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0.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84" r:id="rId2"/>
    <p:sldId id="551" r:id="rId3"/>
    <p:sldId id="779" r:id="rId4"/>
    <p:sldId id="404" r:id="rId5"/>
    <p:sldId id="553" r:id="rId6"/>
    <p:sldId id="430" r:id="rId7"/>
    <p:sldId id="556" r:id="rId8"/>
    <p:sldId id="422" r:id="rId9"/>
    <p:sldId id="431" r:id="rId10"/>
    <p:sldId id="432" r:id="rId11"/>
    <p:sldId id="660" r:id="rId12"/>
    <p:sldId id="661" r:id="rId13"/>
    <p:sldId id="662" r:id="rId14"/>
    <p:sldId id="696" r:id="rId15"/>
    <p:sldId id="697" r:id="rId16"/>
    <p:sldId id="780" r:id="rId17"/>
    <p:sldId id="701" r:id="rId18"/>
    <p:sldId id="702" r:id="rId19"/>
    <p:sldId id="773" r:id="rId20"/>
    <p:sldId id="774" r:id="rId21"/>
    <p:sldId id="706" r:id="rId22"/>
    <p:sldId id="707" r:id="rId23"/>
    <p:sldId id="708" r:id="rId24"/>
    <p:sldId id="709" r:id="rId25"/>
    <p:sldId id="710" r:id="rId26"/>
    <p:sldId id="711" r:id="rId27"/>
    <p:sldId id="712" r:id="rId28"/>
    <p:sldId id="713" r:id="rId29"/>
    <p:sldId id="714" r:id="rId30"/>
    <p:sldId id="715" r:id="rId31"/>
    <p:sldId id="716" r:id="rId32"/>
    <p:sldId id="717" r:id="rId33"/>
    <p:sldId id="718" r:id="rId34"/>
    <p:sldId id="721" r:id="rId35"/>
    <p:sldId id="722" r:id="rId36"/>
    <p:sldId id="723" r:id="rId37"/>
    <p:sldId id="724" r:id="rId38"/>
    <p:sldId id="725" r:id="rId39"/>
    <p:sldId id="726" r:id="rId40"/>
    <p:sldId id="727" r:id="rId41"/>
    <p:sldId id="728" r:id="rId42"/>
    <p:sldId id="729" r:id="rId43"/>
    <p:sldId id="730" r:id="rId44"/>
    <p:sldId id="731" r:id="rId45"/>
    <p:sldId id="732" r:id="rId46"/>
    <p:sldId id="734" r:id="rId47"/>
    <p:sldId id="736" r:id="rId48"/>
    <p:sldId id="737" r:id="rId49"/>
    <p:sldId id="738" r:id="rId50"/>
    <p:sldId id="739" r:id="rId51"/>
    <p:sldId id="740" r:id="rId52"/>
    <p:sldId id="741" r:id="rId53"/>
    <p:sldId id="742" r:id="rId54"/>
    <p:sldId id="743" r:id="rId55"/>
    <p:sldId id="744" r:id="rId56"/>
    <p:sldId id="745" r:id="rId57"/>
    <p:sldId id="746" r:id="rId58"/>
    <p:sldId id="747" r:id="rId59"/>
    <p:sldId id="748" r:id="rId60"/>
    <p:sldId id="749" r:id="rId61"/>
    <p:sldId id="750" r:id="rId62"/>
    <p:sldId id="751" r:id="rId63"/>
    <p:sldId id="752" r:id="rId64"/>
    <p:sldId id="753" r:id="rId65"/>
    <p:sldId id="754" r:id="rId66"/>
    <p:sldId id="755" r:id="rId67"/>
    <p:sldId id="756" r:id="rId68"/>
    <p:sldId id="757" r:id="rId69"/>
    <p:sldId id="758" r:id="rId70"/>
    <p:sldId id="759" r:id="rId71"/>
    <p:sldId id="760" r:id="rId72"/>
    <p:sldId id="761" r:id="rId73"/>
    <p:sldId id="762" r:id="rId74"/>
    <p:sldId id="763" r:id="rId75"/>
    <p:sldId id="764" r:id="rId76"/>
    <p:sldId id="765" r:id="rId77"/>
    <p:sldId id="766" r:id="rId78"/>
    <p:sldId id="767" r:id="rId79"/>
    <p:sldId id="768" r:id="rId80"/>
    <p:sldId id="769" r:id="rId81"/>
    <p:sldId id="770" r:id="rId82"/>
    <p:sldId id="771" r:id="rId83"/>
    <p:sldId id="772" r:id="rId84"/>
    <p:sldId id="643" r:id="rId85"/>
    <p:sldId id="680" r:id="rId86"/>
    <p:sldId id="681" r:id="rId87"/>
    <p:sldId id="682" r:id="rId88"/>
    <p:sldId id="683" r:id="rId89"/>
    <p:sldId id="776" r:id="rId90"/>
    <p:sldId id="686" r:id="rId91"/>
    <p:sldId id="687" r:id="rId92"/>
    <p:sldId id="688" r:id="rId93"/>
    <p:sldId id="778" r:id="rId94"/>
    <p:sldId id="690" r:id="rId95"/>
    <p:sldId id="691" r:id="rId96"/>
    <p:sldId id="692" r:id="rId9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920" autoAdjust="0"/>
    <p:restoredTop sz="94604" autoAdjust="0"/>
  </p:normalViewPr>
  <p:slideViewPr>
    <p:cSldViewPr>
      <p:cViewPr>
        <p:scale>
          <a:sx n="100" d="100"/>
          <a:sy n="100" d="100"/>
        </p:scale>
        <p:origin x="-282" y="5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charts/_rels/chart8.xml.rels><?xml version="1.0" encoding="UTF-8" standalone="yes"?>
<Relationships xmlns="http://schemas.openxmlformats.org/package/2006/relationships"><Relationship Id="rId1"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2046907040279"/>
          <c:y val="7.0546790651262514E-2"/>
          <c:w val="0.78223157977911706"/>
          <c:h val="0.78067472425143136"/>
        </c:manualLayout>
      </c:layout>
      <c:barChart>
        <c:barDir val="bar"/>
        <c:grouping val="clustered"/>
        <c:varyColors val="0"/>
        <c:ser>
          <c:idx val="0"/>
          <c:order val="0"/>
          <c:spPr>
            <a:solidFill>
              <a:schemeClr val="bg1">
                <a:lumMod val="65000"/>
              </a:schemeClr>
            </a:solidFill>
            <a:ln>
              <a:noFill/>
            </a:ln>
            <a:effectLst/>
          </c:spPr>
          <c:invertIfNegative val="0"/>
          <c:val>
            <c:numRef>
              <c:f>Sheet1!$J$4:$J$5</c:f>
              <c:numCache>
                <c:formatCode>General</c:formatCode>
                <c:ptCount val="2"/>
                <c:pt idx="0">
                  <c:v>213</c:v>
                </c:pt>
                <c:pt idx="1">
                  <c:v>183</c:v>
                </c:pt>
              </c:numCache>
            </c:numRef>
          </c:val>
          <c:extLst xmlns:c16r2="http://schemas.microsoft.com/office/drawing/2015/06/chart">
            <c:ext xmlns:c16="http://schemas.microsoft.com/office/drawing/2014/chart" uri="{C3380CC4-5D6E-409C-BE32-E72D297353CC}">
              <c16:uniqueId val="{00000000-FA3C-43EE-9FCA-6EB54156E0C5}"/>
            </c:ext>
          </c:extLst>
        </c:ser>
        <c:dLbls>
          <c:showLegendKey val="0"/>
          <c:showVal val="0"/>
          <c:showCatName val="0"/>
          <c:showSerName val="0"/>
          <c:showPercent val="0"/>
          <c:showBubbleSize val="0"/>
        </c:dLbls>
        <c:gapWidth val="182"/>
        <c:axId val="194932224"/>
        <c:axId val="189479680"/>
      </c:barChart>
      <c:catAx>
        <c:axId val="194932224"/>
        <c:scaling>
          <c:orientation val="minMax"/>
        </c:scaling>
        <c:delete val="1"/>
        <c:axPos val="l"/>
        <c:majorTickMark val="none"/>
        <c:minorTickMark val="none"/>
        <c:tickLblPos val="nextTo"/>
        <c:crossAx val="189479680"/>
        <c:crosses val="autoZero"/>
        <c:auto val="1"/>
        <c:lblAlgn val="ctr"/>
        <c:lblOffset val="100"/>
        <c:noMultiLvlLbl val="0"/>
      </c:catAx>
      <c:valAx>
        <c:axId val="189479680"/>
        <c:scaling>
          <c:orientation val="minMax"/>
          <c:max val="25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4932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Sheet2!$B$19:$B$24</c:f>
              <c:strCache>
                <c:ptCount val="6"/>
                <c:pt idx="0">
                  <c:v>H22</c:v>
                </c:pt>
                <c:pt idx="1">
                  <c:v>H23</c:v>
                </c:pt>
                <c:pt idx="2">
                  <c:v>H24</c:v>
                </c:pt>
                <c:pt idx="3">
                  <c:v>H25</c:v>
                </c:pt>
                <c:pt idx="4">
                  <c:v>H26</c:v>
                </c:pt>
                <c:pt idx="5">
                  <c:v>H27</c:v>
                </c:pt>
              </c:strCache>
            </c:strRef>
          </c:cat>
          <c:val>
            <c:numRef>
              <c:f>Sheet2!$C$19:$C$24</c:f>
              <c:numCache>
                <c:formatCode>#,##0_);[Red]\(#,##0\)</c:formatCode>
                <c:ptCount val="6"/>
                <c:pt idx="0">
                  <c:v>1935.65</c:v>
                </c:pt>
                <c:pt idx="1">
                  <c:v>2044.98</c:v>
                </c:pt>
                <c:pt idx="2">
                  <c:v>1910.53</c:v>
                </c:pt>
                <c:pt idx="3">
                  <c:v>2296.585</c:v>
                </c:pt>
                <c:pt idx="4">
                  <c:v>2405.4549999999999</c:v>
                </c:pt>
                <c:pt idx="5">
                  <c:v>2067.085</c:v>
                </c:pt>
              </c:numCache>
            </c:numRef>
          </c:val>
          <c:extLst xmlns:c16r2="http://schemas.microsoft.com/office/drawing/2015/06/chart">
            <c:ext xmlns:c16="http://schemas.microsoft.com/office/drawing/2014/chart" uri="{C3380CC4-5D6E-409C-BE32-E72D297353CC}">
              <c16:uniqueId val="{00000000-7C0E-43ED-B5A0-8C4E9ECFB43E}"/>
            </c:ext>
          </c:extLst>
        </c:ser>
        <c:dLbls>
          <c:showLegendKey val="0"/>
          <c:showVal val="0"/>
          <c:showCatName val="0"/>
          <c:showSerName val="0"/>
          <c:showPercent val="0"/>
          <c:showBubbleSize val="0"/>
        </c:dLbls>
        <c:gapWidth val="219"/>
        <c:overlap val="-27"/>
        <c:axId val="239620096"/>
        <c:axId val="194734336"/>
      </c:barChart>
      <c:catAx>
        <c:axId val="23962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4734336"/>
        <c:crosses val="autoZero"/>
        <c:auto val="1"/>
        <c:lblAlgn val="ctr"/>
        <c:lblOffset val="100"/>
        <c:noMultiLvlLbl val="0"/>
      </c:catAx>
      <c:valAx>
        <c:axId val="19473433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39620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1">
                <a:lumMod val="65000"/>
              </a:schemeClr>
            </a:solidFill>
            <a:ln>
              <a:noFill/>
            </a:ln>
            <a:effectLst/>
          </c:spPr>
          <c:invertIfNegative val="0"/>
          <c:val>
            <c:numRef>
              <c:f>Sheet1!$K$4:$K$5</c:f>
              <c:numCache>
                <c:formatCode>General</c:formatCode>
                <c:ptCount val="2"/>
                <c:pt idx="0">
                  <c:v>245</c:v>
                </c:pt>
                <c:pt idx="1">
                  <c:v>264</c:v>
                </c:pt>
              </c:numCache>
            </c:numRef>
          </c:val>
          <c:extLst xmlns:c16r2="http://schemas.microsoft.com/office/drawing/2015/06/chart">
            <c:ext xmlns:c16="http://schemas.microsoft.com/office/drawing/2014/chart" uri="{C3380CC4-5D6E-409C-BE32-E72D297353CC}">
              <c16:uniqueId val="{00000000-6DFB-42CA-98EE-C9C36D4D33D8}"/>
            </c:ext>
          </c:extLst>
        </c:ser>
        <c:dLbls>
          <c:showLegendKey val="0"/>
          <c:showVal val="0"/>
          <c:showCatName val="0"/>
          <c:showSerName val="0"/>
          <c:showPercent val="0"/>
          <c:showBubbleSize val="0"/>
        </c:dLbls>
        <c:gapWidth val="182"/>
        <c:axId val="197443584"/>
        <c:axId val="193512576"/>
      </c:barChart>
      <c:catAx>
        <c:axId val="197443584"/>
        <c:scaling>
          <c:orientation val="minMax"/>
        </c:scaling>
        <c:delete val="1"/>
        <c:axPos val="l"/>
        <c:majorTickMark val="none"/>
        <c:minorTickMark val="none"/>
        <c:tickLblPos val="nextTo"/>
        <c:crossAx val="193512576"/>
        <c:crosses val="autoZero"/>
        <c:auto val="1"/>
        <c:lblAlgn val="ctr"/>
        <c:lblOffset val="100"/>
        <c:noMultiLvlLbl val="0"/>
      </c:catAx>
      <c:valAx>
        <c:axId val="193512576"/>
        <c:scaling>
          <c:orientation val="minMax"/>
          <c:max val="40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7443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5004781102658"/>
          <c:y val="7.4015401773296699E-2"/>
          <c:w val="0.75418022690258946"/>
          <c:h val="0.76989104318271528"/>
        </c:manualLayout>
      </c:layout>
      <c:barChart>
        <c:barDir val="bar"/>
        <c:grouping val="clustered"/>
        <c:varyColors val="0"/>
        <c:ser>
          <c:idx val="0"/>
          <c:order val="0"/>
          <c:spPr>
            <a:solidFill>
              <a:schemeClr val="bg1">
                <a:lumMod val="65000"/>
              </a:schemeClr>
            </a:solidFill>
            <a:ln>
              <a:noFill/>
            </a:ln>
            <a:effectLst/>
          </c:spPr>
          <c:invertIfNegative val="0"/>
          <c:val>
            <c:numRef>
              <c:f>Sheet1!$K$7:$K$8</c:f>
              <c:numCache>
                <c:formatCode>General</c:formatCode>
                <c:ptCount val="2"/>
                <c:pt idx="0">
                  <c:v>56</c:v>
                </c:pt>
                <c:pt idx="1">
                  <c:v>112</c:v>
                </c:pt>
              </c:numCache>
            </c:numRef>
          </c:val>
          <c:extLst xmlns:c16r2="http://schemas.microsoft.com/office/drawing/2015/06/chart">
            <c:ext xmlns:c16="http://schemas.microsoft.com/office/drawing/2014/chart" uri="{C3380CC4-5D6E-409C-BE32-E72D297353CC}">
              <c16:uniqueId val="{00000000-927B-4DBB-826B-A0D2639F6E8F}"/>
            </c:ext>
          </c:extLst>
        </c:ser>
        <c:dLbls>
          <c:showLegendKey val="0"/>
          <c:showVal val="0"/>
          <c:showCatName val="0"/>
          <c:showSerName val="0"/>
          <c:showPercent val="0"/>
          <c:showBubbleSize val="0"/>
        </c:dLbls>
        <c:gapWidth val="182"/>
        <c:axId val="197444096"/>
        <c:axId val="193516608"/>
      </c:barChart>
      <c:catAx>
        <c:axId val="197444096"/>
        <c:scaling>
          <c:orientation val="minMax"/>
        </c:scaling>
        <c:delete val="1"/>
        <c:axPos val="l"/>
        <c:majorTickMark val="none"/>
        <c:minorTickMark val="none"/>
        <c:tickLblPos val="nextTo"/>
        <c:crossAx val="193516608"/>
        <c:crosses val="autoZero"/>
        <c:auto val="1"/>
        <c:lblAlgn val="ctr"/>
        <c:lblOffset val="100"/>
        <c:noMultiLvlLbl val="0"/>
      </c:catAx>
      <c:valAx>
        <c:axId val="193516608"/>
        <c:scaling>
          <c:orientation val="minMax"/>
          <c:max val="40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7444096"/>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51111404034441"/>
          <c:y val="3.6757065894710395E-2"/>
          <c:w val="0.7811065191071549"/>
          <c:h val="0.79270288308532444"/>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2-6927-4B33-A412-910874261A72}"/>
              </c:ext>
            </c:extLst>
          </c:dPt>
          <c:dPt>
            <c:idx val="1"/>
            <c:invertIfNegative val="0"/>
            <c:bubble3D val="0"/>
            <c:spPr>
              <a:solidFill>
                <a:schemeClr val="bg1">
                  <a:lumMod val="65000"/>
                </a:schemeClr>
              </a:solidFill>
              <a:ln>
                <a:noFill/>
              </a:ln>
              <a:effectLst/>
            </c:spPr>
            <c:extLst xmlns:c16r2="http://schemas.microsoft.com/office/drawing/2015/06/chart">
              <c:ext xmlns:c16="http://schemas.microsoft.com/office/drawing/2014/chart" uri="{C3380CC4-5D6E-409C-BE32-E72D297353CC}">
                <c16:uniqueId val="{00000001-6927-4B33-A412-910874261A72}"/>
              </c:ext>
            </c:extLst>
          </c:dPt>
          <c:val>
            <c:numRef>
              <c:f>Sheet1!$J$7:$J$8</c:f>
              <c:numCache>
                <c:formatCode>General</c:formatCode>
                <c:ptCount val="2"/>
                <c:pt idx="0">
                  <c:v>56</c:v>
                </c:pt>
                <c:pt idx="1">
                  <c:v>145</c:v>
                </c:pt>
              </c:numCache>
            </c:numRef>
          </c:val>
          <c:extLst xmlns:c16r2="http://schemas.microsoft.com/office/drawing/2015/06/chart">
            <c:ext xmlns:c16="http://schemas.microsoft.com/office/drawing/2014/chart" uri="{C3380CC4-5D6E-409C-BE32-E72D297353CC}">
              <c16:uniqueId val="{00000000-6927-4B33-A412-910874261A72}"/>
            </c:ext>
          </c:extLst>
        </c:ser>
        <c:dLbls>
          <c:showLegendKey val="0"/>
          <c:showVal val="0"/>
          <c:showCatName val="0"/>
          <c:showSerName val="0"/>
          <c:showPercent val="0"/>
          <c:showBubbleSize val="0"/>
        </c:dLbls>
        <c:gapWidth val="182"/>
        <c:axId val="197445120"/>
        <c:axId val="194740224"/>
      </c:barChart>
      <c:catAx>
        <c:axId val="197445120"/>
        <c:scaling>
          <c:orientation val="minMax"/>
        </c:scaling>
        <c:delete val="1"/>
        <c:axPos val="l"/>
        <c:majorTickMark val="none"/>
        <c:minorTickMark val="none"/>
        <c:tickLblPos val="nextTo"/>
        <c:crossAx val="194740224"/>
        <c:crosses val="autoZero"/>
        <c:auto val="1"/>
        <c:lblAlgn val="ctr"/>
        <c:lblOffset val="100"/>
        <c:noMultiLvlLbl val="0"/>
      </c:catAx>
      <c:valAx>
        <c:axId val="194740224"/>
        <c:scaling>
          <c:orientation val="minMax"/>
          <c:max val="25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7445120"/>
        <c:crosses val="autoZero"/>
        <c:crossBetween val="between"/>
        <c:majorUnit val="100"/>
      </c:valAx>
      <c:spPr>
        <a:noFill/>
        <a:ln w="25400">
          <a:noFill/>
        </a:ln>
        <a:effectLst/>
      </c:spPr>
    </c:plotArea>
    <c:plotVisOnly val="1"/>
    <c:dispBlanksAs val="gap"/>
    <c:showDLblsOverMax val="0"/>
  </c:chart>
  <c:spPr>
    <a:noFill/>
    <a:ln>
      <a:noFill/>
    </a:ln>
    <a:effectLst/>
  </c:spPr>
  <c:txPr>
    <a:bodyPr/>
    <a:lstStyle/>
    <a:p>
      <a:pPr>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1">
                <a:lumMod val="65000"/>
              </a:schemeClr>
            </a:solidFill>
            <a:ln>
              <a:noFill/>
            </a:ln>
            <a:effectLst/>
          </c:spPr>
          <c:invertIfNegative val="0"/>
          <c:val>
            <c:numRef>
              <c:f>Sheet1!$V$5:$V$6</c:f>
              <c:numCache>
                <c:formatCode>General</c:formatCode>
                <c:ptCount val="2"/>
                <c:pt idx="0">
                  <c:v>10</c:v>
                </c:pt>
                <c:pt idx="1">
                  <c:v>30</c:v>
                </c:pt>
              </c:numCache>
            </c:numRef>
          </c:val>
          <c:extLst xmlns:c16r2="http://schemas.microsoft.com/office/drawing/2015/06/chart">
            <c:ext xmlns:c16="http://schemas.microsoft.com/office/drawing/2014/chart" uri="{C3380CC4-5D6E-409C-BE32-E72D297353CC}">
              <c16:uniqueId val="{00000000-1BF5-4098-B7EB-8BB373E12298}"/>
            </c:ext>
          </c:extLst>
        </c:ser>
        <c:dLbls>
          <c:showLegendKey val="0"/>
          <c:showVal val="0"/>
          <c:showCatName val="0"/>
          <c:showSerName val="0"/>
          <c:showPercent val="0"/>
          <c:showBubbleSize val="0"/>
        </c:dLbls>
        <c:gapWidth val="182"/>
        <c:axId val="197445632"/>
        <c:axId val="194741376"/>
      </c:barChart>
      <c:catAx>
        <c:axId val="197445632"/>
        <c:scaling>
          <c:orientation val="minMax"/>
        </c:scaling>
        <c:delete val="1"/>
        <c:axPos val="l"/>
        <c:majorTickMark val="none"/>
        <c:minorTickMark val="none"/>
        <c:tickLblPos val="nextTo"/>
        <c:crossAx val="194741376"/>
        <c:crosses val="autoZero"/>
        <c:auto val="1"/>
        <c:lblAlgn val="ctr"/>
        <c:lblOffset val="100"/>
        <c:noMultiLvlLbl val="0"/>
      </c:catAx>
      <c:valAx>
        <c:axId val="194741376"/>
        <c:scaling>
          <c:orientation val="minMax"/>
          <c:max val="2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7445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特定健診</c:v>
                </c:pt>
              </c:strCache>
            </c:strRef>
          </c:tx>
          <c:spPr>
            <a:solidFill>
              <a:schemeClr val="bg1">
                <a:lumMod val="75000"/>
              </a:schemeClr>
            </a:solidFill>
            <a:ln>
              <a:solidFill>
                <a:schemeClr val="tx1">
                  <a:lumMod val="75000"/>
                  <a:lumOff val="25000"/>
                </a:schemeClr>
              </a:solidFill>
            </a:ln>
            <a:effectLst/>
          </c:spPr>
          <c:invertIfNegative val="0"/>
          <c:dPt>
            <c:idx val="2"/>
            <c:invertIfNegative val="0"/>
            <c:bubble3D val="0"/>
            <c:spPr>
              <a:solidFill>
                <a:schemeClr val="tx1">
                  <a:lumMod val="75000"/>
                  <a:lumOff val="25000"/>
                </a:schemeClr>
              </a:solidFill>
              <a:ln>
                <a:solidFill>
                  <a:schemeClr val="tx1">
                    <a:lumMod val="75000"/>
                    <a:lumOff val="25000"/>
                  </a:schemeClr>
                </a:solidFill>
              </a:ln>
              <a:effectLst/>
            </c:spPr>
            <c:extLst xmlns:c16r2="http://schemas.microsoft.com/office/drawing/2015/06/chart">
              <c:ext xmlns:c16="http://schemas.microsoft.com/office/drawing/2014/chart" uri="{C3380CC4-5D6E-409C-BE32-E72D297353CC}">
                <c16:uniqueId val="{00000001-6A05-4628-AC95-D7C07E18BD6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東京都</c:v>
                </c:pt>
                <c:pt idx="1">
                  <c:v>愛知県</c:v>
                </c:pt>
                <c:pt idx="2">
                  <c:v>大阪府</c:v>
                </c:pt>
              </c:strCache>
            </c:strRef>
          </c:cat>
          <c:val>
            <c:numRef>
              <c:f>Sheet1!$B$2:$B$4</c:f>
              <c:numCache>
                <c:formatCode>General</c:formatCode>
                <c:ptCount val="3"/>
                <c:pt idx="0">
                  <c:v>62.1</c:v>
                </c:pt>
                <c:pt idx="1">
                  <c:v>50.4</c:v>
                </c:pt>
                <c:pt idx="2">
                  <c:v>41.5</c:v>
                </c:pt>
              </c:numCache>
            </c:numRef>
          </c:val>
          <c:extLst xmlns:c16r2="http://schemas.microsoft.com/office/drawing/2015/06/chart">
            <c:ext xmlns:c16="http://schemas.microsoft.com/office/drawing/2014/chart" uri="{C3380CC4-5D6E-409C-BE32-E72D297353CC}">
              <c16:uniqueId val="{00000000-121E-4E11-BEE6-196097E6BF92}"/>
            </c:ext>
          </c:extLst>
        </c:ser>
        <c:dLbls>
          <c:showLegendKey val="0"/>
          <c:showVal val="0"/>
          <c:showCatName val="0"/>
          <c:showSerName val="0"/>
          <c:showPercent val="0"/>
          <c:showBubbleSize val="0"/>
        </c:dLbls>
        <c:gapWidth val="100"/>
        <c:overlap val="-27"/>
        <c:axId val="229545984"/>
        <c:axId val="33516352"/>
      </c:barChart>
      <c:catAx>
        <c:axId val="22954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33516352"/>
        <c:crosses val="autoZero"/>
        <c:auto val="1"/>
        <c:lblAlgn val="ctr"/>
        <c:lblOffset val="100"/>
        <c:noMultiLvlLbl val="0"/>
      </c:catAx>
      <c:valAx>
        <c:axId val="33516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29545984"/>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ja-JP"/>
    </a:p>
  </c:txPr>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特定健診</c:v>
                </c:pt>
              </c:strCache>
            </c:strRef>
          </c:tx>
          <c:spPr>
            <a:solidFill>
              <a:schemeClr val="bg1">
                <a:lumMod val="75000"/>
              </a:schemeClr>
            </a:solidFill>
            <a:ln>
              <a:solidFill>
                <a:schemeClr val="tx1">
                  <a:lumMod val="75000"/>
                  <a:lumOff val="25000"/>
                </a:schemeClr>
              </a:solidFill>
            </a:ln>
            <a:effectLst/>
          </c:spPr>
          <c:invertIfNegative val="0"/>
          <c:dPt>
            <c:idx val="2"/>
            <c:invertIfNegative val="0"/>
            <c:bubble3D val="0"/>
            <c:spPr>
              <a:solidFill>
                <a:schemeClr val="tx1">
                  <a:lumMod val="75000"/>
                  <a:lumOff val="25000"/>
                </a:schemeClr>
              </a:solidFill>
              <a:ln>
                <a:solidFill>
                  <a:schemeClr val="tx1">
                    <a:lumMod val="75000"/>
                    <a:lumOff val="25000"/>
                  </a:schemeClr>
                </a:solidFill>
              </a:ln>
              <a:effectLst/>
            </c:spPr>
            <c:extLst xmlns:c16r2="http://schemas.microsoft.com/office/drawing/2015/06/chart">
              <c:ext xmlns:c16="http://schemas.microsoft.com/office/drawing/2014/chart" uri="{C3380CC4-5D6E-409C-BE32-E72D297353CC}">
                <c16:uniqueId val="{00000001-2756-4DC9-BE77-6C02708EC5F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東京都</c:v>
                </c:pt>
                <c:pt idx="1">
                  <c:v>愛知県</c:v>
                </c:pt>
                <c:pt idx="2">
                  <c:v>大阪府</c:v>
                </c:pt>
              </c:strCache>
            </c:strRef>
          </c:cat>
          <c:val>
            <c:numRef>
              <c:f>Sheet1!$B$2:$B$4</c:f>
              <c:numCache>
                <c:formatCode>General</c:formatCode>
                <c:ptCount val="3"/>
                <c:pt idx="0">
                  <c:v>15.5</c:v>
                </c:pt>
                <c:pt idx="1">
                  <c:v>19.100000000000001</c:v>
                </c:pt>
                <c:pt idx="2">
                  <c:v>11.1</c:v>
                </c:pt>
              </c:numCache>
            </c:numRef>
          </c:val>
          <c:extLst xmlns:c16r2="http://schemas.microsoft.com/office/drawing/2015/06/chart">
            <c:ext xmlns:c16="http://schemas.microsoft.com/office/drawing/2014/chart" uri="{C3380CC4-5D6E-409C-BE32-E72D297353CC}">
              <c16:uniqueId val="{00000000-EEDF-40EE-A891-FB6CD92A3510}"/>
            </c:ext>
          </c:extLst>
        </c:ser>
        <c:dLbls>
          <c:showLegendKey val="0"/>
          <c:showVal val="0"/>
          <c:showCatName val="0"/>
          <c:showSerName val="0"/>
          <c:showPercent val="0"/>
          <c:showBubbleSize val="0"/>
        </c:dLbls>
        <c:gapWidth val="100"/>
        <c:overlap val="-27"/>
        <c:axId val="229546496"/>
        <c:axId val="33518080"/>
      </c:barChart>
      <c:catAx>
        <c:axId val="22954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33518080"/>
        <c:crosses val="autoZero"/>
        <c:auto val="1"/>
        <c:lblAlgn val="ctr"/>
        <c:lblOffset val="100"/>
        <c:noMultiLvlLbl val="0"/>
      </c:catAx>
      <c:valAx>
        <c:axId val="33518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29546496"/>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5C8-425F-93A0-5AF74F48AB4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5C8-425F-93A0-5AF74F48AB4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B5C8-425F-93A0-5AF74F48AB43}"/>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B5C8-425F-93A0-5AF74F48AB43}"/>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B5C8-425F-93A0-5AF74F48AB43}"/>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B5C8-425F-93A0-5AF74F48AB43}"/>
              </c:ext>
            </c:extLst>
          </c:dPt>
          <c:cat>
            <c:strRef>
              <c:f>Sheet1!$A$3:$A$8</c:f>
              <c:strCache>
                <c:ptCount val="6"/>
                <c:pt idx="0">
                  <c:v>脳神経疾患</c:v>
                </c:pt>
                <c:pt idx="1">
                  <c:v>認知症</c:v>
                </c:pt>
                <c:pt idx="2">
                  <c:v>高齢による衰弱</c:v>
                </c:pt>
                <c:pt idx="3">
                  <c:v>パーキンソン病</c:v>
                </c:pt>
                <c:pt idx="4">
                  <c:v>骨折・転倒</c:v>
                </c:pt>
                <c:pt idx="5">
                  <c:v>その他</c:v>
                </c:pt>
              </c:strCache>
            </c:strRef>
          </c:cat>
          <c:val>
            <c:numRef>
              <c:f>Sheet1!$B$3:$B$8</c:f>
              <c:numCache>
                <c:formatCode>0.00%</c:formatCode>
                <c:ptCount val="6"/>
                <c:pt idx="0">
                  <c:v>0.33800000000000002</c:v>
                </c:pt>
                <c:pt idx="1">
                  <c:v>0.187</c:v>
                </c:pt>
                <c:pt idx="2">
                  <c:v>0.15</c:v>
                </c:pt>
                <c:pt idx="3">
                  <c:v>7.6999999999999999E-2</c:v>
                </c:pt>
                <c:pt idx="4">
                  <c:v>7.4999999999999997E-2</c:v>
                </c:pt>
                <c:pt idx="5">
                  <c:v>0.17299999999999999</c:v>
                </c:pt>
              </c:numCache>
            </c:numRef>
          </c:val>
          <c:extLst xmlns:c16r2="http://schemas.microsoft.com/office/drawing/2015/06/chart">
            <c:ext xmlns:c16="http://schemas.microsoft.com/office/drawing/2014/chart" uri="{C3380CC4-5D6E-409C-BE32-E72D297353CC}">
              <c16:uniqueId val="{0000000C-B5C8-425F-93A0-5AF74F48AB4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userShapes r:id="rId1"/>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C5E-437B-849E-2AE0BFA4533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C5E-437B-849E-2AE0BFA4533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C5E-437B-849E-2AE0BFA45334}"/>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EC5E-437B-849E-2AE0BFA45334}"/>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EC5E-437B-849E-2AE0BFA45334}"/>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EC5E-437B-849E-2AE0BFA45334}"/>
              </c:ext>
            </c:extLst>
          </c:dPt>
          <c:cat>
            <c:strRef>
              <c:f>Sheet1!$A$13:$A$18</c:f>
              <c:strCache>
                <c:ptCount val="6"/>
                <c:pt idx="0">
                  <c:v>悪性新生物</c:v>
                </c:pt>
                <c:pt idx="1">
                  <c:v>心疾患</c:v>
                </c:pt>
                <c:pt idx="2">
                  <c:v>脳神経疾患</c:v>
                </c:pt>
                <c:pt idx="3">
                  <c:v>肺疾患</c:v>
                </c:pt>
                <c:pt idx="4">
                  <c:v>総帥</c:v>
                </c:pt>
                <c:pt idx="5">
                  <c:v>その他</c:v>
                </c:pt>
              </c:strCache>
            </c:strRef>
          </c:cat>
          <c:val>
            <c:numRef>
              <c:f>Sheet1!$B$13:$B$18</c:f>
              <c:numCache>
                <c:formatCode>0.00%</c:formatCode>
                <c:ptCount val="6"/>
                <c:pt idx="0">
                  <c:v>0.30099999999999999</c:v>
                </c:pt>
                <c:pt idx="1">
                  <c:v>0.158</c:v>
                </c:pt>
                <c:pt idx="2">
                  <c:v>0.107</c:v>
                </c:pt>
                <c:pt idx="3">
                  <c:v>9.8000000000000004E-2</c:v>
                </c:pt>
                <c:pt idx="4">
                  <c:v>3.4000000000000002E-2</c:v>
                </c:pt>
                <c:pt idx="5">
                  <c:v>0.30199999999999999</c:v>
                </c:pt>
              </c:numCache>
            </c:numRef>
          </c:val>
          <c:extLst xmlns:c16r2="http://schemas.microsoft.com/office/drawing/2015/06/chart">
            <c:ext xmlns:c16="http://schemas.microsoft.com/office/drawing/2014/chart" uri="{C3380CC4-5D6E-409C-BE32-E72D297353CC}">
              <c16:uniqueId val="{0000000C-EC5E-437B-849E-2AE0BFA4533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72B0CC-529C-4A55-AE89-EC97C549F20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kumimoji="1" lang="ja-JP" altLang="en-US"/>
        </a:p>
      </dgm:t>
    </dgm:pt>
    <dgm:pt modelId="{AD991DDA-0DAB-419F-9A90-83276EA2DA2C}">
      <dgm:prSet phldrT="[テキスト]"/>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地域社会</a:t>
          </a:r>
        </a:p>
      </dgm:t>
    </dgm:pt>
    <dgm:pt modelId="{9EA79103-CBE5-4D53-B85A-9655A3A184C4}" type="parTrans" cxnId="{E5846BB4-F79E-469D-8F94-92751CC8BCAC}">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EF866E0-9CE4-4E93-A1BB-51B6F87DD0AA}" type="sibTrans" cxnId="{E5846BB4-F79E-469D-8F94-92751CC8BCAC}">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0725B88D-E419-462A-AF75-4104780BD5BB}">
      <dgm:prSet phldrT="[テキスト]" custT="1"/>
      <dgm:spPr>
        <a:solidFill>
          <a:schemeClr val="accent4">
            <a:lumMod val="40000"/>
            <a:lumOff val="60000"/>
            <a:alpha val="90000"/>
          </a:schemeClr>
        </a:solidFill>
      </dgm:spPr>
      <dgm:t>
        <a:bodyPr/>
        <a:lstStyle/>
        <a:p>
          <a:pPr>
            <a:lnSpc>
              <a:spcPts val="15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地域や学校と連携した環境配慮行動の促進</a:t>
          </a:r>
        </a:p>
      </dgm:t>
    </dgm:pt>
    <dgm:pt modelId="{6744D906-B9D7-43B0-9618-B7BEA3559FDA}" type="parTrans" cxnId="{8DF7A14A-2155-4AED-91BC-1792660CB993}">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A811D9D6-EDAF-4836-BC64-49CCBE965010}" type="sibTrans" cxnId="{8DF7A14A-2155-4AED-91BC-1792660CB993}">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96CAF73C-B4D3-4CCC-AD0C-E0EA752A91CF}">
      <dgm:prSet phldrT="[テキスト]"/>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都市魅力</a:t>
          </a:r>
        </a:p>
      </dgm:t>
    </dgm:pt>
    <dgm:pt modelId="{A78C04E6-E9C1-4F51-AE99-4188247E0D2B}" type="parTrans" cxnId="{9F220412-F9D5-4FFD-B3AB-D8036E108C6B}">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629658F4-63BB-419E-B616-A4DBC0420497}" type="sibTrans" cxnId="{9F220412-F9D5-4FFD-B3AB-D8036E108C6B}">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C2848C40-0449-47EF-A323-D0FF3E1981D5}">
      <dgm:prSet phldrT="[テキスト]"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観光客等受入れ環境の整備、多言語化緊急対応</a:t>
          </a:r>
        </a:p>
      </dgm:t>
    </dgm:pt>
    <dgm:pt modelId="{B2F8D6B6-DEE3-4505-8AAB-A67BA8625E8F}" type="parTrans" cxnId="{B86CB5E6-1D0A-4232-9602-F614B7D6A22C}">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0CB09AAE-BD4A-4F06-A34E-30A0AED2716B}" type="sibTrans" cxnId="{B86CB5E6-1D0A-4232-9602-F614B7D6A22C}">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88B26F82-9739-4A12-B574-71B9B0AFC507}">
      <dgm:prSet/>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都市基盤</a:t>
          </a:r>
        </a:p>
      </dgm:t>
    </dgm:pt>
    <dgm:pt modelId="{F50A4C13-00A0-4EE5-B68C-DC9E606A5C54}" type="parTrans" cxnId="{FBA16F75-F51A-4D24-8140-186A3BCF0ED3}">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7261DE9-9F8A-4644-8279-7FF17AE103B5}" type="sibTrans" cxnId="{FBA16F75-F51A-4D24-8140-186A3BCF0ED3}">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A2C5FDB1-F7A8-40F3-9270-45DE57EEF727}">
      <dgm:prSet/>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防災・減災</a:t>
          </a:r>
        </a:p>
      </dgm:t>
    </dgm:pt>
    <dgm:pt modelId="{6BCC5C60-7570-4FC3-AA4F-7471B60FD74C}" type="parTrans" cxnId="{3FA73B35-A6AE-4D1D-A45E-5FF9F214FAF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7FC244C3-B4F2-41FD-955D-C8194F9AAD43}" type="sibTrans" cxnId="{3FA73B35-A6AE-4D1D-A45E-5FF9F214FAF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B84DF113-C5F1-48A2-8F76-DA3C7ADC61B1}">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大規模地震による人的、経済的被害軽減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100" dirty="0" smtClean="0">
              <a:latin typeface="Meiryo UI" panose="020B0604030504040204" pitchFamily="50" charset="-128"/>
              <a:ea typeface="Meiryo UI" panose="020B0604030504040204" pitchFamily="50" charset="-128"/>
              <a:cs typeface="Meiryo UI" panose="020B0604030504040204" pitchFamily="50" charset="-128"/>
            </a:rPr>
            <a:t>帰宅</a:t>
          </a:r>
          <a:r>
            <a:rPr kumimoji="1" lang="zh-TW" altLang="en-US" sz="1100" dirty="0">
              <a:latin typeface="Meiryo UI" panose="020B0604030504040204" pitchFamily="50" charset="-128"/>
              <a:ea typeface="Meiryo UI" panose="020B0604030504040204" pitchFamily="50" charset="-128"/>
              <a:cs typeface="Meiryo UI" panose="020B0604030504040204" pitchFamily="50" charset="-128"/>
            </a:rPr>
            <a:t>困難者対策</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dgm:t>
    </dgm:pt>
    <dgm:pt modelId="{F6728A69-0BED-4164-9EC3-894264C12280}" type="parTrans" cxnId="{2D54D39E-4ECA-4371-BE2E-D9AB02FC453A}">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01AF1DD-8CAF-4D19-BF97-B76CAB904CC7}" type="sibTrans" cxnId="{2D54D39E-4ECA-4371-BE2E-D9AB02FC453A}">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BF19D196-00D4-4100-A0BF-59159959A9B6}">
      <dgm:prSet custT="1"/>
      <dgm:spPr>
        <a:solidFill>
          <a:schemeClr val="accent4">
            <a:lumMod val="40000"/>
            <a:lumOff val="60000"/>
            <a:alpha val="90000"/>
          </a:schemeClr>
        </a:solidFill>
      </dgm:spPr>
      <dgm:t>
        <a:bodyPr/>
        <a:lstStyle/>
        <a:p>
          <a:pPr>
            <a:lnSpc>
              <a:spcPts val="12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都市基盤施設の長寿命化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・住宅</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ストックの適切な維持管理</a:t>
          </a:r>
        </a:p>
      </dgm:t>
    </dgm:pt>
    <dgm:pt modelId="{4384DAF0-6FAF-42C0-9E17-B344FE753FBD}" type="parTrans" cxnId="{784BA346-BA03-4C50-BF7B-501FB58935A4}">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93E04797-CDB0-4353-B37E-0C4CE7C8AD00}" type="sibTrans" cxnId="{784BA346-BA03-4C50-BF7B-501FB58935A4}">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615B2E78-ABCF-4F52-90F0-B2628D714910}">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防災意識の向上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・行政</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組織の災害対応能力の向上</a:t>
          </a:r>
        </a:p>
      </dgm:t>
    </dgm:pt>
    <dgm:pt modelId="{D44731B7-E0A0-4910-905F-9336DAD390FA}" type="parTrans" cxnId="{538F9FB9-A086-4A18-B548-E8A2A3014421}">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47426C65-DA82-496E-9622-D4CD7D249AF0}" type="sibTrans" cxnId="{538F9FB9-A086-4A18-B548-E8A2A3014421}">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ADCABF14-C602-4197-A158-CEDB2FE86A87}">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都市基盤施設の震災・風水害対策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・防災</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公園の整備</a:t>
          </a:r>
        </a:p>
      </dgm:t>
    </dgm:pt>
    <dgm:pt modelId="{69883773-E20E-4735-BEFD-17631B8F840C}" type="parTrans" cxnId="{C8B66F8A-553E-490E-9EC1-E730F2CE5E77}">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4F6E7DB2-20B4-4CAF-98A4-9090C86F4BF4}" type="sibTrans" cxnId="{C8B66F8A-553E-490E-9EC1-E730F2CE5E77}">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A1F0F00-3ED2-43A9-8019-9F950BA0E830}">
      <dgm:prSet custT="1"/>
      <dgm:spPr>
        <a:solidFill>
          <a:schemeClr val="accent4">
            <a:lumMod val="40000"/>
            <a:lumOff val="60000"/>
            <a:alpha val="90000"/>
          </a:schemeClr>
        </a:solidFill>
      </dgm:spPr>
      <dgm:t>
        <a:bodyPr/>
        <a:lstStyle/>
        <a:p>
          <a:pPr>
            <a:lnSpc>
              <a:spcPts val="12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ニュータウンの再生・活性化（千里、泉北、りんくうタウン）</a:t>
          </a:r>
        </a:p>
      </dgm:t>
    </dgm:pt>
    <dgm:pt modelId="{AFC4FB47-0C49-4D77-A648-D89DF0D7E865}" type="parTrans" cxnId="{81D31A28-010E-4F61-B7D6-A4A58211872B}">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6C7758DF-E328-42B2-A1D2-68AFDDADCCA8}" type="sibTrans" cxnId="{81D31A28-010E-4F61-B7D6-A4A58211872B}">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CC7ADF57-0103-4A12-A81B-CE72A00C359B}">
      <dgm:prSet custT="1"/>
      <dgm:spPr>
        <a:solidFill>
          <a:schemeClr val="accent4">
            <a:lumMod val="40000"/>
            <a:lumOff val="60000"/>
            <a:alpha val="90000"/>
          </a:schemeClr>
        </a:solidFill>
      </dgm:spPr>
      <dgm:t>
        <a:bodyPr/>
        <a:lstStyle/>
        <a:p>
          <a:pPr>
            <a:lnSpc>
              <a:spcPts val="12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良質な住宅の提供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・「住む</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まち大阪」のイメージアップ</a:t>
          </a:r>
        </a:p>
      </dgm:t>
    </dgm:pt>
    <dgm:pt modelId="{3E77DA15-F3E4-4846-903D-046CB14213FE}" type="parTrans" cxnId="{78E8388B-668D-497D-BF97-76B243C0C15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B507E882-0DB1-4CC3-BC5A-6DF1E737CE04}" type="sibTrans" cxnId="{78E8388B-668D-497D-BF97-76B243C0C150}">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02A75AB8-62FE-492D-9960-A4D48D549623}">
      <dgm:prSet custT="1"/>
      <dgm:spPr>
        <a:solidFill>
          <a:schemeClr val="accent4">
            <a:lumMod val="40000"/>
            <a:lumOff val="60000"/>
            <a:alpha val="90000"/>
          </a:schemeClr>
        </a:solidFill>
      </dgm:spPr>
      <dgm:t>
        <a:bodyPr/>
        <a:lstStyle/>
        <a:p>
          <a:pPr>
            <a:lnSpc>
              <a:spcPts val="15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自主防災組織の充実強化</a:t>
          </a:r>
        </a:p>
      </dgm:t>
    </dgm:pt>
    <dgm:pt modelId="{CF882743-1EFB-48D8-8320-31D12FF0D3A1}" type="parTrans" cxnId="{C62EEB43-FBD3-49CE-8410-00211E814D4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258452BF-7197-4297-821F-FE5A1F0313D8}" type="sibTrans" cxnId="{C62EEB43-FBD3-49CE-8410-00211E814D4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33B8AB62-70D2-4EDA-B2BA-6FA306BB44F6}">
      <dgm:prSet custT="1"/>
      <dgm:spPr>
        <a:solidFill>
          <a:schemeClr val="accent4">
            <a:lumMod val="40000"/>
            <a:lumOff val="60000"/>
            <a:alpha val="90000"/>
          </a:schemeClr>
        </a:solidFill>
      </dgm:spPr>
      <dgm:t>
        <a:bodyPr/>
        <a:lstStyle/>
        <a:p>
          <a:pPr>
            <a:lnSpc>
              <a:spcPts val="15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多様な活動主体との協働によるコミュニティづくり</a:t>
          </a:r>
        </a:p>
      </dgm:t>
    </dgm:pt>
    <dgm:pt modelId="{FC9245A3-FBF5-48A4-BC4D-09E31FA2FED6}" type="parTrans" cxnId="{4C1EE734-6A28-4864-A050-EAF746B8D0D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6B7E9B80-709A-490C-8FBA-535ECCB270F7}" type="sibTrans" cxnId="{4C1EE734-6A28-4864-A050-EAF746B8D0D6}">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05425F54-6271-4D78-8747-3BD00F1AE7E4}">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景観</a:t>
          </a:r>
          <a:r>
            <a:rPr kumimoji="1" lang="en-US"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地域</a:t>
          </a:r>
          <a:r>
            <a:rPr kumimoji="1" lang="en-US"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資源の活用</a:t>
          </a:r>
        </a:p>
      </dgm:t>
    </dgm:pt>
    <dgm:pt modelId="{B67901E4-E520-434C-8360-A54775477159}" type="parTrans" cxnId="{914F1592-17E8-456B-8842-3147D5FD9A6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5B41AF37-4596-4DA9-8055-E262269EFF3D}" type="sibTrans" cxnId="{914F1592-17E8-456B-8842-3147D5FD9A6F}">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58819849-8260-4A8F-9A6D-1A4549BBF67E}">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水辺の賑わいづくり　</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らしい文化・スポーツ施策の実現</a:t>
          </a:r>
        </a:p>
      </dgm:t>
    </dgm:pt>
    <dgm:pt modelId="{B2E8B838-9C08-4912-A9C8-4E0D37CCF9AD}" type="parTrans" cxnId="{44634206-C4DA-4C91-8772-2EC84BCD7CB8}">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AB4C16AB-76F3-4239-ADBE-8578C572A462}" type="sibTrans" cxnId="{44634206-C4DA-4C91-8772-2EC84BCD7CB8}">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5F807981-871E-427C-BEB1-8C93ABA044DF}">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大阪の都市魅力向上と国内外への情報発信</a:t>
          </a:r>
        </a:p>
      </dgm:t>
    </dgm:pt>
    <dgm:pt modelId="{5FC2C9DB-C660-4848-B704-4FEB396F4C5D}" type="parTrans" cxnId="{21266FC1-CE25-48C5-A927-BDEBCE6B64AA}">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4E952297-9E09-4BBC-8436-05B326F7DD14}" type="sibTrans" cxnId="{21266FC1-CE25-48C5-A927-BDEBCE6B64AA}">
      <dgm:prSet/>
      <dgm:spPr/>
      <dgm:t>
        <a:bodyPr/>
        <a:lstStyle/>
        <a:p>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dgm:t>
    </dgm:pt>
    <dgm:pt modelId="{86851B2F-00CD-400C-A8C1-54BFE3BB8BAD}">
      <dgm:prSet custT="1"/>
      <dgm:spPr>
        <a:solidFill>
          <a:schemeClr val="accent4">
            <a:lumMod val="40000"/>
            <a:lumOff val="60000"/>
            <a:alpha val="90000"/>
          </a:schemeClr>
        </a:solidFill>
      </dgm:spPr>
      <dgm:t>
        <a:bodyPr/>
        <a:lstStyle/>
        <a:p>
          <a:pPr>
            <a:lnSpc>
              <a:spcPts val="12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府有都市インフラの利活用促進</a:t>
          </a:r>
        </a:p>
      </dgm:t>
    </dgm:pt>
    <dgm:pt modelId="{B4323B38-A878-4BC3-B365-DF0305A551D9}" type="parTrans" cxnId="{C3E8F2AD-FF23-448F-BBD0-7BD5CA03EBB2}">
      <dgm:prSet/>
      <dgm:spPr/>
      <dgm:t>
        <a:bodyPr/>
        <a:lstStyle/>
        <a:p>
          <a:endParaRPr kumimoji="1" lang="ja-JP" altLang="en-US"/>
        </a:p>
      </dgm:t>
    </dgm:pt>
    <dgm:pt modelId="{E53EB0CF-B2C2-43E9-958D-741BEC88E462}" type="sibTrans" cxnId="{C3E8F2AD-FF23-448F-BBD0-7BD5CA03EBB2}">
      <dgm:prSet/>
      <dgm:spPr/>
      <dgm:t>
        <a:bodyPr/>
        <a:lstStyle/>
        <a:p>
          <a:endParaRPr kumimoji="1" lang="ja-JP" altLang="en-US"/>
        </a:p>
      </dgm:t>
    </dgm:pt>
    <dgm:pt modelId="{9ECF2A98-FA03-4DDE-8E23-FBFC2F05164B}">
      <dgm:prSet custT="1"/>
      <dgm:spPr>
        <a:solidFill>
          <a:schemeClr val="accent4">
            <a:lumMod val="40000"/>
            <a:lumOff val="60000"/>
            <a:alpha val="90000"/>
          </a:schemeClr>
        </a:solidFill>
      </dgm:spPr>
      <dgm:t>
        <a:bodyPr/>
        <a:lstStyle/>
        <a:p>
          <a:pPr>
            <a:lnSpc>
              <a:spcPts val="13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密集市街地整備、耐震化の促進</a:t>
          </a:r>
        </a:p>
      </dgm:t>
    </dgm:pt>
    <dgm:pt modelId="{1714C40D-93A1-4E39-B66F-CFB17DCF0843}" type="parTrans" cxnId="{E0433FE5-EA6D-4811-8DED-4B543F7B1E7E}">
      <dgm:prSet/>
      <dgm:spPr/>
      <dgm:t>
        <a:bodyPr/>
        <a:lstStyle/>
        <a:p>
          <a:endParaRPr kumimoji="1" lang="ja-JP" altLang="en-US"/>
        </a:p>
      </dgm:t>
    </dgm:pt>
    <dgm:pt modelId="{C874F8C7-EF56-41AC-8408-0BBA66C0E974}" type="sibTrans" cxnId="{E0433FE5-EA6D-4811-8DED-4B543F7B1E7E}">
      <dgm:prSet/>
      <dgm:spPr/>
      <dgm:t>
        <a:bodyPr/>
        <a:lstStyle/>
        <a:p>
          <a:endParaRPr kumimoji="1" lang="ja-JP" altLang="en-US"/>
        </a:p>
      </dgm:t>
    </dgm:pt>
    <dgm:pt modelId="{EF9F4FFD-3C22-43FB-A573-BE12AF748BF4}">
      <dgm:prSet custT="1"/>
      <dgm:spPr>
        <a:solidFill>
          <a:schemeClr val="accent4">
            <a:lumMod val="40000"/>
            <a:lumOff val="60000"/>
            <a:alpha val="90000"/>
          </a:schemeClr>
        </a:solidFill>
      </dgm:spPr>
      <dgm:t>
        <a:bodyPr/>
        <a:lstStyle/>
        <a:p>
          <a:pPr>
            <a:lnSpc>
              <a:spcPts val="1200"/>
            </a:lnSpc>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府・市有建築物の有効活用、適切な維持管理</a:t>
          </a:r>
        </a:p>
      </dgm:t>
    </dgm:pt>
    <dgm:pt modelId="{0D2D5BE8-14AD-45C2-B3B9-BE507327EC03}" type="parTrans" cxnId="{D051D78B-ADAC-467C-A850-43A4FCCAFB8E}">
      <dgm:prSet/>
      <dgm:spPr/>
      <dgm:t>
        <a:bodyPr/>
        <a:lstStyle/>
        <a:p>
          <a:endParaRPr kumimoji="1" lang="ja-JP" altLang="en-US"/>
        </a:p>
      </dgm:t>
    </dgm:pt>
    <dgm:pt modelId="{6AC41D93-5423-490F-893E-6B00E698F902}" type="sibTrans" cxnId="{D051D78B-ADAC-467C-A850-43A4FCCAFB8E}">
      <dgm:prSet/>
      <dgm:spPr/>
      <dgm:t>
        <a:bodyPr/>
        <a:lstStyle/>
        <a:p>
          <a:endParaRPr kumimoji="1" lang="ja-JP" altLang="en-US"/>
        </a:p>
      </dgm:t>
    </dgm:pt>
    <dgm:pt modelId="{3370B281-9F15-4641-AC7D-8045413A61BB}">
      <dgm:prSet phldrT="[テキスト]"/>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低炭素（エネルギー）</a:t>
          </a:r>
        </a:p>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資源循環</a:t>
          </a:r>
        </a:p>
      </dgm:t>
    </dgm:pt>
    <dgm:pt modelId="{E0D78D1C-F8F7-4905-9704-A9369F968FF7}" type="parTrans" cxnId="{96C8DEE9-7CAE-49FB-920A-146623CF3AA0}">
      <dgm:prSet/>
      <dgm:spPr/>
      <dgm:t>
        <a:bodyPr/>
        <a:lstStyle/>
        <a:p>
          <a:endParaRPr kumimoji="1" lang="ja-JP" altLang="en-US"/>
        </a:p>
      </dgm:t>
    </dgm:pt>
    <dgm:pt modelId="{51ED05D5-C4FB-4FFD-9885-C405CA097CCD}" type="sibTrans" cxnId="{96C8DEE9-7CAE-49FB-920A-146623CF3AA0}">
      <dgm:prSet/>
      <dgm:spPr/>
      <dgm:t>
        <a:bodyPr/>
        <a:lstStyle/>
        <a:p>
          <a:endParaRPr kumimoji="1" lang="ja-JP" altLang="en-US"/>
        </a:p>
      </dgm:t>
    </dgm:pt>
    <dgm:pt modelId="{D0E0C8F8-7F65-461E-B642-2D4B1045FF01}">
      <dgm:prSet phldrT="[テキスト]"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再生可能エネルギーの普及拡大（太陽光、地中熱など）</a:t>
          </a:r>
        </a:p>
      </dgm:t>
    </dgm:pt>
    <dgm:pt modelId="{6816D5E4-971C-4128-8694-D5CA9218ABC6}" type="parTrans" cxnId="{8C54843D-3DAC-4B82-8E35-24E387F0D60D}">
      <dgm:prSet/>
      <dgm:spPr/>
      <dgm:t>
        <a:bodyPr/>
        <a:lstStyle/>
        <a:p>
          <a:endParaRPr kumimoji="1" lang="ja-JP" altLang="en-US"/>
        </a:p>
      </dgm:t>
    </dgm:pt>
    <dgm:pt modelId="{56C917DD-F247-40B6-9DBD-06AAB65DB34F}" type="sibTrans" cxnId="{8C54843D-3DAC-4B82-8E35-24E387F0D60D}">
      <dgm:prSet/>
      <dgm:spPr/>
      <dgm:t>
        <a:bodyPr/>
        <a:lstStyle/>
        <a:p>
          <a:endParaRPr kumimoji="1" lang="ja-JP" altLang="en-US"/>
        </a:p>
      </dgm:t>
    </dgm:pt>
    <dgm:pt modelId="{278453EE-01B1-4A25-8817-E9C33C6BA608}">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新エネルギー産業の成長促進　・環境に配慮した建築物への誘導</a:t>
          </a:r>
        </a:p>
      </dgm:t>
    </dgm:pt>
    <dgm:pt modelId="{F7D060E4-EFD8-403E-A4F2-16B4EC1E893C}" type="parTrans" cxnId="{C08E0EBB-D658-4490-9195-E391FC76EFF4}">
      <dgm:prSet/>
      <dgm:spPr/>
      <dgm:t>
        <a:bodyPr/>
        <a:lstStyle/>
        <a:p>
          <a:endParaRPr kumimoji="1" lang="ja-JP" altLang="en-US"/>
        </a:p>
      </dgm:t>
    </dgm:pt>
    <dgm:pt modelId="{B0F1DE1C-B89D-47EA-94C3-0E2BB984F229}" type="sibTrans" cxnId="{C08E0EBB-D658-4490-9195-E391FC76EFF4}">
      <dgm:prSet/>
      <dgm:spPr/>
      <dgm:t>
        <a:bodyPr/>
        <a:lstStyle/>
        <a:p>
          <a:endParaRPr kumimoji="1" lang="ja-JP" altLang="en-US"/>
        </a:p>
      </dgm:t>
    </dgm:pt>
    <dgm:pt modelId="{2185DD10-1831-4F34-9D95-059F7C9B4236}">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温室効果ガス排出量削減　・ヒートアイランド対策の促進</a:t>
          </a:r>
        </a:p>
      </dgm:t>
    </dgm:pt>
    <dgm:pt modelId="{CAEEE50C-7A4A-40FE-BD18-241D658ACAD1}" type="parTrans" cxnId="{BAA7DA4A-BCA3-406B-8B08-B35AB57F28DC}">
      <dgm:prSet/>
      <dgm:spPr/>
      <dgm:t>
        <a:bodyPr/>
        <a:lstStyle/>
        <a:p>
          <a:endParaRPr kumimoji="1" lang="ja-JP" altLang="en-US"/>
        </a:p>
      </dgm:t>
    </dgm:pt>
    <dgm:pt modelId="{D82E170D-74CF-43CF-90BC-C92CFA026526}" type="sibTrans" cxnId="{BAA7DA4A-BCA3-406B-8B08-B35AB57F28DC}">
      <dgm:prSet/>
      <dgm:spPr/>
      <dgm:t>
        <a:bodyPr/>
        <a:lstStyle/>
        <a:p>
          <a:endParaRPr kumimoji="1" lang="ja-JP" altLang="en-US"/>
        </a:p>
      </dgm:t>
    </dgm:pt>
    <dgm:pt modelId="{65CAF78F-7B37-4F33-9860-E74BF2A8BB42}">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資源の循環的利用　・廃棄物の排出・処分量の抑制</a:t>
          </a:r>
        </a:p>
      </dgm:t>
    </dgm:pt>
    <dgm:pt modelId="{1DFA7DE8-F3E5-47BF-BDF0-436A6168BE8A}" type="parTrans" cxnId="{3263CA3F-F027-4DB2-B327-B2B4319ECD75}">
      <dgm:prSet/>
      <dgm:spPr/>
      <dgm:t>
        <a:bodyPr/>
        <a:lstStyle/>
        <a:p>
          <a:endParaRPr kumimoji="1" lang="ja-JP" altLang="en-US"/>
        </a:p>
      </dgm:t>
    </dgm:pt>
    <dgm:pt modelId="{F291B298-E9D5-4B26-AF43-1BCE1290F576}" type="sibTrans" cxnId="{3263CA3F-F027-4DB2-B327-B2B4319ECD75}">
      <dgm:prSet/>
      <dgm:spPr/>
      <dgm:t>
        <a:bodyPr/>
        <a:lstStyle/>
        <a:p>
          <a:endParaRPr kumimoji="1" lang="ja-JP" altLang="en-US"/>
        </a:p>
      </dgm:t>
    </dgm:pt>
    <dgm:pt modelId="{4B653B9C-977D-41AC-A5C0-6CBFC385A2ED}">
      <dgm:prSet/>
      <dgm:spPr/>
      <dgm: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自然共生</a:t>
          </a:r>
        </a:p>
      </dgm:t>
    </dgm:pt>
    <dgm:pt modelId="{0440FDC6-CDF4-48C8-8C8C-84E88D30FD1D}" type="parTrans" cxnId="{EE90BED9-F588-496A-99EB-BBB9643022B0}">
      <dgm:prSet/>
      <dgm:spPr/>
      <dgm:t>
        <a:bodyPr/>
        <a:lstStyle/>
        <a:p>
          <a:endParaRPr kumimoji="1" lang="ja-JP" altLang="en-US"/>
        </a:p>
      </dgm:t>
    </dgm:pt>
    <dgm:pt modelId="{711358EF-8360-4F56-980A-B6269972FD94}" type="sibTrans" cxnId="{EE90BED9-F588-496A-99EB-BBB9643022B0}">
      <dgm:prSet/>
      <dgm:spPr/>
      <dgm:t>
        <a:bodyPr/>
        <a:lstStyle/>
        <a:p>
          <a:endParaRPr kumimoji="1" lang="ja-JP" altLang="en-US"/>
        </a:p>
      </dgm:t>
    </dgm:pt>
    <dgm:pt modelId="{80D1EC71-11F0-4D3C-83CA-A32B61DAA558}">
      <dgm:prSet/>
      <dgm:spPr>
        <a:solidFill>
          <a:schemeClr val="accent4">
            <a:lumMod val="40000"/>
            <a:lumOff val="60000"/>
            <a:alpha val="90000"/>
          </a:schemeClr>
        </a:solidFill>
      </dgm:spPr>
      <dgm:t>
        <a:bodyPr/>
        <a:lstStyle/>
        <a:p>
          <a:pPr>
            <a:spcAft>
              <a:spcPct val="15000"/>
            </a:spcAft>
          </a:pPr>
          <a:endParaRPr kumimoji="1" lang="ja-JP" altLang="en-US" sz="500" dirty="0">
            <a:latin typeface="Meiryo UI" panose="020B0604030504040204" pitchFamily="50" charset="-128"/>
            <a:ea typeface="Meiryo UI" panose="020B0604030504040204" pitchFamily="50" charset="-128"/>
            <a:cs typeface="Meiryo UI" panose="020B0604030504040204" pitchFamily="50" charset="-128"/>
          </a:endParaRPr>
        </a:p>
      </dgm:t>
    </dgm:pt>
    <dgm:pt modelId="{DC4F8477-5899-445C-BC7D-2E96FBD69820}" type="parTrans" cxnId="{2759C409-40E5-439F-9373-05ABE1ACDD1E}">
      <dgm:prSet/>
      <dgm:spPr/>
      <dgm:t>
        <a:bodyPr/>
        <a:lstStyle/>
        <a:p>
          <a:endParaRPr kumimoji="1" lang="ja-JP" altLang="en-US"/>
        </a:p>
      </dgm:t>
    </dgm:pt>
    <dgm:pt modelId="{1C3DF532-DD99-4E15-9857-C903CA04B49F}" type="sibTrans" cxnId="{2759C409-40E5-439F-9373-05ABE1ACDD1E}">
      <dgm:prSet/>
      <dgm:spPr/>
      <dgm:t>
        <a:bodyPr/>
        <a:lstStyle/>
        <a:p>
          <a:endParaRPr kumimoji="1" lang="ja-JP" altLang="en-US"/>
        </a:p>
      </dgm:t>
    </dgm:pt>
    <dgm:pt modelId="{760A629C-EDB3-44B2-9B61-AB386E8C7607}">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持続的な森づくり（森林管理の集約化、木材利用の拡大）</a:t>
          </a:r>
        </a:p>
      </dgm:t>
    </dgm:pt>
    <dgm:pt modelId="{128406CD-B97F-49F1-B26C-0A4E83A6FE69}" type="parTrans" cxnId="{C976180C-135C-4E3A-BB15-FF86AB0454A8}">
      <dgm:prSet/>
      <dgm:spPr/>
      <dgm:t>
        <a:bodyPr/>
        <a:lstStyle/>
        <a:p>
          <a:endParaRPr kumimoji="1" lang="ja-JP" altLang="en-US"/>
        </a:p>
      </dgm:t>
    </dgm:pt>
    <dgm:pt modelId="{4977FF54-CB7F-479D-AFD6-CA614F598C86}" type="sibTrans" cxnId="{C976180C-135C-4E3A-BB15-FF86AB0454A8}">
      <dgm:prSet/>
      <dgm:spPr/>
      <dgm:t>
        <a:bodyPr/>
        <a:lstStyle/>
        <a:p>
          <a:endParaRPr kumimoji="1" lang="ja-JP" altLang="en-US"/>
        </a:p>
      </dgm:t>
    </dgm:pt>
    <dgm:pt modelId="{F429FCD2-71DF-4493-8744-AB5EC46A37A8}">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森林の保全（流木・倒木対策）</a:t>
          </a:r>
        </a:p>
      </dgm:t>
    </dgm:pt>
    <dgm:pt modelId="{9CB2F7F1-03D9-400E-A5F7-9142707D0F3B}" type="parTrans" cxnId="{9C723866-1001-4E0F-BC8C-A2A914C2FE06}">
      <dgm:prSet/>
      <dgm:spPr/>
      <dgm:t>
        <a:bodyPr/>
        <a:lstStyle/>
        <a:p>
          <a:endParaRPr kumimoji="1" lang="ja-JP" altLang="en-US"/>
        </a:p>
      </dgm:t>
    </dgm:pt>
    <dgm:pt modelId="{4F7D69FF-0999-48E6-80B2-6E72BF77412A}" type="sibTrans" cxnId="{9C723866-1001-4E0F-BC8C-A2A914C2FE06}">
      <dgm:prSet/>
      <dgm:spPr/>
      <dgm:t>
        <a:bodyPr/>
        <a:lstStyle/>
        <a:p>
          <a:endParaRPr kumimoji="1" lang="ja-JP" altLang="en-US"/>
        </a:p>
      </dgm:t>
    </dgm:pt>
    <dgm:pt modelId="{FBA62EB2-C6D7-4FD2-A926-7192448AD17A}">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都市の緑地面積の拡大</a:t>
          </a:r>
        </a:p>
      </dgm:t>
    </dgm:pt>
    <dgm:pt modelId="{9AA06CC2-587F-4637-8954-36F2B03CE83F}" type="parTrans" cxnId="{B64C9E32-7C3A-4061-BE1F-0B176B32987A}">
      <dgm:prSet/>
      <dgm:spPr/>
      <dgm:t>
        <a:bodyPr/>
        <a:lstStyle/>
        <a:p>
          <a:endParaRPr kumimoji="1" lang="ja-JP" altLang="en-US"/>
        </a:p>
      </dgm:t>
    </dgm:pt>
    <dgm:pt modelId="{4C39F05F-DAE2-44AA-AF34-C5E0146D9438}" type="sibTrans" cxnId="{B64C9E32-7C3A-4061-BE1F-0B176B32987A}">
      <dgm:prSet/>
      <dgm:spPr/>
      <dgm:t>
        <a:bodyPr/>
        <a:lstStyle/>
        <a:p>
          <a:endParaRPr kumimoji="1" lang="ja-JP" altLang="en-US"/>
        </a:p>
      </dgm:t>
    </dgm:pt>
    <dgm:pt modelId="{BC6A4719-B579-4977-A605-15FA2A2CB793}">
      <dgm:prSet custT="1"/>
      <dgm:spPr>
        <a:solidFill>
          <a:schemeClr val="accent4">
            <a:lumMod val="40000"/>
            <a:lumOff val="60000"/>
            <a:alpha val="90000"/>
          </a:schemeClr>
        </a:solidFill>
      </dgm:spPr>
      <dgm:t>
        <a:bodyPr/>
        <a:lstStyle/>
        <a:p>
          <a:pPr>
            <a:spcAft>
              <a:spcPts val="0"/>
            </a:spcAft>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大阪湾の環境保全・再生</a:t>
          </a:r>
        </a:p>
      </dgm:t>
    </dgm:pt>
    <dgm:pt modelId="{7A2DE6D2-D4D2-4030-963F-1C0AA56A012E}" type="parTrans" cxnId="{F8EA4540-098B-426E-B4C3-B6B300CFD37A}">
      <dgm:prSet/>
      <dgm:spPr/>
      <dgm:t>
        <a:bodyPr/>
        <a:lstStyle/>
        <a:p>
          <a:endParaRPr kumimoji="1" lang="ja-JP" altLang="en-US"/>
        </a:p>
      </dgm:t>
    </dgm:pt>
    <dgm:pt modelId="{856E5A66-E64E-407D-AB20-38A368043066}" type="sibTrans" cxnId="{F8EA4540-098B-426E-B4C3-B6B300CFD37A}">
      <dgm:prSet/>
      <dgm:spPr/>
      <dgm:t>
        <a:bodyPr/>
        <a:lstStyle/>
        <a:p>
          <a:endParaRPr kumimoji="1" lang="ja-JP" altLang="en-US"/>
        </a:p>
      </dgm:t>
    </dgm:pt>
    <dgm:pt modelId="{7E74F6A6-4799-4F32-AADD-7A23A30AEED4}">
      <dgm:prSet/>
      <dgm:spPr>
        <a:solidFill>
          <a:schemeClr val="accent4">
            <a:lumMod val="40000"/>
            <a:lumOff val="60000"/>
            <a:alpha val="90000"/>
          </a:schemeClr>
        </a:solidFill>
      </dgm:spPr>
      <dgm:t>
        <a:bodyPr/>
        <a:lstStyle/>
        <a:p>
          <a:pPr>
            <a:spcAft>
              <a:spcPct val="15000"/>
            </a:spcAft>
          </a:pPr>
          <a:endParaRPr kumimoji="1" lang="ja-JP" altLang="en-US" sz="500" dirty="0">
            <a:latin typeface="Meiryo UI" panose="020B0604030504040204" pitchFamily="50" charset="-128"/>
            <a:ea typeface="Meiryo UI" panose="020B0604030504040204" pitchFamily="50" charset="-128"/>
            <a:cs typeface="Meiryo UI" panose="020B0604030504040204" pitchFamily="50" charset="-128"/>
          </a:endParaRPr>
        </a:p>
      </dgm:t>
    </dgm:pt>
    <dgm:pt modelId="{22DB8160-5112-41FB-AE0F-9A936AB604DD}" type="parTrans" cxnId="{25EF8068-DC28-489E-8419-3F5E79F8B645}">
      <dgm:prSet/>
      <dgm:spPr/>
      <dgm:t>
        <a:bodyPr/>
        <a:lstStyle/>
        <a:p>
          <a:endParaRPr kumimoji="1" lang="ja-JP" altLang="en-US"/>
        </a:p>
      </dgm:t>
    </dgm:pt>
    <dgm:pt modelId="{70B3542F-4FC4-46E7-BDCE-1C86EE26DC9D}" type="sibTrans" cxnId="{25EF8068-DC28-489E-8419-3F5E79F8B645}">
      <dgm:prSet/>
      <dgm:spPr/>
      <dgm:t>
        <a:bodyPr/>
        <a:lstStyle/>
        <a:p>
          <a:endParaRPr kumimoji="1" lang="ja-JP" altLang="en-US"/>
        </a:p>
      </dgm:t>
    </dgm:pt>
    <dgm:pt modelId="{79E98E98-1DEC-4A13-A154-F5AF8A926715}" type="pres">
      <dgm:prSet presAssocID="{BB72B0CC-529C-4A55-AE89-EC97C549F206}" presName="Name0" presStyleCnt="0">
        <dgm:presLayoutVars>
          <dgm:dir/>
          <dgm:animLvl val="lvl"/>
          <dgm:resizeHandles val="exact"/>
        </dgm:presLayoutVars>
      </dgm:prSet>
      <dgm:spPr/>
      <dgm:t>
        <a:bodyPr/>
        <a:lstStyle/>
        <a:p>
          <a:endParaRPr kumimoji="1" lang="ja-JP" altLang="en-US"/>
        </a:p>
      </dgm:t>
    </dgm:pt>
    <dgm:pt modelId="{D62B7F9B-9BD0-4525-9448-FB691E9D3E96}" type="pres">
      <dgm:prSet presAssocID="{A2C5FDB1-F7A8-40F3-9270-45DE57EEF727}" presName="linNode" presStyleCnt="0"/>
      <dgm:spPr/>
    </dgm:pt>
    <dgm:pt modelId="{B46FC2FB-B890-4F0C-9146-9795F64D23BC}" type="pres">
      <dgm:prSet presAssocID="{A2C5FDB1-F7A8-40F3-9270-45DE57EEF727}" presName="parentText" presStyleLbl="node1" presStyleIdx="0" presStyleCnt="6">
        <dgm:presLayoutVars>
          <dgm:chMax val="1"/>
          <dgm:bulletEnabled val="1"/>
        </dgm:presLayoutVars>
      </dgm:prSet>
      <dgm:spPr/>
      <dgm:t>
        <a:bodyPr/>
        <a:lstStyle/>
        <a:p>
          <a:endParaRPr kumimoji="1" lang="ja-JP" altLang="en-US"/>
        </a:p>
      </dgm:t>
    </dgm:pt>
    <dgm:pt modelId="{AA46F645-3D48-4051-A61C-B7AB881F66EF}" type="pres">
      <dgm:prSet presAssocID="{A2C5FDB1-F7A8-40F3-9270-45DE57EEF727}" presName="descendantText" presStyleLbl="alignAccFollowNode1" presStyleIdx="0" presStyleCnt="6">
        <dgm:presLayoutVars>
          <dgm:bulletEnabled val="1"/>
        </dgm:presLayoutVars>
      </dgm:prSet>
      <dgm:spPr/>
      <dgm:t>
        <a:bodyPr/>
        <a:lstStyle/>
        <a:p>
          <a:endParaRPr kumimoji="1" lang="ja-JP" altLang="en-US"/>
        </a:p>
      </dgm:t>
    </dgm:pt>
    <dgm:pt modelId="{1926C6A5-46FC-4EE2-97F6-AE746D7D6E9D}" type="pres">
      <dgm:prSet presAssocID="{7FC244C3-B4F2-41FD-955D-C8194F9AAD43}" presName="sp" presStyleCnt="0"/>
      <dgm:spPr/>
    </dgm:pt>
    <dgm:pt modelId="{CBDA1BB2-4E72-435B-AD65-C65113C4C3E0}" type="pres">
      <dgm:prSet presAssocID="{88B26F82-9739-4A12-B574-71B9B0AFC507}" presName="linNode" presStyleCnt="0"/>
      <dgm:spPr/>
    </dgm:pt>
    <dgm:pt modelId="{B8F21F50-5CB7-445C-AFDF-F0DE69D56994}" type="pres">
      <dgm:prSet presAssocID="{88B26F82-9739-4A12-B574-71B9B0AFC507}" presName="parentText" presStyleLbl="node1" presStyleIdx="1" presStyleCnt="6">
        <dgm:presLayoutVars>
          <dgm:chMax val="1"/>
          <dgm:bulletEnabled val="1"/>
        </dgm:presLayoutVars>
      </dgm:prSet>
      <dgm:spPr/>
      <dgm:t>
        <a:bodyPr/>
        <a:lstStyle/>
        <a:p>
          <a:endParaRPr kumimoji="1" lang="ja-JP" altLang="en-US"/>
        </a:p>
      </dgm:t>
    </dgm:pt>
    <dgm:pt modelId="{BFBDC561-DFEE-42F9-9B31-8B6B5404B19F}" type="pres">
      <dgm:prSet presAssocID="{88B26F82-9739-4A12-B574-71B9B0AFC507}" presName="descendantText" presStyleLbl="alignAccFollowNode1" presStyleIdx="1" presStyleCnt="6" custScaleY="114028" custLinFactNeighborX="-505" custLinFactNeighborY="4778">
        <dgm:presLayoutVars>
          <dgm:bulletEnabled val="1"/>
        </dgm:presLayoutVars>
      </dgm:prSet>
      <dgm:spPr/>
      <dgm:t>
        <a:bodyPr/>
        <a:lstStyle/>
        <a:p>
          <a:endParaRPr kumimoji="1" lang="ja-JP" altLang="en-US"/>
        </a:p>
      </dgm:t>
    </dgm:pt>
    <dgm:pt modelId="{5F6387C6-301A-49B3-8F0D-E1D973B04719}" type="pres">
      <dgm:prSet presAssocID="{37261DE9-9F8A-4644-8279-7FF17AE103B5}" presName="sp" presStyleCnt="0"/>
      <dgm:spPr/>
    </dgm:pt>
    <dgm:pt modelId="{30B5C432-41DE-4907-9BF9-D3D070F85FA8}" type="pres">
      <dgm:prSet presAssocID="{AD991DDA-0DAB-419F-9A90-83276EA2DA2C}" presName="linNode" presStyleCnt="0"/>
      <dgm:spPr/>
    </dgm:pt>
    <dgm:pt modelId="{08465533-D8A9-4A60-A9CD-62DAF8919C2C}" type="pres">
      <dgm:prSet presAssocID="{AD991DDA-0DAB-419F-9A90-83276EA2DA2C}" presName="parentText" presStyleLbl="node1" presStyleIdx="2" presStyleCnt="6">
        <dgm:presLayoutVars>
          <dgm:chMax val="1"/>
          <dgm:bulletEnabled val="1"/>
        </dgm:presLayoutVars>
      </dgm:prSet>
      <dgm:spPr/>
      <dgm:t>
        <a:bodyPr/>
        <a:lstStyle/>
        <a:p>
          <a:endParaRPr kumimoji="1" lang="ja-JP" altLang="en-US"/>
        </a:p>
      </dgm:t>
    </dgm:pt>
    <dgm:pt modelId="{CD5A3D24-329C-4C8B-B08C-0D8F0A78AA7F}" type="pres">
      <dgm:prSet presAssocID="{AD991DDA-0DAB-419F-9A90-83276EA2DA2C}" presName="descendantText" presStyleLbl="alignAccFollowNode1" presStyleIdx="2" presStyleCnt="6">
        <dgm:presLayoutVars>
          <dgm:bulletEnabled val="1"/>
        </dgm:presLayoutVars>
      </dgm:prSet>
      <dgm:spPr/>
      <dgm:t>
        <a:bodyPr/>
        <a:lstStyle/>
        <a:p>
          <a:endParaRPr kumimoji="1" lang="ja-JP" altLang="en-US"/>
        </a:p>
      </dgm:t>
    </dgm:pt>
    <dgm:pt modelId="{A074645C-F3FD-44CE-A134-3B02BA41E62A}" type="pres">
      <dgm:prSet presAssocID="{3EF866E0-9CE4-4E93-A1BB-51B6F87DD0AA}" presName="sp" presStyleCnt="0"/>
      <dgm:spPr/>
    </dgm:pt>
    <dgm:pt modelId="{9013754A-EF66-4A23-BA7B-6EC7398BD1A2}" type="pres">
      <dgm:prSet presAssocID="{96CAF73C-B4D3-4CCC-AD0C-E0EA752A91CF}" presName="linNode" presStyleCnt="0"/>
      <dgm:spPr/>
    </dgm:pt>
    <dgm:pt modelId="{FDBB7100-15DA-4EBA-93A7-49280FA6F01A}" type="pres">
      <dgm:prSet presAssocID="{96CAF73C-B4D3-4CCC-AD0C-E0EA752A91CF}" presName="parentText" presStyleLbl="node1" presStyleIdx="3" presStyleCnt="6">
        <dgm:presLayoutVars>
          <dgm:chMax val="1"/>
          <dgm:bulletEnabled val="1"/>
        </dgm:presLayoutVars>
      </dgm:prSet>
      <dgm:spPr/>
      <dgm:t>
        <a:bodyPr/>
        <a:lstStyle/>
        <a:p>
          <a:endParaRPr kumimoji="1" lang="ja-JP" altLang="en-US"/>
        </a:p>
      </dgm:t>
    </dgm:pt>
    <dgm:pt modelId="{7D9645B3-3EE6-4643-9995-1A8FEF153260}" type="pres">
      <dgm:prSet presAssocID="{96CAF73C-B4D3-4CCC-AD0C-E0EA752A91CF}" presName="descendantText" presStyleLbl="alignAccFollowNode1" presStyleIdx="3" presStyleCnt="6">
        <dgm:presLayoutVars>
          <dgm:bulletEnabled val="1"/>
        </dgm:presLayoutVars>
      </dgm:prSet>
      <dgm:spPr/>
      <dgm:t>
        <a:bodyPr/>
        <a:lstStyle/>
        <a:p>
          <a:endParaRPr kumimoji="1" lang="ja-JP" altLang="en-US"/>
        </a:p>
      </dgm:t>
    </dgm:pt>
    <dgm:pt modelId="{1A2F5C6F-D4DA-43DC-9A83-37F1A92A0832}" type="pres">
      <dgm:prSet presAssocID="{629658F4-63BB-419E-B616-A4DBC0420497}" presName="sp" presStyleCnt="0"/>
      <dgm:spPr/>
    </dgm:pt>
    <dgm:pt modelId="{A59F9B74-898B-41D6-BBCD-74777C8A3A41}" type="pres">
      <dgm:prSet presAssocID="{3370B281-9F15-4641-AC7D-8045413A61BB}" presName="linNode" presStyleCnt="0"/>
      <dgm:spPr/>
    </dgm:pt>
    <dgm:pt modelId="{3A257ABD-D72C-4CD7-8205-2C081070F551}" type="pres">
      <dgm:prSet presAssocID="{3370B281-9F15-4641-AC7D-8045413A61BB}" presName="parentText" presStyleLbl="node1" presStyleIdx="4" presStyleCnt="6">
        <dgm:presLayoutVars>
          <dgm:chMax val="1"/>
          <dgm:bulletEnabled val="1"/>
        </dgm:presLayoutVars>
      </dgm:prSet>
      <dgm:spPr/>
      <dgm:t>
        <a:bodyPr/>
        <a:lstStyle/>
        <a:p>
          <a:endParaRPr kumimoji="1" lang="ja-JP" altLang="en-US"/>
        </a:p>
      </dgm:t>
    </dgm:pt>
    <dgm:pt modelId="{FE8BC421-3B06-49B0-AE51-9B9BF0A22E33}" type="pres">
      <dgm:prSet presAssocID="{3370B281-9F15-4641-AC7D-8045413A61BB}" presName="descendantText" presStyleLbl="alignAccFollowNode1" presStyleIdx="4" presStyleCnt="6" custScaleY="104059">
        <dgm:presLayoutVars>
          <dgm:bulletEnabled val="1"/>
        </dgm:presLayoutVars>
      </dgm:prSet>
      <dgm:spPr/>
      <dgm:t>
        <a:bodyPr/>
        <a:lstStyle/>
        <a:p>
          <a:endParaRPr kumimoji="1" lang="ja-JP" altLang="en-US"/>
        </a:p>
      </dgm:t>
    </dgm:pt>
    <dgm:pt modelId="{F2BC2A57-10E5-4D25-BA4A-A750868FF379}" type="pres">
      <dgm:prSet presAssocID="{51ED05D5-C4FB-4FFD-9885-C405CA097CCD}" presName="sp" presStyleCnt="0"/>
      <dgm:spPr/>
    </dgm:pt>
    <dgm:pt modelId="{04E47C44-450B-46C2-9F54-C3FD07DD232A}" type="pres">
      <dgm:prSet presAssocID="{4B653B9C-977D-41AC-A5C0-6CBFC385A2ED}" presName="linNode" presStyleCnt="0"/>
      <dgm:spPr/>
    </dgm:pt>
    <dgm:pt modelId="{46F74968-1EB7-42FC-B670-74A3C9CFD98C}" type="pres">
      <dgm:prSet presAssocID="{4B653B9C-977D-41AC-A5C0-6CBFC385A2ED}" presName="parentText" presStyleLbl="node1" presStyleIdx="5" presStyleCnt="6">
        <dgm:presLayoutVars>
          <dgm:chMax val="1"/>
          <dgm:bulletEnabled val="1"/>
        </dgm:presLayoutVars>
      </dgm:prSet>
      <dgm:spPr/>
      <dgm:t>
        <a:bodyPr/>
        <a:lstStyle/>
        <a:p>
          <a:endParaRPr kumimoji="1" lang="ja-JP" altLang="en-US"/>
        </a:p>
      </dgm:t>
    </dgm:pt>
    <dgm:pt modelId="{AB7E099A-35A6-4074-9232-9A1E93F41D80}" type="pres">
      <dgm:prSet presAssocID="{4B653B9C-977D-41AC-A5C0-6CBFC385A2ED}" presName="descendantText" presStyleLbl="alignAccFollowNode1" presStyleIdx="5" presStyleCnt="6" custScaleY="104751">
        <dgm:presLayoutVars>
          <dgm:bulletEnabled val="1"/>
        </dgm:presLayoutVars>
      </dgm:prSet>
      <dgm:spPr/>
      <dgm:t>
        <a:bodyPr/>
        <a:lstStyle/>
        <a:p>
          <a:endParaRPr kumimoji="1" lang="ja-JP" altLang="en-US"/>
        </a:p>
      </dgm:t>
    </dgm:pt>
  </dgm:ptLst>
  <dgm:cxnLst>
    <dgm:cxn modelId="{E5846BB4-F79E-469D-8F94-92751CC8BCAC}" srcId="{BB72B0CC-529C-4A55-AE89-EC97C549F206}" destId="{AD991DDA-0DAB-419F-9A90-83276EA2DA2C}" srcOrd="2" destOrd="0" parTransId="{9EA79103-CBE5-4D53-B85A-9655A3A184C4}" sibTransId="{3EF866E0-9CE4-4E93-A1BB-51B6F87DD0AA}"/>
    <dgm:cxn modelId="{FF962C69-2824-40AF-9659-898FBA169996}" type="presOf" srcId="{F429FCD2-71DF-4493-8744-AB5EC46A37A8}" destId="{AB7E099A-35A6-4074-9232-9A1E93F41D80}" srcOrd="0" destOrd="2" presId="urn:microsoft.com/office/officeart/2005/8/layout/vList5"/>
    <dgm:cxn modelId="{44634206-C4DA-4C91-8772-2EC84BCD7CB8}" srcId="{96CAF73C-B4D3-4CCC-AD0C-E0EA752A91CF}" destId="{58819849-8260-4A8F-9A6D-1A4549BBF67E}" srcOrd="2" destOrd="0" parTransId="{B2E8B838-9C08-4912-A9C8-4E0D37CCF9AD}" sibTransId="{AB4C16AB-76F3-4239-ADBE-8578C572A462}"/>
    <dgm:cxn modelId="{FBA16F75-F51A-4D24-8140-186A3BCF0ED3}" srcId="{BB72B0CC-529C-4A55-AE89-EC97C549F206}" destId="{88B26F82-9739-4A12-B574-71B9B0AFC507}" srcOrd="1" destOrd="0" parTransId="{F50A4C13-00A0-4EE5-B68C-DC9E606A5C54}" sibTransId="{37261DE9-9F8A-4644-8279-7FF17AE103B5}"/>
    <dgm:cxn modelId="{8258FB2D-626E-413E-890B-A11C79603010}" type="presOf" srcId="{B84DF113-C5F1-48A2-8F76-DA3C7ADC61B1}" destId="{AA46F645-3D48-4051-A61C-B7AB881F66EF}" srcOrd="0" destOrd="0" presId="urn:microsoft.com/office/officeart/2005/8/layout/vList5"/>
    <dgm:cxn modelId="{6A788571-9585-4514-B019-5253A3A4ABAB}" type="presOf" srcId="{AD991DDA-0DAB-419F-9A90-83276EA2DA2C}" destId="{08465533-D8A9-4A60-A9CD-62DAF8919C2C}" srcOrd="0" destOrd="0" presId="urn:microsoft.com/office/officeart/2005/8/layout/vList5"/>
    <dgm:cxn modelId="{81D31A28-010E-4F61-B7D6-A4A58211872B}" srcId="{88B26F82-9739-4A12-B574-71B9B0AFC507}" destId="{3A1F0F00-3ED2-43A9-8019-9F950BA0E830}" srcOrd="1" destOrd="0" parTransId="{AFC4FB47-0C49-4D77-A648-D89DF0D7E865}" sibTransId="{6C7758DF-E328-42B2-A1D2-68AFDDADCCA8}"/>
    <dgm:cxn modelId="{96C8DEE9-7CAE-49FB-920A-146623CF3AA0}" srcId="{BB72B0CC-529C-4A55-AE89-EC97C549F206}" destId="{3370B281-9F15-4641-AC7D-8045413A61BB}" srcOrd="4" destOrd="0" parTransId="{E0D78D1C-F8F7-4905-9704-A9369F968FF7}" sibTransId="{51ED05D5-C4FB-4FFD-9885-C405CA097CCD}"/>
    <dgm:cxn modelId="{36847AD2-7465-406E-B76B-9716CEEA01F7}" type="presOf" srcId="{4B653B9C-977D-41AC-A5C0-6CBFC385A2ED}" destId="{46F74968-1EB7-42FC-B670-74A3C9CFD98C}" srcOrd="0" destOrd="0" presId="urn:microsoft.com/office/officeart/2005/8/layout/vList5"/>
    <dgm:cxn modelId="{C08E0EBB-D658-4490-9195-E391FC76EFF4}" srcId="{3370B281-9F15-4641-AC7D-8045413A61BB}" destId="{278453EE-01B1-4A25-8817-E9C33C6BA608}" srcOrd="1" destOrd="0" parTransId="{F7D060E4-EFD8-403E-A4F2-16B4EC1E893C}" sibTransId="{B0F1DE1C-B89D-47EA-94C3-0E2BB984F229}"/>
    <dgm:cxn modelId="{2EA4C230-27FF-49BC-BB0F-F9A2E83AD994}" type="presOf" srcId="{58819849-8260-4A8F-9A6D-1A4549BBF67E}" destId="{7D9645B3-3EE6-4643-9995-1A8FEF153260}" srcOrd="0" destOrd="2" presId="urn:microsoft.com/office/officeart/2005/8/layout/vList5"/>
    <dgm:cxn modelId="{A80FAE3C-6A4F-43FF-87C5-6CC508756F2B}" type="presOf" srcId="{ADCABF14-C602-4197-A158-CEDB2FE86A87}" destId="{AA46F645-3D48-4051-A61C-B7AB881F66EF}" srcOrd="0" destOrd="2" presId="urn:microsoft.com/office/officeart/2005/8/layout/vList5"/>
    <dgm:cxn modelId="{41830271-02A5-490C-B9D0-1B48086138E1}" type="presOf" srcId="{05425F54-6271-4D78-8747-3BD00F1AE7E4}" destId="{7D9645B3-3EE6-4643-9995-1A8FEF153260}" srcOrd="0" destOrd="1" presId="urn:microsoft.com/office/officeart/2005/8/layout/vList5"/>
    <dgm:cxn modelId="{B64C9E32-7C3A-4061-BE1F-0B176B32987A}" srcId="{4B653B9C-977D-41AC-A5C0-6CBFC385A2ED}" destId="{FBA62EB2-C6D7-4FD2-A926-7192448AD17A}" srcOrd="3" destOrd="0" parTransId="{9AA06CC2-587F-4637-8954-36F2B03CE83F}" sibTransId="{4C39F05F-DAE2-44AA-AF34-C5E0146D9438}"/>
    <dgm:cxn modelId="{DF420679-1C82-4F85-8B90-041F8C027922}" type="presOf" srcId="{65CAF78F-7B37-4F33-9860-E74BF2A8BB42}" destId="{FE8BC421-3B06-49B0-AE51-9B9BF0A22E33}" srcOrd="0" destOrd="3" presId="urn:microsoft.com/office/officeart/2005/8/layout/vList5"/>
    <dgm:cxn modelId="{3BF1C82B-F9C1-4136-8436-58129B7A17D6}" type="presOf" srcId="{3A1F0F00-3ED2-43A9-8019-9F950BA0E830}" destId="{BFBDC561-DFEE-42F9-9B31-8B6B5404B19F}" srcOrd="0" destOrd="1" presId="urn:microsoft.com/office/officeart/2005/8/layout/vList5"/>
    <dgm:cxn modelId="{97E43B1A-E9D2-4FBA-8ED9-2F95264C7A09}" type="presOf" srcId="{5F807981-871E-427C-BEB1-8C93ABA044DF}" destId="{7D9645B3-3EE6-4643-9995-1A8FEF153260}" srcOrd="0" destOrd="3" presId="urn:microsoft.com/office/officeart/2005/8/layout/vList5"/>
    <dgm:cxn modelId="{B2AB7F7C-4992-4680-89D1-7BE9692C1FAC}" type="presOf" srcId="{BC6A4719-B579-4977-A605-15FA2A2CB793}" destId="{AB7E099A-35A6-4074-9232-9A1E93F41D80}" srcOrd="0" destOrd="4" presId="urn:microsoft.com/office/officeart/2005/8/layout/vList5"/>
    <dgm:cxn modelId="{20C2B91B-9F69-4061-954B-7EFE9BB27DDF}" type="presOf" srcId="{C2848C40-0449-47EF-A323-D0FF3E1981D5}" destId="{7D9645B3-3EE6-4643-9995-1A8FEF153260}" srcOrd="0" destOrd="0" presId="urn:microsoft.com/office/officeart/2005/8/layout/vList5"/>
    <dgm:cxn modelId="{2759C409-40E5-439F-9373-05ABE1ACDD1E}" srcId="{4B653B9C-977D-41AC-A5C0-6CBFC385A2ED}" destId="{80D1EC71-11F0-4D3C-83CA-A32B61DAA558}" srcOrd="0" destOrd="0" parTransId="{DC4F8477-5899-445C-BC7D-2E96FBD69820}" sibTransId="{1C3DF532-DD99-4E15-9857-C903CA04B49F}"/>
    <dgm:cxn modelId="{CB354500-C35C-4692-8C45-A870CA4B72DB}" type="presOf" srcId="{D0E0C8F8-7F65-461E-B642-2D4B1045FF01}" destId="{FE8BC421-3B06-49B0-AE51-9B9BF0A22E33}" srcOrd="0" destOrd="0" presId="urn:microsoft.com/office/officeart/2005/8/layout/vList5"/>
    <dgm:cxn modelId="{6DCE7C4E-0182-4748-9CF0-F81649D9AD9D}" type="presOf" srcId="{02A75AB8-62FE-492D-9960-A4D48D549623}" destId="{CD5A3D24-329C-4C8B-B08C-0D8F0A78AA7F}" srcOrd="0" destOrd="1" presId="urn:microsoft.com/office/officeart/2005/8/layout/vList5"/>
    <dgm:cxn modelId="{B86CB5E6-1D0A-4232-9602-F614B7D6A22C}" srcId="{96CAF73C-B4D3-4CCC-AD0C-E0EA752A91CF}" destId="{C2848C40-0449-47EF-A323-D0FF3E1981D5}" srcOrd="0" destOrd="0" parTransId="{B2F8D6B6-DEE3-4505-8AAB-A67BA8625E8F}" sibTransId="{0CB09AAE-BD4A-4F06-A34E-30A0AED2716B}"/>
    <dgm:cxn modelId="{78E8388B-668D-497D-BF97-76B243C0C150}" srcId="{88B26F82-9739-4A12-B574-71B9B0AFC507}" destId="{CC7ADF57-0103-4A12-A81B-CE72A00C359B}" srcOrd="2" destOrd="0" parTransId="{3E77DA15-F3E4-4846-903D-046CB14213FE}" sibTransId="{B507E882-0DB1-4CC3-BC5A-6DF1E737CE04}"/>
    <dgm:cxn modelId="{F8EA4540-098B-426E-B4C3-B6B300CFD37A}" srcId="{4B653B9C-977D-41AC-A5C0-6CBFC385A2ED}" destId="{BC6A4719-B579-4977-A605-15FA2A2CB793}" srcOrd="4" destOrd="0" parTransId="{7A2DE6D2-D4D2-4030-963F-1C0AA56A012E}" sibTransId="{856E5A66-E64E-407D-AB20-38A368043066}"/>
    <dgm:cxn modelId="{98DFC2FD-81D6-4B24-90CC-514E1E311C4C}" type="presOf" srcId="{760A629C-EDB3-44B2-9B61-AB386E8C7607}" destId="{AB7E099A-35A6-4074-9232-9A1E93F41D80}" srcOrd="0" destOrd="1" presId="urn:microsoft.com/office/officeart/2005/8/layout/vList5"/>
    <dgm:cxn modelId="{BF287ED1-2389-4AA6-8937-D437D78AD99E}" type="presOf" srcId="{2185DD10-1831-4F34-9D95-059F7C9B4236}" destId="{FE8BC421-3B06-49B0-AE51-9B9BF0A22E33}" srcOrd="0" destOrd="2" presId="urn:microsoft.com/office/officeart/2005/8/layout/vList5"/>
    <dgm:cxn modelId="{21266FC1-CE25-48C5-A927-BDEBCE6B64AA}" srcId="{96CAF73C-B4D3-4CCC-AD0C-E0EA752A91CF}" destId="{5F807981-871E-427C-BEB1-8C93ABA044DF}" srcOrd="3" destOrd="0" parTransId="{5FC2C9DB-C660-4848-B704-4FEB396F4C5D}" sibTransId="{4E952297-9E09-4BBC-8436-05B326F7DD14}"/>
    <dgm:cxn modelId="{784BA346-BA03-4C50-BF7B-501FB58935A4}" srcId="{88B26F82-9739-4A12-B574-71B9B0AFC507}" destId="{BF19D196-00D4-4100-A0BF-59159959A9B6}" srcOrd="0" destOrd="0" parTransId="{4384DAF0-6FAF-42C0-9E17-B344FE753FBD}" sibTransId="{93E04797-CDB0-4353-B37E-0C4CE7C8AD00}"/>
    <dgm:cxn modelId="{74CAD0CF-5A89-4E3E-A174-343C1DB768D7}" type="presOf" srcId="{33B8AB62-70D2-4EDA-B2BA-6FA306BB44F6}" destId="{CD5A3D24-329C-4C8B-B08C-0D8F0A78AA7F}" srcOrd="0" destOrd="2" presId="urn:microsoft.com/office/officeart/2005/8/layout/vList5"/>
    <dgm:cxn modelId="{EE90BED9-F588-496A-99EB-BBB9643022B0}" srcId="{BB72B0CC-529C-4A55-AE89-EC97C549F206}" destId="{4B653B9C-977D-41AC-A5C0-6CBFC385A2ED}" srcOrd="5" destOrd="0" parTransId="{0440FDC6-CDF4-48C8-8C8C-84E88D30FD1D}" sibTransId="{711358EF-8360-4F56-980A-B6269972FD94}"/>
    <dgm:cxn modelId="{AFED32B7-144E-4A7F-9AC0-721B1BE492EF}" type="presOf" srcId="{86851B2F-00CD-400C-A8C1-54BFE3BB8BAD}" destId="{BFBDC561-DFEE-42F9-9B31-8B6B5404B19F}" srcOrd="0" destOrd="3" presId="urn:microsoft.com/office/officeart/2005/8/layout/vList5"/>
    <dgm:cxn modelId="{9E405FE3-D9CA-47FA-AACA-38A88767C105}" type="presOf" srcId="{3370B281-9F15-4641-AC7D-8045413A61BB}" destId="{3A257ABD-D72C-4CD7-8205-2C081070F551}" srcOrd="0" destOrd="0" presId="urn:microsoft.com/office/officeart/2005/8/layout/vList5"/>
    <dgm:cxn modelId="{9C723866-1001-4E0F-BC8C-A2A914C2FE06}" srcId="{4B653B9C-977D-41AC-A5C0-6CBFC385A2ED}" destId="{F429FCD2-71DF-4493-8744-AB5EC46A37A8}" srcOrd="2" destOrd="0" parTransId="{9CB2F7F1-03D9-400E-A5F7-9142707D0F3B}" sibTransId="{4F7D69FF-0999-48E6-80B2-6E72BF77412A}"/>
    <dgm:cxn modelId="{03E7DDF5-C1DA-43C5-8A54-A6AFC98AC39A}" type="presOf" srcId="{A2C5FDB1-F7A8-40F3-9270-45DE57EEF727}" destId="{B46FC2FB-B890-4F0C-9146-9795F64D23BC}" srcOrd="0" destOrd="0" presId="urn:microsoft.com/office/officeart/2005/8/layout/vList5"/>
    <dgm:cxn modelId="{C976180C-135C-4E3A-BB15-FF86AB0454A8}" srcId="{4B653B9C-977D-41AC-A5C0-6CBFC385A2ED}" destId="{760A629C-EDB3-44B2-9B61-AB386E8C7607}" srcOrd="1" destOrd="0" parTransId="{128406CD-B97F-49F1-B26C-0A4E83A6FE69}" sibTransId="{4977FF54-CB7F-479D-AFD6-CA614F598C86}"/>
    <dgm:cxn modelId="{C3E8F2AD-FF23-448F-BBD0-7BD5CA03EBB2}" srcId="{88B26F82-9739-4A12-B574-71B9B0AFC507}" destId="{86851B2F-00CD-400C-A8C1-54BFE3BB8BAD}" srcOrd="3" destOrd="0" parTransId="{B4323B38-A878-4BC3-B365-DF0305A551D9}" sibTransId="{E53EB0CF-B2C2-43E9-958D-741BEC88E462}"/>
    <dgm:cxn modelId="{9B31D8EC-CFC3-4F87-995E-3D7804EF3492}" type="presOf" srcId="{BB72B0CC-529C-4A55-AE89-EC97C549F206}" destId="{79E98E98-1DEC-4A13-A154-F5AF8A926715}" srcOrd="0" destOrd="0" presId="urn:microsoft.com/office/officeart/2005/8/layout/vList5"/>
    <dgm:cxn modelId="{E0433FE5-EA6D-4811-8DED-4B543F7B1E7E}" srcId="{A2C5FDB1-F7A8-40F3-9270-45DE57EEF727}" destId="{9ECF2A98-FA03-4DDE-8E23-FBFC2F05164B}" srcOrd="3" destOrd="0" parTransId="{1714C40D-93A1-4E39-B66F-CFB17DCF0843}" sibTransId="{C874F8C7-EF56-41AC-8408-0BBA66C0E974}"/>
    <dgm:cxn modelId="{C8B66F8A-553E-490E-9EC1-E730F2CE5E77}" srcId="{A2C5FDB1-F7A8-40F3-9270-45DE57EEF727}" destId="{ADCABF14-C602-4197-A158-CEDB2FE86A87}" srcOrd="2" destOrd="0" parTransId="{69883773-E20E-4735-BEFD-17631B8F840C}" sibTransId="{4F6E7DB2-20B4-4CAF-98A4-9090C86F4BF4}"/>
    <dgm:cxn modelId="{3263CA3F-F027-4DB2-B327-B2B4319ECD75}" srcId="{3370B281-9F15-4641-AC7D-8045413A61BB}" destId="{65CAF78F-7B37-4F33-9860-E74BF2A8BB42}" srcOrd="3" destOrd="0" parTransId="{1DFA7DE8-F3E5-47BF-BDF0-436A6168BE8A}" sibTransId="{F291B298-E9D5-4B26-AF43-1BCE1290F576}"/>
    <dgm:cxn modelId="{25EF8068-DC28-489E-8419-3F5E79F8B645}" srcId="{4B653B9C-977D-41AC-A5C0-6CBFC385A2ED}" destId="{7E74F6A6-4799-4F32-AADD-7A23A30AEED4}" srcOrd="5" destOrd="0" parTransId="{22DB8160-5112-41FB-AE0F-9A936AB604DD}" sibTransId="{70B3542F-4FC4-46E7-BDCE-1C86EE26DC9D}"/>
    <dgm:cxn modelId="{D051D78B-ADAC-467C-A850-43A4FCCAFB8E}" srcId="{88B26F82-9739-4A12-B574-71B9B0AFC507}" destId="{EF9F4FFD-3C22-43FB-A573-BE12AF748BF4}" srcOrd="4" destOrd="0" parTransId="{0D2D5BE8-14AD-45C2-B3B9-BE507327EC03}" sibTransId="{6AC41D93-5423-490F-893E-6B00E698F902}"/>
    <dgm:cxn modelId="{EF35DBAB-4397-4AE9-965F-1A7D0EB39ACA}" type="presOf" srcId="{88B26F82-9739-4A12-B574-71B9B0AFC507}" destId="{B8F21F50-5CB7-445C-AFDF-F0DE69D56994}" srcOrd="0" destOrd="0" presId="urn:microsoft.com/office/officeart/2005/8/layout/vList5"/>
    <dgm:cxn modelId="{A0D504BA-E6CE-43BB-A6BC-41EC1F10343C}" type="presOf" srcId="{EF9F4FFD-3C22-43FB-A573-BE12AF748BF4}" destId="{BFBDC561-DFEE-42F9-9B31-8B6B5404B19F}" srcOrd="0" destOrd="4" presId="urn:microsoft.com/office/officeart/2005/8/layout/vList5"/>
    <dgm:cxn modelId="{2D54D39E-4ECA-4371-BE2E-D9AB02FC453A}" srcId="{A2C5FDB1-F7A8-40F3-9270-45DE57EEF727}" destId="{B84DF113-C5F1-48A2-8F76-DA3C7ADC61B1}" srcOrd="0" destOrd="0" parTransId="{F6728A69-0BED-4164-9EC3-894264C12280}" sibTransId="{301AF1DD-8CAF-4D19-BF97-B76CAB904CC7}"/>
    <dgm:cxn modelId="{914F1592-17E8-456B-8842-3147D5FD9A6F}" srcId="{96CAF73C-B4D3-4CCC-AD0C-E0EA752A91CF}" destId="{05425F54-6271-4D78-8747-3BD00F1AE7E4}" srcOrd="1" destOrd="0" parTransId="{B67901E4-E520-434C-8360-A54775477159}" sibTransId="{5B41AF37-4596-4DA9-8055-E262269EFF3D}"/>
    <dgm:cxn modelId="{9F220412-F9D5-4FFD-B3AB-D8036E108C6B}" srcId="{BB72B0CC-529C-4A55-AE89-EC97C549F206}" destId="{96CAF73C-B4D3-4CCC-AD0C-E0EA752A91CF}" srcOrd="3" destOrd="0" parTransId="{A78C04E6-E9C1-4F51-AE99-4188247E0D2B}" sibTransId="{629658F4-63BB-419E-B616-A4DBC0420497}"/>
    <dgm:cxn modelId="{C62EEB43-FBD3-49CE-8410-00211E814D4F}" srcId="{AD991DDA-0DAB-419F-9A90-83276EA2DA2C}" destId="{02A75AB8-62FE-492D-9960-A4D48D549623}" srcOrd="1" destOrd="0" parTransId="{CF882743-1EFB-48D8-8320-31D12FF0D3A1}" sibTransId="{258452BF-7197-4297-821F-FE5A1F0313D8}"/>
    <dgm:cxn modelId="{9B85AA3D-931B-439F-AC25-01DD6F79AA03}" type="presOf" srcId="{615B2E78-ABCF-4F52-90F0-B2628D714910}" destId="{AA46F645-3D48-4051-A61C-B7AB881F66EF}" srcOrd="0" destOrd="1" presId="urn:microsoft.com/office/officeart/2005/8/layout/vList5"/>
    <dgm:cxn modelId="{396E83FE-4EA9-4C5D-9698-CB8D641036E6}" type="presOf" srcId="{278453EE-01B1-4A25-8817-E9C33C6BA608}" destId="{FE8BC421-3B06-49B0-AE51-9B9BF0A22E33}" srcOrd="0" destOrd="1" presId="urn:microsoft.com/office/officeart/2005/8/layout/vList5"/>
    <dgm:cxn modelId="{3F5966A0-9DC7-4FB9-A53D-F903A5B5F897}" type="presOf" srcId="{96CAF73C-B4D3-4CCC-AD0C-E0EA752A91CF}" destId="{FDBB7100-15DA-4EBA-93A7-49280FA6F01A}" srcOrd="0" destOrd="0" presId="urn:microsoft.com/office/officeart/2005/8/layout/vList5"/>
    <dgm:cxn modelId="{3FA73B35-A6AE-4D1D-A45E-5FF9F214FAF6}" srcId="{BB72B0CC-529C-4A55-AE89-EC97C549F206}" destId="{A2C5FDB1-F7A8-40F3-9270-45DE57EEF727}" srcOrd="0" destOrd="0" parTransId="{6BCC5C60-7570-4FC3-AA4F-7471B60FD74C}" sibTransId="{7FC244C3-B4F2-41FD-955D-C8194F9AAD43}"/>
    <dgm:cxn modelId="{F2DA9AC4-11E8-45D4-8AE1-51F1F0F0DECC}" type="presOf" srcId="{0725B88D-E419-462A-AF75-4104780BD5BB}" destId="{CD5A3D24-329C-4C8B-B08C-0D8F0A78AA7F}" srcOrd="0" destOrd="0" presId="urn:microsoft.com/office/officeart/2005/8/layout/vList5"/>
    <dgm:cxn modelId="{162FF7CD-8D53-4015-AE3F-AC82600F47FF}" type="presOf" srcId="{FBA62EB2-C6D7-4FD2-A926-7192448AD17A}" destId="{AB7E099A-35A6-4074-9232-9A1E93F41D80}" srcOrd="0" destOrd="3" presId="urn:microsoft.com/office/officeart/2005/8/layout/vList5"/>
    <dgm:cxn modelId="{538F9FB9-A086-4A18-B548-E8A2A3014421}" srcId="{A2C5FDB1-F7A8-40F3-9270-45DE57EEF727}" destId="{615B2E78-ABCF-4F52-90F0-B2628D714910}" srcOrd="1" destOrd="0" parTransId="{D44731B7-E0A0-4910-905F-9336DAD390FA}" sibTransId="{47426C65-DA82-496E-9622-D4CD7D249AF0}"/>
    <dgm:cxn modelId="{8C54843D-3DAC-4B82-8E35-24E387F0D60D}" srcId="{3370B281-9F15-4641-AC7D-8045413A61BB}" destId="{D0E0C8F8-7F65-461E-B642-2D4B1045FF01}" srcOrd="0" destOrd="0" parTransId="{6816D5E4-971C-4128-8694-D5CA9218ABC6}" sibTransId="{56C917DD-F247-40B6-9DBD-06AAB65DB34F}"/>
    <dgm:cxn modelId="{36912903-A563-4A88-B342-7BD9154E9BA6}" type="presOf" srcId="{7E74F6A6-4799-4F32-AADD-7A23A30AEED4}" destId="{AB7E099A-35A6-4074-9232-9A1E93F41D80}" srcOrd="0" destOrd="5" presId="urn:microsoft.com/office/officeart/2005/8/layout/vList5"/>
    <dgm:cxn modelId="{4A9D6317-46CA-49D9-8400-1E61A22CADD5}" type="presOf" srcId="{80D1EC71-11F0-4D3C-83CA-A32B61DAA558}" destId="{AB7E099A-35A6-4074-9232-9A1E93F41D80}" srcOrd="0" destOrd="0" presId="urn:microsoft.com/office/officeart/2005/8/layout/vList5"/>
    <dgm:cxn modelId="{0422B46D-1145-4024-9363-CFA6BD631F17}" type="presOf" srcId="{BF19D196-00D4-4100-A0BF-59159959A9B6}" destId="{BFBDC561-DFEE-42F9-9B31-8B6B5404B19F}" srcOrd="0" destOrd="0" presId="urn:microsoft.com/office/officeart/2005/8/layout/vList5"/>
    <dgm:cxn modelId="{BAA7DA4A-BCA3-406B-8B08-B35AB57F28DC}" srcId="{3370B281-9F15-4641-AC7D-8045413A61BB}" destId="{2185DD10-1831-4F34-9D95-059F7C9B4236}" srcOrd="2" destOrd="0" parTransId="{CAEEE50C-7A4A-40FE-BD18-241D658ACAD1}" sibTransId="{D82E170D-74CF-43CF-90BC-C92CFA026526}"/>
    <dgm:cxn modelId="{8DF7A14A-2155-4AED-91BC-1792660CB993}" srcId="{AD991DDA-0DAB-419F-9A90-83276EA2DA2C}" destId="{0725B88D-E419-462A-AF75-4104780BD5BB}" srcOrd="0" destOrd="0" parTransId="{6744D906-B9D7-43B0-9618-B7BEA3559FDA}" sibTransId="{A811D9D6-EDAF-4836-BC64-49CCBE965010}"/>
    <dgm:cxn modelId="{0323D78B-03B0-42EB-AAC4-23D1D12D8AC4}" type="presOf" srcId="{CC7ADF57-0103-4A12-A81B-CE72A00C359B}" destId="{BFBDC561-DFEE-42F9-9B31-8B6B5404B19F}" srcOrd="0" destOrd="2" presId="urn:microsoft.com/office/officeart/2005/8/layout/vList5"/>
    <dgm:cxn modelId="{CAD51579-04FB-42AC-8A88-4B8EFD7291B8}" type="presOf" srcId="{9ECF2A98-FA03-4DDE-8E23-FBFC2F05164B}" destId="{AA46F645-3D48-4051-A61C-B7AB881F66EF}" srcOrd="0" destOrd="3" presId="urn:microsoft.com/office/officeart/2005/8/layout/vList5"/>
    <dgm:cxn modelId="{4C1EE734-6A28-4864-A050-EAF746B8D0D6}" srcId="{AD991DDA-0DAB-419F-9A90-83276EA2DA2C}" destId="{33B8AB62-70D2-4EDA-B2BA-6FA306BB44F6}" srcOrd="2" destOrd="0" parTransId="{FC9245A3-FBF5-48A4-BC4D-09E31FA2FED6}" sibTransId="{6B7E9B80-709A-490C-8FBA-535ECCB270F7}"/>
    <dgm:cxn modelId="{AA19DB0E-FDA3-4EE6-B3C6-223D572F4494}" type="presParOf" srcId="{79E98E98-1DEC-4A13-A154-F5AF8A926715}" destId="{D62B7F9B-9BD0-4525-9448-FB691E9D3E96}" srcOrd="0" destOrd="0" presId="urn:microsoft.com/office/officeart/2005/8/layout/vList5"/>
    <dgm:cxn modelId="{ABFAE314-FE95-4A1C-B68D-99CE1D582F18}" type="presParOf" srcId="{D62B7F9B-9BD0-4525-9448-FB691E9D3E96}" destId="{B46FC2FB-B890-4F0C-9146-9795F64D23BC}" srcOrd="0" destOrd="0" presId="urn:microsoft.com/office/officeart/2005/8/layout/vList5"/>
    <dgm:cxn modelId="{D86D854C-1E0A-4038-B3C9-9B89C4249D02}" type="presParOf" srcId="{D62B7F9B-9BD0-4525-9448-FB691E9D3E96}" destId="{AA46F645-3D48-4051-A61C-B7AB881F66EF}" srcOrd="1" destOrd="0" presId="urn:microsoft.com/office/officeart/2005/8/layout/vList5"/>
    <dgm:cxn modelId="{AF3676ED-D5EB-490F-B1E4-72B90FB6C839}" type="presParOf" srcId="{79E98E98-1DEC-4A13-A154-F5AF8A926715}" destId="{1926C6A5-46FC-4EE2-97F6-AE746D7D6E9D}" srcOrd="1" destOrd="0" presId="urn:microsoft.com/office/officeart/2005/8/layout/vList5"/>
    <dgm:cxn modelId="{FD9501B8-9497-4888-B8D1-CDC2E36B51FC}" type="presParOf" srcId="{79E98E98-1DEC-4A13-A154-F5AF8A926715}" destId="{CBDA1BB2-4E72-435B-AD65-C65113C4C3E0}" srcOrd="2" destOrd="0" presId="urn:microsoft.com/office/officeart/2005/8/layout/vList5"/>
    <dgm:cxn modelId="{597D49FF-F18D-4558-B745-74672420251A}" type="presParOf" srcId="{CBDA1BB2-4E72-435B-AD65-C65113C4C3E0}" destId="{B8F21F50-5CB7-445C-AFDF-F0DE69D56994}" srcOrd="0" destOrd="0" presId="urn:microsoft.com/office/officeart/2005/8/layout/vList5"/>
    <dgm:cxn modelId="{192B3145-057F-4919-8472-874E39ACF6BE}" type="presParOf" srcId="{CBDA1BB2-4E72-435B-AD65-C65113C4C3E0}" destId="{BFBDC561-DFEE-42F9-9B31-8B6B5404B19F}" srcOrd="1" destOrd="0" presId="urn:microsoft.com/office/officeart/2005/8/layout/vList5"/>
    <dgm:cxn modelId="{E0031B37-F6D5-4FB8-B21A-DD87DB286730}" type="presParOf" srcId="{79E98E98-1DEC-4A13-A154-F5AF8A926715}" destId="{5F6387C6-301A-49B3-8F0D-E1D973B04719}" srcOrd="3" destOrd="0" presId="urn:microsoft.com/office/officeart/2005/8/layout/vList5"/>
    <dgm:cxn modelId="{5E6EA061-D998-4C91-A3E4-7E0E0B8D85D4}" type="presParOf" srcId="{79E98E98-1DEC-4A13-A154-F5AF8A926715}" destId="{30B5C432-41DE-4907-9BF9-D3D070F85FA8}" srcOrd="4" destOrd="0" presId="urn:microsoft.com/office/officeart/2005/8/layout/vList5"/>
    <dgm:cxn modelId="{85AD5C9F-D091-4985-A54B-C565176930F7}" type="presParOf" srcId="{30B5C432-41DE-4907-9BF9-D3D070F85FA8}" destId="{08465533-D8A9-4A60-A9CD-62DAF8919C2C}" srcOrd="0" destOrd="0" presId="urn:microsoft.com/office/officeart/2005/8/layout/vList5"/>
    <dgm:cxn modelId="{9BD65C53-2D6D-4320-AD22-A620B1A3409A}" type="presParOf" srcId="{30B5C432-41DE-4907-9BF9-D3D070F85FA8}" destId="{CD5A3D24-329C-4C8B-B08C-0D8F0A78AA7F}" srcOrd="1" destOrd="0" presId="urn:microsoft.com/office/officeart/2005/8/layout/vList5"/>
    <dgm:cxn modelId="{8C5F680C-655F-47C8-A7C2-E622819606DD}" type="presParOf" srcId="{79E98E98-1DEC-4A13-A154-F5AF8A926715}" destId="{A074645C-F3FD-44CE-A134-3B02BA41E62A}" srcOrd="5" destOrd="0" presId="urn:microsoft.com/office/officeart/2005/8/layout/vList5"/>
    <dgm:cxn modelId="{0286656C-97FE-45C5-90CF-DBDD4B36A4FD}" type="presParOf" srcId="{79E98E98-1DEC-4A13-A154-F5AF8A926715}" destId="{9013754A-EF66-4A23-BA7B-6EC7398BD1A2}" srcOrd="6" destOrd="0" presId="urn:microsoft.com/office/officeart/2005/8/layout/vList5"/>
    <dgm:cxn modelId="{02329CC1-F3FE-49A9-A36F-F8E32CED99A1}" type="presParOf" srcId="{9013754A-EF66-4A23-BA7B-6EC7398BD1A2}" destId="{FDBB7100-15DA-4EBA-93A7-49280FA6F01A}" srcOrd="0" destOrd="0" presId="urn:microsoft.com/office/officeart/2005/8/layout/vList5"/>
    <dgm:cxn modelId="{DBBEBCDA-7C9C-408A-B2A6-DAC6A824070B}" type="presParOf" srcId="{9013754A-EF66-4A23-BA7B-6EC7398BD1A2}" destId="{7D9645B3-3EE6-4643-9995-1A8FEF153260}" srcOrd="1" destOrd="0" presId="urn:microsoft.com/office/officeart/2005/8/layout/vList5"/>
    <dgm:cxn modelId="{C2D3094B-5128-4C85-937D-860CACB70CA6}" type="presParOf" srcId="{79E98E98-1DEC-4A13-A154-F5AF8A926715}" destId="{1A2F5C6F-D4DA-43DC-9A83-37F1A92A0832}" srcOrd="7" destOrd="0" presId="urn:microsoft.com/office/officeart/2005/8/layout/vList5"/>
    <dgm:cxn modelId="{A3A79EA8-17C9-44E2-BAAE-2A27E6007D0D}" type="presParOf" srcId="{79E98E98-1DEC-4A13-A154-F5AF8A926715}" destId="{A59F9B74-898B-41D6-BBCD-74777C8A3A41}" srcOrd="8" destOrd="0" presId="urn:microsoft.com/office/officeart/2005/8/layout/vList5"/>
    <dgm:cxn modelId="{90AB40BE-7751-483B-8FBA-1ABAF86CB527}" type="presParOf" srcId="{A59F9B74-898B-41D6-BBCD-74777C8A3A41}" destId="{3A257ABD-D72C-4CD7-8205-2C081070F551}" srcOrd="0" destOrd="0" presId="urn:microsoft.com/office/officeart/2005/8/layout/vList5"/>
    <dgm:cxn modelId="{C7ABB8E3-D69E-4180-AFD0-A4E373B6DB23}" type="presParOf" srcId="{A59F9B74-898B-41D6-BBCD-74777C8A3A41}" destId="{FE8BC421-3B06-49B0-AE51-9B9BF0A22E33}" srcOrd="1" destOrd="0" presId="urn:microsoft.com/office/officeart/2005/8/layout/vList5"/>
    <dgm:cxn modelId="{712DDC59-E4B9-4584-8586-D653E221CCA8}" type="presParOf" srcId="{79E98E98-1DEC-4A13-A154-F5AF8A926715}" destId="{F2BC2A57-10E5-4D25-BA4A-A750868FF379}" srcOrd="9" destOrd="0" presId="urn:microsoft.com/office/officeart/2005/8/layout/vList5"/>
    <dgm:cxn modelId="{BD8FC1FF-E2EC-44FF-BD61-4C59C61AE797}" type="presParOf" srcId="{79E98E98-1DEC-4A13-A154-F5AF8A926715}" destId="{04E47C44-450B-46C2-9F54-C3FD07DD232A}" srcOrd="10" destOrd="0" presId="urn:microsoft.com/office/officeart/2005/8/layout/vList5"/>
    <dgm:cxn modelId="{75FB4AFF-B8DD-4306-A0F7-297502FAA8F4}" type="presParOf" srcId="{04E47C44-450B-46C2-9F54-C3FD07DD232A}" destId="{46F74968-1EB7-42FC-B670-74A3C9CFD98C}" srcOrd="0" destOrd="0" presId="urn:microsoft.com/office/officeart/2005/8/layout/vList5"/>
    <dgm:cxn modelId="{C9E7BD96-D123-4D79-B779-6A73C2C6624E}" type="presParOf" srcId="{04E47C44-450B-46C2-9F54-C3FD07DD232A}" destId="{AB7E099A-35A6-4074-9232-9A1E93F41D8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FB4341-BEBF-4CA4-97F1-04C80CAD741B}" type="doc">
      <dgm:prSet loTypeId="urn:microsoft.com/office/officeart/2005/8/layout/vProcess5" loCatId="process" qsTypeId="urn:microsoft.com/office/officeart/2005/8/quickstyle/simple5" qsCatId="simple" csTypeId="urn:microsoft.com/office/officeart/2005/8/colors/accent1_1" csCatId="accent1" phldr="1"/>
      <dgm:spPr/>
      <dgm:t>
        <a:bodyPr/>
        <a:lstStyle/>
        <a:p>
          <a:endParaRPr kumimoji="1" lang="ja-JP" altLang="en-US"/>
        </a:p>
      </dgm:t>
    </dgm:pt>
    <dgm:pt modelId="{AF3E58C7-4B5B-40ED-8912-18B340C5F96B}">
      <dgm:prSet phldrT="[テキスト]"/>
      <dgm:spPr/>
      <dgm: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健康寿命の延伸が国民的課題である現在では、がんや生活習慣病など多数の国民の健康を害する疾病に対して治療を施すのみではなく「がんを治癒しうる早期段階で発見すること」「健康から病気への移行期であるプレクリニカル（未病）状態を診断して、症状が出る前から医学的に介入する先制医療の重要性」が指摘されている。</a:t>
          </a:r>
          <a:endParaRPr kumimoji="1" lang="ja-JP" altLang="en-US" dirty="0"/>
        </a:p>
      </dgm:t>
    </dgm:pt>
    <dgm:pt modelId="{2F2690A8-CE27-4E33-B511-84FA54120D58}" type="parTrans" cxnId="{20E115C1-B05A-40AA-8C4C-56A3BACFA5D0}">
      <dgm:prSet/>
      <dgm:spPr/>
      <dgm:t>
        <a:bodyPr/>
        <a:lstStyle/>
        <a:p>
          <a:endParaRPr kumimoji="1" lang="ja-JP" altLang="en-US"/>
        </a:p>
      </dgm:t>
    </dgm:pt>
    <dgm:pt modelId="{E60EE346-1BEC-4E02-ABCB-53CF86B76EC0}" type="sibTrans" cxnId="{20E115C1-B05A-40AA-8C4C-56A3BACFA5D0}">
      <dgm:prSet/>
      <dgm:spPr/>
      <dgm:t>
        <a:bodyPr/>
        <a:lstStyle/>
        <a:p>
          <a:endParaRPr kumimoji="1" lang="ja-JP" altLang="en-US"/>
        </a:p>
      </dgm:t>
    </dgm:pt>
    <dgm:pt modelId="{7B392C99-D13F-4D5F-82B1-3B00776876F7}">
      <dgm:prSet phldrT="[テキスト]"/>
      <dgm:spPr/>
      <dgm: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疾病は地域ごとに特性があり、その特性に応じた治療・予防対策が必要。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当該研究には、長期間にわたる未病データの蓄積・解析が必要。</a:t>
          </a:r>
          <a:endParaRPr kumimoji="1" lang="ja-JP" altLang="en-US" dirty="0"/>
        </a:p>
      </dgm:t>
    </dgm:pt>
    <dgm:pt modelId="{7BDA3C4D-00FD-44BB-8A1B-9B1E6FD7EDD8}" type="parTrans" cxnId="{1A906CC1-983F-4825-B369-C3FE642284A9}">
      <dgm:prSet/>
      <dgm:spPr/>
      <dgm:t>
        <a:bodyPr/>
        <a:lstStyle/>
        <a:p>
          <a:endParaRPr kumimoji="1" lang="ja-JP" altLang="en-US"/>
        </a:p>
      </dgm:t>
    </dgm:pt>
    <dgm:pt modelId="{4B1A2C44-F172-434A-BC42-2178A2119B8D}" type="sibTrans" cxnId="{1A906CC1-983F-4825-B369-C3FE642284A9}">
      <dgm:prSet/>
      <dgm:spPr/>
      <dgm:t>
        <a:bodyPr/>
        <a:lstStyle/>
        <a:p>
          <a:endParaRPr kumimoji="1" lang="ja-JP" altLang="en-US"/>
        </a:p>
      </dgm:t>
    </dgm:pt>
    <dgm:pt modelId="{29265417-F1F0-4B05-B83C-AB817A275544}">
      <dgm:prSet phldrT="[テキスト]"/>
      <dgm:spPr/>
      <dgm: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市立大学では、</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先端予防医療研究センター</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を設立</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Ｈ</a:t>
          </a:r>
          <a:r>
            <a:rPr lang="en-US" altLang="ja-JP" dirty="0">
              <a:latin typeface="Meiryo UI" panose="020B0604030504040204" pitchFamily="50" charset="-128"/>
              <a:ea typeface="Meiryo UI" panose="020B0604030504040204" pitchFamily="50" charset="-128"/>
              <a:cs typeface="Meiryo UI" panose="020B0604030504040204" pitchFamily="50" charset="-128"/>
            </a:rPr>
            <a:t>26</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4</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し、</a:t>
          </a:r>
          <a:r>
            <a:rPr lang="ja-JP" altLang="en-US" dirty="0">
              <a:latin typeface="Meiryo UI" panose="020B0604030504040204" pitchFamily="50" charset="-128"/>
              <a:ea typeface="Meiryo UI" panose="020B0604030504040204" pitchFamily="50" charset="-128"/>
            </a:rPr>
            <a:t>先端予防医療部附属クリニック</a:t>
          </a:r>
          <a:r>
            <a:rPr lang="en-US" altLang="ja-JP" dirty="0">
              <a:latin typeface="Meiryo UI" panose="020B0604030504040204" pitchFamily="50" charset="-128"/>
              <a:ea typeface="Meiryo UI" panose="020B0604030504040204" pitchFamily="50" charset="-128"/>
            </a:rPr>
            <a:t>MedCity21</a:t>
          </a:r>
          <a:r>
            <a:rPr lang="ja-JP" altLang="en-US"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公立大学法人として全国初の附属検診センター</a:t>
          </a:r>
          <a:r>
            <a:rPr lang="ja-JP" altLang="en-US" dirty="0">
              <a:latin typeface="Meiryo UI" panose="020B0604030504040204" pitchFamily="50" charset="-128"/>
              <a:ea typeface="Meiryo UI" panose="020B0604030504040204" pitchFamily="50" charset="-128"/>
            </a:rPr>
            <a:t>）受診者の同意のもと、バイオリポジトリ事業（多目的健診コホート含む）を用いた研究を展開している。</a:t>
          </a:r>
          <a:endParaRPr kumimoji="1" lang="ja-JP" altLang="en-US" dirty="0"/>
        </a:p>
      </dgm:t>
    </dgm:pt>
    <dgm:pt modelId="{4B2444E2-F57F-477E-9E3C-B776D3B488A8}" type="parTrans" cxnId="{89214D38-3E24-4C5E-AC9D-889D3D136E68}">
      <dgm:prSet/>
      <dgm:spPr/>
      <dgm:t>
        <a:bodyPr/>
        <a:lstStyle/>
        <a:p>
          <a:endParaRPr kumimoji="1" lang="ja-JP" altLang="en-US"/>
        </a:p>
      </dgm:t>
    </dgm:pt>
    <dgm:pt modelId="{C092EA24-D1F8-4F0E-8D0E-9D3E3D256DEA}" type="sibTrans" cxnId="{89214D38-3E24-4C5E-AC9D-889D3D136E68}">
      <dgm:prSet/>
      <dgm:spPr/>
      <dgm:t>
        <a:bodyPr/>
        <a:lstStyle/>
        <a:p>
          <a:endParaRPr kumimoji="1" lang="ja-JP" altLang="en-US"/>
        </a:p>
      </dgm:t>
    </dgm:pt>
    <dgm:pt modelId="{4A8E6BDC-A2C2-4FD7-A445-1558EC29C919}">
      <dgm:prSet phldrT="[テキスト]"/>
      <dgm:spPr/>
      <dgm: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大阪府下自治体における健診事業と連携し、ゲノム</a:t>
          </a:r>
          <a:r>
            <a:rPr lang="ja-JP" altLang="en-US" baseline="0" dirty="0">
              <a:latin typeface="Meiryo UI" panose="020B0604030504040204" pitchFamily="50" charset="-128"/>
              <a:ea typeface="Meiryo UI" panose="020B0604030504040204" pitchFamily="50" charset="-128"/>
              <a:cs typeface="Meiryo UI" panose="020B0604030504040204" pitchFamily="50" charset="-128"/>
            </a:rPr>
            <a:t>解析センターの整備など、</a:t>
          </a:r>
          <a:r>
            <a:rPr lang="ja-JP" altLang="en-US" dirty="0">
              <a:latin typeface="Meiryo UI" panose="020B0604030504040204" pitchFamily="50" charset="-128"/>
              <a:ea typeface="Meiryo UI" panose="020B0604030504040204" pitchFamily="50" charset="-128"/>
              <a:cs typeface="Meiryo UI" panose="020B0604030504040204" pitchFamily="50" charset="-128"/>
            </a:rPr>
            <a:t>先端予防医療研究機関を強化することにより、「先制医療の開発」や「バイオマーカー開発」並びに「新治療法開発」「新診断法開発」の研究を加速させ、住民の健康寿命の延伸を図るとともに、医療費抑制にも貢献する。</a:t>
          </a:r>
          <a:endParaRPr kumimoji="1" lang="ja-JP" altLang="en-US" dirty="0"/>
        </a:p>
      </dgm:t>
    </dgm:pt>
    <dgm:pt modelId="{427AC581-0B97-42FB-B149-20DC31743484}" type="parTrans" cxnId="{D6EF3563-2C13-451B-8A9A-17F9864F13FC}">
      <dgm:prSet/>
      <dgm:spPr/>
      <dgm:t>
        <a:bodyPr/>
        <a:lstStyle/>
        <a:p>
          <a:endParaRPr kumimoji="1" lang="ja-JP" altLang="en-US"/>
        </a:p>
      </dgm:t>
    </dgm:pt>
    <dgm:pt modelId="{8F2B771F-4C11-4403-B861-65DA592C1B92}" type="sibTrans" cxnId="{D6EF3563-2C13-451B-8A9A-17F9864F13FC}">
      <dgm:prSet/>
      <dgm:spPr/>
      <dgm:t>
        <a:bodyPr/>
        <a:lstStyle/>
        <a:p>
          <a:endParaRPr kumimoji="1" lang="ja-JP" altLang="en-US"/>
        </a:p>
      </dgm:t>
    </dgm:pt>
    <dgm:pt modelId="{5A1ABA33-2F81-478E-BA94-99881DA831E3}" type="pres">
      <dgm:prSet presAssocID="{3DFB4341-BEBF-4CA4-97F1-04C80CAD741B}" presName="outerComposite" presStyleCnt="0">
        <dgm:presLayoutVars>
          <dgm:chMax val="5"/>
          <dgm:dir/>
          <dgm:resizeHandles val="exact"/>
        </dgm:presLayoutVars>
      </dgm:prSet>
      <dgm:spPr/>
      <dgm:t>
        <a:bodyPr/>
        <a:lstStyle/>
        <a:p>
          <a:endParaRPr kumimoji="1" lang="ja-JP" altLang="en-US"/>
        </a:p>
      </dgm:t>
    </dgm:pt>
    <dgm:pt modelId="{7DDAF07B-70BC-47A6-B872-34A2E29F0890}" type="pres">
      <dgm:prSet presAssocID="{3DFB4341-BEBF-4CA4-97F1-04C80CAD741B}" presName="dummyMaxCanvas" presStyleCnt="0">
        <dgm:presLayoutVars/>
      </dgm:prSet>
      <dgm:spPr/>
    </dgm:pt>
    <dgm:pt modelId="{F7B14762-230F-4D61-A04B-C798E0BCCDA9}" type="pres">
      <dgm:prSet presAssocID="{3DFB4341-BEBF-4CA4-97F1-04C80CAD741B}" presName="FourNodes_1" presStyleLbl="node1" presStyleIdx="0" presStyleCnt="4">
        <dgm:presLayoutVars>
          <dgm:bulletEnabled val="1"/>
        </dgm:presLayoutVars>
      </dgm:prSet>
      <dgm:spPr/>
      <dgm:t>
        <a:bodyPr/>
        <a:lstStyle/>
        <a:p>
          <a:endParaRPr kumimoji="1" lang="ja-JP" altLang="en-US"/>
        </a:p>
      </dgm:t>
    </dgm:pt>
    <dgm:pt modelId="{9F60611E-C02A-4C5B-AE8F-6A6D6E5021C7}" type="pres">
      <dgm:prSet presAssocID="{3DFB4341-BEBF-4CA4-97F1-04C80CAD741B}" presName="FourNodes_2" presStyleLbl="node1" presStyleIdx="1" presStyleCnt="4" custLinFactNeighborY="-1573">
        <dgm:presLayoutVars>
          <dgm:bulletEnabled val="1"/>
        </dgm:presLayoutVars>
      </dgm:prSet>
      <dgm:spPr/>
      <dgm:t>
        <a:bodyPr/>
        <a:lstStyle/>
        <a:p>
          <a:endParaRPr kumimoji="1" lang="ja-JP" altLang="en-US"/>
        </a:p>
      </dgm:t>
    </dgm:pt>
    <dgm:pt modelId="{967EDB74-56A2-4FA9-9F5B-6A25A64301D7}" type="pres">
      <dgm:prSet presAssocID="{3DFB4341-BEBF-4CA4-97F1-04C80CAD741B}" presName="FourNodes_3" presStyleLbl="node1" presStyleIdx="2" presStyleCnt="4" custLinFactNeighborX="693" custLinFactNeighborY="254">
        <dgm:presLayoutVars>
          <dgm:bulletEnabled val="1"/>
        </dgm:presLayoutVars>
      </dgm:prSet>
      <dgm:spPr/>
      <dgm:t>
        <a:bodyPr/>
        <a:lstStyle/>
        <a:p>
          <a:endParaRPr kumimoji="1" lang="ja-JP" altLang="en-US"/>
        </a:p>
      </dgm:t>
    </dgm:pt>
    <dgm:pt modelId="{7AF960D0-03FD-47AE-A900-F7CCA1D7D6D9}" type="pres">
      <dgm:prSet presAssocID="{3DFB4341-BEBF-4CA4-97F1-04C80CAD741B}" presName="FourNodes_4" presStyleLbl="node1" presStyleIdx="3" presStyleCnt="4" custLinFactNeighborY="7972">
        <dgm:presLayoutVars>
          <dgm:bulletEnabled val="1"/>
        </dgm:presLayoutVars>
      </dgm:prSet>
      <dgm:spPr/>
      <dgm:t>
        <a:bodyPr/>
        <a:lstStyle/>
        <a:p>
          <a:endParaRPr kumimoji="1" lang="ja-JP" altLang="en-US"/>
        </a:p>
      </dgm:t>
    </dgm:pt>
    <dgm:pt modelId="{64E2BCAE-39F0-4D59-837D-0C7FB2CEDAEA}" type="pres">
      <dgm:prSet presAssocID="{3DFB4341-BEBF-4CA4-97F1-04C80CAD741B}" presName="FourConn_1-2" presStyleLbl="fgAccFollowNode1" presStyleIdx="0" presStyleCnt="3">
        <dgm:presLayoutVars>
          <dgm:bulletEnabled val="1"/>
        </dgm:presLayoutVars>
      </dgm:prSet>
      <dgm:spPr/>
      <dgm:t>
        <a:bodyPr/>
        <a:lstStyle/>
        <a:p>
          <a:endParaRPr kumimoji="1" lang="ja-JP" altLang="en-US"/>
        </a:p>
      </dgm:t>
    </dgm:pt>
    <dgm:pt modelId="{9AF76B8B-4B2C-4154-A069-E7738FFA2929}" type="pres">
      <dgm:prSet presAssocID="{3DFB4341-BEBF-4CA4-97F1-04C80CAD741B}" presName="FourConn_2-3" presStyleLbl="fgAccFollowNode1" presStyleIdx="1" presStyleCnt="3">
        <dgm:presLayoutVars>
          <dgm:bulletEnabled val="1"/>
        </dgm:presLayoutVars>
      </dgm:prSet>
      <dgm:spPr/>
      <dgm:t>
        <a:bodyPr/>
        <a:lstStyle/>
        <a:p>
          <a:endParaRPr kumimoji="1" lang="ja-JP" altLang="en-US"/>
        </a:p>
      </dgm:t>
    </dgm:pt>
    <dgm:pt modelId="{6EB4CD46-689C-41AD-BDAE-FE067277AA47}" type="pres">
      <dgm:prSet presAssocID="{3DFB4341-BEBF-4CA4-97F1-04C80CAD741B}" presName="FourConn_3-4" presStyleLbl="fgAccFollowNode1" presStyleIdx="2" presStyleCnt="3">
        <dgm:presLayoutVars>
          <dgm:bulletEnabled val="1"/>
        </dgm:presLayoutVars>
      </dgm:prSet>
      <dgm:spPr/>
      <dgm:t>
        <a:bodyPr/>
        <a:lstStyle/>
        <a:p>
          <a:endParaRPr kumimoji="1" lang="ja-JP" altLang="en-US"/>
        </a:p>
      </dgm:t>
    </dgm:pt>
    <dgm:pt modelId="{2F5AD6BE-CAE0-45CA-9EA4-7E34A207BEDD}" type="pres">
      <dgm:prSet presAssocID="{3DFB4341-BEBF-4CA4-97F1-04C80CAD741B}" presName="FourNodes_1_text" presStyleLbl="node1" presStyleIdx="3" presStyleCnt="4">
        <dgm:presLayoutVars>
          <dgm:bulletEnabled val="1"/>
        </dgm:presLayoutVars>
      </dgm:prSet>
      <dgm:spPr/>
      <dgm:t>
        <a:bodyPr/>
        <a:lstStyle/>
        <a:p>
          <a:endParaRPr kumimoji="1" lang="ja-JP" altLang="en-US"/>
        </a:p>
      </dgm:t>
    </dgm:pt>
    <dgm:pt modelId="{5CB25B53-AA21-4C96-A175-F0D78AD76531}" type="pres">
      <dgm:prSet presAssocID="{3DFB4341-BEBF-4CA4-97F1-04C80CAD741B}" presName="FourNodes_2_text" presStyleLbl="node1" presStyleIdx="3" presStyleCnt="4">
        <dgm:presLayoutVars>
          <dgm:bulletEnabled val="1"/>
        </dgm:presLayoutVars>
      </dgm:prSet>
      <dgm:spPr/>
      <dgm:t>
        <a:bodyPr/>
        <a:lstStyle/>
        <a:p>
          <a:endParaRPr kumimoji="1" lang="ja-JP" altLang="en-US"/>
        </a:p>
      </dgm:t>
    </dgm:pt>
    <dgm:pt modelId="{3019A679-379A-46BD-854E-C1F266A381FA}" type="pres">
      <dgm:prSet presAssocID="{3DFB4341-BEBF-4CA4-97F1-04C80CAD741B}" presName="FourNodes_3_text" presStyleLbl="node1" presStyleIdx="3" presStyleCnt="4">
        <dgm:presLayoutVars>
          <dgm:bulletEnabled val="1"/>
        </dgm:presLayoutVars>
      </dgm:prSet>
      <dgm:spPr/>
      <dgm:t>
        <a:bodyPr/>
        <a:lstStyle/>
        <a:p>
          <a:endParaRPr kumimoji="1" lang="ja-JP" altLang="en-US"/>
        </a:p>
      </dgm:t>
    </dgm:pt>
    <dgm:pt modelId="{F3D50E9D-DBC7-4217-AA57-1E4E317ABE61}" type="pres">
      <dgm:prSet presAssocID="{3DFB4341-BEBF-4CA4-97F1-04C80CAD741B}" presName="FourNodes_4_text" presStyleLbl="node1" presStyleIdx="3" presStyleCnt="4">
        <dgm:presLayoutVars>
          <dgm:bulletEnabled val="1"/>
        </dgm:presLayoutVars>
      </dgm:prSet>
      <dgm:spPr/>
      <dgm:t>
        <a:bodyPr/>
        <a:lstStyle/>
        <a:p>
          <a:endParaRPr kumimoji="1" lang="ja-JP" altLang="en-US"/>
        </a:p>
      </dgm:t>
    </dgm:pt>
  </dgm:ptLst>
  <dgm:cxnLst>
    <dgm:cxn modelId="{1A906CC1-983F-4825-B369-C3FE642284A9}" srcId="{3DFB4341-BEBF-4CA4-97F1-04C80CAD741B}" destId="{7B392C99-D13F-4D5F-82B1-3B00776876F7}" srcOrd="1" destOrd="0" parTransId="{7BDA3C4D-00FD-44BB-8A1B-9B1E6FD7EDD8}" sibTransId="{4B1A2C44-F172-434A-BC42-2178A2119B8D}"/>
    <dgm:cxn modelId="{EF51DAB6-41E8-4D46-B02A-0AF578BE93D7}" type="presOf" srcId="{E60EE346-1BEC-4E02-ABCB-53CF86B76EC0}" destId="{64E2BCAE-39F0-4D59-837D-0C7FB2CEDAEA}" srcOrd="0" destOrd="0" presId="urn:microsoft.com/office/officeart/2005/8/layout/vProcess5"/>
    <dgm:cxn modelId="{3579E819-B211-4A50-8C58-59BCFB85375B}" type="presOf" srcId="{C092EA24-D1F8-4F0E-8D0E-9D3E3D256DEA}" destId="{6EB4CD46-689C-41AD-BDAE-FE067277AA47}" srcOrd="0" destOrd="0" presId="urn:microsoft.com/office/officeart/2005/8/layout/vProcess5"/>
    <dgm:cxn modelId="{BAA05B09-9DCF-4AE1-91C7-63D8A8DAC38A}" type="presOf" srcId="{29265417-F1F0-4B05-B83C-AB817A275544}" destId="{3019A679-379A-46BD-854E-C1F266A381FA}" srcOrd="1" destOrd="0" presId="urn:microsoft.com/office/officeart/2005/8/layout/vProcess5"/>
    <dgm:cxn modelId="{D6EF3563-2C13-451B-8A9A-17F9864F13FC}" srcId="{3DFB4341-BEBF-4CA4-97F1-04C80CAD741B}" destId="{4A8E6BDC-A2C2-4FD7-A445-1558EC29C919}" srcOrd="3" destOrd="0" parTransId="{427AC581-0B97-42FB-B149-20DC31743484}" sibTransId="{8F2B771F-4C11-4403-B861-65DA592C1B92}"/>
    <dgm:cxn modelId="{89214D38-3E24-4C5E-AC9D-889D3D136E68}" srcId="{3DFB4341-BEBF-4CA4-97F1-04C80CAD741B}" destId="{29265417-F1F0-4B05-B83C-AB817A275544}" srcOrd="2" destOrd="0" parTransId="{4B2444E2-F57F-477E-9E3C-B776D3B488A8}" sibTransId="{C092EA24-D1F8-4F0E-8D0E-9D3E3D256DEA}"/>
    <dgm:cxn modelId="{7CEAD8CA-CD17-42C1-A453-2A4D899ED3AC}" type="presOf" srcId="{7B392C99-D13F-4D5F-82B1-3B00776876F7}" destId="{9F60611E-C02A-4C5B-AE8F-6A6D6E5021C7}" srcOrd="0" destOrd="0" presId="urn:microsoft.com/office/officeart/2005/8/layout/vProcess5"/>
    <dgm:cxn modelId="{6DC1C77F-FEF5-47FD-BAC8-8933D64520D4}" type="presOf" srcId="{AF3E58C7-4B5B-40ED-8912-18B340C5F96B}" destId="{F7B14762-230F-4D61-A04B-C798E0BCCDA9}" srcOrd="0" destOrd="0" presId="urn:microsoft.com/office/officeart/2005/8/layout/vProcess5"/>
    <dgm:cxn modelId="{944D3F4A-B740-4CA8-BF95-A626C0CE1406}" type="presOf" srcId="{4A8E6BDC-A2C2-4FD7-A445-1558EC29C919}" destId="{7AF960D0-03FD-47AE-A900-F7CCA1D7D6D9}" srcOrd="0" destOrd="0" presId="urn:microsoft.com/office/officeart/2005/8/layout/vProcess5"/>
    <dgm:cxn modelId="{9BD9FB4B-BBF7-4957-AF0D-030F41C9910C}" type="presOf" srcId="{7B392C99-D13F-4D5F-82B1-3B00776876F7}" destId="{5CB25B53-AA21-4C96-A175-F0D78AD76531}" srcOrd="1" destOrd="0" presId="urn:microsoft.com/office/officeart/2005/8/layout/vProcess5"/>
    <dgm:cxn modelId="{F28DD3B4-9DD3-4F4A-9029-479957D923CB}" type="presOf" srcId="{4A8E6BDC-A2C2-4FD7-A445-1558EC29C919}" destId="{F3D50E9D-DBC7-4217-AA57-1E4E317ABE61}" srcOrd="1" destOrd="0" presId="urn:microsoft.com/office/officeart/2005/8/layout/vProcess5"/>
    <dgm:cxn modelId="{20755CFA-FB23-459D-943B-4393D322A64A}" type="presOf" srcId="{AF3E58C7-4B5B-40ED-8912-18B340C5F96B}" destId="{2F5AD6BE-CAE0-45CA-9EA4-7E34A207BEDD}" srcOrd="1" destOrd="0" presId="urn:microsoft.com/office/officeart/2005/8/layout/vProcess5"/>
    <dgm:cxn modelId="{20E115C1-B05A-40AA-8C4C-56A3BACFA5D0}" srcId="{3DFB4341-BEBF-4CA4-97F1-04C80CAD741B}" destId="{AF3E58C7-4B5B-40ED-8912-18B340C5F96B}" srcOrd="0" destOrd="0" parTransId="{2F2690A8-CE27-4E33-B511-84FA54120D58}" sibTransId="{E60EE346-1BEC-4E02-ABCB-53CF86B76EC0}"/>
    <dgm:cxn modelId="{ED2D9DAD-BF30-4C6A-BC2B-E0D8AF4914BC}" type="presOf" srcId="{29265417-F1F0-4B05-B83C-AB817A275544}" destId="{967EDB74-56A2-4FA9-9F5B-6A25A64301D7}" srcOrd="0" destOrd="0" presId="urn:microsoft.com/office/officeart/2005/8/layout/vProcess5"/>
    <dgm:cxn modelId="{8E636E5C-2924-43D2-8292-51CF4166FF34}" type="presOf" srcId="{4B1A2C44-F172-434A-BC42-2178A2119B8D}" destId="{9AF76B8B-4B2C-4154-A069-E7738FFA2929}" srcOrd="0" destOrd="0" presId="urn:microsoft.com/office/officeart/2005/8/layout/vProcess5"/>
    <dgm:cxn modelId="{8E7036BE-4E7D-49BE-8C37-0D30688A4AB6}" type="presOf" srcId="{3DFB4341-BEBF-4CA4-97F1-04C80CAD741B}" destId="{5A1ABA33-2F81-478E-BA94-99881DA831E3}" srcOrd="0" destOrd="0" presId="urn:microsoft.com/office/officeart/2005/8/layout/vProcess5"/>
    <dgm:cxn modelId="{653AD46F-9ED1-4B5F-BBD2-2E78266968E5}" type="presParOf" srcId="{5A1ABA33-2F81-478E-BA94-99881DA831E3}" destId="{7DDAF07B-70BC-47A6-B872-34A2E29F0890}" srcOrd="0" destOrd="0" presId="urn:microsoft.com/office/officeart/2005/8/layout/vProcess5"/>
    <dgm:cxn modelId="{4F02DC68-D81D-4804-9577-5D103B013729}" type="presParOf" srcId="{5A1ABA33-2F81-478E-BA94-99881DA831E3}" destId="{F7B14762-230F-4D61-A04B-C798E0BCCDA9}" srcOrd="1" destOrd="0" presId="urn:microsoft.com/office/officeart/2005/8/layout/vProcess5"/>
    <dgm:cxn modelId="{D81D587B-B8E8-4973-9300-C7D01E49000A}" type="presParOf" srcId="{5A1ABA33-2F81-478E-BA94-99881DA831E3}" destId="{9F60611E-C02A-4C5B-AE8F-6A6D6E5021C7}" srcOrd="2" destOrd="0" presId="urn:microsoft.com/office/officeart/2005/8/layout/vProcess5"/>
    <dgm:cxn modelId="{351DC008-B08B-4DC5-ACFC-4951FFD7BF16}" type="presParOf" srcId="{5A1ABA33-2F81-478E-BA94-99881DA831E3}" destId="{967EDB74-56A2-4FA9-9F5B-6A25A64301D7}" srcOrd="3" destOrd="0" presId="urn:microsoft.com/office/officeart/2005/8/layout/vProcess5"/>
    <dgm:cxn modelId="{3F874C02-C95E-4F6F-875D-2474A1760942}" type="presParOf" srcId="{5A1ABA33-2F81-478E-BA94-99881DA831E3}" destId="{7AF960D0-03FD-47AE-A900-F7CCA1D7D6D9}" srcOrd="4" destOrd="0" presId="urn:microsoft.com/office/officeart/2005/8/layout/vProcess5"/>
    <dgm:cxn modelId="{C5E50DF6-9C64-4672-AC9B-D7C1EEAC868A}" type="presParOf" srcId="{5A1ABA33-2F81-478E-BA94-99881DA831E3}" destId="{64E2BCAE-39F0-4D59-837D-0C7FB2CEDAEA}" srcOrd="5" destOrd="0" presId="urn:microsoft.com/office/officeart/2005/8/layout/vProcess5"/>
    <dgm:cxn modelId="{2E825690-5D20-41B3-B9D8-5D9156171BB8}" type="presParOf" srcId="{5A1ABA33-2F81-478E-BA94-99881DA831E3}" destId="{9AF76B8B-4B2C-4154-A069-E7738FFA2929}" srcOrd="6" destOrd="0" presId="urn:microsoft.com/office/officeart/2005/8/layout/vProcess5"/>
    <dgm:cxn modelId="{E1FE1C75-45E4-4B32-B7F4-CC89CD00D331}" type="presParOf" srcId="{5A1ABA33-2F81-478E-BA94-99881DA831E3}" destId="{6EB4CD46-689C-41AD-BDAE-FE067277AA47}" srcOrd="7" destOrd="0" presId="urn:microsoft.com/office/officeart/2005/8/layout/vProcess5"/>
    <dgm:cxn modelId="{53447259-F8CF-4A45-99A7-9610F886D09A}" type="presParOf" srcId="{5A1ABA33-2F81-478E-BA94-99881DA831E3}" destId="{2F5AD6BE-CAE0-45CA-9EA4-7E34A207BEDD}" srcOrd="8" destOrd="0" presId="urn:microsoft.com/office/officeart/2005/8/layout/vProcess5"/>
    <dgm:cxn modelId="{F3DBC148-A212-4D5B-B162-0236A84C639E}" type="presParOf" srcId="{5A1ABA33-2F81-478E-BA94-99881DA831E3}" destId="{5CB25B53-AA21-4C96-A175-F0D78AD76531}" srcOrd="9" destOrd="0" presId="urn:microsoft.com/office/officeart/2005/8/layout/vProcess5"/>
    <dgm:cxn modelId="{4B06ABDC-5A2E-4D4C-94C1-3E5F3619FDE6}" type="presParOf" srcId="{5A1ABA33-2F81-478E-BA94-99881DA831E3}" destId="{3019A679-379A-46BD-854E-C1F266A381FA}" srcOrd="10" destOrd="0" presId="urn:microsoft.com/office/officeart/2005/8/layout/vProcess5"/>
    <dgm:cxn modelId="{A4AF3468-2823-46D9-A43F-A8D623E810FF}" type="presParOf" srcId="{5A1ABA33-2F81-478E-BA94-99881DA831E3}" destId="{F3D50E9D-DBC7-4217-AA57-1E4E317ABE6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1DDB99-78F3-4437-AF08-B0D83974ED96}" type="doc">
      <dgm:prSet loTypeId="urn:microsoft.com/office/officeart/2005/8/layout/chevron1" loCatId="process" qsTypeId="urn:microsoft.com/office/officeart/2005/8/quickstyle/simple3" qsCatId="simple" csTypeId="urn:microsoft.com/office/officeart/2005/8/colors/accent1_2" csCatId="accent1" phldr="1"/>
      <dgm:spPr/>
    </dgm:pt>
    <dgm:pt modelId="{C3B1A818-06A6-4755-AEFD-DA7FAC08FB2C}">
      <dgm:prSet phldrT="[テキスト]" custT="1"/>
      <dgm:spPr/>
      <dgm:t>
        <a:bodyPr anchor="t" anchorCtr="0"/>
        <a:lstStyle/>
        <a:p>
          <a:r>
            <a:rPr kumimoji="1" lang="en-US" altLang="ja-JP" sz="1600" dirty="0" smtClean="0">
              <a:latin typeface="Meiryo UI" panose="020B0604030504040204" pitchFamily="50" charset="-128"/>
              <a:ea typeface="Meiryo UI" panose="020B0604030504040204" pitchFamily="50" charset="-128"/>
            </a:rPr>
            <a:t>Step1</a:t>
          </a:r>
        </a:p>
        <a:p>
          <a:endParaRPr kumimoji="1" lang="en-US" altLang="ja-JP" sz="1600" dirty="0" smtClean="0">
            <a:latin typeface="Meiryo UI" panose="020B0604030504040204" pitchFamily="50" charset="-128"/>
            <a:ea typeface="Meiryo UI" panose="020B0604030504040204" pitchFamily="50" charset="-128"/>
          </a:endParaRPr>
        </a:p>
      </dgm:t>
    </dgm:pt>
    <dgm:pt modelId="{EF7AA8B5-5515-4E34-B715-CC7138885B43}" type="parTrans" cxnId="{E6BE55A4-F1F1-4850-AEE7-64C2DABB2A0D}">
      <dgm:prSet/>
      <dgm:spPr/>
      <dgm:t>
        <a:bodyPr/>
        <a:lstStyle/>
        <a:p>
          <a:endParaRPr kumimoji="1" lang="ja-JP" altLang="en-US" sz="1600">
            <a:latin typeface="Meiryo UI" panose="020B0604030504040204" pitchFamily="50" charset="-128"/>
            <a:ea typeface="Meiryo UI" panose="020B0604030504040204" pitchFamily="50" charset="-128"/>
          </a:endParaRPr>
        </a:p>
      </dgm:t>
    </dgm:pt>
    <dgm:pt modelId="{5DE1F127-33C2-4686-8392-FE5BAD0248F1}" type="sibTrans" cxnId="{E6BE55A4-F1F1-4850-AEE7-64C2DABB2A0D}">
      <dgm:prSet/>
      <dgm:spPr/>
      <dgm:t>
        <a:bodyPr/>
        <a:lstStyle/>
        <a:p>
          <a:endParaRPr kumimoji="1" lang="ja-JP" altLang="en-US" sz="1600">
            <a:latin typeface="Meiryo UI" panose="020B0604030504040204" pitchFamily="50" charset="-128"/>
            <a:ea typeface="Meiryo UI" panose="020B0604030504040204" pitchFamily="50" charset="-128"/>
          </a:endParaRPr>
        </a:p>
      </dgm:t>
    </dgm:pt>
    <dgm:pt modelId="{6AD0DDA4-7A1C-401B-B5CE-24C62EE61ECB}">
      <dgm:prSet phldrT="[テキスト]" custT="1"/>
      <dgm:spPr>
        <a:ln>
          <a:solidFill>
            <a:schemeClr val="accent1"/>
          </a:solidFill>
        </a:ln>
      </dgm:spPr>
      <dgm:t>
        <a:bodyPr anchor="t" anchorCtr="0"/>
        <a:lstStyle/>
        <a:p>
          <a:r>
            <a:rPr kumimoji="1" lang="en-US" altLang="ja-JP" sz="1600" dirty="0" smtClean="0">
              <a:latin typeface="Meiryo UI" panose="020B0604030504040204" pitchFamily="50" charset="-128"/>
              <a:ea typeface="Meiryo UI" panose="020B0604030504040204" pitchFamily="50" charset="-128"/>
            </a:rPr>
            <a:t>Step2</a:t>
          </a:r>
        </a:p>
        <a:p>
          <a:endParaRPr kumimoji="1" lang="ja-JP" altLang="en-US" sz="1600" dirty="0">
            <a:latin typeface="Meiryo UI" panose="020B0604030504040204" pitchFamily="50" charset="-128"/>
            <a:ea typeface="Meiryo UI" panose="020B0604030504040204" pitchFamily="50" charset="-128"/>
          </a:endParaRPr>
        </a:p>
      </dgm:t>
    </dgm:pt>
    <dgm:pt modelId="{1FE34E44-FBFB-4C43-80B0-F8BF7FD6260C}" type="parTrans" cxnId="{F56E8EF7-55B3-466B-B3C7-6116959BF2F1}">
      <dgm:prSet/>
      <dgm:spPr/>
      <dgm:t>
        <a:bodyPr/>
        <a:lstStyle/>
        <a:p>
          <a:endParaRPr kumimoji="1" lang="ja-JP" altLang="en-US" sz="1600">
            <a:latin typeface="Meiryo UI" panose="020B0604030504040204" pitchFamily="50" charset="-128"/>
            <a:ea typeface="Meiryo UI" panose="020B0604030504040204" pitchFamily="50" charset="-128"/>
          </a:endParaRPr>
        </a:p>
      </dgm:t>
    </dgm:pt>
    <dgm:pt modelId="{6F8CCD28-1B03-4570-9405-E53613DA1A64}" type="sibTrans" cxnId="{F56E8EF7-55B3-466B-B3C7-6116959BF2F1}">
      <dgm:prSet/>
      <dgm:spPr/>
      <dgm:t>
        <a:bodyPr/>
        <a:lstStyle/>
        <a:p>
          <a:endParaRPr kumimoji="1" lang="ja-JP" altLang="en-US" sz="1600">
            <a:latin typeface="Meiryo UI" panose="020B0604030504040204" pitchFamily="50" charset="-128"/>
            <a:ea typeface="Meiryo UI" panose="020B0604030504040204" pitchFamily="50" charset="-128"/>
          </a:endParaRPr>
        </a:p>
      </dgm:t>
    </dgm:pt>
    <dgm:pt modelId="{A73ECA5B-2ED5-456C-B0C6-E750A62E3E06}" type="pres">
      <dgm:prSet presAssocID="{F81DDB99-78F3-4437-AF08-B0D83974ED96}" presName="Name0" presStyleCnt="0">
        <dgm:presLayoutVars>
          <dgm:dir/>
          <dgm:animLvl val="lvl"/>
          <dgm:resizeHandles val="exact"/>
        </dgm:presLayoutVars>
      </dgm:prSet>
      <dgm:spPr/>
    </dgm:pt>
    <dgm:pt modelId="{EA1CA475-90FC-49AE-B25E-834FB8F77739}" type="pres">
      <dgm:prSet presAssocID="{C3B1A818-06A6-4755-AEFD-DA7FAC08FB2C}" presName="parTxOnly" presStyleLbl="node1" presStyleIdx="0" presStyleCnt="2" custScaleY="124088" custLinFactNeighborX="-23039">
        <dgm:presLayoutVars>
          <dgm:chMax val="0"/>
          <dgm:chPref val="0"/>
          <dgm:bulletEnabled val="1"/>
        </dgm:presLayoutVars>
      </dgm:prSet>
      <dgm:spPr/>
      <dgm:t>
        <a:bodyPr/>
        <a:lstStyle/>
        <a:p>
          <a:endParaRPr kumimoji="1" lang="ja-JP" altLang="en-US"/>
        </a:p>
      </dgm:t>
    </dgm:pt>
    <dgm:pt modelId="{1FA81BC5-3597-4B0E-AE09-561F641EB481}" type="pres">
      <dgm:prSet presAssocID="{5DE1F127-33C2-4686-8392-FE5BAD0248F1}" presName="parTxOnlySpace" presStyleCnt="0"/>
      <dgm:spPr/>
    </dgm:pt>
    <dgm:pt modelId="{E31D7320-9CEB-4ECF-BE6E-67A0833794F2}" type="pres">
      <dgm:prSet presAssocID="{6AD0DDA4-7A1C-401B-B5CE-24C62EE61ECB}" presName="parTxOnly" presStyleLbl="node1" presStyleIdx="1" presStyleCnt="2" custScaleY="124088" custLinFactX="-29" custLinFactNeighborX="-100000" custLinFactNeighborY="-1273">
        <dgm:presLayoutVars>
          <dgm:chMax val="0"/>
          <dgm:chPref val="0"/>
          <dgm:bulletEnabled val="1"/>
        </dgm:presLayoutVars>
      </dgm:prSet>
      <dgm:spPr/>
      <dgm:t>
        <a:bodyPr/>
        <a:lstStyle/>
        <a:p>
          <a:endParaRPr kumimoji="1" lang="ja-JP" altLang="en-US"/>
        </a:p>
      </dgm:t>
    </dgm:pt>
  </dgm:ptLst>
  <dgm:cxnLst>
    <dgm:cxn modelId="{AE39AF0D-3898-494E-B023-C6D1409BE25F}" type="presOf" srcId="{C3B1A818-06A6-4755-AEFD-DA7FAC08FB2C}" destId="{EA1CA475-90FC-49AE-B25E-834FB8F77739}" srcOrd="0" destOrd="0" presId="urn:microsoft.com/office/officeart/2005/8/layout/chevron1"/>
    <dgm:cxn modelId="{E6BE55A4-F1F1-4850-AEE7-64C2DABB2A0D}" srcId="{F81DDB99-78F3-4437-AF08-B0D83974ED96}" destId="{C3B1A818-06A6-4755-AEFD-DA7FAC08FB2C}" srcOrd="0" destOrd="0" parTransId="{EF7AA8B5-5515-4E34-B715-CC7138885B43}" sibTransId="{5DE1F127-33C2-4686-8392-FE5BAD0248F1}"/>
    <dgm:cxn modelId="{2DE170EB-A213-468E-AA53-02EE19B9F45C}" type="presOf" srcId="{6AD0DDA4-7A1C-401B-B5CE-24C62EE61ECB}" destId="{E31D7320-9CEB-4ECF-BE6E-67A0833794F2}" srcOrd="0" destOrd="0" presId="urn:microsoft.com/office/officeart/2005/8/layout/chevron1"/>
    <dgm:cxn modelId="{F56E8EF7-55B3-466B-B3C7-6116959BF2F1}" srcId="{F81DDB99-78F3-4437-AF08-B0D83974ED96}" destId="{6AD0DDA4-7A1C-401B-B5CE-24C62EE61ECB}" srcOrd="1" destOrd="0" parTransId="{1FE34E44-FBFB-4C43-80B0-F8BF7FD6260C}" sibTransId="{6F8CCD28-1B03-4570-9405-E53613DA1A64}"/>
    <dgm:cxn modelId="{DD9D35B7-D6C0-46FF-A8DE-B77922917971}" type="presOf" srcId="{F81DDB99-78F3-4437-AF08-B0D83974ED96}" destId="{A73ECA5B-2ED5-456C-B0C6-E750A62E3E06}" srcOrd="0" destOrd="0" presId="urn:microsoft.com/office/officeart/2005/8/layout/chevron1"/>
    <dgm:cxn modelId="{80B5B307-BC61-43AC-996A-7F724BAAAAAC}" type="presParOf" srcId="{A73ECA5B-2ED5-456C-B0C6-E750A62E3E06}" destId="{EA1CA475-90FC-49AE-B25E-834FB8F77739}" srcOrd="0" destOrd="0" presId="urn:microsoft.com/office/officeart/2005/8/layout/chevron1"/>
    <dgm:cxn modelId="{8279145B-3F3C-43DE-87A4-4CF726545F81}" type="presParOf" srcId="{A73ECA5B-2ED5-456C-B0C6-E750A62E3E06}" destId="{1FA81BC5-3597-4B0E-AE09-561F641EB481}" srcOrd="1" destOrd="0" presId="urn:microsoft.com/office/officeart/2005/8/layout/chevron1"/>
    <dgm:cxn modelId="{C5C2014F-FF86-4712-806D-793EFAE5BE4D}" type="presParOf" srcId="{A73ECA5B-2ED5-456C-B0C6-E750A62E3E06}" destId="{E31D7320-9CEB-4ECF-BE6E-67A0833794F2}"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1DDB99-78F3-4437-AF08-B0D83974ED96}" type="doc">
      <dgm:prSet loTypeId="urn:microsoft.com/office/officeart/2005/8/layout/chevron1" loCatId="process" qsTypeId="urn:microsoft.com/office/officeart/2005/8/quickstyle/simple3" qsCatId="simple" csTypeId="urn:microsoft.com/office/officeart/2005/8/colors/accent1_2" csCatId="accent1" phldr="1"/>
      <dgm:spPr/>
    </dgm:pt>
    <dgm:pt modelId="{C3B1A818-06A6-4755-AEFD-DA7FAC08FB2C}">
      <dgm:prSet phldrT="[テキスト]" custT="1"/>
      <dgm:spPr/>
      <dgm:t>
        <a:bodyPr anchor="t" anchorCtr="0"/>
        <a:lstStyle/>
        <a:p>
          <a:r>
            <a:rPr kumimoji="1" lang="en-US" altLang="ja-JP" sz="1600" dirty="0" smtClean="0">
              <a:latin typeface="Meiryo UI" panose="020B0604030504040204" pitchFamily="50" charset="-128"/>
              <a:ea typeface="Meiryo UI" panose="020B0604030504040204" pitchFamily="50" charset="-128"/>
            </a:rPr>
            <a:t>Step3</a:t>
          </a:r>
        </a:p>
        <a:p>
          <a:endParaRPr kumimoji="1" lang="en-US" altLang="ja-JP" sz="1600" dirty="0" smtClean="0">
            <a:latin typeface="Meiryo UI" panose="020B0604030504040204" pitchFamily="50" charset="-128"/>
            <a:ea typeface="Meiryo UI" panose="020B0604030504040204" pitchFamily="50" charset="-128"/>
          </a:endParaRPr>
        </a:p>
      </dgm:t>
    </dgm:pt>
    <dgm:pt modelId="{EF7AA8B5-5515-4E34-B715-CC7138885B43}" type="parTrans" cxnId="{E6BE55A4-F1F1-4850-AEE7-64C2DABB2A0D}">
      <dgm:prSet/>
      <dgm:spPr/>
      <dgm:t>
        <a:bodyPr/>
        <a:lstStyle/>
        <a:p>
          <a:endParaRPr kumimoji="1" lang="ja-JP" altLang="en-US" sz="1600">
            <a:latin typeface="Meiryo UI" panose="020B0604030504040204" pitchFamily="50" charset="-128"/>
            <a:ea typeface="Meiryo UI" panose="020B0604030504040204" pitchFamily="50" charset="-128"/>
          </a:endParaRPr>
        </a:p>
      </dgm:t>
    </dgm:pt>
    <dgm:pt modelId="{5DE1F127-33C2-4686-8392-FE5BAD0248F1}" type="sibTrans" cxnId="{E6BE55A4-F1F1-4850-AEE7-64C2DABB2A0D}">
      <dgm:prSet/>
      <dgm:spPr/>
      <dgm:t>
        <a:bodyPr/>
        <a:lstStyle/>
        <a:p>
          <a:endParaRPr kumimoji="1" lang="ja-JP" altLang="en-US" sz="1600">
            <a:latin typeface="Meiryo UI" panose="020B0604030504040204" pitchFamily="50" charset="-128"/>
            <a:ea typeface="Meiryo UI" panose="020B0604030504040204" pitchFamily="50" charset="-128"/>
          </a:endParaRPr>
        </a:p>
      </dgm:t>
    </dgm:pt>
    <dgm:pt modelId="{6AD0DDA4-7A1C-401B-B5CE-24C62EE61ECB}">
      <dgm:prSet phldrT="[テキスト]" custT="1"/>
      <dgm:spPr>
        <a:ln>
          <a:solidFill>
            <a:schemeClr val="accent1"/>
          </a:solidFill>
        </a:ln>
      </dgm:spPr>
      <dgm:t>
        <a:bodyPr anchor="t" anchorCtr="0"/>
        <a:lstStyle/>
        <a:p>
          <a:r>
            <a:rPr kumimoji="1" lang="en-US" altLang="ja-JP" sz="1600" dirty="0" smtClean="0">
              <a:latin typeface="Meiryo UI" panose="020B0604030504040204" pitchFamily="50" charset="-128"/>
              <a:ea typeface="Meiryo UI" panose="020B0604030504040204" pitchFamily="50" charset="-128"/>
            </a:rPr>
            <a:t>Step4</a:t>
          </a:r>
        </a:p>
        <a:p>
          <a:endParaRPr kumimoji="1" lang="ja-JP" altLang="en-US" sz="1600" dirty="0">
            <a:latin typeface="Meiryo UI" panose="020B0604030504040204" pitchFamily="50" charset="-128"/>
            <a:ea typeface="Meiryo UI" panose="020B0604030504040204" pitchFamily="50" charset="-128"/>
          </a:endParaRPr>
        </a:p>
      </dgm:t>
    </dgm:pt>
    <dgm:pt modelId="{1FE34E44-FBFB-4C43-80B0-F8BF7FD6260C}" type="parTrans" cxnId="{F56E8EF7-55B3-466B-B3C7-6116959BF2F1}">
      <dgm:prSet/>
      <dgm:spPr/>
      <dgm:t>
        <a:bodyPr/>
        <a:lstStyle/>
        <a:p>
          <a:endParaRPr kumimoji="1" lang="ja-JP" altLang="en-US" sz="1600">
            <a:latin typeface="Meiryo UI" panose="020B0604030504040204" pitchFamily="50" charset="-128"/>
            <a:ea typeface="Meiryo UI" panose="020B0604030504040204" pitchFamily="50" charset="-128"/>
          </a:endParaRPr>
        </a:p>
      </dgm:t>
    </dgm:pt>
    <dgm:pt modelId="{6F8CCD28-1B03-4570-9405-E53613DA1A64}" type="sibTrans" cxnId="{F56E8EF7-55B3-466B-B3C7-6116959BF2F1}">
      <dgm:prSet/>
      <dgm:spPr/>
      <dgm:t>
        <a:bodyPr/>
        <a:lstStyle/>
        <a:p>
          <a:endParaRPr kumimoji="1" lang="ja-JP" altLang="en-US" sz="1600">
            <a:latin typeface="Meiryo UI" panose="020B0604030504040204" pitchFamily="50" charset="-128"/>
            <a:ea typeface="Meiryo UI" panose="020B0604030504040204" pitchFamily="50" charset="-128"/>
          </a:endParaRPr>
        </a:p>
      </dgm:t>
    </dgm:pt>
    <dgm:pt modelId="{A73ECA5B-2ED5-456C-B0C6-E750A62E3E06}" type="pres">
      <dgm:prSet presAssocID="{F81DDB99-78F3-4437-AF08-B0D83974ED96}" presName="Name0" presStyleCnt="0">
        <dgm:presLayoutVars>
          <dgm:dir/>
          <dgm:animLvl val="lvl"/>
          <dgm:resizeHandles val="exact"/>
        </dgm:presLayoutVars>
      </dgm:prSet>
      <dgm:spPr/>
    </dgm:pt>
    <dgm:pt modelId="{EA1CA475-90FC-49AE-B25E-834FB8F77739}" type="pres">
      <dgm:prSet presAssocID="{C3B1A818-06A6-4755-AEFD-DA7FAC08FB2C}" presName="parTxOnly" presStyleLbl="node1" presStyleIdx="0" presStyleCnt="2" custScaleY="124088" custLinFactNeighborX="-23039">
        <dgm:presLayoutVars>
          <dgm:chMax val="0"/>
          <dgm:chPref val="0"/>
          <dgm:bulletEnabled val="1"/>
        </dgm:presLayoutVars>
      </dgm:prSet>
      <dgm:spPr/>
      <dgm:t>
        <a:bodyPr/>
        <a:lstStyle/>
        <a:p>
          <a:endParaRPr kumimoji="1" lang="ja-JP" altLang="en-US"/>
        </a:p>
      </dgm:t>
    </dgm:pt>
    <dgm:pt modelId="{1FA81BC5-3597-4B0E-AE09-561F641EB481}" type="pres">
      <dgm:prSet presAssocID="{5DE1F127-33C2-4686-8392-FE5BAD0248F1}" presName="parTxOnlySpace" presStyleCnt="0"/>
      <dgm:spPr/>
    </dgm:pt>
    <dgm:pt modelId="{E31D7320-9CEB-4ECF-BE6E-67A0833794F2}" type="pres">
      <dgm:prSet presAssocID="{6AD0DDA4-7A1C-401B-B5CE-24C62EE61ECB}" presName="parTxOnly" presStyleLbl="node1" presStyleIdx="1" presStyleCnt="2" custScaleY="124088" custLinFactX="-29" custLinFactNeighborX="-100000" custLinFactNeighborY="-1273">
        <dgm:presLayoutVars>
          <dgm:chMax val="0"/>
          <dgm:chPref val="0"/>
          <dgm:bulletEnabled val="1"/>
        </dgm:presLayoutVars>
      </dgm:prSet>
      <dgm:spPr/>
      <dgm:t>
        <a:bodyPr/>
        <a:lstStyle/>
        <a:p>
          <a:endParaRPr kumimoji="1" lang="ja-JP" altLang="en-US"/>
        </a:p>
      </dgm:t>
    </dgm:pt>
  </dgm:ptLst>
  <dgm:cxnLst>
    <dgm:cxn modelId="{F456C546-A7DB-4C6E-85E0-0B019AAED281}" type="presOf" srcId="{6AD0DDA4-7A1C-401B-B5CE-24C62EE61ECB}" destId="{E31D7320-9CEB-4ECF-BE6E-67A0833794F2}" srcOrd="0" destOrd="0" presId="urn:microsoft.com/office/officeart/2005/8/layout/chevron1"/>
    <dgm:cxn modelId="{8E96ED96-6A59-466F-88FC-B5059E856D38}" type="presOf" srcId="{F81DDB99-78F3-4437-AF08-B0D83974ED96}" destId="{A73ECA5B-2ED5-456C-B0C6-E750A62E3E06}" srcOrd="0" destOrd="0" presId="urn:microsoft.com/office/officeart/2005/8/layout/chevron1"/>
    <dgm:cxn modelId="{E6BE55A4-F1F1-4850-AEE7-64C2DABB2A0D}" srcId="{F81DDB99-78F3-4437-AF08-B0D83974ED96}" destId="{C3B1A818-06A6-4755-AEFD-DA7FAC08FB2C}" srcOrd="0" destOrd="0" parTransId="{EF7AA8B5-5515-4E34-B715-CC7138885B43}" sibTransId="{5DE1F127-33C2-4686-8392-FE5BAD0248F1}"/>
    <dgm:cxn modelId="{F56E8EF7-55B3-466B-B3C7-6116959BF2F1}" srcId="{F81DDB99-78F3-4437-AF08-B0D83974ED96}" destId="{6AD0DDA4-7A1C-401B-B5CE-24C62EE61ECB}" srcOrd="1" destOrd="0" parTransId="{1FE34E44-FBFB-4C43-80B0-F8BF7FD6260C}" sibTransId="{6F8CCD28-1B03-4570-9405-E53613DA1A64}"/>
    <dgm:cxn modelId="{B62E3511-19B0-416D-B31C-FC3E1C8FA108}" type="presOf" srcId="{C3B1A818-06A6-4755-AEFD-DA7FAC08FB2C}" destId="{EA1CA475-90FC-49AE-B25E-834FB8F77739}" srcOrd="0" destOrd="0" presId="urn:microsoft.com/office/officeart/2005/8/layout/chevron1"/>
    <dgm:cxn modelId="{5FACA6CA-930C-454F-BE0E-02A30D613485}" type="presParOf" srcId="{A73ECA5B-2ED5-456C-B0C6-E750A62E3E06}" destId="{EA1CA475-90FC-49AE-B25E-834FB8F77739}" srcOrd="0" destOrd="0" presId="urn:microsoft.com/office/officeart/2005/8/layout/chevron1"/>
    <dgm:cxn modelId="{E55F98FF-5D0E-48E9-B805-5520D590B1F4}" type="presParOf" srcId="{A73ECA5B-2ED5-456C-B0C6-E750A62E3E06}" destId="{1FA81BC5-3597-4B0E-AE09-561F641EB481}" srcOrd="1" destOrd="0" presId="urn:microsoft.com/office/officeart/2005/8/layout/chevron1"/>
    <dgm:cxn modelId="{BC6E61D6-B61C-4316-A6C7-E667E42E1704}" type="presParOf" srcId="{A73ECA5B-2ED5-456C-B0C6-E750A62E3E06}" destId="{E31D7320-9CEB-4ECF-BE6E-67A0833794F2}"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14762-230F-4D61-A04B-C798E0BCCDA9}">
      <dsp:nvSpPr>
        <dsp:cNvPr id="0" name=""/>
        <dsp:cNvSpPr/>
      </dsp:nvSpPr>
      <dsp:spPr>
        <a:xfrm>
          <a:off x="0" y="0"/>
          <a:ext cx="6753164" cy="102003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ja-JP" altLang="en-US" sz="1100" kern="1200" dirty="0">
              <a:latin typeface="Meiryo UI" panose="020B0604030504040204" pitchFamily="50" charset="-128"/>
              <a:ea typeface="Meiryo UI" panose="020B0604030504040204" pitchFamily="50" charset="-128"/>
              <a:cs typeface="Meiryo UI" panose="020B0604030504040204" pitchFamily="50" charset="-128"/>
            </a:rPr>
            <a:t>健康寿命の延伸が国民的課題である現在では、がんや生活習慣病など多数の国民の健康を害する疾病に対して治療を施すのみではなく「がんを治癒しうる早期段階で発見すること」「健康から病気への移行期であるプレクリニカル（未病）状態を診断して、症状が出る前から医学的に介入する先制医療の重要性」が指摘されている。</a:t>
          </a:r>
          <a:endParaRPr kumimoji="1" lang="ja-JP" altLang="en-US" sz="1100" kern="1200" dirty="0"/>
        </a:p>
      </dsp:txBody>
      <dsp:txXfrm>
        <a:off x="29876" y="29876"/>
        <a:ext cx="5566274" cy="960282"/>
      </dsp:txXfrm>
    </dsp:sp>
    <dsp:sp modelId="{9F60611E-C02A-4C5B-AE8F-6A6D6E5021C7}">
      <dsp:nvSpPr>
        <dsp:cNvPr id="0" name=""/>
        <dsp:cNvSpPr/>
      </dsp:nvSpPr>
      <dsp:spPr>
        <a:xfrm>
          <a:off x="565577" y="1189450"/>
          <a:ext cx="6753164" cy="102003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ja-JP" altLang="en-US" sz="1100" kern="1200" dirty="0">
              <a:latin typeface="Meiryo UI" panose="020B0604030504040204" pitchFamily="50" charset="-128"/>
              <a:ea typeface="Meiryo UI" panose="020B0604030504040204" pitchFamily="50" charset="-128"/>
              <a:cs typeface="Meiryo UI" panose="020B0604030504040204" pitchFamily="50" charset="-128"/>
            </a:rPr>
            <a:t>疾病は地域ごとに特性があり、その特性に応じた治療・予防対策が必要。</a:t>
          </a:r>
          <a:endParaRPr lang="en-US" altLang="ja-JP" sz="1100" kern="1200" dirty="0">
            <a:latin typeface="Meiryo UI" panose="020B0604030504040204" pitchFamily="50" charset="-128"/>
            <a:ea typeface="Meiryo UI" panose="020B0604030504040204" pitchFamily="50" charset="-128"/>
            <a:cs typeface="Meiryo UI" panose="020B0604030504040204" pitchFamily="50" charset="-128"/>
          </a:endParaRPr>
        </a:p>
        <a:p>
          <a:pPr lvl="0" algn="l" defTabSz="488950">
            <a:lnSpc>
              <a:spcPct val="90000"/>
            </a:lnSpc>
            <a:spcBef>
              <a:spcPct val="0"/>
            </a:spcBef>
            <a:spcAft>
              <a:spcPct val="35000"/>
            </a:spcAft>
          </a:pPr>
          <a:r>
            <a:rPr lang="ja-JP" altLang="en-US" sz="1100" kern="1200" dirty="0">
              <a:latin typeface="Meiryo UI" panose="020B0604030504040204" pitchFamily="50" charset="-128"/>
              <a:ea typeface="Meiryo UI" panose="020B0604030504040204" pitchFamily="50" charset="-128"/>
              <a:cs typeface="Meiryo UI" panose="020B0604030504040204" pitchFamily="50" charset="-128"/>
            </a:rPr>
            <a:t>当該研究には、長期間にわたる未病データの蓄積・解析が必要。</a:t>
          </a:r>
          <a:endParaRPr kumimoji="1" lang="ja-JP" altLang="en-US" sz="1100" kern="1200" dirty="0"/>
        </a:p>
      </dsp:txBody>
      <dsp:txXfrm>
        <a:off x="595453" y="1219326"/>
        <a:ext cx="5464812" cy="960282"/>
      </dsp:txXfrm>
    </dsp:sp>
    <dsp:sp modelId="{967EDB74-56A2-4FA9-9F5B-6A25A64301D7}">
      <dsp:nvSpPr>
        <dsp:cNvPr id="0" name=""/>
        <dsp:cNvSpPr/>
      </dsp:nvSpPr>
      <dsp:spPr>
        <a:xfrm>
          <a:off x="1169513" y="2413581"/>
          <a:ext cx="6753164" cy="102003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ja-JP" altLang="en-US" sz="1100" kern="1200" dirty="0">
              <a:latin typeface="Meiryo UI" panose="020B0604030504040204" pitchFamily="50" charset="-128"/>
              <a:ea typeface="Meiryo UI" panose="020B0604030504040204" pitchFamily="50" charset="-128"/>
              <a:cs typeface="Meiryo UI" panose="020B0604030504040204" pitchFamily="50" charset="-128"/>
            </a:rPr>
            <a:t>市立大学では、</a:t>
          </a:r>
          <a:r>
            <a:rPr lang="en-US" altLang="ja-JP" sz="1100" kern="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200" dirty="0">
              <a:latin typeface="Meiryo UI" panose="020B0604030504040204" pitchFamily="50" charset="-128"/>
              <a:ea typeface="Meiryo UI" panose="020B0604030504040204" pitchFamily="50" charset="-128"/>
              <a:cs typeface="Meiryo UI" panose="020B0604030504040204" pitchFamily="50" charset="-128"/>
            </a:rPr>
            <a:t>先端予防医療研究センター</a:t>
          </a:r>
          <a:r>
            <a:rPr lang="en-US" altLang="ja-JP" sz="1100" kern="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200" dirty="0">
              <a:latin typeface="Meiryo UI" panose="020B0604030504040204" pitchFamily="50" charset="-128"/>
              <a:ea typeface="Meiryo UI" panose="020B0604030504040204" pitchFamily="50" charset="-128"/>
              <a:cs typeface="Meiryo UI" panose="020B0604030504040204" pitchFamily="50" charset="-128"/>
            </a:rPr>
            <a:t>を設立</a:t>
          </a:r>
          <a:r>
            <a:rPr lang="en-US" altLang="ja-JP" sz="1100" kern="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200" dirty="0">
              <a:latin typeface="Meiryo UI" panose="020B0604030504040204" pitchFamily="50" charset="-128"/>
              <a:ea typeface="Meiryo UI" panose="020B0604030504040204" pitchFamily="50" charset="-128"/>
              <a:cs typeface="Meiryo UI" panose="020B0604030504040204" pitchFamily="50" charset="-128"/>
            </a:rPr>
            <a:t>Ｈ</a:t>
          </a:r>
          <a:r>
            <a:rPr lang="en-US" altLang="ja-JP" sz="1100" kern="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100" kern="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kern="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100" kern="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100" kern="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200"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1100" kern="1200" dirty="0">
              <a:latin typeface="Meiryo UI" panose="020B0604030504040204" pitchFamily="50" charset="-128"/>
              <a:ea typeface="Meiryo UI" panose="020B0604030504040204" pitchFamily="50" charset="-128"/>
            </a:rPr>
            <a:t>先端予防医療部附属クリニック</a:t>
          </a:r>
          <a:r>
            <a:rPr lang="en-US" altLang="ja-JP" sz="1100" kern="1200" dirty="0">
              <a:latin typeface="Meiryo UI" panose="020B0604030504040204" pitchFamily="50" charset="-128"/>
              <a:ea typeface="Meiryo UI" panose="020B0604030504040204" pitchFamily="50" charset="-128"/>
            </a:rPr>
            <a:t>MedCity21</a:t>
          </a:r>
          <a:r>
            <a:rPr lang="ja-JP" altLang="en-US" sz="1100" kern="1200" dirty="0">
              <a:latin typeface="Meiryo UI" panose="020B0604030504040204" pitchFamily="50" charset="-128"/>
              <a:ea typeface="Meiryo UI" panose="020B0604030504040204" pitchFamily="50" charset="-128"/>
            </a:rPr>
            <a:t>（</a:t>
          </a:r>
          <a:r>
            <a:rPr lang="ja-JP" altLang="en-US" sz="1100" kern="1200" dirty="0">
              <a:latin typeface="Meiryo UI" panose="020B0604030504040204" pitchFamily="50" charset="-128"/>
              <a:ea typeface="Meiryo UI" panose="020B0604030504040204" pitchFamily="50" charset="-128"/>
              <a:cs typeface="Meiryo UI" panose="020B0604030504040204" pitchFamily="50" charset="-128"/>
            </a:rPr>
            <a:t>公立大学法人として全国初の附属検診センター</a:t>
          </a:r>
          <a:r>
            <a:rPr lang="ja-JP" altLang="en-US" sz="1100" kern="1200" dirty="0">
              <a:latin typeface="Meiryo UI" panose="020B0604030504040204" pitchFamily="50" charset="-128"/>
              <a:ea typeface="Meiryo UI" panose="020B0604030504040204" pitchFamily="50" charset="-128"/>
            </a:rPr>
            <a:t>）受診者の同意のもと、バイオリポジトリ事業（多目的健診コホート含む）を用いた研究を展開している。</a:t>
          </a:r>
          <a:endParaRPr kumimoji="1" lang="ja-JP" altLang="en-US" sz="1100" kern="1200" dirty="0"/>
        </a:p>
      </dsp:txBody>
      <dsp:txXfrm>
        <a:off x="1199389" y="2443457"/>
        <a:ext cx="5473254" cy="960282"/>
      </dsp:txXfrm>
    </dsp:sp>
    <dsp:sp modelId="{7AF960D0-03FD-47AE-A900-F7CCA1D7D6D9}">
      <dsp:nvSpPr>
        <dsp:cNvPr id="0" name=""/>
        <dsp:cNvSpPr/>
      </dsp:nvSpPr>
      <dsp:spPr>
        <a:xfrm>
          <a:off x="1688291" y="3616485"/>
          <a:ext cx="6753164" cy="102003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ja-JP" altLang="en-US" sz="1100" kern="1200" dirty="0">
              <a:latin typeface="Meiryo UI" panose="020B0604030504040204" pitchFamily="50" charset="-128"/>
              <a:ea typeface="Meiryo UI" panose="020B0604030504040204" pitchFamily="50" charset="-128"/>
              <a:cs typeface="Meiryo UI" panose="020B0604030504040204" pitchFamily="50" charset="-128"/>
            </a:rPr>
            <a:t>大阪府下自治体における健診事業と連携し、ゲノム</a:t>
          </a:r>
          <a:r>
            <a:rPr lang="ja-JP" altLang="en-US" sz="1100" kern="1200" baseline="0" dirty="0">
              <a:latin typeface="Meiryo UI" panose="020B0604030504040204" pitchFamily="50" charset="-128"/>
              <a:ea typeface="Meiryo UI" panose="020B0604030504040204" pitchFamily="50" charset="-128"/>
              <a:cs typeface="Meiryo UI" panose="020B0604030504040204" pitchFamily="50" charset="-128"/>
            </a:rPr>
            <a:t>解析センターの整備など、</a:t>
          </a:r>
          <a:r>
            <a:rPr lang="ja-JP" altLang="en-US" sz="1100" kern="1200" dirty="0">
              <a:latin typeface="Meiryo UI" panose="020B0604030504040204" pitchFamily="50" charset="-128"/>
              <a:ea typeface="Meiryo UI" panose="020B0604030504040204" pitchFamily="50" charset="-128"/>
              <a:cs typeface="Meiryo UI" panose="020B0604030504040204" pitchFamily="50" charset="-128"/>
            </a:rPr>
            <a:t>先端予防医療研究機関を強化することにより、「先制医療の開発」や「バイオマーカー開発」並びに「新治療法開発」「新診断法開発」の研究を加速させ、住民の健康寿命の延伸を図るとともに、医療費抑制にも貢献する。</a:t>
          </a:r>
          <a:endParaRPr kumimoji="1" lang="ja-JP" altLang="en-US" sz="1100" kern="1200" dirty="0"/>
        </a:p>
      </dsp:txBody>
      <dsp:txXfrm>
        <a:off x="1718167" y="3646361"/>
        <a:ext cx="5464812" cy="960282"/>
      </dsp:txXfrm>
    </dsp:sp>
    <dsp:sp modelId="{64E2BCAE-39F0-4D59-837D-0C7FB2CEDAEA}">
      <dsp:nvSpPr>
        <dsp:cNvPr id="0" name=""/>
        <dsp:cNvSpPr/>
      </dsp:nvSpPr>
      <dsp:spPr>
        <a:xfrm>
          <a:off x="6090142" y="781253"/>
          <a:ext cx="663022" cy="663022"/>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kumimoji="1" lang="ja-JP" altLang="en-US" sz="3000" kern="1200"/>
        </a:p>
      </dsp:txBody>
      <dsp:txXfrm>
        <a:off x="6239322" y="781253"/>
        <a:ext cx="364662" cy="498924"/>
      </dsp:txXfrm>
    </dsp:sp>
    <dsp:sp modelId="{9AF76B8B-4B2C-4154-A069-E7738FFA2929}">
      <dsp:nvSpPr>
        <dsp:cNvPr id="0" name=""/>
        <dsp:cNvSpPr/>
      </dsp:nvSpPr>
      <dsp:spPr>
        <a:xfrm>
          <a:off x="6655719" y="1986748"/>
          <a:ext cx="663022" cy="663022"/>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kumimoji="1" lang="ja-JP" altLang="en-US" sz="3000" kern="1200"/>
        </a:p>
      </dsp:txBody>
      <dsp:txXfrm>
        <a:off x="6804899" y="1986748"/>
        <a:ext cx="364662" cy="498924"/>
      </dsp:txXfrm>
    </dsp:sp>
    <dsp:sp modelId="{6EB4CD46-689C-41AD-BDAE-FE067277AA47}">
      <dsp:nvSpPr>
        <dsp:cNvPr id="0" name=""/>
        <dsp:cNvSpPr/>
      </dsp:nvSpPr>
      <dsp:spPr>
        <a:xfrm>
          <a:off x="7212856" y="3192244"/>
          <a:ext cx="663022" cy="663022"/>
        </a:xfrm>
        <a:prstGeom prst="downArrow">
          <a:avLst>
            <a:gd name="adj1" fmla="val 55000"/>
            <a:gd name="adj2" fmla="val 45000"/>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kumimoji="1" lang="ja-JP" altLang="en-US" sz="3000" kern="1200"/>
        </a:p>
      </dsp:txBody>
      <dsp:txXfrm>
        <a:off x="7362036" y="3192244"/>
        <a:ext cx="364662" cy="498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0.4912</cdr:x>
      <cdr:y>0.78088</cdr:y>
    </cdr:from>
    <cdr:to>
      <cdr:x>0.82063</cdr:x>
      <cdr:y>0.89551</cdr:y>
    </cdr:to>
    <cdr:sp macro="" textlink="">
      <cdr:nvSpPr>
        <cdr:cNvPr id="2" name="テキスト ボックス 4"/>
        <cdr:cNvSpPr txBox="1"/>
      </cdr:nvSpPr>
      <cdr:spPr>
        <a:xfrm xmlns:a="http://schemas.openxmlformats.org/drawingml/2006/main">
          <a:off x="2230528" y="2515912"/>
          <a:ext cx="1495922"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dirty="0" smtClean="0"/>
            <a:t>認知症　</a:t>
          </a:r>
          <a:r>
            <a:rPr kumimoji="1" lang="en-US" altLang="ja-JP" dirty="0" smtClean="0"/>
            <a:t>19</a:t>
          </a:r>
          <a:r>
            <a:rPr kumimoji="1" lang="ja-JP" altLang="en-US" dirty="0" smtClean="0"/>
            <a:t>％</a:t>
          </a:r>
          <a:endParaRPr kumimoji="1" lang="ja-JP" altLang="en-US" dirty="0"/>
        </a:p>
      </cdr:txBody>
    </cdr:sp>
  </cdr:relSizeAnchor>
  <cdr:relSizeAnchor xmlns:cdr="http://schemas.openxmlformats.org/drawingml/2006/chartDrawing">
    <cdr:from>
      <cdr:x>0.06189</cdr:x>
      <cdr:y>0.32751</cdr:y>
    </cdr:from>
    <cdr:to>
      <cdr:x>0.28048</cdr:x>
      <cdr:y>0.48991</cdr:y>
    </cdr:to>
    <cdr:sp macro="" textlink="">
      <cdr:nvSpPr>
        <cdr:cNvPr id="3" name="テキスト ボックス 17"/>
        <cdr:cNvSpPr txBox="1"/>
      </cdr:nvSpPr>
      <cdr:spPr>
        <a:xfrm xmlns:a="http://schemas.openxmlformats.org/drawingml/2006/main">
          <a:off x="281056" y="1055208"/>
          <a:ext cx="992579" cy="52322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ctr"/>
          <a:r>
            <a:rPr kumimoji="1" lang="ja-JP" altLang="en-US" sz="1400" dirty="0" smtClean="0"/>
            <a:t>骨折・転倒</a:t>
          </a:r>
          <a:endParaRPr kumimoji="1" lang="en-US" altLang="ja-JP" sz="1400" dirty="0" smtClean="0"/>
        </a:p>
        <a:p xmlns:a="http://schemas.openxmlformats.org/drawingml/2006/main">
          <a:pPr algn="ctr"/>
          <a:r>
            <a:rPr lang="en-US" altLang="ja-JP" sz="1400" dirty="0" smtClean="0"/>
            <a:t>8</a:t>
          </a:r>
          <a:r>
            <a:rPr kumimoji="1" lang="ja-JP" altLang="en-US" sz="1400" dirty="0" smtClean="0"/>
            <a:t>％</a:t>
          </a:r>
          <a:endParaRPr kumimoji="1" lang="ja-JP" alt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04" tIns="45700" rIns="91404" bIns="4570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04" tIns="45700" rIns="91404" bIns="45700" rtlCol="0"/>
          <a:lstStyle>
            <a:lvl1pPr algn="r">
              <a:defRPr sz="1200"/>
            </a:lvl1pPr>
          </a:lstStyle>
          <a:p>
            <a:fld id="{5454E646-2C74-47BE-A0B5-4AB76964BA99}" type="datetimeFigureOut">
              <a:rPr kumimoji="1" lang="ja-JP" altLang="en-US" smtClean="0"/>
              <a:pPr/>
              <a:t>2017/8/29</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04" tIns="45700" rIns="91404" bIns="4570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04" tIns="45700" rIns="91404" bIns="4570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04" tIns="45700" rIns="91404" bIns="4570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3"/>
            <a:ext cx="2949575" cy="496887"/>
          </a:xfrm>
          <a:prstGeom prst="rect">
            <a:avLst/>
          </a:prstGeom>
        </p:spPr>
        <p:txBody>
          <a:bodyPr vert="horz" lIns="91404" tIns="45700" rIns="91404" bIns="45700" rtlCol="0" anchor="b"/>
          <a:lstStyle>
            <a:lvl1pPr algn="r">
              <a:defRPr sz="1200"/>
            </a:lvl1pPr>
          </a:lstStyle>
          <a:p>
            <a:fld id="{B4E939AE-D2F1-47C8-A7BF-975CDD71C259}" type="slidenum">
              <a:rPr kumimoji="1" lang="ja-JP" altLang="en-US" smtClean="0"/>
              <a:pPr/>
              <a:t>‹#›</a:t>
            </a:fld>
            <a:endParaRPr kumimoji="1" lang="ja-JP" altLang="en-US"/>
          </a:p>
        </p:txBody>
      </p:sp>
    </p:spTree>
    <p:extLst>
      <p:ext uri="{BB962C8B-B14F-4D97-AF65-F5344CB8AC3E}">
        <p14:creationId xmlns:p14="http://schemas.microsoft.com/office/powerpoint/2010/main" val="38167201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1EC881F-42BA-41BE-B4FA-674F717191AB}" type="slidenum">
              <a:rPr kumimoji="1" lang="ja-JP" altLang="en-US" smtClean="0"/>
              <a:t>5</a:t>
            </a:fld>
            <a:endParaRPr kumimoji="1" lang="ja-JP" altLang="en-US"/>
          </a:p>
        </p:txBody>
      </p:sp>
    </p:spTree>
    <p:extLst>
      <p:ext uri="{BB962C8B-B14F-4D97-AF65-F5344CB8AC3E}">
        <p14:creationId xmlns:p14="http://schemas.microsoft.com/office/powerpoint/2010/main" val="3379306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37</a:t>
            </a:fld>
            <a:endParaRPr kumimoji="1" lang="ja-JP" altLang="en-US"/>
          </a:p>
        </p:txBody>
      </p:sp>
    </p:spTree>
    <p:extLst>
      <p:ext uri="{BB962C8B-B14F-4D97-AF65-F5344CB8AC3E}">
        <p14:creationId xmlns:p14="http://schemas.microsoft.com/office/powerpoint/2010/main" val="3216807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9196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9434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62277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5930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8911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51</a:t>
            </a:fld>
            <a:endParaRPr kumimoji="1" lang="ja-JP" altLang="en-US"/>
          </a:p>
        </p:txBody>
      </p:sp>
    </p:spTree>
    <p:extLst>
      <p:ext uri="{BB962C8B-B14F-4D97-AF65-F5344CB8AC3E}">
        <p14:creationId xmlns:p14="http://schemas.microsoft.com/office/powerpoint/2010/main" val="3566529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39838"/>
            <a:ext cx="4467225" cy="33512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1907279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2297143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4E939AE-D2F1-47C8-A7BF-975CDD71C259}" type="slidenum">
              <a:rPr kumimoji="1" lang="ja-JP" altLang="en-US" smtClean="0"/>
              <a:pPr/>
              <a:t>54</a:t>
            </a:fld>
            <a:endParaRPr kumimoji="1" lang="ja-JP" altLang="en-US"/>
          </a:p>
        </p:txBody>
      </p:sp>
    </p:spTree>
    <p:extLst>
      <p:ext uri="{BB962C8B-B14F-4D97-AF65-F5344CB8AC3E}">
        <p14:creationId xmlns:p14="http://schemas.microsoft.com/office/powerpoint/2010/main" val="238457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4E939AE-D2F1-47C8-A7BF-975CDD71C259}" type="slidenum">
              <a:rPr kumimoji="1" lang="ja-JP" altLang="en-US" smtClean="0"/>
              <a:pPr/>
              <a:t>6</a:t>
            </a:fld>
            <a:endParaRPr kumimoji="1" lang="ja-JP" altLang="en-US"/>
          </a:p>
        </p:txBody>
      </p:sp>
    </p:spTree>
    <p:extLst>
      <p:ext uri="{BB962C8B-B14F-4D97-AF65-F5344CB8AC3E}">
        <p14:creationId xmlns:p14="http://schemas.microsoft.com/office/powerpoint/2010/main" val="2035448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39838"/>
            <a:ext cx="4467225" cy="33512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22DA33-CAB2-44BE-A380-8FF1BF892F13}" type="slidenum">
              <a:rPr lang="ja-JP" altLang="en-US" smtClean="0">
                <a:solidFill>
                  <a:prstClr val="black"/>
                </a:solidFill>
              </a:rPr>
              <a:pPr/>
              <a:t>55</a:t>
            </a:fld>
            <a:endParaRPr lang="ja-JP" altLang="en-US">
              <a:solidFill>
                <a:prstClr val="black"/>
              </a:solidFill>
            </a:endParaRPr>
          </a:p>
        </p:txBody>
      </p:sp>
    </p:spTree>
    <p:extLst>
      <p:ext uri="{BB962C8B-B14F-4D97-AF65-F5344CB8AC3E}">
        <p14:creationId xmlns:p14="http://schemas.microsoft.com/office/powerpoint/2010/main" val="1002362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57</a:t>
            </a:fld>
            <a:endParaRPr kumimoji="1" lang="ja-JP" altLang="en-US"/>
          </a:p>
        </p:txBody>
      </p:sp>
    </p:spTree>
    <p:extLst>
      <p:ext uri="{BB962C8B-B14F-4D97-AF65-F5344CB8AC3E}">
        <p14:creationId xmlns:p14="http://schemas.microsoft.com/office/powerpoint/2010/main" val="2649071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59</a:t>
            </a:fld>
            <a:endParaRPr kumimoji="1" lang="ja-JP" altLang="en-US"/>
          </a:p>
        </p:txBody>
      </p:sp>
    </p:spTree>
    <p:extLst>
      <p:ext uri="{BB962C8B-B14F-4D97-AF65-F5344CB8AC3E}">
        <p14:creationId xmlns:p14="http://schemas.microsoft.com/office/powerpoint/2010/main" val="2916047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60</a:t>
            </a:fld>
            <a:endParaRPr kumimoji="1" lang="ja-JP" altLang="en-US"/>
          </a:p>
        </p:txBody>
      </p:sp>
    </p:spTree>
    <p:extLst>
      <p:ext uri="{BB962C8B-B14F-4D97-AF65-F5344CB8AC3E}">
        <p14:creationId xmlns:p14="http://schemas.microsoft.com/office/powerpoint/2010/main" val="2204143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39838"/>
            <a:ext cx="4467225" cy="33512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22DA33-CAB2-44BE-A380-8FF1BF892F13}" type="slidenum">
              <a:rPr kumimoji="1" lang="ja-JP" altLang="en-US" smtClean="0"/>
              <a:pPr/>
              <a:t>61</a:t>
            </a:fld>
            <a:endParaRPr kumimoji="1" lang="ja-JP" altLang="en-US"/>
          </a:p>
        </p:txBody>
      </p:sp>
    </p:spTree>
    <p:extLst>
      <p:ext uri="{BB962C8B-B14F-4D97-AF65-F5344CB8AC3E}">
        <p14:creationId xmlns:p14="http://schemas.microsoft.com/office/powerpoint/2010/main" val="2303859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2950"/>
            <a:ext cx="4956175" cy="3717925"/>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lang="ja-JP" altLang="en-US" smtClean="0">
                <a:solidFill>
                  <a:prstClr val="black"/>
                </a:solidFill>
              </a:rPr>
              <a:pPr/>
              <a:t>62</a:t>
            </a:fld>
            <a:endParaRPr lang="ja-JP" altLang="en-US">
              <a:solidFill>
                <a:prstClr val="black"/>
              </a:solidFill>
            </a:endParaRPr>
          </a:p>
        </p:txBody>
      </p:sp>
    </p:spTree>
    <p:extLst>
      <p:ext uri="{BB962C8B-B14F-4D97-AF65-F5344CB8AC3E}">
        <p14:creationId xmlns:p14="http://schemas.microsoft.com/office/powerpoint/2010/main" val="1037612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64</a:t>
            </a:fld>
            <a:endParaRPr kumimoji="1" lang="ja-JP" altLang="en-US"/>
          </a:p>
        </p:txBody>
      </p:sp>
    </p:spTree>
    <p:extLst>
      <p:ext uri="{BB962C8B-B14F-4D97-AF65-F5344CB8AC3E}">
        <p14:creationId xmlns:p14="http://schemas.microsoft.com/office/powerpoint/2010/main" val="3359141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65</a:t>
            </a:fld>
            <a:endParaRPr kumimoji="1" lang="ja-JP" altLang="en-US"/>
          </a:p>
        </p:txBody>
      </p:sp>
    </p:spTree>
    <p:extLst>
      <p:ext uri="{BB962C8B-B14F-4D97-AF65-F5344CB8AC3E}">
        <p14:creationId xmlns:p14="http://schemas.microsoft.com/office/powerpoint/2010/main" val="2920574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67</a:t>
            </a:fld>
            <a:endParaRPr kumimoji="1" lang="ja-JP" altLang="en-US"/>
          </a:p>
        </p:txBody>
      </p:sp>
    </p:spTree>
    <p:extLst>
      <p:ext uri="{BB962C8B-B14F-4D97-AF65-F5344CB8AC3E}">
        <p14:creationId xmlns:p14="http://schemas.microsoft.com/office/powerpoint/2010/main" val="484697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68</a:t>
            </a:fld>
            <a:endParaRPr kumimoji="1" lang="ja-JP" altLang="en-US"/>
          </a:p>
        </p:txBody>
      </p:sp>
    </p:spTree>
    <p:extLst>
      <p:ext uri="{BB962C8B-B14F-4D97-AF65-F5344CB8AC3E}">
        <p14:creationId xmlns:p14="http://schemas.microsoft.com/office/powerpoint/2010/main" val="917145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682014-BFE3-49A6-A991-0F176F703BDB}" type="slidenum">
              <a:rPr kumimoji="1" lang="ja-JP" altLang="en-US" smtClean="0"/>
              <a:pPr/>
              <a:t>9</a:t>
            </a:fld>
            <a:endParaRPr kumimoji="1" lang="ja-JP" altLang="en-US"/>
          </a:p>
        </p:txBody>
      </p:sp>
    </p:spTree>
    <p:extLst>
      <p:ext uri="{BB962C8B-B14F-4D97-AF65-F5344CB8AC3E}">
        <p14:creationId xmlns:p14="http://schemas.microsoft.com/office/powerpoint/2010/main" val="4148379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69</a:t>
            </a:fld>
            <a:endParaRPr kumimoji="1" lang="ja-JP" altLang="en-US"/>
          </a:p>
        </p:txBody>
      </p:sp>
    </p:spTree>
    <p:extLst>
      <p:ext uri="{BB962C8B-B14F-4D97-AF65-F5344CB8AC3E}">
        <p14:creationId xmlns:p14="http://schemas.microsoft.com/office/powerpoint/2010/main" val="3772085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70</a:t>
            </a:fld>
            <a:endParaRPr kumimoji="1" lang="ja-JP" altLang="en-US"/>
          </a:p>
        </p:txBody>
      </p:sp>
    </p:spTree>
    <p:extLst>
      <p:ext uri="{BB962C8B-B14F-4D97-AF65-F5344CB8AC3E}">
        <p14:creationId xmlns:p14="http://schemas.microsoft.com/office/powerpoint/2010/main" val="83013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5225" y="1239838"/>
            <a:ext cx="4467225" cy="335121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72</a:t>
            </a:fld>
            <a:endParaRPr kumimoji="1" lang="ja-JP" altLang="en-US"/>
          </a:p>
        </p:txBody>
      </p:sp>
    </p:spTree>
    <p:extLst>
      <p:ext uri="{BB962C8B-B14F-4D97-AF65-F5344CB8AC3E}">
        <p14:creationId xmlns:p14="http://schemas.microsoft.com/office/powerpoint/2010/main" val="1004360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65225" y="1239838"/>
            <a:ext cx="4467225" cy="335121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73</a:t>
            </a:fld>
            <a:endParaRPr kumimoji="1" lang="ja-JP" altLang="en-US"/>
          </a:p>
        </p:txBody>
      </p:sp>
    </p:spTree>
    <p:extLst>
      <p:ext uri="{BB962C8B-B14F-4D97-AF65-F5344CB8AC3E}">
        <p14:creationId xmlns:p14="http://schemas.microsoft.com/office/powerpoint/2010/main" val="364848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74</a:t>
            </a:fld>
            <a:endParaRPr kumimoji="1" lang="ja-JP" altLang="en-US"/>
          </a:p>
        </p:txBody>
      </p:sp>
    </p:spTree>
    <p:extLst>
      <p:ext uri="{BB962C8B-B14F-4D97-AF65-F5344CB8AC3E}">
        <p14:creationId xmlns:p14="http://schemas.microsoft.com/office/powerpoint/2010/main" val="5680244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75</a:t>
            </a:fld>
            <a:endParaRPr kumimoji="1" lang="ja-JP" altLang="en-US"/>
          </a:p>
        </p:txBody>
      </p:sp>
    </p:spTree>
    <p:extLst>
      <p:ext uri="{BB962C8B-B14F-4D97-AF65-F5344CB8AC3E}">
        <p14:creationId xmlns:p14="http://schemas.microsoft.com/office/powerpoint/2010/main" val="3922941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80</a:t>
            </a:fld>
            <a:endParaRPr kumimoji="1" lang="ja-JP" altLang="en-US"/>
          </a:p>
        </p:txBody>
      </p:sp>
    </p:spTree>
    <p:extLst>
      <p:ext uri="{BB962C8B-B14F-4D97-AF65-F5344CB8AC3E}">
        <p14:creationId xmlns:p14="http://schemas.microsoft.com/office/powerpoint/2010/main" val="489554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81</a:t>
            </a:fld>
            <a:endParaRPr kumimoji="1" lang="ja-JP" altLang="en-US"/>
          </a:p>
        </p:txBody>
      </p:sp>
    </p:spTree>
    <p:extLst>
      <p:ext uri="{BB962C8B-B14F-4D97-AF65-F5344CB8AC3E}">
        <p14:creationId xmlns:p14="http://schemas.microsoft.com/office/powerpoint/2010/main" val="3865815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921CE2D-ED2C-4715-B6AB-78566E3B03C4}" type="slidenum">
              <a:rPr kumimoji="1" lang="ja-JP" altLang="en-US" smtClean="0"/>
              <a:pPr/>
              <a:t>82</a:t>
            </a:fld>
            <a:endParaRPr kumimoji="1" lang="ja-JP" altLang="en-US" dirty="0"/>
          </a:p>
        </p:txBody>
      </p:sp>
    </p:spTree>
    <p:extLst>
      <p:ext uri="{BB962C8B-B14F-4D97-AF65-F5344CB8AC3E}">
        <p14:creationId xmlns:p14="http://schemas.microsoft.com/office/powerpoint/2010/main" val="14482518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21CE2D-ED2C-4715-B6AB-78566E3B03C4}" type="slidenum">
              <a:rPr kumimoji="1" lang="ja-JP" altLang="en-US" smtClean="0"/>
              <a:pPr/>
              <a:t>83</a:t>
            </a:fld>
            <a:endParaRPr kumimoji="1" lang="ja-JP" altLang="en-US"/>
          </a:p>
        </p:txBody>
      </p:sp>
    </p:spTree>
    <p:extLst>
      <p:ext uri="{BB962C8B-B14F-4D97-AF65-F5344CB8AC3E}">
        <p14:creationId xmlns:p14="http://schemas.microsoft.com/office/powerpoint/2010/main" val="600806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F83350-6152-4E7B-9FFC-774AC059648C}" type="slidenum">
              <a:rPr kumimoji="1" lang="ja-JP" altLang="en-US" smtClean="0"/>
              <a:pPr/>
              <a:t>26</a:t>
            </a:fld>
            <a:endParaRPr kumimoji="1" lang="ja-JP" altLang="en-US"/>
          </a:p>
        </p:txBody>
      </p:sp>
    </p:spTree>
    <p:extLst>
      <p:ext uri="{BB962C8B-B14F-4D97-AF65-F5344CB8AC3E}">
        <p14:creationId xmlns:p14="http://schemas.microsoft.com/office/powerpoint/2010/main" val="1635193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B629C2-889D-4150-9C44-B1AC873B0D74}" type="slidenum">
              <a:rPr kumimoji="1" lang="ja-JP" altLang="en-US" smtClean="0"/>
              <a:t>28</a:t>
            </a:fld>
            <a:endParaRPr kumimoji="1" lang="ja-JP" altLang="en-US" dirty="0"/>
          </a:p>
        </p:txBody>
      </p:sp>
    </p:spTree>
    <p:extLst>
      <p:ext uri="{BB962C8B-B14F-4D97-AF65-F5344CB8AC3E}">
        <p14:creationId xmlns:p14="http://schemas.microsoft.com/office/powerpoint/2010/main" val="2945583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7F83350-6152-4E7B-9FFC-774AC059648C}"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2290432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7F83350-6152-4E7B-9FFC-774AC059648C}" type="slidenum">
              <a:rPr kumimoji="1" lang="ja-JP" altLang="en-US" smtClean="0"/>
              <a:t>33</a:t>
            </a:fld>
            <a:endParaRPr kumimoji="1" lang="ja-JP" altLang="en-US"/>
          </a:p>
        </p:txBody>
      </p:sp>
    </p:spTree>
    <p:extLst>
      <p:ext uri="{BB962C8B-B14F-4D97-AF65-F5344CB8AC3E}">
        <p14:creationId xmlns:p14="http://schemas.microsoft.com/office/powerpoint/2010/main" val="1124499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B629C2-889D-4150-9C44-B1AC873B0D74}"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28867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93535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09CF402-FDE6-4F15-A40D-B6617881490F}" type="datetime1">
              <a:rPr kumimoji="1" lang="ja-JP" altLang="en-US" smtClean="0"/>
              <a:t>2017/8/29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156362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E5271BE-6485-4465-A0EA-CF0744D63D3B}" type="datetime1">
              <a:rPr kumimoji="1" lang="ja-JP" altLang="en-US" smtClean="0"/>
              <a:t>2017/8/29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166878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A2C74D4-E9D1-4B2E-BC17-37E701230A38}" type="datetime1">
              <a:rPr kumimoji="1" lang="ja-JP" altLang="en-US" smtClean="0"/>
              <a:t>2017/8/29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250788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9F2F50C-24ED-4228-B9BE-8134C0E987BA}" type="datetime1">
              <a:rPr kumimoji="1" lang="ja-JP" altLang="en-US" smtClean="0"/>
              <a:t>2017/8/29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840144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8AEECDB-68CA-4652-8CC6-ACEB5A33387E}" type="datetime1">
              <a:rPr kumimoji="1" lang="ja-JP" altLang="en-US" smtClean="0"/>
              <a:t>2017/8/29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87040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92CAC7B-4A9E-4D44-B217-F48C7AA38FFD}" type="datetime1">
              <a:rPr kumimoji="1" lang="ja-JP" altLang="en-US" smtClean="0"/>
              <a:t>2017/8/29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2177221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7678CF7-2E56-41C9-A1EA-950E6D44E40A}" type="datetime1">
              <a:rPr kumimoji="1" lang="ja-JP" altLang="en-US" smtClean="0"/>
              <a:t>2017/8/29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377633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A211933-BE0B-4EAC-8646-14E1DAC2ABEE}" type="datetime1">
              <a:rPr kumimoji="1" lang="ja-JP" altLang="en-US" smtClean="0"/>
              <a:t>2017/8/29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402506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622F689-AB30-4258-84FF-721474C861B6}" type="datetime1">
              <a:rPr kumimoji="1" lang="ja-JP" altLang="en-US" smtClean="0"/>
              <a:t>2017/8/29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347969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FECE734-9DB1-4654-849D-B2F180D7C248}" type="datetime1">
              <a:rPr kumimoji="1" lang="ja-JP" altLang="en-US" smtClean="0"/>
              <a:t>2017/8/29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341035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94EE44C-05E9-4110-8457-D817FB590C38}" type="datetime1">
              <a:rPr kumimoji="1" lang="ja-JP" altLang="en-US" smtClean="0"/>
              <a:t>2017/8/29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2909887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9246C-A56C-41BC-B67C-2D99ADBEA142}" type="datetime1">
              <a:rPr kumimoji="1" lang="ja-JP" altLang="en-US" smtClean="0"/>
              <a:t>2017/8/29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5D713-E10D-4D00-BE52-705DD96E9CFB}" type="slidenum">
              <a:rPr kumimoji="1" lang="ja-JP" altLang="en-US" smtClean="0"/>
              <a:pPr/>
              <a:t>‹#›</a:t>
            </a:fld>
            <a:endParaRPr kumimoji="1" lang="ja-JP" altLang="en-US"/>
          </a:p>
        </p:txBody>
      </p:sp>
    </p:spTree>
    <p:extLst>
      <p:ext uri="{BB962C8B-B14F-4D97-AF65-F5344CB8AC3E}">
        <p14:creationId xmlns:p14="http://schemas.microsoft.com/office/powerpoint/2010/main" val="707820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pref.osaka.lg.jp/attach/19411/00000000/teigen.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32628" y="2345831"/>
            <a:ext cx="7856638" cy="1569660"/>
          </a:xfrm>
          <a:prstGeom prst="rect">
            <a:avLst/>
          </a:prstGeom>
          <a:noFill/>
        </p:spPr>
        <p:txBody>
          <a:bodyPr wrap="none" rtlCol="0">
            <a:spAutoFit/>
          </a:bodyPr>
          <a:lstStyle/>
          <a:p>
            <a:pPr algn="ct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新</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た</a:t>
            </a:r>
            <a:r>
              <a:rPr lang="ja-JP" altLang="en-US" sz="3200" dirty="0" smtClean="0">
                <a:latin typeface="Meiryo UI" panose="020B0604030504040204" pitchFamily="50" charset="-128"/>
                <a:ea typeface="Meiryo UI" panose="020B0604030504040204" pitchFamily="50" charset="-128"/>
                <a:cs typeface="Meiryo UI" panose="020B0604030504040204" pitchFamily="50" charset="-128"/>
              </a:rPr>
              <a:t>な公立大学としての２つの機能・戦略領域</a:t>
            </a:r>
            <a:endParaRPr lang="en-US" altLang="ja-JP" sz="32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3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3200" dirty="0">
                <a:latin typeface="Meiryo UI" panose="020B0604030504040204" pitchFamily="50" charset="-128"/>
                <a:ea typeface="Meiryo UI" panose="020B0604030504040204" pitchFamily="50" charset="-128"/>
                <a:cs typeface="Meiryo UI" panose="020B0604030504040204" pitchFamily="50" charset="-128"/>
              </a:rPr>
              <a:t>報告書</a:t>
            </a:r>
            <a:r>
              <a:rPr lang="en-US" altLang="ja-JP" sz="32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テキスト ボックス 1"/>
          <p:cNvSpPr txBox="1"/>
          <p:nvPr/>
        </p:nvSpPr>
        <p:spPr>
          <a:xfrm>
            <a:off x="2339752" y="5013176"/>
            <a:ext cx="4519186" cy="523220"/>
          </a:xfrm>
          <a:prstGeom prst="rect">
            <a:avLst/>
          </a:prstGeom>
          <a:noFill/>
        </p:spPr>
        <p:txBody>
          <a:bodyPr wrap="none" rtlCol="0">
            <a:spAutoFit/>
          </a:bodyPr>
          <a:lstStyle/>
          <a:p>
            <a:r>
              <a:rPr kumimoji="1" lang="ja-JP" altLang="en-US" sz="2800" dirty="0" smtClean="0">
                <a:latin typeface="Meiryo UI" panose="020B0604030504040204" pitchFamily="50" charset="-128"/>
                <a:ea typeface="Meiryo UI" panose="020B0604030504040204" pitchFamily="50" charset="-128"/>
                <a:cs typeface="Meiryo UI" panose="020B0604030504040204" pitchFamily="50" charset="-128"/>
              </a:rPr>
              <a:t>新大学設計４者タスクフォース</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 5"/>
          <p:cNvSpPr>
            <a:spLocks noGrp="1"/>
          </p:cNvSpPr>
          <p:nvPr>
            <p:ph type="sldNum" sz="quarter" idx="12"/>
          </p:nvPr>
        </p:nvSpPr>
        <p:spPr/>
        <p:txBody>
          <a:bodyPr/>
          <a:lstStyle/>
          <a:p>
            <a:fld id="{FC55D713-E10D-4D00-BE52-705DD96E9CFB}" type="slidenum">
              <a:rPr kumimoji="1" lang="ja-JP" altLang="en-US" smtClean="0"/>
              <a:pPr/>
              <a:t>1</a:t>
            </a:fld>
            <a:endParaRPr kumimoji="1" lang="ja-JP" altLang="en-US"/>
          </a:p>
        </p:txBody>
      </p:sp>
      <p:sp>
        <p:nvSpPr>
          <p:cNvPr id="7" name="テキスト ボックス 6"/>
          <p:cNvSpPr txBox="1"/>
          <p:nvPr/>
        </p:nvSpPr>
        <p:spPr>
          <a:xfrm>
            <a:off x="6724518" y="116632"/>
            <a:ext cx="2383986" cy="523220"/>
          </a:xfrm>
          <a:prstGeom prst="rect">
            <a:avLst/>
          </a:prstGeom>
          <a:noFill/>
        </p:spPr>
        <p:txBody>
          <a:bodyPr wrap="none" rtlCol="0">
            <a:spAutoFit/>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８</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.29</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副首都推進本部会議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396509" y="661937"/>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資料４－１</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37084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171558522"/>
              </p:ext>
            </p:extLst>
          </p:nvPr>
        </p:nvGraphicFramePr>
        <p:xfrm>
          <a:off x="295818" y="3501752"/>
          <a:ext cx="8624011" cy="1295400"/>
        </p:xfrm>
        <a:graphic>
          <a:graphicData uri="http://schemas.openxmlformats.org/drawingml/2006/table">
            <a:tbl>
              <a:tblPr firstRow="1" bandRow="1">
                <a:tableStyleId>{5940675A-B579-460E-94D1-54222C63F5DA}</a:tableStyleId>
              </a:tblPr>
              <a:tblGrid>
                <a:gridCol w="980039">
                  <a:extLst>
                    <a:ext uri="{9D8B030D-6E8A-4147-A177-3AD203B41FA5}">
                      <a16:colId xmlns="" xmlns:a16="http://schemas.microsoft.com/office/drawing/2014/main" val="20000"/>
                    </a:ext>
                  </a:extLst>
                </a:gridCol>
                <a:gridCol w="1278255">
                  <a:extLst>
                    <a:ext uri="{9D8B030D-6E8A-4147-A177-3AD203B41FA5}">
                      <a16:colId xmlns="" xmlns:a16="http://schemas.microsoft.com/office/drawing/2014/main" val="20001"/>
                    </a:ext>
                  </a:extLst>
                </a:gridCol>
                <a:gridCol w="1564260">
                  <a:extLst>
                    <a:ext uri="{9D8B030D-6E8A-4147-A177-3AD203B41FA5}">
                      <a16:colId xmlns="" xmlns:a16="http://schemas.microsoft.com/office/drawing/2014/main" val="20002"/>
                    </a:ext>
                  </a:extLst>
                </a:gridCol>
                <a:gridCol w="4801457">
                  <a:extLst>
                    <a:ext uri="{9D8B030D-6E8A-4147-A177-3AD203B41FA5}">
                      <a16:colId xmlns="" xmlns:a16="http://schemas.microsoft.com/office/drawing/2014/main" val="20003"/>
                    </a:ext>
                  </a:extLst>
                </a:gridCol>
              </a:tblGrid>
              <a:tr h="0">
                <a:tc gridSpan="4">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パブリックヘルス／スマートエイジング領域ワークショップ</a:t>
                      </a:r>
                      <a:endPar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lumMod val="75000"/>
                        <a:lumOff val="2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第１回</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府大・中百舌鳥Ｃ</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タスクフォース事務局における調査結果の報告、共有</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2"/>
                  </a:ext>
                </a:extLst>
              </a:tr>
              <a:tr h="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第２回</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市大・杉本Ｃ</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大学シーズの確認、行政部局の取組説明</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3"/>
                  </a:ext>
                </a:extLst>
              </a:tr>
              <a:tr h="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第３回</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府大・中百舌鳥Ｃ</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行政部局の運営方針・取組説明、対象テーマに係る意見交換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4"/>
                  </a:ext>
                </a:extLst>
              </a:tr>
              <a:tr h="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第４回</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日（金）</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市大・阿倍野Ｃ</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取りまとめ方針にかかる意見交換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5"/>
                  </a:ext>
                </a:extLst>
              </a:tr>
            </a:tbl>
          </a:graphicData>
        </a:graphic>
      </p:graphicFrame>
      <p:sp>
        <p:nvSpPr>
          <p:cNvPr id="5" name="タイトル 1"/>
          <p:cNvSpPr txBox="1">
            <a:spLocks/>
          </p:cNvSpPr>
          <p:nvPr/>
        </p:nvSpPr>
        <p:spPr>
          <a:xfrm>
            <a:off x="539552" y="116632"/>
            <a:ext cx="7990656" cy="5064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latin typeface="Meiryo UI" panose="020B0604030504040204" pitchFamily="50" charset="-128"/>
                <a:ea typeface="Meiryo UI" panose="020B0604030504040204" pitchFamily="50" charset="-128"/>
              </a:rPr>
              <a:t>戦略領域別ワークショップの</a:t>
            </a:r>
            <a:r>
              <a:rPr lang="ja-JP" altLang="en-US" sz="2400" b="1" dirty="0">
                <a:latin typeface="Meiryo UI" panose="020B0604030504040204" pitchFamily="50" charset="-128"/>
                <a:ea typeface="Meiryo UI" panose="020B0604030504040204" pitchFamily="50" charset="-128"/>
              </a:rPr>
              <a:t>実施状況</a:t>
            </a:r>
          </a:p>
        </p:txBody>
      </p:sp>
      <p:graphicFrame>
        <p:nvGraphicFramePr>
          <p:cNvPr id="6" name="表 5"/>
          <p:cNvGraphicFramePr>
            <a:graphicFrameLocks noGrp="1"/>
          </p:cNvGraphicFramePr>
          <p:nvPr>
            <p:extLst>
              <p:ext uri="{D42A27DB-BD31-4B8C-83A1-F6EECF244321}">
                <p14:modId xmlns:p14="http://schemas.microsoft.com/office/powerpoint/2010/main" val="647331579"/>
              </p:ext>
            </p:extLst>
          </p:nvPr>
        </p:nvGraphicFramePr>
        <p:xfrm>
          <a:off x="290709" y="766192"/>
          <a:ext cx="8647284" cy="2590800"/>
        </p:xfrm>
        <a:graphic>
          <a:graphicData uri="http://schemas.openxmlformats.org/drawingml/2006/table">
            <a:tbl>
              <a:tblPr firstRow="1" bandRow="1">
                <a:tableStyleId>{5940675A-B579-460E-94D1-54222C63F5DA}</a:tableStyleId>
              </a:tblPr>
              <a:tblGrid>
                <a:gridCol w="980039">
                  <a:extLst>
                    <a:ext uri="{9D8B030D-6E8A-4147-A177-3AD203B41FA5}">
                      <a16:colId xmlns="" xmlns:a16="http://schemas.microsoft.com/office/drawing/2014/main" val="20000"/>
                    </a:ext>
                  </a:extLst>
                </a:gridCol>
                <a:gridCol w="1278255">
                  <a:extLst>
                    <a:ext uri="{9D8B030D-6E8A-4147-A177-3AD203B41FA5}">
                      <a16:colId xmlns="" xmlns:a16="http://schemas.microsoft.com/office/drawing/2014/main" val="20001"/>
                    </a:ext>
                  </a:extLst>
                </a:gridCol>
                <a:gridCol w="1564260">
                  <a:extLst>
                    <a:ext uri="{9D8B030D-6E8A-4147-A177-3AD203B41FA5}">
                      <a16:colId xmlns="" xmlns:a16="http://schemas.microsoft.com/office/drawing/2014/main" val="20002"/>
                    </a:ext>
                  </a:extLst>
                </a:gridCol>
                <a:gridCol w="4824730">
                  <a:extLst>
                    <a:ext uri="{9D8B030D-6E8A-4147-A177-3AD203B41FA5}">
                      <a16:colId xmlns="" xmlns:a16="http://schemas.microsoft.com/office/drawing/2014/main" val="20003"/>
                    </a:ext>
                  </a:extLst>
                </a:gridCol>
              </a:tblGrid>
              <a:tr h="133729">
                <a:tc gridSpan="4">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スマートシティ／データマネジメント領域ワークショップ</a:t>
                      </a:r>
                      <a:endPar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lumMod val="75000"/>
                        <a:lumOff val="2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133729">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日（水）</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府大・中百舌鳥Ｃ</a:t>
                      </a: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タスクフォース事務局における調査結果の報告、共有</a:t>
                      </a:r>
                    </a:p>
                  </a:txBody>
                  <a:tcPr/>
                </a:tc>
                <a:extLst>
                  <a:ext uri="{0D108BD9-81ED-4DB2-BD59-A6C34878D82A}">
                    <a16:rowId xmlns="" xmlns:a16="http://schemas.microsoft.com/office/drawing/2014/main" val="10001"/>
                  </a:ext>
                </a:extLst>
              </a:tr>
              <a:tr h="133729">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第２回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市大・杉本Ｃ</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行政部局の取組説明、対象テーマにかかる意見交換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2"/>
                  </a:ext>
                </a:extLst>
              </a:tr>
              <a:tr h="133729">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第３回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府大・中百舌鳥Ｃ</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データマネジメントの対象テーマに係る意見交換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3"/>
                  </a:ext>
                </a:extLst>
              </a:tr>
              <a:tr h="258336">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第４回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同上</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府大・中百舌鳥Ｃ</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スマートシティの対象テーマに係る意見交換、行政部局の運営方針・取組説明</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4"/>
                  </a:ext>
                </a:extLst>
              </a:tr>
              <a:tr h="133729">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第５回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市大・杉本Ｃ</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データマネジメントに係る大学シーズの確認、対象テーマにかかる意見交換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5"/>
                  </a:ext>
                </a:extLst>
              </a:tr>
              <a:tr h="133729">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第６回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日（木）</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市大・杉本Ｃ</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スマートシティに係る大学シーズの確認、対象テーマにかかる意見交換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6"/>
                  </a:ext>
                </a:extLst>
              </a:tr>
              <a:tr h="133729">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第７回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日（木）</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府大・中百舌鳥Ｃ</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データマネジメントの取りまとめ方針に係る意見交換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7"/>
                  </a:ext>
                </a:extLst>
              </a:tr>
              <a:tr h="133729">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第８回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同上</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府大・中百舌鳥Ｃ</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スマートシティの取りまとめ方針に係る意見交換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8"/>
                  </a:ext>
                </a:extLst>
              </a:tr>
              <a:tr h="133729">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第９回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日（木）</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市大・杉本Ｃ</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スマートシティの取りまとめ方針に係る意見交換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9"/>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213023065"/>
              </p:ext>
            </p:extLst>
          </p:nvPr>
        </p:nvGraphicFramePr>
        <p:xfrm>
          <a:off x="290709" y="4970864"/>
          <a:ext cx="8624011" cy="1554480"/>
        </p:xfrm>
        <a:graphic>
          <a:graphicData uri="http://schemas.openxmlformats.org/drawingml/2006/table">
            <a:tbl>
              <a:tblPr firstRow="1" bandRow="1">
                <a:tableStyleId>{5940675A-B579-460E-94D1-54222C63F5DA}</a:tableStyleId>
              </a:tblPr>
              <a:tblGrid>
                <a:gridCol w="980039">
                  <a:extLst>
                    <a:ext uri="{9D8B030D-6E8A-4147-A177-3AD203B41FA5}">
                      <a16:colId xmlns="" xmlns:a16="http://schemas.microsoft.com/office/drawing/2014/main" val="20000"/>
                    </a:ext>
                  </a:extLst>
                </a:gridCol>
                <a:gridCol w="1278255">
                  <a:extLst>
                    <a:ext uri="{9D8B030D-6E8A-4147-A177-3AD203B41FA5}">
                      <a16:colId xmlns="" xmlns:a16="http://schemas.microsoft.com/office/drawing/2014/main" val="20001"/>
                    </a:ext>
                  </a:extLst>
                </a:gridCol>
                <a:gridCol w="1564260">
                  <a:extLst>
                    <a:ext uri="{9D8B030D-6E8A-4147-A177-3AD203B41FA5}">
                      <a16:colId xmlns="" xmlns:a16="http://schemas.microsoft.com/office/drawing/2014/main" val="20002"/>
                    </a:ext>
                  </a:extLst>
                </a:gridCol>
                <a:gridCol w="4801457">
                  <a:extLst>
                    <a:ext uri="{9D8B030D-6E8A-4147-A177-3AD203B41FA5}">
                      <a16:colId xmlns="" xmlns:a16="http://schemas.microsoft.com/office/drawing/2014/main" val="20003"/>
                    </a:ext>
                  </a:extLst>
                </a:gridCol>
              </a:tblGrid>
              <a:tr h="0">
                <a:tc gridSpan="4">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バイオエンジニアリング領域ワークショップ</a:t>
                      </a:r>
                      <a:endPar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tx1">
                        <a:lumMod val="75000"/>
                        <a:lumOff val="2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第１回</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府大・中百舌鳥Ｃ</a:t>
                      </a: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タスクフォース事務局における調査結果の報告、共有</a:t>
                      </a:r>
                    </a:p>
                  </a:txBody>
                  <a:tcPr/>
                </a:tc>
                <a:extLst>
                  <a:ext uri="{0D108BD9-81ED-4DB2-BD59-A6C34878D82A}">
                    <a16:rowId xmlns="" xmlns:a16="http://schemas.microsoft.com/office/drawing/2014/main" val="10001"/>
                  </a:ext>
                </a:extLst>
              </a:tr>
              <a:tr h="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第２回</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市大・杉本Ｃ</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大学シーズの確認、対象テーマに係る意見交換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2"/>
                  </a:ext>
                </a:extLst>
              </a:tr>
              <a:tr h="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第３回</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日（金）</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市大・杉本Ｃ</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人工光合成に係る大学シーズの確認、取りまとめ方針の確認</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3"/>
                  </a:ext>
                </a:extLst>
              </a:tr>
              <a:tr h="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第４回</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smtClean="0">
                          <a:latin typeface="Meiryo UI" panose="020B0604030504040204" pitchFamily="50" charset="-128"/>
                          <a:ea typeface="Meiryo UI" panose="020B0604030504040204" pitchFamily="50" charset="-128"/>
                          <a:cs typeface="Meiryo UI" panose="020B0604030504040204" pitchFamily="50" charset="-128"/>
                        </a:rPr>
                        <a:t>日（月）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府大・中百舌鳥Ｃ</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創薬に係る大学シーズの確認、対象テーマにかかる意見交換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4"/>
                  </a:ext>
                </a:extLst>
              </a:tr>
              <a:tr h="0">
                <a:tc>
                  <a:txBody>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第５回</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日（水）</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府大・中百舌鳥Ｃ</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取りまとめ方針に係る意見交換</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5"/>
                  </a:ext>
                </a:extLst>
              </a:tr>
            </a:tbl>
          </a:graphicData>
        </a:graphic>
      </p:graphicFrame>
      <p:sp>
        <p:nvSpPr>
          <p:cNvPr id="8" name="テキスト ボックス 7"/>
          <p:cNvSpPr txBox="1"/>
          <p:nvPr/>
        </p:nvSpPr>
        <p:spPr>
          <a:xfrm>
            <a:off x="251520" y="6561677"/>
            <a:ext cx="3751348" cy="261610"/>
          </a:xfrm>
          <a:prstGeom prst="rect">
            <a:avLst/>
          </a:prstGeom>
          <a:noFill/>
        </p:spPr>
        <p:txBody>
          <a:bodyPr wrap="none" rtlCol="0">
            <a:spAutoFit/>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上記以外に、個別の勉強会やリーダー打ち合わせを適宜開催</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 10"/>
          <p:cNvSpPr>
            <a:spLocks noGrp="1"/>
          </p:cNvSpPr>
          <p:nvPr>
            <p:ph type="sldNum" sz="quarter" idx="12"/>
          </p:nvPr>
        </p:nvSpPr>
        <p:spPr>
          <a:xfrm>
            <a:off x="7010400" y="6492875"/>
            <a:ext cx="2133600" cy="365125"/>
          </a:xfrm>
        </p:spPr>
        <p:txBody>
          <a:bodyPr/>
          <a:lstStyle/>
          <a:p>
            <a:fld id="{FC55D713-E10D-4D00-BE52-705DD96E9CFB}" type="slidenum">
              <a:rPr kumimoji="1" lang="ja-JP" altLang="en-US" smtClean="0"/>
              <a:pPr/>
              <a:t>10</a:t>
            </a:fld>
            <a:endParaRPr kumimoji="1" lang="ja-JP" altLang="en-US"/>
          </a:p>
        </p:txBody>
      </p:sp>
      <p:cxnSp>
        <p:nvCxnSpPr>
          <p:cNvPr id="10" name="直線コネクタ 9"/>
          <p:cNvCxnSpPr/>
          <p:nvPr/>
        </p:nvCxnSpPr>
        <p:spPr>
          <a:xfrm>
            <a:off x="625627" y="620688"/>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470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7544" y="980728"/>
            <a:ext cx="8136904" cy="5755422"/>
          </a:xfrm>
          <a:prstGeom prst="rect">
            <a:avLst/>
          </a:prstGeom>
        </p:spPr>
        <p:txBody>
          <a:bodyPr wrap="square">
            <a:spAutoFit/>
          </a:bodyPr>
          <a:lstStyle/>
          <a:p>
            <a:pPr marL="285750" indent="-285750">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大学全入時代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を迎え、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少子化による大学間競争が激しくなるなか、“選ばれる大学”になるために、大学の価値をさらに高めていく必要がある。他方、世界の大学ランキングでは日本のプレゼンスが低下しており、日本全体の大学の機能を高めることが求められ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また、グローバル化が進み、都市間競争が激しくなるなか、低迷が続く大阪の都市機能を高める必要があり、</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分野をはじめ、先端技術・高度専門人材の育成強化が求められているが、都市・大阪が産業構造を近代化し、都市の活力を維持していく上で、今後、大学が果たす役割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は非常に重要。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大阪が直面している高齢化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と産業構造の高度化の２つの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課題解決への貢献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　世界の先進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大学が取り組む、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先端的な問題解決や産業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創出への貢献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市の大学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統合により、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新大学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は次の４つ</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の強みを持つ。</a:t>
            </a:r>
            <a:endParaRPr lang="en-US" altLang="ja-JP" sz="1600" strike="sng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① 両大学の伝統に裏づけられた多様な分野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② 公立大学では全国一のスケール</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③ 大都市立地</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④ 設立団体との緊密な関係</a:t>
            </a:r>
          </a:p>
          <a:p>
            <a:pPr marL="285750" indent="-285750">
              <a:buFont typeface="Wingdings" panose="05000000000000000000" pitchFamily="2" charset="2"/>
              <a:buChar char="p"/>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新大学は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、これらの期待に応えるべく</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「新・公立大学」大阪モデル（基本構想）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示した方向性に沿って、大学の「教育」・「研究」・「地域貢献」の基本３機能の一層の維持・向上を図るとともに、これらに加えて、「都市シンクタンク」・「技術インキュベーション」の２つの機能を強化・充実し、従来の“公立大学“の枠を超えたスケールで大阪に貢献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　従来の“公立大学”の先例にとらわれない大阪モデルの確立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　大都市大阪における立地を意識し、産業創出や人材誘引に貢献すべき</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11</a:t>
            </a:fld>
            <a:endParaRPr kumimoji="1" lang="ja-JP" altLang="en-US"/>
          </a:p>
        </p:txBody>
      </p:sp>
      <p:sp>
        <p:nvSpPr>
          <p:cNvPr id="2" name="正方形/長方形 1"/>
          <p:cNvSpPr/>
          <p:nvPr/>
        </p:nvSpPr>
        <p:spPr>
          <a:xfrm>
            <a:off x="2411760" y="476672"/>
            <a:ext cx="4378122"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府立大学と市立大学の統合意義</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0" y="17393"/>
            <a:ext cx="9143999" cy="369332"/>
          </a:xfrm>
          <a:prstGeom prst="rect">
            <a:avLst/>
          </a:prstGeom>
          <a:solidFill>
            <a:schemeClr val="bg1">
              <a:lumMod val="50000"/>
            </a:schemeClr>
          </a:solidFill>
          <a:ln w="25400">
            <a:solidFill>
              <a:schemeClr val="bg1">
                <a:lumMod val="50000"/>
              </a:schemeClr>
            </a:solidFill>
          </a:ln>
        </p:spPr>
        <p:txBody>
          <a:bodyPr wrap="square" rtlCol="0">
            <a:spAutoFit/>
          </a:bodyPr>
          <a:lstStyle/>
          <a:p>
            <a:r>
              <a:rPr lang="ja-JP" altLang="en-US" dirty="0">
                <a:solidFill>
                  <a:schemeClr val="bg1"/>
                </a:solidFill>
                <a:latin typeface="Meiryo UI" panose="020B0604030504040204" pitchFamily="50" charset="-128"/>
                <a:ea typeface="Meiryo UI" panose="020B0604030504040204" pitchFamily="50" charset="-128"/>
              </a:rPr>
              <a:t>２　</a:t>
            </a:r>
            <a:r>
              <a:rPr lang="ja-JP" altLang="en-US" dirty="0" smtClean="0">
                <a:solidFill>
                  <a:schemeClr val="bg1"/>
                </a:solidFill>
                <a:latin typeface="Meiryo UI" panose="020B0604030504040204" pitchFamily="50" charset="-128"/>
                <a:ea typeface="Meiryo UI" panose="020B0604030504040204" pitchFamily="50" charset="-128"/>
              </a:rPr>
              <a:t>統合意義</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9592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ホームベース 46"/>
          <p:cNvSpPr/>
          <p:nvPr/>
        </p:nvSpPr>
        <p:spPr>
          <a:xfrm>
            <a:off x="4591070" y="2738053"/>
            <a:ext cx="2376000" cy="864096"/>
          </a:xfrm>
          <a:prstGeom prst="homePlate">
            <a:avLst>
              <a:gd name="adj" fmla="val 2114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48" name="ホームベース 47"/>
          <p:cNvSpPr/>
          <p:nvPr/>
        </p:nvSpPr>
        <p:spPr>
          <a:xfrm>
            <a:off x="4591070" y="3967821"/>
            <a:ext cx="2376000" cy="864096"/>
          </a:xfrm>
          <a:prstGeom prst="homePlate">
            <a:avLst>
              <a:gd name="adj" fmla="val 2114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49" name="ホームベース 48"/>
          <p:cNvSpPr/>
          <p:nvPr/>
        </p:nvSpPr>
        <p:spPr>
          <a:xfrm>
            <a:off x="4591070" y="4899799"/>
            <a:ext cx="2376000" cy="864096"/>
          </a:xfrm>
          <a:prstGeom prst="homePlate">
            <a:avLst>
              <a:gd name="adj" fmla="val 2114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50" name="ホームベース 49"/>
          <p:cNvSpPr/>
          <p:nvPr/>
        </p:nvSpPr>
        <p:spPr>
          <a:xfrm>
            <a:off x="4591070" y="5833449"/>
            <a:ext cx="2376000" cy="864096"/>
          </a:xfrm>
          <a:prstGeom prst="homePlate">
            <a:avLst>
              <a:gd name="adj" fmla="val 2114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16" name="上下矢印 15"/>
          <p:cNvSpPr/>
          <p:nvPr/>
        </p:nvSpPr>
        <p:spPr>
          <a:xfrm>
            <a:off x="8621036" y="3967821"/>
            <a:ext cx="504000" cy="2768462"/>
          </a:xfrm>
          <a:prstGeom prst="upDownArrow">
            <a:avLst>
              <a:gd name="adj1" fmla="val 57582"/>
              <a:gd name="adj2"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389525" y="6448251"/>
            <a:ext cx="2133600" cy="365125"/>
          </a:xfrm>
        </p:spPr>
        <p:txBody>
          <a:bodyPr/>
          <a:lstStyle/>
          <a:p>
            <a:fld id="{FC55D713-E10D-4D00-BE52-705DD96E9CFB}" type="slidenum">
              <a:rPr kumimoji="1" lang="ja-JP" altLang="en-US" smtClean="0"/>
              <a:pPr/>
              <a:t>12</a:t>
            </a:fld>
            <a:endParaRPr kumimoji="1" lang="ja-JP" altLang="en-US"/>
          </a:p>
        </p:txBody>
      </p:sp>
      <p:sp>
        <p:nvSpPr>
          <p:cNvPr id="6" name="角丸四角形 5"/>
          <p:cNvSpPr/>
          <p:nvPr/>
        </p:nvSpPr>
        <p:spPr>
          <a:xfrm>
            <a:off x="7086624" y="5833449"/>
            <a:ext cx="1457619" cy="864096"/>
          </a:xfrm>
          <a:prstGeom prst="round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a:t>
            </a:r>
          </a:p>
        </p:txBody>
      </p:sp>
      <p:sp>
        <p:nvSpPr>
          <p:cNvPr id="8" name="正方形/長方形 7"/>
          <p:cNvSpPr/>
          <p:nvPr/>
        </p:nvSpPr>
        <p:spPr>
          <a:xfrm>
            <a:off x="8666495" y="4363642"/>
            <a:ext cx="430887" cy="1733808"/>
          </a:xfrm>
          <a:prstGeom prst="rect">
            <a:avLst/>
          </a:prstGeom>
        </p:spPr>
        <p:txBody>
          <a:bodyPr vert="eaVert" wrap="none">
            <a:spAutoFit/>
          </a:bodyPr>
          <a:lstStyle/>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大学の基本３機能</a:t>
            </a:r>
          </a:p>
        </p:txBody>
      </p:sp>
      <p:sp>
        <p:nvSpPr>
          <p:cNvPr id="9" name="テキスト ボックス 8"/>
          <p:cNvSpPr txBox="1"/>
          <p:nvPr/>
        </p:nvSpPr>
        <p:spPr>
          <a:xfrm>
            <a:off x="4663981" y="6003887"/>
            <a:ext cx="2124000"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日本を</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牽引するグローバル人材の育成</a:t>
            </a:r>
          </a:p>
        </p:txBody>
      </p:sp>
      <p:sp>
        <p:nvSpPr>
          <p:cNvPr id="11" name="角丸四角形 10"/>
          <p:cNvSpPr/>
          <p:nvPr/>
        </p:nvSpPr>
        <p:spPr>
          <a:xfrm>
            <a:off x="7086624" y="4899799"/>
            <a:ext cx="1457619" cy="864096"/>
          </a:xfrm>
          <a:prstGeom prst="round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663981" y="5070237"/>
            <a:ext cx="2124000" cy="52322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先端研究・異分野融合によるイノベーションの創出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7086624" y="3967821"/>
            <a:ext cx="1457619" cy="864096"/>
          </a:xfrm>
          <a:prstGeom prst="round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社会貢献</a:t>
            </a:r>
            <a:endParaRPr kumimoji="1"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663981" y="4138259"/>
            <a:ext cx="2124000"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地域課題の解決に向けた積極的な貢献</a:t>
            </a:r>
          </a:p>
        </p:txBody>
      </p:sp>
      <p:sp>
        <p:nvSpPr>
          <p:cNvPr id="17" name="ホームベース 16"/>
          <p:cNvSpPr/>
          <p:nvPr/>
        </p:nvSpPr>
        <p:spPr>
          <a:xfrm>
            <a:off x="4591070" y="1787166"/>
            <a:ext cx="2376000" cy="864096"/>
          </a:xfrm>
          <a:prstGeom prst="homePlate">
            <a:avLst>
              <a:gd name="adj" fmla="val 2114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600"/>
          </a:p>
        </p:txBody>
      </p:sp>
      <p:sp>
        <p:nvSpPr>
          <p:cNvPr id="18" name="角丸四角形 17"/>
          <p:cNvSpPr/>
          <p:nvPr/>
        </p:nvSpPr>
        <p:spPr>
          <a:xfrm>
            <a:off x="7086624" y="1773310"/>
            <a:ext cx="1457619" cy="864096"/>
          </a:xfrm>
          <a:prstGeom prst="round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都市</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シンクタンク</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機能</a:t>
            </a:r>
          </a:p>
        </p:txBody>
      </p:sp>
      <p:sp>
        <p:nvSpPr>
          <p:cNvPr id="19" name="テキスト ボックス 18"/>
          <p:cNvSpPr txBox="1"/>
          <p:nvPr/>
        </p:nvSpPr>
        <p:spPr>
          <a:xfrm>
            <a:off x="4663981" y="2049937"/>
            <a:ext cx="2268000"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大阪の都市問題の解決</a:t>
            </a:r>
          </a:p>
        </p:txBody>
      </p:sp>
      <p:sp>
        <p:nvSpPr>
          <p:cNvPr id="21" name="角丸四角形 20"/>
          <p:cNvSpPr/>
          <p:nvPr/>
        </p:nvSpPr>
        <p:spPr>
          <a:xfrm>
            <a:off x="7086624" y="2723296"/>
            <a:ext cx="1457619" cy="864096"/>
          </a:xfrm>
          <a:prstGeom prst="roundRect">
            <a:avLst/>
          </a:prstGeom>
          <a:solidFill>
            <a:schemeClr val="tx1">
              <a:lumMod val="75000"/>
              <a:lumOff val="25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技術インキュ</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ベーション機能</a:t>
            </a:r>
          </a:p>
        </p:txBody>
      </p:sp>
      <p:sp>
        <p:nvSpPr>
          <p:cNvPr id="22" name="テキスト ボックス 21"/>
          <p:cNvSpPr txBox="1"/>
          <p:nvPr/>
        </p:nvSpPr>
        <p:spPr>
          <a:xfrm>
            <a:off x="4663981" y="3001456"/>
            <a:ext cx="2268000"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大阪の産業競争力の強化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70738" y="1339945"/>
            <a:ext cx="1584088"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外部環境の変化</a:t>
            </a:r>
          </a:p>
        </p:txBody>
      </p:sp>
      <p:sp>
        <p:nvSpPr>
          <p:cNvPr id="24" name="テキスト ボックス 23"/>
          <p:cNvSpPr txBox="1"/>
          <p:nvPr/>
        </p:nvSpPr>
        <p:spPr>
          <a:xfrm>
            <a:off x="2483768" y="1339945"/>
            <a:ext cx="1173719"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飛躍の機会</a:t>
            </a:r>
          </a:p>
        </p:txBody>
      </p:sp>
      <p:cxnSp>
        <p:nvCxnSpPr>
          <p:cNvPr id="26" name="直線コネクタ 25"/>
          <p:cNvCxnSpPr/>
          <p:nvPr/>
        </p:nvCxnSpPr>
        <p:spPr>
          <a:xfrm>
            <a:off x="135214" y="1729012"/>
            <a:ext cx="18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195736" y="1729012"/>
            <a:ext cx="18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07504" y="2755865"/>
            <a:ext cx="1910557" cy="830997"/>
          </a:xfrm>
          <a:prstGeom prst="rect">
            <a:avLst/>
          </a:prstGeom>
          <a:solidFill>
            <a:schemeClr val="accent1">
              <a:lumMod val="60000"/>
              <a:lumOff val="40000"/>
            </a:schemeClr>
          </a:solid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・物理</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と生物の融合</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IOT</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ビッグデータ解析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2137583" y="2753789"/>
            <a:ext cx="1910557" cy="830997"/>
          </a:xfrm>
          <a:prstGeom prst="rect">
            <a:avLst/>
          </a:prstGeom>
          <a:solidFill>
            <a:schemeClr val="accent1">
              <a:lumMod val="60000"/>
              <a:lumOff val="40000"/>
            </a:schemeClr>
          </a:solid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蓄積したノウハウをもとに新たなイノベーションを創出し、企業や研究所、先端人材を大阪に誘引</a:t>
            </a:r>
          </a:p>
        </p:txBody>
      </p:sp>
      <p:sp>
        <p:nvSpPr>
          <p:cNvPr id="33" name="二等辺三角形 32"/>
          <p:cNvSpPr/>
          <p:nvPr/>
        </p:nvSpPr>
        <p:spPr>
          <a:xfrm rot="5400000">
            <a:off x="3915694" y="2118775"/>
            <a:ext cx="828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4586706" y="1355334"/>
            <a:ext cx="2392001"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統合による効果（付加価値）</a:t>
            </a:r>
          </a:p>
        </p:txBody>
      </p:sp>
      <p:sp>
        <p:nvSpPr>
          <p:cNvPr id="35" name="テキスト ボックス 34"/>
          <p:cNvSpPr txBox="1"/>
          <p:nvPr/>
        </p:nvSpPr>
        <p:spPr>
          <a:xfrm>
            <a:off x="107504" y="1831463"/>
            <a:ext cx="1910557" cy="830997"/>
          </a:xfrm>
          <a:prstGeom prst="rect">
            <a:avLst/>
          </a:prstGeom>
          <a:solidFill>
            <a:schemeClr val="accent1">
              <a:lumMod val="60000"/>
              <a:lumOff val="40000"/>
            </a:schemeClr>
          </a:solid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・超高齢化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・インフラ老朽化や個別</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住民ニーズへの対応</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2168026" y="1831463"/>
            <a:ext cx="1910557" cy="830997"/>
          </a:xfrm>
          <a:prstGeom prst="rect">
            <a:avLst/>
          </a:prstGeom>
          <a:solidFill>
            <a:schemeClr val="accent1">
              <a:lumMod val="60000"/>
              <a:lumOff val="40000"/>
            </a:schemeClr>
          </a:solid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府市と連携して重層化する都市問題の解決に取り組む</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二等辺三角形 36"/>
          <p:cNvSpPr/>
          <p:nvPr/>
        </p:nvSpPr>
        <p:spPr>
          <a:xfrm rot="5400000">
            <a:off x="3915694" y="3071575"/>
            <a:ext cx="828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上矢印 37"/>
          <p:cNvSpPr/>
          <p:nvPr/>
        </p:nvSpPr>
        <p:spPr>
          <a:xfrm>
            <a:off x="8618303" y="1759456"/>
            <a:ext cx="504000" cy="1827936"/>
          </a:xfrm>
          <a:prstGeom prst="upArrow">
            <a:avLst>
              <a:gd name="adj1" fmla="val 71991"/>
              <a:gd name="adj2"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8663762" y="2003266"/>
            <a:ext cx="430887" cy="1323440"/>
          </a:xfrm>
          <a:prstGeom prst="rect">
            <a:avLst/>
          </a:prstGeom>
        </p:spPr>
        <p:txBody>
          <a:bodyPr vert="eaVert" wrap="none">
            <a:spAutoFit/>
          </a:bodyPr>
          <a:lstStyle/>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新しい２機能</a:t>
            </a:r>
          </a:p>
        </p:txBody>
      </p:sp>
      <p:sp>
        <p:nvSpPr>
          <p:cNvPr id="41" name="テキスト ボックス 40"/>
          <p:cNvSpPr txBox="1"/>
          <p:nvPr/>
        </p:nvSpPr>
        <p:spPr>
          <a:xfrm>
            <a:off x="7606346" y="3546729"/>
            <a:ext cx="494046" cy="461665"/>
          </a:xfrm>
          <a:prstGeom prst="rect">
            <a:avLst/>
          </a:prstGeom>
          <a:noFill/>
        </p:spPr>
        <p:txBody>
          <a:bodyPr wrap="none" rtlCol="0">
            <a:spAutoFit/>
          </a:bodyPr>
          <a:lstStyle/>
          <a:p>
            <a:r>
              <a:rPr kumimoji="1" lang="ja-JP" altLang="en-US" sz="2400" b="1" dirty="0"/>
              <a:t>＋</a:t>
            </a:r>
          </a:p>
        </p:txBody>
      </p:sp>
      <p:sp>
        <p:nvSpPr>
          <p:cNvPr id="42" name="二等辺三角形 41"/>
          <p:cNvSpPr/>
          <p:nvPr/>
        </p:nvSpPr>
        <p:spPr>
          <a:xfrm rot="5400000">
            <a:off x="3915694" y="4273869"/>
            <a:ext cx="828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二等辺三角形 42"/>
          <p:cNvSpPr/>
          <p:nvPr/>
        </p:nvSpPr>
        <p:spPr>
          <a:xfrm rot="5400000">
            <a:off x="3915694" y="5205847"/>
            <a:ext cx="828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二等辺三角形 43"/>
          <p:cNvSpPr/>
          <p:nvPr/>
        </p:nvSpPr>
        <p:spPr>
          <a:xfrm rot="5400000">
            <a:off x="3915694" y="6139497"/>
            <a:ext cx="828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2129203" y="3967821"/>
            <a:ext cx="1910557" cy="2732365"/>
          </a:xfrm>
          <a:prstGeom prst="rect">
            <a:avLst/>
          </a:prstGeom>
          <a:solidFill>
            <a:schemeClr val="accent1">
              <a:lumMod val="20000"/>
              <a:lumOff val="80000"/>
            </a:schemeClr>
          </a:solidFill>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両大学の統合によって</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、教育</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・研究分野が広がり、旧帝大に匹敵する総合大学として、さらに強みが増す</a:t>
            </a:r>
          </a:p>
        </p:txBody>
      </p:sp>
      <p:sp>
        <p:nvSpPr>
          <p:cNvPr id="46" name="テキスト ボックス 45"/>
          <p:cNvSpPr txBox="1"/>
          <p:nvPr/>
        </p:nvSpPr>
        <p:spPr>
          <a:xfrm>
            <a:off x="93649" y="3967821"/>
            <a:ext cx="1910557" cy="2740565"/>
          </a:xfrm>
          <a:prstGeom prst="rect">
            <a:avLst/>
          </a:prstGeom>
          <a:solidFill>
            <a:schemeClr val="accent1">
              <a:lumMod val="20000"/>
              <a:lumOff val="80000"/>
            </a:schemeClr>
          </a:solidFill>
        </p:spPr>
        <p:txBody>
          <a:bodyPr wrap="square" rtlCol="0" anchor="ctr" anchorCtr="0">
            <a:no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歳人口の減少</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大学再編の動き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グローバル化の進展</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大学に対する社会貢献の要請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760846" y="488531"/>
            <a:ext cx="7699586" cy="738664"/>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新大学は、①両大学の伝統に裏づけられた多様な分野、②公立大学で全国一のスケール、③大都市立地、④設立団体との緊密な関係　という４つの強みを活かし、 「都市シンクタンク機能」と「技術インキュベーション機能」の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機能を充実・強化していく。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7308304" y="1339945"/>
            <a:ext cx="1173719"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大学の機能</a:t>
            </a:r>
          </a:p>
        </p:txBody>
      </p:sp>
      <p:cxnSp>
        <p:nvCxnSpPr>
          <p:cNvPr id="53" name="直線コネクタ 52"/>
          <p:cNvCxnSpPr/>
          <p:nvPr/>
        </p:nvCxnSpPr>
        <p:spPr>
          <a:xfrm>
            <a:off x="4618780" y="1684637"/>
            <a:ext cx="22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7092528" y="1684637"/>
            <a:ext cx="14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スライド番号プレースホルダー 1"/>
          <p:cNvSpPr txBox="1">
            <a:spLocks/>
          </p:cNvSpPr>
          <p:nvPr/>
        </p:nvSpPr>
        <p:spPr>
          <a:xfrm>
            <a:off x="6988972" y="649045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53CF83-2CA7-468D-933C-9DDBEAA5E899}" type="slidenum">
              <a:rPr lang="ja-JP" altLang="en-US" smtClean="0">
                <a:solidFill>
                  <a:schemeClr val="tx1"/>
                </a:solidFill>
              </a:rPr>
              <a:pPr/>
              <a:t>12</a:t>
            </a:fld>
            <a:endParaRPr lang="ja-JP" altLang="en-US">
              <a:solidFill>
                <a:schemeClr val="tx1"/>
              </a:solidFill>
            </a:endParaRPr>
          </a:p>
        </p:txBody>
      </p:sp>
      <p:sp>
        <p:nvSpPr>
          <p:cNvPr id="56" name="テキスト ボックス 55"/>
          <p:cNvSpPr txBox="1"/>
          <p:nvPr/>
        </p:nvSpPr>
        <p:spPr>
          <a:xfrm>
            <a:off x="1910437" y="-13529"/>
            <a:ext cx="5159248" cy="461665"/>
          </a:xfrm>
          <a:prstGeom prst="rect">
            <a:avLst/>
          </a:prstGeom>
          <a:noFill/>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大学の基本３機能と新たな２つの機能</a:t>
            </a:r>
          </a:p>
        </p:txBody>
      </p:sp>
    </p:spTree>
    <p:extLst>
      <p:ext uri="{BB962C8B-B14F-4D97-AF65-F5344CB8AC3E}">
        <p14:creationId xmlns:p14="http://schemas.microsoft.com/office/powerpoint/2010/main" val="3166103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5378" y="4919207"/>
            <a:ext cx="8748000" cy="1692000"/>
          </a:xfrm>
          <a:prstGeom prst="rect">
            <a:avLst/>
          </a:prstGeom>
          <a:ln w="28575">
            <a:solidFill>
              <a:schemeClr val="bg1">
                <a:lumMod val="75000"/>
              </a:schemeClr>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正方形/長方形 4"/>
          <p:cNvSpPr/>
          <p:nvPr/>
        </p:nvSpPr>
        <p:spPr>
          <a:xfrm>
            <a:off x="235378" y="1663938"/>
            <a:ext cx="8748000" cy="2947633"/>
          </a:xfrm>
          <a:prstGeom prst="rect">
            <a:avLst/>
          </a:prstGeom>
          <a:ln w="28575">
            <a:solidFill>
              <a:schemeClr val="bg1">
                <a:lumMod val="75000"/>
              </a:schemeClr>
            </a:solidFill>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正方形/長方形 6"/>
          <p:cNvSpPr/>
          <p:nvPr/>
        </p:nvSpPr>
        <p:spPr>
          <a:xfrm>
            <a:off x="138603" y="1551275"/>
            <a:ext cx="5904000" cy="396000"/>
          </a:xfrm>
          <a:prstGeom prst="rect">
            <a:avLst/>
          </a:prstGeom>
          <a:solidFill>
            <a:schemeClr val="tx1">
              <a:lumMod val="65000"/>
              <a:lumOff val="3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都市シンクタンク機能　　</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～都市問題の解決</a:t>
            </a:r>
          </a:p>
        </p:txBody>
      </p:sp>
      <p:sp>
        <p:nvSpPr>
          <p:cNvPr id="8" name="角丸四角形 7"/>
          <p:cNvSpPr/>
          <p:nvPr/>
        </p:nvSpPr>
        <p:spPr>
          <a:xfrm>
            <a:off x="500309" y="5422418"/>
            <a:ext cx="8316000" cy="1008000"/>
          </a:xfrm>
          <a:prstGeom prst="roundRect">
            <a:avLst>
              <a:gd name="adj" fmla="val 6603"/>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角丸四角形 8"/>
          <p:cNvSpPr/>
          <p:nvPr/>
        </p:nvSpPr>
        <p:spPr>
          <a:xfrm>
            <a:off x="500310" y="2121847"/>
            <a:ext cx="8316000" cy="1008000"/>
          </a:xfrm>
          <a:prstGeom prst="roundRect">
            <a:avLst>
              <a:gd name="adj" fmla="val 6603"/>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角丸四角形 9"/>
          <p:cNvSpPr/>
          <p:nvPr/>
        </p:nvSpPr>
        <p:spPr>
          <a:xfrm>
            <a:off x="500310" y="3411182"/>
            <a:ext cx="8316000" cy="1008000"/>
          </a:xfrm>
          <a:prstGeom prst="roundRect">
            <a:avLst>
              <a:gd name="adj" fmla="val 6603"/>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正方形/長方形 10"/>
          <p:cNvSpPr/>
          <p:nvPr/>
        </p:nvSpPr>
        <p:spPr>
          <a:xfrm>
            <a:off x="107291" y="4761192"/>
            <a:ext cx="5904000" cy="396000"/>
          </a:xfrm>
          <a:prstGeom prst="rect">
            <a:avLst/>
          </a:prstGeom>
          <a:solidFill>
            <a:schemeClr val="tx1">
              <a:lumMod val="65000"/>
              <a:lumOff val="3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技術インキュベーション機能　　</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～産業競争力の強化</a:t>
            </a:r>
          </a:p>
        </p:txBody>
      </p:sp>
      <p:sp>
        <p:nvSpPr>
          <p:cNvPr id="14" name="テキスト ボックス 13"/>
          <p:cNvSpPr txBox="1"/>
          <p:nvPr/>
        </p:nvSpPr>
        <p:spPr>
          <a:xfrm>
            <a:off x="6389036" y="1721167"/>
            <a:ext cx="2232000" cy="430887"/>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行政データの加工や収集方法を</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検討</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342226" y="2103847"/>
            <a:ext cx="1260000" cy="1026000"/>
          </a:xfrm>
          <a:prstGeom prst="round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スマートシティ</a:t>
            </a:r>
          </a:p>
        </p:txBody>
      </p:sp>
      <p:sp>
        <p:nvSpPr>
          <p:cNvPr id="17" name="角丸四角形 16"/>
          <p:cNvSpPr/>
          <p:nvPr/>
        </p:nvSpPr>
        <p:spPr>
          <a:xfrm>
            <a:off x="342225" y="3411182"/>
            <a:ext cx="1260001" cy="1008000"/>
          </a:xfrm>
          <a:prstGeom prst="round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ﾊﾟﾌﾞﾘｯｸﾍﾙｽ</a:t>
            </a:r>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ｽﾏｰﾄｴｲｼﾞﾝｸﾞ</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342226" y="5394282"/>
            <a:ext cx="1260000" cy="1036136"/>
          </a:xfrm>
          <a:prstGeom prst="round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Ｃ</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バイオ</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エンジニアリング</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6272678" y="764704"/>
            <a:ext cx="2455623" cy="5913322"/>
          </a:xfrm>
          <a:prstGeom prst="roundRect">
            <a:avLst>
              <a:gd name="adj" fmla="val 6603"/>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角丸四角形 17"/>
          <p:cNvSpPr/>
          <p:nvPr/>
        </p:nvSpPr>
        <p:spPr>
          <a:xfrm>
            <a:off x="6272678" y="476728"/>
            <a:ext cx="2470290" cy="504000"/>
          </a:xfrm>
          <a:prstGeom prst="round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データマネジメント</a:t>
            </a:r>
          </a:p>
        </p:txBody>
      </p:sp>
      <p:sp>
        <p:nvSpPr>
          <p:cNvPr id="23" name="テキスト ボックス 22"/>
          <p:cNvSpPr txBox="1"/>
          <p:nvPr/>
        </p:nvSpPr>
        <p:spPr>
          <a:xfrm>
            <a:off x="6580898" y="2264336"/>
            <a:ext cx="1908000" cy="769441"/>
          </a:xfrm>
          <a:prstGeom prst="rect">
            <a:avLst/>
          </a:prstGeom>
          <a:noFill/>
          <a:ln w="9525">
            <a:solidFill>
              <a:schemeClr val="tx1"/>
            </a:solidFill>
            <a:prstDash val="dash"/>
          </a:ln>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＜テーマ案＞</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行政と連携したデータマネジメントセンターのあり方や、情報系人材の育成方策</a:t>
            </a:r>
          </a:p>
        </p:txBody>
      </p:sp>
      <p:sp>
        <p:nvSpPr>
          <p:cNvPr id="26" name="テキスト ボックス 25"/>
          <p:cNvSpPr txBox="1"/>
          <p:nvPr/>
        </p:nvSpPr>
        <p:spPr>
          <a:xfrm>
            <a:off x="6430353" y="982469"/>
            <a:ext cx="2088232" cy="646331"/>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シンクタンク機能やインキュベーション機能を支える情報基盤インフラ</a:t>
            </a:r>
          </a:p>
        </p:txBody>
      </p:sp>
      <p:sp>
        <p:nvSpPr>
          <p:cNvPr id="27" name="テキスト ボックス 26"/>
          <p:cNvSpPr txBox="1"/>
          <p:nvPr/>
        </p:nvSpPr>
        <p:spPr>
          <a:xfrm>
            <a:off x="1637983" y="2338490"/>
            <a:ext cx="2556000" cy="646331"/>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新大学の総合的な知見や解析力を活用して、大阪の都市課題の解決を図る</a:t>
            </a:r>
          </a:p>
        </p:txBody>
      </p:sp>
      <p:sp>
        <p:nvSpPr>
          <p:cNvPr id="28" name="テキスト ボックス 27"/>
          <p:cNvSpPr txBox="1"/>
          <p:nvPr/>
        </p:nvSpPr>
        <p:spPr>
          <a:xfrm>
            <a:off x="1637983" y="3603460"/>
            <a:ext cx="2556000" cy="646331"/>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超高齢化が進む</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中、健康寿命が短く、医療福祉費が増大する大阪の現状への対応策を検討</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637983" y="5616424"/>
            <a:ext cx="2556000" cy="646331"/>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大阪のバイオ関連産業の活性化に資する具体的なテーマについて、大学シーズを活かして調査研究</a:t>
            </a:r>
          </a:p>
        </p:txBody>
      </p:sp>
      <p:sp>
        <p:nvSpPr>
          <p:cNvPr id="39" name="角丸四角形 38"/>
          <p:cNvSpPr/>
          <p:nvPr/>
        </p:nvSpPr>
        <p:spPr>
          <a:xfrm>
            <a:off x="4371497" y="2271396"/>
            <a:ext cx="1622665" cy="756000"/>
          </a:xfrm>
          <a:prstGeom prst="roundRect">
            <a:avLst>
              <a:gd name="adj" fmla="val 5374"/>
            </a:avLst>
          </a:prstGeom>
          <a:ln w="12700">
            <a:prstDash val="dash"/>
          </a:ln>
        </p:spPr>
        <p:style>
          <a:lnRef idx="2">
            <a:schemeClr val="dk1"/>
          </a:lnRef>
          <a:fillRef idx="1">
            <a:schemeClr val="lt1"/>
          </a:fillRef>
          <a:effectRef idx="0">
            <a:schemeClr val="dk1"/>
          </a:effectRef>
          <a:fontRef idx="minor">
            <a:schemeClr val="dk1"/>
          </a:fontRef>
        </p:style>
        <p:txBody>
          <a:bodyPr wrap="none" rtlCol="0" anchor="ct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＜テーマ案＞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防災・減災、</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教育、</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環境共生、都市ブランド、</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都市インフラ</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4357642" y="3546761"/>
            <a:ext cx="1622665" cy="756000"/>
          </a:xfrm>
          <a:prstGeom prst="roundRect">
            <a:avLst>
              <a:gd name="adj" fmla="val 3541"/>
            </a:avLst>
          </a:prstGeom>
          <a:ln w="12700">
            <a:prstDash val="dash"/>
          </a:ln>
        </p:spPr>
        <p:style>
          <a:lnRef idx="2">
            <a:schemeClr val="dk1"/>
          </a:lnRef>
          <a:fillRef idx="1">
            <a:schemeClr val="lt1"/>
          </a:fillRef>
          <a:effectRef idx="0">
            <a:schemeClr val="dk1"/>
          </a:effectRef>
          <a:fontRef idx="minor">
            <a:schemeClr val="dk1"/>
          </a:fontRef>
        </p:style>
        <p:txBody>
          <a:bodyPr wrap="none" rtlCol="0" anchor="ct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＜テーマ案＞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ヘルスケア人材</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予防医療・先進医療</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地域包括ケアシステム</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4355975" y="5523090"/>
            <a:ext cx="1622665" cy="756000"/>
          </a:xfrm>
          <a:prstGeom prst="roundRect">
            <a:avLst>
              <a:gd name="adj" fmla="val 9039"/>
            </a:avLst>
          </a:prstGeom>
          <a:ln w="12700">
            <a:prstDash val="dash"/>
          </a:ln>
        </p:spPr>
        <p:style>
          <a:lnRef idx="2">
            <a:schemeClr val="dk1"/>
          </a:lnRef>
          <a:fillRef idx="1">
            <a:schemeClr val="lt1"/>
          </a:fillRef>
          <a:effectRef idx="0">
            <a:schemeClr val="dk1"/>
          </a:effectRef>
          <a:fontRef idx="minor">
            <a:schemeClr val="dk1"/>
          </a:fontRef>
        </p:style>
        <p:txBody>
          <a:bodyPr wrap="none" rtlCol="0" anchor="ct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＜テーマ案＞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人工光合成</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創薬</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医用工学　等</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644325" y="0"/>
            <a:ext cx="7816107" cy="461665"/>
          </a:xfrm>
          <a:prstGeom prst="rect">
            <a:avLst/>
          </a:prstGeom>
          <a:noFill/>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新大学が目指す二つの機能と四つの戦略領域（関係図）</a:t>
            </a:r>
            <a:endParaRPr kumimoji="1"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6400569" y="4970196"/>
            <a:ext cx="2232000" cy="430887"/>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データを生かした企業との連携を検討</a:t>
            </a:r>
          </a:p>
        </p:txBody>
      </p:sp>
      <p:sp>
        <p:nvSpPr>
          <p:cNvPr id="37" name="テキスト ボックス 36"/>
          <p:cNvSpPr txBox="1"/>
          <p:nvPr/>
        </p:nvSpPr>
        <p:spPr>
          <a:xfrm>
            <a:off x="6573971" y="3545966"/>
            <a:ext cx="1908000" cy="769441"/>
          </a:xfrm>
          <a:prstGeom prst="rect">
            <a:avLst/>
          </a:prstGeom>
          <a:noFill/>
          <a:ln>
            <a:solidFill>
              <a:schemeClr val="tx1"/>
            </a:solidFill>
            <a:prstDash val="dash"/>
          </a:ln>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＜テーマ案＞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保健医療・介護関連データの分析による</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行政施策の支援策などを検討</a:t>
            </a:r>
          </a:p>
        </p:txBody>
      </p:sp>
      <p:sp>
        <p:nvSpPr>
          <p:cNvPr id="38" name="テキスト ボックス 37"/>
          <p:cNvSpPr txBox="1"/>
          <p:nvPr/>
        </p:nvSpPr>
        <p:spPr>
          <a:xfrm>
            <a:off x="6580898" y="5540354"/>
            <a:ext cx="1908000" cy="769441"/>
          </a:xfrm>
          <a:prstGeom prst="rect">
            <a:avLst/>
          </a:prstGeom>
          <a:noFill/>
          <a:ln>
            <a:solidFill>
              <a:schemeClr val="tx1"/>
            </a:solidFill>
            <a:prstDash val="dash"/>
          </a:ln>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＜テーマ案＞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バイオエンジニアリングに必要な解析やシミュレーション等の支援策を検討</a:t>
            </a:r>
          </a:p>
        </p:txBody>
      </p:sp>
      <p:sp>
        <p:nvSpPr>
          <p:cNvPr id="31" name="スライド番号プレースホルダ 30"/>
          <p:cNvSpPr>
            <a:spLocks noGrp="1"/>
          </p:cNvSpPr>
          <p:nvPr>
            <p:ph type="sldNum" sz="quarter" idx="12"/>
          </p:nvPr>
        </p:nvSpPr>
        <p:spPr>
          <a:xfrm>
            <a:off x="7010400" y="6492875"/>
            <a:ext cx="2133600" cy="365125"/>
          </a:xfrm>
        </p:spPr>
        <p:txBody>
          <a:bodyPr/>
          <a:lstStyle/>
          <a:p>
            <a:fld id="{FC55D713-E10D-4D00-BE52-705DD96E9CFB}" type="slidenum">
              <a:rPr kumimoji="1" lang="ja-JP" altLang="en-US" smtClean="0"/>
              <a:pPr/>
              <a:t>13</a:t>
            </a:fld>
            <a:endParaRPr kumimoji="1" lang="ja-JP" altLang="en-US" dirty="0"/>
          </a:p>
        </p:txBody>
      </p:sp>
      <p:sp>
        <p:nvSpPr>
          <p:cNvPr id="32" name="テキスト ボックス 31"/>
          <p:cNvSpPr txBox="1"/>
          <p:nvPr/>
        </p:nvSpPr>
        <p:spPr>
          <a:xfrm>
            <a:off x="107504" y="620688"/>
            <a:ext cx="597666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これまでの住民・行政や企業に対する限定された取り組みが、今後、四つの戦略領域により行政及び世界的・全国的企業と連携することで、都市問題と産業競争力強化の取り組みに拡がりが生まれることが期待される。</a:t>
            </a:r>
          </a:p>
        </p:txBody>
      </p:sp>
      <p:cxnSp>
        <p:nvCxnSpPr>
          <p:cNvPr id="30" name="直線コネクタ 29"/>
          <p:cNvCxnSpPr/>
          <p:nvPr/>
        </p:nvCxnSpPr>
        <p:spPr>
          <a:xfrm>
            <a:off x="78360" y="404664"/>
            <a:ext cx="8958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763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36912"/>
            <a:ext cx="8229600" cy="1143000"/>
          </a:xfrm>
        </p:spPr>
        <p:txBody>
          <a:bodyPr>
            <a:noAutofit/>
          </a:bodyPr>
          <a:lstStyle/>
          <a:p>
            <a:r>
              <a:rPr kumimoji="1" lang="ja-JP" altLang="en-US" sz="3600" b="1" dirty="0" smtClean="0">
                <a:latin typeface="Meiryo UI" panose="020B0604030504040204" pitchFamily="50" charset="-128"/>
                <a:ea typeface="Meiryo UI" panose="020B0604030504040204" pitchFamily="50" charset="-128"/>
              </a:rPr>
              <a:t>第</a:t>
            </a:r>
            <a:r>
              <a:rPr lang="ja-JP" altLang="en-US" sz="3600" b="1" dirty="0">
                <a:latin typeface="Meiryo UI" panose="020B0604030504040204" pitchFamily="50" charset="-128"/>
                <a:ea typeface="Meiryo UI" panose="020B0604030504040204" pitchFamily="50" charset="-128"/>
              </a:rPr>
              <a:t>２</a:t>
            </a:r>
            <a:r>
              <a:rPr kumimoji="1" lang="ja-JP" altLang="en-US" sz="3600" b="1" dirty="0" smtClean="0">
                <a:latin typeface="Meiryo UI" panose="020B0604030504040204" pitchFamily="50" charset="-128"/>
                <a:ea typeface="Meiryo UI" panose="020B0604030504040204" pitchFamily="50" charset="-128"/>
              </a:rPr>
              <a:t>部</a:t>
            </a:r>
            <a:r>
              <a:rPr kumimoji="1" lang="ja-JP" altLang="en-US" sz="3600" b="1" dirty="0">
                <a:latin typeface="Meiryo UI" panose="020B0604030504040204" pitchFamily="50" charset="-128"/>
                <a:ea typeface="Meiryo UI" panose="020B0604030504040204" pitchFamily="50" charset="-128"/>
              </a:rPr>
              <a:t>　</a:t>
            </a:r>
            <a:r>
              <a:rPr kumimoji="1" lang="ja-JP" altLang="en-US" sz="3600" b="1" dirty="0" smtClean="0">
                <a:latin typeface="Meiryo UI" panose="020B0604030504040204" pitchFamily="50" charset="-128"/>
                <a:ea typeface="Meiryo UI" panose="020B0604030504040204" pitchFamily="50" charset="-128"/>
              </a:rPr>
              <a:t>新たな</a:t>
            </a:r>
            <a:r>
              <a:rPr lang="ja-JP" altLang="en-US" sz="3600" b="1" dirty="0" smtClean="0">
                <a:latin typeface="Meiryo UI" panose="020B0604030504040204" pitchFamily="50" charset="-128"/>
                <a:ea typeface="Meiryo UI" panose="020B0604030504040204" pitchFamily="50" charset="-128"/>
              </a:rPr>
              <a:t>機能と戦略</a:t>
            </a:r>
            <a:r>
              <a:rPr lang="ja-JP" altLang="en-US" sz="3600" b="1" dirty="0">
                <a:latin typeface="Meiryo UI" panose="020B0604030504040204" pitchFamily="50" charset="-128"/>
                <a:ea typeface="Meiryo UI" panose="020B0604030504040204" pitchFamily="50" charset="-128"/>
              </a:rPr>
              <a:t>領域</a:t>
            </a:r>
            <a:endParaRPr kumimoji="1" lang="ja-JP" altLang="en-US" sz="3600" b="1" dirty="0">
              <a:latin typeface="Meiryo UI" panose="020B0604030504040204" pitchFamily="50" charset="-128"/>
              <a:ea typeface="Meiryo UI" panose="020B0604030504040204" pitchFamily="50" charset="-128"/>
            </a:endParaRPr>
          </a:p>
        </p:txBody>
      </p:sp>
      <p:sp>
        <p:nvSpPr>
          <p:cNvPr id="3" name="スライド番号プレースホルダ 2"/>
          <p:cNvSpPr>
            <a:spLocks noGrp="1"/>
          </p:cNvSpPr>
          <p:nvPr>
            <p:ph type="sldNum" sz="quarter" idx="12"/>
          </p:nvPr>
        </p:nvSpPr>
        <p:spPr/>
        <p:txBody>
          <a:bodyPr/>
          <a:lstStyle/>
          <a:p>
            <a:fld id="{FC55D713-E10D-4D00-BE52-705DD96E9CFB}" type="slidenum">
              <a:rPr kumimoji="1" lang="ja-JP" altLang="en-US" smtClean="0"/>
              <a:pPr/>
              <a:t>14</a:t>
            </a:fld>
            <a:endParaRPr kumimoji="1" lang="ja-JP" altLang="en-US"/>
          </a:p>
        </p:txBody>
      </p:sp>
    </p:spTree>
    <p:extLst>
      <p:ext uri="{BB962C8B-B14F-4D97-AF65-F5344CB8AC3E}">
        <p14:creationId xmlns:p14="http://schemas.microsoft.com/office/powerpoint/2010/main" val="4024946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907704" y="404664"/>
            <a:ext cx="5256584" cy="400110"/>
          </a:xfrm>
          <a:prstGeom prst="rect">
            <a:avLst/>
          </a:prstGeom>
          <a:noFill/>
        </p:spPr>
        <p:txBody>
          <a:bodyPr wrap="square" rtlCol="0">
            <a:spAutoFit/>
          </a:bodyP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①都市</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シンクタンク</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機能について</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428083" y="6544540"/>
            <a:ext cx="683568" cy="307777"/>
          </a:xfrm>
          <a:prstGeom prst="rect">
            <a:avLst/>
          </a:prstGeom>
          <a:noFill/>
        </p:spPr>
        <p:txBody>
          <a:bodyPr wrap="square" rtlCol="0">
            <a:spAutoFit/>
          </a:bodyPr>
          <a:lstStyle/>
          <a:p>
            <a:pPr algn="r"/>
            <a:fld id="{7FE68FCB-9DD5-42DD-8F40-7D759701862B}" type="slidenum">
              <a:rPr kumimoji="1" lang="ja-JP" altLang="en-US" sz="1400" smtClean="0"/>
              <a:pPr algn="r"/>
              <a:t>15</a:t>
            </a:fld>
            <a:endParaRPr kumimoji="1" lang="ja-JP" altLang="en-US" sz="1400" dirty="0"/>
          </a:p>
        </p:txBody>
      </p:sp>
      <p:sp>
        <p:nvSpPr>
          <p:cNvPr id="12" name="正方形/長方形 11"/>
          <p:cNvSpPr/>
          <p:nvPr/>
        </p:nvSpPr>
        <p:spPr>
          <a:xfrm>
            <a:off x="395536" y="908939"/>
            <a:ext cx="8496944" cy="6186309"/>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１．都市課題は山積し、個々のアプローチでは</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解決困難</a:t>
            </a:r>
            <a:endParaRPr lang="en-US" altLang="ja-JP" sz="1600" b="1" strike="dblStrike"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大阪では、超高齢化</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社会と生産年齢人口の縮小</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、貧困</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（格差）の拡大、学力の低下、</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短い健康寿命、高い自殺率、治安</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悪化、</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そして</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東京一極集中による長引く経済低迷など</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、都市課題</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が山積している。</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また、課題</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が高度化・複雑化・</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横断化しており、行政</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の縦割りや官民の壁を排し、住民も参画した総力の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取り組みが必要。</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２．大学のポテンシャルと公立大学の特性を生かした戦略</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大阪にも民間のシンクタンクは存在するが、東京拠点の大手シンクタンクなどと比べると扱うテーマが限定的で、山積する都市課題に必ずしも対応しきれていない。</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両</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大学における都市課題の研究</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（例えば、府大</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世紀科学研究機構、市大の都市研究</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プラザ</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など）や、現代システム科学域におけるサステナビリティ（持続可能性）等の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視点を生かすことが期待される。</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地方</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自治体が設置する</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公立大学</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という</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アドバンテージ、大都市</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大阪の公立</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大学という特性</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を最大限に</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活用すべき（</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例えば、一定規模のパブリックデータの存在、産業界とのネットワーク、</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公設の</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研究機関など）</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海外の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先進事例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米国の州立大学では、政府との関係が</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密接であり、自治体</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職員が講義を行い、卒業生が自治体の要職を</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担うなどの交流が活発。これらの例を参考に、公立大学と設立団体との連携を深め、都市課題の解決や政策立案機能の強化、人材の高度化を図ることも検討されるべき。</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４．都市シンクタンク機能／大学と行政の連携、企業と地域の協働による課題解決</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①スマートシティ</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en-US" altLang="ja-JP" sz="15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や社会実験、プラットホームを活用して、エネルギー、自然共生、防災・減災、都市基盤、地域力、都市魅力など都市の抱える様々な課題を解決</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②パブリックヘルス／スマートエイジング</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専門</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看護師や総括保健師等のパブリックヘルス系人材の育成</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強化、地域</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特性に応じた健康増進策を実現するため、大学や行政をはじめ、あらゆるプレイヤーが協働する実践取組みを</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拡充</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0" y="17393"/>
            <a:ext cx="9143999" cy="369332"/>
          </a:xfrm>
          <a:prstGeom prst="rect">
            <a:avLst/>
          </a:prstGeom>
          <a:solidFill>
            <a:schemeClr val="bg1">
              <a:lumMod val="50000"/>
            </a:schemeClr>
          </a:solidFill>
          <a:ln w="25400">
            <a:solidFill>
              <a:schemeClr val="bg1">
                <a:lumMod val="50000"/>
              </a:schemeClr>
            </a:solidFill>
          </a:ln>
        </p:spPr>
        <p:txBody>
          <a:bodyPr wrap="square" rtlCol="0">
            <a:spAutoFit/>
          </a:bodyPr>
          <a:lstStyle/>
          <a:p>
            <a:r>
              <a:rPr lang="ja-JP" altLang="en-US" dirty="0">
                <a:solidFill>
                  <a:schemeClr val="bg1"/>
                </a:solidFill>
                <a:latin typeface="Meiryo UI" panose="020B0604030504040204" pitchFamily="50" charset="-128"/>
                <a:ea typeface="Meiryo UI" panose="020B0604030504040204" pitchFamily="50" charset="-128"/>
              </a:rPr>
              <a:t>１　二つ</a:t>
            </a:r>
            <a:r>
              <a:rPr lang="ja-JP" altLang="en-US" dirty="0" smtClean="0">
                <a:solidFill>
                  <a:schemeClr val="bg1"/>
                </a:solidFill>
                <a:latin typeface="Meiryo UI" panose="020B0604030504040204" pitchFamily="50" charset="-128"/>
                <a:ea typeface="Meiryo UI" panose="020B0604030504040204" pitchFamily="50" charset="-128"/>
              </a:rPr>
              <a:t>の新たな機能</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4008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4904" y="6520259"/>
            <a:ext cx="2133600" cy="365125"/>
          </a:xfrm>
        </p:spPr>
        <p:txBody>
          <a:bodyPr/>
          <a:lstStyle/>
          <a:p>
            <a:fld id="{FC55D713-E10D-4D00-BE52-705DD96E9CFB}" type="slidenum">
              <a:rPr kumimoji="1" lang="ja-JP" altLang="en-US" smtClean="0"/>
              <a:pPr/>
              <a:t>16</a:t>
            </a:fld>
            <a:endParaRPr kumimoji="1" lang="ja-JP" altLang="en-US"/>
          </a:p>
        </p:txBody>
      </p:sp>
      <p:sp>
        <p:nvSpPr>
          <p:cNvPr id="18" name="テキスト ボックス 17"/>
          <p:cNvSpPr txBox="1"/>
          <p:nvPr/>
        </p:nvSpPr>
        <p:spPr>
          <a:xfrm>
            <a:off x="2633881" y="76562"/>
            <a:ext cx="4530407"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大阪における大学</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と行政</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連携（萌芽）</a:t>
            </a:r>
          </a:p>
        </p:txBody>
      </p:sp>
      <p:sp>
        <p:nvSpPr>
          <p:cNvPr id="20" name="テキスト ボックス 19"/>
          <p:cNvSpPr txBox="1"/>
          <p:nvPr/>
        </p:nvSpPr>
        <p:spPr>
          <a:xfrm>
            <a:off x="74643" y="102125"/>
            <a:ext cx="2210862" cy="369332"/>
          </a:xfrm>
          <a:prstGeom prst="rect">
            <a:avLst/>
          </a:prstGeom>
          <a:solidFill>
            <a:schemeClr val="bg1">
              <a:lumMod val="75000"/>
            </a:schemeClr>
          </a:solidFill>
          <a:ln>
            <a:solidFill>
              <a:schemeClr val="tx1"/>
            </a:solidFill>
          </a:ln>
        </p:spPr>
        <p:txBody>
          <a:bodyPr wrap="none" rtlCol="0">
            <a:spAutoFit/>
          </a:bodyPr>
          <a:lstStyle/>
          <a:p>
            <a:r>
              <a:rPr kumimoji="1" lang="ja-JP" altLang="en-US" b="1" dirty="0">
                <a:latin typeface="Meiryo UI" panose="020B0604030504040204" pitchFamily="50" charset="-128"/>
                <a:ea typeface="Meiryo UI" panose="020B0604030504040204" pitchFamily="50" charset="-128"/>
              </a:rPr>
              <a:t>都市シンクタンク機能</a:t>
            </a:r>
          </a:p>
        </p:txBody>
      </p:sp>
      <p:graphicFrame>
        <p:nvGraphicFramePr>
          <p:cNvPr id="2" name="表 1"/>
          <p:cNvGraphicFramePr>
            <a:graphicFrameLocks noGrp="1"/>
          </p:cNvGraphicFramePr>
          <p:nvPr>
            <p:extLst>
              <p:ext uri="{D42A27DB-BD31-4B8C-83A1-F6EECF244321}">
                <p14:modId xmlns:p14="http://schemas.microsoft.com/office/powerpoint/2010/main" val="3070396929"/>
              </p:ext>
            </p:extLst>
          </p:nvPr>
        </p:nvGraphicFramePr>
        <p:xfrm>
          <a:off x="107504" y="4239344"/>
          <a:ext cx="8948425" cy="2286000"/>
        </p:xfrm>
        <a:graphic>
          <a:graphicData uri="http://schemas.openxmlformats.org/drawingml/2006/table">
            <a:tbl>
              <a:tblPr firstRow="1" bandRow="1">
                <a:tableStyleId>{5940675A-B579-460E-94D1-54222C63F5DA}</a:tableStyleId>
              </a:tblPr>
              <a:tblGrid>
                <a:gridCol w="1584176">
                  <a:extLst>
                    <a:ext uri="{9D8B030D-6E8A-4147-A177-3AD203B41FA5}">
                      <a16:colId xmlns:a16="http://schemas.microsoft.com/office/drawing/2014/main" xmlns="" val="20000"/>
                    </a:ext>
                  </a:extLst>
                </a:gridCol>
                <a:gridCol w="690880">
                  <a:extLst>
                    <a:ext uri="{9D8B030D-6E8A-4147-A177-3AD203B41FA5}">
                      <a16:colId xmlns:a16="http://schemas.microsoft.com/office/drawing/2014/main" xmlns="" val="1199127260"/>
                    </a:ext>
                  </a:extLst>
                </a:gridCol>
                <a:gridCol w="2664296">
                  <a:extLst>
                    <a:ext uri="{9D8B030D-6E8A-4147-A177-3AD203B41FA5}">
                      <a16:colId xmlns:a16="http://schemas.microsoft.com/office/drawing/2014/main" xmlns="" val="20001"/>
                    </a:ext>
                  </a:extLst>
                </a:gridCol>
                <a:gridCol w="1208405">
                  <a:extLst>
                    <a:ext uri="{9D8B030D-6E8A-4147-A177-3AD203B41FA5}">
                      <a16:colId xmlns:a16="http://schemas.microsoft.com/office/drawing/2014/main" xmlns="" val="20002"/>
                    </a:ext>
                  </a:extLst>
                </a:gridCol>
                <a:gridCol w="2800668">
                  <a:extLst>
                    <a:ext uri="{9D8B030D-6E8A-4147-A177-3AD203B41FA5}">
                      <a16:colId xmlns:a16="http://schemas.microsoft.com/office/drawing/2014/main" xmlns="" val="20003"/>
                    </a:ext>
                  </a:extLst>
                </a:gridCol>
              </a:tblGrid>
              <a:tr h="248397">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タイトル</a:t>
                      </a:r>
                    </a:p>
                  </a:txBody>
                  <a:tcPr>
                    <a:solidFill>
                      <a:schemeClr val="accent5">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公表</a:t>
                      </a:r>
                    </a:p>
                  </a:txBody>
                  <a:tcPr>
                    <a:solidFill>
                      <a:schemeClr val="accent5">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内容</a:t>
                      </a:r>
                    </a:p>
                  </a:txBody>
                  <a:tcPr>
                    <a:solidFill>
                      <a:schemeClr val="accent5">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行政</a:t>
                      </a:r>
                    </a:p>
                  </a:txBody>
                  <a:tcPr>
                    <a:solidFill>
                      <a:schemeClr val="accent5">
                        <a:lumMod val="40000"/>
                        <a:lumOff val="6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大学</a:t>
                      </a:r>
                    </a:p>
                  </a:txBody>
                  <a:tcPr>
                    <a:solidFill>
                      <a:schemeClr val="accent5">
                        <a:lumMod val="40000"/>
                        <a:lumOff val="60000"/>
                      </a:schemeClr>
                    </a:solidFill>
                  </a:tcPr>
                </a:tc>
                <a:extLst>
                  <a:ext uri="{0D108BD9-81ED-4DB2-BD59-A6C34878D82A}">
                    <a16:rowId xmlns:a16="http://schemas.microsoft.com/office/drawing/2014/main" xmlns="" val="10000"/>
                  </a:ext>
                </a:extLst>
              </a:tr>
              <a:tr h="745191">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子どもの生活に関する実態調査</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子ども</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の貧困対策を検証し、支援を必要とする子どもや家庭に対する方策を提言</a:t>
                      </a:r>
                    </a:p>
                  </a:txBody>
                  <a:tcPr/>
                </a:tc>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福祉部子ども室</a:t>
                      </a:r>
                    </a:p>
                  </a:txBody>
                  <a:tcPr/>
                </a:tc>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府立</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大学　人間社会システム科学研究科</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市</a:t>
                      </a:r>
                      <a:r>
                        <a:rPr kumimoji="1" lang="zh-CN" altLang="en-US" sz="1200" dirty="0">
                          <a:latin typeface="Meiryo UI" panose="020B0604030504040204" pitchFamily="50" charset="-128"/>
                          <a:ea typeface="Meiryo UI" panose="020B0604030504040204" pitchFamily="50" charset="-128"/>
                          <a:cs typeface="Meiryo UI" panose="020B0604030504040204" pitchFamily="50" charset="-128"/>
                        </a:rPr>
                        <a:t>立大学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zh-CN" altLang="en-US" sz="1200" dirty="0">
                          <a:latin typeface="Meiryo UI" panose="020B0604030504040204" pitchFamily="50" charset="-128"/>
                          <a:ea typeface="Meiryo UI" panose="020B0604030504040204" pitchFamily="50" charset="-128"/>
                          <a:cs typeface="Meiryo UI" panose="020B0604030504040204" pitchFamily="50" charset="-128"/>
                        </a:rPr>
                        <a:t>生活科学研究科</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協力）</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xmlns="" val="10001"/>
                  </a:ext>
                </a:extLst>
              </a:tr>
              <a:tr h="1076388">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大阪市の地域福祉等の向上のための有効性実証検証</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生活</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保護システムの持つデータを活用し、生活保護と年齢や性別、受給期間などさまざまな事項の関係や要因分析を行う</a:t>
                      </a:r>
                    </a:p>
                  </a:txBody>
                  <a:tcPr/>
                </a:tc>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zh-CN" sz="1200" dirty="0">
                          <a:latin typeface="Meiryo UI" panose="020B0604030504040204" pitchFamily="50" charset="-128"/>
                          <a:ea typeface="Meiryo UI" panose="020B0604030504040204" pitchFamily="50" charset="-128"/>
                          <a:cs typeface="Meiryo UI" panose="020B0604030504040204" pitchFamily="50" charset="-128"/>
                        </a:rPr>
                        <a:t>ICT</a:t>
                      </a:r>
                      <a:r>
                        <a:rPr kumimoji="1" lang="zh-CN" altLang="en-US" sz="1200" dirty="0">
                          <a:latin typeface="Meiryo UI" panose="020B0604030504040204" pitchFamily="50" charset="-128"/>
                          <a:ea typeface="Meiryo UI" panose="020B0604030504040204" pitchFamily="50" charset="-128"/>
                          <a:cs typeface="Meiryo UI" panose="020B0604030504040204" pitchFamily="50" charset="-128"/>
                        </a:rPr>
                        <a:t>戦略室</a:t>
                      </a:r>
                      <a:endParaRPr kumimoji="1" lang="en-US" altLang="zh-CN"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・福祉局</a:t>
                      </a:r>
                    </a:p>
                  </a:txBody>
                  <a:tcPr/>
                </a:tc>
                <a:tc>
                  <a:txBody>
                    <a:bodyPr/>
                    <a:lstStyle/>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市立</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大学　大学地域連携センター</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公共データ解析プロジェクトチーム</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研究</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プラザ</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・創造都市研究科、文学研究科</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xmlns="" val="10002"/>
                  </a:ext>
                </a:extLst>
              </a:tr>
            </a:tbl>
          </a:graphicData>
        </a:graphic>
      </p:graphicFrame>
      <p:sp>
        <p:nvSpPr>
          <p:cNvPr id="11" name="テキスト ボックス 10"/>
          <p:cNvSpPr txBox="1"/>
          <p:nvPr/>
        </p:nvSpPr>
        <p:spPr>
          <a:xfrm>
            <a:off x="1062220" y="548680"/>
            <a:ext cx="7398212"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大阪府と大阪市では、大学との</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連携を</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進めており、その萌芽は存在する。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305570" y="980728"/>
            <a:ext cx="4108559" cy="348556"/>
          </a:xfrm>
          <a:prstGeom prst="roundRect">
            <a:avLst/>
          </a:prstGeom>
          <a:solidFill>
            <a:schemeClr val="bg1">
              <a:lumMod val="75000"/>
            </a:schemeClr>
          </a:solidFill>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大阪プロジェクト（</a:t>
            </a: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graphicFrame>
        <p:nvGraphicFramePr>
          <p:cNvPr id="13" name="表 12"/>
          <p:cNvGraphicFramePr>
            <a:graphicFrameLocks noGrp="1"/>
          </p:cNvGraphicFramePr>
          <p:nvPr>
            <p:extLst>
              <p:ext uri="{D42A27DB-BD31-4B8C-83A1-F6EECF244321}">
                <p14:modId xmlns:p14="http://schemas.microsoft.com/office/powerpoint/2010/main" val="3175146429"/>
              </p:ext>
            </p:extLst>
          </p:nvPr>
        </p:nvGraphicFramePr>
        <p:xfrm>
          <a:off x="323528" y="1312929"/>
          <a:ext cx="4104456" cy="2689273"/>
        </p:xfrm>
        <a:graphic>
          <a:graphicData uri="http://schemas.openxmlformats.org/drawingml/2006/table">
            <a:tbl>
              <a:tblPr firstRow="1" bandRow="1">
                <a:tableStyleId>{5940675A-B579-460E-94D1-54222C63F5DA}</a:tableStyleId>
              </a:tblPr>
              <a:tblGrid>
                <a:gridCol w="954405">
                  <a:extLst>
                    <a:ext uri="{9D8B030D-6E8A-4147-A177-3AD203B41FA5}">
                      <a16:colId xmlns:a16="http://schemas.microsoft.com/office/drawing/2014/main" xmlns="" val="20000"/>
                    </a:ext>
                  </a:extLst>
                </a:gridCol>
                <a:gridCol w="3150051">
                  <a:extLst>
                    <a:ext uri="{9D8B030D-6E8A-4147-A177-3AD203B41FA5}">
                      <a16:colId xmlns:a16="http://schemas.microsoft.com/office/drawing/2014/main" xmlns="" val="20001"/>
                    </a:ext>
                  </a:extLst>
                </a:gridCol>
              </a:tblGrid>
              <a:tr h="1021484">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連携大学</a:t>
                      </a:r>
                    </a:p>
                  </a:txBody>
                  <a:tcPr>
                    <a:no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・大阪府立大学</a:t>
                      </a:r>
                    </a:p>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・大阪大学</a:t>
                      </a:r>
                    </a:p>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・関西大学</a:t>
                      </a:r>
                    </a:p>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・立命館大学（茨木キャンパス）</a:t>
                      </a:r>
                    </a:p>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・近畿大学　</a:t>
                      </a:r>
                    </a:p>
                  </a:txBody>
                  <a:tcPr>
                    <a:noFill/>
                  </a:tcPr>
                </a:tc>
                <a:extLst>
                  <a:ext uri="{0D108BD9-81ED-4DB2-BD59-A6C34878D82A}">
                    <a16:rowId xmlns:a16="http://schemas.microsoft.com/office/drawing/2014/main" xmlns="" val="10000"/>
                  </a:ext>
                </a:extLst>
              </a:tr>
              <a:tr h="327054">
                <a:tc>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担　　当</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政策企画部　企画室計画課</a:t>
                      </a:r>
                    </a:p>
                  </a:txBody>
                  <a:tcPr>
                    <a:noFill/>
                  </a:tcPr>
                </a:tc>
                <a:extLst>
                  <a:ext uri="{0D108BD9-81ED-4DB2-BD59-A6C34878D82A}">
                    <a16:rowId xmlns:a16="http://schemas.microsoft.com/office/drawing/2014/main" xmlns="" val="10001"/>
                  </a:ext>
                </a:extLst>
              </a:tr>
              <a:tr h="1203979">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取組内容</a:t>
                      </a:r>
                    </a:p>
                  </a:txBody>
                  <a:tcPr>
                    <a:noFill/>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庁内から連携希望項目を募り、大学とマッチング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・「寝屋川流域における浮遊物質の発生メカニズ　　ムと抑制手法の検討」、「ストーカー行為者の心理把握と効果的な行為抑制手法の検討」など　計</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件で担当部局が各大学と連携を継続中　</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extLst>
                  <a:ext uri="{0D108BD9-81ED-4DB2-BD59-A6C34878D82A}">
                    <a16:rowId xmlns:a16="http://schemas.microsoft.com/office/drawing/2014/main" xmlns="" val="10002"/>
                  </a:ext>
                </a:extLst>
              </a:tr>
            </a:tbl>
          </a:graphicData>
        </a:graphic>
      </p:graphicFrame>
      <p:sp>
        <p:nvSpPr>
          <p:cNvPr id="14" name="角丸四角形 13"/>
          <p:cNvSpPr/>
          <p:nvPr/>
        </p:nvSpPr>
        <p:spPr>
          <a:xfrm>
            <a:off x="4761326" y="980728"/>
            <a:ext cx="4108559" cy="348556"/>
          </a:xfrm>
          <a:prstGeom prst="roundRect">
            <a:avLst/>
          </a:prstGeom>
          <a:solidFill>
            <a:schemeClr val="bg1">
              <a:lumMod val="75000"/>
            </a:schemeClr>
          </a:solidFill>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大阪市と市立大学の連携事業　（</a:t>
            </a: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1997626326"/>
              </p:ext>
            </p:extLst>
          </p:nvPr>
        </p:nvGraphicFramePr>
        <p:xfrm>
          <a:off x="4801879" y="1337906"/>
          <a:ext cx="4056824" cy="1947078"/>
        </p:xfrm>
        <a:graphic>
          <a:graphicData uri="http://schemas.openxmlformats.org/drawingml/2006/table">
            <a:tbl>
              <a:tblPr firstRow="1" bandRow="1">
                <a:tableStyleId>{5940675A-B579-460E-94D1-54222C63F5DA}</a:tableStyleId>
              </a:tblPr>
              <a:tblGrid>
                <a:gridCol w="954405">
                  <a:extLst>
                    <a:ext uri="{9D8B030D-6E8A-4147-A177-3AD203B41FA5}">
                      <a16:colId xmlns:a16="http://schemas.microsoft.com/office/drawing/2014/main" xmlns="" val="20000"/>
                    </a:ext>
                  </a:extLst>
                </a:gridCol>
                <a:gridCol w="3102419">
                  <a:extLst>
                    <a:ext uri="{9D8B030D-6E8A-4147-A177-3AD203B41FA5}">
                      <a16:colId xmlns:a16="http://schemas.microsoft.com/office/drawing/2014/main" xmlns="" val="20001"/>
                    </a:ext>
                  </a:extLst>
                </a:gridCol>
              </a:tblGrid>
              <a:tr h="255314">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連携</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・大阪市立大学</a:t>
                      </a:r>
                    </a:p>
                  </a:txBody>
                  <a:tcPr/>
                </a:tc>
                <a:extLst>
                  <a:ext uri="{0D108BD9-81ED-4DB2-BD59-A6C34878D82A}">
                    <a16:rowId xmlns:a16="http://schemas.microsoft.com/office/drawing/2014/main" xmlns="" val="10000"/>
                  </a:ext>
                </a:extLst>
              </a:tr>
              <a:tr h="263287">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担　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経済戦略局　大学支援担当</a:t>
                      </a:r>
                    </a:p>
                  </a:txBody>
                  <a:tcPr/>
                </a:tc>
                <a:extLst>
                  <a:ext uri="{0D108BD9-81ED-4DB2-BD59-A6C34878D82A}">
                    <a16:rowId xmlns:a16="http://schemas.microsoft.com/office/drawing/2014/main" xmlns="" val="10002"/>
                  </a:ext>
                </a:extLst>
              </a:tr>
              <a:tr h="1337478">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協定内容</a:t>
                      </a: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①連携協力に関する基本協定書</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（連携事項）</a:t>
                      </a: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・子育て・教育に関すること</a:t>
                      </a: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・健康・福祉に関すること</a:t>
                      </a: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・安全・安心に関すること　　など７項目</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②健康寿命の延伸に関する包括連携協定</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310009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4643" y="102125"/>
            <a:ext cx="2210862" cy="369332"/>
          </a:xfrm>
          <a:prstGeom prst="rect">
            <a:avLst/>
          </a:prstGeom>
          <a:solidFill>
            <a:schemeClr val="bg1">
              <a:lumMod val="75000"/>
            </a:schemeClr>
          </a:solidFill>
          <a:ln>
            <a:solidFill>
              <a:schemeClr val="tx1"/>
            </a:solidFill>
          </a:ln>
        </p:spPr>
        <p:txBody>
          <a:bodyPr wrap="none" rtlCol="0">
            <a:spAutoFit/>
          </a:bodyPr>
          <a:lstStyle/>
          <a:p>
            <a:r>
              <a:rPr kumimoji="1" lang="ja-JP" altLang="en-US" b="1" dirty="0">
                <a:latin typeface="Meiryo UI" panose="020B0604030504040204" pitchFamily="50" charset="-128"/>
                <a:ea typeface="Meiryo UI" panose="020B0604030504040204" pitchFamily="50" charset="-128"/>
              </a:rPr>
              <a:t>都市シンクタンク機能</a:t>
            </a:r>
          </a:p>
        </p:txBody>
      </p:sp>
      <p:sp>
        <p:nvSpPr>
          <p:cNvPr id="6" name="円/楕円 5"/>
          <p:cNvSpPr/>
          <p:nvPr/>
        </p:nvSpPr>
        <p:spPr>
          <a:xfrm>
            <a:off x="4168088" y="2280355"/>
            <a:ext cx="972000" cy="3711543"/>
          </a:xfrm>
          <a:prstGeom prst="ellipse">
            <a:avLst/>
          </a:prstGeom>
          <a:solidFill>
            <a:schemeClr val="accent6">
              <a:lumMod val="20000"/>
              <a:lumOff val="8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487850" y="1915351"/>
            <a:ext cx="1415772" cy="461665"/>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行政機関</a:t>
            </a:r>
          </a:p>
        </p:txBody>
      </p:sp>
      <p:cxnSp>
        <p:nvCxnSpPr>
          <p:cNvPr id="10" name="直線コネクタ 9"/>
          <p:cNvCxnSpPr/>
          <p:nvPr/>
        </p:nvCxnSpPr>
        <p:spPr>
          <a:xfrm>
            <a:off x="1313736" y="2373214"/>
            <a:ext cx="17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692171" y="1915351"/>
            <a:ext cx="800219" cy="461665"/>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大学</a:t>
            </a:r>
          </a:p>
        </p:txBody>
      </p:sp>
      <p:cxnSp>
        <p:nvCxnSpPr>
          <p:cNvPr id="12" name="直線コネクタ 11"/>
          <p:cNvCxnSpPr/>
          <p:nvPr/>
        </p:nvCxnSpPr>
        <p:spPr>
          <a:xfrm>
            <a:off x="6210280" y="2373214"/>
            <a:ext cx="17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二等辺三角形 12"/>
          <p:cNvSpPr>
            <a:spLocks noChangeAspect="1"/>
          </p:cNvSpPr>
          <p:nvPr/>
        </p:nvSpPr>
        <p:spPr>
          <a:xfrm>
            <a:off x="755576" y="2624512"/>
            <a:ext cx="2880320" cy="3058441"/>
          </a:xfrm>
          <a:prstGeom prst="triangle">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a:spLocks noChangeAspect="1"/>
          </p:cNvSpPr>
          <p:nvPr/>
        </p:nvSpPr>
        <p:spPr>
          <a:xfrm>
            <a:off x="5652120" y="2563236"/>
            <a:ext cx="2880320" cy="3058441"/>
          </a:xfrm>
          <a:prstGeom prst="triangle">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矢印コネクタ 14"/>
          <p:cNvCxnSpPr/>
          <p:nvPr/>
        </p:nvCxnSpPr>
        <p:spPr>
          <a:xfrm>
            <a:off x="2109660" y="3081867"/>
            <a:ext cx="5076000" cy="0"/>
          </a:xfrm>
          <a:prstGeom prst="straightConnector1">
            <a:avLst/>
          </a:prstGeom>
          <a:ln w="4762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2385292" y="3787372"/>
            <a:ext cx="4428000" cy="0"/>
          </a:xfrm>
          <a:prstGeom prst="straightConnector1">
            <a:avLst/>
          </a:prstGeom>
          <a:ln w="47625">
            <a:solidFill>
              <a:schemeClr val="tx1">
                <a:lumMod val="75000"/>
                <a:lumOff val="2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2782941" y="4549656"/>
            <a:ext cx="3708000" cy="0"/>
          </a:xfrm>
          <a:prstGeom prst="straightConnector1">
            <a:avLst/>
          </a:prstGeom>
          <a:ln w="47625">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2996056" y="5371548"/>
            <a:ext cx="3276000" cy="0"/>
          </a:xfrm>
          <a:prstGeom prst="straightConnector1">
            <a:avLst/>
          </a:prstGeom>
          <a:ln w="47625">
            <a:solidFill>
              <a:schemeClr val="tx1">
                <a:lumMod val="75000"/>
                <a:lumOff val="2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4420974" y="4166472"/>
            <a:ext cx="432000" cy="68400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履修</a:t>
            </a:r>
          </a:p>
        </p:txBody>
      </p:sp>
      <p:sp>
        <p:nvSpPr>
          <p:cNvPr id="21" name="角丸四角形 20"/>
          <p:cNvSpPr/>
          <p:nvPr/>
        </p:nvSpPr>
        <p:spPr>
          <a:xfrm>
            <a:off x="4420974" y="4967716"/>
            <a:ext cx="432000" cy="68400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研修</a:t>
            </a:r>
          </a:p>
        </p:txBody>
      </p:sp>
      <p:pic>
        <p:nvPicPr>
          <p:cNvPr id="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2061376" y="3380640"/>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6957920" y="3306888"/>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3"/>
          <p:cNvSpPr txBox="1"/>
          <p:nvPr/>
        </p:nvSpPr>
        <p:spPr>
          <a:xfrm>
            <a:off x="5075786" y="2635244"/>
            <a:ext cx="1447832" cy="430887"/>
          </a:xfrm>
          <a:prstGeom prst="rect">
            <a:avLst/>
          </a:prstGeom>
          <a:noFill/>
        </p:spPr>
        <p:txBody>
          <a:bodyPr wrap="none" rtlCol="0">
            <a:spAutoFit/>
          </a:bodyPr>
          <a:lstStyle/>
          <a:p>
            <a:pPr algn="ctr"/>
            <a:r>
              <a:rPr lang="ja-JP" altLang="en-US" sz="1100" dirty="0">
                <a:latin typeface="Meiryo UI" panose="020B0604030504040204" pitchFamily="50" charset="-128"/>
                <a:ea typeface="Meiryo UI" panose="020B0604030504040204" pitchFamily="50" charset="-128"/>
              </a:rPr>
              <a:t>職員が特任</a:t>
            </a:r>
            <a:r>
              <a:rPr kumimoji="1" lang="ja-JP" altLang="en-US" sz="1100" dirty="0">
                <a:latin typeface="Meiryo UI" panose="020B0604030504040204" pitchFamily="50" charset="-128"/>
                <a:ea typeface="Meiryo UI" panose="020B0604030504040204" pitchFamily="50" charset="-128"/>
              </a:rPr>
              <a:t>教員として</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教育研究に参加</a:t>
            </a:r>
          </a:p>
        </p:txBody>
      </p:sp>
      <p:sp>
        <p:nvSpPr>
          <p:cNvPr id="25" name="テキスト ボックス 24"/>
          <p:cNvSpPr txBox="1"/>
          <p:nvPr/>
        </p:nvSpPr>
        <p:spPr>
          <a:xfrm>
            <a:off x="2844192" y="2635244"/>
            <a:ext cx="1141658" cy="430887"/>
          </a:xfrm>
          <a:prstGeom prst="rect">
            <a:avLst/>
          </a:prstGeom>
          <a:noFill/>
        </p:spPr>
        <p:txBody>
          <a:bodyPr wrap="none" rtlCol="0">
            <a:spAutoFit/>
          </a:bodyPr>
          <a:lstStyle/>
          <a:p>
            <a:pPr algn="ctr"/>
            <a:r>
              <a:rPr kumimoji="1" lang="ja-JP" altLang="en-US" sz="1100" dirty="0">
                <a:latin typeface="Meiryo UI" panose="020B0604030504040204" pitchFamily="50" charset="-128"/>
                <a:ea typeface="Meiryo UI" panose="020B0604030504040204" pitchFamily="50" charset="-128"/>
              </a:rPr>
              <a:t>教員が行政の</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執行機関に出向</a:t>
            </a:r>
          </a:p>
        </p:txBody>
      </p:sp>
      <p:sp>
        <p:nvSpPr>
          <p:cNvPr id="26" name="テキスト ボックス 25"/>
          <p:cNvSpPr txBox="1"/>
          <p:nvPr/>
        </p:nvSpPr>
        <p:spPr>
          <a:xfrm>
            <a:off x="4900682" y="4103540"/>
            <a:ext cx="1457450" cy="430887"/>
          </a:xfrm>
          <a:prstGeom prst="rect">
            <a:avLst/>
          </a:prstGeom>
          <a:noFill/>
        </p:spPr>
        <p:txBody>
          <a:bodyPr wrap="none" rtlCol="0">
            <a:spAutoFit/>
          </a:bodyPr>
          <a:lstStyle/>
          <a:p>
            <a:pPr algn="ctr"/>
            <a:r>
              <a:rPr kumimoji="1" lang="ja-JP" altLang="en-US" sz="1100" dirty="0">
                <a:latin typeface="Meiryo UI" panose="020B0604030504040204" pitchFamily="50" charset="-128"/>
                <a:ea typeface="Meiryo UI" panose="020B0604030504040204" pitchFamily="50" charset="-128"/>
              </a:rPr>
              <a:t>職員が大学院生と</a:t>
            </a:r>
            <a:endParaRPr kumimoji="1"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して進学（リカレント）</a:t>
            </a:r>
            <a:endParaRPr kumimoji="1" lang="ja-JP" altLang="en-US" sz="1100" dirty="0">
              <a:latin typeface="Meiryo UI" panose="020B0604030504040204" pitchFamily="50" charset="-128"/>
              <a:ea typeface="Meiryo UI" panose="020B0604030504040204" pitchFamily="50" charset="-128"/>
            </a:endParaRPr>
          </a:p>
        </p:txBody>
      </p:sp>
      <p:pic>
        <p:nvPicPr>
          <p:cNvPr id="2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2061376" y="4437188"/>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6957920" y="4363436"/>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テキスト ボックス 28"/>
          <p:cNvSpPr txBox="1"/>
          <p:nvPr/>
        </p:nvSpPr>
        <p:spPr>
          <a:xfrm>
            <a:off x="3385839" y="4910857"/>
            <a:ext cx="970137" cy="430887"/>
          </a:xfrm>
          <a:prstGeom prst="rect">
            <a:avLst/>
          </a:prstGeom>
          <a:noFill/>
        </p:spPr>
        <p:txBody>
          <a:bodyPr wrap="none" rtlCol="0">
            <a:spAutoFit/>
          </a:bodyPr>
          <a:lstStyle/>
          <a:p>
            <a:pPr algn="ctr"/>
            <a:r>
              <a:rPr kumimoji="1" lang="ja-JP" altLang="en-US" sz="1100" dirty="0">
                <a:latin typeface="Meiryo UI" panose="020B0604030504040204" pitchFamily="50" charset="-128"/>
                <a:ea typeface="Meiryo UI" panose="020B0604030504040204" pitchFamily="50" charset="-128"/>
              </a:rPr>
              <a:t>職員の研修を</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大学が担当</a:t>
            </a:r>
          </a:p>
        </p:txBody>
      </p:sp>
      <p:sp>
        <p:nvSpPr>
          <p:cNvPr id="30" name="角丸四角形 29"/>
          <p:cNvSpPr/>
          <p:nvPr/>
        </p:nvSpPr>
        <p:spPr>
          <a:xfrm>
            <a:off x="4420974" y="3369472"/>
            <a:ext cx="432000" cy="72000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共同研究</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上カーブ矢印 30"/>
          <p:cNvSpPr/>
          <p:nvPr/>
        </p:nvSpPr>
        <p:spPr>
          <a:xfrm flipH="1">
            <a:off x="2946714" y="5927700"/>
            <a:ext cx="3211130" cy="445755"/>
          </a:xfrm>
          <a:prstGeom prst="curvedUpArrow">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010960" y="5969905"/>
            <a:ext cx="1281120"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行政データの提供</a:t>
            </a:r>
          </a:p>
        </p:txBody>
      </p:sp>
      <p:sp>
        <p:nvSpPr>
          <p:cNvPr id="33" name="左矢印 32"/>
          <p:cNvSpPr/>
          <p:nvPr/>
        </p:nvSpPr>
        <p:spPr>
          <a:xfrm flipH="1">
            <a:off x="3390348" y="5832109"/>
            <a:ext cx="2520000" cy="180000"/>
          </a:xfrm>
          <a:prstGeom prst="leftArrow">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2061376" y="3919064"/>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6957920" y="3845312"/>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テキスト ボックス 36"/>
          <p:cNvSpPr txBox="1"/>
          <p:nvPr/>
        </p:nvSpPr>
        <p:spPr>
          <a:xfrm>
            <a:off x="3438389" y="6404761"/>
            <a:ext cx="2401619"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分析結果を行政施策にフィードバック</a:t>
            </a:r>
          </a:p>
        </p:txBody>
      </p:sp>
      <p:pic>
        <p:nvPicPr>
          <p:cNvPr id="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2061376" y="4985116"/>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058" r="23655"/>
          <a:stretch/>
        </p:blipFill>
        <p:spPr bwMode="auto">
          <a:xfrm>
            <a:off x="6957920" y="4911364"/>
            <a:ext cx="268721"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角丸四角形 39"/>
          <p:cNvSpPr/>
          <p:nvPr/>
        </p:nvSpPr>
        <p:spPr>
          <a:xfrm>
            <a:off x="4427984" y="2577384"/>
            <a:ext cx="432000" cy="720000"/>
          </a:xfrm>
          <a:prstGeom prst="roundRect">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人事交流</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2838877" y="3337753"/>
            <a:ext cx="1324402" cy="430887"/>
          </a:xfrm>
          <a:prstGeom prst="rect">
            <a:avLst/>
          </a:prstGeom>
          <a:noFill/>
        </p:spPr>
        <p:txBody>
          <a:bodyPr wrap="none" rtlCol="0">
            <a:spAutoFit/>
          </a:bodyPr>
          <a:lstStyle/>
          <a:p>
            <a:pPr algn="ctr"/>
            <a:r>
              <a:rPr kumimoji="1" lang="ja-JP" altLang="en-US" sz="1100" dirty="0">
                <a:latin typeface="Meiryo UI" panose="020B0604030504040204" pitchFamily="50" charset="-128"/>
                <a:ea typeface="Meiryo UI" panose="020B0604030504040204" pitchFamily="50" charset="-128"/>
              </a:rPr>
              <a:t>成長分野の</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テーマ等を共同研究</a:t>
            </a:r>
          </a:p>
        </p:txBody>
      </p:sp>
      <p:sp>
        <p:nvSpPr>
          <p:cNvPr id="42" name="テキスト ボックス 41"/>
          <p:cNvSpPr txBox="1"/>
          <p:nvPr/>
        </p:nvSpPr>
        <p:spPr>
          <a:xfrm>
            <a:off x="5008668" y="3337752"/>
            <a:ext cx="1510350" cy="430887"/>
          </a:xfrm>
          <a:prstGeom prst="rect">
            <a:avLst/>
          </a:prstGeom>
          <a:noFill/>
        </p:spPr>
        <p:txBody>
          <a:bodyPr wrap="none" rtlCol="0">
            <a:spAutoFit/>
          </a:bodyPr>
          <a:lstStyle/>
          <a:p>
            <a:pPr algn="ctr"/>
            <a:r>
              <a:rPr kumimoji="1" lang="ja-JP" altLang="en-US" sz="1100" dirty="0">
                <a:latin typeface="Meiryo UI" panose="020B0604030504040204" pitchFamily="50" charset="-128"/>
                <a:ea typeface="Meiryo UI" panose="020B0604030504040204" pitchFamily="50" charset="-128"/>
              </a:rPr>
              <a:t>社会課題の</a:t>
            </a:r>
            <a:endParaRPr kumimoji="1"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解決に資する共同研究</a:t>
            </a:r>
            <a:endParaRPr kumimoji="1" lang="ja-JP" altLang="en-US" sz="1100" dirty="0">
              <a:latin typeface="Meiryo UI" panose="020B0604030504040204" pitchFamily="50" charset="-128"/>
              <a:ea typeface="Meiryo UI" panose="020B0604030504040204" pitchFamily="50" charset="-128"/>
            </a:endParaRPr>
          </a:p>
        </p:txBody>
      </p:sp>
      <p:sp>
        <p:nvSpPr>
          <p:cNvPr id="43"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17</a:t>
            </a:fld>
            <a:endParaRPr kumimoji="1" lang="ja-JP" altLang="en-US"/>
          </a:p>
        </p:txBody>
      </p:sp>
      <p:sp>
        <p:nvSpPr>
          <p:cNvPr id="45" name="テキスト ボックス 44"/>
          <p:cNvSpPr txBox="1"/>
          <p:nvPr/>
        </p:nvSpPr>
        <p:spPr>
          <a:xfrm>
            <a:off x="971600" y="1044025"/>
            <a:ext cx="7398212"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欧米では行政機構と公立大学との関係が深いケースが少なくなく、人事交流、共同研究員制度、キャリア支援、研修などの各段階での連携が日常的に行われている。</a:t>
            </a:r>
          </a:p>
        </p:txBody>
      </p:sp>
      <p:sp>
        <p:nvSpPr>
          <p:cNvPr id="46" name="テキスト ボックス 45"/>
          <p:cNvSpPr txBox="1"/>
          <p:nvPr/>
        </p:nvSpPr>
        <p:spPr>
          <a:xfrm>
            <a:off x="2339752" y="134715"/>
            <a:ext cx="4427815" cy="707886"/>
          </a:xfrm>
          <a:prstGeom prst="rect">
            <a:avLst/>
          </a:prstGeom>
          <a:noFill/>
        </p:spPr>
        <p:txBody>
          <a:bodyPr wrap="none" rtlCol="0">
            <a:spAutoFit/>
          </a:bodyPr>
          <a:lstStyle/>
          <a:p>
            <a:pPr algn="ct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大学を活用したシンクタンク機能</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欧米における行政と大学の連携事例 </a:t>
            </a:r>
            <a:r>
              <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97995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53287" y="75067"/>
            <a:ext cx="3835219" cy="461665"/>
          </a:xfrm>
          <a:prstGeom prst="rect">
            <a:avLst/>
          </a:prstGeom>
        </p:spPr>
        <p:txBody>
          <a:bodyPr wrap="square">
            <a:spAutoFit/>
          </a:bodyPr>
          <a:lstStyle/>
          <a:p>
            <a:pPr lvl="0" algn="ct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都市課題解決のプロセス</a:t>
            </a:r>
          </a:p>
        </p:txBody>
      </p:sp>
      <p:sp>
        <p:nvSpPr>
          <p:cNvPr id="8" name="スライド番号プレースホルダ 12"/>
          <p:cNvSpPr>
            <a:spLocks noGrp="1"/>
          </p:cNvSpPr>
          <p:nvPr>
            <p:ph type="sldNum" sz="quarter" idx="12"/>
          </p:nvPr>
        </p:nvSpPr>
        <p:spPr>
          <a:xfrm>
            <a:off x="7211035" y="6492875"/>
            <a:ext cx="1969477" cy="365125"/>
          </a:xfrm>
        </p:spPr>
        <p:txBody>
          <a:bodyPr/>
          <a:lstStyle/>
          <a:p>
            <a:fld id="{2788D170-ED78-4CD6-9DF7-18AA74CDFCD5}" type="slidenum">
              <a:rPr kumimoji="1" lang="ja-JP" altLang="en-US" smtClean="0"/>
              <a:pPr/>
              <a:t>18</a:t>
            </a:fld>
            <a:endParaRPr kumimoji="1" lang="ja-JP" altLang="en-US" dirty="0"/>
          </a:p>
        </p:txBody>
      </p:sp>
      <p:sp>
        <p:nvSpPr>
          <p:cNvPr id="16" name="テキスト ボックス 15"/>
          <p:cNvSpPr txBox="1"/>
          <p:nvPr/>
        </p:nvSpPr>
        <p:spPr>
          <a:xfrm>
            <a:off x="481771" y="1394192"/>
            <a:ext cx="8249063" cy="738664"/>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①データサイエンス（ビッグデータ、</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IoT) 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社会実験 ③プラットフォーム を活用し、各種の都市課題の見える化（顕在化）とインテグレーション化（統合化）を図り、社会実装を目指す。さらに、実装された社会から新たな課題が発掘され循環型（ＰＤＣＡ）プロセスとなる。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638850" y="2164284"/>
            <a:ext cx="8045133" cy="4490208"/>
            <a:chOff x="-104452" y="980707"/>
            <a:chExt cx="8978902" cy="4889963"/>
          </a:xfrm>
        </p:grpSpPr>
        <p:sp>
          <p:nvSpPr>
            <p:cNvPr id="18" name="円/楕円 2"/>
            <p:cNvSpPr/>
            <p:nvPr/>
          </p:nvSpPr>
          <p:spPr>
            <a:xfrm>
              <a:off x="377216" y="1055077"/>
              <a:ext cx="3269923" cy="3121796"/>
            </a:xfrm>
            <a:prstGeom prst="ellipse">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0"/>
            <p:cNvSpPr/>
            <p:nvPr/>
          </p:nvSpPr>
          <p:spPr>
            <a:xfrm>
              <a:off x="4275581" y="980707"/>
              <a:ext cx="2866831" cy="2744106"/>
            </a:xfrm>
            <a:prstGeom prst="ellipse">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2"/>
            <p:cNvSpPr/>
            <p:nvPr/>
          </p:nvSpPr>
          <p:spPr>
            <a:xfrm>
              <a:off x="2925823" y="3365744"/>
              <a:ext cx="2549950" cy="2454268"/>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221981" y="1227873"/>
              <a:ext cx="1518364"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様々なビッグデータ</a:t>
              </a:r>
            </a:p>
          </p:txBody>
        </p:sp>
        <p:sp>
          <p:nvSpPr>
            <p:cNvPr id="22" name="円/楕円 13"/>
            <p:cNvSpPr/>
            <p:nvPr/>
          </p:nvSpPr>
          <p:spPr>
            <a:xfrm>
              <a:off x="766563" y="1558149"/>
              <a:ext cx="1222402" cy="1178588"/>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863332" y="1684087"/>
              <a:ext cx="992579" cy="415498"/>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公共保有情報</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（匿名化）</a:t>
              </a:r>
            </a:p>
          </p:txBody>
        </p:sp>
        <p:sp>
          <p:nvSpPr>
            <p:cNvPr id="24" name="円/楕円 15"/>
            <p:cNvSpPr/>
            <p:nvPr/>
          </p:nvSpPr>
          <p:spPr>
            <a:xfrm>
              <a:off x="759117" y="2740310"/>
              <a:ext cx="1138024" cy="1135465"/>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844230" y="3126239"/>
              <a:ext cx="971741" cy="405432"/>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検診・健診に</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よる臨床データ</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円/楕円 18"/>
            <p:cNvSpPr/>
            <p:nvPr/>
          </p:nvSpPr>
          <p:spPr>
            <a:xfrm>
              <a:off x="2036452" y="2689624"/>
              <a:ext cx="1147154" cy="1070837"/>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2241781" y="3149515"/>
              <a:ext cx="768159" cy="247765"/>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健康データ</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円/楕円 22"/>
            <p:cNvSpPr/>
            <p:nvPr/>
          </p:nvSpPr>
          <p:spPr>
            <a:xfrm>
              <a:off x="2048828" y="1541328"/>
              <a:ext cx="1152239" cy="1146650"/>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2266534" y="1991889"/>
              <a:ext cx="768159" cy="247765"/>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未病データ</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779041" y="2077268"/>
              <a:ext cx="1233401"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匿名性が確保された公共保有の情報</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4665522" y="1327239"/>
              <a:ext cx="2257349" cy="461665"/>
            </a:xfrm>
            <a:prstGeom prst="rect">
              <a:avLst/>
            </a:prstGeom>
            <a:noFill/>
          </p:spPr>
          <p:txBody>
            <a:bodyPr wrap="none" rtlCol="0">
              <a:spAutoFit/>
            </a:bodyPr>
            <a:lstStyle/>
            <a:p>
              <a:pPr algn="ct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モデル・フィールド</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（実証社会実験を展開する場）</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5683670" y="1911911"/>
              <a:ext cx="1410964" cy="1569660"/>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モデル的に展開する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フィールドの確保、</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エリアの設定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データの抽出や分析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固有の都市課題・</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地域課題に対応</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522658" y="3891827"/>
              <a:ext cx="1428596" cy="300082"/>
            </a:xfrm>
            <a:prstGeom prst="rect">
              <a:avLst/>
            </a:prstGeom>
            <a:noFill/>
          </p:spPr>
          <p:txBody>
            <a:bodyPr wrap="none" rtlCol="0">
              <a:spAutoFit/>
            </a:bodyPr>
            <a:lstStyle/>
            <a:p>
              <a:pPr algn="ctr"/>
              <a:r>
                <a:rPr lang="en-US" altLang="ja-JP" sz="1350" b="1" dirty="0">
                  <a:latin typeface="Meiryo UI" panose="020B0604030504040204" pitchFamily="50" charset="-128"/>
                  <a:ea typeface="Meiryo UI" panose="020B0604030504040204" pitchFamily="50" charset="-128"/>
                  <a:cs typeface="Meiryo UI" panose="020B0604030504040204" pitchFamily="50" charset="-128"/>
                </a:rPr>
                <a:t>③</a:t>
              </a:r>
              <a:r>
                <a:rPr lang="ja-JP" altLang="en-US" sz="1350" b="1" dirty="0">
                  <a:latin typeface="Meiryo UI" panose="020B0604030504040204" pitchFamily="50" charset="-128"/>
                  <a:ea typeface="Meiryo UI" panose="020B0604030504040204" pitchFamily="50" charset="-128"/>
                  <a:cs typeface="Meiryo UI" panose="020B0604030504040204" pitchFamily="50" charset="-128"/>
                </a:rPr>
                <a:t>プラットフォーム</a:t>
              </a:r>
              <a:endParaRPr lang="en-US" altLang="ja-JP" sz="13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3111119" y="4205596"/>
              <a:ext cx="2350323" cy="1015663"/>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データの蓄積・提供・活用・分析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と実証社会実験を展開できる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ステークホルダーによる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プラットフォームの形成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公共</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民間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大学　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円/楕円 30"/>
            <p:cNvSpPr/>
            <p:nvPr/>
          </p:nvSpPr>
          <p:spPr>
            <a:xfrm>
              <a:off x="4366315" y="1854907"/>
              <a:ext cx="1389159" cy="1434857"/>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4564606" y="1959647"/>
              <a:ext cx="992579" cy="415498"/>
            </a:xfrm>
            <a:prstGeom prst="rect">
              <a:avLst/>
            </a:prstGeom>
            <a:noFill/>
          </p:spPr>
          <p:txBody>
            <a:bodyPr wrap="none" rtlCol="0">
              <a:spAutoFit/>
            </a:bodyP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固有のデータ</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（適宜追加）</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4539720" y="2291017"/>
              <a:ext cx="1103187" cy="563100"/>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地域固有の調査</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や情報等</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の収集・分析</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二等辺三角形 37"/>
            <p:cNvSpPr/>
            <p:nvPr/>
          </p:nvSpPr>
          <p:spPr>
            <a:xfrm rot="17050223" flipV="1">
              <a:off x="6663353" y="3009524"/>
              <a:ext cx="1231414" cy="259233"/>
            </a:xfrm>
            <a:prstGeom prst="triangle">
              <a:avLst>
                <a:gd name="adj" fmla="val 492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上下矢印 38"/>
            <p:cNvSpPr/>
            <p:nvPr/>
          </p:nvSpPr>
          <p:spPr>
            <a:xfrm rot="9376649">
              <a:off x="3521623" y="3187264"/>
              <a:ext cx="363474" cy="52469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上下矢印 39"/>
            <p:cNvSpPr/>
            <p:nvPr/>
          </p:nvSpPr>
          <p:spPr>
            <a:xfrm rot="3117070">
              <a:off x="3867267" y="1771653"/>
              <a:ext cx="363474" cy="5124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上下矢印 40"/>
            <p:cNvSpPr/>
            <p:nvPr/>
          </p:nvSpPr>
          <p:spPr>
            <a:xfrm rot="2009611">
              <a:off x="4759475" y="3281761"/>
              <a:ext cx="363474" cy="47674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台形 41"/>
            <p:cNvSpPr/>
            <p:nvPr/>
          </p:nvSpPr>
          <p:spPr>
            <a:xfrm rot="10800000">
              <a:off x="-104452" y="986843"/>
              <a:ext cx="7649683" cy="4883827"/>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下矢印 42"/>
            <p:cNvSpPr/>
            <p:nvPr/>
          </p:nvSpPr>
          <p:spPr>
            <a:xfrm>
              <a:off x="7741454" y="4012157"/>
              <a:ext cx="363474" cy="641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二等辺三角形 43"/>
            <p:cNvSpPr/>
            <p:nvPr/>
          </p:nvSpPr>
          <p:spPr>
            <a:xfrm rot="6250924" flipV="1">
              <a:off x="6184917" y="4910519"/>
              <a:ext cx="1231414" cy="259233"/>
            </a:xfrm>
            <a:prstGeom prst="triangle">
              <a:avLst>
                <a:gd name="adj" fmla="val 492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台形 44"/>
            <p:cNvSpPr/>
            <p:nvPr/>
          </p:nvSpPr>
          <p:spPr>
            <a:xfrm>
              <a:off x="7212001" y="3129213"/>
              <a:ext cx="1662449" cy="663836"/>
            </a:xfrm>
            <a:prstGeom prst="trapezoid">
              <a:avLst>
                <a:gd name="adj" fmla="val 63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見える化</a:t>
              </a:r>
            </a:p>
          </p:txBody>
        </p:sp>
        <p:sp>
          <p:nvSpPr>
            <p:cNvPr id="46" name="台形 45"/>
            <p:cNvSpPr/>
            <p:nvPr/>
          </p:nvSpPr>
          <p:spPr>
            <a:xfrm>
              <a:off x="7064969" y="4801779"/>
              <a:ext cx="1686457" cy="66630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社会実装</a:t>
              </a:r>
            </a:p>
          </p:txBody>
        </p:sp>
      </p:grpSp>
      <p:grpSp>
        <p:nvGrpSpPr>
          <p:cNvPr id="50" name="グループ化 49"/>
          <p:cNvGrpSpPr/>
          <p:nvPr/>
        </p:nvGrpSpPr>
        <p:grpSpPr>
          <a:xfrm>
            <a:off x="3347864" y="3356992"/>
            <a:ext cx="1092064" cy="789605"/>
            <a:chOff x="3453429" y="3238374"/>
            <a:chExt cx="963594" cy="777249"/>
          </a:xfrm>
          <a:solidFill>
            <a:schemeClr val="accent6">
              <a:lumMod val="40000"/>
              <a:lumOff val="60000"/>
            </a:schemeClr>
          </a:solidFill>
        </p:grpSpPr>
        <p:sp>
          <p:nvSpPr>
            <p:cNvPr id="51" name="フローチャート: 磁気ディスク 50"/>
            <p:cNvSpPr/>
            <p:nvPr/>
          </p:nvSpPr>
          <p:spPr>
            <a:xfrm>
              <a:off x="3463994" y="3238374"/>
              <a:ext cx="953029" cy="777249"/>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3453429" y="3488017"/>
              <a:ext cx="948805" cy="430887"/>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データマネジメントセンター</a:t>
              </a:r>
            </a:p>
          </p:txBody>
        </p:sp>
      </p:grpSp>
      <p:sp>
        <p:nvSpPr>
          <p:cNvPr id="10" name="角丸四角形 9"/>
          <p:cNvSpPr/>
          <p:nvPr/>
        </p:nvSpPr>
        <p:spPr>
          <a:xfrm>
            <a:off x="251520" y="1171457"/>
            <a:ext cx="8640960" cy="5641919"/>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558686" y="1026645"/>
            <a:ext cx="2106451" cy="313327"/>
          </a:xfrm>
          <a:prstGeom prst="rect">
            <a:avLst/>
          </a:prstGeom>
          <a:solidFill>
            <a:schemeClr val="bg1"/>
          </a:solidFill>
          <a:ln w="25400">
            <a:solidFill>
              <a:srgbClr val="FF0000"/>
            </a:solidFill>
          </a:ln>
        </p:spPr>
        <p:txBody>
          <a:bodyPr wrap="square" rtlCol="0">
            <a:spAutoFit/>
          </a:bodyPr>
          <a:lstStyle/>
          <a:p>
            <a:r>
              <a:rPr lang="ja-JP" altLang="en-US" sz="1400" dirty="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251520" y="620688"/>
            <a:ext cx="8665475" cy="338554"/>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新大学におけるシンクタンク機能の確立に向けては、以下のような取り組みに早々に着手することが必要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7" name="直線コネクタ 46"/>
          <p:cNvCxnSpPr/>
          <p:nvPr/>
        </p:nvCxnSpPr>
        <p:spPr>
          <a:xfrm>
            <a:off x="78360" y="548680"/>
            <a:ext cx="8958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74643" y="102125"/>
            <a:ext cx="2210862" cy="369332"/>
          </a:xfrm>
          <a:prstGeom prst="rect">
            <a:avLst/>
          </a:prstGeom>
          <a:solidFill>
            <a:schemeClr val="bg1">
              <a:lumMod val="75000"/>
            </a:schemeClr>
          </a:solidFill>
          <a:ln>
            <a:solidFill>
              <a:schemeClr val="tx1"/>
            </a:solidFill>
          </a:ln>
        </p:spPr>
        <p:txBody>
          <a:bodyPr wrap="none" rtlCol="0">
            <a:spAutoFit/>
          </a:bodyPr>
          <a:lstStyle/>
          <a:p>
            <a:r>
              <a:rPr kumimoji="1" lang="ja-JP" altLang="en-US" b="1" dirty="0">
                <a:latin typeface="Meiryo UI" panose="020B0604030504040204" pitchFamily="50" charset="-128"/>
                <a:ea typeface="Meiryo UI" panose="020B0604030504040204" pitchFamily="50" charset="-128"/>
              </a:rPr>
              <a:t>都市シンクタンク機能</a:t>
            </a:r>
          </a:p>
        </p:txBody>
      </p:sp>
    </p:spTree>
    <p:extLst>
      <p:ext uri="{BB962C8B-B14F-4D97-AF65-F5344CB8AC3E}">
        <p14:creationId xmlns:p14="http://schemas.microsoft.com/office/powerpoint/2010/main" val="3033278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1"/>
          </p:nvPr>
        </p:nvSpPr>
        <p:spPr>
          <a:xfrm>
            <a:off x="8327900" y="6558192"/>
            <a:ext cx="816100" cy="299808"/>
          </a:xfrm>
        </p:spPr>
        <p:txBody>
          <a:bodyPr/>
          <a:lstStyle/>
          <a:p>
            <a:pPr algn="r"/>
            <a:fld id="{70AA781C-23AF-418E-B0A7-D018C6C7DEAF}" type="slidenum">
              <a:rPr kumimoji="1" lang="ja-JP" altLang="en-US" smtClean="0">
                <a:solidFill>
                  <a:schemeClr val="tx1"/>
                </a:solidFill>
              </a:rPr>
              <a:pPr algn="r"/>
              <a:t>19</a:t>
            </a:fld>
            <a:endParaRPr kumimoji="1" lang="ja-JP" altLang="en-US" dirty="0">
              <a:solidFill>
                <a:schemeClr val="tx1"/>
              </a:solidFill>
            </a:endParaRPr>
          </a:p>
        </p:txBody>
      </p:sp>
      <p:sp>
        <p:nvSpPr>
          <p:cNvPr id="5" name="正方形/長方形 4"/>
          <p:cNvSpPr/>
          <p:nvPr/>
        </p:nvSpPr>
        <p:spPr>
          <a:xfrm>
            <a:off x="396264" y="1038716"/>
            <a:ext cx="8339686" cy="5509200"/>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１．“基盤領域”と“成長期待領域”の戦略的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強化　</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水素は有力な新エネルギーの候補であり、水素インフラ市場は拡大していくと予想され、また、バイオ医薬品の世界市場は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90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兆円に迫るという試算もあり、バイオエンジニアリングは極めて有望な産業分野と言える。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認知症などの神経疾患やガンなど、いまだ発病の仕組みや治療法が確立されていない疾患も多く、医学だけでなく、理学、工学、比較動物医学などの異分野のクロスオーバーによる、新たな治療法、予防法の開発が強く求められ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大阪府立大学、大阪市立大学には、これら分野を支える様々な最先端の基礎研究・技術開発の蓄積があり、両大学のポテンシャルを融合することにより、未踏の研究領域でのテーマの創造を起こしうる。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技術インキュベーション</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機能へ</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の投資</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両大学は企業との共同研究・受託研究を数多く行う土壌があり、今後はベンチャー育成の仕組みの強化も必要だが、むしろ現状の強みである企業連携を深めていく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ことが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戦略的。</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両大学の理学、工学、農学、医学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医学、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生活科学の各分野がそれぞれの強みを持ち寄ることにより、特に「人工光合成・エネルギー」、「創薬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科学」、「生命医工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科学」の分野において広がりが生じ、新しい可能性が広がる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３．新プラットフォームの構築</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両大学のもつリソースを融合させ、新たな共同研究を促進させるプラットフォームを構築。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新たに組成された研究テーマに対して、両大学および大阪府、大阪市がスタートアップを支援。</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研究の成果を積み上げ、企業等との共同研究、外部資金の獲得増をめざす。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763688" y="87015"/>
            <a:ext cx="5599610" cy="461665"/>
          </a:xfrm>
          <a:prstGeom prst="rect">
            <a:avLst/>
          </a:prstGeom>
          <a:noFill/>
        </p:spPr>
        <p:txBody>
          <a:bodyPr wrap="non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② 技術インキュベーション</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機能（サマリー）</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78360" y="620688"/>
            <a:ext cx="8958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779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23928" y="415109"/>
            <a:ext cx="1224136" cy="461665"/>
          </a:xfrm>
          <a:prstGeom prst="rect">
            <a:avLst/>
          </a:prstGeom>
          <a:noFill/>
        </p:spPr>
        <p:txBody>
          <a:bodyPr wrap="square" rtlCol="0">
            <a:spAutoFit/>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目 次</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976098" y="1006271"/>
            <a:ext cx="7023685" cy="5247590"/>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第１部　はじめに</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１．はじめに（検討経過）</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２．統合意義</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第２部　新たな機能と戦略領域</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１．二つの新たな機能</a:t>
            </a:r>
            <a:endParaRPr lang="en-US" altLang="ja-JP" sz="16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①都市シンクタンク機能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②技術インキュベーション機能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四つの戦略領域（ワークショップによる研究成果まとめ）</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①スマートシティ</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②パブリックヘルス／スマートエイジング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③バイオエンジニアリング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④データマネジメント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strike="sng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第３部</a:t>
            </a: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今後に向けた作業課題</a:t>
            </a:r>
            <a:endParaRPr lang="en-US" altLang="ja-JP" b="1" strike="sngStrike"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基本事項</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２．統合効果とコスト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３．重点検討項目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４．プロセスとスケジュール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５．新たな機能の確立に向けた取組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 5"/>
          <p:cNvSpPr>
            <a:spLocks noGrp="1"/>
          </p:cNvSpPr>
          <p:nvPr>
            <p:ph type="sldNum" sz="quarter" idx="12"/>
          </p:nvPr>
        </p:nvSpPr>
        <p:spPr/>
        <p:txBody>
          <a:bodyPr/>
          <a:lstStyle/>
          <a:p>
            <a:fld id="{FC55D713-E10D-4D00-BE52-705DD96E9CFB}" type="slidenum">
              <a:rPr kumimoji="1" lang="ja-JP" altLang="en-US" smtClean="0"/>
              <a:pPr/>
              <a:t>2</a:t>
            </a:fld>
            <a:endParaRPr kumimoji="1" lang="ja-JP" altLang="en-US" dirty="0"/>
          </a:p>
        </p:txBody>
      </p:sp>
    </p:spTree>
    <p:extLst>
      <p:ext uri="{BB962C8B-B14F-4D97-AF65-F5344CB8AC3E}">
        <p14:creationId xmlns:p14="http://schemas.microsoft.com/office/powerpoint/2010/main" val="944813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475656" y="116632"/>
            <a:ext cx="6066084" cy="461665"/>
          </a:xfrm>
          <a:prstGeom prst="rect">
            <a:avLst/>
          </a:prstGeom>
          <a:noFill/>
        </p:spPr>
        <p:txBody>
          <a:bodyPr wrap="non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技術インキュベーション</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機能を取り巻く社会情勢</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 12"/>
          <p:cNvSpPr txBox="1">
            <a:spLocks/>
          </p:cNvSpPr>
          <p:nvPr/>
        </p:nvSpPr>
        <p:spPr>
          <a:xfrm>
            <a:off x="7091534" y="6492875"/>
            <a:ext cx="196947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788D170-ED78-4CD6-9DF7-18AA74CDFCD5}" type="slidenum">
              <a:rPr lang="ja-JP" altLang="en-US" smtClean="0"/>
              <a:pPr/>
              <a:t>20</a:t>
            </a:fld>
            <a:endParaRPr lang="ja-JP" altLang="en-US" dirty="0"/>
          </a:p>
        </p:txBody>
      </p:sp>
      <p:sp>
        <p:nvSpPr>
          <p:cNvPr id="14" name="テキスト ボックス 10"/>
          <p:cNvSpPr txBox="1"/>
          <p:nvPr/>
        </p:nvSpPr>
        <p:spPr>
          <a:xfrm>
            <a:off x="560761" y="678181"/>
            <a:ext cx="8269972" cy="156966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≪国の産官学連携強化の方針≫</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近年、産業構造の変化やグローバル化などにより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、技術開発の複雑化、高速化が起こり、企業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大学単体ではなく、お互いの強みを活かした連携により、イノベーションを起こす取組みが求められている。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再興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戦略</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日公表）においては、「企業から大学・研究開発法人へ の投資を、今後１０年間で３倍に増やす」という明確な政府目標を掲げて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1"/>
          <p:cNvSpPr txBox="1"/>
          <p:nvPr/>
        </p:nvSpPr>
        <p:spPr>
          <a:xfrm>
            <a:off x="560761" y="2210634"/>
            <a:ext cx="8269972" cy="156966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≪イノベーション</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インキュベーション拠点≫</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国や自治体、大学等においては、新産業・新技術の創出、革新的課題を解決するために、異分野融合体制で取り組むことができる「場・プラットフォーム」の形成に取り組んでいる。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海外においては、国や自治体が積極的にサポートし、「場・プラットフォーム」の設置運営を行っているが、大阪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においても大阪イノベーションハブ（</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OIH</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グローバルイノベーションに挑戦する事業や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スタートアップをサポートしている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アーチ 35"/>
          <p:cNvSpPr/>
          <p:nvPr/>
        </p:nvSpPr>
        <p:spPr>
          <a:xfrm>
            <a:off x="3100790" y="3861325"/>
            <a:ext cx="2733477" cy="2827052"/>
          </a:xfrm>
          <a:prstGeom prst="blockArc">
            <a:avLst>
              <a:gd name="adj1" fmla="val 9853452"/>
              <a:gd name="adj2" fmla="val 15507846"/>
              <a:gd name="adj3" fmla="val 986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アーチ 37"/>
          <p:cNvSpPr/>
          <p:nvPr/>
        </p:nvSpPr>
        <p:spPr>
          <a:xfrm>
            <a:off x="3100876" y="3856587"/>
            <a:ext cx="2736094" cy="2831790"/>
          </a:xfrm>
          <a:prstGeom prst="blockArc">
            <a:avLst>
              <a:gd name="adj1" fmla="val 3000382"/>
              <a:gd name="adj2" fmla="val 9665410"/>
              <a:gd name="adj3" fmla="val 1021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0" name="アーチ 39"/>
          <p:cNvSpPr/>
          <p:nvPr/>
        </p:nvSpPr>
        <p:spPr>
          <a:xfrm>
            <a:off x="3504288" y="4251288"/>
            <a:ext cx="1937526" cy="2035074"/>
          </a:xfrm>
          <a:prstGeom prst="blockArc">
            <a:avLst>
              <a:gd name="adj1" fmla="val 11786673"/>
              <a:gd name="adj2" fmla="val 14142596"/>
              <a:gd name="adj3" fmla="val 148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1" name="アーチ 40"/>
          <p:cNvSpPr/>
          <p:nvPr/>
        </p:nvSpPr>
        <p:spPr>
          <a:xfrm>
            <a:off x="3501278" y="4251288"/>
            <a:ext cx="1937526" cy="2035074"/>
          </a:xfrm>
          <a:prstGeom prst="blockArc">
            <a:avLst>
              <a:gd name="adj1" fmla="val 14399602"/>
              <a:gd name="adj2" fmla="val 18299951"/>
              <a:gd name="adj3" fmla="val 1459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400" dirty="0">
              <a:solidFill>
                <a:schemeClr val="bg1"/>
              </a:solidFill>
            </a:endParaRPr>
          </a:p>
        </p:txBody>
      </p:sp>
      <p:sp>
        <p:nvSpPr>
          <p:cNvPr id="42" name="アーチ 41"/>
          <p:cNvSpPr/>
          <p:nvPr/>
        </p:nvSpPr>
        <p:spPr>
          <a:xfrm>
            <a:off x="3500342" y="4256814"/>
            <a:ext cx="1937526" cy="2035074"/>
          </a:xfrm>
          <a:prstGeom prst="blockArc">
            <a:avLst>
              <a:gd name="adj1" fmla="val 9097444"/>
              <a:gd name="adj2" fmla="val 11573292"/>
              <a:gd name="adj3" fmla="val 153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アーチ 42"/>
          <p:cNvSpPr/>
          <p:nvPr/>
        </p:nvSpPr>
        <p:spPr>
          <a:xfrm>
            <a:off x="3501129" y="4248130"/>
            <a:ext cx="1937526" cy="2035074"/>
          </a:xfrm>
          <a:prstGeom prst="blockArc">
            <a:avLst>
              <a:gd name="adj1" fmla="val 5952655"/>
              <a:gd name="adj2" fmla="val 8849997"/>
              <a:gd name="adj3" fmla="val 1537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下矢印 43"/>
          <p:cNvSpPr/>
          <p:nvPr/>
        </p:nvSpPr>
        <p:spPr>
          <a:xfrm>
            <a:off x="4329007" y="4527922"/>
            <a:ext cx="270056" cy="25671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下矢印 51"/>
          <p:cNvSpPr/>
          <p:nvPr/>
        </p:nvSpPr>
        <p:spPr>
          <a:xfrm rot="18233796">
            <a:off x="3863759" y="4814311"/>
            <a:ext cx="270056" cy="25671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下矢印 54"/>
          <p:cNvSpPr/>
          <p:nvPr/>
        </p:nvSpPr>
        <p:spPr>
          <a:xfrm rot="15663739">
            <a:off x="3794837" y="5227248"/>
            <a:ext cx="270056" cy="256715"/>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下矢印 57"/>
          <p:cNvSpPr/>
          <p:nvPr/>
        </p:nvSpPr>
        <p:spPr>
          <a:xfrm rot="12883502">
            <a:off x="4007803" y="5619995"/>
            <a:ext cx="270056" cy="25671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下矢印 60"/>
          <p:cNvSpPr/>
          <p:nvPr/>
        </p:nvSpPr>
        <p:spPr>
          <a:xfrm rot="10800000">
            <a:off x="4333334" y="5732354"/>
            <a:ext cx="270056" cy="678188"/>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下矢印 64"/>
          <p:cNvSpPr/>
          <p:nvPr/>
        </p:nvSpPr>
        <p:spPr>
          <a:xfrm rot="20130553">
            <a:off x="3938526" y="4237304"/>
            <a:ext cx="175299" cy="118695"/>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下矢印 69"/>
          <p:cNvSpPr/>
          <p:nvPr/>
        </p:nvSpPr>
        <p:spPr>
          <a:xfrm rot="18446838">
            <a:off x="3549432" y="4568091"/>
            <a:ext cx="175299" cy="118695"/>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下矢印 72"/>
          <p:cNvSpPr/>
          <p:nvPr/>
        </p:nvSpPr>
        <p:spPr>
          <a:xfrm rot="15414096">
            <a:off x="3344937" y="5370129"/>
            <a:ext cx="175299" cy="118695"/>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下矢印 75"/>
          <p:cNvSpPr/>
          <p:nvPr/>
        </p:nvSpPr>
        <p:spPr>
          <a:xfrm rot="13176200">
            <a:off x="3695192" y="6042150"/>
            <a:ext cx="175299" cy="11869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正方形/長方形 77"/>
          <p:cNvSpPr/>
          <p:nvPr/>
        </p:nvSpPr>
        <p:spPr>
          <a:xfrm>
            <a:off x="4178512" y="4922599"/>
            <a:ext cx="2419202" cy="638601"/>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1"/>
          <a:lstStyle/>
          <a:p>
            <a:pPr algn="ctr"/>
            <a:r>
              <a:rPr kumimoji="1" lang="ja-JP" altLang="en-US" sz="1200" dirty="0" smtClean="0">
                <a:solidFill>
                  <a:schemeClr val="tx1"/>
                </a:solidFill>
              </a:rPr>
              <a:t>イノベーション</a:t>
            </a:r>
            <a:r>
              <a:rPr kumimoji="1" lang="en-US" altLang="ja-JP" sz="1200" dirty="0" smtClean="0">
                <a:solidFill>
                  <a:schemeClr val="tx1"/>
                </a:solidFill>
              </a:rPr>
              <a:t>/</a:t>
            </a:r>
            <a:r>
              <a:rPr kumimoji="1" lang="ja-JP" altLang="en-US" sz="1200" dirty="0" smtClean="0">
                <a:solidFill>
                  <a:schemeClr val="tx1"/>
                </a:solidFill>
              </a:rPr>
              <a:t>インキュベーション</a:t>
            </a:r>
            <a:endParaRPr kumimoji="1" lang="en-US" altLang="ja-JP" sz="1200" dirty="0" smtClean="0">
              <a:solidFill>
                <a:schemeClr val="tx1"/>
              </a:solidFill>
            </a:endParaRPr>
          </a:p>
          <a:p>
            <a:pPr algn="ctr"/>
            <a:r>
              <a:rPr lang="ja-JP" altLang="en-US" sz="1400" dirty="0" smtClean="0">
                <a:solidFill>
                  <a:schemeClr val="tx1"/>
                </a:solidFill>
              </a:rPr>
              <a:t>「場･プラットフォーム」</a:t>
            </a:r>
            <a:endParaRPr lang="en-US" altLang="ja-JP" sz="1400" dirty="0" smtClean="0">
              <a:solidFill>
                <a:schemeClr val="tx1"/>
              </a:solidFill>
            </a:endParaRPr>
          </a:p>
        </p:txBody>
      </p:sp>
      <p:sp>
        <p:nvSpPr>
          <p:cNvPr id="79" name="右矢印 78"/>
          <p:cNvSpPr/>
          <p:nvPr/>
        </p:nvSpPr>
        <p:spPr>
          <a:xfrm>
            <a:off x="6703632" y="4957629"/>
            <a:ext cx="458899" cy="568539"/>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7266944" y="4904954"/>
            <a:ext cx="1077331" cy="638601"/>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1"/>
          <a:lstStyle/>
          <a:p>
            <a:r>
              <a:rPr lang="ja-JP" altLang="en-US" sz="1600" dirty="0" smtClean="0">
                <a:solidFill>
                  <a:schemeClr val="tx1"/>
                </a:solidFill>
              </a:rPr>
              <a:t>産業発展</a:t>
            </a:r>
            <a:endParaRPr lang="en-US" altLang="ja-JP" sz="1600" dirty="0" smtClean="0">
              <a:solidFill>
                <a:schemeClr val="tx1"/>
              </a:solidFill>
            </a:endParaRPr>
          </a:p>
          <a:p>
            <a:r>
              <a:rPr kumimoji="1" lang="ja-JP" altLang="en-US" sz="1600" dirty="0" smtClean="0">
                <a:solidFill>
                  <a:schemeClr val="tx1"/>
                </a:solidFill>
              </a:rPr>
              <a:t>経済</a:t>
            </a:r>
            <a:r>
              <a:rPr kumimoji="1" lang="ja-JP" altLang="en-US" sz="1600" dirty="0">
                <a:solidFill>
                  <a:schemeClr val="tx1"/>
                </a:solidFill>
              </a:rPr>
              <a:t>発展</a:t>
            </a:r>
            <a:endParaRPr kumimoji="1" lang="en-US" altLang="ja-JP" sz="1600" dirty="0" smtClean="0">
              <a:solidFill>
                <a:schemeClr val="tx1"/>
              </a:solidFill>
            </a:endParaRPr>
          </a:p>
        </p:txBody>
      </p:sp>
      <p:sp>
        <p:nvSpPr>
          <p:cNvPr id="81" name="テキスト ボックス 80"/>
          <p:cNvSpPr txBox="1"/>
          <p:nvPr/>
        </p:nvSpPr>
        <p:spPr>
          <a:xfrm>
            <a:off x="4201181" y="4241131"/>
            <a:ext cx="543739" cy="307777"/>
          </a:xfrm>
          <a:prstGeom prst="rect">
            <a:avLst/>
          </a:prstGeom>
          <a:noFill/>
        </p:spPr>
        <p:txBody>
          <a:bodyPr wrap="none" rtlCol="0">
            <a:spAutoFit/>
          </a:bodyPr>
          <a:lstStyle/>
          <a:p>
            <a:r>
              <a:rPr kumimoji="1" lang="ja-JP" altLang="en-US" sz="1400" b="1" dirty="0" smtClean="0">
                <a:solidFill>
                  <a:schemeClr val="bg1"/>
                </a:solidFill>
              </a:rPr>
              <a:t>大学</a:t>
            </a:r>
            <a:endParaRPr kumimoji="1" lang="ja-JP" altLang="en-US" sz="1400" b="1" dirty="0">
              <a:solidFill>
                <a:schemeClr val="bg1"/>
              </a:solidFill>
            </a:endParaRPr>
          </a:p>
        </p:txBody>
      </p:sp>
      <p:sp>
        <p:nvSpPr>
          <p:cNvPr id="82" name="テキスト ボックス 81"/>
          <p:cNvSpPr txBox="1"/>
          <p:nvPr/>
        </p:nvSpPr>
        <p:spPr>
          <a:xfrm rot="18468798">
            <a:off x="3534146" y="4618175"/>
            <a:ext cx="543739" cy="307777"/>
          </a:xfrm>
          <a:prstGeom prst="rect">
            <a:avLst/>
          </a:prstGeom>
          <a:noFill/>
        </p:spPr>
        <p:txBody>
          <a:bodyPr wrap="none" rtlCol="0">
            <a:spAutoFit/>
          </a:bodyPr>
          <a:lstStyle/>
          <a:p>
            <a:r>
              <a:rPr kumimoji="1" lang="ja-JP" altLang="en-US" sz="1400" dirty="0" smtClean="0">
                <a:solidFill>
                  <a:schemeClr val="bg1"/>
                </a:solidFill>
              </a:rPr>
              <a:t>大学</a:t>
            </a:r>
            <a:endParaRPr kumimoji="1" lang="ja-JP" altLang="en-US" sz="1400" dirty="0">
              <a:solidFill>
                <a:schemeClr val="bg1"/>
              </a:solidFill>
            </a:endParaRPr>
          </a:p>
        </p:txBody>
      </p:sp>
      <p:sp>
        <p:nvSpPr>
          <p:cNvPr id="83" name="テキスト ボックス 82"/>
          <p:cNvSpPr txBox="1"/>
          <p:nvPr/>
        </p:nvSpPr>
        <p:spPr>
          <a:xfrm rot="15791860">
            <a:off x="3286051" y="5253302"/>
            <a:ext cx="748923" cy="261610"/>
          </a:xfrm>
          <a:prstGeom prst="rect">
            <a:avLst/>
          </a:prstGeom>
          <a:noFill/>
        </p:spPr>
        <p:txBody>
          <a:bodyPr wrap="none" rtlCol="0">
            <a:spAutoFit/>
          </a:bodyPr>
          <a:lstStyle/>
          <a:p>
            <a:r>
              <a:rPr kumimoji="1" lang="ja-JP" altLang="en-US" sz="1100" dirty="0" smtClean="0">
                <a:solidFill>
                  <a:schemeClr val="bg1"/>
                </a:solidFill>
              </a:rPr>
              <a:t>研究機関</a:t>
            </a:r>
            <a:endParaRPr kumimoji="1" lang="ja-JP" altLang="en-US" sz="1100" dirty="0">
              <a:solidFill>
                <a:schemeClr val="bg1"/>
              </a:solidFill>
            </a:endParaRPr>
          </a:p>
        </p:txBody>
      </p:sp>
      <p:sp>
        <p:nvSpPr>
          <p:cNvPr id="84" name="テキスト ボックス 83"/>
          <p:cNvSpPr txBox="1"/>
          <p:nvPr/>
        </p:nvSpPr>
        <p:spPr>
          <a:xfrm rot="13058157">
            <a:off x="3721911" y="5787496"/>
            <a:ext cx="543739" cy="307777"/>
          </a:xfrm>
          <a:prstGeom prst="rect">
            <a:avLst/>
          </a:prstGeom>
          <a:noFill/>
        </p:spPr>
        <p:txBody>
          <a:bodyPr wrap="none" rtlCol="0">
            <a:spAutoFit/>
          </a:bodyPr>
          <a:lstStyle/>
          <a:p>
            <a:r>
              <a:rPr kumimoji="1" lang="ja-JP" altLang="en-US" sz="1400" dirty="0" smtClean="0">
                <a:solidFill>
                  <a:schemeClr val="bg1"/>
                </a:solidFill>
              </a:rPr>
              <a:t>企業</a:t>
            </a:r>
            <a:endParaRPr kumimoji="1" lang="ja-JP" altLang="en-US" sz="1400" dirty="0">
              <a:solidFill>
                <a:schemeClr val="bg1"/>
              </a:solidFill>
            </a:endParaRPr>
          </a:p>
        </p:txBody>
      </p:sp>
      <p:sp>
        <p:nvSpPr>
          <p:cNvPr id="85" name="テキスト ボックス 84"/>
          <p:cNvSpPr txBox="1"/>
          <p:nvPr/>
        </p:nvSpPr>
        <p:spPr>
          <a:xfrm rot="11495174">
            <a:off x="3801927" y="6282827"/>
            <a:ext cx="723275" cy="372411"/>
          </a:xfrm>
          <a:prstGeom prst="rect">
            <a:avLst/>
          </a:prstGeom>
          <a:noFill/>
        </p:spPr>
        <p:txBody>
          <a:bodyPr wrap="none" rtlCol="0">
            <a:spAutoFit/>
          </a:bodyPr>
          <a:lstStyle/>
          <a:p>
            <a:r>
              <a:rPr kumimoji="1" lang="ja-JP" altLang="en-US" sz="1400" dirty="0" smtClean="0">
                <a:solidFill>
                  <a:schemeClr val="bg1"/>
                </a:solidFill>
              </a:rPr>
              <a:t>企業等</a:t>
            </a:r>
            <a:endParaRPr kumimoji="1" lang="ja-JP" altLang="en-US" sz="1400" dirty="0">
              <a:solidFill>
                <a:schemeClr val="bg1"/>
              </a:solidFill>
            </a:endParaRPr>
          </a:p>
        </p:txBody>
      </p:sp>
      <p:sp>
        <p:nvSpPr>
          <p:cNvPr id="86" name="テキスト ボックス 85"/>
          <p:cNvSpPr txBox="1"/>
          <p:nvPr/>
        </p:nvSpPr>
        <p:spPr>
          <a:xfrm rot="17790138">
            <a:off x="2893993" y="4535578"/>
            <a:ext cx="992579" cy="307777"/>
          </a:xfrm>
          <a:prstGeom prst="rect">
            <a:avLst/>
          </a:prstGeom>
          <a:noFill/>
        </p:spPr>
        <p:txBody>
          <a:bodyPr wrap="none" rtlCol="0">
            <a:spAutoFit/>
          </a:bodyPr>
          <a:lstStyle/>
          <a:p>
            <a:r>
              <a:rPr kumimoji="1" lang="ja-JP" altLang="en-US" sz="1400" dirty="0" smtClean="0">
                <a:solidFill>
                  <a:schemeClr val="bg1"/>
                </a:solidFill>
              </a:rPr>
              <a:t>国・自治体</a:t>
            </a:r>
            <a:endParaRPr kumimoji="1" lang="ja-JP" altLang="en-US" sz="1400" dirty="0">
              <a:solidFill>
                <a:schemeClr val="bg1"/>
              </a:solidFill>
            </a:endParaRPr>
          </a:p>
        </p:txBody>
      </p:sp>
      <p:sp>
        <p:nvSpPr>
          <p:cNvPr id="88" name="ホームベース 87"/>
          <p:cNvSpPr/>
          <p:nvPr/>
        </p:nvSpPr>
        <p:spPr>
          <a:xfrm>
            <a:off x="1148212" y="3984452"/>
            <a:ext cx="1850161" cy="265658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5539252" y="3958569"/>
            <a:ext cx="2837636" cy="646331"/>
          </a:xfrm>
          <a:prstGeom prst="rect">
            <a:avLst/>
          </a:prstGeom>
          <a:noFill/>
        </p:spPr>
        <p:txBody>
          <a:bodyPr wrap="none" rtlCol="0">
            <a:spAutoFit/>
          </a:bodyPr>
          <a:lstStyle/>
          <a:p>
            <a:r>
              <a:rPr kumimoji="1" lang="ja-JP" altLang="en-US" u="sng" dirty="0" smtClean="0"/>
              <a:t>異分野融合による</a:t>
            </a:r>
            <a:endParaRPr kumimoji="1" lang="en-US" altLang="ja-JP" u="sng" dirty="0" smtClean="0"/>
          </a:p>
          <a:p>
            <a:r>
              <a:rPr kumimoji="1" lang="ja-JP" altLang="en-US" dirty="0" smtClean="0"/>
              <a:t>　　　　</a:t>
            </a:r>
            <a:r>
              <a:rPr kumimoji="1" lang="ja-JP" altLang="en-US" u="sng" dirty="0" smtClean="0"/>
              <a:t>イノベーションが必要</a:t>
            </a:r>
            <a:endParaRPr kumimoji="1" lang="ja-JP" altLang="en-US" u="sng" dirty="0"/>
          </a:p>
        </p:txBody>
      </p:sp>
      <p:sp>
        <p:nvSpPr>
          <p:cNvPr id="34" name="テキスト ボックス 33"/>
          <p:cNvSpPr txBox="1"/>
          <p:nvPr/>
        </p:nvSpPr>
        <p:spPr>
          <a:xfrm>
            <a:off x="1174379" y="4299929"/>
            <a:ext cx="1885453" cy="2154436"/>
          </a:xfrm>
          <a:prstGeom prst="rect">
            <a:avLst/>
          </a:prstGeom>
          <a:noFill/>
        </p:spPr>
        <p:txBody>
          <a:bodyPr wrap="none" rtlCol="0">
            <a:spAutoFit/>
          </a:bodyPr>
          <a:lstStyle/>
          <a:p>
            <a:r>
              <a:rPr kumimoji="1" lang="ja-JP" altLang="en-US" sz="1400" dirty="0" smtClean="0"/>
              <a:t>外部環境</a:t>
            </a:r>
            <a:endParaRPr kumimoji="1" lang="en-US" altLang="ja-JP" sz="1400" dirty="0" smtClean="0"/>
          </a:p>
          <a:p>
            <a:r>
              <a:rPr lang="ja-JP" altLang="en-US" sz="1400" dirty="0" smtClean="0">
                <a:latin typeface="ＭＳ Ｐ明朝" panose="02020600040205080304" pitchFamily="18" charset="-128"/>
                <a:ea typeface="ＭＳ Ｐ明朝" panose="02020600040205080304" pitchFamily="18" charset="-128"/>
              </a:rPr>
              <a:t>・　地球温暖化</a:t>
            </a:r>
            <a:endParaRPr lang="en-US" altLang="ja-JP" sz="14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　（革新的環境・エネルギー</a:t>
            </a:r>
            <a:endParaRPr lang="en-US" altLang="ja-JP" sz="1100" dirty="0" smtClean="0">
              <a:latin typeface="ＭＳ Ｐ明朝" panose="02020600040205080304" pitchFamily="18" charset="-128"/>
              <a:ea typeface="ＭＳ Ｐ明朝" panose="02020600040205080304" pitchFamily="18" charset="-128"/>
            </a:endParaRPr>
          </a:p>
          <a:p>
            <a:r>
              <a:rPr lang="ja-JP" altLang="en-US" sz="1100" dirty="0">
                <a:latin typeface="ＭＳ Ｐ明朝" panose="02020600040205080304" pitchFamily="18" charset="-128"/>
                <a:ea typeface="ＭＳ Ｐ明朝" panose="02020600040205080304" pitchFamily="18" charset="-128"/>
              </a:rPr>
              <a:t>　</a:t>
            </a:r>
            <a:r>
              <a:rPr lang="ja-JP" altLang="en-US" sz="1100" dirty="0" smtClean="0">
                <a:latin typeface="ＭＳ Ｐ明朝" panose="02020600040205080304" pitchFamily="18" charset="-128"/>
                <a:ea typeface="ＭＳ Ｐ明朝" panose="02020600040205080304" pitchFamily="18" charset="-128"/>
              </a:rPr>
              <a:t>　　技術の必要性）</a:t>
            </a:r>
            <a:endParaRPr lang="en-US" altLang="ja-JP" sz="1100" dirty="0" smtClean="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　グローバル化</a:t>
            </a:r>
            <a:endParaRPr lang="en-US" altLang="ja-JP" sz="1400" dirty="0" smtClean="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　産業活性の</a:t>
            </a:r>
            <a:endParaRPr lang="en-US" altLang="ja-JP" sz="1400" dirty="0" smtClean="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必要性</a:t>
            </a:r>
            <a:endParaRPr lang="en-US" altLang="ja-JP" sz="1400" dirty="0" smtClean="0">
              <a:latin typeface="ＭＳ Ｐ明朝" panose="02020600040205080304" pitchFamily="18" charset="-128"/>
              <a:ea typeface="ＭＳ Ｐ明朝" panose="02020600040205080304" pitchFamily="18" charset="-128"/>
            </a:endParaRPr>
          </a:p>
          <a:p>
            <a:r>
              <a:rPr lang="ja-JP" altLang="en-US" sz="1400" dirty="0" smtClean="0">
                <a:latin typeface="ＭＳ Ｐ明朝" panose="02020600040205080304" pitchFamily="18" charset="-128"/>
                <a:ea typeface="ＭＳ Ｐ明朝" panose="02020600040205080304" pitchFamily="18" charset="-128"/>
              </a:rPr>
              <a:t>・　産業の複雑化</a:t>
            </a:r>
            <a:endParaRPr lang="en-US" altLang="ja-JP" sz="1400" dirty="0" smtClean="0">
              <a:latin typeface="ＭＳ Ｐ明朝" panose="02020600040205080304" pitchFamily="18" charset="-128"/>
              <a:ea typeface="ＭＳ Ｐ明朝" panose="02020600040205080304" pitchFamily="18" charset="-128"/>
            </a:endParaRPr>
          </a:p>
          <a:p>
            <a:r>
              <a:rPr lang="ja-JP" altLang="en-US" sz="1400" dirty="0">
                <a:latin typeface="ＭＳ Ｐ明朝" panose="02020600040205080304" pitchFamily="18" charset="-128"/>
                <a:ea typeface="ＭＳ Ｐ明朝" panose="02020600040205080304" pitchFamily="18" charset="-128"/>
              </a:rPr>
              <a:t>・　都市間競争</a:t>
            </a:r>
            <a:endParaRPr lang="en-US" altLang="ja-JP" sz="1400" dirty="0">
              <a:latin typeface="ＭＳ Ｐ明朝" panose="02020600040205080304" pitchFamily="18" charset="-128"/>
              <a:ea typeface="ＭＳ Ｐ明朝" panose="02020600040205080304" pitchFamily="18" charset="-128"/>
            </a:endParaRPr>
          </a:p>
          <a:p>
            <a:endParaRPr kumimoji="1" lang="ja-JP" altLang="en-US" sz="1400" dirty="0"/>
          </a:p>
        </p:txBody>
      </p:sp>
      <p:cxnSp>
        <p:nvCxnSpPr>
          <p:cNvPr id="35" name="直線コネクタ 34"/>
          <p:cNvCxnSpPr/>
          <p:nvPr/>
        </p:nvCxnSpPr>
        <p:spPr>
          <a:xfrm>
            <a:off x="78360" y="620688"/>
            <a:ext cx="8958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719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p:cNvSpPr/>
          <p:nvPr/>
        </p:nvSpPr>
        <p:spPr>
          <a:xfrm>
            <a:off x="971290" y="3225059"/>
            <a:ext cx="2406026" cy="14961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buSzPts val="1600"/>
            </a:pPr>
            <a:endPar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308493" y="4721184"/>
            <a:ext cx="3068823" cy="14961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buSzPts val="1600"/>
            </a:pPr>
            <a:endPar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6988972" y="6506191"/>
            <a:ext cx="2133600" cy="365125"/>
          </a:xfrm>
        </p:spPr>
        <p:txBody>
          <a:bodyPr/>
          <a:lstStyle/>
          <a:p>
            <a:fld id="{2788D170-ED78-4CD6-9DF7-18AA74CDFCD5}"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t>21</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950615" y="102125"/>
            <a:ext cx="5484010" cy="461665"/>
          </a:xfrm>
          <a:prstGeom prst="rect">
            <a:avLst/>
          </a:prstGeom>
        </p:spPr>
        <p:txBody>
          <a:bodyPr wrap="square">
            <a:spAutoFit/>
          </a:bodyPr>
          <a:lstStyle/>
          <a:p>
            <a:pPr algn="ct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科学技術の産業におけるパラダイムシフト</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381468" y="1489140"/>
            <a:ext cx="30308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29152" y="1196752"/>
            <a:ext cx="1441420"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産業構造の変化</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3995936" y="1519315"/>
            <a:ext cx="48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923928" y="1196752"/>
            <a:ext cx="4769254"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バイオ・データサイエンス領域が飛躍的な産業転換を引き起こす</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520586" y="4949144"/>
            <a:ext cx="2611254" cy="1092607"/>
          </a:xfrm>
          <a:prstGeom prst="rect">
            <a:avLst/>
          </a:prstGeom>
        </p:spPr>
        <p:txBody>
          <a:bodyPr wrap="square">
            <a:spAutoFit/>
          </a:bodyPr>
          <a:lstStyle/>
          <a:p>
            <a:r>
              <a:rPr lang="en-US" altLang="ja-JP" sz="1300" b="1" i="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世紀型</a:t>
            </a:r>
            <a:endParaRPr lang="en-US" altLang="ja-JP" sz="1300" b="1" i="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機械・電気が主導</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化石燃料を使用</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同一製品・大量生産を行う</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ヘビー</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な時代</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043608" y="3322997"/>
            <a:ext cx="2139688" cy="1292662"/>
          </a:xfrm>
          <a:prstGeom prst="rect">
            <a:avLst/>
          </a:prstGeom>
        </p:spPr>
        <p:txBody>
          <a:bodyPr wrap="square">
            <a:spAutoFit/>
          </a:bodyPr>
          <a:lstStyle/>
          <a:p>
            <a:r>
              <a:rPr lang="en-US" altLang="ja-JP" sz="1300" b="1" i="1"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世紀型</a:t>
            </a:r>
            <a:endParaRPr lang="en-US" altLang="ja-JP" sz="1300" b="1" i="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バイオ・</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IT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が主導</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代替エネルギーを使用</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個別化サービス・少数自動生産を行う用いた</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スマート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な時代</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3974426" y="1735339"/>
            <a:ext cx="4953821" cy="22322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buSzPts val="1600"/>
            </a:pP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995936" y="4111603"/>
            <a:ext cx="4932311" cy="21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buSzPts val="1600"/>
            </a:pP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楕円 18"/>
          <p:cNvSpPr/>
          <p:nvPr/>
        </p:nvSpPr>
        <p:spPr>
          <a:xfrm>
            <a:off x="4586068" y="3888925"/>
            <a:ext cx="293116" cy="2972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5058472" y="4254646"/>
            <a:ext cx="851515"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情報通信</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7076231" y="4254646"/>
            <a:ext cx="851515"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人工知能</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058472" y="1765413"/>
            <a:ext cx="1351652"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従来型生物工学</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7076231" y="1765413"/>
            <a:ext cx="946093" cy="292388"/>
          </a:xfrm>
          <a:prstGeom prst="rect">
            <a:avLst/>
          </a:prstGeom>
          <a:noFill/>
        </p:spPr>
        <p:txBody>
          <a:bodyPr wrap="none" rtlCol="0">
            <a:spAutoFit/>
          </a:bodyPr>
          <a:lstStyle/>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ニューバイオ</a:t>
            </a:r>
          </a:p>
        </p:txBody>
      </p:sp>
      <p:sp>
        <p:nvSpPr>
          <p:cNvPr id="27" name="正方形/長方形 26"/>
          <p:cNvSpPr/>
          <p:nvPr/>
        </p:nvSpPr>
        <p:spPr>
          <a:xfrm>
            <a:off x="4440204" y="2128275"/>
            <a:ext cx="576064" cy="62252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技術</a:t>
            </a:r>
            <a:endParaRPr kumimoji="1" lang="en-US" altLang="ja-JP"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4449049" y="2838278"/>
            <a:ext cx="576064" cy="40922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市場</a:t>
            </a:r>
            <a:endParaRPr kumimoji="1" lang="en-US" altLang="ja-JP"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4450967" y="3319515"/>
            <a:ext cx="576064" cy="40922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国内規模</a:t>
            </a:r>
            <a:endParaRPr kumimoji="1" lang="en-US" altLang="ja-JP"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4440204" y="4580839"/>
            <a:ext cx="576064" cy="6118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技術</a:t>
            </a:r>
            <a:endParaRPr kumimoji="1" lang="en-US" altLang="ja-JP"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449049" y="5264664"/>
            <a:ext cx="576064" cy="40922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市場</a:t>
            </a:r>
            <a:endParaRPr kumimoji="1" lang="en-US" altLang="ja-JP"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4450967" y="5775574"/>
            <a:ext cx="576064" cy="40922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国内規模</a:t>
            </a:r>
            <a:endParaRPr kumimoji="1" lang="en-US" altLang="ja-JP" sz="13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5058472" y="2168236"/>
            <a:ext cx="1268296" cy="492443"/>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発酵・交配</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培養・変異誘発</a:t>
            </a:r>
          </a:p>
        </p:txBody>
      </p:sp>
      <p:sp>
        <p:nvSpPr>
          <p:cNvPr id="34" name="テキスト ボックス 33"/>
          <p:cNvSpPr txBox="1"/>
          <p:nvPr/>
        </p:nvSpPr>
        <p:spPr>
          <a:xfrm>
            <a:off x="5058472" y="4641340"/>
            <a:ext cx="1032655" cy="492443"/>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インターネット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ハードウェア</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7076231" y="4571522"/>
            <a:ext cx="1196161" cy="692497"/>
          </a:xfrm>
          <a:prstGeom prst="rect">
            <a:avLst/>
          </a:prstGeom>
          <a:noFill/>
        </p:spPr>
        <p:txBody>
          <a:bodyPr wrap="none" rtlCol="0">
            <a:spAutoFit/>
          </a:bodyPr>
          <a:lstStyle/>
          <a:p>
            <a:r>
              <a:rPr lang="en-US" altLang="ja-JP" sz="1300" dirty="0" err="1">
                <a:latin typeface="Meiryo UI" panose="020B0604030504040204" pitchFamily="50" charset="-128"/>
                <a:ea typeface="Meiryo UI" panose="020B0604030504040204" pitchFamily="50" charset="-128"/>
                <a:cs typeface="Meiryo UI" panose="020B0604030504040204" pitchFamily="50" charset="-128"/>
              </a:rPr>
              <a:t>IoT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データマイニング</a:t>
            </a:r>
            <a:endParaRPr kumimoji="1"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深層</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学習</a:t>
            </a:r>
          </a:p>
        </p:txBody>
      </p:sp>
      <p:sp>
        <p:nvSpPr>
          <p:cNvPr id="36" name="テキスト ボックス 35"/>
          <p:cNvSpPr txBox="1"/>
          <p:nvPr/>
        </p:nvSpPr>
        <p:spPr>
          <a:xfrm>
            <a:off x="5058472" y="5301579"/>
            <a:ext cx="691215" cy="292388"/>
          </a:xfrm>
          <a:prstGeom prst="rect">
            <a:avLst/>
          </a:prstGeom>
          <a:noFill/>
        </p:spPr>
        <p:txBody>
          <a:bodyPr wrap="none" rtlCol="0">
            <a:spAutoFit/>
          </a:bodyPr>
          <a:lstStyle/>
          <a:p>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産業</a:t>
            </a:r>
          </a:p>
        </p:txBody>
      </p:sp>
      <p:sp>
        <p:nvSpPr>
          <p:cNvPr id="37" name="テキスト ボックス 36"/>
          <p:cNvSpPr txBox="1"/>
          <p:nvPr/>
        </p:nvSpPr>
        <p:spPr>
          <a:xfrm>
            <a:off x="7076231" y="5207899"/>
            <a:ext cx="1518364" cy="492443"/>
          </a:xfrm>
          <a:prstGeom prst="rect">
            <a:avLst/>
          </a:prstGeom>
          <a:noFill/>
        </p:spPr>
        <p:txBody>
          <a:bodyPr wrap="none" rtlCol="0">
            <a:spAutoFit/>
          </a:bodyPr>
          <a:lstStyle/>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物流・製造・</a:t>
            </a:r>
            <a:endParaRPr kumimoji="1"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医療・小売・金融</a:t>
            </a:r>
            <a:r>
              <a:rPr kumimoji="1" lang="en-US" altLang="ja-JP" sz="13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7076231" y="2785842"/>
            <a:ext cx="1675459" cy="492443"/>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ヘルスケア全般・食品・</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エネルギー</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5058472" y="2864177"/>
            <a:ext cx="934871"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医療・食品</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7076231" y="2154016"/>
            <a:ext cx="1431802" cy="492443"/>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遺伝子工学</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細胞・タンパク工学</a:t>
            </a:r>
          </a:p>
        </p:txBody>
      </p:sp>
      <p:sp>
        <p:nvSpPr>
          <p:cNvPr id="45" name="テキスト ボックス 44"/>
          <p:cNvSpPr txBox="1"/>
          <p:nvPr/>
        </p:nvSpPr>
        <p:spPr>
          <a:xfrm>
            <a:off x="7076231" y="3334506"/>
            <a:ext cx="1973617" cy="492443"/>
          </a:xfrm>
          <a:prstGeom prst="rect">
            <a:avLst/>
          </a:prstGeom>
          <a:noFill/>
        </p:spPr>
        <p:txBody>
          <a:bodyPr wrap="none" rtlCol="0">
            <a:spAutoFit/>
          </a:bodyPr>
          <a:lstStyle/>
          <a:p>
            <a:r>
              <a:rPr lang="en-US" altLang="ja-JP" sz="13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日本政府目標</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6" name="テキスト ボックス 45"/>
          <p:cNvSpPr txBox="1"/>
          <p:nvPr/>
        </p:nvSpPr>
        <p:spPr>
          <a:xfrm>
            <a:off x="7076231" y="5799917"/>
            <a:ext cx="1362874" cy="492443"/>
          </a:xfrm>
          <a:prstGeom prst="rect">
            <a:avLst/>
          </a:prstGeom>
          <a:noFill/>
        </p:spPr>
        <p:txBody>
          <a:bodyPr wrap="none" rtlCol="0">
            <a:spAutoFit/>
          </a:bodyPr>
          <a:lstStyle/>
          <a:p>
            <a:r>
              <a:rPr lang="en-US" altLang="ja-JP" sz="1300" dirty="0">
                <a:latin typeface="Meiryo UI" panose="020B0604030504040204" pitchFamily="50" charset="-128"/>
                <a:ea typeface="Meiryo UI" panose="020B0604030504040204" pitchFamily="50" charset="-128"/>
                <a:cs typeface="Meiryo UI" panose="020B0604030504040204" pitchFamily="50" charset="-128"/>
              </a:rPr>
              <a:t>83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推定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47" name="テキスト ボックス 46"/>
          <p:cNvSpPr txBox="1"/>
          <p:nvPr/>
        </p:nvSpPr>
        <p:spPr>
          <a:xfrm>
            <a:off x="5058472" y="3338022"/>
            <a:ext cx="1446230" cy="292388"/>
          </a:xfrm>
          <a:prstGeom prst="rect">
            <a:avLst/>
          </a:prstGeom>
          <a:noFill/>
        </p:spPr>
        <p:txBody>
          <a:bodyPr wrap="none" rtlCol="0">
            <a:spAutoFit/>
          </a:bodyPr>
          <a:lstStyle/>
          <a:p>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兆円</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5058472" y="5799918"/>
            <a:ext cx="1353256" cy="292388"/>
          </a:xfrm>
          <a:prstGeom prst="rect">
            <a:avLst/>
          </a:prstGeom>
          <a:noFill/>
        </p:spPr>
        <p:txBody>
          <a:bodyPr wrap="none" rtlCol="0">
            <a:spAutoFit/>
          </a:bodyPr>
          <a:lstStyle/>
          <a:p>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兆円</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0" name="テキスト ボックス 49"/>
          <p:cNvSpPr txBox="1"/>
          <p:nvPr/>
        </p:nvSpPr>
        <p:spPr>
          <a:xfrm>
            <a:off x="6200335" y="3880474"/>
            <a:ext cx="851515" cy="292388"/>
          </a:xfrm>
          <a:prstGeom prst="rect">
            <a:avLst/>
          </a:prstGeom>
          <a:noFill/>
        </p:spPr>
        <p:txBody>
          <a:bodyPr wrap="none" rtlCol="0">
            <a:spAutoFit/>
          </a:bodyPr>
          <a:lstStyle/>
          <a:p>
            <a:r>
              <a:rPr kumimoji="1" lang="ja-JP" altLang="en-US" sz="1300" dirty="0">
                <a:latin typeface="Meiryo UI" panose="020B0604030504040204" pitchFamily="50" charset="-128"/>
                <a:ea typeface="Meiryo UI" panose="020B0604030504040204" pitchFamily="50" charset="-128"/>
                <a:cs typeface="Meiryo UI" panose="020B0604030504040204" pitchFamily="50" charset="-128"/>
              </a:rPr>
              <a:t>相乗効果</a:t>
            </a:r>
          </a:p>
        </p:txBody>
      </p:sp>
      <p:cxnSp>
        <p:nvCxnSpPr>
          <p:cNvPr id="55" name="直線コネクタ 54"/>
          <p:cNvCxnSpPr/>
          <p:nvPr/>
        </p:nvCxnSpPr>
        <p:spPr>
          <a:xfrm flipV="1">
            <a:off x="3377316" y="1750729"/>
            <a:ext cx="618620" cy="14743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3412537" y="4721184"/>
            <a:ext cx="572644" cy="15642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矢印: 右カーブ 1"/>
          <p:cNvSpPr/>
          <p:nvPr/>
        </p:nvSpPr>
        <p:spPr>
          <a:xfrm>
            <a:off x="6055877" y="3785825"/>
            <a:ext cx="302255" cy="538016"/>
          </a:xfrm>
          <a:prstGeom prst="curvedRightArrow">
            <a:avLst>
              <a:gd name="adj1" fmla="val 23013"/>
              <a:gd name="adj2" fmla="val 61862"/>
              <a:gd name="adj3" fmla="val 57527"/>
            </a:avLst>
          </a:prstGeom>
          <a:solidFill>
            <a:schemeClr val="tx1">
              <a:lumMod val="65000"/>
              <a:lumOff val="35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矢印: 右カーブ 48"/>
          <p:cNvSpPr/>
          <p:nvPr/>
        </p:nvSpPr>
        <p:spPr>
          <a:xfrm rot="10616017">
            <a:off x="6900722" y="3736442"/>
            <a:ext cx="302255" cy="538016"/>
          </a:xfrm>
          <a:prstGeom prst="curvedRightArrow">
            <a:avLst>
              <a:gd name="adj1" fmla="val 23013"/>
              <a:gd name="adj2" fmla="val 61862"/>
              <a:gd name="adj3" fmla="val 57527"/>
            </a:avLst>
          </a:prstGeom>
          <a:solidFill>
            <a:schemeClr val="tx1">
              <a:lumMod val="65000"/>
              <a:lumOff val="35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矢印: 右 9"/>
          <p:cNvSpPr/>
          <p:nvPr/>
        </p:nvSpPr>
        <p:spPr>
          <a:xfrm>
            <a:off x="6667360" y="2595118"/>
            <a:ext cx="280904" cy="640726"/>
          </a:xfrm>
          <a:prstGeom prst="rightArrow">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矢印: 右 52"/>
          <p:cNvSpPr/>
          <p:nvPr/>
        </p:nvSpPr>
        <p:spPr>
          <a:xfrm>
            <a:off x="6665650" y="5055053"/>
            <a:ext cx="280904" cy="640726"/>
          </a:xfrm>
          <a:prstGeom prst="rightArrow">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p:nvPr/>
        </p:nvCxnSpPr>
        <p:spPr>
          <a:xfrm>
            <a:off x="5058472" y="2041902"/>
            <a:ext cx="1555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076231" y="2041902"/>
            <a:ext cx="1555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5058472" y="4536552"/>
            <a:ext cx="1555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7076231" y="4536552"/>
            <a:ext cx="1555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985181" y="1736661"/>
            <a:ext cx="324000" cy="2196000"/>
          </a:xfrm>
          <a:prstGeom prst="rect">
            <a:avLst/>
          </a:prstGeom>
          <a:solidFill>
            <a:schemeClr val="lt1"/>
          </a:solidFill>
          <a:ln w="12700"/>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バイオ</a:t>
            </a:r>
          </a:p>
        </p:txBody>
      </p:sp>
      <p:sp>
        <p:nvSpPr>
          <p:cNvPr id="62" name="正方形/長方形 61"/>
          <p:cNvSpPr/>
          <p:nvPr/>
        </p:nvSpPr>
        <p:spPr>
          <a:xfrm>
            <a:off x="3985181" y="4111603"/>
            <a:ext cx="324000" cy="2196000"/>
          </a:xfrm>
          <a:prstGeom prst="rect">
            <a:avLst/>
          </a:prstGeom>
          <a:solidFill>
            <a:schemeClr val="lt1"/>
          </a:solidFill>
          <a:ln w="12700"/>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データマネジメント</a:t>
            </a:r>
          </a:p>
        </p:txBody>
      </p:sp>
      <p:sp>
        <p:nvSpPr>
          <p:cNvPr id="61" name="テキスト ボックス 60"/>
          <p:cNvSpPr txBox="1"/>
          <p:nvPr/>
        </p:nvSpPr>
        <p:spPr>
          <a:xfrm>
            <a:off x="430161" y="6595351"/>
            <a:ext cx="2954655"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rPr>
              <a:t>参考：経済産業省資料、</a:t>
            </a:r>
            <a:r>
              <a:rPr lang="en-US" altLang="ja-JP" sz="1100" dirty="0">
                <a:latin typeface="Meiryo UI" panose="020B0604030504040204" pitchFamily="50" charset="-128"/>
                <a:ea typeface="Meiryo UI" panose="020B0604030504040204" pitchFamily="50" charset="-128"/>
              </a:rPr>
              <a:t>EY</a:t>
            </a:r>
            <a:r>
              <a:rPr lang="ja-JP" altLang="en-US" sz="1100" dirty="0">
                <a:latin typeface="Meiryo UI" panose="020B0604030504040204" pitchFamily="50" charset="-128"/>
                <a:ea typeface="Meiryo UI" panose="020B0604030504040204" pitchFamily="50" charset="-128"/>
              </a:rPr>
              <a:t>総合研究所資料</a:t>
            </a:r>
            <a:endParaRPr lang="en-US" altLang="ja-JP" sz="1100" dirty="0">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74643" y="102125"/>
            <a:ext cx="2738250" cy="369332"/>
          </a:xfrm>
          <a:prstGeom prst="rect">
            <a:avLst/>
          </a:prstGeom>
          <a:solidFill>
            <a:schemeClr val="bg1">
              <a:lumMod val="75000"/>
            </a:schemeClr>
          </a:solidFill>
          <a:ln>
            <a:solidFill>
              <a:schemeClr val="tx1"/>
            </a:solidFill>
          </a:ln>
        </p:spPr>
        <p:txBody>
          <a:bodyPr wrap="none" rtlCol="0">
            <a:spAutoFit/>
          </a:bodyPr>
          <a:lstStyle/>
          <a:p>
            <a:r>
              <a:rPr kumimoji="1" lang="ja-JP" altLang="en-US" b="1" dirty="0">
                <a:latin typeface="Meiryo UI" panose="020B0604030504040204" pitchFamily="50" charset="-128"/>
                <a:ea typeface="Meiryo UI" panose="020B0604030504040204" pitchFamily="50" charset="-128"/>
              </a:rPr>
              <a:t>技術インキュベーション機能</a:t>
            </a:r>
          </a:p>
        </p:txBody>
      </p:sp>
    </p:spTree>
    <p:extLst>
      <p:ext uri="{BB962C8B-B14F-4D97-AF65-F5344CB8AC3E}">
        <p14:creationId xmlns:p14="http://schemas.microsoft.com/office/powerpoint/2010/main" val="3240945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29595" y="55958"/>
            <a:ext cx="4663456"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技術インキュベーション機能のあり方</a:t>
            </a:r>
          </a:p>
        </p:txBody>
      </p:sp>
      <p:cxnSp>
        <p:nvCxnSpPr>
          <p:cNvPr id="7" name="直線コネクタ 6"/>
          <p:cNvCxnSpPr/>
          <p:nvPr/>
        </p:nvCxnSpPr>
        <p:spPr>
          <a:xfrm>
            <a:off x="2051720" y="1743764"/>
            <a:ext cx="29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153219" y="1440028"/>
            <a:ext cx="2012089"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rPr>
              <a:t>しくみ</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人材・資金・立地</a:t>
            </a:r>
            <a:r>
              <a:rPr lang="en-US" altLang="ja-JP" sz="1400" b="1" dirty="0">
                <a:latin typeface="Meiryo UI" panose="020B0604030504040204" pitchFamily="50" charset="-128"/>
                <a:ea typeface="Meiryo UI" panose="020B0604030504040204" pitchFamily="50" charset="-128"/>
              </a:rPr>
              <a:t>)</a:t>
            </a:r>
          </a:p>
        </p:txBody>
      </p:sp>
      <p:sp>
        <p:nvSpPr>
          <p:cNvPr id="11" name="角丸四角形 10"/>
          <p:cNvSpPr/>
          <p:nvPr/>
        </p:nvSpPr>
        <p:spPr>
          <a:xfrm>
            <a:off x="401665" y="1868448"/>
            <a:ext cx="1332000" cy="1440000"/>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400" b="1" dirty="0">
                <a:solidFill>
                  <a:srgbClr val="000000"/>
                </a:solidFill>
                <a:latin typeface="Meiryo UI" panose="020B0604030504040204" pitchFamily="50" charset="-128"/>
                <a:ea typeface="Meiryo UI" panose="020B0604030504040204" pitchFamily="50" charset="-128"/>
              </a:rPr>
              <a:t>①共同運営型</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395536" y="5207229"/>
            <a:ext cx="1332000" cy="1436733"/>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③ベンチャー</a:t>
            </a:r>
            <a:endParaRPr kumimoji="1"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創業型</a:t>
            </a:r>
          </a:p>
        </p:txBody>
      </p:sp>
      <p:cxnSp>
        <p:nvCxnSpPr>
          <p:cNvPr id="10" name="直線コネクタ 9"/>
          <p:cNvCxnSpPr/>
          <p:nvPr/>
        </p:nvCxnSpPr>
        <p:spPr>
          <a:xfrm>
            <a:off x="401665" y="3408537"/>
            <a:ext cx="82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01665" y="5118225"/>
            <a:ext cx="82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395536" y="3502675"/>
            <a:ext cx="1332000" cy="1548000"/>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②共同研究型</a:t>
            </a:r>
          </a:p>
        </p:txBody>
      </p:sp>
      <p:sp>
        <p:nvSpPr>
          <p:cNvPr id="24"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22</a:t>
            </a:fld>
            <a:endParaRPr kumimoji="1" lang="ja-JP" altLang="en-US" dirty="0"/>
          </a:p>
        </p:txBody>
      </p:sp>
      <p:sp>
        <p:nvSpPr>
          <p:cNvPr id="25" name="正方形/長方形 24"/>
          <p:cNvSpPr/>
          <p:nvPr/>
        </p:nvSpPr>
        <p:spPr>
          <a:xfrm>
            <a:off x="1958886" y="5207229"/>
            <a:ext cx="3023024" cy="738664"/>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研究者・大学側から主体的にベンチャーを創業、またはファンドとして育成し、技術</a:t>
            </a:r>
            <a:r>
              <a:rPr lang="ja-JP" altLang="en-US" sz="1400" dirty="0" smtClean="0">
                <a:latin typeface="Meiryo UI" panose="020B0604030504040204" pitchFamily="50" charset="-128"/>
                <a:ea typeface="Meiryo UI" panose="020B0604030504040204" pitchFamily="50" charset="-128"/>
              </a:rPr>
              <a:t>シーズを</a:t>
            </a:r>
            <a:r>
              <a:rPr lang="ja-JP" altLang="en-US" sz="1400" dirty="0">
                <a:latin typeface="Meiryo UI" panose="020B0604030504040204" pitchFamily="50" charset="-128"/>
                <a:ea typeface="Meiryo UI" panose="020B0604030504040204" pitchFamily="50" charset="-128"/>
              </a:rPr>
              <a:t>市場に出していく</a:t>
            </a:r>
            <a:endParaRPr lang="en-US" altLang="ja-JP" sz="1400" dirty="0">
              <a:latin typeface="Meiryo UI" panose="020B0604030504040204" pitchFamily="50" charset="-128"/>
              <a:ea typeface="Meiryo UI" panose="020B0604030504040204" pitchFamily="50" charset="-128"/>
            </a:endParaRPr>
          </a:p>
        </p:txBody>
      </p:sp>
      <p:sp>
        <p:nvSpPr>
          <p:cNvPr id="26" name="正方形/長方形 25"/>
          <p:cNvSpPr/>
          <p:nvPr/>
        </p:nvSpPr>
        <p:spPr>
          <a:xfrm>
            <a:off x="1958885" y="3506018"/>
            <a:ext cx="2941420" cy="1600438"/>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中小企業中心。企業側が切り出した個別の研究に関して個別研究室が受託対応</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営利事業としての見立て以前の実験的取り組みや、委託可能な分析など、企業</a:t>
            </a:r>
            <a:r>
              <a:rPr lang="en-US" altLang="ja-JP" sz="1400" dirty="0">
                <a:latin typeface="Meiryo UI" panose="020B0604030504040204" pitchFamily="50" charset="-128"/>
                <a:ea typeface="Meiryo UI" panose="020B0604030504040204" pitchFamily="50" charset="-128"/>
              </a:rPr>
              <a:t>R&amp;D</a:t>
            </a:r>
            <a:r>
              <a:rPr lang="ja-JP" altLang="en-US" sz="1400" dirty="0">
                <a:latin typeface="Meiryo UI" panose="020B0604030504040204" pitchFamily="50" charset="-128"/>
                <a:ea typeface="Meiryo UI" panose="020B0604030504040204" pitchFamily="50" charset="-128"/>
              </a:rPr>
              <a:t>の外注としての産業の仕組み</a:t>
            </a:r>
            <a:endParaRPr lang="en-US" altLang="ja-JP" sz="1400" dirty="0">
              <a:latin typeface="Meiryo UI" panose="020B0604030504040204" pitchFamily="50" charset="-128"/>
              <a:ea typeface="Meiryo UI" panose="020B0604030504040204" pitchFamily="50" charset="-128"/>
            </a:endParaRPr>
          </a:p>
        </p:txBody>
      </p:sp>
      <p:sp>
        <p:nvSpPr>
          <p:cNvPr id="27" name="正方形/長方形 26"/>
          <p:cNvSpPr/>
          <p:nvPr/>
        </p:nvSpPr>
        <p:spPr>
          <a:xfrm>
            <a:off x="1958885" y="1868448"/>
            <a:ext cx="3006087" cy="954107"/>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大企業・国際的企業との研究開発における物理的な拠点を共有</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双方向的なコラボレーションにより長期的には</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産業クラスター</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を形成</a:t>
            </a:r>
            <a:endParaRPr lang="en-US" altLang="ja-JP" sz="1400" dirty="0">
              <a:latin typeface="Meiryo UI" panose="020B0604030504040204" pitchFamily="50" charset="-128"/>
              <a:ea typeface="Meiryo UI" panose="020B0604030504040204" pitchFamily="50" charset="-128"/>
            </a:endParaRPr>
          </a:p>
        </p:txBody>
      </p:sp>
      <p:sp>
        <p:nvSpPr>
          <p:cNvPr id="28" name="正方形/長方形 27"/>
          <p:cNvSpPr/>
          <p:nvPr/>
        </p:nvSpPr>
        <p:spPr>
          <a:xfrm>
            <a:off x="2400348" y="1431681"/>
            <a:ext cx="2243660" cy="307777"/>
          </a:xfrm>
          <a:prstGeom prst="rect">
            <a:avLst/>
          </a:prstGeom>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機能</a:t>
            </a:r>
            <a:endParaRPr lang="en-US" altLang="ja-JP" sz="1400" b="1" dirty="0">
              <a:latin typeface="Meiryo UI" panose="020B0604030504040204" pitchFamily="50" charset="-128"/>
              <a:ea typeface="Meiryo UI" panose="020B0604030504040204" pitchFamily="50" charset="-128"/>
            </a:endParaRPr>
          </a:p>
        </p:txBody>
      </p:sp>
      <p:sp>
        <p:nvSpPr>
          <p:cNvPr id="30" name="正方形/長方形 29"/>
          <p:cNvSpPr/>
          <p:nvPr/>
        </p:nvSpPr>
        <p:spPr>
          <a:xfrm>
            <a:off x="5460250" y="1868448"/>
            <a:ext cx="3062244" cy="1384995"/>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研究員の長期的な相互派遣</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主に企業が大学を研究拠点として機器・施設などをカバー</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大学内・周辺の物理的な企業研究拠点の設置</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p:txBody>
      </p:sp>
      <p:sp>
        <p:nvSpPr>
          <p:cNvPr id="32" name="正方形/長方形 31"/>
          <p:cNvSpPr/>
          <p:nvPr/>
        </p:nvSpPr>
        <p:spPr>
          <a:xfrm>
            <a:off x="5481225" y="3506018"/>
            <a:ext cx="3036730" cy="1384995"/>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物理的な派遣はなく、マイルストーンに応じた進捗共有</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研究費は企業が負担</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地域企業が主体になりがち</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5541590" y="1743764"/>
            <a:ext cx="29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5460250" y="5167990"/>
            <a:ext cx="3146835" cy="1600438"/>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外部企業との人材交流なし、双方の情報収集程度</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資金は研究者・創業者がリスクを負う。主にファンド、</a:t>
            </a:r>
            <a:r>
              <a:rPr lang="en-US" altLang="ja-JP" sz="1400" dirty="0">
                <a:latin typeface="Meiryo UI" panose="020B0604030504040204" pitchFamily="50" charset="-128"/>
                <a:ea typeface="Meiryo UI" panose="020B0604030504040204" pitchFamily="50" charset="-128"/>
              </a:rPr>
              <a:t>LP</a:t>
            </a:r>
            <a:r>
              <a:rPr lang="ja-JP" altLang="en-US" sz="1400" dirty="0">
                <a:latin typeface="Meiryo UI" panose="020B0604030504040204" pitchFamily="50" charset="-128"/>
                <a:ea typeface="Meiryo UI" panose="020B0604030504040204" pitchFamily="50" charset="-128"/>
              </a:rPr>
              <a:t>（出資者）として大企業が参画の場合あり</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ファンドは大学法人設立型でなければ都市部の産学連携ファンドが担う</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4643" y="102125"/>
            <a:ext cx="2738250" cy="369332"/>
          </a:xfrm>
          <a:prstGeom prst="rect">
            <a:avLst/>
          </a:prstGeom>
          <a:solidFill>
            <a:schemeClr val="bg1">
              <a:lumMod val="75000"/>
            </a:schemeClr>
          </a:solidFill>
          <a:ln>
            <a:solidFill>
              <a:schemeClr val="tx1"/>
            </a:solidFill>
          </a:ln>
        </p:spPr>
        <p:txBody>
          <a:bodyPr wrap="none" rtlCol="0">
            <a:spAutoFit/>
          </a:bodyPr>
          <a:lstStyle/>
          <a:p>
            <a:r>
              <a:rPr kumimoji="1" lang="ja-JP" altLang="en-US" b="1" dirty="0">
                <a:latin typeface="Meiryo UI" panose="020B0604030504040204" pitchFamily="50" charset="-128"/>
                <a:ea typeface="Meiryo UI" panose="020B0604030504040204" pitchFamily="50" charset="-128"/>
              </a:rPr>
              <a:t>技術インキュベーション機能</a:t>
            </a:r>
          </a:p>
        </p:txBody>
      </p:sp>
    </p:spTree>
    <p:extLst>
      <p:ext uri="{BB962C8B-B14F-4D97-AF65-F5344CB8AC3E}">
        <p14:creationId xmlns:p14="http://schemas.microsoft.com/office/powerpoint/2010/main" val="2882869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 12"/>
          <p:cNvSpPr>
            <a:spLocks noGrp="1"/>
          </p:cNvSpPr>
          <p:nvPr>
            <p:ph type="sldNum" sz="quarter" idx="12"/>
          </p:nvPr>
        </p:nvSpPr>
        <p:spPr>
          <a:xfrm>
            <a:off x="7006204" y="6507052"/>
            <a:ext cx="2133600" cy="365125"/>
          </a:xfrm>
        </p:spPr>
        <p:txBody>
          <a:bodyPr/>
          <a:lstStyle/>
          <a:p>
            <a:fld id="{2788D170-ED78-4CD6-9DF7-18AA74CDFCD5}" type="slidenum">
              <a:rPr kumimoji="1" lang="ja-JP" altLang="en-US" smtClean="0"/>
              <a:pPr/>
              <a:t>23</a:t>
            </a:fld>
            <a:endParaRPr kumimoji="1" lang="ja-JP" altLang="en-US" dirty="0"/>
          </a:p>
        </p:txBody>
      </p:sp>
      <p:sp>
        <p:nvSpPr>
          <p:cNvPr id="6" name="正方形/長方形 5"/>
          <p:cNvSpPr/>
          <p:nvPr/>
        </p:nvSpPr>
        <p:spPr>
          <a:xfrm>
            <a:off x="3347864" y="62856"/>
            <a:ext cx="3416409" cy="461665"/>
          </a:xfrm>
          <a:prstGeom prst="rect">
            <a:avLst/>
          </a:prstGeom>
        </p:spPr>
        <p:txBody>
          <a:bodyPr wrap="square">
            <a:spAutoFit/>
          </a:bodyPr>
          <a:lstStyle/>
          <a:p>
            <a:pPr lvl="0" algn="ct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現状評価</a:t>
            </a:r>
          </a:p>
        </p:txBody>
      </p:sp>
      <p:sp>
        <p:nvSpPr>
          <p:cNvPr id="11" name="テキスト ボックス 10"/>
          <p:cNvSpPr txBox="1"/>
          <p:nvPr/>
        </p:nvSpPr>
        <p:spPr>
          <a:xfrm>
            <a:off x="2469284" y="669748"/>
            <a:ext cx="403218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現状評価</a:t>
            </a:r>
          </a:p>
        </p:txBody>
      </p:sp>
      <p:cxnSp>
        <p:nvCxnSpPr>
          <p:cNvPr id="13" name="直線コネクタ 12"/>
          <p:cNvCxnSpPr/>
          <p:nvPr/>
        </p:nvCxnSpPr>
        <p:spPr>
          <a:xfrm>
            <a:off x="5424004" y="990046"/>
            <a:ext cx="34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195247" y="1406613"/>
            <a:ext cx="4968000" cy="17361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endParaRPr kumimoji="1" lang="en-US" altLang="ja-JP" sz="1200" dirty="0">
              <a:solidFill>
                <a:schemeClr val="tx1"/>
              </a:solidFill>
            </a:endParaRPr>
          </a:p>
        </p:txBody>
      </p:sp>
      <p:sp>
        <p:nvSpPr>
          <p:cNvPr id="18" name="角丸四角形 10"/>
          <p:cNvSpPr/>
          <p:nvPr/>
        </p:nvSpPr>
        <p:spPr>
          <a:xfrm>
            <a:off x="229406" y="1484912"/>
            <a:ext cx="1239270" cy="1599013"/>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sz="1300" b="1" dirty="0">
                <a:solidFill>
                  <a:srgbClr val="000000"/>
                </a:solidFill>
                <a:latin typeface="Meiryo UI" panose="020B0604030504040204" pitchFamily="50" charset="-128"/>
                <a:ea typeface="Meiryo UI" panose="020B0604030504040204" pitchFamily="50" charset="-128"/>
              </a:rPr>
              <a:t>①共同運営型</a:t>
            </a:r>
            <a:endParaRPr lang="en-US" altLang="ja-JP" sz="1300" b="1" dirty="0">
              <a:solidFill>
                <a:srgbClr val="000000"/>
              </a:solidFill>
              <a:latin typeface="Meiryo UI" panose="020B0604030504040204" pitchFamily="50" charset="-128"/>
              <a:ea typeface="Meiryo UI" panose="020B0604030504040204" pitchFamily="50" charset="-128"/>
            </a:endParaRPr>
          </a:p>
          <a:p>
            <a:pPr algn="ctr"/>
            <a:r>
              <a:rPr lang="en-US" altLang="ja-JP" sz="1200" b="1" dirty="0">
                <a:solidFill>
                  <a:srgbClr val="000000"/>
                </a:solidFill>
                <a:latin typeface="Meiryo UI" panose="020B0604030504040204" pitchFamily="50" charset="-128"/>
                <a:ea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rPr>
              <a:t>大企業志向</a:t>
            </a:r>
            <a:r>
              <a:rPr lang="en-US" altLang="ja-JP" sz="1200" b="1" dirty="0">
                <a:solidFill>
                  <a:srgbClr val="000000"/>
                </a:solidFill>
                <a:latin typeface="Meiryo UI" panose="020B0604030504040204" pitchFamily="50" charset="-128"/>
                <a:ea typeface="Meiryo UI" panose="020B0604030504040204" pitchFamily="50" charset="-128"/>
              </a:rPr>
              <a:t>)</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1"/>
          <p:cNvSpPr/>
          <p:nvPr/>
        </p:nvSpPr>
        <p:spPr>
          <a:xfrm>
            <a:off x="223384" y="4985040"/>
            <a:ext cx="1239270" cy="1548000"/>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③ベンチャー</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創業型</a:t>
            </a:r>
          </a:p>
        </p:txBody>
      </p:sp>
      <p:sp>
        <p:nvSpPr>
          <p:cNvPr id="20" name="角丸四角形 17"/>
          <p:cNvSpPr/>
          <p:nvPr/>
        </p:nvSpPr>
        <p:spPr>
          <a:xfrm>
            <a:off x="223384" y="3270916"/>
            <a:ext cx="1239270" cy="1461026"/>
          </a:xfrm>
          <a:prstGeom prst="roundRect">
            <a:avLst/>
          </a:prstGeom>
          <a:ln w="12700"/>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②共同研究型</a:t>
            </a:r>
            <a:endParaRPr kumimoji="1"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中小企業志向</a:t>
            </a: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2490522" y="1073381"/>
            <a:ext cx="509042" cy="2816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rPr>
              <a:t>特色</a:t>
            </a:r>
            <a:endParaRPr lang="en-US" altLang="ja-JP" sz="1300" dirty="0">
              <a:latin typeface="Meiryo UI" panose="020B0604030504040204" pitchFamily="50" charset="-128"/>
              <a:ea typeface="Meiryo UI" panose="020B0604030504040204" pitchFamily="50" charset="-128"/>
            </a:endParaRPr>
          </a:p>
        </p:txBody>
      </p:sp>
      <p:sp>
        <p:nvSpPr>
          <p:cNvPr id="26" name="正方形/長方形 25"/>
          <p:cNvSpPr/>
          <p:nvPr/>
        </p:nvSpPr>
        <p:spPr>
          <a:xfrm>
            <a:off x="2107992" y="4932418"/>
            <a:ext cx="2948076" cy="892552"/>
          </a:xfrm>
          <a:prstGeom prst="rect">
            <a:avLst/>
          </a:prstGeom>
        </p:spPr>
        <p:txBody>
          <a:bodyPr wrap="square">
            <a:spAutoFit/>
          </a:bodyPr>
          <a:lstStyle/>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理工系の研究レベルの高さに対し実績が少ない。国立大に比べ小規模であり、個別ファンド組成などのリスクマネーは出しにくい</a:t>
            </a:r>
            <a:endParaRPr lang="en-US" altLang="ja-JP" sz="1300" dirty="0">
              <a:latin typeface="Meiryo UI" panose="020B0604030504040204" pitchFamily="50" charset="-128"/>
              <a:ea typeface="Meiryo UI" panose="020B0604030504040204" pitchFamily="50" charset="-128"/>
            </a:endParaRPr>
          </a:p>
        </p:txBody>
      </p:sp>
      <p:sp>
        <p:nvSpPr>
          <p:cNvPr id="27" name="正方形/長方形 26"/>
          <p:cNvSpPr/>
          <p:nvPr/>
        </p:nvSpPr>
        <p:spPr>
          <a:xfrm>
            <a:off x="2107992" y="1500615"/>
            <a:ext cx="2948076" cy="692497"/>
          </a:xfrm>
          <a:prstGeom prst="rect">
            <a:avLst/>
          </a:prstGeom>
        </p:spPr>
        <p:txBody>
          <a:bodyPr wrap="square">
            <a:spAutoFit/>
          </a:bodyPr>
          <a:lstStyle/>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トヨタ・日立・サムスンなど主要企業含め関係構築が進んでおり、国立大学水準</a:t>
            </a:r>
            <a:endParaRPr lang="en-US" altLang="ja-JP" sz="13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1510424" y="1693532"/>
            <a:ext cx="518091" cy="292388"/>
          </a:xfrm>
          <a:prstGeom prst="rect">
            <a:avLst/>
          </a:prstGeom>
          <a:noFill/>
        </p:spPr>
        <p:txBody>
          <a:bodyPr wrap="none" rtlCol="0">
            <a:spAutoFit/>
          </a:bodyPr>
          <a:lstStyle/>
          <a:p>
            <a:r>
              <a:rPr lang="ja-JP" altLang="en-US" sz="1300" b="1" dirty="0">
                <a:latin typeface="Meiryo UI" panose="020B0604030504040204" pitchFamily="50" charset="-128"/>
                <a:ea typeface="Meiryo UI" panose="020B0604030504040204" pitchFamily="50" charset="-128"/>
              </a:rPr>
              <a:t>府大</a:t>
            </a:r>
            <a:endParaRPr lang="en-US" altLang="ja-JP" sz="1300" b="1"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501062" y="2474046"/>
            <a:ext cx="518091" cy="292388"/>
          </a:xfrm>
          <a:prstGeom prst="rect">
            <a:avLst/>
          </a:prstGeom>
          <a:noFill/>
        </p:spPr>
        <p:txBody>
          <a:bodyPr wrap="none" rtlCol="0">
            <a:spAutoFit/>
          </a:bodyPr>
          <a:lstStyle/>
          <a:p>
            <a:r>
              <a:rPr lang="ja-JP" altLang="en-US" sz="1300" b="1" dirty="0">
                <a:latin typeface="Meiryo UI" panose="020B0604030504040204" pitchFamily="50" charset="-128"/>
                <a:ea typeface="Meiryo UI" panose="020B0604030504040204" pitchFamily="50" charset="-128"/>
              </a:rPr>
              <a:t>市大</a:t>
            </a:r>
            <a:endParaRPr lang="en-US" altLang="ja-JP" sz="1300" b="1" dirty="0">
              <a:latin typeface="Meiryo UI" panose="020B0604030504040204" pitchFamily="50" charset="-128"/>
              <a:ea typeface="Meiryo UI" panose="020B0604030504040204" pitchFamily="50" charset="-128"/>
            </a:endParaRPr>
          </a:p>
        </p:txBody>
      </p:sp>
      <p:cxnSp>
        <p:nvCxnSpPr>
          <p:cNvPr id="41" name="直線コネクタ 40"/>
          <p:cNvCxnSpPr/>
          <p:nvPr/>
        </p:nvCxnSpPr>
        <p:spPr>
          <a:xfrm>
            <a:off x="251519" y="3203134"/>
            <a:ext cx="49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1519" y="4855092"/>
            <a:ext cx="49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483767" y="1360509"/>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5372162" y="650827"/>
            <a:ext cx="723275"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実績＊</a:t>
            </a:r>
            <a:endParaRPr kumimoji="1" lang="ja-JP" altLang="en-US" sz="1400" dirty="0">
              <a:latin typeface="Meiryo UI" panose="020B0604030504040204" pitchFamily="50" charset="-128"/>
              <a:ea typeface="Meiryo UI" panose="020B0604030504040204" pitchFamily="50" charset="-128"/>
            </a:endParaRPr>
          </a:p>
        </p:txBody>
      </p:sp>
      <p:cxnSp>
        <p:nvCxnSpPr>
          <p:cNvPr id="53" name="直線コネクタ 52"/>
          <p:cNvCxnSpPr/>
          <p:nvPr/>
        </p:nvCxnSpPr>
        <p:spPr>
          <a:xfrm>
            <a:off x="2483768" y="98292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3648436" y="713593"/>
            <a:ext cx="180000" cy="1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endParaRPr kumimoji="1" lang="en-US" altLang="ja-JP" sz="1200" dirty="0">
              <a:solidFill>
                <a:schemeClr val="tx1"/>
              </a:solidFill>
            </a:endParaRPr>
          </a:p>
        </p:txBody>
      </p:sp>
      <p:sp>
        <p:nvSpPr>
          <p:cNvPr id="58" name="正方形/長方形 57"/>
          <p:cNvSpPr/>
          <p:nvPr/>
        </p:nvSpPr>
        <p:spPr>
          <a:xfrm>
            <a:off x="3822424" y="582367"/>
            <a:ext cx="201622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100" dirty="0">
                <a:solidFill>
                  <a:srgbClr val="000000"/>
                </a:solidFill>
                <a:latin typeface="Meiryo UI" panose="020B0604030504040204" pitchFamily="50" charset="-128"/>
                <a:ea typeface="Meiryo UI" panose="020B0604030504040204" pitchFamily="50" charset="-128"/>
              </a:rPr>
              <a:t>新大学において強化</a:t>
            </a:r>
            <a:endParaRPr lang="en-US" altLang="ja-JP" sz="1100" dirty="0">
              <a:solidFill>
                <a:srgbClr val="000000"/>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1550763" y="3529297"/>
            <a:ext cx="518091" cy="292388"/>
          </a:xfrm>
          <a:prstGeom prst="rect">
            <a:avLst/>
          </a:prstGeom>
          <a:noFill/>
        </p:spPr>
        <p:txBody>
          <a:bodyPr wrap="none" rtlCol="0">
            <a:spAutoFit/>
          </a:bodyPr>
          <a:lstStyle/>
          <a:p>
            <a:r>
              <a:rPr lang="ja-JP" altLang="en-US" sz="1300" b="1" dirty="0">
                <a:latin typeface="Meiryo UI" panose="020B0604030504040204" pitchFamily="50" charset="-128"/>
                <a:ea typeface="Meiryo UI" panose="020B0604030504040204" pitchFamily="50" charset="-128"/>
              </a:rPr>
              <a:t>府大</a:t>
            </a:r>
            <a:endParaRPr lang="en-US" altLang="ja-JP" sz="1300" b="1"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1541401" y="4295743"/>
            <a:ext cx="518091" cy="292388"/>
          </a:xfrm>
          <a:prstGeom prst="rect">
            <a:avLst/>
          </a:prstGeom>
          <a:noFill/>
        </p:spPr>
        <p:txBody>
          <a:bodyPr wrap="none" rtlCol="0">
            <a:spAutoFit/>
          </a:bodyPr>
          <a:lstStyle/>
          <a:p>
            <a:r>
              <a:rPr lang="ja-JP" altLang="en-US" sz="1300" b="1" dirty="0">
                <a:latin typeface="Meiryo UI" panose="020B0604030504040204" pitchFamily="50" charset="-128"/>
                <a:ea typeface="Meiryo UI" panose="020B0604030504040204" pitchFamily="50" charset="-128"/>
              </a:rPr>
              <a:t>市大</a:t>
            </a:r>
            <a:endParaRPr lang="en-US" altLang="ja-JP" sz="1300" b="1"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1560250" y="5310920"/>
            <a:ext cx="518091" cy="292388"/>
          </a:xfrm>
          <a:prstGeom prst="rect">
            <a:avLst/>
          </a:prstGeom>
          <a:noFill/>
        </p:spPr>
        <p:txBody>
          <a:bodyPr wrap="none" rtlCol="0">
            <a:spAutoFit/>
          </a:bodyPr>
          <a:lstStyle/>
          <a:p>
            <a:r>
              <a:rPr lang="ja-JP" altLang="en-US" sz="1300" b="1" dirty="0">
                <a:latin typeface="Meiryo UI" panose="020B0604030504040204" pitchFamily="50" charset="-128"/>
                <a:ea typeface="Meiryo UI" panose="020B0604030504040204" pitchFamily="50" charset="-128"/>
              </a:rPr>
              <a:t>府大</a:t>
            </a:r>
            <a:endParaRPr lang="en-US" altLang="ja-JP" sz="1300" b="1"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1550888" y="6129476"/>
            <a:ext cx="518091" cy="292388"/>
          </a:xfrm>
          <a:prstGeom prst="rect">
            <a:avLst/>
          </a:prstGeom>
          <a:noFill/>
        </p:spPr>
        <p:txBody>
          <a:bodyPr wrap="none" rtlCol="0">
            <a:spAutoFit/>
          </a:bodyPr>
          <a:lstStyle/>
          <a:p>
            <a:r>
              <a:rPr lang="ja-JP" altLang="en-US" sz="1300" b="1" dirty="0">
                <a:latin typeface="Meiryo UI" panose="020B0604030504040204" pitchFamily="50" charset="-128"/>
                <a:ea typeface="Meiryo UI" panose="020B0604030504040204" pitchFamily="50" charset="-128"/>
              </a:rPr>
              <a:t>市大</a:t>
            </a:r>
            <a:endParaRPr lang="en-US" altLang="ja-JP" sz="1300" b="1" dirty="0">
              <a:latin typeface="Meiryo UI" panose="020B0604030504040204" pitchFamily="50" charset="-128"/>
              <a:ea typeface="Meiryo UI" panose="020B0604030504040204" pitchFamily="50" charset="-128"/>
            </a:endParaRPr>
          </a:p>
        </p:txBody>
      </p:sp>
      <p:graphicFrame>
        <p:nvGraphicFramePr>
          <p:cNvPr id="55" name="グラフ 54"/>
          <p:cNvGraphicFramePr>
            <a:graphicFrameLocks/>
          </p:cNvGraphicFramePr>
          <p:nvPr>
            <p:extLst/>
          </p:nvPr>
        </p:nvGraphicFramePr>
        <p:xfrm>
          <a:off x="5290348" y="1303832"/>
          <a:ext cx="1822413" cy="19802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6" name="グラフ 55"/>
          <p:cNvGraphicFramePr>
            <a:graphicFrameLocks/>
          </p:cNvGraphicFramePr>
          <p:nvPr>
            <p:extLst/>
          </p:nvPr>
        </p:nvGraphicFramePr>
        <p:xfrm>
          <a:off x="7283510" y="1303832"/>
          <a:ext cx="1760400" cy="1966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1" name="グラフ 60"/>
          <p:cNvGraphicFramePr>
            <a:graphicFrameLocks/>
          </p:cNvGraphicFramePr>
          <p:nvPr>
            <p:extLst/>
          </p:nvPr>
        </p:nvGraphicFramePr>
        <p:xfrm>
          <a:off x="7242102" y="3153714"/>
          <a:ext cx="1814435" cy="18874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3" name="グラフ 62"/>
          <p:cNvGraphicFramePr>
            <a:graphicFrameLocks/>
          </p:cNvGraphicFramePr>
          <p:nvPr>
            <p:extLst/>
          </p:nvPr>
        </p:nvGraphicFramePr>
        <p:xfrm>
          <a:off x="5307207" y="3266233"/>
          <a:ext cx="1805554" cy="1727559"/>
        </p:xfrm>
        <a:graphic>
          <a:graphicData uri="http://schemas.openxmlformats.org/drawingml/2006/chart">
            <c:chart xmlns:c="http://schemas.openxmlformats.org/drawingml/2006/chart" xmlns:r="http://schemas.openxmlformats.org/officeDocument/2006/relationships" r:id="rId5"/>
          </a:graphicData>
        </a:graphic>
      </p:graphicFrame>
      <p:sp>
        <p:nvSpPr>
          <p:cNvPr id="68" name="テキスト ボックス 67"/>
          <p:cNvSpPr txBox="1"/>
          <p:nvPr/>
        </p:nvSpPr>
        <p:spPr>
          <a:xfrm>
            <a:off x="5362356" y="1068031"/>
            <a:ext cx="518091"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rPr>
              <a:t>件数</a:t>
            </a:r>
            <a:endParaRPr lang="en-US" altLang="ja-JP" sz="1300" dirty="0">
              <a:latin typeface="Meiryo UI" panose="020B0604030504040204" pitchFamily="50" charset="-128"/>
              <a:ea typeface="Meiryo UI" panose="020B0604030504040204" pitchFamily="50" charset="-128"/>
            </a:endParaRPr>
          </a:p>
        </p:txBody>
      </p:sp>
      <p:cxnSp>
        <p:nvCxnSpPr>
          <p:cNvPr id="69" name="直線コネクタ 68"/>
          <p:cNvCxnSpPr/>
          <p:nvPr/>
        </p:nvCxnSpPr>
        <p:spPr>
          <a:xfrm>
            <a:off x="5397907" y="1360509"/>
            <a:ext cx="16926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7236296" y="1068031"/>
            <a:ext cx="1165704" cy="292388"/>
          </a:xfrm>
          <a:prstGeom prst="rect">
            <a:avLst/>
          </a:prstGeom>
          <a:noFill/>
        </p:spPr>
        <p:txBody>
          <a:bodyPr wrap="none" rtlCol="0">
            <a:spAutoFit/>
          </a:bodyPr>
          <a:lstStyle/>
          <a:p>
            <a:r>
              <a:rPr lang="ja-JP" altLang="en-US" sz="1300" dirty="0">
                <a:latin typeface="Meiryo UI" panose="020B0604030504040204" pitchFamily="50" charset="-128"/>
                <a:ea typeface="Meiryo UI" panose="020B0604030504040204" pitchFamily="50" charset="-128"/>
              </a:rPr>
              <a:t>総額</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百万円</a:t>
            </a:r>
            <a:r>
              <a:rPr lang="en-US" altLang="ja-JP" sz="1300" dirty="0">
                <a:latin typeface="Meiryo UI" panose="020B0604030504040204" pitchFamily="50" charset="-128"/>
                <a:ea typeface="Meiryo UI" panose="020B0604030504040204" pitchFamily="50" charset="-128"/>
              </a:rPr>
              <a:t>)</a:t>
            </a:r>
          </a:p>
        </p:txBody>
      </p:sp>
      <p:cxnSp>
        <p:nvCxnSpPr>
          <p:cNvPr id="71" name="直線コネクタ 70"/>
          <p:cNvCxnSpPr/>
          <p:nvPr/>
        </p:nvCxnSpPr>
        <p:spPr>
          <a:xfrm>
            <a:off x="7247220" y="1360509"/>
            <a:ext cx="16926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6370468" y="1580460"/>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8676456" y="1641971"/>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5650397" y="1580460"/>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7596336" y="1628800"/>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5650397" y="3361987"/>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7524328" y="3370037"/>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5866412" y="3370163"/>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7740352" y="3370163"/>
            <a:ext cx="0" cy="142698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7447450" y="1598099"/>
            <a:ext cx="0" cy="142698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5514337" y="1602531"/>
            <a:ext cx="0" cy="142698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5514337" y="3361987"/>
            <a:ext cx="0" cy="142698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7458984" y="3354277"/>
            <a:ext cx="0" cy="142698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90" name="グラフ 89"/>
          <p:cNvGraphicFramePr>
            <a:graphicFrameLocks/>
          </p:cNvGraphicFramePr>
          <p:nvPr>
            <p:extLst/>
          </p:nvPr>
        </p:nvGraphicFramePr>
        <p:xfrm>
          <a:off x="5342515" y="4831936"/>
          <a:ext cx="1532009" cy="1837424"/>
        </p:xfrm>
        <a:graphic>
          <a:graphicData uri="http://schemas.openxmlformats.org/drawingml/2006/chart">
            <c:chart xmlns:c="http://schemas.openxmlformats.org/drawingml/2006/chart" xmlns:r="http://schemas.openxmlformats.org/officeDocument/2006/relationships" r:id="rId6"/>
          </a:graphicData>
        </a:graphic>
      </p:graphicFrame>
      <p:cxnSp>
        <p:nvCxnSpPr>
          <p:cNvPr id="91" name="直線コネクタ 90"/>
          <p:cNvCxnSpPr/>
          <p:nvPr/>
        </p:nvCxnSpPr>
        <p:spPr>
          <a:xfrm>
            <a:off x="5499589" y="4954339"/>
            <a:ext cx="0" cy="142698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53" name="テキスト ボックス 2052"/>
          <p:cNvSpPr txBox="1"/>
          <p:nvPr/>
        </p:nvSpPr>
        <p:spPr>
          <a:xfrm>
            <a:off x="6221535" y="13678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国</a:t>
            </a:r>
          </a:p>
        </p:txBody>
      </p:sp>
      <p:sp>
        <p:nvSpPr>
          <p:cNvPr id="95" name="テキスト ボックス 94"/>
          <p:cNvSpPr txBox="1"/>
          <p:nvPr/>
        </p:nvSpPr>
        <p:spPr>
          <a:xfrm>
            <a:off x="5496810" y="13678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公</a:t>
            </a:r>
          </a:p>
        </p:txBody>
      </p:sp>
      <p:sp>
        <p:nvSpPr>
          <p:cNvPr id="96" name="テキスト ボックス 95"/>
          <p:cNvSpPr txBox="1"/>
          <p:nvPr/>
        </p:nvSpPr>
        <p:spPr>
          <a:xfrm>
            <a:off x="8507179" y="13678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国</a:t>
            </a:r>
          </a:p>
        </p:txBody>
      </p:sp>
      <p:sp>
        <p:nvSpPr>
          <p:cNvPr id="97" name="テキスト ボックス 96"/>
          <p:cNvSpPr txBox="1"/>
          <p:nvPr/>
        </p:nvSpPr>
        <p:spPr>
          <a:xfrm>
            <a:off x="7452212" y="13678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公</a:t>
            </a:r>
          </a:p>
        </p:txBody>
      </p:sp>
      <p:sp>
        <p:nvSpPr>
          <p:cNvPr id="98" name="テキスト ボックス 97"/>
          <p:cNvSpPr txBox="1"/>
          <p:nvPr/>
        </p:nvSpPr>
        <p:spPr>
          <a:xfrm>
            <a:off x="7555259" y="31516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国</a:t>
            </a:r>
          </a:p>
        </p:txBody>
      </p:sp>
      <p:sp>
        <p:nvSpPr>
          <p:cNvPr id="99" name="テキスト ボックス 98"/>
          <p:cNvSpPr txBox="1"/>
          <p:nvPr/>
        </p:nvSpPr>
        <p:spPr>
          <a:xfrm>
            <a:off x="7346793" y="31516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公</a:t>
            </a:r>
          </a:p>
        </p:txBody>
      </p:sp>
      <p:sp>
        <p:nvSpPr>
          <p:cNvPr id="100" name="テキスト ボックス 99"/>
          <p:cNvSpPr txBox="1"/>
          <p:nvPr/>
        </p:nvSpPr>
        <p:spPr>
          <a:xfrm>
            <a:off x="5679711" y="31516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国</a:t>
            </a:r>
          </a:p>
        </p:txBody>
      </p:sp>
      <p:sp>
        <p:nvSpPr>
          <p:cNvPr id="101" name="テキスト ボックス 100"/>
          <p:cNvSpPr txBox="1"/>
          <p:nvPr/>
        </p:nvSpPr>
        <p:spPr>
          <a:xfrm>
            <a:off x="5471245" y="3151629"/>
            <a:ext cx="353943" cy="233397"/>
          </a:xfrm>
          <a:prstGeom prst="rect">
            <a:avLst/>
          </a:prstGeom>
          <a:noFill/>
        </p:spPr>
        <p:txBody>
          <a:bodyPr vert="eaVert" wrap="none" rtlCol="0">
            <a:spAutoFit/>
          </a:bodyPr>
          <a:lstStyle/>
          <a:p>
            <a:r>
              <a:rPr kumimoji="1" lang="ja-JP" altLang="en-US" sz="1100" dirty="0">
                <a:latin typeface="Meiryo UI" panose="020B0604030504040204" pitchFamily="50" charset="-128"/>
                <a:ea typeface="Meiryo UI" panose="020B0604030504040204" pitchFamily="50" charset="-128"/>
              </a:rPr>
              <a:t>公</a:t>
            </a:r>
          </a:p>
        </p:txBody>
      </p:sp>
      <p:sp>
        <p:nvSpPr>
          <p:cNvPr id="2056" name="テキスト ボックス 2055"/>
          <p:cNvSpPr txBox="1"/>
          <p:nvPr/>
        </p:nvSpPr>
        <p:spPr>
          <a:xfrm>
            <a:off x="6364663" y="3518550"/>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145</a:t>
            </a:r>
            <a:endParaRPr kumimoji="1" lang="ja-JP" altLang="en-US" sz="1100" dirty="0">
              <a:latin typeface="Meiryo UI" panose="020B0604030504040204" pitchFamily="50" charset="-128"/>
              <a:ea typeface="Meiryo UI" panose="020B0604030504040204" pitchFamily="50" charset="-128"/>
            </a:endParaRPr>
          </a:p>
        </p:txBody>
      </p:sp>
      <p:sp>
        <p:nvSpPr>
          <p:cNvPr id="114" name="テキスト ボックス 113"/>
          <p:cNvSpPr txBox="1"/>
          <p:nvPr/>
        </p:nvSpPr>
        <p:spPr>
          <a:xfrm>
            <a:off x="5833825" y="4182961"/>
            <a:ext cx="495496" cy="261610"/>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56</a:t>
            </a:r>
            <a:endParaRPr kumimoji="1" lang="ja-JP" altLang="en-US" sz="1100" dirty="0">
              <a:latin typeface="Meiryo UI" panose="020B0604030504040204" pitchFamily="50" charset="-128"/>
              <a:ea typeface="Meiryo UI" panose="020B0604030504040204" pitchFamily="50" charset="-128"/>
            </a:endParaRPr>
          </a:p>
        </p:txBody>
      </p:sp>
      <p:sp>
        <p:nvSpPr>
          <p:cNvPr id="115" name="テキスト ボックス 114"/>
          <p:cNvSpPr txBox="1"/>
          <p:nvPr/>
        </p:nvSpPr>
        <p:spPr>
          <a:xfrm>
            <a:off x="7665128" y="4263367"/>
            <a:ext cx="495496" cy="261610"/>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56</a:t>
            </a:r>
            <a:endParaRPr kumimoji="1" lang="ja-JP" altLang="en-US" sz="1100" dirty="0">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7786443" y="3518550"/>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112</a:t>
            </a:r>
            <a:endParaRPr kumimoji="1" lang="ja-JP" altLang="en-US" sz="1100" dirty="0">
              <a:latin typeface="Meiryo UI" panose="020B0604030504040204" pitchFamily="50" charset="-128"/>
              <a:ea typeface="Meiryo UI" panose="020B0604030504040204" pitchFamily="50" charset="-128"/>
            </a:endParaRPr>
          </a:p>
        </p:txBody>
      </p:sp>
      <p:sp>
        <p:nvSpPr>
          <p:cNvPr id="117" name="テキスト ボックス 116"/>
          <p:cNvSpPr txBox="1"/>
          <p:nvPr/>
        </p:nvSpPr>
        <p:spPr>
          <a:xfrm>
            <a:off x="6530341" y="1690335"/>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183</a:t>
            </a:r>
            <a:endParaRPr kumimoji="1" lang="ja-JP" altLang="en-US" sz="1100" dirty="0">
              <a:latin typeface="Meiryo UI" panose="020B0604030504040204" pitchFamily="50" charset="-128"/>
              <a:ea typeface="Meiryo UI" panose="020B0604030504040204" pitchFamily="50" charset="-128"/>
            </a:endParaRPr>
          </a:p>
        </p:txBody>
      </p:sp>
      <p:sp>
        <p:nvSpPr>
          <p:cNvPr id="118" name="テキスト ボックス 117"/>
          <p:cNvSpPr txBox="1"/>
          <p:nvPr/>
        </p:nvSpPr>
        <p:spPr>
          <a:xfrm>
            <a:off x="6774761" y="2478735"/>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213</a:t>
            </a:r>
            <a:endParaRPr kumimoji="1" lang="ja-JP" altLang="en-US" sz="1100" dirty="0">
              <a:latin typeface="Meiryo UI" panose="020B0604030504040204" pitchFamily="50" charset="-128"/>
              <a:ea typeface="Meiryo UI" panose="020B0604030504040204" pitchFamily="50" charset="-128"/>
            </a:endParaRPr>
          </a:p>
        </p:txBody>
      </p:sp>
      <p:sp>
        <p:nvSpPr>
          <p:cNvPr id="119" name="テキスト ボックス 118"/>
          <p:cNvSpPr txBox="1"/>
          <p:nvPr/>
        </p:nvSpPr>
        <p:spPr>
          <a:xfrm>
            <a:off x="8284292" y="1676433"/>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263</a:t>
            </a:r>
            <a:endParaRPr kumimoji="1" lang="ja-JP" altLang="en-US" sz="1100" dirty="0">
              <a:latin typeface="Meiryo UI" panose="020B0604030504040204" pitchFamily="50" charset="-128"/>
              <a:ea typeface="Meiryo UI" panose="020B0604030504040204" pitchFamily="50" charset="-128"/>
            </a:endParaRPr>
          </a:p>
        </p:txBody>
      </p:sp>
      <p:sp>
        <p:nvSpPr>
          <p:cNvPr id="120" name="テキスト ボックス 119"/>
          <p:cNvSpPr txBox="1"/>
          <p:nvPr/>
        </p:nvSpPr>
        <p:spPr>
          <a:xfrm>
            <a:off x="8233971" y="2457797"/>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245</a:t>
            </a:r>
            <a:endParaRPr kumimoji="1" lang="ja-JP" altLang="en-US" sz="1100" dirty="0">
              <a:latin typeface="Meiryo UI" panose="020B0604030504040204" pitchFamily="50" charset="-128"/>
              <a:ea typeface="Meiryo UI" panose="020B0604030504040204" pitchFamily="50" charset="-128"/>
            </a:endParaRPr>
          </a:p>
        </p:txBody>
      </p:sp>
      <p:sp>
        <p:nvSpPr>
          <p:cNvPr id="121" name="テキスト ボックス 120"/>
          <p:cNvSpPr txBox="1"/>
          <p:nvPr/>
        </p:nvSpPr>
        <p:spPr>
          <a:xfrm>
            <a:off x="5650397" y="5207129"/>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30</a:t>
            </a:r>
            <a:endParaRPr kumimoji="1" lang="ja-JP" altLang="en-US" sz="1100" dirty="0">
              <a:latin typeface="Meiryo UI" panose="020B0604030504040204" pitchFamily="50" charset="-128"/>
              <a:ea typeface="Meiryo UI" panose="020B0604030504040204" pitchFamily="50" charset="-128"/>
            </a:endParaRPr>
          </a:p>
        </p:txBody>
      </p:sp>
      <p:sp>
        <p:nvSpPr>
          <p:cNvPr id="122" name="テキスト ボックス 121"/>
          <p:cNvSpPr txBox="1"/>
          <p:nvPr/>
        </p:nvSpPr>
        <p:spPr>
          <a:xfrm>
            <a:off x="5531645" y="5876243"/>
            <a:ext cx="495496"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10</a:t>
            </a:r>
            <a:endParaRPr kumimoji="1" lang="ja-JP" altLang="en-US" sz="1100" dirty="0">
              <a:latin typeface="Meiryo UI" panose="020B0604030504040204" pitchFamily="50" charset="-128"/>
              <a:ea typeface="Meiryo UI" panose="020B0604030504040204" pitchFamily="50" charset="-128"/>
            </a:endParaRPr>
          </a:p>
        </p:txBody>
      </p:sp>
      <p:sp>
        <p:nvSpPr>
          <p:cNvPr id="2059" name="楕円 2058"/>
          <p:cNvSpPr/>
          <p:nvPr/>
        </p:nvSpPr>
        <p:spPr>
          <a:xfrm>
            <a:off x="6154444" y="5160433"/>
            <a:ext cx="674259" cy="357088"/>
          </a:xfrm>
          <a:prstGeom prst="ellipse">
            <a:avLst/>
          </a:prstGeom>
          <a:solidFill>
            <a:schemeClr val="bg1"/>
          </a:solidFill>
          <a:ln w="1270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p:txBody>
      </p:sp>
      <p:sp>
        <p:nvSpPr>
          <p:cNvPr id="2060" name="テキスト ボックス 2059"/>
          <p:cNvSpPr txBox="1"/>
          <p:nvPr/>
        </p:nvSpPr>
        <p:spPr>
          <a:xfrm>
            <a:off x="8006688" y="525761"/>
            <a:ext cx="1043876" cy="430887"/>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国</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国立平均　</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公</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公立平均</a:t>
            </a:r>
          </a:p>
        </p:txBody>
      </p:sp>
      <p:sp>
        <p:nvSpPr>
          <p:cNvPr id="132" name="正方形/長方形 131"/>
          <p:cNvSpPr/>
          <p:nvPr/>
        </p:nvSpPr>
        <p:spPr>
          <a:xfrm>
            <a:off x="2107992" y="6075339"/>
            <a:ext cx="2948076" cy="492443"/>
          </a:xfrm>
          <a:prstGeom prst="rect">
            <a:avLst/>
          </a:prstGeom>
        </p:spPr>
        <p:txBody>
          <a:bodyPr wrap="square">
            <a:spAutoFit/>
          </a:bodyPr>
          <a:lstStyle/>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機能が非常に限定的で、主要</a:t>
            </a:r>
            <a:r>
              <a:rPr lang="ja-JP" altLang="en-US" sz="1300" dirty="0" smtClean="0">
                <a:latin typeface="Meiryo UI" panose="020B0604030504040204" pitchFamily="50" charset="-128"/>
                <a:ea typeface="Meiryo UI" panose="020B0604030504040204" pitchFamily="50" charset="-128"/>
              </a:rPr>
              <a:t>大学と比べると差がある</a:t>
            </a:r>
            <a:endParaRPr lang="en-US" altLang="ja-JP" sz="1300" dirty="0">
              <a:latin typeface="Meiryo UI" panose="020B0604030504040204" pitchFamily="50" charset="-128"/>
              <a:ea typeface="Meiryo UI" panose="020B0604030504040204" pitchFamily="50" charset="-128"/>
            </a:endParaRPr>
          </a:p>
        </p:txBody>
      </p:sp>
      <p:sp>
        <p:nvSpPr>
          <p:cNvPr id="137" name="テキスト ボックス 136"/>
          <p:cNvSpPr txBox="1"/>
          <p:nvPr/>
        </p:nvSpPr>
        <p:spPr>
          <a:xfrm>
            <a:off x="430161" y="6595351"/>
            <a:ext cx="4796506"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rPr>
              <a:t>参考：大学等における産学連携等実施状況</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文科省　平成</a:t>
            </a:r>
            <a:r>
              <a:rPr lang="en-US" altLang="ja-JP" sz="1100" dirty="0">
                <a:latin typeface="Meiryo UI" panose="020B0604030504040204" pitchFamily="50" charset="-128"/>
                <a:ea typeface="Meiryo UI" panose="020B0604030504040204" pitchFamily="50" charset="-128"/>
              </a:rPr>
              <a:t>26</a:t>
            </a:r>
            <a:r>
              <a:rPr lang="ja-JP" altLang="en-US" sz="1100" dirty="0">
                <a:latin typeface="Meiryo UI" panose="020B0604030504040204" pitchFamily="50" charset="-128"/>
                <a:ea typeface="Meiryo UI" panose="020B0604030504040204" pitchFamily="50" charset="-128"/>
              </a:rPr>
              <a:t>年度</a:t>
            </a:r>
            <a:r>
              <a:rPr lang="en-US" altLang="ja-JP" sz="1100" dirty="0" smtClean="0">
                <a:latin typeface="Meiryo UI" panose="020B0604030504040204" pitchFamily="50" charset="-128"/>
                <a:ea typeface="Meiryo UI" panose="020B0604030504040204" pitchFamily="50" charset="-128"/>
              </a:rPr>
              <a:t>)</a:t>
            </a:r>
            <a:r>
              <a:rPr lang="ja-JP" altLang="en-US" sz="1100" dirty="0" err="1"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ヒアリング</a:t>
            </a:r>
            <a:endParaRPr lang="en-US" altLang="ja-JP" sz="11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120044" y="5378187"/>
            <a:ext cx="2160239" cy="1061829"/>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実績欄の数値について</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①共同運営型と②共同研究型は</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2014</a:t>
            </a:r>
            <a:r>
              <a:rPr lang="ja-JP" altLang="en-US" sz="1050" dirty="0">
                <a:latin typeface="Meiryo UI" panose="020B0604030504040204" pitchFamily="50" charset="-128"/>
                <a:ea typeface="Meiryo UI" panose="020B0604030504040204" pitchFamily="50" charset="-128"/>
              </a:rPr>
              <a:t>年度</a:t>
            </a:r>
            <a:r>
              <a:rPr kumimoji="1" lang="ja-JP" altLang="en-US" sz="1050" dirty="0">
                <a:latin typeface="Meiryo UI" panose="020B0604030504040204" pitchFamily="50" charset="-128"/>
                <a:ea typeface="Meiryo UI" panose="020B0604030504040204" pitchFamily="50" charset="-128"/>
              </a:rPr>
              <a:t>外部資金の獲得状況（共同研究・受託研究の合計）</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③ベンチャー創業型は、</a:t>
            </a:r>
            <a:endParaRPr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大学発ベンチャー企業数</a:t>
            </a:r>
          </a:p>
        </p:txBody>
      </p:sp>
      <p:sp>
        <p:nvSpPr>
          <p:cNvPr id="3" name="大かっこ 2"/>
          <p:cNvSpPr/>
          <p:nvPr/>
        </p:nvSpPr>
        <p:spPr>
          <a:xfrm>
            <a:off x="3566601" y="644778"/>
            <a:ext cx="1584000" cy="288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2" name="大かっこ 91"/>
          <p:cNvSpPr/>
          <p:nvPr/>
        </p:nvSpPr>
        <p:spPr>
          <a:xfrm>
            <a:off x="7122534" y="5353129"/>
            <a:ext cx="1928030" cy="1083206"/>
          </a:xfrm>
          <a:prstGeom prst="bracketPair">
            <a:avLst>
              <a:gd name="adj" fmla="val 713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8" name="正方形/長方形 87"/>
          <p:cNvSpPr/>
          <p:nvPr/>
        </p:nvSpPr>
        <p:spPr>
          <a:xfrm>
            <a:off x="2107992" y="2389403"/>
            <a:ext cx="2948076" cy="892552"/>
          </a:xfrm>
          <a:prstGeom prst="rect">
            <a:avLst/>
          </a:prstGeom>
        </p:spPr>
        <p:txBody>
          <a:bodyPr wrap="square">
            <a:spAutoFit/>
          </a:bodyPr>
          <a:lstStyle/>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医学部・理学部生命系が大手と提携。件数の多さは強みだが、個別の金額が小さい</a:t>
            </a:r>
            <a:endParaRPr lang="en-US" altLang="ja-JP"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300" dirty="0">
              <a:latin typeface="Meiryo UI" panose="020B0604030504040204" pitchFamily="50" charset="-128"/>
              <a:ea typeface="Meiryo UI" panose="020B0604030504040204" pitchFamily="50" charset="-128"/>
            </a:endParaRPr>
          </a:p>
        </p:txBody>
      </p:sp>
      <p:sp>
        <p:nvSpPr>
          <p:cNvPr id="93" name="正方形/長方形 92"/>
          <p:cNvSpPr/>
          <p:nvPr/>
        </p:nvSpPr>
        <p:spPr>
          <a:xfrm>
            <a:off x="2107992" y="3329889"/>
            <a:ext cx="2948076" cy="692497"/>
          </a:xfrm>
          <a:prstGeom prst="rect">
            <a:avLst/>
          </a:prstGeom>
        </p:spPr>
        <p:txBody>
          <a:bodyPr wrap="square">
            <a:spAutoFit/>
          </a:bodyPr>
          <a:lstStyle/>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全国トップレベルの受託研究・共同研究件数と額を誇る。地元企業の割合が高い</a:t>
            </a:r>
            <a:endParaRPr lang="en-US" altLang="ja-JP" sz="1300" dirty="0">
              <a:latin typeface="Meiryo UI" panose="020B0604030504040204" pitchFamily="50" charset="-128"/>
              <a:ea typeface="Meiryo UI" panose="020B0604030504040204" pitchFamily="50" charset="-128"/>
            </a:endParaRPr>
          </a:p>
        </p:txBody>
      </p:sp>
      <p:sp>
        <p:nvSpPr>
          <p:cNvPr id="94" name="正方形/長方形 93"/>
          <p:cNvSpPr/>
          <p:nvPr/>
        </p:nvSpPr>
        <p:spPr>
          <a:xfrm>
            <a:off x="2107992" y="4053934"/>
            <a:ext cx="2948076" cy="692497"/>
          </a:xfrm>
          <a:prstGeom prst="rect">
            <a:avLst/>
          </a:prstGeom>
        </p:spPr>
        <p:txBody>
          <a:bodyPr wrap="square">
            <a:spAutoFit/>
          </a:bodyPr>
          <a:lstStyle/>
          <a:p>
            <a:pPr marL="285750" indent="-28575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公立大学としては優秀。大学として中小企業より地元外の大企業中心に提携</a:t>
            </a:r>
            <a:endParaRPr lang="en-US" altLang="ja-JP" sz="1300" dirty="0">
              <a:latin typeface="Meiryo UI" panose="020B0604030504040204" pitchFamily="50" charset="-128"/>
              <a:ea typeface="Meiryo UI" panose="020B0604030504040204" pitchFamily="50" charset="-128"/>
            </a:endParaRPr>
          </a:p>
        </p:txBody>
      </p:sp>
      <p:sp>
        <p:nvSpPr>
          <p:cNvPr id="102" name="テキスト ボックス 101"/>
          <p:cNvSpPr txBox="1"/>
          <p:nvPr/>
        </p:nvSpPr>
        <p:spPr>
          <a:xfrm>
            <a:off x="74643" y="102125"/>
            <a:ext cx="2738250" cy="369332"/>
          </a:xfrm>
          <a:prstGeom prst="rect">
            <a:avLst/>
          </a:prstGeom>
          <a:solidFill>
            <a:schemeClr val="bg1">
              <a:lumMod val="75000"/>
            </a:schemeClr>
          </a:solidFill>
          <a:ln>
            <a:solidFill>
              <a:schemeClr val="tx1"/>
            </a:solidFill>
          </a:ln>
        </p:spPr>
        <p:txBody>
          <a:bodyPr wrap="none" rtlCol="0">
            <a:spAutoFit/>
          </a:bodyPr>
          <a:lstStyle/>
          <a:p>
            <a:r>
              <a:rPr kumimoji="1" lang="ja-JP" altLang="en-US" b="1" dirty="0">
                <a:latin typeface="Meiryo UI" panose="020B0604030504040204" pitchFamily="50" charset="-128"/>
                <a:ea typeface="Meiryo UI" panose="020B0604030504040204" pitchFamily="50" charset="-128"/>
              </a:rPr>
              <a:t>技術インキュベーション機能</a:t>
            </a:r>
          </a:p>
        </p:txBody>
      </p:sp>
    </p:spTree>
    <p:extLst>
      <p:ext uri="{BB962C8B-B14F-4D97-AF65-F5344CB8AC3E}">
        <p14:creationId xmlns:p14="http://schemas.microsoft.com/office/powerpoint/2010/main" val="3796419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 12"/>
          <p:cNvSpPr>
            <a:spLocks noGrp="1"/>
          </p:cNvSpPr>
          <p:nvPr>
            <p:ph type="sldNum" sz="quarter" idx="12"/>
          </p:nvPr>
        </p:nvSpPr>
        <p:spPr>
          <a:xfrm>
            <a:off x="7091534" y="6492875"/>
            <a:ext cx="1969477" cy="365125"/>
          </a:xfrm>
        </p:spPr>
        <p:txBody>
          <a:bodyPr/>
          <a:lstStyle/>
          <a:p>
            <a:fld id="{2788D170-ED78-4CD6-9DF7-18AA74CDFCD5}" type="slidenum">
              <a:rPr kumimoji="1" lang="ja-JP" altLang="en-US" smtClean="0"/>
              <a:pPr/>
              <a:t>24</a:t>
            </a:fld>
            <a:endParaRPr kumimoji="1" lang="ja-JP" altLang="en-US" dirty="0"/>
          </a:p>
        </p:txBody>
      </p:sp>
      <p:sp>
        <p:nvSpPr>
          <p:cNvPr id="6" name="正方形/長方形 5"/>
          <p:cNvSpPr/>
          <p:nvPr/>
        </p:nvSpPr>
        <p:spPr>
          <a:xfrm>
            <a:off x="3103201" y="116632"/>
            <a:ext cx="5357231" cy="461665"/>
          </a:xfrm>
          <a:prstGeom prst="rect">
            <a:avLst/>
          </a:prstGeom>
        </p:spPr>
        <p:txBody>
          <a:bodyPr wrap="square">
            <a:spAutoFit/>
          </a:bodyPr>
          <a:lstStyle/>
          <a:p>
            <a:pPr lvl="0" algn="ct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技術インキュベーション機能を支える体制</a:t>
            </a:r>
          </a:p>
        </p:txBody>
      </p:sp>
      <p:sp>
        <p:nvSpPr>
          <p:cNvPr id="2" name="テキスト ボックス 1"/>
          <p:cNvSpPr txBox="1"/>
          <p:nvPr/>
        </p:nvSpPr>
        <p:spPr>
          <a:xfrm>
            <a:off x="2466872" y="764704"/>
            <a:ext cx="4384534"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両大学による研究推進体制のイメージ（案）</a:t>
            </a:r>
          </a:p>
        </p:txBody>
      </p:sp>
      <p:sp>
        <p:nvSpPr>
          <p:cNvPr id="23" name="テキスト ボックス 64"/>
          <p:cNvSpPr txBox="1"/>
          <p:nvPr/>
        </p:nvSpPr>
        <p:spPr>
          <a:xfrm>
            <a:off x="845225" y="1196752"/>
            <a:ext cx="7745213"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大学統合により拡大する新たな産学連携のプラットフォーム（（仮称）ジョイントリサーチプラットフォーム）が、新技術や新産業を創出し、新たな人材や企業からの資金等を呼び寄せる。</a:t>
            </a:r>
          </a:p>
        </p:txBody>
      </p:sp>
      <p:sp>
        <p:nvSpPr>
          <p:cNvPr id="39" name="円/楕円 38"/>
          <p:cNvSpPr/>
          <p:nvPr/>
        </p:nvSpPr>
        <p:spPr>
          <a:xfrm>
            <a:off x="815646" y="2979072"/>
            <a:ext cx="7099590" cy="200219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正方形/長方形 39"/>
          <p:cNvSpPr/>
          <p:nvPr/>
        </p:nvSpPr>
        <p:spPr>
          <a:xfrm>
            <a:off x="1232877" y="5225090"/>
            <a:ext cx="6232275" cy="1184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 name="正方形/長方形 40"/>
          <p:cNvSpPr/>
          <p:nvPr/>
        </p:nvSpPr>
        <p:spPr>
          <a:xfrm>
            <a:off x="1502210" y="5421418"/>
            <a:ext cx="656681" cy="451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ja-JP" altLang="en-US" sz="1000" dirty="0">
                <a:solidFill>
                  <a:sysClr val="windowText" lastClr="000000"/>
                </a:solidFill>
              </a:rPr>
              <a:t>○●研究</a:t>
            </a:r>
          </a:p>
        </p:txBody>
      </p:sp>
      <p:sp>
        <p:nvSpPr>
          <p:cNvPr id="42" name="正方形/長方形 41"/>
          <p:cNvSpPr/>
          <p:nvPr/>
        </p:nvSpPr>
        <p:spPr>
          <a:xfrm>
            <a:off x="2400577" y="5434863"/>
            <a:ext cx="656681" cy="451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ja-JP" altLang="en-US" sz="1000" dirty="0">
                <a:solidFill>
                  <a:sysClr val="windowText" lastClr="000000"/>
                </a:solidFill>
              </a:rPr>
              <a:t>△△プロジェクト</a:t>
            </a:r>
          </a:p>
        </p:txBody>
      </p:sp>
      <p:sp>
        <p:nvSpPr>
          <p:cNvPr id="43" name="正方形/長方形 42"/>
          <p:cNvSpPr/>
          <p:nvPr/>
        </p:nvSpPr>
        <p:spPr>
          <a:xfrm>
            <a:off x="3558845" y="5448310"/>
            <a:ext cx="656681" cy="451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en-US" altLang="ja-JP" sz="1000" dirty="0">
                <a:solidFill>
                  <a:sysClr val="windowText" lastClr="000000"/>
                </a:solidFill>
              </a:rPr>
              <a:t>×</a:t>
            </a:r>
            <a:r>
              <a:rPr lang="ja-JP" altLang="en-US" sz="1000" dirty="0">
                <a:solidFill>
                  <a:sysClr val="windowText" lastClr="000000"/>
                </a:solidFill>
              </a:rPr>
              <a:t>□プロジェクト</a:t>
            </a:r>
          </a:p>
        </p:txBody>
      </p:sp>
      <p:sp>
        <p:nvSpPr>
          <p:cNvPr id="44" name="正方形/長方形 43"/>
          <p:cNvSpPr/>
          <p:nvPr/>
        </p:nvSpPr>
        <p:spPr>
          <a:xfrm>
            <a:off x="4489792" y="5448310"/>
            <a:ext cx="656681" cy="451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ja-JP" altLang="en-US" sz="1000" dirty="0">
                <a:solidFill>
                  <a:sysClr val="windowText" lastClr="000000"/>
                </a:solidFill>
              </a:rPr>
              <a:t>▲○プロジェクト</a:t>
            </a:r>
          </a:p>
        </p:txBody>
      </p:sp>
      <p:sp>
        <p:nvSpPr>
          <p:cNvPr id="45" name="正方形/長方形 44"/>
          <p:cNvSpPr/>
          <p:nvPr/>
        </p:nvSpPr>
        <p:spPr>
          <a:xfrm>
            <a:off x="5536331" y="5462210"/>
            <a:ext cx="656681" cy="451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ja-JP" altLang="en-US" sz="1000" dirty="0">
                <a:solidFill>
                  <a:sysClr val="windowText" lastClr="000000"/>
                </a:solidFill>
              </a:rPr>
              <a:t>□□プロジェクト</a:t>
            </a:r>
          </a:p>
        </p:txBody>
      </p:sp>
      <p:sp>
        <p:nvSpPr>
          <p:cNvPr id="46" name="正方形/長方形 45"/>
          <p:cNvSpPr/>
          <p:nvPr/>
        </p:nvSpPr>
        <p:spPr>
          <a:xfrm>
            <a:off x="6569679" y="5462211"/>
            <a:ext cx="656681" cy="451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ja-JP" altLang="en-US" sz="1000" dirty="0">
                <a:solidFill>
                  <a:sysClr val="windowText" lastClr="000000"/>
                </a:solidFill>
              </a:rPr>
              <a:t>○■</a:t>
            </a:r>
            <a:endParaRPr lang="en-US" altLang="ja-JP" sz="1000" dirty="0">
              <a:solidFill>
                <a:sysClr val="windowText" lastClr="000000"/>
              </a:solidFill>
            </a:endParaRPr>
          </a:p>
          <a:p>
            <a:pPr algn="ctr"/>
            <a:r>
              <a:rPr lang="ja-JP" altLang="en-US" sz="1000" dirty="0">
                <a:solidFill>
                  <a:sysClr val="windowText" lastClr="000000"/>
                </a:solidFill>
              </a:rPr>
              <a:t>研究</a:t>
            </a:r>
            <a:endParaRPr lang="en-US" altLang="ja-JP" sz="1000" dirty="0">
              <a:solidFill>
                <a:sysClr val="windowText" lastClr="000000"/>
              </a:solidFill>
            </a:endParaRPr>
          </a:p>
          <a:p>
            <a:pPr algn="ctr"/>
            <a:r>
              <a:rPr lang="ja-JP" altLang="en-US" sz="1000" dirty="0">
                <a:solidFill>
                  <a:sysClr val="windowText" lastClr="000000"/>
                </a:solidFill>
              </a:rPr>
              <a:t>チーム</a:t>
            </a:r>
          </a:p>
        </p:txBody>
      </p:sp>
      <p:sp>
        <p:nvSpPr>
          <p:cNvPr id="47" name="正方形/長方形 46"/>
          <p:cNvSpPr/>
          <p:nvPr/>
        </p:nvSpPr>
        <p:spPr>
          <a:xfrm>
            <a:off x="1378222" y="5105276"/>
            <a:ext cx="1814880" cy="16360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400" dirty="0">
                <a:solidFill>
                  <a:schemeClr val="tx1"/>
                </a:solidFill>
              </a:rPr>
              <a:t>都市研究プラザ</a:t>
            </a:r>
          </a:p>
        </p:txBody>
      </p:sp>
      <p:sp>
        <p:nvSpPr>
          <p:cNvPr id="48" name="正方形/長方形 47"/>
          <p:cNvSpPr/>
          <p:nvPr/>
        </p:nvSpPr>
        <p:spPr>
          <a:xfrm>
            <a:off x="3382087" y="5105276"/>
            <a:ext cx="1877121" cy="16360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400" dirty="0">
                <a:solidFill>
                  <a:schemeClr val="tx1"/>
                </a:solidFill>
              </a:rPr>
              <a:t>複合先端研究機構</a:t>
            </a:r>
          </a:p>
        </p:txBody>
      </p:sp>
      <p:sp>
        <p:nvSpPr>
          <p:cNvPr id="49" name="正方形/長方形 48"/>
          <p:cNvSpPr/>
          <p:nvPr/>
        </p:nvSpPr>
        <p:spPr>
          <a:xfrm>
            <a:off x="5388297" y="5105276"/>
            <a:ext cx="947854" cy="16360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b"/>
          <a:lstStyle/>
          <a:p>
            <a:pPr algn="ctr"/>
            <a:r>
              <a:rPr lang="ja-JP" altLang="en-US" sz="1400" dirty="0">
                <a:solidFill>
                  <a:schemeClr val="tx1"/>
                </a:solidFill>
              </a:rPr>
              <a:t>●センター</a:t>
            </a:r>
          </a:p>
        </p:txBody>
      </p:sp>
      <p:sp>
        <p:nvSpPr>
          <p:cNvPr id="50" name="正方形/長方形 49"/>
          <p:cNvSpPr/>
          <p:nvPr/>
        </p:nvSpPr>
        <p:spPr>
          <a:xfrm>
            <a:off x="6423830" y="5105278"/>
            <a:ext cx="947854" cy="16360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400">
                <a:solidFill>
                  <a:schemeClr val="tx1"/>
                </a:solidFill>
              </a:rPr>
              <a:t>▲研究科</a:t>
            </a:r>
            <a:endParaRPr lang="en-US" altLang="ja-JP" sz="1400">
              <a:solidFill>
                <a:schemeClr val="tx1"/>
              </a:solidFill>
            </a:endParaRPr>
          </a:p>
        </p:txBody>
      </p:sp>
      <p:grpSp>
        <p:nvGrpSpPr>
          <p:cNvPr id="51" name="グループ化 50"/>
          <p:cNvGrpSpPr/>
          <p:nvPr/>
        </p:nvGrpSpPr>
        <p:grpSpPr>
          <a:xfrm>
            <a:off x="1226882" y="1751461"/>
            <a:ext cx="6232275" cy="1202616"/>
            <a:chOff x="1348761" y="550897"/>
            <a:chExt cx="6763870" cy="1276801"/>
          </a:xfrm>
        </p:grpSpPr>
        <p:grpSp>
          <p:nvGrpSpPr>
            <p:cNvPr id="52" name="グループ化 51"/>
            <p:cNvGrpSpPr/>
            <p:nvPr/>
          </p:nvGrpSpPr>
          <p:grpSpPr>
            <a:xfrm>
              <a:off x="1348761" y="550897"/>
              <a:ext cx="6763870" cy="1276801"/>
              <a:chOff x="1331258" y="524435"/>
              <a:chExt cx="6763870" cy="1438836"/>
            </a:xfrm>
          </p:grpSpPr>
          <p:sp>
            <p:nvSpPr>
              <p:cNvPr id="54" name="正方形/長方形 53"/>
              <p:cNvSpPr/>
              <p:nvPr/>
            </p:nvSpPr>
            <p:spPr>
              <a:xfrm>
                <a:off x="1331258" y="524435"/>
                <a:ext cx="6763870" cy="1438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 name="円/楕円 54"/>
              <p:cNvSpPr/>
              <p:nvPr/>
            </p:nvSpPr>
            <p:spPr>
              <a:xfrm>
                <a:off x="1640539" y="1250577"/>
                <a:ext cx="802390" cy="5244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000" dirty="0">
                    <a:solidFill>
                      <a:sysClr val="windowText" lastClr="000000"/>
                    </a:solidFill>
                  </a:rPr>
                  <a:t>○○</a:t>
                </a:r>
                <a:endParaRPr lang="en-US" altLang="ja-JP" sz="1000" dirty="0">
                  <a:solidFill>
                    <a:sysClr val="windowText" lastClr="000000"/>
                  </a:solidFill>
                </a:endParaRPr>
              </a:p>
              <a:p>
                <a:pPr algn="ctr"/>
                <a:r>
                  <a:rPr lang="ja-JP" altLang="en-US" sz="1000" dirty="0">
                    <a:solidFill>
                      <a:sysClr val="windowText" lastClr="000000"/>
                    </a:solidFill>
                  </a:rPr>
                  <a:t>研究所</a:t>
                </a:r>
              </a:p>
            </p:txBody>
          </p:sp>
          <p:sp>
            <p:nvSpPr>
              <p:cNvPr id="56" name="円/楕円 55"/>
              <p:cNvSpPr/>
              <p:nvPr/>
            </p:nvSpPr>
            <p:spPr>
              <a:xfrm>
                <a:off x="2632338" y="1277470"/>
                <a:ext cx="937588" cy="5244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ja-JP" altLang="en-US" sz="1000" dirty="0">
                    <a:solidFill>
                      <a:sysClr val="windowText" lastClr="000000"/>
                    </a:solidFill>
                  </a:rPr>
                  <a:t>△△</a:t>
                </a:r>
                <a:endParaRPr lang="en-US" altLang="ja-JP" sz="1000" dirty="0">
                  <a:solidFill>
                    <a:sysClr val="windowText" lastClr="000000"/>
                  </a:solidFill>
                </a:endParaRPr>
              </a:p>
              <a:p>
                <a:pPr algn="ctr"/>
                <a:r>
                  <a:rPr lang="ja-JP" altLang="en-US" sz="1000" dirty="0">
                    <a:solidFill>
                      <a:sysClr val="windowText" lastClr="000000"/>
                    </a:solidFill>
                  </a:rPr>
                  <a:t>センター</a:t>
                </a:r>
              </a:p>
            </p:txBody>
          </p:sp>
          <p:sp>
            <p:nvSpPr>
              <p:cNvPr id="57" name="円/楕円 56"/>
              <p:cNvSpPr/>
              <p:nvPr/>
            </p:nvSpPr>
            <p:spPr>
              <a:xfrm>
                <a:off x="3659570" y="1243849"/>
                <a:ext cx="961412" cy="5244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en-US" altLang="ja-JP" sz="1000" dirty="0">
                    <a:solidFill>
                      <a:sysClr val="windowText" lastClr="000000"/>
                    </a:solidFill>
                  </a:rPr>
                  <a:t>××</a:t>
                </a:r>
              </a:p>
              <a:p>
                <a:pPr algn="ctr"/>
                <a:r>
                  <a:rPr lang="ja-JP" altLang="en-US" sz="1000" dirty="0">
                    <a:solidFill>
                      <a:sysClr val="windowText" lastClr="000000"/>
                    </a:solidFill>
                  </a:rPr>
                  <a:t>センター</a:t>
                </a:r>
              </a:p>
            </p:txBody>
          </p:sp>
          <p:sp>
            <p:nvSpPr>
              <p:cNvPr id="58" name="円/楕円 57"/>
              <p:cNvSpPr/>
              <p:nvPr/>
            </p:nvSpPr>
            <p:spPr>
              <a:xfrm>
                <a:off x="4867833" y="1250574"/>
                <a:ext cx="841897" cy="5244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ja-JP" altLang="en-US" sz="1000" dirty="0">
                    <a:solidFill>
                      <a:sysClr val="windowText" lastClr="000000"/>
                    </a:solidFill>
                  </a:rPr>
                  <a:t>▲○</a:t>
                </a:r>
                <a:endParaRPr lang="en-US" altLang="ja-JP" sz="1000" dirty="0">
                  <a:solidFill>
                    <a:sysClr val="windowText" lastClr="000000"/>
                  </a:solidFill>
                </a:endParaRPr>
              </a:p>
              <a:p>
                <a:pPr algn="ctr"/>
                <a:r>
                  <a:rPr lang="ja-JP" altLang="en-US" sz="1000" dirty="0">
                    <a:solidFill>
                      <a:sysClr val="windowText" lastClr="000000"/>
                    </a:solidFill>
                  </a:rPr>
                  <a:t>研究所</a:t>
                </a:r>
              </a:p>
            </p:txBody>
          </p:sp>
          <p:sp>
            <p:nvSpPr>
              <p:cNvPr id="59" name="円/楕円 58"/>
              <p:cNvSpPr/>
              <p:nvPr/>
            </p:nvSpPr>
            <p:spPr>
              <a:xfrm>
                <a:off x="6859456" y="1284192"/>
                <a:ext cx="915610" cy="5244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ja-JP" altLang="en-US" sz="1000" dirty="0">
                    <a:solidFill>
                      <a:sysClr val="windowText" lastClr="000000"/>
                    </a:solidFill>
                  </a:rPr>
                  <a:t>○</a:t>
                </a:r>
                <a:r>
                  <a:rPr lang="en-US" altLang="ja-JP" sz="1000" dirty="0">
                    <a:solidFill>
                      <a:sysClr val="windowText" lastClr="000000"/>
                    </a:solidFill>
                  </a:rPr>
                  <a:t>×</a:t>
                </a:r>
              </a:p>
              <a:p>
                <a:pPr algn="ctr"/>
                <a:r>
                  <a:rPr lang="ja-JP" altLang="en-US" sz="1000" dirty="0">
                    <a:solidFill>
                      <a:sysClr val="windowText" lastClr="000000"/>
                    </a:solidFill>
                  </a:rPr>
                  <a:t>センター</a:t>
                </a:r>
              </a:p>
            </p:txBody>
          </p:sp>
          <p:sp>
            <p:nvSpPr>
              <p:cNvPr id="60" name="円/楕円 59"/>
              <p:cNvSpPr/>
              <p:nvPr/>
            </p:nvSpPr>
            <p:spPr>
              <a:xfrm>
                <a:off x="5832964" y="1250574"/>
                <a:ext cx="871800" cy="5244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gn="ctr"/>
                <a:r>
                  <a:rPr lang="ja-JP" altLang="en-US" sz="1000" dirty="0">
                    <a:solidFill>
                      <a:sysClr val="windowText" lastClr="000000"/>
                    </a:solidFill>
                  </a:rPr>
                  <a:t>□□</a:t>
                </a:r>
                <a:endParaRPr lang="en-US" altLang="ja-JP" sz="1000" dirty="0">
                  <a:solidFill>
                    <a:sysClr val="windowText" lastClr="000000"/>
                  </a:solidFill>
                </a:endParaRPr>
              </a:p>
              <a:p>
                <a:pPr algn="ctr"/>
                <a:r>
                  <a:rPr lang="ja-JP" altLang="en-US" sz="1000" dirty="0">
                    <a:solidFill>
                      <a:sysClr val="windowText" lastClr="000000"/>
                    </a:solidFill>
                  </a:rPr>
                  <a:t>研究所</a:t>
                </a:r>
              </a:p>
            </p:txBody>
          </p:sp>
        </p:grpSp>
        <p:sp>
          <p:nvSpPr>
            <p:cNvPr id="53" name="テキスト ボックス 52"/>
            <p:cNvSpPr txBox="1"/>
            <p:nvPr/>
          </p:nvSpPr>
          <p:spPr>
            <a:xfrm>
              <a:off x="3449046" y="589748"/>
              <a:ext cx="2850034" cy="392115"/>
            </a:xfrm>
            <a:prstGeom prst="rect">
              <a:avLst/>
            </a:prstGeom>
            <a:noFill/>
          </p:spPr>
          <p:txBody>
            <a:bodyPr wrap="none" rtlCol="0">
              <a:spAutoFit/>
            </a:bodyPr>
            <a:lstStyle/>
            <a:p>
              <a:r>
                <a:rPr lang="en-US" altLang="ja-JP" b="1" dirty="0">
                  <a:solidFill>
                    <a:schemeClr val="bg1"/>
                  </a:solidFill>
                  <a:latin typeface="+mn-ea"/>
                </a:rPr>
                <a:t>21</a:t>
              </a:r>
              <a:r>
                <a:rPr lang="ja-JP" altLang="en-US" b="1" dirty="0">
                  <a:solidFill>
                    <a:schemeClr val="bg1"/>
                  </a:solidFill>
                  <a:latin typeface="+mn-ea"/>
                </a:rPr>
                <a:t>世紀科学研究センター</a:t>
              </a:r>
            </a:p>
          </p:txBody>
        </p:sp>
      </p:grpSp>
      <p:cxnSp>
        <p:nvCxnSpPr>
          <p:cNvPr id="61" name="直線矢印コネクタ 60"/>
          <p:cNvCxnSpPr>
            <a:stCxn id="60" idx="4"/>
          </p:cNvCxnSpPr>
          <p:nvPr/>
        </p:nvCxnSpPr>
        <p:spPr>
          <a:xfrm>
            <a:off x="5776424" y="2796723"/>
            <a:ext cx="272245" cy="1183344"/>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stCxn id="58" idx="4"/>
          </p:cNvCxnSpPr>
          <p:nvPr/>
        </p:nvCxnSpPr>
        <p:spPr>
          <a:xfrm flipH="1">
            <a:off x="4690653" y="2796723"/>
            <a:ext cx="182718" cy="1165758"/>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H="1">
            <a:off x="2747203" y="2840894"/>
            <a:ext cx="96423" cy="1131602"/>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a:stCxn id="45" idx="0"/>
            <a:endCxn id="73" idx="3"/>
          </p:cNvCxnSpPr>
          <p:nvPr/>
        </p:nvCxnSpPr>
        <p:spPr>
          <a:xfrm flipV="1">
            <a:off x="5864671" y="4710856"/>
            <a:ext cx="258377" cy="751352"/>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a:stCxn id="44" idx="0"/>
          </p:cNvCxnSpPr>
          <p:nvPr/>
        </p:nvCxnSpPr>
        <p:spPr>
          <a:xfrm flipH="1" flipV="1">
            <a:off x="4739924" y="4696206"/>
            <a:ext cx="78209" cy="752102"/>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42" idx="0"/>
          </p:cNvCxnSpPr>
          <p:nvPr/>
        </p:nvCxnSpPr>
        <p:spPr>
          <a:xfrm flipH="1" flipV="1">
            <a:off x="2679389" y="4696208"/>
            <a:ext cx="49530" cy="738655"/>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2004563" y="5949280"/>
            <a:ext cx="5087717" cy="369332"/>
          </a:xfrm>
          <a:prstGeom prst="rect">
            <a:avLst/>
          </a:prstGeom>
          <a:noFill/>
        </p:spPr>
        <p:txBody>
          <a:bodyPr wrap="square" rtlCol="0">
            <a:spAutoFit/>
          </a:bodyPr>
          <a:lstStyle/>
          <a:p>
            <a:r>
              <a:rPr lang="ja-JP" altLang="en-US" b="1" dirty="0">
                <a:solidFill>
                  <a:schemeClr val="bg1"/>
                </a:solidFill>
              </a:rPr>
              <a:t>（仮称）リサーチ・イノベーション・プラットフォーム</a:t>
            </a:r>
          </a:p>
        </p:txBody>
      </p:sp>
      <p:sp>
        <p:nvSpPr>
          <p:cNvPr id="68" name="角丸四角形 67"/>
          <p:cNvSpPr/>
          <p:nvPr/>
        </p:nvSpPr>
        <p:spPr>
          <a:xfrm>
            <a:off x="2240605" y="3987254"/>
            <a:ext cx="952498" cy="7089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△△研究チーム</a:t>
            </a:r>
          </a:p>
        </p:txBody>
      </p:sp>
      <p:sp>
        <p:nvSpPr>
          <p:cNvPr id="69" name="テキスト ボックス 68"/>
          <p:cNvSpPr txBox="1"/>
          <p:nvPr/>
        </p:nvSpPr>
        <p:spPr>
          <a:xfrm>
            <a:off x="1502210" y="3232335"/>
            <a:ext cx="5523725" cy="369332"/>
          </a:xfrm>
          <a:prstGeom prst="rect">
            <a:avLst/>
          </a:prstGeom>
          <a:solidFill>
            <a:schemeClr val="bg1"/>
          </a:solidFill>
          <a:ln>
            <a:solidFill>
              <a:schemeClr val="tx1"/>
            </a:solidFill>
          </a:ln>
        </p:spPr>
        <p:txBody>
          <a:bodyPr wrap="square" lIns="36000" rIns="36000" rtlCol="0">
            <a:spAutoFit/>
          </a:bodyPr>
          <a:lstStyle/>
          <a:p>
            <a:r>
              <a:rPr lang="ja-JP" altLang="en-US" b="1" dirty="0"/>
              <a:t>（仮称）府大・市大　ジョイント・リサーチ・プラットフォーム</a:t>
            </a:r>
          </a:p>
        </p:txBody>
      </p:sp>
      <p:sp>
        <p:nvSpPr>
          <p:cNvPr id="70" name="角丸四角形 69"/>
          <p:cNvSpPr/>
          <p:nvPr/>
        </p:nvSpPr>
        <p:spPr>
          <a:xfrm>
            <a:off x="4269545" y="3963137"/>
            <a:ext cx="952498" cy="7089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▲○研究チーム</a:t>
            </a:r>
          </a:p>
        </p:txBody>
      </p:sp>
      <p:sp>
        <p:nvSpPr>
          <p:cNvPr id="71" name="角丸四角形 70"/>
          <p:cNvSpPr/>
          <p:nvPr/>
        </p:nvSpPr>
        <p:spPr>
          <a:xfrm>
            <a:off x="5615507" y="3977421"/>
            <a:ext cx="952498" cy="7089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□□研究チーム</a:t>
            </a:r>
          </a:p>
        </p:txBody>
      </p:sp>
      <p:sp>
        <p:nvSpPr>
          <p:cNvPr id="72" name="円/楕円 71"/>
          <p:cNvSpPr/>
          <p:nvPr/>
        </p:nvSpPr>
        <p:spPr>
          <a:xfrm>
            <a:off x="3612522" y="3721481"/>
            <a:ext cx="3479012" cy="1146866"/>
          </a:xfrm>
          <a:prstGeom prst="ellipse">
            <a:avLst/>
          </a:prstGeom>
          <a:solidFill>
            <a:srgbClr val="5B9BD5">
              <a:alpha val="3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 name="テキスト ボックス 72"/>
          <p:cNvSpPr txBox="1"/>
          <p:nvPr/>
        </p:nvSpPr>
        <p:spPr>
          <a:xfrm>
            <a:off x="4984700" y="4556969"/>
            <a:ext cx="1138348" cy="307777"/>
          </a:xfrm>
          <a:prstGeom prst="rect">
            <a:avLst/>
          </a:prstGeom>
          <a:noFill/>
        </p:spPr>
        <p:txBody>
          <a:bodyPr wrap="square" rtlCol="0">
            <a:spAutoFit/>
          </a:bodyPr>
          <a:lstStyle/>
          <a:p>
            <a:r>
              <a:rPr lang="ja-JP" altLang="en-US" sz="1400" b="1" dirty="0"/>
              <a:t>戦略領域</a:t>
            </a:r>
          </a:p>
        </p:txBody>
      </p:sp>
      <p:sp>
        <p:nvSpPr>
          <p:cNvPr id="74" name="テキスト ボックス 73"/>
          <p:cNvSpPr txBox="1"/>
          <p:nvPr/>
        </p:nvSpPr>
        <p:spPr>
          <a:xfrm>
            <a:off x="615931" y="3232335"/>
            <a:ext cx="847974" cy="1702770"/>
          </a:xfrm>
          <a:prstGeom prst="rightArrowCallout">
            <a:avLst>
              <a:gd name="adj1" fmla="val 18404"/>
              <a:gd name="adj2" fmla="val 25000"/>
              <a:gd name="adj3" fmla="val 22968"/>
              <a:gd name="adj4" fmla="val 72454"/>
            </a:avLst>
          </a:prstGeom>
          <a:solidFill>
            <a:srgbClr val="FFC000"/>
          </a:solidFill>
          <a:ln>
            <a:noFill/>
          </a:ln>
        </p:spPr>
        <p:txBody>
          <a:bodyPr vert="eaVert" wrap="square" rtlCol="0" anchor="ctr" anchorCtr="0">
            <a:noAutofit/>
          </a:bodyPr>
          <a:lstStyle/>
          <a:p>
            <a:pPr algn="ctr"/>
            <a:r>
              <a:rPr lang="ja-JP" altLang="en-US" sz="1400" b="1" dirty="0"/>
              <a:t>マッチング</a:t>
            </a:r>
            <a:endParaRPr lang="en-US" altLang="ja-JP" sz="1400" b="1" dirty="0"/>
          </a:p>
          <a:p>
            <a:pPr algn="ctr"/>
            <a:r>
              <a:rPr lang="ja-JP" altLang="en-US" sz="1400" b="1" dirty="0"/>
              <a:t>外部資金獲得支援</a:t>
            </a:r>
          </a:p>
        </p:txBody>
      </p:sp>
      <p:sp>
        <p:nvSpPr>
          <p:cNvPr id="75" name="テキスト ボックス 74"/>
          <p:cNvSpPr txBox="1"/>
          <p:nvPr/>
        </p:nvSpPr>
        <p:spPr>
          <a:xfrm>
            <a:off x="583866" y="1736769"/>
            <a:ext cx="643016" cy="1239032"/>
          </a:xfrm>
          <a:prstGeom prst="roundRect">
            <a:avLst/>
          </a:prstGeom>
          <a:solidFill>
            <a:srgbClr val="FFC000"/>
          </a:solidFill>
          <a:ln>
            <a:noFill/>
          </a:ln>
        </p:spPr>
        <p:txBody>
          <a:bodyPr vert="wordArtVertRtl" wrap="square" rtlCol="0" anchor="ctr">
            <a:noAutofit/>
          </a:bodyPr>
          <a:lstStyle/>
          <a:p>
            <a:pPr algn="ctr"/>
            <a:r>
              <a:rPr lang="en-US" altLang="ja-JP" sz="1400" b="1" dirty="0"/>
              <a:t>URA</a:t>
            </a:r>
          </a:p>
          <a:p>
            <a:pPr algn="ctr"/>
            <a:r>
              <a:rPr lang="ja-JP" altLang="en-US" sz="1400" b="1" dirty="0"/>
              <a:t>センター</a:t>
            </a:r>
          </a:p>
        </p:txBody>
      </p:sp>
      <p:grpSp>
        <p:nvGrpSpPr>
          <p:cNvPr id="76" name="グループ化 75"/>
          <p:cNvGrpSpPr/>
          <p:nvPr/>
        </p:nvGrpSpPr>
        <p:grpSpPr>
          <a:xfrm>
            <a:off x="6811820" y="3053194"/>
            <a:ext cx="1287780" cy="1765964"/>
            <a:chOff x="7595326" y="3229022"/>
            <a:chExt cx="1397624" cy="1438872"/>
          </a:xfrm>
        </p:grpSpPr>
        <p:sp>
          <p:nvSpPr>
            <p:cNvPr id="77" name="下矢印 76"/>
            <p:cNvSpPr/>
            <p:nvPr/>
          </p:nvSpPr>
          <p:spPr>
            <a:xfrm rot="5400000">
              <a:off x="7528130" y="3296218"/>
              <a:ext cx="1438872" cy="130447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8" name="テキスト ボックス 77"/>
            <p:cNvSpPr txBox="1"/>
            <p:nvPr/>
          </p:nvSpPr>
          <p:spPr>
            <a:xfrm>
              <a:off x="7714176" y="3652563"/>
              <a:ext cx="1278774" cy="601849"/>
            </a:xfrm>
            <a:prstGeom prst="rect">
              <a:avLst/>
            </a:prstGeom>
            <a:noFill/>
            <a:ln>
              <a:noFill/>
            </a:ln>
          </p:spPr>
          <p:txBody>
            <a:bodyPr wrap="square" lIns="36000" rIns="36000" rtlCol="0">
              <a:spAutoFit/>
            </a:bodyPr>
            <a:lstStyle/>
            <a:p>
              <a:pPr algn="ctr"/>
              <a:r>
                <a:rPr lang="ja-JP" altLang="en-US" sz="1400" b="1" dirty="0"/>
                <a:t>戦略領域</a:t>
              </a:r>
              <a:endParaRPr lang="en-US" altLang="ja-JP" sz="1400" b="1" dirty="0"/>
            </a:p>
            <a:p>
              <a:pPr algn="ctr"/>
              <a:r>
                <a:rPr lang="ja-JP" altLang="en-US" sz="1400" b="1" dirty="0"/>
                <a:t>スタートアップ支援</a:t>
              </a:r>
            </a:p>
          </p:txBody>
        </p:sp>
      </p:grpSp>
      <p:sp>
        <p:nvSpPr>
          <p:cNvPr id="79" name="テキスト ボックス 78"/>
          <p:cNvSpPr txBox="1"/>
          <p:nvPr/>
        </p:nvSpPr>
        <p:spPr>
          <a:xfrm>
            <a:off x="7524982" y="1736769"/>
            <a:ext cx="528203" cy="1254182"/>
          </a:xfrm>
          <a:prstGeom prst="roundRect">
            <a:avLst/>
          </a:prstGeom>
          <a:solidFill>
            <a:srgbClr val="FFC000"/>
          </a:solidFill>
          <a:ln>
            <a:noFill/>
          </a:ln>
        </p:spPr>
        <p:txBody>
          <a:bodyPr wrap="square" rtlCol="0" anchor="ctr">
            <a:noAutofit/>
          </a:bodyPr>
          <a:lstStyle/>
          <a:p>
            <a:pPr algn="ctr"/>
            <a:r>
              <a:rPr lang="ja-JP" altLang="en-US" b="1" dirty="0"/>
              <a:t>府大</a:t>
            </a:r>
          </a:p>
        </p:txBody>
      </p:sp>
      <p:sp>
        <p:nvSpPr>
          <p:cNvPr id="80" name="テキスト ボックス 79"/>
          <p:cNvSpPr txBox="1"/>
          <p:nvPr/>
        </p:nvSpPr>
        <p:spPr>
          <a:xfrm>
            <a:off x="7516982" y="5213155"/>
            <a:ext cx="528203" cy="1195939"/>
          </a:xfrm>
          <a:prstGeom prst="roundRect">
            <a:avLst/>
          </a:prstGeom>
          <a:solidFill>
            <a:srgbClr val="FFC000"/>
          </a:solidFill>
          <a:ln>
            <a:noFill/>
          </a:ln>
        </p:spPr>
        <p:txBody>
          <a:bodyPr wrap="square" rtlCol="0" anchor="ctr">
            <a:noAutofit/>
          </a:bodyPr>
          <a:lstStyle/>
          <a:p>
            <a:pPr algn="ctr"/>
            <a:r>
              <a:rPr lang="ja-JP" altLang="en-US" b="1" dirty="0"/>
              <a:t>市大</a:t>
            </a:r>
          </a:p>
        </p:txBody>
      </p:sp>
      <p:sp>
        <p:nvSpPr>
          <p:cNvPr id="81" name="テキスト ボックス 80"/>
          <p:cNvSpPr txBox="1"/>
          <p:nvPr/>
        </p:nvSpPr>
        <p:spPr>
          <a:xfrm>
            <a:off x="591623" y="5195607"/>
            <a:ext cx="643016" cy="1227336"/>
          </a:xfrm>
          <a:prstGeom prst="roundRect">
            <a:avLst/>
          </a:prstGeom>
          <a:solidFill>
            <a:srgbClr val="FFC000"/>
          </a:solidFill>
          <a:ln>
            <a:noFill/>
          </a:ln>
        </p:spPr>
        <p:txBody>
          <a:bodyPr vert="wordArtVertRtl" wrap="square" rtlCol="0" anchor="ctr">
            <a:noAutofit/>
          </a:bodyPr>
          <a:lstStyle/>
          <a:p>
            <a:pPr algn="ctr"/>
            <a:r>
              <a:rPr lang="en-US" altLang="ja-JP" sz="1400" b="1" dirty="0"/>
              <a:t>URA</a:t>
            </a:r>
          </a:p>
          <a:p>
            <a:pPr algn="ctr"/>
            <a:r>
              <a:rPr lang="ja-JP" altLang="en-US" sz="1400" b="1" dirty="0"/>
              <a:t>センター</a:t>
            </a:r>
          </a:p>
        </p:txBody>
      </p:sp>
      <p:sp>
        <p:nvSpPr>
          <p:cNvPr id="82" name="テキスト ボックス 81"/>
          <p:cNvSpPr txBox="1"/>
          <p:nvPr/>
        </p:nvSpPr>
        <p:spPr>
          <a:xfrm>
            <a:off x="8230283" y="2646959"/>
            <a:ext cx="528203" cy="1254182"/>
          </a:xfrm>
          <a:prstGeom prst="roundRect">
            <a:avLst/>
          </a:prstGeom>
          <a:solidFill>
            <a:srgbClr val="FFC000"/>
          </a:solidFill>
          <a:ln>
            <a:noFill/>
          </a:ln>
        </p:spPr>
        <p:txBody>
          <a:bodyPr wrap="square" rtlCol="0" anchor="ctr">
            <a:noAutofit/>
          </a:bodyPr>
          <a:lstStyle/>
          <a:p>
            <a:pPr algn="ctr"/>
            <a:r>
              <a:rPr lang="ja-JP" altLang="en-US" b="1" dirty="0"/>
              <a:t>大阪府</a:t>
            </a:r>
          </a:p>
        </p:txBody>
      </p:sp>
      <p:sp>
        <p:nvSpPr>
          <p:cNvPr id="83" name="テキスト ボックス 82"/>
          <p:cNvSpPr txBox="1"/>
          <p:nvPr/>
        </p:nvSpPr>
        <p:spPr>
          <a:xfrm>
            <a:off x="8230282" y="4045159"/>
            <a:ext cx="528203" cy="1195939"/>
          </a:xfrm>
          <a:prstGeom prst="roundRect">
            <a:avLst/>
          </a:prstGeom>
          <a:solidFill>
            <a:srgbClr val="FFC000"/>
          </a:solidFill>
          <a:ln>
            <a:noFill/>
          </a:ln>
        </p:spPr>
        <p:txBody>
          <a:bodyPr wrap="square" rtlCol="0" anchor="ctr">
            <a:noAutofit/>
          </a:bodyPr>
          <a:lstStyle/>
          <a:p>
            <a:pPr algn="ctr"/>
            <a:r>
              <a:rPr lang="ja-JP" altLang="en-US" b="1" dirty="0"/>
              <a:t>大阪市</a:t>
            </a:r>
          </a:p>
        </p:txBody>
      </p:sp>
      <p:sp>
        <p:nvSpPr>
          <p:cNvPr id="3" name="下矢印 2"/>
          <p:cNvSpPr/>
          <p:nvPr/>
        </p:nvSpPr>
        <p:spPr>
          <a:xfrm>
            <a:off x="7679486" y="3047719"/>
            <a:ext cx="219196" cy="390844"/>
          </a:xfrm>
          <a:prstGeom prst="downArrow">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下矢印 83"/>
          <p:cNvSpPr/>
          <p:nvPr/>
        </p:nvSpPr>
        <p:spPr>
          <a:xfrm rot="2715578">
            <a:off x="8053605" y="3290616"/>
            <a:ext cx="237462" cy="360779"/>
          </a:xfrm>
          <a:prstGeom prst="downArrow">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下矢印 84"/>
          <p:cNvSpPr/>
          <p:nvPr/>
        </p:nvSpPr>
        <p:spPr>
          <a:xfrm rot="10800000">
            <a:off x="7669725" y="4544260"/>
            <a:ext cx="219196" cy="390844"/>
          </a:xfrm>
          <a:prstGeom prst="downArrow">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下矢印 85"/>
          <p:cNvSpPr/>
          <p:nvPr/>
        </p:nvSpPr>
        <p:spPr>
          <a:xfrm rot="8342037">
            <a:off x="8068537" y="4270383"/>
            <a:ext cx="219196" cy="390844"/>
          </a:xfrm>
          <a:prstGeom prst="downArrow">
            <a:avLst/>
          </a:prstGeom>
          <a:solidFill>
            <a:schemeClr val="bg1"/>
          </a:solid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下矢印 10"/>
          <p:cNvSpPr/>
          <p:nvPr/>
        </p:nvSpPr>
        <p:spPr>
          <a:xfrm>
            <a:off x="741641" y="2954077"/>
            <a:ext cx="324652" cy="278258"/>
          </a:xfrm>
          <a:prstGeom prst="down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下矢印 86"/>
          <p:cNvSpPr/>
          <p:nvPr/>
        </p:nvSpPr>
        <p:spPr>
          <a:xfrm flipV="1">
            <a:off x="750805" y="4906290"/>
            <a:ext cx="324652" cy="278258"/>
          </a:xfrm>
          <a:prstGeom prst="down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9" name="直線コネクタ 88"/>
          <p:cNvCxnSpPr/>
          <p:nvPr/>
        </p:nvCxnSpPr>
        <p:spPr>
          <a:xfrm>
            <a:off x="78360" y="620688"/>
            <a:ext cx="8958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74643" y="102125"/>
            <a:ext cx="2738250" cy="369332"/>
          </a:xfrm>
          <a:prstGeom prst="rect">
            <a:avLst/>
          </a:prstGeom>
          <a:solidFill>
            <a:schemeClr val="bg1">
              <a:lumMod val="75000"/>
            </a:schemeClr>
          </a:solidFill>
          <a:ln>
            <a:solidFill>
              <a:schemeClr val="tx1"/>
            </a:solidFill>
          </a:ln>
        </p:spPr>
        <p:txBody>
          <a:bodyPr wrap="none" rtlCol="0">
            <a:spAutoFit/>
          </a:bodyPr>
          <a:lstStyle/>
          <a:p>
            <a:r>
              <a:rPr kumimoji="1" lang="ja-JP" altLang="en-US" b="1" dirty="0">
                <a:latin typeface="Meiryo UI" panose="020B0604030504040204" pitchFamily="50" charset="-128"/>
                <a:ea typeface="Meiryo UI" panose="020B0604030504040204" pitchFamily="50" charset="-128"/>
              </a:rPr>
              <a:t>技術インキュベーション機能</a:t>
            </a:r>
          </a:p>
        </p:txBody>
      </p:sp>
    </p:spTree>
    <p:extLst>
      <p:ext uri="{BB962C8B-B14F-4D97-AF65-F5344CB8AC3E}">
        <p14:creationId xmlns:p14="http://schemas.microsoft.com/office/powerpoint/2010/main" val="1930926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339752" y="879103"/>
            <a:ext cx="4387740" cy="461665"/>
          </a:xfrm>
          <a:prstGeom prst="rect">
            <a:avLst/>
          </a:prstGeom>
        </p:spPr>
        <p:txBody>
          <a:bodyPr wrap="none">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４つの戦略領域の</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検討</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成果概要</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126459" y="2348880"/>
            <a:ext cx="4796829" cy="2246769"/>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１．スマートシティ</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パブリックヘルス</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スマートエイジング</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３．バイオエンジニアリング</a:t>
            </a:r>
          </a:p>
          <a:p>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データマネジメント</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 5"/>
          <p:cNvSpPr>
            <a:spLocks noGrp="1"/>
          </p:cNvSpPr>
          <p:nvPr>
            <p:ph type="sldNum" sz="quarter" idx="12"/>
          </p:nvPr>
        </p:nvSpPr>
        <p:spPr>
          <a:xfrm>
            <a:off x="7010400" y="6492875"/>
            <a:ext cx="2133600" cy="365125"/>
          </a:xfrm>
        </p:spPr>
        <p:txBody>
          <a:bodyPr/>
          <a:lstStyle/>
          <a:p>
            <a:fld id="{FC55D713-E10D-4D00-BE52-705DD96E9CFB}" type="slidenum">
              <a:rPr kumimoji="1" lang="ja-JP" altLang="en-US" smtClean="0"/>
              <a:pPr/>
              <a:t>25</a:t>
            </a:fld>
            <a:endParaRPr kumimoji="1" lang="ja-JP" altLang="en-US" dirty="0"/>
          </a:p>
        </p:txBody>
      </p:sp>
      <p:sp>
        <p:nvSpPr>
          <p:cNvPr id="9" name="テキスト ボックス 8"/>
          <p:cNvSpPr txBox="1"/>
          <p:nvPr/>
        </p:nvSpPr>
        <p:spPr>
          <a:xfrm>
            <a:off x="0" y="17393"/>
            <a:ext cx="9143999" cy="369332"/>
          </a:xfrm>
          <a:prstGeom prst="rect">
            <a:avLst/>
          </a:prstGeom>
          <a:solidFill>
            <a:schemeClr val="bg1">
              <a:lumMod val="50000"/>
            </a:schemeClr>
          </a:solidFill>
          <a:ln w="25400">
            <a:solidFill>
              <a:schemeClr val="bg1">
                <a:lumMod val="50000"/>
              </a:schemeClr>
            </a:solidFill>
          </a:ln>
        </p:spPr>
        <p:txBody>
          <a:bodyPr wrap="square" rtlCol="0">
            <a:spAutoFit/>
          </a:bodyPr>
          <a:lstStyle/>
          <a:p>
            <a:r>
              <a:rPr lang="en-US" altLang="ja-JP" dirty="0" smtClean="0">
                <a:solidFill>
                  <a:schemeClr val="bg1"/>
                </a:solidFill>
                <a:latin typeface="Meiryo UI" panose="020B0604030504040204" pitchFamily="50" charset="-128"/>
                <a:ea typeface="Meiryo UI" panose="020B0604030504040204" pitchFamily="50" charset="-128"/>
              </a:rPr>
              <a:t>2</a:t>
            </a:r>
            <a:r>
              <a:rPr lang="ja-JP" altLang="en-US" dirty="0" smtClean="0">
                <a:solidFill>
                  <a:schemeClr val="bg1"/>
                </a:solidFill>
                <a:latin typeface="Meiryo UI" panose="020B0604030504040204" pitchFamily="50" charset="-128"/>
                <a:ea typeface="Meiryo UI" panose="020B0604030504040204" pitchFamily="50" charset="-128"/>
              </a:rPr>
              <a:t>　</a:t>
            </a:r>
            <a:r>
              <a:rPr lang="ja-JP" altLang="en-US" dirty="0">
                <a:solidFill>
                  <a:schemeClr val="bg1"/>
                </a:solidFill>
                <a:latin typeface="Meiryo UI" panose="020B0604030504040204" pitchFamily="50" charset="-128"/>
                <a:ea typeface="Meiryo UI" panose="020B0604030504040204" pitchFamily="50" charset="-128"/>
              </a:rPr>
              <a:t>四</a:t>
            </a:r>
            <a:r>
              <a:rPr lang="ja-JP" altLang="en-US" dirty="0" smtClean="0">
                <a:solidFill>
                  <a:schemeClr val="bg1"/>
                </a:solidFill>
                <a:latin typeface="Meiryo UI" panose="020B0604030504040204" pitchFamily="50" charset="-128"/>
                <a:ea typeface="Meiryo UI" panose="020B0604030504040204" pitchFamily="50" charset="-128"/>
              </a:rPr>
              <a:t>つの戦略領域（ワークショップによる研究成果のまとめ）</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96647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0658" y="2348880"/>
            <a:ext cx="7772400" cy="864096"/>
          </a:xfrm>
        </p:spPr>
        <p:txBody>
          <a:bodyPr>
            <a:normAutofit/>
          </a:bodyPr>
          <a:lstStyle/>
          <a:p>
            <a:r>
              <a:rPr lang="ja-JP" altLang="en-US" sz="3600" dirty="0" smtClean="0"/>
              <a:t>１</a:t>
            </a:r>
            <a:r>
              <a:rPr lang="ja-JP" altLang="en-US" sz="3600" dirty="0"/>
              <a:t>．</a:t>
            </a:r>
            <a:r>
              <a:rPr kumimoji="1" lang="ja-JP" altLang="en-US" sz="3600" dirty="0" smtClean="0"/>
              <a:t>スマートシティ</a:t>
            </a:r>
            <a:endParaRPr kumimoji="1" lang="ja-JP" altLang="en-US" sz="3600" dirty="0"/>
          </a:p>
        </p:txBody>
      </p:sp>
      <p:sp>
        <p:nvSpPr>
          <p:cNvPr id="4" name="スライド番号プレースホルダ 3"/>
          <p:cNvSpPr>
            <a:spLocks noGrp="1"/>
          </p:cNvSpPr>
          <p:nvPr>
            <p:ph type="sldNum" sz="quarter" idx="12"/>
          </p:nvPr>
        </p:nvSpPr>
        <p:spPr/>
        <p:txBody>
          <a:bodyPr/>
          <a:lstStyle/>
          <a:p>
            <a:fld id="{FC55D713-E10D-4D00-BE52-705DD96E9CFB}" type="slidenum">
              <a:rPr kumimoji="1" lang="ja-JP" altLang="en-US" smtClean="0"/>
              <a:pPr/>
              <a:t>26</a:t>
            </a:fld>
            <a:endParaRPr kumimoji="1" lang="ja-JP" altLang="en-US"/>
          </a:p>
        </p:txBody>
      </p:sp>
    </p:spTree>
    <p:extLst>
      <p:ext uri="{BB962C8B-B14F-4D97-AF65-F5344CB8AC3E}">
        <p14:creationId xmlns:p14="http://schemas.microsoft.com/office/powerpoint/2010/main" val="3162577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88480" y="61688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08656" y="91418"/>
            <a:ext cx="4033966" cy="461665"/>
          </a:xfrm>
          <a:prstGeom prst="rect">
            <a:avLst/>
          </a:prstGeom>
        </p:spPr>
        <p:txBody>
          <a:bodyPr wrap="square">
            <a:spAutoFit/>
          </a:bodyPr>
          <a:lstStyle/>
          <a:p>
            <a:pPr lvl="0"/>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スマートシティ</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1"/>
          <p:cNvSpPr>
            <a:spLocks noGrp="1"/>
          </p:cNvSpPr>
          <p:nvPr>
            <p:ph type="sldNum" sz="quarter" idx="12"/>
          </p:nvPr>
        </p:nvSpPr>
        <p:spPr>
          <a:xfrm>
            <a:off x="6988972" y="6520259"/>
            <a:ext cx="2133600" cy="365125"/>
          </a:xfrm>
        </p:spPr>
        <p:txBody>
          <a:bodyPr/>
          <a:lstStyle/>
          <a:p>
            <a:fld id="{7853CF83-2CA7-468D-933C-9DDBEAA5E899}" type="slidenum">
              <a:rPr kumimoji="1" lang="ja-JP" altLang="en-US" smtClean="0"/>
              <a:pPr/>
              <a:t>27</a:t>
            </a:fld>
            <a:endParaRPr kumimoji="1" lang="ja-JP" altLang="en-US"/>
          </a:p>
        </p:txBody>
      </p:sp>
      <p:sp>
        <p:nvSpPr>
          <p:cNvPr id="2" name="テキスト ボックス 1"/>
          <p:cNvSpPr txBox="1"/>
          <p:nvPr/>
        </p:nvSpPr>
        <p:spPr>
          <a:xfrm>
            <a:off x="568696" y="764704"/>
            <a:ext cx="7963744" cy="612475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rPr>
              <a:t>世界の大都市は、①人口過密・インフラ負荷の問題、②エネルギーの過剰消費による環境問題、③グローバル化・都市間競争に晒される経済負荷など、多様な都市課題に直面する中で、都市機能の高度化や、財政・行政サービスの効率化など、サステナビリティ（持続可能性）な都市づくりが求められている。</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rPr>
              <a:t>これからの課題解決のためには、①都市のあらゆる情報を</a:t>
            </a:r>
            <a:r>
              <a:rPr kumimoji="1" lang="en-US" altLang="ja-JP" sz="1600" dirty="0" smtClean="0">
                <a:latin typeface="Meiryo UI" panose="020B0604030504040204" pitchFamily="50" charset="-128"/>
                <a:ea typeface="Meiryo UI" panose="020B0604030504040204" pitchFamily="50" charset="-128"/>
              </a:rPr>
              <a:t>ICT</a:t>
            </a:r>
            <a:r>
              <a:rPr kumimoji="1" lang="ja-JP" altLang="en-US" sz="1600" dirty="0" smtClean="0">
                <a:latin typeface="Meiryo UI" panose="020B0604030504040204" pitchFamily="50" charset="-128"/>
                <a:ea typeface="Meiryo UI" panose="020B0604030504040204" pitchFamily="50" charset="-128"/>
              </a:rPr>
              <a:t>技術やネットワークを通じて収集し、②これを「使える情報」として加工（識別化や匿名化等）し、③潜在化した都市課題を要因分析することが有効。</a:t>
            </a:r>
            <a:endParaRPr lang="en-US" altLang="ja-JP" sz="14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600" dirty="0" smtClean="0">
                <a:latin typeface="Meiryo UI" panose="020B0604030504040204" pitchFamily="50" charset="-128"/>
                <a:ea typeface="Meiryo UI" panose="020B0604030504040204" pitchFamily="50" charset="-128"/>
              </a:rPr>
              <a:t>ICT</a:t>
            </a:r>
            <a:r>
              <a:rPr lang="ja-JP" altLang="en-US" sz="1600" dirty="0" smtClean="0">
                <a:latin typeface="Meiryo UI" panose="020B0604030504040204" pitchFamily="50" charset="-128"/>
                <a:ea typeface="Meiryo UI" panose="020B0604030504040204" pitchFamily="50" charset="-128"/>
              </a:rPr>
              <a:t>は従来</a:t>
            </a:r>
            <a:r>
              <a:rPr lang="ja-JP" altLang="en-US" sz="1600" dirty="0">
                <a:latin typeface="Meiryo UI" panose="020B0604030504040204" pitchFamily="50" charset="-128"/>
                <a:ea typeface="Meiryo UI" panose="020B0604030504040204" pitchFamily="50" charset="-128"/>
              </a:rPr>
              <a:t>、環境対策（スマートグリッド）が中心であったものが、近年では治安・防犯などの暮らし全般から、経済活動、交通、行政サービスや教育などのパブリックな分野まで、応用分野は重層化・多様化してきている</a:t>
            </a:r>
            <a:r>
              <a:rPr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すでに世界各地で</a:t>
            </a:r>
            <a:r>
              <a:rPr kumimoji="1" lang="ja-JP" altLang="en-US" sz="1600" dirty="0" smtClean="0">
                <a:latin typeface="Meiryo UI" panose="020B0604030504040204" pitchFamily="50" charset="-128"/>
                <a:ea typeface="Meiryo UI" panose="020B0604030504040204" pitchFamily="50" charset="-128"/>
              </a:rPr>
              <a:t>ＩｏＴ、ビッグデータなどの情報技術の活用</a:t>
            </a:r>
            <a:r>
              <a:rPr lang="ja-JP" altLang="en-US" sz="1600" dirty="0">
                <a:latin typeface="Meiryo UI" panose="020B0604030504040204" pitchFamily="50" charset="-128"/>
                <a:ea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rPr>
              <a:t>シェアリングエコノミー都市</a:t>
            </a:r>
            <a:r>
              <a:rPr kumimoji="1" lang="ja-JP" altLang="en-US" sz="1600" dirty="0" smtClean="0">
                <a:latin typeface="Meiryo UI" panose="020B0604030504040204" pitchFamily="50" charset="-128"/>
                <a:ea typeface="Meiryo UI" panose="020B0604030504040204" pitchFamily="50" charset="-128"/>
              </a:rPr>
              <a:t>資源の活用</a:t>
            </a:r>
            <a:r>
              <a:rPr lang="ja-JP" altLang="en-US" sz="1600" dirty="0" smtClean="0">
                <a:latin typeface="Meiryo UI" panose="020B0604030504040204" pitchFamily="50" charset="-128"/>
                <a:ea typeface="Meiryo UI" panose="020B0604030504040204" pitchFamily="50" charset="-128"/>
              </a:rPr>
              <a:t>につい</a:t>
            </a:r>
            <a:r>
              <a:rPr lang="ja-JP" altLang="en-US" sz="1600" dirty="0">
                <a:latin typeface="Meiryo UI" panose="020B0604030504040204" pitchFamily="50" charset="-128"/>
                <a:ea typeface="Meiryo UI" panose="020B0604030504040204" pitchFamily="50" charset="-128"/>
              </a:rPr>
              <a:t>て</a:t>
            </a:r>
            <a:r>
              <a:rPr kumimoji="1" lang="ja-JP" altLang="en-US" sz="1600" dirty="0" smtClean="0">
                <a:latin typeface="Meiryo UI" panose="020B0604030504040204" pitchFamily="50" charset="-128"/>
                <a:ea typeface="Meiryo UI" panose="020B0604030504040204" pitchFamily="50" charset="-128"/>
              </a:rPr>
              <a:t>、自治体</a:t>
            </a:r>
            <a:r>
              <a:rPr lang="ja-JP" altLang="en-US" sz="1600" dirty="0" smtClean="0">
                <a:latin typeface="Meiryo UI" panose="020B0604030504040204" pitchFamily="50" charset="-128"/>
                <a:ea typeface="Meiryo UI" panose="020B0604030504040204" pitchFamily="50" charset="-128"/>
              </a:rPr>
              <a:t>や企業の</a:t>
            </a:r>
            <a:r>
              <a:rPr kumimoji="1" lang="ja-JP" altLang="en-US" sz="1600" dirty="0" smtClean="0">
                <a:latin typeface="Meiryo UI" panose="020B0604030504040204" pitchFamily="50" charset="-128"/>
                <a:ea typeface="Meiryo UI" panose="020B0604030504040204" pitchFamily="50" charset="-128"/>
              </a:rPr>
              <a:t>取り組みが進んでいる</a:t>
            </a:r>
            <a:endParaRPr kumimoji="1" lang="en-US" altLang="ja-JP" sz="16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①世界都市の取り組み（ニューヨーク、シカゴの防犯対策、コペンハーゲンの</a:t>
            </a:r>
            <a:r>
              <a:rPr lang="en-US" altLang="ja-JP" sz="1400" dirty="0" smtClean="0">
                <a:latin typeface="Meiryo UI" panose="020B0604030504040204" pitchFamily="50" charset="-128"/>
                <a:ea typeface="Meiryo UI" panose="020B0604030504040204" pitchFamily="50" charset="-128"/>
              </a:rPr>
              <a:t>CO2</a:t>
            </a:r>
            <a:r>
              <a:rPr lang="ja-JP" altLang="en-US" sz="1400" dirty="0" smtClean="0">
                <a:latin typeface="Meiryo UI" panose="020B0604030504040204" pitchFamily="50" charset="-128"/>
                <a:ea typeface="Meiryo UI" panose="020B0604030504040204" pitchFamily="50" charset="-128"/>
              </a:rPr>
              <a:t>削減、ロンドン、バルセロナ</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の交通対策など）</a:t>
            </a:r>
            <a:endParaRPr lang="en-US" altLang="ja-JP" sz="1400" dirty="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②企</a:t>
            </a:r>
            <a:r>
              <a:rPr kumimoji="1" lang="ja-JP" altLang="en-US" sz="1400" dirty="0" smtClean="0">
                <a:latin typeface="Meiryo UI" panose="020B0604030504040204" pitchFamily="50" charset="-128"/>
                <a:ea typeface="Meiryo UI" panose="020B0604030504040204" pitchFamily="50" charset="-128"/>
              </a:rPr>
              <a:t>業の取り組み（マイクロソフト、ＣＩＳＣＯ、ＩＢＭ、ＮＴＴデータ、日立など）</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③自治体の取り組み（柏市</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東大等、藤沢市など）</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両大学は、防災、都市基盤、地域社会、都市魅力、低炭素（エネルギー）</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資源循環、自然共生の広範囲な課題に対する研究実績を有しており、新</a:t>
            </a:r>
            <a:r>
              <a:rPr lang="ja-JP" altLang="en-US" sz="1600" dirty="0">
                <a:latin typeface="Meiryo UI" panose="020B0604030504040204" pitchFamily="50" charset="-128"/>
                <a:ea typeface="Meiryo UI" panose="020B0604030504040204" pitchFamily="50" charset="-128"/>
              </a:rPr>
              <a:t>大学</a:t>
            </a:r>
            <a:r>
              <a:rPr kumimoji="1" lang="ja-JP" altLang="en-US" sz="1600" dirty="0" smtClean="0">
                <a:latin typeface="Meiryo UI" panose="020B0604030504040204" pitchFamily="50" charset="-128"/>
                <a:ea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rPr>
              <a:t>これらの</a:t>
            </a:r>
            <a:r>
              <a:rPr kumimoji="1" lang="ja-JP" altLang="en-US" sz="1600" dirty="0" smtClean="0">
                <a:latin typeface="Meiryo UI" panose="020B0604030504040204" pitchFamily="50" charset="-128"/>
                <a:ea typeface="Meiryo UI" panose="020B0604030504040204" pitchFamily="50" charset="-128"/>
              </a:rPr>
              <a:t>都市課題の研究や分析などで培ってきたノウハウ、データマネジメント能力やエンジニアリング能力を活用し、公立大学の強みを生かした府市との連携を強化することにより、これからの問題解決に寄与する知見がある。</a:t>
            </a:r>
          </a:p>
        </p:txBody>
      </p:sp>
      <p:cxnSp>
        <p:nvCxnSpPr>
          <p:cNvPr id="9" name="直線コネクタ 8"/>
          <p:cNvCxnSpPr/>
          <p:nvPr/>
        </p:nvCxnSpPr>
        <p:spPr>
          <a:xfrm>
            <a:off x="216472" y="616886"/>
            <a:ext cx="8784000"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22602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78282" y="5015280"/>
            <a:ext cx="2262158" cy="1815882"/>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グリーン・ニューデール政策</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人口減少社会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東日本大震災</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エネルギー問題</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都市化時代</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水・食料問題</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ＩＰＣＣパリ協定書</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18023" y="1310190"/>
            <a:ext cx="3038011" cy="1569660"/>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産業型公害（沈黙の春の出版）</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ヒューマン・ルネサンス</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ストックホルム宣言）</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資源枯渇</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地球規模での環境問題の顕在化</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景観行政のスタート</a:t>
            </a:r>
          </a:p>
        </p:txBody>
      </p:sp>
      <p:sp>
        <p:nvSpPr>
          <p:cNvPr id="8" name="下矢印 7"/>
          <p:cNvSpPr/>
          <p:nvPr/>
        </p:nvSpPr>
        <p:spPr>
          <a:xfrm>
            <a:off x="4309714" y="1921956"/>
            <a:ext cx="1058510" cy="366719"/>
          </a:xfrm>
          <a:prstGeom prst="downArrow">
            <a:avLst/>
          </a:prstGeom>
          <a:solidFill>
            <a:schemeClr val="accent1">
              <a:lumMod val="75000"/>
            </a:schemeClr>
          </a:solidFill>
          <a:ln w="25400" cap="flat" cmpd="sng" algn="ctr">
            <a:noFill/>
            <a:prstDash val="solid"/>
          </a:ln>
          <a:effectLst/>
        </p:spPr>
        <p:txBody>
          <a:bodyPr rot="0" spcFirstLastPara="0" vert="horz" wrap="square" lIns="56667" tIns="28333" rIns="56667" bIns="28333" numCol="1" spcCol="0" rtlCol="0" fromWordArt="0" anchor="ctr" anchorCtr="0" forceAA="0" compatLnSpc="1">
            <a:prstTxWarp prst="textNoShape">
              <a:avLst/>
            </a:prstTxWarp>
            <a:noAutofit/>
          </a:bodyPr>
          <a:lstStyle/>
          <a:p>
            <a:pPr defTabSz="901110"/>
            <a:endParaRPr lang="ja-JP" altLang="en-US" sz="1900" dirty="0">
              <a:latin typeface="Calibri"/>
              <a:ea typeface="ＭＳ Ｐゴシック"/>
            </a:endParaRPr>
          </a:p>
        </p:txBody>
      </p:sp>
      <p:sp>
        <p:nvSpPr>
          <p:cNvPr id="10" name="下矢印 9"/>
          <p:cNvSpPr/>
          <p:nvPr/>
        </p:nvSpPr>
        <p:spPr>
          <a:xfrm>
            <a:off x="4309714" y="3737147"/>
            <a:ext cx="1058510" cy="366719"/>
          </a:xfrm>
          <a:prstGeom prst="downArrow">
            <a:avLst>
              <a:gd name="adj1" fmla="val 46544"/>
              <a:gd name="adj2" fmla="val 50000"/>
            </a:avLst>
          </a:prstGeom>
          <a:solidFill>
            <a:schemeClr val="accent1">
              <a:lumMod val="75000"/>
            </a:schemeClr>
          </a:solidFill>
          <a:ln w="25400" cap="flat" cmpd="sng" algn="ctr">
            <a:noFill/>
            <a:prstDash val="solid"/>
          </a:ln>
          <a:effectLst/>
        </p:spPr>
        <p:txBody>
          <a:bodyPr rot="0" spcFirstLastPara="0" vert="horz" wrap="square" lIns="56667" tIns="28333" rIns="56667" bIns="28333" numCol="1" spcCol="0" rtlCol="0" fromWordArt="0" anchor="ctr" anchorCtr="0" forceAA="0" compatLnSpc="1">
            <a:prstTxWarp prst="textNoShape">
              <a:avLst/>
            </a:prstTxWarp>
            <a:noAutofit/>
          </a:bodyPr>
          <a:lstStyle/>
          <a:p>
            <a:pPr defTabSz="901110"/>
            <a:endParaRPr lang="ja-JP" altLang="en-US" sz="1900" dirty="0">
              <a:latin typeface="Calibri"/>
              <a:ea typeface="ＭＳ Ｐゴシック"/>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491" y="1476704"/>
            <a:ext cx="2644172" cy="100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9714" y="5442054"/>
            <a:ext cx="10541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395" y="3339028"/>
            <a:ext cx="2646363"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395" y="5023383"/>
            <a:ext cx="2646363"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118023" y="3077947"/>
            <a:ext cx="2577950" cy="1815882"/>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サステナブル・ディベロップメント</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（地球サミット・リオ宣言）</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阪神・淡路大震災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少子・高齢化の進展</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バブル経済の崩壊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京都議定書</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生物多様性国家戦略</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F71D0239-3FD9-4420-B551-8A6D775683A2}" type="slidenum">
              <a:rPr kumimoji="1" lang="ja-JP" altLang="en-US" smtClean="0">
                <a:solidFill>
                  <a:schemeClr val="tx1"/>
                </a:solidFill>
              </a:rPr>
              <a:t>28</a:t>
            </a:fld>
            <a:endParaRPr kumimoji="1" lang="ja-JP" altLang="en-US">
              <a:solidFill>
                <a:schemeClr val="tx1"/>
              </a:solidFill>
            </a:endParaRPr>
          </a:p>
        </p:txBody>
      </p:sp>
      <p:sp>
        <p:nvSpPr>
          <p:cNvPr id="5" name="テキスト ボックス 4"/>
          <p:cNvSpPr txBox="1"/>
          <p:nvPr/>
        </p:nvSpPr>
        <p:spPr>
          <a:xfrm>
            <a:off x="2617160" y="943081"/>
            <a:ext cx="6408712" cy="1072088"/>
          </a:xfrm>
          <a:prstGeom prst="rect">
            <a:avLst/>
          </a:prstGeom>
          <a:noFill/>
        </p:spPr>
        <p:txBody>
          <a:bodyPr wrap="square" rtlCol="0">
            <a:spAutoFit/>
          </a:bodyPr>
          <a:lstStyle/>
          <a:p>
            <a:pPr lvl="0" fontAlgn="base">
              <a:spcBef>
                <a:spcPts val="600"/>
              </a:spcBef>
              <a:spcAft>
                <a:spcPct val="0"/>
              </a:spcAft>
            </a:pPr>
            <a:r>
              <a:rPr lang="en-US" altLang="ja-JP" sz="2200" dirty="0">
                <a:solidFill>
                  <a:prstClr val="black"/>
                </a:solidFill>
                <a:latin typeface="HGｺﾞｼｯｸE" pitchFamily="49" charset="-128"/>
                <a:ea typeface="HGｺﾞｼｯｸE" pitchFamily="49" charset="-128"/>
              </a:rPr>
              <a:t>1960‐80</a:t>
            </a:r>
            <a:r>
              <a:rPr lang="ja-JP" altLang="en-US" sz="2200" dirty="0">
                <a:solidFill>
                  <a:prstClr val="black"/>
                </a:solidFill>
                <a:latin typeface="HGｺﾞｼｯｸE" pitchFamily="49" charset="-128"/>
                <a:ea typeface="HGｺﾞｼｯｸE" pitchFamily="49" charset="-128"/>
              </a:rPr>
              <a:t>年代：都市の効率化・アメニティ化</a:t>
            </a:r>
            <a:endParaRPr lang="en-US" altLang="ja-JP" sz="2200" dirty="0">
              <a:solidFill>
                <a:prstClr val="black"/>
              </a:solidFill>
              <a:latin typeface="HGSｺﾞｼｯｸE" panose="020B0900000000000000" pitchFamily="50" charset="-128"/>
              <a:ea typeface="HGSｺﾞｼｯｸE" panose="020B0900000000000000" pitchFamily="50" charset="-128"/>
            </a:endParaRPr>
          </a:p>
          <a:p>
            <a:pPr lvl="0" algn="r" fontAlgn="base">
              <a:lnSpc>
                <a:spcPts val="2500"/>
              </a:lnSpc>
              <a:spcAft>
                <a:spcPct val="0"/>
              </a:spcAft>
            </a:pPr>
            <a:r>
              <a:rPr lang="ja-JP" altLang="en-US" sz="2800" dirty="0">
                <a:solidFill>
                  <a:prstClr val="black"/>
                </a:solidFill>
                <a:ea typeface="ＭＳ ゴシック" pitchFamily="49" charset="-128"/>
              </a:rPr>
              <a:t>　　</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シビル・ミニマム的都市基盤整備・都市圏整備</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fontAlgn="base">
              <a:lnSpc>
                <a:spcPts val="2500"/>
              </a:lnSpc>
              <a:spcAft>
                <a:spcPct val="0"/>
              </a:spcAft>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公害防除・快適環境整備</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613446" y="2681753"/>
            <a:ext cx="6013176" cy="733534"/>
          </a:xfrm>
          <a:prstGeom prst="rect">
            <a:avLst/>
          </a:prstGeom>
          <a:noFill/>
        </p:spPr>
        <p:txBody>
          <a:bodyPr wrap="square" rtlCol="0">
            <a:spAutoFit/>
          </a:bodyPr>
          <a:lstStyle/>
          <a:p>
            <a:pPr lvl="0" fontAlgn="base">
              <a:lnSpc>
                <a:spcPts val="2500"/>
              </a:lnSpc>
              <a:spcAft>
                <a:spcPct val="0"/>
              </a:spcAft>
            </a:pPr>
            <a:r>
              <a:rPr lang="en-US" altLang="ja-JP" sz="2200" dirty="0">
                <a:solidFill>
                  <a:prstClr val="black"/>
                </a:solidFill>
                <a:latin typeface="HGｺﾞｼｯｸE" pitchFamily="49" charset="-128"/>
                <a:ea typeface="HGｺﾞｼｯｸE" pitchFamily="49" charset="-128"/>
              </a:rPr>
              <a:t>1990</a:t>
            </a:r>
            <a:r>
              <a:rPr lang="ja-JP" altLang="en-US" sz="2200" dirty="0">
                <a:solidFill>
                  <a:prstClr val="black"/>
                </a:solidFill>
                <a:latin typeface="HGｺﾞｼｯｸE" pitchFamily="49" charset="-128"/>
                <a:ea typeface="HGｺﾞｼｯｸE" pitchFamily="49" charset="-128"/>
              </a:rPr>
              <a:t>年代：都市のコンパクト化</a:t>
            </a:r>
            <a:endParaRPr lang="en-US" altLang="ja-JP" sz="2200" dirty="0">
              <a:solidFill>
                <a:prstClr val="black"/>
              </a:solidFill>
              <a:latin typeface="HGｺﾞｼｯｸE" pitchFamily="49" charset="-128"/>
              <a:ea typeface="HGｺﾞｼｯｸE" pitchFamily="49" charset="-128"/>
            </a:endParaRPr>
          </a:p>
          <a:p>
            <a:pPr lvl="0" algn="r" fontAlgn="base">
              <a:lnSpc>
                <a:spcPts val="2500"/>
              </a:lnSpc>
              <a:spcAft>
                <a:spcPct val="0"/>
              </a:spcAft>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成長管理・多様化・複合化・社会参画</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2613446" y="4274007"/>
            <a:ext cx="6279034" cy="1374735"/>
          </a:xfrm>
          <a:prstGeom prst="rect">
            <a:avLst/>
          </a:prstGeom>
          <a:noFill/>
        </p:spPr>
        <p:txBody>
          <a:bodyPr wrap="square" rtlCol="0">
            <a:spAutoFit/>
          </a:bodyPr>
          <a:lstStyle/>
          <a:p>
            <a:pPr lvl="0" fontAlgn="base">
              <a:lnSpc>
                <a:spcPts val="2500"/>
              </a:lnSpc>
              <a:spcAft>
                <a:spcPct val="0"/>
              </a:spcAft>
            </a:pPr>
            <a:r>
              <a:rPr lang="en-US" altLang="ja-JP" sz="2200" dirty="0">
                <a:solidFill>
                  <a:prstClr val="black"/>
                </a:solidFill>
                <a:latin typeface="HGｺﾞｼｯｸE" pitchFamily="49" charset="-128"/>
                <a:ea typeface="HGｺﾞｼｯｸE" pitchFamily="49" charset="-128"/>
              </a:rPr>
              <a:t>2000</a:t>
            </a:r>
            <a:r>
              <a:rPr lang="ja-JP" altLang="en-US" sz="2200" dirty="0">
                <a:solidFill>
                  <a:prstClr val="black"/>
                </a:solidFill>
                <a:latin typeface="HGｺﾞｼｯｸE" pitchFamily="49" charset="-128"/>
                <a:ea typeface="HGｺﾞｼｯｸE" pitchFamily="49" charset="-128"/>
              </a:rPr>
              <a:t>年代：都市の持続可能化</a:t>
            </a:r>
            <a:endParaRPr lang="en-US" altLang="ja-JP" sz="2200" dirty="0">
              <a:solidFill>
                <a:prstClr val="black"/>
              </a:solidFill>
              <a:latin typeface="HGｺﾞｼｯｸE" pitchFamily="49" charset="-128"/>
              <a:ea typeface="HGｺﾞｼｯｸE" pitchFamily="49" charset="-128"/>
            </a:endParaRPr>
          </a:p>
          <a:p>
            <a:pPr lvl="0" fontAlgn="base">
              <a:lnSpc>
                <a:spcPts val="2500"/>
              </a:lnSpc>
              <a:spcAft>
                <a:spcPct val="0"/>
              </a:spcAft>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低炭素化・資源循環・生物多様性・</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スマートグリッド</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2500"/>
              </a:lnSpc>
              <a:spcAft>
                <a:spcPct val="0"/>
              </a:spcAft>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スマート</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・コミュニティ</a:t>
            </a:r>
            <a:endParaRPr lang="en-US"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2500"/>
              </a:lnSpc>
              <a:spcAft>
                <a:spcPct val="0"/>
              </a:spcAft>
            </a:pPr>
            <a:r>
              <a:rPr lang="ja-JP" altLang="en-US" sz="2000" dirty="0">
                <a:solidFill>
                  <a:prstClr val="black"/>
                </a:solidFill>
                <a:latin typeface="Rockwell"/>
                <a:ea typeface="ＭＳ ゴシック" pitchFamily="49" charset="-128"/>
              </a:rPr>
              <a:t>　　　　　</a:t>
            </a:r>
            <a:endParaRPr kumimoji="1" lang="ja-JP" altLang="en-US" sz="2000" dirty="0"/>
          </a:p>
        </p:txBody>
      </p:sp>
      <p:sp>
        <p:nvSpPr>
          <p:cNvPr id="11" name="テキスト ボックス 10"/>
          <p:cNvSpPr txBox="1"/>
          <p:nvPr/>
        </p:nvSpPr>
        <p:spPr>
          <a:xfrm>
            <a:off x="2613446" y="5993793"/>
            <a:ext cx="6279034" cy="733534"/>
          </a:xfrm>
          <a:prstGeom prst="rect">
            <a:avLst/>
          </a:prstGeom>
          <a:noFill/>
        </p:spPr>
        <p:txBody>
          <a:bodyPr wrap="square" rtlCol="0">
            <a:spAutoFit/>
          </a:bodyPr>
          <a:lstStyle/>
          <a:p>
            <a:pPr lvl="0" fontAlgn="base">
              <a:lnSpc>
                <a:spcPts val="2500"/>
              </a:lnSpc>
              <a:spcAft>
                <a:spcPct val="0"/>
              </a:spcAft>
            </a:pPr>
            <a:r>
              <a:rPr lang="en-US" altLang="ja-JP" sz="2200" dirty="0">
                <a:solidFill>
                  <a:prstClr val="black"/>
                </a:solidFill>
                <a:latin typeface="HGｺﾞｼｯｸE" pitchFamily="49" charset="-128"/>
                <a:ea typeface="HGｺﾞｼｯｸE" pitchFamily="49" charset="-128"/>
              </a:rPr>
              <a:t>2010</a:t>
            </a:r>
            <a:r>
              <a:rPr lang="ja-JP" altLang="en-US" sz="2200" dirty="0">
                <a:solidFill>
                  <a:prstClr val="black"/>
                </a:solidFill>
                <a:latin typeface="HGｺﾞｼｯｸE" pitchFamily="49" charset="-128"/>
                <a:ea typeface="HGｺﾞｼｯｸE" pitchFamily="49" charset="-128"/>
              </a:rPr>
              <a:t>年代</a:t>
            </a:r>
            <a:r>
              <a:rPr lang="ja-JP" altLang="en-US" sz="2200" dirty="0" smtClean="0">
                <a:solidFill>
                  <a:prstClr val="black"/>
                </a:solidFill>
                <a:latin typeface="HGｺﾞｼｯｸE" pitchFamily="49" charset="-128"/>
                <a:ea typeface="HGｺﾞｼｯｸE" pitchFamily="49" charset="-128"/>
              </a:rPr>
              <a:t>：都市のインテグレーション化</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2500"/>
              </a:lnSpc>
              <a:spcAft>
                <a:spcPct val="0"/>
              </a:spcAft>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スマートシティ</a:t>
            </a:r>
            <a:endParaRPr lang="ja-JP" altLang="en-US" sz="2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612576" y="620688"/>
            <a:ext cx="7272808" cy="400110"/>
          </a:xfrm>
          <a:prstGeom prst="rect">
            <a:avLst/>
          </a:prstGeom>
          <a:noFill/>
        </p:spPr>
        <p:txBody>
          <a:bodyPr wrap="square" rtlCol="0">
            <a:spAutoFit/>
          </a:bodyPr>
          <a:lstStyle/>
          <a:p>
            <a:pPr algn="ctr"/>
            <a:r>
              <a:rPr lang="ja-JP" altLang="en-US" sz="2000" dirty="0" smtClean="0">
                <a:latin typeface="Meiryo UI" panose="020B0604030504040204" pitchFamily="50" charset="-128"/>
                <a:ea typeface="Meiryo UI" panose="020B0604030504040204" pitchFamily="50" charset="-128"/>
              </a:rPr>
              <a:t>都市</a:t>
            </a:r>
            <a:r>
              <a:rPr lang="ja-JP" altLang="en-US" sz="2000" dirty="0">
                <a:latin typeface="Meiryo UI" panose="020B0604030504040204" pitchFamily="50" charset="-128"/>
                <a:ea typeface="Meiryo UI" panose="020B0604030504040204" pitchFamily="50" charset="-128"/>
              </a:rPr>
              <a:t>課題解決の歴史的</a:t>
            </a:r>
            <a:r>
              <a:rPr lang="ja-JP" altLang="en-US" sz="2000" dirty="0" smtClean="0">
                <a:latin typeface="Meiryo UI" panose="020B0604030504040204" pitchFamily="50" charset="-128"/>
                <a:ea typeface="Meiryo UI" panose="020B0604030504040204" pitchFamily="50" charset="-128"/>
              </a:rPr>
              <a:t>変遷</a:t>
            </a:r>
            <a:r>
              <a:rPr kumimoji="1" lang="ja-JP" altLang="en-US" sz="2000"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スマートシティへの歩み）</a:t>
            </a:r>
            <a:endParaRPr kumimoji="1" lang="ja-JP" altLang="en-US" sz="2000"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flipV="1">
            <a:off x="179512" y="943081"/>
            <a:ext cx="5629593" cy="37647"/>
          </a:xfrm>
          <a:prstGeom prst="line">
            <a:avLst/>
          </a:prstGeom>
        </p:spPr>
        <p:style>
          <a:lnRef idx="1">
            <a:schemeClr val="dk1"/>
          </a:lnRef>
          <a:fillRef idx="0">
            <a:schemeClr val="dk1"/>
          </a:fillRef>
          <a:effectRef idx="0">
            <a:schemeClr val="dk1"/>
          </a:effectRef>
          <a:fontRef idx="minor">
            <a:schemeClr val="tx1"/>
          </a:fontRef>
        </p:style>
      </p:cxnSp>
      <p:sp>
        <p:nvSpPr>
          <p:cNvPr id="18" name="角丸四角形 17"/>
          <p:cNvSpPr/>
          <p:nvPr/>
        </p:nvSpPr>
        <p:spPr>
          <a:xfrm>
            <a:off x="0" y="548679"/>
            <a:ext cx="9144000" cy="6264697"/>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940152" y="331296"/>
            <a:ext cx="2933745" cy="313719"/>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51520" y="130618"/>
            <a:ext cx="5557585" cy="348827"/>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歴史的</a:t>
            </a:r>
            <a:r>
              <a:rPr lang="ja-JP" altLang="en-US" sz="1600" dirty="0" smtClean="0">
                <a:latin typeface="Meiryo UI" panose="020B0604030504040204" pitchFamily="50" charset="-128"/>
                <a:ea typeface="Meiryo UI" panose="020B0604030504040204" pitchFamily="50" charset="-128"/>
              </a:rPr>
              <a:t>にもスマートシティのアプローチが主流になりつつある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16476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07504" y="980728"/>
            <a:ext cx="5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5496" y="620688"/>
            <a:ext cx="5976664"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rPr>
              <a:t>海外</a:t>
            </a:r>
            <a:r>
              <a:rPr kumimoji="1" lang="ja-JP" altLang="en-US" sz="2000" dirty="0">
                <a:latin typeface="Meiryo UI" panose="020B0604030504040204" pitchFamily="50" charset="-128"/>
                <a:ea typeface="Meiryo UI" panose="020B0604030504040204" pitchFamily="50" charset="-128"/>
              </a:rPr>
              <a:t>・日本の他</a:t>
            </a:r>
            <a:r>
              <a:rPr kumimoji="1" lang="ja-JP" altLang="en-US" sz="2000" dirty="0" smtClean="0">
                <a:latin typeface="Meiryo UI" panose="020B0604030504040204" pitchFamily="50" charset="-128"/>
                <a:ea typeface="Meiryo UI" panose="020B0604030504040204" pitchFamily="50" charset="-128"/>
              </a:rPr>
              <a:t>都市における都市課題解決のアプローチ</a:t>
            </a:r>
            <a:endParaRPr kumimoji="1" lang="ja-JP" altLang="en-US" sz="20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683568" y="980728"/>
            <a:ext cx="7704856"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家やクルマなどの生活インフラと、電気・ガス・水道などの基礎インフラという都市全体がインターネットで繋がることで、効果的な都市の管理ができ、行政サービスの向上も見込まれる。そして、この流れは多くのビジネスチャンスが生まれるため、経済も発展していく。</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nvPr>
        </p:nvGraphicFramePr>
        <p:xfrm>
          <a:off x="755576" y="1815020"/>
          <a:ext cx="7992888" cy="4873420"/>
        </p:xfrm>
        <a:graphic>
          <a:graphicData uri="http://schemas.openxmlformats.org/drawingml/2006/table">
            <a:tbl>
              <a:tblPr firstRow="1" bandRow="1">
                <a:tableStyleId>{5940675A-B579-460E-94D1-54222C63F5DA}</a:tableStyleId>
              </a:tblPr>
              <a:tblGrid>
                <a:gridCol w="2664296">
                  <a:extLst>
                    <a:ext uri="{9D8B030D-6E8A-4147-A177-3AD203B41FA5}">
                      <a16:colId xmlns="" xmlns:a16="http://schemas.microsoft.com/office/drawing/2014/main" val="20000"/>
                    </a:ext>
                  </a:extLst>
                </a:gridCol>
                <a:gridCol w="2664296">
                  <a:extLst>
                    <a:ext uri="{9D8B030D-6E8A-4147-A177-3AD203B41FA5}">
                      <a16:colId xmlns="" xmlns:a16="http://schemas.microsoft.com/office/drawing/2014/main" val="20001"/>
                    </a:ext>
                  </a:extLst>
                </a:gridCol>
                <a:gridCol w="2664296">
                  <a:extLst>
                    <a:ext uri="{9D8B030D-6E8A-4147-A177-3AD203B41FA5}">
                      <a16:colId xmlns="" xmlns:a16="http://schemas.microsoft.com/office/drawing/2014/main" val="20002"/>
                    </a:ext>
                  </a:extLst>
                </a:gridCol>
              </a:tblGrid>
              <a:tr h="2694100">
                <a:tc>
                  <a:txBody>
                    <a:bodyPr/>
                    <a:lstStyle/>
                    <a:p>
                      <a:pPr algn="ct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生活</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ニューヨーク</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市警が捜査官に対して刑事告訴記録や犯罪歴、写真情報などを一元化し、モバイル・アクセスを提供</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シカゴ</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市のパートナー企業が警察と連携し、移動指揮車を通じて現場にテクノロジを導入</a:t>
                      </a:r>
                    </a:p>
                  </a:txBody>
                  <a:tcPr/>
                </a:tc>
                <a:tc>
                  <a:txBody>
                    <a:bodyPr/>
                    <a:lstStyle/>
                    <a:p>
                      <a:pPr algn="ct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環境</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コペンハーゲン</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シスコが３自治体と</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IoE</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による街づくりとソリューションの開発パートナーシップ協定を締結し、</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削減を目指す</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endParaRPr kumimoji="1" lang="en-US" altLang="ja-JP" sz="1400" b="1" u="sng"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3538" marR="0" lvl="0" indent="-363538"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神奈川県／藤沢市</a:t>
                      </a:r>
                      <a:endParaRPr kumimoji="1" lang="en-US" altLang="ja-JP" sz="1400" b="1"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3538" marR="0" lvl="0" indent="-363538"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u="none"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すべての戸建住宅で太陽光発電システムと蓄電池を備え、非常時には独自の創蓄連携システムで生活の継続性を確保</a:t>
                      </a:r>
                      <a:endParaRPr kumimoji="1" lang="en-US" altLang="ja-JP" sz="11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endParaRPr kumimoji="1" lang="en-US" altLang="ja-JP" sz="1050" u="none"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経済活動</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サンフランシスコ</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以上のデータを公開し、</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以上のスマホアプリを提供</a:t>
                      </a:r>
                    </a:p>
                    <a:p>
                      <a:pPr marL="285750" indent="-2857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利便性</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高く、様々</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な企業がデータを活用</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し、交通機関、地域環境、リサイクル、犯罪</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情報に関するサービス提供を開始</a:t>
                      </a:r>
                    </a:p>
                  </a:txBody>
                  <a:tcPr/>
                </a:tc>
                <a:extLst>
                  <a:ext uri="{0D108BD9-81ED-4DB2-BD59-A6C34878D82A}">
                    <a16:rowId xmlns="" xmlns:a16="http://schemas.microsoft.com/office/drawing/2014/main" val="10000"/>
                  </a:ext>
                </a:extLst>
              </a:tr>
              <a:tr h="1576968">
                <a:tc>
                  <a:txBody>
                    <a:bodyPr/>
                    <a:lstStyle/>
                    <a:p>
                      <a:pPr algn="ct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交通</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ロンドン</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駅構内エスカレーターや監視カメラなどにセンサーを取り付け、クラウド上へそれらのデータを蓄積できるシステムを構築</a:t>
                      </a:r>
                    </a:p>
                    <a:p>
                      <a:pPr marL="285750" indent="-285750">
                        <a:buFont typeface="Arial" panose="020B0604020202020204" pitchFamily="34" charset="0"/>
                        <a:buChar char="•"/>
                      </a:pP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バルセロナ</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駐車</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可能な地点情報をリアルタイム</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で</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提供</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し、駐車場収入の増加、</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渋滞緩</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panose="020B0604020202020204" pitchFamily="34" charset="0"/>
                        <a:buNone/>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和、観光客</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の滞在時間増加を期待</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行政</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600" b="1" u="sng" dirty="0">
                          <a:latin typeface="Meiryo UI" panose="020B0604030504040204" pitchFamily="50" charset="-128"/>
                          <a:ea typeface="Meiryo UI" panose="020B0604030504040204" pitchFamily="50" charset="-128"/>
                          <a:cs typeface="Meiryo UI" panose="020B0604030504040204" pitchFamily="50" charset="-128"/>
                        </a:rPr>
                        <a:t>アムステルダム</a:t>
                      </a:r>
                      <a:endParaRPr kumimoji="1"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既存の光ファイバーやネット環境上で、グリーンでスマートにするための行政サービスを提供し、都市の競争力を向上</a:t>
                      </a:r>
                    </a:p>
                  </a:txBody>
                  <a:tcPr/>
                </a:tc>
                <a:tc>
                  <a:txBody>
                    <a:bodyPr/>
                    <a:lstStyle/>
                    <a:p>
                      <a:pPr algn="ct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cs typeface="Meiryo UI" panose="020B0604030504040204" pitchFamily="50" charset="-128"/>
                        </a:rPr>
                        <a:t>教育</a:t>
                      </a:r>
                      <a:r>
                        <a:rPr kumimoji="1" lang="en-US" altLang="ja-JP" b="1" u="sng" dirty="0">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韓国</a:t>
                      </a:r>
                      <a:endParaRPr kumimoji="1"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年までにすべての小中・高等学校でクラウドコンピューティング技術を基盤とした教育ネットワーク「</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EDUNET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」を整備し、教科書の全てをデジタル化</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1"/>
                  </a:ext>
                </a:extLst>
              </a:tr>
            </a:tbl>
          </a:graphicData>
        </a:graphic>
      </p:graphicFrame>
      <p:sp>
        <p:nvSpPr>
          <p:cNvPr id="4" name="テキスト ボックス 3"/>
          <p:cNvSpPr txBox="1"/>
          <p:nvPr/>
        </p:nvSpPr>
        <p:spPr>
          <a:xfrm>
            <a:off x="2339752" y="4022332"/>
            <a:ext cx="5421214" cy="523220"/>
          </a:xfrm>
          <a:prstGeom prst="rect">
            <a:avLst/>
          </a:prstGeom>
          <a:noFill/>
        </p:spPr>
        <p:txBody>
          <a:bodyPr wrap="square" rtlCol="0">
            <a:spAutoFit/>
          </a:bodyPr>
          <a:lstStyle/>
          <a:p>
            <a:pPr lvl="0" defTabSz="685800"/>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千葉県／柏市</a:t>
            </a:r>
            <a:endPar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63538" lvl="0" indent="-363538" defTabSz="685800">
              <a:defRPr/>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柏の葉スマートシティとして、環境共生、健康長寿、新産業創造の３つのテーマを設定</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F71D0239-3FD9-4420-B551-8A6D775683A2}" type="slidenum">
              <a:rPr lang="ja-JP" altLang="en-US" sz="1200" smtClean="0">
                <a:solidFill>
                  <a:schemeClr val="tx1"/>
                </a:solidFill>
              </a:rPr>
              <a:pPr/>
              <a:t>29</a:t>
            </a:fld>
            <a:endParaRPr lang="ja-JP" altLang="en-US" sz="1200">
              <a:solidFill>
                <a:schemeClr val="tx1"/>
              </a:solidFill>
            </a:endParaRPr>
          </a:p>
        </p:txBody>
      </p:sp>
      <p:sp>
        <p:nvSpPr>
          <p:cNvPr id="12" name="角丸四角形 11"/>
          <p:cNvSpPr/>
          <p:nvPr/>
        </p:nvSpPr>
        <p:spPr>
          <a:xfrm>
            <a:off x="0" y="548679"/>
            <a:ext cx="9144000" cy="6264697"/>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35496" y="188640"/>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海外・国内他都市でもスマートシティのアプローチがとられている</a:t>
            </a:r>
            <a:endParaRPr lang="ja-JP" altLang="en-US" sz="16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940152" y="331296"/>
            <a:ext cx="2933745" cy="313719"/>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90640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36912"/>
            <a:ext cx="8229600" cy="1143000"/>
          </a:xfrm>
        </p:spPr>
        <p:txBody>
          <a:bodyPr>
            <a:noAutofit/>
          </a:bodyPr>
          <a:lstStyle/>
          <a:p>
            <a:r>
              <a:rPr kumimoji="1" lang="ja-JP" altLang="en-US" sz="3600" b="1" dirty="0" smtClean="0">
                <a:latin typeface="Meiryo UI" panose="020B0604030504040204" pitchFamily="50" charset="-128"/>
                <a:ea typeface="Meiryo UI" panose="020B0604030504040204" pitchFamily="50" charset="-128"/>
              </a:rPr>
              <a:t>第</a:t>
            </a:r>
            <a:r>
              <a:rPr lang="ja-JP" altLang="en-US" sz="3600" b="1" dirty="0">
                <a:latin typeface="Meiryo UI" panose="020B0604030504040204" pitchFamily="50" charset="-128"/>
                <a:ea typeface="Meiryo UI" panose="020B0604030504040204" pitchFamily="50" charset="-128"/>
              </a:rPr>
              <a:t>１</a:t>
            </a:r>
            <a:r>
              <a:rPr kumimoji="1" lang="ja-JP" altLang="en-US" sz="3600" b="1" dirty="0" smtClean="0">
                <a:latin typeface="Meiryo UI" panose="020B0604030504040204" pitchFamily="50" charset="-128"/>
                <a:ea typeface="Meiryo UI" panose="020B0604030504040204" pitchFamily="50" charset="-128"/>
              </a:rPr>
              <a:t>部</a:t>
            </a:r>
            <a:r>
              <a:rPr kumimoji="1" lang="ja-JP" altLang="en-US" sz="3600" b="1" dirty="0">
                <a:latin typeface="Meiryo UI" panose="020B0604030504040204" pitchFamily="50" charset="-128"/>
                <a:ea typeface="Meiryo UI" panose="020B0604030504040204" pitchFamily="50" charset="-128"/>
              </a:rPr>
              <a:t>　</a:t>
            </a:r>
            <a:r>
              <a:rPr kumimoji="1" lang="ja-JP" altLang="en-US" sz="3600" b="1" dirty="0" smtClean="0">
                <a:latin typeface="Meiryo UI" panose="020B0604030504040204" pitchFamily="50" charset="-128"/>
                <a:ea typeface="Meiryo UI" panose="020B0604030504040204" pitchFamily="50" charset="-128"/>
              </a:rPr>
              <a:t>はじめに</a:t>
            </a:r>
            <a:endParaRPr kumimoji="1" lang="ja-JP" altLang="en-US" sz="3600" b="1" dirty="0">
              <a:latin typeface="Meiryo UI" panose="020B0604030504040204" pitchFamily="50" charset="-128"/>
              <a:ea typeface="Meiryo UI" panose="020B0604030504040204" pitchFamily="50" charset="-128"/>
            </a:endParaRPr>
          </a:p>
        </p:txBody>
      </p:sp>
      <p:sp>
        <p:nvSpPr>
          <p:cNvPr id="3" name="スライド番号プレースホルダ 2"/>
          <p:cNvSpPr>
            <a:spLocks noGrp="1"/>
          </p:cNvSpPr>
          <p:nvPr>
            <p:ph type="sldNum" sz="quarter" idx="12"/>
          </p:nvPr>
        </p:nvSpPr>
        <p:spPr/>
        <p:txBody>
          <a:bodyPr/>
          <a:lstStyle/>
          <a:p>
            <a:fld id="{FC55D713-E10D-4D00-BE52-705DD96E9CFB}" type="slidenum">
              <a:rPr kumimoji="1" lang="ja-JP" altLang="en-US" smtClean="0"/>
              <a:pPr/>
              <a:t>3</a:t>
            </a:fld>
            <a:endParaRPr kumimoji="1" lang="ja-JP" altLang="en-US"/>
          </a:p>
        </p:txBody>
      </p:sp>
    </p:spTree>
    <p:extLst>
      <p:ext uri="{BB962C8B-B14F-4D97-AF65-F5344CB8AC3E}">
        <p14:creationId xmlns:p14="http://schemas.microsoft.com/office/powerpoint/2010/main" val="1314121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nvPr>
        </p:nvGraphicFramePr>
        <p:xfrm>
          <a:off x="1115616" y="1412776"/>
          <a:ext cx="7056784" cy="5308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5"/>
          <p:cNvSpPr txBox="1"/>
          <p:nvPr/>
        </p:nvSpPr>
        <p:spPr>
          <a:xfrm>
            <a:off x="467544" y="940658"/>
            <a:ext cx="7848872" cy="400110"/>
          </a:xfrm>
          <a:prstGeom prst="rect">
            <a:avLst/>
          </a:prstGeom>
          <a:noFill/>
        </p:spPr>
        <p:txBody>
          <a:bodyPr wrap="square" rtlCol="0">
            <a:spAutoFit/>
          </a:bodyPr>
          <a:lstStyle/>
          <a:p>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大阪が抱える都市課題</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2000" dirty="0">
              <a:solidFill>
                <a:prstClr val="black"/>
              </a:solidFill>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503920" y="1340768"/>
            <a:ext cx="3492016" cy="0"/>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251520" y="260648"/>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大阪が抱える都市問題山積している。</a:t>
            </a:r>
            <a:endParaRPr lang="ja-JP" altLang="en-US" sz="1600" dirty="0">
              <a:latin typeface="Meiryo UI" panose="020B0604030504040204" pitchFamily="50" charset="-128"/>
              <a:ea typeface="Meiryo UI" panose="020B0604030504040204" pitchFamily="50" charset="-128"/>
            </a:endParaRPr>
          </a:p>
        </p:txBody>
      </p:sp>
      <p:sp>
        <p:nvSpPr>
          <p:cNvPr id="15" name="角丸四角形 14"/>
          <p:cNvSpPr/>
          <p:nvPr/>
        </p:nvSpPr>
        <p:spPr>
          <a:xfrm>
            <a:off x="251520" y="940657"/>
            <a:ext cx="8640960" cy="5872719"/>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012161" y="792811"/>
            <a:ext cx="2592288"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現状</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11" name="スライド番号プレースホルダ 10"/>
          <p:cNvSpPr>
            <a:spLocks noGrp="1"/>
          </p:cNvSpPr>
          <p:nvPr>
            <p:ph type="sldNum" sz="quarter" idx="12"/>
          </p:nvPr>
        </p:nvSpPr>
        <p:spPr>
          <a:xfrm>
            <a:off x="7010400" y="6492875"/>
            <a:ext cx="2133600" cy="365125"/>
          </a:xfrm>
        </p:spPr>
        <p:txBody>
          <a:bodyPr/>
          <a:lstStyle/>
          <a:p>
            <a:fld id="{FC55D713-E10D-4D00-BE52-705DD96E9CFB}" type="slidenum">
              <a:rPr kumimoji="1" lang="ja-JP" altLang="en-US" smtClean="0"/>
              <a:pPr/>
              <a:t>30</a:t>
            </a:fld>
            <a:endParaRPr kumimoji="1" lang="ja-JP" altLang="en-US"/>
          </a:p>
        </p:txBody>
      </p:sp>
    </p:spTree>
    <p:extLst>
      <p:ext uri="{BB962C8B-B14F-4D97-AF65-F5344CB8AC3E}">
        <p14:creationId xmlns:p14="http://schemas.microsoft.com/office/powerpoint/2010/main" val="3211511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93055" y="1156682"/>
            <a:ext cx="7285882" cy="400110"/>
          </a:xfrm>
          <a:prstGeom prst="rect">
            <a:avLst/>
          </a:prstGeom>
          <a:noFill/>
        </p:spPr>
        <p:txBody>
          <a:bodyPr wrap="square" rtlCol="0">
            <a:spAutoFit/>
          </a:bodyPr>
          <a:lstStyle/>
          <a:p>
            <a:pPr algn="ctr"/>
            <a:r>
              <a:rPr lang="ja-JP" altLang="en-US" sz="2000" dirty="0" smtClean="0">
                <a:solidFill>
                  <a:prstClr val="black"/>
                </a:solidFill>
                <a:latin typeface="Meiryo UI" panose="020B0604030504040204" pitchFamily="50" charset="-128"/>
                <a:ea typeface="Meiryo UI" panose="020B0604030504040204" pitchFamily="50" charset="-128"/>
              </a:rPr>
              <a:t>スマートシティの実現に</a:t>
            </a:r>
            <a:r>
              <a:rPr lang="ja-JP" altLang="en-US" sz="2000" dirty="0">
                <a:solidFill>
                  <a:prstClr val="black"/>
                </a:solidFill>
                <a:latin typeface="Meiryo UI" panose="020B0604030504040204" pitchFamily="50" charset="-128"/>
                <a:ea typeface="Meiryo UI" panose="020B0604030504040204" pitchFamily="50" charset="-128"/>
              </a:rPr>
              <a:t>かかわる両大学の</a:t>
            </a:r>
            <a:r>
              <a:rPr lang="ja-JP" altLang="en-US" sz="2000" dirty="0" smtClean="0">
                <a:solidFill>
                  <a:prstClr val="black"/>
                </a:solidFill>
                <a:latin typeface="Meiryo UI" panose="020B0604030504040204" pitchFamily="50" charset="-128"/>
                <a:ea typeface="Meiryo UI" panose="020B0604030504040204" pitchFamily="50" charset="-128"/>
              </a:rPr>
              <a:t>シーズ</a:t>
            </a: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7046912" y="6460642"/>
            <a:ext cx="2133600" cy="365125"/>
          </a:xfrm>
        </p:spPr>
        <p:txBody>
          <a:bodyPr/>
          <a:lstStyle/>
          <a:p>
            <a:fld id="{F71D0239-3FD9-4420-B551-8A6D775683A2}" type="slidenum">
              <a:rPr lang="ja-JP" altLang="en-US" smtClean="0">
                <a:solidFill>
                  <a:prstClr val="black"/>
                </a:solidFill>
              </a:rPr>
              <a:pPr/>
              <a:t>31</a:t>
            </a:fld>
            <a:endParaRPr lang="ja-JP" altLang="en-US" dirty="0">
              <a:solidFill>
                <a:prstClr val="black"/>
              </a:solidFill>
            </a:endParaRPr>
          </a:p>
        </p:txBody>
      </p:sp>
      <p:sp>
        <p:nvSpPr>
          <p:cNvPr id="3" name="テキスト ボックス 2"/>
          <p:cNvSpPr txBox="1"/>
          <p:nvPr/>
        </p:nvSpPr>
        <p:spPr>
          <a:xfrm>
            <a:off x="4517387" y="6045113"/>
            <a:ext cx="4437095" cy="600164"/>
          </a:xfrm>
          <a:prstGeom prst="rect">
            <a:avLst/>
          </a:prstGeom>
          <a:noFill/>
        </p:spPr>
        <p:txBody>
          <a:bodyPr wrap="square" rtlCol="0">
            <a:spAutoFit/>
          </a:bodyPr>
          <a:lstStyle/>
          <a:p>
            <a:pPr marL="176213" indent="-176213"/>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複数の課題・テーマに関連するシーズについては基本的に</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代表的な</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項目に振り分けている。</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両大学のシーズの一部であり、すべてを網羅しているものではない。</a:t>
            </a:r>
          </a:p>
        </p:txBody>
      </p:sp>
      <p:sp>
        <p:nvSpPr>
          <p:cNvPr id="11" name="角丸四角形 10"/>
          <p:cNvSpPr/>
          <p:nvPr/>
        </p:nvSpPr>
        <p:spPr>
          <a:xfrm>
            <a:off x="179512" y="940657"/>
            <a:ext cx="8712968" cy="5872719"/>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012161" y="792811"/>
            <a:ext cx="2592288"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04919" y="179929"/>
            <a:ext cx="8424936"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両大学には大阪が抱える都市</a:t>
            </a:r>
            <a:r>
              <a:rPr lang="ja-JP" altLang="en-US" sz="1600" dirty="0" smtClean="0">
                <a:latin typeface="Meiryo UI" panose="020B0604030504040204" pitchFamily="50" charset="-128"/>
                <a:ea typeface="Meiryo UI" panose="020B0604030504040204" pitchFamily="50" charset="-128"/>
              </a:rPr>
              <a:t>問題に対応し得るシーズがあり、戦略領域として新大学でのスマートシティの実行性は十分にあると言える。</a:t>
            </a:r>
            <a:endParaRPr lang="ja-JP" altLang="en-US" sz="16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2"/>
          <a:stretch>
            <a:fillRect/>
          </a:stretch>
        </p:blipFill>
        <p:spPr>
          <a:xfrm>
            <a:off x="148109" y="1496289"/>
            <a:ext cx="8744371" cy="5245079"/>
          </a:xfrm>
          <a:prstGeom prst="rect">
            <a:avLst/>
          </a:prstGeom>
        </p:spPr>
      </p:pic>
    </p:spTree>
    <p:extLst>
      <p:ext uri="{BB962C8B-B14F-4D97-AF65-F5344CB8AC3E}">
        <p14:creationId xmlns:p14="http://schemas.microsoft.com/office/powerpoint/2010/main" val="3609934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36836" y="652626"/>
            <a:ext cx="6686302" cy="400110"/>
          </a:xfrm>
          <a:prstGeom prst="rect">
            <a:avLst/>
          </a:prstGeom>
          <a:noFill/>
        </p:spPr>
        <p:txBody>
          <a:bodyPr wrap="square" rtlCol="0">
            <a:spAutoFit/>
          </a:bodyPr>
          <a:lstStyle/>
          <a:p>
            <a:pPr algn="ctr"/>
            <a:r>
              <a:rPr lang="ja-JP" altLang="en-US" sz="2000" dirty="0" smtClean="0">
                <a:solidFill>
                  <a:prstClr val="black"/>
                </a:solidFill>
                <a:latin typeface="Meiryo UI" panose="020B0604030504040204" pitchFamily="50" charset="-128"/>
                <a:ea typeface="Meiryo UI" panose="020B0604030504040204" pitchFamily="50" charset="-128"/>
              </a:rPr>
              <a:t>スマートシティ</a:t>
            </a:r>
            <a:r>
              <a:rPr lang="ja-JP" altLang="en-US" sz="2000" dirty="0">
                <a:solidFill>
                  <a:prstClr val="black"/>
                </a:solidFill>
                <a:latin typeface="Meiryo UI" panose="020B0604030504040204" pitchFamily="50" charset="-128"/>
                <a:ea typeface="Meiryo UI" panose="020B0604030504040204" pitchFamily="50" charset="-128"/>
              </a:rPr>
              <a:t>に向けた両大学の取組実績の例</a:t>
            </a:r>
          </a:p>
        </p:txBody>
      </p:sp>
      <p:graphicFrame>
        <p:nvGraphicFramePr>
          <p:cNvPr id="10" name="表 9"/>
          <p:cNvGraphicFramePr>
            <a:graphicFrameLocks noGrp="1"/>
          </p:cNvGraphicFramePr>
          <p:nvPr>
            <p:extLst/>
          </p:nvPr>
        </p:nvGraphicFramePr>
        <p:xfrm>
          <a:off x="156717" y="1124744"/>
          <a:ext cx="8830566" cy="5632563"/>
        </p:xfrm>
        <a:graphic>
          <a:graphicData uri="http://schemas.openxmlformats.org/drawingml/2006/table">
            <a:tbl>
              <a:tblPr firstRow="1" bandRow="1">
                <a:tableStyleId>{69CF1AB2-1976-4502-BF36-3FF5EA218861}</a:tableStyleId>
              </a:tblPr>
              <a:tblGrid>
                <a:gridCol w="1766113">
                  <a:extLst>
                    <a:ext uri="{9D8B030D-6E8A-4147-A177-3AD203B41FA5}">
                      <a16:colId xmlns="" xmlns:a16="http://schemas.microsoft.com/office/drawing/2014/main" val="20000"/>
                    </a:ext>
                  </a:extLst>
                </a:gridCol>
                <a:gridCol w="2649170">
                  <a:extLst>
                    <a:ext uri="{9D8B030D-6E8A-4147-A177-3AD203B41FA5}">
                      <a16:colId xmlns="" xmlns:a16="http://schemas.microsoft.com/office/drawing/2014/main" val="20001"/>
                    </a:ext>
                  </a:extLst>
                </a:gridCol>
                <a:gridCol w="1287791">
                  <a:extLst>
                    <a:ext uri="{9D8B030D-6E8A-4147-A177-3AD203B41FA5}">
                      <a16:colId xmlns="" xmlns:a16="http://schemas.microsoft.com/office/drawing/2014/main" val="20002"/>
                    </a:ext>
                  </a:extLst>
                </a:gridCol>
                <a:gridCol w="1287791">
                  <a:extLst>
                    <a:ext uri="{9D8B030D-6E8A-4147-A177-3AD203B41FA5}">
                      <a16:colId xmlns="" xmlns:a16="http://schemas.microsoft.com/office/drawing/2014/main" val="3411941723"/>
                    </a:ext>
                  </a:extLst>
                </a:gridCol>
                <a:gridCol w="1839701">
                  <a:extLst>
                    <a:ext uri="{9D8B030D-6E8A-4147-A177-3AD203B41FA5}">
                      <a16:colId xmlns="" xmlns:a16="http://schemas.microsoft.com/office/drawing/2014/main" val="20003"/>
                    </a:ext>
                  </a:extLst>
                </a:gridCol>
              </a:tblGrid>
              <a:tr h="354372">
                <a:tc>
                  <a:txBody>
                    <a:bodyPr/>
                    <a:lstStyle/>
                    <a:p>
                      <a:endParaRPr kumimoji="1" lang="ja-JP" altLang="en-US" dirty="0">
                        <a:solidFill>
                          <a:schemeClr val="tx1"/>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取組事例</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a:t>
                      </a:r>
                      <a:endParaRPr kumimoji="1" lang="ja-JP" altLang="en-US" sz="1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市立大学</a:t>
                      </a:r>
                      <a:endParaRPr kumimoji="1" lang="ja-JP" altLang="en-US" sz="1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行政関係部局等</a:t>
                      </a:r>
                    </a:p>
                  </a:txBody>
                  <a:tcPr anchor="ctr"/>
                </a:tc>
                <a:extLst>
                  <a:ext uri="{0D108BD9-81ED-4DB2-BD59-A6C34878D82A}">
                    <a16:rowId xmlns="" xmlns:a16="http://schemas.microsoft.com/office/drawing/2014/main" val="10000"/>
                  </a:ext>
                </a:extLst>
              </a:tr>
              <a:tr h="90069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lt"/>
                          <a:ea typeface="+mn-ea"/>
                          <a:cs typeface="+mn-cs"/>
                        </a:rPr>
                        <a:t>シンクタンク機能</a:t>
                      </a:r>
                      <a:endParaRPr kumimoji="1" lang="en-US" altLang="ja-JP" sz="1400" b="0" kern="1200" dirty="0">
                        <a:solidFill>
                          <a:schemeClr val="tx1"/>
                        </a:solidFill>
                        <a:latin typeface="+mn-lt"/>
                        <a:ea typeface="+mn-ea"/>
                        <a:cs typeface="+mn-cs"/>
                      </a:endParaRPr>
                    </a:p>
                    <a:p>
                      <a:endParaRPr kumimoji="1" lang="ja-JP" altLang="en-US" dirty="0">
                        <a:solidFill>
                          <a:schemeClr val="tx1"/>
                        </a:solidFill>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◆大阪市と大阪市立大学との連携協力に関する協定</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◆健康寿命延伸に関する包括連携協定</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◆大阪市の地域福祉等向上のための有効性実証の連携協力</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err="1" smtClean="0">
                          <a:solidFill>
                            <a:schemeClr val="tx1"/>
                          </a:solidFill>
                          <a:latin typeface="Meiryo UI" panose="020B0604030504040204" pitchFamily="50" charset="-128"/>
                          <a:ea typeface="Meiryo UI" panose="020B0604030504040204" pitchFamily="50" charset="-128"/>
                        </a:rPr>
                        <a:t>ー</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全学対応</a:t>
                      </a:r>
                    </a:p>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大阪市</a:t>
                      </a:r>
                    </a:p>
                  </a:txBody>
                  <a:tcPr anchor="ctr"/>
                </a:tc>
                <a:extLst>
                  <a:ext uri="{0D108BD9-81ED-4DB2-BD59-A6C34878D82A}">
                    <a16:rowId xmlns="" xmlns:a16="http://schemas.microsoft.com/office/drawing/2014/main" val="10001"/>
                  </a:ext>
                </a:extLst>
              </a:tr>
              <a:tr h="10631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mn-lt"/>
                          <a:ea typeface="+mn-ea"/>
                          <a:cs typeface="+mn-cs"/>
                        </a:rPr>
                        <a:t>データサイエンス（ビッグデータ、</a:t>
                      </a:r>
                      <a:r>
                        <a:rPr kumimoji="1" lang="en-US" altLang="ja-JP" sz="1400" kern="1200" dirty="0">
                          <a:solidFill>
                            <a:schemeClr val="tx1"/>
                          </a:solidFill>
                          <a:latin typeface="+mn-lt"/>
                          <a:ea typeface="+mn-ea"/>
                          <a:cs typeface="+mn-cs"/>
                        </a:rPr>
                        <a:t>ICT</a:t>
                      </a:r>
                      <a:r>
                        <a:rPr kumimoji="1" lang="ja-JP" altLang="en-US" sz="1400" kern="1200" dirty="0" err="1">
                          <a:solidFill>
                            <a:schemeClr val="tx1"/>
                          </a:solidFill>
                          <a:latin typeface="+mn-lt"/>
                          <a:ea typeface="+mn-ea"/>
                          <a:cs typeface="+mn-cs"/>
                        </a:rPr>
                        <a:t>、</a:t>
                      </a:r>
                      <a:r>
                        <a:rPr kumimoji="1" lang="en-US" altLang="ja-JP" sz="1400" kern="1200" dirty="0" err="1">
                          <a:solidFill>
                            <a:schemeClr val="tx1"/>
                          </a:solidFill>
                          <a:latin typeface="+mn-lt"/>
                          <a:ea typeface="+mn-ea"/>
                          <a:cs typeface="+mn-cs"/>
                        </a:rPr>
                        <a:t>IoT</a:t>
                      </a:r>
                      <a:r>
                        <a:rPr kumimoji="1" lang="en-US" altLang="ja-JP" sz="1400" kern="1200" dirty="0">
                          <a:solidFill>
                            <a:schemeClr val="tx1"/>
                          </a:solidFill>
                          <a:latin typeface="+mn-lt"/>
                          <a:ea typeface="+mn-ea"/>
                          <a:cs typeface="+mn-cs"/>
                        </a:rPr>
                        <a:t>)</a:t>
                      </a:r>
                      <a:r>
                        <a:rPr kumimoji="1" lang="ja-JP" altLang="en-US" sz="1400" kern="1200" dirty="0">
                          <a:solidFill>
                            <a:schemeClr val="tx1"/>
                          </a:solidFill>
                          <a:latin typeface="+mn-lt"/>
                          <a:ea typeface="+mn-ea"/>
                          <a:cs typeface="+mn-cs"/>
                        </a:rPr>
                        <a:t>の活用事例</a:t>
                      </a:r>
                      <a:endParaRPr kumimoji="1" lang="ja-JP" altLang="en-US" sz="1400" dirty="0">
                        <a:solidFill>
                          <a:schemeClr val="tx1"/>
                        </a:solidFill>
                      </a:endParaRP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大阪市の地域福祉等の向上のための有効性実証検証にかかるデータ分析（委託事業）</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err="1" smtClean="0">
                          <a:solidFill>
                            <a:schemeClr val="tx1"/>
                          </a:solidFill>
                          <a:latin typeface="Meiryo UI" panose="020B0604030504040204" pitchFamily="50" charset="-128"/>
                          <a:ea typeface="Meiryo UI" panose="020B0604030504040204" pitchFamily="50" charset="-128"/>
                        </a:rPr>
                        <a:t>ー</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公共データ解析プロジェクト（経済学・文学・生活科学・創造都市研究科）、</a:t>
                      </a:r>
                      <a:r>
                        <a:rPr lang="ja-JP" altLang="en-US" sz="1100" dirty="0" smtClean="0">
                          <a:solidFill>
                            <a:schemeClr val="tx1"/>
                          </a:solidFill>
                          <a:latin typeface="Meiryo UI" panose="020B0604030504040204" pitchFamily="50" charset="-128"/>
                          <a:ea typeface="Meiryo UI" panose="020B0604030504040204" pitchFamily="50" charset="-128"/>
                        </a:rPr>
                        <a:t>地域連携センター</a:t>
                      </a:r>
                      <a:endParaRPr kumimoji="1" lang="ja-JP" altLang="en-US" sz="1100" dirty="0" smtClean="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大阪市福祉局</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大阪市</a:t>
                      </a:r>
                      <a:r>
                        <a:rPr kumimoji="1" lang="en-US" altLang="ja-JP" sz="1100" dirty="0">
                          <a:solidFill>
                            <a:schemeClr val="tx1"/>
                          </a:solidFill>
                          <a:latin typeface="Meiryo UI" panose="020B0604030504040204" pitchFamily="50" charset="-128"/>
                          <a:ea typeface="Meiryo UI" panose="020B0604030504040204" pitchFamily="50" charset="-128"/>
                        </a:rPr>
                        <a:t>ICT</a:t>
                      </a:r>
                      <a:r>
                        <a:rPr kumimoji="1" lang="ja-JP" altLang="en-US" sz="1100" dirty="0">
                          <a:solidFill>
                            <a:schemeClr val="tx1"/>
                          </a:solidFill>
                          <a:latin typeface="Meiryo UI" panose="020B0604030504040204" pitchFamily="50" charset="-128"/>
                          <a:ea typeface="Meiryo UI" panose="020B0604030504040204" pitchFamily="50" charset="-128"/>
                        </a:rPr>
                        <a:t>戦略室</a:t>
                      </a:r>
                    </a:p>
                  </a:txBody>
                  <a:tcPr anchor="ctr"/>
                </a:tc>
                <a:extLst>
                  <a:ext uri="{0D108BD9-81ED-4DB2-BD59-A6C34878D82A}">
                    <a16:rowId xmlns="" xmlns:a16="http://schemas.microsoft.com/office/drawing/2014/main" val="10002"/>
                  </a:ext>
                </a:extLst>
              </a:tr>
              <a:tr h="20376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rPr>
                        <a:t>社会実験の活用事例</a:t>
                      </a:r>
                      <a:endParaRPr lang="en-US" altLang="ja-JP" sz="1400" dirty="0">
                        <a:solidFill>
                          <a:schemeClr val="tx1"/>
                        </a:solidFill>
                      </a:endParaRPr>
                    </a:p>
                    <a:p>
                      <a:endParaRPr kumimoji="1" lang="ja-JP" altLang="en-US" dirty="0">
                        <a:solidFill>
                          <a:schemeClr val="tx1"/>
                        </a:solidFill>
                      </a:endParaRPr>
                    </a:p>
                  </a:txBody>
                  <a:tcPr anchor="ctr"/>
                </a:tc>
                <a:tc>
                  <a:txBody>
                    <a:bodyP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UR</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白鷺団地の活性化</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◆大阪湾の水産資源再利用</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◆生物多様性の保全、外来生物対策</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◆松原市ボッチャ大会</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◆アミティ舞洲スポーツ大会</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◆堺市マイスタディ事業支援</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◆堺市民オリンピック実施支援</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◆河内長野市の竹の堆肥化</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◆泉北ほっとけないネットワーク</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◆オープンナガヤ大阪</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0" dirty="0">
                          <a:solidFill>
                            <a:schemeClr val="tx1"/>
                          </a:solidFill>
                          <a:latin typeface="Meiryo UI" panose="020B0604030504040204" pitchFamily="50" charset="-128"/>
                          <a:ea typeface="Meiryo UI" panose="020B0604030504040204" pitchFamily="50" charset="-128"/>
                        </a:rPr>
                        <a:t>◆西成情報アーカイブネット</a:t>
                      </a:r>
                      <a:endParaRPr kumimoji="1" lang="en-US" altLang="ja-JP" sz="1100" b="0" dirty="0">
                        <a:solidFill>
                          <a:schemeClr val="tx1"/>
                        </a:solidFill>
                        <a:latin typeface="Meiryo UI" panose="020B0604030504040204" pitchFamily="50" charset="-128"/>
                        <a:ea typeface="Meiryo UI" panose="020B0604030504040204" pitchFamily="50" charset="-128"/>
                      </a:endParaRPr>
                    </a:p>
                    <a:p>
                      <a:r>
                        <a:rPr kumimoji="1" lang="ja-JP" altLang="en-US" sz="1100" b="0" dirty="0">
                          <a:solidFill>
                            <a:schemeClr val="tx1"/>
                          </a:solidFill>
                          <a:latin typeface="Meiryo UI" panose="020B0604030504040204" pitchFamily="50" charset="-128"/>
                          <a:ea typeface="Meiryo UI" panose="020B0604030504040204" pitchFamily="50" charset="-128"/>
                        </a:rPr>
                        <a:t>◆生きた建築フェスティバル</a:t>
                      </a:r>
                    </a:p>
                  </a:txBody>
                  <a:tcPr anchor="ctr"/>
                </a:tc>
                <a:tc>
                  <a:txBody>
                    <a:bodyPr/>
                    <a:lstStyle/>
                    <a:p>
                      <a:r>
                        <a:rPr lang="ja-JP" altLang="en-US" sz="1100" dirty="0" smtClean="0">
                          <a:solidFill>
                            <a:schemeClr val="tx1"/>
                          </a:solidFill>
                          <a:effectLst/>
                          <a:latin typeface="Meiryo UI" panose="020B0604030504040204" pitchFamily="50" charset="-128"/>
                          <a:ea typeface="Meiryo UI" panose="020B0604030504040204" pitchFamily="50" charset="-128"/>
                        </a:rPr>
                        <a:t>人間</a:t>
                      </a:r>
                      <a:r>
                        <a:rPr lang="ja-JP" altLang="en-US" sz="1100" dirty="0">
                          <a:solidFill>
                            <a:schemeClr val="tx1"/>
                          </a:solidFill>
                          <a:effectLst/>
                          <a:latin typeface="Meiryo UI" panose="020B0604030504040204" pitchFamily="50" charset="-128"/>
                          <a:ea typeface="Meiryo UI" panose="020B0604030504040204" pitchFamily="50" charset="-128"/>
                        </a:rPr>
                        <a:t>社会システム</a:t>
                      </a:r>
                      <a:r>
                        <a:rPr lang="ja-JP" altLang="en-US" sz="1100" dirty="0" smtClean="0">
                          <a:solidFill>
                            <a:schemeClr val="tx1"/>
                          </a:solidFill>
                          <a:effectLst/>
                          <a:latin typeface="Meiryo UI" panose="020B0604030504040204" pitchFamily="50" charset="-128"/>
                          <a:ea typeface="Meiryo UI" panose="020B0604030504040204" pitchFamily="50" charset="-128"/>
                        </a:rPr>
                        <a:t>科学、</a:t>
                      </a:r>
                      <a:r>
                        <a:rPr kumimoji="1" lang="ja-JP" altLang="en-US" sz="1100" dirty="0">
                          <a:solidFill>
                            <a:schemeClr val="tx1"/>
                          </a:solidFill>
                          <a:latin typeface="Meiryo UI" panose="020B0604030504040204" pitchFamily="50" charset="-128"/>
                          <a:ea typeface="Meiryo UI" panose="020B0604030504040204" pitchFamily="50" charset="-128"/>
                        </a:rPr>
                        <a:t>生命環境</a:t>
                      </a:r>
                      <a:r>
                        <a:rPr kumimoji="1" lang="ja-JP" altLang="en-US" sz="1100" dirty="0" smtClean="0">
                          <a:solidFill>
                            <a:schemeClr val="tx1"/>
                          </a:solidFill>
                          <a:latin typeface="Meiryo UI" panose="020B0604030504040204" pitchFamily="50" charset="-128"/>
                          <a:ea typeface="Meiryo UI" panose="020B0604030504040204" pitchFamily="50" charset="-128"/>
                        </a:rPr>
                        <a:t>科学、</a:t>
                      </a:r>
                      <a:r>
                        <a:rPr kumimoji="1" lang="ja-JP" altLang="en-US" sz="1100" dirty="0">
                          <a:solidFill>
                            <a:schemeClr val="tx1"/>
                          </a:solidFill>
                          <a:latin typeface="Meiryo UI" panose="020B0604030504040204" pitchFamily="50" charset="-128"/>
                          <a:ea typeface="Meiryo UI" panose="020B0604030504040204" pitchFamily="50" charset="-128"/>
                        </a:rPr>
                        <a:t>総合リハビリテーション学研究科、研究推進</a:t>
                      </a:r>
                      <a:r>
                        <a:rPr kumimoji="1" lang="ja-JP" altLang="en-US" sz="1100" dirty="0" smtClean="0">
                          <a:solidFill>
                            <a:schemeClr val="tx1"/>
                          </a:solidFill>
                          <a:latin typeface="Meiryo UI" panose="020B0604030504040204" pitchFamily="50" charset="-128"/>
                          <a:ea typeface="Meiryo UI" panose="020B0604030504040204" pitchFamily="50" charset="-128"/>
                        </a:rPr>
                        <a:t>機構</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生活科学研究科、工学研究科、都市研究プラザ、 地域連携センター</a:t>
                      </a:r>
                    </a:p>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ＵＲ都市機構</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府環境農林水産総合研究所</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松原市</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河内長野市</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堺市</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大阪市立住まい情報センター</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大阪市区役所</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大阪市都市整備局</a:t>
                      </a:r>
                    </a:p>
                  </a:txBody>
                  <a:tcPr anchor="ctr"/>
                </a:tc>
                <a:extLst>
                  <a:ext uri="{0D108BD9-81ED-4DB2-BD59-A6C34878D82A}">
                    <a16:rowId xmlns="" xmlns:a16="http://schemas.microsoft.com/office/drawing/2014/main" val="10003"/>
                  </a:ext>
                </a:extLst>
              </a:tr>
              <a:tr h="113676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rPr>
                        <a:t>プラットフォームの活用事例</a:t>
                      </a:r>
                      <a:endParaRPr lang="en-US" altLang="ja-JP" sz="1400" dirty="0">
                        <a:solidFill>
                          <a:schemeClr val="tx1"/>
                        </a:solidFill>
                      </a:endParaRPr>
                    </a:p>
                    <a:p>
                      <a:endParaRPr kumimoji="1" lang="ja-JP" altLang="en-US" dirty="0">
                        <a:solidFill>
                          <a:schemeClr val="tx1"/>
                        </a:solidFill>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COC</a:t>
                      </a:r>
                      <a:r>
                        <a:rPr lang="ja-JP" altLang="en-US" sz="1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COC</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CR</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テーブル、</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CR</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ラボ</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◆都市防災教育研究センター</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・地域防災教育</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◆生活困窮者自立支援事業者</a:t>
                      </a:r>
                      <a:r>
                        <a:rPr kumimoji="1" lang="ja-JP" altLang="en-US" sz="1100" dirty="0" smtClean="0">
                          <a:solidFill>
                            <a:schemeClr val="tx1"/>
                          </a:solidFill>
                          <a:latin typeface="Meiryo UI" panose="020B0604030504040204" pitchFamily="50" charset="-128"/>
                          <a:ea typeface="Meiryo UI" panose="020B0604030504040204" pitchFamily="50" charset="-128"/>
                        </a:rPr>
                        <a:t>研修会</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全学対応</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　都市防災教育研究センター、公共データ解析プロジェクト、地域連携センター</a:t>
                      </a: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大阪市区役所</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大阪市福祉局</a:t>
                      </a:r>
                    </a:p>
                  </a:txBody>
                  <a:tcPr anchor="ctr"/>
                </a:tc>
                <a:extLst>
                  <a:ext uri="{0D108BD9-81ED-4DB2-BD59-A6C34878D82A}">
                    <a16:rowId xmlns="" xmlns:a16="http://schemas.microsoft.com/office/drawing/2014/main" val="10004"/>
                  </a:ext>
                </a:extLst>
              </a:tr>
            </a:tbl>
          </a:graphicData>
        </a:graphic>
      </p:graphicFrame>
      <p:sp>
        <p:nvSpPr>
          <p:cNvPr id="8" name="テキスト ボックス 7"/>
          <p:cNvSpPr txBox="1"/>
          <p:nvPr/>
        </p:nvSpPr>
        <p:spPr>
          <a:xfrm>
            <a:off x="251519" y="44624"/>
            <a:ext cx="8803195"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両大学の取組実績を</a:t>
            </a:r>
            <a:r>
              <a:rPr lang="ja-JP" altLang="en-US" sz="1600" dirty="0">
                <a:latin typeface="Meiryo UI" panose="020B0604030504040204" pitchFamily="50" charset="-128"/>
                <a:ea typeface="Meiryo UI" panose="020B0604030504040204" pitchFamily="50" charset="-128"/>
              </a:rPr>
              <a:t>見</a:t>
            </a:r>
            <a:r>
              <a:rPr lang="ja-JP" altLang="en-US" sz="1600" dirty="0" smtClean="0">
                <a:latin typeface="Meiryo UI" panose="020B0604030504040204" pitchFamily="50" charset="-128"/>
                <a:ea typeface="Meiryo UI" panose="020B0604030504040204" pitchFamily="50" charset="-128"/>
              </a:rPr>
              <a:t>ても、戦略領域として新大学でのスマートシティの実行性は十分にあると言える。</a:t>
            </a:r>
            <a:endParaRPr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0" y="548679"/>
            <a:ext cx="9144000" cy="6264697"/>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444208" y="379369"/>
            <a:ext cx="26105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11" name="スライド番号プレースホルダ 10"/>
          <p:cNvSpPr>
            <a:spLocks noGrp="1"/>
          </p:cNvSpPr>
          <p:nvPr>
            <p:ph type="sldNum" sz="quarter" idx="12"/>
          </p:nvPr>
        </p:nvSpPr>
        <p:spPr/>
        <p:txBody>
          <a:bodyPr/>
          <a:lstStyle/>
          <a:p>
            <a:fld id="{FC55D713-E10D-4D00-BE52-705DD96E9CFB}" type="slidenum">
              <a:rPr kumimoji="1" lang="ja-JP" altLang="en-US" smtClean="0"/>
              <a:pPr/>
              <a:t>32</a:t>
            </a:fld>
            <a:endParaRPr kumimoji="1" lang="ja-JP" altLang="en-US"/>
          </a:p>
        </p:txBody>
      </p:sp>
    </p:spTree>
    <p:extLst>
      <p:ext uri="{BB962C8B-B14F-4D97-AF65-F5344CB8AC3E}">
        <p14:creationId xmlns:p14="http://schemas.microsoft.com/office/powerpoint/2010/main" val="3249055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正方形/長方形 95"/>
          <p:cNvSpPr/>
          <p:nvPr/>
        </p:nvSpPr>
        <p:spPr>
          <a:xfrm>
            <a:off x="2422106" y="3503886"/>
            <a:ext cx="377996" cy="195772"/>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flipV="1">
            <a:off x="58160" y="890732"/>
            <a:ext cx="5999310" cy="77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7E6B08A9-15A9-4A44-A88D-8355F4F9239B}" type="slidenum">
              <a:rPr lang="ja-JP" altLang="en-US" smtClean="0">
                <a:solidFill>
                  <a:schemeClr val="tx1"/>
                </a:solidFill>
              </a:rPr>
              <a:pPr/>
              <a:t>33</a:t>
            </a:fld>
            <a:endParaRPr lang="ja-JP" altLang="en-US" dirty="0">
              <a:solidFill>
                <a:schemeClr val="tx1"/>
              </a:solidFill>
            </a:endParaRPr>
          </a:p>
        </p:txBody>
      </p:sp>
      <p:sp>
        <p:nvSpPr>
          <p:cNvPr id="71" name="テキスト ボックス 70"/>
          <p:cNvSpPr txBox="1"/>
          <p:nvPr/>
        </p:nvSpPr>
        <p:spPr>
          <a:xfrm>
            <a:off x="-975360" y="562138"/>
            <a:ext cx="8066350" cy="369332"/>
          </a:xfrm>
          <a:prstGeom prst="rect">
            <a:avLst/>
          </a:prstGeom>
          <a:noFill/>
          <a:ln>
            <a:noFill/>
          </a:ln>
        </p:spPr>
        <p:txBody>
          <a:bodyPr wrap="square" rtlCol="0">
            <a:spAutoFit/>
          </a:bodyPr>
          <a:lstStyle/>
          <a:p>
            <a:pPr algn="ctr"/>
            <a:r>
              <a:rPr lang="ja-JP" altLang="en-US" dirty="0" smtClean="0">
                <a:latin typeface="Meiryo UI" panose="020B0604030504040204" pitchFamily="50" charset="-128"/>
                <a:ea typeface="Meiryo UI" panose="020B0604030504040204" pitchFamily="50" charset="-128"/>
              </a:rPr>
              <a:t>スマートシティの実現に向けた新たな</a:t>
            </a:r>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シンクタンク機能（</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全体イメージ）</a:t>
            </a:r>
            <a:endParaRPr lang="ja-JP" altLang="en-US" spc="-15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584005" y="1685052"/>
            <a:ext cx="4449493" cy="400110"/>
          </a:xfrm>
          <a:prstGeom prst="rect">
            <a:avLst/>
          </a:prstGeom>
          <a:solidFill>
            <a:schemeClr val="tx2">
              <a:lumMod val="60000"/>
              <a:lumOff val="40000"/>
            </a:schemeClr>
          </a:solidFill>
          <a:ln>
            <a:noFill/>
          </a:ln>
        </p:spPr>
        <p:txBody>
          <a:bodyPr wrap="square" rtlCol="0">
            <a:spAutoFit/>
          </a:bodyPr>
          <a:lstStyle/>
          <a:p>
            <a:pPr algn="ctr"/>
            <a:r>
              <a:rPr kumimoji="1"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シンクタンク組織</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2651925" y="2145523"/>
            <a:ext cx="6336704" cy="386101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t"/>
          <a:lstStyle/>
          <a:p>
            <a:endParaRPr lang="ja-JP" altLang="en-US" sz="1600" b="1" dirty="0">
              <a:solidFill>
                <a:prstClr val="black"/>
              </a:solidFill>
            </a:endParaRPr>
          </a:p>
        </p:txBody>
      </p:sp>
      <p:sp>
        <p:nvSpPr>
          <p:cNvPr id="59" name="テキスト ボックス 58"/>
          <p:cNvSpPr txBox="1"/>
          <p:nvPr/>
        </p:nvSpPr>
        <p:spPr>
          <a:xfrm>
            <a:off x="5874613" y="2454874"/>
            <a:ext cx="1743420" cy="336628"/>
          </a:xfrm>
          <a:prstGeom prst="rect">
            <a:avLst/>
          </a:prstGeom>
          <a:solidFill>
            <a:schemeClr val="bg1"/>
          </a:solidFill>
          <a:ln w="28575">
            <a:solidFill>
              <a:srgbClr val="FF0000"/>
            </a:solidFill>
          </a:ln>
        </p:spPr>
        <p:txBody>
          <a:bodyPr wrap="square" rtlCol="0">
            <a:noAutofit/>
          </a:bodyPr>
          <a:lstStyle/>
          <a:p>
            <a:pPr algn="ctr"/>
            <a:r>
              <a:rPr kumimoji="1" lang="en-US" altLang="ja-JP" dirty="0"/>
              <a:t>                   </a:t>
            </a:r>
            <a:r>
              <a:rPr kumimoji="1" lang="ja-JP" altLang="en-US" dirty="0"/>
              <a:t>　</a:t>
            </a:r>
            <a:r>
              <a:rPr kumimoji="1" lang="en-US" altLang="ja-JP" dirty="0"/>
              <a:t>C</a:t>
            </a:r>
            <a:endParaRPr kumimoji="1" lang="ja-JP" altLang="en-US" dirty="0"/>
          </a:p>
        </p:txBody>
      </p:sp>
      <p:sp>
        <p:nvSpPr>
          <p:cNvPr id="67" name="テキスト ボックス 66"/>
          <p:cNvSpPr txBox="1"/>
          <p:nvPr/>
        </p:nvSpPr>
        <p:spPr>
          <a:xfrm>
            <a:off x="5338301" y="2538923"/>
            <a:ext cx="1743420" cy="369332"/>
          </a:xfrm>
          <a:prstGeom prst="rect">
            <a:avLst/>
          </a:prstGeom>
          <a:solidFill>
            <a:schemeClr val="bg1"/>
          </a:solidFill>
          <a:ln w="28575">
            <a:solidFill>
              <a:srgbClr val="FF0000"/>
            </a:solidFill>
          </a:ln>
        </p:spPr>
        <p:txBody>
          <a:bodyPr wrap="square" rtlCol="0">
            <a:spAutoFit/>
          </a:bodyPr>
          <a:lstStyle/>
          <a:p>
            <a:r>
              <a:rPr lang="en-US" altLang="ja-JP" dirty="0"/>
              <a:t>                        B  </a:t>
            </a:r>
            <a:endParaRPr kumimoji="1" lang="ja-JP" altLang="en-US" dirty="0"/>
          </a:p>
        </p:txBody>
      </p:sp>
      <p:sp>
        <p:nvSpPr>
          <p:cNvPr id="73" name="テキスト ボックス 72"/>
          <p:cNvSpPr txBox="1"/>
          <p:nvPr/>
        </p:nvSpPr>
        <p:spPr>
          <a:xfrm>
            <a:off x="2970450" y="2141406"/>
            <a:ext cx="5601218"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大学</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教員が</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参画し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それぞれの専門領域で貢献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フローチャート: 磁気ディスク 45"/>
          <p:cNvSpPr/>
          <p:nvPr/>
        </p:nvSpPr>
        <p:spPr>
          <a:xfrm rot="5400000">
            <a:off x="-1449743" y="4196445"/>
            <a:ext cx="4239842" cy="735917"/>
          </a:xfrm>
          <a:prstGeom prst="flowChartMagneticDisk">
            <a:avLst/>
          </a:prstGeom>
          <a:solidFill>
            <a:srgbClr val="FFC000"/>
          </a:solidFill>
          <a:ln w="19050">
            <a:solidFill>
              <a:schemeClr val="bg1"/>
            </a:solidFill>
          </a:ln>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行政機関</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4" name="グループ化 43"/>
          <p:cNvGrpSpPr/>
          <p:nvPr/>
        </p:nvGrpSpPr>
        <p:grpSpPr>
          <a:xfrm>
            <a:off x="1020907" y="5797434"/>
            <a:ext cx="2255523" cy="1037405"/>
            <a:chOff x="1025196" y="5848303"/>
            <a:chExt cx="2255523" cy="1037405"/>
          </a:xfrm>
          <a:solidFill>
            <a:srgbClr val="FF0000"/>
          </a:solidFill>
        </p:grpSpPr>
        <p:sp>
          <p:nvSpPr>
            <p:cNvPr id="9" name="正方形/長方形 8"/>
            <p:cNvSpPr/>
            <p:nvPr/>
          </p:nvSpPr>
          <p:spPr>
            <a:xfrm rot="2660692">
              <a:off x="2632719" y="5863303"/>
              <a:ext cx="648000" cy="7651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1"/>
                </a:solidFill>
              </a:endParaRPr>
            </a:p>
          </p:txBody>
        </p:sp>
        <p:grpSp>
          <p:nvGrpSpPr>
            <p:cNvPr id="42" name="グループ化 41"/>
            <p:cNvGrpSpPr/>
            <p:nvPr/>
          </p:nvGrpSpPr>
          <p:grpSpPr>
            <a:xfrm>
              <a:off x="1025196" y="5848303"/>
              <a:ext cx="1894625" cy="1037405"/>
              <a:chOff x="1148849" y="5706688"/>
              <a:chExt cx="1698444" cy="1301823"/>
            </a:xfrm>
            <a:grpFill/>
          </p:grpSpPr>
          <p:sp>
            <p:nvSpPr>
              <p:cNvPr id="39" name="左矢印 38"/>
              <p:cNvSpPr/>
              <p:nvPr/>
            </p:nvSpPr>
            <p:spPr>
              <a:xfrm rot="69614">
                <a:off x="1148849" y="5706688"/>
                <a:ext cx="1657864" cy="1301823"/>
              </a:xfrm>
              <a:prstGeom prst="lef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bg1"/>
                  </a:solidFill>
                </a:endParaRPr>
              </a:p>
            </p:txBody>
          </p:sp>
          <p:sp>
            <p:nvSpPr>
              <p:cNvPr id="57" name="テキスト ボックス 56"/>
              <p:cNvSpPr txBox="1"/>
              <p:nvPr/>
            </p:nvSpPr>
            <p:spPr>
              <a:xfrm>
                <a:off x="1542308" y="5966830"/>
                <a:ext cx="1304985" cy="888315"/>
              </a:xfrm>
              <a:prstGeom prst="rect">
                <a:avLst/>
              </a:prstGeom>
              <a:solidFill>
                <a:srgbClr val="FF0000"/>
              </a:solidFill>
            </p:spPr>
            <p:txBody>
              <a:bodyPr vert="horz" wrap="square" rtlCol="0">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課題解決</a:t>
                </a:r>
                <a:endParaRPr kumimoji="1"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人材育成</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72" name="テキスト ボックス 71"/>
          <p:cNvSpPr txBox="1"/>
          <p:nvPr/>
        </p:nvSpPr>
        <p:spPr>
          <a:xfrm>
            <a:off x="4095980" y="6294760"/>
            <a:ext cx="3558448" cy="442674"/>
          </a:xfrm>
          <a:prstGeom prst="roundRect">
            <a:avLst/>
          </a:prstGeom>
          <a:solidFill>
            <a:srgbClr val="FF0000"/>
          </a:solidFill>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教育・研究力の向上</a:t>
            </a:r>
          </a:p>
        </p:txBody>
      </p:sp>
      <p:grpSp>
        <p:nvGrpSpPr>
          <p:cNvPr id="7" name="グループ化 6"/>
          <p:cNvGrpSpPr/>
          <p:nvPr/>
        </p:nvGrpSpPr>
        <p:grpSpPr>
          <a:xfrm>
            <a:off x="1129633" y="1597301"/>
            <a:ext cx="1840817" cy="1102159"/>
            <a:chOff x="1052845" y="1833630"/>
            <a:chExt cx="1736059" cy="1102159"/>
          </a:xfrm>
          <a:solidFill>
            <a:schemeClr val="accent4"/>
          </a:solidFill>
        </p:grpSpPr>
        <p:sp>
          <p:nvSpPr>
            <p:cNvPr id="75" name="右矢印 74"/>
            <p:cNvSpPr/>
            <p:nvPr/>
          </p:nvSpPr>
          <p:spPr>
            <a:xfrm>
              <a:off x="1052845" y="1833630"/>
              <a:ext cx="1736059" cy="1102159"/>
            </a:xfrm>
            <a:prstGeom prst="rightArrow">
              <a:avLst>
                <a:gd name="adj1" fmla="val 50000"/>
                <a:gd name="adj2" fmla="val 48608"/>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2006533" y="2130947"/>
              <a:ext cx="573668" cy="523220"/>
            </a:xfrm>
            <a:prstGeom prst="rect">
              <a:avLst/>
            </a:prstGeom>
            <a:noFill/>
          </p:spPr>
          <p:txBody>
            <a:bodyPr vert="horz"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テーマ</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資金</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1090170" y="2191332"/>
              <a:ext cx="950935" cy="400110"/>
            </a:xfrm>
            <a:prstGeom prst="rect">
              <a:avLst/>
            </a:prstGeom>
            <a:grpFill/>
          </p:spPr>
          <p:txBody>
            <a:bodyPr vert="horz" wrap="square" rtlCol="0">
              <a:spAutoFit/>
            </a:bodyPr>
            <a:lstStyle/>
            <a:p>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企業等</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8" name="グループ化 7"/>
          <p:cNvGrpSpPr/>
          <p:nvPr/>
        </p:nvGrpSpPr>
        <p:grpSpPr>
          <a:xfrm>
            <a:off x="1242139" y="3055779"/>
            <a:ext cx="1316207" cy="919738"/>
            <a:chOff x="1163034" y="3109761"/>
            <a:chExt cx="1316207" cy="919738"/>
          </a:xfrm>
        </p:grpSpPr>
        <p:sp>
          <p:nvSpPr>
            <p:cNvPr id="74" name="フローチャート: 磁気ディスク 73"/>
            <p:cNvSpPr/>
            <p:nvPr/>
          </p:nvSpPr>
          <p:spPr>
            <a:xfrm>
              <a:off x="1163034" y="3109761"/>
              <a:ext cx="1316207" cy="919738"/>
            </a:xfrm>
            <a:prstGeom prst="flowChartMagneticDisk">
              <a:avLst/>
            </a:prstGeom>
            <a:solidFill>
              <a:srgbClr val="FFC000"/>
            </a:solidFill>
            <a:ln w="28575">
              <a:solidFill>
                <a:schemeClr val="bg1"/>
              </a:solidFill>
            </a:ln>
          </p:spPr>
          <p:style>
            <a:lnRef idx="2">
              <a:schemeClr val="accent2"/>
            </a:lnRef>
            <a:fillRef idx="1">
              <a:schemeClr val="lt1"/>
            </a:fillRef>
            <a:effectRef idx="0">
              <a:schemeClr val="accent2"/>
            </a:effectRef>
            <a:fontRef idx="minor">
              <a:schemeClr val="dk1"/>
            </a:fontRef>
          </p:style>
          <p:txBody>
            <a:bodyPr vert="horz" rtlCol="0" anchor="ctr"/>
            <a:lstStyle/>
            <a:p>
              <a:pPr algn="ct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1243106" y="3424656"/>
              <a:ext cx="1185973" cy="523220"/>
            </a:xfrm>
            <a:prstGeom prst="rect">
              <a:avLst/>
            </a:prstGeom>
            <a:noFill/>
          </p:spPr>
          <p:txBody>
            <a:bodyPr vert="horz" wrap="square" rtlCol="0">
              <a:spAutoFit/>
            </a:bodyPr>
            <a:lstStyle/>
            <a:p>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データマネジメントセンター</a:t>
              </a:r>
              <a:endParaRPr kumimoji="1"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7" name="テキスト ボックス 76"/>
          <p:cNvSpPr txBox="1"/>
          <p:nvPr/>
        </p:nvSpPr>
        <p:spPr>
          <a:xfrm>
            <a:off x="4902" y="893397"/>
            <a:ext cx="8619520" cy="1077218"/>
          </a:xfrm>
          <a:prstGeom prst="rect">
            <a:avLst/>
          </a:prstGeom>
          <a:noFill/>
          <a:ln>
            <a:noFill/>
          </a:ln>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・大学の教員</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参画する組織。</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・課題ごとに関連する教員や行政職員、企業関係者をメンバーとする「研究グループ」を設け、テーブル機能とラボ機能により、企業や国等からの外部資金も活用しつつ課題解決に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二等辺三角形 1"/>
          <p:cNvSpPr/>
          <p:nvPr/>
        </p:nvSpPr>
        <p:spPr>
          <a:xfrm rot="10800000">
            <a:off x="5149678" y="5995850"/>
            <a:ext cx="1440000" cy="27022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p:nvGrpSpPr>
        <p:grpSpPr>
          <a:xfrm>
            <a:off x="1074090" y="5086706"/>
            <a:ext cx="2029730" cy="801944"/>
            <a:chOff x="1119748" y="5856337"/>
            <a:chExt cx="2029730" cy="801944"/>
          </a:xfrm>
        </p:grpSpPr>
        <p:sp>
          <p:nvSpPr>
            <p:cNvPr id="87" name="右カーブ矢印 86"/>
            <p:cNvSpPr/>
            <p:nvPr/>
          </p:nvSpPr>
          <p:spPr>
            <a:xfrm>
              <a:off x="1119748" y="5938445"/>
              <a:ext cx="724257" cy="719836"/>
            </a:xfrm>
            <a:prstGeom prst="curvedRightArrow">
              <a:avLst>
                <a:gd name="adj1" fmla="val 16806"/>
                <a:gd name="adj2" fmla="val 50000"/>
                <a:gd name="adj3" fmla="val 25000"/>
              </a:avLst>
            </a:prstGeom>
            <a:solidFill>
              <a:schemeClr val="accent4"/>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88" name="右カーブ矢印 87"/>
            <p:cNvSpPr/>
            <p:nvPr/>
          </p:nvSpPr>
          <p:spPr>
            <a:xfrm rot="10800000">
              <a:off x="1985845" y="5856337"/>
              <a:ext cx="662337" cy="714281"/>
            </a:xfrm>
            <a:prstGeom prst="curvedRightArrow">
              <a:avLst>
                <a:gd name="adj1" fmla="val 16855"/>
                <a:gd name="adj2" fmla="val 50000"/>
                <a:gd name="adj3" fmla="val 25000"/>
              </a:avLst>
            </a:prstGeom>
            <a:solidFill>
              <a:schemeClr val="accent4"/>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86" name="テキスト ボックス 85"/>
            <p:cNvSpPr txBox="1"/>
            <p:nvPr/>
          </p:nvSpPr>
          <p:spPr>
            <a:xfrm>
              <a:off x="1338580" y="6052674"/>
              <a:ext cx="1810898" cy="369332"/>
            </a:xfrm>
            <a:prstGeom prst="rect">
              <a:avLst/>
            </a:prstGeom>
            <a:noFill/>
          </p:spPr>
          <p:txBody>
            <a:bodyPr vert="horz"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人材交流</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1" name="グループ化 30"/>
          <p:cNvGrpSpPr/>
          <p:nvPr/>
        </p:nvGrpSpPr>
        <p:grpSpPr>
          <a:xfrm>
            <a:off x="1509634" y="2488108"/>
            <a:ext cx="1048712" cy="569380"/>
            <a:chOff x="1377031" y="2661882"/>
            <a:chExt cx="1048712" cy="685134"/>
          </a:xfrm>
          <a:solidFill>
            <a:schemeClr val="accent4"/>
          </a:solidFill>
        </p:grpSpPr>
        <p:sp>
          <p:nvSpPr>
            <p:cNvPr id="18" name="下矢印 17"/>
            <p:cNvSpPr/>
            <p:nvPr/>
          </p:nvSpPr>
          <p:spPr>
            <a:xfrm>
              <a:off x="1377031" y="2661882"/>
              <a:ext cx="760532" cy="685134"/>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1477763" y="2884261"/>
              <a:ext cx="947980" cy="307777"/>
            </a:xfrm>
            <a:prstGeom prst="rect">
              <a:avLst/>
            </a:prstGeom>
            <a:noFill/>
            <a:ln>
              <a:noFill/>
            </a:ln>
          </p:spPr>
          <p:txBody>
            <a:bodyPr vert="horz"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データ</a:t>
              </a:r>
            </a:p>
          </p:txBody>
        </p:sp>
      </p:grpSp>
      <p:grpSp>
        <p:nvGrpSpPr>
          <p:cNvPr id="34" name="グループ化 33"/>
          <p:cNvGrpSpPr/>
          <p:nvPr/>
        </p:nvGrpSpPr>
        <p:grpSpPr>
          <a:xfrm>
            <a:off x="1491157" y="3996684"/>
            <a:ext cx="760532" cy="566905"/>
            <a:chOff x="1384541" y="4034589"/>
            <a:chExt cx="760532" cy="685134"/>
          </a:xfrm>
        </p:grpSpPr>
        <p:sp>
          <p:nvSpPr>
            <p:cNvPr id="91" name="下矢印 90"/>
            <p:cNvSpPr/>
            <p:nvPr/>
          </p:nvSpPr>
          <p:spPr>
            <a:xfrm rot="10800000">
              <a:off x="1384541" y="4034589"/>
              <a:ext cx="760532" cy="685134"/>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1480038" y="4179645"/>
              <a:ext cx="619061" cy="371964"/>
            </a:xfrm>
            <a:prstGeom prst="rect">
              <a:avLst/>
            </a:prstGeom>
            <a:noFill/>
            <a:ln>
              <a:no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データ</a:t>
              </a:r>
            </a:p>
          </p:txBody>
        </p:sp>
      </p:grpSp>
      <p:sp>
        <p:nvSpPr>
          <p:cNvPr id="45" name="正方形/長方形 44"/>
          <p:cNvSpPr/>
          <p:nvPr/>
        </p:nvSpPr>
        <p:spPr>
          <a:xfrm>
            <a:off x="889276" y="3520739"/>
            <a:ext cx="350108" cy="178919"/>
          </a:xfrm>
          <a:prstGeom prst="rect">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889276" y="4385960"/>
            <a:ext cx="1800037" cy="778320"/>
            <a:chOff x="1023435" y="4774677"/>
            <a:chExt cx="1664117" cy="798332"/>
          </a:xfrm>
        </p:grpSpPr>
        <p:sp>
          <p:nvSpPr>
            <p:cNvPr id="58" name="右矢印 57"/>
            <p:cNvSpPr/>
            <p:nvPr/>
          </p:nvSpPr>
          <p:spPr>
            <a:xfrm>
              <a:off x="1023435" y="4774677"/>
              <a:ext cx="1664117" cy="798332"/>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1194585" y="5003855"/>
              <a:ext cx="1128217" cy="338554"/>
            </a:xfrm>
            <a:prstGeom prst="rect">
              <a:avLst/>
            </a:prstGeom>
            <a:noFill/>
          </p:spPr>
          <p:txBody>
            <a:bodyPr vert="horz"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行政</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課題</a:t>
              </a:r>
            </a:p>
          </p:txBody>
        </p:sp>
      </p:grpSp>
      <p:sp>
        <p:nvSpPr>
          <p:cNvPr id="14" name="右大かっこ 13"/>
          <p:cNvSpPr/>
          <p:nvPr/>
        </p:nvSpPr>
        <p:spPr>
          <a:xfrm>
            <a:off x="6778014" y="2908254"/>
            <a:ext cx="625952" cy="2980395"/>
          </a:xfrm>
          <a:prstGeom prst="rightBracket">
            <a:avLst>
              <a:gd name="adj" fmla="val 6612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3" name="グループ化 12"/>
          <p:cNvGrpSpPr/>
          <p:nvPr/>
        </p:nvGrpSpPr>
        <p:grpSpPr>
          <a:xfrm>
            <a:off x="3497902" y="2637921"/>
            <a:ext cx="3571471" cy="3265351"/>
            <a:chOff x="4684394" y="1542505"/>
            <a:chExt cx="2918984" cy="3265351"/>
          </a:xfrm>
        </p:grpSpPr>
        <p:grpSp>
          <p:nvGrpSpPr>
            <p:cNvPr id="4" name="グループ化 3"/>
            <p:cNvGrpSpPr/>
            <p:nvPr/>
          </p:nvGrpSpPr>
          <p:grpSpPr>
            <a:xfrm>
              <a:off x="4848874" y="1993283"/>
              <a:ext cx="2575770" cy="1080000"/>
              <a:chOff x="4920174" y="2008894"/>
              <a:chExt cx="2575770" cy="1058869"/>
            </a:xfrm>
          </p:grpSpPr>
          <p:sp>
            <p:nvSpPr>
              <p:cNvPr id="15" name="角丸四角形 14"/>
              <p:cNvSpPr/>
              <p:nvPr/>
            </p:nvSpPr>
            <p:spPr>
              <a:xfrm>
                <a:off x="4920174" y="2008894"/>
                <a:ext cx="2575770" cy="1058869"/>
              </a:xfrm>
              <a:prstGeom prst="round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t" anchorCtr="0"/>
              <a:lstStyle/>
              <a:p>
                <a:pPr algn="ctr"/>
                <a:r>
                  <a:rPr lang="ja-JP" altLang="en-US" b="1" dirty="0">
                    <a:solidFill>
                      <a:prstClr val="black"/>
                    </a:solidFill>
                  </a:rPr>
                  <a:t>テーブル機能</a:t>
                </a:r>
                <a:endParaRPr lang="en-US" altLang="ja-JP" b="1" dirty="0">
                  <a:solidFill>
                    <a:prstClr val="black"/>
                  </a:solidFill>
                </a:endParaRPr>
              </a:p>
            </p:txBody>
          </p:sp>
          <p:sp>
            <p:nvSpPr>
              <p:cNvPr id="36" name="テキスト ボックス 35"/>
              <p:cNvSpPr txBox="1"/>
              <p:nvPr/>
            </p:nvSpPr>
            <p:spPr>
              <a:xfrm>
                <a:off x="5097417" y="2357419"/>
                <a:ext cx="2376021" cy="523220"/>
              </a:xfrm>
              <a:prstGeom prst="rect">
                <a:avLst/>
              </a:prstGeom>
              <a:noFill/>
            </p:spPr>
            <p:txBody>
              <a:bodyPr wrap="square" rtlCol="0">
                <a:spAutoFit/>
              </a:bodyPr>
              <a:lstStyle/>
              <a:p>
                <a:r>
                  <a:rPr lang="ja-JP" altLang="en-US" sz="1400" dirty="0">
                    <a:solidFill>
                      <a:prstClr val="black"/>
                    </a:solidFill>
                  </a:rPr>
                  <a:t>大学、行政、企業等が、課題解決に向けて対話する場</a:t>
                </a:r>
              </a:p>
            </p:txBody>
          </p:sp>
        </p:grpSp>
        <p:grpSp>
          <p:nvGrpSpPr>
            <p:cNvPr id="6" name="グループ化 5"/>
            <p:cNvGrpSpPr/>
            <p:nvPr/>
          </p:nvGrpSpPr>
          <p:grpSpPr>
            <a:xfrm>
              <a:off x="4848875" y="3563012"/>
              <a:ext cx="2583219" cy="1180867"/>
              <a:chOff x="4848875" y="3563012"/>
              <a:chExt cx="2583219" cy="1180867"/>
            </a:xfrm>
          </p:grpSpPr>
          <p:sp>
            <p:nvSpPr>
              <p:cNvPr id="17" name="角丸四角形 16"/>
              <p:cNvSpPr/>
              <p:nvPr/>
            </p:nvSpPr>
            <p:spPr>
              <a:xfrm>
                <a:off x="4848875" y="3563012"/>
                <a:ext cx="2575770" cy="1180867"/>
              </a:xfrm>
              <a:prstGeom prst="roundRect">
                <a:avLst/>
              </a:prstGeom>
              <a:ln w="12700"/>
            </p:spPr>
            <p:style>
              <a:lnRef idx="2">
                <a:schemeClr val="dk1"/>
              </a:lnRef>
              <a:fillRef idx="1">
                <a:schemeClr val="lt1"/>
              </a:fillRef>
              <a:effectRef idx="0">
                <a:schemeClr val="dk1"/>
              </a:effectRef>
              <a:fontRef idx="minor">
                <a:schemeClr val="dk1"/>
              </a:fontRef>
            </p:style>
            <p:txBody>
              <a:bodyPr rtlCol="0" anchor="t"/>
              <a:lstStyle/>
              <a:p>
                <a:pPr algn="ctr"/>
                <a:r>
                  <a:rPr lang="ja-JP" altLang="en-US" b="1" dirty="0">
                    <a:solidFill>
                      <a:prstClr val="black"/>
                    </a:solidFill>
                  </a:rPr>
                  <a:t>ラボ機能</a:t>
                </a:r>
                <a:endParaRPr lang="en-US" altLang="ja-JP" b="1" dirty="0">
                  <a:solidFill>
                    <a:prstClr val="black"/>
                  </a:solidFill>
                </a:endParaRPr>
              </a:p>
            </p:txBody>
          </p:sp>
          <p:sp>
            <p:nvSpPr>
              <p:cNvPr id="40" name="テキスト ボックス 39"/>
              <p:cNvSpPr txBox="1"/>
              <p:nvPr/>
            </p:nvSpPr>
            <p:spPr>
              <a:xfrm>
                <a:off x="4887543" y="3932724"/>
                <a:ext cx="2544551" cy="738664"/>
              </a:xfrm>
              <a:prstGeom prst="rect">
                <a:avLst/>
              </a:prstGeom>
              <a:noFill/>
            </p:spPr>
            <p:txBody>
              <a:bodyPr wrap="square" rtlCol="0">
                <a:spAutoFit/>
              </a:bodyPr>
              <a:lstStyle/>
              <a:p>
                <a:r>
                  <a:rPr lang="ja-JP" altLang="en-US" sz="1400" dirty="0">
                    <a:solidFill>
                      <a:prstClr val="black"/>
                    </a:solidFill>
                  </a:rPr>
                  <a:t>行政職員、企業関係者等が客員研究員として参画して、調査・研究、社会実験等を実施</a:t>
                </a:r>
                <a:endParaRPr lang="en-US" altLang="ja-JP" sz="1400" dirty="0">
                  <a:solidFill>
                    <a:prstClr val="black"/>
                  </a:solidFill>
                </a:endParaRPr>
              </a:p>
            </p:txBody>
          </p:sp>
        </p:grpSp>
        <p:grpSp>
          <p:nvGrpSpPr>
            <p:cNvPr id="5" name="グループ化 4"/>
            <p:cNvGrpSpPr/>
            <p:nvPr/>
          </p:nvGrpSpPr>
          <p:grpSpPr>
            <a:xfrm>
              <a:off x="5494726" y="2937996"/>
              <a:ext cx="1394567" cy="675648"/>
              <a:chOff x="2270590" y="2665691"/>
              <a:chExt cx="1394567" cy="675648"/>
            </a:xfrm>
          </p:grpSpPr>
          <p:sp>
            <p:nvSpPr>
              <p:cNvPr id="24" name="右カーブ矢印 23"/>
              <p:cNvSpPr/>
              <p:nvPr/>
            </p:nvSpPr>
            <p:spPr>
              <a:xfrm>
                <a:off x="2270590" y="2686713"/>
                <a:ext cx="591939" cy="654626"/>
              </a:xfrm>
              <a:prstGeom prst="curv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25" name="右カーブ矢印 24"/>
              <p:cNvSpPr/>
              <p:nvPr/>
            </p:nvSpPr>
            <p:spPr>
              <a:xfrm rot="10800000">
                <a:off x="3073218" y="2665691"/>
                <a:ext cx="591939" cy="654626"/>
              </a:xfrm>
              <a:prstGeom prst="curv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grpSp>
        <p:grpSp>
          <p:nvGrpSpPr>
            <p:cNvPr id="12" name="グループ化 11"/>
            <p:cNvGrpSpPr/>
            <p:nvPr/>
          </p:nvGrpSpPr>
          <p:grpSpPr>
            <a:xfrm>
              <a:off x="4684394" y="1542505"/>
              <a:ext cx="2918984" cy="3265351"/>
              <a:chOff x="4691607" y="1514390"/>
              <a:chExt cx="2918984" cy="3265351"/>
            </a:xfrm>
          </p:grpSpPr>
          <p:sp>
            <p:nvSpPr>
              <p:cNvPr id="10" name="角丸四角形 9"/>
              <p:cNvSpPr/>
              <p:nvPr/>
            </p:nvSpPr>
            <p:spPr>
              <a:xfrm>
                <a:off x="4691607" y="1829949"/>
                <a:ext cx="2918984" cy="29497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285902" y="1514390"/>
                <a:ext cx="1891982" cy="369332"/>
              </a:xfrm>
              <a:prstGeom prst="rect">
                <a:avLst/>
              </a:prstGeom>
              <a:solidFill>
                <a:schemeClr val="bg1"/>
              </a:solidFill>
              <a:ln w="28575">
                <a:solidFill>
                  <a:srgbClr val="FF0000"/>
                </a:solidFill>
              </a:ln>
            </p:spPr>
            <p:txBody>
              <a:bodyPr wrap="square" rtlCol="0">
                <a:spAutoFit/>
              </a:bodyPr>
              <a:lstStyle/>
              <a:p>
                <a:pPr algn="ctr"/>
                <a:r>
                  <a:rPr kumimoji="1" lang="ja-JP" altLang="en-US" dirty="0"/>
                  <a:t>研究グループ</a:t>
                </a:r>
                <a:r>
                  <a:rPr kumimoji="1" lang="en-US" altLang="ja-JP" dirty="0"/>
                  <a:t>A</a:t>
                </a:r>
                <a:endParaRPr kumimoji="1" lang="ja-JP" altLang="en-US" dirty="0"/>
              </a:p>
            </p:txBody>
          </p:sp>
        </p:grpSp>
      </p:grpSp>
      <p:sp>
        <p:nvSpPr>
          <p:cNvPr id="60" name="右大かっこ 59"/>
          <p:cNvSpPr/>
          <p:nvPr/>
        </p:nvSpPr>
        <p:spPr>
          <a:xfrm>
            <a:off x="7230916" y="2800761"/>
            <a:ext cx="476973" cy="3004005"/>
          </a:xfrm>
          <a:prstGeom prst="rightBracket">
            <a:avLst>
              <a:gd name="adj" fmla="val 6612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6" name="角丸四角形 55"/>
          <p:cNvSpPr/>
          <p:nvPr/>
        </p:nvSpPr>
        <p:spPr>
          <a:xfrm>
            <a:off x="0" y="548679"/>
            <a:ext cx="9144000" cy="6264697"/>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5438916" y="293402"/>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62" name="テキスト ボックス 61"/>
          <p:cNvSpPr txBox="1"/>
          <p:nvPr/>
        </p:nvSpPr>
        <p:spPr>
          <a:xfrm>
            <a:off x="251520" y="116632"/>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スマートシティの領域はシンクタンク機能に該当する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29027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3267" y="1044605"/>
            <a:ext cx="8897289" cy="800219"/>
          </a:xfrm>
          <a:prstGeom prst="rect">
            <a:avLst/>
          </a:prstGeom>
        </p:spPr>
        <p:txBody>
          <a:bodyPr wrap="square">
            <a:spAutoFit/>
          </a:bodyPr>
          <a:lstStyle/>
          <a:p>
            <a:pPr algn="ctr"/>
            <a:r>
              <a:rPr lang="ja-JP" altLang="en-US" dirty="0">
                <a:solidFill>
                  <a:prstClr val="black"/>
                </a:solidFill>
                <a:latin typeface="HGｺﾞｼｯｸE" pitchFamily="49" charset="-128"/>
                <a:ea typeface="HGｺﾞｼｯｸE" pitchFamily="49" charset="-128"/>
              </a:rPr>
              <a:t>１．コンパクトシティー大阪の都市活動を支える低炭素・循環型社会：</a:t>
            </a:r>
            <a:endParaRPr lang="en-US" altLang="ja-JP" dirty="0">
              <a:solidFill>
                <a:prstClr val="black"/>
              </a:solidFill>
              <a:latin typeface="HGｺﾞｼｯｸE" pitchFamily="49" charset="-128"/>
              <a:ea typeface="HGｺﾞｼｯｸE" pitchFamily="49" charset="-128"/>
            </a:endParaRPr>
          </a:p>
          <a:p>
            <a:r>
              <a:rPr lang="ja-JP" altLang="en-US" sz="1400" dirty="0">
                <a:solidFill>
                  <a:srgbClr val="70AD47">
                    <a:lumMod val="75000"/>
                  </a:srgbClr>
                </a:solidFill>
                <a:latin typeface="HGｺﾞｼｯｸE" pitchFamily="49" charset="-128"/>
                <a:ea typeface="HGｺﾞｼｯｸE" pitchFamily="49" charset="-128"/>
              </a:rPr>
              <a:t>公共交通ストック活用と拠点のネットワーク化，エコカー普及，電気と熱のスマート供給，</a:t>
            </a:r>
            <a:r>
              <a:rPr lang="en-US" altLang="ja-JP" sz="1400" dirty="0">
                <a:solidFill>
                  <a:srgbClr val="70AD47">
                    <a:lumMod val="75000"/>
                  </a:srgbClr>
                </a:solidFill>
                <a:latin typeface="HGｺﾞｼｯｸE" pitchFamily="49" charset="-128"/>
                <a:ea typeface="HGｺﾞｼｯｸE" pitchFamily="49" charset="-128"/>
              </a:rPr>
              <a:t>BEMS</a:t>
            </a:r>
            <a:r>
              <a:rPr lang="ja-JP" altLang="en-US" sz="1400" dirty="0">
                <a:solidFill>
                  <a:srgbClr val="70AD47">
                    <a:lumMod val="75000"/>
                  </a:srgbClr>
                </a:solidFill>
                <a:latin typeface="HGｺﾞｼｯｸE" pitchFamily="49" charset="-128"/>
                <a:ea typeface="HGｺﾞｼｯｸE" pitchFamily="49" charset="-128"/>
              </a:rPr>
              <a:t>･</a:t>
            </a:r>
            <a:r>
              <a:rPr lang="en-US" altLang="ja-JP" sz="1400" dirty="0">
                <a:solidFill>
                  <a:srgbClr val="70AD47">
                    <a:lumMod val="75000"/>
                  </a:srgbClr>
                </a:solidFill>
                <a:latin typeface="HGｺﾞｼｯｸE" pitchFamily="49" charset="-128"/>
                <a:ea typeface="HGｺﾞｼｯｸE" pitchFamily="49" charset="-128"/>
              </a:rPr>
              <a:t>CEMS</a:t>
            </a:r>
            <a:r>
              <a:rPr lang="ja-JP" altLang="en-US" sz="1400" dirty="0">
                <a:solidFill>
                  <a:srgbClr val="70AD47">
                    <a:lumMod val="75000"/>
                  </a:srgbClr>
                </a:solidFill>
                <a:latin typeface="HGｺﾞｼｯｸE" pitchFamily="49" charset="-128"/>
                <a:ea typeface="HGｺﾞｼｯｸE" pitchFamily="49" charset="-128"/>
              </a:rPr>
              <a:t>活用による省エネ，資源リサイクル，地下水有効利用，健全な水循環，再生可能エネルギー活用</a:t>
            </a:r>
            <a:endParaRPr lang="en-US" altLang="ja-JP" sz="1400" dirty="0">
              <a:solidFill>
                <a:srgbClr val="70AD47">
                  <a:lumMod val="75000"/>
                </a:srgbClr>
              </a:solidFill>
              <a:latin typeface="HGｺﾞｼｯｸE" pitchFamily="49" charset="-128"/>
              <a:ea typeface="HGｺﾞｼｯｸE" pitchFamily="49" charset="-128"/>
            </a:endParaRPr>
          </a:p>
        </p:txBody>
      </p:sp>
      <p:sp>
        <p:nvSpPr>
          <p:cNvPr id="4" name="正方形/長方形 3"/>
          <p:cNvSpPr/>
          <p:nvPr/>
        </p:nvSpPr>
        <p:spPr>
          <a:xfrm>
            <a:off x="6385290" y="2142327"/>
            <a:ext cx="2676815" cy="2000548"/>
          </a:xfrm>
          <a:prstGeom prst="rect">
            <a:avLst/>
          </a:prstGeom>
        </p:spPr>
        <p:txBody>
          <a:bodyPr wrap="square">
            <a:spAutoFit/>
          </a:bodyPr>
          <a:lstStyle/>
          <a:p>
            <a:r>
              <a:rPr lang="ja-JP" altLang="en-US" dirty="0">
                <a:solidFill>
                  <a:prstClr val="black"/>
                </a:solidFill>
                <a:latin typeface="HGｺﾞｼｯｸE" pitchFamily="49" charset="-128"/>
                <a:ea typeface="HGｺﾞｼｯｸE" pitchFamily="49" charset="-128"/>
              </a:rPr>
              <a:t>２．周辺三山系と湾に囲まれ生物多様性を保全する自然共生社会：</a:t>
            </a:r>
            <a:endParaRPr lang="en-US" altLang="ja-JP" i="1" dirty="0">
              <a:solidFill>
                <a:prstClr val="black"/>
              </a:solidFill>
              <a:latin typeface="HGｺﾞｼｯｸE" pitchFamily="49" charset="-128"/>
              <a:ea typeface="HGｺﾞｼｯｸE" pitchFamily="49" charset="-128"/>
            </a:endParaRPr>
          </a:p>
          <a:p>
            <a:r>
              <a:rPr lang="ja-JP" altLang="en-US" sz="1400" dirty="0">
                <a:solidFill>
                  <a:srgbClr val="70AD47">
                    <a:lumMod val="75000"/>
                  </a:srgbClr>
                </a:solidFill>
                <a:latin typeface="HGｺﾞｼｯｸE" pitchFamily="49" charset="-128"/>
                <a:ea typeface="HGｺﾞｼｯｸE" pitchFamily="49" charset="-128"/>
              </a:rPr>
              <a:t>大阪湾・淀川・大和川の生態系機能向上，農地保全，里山保全，水循環，緑と風の道，グリーンインフラ整備，都市緑化，ヒートアイランド対策</a:t>
            </a:r>
            <a:endParaRPr lang="en-US" altLang="ja-JP" sz="1400" dirty="0">
              <a:solidFill>
                <a:srgbClr val="70AD47">
                  <a:lumMod val="75000"/>
                </a:srgbClr>
              </a:solidFill>
              <a:latin typeface="HGｺﾞｼｯｸE" pitchFamily="49" charset="-128"/>
              <a:ea typeface="HGｺﾞｼｯｸE" pitchFamily="49" charset="-128"/>
            </a:endParaRPr>
          </a:p>
        </p:txBody>
      </p:sp>
      <p:sp>
        <p:nvSpPr>
          <p:cNvPr id="5" name="正方形/長方形 4"/>
          <p:cNvSpPr/>
          <p:nvPr/>
        </p:nvSpPr>
        <p:spPr>
          <a:xfrm>
            <a:off x="6012160" y="4720928"/>
            <a:ext cx="2874433" cy="2000548"/>
          </a:xfrm>
          <a:prstGeom prst="rect">
            <a:avLst/>
          </a:prstGeom>
        </p:spPr>
        <p:txBody>
          <a:bodyPr wrap="square">
            <a:spAutoFit/>
          </a:bodyPr>
          <a:lstStyle/>
          <a:p>
            <a:r>
              <a:rPr lang="ja-JP" altLang="en-US" dirty="0">
                <a:solidFill>
                  <a:prstClr val="black"/>
                </a:solidFill>
                <a:latin typeface="HGｺﾞｼｯｸE" pitchFamily="49" charset="-128"/>
                <a:ea typeface="HGｺﾞｼｯｸE" pitchFamily="49" charset="-128"/>
              </a:rPr>
              <a:t>３．沖積平野に立地する災害に強い安全・安心の社会：</a:t>
            </a:r>
            <a:r>
              <a:rPr lang="ja-JP" altLang="en-US" sz="1400" dirty="0">
                <a:solidFill>
                  <a:srgbClr val="70AD47">
                    <a:lumMod val="75000"/>
                  </a:srgbClr>
                </a:solidFill>
                <a:latin typeface="HGｺﾞｼｯｸE" pitchFamily="49" charset="-128"/>
                <a:ea typeface="HGｺﾞｼｯｸE" pitchFamily="49" charset="-128"/>
              </a:rPr>
              <a:t>上下水道維持管理，インフラ耐震，津波高潮防波堤，地下街浸水対策，南海トラフ地震時の被害軽減，木造密集市街地災害リスク軽減，地盤液状化対策，既存ストックの耐震改修</a:t>
            </a:r>
            <a:endParaRPr lang="en-US" altLang="ja-JP" sz="1400" dirty="0">
              <a:solidFill>
                <a:prstClr val="black"/>
              </a:solidFill>
              <a:latin typeface="HGｺﾞｼｯｸE" pitchFamily="49" charset="-128"/>
              <a:ea typeface="HGｺﾞｼｯｸE" pitchFamily="49" charset="-128"/>
            </a:endParaRPr>
          </a:p>
        </p:txBody>
      </p:sp>
      <p:sp>
        <p:nvSpPr>
          <p:cNvPr id="6" name="正方形/長方形 5"/>
          <p:cNvSpPr/>
          <p:nvPr/>
        </p:nvSpPr>
        <p:spPr>
          <a:xfrm>
            <a:off x="127159" y="4810866"/>
            <a:ext cx="2716649" cy="1508105"/>
          </a:xfrm>
          <a:prstGeom prst="rect">
            <a:avLst/>
          </a:prstGeom>
        </p:spPr>
        <p:txBody>
          <a:bodyPr wrap="square">
            <a:spAutoFit/>
          </a:bodyPr>
          <a:lstStyle/>
          <a:p>
            <a:r>
              <a:rPr lang="ja-JP" altLang="en-US" dirty="0">
                <a:solidFill>
                  <a:prstClr val="black"/>
                </a:solidFill>
                <a:latin typeface="HGｺﾞｼｯｸE" pitchFamily="49" charset="-128"/>
                <a:ea typeface="HGｺﾞｼｯｸE" pitchFamily="49" charset="-128"/>
              </a:rPr>
              <a:t>４．大阪人が育む地域社会のつながり：</a:t>
            </a:r>
            <a:r>
              <a:rPr lang="ja-JP" altLang="en-US" sz="1400" dirty="0">
                <a:solidFill>
                  <a:srgbClr val="70AD47">
                    <a:lumMod val="75000"/>
                  </a:srgbClr>
                </a:solidFill>
                <a:latin typeface="HGｺﾞｼｯｸE" pitchFamily="49" charset="-128"/>
                <a:ea typeface="HGｺﾞｼｯｸE" pitchFamily="49" charset="-128"/>
              </a:rPr>
              <a:t>地域防災力向上，地域コミュニティの連携，高齢者見守りサービス，空き家対策，弱者虐待防止，子供の貧困対策</a:t>
            </a:r>
            <a:endParaRPr lang="en-US" altLang="ja-JP" sz="1400" dirty="0">
              <a:solidFill>
                <a:prstClr val="black"/>
              </a:solidFill>
              <a:latin typeface="HGｺﾞｼｯｸE" pitchFamily="49" charset="-128"/>
              <a:ea typeface="HGｺﾞｼｯｸE" pitchFamily="49" charset="-128"/>
            </a:endParaRPr>
          </a:p>
        </p:txBody>
      </p:sp>
      <p:sp>
        <p:nvSpPr>
          <p:cNvPr id="7" name="正方形/長方形 6"/>
          <p:cNvSpPr/>
          <p:nvPr/>
        </p:nvSpPr>
        <p:spPr>
          <a:xfrm>
            <a:off x="87422" y="2187208"/>
            <a:ext cx="2540362" cy="2000548"/>
          </a:xfrm>
          <a:prstGeom prst="rect">
            <a:avLst/>
          </a:prstGeom>
        </p:spPr>
        <p:txBody>
          <a:bodyPr wrap="square">
            <a:spAutoFit/>
          </a:bodyPr>
          <a:lstStyle/>
          <a:p>
            <a:r>
              <a:rPr lang="ja-JP" altLang="en-US" dirty="0">
                <a:solidFill>
                  <a:prstClr val="black"/>
                </a:solidFill>
                <a:latin typeface="HGｺﾞｼｯｸE" pitchFamily="49" charset="-128"/>
                <a:ea typeface="HGｺﾞｼｯｸE" pitchFamily="49" charset="-128"/>
              </a:rPr>
              <a:t>５．大阪の歴史と文化が育む魅力あふれる観光集客都市：</a:t>
            </a:r>
            <a:r>
              <a:rPr lang="ja-JP" altLang="en-US" sz="1400" dirty="0">
                <a:solidFill>
                  <a:srgbClr val="70AD47">
                    <a:lumMod val="75000"/>
                  </a:srgbClr>
                </a:solidFill>
                <a:latin typeface="HGｺﾞｼｯｸE" pitchFamily="49" charset="-128"/>
                <a:ea typeface="HGｺﾞｼｯｸE" pitchFamily="49" charset="-128"/>
              </a:rPr>
              <a:t>水都大阪，おもてなし文化，大阪ミュージアム，上方演芸，商店街，</a:t>
            </a:r>
            <a:r>
              <a:rPr lang="en-US" altLang="ja-JP" sz="1400" dirty="0">
                <a:solidFill>
                  <a:srgbClr val="70AD47">
                    <a:lumMod val="75000"/>
                  </a:srgbClr>
                </a:solidFill>
                <a:latin typeface="HGｺﾞｼｯｸE" pitchFamily="49" charset="-128"/>
                <a:ea typeface="HGｺﾞｼｯｸE" pitchFamily="49" charset="-128"/>
              </a:rPr>
              <a:t>Wi-Fi</a:t>
            </a:r>
            <a:r>
              <a:rPr lang="ja-JP" altLang="en-US" sz="1400" dirty="0">
                <a:solidFill>
                  <a:srgbClr val="70AD47">
                    <a:lumMod val="75000"/>
                  </a:srgbClr>
                </a:solidFill>
                <a:latin typeface="HGｺﾞｼｯｸE" pitchFamily="49" charset="-128"/>
                <a:ea typeface="HGｺﾞｼｯｸE" pitchFamily="49" charset="-128"/>
              </a:rPr>
              <a:t>環境整備，多言語対応，バリアフリー化，万博，大阪城，御堂筋アート</a:t>
            </a:r>
          </a:p>
        </p:txBody>
      </p:sp>
      <p:sp>
        <p:nvSpPr>
          <p:cNvPr id="24" name="正方形/長方形 23"/>
          <p:cNvSpPr/>
          <p:nvPr/>
        </p:nvSpPr>
        <p:spPr>
          <a:xfrm>
            <a:off x="2676338" y="2772669"/>
            <a:ext cx="1099660" cy="461665"/>
          </a:xfrm>
          <a:prstGeom prst="rect">
            <a:avLst/>
          </a:prstGeom>
          <a:noFill/>
        </p:spPr>
        <p:txBody>
          <a:bodyPr wrap="none" lIns="91440" tIns="45720" rIns="91440" bIns="45720">
            <a:spAutoFit/>
          </a:bodyPr>
          <a:lstStyle/>
          <a:p>
            <a:pPr algn="ctr"/>
            <a:r>
              <a:rPr lang="en-US" altLang="ja-JP" sz="2400" b="1" dirty="0">
                <a:ln w="6600">
                  <a:solidFill>
                    <a:srgbClr val="ED7D31"/>
                  </a:solidFill>
                  <a:prstDash val="solid"/>
                </a:ln>
                <a:solidFill>
                  <a:srgbClr val="FFFFFF"/>
                </a:solidFill>
                <a:effectLst>
                  <a:outerShdw dist="38100" dir="2700000" algn="tl" rotWithShape="0">
                    <a:srgbClr val="ED7D31"/>
                  </a:outerShdw>
                </a:effectLst>
              </a:rPr>
              <a:t>History</a:t>
            </a:r>
            <a:endParaRPr lang="ja-JP" altLang="en-US" sz="2400" b="1" dirty="0">
              <a:ln w="6600">
                <a:solidFill>
                  <a:srgbClr val="ED7D31"/>
                </a:solidFill>
                <a:prstDash val="solid"/>
              </a:ln>
              <a:solidFill>
                <a:srgbClr val="FFFFFF"/>
              </a:solidFill>
              <a:effectLst>
                <a:outerShdw dist="38100" dir="2700000" algn="tl" rotWithShape="0">
                  <a:srgbClr val="ED7D31"/>
                </a:outerShdw>
              </a:effectLst>
            </a:endParaRPr>
          </a:p>
        </p:txBody>
      </p:sp>
      <p:sp>
        <p:nvSpPr>
          <p:cNvPr id="25" name="正方形/長方形 24"/>
          <p:cNvSpPr/>
          <p:nvPr/>
        </p:nvSpPr>
        <p:spPr>
          <a:xfrm rot="424535">
            <a:off x="3444347" y="3716920"/>
            <a:ext cx="2207784" cy="461665"/>
          </a:xfrm>
          <a:prstGeom prst="rect">
            <a:avLst/>
          </a:prstGeom>
          <a:noFill/>
        </p:spPr>
        <p:txBody>
          <a:bodyPr wrap="none" lIns="91440" tIns="45720" rIns="91440" bIns="45720">
            <a:spAutoFit/>
          </a:bodyPr>
          <a:lstStyle/>
          <a:p>
            <a:pPr algn="ctr"/>
            <a:r>
              <a:rPr lang="en-US" altLang="ja-JP" sz="2400" b="1" dirty="0">
                <a:ln w="6600">
                  <a:solidFill>
                    <a:srgbClr val="ED7D31"/>
                  </a:solidFill>
                  <a:prstDash val="solid"/>
                </a:ln>
                <a:solidFill>
                  <a:srgbClr val="FFFFFF"/>
                </a:solidFill>
                <a:effectLst>
                  <a:outerShdw dist="38100" dir="2700000" algn="tl" rotWithShape="0">
                    <a:srgbClr val="ED7D31"/>
                  </a:outerShdw>
                </a:effectLst>
              </a:rPr>
              <a:t>Communication</a:t>
            </a:r>
          </a:p>
        </p:txBody>
      </p:sp>
      <p:sp>
        <p:nvSpPr>
          <p:cNvPr id="28" name="テキスト ボックス 27"/>
          <p:cNvSpPr txBox="1"/>
          <p:nvPr/>
        </p:nvSpPr>
        <p:spPr>
          <a:xfrm>
            <a:off x="1956536" y="652626"/>
            <a:ext cx="5207752" cy="400110"/>
          </a:xfrm>
          <a:prstGeom prst="rect">
            <a:avLst/>
          </a:prstGeom>
          <a:noFill/>
        </p:spPr>
        <p:txBody>
          <a:bodyPr wrap="square" rtlCol="0">
            <a:spAutoFit/>
          </a:bodyPr>
          <a:lstStyle/>
          <a:p>
            <a:pPr algn="ctr"/>
            <a:r>
              <a:rPr kumimoji="1" lang="ja-JP" altLang="en-US" sz="2000" dirty="0" smtClean="0">
                <a:latin typeface="Meiryo UI" panose="020B0604030504040204" pitchFamily="50" charset="-128"/>
                <a:ea typeface="Meiryo UI" panose="020B0604030504040204" pitchFamily="50" charset="-128"/>
              </a:rPr>
              <a:t>大阪</a:t>
            </a:r>
            <a:r>
              <a:rPr kumimoji="1" lang="ja-JP" altLang="en-US" sz="2000" dirty="0">
                <a:latin typeface="Meiryo UI" panose="020B0604030504040204" pitchFamily="50" charset="-128"/>
                <a:ea typeface="Meiryo UI" panose="020B0604030504040204" pitchFamily="50" charset="-128"/>
              </a:rPr>
              <a:t>のめざすスマートシティの</a:t>
            </a:r>
            <a:r>
              <a:rPr kumimoji="1" lang="ja-JP" altLang="en-US" sz="2000" dirty="0" smtClean="0">
                <a:latin typeface="Meiryo UI" panose="020B0604030504040204" pitchFamily="50" charset="-128"/>
                <a:ea typeface="Meiryo UI" panose="020B0604030504040204" pitchFamily="50" charset="-128"/>
              </a:rPr>
              <a:t>姿（取り組み例）</a:t>
            </a:r>
            <a:endParaRPr kumimoji="1" lang="ja-JP" altLang="en-US" sz="2000" dirty="0">
              <a:latin typeface="Meiryo UI" panose="020B0604030504040204" pitchFamily="50" charset="-128"/>
              <a:ea typeface="Meiryo UI" panose="020B0604030504040204" pitchFamily="50" charset="-128"/>
            </a:endParaRPr>
          </a:p>
        </p:txBody>
      </p:sp>
      <p:cxnSp>
        <p:nvCxnSpPr>
          <p:cNvPr id="30" name="直線コネクタ 29"/>
          <p:cNvCxnSpPr>
            <a:cxnSpLocks/>
          </p:cNvCxnSpPr>
          <p:nvPr/>
        </p:nvCxnSpPr>
        <p:spPr>
          <a:xfrm flipV="1">
            <a:off x="2244569" y="1023263"/>
            <a:ext cx="4438838" cy="29473"/>
          </a:xfrm>
          <a:prstGeom prst="line">
            <a:avLst/>
          </a:prstGeom>
        </p:spPr>
        <p:style>
          <a:lnRef idx="1">
            <a:schemeClr val="dk1"/>
          </a:lnRef>
          <a:fillRef idx="0">
            <a:schemeClr val="dk1"/>
          </a:fillRef>
          <a:effectRef idx="0">
            <a:schemeClr val="dk1"/>
          </a:effectRef>
          <a:fontRef idx="minor">
            <a:schemeClr val="tx1"/>
          </a:fontRef>
        </p:style>
      </p:cxnSp>
      <p:sp>
        <p:nvSpPr>
          <p:cNvPr id="27" name="正方形/長方形 26"/>
          <p:cNvSpPr/>
          <p:nvPr/>
        </p:nvSpPr>
        <p:spPr>
          <a:xfrm>
            <a:off x="4973143" y="3029467"/>
            <a:ext cx="1219245" cy="523220"/>
          </a:xfrm>
          <a:prstGeom prst="rect">
            <a:avLst/>
          </a:prstGeom>
          <a:noFill/>
        </p:spPr>
        <p:txBody>
          <a:bodyPr wrap="none" lIns="91440" tIns="45720" rIns="91440" bIns="45720">
            <a:spAutoFit/>
          </a:bodyPr>
          <a:lstStyle/>
          <a:p>
            <a:pPr algn="ctr"/>
            <a:r>
              <a:rPr lang="en-US" altLang="ja-JP" sz="2800" b="1" dirty="0">
                <a:ln w="6600">
                  <a:solidFill>
                    <a:srgbClr val="ED7D31"/>
                  </a:solidFill>
                  <a:prstDash val="solid"/>
                </a:ln>
                <a:solidFill>
                  <a:srgbClr val="FFFFFF"/>
                </a:solidFill>
                <a:effectLst>
                  <a:outerShdw dist="38100" dir="2700000" algn="tl" rotWithShape="0">
                    <a:srgbClr val="ED7D31"/>
                  </a:outerShdw>
                </a:effectLst>
              </a:rPr>
              <a:t>Nature</a:t>
            </a:r>
            <a:endParaRPr lang="ja-JP" altLang="en-US" sz="3200" b="1" dirty="0">
              <a:ln w="6600">
                <a:solidFill>
                  <a:srgbClr val="ED7D31"/>
                </a:solidFill>
                <a:prstDash val="solid"/>
              </a:ln>
              <a:solidFill>
                <a:srgbClr val="FFFFFF"/>
              </a:solidFill>
              <a:effectLst>
                <a:outerShdw dist="38100" dir="2700000" algn="tl" rotWithShape="0">
                  <a:srgbClr val="ED7D31"/>
                </a:outerShdw>
              </a:effectLst>
            </a:endParaRPr>
          </a:p>
        </p:txBody>
      </p:sp>
      <p:grpSp>
        <p:nvGrpSpPr>
          <p:cNvPr id="63" name="グループ化 62"/>
          <p:cNvGrpSpPr/>
          <p:nvPr/>
        </p:nvGrpSpPr>
        <p:grpSpPr>
          <a:xfrm>
            <a:off x="1893181" y="1837578"/>
            <a:ext cx="4801264" cy="4748136"/>
            <a:chOff x="1893181" y="1837578"/>
            <a:chExt cx="4801264" cy="4748136"/>
          </a:xfrm>
        </p:grpSpPr>
        <p:grpSp>
          <p:nvGrpSpPr>
            <p:cNvPr id="39" name="グループ化 38"/>
            <p:cNvGrpSpPr/>
            <p:nvPr/>
          </p:nvGrpSpPr>
          <p:grpSpPr>
            <a:xfrm>
              <a:off x="1893181" y="1837578"/>
              <a:ext cx="4801264" cy="4748136"/>
              <a:chOff x="1893181" y="1837578"/>
              <a:chExt cx="4801264" cy="4748136"/>
            </a:xfrm>
          </p:grpSpPr>
          <p:grpSp>
            <p:nvGrpSpPr>
              <p:cNvPr id="18" name="グループ化 17"/>
              <p:cNvGrpSpPr/>
              <p:nvPr/>
            </p:nvGrpSpPr>
            <p:grpSpPr>
              <a:xfrm>
                <a:off x="1893181" y="2007878"/>
                <a:ext cx="4595463" cy="4577836"/>
                <a:chOff x="1893181" y="2007878"/>
                <a:chExt cx="4595463" cy="4577836"/>
              </a:xfrm>
            </p:grpSpPr>
            <p:grpSp>
              <p:nvGrpSpPr>
                <p:cNvPr id="21" name="グループ化 20"/>
                <p:cNvGrpSpPr/>
                <p:nvPr/>
              </p:nvGrpSpPr>
              <p:grpSpPr>
                <a:xfrm>
                  <a:off x="1893181" y="2007878"/>
                  <a:ext cx="4595463" cy="4053832"/>
                  <a:chOff x="1916065" y="2020776"/>
                  <a:chExt cx="4595463" cy="4053832"/>
                </a:xfrm>
              </p:grpSpPr>
              <p:sp>
                <p:nvSpPr>
                  <p:cNvPr id="8" name="星 5 7"/>
                  <p:cNvSpPr/>
                  <p:nvPr/>
                </p:nvSpPr>
                <p:spPr>
                  <a:xfrm>
                    <a:off x="1916065" y="2020776"/>
                    <a:ext cx="3833463" cy="3291832"/>
                  </a:xfrm>
                  <a:prstGeom prst="star5">
                    <a:avLst/>
                  </a:prstGeom>
                  <a:solidFill>
                    <a:schemeClr val="accent6">
                      <a:lumMod val="20000"/>
                      <a:lumOff val="80000"/>
                    </a:schemeClr>
                  </a:solidFill>
                  <a:scene3d>
                    <a:camera prst="perspectiveHeroicExtremeLeftFacing"/>
                    <a:lightRig rig="threePt" dir="t">
                      <a:rot lat="0" lon="0" rev="0"/>
                    </a:lightRig>
                  </a:scene3d>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tLang="ja-JP" dirty="0">
                      <a:ln w="0"/>
                      <a:solidFill>
                        <a:prstClr val="black"/>
                      </a:solidFill>
                      <a:effectLst>
                        <a:outerShdw blurRad="38100" dist="19050" dir="2700000" algn="tl" rotWithShape="0">
                          <a:prstClr val="black">
                            <a:alpha val="40000"/>
                          </a:prstClr>
                        </a:outerShdw>
                      </a:effectLst>
                    </a:endParaRPr>
                  </a:p>
                </p:txBody>
              </p:sp>
              <p:grpSp>
                <p:nvGrpSpPr>
                  <p:cNvPr id="20" name="グループ化 19"/>
                  <p:cNvGrpSpPr/>
                  <p:nvPr/>
                </p:nvGrpSpPr>
                <p:grpSpPr>
                  <a:xfrm>
                    <a:off x="2068465" y="2173176"/>
                    <a:ext cx="4443063" cy="3901432"/>
                    <a:chOff x="2068465" y="2173176"/>
                    <a:chExt cx="4443063" cy="3901432"/>
                  </a:xfrm>
                </p:grpSpPr>
                <p:sp>
                  <p:nvSpPr>
                    <p:cNvPr id="13" name="星 5 12"/>
                    <p:cNvSpPr/>
                    <p:nvPr/>
                  </p:nvSpPr>
                  <p:spPr>
                    <a:xfrm>
                      <a:off x="2068465" y="2173176"/>
                      <a:ext cx="3833463" cy="3291832"/>
                    </a:xfrm>
                    <a:prstGeom prst="star5">
                      <a:avLst/>
                    </a:prstGeom>
                    <a:solidFill>
                      <a:schemeClr val="accent6">
                        <a:lumMod val="40000"/>
                        <a:lumOff val="60000"/>
                      </a:schemeClr>
                    </a:solidFill>
                    <a:scene3d>
                      <a:camera prst="perspectiveHeroicExtremeLeftFacing"/>
                      <a:lightRig rig="threePt" dir="t">
                        <a:rot lat="0" lon="0" rev="0"/>
                      </a:lightRig>
                    </a:scene3d>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dirty="0">
                          <a:ln w="0"/>
                          <a:solidFill>
                            <a:prstClr val="black"/>
                          </a:solidFill>
                          <a:effectLst>
                            <a:outerShdw blurRad="38100" dist="19050" dir="2700000" algn="tl" rotWithShape="0">
                              <a:prstClr val="black">
                                <a:alpha val="40000"/>
                              </a:prstClr>
                            </a:outerShdw>
                          </a:effectLst>
                        </a:rPr>
                        <a:t>人と自然の調和がとれた活力ある大阪ｚｚｚｚｚ</a:t>
                      </a:r>
                      <a:endParaRPr lang="en-US" altLang="ja-JP" dirty="0">
                        <a:ln w="0"/>
                        <a:solidFill>
                          <a:prstClr val="black"/>
                        </a:solidFill>
                        <a:effectLst>
                          <a:outerShdw blurRad="38100" dist="19050" dir="2700000" algn="tl" rotWithShape="0">
                            <a:prstClr val="black">
                              <a:alpha val="40000"/>
                            </a:prstClr>
                          </a:outerShdw>
                        </a:effectLst>
                      </a:endParaRPr>
                    </a:p>
                  </p:txBody>
                </p:sp>
                <p:sp>
                  <p:nvSpPr>
                    <p:cNvPr id="14" name="星 5 13"/>
                    <p:cNvSpPr/>
                    <p:nvPr/>
                  </p:nvSpPr>
                  <p:spPr>
                    <a:xfrm>
                      <a:off x="2220865" y="2325576"/>
                      <a:ext cx="3833463" cy="3291832"/>
                    </a:xfrm>
                    <a:prstGeom prst="star5">
                      <a:avLst/>
                    </a:prstGeom>
                    <a:solidFill>
                      <a:schemeClr val="accent6">
                        <a:lumMod val="60000"/>
                        <a:lumOff val="40000"/>
                      </a:schemeClr>
                    </a:solidFill>
                    <a:scene3d>
                      <a:camera prst="perspectiveHeroicExtremeLeftFacing"/>
                      <a:lightRig rig="threePt" dir="t">
                        <a:rot lat="0" lon="0" rev="0"/>
                      </a:lightRig>
                    </a:scene3d>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dirty="0">
                          <a:ln w="0"/>
                          <a:solidFill>
                            <a:prstClr val="black"/>
                          </a:solidFill>
                          <a:effectLst>
                            <a:outerShdw blurRad="38100" dist="19050" dir="2700000" algn="tl" rotWithShape="0">
                              <a:prstClr val="black">
                                <a:alpha val="40000"/>
                              </a:prstClr>
                            </a:outerShdw>
                          </a:effectLst>
                        </a:rPr>
                        <a:t>人と自然の調和がとれた活力ある大阪</a:t>
                      </a:r>
                      <a:endParaRPr lang="en-US" altLang="ja-JP" dirty="0">
                        <a:ln w="0"/>
                        <a:solidFill>
                          <a:prstClr val="black"/>
                        </a:solidFill>
                        <a:effectLst>
                          <a:outerShdw blurRad="38100" dist="19050" dir="2700000" algn="tl" rotWithShape="0">
                            <a:prstClr val="black">
                              <a:alpha val="40000"/>
                            </a:prstClr>
                          </a:outerShdw>
                        </a:effectLst>
                      </a:endParaRPr>
                    </a:p>
                  </p:txBody>
                </p:sp>
                <p:sp>
                  <p:nvSpPr>
                    <p:cNvPr id="15" name="星 5 14"/>
                    <p:cNvSpPr/>
                    <p:nvPr/>
                  </p:nvSpPr>
                  <p:spPr>
                    <a:xfrm>
                      <a:off x="2373265" y="2477976"/>
                      <a:ext cx="3833463" cy="3291832"/>
                    </a:xfrm>
                    <a:prstGeom prst="star5">
                      <a:avLst/>
                    </a:prstGeom>
                    <a:solidFill>
                      <a:schemeClr val="accent6">
                        <a:lumMod val="60000"/>
                        <a:lumOff val="40000"/>
                      </a:schemeClr>
                    </a:solidFill>
                    <a:scene3d>
                      <a:camera prst="perspectiveHeroicExtremeLeftFacing"/>
                      <a:lightRig rig="threePt" dir="t">
                        <a:rot lat="0" lon="0" rev="0"/>
                      </a:lightRig>
                    </a:scene3d>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dirty="0">
                          <a:ln w="0"/>
                          <a:solidFill>
                            <a:prstClr val="black"/>
                          </a:solidFill>
                          <a:effectLst>
                            <a:outerShdw blurRad="38100" dist="19050" dir="2700000" algn="tl" rotWithShape="0">
                              <a:prstClr val="black">
                                <a:alpha val="40000"/>
                              </a:prstClr>
                            </a:outerShdw>
                          </a:effectLst>
                        </a:rPr>
                        <a:t>人と自然の調和がとれた活力ある大阪</a:t>
                      </a:r>
                      <a:endParaRPr lang="en-US" altLang="ja-JP" dirty="0">
                        <a:ln w="0"/>
                        <a:solidFill>
                          <a:prstClr val="black"/>
                        </a:solidFill>
                        <a:effectLst>
                          <a:outerShdw blurRad="38100" dist="19050" dir="2700000" algn="tl" rotWithShape="0">
                            <a:prstClr val="black">
                              <a:alpha val="40000"/>
                            </a:prstClr>
                          </a:outerShdw>
                        </a:effectLst>
                      </a:endParaRPr>
                    </a:p>
                  </p:txBody>
                </p:sp>
                <p:sp>
                  <p:nvSpPr>
                    <p:cNvPr id="16" name="星 5 15"/>
                    <p:cNvSpPr/>
                    <p:nvPr/>
                  </p:nvSpPr>
                  <p:spPr>
                    <a:xfrm>
                      <a:off x="2525665" y="2630376"/>
                      <a:ext cx="3833463" cy="3291832"/>
                    </a:xfrm>
                    <a:prstGeom prst="star5">
                      <a:avLst/>
                    </a:prstGeom>
                    <a:solidFill>
                      <a:schemeClr val="accent6">
                        <a:lumMod val="75000"/>
                      </a:schemeClr>
                    </a:solidFill>
                    <a:scene3d>
                      <a:camera prst="perspectiveHeroicExtremeLeftFacing"/>
                      <a:lightRig rig="threePt" dir="t">
                        <a:rot lat="0" lon="0" rev="0"/>
                      </a:lightRig>
                    </a:scene3d>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dirty="0">
                          <a:ln w="0"/>
                          <a:solidFill>
                            <a:prstClr val="black"/>
                          </a:solidFill>
                          <a:effectLst>
                            <a:outerShdw blurRad="38100" dist="19050" dir="2700000" algn="tl" rotWithShape="0">
                              <a:prstClr val="black">
                                <a:alpha val="40000"/>
                              </a:prstClr>
                            </a:outerShdw>
                          </a:effectLst>
                        </a:rPr>
                        <a:t>人と自然の調和がとれた活力ある大阪</a:t>
                      </a:r>
                      <a:endParaRPr lang="en-US" altLang="ja-JP" dirty="0">
                        <a:ln w="0"/>
                        <a:solidFill>
                          <a:prstClr val="black"/>
                        </a:solidFill>
                        <a:effectLst>
                          <a:outerShdw blurRad="38100" dist="19050" dir="2700000" algn="tl" rotWithShape="0">
                            <a:prstClr val="black">
                              <a:alpha val="40000"/>
                            </a:prstClr>
                          </a:outerShdw>
                        </a:effectLst>
                      </a:endParaRPr>
                    </a:p>
                  </p:txBody>
                </p:sp>
                <p:sp>
                  <p:nvSpPr>
                    <p:cNvPr id="17" name="星 5 16"/>
                    <p:cNvSpPr/>
                    <p:nvPr/>
                  </p:nvSpPr>
                  <p:spPr>
                    <a:xfrm>
                      <a:off x="2678065" y="2782776"/>
                      <a:ext cx="3833463" cy="3291832"/>
                    </a:xfrm>
                    <a:prstGeom prst="star5">
                      <a:avLst/>
                    </a:prstGeom>
                    <a:solidFill>
                      <a:schemeClr val="accent6">
                        <a:lumMod val="75000"/>
                      </a:schemeClr>
                    </a:solidFill>
                    <a:scene3d>
                      <a:camera prst="perspectiveHeroicExtremeLeftFacing"/>
                      <a:lightRig rig="threePt" dir="t">
                        <a:rot lat="0" lon="0" rev="0"/>
                      </a:lightRig>
                    </a:scene3d>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1600" dirty="0" smtClean="0">
                          <a:ln w="0"/>
                          <a:solidFill>
                            <a:prstClr val="black"/>
                          </a:solidFill>
                          <a:effectLst>
                            <a:outerShdw blurRad="38100" dist="19050" dir="2700000" algn="tl" rotWithShape="0">
                              <a:prstClr val="black">
                                <a:alpha val="40000"/>
                              </a:prstClr>
                            </a:outerShdw>
                          </a:effectLst>
                        </a:rPr>
                        <a:t>スマートシティ</a:t>
                      </a:r>
                      <a:endParaRPr lang="en-US" altLang="ja-JP" sz="1600" dirty="0" smtClean="0">
                        <a:ln w="0"/>
                        <a:solidFill>
                          <a:prstClr val="black"/>
                        </a:solidFill>
                        <a:effectLst>
                          <a:outerShdw blurRad="38100" dist="19050" dir="2700000" algn="tl" rotWithShape="0">
                            <a:prstClr val="black">
                              <a:alpha val="40000"/>
                            </a:prstClr>
                          </a:outerShdw>
                        </a:effectLst>
                      </a:endParaRPr>
                    </a:p>
                    <a:p>
                      <a:pPr algn="ctr"/>
                      <a:r>
                        <a:rPr lang="ja-JP" altLang="en-US" sz="1600" dirty="0" smtClean="0">
                          <a:ln w="0"/>
                          <a:solidFill>
                            <a:prstClr val="black"/>
                          </a:solidFill>
                          <a:effectLst>
                            <a:outerShdw blurRad="38100" dist="19050" dir="2700000" algn="tl" rotWithShape="0">
                              <a:prstClr val="black">
                                <a:alpha val="40000"/>
                              </a:prstClr>
                            </a:outerShdw>
                          </a:effectLst>
                        </a:rPr>
                        <a:t>大阪へ</a:t>
                      </a:r>
                      <a:endParaRPr lang="en-US" altLang="ja-JP" sz="1600" dirty="0" smtClean="0">
                        <a:ln w="0"/>
                        <a:solidFill>
                          <a:prstClr val="black"/>
                        </a:solidFill>
                        <a:effectLst>
                          <a:outerShdw blurRad="38100" dist="19050" dir="2700000" algn="tl" rotWithShape="0">
                            <a:prstClr val="black">
                              <a:alpha val="40000"/>
                            </a:prstClr>
                          </a:outerShdw>
                        </a:effectLst>
                      </a:endParaRPr>
                    </a:p>
                  </p:txBody>
                </p:sp>
              </p:grpSp>
            </p:grpSp>
            <p:sp>
              <p:nvSpPr>
                <p:cNvPr id="10" name="正方形/長方形 9"/>
                <p:cNvSpPr/>
                <p:nvPr/>
              </p:nvSpPr>
              <p:spPr>
                <a:xfrm>
                  <a:off x="4417997" y="6124049"/>
                  <a:ext cx="1640513" cy="461665"/>
                </a:xfrm>
                <a:prstGeom prst="rect">
                  <a:avLst/>
                </a:prstGeom>
                <a:noFill/>
              </p:spPr>
              <p:txBody>
                <a:bodyPr wrap="none" lIns="91440" tIns="45720" rIns="91440" bIns="45720">
                  <a:spAutoFit/>
                </a:bodyPr>
                <a:lstStyle/>
                <a:p>
                  <a:pPr algn="ctr"/>
                  <a:r>
                    <a:rPr lang="en-US" altLang="ja-JP" sz="2400" b="1" dirty="0">
                      <a:ln w="22225">
                        <a:solidFill>
                          <a:srgbClr val="ED7D31"/>
                        </a:solidFill>
                        <a:prstDash val="solid"/>
                      </a:ln>
                      <a:solidFill>
                        <a:srgbClr val="ED7D31">
                          <a:lumMod val="40000"/>
                          <a:lumOff val="60000"/>
                        </a:srgbClr>
                      </a:solidFill>
                    </a:rPr>
                    <a:t>Livable City</a:t>
                  </a:r>
                  <a:endParaRPr lang="ja-JP" altLang="en-US" sz="2400" b="1" dirty="0">
                    <a:ln w="22225">
                      <a:solidFill>
                        <a:srgbClr val="ED7D31"/>
                      </a:solidFill>
                      <a:prstDash val="solid"/>
                    </a:ln>
                    <a:solidFill>
                      <a:srgbClr val="ED7D31">
                        <a:lumMod val="40000"/>
                        <a:lumOff val="60000"/>
                      </a:srgbClr>
                    </a:solidFill>
                  </a:endParaRPr>
                </a:p>
              </p:txBody>
            </p:sp>
            <p:sp>
              <p:nvSpPr>
                <p:cNvPr id="11" name="正方形/長方形 10"/>
                <p:cNvSpPr/>
                <p:nvPr/>
              </p:nvSpPr>
              <p:spPr>
                <a:xfrm>
                  <a:off x="4083565" y="5838840"/>
                  <a:ext cx="1509516" cy="461665"/>
                </a:xfrm>
                <a:prstGeom prst="rect">
                  <a:avLst/>
                </a:prstGeom>
              </p:spPr>
              <p:txBody>
                <a:bodyPr wrap="none">
                  <a:spAutoFit/>
                </a:bodyPr>
                <a:lstStyle/>
                <a:p>
                  <a:pPr algn="ctr"/>
                  <a:r>
                    <a:rPr lang="en-US" altLang="ja-JP" sz="2400" b="1" dirty="0">
                      <a:ln w="22225">
                        <a:solidFill>
                          <a:srgbClr val="ED7D31"/>
                        </a:solidFill>
                        <a:prstDash val="solid"/>
                      </a:ln>
                      <a:solidFill>
                        <a:srgbClr val="ED7D31">
                          <a:lumMod val="40000"/>
                          <a:lumOff val="60000"/>
                        </a:srgbClr>
                      </a:solidFill>
                    </a:rPr>
                    <a:t>Integrated</a:t>
                  </a:r>
                </a:p>
              </p:txBody>
            </p:sp>
          </p:grpSp>
          <p:grpSp>
            <p:nvGrpSpPr>
              <p:cNvPr id="22" name="グループ化 21"/>
              <p:cNvGrpSpPr/>
              <p:nvPr/>
            </p:nvGrpSpPr>
            <p:grpSpPr>
              <a:xfrm>
                <a:off x="2581528" y="1837578"/>
                <a:ext cx="4112917" cy="3584145"/>
                <a:chOff x="2581528" y="1837578"/>
                <a:chExt cx="4112917" cy="3584145"/>
              </a:xfrm>
            </p:grpSpPr>
            <p:sp>
              <p:nvSpPr>
                <p:cNvPr id="12" name="テキスト ボックス 11"/>
                <p:cNvSpPr txBox="1"/>
                <p:nvPr/>
              </p:nvSpPr>
              <p:spPr>
                <a:xfrm>
                  <a:off x="3839533" y="1837578"/>
                  <a:ext cx="1021202" cy="230832"/>
                </a:xfrm>
                <a:prstGeom prst="rect">
                  <a:avLst/>
                </a:prstGeom>
                <a:noFill/>
              </p:spPr>
              <p:txBody>
                <a:bodyPr wrap="square" rtlCol="0">
                  <a:spAutoFit/>
                </a:bodyPr>
                <a:lstStyle/>
                <a:p>
                  <a:r>
                    <a:rPr lang="ja-JP" altLang="en-US" sz="900" dirty="0">
                      <a:ln w="0"/>
                      <a:effectLst>
                        <a:outerShdw blurRad="38100" dist="19050" dir="2700000" algn="tl" rotWithShape="0">
                          <a:schemeClr val="dk1">
                            <a:alpha val="40000"/>
                          </a:schemeClr>
                        </a:outerShdw>
                      </a:effectLst>
                    </a:rPr>
                    <a:t>エネルギー</a:t>
                  </a:r>
                  <a:endParaRPr kumimoji="1" lang="ja-JP" altLang="en-US" sz="900" dirty="0">
                    <a:ln w="0"/>
                    <a:effectLst>
                      <a:outerShdw blurRad="38100" dist="19050" dir="2700000" algn="tl" rotWithShape="0">
                        <a:schemeClr val="dk1">
                          <a:alpha val="40000"/>
                        </a:schemeClr>
                      </a:outerShdw>
                    </a:effectLst>
                  </a:endParaRPr>
                </a:p>
              </p:txBody>
            </p:sp>
            <p:sp>
              <p:nvSpPr>
                <p:cNvPr id="31" name="テキスト ボックス 30"/>
                <p:cNvSpPr txBox="1"/>
                <p:nvPr/>
              </p:nvSpPr>
              <p:spPr>
                <a:xfrm>
                  <a:off x="4828964" y="2208890"/>
                  <a:ext cx="1021202" cy="230832"/>
                </a:xfrm>
                <a:prstGeom prst="rect">
                  <a:avLst/>
                </a:prstGeom>
                <a:noFill/>
              </p:spPr>
              <p:txBody>
                <a:bodyPr wrap="square" rtlCol="0">
                  <a:spAutoFit/>
                </a:bodyPr>
                <a:lstStyle/>
                <a:p>
                  <a:r>
                    <a:rPr lang="ja-JP" altLang="en-US" sz="900" dirty="0" smtClean="0">
                      <a:ln w="0"/>
                      <a:effectLst>
                        <a:outerShdw blurRad="38100" dist="19050" dir="2700000" algn="tl" rotWithShape="0">
                          <a:schemeClr val="dk1">
                            <a:alpha val="40000"/>
                          </a:schemeClr>
                        </a:outerShdw>
                      </a:effectLst>
                    </a:rPr>
                    <a:t>リサイクル</a:t>
                  </a:r>
                  <a:endParaRPr kumimoji="1" lang="ja-JP" altLang="en-US" sz="900" dirty="0">
                    <a:ln w="0"/>
                    <a:effectLst>
                      <a:outerShdw blurRad="38100" dist="19050" dir="2700000" algn="tl" rotWithShape="0">
                        <a:schemeClr val="dk1">
                          <a:alpha val="40000"/>
                        </a:schemeClr>
                      </a:outerShdw>
                    </a:effectLst>
                  </a:endParaRPr>
                </a:p>
              </p:txBody>
            </p:sp>
            <p:sp>
              <p:nvSpPr>
                <p:cNvPr id="33" name="テキスト ボックス 32"/>
                <p:cNvSpPr txBox="1"/>
                <p:nvPr/>
              </p:nvSpPr>
              <p:spPr>
                <a:xfrm>
                  <a:off x="5131038" y="3010835"/>
                  <a:ext cx="1021202" cy="230832"/>
                </a:xfrm>
                <a:prstGeom prst="rect">
                  <a:avLst/>
                </a:prstGeom>
                <a:noFill/>
              </p:spPr>
              <p:txBody>
                <a:bodyPr wrap="square" rtlCol="0">
                  <a:spAutoFit/>
                </a:bodyPr>
                <a:lstStyle/>
                <a:p>
                  <a:r>
                    <a:rPr kumimoji="1" lang="ja-JP" altLang="en-US" sz="900" dirty="0" smtClean="0">
                      <a:ln w="0"/>
                      <a:effectLst>
                        <a:outerShdw blurRad="38100" dist="19050" dir="2700000" algn="tl" rotWithShape="0">
                          <a:schemeClr val="dk1">
                            <a:alpha val="40000"/>
                          </a:schemeClr>
                        </a:outerShdw>
                      </a:effectLst>
                    </a:rPr>
                    <a:t>自然</a:t>
                  </a:r>
                  <a:endParaRPr kumimoji="1" lang="ja-JP" altLang="en-US" sz="900" dirty="0">
                    <a:ln w="0"/>
                    <a:effectLst>
                      <a:outerShdw blurRad="38100" dist="19050" dir="2700000" algn="tl" rotWithShape="0">
                        <a:schemeClr val="dk1">
                          <a:alpha val="40000"/>
                        </a:schemeClr>
                      </a:outerShdw>
                    </a:effectLst>
                  </a:endParaRPr>
                </a:p>
              </p:txBody>
            </p:sp>
            <p:sp>
              <p:nvSpPr>
                <p:cNvPr id="34" name="テキスト ボックス 33"/>
                <p:cNvSpPr txBox="1"/>
                <p:nvPr/>
              </p:nvSpPr>
              <p:spPr>
                <a:xfrm>
                  <a:off x="5673243" y="4283601"/>
                  <a:ext cx="1021202" cy="230832"/>
                </a:xfrm>
                <a:prstGeom prst="rect">
                  <a:avLst/>
                </a:prstGeom>
                <a:noFill/>
              </p:spPr>
              <p:txBody>
                <a:bodyPr wrap="square" rtlCol="0">
                  <a:spAutoFit/>
                </a:bodyPr>
                <a:lstStyle/>
                <a:p>
                  <a:r>
                    <a:rPr lang="ja-JP" altLang="en-US" sz="900" dirty="0" smtClean="0">
                      <a:ln w="0"/>
                      <a:effectLst>
                        <a:outerShdw blurRad="38100" dist="19050" dir="2700000" algn="tl" rotWithShape="0">
                          <a:schemeClr val="dk1">
                            <a:alpha val="40000"/>
                          </a:schemeClr>
                        </a:outerShdw>
                      </a:effectLst>
                    </a:rPr>
                    <a:t>復元力</a:t>
                  </a:r>
                  <a:endParaRPr kumimoji="1" lang="ja-JP" altLang="en-US" sz="900" dirty="0">
                    <a:ln w="0"/>
                    <a:effectLst>
                      <a:outerShdw blurRad="38100" dist="19050" dir="2700000" algn="tl" rotWithShape="0">
                        <a:schemeClr val="dk1">
                          <a:alpha val="40000"/>
                        </a:schemeClr>
                      </a:outerShdw>
                    </a:effectLst>
                  </a:endParaRPr>
                </a:p>
              </p:txBody>
            </p:sp>
            <p:sp>
              <p:nvSpPr>
                <p:cNvPr id="36" name="テキスト ボックス 35"/>
                <p:cNvSpPr txBox="1"/>
                <p:nvPr/>
              </p:nvSpPr>
              <p:spPr>
                <a:xfrm>
                  <a:off x="3157065" y="5190891"/>
                  <a:ext cx="1021202" cy="230832"/>
                </a:xfrm>
                <a:prstGeom prst="rect">
                  <a:avLst/>
                </a:prstGeom>
                <a:noFill/>
              </p:spPr>
              <p:txBody>
                <a:bodyPr wrap="square" rtlCol="0">
                  <a:spAutoFit/>
                </a:bodyPr>
                <a:lstStyle/>
                <a:p>
                  <a:r>
                    <a:rPr kumimoji="1" lang="ja-JP" altLang="en-US" sz="900" dirty="0" smtClean="0">
                      <a:ln w="0"/>
                      <a:effectLst>
                        <a:outerShdw blurRad="38100" dist="19050" dir="2700000" algn="tl" rotWithShape="0">
                          <a:schemeClr val="dk1">
                            <a:alpha val="40000"/>
                          </a:schemeClr>
                        </a:outerShdw>
                      </a:effectLst>
                    </a:rPr>
                    <a:t>コミュニティー</a:t>
                  </a:r>
                  <a:endParaRPr kumimoji="1" lang="ja-JP" altLang="en-US" sz="900" dirty="0">
                    <a:ln w="0"/>
                    <a:effectLst>
                      <a:outerShdw blurRad="38100" dist="19050" dir="2700000" algn="tl" rotWithShape="0">
                        <a:schemeClr val="dk1">
                          <a:alpha val="40000"/>
                        </a:schemeClr>
                      </a:outerShdw>
                    </a:effectLst>
                  </a:endParaRPr>
                </a:p>
              </p:txBody>
            </p:sp>
            <p:sp>
              <p:nvSpPr>
                <p:cNvPr id="37" name="テキスト ボックス 36"/>
                <p:cNvSpPr txBox="1"/>
                <p:nvPr/>
              </p:nvSpPr>
              <p:spPr>
                <a:xfrm>
                  <a:off x="2581528" y="4032774"/>
                  <a:ext cx="1021202" cy="230832"/>
                </a:xfrm>
                <a:prstGeom prst="rect">
                  <a:avLst/>
                </a:prstGeom>
                <a:noFill/>
              </p:spPr>
              <p:txBody>
                <a:bodyPr wrap="square" rtlCol="0">
                  <a:spAutoFit/>
                </a:bodyPr>
                <a:lstStyle/>
                <a:p>
                  <a:r>
                    <a:rPr kumimoji="1" lang="ja-JP" altLang="en-US" sz="900" dirty="0" smtClean="0">
                      <a:ln w="0"/>
                      <a:effectLst>
                        <a:outerShdw blurRad="38100" dist="19050" dir="2700000" algn="tl" rotWithShape="0">
                          <a:schemeClr val="dk1">
                            <a:alpha val="40000"/>
                          </a:schemeClr>
                        </a:outerShdw>
                      </a:effectLst>
                    </a:rPr>
                    <a:t>文化</a:t>
                  </a:r>
                  <a:endParaRPr kumimoji="1" lang="ja-JP" altLang="en-US" sz="900" dirty="0">
                    <a:ln w="0"/>
                    <a:effectLst>
                      <a:outerShdw blurRad="38100" dist="19050" dir="2700000" algn="tl" rotWithShape="0">
                        <a:schemeClr val="dk1">
                          <a:alpha val="40000"/>
                        </a:schemeClr>
                      </a:outerShdw>
                    </a:effectLst>
                  </a:endParaRPr>
                </a:p>
              </p:txBody>
            </p:sp>
            <p:sp>
              <p:nvSpPr>
                <p:cNvPr id="38" name="テキスト ボックス 37"/>
                <p:cNvSpPr txBox="1"/>
                <p:nvPr/>
              </p:nvSpPr>
              <p:spPr>
                <a:xfrm>
                  <a:off x="2842767" y="2661369"/>
                  <a:ext cx="1021202" cy="230832"/>
                </a:xfrm>
                <a:prstGeom prst="rect">
                  <a:avLst/>
                </a:prstGeom>
                <a:noFill/>
              </p:spPr>
              <p:txBody>
                <a:bodyPr wrap="square" rtlCol="0">
                  <a:spAutoFit/>
                </a:bodyPr>
                <a:lstStyle/>
                <a:p>
                  <a:r>
                    <a:rPr kumimoji="1" lang="ja-JP" altLang="en-US" sz="900" dirty="0" smtClean="0">
                      <a:ln w="0"/>
                      <a:effectLst>
                        <a:outerShdw blurRad="38100" dist="19050" dir="2700000" algn="tl" rotWithShape="0">
                          <a:schemeClr val="dk1">
                            <a:alpha val="40000"/>
                          </a:schemeClr>
                        </a:outerShdw>
                      </a:effectLst>
                    </a:rPr>
                    <a:t>歴史</a:t>
                  </a:r>
                  <a:endParaRPr kumimoji="1" lang="ja-JP" altLang="en-US" sz="900" dirty="0">
                    <a:ln w="0"/>
                    <a:effectLst>
                      <a:outerShdw blurRad="38100" dist="19050" dir="2700000" algn="tl" rotWithShape="0">
                        <a:schemeClr val="dk1">
                          <a:alpha val="40000"/>
                        </a:schemeClr>
                      </a:outerShdw>
                    </a:effectLst>
                  </a:endParaRPr>
                </a:p>
              </p:txBody>
            </p:sp>
          </p:grpSp>
        </p:grpSp>
        <p:sp>
          <p:nvSpPr>
            <p:cNvPr id="62" name="テキスト ボックス 61"/>
            <p:cNvSpPr txBox="1"/>
            <p:nvPr/>
          </p:nvSpPr>
          <p:spPr>
            <a:xfrm>
              <a:off x="4110661" y="5770304"/>
              <a:ext cx="1717043" cy="230832"/>
            </a:xfrm>
            <a:prstGeom prst="rect">
              <a:avLst/>
            </a:prstGeom>
            <a:noFill/>
          </p:spPr>
          <p:txBody>
            <a:bodyPr wrap="square" rtlCol="0">
              <a:spAutoFit/>
            </a:bodyPr>
            <a:lstStyle/>
            <a:p>
              <a:r>
                <a:rPr kumimoji="1" lang="ja-JP" altLang="en-US" sz="900" dirty="0" smtClean="0">
                  <a:ln w="0"/>
                  <a:effectLst>
                    <a:outerShdw blurRad="38100" dist="19050" dir="2700000" algn="tl" rotWithShape="0">
                      <a:schemeClr val="dk1">
                        <a:alpha val="40000"/>
                      </a:schemeClr>
                    </a:outerShdw>
                  </a:effectLst>
                </a:rPr>
                <a:t>統合化された住みよい街</a:t>
              </a:r>
              <a:endParaRPr kumimoji="1" lang="ja-JP" altLang="en-US" sz="900" dirty="0">
                <a:ln w="0"/>
                <a:effectLst>
                  <a:outerShdw blurRad="38100" dist="19050" dir="2700000" algn="tl" rotWithShape="0">
                    <a:schemeClr val="dk1">
                      <a:alpha val="40000"/>
                    </a:schemeClr>
                  </a:outerShdw>
                </a:effectLst>
              </a:endParaRPr>
            </a:p>
          </p:txBody>
        </p:sp>
      </p:grpSp>
      <p:sp>
        <p:nvSpPr>
          <p:cNvPr id="23" name="正方形/長方形 22"/>
          <p:cNvSpPr/>
          <p:nvPr/>
        </p:nvSpPr>
        <p:spPr>
          <a:xfrm>
            <a:off x="2396866" y="1927762"/>
            <a:ext cx="3534109" cy="1200329"/>
          </a:xfrm>
          <a:prstGeom prst="rect">
            <a:avLst/>
          </a:prstGeom>
          <a:noFill/>
        </p:spPr>
        <p:txBody>
          <a:bodyPr wrap="none" lIns="91440" tIns="45720" rIns="91440" bIns="45720">
            <a:spAutoFit/>
          </a:bodyPr>
          <a:lstStyle/>
          <a:p>
            <a:pPr algn="ctr"/>
            <a:r>
              <a:rPr lang="en-US" altLang="ja-JP" sz="2400" b="1" dirty="0" smtClean="0">
                <a:ln w="6600">
                  <a:solidFill>
                    <a:srgbClr val="ED7D31"/>
                  </a:solidFill>
                  <a:prstDash val="solid"/>
                </a:ln>
                <a:solidFill>
                  <a:srgbClr val="FFFFFF"/>
                </a:solidFill>
                <a:effectLst>
                  <a:outerShdw dist="38100" dir="2700000" algn="tl" rotWithShape="0">
                    <a:srgbClr val="ED7D31"/>
                  </a:outerShdw>
                </a:effectLst>
              </a:rPr>
              <a:t>Energy</a:t>
            </a:r>
            <a:endParaRPr lang="en-US" altLang="ja-JP" sz="2400" b="1" dirty="0">
              <a:ln w="6600">
                <a:solidFill>
                  <a:srgbClr val="ED7D31"/>
                </a:solidFill>
                <a:prstDash val="solid"/>
              </a:ln>
              <a:solidFill>
                <a:srgbClr val="FFFFFF"/>
              </a:solidFill>
              <a:effectLst>
                <a:outerShdw dist="38100" dir="2700000" algn="tl" rotWithShape="0">
                  <a:srgbClr val="ED7D31"/>
                </a:outerShdw>
              </a:effectLst>
            </a:endParaRPr>
          </a:p>
          <a:p>
            <a:pPr algn="ctr"/>
            <a:r>
              <a:rPr lang="en-US" altLang="ja-JP" sz="2400" b="1" dirty="0">
                <a:ln w="6600">
                  <a:solidFill>
                    <a:srgbClr val="ED7D31"/>
                  </a:solidFill>
                  <a:prstDash val="solid"/>
                </a:ln>
                <a:solidFill>
                  <a:srgbClr val="FFFFFF"/>
                </a:solidFill>
                <a:effectLst>
                  <a:outerShdw dist="38100" dir="2700000" algn="tl" rotWithShape="0">
                    <a:srgbClr val="ED7D31"/>
                  </a:outerShdw>
                </a:effectLst>
              </a:rPr>
              <a:t>               </a:t>
            </a:r>
            <a:r>
              <a:rPr lang="ja-JP" altLang="en-US" sz="2400" b="1" dirty="0" smtClean="0">
                <a:ln w="6600">
                  <a:solidFill>
                    <a:srgbClr val="ED7D31"/>
                  </a:solidFill>
                  <a:prstDash val="solid"/>
                </a:ln>
                <a:solidFill>
                  <a:srgbClr val="FFFFFF"/>
                </a:solidFill>
                <a:effectLst>
                  <a:outerShdw dist="38100" dir="2700000" algn="tl" rotWithShape="0">
                    <a:srgbClr val="ED7D31"/>
                  </a:outerShdw>
                </a:effectLst>
              </a:rPr>
              <a:t>　　　　　</a:t>
            </a:r>
            <a:r>
              <a:rPr lang="en-US" altLang="ja-JP" sz="2400" b="1" dirty="0" smtClean="0">
                <a:ln w="6600">
                  <a:solidFill>
                    <a:srgbClr val="ED7D31"/>
                  </a:solidFill>
                  <a:prstDash val="solid"/>
                </a:ln>
                <a:solidFill>
                  <a:srgbClr val="FFFFFF"/>
                </a:solidFill>
                <a:effectLst>
                  <a:outerShdw dist="38100" dir="2700000" algn="tl" rotWithShape="0">
                    <a:srgbClr val="ED7D31"/>
                  </a:outerShdw>
                </a:effectLst>
              </a:rPr>
              <a:t>Resources</a:t>
            </a:r>
            <a:endParaRPr lang="en-US" altLang="ja-JP" sz="2400" b="1" dirty="0">
              <a:ln w="6600">
                <a:solidFill>
                  <a:srgbClr val="ED7D31"/>
                </a:solidFill>
                <a:prstDash val="solid"/>
              </a:ln>
              <a:solidFill>
                <a:srgbClr val="FFFFFF"/>
              </a:solidFill>
              <a:effectLst>
                <a:outerShdw dist="38100" dir="2700000" algn="tl" rotWithShape="0">
                  <a:srgbClr val="ED7D31"/>
                </a:outerShdw>
              </a:effectLst>
            </a:endParaRPr>
          </a:p>
          <a:p>
            <a:pPr algn="ctr"/>
            <a:endParaRPr lang="ja-JP" altLang="en-US" sz="2400" b="1" dirty="0">
              <a:ln w="6600">
                <a:solidFill>
                  <a:srgbClr val="ED7D31"/>
                </a:solidFill>
                <a:prstDash val="solid"/>
              </a:ln>
              <a:solidFill>
                <a:srgbClr val="FFFFFF"/>
              </a:solidFill>
              <a:effectLst>
                <a:outerShdw dist="38100" dir="2700000" algn="tl" rotWithShape="0">
                  <a:srgbClr val="ED7D31"/>
                </a:outerShdw>
              </a:effectLst>
            </a:endParaRPr>
          </a:p>
        </p:txBody>
      </p:sp>
      <p:sp>
        <p:nvSpPr>
          <p:cNvPr id="26" name="正方形/長方形 25"/>
          <p:cNvSpPr/>
          <p:nvPr/>
        </p:nvSpPr>
        <p:spPr>
          <a:xfrm>
            <a:off x="5388848" y="4345940"/>
            <a:ext cx="1462580" cy="461665"/>
          </a:xfrm>
          <a:prstGeom prst="rect">
            <a:avLst/>
          </a:prstGeom>
          <a:noFill/>
        </p:spPr>
        <p:txBody>
          <a:bodyPr wrap="none" lIns="91440" tIns="45720" rIns="91440" bIns="45720">
            <a:spAutoFit/>
          </a:bodyPr>
          <a:lstStyle/>
          <a:p>
            <a:pPr algn="ctr"/>
            <a:r>
              <a:rPr lang="en-US" altLang="ja-JP" sz="2400" b="1" dirty="0">
                <a:ln w="6600">
                  <a:solidFill>
                    <a:srgbClr val="ED7D31"/>
                  </a:solidFill>
                  <a:prstDash val="solid"/>
                </a:ln>
                <a:solidFill>
                  <a:srgbClr val="FFFFFF"/>
                </a:solidFill>
                <a:effectLst>
                  <a:outerShdw dist="38100" dir="2700000" algn="tl" rotWithShape="0">
                    <a:srgbClr val="ED7D31"/>
                  </a:outerShdw>
                </a:effectLst>
              </a:rPr>
              <a:t>Resilience</a:t>
            </a:r>
            <a:endParaRPr lang="ja-JP" altLang="en-US" sz="2400" b="1" dirty="0">
              <a:ln w="6600">
                <a:solidFill>
                  <a:srgbClr val="ED7D31"/>
                </a:solidFill>
                <a:prstDash val="solid"/>
              </a:ln>
              <a:solidFill>
                <a:srgbClr val="FFFFFF"/>
              </a:solidFill>
              <a:effectLst>
                <a:outerShdw dist="38100" dir="2700000" algn="tl" rotWithShape="0">
                  <a:srgbClr val="ED7D31"/>
                </a:outerShdw>
              </a:effectLst>
            </a:endParaRPr>
          </a:p>
        </p:txBody>
      </p:sp>
      <p:sp>
        <p:nvSpPr>
          <p:cNvPr id="9" name="正方形/長方形 8"/>
          <p:cNvSpPr/>
          <p:nvPr/>
        </p:nvSpPr>
        <p:spPr>
          <a:xfrm>
            <a:off x="2937576" y="5260790"/>
            <a:ext cx="1672254" cy="461665"/>
          </a:xfrm>
          <a:prstGeom prst="rect">
            <a:avLst/>
          </a:prstGeom>
        </p:spPr>
        <p:txBody>
          <a:bodyPr wrap="none">
            <a:spAutoFit/>
          </a:bodyPr>
          <a:lstStyle/>
          <a:p>
            <a:pPr algn="ctr"/>
            <a:r>
              <a:rPr lang="en-US" altLang="ja-JP" sz="2400" b="1" dirty="0">
                <a:ln w="6600">
                  <a:solidFill>
                    <a:srgbClr val="ED7D31"/>
                  </a:solidFill>
                  <a:prstDash val="solid"/>
                </a:ln>
                <a:solidFill>
                  <a:srgbClr val="FFFFFF"/>
                </a:solidFill>
                <a:effectLst>
                  <a:outerShdw dist="38100" dir="2700000" algn="tl" rotWithShape="0">
                    <a:srgbClr val="ED7D31"/>
                  </a:outerShdw>
                </a:effectLst>
              </a:rPr>
              <a:t>Community</a:t>
            </a:r>
          </a:p>
        </p:txBody>
      </p:sp>
      <p:sp>
        <p:nvSpPr>
          <p:cNvPr id="2" name="正方形/長方形 1"/>
          <p:cNvSpPr/>
          <p:nvPr/>
        </p:nvSpPr>
        <p:spPr>
          <a:xfrm>
            <a:off x="2277630" y="4099534"/>
            <a:ext cx="1122167" cy="461665"/>
          </a:xfrm>
          <a:prstGeom prst="rect">
            <a:avLst/>
          </a:prstGeom>
        </p:spPr>
        <p:txBody>
          <a:bodyPr wrap="none">
            <a:spAutoFit/>
          </a:bodyPr>
          <a:lstStyle/>
          <a:p>
            <a:pPr algn="ctr"/>
            <a:r>
              <a:rPr lang="en-US" altLang="ja-JP" sz="2400" b="1" dirty="0">
                <a:ln w="6600">
                  <a:solidFill>
                    <a:srgbClr val="ED7D31"/>
                  </a:solidFill>
                  <a:prstDash val="solid"/>
                </a:ln>
                <a:solidFill>
                  <a:srgbClr val="FFFFFF"/>
                </a:solidFill>
                <a:effectLst>
                  <a:outerShdw dist="38100" dir="2700000" algn="tl" rotWithShape="0">
                    <a:srgbClr val="ED7D31"/>
                  </a:outerShdw>
                </a:effectLst>
              </a:rPr>
              <a:t>Culture</a:t>
            </a:r>
            <a:endParaRPr lang="ja-JP" altLang="en-US" sz="2000" b="1" dirty="0">
              <a:ln w="6600">
                <a:solidFill>
                  <a:srgbClr val="ED7D31"/>
                </a:solidFill>
                <a:prstDash val="solid"/>
              </a:ln>
              <a:solidFill>
                <a:srgbClr val="FFFFFF"/>
              </a:solidFill>
              <a:effectLst>
                <a:outerShdw dist="38100" dir="2700000" algn="tl" rotWithShape="0">
                  <a:srgbClr val="ED7D31"/>
                </a:outerShdw>
              </a:effectLst>
            </a:endParaRPr>
          </a:p>
        </p:txBody>
      </p:sp>
      <p:sp>
        <p:nvSpPr>
          <p:cNvPr id="42" name="テキスト ボックス 41"/>
          <p:cNvSpPr txBox="1"/>
          <p:nvPr/>
        </p:nvSpPr>
        <p:spPr>
          <a:xfrm>
            <a:off x="251520" y="-27384"/>
            <a:ext cx="8424936"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新大学においては、今後、多様な分野・テーマからのアプローチで、大阪のスマートシティ実現に貢献できる可能性がある。</a:t>
            </a:r>
            <a:endParaRPr lang="ja-JP" altLang="en-US" sz="1600" dirty="0">
              <a:latin typeface="Meiryo UI" panose="020B0604030504040204" pitchFamily="50" charset="-128"/>
              <a:ea typeface="Meiryo UI" panose="020B0604030504040204" pitchFamily="50" charset="-128"/>
            </a:endParaRPr>
          </a:p>
        </p:txBody>
      </p:sp>
      <p:sp>
        <p:nvSpPr>
          <p:cNvPr id="43" name="角丸四角形 42"/>
          <p:cNvSpPr/>
          <p:nvPr/>
        </p:nvSpPr>
        <p:spPr>
          <a:xfrm>
            <a:off x="0" y="548679"/>
            <a:ext cx="9144000" cy="6264697"/>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5593080" y="390617"/>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44" name="スライド番号プレースホルダ 43"/>
          <p:cNvSpPr>
            <a:spLocks noGrp="1"/>
          </p:cNvSpPr>
          <p:nvPr>
            <p:ph type="sldNum" sz="quarter" idx="12"/>
          </p:nvPr>
        </p:nvSpPr>
        <p:spPr>
          <a:xfrm>
            <a:off x="7010400" y="6492875"/>
            <a:ext cx="2133600" cy="365125"/>
          </a:xfrm>
        </p:spPr>
        <p:txBody>
          <a:bodyPr/>
          <a:lstStyle/>
          <a:p>
            <a:fld id="{FC55D713-E10D-4D00-BE52-705DD96E9CFB}" type="slidenum">
              <a:rPr kumimoji="1" lang="ja-JP" altLang="en-US" smtClean="0"/>
              <a:pPr/>
              <a:t>34</a:t>
            </a:fld>
            <a:endParaRPr kumimoji="1" lang="ja-JP" altLang="en-US" dirty="0"/>
          </a:p>
        </p:txBody>
      </p:sp>
    </p:spTree>
    <p:extLst>
      <p:ext uri="{BB962C8B-B14F-4D97-AF65-F5344CB8AC3E}">
        <p14:creationId xmlns:p14="http://schemas.microsoft.com/office/powerpoint/2010/main" val="15622681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276872"/>
            <a:ext cx="8514946" cy="1008112"/>
          </a:xfrm>
        </p:spPr>
        <p:txBody>
          <a:bodyPr>
            <a:normAutofit/>
          </a:bodyPr>
          <a:lstStyle/>
          <a:p>
            <a:r>
              <a:rPr lang="ja-JP" altLang="en-US" sz="3600" dirty="0" smtClean="0"/>
              <a:t>２．パブリックヘルス</a:t>
            </a:r>
            <a:r>
              <a:rPr lang="ja-JP" altLang="en-US" sz="3600" dirty="0"/>
              <a:t>／スマートエイジング</a:t>
            </a:r>
            <a:endParaRPr kumimoji="1" lang="ja-JP" altLang="en-US" sz="3600" dirty="0"/>
          </a:p>
        </p:txBody>
      </p:sp>
      <p:sp>
        <p:nvSpPr>
          <p:cNvPr id="4" name="スライド番号プレースホルダ 3"/>
          <p:cNvSpPr>
            <a:spLocks noGrp="1"/>
          </p:cNvSpPr>
          <p:nvPr>
            <p:ph type="sldNum" sz="quarter" idx="12"/>
          </p:nvPr>
        </p:nvSpPr>
        <p:spPr/>
        <p:txBody>
          <a:bodyPr/>
          <a:lstStyle/>
          <a:p>
            <a:fld id="{FC55D713-E10D-4D00-BE52-705DD96E9CFB}" type="slidenum">
              <a:rPr kumimoji="1" lang="ja-JP" altLang="en-US" smtClean="0"/>
              <a:pPr/>
              <a:t>35</a:t>
            </a:fld>
            <a:endParaRPr kumimoji="1" lang="ja-JP" altLang="en-US"/>
          </a:p>
        </p:txBody>
      </p:sp>
    </p:spTree>
    <p:extLst>
      <p:ext uri="{BB962C8B-B14F-4D97-AF65-F5344CB8AC3E}">
        <p14:creationId xmlns:p14="http://schemas.microsoft.com/office/powerpoint/2010/main" val="3697320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06281" y="116632"/>
            <a:ext cx="5368587" cy="400110"/>
          </a:xfrm>
          <a:prstGeom prst="rect">
            <a:avLst/>
          </a:prstGeom>
        </p:spPr>
        <p:txBody>
          <a:bodyPr wrap="square">
            <a:spAutoFit/>
          </a:bodyPr>
          <a:lstStyle/>
          <a:p>
            <a:pPr lvl="0"/>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パブリックヘルス</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／スマートエイジング</a:t>
            </a:r>
          </a:p>
        </p:txBody>
      </p:sp>
      <p:cxnSp>
        <p:nvCxnSpPr>
          <p:cNvPr id="9" name="直線コネクタ 8"/>
          <p:cNvCxnSpPr/>
          <p:nvPr/>
        </p:nvCxnSpPr>
        <p:spPr>
          <a:xfrm>
            <a:off x="216472" y="616886"/>
            <a:ext cx="8784000" cy="0"/>
          </a:xfrm>
          <a:prstGeom prst="line">
            <a:avLst/>
          </a:prstGeom>
          <a:ln/>
        </p:spPr>
        <p:style>
          <a:lnRef idx="2">
            <a:schemeClr val="dk1"/>
          </a:lnRef>
          <a:fillRef idx="0">
            <a:schemeClr val="dk1"/>
          </a:fillRef>
          <a:effectRef idx="1">
            <a:schemeClr val="dk1"/>
          </a:effectRef>
          <a:fontRef idx="minor">
            <a:schemeClr val="tx1"/>
          </a:fontRef>
        </p:style>
      </p:cxnSp>
      <p:sp>
        <p:nvSpPr>
          <p:cNvPr id="10" name="テキスト ボックス 9"/>
          <p:cNvSpPr txBox="1"/>
          <p:nvPr/>
        </p:nvSpPr>
        <p:spPr>
          <a:xfrm>
            <a:off x="567688" y="692696"/>
            <a:ext cx="8136904" cy="240065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rPr>
              <a:t>大阪が直面する都市問題の中でも、高齢化と健康寿命の延伸は重要課題</a:t>
            </a:r>
            <a:endParaRPr kumimoji="1" lang="en-US" altLang="ja-JP"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rPr>
              <a:t>この解決には従来の医療、介護保険という行政の努力だけでは不十分で、保険者や住民、さらに現場の医療関係者、介護の様々なプロフェショナルの連携と協力が必要</a:t>
            </a:r>
            <a:endParaRPr kumimoji="1" lang="en-US" altLang="ja-JP" strike="sngStrike" dirty="0" smtClean="0">
              <a:solidFill>
                <a:srgbClr val="FF0000"/>
              </a:solidFill>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rPr>
              <a:t>すでに府市は、医療戦略会議を設け、提言</a:t>
            </a:r>
            <a:r>
              <a:rPr kumimoji="1" lang="ja-JP" altLang="en-US" baseline="30000" dirty="0" smtClean="0">
                <a:latin typeface="Meiryo UI" panose="020B0604030504040204" pitchFamily="50" charset="-128"/>
                <a:ea typeface="Meiryo UI" panose="020B0604030504040204" pitchFamily="50" charset="-128"/>
              </a:rPr>
              <a:t>（</a:t>
            </a:r>
            <a:r>
              <a:rPr lang="en-US" altLang="ja-JP" baseline="30000" dirty="0" smtClean="0">
                <a:latin typeface="Meiryo UI" panose="020B0604030504040204" pitchFamily="50" charset="-128"/>
                <a:ea typeface="Meiryo UI" panose="020B0604030504040204" pitchFamily="50" charset="-128"/>
              </a:rPr>
              <a:t>※</a:t>
            </a:r>
            <a:r>
              <a:rPr lang="ja-JP" altLang="en-US" baseline="30000" dirty="0" smtClean="0">
                <a:latin typeface="Meiryo UI" panose="020B0604030504040204" pitchFamily="50" charset="-128"/>
                <a:ea typeface="Meiryo UI" panose="020B0604030504040204" pitchFamily="50" charset="-128"/>
              </a:rPr>
              <a:t>１）</a:t>
            </a:r>
            <a:r>
              <a:rPr kumimoji="1" lang="ja-JP" altLang="en-US" dirty="0" smtClean="0">
                <a:latin typeface="Meiryo UI" panose="020B0604030504040204" pitchFamily="50" charset="-128"/>
                <a:ea typeface="Meiryo UI" panose="020B0604030504040204" pitchFamily="50" charset="-128"/>
              </a:rPr>
              <a:t>を得ているが</a:t>
            </a:r>
            <a:r>
              <a:rPr lang="ja-JP" altLang="en-US" dirty="0" smtClean="0">
                <a:latin typeface="Meiryo UI" panose="020B0604030504040204" pitchFamily="50" charset="-128"/>
                <a:ea typeface="Meiryo UI" panose="020B0604030504040204" pitchFamily="50" charset="-128"/>
              </a:rPr>
              <a:t>、課題解決に、新大学は貢献しうる。</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　特にデータに基づく医療戦略づくり</a:t>
            </a:r>
            <a:endParaRPr lang="en-US" altLang="ja-JP"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プロフェショナル人材の育成（</a:t>
            </a:r>
            <a:r>
              <a:rPr lang="ja-JP" altLang="en-US" dirty="0" smtClean="0">
                <a:latin typeface="Meiryo UI" panose="020B0604030504040204" pitchFamily="50" charset="-128"/>
                <a:ea typeface="Meiryo UI" panose="020B0604030504040204" pitchFamily="50" charset="-128"/>
              </a:rPr>
              <a:t>教育者</a:t>
            </a:r>
            <a:r>
              <a:rPr lang="ja-JP" altLang="en-US" dirty="0">
                <a:latin typeface="Meiryo UI" panose="020B0604030504040204" pitchFamily="50" charset="-128"/>
                <a:ea typeface="Meiryo UI" panose="020B0604030504040204" pitchFamily="50" charset="-128"/>
              </a:rPr>
              <a:t>の</a:t>
            </a:r>
            <a:r>
              <a:rPr kumimoji="1" lang="ja-JP" altLang="en-US" dirty="0" smtClean="0">
                <a:latin typeface="Meiryo UI" panose="020B0604030504040204" pitchFamily="50" charset="-128"/>
                <a:ea typeface="Meiryo UI" panose="020B0604030504040204" pitchFamily="50" charset="-128"/>
              </a:rPr>
              <a:t>育成を含む）</a:t>
            </a:r>
            <a:endParaRPr kumimoji="1" lang="en-US" altLang="ja-JP"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39552" y="6454497"/>
            <a:ext cx="7763664" cy="430887"/>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rPr>
              <a:t>　大阪府市医療戦略会議提言（</a:t>
            </a:r>
            <a:r>
              <a:rPr lang="en-US" altLang="ja-JP" sz="1100" dirty="0">
                <a:latin typeface="Meiryo UI" panose="020B0604030504040204" pitchFamily="50" charset="-128"/>
                <a:ea typeface="Meiryo UI" panose="020B0604030504040204" pitchFamily="50" charset="-128"/>
              </a:rPr>
              <a:t>2014</a:t>
            </a:r>
            <a:r>
              <a:rPr kumimoji="1" lang="ja-JP" altLang="en-US" sz="1100" dirty="0" smtClean="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rPr>
              <a:t>月）</a:t>
            </a:r>
            <a:r>
              <a:rPr kumimoji="1" lang="ja-JP" altLang="en-US" sz="1100" dirty="0" smtClean="0">
                <a:solidFill>
                  <a:srgbClr val="00B050"/>
                </a:solidFill>
                <a:latin typeface="Meiryo UI" panose="020B0604030504040204" pitchFamily="50" charset="-128"/>
                <a:ea typeface="Meiryo UI" panose="020B0604030504040204" pitchFamily="50" charset="-128"/>
              </a:rPr>
              <a:t>　</a:t>
            </a:r>
            <a:r>
              <a:rPr lang="en-US" altLang="ja-JP" sz="1100" dirty="0" smtClean="0">
                <a:solidFill>
                  <a:srgbClr val="00B050"/>
                </a:solidFill>
                <a:latin typeface="Meiryo UI" panose="020B0604030504040204" pitchFamily="50" charset="-128"/>
                <a:ea typeface="Meiryo UI" panose="020B0604030504040204" pitchFamily="50" charset="-128"/>
                <a:hlinkClick r:id="rId2"/>
              </a:rPr>
              <a:t>http</a:t>
            </a:r>
            <a:r>
              <a:rPr lang="en-US" altLang="ja-JP" sz="1100" dirty="0">
                <a:solidFill>
                  <a:srgbClr val="00B050"/>
                </a:solidFill>
                <a:latin typeface="Meiryo UI" panose="020B0604030504040204" pitchFamily="50" charset="-128"/>
                <a:ea typeface="Meiryo UI" panose="020B0604030504040204" pitchFamily="50" charset="-128"/>
                <a:hlinkClick r:id="rId2"/>
              </a:rPr>
              <a:t>://</a:t>
            </a:r>
            <a:r>
              <a:rPr lang="en-US" altLang="ja-JP" sz="1100" dirty="0" smtClean="0">
                <a:solidFill>
                  <a:srgbClr val="00B050"/>
                </a:solidFill>
                <a:latin typeface="Meiryo UI" panose="020B0604030504040204" pitchFamily="50" charset="-128"/>
                <a:ea typeface="Meiryo UI" panose="020B0604030504040204" pitchFamily="50" charset="-128"/>
                <a:hlinkClick r:id="rId2"/>
              </a:rPr>
              <a:t>www.pref.osaka.lg.jp/attach/19411/00000000/teigen.pdf</a:t>
            </a:r>
            <a:endParaRPr lang="en-US" altLang="ja-JP" sz="1100" dirty="0" smtClean="0">
              <a:solidFill>
                <a:srgbClr val="00B050"/>
              </a:solidFill>
              <a:latin typeface="Meiryo UI" panose="020B0604030504040204" pitchFamily="50" charset="-128"/>
              <a:ea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rPr>
              <a:t>※2</a:t>
            </a:r>
            <a:r>
              <a:rPr lang="ja-JP" altLang="en-US" sz="1100" dirty="0" smtClean="0">
                <a:latin typeface="Meiryo UI" panose="020B0604030504040204" pitchFamily="50" charset="-128"/>
                <a:ea typeface="Meiryo UI" panose="020B0604030504040204" pitchFamily="50" charset="-128"/>
              </a:rPr>
              <a:t>　ＱＯＬ</a:t>
            </a:r>
            <a:r>
              <a:rPr lang="ja-JP" altLang="en-US" sz="1100" dirty="0">
                <a:latin typeface="Meiryo UI" panose="020B0604030504040204" pitchFamily="50" charset="-128"/>
                <a:ea typeface="Meiryo UI" panose="020B0604030504040204" pitchFamily="50" charset="-128"/>
              </a:rPr>
              <a:t>とは・・・　</a:t>
            </a:r>
            <a:r>
              <a:rPr lang="en-US" altLang="ja-JP" sz="1100" dirty="0">
                <a:latin typeface="Meiryo UI" panose="020B0604030504040204" pitchFamily="50" charset="-128"/>
                <a:ea typeface="Meiryo UI" panose="020B0604030504040204" pitchFamily="50" charset="-128"/>
              </a:rPr>
              <a:t>Quality of Life</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生活の質</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と訳され、人間らしく、満足して生活しているかを評価する</a:t>
            </a:r>
            <a:r>
              <a:rPr lang="ja-JP" altLang="en-US" sz="1100" dirty="0" smtClean="0">
                <a:latin typeface="Meiryo UI" panose="020B0604030504040204" pitchFamily="50" charset="-128"/>
                <a:ea typeface="Meiryo UI" panose="020B0604030504040204" pitchFamily="50" charset="-128"/>
              </a:rPr>
              <a:t>概念</a:t>
            </a:r>
            <a:endParaRPr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36</a:t>
            </a:fld>
            <a:endParaRPr kumimoji="1" lang="ja-JP" altLang="en-US" dirty="0"/>
          </a:p>
        </p:txBody>
      </p:sp>
      <p:sp>
        <p:nvSpPr>
          <p:cNvPr id="25" name="テキスト ボックス 24"/>
          <p:cNvSpPr txBox="1"/>
          <p:nvPr/>
        </p:nvSpPr>
        <p:spPr>
          <a:xfrm>
            <a:off x="567687" y="3350206"/>
            <a:ext cx="8136905" cy="240065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rPr>
              <a:t>例えば指導的役割を担う専門看護師（</a:t>
            </a:r>
            <a:r>
              <a:rPr kumimoji="1" lang="en-US" altLang="ja-JP" dirty="0" smtClean="0">
                <a:latin typeface="Meiryo UI" panose="020B0604030504040204" pitchFamily="50" charset="-128"/>
                <a:ea typeface="Meiryo UI" panose="020B0604030504040204" pitchFamily="50" charset="-128"/>
              </a:rPr>
              <a:t>CNS</a:t>
            </a:r>
            <a:r>
              <a:rPr kumimoji="1" lang="ja-JP" altLang="en-US" dirty="0" smtClean="0">
                <a:latin typeface="Meiryo UI" panose="020B0604030504040204" pitchFamily="50" charset="-128"/>
                <a:ea typeface="Meiryo UI" panose="020B0604030504040204" pitchFamily="50" charset="-128"/>
              </a:rPr>
              <a:t>）の養成強化や、自治体と連携した統括保健師の育成強化などのプロジェクトが考えられる。</a:t>
            </a:r>
            <a:endParaRPr kumimoji="1" lang="en-US" altLang="ja-JP"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rPr>
              <a:t>また、これら健康増進対策を、個人の</a:t>
            </a:r>
            <a:r>
              <a:rPr kumimoji="1" lang="en-US" altLang="ja-JP" dirty="0" smtClean="0">
                <a:latin typeface="Meiryo UI" panose="020B0604030504040204" pitchFamily="50" charset="-128"/>
                <a:ea typeface="Meiryo UI" panose="020B0604030504040204" pitchFamily="50" charset="-128"/>
              </a:rPr>
              <a:t>QOL</a:t>
            </a:r>
            <a:r>
              <a:rPr kumimoji="1" lang="ja-JP" altLang="en-US" baseline="30000" dirty="0" smtClean="0">
                <a:latin typeface="Meiryo UI" panose="020B0604030504040204" pitchFamily="50" charset="-128"/>
                <a:ea typeface="Meiryo UI" panose="020B0604030504040204" pitchFamily="50" charset="-128"/>
              </a:rPr>
              <a:t>（</a:t>
            </a:r>
            <a:r>
              <a:rPr kumimoji="1" lang="en-US" altLang="ja-JP" baseline="30000" dirty="0" smtClean="0">
                <a:latin typeface="Meiryo UI" panose="020B0604030504040204" pitchFamily="50" charset="-128"/>
                <a:ea typeface="Meiryo UI" panose="020B0604030504040204" pitchFamily="50" charset="-128"/>
              </a:rPr>
              <a:t>※</a:t>
            </a:r>
            <a:r>
              <a:rPr kumimoji="1" lang="ja-JP" altLang="en-US" baseline="30000" dirty="0" smtClean="0">
                <a:latin typeface="Meiryo UI" panose="020B0604030504040204" pitchFamily="50" charset="-128"/>
                <a:ea typeface="Meiryo UI" panose="020B0604030504040204" pitchFamily="50" charset="-128"/>
              </a:rPr>
              <a:t>２）</a:t>
            </a:r>
            <a:r>
              <a:rPr kumimoji="1" lang="ja-JP" altLang="en-US" dirty="0" smtClean="0">
                <a:latin typeface="Meiryo UI" panose="020B0604030504040204" pitchFamily="50" charset="-128"/>
                <a:ea typeface="Meiryo UI" panose="020B0604030504040204" pitchFamily="50" charset="-128"/>
              </a:rPr>
              <a:t>向上策へつなげるために、地域の</a:t>
            </a:r>
            <a:endParaRPr kumimoji="1"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実情に根ざした、住民や</a:t>
            </a:r>
            <a:r>
              <a:rPr kumimoji="1" lang="en-US" altLang="ja-JP" dirty="0" smtClean="0">
                <a:latin typeface="Meiryo UI" panose="020B0604030504040204" pitchFamily="50" charset="-128"/>
                <a:ea typeface="Meiryo UI" panose="020B0604030504040204" pitchFamily="50" charset="-128"/>
              </a:rPr>
              <a:t>NPO</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企業や地元自治体と連携した</a:t>
            </a:r>
            <a:r>
              <a:rPr lang="ja-JP" altLang="en-US" dirty="0" smtClean="0">
                <a:latin typeface="Meiryo UI" panose="020B0604030504040204" pitchFamily="50" charset="-128"/>
                <a:ea typeface="Meiryo UI" panose="020B0604030504040204" pitchFamily="50" charset="-128"/>
              </a:rPr>
              <a:t>スマートエイジングの</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取り組み</a:t>
            </a:r>
            <a:r>
              <a:rPr lang="ja-JP" altLang="en-US" dirty="0">
                <a:latin typeface="Meiryo UI" panose="020B0604030504040204" pitchFamily="50" charset="-128"/>
                <a:ea typeface="Meiryo UI" panose="020B0604030504040204" pitchFamily="50" charset="-128"/>
              </a:rPr>
              <a:t>が</a:t>
            </a:r>
            <a:r>
              <a:rPr lang="ja-JP" altLang="en-US" dirty="0" smtClean="0">
                <a:latin typeface="Meiryo UI" panose="020B0604030504040204" pitchFamily="50" charset="-128"/>
                <a:ea typeface="Meiryo UI" panose="020B0604030504040204" pitchFamily="50" charset="-128"/>
              </a:rPr>
              <a:t>重要である。</a:t>
            </a:r>
            <a:endParaRPr lang="en-US" altLang="ja-JP" dirty="0" smtClean="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これら、大学と行政が密接に連携することで、大阪の</a:t>
            </a:r>
            <a:r>
              <a:rPr lang="ja-JP" altLang="en-US" dirty="0" smtClean="0">
                <a:latin typeface="Meiryo UI" panose="020B0604030504040204" pitchFamily="50" charset="-128"/>
                <a:ea typeface="Meiryo UI" panose="020B0604030504040204" pitchFamily="50" charset="-128"/>
              </a:rPr>
              <a:t>医療に関する課題解決に貢献</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する。</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15078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17108" y="6482962"/>
            <a:ext cx="2133600" cy="365125"/>
          </a:xfrm>
        </p:spPr>
        <p:txBody>
          <a:bodyPr/>
          <a:lstStyle/>
          <a:p>
            <a:fld id="{2788D170-ED78-4CD6-9DF7-18AA74CDFCD5}" type="slidenum">
              <a:rPr kumimoji="1" lang="ja-JP" altLang="en-US" smtClean="0"/>
              <a:pPr/>
              <a:t>37</a:t>
            </a:fld>
            <a:endParaRPr kumimoji="1" lang="ja-JP" altLang="en-US" dirty="0"/>
          </a:p>
        </p:txBody>
      </p:sp>
      <p:cxnSp>
        <p:nvCxnSpPr>
          <p:cNvPr id="10" name="直線コネクタ 9"/>
          <p:cNvCxnSpPr/>
          <p:nvPr/>
        </p:nvCxnSpPr>
        <p:spPr>
          <a:xfrm flipV="1">
            <a:off x="535830" y="1386952"/>
            <a:ext cx="4162505" cy="36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87068" y="1039726"/>
            <a:ext cx="4162505" cy="338554"/>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パブリックヘルスとスマートエイジングの位置付け</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5274216" y="1394332"/>
            <a:ext cx="35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868144" y="1048397"/>
            <a:ext cx="2310248"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行政と大学の新たな役割</a:t>
            </a:r>
          </a:p>
        </p:txBody>
      </p:sp>
      <p:cxnSp>
        <p:nvCxnSpPr>
          <p:cNvPr id="40" name="直線コネクタ 39"/>
          <p:cNvCxnSpPr/>
          <p:nvPr/>
        </p:nvCxnSpPr>
        <p:spPr>
          <a:xfrm>
            <a:off x="5274216" y="2146350"/>
            <a:ext cx="1602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5351190" y="1728590"/>
            <a:ext cx="1495922"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新たな行政ニーズ</a:t>
            </a:r>
          </a:p>
        </p:txBody>
      </p:sp>
      <p:sp>
        <p:nvSpPr>
          <p:cNvPr id="43" name="テキスト ボックス 42"/>
          <p:cNvSpPr txBox="1"/>
          <p:nvPr/>
        </p:nvSpPr>
        <p:spPr>
          <a:xfrm>
            <a:off x="7360082" y="1623130"/>
            <a:ext cx="1374094" cy="523220"/>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新大学と行政の</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連携分野</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5148064" y="2274684"/>
            <a:ext cx="1944216" cy="1815882"/>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保健指導の充実</a:t>
            </a:r>
            <a:endParaRPr kumimoji="1" lang="en-US" altLang="ja-JP" sz="120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　予防重視</a:t>
            </a:r>
            <a:endParaRPr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レセプトデータ</a:t>
            </a:r>
            <a:r>
              <a:rPr lang="ja-JP" altLang="en-US" sz="1100" dirty="0">
                <a:latin typeface="Meiryo UI" panose="020B0604030504040204" pitchFamily="50" charset="-128"/>
                <a:ea typeface="Meiryo UI" panose="020B0604030504040204" pitchFamily="50" charset="-128"/>
              </a:rPr>
              <a:t>等の活用</a:t>
            </a:r>
            <a:endParaRPr lang="en-US" altLang="ja-JP" sz="11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ー　</a:t>
            </a:r>
            <a:r>
              <a:rPr kumimoji="1" lang="ja-JP" altLang="en-US" sz="1200" dirty="0">
                <a:latin typeface="Meiryo UI" panose="020B0604030504040204" pitchFamily="50" charset="-128"/>
                <a:ea typeface="Meiryo UI" panose="020B0604030504040204" pitchFamily="50" charset="-128"/>
              </a:rPr>
              <a:t>リハビリ関連職種</a:t>
            </a:r>
            <a:r>
              <a:rPr kumimoji="1" lang="ja-JP" altLang="en-US" sz="1100" dirty="0">
                <a:latin typeface="Meiryo UI" panose="020B0604030504040204" pitchFamily="50" charset="-128"/>
                <a:ea typeface="Meiryo UI" panose="020B0604030504040204" pitchFamily="50" charset="-128"/>
              </a:rPr>
              <a:t>（理学</a:t>
            </a:r>
            <a:endParaRPr kumimoji="1"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療法士等）</a:t>
            </a:r>
            <a:r>
              <a:rPr kumimoji="1" lang="ja-JP" altLang="en-US" sz="1200" dirty="0">
                <a:latin typeface="Meiryo UI" panose="020B0604030504040204" pitchFamily="50" charset="-128"/>
                <a:ea typeface="Meiryo UI" panose="020B0604030504040204" pitchFamily="50" charset="-128"/>
              </a:rPr>
              <a:t>の質・量の充</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実</a:t>
            </a:r>
            <a:endParaRPr kumimoji="1" lang="en-US" altLang="ja-JP" sz="120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　指導者の育成</a:t>
            </a:r>
            <a:endParaRPr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リカレント教育</a:t>
            </a:r>
            <a:endParaRPr kumimoji="1" lang="en-US" altLang="ja-JP" sz="1100" dirty="0">
              <a:latin typeface="Meiryo UI" panose="020B0604030504040204" pitchFamily="50" charset="-128"/>
              <a:ea typeface="Meiryo UI" panose="020B0604030504040204" pitchFamily="50" charset="-128"/>
            </a:endParaRPr>
          </a:p>
        </p:txBody>
      </p:sp>
      <p:sp>
        <p:nvSpPr>
          <p:cNvPr id="46" name="二等辺三角形 45"/>
          <p:cNvSpPr/>
          <p:nvPr/>
        </p:nvSpPr>
        <p:spPr>
          <a:xfrm rot="10800000">
            <a:off x="5284824" y="4270613"/>
            <a:ext cx="1548000" cy="252000"/>
          </a:xfrm>
          <a:prstGeom prst="triangle">
            <a:avLst/>
          </a:prstGeom>
          <a:gradFill flip="none" rotWithShape="1">
            <a:lin ang="54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47" name="二等辺三角形 46"/>
          <p:cNvSpPr/>
          <p:nvPr/>
        </p:nvSpPr>
        <p:spPr>
          <a:xfrm rot="10800000">
            <a:off x="7272472" y="4270582"/>
            <a:ext cx="1548000" cy="252000"/>
          </a:xfrm>
          <a:prstGeom prst="triangle">
            <a:avLst/>
          </a:prstGeom>
          <a:gradFill flip="none" rotWithShape="1">
            <a:lin ang="54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48" name="テキスト ボックス 47"/>
          <p:cNvSpPr txBox="1"/>
          <p:nvPr/>
        </p:nvSpPr>
        <p:spPr>
          <a:xfrm>
            <a:off x="5220072" y="4824881"/>
            <a:ext cx="1836000" cy="1384999"/>
          </a:xfrm>
          <a:prstGeom prst="foldedCorner">
            <a:avLst/>
          </a:prstGeom>
          <a:solidFill>
            <a:schemeClr val="bg1">
              <a:lumMod val="95000"/>
            </a:schemeClr>
          </a:solidFill>
          <a:ln>
            <a:solidFill>
              <a:schemeClr val="bg1">
                <a:lumMod val="75000"/>
              </a:schemeClr>
            </a:solidFill>
          </a:ln>
        </p:spPr>
        <p:txBody>
          <a:bodyPr wrap="square" rtlCol="0" anchor="ctr" anchorCtr="0">
            <a:noAutofit/>
          </a:bodyPr>
          <a:lstStyle/>
          <a:p>
            <a:pPr marL="285750" indent="-285750">
              <a:buFont typeface="Wingdings" panose="05000000000000000000" pitchFamily="2" charset="2"/>
              <a:buChar char="ü"/>
            </a:pPr>
            <a:r>
              <a:rPr kumimoji="1" lang="ja-JP" altLang="en-US" sz="1600" dirty="0">
                <a:latin typeface="Meiryo UI" panose="020B0604030504040204" pitchFamily="50" charset="-128"/>
                <a:ea typeface="Meiryo UI" panose="020B0604030504040204" pitchFamily="50" charset="-128"/>
              </a:rPr>
              <a:t>保険者や個人、地域に</a:t>
            </a:r>
            <a:r>
              <a:rPr lang="ja-JP" altLang="en-US" sz="1600" dirty="0">
                <a:latin typeface="Meiryo UI" panose="020B0604030504040204" pitchFamily="50" charset="-128"/>
                <a:ea typeface="Meiryo UI" panose="020B0604030504040204" pitchFamily="50" charset="-128"/>
              </a:rPr>
              <a:t>接するときに働きかける</a:t>
            </a:r>
            <a:endParaRPr kumimoji="1" lang="en-US" altLang="ja-JP" sz="1600" dirty="0">
              <a:latin typeface="Meiryo UI" panose="020B0604030504040204" pitchFamily="50" charset="-128"/>
              <a:ea typeface="Meiryo UI" panose="020B0604030504040204" pitchFamily="50" charset="-128"/>
            </a:endParaRPr>
          </a:p>
        </p:txBody>
      </p:sp>
      <p:cxnSp>
        <p:nvCxnSpPr>
          <p:cNvPr id="33" name="直線コネクタ 32"/>
          <p:cNvCxnSpPr/>
          <p:nvPr/>
        </p:nvCxnSpPr>
        <p:spPr>
          <a:xfrm>
            <a:off x="7247008" y="2146350"/>
            <a:ext cx="1602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835695" y="666120"/>
            <a:ext cx="6624737" cy="400110"/>
          </a:xfrm>
          <a:prstGeom prst="rect">
            <a:avLst/>
          </a:prstGeom>
        </p:spPr>
        <p:txBody>
          <a:bodyPr wrap="square">
            <a:spAutoFit/>
          </a:bodyPr>
          <a:lstStyle/>
          <a:p>
            <a:pPr lvl="0"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パブリックヘルスとスマートエイジングの必要性（位置づけ）</a:t>
            </a:r>
          </a:p>
        </p:txBody>
      </p:sp>
      <p:sp>
        <p:nvSpPr>
          <p:cNvPr id="50" name="テキスト ボックス 49"/>
          <p:cNvSpPr txBox="1"/>
          <p:nvPr/>
        </p:nvSpPr>
        <p:spPr>
          <a:xfrm>
            <a:off x="7156250" y="4797152"/>
            <a:ext cx="1778856" cy="1384999"/>
          </a:xfrm>
          <a:prstGeom prst="foldedCorner">
            <a:avLst/>
          </a:prstGeom>
          <a:solidFill>
            <a:schemeClr val="bg1">
              <a:lumMod val="95000"/>
            </a:schemeClr>
          </a:solidFill>
          <a:ln>
            <a:solidFill>
              <a:schemeClr val="bg1">
                <a:lumMod val="75000"/>
              </a:schemeClr>
            </a:solidFill>
          </a:ln>
        </p:spPr>
        <p:txBody>
          <a:bodyPr wrap="square" rtlCol="0" anchor="ctr" anchorCtr="0">
            <a:noAutofit/>
          </a:bodyPr>
          <a:lstStyle/>
          <a:p>
            <a:pPr marL="285750" indent="-285750">
              <a:buFont typeface="Wingdings" panose="05000000000000000000" pitchFamily="2" charset="2"/>
              <a:buChar char="ü"/>
            </a:pPr>
            <a:endParaRPr kumimoji="1"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600" dirty="0">
                <a:latin typeface="Meiryo UI" panose="020B0604030504040204" pitchFamily="50" charset="-128"/>
                <a:ea typeface="Meiryo UI" panose="020B0604030504040204" pitchFamily="50" charset="-128"/>
              </a:rPr>
              <a:t>教育に留まらず、実務ニーズに即したサービス／プログラム</a:t>
            </a:r>
            <a:endParaRPr kumimoji="1" lang="en-US" altLang="ja-JP" sz="16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7164288" y="2256453"/>
            <a:ext cx="1656184" cy="184665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ー　ヘルスデータの分析</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による医療戦略立案</a:t>
            </a:r>
            <a:endParaRPr lang="en-US" altLang="ja-JP" sz="12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市町村との連携に</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よる保健師育成プロ</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グラム</a:t>
            </a:r>
            <a:endParaRPr kumimoji="1" lang="en-US" altLang="ja-JP" sz="1200"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pPr marL="182563" indent="-182563"/>
            <a:r>
              <a:rPr lang="ja-JP" altLang="en-US" sz="1200" dirty="0">
                <a:latin typeface="Meiryo UI" panose="020B0604030504040204" pitchFamily="50" charset="-128"/>
                <a:ea typeface="Meiryo UI" panose="020B0604030504040204" pitchFamily="50" charset="-128"/>
              </a:rPr>
              <a:t>－　リハビリ関連職種の指導者育成プログラムの開発と実施</a:t>
            </a:r>
            <a:endParaRPr lang="en-US" altLang="ja-JP" sz="1200" dirty="0">
              <a:latin typeface="Meiryo UI" panose="020B0604030504040204" pitchFamily="50" charset="-128"/>
              <a:ea typeface="Meiryo UI" panose="020B0604030504040204" pitchFamily="50" charset="-128"/>
            </a:endParaRPr>
          </a:p>
        </p:txBody>
      </p:sp>
      <p:sp>
        <p:nvSpPr>
          <p:cNvPr id="5" name="円/楕円 4"/>
          <p:cNvSpPr/>
          <p:nvPr/>
        </p:nvSpPr>
        <p:spPr>
          <a:xfrm>
            <a:off x="1173666" y="2434382"/>
            <a:ext cx="1440000" cy="1440000"/>
          </a:xfrm>
          <a:prstGeom prst="ellipse">
            <a:avLst/>
          </a:prstGeom>
          <a:noFill/>
          <a:ln w="254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円/楕円 44"/>
          <p:cNvSpPr/>
          <p:nvPr/>
        </p:nvSpPr>
        <p:spPr>
          <a:xfrm>
            <a:off x="2253946" y="2434382"/>
            <a:ext cx="1440000" cy="1440000"/>
          </a:xfrm>
          <a:prstGeom prst="ellipse">
            <a:avLst/>
          </a:prstGeom>
          <a:noFill/>
          <a:ln w="12700"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728810" y="1723094"/>
            <a:ext cx="1340432"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パブリックヘルス</a:t>
            </a:r>
          </a:p>
        </p:txBody>
      </p:sp>
      <p:sp>
        <p:nvSpPr>
          <p:cNvPr id="56" name="テキスト ボックス 55"/>
          <p:cNvSpPr txBox="1"/>
          <p:nvPr/>
        </p:nvSpPr>
        <p:spPr>
          <a:xfrm>
            <a:off x="2873855" y="1723094"/>
            <a:ext cx="1180131"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スマートシティ</a:t>
            </a:r>
          </a:p>
        </p:txBody>
      </p:sp>
      <p:sp>
        <p:nvSpPr>
          <p:cNvPr id="6" name="円/楕円 5"/>
          <p:cNvSpPr/>
          <p:nvPr/>
        </p:nvSpPr>
        <p:spPr>
          <a:xfrm>
            <a:off x="2280321" y="2717075"/>
            <a:ext cx="288000" cy="869436"/>
          </a:xfrm>
          <a:prstGeom prst="ellipse">
            <a:avLst/>
          </a:prstGeom>
          <a:pattFill prst="wdDnDiag">
            <a:fgClr>
              <a:schemeClr val="tx1"/>
            </a:fgClr>
            <a:bgClr>
              <a:schemeClr val="bg1"/>
            </a:bgClr>
          </a:patt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2434642" y="3370486"/>
            <a:ext cx="0" cy="936000"/>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660105" y="2002334"/>
            <a:ext cx="1944216"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　・　健康管理</a:t>
            </a:r>
            <a:endParaRPr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疾病予防</a:t>
            </a:r>
            <a:endParaRPr lang="en-US" altLang="ja-JP" sz="1100" dirty="0">
              <a:latin typeface="Meiryo UI" panose="020B0604030504040204" pitchFamily="50" charset="-128"/>
              <a:ea typeface="Meiryo UI" panose="020B0604030504040204" pitchFamily="50" charset="-128"/>
            </a:endParaRPr>
          </a:p>
        </p:txBody>
      </p:sp>
      <p:sp>
        <p:nvSpPr>
          <p:cNvPr id="29" name="正方形/長方形 28"/>
          <p:cNvSpPr/>
          <p:nvPr/>
        </p:nvSpPr>
        <p:spPr>
          <a:xfrm>
            <a:off x="657327" y="4604078"/>
            <a:ext cx="1759948" cy="180017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平均寿命の延伸</a:t>
            </a:r>
            <a:endParaRPr kumimoji="1" lang="en-US"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・良質な医療提供</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・保険制度による給付</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2571136" y="4604078"/>
            <a:ext cx="1629508" cy="180017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健康寿命の延伸</a:t>
            </a:r>
            <a:endParaRPr lang="en-US"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・健康意識の高揚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QOL*</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の追求</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508010" y="4434647"/>
            <a:ext cx="3906680" cy="2133817"/>
          </a:xfrm>
          <a:prstGeom prst="roundRect">
            <a:avLst>
              <a:gd name="adj" fmla="val 12711"/>
            </a:avLst>
          </a:prstGeom>
          <a:no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1706297" y="4263175"/>
            <a:ext cx="1502334" cy="307777"/>
          </a:xfrm>
          <a:prstGeom prst="rect">
            <a:avLst/>
          </a:prstGeom>
          <a:solidFill>
            <a:schemeClr val="bg1"/>
          </a:solidFill>
          <a:ln w="25400">
            <a:solidFill>
              <a:schemeClr val="tx1"/>
            </a:solidFill>
          </a:ln>
        </p:spPr>
        <p:txBody>
          <a:bodyPr wrap="none" rtlCol="0">
            <a:spAutoFit/>
          </a:bodyPr>
          <a:lstStyle/>
          <a:p>
            <a:r>
              <a:rPr kumimoji="1" lang="ja-JP" altLang="en-US" sz="1400" b="1" dirty="0">
                <a:ln>
                  <a:solidFill>
                    <a:schemeClr val="tx1"/>
                  </a:solidFill>
                </a:ln>
                <a:latin typeface="Meiryo UI" panose="020B0604030504040204" pitchFamily="50" charset="-128"/>
                <a:ea typeface="Meiryo UI" panose="020B0604030504040204" pitchFamily="50" charset="-128"/>
                <a:cs typeface="Meiryo UI" panose="020B0604030504040204" pitchFamily="50" charset="-128"/>
              </a:rPr>
              <a:t>スマートエイジング</a:t>
            </a:r>
          </a:p>
        </p:txBody>
      </p:sp>
      <p:sp>
        <p:nvSpPr>
          <p:cNvPr id="31" name="テキスト ボックス 30"/>
          <p:cNvSpPr txBox="1"/>
          <p:nvPr/>
        </p:nvSpPr>
        <p:spPr>
          <a:xfrm>
            <a:off x="4536850" y="6310481"/>
            <a:ext cx="3716082" cy="430887"/>
          </a:xfrm>
          <a:prstGeom prst="rect">
            <a:avLst/>
          </a:prstGeom>
          <a:noFill/>
        </p:spPr>
        <p:txBody>
          <a:bodyPr wrap="none" rtlCol="0">
            <a:spAutoFit/>
          </a:bodyPr>
          <a:lstStyle/>
          <a:p>
            <a:r>
              <a:rPr lang="ja-JP" altLang="en-US" sz="1100" dirty="0" smtClean="0">
                <a:latin typeface="Meiryo UI" panose="020B0604030504040204" pitchFamily="50" charset="-128"/>
                <a:ea typeface="Meiryo UI" panose="020B0604030504040204" pitchFamily="50" charset="-128"/>
              </a:rPr>
              <a:t>＊ＱＯＬ</a:t>
            </a:r>
            <a:r>
              <a:rPr lang="ja-JP" altLang="en-US" sz="1100" dirty="0">
                <a:latin typeface="Meiryo UI" panose="020B0604030504040204" pitchFamily="50" charset="-128"/>
                <a:ea typeface="Meiryo UI" panose="020B0604030504040204" pitchFamily="50" charset="-128"/>
              </a:rPr>
              <a:t>とは・・・　</a:t>
            </a:r>
            <a:r>
              <a:rPr lang="en-US" altLang="ja-JP" sz="1100" dirty="0">
                <a:latin typeface="Meiryo UI" panose="020B0604030504040204" pitchFamily="50" charset="-128"/>
                <a:ea typeface="Meiryo UI" panose="020B0604030504040204" pitchFamily="50" charset="-128"/>
              </a:rPr>
              <a:t>Quality of Life</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生活の質</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と訳され</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人間らしく</a:t>
            </a:r>
            <a:r>
              <a:rPr lang="ja-JP" altLang="en-US" sz="1100" dirty="0">
                <a:latin typeface="Meiryo UI" panose="020B0604030504040204" pitchFamily="50" charset="-128"/>
                <a:ea typeface="Meiryo UI" panose="020B0604030504040204" pitchFamily="50" charset="-128"/>
              </a:rPr>
              <a:t>、満足して生活しているかを評価する概念</a:t>
            </a:r>
          </a:p>
        </p:txBody>
      </p:sp>
      <p:sp>
        <p:nvSpPr>
          <p:cNvPr id="34" name="角丸四角形 33"/>
          <p:cNvSpPr/>
          <p:nvPr/>
        </p:nvSpPr>
        <p:spPr>
          <a:xfrm>
            <a:off x="0" y="580618"/>
            <a:ext cx="9144000" cy="6232758"/>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6156176" y="384919"/>
            <a:ext cx="288303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251520" y="116632"/>
            <a:ext cx="590465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新たな行政ニーズをカバーしていける考え方になっている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64223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5112" y="6481751"/>
            <a:ext cx="2133600" cy="365125"/>
          </a:xfrm>
        </p:spPr>
        <p:txBody>
          <a:bodyPr/>
          <a:lstStyle/>
          <a:p>
            <a:fld id="{2788D170-ED78-4CD6-9DF7-18AA74CDFCD5}" type="slidenum">
              <a:rPr kumimoji="1" lang="ja-JP" altLang="en-US" smtClean="0"/>
              <a:t>38</a:t>
            </a:fld>
            <a:endParaRPr kumimoji="1" lang="ja-JP" altLang="en-US" dirty="0"/>
          </a:p>
        </p:txBody>
      </p:sp>
      <p:graphicFrame>
        <p:nvGraphicFramePr>
          <p:cNvPr id="3" name="表 2"/>
          <p:cNvGraphicFramePr>
            <a:graphicFrameLocks noGrp="1"/>
          </p:cNvGraphicFramePr>
          <p:nvPr>
            <p:extLst/>
          </p:nvPr>
        </p:nvGraphicFramePr>
        <p:xfrm>
          <a:off x="5249876" y="2804904"/>
          <a:ext cx="3571317" cy="1920240"/>
        </p:xfrm>
        <a:graphic>
          <a:graphicData uri="http://schemas.openxmlformats.org/drawingml/2006/table">
            <a:tbl>
              <a:tblPr firstRow="1" bandRow="1">
                <a:tableStyleId>{5940675A-B579-460E-94D1-54222C63F5DA}</a:tableStyleId>
              </a:tblPr>
              <a:tblGrid>
                <a:gridCol w="997268">
                  <a:extLst>
                    <a:ext uri="{9D8B030D-6E8A-4147-A177-3AD203B41FA5}">
                      <a16:colId xmlns="" xmlns:a16="http://schemas.microsoft.com/office/drawing/2014/main" val="20000"/>
                    </a:ext>
                  </a:extLst>
                </a:gridCol>
                <a:gridCol w="555819">
                  <a:extLst>
                    <a:ext uri="{9D8B030D-6E8A-4147-A177-3AD203B41FA5}">
                      <a16:colId xmlns="" xmlns:a16="http://schemas.microsoft.com/office/drawing/2014/main" val="20001"/>
                    </a:ext>
                  </a:extLst>
                </a:gridCol>
                <a:gridCol w="710911">
                  <a:extLst>
                    <a:ext uri="{9D8B030D-6E8A-4147-A177-3AD203B41FA5}">
                      <a16:colId xmlns="" xmlns:a16="http://schemas.microsoft.com/office/drawing/2014/main" val="20002"/>
                    </a:ext>
                  </a:extLst>
                </a:gridCol>
                <a:gridCol w="734483">
                  <a:extLst>
                    <a:ext uri="{9D8B030D-6E8A-4147-A177-3AD203B41FA5}">
                      <a16:colId xmlns="" xmlns:a16="http://schemas.microsoft.com/office/drawing/2014/main" val="20003"/>
                    </a:ext>
                  </a:extLst>
                </a:gridCol>
                <a:gridCol w="572836">
                  <a:extLst>
                    <a:ext uri="{9D8B030D-6E8A-4147-A177-3AD203B41FA5}">
                      <a16:colId xmlns="" xmlns:a16="http://schemas.microsoft.com/office/drawing/2014/main" val="20004"/>
                    </a:ext>
                  </a:extLst>
                </a:gridCol>
              </a:tblGrid>
              <a:tr h="246885">
                <a:tc gridSpan="2">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全国</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順位</a:t>
                      </a:r>
                    </a:p>
                  </a:txBody>
                  <a:tcPr>
                    <a:solidFill>
                      <a:schemeClr val="accent6">
                        <a:lumMod val="40000"/>
                        <a:lumOff val="60000"/>
                      </a:schemeClr>
                    </a:solidFill>
                  </a:tcPr>
                </a:tc>
                <a:extLst>
                  <a:ext uri="{0D108BD9-81ED-4DB2-BD59-A6C34878D82A}">
                    <a16:rowId xmlns="" xmlns:a16="http://schemas.microsoft.com/office/drawing/2014/main" val="10000"/>
                  </a:ext>
                </a:extLst>
              </a:tr>
              <a:tr h="246885">
                <a:tc rowSpan="2">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がん</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悪性新生物</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p>
                  </a:txBody>
                  <a:tcPr>
                    <a:lnR w="12700" cap="flat" cmpd="sng" algn="ctr">
                      <a:solidFill>
                        <a:schemeClr val="tx1"/>
                      </a:solidFill>
                      <a:prstDash val="dash"/>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182.4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198.2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1"/>
                  </a:ext>
                </a:extLst>
              </a:tr>
              <a:tr h="246885">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92.2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100.3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 xmlns:a16="http://schemas.microsoft.com/office/drawing/2014/main" val="10002"/>
                  </a:ext>
                </a:extLst>
              </a:tr>
              <a:tr h="246885">
                <a:tc rowSpan="2">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心疾患</a:t>
                      </a:r>
                    </a:p>
                  </a:txBody>
                  <a:tcPr>
                    <a:lnR w="12700" cap="flat" cmpd="sng" algn="ctr">
                      <a:solidFill>
                        <a:schemeClr val="tx1"/>
                      </a:solidFill>
                      <a:prstDash val="dash"/>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74.2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82.1</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3"/>
                  </a:ext>
                </a:extLst>
              </a:tr>
              <a:tr h="246885">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39.7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44.8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 xmlns:a16="http://schemas.microsoft.com/office/drawing/2014/main" val="10004"/>
                  </a:ext>
                </a:extLst>
              </a:tr>
              <a:tr h="246885">
                <a:tc rowSpan="2">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高血性疾患</a:t>
                      </a:r>
                    </a:p>
                  </a:txBody>
                  <a:tcPr>
                    <a:lnR w="12700" cap="flat" cmpd="sng" algn="ctr">
                      <a:solidFill>
                        <a:schemeClr val="tx1"/>
                      </a:solidFill>
                      <a:prstDash val="dash"/>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5"/>
                  </a:ext>
                </a:extLst>
              </a:tr>
              <a:tr h="246885">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 xmlns:a16="http://schemas.microsoft.com/office/drawing/2014/main" val="10006"/>
                  </a:ext>
                </a:extLst>
              </a:tr>
            </a:tbl>
          </a:graphicData>
        </a:graphic>
      </p:graphicFrame>
      <p:sp>
        <p:nvSpPr>
          <p:cNvPr id="7" name="テキスト ボックス 6"/>
          <p:cNvSpPr txBox="1"/>
          <p:nvPr/>
        </p:nvSpPr>
        <p:spPr>
          <a:xfrm>
            <a:off x="5163066" y="863134"/>
            <a:ext cx="4017446" cy="261610"/>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順位は４７都道府県中のワースト順（最下位を</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位としている）</a:t>
            </a:r>
          </a:p>
        </p:txBody>
      </p:sp>
      <p:sp>
        <p:nvSpPr>
          <p:cNvPr id="8" name="テキスト ボックス 7"/>
          <p:cNvSpPr txBox="1"/>
          <p:nvPr/>
        </p:nvSpPr>
        <p:spPr>
          <a:xfrm>
            <a:off x="5136115" y="4870576"/>
            <a:ext cx="2773516"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健康寿命と平均寿命（</a:t>
            </a:r>
            <a:r>
              <a:rPr kumimoji="1" lang="en-US" altLang="ja-JP" sz="1400" b="1" dirty="0">
                <a:latin typeface="Meiryo UI" panose="020B0604030504040204" pitchFamily="50" charset="-128"/>
                <a:ea typeface="Meiryo UI" panose="020B0604030504040204" pitchFamily="50" charset="-128"/>
              </a:rPr>
              <a:t>2013</a:t>
            </a:r>
            <a:r>
              <a:rPr kumimoji="1" lang="ja-JP" altLang="en-US" sz="1400" b="1" dirty="0">
                <a:latin typeface="Meiryo UI" panose="020B0604030504040204" pitchFamily="50" charset="-128"/>
                <a:ea typeface="Meiryo UI" panose="020B0604030504040204" pitchFamily="50" charset="-128"/>
              </a:rPr>
              <a:t>年）</a:t>
            </a:r>
          </a:p>
        </p:txBody>
      </p:sp>
      <p:sp>
        <p:nvSpPr>
          <p:cNvPr id="9" name="テキスト ボックス 8"/>
          <p:cNvSpPr txBox="1"/>
          <p:nvPr/>
        </p:nvSpPr>
        <p:spPr>
          <a:xfrm>
            <a:off x="5148064" y="2468452"/>
            <a:ext cx="3350597"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主要疾患の年齢調整</a:t>
            </a:r>
            <a:r>
              <a:rPr lang="ja-JP" altLang="en-US" sz="1400" b="1" dirty="0">
                <a:latin typeface="Meiryo UI" panose="020B0604030504040204" pitchFamily="50" charset="-128"/>
                <a:ea typeface="Meiryo UI" panose="020B0604030504040204" pitchFamily="50" charset="-128"/>
              </a:rPr>
              <a:t>死亡率（</a:t>
            </a:r>
            <a:r>
              <a:rPr lang="en-US" altLang="ja-JP" sz="1400" b="1" dirty="0">
                <a:latin typeface="Meiryo UI" panose="020B0604030504040204" pitchFamily="50" charset="-128"/>
                <a:ea typeface="Meiryo UI" panose="020B0604030504040204" pitchFamily="50" charset="-128"/>
              </a:rPr>
              <a:t>2011</a:t>
            </a:r>
            <a:r>
              <a:rPr lang="ja-JP" altLang="en-US" sz="1400" b="1" dirty="0">
                <a:latin typeface="Meiryo UI" panose="020B0604030504040204" pitchFamily="50" charset="-128"/>
                <a:ea typeface="Meiryo UI" panose="020B0604030504040204" pitchFamily="50" charset="-128"/>
              </a:rPr>
              <a:t>年）</a:t>
            </a:r>
            <a:endParaRPr kumimoji="1" lang="en-US" altLang="ja-JP" sz="14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180288" y="1218307"/>
            <a:ext cx="1928733"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有訴者率（</a:t>
            </a:r>
            <a:r>
              <a:rPr kumimoji="1" lang="en-US" altLang="ja-JP" sz="1400" b="1" dirty="0">
                <a:latin typeface="Meiryo UI" panose="020B0604030504040204" pitchFamily="50" charset="-128"/>
                <a:ea typeface="Meiryo UI" panose="020B0604030504040204" pitchFamily="50" charset="-128"/>
              </a:rPr>
              <a:t>2013</a:t>
            </a:r>
            <a:r>
              <a:rPr kumimoji="1" lang="ja-JP" altLang="en-US" sz="1400" b="1" dirty="0">
                <a:latin typeface="Meiryo UI" panose="020B0604030504040204" pitchFamily="50" charset="-128"/>
                <a:ea typeface="Meiryo UI" panose="020B0604030504040204" pitchFamily="50" charset="-128"/>
              </a:rPr>
              <a:t>年）</a:t>
            </a:r>
            <a:endParaRPr kumimoji="1" lang="en-US" altLang="ja-JP" sz="1400" b="1"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nvPr>
        </p:nvGraphicFramePr>
        <p:xfrm>
          <a:off x="5249155" y="1573483"/>
          <a:ext cx="3571317" cy="822960"/>
        </p:xfrm>
        <a:graphic>
          <a:graphicData uri="http://schemas.openxmlformats.org/drawingml/2006/table">
            <a:tbl>
              <a:tblPr firstRow="1" bandRow="1">
                <a:tableStyleId>{5940675A-B579-460E-94D1-54222C63F5DA}</a:tableStyleId>
              </a:tblPr>
              <a:tblGrid>
                <a:gridCol w="997268">
                  <a:extLst>
                    <a:ext uri="{9D8B030D-6E8A-4147-A177-3AD203B41FA5}">
                      <a16:colId xmlns="" xmlns:a16="http://schemas.microsoft.com/office/drawing/2014/main" val="20000"/>
                    </a:ext>
                  </a:extLst>
                </a:gridCol>
                <a:gridCol w="555819">
                  <a:extLst>
                    <a:ext uri="{9D8B030D-6E8A-4147-A177-3AD203B41FA5}">
                      <a16:colId xmlns="" xmlns:a16="http://schemas.microsoft.com/office/drawing/2014/main" val="20001"/>
                    </a:ext>
                  </a:extLst>
                </a:gridCol>
                <a:gridCol w="710911">
                  <a:extLst>
                    <a:ext uri="{9D8B030D-6E8A-4147-A177-3AD203B41FA5}">
                      <a16:colId xmlns="" xmlns:a16="http://schemas.microsoft.com/office/drawing/2014/main" val="20002"/>
                    </a:ext>
                  </a:extLst>
                </a:gridCol>
                <a:gridCol w="734483">
                  <a:extLst>
                    <a:ext uri="{9D8B030D-6E8A-4147-A177-3AD203B41FA5}">
                      <a16:colId xmlns="" xmlns:a16="http://schemas.microsoft.com/office/drawing/2014/main" val="20003"/>
                    </a:ext>
                  </a:extLst>
                </a:gridCol>
                <a:gridCol w="572836">
                  <a:extLst>
                    <a:ext uri="{9D8B030D-6E8A-4147-A177-3AD203B41FA5}">
                      <a16:colId xmlns="" xmlns:a16="http://schemas.microsoft.com/office/drawing/2014/main" val="20004"/>
                    </a:ext>
                  </a:extLst>
                </a:gridCol>
              </a:tblGrid>
              <a:tr h="246885">
                <a:tc gridSpan="2">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全国</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順位</a:t>
                      </a:r>
                    </a:p>
                  </a:txBody>
                  <a:tcPr>
                    <a:solidFill>
                      <a:schemeClr val="accent6">
                        <a:lumMod val="40000"/>
                        <a:lumOff val="60000"/>
                      </a:schemeClr>
                    </a:solidFill>
                  </a:tcPr>
                </a:tc>
                <a:extLst>
                  <a:ext uri="{0D108BD9-81ED-4DB2-BD59-A6C34878D82A}">
                    <a16:rowId xmlns="" xmlns:a16="http://schemas.microsoft.com/office/drawing/2014/main" val="10000"/>
                  </a:ext>
                </a:extLst>
              </a:tr>
              <a:tr h="246885">
                <a:tc rowSpan="2">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有訴者率</a:t>
                      </a:r>
                    </a:p>
                  </a:txBody>
                  <a:tcPr>
                    <a:lnR w="12700" cap="flat" cmpd="sng" algn="ctr">
                      <a:solidFill>
                        <a:schemeClr val="tx1"/>
                      </a:solidFill>
                      <a:prstDash val="dash"/>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27.68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29.97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1"/>
                  </a:ext>
                </a:extLst>
              </a:tr>
              <a:tr h="246885">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34.53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37.30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 xmlns:a16="http://schemas.microsoft.com/office/drawing/2014/main" val="10002"/>
                  </a:ext>
                </a:extLst>
              </a:tr>
            </a:tbl>
          </a:graphicData>
        </a:graphic>
      </p:graphicFrame>
      <p:sp>
        <p:nvSpPr>
          <p:cNvPr id="12" name="正方形/長方形 11"/>
          <p:cNvSpPr/>
          <p:nvPr/>
        </p:nvSpPr>
        <p:spPr>
          <a:xfrm>
            <a:off x="7524328" y="1549784"/>
            <a:ext cx="1290827" cy="846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524328" y="2823742"/>
            <a:ext cx="1305781" cy="19014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表 13"/>
          <p:cNvGraphicFramePr>
            <a:graphicFrameLocks noGrp="1"/>
          </p:cNvGraphicFramePr>
          <p:nvPr>
            <p:extLst/>
          </p:nvPr>
        </p:nvGraphicFramePr>
        <p:xfrm>
          <a:off x="5241336" y="5202053"/>
          <a:ext cx="3571317" cy="1371600"/>
        </p:xfrm>
        <a:graphic>
          <a:graphicData uri="http://schemas.openxmlformats.org/drawingml/2006/table">
            <a:tbl>
              <a:tblPr firstRow="1" bandRow="1">
                <a:tableStyleId>{5940675A-B579-460E-94D1-54222C63F5DA}</a:tableStyleId>
              </a:tblPr>
              <a:tblGrid>
                <a:gridCol w="997268">
                  <a:extLst>
                    <a:ext uri="{9D8B030D-6E8A-4147-A177-3AD203B41FA5}">
                      <a16:colId xmlns="" xmlns:a16="http://schemas.microsoft.com/office/drawing/2014/main" val="20000"/>
                    </a:ext>
                  </a:extLst>
                </a:gridCol>
                <a:gridCol w="555819">
                  <a:extLst>
                    <a:ext uri="{9D8B030D-6E8A-4147-A177-3AD203B41FA5}">
                      <a16:colId xmlns="" xmlns:a16="http://schemas.microsoft.com/office/drawing/2014/main" val="20001"/>
                    </a:ext>
                  </a:extLst>
                </a:gridCol>
                <a:gridCol w="710911">
                  <a:extLst>
                    <a:ext uri="{9D8B030D-6E8A-4147-A177-3AD203B41FA5}">
                      <a16:colId xmlns="" xmlns:a16="http://schemas.microsoft.com/office/drawing/2014/main" val="20002"/>
                    </a:ext>
                  </a:extLst>
                </a:gridCol>
                <a:gridCol w="734483">
                  <a:extLst>
                    <a:ext uri="{9D8B030D-6E8A-4147-A177-3AD203B41FA5}">
                      <a16:colId xmlns="" xmlns:a16="http://schemas.microsoft.com/office/drawing/2014/main" val="20003"/>
                    </a:ext>
                  </a:extLst>
                </a:gridCol>
                <a:gridCol w="572836">
                  <a:extLst>
                    <a:ext uri="{9D8B030D-6E8A-4147-A177-3AD203B41FA5}">
                      <a16:colId xmlns="" xmlns:a16="http://schemas.microsoft.com/office/drawing/2014/main" val="20004"/>
                    </a:ext>
                  </a:extLst>
                </a:gridCol>
              </a:tblGrid>
              <a:tr h="246885">
                <a:tc gridSpan="2">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全国</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a:t>
                      </a:r>
                    </a:p>
                  </a:txBody>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順位</a:t>
                      </a:r>
                    </a:p>
                  </a:txBody>
                  <a:tcPr>
                    <a:solidFill>
                      <a:schemeClr val="accent6">
                        <a:lumMod val="40000"/>
                        <a:lumOff val="60000"/>
                      </a:schemeClr>
                    </a:solidFill>
                  </a:tcPr>
                </a:tc>
                <a:extLst>
                  <a:ext uri="{0D108BD9-81ED-4DB2-BD59-A6C34878D82A}">
                    <a16:rowId xmlns="" xmlns:a16="http://schemas.microsoft.com/office/drawing/2014/main" val="10000"/>
                  </a:ext>
                </a:extLst>
              </a:tr>
              <a:tr h="246885">
                <a:tc rowSpan="2">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健康寿命</a:t>
                      </a:r>
                    </a:p>
                  </a:txBody>
                  <a:tcPr>
                    <a:lnR w="12700" cap="flat" cmpd="sng" algn="ctr">
                      <a:solidFill>
                        <a:schemeClr val="tx1"/>
                      </a:solidFill>
                      <a:prstDash val="dash"/>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70.42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69.39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1"/>
                  </a:ext>
                </a:extLst>
              </a:tr>
              <a:tr h="246885">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73.62</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72.55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 xmlns:a16="http://schemas.microsoft.com/office/drawing/2014/main" val="10002"/>
                  </a:ext>
                </a:extLst>
              </a:tr>
              <a:tr h="246885">
                <a:tc rowSpan="2">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平均寿命</a:t>
                      </a:r>
                    </a:p>
                  </a:txBody>
                  <a:tcPr>
                    <a:lnR w="12700" cap="flat" cmpd="sng" algn="ctr">
                      <a:solidFill>
                        <a:schemeClr val="tx1"/>
                      </a:solidFill>
                      <a:prstDash val="dash"/>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79.59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78.99</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3"/>
                  </a:ext>
                </a:extLst>
              </a:tr>
              <a:tr h="246885">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86.35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85.93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 xmlns:a16="http://schemas.microsoft.com/office/drawing/2014/main" val="10004"/>
                  </a:ext>
                </a:extLst>
              </a:tr>
            </a:tbl>
          </a:graphicData>
        </a:graphic>
      </p:graphicFrame>
      <p:sp>
        <p:nvSpPr>
          <p:cNvPr id="15" name="正方形/長方形 14"/>
          <p:cNvSpPr/>
          <p:nvPr/>
        </p:nvSpPr>
        <p:spPr>
          <a:xfrm>
            <a:off x="7524329" y="5178353"/>
            <a:ext cx="1283008" cy="14189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23528" y="1522527"/>
            <a:ext cx="4374253" cy="255454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大阪府は全国のなかでも有訴率が高く（男性</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位、女性</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死亡原因</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のトップで</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あるがん（悪性新生物）</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、二番目の心</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疾患</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、あるいは一人</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当たり医療費が高額になる高血性疾患など</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でも死亡率</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が高い。</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その結果、平均寿命も全都道府県の中で低い水準にあり、「健康的に生活できる期間」である健康寿命も、男性はワースト４位、女性はワースト３位と、厳しい状況。</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469679" y="4869160"/>
            <a:ext cx="42484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95536" y="4908579"/>
            <a:ext cx="4212936" cy="1661993"/>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＜凡例＞</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①有訴者率</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人口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人あたりの，病気やけがなどで自覚症状</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のある人（有訴者）の比率。</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年齢調整死亡率</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年齢構成の異なる地域間で死亡状況の比較</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ができるように年齢構成を調整した死亡率（人口</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万対）</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健康寿命・</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日常的・継続的な医療・介護に依存しないで、自分の</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心身で生命維持し、自立した生活ができる生存期間のこと</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70695" y="116632"/>
            <a:ext cx="8802609"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大阪府における健康長寿の現状（有訴率・死亡率・寿命）から、戦略領域としての必要性は明らか。</a:t>
            </a:r>
            <a:endParaRPr lang="ja-JP" altLang="en-US" sz="1600" dirty="0">
              <a:latin typeface="Meiryo UI" panose="020B0604030504040204" pitchFamily="50" charset="-128"/>
              <a:ea typeface="Meiryo UI" panose="020B0604030504040204" pitchFamily="50" charset="-128"/>
            </a:endParaRPr>
          </a:p>
        </p:txBody>
      </p:sp>
      <p:sp>
        <p:nvSpPr>
          <p:cNvPr id="21" name="角丸四角形 20"/>
          <p:cNvSpPr/>
          <p:nvPr/>
        </p:nvSpPr>
        <p:spPr>
          <a:xfrm>
            <a:off x="0" y="692696"/>
            <a:ext cx="9144000" cy="6120680"/>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228184" y="528935"/>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現状</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440947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4904" y="6520259"/>
            <a:ext cx="2133600" cy="365125"/>
          </a:xfrm>
        </p:spPr>
        <p:txBody>
          <a:bodyPr/>
          <a:lstStyle/>
          <a:p>
            <a:fld id="{2788D170-ED78-4CD6-9DF7-18AA74CDFCD5}" type="slidenum">
              <a:rPr kumimoji="1" lang="ja-JP" altLang="en-US" smtClean="0"/>
              <a:t>39</a:t>
            </a:fld>
            <a:endParaRPr kumimoji="1" lang="ja-JP" altLang="en-US" dirty="0"/>
          </a:p>
        </p:txBody>
      </p:sp>
      <p:sp>
        <p:nvSpPr>
          <p:cNvPr id="2" name="テキスト ボックス 1"/>
          <p:cNvSpPr txBox="1"/>
          <p:nvPr/>
        </p:nvSpPr>
        <p:spPr>
          <a:xfrm>
            <a:off x="573641" y="4725144"/>
            <a:ext cx="4015070" cy="1191816"/>
          </a:xfrm>
          <a:prstGeom prst="roundRect">
            <a:avLst/>
          </a:prstGeom>
          <a:solidFill>
            <a:schemeClr val="accent6">
              <a:lumMod val="40000"/>
              <a:lumOff val="60000"/>
            </a:schemeClr>
          </a:solid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健康寿命の延伸、</a:t>
            </a:r>
            <a:r>
              <a:rPr kumimoji="1" lang="en-US" altLang="ja-JP" sz="1600" dirty="0" smtClean="0">
                <a:latin typeface="Meiryo UI" panose="020B0604030504040204" pitchFamily="50" charset="-128"/>
                <a:ea typeface="Meiryo UI" panose="020B0604030504040204" pitchFamily="50" charset="-128"/>
              </a:rPr>
              <a:t>QOL</a:t>
            </a:r>
            <a:r>
              <a:rPr lang="ja-JP" altLang="en-US" sz="1600" baseline="30000" dirty="0">
                <a:latin typeface="Meiryo UI" panose="020B0604030504040204" pitchFamily="50" charset="-128"/>
                <a:ea typeface="Meiryo UI" panose="020B0604030504040204" pitchFamily="50" charset="-128"/>
              </a:rPr>
              <a:t> （</a:t>
            </a:r>
            <a:r>
              <a:rPr lang="en-US" altLang="ja-JP" sz="1600" baseline="30000" dirty="0" smtClean="0">
                <a:latin typeface="Meiryo UI" panose="020B0604030504040204" pitchFamily="50" charset="-128"/>
                <a:ea typeface="Meiryo UI" panose="020B0604030504040204" pitchFamily="50" charset="-128"/>
              </a:rPr>
              <a:t>※</a:t>
            </a:r>
            <a:r>
              <a:rPr lang="ja-JP" altLang="en-US" sz="1600" baseline="300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の</a:t>
            </a:r>
            <a:r>
              <a:rPr kumimoji="1" lang="ja-JP" altLang="en-US" sz="1600" dirty="0">
                <a:latin typeface="Meiryo UI" panose="020B0604030504040204" pitchFamily="50" charset="-128"/>
                <a:ea typeface="Meiryo UI" panose="020B0604030504040204" pitchFamily="50" charset="-128"/>
              </a:rPr>
              <a:t>向上を実現するためにはがん検診や特定健診の受診が欠かせない。個人の行動変容に対するアプローチが極めて重要</a:t>
            </a:r>
            <a:endParaRPr kumimoji="1" lang="en-US" altLang="ja-JP" sz="1600" dirty="0">
              <a:latin typeface="Meiryo UI" panose="020B0604030504040204" pitchFamily="50" charset="-128"/>
              <a:ea typeface="Meiryo UI" panose="020B0604030504040204" pitchFamily="50" charset="-128"/>
            </a:endParaRPr>
          </a:p>
        </p:txBody>
      </p:sp>
      <p:sp>
        <p:nvSpPr>
          <p:cNvPr id="10" name="テキスト ボックス 12"/>
          <p:cNvSpPr txBox="1">
            <a:spLocks noChangeArrowheads="1"/>
          </p:cNvSpPr>
          <p:nvPr/>
        </p:nvSpPr>
        <p:spPr bwMode="auto">
          <a:xfrm>
            <a:off x="5249155" y="730151"/>
            <a:ext cx="357131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a:spcBef>
                <a:spcPts val="600"/>
              </a:spcBef>
            </a:pPr>
            <a:r>
              <a:rPr lang="ja-JP" altLang="en-US" sz="1200" dirty="0">
                <a:latin typeface="Meiryo UI" panose="020B0604030504040204" pitchFamily="50" charset="-128"/>
                <a:ea typeface="Meiryo UI" panose="020B0604030504040204" pitchFamily="50" charset="-128"/>
              </a:rPr>
              <a:t>都道府県別がん検診受診率の比較</a:t>
            </a:r>
            <a:endParaRPr lang="en-US" altLang="ja-JP" sz="1200" dirty="0">
              <a:latin typeface="Meiryo UI" panose="020B0604030504040204" pitchFamily="50" charset="-128"/>
              <a:ea typeface="Meiryo UI" panose="020B0604030504040204" pitchFamily="50" charset="-128"/>
            </a:endParaRPr>
          </a:p>
          <a:p>
            <a:pPr algn="ctr">
              <a:spcBef>
                <a:spcPts val="600"/>
              </a:spcBef>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40</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69</a:t>
            </a:r>
            <a:r>
              <a:rPr lang="ja-JP" altLang="en-US" sz="1200" dirty="0">
                <a:latin typeface="Meiryo UI" panose="020B0604030504040204" pitchFamily="50" charset="-128"/>
                <a:ea typeface="Meiryo UI" panose="020B0604030504040204" pitchFamily="50" charset="-128"/>
              </a:rPr>
              <a:t>歳／</a:t>
            </a:r>
            <a:r>
              <a:rPr lang="en-US" altLang="ja-JP" sz="1200" dirty="0">
                <a:latin typeface="Meiryo UI" panose="020B0604030504040204" pitchFamily="50" charset="-128"/>
                <a:ea typeface="Meiryo UI" panose="020B0604030504040204" pitchFamily="50" charset="-128"/>
              </a:rPr>
              <a:t>2013</a:t>
            </a:r>
            <a:r>
              <a:rPr lang="ja-JP" altLang="en-US" sz="1200" dirty="0">
                <a:latin typeface="Meiryo UI" panose="020B0604030504040204" pitchFamily="50" charset="-128"/>
                <a:ea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endParaRPr>
          </a:p>
        </p:txBody>
      </p:sp>
      <p:sp>
        <p:nvSpPr>
          <p:cNvPr id="17" name="テキスト ボックス 4"/>
          <p:cNvSpPr txBox="1">
            <a:spLocks noChangeArrowheads="1"/>
          </p:cNvSpPr>
          <p:nvPr/>
        </p:nvSpPr>
        <p:spPr bwMode="auto">
          <a:xfrm>
            <a:off x="326902" y="985371"/>
            <a:ext cx="4392488"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indent="0">
              <a:spcBef>
                <a:spcPts val="600"/>
              </a:spcBef>
            </a:pPr>
            <a:r>
              <a:rPr lang="ja-JP" altLang="en-US" sz="1600" b="1" dirty="0">
                <a:latin typeface="Meiryo UI" panose="020B0604030504040204" pitchFamily="50" charset="-128"/>
                <a:ea typeface="Meiryo UI" panose="020B0604030504040204" pitchFamily="50" charset="-128"/>
              </a:rPr>
              <a:t>＜がん検診受診率＞</a:t>
            </a:r>
            <a:endParaRPr lang="en-US" altLang="ja-JP" sz="1600" b="1" dirty="0">
              <a:latin typeface="Meiryo UI" panose="020B0604030504040204" pitchFamily="50" charset="-128"/>
              <a:ea typeface="Meiryo UI" panose="020B0604030504040204" pitchFamily="50" charset="-128"/>
            </a:endParaRPr>
          </a:p>
          <a:p>
            <a:pPr>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がんの早期診断につながる「がん検診受診率」は</a:t>
            </a:r>
            <a:r>
              <a:rPr lang="ja-JP" altLang="en-US" sz="1600" dirty="0" smtClean="0">
                <a:latin typeface="Meiryo UI" panose="020B0604030504040204" pitchFamily="50" charset="-128"/>
                <a:ea typeface="Meiryo UI" panose="020B0604030504040204" pitchFamily="50" charset="-128"/>
              </a:rPr>
              <a:t>、大阪府では女性</a:t>
            </a:r>
            <a:r>
              <a:rPr lang="ja-JP" altLang="en-US" sz="1600" dirty="0">
                <a:latin typeface="Meiryo UI" panose="020B0604030504040204" pitchFamily="50" charset="-128"/>
                <a:ea typeface="Meiryo UI" panose="020B0604030504040204" pitchFamily="50" charset="-128"/>
              </a:rPr>
              <a:t>の乳がんのワースト２を除いて、すべての受診率が全国ワースト１。</a:t>
            </a:r>
            <a:endParaRPr lang="en-US" altLang="ja-JP" sz="1600" dirty="0">
              <a:latin typeface="Meiryo UI" panose="020B0604030504040204" pitchFamily="50" charset="-128"/>
              <a:ea typeface="Meiryo UI" panose="020B0604030504040204" pitchFamily="50" charset="-128"/>
            </a:endParaRPr>
          </a:p>
          <a:p>
            <a:pPr>
              <a:spcBef>
                <a:spcPts val="600"/>
              </a:spcBef>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受診率は全国</a:t>
            </a:r>
            <a:r>
              <a:rPr lang="ja-JP" altLang="en-US" sz="1600" dirty="0">
                <a:latin typeface="Meiryo UI" panose="020B0604030504040204" pitchFamily="50" charset="-128"/>
                <a:ea typeface="Meiryo UI" panose="020B0604030504040204" pitchFamily="50" charset="-128"/>
              </a:rPr>
              <a:t>平均と比べて５～</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ポイント低い数値となっている。</a:t>
            </a:r>
            <a:endParaRPr lang="en-US" altLang="ja-JP" sz="1600" dirty="0">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extLst/>
          </p:nvPr>
        </p:nvGraphicFramePr>
        <p:xfrm>
          <a:off x="5292080" y="1268760"/>
          <a:ext cx="3346016" cy="2331720"/>
        </p:xfrm>
        <a:graphic>
          <a:graphicData uri="http://schemas.openxmlformats.org/drawingml/2006/table">
            <a:tbl>
              <a:tblPr firstRow="1" bandRow="1">
                <a:tableStyleId>{5940675A-B579-460E-94D1-54222C63F5DA}</a:tableStyleId>
              </a:tblPr>
              <a:tblGrid>
                <a:gridCol w="787718">
                  <a:extLst>
                    <a:ext uri="{9D8B030D-6E8A-4147-A177-3AD203B41FA5}">
                      <a16:colId xmlns="" xmlns:a16="http://schemas.microsoft.com/office/drawing/2014/main" val="20000"/>
                    </a:ext>
                  </a:extLst>
                </a:gridCol>
                <a:gridCol w="540068">
                  <a:extLst>
                    <a:ext uri="{9D8B030D-6E8A-4147-A177-3AD203B41FA5}">
                      <a16:colId xmlns="" xmlns:a16="http://schemas.microsoft.com/office/drawing/2014/main" val="20001"/>
                    </a:ext>
                  </a:extLst>
                </a:gridCol>
                <a:gridCol w="710911">
                  <a:extLst>
                    <a:ext uri="{9D8B030D-6E8A-4147-A177-3AD203B41FA5}">
                      <a16:colId xmlns="" xmlns:a16="http://schemas.microsoft.com/office/drawing/2014/main" val="20002"/>
                    </a:ext>
                  </a:extLst>
                </a:gridCol>
                <a:gridCol w="734483">
                  <a:extLst>
                    <a:ext uri="{9D8B030D-6E8A-4147-A177-3AD203B41FA5}">
                      <a16:colId xmlns="" xmlns:a16="http://schemas.microsoft.com/office/drawing/2014/main" val="20003"/>
                    </a:ext>
                  </a:extLst>
                </a:gridCol>
                <a:gridCol w="572836">
                  <a:extLst>
                    <a:ext uri="{9D8B030D-6E8A-4147-A177-3AD203B41FA5}">
                      <a16:colId xmlns="" xmlns:a16="http://schemas.microsoft.com/office/drawing/2014/main" val="20004"/>
                    </a:ext>
                  </a:extLst>
                </a:gridCol>
              </a:tblGrid>
              <a:tr h="229297">
                <a:tc gridSpan="2">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全国</a:t>
                      </a:r>
                    </a:p>
                  </a:txBody>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大阪府</a:t>
                      </a:r>
                    </a:p>
                  </a:txBody>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順位</a:t>
                      </a:r>
                    </a:p>
                  </a:txBody>
                  <a:tcPr>
                    <a:solidFill>
                      <a:schemeClr val="accent6">
                        <a:lumMod val="40000"/>
                        <a:lumOff val="60000"/>
                      </a:schemeClr>
                    </a:solidFill>
                  </a:tcPr>
                </a:tc>
                <a:extLst>
                  <a:ext uri="{0D108BD9-81ED-4DB2-BD59-A6C34878D82A}">
                    <a16:rowId xmlns="" xmlns:a16="http://schemas.microsoft.com/office/drawing/2014/main" val="10000"/>
                  </a:ext>
                </a:extLst>
              </a:tr>
              <a:tr h="229297">
                <a:tc rowSpan="2">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胃がん</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dash"/>
                      <a:round/>
                      <a:headEnd type="none" w="med" len="med"/>
                      <a:tailEnd type="none" w="med" len="med"/>
                    </a:lnR>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36.6</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26.9</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1"/>
                  </a:ext>
                </a:extLst>
              </a:tr>
              <a:tr h="229297">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28.3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19.3</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 xmlns:a16="http://schemas.microsoft.com/office/drawing/2014/main" val="10002"/>
                  </a:ext>
                </a:extLst>
              </a:tr>
              <a:tr h="229297">
                <a:tc rowSpan="2">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大腸がん</a:t>
                      </a:r>
                    </a:p>
                  </a:txBody>
                  <a:tcPr>
                    <a:lnR w="12700" cap="flat" cmpd="sng" algn="ctr">
                      <a:solidFill>
                        <a:schemeClr val="tx1"/>
                      </a:solidFill>
                      <a:prstDash val="dash"/>
                      <a:round/>
                      <a:headEnd type="none" w="med" len="med"/>
                      <a:tailEnd type="none" w="med" len="med"/>
                    </a:lnR>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28.1</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21.6</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3"/>
                  </a:ext>
                </a:extLst>
              </a:tr>
              <a:tr h="229297">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23.9</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17.7</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solidFill>
                      <a:schemeClr val="accent6">
                        <a:lumMod val="40000"/>
                        <a:lumOff val="60000"/>
                      </a:schemeClr>
                    </a:solidFill>
                  </a:tcPr>
                </a:tc>
                <a:extLst>
                  <a:ext uri="{0D108BD9-81ED-4DB2-BD59-A6C34878D82A}">
                    <a16:rowId xmlns="" xmlns:a16="http://schemas.microsoft.com/office/drawing/2014/main" val="10004"/>
                  </a:ext>
                </a:extLst>
              </a:tr>
              <a:tr h="229297">
                <a:tc rowSpan="2">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肺がん</a:t>
                      </a:r>
                    </a:p>
                  </a:txBody>
                  <a:tcPr>
                    <a:lnR w="12700" cap="flat" cmpd="sng" algn="ctr">
                      <a:solidFill>
                        <a:schemeClr val="tx1"/>
                      </a:solidFill>
                      <a:prstDash val="dash"/>
                      <a:round/>
                      <a:headEnd type="none" w="med" len="med"/>
                      <a:tailEnd type="none" w="med" len="med"/>
                    </a:lnR>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男性</a:t>
                      </a:r>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26.4</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18.0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B w="12700" cap="flat" cmpd="sng" algn="ctr">
                      <a:solidFill>
                        <a:schemeClr val="tx1"/>
                      </a:solidFill>
                      <a:prstDash val="dash"/>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5"/>
                  </a:ext>
                </a:extLst>
              </a:tr>
              <a:tr h="229297">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23.0</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14.9</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6"/>
                  </a:ext>
                </a:extLst>
              </a:tr>
              <a:tr h="229297">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乳がん</a:t>
                      </a:r>
                    </a:p>
                  </a:txBody>
                  <a:tcPr>
                    <a:lnR w="12700" cap="flat" cmpd="sng" algn="ctr">
                      <a:solidFill>
                        <a:schemeClr val="tx1"/>
                      </a:solidFill>
                      <a:prstDash val="dash"/>
                      <a:round/>
                      <a:headEnd type="none" w="med" len="med"/>
                      <a:tailEnd type="none" w="med" len="med"/>
                    </a:lnR>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30.6</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24.7</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616973434"/>
                  </a:ext>
                </a:extLst>
              </a:tr>
              <a:tr h="229297">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子宮がん</a:t>
                      </a:r>
                    </a:p>
                  </a:txBody>
                  <a:tcPr>
                    <a:lnR w="12700" cap="flat" cmpd="sng" algn="ctr">
                      <a:solidFill>
                        <a:schemeClr val="tx1"/>
                      </a:solidFill>
                      <a:prstDash val="dash"/>
                      <a:round/>
                      <a:headEnd type="none" w="med" len="med"/>
                      <a:tailEnd type="none" w="med" len="med"/>
                    </a:lnR>
                  </a:tcPr>
                </a:tc>
                <a:tc>
                  <a:txBody>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女性</a:t>
                      </a:r>
                    </a:p>
                  </a:txBody>
                  <a:tcP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28.7</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23.7</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位</a:t>
                      </a:r>
                    </a:p>
                  </a:txBody>
                  <a:tcPr>
                    <a:lnT w="12700" cap="flat" cmpd="sng" algn="ctr">
                      <a:solidFill>
                        <a:schemeClr val="tx1"/>
                      </a:solidFill>
                      <a:prstDash val="solid"/>
                      <a:round/>
                      <a:headEnd type="none" w="med" len="med"/>
                      <a:tailEnd type="none" w="med" len="med"/>
                    </a:lnT>
                    <a:solidFill>
                      <a:schemeClr val="accent6">
                        <a:lumMod val="40000"/>
                        <a:lumOff val="60000"/>
                      </a:schemeClr>
                    </a:solidFill>
                  </a:tcPr>
                </a:tc>
                <a:extLst>
                  <a:ext uri="{0D108BD9-81ED-4DB2-BD59-A6C34878D82A}">
                    <a16:rowId xmlns="" xmlns:a16="http://schemas.microsoft.com/office/drawing/2014/main" val="2220402842"/>
                  </a:ext>
                </a:extLst>
              </a:tr>
            </a:tbl>
          </a:graphicData>
        </a:graphic>
      </p:graphicFrame>
      <p:sp>
        <p:nvSpPr>
          <p:cNvPr id="19" name="正方形/長方形 18"/>
          <p:cNvSpPr/>
          <p:nvPr/>
        </p:nvSpPr>
        <p:spPr>
          <a:xfrm>
            <a:off x="7308304" y="1268760"/>
            <a:ext cx="1332000" cy="23390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4"/>
          <p:cNvSpPr txBox="1">
            <a:spLocks noChangeArrowheads="1"/>
          </p:cNvSpPr>
          <p:nvPr/>
        </p:nvSpPr>
        <p:spPr bwMode="auto">
          <a:xfrm>
            <a:off x="328844" y="2924944"/>
            <a:ext cx="4464496"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indent="0">
              <a:spcBef>
                <a:spcPts val="600"/>
              </a:spcBef>
            </a:pPr>
            <a:r>
              <a:rPr lang="ja-JP" altLang="en-US" sz="1600" b="1" dirty="0">
                <a:latin typeface="Meiryo UI" panose="020B0604030504040204" pitchFamily="50" charset="-128"/>
                <a:ea typeface="Meiryo UI" panose="020B0604030504040204" pitchFamily="50" charset="-128"/>
              </a:rPr>
              <a:t>＜特定健康診査受診率／特定保健指導実施率＞</a:t>
            </a:r>
            <a:endParaRPr lang="en-US" altLang="ja-JP" sz="1600" b="1" dirty="0">
              <a:latin typeface="Meiryo UI" panose="020B0604030504040204" pitchFamily="50" charset="-128"/>
              <a:ea typeface="Meiryo UI" panose="020B0604030504040204" pitchFamily="50" charset="-128"/>
            </a:endParaRPr>
          </a:p>
          <a:p>
            <a:pPr>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高血圧や高脂肪、糖尿病などの生活習慣病対策として、特定健診や特定保健指導の効果が期待されているが、大阪はいずれの実施率も低い（保健指導実施率は全国ワースト１）</a:t>
            </a:r>
            <a:endParaRPr lang="en-US" altLang="ja-JP" sz="1600" dirty="0">
              <a:latin typeface="Meiryo UI" panose="020B0604030504040204" pitchFamily="50" charset="-128"/>
              <a:ea typeface="Meiryo UI" panose="020B0604030504040204" pitchFamily="50" charset="-128"/>
            </a:endParaRPr>
          </a:p>
        </p:txBody>
      </p:sp>
      <p:graphicFrame>
        <p:nvGraphicFramePr>
          <p:cNvPr id="23" name="グラフ 22"/>
          <p:cNvGraphicFramePr/>
          <p:nvPr>
            <p:extLst/>
          </p:nvPr>
        </p:nvGraphicFramePr>
        <p:xfrm>
          <a:off x="4932040" y="4122511"/>
          <a:ext cx="2016224" cy="2216710"/>
        </p:xfrm>
        <a:graphic>
          <a:graphicData uri="http://schemas.openxmlformats.org/drawingml/2006/chart">
            <c:chart xmlns:c="http://schemas.openxmlformats.org/drawingml/2006/chart" xmlns:r="http://schemas.openxmlformats.org/officeDocument/2006/relationships" r:id="rId2"/>
          </a:graphicData>
        </a:graphic>
      </p:graphicFrame>
      <p:cxnSp>
        <p:nvCxnSpPr>
          <p:cNvPr id="25" name="直線コネクタ 24"/>
          <p:cNvCxnSpPr/>
          <p:nvPr/>
        </p:nvCxnSpPr>
        <p:spPr>
          <a:xfrm>
            <a:off x="5329332" y="4844913"/>
            <a:ext cx="13681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6" name="グラフ 25"/>
          <p:cNvGraphicFramePr/>
          <p:nvPr>
            <p:extLst/>
          </p:nvPr>
        </p:nvGraphicFramePr>
        <p:xfrm>
          <a:off x="7020272" y="4126922"/>
          <a:ext cx="2016224" cy="2216710"/>
        </p:xfrm>
        <a:graphic>
          <a:graphicData uri="http://schemas.openxmlformats.org/drawingml/2006/chart">
            <c:chart xmlns:c="http://schemas.openxmlformats.org/drawingml/2006/chart" xmlns:r="http://schemas.openxmlformats.org/officeDocument/2006/relationships" r:id="rId3"/>
          </a:graphicData>
        </a:graphic>
      </p:graphicFrame>
      <p:cxnSp>
        <p:nvCxnSpPr>
          <p:cNvPr id="27" name="直線コネクタ 26"/>
          <p:cNvCxnSpPr/>
          <p:nvPr/>
        </p:nvCxnSpPr>
        <p:spPr>
          <a:xfrm>
            <a:off x="7388306" y="4567513"/>
            <a:ext cx="13681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6194532" y="6268602"/>
            <a:ext cx="753732" cy="261610"/>
          </a:xfrm>
          <a:prstGeom prst="rect">
            <a:avLst/>
          </a:prstGeom>
          <a:ln>
            <a:solidFill>
              <a:schemeClr val="bg1">
                <a:lumMod val="75000"/>
              </a:schemeClr>
            </a:solidFill>
          </a:ln>
        </p:spPr>
        <p:txBody>
          <a:bodyPr wrap="none">
            <a:spAutoFit/>
          </a:bodyPr>
          <a:lstStyle/>
          <a:p>
            <a:r>
              <a:rPr lang="ja-JP" altLang="en-US" sz="1050" b="1" dirty="0">
                <a:latin typeface="Meiryo UI" panose="020B0604030504040204" pitchFamily="50" charset="-128"/>
                <a:ea typeface="Meiryo UI" panose="020B0604030504040204" pitchFamily="50" charset="-128"/>
              </a:rPr>
              <a:t>ワースト６</a:t>
            </a:r>
            <a:endParaRPr lang="ja-JP" altLang="en-US" sz="1050" b="1" dirty="0"/>
          </a:p>
        </p:txBody>
      </p:sp>
      <p:sp>
        <p:nvSpPr>
          <p:cNvPr id="30" name="正方形/長方形 29"/>
          <p:cNvSpPr/>
          <p:nvPr/>
        </p:nvSpPr>
        <p:spPr>
          <a:xfrm>
            <a:off x="8271336" y="6272449"/>
            <a:ext cx="758541" cy="253916"/>
          </a:xfrm>
          <a:prstGeom prst="rect">
            <a:avLst/>
          </a:prstGeom>
          <a:ln>
            <a:solidFill>
              <a:schemeClr val="bg1">
                <a:lumMod val="75000"/>
              </a:schemeClr>
            </a:solidFill>
          </a:ln>
        </p:spPr>
        <p:txBody>
          <a:bodyPr wrap="none">
            <a:spAutoFit/>
          </a:bodyPr>
          <a:lstStyle/>
          <a:p>
            <a:r>
              <a:rPr lang="ja-JP" altLang="en-US" sz="1050" b="1" dirty="0">
                <a:latin typeface="Meiryo UI" panose="020B0604030504040204" pitchFamily="50" charset="-128"/>
                <a:ea typeface="Meiryo UI" panose="020B0604030504040204" pitchFamily="50" charset="-128"/>
              </a:rPr>
              <a:t>ワースト１</a:t>
            </a:r>
            <a:endParaRPr lang="ja-JP" altLang="en-US" sz="1050" b="1" dirty="0"/>
          </a:p>
        </p:txBody>
      </p:sp>
      <p:sp>
        <p:nvSpPr>
          <p:cNvPr id="31" name="二等辺三角形 30"/>
          <p:cNvSpPr/>
          <p:nvPr/>
        </p:nvSpPr>
        <p:spPr>
          <a:xfrm rot="10800000">
            <a:off x="1257293" y="4379262"/>
            <a:ext cx="2644485" cy="201865"/>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5206304" y="3731062"/>
            <a:ext cx="1454244" cy="430887"/>
          </a:xfrm>
          <a:prstGeom prst="rect">
            <a:avLst/>
          </a:prstGeom>
        </p:spPr>
        <p:txBody>
          <a:bodyPr wrap="none">
            <a:spAutoFit/>
          </a:bodyPr>
          <a:lstStyle/>
          <a:p>
            <a:pPr algn="ctr"/>
            <a:r>
              <a:rPr lang="ja-JP" altLang="en-US" sz="1100" dirty="0">
                <a:latin typeface="Meiryo UI" panose="020B0604030504040204" pitchFamily="50" charset="-128"/>
                <a:ea typeface="Meiryo UI" panose="020B0604030504040204" pitchFamily="50" charset="-128"/>
              </a:rPr>
              <a:t>特定健康診査受診率</a:t>
            </a:r>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2014</a:t>
            </a:r>
            <a:r>
              <a:rPr lang="ja-JP" altLang="en-US" sz="1100" dirty="0">
                <a:latin typeface="Meiryo UI" panose="020B0604030504040204" pitchFamily="50" charset="-128"/>
                <a:ea typeface="Meiryo UI" panose="020B0604030504040204" pitchFamily="50" charset="-128"/>
              </a:rPr>
              <a:t>年）</a:t>
            </a:r>
            <a:endParaRPr lang="ja-JP" altLang="en-US" sz="1100" dirty="0"/>
          </a:p>
        </p:txBody>
      </p:sp>
      <p:sp>
        <p:nvSpPr>
          <p:cNvPr id="33" name="正方形/長方形 32"/>
          <p:cNvSpPr/>
          <p:nvPr/>
        </p:nvSpPr>
        <p:spPr>
          <a:xfrm>
            <a:off x="7238570" y="3755161"/>
            <a:ext cx="1454244" cy="430887"/>
          </a:xfrm>
          <a:prstGeom prst="rect">
            <a:avLst/>
          </a:prstGeom>
        </p:spPr>
        <p:txBody>
          <a:bodyPr wrap="none">
            <a:spAutoFit/>
          </a:bodyPr>
          <a:lstStyle/>
          <a:p>
            <a:pPr algn="ctr"/>
            <a:r>
              <a:rPr lang="ja-JP" altLang="en-US" sz="1100" dirty="0">
                <a:latin typeface="Meiryo UI" panose="020B0604030504040204" pitchFamily="50" charset="-128"/>
                <a:ea typeface="Meiryo UI" panose="020B0604030504040204" pitchFamily="50" charset="-128"/>
              </a:rPr>
              <a:t>特定保健指導実施率</a:t>
            </a:r>
            <a:endParaRPr lang="en-US" altLang="ja-JP" sz="1100" dirty="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2014</a:t>
            </a:r>
            <a:r>
              <a:rPr lang="ja-JP" altLang="en-US" sz="1100" dirty="0">
                <a:latin typeface="Meiryo UI" panose="020B0604030504040204" pitchFamily="50" charset="-128"/>
                <a:ea typeface="Meiryo UI" panose="020B0604030504040204" pitchFamily="50" charset="-128"/>
              </a:rPr>
              <a:t>年）</a:t>
            </a:r>
            <a:endParaRPr lang="ja-JP" altLang="en-US" sz="1100" dirty="0"/>
          </a:p>
        </p:txBody>
      </p:sp>
      <p:sp>
        <p:nvSpPr>
          <p:cNvPr id="36" name="テキスト ボックス 35"/>
          <p:cNvSpPr txBox="1"/>
          <p:nvPr/>
        </p:nvSpPr>
        <p:spPr>
          <a:xfrm>
            <a:off x="6000213" y="4245749"/>
            <a:ext cx="822661"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全国平均</a:t>
            </a:r>
            <a:r>
              <a:rPr kumimoji="1" lang="en-US" altLang="ja-JP" sz="800" dirty="0">
                <a:latin typeface="Meiryo UI" panose="020B0604030504040204" pitchFamily="50" charset="-128"/>
                <a:ea typeface="Meiryo UI" panose="020B0604030504040204" pitchFamily="50" charset="-128"/>
              </a:rPr>
              <a:t>47.6</a:t>
            </a:r>
            <a:endParaRPr kumimoji="1" lang="ja-JP" altLang="en-US" sz="800" dirty="0">
              <a:latin typeface="Meiryo UI" panose="020B0604030504040204" pitchFamily="50" charset="-128"/>
              <a:ea typeface="Meiryo UI" panose="020B0604030504040204" pitchFamily="50" charset="-128"/>
            </a:endParaRPr>
          </a:p>
        </p:txBody>
      </p:sp>
      <p:cxnSp>
        <p:nvCxnSpPr>
          <p:cNvPr id="38" name="直線コネクタ 37"/>
          <p:cNvCxnSpPr>
            <a:cxnSpLocks/>
            <a:stCxn id="36" idx="1"/>
          </p:cNvCxnSpPr>
          <p:nvPr/>
        </p:nvCxnSpPr>
        <p:spPr>
          <a:xfrm flipH="1">
            <a:off x="5652120" y="4353471"/>
            <a:ext cx="348093" cy="427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7607269" y="4195751"/>
            <a:ext cx="822661"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全国平均</a:t>
            </a:r>
            <a:r>
              <a:rPr lang="en-US" altLang="ja-JP" sz="800" dirty="0">
                <a:latin typeface="Meiryo UI" panose="020B0604030504040204" pitchFamily="50" charset="-128"/>
                <a:ea typeface="Meiryo UI" panose="020B0604030504040204" pitchFamily="50" charset="-128"/>
              </a:rPr>
              <a:t>20.7</a:t>
            </a:r>
            <a:endParaRPr kumimoji="1" lang="ja-JP" altLang="en-US" sz="800" dirty="0">
              <a:latin typeface="Meiryo UI" panose="020B0604030504040204" pitchFamily="50" charset="-128"/>
              <a:ea typeface="Meiryo UI" panose="020B0604030504040204" pitchFamily="50" charset="-128"/>
            </a:endParaRPr>
          </a:p>
        </p:txBody>
      </p:sp>
      <p:cxnSp>
        <p:nvCxnSpPr>
          <p:cNvPr id="41" name="直線コネクタ 40"/>
          <p:cNvCxnSpPr>
            <a:cxnSpLocks/>
            <a:stCxn id="40" idx="1"/>
          </p:cNvCxnSpPr>
          <p:nvPr/>
        </p:nvCxnSpPr>
        <p:spPr>
          <a:xfrm flipH="1">
            <a:off x="7535261" y="4303473"/>
            <a:ext cx="72008" cy="206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11902" y="6022449"/>
            <a:ext cx="3716082" cy="430887"/>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ＱＯＬとは・・・　</a:t>
            </a:r>
            <a:r>
              <a:rPr lang="en-US" altLang="ja-JP" sz="1100" dirty="0">
                <a:latin typeface="Meiryo UI" panose="020B0604030504040204" pitchFamily="50" charset="-128"/>
                <a:ea typeface="Meiryo UI" panose="020B0604030504040204" pitchFamily="50" charset="-128"/>
              </a:rPr>
              <a:t>Quality of Life</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生活の質</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と訳され</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人間らしく</a:t>
            </a:r>
            <a:r>
              <a:rPr lang="ja-JP" altLang="en-US" sz="1100" dirty="0">
                <a:latin typeface="Meiryo UI" panose="020B0604030504040204" pitchFamily="50" charset="-128"/>
                <a:ea typeface="Meiryo UI" panose="020B0604030504040204" pitchFamily="50" charset="-128"/>
              </a:rPr>
              <a:t>、満足して生活しているかを評価する概念</a:t>
            </a:r>
          </a:p>
        </p:txBody>
      </p:sp>
      <p:sp>
        <p:nvSpPr>
          <p:cNvPr id="28" name="角丸四角形 27"/>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70695" y="44624"/>
            <a:ext cx="8802609"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大阪府における健康長寿の現状（検診／健診）から、戦略領域としての必要性は明らか。</a:t>
            </a:r>
            <a:endParaRPr lang="ja-JP" altLang="en-US" sz="16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6228184" y="404664"/>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現状</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41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4</a:t>
            </a:fld>
            <a:endParaRPr kumimoji="1" lang="ja-JP" altLang="en-US"/>
          </a:p>
        </p:txBody>
      </p:sp>
      <p:sp>
        <p:nvSpPr>
          <p:cNvPr id="8" name="正方形/長方形 7"/>
          <p:cNvSpPr/>
          <p:nvPr/>
        </p:nvSpPr>
        <p:spPr>
          <a:xfrm>
            <a:off x="539552" y="404664"/>
            <a:ext cx="8064896" cy="4924425"/>
          </a:xfrm>
          <a:prstGeom prst="rect">
            <a:avLst/>
          </a:prstGeom>
        </p:spPr>
        <p:txBody>
          <a:bodyPr wrap="square">
            <a:spAutoFit/>
          </a:bodyPr>
          <a:lstStyle/>
          <a:p>
            <a:pPr marL="285750" indent="-28575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dirty="0">
                <a:latin typeface="Meiryo UI" panose="020B0604030504040204" pitchFamily="50" charset="-128"/>
                <a:ea typeface="Meiryo UI" panose="020B0604030504040204" pitchFamily="50" charset="-128"/>
                <a:cs typeface="Meiryo UI" panose="020B0604030504040204" pitchFamily="50" charset="-128"/>
              </a:rPr>
              <a:t>市の大学統合については、</a:t>
            </a:r>
            <a:r>
              <a:rPr lang="en-US" altLang="ja-JP" dirty="0">
                <a:latin typeface="Meiryo UI" panose="020B0604030504040204" pitchFamily="50" charset="-128"/>
                <a:ea typeface="Meiryo UI" panose="020B0604030504040204" pitchFamily="50" charset="-128"/>
                <a:cs typeface="Meiryo UI" panose="020B0604030504040204" pitchFamily="50" charset="-128"/>
              </a:rPr>
              <a:t>2012</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5</a:t>
            </a:r>
            <a:r>
              <a:rPr lang="ja-JP" altLang="en-US" dirty="0">
                <a:latin typeface="Meiryo UI" panose="020B0604030504040204" pitchFamily="50" charset="-128"/>
                <a:ea typeface="Meiryo UI" panose="020B0604030504040204" pitchFamily="50" charset="-128"/>
                <a:cs typeface="Meiryo UI" panose="020B0604030504040204" pitchFamily="50" charset="-128"/>
              </a:rPr>
              <a:t>月に外部有識者による「新大学構想会議」を府市で共同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設置し、</a:t>
            </a:r>
            <a:r>
              <a:rPr lang="en-US" altLang="ja-JP" dirty="0">
                <a:latin typeface="Meiryo UI" panose="020B0604030504040204" pitchFamily="50" charset="-128"/>
                <a:ea typeface="Meiryo UI" panose="020B0604030504040204" pitchFamily="50" charset="-128"/>
                <a:cs typeface="Meiryo UI" panose="020B0604030504040204" pitchFamily="50" charset="-128"/>
              </a:rPr>
              <a:t>2013</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月に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同会議が「</a:t>
            </a:r>
            <a:r>
              <a:rPr lang="ja-JP" altLang="en-US" dirty="0">
                <a:latin typeface="Meiryo UI" panose="020B0604030504040204" pitchFamily="50" charset="-128"/>
                <a:ea typeface="Meiryo UI" panose="020B0604030504040204" pitchFamily="50" charset="-128"/>
                <a:cs typeface="Meiryo UI" panose="020B0604030504040204" pitchFamily="50" charset="-128"/>
              </a:rPr>
              <a:t>新大学構想＜提言＞</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」を提出。</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dirty="0">
                <a:latin typeface="Meiryo UI" panose="020B0604030504040204" pitchFamily="50" charset="-128"/>
                <a:ea typeface="Meiryo UI" panose="020B0604030504040204" pitchFamily="50" charset="-128"/>
                <a:cs typeface="Meiryo UI" panose="020B0604030504040204" pitchFamily="50" charset="-128"/>
              </a:rPr>
              <a:t>同年</a:t>
            </a:r>
            <a:r>
              <a:rPr lang="en-US" altLang="ja-JP" dirty="0">
                <a:latin typeface="Meiryo UI" panose="020B0604030504040204" pitchFamily="50" charset="-128"/>
                <a:ea typeface="Meiryo UI" panose="020B0604030504040204" pitchFamily="50" charset="-128"/>
                <a:cs typeface="Meiryo UI" panose="020B0604030504040204" pitchFamily="50" charset="-128"/>
              </a:rPr>
              <a:t>9</a:t>
            </a:r>
            <a:r>
              <a:rPr lang="ja-JP" altLang="en-US" dirty="0">
                <a:latin typeface="Meiryo UI" panose="020B0604030504040204" pitchFamily="50" charset="-128"/>
                <a:ea typeface="Meiryo UI" panose="020B0604030504040204" pitchFamily="50" charset="-128"/>
                <a:cs typeface="Meiryo UI" panose="020B0604030504040204" pitchFamily="50" charset="-128"/>
              </a:rPr>
              <a:t>月には、構想会議の提言を踏まえ、府市で「新大学ビジョン」を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策定、</a:t>
            </a:r>
            <a:r>
              <a:rPr lang="en-US" altLang="ja-JP" dirty="0">
                <a:latin typeface="Meiryo UI" panose="020B0604030504040204" pitchFamily="50" charset="-128"/>
                <a:ea typeface="Meiryo UI" panose="020B0604030504040204" pitchFamily="50" charset="-128"/>
                <a:cs typeface="Meiryo UI" panose="020B0604030504040204" pitchFamily="50" charset="-128"/>
              </a:rPr>
              <a:t>10</a:t>
            </a:r>
            <a:r>
              <a:rPr lang="ja-JP" altLang="en-US" dirty="0">
                <a:latin typeface="Meiryo UI" panose="020B0604030504040204" pitchFamily="50" charset="-128"/>
                <a:ea typeface="Meiryo UI" panose="020B0604030504040204" pitchFamily="50" charset="-128"/>
                <a:cs typeface="Meiryo UI" panose="020B0604030504040204" pitchFamily="50" charset="-128"/>
              </a:rPr>
              <a:t>月には、府市及び両大学で「新大学案（平成</a:t>
            </a:r>
            <a:r>
              <a:rPr lang="en-US" altLang="ja-JP" dirty="0">
                <a:latin typeface="Meiryo UI" panose="020B0604030504040204" pitchFamily="50" charset="-128"/>
                <a:ea typeface="Meiryo UI" panose="020B0604030504040204" pitchFamily="50" charset="-128"/>
                <a:cs typeface="Meiryo UI" panose="020B0604030504040204" pitchFamily="50" charset="-128"/>
              </a:rPr>
              <a:t>25</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10</a:t>
            </a:r>
            <a:r>
              <a:rPr lang="ja-JP" altLang="en-US" dirty="0">
                <a:latin typeface="Meiryo UI" panose="020B0604030504040204" pitchFamily="50" charset="-128"/>
                <a:ea typeface="Meiryo UI" panose="020B0604030504040204" pitchFamily="50" charset="-128"/>
                <a:cs typeface="Meiryo UI" panose="020B0604030504040204" pitchFamily="50" charset="-128"/>
              </a:rPr>
              <a:t>月版）」を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策定。</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同年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dirty="0">
                <a:latin typeface="Meiryo UI" panose="020B0604030504040204" pitchFamily="50" charset="-128"/>
                <a:ea typeface="Meiryo UI" panose="020B0604030504040204" pitchFamily="50" charset="-128"/>
                <a:cs typeface="Meiryo UI" panose="020B0604030504040204" pitchFamily="50" charset="-128"/>
              </a:rPr>
              <a:t>月に大阪市会で大学統合関連議案（中期目標の変更等）が否決されたことを受けて、統合スケジュールを延期するとともに、これまでの議論経過をふまえて、両大学で主体的に、大阪における公立大学のあり方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検討。</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月には、両大学が「</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新・公立大学</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大阪モデル（基本構想）」をとりまとめ、大学統合により、教育力、研究力及び地域貢献力の向上を図り、大阪の発展を牽引できる新大学をめざすなどの方向性を提示。</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dirty="0">
                <a:latin typeface="Meiryo UI" panose="020B0604030504040204" pitchFamily="50" charset="-128"/>
                <a:ea typeface="Meiryo UI" panose="020B0604030504040204" pitchFamily="50" charset="-128"/>
                <a:cs typeface="Meiryo UI" panose="020B0604030504040204" pitchFamily="50" charset="-128"/>
              </a:rPr>
              <a:t>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dirty="0">
                <a:latin typeface="Meiryo UI" panose="020B0604030504040204" pitchFamily="50" charset="-128"/>
                <a:ea typeface="Meiryo UI" panose="020B0604030504040204" pitchFamily="50" charset="-128"/>
                <a:cs typeface="Meiryo UI" panose="020B0604030504040204" pitchFamily="50" charset="-128"/>
              </a:rPr>
              <a:t>、これまでの提言や計画等をふまえつつ、基本構想を前提として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、魅力ある新大学実現のため戦略的に取り組む重点分野を</a:t>
            </a:r>
            <a:r>
              <a:rPr lang="ja-JP" altLang="en-US" dirty="0">
                <a:latin typeface="Meiryo UI" panose="020B0604030504040204" pitchFamily="50" charset="-128"/>
                <a:ea typeface="Meiryo UI" panose="020B0604030504040204" pitchFamily="50" charset="-128"/>
                <a:cs typeface="Meiryo UI" panose="020B0604030504040204" pitchFamily="50" charset="-128"/>
              </a:rPr>
              <a:t>明示</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するため、副首都推進本部の下に、新大学設計４者タスクフォースを設置し、新大学に求められる機能などについて検討を進めてきた。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本冊子は、その４者タスクフォースにおける検討の成果をとりまとめたものである。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239958025"/>
              </p:ext>
            </p:extLst>
          </p:nvPr>
        </p:nvGraphicFramePr>
        <p:xfrm>
          <a:off x="1160390" y="5502722"/>
          <a:ext cx="6823220" cy="1295400"/>
        </p:xfrm>
        <a:graphic>
          <a:graphicData uri="http://schemas.openxmlformats.org/drawingml/2006/table">
            <a:tbl>
              <a:tblPr firstRow="1" bandRow="1">
                <a:tableStyleId>{5940675A-B579-460E-94D1-54222C63F5DA}</a:tableStyleId>
              </a:tblPr>
              <a:tblGrid>
                <a:gridCol w="2781595">
                  <a:extLst>
                    <a:ext uri="{9D8B030D-6E8A-4147-A177-3AD203B41FA5}">
                      <a16:colId xmlns="" xmlns:a16="http://schemas.microsoft.com/office/drawing/2014/main" val="20000"/>
                    </a:ext>
                  </a:extLst>
                </a:gridCol>
                <a:gridCol w="2948709">
                  <a:extLst>
                    <a:ext uri="{9D8B030D-6E8A-4147-A177-3AD203B41FA5}">
                      <a16:colId xmlns="" xmlns:a16="http://schemas.microsoft.com/office/drawing/2014/main" val="20001"/>
                    </a:ext>
                  </a:extLst>
                </a:gridCol>
                <a:gridCol w="1092916">
                  <a:extLst>
                    <a:ext uri="{9D8B030D-6E8A-4147-A177-3AD203B41FA5}">
                      <a16:colId xmlns="" xmlns:a16="http://schemas.microsoft.com/office/drawing/2014/main" val="20002"/>
                    </a:ext>
                  </a:extLst>
                </a:gridCol>
              </a:tblGrid>
              <a:tr h="0">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名称</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作成主体</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策定時期</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0"/>
                  </a:ext>
                </a:extLst>
              </a:tr>
              <a:tr h="0">
                <a:tc>
                  <a:txBody>
                    <a:bodyPr/>
                    <a:lstStyle/>
                    <a:p>
                      <a:r>
                        <a:rPr kumimoji="1" lang="ja-JP" altLang="en-US" sz="11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新大学構想＜提言＞</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大阪府市新大学構想会議（有識者会議）</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1"/>
                  </a:ext>
                </a:extLst>
              </a:tr>
              <a:tr h="0">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新大学ビジョン</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2"/>
                  </a:ext>
                </a:extLst>
              </a:tr>
              <a:tr h="0">
                <a:tc>
                  <a:txBody>
                    <a:bodyPr/>
                    <a:lstStyle/>
                    <a:p>
                      <a:r>
                        <a:rPr kumimoji="1" lang="ja-JP" altLang="en-US" sz="11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大阪府・大阪市・府立大学・市立大学</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3"/>
                  </a:ext>
                </a:extLst>
              </a:tr>
              <a:tr h="0">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「新・公立大学」大阪モデル（基本構想）</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府立大学・市立大学</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dash"/>
                      <a:round/>
                      <a:headEnd type="none" w="med" len="med"/>
                      <a:tailEnd type="none" w="med" len="med"/>
                    </a:lnT>
                  </a:tcPr>
                </a:tc>
                <a:extLst>
                  <a:ext uri="{0D108BD9-81ED-4DB2-BD59-A6C34878D82A}">
                    <a16:rowId xmlns="" xmlns:a16="http://schemas.microsoft.com/office/drawing/2014/main" val="10004"/>
                  </a:ext>
                </a:extLst>
              </a:tr>
            </a:tbl>
          </a:graphicData>
        </a:graphic>
      </p:graphicFrame>
      <p:sp>
        <p:nvSpPr>
          <p:cNvPr id="7" name="正方形/長方形 6"/>
          <p:cNvSpPr/>
          <p:nvPr/>
        </p:nvSpPr>
        <p:spPr>
          <a:xfrm>
            <a:off x="1043608" y="5225723"/>
            <a:ext cx="3312368" cy="276999"/>
          </a:xfrm>
          <a:prstGeom prst="rect">
            <a:avLst/>
          </a:prstGeom>
        </p:spPr>
        <p:txBody>
          <a:bodyPr wrap="square">
            <a:spAutoFit/>
          </a:bodyPr>
          <a:lstStyle/>
          <a:p>
            <a:pPr lvl="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（注</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）新大学に関する提言や計画等の一覧</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27384"/>
            <a:ext cx="9143999" cy="369332"/>
          </a:xfrm>
          <a:prstGeom prst="rect">
            <a:avLst/>
          </a:prstGeom>
          <a:solidFill>
            <a:schemeClr val="bg1">
              <a:lumMod val="50000"/>
            </a:schemeClr>
          </a:solidFill>
          <a:ln w="25400">
            <a:solidFill>
              <a:schemeClr val="bg1">
                <a:lumMod val="50000"/>
              </a:schemeClr>
            </a:solidFill>
          </a:ln>
        </p:spPr>
        <p:txBody>
          <a:bodyPr wrap="square" rtlCol="0">
            <a:spAutoFit/>
          </a:bodyPr>
          <a:lstStyle/>
          <a:p>
            <a:r>
              <a:rPr lang="ja-JP" altLang="en-US" dirty="0" smtClean="0">
                <a:solidFill>
                  <a:schemeClr val="bg1"/>
                </a:solidFill>
                <a:latin typeface="Meiryo UI" panose="020B0604030504040204" pitchFamily="50" charset="-128"/>
                <a:ea typeface="Meiryo UI" panose="020B0604030504040204" pitchFamily="50" charset="-128"/>
              </a:rPr>
              <a:t>１</a:t>
            </a:r>
            <a:r>
              <a:rPr lang="ja-JP" altLang="en-US" dirty="0">
                <a:solidFill>
                  <a:schemeClr val="bg1"/>
                </a:solidFill>
                <a:latin typeface="Meiryo UI" panose="020B0604030504040204" pitchFamily="50" charset="-128"/>
                <a:ea typeface="Meiryo UI" panose="020B0604030504040204" pitchFamily="50" charset="-128"/>
              </a:rPr>
              <a:t>　</a:t>
            </a:r>
            <a:r>
              <a:rPr lang="ja-JP" altLang="en-US" dirty="0" smtClean="0">
                <a:solidFill>
                  <a:schemeClr val="bg1"/>
                </a:solidFill>
                <a:latin typeface="Meiryo UI" panose="020B0604030504040204" pitchFamily="50" charset="-128"/>
                <a:ea typeface="Meiryo UI" panose="020B0604030504040204" pitchFamily="50" charset="-128"/>
              </a:rPr>
              <a:t>はじめに（検討経過）</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04894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06779" y="548680"/>
            <a:ext cx="2953053" cy="369332"/>
          </a:xfrm>
          <a:prstGeom prst="rect">
            <a:avLst/>
          </a:prstGeom>
        </p:spPr>
        <p:txBody>
          <a:bodyPr wrap="none">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人材養成のシェア（保健師）</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95536" y="836712"/>
            <a:ext cx="8596641"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府立大学、市立大学が供給している保健師は毎年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人、市大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が定員として割当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府内におけるシェアは１／４程度を占める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2"/>
          <a:stretch>
            <a:fillRect/>
          </a:stretch>
        </p:blipFill>
        <p:spPr>
          <a:xfrm>
            <a:off x="618231" y="1391572"/>
            <a:ext cx="3664014" cy="2200847"/>
          </a:xfrm>
          <a:prstGeom prst="rect">
            <a:avLst/>
          </a:prstGeom>
        </p:spPr>
      </p:pic>
      <p:sp>
        <p:nvSpPr>
          <p:cNvPr id="14" name="テキスト ボックス 13"/>
          <p:cNvSpPr txBox="1"/>
          <p:nvPr/>
        </p:nvSpPr>
        <p:spPr>
          <a:xfrm>
            <a:off x="560883" y="3569336"/>
            <a:ext cx="4104456" cy="3693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大阪府から各養成機関への割当ベース</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上記の養成人数の他に、他県での実習で別に</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名を養成。</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a:picLocks noChangeAspect="1"/>
          </p:cNvPicPr>
          <p:nvPr/>
        </p:nvPicPr>
        <p:blipFill>
          <a:blip r:embed="rId3"/>
          <a:stretch>
            <a:fillRect/>
          </a:stretch>
        </p:blipFill>
        <p:spPr>
          <a:xfrm>
            <a:off x="643482" y="3938668"/>
            <a:ext cx="3664014" cy="2200847"/>
          </a:xfrm>
          <a:prstGeom prst="rect">
            <a:avLst/>
          </a:prstGeom>
        </p:spPr>
      </p:pic>
      <p:pic>
        <p:nvPicPr>
          <p:cNvPr id="16" name="図 15"/>
          <p:cNvPicPr>
            <a:picLocks noChangeAspect="1"/>
          </p:cNvPicPr>
          <p:nvPr/>
        </p:nvPicPr>
        <p:blipFill rotWithShape="1">
          <a:blip r:embed="rId4"/>
          <a:srcRect l="9859" r="7983"/>
          <a:stretch/>
        </p:blipFill>
        <p:spPr>
          <a:xfrm>
            <a:off x="4788024" y="2082899"/>
            <a:ext cx="3600400" cy="2632285"/>
          </a:xfrm>
          <a:prstGeom prst="rect">
            <a:avLst/>
          </a:prstGeom>
        </p:spPr>
      </p:pic>
      <p:sp>
        <p:nvSpPr>
          <p:cNvPr id="17" name="テキスト ボックス 16"/>
          <p:cNvSpPr txBox="1"/>
          <p:nvPr/>
        </p:nvSpPr>
        <p:spPr>
          <a:xfrm>
            <a:off x="4599687" y="4669759"/>
            <a:ext cx="4392489" cy="369332"/>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年度卒業生ベース／大阪府内保健師養成人数（実数（</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人））により算出</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看護師・保健師の養成人数・養成校数　出典：看護学校便覧</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医学書院</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988205" y="6492875"/>
            <a:ext cx="2133600" cy="365125"/>
          </a:xfrm>
        </p:spPr>
        <p:txBody>
          <a:bodyPr/>
          <a:lstStyle/>
          <a:p>
            <a:fld id="{2788D170-ED78-4CD6-9DF7-18AA74CDFCD5}" type="slidenum">
              <a:rPr kumimoji="1" lang="ja-JP" altLang="en-US" smtClean="0"/>
              <a:t>40</a:t>
            </a:fld>
            <a:endParaRPr kumimoji="1" lang="ja-JP" altLang="en-US" dirty="0"/>
          </a:p>
        </p:txBody>
      </p:sp>
      <p:sp>
        <p:nvSpPr>
          <p:cNvPr id="20" name="テキスト ボックス 19"/>
          <p:cNvSpPr txBox="1"/>
          <p:nvPr/>
        </p:nvSpPr>
        <p:spPr>
          <a:xfrm>
            <a:off x="6228184" y="412703"/>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51520" y="188640"/>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大学</a:t>
            </a:r>
            <a:r>
              <a:rPr lang="ja-JP" altLang="en-US" sz="1600" dirty="0" smtClean="0">
                <a:latin typeface="Meiryo UI" panose="020B0604030504040204" pitchFamily="50" charset="-128"/>
                <a:ea typeface="Meiryo UI" panose="020B0604030504040204" pitchFamily="50" charset="-128"/>
              </a:rPr>
              <a:t>は保健師の人材育成に貢献している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08922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9512" y="722986"/>
            <a:ext cx="3677682"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府立大学でのＣＮＳ養成実績</a:t>
            </a:r>
            <a:r>
              <a:rPr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スライド番号プレースホルダー 19"/>
          <p:cNvSpPr>
            <a:spLocks noGrp="1"/>
          </p:cNvSpPr>
          <p:nvPr>
            <p:ph type="sldNum" sz="quarter" idx="12"/>
          </p:nvPr>
        </p:nvSpPr>
        <p:spPr>
          <a:xfrm>
            <a:off x="7009640" y="6483370"/>
            <a:ext cx="2133600" cy="365125"/>
          </a:xfrm>
        </p:spPr>
        <p:txBody>
          <a:bodyPr/>
          <a:lstStyle/>
          <a:p>
            <a:fld id="{2788D170-ED78-4CD6-9DF7-18AA74CDFCD5}" type="slidenum">
              <a:rPr kumimoji="1" lang="ja-JP" altLang="en-US" smtClean="0"/>
              <a:t>41</a:t>
            </a:fld>
            <a:endParaRPr kumimoji="1" lang="ja-JP" altLang="en-US"/>
          </a:p>
        </p:txBody>
      </p:sp>
      <p:sp>
        <p:nvSpPr>
          <p:cNvPr id="15" name="テキスト ボックス 14"/>
          <p:cNvSpPr txBox="1"/>
          <p:nvPr/>
        </p:nvSpPr>
        <p:spPr>
          <a:xfrm>
            <a:off x="683568" y="5797713"/>
            <a:ext cx="8153424" cy="1015663"/>
          </a:xfrm>
          <a:prstGeom prst="rect">
            <a:avLst/>
          </a:prstGeom>
          <a:noFill/>
          <a:ln>
            <a:solidFill>
              <a:schemeClr val="tx1">
                <a:lumMod val="50000"/>
                <a:lumOff val="50000"/>
              </a:schemeClr>
            </a:solidFill>
          </a:ln>
        </p:spPr>
        <p:txBody>
          <a:bodyPr wrap="square" rtlCol="0">
            <a:spAutoFit/>
          </a:bodyPr>
          <a:lstStyle/>
          <a:p>
            <a:pPr marL="1250950" indent="-12509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地域看護ＣＮＳ：産業保健、学校保健、保健行政、在宅ケアのいずれかの領域において水準の高い看護を提供し、地域の保健医療福祉の発展に貢献する分野。</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250950" indent="-1250950"/>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在宅看護ＣＮＳ：在宅で療養する対象者及びその家族が、個々の生活の場で日常生活を送りながら在宅療養を続けることを支援する。また、在宅看護における新たなケアシステムの構築や既存のケアサービスの連携促進を図り、水準の高い看護を提供する分野。</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2"/>
          <a:stretch>
            <a:fillRect/>
          </a:stretch>
        </p:blipFill>
        <p:spPr>
          <a:xfrm>
            <a:off x="1341552" y="2133684"/>
            <a:ext cx="6398800" cy="3023508"/>
          </a:xfrm>
          <a:prstGeom prst="rect">
            <a:avLst/>
          </a:prstGeom>
        </p:spPr>
      </p:pic>
      <p:sp>
        <p:nvSpPr>
          <p:cNvPr id="13" name="テキスト ボックス 12"/>
          <p:cNvSpPr txBox="1"/>
          <p:nvPr/>
        </p:nvSpPr>
        <p:spPr>
          <a:xfrm>
            <a:off x="3712724" y="3388350"/>
            <a:ext cx="514604" cy="184666"/>
          </a:xfrm>
          <a:prstGeom prst="rect">
            <a:avLst/>
          </a:prstGeom>
          <a:noFill/>
        </p:spPr>
        <p:txBody>
          <a:bodyPr wrap="square" lIns="0" tIns="0" rIns="0" bIns="0" rtlCol="0" anchor="ctr" anchorCtr="1">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32%</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201412" y="3388350"/>
            <a:ext cx="514604" cy="184666"/>
          </a:xfrm>
          <a:prstGeom prst="rect">
            <a:avLst/>
          </a:prstGeom>
          <a:noFill/>
        </p:spPr>
        <p:txBody>
          <a:bodyPr wrap="square" lIns="0" tIns="0" rIns="0" bIns="0" rtlCol="0" anchor="ctr" anchorCtr="1">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31%</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635896" y="2684073"/>
            <a:ext cx="1106585" cy="20410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48823" y="1216635"/>
            <a:ext cx="8153424" cy="8309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府大は全国で唯一、全</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分野の専門看護師を養成する教育機関</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全国の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CNS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人は府大卒業生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特に、地域看護及び在宅看護</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CNS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は全国で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人が府大卒業生</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二等辺三角形 10"/>
          <p:cNvSpPr/>
          <p:nvPr/>
        </p:nvSpPr>
        <p:spPr>
          <a:xfrm flipV="1">
            <a:off x="3635896" y="4822413"/>
            <a:ext cx="1080120" cy="1187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623222" y="4990483"/>
            <a:ext cx="3137520" cy="738664"/>
          </a:xfrm>
          <a:prstGeom prst="rect">
            <a:avLst/>
          </a:prstGeom>
          <a:noFill/>
        </p:spPr>
        <p:txBody>
          <a:bodyPr wrap="square" rtlCol="0">
            <a:spAutoFit/>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今後ニーズの高い</a:t>
            </a:r>
            <a:endParaRPr kumimoji="1"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地域包括ケアシステム領域の専門人材</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が</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特に強い</a:t>
            </a:r>
            <a:endParaRPr kumimoji="1"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円/楕円 9"/>
          <p:cNvSpPr/>
          <p:nvPr/>
        </p:nvSpPr>
        <p:spPr>
          <a:xfrm>
            <a:off x="2483768" y="5013176"/>
            <a:ext cx="3312368" cy="72008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テキスト ボックス 22"/>
          <p:cNvSpPr txBox="1"/>
          <p:nvPr/>
        </p:nvSpPr>
        <p:spPr>
          <a:xfrm>
            <a:off x="6223955" y="43615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51520" y="188640"/>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大学</a:t>
            </a:r>
            <a:r>
              <a:rPr lang="ja-JP" altLang="en-US" sz="1600" dirty="0" smtClean="0">
                <a:latin typeface="Meiryo UI" panose="020B0604030504040204" pitchFamily="50" charset="-128"/>
                <a:ea typeface="Meiryo UI" panose="020B0604030504040204" pitchFamily="50" charset="-128"/>
              </a:rPr>
              <a:t>は</a:t>
            </a:r>
            <a:r>
              <a:rPr lang="en-US" altLang="ja-JP" sz="1600" dirty="0" smtClean="0">
                <a:latin typeface="Meiryo UI" panose="020B0604030504040204" pitchFamily="50" charset="-128"/>
                <a:ea typeface="Meiryo UI" panose="020B0604030504040204" pitchFamily="50" charset="-128"/>
              </a:rPr>
              <a:t>CNS</a:t>
            </a:r>
            <a:r>
              <a:rPr lang="ja-JP" altLang="en-US" sz="1600" dirty="0" smtClean="0">
                <a:latin typeface="Meiryo UI" panose="020B0604030504040204" pitchFamily="50" charset="-128"/>
                <a:ea typeface="Meiryo UI" panose="020B0604030504040204" pitchFamily="50" charset="-128"/>
              </a:rPr>
              <a:t>（専門看護師）の人材育成に貢献している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0987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755596" y="908720"/>
            <a:ext cx="8064876" cy="584775"/>
          </a:xfrm>
          <a:prstGeom prst="rect">
            <a:avLst/>
          </a:prstGeom>
          <a:noFill/>
          <a:ln>
            <a:noFill/>
          </a:ln>
        </p:spPr>
        <p:txBody>
          <a:bodyPr wrap="square" rtlCol="0">
            <a:spAutoFit/>
          </a:bodyPr>
          <a:lstStyle/>
          <a:p>
            <a:pPr algn="ct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文部科学省 課題解決型高度医療人材養成プログラム</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コア・プロジェクト　在宅ケアを支えるリハビリ専門職の育成プロジェクト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10400" y="6521529"/>
            <a:ext cx="2133600" cy="365125"/>
          </a:xfrm>
        </p:spPr>
        <p:txBody>
          <a:bodyPr/>
          <a:lstStyle/>
          <a:p>
            <a:fld id="{2788D170-ED78-4CD6-9DF7-18AA74CDFCD5}" type="slidenum">
              <a:rPr kumimoji="1" lang="ja-JP" altLang="en-US" smtClean="0"/>
              <a:t>42</a:t>
            </a:fld>
            <a:endParaRPr kumimoji="1" lang="ja-JP" altLang="en-US"/>
          </a:p>
        </p:txBody>
      </p:sp>
      <p:sp>
        <p:nvSpPr>
          <p:cNvPr id="15" name="テキスト ボックス 14"/>
          <p:cNvSpPr txBox="1"/>
          <p:nvPr/>
        </p:nvSpPr>
        <p:spPr>
          <a:xfrm>
            <a:off x="243746" y="580038"/>
            <a:ext cx="4536484"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府大における高度療法士養成の取組み</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539552" y="1636071"/>
            <a:ext cx="8136904" cy="1169551"/>
          </a:xfrm>
          <a:prstGeom prst="rect">
            <a:avLst/>
          </a:prstGeom>
          <a:noFill/>
          <a:ln>
            <a:solidFill>
              <a:schemeClr val="tx1">
                <a:lumMod val="50000"/>
                <a:lumOff val="50000"/>
              </a:schemeClr>
            </a:solid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全国の理学療法士・作業療法士養成機関で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唯一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文部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科学省の選定を受けて実施している事業で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学士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課程では地域包括ケアシステムで求められるニーズに対応出来る人材育成</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を、現職者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対象の教育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プログラ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（履修証明プログラム）では地域包括ケアシステムの中核を担う人材の育成をそれぞれ目指している。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大阪の公立大学と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して、地域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に大きく貢献し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うる、学士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課程（学類）と研究科の共同事業で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あり、全国的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に見ても特色のある教育プログラム。</a:t>
            </a:r>
          </a:p>
        </p:txBody>
      </p:sp>
      <p:pic>
        <p:nvPicPr>
          <p:cNvPr id="3" name="図 2"/>
          <p:cNvPicPr>
            <a:picLocks noChangeAspect="1"/>
          </p:cNvPicPr>
          <p:nvPr/>
        </p:nvPicPr>
        <p:blipFill>
          <a:blip r:embed="rId2"/>
          <a:stretch>
            <a:fillRect/>
          </a:stretch>
        </p:blipFill>
        <p:spPr>
          <a:xfrm>
            <a:off x="1043608" y="3941767"/>
            <a:ext cx="7259961" cy="2759296"/>
          </a:xfrm>
          <a:prstGeom prst="rect">
            <a:avLst/>
          </a:prstGeom>
          <a:ln>
            <a:solidFill>
              <a:schemeClr val="tx1">
                <a:lumMod val="50000"/>
                <a:lumOff val="50000"/>
              </a:schemeClr>
            </a:solidFill>
          </a:ln>
        </p:spPr>
      </p:pic>
      <p:sp>
        <p:nvSpPr>
          <p:cNvPr id="16" name="テキスト ボックス 15"/>
          <p:cNvSpPr txBox="1"/>
          <p:nvPr/>
        </p:nvSpPr>
        <p:spPr>
          <a:xfrm>
            <a:off x="1043608" y="3028310"/>
            <a:ext cx="7259961" cy="769441"/>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大阪府立大学大学院　総合リハビリテーション学研究科</a:t>
            </a: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博士前期課程</a:t>
            </a:r>
            <a:r>
              <a:rPr lang="ja-JP" altLang="en-US" sz="1600" dirty="0" smtClean="0">
                <a:latin typeface="Meiryo UI" panose="020B0604030504040204" pitchFamily="50" charset="-128"/>
                <a:ea typeface="Meiryo UI" panose="020B0604030504040204" pitchFamily="50" charset="-128"/>
              </a:rPr>
              <a:t>の人材養成</a:t>
            </a:r>
            <a:endParaRPr lang="en-US" altLang="ja-JP" sz="1600" dirty="0">
              <a:latin typeface="Meiryo UI" panose="020B0604030504040204" pitchFamily="50" charset="-128"/>
              <a:ea typeface="Meiryo UI" panose="020B0604030504040204" pitchFamily="50" charset="-128"/>
            </a:endParaRPr>
          </a:p>
          <a:p>
            <a:pPr algn="ctr"/>
            <a:endParaRPr lang="ja-JP" altLang="en-US" sz="1200"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395535" y="562748"/>
            <a:ext cx="8460000" cy="0"/>
          </a:xfrm>
          <a:prstGeom prst="line">
            <a:avLst/>
          </a:prstGeom>
        </p:spPr>
        <p:style>
          <a:lnRef idx="2">
            <a:schemeClr val="dk1"/>
          </a:lnRef>
          <a:fillRef idx="0">
            <a:schemeClr val="dk1"/>
          </a:fillRef>
          <a:effectRef idx="1">
            <a:schemeClr val="dk1"/>
          </a:effectRef>
          <a:fontRef idx="minor">
            <a:schemeClr val="tx1"/>
          </a:fontRef>
        </p:style>
      </p:cxnSp>
      <p:sp>
        <p:nvSpPr>
          <p:cNvPr id="10" name="角丸四角形 9"/>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204770" y="43660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51520" y="188640"/>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大学</a:t>
            </a:r>
            <a:r>
              <a:rPr lang="ja-JP" altLang="en-US" sz="1600" dirty="0" smtClean="0">
                <a:latin typeface="Meiryo UI" panose="020B0604030504040204" pitchFamily="50" charset="-128"/>
                <a:ea typeface="Meiryo UI" panose="020B0604030504040204" pitchFamily="50" charset="-128"/>
              </a:rPr>
              <a:t>は高度療養士の人材育成に貢献している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83750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683568" y="1196752"/>
            <a:ext cx="8153424"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健康科学イノベーションセンター、先端予防医療研究センターにおける抗疲労研究、先端予防医療研究の強化（都市・地域特性に応じた疾病予防）</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図表 2"/>
          <p:cNvGraphicFramePr/>
          <p:nvPr>
            <p:extLst/>
          </p:nvPr>
        </p:nvGraphicFramePr>
        <p:xfrm>
          <a:off x="395536" y="1998755"/>
          <a:ext cx="8441456" cy="4636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スライド番号プレースホルダー 1"/>
          <p:cNvSpPr>
            <a:spLocks noGrp="1"/>
          </p:cNvSpPr>
          <p:nvPr>
            <p:ph type="sldNum" sz="quarter" idx="12"/>
          </p:nvPr>
        </p:nvSpPr>
        <p:spPr>
          <a:xfrm>
            <a:off x="7010400" y="6366931"/>
            <a:ext cx="2133600" cy="365125"/>
          </a:xfrm>
        </p:spPr>
        <p:txBody>
          <a:bodyPr/>
          <a:lstStyle/>
          <a:p>
            <a:fld id="{2788D170-ED78-4CD6-9DF7-18AA74CDFCD5}" type="slidenum">
              <a:rPr kumimoji="1" lang="ja-JP" altLang="en-US" smtClean="0"/>
              <a:t>43</a:t>
            </a:fld>
            <a:endParaRPr kumimoji="1" lang="ja-JP" altLang="en-US" dirty="0"/>
          </a:p>
        </p:txBody>
      </p:sp>
      <p:cxnSp>
        <p:nvCxnSpPr>
          <p:cNvPr id="11" name="直線コネクタ 10"/>
          <p:cNvCxnSpPr/>
          <p:nvPr/>
        </p:nvCxnSpPr>
        <p:spPr>
          <a:xfrm>
            <a:off x="395535" y="562748"/>
            <a:ext cx="8460000" cy="0"/>
          </a:xfrm>
          <a:prstGeom prst="line">
            <a:avLst/>
          </a:prstGeom>
        </p:spPr>
        <p:style>
          <a:lnRef idx="2">
            <a:schemeClr val="dk1"/>
          </a:lnRef>
          <a:fillRef idx="0">
            <a:schemeClr val="dk1"/>
          </a:fillRef>
          <a:effectRef idx="1">
            <a:schemeClr val="dk1"/>
          </a:effectRef>
          <a:fontRef idx="minor">
            <a:schemeClr val="tx1"/>
          </a:fontRef>
        </p:style>
      </p:cxnSp>
      <p:sp>
        <p:nvSpPr>
          <p:cNvPr id="9" name="正方形/長方形 8"/>
          <p:cNvSpPr/>
          <p:nvPr/>
        </p:nvSpPr>
        <p:spPr>
          <a:xfrm>
            <a:off x="251520" y="658739"/>
            <a:ext cx="3472425" cy="400110"/>
          </a:xfrm>
          <a:prstGeom prst="rect">
            <a:avLst/>
          </a:prstGeom>
        </p:spPr>
        <p:txBody>
          <a:bodyPr wrap="none">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大阪市立大学の予防医療研究</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204770" y="43660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51520" y="188640"/>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大学</a:t>
            </a:r>
            <a:r>
              <a:rPr lang="ja-JP" altLang="en-US" sz="1600" dirty="0" smtClean="0">
                <a:latin typeface="Meiryo UI" panose="020B0604030504040204" pitchFamily="50" charset="-128"/>
                <a:ea typeface="Meiryo UI" panose="020B0604030504040204" pitchFamily="50" charset="-128"/>
              </a:rPr>
              <a:t>はデータを通じて予防医療研究を推進している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3224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606098" y="1799220"/>
            <a:ext cx="7998350" cy="4571376"/>
          </a:xfrm>
          <a:prstGeom prst="roundRect">
            <a:avLst>
              <a:gd name="adj" fmla="val 418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372556" y="1078399"/>
            <a:ext cx="8464436" cy="5263987"/>
            <a:chOff x="-46042" y="-7939"/>
            <a:chExt cx="9189926" cy="6858001"/>
          </a:xfrm>
        </p:grpSpPr>
        <p:sp>
          <p:nvSpPr>
            <p:cNvPr id="6" name="AutoShape 3"/>
            <p:cNvSpPr>
              <a:spLocks noChangeAspect="1" noChangeArrowheads="1" noTextEdit="1"/>
            </p:cNvSpPr>
            <p:nvPr/>
          </p:nvSpPr>
          <p:spPr bwMode="auto">
            <a:xfrm>
              <a:off x="-46042" y="-7938"/>
              <a:ext cx="91899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nvGrpSpPr>
            <p:cNvPr id="7" name="Group 205"/>
            <p:cNvGrpSpPr>
              <a:grpSpLocks/>
            </p:cNvGrpSpPr>
            <p:nvPr/>
          </p:nvGrpSpPr>
          <p:grpSpPr bwMode="auto">
            <a:xfrm>
              <a:off x="-46042" y="-7939"/>
              <a:ext cx="9189926" cy="6858001"/>
              <a:chOff x="0" y="0"/>
              <a:chExt cx="5760" cy="4320"/>
            </a:xfrm>
          </p:grpSpPr>
          <p:sp>
            <p:nvSpPr>
              <p:cNvPr id="14" name="Rectangle 6"/>
              <p:cNvSpPr>
                <a:spLocks noChangeArrowheads="1"/>
              </p:cNvSpPr>
              <p:nvPr/>
            </p:nvSpPr>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 name="Freeform 7"/>
              <p:cNvSpPr>
                <a:spLocks/>
              </p:cNvSpPr>
              <p:nvPr/>
            </p:nvSpPr>
            <p:spPr bwMode="auto">
              <a:xfrm>
                <a:off x="272" y="2316"/>
                <a:ext cx="5216" cy="1834"/>
              </a:xfrm>
              <a:custGeom>
                <a:avLst/>
                <a:gdLst>
                  <a:gd name="T0" fmla="*/ 4932 w 5216"/>
                  <a:gd name="T1" fmla="*/ 0 h 1834"/>
                  <a:gd name="T2" fmla="*/ 4990 w 5216"/>
                  <a:gd name="T3" fmla="*/ 6 h 1834"/>
                  <a:gd name="T4" fmla="*/ 5042 w 5216"/>
                  <a:gd name="T5" fmla="*/ 22 h 1834"/>
                  <a:gd name="T6" fmla="*/ 5090 w 5216"/>
                  <a:gd name="T7" fmla="*/ 48 h 1834"/>
                  <a:gd name="T8" fmla="*/ 5132 w 5216"/>
                  <a:gd name="T9" fmla="*/ 84 h 1834"/>
                  <a:gd name="T10" fmla="*/ 5166 w 5216"/>
                  <a:gd name="T11" fmla="*/ 126 h 1834"/>
                  <a:gd name="T12" fmla="*/ 5192 w 5216"/>
                  <a:gd name="T13" fmla="*/ 174 h 1834"/>
                  <a:gd name="T14" fmla="*/ 5210 w 5216"/>
                  <a:gd name="T15" fmla="*/ 226 h 1834"/>
                  <a:gd name="T16" fmla="*/ 5216 w 5216"/>
                  <a:gd name="T17" fmla="*/ 282 h 1834"/>
                  <a:gd name="T18" fmla="*/ 5216 w 5216"/>
                  <a:gd name="T19" fmla="*/ 1552 h 1834"/>
                  <a:gd name="T20" fmla="*/ 5210 w 5216"/>
                  <a:gd name="T21" fmla="*/ 1610 h 1834"/>
                  <a:gd name="T22" fmla="*/ 5192 w 5216"/>
                  <a:gd name="T23" fmla="*/ 1662 h 1834"/>
                  <a:gd name="T24" fmla="*/ 5166 w 5216"/>
                  <a:gd name="T25" fmla="*/ 1710 h 1834"/>
                  <a:gd name="T26" fmla="*/ 5132 w 5216"/>
                  <a:gd name="T27" fmla="*/ 1752 h 1834"/>
                  <a:gd name="T28" fmla="*/ 5090 w 5216"/>
                  <a:gd name="T29" fmla="*/ 1786 h 1834"/>
                  <a:gd name="T30" fmla="*/ 5042 w 5216"/>
                  <a:gd name="T31" fmla="*/ 1812 h 1834"/>
                  <a:gd name="T32" fmla="*/ 4990 w 5216"/>
                  <a:gd name="T33" fmla="*/ 1830 h 1834"/>
                  <a:gd name="T34" fmla="*/ 4932 w 5216"/>
                  <a:gd name="T35" fmla="*/ 1834 h 1834"/>
                  <a:gd name="T36" fmla="*/ 282 w 5216"/>
                  <a:gd name="T37" fmla="*/ 1834 h 1834"/>
                  <a:gd name="T38" fmla="*/ 226 w 5216"/>
                  <a:gd name="T39" fmla="*/ 1830 h 1834"/>
                  <a:gd name="T40" fmla="*/ 172 w 5216"/>
                  <a:gd name="T41" fmla="*/ 1812 h 1834"/>
                  <a:gd name="T42" fmla="*/ 124 w 5216"/>
                  <a:gd name="T43" fmla="*/ 1786 h 1834"/>
                  <a:gd name="T44" fmla="*/ 82 w 5216"/>
                  <a:gd name="T45" fmla="*/ 1752 h 1834"/>
                  <a:gd name="T46" fmla="*/ 48 w 5216"/>
                  <a:gd name="T47" fmla="*/ 1710 h 1834"/>
                  <a:gd name="T48" fmla="*/ 22 w 5216"/>
                  <a:gd name="T49" fmla="*/ 1662 h 1834"/>
                  <a:gd name="T50" fmla="*/ 6 w 5216"/>
                  <a:gd name="T51" fmla="*/ 1610 h 1834"/>
                  <a:gd name="T52" fmla="*/ 0 w 5216"/>
                  <a:gd name="T53" fmla="*/ 1552 h 1834"/>
                  <a:gd name="T54" fmla="*/ 0 w 5216"/>
                  <a:gd name="T55" fmla="*/ 282 h 1834"/>
                  <a:gd name="T56" fmla="*/ 6 w 5216"/>
                  <a:gd name="T57" fmla="*/ 226 h 1834"/>
                  <a:gd name="T58" fmla="*/ 22 w 5216"/>
                  <a:gd name="T59" fmla="*/ 174 h 1834"/>
                  <a:gd name="T60" fmla="*/ 48 w 5216"/>
                  <a:gd name="T61" fmla="*/ 126 h 1834"/>
                  <a:gd name="T62" fmla="*/ 82 w 5216"/>
                  <a:gd name="T63" fmla="*/ 84 h 1834"/>
                  <a:gd name="T64" fmla="*/ 124 w 5216"/>
                  <a:gd name="T65" fmla="*/ 48 h 1834"/>
                  <a:gd name="T66" fmla="*/ 172 w 5216"/>
                  <a:gd name="T67" fmla="*/ 22 h 1834"/>
                  <a:gd name="T68" fmla="*/ 226 w 5216"/>
                  <a:gd name="T69" fmla="*/ 6 h 1834"/>
                  <a:gd name="T70" fmla="*/ 282 w 5216"/>
                  <a:gd name="T71" fmla="*/ 0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16" h="1834">
                    <a:moveTo>
                      <a:pt x="4932" y="0"/>
                    </a:moveTo>
                    <a:lnTo>
                      <a:pt x="4932" y="0"/>
                    </a:lnTo>
                    <a:lnTo>
                      <a:pt x="4962" y="2"/>
                    </a:lnTo>
                    <a:lnTo>
                      <a:pt x="4990" y="6"/>
                    </a:lnTo>
                    <a:lnTo>
                      <a:pt x="5016" y="14"/>
                    </a:lnTo>
                    <a:lnTo>
                      <a:pt x="5042" y="22"/>
                    </a:lnTo>
                    <a:lnTo>
                      <a:pt x="5068" y="34"/>
                    </a:lnTo>
                    <a:lnTo>
                      <a:pt x="5090" y="48"/>
                    </a:lnTo>
                    <a:lnTo>
                      <a:pt x="5112" y="66"/>
                    </a:lnTo>
                    <a:lnTo>
                      <a:pt x="5132" y="84"/>
                    </a:lnTo>
                    <a:lnTo>
                      <a:pt x="5150" y="104"/>
                    </a:lnTo>
                    <a:lnTo>
                      <a:pt x="5166" y="126"/>
                    </a:lnTo>
                    <a:lnTo>
                      <a:pt x="5182" y="148"/>
                    </a:lnTo>
                    <a:lnTo>
                      <a:pt x="5192" y="174"/>
                    </a:lnTo>
                    <a:lnTo>
                      <a:pt x="5202" y="200"/>
                    </a:lnTo>
                    <a:lnTo>
                      <a:pt x="5210" y="226"/>
                    </a:lnTo>
                    <a:lnTo>
                      <a:pt x="5214" y="254"/>
                    </a:lnTo>
                    <a:lnTo>
                      <a:pt x="5216" y="282"/>
                    </a:lnTo>
                    <a:lnTo>
                      <a:pt x="5216" y="1552"/>
                    </a:lnTo>
                    <a:lnTo>
                      <a:pt x="5216" y="1552"/>
                    </a:lnTo>
                    <a:lnTo>
                      <a:pt x="5214" y="1582"/>
                    </a:lnTo>
                    <a:lnTo>
                      <a:pt x="5210" y="1610"/>
                    </a:lnTo>
                    <a:lnTo>
                      <a:pt x="5202" y="1636"/>
                    </a:lnTo>
                    <a:lnTo>
                      <a:pt x="5192" y="1662"/>
                    </a:lnTo>
                    <a:lnTo>
                      <a:pt x="5182" y="1686"/>
                    </a:lnTo>
                    <a:lnTo>
                      <a:pt x="5166" y="1710"/>
                    </a:lnTo>
                    <a:lnTo>
                      <a:pt x="5150" y="1732"/>
                    </a:lnTo>
                    <a:lnTo>
                      <a:pt x="5132" y="1752"/>
                    </a:lnTo>
                    <a:lnTo>
                      <a:pt x="5112" y="1770"/>
                    </a:lnTo>
                    <a:lnTo>
                      <a:pt x="5090" y="1786"/>
                    </a:lnTo>
                    <a:lnTo>
                      <a:pt x="5068" y="1800"/>
                    </a:lnTo>
                    <a:lnTo>
                      <a:pt x="5042" y="1812"/>
                    </a:lnTo>
                    <a:lnTo>
                      <a:pt x="5016" y="1822"/>
                    </a:lnTo>
                    <a:lnTo>
                      <a:pt x="4990" y="1830"/>
                    </a:lnTo>
                    <a:lnTo>
                      <a:pt x="4962" y="1834"/>
                    </a:lnTo>
                    <a:lnTo>
                      <a:pt x="4932" y="1834"/>
                    </a:lnTo>
                    <a:lnTo>
                      <a:pt x="282" y="1834"/>
                    </a:lnTo>
                    <a:lnTo>
                      <a:pt x="282" y="1834"/>
                    </a:lnTo>
                    <a:lnTo>
                      <a:pt x="254" y="1834"/>
                    </a:lnTo>
                    <a:lnTo>
                      <a:pt x="226" y="1830"/>
                    </a:lnTo>
                    <a:lnTo>
                      <a:pt x="198" y="1822"/>
                    </a:lnTo>
                    <a:lnTo>
                      <a:pt x="172" y="1812"/>
                    </a:lnTo>
                    <a:lnTo>
                      <a:pt x="148" y="1800"/>
                    </a:lnTo>
                    <a:lnTo>
                      <a:pt x="124" y="1786"/>
                    </a:lnTo>
                    <a:lnTo>
                      <a:pt x="102" y="1770"/>
                    </a:lnTo>
                    <a:lnTo>
                      <a:pt x="82" y="1752"/>
                    </a:lnTo>
                    <a:lnTo>
                      <a:pt x="64" y="1732"/>
                    </a:lnTo>
                    <a:lnTo>
                      <a:pt x="48" y="1710"/>
                    </a:lnTo>
                    <a:lnTo>
                      <a:pt x="34" y="1686"/>
                    </a:lnTo>
                    <a:lnTo>
                      <a:pt x="22" y="1662"/>
                    </a:lnTo>
                    <a:lnTo>
                      <a:pt x="12" y="1636"/>
                    </a:lnTo>
                    <a:lnTo>
                      <a:pt x="6" y="1610"/>
                    </a:lnTo>
                    <a:lnTo>
                      <a:pt x="0" y="1582"/>
                    </a:lnTo>
                    <a:lnTo>
                      <a:pt x="0" y="1552"/>
                    </a:lnTo>
                    <a:lnTo>
                      <a:pt x="0" y="282"/>
                    </a:lnTo>
                    <a:lnTo>
                      <a:pt x="0" y="282"/>
                    </a:lnTo>
                    <a:lnTo>
                      <a:pt x="0" y="254"/>
                    </a:lnTo>
                    <a:lnTo>
                      <a:pt x="6" y="226"/>
                    </a:lnTo>
                    <a:lnTo>
                      <a:pt x="12" y="200"/>
                    </a:lnTo>
                    <a:lnTo>
                      <a:pt x="22" y="174"/>
                    </a:lnTo>
                    <a:lnTo>
                      <a:pt x="34" y="148"/>
                    </a:lnTo>
                    <a:lnTo>
                      <a:pt x="48" y="126"/>
                    </a:lnTo>
                    <a:lnTo>
                      <a:pt x="64" y="104"/>
                    </a:lnTo>
                    <a:lnTo>
                      <a:pt x="82" y="84"/>
                    </a:lnTo>
                    <a:lnTo>
                      <a:pt x="102" y="66"/>
                    </a:lnTo>
                    <a:lnTo>
                      <a:pt x="124" y="48"/>
                    </a:lnTo>
                    <a:lnTo>
                      <a:pt x="148" y="34"/>
                    </a:lnTo>
                    <a:lnTo>
                      <a:pt x="172" y="22"/>
                    </a:lnTo>
                    <a:lnTo>
                      <a:pt x="198" y="14"/>
                    </a:lnTo>
                    <a:lnTo>
                      <a:pt x="226" y="6"/>
                    </a:lnTo>
                    <a:lnTo>
                      <a:pt x="254" y="2"/>
                    </a:lnTo>
                    <a:lnTo>
                      <a:pt x="282" y="0"/>
                    </a:lnTo>
                    <a:lnTo>
                      <a:pt x="4932" y="0"/>
                    </a:lnTo>
                    <a:close/>
                  </a:path>
                </a:pathLst>
              </a:custGeom>
              <a:solidFill>
                <a:srgbClr val="A3CB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 name="Freeform 8"/>
              <p:cNvSpPr>
                <a:spLocks/>
              </p:cNvSpPr>
              <p:nvPr/>
            </p:nvSpPr>
            <p:spPr bwMode="auto">
              <a:xfrm>
                <a:off x="1406" y="1312"/>
                <a:ext cx="786" cy="278"/>
              </a:xfrm>
              <a:custGeom>
                <a:avLst/>
                <a:gdLst>
                  <a:gd name="T0" fmla="*/ 0 w 786"/>
                  <a:gd name="T1" fmla="*/ 32 h 278"/>
                  <a:gd name="T2" fmla="*/ 776 w 786"/>
                  <a:gd name="T3" fmla="*/ 278 h 278"/>
                  <a:gd name="T4" fmla="*/ 786 w 786"/>
                  <a:gd name="T5" fmla="*/ 246 h 278"/>
                  <a:gd name="T6" fmla="*/ 10 w 786"/>
                  <a:gd name="T7" fmla="*/ 0 h 278"/>
                  <a:gd name="T8" fmla="*/ 0 w 786"/>
                  <a:gd name="T9" fmla="*/ 32 h 278"/>
                </a:gdLst>
                <a:ahLst/>
                <a:cxnLst>
                  <a:cxn ang="0">
                    <a:pos x="T0" y="T1"/>
                  </a:cxn>
                  <a:cxn ang="0">
                    <a:pos x="T2" y="T3"/>
                  </a:cxn>
                  <a:cxn ang="0">
                    <a:pos x="T4" y="T5"/>
                  </a:cxn>
                  <a:cxn ang="0">
                    <a:pos x="T6" y="T7"/>
                  </a:cxn>
                  <a:cxn ang="0">
                    <a:pos x="T8" y="T9"/>
                  </a:cxn>
                </a:cxnLst>
                <a:rect l="0" t="0" r="r" b="b"/>
                <a:pathLst>
                  <a:path w="786" h="278">
                    <a:moveTo>
                      <a:pt x="0" y="32"/>
                    </a:moveTo>
                    <a:lnTo>
                      <a:pt x="776" y="278"/>
                    </a:lnTo>
                    <a:lnTo>
                      <a:pt x="786" y="246"/>
                    </a:lnTo>
                    <a:lnTo>
                      <a:pt x="10" y="0"/>
                    </a:lnTo>
                    <a:lnTo>
                      <a:pt x="0" y="32"/>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 name="Freeform 9"/>
              <p:cNvSpPr>
                <a:spLocks/>
              </p:cNvSpPr>
              <p:nvPr/>
            </p:nvSpPr>
            <p:spPr bwMode="auto">
              <a:xfrm>
                <a:off x="1406" y="1312"/>
                <a:ext cx="786" cy="278"/>
              </a:xfrm>
              <a:custGeom>
                <a:avLst/>
                <a:gdLst>
                  <a:gd name="T0" fmla="*/ 0 w 786"/>
                  <a:gd name="T1" fmla="*/ 32 h 278"/>
                  <a:gd name="T2" fmla="*/ 776 w 786"/>
                  <a:gd name="T3" fmla="*/ 278 h 278"/>
                  <a:gd name="T4" fmla="*/ 786 w 786"/>
                  <a:gd name="T5" fmla="*/ 246 h 278"/>
                  <a:gd name="T6" fmla="*/ 10 w 786"/>
                  <a:gd name="T7" fmla="*/ 0 h 278"/>
                </a:gdLst>
                <a:ahLst/>
                <a:cxnLst>
                  <a:cxn ang="0">
                    <a:pos x="T0" y="T1"/>
                  </a:cxn>
                  <a:cxn ang="0">
                    <a:pos x="T2" y="T3"/>
                  </a:cxn>
                  <a:cxn ang="0">
                    <a:pos x="T4" y="T5"/>
                  </a:cxn>
                  <a:cxn ang="0">
                    <a:pos x="T6" y="T7"/>
                  </a:cxn>
                </a:cxnLst>
                <a:rect l="0" t="0" r="r" b="b"/>
                <a:pathLst>
                  <a:path w="786" h="278">
                    <a:moveTo>
                      <a:pt x="0" y="32"/>
                    </a:moveTo>
                    <a:lnTo>
                      <a:pt x="776" y="278"/>
                    </a:lnTo>
                    <a:lnTo>
                      <a:pt x="786" y="246"/>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 name="Freeform 10"/>
              <p:cNvSpPr>
                <a:spLocks/>
              </p:cNvSpPr>
              <p:nvPr/>
            </p:nvSpPr>
            <p:spPr bwMode="auto">
              <a:xfrm>
                <a:off x="2038" y="1424"/>
                <a:ext cx="172" cy="238"/>
              </a:xfrm>
              <a:custGeom>
                <a:avLst/>
                <a:gdLst>
                  <a:gd name="T0" fmla="*/ 14 w 172"/>
                  <a:gd name="T1" fmla="*/ 238 h 238"/>
                  <a:gd name="T2" fmla="*/ 172 w 172"/>
                  <a:gd name="T3" fmla="*/ 158 h 238"/>
                  <a:gd name="T4" fmla="*/ 90 w 172"/>
                  <a:gd name="T5" fmla="*/ 0 h 238"/>
                  <a:gd name="T6" fmla="*/ 60 w 172"/>
                  <a:gd name="T7" fmla="*/ 16 h 238"/>
                  <a:gd name="T8" fmla="*/ 126 w 172"/>
                  <a:gd name="T9" fmla="*/ 144 h 238"/>
                  <a:gd name="T10" fmla="*/ 0 w 172"/>
                  <a:gd name="T11" fmla="*/ 208 h 238"/>
                  <a:gd name="T12" fmla="*/ 14 w 172"/>
                  <a:gd name="T13" fmla="*/ 238 h 238"/>
                  <a:gd name="T14" fmla="*/ 14 w 172"/>
                  <a:gd name="T15" fmla="*/ 23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238">
                    <a:moveTo>
                      <a:pt x="14" y="238"/>
                    </a:moveTo>
                    <a:lnTo>
                      <a:pt x="172" y="158"/>
                    </a:lnTo>
                    <a:lnTo>
                      <a:pt x="90" y="0"/>
                    </a:lnTo>
                    <a:lnTo>
                      <a:pt x="60" y="16"/>
                    </a:lnTo>
                    <a:lnTo>
                      <a:pt x="126" y="144"/>
                    </a:lnTo>
                    <a:lnTo>
                      <a:pt x="0" y="208"/>
                    </a:lnTo>
                    <a:lnTo>
                      <a:pt x="14" y="238"/>
                    </a:lnTo>
                    <a:lnTo>
                      <a:pt x="14" y="238"/>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 name="Freeform 11"/>
              <p:cNvSpPr>
                <a:spLocks/>
              </p:cNvSpPr>
              <p:nvPr/>
            </p:nvSpPr>
            <p:spPr bwMode="auto">
              <a:xfrm>
                <a:off x="3550" y="1312"/>
                <a:ext cx="786" cy="278"/>
              </a:xfrm>
              <a:custGeom>
                <a:avLst/>
                <a:gdLst>
                  <a:gd name="T0" fmla="*/ 776 w 786"/>
                  <a:gd name="T1" fmla="*/ 0 h 278"/>
                  <a:gd name="T2" fmla="*/ 0 w 786"/>
                  <a:gd name="T3" fmla="*/ 246 h 278"/>
                  <a:gd name="T4" fmla="*/ 10 w 786"/>
                  <a:gd name="T5" fmla="*/ 278 h 278"/>
                  <a:gd name="T6" fmla="*/ 786 w 786"/>
                  <a:gd name="T7" fmla="*/ 32 h 278"/>
                  <a:gd name="T8" fmla="*/ 776 w 786"/>
                  <a:gd name="T9" fmla="*/ 0 h 278"/>
                </a:gdLst>
                <a:ahLst/>
                <a:cxnLst>
                  <a:cxn ang="0">
                    <a:pos x="T0" y="T1"/>
                  </a:cxn>
                  <a:cxn ang="0">
                    <a:pos x="T2" y="T3"/>
                  </a:cxn>
                  <a:cxn ang="0">
                    <a:pos x="T4" y="T5"/>
                  </a:cxn>
                  <a:cxn ang="0">
                    <a:pos x="T6" y="T7"/>
                  </a:cxn>
                  <a:cxn ang="0">
                    <a:pos x="T8" y="T9"/>
                  </a:cxn>
                </a:cxnLst>
                <a:rect l="0" t="0" r="r" b="b"/>
                <a:pathLst>
                  <a:path w="786" h="278">
                    <a:moveTo>
                      <a:pt x="776" y="0"/>
                    </a:moveTo>
                    <a:lnTo>
                      <a:pt x="0" y="246"/>
                    </a:lnTo>
                    <a:lnTo>
                      <a:pt x="10" y="278"/>
                    </a:lnTo>
                    <a:lnTo>
                      <a:pt x="786" y="32"/>
                    </a:lnTo>
                    <a:lnTo>
                      <a:pt x="776" y="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 name="Freeform 12"/>
              <p:cNvSpPr>
                <a:spLocks/>
              </p:cNvSpPr>
              <p:nvPr/>
            </p:nvSpPr>
            <p:spPr bwMode="auto">
              <a:xfrm>
                <a:off x="3550" y="1312"/>
                <a:ext cx="786" cy="278"/>
              </a:xfrm>
              <a:custGeom>
                <a:avLst/>
                <a:gdLst>
                  <a:gd name="T0" fmla="*/ 776 w 786"/>
                  <a:gd name="T1" fmla="*/ 0 h 278"/>
                  <a:gd name="T2" fmla="*/ 0 w 786"/>
                  <a:gd name="T3" fmla="*/ 246 h 278"/>
                  <a:gd name="T4" fmla="*/ 10 w 786"/>
                  <a:gd name="T5" fmla="*/ 278 h 278"/>
                  <a:gd name="T6" fmla="*/ 786 w 786"/>
                  <a:gd name="T7" fmla="*/ 32 h 278"/>
                </a:gdLst>
                <a:ahLst/>
                <a:cxnLst>
                  <a:cxn ang="0">
                    <a:pos x="T0" y="T1"/>
                  </a:cxn>
                  <a:cxn ang="0">
                    <a:pos x="T2" y="T3"/>
                  </a:cxn>
                  <a:cxn ang="0">
                    <a:pos x="T4" y="T5"/>
                  </a:cxn>
                  <a:cxn ang="0">
                    <a:pos x="T6" y="T7"/>
                  </a:cxn>
                </a:cxnLst>
                <a:rect l="0" t="0" r="r" b="b"/>
                <a:pathLst>
                  <a:path w="786" h="278">
                    <a:moveTo>
                      <a:pt x="776" y="0"/>
                    </a:moveTo>
                    <a:lnTo>
                      <a:pt x="0" y="246"/>
                    </a:lnTo>
                    <a:lnTo>
                      <a:pt x="10" y="278"/>
                    </a:lnTo>
                    <a:lnTo>
                      <a:pt x="786"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1" name="Freeform 13"/>
              <p:cNvSpPr>
                <a:spLocks/>
              </p:cNvSpPr>
              <p:nvPr/>
            </p:nvSpPr>
            <p:spPr bwMode="auto">
              <a:xfrm>
                <a:off x="3532" y="1424"/>
                <a:ext cx="172" cy="238"/>
              </a:xfrm>
              <a:custGeom>
                <a:avLst/>
                <a:gdLst>
                  <a:gd name="T0" fmla="*/ 172 w 172"/>
                  <a:gd name="T1" fmla="*/ 208 h 238"/>
                  <a:gd name="T2" fmla="*/ 44 w 172"/>
                  <a:gd name="T3" fmla="*/ 144 h 238"/>
                  <a:gd name="T4" fmla="*/ 110 w 172"/>
                  <a:gd name="T5" fmla="*/ 16 h 238"/>
                  <a:gd name="T6" fmla="*/ 82 w 172"/>
                  <a:gd name="T7" fmla="*/ 0 h 238"/>
                  <a:gd name="T8" fmla="*/ 0 w 172"/>
                  <a:gd name="T9" fmla="*/ 158 h 238"/>
                  <a:gd name="T10" fmla="*/ 156 w 172"/>
                  <a:gd name="T11" fmla="*/ 238 h 238"/>
                  <a:gd name="T12" fmla="*/ 172 w 172"/>
                  <a:gd name="T13" fmla="*/ 208 h 238"/>
                  <a:gd name="T14" fmla="*/ 172 w 172"/>
                  <a:gd name="T15" fmla="*/ 20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238">
                    <a:moveTo>
                      <a:pt x="172" y="208"/>
                    </a:moveTo>
                    <a:lnTo>
                      <a:pt x="44" y="144"/>
                    </a:lnTo>
                    <a:lnTo>
                      <a:pt x="110" y="16"/>
                    </a:lnTo>
                    <a:lnTo>
                      <a:pt x="82" y="0"/>
                    </a:lnTo>
                    <a:lnTo>
                      <a:pt x="0" y="158"/>
                    </a:lnTo>
                    <a:lnTo>
                      <a:pt x="156" y="238"/>
                    </a:lnTo>
                    <a:lnTo>
                      <a:pt x="172" y="208"/>
                    </a:lnTo>
                    <a:lnTo>
                      <a:pt x="172" y="208"/>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2" name="Freeform 14"/>
              <p:cNvSpPr>
                <a:spLocks/>
              </p:cNvSpPr>
              <p:nvPr/>
            </p:nvSpPr>
            <p:spPr bwMode="auto">
              <a:xfrm>
                <a:off x="461" y="872"/>
                <a:ext cx="1058" cy="1058"/>
              </a:xfrm>
              <a:custGeom>
                <a:avLst/>
                <a:gdLst>
                  <a:gd name="T0" fmla="*/ 1130 w 1130"/>
                  <a:gd name="T1" fmla="*/ 536 h 1130"/>
                  <a:gd name="T2" fmla="*/ 1118 w 1130"/>
                  <a:gd name="T3" fmla="*/ 452 h 1130"/>
                  <a:gd name="T4" fmla="*/ 1096 w 1130"/>
                  <a:gd name="T5" fmla="*/ 372 h 1130"/>
                  <a:gd name="T6" fmla="*/ 1062 w 1130"/>
                  <a:gd name="T7" fmla="*/ 296 h 1130"/>
                  <a:gd name="T8" fmla="*/ 1018 w 1130"/>
                  <a:gd name="T9" fmla="*/ 228 h 1130"/>
                  <a:gd name="T10" fmla="*/ 964 w 1130"/>
                  <a:gd name="T11" fmla="*/ 166 h 1130"/>
                  <a:gd name="T12" fmla="*/ 904 w 1130"/>
                  <a:gd name="T13" fmla="*/ 112 h 1130"/>
                  <a:gd name="T14" fmla="*/ 834 w 1130"/>
                  <a:gd name="T15" fmla="*/ 68 h 1130"/>
                  <a:gd name="T16" fmla="*/ 760 w 1130"/>
                  <a:gd name="T17" fmla="*/ 34 h 1130"/>
                  <a:gd name="T18" fmla="*/ 680 w 1130"/>
                  <a:gd name="T19" fmla="*/ 12 h 1130"/>
                  <a:gd name="T20" fmla="*/ 594 w 1130"/>
                  <a:gd name="T21" fmla="*/ 2 h 1130"/>
                  <a:gd name="T22" fmla="*/ 536 w 1130"/>
                  <a:gd name="T23" fmla="*/ 2 h 1130"/>
                  <a:gd name="T24" fmla="*/ 452 w 1130"/>
                  <a:gd name="T25" fmla="*/ 12 h 1130"/>
                  <a:gd name="T26" fmla="*/ 372 w 1130"/>
                  <a:gd name="T27" fmla="*/ 34 h 1130"/>
                  <a:gd name="T28" fmla="*/ 296 w 1130"/>
                  <a:gd name="T29" fmla="*/ 68 h 1130"/>
                  <a:gd name="T30" fmla="*/ 228 w 1130"/>
                  <a:gd name="T31" fmla="*/ 112 h 1130"/>
                  <a:gd name="T32" fmla="*/ 166 w 1130"/>
                  <a:gd name="T33" fmla="*/ 166 h 1130"/>
                  <a:gd name="T34" fmla="*/ 112 w 1130"/>
                  <a:gd name="T35" fmla="*/ 228 h 1130"/>
                  <a:gd name="T36" fmla="*/ 68 w 1130"/>
                  <a:gd name="T37" fmla="*/ 296 h 1130"/>
                  <a:gd name="T38" fmla="*/ 34 w 1130"/>
                  <a:gd name="T39" fmla="*/ 372 h 1130"/>
                  <a:gd name="T40" fmla="*/ 12 w 1130"/>
                  <a:gd name="T41" fmla="*/ 452 h 1130"/>
                  <a:gd name="T42" fmla="*/ 2 w 1130"/>
                  <a:gd name="T43" fmla="*/ 536 h 1130"/>
                  <a:gd name="T44" fmla="*/ 2 w 1130"/>
                  <a:gd name="T45" fmla="*/ 594 h 1130"/>
                  <a:gd name="T46" fmla="*/ 12 w 1130"/>
                  <a:gd name="T47" fmla="*/ 680 h 1130"/>
                  <a:gd name="T48" fmla="*/ 34 w 1130"/>
                  <a:gd name="T49" fmla="*/ 760 h 1130"/>
                  <a:gd name="T50" fmla="*/ 68 w 1130"/>
                  <a:gd name="T51" fmla="*/ 834 h 1130"/>
                  <a:gd name="T52" fmla="*/ 112 w 1130"/>
                  <a:gd name="T53" fmla="*/ 904 h 1130"/>
                  <a:gd name="T54" fmla="*/ 166 w 1130"/>
                  <a:gd name="T55" fmla="*/ 964 h 1130"/>
                  <a:gd name="T56" fmla="*/ 228 w 1130"/>
                  <a:gd name="T57" fmla="*/ 1018 h 1130"/>
                  <a:gd name="T58" fmla="*/ 296 w 1130"/>
                  <a:gd name="T59" fmla="*/ 1062 h 1130"/>
                  <a:gd name="T60" fmla="*/ 372 w 1130"/>
                  <a:gd name="T61" fmla="*/ 1096 h 1130"/>
                  <a:gd name="T62" fmla="*/ 452 w 1130"/>
                  <a:gd name="T63" fmla="*/ 1118 h 1130"/>
                  <a:gd name="T64" fmla="*/ 536 w 1130"/>
                  <a:gd name="T65" fmla="*/ 1130 h 1130"/>
                  <a:gd name="T66" fmla="*/ 594 w 1130"/>
                  <a:gd name="T67" fmla="*/ 1130 h 1130"/>
                  <a:gd name="T68" fmla="*/ 680 w 1130"/>
                  <a:gd name="T69" fmla="*/ 1118 h 1130"/>
                  <a:gd name="T70" fmla="*/ 760 w 1130"/>
                  <a:gd name="T71" fmla="*/ 1096 h 1130"/>
                  <a:gd name="T72" fmla="*/ 834 w 1130"/>
                  <a:gd name="T73" fmla="*/ 1062 h 1130"/>
                  <a:gd name="T74" fmla="*/ 904 w 1130"/>
                  <a:gd name="T75" fmla="*/ 1018 h 1130"/>
                  <a:gd name="T76" fmla="*/ 964 w 1130"/>
                  <a:gd name="T77" fmla="*/ 964 h 1130"/>
                  <a:gd name="T78" fmla="*/ 1018 w 1130"/>
                  <a:gd name="T79" fmla="*/ 904 h 1130"/>
                  <a:gd name="T80" fmla="*/ 1062 w 1130"/>
                  <a:gd name="T81" fmla="*/ 834 h 1130"/>
                  <a:gd name="T82" fmla="*/ 1096 w 1130"/>
                  <a:gd name="T83" fmla="*/ 760 h 1130"/>
                  <a:gd name="T84" fmla="*/ 1118 w 1130"/>
                  <a:gd name="T85" fmla="*/ 680 h 1130"/>
                  <a:gd name="T86" fmla="*/ 1130 w 1130"/>
                  <a:gd name="T87" fmla="*/ 59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0" h="1130">
                    <a:moveTo>
                      <a:pt x="1130" y="566"/>
                    </a:moveTo>
                    <a:lnTo>
                      <a:pt x="1130" y="566"/>
                    </a:lnTo>
                    <a:lnTo>
                      <a:pt x="1130" y="536"/>
                    </a:lnTo>
                    <a:lnTo>
                      <a:pt x="1128" y="508"/>
                    </a:lnTo>
                    <a:lnTo>
                      <a:pt x="1124" y="480"/>
                    </a:lnTo>
                    <a:lnTo>
                      <a:pt x="1118" y="452"/>
                    </a:lnTo>
                    <a:lnTo>
                      <a:pt x="1112" y="424"/>
                    </a:lnTo>
                    <a:lnTo>
                      <a:pt x="1106" y="398"/>
                    </a:lnTo>
                    <a:lnTo>
                      <a:pt x="1096" y="372"/>
                    </a:lnTo>
                    <a:lnTo>
                      <a:pt x="1086" y="346"/>
                    </a:lnTo>
                    <a:lnTo>
                      <a:pt x="1074" y="320"/>
                    </a:lnTo>
                    <a:lnTo>
                      <a:pt x="1062" y="296"/>
                    </a:lnTo>
                    <a:lnTo>
                      <a:pt x="1048" y="272"/>
                    </a:lnTo>
                    <a:lnTo>
                      <a:pt x="1034" y="250"/>
                    </a:lnTo>
                    <a:lnTo>
                      <a:pt x="1018" y="228"/>
                    </a:lnTo>
                    <a:lnTo>
                      <a:pt x="1002" y="206"/>
                    </a:lnTo>
                    <a:lnTo>
                      <a:pt x="984" y="186"/>
                    </a:lnTo>
                    <a:lnTo>
                      <a:pt x="964" y="166"/>
                    </a:lnTo>
                    <a:lnTo>
                      <a:pt x="946" y="148"/>
                    </a:lnTo>
                    <a:lnTo>
                      <a:pt x="924" y="130"/>
                    </a:lnTo>
                    <a:lnTo>
                      <a:pt x="904" y="112"/>
                    </a:lnTo>
                    <a:lnTo>
                      <a:pt x="882" y="96"/>
                    </a:lnTo>
                    <a:lnTo>
                      <a:pt x="858" y="82"/>
                    </a:lnTo>
                    <a:lnTo>
                      <a:pt x="834" y="68"/>
                    </a:lnTo>
                    <a:lnTo>
                      <a:pt x="810" y="56"/>
                    </a:lnTo>
                    <a:lnTo>
                      <a:pt x="786" y="44"/>
                    </a:lnTo>
                    <a:lnTo>
                      <a:pt x="760" y="34"/>
                    </a:lnTo>
                    <a:lnTo>
                      <a:pt x="734" y="26"/>
                    </a:lnTo>
                    <a:lnTo>
                      <a:pt x="706" y="18"/>
                    </a:lnTo>
                    <a:lnTo>
                      <a:pt x="680" y="12"/>
                    </a:lnTo>
                    <a:lnTo>
                      <a:pt x="652" y="6"/>
                    </a:lnTo>
                    <a:lnTo>
                      <a:pt x="624" y="4"/>
                    </a:lnTo>
                    <a:lnTo>
                      <a:pt x="594" y="2"/>
                    </a:lnTo>
                    <a:lnTo>
                      <a:pt x="566" y="0"/>
                    </a:lnTo>
                    <a:lnTo>
                      <a:pt x="566" y="0"/>
                    </a:lnTo>
                    <a:lnTo>
                      <a:pt x="536" y="2"/>
                    </a:lnTo>
                    <a:lnTo>
                      <a:pt x="508" y="4"/>
                    </a:lnTo>
                    <a:lnTo>
                      <a:pt x="480" y="6"/>
                    </a:lnTo>
                    <a:lnTo>
                      <a:pt x="452" y="12"/>
                    </a:lnTo>
                    <a:lnTo>
                      <a:pt x="424" y="18"/>
                    </a:lnTo>
                    <a:lnTo>
                      <a:pt x="398" y="26"/>
                    </a:lnTo>
                    <a:lnTo>
                      <a:pt x="372" y="34"/>
                    </a:lnTo>
                    <a:lnTo>
                      <a:pt x="346" y="44"/>
                    </a:lnTo>
                    <a:lnTo>
                      <a:pt x="320" y="56"/>
                    </a:lnTo>
                    <a:lnTo>
                      <a:pt x="296" y="68"/>
                    </a:lnTo>
                    <a:lnTo>
                      <a:pt x="272" y="82"/>
                    </a:lnTo>
                    <a:lnTo>
                      <a:pt x="250" y="96"/>
                    </a:lnTo>
                    <a:lnTo>
                      <a:pt x="228" y="112"/>
                    </a:lnTo>
                    <a:lnTo>
                      <a:pt x="206" y="130"/>
                    </a:lnTo>
                    <a:lnTo>
                      <a:pt x="186" y="148"/>
                    </a:lnTo>
                    <a:lnTo>
                      <a:pt x="166" y="166"/>
                    </a:lnTo>
                    <a:lnTo>
                      <a:pt x="148" y="186"/>
                    </a:lnTo>
                    <a:lnTo>
                      <a:pt x="130" y="206"/>
                    </a:lnTo>
                    <a:lnTo>
                      <a:pt x="112" y="228"/>
                    </a:lnTo>
                    <a:lnTo>
                      <a:pt x="98" y="250"/>
                    </a:lnTo>
                    <a:lnTo>
                      <a:pt x="82" y="272"/>
                    </a:lnTo>
                    <a:lnTo>
                      <a:pt x="68" y="296"/>
                    </a:lnTo>
                    <a:lnTo>
                      <a:pt x="56" y="320"/>
                    </a:lnTo>
                    <a:lnTo>
                      <a:pt x="46" y="346"/>
                    </a:lnTo>
                    <a:lnTo>
                      <a:pt x="34" y="372"/>
                    </a:lnTo>
                    <a:lnTo>
                      <a:pt x="26" y="398"/>
                    </a:lnTo>
                    <a:lnTo>
                      <a:pt x="18" y="424"/>
                    </a:lnTo>
                    <a:lnTo>
                      <a:pt x="12" y="452"/>
                    </a:lnTo>
                    <a:lnTo>
                      <a:pt x="8" y="480"/>
                    </a:lnTo>
                    <a:lnTo>
                      <a:pt x="4" y="508"/>
                    </a:lnTo>
                    <a:lnTo>
                      <a:pt x="2" y="536"/>
                    </a:lnTo>
                    <a:lnTo>
                      <a:pt x="0" y="566"/>
                    </a:lnTo>
                    <a:lnTo>
                      <a:pt x="0" y="566"/>
                    </a:lnTo>
                    <a:lnTo>
                      <a:pt x="2" y="594"/>
                    </a:lnTo>
                    <a:lnTo>
                      <a:pt x="4" y="624"/>
                    </a:lnTo>
                    <a:lnTo>
                      <a:pt x="8" y="652"/>
                    </a:lnTo>
                    <a:lnTo>
                      <a:pt x="12" y="680"/>
                    </a:lnTo>
                    <a:lnTo>
                      <a:pt x="18" y="706"/>
                    </a:lnTo>
                    <a:lnTo>
                      <a:pt x="26" y="734"/>
                    </a:lnTo>
                    <a:lnTo>
                      <a:pt x="34" y="760"/>
                    </a:lnTo>
                    <a:lnTo>
                      <a:pt x="46" y="786"/>
                    </a:lnTo>
                    <a:lnTo>
                      <a:pt x="56" y="810"/>
                    </a:lnTo>
                    <a:lnTo>
                      <a:pt x="68" y="834"/>
                    </a:lnTo>
                    <a:lnTo>
                      <a:pt x="82" y="858"/>
                    </a:lnTo>
                    <a:lnTo>
                      <a:pt x="98" y="882"/>
                    </a:lnTo>
                    <a:lnTo>
                      <a:pt x="112" y="904"/>
                    </a:lnTo>
                    <a:lnTo>
                      <a:pt x="130" y="924"/>
                    </a:lnTo>
                    <a:lnTo>
                      <a:pt x="148" y="946"/>
                    </a:lnTo>
                    <a:lnTo>
                      <a:pt x="166" y="964"/>
                    </a:lnTo>
                    <a:lnTo>
                      <a:pt x="186" y="984"/>
                    </a:lnTo>
                    <a:lnTo>
                      <a:pt x="206" y="1002"/>
                    </a:lnTo>
                    <a:lnTo>
                      <a:pt x="228" y="1018"/>
                    </a:lnTo>
                    <a:lnTo>
                      <a:pt x="250" y="1034"/>
                    </a:lnTo>
                    <a:lnTo>
                      <a:pt x="272" y="1048"/>
                    </a:lnTo>
                    <a:lnTo>
                      <a:pt x="296" y="1062"/>
                    </a:lnTo>
                    <a:lnTo>
                      <a:pt x="320" y="1074"/>
                    </a:lnTo>
                    <a:lnTo>
                      <a:pt x="346" y="1086"/>
                    </a:lnTo>
                    <a:lnTo>
                      <a:pt x="372" y="1096"/>
                    </a:lnTo>
                    <a:lnTo>
                      <a:pt x="398" y="1104"/>
                    </a:lnTo>
                    <a:lnTo>
                      <a:pt x="424" y="1112"/>
                    </a:lnTo>
                    <a:lnTo>
                      <a:pt x="452" y="1118"/>
                    </a:lnTo>
                    <a:lnTo>
                      <a:pt x="480" y="1124"/>
                    </a:lnTo>
                    <a:lnTo>
                      <a:pt x="508" y="1128"/>
                    </a:lnTo>
                    <a:lnTo>
                      <a:pt x="536" y="1130"/>
                    </a:lnTo>
                    <a:lnTo>
                      <a:pt x="566" y="1130"/>
                    </a:lnTo>
                    <a:lnTo>
                      <a:pt x="566" y="1130"/>
                    </a:lnTo>
                    <a:lnTo>
                      <a:pt x="594" y="1130"/>
                    </a:lnTo>
                    <a:lnTo>
                      <a:pt x="624" y="1128"/>
                    </a:lnTo>
                    <a:lnTo>
                      <a:pt x="652" y="1124"/>
                    </a:lnTo>
                    <a:lnTo>
                      <a:pt x="680" y="1118"/>
                    </a:lnTo>
                    <a:lnTo>
                      <a:pt x="706" y="1112"/>
                    </a:lnTo>
                    <a:lnTo>
                      <a:pt x="734" y="1104"/>
                    </a:lnTo>
                    <a:lnTo>
                      <a:pt x="760" y="1096"/>
                    </a:lnTo>
                    <a:lnTo>
                      <a:pt x="786" y="1086"/>
                    </a:lnTo>
                    <a:lnTo>
                      <a:pt x="810" y="1074"/>
                    </a:lnTo>
                    <a:lnTo>
                      <a:pt x="834" y="1062"/>
                    </a:lnTo>
                    <a:lnTo>
                      <a:pt x="858" y="1048"/>
                    </a:lnTo>
                    <a:lnTo>
                      <a:pt x="882" y="1034"/>
                    </a:lnTo>
                    <a:lnTo>
                      <a:pt x="904" y="1018"/>
                    </a:lnTo>
                    <a:lnTo>
                      <a:pt x="924" y="1002"/>
                    </a:lnTo>
                    <a:lnTo>
                      <a:pt x="946" y="984"/>
                    </a:lnTo>
                    <a:lnTo>
                      <a:pt x="964" y="964"/>
                    </a:lnTo>
                    <a:lnTo>
                      <a:pt x="984" y="946"/>
                    </a:lnTo>
                    <a:lnTo>
                      <a:pt x="1002" y="924"/>
                    </a:lnTo>
                    <a:lnTo>
                      <a:pt x="1018" y="904"/>
                    </a:lnTo>
                    <a:lnTo>
                      <a:pt x="1034" y="882"/>
                    </a:lnTo>
                    <a:lnTo>
                      <a:pt x="1048" y="858"/>
                    </a:lnTo>
                    <a:lnTo>
                      <a:pt x="1062" y="834"/>
                    </a:lnTo>
                    <a:lnTo>
                      <a:pt x="1074" y="810"/>
                    </a:lnTo>
                    <a:lnTo>
                      <a:pt x="1086" y="786"/>
                    </a:lnTo>
                    <a:lnTo>
                      <a:pt x="1096" y="760"/>
                    </a:lnTo>
                    <a:lnTo>
                      <a:pt x="1106" y="734"/>
                    </a:lnTo>
                    <a:lnTo>
                      <a:pt x="1112" y="706"/>
                    </a:lnTo>
                    <a:lnTo>
                      <a:pt x="1118" y="680"/>
                    </a:lnTo>
                    <a:lnTo>
                      <a:pt x="1124" y="652"/>
                    </a:lnTo>
                    <a:lnTo>
                      <a:pt x="1128" y="624"/>
                    </a:lnTo>
                    <a:lnTo>
                      <a:pt x="1130" y="594"/>
                    </a:lnTo>
                    <a:lnTo>
                      <a:pt x="1130" y="566"/>
                    </a:lnTo>
                    <a:lnTo>
                      <a:pt x="1130" y="566"/>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2" name="Freeform 24"/>
              <p:cNvSpPr>
                <a:spLocks/>
              </p:cNvSpPr>
              <p:nvPr/>
            </p:nvSpPr>
            <p:spPr bwMode="auto">
              <a:xfrm>
                <a:off x="4286" y="741"/>
                <a:ext cx="995" cy="995"/>
              </a:xfrm>
              <a:custGeom>
                <a:avLst/>
                <a:gdLst>
                  <a:gd name="T0" fmla="*/ 1130 w 1130"/>
                  <a:gd name="T1" fmla="*/ 536 h 1130"/>
                  <a:gd name="T2" fmla="*/ 1118 w 1130"/>
                  <a:gd name="T3" fmla="*/ 452 h 1130"/>
                  <a:gd name="T4" fmla="*/ 1096 w 1130"/>
                  <a:gd name="T5" fmla="*/ 372 h 1130"/>
                  <a:gd name="T6" fmla="*/ 1062 w 1130"/>
                  <a:gd name="T7" fmla="*/ 296 h 1130"/>
                  <a:gd name="T8" fmla="*/ 1018 w 1130"/>
                  <a:gd name="T9" fmla="*/ 228 h 1130"/>
                  <a:gd name="T10" fmla="*/ 964 w 1130"/>
                  <a:gd name="T11" fmla="*/ 166 h 1130"/>
                  <a:gd name="T12" fmla="*/ 904 w 1130"/>
                  <a:gd name="T13" fmla="*/ 112 h 1130"/>
                  <a:gd name="T14" fmla="*/ 834 w 1130"/>
                  <a:gd name="T15" fmla="*/ 68 h 1130"/>
                  <a:gd name="T16" fmla="*/ 760 w 1130"/>
                  <a:gd name="T17" fmla="*/ 34 h 1130"/>
                  <a:gd name="T18" fmla="*/ 678 w 1130"/>
                  <a:gd name="T19" fmla="*/ 12 h 1130"/>
                  <a:gd name="T20" fmla="*/ 594 w 1130"/>
                  <a:gd name="T21" fmla="*/ 2 h 1130"/>
                  <a:gd name="T22" fmla="*/ 536 w 1130"/>
                  <a:gd name="T23" fmla="*/ 2 h 1130"/>
                  <a:gd name="T24" fmla="*/ 452 w 1130"/>
                  <a:gd name="T25" fmla="*/ 12 h 1130"/>
                  <a:gd name="T26" fmla="*/ 370 w 1130"/>
                  <a:gd name="T27" fmla="*/ 34 h 1130"/>
                  <a:gd name="T28" fmla="*/ 296 w 1130"/>
                  <a:gd name="T29" fmla="*/ 68 h 1130"/>
                  <a:gd name="T30" fmla="*/ 228 w 1130"/>
                  <a:gd name="T31" fmla="*/ 112 h 1130"/>
                  <a:gd name="T32" fmla="*/ 166 w 1130"/>
                  <a:gd name="T33" fmla="*/ 166 h 1130"/>
                  <a:gd name="T34" fmla="*/ 112 w 1130"/>
                  <a:gd name="T35" fmla="*/ 228 h 1130"/>
                  <a:gd name="T36" fmla="*/ 68 w 1130"/>
                  <a:gd name="T37" fmla="*/ 296 h 1130"/>
                  <a:gd name="T38" fmla="*/ 34 w 1130"/>
                  <a:gd name="T39" fmla="*/ 372 h 1130"/>
                  <a:gd name="T40" fmla="*/ 12 w 1130"/>
                  <a:gd name="T41" fmla="*/ 452 h 1130"/>
                  <a:gd name="T42" fmla="*/ 0 w 1130"/>
                  <a:gd name="T43" fmla="*/ 536 h 1130"/>
                  <a:gd name="T44" fmla="*/ 0 w 1130"/>
                  <a:gd name="T45" fmla="*/ 594 h 1130"/>
                  <a:gd name="T46" fmla="*/ 12 w 1130"/>
                  <a:gd name="T47" fmla="*/ 680 h 1130"/>
                  <a:gd name="T48" fmla="*/ 34 w 1130"/>
                  <a:gd name="T49" fmla="*/ 760 h 1130"/>
                  <a:gd name="T50" fmla="*/ 68 w 1130"/>
                  <a:gd name="T51" fmla="*/ 834 h 1130"/>
                  <a:gd name="T52" fmla="*/ 112 w 1130"/>
                  <a:gd name="T53" fmla="*/ 904 h 1130"/>
                  <a:gd name="T54" fmla="*/ 166 w 1130"/>
                  <a:gd name="T55" fmla="*/ 964 h 1130"/>
                  <a:gd name="T56" fmla="*/ 228 w 1130"/>
                  <a:gd name="T57" fmla="*/ 1018 h 1130"/>
                  <a:gd name="T58" fmla="*/ 296 w 1130"/>
                  <a:gd name="T59" fmla="*/ 1062 h 1130"/>
                  <a:gd name="T60" fmla="*/ 370 w 1130"/>
                  <a:gd name="T61" fmla="*/ 1096 h 1130"/>
                  <a:gd name="T62" fmla="*/ 452 w 1130"/>
                  <a:gd name="T63" fmla="*/ 1118 h 1130"/>
                  <a:gd name="T64" fmla="*/ 536 w 1130"/>
                  <a:gd name="T65" fmla="*/ 1130 h 1130"/>
                  <a:gd name="T66" fmla="*/ 594 w 1130"/>
                  <a:gd name="T67" fmla="*/ 1130 h 1130"/>
                  <a:gd name="T68" fmla="*/ 678 w 1130"/>
                  <a:gd name="T69" fmla="*/ 1118 h 1130"/>
                  <a:gd name="T70" fmla="*/ 760 w 1130"/>
                  <a:gd name="T71" fmla="*/ 1096 h 1130"/>
                  <a:gd name="T72" fmla="*/ 834 w 1130"/>
                  <a:gd name="T73" fmla="*/ 1062 h 1130"/>
                  <a:gd name="T74" fmla="*/ 904 w 1130"/>
                  <a:gd name="T75" fmla="*/ 1018 h 1130"/>
                  <a:gd name="T76" fmla="*/ 964 w 1130"/>
                  <a:gd name="T77" fmla="*/ 964 h 1130"/>
                  <a:gd name="T78" fmla="*/ 1018 w 1130"/>
                  <a:gd name="T79" fmla="*/ 904 h 1130"/>
                  <a:gd name="T80" fmla="*/ 1062 w 1130"/>
                  <a:gd name="T81" fmla="*/ 834 h 1130"/>
                  <a:gd name="T82" fmla="*/ 1096 w 1130"/>
                  <a:gd name="T83" fmla="*/ 760 h 1130"/>
                  <a:gd name="T84" fmla="*/ 1118 w 1130"/>
                  <a:gd name="T85" fmla="*/ 680 h 1130"/>
                  <a:gd name="T86" fmla="*/ 1130 w 1130"/>
                  <a:gd name="T87" fmla="*/ 59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0" h="1130">
                    <a:moveTo>
                      <a:pt x="1130" y="566"/>
                    </a:moveTo>
                    <a:lnTo>
                      <a:pt x="1130" y="566"/>
                    </a:lnTo>
                    <a:lnTo>
                      <a:pt x="1130" y="536"/>
                    </a:lnTo>
                    <a:lnTo>
                      <a:pt x="1128" y="508"/>
                    </a:lnTo>
                    <a:lnTo>
                      <a:pt x="1124" y="480"/>
                    </a:lnTo>
                    <a:lnTo>
                      <a:pt x="1118" y="452"/>
                    </a:lnTo>
                    <a:lnTo>
                      <a:pt x="1112" y="424"/>
                    </a:lnTo>
                    <a:lnTo>
                      <a:pt x="1104" y="398"/>
                    </a:lnTo>
                    <a:lnTo>
                      <a:pt x="1096" y="372"/>
                    </a:lnTo>
                    <a:lnTo>
                      <a:pt x="1086" y="346"/>
                    </a:lnTo>
                    <a:lnTo>
                      <a:pt x="1074" y="320"/>
                    </a:lnTo>
                    <a:lnTo>
                      <a:pt x="1062" y="296"/>
                    </a:lnTo>
                    <a:lnTo>
                      <a:pt x="1048" y="272"/>
                    </a:lnTo>
                    <a:lnTo>
                      <a:pt x="1034" y="250"/>
                    </a:lnTo>
                    <a:lnTo>
                      <a:pt x="1018" y="228"/>
                    </a:lnTo>
                    <a:lnTo>
                      <a:pt x="1000" y="206"/>
                    </a:lnTo>
                    <a:lnTo>
                      <a:pt x="984" y="186"/>
                    </a:lnTo>
                    <a:lnTo>
                      <a:pt x="964" y="166"/>
                    </a:lnTo>
                    <a:lnTo>
                      <a:pt x="944" y="148"/>
                    </a:lnTo>
                    <a:lnTo>
                      <a:pt x="924" y="130"/>
                    </a:lnTo>
                    <a:lnTo>
                      <a:pt x="904" y="112"/>
                    </a:lnTo>
                    <a:lnTo>
                      <a:pt x="880" y="96"/>
                    </a:lnTo>
                    <a:lnTo>
                      <a:pt x="858" y="82"/>
                    </a:lnTo>
                    <a:lnTo>
                      <a:pt x="834" y="68"/>
                    </a:lnTo>
                    <a:lnTo>
                      <a:pt x="810" y="56"/>
                    </a:lnTo>
                    <a:lnTo>
                      <a:pt x="784" y="44"/>
                    </a:lnTo>
                    <a:lnTo>
                      <a:pt x="760" y="34"/>
                    </a:lnTo>
                    <a:lnTo>
                      <a:pt x="734" y="26"/>
                    </a:lnTo>
                    <a:lnTo>
                      <a:pt x="706" y="18"/>
                    </a:lnTo>
                    <a:lnTo>
                      <a:pt x="678" y="12"/>
                    </a:lnTo>
                    <a:lnTo>
                      <a:pt x="652" y="6"/>
                    </a:lnTo>
                    <a:lnTo>
                      <a:pt x="622" y="4"/>
                    </a:lnTo>
                    <a:lnTo>
                      <a:pt x="594" y="2"/>
                    </a:lnTo>
                    <a:lnTo>
                      <a:pt x="566" y="0"/>
                    </a:lnTo>
                    <a:lnTo>
                      <a:pt x="566" y="0"/>
                    </a:lnTo>
                    <a:lnTo>
                      <a:pt x="536" y="2"/>
                    </a:lnTo>
                    <a:lnTo>
                      <a:pt x="508" y="4"/>
                    </a:lnTo>
                    <a:lnTo>
                      <a:pt x="480" y="6"/>
                    </a:lnTo>
                    <a:lnTo>
                      <a:pt x="452" y="12"/>
                    </a:lnTo>
                    <a:lnTo>
                      <a:pt x="424" y="18"/>
                    </a:lnTo>
                    <a:lnTo>
                      <a:pt x="398" y="26"/>
                    </a:lnTo>
                    <a:lnTo>
                      <a:pt x="370" y="34"/>
                    </a:lnTo>
                    <a:lnTo>
                      <a:pt x="346" y="44"/>
                    </a:lnTo>
                    <a:lnTo>
                      <a:pt x="320" y="56"/>
                    </a:lnTo>
                    <a:lnTo>
                      <a:pt x="296" y="68"/>
                    </a:lnTo>
                    <a:lnTo>
                      <a:pt x="272" y="82"/>
                    </a:lnTo>
                    <a:lnTo>
                      <a:pt x="250" y="96"/>
                    </a:lnTo>
                    <a:lnTo>
                      <a:pt x="228" y="112"/>
                    </a:lnTo>
                    <a:lnTo>
                      <a:pt x="206" y="130"/>
                    </a:lnTo>
                    <a:lnTo>
                      <a:pt x="186" y="148"/>
                    </a:lnTo>
                    <a:lnTo>
                      <a:pt x="166" y="166"/>
                    </a:lnTo>
                    <a:lnTo>
                      <a:pt x="146" y="186"/>
                    </a:lnTo>
                    <a:lnTo>
                      <a:pt x="130" y="206"/>
                    </a:lnTo>
                    <a:lnTo>
                      <a:pt x="112" y="228"/>
                    </a:lnTo>
                    <a:lnTo>
                      <a:pt x="96" y="250"/>
                    </a:lnTo>
                    <a:lnTo>
                      <a:pt x="82" y="272"/>
                    </a:lnTo>
                    <a:lnTo>
                      <a:pt x="68" y="296"/>
                    </a:lnTo>
                    <a:lnTo>
                      <a:pt x="56" y="320"/>
                    </a:lnTo>
                    <a:lnTo>
                      <a:pt x="44" y="346"/>
                    </a:lnTo>
                    <a:lnTo>
                      <a:pt x="34" y="372"/>
                    </a:lnTo>
                    <a:lnTo>
                      <a:pt x="26" y="398"/>
                    </a:lnTo>
                    <a:lnTo>
                      <a:pt x="18" y="424"/>
                    </a:lnTo>
                    <a:lnTo>
                      <a:pt x="12" y="452"/>
                    </a:lnTo>
                    <a:lnTo>
                      <a:pt x="6" y="480"/>
                    </a:lnTo>
                    <a:lnTo>
                      <a:pt x="4" y="508"/>
                    </a:lnTo>
                    <a:lnTo>
                      <a:pt x="0" y="536"/>
                    </a:lnTo>
                    <a:lnTo>
                      <a:pt x="0" y="566"/>
                    </a:lnTo>
                    <a:lnTo>
                      <a:pt x="0" y="566"/>
                    </a:lnTo>
                    <a:lnTo>
                      <a:pt x="0" y="594"/>
                    </a:lnTo>
                    <a:lnTo>
                      <a:pt x="4" y="624"/>
                    </a:lnTo>
                    <a:lnTo>
                      <a:pt x="6" y="652"/>
                    </a:lnTo>
                    <a:lnTo>
                      <a:pt x="12" y="680"/>
                    </a:lnTo>
                    <a:lnTo>
                      <a:pt x="18" y="706"/>
                    </a:lnTo>
                    <a:lnTo>
                      <a:pt x="26" y="734"/>
                    </a:lnTo>
                    <a:lnTo>
                      <a:pt x="34" y="760"/>
                    </a:lnTo>
                    <a:lnTo>
                      <a:pt x="44" y="786"/>
                    </a:lnTo>
                    <a:lnTo>
                      <a:pt x="56" y="810"/>
                    </a:lnTo>
                    <a:lnTo>
                      <a:pt x="68" y="834"/>
                    </a:lnTo>
                    <a:lnTo>
                      <a:pt x="82" y="858"/>
                    </a:lnTo>
                    <a:lnTo>
                      <a:pt x="96" y="882"/>
                    </a:lnTo>
                    <a:lnTo>
                      <a:pt x="112" y="904"/>
                    </a:lnTo>
                    <a:lnTo>
                      <a:pt x="130" y="924"/>
                    </a:lnTo>
                    <a:lnTo>
                      <a:pt x="146" y="946"/>
                    </a:lnTo>
                    <a:lnTo>
                      <a:pt x="166" y="964"/>
                    </a:lnTo>
                    <a:lnTo>
                      <a:pt x="186" y="984"/>
                    </a:lnTo>
                    <a:lnTo>
                      <a:pt x="206" y="1002"/>
                    </a:lnTo>
                    <a:lnTo>
                      <a:pt x="228" y="1018"/>
                    </a:lnTo>
                    <a:lnTo>
                      <a:pt x="250" y="1034"/>
                    </a:lnTo>
                    <a:lnTo>
                      <a:pt x="272" y="1048"/>
                    </a:lnTo>
                    <a:lnTo>
                      <a:pt x="296" y="1062"/>
                    </a:lnTo>
                    <a:lnTo>
                      <a:pt x="320" y="1074"/>
                    </a:lnTo>
                    <a:lnTo>
                      <a:pt x="346" y="1086"/>
                    </a:lnTo>
                    <a:lnTo>
                      <a:pt x="370" y="1096"/>
                    </a:lnTo>
                    <a:lnTo>
                      <a:pt x="398" y="1104"/>
                    </a:lnTo>
                    <a:lnTo>
                      <a:pt x="424" y="1112"/>
                    </a:lnTo>
                    <a:lnTo>
                      <a:pt x="452" y="1118"/>
                    </a:lnTo>
                    <a:lnTo>
                      <a:pt x="480" y="1124"/>
                    </a:lnTo>
                    <a:lnTo>
                      <a:pt x="508" y="1128"/>
                    </a:lnTo>
                    <a:lnTo>
                      <a:pt x="536" y="1130"/>
                    </a:lnTo>
                    <a:lnTo>
                      <a:pt x="566" y="1130"/>
                    </a:lnTo>
                    <a:lnTo>
                      <a:pt x="566" y="1130"/>
                    </a:lnTo>
                    <a:lnTo>
                      <a:pt x="594" y="1130"/>
                    </a:lnTo>
                    <a:lnTo>
                      <a:pt x="622" y="1128"/>
                    </a:lnTo>
                    <a:lnTo>
                      <a:pt x="652" y="1124"/>
                    </a:lnTo>
                    <a:lnTo>
                      <a:pt x="678" y="1118"/>
                    </a:lnTo>
                    <a:lnTo>
                      <a:pt x="706" y="1112"/>
                    </a:lnTo>
                    <a:lnTo>
                      <a:pt x="734" y="1104"/>
                    </a:lnTo>
                    <a:lnTo>
                      <a:pt x="760" y="1096"/>
                    </a:lnTo>
                    <a:lnTo>
                      <a:pt x="784" y="1086"/>
                    </a:lnTo>
                    <a:lnTo>
                      <a:pt x="810" y="1074"/>
                    </a:lnTo>
                    <a:lnTo>
                      <a:pt x="834" y="1062"/>
                    </a:lnTo>
                    <a:lnTo>
                      <a:pt x="858" y="1048"/>
                    </a:lnTo>
                    <a:lnTo>
                      <a:pt x="880" y="1034"/>
                    </a:lnTo>
                    <a:lnTo>
                      <a:pt x="904" y="1018"/>
                    </a:lnTo>
                    <a:lnTo>
                      <a:pt x="924" y="1002"/>
                    </a:lnTo>
                    <a:lnTo>
                      <a:pt x="944" y="984"/>
                    </a:lnTo>
                    <a:lnTo>
                      <a:pt x="964" y="964"/>
                    </a:lnTo>
                    <a:lnTo>
                      <a:pt x="984" y="946"/>
                    </a:lnTo>
                    <a:lnTo>
                      <a:pt x="1000" y="924"/>
                    </a:lnTo>
                    <a:lnTo>
                      <a:pt x="1018" y="904"/>
                    </a:lnTo>
                    <a:lnTo>
                      <a:pt x="1034" y="882"/>
                    </a:lnTo>
                    <a:lnTo>
                      <a:pt x="1048" y="858"/>
                    </a:lnTo>
                    <a:lnTo>
                      <a:pt x="1062" y="834"/>
                    </a:lnTo>
                    <a:lnTo>
                      <a:pt x="1074" y="810"/>
                    </a:lnTo>
                    <a:lnTo>
                      <a:pt x="1086" y="786"/>
                    </a:lnTo>
                    <a:lnTo>
                      <a:pt x="1096" y="760"/>
                    </a:lnTo>
                    <a:lnTo>
                      <a:pt x="1104" y="734"/>
                    </a:lnTo>
                    <a:lnTo>
                      <a:pt x="1112" y="706"/>
                    </a:lnTo>
                    <a:lnTo>
                      <a:pt x="1118" y="680"/>
                    </a:lnTo>
                    <a:lnTo>
                      <a:pt x="1124" y="652"/>
                    </a:lnTo>
                    <a:lnTo>
                      <a:pt x="1128" y="624"/>
                    </a:lnTo>
                    <a:lnTo>
                      <a:pt x="1130" y="594"/>
                    </a:lnTo>
                    <a:lnTo>
                      <a:pt x="1130" y="566"/>
                    </a:lnTo>
                    <a:lnTo>
                      <a:pt x="1130" y="566"/>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3" name="Freeform 25"/>
              <p:cNvSpPr>
                <a:spLocks/>
              </p:cNvSpPr>
              <p:nvPr/>
            </p:nvSpPr>
            <p:spPr bwMode="auto">
              <a:xfrm>
                <a:off x="4378" y="968"/>
                <a:ext cx="130" cy="124"/>
              </a:xfrm>
              <a:custGeom>
                <a:avLst/>
                <a:gdLst>
                  <a:gd name="T0" fmla="*/ 70 w 130"/>
                  <a:gd name="T1" fmla="*/ 44 h 124"/>
                  <a:gd name="T2" fmla="*/ 70 w 130"/>
                  <a:gd name="T3" fmla="*/ 44 h 124"/>
                  <a:gd name="T4" fmla="*/ 78 w 130"/>
                  <a:gd name="T5" fmla="*/ 64 h 124"/>
                  <a:gd name="T6" fmla="*/ 90 w 130"/>
                  <a:gd name="T7" fmla="*/ 82 h 124"/>
                  <a:gd name="T8" fmla="*/ 90 w 130"/>
                  <a:gd name="T9" fmla="*/ 82 h 124"/>
                  <a:gd name="T10" fmla="*/ 98 w 130"/>
                  <a:gd name="T11" fmla="*/ 90 h 124"/>
                  <a:gd name="T12" fmla="*/ 108 w 130"/>
                  <a:gd name="T13" fmla="*/ 98 h 124"/>
                  <a:gd name="T14" fmla="*/ 118 w 130"/>
                  <a:gd name="T15" fmla="*/ 104 h 124"/>
                  <a:gd name="T16" fmla="*/ 130 w 130"/>
                  <a:gd name="T17" fmla="*/ 110 h 124"/>
                  <a:gd name="T18" fmla="*/ 130 w 130"/>
                  <a:gd name="T19" fmla="*/ 110 h 124"/>
                  <a:gd name="T20" fmla="*/ 126 w 130"/>
                  <a:gd name="T21" fmla="*/ 116 h 124"/>
                  <a:gd name="T22" fmla="*/ 122 w 130"/>
                  <a:gd name="T23" fmla="*/ 124 h 124"/>
                  <a:gd name="T24" fmla="*/ 122 w 130"/>
                  <a:gd name="T25" fmla="*/ 124 h 124"/>
                  <a:gd name="T26" fmla="*/ 102 w 130"/>
                  <a:gd name="T27" fmla="*/ 110 h 124"/>
                  <a:gd name="T28" fmla="*/ 86 w 130"/>
                  <a:gd name="T29" fmla="*/ 96 h 124"/>
                  <a:gd name="T30" fmla="*/ 86 w 130"/>
                  <a:gd name="T31" fmla="*/ 96 h 124"/>
                  <a:gd name="T32" fmla="*/ 74 w 130"/>
                  <a:gd name="T33" fmla="*/ 80 h 124"/>
                  <a:gd name="T34" fmla="*/ 64 w 130"/>
                  <a:gd name="T35" fmla="*/ 60 h 124"/>
                  <a:gd name="T36" fmla="*/ 64 w 130"/>
                  <a:gd name="T37" fmla="*/ 60 h 124"/>
                  <a:gd name="T38" fmla="*/ 60 w 130"/>
                  <a:gd name="T39" fmla="*/ 72 h 124"/>
                  <a:gd name="T40" fmla="*/ 56 w 130"/>
                  <a:gd name="T41" fmla="*/ 84 h 124"/>
                  <a:gd name="T42" fmla="*/ 48 w 130"/>
                  <a:gd name="T43" fmla="*/ 94 h 124"/>
                  <a:gd name="T44" fmla="*/ 40 w 130"/>
                  <a:gd name="T45" fmla="*/ 102 h 124"/>
                  <a:gd name="T46" fmla="*/ 40 w 130"/>
                  <a:gd name="T47" fmla="*/ 102 h 124"/>
                  <a:gd name="T48" fmla="*/ 26 w 130"/>
                  <a:gd name="T49" fmla="*/ 114 h 124"/>
                  <a:gd name="T50" fmla="*/ 8 w 130"/>
                  <a:gd name="T51" fmla="*/ 124 h 124"/>
                  <a:gd name="T52" fmla="*/ 8 w 130"/>
                  <a:gd name="T53" fmla="*/ 124 h 124"/>
                  <a:gd name="T54" fmla="*/ 4 w 130"/>
                  <a:gd name="T55" fmla="*/ 118 h 124"/>
                  <a:gd name="T56" fmla="*/ 0 w 130"/>
                  <a:gd name="T57" fmla="*/ 112 h 124"/>
                  <a:gd name="T58" fmla="*/ 0 w 130"/>
                  <a:gd name="T59" fmla="*/ 112 h 124"/>
                  <a:gd name="T60" fmla="*/ 12 w 130"/>
                  <a:gd name="T61" fmla="*/ 106 h 124"/>
                  <a:gd name="T62" fmla="*/ 22 w 130"/>
                  <a:gd name="T63" fmla="*/ 100 h 124"/>
                  <a:gd name="T64" fmla="*/ 30 w 130"/>
                  <a:gd name="T65" fmla="*/ 94 h 124"/>
                  <a:gd name="T66" fmla="*/ 38 w 130"/>
                  <a:gd name="T67" fmla="*/ 86 h 124"/>
                  <a:gd name="T68" fmla="*/ 38 w 130"/>
                  <a:gd name="T69" fmla="*/ 86 h 124"/>
                  <a:gd name="T70" fmla="*/ 44 w 130"/>
                  <a:gd name="T71" fmla="*/ 78 h 124"/>
                  <a:gd name="T72" fmla="*/ 48 w 130"/>
                  <a:gd name="T73" fmla="*/ 68 h 124"/>
                  <a:gd name="T74" fmla="*/ 52 w 130"/>
                  <a:gd name="T75" fmla="*/ 56 h 124"/>
                  <a:gd name="T76" fmla="*/ 54 w 130"/>
                  <a:gd name="T77" fmla="*/ 44 h 124"/>
                  <a:gd name="T78" fmla="*/ 20 w 130"/>
                  <a:gd name="T79" fmla="*/ 44 h 124"/>
                  <a:gd name="T80" fmla="*/ 20 w 130"/>
                  <a:gd name="T81" fmla="*/ 44 h 124"/>
                  <a:gd name="T82" fmla="*/ 4 w 130"/>
                  <a:gd name="T83" fmla="*/ 44 h 124"/>
                  <a:gd name="T84" fmla="*/ 4 w 130"/>
                  <a:gd name="T85" fmla="*/ 30 h 124"/>
                  <a:gd name="T86" fmla="*/ 4 w 130"/>
                  <a:gd name="T87" fmla="*/ 30 h 124"/>
                  <a:gd name="T88" fmla="*/ 20 w 130"/>
                  <a:gd name="T89" fmla="*/ 30 h 124"/>
                  <a:gd name="T90" fmla="*/ 56 w 130"/>
                  <a:gd name="T91" fmla="*/ 30 h 124"/>
                  <a:gd name="T92" fmla="*/ 56 w 130"/>
                  <a:gd name="T93" fmla="*/ 30 h 124"/>
                  <a:gd name="T94" fmla="*/ 56 w 130"/>
                  <a:gd name="T95" fmla="*/ 14 h 124"/>
                  <a:gd name="T96" fmla="*/ 56 w 130"/>
                  <a:gd name="T97" fmla="*/ 14 h 124"/>
                  <a:gd name="T98" fmla="*/ 56 w 130"/>
                  <a:gd name="T99" fmla="*/ 0 h 124"/>
                  <a:gd name="T100" fmla="*/ 72 w 130"/>
                  <a:gd name="T101" fmla="*/ 0 h 124"/>
                  <a:gd name="T102" fmla="*/ 72 w 130"/>
                  <a:gd name="T103" fmla="*/ 0 h 124"/>
                  <a:gd name="T104" fmla="*/ 70 w 130"/>
                  <a:gd name="T105" fmla="*/ 16 h 124"/>
                  <a:gd name="T106" fmla="*/ 70 w 130"/>
                  <a:gd name="T107" fmla="*/ 16 h 124"/>
                  <a:gd name="T108" fmla="*/ 70 w 130"/>
                  <a:gd name="T109" fmla="*/ 30 h 124"/>
                  <a:gd name="T110" fmla="*/ 108 w 130"/>
                  <a:gd name="T111" fmla="*/ 30 h 124"/>
                  <a:gd name="T112" fmla="*/ 108 w 130"/>
                  <a:gd name="T113" fmla="*/ 30 h 124"/>
                  <a:gd name="T114" fmla="*/ 126 w 130"/>
                  <a:gd name="T115" fmla="*/ 30 h 124"/>
                  <a:gd name="T116" fmla="*/ 126 w 130"/>
                  <a:gd name="T117" fmla="*/ 44 h 124"/>
                  <a:gd name="T118" fmla="*/ 126 w 130"/>
                  <a:gd name="T119" fmla="*/ 44 h 124"/>
                  <a:gd name="T120" fmla="*/ 108 w 130"/>
                  <a:gd name="T121" fmla="*/ 44 h 124"/>
                  <a:gd name="T122" fmla="*/ 70 w 130"/>
                  <a:gd name="T123" fmla="*/ 4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 h="124">
                    <a:moveTo>
                      <a:pt x="70" y="44"/>
                    </a:moveTo>
                    <a:lnTo>
                      <a:pt x="70" y="44"/>
                    </a:lnTo>
                    <a:lnTo>
                      <a:pt x="78" y="64"/>
                    </a:lnTo>
                    <a:lnTo>
                      <a:pt x="90" y="82"/>
                    </a:lnTo>
                    <a:lnTo>
                      <a:pt x="90" y="82"/>
                    </a:lnTo>
                    <a:lnTo>
                      <a:pt x="98" y="90"/>
                    </a:lnTo>
                    <a:lnTo>
                      <a:pt x="108" y="98"/>
                    </a:lnTo>
                    <a:lnTo>
                      <a:pt x="118" y="104"/>
                    </a:lnTo>
                    <a:lnTo>
                      <a:pt x="130" y="110"/>
                    </a:lnTo>
                    <a:lnTo>
                      <a:pt x="130" y="110"/>
                    </a:lnTo>
                    <a:lnTo>
                      <a:pt x="126" y="116"/>
                    </a:lnTo>
                    <a:lnTo>
                      <a:pt x="122" y="124"/>
                    </a:lnTo>
                    <a:lnTo>
                      <a:pt x="122" y="124"/>
                    </a:lnTo>
                    <a:lnTo>
                      <a:pt x="102" y="110"/>
                    </a:lnTo>
                    <a:lnTo>
                      <a:pt x="86" y="96"/>
                    </a:lnTo>
                    <a:lnTo>
                      <a:pt x="86" y="96"/>
                    </a:lnTo>
                    <a:lnTo>
                      <a:pt x="74" y="80"/>
                    </a:lnTo>
                    <a:lnTo>
                      <a:pt x="64" y="60"/>
                    </a:lnTo>
                    <a:lnTo>
                      <a:pt x="64" y="60"/>
                    </a:lnTo>
                    <a:lnTo>
                      <a:pt x="60" y="72"/>
                    </a:lnTo>
                    <a:lnTo>
                      <a:pt x="56" y="84"/>
                    </a:lnTo>
                    <a:lnTo>
                      <a:pt x="48" y="94"/>
                    </a:lnTo>
                    <a:lnTo>
                      <a:pt x="40" y="102"/>
                    </a:lnTo>
                    <a:lnTo>
                      <a:pt x="40" y="102"/>
                    </a:lnTo>
                    <a:lnTo>
                      <a:pt x="26" y="114"/>
                    </a:lnTo>
                    <a:lnTo>
                      <a:pt x="8" y="124"/>
                    </a:lnTo>
                    <a:lnTo>
                      <a:pt x="8" y="124"/>
                    </a:lnTo>
                    <a:lnTo>
                      <a:pt x="4" y="118"/>
                    </a:lnTo>
                    <a:lnTo>
                      <a:pt x="0" y="112"/>
                    </a:lnTo>
                    <a:lnTo>
                      <a:pt x="0" y="112"/>
                    </a:lnTo>
                    <a:lnTo>
                      <a:pt x="12" y="106"/>
                    </a:lnTo>
                    <a:lnTo>
                      <a:pt x="22" y="100"/>
                    </a:lnTo>
                    <a:lnTo>
                      <a:pt x="30" y="94"/>
                    </a:lnTo>
                    <a:lnTo>
                      <a:pt x="38" y="86"/>
                    </a:lnTo>
                    <a:lnTo>
                      <a:pt x="38" y="86"/>
                    </a:lnTo>
                    <a:lnTo>
                      <a:pt x="44" y="78"/>
                    </a:lnTo>
                    <a:lnTo>
                      <a:pt x="48" y="68"/>
                    </a:lnTo>
                    <a:lnTo>
                      <a:pt x="52" y="56"/>
                    </a:lnTo>
                    <a:lnTo>
                      <a:pt x="54" y="44"/>
                    </a:lnTo>
                    <a:lnTo>
                      <a:pt x="20" y="44"/>
                    </a:lnTo>
                    <a:lnTo>
                      <a:pt x="20" y="44"/>
                    </a:lnTo>
                    <a:lnTo>
                      <a:pt x="4" y="44"/>
                    </a:lnTo>
                    <a:lnTo>
                      <a:pt x="4" y="30"/>
                    </a:lnTo>
                    <a:lnTo>
                      <a:pt x="4" y="30"/>
                    </a:lnTo>
                    <a:lnTo>
                      <a:pt x="20" y="30"/>
                    </a:lnTo>
                    <a:lnTo>
                      <a:pt x="56" y="30"/>
                    </a:lnTo>
                    <a:lnTo>
                      <a:pt x="56" y="30"/>
                    </a:lnTo>
                    <a:lnTo>
                      <a:pt x="56" y="14"/>
                    </a:lnTo>
                    <a:lnTo>
                      <a:pt x="56" y="14"/>
                    </a:lnTo>
                    <a:lnTo>
                      <a:pt x="56" y="0"/>
                    </a:lnTo>
                    <a:lnTo>
                      <a:pt x="72" y="0"/>
                    </a:lnTo>
                    <a:lnTo>
                      <a:pt x="72" y="0"/>
                    </a:lnTo>
                    <a:lnTo>
                      <a:pt x="70" y="16"/>
                    </a:lnTo>
                    <a:lnTo>
                      <a:pt x="70" y="16"/>
                    </a:lnTo>
                    <a:lnTo>
                      <a:pt x="70" y="30"/>
                    </a:lnTo>
                    <a:lnTo>
                      <a:pt x="108" y="30"/>
                    </a:lnTo>
                    <a:lnTo>
                      <a:pt x="108" y="30"/>
                    </a:lnTo>
                    <a:lnTo>
                      <a:pt x="126" y="30"/>
                    </a:lnTo>
                    <a:lnTo>
                      <a:pt x="126" y="44"/>
                    </a:lnTo>
                    <a:lnTo>
                      <a:pt x="126" y="44"/>
                    </a:lnTo>
                    <a:lnTo>
                      <a:pt x="108" y="44"/>
                    </a:lnTo>
                    <a:lnTo>
                      <a:pt x="7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4" name="Freeform 26"/>
              <p:cNvSpPr>
                <a:spLocks noEditPoints="1"/>
              </p:cNvSpPr>
              <p:nvPr/>
            </p:nvSpPr>
            <p:spPr bwMode="auto">
              <a:xfrm>
                <a:off x="4524" y="968"/>
                <a:ext cx="126" cy="124"/>
              </a:xfrm>
              <a:custGeom>
                <a:avLst/>
                <a:gdLst>
                  <a:gd name="T0" fmla="*/ 0 w 126"/>
                  <a:gd name="T1" fmla="*/ 12 h 124"/>
                  <a:gd name="T2" fmla="*/ 0 w 126"/>
                  <a:gd name="T3" fmla="*/ 0 h 124"/>
                  <a:gd name="T4" fmla="*/ 32 w 126"/>
                  <a:gd name="T5" fmla="*/ 2 h 124"/>
                  <a:gd name="T6" fmla="*/ 40 w 126"/>
                  <a:gd name="T7" fmla="*/ 0 h 124"/>
                  <a:gd name="T8" fmla="*/ 46 w 126"/>
                  <a:gd name="T9" fmla="*/ 10 h 124"/>
                  <a:gd name="T10" fmla="*/ 44 w 126"/>
                  <a:gd name="T11" fmla="*/ 16 h 124"/>
                  <a:gd name="T12" fmla="*/ 32 w 126"/>
                  <a:gd name="T13" fmla="*/ 44 h 124"/>
                  <a:gd name="T14" fmla="*/ 40 w 126"/>
                  <a:gd name="T15" fmla="*/ 60 h 124"/>
                  <a:gd name="T16" fmla="*/ 42 w 126"/>
                  <a:gd name="T17" fmla="*/ 74 h 124"/>
                  <a:gd name="T18" fmla="*/ 42 w 126"/>
                  <a:gd name="T19" fmla="*/ 80 h 124"/>
                  <a:gd name="T20" fmla="*/ 38 w 126"/>
                  <a:gd name="T21" fmla="*/ 88 h 124"/>
                  <a:gd name="T22" fmla="*/ 34 w 126"/>
                  <a:gd name="T23" fmla="*/ 90 h 124"/>
                  <a:gd name="T24" fmla="*/ 22 w 126"/>
                  <a:gd name="T25" fmla="*/ 92 h 124"/>
                  <a:gd name="T26" fmla="*/ 18 w 126"/>
                  <a:gd name="T27" fmla="*/ 92 h 124"/>
                  <a:gd name="T28" fmla="*/ 16 w 126"/>
                  <a:gd name="T29" fmla="*/ 80 h 124"/>
                  <a:gd name="T30" fmla="*/ 24 w 126"/>
                  <a:gd name="T31" fmla="*/ 80 h 124"/>
                  <a:gd name="T32" fmla="*/ 30 w 126"/>
                  <a:gd name="T33" fmla="*/ 78 h 124"/>
                  <a:gd name="T34" fmla="*/ 32 w 126"/>
                  <a:gd name="T35" fmla="*/ 72 h 124"/>
                  <a:gd name="T36" fmla="*/ 30 w 126"/>
                  <a:gd name="T37" fmla="*/ 64 h 124"/>
                  <a:gd name="T38" fmla="*/ 18 w 126"/>
                  <a:gd name="T39" fmla="*/ 44 h 124"/>
                  <a:gd name="T40" fmla="*/ 26 w 126"/>
                  <a:gd name="T41" fmla="*/ 30 h 124"/>
                  <a:gd name="T42" fmla="*/ 12 w 126"/>
                  <a:gd name="T43" fmla="*/ 12 h 124"/>
                  <a:gd name="T44" fmla="*/ 12 w 126"/>
                  <a:gd name="T45" fmla="*/ 110 h 124"/>
                  <a:gd name="T46" fmla="*/ 0 w 126"/>
                  <a:gd name="T47" fmla="*/ 124 h 124"/>
                  <a:gd name="T48" fmla="*/ 0 w 126"/>
                  <a:gd name="T49" fmla="*/ 110 h 124"/>
                  <a:gd name="T50" fmla="*/ 62 w 126"/>
                  <a:gd name="T51" fmla="*/ 46 h 124"/>
                  <a:gd name="T52" fmla="*/ 60 w 126"/>
                  <a:gd name="T53" fmla="*/ 74 h 124"/>
                  <a:gd name="T54" fmla="*/ 54 w 126"/>
                  <a:gd name="T55" fmla="*/ 94 h 124"/>
                  <a:gd name="T56" fmla="*/ 34 w 126"/>
                  <a:gd name="T57" fmla="*/ 124 h 124"/>
                  <a:gd name="T58" fmla="*/ 30 w 126"/>
                  <a:gd name="T59" fmla="*/ 120 h 124"/>
                  <a:gd name="T60" fmla="*/ 24 w 126"/>
                  <a:gd name="T61" fmla="*/ 116 h 124"/>
                  <a:gd name="T62" fmla="*/ 40 w 126"/>
                  <a:gd name="T63" fmla="*/ 96 h 124"/>
                  <a:gd name="T64" fmla="*/ 44 w 126"/>
                  <a:gd name="T65" fmla="*/ 88 h 124"/>
                  <a:gd name="T66" fmla="*/ 48 w 126"/>
                  <a:gd name="T67" fmla="*/ 60 h 124"/>
                  <a:gd name="T68" fmla="*/ 50 w 126"/>
                  <a:gd name="T69" fmla="*/ 20 h 124"/>
                  <a:gd name="T70" fmla="*/ 50 w 126"/>
                  <a:gd name="T71" fmla="*/ 2 h 124"/>
                  <a:gd name="T72" fmla="*/ 106 w 126"/>
                  <a:gd name="T73" fmla="*/ 4 h 124"/>
                  <a:gd name="T74" fmla="*/ 120 w 126"/>
                  <a:gd name="T75" fmla="*/ 2 h 124"/>
                  <a:gd name="T76" fmla="*/ 120 w 126"/>
                  <a:gd name="T77" fmla="*/ 16 h 124"/>
                  <a:gd name="T78" fmla="*/ 62 w 126"/>
                  <a:gd name="T79" fmla="*/ 14 h 124"/>
                  <a:gd name="T80" fmla="*/ 62 w 126"/>
                  <a:gd name="T81" fmla="*/ 26 h 124"/>
                  <a:gd name="T82" fmla="*/ 100 w 126"/>
                  <a:gd name="T83" fmla="*/ 34 h 124"/>
                  <a:gd name="T84" fmla="*/ 110 w 126"/>
                  <a:gd name="T85" fmla="*/ 34 h 124"/>
                  <a:gd name="T86" fmla="*/ 116 w 126"/>
                  <a:gd name="T87" fmla="*/ 40 h 124"/>
                  <a:gd name="T88" fmla="*/ 112 w 126"/>
                  <a:gd name="T89" fmla="*/ 56 h 124"/>
                  <a:gd name="T90" fmla="*/ 100 w 126"/>
                  <a:gd name="T91" fmla="*/ 84 h 124"/>
                  <a:gd name="T92" fmla="*/ 96 w 126"/>
                  <a:gd name="T93" fmla="*/ 90 h 124"/>
                  <a:gd name="T94" fmla="*/ 126 w 126"/>
                  <a:gd name="T95" fmla="*/ 112 h 124"/>
                  <a:gd name="T96" fmla="*/ 122 w 126"/>
                  <a:gd name="T97" fmla="*/ 116 h 124"/>
                  <a:gd name="T98" fmla="*/ 118 w 126"/>
                  <a:gd name="T99" fmla="*/ 124 h 124"/>
                  <a:gd name="T100" fmla="*/ 88 w 126"/>
                  <a:gd name="T101" fmla="*/ 100 h 124"/>
                  <a:gd name="T102" fmla="*/ 74 w 126"/>
                  <a:gd name="T103" fmla="*/ 114 h 124"/>
                  <a:gd name="T104" fmla="*/ 56 w 126"/>
                  <a:gd name="T105" fmla="*/ 124 h 124"/>
                  <a:gd name="T106" fmla="*/ 48 w 126"/>
                  <a:gd name="T107" fmla="*/ 114 h 124"/>
                  <a:gd name="T108" fmla="*/ 66 w 126"/>
                  <a:gd name="T109" fmla="*/ 104 h 124"/>
                  <a:gd name="T110" fmla="*/ 82 w 126"/>
                  <a:gd name="T111" fmla="*/ 90 h 124"/>
                  <a:gd name="T112" fmla="*/ 76 w 126"/>
                  <a:gd name="T113" fmla="*/ 80 h 124"/>
                  <a:gd name="T114" fmla="*/ 66 w 126"/>
                  <a:gd name="T115" fmla="*/ 46 h 124"/>
                  <a:gd name="T116" fmla="*/ 78 w 126"/>
                  <a:gd name="T117" fmla="*/ 46 h 124"/>
                  <a:gd name="T118" fmla="*/ 82 w 126"/>
                  <a:gd name="T119" fmla="*/ 64 h 124"/>
                  <a:gd name="T120" fmla="*/ 90 w 126"/>
                  <a:gd name="T121" fmla="*/ 80 h 124"/>
                  <a:gd name="T122" fmla="*/ 102 w 126"/>
                  <a:gd name="T123" fmla="*/ 4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 h="124">
                    <a:moveTo>
                      <a:pt x="0" y="12"/>
                    </a:moveTo>
                    <a:lnTo>
                      <a:pt x="0" y="12"/>
                    </a:lnTo>
                    <a:lnTo>
                      <a:pt x="0" y="0"/>
                    </a:lnTo>
                    <a:lnTo>
                      <a:pt x="0" y="0"/>
                    </a:lnTo>
                    <a:lnTo>
                      <a:pt x="8" y="2"/>
                    </a:lnTo>
                    <a:lnTo>
                      <a:pt x="32" y="2"/>
                    </a:lnTo>
                    <a:lnTo>
                      <a:pt x="32" y="2"/>
                    </a:lnTo>
                    <a:lnTo>
                      <a:pt x="40" y="0"/>
                    </a:lnTo>
                    <a:lnTo>
                      <a:pt x="46" y="10"/>
                    </a:lnTo>
                    <a:lnTo>
                      <a:pt x="46" y="10"/>
                    </a:lnTo>
                    <a:lnTo>
                      <a:pt x="44" y="16"/>
                    </a:lnTo>
                    <a:lnTo>
                      <a:pt x="44" y="16"/>
                    </a:lnTo>
                    <a:lnTo>
                      <a:pt x="38" y="28"/>
                    </a:lnTo>
                    <a:lnTo>
                      <a:pt x="32" y="44"/>
                    </a:lnTo>
                    <a:lnTo>
                      <a:pt x="32" y="44"/>
                    </a:lnTo>
                    <a:lnTo>
                      <a:pt x="40" y="60"/>
                    </a:lnTo>
                    <a:lnTo>
                      <a:pt x="42" y="66"/>
                    </a:lnTo>
                    <a:lnTo>
                      <a:pt x="42" y="74"/>
                    </a:lnTo>
                    <a:lnTo>
                      <a:pt x="42" y="74"/>
                    </a:lnTo>
                    <a:lnTo>
                      <a:pt x="42" y="80"/>
                    </a:lnTo>
                    <a:lnTo>
                      <a:pt x="40" y="84"/>
                    </a:lnTo>
                    <a:lnTo>
                      <a:pt x="38" y="88"/>
                    </a:lnTo>
                    <a:lnTo>
                      <a:pt x="34" y="90"/>
                    </a:lnTo>
                    <a:lnTo>
                      <a:pt x="34" y="90"/>
                    </a:lnTo>
                    <a:lnTo>
                      <a:pt x="22" y="92"/>
                    </a:lnTo>
                    <a:lnTo>
                      <a:pt x="22" y="92"/>
                    </a:lnTo>
                    <a:lnTo>
                      <a:pt x="18" y="92"/>
                    </a:lnTo>
                    <a:lnTo>
                      <a:pt x="18" y="92"/>
                    </a:lnTo>
                    <a:lnTo>
                      <a:pt x="18" y="84"/>
                    </a:lnTo>
                    <a:lnTo>
                      <a:pt x="16" y="80"/>
                    </a:lnTo>
                    <a:lnTo>
                      <a:pt x="16" y="80"/>
                    </a:lnTo>
                    <a:lnTo>
                      <a:pt x="24" y="80"/>
                    </a:lnTo>
                    <a:lnTo>
                      <a:pt x="24" y="80"/>
                    </a:lnTo>
                    <a:lnTo>
                      <a:pt x="30" y="78"/>
                    </a:lnTo>
                    <a:lnTo>
                      <a:pt x="32" y="72"/>
                    </a:lnTo>
                    <a:lnTo>
                      <a:pt x="32" y="72"/>
                    </a:lnTo>
                    <a:lnTo>
                      <a:pt x="30" y="64"/>
                    </a:lnTo>
                    <a:lnTo>
                      <a:pt x="30" y="64"/>
                    </a:lnTo>
                    <a:lnTo>
                      <a:pt x="26" y="54"/>
                    </a:lnTo>
                    <a:lnTo>
                      <a:pt x="18" y="44"/>
                    </a:lnTo>
                    <a:lnTo>
                      <a:pt x="18" y="44"/>
                    </a:lnTo>
                    <a:lnTo>
                      <a:pt x="26" y="30"/>
                    </a:lnTo>
                    <a:lnTo>
                      <a:pt x="32" y="12"/>
                    </a:lnTo>
                    <a:lnTo>
                      <a:pt x="12" y="12"/>
                    </a:lnTo>
                    <a:lnTo>
                      <a:pt x="12" y="110"/>
                    </a:lnTo>
                    <a:lnTo>
                      <a:pt x="12" y="110"/>
                    </a:lnTo>
                    <a:lnTo>
                      <a:pt x="12" y="124"/>
                    </a:lnTo>
                    <a:lnTo>
                      <a:pt x="0" y="124"/>
                    </a:lnTo>
                    <a:lnTo>
                      <a:pt x="0" y="124"/>
                    </a:lnTo>
                    <a:lnTo>
                      <a:pt x="0" y="110"/>
                    </a:lnTo>
                    <a:lnTo>
                      <a:pt x="0" y="12"/>
                    </a:lnTo>
                    <a:close/>
                    <a:moveTo>
                      <a:pt x="62" y="46"/>
                    </a:moveTo>
                    <a:lnTo>
                      <a:pt x="62" y="46"/>
                    </a:lnTo>
                    <a:lnTo>
                      <a:pt x="60" y="74"/>
                    </a:lnTo>
                    <a:lnTo>
                      <a:pt x="54" y="94"/>
                    </a:lnTo>
                    <a:lnTo>
                      <a:pt x="54" y="94"/>
                    </a:lnTo>
                    <a:lnTo>
                      <a:pt x="46" y="110"/>
                    </a:lnTo>
                    <a:lnTo>
                      <a:pt x="34" y="124"/>
                    </a:lnTo>
                    <a:lnTo>
                      <a:pt x="34" y="124"/>
                    </a:lnTo>
                    <a:lnTo>
                      <a:pt x="30" y="120"/>
                    </a:lnTo>
                    <a:lnTo>
                      <a:pt x="24" y="116"/>
                    </a:lnTo>
                    <a:lnTo>
                      <a:pt x="24" y="116"/>
                    </a:lnTo>
                    <a:lnTo>
                      <a:pt x="36" y="102"/>
                    </a:lnTo>
                    <a:lnTo>
                      <a:pt x="40" y="96"/>
                    </a:lnTo>
                    <a:lnTo>
                      <a:pt x="44" y="88"/>
                    </a:lnTo>
                    <a:lnTo>
                      <a:pt x="44" y="88"/>
                    </a:lnTo>
                    <a:lnTo>
                      <a:pt x="46" y="76"/>
                    </a:lnTo>
                    <a:lnTo>
                      <a:pt x="48" y="60"/>
                    </a:lnTo>
                    <a:lnTo>
                      <a:pt x="50" y="20"/>
                    </a:lnTo>
                    <a:lnTo>
                      <a:pt x="50" y="20"/>
                    </a:lnTo>
                    <a:lnTo>
                      <a:pt x="50" y="2"/>
                    </a:lnTo>
                    <a:lnTo>
                      <a:pt x="50" y="2"/>
                    </a:lnTo>
                    <a:lnTo>
                      <a:pt x="66" y="4"/>
                    </a:lnTo>
                    <a:lnTo>
                      <a:pt x="106" y="4"/>
                    </a:lnTo>
                    <a:lnTo>
                      <a:pt x="106" y="4"/>
                    </a:lnTo>
                    <a:lnTo>
                      <a:pt x="120" y="2"/>
                    </a:lnTo>
                    <a:lnTo>
                      <a:pt x="120" y="16"/>
                    </a:lnTo>
                    <a:lnTo>
                      <a:pt x="120" y="16"/>
                    </a:lnTo>
                    <a:lnTo>
                      <a:pt x="106" y="14"/>
                    </a:lnTo>
                    <a:lnTo>
                      <a:pt x="62" y="14"/>
                    </a:lnTo>
                    <a:lnTo>
                      <a:pt x="62" y="26"/>
                    </a:lnTo>
                    <a:lnTo>
                      <a:pt x="62" y="26"/>
                    </a:lnTo>
                    <a:lnTo>
                      <a:pt x="62" y="34"/>
                    </a:lnTo>
                    <a:lnTo>
                      <a:pt x="100" y="34"/>
                    </a:lnTo>
                    <a:lnTo>
                      <a:pt x="100" y="34"/>
                    </a:lnTo>
                    <a:lnTo>
                      <a:pt x="110" y="34"/>
                    </a:lnTo>
                    <a:lnTo>
                      <a:pt x="116" y="40"/>
                    </a:lnTo>
                    <a:lnTo>
                      <a:pt x="116" y="40"/>
                    </a:lnTo>
                    <a:lnTo>
                      <a:pt x="112" y="56"/>
                    </a:lnTo>
                    <a:lnTo>
                      <a:pt x="112" y="56"/>
                    </a:lnTo>
                    <a:lnTo>
                      <a:pt x="100" y="84"/>
                    </a:lnTo>
                    <a:lnTo>
                      <a:pt x="100" y="84"/>
                    </a:lnTo>
                    <a:lnTo>
                      <a:pt x="96" y="90"/>
                    </a:lnTo>
                    <a:lnTo>
                      <a:pt x="96" y="90"/>
                    </a:lnTo>
                    <a:lnTo>
                      <a:pt x="110" y="102"/>
                    </a:lnTo>
                    <a:lnTo>
                      <a:pt x="126" y="112"/>
                    </a:lnTo>
                    <a:lnTo>
                      <a:pt x="126" y="112"/>
                    </a:lnTo>
                    <a:lnTo>
                      <a:pt x="122" y="116"/>
                    </a:lnTo>
                    <a:lnTo>
                      <a:pt x="118" y="124"/>
                    </a:lnTo>
                    <a:lnTo>
                      <a:pt x="118" y="124"/>
                    </a:lnTo>
                    <a:lnTo>
                      <a:pt x="102" y="112"/>
                    </a:lnTo>
                    <a:lnTo>
                      <a:pt x="88" y="100"/>
                    </a:lnTo>
                    <a:lnTo>
                      <a:pt x="88" y="100"/>
                    </a:lnTo>
                    <a:lnTo>
                      <a:pt x="74" y="114"/>
                    </a:lnTo>
                    <a:lnTo>
                      <a:pt x="56" y="124"/>
                    </a:lnTo>
                    <a:lnTo>
                      <a:pt x="56" y="124"/>
                    </a:lnTo>
                    <a:lnTo>
                      <a:pt x="52" y="118"/>
                    </a:lnTo>
                    <a:lnTo>
                      <a:pt x="48" y="114"/>
                    </a:lnTo>
                    <a:lnTo>
                      <a:pt x="48" y="114"/>
                    </a:lnTo>
                    <a:lnTo>
                      <a:pt x="66" y="104"/>
                    </a:lnTo>
                    <a:lnTo>
                      <a:pt x="74" y="98"/>
                    </a:lnTo>
                    <a:lnTo>
                      <a:pt x="82" y="90"/>
                    </a:lnTo>
                    <a:lnTo>
                      <a:pt x="82" y="90"/>
                    </a:lnTo>
                    <a:lnTo>
                      <a:pt x="76" y="80"/>
                    </a:lnTo>
                    <a:lnTo>
                      <a:pt x="72" y="70"/>
                    </a:lnTo>
                    <a:lnTo>
                      <a:pt x="66" y="46"/>
                    </a:lnTo>
                    <a:lnTo>
                      <a:pt x="62" y="46"/>
                    </a:lnTo>
                    <a:close/>
                    <a:moveTo>
                      <a:pt x="78" y="46"/>
                    </a:moveTo>
                    <a:lnTo>
                      <a:pt x="78" y="46"/>
                    </a:lnTo>
                    <a:lnTo>
                      <a:pt x="82" y="64"/>
                    </a:lnTo>
                    <a:lnTo>
                      <a:pt x="90" y="80"/>
                    </a:lnTo>
                    <a:lnTo>
                      <a:pt x="90" y="80"/>
                    </a:lnTo>
                    <a:lnTo>
                      <a:pt x="96" y="64"/>
                    </a:lnTo>
                    <a:lnTo>
                      <a:pt x="102" y="46"/>
                    </a:lnTo>
                    <a:lnTo>
                      <a:pt x="78"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5" name="Freeform 27"/>
              <p:cNvSpPr>
                <a:spLocks noEditPoints="1"/>
              </p:cNvSpPr>
              <p:nvPr/>
            </p:nvSpPr>
            <p:spPr bwMode="auto">
              <a:xfrm>
                <a:off x="4658" y="964"/>
                <a:ext cx="126" cy="128"/>
              </a:xfrm>
              <a:custGeom>
                <a:avLst/>
                <a:gdLst>
                  <a:gd name="T0" fmla="*/ 56 w 126"/>
                  <a:gd name="T1" fmla="*/ 12 h 128"/>
                  <a:gd name="T2" fmla="*/ 70 w 126"/>
                  <a:gd name="T3" fmla="*/ 0 h 128"/>
                  <a:gd name="T4" fmla="*/ 68 w 126"/>
                  <a:gd name="T5" fmla="*/ 12 h 128"/>
                  <a:gd name="T6" fmla="*/ 110 w 126"/>
                  <a:gd name="T7" fmla="*/ 20 h 128"/>
                  <a:gd name="T8" fmla="*/ 126 w 126"/>
                  <a:gd name="T9" fmla="*/ 18 h 128"/>
                  <a:gd name="T10" fmla="*/ 126 w 126"/>
                  <a:gd name="T11" fmla="*/ 32 h 128"/>
                  <a:gd name="T12" fmla="*/ 18 w 126"/>
                  <a:gd name="T13" fmla="*/ 32 h 128"/>
                  <a:gd name="T14" fmla="*/ 0 w 126"/>
                  <a:gd name="T15" fmla="*/ 32 h 128"/>
                  <a:gd name="T16" fmla="*/ 0 w 126"/>
                  <a:gd name="T17" fmla="*/ 18 h 128"/>
                  <a:gd name="T18" fmla="*/ 56 w 126"/>
                  <a:gd name="T19" fmla="*/ 20 h 128"/>
                  <a:gd name="T20" fmla="*/ 56 w 126"/>
                  <a:gd name="T21" fmla="*/ 44 h 128"/>
                  <a:gd name="T22" fmla="*/ 54 w 126"/>
                  <a:gd name="T23" fmla="*/ 34 h 128"/>
                  <a:gd name="T24" fmla="*/ 68 w 126"/>
                  <a:gd name="T25" fmla="*/ 34 h 128"/>
                  <a:gd name="T26" fmla="*/ 68 w 126"/>
                  <a:gd name="T27" fmla="*/ 48 h 128"/>
                  <a:gd name="T28" fmla="*/ 100 w 126"/>
                  <a:gd name="T29" fmla="*/ 48 h 128"/>
                  <a:gd name="T30" fmla="*/ 114 w 126"/>
                  <a:gd name="T31" fmla="*/ 48 h 128"/>
                  <a:gd name="T32" fmla="*/ 114 w 126"/>
                  <a:gd name="T33" fmla="*/ 100 h 128"/>
                  <a:gd name="T34" fmla="*/ 114 w 126"/>
                  <a:gd name="T35" fmla="*/ 106 h 128"/>
                  <a:gd name="T36" fmla="*/ 104 w 126"/>
                  <a:gd name="T37" fmla="*/ 114 h 128"/>
                  <a:gd name="T38" fmla="*/ 96 w 126"/>
                  <a:gd name="T39" fmla="*/ 114 h 128"/>
                  <a:gd name="T40" fmla="*/ 84 w 126"/>
                  <a:gd name="T41" fmla="*/ 114 h 128"/>
                  <a:gd name="T42" fmla="*/ 80 w 126"/>
                  <a:gd name="T43" fmla="*/ 100 h 128"/>
                  <a:gd name="T44" fmla="*/ 94 w 126"/>
                  <a:gd name="T45" fmla="*/ 102 h 128"/>
                  <a:gd name="T46" fmla="*/ 102 w 126"/>
                  <a:gd name="T47" fmla="*/ 98 h 128"/>
                  <a:gd name="T48" fmla="*/ 68 w 126"/>
                  <a:gd name="T49" fmla="*/ 60 h 128"/>
                  <a:gd name="T50" fmla="*/ 68 w 126"/>
                  <a:gd name="T51" fmla="*/ 112 h 128"/>
                  <a:gd name="T52" fmla="*/ 54 w 126"/>
                  <a:gd name="T53" fmla="*/ 128 h 128"/>
                  <a:gd name="T54" fmla="*/ 56 w 126"/>
                  <a:gd name="T55" fmla="*/ 112 h 128"/>
                  <a:gd name="T56" fmla="*/ 26 w 126"/>
                  <a:gd name="T57" fmla="*/ 60 h 128"/>
                  <a:gd name="T58" fmla="*/ 26 w 126"/>
                  <a:gd name="T59" fmla="*/ 100 h 128"/>
                  <a:gd name="T60" fmla="*/ 12 w 126"/>
                  <a:gd name="T61" fmla="*/ 116 h 128"/>
                  <a:gd name="T62" fmla="*/ 12 w 126"/>
                  <a:gd name="T63" fmla="*/ 100 h 128"/>
                  <a:gd name="T64" fmla="*/ 12 w 126"/>
                  <a:gd name="T65" fmla="*/ 58 h 128"/>
                  <a:gd name="T66" fmla="*/ 12 w 126"/>
                  <a:gd name="T67" fmla="*/ 48 h 128"/>
                  <a:gd name="T68" fmla="*/ 56 w 126"/>
                  <a:gd name="T69" fmla="*/ 4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28">
                    <a:moveTo>
                      <a:pt x="56" y="12"/>
                    </a:moveTo>
                    <a:lnTo>
                      <a:pt x="56" y="12"/>
                    </a:lnTo>
                    <a:lnTo>
                      <a:pt x="54" y="0"/>
                    </a:lnTo>
                    <a:lnTo>
                      <a:pt x="70" y="0"/>
                    </a:lnTo>
                    <a:lnTo>
                      <a:pt x="70" y="0"/>
                    </a:lnTo>
                    <a:lnTo>
                      <a:pt x="68" y="12"/>
                    </a:lnTo>
                    <a:lnTo>
                      <a:pt x="68" y="20"/>
                    </a:lnTo>
                    <a:lnTo>
                      <a:pt x="110" y="20"/>
                    </a:lnTo>
                    <a:lnTo>
                      <a:pt x="110" y="20"/>
                    </a:lnTo>
                    <a:lnTo>
                      <a:pt x="126" y="18"/>
                    </a:lnTo>
                    <a:lnTo>
                      <a:pt x="126" y="32"/>
                    </a:lnTo>
                    <a:lnTo>
                      <a:pt x="126" y="32"/>
                    </a:lnTo>
                    <a:lnTo>
                      <a:pt x="110" y="32"/>
                    </a:lnTo>
                    <a:lnTo>
                      <a:pt x="18" y="32"/>
                    </a:lnTo>
                    <a:lnTo>
                      <a:pt x="18" y="32"/>
                    </a:lnTo>
                    <a:lnTo>
                      <a:pt x="0" y="32"/>
                    </a:lnTo>
                    <a:lnTo>
                      <a:pt x="0" y="18"/>
                    </a:lnTo>
                    <a:lnTo>
                      <a:pt x="0" y="18"/>
                    </a:lnTo>
                    <a:lnTo>
                      <a:pt x="18" y="20"/>
                    </a:lnTo>
                    <a:lnTo>
                      <a:pt x="56" y="20"/>
                    </a:lnTo>
                    <a:lnTo>
                      <a:pt x="56" y="12"/>
                    </a:lnTo>
                    <a:close/>
                    <a:moveTo>
                      <a:pt x="56" y="44"/>
                    </a:moveTo>
                    <a:lnTo>
                      <a:pt x="56" y="44"/>
                    </a:lnTo>
                    <a:lnTo>
                      <a:pt x="54" y="34"/>
                    </a:lnTo>
                    <a:lnTo>
                      <a:pt x="68" y="34"/>
                    </a:lnTo>
                    <a:lnTo>
                      <a:pt x="68" y="34"/>
                    </a:lnTo>
                    <a:lnTo>
                      <a:pt x="68" y="44"/>
                    </a:lnTo>
                    <a:lnTo>
                      <a:pt x="68" y="48"/>
                    </a:lnTo>
                    <a:lnTo>
                      <a:pt x="100" y="48"/>
                    </a:lnTo>
                    <a:lnTo>
                      <a:pt x="100" y="48"/>
                    </a:lnTo>
                    <a:lnTo>
                      <a:pt x="114" y="48"/>
                    </a:lnTo>
                    <a:lnTo>
                      <a:pt x="114" y="48"/>
                    </a:lnTo>
                    <a:lnTo>
                      <a:pt x="114" y="58"/>
                    </a:lnTo>
                    <a:lnTo>
                      <a:pt x="114" y="100"/>
                    </a:lnTo>
                    <a:lnTo>
                      <a:pt x="114" y="100"/>
                    </a:lnTo>
                    <a:lnTo>
                      <a:pt x="114" y="106"/>
                    </a:lnTo>
                    <a:lnTo>
                      <a:pt x="110" y="110"/>
                    </a:lnTo>
                    <a:lnTo>
                      <a:pt x="104" y="114"/>
                    </a:lnTo>
                    <a:lnTo>
                      <a:pt x="96" y="114"/>
                    </a:lnTo>
                    <a:lnTo>
                      <a:pt x="96" y="114"/>
                    </a:lnTo>
                    <a:lnTo>
                      <a:pt x="84" y="114"/>
                    </a:lnTo>
                    <a:lnTo>
                      <a:pt x="84" y="114"/>
                    </a:lnTo>
                    <a:lnTo>
                      <a:pt x="80" y="100"/>
                    </a:lnTo>
                    <a:lnTo>
                      <a:pt x="80" y="100"/>
                    </a:lnTo>
                    <a:lnTo>
                      <a:pt x="94" y="102"/>
                    </a:lnTo>
                    <a:lnTo>
                      <a:pt x="94" y="102"/>
                    </a:lnTo>
                    <a:lnTo>
                      <a:pt x="100" y="102"/>
                    </a:lnTo>
                    <a:lnTo>
                      <a:pt x="102" y="98"/>
                    </a:lnTo>
                    <a:lnTo>
                      <a:pt x="102" y="60"/>
                    </a:lnTo>
                    <a:lnTo>
                      <a:pt x="68" y="60"/>
                    </a:lnTo>
                    <a:lnTo>
                      <a:pt x="68" y="112"/>
                    </a:lnTo>
                    <a:lnTo>
                      <a:pt x="68" y="112"/>
                    </a:lnTo>
                    <a:lnTo>
                      <a:pt x="70" y="128"/>
                    </a:lnTo>
                    <a:lnTo>
                      <a:pt x="54" y="128"/>
                    </a:lnTo>
                    <a:lnTo>
                      <a:pt x="54" y="128"/>
                    </a:lnTo>
                    <a:lnTo>
                      <a:pt x="56" y="112"/>
                    </a:lnTo>
                    <a:lnTo>
                      <a:pt x="56" y="60"/>
                    </a:lnTo>
                    <a:lnTo>
                      <a:pt x="26" y="60"/>
                    </a:lnTo>
                    <a:lnTo>
                      <a:pt x="26" y="100"/>
                    </a:lnTo>
                    <a:lnTo>
                      <a:pt x="26" y="100"/>
                    </a:lnTo>
                    <a:lnTo>
                      <a:pt x="26" y="116"/>
                    </a:lnTo>
                    <a:lnTo>
                      <a:pt x="12" y="116"/>
                    </a:lnTo>
                    <a:lnTo>
                      <a:pt x="12" y="116"/>
                    </a:lnTo>
                    <a:lnTo>
                      <a:pt x="12" y="100"/>
                    </a:lnTo>
                    <a:lnTo>
                      <a:pt x="12" y="58"/>
                    </a:lnTo>
                    <a:lnTo>
                      <a:pt x="12" y="58"/>
                    </a:lnTo>
                    <a:lnTo>
                      <a:pt x="12" y="48"/>
                    </a:lnTo>
                    <a:lnTo>
                      <a:pt x="12" y="48"/>
                    </a:lnTo>
                    <a:lnTo>
                      <a:pt x="26" y="48"/>
                    </a:lnTo>
                    <a:lnTo>
                      <a:pt x="56" y="48"/>
                    </a:lnTo>
                    <a:lnTo>
                      <a:pt x="56"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6" name="Freeform 28"/>
              <p:cNvSpPr>
                <a:spLocks noEditPoints="1"/>
              </p:cNvSpPr>
              <p:nvPr/>
            </p:nvSpPr>
            <p:spPr bwMode="auto">
              <a:xfrm>
                <a:off x="4798" y="966"/>
                <a:ext cx="126" cy="120"/>
              </a:xfrm>
              <a:custGeom>
                <a:avLst/>
                <a:gdLst>
                  <a:gd name="T0" fmla="*/ 68 w 126"/>
                  <a:gd name="T1" fmla="*/ 106 h 120"/>
                  <a:gd name="T2" fmla="*/ 68 w 126"/>
                  <a:gd name="T3" fmla="*/ 106 h 120"/>
                  <a:gd name="T4" fmla="*/ 74 w 126"/>
                  <a:gd name="T5" fmla="*/ 90 h 120"/>
                  <a:gd name="T6" fmla="*/ 80 w 126"/>
                  <a:gd name="T7" fmla="*/ 72 h 120"/>
                  <a:gd name="T8" fmla="*/ 86 w 126"/>
                  <a:gd name="T9" fmla="*/ 54 h 120"/>
                  <a:gd name="T10" fmla="*/ 90 w 126"/>
                  <a:gd name="T11" fmla="*/ 38 h 120"/>
                  <a:gd name="T12" fmla="*/ 104 w 126"/>
                  <a:gd name="T13" fmla="*/ 44 h 120"/>
                  <a:gd name="T14" fmla="*/ 104 w 126"/>
                  <a:gd name="T15" fmla="*/ 44 h 120"/>
                  <a:gd name="T16" fmla="*/ 100 w 126"/>
                  <a:gd name="T17" fmla="*/ 54 h 120"/>
                  <a:gd name="T18" fmla="*/ 100 w 126"/>
                  <a:gd name="T19" fmla="*/ 54 h 120"/>
                  <a:gd name="T20" fmla="*/ 90 w 126"/>
                  <a:gd name="T21" fmla="*/ 82 h 120"/>
                  <a:gd name="T22" fmla="*/ 80 w 126"/>
                  <a:gd name="T23" fmla="*/ 106 h 120"/>
                  <a:gd name="T24" fmla="*/ 108 w 126"/>
                  <a:gd name="T25" fmla="*/ 106 h 120"/>
                  <a:gd name="T26" fmla="*/ 108 w 126"/>
                  <a:gd name="T27" fmla="*/ 106 h 120"/>
                  <a:gd name="T28" fmla="*/ 126 w 126"/>
                  <a:gd name="T29" fmla="*/ 106 h 120"/>
                  <a:gd name="T30" fmla="*/ 126 w 126"/>
                  <a:gd name="T31" fmla="*/ 120 h 120"/>
                  <a:gd name="T32" fmla="*/ 126 w 126"/>
                  <a:gd name="T33" fmla="*/ 120 h 120"/>
                  <a:gd name="T34" fmla="*/ 108 w 126"/>
                  <a:gd name="T35" fmla="*/ 118 h 120"/>
                  <a:gd name="T36" fmla="*/ 18 w 126"/>
                  <a:gd name="T37" fmla="*/ 118 h 120"/>
                  <a:gd name="T38" fmla="*/ 18 w 126"/>
                  <a:gd name="T39" fmla="*/ 118 h 120"/>
                  <a:gd name="T40" fmla="*/ 0 w 126"/>
                  <a:gd name="T41" fmla="*/ 120 h 120"/>
                  <a:gd name="T42" fmla="*/ 0 w 126"/>
                  <a:gd name="T43" fmla="*/ 106 h 120"/>
                  <a:gd name="T44" fmla="*/ 0 w 126"/>
                  <a:gd name="T45" fmla="*/ 106 h 120"/>
                  <a:gd name="T46" fmla="*/ 18 w 126"/>
                  <a:gd name="T47" fmla="*/ 106 h 120"/>
                  <a:gd name="T48" fmla="*/ 68 w 126"/>
                  <a:gd name="T49" fmla="*/ 106 h 120"/>
                  <a:gd name="T50" fmla="*/ 56 w 126"/>
                  <a:gd name="T51" fmla="*/ 10 h 120"/>
                  <a:gd name="T52" fmla="*/ 56 w 126"/>
                  <a:gd name="T53" fmla="*/ 10 h 120"/>
                  <a:gd name="T54" fmla="*/ 54 w 126"/>
                  <a:gd name="T55" fmla="*/ 0 h 120"/>
                  <a:gd name="T56" fmla="*/ 70 w 126"/>
                  <a:gd name="T57" fmla="*/ 0 h 120"/>
                  <a:gd name="T58" fmla="*/ 70 w 126"/>
                  <a:gd name="T59" fmla="*/ 0 h 120"/>
                  <a:gd name="T60" fmla="*/ 68 w 126"/>
                  <a:gd name="T61" fmla="*/ 10 h 120"/>
                  <a:gd name="T62" fmla="*/ 68 w 126"/>
                  <a:gd name="T63" fmla="*/ 20 h 120"/>
                  <a:gd name="T64" fmla="*/ 104 w 126"/>
                  <a:gd name="T65" fmla="*/ 20 h 120"/>
                  <a:gd name="T66" fmla="*/ 104 w 126"/>
                  <a:gd name="T67" fmla="*/ 20 h 120"/>
                  <a:gd name="T68" fmla="*/ 120 w 126"/>
                  <a:gd name="T69" fmla="*/ 20 h 120"/>
                  <a:gd name="T70" fmla="*/ 120 w 126"/>
                  <a:gd name="T71" fmla="*/ 34 h 120"/>
                  <a:gd name="T72" fmla="*/ 120 w 126"/>
                  <a:gd name="T73" fmla="*/ 34 h 120"/>
                  <a:gd name="T74" fmla="*/ 104 w 126"/>
                  <a:gd name="T75" fmla="*/ 34 h 120"/>
                  <a:gd name="T76" fmla="*/ 22 w 126"/>
                  <a:gd name="T77" fmla="*/ 34 h 120"/>
                  <a:gd name="T78" fmla="*/ 22 w 126"/>
                  <a:gd name="T79" fmla="*/ 34 h 120"/>
                  <a:gd name="T80" fmla="*/ 6 w 126"/>
                  <a:gd name="T81" fmla="*/ 34 h 120"/>
                  <a:gd name="T82" fmla="*/ 6 w 126"/>
                  <a:gd name="T83" fmla="*/ 20 h 120"/>
                  <a:gd name="T84" fmla="*/ 6 w 126"/>
                  <a:gd name="T85" fmla="*/ 20 h 120"/>
                  <a:gd name="T86" fmla="*/ 22 w 126"/>
                  <a:gd name="T87" fmla="*/ 20 h 120"/>
                  <a:gd name="T88" fmla="*/ 56 w 126"/>
                  <a:gd name="T89" fmla="*/ 20 h 120"/>
                  <a:gd name="T90" fmla="*/ 56 w 126"/>
                  <a:gd name="T91" fmla="*/ 10 h 120"/>
                  <a:gd name="T92" fmla="*/ 36 w 126"/>
                  <a:gd name="T93" fmla="*/ 40 h 120"/>
                  <a:gd name="T94" fmla="*/ 36 w 126"/>
                  <a:gd name="T95" fmla="*/ 40 h 120"/>
                  <a:gd name="T96" fmla="*/ 42 w 126"/>
                  <a:gd name="T97" fmla="*/ 64 h 120"/>
                  <a:gd name="T98" fmla="*/ 50 w 126"/>
                  <a:gd name="T99" fmla="*/ 94 h 120"/>
                  <a:gd name="T100" fmla="*/ 38 w 126"/>
                  <a:gd name="T101" fmla="*/ 100 h 120"/>
                  <a:gd name="T102" fmla="*/ 38 w 126"/>
                  <a:gd name="T103" fmla="*/ 100 h 120"/>
                  <a:gd name="T104" fmla="*/ 32 w 126"/>
                  <a:gd name="T105" fmla="*/ 70 h 120"/>
                  <a:gd name="T106" fmla="*/ 22 w 126"/>
                  <a:gd name="T107" fmla="*/ 44 h 120"/>
                  <a:gd name="T108" fmla="*/ 36 w 126"/>
                  <a:gd name="T109" fmla="*/ 4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120">
                    <a:moveTo>
                      <a:pt x="68" y="106"/>
                    </a:moveTo>
                    <a:lnTo>
                      <a:pt x="68" y="106"/>
                    </a:lnTo>
                    <a:lnTo>
                      <a:pt x="74" y="90"/>
                    </a:lnTo>
                    <a:lnTo>
                      <a:pt x="80" y="72"/>
                    </a:lnTo>
                    <a:lnTo>
                      <a:pt x="86" y="54"/>
                    </a:lnTo>
                    <a:lnTo>
                      <a:pt x="90" y="38"/>
                    </a:lnTo>
                    <a:lnTo>
                      <a:pt x="104" y="44"/>
                    </a:lnTo>
                    <a:lnTo>
                      <a:pt x="104" y="44"/>
                    </a:lnTo>
                    <a:lnTo>
                      <a:pt x="100" y="54"/>
                    </a:lnTo>
                    <a:lnTo>
                      <a:pt x="100" y="54"/>
                    </a:lnTo>
                    <a:lnTo>
                      <a:pt x="90" y="82"/>
                    </a:lnTo>
                    <a:lnTo>
                      <a:pt x="80" y="106"/>
                    </a:lnTo>
                    <a:lnTo>
                      <a:pt x="108" y="106"/>
                    </a:lnTo>
                    <a:lnTo>
                      <a:pt x="108" y="106"/>
                    </a:lnTo>
                    <a:lnTo>
                      <a:pt x="126" y="106"/>
                    </a:lnTo>
                    <a:lnTo>
                      <a:pt x="126" y="120"/>
                    </a:lnTo>
                    <a:lnTo>
                      <a:pt x="126" y="120"/>
                    </a:lnTo>
                    <a:lnTo>
                      <a:pt x="108" y="118"/>
                    </a:lnTo>
                    <a:lnTo>
                      <a:pt x="18" y="118"/>
                    </a:lnTo>
                    <a:lnTo>
                      <a:pt x="18" y="118"/>
                    </a:lnTo>
                    <a:lnTo>
                      <a:pt x="0" y="120"/>
                    </a:lnTo>
                    <a:lnTo>
                      <a:pt x="0" y="106"/>
                    </a:lnTo>
                    <a:lnTo>
                      <a:pt x="0" y="106"/>
                    </a:lnTo>
                    <a:lnTo>
                      <a:pt x="18" y="106"/>
                    </a:lnTo>
                    <a:lnTo>
                      <a:pt x="68" y="106"/>
                    </a:lnTo>
                    <a:close/>
                    <a:moveTo>
                      <a:pt x="56" y="10"/>
                    </a:moveTo>
                    <a:lnTo>
                      <a:pt x="56" y="10"/>
                    </a:lnTo>
                    <a:lnTo>
                      <a:pt x="54" y="0"/>
                    </a:lnTo>
                    <a:lnTo>
                      <a:pt x="70" y="0"/>
                    </a:lnTo>
                    <a:lnTo>
                      <a:pt x="70" y="0"/>
                    </a:lnTo>
                    <a:lnTo>
                      <a:pt x="68" y="10"/>
                    </a:lnTo>
                    <a:lnTo>
                      <a:pt x="68" y="20"/>
                    </a:lnTo>
                    <a:lnTo>
                      <a:pt x="104" y="20"/>
                    </a:lnTo>
                    <a:lnTo>
                      <a:pt x="104" y="20"/>
                    </a:lnTo>
                    <a:lnTo>
                      <a:pt x="120" y="20"/>
                    </a:lnTo>
                    <a:lnTo>
                      <a:pt x="120" y="34"/>
                    </a:lnTo>
                    <a:lnTo>
                      <a:pt x="120" y="34"/>
                    </a:lnTo>
                    <a:lnTo>
                      <a:pt x="104" y="34"/>
                    </a:lnTo>
                    <a:lnTo>
                      <a:pt x="22" y="34"/>
                    </a:lnTo>
                    <a:lnTo>
                      <a:pt x="22" y="34"/>
                    </a:lnTo>
                    <a:lnTo>
                      <a:pt x="6" y="34"/>
                    </a:lnTo>
                    <a:lnTo>
                      <a:pt x="6" y="20"/>
                    </a:lnTo>
                    <a:lnTo>
                      <a:pt x="6" y="20"/>
                    </a:lnTo>
                    <a:lnTo>
                      <a:pt x="22" y="20"/>
                    </a:lnTo>
                    <a:lnTo>
                      <a:pt x="56" y="20"/>
                    </a:lnTo>
                    <a:lnTo>
                      <a:pt x="56" y="10"/>
                    </a:lnTo>
                    <a:close/>
                    <a:moveTo>
                      <a:pt x="36" y="40"/>
                    </a:moveTo>
                    <a:lnTo>
                      <a:pt x="36" y="40"/>
                    </a:lnTo>
                    <a:lnTo>
                      <a:pt x="42" y="64"/>
                    </a:lnTo>
                    <a:lnTo>
                      <a:pt x="50" y="94"/>
                    </a:lnTo>
                    <a:lnTo>
                      <a:pt x="38" y="100"/>
                    </a:lnTo>
                    <a:lnTo>
                      <a:pt x="38" y="100"/>
                    </a:lnTo>
                    <a:lnTo>
                      <a:pt x="32" y="70"/>
                    </a:lnTo>
                    <a:lnTo>
                      <a:pt x="22" y="44"/>
                    </a:lnTo>
                    <a:lnTo>
                      <a:pt x="36"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7" name="Freeform 29"/>
              <p:cNvSpPr>
                <a:spLocks/>
              </p:cNvSpPr>
              <p:nvPr/>
            </p:nvSpPr>
            <p:spPr bwMode="auto">
              <a:xfrm>
                <a:off x="4936" y="968"/>
                <a:ext cx="130" cy="124"/>
              </a:xfrm>
              <a:custGeom>
                <a:avLst/>
                <a:gdLst>
                  <a:gd name="T0" fmla="*/ 70 w 130"/>
                  <a:gd name="T1" fmla="*/ 44 h 124"/>
                  <a:gd name="T2" fmla="*/ 70 w 130"/>
                  <a:gd name="T3" fmla="*/ 44 h 124"/>
                  <a:gd name="T4" fmla="*/ 78 w 130"/>
                  <a:gd name="T5" fmla="*/ 64 h 124"/>
                  <a:gd name="T6" fmla="*/ 90 w 130"/>
                  <a:gd name="T7" fmla="*/ 82 h 124"/>
                  <a:gd name="T8" fmla="*/ 90 w 130"/>
                  <a:gd name="T9" fmla="*/ 82 h 124"/>
                  <a:gd name="T10" fmla="*/ 98 w 130"/>
                  <a:gd name="T11" fmla="*/ 90 h 124"/>
                  <a:gd name="T12" fmla="*/ 108 w 130"/>
                  <a:gd name="T13" fmla="*/ 98 h 124"/>
                  <a:gd name="T14" fmla="*/ 118 w 130"/>
                  <a:gd name="T15" fmla="*/ 104 h 124"/>
                  <a:gd name="T16" fmla="*/ 130 w 130"/>
                  <a:gd name="T17" fmla="*/ 110 h 124"/>
                  <a:gd name="T18" fmla="*/ 130 w 130"/>
                  <a:gd name="T19" fmla="*/ 110 h 124"/>
                  <a:gd name="T20" fmla="*/ 126 w 130"/>
                  <a:gd name="T21" fmla="*/ 116 h 124"/>
                  <a:gd name="T22" fmla="*/ 122 w 130"/>
                  <a:gd name="T23" fmla="*/ 124 h 124"/>
                  <a:gd name="T24" fmla="*/ 122 w 130"/>
                  <a:gd name="T25" fmla="*/ 124 h 124"/>
                  <a:gd name="T26" fmla="*/ 102 w 130"/>
                  <a:gd name="T27" fmla="*/ 110 h 124"/>
                  <a:gd name="T28" fmla="*/ 86 w 130"/>
                  <a:gd name="T29" fmla="*/ 96 h 124"/>
                  <a:gd name="T30" fmla="*/ 86 w 130"/>
                  <a:gd name="T31" fmla="*/ 96 h 124"/>
                  <a:gd name="T32" fmla="*/ 74 w 130"/>
                  <a:gd name="T33" fmla="*/ 80 h 124"/>
                  <a:gd name="T34" fmla="*/ 64 w 130"/>
                  <a:gd name="T35" fmla="*/ 60 h 124"/>
                  <a:gd name="T36" fmla="*/ 64 w 130"/>
                  <a:gd name="T37" fmla="*/ 60 h 124"/>
                  <a:gd name="T38" fmla="*/ 60 w 130"/>
                  <a:gd name="T39" fmla="*/ 72 h 124"/>
                  <a:gd name="T40" fmla="*/ 56 w 130"/>
                  <a:gd name="T41" fmla="*/ 84 h 124"/>
                  <a:gd name="T42" fmla="*/ 48 w 130"/>
                  <a:gd name="T43" fmla="*/ 94 h 124"/>
                  <a:gd name="T44" fmla="*/ 40 w 130"/>
                  <a:gd name="T45" fmla="*/ 102 h 124"/>
                  <a:gd name="T46" fmla="*/ 40 w 130"/>
                  <a:gd name="T47" fmla="*/ 102 h 124"/>
                  <a:gd name="T48" fmla="*/ 26 w 130"/>
                  <a:gd name="T49" fmla="*/ 114 h 124"/>
                  <a:gd name="T50" fmla="*/ 8 w 130"/>
                  <a:gd name="T51" fmla="*/ 124 h 124"/>
                  <a:gd name="T52" fmla="*/ 8 w 130"/>
                  <a:gd name="T53" fmla="*/ 124 h 124"/>
                  <a:gd name="T54" fmla="*/ 4 w 130"/>
                  <a:gd name="T55" fmla="*/ 118 h 124"/>
                  <a:gd name="T56" fmla="*/ 0 w 130"/>
                  <a:gd name="T57" fmla="*/ 112 h 124"/>
                  <a:gd name="T58" fmla="*/ 0 w 130"/>
                  <a:gd name="T59" fmla="*/ 112 h 124"/>
                  <a:gd name="T60" fmla="*/ 12 w 130"/>
                  <a:gd name="T61" fmla="*/ 106 h 124"/>
                  <a:gd name="T62" fmla="*/ 22 w 130"/>
                  <a:gd name="T63" fmla="*/ 100 h 124"/>
                  <a:gd name="T64" fmla="*/ 30 w 130"/>
                  <a:gd name="T65" fmla="*/ 94 h 124"/>
                  <a:gd name="T66" fmla="*/ 38 w 130"/>
                  <a:gd name="T67" fmla="*/ 86 h 124"/>
                  <a:gd name="T68" fmla="*/ 38 w 130"/>
                  <a:gd name="T69" fmla="*/ 86 h 124"/>
                  <a:gd name="T70" fmla="*/ 44 w 130"/>
                  <a:gd name="T71" fmla="*/ 78 h 124"/>
                  <a:gd name="T72" fmla="*/ 48 w 130"/>
                  <a:gd name="T73" fmla="*/ 68 h 124"/>
                  <a:gd name="T74" fmla="*/ 52 w 130"/>
                  <a:gd name="T75" fmla="*/ 56 h 124"/>
                  <a:gd name="T76" fmla="*/ 54 w 130"/>
                  <a:gd name="T77" fmla="*/ 44 h 124"/>
                  <a:gd name="T78" fmla="*/ 20 w 130"/>
                  <a:gd name="T79" fmla="*/ 44 h 124"/>
                  <a:gd name="T80" fmla="*/ 20 w 130"/>
                  <a:gd name="T81" fmla="*/ 44 h 124"/>
                  <a:gd name="T82" fmla="*/ 4 w 130"/>
                  <a:gd name="T83" fmla="*/ 44 h 124"/>
                  <a:gd name="T84" fmla="*/ 4 w 130"/>
                  <a:gd name="T85" fmla="*/ 30 h 124"/>
                  <a:gd name="T86" fmla="*/ 4 w 130"/>
                  <a:gd name="T87" fmla="*/ 30 h 124"/>
                  <a:gd name="T88" fmla="*/ 20 w 130"/>
                  <a:gd name="T89" fmla="*/ 30 h 124"/>
                  <a:gd name="T90" fmla="*/ 56 w 130"/>
                  <a:gd name="T91" fmla="*/ 30 h 124"/>
                  <a:gd name="T92" fmla="*/ 56 w 130"/>
                  <a:gd name="T93" fmla="*/ 30 h 124"/>
                  <a:gd name="T94" fmla="*/ 56 w 130"/>
                  <a:gd name="T95" fmla="*/ 14 h 124"/>
                  <a:gd name="T96" fmla="*/ 56 w 130"/>
                  <a:gd name="T97" fmla="*/ 14 h 124"/>
                  <a:gd name="T98" fmla="*/ 56 w 130"/>
                  <a:gd name="T99" fmla="*/ 0 h 124"/>
                  <a:gd name="T100" fmla="*/ 70 w 130"/>
                  <a:gd name="T101" fmla="*/ 0 h 124"/>
                  <a:gd name="T102" fmla="*/ 70 w 130"/>
                  <a:gd name="T103" fmla="*/ 0 h 124"/>
                  <a:gd name="T104" fmla="*/ 70 w 130"/>
                  <a:gd name="T105" fmla="*/ 16 h 124"/>
                  <a:gd name="T106" fmla="*/ 70 w 130"/>
                  <a:gd name="T107" fmla="*/ 16 h 124"/>
                  <a:gd name="T108" fmla="*/ 70 w 130"/>
                  <a:gd name="T109" fmla="*/ 30 h 124"/>
                  <a:gd name="T110" fmla="*/ 108 w 130"/>
                  <a:gd name="T111" fmla="*/ 30 h 124"/>
                  <a:gd name="T112" fmla="*/ 108 w 130"/>
                  <a:gd name="T113" fmla="*/ 30 h 124"/>
                  <a:gd name="T114" fmla="*/ 126 w 130"/>
                  <a:gd name="T115" fmla="*/ 30 h 124"/>
                  <a:gd name="T116" fmla="*/ 126 w 130"/>
                  <a:gd name="T117" fmla="*/ 44 h 124"/>
                  <a:gd name="T118" fmla="*/ 126 w 130"/>
                  <a:gd name="T119" fmla="*/ 44 h 124"/>
                  <a:gd name="T120" fmla="*/ 108 w 130"/>
                  <a:gd name="T121" fmla="*/ 44 h 124"/>
                  <a:gd name="T122" fmla="*/ 70 w 130"/>
                  <a:gd name="T123" fmla="*/ 4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 h="124">
                    <a:moveTo>
                      <a:pt x="70" y="44"/>
                    </a:moveTo>
                    <a:lnTo>
                      <a:pt x="70" y="44"/>
                    </a:lnTo>
                    <a:lnTo>
                      <a:pt x="78" y="64"/>
                    </a:lnTo>
                    <a:lnTo>
                      <a:pt x="90" y="82"/>
                    </a:lnTo>
                    <a:lnTo>
                      <a:pt x="90" y="82"/>
                    </a:lnTo>
                    <a:lnTo>
                      <a:pt x="98" y="90"/>
                    </a:lnTo>
                    <a:lnTo>
                      <a:pt x="108" y="98"/>
                    </a:lnTo>
                    <a:lnTo>
                      <a:pt x="118" y="104"/>
                    </a:lnTo>
                    <a:lnTo>
                      <a:pt x="130" y="110"/>
                    </a:lnTo>
                    <a:lnTo>
                      <a:pt x="130" y="110"/>
                    </a:lnTo>
                    <a:lnTo>
                      <a:pt x="126" y="116"/>
                    </a:lnTo>
                    <a:lnTo>
                      <a:pt x="122" y="124"/>
                    </a:lnTo>
                    <a:lnTo>
                      <a:pt x="122" y="124"/>
                    </a:lnTo>
                    <a:lnTo>
                      <a:pt x="102" y="110"/>
                    </a:lnTo>
                    <a:lnTo>
                      <a:pt x="86" y="96"/>
                    </a:lnTo>
                    <a:lnTo>
                      <a:pt x="86" y="96"/>
                    </a:lnTo>
                    <a:lnTo>
                      <a:pt x="74" y="80"/>
                    </a:lnTo>
                    <a:lnTo>
                      <a:pt x="64" y="60"/>
                    </a:lnTo>
                    <a:lnTo>
                      <a:pt x="64" y="60"/>
                    </a:lnTo>
                    <a:lnTo>
                      <a:pt x="60" y="72"/>
                    </a:lnTo>
                    <a:lnTo>
                      <a:pt x="56" y="84"/>
                    </a:lnTo>
                    <a:lnTo>
                      <a:pt x="48" y="94"/>
                    </a:lnTo>
                    <a:lnTo>
                      <a:pt x="40" y="102"/>
                    </a:lnTo>
                    <a:lnTo>
                      <a:pt x="40" y="102"/>
                    </a:lnTo>
                    <a:lnTo>
                      <a:pt x="26" y="114"/>
                    </a:lnTo>
                    <a:lnTo>
                      <a:pt x="8" y="124"/>
                    </a:lnTo>
                    <a:lnTo>
                      <a:pt x="8" y="124"/>
                    </a:lnTo>
                    <a:lnTo>
                      <a:pt x="4" y="118"/>
                    </a:lnTo>
                    <a:lnTo>
                      <a:pt x="0" y="112"/>
                    </a:lnTo>
                    <a:lnTo>
                      <a:pt x="0" y="112"/>
                    </a:lnTo>
                    <a:lnTo>
                      <a:pt x="12" y="106"/>
                    </a:lnTo>
                    <a:lnTo>
                      <a:pt x="22" y="100"/>
                    </a:lnTo>
                    <a:lnTo>
                      <a:pt x="30" y="94"/>
                    </a:lnTo>
                    <a:lnTo>
                      <a:pt x="38" y="86"/>
                    </a:lnTo>
                    <a:lnTo>
                      <a:pt x="38" y="86"/>
                    </a:lnTo>
                    <a:lnTo>
                      <a:pt x="44" y="78"/>
                    </a:lnTo>
                    <a:lnTo>
                      <a:pt x="48" y="68"/>
                    </a:lnTo>
                    <a:lnTo>
                      <a:pt x="52" y="56"/>
                    </a:lnTo>
                    <a:lnTo>
                      <a:pt x="54" y="44"/>
                    </a:lnTo>
                    <a:lnTo>
                      <a:pt x="20" y="44"/>
                    </a:lnTo>
                    <a:lnTo>
                      <a:pt x="20" y="44"/>
                    </a:lnTo>
                    <a:lnTo>
                      <a:pt x="4" y="44"/>
                    </a:lnTo>
                    <a:lnTo>
                      <a:pt x="4" y="30"/>
                    </a:lnTo>
                    <a:lnTo>
                      <a:pt x="4" y="30"/>
                    </a:lnTo>
                    <a:lnTo>
                      <a:pt x="20" y="30"/>
                    </a:lnTo>
                    <a:lnTo>
                      <a:pt x="56" y="30"/>
                    </a:lnTo>
                    <a:lnTo>
                      <a:pt x="56" y="30"/>
                    </a:lnTo>
                    <a:lnTo>
                      <a:pt x="56" y="14"/>
                    </a:lnTo>
                    <a:lnTo>
                      <a:pt x="56" y="14"/>
                    </a:lnTo>
                    <a:lnTo>
                      <a:pt x="56" y="0"/>
                    </a:lnTo>
                    <a:lnTo>
                      <a:pt x="70" y="0"/>
                    </a:lnTo>
                    <a:lnTo>
                      <a:pt x="70" y="0"/>
                    </a:lnTo>
                    <a:lnTo>
                      <a:pt x="70" y="16"/>
                    </a:lnTo>
                    <a:lnTo>
                      <a:pt x="70" y="16"/>
                    </a:lnTo>
                    <a:lnTo>
                      <a:pt x="70" y="30"/>
                    </a:lnTo>
                    <a:lnTo>
                      <a:pt x="108" y="30"/>
                    </a:lnTo>
                    <a:lnTo>
                      <a:pt x="108" y="30"/>
                    </a:lnTo>
                    <a:lnTo>
                      <a:pt x="126" y="30"/>
                    </a:lnTo>
                    <a:lnTo>
                      <a:pt x="126" y="44"/>
                    </a:lnTo>
                    <a:lnTo>
                      <a:pt x="126" y="44"/>
                    </a:lnTo>
                    <a:lnTo>
                      <a:pt x="108" y="44"/>
                    </a:lnTo>
                    <a:lnTo>
                      <a:pt x="7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8" name="Freeform 30"/>
              <p:cNvSpPr>
                <a:spLocks noEditPoints="1"/>
              </p:cNvSpPr>
              <p:nvPr/>
            </p:nvSpPr>
            <p:spPr bwMode="auto">
              <a:xfrm>
                <a:off x="5078" y="966"/>
                <a:ext cx="124" cy="126"/>
              </a:xfrm>
              <a:custGeom>
                <a:avLst/>
                <a:gdLst>
                  <a:gd name="T0" fmla="*/ 68 w 124"/>
                  <a:gd name="T1" fmla="*/ 114 h 126"/>
                  <a:gd name="T2" fmla="*/ 66 w 124"/>
                  <a:gd name="T3" fmla="*/ 124 h 126"/>
                  <a:gd name="T4" fmla="*/ 50 w 124"/>
                  <a:gd name="T5" fmla="*/ 126 h 126"/>
                  <a:gd name="T6" fmla="*/ 34 w 124"/>
                  <a:gd name="T7" fmla="*/ 126 h 126"/>
                  <a:gd name="T8" fmla="*/ 30 w 124"/>
                  <a:gd name="T9" fmla="*/ 114 h 126"/>
                  <a:gd name="T10" fmla="*/ 48 w 124"/>
                  <a:gd name="T11" fmla="*/ 114 h 126"/>
                  <a:gd name="T12" fmla="*/ 54 w 124"/>
                  <a:gd name="T13" fmla="*/ 114 h 126"/>
                  <a:gd name="T14" fmla="*/ 56 w 124"/>
                  <a:gd name="T15" fmla="*/ 88 h 126"/>
                  <a:gd name="T16" fmla="*/ 16 w 124"/>
                  <a:gd name="T17" fmla="*/ 88 h 126"/>
                  <a:gd name="T18" fmla="*/ 0 w 124"/>
                  <a:gd name="T19" fmla="*/ 76 h 126"/>
                  <a:gd name="T20" fmla="*/ 16 w 124"/>
                  <a:gd name="T21" fmla="*/ 76 h 126"/>
                  <a:gd name="T22" fmla="*/ 56 w 124"/>
                  <a:gd name="T23" fmla="*/ 74 h 126"/>
                  <a:gd name="T24" fmla="*/ 56 w 124"/>
                  <a:gd name="T25" fmla="*/ 66 h 126"/>
                  <a:gd name="T26" fmla="*/ 62 w 124"/>
                  <a:gd name="T27" fmla="*/ 66 h 126"/>
                  <a:gd name="T28" fmla="*/ 82 w 124"/>
                  <a:gd name="T29" fmla="*/ 54 h 126"/>
                  <a:gd name="T30" fmla="*/ 38 w 124"/>
                  <a:gd name="T31" fmla="*/ 54 h 126"/>
                  <a:gd name="T32" fmla="*/ 24 w 124"/>
                  <a:gd name="T33" fmla="*/ 42 h 126"/>
                  <a:gd name="T34" fmla="*/ 38 w 124"/>
                  <a:gd name="T35" fmla="*/ 42 h 126"/>
                  <a:gd name="T36" fmla="*/ 86 w 124"/>
                  <a:gd name="T37" fmla="*/ 42 h 126"/>
                  <a:gd name="T38" fmla="*/ 104 w 124"/>
                  <a:gd name="T39" fmla="*/ 50 h 126"/>
                  <a:gd name="T40" fmla="*/ 100 w 124"/>
                  <a:gd name="T41" fmla="*/ 52 h 126"/>
                  <a:gd name="T42" fmla="*/ 84 w 124"/>
                  <a:gd name="T43" fmla="*/ 64 h 126"/>
                  <a:gd name="T44" fmla="*/ 68 w 124"/>
                  <a:gd name="T45" fmla="*/ 76 h 126"/>
                  <a:gd name="T46" fmla="*/ 108 w 124"/>
                  <a:gd name="T47" fmla="*/ 76 h 126"/>
                  <a:gd name="T48" fmla="*/ 124 w 124"/>
                  <a:gd name="T49" fmla="*/ 88 h 126"/>
                  <a:gd name="T50" fmla="*/ 106 w 124"/>
                  <a:gd name="T51" fmla="*/ 88 h 126"/>
                  <a:gd name="T52" fmla="*/ 68 w 124"/>
                  <a:gd name="T53" fmla="*/ 114 h 126"/>
                  <a:gd name="T54" fmla="*/ 26 w 124"/>
                  <a:gd name="T55" fmla="*/ 20 h 126"/>
                  <a:gd name="T56" fmla="*/ 14 w 124"/>
                  <a:gd name="T57" fmla="*/ 4 h 126"/>
                  <a:gd name="T58" fmla="*/ 26 w 124"/>
                  <a:gd name="T59" fmla="*/ 0 h 126"/>
                  <a:gd name="T60" fmla="*/ 40 w 124"/>
                  <a:gd name="T61" fmla="*/ 20 h 126"/>
                  <a:gd name="T62" fmla="*/ 56 w 124"/>
                  <a:gd name="T63" fmla="*/ 20 h 126"/>
                  <a:gd name="T64" fmla="*/ 48 w 124"/>
                  <a:gd name="T65" fmla="*/ 2 h 126"/>
                  <a:gd name="T66" fmla="*/ 60 w 124"/>
                  <a:gd name="T67" fmla="*/ 0 h 126"/>
                  <a:gd name="T68" fmla="*/ 82 w 124"/>
                  <a:gd name="T69" fmla="*/ 20 h 126"/>
                  <a:gd name="T70" fmla="*/ 90 w 124"/>
                  <a:gd name="T71" fmla="*/ 10 h 126"/>
                  <a:gd name="T72" fmla="*/ 108 w 124"/>
                  <a:gd name="T73" fmla="*/ 4 h 126"/>
                  <a:gd name="T74" fmla="*/ 96 w 124"/>
                  <a:gd name="T75" fmla="*/ 20 h 126"/>
                  <a:gd name="T76" fmla="*/ 104 w 124"/>
                  <a:gd name="T77" fmla="*/ 20 h 126"/>
                  <a:gd name="T78" fmla="*/ 122 w 124"/>
                  <a:gd name="T79" fmla="*/ 20 h 126"/>
                  <a:gd name="T80" fmla="*/ 120 w 124"/>
                  <a:gd name="T81" fmla="*/ 44 h 126"/>
                  <a:gd name="T82" fmla="*/ 122 w 124"/>
                  <a:gd name="T83" fmla="*/ 54 h 126"/>
                  <a:gd name="T84" fmla="*/ 108 w 124"/>
                  <a:gd name="T85" fmla="*/ 32 h 126"/>
                  <a:gd name="T86" fmla="*/ 14 w 124"/>
                  <a:gd name="T87" fmla="*/ 54 h 126"/>
                  <a:gd name="T88" fmla="*/ 2 w 124"/>
                  <a:gd name="T89" fmla="*/ 54 h 126"/>
                  <a:gd name="T90" fmla="*/ 2 w 124"/>
                  <a:gd name="T91" fmla="*/ 32 h 126"/>
                  <a:gd name="T92" fmla="*/ 2 w 124"/>
                  <a:gd name="T93" fmla="*/ 20 h 126"/>
                  <a:gd name="T94" fmla="*/ 18 w 124"/>
                  <a:gd name="T9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 h="126">
                    <a:moveTo>
                      <a:pt x="68" y="114"/>
                    </a:moveTo>
                    <a:lnTo>
                      <a:pt x="68" y="114"/>
                    </a:lnTo>
                    <a:lnTo>
                      <a:pt x="68" y="120"/>
                    </a:lnTo>
                    <a:lnTo>
                      <a:pt x="66" y="124"/>
                    </a:lnTo>
                    <a:lnTo>
                      <a:pt x="60" y="126"/>
                    </a:lnTo>
                    <a:lnTo>
                      <a:pt x="50" y="126"/>
                    </a:lnTo>
                    <a:lnTo>
                      <a:pt x="50" y="126"/>
                    </a:lnTo>
                    <a:lnTo>
                      <a:pt x="34" y="126"/>
                    </a:lnTo>
                    <a:lnTo>
                      <a:pt x="34" y="126"/>
                    </a:lnTo>
                    <a:lnTo>
                      <a:pt x="30" y="114"/>
                    </a:lnTo>
                    <a:lnTo>
                      <a:pt x="30" y="114"/>
                    </a:lnTo>
                    <a:lnTo>
                      <a:pt x="48" y="114"/>
                    </a:lnTo>
                    <a:lnTo>
                      <a:pt x="48" y="114"/>
                    </a:lnTo>
                    <a:lnTo>
                      <a:pt x="54" y="114"/>
                    </a:lnTo>
                    <a:lnTo>
                      <a:pt x="56" y="112"/>
                    </a:lnTo>
                    <a:lnTo>
                      <a:pt x="56" y="88"/>
                    </a:lnTo>
                    <a:lnTo>
                      <a:pt x="16" y="88"/>
                    </a:lnTo>
                    <a:lnTo>
                      <a:pt x="16" y="88"/>
                    </a:lnTo>
                    <a:lnTo>
                      <a:pt x="0" y="88"/>
                    </a:lnTo>
                    <a:lnTo>
                      <a:pt x="0" y="76"/>
                    </a:lnTo>
                    <a:lnTo>
                      <a:pt x="0" y="76"/>
                    </a:lnTo>
                    <a:lnTo>
                      <a:pt x="16" y="76"/>
                    </a:lnTo>
                    <a:lnTo>
                      <a:pt x="56" y="76"/>
                    </a:lnTo>
                    <a:lnTo>
                      <a:pt x="56" y="74"/>
                    </a:lnTo>
                    <a:lnTo>
                      <a:pt x="56" y="74"/>
                    </a:lnTo>
                    <a:lnTo>
                      <a:pt x="56" y="66"/>
                    </a:lnTo>
                    <a:lnTo>
                      <a:pt x="62" y="66"/>
                    </a:lnTo>
                    <a:lnTo>
                      <a:pt x="62" y="66"/>
                    </a:lnTo>
                    <a:lnTo>
                      <a:pt x="72" y="60"/>
                    </a:lnTo>
                    <a:lnTo>
                      <a:pt x="82" y="54"/>
                    </a:lnTo>
                    <a:lnTo>
                      <a:pt x="38" y="54"/>
                    </a:lnTo>
                    <a:lnTo>
                      <a:pt x="38" y="54"/>
                    </a:lnTo>
                    <a:lnTo>
                      <a:pt x="24" y="54"/>
                    </a:lnTo>
                    <a:lnTo>
                      <a:pt x="24" y="42"/>
                    </a:lnTo>
                    <a:lnTo>
                      <a:pt x="24" y="42"/>
                    </a:lnTo>
                    <a:lnTo>
                      <a:pt x="38" y="42"/>
                    </a:lnTo>
                    <a:lnTo>
                      <a:pt x="86" y="42"/>
                    </a:lnTo>
                    <a:lnTo>
                      <a:pt x="86" y="42"/>
                    </a:lnTo>
                    <a:lnTo>
                      <a:pt x="96" y="42"/>
                    </a:lnTo>
                    <a:lnTo>
                      <a:pt x="104" y="50"/>
                    </a:lnTo>
                    <a:lnTo>
                      <a:pt x="104" y="50"/>
                    </a:lnTo>
                    <a:lnTo>
                      <a:pt x="100" y="52"/>
                    </a:lnTo>
                    <a:lnTo>
                      <a:pt x="100" y="52"/>
                    </a:lnTo>
                    <a:lnTo>
                      <a:pt x="84" y="64"/>
                    </a:lnTo>
                    <a:lnTo>
                      <a:pt x="68" y="74"/>
                    </a:lnTo>
                    <a:lnTo>
                      <a:pt x="68" y="76"/>
                    </a:lnTo>
                    <a:lnTo>
                      <a:pt x="108" y="76"/>
                    </a:lnTo>
                    <a:lnTo>
                      <a:pt x="108" y="76"/>
                    </a:lnTo>
                    <a:lnTo>
                      <a:pt x="124" y="76"/>
                    </a:lnTo>
                    <a:lnTo>
                      <a:pt x="124" y="88"/>
                    </a:lnTo>
                    <a:lnTo>
                      <a:pt x="124" y="88"/>
                    </a:lnTo>
                    <a:lnTo>
                      <a:pt x="106" y="88"/>
                    </a:lnTo>
                    <a:lnTo>
                      <a:pt x="68" y="88"/>
                    </a:lnTo>
                    <a:lnTo>
                      <a:pt x="68" y="114"/>
                    </a:lnTo>
                    <a:close/>
                    <a:moveTo>
                      <a:pt x="26" y="20"/>
                    </a:moveTo>
                    <a:lnTo>
                      <a:pt x="26" y="20"/>
                    </a:lnTo>
                    <a:lnTo>
                      <a:pt x="22" y="12"/>
                    </a:lnTo>
                    <a:lnTo>
                      <a:pt x="14" y="4"/>
                    </a:lnTo>
                    <a:lnTo>
                      <a:pt x="26" y="0"/>
                    </a:lnTo>
                    <a:lnTo>
                      <a:pt x="26" y="0"/>
                    </a:lnTo>
                    <a:lnTo>
                      <a:pt x="34" y="10"/>
                    </a:lnTo>
                    <a:lnTo>
                      <a:pt x="40" y="20"/>
                    </a:lnTo>
                    <a:lnTo>
                      <a:pt x="56" y="20"/>
                    </a:lnTo>
                    <a:lnTo>
                      <a:pt x="56" y="20"/>
                    </a:lnTo>
                    <a:lnTo>
                      <a:pt x="52" y="12"/>
                    </a:lnTo>
                    <a:lnTo>
                      <a:pt x="48" y="2"/>
                    </a:lnTo>
                    <a:lnTo>
                      <a:pt x="60" y="0"/>
                    </a:lnTo>
                    <a:lnTo>
                      <a:pt x="60" y="0"/>
                    </a:lnTo>
                    <a:lnTo>
                      <a:pt x="70" y="20"/>
                    </a:lnTo>
                    <a:lnTo>
                      <a:pt x="82" y="20"/>
                    </a:lnTo>
                    <a:lnTo>
                      <a:pt x="82" y="20"/>
                    </a:lnTo>
                    <a:lnTo>
                      <a:pt x="90" y="10"/>
                    </a:lnTo>
                    <a:lnTo>
                      <a:pt x="96" y="0"/>
                    </a:lnTo>
                    <a:lnTo>
                      <a:pt x="108" y="4"/>
                    </a:lnTo>
                    <a:lnTo>
                      <a:pt x="108" y="4"/>
                    </a:lnTo>
                    <a:lnTo>
                      <a:pt x="96" y="20"/>
                    </a:lnTo>
                    <a:lnTo>
                      <a:pt x="104" y="20"/>
                    </a:lnTo>
                    <a:lnTo>
                      <a:pt x="104" y="20"/>
                    </a:lnTo>
                    <a:lnTo>
                      <a:pt x="122" y="20"/>
                    </a:lnTo>
                    <a:lnTo>
                      <a:pt x="122" y="20"/>
                    </a:lnTo>
                    <a:lnTo>
                      <a:pt x="120" y="32"/>
                    </a:lnTo>
                    <a:lnTo>
                      <a:pt x="120" y="44"/>
                    </a:lnTo>
                    <a:lnTo>
                      <a:pt x="120" y="44"/>
                    </a:lnTo>
                    <a:lnTo>
                      <a:pt x="122" y="54"/>
                    </a:lnTo>
                    <a:lnTo>
                      <a:pt x="108" y="54"/>
                    </a:lnTo>
                    <a:lnTo>
                      <a:pt x="108" y="32"/>
                    </a:lnTo>
                    <a:lnTo>
                      <a:pt x="14" y="32"/>
                    </a:lnTo>
                    <a:lnTo>
                      <a:pt x="14" y="54"/>
                    </a:lnTo>
                    <a:lnTo>
                      <a:pt x="2" y="54"/>
                    </a:lnTo>
                    <a:lnTo>
                      <a:pt x="2" y="54"/>
                    </a:lnTo>
                    <a:lnTo>
                      <a:pt x="2" y="44"/>
                    </a:lnTo>
                    <a:lnTo>
                      <a:pt x="2" y="32"/>
                    </a:lnTo>
                    <a:lnTo>
                      <a:pt x="2" y="32"/>
                    </a:lnTo>
                    <a:lnTo>
                      <a:pt x="2" y="20"/>
                    </a:lnTo>
                    <a:lnTo>
                      <a:pt x="2" y="20"/>
                    </a:lnTo>
                    <a:lnTo>
                      <a:pt x="18" y="20"/>
                    </a:lnTo>
                    <a:lnTo>
                      <a:pt x="2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9" name="Freeform 31"/>
              <p:cNvSpPr>
                <a:spLocks noEditPoints="1"/>
              </p:cNvSpPr>
              <p:nvPr/>
            </p:nvSpPr>
            <p:spPr bwMode="auto">
              <a:xfrm>
                <a:off x="4592" y="1156"/>
                <a:ext cx="122" cy="122"/>
              </a:xfrm>
              <a:custGeom>
                <a:avLst/>
                <a:gdLst>
                  <a:gd name="T0" fmla="*/ 122 w 122"/>
                  <a:gd name="T1" fmla="*/ 118 h 122"/>
                  <a:gd name="T2" fmla="*/ 14 w 122"/>
                  <a:gd name="T3" fmla="*/ 116 h 122"/>
                  <a:gd name="T4" fmla="*/ 0 w 122"/>
                  <a:gd name="T5" fmla="*/ 122 h 122"/>
                  <a:gd name="T6" fmla="*/ 2 w 122"/>
                  <a:gd name="T7" fmla="*/ 106 h 122"/>
                  <a:gd name="T8" fmla="*/ 2 w 122"/>
                  <a:gd name="T9" fmla="*/ 14 h 122"/>
                  <a:gd name="T10" fmla="*/ 2 w 122"/>
                  <a:gd name="T11" fmla="*/ 0 h 122"/>
                  <a:gd name="T12" fmla="*/ 106 w 122"/>
                  <a:gd name="T13" fmla="*/ 0 h 122"/>
                  <a:gd name="T14" fmla="*/ 120 w 122"/>
                  <a:gd name="T15" fmla="*/ 0 h 122"/>
                  <a:gd name="T16" fmla="*/ 120 w 122"/>
                  <a:gd name="T17" fmla="*/ 12 h 122"/>
                  <a:gd name="T18" fmla="*/ 14 w 122"/>
                  <a:gd name="T19" fmla="*/ 12 h 122"/>
                  <a:gd name="T20" fmla="*/ 108 w 122"/>
                  <a:gd name="T21" fmla="*/ 106 h 122"/>
                  <a:gd name="T22" fmla="*/ 122 w 122"/>
                  <a:gd name="T23" fmla="*/ 104 h 122"/>
                  <a:gd name="T24" fmla="*/ 76 w 122"/>
                  <a:gd name="T25" fmla="*/ 64 h 122"/>
                  <a:gd name="T26" fmla="*/ 84 w 122"/>
                  <a:gd name="T27" fmla="*/ 74 h 122"/>
                  <a:gd name="T28" fmla="*/ 92 w 122"/>
                  <a:gd name="T29" fmla="*/ 80 h 122"/>
                  <a:gd name="T30" fmla="*/ 118 w 122"/>
                  <a:gd name="T31" fmla="*/ 90 h 122"/>
                  <a:gd name="T32" fmla="*/ 112 w 122"/>
                  <a:gd name="T33" fmla="*/ 102 h 122"/>
                  <a:gd name="T34" fmla="*/ 96 w 122"/>
                  <a:gd name="T35" fmla="*/ 96 h 122"/>
                  <a:gd name="T36" fmla="*/ 84 w 122"/>
                  <a:gd name="T37" fmla="*/ 88 h 122"/>
                  <a:gd name="T38" fmla="*/ 68 w 122"/>
                  <a:gd name="T39" fmla="*/ 70 h 122"/>
                  <a:gd name="T40" fmla="*/ 62 w 122"/>
                  <a:gd name="T41" fmla="*/ 80 h 122"/>
                  <a:gd name="T42" fmla="*/ 52 w 122"/>
                  <a:gd name="T43" fmla="*/ 88 h 122"/>
                  <a:gd name="T44" fmla="*/ 28 w 122"/>
                  <a:gd name="T45" fmla="*/ 102 h 122"/>
                  <a:gd name="T46" fmla="*/ 24 w 122"/>
                  <a:gd name="T47" fmla="*/ 96 h 122"/>
                  <a:gd name="T48" fmla="*/ 20 w 122"/>
                  <a:gd name="T49" fmla="*/ 90 h 122"/>
                  <a:gd name="T50" fmla="*/ 46 w 122"/>
                  <a:gd name="T51" fmla="*/ 78 h 122"/>
                  <a:gd name="T52" fmla="*/ 54 w 122"/>
                  <a:gd name="T53" fmla="*/ 72 h 122"/>
                  <a:gd name="T54" fmla="*/ 36 w 122"/>
                  <a:gd name="T55" fmla="*/ 64 h 122"/>
                  <a:gd name="T56" fmla="*/ 22 w 122"/>
                  <a:gd name="T57" fmla="*/ 64 h 122"/>
                  <a:gd name="T58" fmla="*/ 22 w 122"/>
                  <a:gd name="T59" fmla="*/ 52 h 122"/>
                  <a:gd name="T60" fmla="*/ 60 w 122"/>
                  <a:gd name="T61" fmla="*/ 54 h 122"/>
                  <a:gd name="T62" fmla="*/ 62 w 122"/>
                  <a:gd name="T63" fmla="*/ 36 h 122"/>
                  <a:gd name="T64" fmla="*/ 42 w 122"/>
                  <a:gd name="T65" fmla="*/ 36 h 122"/>
                  <a:gd name="T66" fmla="*/ 30 w 122"/>
                  <a:gd name="T67" fmla="*/ 50 h 122"/>
                  <a:gd name="T68" fmla="*/ 20 w 122"/>
                  <a:gd name="T69" fmla="*/ 42 h 122"/>
                  <a:gd name="T70" fmla="*/ 34 w 122"/>
                  <a:gd name="T71" fmla="*/ 28 h 122"/>
                  <a:gd name="T72" fmla="*/ 42 w 122"/>
                  <a:gd name="T73" fmla="*/ 12 h 122"/>
                  <a:gd name="T74" fmla="*/ 54 w 122"/>
                  <a:gd name="T75" fmla="*/ 16 h 122"/>
                  <a:gd name="T76" fmla="*/ 52 w 122"/>
                  <a:gd name="T77" fmla="*/ 20 h 122"/>
                  <a:gd name="T78" fmla="*/ 96 w 122"/>
                  <a:gd name="T79" fmla="*/ 26 h 122"/>
                  <a:gd name="T80" fmla="*/ 110 w 122"/>
                  <a:gd name="T81" fmla="*/ 26 h 122"/>
                  <a:gd name="T82" fmla="*/ 110 w 122"/>
                  <a:gd name="T83" fmla="*/ 38 h 122"/>
                  <a:gd name="T84" fmla="*/ 74 w 122"/>
                  <a:gd name="T85" fmla="*/ 36 h 122"/>
                  <a:gd name="T86" fmla="*/ 74 w 122"/>
                  <a:gd name="T87" fmla="*/ 42 h 122"/>
                  <a:gd name="T88" fmla="*/ 74 w 122"/>
                  <a:gd name="T89" fmla="*/ 54 h 122"/>
                  <a:gd name="T90" fmla="*/ 106 w 122"/>
                  <a:gd name="T91" fmla="*/ 54 h 122"/>
                  <a:gd name="T92" fmla="*/ 118 w 122"/>
                  <a:gd name="T93" fmla="*/ 64 h 122"/>
                  <a:gd name="T94" fmla="*/ 106 w 122"/>
                  <a:gd name="T95"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2">
                    <a:moveTo>
                      <a:pt x="122" y="118"/>
                    </a:moveTo>
                    <a:lnTo>
                      <a:pt x="122" y="118"/>
                    </a:lnTo>
                    <a:lnTo>
                      <a:pt x="108" y="116"/>
                    </a:lnTo>
                    <a:lnTo>
                      <a:pt x="14" y="116"/>
                    </a:lnTo>
                    <a:lnTo>
                      <a:pt x="14" y="122"/>
                    </a:lnTo>
                    <a:lnTo>
                      <a:pt x="0" y="122"/>
                    </a:lnTo>
                    <a:lnTo>
                      <a:pt x="0" y="122"/>
                    </a:lnTo>
                    <a:lnTo>
                      <a:pt x="2" y="106"/>
                    </a:lnTo>
                    <a:lnTo>
                      <a:pt x="2" y="14"/>
                    </a:lnTo>
                    <a:lnTo>
                      <a:pt x="2" y="14"/>
                    </a:lnTo>
                    <a:lnTo>
                      <a:pt x="2" y="0"/>
                    </a:lnTo>
                    <a:lnTo>
                      <a:pt x="2" y="0"/>
                    </a:lnTo>
                    <a:lnTo>
                      <a:pt x="16" y="0"/>
                    </a:lnTo>
                    <a:lnTo>
                      <a:pt x="106" y="0"/>
                    </a:lnTo>
                    <a:lnTo>
                      <a:pt x="106" y="0"/>
                    </a:lnTo>
                    <a:lnTo>
                      <a:pt x="120" y="0"/>
                    </a:lnTo>
                    <a:lnTo>
                      <a:pt x="120" y="12"/>
                    </a:lnTo>
                    <a:lnTo>
                      <a:pt x="120" y="12"/>
                    </a:lnTo>
                    <a:lnTo>
                      <a:pt x="106" y="12"/>
                    </a:lnTo>
                    <a:lnTo>
                      <a:pt x="14" y="12"/>
                    </a:lnTo>
                    <a:lnTo>
                      <a:pt x="14" y="106"/>
                    </a:lnTo>
                    <a:lnTo>
                      <a:pt x="108" y="106"/>
                    </a:lnTo>
                    <a:lnTo>
                      <a:pt x="108" y="106"/>
                    </a:lnTo>
                    <a:lnTo>
                      <a:pt x="122" y="104"/>
                    </a:lnTo>
                    <a:lnTo>
                      <a:pt x="122" y="118"/>
                    </a:lnTo>
                    <a:close/>
                    <a:moveTo>
                      <a:pt x="76" y="64"/>
                    </a:moveTo>
                    <a:lnTo>
                      <a:pt x="76" y="64"/>
                    </a:lnTo>
                    <a:lnTo>
                      <a:pt x="84" y="74"/>
                    </a:lnTo>
                    <a:lnTo>
                      <a:pt x="92" y="80"/>
                    </a:lnTo>
                    <a:lnTo>
                      <a:pt x="92" y="80"/>
                    </a:lnTo>
                    <a:lnTo>
                      <a:pt x="102" y="86"/>
                    </a:lnTo>
                    <a:lnTo>
                      <a:pt x="118" y="90"/>
                    </a:lnTo>
                    <a:lnTo>
                      <a:pt x="118" y="90"/>
                    </a:lnTo>
                    <a:lnTo>
                      <a:pt x="112" y="102"/>
                    </a:lnTo>
                    <a:lnTo>
                      <a:pt x="112" y="102"/>
                    </a:lnTo>
                    <a:lnTo>
                      <a:pt x="96" y="96"/>
                    </a:lnTo>
                    <a:lnTo>
                      <a:pt x="84" y="88"/>
                    </a:lnTo>
                    <a:lnTo>
                      <a:pt x="84" y="88"/>
                    </a:lnTo>
                    <a:lnTo>
                      <a:pt x="76" y="80"/>
                    </a:lnTo>
                    <a:lnTo>
                      <a:pt x="68" y="70"/>
                    </a:lnTo>
                    <a:lnTo>
                      <a:pt x="68" y="70"/>
                    </a:lnTo>
                    <a:lnTo>
                      <a:pt x="62" y="80"/>
                    </a:lnTo>
                    <a:lnTo>
                      <a:pt x="52" y="88"/>
                    </a:lnTo>
                    <a:lnTo>
                      <a:pt x="52" y="88"/>
                    </a:lnTo>
                    <a:lnTo>
                      <a:pt x="42" y="96"/>
                    </a:lnTo>
                    <a:lnTo>
                      <a:pt x="28" y="102"/>
                    </a:lnTo>
                    <a:lnTo>
                      <a:pt x="28" y="102"/>
                    </a:lnTo>
                    <a:lnTo>
                      <a:pt x="24" y="96"/>
                    </a:lnTo>
                    <a:lnTo>
                      <a:pt x="20" y="90"/>
                    </a:lnTo>
                    <a:lnTo>
                      <a:pt x="20" y="90"/>
                    </a:lnTo>
                    <a:lnTo>
                      <a:pt x="36" y="84"/>
                    </a:lnTo>
                    <a:lnTo>
                      <a:pt x="46" y="78"/>
                    </a:lnTo>
                    <a:lnTo>
                      <a:pt x="46" y="78"/>
                    </a:lnTo>
                    <a:lnTo>
                      <a:pt x="54" y="72"/>
                    </a:lnTo>
                    <a:lnTo>
                      <a:pt x="58" y="64"/>
                    </a:lnTo>
                    <a:lnTo>
                      <a:pt x="36" y="64"/>
                    </a:lnTo>
                    <a:lnTo>
                      <a:pt x="36" y="64"/>
                    </a:lnTo>
                    <a:lnTo>
                      <a:pt x="22" y="64"/>
                    </a:lnTo>
                    <a:lnTo>
                      <a:pt x="22" y="52"/>
                    </a:lnTo>
                    <a:lnTo>
                      <a:pt x="22" y="52"/>
                    </a:lnTo>
                    <a:lnTo>
                      <a:pt x="36" y="54"/>
                    </a:lnTo>
                    <a:lnTo>
                      <a:pt x="60" y="54"/>
                    </a:lnTo>
                    <a:lnTo>
                      <a:pt x="60" y="54"/>
                    </a:lnTo>
                    <a:lnTo>
                      <a:pt x="62" y="36"/>
                    </a:lnTo>
                    <a:lnTo>
                      <a:pt x="42" y="36"/>
                    </a:lnTo>
                    <a:lnTo>
                      <a:pt x="42" y="36"/>
                    </a:lnTo>
                    <a:lnTo>
                      <a:pt x="30" y="50"/>
                    </a:lnTo>
                    <a:lnTo>
                      <a:pt x="30" y="50"/>
                    </a:lnTo>
                    <a:lnTo>
                      <a:pt x="20" y="42"/>
                    </a:lnTo>
                    <a:lnTo>
                      <a:pt x="20" y="42"/>
                    </a:lnTo>
                    <a:lnTo>
                      <a:pt x="28" y="36"/>
                    </a:lnTo>
                    <a:lnTo>
                      <a:pt x="34" y="28"/>
                    </a:lnTo>
                    <a:lnTo>
                      <a:pt x="40" y="20"/>
                    </a:lnTo>
                    <a:lnTo>
                      <a:pt x="42" y="12"/>
                    </a:lnTo>
                    <a:lnTo>
                      <a:pt x="54" y="16"/>
                    </a:lnTo>
                    <a:lnTo>
                      <a:pt x="54" y="16"/>
                    </a:lnTo>
                    <a:lnTo>
                      <a:pt x="52" y="20"/>
                    </a:lnTo>
                    <a:lnTo>
                      <a:pt x="52" y="20"/>
                    </a:lnTo>
                    <a:lnTo>
                      <a:pt x="50" y="26"/>
                    </a:lnTo>
                    <a:lnTo>
                      <a:pt x="96" y="26"/>
                    </a:lnTo>
                    <a:lnTo>
                      <a:pt x="96" y="26"/>
                    </a:lnTo>
                    <a:lnTo>
                      <a:pt x="110" y="26"/>
                    </a:lnTo>
                    <a:lnTo>
                      <a:pt x="110" y="38"/>
                    </a:lnTo>
                    <a:lnTo>
                      <a:pt x="110" y="38"/>
                    </a:lnTo>
                    <a:lnTo>
                      <a:pt x="96" y="36"/>
                    </a:lnTo>
                    <a:lnTo>
                      <a:pt x="74" y="36"/>
                    </a:lnTo>
                    <a:lnTo>
                      <a:pt x="74" y="36"/>
                    </a:lnTo>
                    <a:lnTo>
                      <a:pt x="74" y="42"/>
                    </a:lnTo>
                    <a:lnTo>
                      <a:pt x="74" y="42"/>
                    </a:lnTo>
                    <a:lnTo>
                      <a:pt x="74" y="54"/>
                    </a:lnTo>
                    <a:lnTo>
                      <a:pt x="106" y="54"/>
                    </a:lnTo>
                    <a:lnTo>
                      <a:pt x="106" y="54"/>
                    </a:lnTo>
                    <a:lnTo>
                      <a:pt x="118" y="52"/>
                    </a:lnTo>
                    <a:lnTo>
                      <a:pt x="118" y="64"/>
                    </a:lnTo>
                    <a:lnTo>
                      <a:pt x="118" y="64"/>
                    </a:lnTo>
                    <a:lnTo>
                      <a:pt x="106" y="64"/>
                    </a:lnTo>
                    <a:lnTo>
                      <a:pt x="7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0" name="Freeform 32"/>
              <p:cNvSpPr>
                <a:spLocks noEditPoints="1"/>
              </p:cNvSpPr>
              <p:nvPr/>
            </p:nvSpPr>
            <p:spPr bwMode="auto">
              <a:xfrm>
                <a:off x="4730" y="1152"/>
                <a:ext cx="122" cy="126"/>
              </a:xfrm>
              <a:custGeom>
                <a:avLst/>
                <a:gdLst>
                  <a:gd name="T0" fmla="*/ 68 w 122"/>
                  <a:gd name="T1" fmla="*/ 114 h 126"/>
                  <a:gd name="T2" fmla="*/ 64 w 122"/>
                  <a:gd name="T3" fmla="*/ 124 h 126"/>
                  <a:gd name="T4" fmla="*/ 50 w 122"/>
                  <a:gd name="T5" fmla="*/ 126 h 126"/>
                  <a:gd name="T6" fmla="*/ 34 w 122"/>
                  <a:gd name="T7" fmla="*/ 126 h 126"/>
                  <a:gd name="T8" fmla="*/ 30 w 122"/>
                  <a:gd name="T9" fmla="*/ 114 h 126"/>
                  <a:gd name="T10" fmla="*/ 48 w 122"/>
                  <a:gd name="T11" fmla="*/ 114 h 126"/>
                  <a:gd name="T12" fmla="*/ 54 w 122"/>
                  <a:gd name="T13" fmla="*/ 114 h 126"/>
                  <a:gd name="T14" fmla="*/ 56 w 122"/>
                  <a:gd name="T15" fmla="*/ 88 h 126"/>
                  <a:gd name="T16" fmla="*/ 16 w 122"/>
                  <a:gd name="T17" fmla="*/ 88 h 126"/>
                  <a:gd name="T18" fmla="*/ 0 w 122"/>
                  <a:gd name="T19" fmla="*/ 76 h 126"/>
                  <a:gd name="T20" fmla="*/ 16 w 122"/>
                  <a:gd name="T21" fmla="*/ 76 h 126"/>
                  <a:gd name="T22" fmla="*/ 56 w 122"/>
                  <a:gd name="T23" fmla="*/ 74 h 126"/>
                  <a:gd name="T24" fmla="*/ 54 w 122"/>
                  <a:gd name="T25" fmla="*/ 66 h 126"/>
                  <a:gd name="T26" fmla="*/ 60 w 122"/>
                  <a:gd name="T27" fmla="*/ 66 h 126"/>
                  <a:gd name="T28" fmla="*/ 80 w 122"/>
                  <a:gd name="T29" fmla="*/ 54 h 126"/>
                  <a:gd name="T30" fmla="*/ 38 w 122"/>
                  <a:gd name="T31" fmla="*/ 54 h 126"/>
                  <a:gd name="T32" fmla="*/ 24 w 122"/>
                  <a:gd name="T33" fmla="*/ 42 h 126"/>
                  <a:gd name="T34" fmla="*/ 38 w 122"/>
                  <a:gd name="T35" fmla="*/ 42 h 126"/>
                  <a:gd name="T36" fmla="*/ 86 w 122"/>
                  <a:gd name="T37" fmla="*/ 42 h 126"/>
                  <a:gd name="T38" fmla="*/ 102 w 122"/>
                  <a:gd name="T39" fmla="*/ 50 h 126"/>
                  <a:gd name="T40" fmla="*/ 98 w 122"/>
                  <a:gd name="T41" fmla="*/ 52 h 126"/>
                  <a:gd name="T42" fmla="*/ 84 w 122"/>
                  <a:gd name="T43" fmla="*/ 64 h 126"/>
                  <a:gd name="T44" fmla="*/ 68 w 122"/>
                  <a:gd name="T45" fmla="*/ 76 h 126"/>
                  <a:gd name="T46" fmla="*/ 106 w 122"/>
                  <a:gd name="T47" fmla="*/ 76 h 126"/>
                  <a:gd name="T48" fmla="*/ 122 w 122"/>
                  <a:gd name="T49" fmla="*/ 88 h 126"/>
                  <a:gd name="T50" fmla="*/ 106 w 122"/>
                  <a:gd name="T51" fmla="*/ 88 h 126"/>
                  <a:gd name="T52" fmla="*/ 68 w 122"/>
                  <a:gd name="T53" fmla="*/ 114 h 126"/>
                  <a:gd name="T54" fmla="*/ 26 w 122"/>
                  <a:gd name="T55" fmla="*/ 20 h 126"/>
                  <a:gd name="T56" fmla="*/ 14 w 122"/>
                  <a:gd name="T57" fmla="*/ 4 h 126"/>
                  <a:gd name="T58" fmla="*/ 26 w 122"/>
                  <a:gd name="T59" fmla="*/ 0 h 126"/>
                  <a:gd name="T60" fmla="*/ 56 w 122"/>
                  <a:gd name="T61" fmla="*/ 20 h 126"/>
                  <a:gd name="T62" fmla="*/ 52 w 122"/>
                  <a:gd name="T63" fmla="*/ 12 h 126"/>
                  <a:gd name="T64" fmla="*/ 58 w 122"/>
                  <a:gd name="T65" fmla="*/ 0 h 126"/>
                  <a:gd name="T66" fmla="*/ 64 w 122"/>
                  <a:gd name="T67" fmla="*/ 10 h 126"/>
                  <a:gd name="T68" fmla="*/ 82 w 122"/>
                  <a:gd name="T69" fmla="*/ 20 h 126"/>
                  <a:gd name="T70" fmla="*/ 90 w 122"/>
                  <a:gd name="T71" fmla="*/ 10 h 126"/>
                  <a:gd name="T72" fmla="*/ 108 w 122"/>
                  <a:gd name="T73" fmla="*/ 4 h 126"/>
                  <a:gd name="T74" fmla="*/ 96 w 122"/>
                  <a:gd name="T75" fmla="*/ 20 h 126"/>
                  <a:gd name="T76" fmla="*/ 104 w 122"/>
                  <a:gd name="T77" fmla="*/ 20 h 126"/>
                  <a:gd name="T78" fmla="*/ 120 w 122"/>
                  <a:gd name="T79" fmla="*/ 20 h 126"/>
                  <a:gd name="T80" fmla="*/ 120 w 122"/>
                  <a:gd name="T81" fmla="*/ 44 h 126"/>
                  <a:gd name="T82" fmla="*/ 120 w 122"/>
                  <a:gd name="T83" fmla="*/ 54 h 126"/>
                  <a:gd name="T84" fmla="*/ 108 w 122"/>
                  <a:gd name="T85" fmla="*/ 32 h 126"/>
                  <a:gd name="T86" fmla="*/ 14 w 122"/>
                  <a:gd name="T87" fmla="*/ 54 h 126"/>
                  <a:gd name="T88" fmla="*/ 2 w 122"/>
                  <a:gd name="T89" fmla="*/ 54 h 126"/>
                  <a:gd name="T90" fmla="*/ 2 w 122"/>
                  <a:gd name="T91" fmla="*/ 32 h 126"/>
                  <a:gd name="T92" fmla="*/ 2 w 122"/>
                  <a:gd name="T93" fmla="*/ 20 h 126"/>
                  <a:gd name="T94" fmla="*/ 18 w 122"/>
                  <a:gd name="T9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6">
                    <a:moveTo>
                      <a:pt x="68" y="114"/>
                    </a:moveTo>
                    <a:lnTo>
                      <a:pt x="68" y="114"/>
                    </a:lnTo>
                    <a:lnTo>
                      <a:pt x="68" y="120"/>
                    </a:lnTo>
                    <a:lnTo>
                      <a:pt x="64" y="124"/>
                    </a:lnTo>
                    <a:lnTo>
                      <a:pt x="58" y="126"/>
                    </a:lnTo>
                    <a:lnTo>
                      <a:pt x="50" y="126"/>
                    </a:lnTo>
                    <a:lnTo>
                      <a:pt x="50" y="126"/>
                    </a:lnTo>
                    <a:lnTo>
                      <a:pt x="34" y="126"/>
                    </a:lnTo>
                    <a:lnTo>
                      <a:pt x="34" y="126"/>
                    </a:lnTo>
                    <a:lnTo>
                      <a:pt x="30" y="114"/>
                    </a:lnTo>
                    <a:lnTo>
                      <a:pt x="30" y="114"/>
                    </a:lnTo>
                    <a:lnTo>
                      <a:pt x="48" y="114"/>
                    </a:lnTo>
                    <a:lnTo>
                      <a:pt x="48" y="114"/>
                    </a:lnTo>
                    <a:lnTo>
                      <a:pt x="54" y="114"/>
                    </a:lnTo>
                    <a:lnTo>
                      <a:pt x="56" y="112"/>
                    </a:lnTo>
                    <a:lnTo>
                      <a:pt x="56" y="88"/>
                    </a:lnTo>
                    <a:lnTo>
                      <a:pt x="16" y="88"/>
                    </a:lnTo>
                    <a:lnTo>
                      <a:pt x="16" y="88"/>
                    </a:lnTo>
                    <a:lnTo>
                      <a:pt x="0" y="88"/>
                    </a:lnTo>
                    <a:lnTo>
                      <a:pt x="0" y="76"/>
                    </a:lnTo>
                    <a:lnTo>
                      <a:pt x="0" y="76"/>
                    </a:lnTo>
                    <a:lnTo>
                      <a:pt x="16" y="76"/>
                    </a:lnTo>
                    <a:lnTo>
                      <a:pt x="56" y="76"/>
                    </a:lnTo>
                    <a:lnTo>
                      <a:pt x="56" y="74"/>
                    </a:lnTo>
                    <a:lnTo>
                      <a:pt x="56" y="74"/>
                    </a:lnTo>
                    <a:lnTo>
                      <a:pt x="54" y="66"/>
                    </a:lnTo>
                    <a:lnTo>
                      <a:pt x="60" y="66"/>
                    </a:lnTo>
                    <a:lnTo>
                      <a:pt x="60" y="66"/>
                    </a:lnTo>
                    <a:lnTo>
                      <a:pt x="72" y="60"/>
                    </a:lnTo>
                    <a:lnTo>
                      <a:pt x="80" y="54"/>
                    </a:lnTo>
                    <a:lnTo>
                      <a:pt x="38" y="54"/>
                    </a:lnTo>
                    <a:lnTo>
                      <a:pt x="38" y="54"/>
                    </a:lnTo>
                    <a:lnTo>
                      <a:pt x="24" y="54"/>
                    </a:lnTo>
                    <a:lnTo>
                      <a:pt x="24" y="42"/>
                    </a:lnTo>
                    <a:lnTo>
                      <a:pt x="24" y="42"/>
                    </a:lnTo>
                    <a:lnTo>
                      <a:pt x="38" y="42"/>
                    </a:lnTo>
                    <a:lnTo>
                      <a:pt x="86" y="42"/>
                    </a:lnTo>
                    <a:lnTo>
                      <a:pt x="86" y="42"/>
                    </a:lnTo>
                    <a:lnTo>
                      <a:pt x="96" y="42"/>
                    </a:lnTo>
                    <a:lnTo>
                      <a:pt x="102" y="50"/>
                    </a:lnTo>
                    <a:lnTo>
                      <a:pt x="102" y="50"/>
                    </a:lnTo>
                    <a:lnTo>
                      <a:pt x="98" y="52"/>
                    </a:lnTo>
                    <a:lnTo>
                      <a:pt x="98" y="52"/>
                    </a:lnTo>
                    <a:lnTo>
                      <a:pt x="84" y="64"/>
                    </a:lnTo>
                    <a:lnTo>
                      <a:pt x="68" y="74"/>
                    </a:lnTo>
                    <a:lnTo>
                      <a:pt x="68" y="76"/>
                    </a:lnTo>
                    <a:lnTo>
                      <a:pt x="106" y="76"/>
                    </a:lnTo>
                    <a:lnTo>
                      <a:pt x="106" y="76"/>
                    </a:lnTo>
                    <a:lnTo>
                      <a:pt x="122" y="76"/>
                    </a:lnTo>
                    <a:lnTo>
                      <a:pt x="122" y="88"/>
                    </a:lnTo>
                    <a:lnTo>
                      <a:pt x="122" y="88"/>
                    </a:lnTo>
                    <a:lnTo>
                      <a:pt x="106" y="88"/>
                    </a:lnTo>
                    <a:lnTo>
                      <a:pt x="68" y="88"/>
                    </a:lnTo>
                    <a:lnTo>
                      <a:pt x="68" y="114"/>
                    </a:lnTo>
                    <a:close/>
                    <a:moveTo>
                      <a:pt x="26" y="20"/>
                    </a:moveTo>
                    <a:lnTo>
                      <a:pt x="26" y="20"/>
                    </a:lnTo>
                    <a:lnTo>
                      <a:pt x="20" y="12"/>
                    </a:lnTo>
                    <a:lnTo>
                      <a:pt x="14" y="4"/>
                    </a:lnTo>
                    <a:lnTo>
                      <a:pt x="26" y="0"/>
                    </a:lnTo>
                    <a:lnTo>
                      <a:pt x="26" y="0"/>
                    </a:lnTo>
                    <a:lnTo>
                      <a:pt x="38" y="20"/>
                    </a:lnTo>
                    <a:lnTo>
                      <a:pt x="56" y="20"/>
                    </a:lnTo>
                    <a:lnTo>
                      <a:pt x="56" y="20"/>
                    </a:lnTo>
                    <a:lnTo>
                      <a:pt x="52" y="12"/>
                    </a:lnTo>
                    <a:lnTo>
                      <a:pt x="46" y="2"/>
                    </a:lnTo>
                    <a:lnTo>
                      <a:pt x="58" y="0"/>
                    </a:lnTo>
                    <a:lnTo>
                      <a:pt x="58" y="0"/>
                    </a:lnTo>
                    <a:lnTo>
                      <a:pt x="64" y="10"/>
                    </a:lnTo>
                    <a:lnTo>
                      <a:pt x="68" y="20"/>
                    </a:lnTo>
                    <a:lnTo>
                      <a:pt x="82" y="20"/>
                    </a:lnTo>
                    <a:lnTo>
                      <a:pt x="82" y="20"/>
                    </a:lnTo>
                    <a:lnTo>
                      <a:pt x="90" y="10"/>
                    </a:lnTo>
                    <a:lnTo>
                      <a:pt x="94" y="0"/>
                    </a:lnTo>
                    <a:lnTo>
                      <a:pt x="108" y="4"/>
                    </a:lnTo>
                    <a:lnTo>
                      <a:pt x="108" y="4"/>
                    </a:lnTo>
                    <a:lnTo>
                      <a:pt x="96" y="20"/>
                    </a:lnTo>
                    <a:lnTo>
                      <a:pt x="104" y="20"/>
                    </a:lnTo>
                    <a:lnTo>
                      <a:pt x="104" y="20"/>
                    </a:lnTo>
                    <a:lnTo>
                      <a:pt x="120" y="20"/>
                    </a:lnTo>
                    <a:lnTo>
                      <a:pt x="120" y="20"/>
                    </a:lnTo>
                    <a:lnTo>
                      <a:pt x="120" y="32"/>
                    </a:lnTo>
                    <a:lnTo>
                      <a:pt x="120" y="44"/>
                    </a:lnTo>
                    <a:lnTo>
                      <a:pt x="120" y="44"/>
                    </a:lnTo>
                    <a:lnTo>
                      <a:pt x="120" y="54"/>
                    </a:lnTo>
                    <a:lnTo>
                      <a:pt x="108" y="54"/>
                    </a:lnTo>
                    <a:lnTo>
                      <a:pt x="108" y="32"/>
                    </a:lnTo>
                    <a:lnTo>
                      <a:pt x="14" y="32"/>
                    </a:lnTo>
                    <a:lnTo>
                      <a:pt x="14" y="54"/>
                    </a:lnTo>
                    <a:lnTo>
                      <a:pt x="2" y="54"/>
                    </a:lnTo>
                    <a:lnTo>
                      <a:pt x="2" y="54"/>
                    </a:lnTo>
                    <a:lnTo>
                      <a:pt x="2" y="44"/>
                    </a:lnTo>
                    <a:lnTo>
                      <a:pt x="2" y="32"/>
                    </a:lnTo>
                    <a:lnTo>
                      <a:pt x="2" y="32"/>
                    </a:lnTo>
                    <a:lnTo>
                      <a:pt x="2" y="20"/>
                    </a:lnTo>
                    <a:lnTo>
                      <a:pt x="2" y="20"/>
                    </a:lnTo>
                    <a:lnTo>
                      <a:pt x="18" y="20"/>
                    </a:lnTo>
                    <a:lnTo>
                      <a:pt x="2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1" name="Freeform 33"/>
              <p:cNvSpPr>
                <a:spLocks noEditPoints="1"/>
              </p:cNvSpPr>
              <p:nvPr/>
            </p:nvSpPr>
            <p:spPr bwMode="auto">
              <a:xfrm>
                <a:off x="4866" y="1150"/>
                <a:ext cx="128" cy="130"/>
              </a:xfrm>
              <a:custGeom>
                <a:avLst/>
                <a:gdLst>
                  <a:gd name="T0" fmla="*/ 74 w 128"/>
                  <a:gd name="T1" fmla="*/ 52 h 130"/>
                  <a:gd name="T2" fmla="*/ 62 w 128"/>
                  <a:gd name="T3" fmla="*/ 64 h 130"/>
                  <a:gd name="T4" fmla="*/ 0 w 128"/>
                  <a:gd name="T5" fmla="*/ 66 h 130"/>
                  <a:gd name="T6" fmla="*/ 14 w 128"/>
                  <a:gd name="T7" fmla="*/ 54 h 130"/>
                  <a:gd name="T8" fmla="*/ 48 w 128"/>
                  <a:gd name="T9" fmla="*/ 40 h 130"/>
                  <a:gd name="T10" fmla="*/ 64 w 128"/>
                  <a:gd name="T11" fmla="*/ 32 h 130"/>
                  <a:gd name="T12" fmla="*/ 58 w 128"/>
                  <a:gd name="T13" fmla="*/ 16 h 130"/>
                  <a:gd name="T14" fmla="*/ 72 w 128"/>
                  <a:gd name="T15" fmla="*/ 28 h 130"/>
                  <a:gd name="T16" fmla="*/ 16 w 128"/>
                  <a:gd name="T17" fmla="*/ 26 h 130"/>
                  <a:gd name="T18" fmla="*/ 4 w 128"/>
                  <a:gd name="T19" fmla="*/ 14 h 130"/>
                  <a:gd name="T20" fmla="*/ 32 w 128"/>
                  <a:gd name="T21" fmla="*/ 16 h 130"/>
                  <a:gd name="T22" fmla="*/ 32 w 128"/>
                  <a:gd name="T23" fmla="*/ 0 h 130"/>
                  <a:gd name="T24" fmla="*/ 46 w 128"/>
                  <a:gd name="T25" fmla="*/ 10 h 130"/>
                  <a:gd name="T26" fmla="*/ 22 w 128"/>
                  <a:gd name="T27" fmla="*/ 128 h 130"/>
                  <a:gd name="T28" fmla="*/ 10 w 128"/>
                  <a:gd name="T29" fmla="*/ 116 h 130"/>
                  <a:gd name="T30" fmla="*/ 10 w 128"/>
                  <a:gd name="T31" fmla="*/ 74 h 130"/>
                  <a:gd name="T32" fmla="*/ 56 w 128"/>
                  <a:gd name="T33" fmla="*/ 74 h 130"/>
                  <a:gd name="T34" fmla="*/ 66 w 128"/>
                  <a:gd name="T35" fmla="*/ 74 h 130"/>
                  <a:gd name="T36" fmla="*/ 64 w 128"/>
                  <a:gd name="T37" fmla="*/ 118 h 130"/>
                  <a:gd name="T38" fmla="*/ 52 w 128"/>
                  <a:gd name="T39" fmla="*/ 120 h 130"/>
                  <a:gd name="T40" fmla="*/ 24 w 128"/>
                  <a:gd name="T41" fmla="*/ 28 h 130"/>
                  <a:gd name="T42" fmla="*/ 32 w 128"/>
                  <a:gd name="T43" fmla="*/ 48 h 130"/>
                  <a:gd name="T44" fmla="*/ 18 w 128"/>
                  <a:gd name="T45" fmla="*/ 42 h 130"/>
                  <a:gd name="T46" fmla="*/ 22 w 128"/>
                  <a:gd name="T47" fmla="*/ 108 h 130"/>
                  <a:gd name="T48" fmla="*/ 22 w 128"/>
                  <a:gd name="T49" fmla="*/ 86 h 130"/>
                  <a:gd name="T50" fmla="*/ 128 w 128"/>
                  <a:gd name="T51" fmla="*/ 12 h 130"/>
                  <a:gd name="T52" fmla="*/ 110 w 128"/>
                  <a:gd name="T53" fmla="*/ 52 h 130"/>
                  <a:gd name="T54" fmla="*/ 124 w 128"/>
                  <a:gd name="T55" fmla="*/ 74 h 130"/>
                  <a:gd name="T56" fmla="*/ 128 w 128"/>
                  <a:gd name="T57" fmla="*/ 92 h 130"/>
                  <a:gd name="T58" fmla="*/ 124 w 128"/>
                  <a:gd name="T59" fmla="*/ 106 h 130"/>
                  <a:gd name="T60" fmla="*/ 116 w 128"/>
                  <a:gd name="T61" fmla="*/ 110 h 130"/>
                  <a:gd name="T62" fmla="*/ 98 w 128"/>
                  <a:gd name="T63" fmla="*/ 110 h 130"/>
                  <a:gd name="T64" fmla="*/ 94 w 128"/>
                  <a:gd name="T65" fmla="*/ 98 h 130"/>
                  <a:gd name="T66" fmla="*/ 106 w 128"/>
                  <a:gd name="T67" fmla="*/ 98 h 130"/>
                  <a:gd name="T68" fmla="*/ 116 w 128"/>
                  <a:gd name="T69" fmla="*/ 94 h 130"/>
                  <a:gd name="T70" fmla="*/ 116 w 128"/>
                  <a:gd name="T71" fmla="*/ 82 h 130"/>
                  <a:gd name="T72" fmla="*/ 106 w 128"/>
                  <a:gd name="T73" fmla="*/ 64 h 130"/>
                  <a:gd name="T74" fmla="*/ 106 w 128"/>
                  <a:gd name="T75" fmla="*/ 34 h 130"/>
                  <a:gd name="T76" fmla="*/ 90 w 128"/>
                  <a:gd name="T77" fmla="*/ 114 h 130"/>
                  <a:gd name="T78" fmla="*/ 78 w 128"/>
                  <a:gd name="T79" fmla="*/ 130 h 130"/>
                  <a:gd name="T80" fmla="*/ 78 w 128"/>
                  <a:gd name="T81" fmla="*/ 16 h 130"/>
                  <a:gd name="T82" fmla="*/ 78 w 128"/>
                  <a:gd name="T83" fmla="*/ 4 h 130"/>
                  <a:gd name="T84" fmla="*/ 112 w 128"/>
                  <a:gd name="T85" fmla="*/ 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130">
                    <a:moveTo>
                      <a:pt x="60" y="54"/>
                    </a:moveTo>
                    <a:lnTo>
                      <a:pt x="60" y="54"/>
                    </a:lnTo>
                    <a:lnTo>
                      <a:pt x="74" y="52"/>
                    </a:lnTo>
                    <a:lnTo>
                      <a:pt x="74" y="66"/>
                    </a:lnTo>
                    <a:lnTo>
                      <a:pt x="74" y="66"/>
                    </a:lnTo>
                    <a:lnTo>
                      <a:pt x="62" y="64"/>
                    </a:lnTo>
                    <a:lnTo>
                      <a:pt x="14" y="64"/>
                    </a:lnTo>
                    <a:lnTo>
                      <a:pt x="14" y="64"/>
                    </a:lnTo>
                    <a:lnTo>
                      <a:pt x="0" y="66"/>
                    </a:lnTo>
                    <a:lnTo>
                      <a:pt x="0" y="52"/>
                    </a:lnTo>
                    <a:lnTo>
                      <a:pt x="0" y="52"/>
                    </a:lnTo>
                    <a:lnTo>
                      <a:pt x="14" y="54"/>
                    </a:lnTo>
                    <a:lnTo>
                      <a:pt x="44" y="54"/>
                    </a:lnTo>
                    <a:lnTo>
                      <a:pt x="44" y="54"/>
                    </a:lnTo>
                    <a:lnTo>
                      <a:pt x="48" y="40"/>
                    </a:lnTo>
                    <a:lnTo>
                      <a:pt x="52" y="28"/>
                    </a:lnTo>
                    <a:lnTo>
                      <a:pt x="64" y="32"/>
                    </a:lnTo>
                    <a:lnTo>
                      <a:pt x="64" y="32"/>
                    </a:lnTo>
                    <a:lnTo>
                      <a:pt x="54" y="54"/>
                    </a:lnTo>
                    <a:lnTo>
                      <a:pt x="60" y="54"/>
                    </a:lnTo>
                    <a:close/>
                    <a:moveTo>
                      <a:pt x="58" y="16"/>
                    </a:moveTo>
                    <a:lnTo>
                      <a:pt x="58" y="16"/>
                    </a:lnTo>
                    <a:lnTo>
                      <a:pt x="72" y="14"/>
                    </a:lnTo>
                    <a:lnTo>
                      <a:pt x="72" y="28"/>
                    </a:lnTo>
                    <a:lnTo>
                      <a:pt x="72" y="28"/>
                    </a:lnTo>
                    <a:lnTo>
                      <a:pt x="60" y="26"/>
                    </a:lnTo>
                    <a:lnTo>
                      <a:pt x="16" y="26"/>
                    </a:lnTo>
                    <a:lnTo>
                      <a:pt x="16" y="26"/>
                    </a:lnTo>
                    <a:lnTo>
                      <a:pt x="4" y="28"/>
                    </a:lnTo>
                    <a:lnTo>
                      <a:pt x="4" y="14"/>
                    </a:lnTo>
                    <a:lnTo>
                      <a:pt x="4" y="14"/>
                    </a:lnTo>
                    <a:lnTo>
                      <a:pt x="18" y="16"/>
                    </a:lnTo>
                    <a:lnTo>
                      <a:pt x="32" y="16"/>
                    </a:lnTo>
                    <a:lnTo>
                      <a:pt x="32" y="10"/>
                    </a:lnTo>
                    <a:lnTo>
                      <a:pt x="32" y="10"/>
                    </a:lnTo>
                    <a:lnTo>
                      <a:pt x="32" y="0"/>
                    </a:lnTo>
                    <a:lnTo>
                      <a:pt x="46" y="0"/>
                    </a:lnTo>
                    <a:lnTo>
                      <a:pt x="46" y="0"/>
                    </a:lnTo>
                    <a:lnTo>
                      <a:pt x="46" y="10"/>
                    </a:lnTo>
                    <a:lnTo>
                      <a:pt x="46" y="16"/>
                    </a:lnTo>
                    <a:lnTo>
                      <a:pt x="58" y="16"/>
                    </a:lnTo>
                    <a:close/>
                    <a:moveTo>
                      <a:pt x="22" y="128"/>
                    </a:moveTo>
                    <a:lnTo>
                      <a:pt x="10" y="128"/>
                    </a:lnTo>
                    <a:lnTo>
                      <a:pt x="10" y="128"/>
                    </a:lnTo>
                    <a:lnTo>
                      <a:pt x="10" y="116"/>
                    </a:lnTo>
                    <a:lnTo>
                      <a:pt x="10" y="86"/>
                    </a:lnTo>
                    <a:lnTo>
                      <a:pt x="10" y="86"/>
                    </a:lnTo>
                    <a:lnTo>
                      <a:pt x="10" y="74"/>
                    </a:lnTo>
                    <a:lnTo>
                      <a:pt x="10" y="74"/>
                    </a:lnTo>
                    <a:lnTo>
                      <a:pt x="20" y="74"/>
                    </a:lnTo>
                    <a:lnTo>
                      <a:pt x="56" y="74"/>
                    </a:lnTo>
                    <a:lnTo>
                      <a:pt x="56" y="74"/>
                    </a:lnTo>
                    <a:lnTo>
                      <a:pt x="66" y="74"/>
                    </a:lnTo>
                    <a:lnTo>
                      <a:pt x="66" y="74"/>
                    </a:lnTo>
                    <a:lnTo>
                      <a:pt x="64" y="86"/>
                    </a:lnTo>
                    <a:lnTo>
                      <a:pt x="64" y="118"/>
                    </a:lnTo>
                    <a:lnTo>
                      <a:pt x="64" y="118"/>
                    </a:lnTo>
                    <a:lnTo>
                      <a:pt x="66" y="128"/>
                    </a:lnTo>
                    <a:lnTo>
                      <a:pt x="52" y="128"/>
                    </a:lnTo>
                    <a:lnTo>
                      <a:pt x="52" y="120"/>
                    </a:lnTo>
                    <a:lnTo>
                      <a:pt x="22" y="120"/>
                    </a:lnTo>
                    <a:lnTo>
                      <a:pt x="22" y="128"/>
                    </a:lnTo>
                    <a:close/>
                    <a:moveTo>
                      <a:pt x="24" y="28"/>
                    </a:moveTo>
                    <a:lnTo>
                      <a:pt x="24" y="28"/>
                    </a:lnTo>
                    <a:lnTo>
                      <a:pt x="28" y="38"/>
                    </a:lnTo>
                    <a:lnTo>
                      <a:pt x="32" y="48"/>
                    </a:lnTo>
                    <a:lnTo>
                      <a:pt x="20" y="52"/>
                    </a:lnTo>
                    <a:lnTo>
                      <a:pt x="20" y="52"/>
                    </a:lnTo>
                    <a:lnTo>
                      <a:pt x="18" y="42"/>
                    </a:lnTo>
                    <a:lnTo>
                      <a:pt x="14" y="32"/>
                    </a:lnTo>
                    <a:lnTo>
                      <a:pt x="24" y="28"/>
                    </a:lnTo>
                    <a:close/>
                    <a:moveTo>
                      <a:pt x="22" y="108"/>
                    </a:moveTo>
                    <a:lnTo>
                      <a:pt x="52" y="108"/>
                    </a:lnTo>
                    <a:lnTo>
                      <a:pt x="52" y="86"/>
                    </a:lnTo>
                    <a:lnTo>
                      <a:pt x="22" y="86"/>
                    </a:lnTo>
                    <a:lnTo>
                      <a:pt x="22" y="108"/>
                    </a:lnTo>
                    <a:close/>
                    <a:moveTo>
                      <a:pt x="128" y="12"/>
                    </a:moveTo>
                    <a:lnTo>
                      <a:pt x="128" y="12"/>
                    </a:lnTo>
                    <a:lnTo>
                      <a:pt x="126" y="18"/>
                    </a:lnTo>
                    <a:lnTo>
                      <a:pt x="126" y="18"/>
                    </a:lnTo>
                    <a:lnTo>
                      <a:pt x="110" y="52"/>
                    </a:lnTo>
                    <a:lnTo>
                      <a:pt x="110" y="52"/>
                    </a:lnTo>
                    <a:lnTo>
                      <a:pt x="120" y="64"/>
                    </a:lnTo>
                    <a:lnTo>
                      <a:pt x="124" y="74"/>
                    </a:lnTo>
                    <a:lnTo>
                      <a:pt x="124" y="74"/>
                    </a:lnTo>
                    <a:lnTo>
                      <a:pt x="128" y="82"/>
                    </a:lnTo>
                    <a:lnTo>
                      <a:pt x="128" y="92"/>
                    </a:lnTo>
                    <a:lnTo>
                      <a:pt x="128" y="92"/>
                    </a:lnTo>
                    <a:lnTo>
                      <a:pt x="126" y="102"/>
                    </a:lnTo>
                    <a:lnTo>
                      <a:pt x="124" y="106"/>
                    </a:lnTo>
                    <a:lnTo>
                      <a:pt x="122" y="108"/>
                    </a:lnTo>
                    <a:lnTo>
                      <a:pt x="122" y="108"/>
                    </a:lnTo>
                    <a:lnTo>
                      <a:pt x="116" y="110"/>
                    </a:lnTo>
                    <a:lnTo>
                      <a:pt x="106" y="112"/>
                    </a:lnTo>
                    <a:lnTo>
                      <a:pt x="106" y="112"/>
                    </a:lnTo>
                    <a:lnTo>
                      <a:pt x="98" y="110"/>
                    </a:lnTo>
                    <a:lnTo>
                      <a:pt x="98" y="110"/>
                    </a:lnTo>
                    <a:lnTo>
                      <a:pt x="96" y="104"/>
                    </a:lnTo>
                    <a:lnTo>
                      <a:pt x="94" y="98"/>
                    </a:lnTo>
                    <a:lnTo>
                      <a:pt x="94" y="98"/>
                    </a:lnTo>
                    <a:lnTo>
                      <a:pt x="106" y="98"/>
                    </a:lnTo>
                    <a:lnTo>
                      <a:pt x="106" y="98"/>
                    </a:lnTo>
                    <a:lnTo>
                      <a:pt x="110" y="98"/>
                    </a:lnTo>
                    <a:lnTo>
                      <a:pt x="114" y="98"/>
                    </a:lnTo>
                    <a:lnTo>
                      <a:pt x="116" y="94"/>
                    </a:lnTo>
                    <a:lnTo>
                      <a:pt x="116" y="92"/>
                    </a:lnTo>
                    <a:lnTo>
                      <a:pt x="116" y="92"/>
                    </a:lnTo>
                    <a:lnTo>
                      <a:pt x="116" y="82"/>
                    </a:lnTo>
                    <a:lnTo>
                      <a:pt x="112" y="74"/>
                    </a:lnTo>
                    <a:lnTo>
                      <a:pt x="112" y="74"/>
                    </a:lnTo>
                    <a:lnTo>
                      <a:pt x="106" y="64"/>
                    </a:lnTo>
                    <a:lnTo>
                      <a:pt x="96" y="54"/>
                    </a:lnTo>
                    <a:lnTo>
                      <a:pt x="96" y="54"/>
                    </a:lnTo>
                    <a:lnTo>
                      <a:pt x="106" y="34"/>
                    </a:lnTo>
                    <a:lnTo>
                      <a:pt x="112" y="16"/>
                    </a:lnTo>
                    <a:lnTo>
                      <a:pt x="90" y="16"/>
                    </a:lnTo>
                    <a:lnTo>
                      <a:pt x="90" y="114"/>
                    </a:lnTo>
                    <a:lnTo>
                      <a:pt x="90" y="114"/>
                    </a:lnTo>
                    <a:lnTo>
                      <a:pt x="92" y="130"/>
                    </a:lnTo>
                    <a:lnTo>
                      <a:pt x="78" y="130"/>
                    </a:lnTo>
                    <a:lnTo>
                      <a:pt x="78" y="130"/>
                    </a:lnTo>
                    <a:lnTo>
                      <a:pt x="78" y="114"/>
                    </a:lnTo>
                    <a:lnTo>
                      <a:pt x="78" y="16"/>
                    </a:lnTo>
                    <a:lnTo>
                      <a:pt x="78" y="16"/>
                    </a:lnTo>
                    <a:lnTo>
                      <a:pt x="78" y="4"/>
                    </a:lnTo>
                    <a:lnTo>
                      <a:pt x="78" y="4"/>
                    </a:lnTo>
                    <a:lnTo>
                      <a:pt x="88" y="6"/>
                    </a:lnTo>
                    <a:lnTo>
                      <a:pt x="112" y="6"/>
                    </a:lnTo>
                    <a:lnTo>
                      <a:pt x="112" y="6"/>
                    </a:lnTo>
                    <a:lnTo>
                      <a:pt x="124" y="4"/>
                    </a:lnTo>
                    <a:lnTo>
                      <a:pt x="128"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2" name="Freeform 34"/>
              <p:cNvSpPr>
                <a:spLocks noEditPoints="1"/>
              </p:cNvSpPr>
              <p:nvPr/>
            </p:nvSpPr>
            <p:spPr bwMode="auto">
              <a:xfrm>
                <a:off x="4524" y="1336"/>
                <a:ext cx="124" cy="128"/>
              </a:xfrm>
              <a:custGeom>
                <a:avLst/>
                <a:gdLst>
                  <a:gd name="T0" fmla="*/ 2 w 124"/>
                  <a:gd name="T1" fmla="*/ 18 h 128"/>
                  <a:gd name="T2" fmla="*/ 0 w 124"/>
                  <a:gd name="T3" fmla="*/ 4 h 128"/>
                  <a:gd name="T4" fmla="*/ 30 w 124"/>
                  <a:gd name="T5" fmla="*/ 6 h 128"/>
                  <a:gd name="T6" fmla="*/ 40 w 124"/>
                  <a:gd name="T7" fmla="*/ 4 h 128"/>
                  <a:gd name="T8" fmla="*/ 46 w 124"/>
                  <a:gd name="T9" fmla="*/ 12 h 128"/>
                  <a:gd name="T10" fmla="*/ 42 w 124"/>
                  <a:gd name="T11" fmla="*/ 18 h 128"/>
                  <a:gd name="T12" fmla="*/ 28 w 124"/>
                  <a:gd name="T13" fmla="*/ 48 h 128"/>
                  <a:gd name="T14" fmla="*/ 40 w 124"/>
                  <a:gd name="T15" fmla="*/ 72 h 128"/>
                  <a:gd name="T16" fmla="*/ 40 w 124"/>
                  <a:gd name="T17" fmla="*/ 80 h 128"/>
                  <a:gd name="T18" fmla="*/ 36 w 124"/>
                  <a:gd name="T19" fmla="*/ 94 h 128"/>
                  <a:gd name="T20" fmla="*/ 22 w 124"/>
                  <a:gd name="T21" fmla="*/ 100 h 128"/>
                  <a:gd name="T22" fmla="*/ 18 w 124"/>
                  <a:gd name="T23" fmla="*/ 100 h 128"/>
                  <a:gd name="T24" fmla="*/ 18 w 124"/>
                  <a:gd name="T25" fmla="*/ 98 h 128"/>
                  <a:gd name="T26" fmla="*/ 14 w 124"/>
                  <a:gd name="T27" fmla="*/ 88 h 128"/>
                  <a:gd name="T28" fmla="*/ 22 w 124"/>
                  <a:gd name="T29" fmla="*/ 88 h 128"/>
                  <a:gd name="T30" fmla="*/ 26 w 124"/>
                  <a:gd name="T31" fmla="*/ 88 h 128"/>
                  <a:gd name="T32" fmla="*/ 28 w 124"/>
                  <a:gd name="T33" fmla="*/ 80 h 128"/>
                  <a:gd name="T34" fmla="*/ 26 w 124"/>
                  <a:gd name="T35" fmla="*/ 66 h 128"/>
                  <a:gd name="T36" fmla="*/ 22 w 124"/>
                  <a:gd name="T37" fmla="*/ 58 h 128"/>
                  <a:gd name="T38" fmla="*/ 16 w 124"/>
                  <a:gd name="T39" fmla="*/ 50 h 128"/>
                  <a:gd name="T40" fmla="*/ 30 w 124"/>
                  <a:gd name="T41" fmla="*/ 16 h 128"/>
                  <a:gd name="T42" fmla="*/ 14 w 124"/>
                  <a:gd name="T43" fmla="*/ 112 h 128"/>
                  <a:gd name="T44" fmla="*/ 14 w 124"/>
                  <a:gd name="T45" fmla="*/ 128 h 128"/>
                  <a:gd name="T46" fmla="*/ 0 w 124"/>
                  <a:gd name="T47" fmla="*/ 128 h 128"/>
                  <a:gd name="T48" fmla="*/ 2 w 124"/>
                  <a:gd name="T49" fmla="*/ 18 h 128"/>
                  <a:gd name="T50" fmla="*/ 50 w 124"/>
                  <a:gd name="T51" fmla="*/ 74 h 128"/>
                  <a:gd name="T52" fmla="*/ 52 w 124"/>
                  <a:gd name="T53" fmla="*/ 56 h 128"/>
                  <a:gd name="T54" fmla="*/ 44 w 124"/>
                  <a:gd name="T55" fmla="*/ 68 h 128"/>
                  <a:gd name="T56" fmla="*/ 36 w 124"/>
                  <a:gd name="T57" fmla="*/ 58 h 128"/>
                  <a:gd name="T58" fmla="*/ 58 w 124"/>
                  <a:gd name="T59" fmla="*/ 20 h 128"/>
                  <a:gd name="T60" fmla="*/ 62 w 124"/>
                  <a:gd name="T61" fmla="*/ 0 h 128"/>
                  <a:gd name="T62" fmla="*/ 74 w 124"/>
                  <a:gd name="T63" fmla="*/ 4 h 128"/>
                  <a:gd name="T64" fmla="*/ 72 w 124"/>
                  <a:gd name="T65" fmla="*/ 12 h 128"/>
                  <a:gd name="T66" fmla="*/ 62 w 124"/>
                  <a:gd name="T67" fmla="*/ 110 h 128"/>
                  <a:gd name="T68" fmla="*/ 64 w 124"/>
                  <a:gd name="T69" fmla="*/ 128 h 128"/>
                  <a:gd name="T70" fmla="*/ 50 w 124"/>
                  <a:gd name="T71" fmla="*/ 128 h 128"/>
                  <a:gd name="T72" fmla="*/ 50 w 124"/>
                  <a:gd name="T73" fmla="*/ 74 h 128"/>
                  <a:gd name="T74" fmla="*/ 82 w 124"/>
                  <a:gd name="T75" fmla="*/ 92 h 128"/>
                  <a:gd name="T76" fmla="*/ 68 w 124"/>
                  <a:gd name="T77" fmla="*/ 60 h 128"/>
                  <a:gd name="T78" fmla="*/ 78 w 124"/>
                  <a:gd name="T79" fmla="*/ 54 h 128"/>
                  <a:gd name="T80" fmla="*/ 94 w 124"/>
                  <a:gd name="T81" fmla="*/ 86 h 128"/>
                  <a:gd name="T82" fmla="*/ 80 w 124"/>
                  <a:gd name="T83" fmla="*/ 44 h 128"/>
                  <a:gd name="T84" fmla="*/ 68 w 124"/>
                  <a:gd name="T85" fmla="*/ 44 h 128"/>
                  <a:gd name="T86" fmla="*/ 68 w 124"/>
                  <a:gd name="T87" fmla="*/ 32 h 128"/>
                  <a:gd name="T88" fmla="*/ 98 w 124"/>
                  <a:gd name="T89" fmla="*/ 32 h 128"/>
                  <a:gd name="T90" fmla="*/ 98 w 124"/>
                  <a:gd name="T91" fmla="*/ 18 h 128"/>
                  <a:gd name="T92" fmla="*/ 112 w 124"/>
                  <a:gd name="T93" fmla="*/ 2 h 128"/>
                  <a:gd name="T94" fmla="*/ 110 w 124"/>
                  <a:gd name="T95" fmla="*/ 18 h 128"/>
                  <a:gd name="T96" fmla="*/ 110 w 124"/>
                  <a:gd name="T97" fmla="*/ 32 h 128"/>
                  <a:gd name="T98" fmla="*/ 124 w 124"/>
                  <a:gd name="T99" fmla="*/ 44 h 128"/>
                  <a:gd name="T100" fmla="*/ 110 w 124"/>
                  <a:gd name="T101" fmla="*/ 44 h 128"/>
                  <a:gd name="T102" fmla="*/ 110 w 124"/>
                  <a:gd name="T103" fmla="*/ 114 h 128"/>
                  <a:gd name="T104" fmla="*/ 108 w 124"/>
                  <a:gd name="T105" fmla="*/ 124 h 128"/>
                  <a:gd name="T106" fmla="*/ 92 w 124"/>
                  <a:gd name="T107" fmla="*/ 126 h 128"/>
                  <a:gd name="T108" fmla="*/ 78 w 124"/>
                  <a:gd name="T109" fmla="*/ 126 h 128"/>
                  <a:gd name="T110" fmla="*/ 78 w 124"/>
                  <a:gd name="T111" fmla="*/ 120 h 128"/>
                  <a:gd name="T112" fmla="*/ 76 w 124"/>
                  <a:gd name="T113" fmla="*/ 114 h 128"/>
                  <a:gd name="T114" fmla="*/ 92 w 124"/>
                  <a:gd name="T115" fmla="*/ 116 h 128"/>
                  <a:gd name="T116" fmla="*/ 98 w 124"/>
                  <a:gd name="T117" fmla="*/ 112 h 128"/>
                  <a:gd name="T118" fmla="*/ 80 w 124"/>
                  <a:gd name="T119"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4" h="128">
                    <a:moveTo>
                      <a:pt x="2" y="18"/>
                    </a:moveTo>
                    <a:lnTo>
                      <a:pt x="2" y="18"/>
                    </a:lnTo>
                    <a:lnTo>
                      <a:pt x="0" y="4"/>
                    </a:lnTo>
                    <a:lnTo>
                      <a:pt x="0" y="4"/>
                    </a:lnTo>
                    <a:lnTo>
                      <a:pt x="12" y="6"/>
                    </a:lnTo>
                    <a:lnTo>
                      <a:pt x="30" y="6"/>
                    </a:lnTo>
                    <a:lnTo>
                      <a:pt x="30" y="6"/>
                    </a:lnTo>
                    <a:lnTo>
                      <a:pt x="40" y="4"/>
                    </a:lnTo>
                    <a:lnTo>
                      <a:pt x="46" y="12"/>
                    </a:lnTo>
                    <a:lnTo>
                      <a:pt x="46" y="12"/>
                    </a:lnTo>
                    <a:lnTo>
                      <a:pt x="42" y="18"/>
                    </a:lnTo>
                    <a:lnTo>
                      <a:pt x="42" y="18"/>
                    </a:lnTo>
                    <a:lnTo>
                      <a:pt x="28" y="48"/>
                    </a:lnTo>
                    <a:lnTo>
                      <a:pt x="28" y="48"/>
                    </a:lnTo>
                    <a:lnTo>
                      <a:pt x="38" y="64"/>
                    </a:lnTo>
                    <a:lnTo>
                      <a:pt x="40" y="72"/>
                    </a:lnTo>
                    <a:lnTo>
                      <a:pt x="40" y="80"/>
                    </a:lnTo>
                    <a:lnTo>
                      <a:pt x="40" y="80"/>
                    </a:lnTo>
                    <a:lnTo>
                      <a:pt x="38" y="88"/>
                    </a:lnTo>
                    <a:lnTo>
                      <a:pt x="36" y="94"/>
                    </a:lnTo>
                    <a:lnTo>
                      <a:pt x="30" y="98"/>
                    </a:lnTo>
                    <a:lnTo>
                      <a:pt x="22" y="100"/>
                    </a:lnTo>
                    <a:lnTo>
                      <a:pt x="22" y="100"/>
                    </a:lnTo>
                    <a:lnTo>
                      <a:pt x="18" y="100"/>
                    </a:lnTo>
                    <a:lnTo>
                      <a:pt x="18" y="100"/>
                    </a:lnTo>
                    <a:lnTo>
                      <a:pt x="18" y="98"/>
                    </a:lnTo>
                    <a:lnTo>
                      <a:pt x="18" y="98"/>
                    </a:lnTo>
                    <a:lnTo>
                      <a:pt x="14" y="88"/>
                    </a:lnTo>
                    <a:lnTo>
                      <a:pt x="14" y="88"/>
                    </a:lnTo>
                    <a:lnTo>
                      <a:pt x="22" y="88"/>
                    </a:lnTo>
                    <a:lnTo>
                      <a:pt x="22" y="88"/>
                    </a:lnTo>
                    <a:lnTo>
                      <a:pt x="26" y="88"/>
                    </a:lnTo>
                    <a:lnTo>
                      <a:pt x="28" y="86"/>
                    </a:lnTo>
                    <a:lnTo>
                      <a:pt x="28" y="80"/>
                    </a:lnTo>
                    <a:lnTo>
                      <a:pt x="28" y="80"/>
                    </a:lnTo>
                    <a:lnTo>
                      <a:pt x="26" y="66"/>
                    </a:lnTo>
                    <a:lnTo>
                      <a:pt x="26" y="66"/>
                    </a:lnTo>
                    <a:lnTo>
                      <a:pt x="22" y="58"/>
                    </a:lnTo>
                    <a:lnTo>
                      <a:pt x="16" y="50"/>
                    </a:lnTo>
                    <a:lnTo>
                      <a:pt x="16" y="50"/>
                    </a:lnTo>
                    <a:lnTo>
                      <a:pt x="24" y="32"/>
                    </a:lnTo>
                    <a:lnTo>
                      <a:pt x="30" y="16"/>
                    </a:lnTo>
                    <a:lnTo>
                      <a:pt x="14" y="16"/>
                    </a:lnTo>
                    <a:lnTo>
                      <a:pt x="14" y="112"/>
                    </a:lnTo>
                    <a:lnTo>
                      <a:pt x="14" y="112"/>
                    </a:lnTo>
                    <a:lnTo>
                      <a:pt x="14" y="128"/>
                    </a:lnTo>
                    <a:lnTo>
                      <a:pt x="0" y="128"/>
                    </a:lnTo>
                    <a:lnTo>
                      <a:pt x="0" y="128"/>
                    </a:lnTo>
                    <a:lnTo>
                      <a:pt x="2" y="112"/>
                    </a:lnTo>
                    <a:lnTo>
                      <a:pt x="2" y="18"/>
                    </a:lnTo>
                    <a:close/>
                    <a:moveTo>
                      <a:pt x="50" y="74"/>
                    </a:moveTo>
                    <a:lnTo>
                      <a:pt x="50" y="74"/>
                    </a:lnTo>
                    <a:lnTo>
                      <a:pt x="52" y="56"/>
                    </a:lnTo>
                    <a:lnTo>
                      <a:pt x="52" y="56"/>
                    </a:lnTo>
                    <a:lnTo>
                      <a:pt x="44" y="68"/>
                    </a:lnTo>
                    <a:lnTo>
                      <a:pt x="44" y="68"/>
                    </a:lnTo>
                    <a:lnTo>
                      <a:pt x="36" y="58"/>
                    </a:lnTo>
                    <a:lnTo>
                      <a:pt x="36" y="58"/>
                    </a:lnTo>
                    <a:lnTo>
                      <a:pt x="48" y="40"/>
                    </a:lnTo>
                    <a:lnTo>
                      <a:pt x="58" y="20"/>
                    </a:lnTo>
                    <a:lnTo>
                      <a:pt x="58" y="20"/>
                    </a:lnTo>
                    <a:lnTo>
                      <a:pt x="62" y="0"/>
                    </a:lnTo>
                    <a:lnTo>
                      <a:pt x="74" y="4"/>
                    </a:lnTo>
                    <a:lnTo>
                      <a:pt x="74" y="4"/>
                    </a:lnTo>
                    <a:lnTo>
                      <a:pt x="72" y="12"/>
                    </a:lnTo>
                    <a:lnTo>
                      <a:pt x="72" y="12"/>
                    </a:lnTo>
                    <a:lnTo>
                      <a:pt x="62" y="38"/>
                    </a:lnTo>
                    <a:lnTo>
                      <a:pt x="62" y="110"/>
                    </a:lnTo>
                    <a:lnTo>
                      <a:pt x="62" y="110"/>
                    </a:lnTo>
                    <a:lnTo>
                      <a:pt x="64" y="128"/>
                    </a:lnTo>
                    <a:lnTo>
                      <a:pt x="50" y="128"/>
                    </a:lnTo>
                    <a:lnTo>
                      <a:pt x="50" y="128"/>
                    </a:lnTo>
                    <a:lnTo>
                      <a:pt x="50" y="110"/>
                    </a:lnTo>
                    <a:lnTo>
                      <a:pt x="50" y="74"/>
                    </a:lnTo>
                    <a:close/>
                    <a:moveTo>
                      <a:pt x="82" y="92"/>
                    </a:moveTo>
                    <a:lnTo>
                      <a:pt x="82" y="92"/>
                    </a:lnTo>
                    <a:lnTo>
                      <a:pt x="76" y="74"/>
                    </a:lnTo>
                    <a:lnTo>
                      <a:pt x="68" y="60"/>
                    </a:lnTo>
                    <a:lnTo>
                      <a:pt x="78" y="54"/>
                    </a:lnTo>
                    <a:lnTo>
                      <a:pt x="78" y="54"/>
                    </a:lnTo>
                    <a:lnTo>
                      <a:pt x="86" y="68"/>
                    </a:lnTo>
                    <a:lnTo>
                      <a:pt x="94" y="86"/>
                    </a:lnTo>
                    <a:lnTo>
                      <a:pt x="82" y="92"/>
                    </a:lnTo>
                    <a:close/>
                    <a:moveTo>
                      <a:pt x="80" y="44"/>
                    </a:moveTo>
                    <a:lnTo>
                      <a:pt x="80" y="44"/>
                    </a:lnTo>
                    <a:lnTo>
                      <a:pt x="68" y="44"/>
                    </a:lnTo>
                    <a:lnTo>
                      <a:pt x="68" y="32"/>
                    </a:lnTo>
                    <a:lnTo>
                      <a:pt x="68" y="32"/>
                    </a:lnTo>
                    <a:lnTo>
                      <a:pt x="80" y="32"/>
                    </a:lnTo>
                    <a:lnTo>
                      <a:pt x="98" y="32"/>
                    </a:lnTo>
                    <a:lnTo>
                      <a:pt x="98" y="18"/>
                    </a:lnTo>
                    <a:lnTo>
                      <a:pt x="98" y="18"/>
                    </a:lnTo>
                    <a:lnTo>
                      <a:pt x="98" y="2"/>
                    </a:lnTo>
                    <a:lnTo>
                      <a:pt x="112" y="2"/>
                    </a:lnTo>
                    <a:lnTo>
                      <a:pt x="112" y="2"/>
                    </a:lnTo>
                    <a:lnTo>
                      <a:pt x="110" y="18"/>
                    </a:lnTo>
                    <a:lnTo>
                      <a:pt x="110" y="32"/>
                    </a:lnTo>
                    <a:lnTo>
                      <a:pt x="110" y="32"/>
                    </a:lnTo>
                    <a:lnTo>
                      <a:pt x="124" y="32"/>
                    </a:lnTo>
                    <a:lnTo>
                      <a:pt x="124" y="44"/>
                    </a:lnTo>
                    <a:lnTo>
                      <a:pt x="124" y="44"/>
                    </a:lnTo>
                    <a:lnTo>
                      <a:pt x="110" y="44"/>
                    </a:lnTo>
                    <a:lnTo>
                      <a:pt x="110" y="114"/>
                    </a:lnTo>
                    <a:lnTo>
                      <a:pt x="110" y="114"/>
                    </a:lnTo>
                    <a:lnTo>
                      <a:pt x="110" y="120"/>
                    </a:lnTo>
                    <a:lnTo>
                      <a:pt x="108" y="124"/>
                    </a:lnTo>
                    <a:lnTo>
                      <a:pt x="102" y="126"/>
                    </a:lnTo>
                    <a:lnTo>
                      <a:pt x="92" y="126"/>
                    </a:lnTo>
                    <a:lnTo>
                      <a:pt x="92" y="126"/>
                    </a:lnTo>
                    <a:lnTo>
                      <a:pt x="78" y="126"/>
                    </a:lnTo>
                    <a:lnTo>
                      <a:pt x="78" y="126"/>
                    </a:lnTo>
                    <a:lnTo>
                      <a:pt x="78" y="120"/>
                    </a:lnTo>
                    <a:lnTo>
                      <a:pt x="76" y="114"/>
                    </a:lnTo>
                    <a:lnTo>
                      <a:pt x="76" y="114"/>
                    </a:lnTo>
                    <a:lnTo>
                      <a:pt x="92" y="116"/>
                    </a:lnTo>
                    <a:lnTo>
                      <a:pt x="92" y="116"/>
                    </a:lnTo>
                    <a:lnTo>
                      <a:pt x="98" y="114"/>
                    </a:lnTo>
                    <a:lnTo>
                      <a:pt x="98" y="112"/>
                    </a:lnTo>
                    <a:lnTo>
                      <a:pt x="98" y="44"/>
                    </a:lnTo>
                    <a:lnTo>
                      <a:pt x="8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3" name="Freeform 35"/>
              <p:cNvSpPr>
                <a:spLocks noEditPoints="1"/>
              </p:cNvSpPr>
              <p:nvPr/>
            </p:nvSpPr>
            <p:spPr bwMode="auto">
              <a:xfrm>
                <a:off x="4656" y="1340"/>
                <a:ext cx="124" cy="124"/>
              </a:xfrm>
              <a:custGeom>
                <a:avLst/>
                <a:gdLst>
                  <a:gd name="T0" fmla="*/ 26 w 124"/>
                  <a:gd name="T1" fmla="*/ 62 h 124"/>
                  <a:gd name="T2" fmla="*/ 10 w 124"/>
                  <a:gd name="T3" fmla="*/ 124 h 124"/>
                  <a:gd name="T4" fmla="*/ 0 w 124"/>
                  <a:gd name="T5" fmla="*/ 114 h 124"/>
                  <a:gd name="T6" fmla="*/ 14 w 124"/>
                  <a:gd name="T7" fmla="*/ 50 h 124"/>
                  <a:gd name="T8" fmla="*/ 14 w 124"/>
                  <a:gd name="T9" fmla="*/ 0 h 124"/>
                  <a:gd name="T10" fmla="*/ 106 w 124"/>
                  <a:gd name="T11" fmla="*/ 2 h 124"/>
                  <a:gd name="T12" fmla="*/ 122 w 124"/>
                  <a:gd name="T13" fmla="*/ 0 h 124"/>
                  <a:gd name="T14" fmla="*/ 122 w 124"/>
                  <a:gd name="T15" fmla="*/ 20 h 124"/>
                  <a:gd name="T16" fmla="*/ 108 w 124"/>
                  <a:gd name="T17" fmla="*/ 28 h 124"/>
                  <a:gd name="T18" fmla="*/ 110 w 124"/>
                  <a:gd name="T19" fmla="*/ 12 h 124"/>
                  <a:gd name="T20" fmla="*/ 110 w 124"/>
                  <a:gd name="T21" fmla="*/ 20 h 124"/>
                  <a:gd name="T22" fmla="*/ 40 w 124"/>
                  <a:gd name="T23" fmla="*/ 112 h 124"/>
                  <a:gd name="T24" fmla="*/ 28 w 124"/>
                  <a:gd name="T25" fmla="*/ 124 h 124"/>
                  <a:gd name="T26" fmla="*/ 28 w 124"/>
                  <a:gd name="T27" fmla="*/ 92 h 124"/>
                  <a:gd name="T28" fmla="*/ 28 w 124"/>
                  <a:gd name="T29" fmla="*/ 82 h 124"/>
                  <a:gd name="T30" fmla="*/ 68 w 124"/>
                  <a:gd name="T31" fmla="*/ 74 h 124"/>
                  <a:gd name="T32" fmla="*/ 34 w 124"/>
                  <a:gd name="T33" fmla="*/ 76 h 124"/>
                  <a:gd name="T34" fmla="*/ 34 w 124"/>
                  <a:gd name="T35" fmla="*/ 58 h 124"/>
                  <a:gd name="T36" fmla="*/ 34 w 124"/>
                  <a:gd name="T37" fmla="*/ 48 h 124"/>
                  <a:gd name="T38" fmla="*/ 68 w 124"/>
                  <a:gd name="T39" fmla="*/ 42 h 124"/>
                  <a:gd name="T40" fmla="*/ 36 w 124"/>
                  <a:gd name="T41" fmla="*/ 44 h 124"/>
                  <a:gd name="T42" fmla="*/ 40 w 124"/>
                  <a:gd name="T43" fmla="*/ 36 h 124"/>
                  <a:gd name="T44" fmla="*/ 92 w 124"/>
                  <a:gd name="T45" fmla="*/ 32 h 124"/>
                  <a:gd name="T46" fmla="*/ 114 w 124"/>
                  <a:gd name="T47" fmla="*/ 38 h 124"/>
                  <a:gd name="T48" fmla="*/ 80 w 124"/>
                  <a:gd name="T49" fmla="*/ 48 h 124"/>
                  <a:gd name="T50" fmla="*/ 116 w 124"/>
                  <a:gd name="T51" fmla="*/ 48 h 124"/>
                  <a:gd name="T52" fmla="*/ 116 w 124"/>
                  <a:gd name="T53" fmla="*/ 66 h 124"/>
                  <a:gd name="T54" fmla="*/ 116 w 124"/>
                  <a:gd name="T55" fmla="*/ 76 h 124"/>
                  <a:gd name="T56" fmla="*/ 80 w 124"/>
                  <a:gd name="T57" fmla="*/ 82 h 124"/>
                  <a:gd name="T58" fmla="*/ 124 w 124"/>
                  <a:gd name="T59" fmla="*/ 80 h 124"/>
                  <a:gd name="T60" fmla="*/ 124 w 124"/>
                  <a:gd name="T61" fmla="*/ 112 h 124"/>
                  <a:gd name="T62" fmla="*/ 122 w 124"/>
                  <a:gd name="T63" fmla="*/ 122 h 124"/>
                  <a:gd name="T64" fmla="*/ 110 w 124"/>
                  <a:gd name="T65" fmla="*/ 124 h 124"/>
                  <a:gd name="T66" fmla="*/ 94 w 124"/>
                  <a:gd name="T67" fmla="*/ 114 h 124"/>
                  <a:gd name="T68" fmla="*/ 108 w 124"/>
                  <a:gd name="T69" fmla="*/ 114 h 124"/>
                  <a:gd name="T70" fmla="*/ 112 w 124"/>
                  <a:gd name="T71" fmla="*/ 92 h 124"/>
                  <a:gd name="T72" fmla="*/ 104 w 124"/>
                  <a:gd name="T73" fmla="*/ 100 h 124"/>
                  <a:gd name="T74" fmla="*/ 102 w 124"/>
                  <a:gd name="T75" fmla="*/ 114 h 124"/>
                  <a:gd name="T76" fmla="*/ 52 w 124"/>
                  <a:gd name="T77" fmla="*/ 112 h 124"/>
                  <a:gd name="T78" fmla="*/ 44 w 124"/>
                  <a:gd name="T79" fmla="*/ 102 h 124"/>
                  <a:gd name="T80" fmla="*/ 52 w 124"/>
                  <a:gd name="T81" fmla="*/ 102 h 124"/>
                  <a:gd name="T82" fmla="*/ 68 w 124"/>
                  <a:gd name="T83" fmla="*/ 92 h 124"/>
                  <a:gd name="T84" fmla="*/ 68 w 124"/>
                  <a:gd name="T85" fmla="*/ 66 h 124"/>
                  <a:gd name="T86" fmla="*/ 104 w 124"/>
                  <a:gd name="T87" fmla="*/ 66 h 124"/>
                  <a:gd name="T88" fmla="*/ 80 w 124"/>
                  <a:gd name="T89" fmla="*/ 66 h 124"/>
                  <a:gd name="T90" fmla="*/ 80 w 124"/>
                  <a:gd name="T91" fmla="*/ 100 h 124"/>
                  <a:gd name="T92" fmla="*/ 88 w 124"/>
                  <a:gd name="T93" fmla="*/ 96 h 124"/>
                  <a:gd name="T94" fmla="*/ 80 w 124"/>
                  <a:gd name="T95" fmla="*/ 10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 h="124">
                    <a:moveTo>
                      <a:pt x="26" y="28"/>
                    </a:moveTo>
                    <a:lnTo>
                      <a:pt x="26" y="28"/>
                    </a:lnTo>
                    <a:lnTo>
                      <a:pt x="26" y="62"/>
                    </a:lnTo>
                    <a:lnTo>
                      <a:pt x="22" y="86"/>
                    </a:lnTo>
                    <a:lnTo>
                      <a:pt x="18" y="106"/>
                    </a:lnTo>
                    <a:lnTo>
                      <a:pt x="10" y="124"/>
                    </a:lnTo>
                    <a:lnTo>
                      <a:pt x="10" y="124"/>
                    </a:lnTo>
                    <a:lnTo>
                      <a:pt x="0" y="114"/>
                    </a:lnTo>
                    <a:lnTo>
                      <a:pt x="0" y="114"/>
                    </a:lnTo>
                    <a:lnTo>
                      <a:pt x="6" y="98"/>
                    </a:lnTo>
                    <a:lnTo>
                      <a:pt x="12" y="78"/>
                    </a:lnTo>
                    <a:lnTo>
                      <a:pt x="14" y="50"/>
                    </a:lnTo>
                    <a:lnTo>
                      <a:pt x="14" y="14"/>
                    </a:lnTo>
                    <a:lnTo>
                      <a:pt x="14" y="14"/>
                    </a:lnTo>
                    <a:lnTo>
                      <a:pt x="14" y="0"/>
                    </a:lnTo>
                    <a:lnTo>
                      <a:pt x="14" y="0"/>
                    </a:lnTo>
                    <a:lnTo>
                      <a:pt x="32" y="2"/>
                    </a:lnTo>
                    <a:lnTo>
                      <a:pt x="106" y="2"/>
                    </a:lnTo>
                    <a:lnTo>
                      <a:pt x="106" y="2"/>
                    </a:lnTo>
                    <a:lnTo>
                      <a:pt x="122" y="0"/>
                    </a:lnTo>
                    <a:lnTo>
                      <a:pt x="122" y="0"/>
                    </a:lnTo>
                    <a:lnTo>
                      <a:pt x="122" y="10"/>
                    </a:lnTo>
                    <a:lnTo>
                      <a:pt x="122" y="20"/>
                    </a:lnTo>
                    <a:lnTo>
                      <a:pt x="122" y="20"/>
                    </a:lnTo>
                    <a:lnTo>
                      <a:pt x="122" y="30"/>
                    </a:lnTo>
                    <a:lnTo>
                      <a:pt x="122" y="30"/>
                    </a:lnTo>
                    <a:lnTo>
                      <a:pt x="108" y="28"/>
                    </a:lnTo>
                    <a:lnTo>
                      <a:pt x="26" y="28"/>
                    </a:lnTo>
                    <a:close/>
                    <a:moveTo>
                      <a:pt x="110" y="20"/>
                    </a:moveTo>
                    <a:lnTo>
                      <a:pt x="110" y="12"/>
                    </a:lnTo>
                    <a:lnTo>
                      <a:pt x="26" y="12"/>
                    </a:lnTo>
                    <a:lnTo>
                      <a:pt x="26" y="20"/>
                    </a:lnTo>
                    <a:lnTo>
                      <a:pt x="110" y="20"/>
                    </a:lnTo>
                    <a:close/>
                    <a:moveTo>
                      <a:pt x="68" y="92"/>
                    </a:moveTo>
                    <a:lnTo>
                      <a:pt x="40" y="92"/>
                    </a:lnTo>
                    <a:lnTo>
                      <a:pt x="40" y="112"/>
                    </a:lnTo>
                    <a:lnTo>
                      <a:pt x="40" y="112"/>
                    </a:lnTo>
                    <a:lnTo>
                      <a:pt x="40" y="124"/>
                    </a:lnTo>
                    <a:lnTo>
                      <a:pt x="28" y="124"/>
                    </a:lnTo>
                    <a:lnTo>
                      <a:pt x="28" y="124"/>
                    </a:lnTo>
                    <a:lnTo>
                      <a:pt x="28" y="110"/>
                    </a:lnTo>
                    <a:lnTo>
                      <a:pt x="28" y="92"/>
                    </a:lnTo>
                    <a:lnTo>
                      <a:pt x="28" y="92"/>
                    </a:lnTo>
                    <a:lnTo>
                      <a:pt x="28" y="82"/>
                    </a:lnTo>
                    <a:lnTo>
                      <a:pt x="28" y="82"/>
                    </a:lnTo>
                    <a:lnTo>
                      <a:pt x="40" y="82"/>
                    </a:lnTo>
                    <a:lnTo>
                      <a:pt x="68" y="82"/>
                    </a:lnTo>
                    <a:lnTo>
                      <a:pt x="68" y="74"/>
                    </a:lnTo>
                    <a:lnTo>
                      <a:pt x="46" y="74"/>
                    </a:lnTo>
                    <a:lnTo>
                      <a:pt x="46" y="74"/>
                    </a:lnTo>
                    <a:lnTo>
                      <a:pt x="34" y="76"/>
                    </a:lnTo>
                    <a:lnTo>
                      <a:pt x="34" y="76"/>
                    </a:lnTo>
                    <a:lnTo>
                      <a:pt x="34" y="66"/>
                    </a:lnTo>
                    <a:lnTo>
                      <a:pt x="34" y="58"/>
                    </a:lnTo>
                    <a:lnTo>
                      <a:pt x="34" y="58"/>
                    </a:lnTo>
                    <a:lnTo>
                      <a:pt x="34" y="48"/>
                    </a:lnTo>
                    <a:lnTo>
                      <a:pt x="34" y="48"/>
                    </a:lnTo>
                    <a:lnTo>
                      <a:pt x="46" y="48"/>
                    </a:lnTo>
                    <a:lnTo>
                      <a:pt x="68" y="48"/>
                    </a:lnTo>
                    <a:lnTo>
                      <a:pt x="68" y="42"/>
                    </a:lnTo>
                    <a:lnTo>
                      <a:pt x="68" y="42"/>
                    </a:lnTo>
                    <a:lnTo>
                      <a:pt x="36" y="44"/>
                    </a:lnTo>
                    <a:lnTo>
                      <a:pt x="36" y="44"/>
                    </a:lnTo>
                    <a:lnTo>
                      <a:pt x="32" y="34"/>
                    </a:lnTo>
                    <a:lnTo>
                      <a:pt x="32" y="34"/>
                    </a:lnTo>
                    <a:lnTo>
                      <a:pt x="40" y="36"/>
                    </a:lnTo>
                    <a:lnTo>
                      <a:pt x="40" y="36"/>
                    </a:lnTo>
                    <a:lnTo>
                      <a:pt x="68" y="34"/>
                    </a:lnTo>
                    <a:lnTo>
                      <a:pt x="92" y="32"/>
                    </a:lnTo>
                    <a:lnTo>
                      <a:pt x="92" y="32"/>
                    </a:lnTo>
                    <a:lnTo>
                      <a:pt x="106" y="30"/>
                    </a:lnTo>
                    <a:lnTo>
                      <a:pt x="114" y="38"/>
                    </a:lnTo>
                    <a:lnTo>
                      <a:pt x="114" y="38"/>
                    </a:lnTo>
                    <a:lnTo>
                      <a:pt x="80" y="42"/>
                    </a:lnTo>
                    <a:lnTo>
                      <a:pt x="80" y="48"/>
                    </a:lnTo>
                    <a:lnTo>
                      <a:pt x="104" y="48"/>
                    </a:lnTo>
                    <a:lnTo>
                      <a:pt x="104" y="48"/>
                    </a:lnTo>
                    <a:lnTo>
                      <a:pt x="116" y="48"/>
                    </a:lnTo>
                    <a:lnTo>
                      <a:pt x="116" y="48"/>
                    </a:lnTo>
                    <a:lnTo>
                      <a:pt x="116" y="58"/>
                    </a:lnTo>
                    <a:lnTo>
                      <a:pt x="116" y="66"/>
                    </a:lnTo>
                    <a:lnTo>
                      <a:pt x="116" y="66"/>
                    </a:lnTo>
                    <a:lnTo>
                      <a:pt x="116" y="76"/>
                    </a:lnTo>
                    <a:lnTo>
                      <a:pt x="116" y="76"/>
                    </a:lnTo>
                    <a:lnTo>
                      <a:pt x="106" y="74"/>
                    </a:lnTo>
                    <a:lnTo>
                      <a:pt x="80" y="74"/>
                    </a:lnTo>
                    <a:lnTo>
                      <a:pt x="80" y="82"/>
                    </a:lnTo>
                    <a:lnTo>
                      <a:pt x="112" y="82"/>
                    </a:lnTo>
                    <a:lnTo>
                      <a:pt x="112" y="82"/>
                    </a:lnTo>
                    <a:lnTo>
                      <a:pt x="124" y="80"/>
                    </a:lnTo>
                    <a:lnTo>
                      <a:pt x="124" y="80"/>
                    </a:lnTo>
                    <a:lnTo>
                      <a:pt x="124" y="94"/>
                    </a:lnTo>
                    <a:lnTo>
                      <a:pt x="124" y="112"/>
                    </a:lnTo>
                    <a:lnTo>
                      <a:pt x="124" y="112"/>
                    </a:lnTo>
                    <a:lnTo>
                      <a:pt x="124" y="118"/>
                    </a:lnTo>
                    <a:lnTo>
                      <a:pt x="122" y="122"/>
                    </a:lnTo>
                    <a:lnTo>
                      <a:pt x="116" y="124"/>
                    </a:lnTo>
                    <a:lnTo>
                      <a:pt x="110" y="124"/>
                    </a:lnTo>
                    <a:lnTo>
                      <a:pt x="110" y="124"/>
                    </a:lnTo>
                    <a:lnTo>
                      <a:pt x="96" y="124"/>
                    </a:lnTo>
                    <a:lnTo>
                      <a:pt x="96" y="124"/>
                    </a:lnTo>
                    <a:lnTo>
                      <a:pt x="94" y="114"/>
                    </a:lnTo>
                    <a:lnTo>
                      <a:pt x="94" y="114"/>
                    </a:lnTo>
                    <a:lnTo>
                      <a:pt x="108" y="114"/>
                    </a:lnTo>
                    <a:lnTo>
                      <a:pt x="108" y="114"/>
                    </a:lnTo>
                    <a:lnTo>
                      <a:pt x="112" y="114"/>
                    </a:lnTo>
                    <a:lnTo>
                      <a:pt x="112" y="110"/>
                    </a:lnTo>
                    <a:lnTo>
                      <a:pt x="112" y="92"/>
                    </a:lnTo>
                    <a:lnTo>
                      <a:pt x="96" y="92"/>
                    </a:lnTo>
                    <a:lnTo>
                      <a:pt x="96" y="92"/>
                    </a:lnTo>
                    <a:lnTo>
                      <a:pt x="104" y="100"/>
                    </a:lnTo>
                    <a:lnTo>
                      <a:pt x="110" y="108"/>
                    </a:lnTo>
                    <a:lnTo>
                      <a:pt x="102" y="114"/>
                    </a:lnTo>
                    <a:lnTo>
                      <a:pt x="102" y="114"/>
                    </a:lnTo>
                    <a:lnTo>
                      <a:pt x="98" y="108"/>
                    </a:lnTo>
                    <a:lnTo>
                      <a:pt x="98" y="108"/>
                    </a:lnTo>
                    <a:lnTo>
                      <a:pt x="52" y="112"/>
                    </a:lnTo>
                    <a:lnTo>
                      <a:pt x="52" y="112"/>
                    </a:lnTo>
                    <a:lnTo>
                      <a:pt x="46" y="114"/>
                    </a:lnTo>
                    <a:lnTo>
                      <a:pt x="44" y="102"/>
                    </a:lnTo>
                    <a:lnTo>
                      <a:pt x="46" y="102"/>
                    </a:lnTo>
                    <a:lnTo>
                      <a:pt x="46" y="102"/>
                    </a:lnTo>
                    <a:lnTo>
                      <a:pt x="52" y="102"/>
                    </a:lnTo>
                    <a:lnTo>
                      <a:pt x="52" y="102"/>
                    </a:lnTo>
                    <a:lnTo>
                      <a:pt x="68" y="102"/>
                    </a:lnTo>
                    <a:lnTo>
                      <a:pt x="68" y="92"/>
                    </a:lnTo>
                    <a:close/>
                    <a:moveTo>
                      <a:pt x="46" y="58"/>
                    </a:moveTo>
                    <a:lnTo>
                      <a:pt x="46" y="66"/>
                    </a:lnTo>
                    <a:lnTo>
                      <a:pt x="68" y="66"/>
                    </a:lnTo>
                    <a:lnTo>
                      <a:pt x="68" y="58"/>
                    </a:lnTo>
                    <a:lnTo>
                      <a:pt x="46" y="58"/>
                    </a:lnTo>
                    <a:close/>
                    <a:moveTo>
                      <a:pt x="104" y="66"/>
                    </a:moveTo>
                    <a:lnTo>
                      <a:pt x="104" y="58"/>
                    </a:lnTo>
                    <a:lnTo>
                      <a:pt x="80" y="58"/>
                    </a:lnTo>
                    <a:lnTo>
                      <a:pt x="80" y="66"/>
                    </a:lnTo>
                    <a:lnTo>
                      <a:pt x="104" y="66"/>
                    </a:lnTo>
                    <a:close/>
                    <a:moveTo>
                      <a:pt x="80" y="100"/>
                    </a:moveTo>
                    <a:lnTo>
                      <a:pt x="80" y="100"/>
                    </a:lnTo>
                    <a:lnTo>
                      <a:pt x="92" y="100"/>
                    </a:lnTo>
                    <a:lnTo>
                      <a:pt x="92" y="100"/>
                    </a:lnTo>
                    <a:lnTo>
                      <a:pt x="88" y="96"/>
                    </a:lnTo>
                    <a:lnTo>
                      <a:pt x="96" y="92"/>
                    </a:lnTo>
                    <a:lnTo>
                      <a:pt x="80" y="92"/>
                    </a:lnTo>
                    <a:lnTo>
                      <a:pt x="8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4" name="Freeform 36"/>
              <p:cNvSpPr>
                <a:spLocks noEditPoints="1"/>
              </p:cNvSpPr>
              <p:nvPr/>
            </p:nvSpPr>
            <p:spPr bwMode="auto">
              <a:xfrm>
                <a:off x="4794" y="1336"/>
                <a:ext cx="130" cy="128"/>
              </a:xfrm>
              <a:custGeom>
                <a:avLst/>
                <a:gdLst>
                  <a:gd name="T0" fmla="*/ 68 w 130"/>
                  <a:gd name="T1" fmla="*/ 0 h 128"/>
                  <a:gd name="T2" fmla="*/ 82 w 130"/>
                  <a:gd name="T3" fmla="*/ 10 h 128"/>
                  <a:gd name="T4" fmla="*/ 114 w 130"/>
                  <a:gd name="T5" fmla="*/ 12 h 128"/>
                  <a:gd name="T6" fmla="*/ 130 w 130"/>
                  <a:gd name="T7" fmla="*/ 24 h 128"/>
                  <a:gd name="T8" fmla="*/ 36 w 130"/>
                  <a:gd name="T9" fmla="*/ 24 h 128"/>
                  <a:gd name="T10" fmla="*/ 34 w 130"/>
                  <a:gd name="T11" fmla="*/ 82 h 128"/>
                  <a:gd name="T12" fmla="*/ 22 w 130"/>
                  <a:gd name="T13" fmla="*/ 118 h 128"/>
                  <a:gd name="T14" fmla="*/ 8 w 130"/>
                  <a:gd name="T15" fmla="*/ 122 h 128"/>
                  <a:gd name="T16" fmla="*/ 12 w 130"/>
                  <a:gd name="T17" fmla="*/ 110 h 128"/>
                  <a:gd name="T18" fmla="*/ 22 w 130"/>
                  <a:gd name="T19" fmla="*/ 76 h 128"/>
                  <a:gd name="T20" fmla="*/ 8 w 130"/>
                  <a:gd name="T21" fmla="*/ 84 h 128"/>
                  <a:gd name="T22" fmla="*/ 0 w 130"/>
                  <a:gd name="T23" fmla="*/ 72 h 128"/>
                  <a:gd name="T24" fmla="*/ 24 w 130"/>
                  <a:gd name="T25" fmla="*/ 42 h 128"/>
                  <a:gd name="T26" fmla="*/ 22 w 130"/>
                  <a:gd name="T27" fmla="*/ 12 h 128"/>
                  <a:gd name="T28" fmla="*/ 70 w 130"/>
                  <a:gd name="T29" fmla="*/ 10 h 128"/>
                  <a:gd name="T30" fmla="*/ 18 w 130"/>
                  <a:gd name="T31" fmla="*/ 38 h 128"/>
                  <a:gd name="T32" fmla="*/ 12 w 130"/>
                  <a:gd name="T33" fmla="*/ 56 h 128"/>
                  <a:gd name="T34" fmla="*/ 10 w 130"/>
                  <a:gd name="T35" fmla="*/ 24 h 128"/>
                  <a:gd name="T36" fmla="*/ 104 w 130"/>
                  <a:gd name="T37" fmla="*/ 106 h 128"/>
                  <a:gd name="T38" fmla="*/ 84 w 130"/>
                  <a:gd name="T39" fmla="*/ 82 h 128"/>
                  <a:gd name="T40" fmla="*/ 76 w 130"/>
                  <a:gd name="T41" fmla="*/ 96 h 128"/>
                  <a:gd name="T42" fmla="*/ 56 w 130"/>
                  <a:gd name="T43" fmla="*/ 98 h 128"/>
                  <a:gd name="T44" fmla="*/ 56 w 130"/>
                  <a:gd name="T45" fmla="*/ 128 h 128"/>
                  <a:gd name="T46" fmla="*/ 44 w 130"/>
                  <a:gd name="T47" fmla="*/ 114 h 128"/>
                  <a:gd name="T48" fmla="*/ 44 w 130"/>
                  <a:gd name="T49" fmla="*/ 56 h 128"/>
                  <a:gd name="T50" fmla="*/ 78 w 130"/>
                  <a:gd name="T51" fmla="*/ 56 h 128"/>
                  <a:gd name="T52" fmla="*/ 56 w 130"/>
                  <a:gd name="T53" fmla="*/ 44 h 128"/>
                  <a:gd name="T54" fmla="*/ 42 w 130"/>
                  <a:gd name="T55" fmla="*/ 32 h 128"/>
                  <a:gd name="T56" fmla="*/ 112 w 130"/>
                  <a:gd name="T57" fmla="*/ 34 h 128"/>
                  <a:gd name="T58" fmla="*/ 126 w 130"/>
                  <a:gd name="T59" fmla="*/ 44 h 128"/>
                  <a:gd name="T60" fmla="*/ 90 w 130"/>
                  <a:gd name="T61" fmla="*/ 44 h 128"/>
                  <a:gd name="T62" fmla="*/ 110 w 130"/>
                  <a:gd name="T63" fmla="*/ 56 h 128"/>
                  <a:gd name="T64" fmla="*/ 124 w 130"/>
                  <a:gd name="T65" fmla="*/ 56 h 128"/>
                  <a:gd name="T66" fmla="*/ 124 w 130"/>
                  <a:gd name="T67" fmla="*/ 114 h 128"/>
                  <a:gd name="T68" fmla="*/ 118 w 130"/>
                  <a:gd name="T69" fmla="*/ 124 h 128"/>
                  <a:gd name="T70" fmla="*/ 102 w 130"/>
                  <a:gd name="T71" fmla="*/ 126 h 128"/>
                  <a:gd name="T72" fmla="*/ 90 w 130"/>
                  <a:gd name="T73" fmla="*/ 114 h 128"/>
                  <a:gd name="T74" fmla="*/ 104 w 130"/>
                  <a:gd name="T75" fmla="*/ 116 h 128"/>
                  <a:gd name="T76" fmla="*/ 112 w 130"/>
                  <a:gd name="T77" fmla="*/ 96 h 128"/>
                  <a:gd name="T78" fmla="*/ 62 w 130"/>
                  <a:gd name="T79" fmla="*/ 92 h 128"/>
                  <a:gd name="T80" fmla="*/ 74 w 130"/>
                  <a:gd name="T81" fmla="*/ 78 h 128"/>
                  <a:gd name="T82" fmla="*/ 56 w 130"/>
                  <a:gd name="T83" fmla="*/ 96 h 128"/>
                  <a:gd name="T84" fmla="*/ 88 w 130"/>
                  <a:gd name="T85" fmla="*/ 70 h 128"/>
                  <a:gd name="T86" fmla="*/ 112 w 130"/>
                  <a:gd name="T87"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28">
                    <a:moveTo>
                      <a:pt x="70" y="10"/>
                    </a:moveTo>
                    <a:lnTo>
                      <a:pt x="70" y="10"/>
                    </a:lnTo>
                    <a:lnTo>
                      <a:pt x="68" y="0"/>
                    </a:lnTo>
                    <a:lnTo>
                      <a:pt x="82" y="0"/>
                    </a:lnTo>
                    <a:lnTo>
                      <a:pt x="82" y="0"/>
                    </a:lnTo>
                    <a:lnTo>
                      <a:pt x="82" y="10"/>
                    </a:lnTo>
                    <a:lnTo>
                      <a:pt x="82" y="12"/>
                    </a:lnTo>
                    <a:lnTo>
                      <a:pt x="114" y="12"/>
                    </a:lnTo>
                    <a:lnTo>
                      <a:pt x="114" y="12"/>
                    </a:lnTo>
                    <a:lnTo>
                      <a:pt x="130" y="12"/>
                    </a:lnTo>
                    <a:lnTo>
                      <a:pt x="130" y="24"/>
                    </a:lnTo>
                    <a:lnTo>
                      <a:pt x="130" y="24"/>
                    </a:lnTo>
                    <a:lnTo>
                      <a:pt x="114" y="24"/>
                    </a:lnTo>
                    <a:lnTo>
                      <a:pt x="36" y="24"/>
                    </a:lnTo>
                    <a:lnTo>
                      <a:pt x="36" y="24"/>
                    </a:lnTo>
                    <a:lnTo>
                      <a:pt x="36" y="62"/>
                    </a:lnTo>
                    <a:lnTo>
                      <a:pt x="34" y="82"/>
                    </a:lnTo>
                    <a:lnTo>
                      <a:pt x="34" y="82"/>
                    </a:lnTo>
                    <a:lnTo>
                      <a:pt x="30" y="96"/>
                    </a:lnTo>
                    <a:lnTo>
                      <a:pt x="26" y="108"/>
                    </a:lnTo>
                    <a:lnTo>
                      <a:pt x="22" y="118"/>
                    </a:lnTo>
                    <a:lnTo>
                      <a:pt x="14" y="128"/>
                    </a:lnTo>
                    <a:lnTo>
                      <a:pt x="14" y="128"/>
                    </a:lnTo>
                    <a:lnTo>
                      <a:pt x="8" y="122"/>
                    </a:lnTo>
                    <a:lnTo>
                      <a:pt x="4" y="118"/>
                    </a:lnTo>
                    <a:lnTo>
                      <a:pt x="4" y="118"/>
                    </a:lnTo>
                    <a:lnTo>
                      <a:pt x="12" y="110"/>
                    </a:lnTo>
                    <a:lnTo>
                      <a:pt x="16" y="100"/>
                    </a:lnTo>
                    <a:lnTo>
                      <a:pt x="20" y="88"/>
                    </a:lnTo>
                    <a:lnTo>
                      <a:pt x="22" y="76"/>
                    </a:lnTo>
                    <a:lnTo>
                      <a:pt x="22" y="76"/>
                    </a:lnTo>
                    <a:lnTo>
                      <a:pt x="8" y="84"/>
                    </a:lnTo>
                    <a:lnTo>
                      <a:pt x="8" y="84"/>
                    </a:lnTo>
                    <a:lnTo>
                      <a:pt x="4" y="86"/>
                    </a:lnTo>
                    <a:lnTo>
                      <a:pt x="0" y="72"/>
                    </a:lnTo>
                    <a:lnTo>
                      <a:pt x="0" y="72"/>
                    </a:lnTo>
                    <a:lnTo>
                      <a:pt x="10" y="70"/>
                    </a:lnTo>
                    <a:lnTo>
                      <a:pt x="24" y="62"/>
                    </a:lnTo>
                    <a:lnTo>
                      <a:pt x="24" y="42"/>
                    </a:lnTo>
                    <a:lnTo>
                      <a:pt x="24" y="42"/>
                    </a:lnTo>
                    <a:lnTo>
                      <a:pt x="22" y="12"/>
                    </a:lnTo>
                    <a:lnTo>
                      <a:pt x="22" y="12"/>
                    </a:lnTo>
                    <a:lnTo>
                      <a:pt x="40" y="12"/>
                    </a:lnTo>
                    <a:lnTo>
                      <a:pt x="70" y="12"/>
                    </a:lnTo>
                    <a:lnTo>
                      <a:pt x="70" y="10"/>
                    </a:lnTo>
                    <a:close/>
                    <a:moveTo>
                      <a:pt x="10" y="24"/>
                    </a:moveTo>
                    <a:lnTo>
                      <a:pt x="10" y="24"/>
                    </a:lnTo>
                    <a:lnTo>
                      <a:pt x="18" y="38"/>
                    </a:lnTo>
                    <a:lnTo>
                      <a:pt x="22" y="48"/>
                    </a:lnTo>
                    <a:lnTo>
                      <a:pt x="12" y="56"/>
                    </a:lnTo>
                    <a:lnTo>
                      <a:pt x="12" y="56"/>
                    </a:lnTo>
                    <a:lnTo>
                      <a:pt x="8" y="42"/>
                    </a:lnTo>
                    <a:lnTo>
                      <a:pt x="2" y="30"/>
                    </a:lnTo>
                    <a:lnTo>
                      <a:pt x="10" y="24"/>
                    </a:lnTo>
                    <a:close/>
                    <a:moveTo>
                      <a:pt x="112" y="96"/>
                    </a:moveTo>
                    <a:lnTo>
                      <a:pt x="112" y="96"/>
                    </a:lnTo>
                    <a:lnTo>
                      <a:pt x="104" y="106"/>
                    </a:lnTo>
                    <a:lnTo>
                      <a:pt x="104" y="106"/>
                    </a:lnTo>
                    <a:lnTo>
                      <a:pt x="92" y="94"/>
                    </a:lnTo>
                    <a:lnTo>
                      <a:pt x="84" y="82"/>
                    </a:lnTo>
                    <a:lnTo>
                      <a:pt x="84" y="82"/>
                    </a:lnTo>
                    <a:lnTo>
                      <a:pt x="80" y="90"/>
                    </a:lnTo>
                    <a:lnTo>
                      <a:pt x="76" y="96"/>
                    </a:lnTo>
                    <a:lnTo>
                      <a:pt x="64" y="106"/>
                    </a:lnTo>
                    <a:lnTo>
                      <a:pt x="64" y="106"/>
                    </a:lnTo>
                    <a:lnTo>
                      <a:pt x="56" y="98"/>
                    </a:lnTo>
                    <a:lnTo>
                      <a:pt x="56" y="114"/>
                    </a:lnTo>
                    <a:lnTo>
                      <a:pt x="56" y="114"/>
                    </a:lnTo>
                    <a:lnTo>
                      <a:pt x="56" y="128"/>
                    </a:lnTo>
                    <a:lnTo>
                      <a:pt x="44" y="128"/>
                    </a:lnTo>
                    <a:lnTo>
                      <a:pt x="44" y="128"/>
                    </a:lnTo>
                    <a:lnTo>
                      <a:pt x="44" y="114"/>
                    </a:lnTo>
                    <a:lnTo>
                      <a:pt x="44" y="68"/>
                    </a:lnTo>
                    <a:lnTo>
                      <a:pt x="44" y="68"/>
                    </a:lnTo>
                    <a:lnTo>
                      <a:pt x="44" y="56"/>
                    </a:lnTo>
                    <a:lnTo>
                      <a:pt x="44" y="56"/>
                    </a:lnTo>
                    <a:lnTo>
                      <a:pt x="56" y="56"/>
                    </a:lnTo>
                    <a:lnTo>
                      <a:pt x="78" y="56"/>
                    </a:lnTo>
                    <a:lnTo>
                      <a:pt x="78" y="56"/>
                    </a:lnTo>
                    <a:lnTo>
                      <a:pt x="78" y="44"/>
                    </a:lnTo>
                    <a:lnTo>
                      <a:pt x="56" y="44"/>
                    </a:lnTo>
                    <a:lnTo>
                      <a:pt x="56" y="44"/>
                    </a:lnTo>
                    <a:lnTo>
                      <a:pt x="42" y="44"/>
                    </a:lnTo>
                    <a:lnTo>
                      <a:pt x="42" y="32"/>
                    </a:lnTo>
                    <a:lnTo>
                      <a:pt x="42" y="32"/>
                    </a:lnTo>
                    <a:lnTo>
                      <a:pt x="56" y="34"/>
                    </a:lnTo>
                    <a:lnTo>
                      <a:pt x="112" y="34"/>
                    </a:lnTo>
                    <a:lnTo>
                      <a:pt x="112" y="34"/>
                    </a:lnTo>
                    <a:lnTo>
                      <a:pt x="126" y="32"/>
                    </a:lnTo>
                    <a:lnTo>
                      <a:pt x="126" y="44"/>
                    </a:lnTo>
                    <a:lnTo>
                      <a:pt x="126" y="44"/>
                    </a:lnTo>
                    <a:lnTo>
                      <a:pt x="112" y="44"/>
                    </a:lnTo>
                    <a:lnTo>
                      <a:pt x="90" y="44"/>
                    </a:lnTo>
                    <a:lnTo>
                      <a:pt x="90" y="44"/>
                    </a:lnTo>
                    <a:lnTo>
                      <a:pt x="88" y="56"/>
                    </a:lnTo>
                    <a:lnTo>
                      <a:pt x="110" y="56"/>
                    </a:lnTo>
                    <a:lnTo>
                      <a:pt x="110" y="56"/>
                    </a:lnTo>
                    <a:lnTo>
                      <a:pt x="124" y="56"/>
                    </a:lnTo>
                    <a:lnTo>
                      <a:pt x="124" y="56"/>
                    </a:lnTo>
                    <a:lnTo>
                      <a:pt x="124" y="70"/>
                    </a:lnTo>
                    <a:lnTo>
                      <a:pt x="124" y="114"/>
                    </a:lnTo>
                    <a:lnTo>
                      <a:pt x="124" y="114"/>
                    </a:lnTo>
                    <a:lnTo>
                      <a:pt x="122" y="122"/>
                    </a:lnTo>
                    <a:lnTo>
                      <a:pt x="118" y="124"/>
                    </a:lnTo>
                    <a:lnTo>
                      <a:pt x="118" y="124"/>
                    </a:lnTo>
                    <a:lnTo>
                      <a:pt x="112" y="126"/>
                    </a:lnTo>
                    <a:lnTo>
                      <a:pt x="102" y="126"/>
                    </a:lnTo>
                    <a:lnTo>
                      <a:pt x="102" y="126"/>
                    </a:lnTo>
                    <a:lnTo>
                      <a:pt x="94" y="126"/>
                    </a:lnTo>
                    <a:lnTo>
                      <a:pt x="94" y="126"/>
                    </a:lnTo>
                    <a:lnTo>
                      <a:pt x="90" y="114"/>
                    </a:lnTo>
                    <a:lnTo>
                      <a:pt x="90" y="114"/>
                    </a:lnTo>
                    <a:lnTo>
                      <a:pt x="104" y="116"/>
                    </a:lnTo>
                    <a:lnTo>
                      <a:pt x="104" y="116"/>
                    </a:lnTo>
                    <a:lnTo>
                      <a:pt x="110" y="114"/>
                    </a:lnTo>
                    <a:lnTo>
                      <a:pt x="112" y="112"/>
                    </a:lnTo>
                    <a:lnTo>
                      <a:pt x="112" y="96"/>
                    </a:lnTo>
                    <a:close/>
                    <a:moveTo>
                      <a:pt x="56" y="96"/>
                    </a:moveTo>
                    <a:lnTo>
                      <a:pt x="56" y="96"/>
                    </a:lnTo>
                    <a:lnTo>
                      <a:pt x="62" y="92"/>
                    </a:lnTo>
                    <a:lnTo>
                      <a:pt x="68" y="86"/>
                    </a:lnTo>
                    <a:lnTo>
                      <a:pt x="68" y="86"/>
                    </a:lnTo>
                    <a:lnTo>
                      <a:pt x="74" y="78"/>
                    </a:lnTo>
                    <a:lnTo>
                      <a:pt x="76" y="68"/>
                    </a:lnTo>
                    <a:lnTo>
                      <a:pt x="56" y="68"/>
                    </a:lnTo>
                    <a:lnTo>
                      <a:pt x="56" y="96"/>
                    </a:lnTo>
                    <a:close/>
                    <a:moveTo>
                      <a:pt x="88" y="68"/>
                    </a:moveTo>
                    <a:lnTo>
                      <a:pt x="88" y="68"/>
                    </a:lnTo>
                    <a:lnTo>
                      <a:pt x="88" y="70"/>
                    </a:lnTo>
                    <a:lnTo>
                      <a:pt x="88" y="70"/>
                    </a:lnTo>
                    <a:lnTo>
                      <a:pt x="96" y="84"/>
                    </a:lnTo>
                    <a:lnTo>
                      <a:pt x="112" y="96"/>
                    </a:lnTo>
                    <a:lnTo>
                      <a:pt x="112" y="68"/>
                    </a:lnTo>
                    <a:lnTo>
                      <a:pt x="88"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5" name="Freeform 37"/>
              <p:cNvSpPr>
                <a:spLocks noEditPoints="1"/>
              </p:cNvSpPr>
              <p:nvPr/>
            </p:nvSpPr>
            <p:spPr bwMode="auto">
              <a:xfrm>
                <a:off x="4940" y="1336"/>
                <a:ext cx="126" cy="128"/>
              </a:xfrm>
              <a:custGeom>
                <a:avLst/>
                <a:gdLst>
                  <a:gd name="T0" fmla="*/ 42 w 126"/>
                  <a:gd name="T1" fmla="*/ 18 h 128"/>
                  <a:gd name="T2" fmla="*/ 30 w 126"/>
                  <a:gd name="T3" fmla="*/ 48 h 128"/>
                  <a:gd name="T4" fmla="*/ 40 w 126"/>
                  <a:gd name="T5" fmla="*/ 64 h 128"/>
                  <a:gd name="T6" fmla="*/ 44 w 126"/>
                  <a:gd name="T7" fmla="*/ 82 h 128"/>
                  <a:gd name="T8" fmla="*/ 38 w 126"/>
                  <a:gd name="T9" fmla="*/ 96 h 128"/>
                  <a:gd name="T10" fmla="*/ 22 w 126"/>
                  <a:gd name="T11" fmla="*/ 98 h 128"/>
                  <a:gd name="T12" fmla="*/ 18 w 126"/>
                  <a:gd name="T13" fmla="*/ 90 h 128"/>
                  <a:gd name="T14" fmla="*/ 24 w 126"/>
                  <a:gd name="T15" fmla="*/ 86 h 128"/>
                  <a:gd name="T16" fmla="*/ 30 w 126"/>
                  <a:gd name="T17" fmla="*/ 86 h 128"/>
                  <a:gd name="T18" fmla="*/ 30 w 126"/>
                  <a:gd name="T19" fmla="*/ 70 h 128"/>
                  <a:gd name="T20" fmla="*/ 18 w 126"/>
                  <a:gd name="T21" fmla="*/ 50 h 128"/>
                  <a:gd name="T22" fmla="*/ 30 w 126"/>
                  <a:gd name="T23" fmla="*/ 16 h 128"/>
                  <a:gd name="T24" fmla="*/ 14 w 126"/>
                  <a:gd name="T25" fmla="*/ 114 h 128"/>
                  <a:gd name="T26" fmla="*/ 0 w 126"/>
                  <a:gd name="T27" fmla="*/ 128 h 128"/>
                  <a:gd name="T28" fmla="*/ 2 w 126"/>
                  <a:gd name="T29" fmla="*/ 16 h 128"/>
                  <a:gd name="T30" fmla="*/ 10 w 126"/>
                  <a:gd name="T31" fmla="*/ 6 h 128"/>
                  <a:gd name="T32" fmla="*/ 40 w 126"/>
                  <a:gd name="T33" fmla="*/ 4 h 128"/>
                  <a:gd name="T34" fmla="*/ 44 w 126"/>
                  <a:gd name="T35" fmla="*/ 16 h 128"/>
                  <a:gd name="T36" fmla="*/ 74 w 126"/>
                  <a:gd name="T37" fmla="*/ 16 h 128"/>
                  <a:gd name="T38" fmla="*/ 74 w 126"/>
                  <a:gd name="T39" fmla="*/ 0 h 128"/>
                  <a:gd name="T40" fmla="*/ 88 w 126"/>
                  <a:gd name="T41" fmla="*/ 10 h 128"/>
                  <a:gd name="T42" fmla="*/ 110 w 126"/>
                  <a:gd name="T43" fmla="*/ 16 h 128"/>
                  <a:gd name="T44" fmla="*/ 122 w 126"/>
                  <a:gd name="T45" fmla="*/ 24 h 128"/>
                  <a:gd name="T46" fmla="*/ 122 w 126"/>
                  <a:gd name="T47" fmla="*/ 44 h 128"/>
                  <a:gd name="T48" fmla="*/ 110 w 126"/>
                  <a:gd name="T49" fmla="*/ 50 h 128"/>
                  <a:gd name="T50" fmla="*/ 66 w 126"/>
                  <a:gd name="T51" fmla="*/ 50 h 128"/>
                  <a:gd name="T52" fmla="*/ 42 w 126"/>
                  <a:gd name="T53" fmla="*/ 44 h 128"/>
                  <a:gd name="T54" fmla="*/ 42 w 126"/>
                  <a:gd name="T55" fmla="*/ 34 h 128"/>
                  <a:gd name="T56" fmla="*/ 58 w 126"/>
                  <a:gd name="T57" fmla="*/ 72 h 128"/>
                  <a:gd name="T58" fmla="*/ 44 w 126"/>
                  <a:gd name="T59" fmla="*/ 60 h 128"/>
                  <a:gd name="T60" fmla="*/ 110 w 126"/>
                  <a:gd name="T61" fmla="*/ 62 h 128"/>
                  <a:gd name="T62" fmla="*/ 124 w 126"/>
                  <a:gd name="T63" fmla="*/ 74 h 128"/>
                  <a:gd name="T64" fmla="*/ 96 w 126"/>
                  <a:gd name="T65" fmla="*/ 112 h 128"/>
                  <a:gd name="T66" fmla="*/ 104 w 126"/>
                  <a:gd name="T67" fmla="*/ 116 h 128"/>
                  <a:gd name="T68" fmla="*/ 112 w 126"/>
                  <a:gd name="T69" fmla="*/ 112 h 128"/>
                  <a:gd name="T70" fmla="*/ 114 w 126"/>
                  <a:gd name="T71" fmla="*/ 94 h 128"/>
                  <a:gd name="T72" fmla="*/ 126 w 126"/>
                  <a:gd name="T73" fmla="*/ 98 h 128"/>
                  <a:gd name="T74" fmla="*/ 118 w 126"/>
                  <a:gd name="T75" fmla="*/ 124 h 128"/>
                  <a:gd name="T76" fmla="*/ 104 w 126"/>
                  <a:gd name="T77" fmla="*/ 126 h 128"/>
                  <a:gd name="T78" fmla="*/ 86 w 126"/>
                  <a:gd name="T79" fmla="*/ 122 h 128"/>
                  <a:gd name="T80" fmla="*/ 72 w 126"/>
                  <a:gd name="T81" fmla="*/ 72 h 128"/>
                  <a:gd name="T82" fmla="*/ 68 w 126"/>
                  <a:gd name="T83" fmla="*/ 100 h 128"/>
                  <a:gd name="T84" fmla="*/ 58 w 126"/>
                  <a:gd name="T85" fmla="*/ 114 h 128"/>
                  <a:gd name="T86" fmla="*/ 34 w 126"/>
                  <a:gd name="T87" fmla="*/ 128 h 128"/>
                  <a:gd name="T88" fmla="*/ 42 w 126"/>
                  <a:gd name="T89" fmla="*/ 112 h 128"/>
                  <a:gd name="T90" fmla="*/ 54 w 126"/>
                  <a:gd name="T91" fmla="*/ 100 h 128"/>
                  <a:gd name="T92" fmla="*/ 58 w 126"/>
                  <a:gd name="T93" fmla="*/ 72 h 128"/>
                  <a:gd name="T94" fmla="*/ 54 w 126"/>
                  <a:gd name="T95" fmla="*/ 38 h 128"/>
                  <a:gd name="T96" fmla="*/ 100 w 126"/>
                  <a:gd name="T97" fmla="*/ 38 h 128"/>
                  <a:gd name="T98" fmla="*/ 110 w 126"/>
                  <a:gd name="T99" fmla="*/ 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 h="128">
                    <a:moveTo>
                      <a:pt x="42" y="24"/>
                    </a:moveTo>
                    <a:lnTo>
                      <a:pt x="42" y="24"/>
                    </a:lnTo>
                    <a:lnTo>
                      <a:pt x="42" y="18"/>
                    </a:lnTo>
                    <a:lnTo>
                      <a:pt x="42" y="18"/>
                    </a:lnTo>
                    <a:lnTo>
                      <a:pt x="30" y="48"/>
                    </a:lnTo>
                    <a:lnTo>
                      <a:pt x="30" y="48"/>
                    </a:lnTo>
                    <a:lnTo>
                      <a:pt x="36" y="58"/>
                    </a:lnTo>
                    <a:lnTo>
                      <a:pt x="40" y="64"/>
                    </a:lnTo>
                    <a:lnTo>
                      <a:pt x="40" y="64"/>
                    </a:lnTo>
                    <a:lnTo>
                      <a:pt x="42" y="74"/>
                    </a:lnTo>
                    <a:lnTo>
                      <a:pt x="44" y="82"/>
                    </a:lnTo>
                    <a:lnTo>
                      <a:pt x="44" y="82"/>
                    </a:lnTo>
                    <a:lnTo>
                      <a:pt x="42" y="88"/>
                    </a:lnTo>
                    <a:lnTo>
                      <a:pt x="40" y="92"/>
                    </a:lnTo>
                    <a:lnTo>
                      <a:pt x="38" y="96"/>
                    </a:lnTo>
                    <a:lnTo>
                      <a:pt x="32" y="98"/>
                    </a:lnTo>
                    <a:lnTo>
                      <a:pt x="32" y="98"/>
                    </a:lnTo>
                    <a:lnTo>
                      <a:pt x="22" y="98"/>
                    </a:lnTo>
                    <a:lnTo>
                      <a:pt x="20" y="98"/>
                    </a:lnTo>
                    <a:lnTo>
                      <a:pt x="20" y="98"/>
                    </a:lnTo>
                    <a:lnTo>
                      <a:pt x="18" y="90"/>
                    </a:lnTo>
                    <a:lnTo>
                      <a:pt x="18" y="86"/>
                    </a:lnTo>
                    <a:lnTo>
                      <a:pt x="18" y="86"/>
                    </a:lnTo>
                    <a:lnTo>
                      <a:pt x="24" y="86"/>
                    </a:lnTo>
                    <a:lnTo>
                      <a:pt x="24" y="86"/>
                    </a:lnTo>
                    <a:lnTo>
                      <a:pt x="30" y="86"/>
                    </a:lnTo>
                    <a:lnTo>
                      <a:pt x="30" y="86"/>
                    </a:lnTo>
                    <a:lnTo>
                      <a:pt x="32" y="80"/>
                    </a:lnTo>
                    <a:lnTo>
                      <a:pt x="32" y="80"/>
                    </a:lnTo>
                    <a:lnTo>
                      <a:pt x="30" y="70"/>
                    </a:lnTo>
                    <a:lnTo>
                      <a:pt x="26" y="62"/>
                    </a:lnTo>
                    <a:lnTo>
                      <a:pt x="26" y="62"/>
                    </a:lnTo>
                    <a:lnTo>
                      <a:pt x="18" y="50"/>
                    </a:lnTo>
                    <a:lnTo>
                      <a:pt x="18" y="50"/>
                    </a:lnTo>
                    <a:lnTo>
                      <a:pt x="24" y="34"/>
                    </a:lnTo>
                    <a:lnTo>
                      <a:pt x="30" y="16"/>
                    </a:lnTo>
                    <a:lnTo>
                      <a:pt x="14" y="16"/>
                    </a:lnTo>
                    <a:lnTo>
                      <a:pt x="14" y="114"/>
                    </a:lnTo>
                    <a:lnTo>
                      <a:pt x="14" y="114"/>
                    </a:lnTo>
                    <a:lnTo>
                      <a:pt x="14" y="128"/>
                    </a:lnTo>
                    <a:lnTo>
                      <a:pt x="0" y="128"/>
                    </a:lnTo>
                    <a:lnTo>
                      <a:pt x="0" y="128"/>
                    </a:lnTo>
                    <a:lnTo>
                      <a:pt x="2" y="114"/>
                    </a:lnTo>
                    <a:lnTo>
                      <a:pt x="2" y="16"/>
                    </a:lnTo>
                    <a:lnTo>
                      <a:pt x="2" y="16"/>
                    </a:lnTo>
                    <a:lnTo>
                      <a:pt x="2" y="4"/>
                    </a:lnTo>
                    <a:lnTo>
                      <a:pt x="2" y="4"/>
                    </a:lnTo>
                    <a:lnTo>
                      <a:pt x="10" y="6"/>
                    </a:lnTo>
                    <a:lnTo>
                      <a:pt x="32" y="6"/>
                    </a:lnTo>
                    <a:lnTo>
                      <a:pt x="32" y="6"/>
                    </a:lnTo>
                    <a:lnTo>
                      <a:pt x="40" y="4"/>
                    </a:lnTo>
                    <a:lnTo>
                      <a:pt x="46" y="12"/>
                    </a:lnTo>
                    <a:lnTo>
                      <a:pt x="46" y="12"/>
                    </a:lnTo>
                    <a:lnTo>
                      <a:pt x="44" y="16"/>
                    </a:lnTo>
                    <a:lnTo>
                      <a:pt x="44" y="16"/>
                    </a:lnTo>
                    <a:lnTo>
                      <a:pt x="56" y="16"/>
                    </a:lnTo>
                    <a:lnTo>
                      <a:pt x="74" y="16"/>
                    </a:lnTo>
                    <a:lnTo>
                      <a:pt x="74" y="10"/>
                    </a:lnTo>
                    <a:lnTo>
                      <a:pt x="74" y="10"/>
                    </a:lnTo>
                    <a:lnTo>
                      <a:pt x="74" y="0"/>
                    </a:lnTo>
                    <a:lnTo>
                      <a:pt x="88" y="0"/>
                    </a:lnTo>
                    <a:lnTo>
                      <a:pt x="88" y="0"/>
                    </a:lnTo>
                    <a:lnTo>
                      <a:pt x="88" y="10"/>
                    </a:lnTo>
                    <a:lnTo>
                      <a:pt x="88" y="16"/>
                    </a:lnTo>
                    <a:lnTo>
                      <a:pt x="110" y="16"/>
                    </a:lnTo>
                    <a:lnTo>
                      <a:pt x="110" y="16"/>
                    </a:lnTo>
                    <a:lnTo>
                      <a:pt x="122" y="14"/>
                    </a:lnTo>
                    <a:lnTo>
                      <a:pt x="122" y="14"/>
                    </a:lnTo>
                    <a:lnTo>
                      <a:pt x="122" y="24"/>
                    </a:lnTo>
                    <a:lnTo>
                      <a:pt x="122" y="34"/>
                    </a:lnTo>
                    <a:lnTo>
                      <a:pt x="122" y="34"/>
                    </a:lnTo>
                    <a:lnTo>
                      <a:pt x="122" y="44"/>
                    </a:lnTo>
                    <a:lnTo>
                      <a:pt x="110" y="44"/>
                    </a:lnTo>
                    <a:lnTo>
                      <a:pt x="110" y="50"/>
                    </a:lnTo>
                    <a:lnTo>
                      <a:pt x="110" y="50"/>
                    </a:lnTo>
                    <a:lnTo>
                      <a:pt x="100" y="50"/>
                    </a:lnTo>
                    <a:lnTo>
                      <a:pt x="66" y="50"/>
                    </a:lnTo>
                    <a:lnTo>
                      <a:pt x="66" y="50"/>
                    </a:lnTo>
                    <a:lnTo>
                      <a:pt x="54" y="50"/>
                    </a:lnTo>
                    <a:lnTo>
                      <a:pt x="54" y="44"/>
                    </a:lnTo>
                    <a:lnTo>
                      <a:pt x="42" y="44"/>
                    </a:lnTo>
                    <a:lnTo>
                      <a:pt x="42" y="44"/>
                    </a:lnTo>
                    <a:lnTo>
                      <a:pt x="42" y="44"/>
                    </a:lnTo>
                    <a:lnTo>
                      <a:pt x="42" y="34"/>
                    </a:lnTo>
                    <a:lnTo>
                      <a:pt x="42" y="24"/>
                    </a:lnTo>
                    <a:close/>
                    <a:moveTo>
                      <a:pt x="58" y="72"/>
                    </a:moveTo>
                    <a:lnTo>
                      <a:pt x="58" y="72"/>
                    </a:lnTo>
                    <a:lnTo>
                      <a:pt x="44" y="74"/>
                    </a:lnTo>
                    <a:lnTo>
                      <a:pt x="44" y="60"/>
                    </a:lnTo>
                    <a:lnTo>
                      <a:pt x="44" y="60"/>
                    </a:lnTo>
                    <a:lnTo>
                      <a:pt x="58" y="62"/>
                    </a:lnTo>
                    <a:lnTo>
                      <a:pt x="110" y="62"/>
                    </a:lnTo>
                    <a:lnTo>
                      <a:pt x="110" y="62"/>
                    </a:lnTo>
                    <a:lnTo>
                      <a:pt x="124" y="60"/>
                    </a:lnTo>
                    <a:lnTo>
                      <a:pt x="124" y="74"/>
                    </a:lnTo>
                    <a:lnTo>
                      <a:pt x="124" y="74"/>
                    </a:lnTo>
                    <a:lnTo>
                      <a:pt x="110" y="72"/>
                    </a:lnTo>
                    <a:lnTo>
                      <a:pt x="96" y="72"/>
                    </a:lnTo>
                    <a:lnTo>
                      <a:pt x="96" y="112"/>
                    </a:lnTo>
                    <a:lnTo>
                      <a:pt x="96" y="112"/>
                    </a:lnTo>
                    <a:lnTo>
                      <a:pt x="98" y="114"/>
                    </a:lnTo>
                    <a:lnTo>
                      <a:pt x="104" y="116"/>
                    </a:lnTo>
                    <a:lnTo>
                      <a:pt x="104" y="116"/>
                    </a:lnTo>
                    <a:lnTo>
                      <a:pt x="110" y="114"/>
                    </a:lnTo>
                    <a:lnTo>
                      <a:pt x="112" y="112"/>
                    </a:lnTo>
                    <a:lnTo>
                      <a:pt x="112" y="112"/>
                    </a:lnTo>
                    <a:lnTo>
                      <a:pt x="114" y="106"/>
                    </a:lnTo>
                    <a:lnTo>
                      <a:pt x="114" y="94"/>
                    </a:lnTo>
                    <a:lnTo>
                      <a:pt x="114" y="94"/>
                    </a:lnTo>
                    <a:lnTo>
                      <a:pt x="126" y="98"/>
                    </a:lnTo>
                    <a:lnTo>
                      <a:pt x="126" y="98"/>
                    </a:lnTo>
                    <a:lnTo>
                      <a:pt x="124" y="114"/>
                    </a:lnTo>
                    <a:lnTo>
                      <a:pt x="120" y="122"/>
                    </a:lnTo>
                    <a:lnTo>
                      <a:pt x="118" y="124"/>
                    </a:lnTo>
                    <a:lnTo>
                      <a:pt x="114" y="126"/>
                    </a:lnTo>
                    <a:lnTo>
                      <a:pt x="104" y="126"/>
                    </a:lnTo>
                    <a:lnTo>
                      <a:pt x="104" y="126"/>
                    </a:lnTo>
                    <a:lnTo>
                      <a:pt x="94" y="126"/>
                    </a:lnTo>
                    <a:lnTo>
                      <a:pt x="88" y="124"/>
                    </a:lnTo>
                    <a:lnTo>
                      <a:pt x="86" y="122"/>
                    </a:lnTo>
                    <a:lnTo>
                      <a:pt x="84" y="118"/>
                    </a:lnTo>
                    <a:lnTo>
                      <a:pt x="84" y="72"/>
                    </a:lnTo>
                    <a:lnTo>
                      <a:pt x="72" y="72"/>
                    </a:lnTo>
                    <a:lnTo>
                      <a:pt x="72" y="72"/>
                    </a:lnTo>
                    <a:lnTo>
                      <a:pt x="70" y="92"/>
                    </a:lnTo>
                    <a:lnTo>
                      <a:pt x="68" y="100"/>
                    </a:lnTo>
                    <a:lnTo>
                      <a:pt x="64" y="108"/>
                    </a:lnTo>
                    <a:lnTo>
                      <a:pt x="64" y="108"/>
                    </a:lnTo>
                    <a:lnTo>
                      <a:pt x="58" y="114"/>
                    </a:lnTo>
                    <a:lnTo>
                      <a:pt x="52" y="118"/>
                    </a:lnTo>
                    <a:lnTo>
                      <a:pt x="34" y="128"/>
                    </a:lnTo>
                    <a:lnTo>
                      <a:pt x="34" y="128"/>
                    </a:lnTo>
                    <a:lnTo>
                      <a:pt x="26" y="118"/>
                    </a:lnTo>
                    <a:lnTo>
                      <a:pt x="26" y="118"/>
                    </a:lnTo>
                    <a:lnTo>
                      <a:pt x="42" y="112"/>
                    </a:lnTo>
                    <a:lnTo>
                      <a:pt x="48" y="106"/>
                    </a:lnTo>
                    <a:lnTo>
                      <a:pt x="54" y="100"/>
                    </a:lnTo>
                    <a:lnTo>
                      <a:pt x="54" y="100"/>
                    </a:lnTo>
                    <a:lnTo>
                      <a:pt x="58" y="90"/>
                    </a:lnTo>
                    <a:lnTo>
                      <a:pt x="62" y="72"/>
                    </a:lnTo>
                    <a:lnTo>
                      <a:pt x="58" y="72"/>
                    </a:lnTo>
                    <a:close/>
                    <a:moveTo>
                      <a:pt x="110" y="26"/>
                    </a:moveTo>
                    <a:lnTo>
                      <a:pt x="54" y="26"/>
                    </a:lnTo>
                    <a:lnTo>
                      <a:pt x="54" y="38"/>
                    </a:lnTo>
                    <a:lnTo>
                      <a:pt x="54" y="38"/>
                    </a:lnTo>
                    <a:lnTo>
                      <a:pt x="66" y="38"/>
                    </a:lnTo>
                    <a:lnTo>
                      <a:pt x="100" y="38"/>
                    </a:lnTo>
                    <a:lnTo>
                      <a:pt x="100" y="38"/>
                    </a:lnTo>
                    <a:lnTo>
                      <a:pt x="110" y="38"/>
                    </a:lnTo>
                    <a:lnTo>
                      <a:pt x="11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6" name="Freeform 38"/>
              <p:cNvSpPr>
                <a:spLocks/>
              </p:cNvSpPr>
              <p:nvPr/>
            </p:nvSpPr>
            <p:spPr bwMode="auto">
              <a:xfrm>
                <a:off x="2306" y="3152"/>
                <a:ext cx="1130" cy="340"/>
              </a:xfrm>
              <a:custGeom>
                <a:avLst/>
                <a:gdLst>
                  <a:gd name="T0" fmla="*/ 1130 w 1130"/>
                  <a:gd name="T1" fmla="*/ 170 h 340"/>
                  <a:gd name="T2" fmla="*/ 1126 w 1130"/>
                  <a:gd name="T3" fmla="*/ 204 h 340"/>
                  <a:gd name="T4" fmla="*/ 1116 w 1130"/>
                  <a:gd name="T5" fmla="*/ 236 h 340"/>
                  <a:gd name="T6" fmla="*/ 1100 w 1130"/>
                  <a:gd name="T7" fmla="*/ 264 h 340"/>
                  <a:gd name="T8" fmla="*/ 1080 w 1130"/>
                  <a:gd name="T9" fmla="*/ 290 h 340"/>
                  <a:gd name="T10" fmla="*/ 1054 w 1130"/>
                  <a:gd name="T11" fmla="*/ 310 h 340"/>
                  <a:gd name="T12" fmla="*/ 1026 w 1130"/>
                  <a:gd name="T13" fmla="*/ 326 h 340"/>
                  <a:gd name="T14" fmla="*/ 994 w 1130"/>
                  <a:gd name="T15" fmla="*/ 336 h 340"/>
                  <a:gd name="T16" fmla="*/ 960 w 1130"/>
                  <a:gd name="T17" fmla="*/ 340 h 340"/>
                  <a:gd name="T18" fmla="*/ 170 w 1130"/>
                  <a:gd name="T19" fmla="*/ 340 h 340"/>
                  <a:gd name="T20" fmla="*/ 136 w 1130"/>
                  <a:gd name="T21" fmla="*/ 336 h 340"/>
                  <a:gd name="T22" fmla="*/ 104 w 1130"/>
                  <a:gd name="T23" fmla="*/ 326 h 340"/>
                  <a:gd name="T24" fmla="*/ 74 w 1130"/>
                  <a:gd name="T25" fmla="*/ 310 h 340"/>
                  <a:gd name="T26" fmla="*/ 50 w 1130"/>
                  <a:gd name="T27" fmla="*/ 290 h 340"/>
                  <a:gd name="T28" fmla="*/ 30 w 1130"/>
                  <a:gd name="T29" fmla="*/ 264 h 340"/>
                  <a:gd name="T30" fmla="*/ 14 w 1130"/>
                  <a:gd name="T31" fmla="*/ 236 h 340"/>
                  <a:gd name="T32" fmla="*/ 4 w 1130"/>
                  <a:gd name="T33" fmla="*/ 204 h 340"/>
                  <a:gd name="T34" fmla="*/ 0 w 1130"/>
                  <a:gd name="T35" fmla="*/ 170 h 340"/>
                  <a:gd name="T36" fmla="*/ 0 w 1130"/>
                  <a:gd name="T37" fmla="*/ 152 h 340"/>
                  <a:gd name="T38" fmla="*/ 8 w 1130"/>
                  <a:gd name="T39" fmla="*/ 120 h 340"/>
                  <a:gd name="T40" fmla="*/ 20 w 1130"/>
                  <a:gd name="T41" fmla="*/ 90 h 340"/>
                  <a:gd name="T42" fmla="*/ 38 w 1130"/>
                  <a:gd name="T43" fmla="*/ 62 h 340"/>
                  <a:gd name="T44" fmla="*/ 62 w 1130"/>
                  <a:gd name="T45" fmla="*/ 40 h 340"/>
                  <a:gd name="T46" fmla="*/ 88 w 1130"/>
                  <a:gd name="T47" fmla="*/ 20 h 340"/>
                  <a:gd name="T48" fmla="*/ 120 w 1130"/>
                  <a:gd name="T49" fmla="*/ 8 h 340"/>
                  <a:gd name="T50" fmla="*/ 152 w 1130"/>
                  <a:gd name="T51" fmla="*/ 2 h 340"/>
                  <a:gd name="T52" fmla="*/ 960 w 1130"/>
                  <a:gd name="T53" fmla="*/ 0 h 340"/>
                  <a:gd name="T54" fmla="*/ 978 w 1130"/>
                  <a:gd name="T55" fmla="*/ 2 h 340"/>
                  <a:gd name="T56" fmla="*/ 1010 w 1130"/>
                  <a:gd name="T57" fmla="*/ 8 h 340"/>
                  <a:gd name="T58" fmla="*/ 1040 w 1130"/>
                  <a:gd name="T59" fmla="*/ 20 h 340"/>
                  <a:gd name="T60" fmla="*/ 1068 w 1130"/>
                  <a:gd name="T61" fmla="*/ 40 h 340"/>
                  <a:gd name="T62" fmla="*/ 1090 w 1130"/>
                  <a:gd name="T63" fmla="*/ 62 h 340"/>
                  <a:gd name="T64" fmla="*/ 1110 w 1130"/>
                  <a:gd name="T65" fmla="*/ 90 h 340"/>
                  <a:gd name="T66" fmla="*/ 1122 w 1130"/>
                  <a:gd name="T67" fmla="*/ 120 h 340"/>
                  <a:gd name="T68" fmla="*/ 1128 w 1130"/>
                  <a:gd name="T69" fmla="*/ 152 h 340"/>
                  <a:gd name="T70" fmla="*/ 1130 w 1130"/>
                  <a:gd name="T71"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0" h="340">
                    <a:moveTo>
                      <a:pt x="1130" y="170"/>
                    </a:moveTo>
                    <a:lnTo>
                      <a:pt x="1130" y="170"/>
                    </a:lnTo>
                    <a:lnTo>
                      <a:pt x="1128" y="186"/>
                    </a:lnTo>
                    <a:lnTo>
                      <a:pt x="1126" y="204"/>
                    </a:lnTo>
                    <a:lnTo>
                      <a:pt x="1122" y="220"/>
                    </a:lnTo>
                    <a:lnTo>
                      <a:pt x="1116" y="236"/>
                    </a:lnTo>
                    <a:lnTo>
                      <a:pt x="1110" y="250"/>
                    </a:lnTo>
                    <a:lnTo>
                      <a:pt x="1100" y="264"/>
                    </a:lnTo>
                    <a:lnTo>
                      <a:pt x="1090" y="278"/>
                    </a:lnTo>
                    <a:lnTo>
                      <a:pt x="1080" y="290"/>
                    </a:lnTo>
                    <a:lnTo>
                      <a:pt x="1068" y="300"/>
                    </a:lnTo>
                    <a:lnTo>
                      <a:pt x="1054" y="310"/>
                    </a:lnTo>
                    <a:lnTo>
                      <a:pt x="1040" y="318"/>
                    </a:lnTo>
                    <a:lnTo>
                      <a:pt x="1026" y="326"/>
                    </a:lnTo>
                    <a:lnTo>
                      <a:pt x="1010" y="332"/>
                    </a:lnTo>
                    <a:lnTo>
                      <a:pt x="994" y="336"/>
                    </a:lnTo>
                    <a:lnTo>
                      <a:pt x="978" y="338"/>
                    </a:lnTo>
                    <a:lnTo>
                      <a:pt x="960" y="340"/>
                    </a:lnTo>
                    <a:lnTo>
                      <a:pt x="170" y="340"/>
                    </a:lnTo>
                    <a:lnTo>
                      <a:pt x="170" y="340"/>
                    </a:lnTo>
                    <a:lnTo>
                      <a:pt x="152" y="338"/>
                    </a:lnTo>
                    <a:lnTo>
                      <a:pt x="136" y="336"/>
                    </a:lnTo>
                    <a:lnTo>
                      <a:pt x="120" y="332"/>
                    </a:lnTo>
                    <a:lnTo>
                      <a:pt x="104" y="326"/>
                    </a:lnTo>
                    <a:lnTo>
                      <a:pt x="88" y="318"/>
                    </a:lnTo>
                    <a:lnTo>
                      <a:pt x="74" y="310"/>
                    </a:lnTo>
                    <a:lnTo>
                      <a:pt x="62" y="300"/>
                    </a:lnTo>
                    <a:lnTo>
                      <a:pt x="50" y="290"/>
                    </a:lnTo>
                    <a:lnTo>
                      <a:pt x="38" y="278"/>
                    </a:lnTo>
                    <a:lnTo>
                      <a:pt x="30" y="264"/>
                    </a:lnTo>
                    <a:lnTo>
                      <a:pt x="20" y="250"/>
                    </a:lnTo>
                    <a:lnTo>
                      <a:pt x="14" y="236"/>
                    </a:lnTo>
                    <a:lnTo>
                      <a:pt x="8" y="220"/>
                    </a:lnTo>
                    <a:lnTo>
                      <a:pt x="4" y="204"/>
                    </a:lnTo>
                    <a:lnTo>
                      <a:pt x="0" y="186"/>
                    </a:lnTo>
                    <a:lnTo>
                      <a:pt x="0" y="170"/>
                    </a:lnTo>
                    <a:lnTo>
                      <a:pt x="0" y="170"/>
                    </a:lnTo>
                    <a:lnTo>
                      <a:pt x="0" y="152"/>
                    </a:lnTo>
                    <a:lnTo>
                      <a:pt x="4" y="136"/>
                    </a:lnTo>
                    <a:lnTo>
                      <a:pt x="8" y="120"/>
                    </a:lnTo>
                    <a:lnTo>
                      <a:pt x="14" y="104"/>
                    </a:lnTo>
                    <a:lnTo>
                      <a:pt x="20" y="90"/>
                    </a:lnTo>
                    <a:lnTo>
                      <a:pt x="30" y="76"/>
                    </a:lnTo>
                    <a:lnTo>
                      <a:pt x="38" y="62"/>
                    </a:lnTo>
                    <a:lnTo>
                      <a:pt x="50" y="50"/>
                    </a:lnTo>
                    <a:lnTo>
                      <a:pt x="62" y="40"/>
                    </a:lnTo>
                    <a:lnTo>
                      <a:pt x="74" y="30"/>
                    </a:lnTo>
                    <a:lnTo>
                      <a:pt x="88" y="20"/>
                    </a:lnTo>
                    <a:lnTo>
                      <a:pt x="104" y="14"/>
                    </a:lnTo>
                    <a:lnTo>
                      <a:pt x="120" y="8"/>
                    </a:lnTo>
                    <a:lnTo>
                      <a:pt x="136" y="4"/>
                    </a:lnTo>
                    <a:lnTo>
                      <a:pt x="152" y="2"/>
                    </a:lnTo>
                    <a:lnTo>
                      <a:pt x="170" y="0"/>
                    </a:lnTo>
                    <a:lnTo>
                      <a:pt x="960" y="0"/>
                    </a:lnTo>
                    <a:lnTo>
                      <a:pt x="960" y="0"/>
                    </a:lnTo>
                    <a:lnTo>
                      <a:pt x="978" y="2"/>
                    </a:lnTo>
                    <a:lnTo>
                      <a:pt x="994" y="4"/>
                    </a:lnTo>
                    <a:lnTo>
                      <a:pt x="1010" y="8"/>
                    </a:lnTo>
                    <a:lnTo>
                      <a:pt x="1026" y="14"/>
                    </a:lnTo>
                    <a:lnTo>
                      <a:pt x="1040" y="20"/>
                    </a:lnTo>
                    <a:lnTo>
                      <a:pt x="1054" y="30"/>
                    </a:lnTo>
                    <a:lnTo>
                      <a:pt x="1068" y="40"/>
                    </a:lnTo>
                    <a:lnTo>
                      <a:pt x="1080" y="50"/>
                    </a:lnTo>
                    <a:lnTo>
                      <a:pt x="1090" y="62"/>
                    </a:lnTo>
                    <a:lnTo>
                      <a:pt x="1100" y="76"/>
                    </a:lnTo>
                    <a:lnTo>
                      <a:pt x="1110" y="90"/>
                    </a:lnTo>
                    <a:lnTo>
                      <a:pt x="1116" y="104"/>
                    </a:lnTo>
                    <a:lnTo>
                      <a:pt x="1122" y="120"/>
                    </a:lnTo>
                    <a:lnTo>
                      <a:pt x="1126" y="136"/>
                    </a:lnTo>
                    <a:lnTo>
                      <a:pt x="1128" y="152"/>
                    </a:lnTo>
                    <a:lnTo>
                      <a:pt x="1130" y="170"/>
                    </a:lnTo>
                    <a:lnTo>
                      <a:pt x="1130" y="17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7" name="Freeform 39"/>
              <p:cNvSpPr>
                <a:spLocks noEditPoints="1"/>
              </p:cNvSpPr>
              <p:nvPr/>
            </p:nvSpPr>
            <p:spPr bwMode="auto">
              <a:xfrm>
                <a:off x="2508" y="3236"/>
                <a:ext cx="170" cy="170"/>
              </a:xfrm>
              <a:custGeom>
                <a:avLst/>
                <a:gdLst>
                  <a:gd name="T0" fmla="*/ 42 w 170"/>
                  <a:gd name="T1" fmla="*/ 20 h 170"/>
                  <a:gd name="T2" fmla="*/ 64 w 170"/>
                  <a:gd name="T3" fmla="*/ 0 h 170"/>
                  <a:gd name="T4" fmla="*/ 62 w 170"/>
                  <a:gd name="T5" fmla="*/ 18 h 170"/>
                  <a:gd name="T6" fmla="*/ 104 w 170"/>
                  <a:gd name="T7" fmla="*/ 32 h 170"/>
                  <a:gd name="T8" fmla="*/ 104 w 170"/>
                  <a:gd name="T9" fmla="*/ 20 h 170"/>
                  <a:gd name="T10" fmla="*/ 126 w 170"/>
                  <a:gd name="T11" fmla="*/ 0 h 170"/>
                  <a:gd name="T12" fmla="*/ 126 w 170"/>
                  <a:gd name="T13" fmla="*/ 20 h 170"/>
                  <a:gd name="T14" fmla="*/ 140 w 170"/>
                  <a:gd name="T15" fmla="*/ 32 h 170"/>
                  <a:gd name="T16" fmla="*/ 162 w 170"/>
                  <a:gd name="T17" fmla="*/ 30 h 170"/>
                  <a:gd name="T18" fmla="*/ 162 w 170"/>
                  <a:gd name="T19" fmla="*/ 52 h 170"/>
                  <a:gd name="T20" fmla="*/ 126 w 170"/>
                  <a:gd name="T21" fmla="*/ 52 h 170"/>
                  <a:gd name="T22" fmla="*/ 144 w 170"/>
                  <a:gd name="T23" fmla="*/ 90 h 170"/>
                  <a:gd name="T24" fmla="*/ 168 w 170"/>
                  <a:gd name="T25" fmla="*/ 90 h 170"/>
                  <a:gd name="T26" fmla="*/ 168 w 170"/>
                  <a:gd name="T27" fmla="*/ 112 h 170"/>
                  <a:gd name="T28" fmla="*/ 24 w 170"/>
                  <a:gd name="T29" fmla="*/ 110 h 170"/>
                  <a:gd name="T30" fmla="*/ 0 w 170"/>
                  <a:gd name="T31" fmla="*/ 112 h 170"/>
                  <a:gd name="T32" fmla="*/ 0 w 170"/>
                  <a:gd name="T33" fmla="*/ 90 h 170"/>
                  <a:gd name="T34" fmla="*/ 42 w 170"/>
                  <a:gd name="T35" fmla="*/ 90 h 170"/>
                  <a:gd name="T36" fmla="*/ 28 w 170"/>
                  <a:gd name="T37" fmla="*/ 52 h 170"/>
                  <a:gd name="T38" fmla="*/ 8 w 170"/>
                  <a:gd name="T39" fmla="*/ 52 h 170"/>
                  <a:gd name="T40" fmla="*/ 8 w 170"/>
                  <a:gd name="T41" fmla="*/ 30 h 170"/>
                  <a:gd name="T42" fmla="*/ 42 w 170"/>
                  <a:gd name="T43" fmla="*/ 32 h 170"/>
                  <a:gd name="T44" fmla="*/ 70 w 170"/>
                  <a:gd name="T45" fmla="*/ 126 h 170"/>
                  <a:gd name="T46" fmla="*/ 56 w 170"/>
                  <a:gd name="T47" fmla="*/ 140 h 170"/>
                  <a:gd name="T48" fmla="*/ 42 w 170"/>
                  <a:gd name="T49" fmla="*/ 152 h 170"/>
                  <a:gd name="T50" fmla="*/ 14 w 170"/>
                  <a:gd name="T51" fmla="*/ 168 h 170"/>
                  <a:gd name="T52" fmla="*/ 8 w 170"/>
                  <a:gd name="T53" fmla="*/ 160 h 170"/>
                  <a:gd name="T54" fmla="*/ 0 w 170"/>
                  <a:gd name="T55" fmla="*/ 152 h 170"/>
                  <a:gd name="T56" fmla="*/ 30 w 170"/>
                  <a:gd name="T57" fmla="*/ 136 h 170"/>
                  <a:gd name="T58" fmla="*/ 42 w 170"/>
                  <a:gd name="T59" fmla="*/ 126 h 170"/>
                  <a:gd name="T60" fmla="*/ 70 w 170"/>
                  <a:gd name="T61" fmla="*/ 126 h 170"/>
                  <a:gd name="T62" fmla="*/ 104 w 170"/>
                  <a:gd name="T63" fmla="*/ 52 h 170"/>
                  <a:gd name="T64" fmla="*/ 62 w 170"/>
                  <a:gd name="T65" fmla="*/ 90 h 170"/>
                  <a:gd name="T66" fmla="*/ 114 w 170"/>
                  <a:gd name="T67" fmla="*/ 114 h 170"/>
                  <a:gd name="T68" fmla="*/ 128 w 170"/>
                  <a:gd name="T69" fmla="*/ 126 h 170"/>
                  <a:gd name="T70" fmla="*/ 140 w 170"/>
                  <a:gd name="T71" fmla="*/ 136 h 170"/>
                  <a:gd name="T72" fmla="*/ 170 w 170"/>
                  <a:gd name="T73" fmla="*/ 150 h 170"/>
                  <a:gd name="T74" fmla="*/ 162 w 170"/>
                  <a:gd name="T75" fmla="*/ 160 h 170"/>
                  <a:gd name="T76" fmla="*/ 156 w 170"/>
                  <a:gd name="T77" fmla="*/ 170 h 170"/>
                  <a:gd name="T78" fmla="*/ 122 w 170"/>
                  <a:gd name="T79" fmla="*/ 150 h 170"/>
                  <a:gd name="T80" fmla="*/ 110 w 170"/>
                  <a:gd name="T81" fmla="*/ 138 h 170"/>
                  <a:gd name="T82" fmla="*/ 114 w 170"/>
                  <a:gd name="T83" fmla="*/ 11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70">
                    <a:moveTo>
                      <a:pt x="42" y="20"/>
                    </a:moveTo>
                    <a:lnTo>
                      <a:pt x="42" y="20"/>
                    </a:lnTo>
                    <a:lnTo>
                      <a:pt x="42" y="0"/>
                    </a:lnTo>
                    <a:lnTo>
                      <a:pt x="64" y="0"/>
                    </a:lnTo>
                    <a:lnTo>
                      <a:pt x="64" y="0"/>
                    </a:lnTo>
                    <a:lnTo>
                      <a:pt x="62" y="18"/>
                    </a:lnTo>
                    <a:lnTo>
                      <a:pt x="62" y="32"/>
                    </a:lnTo>
                    <a:lnTo>
                      <a:pt x="104" y="32"/>
                    </a:lnTo>
                    <a:lnTo>
                      <a:pt x="104" y="20"/>
                    </a:lnTo>
                    <a:lnTo>
                      <a:pt x="104" y="20"/>
                    </a:lnTo>
                    <a:lnTo>
                      <a:pt x="104" y="0"/>
                    </a:lnTo>
                    <a:lnTo>
                      <a:pt x="126" y="0"/>
                    </a:lnTo>
                    <a:lnTo>
                      <a:pt x="126" y="0"/>
                    </a:lnTo>
                    <a:lnTo>
                      <a:pt x="126" y="20"/>
                    </a:lnTo>
                    <a:lnTo>
                      <a:pt x="126" y="32"/>
                    </a:lnTo>
                    <a:lnTo>
                      <a:pt x="140" y="32"/>
                    </a:lnTo>
                    <a:lnTo>
                      <a:pt x="140" y="32"/>
                    </a:lnTo>
                    <a:lnTo>
                      <a:pt x="162" y="30"/>
                    </a:lnTo>
                    <a:lnTo>
                      <a:pt x="162" y="52"/>
                    </a:lnTo>
                    <a:lnTo>
                      <a:pt x="162" y="52"/>
                    </a:lnTo>
                    <a:lnTo>
                      <a:pt x="140" y="52"/>
                    </a:lnTo>
                    <a:lnTo>
                      <a:pt x="126" y="52"/>
                    </a:lnTo>
                    <a:lnTo>
                      <a:pt x="126" y="90"/>
                    </a:lnTo>
                    <a:lnTo>
                      <a:pt x="144" y="90"/>
                    </a:lnTo>
                    <a:lnTo>
                      <a:pt x="144" y="90"/>
                    </a:lnTo>
                    <a:lnTo>
                      <a:pt x="168" y="90"/>
                    </a:lnTo>
                    <a:lnTo>
                      <a:pt x="168" y="112"/>
                    </a:lnTo>
                    <a:lnTo>
                      <a:pt x="168" y="112"/>
                    </a:lnTo>
                    <a:lnTo>
                      <a:pt x="144" y="110"/>
                    </a:lnTo>
                    <a:lnTo>
                      <a:pt x="24" y="110"/>
                    </a:lnTo>
                    <a:lnTo>
                      <a:pt x="24" y="110"/>
                    </a:lnTo>
                    <a:lnTo>
                      <a:pt x="0" y="112"/>
                    </a:lnTo>
                    <a:lnTo>
                      <a:pt x="0" y="90"/>
                    </a:lnTo>
                    <a:lnTo>
                      <a:pt x="0" y="90"/>
                    </a:lnTo>
                    <a:lnTo>
                      <a:pt x="24" y="90"/>
                    </a:lnTo>
                    <a:lnTo>
                      <a:pt x="42" y="90"/>
                    </a:lnTo>
                    <a:lnTo>
                      <a:pt x="42" y="52"/>
                    </a:lnTo>
                    <a:lnTo>
                      <a:pt x="28" y="52"/>
                    </a:lnTo>
                    <a:lnTo>
                      <a:pt x="28" y="52"/>
                    </a:lnTo>
                    <a:lnTo>
                      <a:pt x="8" y="52"/>
                    </a:lnTo>
                    <a:lnTo>
                      <a:pt x="8" y="30"/>
                    </a:lnTo>
                    <a:lnTo>
                      <a:pt x="8" y="30"/>
                    </a:lnTo>
                    <a:lnTo>
                      <a:pt x="28" y="32"/>
                    </a:lnTo>
                    <a:lnTo>
                      <a:pt x="42" y="32"/>
                    </a:lnTo>
                    <a:lnTo>
                      <a:pt x="42" y="20"/>
                    </a:lnTo>
                    <a:close/>
                    <a:moveTo>
                      <a:pt x="70" y="126"/>
                    </a:moveTo>
                    <a:lnTo>
                      <a:pt x="70" y="126"/>
                    </a:lnTo>
                    <a:lnTo>
                      <a:pt x="56" y="140"/>
                    </a:lnTo>
                    <a:lnTo>
                      <a:pt x="42" y="152"/>
                    </a:lnTo>
                    <a:lnTo>
                      <a:pt x="42" y="152"/>
                    </a:lnTo>
                    <a:lnTo>
                      <a:pt x="30" y="160"/>
                    </a:lnTo>
                    <a:lnTo>
                      <a:pt x="14" y="168"/>
                    </a:lnTo>
                    <a:lnTo>
                      <a:pt x="14" y="168"/>
                    </a:lnTo>
                    <a:lnTo>
                      <a:pt x="8" y="160"/>
                    </a:lnTo>
                    <a:lnTo>
                      <a:pt x="0" y="152"/>
                    </a:lnTo>
                    <a:lnTo>
                      <a:pt x="0" y="152"/>
                    </a:lnTo>
                    <a:lnTo>
                      <a:pt x="16" y="144"/>
                    </a:lnTo>
                    <a:lnTo>
                      <a:pt x="30" y="136"/>
                    </a:lnTo>
                    <a:lnTo>
                      <a:pt x="30" y="136"/>
                    </a:lnTo>
                    <a:lnTo>
                      <a:pt x="42" y="126"/>
                    </a:lnTo>
                    <a:lnTo>
                      <a:pt x="52" y="114"/>
                    </a:lnTo>
                    <a:lnTo>
                      <a:pt x="70" y="126"/>
                    </a:lnTo>
                    <a:close/>
                    <a:moveTo>
                      <a:pt x="104" y="90"/>
                    </a:moveTo>
                    <a:lnTo>
                      <a:pt x="104" y="52"/>
                    </a:lnTo>
                    <a:lnTo>
                      <a:pt x="62" y="52"/>
                    </a:lnTo>
                    <a:lnTo>
                      <a:pt x="62" y="90"/>
                    </a:lnTo>
                    <a:lnTo>
                      <a:pt x="104" y="90"/>
                    </a:lnTo>
                    <a:close/>
                    <a:moveTo>
                      <a:pt x="114" y="114"/>
                    </a:moveTo>
                    <a:lnTo>
                      <a:pt x="114" y="114"/>
                    </a:lnTo>
                    <a:lnTo>
                      <a:pt x="128" y="126"/>
                    </a:lnTo>
                    <a:lnTo>
                      <a:pt x="140" y="136"/>
                    </a:lnTo>
                    <a:lnTo>
                      <a:pt x="140" y="136"/>
                    </a:lnTo>
                    <a:lnTo>
                      <a:pt x="154" y="144"/>
                    </a:lnTo>
                    <a:lnTo>
                      <a:pt x="170" y="150"/>
                    </a:lnTo>
                    <a:lnTo>
                      <a:pt x="170" y="150"/>
                    </a:lnTo>
                    <a:lnTo>
                      <a:pt x="162" y="160"/>
                    </a:lnTo>
                    <a:lnTo>
                      <a:pt x="156" y="170"/>
                    </a:lnTo>
                    <a:lnTo>
                      <a:pt x="156" y="170"/>
                    </a:lnTo>
                    <a:lnTo>
                      <a:pt x="138" y="160"/>
                    </a:lnTo>
                    <a:lnTo>
                      <a:pt x="122" y="150"/>
                    </a:lnTo>
                    <a:lnTo>
                      <a:pt x="122" y="150"/>
                    </a:lnTo>
                    <a:lnTo>
                      <a:pt x="110" y="138"/>
                    </a:lnTo>
                    <a:lnTo>
                      <a:pt x="98" y="126"/>
                    </a:lnTo>
                    <a:lnTo>
                      <a:pt x="114"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8" name="Freeform 40"/>
              <p:cNvSpPr>
                <a:spLocks noEditPoints="1"/>
              </p:cNvSpPr>
              <p:nvPr/>
            </p:nvSpPr>
            <p:spPr bwMode="auto">
              <a:xfrm>
                <a:off x="2700" y="3240"/>
                <a:ext cx="156" cy="164"/>
              </a:xfrm>
              <a:custGeom>
                <a:avLst/>
                <a:gdLst>
                  <a:gd name="T0" fmla="*/ 0 w 156"/>
                  <a:gd name="T1" fmla="*/ 18 h 164"/>
                  <a:gd name="T2" fmla="*/ 0 w 156"/>
                  <a:gd name="T3" fmla="*/ 0 h 164"/>
                  <a:gd name="T4" fmla="*/ 136 w 156"/>
                  <a:gd name="T5" fmla="*/ 0 h 164"/>
                  <a:gd name="T6" fmla="*/ 156 w 156"/>
                  <a:gd name="T7" fmla="*/ 0 h 164"/>
                  <a:gd name="T8" fmla="*/ 156 w 156"/>
                  <a:gd name="T9" fmla="*/ 20 h 164"/>
                  <a:gd name="T10" fmla="*/ 156 w 156"/>
                  <a:gd name="T11" fmla="*/ 144 h 164"/>
                  <a:gd name="T12" fmla="*/ 152 w 156"/>
                  <a:gd name="T13" fmla="*/ 156 h 164"/>
                  <a:gd name="T14" fmla="*/ 140 w 156"/>
                  <a:gd name="T15" fmla="*/ 162 h 164"/>
                  <a:gd name="T16" fmla="*/ 126 w 156"/>
                  <a:gd name="T17" fmla="*/ 162 h 164"/>
                  <a:gd name="T18" fmla="*/ 104 w 156"/>
                  <a:gd name="T19" fmla="*/ 162 h 164"/>
                  <a:gd name="T20" fmla="*/ 100 w 156"/>
                  <a:gd name="T21" fmla="*/ 142 h 164"/>
                  <a:gd name="T22" fmla="*/ 126 w 156"/>
                  <a:gd name="T23" fmla="*/ 144 h 164"/>
                  <a:gd name="T24" fmla="*/ 134 w 156"/>
                  <a:gd name="T25" fmla="*/ 142 h 164"/>
                  <a:gd name="T26" fmla="*/ 134 w 156"/>
                  <a:gd name="T27" fmla="*/ 140 h 164"/>
                  <a:gd name="T28" fmla="*/ 20 w 156"/>
                  <a:gd name="T29" fmla="*/ 18 h 164"/>
                  <a:gd name="T30" fmla="*/ 20 w 156"/>
                  <a:gd name="T31" fmla="*/ 142 h 164"/>
                  <a:gd name="T32" fmla="*/ 0 w 156"/>
                  <a:gd name="T33" fmla="*/ 164 h 164"/>
                  <a:gd name="T34" fmla="*/ 0 w 156"/>
                  <a:gd name="T35" fmla="*/ 142 h 164"/>
                  <a:gd name="T36" fmla="*/ 30 w 156"/>
                  <a:gd name="T37" fmla="*/ 32 h 164"/>
                  <a:gd name="T38" fmla="*/ 46 w 156"/>
                  <a:gd name="T39" fmla="*/ 34 h 164"/>
                  <a:gd name="T40" fmla="*/ 110 w 156"/>
                  <a:gd name="T41" fmla="*/ 34 h 164"/>
                  <a:gd name="T42" fmla="*/ 126 w 156"/>
                  <a:gd name="T43" fmla="*/ 52 h 164"/>
                  <a:gd name="T44" fmla="*/ 110 w 156"/>
                  <a:gd name="T45" fmla="*/ 52 h 164"/>
                  <a:gd name="T46" fmla="*/ 46 w 156"/>
                  <a:gd name="T47" fmla="*/ 52 h 164"/>
                  <a:gd name="T48" fmla="*/ 30 w 156"/>
                  <a:gd name="T49" fmla="*/ 32 h 164"/>
                  <a:gd name="T50" fmla="*/ 116 w 156"/>
                  <a:gd name="T51" fmla="*/ 116 h 164"/>
                  <a:gd name="T52" fmla="*/ 116 w 156"/>
                  <a:gd name="T53" fmla="*/ 128 h 164"/>
                  <a:gd name="T54" fmla="*/ 60 w 156"/>
                  <a:gd name="T55" fmla="*/ 128 h 164"/>
                  <a:gd name="T56" fmla="*/ 40 w 156"/>
                  <a:gd name="T57" fmla="*/ 142 h 164"/>
                  <a:gd name="T58" fmla="*/ 40 w 156"/>
                  <a:gd name="T59" fmla="*/ 126 h 164"/>
                  <a:gd name="T60" fmla="*/ 40 w 156"/>
                  <a:gd name="T61" fmla="*/ 78 h 164"/>
                  <a:gd name="T62" fmla="*/ 40 w 156"/>
                  <a:gd name="T63" fmla="*/ 66 h 164"/>
                  <a:gd name="T64" fmla="*/ 104 w 156"/>
                  <a:gd name="T65" fmla="*/ 66 h 164"/>
                  <a:gd name="T66" fmla="*/ 116 w 156"/>
                  <a:gd name="T67" fmla="*/ 66 h 164"/>
                  <a:gd name="T68" fmla="*/ 116 w 156"/>
                  <a:gd name="T69" fmla="*/ 78 h 164"/>
                  <a:gd name="T70" fmla="*/ 60 w 156"/>
                  <a:gd name="T71" fmla="*/ 110 h 164"/>
                  <a:gd name="T72" fmla="*/ 98 w 156"/>
                  <a:gd name="T73" fmla="*/ 84 h 164"/>
                  <a:gd name="T74" fmla="*/ 60 w 156"/>
                  <a:gd name="T75" fmla="*/ 11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64">
                    <a:moveTo>
                      <a:pt x="0" y="18"/>
                    </a:moveTo>
                    <a:lnTo>
                      <a:pt x="0" y="18"/>
                    </a:lnTo>
                    <a:lnTo>
                      <a:pt x="0" y="0"/>
                    </a:lnTo>
                    <a:lnTo>
                      <a:pt x="0" y="0"/>
                    </a:lnTo>
                    <a:lnTo>
                      <a:pt x="20" y="0"/>
                    </a:lnTo>
                    <a:lnTo>
                      <a:pt x="136" y="0"/>
                    </a:lnTo>
                    <a:lnTo>
                      <a:pt x="136" y="0"/>
                    </a:lnTo>
                    <a:lnTo>
                      <a:pt x="156" y="0"/>
                    </a:lnTo>
                    <a:lnTo>
                      <a:pt x="156" y="0"/>
                    </a:lnTo>
                    <a:lnTo>
                      <a:pt x="156" y="20"/>
                    </a:lnTo>
                    <a:lnTo>
                      <a:pt x="156" y="144"/>
                    </a:lnTo>
                    <a:lnTo>
                      <a:pt x="156" y="144"/>
                    </a:lnTo>
                    <a:lnTo>
                      <a:pt x="154" y="152"/>
                    </a:lnTo>
                    <a:lnTo>
                      <a:pt x="152" y="156"/>
                    </a:lnTo>
                    <a:lnTo>
                      <a:pt x="150" y="158"/>
                    </a:lnTo>
                    <a:lnTo>
                      <a:pt x="140" y="162"/>
                    </a:lnTo>
                    <a:lnTo>
                      <a:pt x="126" y="162"/>
                    </a:lnTo>
                    <a:lnTo>
                      <a:pt x="126" y="162"/>
                    </a:lnTo>
                    <a:lnTo>
                      <a:pt x="104" y="162"/>
                    </a:lnTo>
                    <a:lnTo>
                      <a:pt x="104" y="162"/>
                    </a:lnTo>
                    <a:lnTo>
                      <a:pt x="102" y="152"/>
                    </a:lnTo>
                    <a:lnTo>
                      <a:pt x="100" y="142"/>
                    </a:lnTo>
                    <a:lnTo>
                      <a:pt x="100" y="142"/>
                    </a:lnTo>
                    <a:lnTo>
                      <a:pt x="126" y="144"/>
                    </a:lnTo>
                    <a:lnTo>
                      <a:pt x="126" y="144"/>
                    </a:lnTo>
                    <a:lnTo>
                      <a:pt x="134" y="142"/>
                    </a:lnTo>
                    <a:lnTo>
                      <a:pt x="134" y="142"/>
                    </a:lnTo>
                    <a:lnTo>
                      <a:pt x="134" y="140"/>
                    </a:lnTo>
                    <a:lnTo>
                      <a:pt x="134" y="18"/>
                    </a:lnTo>
                    <a:lnTo>
                      <a:pt x="20" y="18"/>
                    </a:lnTo>
                    <a:lnTo>
                      <a:pt x="20" y="142"/>
                    </a:lnTo>
                    <a:lnTo>
                      <a:pt x="20" y="142"/>
                    </a:lnTo>
                    <a:lnTo>
                      <a:pt x="22" y="164"/>
                    </a:lnTo>
                    <a:lnTo>
                      <a:pt x="0" y="164"/>
                    </a:lnTo>
                    <a:lnTo>
                      <a:pt x="0" y="164"/>
                    </a:lnTo>
                    <a:lnTo>
                      <a:pt x="0" y="142"/>
                    </a:lnTo>
                    <a:lnTo>
                      <a:pt x="0" y="18"/>
                    </a:lnTo>
                    <a:close/>
                    <a:moveTo>
                      <a:pt x="30" y="32"/>
                    </a:moveTo>
                    <a:lnTo>
                      <a:pt x="30" y="32"/>
                    </a:lnTo>
                    <a:lnTo>
                      <a:pt x="46" y="34"/>
                    </a:lnTo>
                    <a:lnTo>
                      <a:pt x="110" y="34"/>
                    </a:lnTo>
                    <a:lnTo>
                      <a:pt x="110" y="34"/>
                    </a:lnTo>
                    <a:lnTo>
                      <a:pt x="126" y="32"/>
                    </a:lnTo>
                    <a:lnTo>
                      <a:pt x="126" y="52"/>
                    </a:lnTo>
                    <a:lnTo>
                      <a:pt x="126" y="52"/>
                    </a:lnTo>
                    <a:lnTo>
                      <a:pt x="110" y="52"/>
                    </a:lnTo>
                    <a:lnTo>
                      <a:pt x="46" y="52"/>
                    </a:lnTo>
                    <a:lnTo>
                      <a:pt x="46" y="52"/>
                    </a:lnTo>
                    <a:lnTo>
                      <a:pt x="30" y="52"/>
                    </a:lnTo>
                    <a:lnTo>
                      <a:pt x="30" y="32"/>
                    </a:lnTo>
                    <a:close/>
                    <a:moveTo>
                      <a:pt x="116" y="116"/>
                    </a:moveTo>
                    <a:lnTo>
                      <a:pt x="116" y="116"/>
                    </a:lnTo>
                    <a:lnTo>
                      <a:pt x="116" y="128"/>
                    </a:lnTo>
                    <a:lnTo>
                      <a:pt x="116" y="128"/>
                    </a:lnTo>
                    <a:lnTo>
                      <a:pt x="104" y="128"/>
                    </a:lnTo>
                    <a:lnTo>
                      <a:pt x="60" y="128"/>
                    </a:lnTo>
                    <a:lnTo>
                      <a:pt x="60" y="142"/>
                    </a:lnTo>
                    <a:lnTo>
                      <a:pt x="40" y="142"/>
                    </a:lnTo>
                    <a:lnTo>
                      <a:pt x="40" y="142"/>
                    </a:lnTo>
                    <a:lnTo>
                      <a:pt x="40" y="126"/>
                    </a:lnTo>
                    <a:lnTo>
                      <a:pt x="40" y="78"/>
                    </a:lnTo>
                    <a:lnTo>
                      <a:pt x="40" y="78"/>
                    </a:lnTo>
                    <a:lnTo>
                      <a:pt x="40" y="66"/>
                    </a:lnTo>
                    <a:lnTo>
                      <a:pt x="40" y="66"/>
                    </a:lnTo>
                    <a:lnTo>
                      <a:pt x="52" y="66"/>
                    </a:lnTo>
                    <a:lnTo>
                      <a:pt x="104" y="66"/>
                    </a:lnTo>
                    <a:lnTo>
                      <a:pt x="104" y="66"/>
                    </a:lnTo>
                    <a:lnTo>
                      <a:pt x="116" y="66"/>
                    </a:lnTo>
                    <a:lnTo>
                      <a:pt x="116" y="66"/>
                    </a:lnTo>
                    <a:lnTo>
                      <a:pt x="116" y="78"/>
                    </a:lnTo>
                    <a:lnTo>
                      <a:pt x="116" y="116"/>
                    </a:lnTo>
                    <a:close/>
                    <a:moveTo>
                      <a:pt x="60" y="110"/>
                    </a:moveTo>
                    <a:lnTo>
                      <a:pt x="98" y="110"/>
                    </a:lnTo>
                    <a:lnTo>
                      <a:pt x="98" y="84"/>
                    </a:lnTo>
                    <a:lnTo>
                      <a:pt x="60" y="84"/>
                    </a:lnTo>
                    <a:lnTo>
                      <a:pt x="60"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9" name="Freeform 41"/>
              <p:cNvSpPr>
                <a:spLocks noEditPoints="1"/>
              </p:cNvSpPr>
              <p:nvPr/>
            </p:nvSpPr>
            <p:spPr bwMode="auto">
              <a:xfrm>
                <a:off x="2874" y="3238"/>
                <a:ext cx="176" cy="168"/>
              </a:xfrm>
              <a:custGeom>
                <a:avLst/>
                <a:gdLst>
                  <a:gd name="T0" fmla="*/ 22 w 176"/>
                  <a:gd name="T1" fmla="*/ 20 h 168"/>
                  <a:gd name="T2" fmla="*/ 6 w 176"/>
                  <a:gd name="T3" fmla="*/ 2 h 168"/>
                  <a:gd name="T4" fmla="*/ 24 w 176"/>
                  <a:gd name="T5" fmla="*/ 2 h 168"/>
                  <a:gd name="T6" fmla="*/ 58 w 176"/>
                  <a:gd name="T7" fmla="*/ 2 h 168"/>
                  <a:gd name="T8" fmla="*/ 74 w 176"/>
                  <a:gd name="T9" fmla="*/ 22 h 168"/>
                  <a:gd name="T10" fmla="*/ 58 w 176"/>
                  <a:gd name="T11" fmla="*/ 20 h 168"/>
                  <a:gd name="T12" fmla="*/ 50 w 176"/>
                  <a:gd name="T13" fmla="*/ 20 h 168"/>
                  <a:gd name="T14" fmla="*/ 38 w 176"/>
                  <a:gd name="T15" fmla="*/ 60 h 168"/>
                  <a:gd name="T16" fmla="*/ 60 w 176"/>
                  <a:gd name="T17" fmla="*/ 60 h 168"/>
                  <a:gd name="T18" fmla="*/ 72 w 176"/>
                  <a:gd name="T19" fmla="*/ 60 h 168"/>
                  <a:gd name="T20" fmla="*/ 70 w 176"/>
                  <a:gd name="T21" fmla="*/ 138 h 168"/>
                  <a:gd name="T22" fmla="*/ 72 w 176"/>
                  <a:gd name="T23" fmla="*/ 152 h 168"/>
                  <a:gd name="T24" fmla="*/ 54 w 176"/>
                  <a:gd name="T25" fmla="*/ 144 h 168"/>
                  <a:gd name="T26" fmla="*/ 38 w 176"/>
                  <a:gd name="T27" fmla="*/ 162 h 168"/>
                  <a:gd name="T28" fmla="*/ 16 w 176"/>
                  <a:gd name="T29" fmla="*/ 162 h 168"/>
                  <a:gd name="T30" fmla="*/ 18 w 176"/>
                  <a:gd name="T31" fmla="*/ 110 h 168"/>
                  <a:gd name="T32" fmla="*/ 18 w 176"/>
                  <a:gd name="T33" fmla="*/ 92 h 168"/>
                  <a:gd name="T34" fmla="*/ 14 w 176"/>
                  <a:gd name="T35" fmla="*/ 100 h 168"/>
                  <a:gd name="T36" fmla="*/ 6 w 176"/>
                  <a:gd name="T37" fmla="*/ 108 h 168"/>
                  <a:gd name="T38" fmla="*/ 0 w 176"/>
                  <a:gd name="T39" fmla="*/ 86 h 168"/>
                  <a:gd name="T40" fmla="*/ 6 w 176"/>
                  <a:gd name="T41" fmla="*/ 78 h 168"/>
                  <a:gd name="T42" fmla="*/ 18 w 176"/>
                  <a:gd name="T43" fmla="*/ 58 h 168"/>
                  <a:gd name="T44" fmla="*/ 24 w 176"/>
                  <a:gd name="T45" fmla="*/ 46 h 168"/>
                  <a:gd name="T46" fmla="*/ 30 w 176"/>
                  <a:gd name="T47" fmla="*/ 20 h 168"/>
                  <a:gd name="T48" fmla="*/ 38 w 176"/>
                  <a:gd name="T49" fmla="*/ 128 h 168"/>
                  <a:gd name="T50" fmla="*/ 54 w 176"/>
                  <a:gd name="T51" fmla="*/ 78 h 168"/>
                  <a:gd name="T52" fmla="*/ 38 w 176"/>
                  <a:gd name="T53" fmla="*/ 128 h 168"/>
                  <a:gd name="T54" fmla="*/ 96 w 176"/>
                  <a:gd name="T55" fmla="*/ 20 h 168"/>
                  <a:gd name="T56" fmla="*/ 80 w 176"/>
                  <a:gd name="T57" fmla="*/ 0 h 168"/>
                  <a:gd name="T58" fmla="*/ 102 w 176"/>
                  <a:gd name="T59" fmla="*/ 2 h 168"/>
                  <a:gd name="T60" fmla="*/ 154 w 176"/>
                  <a:gd name="T61" fmla="*/ 2 h 168"/>
                  <a:gd name="T62" fmla="*/ 174 w 176"/>
                  <a:gd name="T63" fmla="*/ 20 h 168"/>
                  <a:gd name="T64" fmla="*/ 156 w 176"/>
                  <a:gd name="T65" fmla="*/ 20 h 168"/>
                  <a:gd name="T66" fmla="*/ 158 w 176"/>
                  <a:gd name="T67" fmla="*/ 64 h 168"/>
                  <a:gd name="T68" fmla="*/ 176 w 176"/>
                  <a:gd name="T69" fmla="*/ 62 h 168"/>
                  <a:gd name="T70" fmla="*/ 176 w 176"/>
                  <a:gd name="T71" fmla="*/ 84 h 168"/>
                  <a:gd name="T72" fmla="*/ 156 w 176"/>
                  <a:gd name="T73" fmla="*/ 82 h 168"/>
                  <a:gd name="T74" fmla="*/ 156 w 176"/>
                  <a:gd name="T75" fmla="*/ 144 h 168"/>
                  <a:gd name="T76" fmla="*/ 136 w 176"/>
                  <a:gd name="T77" fmla="*/ 166 h 168"/>
                  <a:gd name="T78" fmla="*/ 136 w 176"/>
                  <a:gd name="T79" fmla="*/ 144 h 168"/>
                  <a:gd name="T80" fmla="*/ 116 w 176"/>
                  <a:gd name="T81" fmla="*/ 82 h 168"/>
                  <a:gd name="T82" fmla="*/ 114 w 176"/>
                  <a:gd name="T83" fmla="*/ 104 h 168"/>
                  <a:gd name="T84" fmla="*/ 110 w 176"/>
                  <a:gd name="T85" fmla="*/ 120 h 168"/>
                  <a:gd name="T86" fmla="*/ 102 w 176"/>
                  <a:gd name="T87" fmla="*/ 146 h 168"/>
                  <a:gd name="T88" fmla="*/ 88 w 176"/>
                  <a:gd name="T89" fmla="*/ 168 h 168"/>
                  <a:gd name="T90" fmla="*/ 80 w 176"/>
                  <a:gd name="T91" fmla="*/ 160 h 168"/>
                  <a:gd name="T92" fmla="*/ 70 w 176"/>
                  <a:gd name="T93" fmla="*/ 156 h 168"/>
                  <a:gd name="T94" fmla="*/ 84 w 176"/>
                  <a:gd name="T95" fmla="*/ 136 h 168"/>
                  <a:gd name="T96" fmla="*/ 92 w 176"/>
                  <a:gd name="T97" fmla="*/ 112 h 168"/>
                  <a:gd name="T98" fmla="*/ 94 w 176"/>
                  <a:gd name="T99" fmla="*/ 100 h 168"/>
                  <a:gd name="T100" fmla="*/ 96 w 176"/>
                  <a:gd name="T101" fmla="*/ 82 h 168"/>
                  <a:gd name="T102" fmla="*/ 78 w 176"/>
                  <a:gd name="T103" fmla="*/ 62 h 168"/>
                  <a:gd name="T104" fmla="*/ 96 w 176"/>
                  <a:gd name="T105" fmla="*/ 64 h 168"/>
                  <a:gd name="T106" fmla="*/ 136 w 176"/>
                  <a:gd name="T107" fmla="*/ 64 h 168"/>
                  <a:gd name="T108" fmla="*/ 116 w 176"/>
                  <a:gd name="T109" fmla="*/ 20 h 168"/>
                  <a:gd name="T110" fmla="*/ 136 w 176"/>
                  <a:gd name="T111" fmla="*/ 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68">
                    <a:moveTo>
                      <a:pt x="22" y="20"/>
                    </a:moveTo>
                    <a:lnTo>
                      <a:pt x="22" y="20"/>
                    </a:lnTo>
                    <a:lnTo>
                      <a:pt x="6" y="22"/>
                    </a:lnTo>
                    <a:lnTo>
                      <a:pt x="6" y="2"/>
                    </a:lnTo>
                    <a:lnTo>
                      <a:pt x="6" y="2"/>
                    </a:lnTo>
                    <a:lnTo>
                      <a:pt x="24" y="2"/>
                    </a:lnTo>
                    <a:lnTo>
                      <a:pt x="58" y="2"/>
                    </a:lnTo>
                    <a:lnTo>
                      <a:pt x="58" y="2"/>
                    </a:lnTo>
                    <a:lnTo>
                      <a:pt x="74" y="2"/>
                    </a:lnTo>
                    <a:lnTo>
                      <a:pt x="74" y="22"/>
                    </a:lnTo>
                    <a:lnTo>
                      <a:pt x="74" y="22"/>
                    </a:lnTo>
                    <a:lnTo>
                      <a:pt x="58" y="20"/>
                    </a:lnTo>
                    <a:lnTo>
                      <a:pt x="50" y="20"/>
                    </a:lnTo>
                    <a:lnTo>
                      <a:pt x="50" y="20"/>
                    </a:lnTo>
                    <a:lnTo>
                      <a:pt x="46" y="40"/>
                    </a:lnTo>
                    <a:lnTo>
                      <a:pt x="38" y="60"/>
                    </a:lnTo>
                    <a:lnTo>
                      <a:pt x="60" y="60"/>
                    </a:lnTo>
                    <a:lnTo>
                      <a:pt x="60" y="60"/>
                    </a:lnTo>
                    <a:lnTo>
                      <a:pt x="72" y="60"/>
                    </a:lnTo>
                    <a:lnTo>
                      <a:pt x="72" y="60"/>
                    </a:lnTo>
                    <a:lnTo>
                      <a:pt x="70" y="74"/>
                    </a:lnTo>
                    <a:lnTo>
                      <a:pt x="70" y="138"/>
                    </a:lnTo>
                    <a:lnTo>
                      <a:pt x="70" y="138"/>
                    </a:lnTo>
                    <a:lnTo>
                      <a:pt x="72" y="152"/>
                    </a:lnTo>
                    <a:lnTo>
                      <a:pt x="54" y="152"/>
                    </a:lnTo>
                    <a:lnTo>
                      <a:pt x="54" y="144"/>
                    </a:lnTo>
                    <a:lnTo>
                      <a:pt x="38" y="144"/>
                    </a:lnTo>
                    <a:lnTo>
                      <a:pt x="38" y="162"/>
                    </a:lnTo>
                    <a:lnTo>
                      <a:pt x="16" y="162"/>
                    </a:lnTo>
                    <a:lnTo>
                      <a:pt x="16" y="162"/>
                    </a:lnTo>
                    <a:lnTo>
                      <a:pt x="18" y="144"/>
                    </a:lnTo>
                    <a:lnTo>
                      <a:pt x="18" y="110"/>
                    </a:lnTo>
                    <a:lnTo>
                      <a:pt x="18" y="110"/>
                    </a:lnTo>
                    <a:lnTo>
                      <a:pt x="18" y="92"/>
                    </a:lnTo>
                    <a:lnTo>
                      <a:pt x="18" y="92"/>
                    </a:lnTo>
                    <a:lnTo>
                      <a:pt x="14" y="100"/>
                    </a:lnTo>
                    <a:lnTo>
                      <a:pt x="6" y="108"/>
                    </a:lnTo>
                    <a:lnTo>
                      <a:pt x="6" y="108"/>
                    </a:lnTo>
                    <a:lnTo>
                      <a:pt x="4" y="96"/>
                    </a:lnTo>
                    <a:lnTo>
                      <a:pt x="0" y="86"/>
                    </a:lnTo>
                    <a:lnTo>
                      <a:pt x="0" y="86"/>
                    </a:lnTo>
                    <a:lnTo>
                      <a:pt x="6" y="78"/>
                    </a:lnTo>
                    <a:lnTo>
                      <a:pt x="12" y="68"/>
                    </a:lnTo>
                    <a:lnTo>
                      <a:pt x="18" y="58"/>
                    </a:lnTo>
                    <a:lnTo>
                      <a:pt x="24" y="46"/>
                    </a:lnTo>
                    <a:lnTo>
                      <a:pt x="24" y="46"/>
                    </a:lnTo>
                    <a:lnTo>
                      <a:pt x="26" y="34"/>
                    </a:lnTo>
                    <a:lnTo>
                      <a:pt x="30" y="20"/>
                    </a:lnTo>
                    <a:lnTo>
                      <a:pt x="22" y="20"/>
                    </a:lnTo>
                    <a:close/>
                    <a:moveTo>
                      <a:pt x="38" y="128"/>
                    </a:moveTo>
                    <a:lnTo>
                      <a:pt x="54" y="128"/>
                    </a:lnTo>
                    <a:lnTo>
                      <a:pt x="54" y="78"/>
                    </a:lnTo>
                    <a:lnTo>
                      <a:pt x="38" y="78"/>
                    </a:lnTo>
                    <a:lnTo>
                      <a:pt x="38" y="128"/>
                    </a:lnTo>
                    <a:close/>
                    <a:moveTo>
                      <a:pt x="96" y="20"/>
                    </a:moveTo>
                    <a:lnTo>
                      <a:pt x="96" y="20"/>
                    </a:lnTo>
                    <a:lnTo>
                      <a:pt x="80" y="20"/>
                    </a:lnTo>
                    <a:lnTo>
                      <a:pt x="80" y="0"/>
                    </a:lnTo>
                    <a:lnTo>
                      <a:pt x="80" y="0"/>
                    </a:lnTo>
                    <a:lnTo>
                      <a:pt x="102" y="2"/>
                    </a:lnTo>
                    <a:lnTo>
                      <a:pt x="154" y="2"/>
                    </a:lnTo>
                    <a:lnTo>
                      <a:pt x="154" y="2"/>
                    </a:lnTo>
                    <a:lnTo>
                      <a:pt x="174" y="0"/>
                    </a:lnTo>
                    <a:lnTo>
                      <a:pt x="174" y="20"/>
                    </a:lnTo>
                    <a:lnTo>
                      <a:pt x="174" y="20"/>
                    </a:lnTo>
                    <a:lnTo>
                      <a:pt x="156" y="20"/>
                    </a:lnTo>
                    <a:lnTo>
                      <a:pt x="156" y="64"/>
                    </a:lnTo>
                    <a:lnTo>
                      <a:pt x="158" y="64"/>
                    </a:lnTo>
                    <a:lnTo>
                      <a:pt x="158" y="64"/>
                    </a:lnTo>
                    <a:lnTo>
                      <a:pt x="176" y="62"/>
                    </a:lnTo>
                    <a:lnTo>
                      <a:pt x="176" y="84"/>
                    </a:lnTo>
                    <a:lnTo>
                      <a:pt x="176" y="84"/>
                    </a:lnTo>
                    <a:lnTo>
                      <a:pt x="158" y="82"/>
                    </a:lnTo>
                    <a:lnTo>
                      <a:pt x="156" y="82"/>
                    </a:lnTo>
                    <a:lnTo>
                      <a:pt x="156" y="144"/>
                    </a:lnTo>
                    <a:lnTo>
                      <a:pt x="156" y="144"/>
                    </a:lnTo>
                    <a:lnTo>
                      <a:pt x="158" y="166"/>
                    </a:lnTo>
                    <a:lnTo>
                      <a:pt x="136" y="166"/>
                    </a:lnTo>
                    <a:lnTo>
                      <a:pt x="136" y="166"/>
                    </a:lnTo>
                    <a:lnTo>
                      <a:pt x="136" y="144"/>
                    </a:lnTo>
                    <a:lnTo>
                      <a:pt x="136" y="82"/>
                    </a:lnTo>
                    <a:lnTo>
                      <a:pt x="116" y="82"/>
                    </a:lnTo>
                    <a:lnTo>
                      <a:pt x="116" y="82"/>
                    </a:lnTo>
                    <a:lnTo>
                      <a:pt x="114" y="104"/>
                    </a:lnTo>
                    <a:lnTo>
                      <a:pt x="110" y="120"/>
                    </a:lnTo>
                    <a:lnTo>
                      <a:pt x="110" y="120"/>
                    </a:lnTo>
                    <a:lnTo>
                      <a:pt x="108" y="134"/>
                    </a:lnTo>
                    <a:lnTo>
                      <a:pt x="102" y="146"/>
                    </a:lnTo>
                    <a:lnTo>
                      <a:pt x="96" y="156"/>
                    </a:lnTo>
                    <a:lnTo>
                      <a:pt x="88" y="168"/>
                    </a:lnTo>
                    <a:lnTo>
                      <a:pt x="88" y="168"/>
                    </a:lnTo>
                    <a:lnTo>
                      <a:pt x="80" y="160"/>
                    </a:lnTo>
                    <a:lnTo>
                      <a:pt x="70" y="156"/>
                    </a:lnTo>
                    <a:lnTo>
                      <a:pt x="70" y="156"/>
                    </a:lnTo>
                    <a:lnTo>
                      <a:pt x="78" y="146"/>
                    </a:lnTo>
                    <a:lnTo>
                      <a:pt x="84" y="136"/>
                    </a:lnTo>
                    <a:lnTo>
                      <a:pt x="88" y="124"/>
                    </a:lnTo>
                    <a:lnTo>
                      <a:pt x="92" y="112"/>
                    </a:lnTo>
                    <a:lnTo>
                      <a:pt x="92" y="112"/>
                    </a:lnTo>
                    <a:lnTo>
                      <a:pt x="94" y="100"/>
                    </a:lnTo>
                    <a:lnTo>
                      <a:pt x="96" y="82"/>
                    </a:lnTo>
                    <a:lnTo>
                      <a:pt x="96" y="82"/>
                    </a:lnTo>
                    <a:lnTo>
                      <a:pt x="78" y="84"/>
                    </a:lnTo>
                    <a:lnTo>
                      <a:pt x="78" y="62"/>
                    </a:lnTo>
                    <a:lnTo>
                      <a:pt x="78" y="62"/>
                    </a:lnTo>
                    <a:lnTo>
                      <a:pt x="96" y="64"/>
                    </a:lnTo>
                    <a:lnTo>
                      <a:pt x="96" y="20"/>
                    </a:lnTo>
                    <a:close/>
                    <a:moveTo>
                      <a:pt x="136" y="64"/>
                    </a:moveTo>
                    <a:lnTo>
                      <a:pt x="136" y="20"/>
                    </a:lnTo>
                    <a:lnTo>
                      <a:pt x="116" y="20"/>
                    </a:lnTo>
                    <a:lnTo>
                      <a:pt x="116" y="64"/>
                    </a:lnTo>
                    <a:lnTo>
                      <a:pt x="1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0" name="Freeform 42"/>
              <p:cNvSpPr>
                <a:spLocks noEditPoints="1"/>
              </p:cNvSpPr>
              <p:nvPr/>
            </p:nvSpPr>
            <p:spPr bwMode="auto">
              <a:xfrm>
                <a:off x="3064" y="3234"/>
                <a:ext cx="174" cy="172"/>
              </a:xfrm>
              <a:custGeom>
                <a:avLst/>
                <a:gdLst>
                  <a:gd name="T0" fmla="*/ 128 w 174"/>
                  <a:gd name="T1" fmla="*/ 90 h 172"/>
                  <a:gd name="T2" fmla="*/ 126 w 174"/>
                  <a:gd name="T3" fmla="*/ 144 h 172"/>
                  <a:gd name="T4" fmla="*/ 128 w 174"/>
                  <a:gd name="T5" fmla="*/ 148 h 172"/>
                  <a:gd name="T6" fmla="*/ 148 w 174"/>
                  <a:gd name="T7" fmla="*/ 148 h 172"/>
                  <a:gd name="T8" fmla="*/ 152 w 174"/>
                  <a:gd name="T9" fmla="*/ 146 h 172"/>
                  <a:gd name="T10" fmla="*/ 154 w 174"/>
                  <a:gd name="T11" fmla="*/ 116 h 172"/>
                  <a:gd name="T12" fmla="*/ 174 w 174"/>
                  <a:gd name="T13" fmla="*/ 122 h 172"/>
                  <a:gd name="T14" fmla="*/ 166 w 174"/>
                  <a:gd name="T15" fmla="*/ 162 h 172"/>
                  <a:gd name="T16" fmla="*/ 134 w 174"/>
                  <a:gd name="T17" fmla="*/ 168 h 172"/>
                  <a:gd name="T18" fmla="*/ 112 w 174"/>
                  <a:gd name="T19" fmla="*/ 164 h 172"/>
                  <a:gd name="T20" fmla="*/ 106 w 174"/>
                  <a:gd name="T21" fmla="*/ 150 h 172"/>
                  <a:gd name="T22" fmla="*/ 80 w 174"/>
                  <a:gd name="T23" fmla="*/ 110 h 172"/>
                  <a:gd name="T24" fmla="*/ 66 w 174"/>
                  <a:gd name="T25" fmla="*/ 138 h 172"/>
                  <a:gd name="T26" fmla="*/ 48 w 174"/>
                  <a:gd name="T27" fmla="*/ 154 h 172"/>
                  <a:gd name="T28" fmla="*/ 14 w 174"/>
                  <a:gd name="T29" fmla="*/ 172 h 172"/>
                  <a:gd name="T30" fmla="*/ 0 w 174"/>
                  <a:gd name="T31" fmla="*/ 154 h 172"/>
                  <a:gd name="T32" fmla="*/ 36 w 174"/>
                  <a:gd name="T33" fmla="*/ 138 h 172"/>
                  <a:gd name="T34" fmla="*/ 52 w 174"/>
                  <a:gd name="T35" fmla="*/ 122 h 172"/>
                  <a:gd name="T36" fmla="*/ 34 w 174"/>
                  <a:gd name="T37" fmla="*/ 110 h 172"/>
                  <a:gd name="T38" fmla="*/ 12 w 174"/>
                  <a:gd name="T39" fmla="*/ 90 h 172"/>
                  <a:gd name="T40" fmla="*/ 62 w 174"/>
                  <a:gd name="T41" fmla="*/ 90 h 172"/>
                  <a:gd name="T42" fmla="*/ 62 w 174"/>
                  <a:gd name="T43" fmla="*/ 68 h 172"/>
                  <a:gd name="T44" fmla="*/ 82 w 174"/>
                  <a:gd name="T45" fmla="*/ 84 h 172"/>
                  <a:gd name="T46" fmla="*/ 108 w 174"/>
                  <a:gd name="T47" fmla="*/ 90 h 172"/>
                  <a:gd name="T48" fmla="*/ 72 w 174"/>
                  <a:gd name="T49" fmla="*/ 0 h 172"/>
                  <a:gd name="T50" fmla="*/ 94 w 174"/>
                  <a:gd name="T51" fmla="*/ 12 h 172"/>
                  <a:gd name="T52" fmla="*/ 146 w 174"/>
                  <a:gd name="T53" fmla="*/ 16 h 172"/>
                  <a:gd name="T54" fmla="*/ 166 w 174"/>
                  <a:gd name="T55" fmla="*/ 30 h 172"/>
                  <a:gd name="T56" fmla="*/ 168 w 174"/>
                  <a:gd name="T57" fmla="*/ 56 h 172"/>
                  <a:gd name="T58" fmla="*/ 152 w 174"/>
                  <a:gd name="T59" fmla="*/ 68 h 172"/>
                  <a:gd name="T60" fmla="*/ 146 w 174"/>
                  <a:gd name="T61" fmla="*/ 74 h 172"/>
                  <a:gd name="T62" fmla="*/ 116 w 174"/>
                  <a:gd name="T63" fmla="*/ 76 h 172"/>
                  <a:gd name="T64" fmla="*/ 92 w 174"/>
                  <a:gd name="T65" fmla="*/ 68 h 172"/>
                  <a:gd name="T66" fmla="*/ 76 w 174"/>
                  <a:gd name="T67" fmla="*/ 34 h 172"/>
                  <a:gd name="T68" fmla="*/ 66 w 174"/>
                  <a:gd name="T69" fmla="*/ 58 h 172"/>
                  <a:gd name="T70" fmla="*/ 50 w 174"/>
                  <a:gd name="T71" fmla="*/ 72 h 172"/>
                  <a:gd name="T72" fmla="*/ 20 w 174"/>
                  <a:gd name="T73" fmla="*/ 82 h 172"/>
                  <a:gd name="T74" fmla="*/ 8 w 174"/>
                  <a:gd name="T75" fmla="*/ 66 h 172"/>
                  <a:gd name="T76" fmla="*/ 46 w 174"/>
                  <a:gd name="T77" fmla="*/ 52 h 172"/>
                  <a:gd name="T78" fmla="*/ 56 w 174"/>
                  <a:gd name="T79" fmla="*/ 34 h 172"/>
                  <a:gd name="T80" fmla="*/ 4 w 174"/>
                  <a:gd name="T81" fmla="*/ 56 h 172"/>
                  <a:gd name="T82" fmla="*/ 4 w 174"/>
                  <a:gd name="T83" fmla="*/ 30 h 172"/>
                  <a:gd name="T84" fmla="*/ 4 w 174"/>
                  <a:gd name="T85" fmla="*/ 16 h 172"/>
                  <a:gd name="T86" fmla="*/ 74 w 174"/>
                  <a:gd name="T87" fmla="*/ 12 h 172"/>
                  <a:gd name="T88" fmla="*/ 110 w 174"/>
                  <a:gd name="T89" fmla="*/ 54 h 172"/>
                  <a:gd name="T90" fmla="*/ 112 w 174"/>
                  <a:gd name="T91" fmla="*/ 58 h 172"/>
                  <a:gd name="T92" fmla="*/ 132 w 174"/>
                  <a:gd name="T93" fmla="*/ 58 h 172"/>
                  <a:gd name="T94" fmla="*/ 138 w 174"/>
                  <a:gd name="T95" fmla="*/ 44 h 172"/>
                  <a:gd name="T96" fmla="*/ 148 w 174"/>
                  <a:gd name="T97" fmla="*/ 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 h="172">
                    <a:moveTo>
                      <a:pt x="108" y="90"/>
                    </a:moveTo>
                    <a:lnTo>
                      <a:pt x="108" y="90"/>
                    </a:lnTo>
                    <a:lnTo>
                      <a:pt x="128" y="90"/>
                    </a:lnTo>
                    <a:lnTo>
                      <a:pt x="128" y="90"/>
                    </a:lnTo>
                    <a:lnTo>
                      <a:pt x="126" y="106"/>
                    </a:lnTo>
                    <a:lnTo>
                      <a:pt x="126" y="144"/>
                    </a:lnTo>
                    <a:lnTo>
                      <a:pt x="126" y="144"/>
                    </a:lnTo>
                    <a:lnTo>
                      <a:pt x="126" y="146"/>
                    </a:lnTo>
                    <a:lnTo>
                      <a:pt x="128" y="148"/>
                    </a:lnTo>
                    <a:lnTo>
                      <a:pt x="134" y="150"/>
                    </a:lnTo>
                    <a:lnTo>
                      <a:pt x="134" y="150"/>
                    </a:lnTo>
                    <a:lnTo>
                      <a:pt x="148" y="148"/>
                    </a:lnTo>
                    <a:lnTo>
                      <a:pt x="150" y="148"/>
                    </a:lnTo>
                    <a:lnTo>
                      <a:pt x="152" y="146"/>
                    </a:lnTo>
                    <a:lnTo>
                      <a:pt x="152" y="146"/>
                    </a:lnTo>
                    <a:lnTo>
                      <a:pt x="152" y="134"/>
                    </a:lnTo>
                    <a:lnTo>
                      <a:pt x="154" y="116"/>
                    </a:lnTo>
                    <a:lnTo>
                      <a:pt x="154" y="116"/>
                    </a:lnTo>
                    <a:lnTo>
                      <a:pt x="162" y="120"/>
                    </a:lnTo>
                    <a:lnTo>
                      <a:pt x="174" y="122"/>
                    </a:lnTo>
                    <a:lnTo>
                      <a:pt x="174" y="122"/>
                    </a:lnTo>
                    <a:lnTo>
                      <a:pt x="170" y="148"/>
                    </a:lnTo>
                    <a:lnTo>
                      <a:pt x="168" y="156"/>
                    </a:lnTo>
                    <a:lnTo>
                      <a:pt x="166" y="162"/>
                    </a:lnTo>
                    <a:lnTo>
                      <a:pt x="162" y="166"/>
                    </a:lnTo>
                    <a:lnTo>
                      <a:pt x="154" y="166"/>
                    </a:lnTo>
                    <a:lnTo>
                      <a:pt x="134" y="168"/>
                    </a:lnTo>
                    <a:lnTo>
                      <a:pt x="134" y="168"/>
                    </a:lnTo>
                    <a:lnTo>
                      <a:pt x="120" y="168"/>
                    </a:lnTo>
                    <a:lnTo>
                      <a:pt x="112" y="164"/>
                    </a:lnTo>
                    <a:lnTo>
                      <a:pt x="108" y="160"/>
                    </a:lnTo>
                    <a:lnTo>
                      <a:pt x="106" y="150"/>
                    </a:lnTo>
                    <a:lnTo>
                      <a:pt x="106" y="150"/>
                    </a:lnTo>
                    <a:lnTo>
                      <a:pt x="106" y="110"/>
                    </a:lnTo>
                    <a:lnTo>
                      <a:pt x="80" y="110"/>
                    </a:lnTo>
                    <a:lnTo>
                      <a:pt x="80" y="110"/>
                    </a:lnTo>
                    <a:lnTo>
                      <a:pt x="76" y="120"/>
                    </a:lnTo>
                    <a:lnTo>
                      <a:pt x="70" y="130"/>
                    </a:lnTo>
                    <a:lnTo>
                      <a:pt x="66" y="138"/>
                    </a:lnTo>
                    <a:lnTo>
                      <a:pt x="58" y="146"/>
                    </a:lnTo>
                    <a:lnTo>
                      <a:pt x="58" y="146"/>
                    </a:lnTo>
                    <a:lnTo>
                      <a:pt x="48" y="154"/>
                    </a:lnTo>
                    <a:lnTo>
                      <a:pt x="38" y="160"/>
                    </a:lnTo>
                    <a:lnTo>
                      <a:pt x="26" y="166"/>
                    </a:lnTo>
                    <a:lnTo>
                      <a:pt x="14" y="172"/>
                    </a:lnTo>
                    <a:lnTo>
                      <a:pt x="14" y="172"/>
                    </a:lnTo>
                    <a:lnTo>
                      <a:pt x="8" y="162"/>
                    </a:lnTo>
                    <a:lnTo>
                      <a:pt x="0" y="154"/>
                    </a:lnTo>
                    <a:lnTo>
                      <a:pt x="0" y="154"/>
                    </a:lnTo>
                    <a:lnTo>
                      <a:pt x="28" y="144"/>
                    </a:lnTo>
                    <a:lnTo>
                      <a:pt x="36" y="138"/>
                    </a:lnTo>
                    <a:lnTo>
                      <a:pt x="44" y="132"/>
                    </a:lnTo>
                    <a:lnTo>
                      <a:pt x="44" y="132"/>
                    </a:lnTo>
                    <a:lnTo>
                      <a:pt x="52" y="122"/>
                    </a:lnTo>
                    <a:lnTo>
                      <a:pt x="58" y="110"/>
                    </a:lnTo>
                    <a:lnTo>
                      <a:pt x="34" y="110"/>
                    </a:lnTo>
                    <a:lnTo>
                      <a:pt x="34" y="110"/>
                    </a:lnTo>
                    <a:lnTo>
                      <a:pt x="12" y="110"/>
                    </a:lnTo>
                    <a:lnTo>
                      <a:pt x="12" y="90"/>
                    </a:lnTo>
                    <a:lnTo>
                      <a:pt x="12" y="90"/>
                    </a:lnTo>
                    <a:lnTo>
                      <a:pt x="32" y="90"/>
                    </a:lnTo>
                    <a:lnTo>
                      <a:pt x="62" y="90"/>
                    </a:lnTo>
                    <a:lnTo>
                      <a:pt x="62" y="90"/>
                    </a:lnTo>
                    <a:lnTo>
                      <a:pt x="64" y="80"/>
                    </a:lnTo>
                    <a:lnTo>
                      <a:pt x="64" y="80"/>
                    </a:lnTo>
                    <a:lnTo>
                      <a:pt x="62" y="68"/>
                    </a:lnTo>
                    <a:lnTo>
                      <a:pt x="84" y="68"/>
                    </a:lnTo>
                    <a:lnTo>
                      <a:pt x="84" y="68"/>
                    </a:lnTo>
                    <a:lnTo>
                      <a:pt x="82" y="84"/>
                    </a:lnTo>
                    <a:lnTo>
                      <a:pt x="82" y="84"/>
                    </a:lnTo>
                    <a:lnTo>
                      <a:pt x="82" y="90"/>
                    </a:lnTo>
                    <a:lnTo>
                      <a:pt x="108" y="90"/>
                    </a:lnTo>
                    <a:close/>
                    <a:moveTo>
                      <a:pt x="74" y="12"/>
                    </a:moveTo>
                    <a:lnTo>
                      <a:pt x="74" y="12"/>
                    </a:lnTo>
                    <a:lnTo>
                      <a:pt x="72" y="0"/>
                    </a:lnTo>
                    <a:lnTo>
                      <a:pt x="96" y="0"/>
                    </a:lnTo>
                    <a:lnTo>
                      <a:pt x="96" y="0"/>
                    </a:lnTo>
                    <a:lnTo>
                      <a:pt x="94" y="12"/>
                    </a:lnTo>
                    <a:lnTo>
                      <a:pt x="94" y="16"/>
                    </a:lnTo>
                    <a:lnTo>
                      <a:pt x="146" y="16"/>
                    </a:lnTo>
                    <a:lnTo>
                      <a:pt x="146" y="16"/>
                    </a:lnTo>
                    <a:lnTo>
                      <a:pt x="168" y="16"/>
                    </a:lnTo>
                    <a:lnTo>
                      <a:pt x="168" y="16"/>
                    </a:lnTo>
                    <a:lnTo>
                      <a:pt x="166" y="30"/>
                    </a:lnTo>
                    <a:lnTo>
                      <a:pt x="166" y="42"/>
                    </a:lnTo>
                    <a:lnTo>
                      <a:pt x="166" y="42"/>
                    </a:lnTo>
                    <a:lnTo>
                      <a:pt x="168" y="56"/>
                    </a:lnTo>
                    <a:lnTo>
                      <a:pt x="156" y="56"/>
                    </a:lnTo>
                    <a:lnTo>
                      <a:pt x="156" y="56"/>
                    </a:lnTo>
                    <a:lnTo>
                      <a:pt x="152" y="68"/>
                    </a:lnTo>
                    <a:lnTo>
                      <a:pt x="150" y="72"/>
                    </a:lnTo>
                    <a:lnTo>
                      <a:pt x="146" y="74"/>
                    </a:lnTo>
                    <a:lnTo>
                      <a:pt x="146" y="74"/>
                    </a:lnTo>
                    <a:lnTo>
                      <a:pt x="136" y="76"/>
                    </a:lnTo>
                    <a:lnTo>
                      <a:pt x="116" y="76"/>
                    </a:lnTo>
                    <a:lnTo>
                      <a:pt x="116" y="76"/>
                    </a:lnTo>
                    <a:lnTo>
                      <a:pt x="104" y="76"/>
                    </a:lnTo>
                    <a:lnTo>
                      <a:pt x="96" y="74"/>
                    </a:lnTo>
                    <a:lnTo>
                      <a:pt x="92" y="68"/>
                    </a:lnTo>
                    <a:lnTo>
                      <a:pt x="90" y="62"/>
                    </a:lnTo>
                    <a:lnTo>
                      <a:pt x="90" y="34"/>
                    </a:lnTo>
                    <a:lnTo>
                      <a:pt x="76" y="34"/>
                    </a:lnTo>
                    <a:lnTo>
                      <a:pt x="76" y="34"/>
                    </a:lnTo>
                    <a:lnTo>
                      <a:pt x="72" y="48"/>
                    </a:lnTo>
                    <a:lnTo>
                      <a:pt x="66" y="58"/>
                    </a:lnTo>
                    <a:lnTo>
                      <a:pt x="66" y="58"/>
                    </a:lnTo>
                    <a:lnTo>
                      <a:pt x="58" y="66"/>
                    </a:lnTo>
                    <a:lnTo>
                      <a:pt x="50" y="72"/>
                    </a:lnTo>
                    <a:lnTo>
                      <a:pt x="38" y="78"/>
                    </a:lnTo>
                    <a:lnTo>
                      <a:pt x="20" y="82"/>
                    </a:lnTo>
                    <a:lnTo>
                      <a:pt x="20" y="82"/>
                    </a:lnTo>
                    <a:lnTo>
                      <a:pt x="14" y="74"/>
                    </a:lnTo>
                    <a:lnTo>
                      <a:pt x="8" y="66"/>
                    </a:lnTo>
                    <a:lnTo>
                      <a:pt x="8" y="66"/>
                    </a:lnTo>
                    <a:lnTo>
                      <a:pt x="32" y="60"/>
                    </a:lnTo>
                    <a:lnTo>
                      <a:pt x="40" y="56"/>
                    </a:lnTo>
                    <a:lnTo>
                      <a:pt x="46" y="52"/>
                    </a:lnTo>
                    <a:lnTo>
                      <a:pt x="46" y="52"/>
                    </a:lnTo>
                    <a:lnTo>
                      <a:pt x="52" y="46"/>
                    </a:lnTo>
                    <a:lnTo>
                      <a:pt x="56" y="34"/>
                    </a:lnTo>
                    <a:lnTo>
                      <a:pt x="24" y="34"/>
                    </a:lnTo>
                    <a:lnTo>
                      <a:pt x="24" y="56"/>
                    </a:lnTo>
                    <a:lnTo>
                      <a:pt x="4" y="56"/>
                    </a:lnTo>
                    <a:lnTo>
                      <a:pt x="4" y="56"/>
                    </a:lnTo>
                    <a:lnTo>
                      <a:pt x="4" y="42"/>
                    </a:lnTo>
                    <a:lnTo>
                      <a:pt x="4" y="30"/>
                    </a:lnTo>
                    <a:lnTo>
                      <a:pt x="4" y="30"/>
                    </a:lnTo>
                    <a:lnTo>
                      <a:pt x="4" y="16"/>
                    </a:lnTo>
                    <a:lnTo>
                      <a:pt x="4" y="16"/>
                    </a:lnTo>
                    <a:lnTo>
                      <a:pt x="24" y="16"/>
                    </a:lnTo>
                    <a:lnTo>
                      <a:pt x="74" y="16"/>
                    </a:lnTo>
                    <a:lnTo>
                      <a:pt x="74" y="12"/>
                    </a:lnTo>
                    <a:close/>
                    <a:moveTo>
                      <a:pt x="148" y="34"/>
                    </a:moveTo>
                    <a:lnTo>
                      <a:pt x="110" y="34"/>
                    </a:lnTo>
                    <a:lnTo>
                      <a:pt x="110" y="54"/>
                    </a:lnTo>
                    <a:lnTo>
                      <a:pt x="110" y="54"/>
                    </a:lnTo>
                    <a:lnTo>
                      <a:pt x="110" y="56"/>
                    </a:lnTo>
                    <a:lnTo>
                      <a:pt x="112" y="58"/>
                    </a:lnTo>
                    <a:lnTo>
                      <a:pt x="122" y="58"/>
                    </a:lnTo>
                    <a:lnTo>
                      <a:pt x="122" y="58"/>
                    </a:lnTo>
                    <a:lnTo>
                      <a:pt x="132" y="58"/>
                    </a:lnTo>
                    <a:lnTo>
                      <a:pt x="136" y="56"/>
                    </a:lnTo>
                    <a:lnTo>
                      <a:pt x="136" y="56"/>
                    </a:lnTo>
                    <a:lnTo>
                      <a:pt x="138" y="44"/>
                    </a:lnTo>
                    <a:lnTo>
                      <a:pt x="138" y="44"/>
                    </a:lnTo>
                    <a:lnTo>
                      <a:pt x="148" y="48"/>
                    </a:lnTo>
                    <a:lnTo>
                      <a:pt x="14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1" name="Freeform 43"/>
              <p:cNvSpPr>
                <a:spLocks noEditPoints="1"/>
              </p:cNvSpPr>
              <p:nvPr/>
            </p:nvSpPr>
            <p:spPr bwMode="auto">
              <a:xfrm>
                <a:off x="1676" y="2486"/>
                <a:ext cx="202" cy="168"/>
              </a:xfrm>
              <a:custGeom>
                <a:avLst/>
                <a:gdLst>
                  <a:gd name="T0" fmla="*/ 80 w 202"/>
                  <a:gd name="T1" fmla="*/ 14 h 168"/>
                  <a:gd name="T2" fmla="*/ 78 w 202"/>
                  <a:gd name="T3" fmla="*/ 30 h 168"/>
                  <a:gd name="T4" fmla="*/ 60 w 202"/>
                  <a:gd name="T5" fmla="*/ 102 h 168"/>
                  <a:gd name="T6" fmla="*/ 54 w 202"/>
                  <a:gd name="T7" fmla="*/ 120 h 168"/>
                  <a:gd name="T8" fmla="*/ 36 w 202"/>
                  <a:gd name="T9" fmla="*/ 152 h 168"/>
                  <a:gd name="T10" fmla="*/ 24 w 202"/>
                  <a:gd name="T11" fmla="*/ 168 h 168"/>
                  <a:gd name="T12" fmla="*/ 0 w 202"/>
                  <a:gd name="T13" fmla="*/ 150 h 168"/>
                  <a:gd name="T14" fmla="*/ 8 w 202"/>
                  <a:gd name="T15" fmla="*/ 140 h 168"/>
                  <a:gd name="T16" fmla="*/ 22 w 202"/>
                  <a:gd name="T17" fmla="*/ 118 h 168"/>
                  <a:gd name="T18" fmla="*/ 30 w 202"/>
                  <a:gd name="T19" fmla="*/ 104 h 168"/>
                  <a:gd name="T20" fmla="*/ 42 w 202"/>
                  <a:gd name="T21" fmla="*/ 70 h 168"/>
                  <a:gd name="T22" fmla="*/ 50 w 202"/>
                  <a:gd name="T23" fmla="*/ 32 h 168"/>
                  <a:gd name="T24" fmla="*/ 52 w 202"/>
                  <a:gd name="T25" fmla="*/ 10 h 168"/>
                  <a:gd name="T26" fmla="*/ 52 w 202"/>
                  <a:gd name="T27" fmla="*/ 8 h 168"/>
                  <a:gd name="T28" fmla="*/ 140 w 202"/>
                  <a:gd name="T29" fmla="*/ 8 h 168"/>
                  <a:gd name="T30" fmla="*/ 144 w 202"/>
                  <a:gd name="T31" fmla="*/ 30 h 168"/>
                  <a:gd name="T32" fmla="*/ 150 w 202"/>
                  <a:gd name="T33" fmla="*/ 56 h 168"/>
                  <a:gd name="T34" fmla="*/ 168 w 202"/>
                  <a:gd name="T35" fmla="*/ 108 h 168"/>
                  <a:gd name="T36" fmla="*/ 198 w 202"/>
                  <a:gd name="T37" fmla="*/ 148 h 168"/>
                  <a:gd name="T38" fmla="*/ 184 w 202"/>
                  <a:gd name="T39" fmla="*/ 158 h 168"/>
                  <a:gd name="T40" fmla="*/ 174 w 202"/>
                  <a:gd name="T41" fmla="*/ 168 h 168"/>
                  <a:gd name="T42" fmla="*/ 154 w 202"/>
                  <a:gd name="T43" fmla="*/ 140 h 168"/>
                  <a:gd name="T44" fmla="*/ 138 w 202"/>
                  <a:gd name="T45" fmla="*/ 106 h 168"/>
                  <a:gd name="T46" fmla="*/ 132 w 202"/>
                  <a:gd name="T47" fmla="*/ 88 h 168"/>
                  <a:gd name="T48" fmla="*/ 120 w 202"/>
                  <a:gd name="T49" fmla="*/ 48 h 168"/>
                  <a:gd name="T50" fmla="*/ 118 w 202"/>
                  <a:gd name="T51" fmla="*/ 28 h 168"/>
                  <a:gd name="T52" fmla="*/ 140 w 202"/>
                  <a:gd name="T53" fmla="*/ 8 h 168"/>
                  <a:gd name="T54" fmla="*/ 164 w 202"/>
                  <a:gd name="T55" fmla="*/ 10 h 168"/>
                  <a:gd name="T56" fmla="*/ 180 w 202"/>
                  <a:gd name="T57" fmla="*/ 40 h 168"/>
                  <a:gd name="T58" fmla="*/ 164 w 202"/>
                  <a:gd name="T59" fmla="*/ 48 h 168"/>
                  <a:gd name="T60" fmla="*/ 148 w 202"/>
                  <a:gd name="T61" fmla="*/ 18 h 168"/>
                  <a:gd name="T62" fmla="*/ 186 w 202"/>
                  <a:gd name="T63" fmla="*/ 38 h 168"/>
                  <a:gd name="T64" fmla="*/ 180 w 202"/>
                  <a:gd name="T65" fmla="*/ 22 h 168"/>
                  <a:gd name="T66" fmla="*/ 186 w 202"/>
                  <a:gd name="T67" fmla="*/ 0 h 168"/>
                  <a:gd name="T68" fmla="*/ 194 w 202"/>
                  <a:gd name="T69" fmla="*/ 14 h 168"/>
                  <a:gd name="T70" fmla="*/ 186 w 202"/>
                  <a:gd name="T71" fmla="*/ 3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2" h="168">
                    <a:moveTo>
                      <a:pt x="80" y="14"/>
                    </a:moveTo>
                    <a:lnTo>
                      <a:pt x="80" y="14"/>
                    </a:lnTo>
                    <a:lnTo>
                      <a:pt x="78" y="30"/>
                    </a:lnTo>
                    <a:lnTo>
                      <a:pt x="78" y="30"/>
                    </a:lnTo>
                    <a:lnTo>
                      <a:pt x="70" y="70"/>
                    </a:lnTo>
                    <a:lnTo>
                      <a:pt x="60" y="102"/>
                    </a:lnTo>
                    <a:lnTo>
                      <a:pt x="60" y="102"/>
                    </a:lnTo>
                    <a:lnTo>
                      <a:pt x="54" y="120"/>
                    </a:lnTo>
                    <a:lnTo>
                      <a:pt x="46" y="138"/>
                    </a:lnTo>
                    <a:lnTo>
                      <a:pt x="36" y="152"/>
                    </a:lnTo>
                    <a:lnTo>
                      <a:pt x="24" y="168"/>
                    </a:lnTo>
                    <a:lnTo>
                      <a:pt x="24" y="168"/>
                    </a:lnTo>
                    <a:lnTo>
                      <a:pt x="12" y="158"/>
                    </a:lnTo>
                    <a:lnTo>
                      <a:pt x="0" y="150"/>
                    </a:lnTo>
                    <a:lnTo>
                      <a:pt x="0" y="150"/>
                    </a:lnTo>
                    <a:lnTo>
                      <a:pt x="8" y="140"/>
                    </a:lnTo>
                    <a:lnTo>
                      <a:pt x="16" y="130"/>
                    </a:lnTo>
                    <a:lnTo>
                      <a:pt x="22" y="118"/>
                    </a:lnTo>
                    <a:lnTo>
                      <a:pt x="30" y="104"/>
                    </a:lnTo>
                    <a:lnTo>
                      <a:pt x="30" y="104"/>
                    </a:lnTo>
                    <a:lnTo>
                      <a:pt x="36" y="88"/>
                    </a:lnTo>
                    <a:lnTo>
                      <a:pt x="42" y="70"/>
                    </a:lnTo>
                    <a:lnTo>
                      <a:pt x="46" y="52"/>
                    </a:lnTo>
                    <a:lnTo>
                      <a:pt x="50" y="32"/>
                    </a:lnTo>
                    <a:lnTo>
                      <a:pt x="50" y="32"/>
                    </a:lnTo>
                    <a:lnTo>
                      <a:pt x="52" y="10"/>
                    </a:lnTo>
                    <a:lnTo>
                      <a:pt x="52" y="10"/>
                    </a:lnTo>
                    <a:lnTo>
                      <a:pt x="52" y="8"/>
                    </a:lnTo>
                    <a:lnTo>
                      <a:pt x="80" y="14"/>
                    </a:lnTo>
                    <a:close/>
                    <a:moveTo>
                      <a:pt x="140" y="8"/>
                    </a:moveTo>
                    <a:lnTo>
                      <a:pt x="140" y="8"/>
                    </a:lnTo>
                    <a:lnTo>
                      <a:pt x="144" y="30"/>
                    </a:lnTo>
                    <a:lnTo>
                      <a:pt x="150" y="56"/>
                    </a:lnTo>
                    <a:lnTo>
                      <a:pt x="150" y="56"/>
                    </a:lnTo>
                    <a:lnTo>
                      <a:pt x="158" y="84"/>
                    </a:lnTo>
                    <a:lnTo>
                      <a:pt x="168" y="108"/>
                    </a:lnTo>
                    <a:lnTo>
                      <a:pt x="182" y="128"/>
                    </a:lnTo>
                    <a:lnTo>
                      <a:pt x="198" y="148"/>
                    </a:lnTo>
                    <a:lnTo>
                      <a:pt x="198" y="148"/>
                    </a:lnTo>
                    <a:lnTo>
                      <a:pt x="184" y="158"/>
                    </a:lnTo>
                    <a:lnTo>
                      <a:pt x="174" y="168"/>
                    </a:lnTo>
                    <a:lnTo>
                      <a:pt x="174" y="168"/>
                    </a:lnTo>
                    <a:lnTo>
                      <a:pt x="164" y="154"/>
                    </a:lnTo>
                    <a:lnTo>
                      <a:pt x="154" y="140"/>
                    </a:lnTo>
                    <a:lnTo>
                      <a:pt x="146" y="124"/>
                    </a:lnTo>
                    <a:lnTo>
                      <a:pt x="138" y="106"/>
                    </a:lnTo>
                    <a:lnTo>
                      <a:pt x="138" y="106"/>
                    </a:lnTo>
                    <a:lnTo>
                      <a:pt x="132" y="88"/>
                    </a:lnTo>
                    <a:lnTo>
                      <a:pt x="126" y="68"/>
                    </a:lnTo>
                    <a:lnTo>
                      <a:pt x="120" y="48"/>
                    </a:lnTo>
                    <a:lnTo>
                      <a:pt x="118" y="28"/>
                    </a:lnTo>
                    <a:lnTo>
                      <a:pt x="118" y="28"/>
                    </a:lnTo>
                    <a:lnTo>
                      <a:pt x="114" y="14"/>
                    </a:lnTo>
                    <a:lnTo>
                      <a:pt x="140" y="8"/>
                    </a:lnTo>
                    <a:close/>
                    <a:moveTo>
                      <a:pt x="164" y="10"/>
                    </a:moveTo>
                    <a:lnTo>
                      <a:pt x="164" y="10"/>
                    </a:lnTo>
                    <a:lnTo>
                      <a:pt x="172" y="24"/>
                    </a:lnTo>
                    <a:lnTo>
                      <a:pt x="180" y="40"/>
                    </a:lnTo>
                    <a:lnTo>
                      <a:pt x="164" y="48"/>
                    </a:lnTo>
                    <a:lnTo>
                      <a:pt x="164" y="48"/>
                    </a:lnTo>
                    <a:lnTo>
                      <a:pt x="156" y="32"/>
                    </a:lnTo>
                    <a:lnTo>
                      <a:pt x="148" y="18"/>
                    </a:lnTo>
                    <a:lnTo>
                      <a:pt x="164" y="10"/>
                    </a:lnTo>
                    <a:close/>
                    <a:moveTo>
                      <a:pt x="186" y="38"/>
                    </a:moveTo>
                    <a:lnTo>
                      <a:pt x="186" y="38"/>
                    </a:lnTo>
                    <a:lnTo>
                      <a:pt x="180" y="22"/>
                    </a:lnTo>
                    <a:lnTo>
                      <a:pt x="172" y="8"/>
                    </a:lnTo>
                    <a:lnTo>
                      <a:pt x="186" y="0"/>
                    </a:lnTo>
                    <a:lnTo>
                      <a:pt x="186" y="0"/>
                    </a:lnTo>
                    <a:lnTo>
                      <a:pt x="194" y="14"/>
                    </a:lnTo>
                    <a:lnTo>
                      <a:pt x="202" y="30"/>
                    </a:lnTo>
                    <a:lnTo>
                      <a:pt x="18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2" name="Freeform 44"/>
              <p:cNvSpPr>
                <a:spLocks/>
              </p:cNvSpPr>
              <p:nvPr/>
            </p:nvSpPr>
            <p:spPr bwMode="auto">
              <a:xfrm>
                <a:off x="1886" y="2480"/>
                <a:ext cx="176" cy="184"/>
              </a:xfrm>
              <a:custGeom>
                <a:avLst/>
                <a:gdLst>
                  <a:gd name="T0" fmla="*/ 176 w 176"/>
                  <a:gd name="T1" fmla="*/ 18 h 184"/>
                  <a:gd name="T2" fmla="*/ 176 w 176"/>
                  <a:gd name="T3" fmla="*/ 18 h 184"/>
                  <a:gd name="T4" fmla="*/ 168 w 176"/>
                  <a:gd name="T5" fmla="*/ 24 h 184"/>
                  <a:gd name="T6" fmla="*/ 168 w 176"/>
                  <a:gd name="T7" fmla="*/ 24 h 184"/>
                  <a:gd name="T8" fmla="*/ 144 w 176"/>
                  <a:gd name="T9" fmla="*/ 48 h 184"/>
                  <a:gd name="T10" fmla="*/ 118 w 176"/>
                  <a:gd name="T11" fmla="*/ 68 h 184"/>
                  <a:gd name="T12" fmla="*/ 118 w 176"/>
                  <a:gd name="T13" fmla="*/ 160 h 184"/>
                  <a:gd name="T14" fmla="*/ 118 w 176"/>
                  <a:gd name="T15" fmla="*/ 160 h 184"/>
                  <a:gd name="T16" fmla="*/ 118 w 176"/>
                  <a:gd name="T17" fmla="*/ 184 h 184"/>
                  <a:gd name="T18" fmla="*/ 88 w 176"/>
                  <a:gd name="T19" fmla="*/ 184 h 184"/>
                  <a:gd name="T20" fmla="*/ 88 w 176"/>
                  <a:gd name="T21" fmla="*/ 184 h 184"/>
                  <a:gd name="T22" fmla="*/ 90 w 176"/>
                  <a:gd name="T23" fmla="*/ 160 h 184"/>
                  <a:gd name="T24" fmla="*/ 90 w 176"/>
                  <a:gd name="T25" fmla="*/ 86 h 184"/>
                  <a:gd name="T26" fmla="*/ 90 w 176"/>
                  <a:gd name="T27" fmla="*/ 86 h 184"/>
                  <a:gd name="T28" fmla="*/ 58 w 176"/>
                  <a:gd name="T29" fmla="*/ 102 h 184"/>
                  <a:gd name="T30" fmla="*/ 14 w 176"/>
                  <a:gd name="T31" fmla="*/ 120 h 184"/>
                  <a:gd name="T32" fmla="*/ 14 w 176"/>
                  <a:gd name="T33" fmla="*/ 120 h 184"/>
                  <a:gd name="T34" fmla="*/ 8 w 176"/>
                  <a:gd name="T35" fmla="*/ 108 h 184"/>
                  <a:gd name="T36" fmla="*/ 0 w 176"/>
                  <a:gd name="T37" fmla="*/ 96 h 184"/>
                  <a:gd name="T38" fmla="*/ 0 w 176"/>
                  <a:gd name="T39" fmla="*/ 96 h 184"/>
                  <a:gd name="T40" fmla="*/ 30 w 176"/>
                  <a:gd name="T41" fmla="*/ 86 h 184"/>
                  <a:gd name="T42" fmla="*/ 58 w 176"/>
                  <a:gd name="T43" fmla="*/ 74 h 184"/>
                  <a:gd name="T44" fmla="*/ 86 w 176"/>
                  <a:gd name="T45" fmla="*/ 58 h 184"/>
                  <a:gd name="T46" fmla="*/ 112 w 176"/>
                  <a:gd name="T47" fmla="*/ 40 h 184"/>
                  <a:gd name="T48" fmla="*/ 112 w 176"/>
                  <a:gd name="T49" fmla="*/ 40 h 184"/>
                  <a:gd name="T50" fmla="*/ 136 w 176"/>
                  <a:gd name="T51" fmla="*/ 18 h 184"/>
                  <a:gd name="T52" fmla="*/ 144 w 176"/>
                  <a:gd name="T53" fmla="*/ 10 h 184"/>
                  <a:gd name="T54" fmla="*/ 150 w 176"/>
                  <a:gd name="T55" fmla="*/ 0 h 184"/>
                  <a:gd name="T56" fmla="*/ 176 w 176"/>
                  <a:gd name="T57" fmla="*/ 1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84">
                    <a:moveTo>
                      <a:pt x="176" y="18"/>
                    </a:moveTo>
                    <a:lnTo>
                      <a:pt x="176" y="18"/>
                    </a:lnTo>
                    <a:lnTo>
                      <a:pt x="168" y="24"/>
                    </a:lnTo>
                    <a:lnTo>
                      <a:pt x="168" y="24"/>
                    </a:lnTo>
                    <a:lnTo>
                      <a:pt x="144" y="48"/>
                    </a:lnTo>
                    <a:lnTo>
                      <a:pt x="118" y="68"/>
                    </a:lnTo>
                    <a:lnTo>
                      <a:pt x="118" y="160"/>
                    </a:lnTo>
                    <a:lnTo>
                      <a:pt x="118" y="160"/>
                    </a:lnTo>
                    <a:lnTo>
                      <a:pt x="118" y="184"/>
                    </a:lnTo>
                    <a:lnTo>
                      <a:pt x="88" y="184"/>
                    </a:lnTo>
                    <a:lnTo>
                      <a:pt x="88" y="184"/>
                    </a:lnTo>
                    <a:lnTo>
                      <a:pt x="90" y="160"/>
                    </a:lnTo>
                    <a:lnTo>
                      <a:pt x="90" y="86"/>
                    </a:lnTo>
                    <a:lnTo>
                      <a:pt x="90" y="86"/>
                    </a:lnTo>
                    <a:lnTo>
                      <a:pt x="58" y="102"/>
                    </a:lnTo>
                    <a:lnTo>
                      <a:pt x="14" y="120"/>
                    </a:lnTo>
                    <a:lnTo>
                      <a:pt x="14" y="120"/>
                    </a:lnTo>
                    <a:lnTo>
                      <a:pt x="8" y="108"/>
                    </a:lnTo>
                    <a:lnTo>
                      <a:pt x="0" y="96"/>
                    </a:lnTo>
                    <a:lnTo>
                      <a:pt x="0" y="96"/>
                    </a:lnTo>
                    <a:lnTo>
                      <a:pt x="30" y="86"/>
                    </a:lnTo>
                    <a:lnTo>
                      <a:pt x="58" y="74"/>
                    </a:lnTo>
                    <a:lnTo>
                      <a:pt x="86" y="58"/>
                    </a:lnTo>
                    <a:lnTo>
                      <a:pt x="112" y="40"/>
                    </a:lnTo>
                    <a:lnTo>
                      <a:pt x="112" y="40"/>
                    </a:lnTo>
                    <a:lnTo>
                      <a:pt x="136" y="18"/>
                    </a:lnTo>
                    <a:lnTo>
                      <a:pt x="144" y="10"/>
                    </a:lnTo>
                    <a:lnTo>
                      <a:pt x="150" y="0"/>
                    </a:lnTo>
                    <a:lnTo>
                      <a:pt x="176"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Freeform 45"/>
              <p:cNvSpPr>
                <a:spLocks/>
              </p:cNvSpPr>
              <p:nvPr/>
            </p:nvSpPr>
            <p:spPr bwMode="auto">
              <a:xfrm>
                <a:off x="2080" y="2482"/>
                <a:ext cx="184" cy="182"/>
              </a:xfrm>
              <a:custGeom>
                <a:avLst/>
                <a:gdLst>
                  <a:gd name="T0" fmla="*/ 112 w 184"/>
                  <a:gd name="T1" fmla="*/ 92 h 182"/>
                  <a:gd name="T2" fmla="*/ 112 w 184"/>
                  <a:gd name="T3" fmla="*/ 92 h 182"/>
                  <a:gd name="T4" fmla="*/ 114 w 184"/>
                  <a:gd name="T5" fmla="*/ 76 h 182"/>
                  <a:gd name="T6" fmla="*/ 114 w 184"/>
                  <a:gd name="T7" fmla="*/ 76 h 182"/>
                  <a:gd name="T8" fmla="*/ 104 w 184"/>
                  <a:gd name="T9" fmla="*/ 90 h 182"/>
                  <a:gd name="T10" fmla="*/ 92 w 184"/>
                  <a:gd name="T11" fmla="*/ 106 h 182"/>
                  <a:gd name="T12" fmla="*/ 92 w 184"/>
                  <a:gd name="T13" fmla="*/ 106 h 182"/>
                  <a:gd name="T14" fmla="*/ 72 w 184"/>
                  <a:gd name="T15" fmla="*/ 126 h 182"/>
                  <a:gd name="T16" fmla="*/ 50 w 184"/>
                  <a:gd name="T17" fmla="*/ 144 h 182"/>
                  <a:gd name="T18" fmla="*/ 50 w 184"/>
                  <a:gd name="T19" fmla="*/ 144 h 182"/>
                  <a:gd name="T20" fmla="*/ 18 w 184"/>
                  <a:gd name="T21" fmla="*/ 162 h 182"/>
                  <a:gd name="T22" fmla="*/ 18 w 184"/>
                  <a:gd name="T23" fmla="*/ 162 h 182"/>
                  <a:gd name="T24" fmla="*/ 10 w 184"/>
                  <a:gd name="T25" fmla="*/ 150 h 182"/>
                  <a:gd name="T26" fmla="*/ 0 w 184"/>
                  <a:gd name="T27" fmla="*/ 140 h 182"/>
                  <a:gd name="T28" fmla="*/ 0 w 184"/>
                  <a:gd name="T29" fmla="*/ 140 h 182"/>
                  <a:gd name="T30" fmla="*/ 18 w 184"/>
                  <a:gd name="T31" fmla="*/ 132 h 182"/>
                  <a:gd name="T32" fmla="*/ 36 w 184"/>
                  <a:gd name="T33" fmla="*/ 120 h 182"/>
                  <a:gd name="T34" fmla="*/ 52 w 184"/>
                  <a:gd name="T35" fmla="*/ 108 h 182"/>
                  <a:gd name="T36" fmla="*/ 68 w 184"/>
                  <a:gd name="T37" fmla="*/ 94 h 182"/>
                  <a:gd name="T38" fmla="*/ 68 w 184"/>
                  <a:gd name="T39" fmla="*/ 94 h 182"/>
                  <a:gd name="T40" fmla="*/ 84 w 184"/>
                  <a:gd name="T41" fmla="*/ 78 h 182"/>
                  <a:gd name="T42" fmla="*/ 96 w 184"/>
                  <a:gd name="T43" fmla="*/ 60 h 182"/>
                  <a:gd name="T44" fmla="*/ 38 w 184"/>
                  <a:gd name="T45" fmla="*/ 60 h 182"/>
                  <a:gd name="T46" fmla="*/ 38 w 184"/>
                  <a:gd name="T47" fmla="*/ 60 h 182"/>
                  <a:gd name="T48" fmla="*/ 12 w 184"/>
                  <a:gd name="T49" fmla="*/ 60 h 182"/>
                  <a:gd name="T50" fmla="*/ 12 w 184"/>
                  <a:gd name="T51" fmla="*/ 34 h 182"/>
                  <a:gd name="T52" fmla="*/ 12 w 184"/>
                  <a:gd name="T53" fmla="*/ 34 h 182"/>
                  <a:gd name="T54" fmla="*/ 22 w 184"/>
                  <a:gd name="T55" fmla="*/ 36 h 182"/>
                  <a:gd name="T56" fmla="*/ 38 w 184"/>
                  <a:gd name="T57" fmla="*/ 36 h 182"/>
                  <a:gd name="T58" fmla="*/ 112 w 184"/>
                  <a:gd name="T59" fmla="*/ 36 h 182"/>
                  <a:gd name="T60" fmla="*/ 112 w 184"/>
                  <a:gd name="T61" fmla="*/ 18 h 182"/>
                  <a:gd name="T62" fmla="*/ 112 w 184"/>
                  <a:gd name="T63" fmla="*/ 18 h 182"/>
                  <a:gd name="T64" fmla="*/ 110 w 184"/>
                  <a:gd name="T65" fmla="*/ 0 h 182"/>
                  <a:gd name="T66" fmla="*/ 138 w 184"/>
                  <a:gd name="T67" fmla="*/ 0 h 182"/>
                  <a:gd name="T68" fmla="*/ 138 w 184"/>
                  <a:gd name="T69" fmla="*/ 0 h 182"/>
                  <a:gd name="T70" fmla="*/ 138 w 184"/>
                  <a:gd name="T71" fmla="*/ 18 h 182"/>
                  <a:gd name="T72" fmla="*/ 138 w 184"/>
                  <a:gd name="T73" fmla="*/ 18 h 182"/>
                  <a:gd name="T74" fmla="*/ 138 w 184"/>
                  <a:gd name="T75" fmla="*/ 36 h 182"/>
                  <a:gd name="T76" fmla="*/ 160 w 184"/>
                  <a:gd name="T77" fmla="*/ 36 h 182"/>
                  <a:gd name="T78" fmla="*/ 160 w 184"/>
                  <a:gd name="T79" fmla="*/ 36 h 182"/>
                  <a:gd name="T80" fmla="*/ 174 w 184"/>
                  <a:gd name="T81" fmla="*/ 36 h 182"/>
                  <a:gd name="T82" fmla="*/ 184 w 184"/>
                  <a:gd name="T83" fmla="*/ 34 h 182"/>
                  <a:gd name="T84" fmla="*/ 184 w 184"/>
                  <a:gd name="T85" fmla="*/ 60 h 182"/>
                  <a:gd name="T86" fmla="*/ 184 w 184"/>
                  <a:gd name="T87" fmla="*/ 60 h 182"/>
                  <a:gd name="T88" fmla="*/ 160 w 184"/>
                  <a:gd name="T89" fmla="*/ 60 h 182"/>
                  <a:gd name="T90" fmla="*/ 138 w 184"/>
                  <a:gd name="T91" fmla="*/ 60 h 182"/>
                  <a:gd name="T92" fmla="*/ 140 w 184"/>
                  <a:gd name="T93" fmla="*/ 158 h 182"/>
                  <a:gd name="T94" fmla="*/ 140 w 184"/>
                  <a:gd name="T95" fmla="*/ 158 h 182"/>
                  <a:gd name="T96" fmla="*/ 140 w 184"/>
                  <a:gd name="T97" fmla="*/ 182 h 182"/>
                  <a:gd name="T98" fmla="*/ 112 w 184"/>
                  <a:gd name="T99" fmla="*/ 182 h 182"/>
                  <a:gd name="T100" fmla="*/ 112 w 184"/>
                  <a:gd name="T101" fmla="*/ 182 h 182"/>
                  <a:gd name="T102" fmla="*/ 114 w 184"/>
                  <a:gd name="T103" fmla="*/ 162 h 182"/>
                  <a:gd name="T104" fmla="*/ 114 w 184"/>
                  <a:gd name="T105" fmla="*/ 162 h 182"/>
                  <a:gd name="T106" fmla="*/ 114 w 184"/>
                  <a:gd name="T107" fmla="*/ 158 h 182"/>
                  <a:gd name="T108" fmla="*/ 112 w 184"/>
                  <a:gd name="T109" fmla="*/ 94 h 182"/>
                  <a:gd name="T110" fmla="*/ 112 w 184"/>
                  <a:gd name="T111" fmla="*/ 9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4" h="182">
                    <a:moveTo>
                      <a:pt x="112" y="92"/>
                    </a:moveTo>
                    <a:lnTo>
                      <a:pt x="112" y="92"/>
                    </a:lnTo>
                    <a:lnTo>
                      <a:pt x="114" y="76"/>
                    </a:lnTo>
                    <a:lnTo>
                      <a:pt x="114" y="76"/>
                    </a:lnTo>
                    <a:lnTo>
                      <a:pt x="104" y="90"/>
                    </a:lnTo>
                    <a:lnTo>
                      <a:pt x="92" y="106"/>
                    </a:lnTo>
                    <a:lnTo>
                      <a:pt x="92" y="106"/>
                    </a:lnTo>
                    <a:lnTo>
                      <a:pt x="72" y="126"/>
                    </a:lnTo>
                    <a:lnTo>
                      <a:pt x="50" y="144"/>
                    </a:lnTo>
                    <a:lnTo>
                      <a:pt x="50" y="144"/>
                    </a:lnTo>
                    <a:lnTo>
                      <a:pt x="18" y="162"/>
                    </a:lnTo>
                    <a:lnTo>
                      <a:pt x="18" y="162"/>
                    </a:lnTo>
                    <a:lnTo>
                      <a:pt x="10" y="150"/>
                    </a:lnTo>
                    <a:lnTo>
                      <a:pt x="0" y="140"/>
                    </a:lnTo>
                    <a:lnTo>
                      <a:pt x="0" y="140"/>
                    </a:lnTo>
                    <a:lnTo>
                      <a:pt x="18" y="132"/>
                    </a:lnTo>
                    <a:lnTo>
                      <a:pt x="36" y="120"/>
                    </a:lnTo>
                    <a:lnTo>
                      <a:pt x="52" y="108"/>
                    </a:lnTo>
                    <a:lnTo>
                      <a:pt x="68" y="94"/>
                    </a:lnTo>
                    <a:lnTo>
                      <a:pt x="68" y="94"/>
                    </a:lnTo>
                    <a:lnTo>
                      <a:pt x="84" y="78"/>
                    </a:lnTo>
                    <a:lnTo>
                      <a:pt x="96" y="60"/>
                    </a:lnTo>
                    <a:lnTo>
                      <a:pt x="38" y="60"/>
                    </a:lnTo>
                    <a:lnTo>
                      <a:pt x="38" y="60"/>
                    </a:lnTo>
                    <a:lnTo>
                      <a:pt x="12" y="60"/>
                    </a:lnTo>
                    <a:lnTo>
                      <a:pt x="12" y="34"/>
                    </a:lnTo>
                    <a:lnTo>
                      <a:pt x="12" y="34"/>
                    </a:lnTo>
                    <a:lnTo>
                      <a:pt x="22" y="36"/>
                    </a:lnTo>
                    <a:lnTo>
                      <a:pt x="38" y="36"/>
                    </a:lnTo>
                    <a:lnTo>
                      <a:pt x="112" y="36"/>
                    </a:lnTo>
                    <a:lnTo>
                      <a:pt x="112" y="18"/>
                    </a:lnTo>
                    <a:lnTo>
                      <a:pt x="112" y="18"/>
                    </a:lnTo>
                    <a:lnTo>
                      <a:pt x="110" y="0"/>
                    </a:lnTo>
                    <a:lnTo>
                      <a:pt x="138" y="0"/>
                    </a:lnTo>
                    <a:lnTo>
                      <a:pt x="138" y="0"/>
                    </a:lnTo>
                    <a:lnTo>
                      <a:pt x="138" y="18"/>
                    </a:lnTo>
                    <a:lnTo>
                      <a:pt x="138" y="18"/>
                    </a:lnTo>
                    <a:lnTo>
                      <a:pt x="138" y="36"/>
                    </a:lnTo>
                    <a:lnTo>
                      <a:pt x="160" y="36"/>
                    </a:lnTo>
                    <a:lnTo>
                      <a:pt x="160" y="36"/>
                    </a:lnTo>
                    <a:lnTo>
                      <a:pt x="174" y="36"/>
                    </a:lnTo>
                    <a:lnTo>
                      <a:pt x="184" y="34"/>
                    </a:lnTo>
                    <a:lnTo>
                      <a:pt x="184" y="60"/>
                    </a:lnTo>
                    <a:lnTo>
                      <a:pt x="184" y="60"/>
                    </a:lnTo>
                    <a:lnTo>
                      <a:pt x="160" y="60"/>
                    </a:lnTo>
                    <a:lnTo>
                      <a:pt x="138" y="60"/>
                    </a:lnTo>
                    <a:lnTo>
                      <a:pt x="140" y="158"/>
                    </a:lnTo>
                    <a:lnTo>
                      <a:pt x="140" y="158"/>
                    </a:lnTo>
                    <a:lnTo>
                      <a:pt x="140" y="182"/>
                    </a:lnTo>
                    <a:lnTo>
                      <a:pt x="112" y="182"/>
                    </a:lnTo>
                    <a:lnTo>
                      <a:pt x="112" y="182"/>
                    </a:lnTo>
                    <a:lnTo>
                      <a:pt x="114" y="162"/>
                    </a:lnTo>
                    <a:lnTo>
                      <a:pt x="114" y="162"/>
                    </a:lnTo>
                    <a:lnTo>
                      <a:pt x="114" y="158"/>
                    </a:lnTo>
                    <a:lnTo>
                      <a:pt x="112" y="94"/>
                    </a:lnTo>
                    <a:lnTo>
                      <a:pt x="112"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4" name="Freeform 46"/>
              <p:cNvSpPr>
                <a:spLocks/>
              </p:cNvSpPr>
              <p:nvPr/>
            </p:nvSpPr>
            <p:spPr bwMode="auto">
              <a:xfrm>
                <a:off x="2302" y="2486"/>
                <a:ext cx="150" cy="174"/>
              </a:xfrm>
              <a:custGeom>
                <a:avLst/>
                <a:gdLst>
                  <a:gd name="T0" fmla="*/ 32 w 150"/>
                  <a:gd name="T1" fmla="*/ 0 h 174"/>
                  <a:gd name="T2" fmla="*/ 32 w 150"/>
                  <a:gd name="T3" fmla="*/ 0 h 174"/>
                  <a:gd name="T4" fmla="*/ 30 w 150"/>
                  <a:gd name="T5" fmla="*/ 22 h 174"/>
                  <a:gd name="T6" fmla="*/ 30 w 150"/>
                  <a:gd name="T7" fmla="*/ 142 h 174"/>
                  <a:gd name="T8" fmla="*/ 30 w 150"/>
                  <a:gd name="T9" fmla="*/ 142 h 174"/>
                  <a:gd name="T10" fmla="*/ 46 w 150"/>
                  <a:gd name="T11" fmla="*/ 138 h 174"/>
                  <a:gd name="T12" fmla="*/ 60 w 150"/>
                  <a:gd name="T13" fmla="*/ 134 h 174"/>
                  <a:gd name="T14" fmla="*/ 74 w 150"/>
                  <a:gd name="T15" fmla="*/ 128 h 174"/>
                  <a:gd name="T16" fmla="*/ 88 w 150"/>
                  <a:gd name="T17" fmla="*/ 120 h 174"/>
                  <a:gd name="T18" fmla="*/ 88 w 150"/>
                  <a:gd name="T19" fmla="*/ 120 h 174"/>
                  <a:gd name="T20" fmla="*/ 100 w 150"/>
                  <a:gd name="T21" fmla="*/ 110 h 174"/>
                  <a:gd name="T22" fmla="*/ 112 w 150"/>
                  <a:gd name="T23" fmla="*/ 98 h 174"/>
                  <a:gd name="T24" fmla="*/ 122 w 150"/>
                  <a:gd name="T25" fmla="*/ 86 h 174"/>
                  <a:gd name="T26" fmla="*/ 130 w 150"/>
                  <a:gd name="T27" fmla="*/ 70 h 174"/>
                  <a:gd name="T28" fmla="*/ 130 w 150"/>
                  <a:gd name="T29" fmla="*/ 70 h 174"/>
                  <a:gd name="T30" fmla="*/ 140 w 150"/>
                  <a:gd name="T31" fmla="*/ 82 h 174"/>
                  <a:gd name="T32" fmla="*/ 150 w 150"/>
                  <a:gd name="T33" fmla="*/ 92 h 174"/>
                  <a:gd name="T34" fmla="*/ 150 w 150"/>
                  <a:gd name="T35" fmla="*/ 92 h 174"/>
                  <a:gd name="T36" fmla="*/ 140 w 150"/>
                  <a:gd name="T37" fmla="*/ 108 h 174"/>
                  <a:gd name="T38" fmla="*/ 128 w 150"/>
                  <a:gd name="T39" fmla="*/ 120 h 174"/>
                  <a:gd name="T40" fmla="*/ 116 w 150"/>
                  <a:gd name="T41" fmla="*/ 132 h 174"/>
                  <a:gd name="T42" fmla="*/ 104 w 150"/>
                  <a:gd name="T43" fmla="*/ 142 h 174"/>
                  <a:gd name="T44" fmla="*/ 104 w 150"/>
                  <a:gd name="T45" fmla="*/ 142 h 174"/>
                  <a:gd name="T46" fmla="*/ 88 w 150"/>
                  <a:gd name="T47" fmla="*/ 152 h 174"/>
                  <a:gd name="T48" fmla="*/ 70 w 150"/>
                  <a:gd name="T49" fmla="*/ 160 h 174"/>
                  <a:gd name="T50" fmla="*/ 50 w 150"/>
                  <a:gd name="T51" fmla="*/ 166 h 174"/>
                  <a:gd name="T52" fmla="*/ 26 w 150"/>
                  <a:gd name="T53" fmla="*/ 172 h 174"/>
                  <a:gd name="T54" fmla="*/ 26 w 150"/>
                  <a:gd name="T55" fmla="*/ 172 h 174"/>
                  <a:gd name="T56" fmla="*/ 14 w 150"/>
                  <a:gd name="T57" fmla="*/ 174 h 174"/>
                  <a:gd name="T58" fmla="*/ 0 w 150"/>
                  <a:gd name="T59" fmla="*/ 158 h 174"/>
                  <a:gd name="T60" fmla="*/ 0 w 150"/>
                  <a:gd name="T61" fmla="*/ 158 h 174"/>
                  <a:gd name="T62" fmla="*/ 2 w 150"/>
                  <a:gd name="T63" fmla="*/ 150 h 174"/>
                  <a:gd name="T64" fmla="*/ 2 w 150"/>
                  <a:gd name="T65" fmla="*/ 136 h 174"/>
                  <a:gd name="T66" fmla="*/ 2 w 150"/>
                  <a:gd name="T67" fmla="*/ 22 h 174"/>
                  <a:gd name="T68" fmla="*/ 2 w 150"/>
                  <a:gd name="T69" fmla="*/ 22 h 174"/>
                  <a:gd name="T70" fmla="*/ 2 w 150"/>
                  <a:gd name="T71" fmla="*/ 0 h 174"/>
                  <a:gd name="T72" fmla="*/ 32 w 150"/>
                  <a:gd name="T7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174">
                    <a:moveTo>
                      <a:pt x="32" y="0"/>
                    </a:moveTo>
                    <a:lnTo>
                      <a:pt x="32" y="0"/>
                    </a:lnTo>
                    <a:lnTo>
                      <a:pt x="30" y="22"/>
                    </a:lnTo>
                    <a:lnTo>
                      <a:pt x="30" y="142"/>
                    </a:lnTo>
                    <a:lnTo>
                      <a:pt x="30" y="142"/>
                    </a:lnTo>
                    <a:lnTo>
                      <a:pt x="46" y="138"/>
                    </a:lnTo>
                    <a:lnTo>
                      <a:pt x="60" y="134"/>
                    </a:lnTo>
                    <a:lnTo>
                      <a:pt x="74" y="128"/>
                    </a:lnTo>
                    <a:lnTo>
                      <a:pt x="88" y="120"/>
                    </a:lnTo>
                    <a:lnTo>
                      <a:pt x="88" y="120"/>
                    </a:lnTo>
                    <a:lnTo>
                      <a:pt x="100" y="110"/>
                    </a:lnTo>
                    <a:lnTo>
                      <a:pt x="112" y="98"/>
                    </a:lnTo>
                    <a:lnTo>
                      <a:pt x="122" y="86"/>
                    </a:lnTo>
                    <a:lnTo>
                      <a:pt x="130" y="70"/>
                    </a:lnTo>
                    <a:lnTo>
                      <a:pt x="130" y="70"/>
                    </a:lnTo>
                    <a:lnTo>
                      <a:pt x="140" y="82"/>
                    </a:lnTo>
                    <a:lnTo>
                      <a:pt x="150" y="92"/>
                    </a:lnTo>
                    <a:lnTo>
                      <a:pt x="150" y="92"/>
                    </a:lnTo>
                    <a:lnTo>
                      <a:pt x="140" y="108"/>
                    </a:lnTo>
                    <a:lnTo>
                      <a:pt x="128" y="120"/>
                    </a:lnTo>
                    <a:lnTo>
                      <a:pt x="116" y="132"/>
                    </a:lnTo>
                    <a:lnTo>
                      <a:pt x="104" y="142"/>
                    </a:lnTo>
                    <a:lnTo>
                      <a:pt x="104" y="142"/>
                    </a:lnTo>
                    <a:lnTo>
                      <a:pt x="88" y="152"/>
                    </a:lnTo>
                    <a:lnTo>
                      <a:pt x="70" y="160"/>
                    </a:lnTo>
                    <a:lnTo>
                      <a:pt x="50" y="166"/>
                    </a:lnTo>
                    <a:lnTo>
                      <a:pt x="26" y="172"/>
                    </a:lnTo>
                    <a:lnTo>
                      <a:pt x="26" y="172"/>
                    </a:lnTo>
                    <a:lnTo>
                      <a:pt x="14" y="174"/>
                    </a:lnTo>
                    <a:lnTo>
                      <a:pt x="0" y="158"/>
                    </a:lnTo>
                    <a:lnTo>
                      <a:pt x="0" y="158"/>
                    </a:lnTo>
                    <a:lnTo>
                      <a:pt x="2" y="150"/>
                    </a:lnTo>
                    <a:lnTo>
                      <a:pt x="2" y="136"/>
                    </a:lnTo>
                    <a:lnTo>
                      <a:pt x="2" y="22"/>
                    </a:lnTo>
                    <a:lnTo>
                      <a:pt x="2" y="22"/>
                    </a:lnTo>
                    <a:lnTo>
                      <a:pt x="2" y="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5" name="Freeform 47"/>
              <p:cNvSpPr>
                <a:spLocks noEditPoints="1"/>
              </p:cNvSpPr>
              <p:nvPr/>
            </p:nvSpPr>
            <p:spPr bwMode="auto">
              <a:xfrm>
                <a:off x="2468" y="2466"/>
                <a:ext cx="196" cy="202"/>
              </a:xfrm>
              <a:custGeom>
                <a:avLst/>
                <a:gdLst>
                  <a:gd name="T0" fmla="*/ 62 w 196"/>
                  <a:gd name="T1" fmla="*/ 98 h 202"/>
                  <a:gd name="T2" fmla="*/ 60 w 196"/>
                  <a:gd name="T3" fmla="*/ 104 h 202"/>
                  <a:gd name="T4" fmla="*/ 46 w 196"/>
                  <a:gd name="T5" fmla="*/ 148 h 202"/>
                  <a:gd name="T6" fmla="*/ 26 w 196"/>
                  <a:gd name="T7" fmla="*/ 186 h 202"/>
                  <a:gd name="T8" fmla="*/ 12 w 196"/>
                  <a:gd name="T9" fmla="*/ 178 h 202"/>
                  <a:gd name="T10" fmla="*/ 0 w 196"/>
                  <a:gd name="T11" fmla="*/ 172 h 202"/>
                  <a:gd name="T12" fmla="*/ 18 w 196"/>
                  <a:gd name="T13" fmla="*/ 148 h 202"/>
                  <a:gd name="T14" fmla="*/ 30 w 196"/>
                  <a:gd name="T15" fmla="*/ 116 h 202"/>
                  <a:gd name="T16" fmla="*/ 34 w 196"/>
                  <a:gd name="T17" fmla="*/ 102 h 202"/>
                  <a:gd name="T18" fmla="*/ 62 w 196"/>
                  <a:gd name="T19" fmla="*/ 98 h 202"/>
                  <a:gd name="T20" fmla="*/ 84 w 196"/>
                  <a:gd name="T21" fmla="*/ 40 h 202"/>
                  <a:gd name="T22" fmla="*/ 112 w 196"/>
                  <a:gd name="T23" fmla="*/ 18 h 202"/>
                  <a:gd name="T24" fmla="*/ 110 w 196"/>
                  <a:gd name="T25" fmla="*/ 40 h 202"/>
                  <a:gd name="T26" fmla="*/ 160 w 196"/>
                  <a:gd name="T27" fmla="*/ 52 h 202"/>
                  <a:gd name="T28" fmla="*/ 176 w 196"/>
                  <a:gd name="T29" fmla="*/ 52 h 202"/>
                  <a:gd name="T30" fmla="*/ 186 w 196"/>
                  <a:gd name="T31" fmla="*/ 76 h 202"/>
                  <a:gd name="T32" fmla="*/ 160 w 196"/>
                  <a:gd name="T33" fmla="*/ 76 h 202"/>
                  <a:gd name="T34" fmla="*/ 110 w 196"/>
                  <a:gd name="T35" fmla="*/ 178 h 202"/>
                  <a:gd name="T36" fmla="*/ 112 w 196"/>
                  <a:gd name="T37" fmla="*/ 202 h 202"/>
                  <a:gd name="T38" fmla="*/ 82 w 196"/>
                  <a:gd name="T39" fmla="*/ 202 h 202"/>
                  <a:gd name="T40" fmla="*/ 84 w 196"/>
                  <a:gd name="T41" fmla="*/ 76 h 202"/>
                  <a:gd name="T42" fmla="*/ 36 w 196"/>
                  <a:gd name="T43" fmla="*/ 76 h 202"/>
                  <a:gd name="T44" fmla="*/ 10 w 196"/>
                  <a:gd name="T45" fmla="*/ 50 h 202"/>
                  <a:gd name="T46" fmla="*/ 22 w 196"/>
                  <a:gd name="T47" fmla="*/ 52 h 202"/>
                  <a:gd name="T48" fmla="*/ 84 w 196"/>
                  <a:gd name="T49" fmla="*/ 52 h 202"/>
                  <a:gd name="T50" fmla="*/ 156 w 196"/>
                  <a:gd name="T51" fmla="*/ 90 h 202"/>
                  <a:gd name="T52" fmla="*/ 164 w 196"/>
                  <a:gd name="T53" fmla="*/ 114 h 202"/>
                  <a:gd name="T54" fmla="*/ 178 w 196"/>
                  <a:gd name="T55" fmla="*/ 146 h 202"/>
                  <a:gd name="T56" fmla="*/ 194 w 196"/>
                  <a:gd name="T57" fmla="*/ 172 h 202"/>
                  <a:gd name="T58" fmla="*/ 182 w 196"/>
                  <a:gd name="T59" fmla="*/ 178 h 202"/>
                  <a:gd name="T60" fmla="*/ 170 w 196"/>
                  <a:gd name="T61" fmla="*/ 186 h 202"/>
                  <a:gd name="T62" fmla="*/ 150 w 196"/>
                  <a:gd name="T63" fmla="*/ 150 h 202"/>
                  <a:gd name="T64" fmla="*/ 136 w 196"/>
                  <a:gd name="T65" fmla="*/ 106 h 202"/>
                  <a:gd name="T66" fmla="*/ 132 w 196"/>
                  <a:gd name="T67" fmla="*/ 98 h 202"/>
                  <a:gd name="T68" fmla="*/ 196 w 196"/>
                  <a:gd name="T69" fmla="*/ 24 h 202"/>
                  <a:gd name="T70" fmla="*/ 194 w 196"/>
                  <a:gd name="T71" fmla="*/ 34 h 202"/>
                  <a:gd name="T72" fmla="*/ 182 w 196"/>
                  <a:gd name="T73" fmla="*/ 46 h 202"/>
                  <a:gd name="T74" fmla="*/ 174 w 196"/>
                  <a:gd name="T75" fmla="*/ 48 h 202"/>
                  <a:gd name="T76" fmla="*/ 156 w 196"/>
                  <a:gd name="T77" fmla="*/ 40 h 202"/>
                  <a:gd name="T78" fmla="*/ 150 w 196"/>
                  <a:gd name="T79" fmla="*/ 24 h 202"/>
                  <a:gd name="T80" fmla="*/ 152 w 196"/>
                  <a:gd name="T81" fmla="*/ 16 h 202"/>
                  <a:gd name="T82" fmla="*/ 164 w 196"/>
                  <a:gd name="T83" fmla="*/ 2 h 202"/>
                  <a:gd name="T84" fmla="*/ 174 w 196"/>
                  <a:gd name="T85" fmla="*/ 0 h 202"/>
                  <a:gd name="T86" fmla="*/ 190 w 196"/>
                  <a:gd name="T87" fmla="*/ 8 h 202"/>
                  <a:gd name="T88" fmla="*/ 196 w 196"/>
                  <a:gd name="T89" fmla="*/ 24 h 202"/>
                  <a:gd name="T90" fmla="*/ 162 w 196"/>
                  <a:gd name="T91" fmla="*/ 24 h 202"/>
                  <a:gd name="T92" fmla="*/ 162 w 196"/>
                  <a:gd name="T93" fmla="*/ 28 h 202"/>
                  <a:gd name="T94" fmla="*/ 168 w 196"/>
                  <a:gd name="T95" fmla="*/ 36 h 202"/>
                  <a:gd name="T96" fmla="*/ 174 w 196"/>
                  <a:gd name="T97" fmla="*/ 36 h 202"/>
                  <a:gd name="T98" fmla="*/ 182 w 196"/>
                  <a:gd name="T99" fmla="*/ 32 h 202"/>
                  <a:gd name="T100" fmla="*/ 186 w 196"/>
                  <a:gd name="T101" fmla="*/ 24 h 202"/>
                  <a:gd name="T102" fmla="*/ 184 w 196"/>
                  <a:gd name="T103" fmla="*/ 20 h 202"/>
                  <a:gd name="T104" fmla="*/ 178 w 196"/>
                  <a:gd name="T105" fmla="*/ 14 h 202"/>
                  <a:gd name="T106" fmla="*/ 174 w 196"/>
                  <a:gd name="T107" fmla="*/ 12 h 202"/>
                  <a:gd name="T108" fmla="*/ 164 w 196"/>
                  <a:gd name="T109" fmla="*/ 16 h 202"/>
                  <a:gd name="T110" fmla="*/ 162 w 196"/>
                  <a:gd name="T111" fmla="*/ 2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6" h="202">
                    <a:moveTo>
                      <a:pt x="62" y="98"/>
                    </a:moveTo>
                    <a:lnTo>
                      <a:pt x="62" y="98"/>
                    </a:lnTo>
                    <a:lnTo>
                      <a:pt x="60" y="104"/>
                    </a:lnTo>
                    <a:lnTo>
                      <a:pt x="60" y="104"/>
                    </a:lnTo>
                    <a:lnTo>
                      <a:pt x="54" y="128"/>
                    </a:lnTo>
                    <a:lnTo>
                      <a:pt x="46" y="148"/>
                    </a:lnTo>
                    <a:lnTo>
                      <a:pt x="36" y="168"/>
                    </a:lnTo>
                    <a:lnTo>
                      <a:pt x="26" y="186"/>
                    </a:lnTo>
                    <a:lnTo>
                      <a:pt x="26" y="186"/>
                    </a:lnTo>
                    <a:lnTo>
                      <a:pt x="12" y="178"/>
                    </a:lnTo>
                    <a:lnTo>
                      <a:pt x="0" y="172"/>
                    </a:lnTo>
                    <a:lnTo>
                      <a:pt x="0" y="172"/>
                    </a:lnTo>
                    <a:lnTo>
                      <a:pt x="10" y="160"/>
                    </a:lnTo>
                    <a:lnTo>
                      <a:pt x="18" y="148"/>
                    </a:lnTo>
                    <a:lnTo>
                      <a:pt x="24" y="134"/>
                    </a:lnTo>
                    <a:lnTo>
                      <a:pt x="30" y="116"/>
                    </a:lnTo>
                    <a:lnTo>
                      <a:pt x="30" y="116"/>
                    </a:lnTo>
                    <a:lnTo>
                      <a:pt x="34" y="102"/>
                    </a:lnTo>
                    <a:lnTo>
                      <a:pt x="36" y="90"/>
                    </a:lnTo>
                    <a:lnTo>
                      <a:pt x="62" y="98"/>
                    </a:lnTo>
                    <a:close/>
                    <a:moveTo>
                      <a:pt x="84" y="40"/>
                    </a:moveTo>
                    <a:lnTo>
                      <a:pt x="84" y="40"/>
                    </a:lnTo>
                    <a:lnTo>
                      <a:pt x="82" y="18"/>
                    </a:lnTo>
                    <a:lnTo>
                      <a:pt x="112" y="18"/>
                    </a:lnTo>
                    <a:lnTo>
                      <a:pt x="112" y="18"/>
                    </a:lnTo>
                    <a:lnTo>
                      <a:pt x="110" y="40"/>
                    </a:lnTo>
                    <a:lnTo>
                      <a:pt x="110" y="52"/>
                    </a:lnTo>
                    <a:lnTo>
                      <a:pt x="160" y="52"/>
                    </a:lnTo>
                    <a:lnTo>
                      <a:pt x="160" y="52"/>
                    </a:lnTo>
                    <a:lnTo>
                      <a:pt x="176" y="52"/>
                    </a:lnTo>
                    <a:lnTo>
                      <a:pt x="186" y="50"/>
                    </a:lnTo>
                    <a:lnTo>
                      <a:pt x="186" y="76"/>
                    </a:lnTo>
                    <a:lnTo>
                      <a:pt x="186" y="76"/>
                    </a:lnTo>
                    <a:lnTo>
                      <a:pt x="160" y="76"/>
                    </a:lnTo>
                    <a:lnTo>
                      <a:pt x="110" y="76"/>
                    </a:lnTo>
                    <a:lnTo>
                      <a:pt x="110" y="178"/>
                    </a:lnTo>
                    <a:lnTo>
                      <a:pt x="110" y="178"/>
                    </a:lnTo>
                    <a:lnTo>
                      <a:pt x="112" y="202"/>
                    </a:lnTo>
                    <a:lnTo>
                      <a:pt x="82" y="202"/>
                    </a:lnTo>
                    <a:lnTo>
                      <a:pt x="82" y="202"/>
                    </a:lnTo>
                    <a:lnTo>
                      <a:pt x="84" y="178"/>
                    </a:lnTo>
                    <a:lnTo>
                      <a:pt x="84" y="76"/>
                    </a:lnTo>
                    <a:lnTo>
                      <a:pt x="36" y="76"/>
                    </a:lnTo>
                    <a:lnTo>
                      <a:pt x="36" y="76"/>
                    </a:lnTo>
                    <a:lnTo>
                      <a:pt x="10" y="76"/>
                    </a:lnTo>
                    <a:lnTo>
                      <a:pt x="10" y="50"/>
                    </a:lnTo>
                    <a:lnTo>
                      <a:pt x="10" y="50"/>
                    </a:lnTo>
                    <a:lnTo>
                      <a:pt x="22" y="52"/>
                    </a:lnTo>
                    <a:lnTo>
                      <a:pt x="38" y="52"/>
                    </a:lnTo>
                    <a:lnTo>
                      <a:pt x="84" y="52"/>
                    </a:lnTo>
                    <a:lnTo>
                      <a:pt x="84" y="40"/>
                    </a:lnTo>
                    <a:close/>
                    <a:moveTo>
                      <a:pt x="156" y="90"/>
                    </a:moveTo>
                    <a:lnTo>
                      <a:pt x="156" y="90"/>
                    </a:lnTo>
                    <a:lnTo>
                      <a:pt x="164" y="114"/>
                    </a:lnTo>
                    <a:lnTo>
                      <a:pt x="164" y="114"/>
                    </a:lnTo>
                    <a:lnTo>
                      <a:pt x="178" y="146"/>
                    </a:lnTo>
                    <a:lnTo>
                      <a:pt x="186" y="160"/>
                    </a:lnTo>
                    <a:lnTo>
                      <a:pt x="194" y="172"/>
                    </a:lnTo>
                    <a:lnTo>
                      <a:pt x="194" y="172"/>
                    </a:lnTo>
                    <a:lnTo>
                      <a:pt x="182" y="178"/>
                    </a:lnTo>
                    <a:lnTo>
                      <a:pt x="170" y="186"/>
                    </a:lnTo>
                    <a:lnTo>
                      <a:pt x="170" y="186"/>
                    </a:lnTo>
                    <a:lnTo>
                      <a:pt x="160" y="168"/>
                    </a:lnTo>
                    <a:lnTo>
                      <a:pt x="150" y="150"/>
                    </a:lnTo>
                    <a:lnTo>
                      <a:pt x="142" y="130"/>
                    </a:lnTo>
                    <a:lnTo>
                      <a:pt x="136" y="106"/>
                    </a:lnTo>
                    <a:lnTo>
                      <a:pt x="136" y="106"/>
                    </a:lnTo>
                    <a:lnTo>
                      <a:pt x="132" y="98"/>
                    </a:lnTo>
                    <a:lnTo>
                      <a:pt x="156" y="90"/>
                    </a:lnTo>
                    <a:close/>
                    <a:moveTo>
                      <a:pt x="196" y="24"/>
                    </a:moveTo>
                    <a:lnTo>
                      <a:pt x="196" y="24"/>
                    </a:lnTo>
                    <a:lnTo>
                      <a:pt x="194" y="34"/>
                    </a:lnTo>
                    <a:lnTo>
                      <a:pt x="190" y="40"/>
                    </a:lnTo>
                    <a:lnTo>
                      <a:pt x="182" y="46"/>
                    </a:lnTo>
                    <a:lnTo>
                      <a:pt x="174" y="48"/>
                    </a:lnTo>
                    <a:lnTo>
                      <a:pt x="174" y="48"/>
                    </a:lnTo>
                    <a:lnTo>
                      <a:pt x="164" y="46"/>
                    </a:lnTo>
                    <a:lnTo>
                      <a:pt x="156" y="40"/>
                    </a:lnTo>
                    <a:lnTo>
                      <a:pt x="152" y="34"/>
                    </a:lnTo>
                    <a:lnTo>
                      <a:pt x="150" y="24"/>
                    </a:lnTo>
                    <a:lnTo>
                      <a:pt x="150" y="24"/>
                    </a:lnTo>
                    <a:lnTo>
                      <a:pt x="152" y="16"/>
                    </a:lnTo>
                    <a:lnTo>
                      <a:pt x="156" y="8"/>
                    </a:lnTo>
                    <a:lnTo>
                      <a:pt x="164" y="2"/>
                    </a:lnTo>
                    <a:lnTo>
                      <a:pt x="174" y="0"/>
                    </a:lnTo>
                    <a:lnTo>
                      <a:pt x="174" y="0"/>
                    </a:lnTo>
                    <a:lnTo>
                      <a:pt x="182" y="2"/>
                    </a:lnTo>
                    <a:lnTo>
                      <a:pt x="190" y="8"/>
                    </a:lnTo>
                    <a:lnTo>
                      <a:pt x="194" y="16"/>
                    </a:lnTo>
                    <a:lnTo>
                      <a:pt x="196" y="24"/>
                    </a:lnTo>
                    <a:lnTo>
                      <a:pt x="196" y="24"/>
                    </a:lnTo>
                    <a:close/>
                    <a:moveTo>
                      <a:pt x="162" y="24"/>
                    </a:moveTo>
                    <a:lnTo>
                      <a:pt x="162" y="24"/>
                    </a:lnTo>
                    <a:lnTo>
                      <a:pt x="162" y="28"/>
                    </a:lnTo>
                    <a:lnTo>
                      <a:pt x="164" y="32"/>
                    </a:lnTo>
                    <a:lnTo>
                      <a:pt x="168" y="36"/>
                    </a:lnTo>
                    <a:lnTo>
                      <a:pt x="174" y="36"/>
                    </a:lnTo>
                    <a:lnTo>
                      <a:pt x="174" y="36"/>
                    </a:lnTo>
                    <a:lnTo>
                      <a:pt x="178" y="36"/>
                    </a:lnTo>
                    <a:lnTo>
                      <a:pt x="182" y="32"/>
                    </a:lnTo>
                    <a:lnTo>
                      <a:pt x="184" y="28"/>
                    </a:lnTo>
                    <a:lnTo>
                      <a:pt x="186" y="24"/>
                    </a:lnTo>
                    <a:lnTo>
                      <a:pt x="186" y="24"/>
                    </a:lnTo>
                    <a:lnTo>
                      <a:pt x="184" y="20"/>
                    </a:lnTo>
                    <a:lnTo>
                      <a:pt x="182" y="16"/>
                    </a:lnTo>
                    <a:lnTo>
                      <a:pt x="178" y="14"/>
                    </a:lnTo>
                    <a:lnTo>
                      <a:pt x="174" y="12"/>
                    </a:lnTo>
                    <a:lnTo>
                      <a:pt x="174" y="12"/>
                    </a:lnTo>
                    <a:lnTo>
                      <a:pt x="168" y="14"/>
                    </a:lnTo>
                    <a:lnTo>
                      <a:pt x="164" y="16"/>
                    </a:lnTo>
                    <a:lnTo>
                      <a:pt x="162" y="20"/>
                    </a:lnTo>
                    <a:lnTo>
                      <a:pt x="162" y="24"/>
                    </a:lnTo>
                    <a:lnTo>
                      <a:pt x="16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6" name="Freeform 48"/>
              <p:cNvSpPr>
                <a:spLocks noEditPoints="1"/>
              </p:cNvSpPr>
              <p:nvPr/>
            </p:nvSpPr>
            <p:spPr bwMode="auto">
              <a:xfrm>
                <a:off x="2682" y="2474"/>
                <a:ext cx="186" cy="188"/>
              </a:xfrm>
              <a:custGeom>
                <a:avLst/>
                <a:gdLst>
                  <a:gd name="T0" fmla="*/ 14 w 186"/>
                  <a:gd name="T1" fmla="*/ 64 h 188"/>
                  <a:gd name="T2" fmla="*/ 70 w 186"/>
                  <a:gd name="T3" fmla="*/ 92 h 188"/>
                  <a:gd name="T4" fmla="*/ 58 w 186"/>
                  <a:gd name="T5" fmla="*/ 116 h 188"/>
                  <a:gd name="T6" fmla="*/ 0 w 186"/>
                  <a:gd name="T7" fmla="*/ 86 h 188"/>
                  <a:gd name="T8" fmla="*/ 4 w 186"/>
                  <a:gd name="T9" fmla="*/ 158 h 188"/>
                  <a:gd name="T10" fmla="*/ 18 w 186"/>
                  <a:gd name="T11" fmla="*/ 158 h 188"/>
                  <a:gd name="T12" fmla="*/ 50 w 186"/>
                  <a:gd name="T13" fmla="*/ 150 h 188"/>
                  <a:gd name="T14" fmla="*/ 66 w 186"/>
                  <a:gd name="T15" fmla="*/ 144 h 188"/>
                  <a:gd name="T16" fmla="*/ 100 w 186"/>
                  <a:gd name="T17" fmla="*/ 126 h 188"/>
                  <a:gd name="T18" fmla="*/ 128 w 186"/>
                  <a:gd name="T19" fmla="*/ 98 h 188"/>
                  <a:gd name="T20" fmla="*/ 142 w 186"/>
                  <a:gd name="T21" fmla="*/ 76 h 188"/>
                  <a:gd name="T22" fmla="*/ 152 w 186"/>
                  <a:gd name="T23" fmla="*/ 52 h 188"/>
                  <a:gd name="T24" fmla="*/ 174 w 186"/>
                  <a:gd name="T25" fmla="*/ 70 h 188"/>
                  <a:gd name="T26" fmla="*/ 168 w 186"/>
                  <a:gd name="T27" fmla="*/ 86 h 188"/>
                  <a:gd name="T28" fmla="*/ 152 w 186"/>
                  <a:gd name="T29" fmla="*/ 112 h 188"/>
                  <a:gd name="T30" fmla="*/ 142 w 186"/>
                  <a:gd name="T31" fmla="*/ 124 h 188"/>
                  <a:gd name="T32" fmla="*/ 120 w 186"/>
                  <a:gd name="T33" fmla="*/ 146 h 188"/>
                  <a:gd name="T34" fmla="*/ 94 w 186"/>
                  <a:gd name="T35" fmla="*/ 162 h 188"/>
                  <a:gd name="T36" fmla="*/ 64 w 186"/>
                  <a:gd name="T37" fmla="*/ 174 h 188"/>
                  <a:gd name="T38" fmla="*/ 28 w 186"/>
                  <a:gd name="T39" fmla="*/ 184 h 188"/>
                  <a:gd name="T40" fmla="*/ 4 w 186"/>
                  <a:gd name="T41" fmla="*/ 158 h 188"/>
                  <a:gd name="T42" fmla="*/ 30 w 186"/>
                  <a:gd name="T43" fmla="*/ 12 h 188"/>
                  <a:gd name="T44" fmla="*/ 88 w 186"/>
                  <a:gd name="T45" fmla="*/ 40 h 188"/>
                  <a:gd name="T46" fmla="*/ 74 w 186"/>
                  <a:gd name="T47" fmla="*/ 62 h 188"/>
                  <a:gd name="T48" fmla="*/ 18 w 186"/>
                  <a:gd name="T49" fmla="*/ 34 h 188"/>
                  <a:gd name="T50" fmla="*/ 144 w 186"/>
                  <a:gd name="T51" fmla="*/ 12 h 188"/>
                  <a:gd name="T52" fmla="*/ 154 w 186"/>
                  <a:gd name="T53" fmla="*/ 26 h 188"/>
                  <a:gd name="T54" fmla="*/ 148 w 186"/>
                  <a:gd name="T55" fmla="*/ 50 h 188"/>
                  <a:gd name="T56" fmla="*/ 138 w 186"/>
                  <a:gd name="T57" fmla="*/ 34 h 188"/>
                  <a:gd name="T58" fmla="*/ 144 w 186"/>
                  <a:gd name="T59" fmla="*/ 12 h 188"/>
                  <a:gd name="T60" fmla="*/ 172 w 186"/>
                  <a:gd name="T61" fmla="*/ 36 h 188"/>
                  <a:gd name="T62" fmla="*/ 152 w 186"/>
                  <a:gd name="T63" fmla="*/ 10 h 188"/>
                  <a:gd name="T64" fmla="*/ 166 w 186"/>
                  <a:gd name="T65" fmla="*/ 0 h 188"/>
                  <a:gd name="T66" fmla="*/ 186 w 186"/>
                  <a:gd name="T67" fmla="*/ 2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88">
                    <a:moveTo>
                      <a:pt x="14" y="64"/>
                    </a:moveTo>
                    <a:lnTo>
                      <a:pt x="14" y="64"/>
                    </a:lnTo>
                    <a:lnTo>
                      <a:pt x="44" y="76"/>
                    </a:lnTo>
                    <a:lnTo>
                      <a:pt x="70" y="92"/>
                    </a:lnTo>
                    <a:lnTo>
                      <a:pt x="58" y="116"/>
                    </a:lnTo>
                    <a:lnTo>
                      <a:pt x="58" y="116"/>
                    </a:lnTo>
                    <a:lnTo>
                      <a:pt x="30" y="100"/>
                    </a:lnTo>
                    <a:lnTo>
                      <a:pt x="0" y="86"/>
                    </a:lnTo>
                    <a:lnTo>
                      <a:pt x="14" y="64"/>
                    </a:lnTo>
                    <a:close/>
                    <a:moveTo>
                      <a:pt x="4" y="158"/>
                    </a:moveTo>
                    <a:lnTo>
                      <a:pt x="4" y="158"/>
                    </a:lnTo>
                    <a:lnTo>
                      <a:pt x="18" y="158"/>
                    </a:lnTo>
                    <a:lnTo>
                      <a:pt x="34" y="154"/>
                    </a:lnTo>
                    <a:lnTo>
                      <a:pt x="50" y="150"/>
                    </a:lnTo>
                    <a:lnTo>
                      <a:pt x="66" y="144"/>
                    </a:lnTo>
                    <a:lnTo>
                      <a:pt x="66" y="144"/>
                    </a:lnTo>
                    <a:lnTo>
                      <a:pt x="84" y="136"/>
                    </a:lnTo>
                    <a:lnTo>
                      <a:pt x="100" y="126"/>
                    </a:lnTo>
                    <a:lnTo>
                      <a:pt x="114" y="114"/>
                    </a:lnTo>
                    <a:lnTo>
                      <a:pt x="128" y="98"/>
                    </a:lnTo>
                    <a:lnTo>
                      <a:pt x="128" y="98"/>
                    </a:lnTo>
                    <a:lnTo>
                      <a:pt x="142" y="76"/>
                    </a:lnTo>
                    <a:lnTo>
                      <a:pt x="152" y="52"/>
                    </a:lnTo>
                    <a:lnTo>
                      <a:pt x="152" y="52"/>
                    </a:lnTo>
                    <a:lnTo>
                      <a:pt x="162" y="62"/>
                    </a:lnTo>
                    <a:lnTo>
                      <a:pt x="174" y="70"/>
                    </a:lnTo>
                    <a:lnTo>
                      <a:pt x="174" y="70"/>
                    </a:lnTo>
                    <a:lnTo>
                      <a:pt x="168" y="86"/>
                    </a:lnTo>
                    <a:lnTo>
                      <a:pt x="160" y="100"/>
                    </a:lnTo>
                    <a:lnTo>
                      <a:pt x="152" y="112"/>
                    </a:lnTo>
                    <a:lnTo>
                      <a:pt x="142" y="124"/>
                    </a:lnTo>
                    <a:lnTo>
                      <a:pt x="142" y="124"/>
                    </a:lnTo>
                    <a:lnTo>
                      <a:pt x="132" y="134"/>
                    </a:lnTo>
                    <a:lnTo>
                      <a:pt x="120" y="146"/>
                    </a:lnTo>
                    <a:lnTo>
                      <a:pt x="108" y="154"/>
                    </a:lnTo>
                    <a:lnTo>
                      <a:pt x="94" y="162"/>
                    </a:lnTo>
                    <a:lnTo>
                      <a:pt x="80" y="168"/>
                    </a:lnTo>
                    <a:lnTo>
                      <a:pt x="64" y="174"/>
                    </a:lnTo>
                    <a:lnTo>
                      <a:pt x="28" y="184"/>
                    </a:lnTo>
                    <a:lnTo>
                      <a:pt x="28" y="184"/>
                    </a:lnTo>
                    <a:lnTo>
                      <a:pt x="12" y="188"/>
                    </a:lnTo>
                    <a:lnTo>
                      <a:pt x="4" y="158"/>
                    </a:lnTo>
                    <a:close/>
                    <a:moveTo>
                      <a:pt x="30" y="12"/>
                    </a:moveTo>
                    <a:lnTo>
                      <a:pt x="30" y="12"/>
                    </a:lnTo>
                    <a:lnTo>
                      <a:pt x="60" y="24"/>
                    </a:lnTo>
                    <a:lnTo>
                      <a:pt x="88" y="40"/>
                    </a:lnTo>
                    <a:lnTo>
                      <a:pt x="74" y="62"/>
                    </a:lnTo>
                    <a:lnTo>
                      <a:pt x="74" y="62"/>
                    </a:lnTo>
                    <a:lnTo>
                      <a:pt x="46" y="46"/>
                    </a:lnTo>
                    <a:lnTo>
                      <a:pt x="18" y="34"/>
                    </a:lnTo>
                    <a:lnTo>
                      <a:pt x="30" y="12"/>
                    </a:lnTo>
                    <a:close/>
                    <a:moveTo>
                      <a:pt x="144" y="12"/>
                    </a:moveTo>
                    <a:lnTo>
                      <a:pt x="144" y="12"/>
                    </a:lnTo>
                    <a:lnTo>
                      <a:pt x="154" y="26"/>
                    </a:lnTo>
                    <a:lnTo>
                      <a:pt x="164" y="40"/>
                    </a:lnTo>
                    <a:lnTo>
                      <a:pt x="148" y="50"/>
                    </a:lnTo>
                    <a:lnTo>
                      <a:pt x="148" y="50"/>
                    </a:lnTo>
                    <a:lnTo>
                      <a:pt x="138" y="34"/>
                    </a:lnTo>
                    <a:lnTo>
                      <a:pt x="128" y="22"/>
                    </a:lnTo>
                    <a:lnTo>
                      <a:pt x="144" y="12"/>
                    </a:lnTo>
                    <a:close/>
                    <a:moveTo>
                      <a:pt x="172" y="36"/>
                    </a:moveTo>
                    <a:lnTo>
                      <a:pt x="172" y="36"/>
                    </a:lnTo>
                    <a:lnTo>
                      <a:pt x="162" y="22"/>
                    </a:lnTo>
                    <a:lnTo>
                      <a:pt x="152" y="10"/>
                    </a:lnTo>
                    <a:lnTo>
                      <a:pt x="166" y="0"/>
                    </a:lnTo>
                    <a:lnTo>
                      <a:pt x="166" y="0"/>
                    </a:lnTo>
                    <a:lnTo>
                      <a:pt x="178" y="14"/>
                    </a:lnTo>
                    <a:lnTo>
                      <a:pt x="186" y="28"/>
                    </a:lnTo>
                    <a:lnTo>
                      <a:pt x="172"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7" name="Freeform 49"/>
              <p:cNvSpPr>
                <a:spLocks/>
              </p:cNvSpPr>
              <p:nvPr/>
            </p:nvSpPr>
            <p:spPr bwMode="auto">
              <a:xfrm>
                <a:off x="2908" y="2480"/>
                <a:ext cx="124" cy="182"/>
              </a:xfrm>
              <a:custGeom>
                <a:avLst/>
                <a:gdLst>
                  <a:gd name="T0" fmla="*/ 0 w 124"/>
                  <a:gd name="T1" fmla="*/ 182 h 182"/>
                  <a:gd name="T2" fmla="*/ 0 w 124"/>
                  <a:gd name="T3" fmla="*/ 182 h 182"/>
                  <a:gd name="T4" fmla="*/ 2 w 124"/>
                  <a:gd name="T5" fmla="*/ 158 h 182"/>
                  <a:gd name="T6" fmla="*/ 2 w 124"/>
                  <a:gd name="T7" fmla="*/ 22 h 182"/>
                  <a:gd name="T8" fmla="*/ 2 w 124"/>
                  <a:gd name="T9" fmla="*/ 22 h 182"/>
                  <a:gd name="T10" fmla="*/ 0 w 124"/>
                  <a:gd name="T11" fmla="*/ 0 h 182"/>
                  <a:gd name="T12" fmla="*/ 28 w 124"/>
                  <a:gd name="T13" fmla="*/ 0 h 182"/>
                  <a:gd name="T14" fmla="*/ 28 w 124"/>
                  <a:gd name="T15" fmla="*/ 0 h 182"/>
                  <a:gd name="T16" fmla="*/ 28 w 124"/>
                  <a:gd name="T17" fmla="*/ 24 h 182"/>
                  <a:gd name="T18" fmla="*/ 28 w 124"/>
                  <a:gd name="T19" fmla="*/ 62 h 182"/>
                  <a:gd name="T20" fmla="*/ 28 w 124"/>
                  <a:gd name="T21" fmla="*/ 62 h 182"/>
                  <a:gd name="T22" fmla="*/ 50 w 124"/>
                  <a:gd name="T23" fmla="*/ 72 h 182"/>
                  <a:gd name="T24" fmla="*/ 74 w 124"/>
                  <a:gd name="T25" fmla="*/ 82 h 182"/>
                  <a:gd name="T26" fmla="*/ 124 w 124"/>
                  <a:gd name="T27" fmla="*/ 108 h 182"/>
                  <a:gd name="T28" fmla="*/ 110 w 124"/>
                  <a:gd name="T29" fmla="*/ 132 h 182"/>
                  <a:gd name="T30" fmla="*/ 110 w 124"/>
                  <a:gd name="T31" fmla="*/ 132 h 182"/>
                  <a:gd name="T32" fmla="*/ 78 w 124"/>
                  <a:gd name="T33" fmla="*/ 114 h 182"/>
                  <a:gd name="T34" fmla="*/ 34 w 124"/>
                  <a:gd name="T35" fmla="*/ 92 h 182"/>
                  <a:gd name="T36" fmla="*/ 34 w 124"/>
                  <a:gd name="T37" fmla="*/ 92 h 182"/>
                  <a:gd name="T38" fmla="*/ 28 w 124"/>
                  <a:gd name="T39" fmla="*/ 88 h 182"/>
                  <a:gd name="T40" fmla="*/ 28 w 124"/>
                  <a:gd name="T41" fmla="*/ 88 h 182"/>
                  <a:gd name="T42" fmla="*/ 28 w 124"/>
                  <a:gd name="T43" fmla="*/ 102 h 182"/>
                  <a:gd name="T44" fmla="*/ 28 w 124"/>
                  <a:gd name="T45" fmla="*/ 160 h 182"/>
                  <a:gd name="T46" fmla="*/ 28 w 124"/>
                  <a:gd name="T47" fmla="*/ 160 h 182"/>
                  <a:gd name="T48" fmla="*/ 28 w 124"/>
                  <a:gd name="T49" fmla="*/ 182 h 182"/>
                  <a:gd name="T50" fmla="*/ 0 w 124"/>
                  <a:gd name="T5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82">
                    <a:moveTo>
                      <a:pt x="0" y="182"/>
                    </a:moveTo>
                    <a:lnTo>
                      <a:pt x="0" y="182"/>
                    </a:lnTo>
                    <a:lnTo>
                      <a:pt x="2" y="158"/>
                    </a:lnTo>
                    <a:lnTo>
                      <a:pt x="2" y="22"/>
                    </a:lnTo>
                    <a:lnTo>
                      <a:pt x="2" y="22"/>
                    </a:lnTo>
                    <a:lnTo>
                      <a:pt x="0" y="0"/>
                    </a:lnTo>
                    <a:lnTo>
                      <a:pt x="28" y="0"/>
                    </a:lnTo>
                    <a:lnTo>
                      <a:pt x="28" y="0"/>
                    </a:lnTo>
                    <a:lnTo>
                      <a:pt x="28" y="24"/>
                    </a:lnTo>
                    <a:lnTo>
                      <a:pt x="28" y="62"/>
                    </a:lnTo>
                    <a:lnTo>
                      <a:pt x="28" y="62"/>
                    </a:lnTo>
                    <a:lnTo>
                      <a:pt x="50" y="72"/>
                    </a:lnTo>
                    <a:lnTo>
                      <a:pt x="74" y="82"/>
                    </a:lnTo>
                    <a:lnTo>
                      <a:pt x="124" y="108"/>
                    </a:lnTo>
                    <a:lnTo>
                      <a:pt x="110" y="132"/>
                    </a:lnTo>
                    <a:lnTo>
                      <a:pt x="110" y="132"/>
                    </a:lnTo>
                    <a:lnTo>
                      <a:pt x="78" y="114"/>
                    </a:lnTo>
                    <a:lnTo>
                      <a:pt x="34" y="92"/>
                    </a:lnTo>
                    <a:lnTo>
                      <a:pt x="34" y="92"/>
                    </a:lnTo>
                    <a:lnTo>
                      <a:pt x="28" y="88"/>
                    </a:lnTo>
                    <a:lnTo>
                      <a:pt x="28" y="88"/>
                    </a:lnTo>
                    <a:lnTo>
                      <a:pt x="28" y="102"/>
                    </a:lnTo>
                    <a:lnTo>
                      <a:pt x="28" y="160"/>
                    </a:lnTo>
                    <a:lnTo>
                      <a:pt x="28" y="160"/>
                    </a:lnTo>
                    <a:lnTo>
                      <a:pt x="28" y="182"/>
                    </a:lnTo>
                    <a:lnTo>
                      <a:pt x="0"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8" name="Freeform 50"/>
              <p:cNvSpPr>
                <a:spLocks noEditPoints="1"/>
              </p:cNvSpPr>
              <p:nvPr/>
            </p:nvSpPr>
            <p:spPr bwMode="auto">
              <a:xfrm>
                <a:off x="3076" y="2486"/>
                <a:ext cx="126" cy="178"/>
              </a:xfrm>
              <a:custGeom>
                <a:avLst/>
                <a:gdLst>
                  <a:gd name="T0" fmla="*/ 28 w 126"/>
                  <a:gd name="T1" fmla="*/ 0 h 178"/>
                  <a:gd name="T2" fmla="*/ 28 w 126"/>
                  <a:gd name="T3" fmla="*/ 0 h 178"/>
                  <a:gd name="T4" fmla="*/ 28 w 126"/>
                  <a:gd name="T5" fmla="*/ 18 h 178"/>
                  <a:gd name="T6" fmla="*/ 28 w 126"/>
                  <a:gd name="T7" fmla="*/ 78 h 178"/>
                  <a:gd name="T8" fmla="*/ 28 w 126"/>
                  <a:gd name="T9" fmla="*/ 78 h 178"/>
                  <a:gd name="T10" fmla="*/ 28 w 126"/>
                  <a:gd name="T11" fmla="*/ 96 h 178"/>
                  <a:gd name="T12" fmla="*/ 0 w 126"/>
                  <a:gd name="T13" fmla="*/ 96 h 178"/>
                  <a:gd name="T14" fmla="*/ 0 w 126"/>
                  <a:gd name="T15" fmla="*/ 96 h 178"/>
                  <a:gd name="T16" fmla="*/ 0 w 126"/>
                  <a:gd name="T17" fmla="*/ 78 h 178"/>
                  <a:gd name="T18" fmla="*/ 0 w 126"/>
                  <a:gd name="T19" fmla="*/ 18 h 178"/>
                  <a:gd name="T20" fmla="*/ 0 w 126"/>
                  <a:gd name="T21" fmla="*/ 18 h 178"/>
                  <a:gd name="T22" fmla="*/ 0 w 126"/>
                  <a:gd name="T23" fmla="*/ 0 h 178"/>
                  <a:gd name="T24" fmla="*/ 28 w 126"/>
                  <a:gd name="T25" fmla="*/ 0 h 178"/>
                  <a:gd name="T26" fmla="*/ 126 w 126"/>
                  <a:gd name="T27" fmla="*/ 0 h 178"/>
                  <a:gd name="T28" fmla="*/ 126 w 126"/>
                  <a:gd name="T29" fmla="*/ 0 h 178"/>
                  <a:gd name="T30" fmla="*/ 124 w 126"/>
                  <a:gd name="T31" fmla="*/ 20 h 178"/>
                  <a:gd name="T32" fmla="*/ 124 w 126"/>
                  <a:gd name="T33" fmla="*/ 48 h 178"/>
                  <a:gd name="T34" fmla="*/ 124 w 126"/>
                  <a:gd name="T35" fmla="*/ 48 h 178"/>
                  <a:gd name="T36" fmla="*/ 122 w 126"/>
                  <a:gd name="T37" fmla="*/ 88 h 178"/>
                  <a:gd name="T38" fmla="*/ 120 w 126"/>
                  <a:gd name="T39" fmla="*/ 102 h 178"/>
                  <a:gd name="T40" fmla="*/ 118 w 126"/>
                  <a:gd name="T41" fmla="*/ 112 h 178"/>
                  <a:gd name="T42" fmla="*/ 118 w 126"/>
                  <a:gd name="T43" fmla="*/ 112 h 178"/>
                  <a:gd name="T44" fmla="*/ 112 w 126"/>
                  <a:gd name="T45" fmla="*/ 128 h 178"/>
                  <a:gd name="T46" fmla="*/ 104 w 126"/>
                  <a:gd name="T47" fmla="*/ 140 h 178"/>
                  <a:gd name="T48" fmla="*/ 92 w 126"/>
                  <a:gd name="T49" fmla="*/ 152 h 178"/>
                  <a:gd name="T50" fmla="*/ 76 w 126"/>
                  <a:gd name="T51" fmla="*/ 162 h 178"/>
                  <a:gd name="T52" fmla="*/ 76 w 126"/>
                  <a:gd name="T53" fmla="*/ 162 h 178"/>
                  <a:gd name="T54" fmla="*/ 58 w 126"/>
                  <a:gd name="T55" fmla="*/ 170 h 178"/>
                  <a:gd name="T56" fmla="*/ 36 w 126"/>
                  <a:gd name="T57" fmla="*/ 178 h 178"/>
                  <a:gd name="T58" fmla="*/ 36 w 126"/>
                  <a:gd name="T59" fmla="*/ 178 h 178"/>
                  <a:gd name="T60" fmla="*/ 30 w 126"/>
                  <a:gd name="T61" fmla="*/ 166 h 178"/>
                  <a:gd name="T62" fmla="*/ 20 w 126"/>
                  <a:gd name="T63" fmla="*/ 154 h 178"/>
                  <a:gd name="T64" fmla="*/ 20 w 126"/>
                  <a:gd name="T65" fmla="*/ 154 h 178"/>
                  <a:gd name="T66" fmla="*/ 46 w 126"/>
                  <a:gd name="T67" fmla="*/ 146 h 178"/>
                  <a:gd name="T68" fmla="*/ 56 w 126"/>
                  <a:gd name="T69" fmla="*/ 142 h 178"/>
                  <a:gd name="T70" fmla="*/ 66 w 126"/>
                  <a:gd name="T71" fmla="*/ 136 h 178"/>
                  <a:gd name="T72" fmla="*/ 66 w 126"/>
                  <a:gd name="T73" fmla="*/ 136 h 178"/>
                  <a:gd name="T74" fmla="*/ 78 w 126"/>
                  <a:gd name="T75" fmla="*/ 126 h 178"/>
                  <a:gd name="T76" fmla="*/ 88 w 126"/>
                  <a:gd name="T77" fmla="*/ 114 h 178"/>
                  <a:gd name="T78" fmla="*/ 92 w 126"/>
                  <a:gd name="T79" fmla="*/ 100 h 178"/>
                  <a:gd name="T80" fmla="*/ 96 w 126"/>
                  <a:gd name="T81" fmla="*/ 82 h 178"/>
                  <a:gd name="T82" fmla="*/ 96 w 126"/>
                  <a:gd name="T83" fmla="*/ 82 h 178"/>
                  <a:gd name="T84" fmla="*/ 96 w 126"/>
                  <a:gd name="T85" fmla="*/ 46 h 178"/>
                  <a:gd name="T86" fmla="*/ 96 w 126"/>
                  <a:gd name="T87" fmla="*/ 20 h 178"/>
                  <a:gd name="T88" fmla="*/ 96 w 126"/>
                  <a:gd name="T89" fmla="*/ 20 h 178"/>
                  <a:gd name="T90" fmla="*/ 96 w 126"/>
                  <a:gd name="T91" fmla="*/ 0 h 178"/>
                  <a:gd name="T92" fmla="*/ 126 w 126"/>
                  <a:gd name="T9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 h="178">
                    <a:moveTo>
                      <a:pt x="28" y="0"/>
                    </a:moveTo>
                    <a:lnTo>
                      <a:pt x="28" y="0"/>
                    </a:lnTo>
                    <a:lnTo>
                      <a:pt x="28" y="18"/>
                    </a:lnTo>
                    <a:lnTo>
                      <a:pt x="28" y="78"/>
                    </a:lnTo>
                    <a:lnTo>
                      <a:pt x="28" y="78"/>
                    </a:lnTo>
                    <a:lnTo>
                      <a:pt x="28" y="96"/>
                    </a:lnTo>
                    <a:lnTo>
                      <a:pt x="0" y="96"/>
                    </a:lnTo>
                    <a:lnTo>
                      <a:pt x="0" y="96"/>
                    </a:lnTo>
                    <a:lnTo>
                      <a:pt x="0" y="78"/>
                    </a:lnTo>
                    <a:lnTo>
                      <a:pt x="0" y="18"/>
                    </a:lnTo>
                    <a:lnTo>
                      <a:pt x="0" y="18"/>
                    </a:lnTo>
                    <a:lnTo>
                      <a:pt x="0" y="0"/>
                    </a:lnTo>
                    <a:lnTo>
                      <a:pt x="28" y="0"/>
                    </a:lnTo>
                    <a:close/>
                    <a:moveTo>
                      <a:pt x="126" y="0"/>
                    </a:moveTo>
                    <a:lnTo>
                      <a:pt x="126" y="0"/>
                    </a:lnTo>
                    <a:lnTo>
                      <a:pt x="124" y="20"/>
                    </a:lnTo>
                    <a:lnTo>
                      <a:pt x="124" y="48"/>
                    </a:lnTo>
                    <a:lnTo>
                      <a:pt x="124" y="48"/>
                    </a:lnTo>
                    <a:lnTo>
                      <a:pt x="122" y="88"/>
                    </a:lnTo>
                    <a:lnTo>
                      <a:pt x="120" y="102"/>
                    </a:lnTo>
                    <a:lnTo>
                      <a:pt x="118" y="112"/>
                    </a:lnTo>
                    <a:lnTo>
                      <a:pt x="118" y="112"/>
                    </a:lnTo>
                    <a:lnTo>
                      <a:pt x="112" y="128"/>
                    </a:lnTo>
                    <a:lnTo>
                      <a:pt x="104" y="140"/>
                    </a:lnTo>
                    <a:lnTo>
                      <a:pt x="92" y="152"/>
                    </a:lnTo>
                    <a:lnTo>
                      <a:pt x="76" y="162"/>
                    </a:lnTo>
                    <a:lnTo>
                      <a:pt x="76" y="162"/>
                    </a:lnTo>
                    <a:lnTo>
                      <a:pt x="58" y="170"/>
                    </a:lnTo>
                    <a:lnTo>
                      <a:pt x="36" y="178"/>
                    </a:lnTo>
                    <a:lnTo>
                      <a:pt x="36" y="178"/>
                    </a:lnTo>
                    <a:lnTo>
                      <a:pt x="30" y="166"/>
                    </a:lnTo>
                    <a:lnTo>
                      <a:pt x="20" y="154"/>
                    </a:lnTo>
                    <a:lnTo>
                      <a:pt x="20" y="154"/>
                    </a:lnTo>
                    <a:lnTo>
                      <a:pt x="46" y="146"/>
                    </a:lnTo>
                    <a:lnTo>
                      <a:pt x="56" y="142"/>
                    </a:lnTo>
                    <a:lnTo>
                      <a:pt x="66" y="136"/>
                    </a:lnTo>
                    <a:lnTo>
                      <a:pt x="66" y="136"/>
                    </a:lnTo>
                    <a:lnTo>
                      <a:pt x="78" y="126"/>
                    </a:lnTo>
                    <a:lnTo>
                      <a:pt x="88" y="114"/>
                    </a:lnTo>
                    <a:lnTo>
                      <a:pt x="92" y="100"/>
                    </a:lnTo>
                    <a:lnTo>
                      <a:pt x="96" y="82"/>
                    </a:lnTo>
                    <a:lnTo>
                      <a:pt x="96" y="82"/>
                    </a:lnTo>
                    <a:lnTo>
                      <a:pt x="96" y="46"/>
                    </a:lnTo>
                    <a:lnTo>
                      <a:pt x="96" y="20"/>
                    </a:lnTo>
                    <a:lnTo>
                      <a:pt x="96" y="20"/>
                    </a:lnTo>
                    <a:lnTo>
                      <a:pt x="96" y="0"/>
                    </a:lnTo>
                    <a:lnTo>
                      <a:pt x="1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9" name="Freeform 51"/>
              <p:cNvSpPr>
                <a:spLocks/>
              </p:cNvSpPr>
              <p:nvPr/>
            </p:nvSpPr>
            <p:spPr bwMode="auto">
              <a:xfrm>
                <a:off x="3242" y="2556"/>
                <a:ext cx="182" cy="30"/>
              </a:xfrm>
              <a:custGeom>
                <a:avLst/>
                <a:gdLst>
                  <a:gd name="T0" fmla="*/ 0 w 182"/>
                  <a:gd name="T1" fmla="*/ 0 h 30"/>
                  <a:gd name="T2" fmla="*/ 0 w 182"/>
                  <a:gd name="T3" fmla="*/ 0 h 30"/>
                  <a:gd name="T4" fmla="*/ 14 w 182"/>
                  <a:gd name="T5" fmla="*/ 2 h 30"/>
                  <a:gd name="T6" fmla="*/ 36 w 182"/>
                  <a:gd name="T7" fmla="*/ 2 h 30"/>
                  <a:gd name="T8" fmla="*/ 148 w 182"/>
                  <a:gd name="T9" fmla="*/ 2 h 30"/>
                  <a:gd name="T10" fmla="*/ 148 w 182"/>
                  <a:gd name="T11" fmla="*/ 2 h 30"/>
                  <a:gd name="T12" fmla="*/ 170 w 182"/>
                  <a:gd name="T13" fmla="*/ 2 h 30"/>
                  <a:gd name="T14" fmla="*/ 182 w 182"/>
                  <a:gd name="T15" fmla="*/ 0 h 30"/>
                  <a:gd name="T16" fmla="*/ 182 w 182"/>
                  <a:gd name="T17" fmla="*/ 30 h 30"/>
                  <a:gd name="T18" fmla="*/ 182 w 182"/>
                  <a:gd name="T19" fmla="*/ 30 h 30"/>
                  <a:gd name="T20" fmla="*/ 172 w 182"/>
                  <a:gd name="T21" fmla="*/ 30 h 30"/>
                  <a:gd name="T22" fmla="*/ 148 w 182"/>
                  <a:gd name="T23" fmla="*/ 30 h 30"/>
                  <a:gd name="T24" fmla="*/ 36 w 182"/>
                  <a:gd name="T25" fmla="*/ 30 h 30"/>
                  <a:gd name="T26" fmla="*/ 36 w 182"/>
                  <a:gd name="T27" fmla="*/ 30 h 30"/>
                  <a:gd name="T28" fmla="*/ 12 w 182"/>
                  <a:gd name="T29" fmla="*/ 30 h 30"/>
                  <a:gd name="T30" fmla="*/ 0 w 182"/>
                  <a:gd name="T31" fmla="*/ 30 h 30"/>
                  <a:gd name="T32" fmla="*/ 0 w 182"/>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30">
                    <a:moveTo>
                      <a:pt x="0" y="0"/>
                    </a:moveTo>
                    <a:lnTo>
                      <a:pt x="0" y="0"/>
                    </a:lnTo>
                    <a:lnTo>
                      <a:pt x="14" y="2"/>
                    </a:lnTo>
                    <a:lnTo>
                      <a:pt x="36" y="2"/>
                    </a:lnTo>
                    <a:lnTo>
                      <a:pt x="148" y="2"/>
                    </a:lnTo>
                    <a:lnTo>
                      <a:pt x="148" y="2"/>
                    </a:lnTo>
                    <a:lnTo>
                      <a:pt x="170" y="2"/>
                    </a:lnTo>
                    <a:lnTo>
                      <a:pt x="182" y="0"/>
                    </a:lnTo>
                    <a:lnTo>
                      <a:pt x="182" y="30"/>
                    </a:lnTo>
                    <a:lnTo>
                      <a:pt x="182" y="30"/>
                    </a:lnTo>
                    <a:lnTo>
                      <a:pt x="172" y="30"/>
                    </a:lnTo>
                    <a:lnTo>
                      <a:pt x="148" y="30"/>
                    </a:lnTo>
                    <a:lnTo>
                      <a:pt x="36" y="30"/>
                    </a:lnTo>
                    <a:lnTo>
                      <a:pt x="36" y="30"/>
                    </a:lnTo>
                    <a:lnTo>
                      <a:pt x="12" y="30"/>
                    </a:lnTo>
                    <a:lnTo>
                      <a:pt x="0" y="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0" name="Freeform 52"/>
              <p:cNvSpPr>
                <a:spLocks noEditPoints="1"/>
              </p:cNvSpPr>
              <p:nvPr/>
            </p:nvSpPr>
            <p:spPr bwMode="auto">
              <a:xfrm>
                <a:off x="3452" y="2494"/>
                <a:ext cx="180" cy="166"/>
              </a:xfrm>
              <a:custGeom>
                <a:avLst/>
                <a:gdLst>
                  <a:gd name="T0" fmla="*/ 84 w 180"/>
                  <a:gd name="T1" fmla="*/ 110 h 166"/>
                  <a:gd name="T2" fmla="*/ 66 w 180"/>
                  <a:gd name="T3" fmla="*/ 140 h 166"/>
                  <a:gd name="T4" fmla="*/ 54 w 180"/>
                  <a:gd name="T5" fmla="*/ 148 h 166"/>
                  <a:gd name="T6" fmla="*/ 42 w 180"/>
                  <a:gd name="T7" fmla="*/ 150 h 166"/>
                  <a:gd name="T8" fmla="*/ 34 w 180"/>
                  <a:gd name="T9" fmla="*/ 148 h 166"/>
                  <a:gd name="T10" fmla="*/ 18 w 180"/>
                  <a:gd name="T11" fmla="*/ 140 h 166"/>
                  <a:gd name="T12" fmla="*/ 6 w 180"/>
                  <a:gd name="T13" fmla="*/ 124 h 166"/>
                  <a:gd name="T14" fmla="*/ 0 w 180"/>
                  <a:gd name="T15" fmla="*/ 104 h 166"/>
                  <a:gd name="T16" fmla="*/ 0 w 180"/>
                  <a:gd name="T17" fmla="*/ 90 h 166"/>
                  <a:gd name="T18" fmla="*/ 6 w 180"/>
                  <a:gd name="T19" fmla="*/ 58 h 166"/>
                  <a:gd name="T20" fmla="*/ 24 w 180"/>
                  <a:gd name="T21" fmla="*/ 28 h 166"/>
                  <a:gd name="T22" fmla="*/ 38 w 180"/>
                  <a:gd name="T23" fmla="*/ 16 h 166"/>
                  <a:gd name="T24" fmla="*/ 74 w 180"/>
                  <a:gd name="T25" fmla="*/ 0 h 166"/>
                  <a:gd name="T26" fmla="*/ 96 w 180"/>
                  <a:gd name="T27" fmla="*/ 0 h 166"/>
                  <a:gd name="T28" fmla="*/ 132 w 180"/>
                  <a:gd name="T29" fmla="*/ 4 h 166"/>
                  <a:gd name="T30" fmla="*/ 158 w 180"/>
                  <a:gd name="T31" fmla="*/ 20 h 166"/>
                  <a:gd name="T32" fmla="*/ 174 w 180"/>
                  <a:gd name="T33" fmla="*/ 46 h 166"/>
                  <a:gd name="T34" fmla="*/ 180 w 180"/>
                  <a:gd name="T35" fmla="*/ 78 h 166"/>
                  <a:gd name="T36" fmla="*/ 180 w 180"/>
                  <a:gd name="T37" fmla="*/ 92 h 166"/>
                  <a:gd name="T38" fmla="*/ 172 w 180"/>
                  <a:gd name="T39" fmla="*/ 116 h 166"/>
                  <a:gd name="T40" fmla="*/ 160 w 180"/>
                  <a:gd name="T41" fmla="*/ 136 h 166"/>
                  <a:gd name="T42" fmla="*/ 140 w 180"/>
                  <a:gd name="T43" fmla="*/ 152 h 166"/>
                  <a:gd name="T44" fmla="*/ 130 w 180"/>
                  <a:gd name="T45" fmla="*/ 158 h 166"/>
                  <a:gd name="T46" fmla="*/ 96 w 180"/>
                  <a:gd name="T47" fmla="*/ 166 h 166"/>
                  <a:gd name="T48" fmla="*/ 90 w 180"/>
                  <a:gd name="T49" fmla="*/ 152 h 166"/>
                  <a:gd name="T50" fmla="*/ 82 w 180"/>
                  <a:gd name="T51" fmla="*/ 142 h 166"/>
                  <a:gd name="T52" fmla="*/ 118 w 180"/>
                  <a:gd name="T53" fmla="*/ 134 h 166"/>
                  <a:gd name="T54" fmla="*/ 126 w 180"/>
                  <a:gd name="T55" fmla="*/ 130 h 166"/>
                  <a:gd name="T56" fmla="*/ 146 w 180"/>
                  <a:gd name="T57" fmla="*/ 108 h 166"/>
                  <a:gd name="T58" fmla="*/ 154 w 180"/>
                  <a:gd name="T59" fmla="*/ 76 h 166"/>
                  <a:gd name="T60" fmla="*/ 152 w 180"/>
                  <a:gd name="T61" fmla="*/ 62 h 166"/>
                  <a:gd name="T62" fmla="*/ 140 w 180"/>
                  <a:gd name="T63" fmla="*/ 38 h 166"/>
                  <a:gd name="T64" fmla="*/ 128 w 180"/>
                  <a:gd name="T65" fmla="*/ 30 h 166"/>
                  <a:gd name="T66" fmla="*/ 108 w 180"/>
                  <a:gd name="T67" fmla="*/ 22 h 166"/>
                  <a:gd name="T68" fmla="*/ 104 w 180"/>
                  <a:gd name="T69" fmla="*/ 48 h 166"/>
                  <a:gd name="T70" fmla="*/ 92 w 180"/>
                  <a:gd name="T71" fmla="*/ 90 h 166"/>
                  <a:gd name="T72" fmla="*/ 84 w 180"/>
                  <a:gd name="T73" fmla="*/ 110 h 166"/>
                  <a:gd name="T74" fmla="*/ 54 w 180"/>
                  <a:gd name="T75" fmla="*/ 34 h 166"/>
                  <a:gd name="T76" fmla="*/ 32 w 180"/>
                  <a:gd name="T77" fmla="*/ 58 h 166"/>
                  <a:gd name="T78" fmla="*/ 24 w 180"/>
                  <a:gd name="T79" fmla="*/ 90 h 166"/>
                  <a:gd name="T80" fmla="*/ 26 w 180"/>
                  <a:gd name="T81" fmla="*/ 104 h 166"/>
                  <a:gd name="T82" fmla="*/ 34 w 180"/>
                  <a:gd name="T83" fmla="*/ 120 h 166"/>
                  <a:gd name="T84" fmla="*/ 42 w 180"/>
                  <a:gd name="T85" fmla="*/ 122 h 166"/>
                  <a:gd name="T86" fmla="*/ 46 w 180"/>
                  <a:gd name="T87" fmla="*/ 120 h 166"/>
                  <a:gd name="T88" fmla="*/ 58 w 180"/>
                  <a:gd name="T89" fmla="*/ 106 h 166"/>
                  <a:gd name="T90" fmla="*/ 64 w 180"/>
                  <a:gd name="T91" fmla="*/ 94 h 166"/>
                  <a:gd name="T92" fmla="*/ 74 w 180"/>
                  <a:gd name="T93" fmla="*/ 60 h 166"/>
                  <a:gd name="T94" fmla="*/ 82 w 180"/>
                  <a:gd name="T95" fmla="*/ 24 h 166"/>
                  <a:gd name="T96" fmla="*/ 66 w 180"/>
                  <a:gd name="T97" fmla="*/ 26 h 166"/>
                  <a:gd name="T98" fmla="*/ 54 w 180"/>
                  <a:gd name="T99" fmla="*/ 3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66">
                    <a:moveTo>
                      <a:pt x="84" y="110"/>
                    </a:moveTo>
                    <a:lnTo>
                      <a:pt x="84" y="110"/>
                    </a:lnTo>
                    <a:lnTo>
                      <a:pt x="76" y="128"/>
                    </a:lnTo>
                    <a:lnTo>
                      <a:pt x="66" y="140"/>
                    </a:lnTo>
                    <a:lnTo>
                      <a:pt x="60" y="144"/>
                    </a:lnTo>
                    <a:lnTo>
                      <a:pt x="54" y="148"/>
                    </a:lnTo>
                    <a:lnTo>
                      <a:pt x="48" y="148"/>
                    </a:lnTo>
                    <a:lnTo>
                      <a:pt x="42" y="150"/>
                    </a:lnTo>
                    <a:lnTo>
                      <a:pt x="42" y="150"/>
                    </a:lnTo>
                    <a:lnTo>
                      <a:pt x="34" y="148"/>
                    </a:lnTo>
                    <a:lnTo>
                      <a:pt x="26" y="146"/>
                    </a:lnTo>
                    <a:lnTo>
                      <a:pt x="18" y="140"/>
                    </a:lnTo>
                    <a:lnTo>
                      <a:pt x="12" y="132"/>
                    </a:lnTo>
                    <a:lnTo>
                      <a:pt x="6" y="124"/>
                    </a:lnTo>
                    <a:lnTo>
                      <a:pt x="4" y="114"/>
                    </a:lnTo>
                    <a:lnTo>
                      <a:pt x="0" y="104"/>
                    </a:lnTo>
                    <a:lnTo>
                      <a:pt x="0" y="90"/>
                    </a:lnTo>
                    <a:lnTo>
                      <a:pt x="0" y="90"/>
                    </a:lnTo>
                    <a:lnTo>
                      <a:pt x="2" y="74"/>
                    </a:lnTo>
                    <a:lnTo>
                      <a:pt x="6" y="58"/>
                    </a:lnTo>
                    <a:lnTo>
                      <a:pt x="14" y="42"/>
                    </a:lnTo>
                    <a:lnTo>
                      <a:pt x="24" y="28"/>
                    </a:lnTo>
                    <a:lnTo>
                      <a:pt x="24" y="28"/>
                    </a:lnTo>
                    <a:lnTo>
                      <a:pt x="38" y="16"/>
                    </a:lnTo>
                    <a:lnTo>
                      <a:pt x="56" y="6"/>
                    </a:lnTo>
                    <a:lnTo>
                      <a:pt x="74" y="0"/>
                    </a:lnTo>
                    <a:lnTo>
                      <a:pt x="96" y="0"/>
                    </a:lnTo>
                    <a:lnTo>
                      <a:pt x="96" y="0"/>
                    </a:lnTo>
                    <a:lnTo>
                      <a:pt x="114" y="0"/>
                    </a:lnTo>
                    <a:lnTo>
                      <a:pt x="132" y="4"/>
                    </a:lnTo>
                    <a:lnTo>
                      <a:pt x="146" y="12"/>
                    </a:lnTo>
                    <a:lnTo>
                      <a:pt x="158" y="20"/>
                    </a:lnTo>
                    <a:lnTo>
                      <a:pt x="168" y="32"/>
                    </a:lnTo>
                    <a:lnTo>
                      <a:pt x="174" y="46"/>
                    </a:lnTo>
                    <a:lnTo>
                      <a:pt x="180" y="60"/>
                    </a:lnTo>
                    <a:lnTo>
                      <a:pt x="180" y="78"/>
                    </a:lnTo>
                    <a:lnTo>
                      <a:pt x="180" y="78"/>
                    </a:lnTo>
                    <a:lnTo>
                      <a:pt x="180" y="92"/>
                    </a:lnTo>
                    <a:lnTo>
                      <a:pt x="178" y="104"/>
                    </a:lnTo>
                    <a:lnTo>
                      <a:pt x="172" y="116"/>
                    </a:lnTo>
                    <a:lnTo>
                      <a:pt x="168" y="126"/>
                    </a:lnTo>
                    <a:lnTo>
                      <a:pt x="160" y="136"/>
                    </a:lnTo>
                    <a:lnTo>
                      <a:pt x="150" y="144"/>
                    </a:lnTo>
                    <a:lnTo>
                      <a:pt x="140" y="152"/>
                    </a:lnTo>
                    <a:lnTo>
                      <a:pt x="130" y="158"/>
                    </a:lnTo>
                    <a:lnTo>
                      <a:pt x="130" y="158"/>
                    </a:lnTo>
                    <a:lnTo>
                      <a:pt x="114" y="162"/>
                    </a:lnTo>
                    <a:lnTo>
                      <a:pt x="96" y="166"/>
                    </a:lnTo>
                    <a:lnTo>
                      <a:pt x="96" y="166"/>
                    </a:lnTo>
                    <a:lnTo>
                      <a:pt x="90" y="152"/>
                    </a:lnTo>
                    <a:lnTo>
                      <a:pt x="82" y="142"/>
                    </a:lnTo>
                    <a:lnTo>
                      <a:pt x="82" y="142"/>
                    </a:lnTo>
                    <a:lnTo>
                      <a:pt x="108" y="136"/>
                    </a:lnTo>
                    <a:lnTo>
                      <a:pt x="118" y="134"/>
                    </a:lnTo>
                    <a:lnTo>
                      <a:pt x="126" y="130"/>
                    </a:lnTo>
                    <a:lnTo>
                      <a:pt x="126" y="130"/>
                    </a:lnTo>
                    <a:lnTo>
                      <a:pt x="138" y="120"/>
                    </a:lnTo>
                    <a:lnTo>
                      <a:pt x="146" y="108"/>
                    </a:lnTo>
                    <a:lnTo>
                      <a:pt x="152" y="92"/>
                    </a:lnTo>
                    <a:lnTo>
                      <a:pt x="154" y="76"/>
                    </a:lnTo>
                    <a:lnTo>
                      <a:pt x="154" y="76"/>
                    </a:lnTo>
                    <a:lnTo>
                      <a:pt x="152" y="62"/>
                    </a:lnTo>
                    <a:lnTo>
                      <a:pt x="148" y="50"/>
                    </a:lnTo>
                    <a:lnTo>
                      <a:pt x="140" y="38"/>
                    </a:lnTo>
                    <a:lnTo>
                      <a:pt x="128" y="30"/>
                    </a:lnTo>
                    <a:lnTo>
                      <a:pt x="128" y="30"/>
                    </a:lnTo>
                    <a:lnTo>
                      <a:pt x="118" y="24"/>
                    </a:lnTo>
                    <a:lnTo>
                      <a:pt x="108" y="22"/>
                    </a:lnTo>
                    <a:lnTo>
                      <a:pt x="108" y="22"/>
                    </a:lnTo>
                    <a:lnTo>
                      <a:pt x="104" y="48"/>
                    </a:lnTo>
                    <a:lnTo>
                      <a:pt x="98" y="70"/>
                    </a:lnTo>
                    <a:lnTo>
                      <a:pt x="92" y="90"/>
                    </a:lnTo>
                    <a:lnTo>
                      <a:pt x="84" y="110"/>
                    </a:lnTo>
                    <a:lnTo>
                      <a:pt x="84" y="110"/>
                    </a:lnTo>
                    <a:close/>
                    <a:moveTo>
                      <a:pt x="54" y="34"/>
                    </a:moveTo>
                    <a:lnTo>
                      <a:pt x="54" y="34"/>
                    </a:lnTo>
                    <a:lnTo>
                      <a:pt x="42" y="44"/>
                    </a:lnTo>
                    <a:lnTo>
                      <a:pt x="32" y="58"/>
                    </a:lnTo>
                    <a:lnTo>
                      <a:pt x="26" y="74"/>
                    </a:lnTo>
                    <a:lnTo>
                      <a:pt x="24" y="90"/>
                    </a:lnTo>
                    <a:lnTo>
                      <a:pt x="24" y="90"/>
                    </a:lnTo>
                    <a:lnTo>
                      <a:pt x="26" y="104"/>
                    </a:lnTo>
                    <a:lnTo>
                      <a:pt x="30" y="114"/>
                    </a:lnTo>
                    <a:lnTo>
                      <a:pt x="34" y="120"/>
                    </a:lnTo>
                    <a:lnTo>
                      <a:pt x="38" y="122"/>
                    </a:lnTo>
                    <a:lnTo>
                      <a:pt x="42" y="122"/>
                    </a:lnTo>
                    <a:lnTo>
                      <a:pt x="42" y="122"/>
                    </a:lnTo>
                    <a:lnTo>
                      <a:pt x="46" y="120"/>
                    </a:lnTo>
                    <a:lnTo>
                      <a:pt x="52" y="116"/>
                    </a:lnTo>
                    <a:lnTo>
                      <a:pt x="58" y="106"/>
                    </a:lnTo>
                    <a:lnTo>
                      <a:pt x="64" y="94"/>
                    </a:lnTo>
                    <a:lnTo>
                      <a:pt x="64" y="94"/>
                    </a:lnTo>
                    <a:lnTo>
                      <a:pt x="70" y="80"/>
                    </a:lnTo>
                    <a:lnTo>
                      <a:pt x="74" y="60"/>
                    </a:lnTo>
                    <a:lnTo>
                      <a:pt x="78" y="42"/>
                    </a:lnTo>
                    <a:lnTo>
                      <a:pt x="82" y="24"/>
                    </a:lnTo>
                    <a:lnTo>
                      <a:pt x="82" y="24"/>
                    </a:lnTo>
                    <a:lnTo>
                      <a:pt x="66" y="26"/>
                    </a:lnTo>
                    <a:lnTo>
                      <a:pt x="54" y="34"/>
                    </a:lnTo>
                    <a:lnTo>
                      <a:pt x="54"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1" name="Freeform 53"/>
              <p:cNvSpPr>
                <a:spLocks noEditPoints="1"/>
              </p:cNvSpPr>
              <p:nvPr/>
            </p:nvSpPr>
            <p:spPr bwMode="auto">
              <a:xfrm>
                <a:off x="3652" y="2474"/>
                <a:ext cx="198" cy="192"/>
              </a:xfrm>
              <a:custGeom>
                <a:avLst/>
                <a:gdLst>
                  <a:gd name="T0" fmla="*/ 180 w 198"/>
                  <a:gd name="T1" fmla="*/ 40 h 192"/>
                  <a:gd name="T2" fmla="*/ 162 w 198"/>
                  <a:gd name="T3" fmla="*/ 76 h 192"/>
                  <a:gd name="T4" fmla="*/ 198 w 198"/>
                  <a:gd name="T5" fmla="*/ 92 h 192"/>
                  <a:gd name="T6" fmla="*/ 188 w 198"/>
                  <a:gd name="T7" fmla="*/ 112 h 192"/>
                  <a:gd name="T8" fmla="*/ 146 w 198"/>
                  <a:gd name="T9" fmla="*/ 92 h 192"/>
                  <a:gd name="T10" fmla="*/ 108 w 198"/>
                  <a:gd name="T11" fmla="*/ 114 h 192"/>
                  <a:gd name="T12" fmla="*/ 98 w 198"/>
                  <a:gd name="T13" fmla="*/ 96 h 192"/>
                  <a:gd name="T14" fmla="*/ 90 w 198"/>
                  <a:gd name="T15" fmla="*/ 108 h 192"/>
                  <a:gd name="T16" fmla="*/ 64 w 198"/>
                  <a:gd name="T17" fmla="*/ 86 h 192"/>
                  <a:gd name="T18" fmla="*/ 64 w 198"/>
                  <a:gd name="T19" fmla="*/ 96 h 192"/>
                  <a:gd name="T20" fmla="*/ 66 w 198"/>
                  <a:gd name="T21" fmla="*/ 110 h 192"/>
                  <a:gd name="T22" fmla="*/ 44 w 198"/>
                  <a:gd name="T23" fmla="*/ 102 h 192"/>
                  <a:gd name="T24" fmla="*/ 46 w 198"/>
                  <a:gd name="T25" fmla="*/ 86 h 192"/>
                  <a:gd name="T26" fmla="*/ 32 w 198"/>
                  <a:gd name="T27" fmla="*/ 100 h 192"/>
                  <a:gd name="T28" fmla="*/ 10 w 198"/>
                  <a:gd name="T29" fmla="*/ 114 h 192"/>
                  <a:gd name="T30" fmla="*/ 0 w 198"/>
                  <a:gd name="T31" fmla="*/ 98 h 192"/>
                  <a:gd name="T32" fmla="*/ 26 w 198"/>
                  <a:gd name="T33" fmla="*/ 78 h 192"/>
                  <a:gd name="T34" fmla="*/ 10 w 198"/>
                  <a:gd name="T35" fmla="*/ 78 h 192"/>
                  <a:gd name="T36" fmla="*/ 10 w 198"/>
                  <a:gd name="T37" fmla="*/ 50 h 192"/>
                  <a:gd name="T38" fmla="*/ 26 w 198"/>
                  <a:gd name="T39" fmla="*/ 36 h 192"/>
                  <a:gd name="T40" fmla="*/ 22 w 198"/>
                  <a:gd name="T41" fmla="*/ 30 h 192"/>
                  <a:gd name="T42" fmla="*/ 4 w 198"/>
                  <a:gd name="T43" fmla="*/ 10 h 192"/>
                  <a:gd name="T44" fmla="*/ 44 w 198"/>
                  <a:gd name="T45" fmla="*/ 12 h 192"/>
                  <a:gd name="T46" fmla="*/ 66 w 198"/>
                  <a:gd name="T47" fmla="*/ 0 h 192"/>
                  <a:gd name="T48" fmla="*/ 88 w 198"/>
                  <a:gd name="T49" fmla="*/ 12 h 192"/>
                  <a:gd name="T50" fmla="*/ 106 w 198"/>
                  <a:gd name="T51" fmla="*/ 30 h 192"/>
                  <a:gd name="T52" fmla="*/ 64 w 198"/>
                  <a:gd name="T53" fmla="*/ 30 h 192"/>
                  <a:gd name="T54" fmla="*/ 82 w 198"/>
                  <a:gd name="T55" fmla="*/ 36 h 192"/>
                  <a:gd name="T56" fmla="*/ 98 w 198"/>
                  <a:gd name="T57" fmla="*/ 48 h 192"/>
                  <a:gd name="T58" fmla="*/ 116 w 198"/>
                  <a:gd name="T59" fmla="*/ 26 h 192"/>
                  <a:gd name="T60" fmla="*/ 148 w 198"/>
                  <a:gd name="T61" fmla="*/ 4 h 192"/>
                  <a:gd name="T62" fmla="*/ 174 w 198"/>
                  <a:gd name="T63" fmla="*/ 20 h 192"/>
                  <a:gd name="T64" fmla="*/ 196 w 198"/>
                  <a:gd name="T65" fmla="*/ 40 h 192"/>
                  <a:gd name="T66" fmla="*/ 34 w 198"/>
                  <a:gd name="T67" fmla="*/ 132 h 192"/>
                  <a:gd name="T68" fmla="*/ 14 w 198"/>
                  <a:gd name="T69" fmla="*/ 114 h 192"/>
                  <a:gd name="T70" fmla="*/ 164 w 198"/>
                  <a:gd name="T71" fmla="*/ 114 h 192"/>
                  <a:gd name="T72" fmla="*/ 186 w 198"/>
                  <a:gd name="T73" fmla="*/ 134 h 192"/>
                  <a:gd name="T74" fmla="*/ 112 w 198"/>
                  <a:gd name="T75" fmla="*/ 142 h 192"/>
                  <a:gd name="T76" fmla="*/ 176 w 198"/>
                  <a:gd name="T77" fmla="*/ 142 h 192"/>
                  <a:gd name="T78" fmla="*/ 156 w 198"/>
                  <a:gd name="T79" fmla="*/ 162 h 192"/>
                  <a:gd name="T80" fmla="*/ 172 w 198"/>
                  <a:gd name="T81" fmla="*/ 172 h 192"/>
                  <a:gd name="T82" fmla="*/ 196 w 198"/>
                  <a:gd name="T83" fmla="*/ 192 h 192"/>
                  <a:gd name="T84" fmla="*/ 26 w 198"/>
                  <a:gd name="T85" fmla="*/ 190 h 192"/>
                  <a:gd name="T86" fmla="*/ 4 w 198"/>
                  <a:gd name="T87" fmla="*/ 172 h 192"/>
                  <a:gd name="T88" fmla="*/ 40 w 198"/>
                  <a:gd name="T89" fmla="*/ 172 h 192"/>
                  <a:gd name="T90" fmla="*/ 38 w 198"/>
                  <a:gd name="T91" fmla="*/ 140 h 192"/>
                  <a:gd name="T92" fmla="*/ 62 w 198"/>
                  <a:gd name="T93" fmla="*/ 156 h 192"/>
                  <a:gd name="T94" fmla="*/ 88 w 198"/>
                  <a:gd name="T95" fmla="*/ 132 h 192"/>
                  <a:gd name="T96" fmla="*/ 44 w 198"/>
                  <a:gd name="T97" fmla="*/ 64 h 192"/>
                  <a:gd name="T98" fmla="*/ 64 w 198"/>
                  <a:gd name="T99" fmla="*/ 64 h 192"/>
                  <a:gd name="T100" fmla="*/ 64 w 198"/>
                  <a:gd name="T101" fmla="*/ 52 h 192"/>
                  <a:gd name="T102" fmla="*/ 100 w 198"/>
                  <a:gd name="T103" fmla="*/ 94 h 192"/>
                  <a:gd name="T104" fmla="*/ 132 w 198"/>
                  <a:gd name="T105" fmla="*/ 78 h 192"/>
                  <a:gd name="T106" fmla="*/ 118 w 198"/>
                  <a:gd name="T107" fmla="*/ 56 h 192"/>
                  <a:gd name="T108" fmla="*/ 98 w 198"/>
                  <a:gd name="T109" fmla="*/ 60 h 192"/>
                  <a:gd name="T110" fmla="*/ 100 w 198"/>
                  <a:gd name="T111" fmla="*/ 78 h 192"/>
                  <a:gd name="T112" fmla="*/ 76 w 198"/>
                  <a:gd name="T113" fmla="*/ 78 h 192"/>
                  <a:gd name="T114" fmla="*/ 102 w 198"/>
                  <a:gd name="T115" fmla="*/ 92 h 192"/>
                  <a:gd name="T116" fmla="*/ 130 w 198"/>
                  <a:gd name="T117" fmla="*/ 40 h 192"/>
                  <a:gd name="T118" fmla="*/ 146 w 198"/>
                  <a:gd name="T119" fmla="*/ 64 h 192"/>
                  <a:gd name="T120" fmla="*/ 130 w 198"/>
                  <a:gd name="T121" fmla="*/ 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 h="192">
                    <a:moveTo>
                      <a:pt x="196" y="40"/>
                    </a:moveTo>
                    <a:lnTo>
                      <a:pt x="196" y="40"/>
                    </a:lnTo>
                    <a:lnTo>
                      <a:pt x="180" y="40"/>
                    </a:lnTo>
                    <a:lnTo>
                      <a:pt x="180" y="40"/>
                    </a:lnTo>
                    <a:lnTo>
                      <a:pt x="172" y="60"/>
                    </a:lnTo>
                    <a:lnTo>
                      <a:pt x="162" y="76"/>
                    </a:lnTo>
                    <a:lnTo>
                      <a:pt x="162" y="76"/>
                    </a:lnTo>
                    <a:lnTo>
                      <a:pt x="176" y="84"/>
                    </a:lnTo>
                    <a:lnTo>
                      <a:pt x="198" y="92"/>
                    </a:lnTo>
                    <a:lnTo>
                      <a:pt x="198" y="92"/>
                    </a:lnTo>
                    <a:lnTo>
                      <a:pt x="192" y="102"/>
                    </a:lnTo>
                    <a:lnTo>
                      <a:pt x="188" y="112"/>
                    </a:lnTo>
                    <a:lnTo>
                      <a:pt x="188" y="112"/>
                    </a:lnTo>
                    <a:lnTo>
                      <a:pt x="166" y="104"/>
                    </a:lnTo>
                    <a:lnTo>
                      <a:pt x="146" y="92"/>
                    </a:lnTo>
                    <a:lnTo>
                      <a:pt x="146" y="92"/>
                    </a:lnTo>
                    <a:lnTo>
                      <a:pt x="128" y="104"/>
                    </a:lnTo>
                    <a:lnTo>
                      <a:pt x="108" y="114"/>
                    </a:lnTo>
                    <a:lnTo>
                      <a:pt x="108" y="114"/>
                    </a:lnTo>
                    <a:lnTo>
                      <a:pt x="102" y="104"/>
                    </a:lnTo>
                    <a:lnTo>
                      <a:pt x="98" y="96"/>
                    </a:lnTo>
                    <a:lnTo>
                      <a:pt x="98" y="96"/>
                    </a:lnTo>
                    <a:lnTo>
                      <a:pt x="90" y="108"/>
                    </a:lnTo>
                    <a:lnTo>
                      <a:pt x="90" y="108"/>
                    </a:lnTo>
                    <a:lnTo>
                      <a:pt x="76" y="98"/>
                    </a:lnTo>
                    <a:lnTo>
                      <a:pt x="64" y="86"/>
                    </a:lnTo>
                    <a:lnTo>
                      <a:pt x="64" y="86"/>
                    </a:lnTo>
                    <a:lnTo>
                      <a:pt x="64" y="88"/>
                    </a:lnTo>
                    <a:lnTo>
                      <a:pt x="64" y="88"/>
                    </a:lnTo>
                    <a:lnTo>
                      <a:pt x="64" y="96"/>
                    </a:lnTo>
                    <a:lnTo>
                      <a:pt x="64" y="102"/>
                    </a:lnTo>
                    <a:lnTo>
                      <a:pt x="64" y="102"/>
                    </a:lnTo>
                    <a:lnTo>
                      <a:pt x="66" y="110"/>
                    </a:lnTo>
                    <a:lnTo>
                      <a:pt x="44" y="110"/>
                    </a:lnTo>
                    <a:lnTo>
                      <a:pt x="44" y="110"/>
                    </a:lnTo>
                    <a:lnTo>
                      <a:pt x="44" y="102"/>
                    </a:lnTo>
                    <a:lnTo>
                      <a:pt x="44" y="96"/>
                    </a:lnTo>
                    <a:lnTo>
                      <a:pt x="44" y="96"/>
                    </a:lnTo>
                    <a:lnTo>
                      <a:pt x="46" y="86"/>
                    </a:lnTo>
                    <a:lnTo>
                      <a:pt x="46" y="86"/>
                    </a:lnTo>
                    <a:lnTo>
                      <a:pt x="40" y="94"/>
                    </a:lnTo>
                    <a:lnTo>
                      <a:pt x="32" y="100"/>
                    </a:lnTo>
                    <a:lnTo>
                      <a:pt x="22" y="108"/>
                    </a:lnTo>
                    <a:lnTo>
                      <a:pt x="10" y="114"/>
                    </a:lnTo>
                    <a:lnTo>
                      <a:pt x="10" y="114"/>
                    </a:lnTo>
                    <a:lnTo>
                      <a:pt x="6" y="106"/>
                    </a:lnTo>
                    <a:lnTo>
                      <a:pt x="0" y="98"/>
                    </a:lnTo>
                    <a:lnTo>
                      <a:pt x="0" y="98"/>
                    </a:lnTo>
                    <a:lnTo>
                      <a:pt x="18" y="90"/>
                    </a:lnTo>
                    <a:lnTo>
                      <a:pt x="32" y="78"/>
                    </a:lnTo>
                    <a:lnTo>
                      <a:pt x="26" y="78"/>
                    </a:lnTo>
                    <a:lnTo>
                      <a:pt x="26" y="78"/>
                    </a:lnTo>
                    <a:lnTo>
                      <a:pt x="10" y="78"/>
                    </a:lnTo>
                    <a:lnTo>
                      <a:pt x="10" y="78"/>
                    </a:lnTo>
                    <a:lnTo>
                      <a:pt x="10" y="64"/>
                    </a:lnTo>
                    <a:lnTo>
                      <a:pt x="10" y="50"/>
                    </a:lnTo>
                    <a:lnTo>
                      <a:pt x="10" y="50"/>
                    </a:lnTo>
                    <a:lnTo>
                      <a:pt x="10" y="36"/>
                    </a:lnTo>
                    <a:lnTo>
                      <a:pt x="10" y="36"/>
                    </a:lnTo>
                    <a:lnTo>
                      <a:pt x="26" y="36"/>
                    </a:lnTo>
                    <a:lnTo>
                      <a:pt x="44" y="36"/>
                    </a:lnTo>
                    <a:lnTo>
                      <a:pt x="44" y="30"/>
                    </a:lnTo>
                    <a:lnTo>
                      <a:pt x="22" y="30"/>
                    </a:lnTo>
                    <a:lnTo>
                      <a:pt x="22" y="30"/>
                    </a:lnTo>
                    <a:lnTo>
                      <a:pt x="4" y="30"/>
                    </a:lnTo>
                    <a:lnTo>
                      <a:pt x="4" y="10"/>
                    </a:lnTo>
                    <a:lnTo>
                      <a:pt x="4" y="10"/>
                    </a:lnTo>
                    <a:lnTo>
                      <a:pt x="22" y="12"/>
                    </a:lnTo>
                    <a:lnTo>
                      <a:pt x="44" y="12"/>
                    </a:lnTo>
                    <a:lnTo>
                      <a:pt x="44" y="12"/>
                    </a:lnTo>
                    <a:lnTo>
                      <a:pt x="44" y="0"/>
                    </a:lnTo>
                    <a:lnTo>
                      <a:pt x="66" y="0"/>
                    </a:lnTo>
                    <a:lnTo>
                      <a:pt x="66" y="0"/>
                    </a:lnTo>
                    <a:lnTo>
                      <a:pt x="64" y="12"/>
                    </a:lnTo>
                    <a:lnTo>
                      <a:pt x="88" y="12"/>
                    </a:lnTo>
                    <a:lnTo>
                      <a:pt x="88" y="12"/>
                    </a:lnTo>
                    <a:lnTo>
                      <a:pt x="106" y="10"/>
                    </a:lnTo>
                    <a:lnTo>
                      <a:pt x="106" y="30"/>
                    </a:lnTo>
                    <a:lnTo>
                      <a:pt x="106" y="30"/>
                    </a:lnTo>
                    <a:lnTo>
                      <a:pt x="88" y="30"/>
                    </a:lnTo>
                    <a:lnTo>
                      <a:pt x="64" y="30"/>
                    </a:lnTo>
                    <a:lnTo>
                      <a:pt x="64" y="36"/>
                    </a:lnTo>
                    <a:lnTo>
                      <a:pt x="82" y="36"/>
                    </a:lnTo>
                    <a:lnTo>
                      <a:pt x="82" y="36"/>
                    </a:lnTo>
                    <a:lnTo>
                      <a:pt x="100" y="36"/>
                    </a:lnTo>
                    <a:lnTo>
                      <a:pt x="100" y="36"/>
                    </a:lnTo>
                    <a:lnTo>
                      <a:pt x="98" y="48"/>
                    </a:lnTo>
                    <a:lnTo>
                      <a:pt x="98" y="48"/>
                    </a:lnTo>
                    <a:lnTo>
                      <a:pt x="108" y="38"/>
                    </a:lnTo>
                    <a:lnTo>
                      <a:pt x="116" y="26"/>
                    </a:lnTo>
                    <a:lnTo>
                      <a:pt x="122" y="12"/>
                    </a:lnTo>
                    <a:lnTo>
                      <a:pt x="126" y="0"/>
                    </a:lnTo>
                    <a:lnTo>
                      <a:pt x="148" y="4"/>
                    </a:lnTo>
                    <a:lnTo>
                      <a:pt x="148" y="4"/>
                    </a:lnTo>
                    <a:lnTo>
                      <a:pt x="140" y="20"/>
                    </a:lnTo>
                    <a:lnTo>
                      <a:pt x="174" y="20"/>
                    </a:lnTo>
                    <a:lnTo>
                      <a:pt x="174" y="20"/>
                    </a:lnTo>
                    <a:lnTo>
                      <a:pt x="196" y="18"/>
                    </a:lnTo>
                    <a:lnTo>
                      <a:pt x="196" y="40"/>
                    </a:lnTo>
                    <a:close/>
                    <a:moveTo>
                      <a:pt x="88" y="132"/>
                    </a:moveTo>
                    <a:lnTo>
                      <a:pt x="34" y="132"/>
                    </a:lnTo>
                    <a:lnTo>
                      <a:pt x="34" y="132"/>
                    </a:lnTo>
                    <a:lnTo>
                      <a:pt x="14" y="134"/>
                    </a:lnTo>
                    <a:lnTo>
                      <a:pt x="14" y="114"/>
                    </a:lnTo>
                    <a:lnTo>
                      <a:pt x="14" y="114"/>
                    </a:lnTo>
                    <a:lnTo>
                      <a:pt x="34" y="114"/>
                    </a:lnTo>
                    <a:lnTo>
                      <a:pt x="164" y="114"/>
                    </a:lnTo>
                    <a:lnTo>
                      <a:pt x="164" y="114"/>
                    </a:lnTo>
                    <a:lnTo>
                      <a:pt x="186" y="114"/>
                    </a:lnTo>
                    <a:lnTo>
                      <a:pt x="186" y="134"/>
                    </a:lnTo>
                    <a:lnTo>
                      <a:pt x="186" y="134"/>
                    </a:lnTo>
                    <a:lnTo>
                      <a:pt x="164" y="132"/>
                    </a:lnTo>
                    <a:lnTo>
                      <a:pt x="112" y="132"/>
                    </a:lnTo>
                    <a:lnTo>
                      <a:pt x="112" y="142"/>
                    </a:lnTo>
                    <a:lnTo>
                      <a:pt x="156" y="142"/>
                    </a:lnTo>
                    <a:lnTo>
                      <a:pt x="156" y="142"/>
                    </a:lnTo>
                    <a:lnTo>
                      <a:pt x="176" y="142"/>
                    </a:lnTo>
                    <a:lnTo>
                      <a:pt x="176" y="162"/>
                    </a:lnTo>
                    <a:lnTo>
                      <a:pt x="176" y="162"/>
                    </a:lnTo>
                    <a:lnTo>
                      <a:pt x="156" y="162"/>
                    </a:lnTo>
                    <a:lnTo>
                      <a:pt x="112" y="162"/>
                    </a:lnTo>
                    <a:lnTo>
                      <a:pt x="112" y="172"/>
                    </a:lnTo>
                    <a:lnTo>
                      <a:pt x="172" y="172"/>
                    </a:lnTo>
                    <a:lnTo>
                      <a:pt x="172" y="172"/>
                    </a:lnTo>
                    <a:lnTo>
                      <a:pt x="196" y="172"/>
                    </a:lnTo>
                    <a:lnTo>
                      <a:pt x="196" y="192"/>
                    </a:lnTo>
                    <a:lnTo>
                      <a:pt x="196" y="192"/>
                    </a:lnTo>
                    <a:lnTo>
                      <a:pt x="172" y="190"/>
                    </a:lnTo>
                    <a:lnTo>
                      <a:pt x="26" y="190"/>
                    </a:lnTo>
                    <a:lnTo>
                      <a:pt x="26" y="190"/>
                    </a:lnTo>
                    <a:lnTo>
                      <a:pt x="4" y="192"/>
                    </a:lnTo>
                    <a:lnTo>
                      <a:pt x="4" y="172"/>
                    </a:lnTo>
                    <a:lnTo>
                      <a:pt x="4" y="172"/>
                    </a:lnTo>
                    <a:lnTo>
                      <a:pt x="26" y="172"/>
                    </a:lnTo>
                    <a:lnTo>
                      <a:pt x="40" y="172"/>
                    </a:lnTo>
                    <a:lnTo>
                      <a:pt x="40" y="156"/>
                    </a:lnTo>
                    <a:lnTo>
                      <a:pt x="40" y="156"/>
                    </a:lnTo>
                    <a:lnTo>
                      <a:pt x="38" y="140"/>
                    </a:lnTo>
                    <a:lnTo>
                      <a:pt x="62" y="140"/>
                    </a:lnTo>
                    <a:lnTo>
                      <a:pt x="62" y="140"/>
                    </a:lnTo>
                    <a:lnTo>
                      <a:pt x="62" y="156"/>
                    </a:lnTo>
                    <a:lnTo>
                      <a:pt x="62" y="172"/>
                    </a:lnTo>
                    <a:lnTo>
                      <a:pt x="88" y="172"/>
                    </a:lnTo>
                    <a:lnTo>
                      <a:pt x="88" y="132"/>
                    </a:lnTo>
                    <a:close/>
                    <a:moveTo>
                      <a:pt x="28" y="52"/>
                    </a:moveTo>
                    <a:lnTo>
                      <a:pt x="28" y="64"/>
                    </a:lnTo>
                    <a:lnTo>
                      <a:pt x="44" y="64"/>
                    </a:lnTo>
                    <a:lnTo>
                      <a:pt x="44" y="52"/>
                    </a:lnTo>
                    <a:lnTo>
                      <a:pt x="28" y="52"/>
                    </a:lnTo>
                    <a:close/>
                    <a:moveTo>
                      <a:pt x="64" y="64"/>
                    </a:moveTo>
                    <a:lnTo>
                      <a:pt x="82" y="64"/>
                    </a:lnTo>
                    <a:lnTo>
                      <a:pt x="82" y="52"/>
                    </a:lnTo>
                    <a:lnTo>
                      <a:pt x="64" y="52"/>
                    </a:lnTo>
                    <a:lnTo>
                      <a:pt x="64" y="64"/>
                    </a:lnTo>
                    <a:close/>
                    <a:moveTo>
                      <a:pt x="100" y="94"/>
                    </a:moveTo>
                    <a:lnTo>
                      <a:pt x="100" y="94"/>
                    </a:lnTo>
                    <a:lnTo>
                      <a:pt x="118" y="86"/>
                    </a:lnTo>
                    <a:lnTo>
                      <a:pt x="132" y="78"/>
                    </a:lnTo>
                    <a:lnTo>
                      <a:pt x="132" y="78"/>
                    </a:lnTo>
                    <a:lnTo>
                      <a:pt x="124" y="68"/>
                    </a:lnTo>
                    <a:lnTo>
                      <a:pt x="118" y="56"/>
                    </a:lnTo>
                    <a:lnTo>
                      <a:pt x="118" y="56"/>
                    </a:lnTo>
                    <a:lnTo>
                      <a:pt x="108" y="68"/>
                    </a:lnTo>
                    <a:lnTo>
                      <a:pt x="108" y="68"/>
                    </a:lnTo>
                    <a:lnTo>
                      <a:pt x="98" y="60"/>
                    </a:lnTo>
                    <a:lnTo>
                      <a:pt x="98" y="64"/>
                    </a:lnTo>
                    <a:lnTo>
                      <a:pt x="98" y="64"/>
                    </a:lnTo>
                    <a:lnTo>
                      <a:pt x="100" y="78"/>
                    </a:lnTo>
                    <a:lnTo>
                      <a:pt x="100" y="78"/>
                    </a:lnTo>
                    <a:lnTo>
                      <a:pt x="84" y="78"/>
                    </a:lnTo>
                    <a:lnTo>
                      <a:pt x="76" y="78"/>
                    </a:lnTo>
                    <a:lnTo>
                      <a:pt x="76" y="78"/>
                    </a:lnTo>
                    <a:lnTo>
                      <a:pt x="86" y="86"/>
                    </a:lnTo>
                    <a:lnTo>
                      <a:pt x="102" y="92"/>
                    </a:lnTo>
                    <a:lnTo>
                      <a:pt x="100" y="94"/>
                    </a:lnTo>
                    <a:close/>
                    <a:moveTo>
                      <a:pt x="130" y="40"/>
                    </a:moveTo>
                    <a:lnTo>
                      <a:pt x="130" y="40"/>
                    </a:lnTo>
                    <a:lnTo>
                      <a:pt x="136" y="52"/>
                    </a:lnTo>
                    <a:lnTo>
                      <a:pt x="146" y="64"/>
                    </a:lnTo>
                    <a:lnTo>
                      <a:pt x="146" y="64"/>
                    </a:lnTo>
                    <a:lnTo>
                      <a:pt x="154" y="54"/>
                    </a:lnTo>
                    <a:lnTo>
                      <a:pt x="160" y="40"/>
                    </a:lnTo>
                    <a:lnTo>
                      <a:pt x="130" y="40"/>
                    </a:lnTo>
                    <a:lnTo>
                      <a:pt x="13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2" name="Freeform 54"/>
              <p:cNvSpPr>
                <a:spLocks noEditPoints="1"/>
              </p:cNvSpPr>
              <p:nvPr/>
            </p:nvSpPr>
            <p:spPr bwMode="auto">
              <a:xfrm>
                <a:off x="3860" y="2472"/>
                <a:ext cx="202" cy="198"/>
              </a:xfrm>
              <a:custGeom>
                <a:avLst/>
                <a:gdLst>
                  <a:gd name="T0" fmla="*/ 82 w 202"/>
                  <a:gd name="T1" fmla="*/ 114 h 198"/>
                  <a:gd name="T2" fmla="*/ 76 w 202"/>
                  <a:gd name="T3" fmla="*/ 160 h 198"/>
                  <a:gd name="T4" fmla="*/ 62 w 202"/>
                  <a:gd name="T5" fmla="*/ 198 h 198"/>
                  <a:gd name="T6" fmla="*/ 46 w 202"/>
                  <a:gd name="T7" fmla="*/ 180 h 198"/>
                  <a:gd name="T8" fmla="*/ 22 w 202"/>
                  <a:gd name="T9" fmla="*/ 198 h 198"/>
                  <a:gd name="T10" fmla="*/ 24 w 202"/>
                  <a:gd name="T11" fmla="*/ 114 h 198"/>
                  <a:gd name="T12" fmla="*/ 24 w 202"/>
                  <a:gd name="T13" fmla="*/ 86 h 198"/>
                  <a:gd name="T14" fmla="*/ 10 w 202"/>
                  <a:gd name="T15" fmla="*/ 110 h 198"/>
                  <a:gd name="T16" fmla="*/ 0 w 202"/>
                  <a:gd name="T17" fmla="*/ 84 h 198"/>
                  <a:gd name="T18" fmla="*/ 30 w 202"/>
                  <a:gd name="T19" fmla="*/ 36 h 198"/>
                  <a:gd name="T20" fmla="*/ 40 w 202"/>
                  <a:gd name="T21" fmla="*/ 0 h 198"/>
                  <a:gd name="T22" fmla="*/ 60 w 202"/>
                  <a:gd name="T23" fmla="*/ 18 h 198"/>
                  <a:gd name="T24" fmla="*/ 46 w 202"/>
                  <a:gd name="T25" fmla="*/ 52 h 198"/>
                  <a:gd name="T26" fmla="*/ 52 w 202"/>
                  <a:gd name="T27" fmla="*/ 162 h 198"/>
                  <a:gd name="T28" fmla="*/ 60 w 202"/>
                  <a:gd name="T29" fmla="*/ 118 h 198"/>
                  <a:gd name="T30" fmla="*/ 60 w 202"/>
                  <a:gd name="T31" fmla="*/ 54 h 198"/>
                  <a:gd name="T32" fmla="*/ 178 w 202"/>
                  <a:gd name="T33" fmla="*/ 56 h 198"/>
                  <a:gd name="T34" fmla="*/ 202 w 202"/>
                  <a:gd name="T35" fmla="*/ 76 h 198"/>
                  <a:gd name="T36" fmla="*/ 82 w 202"/>
                  <a:gd name="T37" fmla="*/ 76 h 198"/>
                  <a:gd name="T38" fmla="*/ 92 w 202"/>
                  <a:gd name="T39" fmla="*/ 2 h 198"/>
                  <a:gd name="T40" fmla="*/ 114 w 202"/>
                  <a:gd name="T41" fmla="*/ 14 h 198"/>
                  <a:gd name="T42" fmla="*/ 144 w 202"/>
                  <a:gd name="T43" fmla="*/ 14 h 198"/>
                  <a:gd name="T44" fmla="*/ 166 w 202"/>
                  <a:gd name="T45" fmla="*/ 2 h 198"/>
                  <a:gd name="T46" fmla="*/ 164 w 202"/>
                  <a:gd name="T47" fmla="*/ 20 h 198"/>
                  <a:gd name="T48" fmla="*/ 200 w 202"/>
                  <a:gd name="T49" fmla="*/ 18 h 198"/>
                  <a:gd name="T50" fmla="*/ 178 w 202"/>
                  <a:gd name="T51" fmla="*/ 38 h 198"/>
                  <a:gd name="T52" fmla="*/ 164 w 202"/>
                  <a:gd name="T53" fmla="*/ 42 h 198"/>
                  <a:gd name="T54" fmla="*/ 142 w 202"/>
                  <a:gd name="T55" fmla="*/ 52 h 198"/>
                  <a:gd name="T56" fmla="*/ 114 w 202"/>
                  <a:gd name="T57" fmla="*/ 38 h 198"/>
                  <a:gd name="T58" fmla="*/ 114 w 202"/>
                  <a:gd name="T59" fmla="*/ 52 h 198"/>
                  <a:gd name="T60" fmla="*/ 92 w 202"/>
                  <a:gd name="T61" fmla="*/ 42 h 198"/>
                  <a:gd name="T62" fmla="*/ 84 w 202"/>
                  <a:gd name="T63" fmla="*/ 38 h 198"/>
                  <a:gd name="T64" fmla="*/ 62 w 202"/>
                  <a:gd name="T65" fmla="*/ 18 h 198"/>
                  <a:gd name="T66" fmla="*/ 92 w 202"/>
                  <a:gd name="T67" fmla="*/ 14 h 198"/>
                  <a:gd name="T68" fmla="*/ 108 w 202"/>
                  <a:gd name="T69" fmla="*/ 174 h 198"/>
                  <a:gd name="T70" fmla="*/ 86 w 202"/>
                  <a:gd name="T71" fmla="*/ 198 h 198"/>
                  <a:gd name="T72" fmla="*/ 88 w 202"/>
                  <a:gd name="T73" fmla="*/ 108 h 198"/>
                  <a:gd name="T74" fmla="*/ 110 w 202"/>
                  <a:gd name="T75" fmla="*/ 86 h 198"/>
                  <a:gd name="T76" fmla="*/ 194 w 202"/>
                  <a:gd name="T77" fmla="*/ 84 h 198"/>
                  <a:gd name="T78" fmla="*/ 194 w 202"/>
                  <a:gd name="T79" fmla="*/ 180 h 198"/>
                  <a:gd name="T80" fmla="*/ 188 w 202"/>
                  <a:gd name="T81" fmla="*/ 194 h 198"/>
                  <a:gd name="T82" fmla="*/ 168 w 202"/>
                  <a:gd name="T83" fmla="*/ 196 h 198"/>
                  <a:gd name="T84" fmla="*/ 158 w 202"/>
                  <a:gd name="T85" fmla="*/ 186 h 198"/>
                  <a:gd name="T86" fmla="*/ 168 w 202"/>
                  <a:gd name="T87" fmla="*/ 180 h 198"/>
                  <a:gd name="T88" fmla="*/ 172 w 202"/>
                  <a:gd name="T89" fmla="*/ 174 h 198"/>
                  <a:gd name="T90" fmla="*/ 150 w 202"/>
                  <a:gd name="T91" fmla="*/ 172 h 198"/>
                  <a:gd name="T92" fmla="*/ 128 w 202"/>
                  <a:gd name="T93" fmla="*/ 196 h 198"/>
                  <a:gd name="T94" fmla="*/ 130 w 202"/>
                  <a:gd name="T95" fmla="*/ 162 h 198"/>
                  <a:gd name="T96" fmla="*/ 108 w 202"/>
                  <a:gd name="T97" fmla="*/ 104 h 198"/>
                  <a:gd name="T98" fmla="*/ 130 w 202"/>
                  <a:gd name="T99" fmla="*/ 104 h 198"/>
                  <a:gd name="T100" fmla="*/ 108 w 202"/>
                  <a:gd name="T101" fmla="*/ 144 h 198"/>
                  <a:gd name="T102" fmla="*/ 172 w 202"/>
                  <a:gd name="T103" fmla="*/ 116 h 198"/>
                  <a:gd name="T104" fmla="*/ 150 w 202"/>
                  <a:gd name="T105" fmla="*/ 116 h 198"/>
                  <a:gd name="T106" fmla="*/ 172 w 202"/>
                  <a:gd name="T107" fmla="*/ 132 h 198"/>
                  <a:gd name="T108" fmla="*/ 172 w 202"/>
                  <a:gd name="T109" fmla="*/ 14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2" h="198">
                    <a:moveTo>
                      <a:pt x="82" y="76"/>
                    </a:moveTo>
                    <a:lnTo>
                      <a:pt x="82" y="76"/>
                    </a:lnTo>
                    <a:lnTo>
                      <a:pt x="82" y="114"/>
                    </a:lnTo>
                    <a:lnTo>
                      <a:pt x="78" y="144"/>
                    </a:lnTo>
                    <a:lnTo>
                      <a:pt x="78" y="144"/>
                    </a:lnTo>
                    <a:lnTo>
                      <a:pt x="76" y="160"/>
                    </a:lnTo>
                    <a:lnTo>
                      <a:pt x="72" y="174"/>
                    </a:lnTo>
                    <a:lnTo>
                      <a:pt x="68" y="186"/>
                    </a:lnTo>
                    <a:lnTo>
                      <a:pt x="62" y="198"/>
                    </a:lnTo>
                    <a:lnTo>
                      <a:pt x="62" y="198"/>
                    </a:lnTo>
                    <a:lnTo>
                      <a:pt x="54" y="188"/>
                    </a:lnTo>
                    <a:lnTo>
                      <a:pt x="46" y="180"/>
                    </a:lnTo>
                    <a:lnTo>
                      <a:pt x="46" y="180"/>
                    </a:lnTo>
                    <a:lnTo>
                      <a:pt x="48" y="198"/>
                    </a:lnTo>
                    <a:lnTo>
                      <a:pt x="22" y="198"/>
                    </a:lnTo>
                    <a:lnTo>
                      <a:pt x="22" y="198"/>
                    </a:lnTo>
                    <a:lnTo>
                      <a:pt x="24" y="174"/>
                    </a:lnTo>
                    <a:lnTo>
                      <a:pt x="24" y="114"/>
                    </a:lnTo>
                    <a:lnTo>
                      <a:pt x="24" y="114"/>
                    </a:lnTo>
                    <a:lnTo>
                      <a:pt x="24" y="86"/>
                    </a:lnTo>
                    <a:lnTo>
                      <a:pt x="24" y="86"/>
                    </a:lnTo>
                    <a:lnTo>
                      <a:pt x="18" y="98"/>
                    </a:lnTo>
                    <a:lnTo>
                      <a:pt x="10" y="110"/>
                    </a:lnTo>
                    <a:lnTo>
                      <a:pt x="10" y="110"/>
                    </a:lnTo>
                    <a:lnTo>
                      <a:pt x="6" y="96"/>
                    </a:lnTo>
                    <a:lnTo>
                      <a:pt x="0" y="84"/>
                    </a:lnTo>
                    <a:lnTo>
                      <a:pt x="0" y="84"/>
                    </a:lnTo>
                    <a:lnTo>
                      <a:pt x="10" y="74"/>
                    </a:lnTo>
                    <a:lnTo>
                      <a:pt x="16" y="62"/>
                    </a:lnTo>
                    <a:lnTo>
                      <a:pt x="30" y="36"/>
                    </a:lnTo>
                    <a:lnTo>
                      <a:pt x="30" y="36"/>
                    </a:lnTo>
                    <a:lnTo>
                      <a:pt x="36" y="18"/>
                    </a:lnTo>
                    <a:lnTo>
                      <a:pt x="40" y="0"/>
                    </a:lnTo>
                    <a:lnTo>
                      <a:pt x="64" y="6"/>
                    </a:lnTo>
                    <a:lnTo>
                      <a:pt x="64" y="6"/>
                    </a:lnTo>
                    <a:lnTo>
                      <a:pt x="60" y="18"/>
                    </a:lnTo>
                    <a:lnTo>
                      <a:pt x="60" y="18"/>
                    </a:lnTo>
                    <a:lnTo>
                      <a:pt x="54" y="36"/>
                    </a:lnTo>
                    <a:lnTo>
                      <a:pt x="46" y="52"/>
                    </a:lnTo>
                    <a:lnTo>
                      <a:pt x="46" y="176"/>
                    </a:lnTo>
                    <a:lnTo>
                      <a:pt x="46" y="176"/>
                    </a:lnTo>
                    <a:lnTo>
                      <a:pt x="52" y="162"/>
                    </a:lnTo>
                    <a:lnTo>
                      <a:pt x="56" y="148"/>
                    </a:lnTo>
                    <a:lnTo>
                      <a:pt x="56" y="148"/>
                    </a:lnTo>
                    <a:lnTo>
                      <a:pt x="60" y="118"/>
                    </a:lnTo>
                    <a:lnTo>
                      <a:pt x="62" y="76"/>
                    </a:lnTo>
                    <a:lnTo>
                      <a:pt x="62" y="76"/>
                    </a:lnTo>
                    <a:lnTo>
                      <a:pt x="60" y="54"/>
                    </a:lnTo>
                    <a:lnTo>
                      <a:pt x="60" y="54"/>
                    </a:lnTo>
                    <a:lnTo>
                      <a:pt x="82" y="56"/>
                    </a:lnTo>
                    <a:lnTo>
                      <a:pt x="178" y="56"/>
                    </a:lnTo>
                    <a:lnTo>
                      <a:pt x="178" y="56"/>
                    </a:lnTo>
                    <a:lnTo>
                      <a:pt x="202" y="54"/>
                    </a:lnTo>
                    <a:lnTo>
                      <a:pt x="202" y="76"/>
                    </a:lnTo>
                    <a:lnTo>
                      <a:pt x="202" y="76"/>
                    </a:lnTo>
                    <a:lnTo>
                      <a:pt x="180" y="76"/>
                    </a:lnTo>
                    <a:lnTo>
                      <a:pt x="82" y="76"/>
                    </a:lnTo>
                    <a:close/>
                    <a:moveTo>
                      <a:pt x="92" y="14"/>
                    </a:moveTo>
                    <a:lnTo>
                      <a:pt x="92" y="14"/>
                    </a:lnTo>
                    <a:lnTo>
                      <a:pt x="92" y="2"/>
                    </a:lnTo>
                    <a:lnTo>
                      <a:pt x="114" y="2"/>
                    </a:lnTo>
                    <a:lnTo>
                      <a:pt x="114" y="2"/>
                    </a:lnTo>
                    <a:lnTo>
                      <a:pt x="114" y="14"/>
                    </a:lnTo>
                    <a:lnTo>
                      <a:pt x="114" y="20"/>
                    </a:lnTo>
                    <a:lnTo>
                      <a:pt x="144" y="20"/>
                    </a:lnTo>
                    <a:lnTo>
                      <a:pt x="144" y="14"/>
                    </a:lnTo>
                    <a:lnTo>
                      <a:pt x="144" y="14"/>
                    </a:lnTo>
                    <a:lnTo>
                      <a:pt x="142" y="2"/>
                    </a:lnTo>
                    <a:lnTo>
                      <a:pt x="166" y="2"/>
                    </a:lnTo>
                    <a:lnTo>
                      <a:pt x="166" y="2"/>
                    </a:lnTo>
                    <a:lnTo>
                      <a:pt x="164" y="14"/>
                    </a:lnTo>
                    <a:lnTo>
                      <a:pt x="164" y="20"/>
                    </a:lnTo>
                    <a:lnTo>
                      <a:pt x="178" y="20"/>
                    </a:lnTo>
                    <a:lnTo>
                      <a:pt x="178" y="20"/>
                    </a:lnTo>
                    <a:lnTo>
                      <a:pt x="200" y="18"/>
                    </a:lnTo>
                    <a:lnTo>
                      <a:pt x="200" y="40"/>
                    </a:lnTo>
                    <a:lnTo>
                      <a:pt x="200" y="40"/>
                    </a:lnTo>
                    <a:lnTo>
                      <a:pt x="178" y="38"/>
                    </a:lnTo>
                    <a:lnTo>
                      <a:pt x="164" y="38"/>
                    </a:lnTo>
                    <a:lnTo>
                      <a:pt x="164" y="42"/>
                    </a:lnTo>
                    <a:lnTo>
                      <a:pt x="164" y="42"/>
                    </a:lnTo>
                    <a:lnTo>
                      <a:pt x="166" y="52"/>
                    </a:lnTo>
                    <a:lnTo>
                      <a:pt x="142" y="52"/>
                    </a:lnTo>
                    <a:lnTo>
                      <a:pt x="142" y="52"/>
                    </a:lnTo>
                    <a:lnTo>
                      <a:pt x="144" y="40"/>
                    </a:lnTo>
                    <a:lnTo>
                      <a:pt x="144" y="38"/>
                    </a:lnTo>
                    <a:lnTo>
                      <a:pt x="114" y="38"/>
                    </a:lnTo>
                    <a:lnTo>
                      <a:pt x="114" y="40"/>
                    </a:lnTo>
                    <a:lnTo>
                      <a:pt x="114" y="40"/>
                    </a:lnTo>
                    <a:lnTo>
                      <a:pt x="114" y="52"/>
                    </a:lnTo>
                    <a:lnTo>
                      <a:pt x="92" y="52"/>
                    </a:lnTo>
                    <a:lnTo>
                      <a:pt x="92" y="52"/>
                    </a:lnTo>
                    <a:lnTo>
                      <a:pt x="92" y="42"/>
                    </a:lnTo>
                    <a:lnTo>
                      <a:pt x="92" y="38"/>
                    </a:lnTo>
                    <a:lnTo>
                      <a:pt x="84" y="38"/>
                    </a:lnTo>
                    <a:lnTo>
                      <a:pt x="84" y="38"/>
                    </a:lnTo>
                    <a:lnTo>
                      <a:pt x="62" y="40"/>
                    </a:lnTo>
                    <a:lnTo>
                      <a:pt x="62" y="18"/>
                    </a:lnTo>
                    <a:lnTo>
                      <a:pt x="62" y="18"/>
                    </a:lnTo>
                    <a:lnTo>
                      <a:pt x="84" y="20"/>
                    </a:lnTo>
                    <a:lnTo>
                      <a:pt x="92" y="20"/>
                    </a:lnTo>
                    <a:lnTo>
                      <a:pt x="92" y="14"/>
                    </a:lnTo>
                    <a:close/>
                    <a:moveTo>
                      <a:pt x="108" y="162"/>
                    </a:moveTo>
                    <a:lnTo>
                      <a:pt x="108" y="174"/>
                    </a:lnTo>
                    <a:lnTo>
                      <a:pt x="108" y="174"/>
                    </a:lnTo>
                    <a:lnTo>
                      <a:pt x="108" y="198"/>
                    </a:lnTo>
                    <a:lnTo>
                      <a:pt x="86" y="198"/>
                    </a:lnTo>
                    <a:lnTo>
                      <a:pt x="86" y="198"/>
                    </a:lnTo>
                    <a:lnTo>
                      <a:pt x="88" y="174"/>
                    </a:lnTo>
                    <a:lnTo>
                      <a:pt x="88" y="108"/>
                    </a:lnTo>
                    <a:lnTo>
                      <a:pt x="88" y="108"/>
                    </a:lnTo>
                    <a:lnTo>
                      <a:pt x="86" y="84"/>
                    </a:lnTo>
                    <a:lnTo>
                      <a:pt x="86" y="84"/>
                    </a:lnTo>
                    <a:lnTo>
                      <a:pt x="110" y="86"/>
                    </a:lnTo>
                    <a:lnTo>
                      <a:pt x="174" y="86"/>
                    </a:lnTo>
                    <a:lnTo>
                      <a:pt x="174" y="86"/>
                    </a:lnTo>
                    <a:lnTo>
                      <a:pt x="194" y="84"/>
                    </a:lnTo>
                    <a:lnTo>
                      <a:pt x="194" y="84"/>
                    </a:lnTo>
                    <a:lnTo>
                      <a:pt x="194" y="108"/>
                    </a:lnTo>
                    <a:lnTo>
                      <a:pt x="194" y="180"/>
                    </a:lnTo>
                    <a:lnTo>
                      <a:pt x="194" y="180"/>
                    </a:lnTo>
                    <a:lnTo>
                      <a:pt x="192" y="188"/>
                    </a:lnTo>
                    <a:lnTo>
                      <a:pt x="188" y="194"/>
                    </a:lnTo>
                    <a:lnTo>
                      <a:pt x="182" y="196"/>
                    </a:lnTo>
                    <a:lnTo>
                      <a:pt x="168" y="196"/>
                    </a:lnTo>
                    <a:lnTo>
                      <a:pt x="168" y="196"/>
                    </a:lnTo>
                    <a:lnTo>
                      <a:pt x="160" y="196"/>
                    </a:lnTo>
                    <a:lnTo>
                      <a:pt x="160" y="196"/>
                    </a:lnTo>
                    <a:lnTo>
                      <a:pt x="158" y="186"/>
                    </a:lnTo>
                    <a:lnTo>
                      <a:pt x="156" y="178"/>
                    </a:lnTo>
                    <a:lnTo>
                      <a:pt x="156" y="178"/>
                    </a:lnTo>
                    <a:lnTo>
                      <a:pt x="168" y="180"/>
                    </a:lnTo>
                    <a:lnTo>
                      <a:pt x="168" y="180"/>
                    </a:lnTo>
                    <a:lnTo>
                      <a:pt x="172" y="178"/>
                    </a:lnTo>
                    <a:lnTo>
                      <a:pt x="172" y="174"/>
                    </a:lnTo>
                    <a:lnTo>
                      <a:pt x="172" y="162"/>
                    </a:lnTo>
                    <a:lnTo>
                      <a:pt x="150" y="162"/>
                    </a:lnTo>
                    <a:lnTo>
                      <a:pt x="150" y="172"/>
                    </a:lnTo>
                    <a:lnTo>
                      <a:pt x="150" y="172"/>
                    </a:lnTo>
                    <a:lnTo>
                      <a:pt x="150" y="196"/>
                    </a:lnTo>
                    <a:lnTo>
                      <a:pt x="128" y="196"/>
                    </a:lnTo>
                    <a:lnTo>
                      <a:pt x="128" y="196"/>
                    </a:lnTo>
                    <a:lnTo>
                      <a:pt x="130" y="172"/>
                    </a:lnTo>
                    <a:lnTo>
                      <a:pt x="130" y="162"/>
                    </a:lnTo>
                    <a:lnTo>
                      <a:pt x="108" y="162"/>
                    </a:lnTo>
                    <a:close/>
                    <a:moveTo>
                      <a:pt x="130" y="104"/>
                    </a:moveTo>
                    <a:lnTo>
                      <a:pt x="108" y="104"/>
                    </a:lnTo>
                    <a:lnTo>
                      <a:pt x="108" y="116"/>
                    </a:lnTo>
                    <a:lnTo>
                      <a:pt x="130" y="116"/>
                    </a:lnTo>
                    <a:lnTo>
                      <a:pt x="130" y="104"/>
                    </a:lnTo>
                    <a:close/>
                    <a:moveTo>
                      <a:pt x="130" y="132"/>
                    </a:moveTo>
                    <a:lnTo>
                      <a:pt x="108" y="132"/>
                    </a:lnTo>
                    <a:lnTo>
                      <a:pt x="108" y="144"/>
                    </a:lnTo>
                    <a:lnTo>
                      <a:pt x="130" y="144"/>
                    </a:lnTo>
                    <a:lnTo>
                      <a:pt x="130" y="132"/>
                    </a:lnTo>
                    <a:close/>
                    <a:moveTo>
                      <a:pt x="172" y="116"/>
                    </a:moveTo>
                    <a:lnTo>
                      <a:pt x="172" y="104"/>
                    </a:lnTo>
                    <a:lnTo>
                      <a:pt x="150" y="104"/>
                    </a:lnTo>
                    <a:lnTo>
                      <a:pt x="150" y="116"/>
                    </a:lnTo>
                    <a:lnTo>
                      <a:pt x="172" y="116"/>
                    </a:lnTo>
                    <a:close/>
                    <a:moveTo>
                      <a:pt x="172" y="144"/>
                    </a:moveTo>
                    <a:lnTo>
                      <a:pt x="172" y="132"/>
                    </a:lnTo>
                    <a:lnTo>
                      <a:pt x="150" y="132"/>
                    </a:lnTo>
                    <a:lnTo>
                      <a:pt x="150" y="144"/>
                    </a:lnTo>
                    <a:lnTo>
                      <a:pt x="172"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3" name="Freeform 55"/>
              <p:cNvSpPr>
                <a:spLocks/>
              </p:cNvSpPr>
              <p:nvPr/>
            </p:nvSpPr>
            <p:spPr bwMode="auto">
              <a:xfrm>
                <a:off x="946" y="2115"/>
                <a:ext cx="984" cy="1741"/>
              </a:xfrm>
              <a:custGeom>
                <a:avLst/>
                <a:gdLst>
                  <a:gd name="T0" fmla="*/ 0 w 984"/>
                  <a:gd name="T1" fmla="*/ 0 h 1786"/>
                  <a:gd name="T2" fmla="*/ 0 w 984"/>
                  <a:gd name="T3" fmla="*/ 1392 h 1786"/>
                  <a:gd name="T4" fmla="*/ 0 w 984"/>
                  <a:gd name="T5" fmla="*/ 1392 h 1786"/>
                  <a:gd name="T6" fmla="*/ 2 w 984"/>
                  <a:gd name="T7" fmla="*/ 1434 h 1786"/>
                  <a:gd name="T8" fmla="*/ 8 w 984"/>
                  <a:gd name="T9" fmla="*/ 1472 h 1786"/>
                  <a:gd name="T10" fmla="*/ 18 w 984"/>
                  <a:gd name="T11" fmla="*/ 1510 h 1786"/>
                  <a:gd name="T12" fmla="*/ 32 w 984"/>
                  <a:gd name="T13" fmla="*/ 1546 h 1786"/>
                  <a:gd name="T14" fmla="*/ 48 w 984"/>
                  <a:gd name="T15" fmla="*/ 1580 h 1786"/>
                  <a:gd name="T16" fmla="*/ 68 w 984"/>
                  <a:gd name="T17" fmla="*/ 1612 h 1786"/>
                  <a:gd name="T18" fmla="*/ 90 w 984"/>
                  <a:gd name="T19" fmla="*/ 1642 h 1786"/>
                  <a:gd name="T20" fmla="*/ 116 w 984"/>
                  <a:gd name="T21" fmla="*/ 1670 h 1786"/>
                  <a:gd name="T22" fmla="*/ 144 w 984"/>
                  <a:gd name="T23" fmla="*/ 1696 h 1786"/>
                  <a:gd name="T24" fmla="*/ 174 w 984"/>
                  <a:gd name="T25" fmla="*/ 1718 h 1786"/>
                  <a:gd name="T26" fmla="*/ 208 w 984"/>
                  <a:gd name="T27" fmla="*/ 1738 h 1786"/>
                  <a:gd name="T28" fmla="*/ 242 w 984"/>
                  <a:gd name="T29" fmla="*/ 1756 h 1786"/>
                  <a:gd name="T30" fmla="*/ 278 w 984"/>
                  <a:gd name="T31" fmla="*/ 1768 h 1786"/>
                  <a:gd name="T32" fmla="*/ 316 w 984"/>
                  <a:gd name="T33" fmla="*/ 1778 h 1786"/>
                  <a:gd name="T34" fmla="*/ 354 w 984"/>
                  <a:gd name="T35" fmla="*/ 1784 h 1786"/>
                  <a:gd name="T36" fmla="*/ 394 w 984"/>
                  <a:gd name="T37" fmla="*/ 1786 h 1786"/>
                  <a:gd name="T38" fmla="*/ 984 w 984"/>
                  <a:gd name="T39" fmla="*/ 1786 h 1786"/>
                  <a:gd name="T40" fmla="*/ 984 w 984"/>
                  <a:gd name="T41" fmla="*/ 1752 h 1786"/>
                  <a:gd name="T42" fmla="*/ 394 w 984"/>
                  <a:gd name="T43" fmla="*/ 1752 h 1786"/>
                  <a:gd name="T44" fmla="*/ 394 w 984"/>
                  <a:gd name="T45" fmla="*/ 1752 h 1786"/>
                  <a:gd name="T46" fmla="*/ 358 w 984"/>
                  <a:gd name="T47" fmla="*/ 1752 h 1786"/>
                  <a:gd name="T48" fmla="*/ 322 w 984"/>
                  <a:gd name="T49" fmla="*/ 1746 h 1786"/>
                  <a:gd name="T50" fmla="*/ 288 w 984"/>
                  <a:gd name="T51" fmla="*/ 1736 h 1786"/>
                  <a:gd name="T52" fmla="*/ 254 w 984"/>
                  <a:gd name="T53" fmla="*/ 1724 h 1786"/>
                  <a:gd name="T54" fmla="*/ 222 w 984"/>
                  <a:gd name="T55" fmla="*/ 1710 h 1786"/>
                  <a:gd name="T56" fmla="*/ 194 w 984"/>
                  <a:gd name="T57" fmla="*/ 1692 h 1786"/>
                  <a:gd name="T58" fmla="*/ 166 w 984"/>
                  <a:gd name="T59" fmla="*/ 1670 h 1786"/>
                  <a:gd name="T60" fmla="*/ 140 w 984"/>
                  <a:gd name="T61" fmla="*/ 1648 h 1786"/>
                  <a:gd name="T62" fmla="*/ 140 w 984"/>
                  <a:gd name="T63" fmla="*/ 1648 h 1786"/>
                  <a:gd name="T64" fmla="*/ 116 w 984"/>
                  <a:gd name="T65" fmla="*/ 1622 h 1786"/>
                  <a:gd name="T66" fmla="*/ 96 w 984"/>
                  <a:gd name="T67" fmla="*/ 1594 h 1786"/>
                  <a:gd name="T68" fmla="*/ 78 w 984"/>
                  <a:gd name="T69" fmla="*/ 1564 h 1786"/>
                  <a:gd name="T70" fmla="*/ 62 w 984"/>
                  <a:gd name="T71" fmla="*/ 1532 h 1786"/>
                  <a:gd name="T72" fmla="*/ 50 w 984"/>
                  <a:gd name="T73" fmla="*/ 1500 h 1786"/>
                  <a:gd name="T74" fmla="*/ 42 w 984"/>
                  <a:gd name="T75" fmla="*/ 1466 h 1786"/>
                  <a:gd name="T76" fmla="*/ 36 w 984"/>
                  <a:gd name="T77" fmla="*/ 1430 h 1786"/>
                  <a:gd name="T78" fmla="*/ 34 w 984"/>
                  <a:gd name="T79" fmla="*/ 1392 h 1786"/>
                  <a:gd name="T80" fmla="*/ 34 w 984"/>
                  <a:gd name="T81" fmla="*/ 0 h 1786"/>
                  <a:gd name="T82" fmla="*/ 0 w 984"/>
                  <a:gd name="T83" fmla="*/ 0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786">
                    <a:moveTo>
                      <a:pt x="0" y="0"/>
                    </a:moveTo>
                    <a:lnTo>
                      <a:pt x="0" y="1392"/>
                    </a:lnTo>
                    <a:lnTo>
                      <a:pt x="0" y="1392"/>
                    </a:lnTo>
                    <a:lnTo>
                      <a:pt x="2" y="1434"/>
                    </a:lnTo>
                    <a:lnTo>
                      <a:pt x="8" y="1472"/>
                    </a:lnTo>
                    <a:lnTo>
                      <a:pt x="18" y="1510"/>
                    </a:lnTo>
                    <a:lnTo>
                      <a:pt x="32" y="1546"/>
                    </a:lnTo>
                    <a:lnTo>
                      <a:pt x="48" y="1580"/>
                    </a:lnTo>
                    <a:lnTo>
                      <a:pt x="68" y="1612"/>
                    </a:lnTo>
                    <a:lnTo>
                      <a:pt x="90" y="1642"/>
                    </a:lnTo>
                    <a:lnTo>
                      <a:pt x="116" y="1670"/>
                    </a:lnTo>
                    <a:lnTo>
                      <a:pt x="144" y="1696"/>
                    </a:lnTo>
                    <a:lnTo>
                      <a:pt x="174" y="1718"/>
                    </a:lnTo>
                    <a:lnTo>
                      <a:pt x="208" y="1738"/>
                    </a:lnTo>
                    <a:lnTo>
                      <a:pt x="242" y="1756"/>
                    </a:lnTo>
                    <a:lnTo>
                      <a:pt x="278" y="1768"/>
                    </a:lnTo>
                    <a:lnTo>
                      <a:pt x="316" y="1778"/>
                    </a:lnTo>
                    <a:lnTo>
                      <a:pt x="354" y="1784"/>
                    </a:lnTo>
                    <a:lnTo>
                      <a:pt x="394" y="1786"/>
                    </a:lnTo>
                    <a:lnTo>
                      <a:pt x="984" y="1786"/>
                    </a:lnTo>
                    <a:lnTo>
                      <a:pt x="984" y="1752"/>
                    </a:lnTo>
                    <a:lnTo>
                      <a:pt x="394" y="1752"/>
                    </a:lnTo>
                    <a:lnTo>
                      <a:pt x="394" y="1752"/>
                    </a:lnTo>
                    <a:lnTo>
                      <a:pt x="358" y="1752"/>
                    </a:lnTo>
                    <a:lnTo>
                      <a:pt x="322" y="1746"/>
                    </a:lnTo>
                    <a:lnTo>
                      <a:pt x="288" y="1736"/>
                    </a:lnTo>
                    <a:lnTo>
                      <a:pt x="254" y="1724"/>
                    </a:lnTo>
                    <a:lnTo>
                      <a:pt x="222" y="1710"/>
                    </a:lnTo>
                    <a:lnTo>
                      <a:pt x="194" y="1692"/>
                    </a:lnTo>
                    <a:lnTo>
                      <a:pt x="166" y="1670"/>
                    </a:lnTo>
                    <a:lnTo>
                      <a:pt x="140" y="1648"/>
                    </a:lnTo>
                    <a:lnTo>
                      <a:pt x="140" y="1648"/>
                    </a:lnTo>
                    <a:lnTo>
                      <a:pt x="116" y="1622"/>
                    </a:lnTo>
                    <a:lnTo>
                      <a:pt x="96" y="1594"/>
                    </a:lnTo>
                    <a:lnTo>
                      <a:pt x="78" y="1564"/>
                    </a:lnTo>
                    <a:lnTo>
                      <a:pt x="62" y="1532"/>
                    </a:lnTo>
                    <a:lnTo>
                      <a:pt x="50" y="1500"/>
                    </a:lnTo>
                    <a:lnTo>
                      <a:pt x="42" y="1466"/>
                    </a:lnTo>
                    <a:lnTo>
                      <a:pt x="36" y="1430"/>
                    </a:lnTo>
                    <a:lnTo>
                      <a:pt x="34" y="1392"/>
                    </a:lnTo>
                    <a:lnTo>
                      <a:pt x="3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5" name="Freeform 57"/>
              <p:cNvSpPr>
                <a:spLocks/>
              </p:cNvSpPr>
              <p:nvPr/>
            </p:nvSpPr>
            <p:spPr bwMode="auto">
              <a:xfrm>
                <a:off x="3812" y="2122"/>
                <a:ext cx="1000" cy="1734"/>
              </a:xfrm>
              <a:custGeom>
                <a:avLst/>
                <a:gdLst>
                  <a:gd name="T0" fmla="*/ 966 w 1000"/>
                  <a:gd name="T1" fmla="*/ 0 h 1786"/>
                  <a:gd name="T2" fmla="*/ 966 w 1000"/>
                  <a:gd name="T3" fmla="*/ 1392 h 1786"/>
                  <a:gd name="T4" fmla="*/ 966 w 1000"/>
                  <a:gd name="T5" fmla="*/ 1392 h 1786"/>
                  <a:gd name="T6" fmla="*/ 964 w 1000"/>
                  <a:gd name="T7" fmla="*/ 1430 h 1786"/>
                  <a:gd name="T8" fmla="*/ 960 w 1000"/>
                  <a:gd name="T9" fmla="*/ 1466 h 1786"/>
                  <a:gd name="T10" fmla="*/ 950 w 1000"/>
                  <a:gd name="T11" fmla="*/ 1500 h 1786"/>
                  <a:gd name="T12" fmla="*/ 938 w 1000"/>
                  <a:gd name="T13" fmla="*/ 1532 h 1786"/>
                  <a:gd name="T14" fmla="*/ 924 w 1000"/>
                  <a:gd name="T15" fmla="*/ 1564 h 1786"/>
                  <a:gd name="T16" fmla="*/ 906 w 1000"/>
                  <a:gd name="T17" fmla="*/ 1594 h 1786"/>
                  <a:gd name="T18" fmla="*/ 884 w 1000"/>
                  <a:gd name="T19" fmla="*/ 1622 h 1786"/>
                  <a:gd name="T20" fmla="*/ 860 w 1000"/>
                  <a:gd name="T21" fmla="*/ 1648 h 1786"/>
                  <a:gd name="T22" fmla="*/ 860 w 1000"/>
                  <a:gd name="T23" fmla="*/ 1648 h 1786"/>
                  <a:gd name="T24" fmla="*/ 836 w 1000"/>
                  <a:gd name="T25" fmla="*/ 1670 h 1786"/>
                  <a:gd name="T26" fmla="*/ 808 w 1000"/>
                  <a:gd name="T27" fmla="*/ 1692 h 1786"/>
                  <a:gd name="T28" fmla="*/ 778 w 1000"/>
                  <a:gd name="T29" fmla="*/ 1710 h 1786"/>
                  <a:gd name="T30" fmla="*/ 746 w 1000"/>
                  <a:gd name="T31" fmla="*/ 1724 h 1786"/>
                  <a:gd name="T32" fmla="*/ 714 w 1000"/>
                  <a:gd name="T33" fmla="*/ 1736 h 1786"/>
                  <a:gd name="T34" fmla="*/ 680 w 1000"/>
                  <a:gd name="T35" fmla="*/ 1746 h 1786"/>
                  <a:gd name="T36" fmla="*/ 644 w 1000"/>
                  <a:gd name="T37" fmla="*/ 1752 h 1786"/>
                  <a:gd name="T38" fmla="*/ 606 w 1000"/>
                  <a:gd name="T39" fmla="*/ 1752 h 1786"/>
                  <a:gd name="T40" fmla="*/ 0 w 1000"/>
                  <a:gd name="T41" fmla="*/ 1752 h 1786"/>
                  <a:gd name="T42" fmla="*/ 0 w 1000"/>
                  <a:gd name="T43" fmla="*/ 1786 h 1786"/>
                  <a:gd name="T44" fmla="*/ 606 w 1000"/>
                  <a:gd name="T45" fmla="*/ 1786 h 1786"/>
                  <a:gd name="T46" fmla="*/ 606 w 1000"/>
                  <a:gd name="T47" fmla="*/ 1786 h 1786"/>
                  <a:gd name="T48" fmla="*/ 646 w 1000"/>
                  <a:gd name="T49" fmla="*/ 1784 h 1786"/>
                  <a:gd name="T50" fmla="*/ 686 w 1000"/>
                  <a:gd name="T51" fmla="*/ 1778 h 1786"/>
                  <a:gd name="T52" fmla="*/ 724 w 1000"/>
                  <a:gd name="T53" fmla="*/ 1768 h 1786"/>
                  <a:gd name="T54" fmla="*/ 760 w 1000"/>
                  <a:gd name="T55" fmla="*/ 1756 h 1786"/>
                  <a:gd name="T56" fmla="*/ 794 w 1000"/>
                  <a:gd name="T57" fmla="*/ 1738 h 1786"/>
                  <a:gd name="T58" fmla="*/ 826 w 1000"/>
                  <a:gd name="T59" fmla="*/ 1718 h 1786"/>
                  <a:gd name="T60" fmla="*/ 856 w 1000"/>
                  <a:gd name="T61" fmla="*/ 1696 h 1786"/>
                  <a:gd name="T62" fmla="*/ 884 w 1000"/>
                  <a:gd name="T63" fmla="*/ 1670 h 1786"/>
                  <a:gd name="T64" fmla="*/ 910 w 1000"/>
                  <a:gd name="T65" fmla="*/ 1642 h 1786"/>
                  <a:gd name="T66" fmla="*/ 932 w 1000"/>
                  <a:gd name="T67" fmla="*/ 1612 h 1786"/>
                  <a:gd name="T68" fmla="*/ 952 w 1000"/>
                  <a:gd name="T69" fmla="*/ 1580 h 1786"/>
                  <a:gd name="T70" fmla="*/ 968 w 1000"/>
                  <a:gd name="T71" fmla="*/ 1546 h 1786"/>
                  <a:gd name="T72" fmla="*/ 982 w 1000"/>
                  <a:gd name="T73" fmla="*/ 1510 h 1786"/>
                  <a:gd name="T74" fmla="*/ 992 w 1000"/>
                  <a:gd name="T75" fmla="*/ 1472 h 1786"/>
                  <a:gd name="T76" fmla="*/ 998 w 1000"/>
                  <a:gd name="T77" fmla="*/ 1434 h 1786"/>
                  <a:gd name="T78" fmla="*/ 1000 w 1000"/>
                  <a:gd name="T79" fmla="*/ 1392 h 1786"/>
                  <a:gd name="T80" fmla="*/ 1000 w 1000"/>
                  <a:gd name="T81" fmla="*/ 0 h 1786"/>
                  <a:gd name="T82" fmla="*/ 966 w 1000"/>
                  <a:gd name="T83" fmla="*/ 0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0" h="1786">
                    <a:moveTo>
                      <a:pt x="966" y="0"/>
                    </a:moveTo>
                    <a:lnTo>
                      <a:pt x="966" y="1392"/>
                    </a:lnTo>
                    <a:lnTo>
                      <a:pt x="966" y="1392"/>
                    </a:lnTo>
                    <a:lnTo>
                      <a:pt x="964" y="1430"/>
                    </a:lnTo>
                    <a:lnTo>
                      <a:pt x="960" y="1466"/>
                    </a:lnTo>
                    <a:lnTo>
                      <a:pt x="950" y="1500"/>
                    </a:lnTo>
                    <a:lnTo>
                      <a:pt x="938" y="1532"/>
                    </a:lnTo>
                    <a:lnTo>
                      <a:pt x="924" y="1564"/>
                    </a:lnTo>
                    <a:lnTo>
                      <a:pt x="906" y="1594"/>
                    </a:lnTo>
                    <a:lnTo>
                      <a:pt x="884" y="1622"/>
                    </a:lnTo>
                    <a:lnTo>
                      <a:pt x="860" y="1648"/>
                    </a:lnTo>
                    <a:lnTo>
                      <a:pt x="860" y="1648"/>
                    </a:lnTo>
                    <a:lnTo>
                      <a:pt x="836" y="1670"/>
                    </a:lnTo>
                    <a:lnTo>
                      <a:pt x="808" y="1692"/>
                    </a:lnTo>
                    <a:lnTo>
                      <a:pt x="778" y="1710"/>
                    </a:lnTo>
                    <a:lnTo>
                      <a:pt x="746" y="1724"/>
                    </a:lnTo>
                    <a:lnTo>
                      <a:pt x="714" y="1736"/>
                    </a:lnTo>
                    <a:lnTo>
                      <a:pt x="680" y="1746"/>
                    </a:lnTo>
                    <a:lnTo>
                      <a:pt x="644" y="1752"/>
                    </a:lnTo>
                    <a:lnTo>
                      <a:pt x="606" y="1752"/>
                    </a:lnTo>
                    <a:lnTo>
                      <a:pt x="0" y="1752"/>
                    </a:lnTo>
                    <a:lnTo>
                      <a:pt x="0" y="1786"/>
                    </a:lnTo>
                    <a:lnTo>
                      <a:pt x="606" y="1786"/>
                    </a:lnTo>
                    <a:lnTo>
                      <a:pt x="606" y="1786"/>
                    </a:lnTo>
                    <a:lnTo>
                      <a:pt x="646" y="1784"/>
                    </a:lnTo>
                    <a:lnTo>
                      <a:pt x="686" y="1778"/>
                    </a:lnTo>
                    <a:lnTo>
                      <a:pt x="724" y="1768"/>
                    </a:lnTo>
                    <a:lnTo>
                      <a:pt x="760" y="1756"/>
                    </a:lnTo>
                    <a:lnTo>
                      <a:pt x="794" y="1738"/>
                    </a:lnTo>
                    <a:lnTo>
                      <a:pt x="826" y="1718"/>
                    </a:lnTo>
                    <a:lnTo>
                      <a:pt x="856" y="1696"/>
                    </a:lnTo>
                    <a:lnTo>
                      <a:pt x="884" y="1670"/>
                    </a:lnTo>
                    <a:lnTo>
                      <a:pt x="910" y="1642"/>
                    </a:lnTo>
                    <a:lnTo>
                      <a:pt x="932" y="1612"/>
                    </a:lnTo>
                    <a:lnTo>
                      <a:pt x="952" y="1580"/>
                    </a:lnTo>
                    <a:lnTo>
                      <a:pt x="968" y="1546"/>
                    </a:lnTo>
                    <a:lnTo>
                      <a:pt x="982" y="1510"/>
                    </a:lnTo>
                    <a:lnTo>
                      <a:pt x="992" y="1472"/>
                    </a:lnTo>
                    <a:lnTo>
                      <a:pt x="998" y="1434"/>
                    </a:lnTo>
                    <a:lnTo>
                      <a:pt x="1000" y="1392"/>
                    </a:lnTo>
                    <a:lnTo>
                      <a:pt x="1000" y="0"/>
                    </a:lnTo>
                    <a:lnTo>
                      <a:pt x="9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7" name="Freeform 59"/>
              <p:cNvSpPr>
                <a:spLocks/>
              </p:cNvSpPr>
              <p:nvPr/>
            </p:nvSpPr>
            <p:spPr bwMode="auto">
              <a:xfrm>
                <a:off x="1930" y="3670"/>
                <a:ext cx="1882" cy="340"/>
              </a:xfrm>
              <a:custGeom>
                <a:avLst/>
                <a:gdLst>
                  <a:gd name="T0" fmla="*/ 1882 w 1882"/>
                  <a:gd name="T1" fmla="*/ 170 h 340"/>
                  <a:gd name="T2" fmla="*/ 1878 w 1882"/>
                  <a:gd name="T3" fmla="*/ 204 h 340"/>
                  <a:gd name="T4" fmla="*/ 1868 w 1882"/>
                  <a:gd name="T5" fmla="*/ 236 h 340"/>
                  <a:gd name="T6" fmla="*/ 1854 w 1882"/>
                  <a:gd name="T7" fmla="*/ 264 h 340"/>
                  <a:gd name="T8" fmla="*/ 1832 w 1882"/>
                  <a:gd name="T9" fmla="*/ 290 h 340"/>
                  <a:gd name="T10" fmla="*/ 1808 w 1882"/>
                  <a:gd name="T11" fmla="*/ 310 h 340"/>
                  <a:gd name="T12" fmla="*/ 1778 w 1882"/>
                  <a:gd name="T13" fmla="*/ 326 h 340"/>
                  <a:gd name="T14" fmla="*/ 1746 w 1882"/>
                  <a:gd name="T15" fmla="*/ 336 h 340"/>
                  <a:gd name="T16" fmla="*/ 1712 w 1882"/>
                  <a:gd name="T17" fmla="*/ 340 h 340"/>
                  <a:gd name="T18" fmla="*/ 168 w 1882"/>
                  <a:gd name="T19" fmla="*/ 340 h 340"/>
                  <a:gd name="T20" fmla="*/ 134 w 1882"/>
                  <a:gd name="T21" fmla="*/ 336 h 340"/>
                  <a:gd name="T22" fmla="*/ 104 w 1882"/>
                  <a:gd name="T23" fmla="*/ 326 h 340"/>
                  <a:gd name="T24" fmla="*/ 74 w 1882"/>
                  <a:gd name="T25" fmla="*/ 310 h 340"/>
                  <a:gd name="T26" fmla="*/ 50 w 1882"/>
                  <a:gd name="T27" fmla="*/ 290 h 340"/>
                  <a:gd name="T28" fmla="*/ 28 w 1882"/>
                  <a:gd name="T29" fmla="*/ 264 h 340"/>
                  <a:gd name="T30" fmla="*/ 12 w 1882"/>
                  <a:gd name="T31" fmla="*/ 236 h 340"/>
                  <a:gd name="T32" fmla="*/ 2 w 1882"/>
                  <a:gd name="T33" fmla="*/ 204 h 340"/>
                  <a:gd name="T34" fmla="*/ 0 w 1882"/>
                  <a:gd name="T35" fmla="*/ 170 h 340"/>
                  <a:gd name="T36" fmla="*/ 0 w 1882"/>
                  <a:gd name="T37" fmla="*/ 170 h 340"/>
                  <a:gd name="T38" fmla="*/ 2 w 1882"/>
                  <a:gd name="T39" fmla="*/ 136 h 340"/>
                  <a:gd name="T40" fmla="*/ 12 w 1882"/>
                  <a:gd name="T41" fmla="*/ 104 h 340"/>
                  <a:gd name="T42" fmla="*/ 28 w 1882"/>
                  <a:gd name="T43" fmla="*/ 74 h 340"/>
                  <a:gd name="T44" fmla="*/ 50 w 1882"/>
                  <a:gd name="T45" fmla="*/ 50 h 340"/>
                  <a:gd name="T46" fmla="*/ 74 w 1882"/>
                  <a:gd name="T47" fmla="*/ 30 h 340"/>
                  <a:gd name="T48" fmla="*/ 104 w 1882"/>
                  <a:gd name="T49" fmla="*/ 14 h 340"/>
                  <a:gd name="T50" fmla="*/ 134 w 1882"/>
                  <a:gd name="T51" fmla="*/ 4 h 340"/>
                  <a:gd name="T52" fmla="*/ 168 w 1882"/>
                  <a:gd name="T53" fmla="*/ 0 h 340"/>
                  <a:gd name="T54" fmla="*/ 1712 w 1882"/>
                  <a:gd name="T55" fmla="*/ 0 h 340"/>
                  <a:gd name="T56" fmla="*/ 1746 w 1882"/>
                  <a:gd name="T57" fmla="*/ 4 h 340"/>
                  <a:gd name="T58" fmla="*/ 1778 w 1882"/>
                  <a:gd name="T59" fmla="*/ 14 h 340"/>
                  <a:gd name="T60" fmla="*/ 1808 w 1882"/>
                  <a:gd name="T61" fmla="*/ 30 h 340"/>
                  <a:gd name="T62" fmla="*/ 1832 w 1882"/>
                  <a:gd name="T63" fmla="*/ 50 h 340"/>
                  <a:gd name="T64" fmla="*/ 1854 w 1882"/>
                  <a:gd name="T65" fmla="*/ 74 h 340"/>
                  <a:gd name="T66" fmla="*/ 1868 w 1882"/>
                  <a:gd name="T67" fmla="*/ 104 h 340"/>
                  <a:gd name="T68" fmla="*/ 1878 w 1882"/>
                  <a:gd name="T69" fmla="*/ 136 h 340"/>
                  <a:gd name="T70" fmla="*/ 1882 w 1882"/>
                  <a:gd name="T71"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340">
                    <a:moveTo>
                      <a:pt x="1882" y="170"/>
                    </a:moveTo>
                    <a:lnTo>
                      <a:pt x="1882" y="170"/>
                    </a:lnTo>
                    <a:lnTo>
                      <a:pt x="1882" y="186"/>
                    </a:lnTo>
                    <a:lnTo>
                      <a:pt x="1878" y="204"/>
                    </a:lnTo>
                    <a:lnTo>
                      <a:pt x="1874" y="220"/>
                    </a:lnTo>
                    <a:lnTo>
                      <a:pt x="1868" y="236"/>
                    </a:lnTo>
                    <a:lnTo>
                      <a:pt x="1862" y="250"/>
                    </a:lnTo>
                    <a:lnTo>
                      <a:pt x="1854" y="264"/>
                    </a:lnTo>
                    <a:lnTo>
                      <a:pt x="1844" y="278"/>
                    </a:lnTo>
                    <a:lnTo>
                      <a:pt x="1832" y="290"/>
                    </a:lnTo>
                    <a:lnTo>
                      <a:pt x="1820" y="300"/>
                    </a:lnTo>
                    <a:lnTo>
                      <a:pt x="1808" y="310"/>
                    </a:lnTo>
                    <a:lnTo>
                      <a:pt x="1794" y="318"/>
                    </a:lnTo>
                    <a:lnTo>
                      <a:pt x="1778" y="326"/>
                    </a:lnTo>
                    <a:lnTo>
                      <a:pt x="1764" y="332"/>
                    </a:lnTo>
                    <a:lnTo>
                      <a:pt x="1746" y="336"/>
                    </a:lnTo>
                    <a:lnTo>
                      <a:pt x="1730" y="338"/>
                    </a:lnTo>
                    <a:lnTo>
                      <a:pt x="1712" y="340"/>
                    </a:lnTo>
                    <a:lnTo>
                      <a:pt x="168" y="340"/>
                    </a:lnTo>
                    <a:lnTo>
                      <a:pt x="168" y="340"/>
                    </a:lnTo>
                    <a:lnTo>
                      <a:pt x="152" y="338"/>
                    </a:lnTo>
                    <a:lnTo>
                      <a:pt x="134" y="336"/>
                    </a:lnTo>
                    <a:lnTo>
                      <a:pt x="118" y="332"/>
                    </a:lnTo>
                    <a:lnTo>
                      <a:pt x="104" y="326"/>
                    </a:lnTo>
                    <a:lnTo>
                      <a:pt x="88" y="318"/>
                    </a:lnTo>
                    <a:lnTo>
                      <a:pt x="74" y="310"/>
                    </a:lnTo>
                    <a:lnTo>
                      <a:pt x="62" y="300"/>
                    </a:lnTo>
                    <a:lnTo>
                      <a:pt x="50" y="290"/>
                    </a:lnTo>
                    <a:lnTo>
                      <a:pt x="38" y="278"/>
                    </a:lnTo>
                    <a:lnTo>
                      <a:pt x="28" y="264"/>
                    </a:lnTo>
                    <a:lnTo>
                      <a:pt x="20" y="250"/>
                    </a:lnTo>
                    <a:lnTo>
                      <a:pt x="12" y="236"/>
                    </a:lnTo>
                    <a:lnTo>
                      <a:pt x="8" y="220"/>
                    </a:lnTo>
                    <a:lnTo>
                      <a:pt x="2" y="204"/>
                    </a:lnTo>
                    <a:lnTo>
                      <a:pt x="0" y="186"/>
                    </a:lnTo>
                    <a:lnTo>
                      <a:pt x="0" y="170"/>
                    </a:lnTo>
                    <a:lnTo>
                      <a:pt x="0" y="170"/>
                    </a:lnTo>
                    <a:lnTo>
                      <a:pt x="0" y="170"/>
                    </a:lnTo>
                    <a:lnTo>
                      <a:pt x="0" y="152"/>
                    </a:lnTo>
                    <a:lnTo>
                      <a:pt x="2" y="136"/>
                    </a:lnTo>
                    <a:lnTo>
                      <a:pt x="8" y="120"/>
                    </a:lnTo>
                    <a:lnTo>
                      <a:pt x="12" y="104"/>
                    </a:lnTo>
                    <a:lnTo>
                      <a:pt x="20" y="88"/>
                    </a:lnTo>
                    <a:lnTo>
                      <a:pt x="28" y="74"/>
                    </a:lnTo>
                    <a:lnTo>
                      <a:pt x="38" y="62"/>
                    </a:lnTo>
                    <a:lnTo>
                      <a:pt x="50" y="50"/>
                    </a:lnTo>
                    <a:lnTo>
                      <a:pt x="62" y="38"/>
                    </a:lnTo>
                    <a:lnTo>
                      <a:pt x="74" y="30"/>
                    </a:lnTo>
                    <a:lnTo>
                      <a:pt x="88" y="20"/>
                    </a:lnTo>
                    <a:lnTo>
                      <a:pt x="104" y="14"/>
                    </a:lnTo>
                    <a:lnTo>
                      <a:pt x="118" y="8"/>
                    </a:lnTo>
                    <a:lnTo>
                      <a:pt x="134" y="4"/>
                    </a:lnTo>
                    <a:lnTo>
                      <a:pt x="152" y="0"/>
                    </a:lnTo>
                    <a:lnTo>
                      <a:pt x="168" y="0"/>
                    </a:lnTo>
                    <a:lnTo>
                      <a:pt x="1712" y="0"/>
                    </a:lnTo>
                    <a:lnTo>
                      <a:pt x="1712" y="0"/>
                    </a:lnTo>
                    <a:lnTo>
                      <a:pt x="1730" y="0"/>
                    </a:lnTo>
                    <a:lnTo>
                      <a:pt x="1746" y="4"/>
                    </a:lnTo>
                    <a:lnTo>
                      <a:pt x="1764" y="8"/>
                    </a:lnTo>
                    <a:lnTo>
                      <a:pt x="1778" y="14"/>
                    </a:lnTo>
                    <a:lnTo>
                      <a:pt x="1794" y="20"/>
                    </a:lnTo>
                    <a:lnTo>
                      <a:pt x="1808" y="30"/>
                    </a:lnTo>
                    <a:lnTo>
                      <a:pt x="1820" y="38"/>
                    </a:lnTo>
                    <a:lnTo>
                      <a:pt x="1832" y="50"/>
                    </a:lnTo>
                    <a:lnTo>
                      <a:pt x="1844" y="62"/>
                    </a:lnTo>
                    <a:lnTo>
                      <a:pt x="1854" y="74"/>
                    </a:lnTo>
                    <a:lnTo>
                      <a:pt x="1862" y="88"/>
                    </a:lnTo>
                    <a:lnTo>
                      <a:pt x="1868" y="104"/>
                    </a:lnTo>
                    <a:lnTo>
                      <a:pt x="1874" y="120"/>
                    </a:lnTo>
                    <a:lnTo>
                      <a:pt x="1878" y="136"/>
                    </a:lnTo>
                    <a:lnTo>
                      <a:pt x="1882" y="152"/>
                    </a:lnTo>
                    <a:lnTo>
                      <a:pt x="1882" y="170"/>
                    </a:lnTo>
                    <a:lnTo>
                      <a:pt x="188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8" name="Freeform 60"/>
              <p:cNvSpPr>
                <a:spLocks noEditPoints="1"/>
              </p:cNvSpPr>
              <p:nvPr/>
            </p:nvSpPr>
            <p:spPr bwMode="auto">
              <a:xfrm>
                <a:off x="2502" y="3756"/>
                <a:ext cx="176" cy="168"/>
              </a:xfrm>
              <a:custGeom>
                <a:avLst/>
                <a:gdLst>
                  <a:gd name="T0" fmla="*/ 22 w 176"/>
                  <a:gd name="T1" fmla="*/ 20 h 168"/>
                  <a:gd name="T2" fmla="*/ 6 w 176"/>
                  <a:gd name="T3" fmla="*/ 0 h 168"/>
                  <a:gd name="T4" fmla="*/ 24 w 176"/>
                  <a:gd name="T5" fmla="*/ 2 h 168"/>
                  <a:gd name="T6" fmla="*/ 58 w 176"/>
                  <a:gd name="T7" fmla="*/ 2 h 168"/>
                  <a:gd name="T8" fmla="*/ 76 w 176"/>
                  <a:gd name="T9" fmla="*/ 20 h 168"/>
                  <a:gd name="T10" fmla="*/ 60 w 176"/>
                  <a:gd name="T11" fmla="*/ 20 h 168"/>
                  <a:gd name="T12" fmla="*/ 50 w 176"/>
                  <a:gd name="T13" fmla="*/ 20 h 168"/>
                  <a:gd name="T14" fmla="*/ 38 w 176"/>
                  <a:gd name="T15" fmla="*/ 60 h 168"/>
                  <a:gd name="T16" fmla="*/ 60 w 176"/>
                  <a:gd name="T17" fmla="*/ 60 h 168"/>
                  <a:gd name="T18" fmla="*/ 72 w 176"/>
                  <a:gd name="T19" fmla="*/ 60 h 168"/>
                  <a:gd name="T20" fmla="*/ 72 w 176"/>
                  <a:gd name="T21" fmla="*/ 138 h 168"/>
                  <a:gd name="T22" fmla="*/ 72 w 176"/>
                  <a:gd name="T23" fmla="*/ 152 h 168"/>
                  <a:gd name="T24" fmla="*/ 54 w 176"/>
                  <a:gd name="T25" fmla="*/ 144 h 168"/>
                  <a:gd name="T26" fmla="*/ 38 w 176"/>
                  <a:gd name="T27" fmla="*/ 162 h 168"/>
                  <a:gd name="T28" fmla="*/ 18 w 176"/>
                  <a:gd name="T29" fmla="*/ 162 h 168"/>
                  <a:gd name="T30" fmla="*/ 18 w 176"/>
                  <a:gd name="T31" fmla="*/ 108 h 168"/>
                  <a:gd name="T32" fmla="*/ 18 w 176"/>
                  <a:gd name="T33" fmla="*/ 90 h 168"/>
                  <a:gd name="T34" fmla="*/ 14 w 176"/>
                  <a:gd name="T35" fmla="*/ 100 h 168"/>
                  <a:gd name="T36" fmla="*/ 6 w 176"/>
                  <a:gd name="T37" fmla="*/ 108 h 168"/>
                  <a:gd name="T38" fmla="*/ 0 w 176"/>
                  <a:gd name="T39" fmla="*/ 86 h 168"/>
                  <a:gd name="T40" fmla="*/ 6 w 176"/>
                  <a:gd name="T41" fmla="*/ 78 h 168"/>
                  <a:gd name="T42" fmla="*/ 18 w 176"/>
                  <a:gd name="T43" fmla="*/ 58 h 168"/>
                  <a:gd name="T44" fmla="*/ 24 w 176"/>
                  <a:gd name="T45" fmla="*/ 46 h 168"/>
                  <a:gd name="T46" fmla="*/ 30 w 176"/>
                  <a:gd name="T47" fmla="*/ 20 h 168"/>
                  <a:gd name="T48" fmla="*/ 38 w 176"/>
                  <a:gd name="T49" fmla="*/ 126 h 168"/>
                  <a:gd name="T50" fmla="*/ 54 w 176"/>
                  <a:gd name="T51" fmla="*/ 78 h 168"/>
                  <a:gd name="T52" fmla="*/ 38 w 176"/>
                  <a:gd name="T53" fmla="*/ 126 h 168"/>
                  <a:gd name="T54" fmla="*/ 96 w 176"/>
                  <a:gd name="T55" fmla="*/ 20 h 168"/>
                  <a:gd name="T56" fmla="*/ 80 w 176"/>
                  <a:gd name="T57" fmla="*/ 0 h 168"/>
                  <a:gd name="T58" fmla="*/ 102 w 176"/>
                  <a:gd name="T59" fmla="*/ 2 h 168"/>
                  <a:gd name="T60" fmla="*/ 156 w 176"/>
                  <a:gd name="T61" fmla="*/ 2 h 168"/>
                  <a:gd name="T62" fmla="*/ 176 w 176"/>
                  <a:gd name="T63" fmla="*/ 20 h 168"/>
                  <a:gd name="T64" fmla="*/ 156 w 176"/>
                  <a:gd name="T65" fmla="*/ 20 h 168"/>
                  <a:gd name="T66" fmla="*/ 158 w 176"/>
                  <a:gd name="T67" fmla="*/ 64 h 168"/>
                  <a:gd name="T68" fmla="*/ 176 w 176"/>
                  <a:gd name="T69" fmla="*/ 62 h 168"/>
                  <a:gd name="T70" fmla="*/ 176 w 176"/>
                  <a:gd name="T71" fmla="*/ 84 h 168"/>
                  <a:gd name="T72" fmla="*/ 156 w 176"/>
                  <a:gd name="T73" fmla="*/ 82 h 168"/>
                  <a:gd name="T74" fmla="*/ 156 w 176"/>
                  <a:gd name="T75" fmla="*/ 144 h 168"/>
                  <a:gd name="T76" fmla="*/ 136 w 176"/>
                  <a:gd name="T77" fmla="*/ 166 h 168"/>
                  <a:gd name="T78" fmla="*/ 138 w 176"/>
                  <a:gd name="T79" fmla="*/ 144 h 168"/>
                  <a:gd name="T80" fmla="*/ 116 w 176"/>
                  <a:gd name="T81" fmla="*/ 82 h 168"/>
                  <a:gd name="T82" fmla="*/ 114 w 176"/>
                  <a:gd name="T83" fmla="*/ 104 h 168"/>
                  <a:gd name="T84" fmla="*/ 112 w 176"/>
                  <a:gd name="T85" fmla="*/ 120 h 168"/>
                  <a:gd name="T86" fmla="*/ 102 w 176"/>
                  <a:gd name="T87" fmla="*/ 146 h 168"/>
                  <a:gd name="T88" fmla="*/ 88 w 176"/>
                  <a:gd name="T89" fmla="*/ 168 h 168"/>
                  <a:gd name="T90" fmla="*/ 80 w 176"/>
                  <a:gd name="T91" fmla="*/ 160 h 168"/>
                  <a:gd name="T92" fmla="*/ 70 w 176"/>
                  <a:gd name="T93" fmla="*/ 154 h 168"/>
                  <a:gd name="T94" fmla="*/ 84 w 176"/>
                  <a:gd name="T95" fmla="*/ 136 h 168"/>
                  <a:gd name="T96" fmla="*/ 92 w 176"/>
                  <a:gd name="T97" fmla="*/ 112 h 168"/>
                  <a:gd name="T98" fmla="*/ 94 w 176"/>
                  <a:gd name="T99" fmla="*/ 98 h 168"/>
                  <a:gd name="T100" fmla="*/ 96 w 176"/>
                  <a:gd name="T101" fmla="*/ 82 h 168"/>
                  <a:gd name="T102" fmla="*/ 78 w 176"/>
                  <a:gd name="T103" fmla="*/ 62 h 168"/>
                  <a:gd name="T104" fmla="*/ 96 w 176"/>
                  <a:gd name="T105" fmla="*/ 64 h 168"/>
                  <a:gd name="T106" fmla="*/ 138 w 176"/>
                  <a:gd name="T107" fmla="*/ 64 h 168"/>
                  <a:gd name="T108" fmla="*/ 116 w 176"/>
                  <a:gd name="T109" fmla="*/ 20 h 168"/>
                  <a:gd name="T110" fmla="*/ 138 w 176"/>
                  <a:gd name="T111" fmla="*/ 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68">
                    <a:moveTo>
                      <a:pt x="22" y="20"/>
                    </a:moveTo>
                    <a:lnTo>
                      <a:pt x="22" y="20"/>
                    </a:lnTo>
                    <a:lnTo>
                      <a:pt x="6" y="22"/>
                    </a:lnTo>
                    <a:lnTo>
                      <a:pt x="6" y="0"/>
                    </a:lnTo>
                    <a:lnTo>
                      <a:pt x="6" y="0"/>
                    </a:lnTo>
                    <a:lnTo>
                      <a:pt x="24" y="2"/>
                    </a:lnTo>
                    <a:lnTo>
                      <a:pt x="58" y="2"/>
                    </a:lnTo>
                    <a:lnTo>
                      <a:pt x="58" y="2"/>
                    </a:lnTo>
                    <a:lnTo>
                      <a:pt x="76" y="0"/>
                    </a:lnTo>
                    <a:lnTo>
                      <a:pt x="76" y="20"/>
                    </a:lnTo>
                    <a:lnTo>
                      <a:pt x="76" y="20"/>
                    </a:lnTo>
                    <a:lnTo>
                      <a:pt x="60" y="20"/>
                    </a:lnTo>
                    <a:lnTo>
                      <a:pt x="50" y="20"/>
                    </a:lnTo>
                    <a:lnTo>
                      <a:pt x="50" y="20"/>
                    </a:lnTo>
                    <a:lnTo>
                      <a:pt x="46" y="40"/>
                    </a:lnTo>
                    <a:lnTo>
                      <a:pt x="38" y="60"/>
                    </a:lnTo>
                    <a:lnTo>
                      <a:pt x="60" y="60"/>
                    </a:lnTo>
                    <a:lnTo>
                      <a:pt x="60" y="60"/>
                    </a:lnTo>
                    <a:lnTo>
                      <a:pt x="72" y="60"/>
                    </a:lnTo>
                    <a:lnTo>
                      <a:pt x="72" y="60"/>
                    </a:lnTo>
                    <a:lnTo>
                      <a:pt x="72" y="74"/>
                    </a:lnTo>
                    <a:lnTo>
                      <a:pt x="72" y="138"/>
                    </a:lnTo>
                    <a:lnTo>
                      <a:pt x="72" y="138"/>
                    </a:lnTo>
                    <a:lnTo>
                      <a:pt x="72" y="152"/>
                    </a:lnTo>
                    <a:lnTo>
                      <a:pt x="54" y="152"/>
                    </a:lnTo>
                    <a:lnTo>
                      <a:pt x="54" y="144"/>
                    </a:lnTo>
                    <a:lnTo>
                      <a:pt x="38" y="144"/>
                    </a:lnTo>
                    <a:lnTo>
                      <a:pt x="38" y="162"/>
                    </a:lnTo>
                    <a:lnTo>
                      <a:pt x="18" y="162"/>
                    </a:lnTo>
                    <a:lnTo>
                      <a:pt x="18" y="162"/>
                    </a:lnTo>
                    <a:lnTo>
                      <a:pt x="18" y="142"/>
                    </a:lnTo>
                    <a:lnTo>
                      <a:pt x="18" y="108"/>
                    </a:lnTo>
                    <a:lnTo>
                      <a:pt x="18" y="108"/>
                    </a:lnTo>
                    <a:lnTo>
                      <a:pt x="18" y="90"/>
                    </a:lnTo>
                    <a:lnTo>
                      <a:pt x="18" y="90"/>
                    </a:lnTo>
                    <a:lnTo>
                      <a:pt x="14" y="100"/>
                    </a:lnTo>
                    <a:lnTo>
                      <a:pt x="6" y="108"/>
                    </a:lnTo>
                    <a:lnTo>
                      <a:pt x="6" y="108"/>
                    </a:lnTo>
                    <a:lnTo>
                      <a:pt x="4" y="96"/>
                    </a:lnTo>
                    <a:lnTo>
                      <a:pt x="0" y="86"/>
                    </a:lnTo>
                    <a:lnTo>
                      <a:pt x="0" y="86"/>
                    </a:lnTo>
                    <a:lnTo>
                      <a:pt x="6" y="78"/>
                    </a:lnTo>
                    <a:lnTo>
                      <a:pt x="12" y="68"/>
                    </a:lnTo>
                    <a:lnTo>
                      <a:pt x="18" y="58"/>
                    </a:lnTo>
                    <a:lnTo>
                      <a:pt x="24" y="46"/>
                    </a:lnTo>
                    <a:lnTo>
                      <a:pt x="24" y="46"/>
                    </a:lnTo>
                    <a:lnTo>
                      <a:pt x="28" y="34"/>
                    </a:lnTo>
                    <a:lnTo>
                      <a:pt x="30" y="20"/>
                    </a:lnTo>
                    <a:lnTo>
                      <a:pt x="22" y="20"/>
                    </a:lnTo>
                    <a:close/>
                    <a:moveTo>
                      <a:pt x="38" y="126"/>
                    </a:moveTo>
                    <a:lnTo>
                      <a:pt x="54" y="126"/>
                    </a:lnTo>
                    <a:lnTo>
                      <a:pt x="54" y="78"/>
                    </a:lnTo>
                    <a:lnTo>
                      <a:pt x="38" y="78"/>
                    </a:lnTo>
                    <a:lnTo>
                      <a:pt x="38" y="126"/>
                    </a:lnTo>
                    <a:close/>
                    <a:moveTo>
                      <a:pt x="96" y="20"/>
                    </a:moveTo>
                    <a:lnTo>
                      <a:pt x="96" y="20"/>
                    </a:lnTo>
                    <a:lnTo>
                      <a:pt x="80" y="20"/>
                    </a:lnTo>
                    <a:lnTo>
                      <a:pt x="80" y="0"/>
                    </a:lnTo>
                    <a:lnTo>
                      <a:pt x="80" y="0"/>
                    </a:lnTo>
                    <a:lnTo>
                      <a:pt x="102" y="2"/>
                    </a:lnTo>
                    <a:lnTo>
                      <a:pt x="156" y="2"/>
                    </a:lnTo>
                    <a:lnTo>
                      <a:pt x="156" y="2"/>
                    </a:lnTo>
                    <a:lnTo>
                      <a:pt x="176" y="0"/>
                    </a:lnTo>
                    <a:lnTo>
                      <a:pt x="176" y="20"/>
                    </a:lnTo>
                    <a:lnTo>
                      <a:pt x="176" y="20"/>
                    </a:lnTo>
                    <a:lnTo>
                      <a:pt x="156" y="20"/>
                    </a:lnTo>
                    <a:lnTo>
                      <a:pt x="156" y="64"/>
                    </a:lnTo>
                    <a:lnTo>
                      <a:pt x="158" y="64"/>
                    </a:lnTo>
                    <a:lnTo>
                      <a:pt x="158" y="64"/>
                    </a:lnTo>
                    <a:lnTo>
                      <a:pt x="176" y="62"/>
                    </a:lnTo>
                    <a:lnTo>
                      <a:pt x="176" y="84"/>
                    </a:lnTo>
                    <a:lnTo>
                      <a:pt x="176" y="84"/>
                    </a:lnTo>
                    <a:lnTo>
                      <a:pt x="158" y="82"/>
                    </a:lnTo>
                    <a:lnTo>
                      <a:pt x="156" y="82"/>
                    </a:lnTo>
                    <a:lnTo>
                      <a:pt x="156" y="144"/>
                    </a:lnTo>
                    <a:lnTo>
                      <a:pt x="156" y="144"/>
                    </a:lnTo>
                    <a:lnTo>
                      <a:pt x="158" y="166"/>
                    </a:lnTo>
                    <a:lnTo>
                      <a:pt x="136" y="166"/>
                    </a:lnTo>
                    <a:lnTo>
                      <a:pt x="136" y="166"/>
                    </a:lnTo>
                    <a:lnTo>
                      <a:pt x="138" y="144"/>
                    </a:lnTo>
                    <a:lnTo>
                      <a:pt x="138" y="82"/>
                    </a:lnTo>
                    <a:lnTo>
                      <a:pt x="116" y="82"/>
                    </a:lnTo>
                    <a:lnTo>
                      <a:pt x="116" y="82"/>
                    </a:lnTo>
                    <a:lnTo>
                      <a:pt x="114" y="104"/>
                    </a:lnTo>
                    <a:lnTo>
                      <a:pt x="112" y="120"/>
                    </a:lnTo>
                    <a:lnTo>
                      <a:pt x="112" y="120"/>
                    </a:lnTo>
                    <a:lnTo>
                      <a:pt x="108" y="134"/>
                    </a:lnTo>
                    <a:lnTo>
                      <a:pt x="102" y="146"/>
                    </a:lnTo>
                    <a:lnTo>
                      <a:pt x="96" y="156"/>
                    </a:lnTo>
                    <a:lnTo>
                      <a:pt x="88" y="168"/>
                    </a:lnTo>
                    <a:lnTo>
                      <a:pt x="88" y="168"/>
                    </a:lnTo>
                    <a:lnTo>
                      <a:pt x="80" y="160"/>
                    </a:lnTo>
                    <a:lnTo>
                      <a:pt x="70" y="154"/>
                    </a:lnTo>
                    <a:lnTo>
                      <a:pt x="70" y="154"/>
                    </a:lnTo>
                    <a:lnTo>
                      <a:pt x="78" y="146"/>
                    </a:lnTo>
                    <a:lnTo>
                      <a:pt x="84" y="136"/>
                    </a:lnTo>
                    <a:lnTo>
                      <a:pt x="88" y="124"/>
                    </a:lnTo>
                    <a:lnTo>
                      <a:pt x="92" y="112"/>
                    </a:lnTo>
                    <a:lnTo>
                      <a:pt x="92" y="112"/>
                    </a:lnTo>
                    <a:lnTo>
                      <a:pt x="94" y="98"/>
                    </a:lnTo>
                    <a:lnTo>
                      <a:pt x="96" y="82"/>
                    </a:lnTo>
                    <a:lnTo>
                      <a:pt x="96" y="82"/>
                    </a:lnTo>
                    <a:lnTo>
                      <a:pt x="78" y="84"/>
                    </a:lnTo>
                    <a:lnTo>
                      <a:pt x="78" y="62"/>
                    </a:lnTo>
                    <a:lnTo>
                      <a:pt x="78" y="62"/>
                    </a:lnTo>
                    <a:lnTo>
                      <a:pt x="96" y="64"/>
                    </a:lnTo>
                    <a:lnTo>
                      <a:pt x="96" y="20"/>
                    </a:lnTo>
                    <a:close/>
                    <a:moveTo>
                      <a:pt x="138" y="64"/>
                    </a:moveTo>
                    <a:lnTo>
                      <a:pt x="138" y="20"/>
                    </a:lnTo>
                    <a:lnTo>
                      <a:pt x="116" y="20"/>
                    </a:lnTo>
                    <a:lnTo>
                      <a:pt x="116" y="64"/>
                    </a:lnTo>
                    <a:lnTo>
                      <a:pt x="138" y="6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9" name="Freeform 61"/>
              <p:cNvSpPr>
                <a:spLocks noEditPoints="1"/>
              </p:cNvSpPr>
              <p:nvPr/>
            </p:nvSpPr>
            <p:spPr bwMode="auto">
              <a:xfrm>
                <a:off x="2694" y="3752"/>
                <a:ext cx="172" cy="172"/>
              </a:xfrm>
              <a:custGeom>
                <a:avLst/>
                <a:gdLst>
                  <a:gd name="T0" fmla="*/ 126 w 172"/>
                  <a:gd name="T1" fmla="*/ 90 h 172"/>
                  <a:gd name="T2" fmla="*/ 124 w 172"/>
                  <a:gd name="T3" fmla="*/ 144 h 172"/>
                  <a:gd name="T4" fmla="*/ 126 w 172"/>
                  <a:gd name="T5" fmla="*/ 148 h 172"/>
                  <a:gd name="T6" fmla="*/ 146 w 172"/>
                  <a:gd name="T7" fmla="*/ 148 h 172"/>
                  <a:gd name="T8" fmla="*/ 150 w 172"/>
                  <a:gd name="T9" fmla="*/ 144 h 172"/>
                  <a:gd name="T10" fmla="*/ 152 w 172"/>
                  <a:gd name="T11" fmla="*/ 116 h 172"/>
                  <a:gd name="T12" fmla="*/ 172 w 172"/>
                  <a:gd name="T13" fmla="*/ 122 h 172"/>
                  <a:gd name="T14" fmla="*/ 164 w 172"/>
                  <a:gd name="T15" fmla="*/ 162 h 172"/>
                  <a:gd name="T16" fmla="*/ 132 w 172"/>
                  <a:gd name="T17" fmla="*/ 168 h 172"/>
                  <a:gd name="T18" fmla="*/ 110 w 172"/>
                  <a:gd name="T19" fmla="*/ 164 h 172"/>
                  <a:gd name="T20" fmla="*/ 104 w 172"/>
                  <a:gd name="T21" fmla="*/ 150 h 172"/>
                  <a:gd name="T22" fmla="*/ 78 w 172"/>
                  <a:gd name="T23" fmla="*/ 108 h 172"/>
                  <a:gd name="T24" fmla="*/ 64 w 172"/>
                  <a:gd name="T25" fmla="*/ 138 h 172"/>
                  <a:gd name="T26" fmla="*/ 48 w 172"/>
                  <a:gd name="T27" fmla="*/ 154 h 172"/>
                  <a:gd name="T28" fmla="*/ 12 w 172"/>
                  <a:gd name="T29" fmla="*/ 172 h 172"/>
                  <a:gd name="T30" fmla="*/ 0 w 172"/>
                  <a:gd name="T31" fmla="*/ 154 h 172"/>
                  <a:gd name="T32" fmla="*/ 34 w 172"/>
                  <a:gd name="T33" fmla="*/ 138 h 172"/>
                  <a:gd name="T34" fmla="*/ 50 w 172"/>
                  <a:gd name="T35" fmla="*/ 122 h 172"/>
                  <a:gd name="T36" fmla="*/ 32 w 172"/>
                  <a:gd name="T37" fmla="*/ 108 h 172"/>
                  <a:gd name="T38" fmla="*/ 10 w 172"/>
                  <a:gd name="T39" fmla="*/ 90 h 172"/>
                  <a:gd name="T40" fmla="*/ 60 w 172"/>
                  <a:gd name="T41" fmla="*/ 90 h 172"/>
                  <a:gd name="T42" fmla="*/ 60 w 172"/>
                  <a:gd name="T43" fmla="*/ 68 h 172"/>
                  <a:gd name="T44" fmla="*/ 82 w 172"/>
                  <a:gd name="T45" fmla="*/ 84 h 172"/>
                  <a:gd name="T46" fmla="*/ 106 w 172"/>
                  <a:gd name="T47" fmla="*/ 90 h 172"/>
                  <a:gd name="T48" fmla="*/ 72 w 172"/>
                  <a:gd name="T49" fmla="*/ 0 h 172"/>
                  <a:gd name="T50" fmla="*/ 92 w 172"/>
                  <a:gd name="T51" fmla="*/ 12 h 172"/>
                  <a:gd name="T52" fmla="*/ 146 w 172"/>
                  <a:gd name="T53" fmla="*/ 16 h 172"/>
                  <a:gd name="T54" fmla="*/ 164 w 172"/>
                  <a:gd name="T55" fmla="*/ 30 h 172"/>
                  <a:gd name="T56" fmla="*/ 166 w 172"/>
                  <a:gd name="T57" fmla="*/ 56 h 172"/>
                  <a:gd name="T58" fmla="*/ 150 w 172"/>
                  <a:gd name="T59" fmla="*/ 68 h 172"/>
                  <a:gd name="T60" fmla="*/ 144 w 172"/>
                  <a:gd name="T61" fmla="*/ 74 h 172"/>
                  <a:gd name="T62" fmla="*/ 114 w 172"/>
                  <a:gd name="T63" fmla="*/ 76 h 172"/>
                  <a:gd name="T64" fmla="*/ 90 w 172"/>
                  <a:gd name="T65" fmla="*/ 68 h 172"/>
                  <a:gd name="T66" fmla="*/ 74 w 172"/>
                  <a:gd name="T67" fmla="*/ 34 h 172"/>
                  <a:gd name="T68" fmla="*/ 64 w 172"/>
                  <a:gd name="T69" fmla="*/ 58 h 172"/>
                  <a:gd name="T70" fmla="*/ 48 w 172"/>
                  <a:gd name="T71" fmla="*/ 72 h 172"/>
                  <a:gd name="T72" fmla="*/ 18 w 172"/>
                  <a:gd name="T73" fmla="*/ 82 h 172"/>
                  <a:gd name="T74" fmla="*/ 6 w 172"/>
                  <a:gd name="T75" fmla="*/ 66 h 172"/>
                  <a:gd name="T76" fmla="*/ 44 w 172"/>
                  <a:gd name="T77" fmla="*/ 52 h 172"/>
                  <a:gd name="T78" fmla="*/ 54 w 172"/>
                  <a:gd name="T79" fmla="*/ 34 h 172"/>
                  <a:gd name="T80" fmla="*/ 2 w 172"/>
                  <a:gd name="T81" fmla="*/ 56 h 172"/>
                  <a:gd name="T82" fmla="*/ 4 w 172"/>
                  <a:gd name="T83" fmla="*/ 30 h 172"/>
                  <a:gd name="T84" fmla="*/ 2 w 172"/>
                  <a:gd name="T85" fmla="*/ 16 h 172"/>
                  <a:gd name="T86" fmla="*/ 72 w 172"/>
                  <a:gd name="T87" fmla="*/ 12 h 172"/>
                  <a:gd name="T88" fmla="*/ 108 w 172"/>
                  <a:gd name="T89" fmla="*/ 54 h 172"/>
                  <a:gd name="T90" fmla="*/ 110 w 172"/>
                  <a:gd name="T91" fmla="*/ 58 h 172"/>
                  <a:gd name="T92" fmla="*/ 130 w 172"/>
                  <a:gd name="T93" fmla="*/ 58 h 172"/>
                  <a:gd name="T94" fmla="*/ 136 w 172"/>
                  <a:gd name="T95" fmla="*/ 44 h 172"/>
                  <a:gd name="T96" fmla="*/ 146 w 172"/>
                  <a:gd name="T97" fmla="*/ 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2" h="172">
                    <a:moveTo>
                      <a:pt x="106" y="90"/>
                    </a:moveTo>
                    <a:lnTo>
                      <a:pt x="106" y="90"/>
                    </a:lnTo>
                    <a:lnTo>
                      <a:pt x="126" y="90"/>
                    </a:lnTo>
                    <a:lnTo>
                      <a:pt x="126" y="90"/>
                    </a:lnTo>
                    <a:lnTo>
                      <a:pt x="124" y="106"/>
                    </a:lnTo>
                    <a:lnTo>
                      <a:pt x="124" y="144"/>
                    </a:lnTo>
                    <a:lnTo>
                      <a:pt x="124" y="144"/>
                    </a:lnTo>
                    <a:lnTo>
                      <a:pt x="124" y="146"/>
                    </a:lnTo>
                    <a:lnTo>
                      <a:pt x="126" y="148"/>
                    </a:lnTo>
                    <a:lnTo>
                      <a:pt x="132" y="150"/>
                    </a:lnTo>
                    <a:lnTo>
                      <a:pt x="132" y="150"/>
                    </a:lnTo>
                    <a:lnTo>
                      <a:pt x="146" y="148"/>
                    </a:lnTo>
                    <a:lnTo>
                      <a:pt x="148" y="148"/>
                    </a:lnTo>
                    <a:lnTo>
                      <a:pt x="150" y="144"/>
                    </a:lnTo>
                    <a:lnTo>
                      <a:pt x="150" y="144"/>
                    </a:lnTo>
                    <a:lnTo>
                      <a:pt x="152" y="134"/>
                    </a:lnTo>
                    <a:lnTo>
                      <a:pt x="152" y="116"/>
                    </a:lnTo>
                    <a:lnTo>
                      <a:pt x="152" y="116"/>
                    </a:lnTo>
                    <a:lnTo>
                      <a:pt x="160" y="120"/>
                    </a:lnTo>
                    <a:lnTo>
                      <a:pt x="172" y="122"/>
                    </a:lnTo>
                    <a:lnTo>
                      <a:pt x="172" y="122"/>
                    </a:lnTo>
                    <a:lnTo>
                      <a:pt x="170" y="148"/>
                    </a:lnTo>
                    <a:lnTo>
                      <a:pt x="168" y="156"/>
                    </a:lnTo>
                    <a:lnTo>
                      <a:pt x="164" y="162"/>
                    </a:lnTo>
                    <a:lnTo>
                      <a:pt x="160" y="164"/>
                    </a:lnTo>
                    <a:lnTo>
                      <a:pt x="152" y="166"/>
                    </a:lnTo>
                    <a:lnTo>
                      <a:pt x="132" y="168"/>
                    </a:lnTo>
                    <a:lnTo>
                      <a:pt x="132" y="168"/>
                    </a:lnTo>
                    <a:lnTo>
                      <a:pt x="118" y="166"/>
                    </a:lnTo>
                    <a:lnTo>
                      <a:pt x="110" y="164"/>
                    </a:lnTo>
                    <a:lnTo>
                      <a:pt x="106" y="158"/>
                    </a:lnTo>
                    <a:lnTo>
                      <a:pt x="104" y="150"/>
                    </a:lnTo>
                    <a:lnTo>
                      <a:pt x="104" y="150"/>
                    </a:lnTo>
                    <a:lnTo>
                      <a:pt x="104" y="108"/>
                    </a:lnTo>
                    <a:lnTo>
                      <a:pt x="78" y="108"/>
                    </a:lnTo>
                    <a:lnTo>
                      <a:pt x="78" y="108"/>
                    </a:lnTo>
                    <a:lnTo>
                      <a:pt x="74" y="120"/>
                    </a:lnTo>
                    <a:lnTo>
                      <a:pt x="70" y="130"/>
                    </a:lnTo>
                    <a:lnTo>
                      <a:pt x="64" y="138"/>
                    </a:lnTo>
                    <a:lnTo>
                      <a:pt x="56" y="146"/>
                    </a:lnTo>
                    <a:lnTo>
                      <a:pt x="56" y="146"/>
                    </a:lnTo>
                    <a:lnTo>
                      <a:pt x="48" y="154"/>
                    </a:lnTo>
                    <a:lnTo>
                      <a:pt x="36" y="160"/>
                    </a:lnTo>
                    <a:lnTo>
                      <a:pt x="24" y="166"/>
                    </a:lnTo>
                    <a:lnTo>
                      <a:pt x="12" y="172"/>
                    </a:lnTo>
                    <a:lnTo>
                      <a:pt x="12" y="172"/>
                    </a:lnTo>
                    <a:lnTo>
                      <a:pt x="6" y="162"/>
                    </a:lnTo>
                    <a:lnTo>
                      <a:pt x="0" y="154"/>
                    </a:lnTo>
                    <a:lnTo>
                      <a:pt x="0" y="154"/>
                    </a:lnTo>
                    <a:lnTo>
                      <a:pt x="26" y="142"/>
                    </a:lnTo>
                    <a:lnTo>
                      <a:pt x="34" y="138"/>
                    </a:lnTo>
                    <a:lnTo>
                      <a:pt x="42" y="132"/>
                    </a:lnTo>
                    <a:lnTo>
                      <a:pt x="42" y="132"/>
                    </a:lnTo>
                    <a:lnTo>
                      <a:pt x="50" y="122"/>
                    </a:lnTo>
                    <a:lnTo>
                      <a:pt x="56" y="108"/>
                    </a:lnTo>
                    <a:lnTo>
                      <a:pt x="32" y="108"/>
                    </a:lnTo>
                    <a:lnTo>
                      <a:pt x="32" y="108"/>
                    </a:lnTo>
                    <a:lnTo>
                      <a:pt x="10" y="110"/>
                    </a:lnTo>
                    <a:lnTo>
                      <a:pt x="10" y="90"/>
                    </a:lnTo>
                    <a:lnTo>
                      <a:pt x="10" y="90"/>
                    </a:lnTo>
                    <a:lnTo>
                      <a:pt x="30" y="90"/>
                    </a:lnTo>
                    <a:lnTo>
                      <a:pt x="60" y="90"/>
                    </a:lnTo>
                    <a:lnTo>
                      <a:pt x="60" y="90"/>
                    </a:lnTo>
                    <a:lnTo>
                      <a:pt x="62" y="80"/>
                    </a:lnTo>
                    <a:lnTo>
                      <a:pt x="62" y="80"/>
                    </a:lnTo>
                    <a:lnTo>
                      <a:pt x="60" y="68"/>
                    </a:lnTo>
                    <a:lnTo>
                      <a:pt x="82" y="68"/>
                    </a:lnTo>
                    <a:lnTo>
                      <a:pt x="82" y="68"/>
                    </a:lnTo>
                    <a:lnTo>
                      <a:pt x="82" y="84"/>
                    </a:lnTo>
                    <a:lnTo>
                      <a:pt x="82" y="84"/>
                    </a:lnTo>
                    <a:lnTo>
                      <a:pt x="80" y="90"/>
                    </a:lnTo>
                    <a:lnTo>
                      <a:pt x="106" y="90"/>
                    </a:lnTo>
                    <a:close/>
                    <a:moveTo>
                      <a:pt x="72" y="12"/>
                    </a:moveTo>
                    <a:lnTo>
                      <a:pt x="72" y="12"/>
                    </a:lnTo>
                    <a:lnTo>
                      <a:pt x="72" y="0"/>
                    </a:lnTo>
                    <a:lnTo>
                      <a:pt x="94" y="0"/>
                    </a:lnTo>
                    <a:lnTo>
                      <a:pt x="94" y="0"/>
                    </a:lnTo>
                    <a:lnTo>
                      <a:pt x="92" y="12"/>
                    </a:lnTo>
                    <a:lnTo>
                      <a:pt x="92" y="16"/>
                    </a:lnTo>
                    <a:lnTo>
                      <a:pt x="146" y="16"/>
                    </a:lnTo>
                    <a:lnTo>
                      <a:pt x="146" y="16"/>
                    </a:lnTo>
                    <a:lnTo>
                      <a:pt x="166" y="16"/>
                    </a:lnTo>
                    <a:lnTo>
                      <a:pt x="166" y="16"/>
                    </a:lnTo>
                    <a:lnTo>
                      <a:pt x="164" y="30"/>
                    </a:lnTo>
                    <a:lnTo>
                      <a:pt x="164" y="42"/>
                    </a:lnTo>
                    <a:lnTo>
                      <a:pt x="164" y="42"/>
                    </a:lnTo>
                    <a:lnTo>
                      <a:pt x="166" y="56"/>
                    </a:lnTo>
                    <a:lnTo>
                      <a:pt x="154" y="56"/>
                    </a:lnTo>
                    <a:lnTo>
                      <a:pt x="154" y="56"/>
                    </a:lnTo>
                    <a:lnTo>
                      <a:pt x="150" y="68"/>
                    </a:lnTo>
                    <a:lnTo>
                      <a:pt x="148" y="72"/>
                    </a:lnTo>
                    <a:lnTo>
                      <a:pt x="144" y="74"/>
                    </a:lnTo>
                    <a:lnTo>
                      <a:pt x="144" y="74"/>
                    </a:lnTo>
                    <a:lnTo>
                      <a:pt x="134" y="76"/>
                    </a:lnTo>
                    <a:lnTo>
                      <a:pt x="114" y="76"/>
                    </a:lnTo>
                    <a:lnTo>
                      <a:pt x="114" y="76"/>
                    </a:lnTo>
                    <a:lnTo>
                      <a:pt x="102" y="76"/>
                    </a:lnTo>
                    <a:lnTo>
                      <a:pt x="94" y="74"/>
                    </a:lnTo>
                    <a:lnTo>
                      <a:pt x="90" y="68"/>
                    </a:lnTo>
                    <a:lnTo>
                      <a:pt x="90" y="62"/>
                    </a:lnTo>
                    <a:lnTo>
                      <a:pt x="90" y="34"/>
                    </a:lnTo>
                    <a:lnTo>
                      <a:pt x="74" y="34"/>
                    </a:lnTo>
                    <a:lnTo>
                      <a:pt x="74" y="34"/>
                    </a:lnTo>
                    <a:lnTo>
                      <a:pt x="70" y="48"/>
                    </a:lnTo>
                    <a:lnTo>
                      <a:pt x="64" y="58"/>
                    </a:lnTo>
                    <a:lnTo>
                      <a:pt x="64" y="58"/>
                    </a:lnTo>
                    <a:lnTo>
                      <a:pt x="56" y="66"/>
                    </a:lnTo>
                    <a:lnTo>
                      <a:pt x="48" y="72"/>
                    </a:lnTo>
                    <a:lnTo>
                      <a:pt x="36" y="78"/>
                    </a:lnTo>
                    <a:lnTo>
                      <a:pt x="18" y="82"/>
                    </a:lnTo>
                    <a:lnTo>
                      <a:pt x="18" y="82"/>
                    </a:lnTo>
                    <a:lnTo>
                      <a:pt x="14" y="74"/>
                    </a:lnTo>
                    <a:lnTo>
                      <a:pt x="6" y="66"/>
                    </a:lnTo>
                    <a:lnTo>
                      <a:pt x="6" y="66"/>
                    </a:lnTo>
                    <a:lnTo>
                      <a:pt x="30" y="60"/>
                    </a:lnTo>
                    <a:lnTo>
                      <a:pt x="38" y="56"/>
                    </a:lnTo>
                    <a:lnTo>
                      <a:pt x="44" y="52"/>
                    </a:lnTo>
                    <a:lnTo>
                      <a:pt x="44" y="52"/>
                    </a:lnTo>
                    <a:lnTo>
                      <a:pt x="50" y="44"/>
                    </a:lnTo>
                    <a:lnTo>
                      <a:pt x="54" y="34"/>
                    </a:lnTo>
                    <a:lnTo>
                      <a:pt x="22" y="34"/>
                    </a:lnTo>
                    <a:lnTo>
                      <a:pt x="22" y="56"/>
                    </a:lnTo>
                    <a:lnTo>
                      <a:pt x="2" y="56"/>
                    </a:lnTo>
                    <a:lnTo>
                      <a:pt x="2" y="56"/>
                    </a:lnTo>
                    <a:lnTo>
                      <a:pt x="4" y="42"/>
                    </a:lnTo>
                    <a:lnTo>
                      <a:pt x="4" y="30"/>
                    </a:lnTo>
                    <a:lnTo>
                      <a:pt x="4" y="30"/>
                    </a:lnTo>
                    <a:lnTo>
                      <a:pt x="2" y="16"/>
                    </a:lnTo>
                    <a:lnTo>
                      <a:pt x="2" y="16"/>
                    </a:lnTo>
                    <a:lnTo>
                      <a:pt x="22" y="16"/>
                    </a:lnTo>
                    <a:lnTo>
                      <a:pt x="72" y="16"/>
                    </a:lnTo>
                    <a:lnTo>
                      <a:pt x="72" y="12"/>
                    </a:lnTo>
                    <a:close/>
                    <a:moveTo>
                      <a:pt x="146" y="34"/>
                    </a:moveTo>
                    <a:lnTo>
                      <a:pt x="108" y="34"/>
                    </a:lnTo>
                    <a:lnTo>
                      <a:pt x="108" y="54"/>
                    </a:lnTo>
                    <a:lnTo>
                      <a:pt x="108" y="54"/>
                    </a:lnTo>
                    <a:lnTo>
                      <a:pt x="108" y="56"/>
                    </a:lnTo>
                    <a:lnTo>
                      <a:pt x="110" y="58"/>
                    </a:lnTo>
                    <a:lnTo>
                      <a:pt x="120" y="58"/>
                    </a:lnTo>
                    <a:lnTo>
                      <a:pt x="120" y="58"/>
                    </a:lnTo>
                    <a:lnTo>
                      <a:pt x="130" y="58"/>
                    </a:lnTo>
                    <a:lnTo>
                      <a:pt x="134" y="56"/>
                    </a:lnTo>
                    <a:lnTo>
                      <a:pt x="134" y="56"/>
                    </a:lnTo>
                    <a:lnTo>
                      <a:pt x="136" y="44"/>
                    </a:lnTo>
                    <a:lnTo>
                      <a:pt x="136" y="44"/>
                    </a:lnTo>
                    <a:lnTo>
                      <a:pt x="146" y="48"/>
                    </a:lnTo>
                    <a:lnTo>
                      <a:pt x="146" y="3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0" name="Freeform 62"/>
              <p:cNvSpPr>
                <a:spLocks/>
              </p:cNvSpPr>
              <p:nvPr/>
            </p:nvSpPr>
            <p:spPr bwMode="auto">
              <a:xfrm>
                <a:off x="2876" y="3752"/>
                <a:ext cx="176" cy="170"/>
              </a:xfrm>
              <a:custGeom>
                <a:avLst/>
                <a:gdLst>
                  <a:gd name="T0" fmla="*/ 162 w 176"/>
                  <a:gd name="T1" fmla="*/ 64 h 170"/>
                  <a:gd name="T2" fmla="*/ 158 w 176"/>
                  <a:gd name="T3" fmla="*/ 74 h 170"/>
                  <a:gd name="T4" fmla="*/ 132 w 176"/>
                  <a:gd name="T5" fmla="*/ 120 h 170"/>
                  <a:gd name="T6" fmla="*/ 138 w 176"/>
                  <a:gd name="T7" fmla="*/ 128 h 170"/>
                  <a:gd name="T8" fmla="*/ 144 w 176"/>
                  <a:gd name="T9" fmla="*/ 136 h 170"/>
                  <a:gd name="T10" fmla="*/ 152 w 176"/>
                  <a:gd name="T11" fmla="*/ 142 h 170"/>
                  <a:gd name="T12" fmla="*/ 154 w 176"/>
                  <a:gd name="T13" fmla="*/ 140 h 170"/>
                  <a:gd name="T14" fmla="*/ 158 w 176"/>
                  <a:gd name="T15" fmla="*/ 118 h 170"/>
                  <a:gd name="T16" fmla="*/ 176 w 176"/>
                  <a:gd name="T17" fmla="*/ 130 h 170"/>
                  <a:gd name="T18" fmla="*/ 172 w 176"/>
                  <a:gd name="T19" fmla="*/ 146 h 170"/>
                  <a:gd name="T20" fmla="*/ 162 w 176"/>
                  <a:gd name="T21" fmla="*/ 164 h 170"/>
                  <a:gd name="T22" fmla="*/ 154 w 176"/>
                  <a:gd name="T23" fmla="*/ 166 h 170"/>
                  <a:gd name="T24" fmla="*/ 138 w 176"/>
                  <a:gd name="T25" fmla="*/ 158 h 170"/>
                  <a:gd name="T26" fmla="*/ 120 w 176"/>
                  <a:gd name="T27" fmla="*/ 136 h 170"/>
                  <a:gd name="T28" fmla="*/ 98 w 176"/>
                  <a:gd name="T29" fmla="*/ 154 h 170"/>
                  <a:gd name="T30" fmla="*/ 74 w 176"/>
                  <a:gd name="T31" fmla="*/ 168 h 170"/>
                  <a:gd name="T32" fmla="*/ 60 w 176"/>
                  <a:gd name="T33" fmla="*/ 152 h 170"/>
                  <a:gd name="T34" fmla="*/ 74 w 176"/>
                  <a:gd name="T35" fmla="*/ 146 h 170"/>
                  <a:gd name="T36" fmla="*/ 98 w 176"/>
                  <a:gd name="T37" fmla="*/ 128 h 170"/>
                  <a:gd name="T38" fmla="*/ 110 w 176"/>
                  <a:gd name="T39" fmla="*/ 118 h 170"/>
                  <a:gd name="T40" fmla="*/ 100 w 176"/>
                  <a:gd name="T41" fmla="*/ 86 h 170"/>
                  <a:gd name="T42" fmla="*/ 96 w 176"/>
                  <a:gd name="T43" fmla="*/ 44 h 170"/>
                  <a:gd name="T44" fmla="*/ 38 w 176"/>
                  <a:gd name="T45" fmla="*/ 44 h 170"/>
                  <a:gd name="T46" fmla="*/ 72 w 176"/>
                  <a:gd name="T47" fmla="*/ 68 h 170"/>
                  <a:gd name="T48" fmla="*/ 86 w 176"/>
                  <a:gd name="T49" fmla="*/ 68 h 170"/>
                  <a:gd name="T50" fmla="*/ 84 w 176"/>
                  <a:gd name="T51" fmla="*/ 84 h 170"/>
                  <a:gd name="T52" fmla="*/ 82 w 176"/>
                  <a:gd name="T53" fmla="*/ 118 h 170"/>
                  <a:gd name="T54" fmla="*/ 78 w 176"/>
                  <a:gd name="T55" fmla="*/ 134 h 170"/>
                  <a:gd name="T56" fmla="*/ 70 w 176"/>
                  <a:gd name="T57" fmla="*/ 142 h 170"/>
                  <a:gd name="T58" fmla="*/ 54 w 176"/>
                  <a:gd name="T59" fmla="*/ 146 h 170"/>
                  <a:gd name="T60" fmla="*/ 40 w 176"/>
                  <a:gd name="T61" fmla="*/ 144 h 170"/>
                  <a:gd name="T62" fmla="*/ 38 w 176"/>
                  <a:gd name="T63" fmla="*/ 134 h 170"/>
                  <a:gd name="T64" fmla="*/ 36 w 176"/>
                  <a:gd name="T65" fmla="*/ 124 h 170"/>
                  <a:gd name="T66" fmla="*/ 54 w 176"/>
                  <a:gd name="T67" fmla="*/ 126 h 170"/>
                  <a:gd name="T68" fmla="*/ 62 w 176"/>
                  <a:gd name="T69" fmla="*/ 120 h 170"/>
                  <a:gd name="T70" fmla="*/ 64 w 176"/>
                  <a:gd name="T71" fmla="*/ 106 h 170"/>
                  <a:gd name="T72" fmla="*/ 38 w 176"/>
                  <a:gd name="T73" fmla="*/ 86 h 170"/>
                  <a:gd name="T74" fmla="*/ 34 w 176"/>
                  <a:gd name="T75" fmla="*/ 114 h 170"/>
                  <a:gd name="T76" fmla="*/ 32 w 176"/>
                  <a:gd name="T77" fmla="*/ 134 h 170"/>
                  <a:gd name="T78" fmla="*/ 16 w 176"/>
                  <a:gd name="T79" fmla="*/ 170 h 170"/>
                  <a:gd name="T80" fmla="*/ 8 w 176"/>
                  <a:gd name="T81" fmla="*/ 160 h 170"/>
                  <a:gd name="T82" fmla="*/ 0 w 176"/>
                  <a:gd name="T83" fmla="*/ 154 h 170"/>
                  <a:gd name="T84" fmla="*/ 12 w 176"/>
                  <a:gd name="T85" fmla="*/ 124 h 170"/>
                  <a:gd name="T86" fmla="*/ 18 w 176"/>
                  <a:gd name="T87" fmla="*/ 94 h 170"/>
                  <a:gd name="T88" fmla="*/ 18 w 176"/>
                  <a:gd name="T89" fmla="*/ 52 h 170"/>
                  <a:gd name="T90" fmla="*/ 18 w 176"/>
                  <a:gd name="T91" fmla="*/ 24 h 170"/>
                  <a:gd name="T92" fmla="*/ 96 w 176"/>
                  <a:gd name="T93" fmla="*/ 26 h 170"/>
                  <a:gd name="T94" fmla="*/ 94 w 176"/>
                  <a:gd name="T95" fmla="*/ 12 h 170"/>
                  <a:gd name="T96" fmla="*/ 94 w 176"/>
                  <a:gd name="T97" fmla="*/ 0 h 170"/>
                  <a:gd name="T98" fmla="*/ 116 w 176"/>
                  <a:gd name="T99" fmla="*/ 0 h 170"/>
                  <a:gd name="T100" fmla="*/ 116 w 176"/>
                  <a:gd name="T101" fmla="*/ 18 h 170"/>
                  <a:gd name="T102" fmla="*/ 140 w 176"/>
                  <a:gd name="T103" fmla="*/ 26 h 170"/>
                  <a:gd name="T104" fmla="*/ 132 w 176"/>
                  <a:gd name="T105" fmla="*/ 16 h 170"/>
                  <a:gd name="T106" fmla="*/ 138 w 176"/>
                  <a:gd name="T107" fmla="*/ 0 h 170"/>
                  <a:gd name="T108" fmla="*/ 148 w 176"/>
                  <a:gd name="T109" fmla="*/ 8 h 170"/>
                  <a:gd name="T110" fmla="*/ 146 w 176"/>
                  <a:gd name="T111" fmla="*/ 26 h 170"/>
                  <a:gd name="T112" fmla="*/ 152 w 176"/>
                  <a:gd name="T113" fmla="*/ 26 h 170"/>
                  <a:gd name="T114" fmla="*/ 172 w 176"/>
                  <a:gd name="T115" fmla="*/ 44 h 170"/>
                  <a:gd name="T116" fmla="*/ 150 w 176"/>
                  <a:gd name="T117" fmla="*/ 44 h 170"/>
                  <a:gd name="T118" fmla="*/ 116 w 176"/>
                  <a:gd name="T119" fmla="*/ 44 h 170"/>
                  <a:gd name="T120" fmla="*/ 124 w 176"/>
                  <a:gd name="T121" fmla="*/ 100 h 170"/>
                  <a:gd name="T122" fmla="*/ 136 w 176"/>
                  <a:gd name="T123" fmla="*/ 78 h 170"/>
                  <a:gd name="T124" fmla="*/ 162 w 176"/>
                  <a:gd name="T125"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70">
                    <a:moveTo>
                      <a:pt x="162" y="64"/>
                    </a:moveTo>
                    <a:lnTo>
                      <a:pt x="162" y="64"/>
                    </a:lnTo>
                    <a:lnTo>
                      <a:pt x="158" y="74"/>
                    </a:lnTo>
                    <a:lnTo>
                      <a:pt x="158" y="74"/>
                    </a:lnTo>
                    <a:lnTo>
                      <a:pt x="146" y="100"/>
                    </a:lnTo>
                    <a:lnTo>
                      <a:pt x="132" y="120"/>
                    </a:lnTo>
                    <a:lnTo>
                      <a:pt x="132" y="120"/>
                    </a:lnTo>
                    <a:lnTo>
                      <a:pt x="138" y="128"/>
                    </a:lnTo>
                    <a:lnTo>
                      <a:pt x="144" y="136"/>
                    </a:lnTo>
                    <a:lnTo>
                      <a:pt x="144" y="136"/>
                    </a:lnTo>
                    <a:lnTo>
                      <a:pt x="152" y="142"/>
                    </a:lnTo>
                    <a:lnTo>
                      <a:pt x="152" y="142"/>
                    </a:lnTo>
                    <a:lnTo>
                      <a:pt x="154" y="140"/>
                    </a:lnTo>
                    <a:lnTo>
                      <a:pt x="154" y="140"/>
                    </a:lnTo>
                    <a:lnTo>
                      <a:pt x="158" y="118"/>
                    </a:lnTo>
                    <a:lnTo>
                      <a:pt x="158" y="118"/>
                    </a:lnTo>
                    <a:lnTo>
                      <a:pt x="166" y="124"/>
                    </a:lnTo>
                    <a:lnTo>
                      <a:pt x="176" y="130"/>
                    </a:lnTo>
                    <a:lnTo>
                      <a:pt x="176" y="130"/>
                    </a:lnTo>
                    <a:lnTo>
                      <a:pt x="172" y="146"/>
                    </a:lnTo>
                    <a:lnTo>
                      <a:pt x="166" y="158"/>
                    </a:lnTo>
                    <a:lnTo>
                      <a:pt x="162" y="164"/>
                    </a:lnTo>
                    <a:lnTo>
                      <a:pt x="154" y="166"/>
                    </a:lnTo>
                    <a:lnTo>
                      <a:pt x="154" y="166"/>
                    </a:lnTo>
                    <a:lnTo>
                      <a:pt x="146" y="164"/>
                    </a:lnTo>
                    <a:lnTo>
                      <a:pt x="138" y="158"/>
                    </a:lnTo>
                    <a:lnTo>
                      <a:pt x="128" y="148"/>
                    </a:lnTo>
                    <a:lnTo>
                      <a:pt x="120" y="136"/>
                    </a:lnTo>
                    <a:lnTo>
                      <a:pt x="120" y="136"/>
                    </a:lnTo>
                    <a:lnTo>
                      <a:pt x="98" y="154"/>
                    </a:lnTo>
                    <a:lnTo>
                      <a:pt x="74" y="168"/>
                    </a:lnTo>
                    <a:lnTo>
                      <a:pt x="74" y="168"/>
                    </a:lnTo>
                    <a:lnTo>
                      <a:pt x="68" y="160"/>
                    </a:lnTo>
                    <a:lnTo>
                      <a:pt x="60" y="152"/>
                    </a:lnTo>
                    <a:lnTo>
                      <a:pt x="60" y="152"/>
                    </a:lnTo>
                    <a:lnTo>
                      <a:pt x="74" y="146"/>
                    </a:lnTo>
                    <a:lnTo>
                      <a:pt x="88" y="138"/>
                    </a:lnTo>
                    <a:lnTo>
                      <a:pt x="98" y="128"/>
                    </a:lnTo>
                    <a:lnTo>
                      <a:pt x="110" y="118"/>
                    </a:lnTo>
                    <a:lnTo>
                      <a:pt x="110" y="118"/>
                    </a:lnTo>
                    <a:lnTo>
                      <a:pt x="104" y="104"/>
                    </a:lnTo>
                    <a:lnTo>
                      <a:pt x="100" y="86"/>
                    </a:lnTo>
                    <a:lnTo>
                      <a:pt x="98" y="66"/>
                    </a:lnTo>
                    <a:lnTo>
                      <a:pt x="96" y="44"/>
                    </a:lnTo>
                    <a:lnTo>
                      <a:pt x="38" y="44"/>
                    </a:lnTo>
                    <a:lnTo>
                      <a:pt x="38" y="44"/>
                    </a:lnTo>
                    <a:lnTo>
                      <a:pt x="38" y="68"/>
                    </a:lnTo>
                    <a:lnTo>
                      <a:pt x="72" y="68"/>
                    </a:lnTo>
                    <a:lnTo>
                      <a:pt x="72" y="68"/>
                    </a:lnTo>
                    <a:lnTo>
                      <a:pt x="86" y="68"/>
                    </a:lnTo>
                    <a:lnTo>
                      <a:pt x="86" y="68"/>
                    </a:lnTo>
                    <a:lnTo>
                      <a:pt x="84" y="84"/>
                    </a:lnTo>
                    <a:lnTo>
                      <a:pt x="84" y="84"/>
                    </a:lnTo>
                    <a:lnTo>
                      <a:pt x="82" y="118"/>
                    </a:lnTo>
                    <a:lnTo>
                      <a:pt x="78" y="134"/>
                    </a:lnTo>
                    <a:lnTo>
                      <a:pt x="78" y="134"/>
                    </a:lnTo>
                    <a:lnTo>
                      <a:pt x="76" y="140"/>
                    </a:lnTo>
                    <a:lnTo>
                      <a:pt x="70" y="142"/>
                    </a:lnTo>
                    <a:lnTo>
                      <a:pt x="64" y="144"/>
                    </a:lnTo>
                    <a:lnTo>
                      <a:pt x="54" y="146"/>
                    </a:lnTo>
                    <a:lnTo>
                      <a:pt x="54" y="146"/>
                    </a:lnTo>
                    <a:lnTo>
                      <a:pt x="40" y="144"/>
                    </a:lnTo>
                    <a:lnTo>
                      <a:pt x="40" y="144"/>
                    </a:lnTo>
                    <a:lnTo>
                      <a:pt x="38" y="134"/>
                    </a:lnTo>
                    <a:lnTo>
                      <a:pt x="36" y="124"/>
                    </a:lnTo>
                    <a:lnTo>
                      <a:pt x="36" y="124"/>
                    </a:lnTo>
                    <a:lnTo>
                      <a:pt x="54" y="126"/>
                    </a:lnTo>
                    <a:lnTo>
                      <a:pt x="54" y="126"/>
                    </a:lnTo>
                    <a:lnTo>
                      <a:pt x="60" y="126"/>
                    </a:lnTo>
                    <a:lnTo>
                      <a:pt x="62" y="120"/>
                    </a:lnTo>
                    <a:lnTo>
                      <a:pt x="62" y="120"/>
                    </a:lnTo>
                    <a:lnTo>
                      <a:pt x="64" y="106"/>
                    </a:lnTo>
                    <a:lnTo>
                      <a:pt x="64" y="86"/>
                    </a:lnTo>
                    <a:lnTo>
                      <a:pt x="38" y="86"/>
                    </a:lnTo>
                    <a:lnTo>
                      <a:pt x="38" y="86"/>
                    </a:lnTo>
                    <a:lnTo>
                      <a:pt x="34" y="114"/>
                    </a:lnTo>
                    <a:lnTo>
                      <a:pt x="32" y="134"/>
                    </a:lnTo>
                    <a:lnTo>
                      <a:pt x="32" y="134"/>
                    </a:lnTo>
                    <a:lnTo>
                      <a:pt x="26" y="152"/>
                    </a:lnTo>
                    <a:lnTo>
                      <a:pt x="16" y="170"/>
                    </a:lnTo>
                    <a:lnTo>
                      <a:pt x="16" y="170"/>
                    </a:lnTo>
                    <a:lnTo>
                      <a:pt x="8" y="160"/>
                    </a:lnTo>
                    <a:lnTo>
                      <a:pt x="0" y="154"/>
                    </a:lnTo>
                    <a:lnTo>
                      <a:pt x="0" y="154"/>
                    </a:lnTo>
                    <a:lnTo>
                      <a:pt x="8" y="140"/>
                    </a:lnTo>
                    <a:lnTo>
                      <a:pt x="12" y="124"/>
                    </a:lnTo>
                    <a:lnTo>
                      <a:pt x="12" y="124"/>
                    </a:lnTo>
                    <a:lnTo>
                      <a:pt x="18" y="94"/>
                    </a:lnTo>
                    <a:lnTo>
                      <a:pt x="18" y="52"/>
                    </a:lnTo>
                    <a:lnTo>
                      <a:pt x="18" y="52"/>
                    </a:lnTo>
                    <a:lnTo>
                      <a:pt x="18" y="24"/>
                    </a:lnTo>
                    <a:lnTo>
                      <a:pt x="18" y="24"/>
                    </a:lnTo>
                    <a:lnTo>
                      <a:pt x="42" y="26"/>
                    </a:lnTo>
                    <a:lnTo>
                      <a:pt x="96" y="26"/>
                    </a:lnTo>
                    <a:lnTo>
                      <a:pt x="96" y="26"/>
                    </a:lnTo>
                    <a:lnTo>
                      <a:pt x="94" y="12"/>
                    </a:lnTo>
                    <a:lnTo>
                      <a:pt x="94" y="12"/>
                    </a:lnTo>
                    <a:lnTo>
                      <a:pt x="94" y="0"/>
                    </a:lnTo>
                    <a:lnTo>
                      <a:pt x="116" y="0"/>
                    </a:lnTo>
                    <a:lnTo>
                      <a:pt x="116" y="0"/>
                    </a:lnTo>
                    <a:lnTo>
                      <a:pt x="116" y="18"/>
                    </a:lnTo>
                    <a:lnTo>
                      <a:pt x="116" y="18"/>
                    </a:lnTo>
                    <a:lnTo>
                      <a:pt x="116" y="26"/>
                    </a:lnTo>
                    <a:lnTo>
                      <a:pt x="140" y="26"/>
                    </a:lnTo>
                    <a:lnTo>
                      <a:pt x="140" y="26"/>
                    </a:lnTo>
                    <a:lnTo>
                      <a:pt x="132" y="16"/>
                    </a:lnTo>
                    <a:lnTo>
                      <a:pt x="124" y="8"/>
                    </a:lnTo>
                    <a:lnTo>
                      <a:pt x="138" y="0"/>
                    </a:lnTo>
                    <a:lnTo>
                      <a:pt x="138" y="0"/>
                    </a:lnTo>
                    <a:lnTo>
                      <a:pt x="148" y="8"/>
                    </a:lnTo>
                    <a:lnTo>
                      <a:pt x="156" y="18"/>
                    </a:lnTo>
                    <a:lnTo>
                      <a:pt x="146" y="26"/>
                    </a:lnTo>
                    <a:lnTo>
                      <a:pt x="152" y="26"/>
                    </a:lnTo>
                    <a:lnTo>
                      <a:pt x="152" y="26"/>
                    </a:lnTo>
                    <a:lnTo>
                      <a:pt x="172" y="24"/>
                    </a:lnTo>
                    <a:lnTo>
                      <a:pt x="172" y="44"/>
                    </a:lnTo>
                    <a:lnTo>
                      <a:pt x="172" y="44"/>
                    </a:lnTo>
                    <a:lnTo>
                      <a:pt x="150" y="44"/>
                    </a:lnTo>
                    <a:lnTo>
                      <a:pt x="116" y="44"/>
                    </a:lnTo>
                    <a:lnTo>
                      <a:pt x="116" y="44"/>
                    </a:lnTo>
                    <a:lnTo>
                      <a:pt x="120" y="76"/>
                    </a:lnTo>
                    <a:lnTo>
                      <a:pt x="124" y="100"/>
                    </a:lnTo>
                    <a:lnTo>
                      <a:pt x="124" y="100"/>
                    </a:lnTo>
                    <a:lnTo>
                      <a:pt x="136" y="78"/>
                    </a:lnTo>
                    <a:lnTo>
                      <a:pt x="142" y="56"/>
                    </a:lnTo>
                    <a:lnTo>
                      <a:pt x="162" y="6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1" name="Freeform 63"/>
              <p:cNvSpPr>
                <a:spLocks noEditPoints="1"/>
              </p:cNvSpPr>
              <p:nvPr/>
            </p:nvSpPr>
            <p:spPr bwMode="auto">
              <a:xfrm>
                <a:off x="3062" y="3756"/>
                <a:ext cx="176" cy="166"/>
              </a:xfrm>
              <a:custGeom>
                <a:avLst/>
                <a:gdLst>
                  <a:gd name="T0" fmla="*/ 44 w 176"/>
                  <a:gd name="T1" fmla="*/ 78 h 166"/>
                  <a:gd name="T2" fmla="*/ 22 w 176"/>
                  <a:gd name="T3" fmla="*/ 78 h 166"/>
                  <a:gd name="T4" fmla="*/ 22 w 176"/>
                  <a:gd name="T5" fmla="*/ 20 h 166"/>
                  <a:gd name="T6" fmla="*/ 22 w 176"/>
                  <a:gd name="T7" fmla="*/ 0 h 166"/>
                  <a:gd name="T8" fmla="*/ 44 w 176"/>
                  <a:gd name="T9" fmla="*/ 2 h 166"/>
                  <a:gd name="T10" fmla="*/ 132 w 176"/>
                  <a:gd name="T11" fmla="*/ 2 h 166"/>
                  <a:gd name="T12" fmla="*/ 154 w 176"/>
                  <a:gd name="T13" fmla="*/ 0 h 166"/>
                  <a:gd name="T14" fmla="*/ 154 w 176"/>
                  <a:gd name="T15" fmla="*/ 56 h 166"/>
                  <a:gd name="T16" fmla="*/ 154 w 176"/>
                  <a:gd name="T17" fmla="*/ 78 h 166"/>
                  <a:gd name="T18" fmla="*/ 132 w 176"/>
                  <a:gd name="T19" fmla="*/ 78 h 166"/>
                  <a:gd name="T20" fmla="*/ 96 w 176"/>
                  <a:gd name="T21" fmla="*/ 88 h 166"/>
                  <a:gd name="T22" fmla="*/ 150 w 176"/>
                  <a:gd name="T23" fmla="*/ 88 h 166"/>
                  <a:gd name="T24" fmla="*/ 172 w 176"/>
                  <a:gd name="T25" fmla="*/ 108 h 166"/>
                  <a:gd name="T26" fmla="*/ 150 w 176"/>
                  <a:gd name="T27" fmla="*/ 106 h 166"/>
                  <a:gd name="T28" fmla="*/ 110 w 176"/>
                  <a:gd name="T29" fmla="*/ 106 h 166"/>
                  <a:gd name="T30" fmla="*/ 136 w 176"/>
                  <a:gd name="T31" fmla="*/ 126 h 166"/>
                  <a:gd name="T32" fmla="*/ 154 w 176"/>
                  <a:gd name="T33" fmla="*/ 136 h 166"/>
                  <a:gd name="T34" fmla="*/ 176 w 176"/>
                  <a:gd name="T35" fmla="*/ 142 h 166"/>
                  <a:gd name="T36" fmla="*/ 164 w 176"/>
                  <a:gd name="T37" fmla="*/ 162 h 166"/>
                  <a:gd name="T38" fmla="*/ 144 w 176"/>
                  <a:gd name="T39" fmla="*/ 154 h 166"/>
                  <a:gd name="T40" fmla="*/ 110 w 176"/>
                  <a:gd name="T41" fmla="*/ 132 h 166"/>
                  <a:gd name="T42" fmla="*/ 96 w 176"/>
                  <a:gd name="T43" fmla="*/ 116 h 166"/>
                  <a:gd name="T44" fmla="*/ 96 w 176"/>
                  <a:gd name="T45" fmla="*/ 122 h 166"/>
                  <a:gd name="T46" fmla="*/ 96 w 176"/>
                  <a:gd name="T47" fmla="*/ 146 h 166"/>
                  <a:gd name="T48" fmla="*/ 98 w 176"/>
                  <a:gd name="T49" fmla="*/ 166 h 166"/>
                  <a:gd name="T50" fmla="*/ 76 w 176"/>
                  <a:gd name="T51" fmla="*/ 166 h 166"/>
                  <a:gd name="T52" fmla="*/ 76 w 176"/>
                  <a:gd name="T53" fmla="*/ 130 h 166"/>
                  <a:gd name="T54" fmla="*/ 78 w 176"/>
                  <a:gd name="T55" fmla="*/ 118 h 166"/>
                  <a:gd name="T56" fmla="*/ 64 w 176"/>
                  <a:gd name="T57" fmla="*/ 132 h 166"/>
                  <a:gd name="T58" fmla="*/ 48 w 176"/>
                  <a:gd name="T59" fmla="*/ 144 h 166"/>
                  <a:gd name="T60" fmla="*/ 12 w 176"/>
                  <a:gd name="T61" fmla="*/ 164 h 166"/>
                  <a:gd name="T62" fmla="*/ 8 w 176"/>
                  <a:gd name="T63" fmla="*/ 154 h 166"/>
                  <a:gd name="T64" fmla="*/ 0 w 176"/>
                  <a:gd name="T65" fmla="*/ 144 h 166"/>
                  <a:gd name="T66" fmla="*/ 38 w 176"/>
                  <a:gd name="T67" fmla="*/ 128 h 166"/>
                  <a:gd name="T68" fmla="*/ 50 w 176"/>
                  <a:gd name="T69" fmla="*/ 118 h 166"/>
                  <a:gd name="T70" fmla="*/ 26 w 176"/>
                  <a:gd name="T71" fmla="*/ 106 h 166"/>
                  <a:gd name="T72" fmla="*/ 4 w 176"/>
                  <a:gd name="T73" fmla="*/ 108 h 166"/>
                  <a:gd name="T74" fmla="*/ 4 w 176"/>
                  <a:gd name="T75" fmla="*/ 86 h 166"/>
                  <a:gd name="T76" fmla="*/ 76 w 176"/>
                  <a:gd name="T77" fmla="*/ 88 h 166"/>
                  <a:gd name="T78" fmla="*/ 44 w 176"/>
                  <a:gd name="T79" fmla="*/ 78 h 166"/>
                  <a:gd name="T80" fmla="*/ 42 w 176"/>
                  <a:gd name="T81" fmla="*/ 32 h 166"/>
                  <a:gd name="T82" fmla="*/ 76 w 176"/>
                  <a:gd name="T83" fmla="*/ 20 h 166"/>
                  <a:gd name="T84" fmla="*/ 42 w 176"/>
                  <a:gd name="T85" fmla="*/ 48 h 166"/>
                  <a:gd name="T86" fmla="*/ 76 w 176"/>
                  <a:gd name="T87" fmla="*/ 60 h 166"/>
                  <a:gd name="T88" fmla="*/ 42 w 176"/>
                  <a:gd name="T89" fmla="*/ 48 h 166"/>
                  <a:gd name="T90" fmla="*/ 134 w 176"/>
                  <a:gd name="T91" fmla="*/ 32 h 166"/>
                  <a:gd name="T92" fmla="*/ 96 w 176"/>
                  <a:gd name="T93" fmla="*/ 20 h 166"/>
                  <a:gd name="T94" fmla="*/ 96 w 176"/>
                  <a:gd name="T95" fmla="*/ 60 h 166"/>
                  <a:gd name="T96" fmla="*/ 134 w 176"/>
                  <a:gd name="T97" fmla="*/ 48 h 166"/>
                  <a:gd name="T98" fmla="*/ 96 w 176"/>
                  <a:gd name="T99" fmla="*/ 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66">
                    <a:moveTo>
                      <a:pt x="44" y="78"/>
                    </a:moveTo>
                    <a:lnTo>
                      <a:pt x="44" y="78"/>
                    </a:lnTo>
                    <a:lnTo>
                      <a:pt x="22" y="78"/>
                    </a:lnTo>
                    <a:lnTo>
                      <a:pt x="22" y="78"/>
                    </a:lnTo>
                    <a:lnTo>
                      <a:pt x="22" y="56"/>
                    </a:lnTo>
                    <a:lnTo>
                      <a:pt x="22" y="20"/>
                    </a:lnTo>
                    <a:lnTo>
                      <a:pt x="22" y="20"/>
                    </a:lnTo>
                    <a:lnTo>
                      <a:pt x="22" y="0"/>
                    </a:lnTo>
                    <a:lnTo>
                      <a:pt x="22" y="0"/>
                    </a:lnTo>
                    <a:lnTo>
                      <a:pt x="44" y="2"/>
                    </a:lnTo>
                    <a:lnTo>
                      <a:pt x="132" y="2"/>
                    </a:lnTo>
                    <a:lnTo>
                      <a:pt x="132" y="2"/>
                    </a:lnTo>
                    <a:lnTo>
                      <a:pt x="154" y="0"/>
                    </a:lnTo>
                    <a:lnTo>
                      <a:pt x="154" y="0"/>
                    </a:lnTo>
                    <a:lnTo>
                      <a:pt x="154" y="22"/>
                    </a:lnTo>
                    <a:lnTo>
                      <a:pt x="154" y="56"/>
                    </a:lnTo>
                    <a:lnTo>
                      <a:pt x="154" y="56"/>
                    </a:lnTo>
                    <a:lnTo>
                      <a:pt x="154" y="78"/>
                    </a:lnTo>
                    <a:lnTo>
                      <a:pt x="154" y="78"/>
                    </a:lnTo>
                    <a:lnTo>
                      <a:pt x="132" y="78"/>
                    </a:lnTo>
                    <a:lnTo>
                      <a:pt x="96" y="78"/>
                    </a:lnTo>
                    <a:lnTo>
                      <a:pt x="96" y="88"/>
                    </a:lnTo>
                    <a:lnTo>
                      <a:pt x="150" y="88"/>
                    </a:lnTo>
                    <a:lnTo>
                      <a:pt x="150" y="88"/>
                    </a:lnTo>
                    <a:lnTo>
                      <a:pt x="172" y="86"/>
                    </a:lnTo>
                    <a:lnTo>
                      <a:pt x="172" y="108"/>
                    </a:lnTo>
                    <a:lnTo>
                      <a:pt x="172" y="108"/>
                    </a:lnTo>
                    <a:lnTo>
                      <a:pt x="150" y="106"/>
                    </a:lnTo>
                    <a:lnTo>
                      <a:pt x="110" y="106"/>
                    </a:lnTo>
                    <a:lnTo>
                      <a:pt x="110" y="106"/>
                    </a:lnTo>
                    <a:lnTo>
                      <a:pt x="122" y="118"/>
                    </a:lnTo>
                    <a:lnTo>
                      <a:pt x="136" y="126"/>
                    </a:lnTo>
                    <a:lnTo>
                      <a:pt x="136" y="126"/>
                    </a:lnTo>
                    <a:lnTo>
                      <a:pt x="154" y="136"/>
                    </a:lnTo>
                    <a:lnTo>
                      <a:pt x="176" y="142"/>
                    </a:lnTo>
                    <a:lnTo>
                      <a:pt x="176" y="142"/>
                    </a:lnTo>
                    <a:lnTo>
                      <a:pt x="170" y="152"/>
                    </a:lnTo>
                    <a:lnTo>
                      <a:pt x="164" y="162"/>
                    </a:lnTo>
                    <a:lnTo>
                      <a:pt x="164" y="162"/>
                    </a:lnTo>
                    <a:lnTo>
                      <a:pt x="144" y="154"/>
                    </a:lnTo>
                    <a:lnTo>
                      <a:pt x="126" y="144"/>
                    </a:lnTo>
                    <a:lnTo>
                      <a:pt x="110" y="132"/>
                    </a:lnTo>
                    <a:lnTo>
                      <a:pt x="96" y="116"/>
                    </a:lnTo>
                    <a:lnTo>
                      <a:pt x="96" y="116"/>
                    </a:lnTo>
                    <a:lnTo>
                      <a:pt x="96" y="122"/>
                    </a:lnTo>
                    <a:lnTo>
                      <a:pt x="96" y="122"/>
                    </a:lnTo>
                    <a:lnTo>
                      <a:pt x="96" y="130"/>
                    </a:lnTo>
                    <a:lnTo>
                      <a:pt x="96" y="146"/>
                    </a:lnTo>
                    <a:lnTo>
                      <a:pt x="96" y="146"/>
                    </a:lnTo>
                    <a:lnTo>
                      <a:pt x="98" y="166"/>
                    </a:lnTo>
                    <a:lnTo>
                      <a:pt x="76" y="166"/>
                    </a:lnTo>
                    <a:lnTo>
                      <a:pt x="76" y="166"/>
                    </a:lnTo>
                    <a:lnTo>
                      <a:pt x="76" y="146"/>
                    </a:lnTo>
                    <a:lnTo>
                      <a:pt x="76" y="130"/>
                    </a:lnTo>
                    <a:lnTo>
                      <a:pt x="76" y="130"/>
                    </a:lnTo>
                    <a:lnTo>
                      <a:pt x="78" y="118"/>
                    </a:lnTo>
                    <a:lnTo>
                      <a:pt x="78" y="118"/>
                    </a:lnTo>
                    <a:lnTo>
                      <a:pt x="64" y="132"/>
                    </a:lnTo>
                    <a:lnTo>
                      <a:pt x="48" y="144"/>
                    </a:lnTo>
                    <a:lnTo>
                      <a:pt x="48" y="144"/>
                    </a:lnTo>
                    <a:lnTo>
                      <a:pt x="32" y="154"/>
                    </a:lnTo>
                    <a:lnTo>
                      <a:pt x="12" y="164"/>
                    </a:lnTo>
                    <a:lnTo>
                      <a:pt x="12" y="164"/>
                    </a:lnTo>
                    <a:lnTo>
                      <a:pt x="8" y="154"/>
                    </a:lnTo>
                    <a:lnTo>
                      <a:pt x="0" y="144"/>
                    </a:lnTo>
                    <a:lnTo>
                      <a:pt x="0" y="144"/>
                    </a:lnTo>
                    <a:lnTo>
                      <a:pt x="20" y="136"/>
                    </a:lnTo>
                    <a:lnTo>
                      <a:pt x="38" y="128"/>
                    </a:lnTo>
                    <a:lnTo>
                      <a:pt x="38" y="128"/>
                    </a:lnTo>
                    <a:lnTo>
                      <a:pt x="50" y="118"/>
                    </a:lnTo>
                    <a:lnTo>
                      <a:pt x="62" y="106"/>
                    </a:lnTo>
                    <a:lnTo>
                      <a:pt x="26" y="106"/>
                    </a:lnTo>
                    <a:lnTo>
                      <a:pt x="26" y="106"/>
                    </a:lnTo>
                    <a:lnTo>
                      <a:pt x="4" y="108"/>
                    </a:lnTo>
                    <a:lnTo>
                      <a:pt x="4" y="86"/>
                    </a:lnTo>
                    <a:lnTo>
                      <a:pt x="4" y="86"/>
                    </a:lnTo>
                    <a:lnTo>
                      <a:pt x="26" y="88"/>
                    </a:lnTo>
                    <a:lnTo>
                      <a:pt x="76" y="88"/>
                    </a:lnTo>
                    <a:lnTo>
                      <a:pt x="76" y="78"/>
                    </a:lnTo>
                    <a:lnTo>
                      <a:pt x="44" y="78"/>
                    </a:lnTo>
                    <a:close/>
                    <a:moveTo>
                      <a:pt x="42" y="20"/>
                    </a:moveTo>
                    <a:lnTo>
                      <a:pt x="42" y="32"/>
                    </a:lnTo>
                    <a:lnTo>
                      <a:pt x="76" y="32"/>
                    </a:lnTo>
                    <a:lnTo>
                      <a:pt x="76" y="20"/>
                    </a:lnTo>
                    <a:lnTo>
                      <a:pt x="42" y="20"/>
                    </a:lnTo>
                    <a:close/>
                    <a:moveTo>
                      <a:pt x="42" y="48"/>
                    </a:moveTo>
                    <a:lnTo>
                      <a:pt x="42" y="60"/>
                    </a:lnTo>
                    <a:lnTo>
                      <a:pt x="76" y="60"/>
                    </a:lnTo>
                    <a:lnTo>
                      <a:pt x="76" y="48"/>
                    </a:lnTo>
                    <a:lnTo>
                      <a:pt x="42" y="48"/>
                    </a:lnTo>
                    <a:close/>
                    <a:moveTo>
                      <a:pt x="96" y="32"/>
                    </a:moveTo>
                    <a:lnTo>
                      <a:pt x="134" y="32"/>
                    </a:lnTo>
                    <a:lnTo>
                      <a:pt x="134" y="20"/>
                    </a:lnTo>
                    <a:lnTo>
                      <a:pt x="96" y="20"/>
                    </a:lnTo>
                    <a:lnTo>
                      <a:pt x="96" y="32"/>
                    </a:lnTo>
                    <a:close/>
                    <a:moveTo>
                      <a:pt x="96" y="60"/>
                    </a:moveTo>
                    <a:lnTo>
                      <a:pt x="134" y="60"/>
                    </a:lnTo>
                    <a:lnTo>
                      <a:pt x="134" y="48"/>
                    </a:lnTo>
                    <a:lnTo>
                      <a:pt x="96" y="48"/>
                    </a:lnTo>
                    <a:lnTo>
                      <a:pt x="96" y="6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2" name="Freeform 64"/>
              <p:cNvSpPr>
                <a:spLocks/>
              </p:cNvSpPr>
              <p:nvPr/>
            </p:nvSpPr>
            <p:spPr bwMode="auto">
              <a:xfrm>
                <a:off x="446" y="2898"/>
                <a:ext cx="1224" cy="264"/>
              </a:xfrm>
              <a:custGeom>
                <a:avLst/>
                <a:gdLst>
                  <a:gd name="T0" fmla="*/ 1224 w 1224"/>
                  <a:gd name="T1" fmla="*/ 132 h 264"/>
                  <a:gd name="T2" fmla="*/ 1220 w 1224"/>
                  <a:gd name="T3" fmla="*/ 160 h 264"/>
                  <a:gd name="T4" fmla="*/ 1214 w 1224"/>
                  <a:gd name="T5" fmla="*/ 184 h 264"/>
                  <a:gd name="T6" fmla="*/ 1202 w 1224"/>
                  <a:gd name="T7" fmla="*/ 206 h 264"/>
                  <a:gd name="T8" fmla="*/ 1184 w 1224"/>
                  <a:gd name="T9" fmla="*/ 226 h 264"/>
                  <a:gd name="T10" fmla="*/ 1166 w 1224"/>
                  <a:gd name="T11" fmla="*/ 242 h 264"/>
                  <a:gd name="T12" fmla="*/ 1144 w 1224"/>
                  <a:gd name="T13" fmla="*/ 254 h 264"/>
                  <a:gd name="T14" fmla="*/ 1118 w 1224"/>
                  <a:gd name="T15" fmla="*/ 262 h 264"/>
                  <a:gd name="T16" fmla="*/ 1092 w 1224"/>
                  <a:gd name="T17" fmla="*/ 264 h 264"/>
                  <a:gd name="T18" fmla="*/ 132 w 1224"/>
                  <a:gd name="T19" fmla="*/ 264 h 264"/>
                  <a:gd name="T20" fmla="*/ 106 w 1224"/>
                  <a:gd name="T21" fmla="*/ 262 h 264"/>
                  <a:gd name="T22" fmla="*/ 80 w 1224"/>
                  <a:gd name="T23" fmla="*/ 254 h 264"/>
                  <a:gd name="T24" fmla="*/ 58 w 1224"/>
                  <a:gd name="T25" fmla="*/ 242 h 264"/>
                  <a:gd name="T26" fmla="*/ 38 w 1224"/>
                  <a:gd name="T27" fmla="*/ 226 h 264"/>
                  <a:gd name="T28" fmla="*/ 22 w 1224"/>
                  <a:gd name="T29" fmla="*/ 206 h 264"/>
                  <a:gd name="T30" fmla="*/ 10 w 1224"/>
                  <a:gd name="T31" fmla="*/ 184 h 264"/>
                  <a:gd name="T32" fmla="*/ 2 w 1224"/>
                  <a:gd name="T33" fmla="*/ 160 h 264"/>
                  <a:gd name="T34" fmla="*/ 0 w 1224"/>
                  <a:gd name="T35" fmla="*/ 132 h 264"/>
                  <a:gd name="T36" fmla="*/ 0 w 1224"/>
                  <a:gd name="T37" fmla="*/ 120 h 264"/>
                  <a:gd name="T38" fmla="*/ 6 w 1224"/>
                  <a:gd name="T39" fmla="*/ 94 h 264"/>
                  <a:gd name="T40" fmla="*/ 16 w 1224"/>
                  <a:gd name="T41" fmla="*/ 70 h 264"/>
                  <a:gd name="T42" fmla="*/ 30 w 1224"/>
                  <a:gd name="T43" fmla="*/ 48 h 264"/>
                  <a:gd name="T44" fmla="*/ 48 w 1224"/>
                  <a:gd name="T45" fmla="*/ 30 h 264"/>
                  <a:gd name="T46" fmla="*/ 68 w 1224"/>
                  <a:gd name="T47" fmla="*/ 16 h 264"/>
                  <a:gd name="T48" fmla="*/ 92 w 1224"/>
                  <a:gd name="T49" fmla="*/ 6 h 264"/>
                  <a:gd name="T50" fmla="*/ 118 w 1224"/>
                  <a:gd name="T51" fmla="*/ 2 h 264"/>
                  <a:gd name="T52" fmla="*/ 1092 w 1224"/>
                  <a:gd name="T53" fmla="*/ 0 h 264"/>
                  <a:gd name="T54" fmla="*/ 1106 w 1224"/>
                  <a:gd name="T55" fmla="*/ 2 h 264"/>
                  <a:gd name="T56" fmla="*/ 1130 w 1224"/>
                  <a:gd name="T57" fmla="*/ 6 h 264"/>
                  <a:gd name="T58" fmla="*/ 1154 w 1224"/>
                  <a:gd name="T59" fmla="*/ 16 h 264"/>
                  <a:gd name="T60" fmla="*/ 1176 w 1224"/>
                  <a:gd name="T61" fmla="*/ 30 h 264"/>
                  <a:gd name="T62" fmla="*/ 1194 w 1224"/>
                  <a:gd name="T63" fmla="*/ 48 h 264"/>
                  <a:gd name="T64" fmla="*/ 1208 w 1224"/>
                  <a:gd name="T65" fmla="*/ 70 h 264"/>
                  <a:gd name="T66" fmla="*/ 1218 w 1224"/>
                  <a:gd name="T67" fmla="*/ 94 h 264"/>
                  <a:gd name="T68" fmla="*/ 1222 w 1224"/>
                  <a:gd name="T69" fmla="*/ 120 h 264"/>
                  <a:gd name="T70" fmla="*/ 1224 w 1224"/>
                  <a:gd name="T71" fmla="*/ 13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 h="264">
                    <a:moveTo>
                      <a:pt x="1224" y="132"/>
                    </a:moveTo>
                    <a:lnTo>
                      <a:pt x="1224" y="132"/>
                    </a:lnTo>
                    <a:lnTo>
                      <a:pt x="1222" y="146"/>
                    </a:lnTo>
                    <a:lnTo>
                      <a:pt x="1220" y="160"/>
                    </a:lnTo>
                    <a:lnTo>
                      <a:pt x="1218" y="172"/>
                    </a:lnTo>
                    <a:lnTo>
                      <a:pt x="1214" y="184"/>
                    </a:lnTo>
                    <a:lnTo>
                      <a:pt x="1208" y="196"/>
                    </a:lnTo>
                    <a:lnTo>
                      <a:pt x="1202" y="206"/>
                    </a:lnTo>
                    <a:lnTo>
                      <a:pt x="1194" y="216"/>
                    </a:lnTo>
                    <a:lnTo>
                      <a:pt x="1184" y="226"/>
                    </a:lnTo>
                    <a:lnTo>
                      <a:pt x="1176" y="234"/>
                    </a:lnTo>
                    <a:lnTo>
                      <a:pt x="1166" y="242"/>
                    </a:lnTo>
                    <a:lnTo>
                      <a:pt x="1154" y="248"/>
                    </a:lnTo>
                    <a:lnTo>
                      <a:pt x="1144" y="254"/>
                    </a:lnTo>
                    <a:lnTo>
                      <a:pt x="1130" y="258"/>
                    </a:lnTo>
                    <a:lnTo>
                      <a:pt x="1118" y="262"/>
                    </a:lnTo>
                    <a:lnTo>
                      <a:pt x="1106" y="264"/>
                    </a:lnTo>
                    <a:lnTo>
                      <a:pt x="1092" y="264"/>
                    </a:lnTo>
                    <a:lnTo>
                      <a:pt x="132" y="264"/>
                    </a:lnTo>
                    <a:lnTo>
                      <a:pt x="132" y="264"/>
                    </a:lnTo>
                    <a:lnTo>
                      <a:pt x="118" y="264"/>
                    </a:lnTo>
                    <a:lnTo>
                      <a:pt x="106" y="262"/>
                    </a:lnTo>
                    <a:lnTo>
                      <a:pt x="92" y="258"/>
                    </a:lnTo>
                    <a:lnTo>
                      <a:pt x="80" y="254"/>
                    </a:lnTo>
                    <a:lnTo>
                      <a:pt x="68" y="248"/>
                    </a:lnTo>
                    <a:lnTo>
                      <a:pt x="58" y="242"/>
                    </a:lnTo>
                    <a:lnTo>
                      <a:pt x="48" y="234"/>
                    </a:lnTo>
                    <a:lnTo>
                      <a:pt x="38" y="226"/>
                    </a:lnTo>
                    <a:lnTo>
                      <a:pt x="30" y="216"/>
                    </a:lnTo>
                    <a:lnTo>
                      <a:pt x="22" y="206"/>
                    </a:lnTo>
                    <a:lnTo>
                      <a:pt x="16" y="196"/>
                    </a:lnTo>
                    <a:lnTo>
                      <a:pt x="10" y="184"/>
                    </a:lnTo>
                    <a:lnTo>
                      <a:pt x="6" y="172"/>
                    </a:lnTo>
                    <a:lnTo>
                      <a:pt x="2" y="160"/>
                    </a:lnTo>
                    <a:lnTo>
                      <a:pt x="0" y="146"/>
                    </a:lnTo>
                    <a:lnTo>
                      <a:pt x="0" y="132"/>
                    </a:lnTo>
                    <a:lnTo>
                      <a:pt x="0" y="132"/>
                    </a:lnTo>
                    <a:lnTo>
                      <a:pt x="0" y="120"/>
                    </a:lnTo>
                    <a:lnTo>
                      <a:pt x="2" y="106"/>
                    </a:lnTo>
                    <a:lnTo>
                      <a:pt x="6" y="94"/>
                    </a:lnTo>
                    <a:lnTo>
                      <a:pt x="10" y="82"/>
                    </a:lnTo>
                    <a:lnTo>
                      <a:pt x="16" y="70"/>
                    </a:lnTo>
                    <a:lnTo>
                      <a:pt x="22" y="58"/>
                    </a:lnTo>
                    <a:lnTo>
                      <a:pt x="30" y="48"/>
                    </a:lnTo>
                    <a:lnTo>
                      <a:pt x="38" y="40"/>
                    </a:lnTo>
                    <a:lnTo>
                      <a:pt x="48" y="30"/>
                    </a:lnTo>
                    <a:lnTo>
                      <a:pt x="58" y="24"/>
                    </a:lnTo>
                    <a:lnTo>
                      <a:pt x="68" y="16"/>
                    </a:lnTo>
                    <a:lnTo>
                      <a:pt x="80" y="12"/>
                    </a:lnTo>
                    <a:lnTo>
                      <a:pt x="92" y="6"/>
                    </a:lnTo>
                    <a:lnTo>
                      <a:pt x="106" y="4"/>
                    </a:lnTo>
                    <a:lnTo>
                      <a:pt x="118" y="2"/>
                    </a:lnTo>
                    <a:lnTo>
                      <a:pt x="132" y="0"/>
                    </a:lnTo>
                    <a:lnTo>
                      <a:pt x="1092" y="0"/>
                    </a:lnTo>
                    <a:lnTo>
                      <a:pt x="1092" y="0"/>
                    </a:lnTo>
                    <a:lnTo>
                      <a:pt x="1106" y="2"/>
                    </a:lnTo>
                    <a:lnTo>
                      <a:pt x="1118" y="4"/>
                    </a:lnTo>
                    <a:lnTo>
                      <a:pt x="1130" y="6"/>
                    </a:lnTo>
                    <a:lnTo>
                      <a:pt x="1144" y="12"/>
                    </a:lnTo>
                    <a:lnTo>
                      <a:pt x="1154" y="16"/>
                    </a:lnTo>
                    <a:lnTo>
                      <a:pt x="1166" y="24"/>
                    </a:lnTo>
                    <a:lnTo>
                      <a:pt x="1176" y="30"/>
                    </a:lnTo>
                    <a:lnTo>
                      <a:pt x="1184" y="40"/>
                    </a:lnTo>
                    <a:lnTo>
                      <a:pt x="1194" y="48"/>
                    </a:lnTo>
                    <a:lnTo>
                      <a:pt x="1202" y="58"/>
                    </a:lnTo>
                    <a:lnTo>
                      <a:pt x="1208" y="70"/>
                    </a:lnTo>
                    <a:lnTo>
                      <a:pt x="1214" y="82"/>
                    </a:lnTo>
                    <a:lnTo>
                      <a:pt x="1218" y="94"/>
                    </a:lnTo>
                    <a:lnTo>
                      <a:pt x="1220" y="106"/>
                    </a:lnTo>
                    <a:lnTo>
                      <a:pt x="1222" y="120"/>
                    </a:lnTo>
                    <a:lnTo>
                      <a:pt x="1224" y="132"/>
                    </a:lnTo>
                    <a:lnTo>
                      <a:pt x="1224"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3" name="Freeform 65"/>
              <p:cNvSpPr>
                <a:spLocks/>
              </p:cNvSpPr>
              <p:nvPr/>
            </p:nvSpPr>
            <p:spPr bwMode="auto">
              <a:xfrm>
                <a:off x="646" y="2980"/>
                <a:ext cx="110" cy="110"/>
              </a:xfrm>
              <a:custGeom>
                <a:avLst/>
                <a:gdLst>
                  <a:gd name="T0" fmla="*/ 26 w 110"/>
                  <a:gd name="T1" fmla="*/ 28 h 110"/>
                  <a:gd name="T2" fmla="*/ 14 w 110"/>
                  <a:gd name="T3" fmla="*/ 44 h 110"/>
                  <a:gd name="T4" fmla="*/ 4 w 110"/>
                  <a:gd name="T5" fmla="*/ 38 h 110"/>
                  <a:gd name="T6" fmla="*/ 20 w 110"/>
                  <a:gd name="T7" fmla="*/ 18 h 110"/>
                  <a:gd name="T8" fmla="*/ 24 w 110"/>
                  <a:gd name="T9" fmla="*/ 10 h 110"/>
                  <a:gd name="T10" fmla="*/ 38 w 110"/>
                  <a:gd name="T11" fmla="*/ 4 h 110"/>
                  <a:gd name="T12" fmla="*/ 36 w 110"/>
                  <a:gd name="T13" fmla="*/ 10 h 110"/>
                  <a:gd name="T14" fmla="*/ 32 w 110"/>
                  <a:gd name="T15" fmla="*/ 18 h 110"/>
                  <a:gd name="T16" fmla="*/ 50 w 110"/>
                  <a:gd name="T17" fmla="*/ 12 h 110"/>
                  <a:gd name="T18" fmla="*/ 50 w 110"/>
                  <a:gd name="T19" fmla="*/ 0 h 110"/>
                  <a:gd name="T20" fmla="*/ 62 w 110"/>
                  <a:gd name="T21" fmla="*/ 0 h 110"/>
                  <a:gd name="T22" fmla="*/ 62 w 110"/>
                  <a:gd name="T23" fmla="*/ 18 h 110"/>
                  <a:gd name="T24" fmla="*/ 88 w 110"/>
                  <a:gd name="T25" fmla="*/ 18 h 110"/>
                  <a:gd name="T26" fmla="*/ 100 w 110"/>
                  <a:gd name="T27" fmla="*/ 30 h 110"/>
                  <a:gd name="T28" fmla="*/ 88 w 110"/>
                  <a:gd name="T29" fmla="*/ 28 h 110"/>
                  <a:gd name="T30" fmla="*/ 62 w 110"/>
                  <a:gd name="T31" fmla="*/ 48 h 110"/>
                  <a:gd name="T32" fmla="*/ 96 w 110"/>
                  <a:gd name="T33" fmla="*/ 48 h 110"/>
                  <a:gd name="T34" fmla="*/ 110 w 110"/>
                  <a:gd name="T35" fmla="*/ 58 h 110"/>
                  <a:gd name="T36" fmla="*/ 96 w 110"/>
                  <a:gd name="T37" fmla="*/ 58 h 110"/>
                  <a:gd name="T38" fmla="*/ 72 w 110"/>
                  <a:gd name="T39" fmla="*/ 94 h 110"/>
                  <a:gd name="T40" fmla="*/ 74 w 110"/>
                  <a:gd name="T41" fmla="*/ 96 h 110"/>
                  <a:gd name="T42" fmla="*/ 82 w 110"/>
                  <a:gd name="T43" fmla="*/ 98 h 110"/>
                  <a:gd name="T44" fmla="*/ 92 w 110"/>
                  <a:gd name="T45" fmla="*/ 96 h 110"/>
                  <a:gd name="T46" fmla="*/ 96 w 110"/>
                  <a:gd name="T47" fmla="*/ 94 h 110"/>
                  <a:gd name="T48" fmla="*/ 98 w 110"/>
                  <a:gd name="T49" fmla="*/ 78 h 110"/>
                  <a:gd name="T50" fmla="*/ 98 w 110"/>
                  <a:gd name="T51" fmla="*/ 76 h 110"/>
                  <a:gd name="T52" fmla="*/ 110 w 110"/>
                  <a:gd name="T53" fmla="*/ 80 h 110"/>
                  <a:gd name="T54" fmla="*/ 104 w 110"/>
                  <a:gd name="T55" fmla="*/ 102 h 110"/>
                  <a:gd name="T56" fmla="*/ 102 w 110"/>
                  <a:gd name="T57" fmla="*/ 104 h 110"/>
                  <a:gd name="T58" fmla="*/ 96 w 110"/>
                  <a:gd name="T59" fmla="*/ 106 h 110"/>
                  <a:gd name="T60" fmla="*/ 82 w 110"/>
                  <a:gd name="T61" fmla="*/ 108 h 110"/>
                  <a:gd name="T62" fmla="*/ 66 w 110"/>
                  <a:gd name="T63" fmla="*/ 106 h 110"/>
                  <a:gd name="T64" fmla="*/ 62 w 110"/>
                  <a:gd name="T65" fmla="*/ 98 h 110"/>
                  <a:gd name="T66" fmla="*/ 46 w 110"/>
                  <a:gd name="T67" fmla="*/ 58 h 110"/>
                  <a:gd name="T68" fmla="*/ 46 w 110"/>
                  <a:gd name="T69" fmla="*/ 70 h 110"/>
                  <a:gd name="T70" fmla="*/ 44 w 110"/>
                  <a:gd name="T71" fmla="*/ 78 h 110"/>
                  <a:gd name="T72" fmla="*/ 36 w 110"/>
                  <a:gd name="T73" fmla="*/ 92 h 110"/>
                  <a:gd name="T74" fmla="*/ 24 w 110"/>
                  <a:gd name="T75" fmla="*/ 102 h 110"/>
                  <a:gd name="T76" fmla="*/ 8 w 110"/>
                  <a:gd name="T77" fmla="*/ 110 h 110"/>
                  <a:gd name="T78" fmla="*/ 0 w 110"/>
                  <a:gd name="T79" fmla="*/ 100 h 110"/>
                  <a:gd name="T80" fmla="*/ 26 w 110"/>
                  <a:gd name="T81" fmla="*/ 86 h 110"/>
                  <a:gd name="T82" fmla="*/ 32 w 110"/>
                  <a:gd name="T83" fmla="*/ 76 h 110"/>
                  <a:gd name="T84" fmla="*/ 36 w 110"/>
                  <a:gd name="T85" fmla="*/ 66 h 110"/>
                  <a:gd name="T86" fmla="*/ 16 w 110"/>
                  <a:gd name="T87" fmla="*/ 58 h 110"/>
                  <a:gd name="T88" fmla="*/ 4 w 110"/>
                  <a:gd name="T89" fmla="*/ 58 h 110"/>
                  <a:gd name="T90" fmla="*/ 4 w 110"/>
                  <a:gd name="T91" fmla="*/ 46 h 110"/>
                  <a:gd name="T92" fmla="*/ 50 w 110"/>
                  <a:gd name="T93" fmla="*/ 48 h 110"/>
                  <a:gd name="T94" fmla="*/ 26 w 110"/>
                  <a:gd name="T95"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 h="110">
                    <a:moveTo>
                      <a:pt x="26" y="28"/>
                    </a:moveTo>
                    <a:lnTo>
                      <a:pt x="26" y="28"/>
                    </a:lnTo>
                    <a:lnTo>
                      <a:pt x="14" y="44"/>
                    </a:lnTo>
                    <a:lnTo>
                      <a:pt x="14" y="44"/>
                    </a:lnTo>
                    <a:lnTo>
                      <a:pt x="4" y="38"/>
                    </a:lnTo>
                    <a:lnTo>
                      <a:pt x="4" y="38"/>
                    </a:lnTo>
                    <a:lnTo>
                      <a:pt x="14" y="28"/>
                    </a:lnTo>
                    <a:lnTo>
                      <a:pt x="20" y="18"/>
                    </a:lnTo>
                    <a:lnTo>
                      <a:pt x="20" y="18"/>
                    </a:lnTo>
                    <a:lnTo>
                      <a:pt x="24" y="10"/>
                    </a:lnTo>
                    <a:lnTo>
                      <a:pt x="26" y="2"/>
                    </a:lnTo>
                    <a:lnTo>
                      <a:pt x="38" y="4"/>
                    </a:lnTo>
                    <a:lnTo>
                      <a:pt x="38" y="4"/>
                    </a:lnTo>
                    <a:lnTo>
                      <a:pt x="36" y="10"/>
                    </a:lnTo>
                    <a:lnTo>
                      <a:pt x="36" y="10"/>
                    </a:lnTo>
                    <a:lnTo>
                      <a:pt x="32" y="18"/>
                    </a:lnTo>
                    <a:lnTo>
                      <a:pt x="50" y="18"/>
                    </a:lnTo>
                    <a:lnTo>
                      <a:pt x="50" y="12"/>
                    </a:lnTo>
                    <a:lnTo>
                      <a:pt x="50" y="12"/>
                    </a:lnTo>
                    <a:lnTo>
                      <a:pt x="50" y="0"/>
                    </a:lnTo>
                    <a:lnTo>
                      <a:pt x="62" y="0"/>
                    </a:lnTo>
                    <a:lnTo>
                      <a:pt x="62" y="0"/>
                    </a:lnTo>
                    <a:lnTo>
                      <a:pt x="62" y="12"/>
                    </a:lnTo>
                    <a:lnTo>
                      <a:pt x="62" y="18"/>
                    </a:lnTo>
                    <a:lnTo>
                      <a:pt x="88" y="18"/>
                    </a:lnTo>
                    <a:lnTo>
                      <a:pt x="88" y="18"/>
                    </a:lnTo>
                    <a:lnTo>
                      <a:pt x="100" y="18"/>
                    </a:lnTo>
                    <a:lnTo>
                      <a:pt x="100" y="30"/>
                    </a:lnTo>
                    <a:lnTo>
                      <a:pt x="100" y="30"/>
                    </a:lnTo>
                    <a:lnTo>
                      <a:pt x="88" y="28"/>
                    </a:lnTo>
                    <a:lnTo>
                      <a:pt x="62" y="28"/>
                    </a:lnTo>
                    <a:lnTo>
                      <a:pt x="62" y="48"/>
                    </a:lnTo>
                    <a:lnTo>
                      <a:pt x="96" y="48"/>
                    </a:lnTo>
                    <a:lnTo>
                      <a:pt x="96" y="48"/>
                    </a:lnTo>
                    <a:lnTo>
                      <a:pt x="110" y="46"/>
                    </a:lnTo>
                    <a:lnTo>
                      <a:pt x="110" y="58"/>
                    </a:lnTo>
                    <a:lnTo>
                      <a:pt x="110" y="58"/>
                    </a:lnTo>
                    <a:lnTo>
                      <a:pt x="96" y="58"/>
                    </a:lnTo>
                    <a:lnTo>
                      <a:pt x="72" y="58"/>
                    </a:lnTo>
                    <a:lnTo>
                      <a:pt x="72" y="94"/>
                    </a:lnTo>
                    <a:lnTo>
                      <a:pt x="72" y="94"/>
                    </a:lnTo>
                    <a:lnTo>
                      <a:pt x="74" y="96"/>
                    </a:lnTo>
                    <a:lnTo>
                      <a:pt x="74" y="96"/>
                    </a:lnTo>
                    <a:lnTo>
                      <a:pt x="82" y="98"/>
                    </a:lnTo>
                    <a:lnTo>
                      <a:pt x="82" y="98"/>
                    </a:lnTo>
                    <a:lnTo>
                      <a:pt x="92" y="96"/>
                    </a:lnTo>
                    <a:lnTo>
                      <a:pt x="96" y="94"/>
                    </a:lnTo>
                    <a:lnTo>
                      <a:pt x="96" y="94"/>
                    </a:lnTo>
                    <a:lnTo>
                      <a:pt x="98" y="88"/>
                    </a:lnTo>
                    <a:lnTo>
                      <a:pt x="98" y="78"/>
                    </a:lnTo>
                    <a:lnTo>
                      <a:pt x="98" y="76"/>
                    </a:lnTo>
                    <a:lnTo>
                      <a:pt x="98" y="76"/>
                    </a:lnTo>
                    <a:lnTo>
                      <a:pt x="110" y="80"/>
                    </a:lnTo>
                    <a:lnTo>
                      <a:pt x="110" y="80"/>
                    </a:lnTo>
                    <a:lnTo>
                      <a:pt x="108" y="94"/>
                    </a:lnTo>
                    <a:lnTo>
                      <a:pt x="104" y="102"/>
                    </a:lnTo>
                    <a:lnTo>
                      <a:pt x="104" y="102"/>
                    </a:lnTo>
                    <a:lnTo>
                      <a:pt x="102" y="104"/>
                    </a:lnTo>
                    <a:lnTo>
                      <a:pt x="96" y="106"/>
                    </a:lnTo>
                    <a:lnTo>
                      <a:pt x="96" y="106"/>
                    </a:lnTo>
                    <a:lnTo>
                      <a:pt x="82" y="108"/>
                    </a:lnTo>
                    <a:lnTo>
                      <a:pt x="82" y="108"/>
                    </a:lnTo>
                    <a:lnTo>
                      <a:pt x="72" y="108"/>
                    </a:lnTo>
                    <a:lnTo>
                      <a:pt x="66" y="106"/>
                    </a:lnTo>
                    <a:lnTo>
                      <a:pt x="62" y="102"/>
                    </a:lnTo>
                    <a:lnTo>
                      <a:pt x="62" y="98"/>
                    </a:lnTo>
                    <a:lnTo>
                      <a:pt x="62" y="58"/>
                    </a:lnTo>
                    <a:lnTo>
                      <a:pt x="46" y="58"/>
                    </a:lnTo>
                    <a:lnTo>
                      <a:pt x="46" y="58"/>
                    </a:lnTo>
                    <a:lnTo>
                      <a:pt x="46" y="70"/>
                    </a:lnTo>
                    <a:lnTo>
                      <a:pt x="44" y="78"/>
                    </a:lnTo>
                    <a:lnTo>
                      <a:pt x="44" y="78"/>
                    </a:lnTo>
                    <a:lnTo>
                      <a:pt x="40" y="86"/>
                    </a:lnTo>
                    <a:lnTo>
                      <a:pt x="36" y="92"/>
                    </a:lnTo>
                    <a:lnTo>
                      <a:pt x="24" y="102"/>
                    </a:lnTo>
                    <a:lnTo>
                      <a:pt x="24" y="102"/>
                    </a:lnTo>
                    <a:lnTo>
                      <a:pt x="8" y="110"/>
                    </a:lnTo>
                    <a:lnTo>
                      <a:pt x="8" y="110"/>
                    </a:lnTo>
                    <a:lnTo>
                      <a:pt x="0" y="100"/>
                    </a:lnTo>
                    <a:lnTo>
                      <a:pt x="0" y="100"/>
                    </a:lnTo>
                    <a:lnTo>
                      <a:pt x="16" y="94"/>
                    </a:lnTo>
                    <a:lnTo>
                      <a:pt x="26" y="86"/>
                    </a:lnTo>
                    <a:lnTo>
                      <a:pt x="26" y="86"/>
                    </a:lnTo>
                    <a:lnTo>
                      <a:pt x="32" y="76"/>
                    </a:lnTo>
                    <a:lnTo>
                      <a:pt x="36" y="66"/>
                    </a:lnTo>
                    <a:lnTo>
                      <a:pt x="36" y="66"/>
                    </a:lnTo>
                    <a:lnTo>
                      <a:pt x="36" y="58"/>
                    </a:lnTo>
                    <a:lnTo>
                      <a:pt x="16" y="58"/>
                    </a:lnTo>
                    <a:lnTo>
                      <a:pt x="16" y="58"/>
                    </a:lnTo>
                    <a:lnTo>
                      <a:pt x="4" y="58"/>
                    </a:lnTo>
                    <a:lnTo>
                      <a:pt x="4" y="46"/>
                    </a:lnTo>
                    <a:lnTo>
                      <a:pt x="4" y="46"/>
                    </a:lnTo>
                    <a:lnTo>
                      <a:pt x="16" y="48"/>
                    </a:lnTo>
                    <a:lnTo>
                      <a:pt x="50" y="48"/>
                    </a:lnTo>
                    <a:lnTo>
                      <a:pt x="50" y="28"/>
                    </a:lnTo>
                    <a:lnTo>
                      <a:pt x="26" y="2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4" name="Freeform 66"/>
              <p:cNvSpPr>
                <a:spLocks noEditPoints="1"/>
              </p:cNvSpPr>
              <p:nvPr/>
            </p:nvSpPr>
            <p:spPr bwMode="auto">
              <a:xfrm>
                <a:off x="768" y="2980"/>
                <a:ext cx="104" cy="110"/>
              </a:xfrm>
              <a:custGeom>
                <a:avLst/>
                <a:gdLst>
                  <a:gd name="T0" fmla="*/ 14 w 104"/>
                  <a:gd name="T1" fmla="*/ 26 h 110"/>
                  <a:gd name="T2" fmla="*/ 8 w 104"/>
                  <a:gd name="T3" fmla="*/ 36 h 110"/>
                  <a:gd name="T4" fmla="*/ 0 w 104"/>
                  <a:gd name="T5" fmla="*/ 30 h 110"/>
                  <a:gd name="T6" fmla="*/ 10 w 104"/>
                  <a:gd name="T7" fmla="*/ 8 h 110"/>
                  <a:gd name="T8" fmla="*/ 10 w 104"/>
                  <a:gd name="T9" fmla="*/ 2 h 110"/>
                  <a:gd name="T10" fmla="*/ 20 w 104"/>
                  <a:gd name="T11" fmla="*/ 4 h 110"/>
                  <a:gd name="T12" fmla="*/ 20 w 104"/>
                  <a:gd name="T13" fmla="*/ 8 h 110"/>
                  <a:gd name="T14" fmla="*/ 28 w 104"/>
                  <a:gd name="T15" fmla="*/ 16 h 110"/>
                  <a:gd name="T16" fmla="*/ 28 w 104"/>
                  <a:gd name="T17" fmla="*/ 12 h 110"/>
                  <a:gd name="T18" fmla="*/ 38 w 104"/>
                  <a:gd name="T19" fmla="*/ 0 h 110"/>
                  <a:gd name="T20" fmla="*/ 38 w 104"/>
                  <a:gd name="T21" fmla="*/ 12 h 110"/>
                  <a:gd name="T22" fmla="*/ 50 w 104"/>
                  <a:gd name="T23" fmla="*/ 16 h 110"/>
                  <a:gd name="T24" fmla="*/ 60 w 104"/>
                  <a:gd name="T25" fmla="*/ 14 h 110"/>
                  <a:gd name="T26" fmla="*/ 60 w 104"/>
                  <a:gd name="T27" fmla="*/ 26 h 110"/>
                  <a:gd name="T28" fmla="*/ 38 w 104"/>
                  <a:gd name="T29" fmla="*/ 26 h 110"/>
                  <a:gd name="T30" fmla="*/ 54 w 104"/>
                  <a:gd name="T31" fmla="*/ 36 h 110"/>
                  <a:gd name="T32" fmla="*/ 64 w 104"/>
                  <a:gd name="T33" fmla="*/ 36 h 110"/>
                  <a:gd name="T34" fmla="*/ 64 w 104"/>
                  <a:gd name="T35" fmla="*/ 48 h 110"/>
                  <a:gd name="T36" fmla="*/ 38 w 104"/>
                  <a:gd name="T37" fmla="*/ 46 h 110"/>
                  <a:gd name="T38" fmla="*/ 50 w 104"/>
                  <a:gd name="T39" fmla="*/ 58 h 110"/>
                  <a:gd name="T40" fmla="*/ 62 w 104"/>
                  <a:gd name="T41" fmla="*/ 56 h 110"/>
                  <a:gd name="T42" fmla="*/ 60 w 104"/>
                  <a:gd name="T43" fmla="*/ 68 h 110"/>
                  <a:gd name="T44" fmla="*/ 60 w 104"/>
                  <a:gd name="T45" fmla="*/ 92 h 110"/>
                  <a:gd name="T46" fmla="*/ 58 w 104"/>
                  <a:gd name="T47" fmla="*/ 98 h 110"/>
                  <a:gd name="T48" fmla="*/ 48 w 104"/>
                  <a:gd name="T49" fmla="*/ 100 h 110"/>
                  <a:gd name="T50" fmla="*/ 42 w 104"/>
                  <a:gd name="T51" fmla="*/ 100 h 110"/>
                  <a:gd name="T52" fmla="*/ 40 w 104"/>
                  <a:gd name="T53" fmla="*/ 90 h 110"/>
                  <a:gd name="T54" fmla="*/ 46 w 104"/>
                  <a:gd name="T55" fmla="*/ 90 h 110"/>
                  <a:gd name="T56" fmla="*/ 50 w 104"/>
                  <a:gd name="T57" fmla="*/ 90 h 110"/>
                  <a:gd name="T58" fmla="*/ 52 w 104"/>
                  <a:gd name="T59" fmla="*/ 66 h 110"/>
                  <a:gd name="T60" fmla="*/ 38 w 104"/>
                  <a:gd name="T61" fmla="*/ 96 h 110"/>
                  <a:gd name="T62" fmla="*/ 38 w 104"/>
                  <a:gd name="T63" fmla="*/ 110 h 110"/>
                  <a:gd name="T64" fmla="*/ 28 w 104"/>
                  <a:gd name="T65" fmla="*/ 110 h 110"/>
                  <a:gd name="T66" fmla="*/ 28 w 104"/>
                  <a:gd name="T67" fmla="*/ 66 h 110"/>
                  <a:gd name="T68" fmla="*/ 14 w 104"/>
                  <a:gd name="T69" fmla="*/ 88 h 110"/>
                  <a:gd name="T70" fmla="*/ 14 w 104"/>
                  <a:gd name="T71" fmla="*/ 100 h 110"/>
                  <a:gd name="T72" fmla="*/ 4 w 104"/>
                  <a:gd name="T73" fmla="*/ 100 h 110"/>
                  <a:gd name="T74" fmla="*/ 4 w 104"/>
                  <a:gd name="T75" fmla="*/ 68 h 110"/>
                  <a:gd name="T76" fmla="*/ 4 w 104"/>
                  <a:gd name="T77" fmla="*/ 56 h 110"/>
                  <a:gd name="T78" fmla="*/ 16 w 104"/>
                  <a:gd name="T79" fmla="*/ 58 h 110"/>
                  <a:gd name="T80" fmla="*/ 28 w 104"/>
                  <a:gd name="T81" fmla="*/ 46 h 110"/>
                  <a:gd name="T82" fmla="*/ 12 w 104"/>
                  <a:gd name="T83" fmla="*/ 46 h 110"/>
                  <a:gd name="T84" fmla="*/ 0 w 104"/>
                  <a:gd name="T85" fmla="*/ 36 h 110"/>
                  <a:gd name="T86" fmla="*/ 10 w 104"/>
                  <a:gd name="T87" fmla="*/ 36 h 110"/>
                  <a:gd name="T88" fmla="*/ 28 w 104"/>
                  <a:gd name="T89" fmla="*/ 26 h 110"/>
                  <a:gd name="T90" fmla="*/ 80 w 104"/>
                  <a:gd name="T91" fmla="*/ 8 h 110"/>
                  <a:gd name="T92" fmla="*/ 80 w 104"/>
                  <a:gd name="T93" fmla="*/ 20 h 110"/>
                  <a:gd name="T94" fmla="*/ 80 w 104"/>
                  <a:gd name="T95" fmla="*/ 68 h 110"/>
                  <a:gd name="T96" fmla="*/ 70 w 104"/>
                  <a:gd name="T97" fmla="*/ 80 h 110"/>
                  <a:gd name="T98" fmla="*/ 70 w 104"/>
                  <a:gd name="T99" fmla="*/ 68 h 110"/>
                  <a:gd name="T100" fmla="*/ 70 w 104"/>
                  <a:gd name="T101" fmla="*/ 20 h 110"/>
                  <a:gd name="T102" fmla="*/ 80 w 104"/>
                  <a:gd name="T103" fmla="*/ 8 h 110"/>
                  <a:gd name="T104" fmla="*/ 104 w 104"/>
                  <a:gd name="T105" fmla="*/ 0 h 110"/>
                  <a:gd name="T106" fmla="*/ 104 w 104"/>
                  <a:gd name="T107" fmla="*/ 94 h 110"/>
                  <a:gd name="T108" fmla="*/ 102 w 104"/>
                  <a:gd name="T109" fmla="*/ 102 h 110"/>
                  <a:gd name="T110" fmla="*/ 96 w 104"/>
                  <a:gd name="T111" fmla="*/ 108 h 110"/>
                  <a:gd name="T112" fmla="*/ 88 w 104"/>
                  <a:gd name="T113" fmla="*/ 108 h 110"/>
                  <a:gd name="T114" fmla="*/ 76 w 104"/>
                  <a:gd name="T115" fmla="*/ 108 h 110"/>
                  <a:gd name="T116" fmla="*/ 72 w 104"/>
                  <a:gd name="T117" fmla="*/ 96 h 110"/>
                  <a:gd name="T118" fmla="*/ 88 w 104"/>
                  <a:gd name="T119" fmla="*/ 98 h 110"/>
                  <a:gd name="T120" fmla="*/ 94 w 104"/>
                  <a:gd name="T121" fmla="*/ 94 h 110"/>
                  <a:gd name="T122" fmla="*/ 94 w 104"/>
                  <a:gd name="T123" fmla="*/ 14 h 110"/>
                  <a:gd name="T124" fmla="*/ 104 w 104"/>
                  <a:gd name="T12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 h="110">
                    <a:moveTo>
                      <a:pt x="14" y="26"/>
                    </a:moveTo>
                    <a:lnTo>
                      <a:pt x="14" y="26"/>
                    </a:lnTo>
                    <a:lnTo>
                      <a:pt x="8" y="36"/>
                    </a:lnTo>
                    <a:lnTo>
                      <a:pt x="8" y="36"/>
                    </a:lnTo>
                    <a:lnTo>
                      <a:pt x="0" y="30"/>
                    </a:lnTo>
                    <a:lnTo>
                      <a:pt x="0" y="30"/>
                    </a:lnTo>
                    <a:lnTo>
                      <a:pt x="6" y="20"/>
                    </a:lnTo>
                    <a:lnTo>
                      <a:pt x="10" y="8"/>
                    </a:lnTo>
                    <a:lnTo>
                      <a:pt x="10" y="8"/>
                    </a:lnTo>
                    <a:lnTo>
                      <a:pt x="10" y="2"/>
                    </a:lnTo>
                    <a:lnTo>
                      <a:pt x="20" y="4"/>
                    </a:lnTo>
                    <a:lnTo>
                      <a:pt x="20" y="4"/>
                    </a:lnTo>
                    <a:lnTo>
                      <a:pt x="20" y="8"/>
                    </a:lnTo>
                    <a:lnTo>
                      <a:pt x="20" y="8"/>
                    </a:lnTo>
                    <a:lnTo>
                      <a:pt x="18" y="16"/>
                    </a:lnTo>
                    <a:lnTo>
                      <a:pt x="28" y="16"/>
                    </a:lnTo>
                    <a:lnTo>
                      <a:pt x="28" y="12"/>
                    </a:lnTo>
                    <a:lnTo>
                      <a:pt x="28" y="12"/>
                    </a:lnTo>
                    <a:lnTo>
                      <a:pt x="28" y="0"/>
                    </a:lnTo>
                    <a:lnTo>
                      <a:pt x="38" y="0"/>
                    </a:lnTo>
                    <a:lnTo>
                      <a:pt x="38" y="0"/>
                    </a:lnTo>
                    <a:lnTo>
                      <a:pt x="38" y="12"/>
                    </a:lnTo>
                    <a:lnTo>
                      <a:pt x="38" y="16"/>
                    </a:lnTo>
                    <a:lnTo>
                      <a:pt x="50" y="16"/>
                    </a:lnTo>
                    <a:lnTo>
                      <a:pt x="50" y="16"/>
                    </a:lnTo>
                    <a:lnTo>
                      <a:pt x="60" y="14"/>
                    </a:lnTo>
                    <a:lnTo>
                      <a:pt x="60" y="26"/>
                    </a:lnTo>
                    <a:lnTo>
                      <a:pt x="60" y="26"/>
                    </a:lnTo>
                    <a:lnTo>
                      <a:pt x="50" y="26"/>
                    </a:lnTo>
                    <a:lnTo>
                      <a:pt x="38" y="26"/>
                    </a:lnTo>
                    <a:lnTo>
                      <a:pt x="38" y="36"/>
                    </a:lnTo>
                    <a:lnTo>
                      <a:pt x="54" y="36"/>
                    </a:lnTo>
                    <a:lnTo>
                      <a:pt x="54" y="36"/>
                    </a:lnTo>
                    <a:lnTo>
                      <a:pt x="64" y="36"/>
                    </a:lnTo>
                    <a:lnTo>
                      <a:pt x="64" y="48"/>
                    </a:lnTo>
                    <a:lnTo>
                      <a:pt x="64" y="48"/>
                    </a:lnTo>
                    <a:lnTo>
                      <a:pt x="52" y="46"/>
                    </a:lnTo>
                    <a:lnTo>
                      <a:pt x="38" y="46"/>
                    </a:lnTo>
                    <a:lnTo>
                      <a:pt x="38" y="58"/>
                    </a:lnTo>
                    <a:lnTo>
                      <a:pt x="50" y="58"/>
                    </a:lnTo>
                    <a:lnTo>
                      <a:pt x="50" y="58"/>
                    </a:lnTo>
                    <a:lnTo>
                      <a:pt x="62" y="56"/>
                    </a:lnTo>
                    <a:lnTo>
                      <a:pt x="62" y="56"/>
                    </a:lnTo>
                    <a:lnTo>
                      <a:pt x="60" y="68"/>
                    </a:lnTo>
                    <a:lnTo>
                      <a:pt x="60" y="92"/>
                    </a:lnTo>
                    <a:lnTo>
                      <a:pt x="60" y="92"/>
                    </a:lnTo>
                    <a:lnTo>
                      <a:pt x="60" y="96"/>
                    </a:lnTo>
                    <a:lnTo>
                      <a:pt x="58" y="98"/>
                    </a:lnTo>
                    <a:lnTo>
                      <a:pt x="54" y="100"/>
                    </a:lnTo>
                    <a:lnTo>
                      <a:pt x="48" y="100"/>
                    </a:lnTo>
                    <a:lnTo>
                      <a:pt x="48" y="100"/>
                    </a:lnTo>
                    <a:lnTo>
                      <a:pt x="42" y="100"/>
                    </a:lnTo>
                    <a:lnTo>
                      <a:pt x="42" y="100"/>
                    </a:lnTo>
                    <a:lnTo>
                      <a:pt x="40" y="90"/>
                    </a:lnTo>
                    <a:lnTo>
                      <a:pt x="40" y="90"/>
                    </a:lnTo>
                    <a:lnTo>
                      <a:pt x="46" y="90"/>
                    </a:lnTo>
                    <a:lnTo>
                      <a:pt x="46" y="90"/>
                    </a:lnTo>
                    <a:lnTo>
                      <a:pt x="50" y="90"/>
                    </a:lnTo>
                    <a:lnTo>
                      <a:pt x="52" y="88"/>
                    </a:lnTo>
                    <a:lnTo>
                      <a:pt x="52" y="66"/>
                    </a:lnTo>
                    <a:lnTo>
                      <a:pt x="38" y="66"/>
                    </a:lnTo>
                    <a:lnTo>
                      <a:pt x="38" y="96"/>
                    </a:lnTo>
                    <a:lnTo>
                      <a:pt x="38" y="96"/>
                    </a:lnTo>
                    <a:lnTo>
                      <a:pt x="38" y="110"/>
                    </a:lnTo>
                    <a:lnTo>
                      <a:pt x="28" y="110"/>
                    </a:lnTo>
                    <a:lnTo>
                      <a:pt x="28" y="110"/>
                    </a:lnTo>
                    <a:lnTo>
                      <a:pt x="28" y="96"/>
                    </a:lnTo>
                    <a:lnTo>
                      <a:pt x="28" y="66"/>
                    </a:lnTo>
                    <a:lnTo>
                      <a:pt x="14" y="66"/>
                    </a:lnTo>
                    <a:lnTo>
                      <a:pt x="14" y="88"/>
                    </a:lnTo>
                    <a:lnTo>
                      <a:pt x="14" y="88"/>
                    </a:lnTo>
                    <a:lnTo>
                      <a:pt x="14" y="100"/>
                    </a:lnTo>
                    <a:lnTo>
                      <a:pt x="4" y="100"/>
                    </a:lnTo>
                    <a:lnTo>
                      <a:pt x="4" y="100"/>
                    </a:lnTo>
                    <a:lnTo>
                      <a:pt x="4" y="88"/>
                    </a:lnTo>
                    <a:lnTo>
                      <a:pt x="4" y="68"/>
                    </a:lnTo>
                    <a:lnTo>
                      <a:pt x="4" y="68"/>
                    </a:lnTo>
                    <a:lnTo>
                      <a:pt x="4" y="56"/>
                    </a:lnTo>
                    <a:lnTo>
                      <a:pt x="4" y="56"/>
                    </a:lnTo>
                    <a:lnTo>
                      <a:pt x="16" y="58"/>
                    </a:lnTo>
                    <a:lnTo>
                      <a:pt x="28" y="58"/>
                    </a:lnTo>
                    <a:lnTo>
                      <a:pt x="28" y="46"/>
                    </a:lnTo>
                    <a:lnTo>
                      <a:pt x="12" y="46"/>
                    </a:lnTo>
                    <a:lnTo>
                      <a:pt x="12" y="46"/>
                    </a:lnTo>
                    <a:lnTo>
                      <a:pt x="0" y="48"/>
                    </a:lnTo>
                    <a:lnTo>
                      <a:pt x="0" y="36"/>
                    </a:lnTo>
                    <a:lnTo>
                      <a:pt x="0" y="36"/>
                    </a:lnTo>
                    <a:lnTo>
                      <a:pt x="10" y="36"/>
                    </a:lnTo>
                    <a:lnTo>
                      <a:pt x="28" y="36"/>
                    </a:lnTo>
                    <a:lnTo>
                      <a:pt x="28" y="26"/>
                    </a:lnTo>
                    <a:lnTo>
                      <a:pt x="14" y="26"/>
                    </a:lnTo>
                    <a:close/>
                    <a:moveTo>
                      <a:pt x="80" y="8"/>
                    </a:moveTo>
                    <a:lnTo>
                      <a:pt x="80" y="8"/>
                    </a:lnTo>
                    <a:lnTo>
                      <a:pt x="80" y="20"/>
                    </a:lnTo>
                    <a:lnTo>
                      <a:pt x="80" y="68"/>
                    </a:lnTo>
                    <a:lnTo>
                      <a:pt x="80" y="68"/>
                    </a:lnTo>
                    <a:lnTo>
                      <a:pt x="80" y="80"/>
                    </a:lnTo>
                    <a:lnTo>
                      <a:pt x="70" y="80"/>
                    </a:lnTo>
                    <a:lnTo>
                      <a:pt x="70" y="80"/>
                    </a:lnTo>
                    <a:lnTo>
                      <a:pt x="70" y="68"/>
                    </a:lnTo>
                    <a:lnTo>
                      <a:pt x="70" y="20"/>
                    </a:lnTo>
                    <a:lnTo>
                      <a:pt x="70" y="20"/>
                    </a:lnTo>
                    <a:lnTo>
                      <a:pt x="68" y="8"/>
                    </a:lnTo>
                    <a:lnTo>
                      <a:pt x="80" y="8"/>
                    </a:lnTo>
                    <a:close/>
                    <a:moveTo>
                      <a:pt x="104" y="0"/>
                    </a:moveTo>
                    <a:lnTo>
                      <a:pt x="104" y="0"/>
                    </a:lnTo>
                    <a:lnTo>
                      <a:pt x="104" y="14"/>
                    </a:lnTo>
                    <a:lnTo>
                      <a:pt x="104" y="94"/>
                    </a:lnTo>
                    <a:lnTo>
                      <a:pt x="104" y="94"/>
                    </a:lnTo>
                    <a:lnTo>
                      <a:pt x="102" y="102"/>
                    </a:lnTo>
                    <a:lnTo>
                      <a:pt x="100" y="106"/>
                    </a:lnTo>
                    <a:lnTo>
                      <a:pt x="96" y="108"/>
                    </a:lnTo>
                    <a:lnTo>
                      <a:pt x="88" y="108"/>
                    </a:lnTo>
                    <a:lnTo>
                      <a:pt x="88" y="108"/>
                    </a:lnTo>
                    <a:lnTo>
                      <a:pt x="76" y="108"/>
                    </a:lnTo>
                    <a:lnTo>
                      <a:pt x="76" y="108"/>
                    </a:lnTo>
                    <a:lnTo>
                      <a:pt x="72" y="96"/>
                    </a:lnTo>
                    <a:lnTo>
                      <a:pt x="72" y="96"/>
                    </a:lnTo>
                    <a:lnTo>
                      <a:pt x="88" y="98"/>
                    </a:lnTo>
                    <a:lnTo>
                      <a:pt x="88" y="98"/>
                    </a:lnTo>
                    <a:lnTo>
                      <a:pt x="92" y="96"/>
                    </a:lnTo>
                    <a:lnTo>
                      <a:pt x="94" y="94"/>
                    </a:lnTo>
                    <a:lnTo>
                      <a:pt x="94" y="14"/>
                    </a:lnTo>
                    <a:lnTo>
                      <a:pt x="94" y="14"/>
                    </a:lnTo>
                    <a:lnTo>
                      <a:pt x="92" y="0"/>
                    </a:lnTo>
                    <a:lnTo>
                      <a:pt x="104" y="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5" name="Freeform 67"/>
              <p:cNvSpPr>
                <a:spLocks noEditPoints="1"/>
              </p:cNvSpPr>
              <p:nvPr/>
            </p:nvSpPr>
            <p:spPr bwMode="auto">
              <a:xfrm>
                <a:off x="890" y="2984"/>
                <a:ext cx="104" cy="104"/>
              </a:xfrm>
              <a:custGeom>
                <a:avLst/>
                <a:gdLst>
                  <a:gd name="T0" fmla="*/ 104 w 104"/>
                  <a:gd name="T1" fmla="*/ 100 h 104"/>
                  <a:gd name="T2" fmla="*/ 12 w 104"/>
                  <a:gd name="T3" fmla="*/ 100 h 104"/>
                  <a:gd name="T4" fmla="*/ 0 w 104"/>
                  <a:gd name="T5" fmla="*/ 104 h 104"/>
                  <a:gd name="T6" fmla="*/ 2 w 104"/>
                  <a:gd name="T7" fmla="*/ 92 h 104"/>
                  <a:gd name="T8" fmla="*/ 2 w 104"/>
                  <a:gd name="T9" fmla="*/ 12 h 104"/>
                  <a:gd name="T10" fmla="*/ 2 w 104"/>
                  <a:gd name="T11" fmla="*/ 0 h 104"/>
                  <a:gd name="T12" fmla="*/ 90 w 104"/>
                  <a:gd name="T13" fmla="*/ 0 h 104"/>
                  <a:gd name="T14" fmla="*/ 102 w 104"/>
                  <a:gd name="T15" fmla="*/ 0 h 104"/>
                  <a:gd name="T16" fmla="*/ 102 w 104"/>
                  <a:gd name="T17" fmla="*/ 10 h 104"/>
                  <a:gd name="T18" fmla="*/ 12 w 104"/>
                  <a:gd name="T19" fmla="*/ 10 h 104"/>
                  <a:gd name="T20" fmla="*/ 92 w 104"/>
                  <a:gd name="T21" fmla="*/ 90 h 104"/>
                  <a:gd name="T22" fmla="*/ 104 w 104"/>
                  <a:gd name="T23" fmla="*/ 90 h 104"/>
                  <a:gd name="T24" fmla="*/ 66 w 104"/>
                  <a:gd name="T25" fmla="*/ 54 h 104"/>
                  <a:gd name="T26" fmla="*/ 72 w 104"/>
                  <a:gd name="T27" fmla="*/ 62 h 104"/>
                  <a:gd name="T28" fmla="*/ 80 w 104"/>
                  <a:gd name="T29" fmla="*/ 68 h 104"/>
                  <a:gd name="T30" fmla="*/ 102 w 104"/>
                  <a:gd name="T31" fmla="*/ 76 h 104"/>
                  <a:gd name="T32" fmla="*/ 96 w 104"/>
                  <a:gd name="T33" fmla="*/ 86 h 104"/>
                  <a:gd name="T34" fmla="*/ 82 w 104"/>
                  <a:gd name="T35" fmla="*/ 82 h 104"/>
                  <a:gd name="T36" fmla="*/ 72 w 104"/>
                  <a:gd name="T37" fmla="*/ 76 h 104"/>
                  <a:gd name="T38" fmla="*/ 58 w 104"/>
                  <a:gd name="T39" fmla="*/ 60 h 104"/>
                  <a:gd name="T40" fmla="*/ 52 w 104"/>
                  <a:gd name="T41" fmla="*/ 70 h 104"/>
                  <a:gd name="T42" fmla="*/ 46 w 104"/>
                  <a:gd name="T43" fmla="*/ 76 h 104"/>
                  <a:gd name="T44" fmla="*/ 24 w 104"/>
                  <a:gd name="T45" fmla="*/ 86 h 104"/>
                  <a:gd name="T46" fmla="*/ 18 w 104"/>
                  <a:gd name="T47" fmla="*/ 78 h 104"/>
                  <a:gd name="T48" fmla="*/ 30 w 104"/>
                  <a:gd name="T49" fmla="*/ 72 h 104"/>
                  <a:gd name="T50" fmla="*/ 40 w 104"/>
                  <a:gd name="T51" fmla="*/ 66 h 104"/>
                  <a:gd name="T52" fmla="*/ 50 w 104"/>
                  <a:gd name="T53" fmla="*/ 54 h 104"/>
                  <a:gd name="T54" fmla="*/ 32 w 104"/>
                  <a:gd name="T55" fmla="*/ 54 h 104"/>
                  <a:gd name="T56" fmla="*/ 18 w 104"/>
                  <a:gd name="T57" fmla="*/ 44 h 104"/>
                  <a:gd name="T58" fmla="*/ 32 w 104"/>
                  <a:gd name="T59" fmla="*/ 46 h 104"/>
                  <a:gd name="T60" fmla="*/ 52 w 104"/>
                  <a:gd name="T61" fmla="*/ 46 h 104"/>
                  <a:gd name="T62" fmla="*/ 36 w 104"/>
                  <a:gd name="T63" fmla="*/ 32 h 104"/>
                  <a:gd name="T64" fmla="*/ 26 w 104"/>
                  <a:gd name="T65" fmla="*/ 42 h 104"/>
                  <a:gd name="T66" fmla="*/ 18 w 104"/>
                  <a:gd name="T67" fmla="*/ 36 h 104"/>
                  <a:gd name="T68" fmla="*/ 30 w 104"/>
                  <a:gd name="T69" fmla="*/ 24 h 104"/>
                  <a:gd name="T70" fmla="*/ 36 w 104"/>
                  <a:gd name="T71" fmla="*/ 10 h 104"/>
                  <a:gd name="T72" fmla="*/ 46 w 104"/>
                  <a:gd name="T73" fmla="*/ 14 h 104"/>
                  <a:gd name="T74" fmla="*/ 44 w 104"/>
                  <a:gd name="T75" fmla="*/ 18 h 104"/>
                  <a:gd name="T76" fmla="*/ 82 w 104"/>
                  <a:gd name="T77" fmla="*/ 22 h 104"/>
                  <a:gd name="T78" fmla="*/ 94 w 104"/>
                  <a:gd name="T79" fmla="*/ 22 h 104"/>
                  <a:gd name="T80" fmla="*/ 94 w 104"/>
                  <a:gd name="T81" fmla="*/ 32 h 104"/>
                  <a:gd name="T82" fmla="*/ 64 w 104"/>
                  <a:gd name="T83" fmla="*/ 32 h 104"/>
                  <a:gd name="T84" fmla="*/ 64 w 104"/>
                  <a:gd name="T85" fmla="*/ 36 h 104"/>
                  <a:gd name="T86" fmla="*/ 62 w 104"/>
                  <a:gd name="T87" fmla="*/ 46 h 104"/>
                  <a:gd name="T88" fmla="*/ 90 w 104"/>
                  <a:gd name="T89" fmla="*/ 46 h 104"/>
                  <a:gd name="T90" fmla="*/ 102 w 104"/>
                  <a:gd name="T91" fmla="*/ 56 h 104"/>
                  <a:gd name="T92" fmla="*/ 90 w 104"/>
                  <a:gd name="T93"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104">
                    <a:moveTo>
                      <a:pt x="104" y="100"/>
                    </a:moveTo>
                    <a:lnTo>
                      <a:pt x="104" y="100"/>
                    </a:lnTo>
                    <a:lnTo>
                      <a:pt x="92" y="100"/>
                    </a:lnTo>
                    <a:lnTo>
                      <a:pt x="12" y="100"/>
                    </a:lnTo>
                    <a:lnTo>
                      <a:pt x="12" y="104"/>
                    </a:lnTo>
                    <a:lnTo>
                      <a:pt x="0" y="104"/>
                    </a:lnTo>
                    <a:lnTo>
                      <a:pt x="0" y="104"/>
                    </a:lnTo>
                    <a:lnTo>
                      <a:pt x="2" y="92"/>
                    </a:lnTo>
                    <a:lnTo>
                      <a:pt x="2" y="12"/>
                    </a:lnTo>
                    <a:lnTo>
                      <a:pt x="2" y="12"/>
                    </a:lnTo>
                    <a:lnTo>
                      <a:pt x="2" y="0"/>
                    </a:lnTo>
                    <a:lnTo>
                      <a:pt x="2" y="0"/>
                    </a:lnTo>
                    <a:lnTo>
                      <a:pt x="14" y="0"/>
                    </a:lnTo>
                    <a:lnTo>
                      <a:pt x="90" y="0"/>
                    </a:lnTo>
                    <a:lnTo>
                      <a:pt x="90" y="0"/>
                    </a:lnTo>
                    <a:lnTo>
                      <a:pt x="102" y="0"/>
                    </a:lnTo>
                    <a:lnTo>
                      <a:pt x="102" y="10"/>
                    </a:lnTo>
                    <a:lnTo>
                      <a:pt x="102" y="10"/>
                    </a:lnTo>
                    <a:lnTo>
                      <a:pt x="90" y="10"/>
                    </a:lnTo>
                    <a:lnTo>
                      <a:pt x="12" y="10"/>
                    </a:lnTo>
                    <a:lnTo>
                      <a:pt x="12" y="90"/>
                    </a:lnTo>
                    <a:lnTo>
                      <a:pt x="92" y="90"/>
                    </a:lnTo>
                    <a:lnTo>
                      <a:pt x="92" y="90"/>
                    </a:lnTo>
                    <a:lnTo>
                      <a:pt x="104" y="90"/>
                    </a:lnTo>
                    <a:lnTo>
                      <a:pt x="104" y="100"/>
                    </a:lnTo>
                    <a:close/>
                    <a:moveTo>
                      <a:pt x="66" y="54"/>
                    </a:moveTo>
                    <a:lnTo>
                      <a:pt x="66" y="54"/>
                    </a:lnTo>
                    <a:lnTo>
                      <a:pt x="72" y="62"/>
                    </a:lnTo>
                    <a:lnTo>
                      <a:pt x="80" y="68"/>
                    </a:lnTo>
                    <a:lnTo>
                      <a:pt x="80" y="68"/>
                    </a:lnTo>
                    <a:lnTo>
                      <a:pt x="88" y="72"/>
                    </a:lnTo>
                    <a:lnTo>
                      <a:pt x="102" y="76"/>
                    </a:lnTo>
                    <a:lnTo>
                      <a:pt x="102" y="76"/>
                    </a:lnTo>
                    <a:lnTo>
                      <a:pt x="96" y="86"/>
                    </a:lnTo>
                    <a:lnTo>
                      <a:pt x="96" y="86"/>
                    </a:lnTo>
                    <a:lnTo>
                      <a:pt x="82" y="82"/>
                    </a:lnTo>
                    <a:lnTo>
                      <a:pt x="72" y="76"/>
                    </a:lnTo>
                    <a:lnTo>
                      <a:pt x="72" y="76"/>
                    </a:lnTo>
                    <a:lnTo>
                      <a:pt x="64" y="68"/>
                    </a:lnTo>
                    <a:lnTo>
                      <a:pt x="58" y="60"/>
                    </a:lnTo>
                    <a:lnTo>
                      <a:pt x="58" y="60"/>
                    </a:lnTo>
                    <a:lnTo>
                      <a:pt x="52" y="70"/>
                    </a:lnTo>
                    <a:lnTo>
                      <a:pt x="46" y="76"/>
                    </a:lnTo>
                    <a:lnTo>
                      <a:pt x="46" y="76"/>
                    </a:lnTo>
                    <a:lnTo>
                      <a:pt x="36" y="82"/>
                    </a:lnTo>
                    <a:lnTo>
                      <a:pt x="24" y="86"/>
                    </a:lnTo>
                    <a:lnTo>
                      <a:pt x="24" y="86"/>
                    </a:lnTo>
                    <a:lnTo>
                      <a:pt x="18" y="78"/>
                    </a:lnTo>
                    <a:lnTo>
                      <a:pt x="18" y="78"/>
                    </a:lnTo>
                    <a:lnTo>
                      <a:pt x="30" y="72"/>
                    </a:lnTo>
                    <a:lnTo>
                      <a:pt x="40" y="66"/>
                    </a:lnTo>
                    <a:lnTo>
                      <a:pt x="40" y="66"/>
                    </a:lnTo>
                    <a:lnTo>
                      <a:pt x="46" y="62"/>
                    </a:lnTo>
                    <a:lnTo>
                      <a:pt x="50" y="54"/>
                    </a:lnTo>
                    <a:lnTo>
                      <a:pt x="32" y="54"/>
                    </a:lnTo>
                    <a:lnTo>
                      <a:pt x="32" y="54"/>
                    </a:lnTo>
                    <a:lnTo>
                      <a:pt x="18" y="56"/>
                    </a:lnTo>
                    <a:lnTo>
                      <a:pt x="18" y="44"/>
                    </a:lnTo>
                    <a:lnTo>
                      <a:pt x="18" y="44"/>
                    </a:lnTo>
                    <a:lnTo>
                      <a:pt x="32" y="46"/>
                    </a:lnTo>
                    <a:lnTo>
                      <a:pt x="52" y="46"/>
                    </a:lnTo>
                    <a:lnTo>
                      <a:pt x="52" y="46"/>
                    </a:lnTo>
                    <a:lnTo>
                      <a:pt x="52" y="32"/>
                    </a:lnTo>
                    <a:lnTo>
                      <a:pt x="36" y="32"/>
                    </a:lnTo>
                    <a:lnTo>
                      <a:pt x="36" y="32"/>
                    </a:lnTo>
                    <a:lnTo>
                      <a:pt x="26" y="42"/>
                    </a:lnTo>
                    <a:lnTo>
                      <a:pt x="26" y="42"/>
                    </a:lnTo>
                    <a:lnTo>
                      <a:pt x="18" y="36"/>
                    </a:lnTo>
                    <a:lnTo>
                      <a:pt x="18" y="36"/>
                    </a:lnTo>
                    <a:lnTo>
                      <a:pt x="30" y="24"/>
                    </a:lnTo>
                    <a:lnTo>
                      <a:pt x="34" y="18"/>
                    </a:lnTo>
                    <a:lnTo>
                      <a:pt x="36" y="10"/>
                    </a:lnTo>
                    <a:lnTo>
                      <a:pt x="46" y="14"/>
                    </a:lnTo>
                    <a:lnTo>
                      <a:pt x="46" y="14"/>
                    </a:lnTo>
                    <a:lnTo>
                      <a:pt x="44" y="18"/>
                    </a:lnTo>
                    <a:lnTo>
                      <a:pt x="44" y="18"/>
                    </a:lnTo>
                    <a:lnTo>
                      <a:pt x="42" y="22"/>
                    </a:lnTo>
                    <a:lnTo>
                      <a:pt x="82" y="22"/>
                    </a:lnTo>
                    <a:lnTo>
                      <a:pt x="82" y="22"/>
                    </a:lnTo>
                    <a:lnTo>
                      <a:pt x="94" y="22"/>
                    </a:lnTo>
                    <a:lnTo>
                      <a:pt x="94" y="32"/>
                    </a:lnTo>
                    <a:lnTo>
                      <a:pt x="94" y="32"/>
                    </a:lnTo>
                    <a:lnTo>
                      <a:pt x="82" y="32"/>
                    </a:lnTo>
                    <a:lnTo>
                      <a:pt x="64" y="32"/>
                    </a:lnTo>
                    <a:lnTo>
                      <a:pt x="64" y="32"/>
                    </a:lnTo>
                    <a:lnTo>
                      <a:pt x="64" y="36"/>
                    </a:lnTo>
                    <a:lnTo>
                      <a:pt x="64" y="36"/>
                    </a:lnTo>
                    <a:lnTo>
                      <a:pt x="62" y="46"/>
                    </a:lnTo>
                    <a:lnTo>
                      <a:pt x="90" y="46"/>
                    </a:lnTo>
                    <a:lnTo>
                      <a:pt x="90" y="46"/>
                    </a:lnTo>
                    <a:lnTo>
                      <a:pt x="102" y="44"/>
                    </a:lnTo>
                    <a:lnTo>
                      <a:pt x="102" y="56"/>
                    </a:lnTo>
                    <a:lnTo>
                      <a:pt x="102" y="56"/>
                    </a:lnTo>
                    <a:lnTo>
                      <a:pt x="90" y="54"/>
                    </a:lnTo>
                    <a:lnTo>
                      <a:pt x="66" y="5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6" name="Freeform 68"/>
              <p:cNvSpPr>
                <a:spLocks noEditPoints="1"/>
              </p:cNvSpPr>
              <p:nvPr/>
            </p:nvSpPr>
            <p:spPr bwMode="auto">
              <a:xfrm>
                <a:off x="1002" y="2978"/>
                <a:ext cx="116" cy="110"/>
              </a:xfrm>
              <a:custGeom>
                <a:avLst/>
                <a:gdLst>
                  <a:gd name="T0" fmla="*/ 100 w 116"/>
                  <a:gd name="T1" fmla="*/ 84 h 110"/>
                  <a:gd name="T2" fmla="*/ 74 w 116"/>
                  <a:gd name="T3" fmla="*/ 84 h 110"/>
                  <a:gd name="T4" fmla="*/ 74 w 116"/>
                  <a:gd name="T5" fmla="*/ 106 h 110"/>
                  <a:gd name="T6" fmla="*/ 62 w 116"/>
                  <a:gd name="T7" fmla="*/ 110 h 110"/>
                  <a:gd name="T8" fmla="*/ 48 w 116"/>
                  <a:gd name="T9" fmla="*/ 110 h 110"/>
                  <a:gd name="T10" fmla="*/ 60 w 116"/>
                  <a:gd name="T11" fmla="*/ 102 h 110"/>
                  <a:gd name="T12" fmla="*/ 64 w 116"/>
                  <a:gd name="T13" fmla="*/ 98 h 110"/>
                  <a:gd name="T14" fmla="*/ 52 w 116"/>
                  <a:gd name="T15" fmla="*/ 84 h 110"/>
                  <a:gd name="T16" fmla="*/ 40 w 116"/>
                  <a:gd name="T17" fmla="*/ 74 h 110"/>
                  <a:gd name="T18" fmla="*/ 34 w 116"/>
                  <a:gd name="T19" fmla="*/ 64 h 110"/>
                  <a:gd name="T20" fmla="*/ 30 w 116"/>
                  <a:gd name="T21" fmla="*/ 58 h 110"/>
                  <a:gd name="T22" fmla="*/ 24 w 116"/>
                  <a:gd name="T23" fmla="*/ 88 h 110"/>
                  <a:gd name="T24" fmla="*/ 12 w 116"/>
                  <a:gd name="T25" fmla="*/ 110 h 110"/>
                  <a:gd name="T26" fmla="*/ 10 w 116"/>
                  <a:gd name="T27" fmla="*/ 94 h 110"/>
                  <a:gd name="T28" fmla="*/ 18 w 116"/>
                  <a:gd name="T29" fmla="*/ 64 h 110"/>
                  <a:gd name="T30" fmla="*/ 6 w 116"/>
                  <a:gd name="T31" fmla="*/ 72 h 110"/>
                  <a:gd name="T32" fmla="*/ 0 w 116"/>
                  <a:gd name="T33" fmla="*/ 62 h 110"/>
                  <a:gd name="T34" fmla="*/ 20 w 116"/>
                  <a:gd name="T35" fmla="*/ 38 h 110"/>
                  <a:gd name="T36" fmla="*/ 18 w 116"/>
                  <a:gd name="T37" fmla="*/ 8 h 110"/>
                  <a:gd name="T38" fmla="*/ 58 w 116"/>
                  <a:gd name="T39" fmla="*/ 8 h 110"/>
                  <a:gd name="T40" fmla="*/ 70 w 116"/>
                  <a:gd name="T41" fmla="*/ 0 h 110"/>
                  <a:gd name="T42" fmla="*/ 70 w 116"/>
                  <a:gd name="T43" fmla="*/ 8 h 110"/>
                  <a:gd name="T44" fmla="*/ 112 w 116"/>
                  <a:gd name="T45" fmla="*/ 8 h 110"/>
                  <a:gd name="T46" fmla="*/ 100 w 116"/>
                  <a:gd name="T47" fmla="*/ 18 h 110"/>
                  <a:gd name="T48" fmla="*/ 30 w 116"/>
                  <a:gd name="T49" fmla="*/ 36 h 110"/>
                  <a:gd name="T50" fmla="*/ 42 w 116"/>
                  <a:gd name="T51" fmla="*/ 48 h 110"/>
                  <a:gd name="T52" fmla="*/ 38 w 116"/>
                  <a:gd name="T53" fmla="*/ 36 h 110"/>
                  <a:gd name="T54" fmla="*/ 48 w 116"/>
                  <a:gd name="T55" fmla="*/ 44 h 110"/>
                  <a:gd name="T56" fmla="*/ 44 w 116"/>
                  <a:gd name="T57" fmla="*/ 34 h 110"/>
                  <a:gd name="T58" fmla="*/ 32 w 116"/>
                  <a:gd name="T59" fmla="*/ 24 h 110"/>
                  <a:gd name="T60" fmla="*/ 60 w 116"/>
                  <a:gd name="T61" fmla="*/ 26 h 110"/>
                  <a:gd name="T62" fmla="*/ 72 w 116"/>
                  <a:gd name="T63" fmla="*/ 20 h 110"/>
                  <a:gd name="T64" fmla="*/ 100 w 116"/>
                  <a:gd name="T65" fmla="*/ 26 h 110"/>
                  <a:gd name="T66" fmla="*/ 112 w 116"/>
                  <a:gd name="T67" fmla="*/ 34 h 110"/>
                  <a:gd name="T68" fmla="*/ 82 w 116"/>
                  <a:gd name="T69" fmla="*/ 34 h 110"/>
                  <a:gd name="T70" fmla="*/ 92 w 116"/>
                  <a:gd name="T71" fmla="*/ 44 h 110"/>
                  <a:gd name="T72" fmla="*/ 108 w 116"/>
                  <a:gd name="T73" fmla="*/ 40 h 110"/>
                  <a:gd name="T74" fmla="*/ 106 w 116"/>
                  <a:gd name="T75" fmla="*/ 54 h 110"/>
                  <a:gd name="T76" fmla="*/ 110 w 116"/>
                  <a:gd name="T77" fmla="*/ 66 h 110"/>
                  <a:gd name="T78" fmla="*/ 100 w 116"/>
                  <a:gd name="T79" fmla="*/ 74 h 110"/>
                  <a:gd name="T80" fmla="*/ 14 w 116"/>
                  <a:gd name="T81" fmla="*/ 32 h 110"/>
                  <a:gd name="T82" fmla="*/ 10 w 116"/>
                  <a:gd name="T83" fmla="*/ 48 h 110"/>
                  <a:gd name="T84" fmla="*/ 10 w 116"/>
                  <a:gd name="T85" fmla="*/ 22 h 110"/>
                  <a:gd name="T86" fmla="*/ 42 w 116"/>
                  <a:gd name="T87" fmla="*/ 100 h 110"/>
                  <a:gd name="T88" fmla="*/ 24 w 116"/>
                  <a:gd name="T89" fmla="*/ 102 h 110"/>
                  <a:gd name="T90" fmla="*/ 44 w 116"/>
                  <a:gd name="T91" fmla="*/ 84 h 110"/>
                  <a:gd name="T92" fmla="*/ 90 w 116"/>
                  <a:gd name="T93" fmla="*/ 62 h 110"/>
                  <a:gd name="T94" fmla="*/ 50 w 116"/>
                  <a:gd name="T95" fmla="*/ 62 h 110"/>
                  <a:gd name="T96" fmla="*/ 90 w 116"/>
                  <a:gd name="T97" fmla="*/ 70 h 110"/>
                  <a:gd name="T98" fmla="*/ 82 w 116"/>
                  <a:gd name="T99" fmla="*/ 48 h 110"/>
                  <a:gd name="T100" fmla="*/ 66 w 116"/>
                  <a:gd name="T101" fmla="*/ 34 h 110"/>
                  <a:gd name="T102" fmla="*/ 82 w 116"/>
                  <a:gd name="T103" fmla="*/ 48 h 110"/>
                  <a:gd name="T104" fmla="*/ 100 w 116"/>
                  <a:gd name="T105" fmla="*/ 94 h 110"/>
                  <a:gd name="T106" fmla="*/ 106 w 116"/>
                  <a:gd name="T107" fmla="*/ 110 h 110"/>
                  <a:gd name="T108" fmla="*/ 82 w 116"/>
                  <a:gd name="T109" fmla="*/ 9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6" h="110">
                    <a:moveTo>
                      <a:pt x="100" y="74"/>
                    </a:moveTo>
                    <a:lnTo>
                      <a:pt x="100" y="74"/>
                    </a:lnTo>
                    <a:lnTo>
                      <a:pt x="100" y="84"/>
                    </a:lnTo>
                    <a:lnTo>
                      <a:pt x="100" y="84"/>
                    </a:lnTo>
                    <a:lnTo>
                      <a:pt x="90" y="84"/>
                    </a:lnTo>
                    <a:lnTo>
                      <a:pt x="74" y="84"/>
                    </a:lnTo>
                    <a:lnTo>
                      <a:pt x="74" y="102"/>
                    </a:lnTo>
                    <a:lnTo>
                      <a:pt x="74" y="102"/>
                    </a:lnTo>
                    <a:lnTo>
                      <a:pt x="74" y="106"/>
                    </a:lnTo>
                    <a:lnTo>
                      <a:pt x="72" y="108"/>
                    </a:lnTo>
                    <a:lnTo>
                      <a:pt x="68" y="110"/>
                    </a:lnTo>
                    <a:lnTo>
                      <a:pt x="62" y="110"/>
                    </a:lnTo>
                    <a:lnTo>
                      <a:pt x="62" y="110"/>
                    </a:lnTo>
                    <a:lnTo>
                      <a:pt x="48" y="110"/>
                    </a:lnTo>
                    <a:lnTo>
                      <a:pt x="48" y="110"/>
                    </a:lnTo>
                    <a:lnTo>
                      <a:pt x="46" y="100"/>
                    </a:lnTo>
                    <a:lnTo>
                      <a:pt x="46" y="100"/>
                    </a:lnTo>
                    <a:lnTo>
                      <a:pt x="60" y="102"/>
                    </a:lnTo>
                    <a:lnTo>
                      <a:pt x="60" y="102"/>
                    </a:lnTo>
                    <a:lnTo>
                      <a:pt x="64" y="100"/>
                    </a:lnTo>
                    <a:lnTo>
                      <a:pt x="64" y="98"/>
                    </a:lnTo>
                    <a:lnTo>
                      <a:pt x="64" y="84"/>
                    </a:lnTo>
                    <a:lnTo>
                      <a:pt x="52" y="84"/>
                    </a:lnTo>
                    <a:lnTo>
                      <a:pt x="52" y="84"/>
                    </a:lnTo>
                    <a:lnTo>
                      <a:pt x="40" y="84"/>
                    </a:lnTo>
                    <a:lnTo>
                      <a:pt x="40" y="84"/>
                    </a:lnTo>
                    <a:lnTo>
                      <a:pt x="40" y="74"/>
                    </a:lnTo>
                    <a:lnTo>
                      <a:pt x="40" y="60"/>
                    </a:lnTo>
                    <a:lnTo>
                      <a:pt x="40" y="60"/>
                    </a:lnTo>
                    <a:lnTo>
                      <a:pt x="34" y="64"/>
                    </a:lnTo>
                    <a:lnTo>
                      <a:pt x="34" y="64"/>
                    </a:lnTo>
                    <a:lnTo>
                      <a:pt x="30" y="58"/>
                    </a:lnTo>
                    <a:lnTo>
                      <a:pt x="30" y="58"/>
                    </a:lnTo>
                    <a:lnTo>
                      <a:pt x="28" y="74"/>
                    </a:lnTo>
                    <a:lnTo>
                      <a:pt x="24" y="88"/>
                    </a:lnTo>
                    <a:lnTo>
                      <a:pt x="24" y="88"/>
                    </a:lnTo>
                    <a:lnTo>
                      <a:pt x="20" y="100"/>
                    </a:lnTo>
                    <a:lnTo>
                      <a:pt x="12" y="110"/>
                    </a:lnTo>
                    <a:lnTo>
                      <a:pt x="12" y="110"/>
                    </a:lnTo>
                    <a:lnTo>
                      <a:pt x="4" y="102"/>
                    </a:lnTo>
                    <a:lnTo>
                      <a:pt x="4" y="102"/>
                    </a:lnTo>
                    <a:lnTo>
                      <a:pt x="10" y="94"/>
                    </a:lnTo>
                    <a:lnTo>
                      <a:pt x="14" y="86"/>
                    </a:lnTo>
                    <a:lnTo>
                      <a:pt x="18" y="76"/>
                    </a:lnTo>
                    <a:lnTo>
                      <a:pt x="18" y="64"/>
                    </a:lnTo>
                    <a:lnTo>
                      <a:pt x="18" y="64"/>
                    </a:lnTo>
                    <a:lnTo>
                      <a:pt x="6" y="72"/>
                    </a:lnTo>
                    <a:lnTo>
                      <a:pt x="6" y="72"/>
                    </a:lnTo>
                    <a:lnTo>
                      <a:pt x="4" y="74"/>
                    </a:lnTo>
                    <a:lnTo>
                      <a:pt x="0" y="62"/>
                    </a:lnTo>
                    <a:lnTo>
                      <a:pt x="0" y="62"/>
                    </a:lnTo>
                    <a:lnTo>
                      <a:pt x="8" y="60"/>
                    </a:lnTo>
                    <a:lnTo>
                      <a:pt x="20" y="54"/>
                    </a:lnTo>
                    <a:lnTo>
                      <a:pt x="20" y="38"/>
                    </a:lnTo>
                    <a:lnTo>
                      <a:pt x="20" y="38"/>
                    </a:lnTo>
                    <a:lnTo>
                      <a:pt x="18" y="8"/>
                    </a:lnTo>
                    <a:lnTo>
                      <a:pt x="18" y="8"/>
                    </a:lnTo>
                    <a:lnTo>
                      <a:pt x="34" y="8"/>
                    </a:lnTo>
                    <a:lnTo>
                      <a:pt x="58" y="8"/>
                    </a:lnTo>
                    <a:lnTo>
                      <a:pt x="58" y="8"/>
                    </a:lnTo>
                    <a:lnTo>
                      <a:pt x="58" y="8"/>
                    </a:lnTo>
                    <a:lnTo>
                      <a:pt x="58" y="0"/>
                    </a:lnTo>
                    <a:lnTo>
                      <a:pt x="70" y="0"/>
                    </a:lnTo>
                    <a:lnTo>
                      <a:pt x="70" y="0"/>
                    </a:lnTo>
                    <a:lnTo>
                      <a:pt x="70" y="8"/>
                    </a:lnTo>
                    <a:lnTo>
                      <a:pt x="70" y="8"/>
                    </a:lnTo>
                    <a:lnTo>
                      <a:pt x="98" y="8"/>
                    </a:lnTo>
                    <a:lnTo>
                      <a:pt x="98" y="8"/>
                    </a:lnTo>
                    <a:lnTo>
                      <a:pt x="112" y="8"/>
                    </a:lnTo>
                    <a:lnTo>
                      <a:pt x="112" y="18"/>
                    </a:lnTo>
                    <a:lnTo>
                      <a:pt x="112" y="18"/>
                    </a:lnTo>
                    <a:lnTo>
                      <a:pt x="100" y="18"/>
                    </a:lnTo>
                    <a:lnTo>
                      <a:pt x="30" y="18"/>
                    </a:lnTo>
                    <a:lnTo>
                      <a:pt x="30" y="36"/>
                    </a:lnTo>
                    <a:lnTo>
                      <a:pt x="30" y="36"/>
                    </a:lnTo>
                    <a:lnTo>
                      <a:pt x="30" y="56"/>
                    </a:lnTo>
                    <a:lnTo>
                      <a:pt x="30" y="56"/>
                    </a:lnTo>
                    <a:lnTo>
                      <a:pt x="42" y="48"/>
                    </a:lnTo>
                    <a:lnTo>
                      <a:pt x="42" y="48"/>
                    </a:lnTo>
                    <a:lnTo>
                      <a:pt x="32" y="40"/>
                    </a:lnTo>
                    <a:lnTo>
                      <a:pt x="38" y="36"/>
                    </a:lnTo>
                    <a:lnTo>
                      <a:pt x="38" y="36"/>
                    </a:lnTo>
                    <a:lnTo>
                      <a:pt x="48" y="44"/>
                    </a:lnTo>
                    <a:lnTo>
                      <a:pt x="48" y="44"/>
                    </a:lnTo>
                    <a:lnTo>
                      <a:pt x="56" y="34"/>
                    </a:lnTo>
                    <a:lnTo>
                      <a:pt x="44" y="34"/>
                    </a:lnTo>
                    <a:lnTo>
                      <a:pt x="44" y="34"/>
                    </a:lnTo>
                    <a:lnTo>
                      <a:pt x="32" y="34"/>
                    </a:lnTo>
                    <a:lnTo>
                      <a:pt x="32" y="24"/>
                    </a:lnTo>
                    <a:lnTo>
                      <a:pt x="32" y="24"/>
                    </a:lnTo>
                    <a:lnTo>
                      <a:pt x="44" y="26"/>
                    </a:lnTo>
                    <a:lnTo>
                      <a:pt x="60" y="26"/>
                    </a:lnTo>
                    <a:lnTo>
                      <a:pt x="60" y="26"/>
                    </a:lnTo>
                    <a:lnTo>
                      <a:pt x="62" y="20"/>
                    </a:lnTo>
                    <a:lnTo>
                      <a:pt x="72" y="20"/>
                    </a:lnTo>
                    <a:lnTo>
                      <a:pt x="72" y="20"/>
                    </a:lnTo>
                    <a:lnTo>
                      <a:pt x="70" y="26"/>
                    </a:lnTo>
                    <a:lnTo>
                      <a:pt x="100" y="26"/>
                    </a:lnTo>
                    <a:lnTo>
                      <a:pt x="100" y="26"/>
                    </a:lnTo>
                    <a:lnTo>
                      <a:pt x="112" y="24"/>
                    </a:lnTo>
                    <a:lnTo>
                      <a:pt x="112" y="34"/>
                    </a:lnTo>
                    <a:lnTo>
                      <a:pt x="112" y="34"/>
                    </a:lnTo>
                    <a:lnTo>
                      <a:pt x="100" y="34"/>
                    </a:lnTo>
                    <a:lnTo>
                      <a:pt x="82" y="34"/>
                    </a:lnTo>
                    <a:lnTo>
                      <a:pt x="82" y="34"/>
                    </a:lnTo>
                    <a:lnTo>
                      <a:pt x="86" y="40"/>
                    </a:lnTo>
                    <a:lnTo>
                      <a:pt x="92" y="44"/>
                    </a:lnTo>
                    <a:lnTo>
                      <a:pt x="92" y="44"/>
                    </a:lnTo>
                    <a:lnTo>
                      <a:pt x="100" y="36"/>
                    </a:lnTo>
                    <a:lnTo>
                      <a:pt x="108" y="40"/>
                    </a:lnTo>
                    <a:lnTo>
                      <a:pt x="108" y="40"/>
                    </a:lnTo>
                    <a:lnTo>
                      <a:pt x="98" y="50"/>
                    </a:lnTo>
                    <a:lnTo>
                      <a:pt x="98" y="50"/>
                    </a:lnTo>
                    <a:lnTo>
                      <a:pt x="106" y="54"/>
                    </a:lnTo>
                    <a:lnTo>
                      <a:pt x="116" y="56"/>
                    </a:lnTo>
                    <a:lnTo>
                      <a:pt x="116" y="56"/>
                    </a:lnTo>
                    <a:lnTo>
                      <a:pt x="110" y="66"/>
                    </a:lnTo>
                    <a:lnTo>
                      <a:pt x="110" y="66"/>
                    </a:lnTo>
                    <a:lnTo>
                      <a:pt x="100" y="60"/>
                    </a:lnTo>
                    <a:lnTo>
                      <a:pt x="100" y="74"/>
                    </a:lnTo>
                    <a:close/>
                    <a:moveTo>
                      <a:pt x="10" y="22"/>
                    </a:moveTo>
                    <a:lnTo>
                      <a:pt x="10" y="22"/>
                    </a:lnTo>
                    <a:lnTo>
                      <a:pt x="14" y="32"/>
                    </a:lnTo>
                    <a:lnTo>
                      <a:pt x="18" y="42"/>
                    </a:lnTo>
                    <a:lnTo>
                      <a:pt x="10" y="48"/>
                    </a:lnTo>
                    <a:lnTo>
                      <a:pt x="10" y="48"/>
                    </a:lnTo>
                    <a:lnTo>
                      <a:pt x="6" y="36"/>
                    </a:lnTo>
                    <a:lnTo>
                      <a:pt x="2" y="26"/>
                    </a:lnTo>
                    <a:lnTo>
                      <a:pt x="10" y="22"/>
                    </a:lnTo>
                    <a:close/>
                    <a:moveTo>
                      <a:pt x="52" y="88"/>
                    </a:moveTo>
                    <a:lnTo>
                      <a:pt x="52" y="88"/>
                    </a:lnTo>
                    <a:lnTo>
                      <a:pt x="42" y="100"/>
                    </a:lnTo>
                    <a:lnTo>
                      <a:pt x="30" y="110"/>
                    </a:lnTo>
                    <a:lnTo>
                      <a:pt x="30" y="110"/>
                    </a:lnTo>
                    <a:lnTo>
                      <a:pt x="24" y="102"/>
                    </a:lnTo>
                    <a:lnTo>
                      <a:pt x="24" y="102"/>
                    </a:lnTo>
                    <a:lnTo>
                      <a:pt x="36" y="94"/>
                    </a:lnTo>
                    <a:lnTo>
                      <a:pt x="44" y="84"/>
                    </a:lnTo>
                    <a:lnTo>
                      <a:pt x="52" y="88"/>
                    </a:lnTo>
                    <a:close/>
                    <a:moveTo>
                      <a:pt x="50" y="62"/>
                    </a:moveTo>
                    <a:lnTo>
                      <a:pt x="90" y="62"/>
                    </a:lnTo>
                    <a:lnTo>
                      <a:pt x="90" y="56"/>
                    </a:lnTo>
                    <a:lnTo>
                      <a:pt x="50" y="56"/>
                    </a:lnTo>
                    <a:lnTo>
                      <a:pt x="50" y="62"/>
                    </a:lnTo>
                    <a:close/>
                    <a:moveTo>
                      <a:pt x="50" y="76"/>
                    </a:moveTo>
                    <a:lnTo>
                      <a:pt x="90" y="76"/>
                    </a:lnTo>
                    <a:lnTo>
                      <a:pt x="90" y="70"/>
                    </a:lnTo>
                    <a:lnTo>
                      <a:pt x="50" y="70"/>
                    </a:lnTo>
                    <a:lnTo>
                      <a:pt x="50" y="76"/>
                    </a:lnTo>
                    <a:close/>
                    <a:moveTo>
                      <a:pt x="82" y="48"/>
                    </a:moveTo>
                    <a:lnTo>
                      <a:pt x="82" y="48"/>
                    </a:lnTo>
                    <a:lnTo>
                      <a:pt x="72" y="34"/>
                    </a:lnTo>
                    <a:lnTo>
                      <a:pt x="66" y="34"/>
                    </a:lnTo>
                    <a:lnTo>
                      <a:pt x="66" y="34"/>
                    </a:lnTo>
                    <a:lnTo>
                      <a:pt x="56" y="48"/>
                    </a:lnTo>
                    <a:lnTo>
                      <a:pt x="82" y="48"/>
                    </a:lnTo>
                    <a:close/>
                    <a:moveTo>
                      <a:pt x="90" y="84"/>
                    </a:moveTo>
                    <a:lnTo>
                      <a:pt x="90" y="84"/>
                    </a:lnTo>
                    <a:lnTo>
                      <a:pt x="100" y="94"/>
                    </a:lnTo>
                    <a:lnTo>
                      <a:pt x="112" y="100"/>
                    </a:lnTo>
                    <a:lnTo>
                      <a:pt x="112" y="100"/>
                    </a:lnTo>
                    <a:lnTo>
                      <a:pt x="106" y="110"/>
                    </a:lnTo>
                    <a:lnTo>
                      <a:pt x="106" y="110"/>
                    </a:lnTo>
                    <a:lnTo>
                      <a:pt x="94" y="100"/>
                    </a:lnTo>
                    <a:lnTo>
                      <a:pt x="82" y="90"/>
                    </a:lnTo>
                    <a:lnTo>
                      <a:pt x="90" y="8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7" name="Freeform 69"/>
              <p:cNvSpPr>
                <a:spLocks noEditPoints="1"/>
              </p:cNvSpPr>
              <p:nvPr/>
            </p:nvSpPr>
            <p:spPr bwMode="auto">
              <a:xfrm>
                <a:off x="1128" y="2990"/>
                <a:ext cx="98" cy="92"/>
              </a:xfrm>
              <a:custGeom>
                <a:avLst/>
                <a:gdLst>
                  <a:gd name="T0" fmla="*/ 46 w 98"/>
                  <a:gd name="T1" fmla="*/ 60 h 92"/>
                  <a:gd name="T2" fmla="*/ 34 w 98"/>
                  <a:gd name="T3" fmla="*/ 78 h 92"/>
                  <a:gd name="T4" fmla="*/ 22 w 98"/>
                  <a:gd name="T5" fmla="*/ 82 h 92"/>
                  <a:gd name="T6" fmla="*/ 18 w 98"/>
                  <a:gd name="T7" fmla="*/ 82 h 92"/>
                  <a:gd name="T8" fmla="*/ 6 w 98"/>
                  <a:gd name="T9" fmla="*/ 74 h 92"/>
                  <a:gd name="T10" fmla="*/ 0 w 98"/>
                  <a:gd name="T11" fmla="*/ 52 h 92"/>
                  <a:gd name="T12" fmla="*/ 0 w 98"/>
                  <a:gd name="T13" fmla="*/ 42 h 92"/>
                  <a:gd name="T14" fmla="*/ 6 w 98"/>
                  <a:gd name="T15" fmla="*/ 24 h 92"/>
                  <a:gd name="T16" fmla="*/ 12 w 98"/>
                  <a:gd name="T17" fmla="*/ 18 h 92"/>
                  <a:gd name="T18" fmla="*/ 30 w 98"/>
                  <a:gd name="T19" fmla="*/ 4 h 92"/>
                  <a:gd name="T20" fmla="*/ 52 w 98"/>
                  <a:gd name="T21" fmla="*/ 0 h 92"/>
                  <a:gd name="T22" fmla="*/ 62 w 98"/>
                  <a:gd name="T23" fmla="*/ 2 h 92"/>
                  <a:gd name="T24" fmla="*/ 80 w 98"/>
                  <a:gd name="T25" fmla="*/ 8 h 92"/>
                  <a:gd name="T26" fmla="*/ 92 w 98"/>
                  <a:gd name="T27" fmla="*/ 18 h 92"/>
                  <a:gd name="T28" fmla="*/ 98 w 98"/>
                  <a:gd name="T29" fmla="*/ 34 h 92"/>
                  <a:gd name="T30" fmla="*/ 98 w 98"/>
                  <a:gd name="T31" fmla="*/ 44 h 92"/>
                  <a:gd name="T32" fmla="*/ 92 w 98"/>
                  <a:gd name="T33" fmla="*/ 70 h 92"/>
                  <a:gd name="T34" fmla="*/ 70 w 98"/>
                  <a:gd name="T35" fmla="*/ 88 h 92"/>
                  <a:gd name="T36" fmla="*/ 52 w 98"/>
                  <a:gd name="T37" fmla="*/ 92 h 92"/>
                  <a:gd name="T38" fmla="*/ 50 w 98"/>
                  <a:gd name="T39" fmla="*/ 86 h 92"/>
                  <a:gd name="T40" fmla="*/ 46 w 98"/>
                  <a:gd name="T41" fmla="*/ 80 h 92"/>
                  <a:gd name="T42" fmla="*/ 66 w 98"/>
                  <a:gd name="T43" fmla="*/ 76 h 92"/>
                  <a:gd name="T44" fmla="*/ 74 w 98"/>
                  <a:gd name="T45" fmla="*/ 70 h 92"/>
                  <a:gd name="T46" fmla="*/ 86 w 98"/>
                  <a:gd name="T47" fmla="*/ 54 h 92"/>
                  <a:gd name="T48" fmla="*/ 86 w 98"/>
                  <a:gd name="T49" fmla="*/ 44 h 92"/>
                  <a:gd name="T50" fmla="*/ 82 w 98"/>
                  <a:gd name="T51" fmla="*/ 26 h 92"/>
                  <a:gd name="T52" fmla="*/ 70 w 98"/>
                  <a:gd name="T53" fmla="*/ 16 h 92"/>
                  <a:gd name="T54" fmla="*/ 64 w 98"/>
                  <a:gd name="T55" fmla="*/ 12 h 92"/>
                  <a:gd name="T56" fmla="*/ 58 w 98"/>
                  <a:gd name="T57" fmla="*/ 12 h 92"/>
                  <a:gd name="T58" fmla="*/ 46 w 98"/>
                  <a:gd name="T59" fmla="*/ 60 h 92"/>
                  <a:gd name="T60" fmla="*/ 28 w 98"/>
                  <a:gd name="T61" fmla="*/ 18 h 92"/>
                  <a:gd name="T62" fmla="*/ 22 w 98"/>
                  <a:gd name="T63" fmla="*/ 24 h 92"/>
                  <a:gd name="T64" fmla="*/ 12 w 98"/>
                  <a:gd name="T65" fmla="*/ 42 h 92"/>
                  <a:gd name="T66" fmla="*/ 12 w 98"/>
                  <a:gd name="T67" fmla="*/ 52 h 92"/>
                  <a:gd name="T68" fmla="*/ 14 w 98"/>
                  <a:gd name="T69" fmla="*/ 64 h 92"/>
                  <a:gd name="T70" fmla="*/ 22 w 98"/>
                  <a:gd name="T71" fmla="*/ 70 h 92"/>
                  <a:gd name="T72" fmla="*/ 24 w 98"/>
                  <a:gd name="T73" fmla="*/ 68 h 92"/>
                  <a:gd name="T74" fmla="*/ 34 w 98"/>
                  <a:gd name="T75" fmla="*/ 54 h 92"/>
                  <a:gd name="T76" fmla="*/ 42 w 98"/>
                  <a:gd name="T77" fmla="*/ 34 h 92"/>
                  <a:gd name="T78" fmla="*/ 46 w 98"/>
                  <a:gd name="T79" fmla="*/ 12 h 92"/>
                  <a:gd name="T80" fmla="*/ 28 w 98"/>
                  <a:gd name="T81"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92">
                    <a:moveTo>
                      <a:pt x="46" y="60"/>
                    </a:moveTo>
                    <a:lnTo>
                      <a:pt x="46" y="60"/>
                    </a:lnTo>
                    <a:lnTo>
                      <a:pt x="40" y="70"/>
                    </a:lnTo>
                    <a:lnTo>
                      <a:pt x="34" y="78"/>
                    </a:lnTo>
                    <a:lnTo>
                      <a:pt x="28" y="82"/>
                    </a:lnTo>
                    <a:lnTo>
                      <a:pt x="22" y="82"/>
                    </a:lnTo>
                    <a:lnTo>
                      <a:pt x="22" y="82"/>
                    </a:lnTo>
                    <a:lnTo>
                      <a:pt x="18" y="82"/>
                    </a:lnTo>
                    <a:lnTo>
                      <a:pt x="12" y="80"/>
                    </a:lnTo>
                    <a:lnTo>
                      <a:pt x="6" y="74"/>
                    </a:lnTo>
                    <a:lnTo>
                      <a:pt x="2" y="64"/>
                    </a:lnTo>
                    <a:lnTo>
                      <a:pt x="0" y="52"/>
                    </a:lnTo>
                    <a:lnTo>
                      <a:pt x="0" y="52"/>
                    </a:lnTo>
                    <a:lnTo>
                      <a:pt x="0" y="42"/>
                    </a:lnTo>
                    <a:lnTo>
                      <a:pt x="2" y="32"/>
                    </a:lnTo>
                    <a:lnTo>
                      <a:pt x="6" y="24"/>
                    </a:lnTo>
                    <a:lnTo>
                      <a:pt x="12" y="18"/>
                    </a:lnTo>
                    <a:lnTo>
                      <a:pt x="12" y="18"/>
                    </a:lnTo>
                    <a:lnTo>
                      <a:pt x="20" y="10"/>
                    </a:lnTo>
                    <a:lnTo>
                      <a:pt x="30" y="4"/>
                    </a:lnTo>
                    <a:lnTo>
                      <a:pt x="40" y="2"/>
                    </a:lnTo>
                    <a:lnTo>
                      <a:pt x="52" y="0"/>
                    </a:lnTo>
                    <a:lnTo>
                      <a:pt x="52" y="0"/>
                    </a:lnTo>
                    <a:lnTo>
                      <a:pt x="62" y="2"/>
                    </a:lnTo>
                    <a:lnTo>
                      <a:pt x="72" y="4"/>
                    </a:lnTo>
                    <a:lnTo>
                      <a:pt x="80" y="8"/>
                    </a:lnTo>
                    <a:lnTo>
                      <a:pt x="86" y="12"/>
                    </a:lnTo>
                    <a:lnTo>
                      <a:pt x="92" y="18"/>
                    </a:lnTo>
                    <a:lnTo>
                      <a:pt x="96" y="26"/>
                    </a:lnTo>
                    <a:lnTo>
                      <a:pt x="98" y="34"/>
                    </a:lnTo>
                    <a:lnTo>
                      <a:pt x="98" y="44"/>
                    </a:lnTo>
                    <a:lnTo>
                      <a:pt x="98" y="44"/>
                    </a:lnTo>
                    <a:lnTo>
                      <a:pt x="96" y="58"/>
                    </a:lnTo>
                    <a:lnTo>
                      <a:pt x="92" y="70"/>
                    </a:lnTo>
                    <a:lnTo>
                      <a:pt x="82" y="80"/>
                    </a:lnTo>
                    <a:lnTo>
                      <a:pt x="70" y="88"/>
                    </a:lnTo>
                    <a:lnTo>
                      <a:pt x="70" y="88"/>
                    </a:lnTo>
                    <a:lnTo>
                      <a:pt x="52" y="92"/>
                    </a:lnTo>
                    <a:lnTo>
                      <a:pt x="52" y="92"/>
                    </a:lnTo>
                    <a:lnTo>
                      <a:pt x="50" y="86"/>
                    </a:lnTo>
                    <a:lnTo>
                      <a:pt x="46" y="80"/>
                    </a:lnTo>
                    <a:lnTo>
                      <a:pt x="46" y="80"/>
                    </a:lnTo>
                    <a:lnTo>
                      <a:pt x="58" y="78"/>
                    </a:lnTo>
                    <a:lnTo>
                      <a:pt x="66" y="76"/>
                    </a:lnTo>
                    <a:lnTo>
                      <a:pt x="66" y="76"/>
                    </a:lnTo>
                    <a:lnTo>
                      <a:pt x="74" y="70"/>
                    </a:lnTo>
                    <a:lnTo>
                      <a:pt x="80" y="62"/>
                    </a:lnTo>
                    <a:lnTo>
                      <a:pt x="86" y="54"/>
                    </a:lnTo>
                    <a:lnTo>
                      <a:pt x="86" y="44"/>
                    </a:lnTo>
                    <a:lnTo>
                      <a:pt x="86" y="44"/>
                    </a:lnTo>
                    <a:lnTo>
                      <a:pt x="86" y="34"/>
                    </a:lnTo>
                    <a:lnTo>
                      <a:pt x="82" y="26"/>
                    </a:lnTo>
                    <a:lnTo>
                      <a:pt x="78" y="20"/>
                    </a:lnTo>
                    <a:lnTo>
                      <a:pt x="70" y="16"/>
                    </a:lnTo>
                    <a:lnTo>
                      <a:pt x="70" y="16"/>
                    </a:lnTo>
                    <a:lnTo>
                      <a:pt x="64" y="12"/>
                    </a:lnTo>
                    <a:lnTo>
                      <a:pt x="58" y="12"/>
                    </a:lnTo>
                    <a:lnTo>
                      <a:pt x="58" y="12"/>
                    </a:lnTo>
                    <a:lnTo>
                      <a:pt x="52" y="38"/>
                    </a:lnTo>
                    <a:lnTo>
                      <a:pt x="46" y="60"/>
                    </a:lnTo>
                    <a:lnTo>
                      <a:pt x="46" y="60"/>
                    </a:lnTo>
                    <a:close/>
                    <a:moveTo>
                      <a:pt x="28" y="18"/>
                    </a:moveTo>
                    <a:lnTo>
                      <a:pt x="28" y="18"/>
                    </a:lnTo>
                    <a:lnTo>
                      <a:pt x="22" y="24"/>
                    </a:lnTo>
                    <a:lnTo>
                      <a:pt x="16" y="32"/>
                    </a:lnTo>
                    <a:lnTo>
                      <a:pt x="12" y="42"/>
                    </a:lnTo>
                    <a:lnTo>
                      <a:pt x="12" y="52"/>
                    </a:lnTo>
                    <a:lnTo>
                      <a:pt x="12" y="52"/>
                    </a:lnTo>
                    <a:lnTo>
                      <a:pt x="12" y="58"/>
                    </a:lnTo>
                    <a:lnTo>
                      <a:pt x="14" y="64"/>
                    </a:lnTo>
                    <a:lnTo>
                      <a:pt x="18" y="68"/>
                    </a:lnTo>
                    <a:lnTo>
                      <a:pt x="22" y="70"/>
                    </a:lnTo>
                    <a:lnTo>
                      <a:pt x="22" y="70"/>
                    </a:lnTo>
                    <a:lnTo>
                      <a:pt x="24" y="68"/>
                    </a:lnTo>
                    <a:lnTo>
                      <a:pt x="28" y="66"/>
                    </a:lnTo>
                    <a:lnTo>
                      <a:pt x="34" y="54"/>
                    </a:lnTo>
                    <a:lnTo>
                      <a:pt x="34" y="54"/>
                    </a:lnTo>
                    <a:lnTo>
                      <a:pt x="42" y="34"/>
                    </a:lnTo>
                    <a:lnTo>
                      <a:pt x="46" y="12"/>
                    </a:lnTo>
                    <a:lnTo>
                      <a:pt x="46" y="12"/>
                    </a:lnTo>
                    <a:lnTo>
                      <a:pt x="36" y="14"/>
                    </a:lnTo>
                    <a:lnTo>
                      <a:pt x="28" y="18"/>
                    </a:lnTo>
                    <a:lnTo>
                      <a:pt x="28" y="1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8" name="Freeform 70"/>
              <p:cNvSpPr>
                <a:spLocks noEditPoints="1"/>
              </p:cNvSpPr>
              <p:nvPr/>
            </p:nvSpPr>
            <p:spPr bwMode="auto">
              <a:xfrm>
                <a:off x="1244" y="2982"/>
                <a:ext cx="100" cy="106"/>
              </a:xfrm>
              <a:custGeom>
                <a:avLst/>
                <a:gdLst>
                  <a:gd name="T0" fmla="*/ 12 w 100"/>
                  <a:gd name="T1" fmla="*/ 106 h 106"/>
                  <a:gd name="T2" fmla="*/ 0 w 100"/>
                  <a:gd name="T3" fmla="*/ 92 h 106"/>
                  <a:gd name="T4" fmla="*/ 0 w 100"/>
                  <a:gd name="T5" fmla="*/ 0 h 106"/>
                  <a:gd name="T6" fmla="*/ 32 w 100"/>
                  <a:gd name="T7" fmla="*/ 0 h 106"/>
                  <a:gd name="T8" fmla="*/ 46 w 100"/>
                  <a:gd name="T9" fmla="*/ 0 h 106"/>
                  <a:gd name="T10" fmla="*/ 44 w 100"/>
                  <a:gd name="T11" fmla="*/ 28 h 106"/>
                  <a:gd name="T12" fmla="*/ 34 w 100"/>
                  <a:gd name="T13" fmla="*/ 38 h 106"/>
                  <a:gd name="T14" fmla="*/ 10 w 100"/>
                  <a:gd name="T15" fmla="*/ 16 h 106"/>
                  <a:gd name="T16" fmla="*/ 10 w 100"/>
                  <a:gd name="T17" fmla="*/ 8 h 106"/>
                  <a:gd name="T18" fmla="*/ 34 w 100"/>
                  <a:gd name="T19" fmla="*/ 30 h 106"/>
                  <a:gd name="T20" fmla="*/ 10 w 100"/>
                  <a:gd name="T21" fmla="*/ 30 h 106"/>
                  <a:gd name="T22" fmla="*/ 20 w 100"/>
                  <a:gd name="T23" fmla="*/ 54 h 106"/>
                  <a:gd name="T24" fmla="*/ 32 w 100"/>
                  <a:gd name="T25" fmla="*/ 46 h 106"/>
                  <a:gd name="T26" fmla="*/ 80 w 100"/>
                  <a:gd name="T27" fmla="*/ 46 h 106"/>
                  <a:gd name="T28" fmla="*/ 68 w 100"/>
                  <a:gd name="T29" fmla="*/ 54 h 106"/>
                  <a:gd name="T30" fmla="*/ 70 w 100"/>
                  <a:gd name="T31" fmla="*/ 66 h 106"/>
                  <a:gd name="T32" fmla="*/ 82 w 100"/>
                  <a:gd name="T33" fmla="*/ 76 h 106"/>
                  <a:gd name="T34" fmla="*/ 66 w 100"/>
                  <a:gd name="T35" fmla="*/ 74 h 106"/>
                  <a:gd name="T36" fmla="*/ 68 w 100"/>
                  <a:gd name="T37" fmla="*/ 104 h 106"/>
                  <a:gd name="T38" fmla="*/ 56 w 100"/>
                  <a:gd name="T39" fmla="*/ 94 h 106"/>
                  <a:gd name="T40" fmla="*/ 42 w 100"/>
                  <a:gd name="T41" fmla="*/ 74 h 106"/>
                  <a:gd name="T42" fmla="*/ 38 w 100"/>
                  <a:gd name="T43" fmla="*/ 90 h 106"/>
                  <a:gd name="T44" fmla="*/ 26 w 100"/>
                  <a:gd name="T45" fmla="*/ 104 h 106"/>
                  <a:gd name="T46" fmla="*/ 24 w 100"/>
                  <a:gd name="T47" fmla="*/ 92 h 106"/>
                  <a:gd name="T48" fmla="*/ 30 w 100"/>
                  <a:gd name="T49" fmla="*/ 82 h 106"/>
                  <a:gd name="T50" fmla="*/ 30 w 100"/>
                  <a:gd name="T51" fmla="*/ 74 h 106"/>
                  <a:gd name="T52" fmla="*/ 18 w 100"/>
                  <a:gd name="T53" fmla="*/ 66 h 106"/>
                  <a:gd name="T54" fmla="*/ 32 w 100"/>
                  <a:gd name="T55" fmla="*/ 66 h 106"/>
                  <a:gd name="T56" fmla="*/ 42 w 100"/>
                  <a:gd name="T57" fmla="*/ 54 h 106"/>
                  <a:gd name="T58" fmla="*/ 56 w 100"/>
                  <a:gd name="T59" fmla="*/ 66 h 106"/>
                  <a:gd name="T60" fmla="*/ 100 w 100"/>
                  <a:gd name="T61" fmla="*/ 92 h 106"/>
                  <a:gd name="T62" fmla="*/ 96 w 100"/>
                  <a:gd name="T63" fmla="*/ 102 h 106"/>
                  <a:gd name="T64" fmla="*/ 86 w 100"/>
                  <a:gd name="T65" fmla="*/ 104 h 106"/>
                  <a:gd name="T66" fmla="*/ 76 w 100"/>
                  <a:gd name="T67" fmla="*/ 104 h 106"/>
                  <a:gd name="T68" fmla="*/ 86 w 100"/>
                  <a:gd name="T69" fmla="*/ 96 h 106"/>
                  <a:gd name="T70" fmla="*/ 90 w 100"/>
                  <a:gd name="T71" fmla="*/ 92 h 106"/>
                  <a:gd name="T72" fmla="*/ 66 w 100"/>
                  <a:gd name="T73" fmla="*/ 38 h 106"/>
                  <a:gd name="T74" fmla="*/ 54 w 100"/>
                  <a:gd name="T75" fmla="*/ 28 h 106"/>
                  <a:gd name="T76" fmla="*/ 54 w 100"/>
                  <a:gd name="T77" fmla="*/ 0 h 106"/>
                  <a:gd name="T78" fmla="*/ 88 w 100"/>
                  <a:gd name="T79" fmla="*/ 0 h 106"/>
                  <a:gd name="T80" fmla="*/ 100 w 100"/>
                  <a:gd name="T81" fmla="*/ 0 h 106"/>
                  <a:gd name="T82" fmla="*/ 64 w 100"/>
                  <a:gd name="T83" fmla="*/ 16 h 106"/>
                  <a:gd name="T84" fmla="*/ 64 w 100"/>
                  <a:gd name="T85" fmla="*/ 8 h 106"/>
                  <a:gd name="T86" fmla="*/ 90 w 100"/>
                  <a:gd name="T87" fmla="*/ 30 h 106"/>
                  <a:gd name="T88" fmla="*/ 64 w 100"/>
                  <a:gd name="T89"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106">
                    <a:moveTo>
                      <a:pt x="10" y="92"/>
                    </a:moveTo>
                    <a:lnTo>
                      <a:pt x="10" y="92"/>
                    </a:lnTo>
                    <a:lnTo>
                      <a:pt x="12" y="106"/>
                    </a:lnTo>
                    <a:lnTo>
                      <a:pt x="0" y="106"/>
                    </a:lnTo>
                    <a:lnTo>
                      <a:pt x="0" y="106"/>
                    </a:lnTo>
                    <a:lnTo>
                      <a:pt x="0" y="92"/>
                    </a:lnTo>
                    <a:lnTo>
                      <a:pt x="0" y="14"/>
                    </a:lnTo>
                    <a:lnTo>
                      <a:pt x="0" y="14"/>
                    </a:lnTo>
                    <a:lnTo>
                      <a:pt x="0" y="0"/>
                    </a:lnTo>
                    <a:lnTo>
                      <a:pt x="0" y="0"/>
                    </a:lnTo>
                    <a:lnTo>
                      <a:pt x="12" y="0"/>
                    </a:lnTo>
                    <a:lnTo>
                      <a:pt x="32" y="0"/>
                    </a:lnTo>
                    <a:lnTo>
                      <a:pt x="32" y="0"/>
                    </a:lnTo>
                    <a:lnTo>
                      <a:pt x="46" y="0"/>
                    </a:lnTo>
                    <a:lnTo>
                      <a:pt x="46" y="0"/>
                    </a:lnTo>
                    <a:lnTo>
                      <a:pt x="44" y="12"/>
                    </a:lnTo>
                    <a:lnTo>
                      <a:pt x="44" y="28"/>
                    </a:lnTo>
                    <a:lnTo>
                      <a:pt x="44" y="28"/>
                    </a:lnTo>
                    <a:lnTo>
                      <a:pt x="46" y="40"/>
                    </a:lnTo>
                    <a:lnTo>
                      <a:pt x="46" y="40"/>
                    </a:lnTo>
                    <a:lnTo>
                      <a:pt x="34" y="38"/>
                    </a:lnTo>
                    <a:lnTo>
                      <a:pt x="10" y="38"/>
                    </a:lnTo>
                    <a:lnTo>
                      <a:pt x="10" y="92"/>
                    </a:lnTo>
                    <a:close/>
                    <a:moveTo>
                      <a:pt x="10" y="16"/>
                    </a:moveTo>
                    <a:lnTo>
                      <a:pt x="34" y="16"/>
                    </a:lnTo>
                    <a:lnTo>
                      <a:pt x="34" y="8"/>
                    </a:lnTo>
                    <a:lnTo>
                      <a:pt x="10" y="8"/>
                    </a:lnTo>
                    <a:lnTo>
                      <a:pt x="10" y="16"/>
                    </a:lnTo>
                    <a:close/>
                    <a:moveTo>
                      <a:pt x="10" y="30"/>
                    </a:moveTo>
                    <a:lnTo>
                      <a:pt x="34" y="30"/>
                    </a:lnTo>
                    <a:lnTo>
                      <a:pt x="34" y="24"/>
                    </a:lnTo>
                    <a:lnTo>
                      <a:pt x="10" y="24"/>
                    </a:lnTo>
                    <a:lnTo>
                      <a:pt x="10" y="30"/>
                    </a:lnTo>
                    <a:close/>
                    <a:moveTo>
                      <a:pt x="32" y="54"/>
                    </a:moveTo>
                    <a:lnTo>
                      <a:pt x="32" y="54"/>
                    </a:lnTo>
                    <a:lnTo>
                      <a:pt x="20" y="54"/>
                    </a:lnTo>
                    <a:lnTo>
                      <a:pt x="20" y="46"/>
                    </a:lnTo>
                    <a:lnTo>
                      <a:pt x="20" y="46"/>
                    </a:lnTo>
                    <a:lnTo>
                      <a:pt x="32" y="46"/>
                    </a:lnTo>
                    <a:lnTo>
                      <a:pt x="68" y="46"/>
                    </a:lnTo>
                    <a:lnTo>
                      <a:pt x="68" y="46"/>
                    </a:lnTo>
                    <a:lnTo>
                      <a:pt x="80" y="46"/>
                    </a:lnTo>
                    <a:lnTo>
                      <a:pt x="80" y="54"/>
                    </a:lnTo>
                    <a:lnTo>
                      <a:pt x="80" y="54"/>
                    </a:lnTo>
                    <a:lnTo>
                      <a:pt x="68" y="54"/>
                    </a:lnTo>
                    <a:lnTo>
                      <a:pt x="66" y="54"/>
                    </a:lnTo>
                    <a:lnTo>
                      <a:pt x="66" y="66"/>
                    </a:lnTo>
                    <a:lnTo>
                      <a:pt x="70" y="66"/>
                    </a:lnTo>
                    <a:lnTo>
                      <a:pt x="70" y="66"/>
                    </a:lnTo>
                    <a:lnTo>
                      <a:pt x="82" y="66"/>
                    </a:lnTo>
                    <a:lnTo>
                      <a:pt x="82" y="76"/>
                    </a:lnTo>
                    <a:lnTo>
                      <a:pt x="82" y="76"/>
                    </a:lnTo>
                    <a:lnTo>
                      <a:pt x="70" y="74"/>
                    </a:lnTo>
                    <a:lnTo>
                      <a:pt x="66" y="74"/>
                    </a:lnTo>
                    <a:lnTo>
                      <a:pt x="66" y="94"/>
                    </a:lnTo>
                    <a:lnTo>
                      <a:pt x="66" y="94"/>
                    </a:lnTo>
                    <a:lnTo>
                      <a:pt x="68" y="104"/>
                    </a:lnTo>
                    <a:lnTo>
                      <a:pt x="56" y="104"/>
                    </a:lnTo>
                    <a:lnTo>
                      <a:pt x="56" y="104"/>
                    </a:lnTo>
                    <a:lnTo>
                      <a:pt x="56" y="94"/>
                    </a:lnTo>
                    <a:lnTo>
                      <a:pt x="56" y="74"/>
                    </a:lnTo>
                    <a:lnTo>
                      <a:pt x="42" y="74"/>
                    </a:lnTo>
                    <a:lnTo>
                      <a:pt x="42" y="74"/>
                    </a:lnTo>
                    <a:lnTo>
                      <a:pt x="40" y="82"/>
                    </a:lnTo>
                    <a:lnTo>
                      <a:pt x="38" y="90"/>
                    </a:lnTo>
                    <a:lnTo>
                      <a:pt x="38" y="90"/>
                    </a:lnTo>
                    <a:lnTo>
                      <a:pt x="34" y="98"/>
                    </a:lnTo>
                    <a:lnTo>
                      <a:pt x="26" y="104"/>
                    </a:lnTo>
                    <a:lnTo>
                      <a:pt x="26" y="104"/>
                    </a:lnTo>
                    <a:lnTo>
                      <a:pt x="18" y="98"/>
                    </a:lnTo>
                    <a:lnTo>
                      <a:pt x="18" y="98"/>
                    </a:lnTo>
                    <a:lnTo>
                      <a:pt x="24" y="92"/>
                    </a:lnTo>
                    <a:lnTo>
                      <a:pt x="28" y="88"/>
                    </a:lnTo>
                    <a:lnTo>
                      <a:pt x="28" y="88"/>
                    </a:lnTo>
                    <a:lnTo>
                      <a:pt x="30" y="82"/>
                    </a:lnTo>
                    <a:lnTo>
                      <a:pt x="32" y="74"/>
                    </a:lnTo>
                    <a:lnTo>
                      <a:pt x="30" y="74"/>
                    </a:lnTo>
                    <a:lnTo>
                      <a:pt x="30" y="74"/>
                    </a:lnTo>
                    <a:lnTo>
                      <a:pt x="18" y="76"/>
                    </a:lnTo>
                    <a:lnTo>
                      <a:pt x="18" y="66"/>
                    </a:lnTo>
                    <a:lnTo>
                      <a:pt x="18" y="66"/>
                    </a:lnTo>
                    <a:lnTo>
                      <a:pt x="30" y="66"/>
                    </a:lnTo>
                    <a:lnTo>
                      <a:pt x="32" y="66"/>
                    </a:lnTo>
                    <a:lnTo>
                      <a:pt x="32" y="66"/>
                    </a:lnTo>
                    <a:lnTo>
                      <a:pt x="34" y="54"/>
                    </a:lnTo>
                    <a:lnTo>
                      <a:pt x="32" y="54"/>
                    </a:lnTo>
                    <a:close/>
                    <a:moveTo>
                      <a:pt x="42" y="54"/>
                    </a:moveTo>
                    <a:lnTo>
                      <a:pt x="42" y="54"/>
                    </a:lnTo>
                    <a:lnTo>
                      <a:pt x="42" y="66"/>
                    </a:lnTo>
                    <a:lnTo>
                      <a:pt x="56" y="66"/>
                    </a:lnTo>
                    <a:lnTo>
                      <a:pt x="56" y="54"/>
                    </a:lnTo>
                    <a:lnTo>
                      <a:pt x="42" y="54"/>
                    </a:lnTo>
                    <a:close/>
                    <a:moveTo>
                      <a:pt x="100" y="92"/>
                    </a:moveTo>
                    <a:lnTo>
                      <a:pt x="100" y="92"/>
                    </a:lnTo>
                    <a:lnTo>
                      <a:pt x="98" y="98"/>
                    </a:lnTo>
                    <a:lnTo>
                      <a:pt x="96" y="102"/>
                    </a:lnTo>
                    <a:lnTo>
                      <a:pt x="96" y="102"/>
                    </a:lnTo>
                    <a:lnTo>
                      <a:pt x="92" y="104"/>
                    </a:lnTo>
                    <a:lnTo>
                      <a:pt x="86" y="104"/>
                    </a:lnTo>
                    <a:lnTo>
                      <a:pt x="86" y="104"/>
                    </a:lnTo>
                    <a:lnTo>
                      <a:pt x="76" y="104"/>
                    </a:lnTo>
                    <a:lnTo>
                      <a:pt x="76" y="104"/>
                    </a:lnTo>
                    <a:lnTo>
                      <a:pt x="72" y="94"/>
                    </a:lnTo>
                    <a:lnTo>
                      <a:pt x="72" y="94"/>
                    </a:lnTo>
                    <a:lnTo>
                      <a:pt x="86" y="96"/>
                    </a:lnTo>
                    <a:lnTo>
                      <a:pt x="86" y="96"/>
                    </a:lnTo>
                    <a:lnTo>
                      <a:pt x="88" y="94"/>
                    </a:lnTo>
                    <a:lnTo>
                      <a:pt x="90" y="92"/>
                    </a:lnTo>
                    <a:lnTo>
                      <a:pt x="90" y="38"/>
                    </a:lnTo>
                    <a:lnTo>
                      <a:pt x="66" y="38"/>
                    </a:lnTo>
                    <a:lnTo>
                      <a:pt x="66" y="38"/>
                    </a:lnTo>
                    <a:lnTo>
                      <a:pt x="54" y="40"/>
                    </a:lnTo>
                    <a:lnTo>
                      <a:pt x="54" y="40"/>
                    </a:lnTo>
                    <a:lnTo>
                      <a:pt x="54" y="28"/>
                    </a:lnTo>
                    <a:lnTo>
                      <a:pt x="54" y="12"/>
                    </a:lnTo>
                    <a:lnTo>
                      <a:pt x="54" y="12"/>
                    </a:lnTo>
                    <a:lnTo>
                      <a:pt x="54" y="0"/>
                    </a:lnTo>
                    <a:lnTo>
                      <a:pt x="54" y="0"/>
                    </a:lnTo>
                    <a:lnTo>
                      <a:pt x="66" y="0"/>
                    </a:lnTo>
                    <a:lnTo>
                      <a:pt x="88" y="0"/>
                    </a:lnTo>
                    <a:lnTo>
                      <a:pt x="88" y="0"/>
                    </a:lnTo>
                    <a:lnTo>
                      <a:pt x="100" y="0"/>
                    </a:lnTo>
                    <a:lnTo>
                      <a:pt x="100" y="0"/>
                    </a:lnTo>
                    <a:lnTo>
                      <a:pt x="100" y="14"/>
                    </a:lnTo>
                    <a:lnTo>
                      <a:pt x="100" y="92"/>
                    </a:lnTo>
                    <a:close/>
                    <a:moveTo>
                      <a:pt x="64" y="16"/>
                    </a:moveTo>
                    <a:lnTo>
                      <a:pt x="90" y="16"/>
                    </a:lnTo>
                    <a:lnTo>
                      <a:pt x="90" y="8"/>
                    </a:lnTo>
                    <a:lnTo>
                      <a:pt x="64" y="8"/>
                    </a:lnTo>
                    <a:lnTo>
                      <a:pt x="64" y="16"/>
                    </a:lnTo>
                    <a:close/>
                    <a:moveTo>
                      <a:pt x="64" y="30"/>
                    </a:moveTo>
                    <a:lnTo>
                      <a:pt x="90" y="30"/>
                    </a:lnTo>
                    <a:lnTo>
                      <a:pt x="90" y="24"/>
                    </a:lnTo>
                    <a:lnTo>
                      <a:pt x="64" y="24"/>
                    </a:lnTo>
                    <a:lnTo>
                      <a:pt x="64" y="3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9" name="Freeform 71"/>
              <p:cNvSpPr>
                <a:spLocks noEditPoints="1"/>
              </p:cNvSpPr>
              <p:nvPr/>
            </p:nvSpPr>
            <p:spPr bwMode="auto">
              <a:xfrm>
                <a:off x="1358" y="2982"/>
                <a:ext cx="112" cy="108"/>
              </a:xfrm>
              <a:custGeom>
                <a:avLst/>
                <a:gdLst>
                  <a:gd name="T0" fmla="*/ 28 w 112"/>
                  <a:gd name="T1" fmla="*/ 48 h 108"/>
                  <a:gd name="T2" fmla="*/ 18 w 112"/>
                  <a:gd name="T3" fmla="*/ 48 h 108"/>
                  <a:gd name="T4" fmla="*/ 0 w 112"/>
                  <a:gd name="T5" fmla="*/ 46 h 108"/>
                  <a:gd name="T6" fmla="*/ 24 w 112"/>
                  <a:gd name="T7" fmla="*/ 32 h 108"/>
                  <a:gd name="T8" fmla="*/ 6 w 112"/>
                  <a:gd name="T9" fmla="*/ 16 h 108"/>
                  <a:gd name="T10" fmla="*/ 32 w 112"/>
                  <a:gd name="T11" fmla="*/ 26 h 108"/>
                  <a:gd name="T12" fmla="*/ 46 w 112"/>
                  <a:gd name="T13" fmla="*/ 10 h 108"/>
                  <a:gd name="T14" fmla="*/ 18 w 112"/>
                  <a:gd name="T15" fmla="*/ 12 h 108"/>
                  <a:gd name="T16" fmla="*/ 28 w 112"/>
                  <a:gd name="T17" fmla="*/ 2 h 108"/>
                  <a:gd name="T18" fmla="*/ 60 w 112"/>
                  <a:gd name="T19" fmla="*/ 0 h 108"/>
                  <a:gd name="T20" fmla="*/ 68 w 112"/>
                  <a:gd name="T21" fmla="*/ 16 h 108"/>
                  <a:gd name="T22" fmla="*/ 80 w 112"/>
                  <a:gd name="T23" fmla="*/ 2 h 108"/>
                  <a:gd name="T24" fmla="*/ 86 w 112"/>
                  <a:gd name="T25" fmla="*/ 10 h 108"/>
                  <a:gd name="T26" fmla="*/ 76 w 112"/>
                  <a:gd name="T27" fmla="*/ 22 h 108"/>
                  <a:gd name="T28" fmla="*/ 92 w 112"/>
                  <a:gd name="T29" fmla="*/ 22 h 108"/>
                  <a:gd name="T30" fmla="*/ 106 w 112"/>
                  <a:gd name="T31" fmla="*/ 20 h 108"/>
                  <a:gd name="T32" fmla="*/ 90 w 112"/>
                  <a:gd name="T33" fmla="*/ 34 h 108"/>
                  <a:gd name="T34" fmla="*/ 112 w 112"/>
                  <a:gd name="T35" fmla="*/ 44 h 108"/>
                  <a:gd name="T36" fmla="*/ 106 w 112"/>
                  <a:gd name="T37" fmla="*/ 54 h 108"/>
                  <a:gd name="T38" fmla="*/ 84 w 112"/>
                  <a:gd name="T39" fmla="*/ 48 h 108"/>
                  <a:gd name="T40" fmla="*/ 72 w 112"/>
                  <a:gd name="T41" fmla="*/ 48 h 108"/>
                  <a:gd name="T42" fmla="*/ 92 w 112"/>
                  <a:gd name="T43" fmla="*/ 62 h 108"/>
                  <a:gd name="T44" fmla="*/ 106 w 112"/>
                  <a:gd name="T45" fmla="*/ 72 h 108"/>
                  <a:gd name="T46" fmla="*/ 72 w 112"/>
                  <a:gd name="T47" fmla="*/ 92 h 108"/>
                  <a:gd name="T48" fmla="*/ 76 w 112"/>
                  <a:gd name="T49" fmla="*/ 94 h 108"/>
                  <a:gd name="T50" fmla="*/ 84 w 112"/>
                  <a:gd name="T51" fmla="*/ 96 h 108"/>
                  <a:gd name="T52" fmla="*/ 98 w 112"/>
                  <a:gd name="T53" fmla="*/ 88 h 108"/>
                  <a:gd name="T54" fmla="*/ 108 w 112"/>
                  <a:gd name="T55" fmla="*/ 84 h 108"/>
                  <a:gd name="T56" fmla="*/ 102 w 112"/>
                  <a:gd name="T57" fmla="*/ 102 h 108"/>
                  <a:gd name="T58" fmla="*/ 82 w 112"/>
                  <a:gd name="T59" fmla="*/ 104 h 108"/>
                  <a:gd name="T60" fmla="*/ 64 w 112"/>
                  <a:gd name="T61" fmla="*/ 100 h 108"/>
                  <a:gd name="T62" fmla="*/ 46 w 112"/>
                  <a:gd name="T63" fmla="*/ 72 h 108"/>
                  <a:gd name="T64" fmla="*/ 36 w 112"/>
                  <a:gd name="T65" fmla="*/ 90 h 108"/>
                  <a:gd name="T66" fmla="*/ 10 w 112"/>
                  <a:gd name="T67" fmla="*/ 108 h 108"/>
                  <a:gd name="T68" fmla="*/ 4 w 112"/>
                  <a:gd name="T69" fmla="*/ 98 h 108"/>
                  <a:gd name="T70" fmla="*/ 24 w 112"/>
                  <a:gd name="T71" fmla="*/ 88 h 108"/>
                  <a:gd name="T72" fmla="*/ 18 w 112"/>
                  <a:gd name="T73" fmla="*/ 72 h 108"/>
                  <a:gd name="T74" fmla="*/ 6 w 112"/>
                  <a:gd name="T75" fmla="*/ 62 h 108"/>
                  <a:gd name="T76" fmla="*/ 36 w 112"/>
                  <a:gd name="T77" fmla="*/ 62 h 108"/>
                  <a:gd name="T78" fmla="*/ 36 w 112"/>
                  <a:gd name="T79" fmla="*/ 48 h 108"/>
                  <a:gd name="T80" fmla="*/ 78 w 112"/>
                  <a:gd name="T81" fmla="*/ 38 h 108"/>
                  <a:gd name="T82" fmla="*/ 56 w 112"/>
                  <a:gd name="T83" fmla="*/ 14 h 108"/>
                  <a:gd name="T84" fmla="*/ 34 w 112"/>
                  <a:gd name="T85" fmla="*/ 38 h 108"/>
                  <a:gd name="T86" fmla="*/ 72 w 112"/>
                  <a:gd name="T87" fmla="*/ 38 h 108"/>
                  <a:gd name="T88" fmla="*/ 46 w 112"/>
                  <a:gd name="T89" fmla="*/ 62 h 108"/>
                  <a:gd name="T90" fmla="*/ 46 w 112"/>
                  <a:gd name="T91"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108">
                    <a:moveTo>
                      <a:pt x="36" y="48"/>
                    </a:moveTo>
                    <a:lnTo>
                      <a:pt x="36" y="48"/>
                    </a:lnTo>
                    <a:lnTo>
                      <a:pt x="28" y="48"/>
                    </a:lnTo>
                    <a:lnTo>
                      <a:pt x="28" y="42"/>
                    </a:lnTo>
                    <a:lnTo>
                      <a:pt x="28" y="42"/>
                    </a:lnTo>
                    <a:lnTo>
                      <a:pt x="18" y="48"/>
                    </a:lnTo>
                    <a:lnTo>
                      <a:pt x="6" y="54"/>
                    </a:lnTo>
                    <a:lnTo>
                      <a:pt x="6" y="54"/>
                    </a:lnTo>
                    <a:lnTo>
                      <a:pt x="0" y="46"/>
                    </a:lnTo>
                    <a:lnTo>
                      <a:pt x="0" y="46"/>
                    </a:lnTo>
                    <a:lnTo>
                      <a:pt x="12" y="40"/>
                    </a:lnTo>
                    <a:lnTo>
                      <a:pt x="24" y="32"/>
                    </a:lnTo>
                    <a:lnTo>
                      <a:pt x="24" y="32"/>
                    </a:lnTo>
                    <a:lnTo>
                      <a:pt x="16" y="24"/>
                    </a:lnTo>
                    <a:lnTo>
                      <a:pt x="6" y="16"/>
                    </a:lnTo>
                    <a:lnTo>
                      <a:pt x="16" y="10"/>
                    </a:lnTo>
                    <a:lnTo>
                      <a:pt x="16" y="10"/>
                    </a:lnTo>
                    <a:lnTo>
                      <a:pt x="32" y="26"/>
                    </a:lnTo>
                    <a:lnTo>
                      <a:pt x="32" y="26"/>
                    </a:lnTo>
                    <a:lnTo>
                      <a:pt x="40" y="18"/>
                    </a:lnTo>
                    <a:lnTo>
                      <a:pt x="46" y="10"/>
                    </a:lnTo>
                    <a:lnTo>
                      <a:pt x="26" y="10"/>
                    </a:lnTo>
                    <a:lnTo>
                      <a:pt x="26" y="10"/>
                    </a:lnTo>
                    <a:lnTo>
                      <a:pt x="18" y="12"/>
                    </a:lnTo>
                    <a:lnTo>
                      <a:pt x="18" y="0"/>
                    </a:lnTo>
                    <a:lnTo>
                      <a:pt x="18" y="0"/>
                    </a:lnTo>
                    <a:lnTo>
                      <a:pt x="28" y="2"/>
                    </a:lnTo>
                    <a:lnTo>
                      <a:pt x="50" y="2"/>
                    </a:lnTo>
                    <a:lnTo>
                      <a:pt x="50" y="2"/>
                    </a:lnTo>
                    <a:lnTo>
                      <a:pt x="60" y="0"/>
                    </a:lnTo>
                    <a:lnTo>
                      <a:pt x="60" y="0"/>
                    </a:lnTo>
                    <a:lnTo>
                      <a:pt x="64" y="8"/>
                    </a:lnTo>
                    <a:lnTo>
                      <a:pt x="68" y="16"/>
                    </a:lnTo>
                    <a:lnTo>
                      <a:pt x="68" y="16"/>
                    </a:lnTo>
                    <a:lnTo>
                      <a:pt x="76" y="8"/>
                    </a:lnTo>
                    <a:lnTo>
                      <a:pt x="80" y="2"/>
                    </a:lnTo>
                    <a:lnTo>
                      <a:pt x="88" y="6"/>
                    </a:lnTo>
                    <a:lnTo>
                      <a:pt x="88" y="6"/>
                    </a:lnTo>
                    <a:lnTo>
                      <a:pt x="86" y="10"/>
                    </a:lnTo>
                    <a:lnTo>
                      <a:pt x="86" y="10"/>
                    </a:lnTo>
                    <a:lnTo>
                      <a:pt x="76" y="22"/>
                    </a:lnTo>
                    <a:lnTo>
                      <a:pt x="76" y="22"/>
                    </a:lnTo>
                    <a:lnTo>
                      <a:pt x="84" y="28"/>
                    </a:lnTo>
                    <a:lnTo>
                      <a:pt x="84" y="28"/>
                    </a:lnTo>
                    <a:lnTo>
                      <a:pt x="92" y="22"/>
                    </a:lnTo>
                    <a:lnTo>
                      <a:pt x="96" y="14"/>
                    </a:lnTo>
                    <a:lnTo>
                      <a:pt x="106" y="20"/>
                    </a:lnTo>
                    <a:lnTo>
                      <a:pt x="106" y="20"/>
                    </a:lnTo>
                    <a:lnTo>
                      <a:pt x="100" y="26"/>
                    </a:lnTo>
                    <a:lnTo>
                      <a:pt x="100" y="26"/>
                    </a:lnTo>
                    <a:lnTo>
                      <a:pt x="90" y="34"/>
                    </a:lnTo>
                    <a:lnTo>
                      <a:pt x="90" y="34"/>
                    </a:lnTo>
                    <a:lnTo>
                      <a:pt x="100" y="40"/>
                    </a:lnTo>
                    <a:lnTo>
                      <a:pt x="112" y="44"/>
                    </a:lnTo>
                    <a:lnTo>
                      <a:pt x="112" y="44"/>
                    </a:lnTo>
                    <a:lnTo>
                      <a:pt x="106" y="54"/>
                    </a:lnTo>
                    <a:lnTo>
                      <a:pt x="106" y="54"/>
                    </a:lnTo>
                    <a:lnTo>
                      <a:pt x="94" y="48"/>
                    </a:lnTo>
                    <a:lnTo>
                      <a:pt x="84" y="42"/>
                    </a:lnTo>
                    <a:lnTo>
                      <a:pt x="84" y="48"/>
                    </a:lnTo>
                    <a:lnTo>
                      <a:pt x="84" y="48"/>
                    </a:lnTo>
                    <a:lnTo>
                      <a:pt x="74" y="48"/>
                    </a:lnTo>
                    <a:lnTo>
                      <a:pt x="72" y="48"/>
                    </a:lnTo>
                    <a:lnTo>
                      <a:pt x="72" y="62"/>
                    </a:lnTo>
                    <a:lnTo>
                      <a:pt x="92" y="62"/>
                    </a:lnTo>
                    <a:lnTo>
                      <a:pt x="92" y="62"/>
                    </a:lnTo>
                    <a:lnTo>
                      <a:pt x="106" y="62"/>
                    </a:lnTo>
                    <a:lnTo>
                      <a:pt x="106" y="72"/>
                    </a:lnTo>
                    <a:lnTo>
                      <a:pt x="106" y="72"/>
                    </a:lnTo>
                    <a:lnTo>
                      <a:pt x="92" y="72"/>
                    </a:lnTo>
                    <a:lnTo>
                      <a:pt x="72" y="72"/>
                    </a:lnTo>
                    <a:lnTo>
                      <a:pt x="72" y="92"/>
                    </a:lnTo>
                    <a:lnTo>
                      <a:pt x="72" y="92"/>
                    </a:lnTo>
                    <a:lnTo>
                      <a:pt x="74" y="94"/>
                    </a:lnTo>
                    <a:lnTo>
                      <a:pt x="76" y="94"/>
                    </a:lnTo>
                    <a:lnTo>
                      <a:pt x="76" y="94"/>
                    </a:lnTo>
                    <a:lnTo>
                      <a:pt x="84" y="96"/>
                    </a:lnTo>
                    <a:lnTo>
                      <a:pt x="84" y="96"/>
                    </a:lnTo>
                    <a:lnTo>
                      <a:pt x="92" y="94"/>
                    </a:lnTo>
                    <a:lnTo>
                      <a:pt x="96" y="92"/>
                    </a:lnTo>
                    <a:lnTo>
                      <a:pt x="98" y="88"/>
                    </a:lnTo>
                    <a:lnTo>
                      <a:pt x="98" y="80"/>
                    </a:lnTo>
                    <a:lnTo>
                      <a:pt x="98" y="80"/>
                    </a:lnTo>
                    <a:lnTo>
                      <a:pt x="108" y="84"/>
                    </a:lnTo>
                    <a:lnTo>
                      <a:pt x="108" y="84"/>
                    </a:lnTo>
                    <a:lnTo>
                      <a:pt x="106" y="96"/>
                    </a:lnTo>
                    <a:lnTo>
                      <a:pt x="102" y="102"/>
                    </a:lnTo>
                    <a:lnTo>
                      <a:pt x="94" y="104"/>
                    </a:lnTo>
                    <a:lnTo>
                      <a:pt x="82" y="104"/>
                    </a:lnTo>
                    <a:lnTo>
                      <a:pt x="82" y="104"/>
                    </a:lnTo>
                    <a:lnTo>
                      <a:pt x="72" y="104"/>
                    </a:lnTo>
                    <a:lnTo>
                      <a:pt x="66" y="104"/>
                    </a:lnTo>
                    <a:lnTo>
                      <a:pt x="64" y="100"/>
                    </a:lnTo>
                    <a:lnTo>
                      <a:pt x="62" y="96"/>
                    </a:lnTo>
                    <a:lnTo>
                      <a:pt x="62" y="72"/>
                    </a:lnTo>
                    <a:lnTo>
                      <a:pt x="46" y="72"/>
                    </a:lnTo>
                    <a:lnTo>
                      <a:pt x="46" y="72"/>
                    </a:lnTo>
                    <a:lnTo>
                      <a:pt x="42" y="82"/>
                    </a:lnTo>
                    <a:lnTo>
                      <a:pt x="36" y="90"/>
                    </a:lnTo>
                    <a:lnTo>
                      <a:pt x="36" y="90"/>
                    </a:lnTo>
                    <a:lnTo>
                      <a:pt x="26" y="100"/>
                    </a:lnTo>
                    <a:lnTo>
                      <a:pt x="10" y="108"/>
                    </a:lnTo>
                    <a:lnTo>
                      <a:pt x="10" y="108"/>
                    </a:lnTo>
                    <a:lnTo>
                      <a:pt x="4" y="98"/>
                    </a:lnTo>
                    <a:lnTo>
                      <a:pt x="4" y="98"/>
                    </a:lnTo>
                    <a:lnTo>
                      <a:pt x="16" y="92"/>
                    </a:lnTo>
                    <a:lnTo>
                      <a:pt x="24" y="88"/>
                    </a:lnTo>
                    <a:lnTo>
                      <a:pt x="24" y="88"/>
                    </a:lnTo>
                    <a:lnTo>
                      <a:pt x="30" y="80"/>
                    </a:lnTo>
                    <a:lnTo>
                      <a:pt x="34" y="72"/>
                    </a:lnTo>
                    <a:lnTo>
                      <a:pt x="18" y="72"/>
                    </a:lnTo>
                    <a:lnTo>
                      <a:pt x="18" y="72"/>
                    </a:lnTo>
                    <a:lnTo>
                      <a:pt x="6" y="72"/>
                    </a:lnTo>
                    <a:lnTo>
                      <a:pt x="6" y="62"/>
                    </a:lnTo>
                    <a:lnTo>
                      <a:pt x="6" y="62"/>
                    </a:lnTo>
                    <a:lnTo>
                      <a:pt x="18" y="62"/>
                    </a:lnTo>
                    <a:lnTo>
                      <a:pt x="36" y="62"/>
                    </a:lnTo>
                    <a:lnTo>
                      <a:pt x="36" y="62"/>
                    </a:lnTo>
                    <a:lnTo>
                      <a:pt x="36" y="48"/>
                    </a:lnTo>
                    <a:lnTo>
                      <a:pt x="36" y="48"/>
                    </a:lnTo>
                    <a:close/>
                    <a:moveTo>
                      <a:pt x="72" y="38"/>
                    </a:moveTo>
                    <a:lnTo>
                      <a:pt x="72" y="38"/>
                    </a:lnTo>
                    <a:lnTo>
                      <a:pt x="78" y="38"/>
                    </a:lnTo>
                    <a:lnTo>
                      <a:pt x="78" y="38"/>
                    </a:lnTo>
                    <a:lnTo>
                      <a:pt x="66" y="26"/>
                    </a:lnTo>
                    <a:lnTo>
                      <a:pt x="56" y="14"/>
                    </a:lnTo>
                    <a:lnTo>
                      <a:pt x="56" y="14"/>
                    </a:lnTo>
                    <a:lnTo>
                      <a:pt x="46" y="26"/>
                    </a:lnTo>
                    <a:lnTo>
                      <a:pt x="34" y="38"/>
                    </a:lnTo>
                    <a:lnTo>
                      <a:pt x="34" y="38"/>
                    </a:lnTo>
                    <a:lnTo>
                      <a:pt x="38" y="38"/>
                    </a:lnTo>
                    <a:lnTo>
                      <a:pt x="72" y="38"/>
                    </a:lnTo>
                    <a:close/>
                    <a:moveTo>
                      <a:pt x="46" y="48"/>
                    </a:moveTo>
                    <a:lnTo>
                      <a:pt x="46" y="48"/>
                    </a:lnTo>
                    <a:lnTo>
                      <a:pt x="46" y="62"/>
                    </a:lnTo>
                    <a:lnTo>
                      <a:pt x="62" y="62"/>
                    </a:lnTo>
                    <a:lnTo>
                      <a:pt x="62" y="48"/>
                    </a:lnTo>
                    <a:lnTo>
                      <a:pt x="46" y="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0" name="Freeform 72"/>
              <p:cNvSpPr>
                <a:spLocks/>
              </p:cNvSpPr>
              <p:nvPr/>
            </p:nvSpPr>
            <p:spPr bwMode="auto">
              <a:xfrm>
                <a:off x="1852" y="2776"/>
                <a:ext cx="428" cy="426"/>
              </a:xfrm>
              <a:custGeom>
                <a:avLst/>
                <a:gdLst>
                  <a:gd name="T0" fmla="*/ 428 w 428"/>
                  <a:gd name="T1" fmla="*/ 212 h 426"/>
                  <a:gd name="T2" fmla="*/ 424 w 428"/>
                  <a:gd name="T3" fmla="*/ 170 h 426"/>
                  <a:gd name="T4" fmla="*/ 410 w 428"/>
                  <a:gd name="T5" fmla="*/ 130 h 426"/>
                  <a:gd name="T6" fmla="*/ 392 w 428"/>
                  <a:gd name="T7" fmla="*/ 94 h 426"/>
                  <a:gd name="T8" fmla="*/ 366 w 428"/>
                  <a:gd name="T9" fmla="*/ 62 h 426"/>
                  <a:gd name="T10" fmla="*/ 334 w 428"/>
                  <a:gd name="T11" fmla="*/ 36 h 426"/>
                  <a:gd name="T12" fmla="*/ 298 w 428"/>
                  <a:gd name="T13" fmla="*/ 16 h 426"/>
                  <a:gd name="T14" fmla="*/ 258 w 428"/>
                  <a:gd name="T15" fmla="*/ 4 h 426"/>
                  <a:gd name="T16" fmla="*/ 214 w 428"/>
                  <a:gd name="T17" fmla="*/ 0 h 426"/>
                  <a:gd name="T18" fmla="*/ 192 w 428"/>
                  <a:gd name="T19" fmla="*/ 0 h 426"/>
                  <a:gd name="T20" fmla="*/ 150 w 428"/>
                  <a:gd name="T21" fmla="*/ 8 h 426"/>
                  <a:gd name="T22" fmla="*/ 112 w 428"/>
                  <a:gd name="T23" fmla="*/ 24 h 426"/>
                  <a:gd name="T24" fmla="*/ 78 w 428"/>
                  <a:gd name="T25" fmla="*/ 48 h 426"/>
                  <a:gd name="T26" fmla="*/ 48 w 428"/>
                  <a:gd name="T27" fmla="*/ 76 h 426"/>
                  <a:gd name="T28" fmla="*/ 26 w 428"/>
                  <a:gd name="T29" fmla="*/ 110 h 426"/>
                  <a:gd name="T30" fmla="*/ 10 w 428"/>
                  <a:gd name="T31" fmla="*/ 150 h 426"/>
                  <a:gd name="T32" fmla="*/ 2 w 428"/>
                  <a:gd name="T33" fmla="*/ 190 h 426"/>
                  <a:gd name="T34" fmla="*/ 0 w 428"/>
                  <a:gd name="T35" fmla="*/ 212 h 426"/>
                  <a:gd name="T36" fmla="*/ 4 w 428"/>
                  <a:gd name="T37" fmla="*/ 256 h 426"/>
                  <a:gd name="T38" fmla="*/ 16 w 428"/>
                  <a:gd name="T39" fmla="*/ 296 h 426"/>
                  <a:gd name="T40" fmla="*/ 36 w 428"/>
                  <a:gd name="T41" fmla="*/ 332 h 426"/>
                  <a:gd name="T42" fmla="*/ 62 w 428"/>
                  <a:gd name="T43" fmla="*/ 364 h 426"/>
                  <a:gd name="T44" fmla="*/ 94 w 428"/>
                  <a:gd name="T45" fmla="*/ 390 h 426"/>
                  <a:gd name="T46" fmla="*/ 130 w 428"/>
                  <a:gd name="T47" fmla="*/ 410 h 426"/>
                  <a:gd name="T48" fmla="*/ 170 w 428"/>
                  <a:gd name="T49" fmla="*/ 422 h 426"/>
                  <a:gd name="T50" fmla="*/ 214 w 428"/>
                  <a:gd name="T51" fmla="*/ 426 h 426"/>
                  <a:gd name="T52" fmla="*/ 236 w 428"/>
                  <a:gd name="T53" fmla="*/ 426 h 426"/>
                  <a:gd name="T54" fmla="*/ 278 w 428"/>
                  <a:gd name="T55" fmla="*/ 416 h 426"/>
                  <a:gd name="T56" fmla="*/ 316 w 428"/>
                  <a:gd name="T57" fmla="*/ 400 h 426"/>
                  <a:gd name="T58" fmla="*/ 350 w 428"/>
                  <a:gd name="T59" fmla="*/ 378 h 426"/>
                  <a:gd name="T60" fmla="*/ 378 w 428"/>
                  <a:gd name="T61" fmla="*/ 348 h 426"/>
                  <a:gd name="T62" fmla="*/ 402 w 428"/>
                  <a:gd name="T63" fmla="*/ 314 h 426"/>
                  <a:gd name="T64" fmla="*/ 418 w 428"/>
                  <a:gd name="T65" fmla="*/ 276 h 426"/>
                  <a:gd name="T66" fmla="*/ 426 w 428"/>
                  <a:gd name="T67" fmla="*/ 234 h 426"/>
                  <a:gd name="T68" fmla="*/ 428 w 428"/>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8" h="426">
                    <a:moveTo>
                      <a:pt x="428" y="212"/>
                    </a:moveTo>
                    <a:lnTo>
                      <a:pt x="428" y="212"/>
                    </a:lnTo>
                    <a:lnTo>
                      <a:pt x="426" y="190"/>
                    </a:lnTo>
                    <a:lnTo>
                      <a:pt x="424" y="170"/>
                    </a:lnTo>
                    <a:lnTo>
                      <a:pt x="418" y="150"/>
                    </a:lnTo>
                    <a:lnTo>
                      <a:pt x="410" y="130"/>
                    </a:lnTo>
                    <a:lnTo>
                      <a:pt x="402" y="110"/>
                    </a:lnTo>
                    <a:lnTo>
                      <a:pt x="392" y="94"/>
                    </a:lnTo>
                    <a:lnTo>
                      <a:pt x="378" y="76"/>
                    </a:lnTo>
                    <a:lnTo>
                      <a:pt x="366" y="62"/>
                    </a:lnTo>
                    <a:lnTo>
                      <a:pt x="350" y="48"/>
                    </a:lnTo>
                    <a:lnTo>
                      <a:pt x="334" y="36"/>
                    </a:lnTo>
                    <a:lnTo>
                      <a:pt x="316" y="24"/>
                    </a:lnTo>
                    <a:lnTo>
                      <a:pt x="298" y="16"/>
                    </a:lnTo>
                    <a:lnTo>
                      <a:pt x="278" y="8"/>
                    </a:lnTo>
                    <a:lnTo>
                      <a:pt x="258" y="4"/>
                    </a:lnTo>
                    <a:lnTo>
                      <a:pt x="236" y="0"/>
                    </a:lnTo>
                    <a:lnTo>
                      <a:pt x="214" y="0"/>
                    </a:lnTo>
                    <a:lnTo>
                      <a:pt x="214" y="0"/>
                    </a:lnTo>
                    <a:lnTo>
                      <a:pt x="192" y="0"/>
                    </a:lnTo>
                    <a:lnTo>
                      <a:pt x="170" y="4"/>
                    </a:lnTo>
                    <a:lnTo>
                      <a:pt x="150" y="8"/>
                    </a:lnTo>
                    <a:lnTo>
                      <a:pt x="130" y="16"/>
                    </a:lnTo>
                    <a:lnTo>
                      <a:pt x="112" y="24"/>
                    </a:lnTo>
                    <a:lnTo>
                      <a:pt x="94" y="36"/>
                    </a:lnTo>
                    <a:lnTo>
                      <a:pt x="78" y="48"/>
                    </a:lnTo>
                    <a:lnTo>
                      <a:pt x="62" y="62"/>
                    </a:lnTo>
                    <a:lnTo>
                      <a:pt x="48" y="76"/>
                    </a:lnTo>
                    <a:lnTo>
                      <a:pt x="36" y="94"/>
                    </a:lnTo>
                    <a:lnTo>
                      <a:pt x="26" y="110"/>
                    </a:lnTo>
                    <a:lnTo>
                      <a:pt x="16" y="130"/>
                    </a:lnTo>
                    <a:lnTo>
                      <a:pt x="10" y="150"/>
                    </a:lnTo>
                    <a:lnTo>
                      <a:pt x="4" y="170"/>
                    </a:lnTo>
                    <a:lnTo>
                      <a:pt x="2" y="190"/>
                    </a:lnTo>
                    <a:lnTo>
                      <a:pt x="0" y="212"/>
                    </a:lnTo>
                    <a:lnTo>
                      <a:pt x="0" y="212"/>
                    </a:lnTo>
                    <a:lnTo>
                      <a:pt x="2" y="234"/>
                    </a:lnTo>
                    <a:lnTo>
                      <a:pt x="4" y="256"/>
                    </a:lnTo>
                    <a:lnTo>
                      <a:pt x="10" y="276"/>
                    </a:lnTo>
                    <a:lnTo>
                      <a:pt x="16" y="296"/>
                    </a:lnTo>
                    <a:lnTo>
                      <a:pt x="26" y="314"/>
                    </a:lnTo>
                    <a:lnTo>
                      <a:pt x="36" y="332"/>
                    </a:lnTo>
                    <a:lnTo>
                      <a:pt x="48" y="348"/>
                    </a:lnTo>
                    <a:lnTo>
                      <a:pt x="62" y="364"/>
                    </a:lnTo>
                    <a:lnTo>
                      <a:pt x="78" y="378"/>
                    </a:lnTo>
                    <a:lnTo>
                      <a:pt x="94" y="390"/>
                    </a:lnTo>
                    <a:lnTo>
                      <a:pt x="112" y="400"/>
                    </a:lnTo>
                    <a:lnTo>
                      <a:pt x="130" y="410"/>
                    </a:lnTo>
                    <a:lnTo>
                      <a:pt x="150" y="416"/>
                    </a:lnTo>
                    <a:lnTo>
                      <a:pt x="170" y="422"/>
                    </a:lnTo>
                    <a:lnTo>
                      <a:pt x="192" y="426"/>
                    </a:lnTo>
                    <a:lnTo>
                      <a:pt x="214" y="426"/>
                    </a:lnTo>
                    <a:lnTo>
                      <a:pt x="214" y="426"/>
                    </a:lnTo>
                    <a:lnTo>
                      <a:pt x="236" y="426"/>
                    </a:lnTo>
                    <a:lnTo>
                      <a:pt x="258" y="422"/>
                    </a:lnTo>
                    <a:lnTo>
                      <a:pt x="278" y="416"/>
                    </a:lnTo>
                    <a:lnTo>
                      <a:pt x="298" y="410"/>
                    </a:lnTo>
                    <a:lnTo>
                      <a:pt x="316" y="400"/>
                    </a:lnTo>
                    <a:lnTo>
                      <a:pt x="334" y="390"/>
                    </a:lnTo>
                    <a:lnTo>
                      <a:pt x="350" y="378"/>
                    </a:lnTo>
                    <a:lnTo>
                      <a:pt x="366" y="364"/>
                    </a:lnTo>
                    <a:lnTo>
                      <a:pt x="378" y="348"/>
                    </a:lnTo>
                    <a:lnTo>
                      <a:pt x="392" y="332"/>
                    </a:lnTo>
                    <a:lnTo>
                      <a:pt x="402" y="314"/>
                    </a:lnTo>
                    <a:lnTo>
                      <a:pt x="410" y="296"/>
                    </a:lnTo>
                    <a:lnTo>
                      <a:pt x="418" y="276"/>
                    </a:lnTo>
                    <a:lnTo>
                      <a:pt x="424" y="256"/>
                    </a:lnTo>
                    <a:lnTo>
                      <a:pt x="426" y="234"/>
                    </a:lnTo>
                    <a:lnTo>
                      <a:pt x="428" y="212"/>
                    </a:lnTo>
                    <a:lnTo>
                      <a:pt x="428" y="212"/>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1" name="Freeform 73"/>
              <p:cNvSpPr>
                <a:spLocks/>
              </p:cNvSpPr>
              <p:nvPr/>
            </p:nvSpPr>
            <p:spPr bwMode="auto">
              <a:xfrm>
                <a:off x="3462" y="2776"/>
                <a:ext cx="428" cy="426"/>
              </a:xfrm>
              <a:custGeom>
                <a:avLst/>
                <a:gdLst>
                  <a:gd name="T0" fmla="*/ 428 w 428"/>
                  <a:gd name="T1" fmla="*/ 212 h 426"/>
                  <a:gd name="T2" fmla="*/ 424 w 428"/>
                  <a:gd name="T3" fmla="*/ 170 h 426"/>
                  <a:gd name="T4" fmla="*/ 412 w 428"/>
                  <a:gd name="T5" fmla="*/ 130 h 426"/>
                  <a:gd name="T6" fmla="*/ 392 w 428"/>
                  <a:gd name="T7" fmla="*/ 94 h 426"/>
                  <a:gd name="T8" fmla="*/ 366 w 428"/>
                  <a:gd name="T9" fmla="*/ 62 h 426"/>
                  <a:gd name="T10" fmla="*/ 334 w 428"/>
                  <a:gd name="T11" fmla="*/ 36 h 426"/>
                  <a:gd name="T12" fmla="*/ 298 w 428"/>
                  <a:gd name="T13" fmla="*/ 16 h 426"/>
                  <a:gd name="T14" fmla="*/ 258 w 428"/>
                  <a:gd name="T15" fmla="*/ 4 h 426"/>
                  <a:gd name="T16" fmla="*/ 214 w 428"/>
                  <a:gd name="T17" fmla="*/ 0 h 426"/>
                  <a:gd name="T18" fmla="*/ 192 w 428"/>
                  <a:gd name="T19" fmla="*/ 0 h 426"/>
                  <a:gd name="T20" fmla="*/ 150 w 428"/>
                  <a:gd name="T21" fmla="*/ 8 h 426"/>
                  <a:gd name="T22" fmla="*/ 112 w 428"/>
                  <a:gd name="T23" fmla="*/ 24 h 426"/>
                  <a:gd name="T24" fmla="*/ 78 w 428"/>
                  <a:gd name="T25" fmla="*/ 48 h 426"/>
                  <a:gd name="T26" fmla="*/ 50 w 428"/>
                  <a:gd name="T27" fmla="*/ 76 h 426"/>
                  <a:gd name="T28" fmla="*/ 26 w 428"/>
                  <a:gd name="T29" fmla="*/ 110 h 426"/>
                  <a:gd name="T30" fmla="*/ 10 w 428"/>
                  <a:gd name="T31" fmla="*/ 150 h 426"/>
                  <a:gd name="T32" fmla="*/ 2 w 428"/>
                  <a:gd name="T33" fmla="*/ 190 h 426"/>
                  <a:gd name="T34" fmla="*/ 0 w 428"/>
                  <a:gd name="T35" fmla="*/ 212 h 426"/>
                  <a:gd name="T36" fmla="*/ 4 w 428"/>
                  <a:gd name="T37" fmla="*/ 256 h 426"/>
                  <a:gd name="T38" fmla="*/ 18 w 428"/>
                  <a:gd name="T39" fmla="*/ 296 h 426"/>
                  <a:gd name="T40" fmla="*/ 36 w 428"/>
                  <a:gd name="T41" fmla="*/ 332 h 426"/>
                  <a:gd name="T42" fmla="*/ 64 w 428"/>
                  <a:gd name="T43" fmla="*/ 364 h 426"/>
                  <a:gd name="T44" fmla="*/ 94 w 428"/>
                  <a:gd name="T45" fmla="*/ 390 h 426"/>
                  <a:gd name="T46" fmla="*/ 132 w 428"/>
                  <a:gd name="T47" fmla="*/ 410 h 426"/>
                  <a:gd name="T48" fmla="*/ 172 w 428"/>
                  <a:gd name="T49" fmla="*/ 422 h 426"/>
                  <a:gd name="T50" fmla="*/ 214 w 428"/>
                  <a:gd name="T51" fmla="*/ 426 h 426"/>
                  <a:gd name="T52" fmla="*/ 236 w 428"/>
                  <a:gd name="T53" fmla="*/ 426 h 426"/>
                  <a:gd name="T54" fmla="*/ 278 w 428"/>
                  <a:gd name="T55" fmla="*/ 416 h 426"/>
                  <a:gd name="T56" fmla="*/ 316 w 428"/>
                  <a:gd name="T57" fmla="*/ 400 h 426"/>
                  <a:gd name="T58" fmla="*/ 350 w 428"/>
                  <a:gd name="T59" fmla="*/ 378 h 426"/>
                  <a:gd name="T60" fmla="*/ 380 w 428"/>
                  <a:gd name="T61" fmla="*/ 348 h 426"/>
                  <a:gd name="T62" fmla="*/ 402 w 428"/>
                  <a:gd name="T63" fmla="*/ 314 h 426"/>
                  <a:gd name="T64" fmla="*/ 418 w 428"/>
                  <a:gd name="T65" fmla="*/ 276 h 426"/>
                  <a:gd name="T66" fmla="*/ 426 w 428"/>
                  <a:gd name="T67" fmla="*/ 234 h 426"/>
                  <a:gd name="T68" fmla="*/ 428 w 428"/>
                  <a:gd name="T69" fmla="*/ 2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8" h="426">
                    <a:moveTo>
                      <a:pt x="428" y="212"/>
                    </a:moveTo>
                    <a:lnTo>
                      <a:pt x="428" y="212"/>
                    </a:lnTo>
                    <a:lnTo>
                      <a:pt x="426" y="190"/>
                    </a:lnTo>
                    <a:lnTo>
                      <a:pt x="424" y="170"/>
                    </a:lnTo>
                    <a:lnTo>
                      <a:pt x="418" y="150"/>
                    </a:lnTo>
                    <a:lnTo>
                      <a:pt x="412" y="130"/>
                    </a:lnTo>
                    <a:lnTo>
                      <a:pt x="402" y="110"/>
                    </a:lnTo>
                    <a:lnTo>
                      <a:pt x="392" y="94"/>
                    </a:lnTo>
                    <a:lnTo>
                      <a:pt x="380" y="76"/>
                    </a:lnTo>
                    <a:lnTo>
                      <a:pt x="366" y="62"/>
                    </a:lnTo>
                    <a:lnTo>
                      <a:pt x="350" y="48"/>
                    </a:lnTo>
                    <a:lnTo>
                      <a:pt x="334" y="36"/>
                    </a:lnTo>
                    <a:lnTo>
                      <a:pt x="316" y="24"/>
                    </a:lnTo>
                    <a:lnTo>
                      <a:pt x="298" y="16"/>
                    </a:lnTo>
                    <a:lnTo>
                      <a:pt x="278" y="8"/>
                    </a:lnTo>
                    <a:lnTo>
                      <a:pt x="258" y="4"/>
                    </a:lnTo>
                    <a:lnTo>
                      <a:pt x="236" y="0"/>
                    </a:lnTo>
                    <a:lnTo>
                      <a:pt x="214" y="0"/>
                    </a:lnTo>
                    <a:lnTo>
                      <a:pt x="214" y="0"/>
                    </a:lnTo>
                    <a:lnTo>
                      <a:pt x="192" y="0"/>
                    </a:lnTo>
                    <a:lnTo>
                      <a:pt x="172" y="4"/>
                    </a:lnTo>
                    <a:lnTo>
                      <a:pt x="150" y="8"/>
                    </a:lnTo>
                    <a:lnTo>
                      <a:pt x="132" y="16"/>
                    </a:lnTo>
                    <a:lnTo>
                      <a:pt x="112" y="24"/>
                    </a:lnTo>
                    <a:lnTo>
                      <a:pt x="94" y="36"/>
                    </a:lnTo>
                    <a:lnTo>
                      <a:pt x="78" y="48"/>
                    </a:lnTo>
                    <a:lnTo>
                      <a:pt x="64" y="62"/>
                    </a:lnTo>
                    <a:lnTo>
                      <a:pt x="50" y="76"/>
                    </a:lnTo>
                    <a:lnTo>
                      <a:pt x="36" y="94"/>
                    </a:lnTo>
                    <a:lnTo>
                      <a:pt x="26" y="110"/>
                    </a:lnTo>
                    <a:lnTo>
                      <a:pt x="18" y="130"/>
                    </a:lnTo>
                    <a:lnTo>
                      <a:pt x="10" y="150"/>
                    </a:lnTo>
                    <a:lnTo>
                      <a:pt x="4" y="170"/>
                    </a:lnTo>
                    <a:lnTo>
                      <a:pt x="2" y="190"/>
                    </a:lnTo>
                    <a:lnTo>
                      <a:pt x="0" y="212"/>
                    </a:lnTo>
                    <a:lnTo>
                      <a:pt x="0" y="212"/>
                    </a:lnTo>
                    <a:lnTo>
                      <a:pt x="2" y="234"/>
                    </a:lnTo>
                    <a:lnTo>
                      <a:pt x="4" y="256"/>
                    </a:lnTo>
                    <a:lnTo>
                      <a:pt x="10" y="276"/>
                    </a:lnTo>
                    <a:lnTo>
                      <a:pt x="18" y="296"/>
                    </a:lnTo>
                    <a:lnTo>
                      <a:pt x="26" y="314"/>
                    </a:lnTo>
                    <a:lnTo>
                      <a:pt x="36" y="332"/>
                    </a:lnTo>
                    <a:lnTo>
                      <a:pt x="50" y="348"/>
                    </a:lnTo>
                    <a:lnTo>
                      <a:pt x="64" y="364"/>
                    </a:lnTo>
                    <a:lnTo>
                      <a:pt x="78" y="378"/>
                    </a:lnTo>
                    <a:lnTo>
                      <a:pt x="94" y="390"/>
                    </a:lnTo>
                    <a:lnTo>
                      <a:pt x="112" y="400"/>
                    </a:lnTo>
                    <a:lnTo>
                      <a:pt x="132" y="410"/>
                    </a:lnTo>
                    <a:lnTo>
                      <a:pt x="150" y="416"/>
                    </a:lnTo>
                    <a:lnTo>
                      <a:pt x="172" y="422"/>
                    </a:lnTo>
                    <a:lnTo>
                      <a:pt x="192" y="426"/>
                    </a:lnTo>
                    <a:lnTo>
                      <a:pt x="214" y="426"/>
                    </a:lnTo>
                    <a:lnTo>
                      <a:pt x="214" y="426"/>
                    </a:lnTo>
                    <a:lnTo>
                      <a:pt x="236" y="426"/>
                    </a:lnTo>
                    <a:lnTo>
                      <a:pt x="258" y="422"/>
                    </a:lnTo>
                    <a:lnTo>
                      <a:pt x="278" y="416"/>
                    </a:lnTo>
                    <a:lnTo>
                      <a:pt x="298" y="410"/>
                    </a:lnTo>
                    <a:lnTo>
                      <a:pt x="316" y="400"/>
                    </a:lnTo>
                    <a:lnTo>
                      <a:pt x="334" y="390"/>
                    </a:lnTo>
                    <a:lnTo>
                      <a:pt x="350" y="378"/>
                    </a:lnTo>
                    <a:lnTo>
                      <a:pt x="366" y="364"/>
                    </a:lnTo>
                    <a:lnTo>
                      <a:pt x="380" y="348"/>
                    </a:lnTo>
                    <a:lnTo>
                      <a:pt x="392" y="332"/>
                    </a:lnTo>
                    <a:lnTo>
                      <a:pt x="402" y="314"/>
                    </a:lnTo>
                    <a:lnTo>
                      <a:pt x="412" y="296"/>
                    </a:lnTo>
                    <a:lnTo>
                      <a:pt x="418" y="276"/>
                    </a:lnTo>
                    <a:lnTo>
                      <a:pt x="424" y="256"/>
                    </a:lnTo>
                    <a:lnTo>
                      <a:pt x="426" y="234"/>
                    </a:lnTo>
                    <a:lnTo>
                      <a:pt x="428" y="212"/>
                    </a:lnTo>
                    <a:lnTo>
                      <a:pt x="428" y="212"/>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2" name="Freeform 74"/>
              <p:cNvSpPr>
                <a:spLocks noEditPoints="1"/>
              </p:cNvSpPr>
              <p:nvPr/>
            </p:nvSpPr>
            <p:spPr bwMode="auto">
              <a:xfrm>
                <a:off x="1900" y="2940"/>
                <a:ext cx="106" cy="100"/>
              </a:xfrm>
              <a:custGeom>
                <a:avLst/>
                <a:gdLst>
                  <a:gd name="T0" fmla="*/ 14 w 106"/>
                  <a:gd name="T1" fmla="*/ 10 h 100"/>
                  <a:gd name="T2" fmla="*/ 4 w 106"/>
                  <a:gd name="T3" fmla="*/ 0 h 100"/>
                  <a:gd name="T4" fmla="*/ 14 w 106"/>
                  <a:gd name="T5" fmla="*/ 2 h 100"/>
                  <a:gd name="T6" fmla="*/ 34 w 106"/>
                  <a:gd name="T7" fmla="*/ 2 h 100"/>
                  <a:gd name="T8" fmla="*/ 44 w 106"/>
                  <a:gd name="T9" fmla="*/ 10 h 100"/>
                  <a:gd name="T10" fmla="*/ 34 w 106"/>
                  <a:gd name="T11" fmla="*/ 10 h 100"/>
                  <a:gd name="T12" fmla="*/ 28 w 106"/>
                  <a:gd name="T13" fmla="*/ 10 h 100"/>
                  <a:gd name="T14" fmla="*/ 20 w 106"/>
                  <a:gd name="T15" fmla="*/ 36 h 100"/>
                  <a:gd name="T16" fmla="*/ 34 w 106"/>
                  <a:gd name="T17" fmla="*/ 36 h 100"/>
                  <a:gd name="T18" fmla="*/ 42 w 106"/>
                  <a:gd name="T19" fmla="*/ 36 h 100"/>
                  <a:gd name="T20" fmla="*/ 42 w 106"/>
                  <a:gd name="T21" fmla="*/ 82 h 100"/>
                  <a:gd name="T22" fmla="*/ 42 w 106"/>
                  <a:gd name="T23" fmla="*/ 90 h 100"/>
                  <a:gd name="T24" fmla="*/ 32 w 106"/>
                  <a:gd name="T25" fmla="*/ 86 h 100"/>
                  <a:gd name="T26" fmla="*/ 20 w 106"/>
                  <a:gd name="T27" fmla="*/ 96 h 100"/>
                  <a:gd name="T28" fmla="*/ 10 w 106"/>
                  <a:gd name="T29" fmla="*/ 96 h 100"/>
                  <a:gd name="T30" fmla="*/ 12 w 106"/>
                  <a:gd name="T31" fmla="*/ 62 h 100"/>
                  <a:gd name="T32" fmla="*/ 12 w 106"/>
                  <a:gd name="T33" fmla="*/ 52 h 100"/>
                  <a:gd name="T34" fmla="*/ 4 w 106"/>
                  <a:gd name="T35" fmla="*/ 64 h 100"/>
                  <a:gd name="T36" fmla="*/ 0 w 106"/>
                  <a:gd name="T37" fmla="*/ 52 h 100"/>
                  <a:gd name="T38" fmla="*/ 8 w 106"/>
                  <a:gd name="T39" fmla="*/ 42 h 100"/>
                  <a:gd name="T40" fmla="*/ 14 w 106"/>
                  <a:gd name="T41" fmla="*/ 26 h 100"/>
                  <a:gd name="T42" fmla="*/ 14 w 106"/>
                  <a:gd name="T43" fmla="*/ 10 h 100"/>
                  <a:gd name="T44" fmla="*/ 32 w 106"/>
                  <a:gd name="T45" fmla="*/ 76 h 100"/>
                  <a:gd name="T46" fmla="*/ 20 w 106"/>
                  <a:gd name="T47" fmla="*/ 44 h 100"/>
                  <a:gd name="T48" fmla="*/ 58 w 106"/>
                  <a:gd name="T49" fmla="*/ 36 h 100"/>
                  <a:gd name="T50" fmla="*/ 58 w 106"/>
                  <a:gd name="T51" fmla="*/ 10 h 100"/>
                  <a:gd name="T52" fmla="*/ 48 w 106"/>
                  <a:gd name="T53" fmla="*/ 0 h 100"/>
                  <a:gd name="T54" fmla="*/ 60 w 106"/>
                  <a:gd name="T55" fmla="*/ 2 h 100"/>
                  <a:gd name="T56" fmla="*/ 94 w 106"/>
                  <a:gd name="T57" fmla="*/ 2 h 100"/>
                  <a:gd name="T58" fmla="*/ 104 w 106"/>
                  <a:gd name="T59" fmla="*/ 10 h 100"/>
                  <a:gd name="T60" fmla="*/ 94 w 106"/>
                  <a:gd name="T61" fmla="*/ 10 h 100"/>
                  <a:gd name="T62" fmla="*/ 92 w 106"/>
                  <a:gd name="T63" fmla="*/ 38 h 100"/>
                  <a:gd name="T64" fmla="*/ 94 w 106"/>
                  <a:gd name="T65" fmla="*/ 38 h 100"/>
                  <a:gd name="T66" fmla="*/ 106 w 106"/>
                  <a:gd name="T67" fmla="*/ 48 h 100"/>
                  <a:gd name="T68" fmla="*/ 94 w 106"/>
                  <a:gd name="T69" fmla="*/ 48 h 100"/>
                  <a:gd name="T70" fmla="*/ 92 w 106"/>
                  <a:gd name="T71" fmla="*/ 86 h 100"/>
                  <a:gd name="T72" fmla="*/ 94 w 106"/>
                  <a:gd name="T73" fmla="*/ 100 h 100"/>
                  <a:gd name="T74" fmla="*/ 82 w 106"/>
                  <a:gd name="T75" fmla="*/ 100 h 100"/>
                  <a:gd name="T76" fmla="*/ 82 w 106"/>
                  <a:gd name="T77" fmla="*/ 48 h 100"/>
                  <a:gd name="T78" fmla="*/ 68 w 106"/>
                  <a:gd name="T79" fmla="*/ 48 h 100"/>
                  <a:gd name="T80" fmla="*/ 64 w 106"/>
                  <a:gd name="T81" fmla="*/ 72 h 100"/>
                  <a:gd name="T82" fmla="*/ 58 w 106"/>
                  <a:gd name="T83" fmla="*/ 88 h 100"/>
                  <a:gd name="T84" fmla="*/ 50 w 106"/>
                  <a:gd name="T85" fmla="*/ 100 h 100"/>
                  <a:gd name="T86" fmla="*/ 42 w 106"/>
                  <a:gd name="T87" fmla="*/ 94 h 100"/>
                  <a:gd name="T88" fmla="*/ 50 w 106"/>
                  <a:gd name="T89" fmla="*/ 82 h 100"/>
                  <a:gd name="T90" fmla="*/ 56 w 106"/>
                  <a:gd name="T91" fmla="*/ 68 h 100"/>
                  <a:gd name="T92" fmla="*/ 56 w 106"/>
                  <a:gd name="T93" fmla="*/ 48 h 100"/>
                  <a:gd name="T94" fmla="*/ 46 w 106"/>
                  <a:gd name="T95" fmla="*/ 48 h 100"/>
                  <a:gd name="T96" fmla="*/ 46 w 106"/>
                  <a:gd name="T97" fmla="*/ 38 h 100"/>
                  <a:gd name="T98" fmla="*/ 58 w 106"/>
                  <a:gd name="T99" fmla="*/ 38 h 100"/>
                  <a:gd name="T100" fmla="*/ 82 w 106"/>
                  <a:gd name="T101" fmla="*/ 38 h 100"/>
                  <a:gd name="T102" fmla="*/ 68 w 106"/>
                  <a:gd name="T103" fmla="*/ 10 h 100"/>
                  <a:gd name="T104" fmla="*/ 68 w 106"/>
                  <a:gd name="T105" fmla="*/ 36 h 100"/>
                  <a:gd name="T106" fmla="*/ 82 w 106"/>
                  <a:gd name="T107"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00">
                    <a:moveTo>
                      <a:pt x="14" y="10"/>
                    </a:moveTo>
                    <a:lnTo>
                      <a:pt x="14" y="10"/>
                    </a:lnTo>
                    <a:lnTo>
                      <a:pt x="4" y="10"/>
                    </a:lnTo>
                    <a:lnTo>
                      <a:pt x="4" y="0"/>
                    </a:lnTo>
                    <a:lnTo>
                      <a:pt x="4" y="0"/>
                    </a:lnTo>
                    <a:lnTo>
                      <a:pt x="14" y="2"/>
                    </a:lnTo>
                    <a:lnTo>
                      <a:pt x="34" y="2"/>
                    </a:lnTo>
                    <a:lnTo>
                      <a:pt x="34" y="2"/>
                    </a:lnTo>
                    <a:lnTo>
                      <a:pt x="44" y="0"/>
                    </a:lnTo>
                    <a:lnTo>
                      <a:pt x="44" y="10"/>
                    </a:lnTo>
                    <a:lnTo>
                      <a:pt x="44" y="10"/>
                    </a:lnTo>
                    <a:lnTo>
                      <a:pt x="34" y="10"/>
                    </a:lnTo>
                    <a:lnTo>
                      <a:pt x="28" y="10"/>
                    </a:lnTo>
                    <a:lnTo>
                      <a:pt x="28" y="10"/>
                    </a:lnTo>
                    <a:lnTo>
                      <a:pt x="26" y="24"/>
                    </a:lnTo>
                    <a:lnTo>
                      <a:pt x="20" y="36"/>
                    </a:lnTo>
                    <a:lnTo>
                      <a:pt x="34" y="36"/>
                    </a:lnTo>
                    <a:lnTo>
                      <a:pt x="34" y="36"/>
                    </a:lnTo>
                    <a:lnTo>
                      <a:pt x="42" y="36"/>
                    </a:lnTo>
                    <a:lnTo>
                      <a:pt x="42" y="36"/>
                    </a:lnTo>
                    <a:lnTo>
                      <a:pt x="42" y="44"/>
                    </a:lnTo>
                    <a:lnTo>
                      <a:pt x="42" y="82"/>
                    </a:lnTo>
                    <a:lnTo>
                      <a:pt x="42" y="82"/>
                    </a:lnTo>
                    <a:lnTo>
                      <a:pt x="42" y="90"/>
                    </a:lnTo>
                    <a:lnTo>
                      <a:pt x="32" y="90"/>
                    </a:lnTo>
                    <a:lnTo>
                      <a:pt x="32" y="86"/>
                    </a:lnTo>
                    <a:lnTo>
                      <a:pt x="20" y="86"/>
                    </a:lnTo>
                    <a:lnTo>
                      <a:pt x="20" y="96"/>
                    </a:lnTo>
                    <a:lnTo>
                      <a:pt x="10" y="96"/>
                    </a:lnTo>
                    <a:lnTo>
                      <a:pt x="10" y="96"/>
                    </a:lnTo>
                    <a:lnTo>
                      <a:pt x="12" y="86"/>
                    </a:lnTo>
                    <a:lnTo>
                      <a:pt x="12" y="62"/>
                    </a:lnTo>
                    <a:lnTo>
                      <a:pt x="12" y="62"/>
                    </a:lnTo>
                    <a:lnTo>
                      <a:pt x="12" y="52"/>
                    </a:lnTo>
                    <a:lnTo>
                      <a:pt x="12" y="52"/>
                    </a:lnTo>
                    <a:lnTo>
                      <a:pt x="4" y="64"/>
                    </a:lnTo>
                    <a:lnTo>
                      <a:pt x="4" y="64"/>
                    </a:lnTo>
                    <a:lnTo>
                      <a:pt x="0" y="52"/>
                    </a:lnTo>
                    <a:lnTo>
                      <a:pt x="0" y="52"/>
                    </a:lnTo>
                    <a:lnTo>
                      <a:pt x="8" y="42"/>
                    </a:lnTo>
                    <a:lnTo>
                      <a:pt x="14" y="26"/>
                    </a:lnTo>
                    <a:lnTo>
                      <a:pt x="14" y="26"/>
                    </a:lnTo>
                    <a:lnTo>
                      <a:pt x="18" y="10"/>
                    </a:lnTo>
                    <a:lnTo>
                      <a:pt x="14" y="10"/>
                    </a:lnTo>
                    <a:close/>
                    <a:moveTo>
                      <a:pt x="20" y="76"/>
                    </a:moveTo>
                    <a:lnTo>
                      <a:pt x="32" y="76"/>
                    </a:lnTo>
                    <a:lnTo>
                      <a:pt x="32" y="44"/>
                    </a:lnTo>
                    <a:lnTo>
                      <a:pt x="20" y="44"/>
                    </a:lnTo>
                    <a:lnTo>
                      <a:pt x="20" y="76"/>
                    </a:lnTo>
                    <a:close/>
                    <a:moveTo>
                      <a:pt x="58" y="36"/>
                    </a:moveTo>
                    <a:lnTo>
                      <a:pt x="58" y="10"/>
                    </a:lnTo>
                    <a:lnTo>
                      <a:pt x="58" y="10"/>
                    </a:lnTo>
                    <a:lnTo>
                      <a:pt x="48" y="10"/>
                    </a:lnTo>
                    <a:lnTo>
                      <a:pt x="48" y="0"/>
                    </a:lnTo>
                    <a:lnTo>
                      <a:pt x="48" y="0"/>
                    </a:lnTo>
                    <a:lnTo>
                      <a:pt x="60" y="2"/>
                    </a:lnTo>
                    <a:lnTo>
                      <a:pt x="94" y="2"/>
                    </a:lnTo>
                    <a:lnTo>
                      <a:pt x="94" y="2"/>
                    </a:lnTo>
                    <a:lnTo>
                      <a:pt x="104" y="0"/>
                    </a:lnTo>
                    <a:lnTo>
                      <a:pt x="104" y="10"/>
                    </a:lnTo>
                    <a:lnTo>
                      <a:pt x="104" y="10"/>
                    </a:lnTo>
                    <a:lnTo>
                      <a:pt x="94" y="10"/>
                    </a:lnTo>
                    <a:lnTo>
                      <a:pt x="92" y="10"/>
                    </a:lnTo>
                    <a:lnTo>
                      <a:pt x="92" y="38"/>
                    </a:lnTo>
                    <a:lnTo>
                      <a:pt x="94" y="38"/>
                    </a:lnTo>
                    <a:lnTo>
                      <a:pt x="94" y="38"/>
                    </a:lnTo>
                    <a:lnTo>
                      <a:pt x="106" y="38"/>
                    </a:lnTo>
                    <a:lnTo>
                      <a:pt x="106" y="48"/>
                    </a:lnTo>
                    <a:lnTo>
                      <a:pt x="106" y="48"/>
                    </a:lnTo>
                    <a:lnTo>
                      <a:pt x="94" y="48"/>
                    </a:lnTo>
                    <a:lnTo>
                      <a:pt x="92" y="48"/>
                    </a:lnTo>
                    <a:lnTo>
                      <a:pt x="92" y="86"/>
                    </a:lnTo>
                    <a:lnTo>
                      <a:pt x="92" y="86"/>
                    </a:lnTo>
                    <a:lnTo>
                      <a:pt x="94" y="100"/>
                    </a:lnTo>
                    <a:lnTo>
                      <a:pt x="82" y="100"/>
                    </a:lnTo>
                    <a:lnTo>
                      <a:pt x="82" y="100"/>
                    </a:lnTo>
                    <a:lnTo>
                      <a:pt x="82" y="86"/>
                    </a:lnTo>
                    <a:lnTo>
                      <a:pt x="82" y="48"/>
                    </a:lnTo>
                    <a:lnTo>
                      <a:pt x="68" y="48"/>
                    </a:lnTo>
                    <a:lnTo>
                      <a:pt x="68" y="48"/>
                    </a:lnTo>
                    <a:lnTo>
                      <a:pt x="66" y="62"/>
                    </a:lnTo>
                    <a:lnTo>
                      <a:pt x="64" y="72"/>
                    </a:lnTo>
                    <a:lnTo>
                      <a:pt x="64" y="72"/>
                    </a:lnTo>
                    <a:lnTo>
                      <a:pt x="58" y="88"/>
                    </a:lnTo>
                    <a:lnTo>
                      <a:pt x="50" y="100"/>
                    </a:lnTo>
                    <a:lnTo>
                      <a:pt x="50" y="100"/>
                    </a:lnTo>
                    <a:lnTo>
                      <a:pt x="46" y="96"/>
                    </a:lnTo>
                    <a:lnTo>
                      <a:pt x="42" y="94"/>
                    </a:lnTo>
                    <a:lnTo>
                      <a:pt x="42" y="94"/>
                    </a:lnTo>
                    <a:lnTo>
                      <a:pt x="50" y="82"/>
                    </a:lnTo>
                    <a:lnTo>
                      <a:pt x="56" y="68"/>
                    </a:lnTo>
                    <a:lnTo>
                      <a:pt x="56" y="68"/>
                    </a:lnTo>
                    <a:lnTo>
                      <a:pt x="58" y="48"/>
                    </a:lnTo>
                    <a:lnTo>
                      <a:pt x="56" y="48"/>
                    </a:lnTo>
                    <a:lnTo>
                      <a:pt x="56" y="48"/>
                    </a:lnTo>
                    <a:lnTo>
                      <a:pt x="46" y="48"/>
                    </a:lnTo>
                    <a:lnTo>
                      <a:pt x="46" y="38"/>
                    </a:lnTo>
                    <a:lnTo>
                      <a:pt x="46" y="38"/>
                    </a:lnTo>
                    <a:lnTo>
                      <a:pt x="56" y="38"/>
                    </a:lnTo>
                    <a:lnTo>
                      <a:pt x="58" y="38"/>
                    </a:lnTo>
                    <a:lnTo>
                      <a:pt x="58" y="36"/>
                    </a:lnTo>
                    <a:close/>
                    <a:moveTo>
                      <a:pt x="82" y="38"/>
                    </a:moveTo>
                    <a:lnTo>
                      <a:pt x="82" y="10"/>
                    </a:lnTo>
                    <a:lnTo>
                      <a:pt x="68" y="10"/>
                    </a:lnTo>
                    <a:lnTo>
                      <a:pt x="68" y="36"/>
                    </a:lnTo>
                    <a:lnTo>
                      <a:pt x="68" y="36"/>
                    </a:lnTo>
                    <a:lnTo>
                      <a:pt x="68" y="38"/>
                    </a:lnTo>
                    <a:lnTo>
                      <a:pt x="82"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3" name="Freeform 75"/>
              <p:cNvSpPr>
                <a:spLocks noEditPoints="1"/>
              </p:cNvSpPr>
              <p:nvPr/>
            </p:nvSpPr>
            <p:spPr bwMode="auto">
              <a:xfrm>
                <a:off x="2016" y="2938"/>
                <a:ext cx="102" cy="102"/>
              </a:xfrm>
              <a:custGeom>
                <a:avLst/>
                <a:gdLst>
                  <a:gd name="T0" fmla="*/ 74 w 102"/>
                  <a:gd name="T1" fmla="*/ 54 h 102"/>
                  <a:gd name="T2" fmla="*/ 74 w 102"/>
                  <a:gd name="T3" fmla="*/ 86 h 102"/>
                  <a:gd name="T4" fmla="*/ 80 w 102"/>
                  <a:gd name="T5" fmla="*/ 90 h 102"/>
                  <a:gd name="T6" fmla="*/ 90 w 102"/>
                  <a:gd name="T7" fmla="*/ 88 h 102"/>
                  <a:gd name="T8" fmla="*/ 92 w 102"/>
                  <a:gd name="T9" fmla="*/ 70 h 102"/>
                  <a:gd name="T10" fmla="*/ 100 w 102"/>
                  <a:gd name="T11" fmla="*/ 88 h 102"/>
                  <a:gd name="T12" fmla="*/ 92 w 102"/>
                  <a:gd name="T13" fmla="*/ 98 h 102"/>
                  <a:gd name="T14" fmla="*/ 72 w 102"/>
                  <a:gd name="T15" fmla="*/ 98 h 102"/>
                  <a:gd name="T16" fmla="*/ 64 w 102"/>
                  <a:gd name="T17" fmla="*/ 90 h 102"/>
                  <a:gd name="T18" fmla="*/ 46 w 102"/>
                  <a:gd name="T19" fmla="*/ 64 h 102"/>
                  <a:gd name="T20" fmla="*/ 34 w 102"/>
                  <a:gd name="T21" fmla="*/ 84 h 102"/>
                  <a:gd name="T22" fmla="*/ 6 w 102"/>
                  <a:gd name="T23" fmla="*/ 102 h 102"/>
                  <a:gd name="T24" fmla="*/ 0 w 102"/>
                  <a:gd name="T25" fmla="*/ 92 h 102"/>
                  <a:gd name="T26" fmla="*/ 26 w 102"/>
                  <a:gd name="T27" fmla="*/ 78 h 102"/>
                  <a:gd name="T28" fmla="*/ 18 w 102"/>
                  <a:gd name="T29" fmla="*/ 64 h 102"/>
                  <a:gd name="T30" fmla="*/ 6 w 102"/>
                  <a:gd name="T31" fmla="*/ 54 h 102"/>
                  <a:gd name="T32" fmla="*/ 36 w 102"/>
                  <a:gd name="T33" fmla="*/ 54 h 102"/>
                  <a:gd name="T34" fmla="*/ 38 w 102"/>
                  <a:gd name="T35" fmla="*/ 46 h 102"/>
                  <a:gd name="T36" fmla="*/ 48 w 102"/>
                  <a:gd name="T37" fmla="*/ 40 h 102"/>
                  <a:gd name="T38" fmla="*/ 46 w 102"/>
                  <a:gd name="T39" fmla="*/ 54 h 102"/>
                  <a:gd name="T40" fmla="*/ 44 w 102"/>
                  <a:gd name="T41" fmla="*/ 6 h 102"/>
                  <a:gd name="T42" fmla="*/ 54 w 102"/>
                  <a:gd name="T43" fmla="*/ 0 h 102"/>
                  <a:gd name="T44" fmla="*/ 86 w 102"/>
                  <a:gd name="T45" fmla="*/ 10 h 102"/>
                  <a:gd name="T46" fmla="*/ 98 w 102"/>
                  <a:gd name="T47" fmla="*/ 10 h 102"/>
                  <a:gd name="T48" fmla="*/ 98 w 102"/>
                  <a:gd name="T49" fmla="*/ 24 h 102"/>
                  <a:gd name="T50" fmla="*/ 90 w 102"/>
                  <a:gd name="T51" fmla="*/ 32 h 102"/>
                  <a:gd name="T52" fmla="*/ 80 w 102"/>
                  <a:gd name="T53" fmla="*/ 44 h 102"/>
                  <a:gd name="T54" fmla="*/ 62 w 102"/>
                  <a:gd name="T55" fmla="*/ 44 h 102"/>
                  <a:gd name="T56" fmla="*/ 54 w 102"/>
                  <a:gd name="T57" fmla="*/ 36 h 102"/>
                  <a:gd name="T58" fmla="*/ 42 w 102"/>
                  <a:gd name="T59" fmla="*/ 18 h 102"/>
                  <a:gd name="T60" fmla="*/ 38 w 102"/>
                  <a:gd name="T61" fmla="*/ 32 h 102"/>
                  <a:gd name="T62" fmla="*/ 20 w 102"/>
                  <a:gd name="T63" fmla="*/ 44 h 102"/>
                  <a:gd name="T64" fmla="*/ 4 w 102"/>
                  <a:gd name="T65" fmla="*/ 40 h 102"/>
                  <a:gd name="T66" fmla="*/ 26 w 102"/>
                  <a:gd name="T67" fmla="*/ 32 h 102"/>
                  <a:gd name="T68" fmla="*/ 32 w 102"/>
                  <a:gd name="T69" fmla="*/ 18 h 102"/>
                  <a:gd name="T70" fmla="*/ 2 w 102"/>
                  <a:gd name="T71" fmla="*/ 32 h 102"/>
                  <a:gd name="T72" fmla="*/ 2 w 102"/>
                  <a:gd name="T73" fmla="*/ 18 h 102"/>
                  <a:gd name="T74" fmla="*/ 2 w 102"/>
                  <a:gd name="T75" fmla="*/ 10 h 102"/>
                  <a:gd name="T76" fmla="*/ 44 w 102"/>
                  <a:gd name="T77" fmla="*/ 6 h 102"/>
                  <a:gd name="T78" fmla="*/ 64 w 102"/>
                  <a:gd name="T79" fmla="*/ 32 h 102"/>
                  <a:gd name="T80" fmla="*/ 64 w 102"/>
                  <a:gd name="T81" fmla="*/ 34 h 102"/>
                  <a:gd name="T82" fmla="*/ 78 w 102"/>
                  <a:gd name="T83" fmla="*/ 36 h 102"/>
                  <a:gd name="T84" fmla="*/ 82 w 102"/>
                  <a:gd name="T85" fmla="*/ 26 h 102"/>
                  <a:gd name="T86" fmla="*/ 88 w 102"/>
                  <a:gd name="T87" fmla="*/ 1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 h="102">
                    <a:moveTo>
                      <a:pt x="62" y="54"/>
                    </a:moveTo>
                    <a:lnTo>
                      <a:pt x="62" y="54"/>
                    </a:lnTo>
                    <a:lnTo>
                      <a:pt x="74" y="54"/>
                    </a:lnTo>
                    <a:lnTo>
                      <a:pt x="74" y="54"/>
                    </a:lnTo>
                    <a:lnTo>
                      <a:pt x="74" y="64"/>
                    </a:lnTo>
                    <a:lnTo>
                      <a:pt x="74" y="86"/>
                    </a:lnTo>
                    <a:lnTo>
                      <a:pt x="74" y="86"/>
                    </a:lnTo>
                    <a:lnTo>
                      <a:pt x="74" y="88"/>
                    </a:lnTo>
                    <a:lnTo>
                      <a:pt x="80" y="90"/>
                    </a:lnTo>
                    <a:lnTo>
                      <a:pt x="80" y="90"/>
                    </a:lnTo>
                    <a:lnTo>
                      <a:pt x="88" y="90"/>
                    </a:lnTo>
                    <a:lnTo>
                      <a:pt x="90" y="88"/>
                    </a:lnTo>
                    <a:lnTo>
                      <a:pt x="90" y="88"/>
                    </a:lnTo>
                    <a:lnTo>
                      <a:pt x="92" y="70"/>
                    </a:lnTo>
                    <a:lnTo>
                      <a:pt x="92" y="70"/>
                    </a:lnTo>
                    <a:lnTo>
                      <a:pt x="102" y="74"/>
                    </a:lnTo>
                    <a:lnTo>
                      <a:pt x="102" y="74"/>
                    </a:lnTo>
                    <a:lnTo>
                      <a:pt x="100" y="88"/>
                    </a:lnTo>
                    <a:lnTo>
                      <a:pt x="98" y="96"/>
                    </a:lnTo>
                    <a:lnTo>
                      <a:pt x="96" y="98"/>
                    </a:lnTo>
                    <a:lnTo>
                      <a:pt x="92" y="98"/>
                    </a:lnTo>
                    <a:lnTo>
                      <a:pt x="80" y="98"/>
                    </a:lnTo>
                    <a:lnTo>
                      <a:pt x="80" y="98"/>
                    </a:lnTo>
                    <a:lnTo>
                      <a:pt x="72" y="98"/>
                    </a:lnTo>
                    <a:lnTo>
                      <a:pt x="66" y="98"/>
                    </a:lnTo>
                    <a:lnTo>
                      <a:pt x="64" y="94"/>
                    </a:lnTo>
                    <a:lnTo>
                      <a:pt x="64" y="90"/>
                    </a:lnTo>
                    <a:lnTo>
                      <a:pt x="64" y="88"/>
                    </a:lnTo>
                    <a:lnTo>
                      <a:pt x="64" y="64"/>
                    </a:lnTo>
                    <a:lnTo>
                      <a:pt x="46" y="64"/>
                    </a:lnTo>
                    <a:lnTo>
                      <a:pt x="46" y="64"/>
                    </a:lnTo>
                    <a:lnTo>
                      <a:pt x="40" y="74"/>
                    </a:lnTo>
                    <a:lnTo>
                      <a:pt x="34" y="84"/>
                    </a:lnTo>
                    <a:lnTo>
                      <a:pt x="34" y="84"/>
                    </a:lnTo>
                    <a:lnTo>
                      <a:pt x="22" y="94"/>
                    </a:lnTo>
                    <a:lnTo>
                      <a:pt x="6" y="102"/>
                    </a:lnTo>
                    <a:lnTo>
                      <a:pt x="6" y="102"/>
                    </a:lnTo>
                    <a:lnTo>
                      <a:pt x="0" y="92"/>
                    </a:lnTo>
                    <a:lnTo>
                      <a:pt x="0" y="92"/>
                    </a:lnTo>
                    <a:lnTo>
                      <a:pt x="16" y="86"/>
                    </a:lnTo>
                    <a:lnTo>
                      <a:pt x="26" y="78"/>
                    </a:lnTo>
                    <a:lnTo>
                      <a:pt x="26" y="78"/>
                    </a:lnTo>
                    <a:lnTo>
                      <a:pt x="32" y="72"/>
                    </a:lnTo>
                    <a:lnTo>
                      <a:pt x="36" y="64"/>
                    </a:lnTo>
                    <a:lnTo>
                      <a:pt x="18" y="64"/>
                    </a:lnTo>
                    <a:lnTo>
                      <a:pt x="18" y="64"/>
                    </a:lnTo>
                    <a:lnTo>
                      <a:pt x="6" y="64"/>
                    </a:lnTo>
                    <a:lnTo>
                      <a:pt x="6" y="54"/>
                    </a:lnTo>
                    <a:lnTo>
                      <a:pt x="6" y="54"/>
                    </a:lnTo>
                    <a:lnTo>
                      <a:pt x="18" y="54"/>
                    </a:lnTo>
                    <a:lnTo>
                      <a:pt x="36" y="54"/>
                    </a:lnTo>
                    <a:lnTo>
                      <a:pt x="36" y="54"/>
                    </a:lnTo>
                    <a:lnTo>
                      <a:pt x="38" y="46"/>
                    </a:lnTo>
                    <a:lnTo>
                      <a:pt x="38" y="46"/>
                    </a:lnTo>
                    <a:lnTo>
                      <a:pt x="38" y="40"/>
                    </a:lnTo>
                    <a:lnTo>
                      <a:pt x="48" y="40"/>
                    </a:lnTo>
                    <a:lnTo>
                      <a:pt x="48" y="40"/>
                    </a:lnTo>
                    <a:lnTo>
                      <a:pt x="48" y="48"/>
                    </a:lnTo>
                    <a:lnTo>
                      <a:pt x="48" y="48"/>
                    </a:lnTo>
                    <a:lnTo>
                      <a:pt x="46" y="54"/>
                    </a:lnTo>
                    <a:lnTo>
                      <a:pt x="62" y="54"/>
                    </a:lnTo>
                    <a:close/>
                    <a:moveTo>
                      <a:pt x="44" y="6"/>
                    </a:moveTo>
                    <a:lnTo>
                      <a:pt x="44" y="6"/>
                    </a:lnTo>
                    <a:lnTo>
                      <a:pt x="44" y="0"/>
                    </a:lnTo>
                    <a:lnTo>
                      <a:pt x="54" y="0"/>
                    </a:lnTo>
                    <a:lnTo>
                      <a:pt x="54" y="0"/>
                    </a:lnTo>
                    <a:lnTo>
                      <a:pt x="54" y="6"/>
                    </a:lnTo>
                    <a:lnTo>
                      <a:pt x="54" y="10"/>
                    </a:lnTo>
                    <a:lnTo>
                      <a:pt x="86" y="10"/>
                    </a:lnTo>
                    <a:lnTo>
                      <a:pt x="86" y="10"/>
                    </a:lnTo>
                    <a:lnTo>
                      <a:pt x="98" y="10"/>
                    </a:lnTo>
                    <a:lnTo>
                      <a:pt x="98" y="10"/>
                    </a:lnTo>
                    <a:lnTo>
                      <a:pt x="98" y="18"/>
                    </a:lnTo>
                    <a:lnTo>
                      <a:pt x="98" y="24"/>
                    </a:lnTo>
                    <a:lnTo>
                      <a:pt x="98" y="24"/>
                    </a:lnTo>
                    <a:lnTo>
                      <a:pt x="98" y="32"/>
                    </a:lnTo>
                    <a:lnTo>
                      <a:pt x="90" y="32"/>
                    </a:lnTo>
                    <a:lnTo>
                      <a:pt x="90" y="32"/>
                    </a:lnTo>
                    <a:lnTo>
                      <a:pt x="88" y="38"/>
                    </a:lnTo>
                    <a:lnTo>
                      <a:pt x="86" y="42"/>
                    </a:lnTo>
                    <a:lnTo>
                      <a:pt x="80" y="44"/>
                    </a:lnTo>
                    <a:lnTo>
                      <a:pt x="68" y="44"/>
                    </a:lnTo>
                    <a:lnTo>
                      <a:pt x="68" y="44"/>
                    </a:lnTo>
                    <a:lnTo>
                      <a:pt x="62" y="44"/>
                    </a:lnTo>
                    <a:lnTo>
                      <a:pt x="56" y="42"/>
                    </a:lnTo>
                    <a:lnTo>
                      <a:pt x="54" y="40"/>
                    </a:lnTo>
                    <a:lnTo>
                      <a:pt x="54" y="36"/>
                    </a:lnTo>
                    <a:lnTo>
                      <a:pt x="54" y="18"/>
                    </a:lnTo>
                    <a:lnTo>
                      <a:pt x="42" y="18"/>
                    </a:lnTo>
                    <a:lnTo>
                      <a:pt x="42" y="18"/>
                    </a:lnTo>
                    <a:lnTo>
                      <a:pt x="40" y="26"/>
                    </a:lnTo>
                    <a:lnTo>
                      <a:pt x="38" y="32"/>
                    </a:lnTo>
                    <a:lnTo>
                      <a:pt x="38" y="32"/>
                    </a:lnTo>
                    <a:lnTo>
                      <a:pt x="30" y="40"/>
                    </a:lnTo>
                    <a:lnTo>
                      <a:pt x="20" y="44"/>
                    </a:lnTo>
                    <a:lnTo>
                      <a:pt x="20" y="44"/>
                    </a:lnTo>
                    <a:lnTo>
                      <a:pt x="10" y="48"/>
                    </a:lnTo>
                    <a:lnTo>
                      <a:pt x="10" y="48"/>
                    </a:lnTo>
                    <a:lnTo>
                      <a:pt x="4" y="40"/>
                    </a:lnTo>
                    <a:lnTo>
                      <a:pt x="4" y="40"/>
                    </a:lnTo>
                    <a:lnTo>
                      <a:pt x="18" y="36"/>
                    </a:lnTo>
                    <a:lnTo>
                      <a:pt x="26" y="32"/>
                    </a:lnTo>
                    <a:lnTo>
                      <a:pt x="26" y="32"/>
                    </a:lnTo>
                    <a:lnTo>
                      <a:pt x="30" y="26"/>
                    </a:lnTo>
                    <a:lnTo>
                      <a:pt x="32" y="18"/>
                    </a:lnTo>
                    <a:lnTo>
                      <a:pt x="12" y="18"/>
                    </a:lnTo>
                    <a:lnTo>
                      <a:pt x="12" y="32"/>
                    </a:lnTo>
                    <a:lnTo>
                      <a:pt x="2" y="32"/>
                    </a:lnTo>
                    <a:lnTo>
                      <a:pt x="2" y="32"/>
                    </a:lnTo>
                    <a:lnTo>
                      <a:pt x="2" y="24"/>
                    </a:lnTo>
                    <a:lnTo>
                      <a:pt x="2" y="18"/>
                    </a:lnTo>
                    <a:lnTo>
                      <a:pt x="2" y="18"/>
                    </a:lnTo>
                    <a:lnTo>
                      <a:pt x="2" y="10"/>
                    </a:lnTo>
                    <a:lnTo>
                      <a:pt x="2" y="10"/>
                    </a:lnTo>
                    <a:lnTo>
                      <a:pt x="14" y="10"/>
                    </a:lnTo>
                    <a:lnTo>
                      <a:pt x="44" y="10"/>
                    </a:lnTo>
                    <a:lnTo>
                      <a:pt x="44" y="6"/>
                    </a:lnTo>
                    <a:close/>
                    <a:moveTo>
                      <a:pt x="88" y="18"/>
                    </a:moveTo>
                    <a:lnTo>
                      <a:pt x="64" y="18"/>
                    </a:lnTo>
                    <a:lnTo>
                      <a:pt x="64" y="32"/>
                    </a:lnTo>
                    <a:lnTo>
                      <a:pt x="64" y="32"/>
                    </a:lnTo>
                    <a:lnTo>
                      <a:pt x="64" y="34"/>
                    </a:lnTo>
                    <a:lnTo>
                      <a:pt x="64" y="34"/>
                    </a:lnTo>
                    <a:lnTo>
                      <a:pt x="72" y="36"/>
                    </a:lnTo>
                    <a:lnTo>
                      <a:pt x="72" y="36"/>
                    </a:lnTo>
                    <a:lnTo>
                      <a:pt x="78" y="36"/>
                    </a:lnTo>
                    <a:lnTo>
                      <a:pt x="80" y="34"/>
                    </a:lnTo>
                    <a:lnTo>
                      <a:pt x="80" y="32"/>
                    </a:lnTo>
                    <a:lnTo>
                      <a:pt x="82" y="26"/>
                    </a:lnTo>
                    <a:lnTo>
                      <a:pt x="82" y="26"/>
                    </a:lnTo>
                    <a:lnTo>
                      <a:pt x="88" y="28"/>
                    </a:lnTo>
                    <a:lnTo>
                      <a:pt x="8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4" name="Freeform 76"/>
              <p:cNvSpPr>
                <a:spLocks noEditPoints="1"/>
              </p:cNvSpPr>
              <p:nvPr/>
            </p:nvSpPr>
            <p:spPr bwMode="auto">
              <a:xfrm>
                <a:off x="2126" y="2936"/>
                <a:ext cx="102" cy="104"/>
              </a:xfrm>
              <a:custGeom>
                <a:avLst/>
                <a:gdLst>
                  <a:gd name="T0" fmla="*/ 16 w 102"/>
                  <a:gd name="T1" fmla="*/ 42 h 104"/>
                  <a:gd name="T2" fmla="*/ 2 w 102"/>
                  <a:gd name="T3" fmla="*/ 34 h 104"/>
                  <a:gd name="T4" fmla="*/ 16 w 102"/>
                  <a:gd name="T5" fmla="*/ 34 h 104"/>
                  <a:gd name="T6" fmla="*/ 42 w 102"/>
                  <a:gd name="T7" fmla="*/ 22 h 104"/>
                  <a:gd name="T8" fmla="*/ 26 w 102"/>
                  <a:gd name="T9" fmla="*/ 22 h 104"/>
                  <a:gd name="T10" fmla="*/ 12 w 102"/>
                  <a:gd name="T11" fmla="*/ 12 h 104"/>
                  <a:gd name="T12" fmla="*/ 26 w 102"/>
                  <a:gd name="T13" fmla="*/ 14 h 104"/>
                  <a:gd name="T14" fmla="*/ 42 w 102"/>
                  <a:gd name="T15" fmla="*/ 10 h 104"/>
                  <a:gd name="T16" fmla="*/ 42 w 102"/>
                  <a:gd name="T17" fmla="*/ 0 h 104"/>
                  <a:gd name="T18" fmla="*/ 54 w 102"/>
                  <a:gd name="T19" fmla="*/ 0 h 104"/>
                  <a:gd name="T20" fmla="*/ 52 w 102"/>
                  <a:gd name="T21" fmla="*/ 14 h 104"/>
                  <a:gd name="T22" fmla="*/ 62 w 102"/>
                  <a:gd name="T23" fmla="*/ 14 h 104"/>
                  <a:gd name="T24" fmla="*/ 74 w 102"/>
                  <a:gd name="T25" fmla="*/ 22 h 104"/>
                  <a:gd name="T26" fmla="*/ 82 w 102"/>
                  <a:gd name="T27" fmla="*/ 12 h 104"/>
                  <a:gd name="T28" fmla="*/ 98 w 102"/>
                  <a:gd name="T29" fmla="*/ 10 h 104"/>
                  <a:gd name="T30" fmla="*/ 94 w 102"/>
                  <a:gd name="T31" fmla="*/ 16 h 104"/>
                  <a:gd name="T32" fmla="*/ 76 w 102"/>
                  <a:gd name="T33" fmla="*/ 34 h 104"/>
                  <a:gd name="T34" fmla="*/ 90 w 102"/>
                  <a:gd name="T35" fmla="*/ 34 h 104"/>
                  <a:gd name="T36" fmla="*/ 102 w 102"/>
                  <a:gd name="T37" fmla="*/ 44 h 104"/>
                  <a:gd name="T38" fmla="*/ 88 w 102"/>
                  <a:gd name="T39" fmla="*/ 42 h 104"/>
                  <a:gd name="T40" fmla="*/ 64 w 102"/>
                  <a:gd name="T41" fmla="*/ 42 h 104"/>
                  <a:gd name="T42" fmla="*/ 50 w 102"/>
                  <a:gd name="T43" fmla="*/ 52 h 104"/>
                  <a:gd name="T44" fmla="*/ 76 w 102"/>
                  <a:gd name="T45" fmla="*/ 52 h 104"/>
                  <a:gd name="T46" fmla="*/ 88 w 102"/>
                  <a:gd name="T47" fmla="*/ 52 h 104"/>
                  <a:gd name="T48" fmla="*/ 88 w 102"/>
                  <a:gd name="T49" fmla="*/ 64 h 104"/>
                  <a:gd name="T50" fmla="*/ 88 w 102"/>
                  <a:gd name="T51" fmla="*/ 90 h 104"/>
                  <a:gd name="T52" fmla="*/ 78 w 102"/>
                  <a:gd name="T53" fmla="*/ 104 h 104"/>
                  <a:gd name="T54" fmla="*/ 36 w 102"/>
                  <a:gd name="T55" fmla="*/ 98 h 104"/>
                  <a:gd name="T56" fmla="*/ 24 w 102"/>
                  <a:gd name="T57" fmla="*/ 104 h 104"/>
                  <a:gd name="T58" fmla="*/ 26 w 102"/>
                  <a:gd name="T59" fmla="*/ 90 h 104"/>
                  <a:gd name="T60" fmla="*/ 26 w 102"/>
                  <a:gd name="T61" fmla="*/ 72 h 104"/>
                  <a:gd name="T62" fmla="*/ 26 w 102"/>
                  <a:gd name="T63" fmla="*/ 66 h 104"/>
                  <a:gd name="T64" fmla="*/ 6 w 102"/>
                  <a:gd name="T65" fmla="*/ 74 h 104"/>
                  <a:gd name="T66" fmla="*/ 0 w 102"/>
                  <a:gd name="T67" fmla="*/ 66 h 104"/>
                  <a:gd name="T68" fmla="*/ 48 w 102"/>
                  <a:gd name="T69" fmla="*/ 42 h 104"/>
                  <a:gd name="T70" fmla="*/ 36 w 102"/>
                  <a:gd name="T71" fmla="*/ 70 h 104"/>
                  <a:gd name="T72" fmla="*/ 78 w 102"/>
                  <a:gd name="T73" fmla="*/ 60 h 104"/>
                  <a:gd name="T74" fmla="*/ 36 w 102"/>
                  <a:gd name="T75" fmla="*/ 70 h 104"/>
                  <a:gd name="T76" fmla="*/ 78 w 102"/>
                  <a:gd name="T77" fmla="*/ 90 h 104"/>
                  <a:gd name="T78" fmla="*/ 36 w 102"/>
                  <a:gd name="T79" fmla="*/ 78 h 104"/>
                  <a:gd name="T80" fmla="*/ 62 w 102"/>
                  <a:gd name="T81" fmla="*/ 34 h 104"/>
                  <a:gd name="T82" fmla="*/ 74 w 102"/>
                  <a:gd name="T83" fmla="*/ 22 h 104"/>
                  <a:gd name="T84" fmla="*/ 62 w 102"/>
                  <a:gd name="T85" fmla="*/ 22 h 104"/>
                  <a:gd name="T86" fmla="*/ 52 w 102"/>
                  <a:gd name="T87" fmla="*/ 3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 h="104">
                    <a:moveTo>
                      <a:pt x="16" y="42"/>
                    </a:moveTo>
                    <a:lnTo>
                      <a:pt x="16" y="42"/>
                    </a:lnTo>
                    <a:lnTo>
                      <a:pt x="2" y="44"/>
                    </a:lnTo>
                    <a:lnTo>
                      <a:pt x="2" y="34"/>
                    </a:lnTo>
                    <a:lnTo>
                      <a:pt x="2" y="34"/>
                    </a:lnTo>
                    <a:lnTo>
                      <a:pt x="16" y="34"/>
                    </a:lnTo>
                    <a:lnTo>
                      <a:pt x="42" y="34"/>
                    </a:lnTo>
                    <a:lnTo>
                      <a:pt x="42" y="22"/>
                    </a:lnTo>
                    <a:lnTo>
                      <a:pt x="26" y="22"/>
                    </a:lnTo>
                    <a:lnTo>
                      <a:pt x="26" y="22"/>
                    </a:lnTo>
                    <a:lnTo>
                      <a:pt x="12" y="22"/>
                    </a:lnTo>
                    <a:lnTo>
                      <a:pt x="12" y="12"/>
                    </a:lnTo>
                    <a:lnTo>
                      <a:pt x="12" y="12"/>
                    </a:lnTo>
                    <a:lnTo>
                      <a:pt x="26" y="14"/>
                    </a:lnTo>
                    <a:lnTo>
                      <a:pt x="42" y="14"/>
                    </a:lnTo>
                    <a:lnTo>
                      <a:pt x="42" y="10"/>
                    </a:lnTo>
                    <a:lnTo>
                      <a:pt x="42" y="10"/>
                    </a:lnTo>
                    <a:lnTo>
                      <a:pt x="42" y="0"/>
                    </a:lnTo>
                    <a:lnTo>
                      <a:pt x="54" y="0"/>
                    </a:lnTo>
                    <a:lnTo>
                      <a:pt x="54" y="0"/>
                    </a:lnTo>
                    <a:lnTo>
                      <a:pt x="52" y="10"/>
                    </a:lnTo>
                    <a:lnTo>
                      <a:pt x="52" y="14"/>
                    </a:lnTo>
                    <a:lnTo>
                      <a:pt x="62" y="14"/>
                    </a:lnTo>
                    <a:lnTo>
                      <a:pt x="62" y="14"/>
                    </a:lnTo>
                    <a:lnTo>
                      <a:pt x="74" y="12"/>
                    </a:lnTo>
                    <a:lnTo>
                      <a:pt x="74" y="22"/>
                    </a:lnTo>
                    <a:lnTo>
                      <a:pt x="74" y="22"/>
                    </a:lnTo>
                    <a:lnTo>
                      <a:pt x="82" y="12"/>
                    </a:lnTo>
                    <a:lnTo>
                      <a:pt x="88" y="4"/>
                    </a:lnTo>
                    <a:lnTo>
                      <a:pt x="98" y="10"/>
                    </a:lnTo>
                    <a:lnTo>
                      <a:pt x="98" y="10"/>
                    </a:lnTo>
                    <a:lnTo>
                      <a:pt x="94" y="16"/>
                    </a:lnTo>
                    <a:lnTo>
                      <a:pt x="94" y="16"/>
                    </a:lnTo>
                    <a:lnTo>
                      <a:pt x="76" y="34"/>
                    </a:lnTo>
                    <a:lnTo>
                      <a:pt x="90" y="34"/>
                    </a:lnTo>
                    <a:lnTo>
                      <a:pt x="90" y="34"/>
                    </a:lnTo>
                    <a:lnTo>
                      <a:pt x="102" y="34"/>
                    </a:lnTo>
                    <a:lnTo>
                      <a:pt x="102" y="44"/>
                    </a:lnTo>
                    <a:lnTo>
                      <a:pt x="102" y="44"/>
                    </a:lnTo>
                    <a:lnTo>
                      <a:pt x="88" y="42"/>
                    </a:lnTo>
                    <a:lnTo>
                      <a:pt x="64" y="42"/>
                    </a:lnTo>
                    <a:lnTo>
                      <a:pt x="64" y="42"/>
                    </a:lnTo>
                    <a:lnTo>
                      <a:pt x="50" y="52"/>
                    </a:lnTo>
                    <a:lnTo>
                      <a:pt x="50" y="52"/>
                    </a:lnTo>
                    <a:lnTo>
                      <a:pt x="60" y="52"/>
                    </a:lnTo>
                    <a:lnTo>
                      <a:pt x="76" y="52"/>
                    </a:lnTo>
                    <a:lnTo>
                      <a:pt x="76" y="52"/>
                    </a:lnTo>
                    <a:lnTo>
                      <a:pt x="88" y="52"/>
                    </a:lnTo>
                    <a:lnTo>
                      <a:pt x="88" y="52"/>
                    </a:lnTo>
                    <a:lnTo>
                      <a:pt x="88" y="64"/>
                    </a:lnTo>
                    <a:lnTo>
                      <a:pt x="88" y="90"/>
                    </a:lnTo>
                    <a:lnTo>
                      <a:pt x="88" y="90"/>
                    </a:lnTo>
                    <a:lnTo>
                      <a:pt x="90" y="104"/>
                    </a:lnTo>
                    <a:lnTo>
                      <a:pt x="78" y="104"/>
                    </a:lnTo>
                    <a:lnTo>
                      <a:pt x="78" y="98"/>
                    </a:lnTo>
                    <a:lnTo>
                      <a:pt x="36" y="98"/>
                    </a:lnTo>
                    <a:lnTo>
                      <a:pt x="36" y="104"/>
                    </a:lnTo>
                    <a:lnTo>
                      <a:pt x="24" y="104"/>
                    </a:lnTo>
                    <a:lnTo>
                      <a:pt x="24" y="104"/>
                    </a:lnTo>
                    <a:lnTo>
                      <a:pt x="26" y="90"/>
                    </a:lnTo>
                    <a:lnTo>
                      <a:pt x="26" y="72"/>
                    </a:lnTo>
                    <a:lnTo>
                      <a:pt x="26" y="72"/>
                    </a:lnTo>
                    <a:lnTo>
                      <a:pt x="26" y="66"/>
                    </a:lnTo>
                    <a:lnTo>
                      <a:pt x="26" y="66"/>
                    </a:lnTo>
                    <a:lnTo>
                      <a:pt x="6" y="74"/>
                    </a:lnTo>
                    <a:lnTo>
                      <a:pt x="6" y="74"/>
                    </a:lnTo>
                    <a:lnTo>
                      <a:pt x="0" y="66"/>
                    </a:lnTo>
                    <a:lnTo>
                      <a:pt x="0" y="66"/>
                    </a:lnTo>
                    <a:lnTo>
                      <a:pt x="26" y="56"/>
                    </a:lnTo>
                    <a:lnTo>
                      <a:pt x="48" y="42"/>
                    </a:lnTo>
                    <a:lnTo>
                      <a:pt x="16" y="42"/>
                    </a:lnTo>
                    <a:close/>
                    <a:moveTo>
                      <a:pt x="36" y="70"/>
                    </a:moveTo>
                    <a:lnTo>
                      <a:pt x="78" y="70"/>
                    </a:lnTo>
                    <a:lnTo>
                      <a:pt x="78" y="60"/>
                    </a:lnTo>
                    <a:lnTo>
                      <a:pt x="36" y="60"/>
                    </a:lnTo>
                    <a:lnTo>
                      <a:pt x="36" y="70"/>
                    </a:lnTo>
                    <a:close/>
                    <a:moveTo>
                      <a:pt x="36" y="90"/>
                    </a:moveTo>
                    <a:lnTo>
                      <a:pt x="78" y="90"/>
                    </a:lnTo>
                    <a:lnTo>
                      <a:pt x="78" y="78"/>
                    </a:lnTo>
                    <a:lnTo>
                      <a:pt x="36" y="78"/>
                    </a:lnTo>
                    <a:lnTo>
                      <a:pt x="36" y="90"/>
                    </a:lnTo>
                    <a:close/>
                    <a:moveTo>
                      <a:pt x="62" y="34"/>
                    </a:moveTo>
                    <a:lnTo>
                      <a:pt x="62" y="34"/>
                    </a:lnTo>
                    <a:lnTo>
                      <a:pt x="74" y="22"/>
                    </a:lnTo>
                    <a:lnTo>
                      <a:pt x="74" y="22"/>
                    </a:lnTo>
                    <a:lnTo>
                      <a:pt x="62" y="22"/>
                    </a:lnTo>
                    <a:lnTo>
                      <a:pt x="52" y="22"/>
                    </a:lnTo>
                    <a:lnTo>
                      <a:pt x="52" y="34"/>
                    </a:lnTo>
                    <a:lnTo>
                      <a:pt x="62"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5" name="Freeform 77"/>
              <p:cNvSpPr>
                <a:spLocks noEditPoints="1"/>
              </p:cNvSpPr>
              <p:nvPr/>
            </p:nvSpPr>
            <p:spPr bwMode="auto">
              <a:xfrm>
                <a:off x="3514" y="2936"/>
                <a:ext cx="100" cy="102"/>
              </a:xfrm>
              <a:custGeom>
                <a:avLst/>
                <a:gdLst>
                  <a:gd name="T0" fmla="*/ 12 w 100"/>
                  <a:gd name="T1" fmla="*/ 18 h 102"/>
                  <a:gd name="T2" fmla="*/ 0 w 100"/>
                  <a:gd name="T3" fmla="*/ 8 h 102"/>
                  <a:gd name="T4" fmla="*/ 12 w 100"/>
                  <a:gd name="T5" fmla="*/ 10 h 102"/>
                  <a:gd name="T6" fmla="*/ 44 w 100"/>
                  <a:gd name="T7" fmla="*/ 10 h 102"/>
                  <a:gd name="T8" fmla="*/ 54 w 100"/>
                  <a:gd name="T9" fmla="*/ 0 h 102"/>
                  <a:gd name="T10" fmla="*/ 54 w 100"/>
                  <a:gd name="T11" fmla="*/ 10 h 102"/>
                  <a:gd name="T12" fmla="*/ 88 w 100"/>
                  <a:gd name="T13" fmla="*/ 10 h 102"/>
                  <a:gd name="T14" fmla="*/ 100 w 100"/>
                  <a:gd name="T15" fmla="*/ 18 h 102"/>
                  <a:gd name="T16" fmla="*/ 88 w 100"/>
                  <a:gd name="T17" fmla="*/ 18 h 102"/>
                  <a:gd name="T18" fmla="*/ 54 w 100"/>
                  <a:gd name="T19" fmla="*/ 24 h 102"/>
                  <a:gd name="T20" fmla="*/ 80 w 100"/>
                  <a:gd name="T21" fmla="*/ 24 h 102"/>
                  <a:gd name="T22" fmla="*/ 90 w 100"/>
                  <a:gd name="T23" fmla="*/ 24 h 102"/>
                  <a:gd name="T24" fmla="*/ 90 w 100"/>
                  <a:gd name="T25" fmla="*/ 54 h 102"/>
                  <a:gd name="T26" fmla="*/ 90 w 100"/>
                  <a:gd name="T27" fmla="*/ 62 h 102"/>
                  <a:gd name="T28" fmla="*/ 80 w 100"/>
                  <a:gd name="T29" fmla="*/ 62 h 102"/>
                  <a:gd name="T30" fmla="*/ 78 w 100"/>
                  <a:gd name="T31" fmla="*/ 68 h 102"/>
                  <a:gd name="T32" fmla="*/ 88 w 100"/>
                  <a:gd name="T33" fmla="*/ 68 h 102"/>
                  <a:gd name="T34" fmla="*/ 100 w 100"/>
                  <a:gd name="T35" fmla="*/ 78 h 102"/>
                  <a:gd name="T36" fmla="*/ 88 w 100"/>
                  <a:gd name="T37" fmla="*/ 78 h 102"/>
                  <a:gd name="T38" fmla="*/ 78 w 100"/>
                  <a:gd name="T39" fmla="*/ 94 h 102"/>
                  <a:gd name="T40" fmla="*/ 76 w 100"/>
                  <a:gd name="T41" fmla="*/ 98 h 102"/>
                  <a:gd name="T42" fmla="*/ 74 w 100"/>
                  <a:gd name="T43" fmla="*/ 100 h 102"/>
                  <a:gd name="T44" fmla="*/ 62 w 100"/>
                  <a:gd name="T45" fmla="*/ 102 h 102"/>
                  <a:gd name="T46" fmla="*/ 54 w 100"/>
                  <a:gd name="T47" fmla="*/ 102 h 102"/>
                  <a:gd name="T48" fmla="*/ 50 w 100"/>
                  <a:gd name="T49" fmla="*/ 92 h 102"/>
                  <a:gd name="T50" fmla="*/ 64 w 100"/>
                  <a:gd name="T51" fmla="*/ 94 h 102"/>
                  <a:gd name="T52" fmla="*/ 68 w 100"/>
                  <a:gd name="T53" fmla="*/ 94 h 102"/>
                  <a:gd name="T54" fmla="*/ 68 w 100"/>
                  <a:gd name="T55" fmla="*/ 78 h 102"/>
                  <a:gd name="T56" fmla="*/ 12 w 100"/>
                  <a:gd name="T57" fmla="*/ 78 h 102"/>
                  <a:gd name="T58" fmla="*/ 0 w 100"/>
                  <a:gd name="T59" fmla="*/ 68 h 102"/>
                  <a:gd name="T60" fmla="*/ 12 w 100"/>
                  <a:gd name="T61" fmla="*/ 68 h 102"/>
                  <a:gd name="T62" fmla="*/ 68 w 100"/>
                  <a:gd name="T63" fmla="*/ 62 h 102"/>
                  <a:gd name="T64" fmla="*/ 20 w 100"/>
                  <a:gd name="T65" fmla="*/ 62 h 102"/>
                  <a:gd name="T66" fmla="*/ 10 w 100"/>
                  <a:gd name="T67" fmla="*/ 62 h 102"/>
                  <a:gd name="T68" fmla="*/ 10 w 100"/>
                  <a:gd name="T69" fmla="*/ 32 h 102"/>
                  <a:gd name="T70" fmla="*/ 10 w 100"/>
                  <a:gd name="T71" fmla="*/ 24 h 102"/>
                  <a:gd name="T72" fmla="*/ 20 w 100"/>
                  <a:gd name="T73" fmla="*/ 24 h 102"/>
                  <a:gd name="T74" fmla="*/ 44 w 100"/>
                  <a:gd name="T75" fmla="*/ 18 h 102"/>
                  <a:gd name="T76" fmla="*/ 20 w 100"/>
                  <a:gd name="T77" fmla="*/ 32 h 102"/>
                  <a:gd name="T78" fmla="*/ 44 w 100"/>
                  <a:gd name="T79" fmla="*/ 40 h 102"/>
                  <a:gd name="T80" fmla="*/ 20 w 100"/>
                  <a:gd name="T81" fmla="*/ 32 h 102"/>
                  <a:gd name="T82" fmla="*/ 20 w 100"/>
                  <a:gd name="T83" fmla="*/ 54 h 102"/>
                  <a:gd name="T84" fmla="*/ 44 w 100"/>
                  <a:gd name="T85" fmla="*/ 48 h 102"/>
                  <a:gd name="T86" fmla="*/ 38 w 100"/>
                  <a:gd name="T87" fmla="*/ 100 h 102"/>
                  <a:gd name="T88" fmla="*/ 30 w 100"/>
                  <a:gd name="T89" fmla="*/ 92 h 102"/>
                  <a:gd name="T90" fmla="*/ 28 w 100"/>
                  <a:gd name="T91" fmla="*/ 78 h 102"/>
                  <a:gd name="T92" fmla="*/ 38 w 100"/>
                  <a:gd name="T93" fmla="*/ 86 h 102"/>
                  <a:gd name="T94" fmla="*/ 38 w 100"/>
                  <a:gd name="T95" fmla="*/ 100 h 102"/>
                  <a:gd name="T96" fmla="*/ 80 w 100"/>
                  <a:gd name="T97" fmla="*/ 40 h 102"/>
                  <a:gd name="T98" fmla="*/ 54 w 100"/>
                  <a:gd name="T99" fmla="*/ 32 h 102"/>
                  <a:gd name="T100" fmla="*/ 54 w 100"/>
                  <a:gd name="T101" fmla="*/ 54 h 102"/>
                  <a:gd name="T102" fmla="*/ 80 w 100"/>
                  <a:gd name="T103" fmla="*/ 48 h 102"/>
                  <a:gd name="T104" fmla="*/ 54 w 100"/>
                  <a:gd name="T105" fmla="*/ 5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 h="102">
                    <a:moveTo>
                      <a:pt x="12" y="18"/>
                    </a:moveTo>
                    <a:lnTo>
                      <a:pt x="12" y="18"/>
                    </a:lnTo>
                    <a:lnTo>
                      <a:pt x="0" y="18"/>
                    </a:lnTo>
                    <a:lnTo>
                      <a:pt x="0" y="8"/>
                    </a:lnTo>
                    <a:lnTo>
                      <a:pt x="0" y="8"/>
                    </a:lnTo>
                    <a:lnTo>
                      <a:pt x="12" y="10"/>
                    </a:lnTo>
                    <a:lnTo>
                      <a:pt x="44" y="10"/>
                    </a:lnTo>
                    <a:lnTo>
                      <a:pt x="44" y="10"/>
                    </a:lnTo>
                    <a:lnTo>
                      <a:pt x="44" y="0"/>
                    </a:lnTo>
                    <a:lnTo>
                      <a:pt x="54" y="0"/>
                    </a:lnTo>
                    <a:lnTo>
                      <a:pt x="54" y="0"/>
                    </a:lnTo>
                    <a:lnTo>
                      <a:pt x="54" y="10"/>
                    </a:lnTo>
                    <a:lnTo>
                      <a:pt x="88" y="10"/>
                    </a:lnTo>
                    <a:lnTo>
                      <a:pt x="88" y="10"/>
                    </a:lnTo>
                    <a:lnTo>
                      <a:pt x="100" y="8"/>
                    </a:lnTo>
                    <a:lnTo>
                      <a:pt x="100" y="18"/>
                    </a:lnTo>
                    <a:lnTo>
                      <a:pt x="100" y="18"/>
                    </a:lnTo>
                    <a:lnTo>
                      <a:pt x="88" y="18"/>
                    </a:lnTo>
                    <a:lnTo>
                      <a:pt x="54" y="18"/>
                    </a:lnTo>
                    <a:lnTo>
                      <a:pt x="54" y="24"/>
                    </a:lnTo>
                    <a:lnTo>
                      <a:pt x="80" y="24"/>
                    </a:lnTo>
                    <a:lnTo>
                      <a:pt x="80" y="24"/>
                    </a:lnTo>
                    <a:lnTo>
                      <a:pt x="90" y="24"/>
                    </a:lnTo>
                    <a:lnTo>
                      <a:pt x="90" y="24"/>
                    </a:lnTo>
                    <a:lnTo>
                      <a:pt x="90" y="32"/>
                    </a:lnTo>
                    <a:lnTo>
                      <a:pt x="90" y="54"/>
                    </a:lnTo>
                    <a:lnTo>
                      <a:pt x="90" y="54"/>
                    </a:lnTo>
                    <a:lnTo>
                      <a:pt x="90" y="62"/>
                    </a:lnTo>
                    <a:lnTo>
                      <a:pt x="90" y="62"/>
                    </a:lnTo>
                    <a:lnTo>
                      <a:pt x="80" y="62"/>
                    </a:lnTo>
                    <a:lnTo>
                      <a:pt x="78" y="62"/>
                    </a:lnTo>
                    <a:lnTo>
                      <a:pt x="78" y="68"/>
                    </a:lnTo>
                    <a:lnTo>
                      <a:pt x="88" y="68"/>
                    </a:lnTo>
                    <a:lnTo>
                      <a:pt x="88" y="68"/>
                    </a:lnTo>
                    <a:lnTo>
                      <a:pt x="100" y="68"/>
                    </a:lnTo>
                    <a:lnTo>
                      <a:pt x="100" y="78"/>
                    </a:lnTo>
                    <a:lnTo>
                      <a:pt x="100" y="78"/>
                    </a:lnTo>
                    <a:lnTo>
                      <a:pt x="88" y="78"/>
                    </a:lnTo>
                    <a:lnTo>
                      <a:pt x="78" y="78"/>
                    </a:lnTo>
                    <a:lnTo>
                      <a:pt x="78" y="94"/>
                    </a:lnTo>
                    <a:lnTo>
                      <a:pt x="78" y="94"/>
                    </a:lnTo>
                    <a:lnTo>
                      <a:pt x="76" y="98"/>
                    </a:lnTo>
                    <a:lnTo>
                      <a:pt x="74" y="100"/>
                    </a:lnTo>
                    <a:lnTo>
                      <a:pt x="74" y="100"/>
                    </a:lnTo>
                    <a:lnTo>
                      <a:pt x="70" y="102"/>
                    </a:lnTo>
                    <a:lnTo>
                      <a:pt x="62" y="102"/>
                    </a:lnTo>
                    <a:lnTo>
                      <a:pt x="62" y="102"/>
                    </a:lnTo>
                    <a:lnTo>
                      <a:pt x="54" y="102"/>
                    </a:lnTo>
                    <a:lnTo>
                      <a:pt x="54" y="102"/>
                    </a:lnTo>
                    <a:lnTo>
                      <a:pt x="50" y="92"/>
                    </a:lnTo>
                    <a:lnTo>
                      <a:pt x="50" y="92"/>
                    </a:lnTo>
                    <a:lnTo>
                      <a:pt x="64" y="94"/>
                    </a:lnTo>
                    <a:lnTo>
                      <a:pt x="64" y="94"/>
                    </a:lnTo>
                    <a:lnTo>
                      <a:pt x="68" y="94"/>
                    </a:lnTo>
                    <a:lnTo>
                      <a:pt x="68" y="90"/>
                    </a:lnTo>
                    <a:lnTo>
                      <a:pt x="68" y="78"/>
                    </a:lnTo>
                    <a:lnTo>
                      <a:pt x="12" y="78"/>
                    </a:lnTo>
                    <a:lnTo>
                      <a:pt x="12" y="78"/>
                    </a:lnTo>
                    <a:lnTo>
                      <a:pt x="0" y="78"/>
                    </a:lnTo>
                    <a:lnTo>
                      <a:pt x="0" y="68"/>
                    </a:lnTo>
                    <a:lnTo>
                      <a:pt x="0" y="68"/>
                    </a:lnTo>
                    <a:lnTo>
                      <a:pt x="12" y="68"/>
                    </a:lnTo>
                    <a:lnTo>
                      <a:pt x="68" y="68"/>
                    </a:lnTo>
                    <a:lnTo>
                      <a:pt x="68" y="62"/>
                    </a:lnTo>
                    <a:lnTo>
                      <a:pt x="20" y="62"/>
                    </a:lnTo>
                    <a:lnTo>
                      <a:pt x="20" y="62"/>
                    </a:lnTo>
                    <a:lnTo>
                      <a:pt x="10" y="62"/>
                    </a:lnTo>
                    <a:lnTo>
                      <a:pt x="10" y="62"/>
                    </a:lnTo>
                    <a:lnTo>
                      <a:pt x="10" y="54"/>
                    </a:lnTo>
                    <a:lnTo>
                      <a:pt x="10" y="32"/>
                    </a:lnTo>
                    <a:lnTo>
                      <a:pt x="10" y="32"/>
                    </a:lnTo>
                    <a:lnTo>
                      <a:pt x="10" y="24"/>
                    </a:lnTo>
                    <a:lnTo>
                      <a:pt x="10" y="24"/>
                    </a:lnTo>
                    <a:lnTo>
                      <a:pt x="20" y="24"/>
                    </a:lnTo>
                    <a:lnTo>
                      <a:pt x="44" y="24"/>
                    </a:lnTo>
                    <a:lnTo>
                      <a:pt x="44" y="18"/>
                    </a:lnTo>
                    <a:lnTo>
                      <a:pt x="12" y="18"/>
                    </a:lnTo>
                    <a:close/>
                    <a:moveTo>
                      <a:pt x="20" y="32"/>
                    </a:moveTo>
                    <a:lnTo>
                      <a:pt x="20" y="40"/>
                    </a:lnTo>
                    <a:lnTo>
                      <a:pt x="44" y="40"/>
                    </a:lnTo>
                    <a:lnTo>
                      <a:pt x="44" y="32"/>
                    </a:lnTo>
                    <a:lnTo>
                      <a:pt x="20" y="32"/>
                    </a:lnTo>
                    <a:close/>
                    <a:moveTo>
                      <a:pt x="20" y="48"/>
                    </a:moveTo>
                    <a:lnTo>
                      <a:pt x="20" y="54"/>
                    </a:lnTo>
                    <a:lnTo>
                      <a:pt x="44" y="54"/>
                    </a:lnTo>
                    <a:lnTo>
                      <a:pt x="44" y="48"/>
                    </a:lnTo>
                    <a:lnTo>
                      <a:pt x="20" y="48"/>
                    </a:lnTo>
                    <a:close/>
                    <a:moveTo>
                      <a:pt x="38" y="100"/>
                    </a:moveTo>
                    <a:lnTo>
                      <a:pt x="38" y="100"/>
                    </a:lnTo>
                    <a:lnTo>
                      <a:pt x="30" y="92"/>
                    </a:lnTo>
                    <a:lnTo>
                      <a:pt x="20" y="84"/>
                    </a:lnTo>
                    <a:lnTo>
                      <a:pt x="28" y="78"/>
                    </a:lnTo>
                    <a:lnTo>
                      <a:pt x="28" y="78"/>
                    </a:lnTo>
                    <a:lnTo>
                      <a:pt x="38" y="86"/>
                    </a:lnTo>
                    <a:lnTo>
                      <a:pt x="44" y="92"/>
                    </a:lnTo>
                    <a:lnTo>
                      <a:pt x="38" y="100"/>
                    </a:lnTo>
                    <a:close/>
                    <a:moveTo>
                      <a:pt x="54" y="40"/>
                    </a:moveTo>
                    <a:lnTo>
                      <a:pt x="80" y="40"/>
                    </a:lnTo>
                    <a:lnTo>
                      <a:pt x="80" y="32"/>
                    </a:lnTo>
                    <a:lnTo>
                      <a:pt x="54" y="32"/>
                    </a:lnTo>
                    <a:lnTo>
                      <a:pt x="54" y="40"/>
                    </a:lnTo>
                    <a:close/>
                    <a:moveTo>
                      <a:pt x="54" y="54"/>
                    </a:moveTo>
                    <a:lnTo>
                      <a:pt x="80" y="54"/>
                    </a:lnTo>
                    <a:lnTo>
                      <a:pt x="80" y="48"/>
                    </a:lnTo>
                    <a:lnTo>
                      <a:pt x="54" y="48"/>
                    </a:lnTo>
                    <a:lnTo>
                      <a:pt x="54"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6" name="Freeform 78"/>
              <p:cNvSpPr>
                <a:spLocks noEditPoints="1"/>
              </p:cNvSpPr>
              <p:nvPr/>
            </p:nvSpPr>
            <p:spPr bwMode="auto">
              <a:xfrm>
                <a:off x="3630" y="2940"/>
                <a:ext cx="92" cy="98"/>
              </a:xfrm>
              <a:custGeom>
                <a:avLst/>
                <a:gdLst>
                  <a:gd name="T0" fmla="*/ 10 w 92"/>
                  <a:gd name="T1" fmla="*/ 86 h 98"/>
                  <a:gd name="T2" fmla="*/ 0 w 92"/>
                  <a:gd name="T3" fmla="*/ 98 h 98"/>
                  <a:gd name="T4" fmla="*/ 0 w 92"/>
                  <a:gd name="T5" fmla="*/ 86 h 98"/>
                  <a:gd name="T6" fmla="*/ 0 w 92"/>
                  <a:gd name="T7" fmla="*/ 12 h 98"/>
                  <a:gd name="T8" fmla="*/ 0 w 92"/>
                  <a:gd name="T9" fmla="*/ 0 h 98"/>
                  <a:gd name="T10" fmla="*/ 30 w 92"/>
                  <a:gd name="T11" fmla="*/ 0 h 98"/>
                  <a:gd name="T12" fmla="*/ 42 w 92"/>
                  <a:gd name="T13" fmla="*/ 0 h 98"/>
                  <a:gd name="T14" fmla="*/ 40 w 92"/>
                  <a:gd name="T15" fmla="*/ 10 h 98"/>
                  <a:gd name="T16" fmla="*/ 40 w 92"/>
                  <a:gd name="T17" fmla="*/ 30 h 98"/>
                  <a:gd name="T18" fmla="*/ 42 w 92"/>
                  <a:gd name="T19" fmla="*/ 42 h 98"/>
                  <a:gd name="T20" fmla="*/ 10 w 92"/>
                  <a:gd name="T21" fmla="*/ 40 h 98"/>
                  <a:gd name="T22" fmla="*/ 10 w 92"/>
                  <a:gd name="T23" fmla="*/ 16 h 98"/>
                  <a:gd name="T24" fmla="*/ 32 w 92"/>
                  <a:gd name="T25" fmla="*/ 8 h 98"/>
                  <a:gd name="T26" fmla="*/ 10 w 92"/>
                  <a:gd name="T27" fmla="*/ 16 h 98"/>
                  <a:gd name="T28" fmla="*/ 32 w 92"/>
                  <a:gd name="T29" fmla="*/ 32 h 98"/>
                  <a:gd name="T30" fmla="*/ 10 w 92"/>
                  <a:gd name="T31" fmla="*/ 24 h 98"/>
                  <a:gd name="T32" fmla="*/ 92 w 92"/>
                  <a:gd name="T33" fmla="*/ 86 h 98"/>
                  <a:gd name="T34" fmla="*/ 92 w 92"/>
                  <a:gd name="T35" fmla="*/ 92 h 98"/>
                  <a:gd name="T36" fmla="*/ 84 w 92"/>
                  <a:gd name="T37" fmla="*/ 96 h 98"/>
                  <a:gd name="T38" fmla="*/ 76 w 92"/>
                  <a:gd name="T39" fmla="*/ 98 h 98"/>
                  <a:gd name="T40" fmla="*/ 64 w 92"/>
                  <a:gd name="T41" fmla="*/ 98 h 98"/>
                  <a:gd name="T42" fmla="*/ 62 w 92"/>
                  <a:gd name="T43" fmla="*/ 86 h 98"/>
                  <a:gd name="T44" fmla="*/ 76 w 92"/>
                  <a:gd name="T45" fmla="*/ 88 h 98"/>
                  <a:gd name="T46" fmla="*/ 82 w 92"/>
                  <a:gd name="T47" fmla="*/ 84 h 98"/>
                  <a:gd name="T48" fmla="*/ 60 w 92"/>
                  <a:gd name="T49" fmla="*/ 40 h 98"/>
                  <a:gd name="T50" fmla="*/ 50 w 92"/>
                  <a:gd name="T51" fmla="*/ 42 h 98"/>
                  <a:gd name="T52" fmla="*/ 50 w 92"/>
                  <a:gd name="T53" fmla="*/ 30 h 98"/>
                  <a:gd name="T54" fmla="*/ 50 w 92"/>
                  <a:gd name="T55" fmla="*/ 10 h 98"/>
                  <a:gd name="T56" fmla="*/ 50 w 92"/>
                  <a:gd name="T57" fmla="*/ 0 h 98"/>
                  <a:gd name="T58" fmla="*/ 80 w 92"/>
                  <a:gd name="T59" fmla="*/ 0 h 98"/>
                  <a:gd name="T60" fmla="*/ 92 w 92"/>
                  <a:gd name="T61" fmla="*/ 0 h 98"/>
                  <a:gd name="T62" fmla="*/ 92 w 92"/>
                  <a:gd name="T63" fmla="*/ 12 h 98"/>
                  <a:gd name="T64" fmla="*/ 60 w 92"/>
                  <a:gd name="T65" fmla="*/ 16 h 98"/>
                  <a:gd name="T66" fmla="*/ 82 w 92"/>
                  <a:gd name="T67" fmla="*/ 8 h 98"/>
                  <a:gd name="T68" fmla="*/ 60 w 92"/>
                  <a:gd name="T69" fmla="*/ 16 h 98"/>
                  <a:gd name="T70" fmla="*/ 82 w 92"/>
                  <a:gd name="T71" fmla="*/ 32 h 98"/>
                  <a:gd name="T72" fmla="*/ 60 w 92"/>
                  <a:gd name="T73" fmla="*/ 2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98">
                    <a:moveTo>
                      <a:pt x="10" y="86"/>
                    </a:moveTo>
                    <a:lnTo>
                      <a:pt x="10" y="86"/>
                    </a:lnTo>
                    <a:lnTo>
                      <a:pt x="12" y="98"/>
                    </a:lnTo>
                    <a:lnTo>
                      <a:pt x="0" y="98"/>
                    </a:lnTo>
                    <a:lnTo>
                      <a:pt x="0" y="98"/>
                    </a:lnTo>
                    <a:lnTo>
                      <a:pt x="0" y="86"/>
                    </a:lnTo>
                    <a:lnTo>
                      <a:pt x="0" y="12"/>
                    </a:lnTo>
                    <a:lnTo>
                      <a:pt x="0" y="12"/>
                    </a:lnTo>
                    <a:lnTo>
                      <a:pt x="0" y="0"/>
                    </a:lnTo>
                    <a:lnTo>
                      <a:pt x="0" y="0"/>
                    </a:lnTo>
                    <a:lnTo>
                      <a:pt x="12" y="0"/>
                    </a:lnTo>
                    <a:lnTo>
                      <a:pt x="30" y="0"/>
                    </a:lnTo>
                    <a:lnTo>
                      <a:pt x="30" y="0"/>
                    </a:lnTo>
                    <a:lnTo>
                      <a:pt x="42" y="0"/>
                    </a:lnTo>
                    <a:lnTo>
                      <a:pt x="42" y="0"/>
                    </a:lnTo>
                    <a:lnTo>
                      <a:pt x="40" y="10"/>
                    </a:lnTo>
                    <a:lnTo>
                      <a:pt x="40" y="30"/>
                    </a:lnTo>
                    <a:lnTo>
                      <a:pt x="40" y="30"/>
                    </a:lnTo>
                    <a:lnTo>
                      <a:pt x="42" y="42"/>
                    </a:lnTo>
                    <a:lnTo>
                      <a:pt x="42" y="42"/>
                    </a:lnTo>
                    <a:lnTo>
                      <a:pt x="30" y="40"/>
                    </a:lnTo>
                    <a:lnTo>
                      <a:pt x="10" y="40"/>
                    </a:lnTo>
                    <a:lnTo>
                      <a:pt x="10" y="86"/>
                    </a:lnTo>
                    <a:close/>
                    <a:moveTo>
                      <a:pt x="10" y="16"/>
                    </a:moveTo>
                    <a:lnTo>
                      <a:pt x="32" y="16"/>
                    </a:lnTo>
                    <a:lnTo>
                      <a:pt x="32" y="8"/>
                    </a:lnTo>
                    <a:lnTo>
                      <a:pt x="10" y="8"/>
                    </a:lnTo>
                    <a:lnTo>
                      <a:pt x="10" y="16"/>
                    </a:lnTo>
                    <a:close/>
                    <a:moveTo>
                      <a:pt x="10" y="32"/>
                    </a:moveTo>
                    <a:lnTo>
                      <a:pt x="32" y="32"/>
                    </a:lnTo>
                    <a:lnTo>
                      <a:pt x="32" y="24"/>
                    </a:lnTo>
                    <a:lnTo>
                      <a:pt x="10" y="24"/>
                    </a:lnTo>
                    <a:lnTo>
                      <a:pt x="10" y="32"/>
                    </a:lnTo>
                    <a:close/>
                    <a:moveTo>
                      <a:pt x="92" y="86"/>
                    </a:moveTo>
                    <a:lnTo>
                      <a:pt x="92" y="86"/>
                    </a:lnTo>
                    <a:lnTo>
                      <a:pt x="92" y="92"/>
                    </a:lnTo>
                    <a:lnTo>
                      <a:pt x="88" y="96"/>
                    </a:lnTo>
                    <a:lnTo>
                      <a:pt x="84" y="96"/>
                    </a:lnTo>
                    <a:lnTo>
                      <a:pt x="76" y="98"/>
                    </a:lnTo>
                    <a:lnTo>
                      <a:pt x="76" y="98"/>
                    </a:lnTo>
                    <a:lnTo>
                      <a:pt x="64" y="98"/>
                    </a:lnTo>
                    <a:lnTo>
                      <a:pt x="64" y="98"/>
                    </a:lnTo>
                    <a:lnTo>
                      <a:pt x="62" y="86"/>
                    </a:lnTo>
                    <a:lnTo>
                      <a:pt x="62" y="86"/>
                    </a:lnTo>
                    <a:lnTo>
                      <a:pt x="76" y="88"/>
                    </a:lnTo>
                    <a:lnTo>
                      <a:pt x="76" y="88"/>
                    </a:lnTo>
                    <a:lnTo>
                      <a:pt x="80" y="88"/>
                    </a:lnTo>
                    <a:lnTo>
                      <a:pt x="82" y="84"/>
                    </a:lnTo>
                    <a:lnTo>
                      <a:pt x="82" y="40"/>
                    </a:lnTo>
                    <a:lnTo>
                      <a:pt x="60" y="40"/>
                    </a:lnTo>
                    <a:lnTo>
                      <a:pt x="60" y="40"/>
                    </a:lnTo>
                    <a:lnTo>
                      <a:pt x="50" y="42"/>
                    </a:lnTo>
                    <a:lnTo>
                      <a:pt x="50" y="42"/>
                    </a:lnTo>
                    <a:lnTo>
                      <a:pt x="50" y="30"/>
                    </a:lnTo>
                    <a:lnTo>
                      <a:pt x="50" y="10"/>
                    </a:lnTo>
                    <a:lnTo>
                      <a:pt x="50" y="10"/>
                    </a:lnTo>
                    <a:lnTo>
                      <a:pt x="50" y="0"/>
                    </a:lnTo>
                    <a:lnTo>
                      <a:pt x="50" y="0"/>
                    </a:lnTo>
                    <a:lnTo>
                      <a:pt x="62" y="0"/>
                    </a:lnTo>
                    <a:lnTo>
                      <a:pt x="80" y="0"/>
                    </a:lnTo>
                    <a:lnTo>
                      <a:pt x="80" y="0"/>
                    </a:lnTo>
                    <a:lnTo>
                      <a:pt x="92" y="0"/>
                    </a:lnTo>
                    <a:lnTo>
                      <a:pt x="92" y="0"/>
                    </a:lnTo>
                    <a:lnTo>
                      <a:pt x="92" y="12"/>
                    </a:lnTo>
                    <a:lnTo>
                      <a:pt x="92" y="86"/>
                    </a:lnTo>
                    <a:close/>
                    <a:moveTo>
                      <a:pt x="60" y="16"/>
                    </a:moveTo>
                    <a:lnTo>
                      <a:pt x="82" y="16"/>
                    </a:lnTo>
                    <a:lnTo>
                      <a:pt x="82" y="8"/>
                    </a:lnTo>
                    <a:lnTo>
                      <a:pt x="60" y="8"/>
                    </a:lnTo>
                    <a:lnTo>
                      <a:pt x="60" y="16"/>
                    </a:lnTo>
                    <a:close/>
                    <a:moveTo>
                      <a:pt x="60" y="32"/>
                    </a:moveTo>
                    <a:lnTo>
                      <a:pt x="82" y="32"/>
                    </a:lnTo>
                    <a:lnTo>
                      <a:pt x="82" y="24"/>
                    </a:lnTo>
                    <a:lnTo>
                      <a:pt x="60" y="24"/>
                    </a:lnTo>
                    <a:lnTo>
                      <a:pt x="6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7" name="Freeform 79"/>
              <p:cNvSpPr>
                <a:spLocks noEditPoints="1"/>
              </p:cNvSpPr>
              <p:nvPr/>
            </p:nvSpPr>
            <p:spPr bwMode="auto">
              <a:xfrm>
                <a:off x="3740" y="2940"/>
                <a:ext cx="98" cy="100"/>
              </a:xfrm>
              <a:custGeom>
                <a:avLst/>
                <a:gdLst>
                  <a:gd name="T0" fmla="*/ 98 w 98"/>
                  <a:gd name="T1" fmla="*/ 96 h 100"/>
                  <a:gd name="T2" fmla="*/ 12 w 98"/>
                  <a:gd name="T3" fmla="*/ 94 h 100"/>
                  <a:gd name="T4" fmla="*/ 0 w 98"/>
                  <a:gd name="T5" fmla="*/ 100 h 100"/>
                  <a:gd name="T6" fmla="*/ 2 w 98"/>
                  <a:gd name="T7" fmla="*/ 86 h 100"/>
                  <a:gd name="T8" fmla="*/ 2 w 98"/>
                  <a:gd name="T9" fmla="*/ 12 h 100"/>
                  <a:gd name="T10" fmla="*/ 0 w 98"/>
                  <a:gd name="T11" fmla="*/ 0 h 100"/>
                  <a:gd name="T12" fmla="*/ 84 w 98"/>
                  <a:gd name="T13" fmla="*/ 0 h 100"/>
                  <a:gd name="T14" fmla="*/ 96 w 98"/>
                  <a:gd name="T15" fmla="*/ 0 h 100"/>
                  <a:gd name="T16" fmla="*/ 96 w 98"/>
                  <a:gd name="T17" fmla="*/ 10 h 100"/>
                  <a:gd name="T18" fmla="*/ 12 w 98"/>
                  <a:gd name="T19" fmla="*/ 10 h 100"/>
                  <a:gd name="T20" fmla="*/ 86 w 98"/>
                  <a:gd name="T21" fmla="*/ 86 h 100"/>
                  <a:gd name="T22" fmla="*/ 98 w 98"/>
                  <a:gd name="T23" fmla="*/ 84 h 100"/>
                  <a:gd name="T24" fmla="*/ 62 w 98"/>
                  <a:gd name="T25" fmla="*/ 52 h 100"/>
                  <a:gd name="T26" fmla="*/ 66 w 98"/>
                  <a:gd name="T27" fmla="*/ 60 h 100"/>
                  <a:gd name="T28" fmla="*/ 74 w 98"/>
                  <a:gd name="T29" fmla="*/ 66 h 100"/>
                  <a:gd name="T30" fmla="*/ 96 w 98"/>
                  <a:gd name="T31" fmla="*/ 72 h 100"/>
                  <a:gd name="T32" fmla="*/ 90 w 98"/>
                  <a:gd name="T33" fmla="*/ 82 h 100"/>
                  <a:gd name="T34" fmla="*/ 76 w 98"/>
                  <a:gd name="T35" fmla="*/ 78 h 100"/>
                  <a:gd name="T36" fmla="*/ 68 w 98"/>
                  <a:gd name="T37" fmla="*/ 72 h 100"/>
                  <a:gd name="T38" fmla="*/ 54 w 98"/>
                  <a:gd name="T39" fmla="*/ 58 h 100"/>
                  <a:gd name="T40" fmla="*/ 50 w 98"/>
                  <a:gd name="T41" fmla="*/ 66 h 100"/>
                  <a:gd name="T42" fmla="*/ 42 w 98"/>
                  <a:gd name="T43" fmla="*/ 72 h 100"/>
                  <a:gd name="T44" fmla="*/ 22 w 98"/>
                  <a:gd name="T45" fmla="*/ 82 h 100"/>
                  <a:gd name="T46" fmla="*/ 16 w 98"/>
                  <a:gd name="T47" fmla="*/ 74 h 100"/>
                  <a:gd name="T48" fmla="*/ 28 w 98"/>
                  <a:gd name="T49" fmla="*/ 70 h 100"/>
                  <a:gd name="T50" fmla="*/ 38 w 98"/>
                  <a:gd name="T51" fmla="*/ 64 h 100"/>
                  <a:gd name="T52" fmla="*/ 46 w 98"/>
                  <a:gd name="T53" fmla="*/ 52 h 100"/>
                  <a:gd name="T54" fmla="*/ 30 w 98"/>
                  <a:gd name="T55" fmla="*/ 52 h 100"/>
                  <a:gd name="T56" fmla="*/ 18 w 98"/>
                  <a:gd name="T57" fmla="*/ 44 h 100"/>
                  <a:gd name="T58" fmla="*/ 30 w 98"/>
                  <a:gd name="T59" fmla="*/ 44 h 100"/>
                  <a:gd name="T60" fmla="*/ 48 w 98"/>
                  <a:gd name="T61" fmla="*/ 44 h 100"/>
                  <a:gd name="T62" fmla="*/ 34 w 98"/>
                  <a:gd name="T63" fmla="*/ 30 h 100"/>
                  <a:gd name="T64" fmla="*/ 24 w 98"/>
                  <a:gd name="T65" fmla="*/ 42 h 100"/>
                  <a:gd name="T66" fmla="*/ 16 w 98"/>
                  <a:gd name="T67" fmla="*/ 36 h 100"/>
                  <a:gd name="T68" fmla="*/ 28 w 98"/>
                  <a:gd name="T69" fmla="*/ 24 h 100"/>
                  <a:gd name="T70" fmla="*/ 44 w 98"/>
                  <a:gd name="T71" fmla="*/ 14 h 100"/>
                  <a:gd name="T72" fmla="*/ 42 w 98"/>
                  <a:gd name="T73" fmla="*/ 18 h 100"/>
                  <a:gd name="T74" fmla="*/ 40 w 98"/>
                  <a:gd name="T75" fmla="*/ 22 h 100"/>
                  <a:gd name="T76" fmla="*/ 78 w 98"/>
                  <a:gd name="T77" fmla="*/ 22 h 100"/>
                  <a:gd name="T78" fmla="*/ 88 w 98"/>
                  <a:gd name="T79" fmla="*/ 32 h 100"/>
                  <a:gd name="T80" fmla="*/ 78 w 98"/>
                  <a:gd name="T81" fmla="*/ 30 h 100"/>
                  <a:gd name="T82" fmla="*/ 60 w 98"/>
                  <a:gd name="T83" fmla="*/ 30 h 100"/>
                  <a:gd name="T84" fmla="*/ 60 w 98"/>
                  <a:gd name="T85" fmla="*/ 34 h 100"/>
                  <a:gd name="T86" fmla="*/ 84 w 98"/>
                  <a:gd name="T87" fmla="*/ 44 h 100"/>
                  <a:gd name="T88" fmla="*/ 96 w 98"/>
                  <a:gd name="T89" fmla="*/ 42 h 100"/>
                  <a:gd name="T90" fmla="*/ 96 w 98"/>
                  <a:gd name="T91" fmla="*/ 54 h 100"/>
                  <a:gd name="T92" fmla="*/ 62 w 98"/>
                  <a:gd name="T93"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100">
                    <a:moveTo>
                      <a:pt x="98" y="96"/>
                    </a:moveTo>
                    <a:lnTo>
                      <a:pt x="98" y="96"/>
                    </a:lnTo>
                    <a:lnTo>
                      <a:pt x="86" y="94"/>
                    </a:lnTo>
                    <a:lnTo>
                      <a:pt x="12" y="94"/>
                    </a:lnTo>
                    <a:lnTo>
                      <a:pt x="12" y="100"/>
                    </a:lnTo>
                    <a:lnTo>
                      <a:pt x="0" y="100"/>
                    </a:lnTo>
                    <a:lnTo>
                      <a:pt x="0" y="100"/>
                    </a:lnTo>
                    <a:lnTo>
                      <a:pt x="2" y="86"/>
                    </a:lnTo>
                    <a:lnTo>
                      <a:pt x="2" y="12"/>
                    </a:lnTo>
                    <a:lnTo>
                      <a:pt x="2" y="12"/>
                    </a:lnTo>
                    <a:lnTo>
                      <a:pt x="0" y="0"/>
                    </a:lnTo>
                    <a:lnTo>
                      <a:pt x="0" y="0"/>
                    </a:lnTo>
                    <a:lnTo>
                      <a:pt x="12" y="0"/>
                    </a:lnTo>
                    <a:lnTo>
                      <a:pt x="84" y="0"/>
                    </a:lnTo>
                    <a:lnTo>
                      <a:pt x="84" y="0"/>
                    </a:lnTo>
                    <a:lnTo>
                      <a:pt x="96" y="0"/>
                    </a:lnTo>
                    <a:lnTo>
                      <a:pt x="96" y="10"/>
                    </a:lnTo>
                    <a:lnTo>
                      <a:pt x="96" y="10"/>
                    </a:lnTo>
                    <a:lnTo>
                      <a:pt x="84" y="10"/>
                    </a:lnTo>
                    <a:lnTo>
                      <a:pt x="12" y="10"/>
                    </a:lnTo>
                    <a:lnTo>
                      <a:pt x="12" y="86"/>
                    </a:lnTo>
                    <a:lnTo>
                      <a:pt x="86" y="86"/>
                    </a:lnTo>
                    <a:lnTo>
                      <a:pt x="86" y="86"/>
                    </a:lnTo>
                    <a:lnTo>
                      <a:pt x="98" y="84"/>
                    </a:lnTo>
                    <a:lnTo>
                      <a:pt x="98" y="96"/>
                    </a:lnTo>
                    <a:close/>
                    <a:moveTo>
                      <a:pt x="62" y="52"/>
                    </a:moveTo>
                    <a:lnTo>
                      <a:pt x="62" y="52"/>
                    </a:lnTo>
                    <a:lnTo>
                      <a:pt x="66" y="60"/>
                    </a:lnTo>
                    <a:lnTo>
                      <a:pt x="74" y="66"/>
                    </a:lnTo>
                    <a:lnTo>
                      <a:pt x="74" y="66"/>
                    </a:lnTo>
                    <a:lnTo>
                      <a:pt x="82" y="70"/>
                    </a:lnTo>
                    <a:lnTo>
                      <a:pt x="96" y="72"/>
                    </a:lnTo>
                    <a:lnTo>
                      <a:pt x="96" y="72"/>
                    </a:lnTo>
                    <a:lnTo>
                      <a:pt x="90" y="82"/>
                    </a:lnTo>
                    <a:lnTo>
                      <a:pt x="90" y="82"/>
                    </a:lnTo>
                    <a:lnTo>
                      <a:pt x="76" y="78"/>
                    </a:lnTo>
                    <a:lnTo>
                      <a:pt x="68" y="72"/>
                    </a:lnTo>
                    <a:lnTo>
                      <a:pt x="68" y="72"/>
                    </a:lnTo>
                    <a:lnTo>
                      <a:pt x="60" y="66"/>
                    </a:lnTo>
                    <a:lnTo>
                      <a:pt x="54" y="58"/>
                    </a:lnTo>
                    <a:lnTo>
                      <a:pt x="54" y="58"/>
                    </a:lnTo>
                    <a:lnTo>
                      <a:pt x="50" y="66"/>
                    </a:lnTo>
                    <a:lnTo>
                      <a:pt x="42" y="72"/>
                    </a:lnTo>
                    <a:lnTo>
                      <a:pt x="42" y="72"/>
                    </a:lnTo>
                    <a:lnTo>
                      <a:pt x="34" y="78"/>
                    </a:lnTo>
                    <a:lnTo>
                      <a:pt x="22" y="82"/>
                    </a:lnTo>
                    <a:lnTo>
                      <a:pt x="22" y="82"/>
                    </a:lnTo>
                    <a:lnTo>
                      <a:pt x="16" y="74"/>
                    </a:lnTo>
                    <a:lnTo>
                      <a:pt x="16" y="74"/>
                    </a:lnTo>
                    <a:lnTo>
                      <a:pt x="28" y="70"/>
                    </a:lnTo>
                    <a:lnTo>
                      <a:pt x="38" y="64"/>
                    </a:lnTo>
                    <a:lnTo>
                      <a:pt x="38" y="64"/>
                    </a:lnTo>
                    <a:lnTo>
                      <a:pt x="44" y="58"/>
                    </a:lnTo>
                    <a:lnTo>
                      <a:pt x="46" y="52"/>
                    </a:lnTo>
                    <a:lnTo>
                      <a:pt x="30" y="52"/>
                    </a:lnTo>
                    <a:lnTo>
                      <a:pt x="30" y="52"/>
                    </a:lnTo>
                    <a:lnTo>
                      <a:pt x="18" y="54"/>
                    </a:lnTo>
                    <a:lnTo>
                      <a:pt x="18" y="44"/>
                    </a:lnTo>
                    <a:lnTo>
                      <a:pt x="18" y="44"/>
                    </a:lnTo>
                    <a:lnTo>
                      <a:pt x="30" y="44"/>
                    </a:lnTo>
                    <a:lnTo>
                      <a:pt x="48" y="44"/>
                    </a:lnTo>
                    <a:lnTo>
                      <a:pt x="48" y="44"/>
                    </a:lnTo>
                    <a:lnTo>
                      <a:pt x="50" y="30"/>
                    </a:lnTo>
                    <a:lnTo>
                      <a:pt x="34" y="30"/>
                    </a:lnTo>
                    <a:lnTo>
                      <a:pt x="34" y="30"/>
                    </a:lnTo>
                    <a:lnTo>
                      <a:pt x="24" y="42"/>
                    </a:lnTo>
                    <a:lnTo>
                      <a:pt x="24" y="42"/>
                    </a:lnTo>
                    <a:lnTo>
                      <a:pt x="16" y="36"/>
                    </a:lnTo>
                    <a:lnTo>
                      <a:pt x="16" y="36"/>
                    </a:lnTo>
                    <a:lnTo>
                      <a:pt x="28" y="24"/>
                    </a:lnTo>
                    <a:lnTo>
                      <a:pt x="34" y="10"/>
                    </a:lnTo>
                    <a:lnTo>
                      <a:pt x="44" y="14"/>
                    </a:lnTo>
                    <a:lnTo>
                      <a:pt x="44" y="14"/>
                    </a:lnTo>
                    <a:lnTo>
                      <a:pt x="42" y="18"/>
                    </a:lnTo>
                    <a:lnTo>
                      <a:pt x="42" y="18"/>
                    </a:lnTo>
                    <a:lnTo>
                      <a:pt x="40" y="22"/>
                    </a:lnTo>
                    <a:lnTo>
                      <a:pt x="78" y="22"/>
                    </a:lnTo>
                    <a:lnTo>
                      <a:pt x="78" y="22"/>
                    </a:lnTo>
                    <a:lnTo>
                      <a:pt x="88" y="22"/>
                    </a:lnTo>
                    <a:lnTo>
                      <a:pt x="88" y="32"/>
                    </a:lnTo>
                    <a:lnTo>
                      <a:pt x="88" y="32"/>
                    </a:lnTo>
                    <a:lnTo>
                      <a:pt x="78" y="30"/>
                    </a:lnTo>
                    <a:lnTo>
                      <a:pt x="60" y="30"/>
                    </a:lnTo>
                    <a:lnTo>
                      <a:pt x="60" y="30"/>
                    </a:lnTo>
                    <a:lnTo>
                      <a:pt x="60" y="34"/>
                    </a:lnTo>
                    <a:lnTo>
                      <a:pt x="60" y="34"/>
                    </a:lnTo>
                    <a:lnTo>
                      <a:pt x="58" y="44"/>
                    </a:lnTo>
                    <a:lnTo>
                      <a:pt x="84" y="44"/>
                    </a:lnTo>
                    <a:lnTo>
                      <a:pt x="84" y="44"/>
                    </a:lnTo>
                    <a:lnTo>
                      <a:pt x="96" y="42"/>
                    </a:lnTo>
                    <a:lnTo>
                      <a:pt x="96" y="54"/>
                    </a:lnTo>
                    <a:lnTo>
                      <a:pt x="96" y="54"/>
                    </a:lnTo>
                    <a:lnTo>
                      <a:pt x="84" y="52"/>
                    </a:lnTo>
                    <a:lnTo>
                      <a:pt x="6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8" name="Freeform 80"/>
              <p:cNvSpPr>
                <a:spLocks/>
              </p:cNvSpPr>
              <p:nvPr/>
            </p:nvSpPr>
            <p:spPr bwMode="auto">
              <a:xfrm>
                <a:off x="446" y="3256"/>
                <a:ext cx="1224" cy="264"/>
              </a:xfrm>
              <a:custGeom>
                <a:avLst/>
                <a:gdLst>
                  <a:gd name="T0" fmla="*/ 1224 w 1224"/>
                  <a:gd name="T1" fmla="*/ 132 h 264"/>
                  <a:gd name="T2" fmla="*/ 1220 w 1224"/>
                  <a:gd name="T3" fmla="*/ 158 h 264"/>
                  <a:gd name="T4" fmla="*/ 1214 w 1224"/>
                  <a:gd name="T5" fmla="*/ 184 h 264"/>
                  <a:gd name="T6" fmla="*/ 1202 w 1224"/>
                  <a:gd name="T7" fmla="*/ 206 h 264"/>
                  <a:gd name="T8" fmla="*/ 1184 w 1224"/>
                  <a:gd name="T9" fmla="*/ 226 h 264"/>
                  <a:gd name="T10" fmla="*/ 1166 w 1224"/>
                  <a:gd name="T11" fmla="*/ 242 h 264"/>
                  <a:gd name="T12" fmla="*/ 1144 w 1224"/>
                  <a:gd name="T13" fmla="*/ 254 h 264"/>
                  <a:gd name="T14" fmla="*/ 1118 w 1224"/>
                  <a:gd name="T15" fmla="*/ 262 h 264"/>
                  <a:gd name="T16" fmla="*/ 1092 w 1224"/>
                  <a:gd name="T17" fmla="*/ 264 h 264"/>
                  <a:gd name="T18" fmla="*/ 132 w 1224"/>
                  <a:gd name="T19" fmla="*/ 264 h 264"/>
                  <a:gd name="T20" fmla="*/ 106 w 1224"/>
                  <a:gd name="T21" fmla="*/ 262 h 264"/>
                  <a:gd name="T22" fmla="*/ 80 w 1224"/>
                  <a:gd name="T23" fmla="*/ 254 h 264"/>
                  <a:gd name="T24" fmla="*/ 58 w 1224"/>
                  <a:gd name="T25" fmla="*/ 242 h 264"/>
                  <a:gd name="T26" fmla="*/ 38 w 1224"/>
                  <a:gd name="T27" fmla="*/ 226 h 264"/>
                  <a:gd name="T28" fmla="*/ 22 w 1224"/>
                  <a:gd name="T29" fmla="*/ 206 h 264"/>
                  <a:gd name="T30" fmla="*/ 10 w 1224"/>
                  <a:gd name="T31" fmla="*/ 184 h 264"/>
                  <a:gd name="T32" fmla="*/ 2 w 1224"/>
                  <a:gd name="T33" fmla="*/ 158 h 264"/>
                  <a:gd name="T34" fmla="*/ 0 w 1224"/>
                  <a:gd name="T35" fmla="*/ 132 h 264"/>
                  <a:gd name="T36" fmla="*/ 0 w 1224"/>
                  <a:gd name="T37" fmla="*/ 118 h 264"/>
                  <a:gd name="T38" fmla="*/ 6 w 1224"/>
                  <a:gd name="T39" fmla="*/ 94 h 264"/>
                  <a:gd name="T40" fmla="*/ 16 w 1224"/>
                  <a:gd name="T41" fmla="*/ 70 h 264"/>
                  <a:gd name="T42" fmla="*/ 30 w 1224"/>
                  <a:gd name="T43" fmla="*/ 48 h 264"/>
                  <a:gd name="T44" fmla="*/ 48 w 1224"/>
                  <a:gd name="T45" fmla="*/ 30 h 264"/>
                  <a:gd name="T46" fmla="*/ 68 w 1224"/>
                  <a:gd name="T47" fmla="*/ 16 h 264"/>
                  <a:gd name="T48" fmla="*/ 92 w 1224"/>
                  <a:gd name="T49" fmla="*/ 6 h 264"/>
                  <a:gd name="T50" fmla="*/ 118 w 1224"/>
                  <a:gd name="T51" fmla="*/ 2 h 264"/>
                  <a:gd name="T52" fmla="*/ 1092 w 1224"/>
                  <a:gd name="T53" fmla="*/ 0 h 264"/>
                  <a:gd name="T54" fmla="*/ 1106 w 1224"/>
                  <a:gd name="T55" fmla="*/ 2 h 264"/>
                  <a:gd name="T56" fmla="*/ 1130 w 1224"/>
                  <a:gd name="T57" fmla="*/ 6 h 264"/>
                  <a:gd name="T58" fmla="*/ 1154 w 1224"/>
                  <a:gd name="T59" fmla="*/ 16 h 264"/>
                  <a:gd name="T60" fmla="*/ 1176 w 1224"/>
                  <a:gd name="T61" fmla="*/ 30 h 264"/>
                  <a:gd name="T62" fmla="*/ 1194 w 1224"/>
                  <a:gd name="T63" fmla="*/ 48 h 264"/>
                  <a:gd name="T64" fmla="*/ 1208 w 1224"/>
                  <a:gd name="T65" fmla="*/ 70 h 264"/>
                  <a:gd name="T66" fmla="*/ 1218 w 1224"/>
                  <a:gd name="T67" fmla="*/ 94 h 264"/>
                  <a:gd name="T68" fmla="*/ 1222 w 1224"/>
                  <a:gd name="T69" fmla="*/ 118 h 264"/>
                  <a:gd name="T70" fmla="*/ 1224 w 1224"/>
                  <a:gd name="T71" fmla="*/ 13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 h="264">
                    <a:moveTo>
                      <a:pt x="1224" y="132"/>
                    </a:moveTo>
                    <a:lnTo>
                      <a:pt x="1224" y="132"/>
                    </a:lnTo>
                    <a:lnTo>
                      <a:pt x="1222" y="146"/>
                    </a:lnTo>
                    <a:lnTo>
                      <a:pt x="1220" y="158"/>
                    </a:lnTo>
                    <a:lnTo>
                      <a:pt x="1218" y="172"/>
                    </a:lnTo>
                    <a:lnTo>
                      <a:pt x="1214" y="184"/>
                    </a:lnTo>
                    <a:lnTo>
                      <a:pt x="1208" y="194"/>
                    </a:lnTo>
                    <a:lnTo>
                      <a:pt x="1202" y="206"/>
                    </a:lnTo>
                    <a:lnTo>
                      <a:pt x="1194" y="216"/>
                    </a:lnTo>
                    <a:lnTo>
                      <a:pt x="1184" y="226"/>
                    </a:lnTo>
                    <a:lnTo>
                      <a:pt x="1176" y="234"/>
                    </a:lnTo>
                    <a:lnTo>
                      <a:pt x="1166" y="242"/>
                    </a:lnTo>
                    <a:lnTo>
                      <a:pt x="1154" y="248"/>
                    </a:lnTo>
                    <a:lnTo>
                      <a:pt x="1144" y="254"/>
                    </a:lnTo>
                    <a:lnTo>
                      <a:pt x="1130" y="258"/>
                    </a:lnTo>
                    <a:lnTo>
                      <a:pt x="1118" y="262"/>
                    </a:lnTo>
                    <a:lnTo>
                      <a:pt x="1106" y="264"/>
                    </a:lnTo>
                    <a:lnTo>
                      <a:pt x="1092" y="264"/>
                    </a:lnTo>
                    <a:lnTo>
                      <a:pt x="132" y="264"/>
                    </a:lnTo>
                    <a:lnTo>
                      <a:pt x="132" y="264"/>
                    </a:lnTo>
                    <a:lnTo>
                      <a:pt x="118" y="264"/>
                    </a:lnTo>
                    <a:lnTo>
                      <a:pt x="106" y="262"/>
                    </a:lnTo>
                    <a:lnTo>
                      <a:pt x="92" y="258"/>
                    </a:lnTo>
                    <a:lnTo>
                      <a:pt x="80" y="254"/>
                    </a:lnTo>
                    <a:lnTo>
                      <a:pt x="68" y="248"/>
                    </a:lnTo>
                    <a:lnTo>
                      <a:pt x="58" y="242"/>
                    </a:lnTo>
                    <a:lnTo>
                      <a:pt x="48" y="234"/>
                    </a:lnTo>
                    <a:lnTo>
                      <a:pt x="38" y="226"/>
                    </a:lnTo>
                    <a:lnTo>
                      <a:pt x="30" y="216"/>
                    </a:lnTo>
                    <a:lnTo>
                      <a:pt x="22" y="206"/>
                    </a:lnTo>
                    <a:lnTo>
                      <a:pt x="16" y="194"/>
                    </a:lnTo>
                    <a:lnTo>
                      <a:pt x="10" y="184"/>
                    </a:lnTo>
                    <a:lnTo>
                      <a:pt x="6" y="172"/>
                    </a:lnTo>
                    <a:lnTo>
                      <a:pt x="2" y="158"/>
                    </a:lnTo>
                    <a:lnTo>
                      <a:pt x="0" y="146"/>
                    </a:lnTo>
                    <a:lnTo>
                      <a:pt x="0" y="132"/>
                    </a:lnTo>
                    <a:lnTo>
                      <a:pt x="0" y="132"/>
                    </a:lnTo>
                    <a:lnTo>
                      <a:pt x="0" y="118"/>
                    </a:lnTo>
                    <a:lnTo>
                      <a:pt x="2" y="106"/>
                    </a:lnTo>
                    <a:lnTo>
                      <a:pt x="6" y="94"/>
                    </a:lnTo>
                    <a:lnTo>
                      <a:pt x="10" y="82"/>
                    </a:lnTo>
                    <a:lnTo>
                      <a:pt x="16" y="70"/>
                    </a:lnTo>
                    <a:lnTo>
                      <a:pt x="22" y="58"/>
                    </a:lnTo>
                    <a:lnTo>
                      <a:pt x="30" y="48"/>
                    </a:lnTo>
                    <a:lnTo>
                      <a:pt x="38" y="40"/>
                    </a:lnTo>
                    <a:lnTo>
                      <a:pt x="48" y="30"/>
                    </a:lnTo>
                    <a:lnTo>
                      <a:pt x="58" y="24"/>
                    </a:lnTo>
                    <a:lnTo>
                      <a:pt x="68" y="16"/>
                    </a:lnTo>
                    <a:lnTo>
                      <a:pt x="80" y="10"/>
                    </a:lnTo>
                    <a:lnTo>
                      <a:pt x="92" y="6"/>
                    </a:lnTo>
                    <a:lnTo>
                      <a:pt x="106" y="4"/>
                    </a:lnTo>
                    <a:lnTo>
                      <a:pt x="118" y="2"/>
                    </a:lnTo>
                    <a:lnTo>
                      <a:pt x="132" y="0"/>
                    </a:lnTo>
                    <a:lnTo>
                      <a:pt x="1092" y="0"/>
                    </a:lnTo>
                    <a:lnTo>
                      <a:pt x="1092" y="0"/>
                    </a:lnTo>
                    <a:lnTo>
                      <a:pt x="1106" y="2"/>
                    </a:lnTo>
                    <a:lnTo>
                      <a:pt x="1118" y="4"/>
                    </a:lnTo>
                    <a:lnTo>
                      <a:pt x="1130" y="6"/>
                    </a:lnTo>
                    <a:lnTo>
                      <a:pt x="1144" y="10"/>
                    </a:lnTo>
                    <a:lnTo>
                      <a:pt x="1154" y="16"/>
                    </a:lnTo>
                    <a:lnTo>
                      <a:pt x="1166" y="24"/>
                    </a:lnTo>
                    <a:lnTo>
                      <a:pt x="1176" y="30"/>
                    </a:lnTo>
                    <a:lnTo>
                      <a:pt x="1184" y="40"/>
                    </a:lnTo>
                    <a:lnTo>
                      <a:pt x="1194" y="48"/>
                    </a:lnTo>
                    <a:lnTo>
                      <a:pt x="1202" y="58"/>
                    </a:lnTo>
                    <a:lnTo>
                      <a:pt x="1208" y="70"/>
                    </a:lnTo>
                    <a:lnTo>
                      <a:pt x="1214" y="82"/>
                    </a:lnTo>
                    <a:lnTo>
                      <a:pt x="1218" y="94"/>
                    </a:lnTo>
                    <a:lnTo>
                      <a:pt x="1220" y="106"/>
                    </a:lnTo>
                    <a:lnTo>
                      <a:pt x="1222" y="118"/>
                    </a:lnTo>
                    <a:lnTo>
                      <a:pt x="1224" y="132"/>
                    </a:lnTo>
                    <a:lnTo>
                      <a:pt x="1224"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89" name="Freeform 81"/>
              <p:cNvSpPr>
                <a:spLocks noEditPoints="1"/>
              </p:cNvSpPr>
              <p:nvPr/>
            </p:nvSpPr>
            <p:spPr bwMode="auto">
              <a:xfrm>
                <a:off x="544" y="3346"/>
                <a:ext cx="112" cy="90"/>
              </a:xfrm>
              <a:custGeom>
                <a:avLst/>
                <a:gdLst>
                  <a:gd name="T0" fmla="*/ 44 w 112"/>
                  <a:gd name="T1" fmla="*/ 6 h 90"/>
                  <a:gd name="T2" fmla="*/ 44 w 112"/>
                  <a:gd name="T3" fmla="*/ 6 h 90"/>
                  <a:gd name="T4" fmla="*/ 42 w 112"/>
                  <a:gd name="T5" fmla="*/ 10 h 90"/>
                  <a:gd name="T6" fmla="*/ 42 w 112"/>
                  <a:gd name="T7" fmla="*/ 10 h 90"/>
                  <a:gd name="T8" fmla="*/ 42 w 112"/>
                  <a:gd name="T9" fmla="*/ 12 h 90"/>
                  <a:gd name="T10" fmla="*/ 42 w 112"/>
                  <a:gd name="T11" fmla="*/ 12 h 90"/>
                  <a:gd name="T12" fmla="*/ 42 w 112"/>
                  <a:gd name="T13" fmla="*/ 14 h 90"/>
                  <a:gd name="T14" fmla="*/ 42 w 112"/>
                  <a:gd name="T15" fmla="*/ 14 h 90"/>
                  <a:gd name="T16" fmla="*/ 36 w 112"/>
                  <a:gd name="T17" fmla="*/ 38 h 90"/>
                  <a:gd name="T18" fmla="*/ 30 w 112"/>
                  <a:gd name="T19" fmla="*/ 58 h 90"/>
                  <a:gd name="T20" fmla="*/ 22 w 112"/>
                  <a:gd name="T21" fmla="*/ 76 h 90"/>
                  <a:gd name="T22" fmla="*/ 10 w 112"/>
                  <a:gd name="T23" fmla="*/ 90 h 90"/>
                  <a:gd name="T24" fmla="*/ 10 w 112"/>
                  <a:gd name="T25" fmla="*/ 90 h 90"/>
                  <a:gd name="T26" fmla="*/ 0 w 112"/>
                  <a:gd name="T27" fmla="*/ 82 h 90"/>
                  <a:gd name="T28" fmla="*/ 0 w 112"/>
                  <a:gd name="T29" fmla="*/ 82 h 90"/>
                  <a:gd name="T30" fmla="*/ 8 w 112"/>
                  <a:gd name="T31" fmla="*/ 70 h 90"/>
                  <a:gd name="T32" fmla="*/ 16 w 112"/>
                  <a:gd name="T33" fmla="*/ 58 h 90"/>
                  <a:gd name="T34" fmla="*/ 16 w 112"/>
                  <a:gd name="T35" fmla="*/ 58 h 90"/>
                  <a:gd name="T36" fmla="*/ 24 w 112"/>
                  <a:gd name="T37" fmla="*/ 38 h 90"/>
                  <a:gd name="T38" fmla="*/ 28 w 112"/>
                  <a:gd name="T39" fmla="*/ 16 h 90"/>
                  <a:gd name="T40" fmla="*/ 28 w 112"/>
                  <a:gd name="T41" fmla="*/ 16 h 90"/>
                  <a:gd name="T42" fmla="*/ 30 w 112"/>
                  <a:gd name="T43" fmla="*/ 4 h 90"/>
                  <a:gd name="T44" fmla="*/ 30 w 112"/>
                  <a:gd name="T45" fmla="*/ 2 h 90"/>
                  <a:gd name="T46" fmla="*/ 44 w 112"/>
                  <a:gd name="T47" fmla="*/ 6 h 90"/>
                  <a:gd name="T48" fmla="*/ 76 w 112"/>
                  <a:gd name="T49" fmla="*/ 2 h 90"/>
                  <a:gd name="T50" fmla="*/ 76 w 112"/>
                  <a:gd name="T51" fmla="*/ 2 h 90"/>
                  <a:gd name="T52" fmla="*/ 78 w 112"/>
                  <a:gd name="T53" fmla="*/ 16 h 90"/>
                  <a:gd name="T54" fmla="*/ 82 w 112"/>
                  <a:gd name="T55" fmla="*/ 30 h 90"/>
                  <a:gd name="T56" fmla="*/ 82 w 112"/>
                  <a:gd name="T57" fmla="*/ 30 h 90"/>
                  <a:gd name="T58" fmla="*/ 86 w 112"/>
                  <a:gd name="T59" fmla="*/ 46 h 90"/>
                  <a:gd name="T60" fmla="*/ 92 w 112"/>
                  <a:gd name="T61" fmla="*/ 60 h 90"/>
                  <a:gd name="T62" fmla="*/ 100 w 112"/>
                  <a:gd name="T63" fmla="*/ 70 h 90"/>
                  <a:gd name="T64" fmla="*/ 108 w 112"/>
                  <a:gd name="T65" fmla="*/ 82 h 90"/>
                  <a:gd name="T66" fmla="*/ 108 w 112"/>
                  <a:gd name="T67" fmla="*/ 82 h 90"/>
                  <a:gd name="T68" fmla="*/ 104 w 112"/>
                  <a:gd name="T69" fmla="*/ 86 h 90"/>
                  <a:gd name="T70" fmla="*/ 98 w 112"/>
                  <a:gd name="T71" fmla="*/ 90 h 90"/>
                  <a:gd name="T72" fmla="*/ 98 w 112"/>
                  <a:gd name="T73" fmla="*/ 90 h 90"/>
                  <a:gd name="T74" fmla="*/ 88 w 112"/>
                  <a:gd name="T75" fmla="*/ 76 h 90"/>
                  <a:gd name="T76" fmla="*/ 78 w 112"/>
                  <a:gd name="T77" fmla="*/ 58 h 90"/>
                  <a:gd name="T78" fmla="*/ 78 w 112"/>
                  <a:gd name="T79" fmla="*/ 58 h 90"/>
                  <a:gd name="T80" fmla="*/ 70 w 112"/>
                  <a:gd name="T81" fmla="*/ 36 h 90"/>
                  <a:gd name="T82" fmla="*/ 66 w 112"/>
                  <a:gd name="T83" fmla="*/ 14 h 90"/>
                  <a:gd name="T84" fmla="*/ 66 w 112"/>
                  <a:gd name="T85" fmla="*/ 14 h 90"/>
                  <a:gd name="T86" fmla="*/ 64 w 112"/>
                  <a:gd name="T87" fmla="*/ 6 h 90"/>
                  <a:gd name="T88" fmla="*/ 76 w 112"/>
                  <a:gd name="T89" fmla="*/ 2 h 90"/>
                  <a:gd name="T90" fmla="*/ 90 w 112"/>
                  <a:gd name="T91" fmla="*/ 4 h 90"/>
                  <a:gd name="T92" fmla="*/ 90 w 112"/>
                  <a:gd name="T93" fmla="*/ 4 h 90"/>
                  <a:gd name="T94" fmla="*/ 96 w 112"/>
                  <a:gd name="T95" fmla="*/ 12 h 90"/>
                  <a:gd name="T96" fmla="*/ 100 w 112"/>
                  <a:gd name="T97" fmla="*/ 22 h 90"/>
                  <a:gd name="T98" fmla="*/ 92 w 112"/>
                  <a:gd name="T99" fmla="*/ 24 h 90"/>
                  <a:gd name="T100" fmla="*/ 92 w 112"/>
                  <a:gd name="T101" fmla="*/ 24 h 90"/>
                  <a:gd name="T102" fmla="*/ 86 w 112"/>
                  <a:gd name="T103" fmla="*/ 16 h 90"/>
                  <a:gd name="T104" fmla="*/ 82 w 112"/>
                  <a:gd name="T105" fmla="*/ 8 h 90"/>
                  <a:gd name="T106" fmla="*/ 90 w 112"/>
                  <a:gd name="T107" fmla="*/ 4 h 90"/>
                  <a:gd name="T108" fmla="*/ 102 w 112"/>
                  <a:gd name="T109" fmla="*/ 0 h 90"/>
                  <a:gd name="T110" fmla="*/ 102 w 112"/>
                  <a:gd name="T111" fmla="*/ 0 h 90"/>
                  <a:gd name="T112" fmla="*/ 108 w 112"/>
                  <a:gd name="T113" fmla="*/ 8 h 90"/>
                  <a:gd name="T114" fmla="*/ 112 w 112"/>
                  <a:gd name="T115" fmla="*/ 16 h 90"/>
                  <a:gd name="T116" fmla="*/ 104 w 112"/>
                  <a:gd name="T117" fmla="*/ 20 h 90"/>
                  <a:gd name="T118" fmla="*/ 104 w 112"/>
                  <a:gd name="T119" fmla="*/ 20 h 90"/>
                  <a:gd name="T120" fmla="*/ 94 w 112"/>
                  <a:gd name="T121" fmla="*/ 2 h 90"/>
                  <a:gd name="T122" fmla="*/ 102 w 112"/>
                  <a:gd name="T12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90">
                    <a:moveTo>
                      <a:pt x="44" y="6"/>
                    </a:moveTo>
                    <a:lnTo>
                      <a:pt x="44" y="6"/>
                    </a:lnTo>
                    <a:lnTo>
                      <a:pt x="42" y="10"/>
                    </a:lnTo>
                    <a:lnTo>
                      <a:pt x="42" y="10"/>
                    </a:lnTo>
                    <a:lnTo>
                      <a:pt x="42" y="12"/>
                    </a:lnTo>
                    <a:lnTo>
                      <a:pt x="42" y="12"/>
                    </a:lnTo>
                    <a:lnTo>
                      <a:pt x="42" y="14"/>
                    </a:lnTo>
                    <a:lnTo>
                      <a:pt x="42" y="14"/>
                    </a:lnTo>
                    <a:lnTo>
                      <a:pt x="36" y="38"/>
                    </a:lnTo>
                    <a:lnTo>
                      <a:pt x="30" y="58"/>
                    </a:lnTo>
                    <a:lnTo>
                      <a:pt x="22" y="76"/>
                    </a:lnTo>
                    <a:lnTo>
                      <a:pt x="10" y="90"/>
                    </a:lnTo>
                    <a:lnTo>
                      <a:pt x="10" y="90"/>
                    </a:lnTo>
                    <a:lnTo>
                      <a:pt x="0" y="82"/>
                    </a:lnTo>
                    <a:lnTo>
                      <a:pt x="0" y="82"/>
                    </a:lnTo>
                    <a:lnTo>
                      <a:pt x="8" y="70"/>
                    </a:lnTo>
                    <a:lnTo>
                      <a:pt x="16" y="58"/>
                    </a:lnTo>
                    <a:lnTo>
                      <a:pt x="16" y="58"/>
                    </a:lnTo>
                    <a:lnTo>
                      <a:pt x="24" y="38"/>
                    </a:lnTo>
                    <a:lnTo>
                      <a:pt x="28" y="16"/>
                    </a:lnTo>
                    <a:lnTo>
                      <a:pt x="28" y="16"/>
                    </a:lnTo>
                    <a:lnTo>
                      <a:pt x="30" y="4"/>
                    </a:lnTo>
                    <a:lnTo>
                      <a:pt x="30" y="2"/>
                    </a:lnTo>
                    <a:lnTo>
                      <a:pt x="44" y="6"/>
                    </a:lnTo>
                    <a:close/>
                    <a:moveTo>
                      <a:pt x="76" y="2"/>
                    </a:moveTo>
                    <a:lnTo>
                      <a:pt x="76" y="2"/>
                    </a:lnTo>
                    <a:lnTo>
                      <a:pt x="78" y="16"/>
                    </a:lnTo>
                    <a:lnTo>
                      <a:pt x="82" y="30"/>
                    </a:lnTo>
                    <a:lnTo>
                      <a:pt x="82" y="30"/>
                    </a:lnTo>
                    <a:lnTo>
                      <a:pt x="86" y="46"/>
                    </a:lnTo>
                    <a:lnTo>
                      <a:pt x="92" y="60"/>
                    </a:lnTo>
                    <a:lnTo>
                      <a:pt x="100" y="70"/>
                    </a:lnTo>
                    <a:lnTo>
                      <a:pt x="108" y="82"/>
                    </a:lnTo>
                    <a:lnTo>
                      <a:pt x="108" y="82"/>
                    </a:lnTo>
                    <a:lnTo>
                      <a:pt x="104" y="86"/>
                    </a:lnTo>
                    <a:lnTo>
                      <a:pt x="98" y="90"/>
                    </a:lnTo>
                    <a:lnTo>
                      <a:pt x="98" y="90"/>
                    </a:lnTo>
                    <a:lnTo>
                      <a:pt x="88" y="76"/>
                    </a:lnTo>
                    <a:lnTo>
                      <a:pt x="78" y="58"/>
                    </a:lnTo>
                    <a:lnTo>
                      <a:pt x="78" y="58"/>
                    </a:lnTo>
                    <a:lnTo>
                      <a:pt x="70" y="36"/>
                    </a:lnTo>
                    <a:lnTo>
                      <a:pt x="66" y="14"/>
                    </a:lnTo>
                    <a:lnTo>
                      <a:pt x="66" y="14"/>
                    </a:lnTo>
                    <a:lnTo>
                      <a:pt x="64" y="6"/>
                    </a:lnTo>
                    <a:lnTo>
                      <a:pt x="76" y="2"/>
                    </a:lnTo>
                    <a:close/>
                    <a:moveTo>
                      <a:pt x="90" y="4"/>
                    </a:moveTo>
                    <a:lnTo>
                      <a:pt x="90" y="4"/>
                    </a:lnTo>
                    <a:lnTo>
                      <a:pt x="96" y="12"/>
                    </a:lnTo>
                    <a:lnTo>
                      <a:pt x="100" y="22"/>
                    </a:lnTo>
                    <a:lnTo>
                      <a:pt x="92" y="24"/>
                    </a:lnTo>
                    <a:lnTo>
                      <a:pt x="92" y="24"/>
                    </a:lnTo>
                    <a:lnTo>
                      <a:pt x="86" y="16"/>
                    </a:lnTo>
                    <a:lnTo>
                      <a:pt x="82" y="8"/>
                    </a:lnTo>
                    <a:lnTo>
                      <a:pt x="90" y="4"/>
                    </a:lnTo>
                    <a:close/>
                    <a:moveTo>
                      <a:pt x="102" y="0"/>
                    </a:moveTo>
                    <a:lnTo>
                      <a:pt x="102" y="0"/>
                    </a:lnTo>
                    <a:lnTo>
                      <a:pt x="108" y="8"/>
                    </a:lnTo>
                    <a:lnTo>
                      <a:pt x="112" y="16"/>
                    </a:lnTo>
                    <a:lnTo>
                      <a:pt x="104" y="20"/>
                    </a:lnTo>
                    <a:lnTo>
                      <a:pt x="104" y="20"/>
                    </a:lnTo>
                    <a:lnTo>
                      <a:pt x="94" y="2"/>
                    </a:lnTo>
                    <a:lnTo>
                      <a:pt x="102" y="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0" name="Freeform 82"/>
              <p:cNvSpPr>
                <a:spLocks/>
              </p:cNvSpPr>
              <p:nvPr/>
            </p:nvSpPr>
            <p:spPr bwMode="auto">
              <a:xfrm>
                <a:off x="662" y="3342"/>
                <a:ext cx="96" cy="100"/>
              </a:xfrm>
              <a:custGeom>
                <a:avLst/>
                <a:gdLst>
                  <a:gd name="T0" fmla="*/ 96 w 96"/>
                  <a:gd name="T1" fmla="*/ 8 h 100"/>
                  <a:gd name="T2" fmla="*/ 96 w 96"/>
                  <a:gd name="T3" fmla="*/ 8 h 100"/>
                  <a:gd name="T4" fmla="*/ 90 w 96"/>
                  <a:gd name="T5" fmla="*/ 12 h 100"/>
                  <a:gd name="T6" fmla="*/ 90 w 96"/>
                  <a:gd name="T7" fmla="*/ 12 h 100"/>
                  <a:gd name="T8" fmla="*/ 78 w 96"/>
                  <a:gd name="T9" fmla="*/ 24 h 100"/>
                  <a:gd name="T10" fmla="*/ 62 w 96"/>
                  <a:gd name="T11" fmla="*/ 36 h 100"/>
                  <a:gd name="T12" fmla="*/ 62 w 96"/>
                  <a:gd name="T13" fmla="*/ 84 h 100"/>
                  <a:gd name="T14" fmla="*/ 62 w 96"/>
                  <a:gd name="T15" fmla="*/ 84 h 100"/>
                  <a:gd name="T16" fmla="*/ 64 w 96"/>
                  <a:gd name="T17" fmla="*/ 100 h 100"/>
                  <a:gd name="T18" fmla="*/ 50 w 96"/>
                  <a:gd name="T19" fmla="*/ 100 h 100"/>
                  <a:gd name="T20" fmla="*/ 50 w 96"/>
                  <a:gd name="T21" fmla="*/ 100 h 100"/>
                  <a:gd name="T22" fmla="*/ 50 w 96"/>
                  <a:gd name="T23" fmla="*/ 84 h 100"/>
                  <a:gd name="T24" fmla="*/ 50 w 96"/>
                  <a:gd name="T25" fmla="*/ 44 h 100"/>
                  <a:gd name="T26" fmla="*/ 50 w 96"/>
                  <a:gd name="T27" fmla="*/ 44 h 100"/>
                  <a:gd name="T28" fmla="*/ 30 w 96"/>
                  <a:gd name="T29" fmla="*/ 54 h 100"/>
                  <a:gd name="T30" fmla="*/ 6 w 96"/>
                  <a:gd name="T31" fmla="*/ 64 h 100"/>
                  <a:gd name="T32" fmla="*/ 6 w 96"/>
                  <a:gd name="T33" fmla="*/ 64 h 100"/>
                  <a:gd name="T34" fmla="*/ 0 w 96"/>
                  <a:gd name="T35" fmla="*/ 52 h 100"/>
                  <a:gd name="T36" fmla="*/ 0 w 96"/>
                  <a:gd name="T37" fmla="*/ 52 h 100"/>
                  <a:gd name="T38" fmla="*/ 16 w 96"/>
                  <a:gd name="T39" fmla="*/ 48 h 100"/>
                  <a:gd name="T40" fmla="*/ 32 w 96"/>
                  <a:gd name="T41" fmla="*/ 40 h 100"/>
                  <a:gd name="T42" fmla="*/ 48 w 96"/>
                  <a:gd name="T43" fmla="*/ 32 h 100"/>
                  <a:gd name="T44" fmla="*/ 62 w 96"/>
                  <a:gd name="T45" fmla="*/ 22 h 100"/>
                  <a:gd name="T46" fmla="*/ 62 w 96"/>
                  <a:gd name="T47" fmla="*/ 22 h 100"/>
                  <a:gd name="T48" fmla="*/ 76 w 96"/>
                  <a:gd name="T49" fmla="*/ 10 h 100"/>
                  <a:gd name="T50" fmla="*/ 84 w 96"/>
                  <a:gd name="T51" fmla="*/ 0 h 100"/>
                  <a:gd name="T52" fmla="*/ 96 w 96"/>
                  <a:gd name="T53" fmla="*/ 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00">
                    <a:moveTo>
                      <a:pt x="96" y="8"/>
                    </a:moveTo>
                    <a:lnTo>
                      <a:pt x="96" y="8"/>
                    </a:lnTo>
                    <a:lnTo>
                      <a:pt x="90" y="12"/>
                    </a:lnTo>
                    <a:lnTo>
                      <a:pt x="90" y="12"/>
                    </a:lnTo>
                    <a:lnTo>
                      <a:pt x="78" y="24"/>
                    </a:lnTo>
                    <a:lnTo>
                      <a:pt x="62" y="36"/>
                    </a:lnTo>
                    <a:lnTo>
                      <a:pt x="62" y="84"/>
                    </a:lnTo>
                    <a:lnTo>
                      <a:pt x="62" y="84"/>
                    </a:lnTo>
                    <a:lnTo>
                      <a:pt x="64" y="100"/>
                    </a:lnTo>
                    <a:lnTo>
                      <a:pt x="50" y="100"/>
                    </a:lnTo>
                    <a:lnTo>
                      <a:pt x="50" y="100"/>
                    </a:lnTo>
                    <a:lnTo>
                      <a:pt x="50" y="84"/>
                    </a:lnTo>
                    <a:lnTo>
                      <a:pt x="50" y="44"/>
                    </a:lnTo>
                    <a:lnTo>
                      <a:pt x="50" y="44"/>
                    </a:lnTo>
                    <a:lnTo>
                      <a:pt x="30" y="54"/>
                    </a:lnTo>
                    <a:lnTo>
                      <a:pt x="6" y="64"/>
                    </a:lnTo>
                    <a:lnTo>
                      <a:pt x="6" y="64"/>
                    </a:lnTo>
                    <a:lnTo>
                      <a:pt x="0" y="52"/>
                    </a:lnTo>
                    <a:lnTo>
                      <a:pt x="0" y="52"/>
                    </a:lnTo>
                    <a:lnTo>
                      <a:pt x="16" y="48"/>
                    </a:lnTo>
                    <a:lnTo>
                      <a:pt x="32" y="40"/>
                    </a:lnTo>
                    <a:lnTo>
                      <a:pt x="48" y="32"/>
                    </a:lnTo>
                    <a:lnTo>
                      <a:pt x="62" y="22"/>
                    </a:lnTo>
                    <a:lnTo>
                      <a:pt x="62" y="22"/>
                    </a:lnTo>
                    <a:lnTo>
                      <a:pt x="76" y="10"/>
                    </a:lnTo>
                    <a:lnTo>
                      <a:pt x="84" y="0"/>
                    </a:lnTo>
                    <a:lnTo>
                      <a:pt x="96" y="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1" name="Freeform 83"/>
              <p:cNvSpPr>
                <a:spLocks/>
              </p:cNvSpPr>
              <p:nvPr/>
            </p:nvSpPr>
            <p:spPr bwMode="auto">
              <a:xfrm>
                <a:off x="770" y="3342"/>
                <a:ext cx="102" cy="100"/>
              </a:xfrm>
              <a:custGeom>
                <a:avLst/>
                <a:gdLst>
                  <a:gd name="T0" fmla="*/ 62 w 102"/>
                  <a:gd name="T1" fmla="*/ 48 h 100"/>
                  <a:gd name="T2" fmla="*/ 62 w 102"/>
                  <a:gd name="T3" fmla="*/ 48 h 100"/>
                  <a:gd name="T4" fmla="*/ 62 w 102"/>
                  <a:gd name="T5" fmla="*/ 40 h 100"/>
                  <a:gd name="T6" fmla="*/ 62 w 102"/>
                  <a:gd name="T7" fmla="*/ 40 h 100"/>
                  <a:gd name="T8" fmla="*/ 58 w 102"/>
                  <a:gd name="T9" fmla="*/ 46 h 100"/>
                  <a:gd name="T10" fmla="*/ 52 w 102"/>
                  <a:gd name="T11" fmla="*/ 54 h 100"/>
                  <a:gd name="T12" fmla="*/ 52 w 102"/>
                  <a:gd name="T13" fmla="*/ 54 h 100"/>
                  <a:gd name="T14" fmla="*/ 40 w 102"/>
                  <a:gd name="T15" fmla="*/ 66 h 100"/>
                  <a:gd name="T16" fmla="*/ 26 w 102"/>
                  <a:gd name="T17" fmla="*/ 78 h 100"/>
                  <a:gd name="T18" fmla="*/ 26 w 102"/>
                  <a:gd name="T19" fmla="*/ 78 h 100"/>
                  <a:gd name="T20" fmla="*/ 8 w 102"/>
                  <a:gd name="T21" fmla="*/ 90 h 100"/>
                  <a:gd name="T22" fmla="*/ 8 w 102"/>
                  <a:gd name="T23" fmla="*/ 90 h 100"/>
                  <a:gd name="T24" fmla="*/ 4 w 102"/>
                  <a:gd name="T25" fmla="*/ 84 h 100"/>
                  <a:gd name="T26" fmla="*/ 0 w 102"/>
                  <a:gd name="T27" fmla="*/ 78 h 100"/>
                  <a:gd name="T28" fmla="*/ 0 w 102"/>
                  <a:gd name="T29" fmla="*/ 78 h 100"/>
                  <a:gd name="T30" fmla="*/ 20 w 102"/>
                  <a:gd name="T31" fmla="*/ 68 h 100"/>
                  <a:gd name="T32" fmla="*/ 38 w 102"/>
                  <a:gd name="T33" fmla="*/ 52 h 100"/>
                  <a:gd name="T34" fmla="*/ 38 w 102"/>
                  <a:gd name="T35" fmla="*/ 52 h 100"/>
                  <a:gd name="T36" fmla="*/ 48 w 102"/>
                  <a:gd name="T37" fmla="*/ 42 h 100"/>
                  <a:gd name="T38" fmla="*/ 54 w 102"/>
                  <a:gd name="T39" fmla="*/ 32 h 100"/>
                  <a:gd name="T40" fmla="*/ 20 w 102"/>
                  <a:gd name="T41" fmla="*/ 32 h 100"/>
                  <a:gd name="T42" fmla="*/ 20 w 102"/>
                  <a:gd name="T43" fmla="*/ 32 h 100"/>
                  <a:gd name="T44" fmla="*/ 6 w 102"/>
                  <a:gd name="T45" fmla="*/ 32 h 100"/>
                  <a:gd name="T46" fmla="*/ 6 w 102"/>
                  <a:gd name="T47" fmla="*/ 20 h 100"/>
                  <a:gd name="T48" fmla="*/ 6 w 102"/>
                  <a:gd name="T49" fmla="*/ 20 h 100"/>
                  <a:gd name="T50" fmla="*/ 20 w 102"/>
                  <a:gd name="T51" fmla="*/ 20 h 100"/>
                  <a:gd name="T52" fmla="*/ 62 w 102"/>
                  <a:gd name="T53" fmla="*/ 20 h 100"/>
                  <a:gd name="T54" fmla="*/ 62 w 102"/>
                  <a:gd name="T55" fmla="*/ 10 h 100"/>
                  <a:gd name="T56" fmla="*/ 62 w 102"/>
                  <a:gd name="T57" fmla="*/ 10 h 100"/>
                  <a:gd name="T58" fmla="*/ 62 w 102"/>
                  <a:gd name="T59" fmla="*/ 0 h 100"/>
                  <a:gd name="T60" fmla="*/ 74 w 102"/>
                  <a:gd name="T61" fmla="*/ 0 h 100"/>
                  <a:gd name="T62" fmla="*/ 74 w 102"/>
                  <a:gd name="T63" fmla="*/ 0 h 100"/>
                  <a:gd name="T64" fmla="*/ 74 w 102"/>
                  <a:gd name="T65" fmla="*/ 8 h 100"/>
                  <a:gd name="T66" fmla="*/ 74 w 102"/>
                  <a:gd name="T67" fmla="*/ 10 h 100"/>
                  <a:gd name="T68" fmla="*/ 74 w 102"/>
                  <a:gd name="T69" fmla="*/ 20 h 100"/>
                  <a:gd name="T70" fmla="*/ 86 w 102"/>
                  <a:gd name="T71" fmla="*/ 20 h 100"/>
                  <a:gd name="T72" fmla="*/ 86 w 102"/>
                  <a:gd name="T73" fmla="*/ 20 h 100"/>
                  <a:gd name="T74" fmla="*/ 102 w 102"/>
                  <a:gd name="T75" fmla="*/ 20 h 100"/>
                  <a:gd name="T76" fmla="*/ 102 w 102"/>
                  <a:gd name="T77" fmla="*/ 32 h 100"/>
                  <a:gd name="T78" fmla="*/ 102 w 102"/>
                  <a:gd name="T79" fmla="*/ 32 h 100"/>
                  <a:gd name="T80" fmla="*/ 86 w 102"/>
                  <a:gd name="T81" fmla="*/ 32 h 100"/>
                  <a:gd name="T82" fmla="*/ 74 w 102"/>
                  <a:gd name="T83" fmla="*/ 32 h 100"/>
                  <a:gd name="T84" fmla="*/ 76 w 102"/>
                  <a:gd name="T85" fmla="*/ 86 h 100"/>
                  <a:gd name="T86" fmla="*/ 76 w 102"/>
                  <a:gd name="T87" fmla="*/ 86 h 100"/>
                  <a:gd name="T88" fmla="*/ 76 w 102"/>
                  <a:gd name="T89" fmla="*/ 100 h 100"/>
                  <a:gd name="T90" fmla="*/ 62 w 102"/>
                  <a:gd name="T91" fmla="*/ 100 h 100"/>
                  <a:gd name="T92" fmla="*/ 62 w 102"/>
                  <a:gd name="T93" fmla="*/ 100 h 100"/>
                  <a:gd name="T94" fmla="*/ 62 w 102"/>
                  <a:gd name="T95" fmla="*/ 88 h 100"/>
                  <a:gd name="T96" fmla="*/ 62 w 102"/>
                  <a:gd name="T97" fmla="*/ 88 h 100"/>
                  <a:gd name="T98" fmla="*/ 62 w 102"/>
                  <a:gd name="T99" fmla="*/ 86 h 100"/>
                  <a:gd name="T100" fmla="*/ 62 w 102"/>
                  <a:gd name="T101" fmla="*/ 48 h 100"/>
                  <a:gd name="T102" fmla="*/ 62 w 102"/>
                  <a:gd name="T103"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 h="100">
                    <a:moveTo>
                      <a:pt x="62" y="48"/>
                    </a:moveTo>
                    <a:lnTo>
                      <a:pt x="62" y="48"/>
                    </a:lnTo>
                    <a:lnTo>
                      <a:pt x="62" y="40"/>
                    </a:lnTo>
                    <a:lnTo>
                      <a:pt x="62" y="40"/>
                    </a:lnTo>
                    <a:lnTo>
                      <a:pt x="58" y="46"/>
                    </a:lnTo>
                    <a:lnTo>
                      <a:pt x="52" y="54"/>
                    </a:lnTo>
                    <a:lnTo>
                      <a:pt x="52" y="54"/>
                    </a:lnTo>
                    <a:lnTo>
                      <a:pt x="40" y="66"/>
                    </a:lnTo>
                    <a:lnTo>
                      <a:pt x="26" y="78"/>
                    </a:lnTo>
                    <a:lnTo>
                      <a:pt x="26" y="78"/>
                    </a:lnTo>
                    <a:lnTo>
                      <a:pt x="8" y="90"/>
                    </a:lnTo>
                    <a:lnTo>
                      <a:pt x="8" y="90"/>
                    </a:lnTo>
                    <a:lnTo>
                      <a:pt x="4" y="84"/>
                    </a:lnTo>
                    <a:lnTo>
                      <a:pt x="0" y="78"/>
                    </a:lnTo>
                    <a:lnTo>
                      <a:pt x="0" y="78"/>
                    </a:lnTo>
                    <a:lnTo>
                      <a:pt x="20" y="68"/>
                    </a:lnTo>
                    <a:lnTo>
                      <a:pt x="38" y="52"/>
                    </a:lnTo>
                    <a:lnTo>
                      <a:pt x="38" y="52"/>
                    </a:lnTo>
                    <a:lnTo>
                      <a:pt x="48" y="42"/>
                    </a:lnTo>
                    <a:lnTo>
                      <a:pt x="54" y="32"/>
                    </a:lnTo>
                    <a:lnTo>
                      <a:pt x="20" y="32"/>
                    </a:lnTo>
                    <a:lnTo>
                      <a:pt x="20" y="32"/>
                    </a:lnTo>
                    <a:lnTo>
                      <a:pt x="6" y="32"/>
                    </a:lnTo>
                    <a:lnTo>
                      <a:pt x="6" y="20"/>
                    </a:lnTo>
                    <a:lnTo>
                      <a:pt x="6" y="20"/>
                    </a:lnTo>
                    <a:lnTo>
                      <a:pt x="20" y="20"/>
                    </a:lnTo>
                    <a:lnTo>
                      <a:pt x="62" y="20"/>
                    </a:lnTo>
                    <a:lnTo>
                      <a:pt x="62" y="10"/>
                    </a:lnTo>
                    <a:lnTo>
                      <a:pt x="62" y="10"/>
                    </a:lnTo>
                    <a:lnTo>
                      <a:pt x="62" y="0"/>
                    </a:lnTo>
                    <a:lnTo>
                      <a:pt x="74" y="0"/>
                    </a:lnTo>
                    <a:lnTo>
                      <a:pt x="74" y="0"/>
                    </a:lnTo>
                    <a:lnTo>
                      <a:pt x="74" y="8"/>
                    </a:lnTo>
                    <a:lnTo>
                      <a:pt x="74" y="10"/>
                    </a:lnTo>
                    <a:lnTo>
                      <a:pt x="74" y="20"/>
                    </a:lnTo>
                    <a:lnTo>
                      <a:pt x="86" y="20"/>
                    </a:lnTo>
                    <a:lnTo>
                      <a:pt x="86" y="20"/>
                    </a:lnTo>
                    <a:lnTo>
                      <a:pt x="102" y="20"/>
                    </a:lnTo>
                    <a:lnTo>
                      <a:pt x="102" y="32"/>
                    </a:lnTo>
                    <a:lnTo>
                      <a:pt x="102" y="32"/>
                    </a:lnTo>
                    <a:lnTo>
                      <a:pt x="86" y="32"/>
                    </a:lnTo>
                    <a:lnTo>
                      <a:pt x="74" y="32"/>
                    </a:lnTo>
                    <a:lnTo>
                      <a:pt x="76" y="86"/>
                    </a:lnTo>
                    <a:lnTo>
                      <a:pt x="76" y="86"/>
                    </a:lnTo>
                    <a:lnTo>
                      <a:pt x="76" y="100"/>
                    </a:lnTo>
                    <a:lnTo>
                      <a:pt x="62" y="100"/>
                    </a:lnTo>
                    <a:lnTo>
                      <a:pt x="62" y="100"/>
                    </a:lnTo>
                    <a:lnTo>
                      <a:pt x="62" y="88"/>
                    </a:lnTo>
                    <a:lnTo>
                      <a:pt x="62" y="88"/>
                    </a:lnTo>
                    <a:lnTo>
                      <a:pt x="62" y="86"/>
                    </a:lnTo>
                    <a:lnTo>
                      <a:pt x="62" y="48"/>
                    </a:lnTo>
                    <a:lnTo>
                      <a:pt x="62" y="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2" name="Freeform 84"/>
              <p:cNvSpPr>
                <a:spLocks/>
              </p:cNvSpPr>
              <p:nvPr/>
            </p:nvSpPr>
            <p:spPr bwMode="auto">
              <a:xfrm>
                <a:off x="882" y="3352"/>
                <a:ext cx="100" cy="88"/>
              </a:xfrm>
              <a:custGeom>
                <a:avLst/>
                <a:gdLst>
                  <a:gd name="T0" fmla="*/ 24 w 100"/>
                  <a:gd name="T1" fmla="*/ 28 h 88"/>
                  <a:gd name="T2" fmla="*/ 24 w 100"/>
                  <a:gd name="T3" fmla="*/ 28 h 88"/>
                  <a:gd name="T4" fmla="*/ 40 w 100"/>
                  <a:gd name="T5" fmla="*/ 42 h 88"/>
                  <a:gd name="T6" fmla="*/ 40 w 100"/>
                  <a:gd name="T7" fmla="*/ 42 h 88"/>
                  <a:gd name="T8" fmla="*/ 46 w 100"/>
                  <a:gd name="T9" fmla="*/ 50 h 88"/>
                  <a:gd name="T10" fmla="*/ 46 w 100"/>
                  <a:gd name="T11" fmla="*/ 50 h 88"/>
                  <a:gd name="T12" fmla="*/ 62 w 100"/>
                  <a:gd name="T13" fmla="*/ 36 h 88"/>
                  <a:gd name="T14" fmla="*/ 62 w 100"/>
                  <a:gd name="T15" fmla="*/ 36 h 88"/>
                  <a:gd name="T16" fmla="*/ 72 w 100"/>
                  <a:gd name="T17" fmla="*/ 24 h 88"/>
                  <a:gd name="T18" fmla="*/ 80 w 100"/>
                  <a:gd name="T19" fmla="*/ 12 h 88"/>
                  <a:gd name="T20" fmla="*/ 80 w 100"/>
                  <a:gd name="T21" fmla="*/ 12 h 88"/>
                  <a:gd name="T22" fmla="*/ 80 w 100"/>
                  <a:gd name="T23" fmla="*/ 12 h 88"/>
                  <a:gd name="T24" fmla="*/ 80 w 100"/>
                  <a:gd name="T25" fmla="*/ 12 h 88"/>
                  <a:gd name="T26" fmla="*/ 76 w 100"/>
                  <a:gd name="T27" fmla="*/ 12 h 88"/>
                  <a:gd name="T28" fmla="*/ 16 w 100"/>
                  <a:gd name="T29" fmla="*/ 12 h 88"/>
                  <a:gd name="T30" fmla="*/ 16 w 100"/>
                  <a:gd name="T31" fmla="*/ 12 h 88"/>
                  <a:gd name="T32" fmla="*/ 0 w 100"/>
                  <a:gd name="T33" fmla="*/ 12 h 88"/>
                  <a:gd name="T34" fmla="*/ 0 w 100"/>
                  <a:gd name="T35" fmla="*/ 0 h 88"/>
                  <a:gd name="T36" fmla="*/ 0 w 100"/>
                  <a:gd name="T37" fmla="*/ 0 h 88"/>
                  <a:gd name="T38" fmla="*/ 18 w 100"/>
                  <a:gd name="T39" fmla="*/ 0 h 88"/>
                  <a:gd name="T40" fmla="*/ 84 w 100"/>
                  <a:gd name="T41" fmla="*/ 0 h 88"/>
                  <a:gd name="T42" fmla="*/ 84 w 100"/>
                  <a:gd name="T43" fmla="*/ 0 h 88"/>
                  <a:gd name="T44" fmla="*/ 92 w 100"/>
                  <a:gd name="T45" fmla="*/ 0 h 88"/>
                  <a:gd name="T46" fmla="*/ 100 w 100"/>
                  <a:gd name="T47" fmla="*/ 8 h 88"/>
                  <a:gd name="T48" fmla="*/ 100 w 100"/>
                  <a:gd name="T49" fmla="*/ 8 h 88"/>
                  <a:gd name="T50" fmla="*/ 94 w 100"/>
                  <a:gd name="T51" fmla="*/ 14 h 88"/>
                  <a:gd name="T52" fmla="*/ 94 w 100"/>
                  <a:gd name="T53" fmla="*/ 14 h 88"/>
                  <a:gd name="T54" fmla="*/ 76 w 100"/>
                  <a:gd name="T55" fmla="*/ 38 h 88"/>
                  <a:gd name="T56" fmla="*/ 66 w 100"/>
                  <a:gd name="T57" fmla="*/ 50 h 88"/>
                  <a:gd name="T58" fmla="*/ 56 w 100"/>
                  <a:gd name="T59" fmla="*/ 58 h 88"/>
                  <a:gd name="T60" fmla="*/ 56 w 100"/>
                  <a:gd name="T61" fmla="*/ 58 h 88"/>
                  <a:gd name="T62" fmla="*/ 72 w 100"/>
                  <a:gd name="T63" fmla="*/ 80 h 88"/>
                  <a:gd name="T64" fmla="*/ 62 w 100"/>
                  <a:gd name="T65" fmla="*/ 88 h 88"/>
                  <a:gd name="T66" fmla="*/ 62 w 100"/>
                  <a:gd name="T67" fmla="*/ 88 h 88"/>
                  <a:gd name="T68" fmla="*/ 52 w 100"/>
                  <a:gd name="T69" fmla="*/ 74 h 88"/>
                  <a:gd name="T70" fmla="*/ 38 w 100"/>
                  <a:gd name="T71" fmla="*/ 58 h 88"/>
                  <a:gd name="T72" fmla="*/ 38 w 100"/>
                  <a:gd name="T73" fmla="*/ 58 h 88"/>
                  <a:gd name="T74" fmla="*/ 26 w 100"/>
                  <a:gd name="T75" fmla="*/ 46 h 88"/>
                  <a:gd name="T76" fmla="*/ 14 w 100"/>
                  <a:gd name="T77" fmla="*/ 36 h 88"/>
                  <a:gd name="T78" fmla="*/ 24 w 100"/>
                  <a:gd name="T79" fmla="*/ 2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88">
                    <a:moveTo>
                      <a:pt x="24" y="28"/>
                    </a:moveTo>
                    <a:lnTo>
                      <a:pt x="24" y="28"/>
                    </a:lnTo>
                    <a:lnTo>
                      <a:pt x="40" y="42"/>
                    </a:lnTo>
                    <a:lnTo>
                      <a:pt x="40" y="42"/>
                    </a:lnTo>
                    <a:lnTo>
                      <a:pt x="46" y="50"/>
                    </a:lnTo>
                    <a:lnTo>
                      <a:pt x="46" y="50"/>
                    </a:lnTo>
                    <a:lnTo>
                      <a:pt x="62" y="36"/>
                    </a:lnTo>
                    <a:lnTo>
                      <a:pt x="62" y="36"/>
                    </a:lnTo>
                    <a:lnTo>
                      <a:pt x="72" y="24"/>
                    </a:lnTo>
                    <a:lnTo>
                      <a:pt x="80" y="12"/>
                    </a:lnTo>
                    <a:lnTo>
                      <a:pt x="80" y="12"/>
                    </a:lnTo>
                    <a:lnTo>
                      <a:pt x="80" y="12"/>
                    </a:lnTo>
                    <a:lnTo>
                      <a:pt x="80" y="12"/>
                    </a:lnTo>
                    <a:lnTo>
                      <a:pt x="76" y="12"/>
                    </a:lnTo>
                    <a:lnTo>
                      <a:pt x="16" y="12"/>
                    </a:lnTo>
                    <a:lnTo>
                      <a:pt x="16" y="12"/>
                    </a:lnTo>
                    <a:lnTo>
                      <a:pt x="0" y="12"/>
                    </a:lnTo>
                    <a:lnTo>
                      <a:pt x="0" y="0"/>
                    </a:lnTo>
                    <a:lnTo>
                      <a:pt x="0" y="0"/>
                    </a:lnTo>
                    <a:lnTo>
                      <a:pt x="18" y="0"/>
                    </a:lnTo>
                    <a:lnTo>
                      <a:pt x="84" y="0"/>
                    </a:lnTo>
                    <a:lnTo>
                      <a:pt x="84" y="0"/>
                    </a:lnTo>
                    <a:lnTo>
                      <a:pt x="92" y="0"/>
                    </a:lnTo>
                    <a:lnTo>
                      <a:pt x="100" y="8"/>
                    </a:lnTo>
                    <a:lnTo>
                      <a:pt x="100" y="8"/>
                    </a:lnTo>
                    <a:lnTo>
                      <a:pt x="94" y="14"/>
                    </a:lnTo>
                    <a:lnTo>
                      <a:pt x="94" y="14"/>
                    </a:lnTo>
                    <a:lnTo>
                      <a:pt x="76" y="38"/>
                    </a:lnTo>
                    <a:lnTo>
                      <a:pt x="66" y="50"/>
                    </a:lnTo>
                    <a:lnTo>
                      <a:pt x="56" y="58"/>
                    </a:lnTo>
                    <a:lnTo>
                      <a:pt x="56" y="58"/>
                    </a:lnTo>
                    <a:lnTo>
                      <a:pt x="72" y="80"/>
                    </a:lnTo>
                    <a:lnTo>
                      <a:pt x="62" y="88"/>
                    </a:lnTo>
                    <a:lnTo>
                      <a:pt x="62" y="88"/>
                    </a:lnTo>
                    <a:lnTo>
                      <a:pt x="52" y="74"/>
                    </a:lnTo>
                    <a:lnTo>
                      <a:pt x="38" y="58"/>
                    </a:lnTo>
                    <a:lnTo>
                      <a:pt x="38" y="58"/>
                    </a:lnTo>
                    <a:lnTo>
                      <a:pt x="26" y="46"/>
                    </a:lnTo>
                    <a:lnTo>
                      <a:pt x="14" y="36"/>
                    </a:lnTo>
                    <a:lnTo>
                      <a:pt x="24" y="2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3" name="Freeform 85"/>
              <p:cNvSpPr>
                <a:spLocks/>
              </p:cNvSpPr>
              <p:nvPr/>
            </p:nvSpPr>
            <p:spPr bwMode="auto">
              <a:xfrm>
                <a:off x="996" y="3384"/>
                <a:ext cx="100" cy="14"/>
              </a:xfrm>
              <a:custGeom>
                <a:avLst/>
                <a:gdLst>
                  <a:gd name="T0" fmla="*/ 0 w 100"/>
                  <a:gd name="T1" fmla="*/ 0 h 14"/>
                  <a:gd name="T2" fmla="*/ 0 w 100"/>
                  <a:gd name="T3" fmla="*/ 0 h 14"/>
                  <a:gd name="T4" fmla="*/ 18 w 100"/>
                  <a:gd name="T5" fmla="*/ 2 h 14"/>
                  <a:gd name="T6" fmla="*/ 82 w 100"/>
                  <a:gd name="T7" fmla="*/ 2 h 14"/>
                  <a:gd name="T8" fmla="*/ 82 w 100"/>
                  <a:gd name="T9" fmla="*/ 2 h 14"/>
                  <a:gd name="T10" fmla="*/ 100 w 100"/>
                  <a:gd name="T11" fmla="*/ 0 h 14"/>
                  <a:gd name="T12" fmla="*/ 100 w 100"/>
                  <a:gd name="T13" fmla="*/ 14 h 14"/>
                  <a:gd name="T14" fmla="*/ 100 w 100"/>
                  <a:gd name="T15" fmla="*/ 14 h 14"/>
                  <a:gd name="T16" fmla="*/ 82 w 100"/>
                  <a:gd name="T17" fmla="*/ 14 h 14"/>
                  <a:gd name="T18" fmla="*/ 18 w 100"/>
                  <a:gd name="T19" fmla="*/ 14 h 14"/>
                  <a:gd name="T20" fmla="*/ 18 w 100"/>
                  <a:gd name="T21" fmla="*/ 14 h 14"/>
                  <a:gd name="T22" fmla="*/ 0 w 100"/>
                  <a:gd name="T23" fmla="*/ 14 h 14"/>
                  <a:gd name="T24" fmla="*/ 0 w 100"/>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4">
                    <a:moveTo>
                      <a:pt x="0" y="0"/>
                    </a:moveTo>
                    <a:lnTo>
                      <a:pt x="0" y="0"/>
                    </a:lnTo>
                    <a:lnTo>
                      <a:pt x="18" y="2"/>
                    </a:lnTo>
                    <a:lnTo>
                      <a:pt x="82" y="2"/>
                    </a:lnTo>
                    <a:lnTo>
                      <a:pt x="82" y="2"/>
                    </a:lnTo>
                    <a:lnTo>
                      <a:pt x="100" y="0"/>
                    </a:lnTo>
                    <a:lnTo>
                      <a:pt x="100" y="14"/>
                    </a:lnTo>
                    <a:lnTo>
                      <a:pt x="100" y="14"/>
                    </a:lnTo>
                    <a:lnTo>
                      <a:pt x="82" y="14"/>
                    </a:lnTo>
                    <a:lnTo>
                      <a:pt x="18" y="14"/>
                    </a:lnTo>
                    <a:lnTo>
                      <a:pt x="18" y="14"/>
                    </a:lnTo>
                    <a:lnTo>
                      <a:pt x="0" y="14"/>
                    </a:lnTo>
                    <a:lnTo>
                      <a:pt x="0" y="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4" name="Freeform 86"/>
              <p:cNvSpPr>
                <a:spLocks/>
              </p:cNvSpPr>
              <p:nvPr/>
            </p:nvSpPr>
            <p:spPr bwMode="auto">
              <a:xfrm>
                <a:off x="1112" y="3340"/>
                <a:ext cx="92" cy="102"/>
              </a:xfrm>
              <a:custGeom>
                <a:avLst/>
                <a:gdLst>
                  <a:gd name="T0" fmla="*/ 38 w 92"/>
                  <a:gd name="T1" fmla="*/ 24 h 102"/>
                  <a:gd name="T2" fmla="*/ 38 w 92"/>
                  <a:gd name="T3" fmla="*/ 6 h 102"/>
                  <a:gd name="T4" fmla="*/ 52 w 92"/>
                  <a:gd name="T5" fmla="*/ 0 h 102"/>
                  <a:gd name="T6" fmla="*/ 50 w 92"/>
                  <a:gd name="T7" fmla="*/ 16 h 102"/>
                  <a:gd name="T8" fmla="*/ 50 w 92"/>
                  <a:gd name="T9" fmla="*/ 24 h 102"/>
                  <a:gd name="T10" fmla="*/ 78 w 92"/>
                  <a:gd name="T11" fmla="*/ 24 h 102"/>
                  <a:gd name="T12" fmla="*/ 92 w 92"/>
                  <a:gd name="T13" fmla="*/ 28 h 102"/>
                  <a:gd name="T14" fmla="*/ 92 w 92"/>
                  <a:gd name="T15" fmla="*/ 36 h 102"/>
                  <a:gd name="T16" fmla="*/ 90 w 92"/>
                  <a:gd name="T17" fmla="*/ 68 h 102"/>
                  <a:gd name="T18" fmla="*/ 86 w 92"/>
                  <a:gd name="T19" fmla="*/ 90 h 102"/>
                  <a:gd name="T20" fmla="*/ 80 w 92"/>
                  <a:gd name="T21" fmla="*/ 98 h 102"/>
                  <a:gd name="T22" fmla="*/ 68 w 92"/>
                  <a:gd name="T23" fmla="*/ 100 h 102"/>
                  <a:gd name="T24" fmla="*/ 54 w 92"/>
                  <a:gd name="T25" fmla="*/ 98 h 102"/>
                  <a:gd name="T26" fmla="*/ 54 w 92"/>
                  <a:gd name="T27" fmla="*/ 90 h 102"/>
                  <a:gd name="T28" fmla="*/ 52 w 92"/>
                  <a:gd name="T29" fmla="*/ 86 h 102"/>
                  <a:gd name="T30" fmla="*/ 68 w 92"/>
                  <a:gd name="T31" fmla="*/ 88 h 102"/>
                  <a:gd name="T32" fmla="*/ 74 w 92"/>
                  <a:gd name="T33" fmla="*/ 86 h 102"/>
                  <a:gd name="T34" fmla="*/ 76 w 92"/>
                  <a:gd name="T35" fmla="*/ 74 h 102"/>
                  <a:gd name="T36" fmla="*/ 80 w 92"/>
                  <a:gd name="T37" fmla="*/ 34 h 102"/>
                  <a:gd name="T38" fmla="*/ 50 w 92"/>
                  <a:gd name="T39" fmla="*/ 34 h 102"/>
                  <a:gd name="T40" fmla="*/ 48 w 92"/>
                  <a:gd name="T41" fmla="*/ 48 h 102"/>
                  <a:gd name="T42" fmla="*/ 40 w 92"/>
                  <a:gd name="T43" fmla="*/ 68 h 102"/>
                  <a:gd name="T44" fmla="*/ 28 w 92"/>
                  <a:gd name="T45" fmla="*/ 86 h 102"/>
                  <a:gd name="T46" fmla="*/ 18 w 92"/>
                  <a:gd name="T47" fmla="*/ 94 h 102"/>
                  <a:gd name="T48" fmla="*/ 8 w 92"/>
                  <a:gd name="T49" fmla="*/ 102 h 102"/>
                  <a:gd name="T50" fmla="*/ 0 w 92"/>
                  <a:gd name="T51" fmla="*/ 92 h 102"/>
                  <a:gd name="T52" fmla="*/ 18 w 92"/>
                  <a:gd name="T53" fmla="*/ 78 h 102"/>
                  <a:gd name="T54" fmla="*/ 30 w 92"/>
                  <a:gd name="T55" fmla="*/ 60 h 102"/>
                  <a:gd name="T56" fmla="*/ 34 w 92"/>
                  <a:gd name="T57" fmla="*/ 50 h 102"/>
                  <a:gd name="T58" fmla="*/ 16 w 92"/>
                  <a:gd name="T59" fmla="*/ 34 h 102"/>
                  <a:gd name="T60" fmla="*/ 4 w 92"/>
                  <a:gd name="T61" fmla="*/ 36 h 102"/>
                  <a:gd name="T62" fmla="*/ 4 w 92"/>
                  <a:gd name="T63" fmla="*/ 22 h 102"/>
                  <a:gd name="T64" fmla="*/ 38 w 92"/>
                  <a:gd name="T65"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02">
                    <a:moveTo>
                      <a:pt x="38" y="24"/>
                    </a:moveTo>
                    <a:lnTo>
                      <a:pt x="38" y="24"/>
                    </a:lnTo>
                    <a:lnTo>
                      <a:pt x="38" y="6"/>
                    </a:lnTo>
                    <a:lnTo>
                      <a:pt x="38" y="6"/>
                    </a:lnTo>
                    <a:lnTo>
                      <a:pt x="38" y="0"/>
                    </a:lnTo>
                    <a:lnTo>
                      <a:pt x="52" y="0"/>
                    </a:lnTo>
                    <a:lnTo>
                      <a:pt x="52" y="0"/>
                    </a:lnTo>
                    <a:lnTo>
                      <a:pt x="50" y="16"/>
                    </a:lnTo>
                    <a:lnTo>
                      <a:pt x="50" y="16"/>
                    </a:lnTo>
                    <a:lnTo>
                      <a:pt x="50" y="24"/>
                    </a:lnTo>
                    <a:lnTo>
                      <a:pt x="78" y="24"/>
                    </a:lnTo>
                    <a:lnTo>
                      <a:pt x="78" y="24"/>
                    </a:lnTo>
                    <a:lnTo>
                      <a:pt x="88" y="22"/>
                    </a:lnTo>
                    <a:lnTo>
                      <a:pt x="92" y="28"/>
                    </a:lnTo>
                    <a:lnTo>
                      <a:pt x="92" y="28"/>
                    </a:lnTo>
                    <a:lnTo>
                      <a:pt x="92" y="36"/>
                    </a:lnTo>
                    <a:lnTo>
                      <a:pt x="92" y="36"/>
                    </a:lnTo>
                    <a:lnTo>
                      <a:pt x="90" y="68"/>
                    </a:lnTo>
                    <a:lnTo>
                      <a:pt x="86" y="90"/>
                    </a:lnTo>
                    <a:lnTo>
                      <a:pt x="86" y="90"/>
                    </a:lnTo>
                    <a:lnTo>
                      <a:pt x="84" y="94"/>
                    </a:lnTo>
                    <a:lnTo>
                      <a:pt x="80" y="98"/>
                    </a:lnTo>
                    <a:lnTo>
                      <a:pt x="74" y="98"/>
                    </a:lnTo>
                    <a:lnTo>
                      <a:pt x="68" y="100"/>
                    </a:lnTo>
                    <a:lnTo>
                      <a:pt x="68" y="100"/>
                    </a:lnTo>
                    <a:lnTo>
                      <a:pt x="54" y="98"/>
                    </a:lnTo>
                    <a:lnTo>
                      <a:pt x="54" y="98"/>
                    </a:lnTo>
                    <a:lnTo>
                      <a:pt x="54" y="90"/>
                    </a:lnTo>
                    <a:lnTo>
                      <a:pt x="52" y="86"/>
                    </a:lnTo>
                    <a:lnTo>
                      <a:pt x="52" y="86"/>
                    </a:lnTo>
                    <a:lnTo>
                      <a:pt x="68" y="88"/>
                    </a:lnTo>
                    <a:lnTo>
                      <a:pt x="68" y="88"/>
                    </a:lnTo>
                    <a:lnTo>
                      <a:pt x="70" y="88"/>
                    </a:lnTo>
                    <a:lnTo>
                      <a:pt x="74" y="86"/>
                    </a:lnTo>
                    <a:lnTo>
                      <a:pt x="76" y="74"/>
                    </a:lnTo>
                    <a:lnTo>
                      <a:pt x="76" y="74"/>
                    </a:lnTo>
                    <a:lnTo>
                      <a:pt x="78" y="56"/>
                    </a:lnTo>
                    <a:lnTo>
                      <a:pt x="80" y="34"/>
                    </a:lnTo>
                    <a:lnTo>
                      <a:pt x="50" y="34"/>
                    </a:lnTo>
                    <a:lnTo>
                      <a:pt x="50" y="34"/>
                    </a:lnTo>
                    <a:lnTo>
                      <a:pt x="48" y="48"/>
                    </a:lnTo>
                    <a:lnTo>
                      <a:pt x="48" y="48"/>
                    </a:lnTo>
                    <a:lnTo>
                      <a:pt x="44" y="58"/>
                    </a:lnTo>
                    <a:lnTo>
                      <a:pt x="40" y="68"/>
                    </a:lnTo>
                    <a:lnTo>
                      <a:pt x="34" y="78"/>
                    </a:lnTo>
                    <a:lnTo>
                      <a:pt x="28" y="86"/>
                    </a:lnTo>
                    <a:lnTo>
                      <a:pt x="28" y="86"/>
                    </a:lnTo>
                    <a:lnTo>
                      <a:pt x="18" y="94"/>
                    </a:lnTo>
                    <a:lnTo>
                      <a:pt x="8" y="102"/>
                    </a:lnTo>
                    <a:lnTo>
                      <a:pt x="8" y="102"/>
                    </a:lnTo>
                    <a:lnTo>
                      <a:pt x="0" y="92"/>
                    </a:lnTo>
                    <a:lnTo>
                      <a:pt x="0" y="92"/>
                    </a:lnTo>
                    <a:lnTo>
                      <a:pt x="10" y="86"/>
                    </a:lnTo>
                    <a:lnTo>
                      <a:pt x="18" y="78"/>
                    </a:lnTo>
                    <a:lnTo>
                      <a:pt x="24" y="70"/>
                    </a:lnTo>
                    <a:lnTo>
                      <a:pt x="30" y="60"/>
                    </a:lnTo>
                    <a:lnTo>
                      <a:pt x="30" y="60"/>
                    </a:lnTo>
                    <a:lnTo>
                      <a:pt x="34" y="50"/>
                    </a:lnTo>
                    <a:lnTo>
                      <a:pt x="38" y="34"/>
                    </a:lnTo>
                    <a:lnTo>
                      <a:pt x="16" y="34"/>
                    </a:lnTo>
                    <a:lnTo>
                      <a:pt x="16" y="34"/>
                    </a:lnTo>
                    <a:lnTo>
                      <a:pt x="4" y="36"/>
                    </a:lnTo>
                    <a:lnTo>
                      <a:pt x="4" y="22"/>
                    </a:lnTo>
                    <a:lnTo>
                      <a:pt x="4" y="22"/>
                    </a:lnTo>
                    <a:lnTo>
                      <a:pt x="16" y="24"/>
                    </a:lnTo>
                    <a:lnTo>
                      <a:pt x="38" y="2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5" name="Freeform 87"/>
              <p:cNvSpPr>
                <a:spLocks/>
              </p:cNvSpPr>
              <p:nvPr/>
            </p:nvSpPr>
            <p:spPr bwMode="auto">
              <a:xfrm>
                <a:off x="1224" y="3384"/>
                <a:ext cx="102" cy="14"/>
              </a:xfrm>
              <a:custGeom>
                <a:avLst/>
                <a:gdLst>
                  <a:gd name="T0" fmla="*/ 0 w 102"/>
                  <a:gd name="T1" fmla="*/ 0 h 14"/>
                  <a:gd name="T2" fmla="*/ 0 w 102"/>
                  <a:gd name="T3" fmla="*/ 0 h 14"/>
                  <a:gd name="T4" fmla="*/ 20 w 102"/>
                  <a:gd name="T5" fmla="*/ 2 h 14"/>
                  <a:gd name="T6" fmla="*/ 84 w 102"/>
                  <a:gd name="T7" fmla="*/ 2 h 14"/>
                  <a:gd name="T8" fmla="*/ 84 w 102"/>
                  <a:gd name="T9" fmla="*/ 2 h 14"/>
                  <a:gd name="T10" fmla="*/ 102 w 102"/>
                  <a:gd name="T11" fmla="*/ 0 h 14"/>
                  <a:gd name="T12" fmla="*/ 102 w 102"/>
                  <a:gd name="T13" fmla="*/ 14 h 14"/>
                  <a:gd name="T14" fmla="*/ 102 w 102"/>
                  <a:gd name="T15" fmla="*/ 14 h 14"/>
                  <a:gd name="T16" fmla="*/ 84 w 102"/>
                  <a:gd name="T17" fmla="*/ 14 h 14"/>
                  <a:gd name="T18" fmla="*/ 20 w 102"/>
                  <a:gd name="T19" fmla="*/ 14 h 14"/>
                  <a:gd name="T20" fmla="*/ 20 w 102"/>
                  <a:gd name="T21" fmla="*/ 14 h 14"/>
                  <a:gd name="T22" fmla="*/ 0 w 102"/>
                  <a:gd name="T23" fmla="*/ 14 h 14"/>
                  <a:gd name="T24" fmla="*/ 0 w 102"/>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4">
                    <a:moveTo>
                      <a:pt x="0" y="0"/>
                    </a:moveTo>
                    <a:lnTo>
                      <a:pt x="0" y="0"/>
                    </a:lnTo>
                    <a:lnTo>
                      <a:pt x="20" y="2"/>
                    </a:lnTo>
                    <a:lnTo>
                      <a:pt x="84" y="2"/>
                    </a:lnTo>
                    <a:lnTo>
                      <a:pt x="84" y="2"/>
                    </a:lnTo>
                    <a:lnTo>
                      <a:pt x="102" y="0"/>
                    </a:lnTo>
                    <a:lnTo>
                      <a:pt x="102" y="14"/>
                    </a:lnTo>
                    <a:lnTo>
                      <a:pt x="102" y="14"/>
                    </a:lnTo>
                    <a:lnTo>
                      <a:pt x="84" y="14"/>
                    </a:lnTo>
                    <a:lnTo>
                      <a:pt x="20" y="14"/>
                    </a:lnTo>
                    <a:lnTo>
                      <a:pt x="20" y="14"/>
                    </a:lnTo>
                    <a:lnTo>
                      <a:pt x="0" y="14"/>
                    </a:lnTo>
                    <a:lnTo>
                      <a:pt x="0" y="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6" name="Freeform 88"/>
              <p:cNvSpPr>
                <a:spLocks noEditPoints="1"/>
              </p:cNvSpPr>
              <p:nvPr/>
            </p:nvSpPr>
            <p:spPr bwMode="auto">
              <a:xfrm>
                <a:off x="1344" y="3340"/>
                <a:ext cx="102" cy="106"/>
              </a:xfrm>
              <a:custGeom>
                <a:avLst/>
                <a:gdLst>
                  <a:gd name="T0" fmla="*/ 12 w 102"/>
                  <a:gd name="T1" fmla="*/ 106 h 106"/>
                  <a:gd name="T2" fmla="*/ 2 w 102"/>
                  <a:gd name="T3" fmla="*/ 92 h 106"/>
                  <a:gd name="T4" fmla="*/ 2 w 102"/>
                  <a:gd name="T5" fmla="*/ 0 h 106"/>
                  <a:gd name="T6" fmla="*/ 34 w 102"/>
                  <a:gd name="T7" fmla="*/ 0 h 106"/>
                  <a:gd name="T8" fmla="*/ 46 w 102"/>
                  <a:gd name="T9" fmla="*/ 0 h 106"/>
                  <a:gd name="T10" fmla="*/ 46 w 102"/>
                  <a:gd name="T11" fmla="*/ 28 h 106"/>
                  <a:gd name="T12" fmla="*/ 34 w 102"/>
                  <a:gd name="T13" fmla="*/ 38 h 106"/>
                  <a:gd name="T14" fmla="*/ 12 w 102"/>
                  <a:gd name="T15" fmla="*/ 16 h 106"/>
                  <a:gd name="T16" fmla="*/ 12 w 102"/>
                  <a:gd name="T17" fmla="*/ 8 h 106"/>
                  <a:gd name="T18" fmla="*/ 36 w 102"/>
                  <a:gd name="T19" fmla="*/ 30 h 106"/>
                  <a:gd name="T20" fmla="*/ 12 w 102"/>
                  <a:gd name="T21" fmla="*/ 30 h 106"/>
                  <a:gd name="T22" fmla="*/ 22 w 102"/>
                  <a:gd name="T23" fmla="*/ 54 h 106"/>
                  <a:gd name="T24" fmla="*/ 34 w 102"/>
                  <a:gd name="T25" fmla="*/ 46 h 106"/>
                  <a:gd name="T26" fmla="*/ 82 w 102"/>
                  <a:gd name="T27" fmla="*/ 44 h 106"/>
                  <a:gd name="T28" fmla="*/ 70 w 102"/>
                  <a:gd name="T29" fmla="*/ 54 h 106"/>
                  <a:gd name="T30" fmla="*/ 70 w 102"/>
                  <a:gd name="T31" fmla="*/ 66 h 106"/>
                  <a:gd name="T32" fmla="*/ 82 w 102"/>
                  <a:gd name="T33" fmla="*/ 76 h 106"/>
                  <a:gd name="T34" fmla="*/ 68 w 102"/>
                  <a:gd name="T35" fmla="*/ 74 h 106"/>
                  <a:gd name="T36" fmla="*/ 68 w 102"/>
                  <a:gd name="T37" fmla="*/ 104 h 106"/>
                  <a:gd name="T38" fmla="*/ 58 w 102"/>
                  <a:gd name="T39" fmla="*/ 92 h 106"/>
                  <a:gd name="T40" fmla="*/ 42 w 102"/>
                  <a:gd name="T41" fmla="*/ 74 h 106"/>
                  <a:gd name="T42" fmla="*/ 40 w 102"/>
                  <a:gd name="T43" fmla="*/ 88 h 106"/>
                  <a:gd name="T44" fmla="*/ 28 w 102"/>
                  <a:gd name="T45" fmla="*/ 104 h 106"/>
                  <a:gd name="T46" fmla="*/ 26 w 102"/>
                  <a:gd name="T47" fmla="*/ 92 h 106"/>
                  <a:gd name="T48" fmla="*/ 32 w 102"/>
                  <a:gd name="T49" fmla="*/ 82 h 106"/>
                  <a:gd name="T50" fmla="*/ 32 w 102"/>
                  <a:gd name="T51" fmla="*/ 74 h 106"/>
                  <a:gd name="T52" fmla="*/ 20 w 102"/>
                  <a:gd name="T53" fmla="*/ 66 h 106"/>
                  <a:gd name="T54" fmla="*/ 34 w 102"/>
                  <a:gd name="T55" fmla="*/ 66 h 106"/>
                  <a:gd name="T56" fmla="*/ 44 w 102"/>
                  <a:gd name="T57" fmla="*/ 54 h 106"/>
                  <a:gd name="T58" fmla="*/ 58 w 102"/>
                  <a:gd name="T59" fmla="*/ 66 h 106"/>
                  <a:gd name="T60" fmla="*/ 100 w 102"/>
                  <a:gd name="T61" fmla="*/ 92 h 106"/>
                  <a:gd name="T62" fmla="*/ 98 w 102"/>
                  <a:gd name="T63" fmla="*/ 102 h 106"/>
                  <a:gd name="T64" fmla="*/ 86 w 102"/>
                  <a:gd name="T65" fmla="*/ 104 h 106"/>
                  <a:gd name="T66" fmla="*/ 76 w 102"/>
                  <a:gd name="T67" fmla="*/ 104 h 106"/>
                  <a:gd name="T68" fmla="*/ 86 w 102"/>
                  <a:gd name="T69" fmla="*/ 94 h 106"/>
                  <a:gd name="T70" fmla="*/ 90 w 102"/>
                  <a:gd name="T71" fmla="*/ 92 h 106"/>
                  <a:gd name="T72" fmla="*/ 66 w 102"/>
                  <a:gd name="T73" fmla="*/ 38 h 106"/>
                  <a:gd name="T74" fmla="*/ 56 w 102"/>
                  <a:gd name="T75" fmla="*/ 28 h 106"/>
                  <a:gd name="T76" fmla="*/ 54 w 102"/>
                  <a:gd name="T77" fmla="*/ 0 h 106"/>
                  <a:gd name="T78" fmla="*/ 88 w 102"/>
                  <a:gd name="T79" fmla="*/ 0 h 106"/>
                  <a:gd name="T80" fmla="*/ 102 w 102"/>
                  <a:gd name="T81" fmla="*/ 0 h 106"/>
                  <a:gd name="T82" fmla="*/ 66 w 102"/>
                  <a:gd name="T83" fmla="*/ 16 h 106"/>
                  <a:gd name="T84" fmla="*/ 66 w 102"/>
                  <a:gd name="T85" fmla="*/ 8 h 106"/>
                  <a:gd name="T86" fmla="*/ 90 w 102"/>
                  <a:gd name="T87" fmla="*/ 30 h 106"/>
                  <a:gd name="T88" fmla="*/ 66 w 102"/>
                  <a:gd name="T89"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06">
                    <a:moveTo>
                      <a:pt x="12" y="92"/>
                    </a:moveTo>
                    <a:lnTo>
                      <a:pt x="12" y="92"/>
                    </a:lnTo>
                    <a:lnTo>
                      <a:pt x="12" y="106"/>
                    </a:lnTo>
                    <a:lnTo>
                      <a:pt x="0" y="106"/>
                    </a:lnTo>
                    <a:lnTo>
                      <a:pt x="0" y="106"/>
                    </a:lnTo>
                    <a:lnTo>
                      <a:pt x="2" y="92"/>
                    </a:lnTo>
                    <a:lnTo>
                      <a:pt x="2" y="14"/>
                    </a:lnTo>
                    <a:lnTo>
                      <a:pt x="2" y="14"/>
                    </a:lnTo>
                    <a:lnTo>
                      <a:pt x="2" y="0"/>
                    </a:lnTo>
                    <a:lnTo>
                      <a:pt x="2" y="0"/>
                    </a:lnTo>
                    <a:lnTo>
                      <a:pt x="14" y="0"/>
                    </a:lnTo>
                    <a:lnTo>
                      <a:pt x="34" y="0"/>
                    </a:lnTo>
                    <a:lnTo>
                      <a:pt x="34" y="0"/>
                    </a:lnTo>
                    <a:lnTo>
                      <a:pt x="46" y="0"/>
                    </a:lnTo>
                    <a:lnTo>
                      <a:pt x="46" y="0"/>
                    </a:lnTo>
                    <a:lnTo>
                      <a:pt x="46" y="12"/>
                    </a:lnTo>
                    <a:lnTo>
                      <a:pt x="46" y="28"/>
                    </a:lnTo>
                    <a:lnTo>
                      <a:pt x="46" y="28"/>
                    </a:lnTo>
                    <a:lnTo>
                      <a:pt x="46" y="38"/>
                    </a:lnTo>
                    <a:lnTo>
                      <a:pt x="46" y="38"/>
                    </a:lnTo>
                    <a:lnTo>
                      <a:pt x="34" y="38"/>
                    </a:lnTo>
                    <a:lnTo>
                      <a:pt x="12" y="38"/>
                    </a:lnTo>
                    <a:lnTo>
                      <a:pt x="12" y="92"/>
                    </a:lnTo>
                    <a:close/>
                    <a:moveTo>
                      <a:pt x="12" y="16"/>
                    </a:moveTo>
                    <a:lnTo>
                      <a:pt x="36" y="16"/>
                    </a:lnTo>
                    <a:lnTo>
                      <a:pt x="36" y="8"/>
                    </a:lnTo>
                    <a:lnTo>
                      <a:pt x="12" y="8"/>
                    </a:lnTo>
                    <a:lnTo>
                      <a:pt x="12" y="16"/>
                    </a:lnTo>
                    <a:close/>
                    <a:moveTo>
                      <a:pt x="12" y="30"/>
                    </a:moveTo>
                    <a:lnTo>
                      <a:pt x="36" y="30"/>
                    </a:lnTo>
                    <a:lnTo>
                      <a:pt x="36" y="24"/>
                    </a:lnTo>
                    <a:lnTo>
                      <a:pt x="12" y="24"/>
                    </a:lnTo>
                    <a:lnTo>
                      <a:pt x="12" y="30"/>
                    </a:lnTo>
                    <a:close/>
                    <a:moveTo>
                      <a:pt x="34" y="54"/>
                    </a:moveTo>
                    <a:lnTo>
                      <a:pt x="34" y="54"/>
                    </a:lnTo>
                    <a:lnTo>
                      <a:pt x="22" y="54"/>
                    </a:lnTo>
                    <a:lnTo>
                      <a:pt x="22" y="44"/>
                    </a:lnTo>
                    <a:lnTo>
                      <a:pt x="22" y="44"/>
                    </a:lnTo>
                    <a:lnTo>
                      <a:pt x="34" y="46"/>
                    </a:lnTo>
                    <a:lnTo>
                      <a:pt x="70" y="46"/>
                    </a:lnTo>
                    <a:lnTo>
                      <a:pt x="70" y="46"/>
                    </a:lnTo>
                    <a:lnTo>
                      <a:pt x="82" y="44"/>
                    </a:lnTo>
                    <a:lnTo>
                      <a:pt x="82" y="54"/>
                    </a:lnTo>
                    <a:lnTo>
                      <a:pt x="82" y="54"/>
                    </a:lnTo>
                    <a:lnTo>
                      <a:pt x="70" y="54"/>
                    </a:lnTo>
                    <a:lnTo>
                      <a:pt x="68" y="54"/>
                    </a:lnTo>
                    <a:lnTo>
                      <a:pt x="68" y="66"/>
                    </a:lnTo>
                    <a:lnTo>
                      <a:pt x="70" y="66"/>
                    </a:lnTo>
                    <a:lnTo>
                      <a:pt x="70" y="66"/>
                    </a:lnTo>
                    <a:lnTo>
                      <a:pt x="82" y="66"/>
                    </a:lnTo>
                    <a:lnTo>
                      <a:pt x="82" y="76"/>
                    </a:lnTo>
                    <a:lnTo>
                      <a:pt x="82" y="76"/>
                    </a:lnTo>
                    <a:lnTo>
                      <a:pt x="70" y="74"/>
                    </a:lnTo>
                    <a:lnTo>
                      <a:pt x="68" y="74"/>
                    </a:lnTo>
                    <a:lnTo>
                      <a:pt x="68" y="92"/>
                    </a:lnTo>
                    <a:lnTo>
                      <a:pt x="68" y="92"/>
                    </a:lnTo>
                    <a:lnTo>
                      <a:pt x="68" y="104"/>
                    </a:lnTo>
                    <a:lnTo>
                      <a:pt x="58" y="104"/>
                    </a:lnTo>
                    <a:lnTo>
                      <a:pt x="58" y="104"/>
                    </a:lnTo>
                    <a:lnTo>
                      <a:pt x="58" y="92"/>
                    </a:lnTo>
                    <a:lnTo>
                      <a:pt x="58" y="74"/>
                    </a:lnTo>
                    <a:lnTo>
                      <a:pt x="42" y="74"/>
                    </a:lnTo>
                    <a:lnTo>
                      <a:pt x="42" y="74"/>
                    </a:lnTo>
                    <a:lnTo>
                      <a:pt x="42" y="82"/>
                    </a:lnTo>
                    <a:lnTo>
                      <a:pt x="40" y="88"/>
                    </a:lnTo>
                    <a:lnTo>
                      <a:pt x="40" y="88"/>
                    </a:lnTo>
                    <a:lnTo>
                      <a:pt x="34" y="96"/>
                    </a:lnTo>
                    <a:lnTo>
                      <a:pt x="28" y="104"/>
                    </a:lnTo>
                    <a:lnTo>
                      <a:pt x="28" y="104"/>
                    </a:lnTo>
                    <a:lnTo>
                      <a:pt x="20" y="98"/>
                    </a:lnTo>
                    <a:lnTo>
                      <a:pt x="20" y="98"/>
                    </a:lnTo>
                    <a:lnTo>
                      <a:pt x="26" y="92"/>
                    </a:lnTo>
                    <a:lnTo>
                      <a:pt x="30" y="88"/>
                    </a:lnTo>
                    <a:lnTo>
                      <a:pt x="30" y="88"/>
                    </a:lnTo>
                    <a:lnTo>
                      <a:pt x="32" y="82"/>
                    </a:lnTo>
                    <a:lnTo>
                      <a:pt x="34" y="74"/>
                    </a:lnTo>
                    <a:lnTo>
                      <a:pt x="32" y="74"/>
                    </a:lnTo>
                    <a:lnTo>
                      <a:pt x="32" y="74"/>
                    </a:lnTo>
                    <a:lnTo>
                      <a:pt x="20" y="76"/>
                    </a:lnTo>
                    <a:lnTo>
                      <a:pt x="20" y="66"/>
                    </a:lnTo>
                    <a:lnTo>
                      <a:pt x="20" y="66"/>
                    </a:lnTo>
                    <a:lnTo>
                      <a:pt x="32" y="66"/>
                    </a:lnTo>
                    <a:lnTo>
                      <a:pt x="34" y="66"/>
                    </a:lnTo>
                    <a:lnTo>
                      <a:pt x="34" y="66"/>
                    </a:lnTo>
                    <a:lnTo>
                      <a:pt x="34" y="54"/>
                    </a:lnTo>
                    <a:lnTo>
                      <a:pt x="34" y="54"/>
                    </a:lnTo>
                    <a:close/>
                    <a:moveTo>
                      <a:pt x="44" y="54"/>
                    </a:moveTo>
                    <a:lnTo>
                      <a:pt x="44" y="54"/>
                    </a:lnTo>
                    <a:lnTo>
                      <a:pt x="44" y="66"/>
                    </a:lnTo>
                    <a:lnTo>
                      <a:pt x="58" y="66"/>
                    </a:lnTo>
                    <a:lnTo>
                      <a:pt x="58" y="54"/>
                    </a:lnTo>
                    <a:lnTo>
                      <a:pt x="44" y="54"/>
                    </a:lnTo>
                    <a:close/>
                    <a:moveTo>
                      <a:pt x="100" y="92"/>
                    </a:moveTo>
                    <a:lnTo>
                      <a:pt x="100" y="92"/>
                    </a:lnTo>
                    <a:lnTo>
                      <a:pt x="100" y="98"/>
                    </a:lnTo>
                    <a:lnTo>
                      <a:pt x="98" y="102"/>
                    </a:lnTo>
                    <a:lnTo>
                      <a:pt x="98" y="102"/>
                    </a:lnTo>
                    <a:lnTo>
                      <a:pt x="94" y="104"/>
                    </a:lnTo>
                    <a:lnTo>
                      <a:pt x="86" y="104"/>
                    </a:lnTo>
                    <a:lnTo>
                      <a:pt x="86" y="104"/>
                    </a:lnTo>
                    <a:lnTo>
                      <a:pt x="76" y="104"/>
                    </a:lnTo>
                    <a:lnTo>
                      <a:pt x="76" y="104"/>
                    </a:lnTo>
                    <a:lnTo>
                      <a:pt x="74" y="94"/>
                    </a:lnTo>
                    <a:lnTo>
                      <a:pt x="74" y="94"/>
                    </a:lnTo>
                    <a:lnTo>
                      <a:pt x="86" y="94"/>
                    </a:lnTo>
                    <a:lnTo>
                      <a:pt x="86" y="94"/>
                    </a:lnTo>
                    <a:lnTo>
                      <a:pt x="90" y="94"/>
                    </a:lnTo>
                    <a:lnTo>
                      <a:pt x="90" y="92"/>
                    </a:lnTo>
                    <a:lnTo>
                      <a:pt x="90" y="38"/>
                    </a:lnTo>
                    <a:lnTo>
                      <a:pt x="66" y="38"/>
                    </a:lnTo>
                    <a:lnTo>
                      <a:pt x="66" y="38"/>
                    </a:lnTo>
                    <a:lnTo>
                      <a:pt x="54" y="38"/>
                    </a:lnTo>
                    <a:lnTo>
                      <a:pt x="54" y="38"/>
                    </a:lnTo>
                    <a:lnTo>
                      <a:pt x="56" y="28"/>
                    </a:lnTo>
                    <a:lnTo>
                      <a:pt x="56" y="12"/>
                    </a:lnTo>
                    <a:lnTo>
                      <a:pt x="56" y="12"/>
                    </a:lnTo>
                    <a:lnTo>
                      <a:pt x="54" y="0"/>
                    </a:lnTo>
                    <a:lnTo>
                      <a:pt x="54" y="0"/>
                    </a:lnTo>
                    <a:lnTo>
                      <a:pt x="68" y="0"/>
                    </a:lnTo>
                    <a:lnTo>
                      <a:pt x="88" y="0"/>
                    </a:lnTo>
                    <a:lnTo>
                      <a:pt x="88" y="0"/>
                    </a:lnTo>
                    <a:lnTo>
                      <a:pt x="102" y="0"/>
                    </a:lnTo>
                    <a:lnTo>
                      <a:pt x="102" y="0"/>
                    </a:lnTo>
                    <a:lnTo>
                      <a:pt x="100" y="14"/>
                    </a:lnTo>
                    <a:lnTo>
                      <a:pt x="100" y="92"/>
                    </a:lnTo>
                    <a:close/>
                    <a:moveTo>
                      <a:pt x="66" y="16"/>
                    </a:moveTo>
                    <a:lnTo>
                      <a:pt x="90" y="16"/>
                    </a:lnTo>
                    <a:lnTo>
                      <a:pt x="90" y="8"/>
                    </a:lnTo>
                    <a:lnTo>
                      <a:pt x="66" y="8"/>
                    </a:lnTo>
                    <a:lnTo>
                      <a:pt x="66" y="16"/>
                    </a:lnTo>
                    <a:close/>
                    <a:moveTo>
                      <a:pt x="66" y="30"/>
                    </a:moveTo>
                    <a:lnTo>
                      <a:pt x="90" y="30"/>
                    </a:lnTo>
                    <a:lnTo>
                      <a:pt x="90" y="24"/>
                    </a:lnTo>
                    <a:lnTo>
                      <a:pt x="66" y="24"/>
                    </a:lnTo>
                    <a:lnTo>
                      <a:pt x="66" y="3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7" name="Freeform 89"/>
              <p:cNvSpPr>
                <a:spLocks noEditPoints="1"/>
              </p:cNvSpPr>
              <p:nvPr/>
            </p:nvSpPr>
            <p:spPr bwMode="auto">
              <a:xfrm>
                <a:off x="1458" y="3340"/>
                <a:ext cx="112" cy="106"/>
              </a:xfrm>
              <a:custGeom>
                <a:avLst/>
                <a:gdLst>
                  <a:gd name="T0" fmla="*/ 28 w 112"/>
                  <a:gd name="T1" fmla="*/ 48 h 106"/>
                  <a:gd name="T2" fmla="*/ 18 w 112"/>
                  <a:gd name="T3" fmla="*/ 48 h 106"/>
                  <a:gd name="T4" fmla="*/ 0 w 112"/>
                  <a:gd name="T5" fmla="*/ 46 h 106"/>
                  <a:gd name="T6" fmla="*/ 26 w 112"/>
                  <a:gd name="T7" fmla="*/ 32 h 106"/>
                  <a:gd name="T8" fmla="*/ 8 w 112"/>
                  <a:gd name="T9" fmla="*/ 16 h 106"/>
                  <a:gd name="T10" fmla="*/ 34 w 112"/>
                  <a:gd name="T11" fmla="*/ 26 h 106"/>
                  <a:gd name="T12" fmla="*/ 46 w 112"/>
                  <a:gd name="T13" fmla="*/ 10 h 106"/>
                  <a:gd name="T14" fmla="*/ 20 w 112"/>
                  <a:gd name="T15" fmla="*/ 12 h 106"/>
                  <a:gd name="T16" fmla="*/ 28 w 112"/>
                  <a:gd name="T17" fmla="*/ 2 h 106"/>
                  <a:gd name="T18" fmla="*/ 62 w 112"/>
                  <a:gd name="T19" fmla="*/ 0 h 106"/>
                  <a:gd name="T20" fmla="*/ 70 w 112"/>
                  <a:gd name="T21" fmla="*/ 16 h 106"/>
                  <a:gd name="T22" fmla="*/ 80 w 112"/>
                  <a:gd name="T23" fmla="*/ 2 h 106"/>
                  <a:gd name="T24" fmla="*/ 88 w 112"/>
                  <a:gd name="T25" fmla="*/ 10 h 106"/>
                  <a:gd name="T26" fmla="*/ 76 w 112"/>
                  <a:gd name="T27" fmla="*/ 22 h 106"/>
                  <a:gd name="T28" fmla="*/ 92 w 112"/>
                  <a:gd name="T29" fmla="*/ 20 h 106"/>
                  <a:gd name="T30" fmla="*/ 106 w 112"/>
                  <a:gd name="T31" fmla="*/ 18 h 106"/>
                  <a:gd name="T32" fmla="*/ 92 w 112"/>
                  <a:gd name="T33" fmla="*/ 34 h 106"/>
                  <a:gd name="T34" fmla="*/ 112 w 112"/>
                  <a:gd name="T35" fmla="*/ 44 h 106"/>
                  <a:gd name="T36" fmla="*/ 106 w 112"/>
                  <a:gd name="T37" fmla="*/ 54 h 106"/>
                  <a:gd name="T38" fmla="*/ 84 w 112"/>
                  <a:gd name="T39" fmla="*/ 48 h 106"/>
                  <a:gd name="T40" fmla="*/ 74 w 112"/>
                  <a:gd name="T41" fmla="*/ 48 h 106"/>
                  <a:gd name="T42" fmla="*/ 94 w 112"/>
                  <a:gd name="T43" fmla="*/ 62 h 106"/>
                  <a:gd name="T44" fmla="*/ 106 w 112"/>
                  <a:gd name="T45" fmla="*/ 72 h 106"/>
                  <a:gd name="T46" fmla="*/ 74 w 112"/>
                  <a:gd name="T47" fmla="*/ 92 h 106"/>
                  <a:gd name="T48" fmla="*/ 76 w 112"/>
                  <a:gd name="T49" fmla="*/ 94 h 106"/>
                  <a:gd name="T50" fmla="*/ 84 w 112"/>
                  <a:gd name="T51" fmla="*/ 94 h 106"/>
                  <a:gd name="T52" fmla="*/ 98 w 112"/>
                  <a:gd name="T53" fmla="*/ 88 h 106"/>
                  <a:gd name="T54" fmla="*/ 110 w 112"/>
                  <a:gd name="T55" fmla="*/ 84 h 106"/>
                  <a:gd name="T56" fmla="*/ 104 w 112"/>
                  <a:gd name="T57" fmla="*/ 102 h 106"/>
                  <a:gd name="T58" fmla="*/ 82 w 112"/>
                  <a:gd name="T59" fmla="*/ 104 h 106"/>
                  <a:gd name="T60" fmla="*/ 64 w 112"/>
                  <a:gd name="T61" fmla="*/ 100 h 106"/>
                  <a:gd name="T62" fmla="*/ 46 w 112"/>
                  <a:gd name="T63" fmla="*/ 72 h 106"/>
                  <a:gd name="T64" fmla="*/ 38 w 112"/>
                  <a:gd name="T65" fmla="*/ 90 h 106"/>
                  <a:gd name="T66" fmla="*/ 12 w 112"/>
                  <a:gd name="T67" fmla="*/ 106 h 106"/>
                  <a:gd name="T68" fmla="*/ 4 w 112"/>
                  <a:gd name="T69" fmla="*/ 98 h 106"/>
                  <a:gd name="T70" fmla="*/ 26 w 112"/>
                  <a:gd name="T71" fmla="*/ 88 h 106"/>
                  <a:gd name="T72" fmla="*/ 20 w 112"/>
                  <a:gd name="T73" fmla="*/ 72 h 106"/>
                  <a:gd name="T74" fmla="*/ 6 w 112"/>
                  <a:gd name="T75" fmla="*/ 62 h 106"/>
                  <a:gd name="T76" fmla="*/ 36 w 112"/>
                  <a:gd name="T77" fmla="*/ 62 h 106"/>
                  <a:gd name="T78" fmla="*/ 38 w 112"/>
                  <a:gd name="T79" fmla="*/ 48 h 106"/>
                  <a:gd name="T80" fmla="*/ 80 w 112"/>
                  <a:gd name="T81" fmla="*/ 38 h 106"/>
                  <a:gd name="T82" fmla="*/ 56 w 112"/>
                  <a:gd name="T83" fmla="*/ 12 h 106"/>
                  <a:gd name="T84" fmla="*/ 34 w 112"/>
                  <a:gd name="T85" fmla="*/ 38 h 106"/>
                  <a:gd name="T86" fmla="*/ 74 w 112"/>
                  <a:gd name="T87" fmla="*/ 38 h 106"/>
                  <a:gd name="T88" fmla="*/ 48 w 112"/>
                  <a:gd name="T89" fmla="*/ 62 h 106"/>
                  <a:gd name="T90" fmla="*/ 48 w 112"/>
                  <a:gd name="T91" fmla="*/ 4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106">
                    <a:moveTo>
                      <a:pt x="38" y="48"/>
                    </a:moveTo>
                    <a:lnTo>
                      <a:pt x="38" y="48"/>
                    </a:lnTo>
                    <a:lnTo>
                      <a:pt x="28" y="48"/>
                    </a:lnTo>
                    <a:lnTo>
                      <a:pt x="28" y="42"/>
                    </a:lnTo>
                    <a:lnTo>
                      <a:pt x="28" y="42"/>
                    </a:lnTo>
                    <a:lnTo>
                      <a:pt x="18" y="48"/>
                    </a:lnTo>
                    <a:lnTo>
                      <a:pt x="6" y="54"/>
                    </a:lnTo>
                    <a:lnTo>
                      <a:pt x="6" y="54"/>
                    </a:lnTo>
                    <a:lnTo>
                      <a:pt x="0" y="46"/>
                    </a:lnTo>
                    <a:lnTo>
                      <a:pt x="0" y="46"/>
                    </a:lnTo>
                    <a:lnTo>
                      <a:pt x="14" y="40"/>
                    </a:lnTo>
                    <a:lnTo>
                      <a:pt x="26" y="32"/>
                    </a:lnTo>
                    <a:lnTo>
                      <a:pt x="26" y="32"/>
                    </a:lnTo>
                    <a:lnTo>
                      <a:pt x="16" y="24"/>
                    </a:lnTo>
                    <a:lnTo>
                      <a:pt x="8" y="16"/>
                    </a:lnTo>
                    <a:lnTo>
                      <a:pt x="16" y="10"/>
                    </a:lnTo>
                    <a:lnTo>
                      <a:pt x="16" y="10"/>
                    </a:lnTo>
                    <a:lnTo>
                      <a:pt x="34" y="26"/>
                    </a:lnTo>
                    <a:lnTo>
                      <a:pt x="34" y="26"/>
                    </a:lnTo>
                    <a:lnTo>
                      <a:pt x="40" y="18"/>
                    </a:lnTo>
                    <a:lnTo>
                      <a:pt x="46" y="10"/>
                    </a:lnTo>
                    <a:lnTo>
                      <a:pt x="26" y="10"/>
                    </a:lnTo>
                    <a:lnTo>
                      <a:pt x="26" y="10"/>
                    </a:lnTo>
                    <a:lnTo>
                      <a:pt x="20" y="12"/>
                    </a:lnTo>
                    <a:lnTo>
                      <a:pt x="20" y="0"/>
                    </a:lnTo>
                    <a:lnTo>
                      <a:pt x="20" y="0"/>
                    </a:lnTo>
                    <a:lnTo>
                      <a:pt x="28" y="2"/>
                    </a:lnTo>
                    <a:lnTo>
                      <a:pt x="50" y="2"/>
                    </a:lnTo>
                    <a:lnTo>
                      <a:pt x="50" y="2"/>
                    </a:lnTo>
                    <a:lnTo>
                      <a:pt x="62" y="0"/>
                    </a:lnTo>
                    <a:lnTo>
                      <a:pt x="62" y="0"/>
                    </a:lnTo>
                    <a:lnTo>
                      <a:pt x="64" y="8"/>
                    </a:lnTo>
                    <a:lnTo>
                      <a:pt x="70" y="16"/>
                    </a:lnTo>
                    <a:lnTo>
                      <a:pt x="70" y="16"/>
                    </a:lnTo>
                    <a:lnTo>
                      <a:pt x="76" y="8"/>
                    </a:lnTo>
                    <a:lnTo>
                      <a:pt x="80" y="2"/>
                    </a:lnTo>
                    <a:lnTo>
                      <a:pt x="90" y="6"/>
                    </a:lnTo>
                    <a:lnTo>
                      <a:pt x="90" y="6"/>
                    </a:lnTo>
                    <a:lnTo>
                      <a:pt x="88" y="10"/>
                    </a:lnTo>
                    <a:lnTo>
                      <a:pt x="88" y="10"/>
                    </a:lnTo>
                    <a:lnTo>
                      <a:pt x="76" y="22"/>
                    </a:lnTo>
                    <a:lnTo>
                      <a:pt x="76" y="22"/>
                    </a:lnTo>
                    <a:lnTo>
                      <a:pt x="84" y="28"/>
                    </a:lnTo>
                    <a:lnTo>
                      <a:pt x="84" y="28"/>
                    </a:lnTo>
                    <a:lnTo>
                      <a:pt x="92" y="20"/>
                    </a:lnTo>
                    <a:lnTo>
                      <a:pt x="98" y="14"/>
                    </a:lnTo>
                    <a:lnTo>
                      <a:pt x="106" y="18"/>
                    </a:lnTo>
                    <a:lnTo>
                      <a:pt x="106" y="18"/>
                    </a:lnTo>
                    <a:lnTo>
                      <a:pt x="102" y="26"/>
                    </a:lnTo>
                    <a:lnTo>
                      <a:pt x="102" y="26"/>
                    </a:lnTo>
                    <a:lnTo>
                      <a:pt x="92" y="34"/>
                    </a:lnTo>
                    <a:lnTo>
                      <a:pt x="92" y="34"/>
                    </a:lnTo>
                    <a:lnTo>
                      <a:pt x="102" y="40"/>
                    </a:lnTo>
                    <a:lnTo>
                      <a:pt x="112" y="44"/>
                    </a:lnTo>
                    <a:lnTo>
                      <a:pt x="112" y="44"/>
                    </a:lnTo>
                    <a:lnTo>
                      <a:pt x="106" y="54"/>
                    </a:lnTo>
                    <a:lnTo>
                      <a:pt x="106" y="54"/>
                    </a:lnTo>
                    <a:lnTo>
                      <a:pt x="94" y="48"/>
                    </a:lnTo>
                    <a:lnTo>
                      <a:pt x="84" y="42"/>
                    </a:lnTo>
                    <a:lnTo>
                      <a:pt x="84" y="48"/>
                    </a:lnTo>
                    <a:lnTo>
                      <a:pt x="84" y="48"/>
                    </a:lnTo>
                    <a:lnTo>
                      <a:pt x="74" y="48"/>
                    </a:lnTo>
                    <a:lnTo>
                      <a:pt x="74" y="48"/>
                    </a:lnTo>
                    <a:lnTo>
                      <a:pt x="74" y="62"/>
                    </a:lnTo>
                    <a:lnTo>
                      <a:pt x="94" y="62"/>
                    </a:lnTo>
                    <a:lnTo>
                      <a:pt x="94" y="62"/>
                    </a:lnTo>
                    <a:lnTo>
                      <a:pt x="106" y="62"/>
                    </a:lnTo>
                    <a:lnTo>
                      <a:pt x="106" y="72"/>
                    </a:lnTo>
                    <a:lnTo>
                      <a:pt x="106" y="72"/>
                    </a:lnTo>
                    <a:lnTo>
                      <a:pt x="94" y="72"/>
                    </a:lnTo>
                    <a:lnTo>
                      <a:pt x="74" y="72"/>
                    </a:lnTo>
                    <a:lnTo>
                      <a:pt x="74" y="92"/>
                    </a:lnTo>
                    <a:lnTo>
                      <a:pt x="74" y="92"/>
                    </a:lnTo>
                    <a:lnTo>
                      <a:pt x="74" y="94"/>
                    </a:lnTo>
                    <a:lnTo>
                      <a:pt x="76" y="94"/>
                    </a:lnTo>
                    <a:lnTo>
                      <a:pt x="76" y="94"/>
                    </a:lnTo>
                    <a:lnTo>
                      <a:pt x="84" y="94"/>
                    </a:lnTo>
                    <a:lnTo>
                      <a:pt x="84" y="94"/>
                    </a:lnTo>
                    <a:lnTo>
                      <a:pt x="92" y="94"/>
                    </a:lnTo>
                    <a:lnTo>
                      <a:pt x="96" y="92"/>
                    </a:lnTo>
                    <a:lnTo>
                      <a:pt x="98" y="88"/>
                    </a:lnTo>
                    <a:lnTo>
                      <a:pt x="98" y="80"/>
                    </a:lnTo>
                    <a:lnTo>
                      <a:pt x="98" y="80"/>
                    </a:lnTo>
                    <a:lnTo>
                      <a:pt x="110" y="84"/>
                    </a:lnTo>
                    <a:lnTo>
                      <a:pt x="110" y="84"/>
                    </a:lnTo>
                    <a:lnTo>
                      <a:pt x="108" y="96"/>
                    </a:lnTo>
                    <a:lnTo>
                      <a:pt x="104" y="102"/>
                    </a:lnTo>
                    <a:lnTo>
                      <a:pt x="96" y="104"/>
                    </a:lnTo>
                    <a:lnTo>
                      <a:pt x="82" y="104"/>
                    </a:lnTo>
                    <a:lnTo>
                      <a:pt x="82" y="104"/>
                    </a:lnTo>
                    <a:lnTo>
                      <a:pt x="74" y="104"/>
                    </a:lnTo>
                    <a:lnTo>
                      <a:pt x="68" y="102"/>
                    </a:lnTo>
                    <a:lnTo>
                      <a:pt x="64" y="100"/>
                    </a:lnTo>
                    <a:lnTo>
                      <a:pt x="64" y="96"/>
                    </a:lnTo>
                    <a:lnTo>
                      <a:pt x="64" y="72"/>
                    </a:lnTo>
                    <a:lnTo>
                      <a:pt x="46" y="72"/>
                    </a:lnTo>
                    <a:lnTo>
                      <a:pt x="46" y="72"/>
                    </a:lnTo>
                    <a:lnTo>
                      <a:pt x="42" y="82"/>
                    </a:lnTo>
                    <a:lnTo>
                      <a:pt x="38" y="90"/>
                    </a:lnTo>
                    <a:lnTo>
                      <a:pt x="38" y="90"/>
                    </a:lnTo>
                    <a:lnTo>
                      <a:pt x="26" y="100"/>
                    </a:lnTo>
                    <a:lnTo>
                      <a:pt x="12" y="106"/>
                    </a:lnTo>
                    <a:lnTo>
                      <a:pt x="12" y="106"/>
                    </a:lnTo>
                    <a:lnTo>
                      <a:pt x="4" y="98"/>
                    </a:lnTo>
                    <a:lnTo>
                      <a:pt x="4" y="98"/>
                    </a:lnTo>
                    <a:lnTo>
                      <a:pt x="16" y="92"/>
                    </a:lnTo>
                    <a:lnTo>
                      <a:pt x="26" y="88"/>
                    </a:lnTo>
                    <a:lnTo>
                      <a:pt x="26" y="88"/>
                    </a:lnTo>
                    <a:lnTo>
                      <a:pt x="32" y="80"/>
                    </a:lnTo>
                    <a:lnTo>
                      <a:pt x="36" y="72"/>
                    </a:lnTo>
                    <a:lnTo>
                      <a:pt x="20" y="72"/>
                    </a:lnTo>
                    <a:lnTo>
                      <a:pt x="20" y="72"/>
                    </a:lnTo>
                    <a:lnTo>
                      <a:pt x="6" y="72"/>
                    </a:lnTo>
                    <a:lnTo>
                      <a:pt x="6" y="62"/>
                    </a:lnTo>
                    <a:lnTo>
                      <a:pt x="6" y="62"/>
                    </a:lnTo>
                    <a:lnTo>
                      <a:pt x="20" y="62"/>
                    </a:lnTo>
                    <a:lnTo>
                      <a:pt x="36" y="62"/>
                    </a:lnTo>
                    <a:lnTo>
                      <a:pt x="36" y="62"/>
                    </a:lnTo>
                    <a:lnTo>
                      <a:pt x="38" y="48"/>
                    </a:lnTo>
                    <a:lnTo>
                      <a:pt x="38" y="48"/>
                    </a:lnTo>
                    <a:close/>
                    <a:moveTo>
                      <a:pt x="74" y="38"/>
                    </a:moveTo>
                    <a:lnTo>
                      <a:pt x="74" y="38"/>
                    </a:lnTo>
                    <a:lnTo>
                      <a:pt x="80" y="38"/>
                    </a:lnTo>
                    <a:lnTo>
                      <a:pt x="80" y="38"/>
                    </a:lnTo>
                    <a:lnTo>
                      <a:pt x="66" y="26"/>
                    </a:lnTo>
                    <a:lnTo>
                      <a:pt x="56" y="12"/>
                    </a:lnTo>
                    <a:lnTo>
                      <a:pt x="56" y="12"/>
                    </a:lnTo>
                    <a:lnTo>
                      <a:pt x="46" y="26"/>
                    </a:lnTo>
                    <a:lnTo>
                      <a:pt x="34" y="38"/>
                    </a:lnTo>
                    <a:lnTo>
                      <a:pt x="34" y="38"/>
                    </a:lnTo>
                    <a:lnTo>
                      <a:pt x="40" y="38"/>
                    </a:lnTo>
                    <a:lnTo>
                      <a:pt x="74" y="38"/>
                    </a:lnTo>
                    <a:close/>
                    <a:moveTo>
                      <a:pt x="48" y="48"/>
                    </a:moveTo>
                    <a:lnTo>
                      <a:pt x="48" y="48"/>
                    </a:lnTo>
                    <a:lnTo>
                      <a:pt x="48" y="62"/>
                    </a:lnTo>
                    <a:lnTo>
                      <a:pt x="64" y="62"/>
                    </a:lnTo>
                    <a:lnTo>
                      <a:pt x="64" y="48"/>
                    </a:lnTo>
                    <a:lnTo>
                      <a:pt x="48" y="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8" name="Freeform 90"/>
              <p:cNvSpPr>
                <a:spLocks/>
              </p:cNvSpPr>
              <p:nvPr/>
            </p:nvSpPr>
            <p:spPr bwMode="auto">
              <a:xfrm>
                <a:off x="4084" y="2898"/>
                <a:ext cx="1224" cy="264"/>
              </a:xfrm>
              <a:custGeom>
                <a:avLst/>
                <a:gdLst>
                  <a:gd name="T0" fmla="*/ 1224 w 1224"/>
                  <a:gd name="T1" fmla="*/ 132 h 264"/>
                  <a:gd name="T2" fmla="*/ 1222 w 1224"/>
                  <a:gd name="T3" fmla="*/ 160 h 264"/>
                  <a:gd name="T4" fmla="*/ 1214 w 1224"/>
                  <a:gd name="T5" fmla="*/ 184 h 264"/>
                  <a:gd name="T6" fmla="*/ 1202 w 1224"/>
                  <a:gd name="T7" fmla="*/ 206 h 264"/>
                  <a:gd name="T8" fmla="*/ 1186 w 1224"/>
                  <a:gd name="T9" fmla="*/ 226 h 264"/>
                  <a:gd name="T10" fmla="*/ 1166 w 1224"/>
                  <a:gd name="T11" fmla="*/ 242 h 264"/>
                  <a:gd name="T12" fmla="*/ 1144 w 1224"/>
                  <a:gd name="T13" fmla="*/ 254 h 264"/>
                  <a:gd name="T14" fmla="*/ 1120 w 1224"/>
                  <a:gd name="T15" fmla="*/ 262 h 264"/>
                  <a:gd name="T16" fmla="*/ 1094 w 1224"/>
                  <a:gd name="T17" fmla="*/ 264 h 264"/>
                  <a:gd name="T18" fmla="*/ 132 w 1224"/>
                  <a:gd name="T19" fmla="*/ 264 h 264"/>
                  <a:gd name="T20" fmla="*/ 106 w 1224"/>
                  <a:gd name="T21" fmla="*/ 262 h 264"/>
                  <a:gd name="T22" fmla="*/ 82 w 1224"/>
                  <a:gd name="T23" fmla="*/ 254 h 264"/>
                  <a:gd name="T24" fmla="*/ 60 w 1224"/>
                  <a:gd name="T25" fmla="*/ 242 h 264"/>
                  <a:gd name="T26" fmla="*/ 40 w 1224"/>
                  <a:gd name="T27" fmla="*/ 226 h 264"/>
                  <a:gd name="T28" fmla="*/ 24 w 1224"/>
                  <a:gd name="T29" fmla="*/ 206 h 264"/>
                  <a:gd name="T30" fmla="*/ 12 w 1224"/>
                  <a:gd name="T31" fmla="*/ 184 h 264"/>
                  <a:gd name="T32" fmla="*/ 4 w 1224"/>
                  <a:gd name="T33" fmla="*/ 160 h 264"/>
                  <a:gd name="T34" fmla="*/ 0 w 1224"/>
                  <a:gd name="T35" fmla="*/ 132 h 264"/>
                  <a:gd name="T36" fmla="*/ 2 w 1224"/>
                  <a:gd name="T37" fmla="*/ 120 h 264"/>
                  <a:gd name="T38" fmla="*/ 6 w 1224"/>
                  <a:gd name="T39" fmla="*/ 94 h 264"/>
                  <a:gd name="T40" fmla="*/ 16 w 1224"/>
                  <a:gd name="T41" fmla="*/ 70 h 264"/>
                  <a:gd name="T42" fmla="*/ 32 w 1224"/>
                  <a:gd name="T43" fmla="*/ 48 h 264"/>
                  <a:gd name="T44" fmla="*/ 50 w 1224"/>
                  <a:gd name="T45" fmla="*/ 30 h 264"/>
                  <a:gd name="T46" fmla="*/ 70 w 1224"/>
                  <a:gd name="T47" fmla="*/ 16 h 264"/>
                  <a:gd name="T48" fmla="*/ 94 w 1224"/>
                  <a:gd name="T49" fmla="*/ 6 h 264"/>
                  <a:gd name="T50" fmla="*/ 120 w 1224"/>
                  <a:gd name="T51" fmla="*/ 2 h 264"/>
                  <a:gd name="T52" fmla="*/ 1094 w 1224"/>
                  <a:gd name="T53" fmla="*/ 0 h 264"/>
                  <a:gd name="T54" fmla="*/ 1106 w 1224"/>
                  <a:gd name="T55" fmla="*/ 2 h 264"/>
                  <a:gd name="T56" fmla="*/ 1132 w 1224"/>
                  <a:gd name="T57" fmla="*/ 6 h 264"/>
                  <a:gd name="T58" fmla="*/ 1156 w 1224"/>
                  <a:gd name="T59" fmla="*/ 16 h 264"/>
                  <a:gd name="T60" fmla="*/ 1176 w 1224"/>
                  <a:gd name="T61" fmla="*/ 30 h 264"/>
                  <a:gd name="T62" fmla="*/ 1194 w 1224"/>
                  <a:gd name="T63" fmla="*/ 48 h 264"/>
                  <a:gd name="T64" fmla="*/ 1208 w 1224"/>
                  <a:gd name="T65" fmla="*/ 70 h 264"/>
                  <a:gd name="T66" fmla="*/ 1218 w 1224"/>
                  <a:gd name="T67" fmla="*/ 94 h 264"/>
                  <a:gd name="T68" fmla="*/ 1224 w 1224"/>
                  <a:gd name="T69" fmla="*/ 120 h 264"/>
                  <a:gd name="T70" fmla="*/ 1224 w 1224"/>
                  <a:gd name="T71" fmla="*/ 13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 h="264">
                    <a:moveTo>
                      <a:pt x="1224" y="132"/>
                    </a:moveTo>
                    <a:lnTo>
                      <a:pt x="1224" y="132"/>
                    </a:lnTo>
                    <a:lnTo>
                      <a:pt x="1224" y="146"/>
                    </a:lnTo>
                    <a:lnTo>
                      <a:pt x="1222" y="160"/>
                    </a:lnTo>
                    <a:lnTo>
                      <a:pt x="1218" y="172"/>
                    </a:lnTo>
                    <a:lnTo>
                      <a:pt x="1214" y="184"/>
                    </a:lnTo>
                    <a:lnTo>
                      <a:pt x="1208" y="196"/>
                    </a:lnTo>
                    <a:lnTo>
                      <a:pt x="1202" y="206"/>
                    </a:lnTo>
                    <a:lnTo>
                      <a:pt x="1194" y="216"/>
                    </a:lnTo>
                    <a:lnTo>
                      <a:pt x="1186" y="226"/>
                    </a:lnTo>
                    <a:lnTo>
                      <a:pt x="1176" y="234"/>
                    </a:lnTo>
                    <a:lnTo>
                      <a:pt x="1166" y="242"/>
                    </a:lnTo>
                    <a:lnTo>
                      <a:pt x="1156" y="248"/>
                    </a:lnTo>
                    <a:lnTo>
                      <a:pt x="1144" y="254"/>
                    </a:lnTo>
                    <a:lnTo>
                      <a:pt x="1132" y="258"/>
                    </a:lnTo>
                    <a:lnTo>
                      <a:pt x="1120" y="262"/>
                    </a:lnTo>
                    <a:lnTo>
                      <a:pt x="1106" y="264"/>
                    </a:lnTo>
                    <a:lnTo>
                      <a:pt x="1094" y="264"/>
                    </a:lnTo>
                    <a:lnTo>
                      <a:pt x="132" y="264"/>
                    </a:lnTo>
                    <a:lnTo>
                      <a:pt x="132" y="264"/>
                    </a:lnTo>
                    <a:lnTo>
                      <a:pt x="120" y="264"/>
                    </a:lnTo>
                    <a:lnTo>
                      <a:pt x="106" y="262"/>
                    </a:lnTo>
                    <a:lnTo>
                      <a:pt x="94" y="258"/>
                    </a:lnTo>
                    <a:lnTo>
                      <a:pt x="82" y="254"/>
                    </a:lnTo>
                    <a:lnTo>
                      <a:pt x="70" y="248"/>
                    </a:lnTo>
                    <a:lnTo>
                      <a:pt x="60" y="242"/>
                    </a:lnTo>
                    <a:lnTo>
                      <a:pt x="50" y="234"/>
                    </a:lnTo>
                    <a:lnTo>
                      <a:pt x="40" y="226"/>
                    </a:lnTo>
                    <a:lnTo>
                      <a:pt x="32" y="216"/>
                    </a:lnTo>
                    <a:lnTo>
                      <a:pt x="24" y="206"/>
                    </a:lnTo>
                    <a:lnTo>
                      <a:pt x="16" y="196"/>
                    </a:lnTo>
                    <a:lnTo>
                      <a:pt x="12" y="184"/>
                    </a:lnTo>
                    <a:lnTo>
                      <a:pt x="6" y="172"/>
                    </a:lnTo>
                    <a:lnTo>
                      <a:pt x="4" y="160"/>
                    </a:lnTo>
                    <a:lnTo>
                      <a:pt x="2" y="146"/>
                    </a:lnTo>
                    <a:lnTo>
                      <a:pt x="0" y="132"/>
                    </a:lnTo>
                    <a:lnTo>
                      <a:pt x="0" y="132"/>
                    </a:lnTo>
                    <a:lnTo>
                      <a:pt x="2" y="120"/>
                    </a:lnTo>
                    <a:lnTo>
                      <a:pt x="4" y="106"/>
                    </a:lnTo>
                    <a:lnTo>
                      <a:pt x="6" y="94"/>
                    </a:lnTo>
                    <a:lnTo>
                      <a:pt x="12" y="82"/>
                    </a:lnTo>
                    <a:lnTo>
                      <a:pt x="16" y="70"/>
                    </a:lnTo>
                    <a:lnTo>
                      <a:pt x="24" y="58"/>
                    </a:lnTo>
                    <a:lnTo>
                      <a:pt x="32" y="48"/>
                    </a:lnTo>
                    <a:lnTo>
                      <a:pt x="40" y="40"/>
                    </a:lnTo>
                    <a:lnTo>
                      <a:pt x="50" y="30"/>
                    </a:lnTo>
                    <a:lnTo>
                      <a:pt x="60" y="24"/>
                    </a:lnTo>
                    <a:lnTo>
                      <a:pt x="70" y="16"/>
                    </a:lnTo>
                    <a:lnTo>
                      <a:pt x="82" y="12"/>
                    </a:lnTo>
                    <a:lnTo>
                      <a:pt x="94" y="6"/>
                    </a:lnTo>
                    <a:lnTo>
                      <a:pt x="106" y="4"/>
                    </a:lnTo>
                    <a:lnTo>
                      <a:pt x="120" y="2"/>
                    </a:lnTo>
                    <a:lnTo>
                      <a:pt x="132" y="0"/>
                    </a:lnTo>
                    <a:lnTo>
                      <a:pt x="1094" y="0"/>
                    </a:lnTo>
                    <a:lnTo>
                      <a:pt x="1094" y="0"/>
                    </a:lnTo>
                    <a:lnTo>
                      <a:pt x="1106" y="2"/>
                    </a:lnTo>
                    <a:lnTo>
                      <a:pt x="1120" y="4"/>
                    </a:lnTo>
                    <a:lnTo>
                      <a:pt x="1132" y="6"/>
                    </a:lnTo>
                    <a:lnTo>
                      <a:pt x="1144" y="12"/>
                    </a:lnTo>
                    <a:lnTo>
                      <a:pt x="1156" y="16"/>
                    </a:lnTo>
                    <a:lnTo>
                      <a:pt x="1166" y="24"/>
                    </a:lnTo>
                    <a:lnTo>
                      <a:pt x="1176" y="30"/>
                    </a:lnTo>
                    <a:lnTo>
                      <a:pt x="1186" y="40"/>
                    </a:lnTo>
                    <a:lnTo>
                      <a:pt x="1194" y="48"/>
                    </a:lnTo>
                    <a:lnTo>
                      <a:pt x="1202" y="58"/>
                    </a:lnTo>
                    <a:lnTo>
                      <a:pt x="1208" y="70"/>
                    </a:lnTo>
                    <a:lnTo>
                      <a:pt x="1214" y="82"/>
                    </a:lnTo>
                    <a:lnTo>
                      <a:pt x="1218" y="94"/>
                    </a:lnTo>
                    <a:lnTo>
                      <a:pt x="1222" y="106"/>
                    </a:lnTo>
                    <a:lnTo>
                      <a:pt x="1224" y="120"/>
                    </a:lnTo>
                    <a:lnTo>
                      <a:pt x="1224" y="132"/>
                    </a:lnTo>
                    <a:lnTo>
                      <a:pt x="1224"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9" name="Freeform 91"/>
              <p:cNvSpPr>
                <a:spLocks noEditPoints="1"/>
              </p:cNvSpPr>
              <p:nvPr/>
            </p:nvSpPr>
            <p:spPr bwMode="auto">
              <a:xfrm>
                <a:off x="4342" y="2978"/>
                <a:ext cx="112" cy="112"/>
              </a:xfrm>
              <a:custGeom>
                <a:avLst/>
                <a:gdLst>
                  <a:gd name="T0" fmla="*/ 2 w 112"/>
                  <a:gd name="T1" fmla="*/ 50 h 112"/>
                  <a:gd name="T2" fmla="*/ 12 w 112"/>
                  <a:gd name="T3" fmla="*/ 40 h 112"/>
                  <a:gd name="T4" fmla="*/ 38 w 112"/>
                  <a:gd name="T5" fmla="*/ 32 h 112"/>
                  <a:gd name="T6" fmla="*/ 50 w 112"/>
                  <a:gd name="T7" fmla="*/ 26 h 112"/>
                  <a:gd name="T8" fmla="*/ 48 w 112"/>
                  <a:gd name="T9" fmla="*/ 40 h 112"/>
                  <a:gd name="T10" fmla="*/ 58 w 112"/>
                  <a:gd name="T11" fmla="*/ 50 h 112"/>
                  <a:gd name="T12" fmla="*/ 36 w 112"/>
                  <a:gd name="T13" fmla="*/ 60 h 112"/>
                  <a:gd name="T14" fmla="*/ 58 w 112"/>
                  <a:gd name="T15" fmla="*/ 60 h 112"/>
                  <a:gd name="T16" fmla="*/ 46 w 112"/>
                  <a:gd name="T17" fmla="*/ 70 h 112"/>
                  <a:gd name="T18" fmla="*/ 46 w 112"/>
                  <a:gd name="T19" fmla="*/ 76 h 112"/>
                  <a:gd name="T20" fmla="*/ 48 w 112"/>
                  <a:gd name="T21" fmla="*/ 92 h 112"/>
                  <a:gd name="T22" fmla="*/ 36 w 112"/>
                  <a:gd name="T23" fmla="*/ 76 h 112"/>
                  <a:gd name="T24" fmla="*/ 36 w 112"/>
                  <a:gd name="T25" fmla="*/ 100 h 112"/>
                  <a:gd name="T26" fmla="*/ 24 w 112"/>
                  <a:gd name="T27" fmla="*/ 112 h 112"/>
                  <a:gd name="T28" fmla="*/ 26 w 112"/>
                  <a:gd name="T29" fmla="*/ 88 h 112"/>
                  <a:gd name="T30" fmla="*/ 26 w 112"/>
                  <a:gd name="T31" fmla="*/ 78 h 112"/>
                  <a:gd name="T32" fmla="*/ 6 w 112"/>
                  <a:gd name="T33" fmla="*/ 102 h 112"/>
                  <a:gd name="T34" fmla="*/ 12 w 112"/>
                  <a:gd name="T35" fmla="*/ 82 h 112"/>
                  <a:gd name="T36" fmla="*/ 12 w 112"/>
                  <a:gd name="T37" fmla="*/ 70 h 112"/>
                  <a:gd name="T38" fmla="*/ 2 w 112"/>
                  <a:gd name="T39" fmla="*/ 60 h 112"/>
                  <a:gd name="T40" fmla="*/ 26 w 112"/>
                  <a:gd name="T41" fmla="*/ 50 h 112"/>
                  <a:gd name="T42" fmla="*/ 46 w 112"/>
                  <a:gd name="T43" fmla="*/ 12 h 112"/>
                  <a:gd name="T44" fmla="*/ 56 w 112"/>
                  <a:gd name="T45" fmla="*/ 22 h 112"/>
                  <a:gd name="T46" fmla="*/ 14 w 112"/>
                  <a:gd name="T47" fmla="*/ 22 h 112"/>
                  <a:gd name="T48" fmla="*/ 4 w 112"/>
                  <a:gd name="T49" fmla="*/ 12 h 112"/>
                  <a:gd name="T50" fmla="*/ 26 w 112"/>
                  <a:gd name="T51" fmla="*/ 10 h 112"/>
                  <a:gd name="T52" fmla="*/ 36 w 112"/>
                  <a:gd name="T53" fmla="*/ 0 h 112"/>
                  <a:gd name="T54" fmla="*/ 36 w 112"/>
                  <a:gd name="T55" fmla="*/ 12 h 112"/>
                  <a:gd name="T56" fmla="*/ 16 w 112"/>
                  <a:gd name="T57" fmla="*/ 40 h 112"/>
                  <a:gd name="T58" fmla="*/ 20 w 112"/>
                  <a:gd name="T59" fmla="*/ 22 h 112"/>
                  <a:gd name="T60" fmla="*/ 100 w 112"/>
                  <a:gd name="T61" fmla="*/ 38 h 112"/>
                  <a:gd name="T62" fmla="*/ 112 w 112"/>
                  <a:gd name="T63" fmla="*/ 50 h 112"/>
                  <a:gd name="T64" fmla="*/ 98 w 112"/>
                  <a:gd name="T65" fmla="*/ 48 h 112"/>
                  <a:gd name="T66" fmla="*/ 98 w 112"/>
                  <a:gd name="T67" fmla="*/ 112 h 112"/>
                  <a:gd name="T68" fmla="*/ 88 w 112"/>
                  <a:gd name="T69" fmla="*/ 98 h 112"/>
                  <a:gd name="T70" fmla="*/ 72 w 112"/>
                  <a:gd name="T71" fmla="*/ 48 h 112"/>
                  <a:gd name="T72" fmla="*/ 64 w 112"/>
                  <a:gd name="T73" fmla="*/ 100 h 112"/>
                  <a:gd name="T74" fmla="*/ 48 w 112"/>
                  <a:gd name="T75" fmla="*/ 104 h 112"/>
                  <a:gd name="T76" fmla="*/ 60 w 112"/>
                  <a:gd name="T77" fmla="*/ 78 h 112"/>
                  <a:gd name="T78" fmla="*/ 62 w 112"/>
                  <a:gd name="T79" fmla="*/ 28 h 112"/>
                  <a:gd name="T80" fmla="*/ 72 w 112"/>
                  <a:gd name="T81" fmla="*/ 10 h 112"/>
                  <a:gd name="T82" fmla="*/ 102 w 112"/>
                  <a:gd name="T83" fmla="*/ 2 h 112"/>
                  <a:gd name="T84" fmla="*/ 106 w 112"/>
                  <a:gd name="T85" fmla="*/ 12 h 112"/>
                  <a:gd name="T86" fmla="*/ 72 w 112"/>
                  <a:gd name="T87" fmla="*/ 2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12">
                    <a:moveTo>
                      <a:pt x="12" y="50"/>
                    </a:moveTo>
                    <a:lnTo>
                      <a:pt x="12" y="50"/>
                    </a:lnTo>
                    <a:lnTo>
                      <a:pt x="2" y="50"/>
                    </a:lnTo>
                    <a:lnTo>
                      <a:pt x="2" y="40"/>
                    </a:lnTo>
                    <a:lnTo>
                      <a:pt x="2" y="40"/>
                    </a:lnTo>
                    <a:lnTo>
                      <a:pt x="12" y="40"/>
                    </a:lnTo>
                    <a:lnTo>
                      <a:pt x="32" y="40"/>
                    </a:lnTo>
                    <a:lnTo>
                      <a:pt x="32" y="40"/>
                    </a:lnTo>
                    <a:lnTo>
                      <a:pt x="38" y="32"/>
                    </a:lnTo>
                    <a:lnTo>
                      <a:pt x="40" y="22"/>
                    </a:lnTo>
                    <a:lnTo>
                      <a:pt x="50" y="26"/>
                    </a:lnTo>
                    <a:lnTo>
                      <a:pt x="50" y="26"/>
                    </a:lnTo>
                    <a:lnTo>
                      <a:pt x="42" y="40"/>
                    </a:lnTo>
                    <a:lnTo>
                      <a:pt x="48" y="40"/>
                    </a:lnTo>
                    <a:lnTo>
                      <a:pt x="48" y="40"/>
                    </a:lnTo>
                    <a:lnTo>
                      <a:pt x="58" y="40"/>
                    </a:lnTo>
                    <a:lnTo>
                      <a:pt x="58" y="50"/>
                    </a:lnTo>
                    <a:lnTo>
                      <a:pt x="58" y="50"/>
                    </a:lnTo>
                    <a:lnTo>
                      <a:pt x="48" y="50"/>
                    </a:lnTo>
                    <a:lnTo>
                      <a:pt x="36" y="50"/>
                    </a:lnTo>
                    <a:lnTo>
                      <a:pt x="36" y="60"/>
                    </a:lnTo>
                    <a:lnTo>
                      <a:pt x="46" y="60"/>
                    </a:lnTo>
                    <a:lnTo>
                      <a:pt x="46" y="60"/>
                    </a:lnTo>
                    <a:lnTo>
                      <a:pt x="58" y="60"/>
                    </a:lnTo>
                    <a:lnTo>
                      <a:pt x="58" y="70"/>
                    </a:lnTo>
                    <a:lnTo>
                      <a:pt x="58" y="70"/>
                    </a:lnTo>
                    <a:lnTo>
                      <a:pt x="46" y="70"/>
                    </a:lnTo>
                    <a:lnTo>
                      <a:pt x="40" y="70"/>
                    </a:lnTo>
                    <a:lnTo>
                      <a:pt x="40" y="70"/>
                    </a:lnTo>
                    <a:lnTo>
                      <a:pt x="46" y="76"/>
                    </a:lnTo>
                    <a:lnTo>
                      <a:pt x="54" y="82"/>
                    </a:lnTo>
                    <a:lnTo>
                      <a:pt x="54" y="82"/>
                    </a:lnTo>
                    <a:lnTo>
                      <a:pt x="48" y="92"/>
                    </a:lnTo>
                    <a:lnTo>
                      <a:pt x="48" y="92"/>
                    </a:lnTo>
                    <a:lnTo>
                      <a:pt x="40" y="84"/>
                    </a:lnTo>
                    <a:lnTo>
                      <a:pt x="36" y="76"/>
                    </a:lnTo>
                    <a:lnTo>
                      <a:pt x="36" y="76"/>
                    </a:lnTo>
                    <a:lnTo>
                      <a:pt x="36" y="86"/>
                    </a:lnTo>
                    <a:lnTo>
                      <a:pt x="36" y="100"/>
                    </a:lnTo>
                    <a:lnTo>
                      <a:pt x="36" y="100"/>
                    </a:lnTo>
                    <a:lnTo>
                      <a:pt x="36" y="112"/>
                    </a:lnTo>
                    <a:lnTo>
                      <a:pt x="24" y="112"/>
                    </a:lnTo>
                    <a:lnTo>
                      <a:pt x="24" y="112"/>
                    </a:lnTo>
                    <a:lnTo>
                      <a:pt x="26" y="102"/>
                    </a:lnTo>
                    <a:lnTo>
                      <a:pt x="26" y="88"/>
                    </a:lnTo>
                    <a:lnTo>
                      <a:pt x="26" y="88"/>
                    </a:lnTo>
                    <a:lnTo>
                      <a:pt x="26" y="78"/>
                    </a:lnTo>
                    <a:lnTo>
                      <a:pt x="26" y="78"/>
                    </a:lnTo>
                    <a:lnTo>
                      <a:pt x="18" y="92"/>
                    </a:lnTo>
                    <a:lnTo>
                      <a:pt x="6" y="102"/>
                    </a:lnTo>
                    <a:lnTo>
                      <a:pt x="6" y="102"/>
                    </a:lnTo>
                    <a:lnTo>
                      <a:pt x="0" y="92"/>
                    </a:lnTo>
                    <a:lnTo>
                      <a:pt x="0" y="92"/>
                    </a:lnTo>
                    <a:lnTo>
                      <a:pt x="12" y="82"/>
                    </a:lnTo>
                    <a:lnTo>
                      <a:pt x="22" y="70"/>
                    </a:lnTo>
                    <a:lnTo>
                      <a:pt x="12" y="70"/>
                    </a:lnTo>
                    <a:lnTo>
                      <a:pt x="12" y="70"/>
                    </a:lnTo>
                    <a:lnTo>
                      <a:pt x="2" y="70"/>
                    </a:lnTo>
                    <a:lnTo>
                      <a:pt x="2" y="60"/>
                    </a:lnTo>
                    <a:lnTo>
                      <a:pt x="2" y="60"/>
                    </a:lnTo>
                    <a:lnTo>
                      <a:pt x="12" y="60"/>
                    </a:lnTo>
                    <a:lnTo>
                      <a:pt x="26" y="60"/>
                    </a:lnTo>
                    <a:lnTo>
                      <a:pt x="26" y="50"/>
                    </a:lnTo>
                    <a:lnTo>
                      <a:pt x="12" y="50"/>
                    </a:lnTo>
                    <a:close/>
                    <a:moveTo>
                      <a:pt x="46" y="12"/>
                    </a:moveTo>
                    <a:lnTo>
                      <a:pt x="46" y="12"/>
                    </a:lnTo>
                    <a:lnTo>
                      <a:pt x="56" y="12"/>
                    </a:lnTo>
                    <a:lnTo>
                      <a:pt x="56" y="22"/>
                    </a:lnTo>
                    <a:lnTo>
                      <a:pt x="56" y="22"/>
                    </a:lnTo>
                    <a:lnTo>
                      <a:pt x="46" y="22"/>
                    </a:lnTo>
                    <a:lnTo>
                      <a:pt x="14" y="22"/>
                    </a:lnTo>
                    <a:lnTo>
                      <a:pt x="14" y="22"/>
                    </a:lnTo>
                    <a:lnTo>
                      <a:pt x="4" y="22"/>
                    </a:lnTo>
                    <a:lnTo>
                      <a:pt x="4" y="12"/>
                    </a:lnTo>
                    <a:lnTo>
                      <a:pt x="4" y="12"/>
                    </a:lnTo>
                    <a:lnTo>
                      <a:pt x="16" y="12"/>
                    </a:lnTo>
                    <a:lnTo>
                      <a:pt x="26" y="12"/>
                    </a:lnTo>
                    <a:lnTo>
                      <a:pt x="26" y="10"/>
                    </a:lnTo>
                    <a:lnTo>
                      <a:pt x="26" y="10"/>
                    </a:lnTo>
                    <a:lnTo>
                      <a:pt x="24" y="0"/>
                    </a:lnTo>
                    <a:lnTo>
                      <a:pt x="36" y="0"/>
                    </a:lnTo>
                    <a:lnTo>
                      <a:pt x="36" y="0"/>
                    </a:lnTo>
                    <a:lnTo>
                      <a:pt x="36" y="10"/>
                    </a:lnTo>
                    <a:lnTo>
                      <a:pt x="36" y="12"/>
                    </a:lnTo>
                    <a:lnTo>
                      <a:pt x="46" y="12"/>
                    </a:lnTo>
                    <a:close/>
                    <a:moveTo>
                      <a:pt x="16" y="40"/>
                    </a:moveTo>
                    <a:lnTo>
                      <a:pt x="16" y="40"/>
                    </a:lnTo>
                    <a:lnTo>
                      <a:pt x="10" y="26"/>
                    </a:lnTo>
                    <a:lnTo>
                      <a:pt x="20" y="22"/>
                    </a:lnTo>
                    <a:lnTo>
                      <a:pt x="20" y="22"/>
                    </a:lnTo>
                    <a:lnTo>
                      <a:pt x="26" y="38"/>
                    </a:lnTo>
                    <a:lnTo>
                      <a:pt x="16" y="40"/>
                    </a:lnTo>
                    <a:close/>
                    <a:moveTo>
                      <a:pt x="100" y="38"/>
                    </a:moveTo>
                    <a:lnTo>
                      <a:pt x="100" y="38"/>
                    </a:lnTo>
                    <a:lnTo>
                      <a:pt x="112" y="38"/>
                    </a:lnTo>
                    <a:lnTo>
                      <a:pt x="112" y="50"/>
                    </a:lnTo>
                    <a:lnTo>
                      <a:pt x="112" y="50"/>
                    </a:lnTo>
                    <a:lnTo>
                      <a:pt x="102" y="48"/>
                    </a:lnTo>
                    <a:lnTo>
                      <a:pt x="98" y="48"/>
                    </a:lnTo>
                    <a:lnTo>
                      <a:pt x="98" y="98"/>
                    </a:lnTo>
                    <a:lnTo>
                      <a:pt x="98" y="98"/>
                    </a:lnTo>
                    <a:lnTo>
                      <a:pt x="98" y="112"/>
                    </a:lnTo>
                    <a:lnTo>
                      <a:pt x="88" y="112"/>
                    </a:lnTo>
                    <a:lnTo>
                      <a:pt x="88" y="112"/>
                    </a:lnTo>
                    <a:lnTo>
                      <a:pt x="88" y="98"/>
                    </a:lnTo>
                    <a:lnTo>
                      <a:pt x="88" y="48"/>
                    </a:lnTo>
                    <a:lnTo>
                      <a:pt x="72" y="48"/>
                    </a:lnTo>
                    <a:lnTo>
                      <a:pt x="72" y="48"/>
                    </a:lnTo>
                    <a:lnTo>
                      <a:pt x="72" y="68"/>
                    </a:lnTo>
                    <a:lnTo>
                      <a:pt x="68" y="86"/>
                    </a:lnTo>
                    <a:lnTo>
                      <a:pt x="64" y="100"/>
                    </a:lnTo>
                    <a:lnTo>
                      <a:pt x="58" y="112"/>
                    </a:lnTo>
                    <a:lnTo>
                      <a:pt x="58" y="112"/>
                    </a:lnTo>
                    <a:lnTo>
                      <a:pt x="48" y="104"/>
                    </a:lnTo>
                    <a:lnTo>
                      <a:pt x="48" y="104"/>
                    </a:lnTo>
                    <a:lnTo>
                      <a:pt x="54" y="94"/>
                    </a:lnTo>
                    <a:lnTo>
                      <a:pt x="60" y="78"/>
                    </a:lnTo>
                    <a:lnTo>
                      <a:pt x="62" y="58"/>
                    </a:lnTo>
                    <a:lnTo>
                      <a:pt x="62" y="28"/>
                    </a:lnTo>
                    <a:lnTo>
                      <a:pt x="62" y="28"/>
                    </a:lnTo>
                    <a:lnTo>
                      <a:pt x="62" y="12"/>
                    </a:lnTo>
                    <a:lnTo>
                      <a:pt x="62" y="12"/>
                    </a:lnTo>
                    <a:lnTo>
                      <a:pt x="72" y="10"/>
                    </a:lnTo>
                    <a:lnTo>
                      <a:pt x="84" y="8"/>
                    </a:lnTo>
                    <a:lnTo>
                      <a:pt x="94" y="4"/>
                    </a:lnTo>
                    <a:lnTo>
                      <a:pt x="102" y="2"/>
                    </a:lnTo>
                    <a:lnTo>
                      <a:pt x="110" y="10"/>
                    </a:lnTo>
                    <a:lnTo>
                      <a:pt x="110" y="10"/>
                    </a:lnTo>
                    <a:lnTo>
                      <a:pt x="106" y="12"/>
                    </a:lnTo>
                    <a:lnTo>
                      <a:pt x="106" y="12"/>
                    </a:lnTo>
                    <a:lnTo>
                      <a:pt x="92" y="16"/>
                    </a:lnTo>
                    <a:lnTo>
                      <a:pt x="72" y="20"/>
                    </a:lnTo>
                    <a:lnTo>
                      <a:pt x="72" y="38"/>
                    </a:lnTo>
                    <a:lnTo>
                      <a:pt x="100" y="3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0" name="Freeform 92"/>
              <p:cNvSpPr>
                <a:spLocks noEditPoints="1"/>
              </p:cNvSpPr>
              <p:nvPr/>
            </p:nvSpPr>
            <p:spPr bwMode="auto">
              <a:xfrm>
                <a:off x="4464" y="2980"/>
                <a:ext cx="110" cy="108"/>
              </a:xfrm>
              <a:custGeom>
                <a:avLst/>
                <a:gdLst>
                  <a:gd name="T0" fmla="*/ 6 w 110"/>
                  <a:gd name="T1" fmla="*/ 30 h 108"/>
                  <a:gd name="T2" fmla="*/ 20 w 110"/>
                  <a:gd name="T3" fmla="*/ 54 h 108"/>
                  <a:gd name="T4" fmla="*/ 10 w 110"/>
                  <a:gd name="T5" fmla="*/ 46 h 108"/>
                  <a:gd name="T6" fmla="*/ 6 w 110"/>
                  <a:gd name="T7" fmla="*/ 30 h 108"/>
                  <a:gd name="T8" fmla="*/ 28 w 110"/>
                  <a:gd name="T9" fmla="*/ 68 h 108"/>
                  <a:gd name="T10" fmla="*/ 12 w 110"/>
                  <a:gd name="T11" fmla="*/ 102 h 108"/>
                  <a:gd name="T12" fmla="*/ 10 w 110"/>
                  <a:gd name="T13" fmla="*/ 108 h 108"/>
                  <a:gd name="T14" fmla="*/ 0 w 110"/>
                  <a:gd name="T15" fmla="*/ 98 h 108"/>
                  <a:gd name="T16" fmla="*/ 18 w 110"/>
                  <a:gd name="T17" fmla="*/ 62 h 108"/>
                  <a:gd name="T18" fmla="*/ 12 w 110"/>
                  <a:gd name="T19" fmla="*/ 0 h 108"/>
                  <a:gd name="T20" fmla="*/ 24 w 110"/>
                  <a:gd name="T21" fmla="*/ 8 h 108"/>
                  <a:gd name="T22" fmla="*/ 26 w 110"/>
                  <a:gd name="T23" fmla="*/ 26 h 108"/>
                  <a:gd name="T24" fmla="*/ 16 w 110"/>
                  <a:gd name="T25" fmla="*/ 16 h 108"/>
                  <a:gd name="T26" fmla="*/ 12 w 110"/>
                  <a:gd name="T27" fmla="*/ 0 h 108"/>
                  <a:gd name="T28" fmla="*/ 28 w 110"/>
                  <a:gd name="T29" fmla="*/ 36 h 108"/>
                  <a:gd name="T30" fmla="*/ 34 w 110"/>
                  <a:gd name="T31" fmla="*/ 38 h 108"/>
                  <a:gd name="T32" fmla="*/ 38 w 110"/>
                  <a:gd name="T33" fmla="*/ 38 h 108"/>
                  <a:gd name="T34" fmla="*/ 56 w 110"/>
                  <a:gd name="T35" fmla="*/ 0 h 108"/>
                  <a:gd name="T36" fmla="*/ 68 w 110"/>
                  <a:gd name="T37" fmla="*/ 2 h 108"/>
                  <a:gd name="T38" fmla="*/ 66 w 110"/>
                  <a:gd name="T39" fmla="*/ 8 h 108"/>
                  <a:gd name="T40" fmla="*/ 50 w 110"/>
                  <a:gd name="T41" fmla="*/ 36 h 108"/>
                  <a:gd name="T42" fmla="*/ 90 w 110"/>
                  <a:gd name="T43" fmla="*/ 34 h 108"/>
                  <a:gd name="T44" fmla="*/ 86 w 110"/>
                  <a:gd name="T45" fmla="*/ 12 h 108"/>
                  <a:gd name="T46" fmla="*/ 98 w 110"/>
                  <a:gd name="T47" fmla="*/ 28 h 108"/>
                  <a:gd name="T48" fmla="*/ 100 w 110"/>
                  <a:gd name="T49" fmla="*/ 54 h 108"/>
                  <a:gd name="T50" fmla="*/ 94 w 110"/>
                  <a:gd name="T51" fmla="*/ 42 h 108"/>
                  <a:gd name="T52" fmla="*/ 44 w 110"/>
                  <a:gd name="T53" fmla="*/ 48 h 108"/>
                  <a:gd name="T54" fmla="*/ 30 w 110"/>
                  <a:gd name="T55" fmla="*/ 48 h 108"/>
                  <a:gd name="T56" fmla="*/ 48 w 110"/>
                  <a:gd name="T57" fmla="*/ 108 h 108"/>
                  <a:gd name="T58" fmla="*/ 36 w 110"/>
                  <a:gd name="T59" fmla="*/ 108 h 108"/>
                  <a:gd name="T60" fmla="*/ 38 w 110"/>
                  <a:gd name="T61" fmla="*/ 68 h 108"/>
                  <a:gd name="T62" fmla="*/ 36 w 110"/>
                  <a:gd name="T63" fmla="*/ 58 h 108"/>
                  <a:gd name="T64" fmla="*/ 48 w 110"/>
                  <a:gd name="T65" fmla="*/ 58 h 108"/>
                  <a:gd name="T66" fmla="*/ 86 w 110"/>
                  <a:gd name="T67" fmla="*/ 58 h 108"/>
                  <a:gd name="T68" fmla="*/ 98 w 110"/>
                  <a:gd name="T69" fmla="*/ 58 h 108"/>
                  <a:gd name="T70" fmla="*/ 98 w 110"/>
                  <a:gd name="T71" fmla="*/ 96 h 108"/>
                  <a:gd name="T72" fmla="*/ 100 w 110"/>
                  <a:gd name="T73" fmla="*/ 108 h 108"/>
                  <a:gd name="T74" fmla="*/ 88 w 110"/>
                  <a:gd name="T75" fmla="*/ 102 h 108"/>
                  <a:gd name="T76" fmla="*/ 48 w 110"/>
                  <a:gd name="T77" fmla="*/ 108 h 108"/>
                  <a:gd name="T78" fmla="*/ 88 w 110"/>
                  <a:gd name="T79" fmla="*/ 92 h 108"/>
                  <a:gd name="T80" fmla="*/ 48 w 110"/>
                  <a:gd name="T81" fmla="*/ 6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108">
                    <a:moveTo>
                      <a:pt x="6" y="30"/>
                    </a:moveTo>
                    <a:lnTo>
                      <a:pt x="6" y="30"/>
                    </a:lnTo>
                    <a:lnTo>
                      <a:pt x="26" y="46"/>
                    </a:lnTo>
                    <a:lnTo>
                      <a:pt x="20" y="54"/>
                    </a:lnTo>
                    <a:lnTo>
                      <a:pt x="20" y="54"/>
                    </a:lnTo>
                    <a:lnTo>
                      <a:pt x="10" y="46"/>
                    </a:lnTo>
                    <a:lnTo>
                      <a:pt x="0" y="38"/>
                    </a:lnTo>
                    <a:lnTo>
                      <a:pt x="6" y="30"/>
                    </a:lnTo>
                    <a:close/>
                    <a:moveTo>
                      <a:pt x="28" y="68"/>
                    </a:moveTo>
                    <a:lnTo>
                      <a:pt x="28" y="68"/>
                    </a:lnTo>
                    <a:lnTo>
                      <a:pt x="20" y="88"/>
                    </a:lnTo>
                    <a:lnTo>
                      <a:pt x="12" y="102"/>
                    </a:lnTo>
                    <a:lnTo>
                      <a:pt x="12" y="102"/>
                    </a:lnTo>
                    <a:lnTo>
                      <a:pt x="10" y="108"/>
                    </a:lnTo>
                    <a:lnTo>
                      <a:pt x="0" y="98"/>
                    </a:lnTo>
                    <a:lnTo>
                      <a:pt x="0" y="98"/>
                    </a:lnTo>
                    <a:lnTo>
                      <a:pt x="10" y="84"/>
                    </a:lnTo>
                    <a:lnTo>
                      <a:pt x="18" y="62"/>
                    </a:lnTo>
                    <a:lnTo>
                      <a:pt x="28" y="68"/>
                    </a:lnTo>
                    <a:close/>
                    <a:moveTo>
                      <a:pt x="12" y="0"/>
                    </a:moveTo>
                    <a:lnTo>
                      <a:pt x="12" y="0"/>
                    </a:lnTo>
                    <a:lnTo>
                      <a:pt x="24" y="8"/>
                    </a:lnTo>
                    <a:lnTo>
                      <a:pt x="34" y="18"/>
                    </a:lnTo>
                    <a:lnTo>
                      <a:pt x="26" y="26"/>
                    </a:lnTo>
                    <a:lnTo>
                      <a:pt x="26" y="26"/>
                    </a:lnTo>
                    <a:lnTo>
                      <a:pt x="16" y="16"/>
                    </a:lnTo>
                    <a:lnTo>
                      <a:pt x="6" y="8"/>
                    </a:lnTo>
                    <a:lnTo>
                      <a:pt x="12" y="0"/>
                    </a:lnTo>
                    <a:close/>
                    <a:moveTo>
                      <a:pt x="28" y="36"/>
                    </a:moveTo>
                    <a:lnTo>
                      <a:pt x="28" y="36"/>
                    </a:lnTo>
                    <a:lnTo>
                      <a:pt x="34" y="38"/>
                    </a:lnTo>
                    <a:lnTo>
                      <a:pt x="34" y="38"/>
                    </a:lnTo>
                    <a:lnTo>
                      <a:pt x="38" y="38"/>
                    </a:lnTo>
                    <a:lnTo>
                      <a:pt x="38" y="38"/>
                    </a:lnTo>
                    <a:lnTo>
                      <a:pt x="50" y="16"/>
                    </a:lnTo>
                    <a:lnTo>
                      <a:pt x="56" y="0"/>
                    </a:lnTo>
                    <a:lnTo>
                      <a:pt x="68" y="2"/>
                    </a:lnTo>
                    <a:lnTo>
                      <a:pt x="68" y="2"/>
                    </a:lnTo>
                    <a:lnTo>
                      <a:pt x="66" y="8"/>
                    </a:lnTo>
                    <a:lnTo>
                      <a:pt x="66" y="8"/>
                    </a:lnTo>
                    <a:lnTo>
                      <a:pt x="50" y="36"/>
                    </a:lnTo>
                    <a:lnTo>
                      <a:pt x="50" y="36"/>
                    </a:lnTo>
                    <a:lnTo>
                      <a:pt x="90" y="34"/>
                    </a:lnTo>
                    <a:lnTo>
                      <a:pt x="90" y="34"/>
                    </a:lnTo>
                    <a:lnTo>
                      <a:pt x="76" y="16"/>
                    </a:lnTo>
                    <a:lnTo>
                      <a:pt x="86" y="12"/>
                    </a:lnTo>
                    <a:lnTo>
                      <a:pt x="86" y="12"/>
                    </a:lnTo>
                    <a:lnTo>
                      <a:pt x="98" y="28"/>
                    </a:lnTo>
                    <a:lnTo>
                      <a:pt x="110" y="48"/>
                    </a:lnTo>
                    <a:lnTo>
                      <a:pt x="100" y="54"/>
                    </a:lnTo>
                    <a:lnTo>
                      <a:pt x="100" y="54"/>
                    </a:lnTo>
                    <a:lnTo>
                      <a:pt x="94" y="42"/>
                    </a:lnTo>
                    <a:lnTo>
                      <a:pt x="94" y="42"/>
                    </a:lnTo>
                    <a:lnTo>
                      <a:pt x="44" y="48"/>
                    </a:lnTo>
                    <a:lnTo>
                      <a:pt x="44" y="48"/>
                    </a:lnTo>
                    <a:lnTo>
                      <a:pt x="30" y="48"/>
                    </a:lnTo>
                    <a:lnTo>
                      <a:pt x="28" y="36"/>
                    </a:lnTo>
                    <a:close/>
                    <a:moveTo>
                      <a:pt x="48" y="108"/>
                    </a:moveTo>
                    <a:lnTo>
                      <a:pt x="36" y="108"/>
                    </a:lnTo>
                    <a:lnTo>
                      <a:pt x="36" y="108"/>
                    </a:lnTo>
                    <a:lnTo>
                      <a:pt x="38" y="96"/>
                    </a:lnTo>
                    <a:lnTo>
                      <a:pt x="38" y="68"/>
                    </a:lnTo>
                    <a:lnTo>
                      <a:pt x="38" y="68"/>
                    </a:lnTo>
                    <a:lnTo>
                      <a:pt x="36" y="58"/>
                    </a:lnTo>
                    <a:lnTo>
                      <a:pt x="36" y="58"/>
                    </a:lnTo>
                    <a:lnTo>
                      <a:pt x="48" y="58"/>
                    </a:lnTo>
                    <a:lnTo>
                      <a:pt x="86" y="58"/>
                    </a:lnTo>
                    <a:lnTo>
                      <a:pt x="86" y="58"/>
                    </a:lnTo>
                    <a:lnTo>
                      <a:pt x="98" y="58"/>
                    </a:lnTo>
                    <a:lnTo>
                      <a:pt x="98" y="58"/>
                    </a:lnTo>
                    <a:lnTo>
                      <a:pt x="98" y="70"/>
                    </a:lnTo>
                    <a:lnTo>
                      <a:pt x="98" y="96"/>
                    </a:lnTo>
                    <a:lnTo>
                      <a:pt x="98" y="96"/>
                    </a:lnTo>
                    <a:lnTo>
                      <a:pt x="100" y="108"/>
                    </a:lnTo>
                    <a:lnTo>
                      <a:pt x="88" y="108"/>
                    </a:lnTo>
                    <a:lnTo>
                      <a:pt x="88" y="102"/>
                    </a:lnTo>
                    <a:lnTo>
                      <a:pt x="48" y="102"/>
                    </a:lnTo>
                    <a:lnTo>
                      <a:pt x="48" y="108"/>
                    </a:lnTo>
                    <a:close/>
                    <a:moveTo>
                      <a:pt x="48" y="92"/>
                    </a:moveTo>
                    <a:lnTo>
                      <a:pt x="88" y="92"/>
                    </a:lnTo>
                    <a:lnTo>
                      <a:pt x="88" y="68"/>
                    </a:lnTo>
                    <a:lnTo>
                      <a:pt x="48" y="68"/>
                    </a:lnTo>
                    <a:lnTo>
                      <a:pt x="48" y="92"/>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1" name="Freeform 93"/>
              <p:cNvSpPr>
                <a:spLocks noEditPoints="1"/>
              </p:cNvSpPr>
              <p:nvPr/>
            </p:nvSpPr>
            <p:spPr bwMode="auto">
              <a:xfrm>
                <a:off x="4580" y="2978"/>
                <a:ext cx="114" cy="110"/>
              </a:xfrm>
              <a:custGeom>
                <a:avLst/>
                <a:gdLst>
                  <a:gd name="T0" fmla="*/ 98 w 114"/>
                  <a:gd name="T1" fmla="*/ 84 h 110"/>
                  <a:gd name="T2" fmla="*/ 74 w 114"/>
                  <a:gd name="T3" fmla="*/ 84 h 110"/>
                  <a:gd name="T4" fmla="*/ 72 w 114"/>
                  <a:gd name="T5" fmla="*/ 106 h 110"/>
                  <a:gd name="T6" fmla="*/ 60 w 114"/>
                  <a:gd name="T7" fmla="*/ 110 h 110"/>
                  <a:gd name="T8" fmla="*/ 48 w 114"/>
                  <a:gd name="T9" fmla="*/ 110 h 110"/>
                  <a:gd name="T10" fmla="*/ 58 w 114"/>
                  <a:gd name="T11" fmla="*/ 102 h 110"/>
                  <a:gd name="T12" fmla="*/ 62 w 114"/>
                  <a:gd name="T13" fmla="*/ 98 h 110"/>
                  <a:gd name="T14" fmla="*/ 50 w 114"/>
                  <a:gd name="T15" fmla="*/ 84 h 110"/>
                  <a:gd name="T16" fmla="*/ 40 w 114"/>
                  <a:gd name="T17" fmla="*/ 74 h 110"/>
                  <a:gd name="T18" fmla="*/ 32 w 114"/>
                  <a:gd name="T19" fmla="*/ 64 h 110"/>
                  <a:gd name="T20" fmla="*/ 28 w 114"/>
                  <a:gd name="T21" fmla="*/ 58 h 110"/>
                  <a:gd name="T22" fmla="*/ 22 w 114"/>
                  <a:gd name="T23" fmla="*/ 88 h 110"/>
                  <a:gd name="T24" fmla="*/ 12 w 114"/>
                  <a:gd name="T25" fmla="*/ 110 h 110"/>
                  <a:gd name="T26" fmla="*/ 8 w 114"/>
                  <a:gd name="T27" fmla="*/ 94 h 110"/>
                  <a:gd name="T28" fmla="*/ 18 w 114"/>
                  <a:gd name="T29" fmla="*/ 64 h 110"/>
                  <a:gd name="T30" fmla="*/ 6 w 114"/>
                  <a:gd name="T31" fmla="*/ 72 h 110"/>
                  <a:gd name="T32" fmla="*/ 0 w 114"/>
                  <a:gd name="T33" fmla="*/ 62 h 110"/>
                  <a:gd name="T34" fmla="*/ 18 w 114"/>
                  <a:gd name="T35" fmla="*/ 38 h 110"/>
                  <a:gd name="T36" fmla="*/ 18 w 114"/>
                  <a:gd name="T37" fmla="*/ 8 h 110"/>
                  <a:gd name="T38" fmla="*/ 56 w 114"/>
                  <a:gd name="T39" fmla="*/ 8 h 110"/>
                  <a:gd name="T40" fmla="*/ 68 w 114"/>
                  <a:gd name="T41" fmla="*/ 0 h 110"/>
                  <a:gd name="T42" fmla="*/ 68 w 114"/>
                  <a:gd name="T43" fmla="*/ 8 h 110"/>
                  <a:gd name="T44" fmla="*/ 112 w 114"/>
                  <a:gd name="T45" fmla="*/ 8 h 110"/>
                  <a:gd name="T46" fmla="*/ 98 w 114"/>
                  <a:gd name="T47" fmla="*/ 18 h 110"/>
                  <a:gd name="T48" fmla="*/ 28 w 114"/>
                  <a:gd name="T49" fmla="*/ 36 h 110"/>
                  <a:gd name="T50" fmla="*/ 40 w 114"/>
                  <a:gd name="T51" fmla="*/ 48 h 110"/>
                  <a:gd name="T52" fmla="*/ 38 w 114"/>
                  <a:gd name="T53" fmla="*/ 36 h 110"/>
                  <a:gd name="T54" fmla="*/ 46 w 114"/>
                  <a:gd name="T55" fmla="*/ 44 h 110"/>
                  <a:gd name="T56" fmla="*/ 42 w 114"/>
                  <a:gd name="T57" fmla="*/ 34 h 110"/>
                  <a:gd name="T58" fmla="*/ 32 w 114"/>
                  <a:gd name="T59" fmla="*/ 24 h 110"/>
                  <a:gd name="T60" fmla="*/ 58 w 114"/>
                  <a:gd name="T61" fmla="*/ 26 h 110"/>
                  <a:gd name="T62" fmla="*/ 70 w 114"/>
                  <a:gd name="T63" fmla="*/ 20 h 110"/>
                  <a:gd name="T64" fmla="*/ 98 w 114"/>
                  <a:gd name="T65" fmla="*/ 26 h 110"/>
                  <a:gd name="T66" fmla="*/ 110 w 114"/>
                  <a:gd name="T67" fmla="*/ 34 h 110"/>
                  <a:gd name="T68" fmla="*/ 80 w 114"/>
                  <a:gd name="T69" fmla="*/ 34 h 110"/>
                  <a:gd name="T70" fmla="*/ 90 w 114"/>
                  <a:gd name="T71" fmla="*/ 44 h 110"/>
                  <a:gd name="T72" fmla="*/ 108 w 114"/>
                  <a:gd name="T73" fmla="*/ 40 h 110"/>
                  <a:gd name="T74" fmla="*/ 104 w 114"/>
                  <a:gd name="T75" fmla="*/ 54 h 110"/>
                  <a:gd name="T76" fmla="*/ 110 w 114"/>
                  <a:gd name="T77" fmla="*/ 66 h 110"/>
                  <a:gd name="T78" fmla="*/ 98 w 114"/>
                  <a:gd name="T79" fmla="*/ 74 h 110"/>
                  <a:gd name="T80" fmla="*/ 14 w 114"/>
                  <a:gd name="T81" fmla="*/ 32 h 110"/>
                  <a:gd name="T82" fmla="*/ 10 w 114"/>
                  <a:gd name="T83" fmla="*/ 48 h 110"/>
                  <a:gd name="T84" fmla="*/ 8 w 114"/>
                  <a:gd name="T85" fmla="*/ 22 h 110"/>
                  <a:gd name="T86" fmla="*/ 40 w 114"/>
                  <a:gd name="T87" fmla="*/ 100 h 110"/>
                  <a:gd name="T88" fmla="*/ 22 w 114"/>
                  <a:gd name="T89" fmla="*/ 102 h 110"/>
                  <a:gd name="T90" fmla="*/ 42 w 114"/>
                  <a:gd name="T91" fmla="*/ 84 h 110"/>
                  <a:gd name="T92" fmla="*/ 88 w 114"/>
                  <a:gd name="T93" fmla="*/ 62 h 110"/>
                  <a:gd name="T94" fmla="*/ 48 w 114"/>
                  <a:gd name="T95" fmla="*/ 62 h 110"/>
                  <a:gd name="T96" fmla="*/ 88 w 114"/>
                  <a:gd name="T97" fmla="*/ 70 h 110"/>
                  <a:gd name="T98" fmla="*/ 80 w 114"/>
                  <a:gd name="T99" fmla="*/ 48 h 110"/>
                  <a:gd name="T100" fmla="*/ 64 w 114"/>
                  <a:gd name="T101" fmla="*/ 34 h 110"/>
                  <a:gd name="T102" fmla="*/ 80 w 114"/>
                  <a:gd name="T103" fmla="*/ 48 h 110"/>
                  <a:gd name="T104" fmla="*/ 100 w 114"/>
                  <a:gd name="T105" fmla="*/ 94 h 110"/>
                  <a:gd name="T106" fmla="*/ 106 w 114"/>
                  <a:gd name="T107" fmla="*/ 110 h 110"/>
                  <a:gd name="T108" fmla="*/ 82 w 114"/>
                  <a:gd name="T109" fmla="*/ 9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 h="110">
                    <a:moveTo>
                      <a:pt x="98" y="74"/>
                    </a:moveTo>
                    <a:lnTo>
                      <a:pt x="98" y="74"/>
                    </a:lnTo>
                    <a:lnTo>
                      <a:pt x="98" y="84"/>
                    </a:lnTo>
                    <a:lnTo>
                      <a:pt x="98" y="84"/>
                    </a:lnTo>
                    <a:lnTo>
                      <a:pt x="88" y="84"/>
                    </a:lnTo>
                    <a:lnTo>
                      <a:pt x="74" y="84"/>
                    </a:lnTo>
                    <a:lnTo>
                      <a:pt x="74" y="102"/>
                    </a:lnTo>
                    <a:lnTo>
                      <a:pt x="74" y="102"/>
                    </a:lnTo>
                    <a:lnTo>
                      <a:pt x="72" y="106"/>
                    </a:lnTo>
                    <a:lnTo>
                      <a:pt x="70" y="108"/>
                    </a:lnTo>
                    <a:lnTo>
                      <a:pt x="66" y="110"/>
                    </a:lnTo>
                    <a:lnTo>
                      <a:pt x="60" y="110"/>
                    </a:lnTo>
                    <a:lnTo>
                      <a:pt x="60" y="110"/>
                    </a:lnTo>
                    <a:lnTo>
                      <a:pt x="48" y="110"/>
                    </a:lnTo>
                    <a:lnTo>
                      <a:pt x="48" y="110"/>
                    </a:lnTo>
                    <a:lnTo>
                      <a:pt x="44" y="100"/>
                    </a:lnTo>
                    <a:lnTo>
                      <a:pt x="44" y="100"/>
                    </a:lnTo>
                    <a:lnTo>
                      <a:pt x="58" y="102"/>
                    </a:lnTo>
                    <a:lnTo>
                      <a:pt x="58" y="102"/>
                    </a:lnTo>
                    <a:lnTo>
                      <a:pt x="62" y="100"/>
                    </a:lnTo>
                    <a:lnTo>
                      <a:pt x="62" y="98"/>
                    </a:lnTo>
                    <a:lnTo>
                      <a:pt x="62" y="84"/>
                    </a:lnTo>
                    <a:lnTo>
                      <a:pt x="50" y="84"/>
                    </a:lnTo>
                    <a:lnTo>
                      <a:pt x="50" y="84"/>
                    </a:lnTo>
                    <a:lnTo>
                      <a:pt x="38" y="84"/>
                    </a:lnTo>
                    <a:lnTo>
                      <a:pt x="38" y="84"/>
                    </a:lnTo>
                    <a:lnTo>
                      <a:pt x="40" y="74"/>
                    </a:lnTo>
                    <a:lnTo>
                      <a:pt x="40" y="60"/>
                    </a:lnTo>
                    <a:lnTo>
                      <a:pt x="40" y="60"/>
                    </a:lnTo>
                    <a:lnTo>
                      <a:pt x="32" y="64"/>
                    </a:lnTo>
                    <a:lnTo>
                      <a:pt x="32" y="64"/>
                    </a:lnTo>
                    <a:lnTo>
                      <a:pt x="28" y="58"/>
                    </a:lnTo>
                    <a:lnTo>
                      <a:pt x="28" y="58"/>
                    </a:lnTo>
                    <a:lnTo>
                      <a:pt x="26" y="74"/>
                    </a:lnTo>
                    <a:lnTo>
                      <a:pt x="22" y="88"/>
                    </a:lnTo>
                    <a:lnTo>
                      <a:pt x="22" y="88"/>
                    </a:lnTo>
                    <a:lnTo>
                      <a:pt x="18" y="100"/>
                    </a:lnTo>
                    <a:lnTo>
                      <a:pt x="12" y="110"/>
                    </a:lnTo>
                    <a:lnTo>
                      <a:pt x="12" y="110"/>
                    </a:lnTo>
                    <a:lnTo>
                      <a:pt x="4" y="102"/>
                    </a:lnTo>
                    <a:lnTo>
                      <a:pt x="4" y="102"/>
                    </a:lnTo>
                    <a:lnTo>
                      <a:pt x="8" y="94"/>
                    </a:lnTo>
                    <a:lnTo>
                      <a:pt x="12" y="86"/>
                    </a:lnTo>
                    <a:lnTo>
                      <a:pt x="16" y="76"/>
                    </a:lnTo>
                    <a:lnTo>
                      <a:pt x="18" y="64"/>
                    </a:lnTo>
                    <a:lnTo>
                      <a:pt x="18" y="64"/>
                    </a:lnTo>
                    <a:lnTo>
                      <a:pt x="6" y="72"/>
                    </a:lnTo>
                    <a:lnTo>
                      <a:pt x="6" y="72"/>
                    </a:lnTo>
                    <a:lnTo>
                      <a:pt x="2" y="74"/>
                    </a:lnTo>
                    <a:lnTo>
                      <a:pt x="0" y="62"/>
                    </a:lnTo>
                    <a:lnTo>
                      <a:pt x="0" y="62"/>
                    </a:lnTo>
                    <a:lnTo>
                      <a:pt x="8" y="60"/>
                    </a:lnTo>
                    <a:lnTo>
                      <a:pt x="18" y="54"/>
                    </a:lnTo>
                    <a:lnTo>
                      <a:pt x="18" y="38"/>
                    </a:lnTo>
                    <a:lnTo>
                      <a:pt x="18" y="38"/>
                    </a:lnTo>
                    <a:lnTo>
                      <a:pt x="18" y="8"/>
                    </a:lnTo>
                    <a:lnTo>
                      <a:pt x="18" y="8"/>
                    </a:lnTo>
                    <a:lnTo>
                      <a:pt x="32" y="8"/>
                    </a:lnTo>
                    <a:lnTo>
                      <a:pt x="56" y="8"/>
                    </a:lnTo>
                    <a:lnTo>
                      <a:pt x="56" y="8"/>
                    </a:lnTo>
                    <a:lnTo>
                      <a:pt x="56" y="8"/>
                    </a:lnTo>
                    <a:lnTo>
                      <a:pt x="56" y="0"/>
                    </a:lnTo>
                    <a:lnTo>
                      <a:pt x="68" y="0"/>
                    </a:lnTo>
                    <a:lnTo>
                      <a:pt x="68" y="0"/>
                    </a:lnTo>
                    <a:lnTo>
                      <a:pt x="68" y="8"/>
                    </a:lnTo>
                    <a:lnTo>
                      <a:pt x="68" y="8"/>
                    </a:lnTo>
                    <a:lnTo>
                      <a:pt x="98" y="8"/>
                    </a:lnTo>
                    <a:lnTo>
                      <a:pt x="98" y="8"/>
                    </a:lnTo>
                    <a:lnTo>
                      <a:pt x="112" y="8"/>
                    </a:lnTo>
                    <a:lnTo>
                      <a:pt x="112" y="18"/>
                    </a:lnTo>
                    <a:lnTo>
                      <a:pt x="112" y="18"/>
                    </a:lnTo>
                    <a:lnTo>
                      <a:pt x="98" y="18"/>
                    </a:lnTo>
                    <a:lnTo>
                      <a:pt x="28" y="18"/>
                    </a:lnTo>
                    <a:lnTo>
                      <a:pt x="28" y="36"/>
                    </a:lnTo>
                    <a:lnTo>
                      <a:pt x="28" y="36"/>
                    </a:lnTo>
                    <a:lnTo>
                      <a:pt x="28" y="56"/>
                    </a:lnTo>
                    <a:lnTo>
                      <a:pt x="28" y="56"/>
                    </a:lnTo>
                    <a:lnTo>
                      <a:pt x="40" y="48"/>
                    </a:lnTo>
                    <a:lnTo>
                      <a:pt x="40" y="48"/>
                    </a:lnTo>
                    <a:lnTo>
                      <a:pt x="32" y="40"/>
                    </a:lnTo>
                    <a:lnTo>
                      <a:pt x="38" y="36"/>
                    </a:lnTo>
                    <a:lnTo>
                      <a:pt x="38" y="36"/>
                    </a:lnTo>
                    <a:lnTo>
                      <a:pt x="46" y="44"/>
                    </a:lnTo>
                    <a:lnTo>
                      <a:pt x="46" y="44"/>
                    </a:lnTo>
                    <a:lnTo>
                      <a:pt x="54" y="34"/>
                    </a:lnTo>
                    <a:lnTo>
                      <a:pt x="42" y="34"/>
                    </a:lnTo>
                    <a:lnTo>
                      <a:pt x="42" y="34"/>
                    </a:lnTo>
                    <a:lnTo>
                      <a:pt x="32" y="34"/>
                    </a:lnTo>
                    <a:lnTo>
                      <a:pt x="32" y="24"/>
                    </a:lnTo>
                    <a:lnTo>
                      <a:pt x="32" y="24"/>
                    </a:lnTo>
                    <a:lnTo>
                      <a:pt x="42" y="26"/>
                    </a:lnTo>
                    <a:lnTo>
                      <a:pt x="58" y="26"/>
                    </a:lnTo>
                    <a:lnTo>
                      <a:pt x="58" y="26"/>
                    </a:lnTo>
                    <a:lnTo>
                      <a:pt x="60" y="20"/>
                    </a:lnTo>
                    <a:lnTo>
                      <a:pt x="70" y="20"/>
                    </a:lnTo>
                    <a:lnTo>
                      <a:pt x="70" y="20"/>
                    </a:lnTo>
                    <a:lnTo>
                      <a:pt x="68" y="26"/>
                    </a:lnTo>
                    <a:lnTo>
                      <a:pt x="98" y="26"/>
                    </a:lnTo>
                    <a:lnTo>
                      <a:pt x="98" y="26"/>
                    </a:lnTo>
                    <a:lnTo>
                      <a:pt x="110" y="24"/>
                    </a:lnTo>
                    <a:lnTo>
                      <a:pt x="110" y="34"/>
                    </a:lnTo>
                    <a:lnTo>
                      <a:pt x="110" y="34"/>
                    </a:lnTo>
                    <a:lnTo>
                      <a:pt x="98" y="34"/>
                    </a:lnTo>
                    <a:lnTo>
                      <a:pt x="80" y="34"/>
                    </a:lnTo>
                    <a:lnTo>
                      <a:pt x="80" y="34"/>
                    </a:lnTo>
                    <a:lnTo>
                      <a:pt x="86" y="40"/>
                    </a:lnTo>
                    <a:lnTo>
                      <a:pt x="90" y="44"/>
                    </a:lnTo>
                    <a:lnTo>
                      <a:pt x="90" y="44"/>
                    </a:lnTo>
                    <a:lnTo>
                      <a:pt x="100" y="36"/>
                    </a:lnTo>
                    <a:lnTo>
                      <a:pt x="108" y="40"/>
                    </a:lnTo>
                    <a:lnTo>
                      <a:pt x="108" y="40"/>
                    </a:lnTo>
                    <a:lnTo>
                      <a:pt x="98" y="50"/>
                    </a:lnTo>
                    <a:lnTo>
                      <a:pt x="98" y="50"/>
                    </a:lnTo>
                    <a:lnTo>
                      <a:pt x="104" y="54"/>
                    </a:lnTo>
                    <a:lnTo>
                      <a:pt x="114" y="56"/>
                    </a:lnTo>
                    <a:lnTo>
                      <a:pt x="114" y="56"/>
                    </a:lnTo>
                    <a:lnTo>
                      <a:pt x="110" y="66"/>
                    </a:lnTo>
                    <a:lnTo>
                      <a:pt x="110" y="66"/>
                    </a:lnTo>
                    <a:lnTo>
                      <a:pt x="98" y="60"/>
                    </a:lnTo>
                    <a:lnTo>
                      <a:pt x="98" y="74"/>
                    </a:lnTo>
                    <a:close/>
                    <a:moveTo>
                      <a:pt x="8" y="22"/>
                    </a:moveTo>
                    <a:lnTo>
                      <a:pt x="8" y="22"/>
                    </a:lnTo>
                    <a:lnTo>
                      <a:pt x="14" y="32"/>
                    </a:lnTo>
                    <a:lnTo>
                      <a:pt x="18" y="42"/>
                    </a:lnTo>
                    <a:lnTo>
                      <a:pt x="10" y="48"/>
                    </a:lnTo>
                    <a:lnTo>
                      <a:pt x="10" y="48"/>
                    </a:lnTo>
                    <a:lnTo>
                      <a:pt x="6" y="36"/>
                    </a:lnTo>
                    <a:lnTo>
                      <a:pt x="0" y="26"/>
                    </a:lnTo>
                    <a:lnTo>
                      <a:pt x="8" y="22"/>
                    </a:lnTo>
                    <a:close/>
                    <a:moveTo>
                      <a:pt x="50" y="88"/>
                    </a:moveTo>
                    <a:lnTo>
                      <a:pt x="50" y="88"/>
                    </a:lnTo>
                    <a:lnTo>
                      <a:pt x="40" y="100"/>
                    </a:lnTo>
                    <a:lnTo>
                      <a:pt x="30" y="110"/>
                    </a:lnTo>
                    <a:lnTo>
                      <a:pt x="30" y="110"/>
                    </a:lnTo>
                    <a:lnTo>
                      <a:pt x="22" y="102"/>
                    </a:lnTo>
                    <a:lnTo>
                      <a:pt x="22" y="102"/>
                    </a:lnTo>
                    <a:lnTo>
                      <a:pt x="34" y="94"/>
                    </a:lnTo>
                    <a:lnTo>
                      <a:pt x="42" y="84"/>
                    </a:lnTo>
                    <a:lnTo>
                      <a:pt x="50" y="88"/>
                    </a:lnTo>
                    <a:close/>
                    <a:moveTo>
                      <a:pt x="48" y="62"/>
                    </a:moveTo>
                    <a:lnTo>
                      <a:pt x="88" y="62"/>
                    </a:lnTo>
                    <a:lnTo>
                      <a:pt x="88" y="56"/>
                    </a:lnTo>
                    <a:lnTo>
                      <a:pt x="48" y="56"/>
                    </a:lnTo>
                    <a:lnTo>
                      <a:pt x="48" y="62"/>
                    </a:lnTo>
                    <a:close/>
                    <a:moveTo>
                      <a:pt x="48" y="76"/>
                    </a:moveTo>
                    <a:lnTo>
                      <a:pt x="88" y="76"/>
                    </a:lnTo>
                    <a:lnTo>
                      <a:pt x="88" y="70"/>
                    </a:lnTo>
                    <a:lnTo>
                      <a:pt x="48" y="70"/>
                    </a:lnTo>
                    <a:lnTo>
                      <a:pt x="48" y="76"/>
                    </a:lnTo>
                    <a:close/>
                    <a:moveTo>
                      <a:pt x="80" y="48"/>
                    </a:moveTo>
                    <a:lnTo>
                      <a:pt x="80" y="48"/>
                    </a:lnTo>
                    <a:lnTo>
                      <a:pt x="70" y="34"/>
                    </a:lnTo>
                    <a:lnTo>
                      <a:pt x="64" y="34"/>
                    </a:lnTo>
                    <a:lnTo>
                      <a:pt x="64" y="34"/>
                    </a:lnTo>
                    <a:lnTo>
                      <a:pt x="54" y="48"/>
                    </a:lnTo>
                    <a:lnTo>
                      <a:pt x="80" y="48"/>
                    </a:lnTo>
                    <a:close/>
                    <a:moveTo>
                      <a:pt x="90" y="84"/>
                    </a:moveTo>
                    <a:lnTo>
                      <a:pt x="90" y="84"/>
                    </a:lnTo>
                    <a:lnTo>
                      <a:pt x="100" y="94"/>
                    </a:lnTo>
                    <a:lnTo>
                      <a:pt x="112" y="100"/>
                    </a:lnTo>
                    <a:lnTo>
                      <a:pt x="112" y="100"/>
                    </a:lnTo>
                    <a:lnTo>
                      <a:pt x="106" y="110"/>
                    </a:lnTo>
                    <a:lnTo>
                      <a:pt x="106" y="110"/>
                    </a:lnTo>
                    <a:lnTo>
                      <a:pt x="92" y="100"/>
                    </a:lnTo>
                    <a:lnTo>
                      <a:pt x="82" y="90"/>
                    </a:lnTo>
                    <a:lnTo>
                      <a:pt x="90" y="84"/>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2" name="Freeform 94"/>
              <p:cNvSpPr>
                <a:spLocks noEditPoints="1"/>
              </p:cNvSpPr>
              <p:nvPr/>
            </p:nvSpPr>
            <p:spPr bwMode="auto">
              <a:xfrm>
                <a:off x="4702" y="2980"/>
                <a:ext cx="110" cy="108"/>
              </a:xfrm>
              <a:custGeom>
                <a:avLst/>
                <a:gdLst>
                  <a:gd name="T0" fmla="*/ 6 w 110"/>
                  <a:gd name="T1" fmla="*/ 30 h 108"/>
                  <a:gd name="T2" fmla="*/ 20 w 110"/>
                  <a:gd name="T3" fmla="*/ 54 h 108"/>
                  <a:gd name="T4" fmla="*/ 10 w 110"/>
                  <a:gd name="T5" fmla="*/ 44 h 108"/>
                  <a:gd name="T6" fmla="*/ 6 w 110"/>
                  <a:gd name="T7" fmla="*/ 30 h 108"/>
                  <a:gd name="T8" fmla="*/ 28 w 110"/>
                  <a:gd name="T9" fmla="*/ 70 h 108"/>
                  <a:gd name="T10" fmla="*/ 12 w 110"/>
                  <a:gd name="T11" fmla="*/ 102 h 108"/>
                  <a:gd name="T12" fmla="*/ 0 w 110"/>
                  <a:gd name="T13" fmla="*/ 98 h 108"/>
                  <a:gd name="T14" fmla="*/ 8 w 110"/>
                  <a:gd name="T15" fmla="*/ 88 h 108"/>
                  <a:gd name="T16" fmla="*/ 18 w 110"/>
                  <a:gd name="T17" fmla="*/ 64 h 108"/>
                  <a:gd name="T18" fmla="*/ 12 w 110"/>
                  <a:gd name="T19" fmla="*/ 0 h 108"/>
                  <a:gd name="T20" fmla="*/ 22 w 110"/>
                  <a:gd name="T21" fmla="*/ 8 h 108"/>
                  <a:gd name="T22" fmla="*/ 26 w 110"/>
                  <a:gd name="T23" fmla="*/ 24 h 108"/>
                  <a:gd name="T24" fmla="*/ 16 w 110"/>
                  <a:gd name="T25" fmla="*/ 16 h 108"/>
                  <a:gd name="T26" fmla="*/ 12 w 110"/>
                  <a:gd name="T27" fmla="*/ 0 h 108"/>
                  <a:gd name="T28" fmla="*/ 46 w 110"/>
                  <a:gd name="T29" fmla="*/ 28 h 108"/>
                  <a:gd name="T30" fmla="*/ 34 w 110"/>
                  <a:gd name="T31" fmla="*/ 18 h 108"/>
                  <a:gd name="T32" fmla="*/ 46 w 110"/>
                  <a:gd name="T33" fmla="*/ 18 h 108"/>
                  <a:gd name="T34" fmla="*/ 62 w 110"/>
                  <a:gd name="T35" fmla="*/ 12 h 108"/>
                  <a:gd name="T36" fmla="*/ 62 w 110"/>
                  <a:gd name="T37" fmla="*/ 0 h 108"/>
                  <a:gd name="T38" fmla="*/ 74 w 110"/>
                  <a:gd name="T39" fmla="*/ 0 h 108"/>
                  <a:gd name="T40" fmla="*/ 72 w 110"/>
                  <a:gd name="T41" fmla="*/ 18 h 108"/>
                  <a:gd name="T42" fmla="*/ 94 w 110"/>
                  <a:gd name="T43" fmla="*/ 18 h 108"/>
                  <a:gd name="T44" fmla="*/ 106 w 110"/>
                  <a:gd name="T45" fmla="*/ 28 h 108"/>
                  <a:gd name="T46" fmla="*/ 94 w 110"/>
                  <a:gd name="T47" fmla="*/ 28 h 108"/>
                  <a:gd name="T48" fmla="*/ 72 w 110"/>
                  <a:gd name="T49" fmla="*/ 48 h 108"/>
                  <a:gd name="T50" fmla="*/ 98 w 110"/>
                  <a:gd name="T51" fmla="*/ 48 h 108"/>
                  <a:gd name="T52" fmla="*/ 110 w 110"/>
                  <a:gd name="T53" fmla="*/ 58 h 108"/>
                  <a:gd name="T54" fmla="*/ 98 w 110"/>
                  <a:gd name="T55" fmla="*/ 58 h 108"/>
                  <a:gd name="T56" fmla="*/ 68 w 110"/>
                  <a:gd name="T57" fmla="*/ 58 h 108"/>
                  <a:gd name="T58" fmla="*/ 54 w 110"/>
                  <a:gd name="T59" fmla="*/ 92 h 108"/>
                  <a:gd name="T60" fmla="*/ 88 w 110"/>
                  <a:gd name="T61" fmla="*/ 88 h 108"/>
                  <a:gd name="T62" fmla="*/ 76 w 110"/>
                  <a:gd name="T63" fmla="*/ 68 h 108"/>
                  <a:gd name="T64" fmla="*/ 84 w 110"/>
                  <a:gd name="T65" fmla="*/ 64 h 108"/>
                  <a:gd name="T66" fmla="*/ 110 w 110"/>
                  <a:gd name="T67" fmla="*/ 102 h 108"/>
                  <a:gd name="T68" fmla="*/ 100 w 110"/>
                  <a:gd name="T69" fmla="*/ 108 h 108"/>
                  <a:gd name="T70" fmla="*/ 94 w 110"/>
                  <a:gd name="T71" fmla="*/ 96 h 108"/>
                  <a:gd name="T72" fmla="*/ 50 w 110"/>
                  <a:gd name="T73" fmla="*/ 102 h 108"/>
                  <a:gd name="T74" fmla="*/ 28 w 110"/>
                  <a:gd name="T75" fmla="*/ 92 h 108"/>
                  <a:gd name="T76" fmla="*/ 32 w 110"/>
                  <a:gd name="T77" fmla="*/ 92 h 108"/>
                  <a:gd name="T78" fmla="*/ 42 w 110"/>
                  <a:gd name="T79" fmla="*/ 92 h 108"/>
                  <a:gd name="T80" fmla="*/ 50 w 110"/>
                  <a:gd name="T81" fmla="*/ 74 h 108"/>
                  <a:gd name="T82" fmla="*/ 42 w 110"/>
                  <a:gd name="T83" fmla="*/ 58 h 108"/>
                  <a:gd name="T84" fmla="*/ 30 w 110"/>
                  <a:gd name="T85" fmla="*/ 58 h 108"/>
                  <a:gd name="T86" fmla="*/ 30 w 110"/>
                  <a:gd name="T87" fmla="*/ 46 h 108"/>
                  <a:gd name="T88" fmla="*/ 62 w 110"/>
                  <a:gd name="T89" fmla="*/ 48 h 108"/>
                  <a:gd name="T90" fmla="*/ 46 w 110"/>
                  <a:gd name="T91"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08">
                    <a:moveTo>
                      <a:pt x="6" y="30"/>
                    </a:moveTo>
                    <a:lnTo>
                      <a:pt x="6" y="30"/>
                    </a:lnTo>
                    <a:lnTo>
                      <a:pt x="28" y="44"/>
                    </a:lnTo>
                    <a:lnTo>
                      <a:pt x="20" y="54"/>
                    </a:lnTo>
                    <a:lnTo>
                      <a:pt x="20" y="54"/>
                    </a:lnTo>
                    <a:lnTo>
                      <a:pt x="10" y="44"/>
                    </a:lnTo>
                    <a:lnTo>
                      <a:pt x="0" y="38"/>
                    </a:lnTo>
                    <a:lnTo>
                      <a:pt x="6" y="30"/>
                    </a:lnTo>
                    <a:close/>
                    <a:moveTo>
                      <a:pt x="28" y="70"/>
                    </a:moveTo>
                    <a:lnTo>
                      <a:pt x="28" y="70"/>
                    </a:lnTo>
                    <a:lnTo>
                      <a:pt x="12" y="102"/>
                    </a:lnTo>
                    <a:lnTo>
                      <a:pt x="12" y="102"/>
                    </a:lnTo>
                    <a:lnTo>
                      <a:pt x="10" y="108"/>
                    </a:lnTo>
                    <a:lnTo>
                      <a:pt x="0" y="98"/>
                    </a:lnTo>
                    <a:lnTo>
                      <a:pt x="0" y="98"/>
                    </a:lnTo>
                    <a:lnTo>
                      <a:pt x="8" y="88"/>
                    </a:lnTo>
                    <a:lnTo>
                      <a:pt x="8" y="88"/>
                    </a:lnTo>
                    <a:lnTo>
                      <a:pt x="18" y="64"/>
                    </a:lnTo>
                    <a:lnTo>
                      <a:pt x="28" y="70"/>
                    </a:lnTo>
                    <a:close/>
                    <a:moveTo>
                      <a:pt x="12" y="0"/>
                    </a:moveTo>
                    <a:lnTo>
                      <a:pt x="12" y="0"/>
                    </a:lnTo>
                    <a:lnTo>
                      <a:pt x="22" y="8"/>
                    </a:lnTo>
                    <a:lnTo>
                      <a:pt x="32" y="16"/>
                    </a:lnTo>
                    <a:lnTo>
                      <a:pt x="26" y="24"/>
                    </a:lnTo>
                    <a:lnTo>
                      <a:pt x="26" y="24"/>
                    </a:lnTo>
                    <a:lnTo>
                      <a:pt x="16" y="16"/>
                    </a:lnTo>
                    <a:lnTo>
                      <a:pt x="6" y="8"/>
                    </a:lnTo>
                    <a:lnTo>
                      <a:pt x="12" y="0"/>
                    </a:lnTo>
                    <a:close/>
                    <a:moveTo>
                      <a:pt x="46" y="28"/>
                    </a:moveTo>
                    <a:lnTo>
                      <a:pt x="46" y="28"/>
                    </a:lnTo>
                    <a:lnTo>
                      <a:pt x="34" y="28"/>
                    </a:lnTo>
                    <a:lnTo>
                      <a:pt x="34" y="18"/>
                    </a:lnTo>
                    <a:lnTo>
                      <a:pt x="34" y="18"/>
                    </a:lnTo>
                    <a:lnTo>
                      <a:pt x="46" y="18"/>
                    </a:lnTo>
                    <a:lnTo>
                      <a:pt x="62" y="18"/>
                    </a:lnTo>
                    <a:lnTo>
                      <a:pt x="62" y="12"/>
                    </a:lnTo>
                    <a:lnTo>
                      <a:pt x="62" y="12"/>
                    </a:lnTo>
                    <a:lnTo>
                      <a:pt x="62" y="0"/>
                    </a:lnTo>
                    <a:lnTo>
                      <a:pt x="74" y="0"/>
                    </a:lnTo>
                    <a:lnTo>
                      <a:pt x="74" y="0"/>
                    </a:lnTo>
                    <a:lnTo>
                      <a:pt x="72" y="12"/>
                    </a:lnTo>
                    <a:lnTo>
                      <a:pt x="72" y="18"/>
                    </a:lnTo>
                    <a:lnTo>
                      <a:pt x="94" y="18"/>
                    </a:lnTo>
                    <a:lnTo>
                      <a:pt x="94" y="18"/>
                    </a:lnTo>
                    <a:lnTo>
                      <a:pt x="106" y="18"/>
                    </a:lnTo>
                    <a:lnTo>
                      <a:pt x="106" y="28"/>
                    </a:lnTo>
                    <a:lnTo>
                      <a:pt x="106" y="28"/>
                    </a:lnTo>
                    <a:lnTo>
                      <a:pt x="94" y="28"/>
                    </a:lnTo>
                    <a:lnTo>
                      <a:pt x="72" y="28"/>
                    </a:lnTo>
                    <a:lnTo>
                      <a:pt x="72" y="48"/>
                    </a:lnTo>
                    <a:lnTo>
                      <a:pt x="98" y="48"/>
                    </a:lnTo>
                    <a:lnTo>
                      <a:pt x="98" y="48"/>
                    </a:lnTo>
                    <a:lnTo>
                      <a:pt x="110" y="46"/>
                    </a:lnTo>
                    <a:lnTo>
                      <a:pt x="110" y="58"/>
                    </a:lnTo>
                    <a:lnTo>
                      <a:pt x="110" y="58"/>
                    </a:lnTo>
                    <a:lnTo>
                      <a:pt x="98" y="58"/>
                    </a:lnTo>
                    <a:lnTo>
                      <a:pt x="68" y="58"/>
                    </a:lnTo>
                    <a:lnTo>
                      <a:pt x="68" y="58"/>
                    </a:lnTo>
                    <a:lnTo>
                      <a:pt x="62" y="76"/>
                    </a:lnTo>
                    <a:lnTo>
                      <a:pt x="54" y="92"/>
                    </a:lnTo>
                    <a:lnTo>
                      <a:pt x="54" y="92"/>
                    </a:lnTo>
                    <a:lnTo>
                      <a:pt x="88" y="88"/>
                    </a:lnTo>
                    <a:lnTo>
                      <a:pt x="88" y="88"/>
                    </a:lnTo>
                    <a:lnTo>
                      <a:pt x="76" y="68"/>
                    </a:lnTo>
                    <a:lnTo>
                      <a:pt x="84" y="64"/>
                    </a:lnTo>
                    <a:lnTo>
                      <a:pt x="84" y="64"/>
                    </a:lnTo>
                    <a:lnTo>
                      <a:pt x="98" y="82"/>
                    </a:lnTo>
                    <a:lnTo>
                      <a:pt x="110" y="102"/>
                    </a:lnTo>
                    <a:lnTo>
                      <a:pt x="100" y="108"/>
                    </a:lnTo>
                    <a:lnTo>
                      <a:pt x="100" y="108"/>
                    </a:lnTo>
                    <a:lnTo>
                      <a:pt x="94" y="96"/>
                    </a:lnTo>
                    <a:lnTo>
                      <a:pt x="94" y="96"/>
                    </a:lnTo>
                    <a:lnTo>
                      <a:pt x="50" y="102"/>
                    </a:lnTo>
                    <a:lnTo>
                      <a:pt x="50" y="102"/>
                    </a:lnTo>
                    <a:lnTo>
                      <a:pt x="30" y="104"/>
                    </a:lnTo>
                    <a:lnTo>
                      <a:pt x="28" y="92"/>
                    </a:lnTo>
                    <a:lnTo>
                      <a:pt x="28" y="92"/>
                    </a:lnTo>
                    <a:lnTo>
                      <a:pt x="32" y="92"/>
                    </a:lnTo>
                    <a:lnTo>
                      <a:pt x="32" y="92"/>
                    </a:lnTo>
                    <a:lnTo>
                      <a:pt x="42" y="92"/>
                    </a:lnTo>
                    <a:lnTo>
                      <a:pt x="42" y="92"/>
                    </a:lnTo>
                    <a:lnTo>
                      <a:pt x="50" y="74"/>
                    </a:lnTo>
                    <a:lnTo>
                      <a:pt x="56" y="58"/>
                    </a:lnTo>
                    <a:lnTo>
                      <a:pt x="42" y="58"/>
                    </a:lnTo>
                    <a:lnTo>
                      <a:pt x="42" y="58"/>
                    </a:lnTo>
                    <a:lnTo>
                      <a:pt x="30" y="58"/>
                    </a:lnTo>
                    <a:lnTo>
                      <a:pt x="30" y="46"/>
                    </a:lnTo>
                    <a:lnTo>
                      <a:pt x="30" y="46"/>
                    </a:lnTo>
                    <a:lnTo>
                      <a:pt x="42" y="48"/>
                    </a:lnTo>
                    <a:lnTo>
                      <a:pt x="62" y="48"/>
                    </a:lnTo>
                    <a:lnTo>
                      <a:pt x="62" y="28"/>
                    </a:lnTo>
                    <a:lnTo>
                      <a:pt x="46" y="2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 name="Freeform 95"/>
              <p:cNvSpPr>
                <a:spLocks noEditPoints="1"/>
              </p:cNvSpPr>
              <p:nvPr/>
            </p:nvSpPr>
            <p:spPr bwMode="auto">
              <a:xfrm>
                <a:off x="4826" y="2982"/>
                <a:ext cx="100" cy="106"/>
              </a:xfrm>
              <a:custGeom>
                <a:avLst/>
                <a:gdLst>
                  <a:gd name="T0" fmla="*/ 12 w 100"/>
                  <a:gd name="T1" fmla="*/ 106 h 106"/>
                  <a:gd name="T2" fmla="*/ 0 w 100"/>
                  <a:gd name="T3" fmla="*/ 92 h 106"/>
                  <a:gd name="T4" fmla="*/ 0 w 100"/>
                  <a:gd name="T5" fmla="*/ 0 h 106"/>
                  <a:gd name="T6" fmla="*/ 34 w 100"/>
                  <a:gd name="T7" fmla="*/ 0 h 106"/>
                  <a:gd name="T8" fmla="*/ 46 w 100"/>
                  <a:gd name="T9" fmla="*/ 0 h 106"/>
                  <a:gd name="T10" fmla="*/ 44 w 100"/>
                  <a:gd name="T11" fmla="*/ 28 h 106"/>
                  <a:gd name="T12" fmla="*/ 34 w 100"/>
                  <a:gd name="T13" fmla="*/ 38 h 106"/>
                  <a:gd name="T14" fmla="*/ 12 w 100"/>
                  <a:gd name="T15" fmla="*/ 16 h 106"/>
                  <a:gd name="T16" fmla="*/ 12 w 100"/>
                  <a:gd name="T17" fmla="*/ 8 h 106"/>
                  <a:gd name="T18" fmla="*/ 36 w 100"/>
                  <a:gd name="T19" fmla="*/ 30 h 106"/>
                  <a:gd name="T20" fmla="*/ 12 w 100"/>
                  <a:gd name="T21" fmla="*/ 30 h 106"/>
                  <a:gd name="T22" fmla="*/ 20 w 100"/>
                  <a:gd name="T23" fmla="*/ 54 h 106"/>
                  <a:gd name="T24" fmla="*/ 32 w 100"/>
                  <a:gd name="T25" fmla="*/ 46 h 106"/>
                  <a:gd name="T26" fmla="*/ 80 w 100"/>
                  <a:gd name="T27" fmla="*/ 46 h 106"/>
                  <a:gd name="T28" fmla="*/ 68 w 100"/>
                  <a:gd name="T29" fmla="*/ 54 h 106"/>
                  <a:gd name="T30" fmla="*/ 70 w 100"/>
                  <a:gd name="T31" fmla="*/ 66 h 106"/>
                  <a:gd name="T32" fmla="*/ 82 w 100"/>
                  <a:gd name="T33" fmla="*/ 76 h 106"/>
                  <a:gd name="T34" fmla="*/ 66 w 100"/>
                  <a:gd name="T35" fmla="*/ 74 h 106"/>
                  <a:gd name="T36" fmla="*/ 68 w 100"/>
                  <a:gd name="T37" fmla="*/ 104 h 106"/>
                  <a:gd name="T38" fmla="*/ 58 w 100"/>
                  <a:gd name="T39" fmla="*/ 94 h 106"/>
                  <a:gd name="T40" fmla="*/ 42 w 100"/>
                  <a:gd name="T41" fmla="*/ 74 h 106"/>
                  <a:gd name="T42" fmla="*/ 38 w 100"/>
                  <a:gd name="T43" fmla="*/ 90 h 106"/>
                  <a:gd name="T44" fmla="*/ 26 w 100"/>
                  <a:gd name="T45" fmla="*/ 104 h 106"/>
                  <a:gd name="T46" fmla="*/ 24 w 100"/>
                  <a:gd name="T47" fmla="*/ 92 h 106"/>
                  <a:gd name="T48" fmla="*/ 32 w 100"/>
                  <a:gd name="T49" fmla="*/ 82 h 106"/>
                  <a:gd name="T50" fmla="*/ 30 w 100"/>
                  <a:gd name="T51" fmla="*/ 74 h 106"/>
                  <a:gd name="T52" fmla="*/ 18 w 100"/>
                  <a:gd name="T53" fmla="*/ 66 h 106"/>
                  <a:gd name="T54" fmla="*/ 34 w 100"/>
                  <a:gd name="T55" fmla="*/ 66 h 106"/>
                  <a:gd name="T56" fmla="*/ 44 w 100"/>
                  <a:gd name="T57" fmla="*/ 54 h 106"/>
                  <a:gd name="T58" fmla="*/ 58 w 100"/>
                  <a:gd name="T59" fmla="*/ 66 h 106"/>
                  <a:gd name="T60" fmla="*/ 100 w 100"/>
                  <a:gd name="T61" fmla="*/ 92 h 106"/>
                  <a:gd name="T62" fmla="*/ 98 w 100"/>
                  <a:gd name="T63" fmla="*/ 102 h 106"/>
                  <a:gd name="T64" fmla="*/ 86 w 100"/>
                  <a:gd name="T65" fmla="*/ 104 h 106"/>
                  <a:gd name="T66" fmla="*/ 76 w 100"/>
                  <a:gd name="T67" fmla="*/ 104 h 106"/>
                  <a:gd name="T68" fmla="*/ 86 w 100"/>
                  <a:gd name="T69" fmla="*/ 96 h 106"/>
                  <a:gd name="T70" fmla="*/ 90 w 100"/>
                  <a:gd name="T71" fmla="*/ 92 h 106"/>
                  <a:gd name="T72" fmla="*/ 66 w 100"/>
                  <a:gd name="T73" fmla="*/ 38 h 106"/>
                  <a:gd name="T74" fmla="*/ 54 w 100"/>
                  <a:gd name="T75" fmla="*/ 28 h 106"/>
                  <a:gd name="T76" fmla="*/ 54 w 100"/>
                  <a:gd name="T77" fmla="*/ 0 h 106"/>
                  <a:gd name="T78" fmla="*/ 88 w 100"/>
                  <a:gd name="T79" fmla="*/ 0 h 106"/>
                  <a:gd name="T80" fmla="*/ 100 w 100"/>
                  <a:gd name="T81" fmla="*/ 0 h 106"/>
                  <a:gd name="T82" fmla="*/ 64 w 100"/>
                  <a:gd name="T83" fmla="*/ 16 h 106"/>
                  <a:gd name="T84" fmla="*/ 64 w 100"/>
                  <a:gd name="T85" fmla="*/ 8 h 106"/>
                  <a:gd name="T86" fmla="*/ 90 w 100"/>
                  <a:gd name="T87" fmla="*/ 30 h 106"/>
                  <a:gd name="T88" fmla="*/ 64 w 100"/>
                  <a:gd name="T89"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106">
                    <a:moveTo>
                      <a:pt x="12" y="92"/>
                    </a:moveTo>
                    <a:lnTo>
                      <a:pt x="12" y="92"/>
                    </a:lnTo>
                    <a:lnTo>
                      <a:pt x="12" y="106"/>
                    </a:lnTo>
                    <a:lnTo>
                      <a:pt x="0" y="106"/>
                    </a:lnTo>
                    <a:lnTo>
                      <a:pt x="0" y="106"/>
                    </a:lnTo>
                    <a:lnTo>
                      <a:pt x="0" y="92"/>
                    </a:lnTo>
                    <a:lnTo>
                      <a:pt x="0" y="14"/>
                    </a:lnTo>
                    <a:lnTo>
                      <a:pt x="0" y="14"/>
                    </a:lnTo>
                    <a:lnTo>
                      <a:pt x="0" y="0"/>
                    </a:lnTo>
                    <a:lnTo>
                      <a:pt x="0" y="0"/>
                    </a:lnTo>
                    <a:lnTo>
                      <a:pt x="12" y="0"/>
                    </a:lnTo>
                    <a:lnTo>
                      <a:pt x="34" y="0"/>
                    </a:lnTo>
                    <a:lnTo>
                      <a:pt x="34" y="0"/>
                    </a:lnTo>
                    <a:lnTo>
                      <a:pt x="46" y="0"/>
                    </a:lnTo>
                    <a:lnTo>
                      <a:pt x="46" y="0"/>
                    </a:lnTo>
                    <a:lnTo>
                      <a:pt x="44" y="12"/>
                    </a:lnTo>
                    <a:lnTo>
                      <a:pt x="44" y="28"/>
                    </a:lnTo>
                    <a:lnTo>
                      <a:pt x="44" y="28"/>
                    </a:lnTo>
                    <a:lnTo>
                      <a:pt x="46" y="40"/>
                    </a:lnTo>
                    <a:lnTo>
                      <a:pt x="46" y="40"/>
                    </a:lnTo>
                    <a:lnTo>
                      <a:pt x="34" y="38"/>
                    </a:lnTo>
                    <a:lnTo>
                      <a:pt x="12" y="38"/>
                    </a:lnTo>
                    <a:lnTo>
                      <a:pt x="12" y="92"/>
                    </a:lnTo>
                    <a:close/>
                    <a:moveTo>
                      <a:pt x="12" y="16"/>
                    </a:moveTo>
                    <a:lnTo>
                      <a:pt x="36" y="16"/>
                    </a:lnTo>
                    <a:lnTo>
                      <a:pt x="36" y="8"/>
                    </a:lnTo>
                    <a:lnTo>
                      <a:pt x="12" y="8"/>
                    </a:lnTo>
                    <a:lnTo>
                      <a:pt x="12" y="16"/>
                    </a:lnTo>
                    <a:close/>
                    <a:moveTo>
                      <a:pt x="12" y="30"/>
                    </a:moveTo>
                    <a:lnTo>
                      <a:pt x="36" y="30"/>
                    </a:lnTo>
                    <a:lnTo>
                      <a:pt x="36" y="24"/>
                    </a:lnTo>
                    <a:lnTo>
                      <a:pt x="12" y="24"/>
                    </a:lnTo>
                    <a:lnTo>
                      <a:pt x="12" y="30"/>
                    </a:lnTo>
                    <a:close/>
                    <a:moveTo>
                      <a:pt x="32" y="54"/>
                    </a:moveTo>
                    <a:lnTo>
                      <a:pt x="32" y="54"/>
                    </a:lnTo>
                    <a:lnTo>
                      <a:pt x="20" y="54"/>
                    </a:lnTo>
                    <a:lnTo>
                      <a:pt x="20" y="46"/>
                    </a:lnTo>
                    <a:lnTo>
                      <a:pt x="20" y="46"/>
                    </a:lnTo>
                    <a:lnTo>
                      <a:pt x="32" y="46"/>
                    </a:lnTo>
                    <a:lnTo>
                      <a:pt x="68" y="46"/>
                    </a:lnTo>
                    <a:lnTo>
                      <a:pt x="68" y="46"/>
                    </a:lnTo>
                    <a:lnTo>
                      <a:pt x="80" y="46"/>
                    </a:lnTo>
                    <a:lnTo>
                      <a:pt x="80" y="54"/>
                    </a:lnTo>
                    <a:lnTo>
                      <a:pt x="80" y="54"/>
                    </a:lnTo>
                    <a:lnTo>
                      <a:pt x="68" y="54"/>
                    </a:lnTo>
                    <a:lnTo>
                      <a:pt x="66" y="54"/>
                    </a:lnTo>
                    <a:lnTo>
                      <a:pt x="66" y="66"/>
                    </a:lnTo>
                    <a:lnTo>
                      <a:pt x="70" y="66"/>
                    </a:lnTo>
                    <a:lnTo>
                      <a:pt x="70" y="66"/>
                    </a:lnTo>
                    <a:lnTo>
                      <a:pt x="82" y="66"/>
                    </a:lnTo>
                    <a:lnTo>
                      <a:pt x="82" y="76"/>
                    </a:lnTo>
                    <a:lnTo>
                      <a:pt x="82" y="76"/>
                    </a:lnTo>
                    <a:lnTo>
                      <a:pt x="70" y="74"/>
                    </a:lnTo>
                    <a:lnTo>
                      <a:pt x="66" y="74"/>
                    </a:lnTo>
                    <a:lnTo>
                      <a:pt x="66" y="94"/>
                    </a:lnTo>
                    <a:lnTo>
                      <a:pt x="66" y="94"/>
                    </a:lnTo>
                    <a:lnTo>
                      <a:pt x="68" y="104"/>
                    </a:lnTo>
                    <a:lnTo>
                      <a:pt x="56" y="104"/>
                    </a:lnTo>
                    <a:lnTo>
                      <a:pt x="56" y="104"/>
                    </a:lnTo>
                    <a:lnTo>
                      <a:pt x="58" y="94"/>
                    </a:lnTo>
                    <a:lnTo>
                      <a:pt x="58" y="74"/>
                    </a:lnTo>
                    <a:lnTo>
                      <a:pt x="42" y="74"/>
                    </a:lnTo>
                    <a:lnTo>
                      <a:pt x="42" y="74"/>
                    </a:lnTo>
                    <a:lnTo>
                      <a:pt x="40" y="82"/>
                    </a:lnTo>
                    <a:lnTo>
                      <a:pt x="38" y="90"/>
                    </a:lnTo>
                    <a:lnTo>
                      <a:pt x="38" y="90"/>
                    </a:lnTo>
                    <a:lnTo>
                      <a:pt x="34" y="98"/>
                    </a:lnTo>
                    <a:lnTo>
                      <a:pt x="26" y="104"/>
                    </a:lnTo>
                    <a:lnTo>
                      <a:pt x="26" y="104"/>
                    </a:lnTo>
                    <a:lnTo>
                      <a:pt x="18" y="98"/>
                    </a:lnTo>
                    <a:lnTo>
                      <a:pt x="18" y="98"/>
                    </a:lnTo>
                    <a:lnTo>
                      <a:pt x="24" y="92"/>
                    </a:lnTo>
                    <a:lnTo>
                      <a:pt x="28" y="88"/>
                    </a:lnTo>
                    <a:lnTo>
                      <a:pt x="28" y="88"/>
                    </a:lnTo>
                    <a:lnTo>
                      <a:pt x="32" y="82"/>
                    </a:lnTo>
                    <a:lnTo>
                      <a:pt x="32" y="74"/>
                    </a:lnTo>
                    <a:lnTo>
                      <a:pt x="30" y="74"/>
                    </a:lnTo>
                    <a:lnTo>
                      <a:pt x="30" y="74"/>
                    </a:lnTo>
                    <a:lnTo>
                      <a:pt x="18" y="76"/>
                    </a:lnTo>
                    <a:lnTo>
                      <a:pt x="18" y="66"/>
                    </a:lnTo>
                    <a:lnTo>
                      <a:pt x="18" y="66"/>
                    </a:lnTo>
                    <a:lnTo>
                      <a:pt x="30" y="66"/>
                    </a:lnTo>
                    <a:lnTo>
                      <a:pt x="34" y="66"/>
                    </a:lnTo>
                    <a:lnTo>
                      <a:pt x="34" y="66"/>
                    </a:lnTo>
                    <a:lnTo>
                      <a:pt x="34" y="54"/>
                    </a:lnTo>
                    <a:lnTo>
                      <a:pt x="32" y="54"/>
                    </a:lnTo>
                    <a:close/>
                    <a:moveTo>
                      <a:pt x="44" y="54"/>
                    </a:moveTo>
                    <a:lnTo>
                      <a:pt x="44" y="54"/>
                    </a:lnTo>
                    <a:lnTo>
                      <a:pt x="42" y="66"/>
                    </a:lnTo>
                    <a:lnTo>
                      <a:pt x="58" y="66"/>
                    </a:lnTo>
                    <a:lnTo>
                      <a:pt x="58" y="54"/>
                    </a:lnTo>
                    <a:lnTo>
                      <a:pt x="44" y="54"/>
                    </a:lnTo>
                    <a:close/>
                    <a:moveTo>
                      <a:pt x="100" y="92"/>
                    </a:moveTo>
                    <a:lnTo>
                      <a:pt x="100" y="92"/>
                    </a:lnTo>
                    <a:lnTo>
                      <a:pt x="100" y="98"/>
                    </a:lnTo>
                    <a:lnTo>
                      <a:pt x="98" y="102"/>
                    </a:lnTo>
                    <a:lnTo>
                      <a:pt x="98" y="102"/>
                    </a:lnTo>
                    <a:lnTo>
                      <a:pt x="92" y="104"/>
                    </a:lnTo>
                    <a:lnTo>
                      <a:pt x="86" y="104"/>
                    </a:lnTo>
                    <a:lnTo>
                      <a:pt x="86" y="104"/>
                    </a:lnTo>
                    <a:lnTo>
                      <a:pt x="76" y="104"/>
                    </a:lnTo>
                    <a:lnTo>
                      <a:pt x="76" y="104"/>
                    </a:lnTo>
                    <a:lnTo>
                      <a:pt x="74" y="94"/>
                    </a:lnTo>
                    <a:lnTo>
                      <a:pt x="74" y="94"/>
                    </a:lnTo>
                    <a:lnTo>
                      <a:pt x="86" y="96"/>
                    </a:lnTo>
                    <a:lnTo>
                      <a:pt x="86" y="96"/>
                    </a:lnTo>
                    <a:lnTo>
                      <a:pt x="88" y="94"/>
                    </a:lnTo>
                    <a:lnTo>
                      <a:pt x="90" y="92"/>
                    </a:lnTo>
                    <a:lnTo>
                      <a:pt x="90" y="38"/>
                    </a:lnTo>
                    <a:lnTo>
                      <a:pt x="66" y="38"/>
                    </a:lnTo>
                    <a:lnTo>
                      <a:pt x="66" y="38"/>
                    </a:lnTo>
                    <a:lnTo>
                      <a:pt x="54" y="40"/>
                    </a:lnTo>
                    <a:lnTo>
                      <a:pt x="54" y="40"/>
                    </a:lnTo>
                    <a:lnTo>
                      <a:pt x="54" y="28"/>
                    </a:lnTo>
                    <a:lnTo>
                      <a:pt x="54" y="12"/>
                    </a:lnTo>
                    <a:lnTo>
                      <a:pt x="54" y="12"/>
                    </a:lnTo>
                    <a:lnTo>
                      <a:pt x="54" y="0"/>
                    </a:lnTo>
                    <a:lnTo>
                      <a:pt x="54" y="0"/>
                    </a:lnTo>
                    <a:lnTo>
                      <a:pt x="66" y="0"/>
                    </a:lnTo>
                    <a:lnTo>
                      <a:pt x="88" y="0"/>
                    </a:lnTo>
                    <a:lnTo>
                      <a:pt x="88" y="0"/>
                    </a:lnTo>
                    <a:lnTo>
                      <a:pt x="100" y="0"/>
                    </a:lnTo>
                    <a:lnTo>
                      <a:pt x="100" y="0"/>
                    </a:lnTo>
                    <a:lnTo>
                      <a:pt x="100" y="14"/>
                    </a:lnTo>
                    <a:lnTo>
                      <a:pt x="100" y="92"/>
                    </a:lnTo>
                    <a:close/>
                    <a:moveTo>
                      <a:pt x="64" y="16"/>
                    </a:moveTo>
                    <a:lnTo>
                      <a:pt x="90" y="16"/>
                    </a:lnTo>
                    <a:lnTo>
                      <a:pt x="90" y="8"/>
                    </a:lnTo>
                    <a:lnTo>
                      <a:pt x="64" y="8"/>
                    </a:lnTo>
                    <a:lnTo>
                      <a:pt x="64" y="16"/>
                    </a:lnTo>
                    <a:close/>
                    <a:moveTo>
                      <a:pt x="64" y="30"/>
                    </a:moveTo>
                    <a:lnTo>
                      <a:pt x="90" y="30"/>
                    </a:lnTo>
                    <a:lnTo>
                      <a:pt x="90" y="24"/>
                    </a:lnTo>
                    <a:lnTo>
                      <a:pt x="64" y="24"/>
                    </a:lnTo>
                    <a:lnTo>
                      <a:pt x="64" y="3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 name="Freeform 96"/>
              <p:cNvSpPr>
                <a:spLocks noEditPoints="1"/>
              </p:cNvSpPr>
              <p:nvPr/>
            </p:nvSpPr>
            <p:spPr bwMode="auto">
              <a:xfrm>
                <a:off x="4940" y="2982"/>
                <a:ext cx="112" cy="108"/>
              </a:xfrm>
              <a:custGeom>
                <a:avLst/>
                <a:gdLst>
                  <a:gd name="T0" fmla="*/ 28 w 112"/>
                  <a:gd name="T1" fmla="*/ 48 h 108"/>
                  <a:gd name="T2" fmla="*/ 18 w 112"/>
                  <a:gd name="T3" fmla="*/ 48 h 108"/>
                  <a:gd name="T4" fmla="*/ 0 w 112"/>
                  <a:gd name="T5" fmla="*/ 46 h 108"/>
                  <a:gd name="T6" fmla="*/ 24 w 112"/>
                  <a:gd name="T7" fmla="*/ 32 h 108"/>
                  <a:gd name="T8" fmla="*/ 8 w 112"/>
                  <a:gd name="T9" fmla="*/ 16 h 108"/>
                  <a:gd name="T10" fmla="*/ 32 w 112"/>
                  <a:gd name="T11" fmla="*/ 26 h 108"/>
                  <a:gd name="T12" fmla="*/ 46 w 112"/>
                  <a:gd name="T13" fmla="*/ 10 h 108"/>
                  <a:gd name="T14" fmla="*/ 18 w 112"/>
                  <a:gd name="T15" fmla="*/ 12 h 108"/>
                  <a:gd name="T16" fmla="*/ 28 w 112"/>
                  <a:gd name="T17" fmla="*/ 2 h 108"/>
                  <a:gd name="T18" fmla="*/ 60 w 112"/>
                  <a:gd name="T19" fmla="*/ 0 h 108"/>
                  <a:gd name="T20" fmla="*/ 68 w 112"/>
                  <a:gd name="T21" fmla="*/ 16 h 108"/>
                  <a:gd name="T22" fmla="*/ 80 w 112"/>
                  <a:gd name="T23" fmla="*/ 2 h 108"/>
                  <a:gd name="T24" fmla="*/ 86 w 112"/>
                  <a:gd name="T25" fmla="*/ 10 h 108"/>
                  <a:gd name="T26" fmla="*/ 76 w 112"/>
                  <a:gd name="T27" fmla="*/ 22 h 108"/>
                  <a:gd name="T28" fmla="*/ 92 w 112"/>
                  <a:gd name="T29" fmla="*/ 22 h 108"/>
                  <a:gd name="T30" fmla="*/ 106 w 112"/>
                  <a:gd name="T31" fmla="*/ 20 h 108"/>
                  <a:gd name="T32" fmla="*/ 92 w 112"/>
                  <a:gd name="T33" fmla="*/ 34 h 108"/>
                  <a:gd name="T34" fmla="*/ 112 w 112"/>
                  <a:gd name="T35" fmla="*/ 44 h 108"/>
                  <a:gd name="T36" fmla="*/ 106 w 112"/>
                  <a:gd name="T37" fmla="*/ 54 h 108"/>
                  <a:gd name="T38" fmla="*/ 84 w 112"/>
                  <a:gd name="T39" fmla="*/ 48 h 108"/>
                  <a:gd name="T40" fmla="*/ 74 w 112"/>
                  <a:gd name="T41" fmla="*/ 48 h 108"/>
                  <a:gd name="T42" fmla="*/ 92 w 112"/>
                  <a:gd name="T43" fmla="*/ 62 h 108"/>
                  <a:gd name="T44" fmla="*/ 106 w 112"/>
                  <a:gd name="T45" fmla="*/ 72 h 108"/>
                  <a:gd name="T46" fmla="*/ 74 w 112"/>
                  <a:gd name="T47" fmla="*/ 92 h 108"/>
                  <a:gd name="T48" fmla="*/ 76 w 112"/>
                  <a:gd name="T49" fmla="*/ 94 h 108"/>
                  <a:gd name="T50" fmla="*/ 84 w 112"/>
                  <a:gd name="T51" fmla="*/ 96 h 108"/>
                  <a:gd name="T52" fmla="*/ 98 w 112"/>
                  <a:gd name="T53" fmla="*/ 88 h 108"/>
                  <a:gd name="T54" fmla="*/ 110 w 112"/>
                  <a:gd name="T55" fmla="*/ 84 h 108"/>
                  <a:gd name="T56" fmla="*/ 102 w 112"/>
                  <a:gd name="T57" fmla="*/ 102 h 108"/>
                  <a:gd name="T58" fmla="*/ 82 w 112"/>
                  <a:gd name="T59" fmla="*/ 104 h 108"/>
                  <a:gd name="T60" fmla="*/ 64 w 112"/>
                  <a:gd name="T61" fmla="*/ 100 h 108"/>
                  <a:gd name="T62" fmla="*/ 46 w 112"/>
                  <a:gd name="T63" fmla="*/ 72 h 108"/>
                  <a:gd name="T64" fmla="*/ 36 w 112"/>
                  <a:gd name="T65" fmla="*/ 90 h 108"/>
                  <a:gd name="T66" fmla="*/ 10 w 112"/>
                  <a:gd name="T67" fmla="*/ 108 h 108"/>
                  <a:gd name="T68" fmla="*/ 4 w 112"/>
                  <a:gd name="T69" fmla="*/ 98 h 108"/>
                  <a:gd name="T70" fmla="*/ 24 w 112"/>
                  <a:gd name="T71" fmla="*/ 88 h 108"/>
                  <a:gd name="T72" fmla="*/ 18 w 112"/>
                  <a:gd name="T73" fmla="*/ 72 h 108"/>
                  <a:gd name="T74" fmla="*/ 6 w 112"/>
                  <a:gd name="T75" fmla="*/ 62 h 108"/>
                  <a:gd name="T76" fmla="*/ 36 w 112"/>
                  <a:gd name="T77" fmla="*/ 62 h 108"/>
                  <a:gd name="T78" fmla="*/ 36 w 112"/>
                  <a:gd name="T79" fmla="*/ 48 h 108"/>
                  <a:gd name="T80" fmla="*/ 78 w 112"/>
                  <a:gd name="T81" fmla="*/ 38 h 108"/>
                  <a:gd name="T82" fmla="*/ 56 w 112"/>
                  <a:gd name="T83" fmla="*/ 14 h 108"/>
                  <a:gd name="T84" fmla="*/ 34 w 112"/>
                  <a:gd name="T85" fmla="*/ 38 h 108"/>
                  <a:gd name="T86" fmla="*/ 72 w 112"/>
                  <a:gd name="T87" fmla="*/ 38 h 108"/>
                  <a:gd name="T88" fmla="*/ 46 w 112"/>
                  <a:gd name="T89" fmla="*/ 62 h 108"/>
                  <a:gd name="T90" fmla="*/ 48 w 112"/>
                  <a:gd name="T91"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108">
                    <a:moveTo>
                      <a:pt x="36" y="48"/>
                    </a:moveTo>
                    <a:lnTo>
                      <a:pt x="36" y="48"/>
                    </a:lnTo>
                    <a:lnTo>
                      <a:pt x="28" y="48"/>
                    </a:lnTo>
                    <a:lnTo>
                      <a:pt x="28" y="42"/>
                    </a:lnTo>
                    <a:lnTo>
                      <a:pt x="28" y="42"/>
                    </a:lnTo>
                    <a:lnTo>
                      <a:pt x="18" y="48"/>
                    </a:lnTo>
                    <a:lnTo>
                      <a:pt x="6" y="54"/>
                    </a:lnTo>
                    <a:lnTo>
                      <a:pt x="6" y="54"/>
                    </a:lnTo>
                    <a:lnTo>
                      <a:pt x="0" y="46"/>
                    </a:lnTo>
                    <a:lnTo>
                      <a:pt x="0" y="46"/>
                    </a:lnTo>
                    <a:lnTo>
                      <a:pt x="12" y="40"/>
                    </a:lnTo>
                    <a:lnTo>
                      <a:pt x="24" y="32"/>
                    </a:lnTo>
                    <a:lnTo>
                      <a:pt x="24" y="32"/>
                    </a:lnTo>
                    <a:lnTo>
                      <a:pt x="16" y="24"/>
                    </a:lnTo>
                    <a:lnTo>
                      <a:pt x="8" y="16"/>
                    </a:lnTo>
                    <a:lnTo>
                      <a:pt x="16" y="10"/>
                    </a:lnTo>
                    <a:lnTo>
                      <a:pt x="16" y="10"/>
                    </a:lnTo>
                    <a:lnTo>
                      <a:pt x="32" y="26"/>
                    </a:lnTo>
                    <a:lnTo>
                      <a:pt x="32" y="26"/>
                    </a:lnTo>
                    <a:lnTo>
                      <a:pt x="40" y="18"/>
                    </a:lnTo>
                    <a:lnTo>
                      <a:pt x="46" y="10"/>
                    </a:lnTo>
                    <a:lnTo>
                      <a:pt x="26" y="10"/>
                    </a:lnTo>
                    <a:lnTo>
                      <a:pt x="26" y="10"/>
                    </a:lnTo>
                    <a:lnTo>
                      <a:pt x="18" y="12"/>
                    </a:lnTo>
                    <a:lnTo>
                      <a:pt x="18" y="0"/>
                    </a:lnTo>
                    <a:lnTo>
                      <a:pt x="18" y="0"/>
                    </a:lnTo>
                    <a:lnTo>
                      <a:pt x="28" y="2"/>
                    </a:lnTo>
                    <a:lnTo>
                      <a:pt x="50" y="2"/>
                    </a:lnTo>
                    <a:lnTo>
                      <a:pt x="50" y="2"/>
                    </a:lnTo>
                    <a:lnTo>
                      <a:pt x="60" y="0"/>
                    </a:lnTo>
                    <a:lnTo>
                      <a:pt x="60" y="0"/>
                    </a:lnTo>
                    <a:lnTo>
                      <a:pt x="64" y="8"/>
                    </a:lnTo>
                    <a:lnTo>
                      <a:pt x="68" y="16"/>
                    </a:lnTo>
                    <a:lnTo>
                      <a:pt x="68" y="16"/>
                    </a:lnTo>
                    <a:lnTo>
                      <a:pt x="76" y="8"/>
                    </a:lnTo>
                    <a:lnTo>
                      <a:pt x="80" y="2"/>
                    </a:lnTo>
                    <a:lnTo>
                      <a:pt x="90" y="6"/>
                    </a:lnTo>
                    <a:lnTo>
                      <a:pt x="90" y="6"/>
                    </a:lnTo>
                    <a:lnTo>
                      <a:pt x="86" y="10"/>
                    </a:lnTo>
                    <a:lnTo>
                      <a:pt x="86" y="10"/>
                    </a:lnTo>
                    <a:lnTo>
                      <a:pt x="76" y="22"/>
                    </a:lnTo>
                    <a:lnTo>
                      <a:pt x="76" y="22"/>
                    </a:lnTo>
                    <a:lnTo>
                      <a:pt x="84" y="28"/>
                    </a:lnTo>
                    <a:lnTo>
                      <a:pt x="84" y="28"/>
                    </a:lnTo>
                    <a:lnTo>
                      <a:pt x="92" y="22"/>
                    </a:lnTo>
                    <a:lnTo>
                      <a:pt x="96" y="14"/>
                    </a:lnTo>
                    <a:lnTo>
                      <a:pt x="106" y="20"/>
                    </a:lnTo>
                    <a:lnTo>
                      <a:pt x="106" y="20"/>
                    </a:lnTo>
                    <a:lnTo>
                      <a:pt x="100" y="26"/>
                    </a:lnTo>
                    <a:lnTo>
                      <a:pt x="100" y="26"/>
                    </a:lnTo>
                    <a:lnTo>
                      <a:pt x="92" y="34"/>
                    </a:lnTo>
                    <a:lnTo>
                      <a:pt x="92" y="34"/>
                    </a:lnTo>
                    <a:lnTo>
                      <a:pt x="100" y="40"/>
                    </a:lnTo>
                    <a:lnTo>
                      <a:pt x="112" y="44"/>
                    </a:lnTo>
                    <a:lnTo>
                      <a:pt x="112" y="44"/>
                    </a:lnTo>
                    <a:lnTo>
                      <a:pt x="106" y="54"/>
                    </a:lnTo>
                    <a:lnTo>
                      <a:pt x="106" y="54"/>
                    </a:lnTo>
                    <a:lnTo>
                      <a:pt x="94" y="48"/>
                    </a:lnTo>
                    <a:lnTo>
                      <a:pt x="84" y="42"/>
                    </a:lnTo>
                    <a:lnTo>
                      <a:pt x="84" y="48"/>
                    </a:lnTo>
                    <a:lnTo>
                      <a:pt x="84" y="48"/>
                    </a:lnTo>
                    <a:lnTo>
                      <a:pt x="74" y="48"/>
                    </a:lnTo>
                    <a:lnTo>
                      <a:pt x="74" y="48"/>
                    </a:lnTo>
                    <a:lnTo>
                      <a:pt x="74" y="62"/>
                    </a:lnTo>
                    <a:lnTo>
                      <a:pt x="92" y="62"/>
                    </a:lnTo>
                    <a:lnTo>
                      <a:pt x="92" y="62"/>
                    </a:lnTo>
                    <a:lnTo>
                      <a:pt x="106" y="62"/>
                    </a:lnTo>
                    <a:lnTo>
                      <a:pt x="106" y="72"/>
                    </a:lnTo>
                    <a:lnTo>
                      <a:pt x="106" y="72"/>
                    </a:lnTo>
                    <a:lnTo>
                      <a:pt x="92" y="72"/>
                    </a:lnTo>
                    <a:lnTo>
                      <a:pt x="74" y="72"/>
                    </a:lnTo>
                    <a:lnTo>
                      <a:pt x="74" y="92"/>
                    </a:lnTo>
                    <a:lnTo>
                      <a:pt x="74" y="92"/>
                    </a:lnTo>
                    <a:lnTo>
                      <a:pt x="74" y="94"/>
                    </a:lnTo>
                    <a:lnTo>
                      <a:pt x="76" y="94"/>
                    </a:lnTo>
                    <a:lnTo>
                      <a:pt x="76" y="94"/>
                    </a:lnTo>
                    <a:lnTo>
                      <a:pt x="84" y="96"/>
                    </a:lnTo>
                    <a:lnTo>
                      <a:pt x="84" y="96"/>
                    </a:lnTo>
                    <a:lnTo>
                      <a:pt x="92" y="94"/>
                    </a:lnTo>
                    <a:lnTo>
                      <a:pt x="96" y="92"/>
                    </a:lnTo>
                    <a:lnTo>
                      <a:pt x="98" y="88"/>
                    </a:lnTo>
                    <a:lnTo>
                      <a:pt x="98" y="80"/>
                    </a:lnTo>
                    <a:lnTo>
                      <a:pt x="98" y="80"/>
                    </a:lnTo>
                    <a:lnTo>
                      <a:pt x="110" y="84"/>
                    </a:lnTo>
                    <a:lnTo>
                      <a:pt x="110" y="84"/>
                    </a:lnTo>
                    <a:lnTo>
                      <a:pt x="106" y="96"/>
                    </a:lnTo>
                    <a:lnTo>
                      <a:pt x="102" y="102"/>
                    </a:lnTo>
                    <a:lnTo>
                      <a:pt x="96" y="104"/>
                    </a:lnTo>
                    <a:lnTo>
                      <a:pt x="82" y="104"/>
                    </a:lnTo>
                    <a:lnTo>
                      <a:pt x="82" y="104"/>
                    </a:lnTo>
                    <a:lnTo>
                      <a:pt x="72" y="104"/>
                    </a:lnTo>
                    <a:lnTo>
                      <a:pt x="66" y="104"/>
                    </a:lnTo>
                    <a:lnTo>
                      <a:pt x="64" y="100"/>
                    </a:lnTo>
                    <a:lnTo>
                      <a:pt x="62" y="96"/>
                    </a:lnTo>
                    <a:lnTo>
                      <a:pt x="62" y="72"/>
                    </a:lnTo>
                    <a:lnTo>
                      <a:pt x="46" y="72"/>
                    </a:lnTo>
                    <a:lnTo>
                      <a:pt x="46" y="72"/>
                    </a:lnTo>
                    <a:lnTo>
                      <a:pt x="42" y="82"/>
                    </a:lnTo>
                    <a:lnTo>
                      <a:pt x="36" y="90"/>
                    </a:lnTo>
                    <a:lnTo>
                      <a:pt x="36" y="90"/>
                    </a:lnTo>
                    <a:lnTo>
                      <a:pt x="26" y="100"/>
                    </a:lnTo>
                    <a:lnTo>
                      <a:pt x="10" y="108"/>
                    </a:lnTo>
                    <a:lnTo>
                      <a:pt x="10" y="108"/>
                    </a:lnTo>
                    <a:lnTo>
                      <a:pt x="4" y="98"/>
                    </a:lnTo>
                    <a:lnTo>
                      <a:pt x="4" y="98"/>
                    </a:lnTo>
                    <a:lnTo>
                      <a:pt x="16" y="92"/>
                    </a:lnTo>
                    <a:lnTo>
                      <a:pt x="24" y="88"/>
                    </a:lnTo>
                    <a:lnTo>
                      <a:pt x="24" y="88"/>
                    </a:lnTo>
                    <a:lnTo>
                      <a:pt x="32" y="80"/>
                    </a:lnTo>
                    <a:lnTo>
                      <a:pt x="34" y="72"/>
                    </a:lnTo>
                    <a:lnTo>
                      <a:pt x="18" y="72"/>
                    </a:lnTo>
                    <a:lnTo>
                      <a:pt x="18" y="72"/>
                    </a:lnTo>
                    <a:lnTo>
                      <a:pt x="6" y="72"/>
                    </a:lnTo>
                    <a:lnTo>
                      <a:pt x="6" y="62"/>
                    </a:lnTo>
                    <a:lnTo>
                      <a:pt x="6" y="62"/>
                    </a:lnTo>
                    <a:lnTo>
                      <a:pt x="18" y="62"/>
                    </a:lnTo>
                    <a:lnTo>
                      <a:pt x="36" y="62"/>
                    </a:lnTo>
                    <a:lnTo>
                      <a:pt x="36" y="62"/>
                    </a:lnTo>
                    <a:lnTo>
                      <a:pt x="36" y="48"/>
                    </a:lnTo>
                    <a:lnTo>
                      <a:pt x="36" y="48"/>
                    </a:lnTo>
                    <a:close/>
                    <a:moveTo>
                      <a:pt x="72" y="38"/>
                    </a:moveTo>
                    <a:lnTo>
                      <a:pt x="72" y="38"/>
                    </a:lnTo>
                    <a:lnTo>
                      <a:pt x="78" y="38"/>
                    </a:lnTo>
                    <a:lnTo>
                      <a:pt x="78" y="38"/>
                    </a:lnTo>
                    <a:lnTo>
                      <a:pt x="66" y="26"/>
                    </a:lnTo>
                    <a:lnTo>
                      <a:pt x="56" y="14"/>
                    </a:lnTo>
                    <a:lnTo>
                      <a:pt x="56" y="14"/>
                    </a:lnTo>
                    <a:lnTo>
                      <a:pt x="46" y="26"/>
                    </a:lnTo>
                    <a:lnTo>
                      <a:pt x="34" y="38"/>
                    </a:lnTo>
                    <a:lnTo>
                      <a:pt x="34" y="38"/>
                    </a:lnTo>
                    <a:lnTo>
                      <a:pt x="40" y="38"/>
                    </a:lnTo>
                    <a:lnTo>
                      <a:pt x="72" y="38"/>
                    </a:lnTo>
                    <a:close/>
                    <a:moveTo>
                      <a:pt x="48" y="48"/>
                    </a:moveTo>
                    <a:lnTo>
                      <a:pt x="48" y="48"/>
                    </a:lnTo>
                    <a:lnTo>
                      <a:pt x="46" y="62"/>
                    </a:lnTo>
                    <a:lnTo>
                      <a:pt x="62" y="62"/>
                    </a:lnTo>
                    <a:lnTo>
                      <a:pt x="62" y="48"/>
                    </a:lnTo>
                    <a:lnTo>
                      <a:pt x="48" y="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 name="Freeform 97"/>
              <p:cNvSpPr>
                <a:spLocks/>
              </p:cNvSpPr>
              <p:nvPr/>
            </p:nvSpPr>
            <p:spPr bwMode="auto">
              <a:xfrm>
                <a:off x="4084" y="3256"/>
                <a:ext cx="1224" cy="264"/>
              </a:xfrm>
              <a:custGeom>
                <a:avLst/>
                <a:gdLst>
                  <a:gd name="T0" fmla="*/ 1224 w 1224"/>
                  <a:gd name="T1" fmla="*/ 132 h 264"/>
                  <a:gd name="T2" fmla="*/ 1222 w 1224"/>
                  <a:gd name="T3" fmla="*/ 158 h 264"/>
                  <a:gd name="T4" fmla="*/ 1214 w 1224"/>
                  <a:gd name="T5" fmla="*/ 184 h 264"/>
                  <a:gd name="T6" fmla="*/ 1202 w 1224"/>
                  <a:gd name="T7" fmla="*/ 206 h 264"/>
                  <a:gd name="T8" fmla="*/ 1186 w 1224"/>
                  <a:gd name="T9" fmla="*/ 226 h 264"/>
                  <a:gd name="T10" fmla="*/ 1166 w 1224"/>
                  <a:gd name="T11" fmla="*/ 242 h 264"/>
                  <a:gd name="T12" fmla="*/ 1144 w 1224"/>
                  <a:gd name="T13" fmla="*/ 254 h 264"/>
                  <a:gd name="T14" fmla="*/ 1120 w 1224"/>
                  <a:gd name="T15" fmla="*/ 262 h 264"/>
                  <a:gd name="T16" fmla="*/ 1094 w 1224"/>
                  <a:gd name="T17" fmla="*/ 264 h 264"/>
                  <a:gd name="T18" fmla="*/ 132 w 1224"/>
                  <a:gd name="T19" fmla="*/ 264 h 264"/>
                  <a:gd name="T20" fmla="*/ 106 w 1224"/>
                  <a:gd name="T21" fmla="*/ 262 h 264"/>
                  <a:gd name="T22" fmla="*/ 82 w 1224"/>
                  <a:gd name="T23" fmla="*/ 254 h 264"/>
                  <a:gd name="T24" fmla="*/ 60 w 1224"/>
                  <a:gd name="T25" fmla="*/ 242 h 264"/>
                  <a:gd name="T26" fmla="*/ 40 w 1224"/>
                  <a:gd name="T27" fmla="*/ 226 h 264"/>
                  <a:gd name="T28" fmla="*/ 24 w 1224"/>
                  <a:gd name="T29" fmla="*/ 206 h 264"/>
                  <a:gd name="T30" fmla="*/ 12 w 1224"/>
                  <a:gd name="T31" fmla="*/ 184 h 264"/>
                  <a:gd name="T32" fmla="*/ 4 w 1224"/>
                  <a:gd name="T33" fmla="*/ 158 h 264"/>
                  <a:gd name="T34" fmla="*/ 0 w 1224"/>
                  <a:gd name="T35" fmla="*/ 132 h 264"/>
                  <a:gd name="T36" fmla="*/ 2 w 1224"/>
                  <a:gd name="T37" fmla="*/ 118 h 264"/>
                  <a:gd name="T38" fmla="*/ 6 w 1224"/>
                  <a:gd name="T39" fmla="*/ 94 h 264"/>
                  <a:gd name="T40" fmla="*/ 16 w 1224"/>
                  <a:gd name="T41" fmla="*/ 70 h 264"/>
                  <a:gd name="T42" fmla="*/ 32 w 1224"/>
                  <a:gd name="T43" fmla="*/ 48 h 264"/>
                  <a:gd name="T44" fmla="*/ 50 w 1224"/>
                  <a:gd name="T45" fmla="*/ 30 h 264"/>
                  <a:gd name="T46" fmla="*/ 70 w 1224"/>
                  <a:gd name="T47" fmla="*/ 16 h 264"/>
                  <a:gd name="T48" fmla="*/ 94 w 1224"/>
                  <a:gd name="T49" fmla="*/ 6 h 264"/>
                  <a:gd name="T50" fmla="*/ 120 w 1224"/>
                  <a:gd name="T51" fmla="*/ 2 h 264"/>
                  <a:gd name="T52" fmla="*/ 1094 w 1224"/>
                  <a:gd name="T53" fmla="*/ 0 h 264"/>
                  <a:gd name="T54" fmla="*/ 1106 w 1224"/>
                  <a:gd name="T55" fmla="*/ 2 h 264"/>
                  <a:gd name="T56" fmla="*/ 1132 w 1224"/>
                  <a:gd name="T57" fmla="*/ 6 h 264"/>
                  <a:gd name="T58" fmla="*/ 1156 w 1224"/>
                  <a:gd name="T59" fmla="*/ 16 h 264"/>
                  <a:gd name="T60" fmla="*/ 1176 w 1224"/>
                  <a:gd name="T61" fmla="*/ 30 h 264"/>
                  <a:gd name="T62" fmla="*/ 1194 w 1224"/>
                  <a:gd name="T63" fmla="*/ 48 h 264"/>
                  <a:gd name="T64" fmla="*/ 1208 w 1224"/>
                  <a:gd name="T65" fmla="*/ 70 h 264"/>
                  <a:gd name="T66" fmla="*/ 1218 w 1224"/>
                  <a:gd name="T67" fmla="*/ 94 h 264"/>
                  <a:gd name="T68" fmla="*/ 1224 w 1224"/>
                  <a:gd name="T69" fmla="*/ 118 h 264"/>
                  <a:gd name="T70" fmla="*/ 1224 w 1224"/>
                  <a:gd name="T71" fmla="*/ 13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4" h="264">
                    <a:moveTo>
                      <a:pt x="1224" y="132"/>
                    </a:moveTo>
                    <a:lnTo>
                      <a:pt x="1224" y="132"/>
                    </a:lnTo>
                    <a:lnTo>
                      <a:pt x="1224" y="146"/>
                    </a:lnTo>
                    <a:lnTo>
                      <a:pt x="1222" y="158"/>
                    </a:lnTo>
                    <a:lnTo>
                      <a:pt x="1218" y="172"/>
                    </a:lnTo>
                    <a:lnTo>
                      <a:pt x="1214" y="184"/>
                    </a:lnTo>
                    <a:lnTo>
                      <a:pt x="1208" y="194"/>
                    </a:lnTo>
                    <a:lnTo>
                      <a:pt x="1202" y="206"/>
                    </a:lnTo>
                    <a:lnTo>
                      <a:pt x="1194" y="216"/>
                    </a:lnTo>
                    <a:lnTo>
                      <a:pt x="1186" y="226"/>
                    </a:lnTo>
                    <a:lnTo>
                      <a:pt x="1176" y="234"/>
                    </a:lnTo>
                    <a:lnTo>
                      <a:pt x="1166" y="242"/>
                    </a:lnTo>
                    <a:lnTo>
                      <a:pt x="1156" y="248"/>
                    </a:lnTo>
                    <a:lnTo>
                      <a:pt x="1144" y="254"/>
                    </a:lnTo>
                    <a:lnTo>
                      <a:pt x="1132" y="258"/>
                    </a:lnTo>
                    <a:lnTo>
                      <a:pt x="1120" y="262"/>
                    </a:lnTo>
                    <a:lnTo>
                      <a:pt x="1106" y="264"/>
                    </a:lnTo>
                    <a:lnTo>
                      <a:pt x="1094" y="264"/>
                    </a:lnTo>
                    <a:lnTo>
                      <a:pt x="132" y="264"/>
                    </a:lnTo>
                    <a:lnTo>
                      <a:pt x="132" y="264"/>
                    </a:lnTo>
                    <a:lnTo>
                      <a:pt x="120" y="264"/>
                    </a:lnTo>
                    <a:lnTo>
                      <a:pt x="106" y="262"/>
                    </a:lnTo>
                    <a:lnTo>
                      <a:pt x="94" y="258"/>
                    </a:lnTo>
                    <a:lnTo>
                      <a:pt x="82" y="254"/>
                    </a:lnTo>
                    <a:lnTo>
                      <a:pt x="70" y="248"/>
                    </a:lnTo>
                    <a:lnTo>
                      <a:pt x="60" y="242"/>
                    </a:lnTo>
                    <a:lnTo>
                      <a:pt x="50" y="234"/>
                    </a:lnTo>
                    <a:lnTo>
                      <a:pt x="40" y="226"/>
                    </a:lnTo>
                    <a:lnTo>
                      <a:pt x="32" y="216"/>
                    </a:lnTo>
                    <a:lnTo>
                      <a:pt x="24" y="206"/>
                    </a:lnTo>
                    <a:lnTo>
                      <a:pt x="16" y="194"/>
                    </a:lnTo>
                    <a:lnTo>
                      <a:pt x="12" y="184"/>
                    </a:lnTo>
                    <a:lnTo>
                      <a:pt x="6" y="172"/>
                    </a:lnTo>
                    <a:lnTo>
                      <a:pt x="4" y="158"/>
                    </a:lnTo>
                    <a:lnTo>
                      <a:pt x="2" y="146"/>
                    </a:lnTo>
                    <a:lnTo>
                      <a:pt x="0" y="132"/>
                    </a:lnTo>
                    <a:lnTo>
                      <a:pt x="0" y="132"/>
                    </a:lnTo>
                    <a:lnTo>
                      <a:pt x="2" y="118"/>
                    </a:lnTo>
                    <a:lnTo>
                      <a:pt x="4" y="106"/>
                    </a:lnTo>
                    <a:lnTo>
                      <a:pt x="6" y="94"/>
                    </a:lnTo>
                    <a:lnTo>
                      <a:pt x="12" y="82"/>
                    </a:lnTo>
                    <a:lnTo>
                      <a:pt x="16" y="70"/>
                    </a:lnTo>
                    <a:lnTo>
                      <a:pt x="24" y="58"/>
                    </a:lnTo>
                    <a:lnTo>
                      <a:pt x="32" y="48"/>
                    </a:lnTo>
                    <a:lnTo>
                      <a:pt x="40" y="40"/>
                    </a:lnTo>
                    <a:lnTo>
                      <a:pt x="50" y="30"/>
                    </a:lnTo>
                    <a:lnTo>
                      <a:pt x="60" y="24"/>
                    </a:lnTo>
                    <a:lnTo>
                      <a:pt x="70" y="16"/>
                    </a:lnTo>
                    <a:lnTo>
                      <a:pt x="82" y="10"/>
                    </a:lnTo>
                    <a:lnTo>
                      <a:pt x="94" y="6"/>
                    </a:lnTo>
                    <a:lnTo>
                      <a:pt x="106" y="4"/>
                    </a:lnTo>
                    <a:lnTo>
                      <a:pt x="120" y="2"/>
                    </a:lnTo>
                    <a:lnTo>
                      <a:pt x="132" y="0"/>
                    </a:lnTo>
                    <a:lnTo>
                      <a:pt x="1094" y="0"/>
                    </a:lnTo>
                    <a:lnTo>
                      <a:pt x="1094" y="0"/>
                    </a:lnTo>
                    <a:lnTo>
                      <a:pt x="1106" y="2"/>
                    </a:lnTo>
                    <a:lnTo>
                      <a:pt x="1120" y="4"/>
                    </a:lnTo>
                    <a:lnTo>
                      <a:pt x="1132" y="6"/>
                    </a:lnTo>
                    <a:lnTo>
                      <a:pt x="1144" y="10"/>
                    </a:lnTo>
                    <a:lnTo>
                      <a:pt x="1156" y="16"/>
                    </a:lnTo>
                    <a:lnTo>
                      <a:pt x="1166" y="24"/>
                    </a:lnTo>
                    <a:lnTo>
                      <a:pt x="1176" y="30"/>
                    </a:lnTo>
                    <a:lnTo>
                      <a:pt x="1186" y="40"/>
                    </a:lnTo>
                    <a:lnTo>
                      <a:pt x="1194" y="48"/>
                    </a:lnTo>
                    <a:lnTo>
                      <a:pt x="1202" y="58"/>
                    </a:lnTo>
                    <a:lnTo>
                      <a:pt x="1208" y="70"/>
                    </a:lnTo>
                    <a:lnTo>
                      <a:pt x="1214" y="82"/>
                    </a:lnTo>
                    <a:lnTo>
                      <a:pt x="1218" y="94"/>
                    </a:lnTo>
                    <a:lnTo>
                      <a:pt x="1222" y="106"/>
                    </a:lnTo>
                    <a:lnTo>
                      <a:pt x="1224" y="118"/>
                    </a:lnTo>
                    <a:lnTo>
                      <a:pt x="1224" y="132"/>
                    </a:lnTo>
                    <a:lnTo>
                      <a:pt x="1224" y="1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 name="Freeform 98"/>
              <p:cNvSpPr>
                <a:spLocks noEditPoints="1"/>
              </p:cNvSpPr>
              <p:nvPr/>
            </p:nvSpPr>
            <p:spPr bwMode="auto">
              <a:xfrm>
                <a:off x="4342" y="3336"/>
                <a:ext cx="112" cy="112"/>
              </a:xfrm>
              <a:custGeom>
                <a:avLst/>
                <a:gdLst>
                  <a:gd name="T0" fmla="*/ 2 w 112"/>
                  <a:gd name="T1" fmla="*/ 50 h 112"/>
                  <a:gd name="T2" fmla="*/ 12 w 112"/>
                  <a:gd name="T3" fmla="*/ 40 h 112"/>
                  <a:gd name="T4" fmla="*/ 38 w 112"/>
                  <a:gd name="T5" fmla="*/ 32 h 112"/>
                  <a:gd name="T6" fmla="*/ 50 w 112"/>
                  <a:gd name="T7" fmla="*/ 24 h 112"/>
                  <a:gd name="T8" fmla="*/ 48 w 112"/>
                  <a:gd name="T9" fmla="*/ 40 h 112"/>
                  <a:gd name="T10" fmla="*/ 58 w 112"/>
                  <a:gd name="T11" fmla="*/ 50 h 112"/>
                  <a:gd name="T12" fmla="*/ 36 w 112"/>
                  <a:gd name="T13" fmla="*/ 60 h 112"/>
                  <a:gd name="T14" fmla="*/ 58 w 112"/>
                  <a:gd name="T15" fmla="*/ 60 h 112"/>
                  <a:gd name="T16" fmla="*/ 46 w 112"/>
                  <a:gd name="T17" fmla="*/ 70 h 112"/>
                  <a:gd name="T18" fmla="*/ 46 w 112"/>
                  <a:gd name="T19" fmla="*/ 76 h 112"/>
                  <a:gd name="T20" fmla="*/ 48 w 112"/>
                  <a:gd name="T21" fmla="*/ 92 h 112"/>
                  <a:gd name="T22" fmla="*/ 36 w 112"/>
                  <a:gd name="T23" fmla="*/ 76 h 112"/>
                  <a:gd name="T24" fmla="*/ 36 w 112"/>
                  <a:gd name="T25" fmla="*/ 100 h 112"/>
                  <a:gd name="T26" fmla="*/ 24 w 112"/>
                  <a:gd name="T27" fmla="*/ 110 h 112"/>
                  <a:gd name="T28" fmla="*/ 26 w 112"/>
                  <a:gd name="T29" fmla="*/ 88 h 112"/>
                  <a:gd name="T30" fmla="*/ 26 w 112"/>
                  <a:gd name="T31" fmla="*/ 78 h 112"/>
                  <a:gd name="T32" fmla="*/ 6 w 112"/>
                  <a:gd name="T33" fmla="*/ 102 h 112"/>
                  <a:gd name="T34" fmla="*/ 12 w 112"/>
                  <a:gd name="T35" fmla="*/ 82 h 112"/>
                  <a:gd name="T36" fmla="*/ 12 w 112"/>
                  <a:gd name="T37" fmla="*/ 70 h 112"/>
                  <a:gd name="T38" fmla="*/ 2 w 112"/>
                  <a:gd name="T39" fmla="*/ 60 h 112"/>
                  <a:gd name="T40" fmla="*/ 26 w 112"/>
                  <a:gd name="T41" fmla="*/ 50 h 112"/>
                  <a:gd name="T42" fmla="*/ 46 w 112"/>
                  <a:gd name="T43" fmla="*/ 12 h 112"/>
                  <a:gd name="T44" fmla="*/ 56 w 112"/>
                  <a:gd name="T45" fmla="*/ 22 h 112"/>
                  <a:gd name="T46" fmla="*/ 14 w 112"/>
                  <a:gd name="T47" fmla="*/ 22 h 112"/>
                  <a:gd name="T48" fmla="*/ 4 w 112"/>
                  <a:gd name="T49" fmla="*/ 12 h 112"/>
                  <a:gd name="T50" fmla="*/ 26 w 112"/>
                  <a:gd name="T51" fmla="*/ 10 h 112"/>
                  <a:gd name="T52" fmla="*/ 36 w 112"/>
                  <a:gd name="T53" fmla="*/ 0 h 112"/>
                  <a:gd name="T54" fmla="*/ 36 w 112"/>
                  <a:gd name="T55" fmla="*/ 12 h 112"/>
                  <a:gd name="T56" fmla="*/ 16 w 112"/>
                  <a:gd name="T57" fmla="*/ 40 h 112"/>
                  <a:gd name="T58" fmla="*/ 20 w 112"/>
                  <a:gd name="T59" fmla="*/ 22 h 112"/>
                  <a:gd name="T60" fmla="*/ 100 w 112"/>
                  <a:gd name="T61" fmla="*/ 38 h 112"/>
                  <a:gd name="T62" fmla="*/ 112 w 112"/>
                  <a:gd name="T63" fmla="*/ 48 h 112"/>
                  <a:gd name="T64" fmla="*/ 98 w 112"/>
                  <a:gd name="T65" fmla="*/ 48 h 112"/>
                  <a:gd name="T66" fmla="*/ 98 w 112"/>
                  <a:gd name="T67" fmla="*/ 112 h 112"/>
                  <a:gd name="T68" fmla="*/ 88 w 112"/>
                  <a:gd name="T69" fmla="*/ 98 h 112"/>
                  <a:gd name="T70" fmla="*/ 72 w 112"/>
                  <a:gd name="T71" fmla="*/ 48 h 112"/>
                  <a:gd name="T72" fmla="*/ 64 w 112"/>
                  <a:gd name="T73" fmla="*/ 100 h 112"/>
                  <a:gd name="T74" fmla="*/ 48 w 112"/>
                  <a:gd name="T75" fmla="*/ 104 h 112"/>
                  <a:gd name="T76" fmla="*/ 60 w 112"/>
                  <a:gd name="T77" fmla="*/ 78 h 112"/>
                  <a:gd name="T78" fmla="*/ 62 w 112"/>
                  <a:gd name="T79" fmla="*/ 28 h 112"/>
                  <a:gd name="T80" fmla="*/ 72 w 112"/>
                  <a:gd name="T81" fmla="*/ 10 h 112"/>
                  <a:gd name="T82" fmla="*/ 102 w 112"/>
                  <a:gd name="T83" fmla="*/ 0 h 112"/>
                  <a:gd name="T84" fmla="*/ 106 w 112"/>
                  <a:gd name="T85" fmla="*/ 12 h 112"/>
                  <a:gd name="T86" fmla="*/ 72 w 112"/>
                  <a:gd name="T87" fmla="*/ 2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12">
                    <a:moveTo>
                      <a:pt x="12" y="50"/>
                    </a:moveTo>
                    <a:lnTo>
                      <a:pt x="12" y="50"/>
                    </a:lnTo>
                    <a:lnTo>
                      <a:pt x="2" y="50"/>
                    </a:lnTo>
                    <a:lnTo>
                      <a:pt x="2" y="40"/>
                    </a:lnTo>
                    <a:lnTo>
                      <a:pt x="2" y="40"/>
                    </a:lnTo>
                    <a:lnTo>
                      <a:pt x="12" y="40"/>
                    </a:lnTo>
                    <a:lnTo>
                      <a:pt x="32" y="40"/>
                    </a:lnTo>
                    <a:lnTo>
                      <a:pt x="32" y="40"/>
                    </a:lnTo>
                    <a:lnTo>
                      <a:pt x="38" y="32"/>
                    </a:lnTo>
                    <a:lnTo>
                      <a:pt x="40" y="22"/>
                    </a:lnTo>
                    <a:lnTo>
                      <a:pt x="50" y="24"/>
                    </a:lnTo>
                    <a:lnTo>
                      <a:pt x="50" y="24"/>
                    </a:lnTo>
                    <a:lnTo>
                      <a:pt x="42" y="40"/>
                    </a:lnTo>
                    <a:lnTo>
                      <a:pt x="48" y="40"/>
                    </a:lnTo>
                    <a:lnTo>
                      <a:pt x="48" y="40"/>
                    </a:lnTo>
                    <a:lnTo>
                      <a:pt x="58" y="40"/>
                    </a:lnTo>
                    <a:lnTo>
                      <a:pt x="58" y="50"/>
                    </a:lnTo>
                    <a:lnTo>
                      <a:pt x="58" y="50"/>
                    </a:lnTo>
                    <a:lnTo>
                      <a:pt x="48" y="50"/>
                    </a:lnTo>
                    <a:lnTo>
                      <a:pt x="36" y="50"/>
                    </a:lnTo>
                    <a:lnTo>
                      <a:pt x="36" y="60"/>
                    </a:lnTo>
                    <a:lnTo>
                      <a:pt x="46" y="60"/>
                    </a:lnTo>
                    <a:lnTo>
                      <a:pt x="46" y="60"/>
                    </a:lnTo>
                    <a:lnTo>
                      <a:pt x="58" y="60"/>
                    </a:lnTo>
                    <a:lnTo>
                      <a:pt x="58" y="70"/>
                    </a:lnTo>
                    <a:lnTo>
                      <a:pt x="58" y="70"/>
                    </a:lnTo>
                    <a:lnTo>
                      <a:pt x="46" y="70"/>
                    </a:lnTo>
                    <a:lnTo>
                      <a:pt x="40" y="70"/>
                    </a:lnTo>
                    <a:lnTo>
                      <a:pt x="40" y="70"/>
                    </a:lnTo>
                    <a:lnTo>
                      <a:pt x="46" y="76"/>
                    </a:lnTo>
                    <a:lnTo>
                      <a:pt x="54" y="82"/>
                    </a:lnTo>
                    <a:lnTo>
                      <a:pt x="54" y="82"/>
                    </a:lnTo>
                    <a:lnTo>
                      <a:pt x="48" y="92"/>
                    </a:lnTo>
                    <a:lnTo>
                      <a:pt x="48" y="92"/>
                    </a:lnTo>
                    <a:lnTo>
                      <a:pt x="40" y="84"/>
                    </a:lnTo>
                    <a:lnTo>
                      <a:pt x="36" y="76"/>
                    </a:lnTo>
                    <a:lnTo>
                      <a:pt x="36" y="76"/>
                    </a:lnTo>
                    <a:lnTo>
                      <a:pt x="36" y="86"/>
                    </a:lnTo>
                    <a:lnTo>
                      <a:pt x="36" y="100"/>
                    </a:lnTo>
                    <a:lnTo>
                      <a:pt x="36" y="100"/>
                    </a:lnTo>
                    <a:lnTo>
                      <a:pt x="36" y="110"/>
                    </a:lnTo>
                    <a:lnTo>
                      <a:pt x="24" y="110"/>
                    </a:lnTo>
                    <a:lnTo>
                      <a:pt x="24" y="110"/>
                    </a:lnTo>
                    <a:lnTo>
                      <a:pt x="26" y="100"/>
                    </a:lnTo>
                    <a:lnTo>
                      <a:pt x="26" y="88"/>
                    </a:lnTo>
                    <a:lnTo>
                      <a:pt x="26" y="88"/>
                    </a:lnTo>
                    <a:lnTo>
                      <a:pt x="26" y="78"/>
                    </a:lnTo>
                    <a:lnTo>
                      <a:pt x="26" y="78"/>
                    </a:lnTo>
                    <a:lnTo>
                      <a:pt x="18" y="92"/>
                    </a:lnTo>
                    <a:lnTo>
                      <a:pt x="6" y="102"/>
                    </a:lnTo>
                    <a:lnTo>
                      <a:pt x="6" y="102"/>
                    </a:lnTo>
                    <a:lnTo>
                      <a:pt x="0" y="92"/>
                    </a:lnTo>
                    <a:lnTo>
                      <a:pt x="0" y="92"/>
                    </a:lnTo>
                    <a:lnTo>
                      <a:pt x="12" y="82"/>
                    </a:lnTo>
                    <a:lnTo>
                      <a:pt x="22" y="70"/>
                    </a:lnTo>
                    <a:lnTo>
                      <a:pt x="12" y="70"/>
                    </a:lnTo>
                    <a:lnTo>
                      <a:pt x="12" y="70"/>
                    </a:lnTo>
                    <a:lnTo>
                      <a:pt x="2" y="70"/>
                    </a:lnTo>
                    <a:lnTo>
                      <a:pt x="2" y="60"/>
                    </a:lnTo>
                    <a:lnTo>
                      <a:pt x="2" y="60"/>
                    </a:lnTo>
                    <a:lnTo>
                      <a:pt x="12" y="60"/>
                    </a:lnTo>
                    <a:lnTo>
                      <a:pt x="26" y="60"/>
                    </a:lnTo>
                    <a:lnTo>
                      <a:pt x="26" y="50"/>
                    </a:lnTo>
                    <a:lnTo>
                      <a:pt x="12" y="50"/>
                    </a:lnTo>
                    <a:close/>
                    <a:moveTo>
                      <a:pt x="46" y="12"/>
                    </a:moveTo>
                    <a:lnTo>
                      <a:pt x="46" y="12"/>
                    </a:lnTo>
                    <a:lnTo>
                      <a:pt x="56" y="12"/>
                    </a:lnTo>
                    <a:lnTo>
                      <a:pt x="56" y="22"/>
                    </a:lnTo>
                    <a:lnTo>
                      <a:pt x="56" y="22"/>
                    </a:lnTo>
                    <a:lnTo>
                      <a:pt x="46" y="22"/>
                    </a:lnTo>
                    <a:lnTo>
                      <a:pt x="14" y="22"/>
                    </a:lnTo>
                    <a:lnTo>
                      <a:pt x="14" y="22"/>
                    </a:lnTo>
                    <a:lnTo>
                      <a:pt x="4" y="22"/>
                    </a:lnTo>
                    <a:lnTo>
                      <a:pt x="4" y="12"/>
                    </a:lnTo>
                    <a:lnTo>
                      <a:pt x="4" y="12"/>
                    </a:lnTo>
                    <a:lnTo>
                      <a:pt x="16" y="12"/>
                    </a:lnTo>
                    <a:lnTo>
                      <a:pt x="26" y="12"/>
                    </a:lnTo>
                    <a:lnTo>
                      <a:pt x="26" y="10"/>
                    </a:lnTo>
                    <a:lnTo>
                      <a:pt x="26" y="10"/>
                    </a:lnTo>
                    <a:lnTo>
                      <a:pt x="24" y="0"/>
                    </a:lnTo>
                    <a:lnTo>
                      <a:pt x="36" y="0"/>
                    </a:lnTo>
                    <a:lnTo>
                      <a:pt x="36" y="0"/>
                    </a:lnTo>
                    <a:lnTo>
                      <a:pt x="36" y="10"/>
                    </a:lnTo>
                    <a:lnTo>
                      <a:pt x="36" y="12"/>
                    </a:lnTo>
                    <a:lnTo>
                      <a:pt x="46" y="12"/>
                    </a:lnTo>
                    <a:close/>
                    <a:moveTo>
                      <a:pt x="16" y="40"/>
                    </a:moveTo>
                    <a:lnTo>
                      <a:pt x="16" y="40"/>
                    </a:lnTo>
                    <a:lnTo>
                      <a:pt x="10" y="24"/>
                    </a:lnTo>
                    <a:lnTo>
                      <a:pt x="20" y="22"/>
                    </a:lnTo>
                    <a:lnTo>
                      <a:pt x="20" y="22"/>
                    </a:lnTo>
                    <a:lnTo>
                      <a:pt x="26" y="38"/>
                    </a:lnTo>
                    <a:lnTo>
                      <a:pt x="16" y="40"/>
                    </a:lnTo>
                    <a:close/>
                    <a:moveTo>
                      <a:pt x="100" y="38"/>
                    </a:moveTo>
                    <a:lnTo>
                      <a:pt x="100" y="38"/>
                    </a:lnTo>
                    <a:lnTo>
                      <a:pt x="112" y="38"/>
                    </a:lnTo>
                    <a:lnTo>
                      <a:pt x="112" y="48"/>
                    </a:lnTo>
                    <a:lnTo>
                      <a:pt x="112" y="48"/>
                    </a:lnTo>
                    <a:lnTo>
                      <a:pt x="102" y="48"/>
                    </a:lnTo>
                    <a:lnTo>
                      <a:pt x="98" y="48"/>
                    </a:lnTo>
                    <a:lnTo>
                      <a:pt x="98" y="98"/>
                    </a:lnTo>
                    <a:lnTo>
                      <a:pt x="98" y="98"/>
                    </a:lnTo>
                    <a:lnTo>
                      <a:pt x="98" y="112"/>
                    </a:lnTo>
                    <a:lnTo>
                      <a:pt x="88" y="112"/>
                    </a:lnTo>
                    <a:lnTo>
                      <a:pt x="88" y="112"/>
                    </a:lnTo>
                    <a:lnTo>
                      <a:pt x="88" y="98"/>
                    </a:lnTo>
                    <a:lnTo>
                      <a:pt x="88" y="48"/>
                    </a:lnTo>
                    <a:lnTo>
                      <a:pt x="72" y="48"/>
                    </a:lnTo>
                    <a:lnTo>
                      <a:pt x="72" y="48"/>
                    </a:lnTo>
                    <a:lnTo>
                      <a:pt x="72" y="68"/>
                    </a:lnTo>
                    <a:lnTo>
                      <a:pt x="68" y="86"/>
                    </a:lnTo>
                    <a:lnTo>
                      <a:pt x="64" y="100"/>
                    </a:lnTo>
                    <a:lnTo>
                      <a:pt x="58" y="112"/>
                    </a:lnTo>
                    <a:lnTo>
                      <a:pt x="58" y="112"/>
                    </a:lnTo>
                    <a:lnTo>
                      <a:pt x="48" y="104"/>
                    </a:lnTo>
                    <a:lnTo>
                      <a:pt x="48" y="104"/>
                    </a:lnTo>
                    <a:lnTo>
                      <a:pt x="54" y="94"/>
                    </a:lnTo>
                    <a:lnTo>
                      <a:pt x="60" y="78"/>
                    </a:lnTo>
                    <a:lnTo>
                      <a:pt x="62" y="58"/>
                    </a:lnTo>
                    <a:lnTo>
                      <a:pt x="62" y="28"/>
                    </a:lnTo>
                    <a:lnTo>
                      <a:pt x="62" y="28"/>
                    </a:lnTo>
                    <a:lnTo>
                      <a:pt x="62" y="12"/>
                    </a:lnTo>
                    <a:lnTo>
                      <a:pt x="62" y="12"/>
                    </a:lnTo>
                    <a:lnTo>
                      <a:pt x="72" y="10"/>
                    </a:lnTo>
                    <a:lnTo>
                      <a:pt x="84" y="8"/>
                    </a:lnTo>
                    <a:lnTo>
                      <a:pt x="94" y="4"/>
                    </a:lnTo>
                    <a:lnTo>
                      <a:pt x="102" y="0"/>
                    </a:lnTo>
                    <a:lnTo>
                      <a:pt x="110" y="10"/>
                    </a:lnTo>
                    <a:lnTo>
                      <a:pt x="110" y="10"/>
                    </a:lnTo>
                    <a:lnTo>
                      <a:pt x="106" y="12"/>
                    </a:lnTo>
                    <a:lnTo>
                      <a:pt x="106" y="12"/>
                    </a:lnTo>
                    <a:lnTo>
                      <a:pt x="92" y="16"/>
                    </a:lnTo>
                    <a:lnTo>
                      <a:pt x="72" y="20"/>
                    </a:lnTo>
                    <a:lnTo>
                      <a:pt x="72" y="38"/>
                    </a:lnTo>
                    <a:lnTo>
                      <a:pt x="100" y="3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 name="Freeform 99"/>
              <p:cNvSpPr>
                <a:spLocks noEditPoints="1"/>
              </p:cNvSpPr>
              <p:nvPr/>
            </p:nvSpPr>
            <p:spPr bwMode="auto">
              <a:xfrm>
                <a:off x="4464" y="3338"/>
                <a:ext cx="112" cy="108"/>
              </a:xfrm>
              <a:custGeom>
                <a:avLst/>
                <a:gdLst>
                  <a:gd name="T0" fmla="*/ 86 w 112"/>
                  <a:gd name="T1" fmla="*/ 12 h 108"/>
                  <a:gd name="T2" fmla="*/ 102 w 112"/>
                  <a:gd name="T3" fmla="*/ 26 h 108"/>
                  <a:gd name="T4" fmla="*/ 106 w 112"/>
                  <a:gd name="T5" fmla="*/ 42 h 108"/>
                  <a:gd name="T6" fmla="*/ 88 w 112"/>
                  <a:gd name="T7" fmla="*/ 28 h 108"/>
                  <a:gd name="T8" fmla="*/ 72 w 112"/>
                  <a:gd name="T9" fmla="*/ 10 h 108"/>
                  <a:gd name="T10" fmla="*/ 60 w 112"/>
                  <a:gd name="T11" fmla="*/ 28 h 108"/>
                  <a:gd name="T12" fmla="*/ 42 w 112"/>
                  <a:gd name="T13" fmla="*/ 42 h 108"/>
                  <a:gd name="T14" fmla="*/ 40 w 112"/>
                  <a:gd name="T15" fmla="*/ 30 h 108"/>
                  <a:gd name="T16" fmla="*/ 10 w 112"/>
                  <a:gd name="T17" fmla="*/ 30 h 108"/>
                  <a:gd name="T18" fmla="*/ 0 w 112"/>
                  <a:gd name="T19" fmla="*/ 20 h 108"/>
                  <a:gd name="T20" fmla="*/ 32 w 112"/>
                  <a:gd name="T21" fmla="*/ 20 h 108"/>
                  <a:gd name="T22" fmla="*/ 42 w 112"/>
                  <a:gd name="T23" fmla="*/ 30 h 108"/>
                  <a:gd name="T24" fmla="*/ 66 w 112"/>
                  <a:gd name="T25" fmla="*/ 0 h 108"/>
                  <a:gd name="T26" fmla="*/ 4 w 112"/>
                  <a:gd name="T27" fmla="*/ 108 h 108"/>
                  <a:gd name="T28" fmla="*/ 4 w 112"/>
                  <a:gd name="T29" fmla="*/ 80 h 108"/>
                  <a:gd name="T30" fmla="*/ 14 w 112"/>
                  <a:gd name="T31" fmla="*/ 70 h 108"/>
                  <a:gd name="T32" fmla="*/ 38 w 112"/>
                  <a:gd name="T33" fmla="*/ 70 h 108"/>
                  <a:gd name="T34" fmla="*/ 38 w 112"/>
                  <a:gd name="T35" fmla="*/ 96 h 108"/>
                  <a:gd name="T36" fmla="*/ 30 w 112"/>
                  <a:gd name="T37" fmla="*/ 106 h 108"/>
                  <a:gd name="T38" fmla="*/ 14 w 112"/>
                  <a:gd name="T39" fmla="*/ 108 h 108"/>
                  <a:gd name="T40" fmla="*/ 4 w 112"/>
                  <a:gd name="T41" fmla="*/ 2 h 108"/>
                  <a:gd name="T42" fmla="*/ 30 w 112"/>
                  <a:gd name="T43" fmla="*/ 4 h 108"/>
                  <a:gd name="T44" fmla="*/ 38 w 112"/>
                  <a:gd name="T45" fmla="*/ 12 h 108"/>
                  <a:gd name="T46" fmla="*/ 12 w 112"/>
                  <a:gd name="T47" fmla="*/ 12 h 108"/>
                  <a:gd name="T48" fmla="*/ 4 w 112"/>
                  <a:gd name="T49" fmla="*/ 38 h 108"/>
                  <a:gd name="T50" fmla="*/ 30 w 112"/>
                  <a:gd name="T51" fmla="*/ 38 h 108"/>
                  <a:gd name="T52" fmla="*/ 38 w 112"/>
                  <a:gd name="T53" fmla="*/ 46 h 108"/>
                  <a:gd name="T54" fmla="*/ 12 w 112"/>
                  <a:gd name="T55" fmla="*/ 46 h 108"/>
                  <a:gd name="T56" fmla="*/ 4 w 112"/>
                  <a:gd name="T57" fmla="*/ 38 h 108"/>
                  <a:gd name="T58" fmla="*/ 12 w 112"/>
                  <a:gd name="T59" fmla="*/ 54 h 108"/>
                  <a:gd name="T60" fmla="*/ 38 w 112"/>
                  <a:gd name="T61" fmla="*/ 54 h 108"/>
                  <a:gd name="T62" fmla="*/ 30 w 112"/>
                  <a:gd name="T63" fmla="*/ 64 h 108"/>
                  <a:gd name="T64" fmla="*/ 4 w 112"/>
                  <a:gd name="T65" fmla="*/ 64 h 108"/>
                  <a:gd name="T66" fmla="*/ 30 w 112"/>
                  <a:gd name="T67" fmla="*/ 94 h 108"/>
                  <a:gd name="T68" fmla="*/ 14 w 112"/>
                  <a:gd name="T69" fmla="*/ 94 h 108"/>
                  <a:gd name="T70" fmla="*/ 100 w 112"/>
                  <a:gd name="T71" fmla="*/ 80 h 108"/>
                  <a:gd name="T72" fmla="*/ 74 w 112"/>
                  <a:gd name="T73" fmla="*/ 98 h 108"/>
                  <a:gd name="T74" fmla="*/ 50 w 112"/>
                  <a:gd name="T75" fmla="*/ 108 h 108"/>
                  <a:gd name="T76" fmla="*/ 44 w 112"/>
                  <a:gd name="T77" fmla="*/ 100 h 108"/>
                  <a:gd name="T78" fmla="*/ 84 w 112"/>
                  <a:gd name="T79" fmla="*/ 80 h 108"/>
                  <a:gd name="T80" fmla="*/ 100 w 112"/>
                  <a:gd name="T81" fmla="*/ 62 h 108"/>
                  <a:gd name="T82" fmla="*/ 84 w 112"/>
                  <a:gd name="T83" fmla="*/ 34 h 108"/>
                  <a:gd name="T84" fmla="*/ 66 w 112"/>
                  <a:gd name="T85" fmla="*/ 50 h 108"/>
                  <a:gd name="T86" fmla="*/ 44 w 112"/>
                  <a:gd name="T87" fmla="*/ 52 h 108"/>
                  <a:gd name="T88" fmla="*/ 62 w 112"/>
                  <a:gd name="T89" fmla="*/ 40 h 108"/>
                  <a:gd name="T90" fmla="*/ 84 w 112"/>
                  <a:gd name="T91" fmla="*/ 34 h 108"/>
                  <a:gd name="T92" fmla="*/ 92 w 112"/>
                  <a:gd name="T93" fmla="*/ 54 h 108"/>
                  <a:gd name="T94" fmla="*/ 74 w 112"/>
                  <a:gd name="T95" fmla="*/ 70 h 108"/>
                  <a:gd name="T96" fmla="*/ 50 w 112"/>
                  <a:gd name="T97" fmla="*/ 84 h 108"/>
                  <a:gd name="T98" fmla="*/ 44 w 112"/>
                  <a:gd name="T99" fmla="*/ 74 h 108"/>
                  <a:gd name="T100" fmla="*/ 78 w 112"/>
                  <a:gd name="T101" fmla="*/ 5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2" h="108">
                    <a:moveTo>
                      <a:pt x="78" y="0"/>
                    </a:moveTo>
                    <a:lnTo>
                      <a:pt x="78" y="0"/>
                    </a:lnTo>
                    <a:lnTo>
                      <a:pt x="86" y="12"/>
                    </a:lnTo>
                    <a:lnTo>
                      <a:pt x="94" y="20"/>
                    </a:lnTo>
                    <a:lnTo>
                      <a:pt x="94" y="20"/>
                    </a:lnTo>
                    <a:lnTo>
                      <a:pt x="102" y="26"/>
                    </a:lnTo>
                    <a:lnTo>
                      <a:pt x="112" y="32"/>
                    </a:lnTo>
                    <a:lnTo>
                      <a:pt x="112" y="32"/>
                    </a:lnTo>
                    <a:lnTo>
                      <a:pt x="106" y="42"/>
                    </a:lnTo>
                    <a:lnTo>
                      <a:pt x="106" y="42"/>
                    </a:lnTo>
                    <a:lnTo>
                      <a:pt x="96" y="36"/>
                    </a:lnTo>
                    <a:lnTo>
                      <a:pt x="88" y="28"/>
                    </a:lnTo>
                    <a:lnTo>
                      <a:pt x="88" y="28"/>
                    </a:lnTo>
                    <a:lnTo>
                      <a:pt x="80" y="20"/>
                    </a:lnTo>
                    <a:lnTo>
                      <a:pt x="72" y="10"/>
                    </a:lnTo>
                    <a:lnTo>
                      <a:pt x="72" y="10"/>
                    </a:lnTo>
                    <a:lnTo>
                      <a:pt x="66" y="20"/>
                    </a:lnTo>
                    <a:lnTo>
                      <a:pt x="60" y="28"/>
                    </a:lnTo>
                    <a:lnTo>
                      <a:pt x="52" y="34"/>
                    </a:lnTo>
                    <a:lnTo>
                      <a:pt x="42" y="42"/>
                    </a:lnTo>
                    <a:lnTo>
                      <a:pt x="42" y="42"/>
                    </a:lnTo>
                    <a:lnTo>
                      <a:pt x="36" y="32"/>
                    </a:lnTo>
                    <a:lnTo>
                      <a:pt x="36" y="32"/>
                    </a:lnTo>
                    <a:lnTo>
                      <a:pt x="40" y="30"/>
                    </a:lnTo>
                    <a:lnTo>
                      <a:pt x="40" y="30"/>
                    </a:lnTo>
                    <a:lnTo>
                      <a:pt x="32" y="30"/>
                    </a:lnTo>
                    <a:lnTo>
                      <a:pt x="10" y="30"/>
                    </a:lnTo>
                    <a:lnTo>
                      <a:pt x="10" y="30"/>
                    </a:lnTo>
                    <a:lnTo>
                      <a:pt x="0" y="30"/>
                    </a:lnTo>
                    <a:lnTo>
                      <a:pt x="0" y="20"/>
                    </a:lnTo>
                    <a:lnTo>
                      <a:pt x="0" y="20"/>
                    </a:lnTo>
                    <a:lnTo>
                      <a:pt x="10" y="20"/>
                    </a:lnTo>
                    <a:lnTo>
                      <a:pt x="32" y="20"/>
                    </a:lnTo>
                    <a:lnTo>
                      <a:pt x="32" y="20"/>
                    </a:lnTo>
                    <a:lnTo>
                      <a:pt x="42" y="20"/>
                    </a:lnTo>
                    <a:lnTo>
                      <a:pt x="42" y="30"/>
                    </a:lnTo>
                    <a:lnTo>
                      <a:pt x="42" y="30"/>
                    </a:lnTo>
                    <a:lnTo>
                      <a:pt x="56" y="18"/>
                    </a:lnTo>
                    <a:lnTo>
                      <a:pt x="66" y="0"/>
                    </a:lnTo>
                    <a:lnTo>
                      <a:pt x="78" y="0"/>
                    </a:lnTo>
                    <a:close/>
                    <a:moveTo>
                      <a:pt x="4" y="108"/>
                    </a:moveTo>
                    <a:lnTo>
                      <a:pt x="4" y="108"/>
                    </a:lnTo>
                    <a:lnTo>
                      <a:pt x="4" y="96"/>
                    </a:lnTo>
                    <a:lnTo>
                      <a:pt x="4" y="80"/>
                    </a:lnTo>
                    <a:lnTo>
                      <a:pt x="4" y="80"/>
                    </a:lnTo>
                    <a:lnTo>
                      <a:pt x="4" y="70"/>
                    </a:lnTo>
                    <a:lnTo>
                      <a:pt x="4" y="70"/>
                    </a:lnTo>
                    <a:lnTo>
                      <a:pt x="14" y="70"/>
                    </a:lnTo>
                    <a:lnTo>
                      <a:pt x="30" y="70"/>
                    </a:lnTo>
                    <a:lnTo>
                      <a:pt x="30" y="70"/>
                    </a:lnTo>
                    <a:lnTo>
                      <a:pt x="38" y="70"/>
                    </a:lnTo>
                    <a:lnTo>
                      <a:pt x="38" y="70"/>
                    </a:lnTo>
                    <a:lnTo>
                      <a:pt x="38" y="80"/>
                    </a:lnTo>
                    <a:lnTo>
                      <a:pt x="38" y="96"/>
                    </a:lnTo>
                    <a:lnTo>
                      <a:pt x="38" y="96"/>
                    </a:lnTo>
                    <a:lnTo>
                      <a:pt x="40" y="106"/>
                    </a:lnTo>
                    <a:lnTo>
                      <a:pt x="30" y="106"/>
                    </a:lnTo>
                    <a:lnTo>
                      <a:pt x="30" y="102"/>
                    </a:lnTo>
                    <a:lnTo>
                      <a:pt x="14" y="102"/>
                    </a:lnTo>
                    <a:lnTo>
                      <a:pt x="14" y="108"/>
                    </a:lnTo>
                    <a:lnTo>
                      <a:pt x="4" y="108"/>
                    </a:lnTo>
                    <a:close/>
                    <a:moveTo>
                      <a:pt x="4" y="2"/>
                    </a:moveTo>
                    <a:lnTo>
                      <a:pt x="4" y="2"/>
                    </a:lnTo>
                    <a:lnTo>
                      <a:pt x="12" y="4"/>
                    </a:lnTo>
                    <a:lnTo>
                      <a:pt x="30" y="4"/>
                    </a:lnTo>
                    <a:lnTo>
                      <a:pt x="30" y="4"/>
                    </a:lnTo>
                    <a:lnTo>
                      <a:pt x="38" y="2"/>
                    </a:lnTo>
                    <a:lnTo>
                      <a:pt x="38" y="12"/>
                    </a:lnTo>
                    <a:lnTo>
                      <a:pt x="38" y="12"/>
                    </a:lnTo>
                    <a:lnTo>
                      <a:pt x="30" y="12"/>
                    </a:lnTo>
                    <a:lnTo>
                      <a:pt x="12" y="12"/>
                    </a:lnTo>
                    <a:lnTo>
                      <a:pt x="12" y="12"/>
                    </a:lnTo>
                    <a:lnTo>
                      <a:pt x="4" y="12"/>
                    </a:lnTo>
                    <a:lnTo>
                      <a:pt x="4" y="2"/>
                    </a:lnTo>
                    <a:close/>
                    <a:moveTo>
                      <a:pt x="4" y="38"/>
                    </a:moveTo>
                    <a:lnTo>
                      <a:pt x="4" y="38"/>
                    </a:lnTo>
                    <a:lnTo>
                      <a:pt x="12" y="38"/>
                    </a:lnTo>
                    <a:lnTo>
                      <a:pt x="30" y="38"/>
                    </a:lnTo>
                    <a:lnTo>
                      <a:pt x="30" y="38"/>
                    </a:lnTo>
                    <a:lnTo>
                      <a:pt x="38" y="38"/>
                    </a:lnTo>
                    <a:lnTo>
                      <a:pt x="38" y="46"/>
                    </a:lnTo>
                    <a:lnTo>
                      <a:pt x="38" y="46"/>
                    </a:lnTo>
                    <a:lnTo>
                      <a:pt x="30" y="46"/>
                    </a:lnTo>
                    <a:lnTo>
                      <a:pt x="12" y="46"/>
                    </a:lnTo>
                    <a:lnTo>
                      <a:pt x="12" y="46"/>
                    </a:lnTo>
                    <a:lnTo>
                      <a:pt x="4" y="46"/>
                    </a:lnTo>
                    <a:lnTo>
                      <a:pt x="4" y="38"/>
                    </a:lnTo>
                    <a:close/>
                    <a:moveTo>
                      <a:pt x="4" y="54"/>
                    </a:moveTo>
                    <a:lnTo>
                      <a:pt x="4" y="54"/>
                    </a:lnTo>
                    <a:lnTo>
                      <a:pt x="12" y="54"/>
                    </a:lnTo>
                    <a:lnTo>
                      <a:pt x="30" y="54"/>
                    </a:lnTo>
                    <a:lnTo>
                      <a:pt x="30" y="54"/>
                    </a:lnTo>
                    <a:lnTo>
                      <a:pt x="38" y="54"/>
                    </a:lnTo>
                    <a:lnTo>
                      <a:pt x="38" y="64"/>
                    </a:lnTo>
                    <a:lnTo>
                      <a:pt x="38" y="64"/>
                    </a:lnTo>
                    <a:lnTo>
                      <a:pt x="30" y="64"/>
                    </a:lnTo>
                    <a:lnTo>
                      <a:pt x="12" y="64"/>
                    </a:lnTo>
                    <a:lnTo>
                      <a:pt x="12" y="64"/>
                    </a:lnTo>
                    <a:lnTo>
                      <a:pt x="4" y="64"/>
                    </a:lnTo>
                    <a:lnTo>
                      <a:pt x="4" y="54"/>
                    </a:lnTo>
                    <a:close/>
                    <a:moveTo>
                      <a:pt x="14" y="94"/>
                    </a:moveTo>
                    <a:lnTo>
                      <a:pt x="30" y="94"/>
                    </a:lnTo>
                    <a:lnTo>
                      <a:pt x="30" y="80"/>
                    </a:lnTo>
                    <a:lnTo>
                      <a:pt x="14" y="80"/>
                    </a:lnTo>
                    <a:lnTo>
                      <a:pt x="14" y="94"/>
                    </a:lnTo>
                    <a:close/>
                    <a:moveTo>
                      <a:pt x="108" y="70"/>
                    </a:moveTo>
                    <a:lnTo>
                      <a:pt x="108" y="70"/>
                    </a:lnTo>
                    <a:lnTo>
                      <a:pt x="100" y="80"/>
                    </a:lnTo>
                    <a:lnTo>
                      <a:pt x="100" y="80"/>
                    </a:lnTo>
                    <a:lnTo>
                      <a:pt x="88" y="90"/>
                    </a:lnTo>
                    <a:lnTo>
                      <a:pt x="74" y="98"/>
                    </a:lnTo>
                    <a:lnTo>
                      <a:pt x="74" y="98"/>
                    </a:lnTo>
                    <a:lnTo>
                      <a:pt x="64" y="104"/>
                    </a:lnTo>
                    <a:lnTo>
                      <a:pt x="50" y="108"/>
                    </a:lnTo>
                    <a:lnTo>
                      <a:pt x="50" y="108"/>
                    </a:lnTo>
                    <a:lnTo>
                      <a:pt x="44" y="100"/>
                    </a:lnTo>
                    <a:lnTo>
                      <a:pt x="44" y="100"/>
                    </a:lnTo>
                    <a:lnTo>
                      <a:pt x="66" y="90"/>
                    </a:lnTo>
                    <a:lnTo>
                      <a:pt x="76" y="86"/>
                    </a:lnTo>
                    <a:lnTo>
                      <a:pt x="84" y="80"/>
                    </a:lnTo>
                    <a:lnTo>
                      <a:pt x="84" y="80"/>
                    </a:lnTo>
                    <a:lnTo>
                      <a:pt x="94" y="70"/>
                    </a:lnTo>
                    <a:lnTo>
                      <a:pt x="100" y="62"/>
                    </a:lnTo>
                    <a:lnTo>
                      <a:pt x="108" y="70"/>
                    </a:lnTo>
                    <a:close/>
                    <a:moveTo>
                      <a:pt x="84" y="34"/>
                    </a:moveTo>
                    <a:lnTo>
                      <a:pt x="84" y="34"/>
                    </a:lnTo>
                    <a:lnTo>
                      <a:pt x="80" y="38"/>
                    </a:lnTo>
                    <a:lnTo>
                      <a:pt x="80" y="38"/>
                    </a:lnTo>
                    <a:lnTo>
                      <a:pt x="66" y="50"/>
                    </a:lnTo>
                    <a:lnTo>
                      <a:pt x="50" y="60"/>
                    </a:lnTo>
                    <a:lnTo>
                      <a:pt x="50" y="60"/>
                    </a:lnTo>
                    <a:lnTo>
                      <a:pt x="44" y="52"/>
                    </a:lnTo>
                    <a:lnTo>
                      <a:pt x="44" y="52"/>
                    </a:lnTo>
                    <a:lnTo>
                      <a:pt x="54" y="46"/>
                    </a:lnTo>
                    <a:lnTo>
                      <a:pt x="62" y="40"/>
                    </a:lnTo>
                    <a:lnTo>
                      <a:pt x="70" y="34"/>
                    </a:lnTo>
                    <a:lnTo>
                      <a:pt x="74" y="28"/>
                    </a:lnTo>
                    <a:lnTo>
                      <a:pt x="84" y="34"/>
                    </a:lnTo>
                    <a:close/>
                    <a:moveTo>
                      <a:pt x="96" y="52"/>
                    </a:moveTo>
                    <a:lnTo>
                      <a:pt x="96" y="52"/>
                    </a:lnTo>
                    <a:lnTo>
                      <a:pt x="92" y="54"/>
                    </a:lnTo>
                    <a:lnTo>
                      <a:pt x="92" y="54"/>
                    </a:lnTo>
                    <a:lnTo>
                      <a:pt x="84" y="64"/>
                    </a:lnTo>
                    <a:lnTo>
                      <a:pt x="74" y="70"/>
                    </a:lnTo>
                    <a:lnTo>
                      <a:pt x="74" y="70"/>
                    </a:lnTo>
                    <a:lnTo>
                      <a:pt x="64" y="76"/>
                    </a:lnTo>
                    <a:lnTo>
                      <a:pt x="50" y="84"/>
                    </a:lnTo>
                    <a:lnTo>
                      <a:pt x="50" y="84"/>
                    </a:lnTo>
                    <a:lnTo>
                      <a:pt x="44" y="74"/>
                    </a:lnTo>
                    <a:lnTo>
                      <a:pt x="44" y="74"/>
                    </a:lnTo>
                    <a:lnTo>
                      <a:pt x="62" y="66"/>
                    </a:lnTo>
                    <a:lnTo>
                      <a:pt x="78" y="56"/>
                    </a:lnTo>
                    <a:lnTo>
                      <a:pt x="78" y="56"/>
                    </a:lnTo>
                    <a:lnTo>
                      <a:pt x="86" y="44"/>
                    </a:lnTo>
                    <a:lnTo>
                      <a:pt x="96" y="52"/>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 name="Freeform 100"/>
              <p:cNvSpPr>
                <a:spLocks noEditPoints="1"/>
              </p:cNvSpPr>
              <p:nvPr/>
            </p:nvSpPr>
            <p:spPr bwMode="auto">
              <a:xfrm>
                <a:off x="4586" y="3336"/>
                <a:ext cx="106" cy="110"/>
              </a:xfrm>
              <a:custGeom>
                <a:avLst/>
                <a:gdLst>
                  <a:gd name="T0" fmla="*/ 70 w 106"/>
                  <a:gd name="T1" fmla="*/ 64 h 110"/>
                  <a:gd name="T2" fmla="*/ 62 w 106"/>
                  <a:gd name="T3" fmla="*/ 96 h 110"/>
                  <a:gd name="T4" fmla="*/ 46 w 106"/>
                  <a:gd name="T5" fmla="*/ 104 h 110"/>
                  <a:gd name="T6" fmla="*/ 48 w 106"/>
                  <a:gd name="T7" fmla="*/ 100 h 110"/>
                  <a:gd name="T8" fmla="*/ 10 w 106"/>
                  <a:gd name="T9" fmla="*/ 108 h 110"/>
                  <a:gd name="T10" fmla="*/ 0 w 106"/>
                  <a:gd name="T11" fmla="*/ 96 h 110"/>
                  <a:gd name="T12" fmla="*/ 0 w 106"/>
                  <a:gd name="T13" fmla="*/ 4 h 110"/>
                  <a:gd name="T14" fmla="*/ 10 w 106"/>
                  <a:gd name="T15" fmla="*/ 14 h 110"/>
                  <a:gd name="T16" fmla="*/ 20 w 106"/>
                  <a:gd name="T17" fmla="*/ 60 h 110"/>
                  <a:gd name="T18" fmla="*/ 20 w 106"/>
                  <a:gd name="T19" fmla="*/ 46 h 110"/>
                  <a:gd name="T20" fmla="*/ 12 w 106"/>
                  <a:gd name="T21" fmla="*/ 36 h 110"/>
                  <a:gd name="T22" fmla="*/ 30 w 106"/>
                  <a:gd name="T23" fmla="*/ 12 h 110"/>
                  <a:gd name="T24" fmla="*/ 40 w 106"/>
                  <a:gd name="T25" fmla="*/ 2 h 110"/>
                  <a:gd name="T26" fmla="*/ 40 w 106"/>
                  <a:gd name="T27" fmla="*/ 36 h 110"/>
                  <a:gd name="T28" fmla="*/ 56 w 106"/>
                  <a:gd name="T29" fmla="*/ 36 h 110"/>
                  <a:gd name="T30" fmla="*/ 48 w 106"/>
                  <a:gd name="T31" fmla="*/ 46 h 110"/>
                  <a:gd name="T32" fmla="*/ 48 w 106"/>
                  <a:gd name="T33" fmla="*/ 58 h 110"/>
                  <a:gd name="T34" fmla="*/ 52 w 106"/>
                  <a:gd name="T35" fmla="*/ 76 h 110"/>
                  <a:gd name="T36" fmla="*/ 38 w 106"/>
                  <a:gd name="T37" fmla="*/ 56 h 110"/>
                  <a:gd name="T38" fmla="*/ 40 w 106"/>
                  <a:gd name="T39" fmla="*/ 78 h 110"/>
                  <a:gd name="T40" fmla="*/ 30 w 106"/>
                  <a:gd name="T41" fmla="*/ 86 h 110"/>
                  <a:gd name="T42" fmla="*/ 30 w 106"/>
                  <a:gd name="T43" fmla="*/ 66 h 110"/>
                  <a:gd name="T44" fmla="*/ 30 w 106"/>
                  <a:gd name="T45" fmla="*/ 56 h 110"/>
                  <a:gd name="T46" fmla="*/ 16 w 106"/>
                  <a:gd name="T47" fmla="*/ 80 h 110"/>
                  <a:gd name="T48" fmla="*/ 38 w 106"/>
                  <a:gd name="T49" fmla="*/ 90 h 110"/>
                  <a:gd name="T50" fmla="*/ 50 w 106"/>
                  <a:gd name="T51" fmla="*/ 98 h 110"/>
                  <a:gd name="T52" fmla="*/ 58 w 106"/>
                  <a:gd name="T53" fmla="*/ 72 h 110"/>
                  <a:gd name="T54" fmla="*/ 60 w 106"/>
                  <a:gd name="T55" fmla="*/ 28 h 110"/>
                  <a:gd name="T56" fmla="*/ 70 w 106"/>
                  <a:gd name="T57" fmla="*/ 10 h 110"/>
                  <a:gd name="T58" fmla="*/ 96 w 106"/>
                  <a:gd name="T59" fmla="*/ 0 h 110"/>
                  <a:gd name="T60" fmla="*/ 100 w 106"/>
                  <a:gd name="T61" fmla="*/ 12 h 110"/>
                  <a:gd name="T62" fmla="*/ 70 w 106"/>
                  <a:gd name="T63" fmla="*/ 20 h 110"/>
                  <a:gd name="T64" fmla="*/ 96 w 106"/>
                  <a:gd name="T65" fmla="*/ 36 h 110"/>
                  <a:gd name="T66" fmla="*/ 106 w 106"/>
                  <a:gd name="T67" fmla="*/ 46 h 110"/>
                  <a:gd name="T68" fmla="*/ 94 w 106"/>
                  <a:gd name="T69" fmla="*/ 98 h 110"/>
                  <a:gd name="T70" fmla="*/ 84 w 106"/>
                  <a:gd name="T71" fmla="*/ 110 h 110"/>
                  <a:gd name="T72" fmla="*/ 84 w 106"/>
                  <a:gd name="T73" fmla="*/ 46 h 110"/>
                  <a:gd name="T74" fmla="*/ 20 w 106"/>
                  <a:gd name="T75" fmla="*/ 6 h 110"/>
                  <a:gd name="T76" fmla="*/ 20 w 106"/>
                  <a:gd name="T77" fmla="*/ 34 h 110"/>
                  <a:gd name="T78" fmla="*/ 20 w 106"/>
                  <a:gd name="T79" fmla="*/ 6 h 110"/>
                  <a:gd name="T80" fmla="*/ 56 w 106"/>
                  <a:gd name="T81" fmla="*/ 14 h 110"/>
                  <a:gd name="T82" fmla="*/ 42 w 106"/>
                  <a:gd name="T83" fmla="*/ 30 h 110"/>
                  <a:gd name="T84" fmla="*/ 48 w 106"/>
                  <a:gd name="T85" fmla="*/ 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6" h="110">
                    <a:moveTo>
                      <a:pt x="70" y="46"/>
                    </a:moveTo>
                    <a:lnTo>
                      <a:pt x="70" y="46"/>
                    </a:lnTo>
                    <a:lnTo>
                      <a:pt x="70" y="64"/>
                    </a:lnTo>
                    <a:lnTo>
                      <a:pt x="68" y="80"/>
                    </a:lnTo>
                    <a:lnTo>
                      <a:pt x="68" y="80"/>
                    </a:lnTo>
                    <a:lnTo>
                      <a:pt x="62" y="96"/>
                    </a:lnTo>
                    <a:lnTo>
                      <a:pt x="54" y="110"/>
                    </a:lnTo>
                    <a:lnTo>
                      <a:pt x="54" y="110"/>
                    </a:lnTo>
                    <a:lnTo>
                      <a:pt x="46" y="104"/>
                    </a:lnTo>
                    <a:lnTo>
                      <a:pt x="46" y="104"/>
                    </a:lnTo>
                    <a:lnTo>
                      <a:pt x="48" y="100"/>
                    </a:lnTo>
                    <a:lnTo>
                      <a:pt x="48" y="100"/>
                    </a:lnTo>
                    <a:lnTo>
                      <a:pt x="38" y="100"/>
                    </a:lnTo>
                    <a:lnTo>
                      <a:pt x="10" y="100"/>
                    </a:lnTo>
                    <a:lnTo>
                      <a:pt x="10" y="108"/>
                    </a:lnTo>
                    <a:lnTo>
                      <a:pt x="0" y="108"/>
                    </a:lnTo>
                    <a:lnTo>
                      <a:pt x="0" y="108"/>
                    </a:lnTo>
                    <a:lnTo>
                      <a:pt x="0" y="96"/>
                    </a:lnTo>
                    <a:lnTo>
                      <a:pt x="0" y="18"/>
                    </a:lnTo>
                    <a:lnTo>
                      <a:pt x="0" y="18"/>
                    </a:lnTo>
                    <a:lnTo>
                      <a:pt x="0" y="4"/>
                    </a:lnTo>
                    <a:lnTo>
                      <a:pt x="10" y="4"/>
                    </a:lnTo>
                    <a:lnTo>
                      <a:pt x="10" y="4"/>
                    </a:lnTo>
                    <a:lnTo>
                      <a:pt x="10" y="14"/>
                    </a:lnTo>
                    <a:lnTo>
                      <a:pt x="10" y="72"/>
                    </a:lnTo>
                    <a:lnTo>
                      <a:pt x="10" y="72"/>
                    </a:lnTo>
                    <a:lnTo>
                      <a:pt x="20" y="60"/>
                    </a:lnTo>
                    <a:lnTo>
                      <a:pt x="26" y="46"/>
                    </a:lnTo>
                    <a:lnTo>
                      <a:pt x="20" y="46"/>
                    </a:lnTo>
                    <a:lnTo>
                      <a:pt x="20" y="46"/>
                    </a:lnTo>
                    <a:lnTo>
                      <a:pt x="12" y="46"/>
                    </a:lnTo>
                    <a:lnTo>
                      <a:pt x="12" y="36"/>
                    </a:lnTo>
                    <a:lnTo>
                      <a:pt x="12" y="36"/>
                    </a:lnTo>
                    <a:lnTo>
                      <a:pt x="22" y="36"/>
                    </a:lnTo>
                    <a:lnTo>
                      <a:pt x="30" y="36"/>
                    </a:lnTo>
                    <a:lnTo>
                      <a:pt x="30" y="12"/>
                    </a:lnTo>
                    <a:lnTo>
                      <a:pt x="30" y="12"/>
                    </a:lnTo>
                    <a:lnTo>
                      <a:pt x="30" y="2"/>
                    </a:lnTo>
                    <a:lnTo>
                      <a:pt x="40" y="2"/>
                    </a:lnTo>
                    <a:lnTo>
                      <a:pt x="40" y="2"/>
                    </a:lnTo>
                    <a:lnTo>
                      <a:pt x="40" y="12"/>
                    </a:lnTo>
                    <a:lnTo>
                      <a:pt x="40" y="36"/>
                    </a:lnTo>
                    <a:lnTo>
                      <a:pt x="48" y="36"/>
                    </a:lnTo>
                    <a:lnTo>
                      <a:pt x="48" y="36"/>
                    </a:lnTo>
                    <a:lnTo>
                      <a:pt x="56" y="36"/>
                    </a:lnTo>
                    <a:lnTo>
                      <a:pt x="56" y="46"/>
                    </a:lnTo>
                    <a:lnTo>
                      <a:pt x="56" y="46"/>
                    </a:lnTo>
                    <a:lnTo>
                      <a:pt x="48" y="46"/>
                    </a:lnTo>
                    <a:lnTo>
                      <a:pt x="42" y="46"/>
                    </a:lnTo>
                    <a:lnTo>
                      <a:pt x="42" y="46"/>
                    </a:lnTo>
                    <a:lnTo>
                      <a:pt x="48" y="58"/>
                    </a:lnTo>
                    <a:lnTo>
                      <a:pt x="56" y="66"/>
                    </a:lnTo>
                    <a:lnTo>
                      <a:pt x="56" y="66"/>
                    </a:lnTo>
                    <a:lnTo>
                      <a:pt x="52" y="76"/>
                    </a:lnTo>
                    <a:lnTo>
                      <a:pt x="52" y="76"/>
                    </a:lnTo>
                    <a:lnTo>
                      <a:pt x="44" y="66"/>
                    </a:lnTo>
                    <a:lnTo>
                      <a:pt x="38" y="56"/>
                    </a:lnTo>
                    <a:lnTo>
                      <a:pt x="38" y="56"/>
                    </a:lnTo>
                    <a:lnTo>
                      <a:pt x="40" y="66"/>
                    </a:lnTo>
                    <a:lnTo>
                      <a:pt x="40" y="78"/>
                    </a:lnTo>
                    <a:lnTo>
                      <a:pt x="40" y="78"/>
                    </a:lnTo>
                    <a:lnTo>
                      <a:pt x="40" y="86"/>
                    </a:lnTo>
                    <a:lnTo>
                      <a:pt x="30" y="86"/>
                    </a:lnTo>
                    <a:lnTo>
                      <a:pt x="30" y="86"/>
                    </a:lnTo>
                    <a:lnTo>
                      <a:pt x="30" y="78"/>
                    </a:lnTo>
                    <a:lnTo>
                      <a:pt x="30" y="66"/>
                    </a:lnTo>
                    <a:lnTo>
                      <a:pt x="30" y="66"/>
                    </a:lnTo>
                    <a:lnTo>
                      <a:pt x="30" y="56"/>
                    </a:lnTo>
                    <a:lnTo>
                      <a:pt x="30" y="56"/>
                    </a:lnTo>
                    <a:lnTo>
                      <a:pt x="24" y="70"/>
                    </a:lnTo>
                    <a:lnTo>
                      <a:pt x="16" y="80"/>
                    </a:lnTo>
                    <a:lnTo>
                      <a:pt x="16" y="80"/>
                    </a:lnTo>
                    <a:lnTo>
                      <a:pt x="10" y="72"/>
                    </a:lnTo>
                    <a:lnTo>
                      <a:pt x="10" y="90"/>
                    </a:lnTo>
                    <a:lnTo>
                      <a:pt x="38" y="90"/>
                    </a:lnTo>
                    <a:lnTo>
                      <a:pt x="38" y="90"/>
                    </a:lnTo>
                    <a:lnTo>
                      <a:pt x="50" y="88"/>
                    </a:lnTo>
                    <a:lnTo>
                      <a:pt x="50" y="98"/>
                    </a:lnTo>
                    <a:lnTo>
                      <a:pt x="50" y="98"/>
                    </a:lnTo>
                    <a:lnTo>
                      <a:pt x="56" y="86"/>
                    </a:lnTo>
                    <a:lnTo>
                      <a:pt x="58" y="72"/>
                    </a:lnTo>
                    <a:lnTo>
                      <a:pt x="60" y="54"/>
                    </a:lnTo>
                    <a:lnTo>
                      <a:pt x="60" y="28"/>
                    </a:lnTo>
                    <a:lnTo>
                      <a:pt x="60" y="28"/>
                    </a:lnTo>
                    <a:lnTo>
                      <a:pt x="60" y="12"/>
                    </a:lnTo>
                    <a:lnTo>
                      <a:pt x="60" y="12"/>
                    </a:lnTo>
                    <a:lnTo>
                      <a:pt x="70" y="10"/>
                    </a:lnTo>
                    <a:lnTo>
                      <a:pt x="80" y="8"/>
                    </a:lnTo>
                    <a:lnTo>
                      <a:pt x="90" y="4"/>
                    </a:lnTo>
                    <a:lnTo>
                      <a:pt x="96" y="0"/>
                    </a:lnTo>
                    <a:lnTo>
                      <a:pt x="106" y="10"/>
                    </a:lnTo>
                    <a:lnTo>
                      <a:pt x="106" y="10"/>
                    </a:lnTo>
                    <a:lnTo>
                      <a:pt x="100" y="12"/>
                    </a:lnTo>
                    <a:lnTo>
                      <a:pt x="100" y="12"/>
                    </a:lnTo>
                    <a:lnTo>
                      <a:pt x="86" y="16"/>
                    </a:lnTo>
                    <a:lnTo>
                      <a:pt x="70" y="20"/>
                    </a:lnTo>
                    <a:lnTo>
                      <a:pt x="70" y="36"/>
                    </a:lnTo>
                    <a:lnTo>
                      <a:pt x="96" y="36"/>
                    </a:lnTo>
                    <a:lnTo>
                      <a:pt x="96" y="36"/>
                    </a:lnTo>
                    <a:lnTo>
                      <a:pt x="106" y="36"/>
                    </a:lnTo>
                    <a:lnTo>
                      <a:pt x="106" y="46"/>
                    </a:lnTo>
                    <a:lnTo>
                      <a:pt x="106" y="46"/>
                    </a:lnTo>
                    <a:lnTo>
                      <a:pt x="98" y="46"/>
                    </a:lnTo>
                    <a:lnTo>
                      <a:pt x="94" y="46"/>
                    </a:lnTo>
                    <a:lnTo>
                      <a:pt x="94" y="98"/>
                    </a:lnTo>
                    <a:lnTo>
                      <a:pt x="94" y="98"/>
                    </a:lnTo>
                    <a:lnTo>
                      <a:pt x="96" y="110"/>
                    </a:lnTo>
                    <a:lnTo>
                      <a:pt x="84" y="110"/>
                    </a:lnTo>
                    <a:lnTo>
                      <a:pt x="84" y="110"/>
                    </a:lnTo>
                    <a:lnTo>
                      <a:pt x="84" y="98"/>
                    </a:lnTo>
                    <a:lnTo>
                      <a:pt x="84" y="46"/>
                    </a:lnTo>
                    <a:lnTo>
                      <a:pt x="70" y="46"/>
                    </a:lnTo>
                    <a:close/>
                    <a:moveTo>
                      <a:pt x="20" y="6"/>
                    </a:moveTo>
                    <a:lnTo>
                      <a:pt x="20" y="6"/>
                    </a:lnTo>
                    <a:lnTo>
                      <a:pt x="28" y="30"/>
                    </a:lnTo>
                    <a:lnTo>
                      <a:pt x="20" y="34"/>
                    </a:lnTo>
                    <a:lnTo>
                      <a:pt x="20" y="34"/>
                    </a:lnTo>
                    <a:lnTo>
                      <a:pt x="16" y="22"/>
                    </a:lnTo>
                    <a:lnTo>
                      <a:pt x="12" y="10"/>
                    </a:lnTo>
                    <a:lnTo>
                      <a:pt x="20" y="6"/>
                    </a:lnTo>
                    <a:close/>
                    <a:moveTo>
                      <a:pt x="56" y="10"/>
                    </a:moveTo>
                    <a:lnTo>
                      <a:pt x="56" y="10"/>
                    </a:lnTo>
                    <a:lnTo>
                      <a:pt x="56" y="14"/>
                    </a:lnTo>
                    <a:lnTo>
                      <a:pt x="56" y="14"/>
                    </a:lnTo>
                    <a:lnTo>
                      <a:pt x="48" y="34"/>
                    </a:lnTo>
                    <a:lnTo>
                      <a:pt x="42" y="30"/>
                    </a:lnTo>
                    <a:lnTo>
                      <a:pt x="42" y="30"/>
                    </a:lnTo>
                    <a:lnTo>
                      <a:pt x="46" y="20"/>
                    </a:lnTo>
                    <a:lnTo>
                      <a:pt x="48" y="6"/>
                    </a:lnTo>
                    <a:lnTo>
                      <a:pt x="56" y="1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 name="Freeform 101"/>
              <p:cNvSpPr>
                <a:spLocks noEditPoints="1"/>
              </p:cNvSpPr>
              <p:nvPr/>
            </p:nvSpPr>
            <p:spPr bwMode="auto">
              <a:xfrm>
                <a:off x="4702" y="3338"/>
                <a:ext cx="110" cy="106"/>
              </a:xfrm>
              <a:custGeom>
                <a:avLst/>
                <a:gdLst>
                  <a:gd name="T0" fmla="*/ 6 w 110"/>
                  <a:gd name="T1" fmla="*/ 30 h 106"/>
                  <a:gd name="T2" fmla="*/ 28 w 110"/>
                  <a:gd name="T3" fmla="*/ 44 h 106"/>
                  <a:gd name="T4" fmla="*/ 20 w 110"/>
                  <a:gd name="T5" fmla="*/ 52 h 106"/>
                  <a:gd name="T6" fmla="*/ 0 w 110"/>
                  <a:gd name="T7" fmla="*/ 36 h 106"/>
                  <a:gd name="T8" fmla="*/ 28 w 110"/>
                  <a:gd name="T9" fmla="*/ 70 h 106"/>
                  <a:gd name="T10" fmla="*/ 12 w 110"/>
                  <a:gd name="T11" fmla="*/ 102 h 106"/>
                  <a:gd name="T12" fmla="*/ 10 w 110"/>
                  <a:gd name="T13" fmla="*/ 106 h 106"/>
                  <a:gd name="T14" fmla="*/ 0 w 110"/>
                  <a:gd name="T15" fmla="*/ 98 h 106"/>
                  <a:gd name="T16" fmla="*/ 8 w 110"/>
                  <a:gd name="T17" fmla="*/ 88 h 106"/>
                  <a:gd name="T18" fmla="*/ 28 w 110"/>
                  <a:gd name="T19" fmla="*/ 70 h 106"/>
                  <a:gd name="T20" fmla="*/ 12 w 110"/>
                  <a:gd name="T21" fmla="*/ 0 h 106"/>
                  <a:gd name="T22" fmla="*/ 32 w 110"/>
                  <a:gd name="T23" fmla="*/ 16 h 106"/>
                  <a:gd name="T24" fmla="*/ 26 w 110"/>
                  <a:gd name="T25" fmla="*/ 24 h 106"/>
                  <a:gd name="T26" fmla="*/ 6 w 110"/>
                  <a:gd name="T27" fmla="*/ 8 h 106"/>
                  <a:gd name="T28" fmla="*/ 46 w 110"/>
                  <a:gd name="T29" fmla="*/ 28 h 106"/>
                  <a:gd name="T30" fmla="*/ 34 w 110"/>
                  <a:gd name="T31" fmla="*/ 28 h 106"/>
                  <a:gd name="T32" fmla="*/ 34 w 110"/>
                  <a:gd name="T33" fmla="*/ 18 h 106"/>
                  <a:gd name="T34" fmla="*/ 62 w 110"/>
                  <a:gd name="T35" fmla="*/ 18 h 106"/>
                  <a:gd name="T36" fmla="*/ 62 w 110"/>
                  <a:gd name="T37" fmla="*/ 12 h 106"/>
                  <a:gd name="T38" fmla="*/ 74 w 110"/>
                  <a:gd name="T39" fmla="*/ 0 h 106"/>
                  <a:gd name="T40" fmla="*/ 72 w 110"/>
                  <a:gd name="T41" fmla="*/ 12 h 106"/>
                  <a:gd name="T42" fmla="*/ 94 w 110"/>
                  <a:gd name="T43" fmla="*/ 18 h 106"/>
                  <a:gd name="T44" fmla="*/ 106 w 110"/>
                  <a:gd name="T45" fmla="*/ 18 h 106"/>
                  <a:gd name="T46" fmla="*/ 106 w 110"/>
                  <a:gd name="T47" fmla="*/ 28 h 106"/>
                  <a:gd name="T48" fmla="*/ 72 w 110"/>
                  <a:gd name="T49" fmla="*/ 28 h 106"/>
                  <a:gd name="T50" fmla="*/ 98 w 110"/>
                  <a:gd name="T51" fmla="*/ 48 h 106"/>
                  <a:gd name="T52" fmla="*/ 110 w 110"/>
                  <a:gd name="T53" fmla="*/ 46 h 106"/>
                  <a:gd name="T54" fmla="*/ 110 w 110"/>
                  <a:gd name="T55" fmla="*/ 58 h 106"/>
                  <a:gd name="T56" fmla="*/ 68 w 110"/>
                  <a:gd name="T57" fmla="*/ 58 h 106"/>
                  <a:gd name="T58" fmla="*/ 62 w 110"/>
                  <a:gd name="T59" fmla="*/ 76 h 106"/>
                  <a:gd name="T60" fmla="*/ 54 w 110"/>
                  <a:gd name="T61" fmla="*/ 92 h 106"/>
                  <a:gd name="T62" fmla="*/ 88 w 110"/>
                  <a:gd name="T63" fmla="*/ 86 h 106"/>
                  <a:gd name="T64" fmla="*/ 84 w 110"/>
                  <a:gd name="T65" fmla="*/ 64 h 106"/>
                  <a:gd name="T66" fmla="*/ 98 w 110"/>
                  <a:gd name="T67" fmla="*/ 80 h 106"/>
                  <a:gd name="T68" fmla="*/ 100 w 110"/>
                  <a:gd name="T69" fmla="*/ 106 h 106"/>
                  <a:gd name="T70" fmla="*/ 94 w 110"/>
                  <a:gd name="T71" fmla="*/ 96 h 106"/>
                  <a:gd name="T72" fmla="*/ 50 w 110"/>
                  <a:gd name="T73" fmla="*/ 102 h 106"/>
                  <a:gd name="T74" fmla="*/ 30 w 110"/>
                  <a:gd name="T75" fmla="*/ 104 h 106"/>
                  <a:gd name="T76" fmla="*/ 28 w 110"/>
                  <a:gd name="T77" fmla="*/ 92 h 106"/>
                  <a:gd name="T78" fmla="*/ 32 w 110"/>
                  <a:gd name="T79" fmla="*/ 92 h 106"/>
                  <a:gd name="T80" fmla="*/ 42 w 110"/>
                  <a:gd name="T81" fmla="*/ 92 h 106"/>
                  <a:gd name="T82" fmla="*/ 56 w 110"/>
                  <a:gd name="T83" fmla="*/ 58 h 106"/>
                  <a:gd name="T84" fmla="*/ 42 w 110"/>
                  <a:gd name="T85" fmla="*/ 58 h 106"/>
                  <a:gd name="T86" fmla="*/ 30 w 110"/>
                  <a:gd name="T87" fmla="*/ 46 h 106"/>
                  <a:gd name="T88" fmla="*/ 42 w 110"/>
                  <a:gd name="T89" fmla="*/ 48 h 106"/>
                  <a:gd name="T90" fmla="*/ 62 w 110"/>
                  <a:gd name="T91" fmla="*/ 2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06">
                    <a:moveTo>
                      <a:pt x="6" y="30"/>
                    </a:moveTo>
                    <a:lnTo>
                      <a:pt x="6" y="30"/>
                    </a:lnTo>
                    <a:lnTo>
                      <a:pt x="16" y="36"/>
                    </a:lnTo>
                    <a:lnTo>
                      <a:pt x="28" y="44"/>
                    </a:lnTo>
                    <a:lnTo>
                      <a:pt x="20" y="52"/>
                    </a:lnTo>
                    <a:lnTo>
                      <a:pt x="20" y="52"/>
                    </a:lnTo>
                    <a:lnTo>
                      <a:pt x="10" y="44"/>
                    </a:lnTo>
                    <a:lnTo>
                      <a:pt x="0" y="36"/>
                    </a:lnTo>
                    <a:lnTo>
                      <a:pt x="6" y="30"/>
                    </a:lnTo>
                    <a:close/>
                    <a:moveTo>
                      <a:pt x="28" y="70"/>
                    </a:moveTo>
                    <a:lnTo>
                      <a:pt x="28" y="70"/>
                    </a:lnTo>
                    <a:lnTo>
                      <a:pt x="12" y="102"/>
                    </a:lnTo>
                    <a:lnTo>
                      <a:pt x="12" y="102"/>
                    </a:lnTo>
                    <a:lnTo>
                      <a:pt x="10" y="106"/>
                    </a:lnTo>
                    <a:lnTo>
                      <a:pt x="0" y="98"/>
                    </a:lnTo>
                    <a:lnTo>
                      <a:pt x="0" y="98"/>
                    </a:lnTo>
                    <a:lnTo>
                      <a:pt x="8" y="88"/>
                    </a:lnTo>
                    <a:lnTo>
                      <a:pt x="8" y="88"/>
                    </a:lnTo>
                    <a:lnTo>
                      <a:pt x="18" y="62"/>
                    </a:lnTo>
                    <a:lnTo>
                      <a:pt x="28" y="70"/>
                    </a:lnTo>
                    <a:close/>
                    <a:moveTo>
                      <a:pt x="12" y="0"/>
                    </a:moveTo>
                    <a:lnTo>
                      <a:pt x="12" y="0"/>
                    </a:lnTo>
                    <a:lnTo>
                      <a:pt x="22" y="8"/>
                    </a:lnTo>
                    <a:lnTo>
                      <a:pt x="32" y="16"/>
                    </a:lnTo>
                    <a:lnTo>
                      <a:pt x="26" y="24"/>
                    </a:lnTo>
                    <a:lnTo>
                      <a:pt x="26" y="24"/>
                    </a:lnTo>
                    <a:lnTo>
                      <a:pt x="16" y="16"/>
                    </a:lnTo>
                    <a:lnTo>
                      <a:pt x="6" y="8"/>
                    </a:lnTo>
                    <a:lnTo>
                      <a:pt x="12" y="0"/>
                    </a:lnTo>
                    <a:close/>
                    <a:moveTo>
                      <a:pt x="46" y="28"/>
                    </a:moveTo>
                    <a:lnTo>
                      <a:pt x="46" y="28"/>
                    </a:lnTo>
                    <a:lnTo>
                      <a:pt x="34" y="28"/>
                    </a:lnTo>
                    <a:lnTo>
                      <a:pt x="34" y="18"/>
                    </a:lnTo>
                    <a:lnTo>
                      <a:pt x="34" y="18"/>
                    </a:lnTo>
                    <a:lnTo>
                      <a:pt x="46" y="18"/>
                    </a:lnTo>
                    <a:lnTo>
                      <a:pt x="62" y="18"/>
                    </a:lnTo>
                    <a:lnTo>
                      <a:pt x="62" y="12"/>
                    </a:lnTo>
                    <a:lnTo>
                      <a:pt x="62" y="12"/>
                    </a:lnTo>
                    <a:lnTo>
                      <a:pt x="62" y="0"/>
                    </a:lnTo>
                    <a:lnTo>
                      <a:pt x="74" y="0"/>
                    </a:lnTo>
                    <a:lnTo>
                      <a:pt x="74" y="0"/>
                    </a:lnTo>
                    <a:lnTo>
                      <a:pt x="72" y="12"/>
                    </a:lnTo>
                    <a:lnTo>
                      <a:pt x="72" y="18"/>
                    </a:lnTo>
                    <a:lnTo>
                      <a:pt x="94" y="18"/>
                    </a:lnTo>
                    <a:lnTo>
                      <a:pt x="94" y="18"/>
                    </a:lnTo>
                    <a:lnTo>
                      <a:pt x="106" y="18"/>
                    </a:lnTo>
                    <a:lnTo>
                      <a:pt x="106" y="28"/>
                    </a:lnTo>
                    <a:lnTo>
                      <a:pt x="106" y="28"/>
                    </a:lnTo>
                    <a:lnTo>
                      <a:pt x="94" y="28"/>
                    </a:lnTo>
                    <a:lnTo>
                      <a:pt x="72" y="28"/>
                    </a:lnTo>
                    <a:lnTo>
                      <a:pt x="72" y="48"/>
                    </a:lnTo>
                    <a:lnTo>
                      <a:pt x="98" y="48"/>
                    </a:lnTo>
                    <a:lnTo>
                      <a:pt x="98" y="48"/>
                    </a:lnTo>
                    <a:lnTo>
                      <a:pt x="110" y="46"/>
                    </a:lnTo>
                    <a:lnTo>
                      <a:pt x="110" y="58"/>
                    </a:lnTo>
                    <a:lnTo>
                      <a:pt x="110" y="58"/>
                    </a:lnTo>
                    <a:lnTo>
                      <a:pt x="98" y="58"/>
                    </a:lnTo>
                    <a:lnTo>
                      <a:pt x="68" y="58"/>
                    </a:lnTo>
                    <a:lnTo>
                      <a:pt x="68" y="58"/>
                    </a:lnTo>
                    <a:lnTo>
                      <a:pt x="62" y="76"/>
                    </a:lnTo>
                    <a:lnTo>
                      <a:pt x="54" y="92"/>
                    </a:lnTo>
                    <a:lnTo>
                      <a:pt x="54" y="92"/>
                    </a:lnTo>
                    <a:lnTo>
                      <a:pt x="88" y="86"/>
                    </a:lnTo>
                    <a:lnTo>
                      <a:pt x="88" y="86"/>
                    </a:lnTo>
                    <a:lnTo>
                      <a:pt x="76" y="68"/>
                    </a:lnTo>
                    <a:lnTo>
                      <a:pt x="84" y="64"/>
                    </a:lnTo>
                    <a:lnTo>
                      <a:pt x="84" y="64"/>
                    </a:lnTo>
                    <a:lnTo>
                      <a:pt x="98" y="80"/>
                    </a:lnTo>
                    <a:lnTo>
                      <a:pt x="110" y="102"/>
                    </a:lnTo>
                    <a:lnTo>
                      <a:pt x="100" y="106"/>
                    </a:lnTo>
                    <a:lnTo>
                      <a:pt x="100" y="106"/>
                    </a:lnTo>
                    <a:lnTo>
                      <a:pt x="94" y="96"/>
                    </a:lnTo>
                    <a:lnTo>
                      <a:pt x="94" y="96"/>
                    </a:lnTo>
                    <a:lnTo>
                      <a:pt x="50" y="102"/>
                    </a:lnTo>
                    <a:lnTo>
                      <a:pt x="50" y="102"/>
                    </a:lnTo>
                    <a:lnTo>
                      <a:pt x="30" y="104"/>
                    </a:lnTo>
                    <a:lnTo>
                      <a:pt x="28" y="92"/>
                    </a:lnTo>
                    <a:lnTo>
                      <a:pt x="28" y="92"/>
                    </a:lnTo>
                    <a:lnTo>
                      <a:pt x="32" y="92"/>
                    </a:lnTo>
                    <a:lnTo>
                      <a:pt x="32" y="92"/>
                    </a:lnTo>
                    <a:lnTo>
                      <a:pt x="42" y="92"/>
                    </a:lnTo>
                    <a:lnTo>
                      <a:pt x="42" y="92"/>
                    </a:lnTo>
                    <a:lnTo>
                      <a:pt x="50" y="74"/>
                    </a:lnTo>
                    <a:lnTo>
                      <a:pt x="56" y="58"/>
                    </a:lnTo>
                    <a:lnTo>
                      <a:pt x="42" y="58"/>
                    </a:lnTo>
                    <a:lnTo>
                      <a:pt x="42" y="58"/>
                    </a:lnTo>
                    <a:lnTo>
                      <a:pt x="30" y="58"/>
                    </a:lnTo>
                    <a:lnTo>
                      <a:pt x="30" y="46"/>
                    </a:lnTo>
                    <a:lnTo>
                      <a:pt x="30" y="46"/>
                    </a:lnTo>
                    <a:lnTo>
                      <a:pt x="42" y="48"/>
                    </a:lnTo>
                    <a:lnTo>
                      <a:pt x="62" y="48"/>
                    </a:lnTo>
                    <a:lnTo>
                      <a:pt x="62" y="28"/>
                    </a:lnTo>
                    <a:lnTo>
                      <a:pt x="46" y="2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 name="Freeform 102"/>
              <p:cNvSpPr>
                <a:spLocks noEditPoints="1"/>
              </p:cNvSpPr>
              <p:nvPr/>
            </p:nvSpPr>
            <p:spPr bwMode="auto">
              <a:xfrm>
                <a:off x="4826" y="3340"/>
                <a:ext cx="100" cy="106"/>
              </a:xfrm>
              <a:custGeom>
                <a:avLst/>
                <a:gdLst>
                  <a:gd name="T0" fmla="*/ 12 w 100"/>
                  <a:gd name="T1" fmla="*/ 106 h 106"/>
                  <a:gd name="T2" fmla="*/ 0 w 100"/>
                  <a:gd name="T3" fmla="*/ 92 h 106"/>
                  <a:gd name="T4" fmla="*/ 0 w 100"/>
                  <a:gd name="T5" fmla="*/ 0 h 106"/>
                  <a:gd name="T6" fmla="*/ 34 w 100"/>
                  <a:gd name="T7" fmla="*/ 0 h 106"/>
                  <a:gd name="T8" fmla="*/ 46 w 100"/>
                  <a:gd name="T9" fmla="*/ 0 h 106"/>
                  <a:gd name="T10" fmla="*/ 44 w 100"/>
                  <a:gd name="T11" fmla="*/ 28 h 106"/>
                  <a:gd name="T12" fmla="*/ 34 w 100"/>
                  <a:gd name="T13" fmla="*/ 38 h 106"/>
                  <a:gd name="T14" fmla="*/ 12 w 100"/>
                  <a:gd name="T15" fmla="*/ 16 h 106"/>
                  <a:gd name="T16" fmla="*/ 12 w 100"/>
                  <a:gd name="T17" fmla="*/ 8 h 106"/>
                  <a:gd name="T18" fmla="*/ 36 w 100"/>
                  <a:gd name="T19" fmla="*/ 30 h 106"/>
                  <a:gd name="T20" fmla="*/ 12 w 100"/>
                  <a:gd name="T21" fmla="*/ 30 h 106"/>
                  <a:gd name="T22" fmla="*/ 20 w 100"/>
                  <a:gd name="T23" fmla="*/ 54 h 106"/>
                  <a:gd name="T24" fmla="*/ 32 w 100"/>
                  <a:gd name="T25" fmla="*/ 46 h 106"/>
                  <a:gd name="T26" fmla="*/ 80 w 100"/>
                  <a:gd name="T27" fmla="*/ 44 h 106"/>
                  <a:gd name="T28" fmla="*/ 68 w 100"/>
                  <a:gd name="T29" fmla="*/ 54 h 106"/>
                  <a:gd name="T30" fmla="*/ 70 w 100"/>
                  <a:gd name="T31" fmla="*/ 66 h 106"/>
                  <a:gd name="T32" fmla="*/ 82 w 100"/>
                  <a:gd name="T33" fmla="*/ 76 h 106"/>
                  <a:gd name="T34" fmla="*/ 66 w 100"/>
                  <a:gd name="T35" fmla="*/ 74 h 106"/>
                  <a:gd name="T36" fmla="*/ 68 w 100"/>
                  <a:gd name="T37" fmla="*/ 104 h 106"/>
                  <a:gd name="T38" fmla="*/ 58 w 100"/>
                  <a:gd name="T39" fmla="*/ 92 h 106"/>
                  <a:gd name="T40" fmla="*/ 42 w 100"/>
                  <a:gd name="T41" fmla="*/ 74 h 106"/>
                  <a:gd name="T42" fmla="*/ 38 w 100"/>
                  <a:gd name="T43" fmla="*/ 88 h 106"/>
                  <a:gd name="T44" fmla="*/ 26 w 100"/>
                  <a:gd name="T45" fmla="*/ 104 h 106"/>
                  <a:gd name="T46" fmla="*/ 24 w 100"/>
                  <a:gd name="T47" fmla="*/ 92 h 106"/>
                  <a:gd name="T48" fmla="*/ 32 w 100"/>
                  <a:gd name="T49" fmla="*/ 82 h 106"/>
                  <a:gd name="T50" fmla="*/ 30 w 100"/>
                  <a:gd name="T51" fmla="*/ 74 h 106"/>
                  <a:gd name="T52" fmla="*/ 18 w 100"/>
                  <a:gd name="T53" fmla="*/ 66 h 106"/>
                  <a:gd name="T54" fmla="*/ 34 w 100"/>
                  <a:gd name="T55" fmla="*/ 66 h 106"/>
                  <a:gd name="T56" fmla="*/ 44 w 100"/>
                  <a:gd name="T57" fmla="*/ 54 h 106"/>
                  <a:gd name="T58" fmla="*/ 58 w 100"/>
                  <a:gd name="T59" fmla="*/ 66 h 106"/>
                  <a:gd name="T60" fmla="*/ 100 w 100"/>
                  <a:gd name="T61" fmla="*/ 92 h 106"/>
                  <a:gd name="T62" fmla="*/ 98 w 100"/>
                  <a:gd name="T63" fmla="*/ 102 h 106"/>
                  <a:gd name="T64" fmla="*/ 86 w 100"/>
                  <a:gd name="T65" fmla="*/ 104 h 106"/>
                  <a:gd name="T66" fmla="*/ 76 w 100"/>
                  <a:gd name="T67" fmla="*/ 104 h 106"/>
                  <a:gd name="T68" fmla="*/ 86 w 100"/>
                  <a:gd name="T69" fmla="*/ 94 h 106"/>
                  <a:gd name="T70" fmla="*/ 90 w 100"/>
                  <a:gd name="T71" fmla="*/ 92 h 106"/>
                  <a:gd name="T72" fmla="*/ 66 w 100"/>
                  <a:gd name="T73" fmla="*/ 38 h 106"/>
                  <a:gd name="T74" fmla="*/ 54 w 100"/>
                  <a:gd name="T75" fmla="*/ 28 h 106"/>
                  <a:gd name="T76" fmla="*/ 54 w 100"/>
                  <a:gd name="T77" fmla="*/ 0 h 106"/>
                  <a:gd name="T78" fmla="*/ 88 w 100"/>
                  <a:gd name="T79" fmla="*/ 0 h 106"/>
                  <a:gd name="T80" fmla="*/ 100 w 100"/>
                  <a:gd name="T81" fmla="*/ 0 h 106"/>
                  <a:gd name="T82" fmla="*/ 64 w 100"/>
                  <a:gd name="T83" fmla="*/ 16 h 106"/>
                  <a:gd name="T84" fmla="*/ 64 w 100"/>
                  <a:gd name="T85" fmla="*/ 8 h 106"/>
                  <a:gd name="T86" fmla="*/ 90 w 100"/>
                  <a:gd name="T87" fmla="*/ 30 h 106"/>
                  <a:gd name="T88" fmla="*/ 64 w 100"/>
                  <a:gd name="T89"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106">
                    <a:moveTo>
                      <a:pt x="12" y="92"/>
                    </a:moveTo>
                    <a:lnTo>
                      <a:pt x="12" y="92"/>
                    </a:lnTo>
                    <a:lnTo>
                      <a:pt x="12" y="106"/>
                    </a:lnTo>
                    <a:lnTo>
                      <a:pt x="0" y="106"/>
                    </a:lnTo>
                    <a:lnTo>
                      <a:pt x="0" y="106"/>
                    </a:lnTo>
                    <a:lnTo>
                      <a:pt x="0" y="92"/>
                    </a:lnTo>
                    <a:lnTo>
                      <a:pt x="0" y="14"/>
                    </a:lnTo>
                    <a:lnTo>
                      <a:pt x="0" y="14"/>
                    </a:lnTo>
                    <a:lnTo>
                      <a:pt x="0" y="0"/>
                    </a:lnTo>
                    <a:lnTo>
                      <a:pt x="0" y="0"/>
                    </a:lnTo>
                    <a:lnTo>
                      <a:pt x="12" y="0"/>
                    </a:lnTo>
                    <a:lnTo>
                      <a:pt x="34" y="0"/>
                    </a:lnTo>
                    <a:lnTo>
                      <a:pt x="34" y="0"/>
                    </a:lnTo>
                    <a:lnTo>
                      <a:pt x="46" y="0"/>
                    </a:lnTo>
                    <a:lnTo>
                      <a:pt x="46" y="0"/>
                    </a:lnTo>
                    <a:lnTo>
                      <a:pt x="44" y="12"/>
                    </a:lnTo>
                    <a:lnTo>
                      <a:pt x="44" y="28"/>
                    </a:lnTo>
                    <a:lnTo>
                      <a:pt x="44" y="28"/>
                    </a:lnTo>
                    <a:lnTo>
                      <a:pt x="46" y="38"/>
                    </a:lnTo>
                    <a:lnTo>
                      <a:pt x="46" y="38"/>
                    </a:lnTo>
                    <a:lnTo>
                      <a:pt x="34" y="38"/>
                    </a:lnTo>
                    <a:lnTo>
                      <a:pt x="12" y="38"/>
                    </a:lnTo>
                    <a:lnTo>
                      <a:pt x="12" y="92"/>
                    </a:lnTo>
                    <a:close/>
                    <a:moveTo>
                      <a:pt x="12" y="16"/>
                    </a:moveTo>
                    <a:lnTo>
                      <a:pt x="36" y="16"/>
                    </a:lnTo>
                    <a:lnTo>
                      <a:pt x="36" y="8"/>
                    </a:lnTo>
                    <a:lnTo>
                      <a:pt x="12" y="8"/>
                    </a:lnTo>
                    <a:lnTo>
                      <a:pt x="12" y="16"/>
                    </a:lnTo>
                    <a:close/>
                    <a:moveTo>
                      <a:pt x="12" y="30"/>
                    </a:moveTo>
                    <a:lnTo>
                      <a:pt x="36" y="30"/>
                    </a:lnTo>
                    <a:lnTo>
                      <a:pt x="36" y="24"/>
                    </a:lnTo>
                    <a:lnTo>
                      <a:pt x="12" y="24"/>
                    </a:lnTo>
                    <a:lnTo>
                      <a:pt x="12" y="30"/>
                    </a:lnTo>
                    <a:close/>
                    <a:moveTo>
                      <a:pt x="32" y="54"/>
                    </a:moveTo>
                    <a:lnTo>
                      <a:pt x="32" y="54"/>
                    </a:lnTo>
                    <a:lnTo>
                      <a:pt x="20" y="54"/>
                    </a:lnTo>
                    <a:lnTo>
                      <a:pt x="20" y="44"/>
                    </a:lnTo>
                    <a:lnTo>
                      <a:pt x="20" y="44"/>
                    </a:lnTo>
                    <a:lnTo>
                      <a:pt x="32" y="46"/>
                    </a:lnTo>
                    <a:lnTo>
                      <a:pt x="68" y="46"/>
                    </a:lnTo>
                    <a:lnTo>
                      <a:pt x="68" y="46"/>
                    </a:lnTo>
                    <a:lnTo>
                      <a:pt x="80" y="44"/>
                    </a:lnTo>
                    <a:lnTo>
                      <a:pt x="80" y="54"/>
                    </a:lnTo>
                    <a:lnTo>
                      <a:pt x="80" y="54"/>
                    </a:lnTo>
                    <a:lnTo>
                      <a:pt x="68" y="54"/>
                    </a:lnTo>
                    <a:lnTo>
                      <a:pt x="66" y="54"/>
                    </a:lnTo>
                    <a:lnTo>
                      <a:pt x="66" y="66"/>
                    </a:lnTo>
                    <a:lnTo>
                      <a:pt x="70" y="66"/>
                    </a:lnTo>
                    <a:lnTo>
                      <a:pt x="70" y="66"/>
                    </a:lnTo>
                    <a:lnTo>
                      <a:pt x="82" y="66"/>
                    </a:lnTo>
                    <a:lnTo>
                      <a:pt x="82" y="76"/>
                    </a:lnTo>
                    <a:lnTo>
                      <a:pt x="82" y="76"/>
                    </a:lnTo>
                    <a:lnTo>
                      <a:pt x="70" y="74"/>
                    </a:lnTo>
                    <a:lnTo>
                      <a:pt x="66" y="74"/>
                    </a:lnTo>
                    <a:lnTo>
                      <a:pt x="66" y="92"/>
                    </a:lnTo>
                    <a:lnTo>
                      <a:pt x="66" y="92"/>
                    </a:lnTo>
                    <a:lnTo>
                      <a:pt x="68" y="104"/>
                    </a:lnTo>
                    <a:lnTo>
                      <a:pt x="56" y="104"/>
                    </a:lnTo>
                    <a:lnTo>
                      <a:pt x="56" y="104"/>
                    </a:lnTo>
                    <a:lnTo>
                      <a:pt x="58" y="92"/>
                    </a:lnTo>
                    <a:lnTo>
                      <a:pt x="58" y="74"/>
                    </a:lnTo>
                    <a:lnTo>
                      <a:pt x="42" y="74"/>
                    </a:lnTo>
                    <a:lnTo>
                      <a:pt x="42" y="74"/>
                    </a:lnTo>
                    <a:lnTo>
                      <a:pt x="40" y="82"/>
                    </a:lnTo>
                    <a:lnTo>
                      <a:pt x="38" y="88"/>
                    </a:lnTo>
                    <a:lnTo>
                      <a:pt x="38" y="88"/>
                    </a:lnTo>
                    <a:lnTo>
                      <a:pt x="34" y="96"/>
                    </a:lnTo>
                    <a:lnTo>
                      <a:pt x="26" y="104"/>
                    </a:lnTo>
                    <a:lnTo>
                      <a:pt x="26" y="104"/>
                    </a:lnTo>
                    <a:lnTo>
                      <a:pt x="18" y="98"/>
                    </a:lnTo>
                    <a:lnTo>
                      <a:pt x="18" y="98"/>
                    </a:lnTo>
                    <a:lnTo>
                      <a:pt x="24" y="92"/>
                    </a:lnTo>
                    <a:lnTo>
                      <a:pt x="28" y="88"/>
                    </a:lnTo>
                    <a:lnTo>
                      <a:pt x="28" y="88"/>
                    </a:lnTo>
                    <a:lnTo>
                      <a:pt x="32" y="82"/>
                    </a:lnTo>
                    <a:lnTo>
                      <a:pt x="32" y="74"/>
                    </a:lnTo>
                    <a:lnTo>
                      <a:pt x="30" y="74"/>
                    </a:lnTo>
                    <a:lnTo>
                      <a:pt x="30" y="74"/>
                    </a:lnTo>
                    <a:lnTo>
                      <a:pt x="18" y="76"/>
                    </a:lnTo>
                    <a:lnTo>
                      <a:pt x="18" y="66"/>
                    </a:lnTo>
                    <a:lnTo>
                      <a:pt x="18" y="66"/>
                    </a:lnTo>
                    <a:lnTo>
                      <a:pt x="30" y="66"/>
                    </a:lnTo>
                    <a:lnTo>
                      <a:pt x="34" y="66"/>
                    </a:lnTo>
                    <a:lnTo>
                      <a:pt x="34" y="66"/>
                    </a:lnTo>
                    <a:lnTo>
                      <a:pt x="34" y="54"/>
                    </a:lnTo>
                    <a:lnTo>
                      <a:pt x="32" y="54"/>
                    </a:lnTo>
                    <a:close/>
                    <a:moveTo>
                      <a:pt x="44" y="54"/>
                    </a:moveTo>
                    <a:lnTo>
                      <a:pt x="44" y="54"/>
                    </a:lnTo>
                    <a:lnTo>
                      <a:pt x="42" y="66"/>
                    </a:lnTo>
                    <a:lnTo>
                      <a:pt x="58" y="66"/>
                    </a:lnTo>
                    <a:lnTo>
                      <a:pt x="58" y="54"/>
                    </a:lnTo>
                    <a:lnTo>
                      <a:pt x="44" y="54"/>
                    </a:lnTo>
                    <a:close/>
                    <a:moveTo>
                      <a:pt x="100" y="92"/>
                    </a:moveTo>
                    <a:lnTo>
                      <a:pt x="100" y="92"/>
                    </a:lnTo>
                    <a:lnTo>
                      <a:pt x="100" y="98"/>
                    </a:lnTo>
                    <a:lnTo>
                      <a:pt x="98" y="102"/>
                    </a:lnTo>
                    <a:lnTo>
                      <a:pt x="98" y="102"/>
                    </a:lnTo>
                    <a:lnTo>
                      <a:pt x="92" y="104"/>
                    </a:lnTo>
                    <a:lnTo>
                      <a:pt x="86" y="104"/>
                    </a:lnTo>
                    <a:lnTo>
                      <a:pt x="86" y="104"/>
                    </a:lnTo>
                    <a:lnTo>
                      <a:pt x="76" y="104"/>
                    </a:lnTo>
                    <a:lnTo>
                      <a:pt x="76" y="104"/>
                    </a:lnTo>
                    <a:lnTo>
                      <a:pt x="74" y="94"/>
                    </a:lnTo>
                    <a:lnTo>
                      <a:pt x="74" y="94"/>
                    </a:lnTo>
                    <a:lnTo>
                      <a:pt x="86" y="94"/>
                    </a:lnTo>
                    <a:lnTo>
                      <a:pt x="86" y="94"/>
                    </a:lnTo>
                    <a:lnTo>
                      <a:pt x="88" y="94"/>
                    </a:lnTo>
                    <a:lnTo>
                      <a:pt x="90" y="92"/>
                    </a:lnTo>
                    <a:lnTo>
                      <a:pt x="90" y="38"/>
                    </a:lnTo>
                    <a:lnTo>
                      <a:pt x="66" y="38"/>
                    </a:lnTo>
                    <a:lnTo>
                      <a:pt x="66" y="38"/>
                    </a:lnTo>
                    <a:lnTo>
                      <a:pt x="54" y="38"/>
                    </a:lnTo>
                    <a:lnTo>
                      <a:pt x="54" y="38"/>
                    </a:lnTo>
                    <a:lnTo>
                      <a:pt x="54" y="28"/>
                    </a:lnTo>
                    <a:lnTo>
                      <a:pt x="54" y="12"/>
                    </a:lnTo>
                    <a:lnTo>
                      <a:pt x="54" y="12"/>
                    </a:lnTo>
                    <a:lnTo>
                      <a:pt x="54" y="0"/>
                    </a:lnTo>
                    <a:lnTo>
                      <a:pt x="54" y="0"/>
                    </a:lnTo>
                    <a:lnTo>
                      <a:pt x="66" y="0"/>
                    </a:lnTo>
                    <a:lnTo>
                      <a:pt x="88" y="0"/>
                    </a:lnTo>
                    <a:lnTo>
                      <a:pt x="88" y="0"/>
                    </a:lnTo>
                    <a:lnTo>
                      <a:pt x="100" y="0"/>
                    </a:lnTo>
                    <a:lnTo>
                      <a:pt x="100" y="0"/>
                    </a:lnTo>
                    <a:lnTo>
                      <a:pt x="100" y="14"/>
                    </a:lnTo>
                    <a:lnTo>
                      <a:pt x="100" y="92"/>
                    </a:lnTo>
                    <a:close/>
                    <a:moveTo>
                      <a:pt x="64" y="16"/>
                    </a:moveTo>
                    <a:lnTo>
                      <a:pt x="90" y="16"/>
                    </a:lnTo>
                    <a:lnTo>
                      <a:pt x="90" y="8"/>
                    </a:lnTo>
                    <a:lnTo>
                      <a:pt x="64" y="8"/>
                    </a:lnTo>
                    <a:lnTo>
                      <a:pt x="64" y="16"/>
                    </a:lnTo>
                    <a:close/>
                    <a:moveTo>
                      <a:pt x="64" y="30"/>
                    </a:moveTo>
                    <a:lnTo>
                      <a:pt x="90" y="30"/>
                    </a:lnTo>
                    <a:lnTo>
                      <a:pt x="90" y="24"/>
                    </a:lnTo>
                    <a:lnTo>
                      <a:pt x="64" y="24"/>
                    </a:lnTo>
                    <a:lnTo>
                      <a:pt x="64" y="3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1" name="Freeform 103"/>
              <p:cNvSpPr>
                <a:spLocks noEditPoints="1"/>
              </p:cNvSpPr>
              <p:nvPr/>
            </p:nvSpPr>
            <p:spPr bwMode="auto">
              <a:xfrm>
                <a:off x="4940" y="3340"/>
                <a:ext cx="112" cy="106"/>
              </a:xfrm>
              <a:custGeom>
                <a:avLst/>
                <a:gdLst>
                  <a:gd name="T0" fmla="*/ 28 w 112"/>
                  <a:gd name="T1" fmla="*/ 48 h 106"/>
                  <a:gd name="T2" fmla="*/ 18 w 112"/>
                  <a:gd name="T3" fmla="*/ 48 h 106"/>
                  <a:gd name="T4" fmla="*/ 0 w 112"/>
                  <a:gd name="T5" fmla="*/ 46 h 106"/>
                  <a:gd name="T6" fmla="*/ 24 w 112"/>
                  <a:gd name="T7" fmla="*/ 32 h 106"/>
                  <a:gd name="T8" fmla="*/ 8 w 112"/>
                  <a:gd name="T9" fmla="*/ 16 h 106"/>
                  <a:gd name="T10" fmla="*/ 32 w 112"/>
                  <a:gd name="T11" fmla="*/ 26 h 106"/>
                  <a:gd name="T12" fmla="*/ 46 w 112"/>
                  <a:gd name="T13" fmla="*/ 10 h 106"/>
                  <a:gd name="T14" fmla="*/ 18 w 112"/>
                  <a:gd name="T15" fmla="*/ 12 h 106"/>
                  <a:gd name="T16" fmla="*/ 28 w 112"/>
                  <a:gd name="T17" fmla="*/ 2 h 106"/>
                  <a:gd name="T18" fmla="*/ 60 w 112"/>
                  <a:gd name="T19" fmla="*/ 0 h 106"/>
                  <a:gd name="T20" fmla="*/ 68 w 112"/>
                  <a:gd name="T21" fmla="*/ 16 h 106"/>
                  <a:gd name="T22" fmla="*/ 80 w 112"/>
                  <a:gd name="T23" fmla="*/ 2 h 106"/>
                  <a:gd name="T24" fmla="*/ 86 w 112"/>
                  <a:gd name="T25" fmla="*/ 10 h 106"/>
                  <a:gd name="T26" fmla="*/ 76 w 112"/>
                  <a:gd name="T27" fmla="*/ 22 h 106"/>
                  <a:gd name="T28" fmla="*/ 92 w 112"/>
                  <a:gd name="T29" fmla="*/ 20 h 106"/>
                  <a:gd name="T30" fmla="*/ 106 w 112"/>
                  <a:gd name="T31" fmla="*/ 18 h 106"/>
                  <a:gd name="T32" fmla="*/ 92 w 112"/>
                  <a:gd name="T33" fmla="*/ 34 h 106"/>
                  <a:gd name="T34" fmla="*/ 112 w 112"/>
                  <a:gd name="T35" fmla="*/ 44 h 106"/>
                  <a:gd name="T36" fmla="*/ 106 w 112"/>
                  <a:gd name="T37" fmla="*/ 54 h 106"/>
                  <a:gd name="T38" fmla="*/ 84 w 112"/>
                  <a:gd name="T39" fmla="*/ 48 h 106"/>
                  <a:gd name="T40" fmla="*/ 74 w 112"/>
                  <a:gd name="T41" fmla="*/ 48 h 106"/>
                  <a:gd name="T42" fmla="*/ 92 w 112"/>
                  <a:gd name="T43" fmla="*/ 62 h 106"/>
                  <a:gd name="T44" fmla="*/ 106 w 112"/>
                  <a:gd name="T45" fmla="*/ 72 h 106"/>
                  <a:gd name="T46" fmla="*/ 74 w 112"/>
                  <a:gd name="T47" fmla="*/ 92 h 106"/>
                  <a:gd name="T48" fmla="*/ 76 w 112"/>
                  <a:gd name="T49" fmla="*/ 94 h 106"/>
                  <a:gd name="T50" fmla="*/ 84 w 112"/>
                  <a:gd name="T51" fmla="*/ 94 h 106"/>
                  <a:gd name="T52" fmla="*/ 98 w 112"/>
                  <a:gd name="T53" fmla="*/ 88 h 106"/>
                  <a:gd name="T54" fmla="*/ 110 w 112"/>
                  <a:gd name="T55" fmla="*/ 84 h 106"/>
                  <a:gd name="T56" fmla="*/ 102 w 112"/>
                  <a:gd name="T57" fmla="*/ 102 h 106"/>
                  <a:gd name="T58" fmla="*/ 82 w 112"/>
                  <a:gd name="T59" fmla="*/ 104 h 106"/>
                  <a:gd name="T60" fmla="*/ 64 w 112"/>
                  <a:gd name="T61" fmla="*/ 100 h 106"/>
                  <a:gd name="T62" fmla="*/ 46 w 112"/>
                  <a:gd name="T63" fmla="*/ 72 h 106"/>
                  <a:gd name="T64" fmla="*/ 36 w 112"/>
                  <a:gd name="T65" fmla="*/ 90 h 106"/>
                  <a:gd name="T66" fmla="*/ 10 w 112"/>
                  <a:gd name="T67" fmla="*/ 106 h 106"/>
                  <a:gd name="T68" fmla="*/ 4 w 112"/>
                  <a:gd name="T69" fmla="*/ 98 h 106"/>
                  <a:gd name="T70" fmla="*/ 24 w 112"/>
                  <a:gd name="T71" fmla="*/ 88 h 106"/>
                  <a:gd name="T72" fmla="*/ 18 w 112"/>
                  <a:gd name="T73" fmla="*/ 72 h 106"/>
                  <a:gd name="T74" fmla="*/ 6 w 112"/>
                  <a:gd name="T75" fmla="*/ 62 h 106"/>
                  <a:gd name="T76" fmla="*/ 36 w 112"/>
                  <a:gd name="T77" fmla="*/ 62 h 106"/>
                  <a:gd name="T78" fmla="*/ 36 w 112"/>
                  <a:gd name="T79" fmla="*/ 48 h 106"/>
                  <a:gd name="T80" fmla="*/ 78 w 112"/>
                  <a:gd name="T81" fmla="*/ 38 h 106"/>
                  <a:gd name="T82" fmla="*/ 56 w 112"/>
                  <a:gd name="T83" fmla="*/ 12 h 106"/>
                  <a:gd name="T84" fmla="*/ 34 w 112"/>
                  <a:gd name="T85" fmla="*/ 38 h 106"/>
                  <a:gd name="T86" fmla="*/ 72 w 112"/>
                  <a:gd name="T87" fmla="*/ 38 h 106"/>
                  <a:gd name="T88" fmla="*/ 46 w 112"/>
                  <a:gd name="T89" fmla="*/ 62 h 106"/>
                  <a:gd name="T90" fmla="*/ 48 w 112"/>
                  <a:gd name="T91" fmla="*/ 4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 h="106">
                    <a:moveTo>
                      <a:pt x="36" y="48"/>
                    </a:moveTo>
                    <a:lnTo>
                      <a:pt x="36" y="48"/>
                    </a:lnTo>
                    <a:lnTo>
                      <a:pt x="28" y="48"/>
                    </a:lnTo>
                    <a:lnTo>
                      <a:pt x="28" y="42"/>
                    </a:lnTo>
                    <a:lnTo>
                      <a:pt x="28" y="42"/>
                    </a:lnTo>
                    <a:lnTo>
                      <a:pt x="18" y="48"/>
                    </a:lnTo>
                    <a:lnTo>
                      <a:pt x="6" y="54"/>
                    </a:lnTo>
                    <a:lnTo>
                      <a:pt x="6" y="54"/>
                    </a:lnTo>
                    <a:lnTo>
                      <a:pt x="0" y="46"/>
                    </a:lnTo>
                    <a:lnTo>
                      <a:pt x="0" y="46"/>
                    </a:lnTo>
                    <a:lnTo>
                      <a:pt x="12" y="40"/>
                    </a:lnTo>
                    <a:lnTo>
                      <a:pt x="24" y="32"/>
                    </a:lnTo>
                    <a:lnTo>
                      <a:pt x="24" y="32"/>
                    </a:lnTo>
                    <a:lnTo>
                      <a:pt x="16" y="24"/>
                    </a:lnTo>
                    <a:lnTo>
                      <a:pt x="8" y="16"/>
                    </a:lnTo>
                    <a:lnTo>
                      <a:pt x="16" y="10"/>
                    </a:lnTo>
                    <a:lnTo>
                      <a:pt x="16" y="10"/>
                    </a:lnTo>
                    <a:lnTo>
                      <a:pt x="32" y="26"/>
                    </a:lnTo>
                    <a:lnTo>
                      <a:pt x="32" y="26"/>
                    </a:lnTo>
                    <a:lnTo>
                      <a:pt x="40" y="18"/>
                    </a:lnTo>
                    <a:lnTo>
                      <a:pt x="46" y="10"/>
                    </a:lnTo>
                    <a:lnTo>
                      <a:pt x="26" y="10"/>
                    </a:lnTo>
                    <a:lnTo>
                      <a:pt x="26" y="10"/>
                    </a:lnTo>
                    <a:lnTo>
                      <a:pt x="18" y="12"/>
                    </a:lnTo>
                    <a:lnTo>
                      <a:pt x="18" y="0"/>
                    </a:lnTo>
                    <a:lnTo>
                      <a:pt x="18" y="0"/>
                    </a:lnTo>
                    <a:lnTo>
                      <a:pt x="28" y="2"/>
                    </a:lnTo>
                    <a:lnTo>
                      <a:pt x="50" y="2"/>
                    </a:lnTo>
                    <a:lnTo>
                      <a:pt x="50" y="2"/>
                    </a:lnTo>
                    <a:lnTo>
                      <a:pt x="60" y="0"/>
                    </a:lnTo>
                    <a:lnTo>
                      <a:pt x="60" y="0"/>
                    </a:lnTo>
                    <a:lnTo>
                      <a:pt x="64" y="8"/>
                    </a:lnTo>
                    <a:lnTo>
                      <a:pt x="68" y="16"/>
                    </a:lnTo>
                    <a:lnTo>
                      <a:pt x="68" y="16"/>
                    </a:lnTo>
                    <a:lnTo>
                      <a:pt x="76" y="8"/>
                    </a:lnTo>
                    <a:lnTo>
                      <a:pt x="80" y="2"/>
                    </a:lnTo>
                    <a:lnTo>
                      <a:pt x="90" y="6"/>
                    </a:lnTo>
                    <a:lnTo>
                      <a:pt x="90" y="6"/>
                    </a:lnTo>
                    <a:lnTo>
                      <a:pt x="86" y="10"/>
                    </a:lnTo>
                    <a:lnTo>
                      <a:pt x="86" y="10"/>
                    </a:lnTo>
                    <a:lnTo>
                      <a:pt x="76" y="22"/>
                    </a:lnTo>
                    <a:lnTo>
                      <a:pt x="76" y="22"/>
                    </a:lnTo>
                    <a:lnTo>
                      <a:pt x="84" y="28"/>
                    </a:lnTo>
                    <a:lnTo>
                      <a:pt x="84" y="28"/>
                    </a:lnTo>
                    <a:lnTo>
                      <a:pt x="92" y="20"/>
                    </a:lnTo>
                    <a:lnTo>
                      <a:pt x="96" y="14"/>
                    </a:lnTo>
                    <a:lnTo>
                      <a:pt x="106" y="18"/>
                    </a:lnTo>
                    <a:lnTo>
                      <a:pt x="106" y="18"/>
                    </a:lnTo>
                    <a:lnTo>
                      <a:pt x="100" y="26"/>
                    </a:lnTo>
                    <a:lnTo>
                      <a:pt x="100" y="26"/>
                    </a:lnTo>
                    <a:lnTo>
                      <a:pt x="92" y="34"/>
                    </a:lnTo>
                    <a:lnTo>
                      <a:pt x="92" y="34"/>
                    </a:lnTo>
                    <a:lnTo>
                      <a:pt x="100" y="40"/>
                    </a:lnTo>
                    <a:lnTo>
                      <a:pt x="112" y="44"/>
                    </a:lnTo>
                    <a:lnTo>
                      <a:pt x="112" y="44"/>
                    </a:lnTo>
                    <a:lnTo>
                      <a:pt x="106" y="54"/>
                    </a:lnTo>
                    <a:lnTo>
                      <a:pt x="106" y="54"/>
                    </a:lnTo>
                    <a:lnTo>
                      <a:pt x="94" y="48"/>
                    </a:lnTo>
                    <a:lnTo>
                      <a:pt x="84" y="42"/>
                    </a:lnTo>
                    <a:lnTo>
                      <a:pt x="84" y="48"/>
                    </a:lnTo>
                    <a:lnTo>
                      <a:pt x="84" y="48"/>
                    </a:lnTo>
                    <a:lnTo>
                      <a:pt x="74" y="48"/>
                    </a:lnTo>
                    <a:lnTo>
                      <a:pt x="74" y="48"/>
                    </a:lnTo>
                    <a:lnTo>
                      <a:pt x="74" y="62"/>
                    </a:lnTo>
                    <a:lnTo>
                      <a:pt x="92" y="62"/>
                    </a:lnTo>
                    <a:lnTo>
                      <a:pt x="92" y="62"/>
                    </a:lnTo>
                    <a:lnTo>
                      <a:pt x="106" y="62"/>
                    </a:lnTo>
                    <a:lnTo>
                      <a:pt x="106" y="72"/>
                    </a:lnTo>
                    <a:lnTo>
                      <a:pt x="106" y="72"/>
                    </a:lnTo>
                    <a:lnTo>
                      <a:pt x="92" y="72"/>
                    </a:lnTo>
                    <a:lnTo>
                      <a:pt x="74" y="72"/>
                    </a:lnTo>
                    <a:lnTo>
                      <a:pt x="74" y="92"/>
                    </a:lnTo>
                    <a:lnTo>
                      <a:pt x="74" y="92"/>
                    </a:lnTo>
                    <a:lnTo>
                      <a:pt x="74" y="94"/>
                    </a:lnTo>
                    <a:lnTo>
                      <a:pt x="76" y="94"/>
                    </a:lnTo>
                    <a:lnTo>
                      <a:pt x="76" y="94"/>
                    </a:lnTo>
                    <a:lnTo>
                      <a:pt x="84" y="94"/>
                    </a:lnTo>
                    <a:lnTo>
                      <a:pt x="84" y="94"/>
                    </a:lnTo>
                    <a:lnTo>
                      <a:pt x="92" y="94"/>
                    </a:lnTo>
                    <a:lnTo>
                      <a:pt x="96" y="92"/>
                    </a:lnTo>
                    <a:lnTo>
                      <a:pt x="98" y="88"/>
                    </a:lnTo>
                    <a:lnTo>
                      <a:pt x="98" y="80"/>
                    </a:lnTo>
                    <a:lnTo>
                      <a:pt x="98" y="80"/>
                    </a:lnTo>
                    <a:lnTo>
                      <a:pt x="110" y="84"/>
                    </a:lnTo>
                    <a:lnTo>
                      <a:pt x="110" y="84"/>
                    </a:lnTo>
                    <a:lnTo>
                      <a:pt x="106" y="96"/>
                    </a:lnTo>
                    <a:lnTo>
                      <a:pt x="102" y="102"/>
                    </a:lnTo>
                    <a:lnTo>
                      <a:pt x="96" y="104"/>
                    </a:lnTo>
                    <a:lnTo>
                      <a:pt x="82" y="104"/>
                    </a:lnTo>
                    <a:lnTo>
                      <a:pt x="82" y="104"/>
                    </a:lnTo>
                    <a:lnTo>
                      <a:pt x="72" y="104"/>
                    </a:lnTo>
                    <a:lnTo>
                      <a:pt x="66" y="102"/>
                    </a:lnTo>
                    <a:lnTo>
                      <a:pt x="64" y="100"/>
                    </a:lnTo>
                    <a:lnTo>
                      <a:pt x="62" y="96"/>
                    </a:lnTo>
                    <a:lnTo>
                      <a:pt x="62" y="72"/>
                    </a:lnTo>
                    <a:lnTo>
                      <a:pt x="46" y="72"/>
                    </a:lnTo>
                    <a:lnTo>
                      <a:pt x="46" y="72"/>
                    </a:lnTo>
                    <a:lnTo>
                      <a:pt x="42" y="82"/>
                    </a:lnTo>
                    <a:lnTo>
                      <a:pt x="36" y="90"/>
                    </a:lnTo>
                    <a:lnTo>
                      <a:pt x="36" y="90"/>
                    </a:lnTo>
                    <a:lnTo>
                      <a:pt x="26" y="100"/>
                    </a:lnTo>
                    <a:lnTo>
                      <a:pt x="10" y="106"/>
                    </a:lnTo>
                    <a:lnTo>
                      <a:pt x="10" y="106"/>
                    </a:lnTo>
                    <a:lnTo>
                      <a:pt x="4" y="98"/>
                    </a:lnTo>
                    <a:lnTo>
                      <a:pt x="4" y="98"/>
                    </a:lnTo>
                    <a:lnTo>
                      <a:pt x="16" y="92"/>
                    </a:lnTo>
                    <a:lnTo>
                      <a:pt x="24" y="88"/>
                    </a:lnTo>
                    <a:lnTo>
                      <a:pt x="24" y="88"/>
                    </a:lnTo>
                    <a:lnTo>
                      <a:pt x="32" y="80"/>
                    </a:lnTo>
                    <a:lnTo>
                      <a:pt x="34" y="72"/>
                    </a:lnTo>
                    <a:lnTo>
                      <a:pt x="18" y="72"/>
                    </a:lnTo>
                    <a:lnTo>
                      <a:pt x="18" y="72"/>
                    </a:lnTo>
                    <a:lnTo>
                      <a:pt x="6" y="72"/>
                    </a:lnTo>
                    <a:lnTo>
                      <a:pt x="6" y="62"/>
                    </a:lnTo>
                    <a:lnTo>
                      <a:pt x="6" y="62"/>
                    </a:lnTo>
                    <a:lnTo>
                      <a:pt x="18" y="62"/>
                    </a:lnTo>
                    <a:lnTo>
                      <a:pt x="36" y="62"/>
                    </a:lnTo>
                    <a:lnTo>
                      <a:pt x="36" y="62"/>
                    </a:lnTo>
                    <a:lnTo>
                      <a:pt x="36" y="48"/>
                    </a:lnTo>
                    <a:lnTo>
                      <a:pt x="36" y="48"/>
                    </a:lnTo>
                    <a:close/>
                    <a:moveTo>
                      <a:pt x="72" y="38"/>
                    </a:moveTo>
                    <a:lnTo>
                      <a:pt x="72" y="38"/>
                    </a:lnTo>
                    <a:lnTo>
                      <a:pt x="78" y="38"/>
                    </a:lnTo>
                    <a:lnTo>
                      <a:pt x="78" y="38"/>
                    </a:lnTo>
                    <a:lnTo>
                      <a:pt x="66" y="26"/>
                    </a:lnTo>
                    <a:lnTo>
                      <a:pt x="56" y="12"/>
                    </a:lnTo>
                    <a:lnTo>
                      <a:pt x="56" y="12"/>
                    </a:lnTo>
                    <a:lnTo>
                      <a:pt x="46" y="26"/>
                    </a:lnTo>
                    <a:lnTo>
                      <a:pt x="34" y="38"/>
                    </a:lnTo>
                    <a:lnTo>
                      <a:pt x="34" y="38"/>
                    </a:lnTo>
                    <a:lnTo>
                      <a:pt x="40" y="38"/>
                    </a:lnTo>
                    <a:lnTo>
                      <a:pt x="72" y="38"/>
                    </a:lnTo>
                    <a:close/>
                    <a:moveTo>
                      <a:pt x="48" y="48"/>
                    </a:moveTo>
                    <a:lnTo>
                      <a:pt x="48" y="48"/>
                    </a:lnTo>
                    <a:lnTo>
                      <a:pt x="46" y="62"/>
                    </a:lnTo>
                    <a:lnTo>
                      <a:pt x="62" y="62"/>
                    </a:lnTo>
                    <a:lnTo>
                      <a:pt x="62" y="48"/>
                    </a:lnTo>
                    <a:lnTo>
                      <a:pt x="48" y="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2" name="Freeform 104"/>
              <p:cNvSpPr>
                <a:spLocks/>
              </p:cNvSpPr>
              <p:nvPr/>
            </p:nvSpPr>
            <p:spPr bwMode="auto">
              <a:xfrm>
                <a:off x="2220" y="1060"/>
                <a:ext cx="1318" cy="1318"/>
              </a:xfrm>
              <a:custGeom>
                <a:avLst/>
                <a:gdLst>
                  <a:gd name="T0" fmla="*/ 1318 w 1318"/>
                  <a:gd name="T1" fmla="*/ 624 h 1318"/>
                  <a:gd name="T2" fmla="*/ 1306 w 1318"/>
                  <a:gd name="T3" fmla="*/ 526 h 1318"/>
                  <a:gd name="T4" fmla="*/ 1278 w 1318"/>
                  <a:gd name="T5" fmla="*/ 432 h 1318"/>
                  <a:gd name="T6" fmla="*/ 1238 w 1318"/>
                  <a:gd name="T7" fmla="*/ 344 h 1318"/>
                  <a:gd name="T8" fmla="*/ 1188 w 1318"/>
                  <a:gd name="T9" fmla="*/ 264 h 1318"/>
                  <a:gd name="T10" fmla="*/ 1126 w 1318"/>
                  <a:gd name="T11" fmla="*/ 192 h 1318"/>
                  <a:gd name="T12" fmla="*/ 1054 w 1318"/>
                  <a:gd name="T13" fmla="*/ 130 h 1318"/>
                  <a:gd name="T14" fmla="*/ 974 w 1318"/>
                  <a:gd name="T15" fmla="*/ 78 h 1318"/>
                  <a:gd name="T16" fmla="*/ 886 w 1318"/>
                  <a:gd name="T17" fmla="*/ 40 h 1318"/>
                  <a:gd name="T18" fmla="*/ 792 w 1318"/>
                  <a:gd name="T19" fmla="*/ 12 h 1318"/>
                  <a:gd name="T20" fmla="*/ 694 w 1318"/>
                  <a:gd name="T21" fmla="*/ 0 h 1318"/>
                  <a:gd name="T22" fmla="*/ 626 w 1318"/>
                  <a:gd name="T23" fmla="*/ 0 h 1318"/>
                  <a:gd name="T24" fmla="*/ 526 w 1318"/>
                  <a:gd name="T25" fmla="*/ 12 h 1318"/>
                  <a:gd name="T26" fmla="*/ 432 w 1318"/>
                  <a:gd name="T27" fmla="*/ 40 h 1318"/>
                  <a:gd name="T28" fmla="*/ 346 w 1318"/>
                  <a:gd name="T29" fmla="*/ 78 h 1318"/>
                  <a:gd name="T30" fmla="*/ 266 w 1318"/>
                  <a:gd name="T31" fmla="*/ 130 h 1318"/>
                  <a:gd name="T32" fmla="*/ 194 w 1318"/>
                  <a:gd name="T33" fmla="*/ 192 h 1318"/>
                  <a:gd name="T34" fmla="*/ 132 w 1318"/>
                  <a:gd name="T35" fmla="*/ 264 h 1318"/>
                  <a:gd name="T36" fmla="*/ 80 w 1318"/>
                  <a:gd name="T37" fmla="*/ 344 h 1318"/>
                  <a:gd name="T38" fmla="*/ 40 w 1318"/>
                  <a:gd name="T39" fmla="*/ 432 h 1318"/>
                  <a:gd name="T40" fmla="*/ 14 w 1318"/>
                  <a:gd name="T41" fmla="*/ 526 h 1318"/>
                  <a:gd name="T42" fmla="*/ 2 w 1318"/>
                  <a:gd name="T43" fmla="*/ 624 h 1318"/>
                  <a:gd name="T44" fmla="*/ 2 w 1318"/>
                  <a:gd name="T45" fmla="*/ 692 h 1318"/>
                  <a:gd name="T46" fmla="*/ 14 w 1318"/>
                  <a:gd name="T47" fmla="*/ 792 h 1318"/>
                  <a:gd name="T48" fmla="*/ 40 w 1318"/>
                  <a:gd name="T49" fmla="*/ 884 h 1318"/>
                  <a:gd name="T50" fmla="*/ 80 w 1318"/>
                  <a:gd name="T51" fmla="*/ 972 h 1318"/>
                  <a:gd name="T52" fmla="*/ 132 w 1318"/>
                  <a:gd name="T53" fmla="*/ 1052 h 1318"/>
                  <a:gd name="T54" fmla="*/ 194 w 1318"/>
                  <a:gd name="T55" fmla="*/ 1124 h 1318"/>
                  <a:gd name="T56" fmla="*/ 266 w 1318"/>
                  <a:gd name="T57" fmla="*/ 1186 h 1318"/>
                  <a:gd name="T58" fmla="*/ 346 w 1318"/>
                  <a:gd name="T59" fmla="*/ 1238 h 1318"/>
                  <a:gd name="T60" fmla="*/ 432 w 1318"/>
                  <a:gd name="T61" fmla="*/ 1278 h 1318"/>
                  <a:gd name="T62" fmla="*/ 526 w 1318"/>
                  <a:gd name="T63" fmla="*/ 1304 h 1318"/>
                  <a:gd name="T64" fmla="*/ 626 w 1318"/>
                  <a:gd name="T65" fmla="*/ 1316 h 1318"/>
                  <a:gd name="T66" fmla="*/ 694 w 1318"/>
                  <a:gd name="T67" fmla="*/ 1316 h 1318"/>
                  <a:gd name="T68" fmla="*/ 792 w 1318"/>
                  <a:gd name="T69" fmla="*/ 1304 h 1318"/>
                  <a:gd name="T70" fmla="*/ 886 w 1318"/>
                  <a:gd name="T71" fmla="*/ 1278 h 1318"/>
                  <a:gd name="T72" fmla="*/ 974 w 1318"/>
                  <a:gd name="T73" fmla="*/ 1238 h 1318"/>
                  <a:gd name="T74" fmla="*/ 1054 w 1318"/>
                  <a:gd name="T75" fmla="*/ 1186 h 1318"/>
                  <a:gd name="T76" fmla="*/ 1126 w 1318"/>
                  <a:gd name="T77" fmla="*/ 1124 h 1318"/>
                  <a:gd name="T78" fmla="*/ 1188 w 1318"/>
                  <a:gd name="T79" fmla="*/ 1052 h 1318"/>
                  <a:gd name="T80" fmla="*/ 1238 w 1318"/>
                  <a:gd name="T81" fmla="*/ 972 h 1318"/>
                  <a:gd name="T82" fmla="*/ 1278 w 1318"/>
                  <a:gd name="T83" fmla="*/ 884 h 1318"/>
                  <a:gd name="T84" fmla="*/ 1306 w 1318"/>
                  <a:gd name="T85" fmla="*/ 792 h 1318"/>
                  <a:gd name="T86" fmla="*/ 1318 w 1318"/>
                  <a:gd name="T87" fmla="*/ 69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8" h="1318">
                    <a:moveTo>
                      <a:pt x="1318" y="658"/>
                    </a:moveTo>
                    <a:lnTo>
                      <a:pt x="1318" y="658"/>
                    </a:lnTo>
                    <a:lnTo>
                      <a:pt x="1318" y="624"/>
                    </a:lnTo>
                    <a:lnTo>
                      <a:pt x="1316" y="590"/>
                    </a:lnTo>
                    <a:lnTo>
                      <a:pt x="1310" y="558"/>
                    </a:lnTo>
                    <a:lnTo>
                      <a:pt x="1306" y="526"/>
                    </a:lnTo>
                    <a:lnTo>
                      <a:pt x="1298" y="494"/>
                    </a:lnTo>
                    <a:lnTo>
                      <a:pt x="1288" y="462"/>
                    </a:lnTo>
                    <a:lnTo>
                      <a:pt x="1278" y="432"/>
                    </a:lnTo>
                    <a:lnTo>
                      <a:pt x="1266" y="402"/>
                    </a:lnTo>
                    <a:lnTo>
                      <a:pt x="1254" y="372"/>
                    </a:lnTo>
                    <a:lnTo>
                      <a:pt x="1238" y="344"/>
                    </a:lnTo>
                    <a:lnTo>
                      <a:pt x="1224" y="316"/>
                    </a:lnTo>
                    <a:lnTo>
                      <a:pt x="1206" y="290"/>
                    </a:lnTo>
                    <a:lnTo>
                      <a:pt x="1188" y="264"/>
                    </a:lnTo>
                    <a:lnTo>
                      <a:pt x="1168" y="240"/>
                    </a:lnTo>
                    <a:lnTo>
                      <a:pt x="1148" y="216"/>
                    </a:lnTo>
                    <a:lnTo>
                      <a:pt x="1126" y="192"/>
                    </a:lnTo>
                    <a:lnTo>
                      <a:pt x="1102" y="170"/>
                    </a:lnTo>
                    <a:lnTo>
                      <a:pt x="1078" y="150"/>
                    </a:lnTo>
                    <a:lnTo>
                      <a:pt x="1054" y="130"/>
                    </a:lnTo>
                    <a:lnTo>
                      <a:pt x="1028" y="112"/>
                    </a:lnTo>
                    <a:lnTo>
                      <a:pt x="1002" y="94"/>
                    </a:lnTo>
                    <a:lnTo>
                      <a:pt x="974" y="78"/>
                    </a:lnTo>
                    <a:lnTo>
                      <a:pt x="946" y="64"/>
                    </a:lnTo>
                    <a:lnTo>
                      <a:pt x="916" y="52"/>
                    </a:lnTo>
                    <a:lnTo>
                      <a:pt x="886" y="40"/>
                    </a:lnTo>
                    <a:lnTo>
                      <a:pt x="856" y="28"/>
                    </a:lnTo>
                    <a:lnTo>
                      <a:pt x="824" y="20"/>
                    </a:lnTo>
                    <a:lnTo>
                      <a:pt x="792" y="12"/>
                    </a:lnTo>
                    <a:lnTo>
                      <a:pt x="760" y="6"/>
                    </a:lnTo>
                    <a:lnTo>
                      <a:pt x="726" y="2"/>
                    </a:lnTo>
                    <a:lnTo>
                      <a:pt x="694" y="0"/>
                    </a:lnTo>
                    <a:lnTo>
                      <a:pt x="660" y="0"/>
                    </a:lnTo>
                    <a:lnTo>
                      <a:pt x="660" y="0"/>
                    </a:lnTo>
                    <a:lnTo>
                      <a:pt x="626" y="0"/>
                    </a:lnTo>
                    <a:lnTo>
                      <a:pt x="592" y="2"/>
                    </a:lnTo>
                    <a:lnTo>
                      <a:pt x="560" y="6"/>
                    </a:lnTo>
                    <a:lnTo>
                      <a:pt x="526" y="12"/>
                    </a:lnTo>
                    <a:lnTo>
                      <a:pt x="494" y="20"/>
                    </a:lnTo>
                    <a:lnTo>
                      <a:pt x="464" y="28"/>
                    </a:lnTo>
                    <a:lnTo>
                      <a:pt x="432" y="40"/>
                    </a:lnTo>
                    <a:lnTo>
                      <a:pt x="402" y="52"/>
                    </a:lnTo>
                    <a:lnTo>
                      <a:pt x="374" y="64"/>
                    </a:lnTo>
                    <a:lnTo>
                      <a:pt x="346" y="78"/>
                    </a:lnTo>
                    <a:lnTo>
                      <a:pt x="318" y="94"/>
                    </a:lnTo>
                    <a:lnTo>
                      <a:pt x="290" y="112"/>
                    </a:lnTo>
                    <a:lnTo>
                      <a:pt x="266" y="130"/>
                    </a:lnTo>
                    <a:lnTo>
                      <a:pt x="240" y="150"/>
                    </a:lnTo>
                    <a:lnTo>
                      <a:pt x="216" y="170"/>
                    </a:lnTo>
                    <a:lnTo>
                      <a:pt x="194" y="192"/>
                    </a:lnTo>
                    <a:lnTo>
                      <a:pt x="172" y="216"/>
                    </a:lnTo>
                    <a:lnTo>
                      <a:pt x="150" y="240"/>
                    </a:lnTo>
                    <a:lnTo>
                      <a:pt x="132" y="264"/>
                    </a:lnTo>
                    <a:lnTo>
                      <a:pt x="112" y="290"/>
                    </a:lnTo>
                    <a:lnTo>
                      <a:pt x="96" y="316"/>
                    </a:lnTo>
                    <a:lnTo>
                      <a:pt x="80" y="344"/>
                    </a:lnTo>
                    <a:lnTo>
                      <a:pt x="66" y="372"/>
                    </a:lnTo>
                    <a:lnTo>
                      <a:pt x="52" y="402"/>
                    </a:lnTo>
                    <a:lnTo>
                      <a:pt x="40" y="432"/>
                    </a:lnTo>
                    <a:lnTo>
                      <a:pt x="30" y="462"/>
                    </a:lnTo>
                    <a:lnTo>
                      <a:pt x="22" y="494"/>
                    </a:lnTo>
                    <a:lnTo>
                      <a:pt x="14" y="526"/>
                    </a:lnTo>
                    <a:lnTo>
                      <a:pt x="8" y="558"/>
                    </a:lnTo>
                    <a:lnTo>
                      <a:pt x="4" y="590"/>
                    </a:lnTo>
                    <a:lnTo>
                      <a:pt x="2" y="624"/>
                    </a:lnTo>
                    <a:lnTo>
                      <a:pt x="0" y="658"/>
                    </a:lnTo>
                    <a:lnTo>
                      <a:pt x="0" y="658"/>
                    </a:lnTo>
                    <a:lnTo>
                      <a:pt x="2" y="692"/>
                    </a:lnTo>
                    <a:lnTo>
                      <a:pt x="4" y="726"/>
                    </a:lnTo>
                    <a:lnTo>
                      <a:pt x="8" y="758"/>
                    </a:lnTo>
                    <a:lnTo>
                      <a:pt x="14" y="792"/>
                    </a:lnTo>
                    <a:lnTo>
                      <a:pt x="22" y="824"/>
                    </a:lnTo>
                    <a:lnTo>
                      <a:pt x="30" y="854"/>
                    </a:lnTo>
                    <a:lnTo>
                      <a:pt x="40" y="884"/>
                    </a:lnTo>
                    <a:lnTo>
                      <a:pt x="52" y="914"/>
                    </a:lnTo>
                    <a:lnTo>
                      <a:pt x="66" y="944"/>
                    </a:lnTo>
                    <a:lnTo>
                      <a:pt x="80" y="972"/>
                    </a:lnTo>
                    <a:lnTo>
                      <a:pt x="96" y="1000"/>
                    </a:lnTo>
                    <a:lnTo>
                      <a:pt x="112" y="1026"/>
                    </a:lnTo>
                    <a:lnTo>
                      <a:pt x="132" y="1052"/>
                    </a:lnTo>
                    <a:lnTo>
                      <a:pt x="150" y="1078"/>
                    </a:lnTo>
                    <a:lnTo>
                      <a:pt x="172" y="1102"/>
                    </a:lnTo>
                    <a:lnTo>
                      <a:pt x="194" y="1124"/>
                    </a:lnTo>
                    <a:lnTo>
                      <a:pt x="216" y="1146"/>
                    </a:lnTo>
                    <a:lnTo>
                      <a:pt x="240" y="1166"/>
                    </a:lnTo>
                    <a:lnTo>
                      <a:pt x="266" y="1186"/>
                    </a:lnTo>
                    <a:lnTo>
                      <a:pt x="290" y="1204"/>
                    </a:lnTo>
                    <a:lnTo>
                      <a:pt x="318" y="1222"/>
                    </a:lnTo>
                    <a:lnTo>
                      <a:pt x="346" y="1238"/>
                    </a:lnTo>
                    <a:lnTo>
                      <a:pt x="374" y="1252"/>
                    </a:lnTo>
                    <a:lnTo>
                      <a:pt x="402" y="1266"/>
                    </a:lnTo>
                    <a:lnTo>
                      <a:pt x="432" y="1278"/>
                    </a:lnTo>
                    <a:lnTo>
                      <a:pt x="464" y="1288"/>
                    </a:lnTo>
                    <a:lnTo>
                      <a:pt x="494" y="1296"/>
                    </a:lnTo>
                    <a:lnTo>
                      <a:pt x="526" y="1304"/>
                    </a:lnTo>
                    <a:lnTo>
                      <a:pt x="560" y="1310"/>
                    </a:lnTo>
                    <a:lnTo>
                      <a:pt x="592" y="1314"/>
                    </a:lnTo>
                    <a:lnTo>
                      <a:pt x="626" y="1316"/>
                    </a:lnTo>
                    <a:lnTo>
                      <a:pt x="660" y="1318"/>
                    </a:lnTo>
                    <a:lnTo>
                      <a:pt x="660" y="1318"/>
                    </a:lnTo>
                    <a:lnTo>
                      <a:pt x="694" y="1316"/>
                    </a:lnTo>
                    <a:lnTo>
                      <a:pt x="726" y="1314"/>
                    </a:lnTo>
                    <a:lnTo>
                      <a:pt x="760" y="1310"/>
                    </a:lnTo>
                    <a:lnTo>
                      <a:pt x="792" y="1304"/>
                    </a:lnTo>
                    <a:lnTo>
                      <a:pt x="824" y="1296"/>
                    </a:lnTo>
                    <a:lnTo>
                      <a:pt x="856" y="1288"/>
                    </a:lnTo>
                    <a:lnTo>
                      <a:pt x="886" y="1278"/>
                    </a:lnTo>
                    <a:lnTo>
                      <a:pt x="916" y="1266"/>
                    </a:lnTo>
                    <a:lnTo>
                      <a:pt x="946" y="1252"/>
                    </a:lnTo>
                    <a:lnTo>
                      <a:pt x="974" y="1238"/>
                    </a:lnTo>
                    <a:lnTo>
                      <a:pt x="1002" y="1222"/>
                    </a:lnTo>
                    <a:lnTo>
                      <a:pt x="1028" y="1204"/>
                    </a:lnTo>
                    <a:lnTo>
                      <a:pt x="1054" y="1186"/>
                    </a:lnTo>
                    <a:lnTo>
                      <a:pt x="1078" y="1166"/>
                    </a:lnTo>
                    <a:lnTo>
                      <a:pt x="1102" y="1146"/>
                    </a:lnTo>
                    <a:lnTo>
                      <a:pt x="1126" y="1124"/>
                    </a:lnTo>
                    <a:lnTo>
                      <a:pt x="1148" y="1102"/>
                    </a:lnTo>
                    <a:lnTo>
                      <a:pt x="1168" y="1078"/>
                    </a:lnTo>
                    <a:lnTo>
                      <a:pt x="1188" y="1052"/>
                    </a:lnTo>
                    <a:lnTo>
                      <a:pt x="1206" y="1026"/>
                    </a:lnTo>
                    <a:lnTo>
                      <a:pt x="1224" y="1000"/>
                    </a:lnTo>
                    <a:lnTo>
                      <a:pt x="1238" y="972"/>
                    </a:lnTo>
                    <a:lnTo>
                      <a:pt x="1254" y="944"/>
                    </a:lnTo>
                    <a:lnTo>
                      <a:pt x="1266" y="914"/>
                    </a:lnTo>
                    <a:lnTo>
                      <a:pt x="1278" y="884"/>
                    </a:lnTo>
                    <a:lnTo>
                      <a:pt x="1288" y="854"/>
                    </a:lnTo>
                    <a:lnTo>
                      <a:pt x="1298" y="824"/>
                    </a:lnTo>
                    <a:lnTo>
                      <a:pt x="1306" y="792"/>
                    </a:lnTo>
                    <a:lnTo>
                      <a:pt x="1310" y="758"/>
                    </a:lnTo>
                    <a:lnTo>
                      <a:pt x="1316" y="726"/>
                    </a:lnTo>
                    <a:lnTo>
                      <a:pt x="1318" y="692"/>
                    </a:lnTo>
                    <a:lnTo>
                      <a:pt x="1318" y="65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3" name="Freeform 105"/>
              <p:cNvSpPr>
                <a:spLocks/>
              </p:cNvSpPr>
              <p:nvPr/>
            </p:nvSpPr>
            <p:spPr bwMode="auto">
              <a:xfrm>
                <a:off x="2220" y="1060"/>
                <a:ext cx="1318" cy="1318"/>
              </a:xfrm>
              <a:custGeom>
                <a:avLst/>
                <a:gdLst>
                  <a:gd name="T0" fmla="*/ 1318 w 1318"/>
                  <a:gd name="T1" fmla="*/ 624 h 1318"/>
                  <a:gd name="T2" fmla="*/ 1306 w 1318"/>
                  <a:gd name="T3" fmla="*/ 526 h 1318"/>
                  <a:gd name="T4" fmla="*/ 1278 w 1318"/>
                  <a:gd name="T5" fmla="*/ 432 h 1318"/>
                  <a:gd name="T6" fmla="*/ 1238 w 1318"/>
                  <a:gd name="T7" fmla="*/ 344 h 1318"/>
                  <a:gd name="T8" fmla="*/ 1188 w 1318"/>
                  <a:gd name="T9" fmla="*/ 264 h 1318"/>
                  <a:gd name="T10" fmla="*/ 1126 w 1318"/>
                  <a:gd name="T11" fmla="*/ 192 h 1318"/>
                  <a:gd name="T12" fmla="*/ 1054 w 1318"/>
                  <a:gd name="T13" fmla="*/ 130 h 1318"/>
                  <a:gd name="T14" fmla="*/ 974 w 1318"/>
                  <a:gd name="T15" fmla="*/ 78 h 1318"/>
                  <a:gd name="T16" fmla="*/ 886 w 1318"/>
                  <a:gd name="T17" fmla="*/ 40 h 1318"/>
                  <a:gd name="T18" fmla="*/ 792 w 1318"/>
                  <a:gd name="T19" fmla="*/ 12 h 1318"/>
                  <a:gd name="T20" fmla="*/ 694 w 1318"/>
                  <a:gd name="T21" fmla="*/ 0 h 1318"/>
                  <a:gd name="T22" fmla="*/ 626 w 1318"/>
                  <a:gd name="T23" fmla="*/ 0 h 1318"/>
                  <a:gd name="T24" fmla="*/ 526 w 1318"/>
                  <a:gd name="T25" fmla="*/ 12 h 1318"/>
                  <a:gd name="T26" fmla="*/ 432 w 1318"/>
                  <a:gd name="T27" fmla="*/ 40 h 1318"/>
                  <a:gd name="T28" fmla="*/ 346 w 1318"/>
                  <a:gd name="T29" fmla="*/ 78 h 1318"/>
                  <a:gd name="T30" fmla="*/ 266 w 1318"/>
                  <a:gd name="T31" fmla="*/ 130 h 1318"/>
                  <a:gd name="T32" fmla="*/ 194 w 1318"/>
                  <a:gd name="T33" fmla="*/ 192 h 1318"/>
                  <a:gd name="T34" fmla="*/ 132 w 1318"/>
                  <a:gd name="T35" fmla="*/ 264 h 1318"/>
                  <a:gd name="T36" fmla="*/ 80 w 1318"/>
                  <a:gd name="T37" fmla="*/ 344 h 1318"/>
                  <a:gd name="T38" fmla="*/ 40 w 1318"/>
                  <a:gd name="T39" fmla="*/ 432 h 1318"/>
                  <a:gd name="T40" fmla="*/ 14 w 1318"/>
                  <a:gd name="T41" fmla="*/ 526 h 1318"/>
                  <a:gd name="T42" fmla="*/ 2 w 1318"/>
                  <a:gd name="T43" fmla="*/ 624 h 1318"/>
                  <a:gd name="T44" fmla="*/ 2 w 1318"/>
                  <a:gd name="T45" fmla="*/ 692 h 1318"/>
                  <a:gd name="T46" fmla="*/ 14 w 1318"/>
                  <a:gd name="T47" fmla="*/ 792 h 1318"/>
                  <a:gd name="T48" fmla="*/ 40 w 1318"/>
                  <a:gd name="T49" fmla="*/ 884 h 1318"/>
                  <a:gd name="T50" fmla="*/ 80 w 1318"/>
                  <a:gd name="T51" fmla="*/ 972 h 1318"/>
                  <a:gd name="T52" fmla="*/ 132 w 1318"/>
                  <a:gd name="T53" fmla="*/ 1052 h 1318"/>
                  <a:gd name="T54" fmla="*/ 194 w 1318"/>
                  <a:gd name="T55" fmla="*/ 1124 h 1318"/>
                  <a:gd name="T56" fmla="*/ 266 w 1318"/>
                  <a:gd name="T57" fmla="*/ 1186 h 1318"/>
                  <a:gd name="T58" fmla="*/ 346 w 1318"/>
                  <a:gd name="T59" fmla="*/ 1238 h 1318"/>
                  <a:gd name="T60" fmla="*/ 432 w 1318"/>
                  <a:gd name="T61" fmla="*/ 1278 h 1318"/>
                  <a:gd name="T62" fmla="*/ 526 w 1318"/>
                  <a:gd name="T63" fmla="*/ 1304 h 1318"/>
                  <a:gd name="T64" fmla="*/ 626 w 1318"/>
                  <a:gd name="T65" fmla="*/ 1316 h 1318"/>
                  <a:gd name="T66" fmla="*/ 694 w 1318"/>
                  <a:gd name="T67" fmla="*/ 1316 h 1318"/>
                  <a:gd name="T68" fmla="*/ 792 w 1318"/>
                  <a:gd name="T69" fmla="*/ 1304 h 1318"/>
                  <a:gd name="T70" fmla="*/ 886 w 1318"/>
                  <a:gd name="T71" fmla="*/ 1278 h 1318"/>
                  <a:gd name="T72" fmla="*/ 974 w 1318"/>
                  <a:gd name="T73" fmla="*/ 1238 h 1318"/>
                  <a:gd name="T74" fmla="*/ 1054 w 1318"/>
                  <a:gd name="T75" fmla="*/ 1186 h 1318"/>
                  <a:gd name="T76" fmla="*/ 1126 w 1318"/>
                  <a:gd name="T77" fmla="*/ 1124 h 1318"/>
                  <a:gd name="T78" fmla="*/ 1188 w 1318"/>
                  <a:gd name="T79" fmla="*/ 1052 h 1318"/>
                  <a:gd name="T80" fmla="*/ 1238 w 1318"/>
                  <a:gd name="T81" fmla="*/ 972 h 1318"/>
                  <a:gd name="T82" fmla="*/ 1278 w 1318"/>
                  <a:gd name="T83" fmla="*/ 884 h 1318"/>
                  <a:gd name="T84" fmla="*/ 1306 w 1318"/>
                  <a:gd name="T85" fmla="*/ 792 h 1318"/>
                  <a:gd name="T86" fmla="*/ 1318 w 1318"/>
                  <a:gd name="T87" fmla="*/ 692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18" h="1318">
                    <a:moveTo>
                      <a:pt x="1318" y="658"/>
                    </a:moveTo>
                    <a:lnTo>
                      <a:pt x="1318" y="658"/>
                    </a:lnTo>
                    <a:lnTo>
                      <a:pt x="1318" y="624"/>
                    </a:lnTo>
                    <a:lnTo>
                      <a:pt x="1316" y="590"/>
                    </a:lnTo>
                    <a:lnTo>
                      <a:pt x="1310" y="558"/>
                    </a:lnTo>
                    <a:lnTo>
                      <a:pt x="1306" y="526"/>
                    </a:lnTo>
                    <a:lnTo>
                      <a:pt x="1298" y="494"/>
                    </a:lnTo>
                    <a:lnTo>
                      <a:pt x="1288" y="462"/>
                    </a:lnTo>
                    <a:lnTo>
                      <a:pt x="1278" y="432"/>
                    </a:lnTo>
                    <a:lnTo>
                      <a:pt x="1266" y="402"/>
                    </a:lnTo>
                    <a:lnTo>
                      <a:pt x="1254" y="372"/>
                    </a:lnTo>
                    <a:lnTo>
                      <a:pt x="1238" y="344"/>
                    </a:lnTo>
                    <a:lnTo>
                      <a:pt x="1224" y="316"/>
                    </a:lnTo>
                    <a:lnTo>
                      <a:pt x="1206" y="290"/>
                    </a:lnTo>
                    <a:lnTo>
                      <a:pt x="1188" y="264"/>
                    </a:lnTo>
                    <a:lnTo>
                      <a:pt x="1168" y="240"/>
                    </a:lnTo>
                    <a:lnTo>
                      <a:pt x="1148" y="216"/>
                    </a:lnTo>
                    <a:lnTo>
                      <a:pt x="1126" y="192"/>
                    </a:lnTo>
                    <a:lnTo>
                      <a:pt x="1102" y="170"/>
                    </a:lnTo>
                    <a:lnTo>
                      <a:pt x="1078" y="150"/>
                    </a:lnTo>
                    <a:lnTo>
                      <a:pt x="1054" y="130"/>
                    </a:lnTo>
                    <a:lnTo>
                      <a:pt x="1028" y="112"/>
                    </a:lnTo>
                    <a:lnTo>
                      <a:pt x="1002" y="94"/>
                    </a:lnTo>
                    <a:lnTo>
                      <a:pt x="974" y="78"/>
                    </a:lnTo>
                    <a:lnTo>
                      <a:pt x="946" y="64"/>
                    </a:lnTo>
                    <a:lnTo>
                      <a:pt x="916" y="52"/>
                    </a:lnTo>
                    <a:lnTo>
                      <a:pt x="886" y="40"/>
                    </a:lnTo>
                    <a:lnTo>
                      <a:pt x="856" y="28"/>
                    </a:lnTo>
                    <a:lnTo>
                      <a:pt x="824" y="20"/>
                    </a:lnTo>
                    <a:lnTo>
                      <a:pt x="792" y="12"/>
                    </a:lnTo>
                    <a:lnTo>
                      <a:pt x="760" y="6"/>
                    </a:lnTo>
                    <a:lnTo>
                      <a:pt x="726" y="2"/>
                    </a:lnTo>
                    <a:lnTo>
                      <a:pt x="694" y="0"/>
                    </a:lnTo>
                    <a:lnTo>
                      <a:pt x="660" y="0"/>
                    </a:lnTo>
                    <a:lnTo>
                      <a:pt x="660" y="0"/>
                    </a:lnTo>
                    <a:lnTo>
                      <a:pt x="626" y="0"/>
                    </a:lnTo>
                    <a:lnTo>
                      <a:pt x="592" y="2"/>
                    </a:lnTo>
                    <a:lnTo>
                      <a:pt x="560" y="6"/>
                    </a:lnTo>
                    <a:lnTo>
                      <a:pt x="526" y="12"/>
                    </a:lnTo>
                    <a:lnTo>
                      <a:pt x="494" y="20"/>
                    </a:lnTo>
                    <a:lnTo>
                      <a:pt x="464" y="28"/>
                    </a:lnTo>
                    <a:lnTo>
                      <a:pt x="432" y="40"/>
                    </a:lnTo>
                    <a:lnTo>
                      <a:pt x="402" y="52"/>
                    </a:lnTo>
                    <a:lnTo>
                      <a:pt x="374" y="64"/>
                    </a:lnTo>
                    <a:lnTo>
                      <a:pt x="346" y="78"/>
                    </a:lnTo>
                    <a:lnTo>
                      <a:pt x="318" y="94"/>
                    </a:lnTo>
                    <a:lnTo>
                      <a:pt x="290" y="112"/>
                    </a:lnTo>
                    <a:lnTo>
                      <a:pt x="266" y="130"/>
                    </a:lnTo>
                    <a:lnTo>
                      <a:pt x="240" y="150"/>
                    </a:lnTo>
                    <a:lnTo>
                      <a:pt x="216" y="170"/>
                    </a:lnTo>
                    <a:lnTo>
                      <a:pt x="194" y="192"/>
                    </a:lnTo>
                    <a:lnTo>
                      <a:pt x="172" y="216"/>
                    </a:lnTo>
                    <a:lnTo>
                      <a:pt x="150" y="240"/>
                    </a:lnTo>
                    <a:lnTo>
                      <a:pt x="132" y="264"/>
                    </a:lnTo>
                    <a:lnTo>
                      <a:pt x="112" y="290"/>
                    </a:lnTo>
                    <a:lnTo>
                      <a:pt x="96" y="316"/>
                    </a:lnTo>
                    <a:lnTo>
                      <a:pt x="80" y="344"/>
                    </a:lnTo>
                    <a:lnTo>
                      <a:pt x="66" y="372"/>
                    </a:lnTo>
                    <a:lnTo>
                      <a:pt x="52" y="402"/>
                    </a:lnTo>
                    <a:lnTo>
                      <a:pt x="40" y="432"/>
                    </a:lnTo>
                    <a:lnTo>
                      <a:pt x="30" y="462"/>
                    </a:lnTo>
                    <a:lnTo>
                      <a:pt x="22" y="494"/>
                    </a:lnTo>
                    <a:lnTo>
                      <a:pt x="14" y="526"/>
                    </a:lnTo>
                    <a:lnTo>
                      <a:pt x="8" y="558"/>
                    </a:lnTo>
                    <a:lnTo>
                      <a:pt x="4" y="590"/>
                    </a:lnTo>
                    <a:lnTo>
                      <a:pt x="2" y="624"/>
                    </a:lnTo>
                    <a:lnTo>
                      <a:pt x="0" y="658"/>
                    </a:lnTo>
                    <a:lnTo>
                      <a:pt x="0" y="658"/>
                    </a:lnTo>
                    <a:lnTo>
                      <a:pt x="2" y="692"/>
                    </a:lnTo>
                    <a:lnTo>
                      <a:pt x="4" y="726"/>
                    </a:lnTo>
                    <a:lnTo>
                      <a:pt x="8" y="758"/>
                    </a:lnTo>
                    <a:lnTo>
                      <a:pt x="14" y="792"/>
                    </a:lnTo>
                    <a:lnTo>
                      <a:pt x="22" y="824"/>
                    </a:lnTo>
                    <a:lnTo>
                      <a:pt x="30" y="854"/>
                    </a:lnTo>
                    <a:lnTo>
                      <a:pt x="40" y="884"/>
                    </a:lnTo>
                    <a:lnTo>
                      <a:pt x="52" y="914"/>
                    </a:lnTo>
                    <a:lnTo>
                      <a:pt x="66" y="944"/>
                    </a:lnTo>
                    <a:lnTo>
                      <a:pt x="80" y="972"/>
                    </a:lnTo>
                    <a:lnTo>
                      <a:pt x="96" y="1000"/>
                    </a:lnTo>
                    <a:lnTo>
                      <a:pt x="112" y="1026"/>
                    </a:lnTo>
                    <a:lnTo>
                      <a:pt x="132" y="1052"/>
                    </a:lnTo>
                    <a:lnTo>
                      <a:pt x="150" y="1078"/>
                    </a:lnTo>
                    <a:lnTo>
                      <a:pt x="172" y="1102"/>
                    </a:lnTo>
                    <a:lnTo>
                      <a:pt x="194" y="1124"/>
                    </a:lnTo>
                    <a:lnTo>
                      <a:pt x="216" y="1146"/>
                    </a:lnTo>
                    <a:lnTo>
                      <a:pt x="240" y="1166"/>
                    </a:lnTo>
                    <a:lnTo>
                      <a:pt x="266" y="1186"/>
                    </a:lnTo>
                    <a:lnTo>
                      <a:pt x="290" y="1204"/>
                    </a:lnTo>
                    <a:lnTo>
                      <a:pt x="318" y="1222"/>
                    </a:lnTo>
                    <a:lnTo>
                      <a:pt x="346" y="1238"/>
                    </a:lnTo>
                    <a:lnTo>
                      <a:pt x="374" y="1252"/>
                    </a:lnTo>
                    <a:lnTo>
                      <a:pt x="402" y="1266"/>
                    </a:lnTo>
                    <a:lnTo>
                      <a:pt x="432" y="1278"/>
                    </a:lnTo>
                    <a:lnTo>
                      <a:pt x="464" y="1288"/>
                    </a:lnTo>
                    <a:lnTo>
                      <a:pt x="494" y="1296"/>
                    </a:lnTo>
                    <a:lnTo>
                      <a:pt x="526" y="1304"/>
                    </a:lnTo>
                    <a:lnTo>
                      <a:pt x="560" y="1310"/>
                    </a:lnTo>
                    <a:lnTo>
                      <a:pt x="592" y="1314"/>
                    </a:lnTo>
                    <a:lnTo>
                      <a:pt x="626" y="1316"/>
                    </a:lnTo>
                    <a:lnTo>
                      <a:pt x="660" y="1318"/>
                    </a:lnTo>
                    <a:lnTo>
                      <a:pt x="660" y="1318"/>
                    </a:lnTo>
                    <a:lnTo>
                      <a:pt x="694" y="1316"/>
                    </a:lnTo>
                    <a:lnTo>
                      <a:pt x="726" y="1314"/>
                    </a:lnTo>
                    <a:lnTo>
                      <a:pt x="760" y="1310"/>
                    </a:lnTo>
                    <a:lnTo>
                      <a:pt x="792" y="1304"/>
                    </a:lnTo>
                    <a:lnTo>
                      <a:pt x="824" y="1296"/>
                    </a:lnTo>
                    <a:lnTo>
                      <a:pt x="856" y="1288"/>
                    </a:lnTo>
                    <a:lnTo>
                      <a:pt x="886" y="1278"/>
                    </a:lnTo>
                    <a:lnTo>
                      <a:pt x="916" y="1266"/>
                    </a:lnTo>
                    <a:lnTo>
                      <a:pt x="946" y="1252"/>
                    </a:lnTo>
                    <a:lnTo>
                      <a:pt x="974" y="1238"/>
                    </a:lnTo>
                    <a:lnTo>
                      <a:pt x="1002" y="1222"/>
                    </a:lnTo>
                    <a:lnTo>
                      <a:pt x="1028" y="1204"/>
                    </a:lnTo>
                    <a:lnTo>
                      <a:pt x="1054" y="1186"/>
                    </a:lnTo>
                    <a:lnTo>
                      <a:pt x="1078" y="1166"/>
                    </a:lnTo>
                    <a:lnTo>
                      <a:pt x="1102" y="1146"/>
                    </a:lnTo>
                    <a:lnTo>
                      <a:pt x="1126" y="1124"/>
                    </a:lnTo>
                    <a:lnTo>
                      <a:pt x="1148" y="1102"/>
                    </a:lnTo>
                    <a:lnTo>
                      <a:pt x="1168" y="1078"/>
                    </a:lnTo>
                    <a:lnTo>
                      <a:pt x="1188" y="1052"/>
                    </a:lnTo>
                    <a:lnTo>
                      <a:pt x="1206" y="1026"/>
                    </a:lnTo>
                    <a:lnTo>
                      <a:pt x="1224" y="1000"/>
                    </a:lnTo>
                    <a:lnTo>
                      <a:pt x="1238" y="972"/>
                    </a:lnTo>
                    <a:lnTo>
                      <a:pt x="1254" y="944"/>
                    </a:lnTo>
                    <a:lnTo>
                      <a:pt x="1266" y="914"/>
                    </a:lnTo>
                    <a:lnTo>
                      <a:pt x="1278" y="884"/>
                    </a:lnTo>
                    <a:lnTo>
                      <a:pt x="1288" y="854"/>
                    </a:lnTo>
                    <a:lnTo>
                      <a:pt x="1298" y="824"/>
                    </a:lnTo>
                    <a:lnTo>
                      <a:pt x="1306" y="792"/>
                    </a:lnTo>
                    <a:lnTo>
                      <a:pt x="1310" y="758"/>
                    </a:lnTo>
                    <a:lnTo>
                      <a:pt x="1316" y="726"/>
                    </a:lnTo>
                    <a:lnTo>
                      <a:pt x="1318" y="692"/>
                    </a:lnTo>
                    <a:lnTo>
                      <a:pt x="1318" y="6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4" name="Freeform 106"/>
              <p:cNvSpPr>
                <a:spLocks/>
              </p:cNvSpPr>
              <p:nvPr/>
            </p:nvSpPr>
            <p:spPr bwMode="auto">
              <a:xfrm>
                <a:off x="2442" y="1340"/>
                <a:ext cx="134" cy="136"/>
              </a:xfrm>
              <a:custGeom>
                <a:avLst/>
                <a:gdLst>
                  <a:gd name="T0" fmla="*/ 32 w 134"/>
                  <a:gd name="T1" fmla="*/ 36 h 136"/>
                  <a:gd name="T2" fmla="*/ 16 w 134"/>
                  <a:gd name="T3" fmla="*/ 56 h 136"/>
                  <a:gd name="T4" fmla="*/ 6 w 134"/>
                  <a:gd name="T5" fmla="*/ 46 h 136"/>
                  <a:gd name="T6" fmla="*/ 16 w 134"/>
                  <a:gd name="T7" fmla="*/ 34 h 136"/>
                  <a:gd name="T8" fmla="*/ 24 w 134"/>
                  <a:gd name="T9" fmla="*/ 22 h 136"/>
                  <a:gd name="T10" fmla="*/ 32 w 134"/>
                  <a:gd name="T11" fmla="*/ 2 h 136"/>
                  <a:gd name="T12" fmla="*/ 46 w 134"/>
                  <a:gd name="T13" fmla="*/ 4 h 136"/>
                  <a:gd name="T14" fmla="*/ 44 w 134"/>
                  <a:gd name="T15" fmla="*/ 12 h 136"/>
                  <a:gd name="T16" fmla="*/ 62 w 134"/>
                  <a:gd name="T17" fmla="*/ 22 h 136"/>
                  <a:gd name="T18" fmla="*/ 62 w 134"/>
                  <a:gd name="T19" fmla="*/ 14 h 136"/>
                  <a:gd name="T20" fmla="*/ 76 w 134"/>
                  <a:gd name="T21" fmla="*/ 0 h 136"/>
                  <a:gd name="T22" fmla="*/ 76 w 134"/>
                  <a:gd name="T23" fmla="*/ 14 h 136"/>
                  <a:gd name="T24" fmla="*/ 108 w 134"/>
                  <a:gd name="T25" fmla="*/ 22 h 136"/>
                  <a:gd name="T26" fmla="*/ 124 w 134"/>
                  <a:gd name="T27" fmla="*/ 22 h 136"/>
                  <a:gd name="T28" fmla="*/ 124 w 134"/>
                  <a:gd name="T29" fmla="*/ 36 h 136"/>
                  <a:gd name="T30" fmla="*/ 76 w 134"/>
                  <a:gd name="T31" fmla="*/ 36 h 136"/>
                  <a:gd name="T32" fmla="*/ 118 w 134"/>
                  <a:gd name="T33" fmla="*/ 58 h 136"/>
                  <a:gd name="T34" fmla="*/ 134 w 134"/>
                  <a:gd name="T35" fmla="*/ 58 h 136"/>
                  <a:gd name="T36" fmla="*/ 134 w 134"/>
                  <a:gd name="T37" fmla="*/ 72 h 136"/>
                  <a:gd name="T38" fmla="*/ 90 w 134"/>
                  <a:gd name="T39" fmla="*/ 72 h 136"/>
                  <a:gd name="T40" fmla="*/ 90 w 134"/>
                  <a:gd name="T41" fmla="*/ 116 h 136"/>
                  <a:gd name="T42" fmla="*/ 92 w 134"/>
                  <a:gd name="T43" fmla="*/ 120 h 136"/>
                  <a:gd name="T44" fmla="*/ 102 w 134"/>
                  <a:gd name="T45" fmla="*/ 120 h 136"/>
                  <a:gd name="T46" fmla="*/ 116 w 134"/>
                  <a:gd name="T47" fmla="*/ 118 h 136"/>
                  <a:gd name="T48" fmla="*/ 118 w 134"/>
                  <a:gd name="T49" fmla="*/ 116 h 136"/>
                  <a:gd name="T50" fmla="*/ 120 w 134"/>
                  <a:gd name="T51" fmla="*/ 98 h 136"/>
                  <a:gd name="T52" fmla="*/ 120 w 134"/>
                  <a:gd name="T53" fmla="*/ 94 h 136"/>
                  <a:gd name="T54" fmla="*/ 134 w 134"/>
                  <a:gd name="T55" fmla="*/ 100 h 136"/>
                  <a:gd name="T56" fmla="*/ 128 w 134"/>
                  <a:gd name="T57" fmla="*/ 124 h 136"/>
                  <a:gd name="T58" fmla="*/ 124 w 134"/>
                  <a:gd name="T59" fmla="*/ 128 h 136"/>
                  <a:gd name="T60" fmla="*/ 120 w 134"/>
                  <a:gd name="T61" fmla="*/ 132 h 136"/>
                  <a:gd name="T62" fmla="*/ 100 w 134"/>
                  <a:gd name="T63" fmla="*/ 132 h 136"/>
                  <a:gd name="T64" fmla="*/ 80 w 134"/>
                  <a:gd name="T65" fmla="*/ 130 h 136"/>
                  <a:gd name="T66" fmla="*/ 76 w 134"/>
                  <a:gd name="T67" fmla="*/ 122 h 136"/>
                  <a:gd name="T68" fmla="*/ 58 w 134"/>
                  <a:gd name="T69" fmla="*/ 72 h 136"/>
                  <a:gd name="T70" fmla="*/ 56 w 134"/>
                  <a:gd name="T71" fmla="*/ 86 h 136"/>
                  <a:gd name="T72" fmla="*/ 52 w 134"/>
                  <a:gd name="T73" fmla="*/ 98 h 136"/>
                  <a:gd name="T74" fmla="*/ 44 w 134"/>
                  <a:gd name="T75" fmla="*/ 112 h 136"/>
                  <a:gd name="T76" fmla="*/ 30 w 134"/>
                  <a:gd name="T77" fmla="*/ 126 h 136"/>
                  <a:gd name="T78" fmla="*/ 22 w 134"/>
                  <a:gd name="T79" fmla="*/ 130 h 136"/>
                  <a:gd name="T80" fmla="*/ 8 w 134"/>
                  <a:gd name="T81" fmla="*/ 136 h 136"/>
                  <a:gd name="T82" fmla="*/ 0 w 134"/>
                  <a:gd name="T83" fmla="*/ 124 h 136"/>
                  <a:gd name="T84" fmla="*/ 26 w 134"/>
                  <a:gd name="T85" fmla="*/ 110 h 136"/>
                  <a:gd name="T86" fmla="*/ 32 w 134"/>
                  <a:gd name="T87" fmla="*/ 104 h 136"/>
                  <a:gd name="T88" fmla="*/ 42 w 134"/>
                  <a:gd name="T89" fmla="*/ 82 h 136"/>
                  <a:gd name="T90" fmla="*/ 44 w 134"/>
                  <a:gd name="T91" fmla="*/ 72 h 136"/>
                  <a:gd name="T92" fmla="*/ 20 w 134"/>
                  <a:gd name="T93" fmla="*/ 72 h 136"/>
                  <a:gd name="T94" fmla="*/ 4 w 134"/>
                  <a:gd name="T95" fmla="*/ 58 h 136"/>
                  <a:gd name="T96" fmla="*/ 20 w 134"/>
                  <a:gd name="T97" fmla="*/ 58 h 136"/>
                  <a:gd name="T98" fmla="*/ 62 w 134"/>
                  <a:gd name="T99" fmla="*/ 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4" h="136">
                    <a:moveTo>
                      <a:pt x="32" y="36"/>
                    </a:moveTo>
                    <a:lnTo>
                      <a:pt x="32" y="36"/>
                    </a:lnTo>
                    <a:lnTo>
                      <a:pt x="24" y="46"/>
                    </a:lnTo>
                    <a:lnTo>
                      <a:pt x="16" y="56"/>
                    </a:lnTo>
                    <a:lnTo>
                      <a:pt x="16" y="56"/>
                    </a:lnTo>
                    <a:lnTo>
                      <a:pt x="6" y="46"/>
                    </a:lnTo>
                    <a:lnTo>
                      <a:pt x="6" y="46"/>
                    </a:lnTo>
                    <a:lnTo>
                      <a:pt x="16" y="34"/>
                    </a:lnTo>
                    <a:lnTo>
                      <a:pt x="24" y="22"/>
                    </a:lnTo>
                    <a:lnTo>
                      <a:pt x="24" y="22"/>
                    </a:lnTo>
                    <a:lnTo>
                      <a:pt x="30" y="12"/>
                    </a:lnTo>
                    <a:lnTo>
                      <a:pt x="32" y="2"/>
                    </a:lnTo>
                    <a:lnTo>
                      <a:pt x="46" y="4"/>
                    </a:lnTo>
                    <a:lnTo>
                      <a:pt x="46" y="4"/>
                    </a:lnTo>
                    <a:lnTo>
                      <a:pt x="44" y="12"/>
                    </a:lnTo>
                    <a:lnTo>
                      <a:pt x="44" y="12"/>
                    </a:lnTo>
                    <a:lnTo>
                      <a:pt x="38" y="22"/>
                    </a:lnTo>
                    <a:lnTo>
                      <a:pt x="62" y="22"/>
                    </a:lnTo>
                    <a:lnTo>
                      <a:pt x="62" y="14"/>
                    </a:lnTo>
                    <a:lnTo>
                      <a:pt x="62" y="14"/>
                    </a:lnTo>
                    <a:lnTo>
                      <a:pt x="62" y="0"/>
                    </a:lnTo>
                    <a:lnTo>
                      <a:pt x="76" y="0"/>
                    </a:lnTo>
                    <a:lnTo>
                      <a:pt x="76" y="0"/>
                    </a:lnTo>
                    <a:lnTo>
                      <a:pt x="76" y="14"/>
                    </a:lnTo>
                    <a:lnTo>
                      <a:pt x="76" y="22"/>
                    </a:lnTo>
                    <a:lnTo>
                      <a:pt x="108" y="22"/>
                    </a:lnTo>
                    <a:lnTo>
                      <a:pt x="108" y="22"/>
                    </a:lnTo>
                    <a:lnTo>
                      <a:pt x="124" y="22"/>
                    </a:lnTo>
                    <a:lnTo>
                      <a:pt x="124" y="36"/>
                    </a:lnTo>
                    <a:lnTo>
                      <a:pt x="124" y="36"/>
                    </a:lnTo>
                    <a:lnTo>
                      <a:pt x="108" y="36"/>
                    </a:lnTo>
                    <a:lnTo>
                      <a:pt x="76" y="36"/>
                    </a:lnTo>
                    <a:lnTo>
                      <a:pt x="76" y="58"/>
                    </a:lnTo>
                    <a:lnTo>
                      <a:pt x="118" y="58"/>
                    </a:lnTo>
                    <a:lnTo>
                      <a:pt x="118" y="58"/>
                    </a:lnTo>
                    <a:lnTo>
                      <a:pt x="134" y="58"/>
                    </a:lnTo>
                    <a:lnTo>
                      <a:pt x="134" y="72"/>
                    </a:lnTo>
                    <a:lnTo>
                      <a:pt x="134" y="72"/>
                    </a:lnTo>
                    <a:lnTo>
                      <a:pt x="118" y="72"/>
                    </a:lnTo>
                    <a:lnTo>
                      <a:pt x="90" y="72"/>
                    </a:lnTo>
                    <a:lnTo>
                      <a:pt x="90" y="116"/>
                    </a:lnTo>
                    <a:lnTo>
                      <a:pt x="90" y="116"/>
                    </a:lnTo>
                    <a:lnTo>
                      <a:pt x="90" y="118"/>
                    </a:lnTo>
                    <a:lnTo>
                      <a:pt x="92" y="120"/>
                    </a:lnTo>
                    <a:lnTo>
                      <a:pt x="102" y="120"/>
                    </a:lnTo>
                    <a:lnTo>
                      <a:pt x="102" y="120"/>
                    </a:lnTo>
                    <a:lnTo>
                      <a:pt x="114" y="118"/>
                    </a:lnTo>
                    <a:lnTo>
                      <a:pt x="116" y="118"/>
                    </a:lnTo>
                    <a:lnTo>
                      <a:pt x="118" y="116"/>
                    </a:lnTo>
                    <a:lnTo>
                      <a:pt x="118" y="116"/>
                    </a:lnTo>
                    <a:lnTo>
                      <a:pt x="120" y="108"/>
                    </a:lnTo>
                    <a:lnTo>
                      <a:pt x="120" y="98"/>
                    </a:lnTo>
                    <a:lnTo>
                      <a:pt x="120" y="94"/>
                    </a:lnTo>
                    <a:lnTo>
                      <a:pt x="120" y="94"/>
                    </a:lnTo>
                    <a:lnTo>
                      <a:pt x="134" y="100"/>
                    </a:lnTo>
                    <a:lnTo>
                      <a:pt x="134" y="100"/>
                    </a:lnTo>
                    <a:lnTo>
                      <a:pt x="132" y="116"/>
                    </a:lnTo>
                    <a:lnTo>
                      <a:pt x="128" y="124"/>
                    </a:lnTo>
                    <a:lnTo>
                      <a:pt x="128" y="124"/>
                    </a:lnTo>
                    <a:lnTo>
                      <a:pt x="124" y="128"/>
                    </a:lnTo>
                    <a:lnTo>
                      <a:pt x="120" y="132"/>
                    </a:lnTo>
                    <a:lnTo>
                      <a:pt x="120" y="132"/>
                    </a:lnTo>
                    <a:lnTo>
                      <a:pt x="100" y="132"/>
                    </a:lnTo>
                    <a:lnTo>
                      <a:pt x="100" y="132"/>
                    </a:lnTo>
                    <a:lnTo>
                      <a:pt x="88" y="132"/>
                    </a:lnTo>
                    <a:lnTo>
                      <a:pt x="80" y="130"/>
                    </a:lnTo>
                    <a:lnTo>
                      <a:pt x="78" y="126"/>
                    </a:lnTo>
                    <a:lnTo>
                      <a:pt x="76" y="122"/>
                    </a:lnTo>
                    <a:lnTo>
                      <a:pt x="76" y="72"/>
                    </a:lnTo>
                    <a:lnTo>
                      <a:pt x="58" y="72"/>
                    </a:lnTo>
                    <a:lnTo>
                      <a:pt x="58" y="72"/>
                    </a:lnTo>
                    <a:lnTo>
                      <a:pt x="56" y="86"/>
                    </a:lnTo>
                    <a:lnTo>
                      <a:pt x="52" y="98"/>
                    </a:lnTo>
                    <a:lnTo>
                      <a:pt x="52" y="98"/>
                    </a:lnTo>
                    <a:lnTo>
                      <a:pt x="50" y="106"/>
                    </a:lnTo>
                    <a:lnTo>
                      <a:pt x="44" y="112"/>
                    </a:lnTo>
                    <a:lnTo>
                      <a:pt x="38" y="120"/>
                    </a:lnTo>
                    <a:lnTo>
                      <a:pt x="30" y="126"/>
                    </a:lnTo>
                    <a:lnTo>
                      <a:pt x="30" y="126"/>
                    </a:lnTo>
                    <a:lnTo>
                      <a:pt x="22" y="130"/>
                    </a:lnTo>
                    <a:lnTo>
                      <a:pt x="8" y="136"/>
                    </a:lnTo>
                    <a:lnTo>
                      <a:pt x="8" y="136"/>
                    </a:lnTo>
                    <a:lnTo>
                      <a:pt x="0" y="124"/>
                    </a:lnTo>
                    <a:lnTo>
                      <a:pt x="0" y="124"/>
                    </a:lnTo>
                    <a:lnTo>
                      <a:pt x="20" y="116"/>
                    </a:lnTo>
                    <a:lnTo>
                      <a:pt x="26" y="110"/>
                    </a:lnTo>
                    <a:lnTo>
                      <a:pt x="32" y="104"/>
                    </a:lnTo>
                    <a:lnTo>
                      <a:pt x="32" y="104"/>
                    </a:lnTo>
                    <a:lnTo>
                      <a:pt x="40" y="94"/>
                    </a:lnTo>
                    <a:lnTo>
                      <a:pt x="42" y="82"/>
                    </a:lnTo>
                    <a:lnTo>
                      <a:pt x="42" y="82"/>
                    </a:lnTo>
                    <a:lnTo>
                      <a:pt x="44" y="72"/>
                    </a:lnTo>
                    <a:lnTo>
                      <a:pt x="20" y="72"/>
                    </a:lnTo>
                    <a:lnTo>
                      <a:pt x="20" y="72"/>
                    </a:lnTo>
                    <a:lnTo>
                      <a:pt x="4" y="72"/>
                    </a:lnTo>
                    <a:lnTo>
                      <a:pt x="4" y="58"/>
                    </a:lnTo>
                    <a:lnTo>
                      <a:pt x="4" y="58"/>
                    </a:lnTo>
                    <a:lnTo>
                      <a:pt x="20" y="58"/>
                    </a:lnTo>
                    <a:lnTo>
                      <a:pt x="62" y="58"/>
                    </a:lnTo>
                    <a:lnTo>
                      <a:pt x="62" y="36"/>
                    </a:lnTo>
                    <a:lnTo>
                      <a:pt x="32"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5" name="Freeform 107"/>
              <p:cNvSpPr>
                <a:spLocks noEditPoints="1"/>
              </p:cNvSpPr>
              <p:nvPr/>
            </p:nvSpPr>
            <p:spPr bwMode="auto">
              <a:xfrm>
                <a:off x="2590" y="1340"/>
                <a:ext cx="134" cy="134"/>
              </a:xfrm>
              <a:custGeom>
                <a:avLst/>
                <a:gdLst>
                  <a:gd name="T0" fmla="*/ 24 w 134"/>
                  <a:gd name="T1" fmla="*/ 104 h 134"/>
                  <a:gd name="T2" fmla="*/ 32 w 134"/>
                  <a:gd name="T3" fmla="*/ 56 h 134"/>
                  <a:gd name="T4" fmla="*/ 46 w 134"/>
                  <a:gd name="T5" fmla="*/ 44 h 134"/>
                  <a:gd name="T6" fmla="*/ 42 w 134"/>
                  <a:gd name="T7" fmla="*/ 66 h 134"/>
                  <a:gd name="T8" fmla="*/ 48 w 134"/>
                  <a:gd name="T9" fmla="*/ 96 h 134"/>
                  <a:gd name="T10" fmla="*/ 10 w 134"/>
                  <a:gd name="T11" fmla="*/ 120 h 134"/>
                  <a:gd name="T12" fmla="*/ 0 w 134"/>
                  <a:gd name="T13" fmla="*/ 108 h 134"/>
                  <a:gd name="T14" fmla="*/ 18 w 134"/>
                  <a:gd name="T15" fmla="*/ 0 h 134"/>
                  <a:gd name="T16" fmla="*/ 32 w 134"/>
                  <a:gd name="T17" fmla="*/ 10 h 134"/>
                  <a:gd name="T18" fmla="*/ 38 w 134"/>
                  <a:gd name="T19" fmla="*/ 24 h 134"/>
                  <a:gd name="T20" fmla="*/ 48 w 134"/>
                  <a:gd name="T21" fmla="*/ 36 h 134"/>
                  <a:gd name="T22" fmla="*/ 12 w 134"/>
                  <a:gd name="T23" fmla="*/ 34 h 134"/>
                  <a:gd name="T24" fmla="*/ 2 w 134"/>
                  <a:gd name="T25" fmla="*/ 22 h 134"/>
                  <a:gd name="T26" fmla="*/ 20 w 134"/>
                  <a:gd name="T27" fmla="*/ 12 h 134"/>
                  <a:gd name="T28" fmla="*/ 20 w 134"/>
                  <a:gd name="T29" fmla="*/ 64 h 134"/>
                  <a:gd name="T30" fmla="*/ 12 w 134"/>
                  <a:gd name="T31" fmla="*/ 96 h 134"/>
                  <a:gd name="T32" fmla="*/ 16 w 134"/>
                  <a:gd name="T33" fmla="*/ 42 h 134"/>
                  <a:gd name="T34" fmla="*/ 48 w 134"/>
                  <a:gd name="T35" fmla="*/ 60 h 134"/>
                  <a:gd name="T36" fmla="*/ 64 w 134"/>
                  <a:gd name="T37" fmla="*/ 48 h 134"/>
                  <a:gd name="T38" fmla="*/ 134 w 134"/>
                  <a:gd name="T39" fmla="*/ 46 h 134"/>
                  <a:gd name="T40" fmla="*/ 120 w 134"/>
                  <a:gd name="T41" fmla="*/ 58 h 134"/>
                  <a:gd name="T42" fmla="*/ 92 w 134"/>
                  <a:gd name="T43" fmla="*/ 72 h 134"/>
                  <a:gd name="T44" fmla="*/ 132 w 134"/>
                  <a:gd name="T45" fmla="*/ 72 h 134"/>
                  <a:gd name="T46" fmla="*/ 132 w 134"/>
                  <a:gd name="T47" fmla="*/ 122 h 134"/>
                  <a:gd name="T48" fmla="*/ 128 w 134"/>
                  <a:gd name="T49" fmla="*/ 132 h 134"/>
                  <a:gd name="T50" fmla="*/ 116 w 134"/>
                  <a:gd name="T51" fmla="*/ 134 h 134"/>
                  <a:gd name="T52" fmla="*/ 112 w 134"/>
                  <a:gd name="T53" fmla="*/ 134 h 134"/>
                  <a:gd name="T54" fmla="*/ 108 w 134"/>
                  <a:gd name="T55" fmla="*/ 120 h 134"/>
                  <a:gd name="T56" fmla="*/ 118 w 134"/>
                  <a:gd name="T57" fmla="*/ 120 h 134"/>
                  <a:gd name="T58" fmla="*/ 108 w 134"/>
                  <a:gd name="T59" fmla="*/ 82 h 134"/>
                  <a:gd name="T60" fmla="*/ 108 w 134"/>
                  <a:gd name="T61" fmla="*/ 130 h 134"/>
                  <a:gd name="T62" fmla="*/ 96 w 134"/>
                  <a:gd name="T63" fmla="*/ 116 h 134"/>
                  <a:gd name="T64" fmla="*/ 86 w 134"/>
                  <a:gd name="T65" fmla="*/ 116 h 134"/>
                  <a:gd name="T66" fmla="*/ 74 w 134"/>
                  <a:gd name="T67" fmla="*/ 130 h 134"/>
                  <a:gd name="T68" fmla="*/ 74 w 134"/>
                  <a:gd name="T69" fmla="*/ 82 h 134"/>
                  <a:gd name="T70" fmla="*/ 64 w 134"/>
                  <a:gd name="T71" fmla="*/ 118 h 134"/>
                  <a:gd name="T72" fmla="*/ 52 w 134"/>
                  <a:gd name="T73" fmla="*/ 134 h 134"/>
                  <a:gd name="T74" fmla="*/ 52 w 134"/>
                  <a:gd name="T75" fmla="*/ 84 h 134"/>
                  <a:gd name="T76" fmla="*/ 66 w 134"/>
                  <a:gd name="T77" fmla="*/ 72 h 134"/>
                  <a:gd name="T78" fmla="*/ 84 w 134"/>
                  <a:gd name="T79" fmla="*/ 58 h 134"/>
                  <a:gd name="T80" fmla="*/ 84 w 134"/>
                  <a:gd name="T81" fmla="*/ 10 h 134"/>
                  <a:gd name="T82" fmla="*/ 98 w 134"/>
                  <a:gd name="T83" fmla="*/ 0 h 134"/>
                  <a:gd name="T84" fmla="*/ 116 w 134"/>
                  <a:gd name="T85" fmla="*/ 26 h 134"/>
                  <a:gd name="T86" fmla="*/ 116 w 134"/>
                  <a:gd name="T87" fmla="*/ 6 h 134"/>
                  <a:gd name="T88" fmla="*/ 128 w 134"/>
                  <a:gd name="T89" fmla="*/ 16 h 134"/>
                  <a:gd name="T90" fmla="*/ 128 w 134"/>
                  <a:gd name="T91" fmla="*/ 38 h 134"/>
                  <a:gd name="T92" fmla="*/ 66 w 134"/>
                  <a:gd name="T93" fmla="*/ 36 h 134"/>
                  <a:gd name="T94" fmla="*/ 54 w 134"/>
                  <a:gd name="T95" fmla="*/ 38 h 134"/>
                  <a:gd name="T96" fmla="*/ 54 w 134"/>
                  <a:gd name="T97" fmla="*/ 16 h 134"/>
                  <a:gd name="T98" fmla="*/ 68 w 134"/>
                  <a:gd name="T99" fmla="*/ 6 h 134"/>
                  <a:gd name="T100" fmla="*/ 84 w 134"/>
                  <a:gd name="T101" fmla="*/ 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4" h="134">
                    <a:moveTo>
                      <a:pt x="0" y="108"/>
                    </a:moveTo>
                    <a:lnTo>
                      <a:pt x="0" y="108"/>
                    </a:lnTo>
                    <a:lnTo>
                      <a:pt x="24" y="104"/>
                    </a:lnTo>
                    <a:lnTo>
                      <a:pt x="24" y="104"/>
                    </a:lnTo>
                    <a:lnTo>
                      <a:pt x="28" y="80"/>
                    </a:lnTo>
                    <a:lnTo>
                      <a:pt x="32" y="56"/>
                    </a:lnTo>
                    <a:lnTo>
                      <a:pt x="32" y="56"/>
                    </a:lnTo>
                    <a:lnTo>
                      <a:pt x="34" y="40"/>
                    </a:lnTo>
                    <a:lnTo>
                      <a:pt x="46" y="44"/>
                    </a:lnTo>
                    <a:lnTo>
                      <a:pt x="46" y="44"/>
                    </a:lnTo>
                    <a:lnTo>
                      <a:pt x="42" y="66"/>
                    </a:lnTo>
                    <a:lnTo>
                      <a:pt x="42" y="66"/>
                    </a:lnTo>
                    <a:lnTo>
                      <a:pt x="34" y="100"/>
                    </a:lnTo>
                    <a:lnTo>
                      <a:pt x="34" y="100"/>
                    </a:lnTo>
                    <a:lnTo>
                      <a:pt x="48" y="96"/>
                    </a:lnTo>
                    <a:lnTo>
                      <a:pt x="48" y="108"/>
                    </a:lnTo>
                    <a:lnTo>
                      <a:pt x="48" y="108"/>
                    </a:lnTo>
                    <a:lnTo>
                      <a:pt x="10" y="120"/>
                    </a:lnTo>
                    <a:lnTo>
                      <a:pt x="10" y="120"/>
                    </a:lnTo>
                    <a:lnTo>
                      <a:pt x="4" y="122"/>
                    </a:lnTo>
                    <a:lnTo>
                      <a:pt x="0" y="108"/>
                    </a:lnTo>
                    <a:close/>
                    <a:moveTo>
                      <a:pt x="20" y="12"/>
                    </a:moveTo>
                    <a:lnTo>
                      <a:pt x="20" y="12"/>
                    </a:lnTo>
                    <a:lnTo>
                      <a:pt x="18" y="0"/>
                    </a:lnTo>
                    <a:lnTo>
                      <a:pt x="34" y="0"/>
                    </a:lnTo>
                    <a:lnTo>
                      <a:pt x="34" y="0"/>
                    </a:lnTo>
                    <a:lnTo>
                      <a:pt x="32" y="10"/>
                    </a:lnTo>
                    <a:lnTo>
                      <a:pt x="32" y="24"/>
                    </a:lnTo>
                    <a:lnTo>
                      <a:pt x="38" y="24"/>
                    </a:lnTo>
                    <a:lnTo>
                      <a:pt x="38" y="24"/>
                    </a:lnTo>
                    <a:lnTo>
                      <a:pt x="48" y="22"/>
                    </a:lnTo>
                    <a:lnTo>
                      <a:pt x="48" y="36"/>
                    </a:lnTo>
                    <a:lnTo>
                      <a:pt x="48" y="36"/>
                    </a:lnTo>
                    <a:lnTo>
                      <a:pt x="38" y="34"/>
                    </a:lnTo>
                    <a:lnTo>
                      <a:pt x="12" y="34"/>
                    </a:lnTo>
                    <a:lnTo>
                      <a:pt x="12" y="34"/>
                    </a:lnTo>
                    <a:lnTo>
                      <a:pt x="2" y="36"/>
                    </a:lnTo>
                    <a:lnTo>
                      <a:pt x="2" y="22"/>
                    </a:lnTo>
                    <a:lnTo>
                      <a:pt x="2" y="22"/>
                    </a:lnTo>
                    <a:lnTo>
                      <a:pt x="12" y="24"/>
                    </a:lnTo>
                    <a:lnTo>
                      <a:pt x="20" y="24"/>
                    </a:lnTo>
                    <a:lnTo>
                      <a:pt x="20" y="12"/>
                    </a:lnTo>
                    <a:close/>
                    <a:moveTo>
                      <a:pt x="16" y="42"/>
                    </a:moveTo>
                    <a:lnTo>
                      <a:pt x="16" y="42"/>
                    </a:lnTo>
                    <a:lnTo>
                      <a:pt x="20" y="64"/>
                    </a:lnTo>
                    <a:lnTo>
                      <a:pt x="22" y="92"/>
                    </a:lnTo>
                    <a:lnTo>
                      <a:pt x="12" y="96"/>
                    </a:lnTo>
                    <a:lnTo>
                      <a:pt x="12" y="96"/>
                    </a:lnTo>
                    <a:lnTo>
                      <a:pt x="8" y="68"/>
                    </a:lnTo>
                    <a:lnTo>
                      <a:pt x="4" y="44"/>
                    </a:lnTo>
                    <a:lnTo>
                      <a:pt x="16" y="42"/>
                    </a:lnTo>
                    <a:close/>
                    <a:moveTo>
                      <a:pt x="64" y="58"/>
                    </a:moveTo>
                    <a:lnTo>
                      <a:pt x="64" y="58"/>
                    </a:lnTo>
                    <a:lnTo>
                      <a:pt x="48" y="60"/>
                    </a:lnTo>
                    <a:lnTo>
                      <a:pt x="48" y="46"/>
                    </a:lnTo>
                    <a:lnTo>
                      <a:pt x="48" y="46"/>
                    </a:lnTo>
                    <a:lnTo>
                      <a:pt x="64" y="48"/>
                    </a:lnTo>
                    <a:lnTo>
                      <a:pt x="120" y="48"/>
                    </a:lnTo>
                    <a:lnTo>
                      <a:pt x="120" y="48"/>
                    </a:lnTo>
                    <a:lnTo>
                      <a:pt x="134" y="46"/>
                    </a:lnTo>
                    <a:lnTo>
                      <a:pt x="134" y="60"/>
                    </a:lnTo>
                    <a:lnTo>
                      <a:pt x="134" y="60"/>
                    </a:lnTo>
                    <a:lnTo>
                      <a:pt x="120" y="58"/>
                    </a:lnTo>
                    <a:lnTo>
                      <a:pt x="98" y="58"/>
                    </a:lnTo>
                    <a:lnTo>
                      <a:pt x="98" y="58"/>
                    </a:lnTo>
                    <a:lnTo>
                      <a:pt x="92" y="72"/>
                    </a:lnTo>
                    <a:lnTo>
                      <a:pt x="118" y="72"/>
                    </a:lnTo>
                    <a:lnTo>
                      <a:pt x="118" y="72"/>
                    </a:lnTo>
                    <a:lnTo>
                      <a:pt x="132" y="72"/>
                    </a:lnTo>
                    <a:lnTo>
                      <a:pt x="132" y="72"/>
                    </a:lnTo>
                    <a:lnTo>
                      <a:pt x="132" y="86"/>
                    </a:lnTo>
                    <a:lnTo>
                      <a:pt x="132" y="122"/>
                    </a:lnTo>
                    <a:lnTo>
                      <a:pt x="132" y="122"/>
                    </a:lnTo>
                    <a:lnTo>
                      <a:pt x="130" y="128"/>
                    </a:lnTo>
                    <a:lnTo>
                      <a:pt x="128" y="132"/>
                    </a:lnTo>
                    <a:lnTo>
                      <a:pt x="128" y="132"/>
                    </a:lnTo>
                    <a:lnTo>
                      <a:pt x="124" y="132"/>
                    </a:lnTo>
                    <a:lnTo>
                      <a:pt x="116" y="134"/>
                    </a:lnTo>
                    <a:lnTo>
                      <a:pt x="116" y="134"/>
                    </a:lnTo>
                    <a:lnTo>
                      <a:pt x="112" y="134"/>
                    </a:lnTo>
                    <a:lnTo>
                      <a:pt x="112" y="134"/>
                    </a:lnTo>
                    <a:lnTo>
                      <a:pt x="110" y="126"/>
                    </a:lnTo>
                    <a:lnTo>
                      <a:pt x="108" y="120"/>
                    </a:lnTo>
                    <a:lnTo>
                      <a:pt x="108" y="120"/>
                    </a:lnTo>
                    <a:lnTo>
                      <a:pt x="116" y="122"/>
                    </a:lnTo>
                    <a:lnTo>
                      <a:pt x="116" y="122"/>
                    </a:lnTo>
                    <a:lnTo>
                      <a:pt x="118" y="120"/>
                    </a:lnTo>
                    <a:lnTo>
                      <a:pt x="118" y="118"/>
                    </a:lnTo>
                    <a:lnTo>
                      <a:pt x="118" y="82"/>
                    </a:lnTo>
                    <a:lnTo>
                      <a:pt x="108" y="82"/>
                    </a:lnTo>
                    <a:lnTo>
                      <a:pt x="108" y="116"/>
                    </a:lnTo>
                    <a:lnTo>
                      <a:pt x="108" y="116"/>
                    </a:lnTo>
                    <a:lnTo>
                      <a:pt x="108" y="130"/>
                    </a:lnTo>
                    <a:lnTo>
                      <a:pt x="96" y="130"/>
                    </a:lnTo>
                    <a:lnTo>
                      <a:pt x="96" y="130"/>
                    </a:lnTo>
                    <a:lnTo>
                      <a:pt x="96" y="116"/>
                    </a:lnTo>
                    <a:lnTo>
                      <a:pt x="96" y="82"/>
                    </a:lnTo>
                    <a:lnTo>
                      <a:pt x="86" y="82"/>
                    </a:lnTo>
                    <a:lnTo>
                      <a:pt x="86" y="116"/>
                    </a:lnTo>
                    <a:lnTo>
                      <a:pt x="86" y="116"/>
                    </a:lnTo>
                    <a:lnTo>
                      <a:pt x="86" y="130"/>
                    </a:lnTo>
                    <a:lnTo>
                      <a:pt x="74" y="130"/>
                    </a:lnTo>
                    <a:lnTo>
                      <a:pt x="74" y="130"/>
                    </a:lnTo>
                    <a:lnTo>
                      <a:pt x="74" y="116"/>
                    </a:lnTo>
                    <a:lnTo>
                      <a:pt x="74" y="82"/>
                    </a:lnTo>
                    <a:lnTo>
                      <a:pt x="64" y="82"/>
                    </a:lnTo>
                    <a:lnTo>
                      <a:pt x="64" y="118"/>
                    </a:lnTo>
                    <a:lnTo>
                      <a:pt x="64" y="118"/>
                    </a:lnTo>
                    <a:lnTo>
                      <a:pt x="66" y="134"/>
                    </a:lnTo>
                    <a:lnTo>
                      <a:pt x="52" y="134"/>
                    </a:lnTo>
                    <a:lnTo>
                      <a:pt x="52" y="134"/>
                    </a:lnTo>
                    <a:lnTo>
                      <a:pt x="52" y="118"/>
                    </a:lnTo>
                    <a:lnTo>
                      <a:pt x="52" y="84"/>
                    </a:lnTo>
                    <a:lnTo>
                      <a:pt x="52" y="84"/>
                    </a:lnTo>
                    <a:lnTo>
                      <a:pt x="52" y="72"/>
                    </a:lnTo>
                    <a:lnTo>
                      <a:pt x="52" y="72"/>
                    </a:lnTo>
                    <a:lnTo>
                      <a:pt x="66" y="72"/>
                    </a:lnTo>
                    <a:lnTo>
                      <a:pt x="78" y="72"/>
                    </a:lnTo>
                    <a:lnTo>
                      <a:pt x="78" y="72"/>
                    </a:lnTo>
                    <a:lnTo>
                      <a:pt x="84" y="58"/>
                    </a:lnTo>
                    <a:lnTo>
                      <a:pt x="64" y="58"/>
                    </a:lnTo>
                    <a:close/>
                    <a:moveTo>
                      <a:pt x="84" y="10"/>
                    </a:moveTo>
                    <a:lnTo>
                      <a:pt x="84" y="10"/>
                    </a:lnTo>
                    <a:lnTo>
                      <a:pt x="84" y="0"/>
                    </a:lnTo>
                    <a:lnTo>
                      <a:pt x="98" y="0"/>
                    </a:lnTo>
                    <a:lnTo>
                      <a:pt x="98" y="0"/>
                    </a:lnTo>
                    <a:lnTo>
                      <a:pt x="98" y="10"/>
                    </a:lnTo>
                    <a:lnTo>
                      <a:pt x="98" y="26"/>
                    </a:lnTo>
                    <a:lnTo>
                      <a:pt x="116" y="26"/>
                    </a:lnTo>
                    <a:lnTo>
                      <a:pt x="116" y="14"/>
                    </a:lnTo>
                    <a:lnTo>
                      <a:pt x="116" y="14"/>
                    </a:lnTo>
                    <a:lnTo>
                      <a:pt x="116" y="6"/>
                    </a:lnTo>
                    <a:lnTo>
                      <a:pt x="130" y="6"/>
                    </a:lnTo>
                    <a:lnTo>
                      <a:pt x="130" y="6"/>
                    </a:lnTo>
                    <a:lnTo>
                      <a:pt x="128" y="16"/>
                    </a:lnTo>
                    <a:lnTo>
                      <a:pt x="128" y="28"/>
                    </a:lnTo>
                    <a:lnTo>
                      <a:pt x="128" y="28"/>
                    </a:lnTo>
                    <a:lnTo>
                      <a:pt x="128" y="38"/>
                    </a:lnTo>
                    <a:lnTo>
                      <a:pt x="128" y="38"/>
                    </a:lnTo>
                    <a:lnTo>
                      <a:pt x="118" y="36"/>
                    </a:lnTo>
                    <a:lnTo>
                      <a:pt x="66" y="36"/>
                    </a:lnTo>
                    <a:lnTo>
                      <a:pt x="66" y="36"/>
                    </a:lnTo>
                    <a:lnTo>
                      <a:pt x="54" y="38"/>
                    </a:lnTo>
                    <a:lnTo>
                      <a:pt x="54" y="38"/>
                    </a:lnTo>
                    <a:lnTo>
                      <a:pt x="54" y="28"/>
                    </a:lnTo>
                    <a:lnTo>
                      <a:pt x="54" y="16"/>
                    </a:lnTo>
                    <a:lnTo>
                      <a:pt x="54" y="16"/>
                    </a:lnTo>
                    <a:lnTo>
                      <a:pt x="54" y="6"/>
                    </a:lnTo>
                    <a:lnTo>
                      <a:pt x="68" y="6"/>
                    </a:lnTo>
                    <a:lnTo>
                      <a:pt x="68" y="6"/>
                    </a:lnTo>
                    <a:lnTo>
                      <a:pt x="68" y="16"/>
                    </a:lnTo>
                    <a:lnTo>
                      <a:pt x="68" y="26"/>
                    </a:lnTo>
                    <a:lnTo>
                      <a:pt x="84" y="26"/>
                    </a:lnTo>
                    <a:lnTo>
                      <a:pt x="8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6" name="Freeform 108"/>
              <p:cNvSpPr>
                <a:spLocks/>
              </p:cNvSpPr>
              <p:nvPr/>
            </p:nvSpPr>
            <p:spPr bwMode="auto">
              <a:xfrm>
                <a:off x="2742" y="1344"/>
                <a:ext cx="132" cy="130"/>
              </a:xfrm>
              <a:custGeom>
                <a:avLst/>
                <a:gdLst>
                  <a:gd name="T0" fmla="*/ 116 w 132"/>
                  <a:gd name="T1" fmla="*/ 10 h 130"/>
                  <a:gd name="T2" fmla="*/ 112 w 132"/>
                  <a:gd name="T3" fmla="*/ 14 h 130"/>
                  <a:gd name="T4" fmla="*/ 76 w 132"/>
                  <a:gd name="T5" fmla="*/ 38 h 130"/>
                  <a:gd name="T6" fmla="*/ 84 w 132"/>
                  <a:gd name="T7" fmla="*/ 46 h 130"/>
                  <a:gd name="T8" fmla="*/ 108 w 132"/>
                  <a:gd name="T9" fmla="*/ 50 h 130"/>
                  <a:gd name="T10" fmla="*/ 124 w 132"/>
                  <a:gd name="T11" fmla="*/ 48 h 130"/>
                  <a:gd name="T12" fmla="*/ 132 w 132"/>
                  <a:gd name="T13" fmla="*/ 56 h 130"/>
                  <a:gd name="T14" fmla="*/ 130 w 132"/>
                  <a:gd name="T15" fmla="*/ 58 h 130"/>
                  <a:gd name="T16" fmla="*/ 100 w 132"/>
                  <a:gd name="T17" fmla="*/ 92 h 130"/>
                  <a:gd name="T18" fmla="*/ 94 w 132"/>
                  <a:gd name="T19" fmla="*/ 86 h 130"/>
                  <a:gd name="T20" fmla="*/ 88 w 132"/>
                  <a:gd name="T21" fmla="*/ 82 h 130"/>
                  <a:gd name="T22" fmla="*/ 110 w 132"/>
                  <a:gd name="T23" fmla="*/ 62 h 130"/>
                  <a:gd name="T24" fmla="*/ 72 w 132"/>
                  <a:gd name="T25" fmla="*/ 114 h 130"/>
                  <a:gd name="T26" fmla="*/ 72 w 132"/>
                  <a:gd name="T27" fmla="*/ 122 h 130"/>
                  <a:gd name="T28" fmla="*/ 62 w 132"/>
                  <a:gd name="T29" fmla="*/ 128 h 130"/>
                  <a:gd name="T30" fmla="*/ 52 w 132"/>
                  <a:gd name="T31" fmla="*/ 130 h 130"/>
                  <a:gd name="T32" fmla="*/ 34 w 132"/>
                  <a:gd name="T33" fmla="*/ 128 h 130"/>
                  <a:gd name="T34" fmla="*/ 32 w 132"/>
                  <a:gd name="T35" fmla="*/ 114 h 130"/>
                  <a:gd name="T36" fmla="*/ 52 w 132"/>
                  <a:gd name="T37" fmla="*/ 116 h 130"/>
                  <a:gd name="T38" fmla="*/ 58 w 132"/>
                  <a:gd name="T39" fmla="*/ 116 h 130"/>
                  <a:gd name="T40" fmla="*/ 58 w 132"/>
                  <a:gd name="T41" fmla="*/ 62 h 130"/>
                  <a:gd name="T42" fmla="*/ 16 w 132"/>
                  <a:gd name="T43" fmla="*/ 62 h 130"/>
                  <a:gd name="T44" fmla="*/ 0 w 132"/>
                  <a:gd name="T45" fmla="*/ 48 h 130"/>
                  <a:gd name="T46" fmla="*/ 18 w 132"/>
                  <a:gd name="T47" fmla="*/ 50 h 130"/>
                  <a:gd name="T48" fmla="*/ 68 w 132"/>
                  <a:gd name="T49" fmla="*/ 50 h 130"/>
                  <a:gd name="T50" fmla="*/ 32 w 132"/>
                  <a:gd name="T51" fmla="*/ 28 h 130"/>
                  <a:gd name="T52" fmla="*/ 42 w 132"/>
                  <a:gd name="T53" fmla="*/ 18 h 130"/>
                  <a:gd name="T54" fmla="*/ 64 w 132"/>
                  <a:gd name="T55" fmla="*/ 32 h 130"/>
                  <a:gd name="T56" fmla="*/ 92 w 132"/>
                  <a:gd name="T57" fmla="*/ 14 h 130"/>
                  <a:gd name="T58" fmla="*/ 30 w 132"/>
                  <a:gd name="T59" fmla="*/ 14 h 130"/>
                  <a:gd name="T60" fmla="*/ 12 w 132"/>
                  <a:gd name="T61" fmla="*/ 0 h 130"/>
                  <a:gd name="T62" fmla="*/ 30 w 132"/>
                  <a:gd name="T63" fmla="*/ 2 h 130"/>
                  <a:gd name="T64" fmla="*/ 96 w 132"/>
                  <a:gd name="T65" fmla="*/ 2 h 130"/>
                  <a:gd name="T66" fmla="*/ 116 w 132"/>
                  <a:gd name="T67" fmla="*/ 1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2" h="130">
                    <a:moveTo>
                      <a:pt x="116" y="10"/>
                    </a:moveTo>
                    <a:lnTo>
                      <a:pt x="116" y="10"/>
                    </a:lnTo>
                    <a:lnTo>
                      <a:pt x="112" y="14"/>
                    </a:lnTo>
                    <a:lnTo>
                      <a:pt x="112" y="14"/>
                    </a:lnTo>
                    <a:lnTo>
                      <a:pt x="94" y="28"/>
                    </a:lnTo>
                    <a:lnTo>
                      <a:pt x="76" y="38"/>
                    </a:lnTo>
                    <a:lnTo>
                      <a:pt x="76" y="38"/>
                    </a:lnTo>
                    <a:lnTo>
                      <a:pt x="84" y="46"/>
                    </a:lnTo>
                    <a:lnTo>
                      <a:pt x="80" y="50"/>
                    </a:lnTo>
                    <a:lnTo>
                      <a:pt x="108" y="50"/>
                    </a:lnTo>
                    <a:lnTo>
                      <a:pt x="108" y="50"/>
                    </a:lnTo>
                    <a:lnTo>
                      <a:pt x="124" y="48"/>
                    </a:lnTo>
                    <a:lnTo>
                      <a:pt x="132" y="56"/>
                    </a:lnTo>
                    <a:lnTo>
                      <a:pt x="132" y="56"/>
                    </a:lnTo>
                    <a:lnTo>
                      <a:pt x="130" y="58"/>
                    </a:lnTo>
                    <a:lnTo>
                      <a:pt x="130" y="58"/>
                    </a:lnTo>
                    <a:lnTo>
                      <a:pt x="114" y="78"/>
                    </a:lnTo>
                    <a:lnTo>
                      <a:pt x="100" y="92"/>
                    </a:lnTo>
                    <a:lnTo>
                      <a:pt x="100" y="92"/>
                    </a:lnTo>
                    <a:lnTo>
                      <a:pt x="94" y="86"/>
                    </a:lnTo>
                    <a:lnTo>
                      <a:pt x="88" y="82"/>
                    </a:lnTo>
                    <a:lnTo>
                      <a:pt x="88" y="82"/>
                    </a:lnTo>
                    <a:lnTo>
                      <a:pt x="102" y="72"/>
                    </a:lnTo>
                    <a:lnTo>
                      <a:pt x="110" y="62"/>
                    </a:lnTo>
                    <a:lnTo>
                      <a:pt x="72" y="62"/>
                    </a:lnTo>
                    <a:lnTo>
                      <a:pt x="72" y="114"/>
                    </a:lnTo>
                    <a:lnTo>
                      <a:pt x="72" y="114"/>
                    </a:lnTo>
                    <a:lnTo>
                      <a:pt x="72" y="122"/>
                    </a:lnTo>
                    <a:lnTo>
                      <a:pt x="68" y="126"/>
                    </a:lnTo>
                    <a:lnTo>
                      <a:pt x="62" y="128"/>
                    </a:lnTo>
                    <a:lnTo>
                      <a:pt x="52" y="130"/>
                    </a:lnTo>
                    <a:lnTo>
                      <a:pt x="52" y="130"/>
                    </a:lnTo>
                    <a:lnTo>
                      <a:pt x="34" y="128"/>
                    </a:lnTo>
                    <a:lnTo>
                      <a:pt x="34" y="128"/>
                    </a:lnTo>
                    <a:lnTo>
                      <a:pt x="34" y="122"/>
                    </a:lnTo>
                    <a:lnTo>
                      <a:pt x="32" y="114"/>
                    </a:lnTo>
                    <a:lnTo>
                      <a:pt x="32" y="114"/>
                    </a:lnTo>
                    <a:lnTo>
                      <a:pt x="52" y="116"/>
                    </a:lnTo>
                    <a:lnTo>
                      <a:pt x="52" y="116"/>
                    </a:lnTo>
                    <a:lnTo>
                      <a:pt x="58" y="116"/>
                    </a:lnTo>
                    <a:lnTo>
                      <a:pt x="58" y="112"/>
                    </a:lnTo>
                    <a:lnTo>
                      <a:pt x="58" y="62"/>
                    </a:lnTo>
                    <a:lnTo>
                      <a:pt x="16" y="62"/>
                    </a:lnTo>
                    <a:lnTo>
                      <a:pt x="16" y="62"/>
                    </a:lnTo>
                    <a:lnTo>
                      <a:pt x="0" y="62"/>
                    </a:lnTo>
                    <a:lnTo>
                      <a:pt x="0" y="48"/>
                    </a:lnTo>
                    <a:lnTo>
                      <a:pt x="0" y="48"/>
                    </a:lnTo>
                    <a:lnTo>
                      <a:pt x="18" y="50"/>
                    </a:lnTo>
                    <a:lnTo>
                      <a:pt x="68" y="50"/>
                    </a:lnTo>
                    <a:lnTo>
                      <a:pt x="68" y="50"/>
                    </a:lnTo>
                    <a:lnTo>
                      <a:pt x="52" y="38"/>
                    </a:lnTo>
                    <a:lnTo>
                      <a:pt x="32" y="28"/>
                    </a:lnTo>
                    <a:lnTo>
                      <a:pt x="42" y="18"/>
                    </a:lnTo>
                    <a:lnTo>
                      <a:pt x="42" y="18"/>
                    </a:lnTo>
                    <a:lnTo>
                      <a:pt x="64" y="32"/>
                    </a:lnTo>
                    <a:lnTo>
                      <a:pt x="64" y="32"/>
                    </a:lnTo>
                    <a:lnTo>
                      <a:pt x="80" y="24"/>
                    </a:lnTo>
                    <a:lnTo>
                      <a:pt x="92" y="14"/>
                    </a:lnTo>
                    <a:lnTo>
                      <a:pt x="30" y="14"/>
                    </a:lnTo>
                    <a:lnTo>
                      <a:pt x="30" y="14"/>
                    </a:lnTo>
                    <a:lnTo>
                      <a:pt x="12" y="14"/>
                    </a:lnTo>
                    <a:lnTo>
                      <a:pt x="12" y="0"/>
                    </a:lnTo>
                    <a:lnTo>
                      <a:pt x="12" y="0"/>
                    </a:lnTo>
                    <a:lnTo>
                      <a:pt x="30" y="2"/>
                    </a:lnTo>
                    <a:lnTo>
                      <a:pt x="96" y="2"/>
                    </a:lnTo>
                    <a:lnTo>
                      <a:pt x="96" y="2"/>
                    </a:lnTo>
                    <a:lnTo>
                      <a:pt x="108" y="2"/>
                    </a:lnTo>
                    <a:lnTo>
                      <a:pt x="11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7" name="Freeform 109"/>
              <p:cNvSpPr>
                <a:spLocks/>
              </p:cNvSpPr>
              <p:nvPr/>
            </p:nvSpPr>
            <p:spPr bwMode="auto">
              <a:xfrm>
                <a:off x="2892" y="1340"/>
                <a:ext cx="130" cy="134"/>
              </a:xfrm>
              <a:custGeom>
                <a:avLst/>
                <a:gdLst>
                  <a:gd name="T0" fmla="*/ 44 w 130"/>
                  <a:gd name="T1" fmla="*/ 36 h 134"/>
                  <a:gd name="T2" fmla="*/ 38 w 130"/>
                  <a:gd name="T3" fmla="*/ 36 h 134"/>
                  <a:gd name="T4" fmla="*/ 38 w 130"/>
                  <a:gd name="T5" fmla="*/ 58 h 134"/>
                  <a:gd name="T6" fmla="*/ 46 w 130"/>
                  <a:gd name="T7" fmla="*/ 84 h 134"/>
                  <a:gd name="T8" fmla="*/ 40 w 130"/>
                  <a:gd name="T9" fmla="*/ 96 h 134"/>
                  <a:gd name="T10" fmla="*/ 32 w 130"/>
                  <a:gd name="T11" fmla="*/ 100 h 134"/>
                  <a:gd name="T12" fmla="*/ 20 w 130"/>
                  <a:gd name="T13" fmla="*/ 100 h 134"/>
                  <a:gd name="T14" fmla="*/ 16 w 130"/>
                  <a:gd name="T15" fmla="*/ 88 h 134"/>
                  <a:gd name="T16" fmla="*/ 26 w 130"/>
                  <a:gd name="T17" fmla="*/ 88 h 134"/>
                  <a:gd name="T18" fmla="*/ 32 w 130"/>
                  <a:gd name="T19" fmla="*/ 80 h 134"/>
                  <a:gd name="T20" fmla="*/ 30 w 130"/>
                  <a:gd name="T21" fmla="*/ 66 h 134"/>
                  <a:gd name="T22" fmla="*/ 18 w 130"/>
                  <a:gd name="T23" fmla="*/ 50 h 134"/>
                  <a:gd name="T24" fmla="*/ 12 w 130"/>
                  <a:gd name="T25" fmla="*/ 16 h 134"/>
                  <a:gd name="T26" fmla="*/ 14 w 130"/>
                  <a:gd name="T27" fmla="*/ 134 h 134"/>
                  <a:gd name="T28" fmla="*/ 0 w 130"/>
                  <a:gd name="T29" fmla="*/ 118 h 134"/>
                  <a:gd name="T30" fmla="*/ 0 w 130"/>
                  <a:gd name="T31" fmla="*/ 4 h 134"/>
                  <a:gd name="T32" fmla="*/ 34 w 130"/>
                  <a:gd name="T33" fmla="*/ 4 h 134"/>
                  <a:gd name="T34" fmla="*/ 48 w 130"/>
                  <a:gd name="T35" fmla="*/ 12 h 134"/>
                  <a:gd name="T36" fmla="*/ 48 w 130"/>
                  <a:gd name="T37" fmla="*/ 14 h 134"/>
                  <a:gd name="T38" fmla="*/ 46 w 130"/>
                  <a:gd name="T39" fmla="*/ 18 h 134"/>
                  <a:gd name="T40" fmla="*/ 58 w 130"/>
                  <a:gd name="T41" fmla="*/ 22 h 134"/>
                  <a:gd name="T42" fmla="*/ 76 w 130"/>
                  <a:gd name="T43" fmla="*/ 12 h 134"/>
                  <a:gd name="T44" fmla="*/ 90 w 130"/>
                  <a:gd name="T45" fmla="*/ 0 h 134"/>
                  <a:gd name="T46" fmla="*/ 114 w 130"/>
                  <a:gd name="T47" fmla="*/ 22 h 134"/>
                  <a:gd name="T48" fmla="*/ 130 w 130"/>
                  <a:gd name="T49" fmla="*/ 36 h 134"/>
                  <a:gd name="T50" fmla="*/ 78 w 130"/>
                  <a:gd name="T51" fmla="*/ 36 h 134"/>
                  <a:gd name="T52" fmla="*/ 108 w 130"/>
                  <a:gd name="T53" fmla="*/ 54 h 134"/>
                  <a:gd name="T54" fmla="*/ 120 w 130"/>
                  <a:gd name="T55" fmla="*/ 52 h 134"/>
                  <a:gd name="T56" fmla="*/ 116 w 130"/>
                  <a:gd name="T57" fmla="*/ 104 h 134"/>
                  <a:gd name="T58" fmla="*/ 112 w 130"/>
                  <a:gd name="T59" fmla="*/ 124 h 134"/>
                  <a:gd name="T60" fmla="*/ 92 w 130"/>
                  <a:gd name="T61" fmla="*/ 132 h 134"/>
                  <a:gd name="T62" fmla="*/ 74 w 130"/>
                  <a:gd name="T63" fmla="*/ 130 h 134"/>
                  <a:gd name="T64" fmla="*/ 72 w 130"/>
                  <a:gd name="T65" fmla="*/ 118 h 134"/>
                  <a:gd name="T66" fmla="*/ 98 w 130"/>
                  <a:gd name="T67" fmla="*/ 118 h 134"/>
                  <a:gd name="T68" fmla="*/ 102 w 130"/>
                  <a:gd name="T69" fmla="*/ 114 h 134"/>
                  <a:gd name="T70" fmla="*/ 76 w 130"/>
                  <a:gd name="T71" fmla="*/ 66 h 134"/>
                  <a:gd name="T72" fmla="*/ 66 w 130"/>
                  <a:gd name="T73" fmla="*/ 98 h 134"/>
                  <a:gd name="T74" fmla="*/ 52 w 130"/>
                  <a:gd name="T75" fmla="*/ 122 h 134"/>
                  <a:gd name="T76" fmla="*/ 32 w 130"/>
                  <a:gd name="T77" fmla="*/ 128 h 134"/>
                  <a:gd name="T78" fmla="*/ 38 w 130"/>
                  <a:gd name="T79" fmla="*/ 116 h 134"/>
                  <a:gd name="T80" fmla="*/ 52 w 130"/>
                  <a:gd name="T81" fmla="*/ 98 h 134"/>
                  <a:gd name="T82" fmla="*/ 62 w 130"/>
                  <a:gd name="T83" fmla="*/ 64 h 134"/>
                  <a:gd name="T84" fmla="*/ 56 w 130"/>
                  <a:gd name="T85" fmla="*/ 3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34">
                    <a:moveTo>
                      <a:pt x="56" y="36"/>
                    </a:moveTo>
                    <a:lnTo>
                      <a:pt x="56" y="36"/>
                    </a:lnTo>
                    <a:lnTo>
                      <a:pt x="44" y="36"/>
                    </a:lnTo>
                    <a:lnTo>
                      <a:pt x="44" y="24"/>
                    </a:lnTo>
                    <a:lnTo>
                      <a:pt x="44" y="24"/>
                    </a:lnTo>
                    <a:lnTo>
                      <a:pt x="38" y="36"/>
                    </a:lnTo>
                    <a:lnTo>
                      <a:pt x="30" y="50"/>
                    </a:lnTo>
                    <a:lnTo>
                      <a:pt x="30" y="50"/>
                    </a:lnTo>
                    <a:lnTo>
                      <a:pt x="38" y="58"/>
                    </a:lnTo>
                    <a:lnTo>
                      <a:pt x="42" y="66"/>
                    </a:lnTo>
                    <a:lnTo>
                      <a:pt x="44" y="74"/>
                    </a:lnTo>
                    <a:lnTo>
                      <a:pt x="46" y="84"/>
                    </a:lnTo>
                    <a:lnTo>
                      <a:pt x="46" y="84"/>
                    </a:lnTo>
                    <a:lnTo>
                      <a:pt x="44" y="92"/>
                    </a:lnTo>
                    <a:lnTo>
                      <a:pt x="40" y="96"/>
                    </a:lnTo>
                    <a:lnTo>
                      <a:pt x="38" y="98"/>
                    </a:lnTo>
                    <a:lnTo>
                      <a:pt x="38" y="98"/>
                    </a:lnTo>
                    <a:lnTo>
                      <a:pt x="32" y="100"/>
                    </a:lnTo>
                    <a:lnTo>
                      <a:pt x="22" y="100"/>
                    </a:lnTo>
                    <a:lnTo>
                      <a:pt x="22" y="100"/>
                    </a:lnTo>
                    <a:lnTo>
                      <a:pt x="20" y="100"/>
                    </a:lnTo>
                    <a:lnTo>
                      <a:pt x="20" y="100"/>
                    </a:lnTo>
                    <a:lnTo>
                      <a:pt x="18" y="94"/>
                    </a:lnTo>
                    <a:lnTo>
                      <a:pt x="16" y="88"/>
                    </a:lnTo>
                    <a:lnTo>
                      <a:pt x="16" y="88"/>
                    </a:lnTo>
                    <a:lnTo>
                      <a:pt x="26" y="88"/>
                    </a:lnTo>
                    <a:lnTo>
                      <a:pt x="26" y="88"/>
                    </a:lnTo>
                    <a:lnTo>
                      <a:pt x="28" y="88"/>
                    </a:lnTo>
                    <a:lnTo>
                      <a:pt x="30" y="86"/>
                    </a:lnTo>
                    <a:lnTo>
                      <a:pt x="32" y="80"/>
                    </a:lnTo>
                    <a:lnTo>
                      <a:pt x="32" y="80"/>
                    </a:lnTo>
                    <a:lnTo>
                      <a:pt x="32" y="74"/>
                    </a:lnTo>
                    <a:lnTo>
                      <a:pt x="30" y="66"/>
                    </a:lnTo>
                    <a:lnTo>
                      <a:pt x="24" y="58"/>
                    </a:lnTo>
                    <a:lnTo>
                      <a:pt x="18" y="50"/>
                    </a:lnTo>
                    <a:lnTo>
                      <a:pt x="18" y="50"/>
                    </a:lnTo>
                    <a:lnTo>
                      <a:pt x="26" y="34"/>
                    </a:lnTo>
                    <a:lnTo>
                      <a:pt x="32" y="16"/>
                    </a:lnTo>
                    <a:lnTo>
                      <a:pt x="12" y="16"/>
                    </a:lnTo>
                    <a:lnTo>
                      <a:pt x="12" y="118"/>
                    </a:lnTo>
                    <a:lnTo>
                      <a:pt x="12" y="118"/>
                    </a:lnTo>
                    <a:lnTo>
                      <a:pt x="14" y="134"/>
                    </a:lnTo>
                    <a:lnTo>
                      <a:pt x="0" y="134"/>
                    </a:lnTo>
                    <a:lnTo>
                      <a:pt x="0" y="134"/>
                    </a:lnTo>
                    <a:lnTo>
                      <a:pt x="0" y="118"/>
                    </a:lnTo>
                    <a:lnTo>
                      <a:pt x="0" y="16"/>
                    </a:lnTo>
                    <a:lnTo>
                      <a:pt x="0" y="16"/>
                    </a:lnTo>
                    <a:lnTo>
                      <a:pt x="0" y="4"/>
                    </a:lnTo>
                    <a:lnTo>
                      <a:pt x="0" y="4"/>
                    </a:lnTo>
                    <a:lnTo>
                      <a:pt x="10" y="4"/>
                    </a:lnTo>
                    <a:lnTo>
                      <a:pt x="34" y="4"/>
                    </a:lnTo>
                    <a:lnTo>
                      <a:pt x="34" y="4"/>
                    </a:lnTo>
                    <a:lnTo>
                      <a:pt x="42" y="4"/>
                    </a:lnTo>
                    <a:lnTo>
                      <a:pt x="48" y="12"/>
                    </a:lnTo>
                    <a:lnTo>
                      <a:pt x="48" y="12"/>
                    </a:lnTo>
                    <a:lnTo>
                      <a:pt x="48" y="14"/>
                    </a:lnTo>
                    <a:lnTo>
                      <a:pt x="48" y="14"/>
                    </a:lnTo>
                    <a:lnTo>
                      <a:pt x="48" y="14"/>
                    </a:lnTo>
                    <a:lnTo>
                      <a:pt x="46" y="18"/>
                    </a:lnTo>
                    <a:lnTo>
                      <a:pt x="46" y="18"/>
                    </a:lnTo>
                    <a:lnTo>
                      <a:pt x="44" y="22"/>
                    </a:lnTo>
                    <a:lnTo>
                      <a:pt x="44" y="22"/>
                    </a:lnTo>
                    <a:lnTo>
                      <a:pt x="58" y="22"/>
                    </a:lnTo>
                    <a:lnTo>
                      <a:pt x="76" y="22"/>
                    </a:lnTo>
                    <a:lnTo>
                      <a:pt x="76" y="12"/>
                    </a:lnTo>
                    <a:lnTo>
                      <a:pt x="76" y="12"/>
                    </a:lnTo>
                    <a:lnTo>
                      <a:pt x="76" y="0"/>
                    </a:lnTo>
                    <a:lnTo>
                      <a:pt x="90" y="0"/>
                    </a:lnTo>
                    <a:lnTo>
                      <a:pt x="90" y="0"/>
                    </a:lnTo>
                    <a:lnTo>
                      <a:pt x="90" y="12"/>
                    </a:lnTo>
                    <a:lnTo>
                      <a:pt x="90" y="22"/>
                    </a:lnTo>
                    <a:lnTo>
                      <a:pt x="114" y="22"/>
                    </a:lnTo>
                    <a:lnTo>
                      <a:pt x="114" y="22"/>
                    </a:lnTo>
                    <a:lnTo>
                      <a:pt x="130" y="22"/>
                    </a:lnTo>
                    <a:lnTo>
                      <a:pt x="130" y="36"/>
                    </a:lnTo>
                    <a:lnTo>
                      <a:pt x="130" y="36"/>
                    </a:lnTo>
                    <a:lnTo>
                      <a:pt x="114" y="36"/>
                    </a:lnTo>
                    <a:lnTo>
                      <a:pt x="78" y="36"/>
                    </a:lnTo>
                    <a:lnTo>
                      <a:pt x="78" y="36"/>
                    </a:lnTo>
                    <a:lnTo>
                      <a:pt x="76" y="54"/>
                    </a:lnTo>
                    <a:lnTo>
                      <a:pt x="108" y="54"/>
                    </a:lnTo>
                    <a:lnTo>
                      <a:pt x="108" y="54"/>
                    </a:lnTo>
                    <a:lnTo>
                      <a:pt x="120" y="52"/>
                    </a:lnTo>
                    <a:lnTo>
                      <a:pt x="120" y="52"/>
                    </a:lnTo>
                    <a:lnTo>
                      <a:pt x="120" y="64"/>
                    </a:lnTo>
                    <a:lnTo>
                      <a:pt x="120" y="64"/>
                    </a:lnTo>
                    <a:lnTo>
                      <a:pt x="116" y="104"/>
                    </a:lnTo>
                    <a:lnTo>
                      <a:pt x="114" y="116"/>
                    </a:lnTo>
                    <a:lnTo>
                      <a:pt x="112" y="124"/>
                    </a:lnTo>
                    <a:lnTo>
                      <a:pt x="112" y="124"/>
                    </a:lnTo>
                    <a:lnTo>
                      <a:pt x="110" y="128"/>
                    </a:lnTo>
                    <a:lnTo>
                      <a:pt x="106" y="130"/>
                    </a:lnTo>
                    <a:lnTo>
                      <a:pt x="92" y="132"/>
                    </a:lnTo>
                    <a:lnTo>
                      <a:pt x="92" y="132"/>
                    </a:lnTo>
                    <a:lnTo>
                      <a:pt x="92" y="132"/>
                    </a:lnTo>
                    <a:lnTo>
                      <a:pt x="74" y="130"/>
                    </a:lnTo>
                    <a:lnTo>
                      <a:pt x="74" y="130"/>
                    </a:lnTo>
                    <a:lnTo>
                      <a:pt x="72" y="118"/>
                    </a:lnTo>
                    <a:lnTo>
                      <a:pt x="72" y="118"/>
                    </a:lnTo>
                    <a:lnTo>
                      <a:pt x="92" y="120"/>
                    </a:lnTo>
                    <a:lnTo>
                      <a:pt x="92" y="120"/>
                    </a:lnTo>
                    <a:lnTo>
                      <a:pt x="98" y="118"/>
                    </a:lnTo>
                    <a:lnTo>
                      <a:pt x="100" y="116"/>
                    </a:lnTo>
                    <a:lnTo>
                      <a:pt x="102" y="114"/>
                    </a:lnTo>
                    <a:lnTo>
                      <a:pt x="102" y="114"/>
                    </a:lnTo>
                    <a:lnTo>
                      <a:pt x="104" y="94"/>
                    </a:lnTo>
                    <a:lnTo>
                      <a:pt x="106" y="66"/>
                    </a:lnTo>
                    <a:lnTo>
                      <a:pt x="76" y="66"/>
                    </a:lnTo>
                    <a:lnTo>
                      <a:pt x="76" y="66"/>
                    </a:lnTo>
                    <a:lnTo>
                      <a:pt x="70" y="88"/>
                    </a:lnTo>
                    <a:lnTo>
                      <a:pt x="66" y="98"/>
                    </a:lnTo>
                    <a:lnTo>
                      <a:pt x="62" y="108"/>
                    </a:lnTo>
                    <a:lnTo>
                      <a:pt x="62" y="108"/>
                    </a:lnTo>
                    <a:lnTo>
                      <a:pt x="52" y="122"/>
                    </a:lnTo>
                    <a:lnTo>
                      <a:pt x="36" y="134"/>
                    </a:lnTo>
                    <a:lnTo>
                      <a:pt x="36" y="134"/>
                    </a:lnTo>
                    <a:lnTo>
                      <a:pt x="32" y="128"/>
                    </a:lnTo>
                    <a:lnTo>
                      <a:pt x="26" y="124"/>
                    </a:lnTo>
                    <a:lnTo>
                      <a:pt x="26" y="124"/>
                    </a:lnTo>
                    <a:lnTo>
                      <a:pt x="38" y="116"/>
                    </a:lnTo>
                    <a:lnTo>
                      <a:pt x="46" y="108"/>
                    </a:lnTo>
                    <a:lnTo>
                      <a:pt x="46" y="108"/>
                    </a:lnTo>
                    <a:lnTo>
                      <a:pt x="52" y="98"/>
                    </a:lnTo>
                    <a:lnTo>
                      <a:pt x="56" y="88"/>
                    </a:lnTo>
                    <a:lnTo>
                      <a:pt x="60" y="78"/>
                    </a:lnTo>
                    <a:lnTo>
                      <a:pt x="62" y="64"/>
                    </a:lnTo>
                    <a:lnTo>
                      <a:pt x="62" y="64"/>
                    </a:lnTo>
                    <a:lnTo>
                      <a:pt x="64" y="36"/>
                    </a:lnTo>
                    <a:lnTo>
                      <a:pt x="5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8" name="Freeform 110"/>
              <p:cNvSpPr>
                <a:spLocks noEditPoints="1"/>
              </p:cNvSpPr>
              <p:nvPr/>
            </p:nvSpPr>
            <p:spPr bwMode="auto">
              <a:xfrm>
                <a:off x="3038" y="1344"/>
                <a:ext cx="130" cy="130"/>
              </a:xfrm>
              <a:custGeom>
                <a:avLst/>
                <a:gdLst>
                  <a:gd name="T0" fmla="*/ 130 w 130"/>
                  <a:gd name="T1" fmla="*/ 126 h 130"/>
                  <a:gd name="T2" fmla="*/ 16 w 130"/>
                  <a:gd name="T3" fmla="*/ 124 h 130"/>
                  <a:gd name="T4" fmla="*/ 0 w 130"/>
                  <a:gd name="T5" fmla="*/ 130 h 130"/>
                  <a:gd name="T6" fmla="*/ 2 w 130"/>
                  <a:gd name="T7" fmla="*/ 114 h 130"/>
                  <a:gd name="T8" fmla="*/ 2 w 130"/>
                  <a:gd name="T9" fmla="*/ 16 h 130"/>
                  <a:gd name="T10" fmla="*/ 2 w 130"/>
                  <a:gd name="T11" fmla="*/ 0 h 130"/>
                  <a:gd name="T12" fmla="*/ 112 w 130"/>
                  <a:gd name="T13" fmla="*/ 0 h 130"/>
                  <a:gd name="T14" fmla="*/ 126 w 130"/>
                  <a:gd name="T15" fmla="*/ 0 h 130"/>
                  <a:gd name="T16" fmla="*/ 126 w 130"/>
                  <a:gd name="T17" fmla="*/ 14 h 130"/>
                  <a:gd name="T18" fmla="*/ 16 w 130"/>
                  <a:gd name="T19" fmla="*/ 12 h 130"/>
                  <a:gd name="T20" fmla="*/ 114 w 130"/>
                  <a:gd name="T21" fmla="*/ 112 h 130"/>
                  <a:gd name="T22" fmla="*/ 130 w 130"/>
                  <a:gd name="T23" fmla="*/ 110 h 130"/>
                  <a:gd name="T24" fmla="*/ 80 w 130"/>
                  <a:gd name="T25" fmla="*/ 68 h 130"/>
                  <a:gd name="T26" fmla="*/ 88 w 130"/>
                  <a:gd name="T27" fmla="*/ 78 h 130"/>
                  <a:gd name="T28" fmla="*/ 98 w 130"/>
                  <a:gd name="T29" fmla="*/ 86 h 130"/>
                  <a:gd name="T30" fmla="*/ 126 w 130"/>
                  <a:gd name="T31" fmla="*/ 94 h 130"/>
                  <a:gd name="T32" fmla="*/ 120 w 130"/>
                  <a:gd name="T33" fmla="*/ 108 h 130"/>
                  <a:gd name="T34" fmla="*/ 102 w 130"/>
                  <a:gd name="T35" fmla="*/ 102 h 130"/>
                  <a:gd name="T36" fmla="*/ 88 w 130"/>
                  <a:gd name="T37" fmla="*/ 94 h 130"/>
                  <a:gd name="T38" fmla="*/ 72 w 130"/>
                  <a:gd name="T39" fmla="*/ 76 h 130"/>
                  <a:gd name="T40" fmla="*/ 64 w 130"/>
                  <a:gd name="T41" fmla="*/ 86 h 130"/>
                  <a:gd name="T42" fmla="*/ 56 w 130"/>
                  <a:gd name="T43" fmla="*/ 94 h 130"/>
                  <a:gd name="T44" fmla="*/ 28 w 130"/>
                  <a:gd name="T45" fmla="*/ 108 h 130"/>
                  <a:gd name="T46" fmla="*/ 26 w 130"/>
                  <a:gd name="T47" fmla="*/ 102 h 130"/>
                  <a:gd name="T48" fmla="*/ 20 w 130"/>
                  <a:gd name="T49" fmla="*/ 96 h 130"/>
                  <a:gd name="T50" fmla="*/ 50 w 130"/>
                  <a:gd name="T51" fmla="*/ 84 h 130"/>
                  <a:gd name="T52" fmla="*/ 56 w 130"/>
                  <a:gd name="T53" fmla="*/ 76 h 130"/>
                  <a:gd name="T54" fmla="*/ 38 w 130"/>
                  <a:gd name="T55" fmla="*/ 68 h 130"/>
                  <a:gd name="T56" fmla="*/ 22 w 130"/>
                  <a:gd name="T57" fmla="*/ 70 h 130"/>
                  <a:gd name="T58" fmla="*/ 22 w 130"/>
                  <a:gd name="T59" fmla="*/ 56 h 130"/>
                  <a:gd name="T60" fmla="*/ 64 w 130"/>
                  <a:gd name="T61" fmla="*/ 56 h 130"/>
                  <a:gd name="T62" fmla="*/ 66 w 130"/>
                  <a:gd name="T63" fmla="*/ 40 h 130"/>
                  <a:gd name="T64" fmla="*/ 44 w 130"/>
                  <a:gd name="T65" fmla="*/ 40 h 130"/>
                  <a:gd name="T66" fmla="*/ 32 w 130"/>
                  <a:gd name="T67" fmla="*/ 54 h 130"/>
                  <a:gd name="T68" fmla="*/ 22 w 130"/>
                  <a:gd name="T69" fmla="*/ 46 h 130"/>
                  <a:gd name="T70" fmla="*/ 36 w 130"/>
                  <a:gd name="T71" fmla="*/ 30 h 130"/>
                  <a:gd name="T72" fmla="*/ 44 w 130"/>
                  <a:gd name="T73" fmla="*/ 14 h 130"/>
                  <a:gd name="T74" fmla="*/ 58 w 130"/>
                  <a:gd name="T75" fmla="*/ 18 h 130"/>
                  <a:gd name="T76" fmla="*/ 56 w 130"/>
                  <a:gd name="T77" fmla="*/ 22 h 130"/>
                  <a:gd name="T78" fmla="*/ 102 w 130"/>
                  <a:gd name="T79" fmla="*/ 28 h 130"/>
                  <a:gd name="T80" fmla="*/ 116 w 130"/>
                  <a:gd name="T81" fmla="*/ 28 h 130"/>
                  <a:gd name="T82" fmla="*/ 116 w 130"/>
                  <a:gd name="T83" fmla="*/ 40 h 130"/>
                  <a:gd name="T84" fmla="*/ 78 w 130"/>
                  <a:gd name="T85" fmla="*/ 40 h 130"/>
                  <a:gd name="T86" fmla="*/ 78 w 130"/>
                  <a:gd name="T87" fmla="*/ 44 h 130"/>
                  <a:gd name="T88" fmla="*/ 78 w 130"/>
                  <a:gd name="T89" fmla="*/ 56 h 130"/>
                  <a:gd name="T90" fmla="*/ 112 w 130"/>
                  <a:gd name="T91" fmla="*/ 56 h 130"/>
                  <a:gd name="T92" fmla="*/ 126 w 130"/>
                  <a:gd name="T93" fmla="*/ 70 h 130"/>
                  <a:gd name="T94" fmla="*/ 110 w 130"/>
                  <a:gd name="T95" fmla="*/ 6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 h="130">
                    <a:moveTo>
                      <a:pt x="130" y="126"/>
                    </a:moveTo>
                    <a:lnTo>
                      <a:pt x="130" y="126"/>
                    </a:lnTo>
                    <a:lnTo>
                      <a:pt x="114" y="124"/>
                    </a:lnTo>
                    <a:lnTo>
                      <a:pt x="16" y="124"/>
                    </a:lnTo>
                    <a:lnTo>
                      <a:pt x="16" y="130"/>
                    </a:lnTo>
                    <a:lnTo>
                      <a:pt x="0" y="130"/>
                    </a:lnTo>
                    <a:lnTo>
                      <a:pt x="0" y="130"/>
                    </a:lnTo>
                    <a:lnTo>
                      <a:pt x="2" y="114"/>
                    </a:lnTo>
                    <a:lnTo>
                      <a:pt x="2" y="16"/>
                    </a:lnTo>
                    <a:lnTo>
                      <a:pt x="2" y="16"/>
                    </a:lnTo>
                    <a:lnTo>
                      <a:pt x="2" y="0"/>
                    </a:lnTo>
                    <a:lnTo>
                      <a:pt x="2" y="0"/>
                    </a:lnTo>
                    <a:lnTo>
                      <a:pt x="16" y="0"/>
                    </a:lnTo>
                    <a:lnTo>
                      <a:pt x="112" y="0"/>
                    </a:lnTo>
                    <a:lnTo>
                      <a:pt x="112" y="0"/>
                    </a:lnTo>
                    <a:lnTo>
                      <a:pt x="126" y="0"/>
                    </a:lnTo>
                    <a:lnTo>
                      <a:pt x="126" y="14"/>
                    </a:lnTo>
                    <a:lnTo>
                      <a:pt x="126" y="14"/>
                    </a:lnTo>
                    <a:lnTo>
                      <a:pt x="112" y="12"/>
                    </a:lnTo>
                    <a:lnTo>
                      <a:pt x="16" y="12"/>
                    </a:lnTo>
                    <a:lnTo>
                      <a:pt x="16" y="112"/>
                    </a:lnTo>
                    <a:lnTo>
                      <a:pt x="114" y="112"/>
                    </a:lnTo>
                    <a:lnTo>
                      <a:pt x="114" y="112"/>
                    </a:lnTo>
                    <a:lnTo>
                      <a:pt x="130" y="110"/>
                    </a:lnTo>
                    <a:lnTo>
                      <a:pt x="130" y="126"/>
                    </a:lnTo>
                    <a:close/>
                    <a:moveTo>
                      <a:pt x="80" y="68"/>
                    </a:moveTo>
                    <a:lnTo>
                      <a:pt x="80" y="68"/>
                    </a:lnTo>
                    <a:lnTo>
                      <a:pt x="88" y="78"/>
                    </a:lnTo>
                    <a:lnTo>
                      <a:pt x="98" y="86"/>
                    </a:lnTo>
                    <a:lnTo>
                      <a:pt x="98" y="86"/>
                    </a:lnTo>
                    <a:lnTo>
                      <a:pt x="108" y="90"/>
                    </a:lnTo>
                    <a:lnTo>
                      <a:pt x="126" y="94"/>
                    </a:lnTo>
                    <a:lnTo>
                      <a:pt x="126" y="94"/>
                    </a:lnTo>
                    <a:lnTo>
                      <a:pt x="120" y="108"/>
                    </a:lnTo>
                    <a:lnTo>
                      <a:pt x="120" y="108"/>
                    </a:lnTo>
                    <a:lnTo>
                      <a:pt x="102" y="102"/>
                    </a:lnTo>
                    <a:lnTo>
                      <a:pt x="88" y="94"/>
                    </a:lnTo>
                    <a:lnTo>
                      <a:pt x="88" y="94"/>
                    </a:lnTo>
                    <a:lnTo>
                      <a:pt x="80" y="86"/>
                    </a:lnTo>
                    <a:lnTo>
                      <a:pt x="72" y="76"/>
                    </a:lnTo>
                    <a:lnTo>
                      <a:pt x="72" y="76"/>
                    </a:lnTo>
                    <a:lnTo>
                      <a:pt x="64" y="86"/>
                    </a:lnTo>
                    <a:lnTo>
                      <a:pt x="56" y="94"/>
                    </a:lnTo>
                    <a:lnTo>
                      <a:pt x="56" y="94"/>
                    </a:lnTo>
                    <a:lnTo>
                      <a:pt x="44" y="102"/>
                    </a:lnTo>
                    <a:lnTo>
                      <a:pt x="28" y="108"/>
                    </a:lnTo>
                    <a:lnTo>
                      <a:pt x="28" y="108"/>
                    </a:lnTo>
                    <a:lnTo>
                      <a:pt x="26" y="102"/>
                    </a:lnTo>
                    <a:lnTo>
                      <a:pt x="20" y="96"/>
                    </a:lnTo>
                    <a:lnTo>
                      <a:pt x="20" y="96"/>
                    </a:lnTo>
                    <a:lnTo>
                      <a:pt x="38" y="90"/>
                    </a:lnTo>
                    <a:lnTo>
                      <a:pt x="50" y="84"/>
                    </a:lnTo>
                    <a:lnTo>
                      <a:pt x="50" y="84"/>
                    </a:lnTo>
                    <a:lnTo>
                      <a:pt x="56" y="76"/>
                    </a:lnTo>
                    <a:lnTo>
                      <a:pt x="62" y="68"/>
                    </a:lnTo>
                    <a:lnTo>
                      <a:pt x="38" y="68"/>
                    </a:lnTo>
                    <a:lnTo>
                      <a:pt x="38" y="68"/>
                    </a:lnTo>
                    <a:lnTo>
                      <a:pt x="22" y="70"/>
                    </a:lnTo>
                    <a:lnTo>
                      <a:pt x="22" y="56"/>
                    </a:lnTo>
                    <a:lnTo>
                      <a:pt x="22" y="56"/>
                    </a:lnTo>
                    <a:lnTo>
                      <a:pt x="38" y="56"/>
                    </a:lnTo>
                    <a:lnTo>
                      <a:pt x="64" y="56"/>
                    </a:lnTo>
                    <a:lnTo>
                      <a:pt x="64" y="56"/>
                    </a:lnTo>
                    <a:lnTo>
                      <a:pt x="66" y="40"/>
                    </a:lnTo>
                    <a:lnTo>
                      <a:pt x="44" y="40"/>
                    </a:lnTo>
                    <a:lnTo>
                      <a:pt x="44" y="40"/>
                    </a:lnTo>
                    <a:lnTo>
                      <a:pt x="32" y="54"/>
                    </a:lnTo>
                    <a:lnTo>
                      <a:pt x="32" y="54"/>
                    </a:lnTo>
                    <a:lnTo>
                      <a:pt x="22" y="46"/>
                    </a:lnTo>
                    <a:lnTo>
                      <a:pt x="22" y="46"/>
                    </a:lnTo>
                    <a:lnTo>
                      <a:pt x="30" y="38"/>
                    </a:lnTo>
                    <a:lnTo>
                      <a:pt x="36" y="30"/>
                    </a:lnTo>
                    <a:lnTo>
                      <a:pt x="42" y="22"/>
                    </a:lnTo>
                    <a:lnTo>
                      <a:pt x="44" y="14"/>
                    </a:lnTo>
                    <a:lnTo>
                      <a:pt x="58" y="18"/>
                    </a:lnTo>
                    <a:lnTo>
                      <a:pt x="58" y="18"/>
                    </a:lnTo>
                    <a:lnTo>
                      <a:pt x="56" y="22"/>
                    </a:lnTo>
                    <a:lnTo>
                      <a:pt x="56" y="22"/>
                    </a:lnTo>
                    <a:lnTo>
                      <a:pt x="52" y="28"/>
                    </a:lnTo>
                    <a:lnTo>
                      <a:pt x="102" y="28"/>
                    </a:lnTo>
                    <a:lnTo>
                      <a:pt x="102" y="28"/>
                    </a:lnTo>
                    <a:lnTo>
                      <a:pt x="116" y="28"/>
                    </a:lnTo>
                    <a:lnTo>
                      <a:pt x="116" y="40"/>
                    </a:lnTo>
                    <a:lnTo>
                      <a:pt x="116" y="40"/>
                    </a:lnTo>
                    <a:lnTo>
                      <a:pt x="102" y="40"/>
                    </a:lnTo>
                    <a:lnTo>
                      <a:pt x="78" y="40"/>
                    </a:lnTo>
                    <a:lnTo>
                      <a:pt x="78" y="40"/>
                    </a:lnTo>
                    <a:lnTo>
                      <a:pt x="78" y="44"/>
                    </a:lnTo>
                    <a:lnTo>
                      <a:pt x="78" y="44"/>
                    </a:lnTo>
                    <a:lnTo>
                      <a:pt x="78" y="56"/>
                    </a:lnTo>
                    <a:lnTo>
                      <a:pt x="112" y="56"/>
                    </a:lnTo>
                    <a:lnTo>
                      <a:pt x="112" y="56"/>
                    </a:lnTo>
                    <a:lnTo>
                      <a:pt x="126" y="56"/>
                    </a:lnTo>
                    <a:lnTo>
                      <a:pt x="126" y="70"/>
                    </a:lnTo>
                    <a:lnTo>
                      <a:pt x="126" y="70"/>
                    </a:lnTo>
                    <a:lnTo>
                      <a:pt x="110" y="68"/>
                    </a:lnTo>
                    <a:lnTo>
                      <a:pt x="8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9" name="Freeform 111"/>
              <p:cNvSpPr>
                <a:spLocks noEditPoints="1"/>
              </p:cNvSpPr>
              <p:nvPr/>
            </p:nvSpPr>
            <p:spPr bwMode="auto">
              <a:xfrm>
                <a:off x="3178" y="1338"/>
                <a:ext cx="140" cy="136"/>
              </a:xfrm>
              <a:custGeom>
                <a:avLst/>
                <a:gdLst>
                  <a:gd name="T0" fmla="*/ 120 w 140"/>
                  <a:gd name="T1" fmla="*/ 104 h 136"/>
                  <a:gd name="T2" fmla="*/ 90 w 140"/>
                  <a:gd name="T3" fmla="*/ 102 h 136"/>
                  <a:gd name="T4" fmla="*/ 90 w 140"/>
                  <a:gd name="T5" fmla="*/ 130 h 136"/>
                  <a:gd name="T6" fmla="*/ 74 w 140"/>
                  <a:gd name="T7" fmla="*/ 136 h 136"/>
                  <a:gd name="T8" fmla="*/ 58 w 140"/>
                  <a:gd name="T9" fmla="*/ 136 h 136"/>
                  <a:gd name="T10" fmla="*/ 56 w 140"/>
                  <a:gd name="T11" fmla="*/ 124 h 136"/>
                  <a:gd name="T12" fmla="*/ 76 w 140"/>
                  <a:gd name="T13" fmla="*/ 124 h 136"/>
                  <a:gd name="T14" fmla="*/ 62 w 140"/>
                  <a:gd name="T15" fmla="*/ 102 h 136"/>
                  <a:gd name="T16" fmla="*/ 48 w 140"/>
                  <a:gd name="T17" fmla="*/ 104 h 136"/>
                  <a:gd name="T18" fmla="*/ 48 w 140"/>
                  <a:gd name="T19" fmla="*/ 74 h 136"/>
                  <a:gd name="T20" fmla="*/ 34 w 140"/>
                  <a:gd name="T21" fmla="*/ 70 h 136"/>
                  <a:gd name="T22" fmla="*/ 28 w 140"/>
                  <a:gd name="T23" fmla="*/ 108 h 136"/>
                  <a:gd name="T24" fmla="*/ 14 w 140"/>
                  <a:gd name="T25" fmla="*/ 136 h 136"/>
                  <a:gd name="T26" fmla="*/ 4 w 140"/>
                  <a:gd name="T27" fmla="*/ 126 h 136"/>
                  <a:gd name="T28" fmla="*/ 16 w 140"/>
                  <a:gd name="T29" fmla="*/ 106 h 136"/>
                  <a:gd name="T30" fmla="*/ 22 w 140"/>
                  <a:gd name="T31" fmla="*/ 80 h 136"/>
                  <a:gd name="T32" fmla="*/ 4 w 140"/>
                  <a:gd name="T33" fmla="*/ 90 h 136"/>
                  <a:gd name="T34" fmla="*/ 10 w 140"/>
                  <a:gd name="T35" fmla="*/ 74 h 136"/>
                  <a:gd name="T36" fmla="*/ 22 w 140"/>
                  <a:gd name="T37" fmla="*/ 46 h 136"/>
                  <a:gd name="T38" fmla="*/ 40 w 140"/>
                  <a:gd name="T39" fmla="*/ 10 h 136"/>
                  <a:gd name="T40" fmla="*/ 70 w 140"/>
                  <a:gd name="T41" fmla="*/ 10 h 136"/>
                  <a:gd name="T42" fmla="*/ 84 w 140"/>
                  <a:gd name="T43" fmla="*/ 0 h 136"/>
                  <a:gd name="T44" fmla="*/ 120 w 140"/>
                  <a:gd name="T45" fmla="*/ 10 h 136"/>
                  <a:gd name="T46" fmla="*/ 138 w 140"/>
                  <a:gd name="T47" fmla="*/ 22 h 136"/>
                  <a:gd name="T48" fmla="*/ 34 w 140"/>
                  <a:gd name="T49" fmla="*/ 22 h 136"/>
                  <a:gd name="T50" fmla="*/ 34 w 140"/>
                  <a:gd name="T51" fmla="*/ 68 h 136"/>
                  <a:gd name="T52" fmla="*/ 50 w 140"/>
                  <a:gd name="T53" fmla="*/ 60 h 136"/>
                  <a:gd name="T54" fmla="*/ 46 w 140"/>
                  <a:gd name="T55" fmla="*/ 44 h 136"/>
                  <a:gd name="T56" fmla="*/ 66 w 140"/>
                  <a:gd name="T57" fmla="*/ 42 h 136"/>
                  <a:gd name="T58" fmla="*/ 38 w 140"/>
                  <a:gd name="T59" fmla="*/ 42 h 136"/>
                  <a:gd name="T60" fmla="*/ 52 w 140"/>
                  <a:gd name="T61" fmla="*/ 30 h 136"/>
                  <a:gd name="T62" fmla="*/ 74 w 140"/>
                  <a:gd name="T63" fmla="*/ 24 h 136"/>
                  <a:gd name="T64" fmla="*/ 84 w 140"/>
                  <a:gd name="T65" fmla="*/ 30 h 136"/>
                  <a:gd name="T66" fmla="*/ 136 w 140"/>
                  <a:gd name="T67" fmla="*/ 30 h 136"/>
                  <a:gd name="T68" fmla="*/ 120 w 140"/>
                  <a:gd name="T69" fmla="*/ 42 h 136"/>
                  <a:gd name="T70" fmla="*/ 104 w 140"/>
                  <a:gd name="T71" fmla="*/ 48 h 136"/>
                  <a:gd name="T72" fmla="*/ 118 w 140"/>
                  <a:gd name="T73" fmla="*/ 48 h 136"/>
                  <a:gd name="T74" fmla="*/ 132 w 140"/>
                  <a:gd name="T75" fmla="*/ 50 h 136"/>
                  <a:gd name="T76" fmla="*/ 130 w 140"/>
                  <a:gd name="T77" fmla="*/ 64 h 136"/>
                  <a:gd name="T78" fmla="*/ 134 w 140"/>
                  <a:gd name="T79" fmla="*/ 80 h 136"/>
                  <a:gd name="T80" fmla="*/ 120 w 140"/>
                  <a:gd name="T81" fmla="*/ 90 h 136"/>
                  <a:gd name="T82" fmla="*/ 16 w 140"/>
                  <a:gd name="T83" fmla="*/ 38 h 136"/>
                  <a:gd name="T84" fmla="*/ 12 w 140"/>
                  <a:gd name="T85" fmla="*/ 58 h 136"/>
                  <a:gd name="T86" fmla="*/ 10 w 140"/>
                  <a:gd name="T87" fmla="*/ 26 h 136"/>
                  <a:gd name="T88" fmla="*/ 50 w 140"/>
                  <a:gd name="T89" fmla="*/ 124 h 136"/>
                  <a:gd name="T90" fmla="*/ 28 w 140"/>
                  <a:gd name="T91" fmla="*/ 126 h 136"/>
                  <a:gd name="T92" fmla="*/ 52 w 140"/>
                  <a:gd name="T93" fmla="*/ 102 h 136"/>
                  <a:gd name="T94" fmla="*/ 108 w 140"/>
                  <a:gd name="T95" fmla="*/ 76 h 136"/>
                  <a:gd name="T96" fmla="*/ 60 w 140"/>
                  <a:gd name="T97" fmla="*/ 76 h 136"/>
                  <a:gd name="T98" fmla="*/ 108 w 140"/>
                  <a:gd name="T99" fmla="*/ 84 h 136"/>
                  <a:gd name="T100" fmla="*/ 100 w 140"/>
                  <a:gd name="T101" fmla="*/ 58 h 136"/>
                  <a:gd name="T102" fmla="*/ 86 w 140"/>
                  <a:gd name="T103" fmla="*/ 42 h 136"/>
                  <a:gd name="T104" fmla="*/ 68 w 140"/>
                  <a:gd name="T105" fmla="*/ 58 h 136"/>
                  <a:gd name="T106" fmla="*/ 110 w 140"/>
                  <a:gd name="T107" fmla="*/ 102 h 136"/>
                  <a:gd name="T108" fmla="*/ 138 w 140"/>
                  <a:gd name="T109" fmla="*/ 124 h 136"/>
                  <a:gd name="T110" fmla="*/ 114 w 140"/>
                  <a:gd name="T111" fmla="*/ 1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36">
                    <a:moveTo>
                      <a:pt x="120" y="90"/>
                    </a:moveTo>
                    <a:lnTo>
                      <a:pt x="120" y="90"/>
                    </a:lnTo>
                    <a:lnTo>
                      <a:pt x="120" y="104"/>
                    </a:lnTo>
                    <a:lnTo>
                      <a:pt x="120" y="104"/>
                    </a:lnTo>
                    <a:lnTo>
                      <a:pt x="108" y="102"/>
                    </a:lnTo>
                    <a:lnTo>
                      <a:pt x="90" y="102"/>
                    </a:lnTo>
                    <a:lnTo>
                      <a:pt x="90" y="126"/>
                    </a:lnTo>
                    <a:lnTo>
                      <a:pt x="90" y="126"/>
                    </a:lnTo>
                    <a:lnTo>
                      <a:pt x="90" y="130"/>
                    </a:lnTo>
                    <a:lnTo>
                      <a:pt x="86" y="134"/>
                    </a:lnTo>
                    <a:lnTo>
                      <a:pt x="82" y="136"/>
                    </a:lnTo>
                    <a:lnTo>
                      <a:pt x="74" y="136"/>
                    </a:lnTo>
                    <a:lnTo>
                      <a:pt x="74" y="136"/>
                    </a:lnTo>
                    <a:lnTo>
                      <a:pt x="58" y="136"/>
                    </a:lnTo>
                    <a:lnTo>
                      <a:pt x="58" y="136"/>
                    </a:lnTo>
                    <a:lnTo>
                      <a:pt x="58" y="130"/>
                    </a:lnTo>
                    <a:lnTo>
                      <a:pt x="56" y="124"/>
                    </a:lnTo>
                    <a:lnTo>
                      <a:pt x="56" y="124"/>
                    </a:lnTo>
                    <a:lnTo>
                      <a:pt x="72" y="124"/>
                    </a:lnTo>
                    <a:lnTo>
                      <a:pt x="72" y="124"/>
                    </a:lnTo>
                    <a:lnTo>
                      <a:pt x="76" y="124"/>
                    </a:lnTo>
                    <a:lnTo>
                      <a:pt x="78" y="122"/>
                    </a:lnTo>
                    <a:lnTo>
                      <a:pt x="78" y="102"/>
                    </a:lnTo>
                    <a:lnTo>
                      <a:pt x="62" y="102"/>
                    </a:lnTo>
                    <a:lnTo>
                      <a:pt x="62" y="102"/>
                    </a:lnTo>
                    <a:lnTo>
                      <a:pt x="48" y="104"/>
                    </a:lnTo>
                    <a:lnTo>
                      <a:pt x="48" y="104"/>
                    </a:lnTo>
                    <a:lnTo>
                      <a:pt x="48" y="90"/>
                    </a:lnTo>
                    <a:lnTo>
                      <a:pt x="48" y="74"/>
                    </a:lnTo>
                    <a:lnTo>
                      <a:pt x="48" y="74"/>
                    </a:lnTo>
                    <a:lnTo>
                      <a:pt x="40" y="80"/>
                    </a:lnTo>
                    <a:lnTo>
                      <a:pt x="40" y="80"/>
                    </a:lnTo>
                    <a:lnTo>
                      <a:pt x="34" y="70"/>
                    </a:lnTo>
                    <a:lnTo>
                      <a:pt x="34" y="70"/>
                    </a:lnTo>
                    <a:lnTo>
                      <a:pt x="32" y="92"/>
                    </a:lnTo>
                    <a:lnTo>
                      <a:pt x="28" y="108"/>
                    </a:lnTo>
                    <a:lnTo>
                      <a:pt x="28" y="108"/>
                    </a:lnTo>
                    <a:lnTo>
                      <a:pt x="22" y="122"/>
                    </a:lnTo>
                    <a:lnTo>
                      <a:pt x="14" y="136"/>
                    </a:lnTo>
                    <a:lnTo>
                      <a:pt x="14" y="136"/>
                    </a:lnTo>
                    <a:lnTo>
                      <a:pt x="10" y="130"/>
                    </a:lnTo>
                    <a:lnTo>
                      <a:pt x="4" y="126"/>
                    </a:lnTo>
                    <a:lnTo>
                      <a:pt x="4" y="126"/>
                    </a:lnTo>
                    <a:lnTo>
                      <a:pt x="10" y="116"/>
                    </a:lnTo>
                    <a:lnTo>
                      <a:pt x="16" y="106"/>
                    </a:lnTo>
                    <a:lnTo>
                      <a:pt x="20" y="94"/>
                    </a:lnTo>
                    <a:lnTo>
                      <a:pt x="22" y="80"/>
                    </a:lnTo>
                    <a:lnTo>
                      <a:pt x="22" y="80"/>
                    </a:lnTo>
                    <a:lnTo>
                      <a:pt x="6" y="88"/>
                    </a:lnTo>
                    <a:lnTo>
                      <a:pt x="6" y="88"/>
                    </a:lnTo>
                    <a:lnTo>
                      <a:pt x="4" y="90"/>
                    </a:lnTo>
                    <a:lnTo>
                      <a:pt x="0" y="76"/>
                    </a:lnTo>
                    <a:lnTo>
                      <a:pt x="0" y="76"/>
                    </a:lnTo>
                    <a:lnTo>
                      <a:pt x="10" y="74"/>
                    </a:lnTo>
                    <a:lnTo>
                      <a:pt x="22" y="66"/>
                    </a:lnTo>
                    <a:lnTo>
                      <a:pt x="22" y="46"/>
                    </a:lnTo>
                    <a:lnTo>
                      <a:pt x="22" y="46"/>
                    </a:lnTo>
                    <a:lnTo>
                      <a:pt x="22" y="10"/>
                    </a:lnTo>
                    <a:lnTo>
                      <a:pt x="22" y="10"/>
                    </a:lnTo>
                    <a:lnTo>
                      <a:pt x="40" y="10"/>
                    </a:lnTo>
                    <a:lnTo>
                      <a:pt x="70" y="10"/>
                    </a:lnTo>
                    <a:lnTo>
                      <a:pt x="70" y="10"/>
                    </a:lnTo>
                    <a:lnTo>
                      <a:pt x="70" y="10"/>
                    </a:lnTo>
                    <a:lnTo>
                      <a:pt x="70" y="0"/>
                    </a:lnTo>
                    <a:lnTo>
                      <a:pt x="84" y="0"/>
                    </a:lnTo>
                    <a:lnTo>
                      <a:pt x="84" y="0"/>
                    </a:lnTo>
                    <a:lnTo>
                      <a:pt x="84" y="10"/>
                    </a:lnTo>
                    <a:lnTo>
                      <a:pt x="84" y="10"/>
                    </a:lnTo>
                    <a:lnTo>
                      <a:pt x="120" y="10"/>
                    </a:lnTo>
                    <a:lnTo>
                      <a:pt x="120" y="10"/>
                    </a:lnTo>
                    <a:lnTo>
                      <a:pt x="138" y="10"/>
                    </a:lnTo>
                    <a:lnTo>
                      <a:pt x="138" y="22"/>
                    </a:lnTo>
                    <a:lnTo>
                      <a:pt x="138" y="22"/>
                    </a:lnTo>
                    <a:lnTo>
                      <a:pt x="122" y="22"/>
                    </a:lnTo>
                    <a:lnTo>
                      <a:pt x="34" y="22"/>
                    </a:lnTo>
                    <a:lnTo>
                      <a:pt x="34" y="44"/>
                    </a:lnTo>
                    <a:lnTo>
                      <a:pt x="34" y="44"/>
                    </a:lnTo>
                    <a:lnTo>
                      <a:pt x="34" y="68"/>
                    </a:lnTo>
                    <a:lnTo>
                      <a:pt x="34" y="68"/>
                    </a:lnTo>
                    <a:lnTo>
                      <a:pt x="50" y="60"/>
                    </a:lnTo>
                    <a:lnTo>
                      <a:pt x="50" y="60"/>
                    </a:lnTo>
                    <a:lnTo>
                      <a:pt x="38" y="50"/>
                    </a:lnTo>
                    <a:lnTo>
                      <a:pt x="46" y="44"/>
                    </a:lnTo>
                    <a:lnTo>
                      <a:pt x="46" y="44"/>
                    </a:lnTo>
                    <a:lnTo>
                      <a:pt x="58" y="54"/>
                    </a:lnTo>
                    <a:lnTo>
                      <a:pt x="58" y="54"/>
                    </a:lnTo>
                    <a:lnTo>
                      <a:pt x="66" y="42"/>
                    </a:lnTo>
                    <a:lnTo>
                      <a:pt x="52" y="42"/>
                    </a:lnTo>
                    <a:lnTo>
                      <a:pt x="52" y="42"/>
                    </a:lnTo>
                    <a:lnTo>
                      <a:pt x="38" y="42"/>
                    </a:lnTo>
                    <a:lnTo>
                      <a:pt x="38" y="30"/>
                    </a:lnTo>
                    <a:lnTo>
                      <a:pt x="38" y="30"/>
                    </a:lnTo>
                    <a:lnTo>
                      <a:pt x="52" y="30"/>
                    </a:lnTo>
                    <a:lnTo>
                      <a:pt x="72" y="30"/>
                    </a:lnTo>
                    <a:lnTo>
                      <a:pt x="72" y="30"/>
                    </a:lnTo>
                    <a:lnTo>
                      <a:pt x="74" y="24"/>
                    </a:lnTo>
                    <a:lnTo>
                      <a:pt x="88" y="26"/>
                    </a:lnTo>
                    <a:lnTo>
                      <a:pt x="88" y="26"/>
                    </a:lnTo>
                    <a:lnTo>
                      <a:pt x="84" y="30"/>
                    </a:lnTo>
                    <a:lnTo>
                      <a:pt x="120" y="30"/>
                    </a:lnTo>
                    <a:lnTo>
                      <a:pt x="120" y="30"/>
                    </a:lnTo>
                    <a:lnTo>
                      <a:pt x="136" y="30"/>
                    </a:lnTo>
                    <a:lnTo>
                      <a:pt x="136" y="42"/>
                    </a:lnTo>
                    <a:lnTo>
                      <a:pt x="136" y="42"/>
                    </a:lnTo>
                    <a:lnTo>
                      <a:pt x="120" y="42"/>
                    </a:lnTo>
                    <a:lnTo>
                      <a:pt x="100" y="42"/>
                    </a:lnTo>
                    <a:lnTo>
                      <a:pt x="100" y="42"/>
                    </a:lnTo>
                    <a:lnTo>
                      <a:pt x="104" y="48"/>
                    </a:lnTo>
                    <a:lnTo>
                      <a:pt x="112" y="54"/>
                    </a:lnTo>
                    <a:lnTo>
                      <a:pt x="112" y="54"/>
                    </a:lnTo>
                    <a:lnTo>
                      <a:pt x="118" y="48"/>
                    </a:lnTo>
                    <a:lnTo>
                      <a:pt x="122" y="42"/>
                    </a:lnTo>
                    <a:lnTo>
                      <a:pt x="132" y="50"/>
                    </a:lnTo>
                    <a:lnTo>
                      <a:pt x="132" y="50"/>
                    </a:lnTo>
                    <a:lnTo>
                      <a:pt x="120" y="60"/>
                    </a:lnTo>
                    <a:lnTo>
                      <a:pt x="120" y="60"/>
                    </a:lnTo>
                    <a:lnTo>
                      <a:pt x="130" y="64"/>
                    </a:lnTo>
                    <a:lnTo>
                      <a:pt x="140" y="68"/>
                    </a:lnTo>
                    <a:lnTo>
                      <a:pt x="140" y="68"/>
                    </a:lnTo>
                    <a:lnTo>
                      <a:pt x="134" y="80"/>
                    </a:lnTo>
                    <a:lnTo>
                      <a:pt x="134" y="80"/>
                    </a:lnTo>
                    <a:lnTo>
                      <a:pt x="120" y="74"/>
                    </a:lnTo>
                    <a:lnTo>
                      <a:pt x="120" y="90"/>
                    </a:lnTo>
                    <a:close/>
                    <a:moveTo>
                      <a:pt x="10" y="26"/>
                    </a:moveTo>
                    <a:lnTo>
                      <a:pt x="10" y="26"/>
                    </a:lnTo>
                    <a:lnTo>
                      <a:pt x="16" y="38"/>
                    </a:lnTo>
                    <a:lnTo>
                      <a:pt x="22" y="52"/>
                    </a:lnTo>
                    <a:lnTo>
                      <a:pt x="12" y="58"/>
                    </a:lnTo>
                    <a:lnTo>
                      <a:pt x="12" y="58"/>
                    </a:lnTo>
                    <a:lnTo>
                      <a:pt x="6" y="44"/>
                    </a:lnTo>
                    <a:lnTo>
                      <a:pt x="0" y="32"/>
                    </a:lnTo>
                    <a:lnTo>
                      <a:pt x="10" y="26"/>
                    </a:lnTo>
                    <a:close/>
                    <a:moveTo>
                      <a:pt x="62" y="108"/>
                    </a:moveTo>
                    <a:lnTo>
                      <a:pt x="62" y="108"/>
                    </a:lnTo>
                    <a:lnTo>
                      <a:pt x="50" y="124"/>
                    </a:lnTo>
                    <a:lnTo>
                      <a:pt x="36" y="134"/>
                    </a:lnTo>
                    <a:lnTo>
                      <a:pt x="36" y="134"/>
                    </a:lnTo>
                    <a:lnTo>
                      <a:pt x="28" y="126"/>
                    </a:lnTo>
                    <a:lnTo>
                      <a:pt x="28" y="126"/>
                    </a:lnTo>
                    <a:lnTo>
                      <a:pt x="42" y="116"/>
                    </a:lnTo>
                    <a:lnTo>
                      <a:pt x="52" y="102"/>
                    </a:lnTo>
                    <a:lnTo>
                      <a:pt x="62" y="108"/>
                    </a:lnTo>
                    <a:close/>
                    <a:moveTo>
                      <a:pt x="60" y="76"/>
                    </a:moveTo>
                    <a:lnTo>
                      <a:pt x="108" y="76"/>
                    </a:lnTo>
                    <a:lnTo>
                      <a:pt x="108" y="68"/>
                    </a:lnTo>
                    <a:lnTo>
                      <a:pt x="60" y="68"/>
                    </a:lnTo>
                    <a:lnTo>
                      <a:pt x="60" y="76"/>
                    </a:lnTo>
                    <a:close/>
                    <a:moveTo>
                      <a:pt x="60" y="92"/>
                    </a:moveTo>
                    <a:lnTo>
                      <a:pt x="108" y="92"/>
                    </a:lnTo>
                    <a:lnTo>
                      <a:pt x="108" y="84"/>
                    </a:lnTo>
                    <a:lnTo>
                      <a:pt x="60" y="84"/>
                    </a:lnTo>
                    <a:lnTo>
                      <a:pt x="60" y="92"/>
                    </a:lnTo>
                    <a:close/>
                    <a:moveTo>
                      <a:pt x="100" y="58"/>
                    </a:moveTo>
                    <a:lnTo>
                      <a:pt x="100" y="58"/>
                    </a:lnTo>
                    <a:lnTo>
                      <a:pt x="92" y="50"/>
                    </a:lnTo>
                    <a:lnTo>
                      <a:pt x="86" y="42"/>
                    </a:lnTo>
                    <a:lnTo>
                      <a:pt x="80" y="42"/>
                    </a:lnTo>
                    <a:lnTo>
                      <a:pt x="80" y="42"/>
                    </a:lnTo>
                    <a:lnTo>
                      <a:pt x="68" y="58"/>
                    </a:lnTo>
                    <a:lnTo>
                      <a:pt x="100" y="58"/>
                    </a:lnTo>
                    <a:close/>
                    <a:moveTo>
                      <a:pt x="110" y="102"/>
                    </a:moveTo>
                    <a:lnTo>
                      <a:pt x="110" y="102"/>
                    </a:lnTo>
                    <a:lnTo>
                      <a:pt x="122" y="114"/>
                    </a:lnTo>
                    <a:lnTo>
                      <a:pt x="138" y="124"/>
                    </a:lnTo>
                    <a:lnTo>
                      <a:pt x="138" y="124"/>
                    </a:lnTo>
                    <a:lnTo>
                      <a:pt x="130" y="134"/>
                    </a:lnTo>
                    <a:lnTo>
                      <a:pt x="130" y="134"/>
                    </a:lnTo>
                    <a:lnTo>
                      <a:pt x="114" y="124"/>
                    </a:lnTo>
                    <a:lnTo>
                      <a:pt x="100" y="110"/>
                    </a:lnTo>
                    <a:lnTo>
                      <a:pt x="110"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0" name="Freeform 112"/>
              <p:cNvSpPr>
                <a:spLocks noEditPoints="1"/>
              </p:cNvSpPr>
              <p:nvPr/>
            </p:nvSpPr>
            <p:spPr bwMode="auto">
              <a:xfrm>
                <a:off x="2460" y="1546"/>
                <a:ext cx="140" cy="132"/>
              </a:xfrm>
              <a:custGeom>
                <a:avLst/>
                <a:gdLst>
                  <a:gd name="T0" fmla="*/ 18 w 140"/>
                  <a:gd name="T1" fmla="*/ 12 h 132"/>
                  <a:gd name="T2" fmla="*/ 6 w 140"/>
                  <a:gd name="T3" fmla="*/ 0 h 132"/>
                  <a:gd name="T4" fmla="*/ 20 w 140"/>
                  <a:gd name="T5" fmla="*/ 2 h 132"/>
                  <a:gd name="T6" fmla="*/ 44 w 140"/>
                  <a:gd name="T7" fmla="*/ 2 h 132"/>
                  <a:gd name="T8" fmla="*/ 58 w 140"/>
                  <a:gd name="T9" fmla="*/ 14 h 132"/>
                  <a:gd name="T10" fmla="*/ 46 w 140"/>
                  <a:gd name="T11" fmla="*/ 12 h 132"/>
                  <a:gd name="T12" fmla="*/ 38 w 140"/>
                  <a:gd name="T13" fmla="*/ 12 h 132"/>
                  <a:gd name="T14" fmla="*/ 28 w 140"/>
                  <a:gd name="T15" fmla="*/ 48 h 132"/>
                  <a:gd name="T16" fmla="*/ 46 w 140"/>
                  <a:gd name="T17" fmla="*/ 48 h 132"/>
                  <a:gd name="T18" fmla="*/ 54 w 140"/>
                  <a:gd name="T19" fmla="*/ 46 h 132"/>
                  <a:gd name="T20" fmla="*/ 54 w 140"/>
                  <a:gd name="T21" fmla="*/ 106 h 132"/>
                  <a:gd name="T22" fmla="*/ 54 w 140"/>
                  <a:gd name="T23" fmla="*/ 118 h 132"/>
                  <a:gd name="T24" fmla="*/ 42 w 140"/>
                  <a:gd name="T25" fmla="*/ 112 h 132"/>
                  <a:gd name="T26" fmla="*/ 28 w 140"/>
                  <a:gd name="T27" fmla="*/ 126 h 132"/>
                  <a:gd name="T28" fmla="*/ 14 w 140"/>
                  <a:gd name="T29" fmla="*/ 126 h 132"/>
                  <a:gd name="T30" fmla="*/ 14 w 140"/>
                  <a:gd name="T31" fmla="*/ 82 h 132"/>
                  <a:gd name="T32" fmla="*/ 16 w 140"/>
                  <a:gd name="T33" fmla="*/ 68 h 132"/>
                  <a:gd name="T34" fmla="*/ 12 w 140"/>
                  <a:gd name="T35" fmla="*/ 74 h 132"/>
                  <a:gd name="T36" fmla="*/ 6 w 140"/>
                  <a:gd name="T37" fmla="*/ 82 h 132"/>
                  <a:gd name="T38" fmla="*/ 0 w 140"/>
                  <a:gd name="T39" fmla="*/ 68 h 132"/>
                  <a:gd name="T40" fmla="*/ 10 w 140"/>
                  <a:gd name="T41" fmla="*/ 54 h 132"/>
                  <a:gd name="T42" fmla="*/ 18 w 140"/>
                  <a:gd name="T43" fmla="*/ 34 h 132"/>
                  <a:gd name="T44" fmla="*/ 24 w 140"/>
                  <a:gd name="T45" fmla="*/ 12 h 132"/>
                  <a:gd name="T46" fmla="*/ 28 w 140"/>
                  <a:gd name="T47" fmla="*/ 100 h 132"/>
                  <a:gd name="T48" fmla="*/ 42 w 140"/>
                  <a:gd name="T49" fmla="*/ 58 h 132"/>
                  <a:gd name="T50" fmla="*/ 28 w 140"/>
                  <a:gd name="T51" fmla="*/ 100 h 132"/>
                  <a:gd name="T52" fmla="*/ 76 w 140"/>
                  <a:gd name="T53" fmla="*/ 12 h 132"/>
                  <a:gd name="T54" fmla="*/ 62 w 140"/>
                  <a:gd name="T55" fmla="*/ 14 h 132"/>
                  <a:gd name="T56" fmla="*/ 62 w 140"/>
                  <a:gd name="T57" fmla="*/ 0 h 132"/>
                  <a:gd name="T58" fmla="*/ 122 w 140"/>
                  <a:gd name="T59" fmla="*/ 0 h 132"/>
                  <a:gd name="T60" fmla="*/ 138 w 140"/>
                  <a:gd name="T61" fmla="*/ 0 h 132"/>
                  <a:gd name="T62" fmla="*/ 138 w 140"/>
                  <a:gd name="T63" fmla="*/ 14 h 132"/>
                  <a:gd name="T64" fmla="*/ 122 w 140"/>
                  <a:gd name="T65" fmla="*/ 12 h 132"/>
                  <a:gd name="T66" fmla="*/ 126 w 140"/>
                  <a:gd name="T67" fmla="*/ 50 h 132"/>
                  <a:gd name="T68" fmla="*/ 140 w 140"/>
                  <a:gd name="T69" fmla="*/ 50 h 132"/>
                  <a:gd name="T70" fmla="*/ 140 w 140"/>
                  <a:gd name="T71" fmla="*/ 64 h 132"/>
                  <a:gd name="T72" fmla="*/ 122 w 140"/>
                  <a:gd name="T73" fmla="*/ 62 h 132"/>
                  <a:gd name="T74" fmla="*/ 122 w 140"/>
                  <a:gd name="T75" fmla="*/ 112 h 132"/>
                  <a:gd name="T76" fmla="*/ 108 w 140"/>
                  <a:gd name="T77" fmla="*/ 130 h 132"/>
                  <a:gd name="T78" fmla="*/ 110 w 140"/>
                  <a:gd name="T79" fmla="*/ 112 h 132"/>
                  <a:gd name="T80" fmla="*/ 90 w 140"/>
                  <a:gd name="T81" fmla="*/ 62 h 132"/>
                  <a:gd name="T82" fmla="*/ 88 w 140"/>
                  <a:gd name="T83" fmla="*/ 80 h 132"/>
                  <a:gd name="T84" fmla="*/ 84 w 140"/>
                  <a:gd name="T85" fmla="*/ 96 h 132"/>
                  <a:gd name="T86" fmla="*/ 66 w 140"/>
                  <a:gd name="T87" fmla="*/ 132 h 132"/>
                  <a:gd name="T88" fmla="*/ 62 w 140"/>
                  <a:gd name="T89" fmla="*/ 126 h 132"/>
                  <a:gd name="T90" fmla="*/ 54 w 140"/>
                  <a:gd name="T91" fmla="*/ 122 h 132"/>
                  <a:gd name="T92" fmla="*/ 66 w 140"/>
                  <a:gd name="T93" fmla="*/ 108 h 132"/>
                  <a:gd name="T94" fmla="*/ 72 w 140"/>
                  <a:gd name="T95" fmla="*/ 88 h 132"/>
                  <a:gd name="T96" fmla="*/ 76 w 140"/>
                  <a:gd name="T97" fmla="*/ 62 h 132"/>
                  <a:gd name="T98" fmla="*/ 74 w 140"/>
                  <a:gd name="T99" fmla="*/ 62 h 132"/>
                  <a:gd name="T100" fmla="*/ 60 w 140"/>
                  <a:gd name="T101" fmla="*/ 50 h 132"/>
                  <a:gd name="T102" fmla="*/ 74 w 140"/>
                  <a:gd name="T103" fmla="*/ 50 h 132"/>
                  <a:gd name="T104" fmla="*/ 76 w 140"/>
                  <a:gd name="T105" fmla="*/ 48 h 132"/>
                  <a:gd name="T106" fmla="*/ 110 w 140"/>
                  <a:gd name="T107" fmla="*/ 12 h 132"/>
                  <a:gd name="T108" fmla="*/ 90 w 140"/>
                  <a:gd name="T109" fmla="*/ 46 h 132"/>
                  <a:gd name="T110" fmla="*/ 90 w 140"/>
                  <a:gd name="T111"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32">
                    <a:moveTo>
                      <a:pt x="18" y="12"/>
                    </a:moveTo>
                    <a:lnTo>
                      <a:pt x="18" y="12"/>
                    </a:lnTo>
                    <a:lnTo>
                      <a:pt x="6" y="14"/>
                    </a:lnTo>
                    <a:lnTo>
                      <a:pt x="6" y="0"/>
                    </a:lnTo>
                    <a:lnTo>
                      <a:pt x="6" y="0"/>
                    </a:lnTo>
                    <a:lnTo>
                      <a:pt x="20" y="2"/>
                    </a:lnTo>
                    <a:lnTo>
                      <a:pt x="44" y="2"/>
                    </a:lnTo>
                    <a:lnTo>
                      <a:pt x="44" y="2"/>
                    </a:lnTo>
                    <a:lnTo>
                      <a:pt x="58" y="0"/>
                    </a:lnTo>
                    <a:lnTo>
                      <a:pt x="58" y="14"/>
                    </a:lnTo>
                    <a:lnTo>
                      <a:pt x="58" y="14"/>
                    </a:lnTo>
                    <a:lnTo>
                      <a:pt x="46" y="12"/>
                    </a:lnTo>
                    <a:lnTo>
                      <a:pt x="38" y="12"/>
                    </a:lnTo>
                    <a:lnTo>
                      <a:pt x="38" y="12"/>
                    </a:lnTo>
                    <a:lnTo>
                      <a:pt x="34" y="30"/>
                    </a:lnTo>
                    <a:lnTo>
                      <a:pt x="28" y="48"/>
                    </a:lnTo>
                    <a:lnTo>
                      <a:pt x="46" y="48"/>
                    </a:lnTo>
                    <a:lnTo>
                      <a:pt x="46" y="48"/>
                    </a:lnTo>
                    <a:lnTo>
                      <a:pt x="54" y="46"/>
                    </a:lnTo>
                    <a:lnTo>
                      <a:pt x="54" y="46"/>
                    </a:lnTo>
                    <a:lnTo>
                      <a:pt x="54" y="58"/>
                    </a:lnTo>
                    <a:lnTo>
                      <a:pt x="54" y="106"/>
                    </a:lnTo>
                    <a:lnTo>
                      <a:pt x="54" y="106"/>
                    </a:lnTo>
                    <a:lnTo>
                      <a:pt x="54" y="118"/>
                    </a:lnTo>
                    <a:lnTo>
                      <a:pt x="42" y="118"/>
                    </a:lnTo>
                    <a:lnTo>
                      <a:pt x="42" y="112"/>
                    </a:lnTo>
                    <a:lnTo>
                      <a:pt x="28" y="112"/>
                    </a:lnTo>
                    <a:lnTo>
                      <a:pt x="28" y="126"/>
                    </a:lnTo>
                    <a:lnTo>
                      <a:pt x="14" y="126"/>
                    </a:lnTo>
                    <a:lnTo>
                      <a:pt x="14" y="126"/>
                    </a:lnTo>
                    <a:lnTo>
                      <a:pt x="14" y="112"/>
                    </a:lnTo>
                    <a:lnTo>
                      <a:pt x="14" y="82"/>
                    </a:lnTo>
                    <a:lnTo>
                      <a:pt x="14" y="82"/>
                    </a:lnTo>
                    <a:lnTo>
                      <a:pt x="16" y="68"/>
                    </a:lnTo>
                    <a:lnTo>
                      <a:pt x="16" y="68"/>
                    </a:lnTo>
                    <a:lnTo>
                      <a:pt x="12" y="74"/>
                    </a:lnTo>
                    <a:lnTo>
                      <a:pt x="6" y="82"/>
                    </a:lnTo>
                    <a:lnTo>
                      <a:pt x="6" y="82"/>
                    </a:lnTo>
                    <a:lnTo>
                      <a:pt x="2" y="74"/>
                    </a:lnTo>
                    <a:lnTo>
                      <a:pt x="0" y="68"/>
                    </a:lnTo>
                    <a:lnTo>
                      <a:pt x="0" y="68"/>
                    </a:lnTo>
                    <a:lnTo>
                      <a:pt x="10" y="54"/>
                    </a:lnTo>
                    <a:lnTo>
                      <a:pt x="18" y="34"/>
                    </a:lnTo>
                    <a:lnTo>
                      <a:pt x="18" y="34"/>
                    </a:lnTo>
                    <a:lnTo>
                      <a:pt x="22" y="24"/>
                    </a:lnTo>
                    <a:lnTo>
                      <a:pt x="24" y="12"/>
                    </a:lnTo>
                    <a:lnTo>
                      <a:pt x="18" y="12"/>
                    </a:lnTo>
                    <a:close/>
                    <a:moveTo>
                      <a:pt x="28" y="100"/>
                    </a:moveTo>
                    <a:lnTo>
                      <a:pt x="42" y="100"/>
                    </a:lnTo>
                    <a:lnTo>
                      <a:pt x="42" y="58"/>
                    </a:lnTo>
                    <a:lnTo>
                      <a:pt x="28" y="58"/>
                    </a:lnTo>
                    <a:lnTo>
                      <a:pt x="28" y="100"/>
                    </a:lnTo>
                    <a:close/>
                    <a:moveTo>
                      <a:pt x="76" y="48"/>
                    </a:moveTo>
                    <a:lnTo>
                      <a:pt x="76" y="12"/>
                    </a:lnTo>
                    <a:lnTo>
                      <a:pt x="76" y="12"/>
                    </a:lnTo>
                    <a:lnTo>
                      <a:pt x="62" y="14"/>
                    </a:lnTo>
                    <a:lnTo>
                      <a:pt x="62" y="0"/>
                    </a:lnTo>
                    <a:lnTo>
                      <a:pt x="62" y="0"/>
                    </a:lnTo>
                    <a:lnTo>
                      <a:pt x="78" y="0"/>
                    </a:lnTo>
                    <a:lnTo>
                      <a:pt x="122" y="0"/>
                    </a:lnTo>
                    <a:lnTo>
                      <a:pt x="122" y="0"/>
                    </a:lnTo>
                    <a:lnTo>
                      <a:pt x="138" y="0"/>
                    </a:lnTo>
                    <a:lnTo>
                      <a:pt x="138" y="14"/>
                    </a:lnTo>
                    <a:lnTo>
                      <a:pt x="138" y="14"/>
                    </a:lnTo>
                    <a:lnTo>
                      <a:pt x="124" y="12"/>
                    </a:lnTo>
                    <a:lnTo>
                      <a:pt x="122" y="12"/>
                    </a:lnTo>
                    <a:lnTo>
                      <a:pt x="122" y="50"/>
                    </a:lnTo>
                    <a:lnTo>
                      <a:pt x="126" y="50"/>
                    </a:lnTo>
                    <a:lnTo>
                      <a:pt x="126" y="50"/>
                    </a:lnTo>
                    <a:lnTo>
                      <a:pt x="140" y="50"/>
                    </a:lnTo>
                    <a:lnTo>
                      <a:pt x="140" y="64"/>
                    </a:lnTo>
                    <a:lnTo>
                      <a:pt x="140" y="64"/>
                    </a:lnTo>
                    <a:lnTo>
                      <a:pt x="126" y="62"/>
                    </a:lnTo>
                    <a:lnTo>
                      <a:pt x="122" y="62"/>
                    </a:lnTo>
                    <a:lnTo>
                      <a:pt x="122" y="112"/>
                    </a:lnTo>
                    <a:lnTo>
                      <a:pt x="122" y="112"/>
                    </a:lnTo>
                    <a:lnTo>
                      <a:pt x="124" y="130"/>
                    </a:lnTo>
                    <a:lnTo>
                      <a:pt x="108" y="130"/>
                    </a:lnTo>
                    <a:lnTo>
                      <a:pt x="108" y="130"/>
                    </a:lnTo>
                    <a:lnTo>
                      <a:pt x="110" y="112"/>
                    </a:lnTo>
                    <a:lnTo>
                      <a:pt x="110" y="62"/>
                    </a:lnTo>
                    <a:lnTo>
                      <a:pt x="90" y="62"/>
                    </a:lnTo>
                    <a:lnTo>
                      <a:pt x="90" y="62"/>
                    </a:lnTo>
                    <a:lnTo>
                      <a:pt x="88" y="80"/>
                    </a:lnTo>
                    <a:lnTo>
                      <a:pt x="84" y="96"/>
                    </a:lnTo>
                    <a:lnTo>
                      <a:pt x="84" y="96"/>
                    </a:lnTo>
                    <a:lnTo>
                      <a:pt x="78" y="114"/>
                    </a:lnTo>
                    <a:lnTo>
                      <a:pt x="66" y="132"/>
                    </a:lnTo>
                    <a:lnTo>
                      <a:pt x="66" y="132"/>
                    </a:lnTo>
                    <a:lnTo>
                      <a:pt x="62" y="126"/>
                    </a:lnTo>
                    <a:lnTo>
                      <a:pt x="54" y="122"/>
                    </a:lnTo>
                    <a:lnTo>
                      <a:pt x="54" y="122"/>
                    </a:lnTo>
                    <a:lnTo>
                      <a:pt x="60" y="114"/>
                    </a:lnTo>
                    <a:lnTo>
                      <a:pt x="66" y="108"/>
                    </a:lnTo>
                    <a:lnTo>
                      <a:pt x="72" y="88"/>
                    </a:lnTo>
                    <a:lnTo>
                      <a:pt x="72" y="88"/>
                    </a:lnTo>
                    <a:lnTo>
                      <a:pt x="74" y="78"/>
                    </a:lnTo>
                    <a:lnTo>
                      <a:pt x="76" y="62"/>
                    </a:lnTo>
                    <a:lnTo>
                      <a:pt x="74" y="62"/>
                    </a:lnTo>
                    <a:lnTo>
                      <a:pt x="74" y="62"/>
                    </a:lnTo>
                    <a:lnTo>
                      <a:pt x="60" y="64"/>
                    </a:lnTo>
                    <a:lnTo>
                      <a:pt x="60" y="50"/>
                    </a:lnTo>
                    <a:lnTo>
                      <a:pt x="60" y="50"/>
                    </a:lnTo>
                    <a:lnTo>
                      <a:pt x="74" y="50"/>
                    </a:lnTo>
                    <a:lnTo>
                      <a:pt x="76" y="50"/>
                    </a:lnTo>
                    <a:lnTo>
                      <a:pt x="76" y="48"/>
                    </a:lnTo>
                    <a:close/>
                    <a:moveTo>
                      <a:pt x="110" y="50"/>
                    </a:moveTo>
                    <a:lnTo>
                      <a:pt x="110" y="12"/>
                    </a:lnTo>
                    <a:lnTo>
                      <a:pt x="90" y="12"/>
                    </a:lnTo>
                    <a:lnTo>
                      <a:pt x="90" y="46"/>
                    </a:lnTo>
                    <a:lnTo>
                      <a:pt x="90" y="46"/>
                    </a:lnTo>
                    <a:lnTo>
                      <a:pt x="90" y="50"/>
                    </a:lnTo>
                    <a:lnTo>
                      <a:pt x="1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1" name="Freeform 113"/>
              <p:cNvSpPr>
                <a:spLocks noEditPoints="1"/>
              </p:cNvSpPr>
              <p:nvPr/>
            </p:nvSpPr>
            <p:spPr bwMode="auto">
              <a:xfrm>
                <a:off x="2612" y="1542"/>
                <a:ext cx="136" cy="134"/>
              </a:xfrm>
              <a:custGeom>
                <a:avLst/>
                <a:gdLst>
                  <a:gd name="T0" fmla="*/ 98 w 136"/>
                  <a:gd name="T1" fmla="*/ 72 h 134"/>
                  <a:gd name="T2" fmla="*/ 98 w 136"/>
                  <a:gd name="T3" fmla="*/ 114 h 134"/>
                  <a:gd name="T4" fmla="*/ 98 w 136"/>
                  <a:gd name="T5" fmla="*/ 118 h 134"/>
                  <a:gd name="T6" fmla="*/ 118 w 136"/>
                  <a:gd name="T7" fmla="*/ 118 h 134"/>
                  <a:gd name="T8" fmla="*/ 120 w 136"/>
                  <a:gd name="T9" fmla="*/ 116 h 134"/>
                  <a:gd name="T10" fmla="*/ 122 w 136"/>
                  <a:gd name="T11" fmla="*/ 92 h 134"/>
                  <a:gd name="T12" fmla="*/ 134 w 136"/>
                  <a:gd name="T13" fmla="*/ 116 h 134"/>
                  <a:gd name="T14" fmla="*/ 126 w 136"/>
                  <a:gd name="T15" fmla="*/ 130 h 134"/>
                  <a:gd name="T16" fmla="*/ 106 w 136"/>
                  <a:gd name="T17" fmla="*/ 132 h 134"/>
                  <a:gd name="T18" fmla="*/ 86 w 136"/>
                  <a:gd name="T19" fmla="*/ 124 h 134"/>
                  <a:gd name="T20" fmla="*/ 84 w 136"/>
                  <a:gd name="T21" fmla="*/ 84 h 134"/>
                  <a:gd name="T22" fmla="*/ 54 w 136"/>
                  <a:gd name="T23" fmla="*/ 100 h 134"/>
                  <a:gd name="T24" fmla="*/ 38 w 136"/>
                  <a:gd name="T25" fmla="*/ 118 h 134"/>
                  <a:gd name="T26" fmla="*/ 8 w 136"/>
                  <a:gd name="T27" fmla="*/ 134 h 134"/>
                  <a:gd name="T28" fmla="*/ 0 w 136"/>
                  <a:gd name="T29" fmla="*/ 122 h 134"/>
                  <a:gd name="T30" fmla="*/ 36 w 136"/>
                  <a:gd name="T31" fmla="*/ 104 h 134"/>
                  <a:gd name="T32" fmla="*/ 46 w 136"/>
                  <a:gd name="T33" fmla="*/ 84 h 134"/>
                  <a:gd name="T34" fmla="*/ 10 w 136"/>
                  <a:gd name="T35" fmla="*/ 86 h 134"/>
                  <a:gd name="T36" fmla="*/ 26 w 136"/>
                  <a:gd name="T37" fmla="*/ 72 h 134"/>
                  <a:gd name="T38" fmla="*/ 50 w 136"/>
                  <a:gd name="T39" fmla="*/ 62 h 134"/>
                  <a:gd name="T40" fmla="*/ 64 w 136"/>
                  <a:gd name="T41" fmla="*/ 54 h 134"/>
                  <a:gd name="T42" fmla="*/ 64 w 136"/>
                  <a:gd name="T43" fmla="*/ 64 h 134"/>
                  <a:gd name="T44" fmla="*/ 58 w 136"/>
                  <a:gd name="T45" fmla="*/ 10 h 134"/>
                  <a:gd name="T46" fmla="*/ 72 w 136"/>
                  <a:gd name="T47" fmla="*/ 0 h 134"/>
                  <a:gd name="T48" fmla="*/ 72 w 136"/>
                  <a:gd name="T49" fmla="*/ 14 h 134"/>
                  <a:gd name="T50" fmla="*/ 130 w 136"/>
                  <a:gd name="T51" fmla="*/ 12 h 134"/>
                  <a:gd name="T52" fmla="*/ 130 w 136"/>
                  <a:gd name="T53" fmla="*/ 32 h 134"/>
                  <a:gd name="T54" fmla="*/ 120 w 136"/>
                  <a:gd name="T55" fmla="*/ 44 h 134"/>
                  <a:gd name="T56" fmla="*/ 114 w 136"/>
                  <a:gd name="T57" fmla="*/ 56 h 134"/>
                  <a:gd name="T58" fmla="*/ 92 w 136"/>
                  <a:gd name="T59" fmla="*/ 58 h 134"/>
                  <a:gd name="T60" fmla="*/ 72 w 136"/>
                  <a:gd name="T61" fmla="*/ 54 h 134"/>
                  <a:gd name="T62" fmla="*/ 58 w 136"/>
                  <a:gd name="T63" fmla="*/ 26 h 134"/>
                  <a:gd name="T64" fmla="*/ 50 w 136"/>
                  <a:gd name="T65" fmla="*/ 44 h 134"/>
                  <a:gd name="T66" fmla="*/ 42 w 136"/>
                  <a:gd name="T67" fmla="*/ 54 h 134"/>
                  <a:gd name="T68" fmla="*/ 14 w 136"/>
                  <a:gd name="T69" fmla="*/ 64 h 134"/>
                  <a:gd name="T70" fmla="*/ 6 w 136"/>
                  <a:gd name="T71" fmla="*/ 52 h 134"/>
                  <a:gd name="T72" fmla="*/ 36 w 136"/>
                  <a:gd name="T73" fmla="*/ 42 h 134"/>
                  <a:gd name="T74" fmla="*/ 44 w 136"/>
                  <a:gd name="T75" fmla="*/ 26 h 134"/>
                  <a:gd name="T76" fmla="*/ 2 w 136"/>
                  <a:gd name="T77" fmla="*/ 44 h 134"/>
                  <a:gd name="T78" fmla="*/ 4 w 136"/>
                  <a:gd name="T79" fmla="*/ 24 h 134"/>
                  <a:gd name="T80" fmla="*/ 2 w 136"/>
                  <a:gd name="T81" fmla="*/ 12 h 134"/>
                  <a:gd name="T82" fmla="*/ 58 w 136"/>
                  <a:gd name="T83" fmla="*/ 10 h 134"/>
                  <a:gd name="T84" fmla="*/ 84 w 136"/>
                  <a:gd name="T85" fmla="*/ 44 h 134"/>
                  <a:gd name="T86" fmla="*/ 86 w 136"/>
                  <a:gd name="T87" fmla="*/ 46 h 134"/>
                  <a:gd name="T88" fmla="*/ 102 w 136"/>
                  <a:gd name="T89" fmla="*/ 48 h 134"/>
                  <a:gd name="T90" fmla="*/ 108 w 136"/>
                  <a:gd name="T91" fmla="*/ 36 h 134"/>
                  <a:gd name="T92" fmla="*/ 116 w 136"/>
                  <a:gd name="T93" fmla="*/ 2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34">
                    <a:moveTo>
                      <a:pt x="82" y="72"/>
                    </a:moveTo>
                    <a:lnTo>
                      <a:pt x="82" y="72"/>
                    </a:lnTo>
                    <a:lnTo>
                      <a:pt x="98" y="72"/>
                    </a:lnTo>
                    <a:lnTo>
                      <a:pt x="98" y="72"/>
                    </a:lnTo>
                    <a:lnTo>
                      <a:pt x="98" y="84"/>
                    </a:lnTo>
                    <a:lnTo>
                      <a:pt x="98" y="114"/>
                    </a:lnTo>
                    <a:lnTo>
                      <a:pt x="98" y="114"/>
                    </a:lnTo>
                    <a:lnTo>
                      <a:pt x="98" y="116"/>
                    </a:lnTo>
                    <a:lnTo>
                      <a:pt x="98" y="118"/>
                    </a:lnTo>
                    <a:lnTo>
                      <a:pt x="106" y="118"/>
                    </a:lnTo>
                    <a:lnTo>
                      <a:pt x="106" y="118"/>
                    </a:lnTo>
                    <a:lnTo>
                      <a:pt x="118" y="118"/>
                    </a:lnTo>
                    <a:lnTo>
                      <a:pt x="120" y="118"/>
                    </a:lnTo>
                    <a:lnTo>
                      <a:pt x="120" y="116"/>
                    </a:lnTo>
                    <a:lnTo>
                      <a:pt x="120" y="116"/>
                    </a:lnTo>
                    <a:lnTo>
                      <a:pt x="122" y="106"/>
                    </a:lnTo>
                    <a:lnTo>
                      <a:pt x="122" y="92"/>
                    </a:lnTo>
                    <a:lnTo>
                      <a:pt x="122" y="92"/>
                    </a:lnTo>
                    <a:lnTo>
                      <a:pt x="136" y="98"/>
                    </a:lnTo>
                    <a:lnTo>
                      <a:pt x="136" y="98"/>
                    </a:lnTo>
                    <a:lnTo>
                      <a:pt x="134" y="116"/>
                    </a:lnTo>
                    <a:lnTo>
                      <a:pt x="132" y="122"/>
                    </a:lnTo>
                    <a:lnTo>
                      <a:pt x="130" y="126"/>
                    </a:lnTo>
                    <a:lnTo>
                      <a:pt x="126" y="130"/>
                    </a:lnTo>
                    <a:lnTo>
                      <a:pt x="122" y="130"/>
                    </a:lnTo>
                    <a:lnTo>
                      <a:pt x="106" y="132"/>
                    </a:lnTo>
                    <a:lnTo>
                      <a:pt x="106" y="132"/>
                    </a:lnTo>
                    <a:lnTo>
                      <a:pt x="96" y="130"/>
                    </a:lnTo>
                    <a:lnTo>
                      <a:pt x="88" y="128"/>
                    </a:lnTo>
                    <a:lnTo>
                      <a:pt x="86" y="124"/>
                    </a:lnTo>
                    <a:lnTo>
                      <a:pt x="84" y="118"/>
                    </a:lnTo>
                    <a:lnTo>
                      <a:pt x="84" y="118"/>
                    </a:lnTo>
                    <a:lnTo>
                      <a:pt x="84" y="84"/>
                    </a:lnTo>
                    <a:lnTo>
                      <a:pt x="60" y="84"/>
                    </a:lnTo>
                    <a:lnTo>
                      <a:pt x="60" y="84"/>
                    </a:lnTo>
                    <a:lnTo>
                      <a:pt x="54" y="100"/>
                    </a:lnTo>
                    <a:lnTo>
                      <a:pt x="46" y="112"/>
                    </a:lnTo>
                    <a:lnTo>
                      <a:pt x="46" y="112"/>
                    </a:lnTo>
                    <a:lnTo>
                      <a:pt x="38" y="118"/>
                    </a:lnTo>
                    <a:lnTo>
                      <a:pt x="30" y="124"/>
                    </a:lnTo>
                    <a:lnTo>
                      <a:pt x="8" y="134"/>
                    </a:lnTo>
                    <a:lnTo>
                      <a:pt x="8" y="134"/>
                    </a:lnTo>
                    <a:lnTo>
                      <a:pt x="4" y="128"/>
                    </a:lnTo>
                    <a:lnTo>
                      <a:pt x="0" y="122"/>
                    </a:lnTo>
                    <a:lnTo>
                      <a:pt x="0" y="122"/>
                    </a:lnTo>
                    <a:lnTo>
                      <a:pt x="20" y="114"/>
                    </a:lnTo>
                    <a:lnTo>
                      <a:pt x="30" y="108"/>
                    </a:lnTo>
                    <a:lnTo>
                      <a:pt x="36" y="104"/>
                    </a:lnTo>
                    <a:lnTo>
                      <a:pt x="36" y="104"/>
                    </a:lnTo>
                    <a:lnTo>
                      <a:pt x="42" y="96"/>
                    </a:lnTo>
                    <a:lnTo>
                      <a:pt x="46" y="84"/>
                    </a:lnTo>
                    <a:lnTo>
                      <a:pt x="26" y="84"/>
                    </a:lnTo>
                    <a:lnTo>
                      <a:pt x="26" y="84"/>
                    </a:lnTo>
                    <a:lnTo>
                      <a:pt x="10" y="86"/>
                    </a:lnTo>
                    <a:lnTo>
                      <a:pt x="10" y="72"/>
                    </a:lnTo>
                    <a:lnTo>
                      <a:pt x="10" y="72"/>
                    </a:lnTo>
                    <a:lnTo>
                      <a:pt x="26" y="72"/>
                    </a:lnTo>
                    <a:lnTo>
                      <a:pt x="50" y="72"/>
                    </a:lnTo>
                    <a:lnTo>
                      <a:pt x="50" y="72"/>
                    </a:lnTo>
                    <a:lnTo>
                      <a:pt x="50" y="62"/>
                    </a:lnTo>
                    <a:lnTo>
                      <a:pt x="50" y="62"/>
                    </a:lnTo>
                    <a:lnTo>
                      <a:pt x="50" y="54"/>
                    </a:lnTo>
                    <a:lnTo>
                      <a:pt x="64" y="54"/>
                    </a:lnTo>
                    <a:lnTo>
                      <a:pt x="64" y="54"/>
                    </a:lnTo>
                    <a:lnTo>
                      <a:pt x="64" y="64"/>
                    </a:lnTo>
                    <a:lnTo>
                      <a:pt x="64" y="64"/>
                    </a:lnTo>
                    <a:lnTo>
                      <a:pt x="62" y="72"/>
                    </a:lnTo>
                    <a:lnTo>
                      <a:pt x="82" y="72"/>
                    </a:lnTo>
                    <a:close/>
                    <a:moveTo>
                      <a:pt x="58" y="10"/>
                    </a:moveTo>
                    <a:lnTo>
                      <a:pt x="58" y="10"/>
                    </a:lnTo>
                    <a:lnTo>
                      <a:pt x="58" y="0"/>
                    </a:lnTo>
                    <a:lnTo>
                      <a:pt x="72" y="0"/>
                    </a:lnTo>
                    <a:lnTo>
                      <a:pt x="72" y="0"/>
                    </a:lnTo>
                    <a:lnTo>
                      <a:pt x="72" y="10"/>
                    </a:lnTo>
                    <a:lnTo>
                      <a:pt x="72" y="14"/>
                    </a:lnTo>
                    <a:lnTo>
                      <a:pt x="114" y="14"/>
                    </a:lnTo>
                    <a:lnTo>
                      <a:pt x="114" y="14"/>
                    </a:lnTo>
                    <a:lnTo>
                      <a:pt x="130" y="12"/>
                    </a:lnTo>
                    <a:lnTo>
                      <a:pt x="130" y="12"/>
                    </a:lnTo>
                    <a:lnTo>
                      <a:pt x="130" y="24"/>
                    </a:lnTo>
                    <a:lnTo>
                      <a:pt x="130" y="32"/>
                    </a:lnTo>
                    <a:lnTo>
                      <a:pt x="130" y="32"/>
                    </a:lnTo>
                    <a:lnTo>
                      <a:pt x="130" y="44"/>
                    </a:lnTo>
                    <a:lnTo>
                      <a:pt x="120" y="44"/>
                    </a:lnTo>
                    <a:lnTo>
                      <a:pt x="120" y="44"/>
                    </a:lnTo>
                    <a:lnTo>
                      <a:pt x="118" y="52"/>
                    </a:lnTo>
                    <a:lnTo>
                      <a:pt x="114" y="56"/>
                    </a:lnTo>
                    <a:lnTo>
                      <a:pt x="106" y="58"/>
                    </a:lnTo>
                    <a:lnTo>
                      <a:pt x="92" y="58"/>
                    </a:lnTo>
                    <a:lnTo>
                      <a:pt x="92" y="58"/>
                    </a:lnTo>
                    <a:lnTo>
                      <a:pt x="82" y="58"/>
                    </a:lnTo>
                    <a:lnTo>
                      <a:pt x="76" y="56"/>
                    </a:lnTo>
                    <a:lnTo>
                      <a:pt x="72" y="54"/>
                    </a:lnTo>
                    <a:lnTo>
                      <a:pt x="72" y="48"/>
                    </a:lnTo>
                    <a:lnTo>
                      <a:pt x="72" y="26"/>
                    </a:lnTo>
                    <a:lnTo>
                      <a:pt x="58" y="26"/>
                    </a:lnTo>
                    <a:lnTo>
                      <a:pt x="58" y="26"/>
                    </a:lnTo>
                    <a:lnTo>
                      <a:pt x="54" y="36"/>
                    </a:lnTo>
                    <a:lnTo>
                      <a:pt x="50" y="44"/>
                    </a:lnTo>
                    <a:lnTo>
                      <a:pt x="50" y="44"/>
                    </a:lnTo>
                    <a:lnTo>
                      <a:pt x="46" y="48"/>
                    </a:lnTo>
                    <a:lnTo>
                      <a:pt x="42" y="54"/>
                    </a:lnTo>
                    <a:lnTo>
                      <a:pt x="28" y="60"/>
                    </a:lnTo>
                    <a:lnTo>
                      <a:pt x="28" y="60"/>
                    </a:lnTo>
                    <a:lnTo>
                      <a:pt x="14" y="64"/>
                    </a:lnTo>
                    <a:lnTo>
                      <a:pt x="14" y="64"/>
                    </a:lnTo>
                    <a:lnTo>
                      <a:pt x="6" y="52"/>
                    </a:lnTo>
                    <a:lnTo>
                      <a:pt x="6" y="52"/>
                    </a:lnTo>
                    <a:lnTo>
                      <a:pt x="24" y="48"/>
                    </a:lnTo>
                    <a:lnTo>
                      <a:pt x="30" y="46"/>
                    </a:lnTo>
                    <a:lnTo>
                      <a:pt x="36" y="42"/>
                    </a:lnTo>
                    <a:lnTo>
                      <a:pt x="36" y="42"/>
                    </a:lnTo>
                    <a:lnTo>
                      <a:pt x="42" y="34"/>
                    </a:lnTo>
                    <a:lnTo>
                      <a:pt x="44" y="26"/>
                    </a:lnTo>
                    <a:lnTo>
                      <a:pt x="16" y="26"/>
                    </a:lnTo>
                    <a:lnTo>
                      <a:pt x="16" y="44"/>
                    </a:lnTo>
                    <a:lnTo>
                      <a:pt x="2" y="44"/>
                    </a:lnTo>
                    <a:lnTo>
                      <a:pt x="2" y="44"/>
                    </a:lnTo>
                    <a:lnTo>
                      <a:pt x="4" y="32"/>
                    </a:lnTo>
                    <a:lnTo>
                      <a:pt x="4" y="24"/>
                    </a:lnTo>
                    <a:lnTo>
                      <a:pt x="4" y="24"/>
                    </a:lnTo>
                    <a:lnTo>
                      <a:pt x="2" y="12"/>
                    </a:lnTo>
                    <a:lnTo>
                      <a:pt x="2" y="12"/>
                    </a:lnTo>
                    <a:lnTo>
                      <a:pt x="18" y="14"/>
                    </a:lnTo>
                    <a:lnTo>
                      <a:pt x="58" y="14"/>
                    </a:lnTo>
                    <a:lnTo>
                      <a:pt x="58" y="10"/>
                    </a:lnTo>
                    <a:close/>
                    <a:moveTo>
                      <a:pt x="116" y="26"/>
                    </a:moveTo>
                    <a:lnTo>
                      <a:pt x="84" y="26"/>
                    </a:lnTo>
                    <a:lnTo>
                      <a:pt x="84" y="44"/>
                    </a:lnTo>
                    <a:lnTo>
                      <a:pt x="84" y="44"/>
                    </a:lnTo>
                    <a:lnTo>
                      <a:pt x="84" y="46"/>
                    </a:lnTo>
                    <a:lnTo>
                      <a:pt x="86" y="46"/>
                    </a:lnTo>
                    <a:lnTo>
                      <a:pt x="96" y="48"/>
                    </a:lnTo>
                    <a:lnTo>
                      <a:pt x="96" y="48"/>
                    </a:lnTo>
                    <a:lnTo>
                      <a:pt x="102" y="48"/>
                    </a:lnTo>
                    <a:lnTo>
                      <a:pt x="106" y="46"/>
                    </a:lnTo>
                    <a:lnTo>
                      <a:pt x="108" y="42"/>
                    </a:lnTo>
                    <a:lnTo>
                      <a:pt x="108" y="36"/>
                    </a:lnTo>
                    <a:lnTo>
                      <a:pt x="108" y="36"/>
                    </a:lnTo>
                    <a:lnTo>
                      <a:pt x="116" y="38"/>
                    </a:lnTo>
                    <a:lnTo>
                      <a:pt x="11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2" name="Freeform 114"/>
              <p:cNvSpPr>
                <a:spLocks/>
              </p:cNvSpPr>
              <p:nvPr/>
            </p:nvSpPr>
            <p:spPr bwMode="auto">
              <a:xfrm>
                <a:off x="2758" y="1548"/>
                <a:ext cx="124" cy="118"/>
              </a:xfrm>
              <a:custGeom>
                <a:avLst/>
                <a:gdLst>
                  <a:gd name="T0" fmla="*/ 34 w 124"/>
                  <a:gd name="T1" fmla="*/ 14 h 118"/>
                  <a:gd name="T2" fmla="*/ 50 w 124"/>
                  <a:gd name="T3" fmla="*/ 0 h 118"/>
                  <a:gd name="T4" fmla="*/ 48 w 124"/>
                  <a:gd name="T5" fmla="*/ 14 h 118"/>
                  <a:gd name="T6" fmla="*/ 104 w 124"/>
                  <a:gd name="T7" fmla="*/ 26 h 118"/>
                  <a:gd name="T8" fmla="*/ 114 w 124"/>
                  <a:gd name="T9" fmla="*/ 24 h 118"/>
                  <a:gd name="T10" fmla="*/ 124 w 124"/>
                  <a:gd name="T11" fmla="*/ 32 h 118"/>
                  <a:gd name="T12" fmla="*/ 120 w 124"/>
                  <a:gd name="T13" fmla="*/ 40 h 118"/>
                  <a:gd name="T14" fmla="*/ 106 w 124"/>
                  <a:gd name="T15" fmla="*/ 62 h 118"/>
                  <a:gd name="T16" fmla="*/ 84 w 124"/>
                  <a:gd name="T17" fmla="*/ 82 h 118"/>
                  <a:gd name="T18" fmla="*/ 78 w 124"/>
                  <a:gd name="T19" fmla="*/ 76 h 118"/>
                  <a:gd name="T20" fmla="*/ 72 w 124"/>
                  <a:gd name="T21" fmla="*/ 72 h 118"/>
                  <a:gd name="T22" fmla="*/ 100 w 124"/>
                  <a:gd name="T23" fmla="*/ 48 h 118"/>
                  <a:gd name="T24" fmla="*/ 104 w 124"/>
                  <a:gd name="T25" fmla="*/ 40 h 118"/>
                  <a:gd name="T26" fmla="*/ 96 w 124"/>
                  <a:gd name="T27" fmla="*/ 42 h 118"/>
                  <a:gd name="T28" fmla="*/ 48 w 124"/>
                  <a:gd name="T29" fmla="*/ 82 h 118"/>
                  <a:gd name="T30" fmla="*/ 48 w 124"/>
                  <a:gd name="T31" fmla="*/ 94 h 118"/>
                  <a:gd name="T32" fmla="*/ 52 w 124"/>
                  <a:gd name="T33" fmla="*/ 100 h 118"/>
                  <a:gd name="T34" fmla="*/ 58 w 124"/>
                  <a:gd name="T35" fmla="*/ 102 h 118"/>
                  <a:gd name="T36" fmla="*/ 72 w 124"/>
                  <a:gd name="T37" fmla="*/ 102 h 118"/>
                  <a:gd name="T38" fmla="*/ 116 w 124"/>
                  <a:gd name="T39" fmla="*/ 98 h 118"/>
                  <a:gd name="T40" fmla="*/ 116 w 124"/>
                  <a:gd name="T41" fmla="*/ 114 h 118"/>
                  <a:gd name="T42" fmla="*/ 108 w 124"/>
                  <a:gd name="T43" fmla="*/ 114 h 118"/>
                  <a:gd name="T44" fmla="*/ 72 w 124"/>
                  <a:gd name="T45" fmla="*/ 118 h 118"/>
                  <a:gd name="T46" fmla="*/ 50 w 124"/>
                  <a:gd name="T47" fmla="*/ 116 h 118"/>
                  <a:gd name="T48" fmla="*/ 38 w 124"/>
                  <a:gd name="T49" fmla="*/ 110 h 118"/>
                  <a:gd name="T50" fmla="*/ 36 w 124"/>
                  <a:gd name="T51" fmla="*/ 106 h 118"/>
                  <a:gd name="T52" fmla="*/ 34 w 124"/>
                  <a:gd name="T53" fmla="*/ 84 h 118"/>
                  <a:gd name="T54" fmla="*/ 20 w 124"/>
                  <a:gd name="T55" fmla="*/ 52 h 118"/>
                  <a:gd name="T56" fmla="*/ 2 w 124"/>
                  <a:gd name="T57" fmla="*/ 54 h 118"/>
                  <a:gd name="T58" fmla="*/ 0 w 124"/>
                  <a:gd name="T59" fmla="*/ 38 h 118"/>
                  <a:gd name="T60" fmla="*/ 4 w 124"/>
                  <a:gd name="T61" fmla="*/ 38 h 118"/>
                  <a:gd name="T62" fmla="*/ 34 w 124"/>
                  <a:gd name="T63" fmla="*/ 3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4" h="118">
                    <a:moveTo>
                      <a:pt x="34" y="14"/>
                    </a:moveTo>
                    <a:lnTo>
                      <a:pt x="34" y="14"/>
                    </a:lnTo>
                    <a:lnTo>
                      <a:pt x="32" y="0"/>
                    </a:lnTo>
                    <a:lnTo>
                      <a:pt x="50" y="0"/>
                    </a:lnTo>
                    <a:lnTo>
                      <a:pt x="50" y="0"/>
                    </a:lnTo>
                    <a:lnTo>
                      <a:pt x="48" y="14"/>
                    </a:lnTo>
                    <a:lnTo>
                      <a:pt x="48" y="34"/>
                    </a:lnTo>
                    <a:lnTo>
                      <a:pt x="104" y="26"/>
                    </a:lnTo>
                    <a:lnTo>
                      <a:pt x="104" y="26"/>
                    </a:lnTo>
                    <a:lnTo>
                      <a:pt x="114" y="24"/>
                    </a:lnTo>
                    <a:lnTo>
                      <a:pt x="124" y="32"/>
                    </a:lnTo>
                    <a:lnTo>
                      <a:pt x="124" y="32"/>
                    </a:lnTo>
                    <a:lnTo>
                      <a:pt x="120" y="40"/>
                    </a:lnTo>
                    <a:lnTo>
                      <a:pt x="120" y="40"/>
                    </a:lnTo>
                    <a:lnTo>
                      <a:pt x="114" y="52"/>
                    </a:lnTo>
                    <a:lnTo>
                      <a:pt x="106" y="62"/>
                    </a:lnTo>
                    <a:lnTo>
                      <a:pt x="96" y="72"/>
                    </a:lnTo>
                    <a:lnTo>
                      <a:pt x="84" y="82"/>
                    </a:lnTo>
                    <a:lnTo>
                      <a:pt x="84" y="82"/>
                    </a:lnTo>
                    <a:lnTo>
                      <a:pt x="78" y="76"/>
                    </a:lnTo>
                    <a:lnTo>
                      <a:pt x="72" y="72"/>
                    </a:lnTo>
                    <a:lnTo>
                      <a:pt x="72" y="72"/>
                    </a:lnTo>
                    <a:lnTo>
                      <a:pt x="88" y="60"/>
                    </a:lnTo>
                    <a:lnTo>
                      <a:pt x="100" y="48"/>
                    </a:lnTo>
                    <a:lnTo>
                      <a:pt x="100" y="48"/>
                    </a:lnTo>
                    <a:lnTo>
                      <a:pt x="104" y="40"/>
                    </a:lnTo>
                    <a:lnTo>
                      <a:pt x="104" y="40"/>
                    </a:lnTo>
                    <a:lnTo>
                      <a:pt x="96" y="42"/>
                    </a:lnTo>
                    <a:lnTo>
                      <a:pt x="48" y="48"/>
                    </a:lnTo>
                    <a:lnTo>
                      <a:pt x="48" y="82"/>
                    </a:lnTo>
                    <a:lnTo>
                      <a:pt x="48" y="82"/>
                    </a:lnTo>
                    <a:lnTo>
                      <a:pt x="48" y="94"/>
                    </a:lnTo>
                    <a:lnTo>
                      <a:pt x="50" y="98"/>
                    </a:lnTo>
                    <a:lnTo>
                      <a:pt x="52" y="100"/>
                    </a:lnTo>
                    <a:lnTo>
                      <a:pt x="52" y="100"/>
                    </a:lnTo>
                    <a:lnTo>
                      <a:pt x="58" y="102"/>
                    </a:lnTo>
                    <a:lnTo>
                      <a:pt x="72" y="102"/>
                    </a:lnTo>
                    <a:lnTo>
                      <a:pt x="72" y="102"/>
                    </a:lnTo>
                    <a:lnTo>
                      <a:pt x="96" y="102"/>
                    </a:lnTo>
                    <a:lnTo>
                      <a:pt x="116" y="98"/>
                    </a:lnTo>
                    <a:lnTo>
                      <a:pt x="116" y="114"/>
                    </a:lnTo>
                    <a:lnTo>
                      <a:pt x="116" y="114"/>
                    </a:lnTo>
                    <a:lnTo>
                      <a:pt x="108" y="114"/>
                    </a:lnTo>
                    <a:lnTo>
                      <a:pt x="108" y="114"/>
                    </a:lnTo>
                    <a:lnTo>
                      <a:pt x="72" y="118"/>
                    </a:lnTo>
                    <a:lnTo>
                      <a:pt x="72" y="118"/>
                    </a:lnTo>
                    <a:lnTo>
                      <a:pt x="58" y="116"/>
                    </a:lnTo>
                    <a:lnTo>
                      <a:pt x="50" y="116"/>
                    </a:lnTo>
                    <a:lnTo>
                      <a:pt x="42" y="112"/>
                    </a:lnTo>
                    <a:lnTo>
                      <a:pt x="38" y="110"/>
                    </a:lnTo>
                    <a:lnTo>
                      <a:pt x="38" y="110"/>
                    </a:lnTo>
                    <a:lnTo>
                      <a:pt x="36" y="106"/>
                    </a:lnTo>
                    <a:lnTo>
                      <a:pt x="34" y="100"/>
                    </a:lnTo>
                    <a:lnTo>
                      <a:pt x="34" y="84"/>
                    </a:lnTo>
                    <a:lnTo>
                      <a:pt x="34" y="50"/>
                    </a:lnTo>
                    <a:lnTo>
                      <a:pt x="20" y="52"/>
                    </a:lnTo>
                    <a:lnTo>
                      <a:pt x="20" y="52"/>
                    </a:lnTo>
                    <a:lnTo>
                      <a:pt x="2" y="54"/>
                    </a:lnTo>
                    <a:lnTo>
                      <a:pt x="0" y="38"/>
                    </a:lnTo>
                    <a:lnTo>
                      <a:pt x="0" y="38"/>
                    </a:lnTo>
                    <a:lnTo>
                      <a:pt x="4" y="38"/>
                    </a:lnTo>
                    <a:lnTo>
                      <a:pt x="4" y="38"/>
                    </a:lnTo>
                    <a:lnTo>
                      <a:pt x="18" y="38"/>
                    </a:lnTo>
                    <a:lnTo>
                      <a:pt x="34" y="36"/>
                    </a:ln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3" name="Freeform 115"/>
              <p:cNvSpPr>
                <a:spLocks noEditPoints="1"/>
              </p:cNvSpPr>
              <p:nvPr/>
            </p:nvSpPr>
            <p:spPr bwMode="auto">
              <a:xfrm>
                <a:off x="2900" y="1558"/>
                <a:ext cx="116" cy="108"/>
              </a:xfrm>
              <a:custGeom>
                <a:avLst/>
                <a:gdLst>
                  <a:gd name="T0" fmla="*/ 0 w 116"/>
                  <a:gd name="T1" fmla="*/ 90 h 108"/>
                  <a:gd name="T2" fmla="*/ 0 w 116"/>
                  <a:gd name="T3" fmla="*/ 90 h 108"/>
                  <a:gd name="T4" fmla="*/ 22 w 116"/>
                  <a:gd name="T5" fmla="*/ 88 h 108"/>
                  <a:gd name="T6" fmla="*/ 44 w 116"/>
                  <a:gd name="T7" fmla="*/ 80 h 108"/>
                  <a:gd name="T8" fmla="*/ 44 w 116"/>
                  <a:gd name="T9" fmla="*/ 80 h 108"/>
                  <a:gd name="T10" fmla="*/ 56 w 116"/>
                  <a:gd name="T11" fmla="*/ 74 h 108"/>
                  <a:gd name="T12" fmla="*/ 68 w 116"/>
                  <a:gd name="T13" fmla="*/ 64 h 108"/>
                  <a:gd name="T14" fmla="*/ 78 w 116"/>
                  <a:gd name="T15" fmla="*/ 56 h 108"/>
                  <a:gd name="T16" fmla="*/ 88 w 116"/>
                  <a:gd name="T17" fmla="*/ 44 h 108"/>
                  <a:gd name="T18" fmla="*/ 88 w 116"/>
                  <a:gd name="T19" fmla="*/ 44 h 108"/>
                  <a:gd name="T20" fmla="*/ 96 w 116"/>
                  <a:gd name="T21" fmla="*/ 30 h 108"/>
                  <a:gd name="T22" fmla="*/ 104 w 116"/>
                  <a:gd name="T23" fmla="*/ 14 h 108"/>
                  <a:gd name="T24" fmla="*/ 104 w 116"/>
                  <a:gd name="T25" fmla="*/ 14 h 108"/>
                  <a:gd name="T26" fmla="*/ 110 w 116"/>
                  <a:gd name="T27" fmla="*/ 20 h 108"/>
                  <a:gd name="T28" fmla="*/ 116 w 116"/>
                  <a:gd name="T29" fmla="*/ 26 h 108"/>
                  <a:gd name="T30" fmla="*/ 116 w 116"/>
                  <a:gd name="T31" fmla="*/ 26 h 108"/>
                  <a:gd name="T32" fmla="*/ 106 w 116"/>
                  <a:gd name="T33" fmla="*/ 44 h 108"/>
                  <a:gd name="T34" fmla="*/ 96 w 116"/>
                  <a:gd name="T35" fmla="*/ 60 h 108"/>
                  <a:gd name="T36" fmla="*/ 84 w 116"/>
                  <a:gd name="T37" fmla="*/ 72 h 108"/>
                  <a:gd name="T38" fmla="*/ 70 w 116"/>
                  <a:gd name="T39" fmla="*/ 84 h 108"/>
                  <a:gd name="T40" fmla="*/ 70 w 116"/>
                  <a:gd name="T41" fmla="*/ 84 h 108"/>
                  <a:gd name="T42" fmla="*/ 58 w 116"/>
                  <a:gd name="T43" fmla="*/ 90 h 108"/>
                  <a:gd name="T44" fmla="*/ 46 w 116"/>
                  <a:gd name="T45" fmla="*/ 96 h 108"/>
                  <a:gd name="T46" fmla="*/ 30 w 116"/>
                  <a:gd name="T47" fmla="*/ 102 h 108"/>
                  <a:gd name="T48" fmla="*/ 14 w 116"/>
                  <a:gd name="T49" fmla="*/ 106 h 108"/>
                  <a:gd name="T50" fmla="*/ 14 w 116"/>
                  <a:gd name="T51" fmla="*/ 106 h 108"/>
                  <a:gd name="T52" fmla="*/ 6 w 116"/>
                  <a:gd name="T53" fmla="*/ 108 h 108"/>
                  <a:gd name="T54" fmla="*/ 0 w 116"/>
                  <a:gd name="T55" fmla="*/ 90 h 108"/>
                  <a:gd name="T56" fmla="*/ 12 w 116"/>
                  <a:gd name="T57" fmla="*/ 0 h 108"/>
                  <a:gd name="T58" fmla="*/ 12 w 116"/>
                  <a:gd name="T59" fmla="*/ 0 h 108"/>
                  <a:gd name="T60" fmla="*/ 32 w 116"/>
                  <a:gd name="T61" fmla="*/ 14 h 108"/>
                  <a:gd name="T62" fmla="*/ 48 w 116"/>
                  <a:gd name="T63" fmla="*/ 28 h 108"/>
                  <a:gd name="T64" fmla="*/ 38 w 116"/>
                  <a:gd name="T65" fmla="*/ 40 h 108"/>
                  <a:gd name="T66" fmla="*/ 38 w 116"/>
                  <a:gd name="T67" fmla="*/ 40 h 108"/>
                  <a:gd name="T68" fmla="*/ 20 w 116"/>
                  <a:gd name="T69" fmla="*/ 24 h 108"/>
                  <a:gd name="T70" fmla="*/ 2 w 116"/>
                  <a:gd name="T71" fmla="*/ 12 h 108"/>
                  <a:gd name="T72" fmla="*/ 12 w 116"/>
                  <a:gd name="T7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08">
                    <a:moveTo>
                      <a:pt x="0" y="90"/>
                    </a:moveTo>
                    <a:lnTo>
                      <a:pt x="0" y="90"/>
                    </a:lnTo>
                    <a:lnTo>
                      <a:pt x="22" y="88"/>
                    </a:lnTo>
                    <a:lnTo>
                      <a:pt x="44" y="80"/>
                    </a:lnTo>
                    <a:lnTo>
                      <a:pt x="44" y="80"/>
                    </a:lnTo>
                    <a:lnTo>
                      <a:pt x="56" y="74"/>
                    </a:lnTo>
                    <a:lnTo>
                      <a:pt x="68" y="64"/>
                    </a:lnTo>
                    <a:lnTo>
                      <a:pt x="78" y="56"/>
                    </a:lnTo>
                    <a:lnTo>
                      <a:pt x="88" y="44"/>
                    </a:lnTo>
                    <a:lnTo>
                      <a:pt x="88" y="44"/>
                    </a:lnTo>
                    <a:lnTo>
                      <a:pt x="96" y="30"/>
                    </a:lnTo>
                    <a:lnTo>
                      <a:pt x="104" y="14"/>
                    </a:lnTo>
                    <a:lnTo>
                      <a:pt x="104" y="14"/>
                    </a:lnTo>
                    <a:lnTo>
                      <a:pt x="110" y="20"/>
                    </a:lnTo>
                    <a:lnTo>
                      <a:pt x="116" y="26"/>
                    </a:lnTo>
                    <a:lnTo>
                      <a:pt x="116" y="26"/>
                    </a:lnTo>
                    <a:lnTo>
                      <a:pt x="106" y="44"/>
                    </a:lnTo>
                    <a:lnTo>
                      <a:pt x="96" y="60"/>
                    </a:lnTo>
                    <a:lnTo>
                      <a:pt x="84" y="72"/>
                    </a:lnTo>
                    <a:lnTo>
                      <a:pt x="70" y="84"/>
                    </a:lnTo>
                    <a:lnTo>
                      <a:pt x="70" y="84"/>
                    </a:lnTo>
                    <a:lnTo>
                      <a:pt x="58" y="90"/>
                    </a:lnTo>
                    <a:lnTo>
                      <a:pt x="46" y="96"/>
                    </a:lnTo>
                    <a:lnTo>
                      <a:pt x="30" y="102"/>
                    </a:lnTo>
                    <a:lnTo>
                      <a:pt x="14" y="106"/>
                    </a:lnTo>
                    <a:lnTo>
                      <a:pt x="14" y="106"/>
                    </a:lnTo>
                    <a:lnTo>
                      <a:pt x="6" y="108"/>
                    </a:lnTo>
                    <a:lnTo>
                      <a:pt x="0" y="90"/>
                    </a:lnTo>
                    <a:close/>
                    <a:moveTo>
                      <a:pt x="12" y="0"/>
                    </a:moveTo>
                    <a:lnTo>
                      <a:pt x="12" y="0"/>
                    </a:lnTo>
                    <a:lnTo>
                      <a:pt x="32" y="14"/>
                    </a:lnTo>
                    <a:lnTo>
                      <a:pt x="48" y="28"/>
                    </a:lnTo>
                    <a:lnTo>
                      <a:pt x="38" y="40"/>
                    </a:lnTo>
                    <a:lnTo>
                      <a:pt x="38" y="40"/>
                    </a:lnTo>
                    <a:lnTo>
                      <a:pt x="20" y="24"/>
                    </a:lnTo>
                    <a:lnTo>
                      <a:pt x="2" y="1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4" name="Freeform 116"/>
              <p:cNvSpPr>
                <a:spLocks/>
              </p:cNvSpPr>
              <p:nvPr/>
            </p:nvSpPr>
            <p:spPr bwMode="auto">
              <a:xfrm>
                <a:off x="3030" y="1542"/>
                <a:ext cx="114" cy="132"/>
              </a:xfrm>
              <a:custGeom>
                <a:avLst/>
                <a:gdLst>
                  <a:gd name="T0" fmla="*/ 62 w 114"/>
                  <a:gd name="T1" fmla="*/ 4 h 132"/>
                  <a:gd name="T2" fmla="*/ 62 w 114"/>
                  <a:gd name="T3" fmla="*/ 4 h 132"/>
                  <a:gd name="T4" fmla="*/ 58 w 114"/>
                  <a:gd name="T5" fmla="*/ 12 h 132"/>
                  <a:gd name="T6" fmla="*/ 58 w 114"/>
                  <a:gd name="T7" fmla="*/ 12 h 132"/>
                  <a:gd name="T8" fmla="*/ 54 w 114"/>
                  <a:gd name="T9" fmla="*/ 20 h 132"/>
                  <a:gd name="T10" fmla="*/ 54 w 114"/>
                  <a:gd name="T11" fmla="*/ 20 h 132"/>
                  <a:gd name="T12" fmla="*/ 60 w 114"/>
                  <a:gd name="T13" fmla="*/ 20 h 132"/>
                  <a:gd name="T14" fmla="*/ 94 w 114"/>
                  <a:gd name="T15" fmla="*/ 20 h 132"/>
                  <a:gd name="T16" fmla="*/ 94 w 114"/>
                  <a:gd name="T17" fmla="*/ 20 h 132"/>
                  <a:gd name="T18" fmla="*/ 106 w 114"/>
                  <a:gd name="T19" fmla="*/ 18 h 132"/>
                  <a:gd name="T20" fmla="*/ 114 w 114"/>
                  <a:gd name="T21" fmla="*/ 26 h 132"/>
                  <a:gd name="T22" fmla="*/ 114 w 114"/>
                  <a:gd name="T23" fmla="*/ 26 h 132"/>
                  <a:gd name="T24" fmla="*/ 110 w 114"/>
                  <a:gd name="T25" fmla="*/ 36 h 132"/>
                  <a:gd name="T26" fmla="*/ 110 w 114"/>
                  <a:gd name="T27" fmla="*/ 36 h 132"/>
                  <a:gd name="T28" fmla="*/ 100 w 114"/>
                  <a:gd name="T29" fmla="*/ 58 h 132"/>
                  <a:gd name="T30" fmla="*/ 90 w 114"/>
                  <a:gd name="T31" fmla="*/ 78 h 132"/>
                  <a:gd name="T32" fmla="*/ 90 w 114"/>
                  <a:gd name="T33" fmla="*/ 78 h 132"/>
                  <a:gd name="T34" fmla="*/ 78 w 114"/>
                  <a:gd name="T35" fmla="*/ 94 h 132"/>
                  <a:gd name="T36" fmla="*/ 64 w 114"/>
                  <a:gd name="T37" fmla="*/ 108 h 132"/>
                  <a:gd name="T38" fmla="*/ 46 w 114"/>
                  <a:gd name="T39" fmla="*/ 120 h 132"/>
                  <a:gd name="T40" fmla="*/ 24 w 114"/>
                  <a:gd name="T41" fmla="*/ 132 h 132"/>
                  <a:gd name="T42" fmla="*/ 24 w 114"/>
                  <a:gd name="T43" fmla="*/ 132 h 132"/>
                  <a:gd name="T44" fmla="*/ 20 w 114"/>
                  <a:gd name="T45" fmla="*/ 124 h 132"/>
                  <a:gd name="T46" fmla="*/ 14 w 114"/>
                  <a:gd name="T47" fmla="*/ 120 h 132"/>
                  <a:gd name="T48" fmla="*/ 14 w 114"/>
                  <a:gd name="T49" fmla="*/ 120 h 132"/>
                  <a:gd name="T50" fmla="*/ 30 w 114"/>
                  <a:gd name="T51" fmla="*/ 112 h 132"/>
                  <a:gd name="T52" fmla="*/ 44 w 114"/>
                  <a:gd name="T53" fmla="*/ 104 h 132"/>
                  <a:gd name="T54" fmla="*/ 44 w 114"/>
                  <a:gd name="T55" fmla="*/ 104 h 132"/>
                  <a:gd name="T56" fmla="*/ 56 w 114"/>
                  <a:gd name="T57" fmla="*/ 94 h 132"/>
                  <a:gd name="T58" fmla="*/ 68 w 114"/>
                  <a:gd name="T59" fmla="*/ 82 h 132"/>
                  <a:gd name="T60" fmla="*/ 68 w 114"/>
                  <a:gd name="T61" fmla="*/ 82 h 132"/>
                  <a:gd name="T62" fmla="*/ 52 w 114"/>
                  <a:gd name="T63" fmla="*/ 70 h 132"/>
                  <a:gd name="T64" fmla="*/ 36 w 114"/>
                  <a:gd name="T65" fmla="*/ 60 h 132"/>
                  <a:gd name="T66" fmla="*/ 46 w 114"/>
                  <a:gd name="T67" fmla="*/ 50 h 132"/>
                  <a:gd name="T68" fmla="*/ 46 w 114"/>
                  <a:gd name="T69" fmla="*/ 50 h 132"/>
                  <a:gd name="T70" fmla="*/ 62 w 114"/>
                  <a:gd name="T71" fmla="*/ 58 h 132"/>
                  <a:gd name="T72" fmla="*/ 76 w 114"/>
                  <a:gd name="T73" fmla="*/ 70 h 132"/>
                  <a:gd name="T74" fmla="*/ 76 w 114"/>
                  <a:gd name="T75" fmla="*/ 70 h 132"/>
                  <a:gd name="T76" fmla="*/ 88 w 114"/>
                  <a:gd name="T77" fmla="*/ 52 h 132"/>
                  <a:gd name="T78" fmla="*/ 94 w 114"/>
                  <a:gd name="T79" fmla="*/ 32 h 132"/>
                  <a:gd name="T80" fmla="*/ 46 w 114"/>
                  <a:gd name="T81" fmla="*/ 34 h 132"/>
                  <a:gd name="T82" fmla="*/ 46 w 114"/>
                  <a:gd name="T83" fmla="*/ 34 h 132"/>
                  <a:gd name="T84" fmla="*/ 32 w 114"/>
                  <a:gd name="T85" fmla="*/ 54 h 132"/>
                  <a:gd name="T86" fmla="*/ 12 w 114"/>
                  <a:gd name="T87" fmla="*/ 72 h 132"/>
                  <a:gd name="T88" fmla="*/ 12 w 114"/>
                  <a:gd name="T89" fmla="*/ 72 h 132"/>
                  <a:gd name="T90" fmla="*/ 6 w 114"/>
                  <a:gd name="T91" fmla="*/ 68 h 132"/>
                  <a:gd name="T92" fmla="*/ 0 w 114"/>
                  <a:gd name="T93" fmla="*/ 62 h 132"/>
                  <a:gd name="T94" fmla="*/ 0 w 114"/>
                  <a:gd name="T95" fmla="*/ 62 h 132"/>
                  <a:gd name="T96" fmla="*/ 12 w 114"/>
                  <a:gd name="T97" fmla="*/ 54 h 132"/>
                  <a:gd name="T98" fmla="*/ 20 w 114"/>
                  <a:gd name="T99" fmla="*/ 44 h 132"/>
                  <a:gd name="T100" fmla="*/ 30 w 114"/>
                  <a:gd name="T101" fmla="*/ 32 h 132"/>
                  <a:gd name="T102" fmla="*/ 38 w 114"/>
                  <a:gd name="T103" fmla="*/ 20 h 132"/>
                  <a:gd name="T104" fmla="*/ 38 w 114"/>
                  <a:gd name="T105" fmla="*/ 20 h 132"/>
                  <a:gd name="T106" fmla="*/ 42 w 114"/>
                  <a:gd name="T107" fmla="*/ 10 h 132"/>
                  <a:gd name="T108" fmla="*/ 46 w 114"/>
                  <a:gd name="T109" fmla="*/ 0 h 132"/>
                  <a:gd name="T110" fmla="*/ 62 w 114"/>
                  <a:gd name="T111" fmla="*/ 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 h="132">
                    <a:moveTo>
                      <a:pt x="62" y="4"/>
                    </a:moveTo>
                    <a:lnTo>
                      <a:pt x="62" y="4"/>
                    </a:lnTo>
                    <a:lnTo>
                      <a:pt x="58" y="12"/>
                    </a:lnTo>
                    <a:lnTo>
                      <a:pt x="58" y="12"/>
                    </a:lnTo>
                    <a:lnTo>
                      <a:pt x="54" y="20"/>
                    </a:lnTo>
                    <a:lnTo>
                      <a:pt x="54" y="20"/>
                    </a:lnTo>
                    <a:lnTo>
                      <a:pt x="60" y="20"/>
                    </a:lnTo>
                    <a:lnTo>
                      <a:pt x="94" y="20"/>
                    </a:lnTo>
                    <a:lnTo>
                      <a:pt x="94" y="20"/>
                    </a:lnTo>
                    <a:lnTo>
                      <a:pt x="106" y="18"/>
                    </a:lnTo>
                    <a:lnTo>
                      <a:pt x="114" y="26"/>
                    </a:lnTo>
                    <a:lnTo>
                      <a:pt x="114" y="26"/>
                    </a:lnTo>
                    <a:lnTo>
                      <a:pt x="110" y="36"/>
                    </a:lnTo>
                    <a:lnTo>
                      <a:pt x="110" y="36"/>
                    </a:lnTo>
                    <a:lnTo>
                      <a:pt x="100" y="58"/>
                    </a:lnTo>
                    <a:lnTo>
                      <a:pt x="90" y="78"/>
                    </a:lnTo>
                    <a:lnTo>
                      <a:pt x="90" y="78"/>
                    </a:lnTo>
                    <a:lnTo>
                      <a:pt x="78" y="94"/>
                    </a:lnTo>
                    <a:lnTo>
                      <a:pt x="64" y="108"/>
                    </a:lnTo>
                    <a:lnTo>
                      <a:pt x="46" y="120"/>
                    </a:lnTo>
                    <a:lnTo>
                      <a:pt x="24" y="132"/>
                    </a:lnTo>
                    <a:lnTo>
                      <a:pt x="24" y="132"/>
                    </a:lnTo>
                    <a:lnTo>
                      <a:pt x="20" y="124"/>
                    </a:lnTo>
                    <a:lnTo>
                      <a:pt x="14" y="120"/>
                    </a:lnTo>
                    <a:lnTo>
                      <a:pt x="14" y="120"/>
                    </a:lnTo>
                    <a:lnTo>
                      <a:pt x="30" y="112"/>
                    </a:lnTo>
                    <a:lnTo>
                      <a:pt x="44" y="104"/>
                    </a:lnTo>
                    <a:lnTo>
                      <a:pt x="44" y="104"/>
                    </a:lnTo>
                    <a:lnTo>
                      <a:pt x="56" y="94"/>
                    </a:lnTo>
                    <a:lnTo>
                      <a:pt x="68" y="82"/>
                    </a:lnTo>
                    <a:lnTo>
                      <a:pt x="68" y="82"/>
                    </a:lnTo>
                    <a:lnTo>
                      <a:pt x="52" y="70"/>
                    </a:lnTo>
                    <a:lnTo>
                      <a:pt x="36" y="60"/>
                    </a:lnTo>
                    <a:lnTo>
                      <a:pt x="46" y="50"/>
                    </a:lnTo>
                    <a:lnTo>
                      <a:pt x="46" y="50"/>
                    </a:lnTo>
                    <a:lnTo>
                      <a:pt x="62" y="58"/>
                    </a:lnTo>
                    <a:lnTo>
                      <a:pt x="76" y="70"/>
                    </a:lnTo>
                    <a:lnTo>
                      <a:pt x="76" y="70"/>
                    </a:lnTo>
                    <a:lnTo>
                      <a:pt x="88" y="52"/>
                    </a:lnTo>
                    <a:lnTo>
                      <a:pt x="94" y="32"/>
                    </a:lnTo>
                    <a:lnTo>
                      <a:pt x="46" y="34"/>
                    </a:lnTo>
                    <a:lnTo>
                      <a:pt x="46" y="34"/>
                    </a:lnTo>
                    <a:lnTo>
                      <a:pt x="32" y="54"/>
                    </a:lnTo>
                    <a:lnTo>
                      <a:pt x="12" y="72"/>
                    </a:lnTo>
                    <a:lnTo>
                      <a:pt x="12" y="72"/>
                    </a:lnTo>
                    <a:lnTo>
                      <a:pt x="6" y="68"/>
                    </a:lnTo>
                    <a:lnTo>
                      <a:pt x="0" y="62"/>
                    </a:lnTo>
                    <a:lnTo>
                      <a:pt x="0" y="62"/>
                    </a:lnTo>
                    <a:lnTo>
                      <a:pt x="12" y="54"/>
                    </a:lnTo>
                    <a:lnTo>
                      <a:pt x="20" y="44"/>
                    </a:lnTo>
                    <a:lnTo>
                      <a:pt x="30" y="32"/>
                    </a:lnTo>
                    <a:lnTo>
                      <a:pt x="38" y="20"/>
                    </a:lnTo>
                    <a:lnTo>
                      <a:pt x="38" y="20"/>
                    </a:lnTo>
                    <a:lnTo>
                      <a:pt x="42" y="10"/>
                    </a:lnTo>
                    <a:lnTo>
                      <a:pt x="46" y="0"/>
                    </a:lnTo>
                    <a:lnTo>
                      <a:pt x="6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5" name="Freeform 117"/>
              <p:cNvSpPr>
                <a:spLocks/>
              </p:cNvSpPr>
              <p:nvPr/>
            </p:nvSpPr>
            <p:spPr bwMode="auto">
              <a:xfrm>
                <a:off x="3166" y="1600"/>
                <a:ext cx="124" cy="16"/>
              </a:xfrm>
              <a:custGeom>
                <a:avLst/>
                <a:gdLst>
                  <a:gd name="T0" fmla="*/ 0 w 124"/>
                  <a:gd name="T1" fmla="*/ 0 h 16"/>
                  <a:gd name="T2" fmla="*/ 0 w 124"/>
                  <a:gd name="T3" fmla="*/ 0 h 16"/>
                  <a:gd name="T4" fmla="*/ 22 w 124"/>
                  <a:gd name="T5" fmla="*/ 0 h 16"/>
                  <a:gd name="T6" fmla="*/ 102 w 124"/>
                  <a:gd name="T7" fmla="*/ 0 h 16"/>
                  <a:gd name="T8" fmla="*/ 102 w 124"/>
                  <a:gd name="T9" fmla="*/ 0 h 16"/>
                  <a:gd name="T10" fmla="*/ 124 w 124"/>
                  <a:gd name="T11" fmla="*/ 0 h 16"/>
                  <a:gd name="T12" fmla="*/ 124 w 124"/>
                  <a:gd name="T13" fmla="*/ 16 h 16"/>
                  <a:gd name="T14" fmla="*/ 124 w 124"/>
                  <a:gd name="T15" fmla="*/ 16 h 16"/>
                  <a:gd name="T16" fmla="*/ 102 w 124"/>
                  <a:gd name="T17" fmla="*/ 16 h 16"/>
                  <a:gd name="T18" fmla="*/ 22 w 124"/>
                  <a:gd name="T19" fmla="*/ 16 h 16"/>
                  <a:gd name="T20" fmla="*/ 22 w 124"/>
                  <a:gd name="T21" fmla="*/ 16 h 16"/>
                  <a:gd name="T22" fmla="*/ 0 w 124"/>
                  <a:gd name="T23" fmla="*/ 16 h 16"/>
                  <a:gd name="T24" fmla="*/ 0 w 124"/>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6">
                    <a:moveTo>
                      <a:pt x="0" y="0"/>
                    </a:moveTo>
                    <a:lnTo>
                      <a:pt x="0" y="0"/>
                    </a:lnTo>
                    <a:lnTo>
                      <a:pt x="22" y="0"/>
                    </a:lnTo>
                    <a:lnTo>
                      <a:pt x="102" y="0"/>
                    </a:lnTo>
                    <a:lnTo>
                      <a:pt x="102" y="0"/>
                    </a:lnTo>
                    <a:lnTo>
                      <a:pt x="124" y="0"/>
                    </a:lnTo>
                    <a:lnTo>
                      <a:pt x="124" y="16"/>
                    </a:lnTo>
                    <a:lnTo>
                      <a:pt x="124" y="16"/>
                    </a:lnTo>
                    <a:lnTo>
                      <a:pt x="102" y="16"/>
                    </a:lnTo>
                    <a:lnTo>
                      <a:pt x="22" y="16"/>
                    </a:lnTo>
                    <a:lnTo>
                      <a:pt x="22" y="16"/>
                    </a:lnTo>
                    <a:lnTo>
                      <a:pt x="0" y="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6" name="Freeform 118"/>
              <p:cNvSpPr>
                <a:spLocks/>
              </p:cNvSpPr>
              <p:nvPr/>
            </p:nvSpPr>
            <p:spPr bwMode="auto">
              <a:xfrm>
                <a:off x="3066" y="1826"/>
                <a:ext cx="22" cy="22"/>
              </a:xfrm>
              <a:custGeom>
                <a:avLst/>
                <a:gdLst>
                  <a:gd name="T0" fmla="*/ 12 w 22"/>
                  <a:gd name="T1" fmla="*/ 0 h 22"/>
                  <a:gd name="T2" fmla="*/ 12 w 22"/>
                  <a:gd name="T3" fmla="*/ 0 h 22"/>
                  <a:gd name="T4" fmla="*/ 6 w 22"/>
                  <a:gd name="T5" fmla="*/ 0 h 22"/>
                  <a:gd name="T6" fmla="*/ 4 w 22"/>
                  <a:gd name="T7" fmla="*/ 4 h 22"/>
                  <a:gd name="T8" fmla="*/ 0 w 22"/>
                  <a:gd name="T9" fmla="*/ 6 h 22"/>
                  <a:gd name="T10" fmla="*/ 0 w 22"/>
                  <a:gd name="T11" fmla="*/ 12 h 22"/>
                  <a:gd name="T12" fmla="*/ 0 w 22"/>
                  <a:gd name="T13" fmla="*/ 12 h 22"/>
                  <a:gd name="T14" fmla="*/ 0 w 22"/>
                  <a:gd name="T15" fmla="*/ 16 h 22"/>
                  <a:gd name="T16" fmla="*/ 4 w 22"/>
                  <a:gd name="T17" fmla="*/ 18 h 22"/>
                  <a:gd name="T18" fmla="*/ 6 w 22"/>
                  <a:gd name="T19" fmla="*/ 22 h 22"/>
                  <a:gd name="T20" fmla="*/ 12 w 22"/>
                  <a:gd name="T21" fmla="*/ 22 h 22"/>
                  <a:gd name="T22" fmla="*/ 12 w 22"/>
                  <a:gd name="T23" fmla="*/ 22 h 22"/>
                  <a:gd name="T24" fmla="*/ 16 w 22"/>
                  <a:gd name="T25" fmla="*/ 22 h 22"/>
                  <a:gd name="T26" fmla="*/ 18 w 22"/>
                  <a:gd name="T27" fmla="*/ 18 h 22"/>
                  <a:gd name="T28" fmla="*/ 22 w 22"/>
                  <a:gd name="T29" fmla="*/ 16 h 22"/>
                  <a:gd name="T30" fmla="*/ 22 w 22"/>
                  <a:gd name="T31" fmla="*/ 12 h 22"/>
                  <a:gd name="T32" fmla="*/ 22 w 22"/>
                  <a:gd name="T33" fmla="*/ 12 h 22"/>
                  <a:gd name="T34" fmla="*/ 22 w 22"/>
                  <a:gd name="T35" fmla="*/ 6 h 22"/>
                  <a:gd name="T36" fmla="*/ 18 w 22"/>
                  <a:gd name="T37" fmla="*/ 4 h 22"/>
                  <a:gd name="T38" fmla="*/ 16 w 22"/>
                  <a:gd name="T39" fmla="*/ 0 h 22"/>
                  <a:gd name="T40" fmla="*/ 12 w 22"/>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2">
                    <a:moveTo>
                      <a:pt x="12" y="0"/>
                    </a:moveTo>
                    <a:lnTo>
                      <a:pt x="12" y="0"/>
                    </a:lnTo>
                    <a:lnTo>
                      <a:pt x="6" y="0"/>
                    </a:lnTo>
                    <a:lnTo>
                      <a:pt x="4" y="4"/>
                    </a:lnTo>
                    <a:lnTo>
                      <a:pt x="0" y="6"/>
                    </a:lnTo>
                    <a:lnTo>
                      <a:pt x="0" y="12"/>
                    </a:lnTo>
                    <a:lnTo>
                      <a:pt x="0" y="12"/>
                    </a:lnTo>
                    <a:lnTo>
                      <a:pt x="0" y="16"/>
                    </a:lnTo>
                    <a:lnTo>
                      <a:pt x="4" y="18"/>
                    </a:lnTo>
                    <a:lnTo>
                      <a:pt x="6" y="22"/>
                    </a:lnTo>
                    <a:lnTo>
                      <a:pt x="12" y="22"/>
                    </a:lnTo>
                    <a:lnTo>
                      <a:pt x="12" y="22"/>
                    </a:lnTo>
                    <a:lnTo>
                      <a:pt x="16" y="22"/>
                    </a:lnTo>
                    <a:lnTo>
                      <a:pt x="18" y="18"/>
                    </a:lnTo>
                    <a:lnTo>
                      <a:pt x="22" y="16"/>
                    </a:lnTo>
                    <a:lnTo>
                      <a:pt x="22" y="12"/>
                    </a:lnTo>
                    <a:lnTo>
                      <a:pt x="22" y="12"/>
                    </a:lnTo>
                    <a:lnTo>
                      <a:pt x="22" y="6"/>
                    </a:lnTo>
                    <a:lnTo>
                      <a:pt x="18" y="4"/>
                    </a:lnTo>
                    <a:lnTo>
                      <a:pt x="16" y="0"/>
                    </a:lnTo>
                    <a:lnTo>
                      <a:pt x="12"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7" name="Freeform 119"/>
              <p:cNvSpPr>
                <a:spLocks/>
              </p:cNvSpPr>
              <p:nvPr/>
            </p:nvSpPr>
            <p:spPr bwMode="auto">
              <a:xfrm>
                <a:off x="3066" y="1826"/>
                <a:ext cx="22" cy="22"/>
              </a:xfrm>
              <a:custGeom>
                <a:avLst/>
                <a:gdLst>
                  <a:gd name="T0" fmla="*/ 12 w 22"/>
                  <a:gd name="T1" fmla="*/ 0 h 22"/>
                  <a:gd name="T2" fmla="*/ 12 w 22"/>
                  <a:gd name="T3" fmla="*/ 0 h 22"/>
                  <a:gd name="T4" fmla="*/ 6 w 22"/>
                  <a:gd name="T5" fmla="*/ 0 h 22"/>
                  <a:gd name="T6" fmla="*/ 4 w 22"/>
                  <a:gd name="T7" fmla="*/ 4 h 22"/>
                  <a:gd name="T8" fmla="*/ 0 w 22"/>
                  <a:gd name="T9" fmla="*/ 6 h 22"/>
                  <a:gd name="T10" fmla="*/ 0 w 22"/>
                  <a:gd name="T11" fmla="*/ 12 h 22"/>
                  <a:gd name="T12" fmla="*/ 0 w 22"/>
                  <a:gd name="T13" fmla="*/ 12 h 22"/>
                  <a:gd name="T14" fmla="*/ 0 w 22"/>
                  <a:gd name="T15" fmla="*/ 16 h 22"/>
                  <a:gd name="T16" fmla="*/ 4 w 22"/>
                  <a:gd name="T17" fmla="*/ 18 h 22"/>
                  <a:gd name="T18" fmla="*/ 6 w 22"/>
                  <a:gd name="T19" fmla="*/ 22 h 22"/>
                  <a:gd name="T20" fmla="*/ 12 w 22"/>
                  <a:gd name="T21" fmla="*/ 22 h 22"/>
                  <a:gd name="T22" fmla="*/ 12 w 22"/>
                  <a:gd name="T23" fmla="*/ 22 h 22"/>
                  <a:gd name="T24" fmla="*/ 16 w 22"/>
                  <a:gd name="T25" fmla="*/ 22 h 22"/>
                  <a:gd name="T26" fmla="*/ 18 w 22"/>
                  <a:gd name="T27" fmla="*/ 18 h 22"/>
                  <a:gd name="T28" fmla="*/ 22 w 22"/>
                  <a:gd name="T29" fmla="*/ 16 h 22"/>
                  <a:gd name="T30" fmla="*/ 22 w 22"/>
                  <a:gd name="T31" fmla="*/ 12 h 22"/>
                  <a:gd name="T32" fmla="*/ 22 w 22"/>
                  <a:gd name="T33" fmla="*/ 12 h 22"/>
                  <a:gd name="T34" fmla="*/ 22 w 22"/>
                  <a:gd name="T35" fmla="*/ 6 h 22"/>
                  <a:gd name="T36" fmla="*/ 18 w 22"/>
                  <a:gd name="T37" fmla="*/ 4 h 22"/>
                  <a:gd name="T38" fmla="*/ 16 w 22"/>
                  <a:gd name="T39" fmla="*/ 0 h 22"/>
                  <a:gd name="T40" fmla="*/ 12 w 22"/>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2">
                    <a:moveTo>
                      <a:pt x="12" y="0"/>
                    </a:moveTo>
                    <a:lnTo>
                      <a:pt x="12" y="0"/>
                    </a:lnTo>
                    <a:lnTo>
                      <a:pt x="6" y="0"/>
                    </a:lnTo>
                    <a:lnTo>
                      <a:pt x="4" y="4"/>
                    </a:lnTo>
                    <a:lnTo>
                      <a:pt x="0" y="6"/>
                    </a:lnTo>
                    <a:lnTo>
                      <a:pt x="0" y="12"/>
                    </a:lnTo>
                    <a:lnTo>
                      <a:pt x="0" y="12"/>
                    </a:lnTo>
                    <a:lnTo>
                      <a:pt x="0" y="16"/>
                    </a:lnTo>
                    <a:lnTo>
                      <a:pt x="4" y="18"/>
                    </a:lnTo>
                    <a:lnTo>
                      <a:pt x="6" y="22"/>
                    </a:lnTo>
                    <a:lnTo>
                      <a:pt x="12" y="22"/>
                    </a:lnTo>
                    <a:lnTo>
                      <a:pt x="12" y="22"/>
                    </a:lnTo>
                    <a:lnTo>
                      <a:pt x="16" y="22"/>
                    </a:lnTo>
                    <a:lnTo>
                      <a:pt x="18" y="18"/>
                    </a:lnTo>
                    <a:lnTo>
                      <a:pt x="22" y="16"/>
                    </a:lnTo>
                    <a:lnTo>
                      <a:pt x="22" y="12"/>
                    </a:lnTo>
                    <a:lnTo>
                      <a:pt x="22" y="12"/>
                    </a:lnTo>
                    <a:lnTo>
                      <a:pt x="22" y="6"/>
                    </a:lnTo>
                    <a:lnTo>
                      <a:pt x="18" y="4"/>
                    </a:lnTo>
                    <a:lnTo>
                      <a:pt x="16"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8" name="Freeform 120"/>
              <p:cNvSpPr>
                <a:spLocks/>
              </p:cNvSpPr>
              <p:nvPr/>
            </p:nvSpPr>
            <p:spPr bwMode="auto">
              <a:xfrm>
                <a:off x="3034" y="1854"/>
                <a:ext cx="22" cy="22"/>
              </a:xfrm>
              <a:custGeom>
                <a:avLst/>
                <a:gdLst>
                  <a:gd name="T0" fmla="*/ 10 w 22"/>
                  <a:gd name="T1" fmla="*/ 0 h 22"/>
                  <a:gd name="T2" fmla="*/ 10 w 22"/>
                  <a:gd name="T3" fmla="*/ 0 h 22"/>
                  <a:gd name="T4" fmla="*/ 6 w 22"/>
                  <a:gd name="T5" fmla="*/ 0 h 22"/>
                  <a:gd name="T6" fmla="*/ 4 w 22"/>
                  <a:gd name="T7" fmla="*/ 2 h 22"/>
                  <a:gd name="T8" fmla="*/ 0 w 22"/>
                  <a:gd name="T9" fmla="*/ 6 h 22"/>
                  <a:gd name="T10" fmla="*/ 0 w 22"/>
                  <a:gd name="T11" fmla="*/ 10 h 22"/>
                  <a:gd name="T12" fmla="*/ 0 w 22"/>
                  <a:gd name="T13" fmla="*/ 10 h 22"/>
                  <a:gd name="T14" fmla="*/ 0 w 22"/>
                  <a:gd name="T15" fmla="*/ 14 h 22"/>
                  <a:gd name="T16" fmla="*/ 4 w 22"/>
                  <a:gd name="T17" fmla="*/ 18 h 22"/>
                  <a:gd name="T18" fmla="*/ 6 w 22"/>
                  <a:gd name="T19" fmla="*/ 20 h 22"/>
                  <a:gd name="T20" fmla="*/ 10 w 22"/>
                  <a:gd name="T21" fmla="*/ 22 h 22"/>
                  <a:gd name="T22" fmla="*/ 10 w 22"/>
                  <a:gd name="T23" fmla="*/ 22 h 22"/>
                  <a:gd name="T24" fmla="*/ 16 w 22"/>
                  <a:gd name="T25" fmla="*/ 20 h 22"/>
                  <a:gd name="T26" fmla="*/ 18 w 22"/>
                  <a:gd name="T27" fmla="*/ 18 h 22"/>
                  <a:gd name="T28" fmla="*/ 22 w 22"/>
                  <a:gd name="T29" fmla="*/ 14 h 22"/>
                  <a:gd name="T30" fmla="*/ 22 w 22"/>
                  <a:gd name="T31" fmla="*/ 10 h 22"/>
                  <a:gd name="T32" fmla="*/ 22 w 22"/>
                  <a:gd name="T33" fmla="*/ 10 h 22"/>
                  <a:gd name="T34" fmla="*/ 22 w 22"/>
                  <a:gd name="T35" fmla="*/ 6 h 22"/>
                  <a:gd name="T36" fmla="*/ 18 w 22"/>
                  <a:gd name="T37" fmla="*/ 2 h 22"/>
                  <a:gd name="T38" fmla="*/ 16 w 22"/>
                  <a:gd name="T39" fmla="*/ 0 h 22"/>
                  <a:gd name="T40" fmla="*/ 10 w 22"/>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2">
                    <a:moveTo>
                      <a:pt x="10" y="0"/>
                    </a:moveTo>
                    <a:lnTo>
                      <a:pt x="10" y="0"/>
                    </a:lnTo>
                    <a:lnTo>
                      <a:pt x="6" y="0"/>
                    </a:lnTo>
                    <a:lnTo>
                      <a:pt x="4" y="2"/>
                    </a:lnTo>
                    <a:lnTo>
                      <a:pt x="0" y="6"/>
                    </a:lnTo>
                    <a:lnTo>
                      <a:pt x="0" y="10"/>
                    </a:lnTo>
                    <a:lnTo>
                      <a:pt x="0" y="10"/>
                    </a:lnTo>
                    <a:lnTo>
                      <a:pt x="0" y="14"/>
                    </a:lnTo>
                    <a:lnTo>
                      <a:pt x="4" y="18"/>
                    </a:lnTo>
                    <a:lnTo>
                      <a:pt x="6" y="20"/>
                    </a:lnTo>
                    <a:lnTo>
                      <a:pt x="10" y="22"/>
                    </a:lnTo>
                    <a:lnTo>
                      <a:pt x="10" y="22"/>
                    </a:lnTo>
                    <a:lnTo>
                      <a:pt x="16" y="20"/>
                    </a:lnTo>
                    <a:lnTo>
                      <a:pt x="18" y="18"/>
                    </a:lnTo>
                    <a:lnTo>
                      <a:pt x="22" y="14"/>
                    </a:lnTo>
                    <a:lnTo>
                      <a:pt x="22" y="10"/>
                    </a:lnTo>
                    <a:lnTo>
                      <a:pt x="22" y="10"/>
                    </a:lnTo>
                    <a:lnTo>
                      <a:pt x="22" y="6"/>
                    </a:lnTo>
                    <a:lnTo>
                      <a:pt x="18" y="2"/>
                    </a:lnTo>
                    <a:lnTo>
                      <a:pt x="16" y="0"/>
                    </a:lnTo>
                    <a:lnTo>
                      <a:pt x="10"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9" name="Freeform 121"/>
              <p:cNvSpPr>
                <a:spLocks/>
              </p:cNvSpPr>
              <p:nvPr/>
            </p:nvSpPr>
            <p:spPr bwMode="auto">
              <a:xfrm>
                <a:off x="3034" y="1854"/>
                <a:ext cx="22" cy="22"/>
              </a:xfrm>
              <a:custGeom>
                <a:avLst/>
                <a:gdLst>
                  <a:gd name="T0" fmla="*/ 10 w 22"/>
                  <a:gd name="T1" fmla="*/ 0 h 22"/>
                  <a:gd name="T2" fmla="*/ 10 w 22"/>
                  <a:gd name="T3" fmla="*/ 0 h 22"/>
                  <a:gd name="T4" fmla="*/ 6 w 22"/>
                  <a:gd name="T5" fmla="*/ 0 h 22"/>
                  <a:gd name="T6" fmla="*/ 4 w 22"/>
                  <a:gd name="T7" fmla="*/ 2 h 22"/>
                  <a:gd name="T8" fmla="*/ 0 w 22"/>
                  <a:gd name="T9" fmla="*/ 6 h 22"/>
                  <a:gd name="T10" fmla="*/ 0 w 22"/>
                  <a:gd name="T11" fmla="*/ 10 h 22"/>
                  <a:gd name="T12" fmla="*/ 0 w 22"/>
                  <a:gd name="T13" fmla="*/ 10 h 22"/>
                  <a:gd name="T14" fmla="*/ 0 w 22"/>
                  <a:gd name="T15" fmla="*/ 14 h 22"/>
                  <a:gd name="T16" fmla="*/ 4 w 22"/>
                  <a:gd name="T17" fmla="*/ 18 h 22"/>
                  <a:gd name="T18" fmla="*/ 6 w 22"/>
                  <a:gd name="T19" fmla="*/ 20 h 22"/>
                  <a:gd name="T20" fmla="*/ 10 w 22"/>
                  <a:gd name="T21" fmla="*/ 22 h 22"/>
                  <a:gd name="T22" fmla="*/ 10 w 22"/>
                  <a:gd name="T23" fmla="*/ 22 h 22"/>
                  <a:gd name="T24" fmla="*/ 16 w 22"/>
                  <a:gd name="T25" fmla="*/ 20 h 22"/>
                  <a:gd name="T26" fmla="*/ 18 w 22"/>
                  <a:gd name="T27" fmla="*/ 18 h 22"/>
                  <a:gd name="T28" fmla="*/ 22 w 22"/>
                  <a:gd name="T29" fmla="*/ 14 h 22"/>
                  <a:gd name="T30" fmla="*/ 22 w 22"/>
                  <a:gd name="T31" fmla="*/ 10 h 22"/>
                  <a:gd name="T32" fmla="*/ 22 w 22"/>
                  <a:gd name="T33" fmla="*/ 10 h 22"/>
                  <a:gd name="T34" fmla="*/ 22 w 22"/>
                  <a:gd name="T35" fmla="*/ 6 h 22"/>
                  <a:gd name="T36" fmla="*/ 18 w 22"/>
                  <a:gd name="T37" fmla="*/ 2 h 22"/>
                  <a:gd name="T38" fmla="*/ 16 w 22"/>
                  <a:gd name="T39" fmla="*/ 0 h 22"/>
                  <a:gd name="T40" fmla="*/ 10 w 22"/>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2">
                    <a:moveTo>
                      <a:pt x="10" y="0"/>
                    </a:moveTo>
                    <a:lnTo>
                      <a:pt x="10" y="0"/>
                    </a:lnTo>
                    <a:lnTo>
                      <a:pt x="6" y="0"/>
                    </a:lnTo>
                    <a:lnTo>
                      <a:pt x="4" y="2"/>
                    </a:lnTo>
                    <a:lnTo>
                      <a:pt x="0" y="6"/>
                    </a:lnTo>
                    <a:lnTo>
                      <a:pt x="0" y="10"/>
                    </a:lnTo>
                    <a:lnTo>
                      <a:pt x="0" y="10"/>
                    </a:lnTo>
                    <a:lnTo>
                      <a:pt x="0" y="14"/>
                    </a:lnTo>
                    <a:lnTo>
                      <a:pt x="4" y="18"/>
                    </a:lnTo>
                    <a:lnTo>
                      <a:pt x="6" y="20"/>
                    </a:lnTo>
                    <a:lnTo>
                      <a:pt x="10" y="22"/>
                    </a:lnTo>
                    <a:lnTo>
                      <a:pt x="10" y="22"/>
                    </a:lnTo>
                    <a:lnTo>
                      <a:pt x="16" y="20"/>
                    </a:lnTo>
                    <a:lnTo>
                      <a:pt x="18" y="18"/>
                    </a:lnTo>
                    <a:lnTo>
                      <a:pt x="22" y="14"/>
                    </a:lnTo>
                    <a:lnTo>
                      <a:pt x="22" y="10"/>
                    </a:lnTo>
                    <a:lnTo>
                      <a:pt x="22" y="10"/>
                    </a:lnTo>
                    <a:lnTo>
                      <a:pt x="22" y="6"/>
                    </a:lnTo>
                    <a:lnTo>
                      <a:pt x="18" y="2"/>
                    </a:lnTo>
                    <a:lnTo>
                      <a:pt x="16" y="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0" name="Freeform 122"/>
              <p:cNvSpPr>
                <a:spLocks/>
              </p:cNvSpPr>
              <p:nvPr/>
            </p:nvSpPr>
            <p:spPr bwMode="auto">
              <a:xfrm>
                <a:off x="3066" y="1860"/>
                <a:ext cx="32" cy="32"/>
              </a:xfrm>
              <a:custGeom>
                <a:avLst/>
                <a:gdLst>
                  <a:gd name="T0" fmla="*/ 16 w 32"/>
                  <a:gd name="T1" fmla="*/ 0 h 32"/>
                  <a:gd name="T2" fmla="*/ 16 w 32"/>
                  <a:gd name="T3" fmla="*/ 0 h 32"/>
                  <a:gd name="T4" fmla="*/ 10 w 32"/>
                  <a:gd name="T5" fmla="*/ 2 h 32"/>
                  <a:gd name="T6" fmla="*/ 4 w 32"/>
                  <a:gd name="T7" fmla="*/ 4 h 32"/>
                  <a:gd name="T8" fmla="*/ 2 w 32"/>
                  <a:gd name="T9" fmla="*/ 10 h 32"/>
                  <a:gd name="T10" fmla="*/ 0 w 32"/>
                  <a:gd name="T11" fmla="*/ 16 h 32"/>
                  <a:gd name="T12" fmla="*/ 0 w 32"/>
                  <a:gd name="T13" fmla="*/ 16 h 32"/>
                  <a:gd name="T14" fmla="*/ 2 w 32"/>
                  <a:gd name="T15" fmla="*/ 22 h 32"/>
                  <a:gd name="T16" fmla="*/ 4 w 32"/>
                  <a:gd name="T17" fmla="*/ 26 h 32"/>
                  <a:gd name="T18" fmla="*/ 10 w 32"/>
                  <a:gd name="T19" fmla="*/ 30 h 32"/>
                  <a:gd name="T20" fmla="*/ 16 w 32"/>
                  <a:gd name="T21" fmla="*/ 32 h 32"/>
                  <a:gd name="T22" fmla="*/ 16 w 32"/>
                  <a:gd name="T23" fmla="*/ 32 h 32"/>
                  <a:gd name="T24" fmla="*/ 22 w 32"/>
                  <a:gd name="T25" fmla="*/ 30 h 32"/>
                  <a:gd name="T26" fmla="*/ 26 w 32"/>
                  <a:gd name="T27" fmla="*/ 26 h 32"/>
                  <a:gd name="T28" fmla="*/ 30 w 32"/>
                  <a:gd name="T29" fmla="*/ 22 h 32"/>
                  <a:gd name="T30" fmla="*/ 32 w 32"/>
                  <a:gd name="T31" fmla="*/ 16 h 32"/>
                  <a:gd name="T32" fmla="*/ 32 w 32"/>
                  <a:gd name="T33" fmla="*/ 16 h 32"/>
                  <a:gd name="T34" fmla="*/ 30 w 32"/>
                  <a:gd name="T35" fmla="*/ 10 h 32"/>
                  <a:gd name="T36" fmla="*/ 26 w 32"/>
                  <a:gd name="T37" fmla="*/ 4 h 32"/>
                  <a:gd name="T38" fmla="*/ 22 w 32"/>
                  <a:gd name="T39" fmla="*/ 2 h 32"/>
                  <a:gd name="T40" fmla="*/ 16 w 32"/>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16" y="0"/>
                    </a:moveTo>
                    <a:lnTo>
                      <a:pt x="16" y="0"/>
                    </a:lnTo>
                    <a:lnTo>
                      <a:pt x="10" y="2"/>
                    </a:lnTo>
                    <a:lnTo>
                      <a:pt x="4" y="4"/>
                    </a:lnTo>
                    <a:lnTo>
                      <a:pt x="2" y="10"/>
                    </a:lnTo>
                    <a:lnTo>
                      <a:pt x="0" y="16"/>
                    </a:lnTo>
                    <a:lnTo>
                      <a:pt x="0" y="16"/>
                    </a:lnTo>
                    <a:lnTo>
                      <a:pt x="2" y="22"/>
                    </a:lnTo>
                    <a:lnTo>
                      <a:pt x="4" y="26"/>
                    </a:lnTo>
                    <a:lnTo>
                      <a:pt x="10" y="30"/>
                    </a:lnTo>
                    <a:lnTo>
                      <a:pt x="16" y="32"/>
                    </a:lnTo>
                    <a:lnTo>
                      <a:pt x="16" y="32"/>
                    </a:lnTo>
                    <a:lnTo>
                      <a:pt x="22" y="30"/>
                    </a:lnTo>
                    <a:lnTo>
                      <a:pt x="26" y="26"/>
                    </a:lnTo>
                    <a:lnTo>
                      <a:pt x="30" y="22"/>
                    </a:lnTo>
                    <a:lnTo>
                      <a:pt x="32" y="16"/>
                    </a:lnTo>
                    <a:lnTo>
                      <a:pt x="32" y="16"/>
                    </a:lnTo>
                    <a:lnTo>
                      <a:pt x="30" y="10"/>
                    </a:lnTo>
                    <a:lnTo>
                      <a:pt x="26" y="4"/>
                    </a:lnTo>
                    <a:lnTo>
                      <a:pt x="22" y="2"/>
                    </a:lnTo>
                    <a:lnTo>
                      <a:pt x="16"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1" name="Freeform 123"/>
              <p:cNvSpPr>
                <a:spLocks/>
              </p:cNvSpPr>
              <p:nvPr/>
            </p:nvSpPr>
            <p:spPr bwMode="auto">
              <a:xfrm>
                <a:off x="3066" y="1860"/>
                <a:ext cx="32" cy="32"/>
              </a:xfrm>
              <a:custGeom>
                <a:avLst/>
                <a:gdLst>
                  <a:gd name="T0" fmla="*/ 16 w 32"/>
                  <a:gd name="T1" fmla="*/ 0 h 32"/>
                  <a:gd name="T2" fmla="*/ 16 w 32"/>
                  <a:gd name="T3" fmla="*/ 0 h 32"/>
                  <a:gd name="T4" fmla="*/ 10 w 32"/>
                  <a:gd name="T5" fmla="*/ 2 h 32"/>
                  <a:gd name="T6" fmla="*/ 4 w 32"/>
                  <a:gd name="T7" fmla="*/ 4 h 32"/>
                  <a:gd name="T8" fmla="*/ 2 w 32"/>
                  <a:gd name="T9" fmla="*/ 10 h 32"/>
                  <a:gd name="T10" fmla="*/ 0 w 32"/>
                  <a:gd name="T11" fmla="*/ 16 h 32"/>
                  <a:gd name="T12" fmla="*/ 0 w 32"/>
                  <a:gd name="T13" fmla="*/ 16 h 32"/>
                  <a:gd name="T14" fmla="*/ 2 w 32"/>
                  <a:gd name="T15" fmla="*/ 22 h 32"/>
                  <a:gd name="T16" fmla="*/ 4 w 32"/>
                  <a:gd name="T17" fmla="*/ 26 h 32"/>
                  <a:gd name="T18" fmla="*/ 10 w 32"/>
                  <a:gd name="T19" fmla="*/ 30 h 32"/>
                  <a:gd name="T20" fmla="*/ 16 w 32"/>
                  <a:gd name="T21" fmla="*/ 32 h 32"/>
                  <a:gd name="T22" fmla="*/ 16 w 32"/>
                  <a:gd name="T23" fmla="*/ 32 h 32"/>
                  <a:gd name="T24" fmla="*/ 22 w 32"/>
                  <a:gd name="T25" fmla="*/ 30 h 32"/>
                  <a:gd name="T26" fmla="*/ 26 w 32"/>
                  <a:gd name="T27" fmla="*/ 26 h 32"/>
                  <a:gd name="T28" fmla="*/ 30 w 32"/>
                  <a:gd name="T29" fmla="*/ 22 h 32"/>
                  <a:gd name="T30" fmla="*/ 32 w 32"/>
                  <a:gd name="T31" fmla="*/ 16 h 32"/>
                  <a:gd name="T32" fmla="*/ 32 w 32"/>
                  <a:gd name="T33" fmla="*/ 16 h 32"/>
                  <a:gd name="T34" fmla="*/ 30 w 32"/>
                  <a:gd name="T35" fmla="*/ 10 h 32"/>
                  <a:gd name="T36" fmla="*/ 26 w 32"/>
                  <a:gd name="T37" fmla="*/ 4 h 32"/>
                  <a:gd name="T38" fmla="*/ 22 w 32"/>
                  <a:gd name="T39" fmla="*/ 2 h 32"/>
                  <a:gd name="T40" fmla="*/ 16 w 32"/>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16" y="0"/>
                    </a:moveTo>
                    <a:lnTo>
                      <a:pt x="16" y="0"/>
                    </a:lnTo>
                    <a:lnTo>
                      <a:pt x="10" y="2"/>
                    </a:lnTo>
                    <a:lnTo>
                      <a:pt x="4" y="4"/>
                    </a:lnTo>
                    <a:lnTo>
                      <a:pt x="2" y="10"/>
                    </a:lnTo>
                    <a:lnTo>
                      <a:pt x="0" y="16"/>
                    </a:lnTo>
                    <a:lnTo>
                      <a:pt x="0" y="16"/>
                    </a:lnTo>
                    <a:lnTo>
                      <a:pt x="2" y="22"/>
                    </a:lnTo>
                    <a:lnTo>
                      <a:pt x="4" y="26"/>
                    </a:lnTo>
                    <a:lnTo>
                      <a:pt x="10" y="30"/>
                    </a:lnTo>
                    <a:lnTo>
                      <a:pt x="16" y="32"/>
                    </a:lnTo>
                    <a:lnTo>
                      <a:pt x="16" y="32"/>
                    </a:lnTo>
                    <a:lnTo>
                      <a:pt x="22" y="30"/>
                    </a:lnTo>
                    <a:lnTo>
                      <a:pt x="26" y="26"/>
                    </a:lnTo>
                    <a:lnTo>
                      <a:pt x="30" y="22"/>
                    </a:lnTo>
                    <a:lnTo>
                      <a:pt x="32" y="16"/>
                    </a:lnTo>
                    <a:lnTo>
                      <a:pt x="32" y="16"/>
                    </a:lnTo>
                    <a:lnTo>
                      <a:pt x="30" y="10"/>
                    </a:lnTo>
                    <a:lnTo>
                      <a:pt x="26" y="4"/>
                    </a:lnTo>
                    <a:lnTo>
                      <a:pt x="22" y="2"/>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2" name="Freeform 124"/>
              <p:cNvSpPr>
                <a:spLocks/>
              </p:cNvSpPr>
              <p:nvPr/>
            </p:nvSpPr>
            <p:spPr bwMode="auto">
              <a:xfrm>
                <a:off x="3098" y="1828"/>
                <a:ext cx="18" cy="18"/>
              </a:xfrm>
              <a:custGeom>
                <a:avLst/>
                <a:gdLst>
                  <a:gd name="T0" fmla="*/ 10 w 18"/>
                  <a:gd name="T1" fmla="*/ 0 h 18"/>
                  <a:gd name="T2" fmla="*/ 10 w 18"/>
                  <a:gd name="T3" fmla="*/ 0 h 18"/>
                  <a:gd name="T4" fmla="*/ 6 w 18"/>
                  <a:gd name="T5" fmla="*/ 0 h 18"/>
                  <a:gd name="T6" fmla="*/ 2 w 18"/>
                  <a:gd name="T7" fmla="*/ 2 h 18"/>
                  <a:gd name="T8" fmla="*/ 0 w 18"/>
                  <a:gd name="T9" fmla="*/ 6 h 18"/>
                  <a:gd name="T10" fmla="*/ 0 w 18"/>
                  <a:gd name="T11" fmla="*/ 10 h 18"/>
                  <a:gd name="T12" fmla="*/ 0 w 18"/>
                  <a:gd name="T13" fmla="*/ 10 h 18"/>
                  <a:gd name="T14" fmla="*/ 0 w 18"/>
                  <a:gd name="T15" fmla="*/ 12 h 18"/>
                  <a:gd name="T16" fmla="*/ 2 w 18"/>
                  <a:gd name="T17" fmla="*/ 16 h 18"/>
                  <a:gd name="T18" fmla="*/ 6 w 18"/>
                  <a:gd name="T19" fmla="*/ 18 h 18"/>
                  <a:gd name="T20" fmla="*/ 10 w 18"/>
                  <a:gd name="T21" fmla="*/ 18 h 18"/>
                  <a:gd name="T22" fmla="*/ 10 w 18"/>
                  <a:gd name="T23" fmla="*/ 18 h 18"/>
                  <a:gd name="T24" fmla="*/ 12 w 18"/>
                  <a:gd name="T25" fmla="*/ 18 h 18"/>
                  <a:gd name="T26" fmla="*/ 16 w 18"/>
                  <a:gd name="T27" fmla="*/ 16 h 18"/>
                  <a:gd name="T28" fmla="*/ 18 w 18"/>
                  <a:gd name="T29" fmla="*/ 12 h 18"/>
                  <a:gd name="T30" fmla="*/ 18 w 18"/>
                  <a:gd name="T31" fmla="*/ 10 h 18"/>
                  <a:gd name="T32" fmla="*/ 18 w 18"/>
                  <a:gd name="T33" fmla="*/ 10 h 18"/>
                  <a:gd name="T34" fmla="*/ 18 w 18"/>
                  <a:gd name="T35" fmla="*/ 6 h 18"/>
                  <a:gd name="T36" fmla="*/ 16 w 18"/>
                  <a:gd name="T37" fmla="*/ 2 h 18"/>
                  <a:gd name="T38" fmla="*/ 12 w 18"/>
                  <a:gd name="T39" fmla="*/ 0 h 18"/>
                  <a:gd name="T40" fmla="*/ 10 w 18"/>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0" y="0"/>
                    </a:moveTo>
                    <a:lnTo>
                      <a:pt x="10" y="0"/>
                    </a:lnTo>
                    <a:lnTo>
                      <a:pt x="6" y="0"/>
                    </a:lnTo>
                    <a:lnTo>
                      <a:pt x="2" y="2"/>
                    </a:lnTo>
                    <a:lnTo>
                      <a:pt x="0" y="6"/>
                    </a:lnTo>
                    <a:lnTo>
                      <a:pt x="0" y="10"/>
                    </a:lnTo>
                    <a:lnTo>
                      <a:pt x="0" y="10"/>
                    </a:lnTo>
                    <a:lnTo>
                      <a:pt x="0" y="12"/>
                    </a:lnTo>
                    <a:lnTo>
                      <a:pt x="2" y="16"/>
                    </a:lnTo>
                    <a:lnTo>
                      <a:pt x="6" y="18"/>
                    </a:lnTo>
                    <a:lnTo>
                      <a:pt x="10" y="18"/>
                    </a:lnTo>
                    <a:lnTo>
                      <a:pt x="10" y="18"/>
                    </a:lnTo>
                    <a:lnTo>
                      <a:pt x="12" y="18"/>
                    </a:lnTo>
                    <a:lnTo>
                      <a:pt x="16" y="16"/>
                    </a:lnTo>
                    <a:lnTo>
                      <a:pt x="18" y="12"/>
                    </a:lnTo>
                    <a:lnTo>
                      <a:pt x="18" y="10"/>
                    </a:lnTo>
                    <a:lnTo>
                      <a:pt x="18" y="10"/>
                    </a:lnTo>
                    <a:lnTo>
                      <a:pt x="18" y="6"/>
                    </a:lnTo>
                    <a:lnTo>
                      <a:pt x="16" y="2"/>
                    </a:lnTo>
                    <a:lnTo>
                      <a:pt x="12" y="0"/>
                    </a:lnTo>
                    <a:lnTo>
                      <a:pt x="10"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3" name="Freeform 125"/>
              <p:cNvSpPr>
                <a:spLocks/>
              </p:cNvSpPr>
              <p:nvPr/>
            </p:nvSpPr>
            <p:spPr bwMode="auto">
              <a:xfrm>
                <a:off x="3098" y="1828"/>
                <a:ext cx="18" cy="18"/>
              </a:xfrm>
              <a:custGeom>
                <a:avLst/>
                <a:gdLst>
                  <a:gd name="T0" fmla="*/ 10 w 18"/>
                  <a:gd name="T1" fmla="*/ 0 h 18"/>
                  <a:gd name="T2" fmla="*/ 10 w 18"/>
                  <a:gd name="T3" fmla="*/ 0 h 18"/>
                  <a:gd name="T4" fmla="*/ 6 w 18"/>
                  <a:gd name="T5" fmla="*/ 0 h 18"/>
                  <a:gd name="T6" fmla="*/ 2 w 18"/>
                  <a:gd name="T7" fmla="*/ 2 h 18"/>
                  <a:gd name="T8" fmla="*/ 0 w 18"/>
                  <a:gd name="T9" fmla="*/ 6 h 18"/>
                  <a:gd name="T10" fmla="*/ 0 w 18"/>
                  <a:gd name="T11" fmla="*/ 10 h 18"/>
                  <a:gd name="T12" fmla="*/ 0 w 18"/>
                  <a:gd name="T13" fmla="*/ 10 h 18"/>
                  <a:gd name="T14" fmla="*/ 0 w 18"/>
                  <a:gd name="T15" fmla="*/ 12 h 18"/>
                  <a:gd name="T16" fmla="*/ 2 w 18"/>
                  <a:gd name="T17" fmla="*/ 16 h 18"/>
                  <a:gd name="T18" fmla="*/ 6 w 18"/>
                  <a:gd name="T19" fmla="*/ 18 h 18"/>
                  <a:gd name="T20" fmla="*/ 10 w 18"/>
                  <a:gd name="T21" fmla="*/ 18 h 18"/>
                  <a:gd name="T22" fmla="*/ 10 w 18"/>
                  <a:gd name="T23" fmla="*/ 18 h 18"/>
                  <a:gd name="T24" fmla="*/ 12 w 18"/>
                  <a:gd name="T25" fmla="*/ 18 h 18"/>
                  <a:gd name="T26" fmla="*/ 16 w 18"/>
                  <a:gd name="T27" fmla="*/ 16 h 18"/>
                  <a:gd name="T28" fmla="*/ 18 w 18"/>
                  <a:gd name="T29" fmla="*/ 12 h 18"/>
                  <a:gd name="T30" fmla="*/ 18 w 18"/>
                  <a:gd name="T31" fmla="*/ 10 h 18"/>
                  <a:gd name="T32" fmla="*/ 18 w 18"/>
                  <a:gd name="T33" fmla="*/ 10 h 18"/>
                  <a:gd name="T34" fmla="*/ 18 w 18"/>
                  <a:gd name="T35" fmla="*/ 6 h 18"/>
                  <a:gd name="T36" fmla="*/ 16 w 18"/>
                  <a:gd name="T37" fmla="*/ 2 h 18"/>
                  <a:gd name="T38" fmla="*/ 12 w 18"/>
                  <a:gd name="T39" fmla="*/ 0 h 18"/>
                  <a:gd name="T40" fmla="*/ 10 w 18"/>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0" y="0"/>
                    </a:moveTo>
                    <a:lnTo>
                      <a:pt x="10" y="0"/>
                    </a:lnTo>
                    <a:lnTo>
                      <a:pt x="6" y="0"/>
                    </a:lnTo>
                    <a:lnTo>
                      <a:pt x="2" y="2"/>
                    </a:lnTo>
                    <a:lnTo>
                      <a:pt x="0" y="6"/>
                    </a:lnTo>
                    <a:lnTo>
                      <a:pt x="0" y="10"/>
                    </a:lnTo>
                    <a:lnTo>
                      <a:pt x="0" y="10"/>
                    </a:lnTo>
                    <a:lnTo>
                      <a:pt x="0" y="12"/>
                    </a:lnTo>
                    <a:lnTo>
                      <a:pt x="2" y="16"/>
                    </a:lnTo>
                    <a:lnTo>
                      <a:pt x="6" y="18"/>
                    </a:lnTo>
                    <a:lnTo>
                      <a:pt x="10" y="18"/>
                    </a:lnTo>
                    <a:lnTo>
                      <a:pt x="10" y="18"/>
                    </a:lnTo>
                    <a:lnTo>
                      <a:pt x="12" y="18"/>
                    </a:lnTo>
                    <a:lnTo>
                      <a:pt x="16" y="16"/>
                    </a:lnTo>
                    <a:lnTo>
                      <a:pt x="18" y="12"/>
                    </a:lnTo>
                    <a:lnTo>
                      <a:pt x="18" y="10"/>
                    </a:lnTo>
                    <a:lnTo>
                      <a:pt x="18" y="10"/>
                    </a:lnTo>
                    <a:lnTo>
                      <a:pt x="18" y="6"/>
                    </a:lnTo>
                    <a:lnTo>
                      <a:pt x="16" y="2"/>
                    </a:lnTo>
                    <a:lnTo>
                      <a:pt x="12" y="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4" name="Freeform 126"/>
              <p:cNvSpPr>
                <a:spLocks/>
              </p:cNvSpPr>
              <p:nvPr/>
            </p:nvSpPr>
            <p:spPr bwMode="auto">
              <a:xfrm>
                <a:off x="3098" y="1784"/>
                <a:ext cx="18" cy="20"/>
              </a:xfrm>
              <a:custGeom>
                <a:avLst/>
                <a:gdLst>
                  <a:gd name="T0" fmla="*/ 10 w 18"/>
                  <a:gd name="T1" fmla="*/ 0 h 20"/>
                  <a:gd name="T2" fmla="*/ 10 w 18"/>
                  <a:gd name="T3" fmla="*/ 0 h 20"/>
                  <a:gd name="T4" fmla="*/ 6 w 18"/>
                  <a:gd name="T5" fmla="*/ 2 h 20"/>
                  <a:gd name="T6" fmla="*/ 2 w 18"/>
                  <a:gd name="T7" fmla="*/ 4 h 20"/>
                  <a:gd name="T8" fmla="*/ 0 w 18"/>
                  <a:gd name="T9" fmla="*/ 6 h 20"/>
                  <a:gd name="T10" fmla="*/ 0 w 18"/>
                  <a:gd name="T11" fmla="*/ 10 h 20"/>
                  <a:gd name="T12" fmla="*/ 0 w 18"/>
                  <a:gd name="T13" fmla="*/ 10 h 20"/>
                  <a:gd name="T14" fmla="*/ 0 w 18"/>
                  <a:gd name="T15" fmla="*/ 14 h 20"/>
                  <a:gd name="T16" fmla="*/ 2 w 18"/>
                  <a:gd name="T17" fmla="*/ 18 h 20"/>
                  <a:gd name="T18" fmla="*/ 6 w 18"/>
                  <a:gd name="T19" fmla="*/ 20 h 20"/>
                  <a:gd name="T20" fmla="*/ 10 w 18"/>
                  <a:gd name="T21" fmla="*/ 20 h 20"/>
                  <a:gd name="T22" fmla="*/ 10 w 18"/>
                  <a:gd name="T23" fmla="*/ 20 h 20"/>
                  <a:gd name="T24" fmla="*/ 12 w 18"/>
                  <a:gd name="T25" fmla="*/ 20 h 20"/>
                  <a:gd name="T26" fmla="*/ 16 w 18"/>
                  <a:gd name="T27" fmla="*/ 18 h 20"/>
                  <a:gd name="T28" fmla="*/ 18 w 18"/>
                  <a:gd name="T29" fmla="*/ 14 h 20"/>
                  <a:gd name="T30" fmla="*/ 18 w 18"/>
                  <a:gd name="T31" fmla="*/ 10 h 20"/>
                  <a:gd name="T32" fmla="*/ 18 w 18"/>
                  <a:gd name="T33" fmla="*/ 10 h 20"/>
                  <a:gd name="T34" fmla="*/ 18 w 18"/>
                  <a:gd name="T35" fmla="*/ 6 h 20"/>
                  <a:gd name="T36" fmla="*/ 16 w 18"/>
                  <a:gd name="T37" fmla="*/ 4 h 20"/>
                  <a:gd name="T38" fmla="*/ 12 w 18"/>
                  <a:gd name="T39" fmla="*/ 2 h 20"/>
                  <a:gd name="T40" fmla="*/ 10 w 18"/>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20">
                    <a:moveTo>
                      <a:pt x="10" y="0"/>
                    </a:moveTo>
                    <a:lnTo>
                      <a:pt x="10" y="0"/>
                    </a:lnTo>
                    <a:lnTo>
                      <a:pt x="6" y="2"/>
                    </a:lnTo>
                    <a:lnTo>
                      <a:pt x="2" y="4"/>
                    </a:lnTo>
                    <a:lnTo>
                      <a:pt x="0" y="6"/>
                    </a:lnTo>
                    <a:lnTo>
                      <a:pt x="0" y="10"/>
                    </a:lnTo>
                    <a:lnTo>
                      <a:pt x="0" y="10"/>
                    </a:lnTo>
                    <a:lnTo>
                      <a:pt x="0" y="14"/>
                    </a:lnTo>
                    <a:lnTo>
                      <a:pt x="2" y="18"/>
                    </a:lnTo>
                    <a:lnTo>
                      <a:pt x="6" y="20"/>
                    </a:lnTo>
                    <a:lnTo>
                      <a:pt x="10" y="20"/>
                    </a:lnTo>
                    <a:lnTo>
                      <a:pt x="10" y="20"/>
                    </a:lnTo>
                    <a:lnTo>
                      <a:pt x="12" y="20"/>
                    </a:lnTo>
                    <a:lnTo>
                      <a:pt x="16" y="18"/>
                    </a:lnTo>
                    <a:lnTo>
                      <a:pt x="18" y="14"/>
                    </a:lnTo>
                    <a:lnTo>
                      <a:pt x="18" y="10"/>
                    </a:lnTo>
                    <a:lnTo>
                      <a:pt x="18" y="10"/>
                    </a:lnTo>
                    <a:lnTo>
                      <a:pt x="18" y="6"/>
                    </a:lnTo>
                    <a:lnTo>
                      <a:pt x="16" y="4"/>
                    </a:lnTo>
                    <a:lnTo>
                      <a:pt x="12" y="2"/>
                    </a:lnTo>
                    <a:lnTo>
                      <a:pt x="10"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5" name="Freeform 127"/>
              <p:cNvSpPr>
                <a:spLocks/>
              </p:cNvSpPr>
              <p:nvPr/>
            </p:nvSpPr>
            <p:spPr bwMode="auto">
              <a:xfrm>
                <a:off x="3098" y="1784"/>
                <a:ext cx="18" cy="20"/>
              </a:xfrm>
              <a:custGeom>
                <a:avLst/>
                <a:gdLst>
                  <a:gd name="T0" fmla="*/ 10 w 18"/>
                  <a:gd name="T1" fmla="*/ 0 h 20"/>
                  <a:gd name="T2" fmla="*/ 10 w 18"/>
                  <a:gd name="T3" fmla="*/ 0 h 20"/>
                  <a:gd name="T4" fmla="*/ 6 w 18"/>
                  <a:gd name="T5" fmla="*/ 2 h 20"/>
                  <a:gd name="T6" fmla="*/ 2 w 18"/>
                  <a:gd name="T7" fmla="*/ 4 h 20"/>
                  <a:gd name="T8" fmla="*/ 0 w 18"/>
                  <a:gd name="T9" fmla="*/ 6 h 20"/>
                  <a:gd name="T10" fmla="*/ 0 w 18"/>
                  <a:gd name="T11" fmla="*/ 10 h 20"/>
                  <a:gd name="T12" fmla="*/ 0 w 18"/>
                  <a:gd name="T13" fmla="*/ 10 h 20"/>
                  <a:gd name="T14" fmla="*/ 0 w 18"/>
                  <a:gd name="T15" fmla="*/ 14 h 20"/>
                  <a:gd name="T16" fmla="*/ 2 w 18"/>
                  <a:gd name="T17" fmla="*/ 18 h 20"/>
                  <a:gd name="T18" fmla="*/ 6 w 18"/>
                  <a:gd name="T19" fmla="*/ 20 h 20"/>
                  <a:gd name="T20" fmla="*/ 10 w 18"/>
                  <a:gd name="T21" fmla="*/ 20 h 20"/>
                  <a:gd name="T22" fmla="*/ 10 w 18"/>
                  <a:gd name="T23" fmla="*/ 20 h 20"/>
                  <a:gd name="T24" fmla="*/ 12 w 18"/>
                  <a:gd name="T25" fmla="*/ 20 h 20"/>
                  <a:gd name="T26" fmla="*/ 16 w 18"/>
                  <a:gd name="T27" fmla="*/ 18 h 20"/>
                  <a:gd name="T28" fmla="*/ 18 w 18"/>
                  <a:gd name="T29" fmla="*/ 14 h 20"/>
                  <a:gd name="T30" fmla="*/ 18 w 18"/>
                  <a:gd name="T31" fmla="*/ 10 h 20"/>
                  <a:gd name="T32" fmla="*/ 18 w 18"/>
                  <a:gd name="T33" fmla="*/ 10 h 20"/>
                  <a:gd name="T34" fmla="*/ 18 w 18"/>
                  <a:gd name="T35" fmla="*/ 6 h 20"/>
                  <a:gd name="T36" fmla="*/ 16 w 18"/>
                  <a:gd name="T37" fmla="*/ 4 h 20"/>
                  <a:gd name="T38" fmla="*/ 12 w 18"/>
                  <a:gd name="T39" fmla="*/ 2 h 20"/>
                  <a:gd name="T40" fmla="*/ 10 w 18"/>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20">
                    <a:moveTo>
                      <a:pt x="10" y="0"/>
                    </a:moveTo>
                    <a:lnTo>
                      <a:pt x="10" y="0"/>
                    </a:lnTo>
                    <a:lnTo>
                      <a:pt x="6" y="2"/>
                    </a:lnTo>
                    <a:lnTo>
                      <a:pt x="2" y="4"/>
                    </a:lnTo>
                    <a:lnTo>
                      <a:pt x="0" y="6"/>
                    </a:lnTo>
                    <a:lnTo>
                      <a:pt x="0" y="10"/>
                    </a:lnTo>
                    <a:lnTo>
                      <a:pt x="0" y="10"/>
                    </a:lnTo>
                    <a:lnTo>
                      <a:pt x="0" y="14"/>
                    </a:lnTo>
                    <a:lnTo>
                      <a:pt x="2" y="18"/>
                    </a:lnTo>
                    <a:lnTo>
                      <a:pt x="6" y="20"/>
                    </a:lnTo>
                    <a:lnTo>
                      <a:pt x="10" y="20"/>
                    </a:lnTo>
                    <a:lnTo>
                      <a:pt x="10" y="20"/>
                    </a:lnTo>
                    <a:lnTo>
                      <a:pt x="12" y="20"/>
                    </a:lnTo>
                    <a:lnTo>
                      <a:pt x="16" y="18"/>
                    </a:lnTo>
                    <a:lnTo>
                      <a:pt x="18" y="14"/>
                    </a:lnTo>
                    <a:lnTo>
                      <a:pt x="18" y="10"/>
                    </a:lnTo>
                    <a:lnTo>
                      <a:pt x="18" y="10"/>
                    </a:lnTo>
                    <a:lnTo>
                      <a:pt x="18" y="6"/>
                    </a:lnTo>
                    <a:lnTo>
                      <a:pt x="16" y="4"/>
                    </a:lnTo>
                    <a:lnTo>
                      <a:pt x="12" y="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6" name="Freeform 128"/>
              <p:cNvSpPr>
                <a:spLocks/>
              </p:cNvSpPr>
              <p:nvPr/>
            </p:nvSpPr>
            <p:spPr bwMode="auto">
              <a:xfrm>
                <a:off x="2972" y="1906"/>
                <a:ext cx="198" cy="274"/>
              </a:xfrm>
              <a:custGeom>
                <a:avLst/>
                <a:gdLst>
                  <a:gd name="T0" fmla="*/ 132 w 198"/>
                  <a:gd name="T1" fmla="*/ 0 h 274"/>
                  <a:gd name="T2" fmla="*/ 120 w 198"/>
                  <a:gd name="T3" fmla="*/ 0 h 274"/>
                  <a:gd name="T4" fmla="*/ 116 w 198"/>
                  <a:gd name="T5" fmla="*/ 10 h 274"/>
                  <a:gd name="T6" fmla="*/ 116 w 198"/>
                  <a:gd name="T7" fmla="*/ 102 h 274"/>
                  <a:gd name="T8" fmla="*/ 116 w 198"/>
                  <a:gd name="T9" fmla="*/ 102 h 274"/>
                  <a:gd name="T10" fmla="*/ 150 w 198"/>
                  <a:gd name="T11" fmla="*/ 168 h 274"/>
                  <a:gd name="T12" fmla="*/ 174 w 198"/>
                  <a:gd name="T13" fmla="*/ 216 h 274"/>
                  <a:gd name="T14" fmla="*/ 186 w 198"/>
                  <a:gd name="T15" fmla="*/ 246 h 274"/>
                  <a:gd name="T16" fmla="*/ 186 w 198"/>
                  <a:gd name="T17" fmla="*/ 246 h 274"/>
                  <a:gd name="T18" fmla="*/ 186 w 198"/>
                  <a:gd name="T19" fmla="*/ 252 h 274"/>
                  <a:gd name="T20" fmla="*/ 182 w 198"/>
                  <a:gd name="T21" fmla="*/ 258 h 274"/>
                  <a:gd name="T22" fmla="*/ 178 w 198"/>
                  <a:gd name="T23" fmla="*/ 262 h 274"/>
                  <a:gd name="T24" fmla="*/ 170 w 198"/>
                  <a:gd name="T25" fmla="*/ 262 h 274"/>
                  <a:gd name="T26" fmla="*/ 28 w 198"/>
                  <a:gd name="T27" fmla="*/ 262 h 274"/>
                  <a:gd name="T28" fmla="*/ 28 w 198"/>
                  <a:gd name="T29" fmla="*/ 262 h 274"/>
                  <a:gd name="T30" fmla="*/ 22 w 198"/>
                  <a:gd name="T31" fmla="*/ 262 h 274"/>
                  <a:gd name="T32" fmla="*/ 16 w 198"/>
                  <a:gd name="T33" fmla="*/ 258 h 274"/>
                  <a:gd name="T34" fmla="*/ 12 w 198"/>
                  <a:gd name="T35" fmla="*/ 252 h 274"/>
                  <a:gd name="T36" fmla="*/ 12 w 198"/>
                  <a:gd name="T37" fmla="*/ 246 h 274"/>
                  <a:gd name="T38" fmla="*/ 12 w 198"/>
                  <a:gd name="T39" fmla="*/ 246 h 274"/>
                  <a:gd name="T40" fmla="*/ 24 w 198"/>
                  <a:gd name="T41" fmla="*/ 216 h 274"/>
                  <a:gd name="T42" fmla="*/ 48 w 198"/>
                  <a:gd name="T43" fmla="*/ 168 h 274"/>
                  <a:gd name="T44" fmla="*/ 82 w 198"/>
                  <a:gd name="T45" fmla="*/ 102 h 274"/>
                  <a:gd name="T46" fmla="*/ 82 w 198"/>
                  <a:gd name="T47" fmla="*/ 10 h 274"/>
                  <a:gd name="T48" fmla="*/ 78 w 198"/>
                  <a:gd name="T49" fmla="*/ 0 h 274"/>
                  <a:gd name="T50" fmla="*/ 66 w 198"/>
                  <a:gd name="T51" fmla="*/ 0 h 274"/>
                  <a:gd name="T52" fmla="*/ 70 w 198"/>
                  <a:gd name="T53" fmla="*/ 10 h 274"/>
                  <a:gd name="T54" fmla="*/ 70 w 198"/>
                  <a:gd name="T55" fmla="*/ 100 h 274"/>
                  <a:gd name="T56" fmla="*/ 70 w 198"/>
                  <a:gd name="T57" fmla="*/ 100 h 274"/>
                  <a:gd name="T58" fmla="*/ 36 w 198"/>
                  <a:gd name="T59" fmla="*/ 170 h 274"/>
                  <a:gd name="T60" fmla="*/ 10 w 198"/>
                  <a:gd name="T61" fmla="*/ 220 h 274"/>
                  <a:gd name="T62" fmla="*/ 0 w 198"/>
                  <a:gd name="T63" fmla="*/ 246 h 274"/>
                  <a:gd name="T64" fmla="*/ 0 w 198"/>
                  <a:gd name="T65" fmla="*/ 246 h 274"/>
                  <a:gd name="T66" fmla="*/ 2 w 198"/>
                  <a:gd name="T67" fmla="*/ 258 h 274"/>
                  <a:gd name="T68" fmla="*/ 8 w 198"/>
                  <a:gd name="T69" fmla="*/ 266 h 274"/>
                  <a:gd name="T70" fmla="*/ 16 w 198"/>
                  <a:gd name="T71" fmla="*/ 272 h 274"/>
                  <a:gd name="T72" fmla="*/ 28 w 198"/>
                  <a:gd name="T73" fmla="*/ 274 h 274"/>
                  <a:gd name="T74" fmla="*/ 170 w 198"/>
                  <a:gd name="T75" fmla="*/ 274 h 274"/>
                  <a:gd name="T76" fmla="*/ 170 w 198"/>
                  <a:gd name="T77" fmla="*/ 274 h 274"/>
                  <a:gd name="T78" fmla="*/ 182 w 198"/>
                  <a:gd name="T79" fmla="*/ 272 h 274"/>
                  <a:gd name="T80" fmla="*/ 190 w 198"/>
                  <a:gd name="T81" fmla="*/ 266 h 274"/>
                  <a:gd name="T82" fmla="*/ 196 w 198"/>
                  <a:gd name="T83" fmla="*/ 258 h 274"/>
                  <a:gd name="T84" fmla="*/ 198 w 198"/>
                  <a:gd name="T85" fmla="*/ 246 h 274"/>
                  <a:gd name="T86" fmla="*/ 198 w 198"/>
                  <a:gd name="T87" fmla="*/ 246 h 274"/>
                  <a:gd name="T88" fmla="*/ 188 w 198"/>
                  <a:gd name="T89" fmla="*/ 220 h 274"/>
                  <a:gd name="T90" fmla="*/ 164 w 198"/>
                  <a:gd name="T91" fmla="*/ 170 h 274"/>
                  <a:gd name="T92" fmla="*/ 128 w 198"/>
                  <a:gd name="T93" fmla="*/ 100 h 274"/>
                  <a:gd name="T94" fmla="*/ 128 w 198"/>
                  <a:gd name="T95" fmla="*/ 10 h 274"/>
                  <a:gd name="T96" fmla="*/ 132 w 198"/>
                  <a:gd name="T9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8" h="274">
                    <a:moveTo>
                      <a:pt x="132" y="0"/>
                    </a:moveTo>
                    <a:lnTo>
                      <a:pt x="120" y="0"/>
                    </a:lnTo>
                    <a:lnTo>
                      <a:pt x="116" y="10"/>
                    </a:lnTo>
                    <a:lnTo>
                      <a:pt x="116" y="102"/>
                    </a:lnTo>
                    <a:lnTo>
                      <a:pt x="116" y="102"/>
                    </a:lnTo>
                    <a:lnTo>
                      <a:pt x="150" y="168"/>
                    </a:lnTo>
                    <a:lnTo>
                      <a:pt x="174" y="216"/>
                    </a:lnTo>
                    <a:lnTo>
                      <a:pt x="186" y="246"/>
                    </a:lnTo>
                    <a:lnTo>
                      <a:pt x="186" y="246"/>
                    </a:lnTo>
                    <a:lnTo>
                      <a:pt x="186" y="252"/>
                    </a:lnTo>
                    <a:lnTo>
                      <a:pt x="182" y="258"/>
                    </a:lnTo>
                    <a:lnTo>
                      <a:pt x="178" y="262"/>
                    </a:lnTo>
                    <a:lnTo>
                      <a:pt x="170" y="262"/>
                    </a:lnTo>
                    <a:lnTo>
                      <a:pt x="28" y="262"/>
                    </a:lnTo>
                    <a:lnTo>
                      <a:pt x="28" y="262"/>
                    </a:lnTo>
                    <a:lnTo>
                      <a:pt x="22" y="262"/>
                    </a:lnTo>
                    <a:lnTo>
                      <a:pt x="16" y="258"/>
                    </a:lnTo>
                    <a:lnTo>
                      <a:pt x="12" y="252"/>
                    </a:lnTo>
                    <a:lnTo>
                      <a:pt x="12" y="246"/>
                    </a:lnTo>
                    <a:lnTo>
                      <a:pt x="12" y="246"/>
                    </a:lnTo>
                    <a:lnTo>
                      <a:pt x="24" y="216"/>
                    </a:lnTo>
                    <a:lnTo>
                      <a:pt x="48" y="168"/>
                    </a:lnTo>
                    <a:lnTo>
                      <a:pt x="82" y="102"/>
                    </a:lnTo>
                    <a:lnTo>
                      <a:pt x="82" y="10"/>
                    </a:lnTo>
                    <a:lnTo>
                      <a:pt x="78" y="0"/>
                    </a:lnTo>
                    <a:lnTo>
                      <a:pt x="66" y="0"/>
                    </a:lnTo>
                    <a:lnTo>
                      <a:pt x="70" y="10"/>
                    </a:lnTo>
                    <a:lnTo>
                      <a:pt x="70" y="100"/>
                    </a:lnTo>
                    <a:lnTo>
                      <a:pt x="70" y="100"/>
                    </a:lnTo>
                    <a:lnTo>
                      <a:pt x="36" y="170"/>
                    </a:lnTo>
                    <a:lnTo>
                      <a:pt x="10" y="220"/>
                    </a:lnTo>
                    <a:lnTo>
                      <a:pt x="0" y="246"/>
                    </a:lnTo>
                    <a:lnTo>
                      <a:pt x="0" y="246"/>
                    </a:lnTo>
                    <a:lnTo>
                      <a:pt x="2" y="258"/>
                    </a:lnTo>
                    <a:lnTo>
                      <a:pt x="8" y="266"/>
                    </a:lnTo>
                    <a:lnTo>
                      <a:pt x="16" y="272"/>
                    </a:lnTo>
                    <a:lnTo>
                      <a:pt x="28" y="274"/>
                    </a:lnTo>
                    <a:lnTo>
                      <a:pt x="170" y="274"/>
                    </a:lnTo>
                    <a:lnTo>
                      <a:pt x="170" y="274"/>
                    </a:lnTo>
                    <a:lnTo>
                      <a:pt x="182" y="272"/>
                    </a:lnTo>
                    <a:lnTo>
                      <a:pt x="190" y="266"/>
                    </a:lnTo>
                    <a:lnTo>
                      <a:pt x="196" y="258"/>
                    </a:lnTo>
                    <a:lnTo>
                      <a:pt x="198" y="246"/>
                    </a:lnTo>
                    <a:lnTo>
                      <a:pt x="198" y="246"/>
                    </a:lnTo>
                    <a:lnTo>
                      <a:pt x="188" y="220"/>
                    </a:lnTo>
                    <a:lnTo>
                      <a:pt x="164" y="170"/>
                    </a:lnTo>
                    <a:lnTo>
                      <a:pt x="128" y="100"/>
                    </a:lnTo>
                    <a:lnTo>
                      <a:pt x="128" y="10"/>
                    </a:lnTo>
                    <a:lnTo>
                      <a:pt x="132"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7" name="Freeform 129"/>
              <p:cNvSpPr>
                <a:spLocks/>
              </p:cNvSpPr>
              <p:nvPr/>
            </p:nvSpPr>
            <p:spPr bwMode="auto">
              <a:xfrm>
                <a:off x="2972" y="1906"/>
                <a:ext cx="198" cy="274"/>
              </a:xfrm>
              <a:custGeom>
                <a:avLst/>
                <a:gdLst>
                  <a:gd name="T0" fmla="*/ 132 w 198"/>
                  <a:gd name="T1" fmla="*/ 0 h 274"/>
                  <a:gd name="T2" fmla="*/ 120 w 198"/>
                  <a:gd name="T3" fmla="*/ 0 h 274"/>
                  <a:gd name="T4" fmla="*/ 116 w 198"/>
                  <a:gd name="T5" fmla="*/ 10 h 274"/>
                  <a:gd name="T6" fmla="*/ 116 w 198"/>
                  <a:gd name="T7" fmla="*/ 102 h 274"/>
                  <a:gd name="T8" fmla="*/ 116 w 198"/>
                  <a:gd name="T9" fmla="*/ 102 h 274"/>
                  <a:gd name="T10" fmla="*/ 150 w 198"/>
                  <a:gd name="T11" fmla="*/ 168 h 274"/>
                  <a:gd name="T12" fmla="*/ 174 w 198"/>
                  <a:gd name="T13" fmla="*/ 216 h 274"/>
                  <a:gd name="T14" fmla="*/ 186 w 198"/>
                  <a:gd name="T15" fmla="*/ 246 h 274"/>
                  <a:gd name="T16" fmla="*/ 186 w 198"/>
                  <a:gd name="T17" fmla="*/ 246 h 274"/>
                  <a:gd name="T18" fmla="*/ 186 w 198"/>
                  <a:gd name="T19" fmla="*/ 252 h 274"/>
                  <a:gd name="T20" fmla="*/ 182 w 198"/>
                  <a:gd name="T21" fmla="*/ 258 h 274"/>
                  <a:gd name="T22" fmla="*/ 178 w 198"/>
                  <a:gd name="T23" fmla="*/ 262 h 274"/>
                  <a:gd name="T24" fmla="*/ 170 w 198"/>
                  <a:gd name="T25" fmla="*/ 262 h 274"/>
                  <a:gd name="T26" fmla="*/ 28 w 198"/>
                  <a:gd name="T27" fmla="*/ 262 h 274"/>
                  <a:gd name="T28" fmla="*/ 28 w 198"/>
                  <a:gd name="T29" fmla="*/ 262 h 274"/>
                  <a:gd name="T30" fmla="*/ 22 w 198"/>
                  <a:gd name="T31" fmla="*/ 262 h 274"/>
                  <a:gd name="T32" fmla="*/ 16 w 198"/>
                  <a:gd name="T33" fmla="*/ 258 h 274"/>
                  <a:gd name="T34" fmla="*/ 12 w 198"/>
                  <a:gd name="T35" fmla="*/ 252 h 274"/>
                  <a:gd name="T36" fmla="*/ 12 w 198"/>
                  <a:gd name="T37" fmla="*/ 246 h 274"/>
                  <a:gd name="T38" fmla="*/ 12 w 198"/>
                  <a:gd name="T39" fmla="*/ 246 h 274"/>
                  <a:gd name="T40" fmla="*/ 24 w 198"/>
                  <a:gd name="T41" fmla="*/ 216 h 274"/>
                  <a:gd name="T42" fmla="*/ 48 w 198"/>
                  <a:gd name="T43" fmla="*/ 168 h 274"/>
                  <a:gd name="T44" fmla="*/ 82 w 198"/>
                  <a:gd name="T45" fmla="*/ 102 h 274"/>
                  <a:gd name="T46" fmla="*/ 82 w 198"/>
                  <a:gd name="T47" fmla="*/ 10 h 274"/>
                  <a:gd name="T48" fmla="*/ 78 w 198"/>
                  <a:gd name="T49" fmla="*/ 0 h 274"/>
                  <a:gd name="T50" fmla="*/ 66 w 198"/>
                  <a:gd name="T51" fmla="*/ 0 h 274"/>
                  <a:gd name="T52" fmla="*/ 70 w 198"/>
                  <a:gd name="T53" fmla="*/ 10 h 274"/>
                  <a:gd name="T54" fmla="*/ 70 w 198"/>
                  <a:gd name="T55" fmla="*/ 100 h 274"/>
                  <a:gd name="T56" fmla="*/ 70 w 198"/>
                  <a:gd name="T57" fmla="*/ 100 h 274"/>
                  <a:gd name="T58" fmla="*/ 36 w 198"/>
                  <a:gd name="T59" fmla="*/ 170 h 274"/>
                  <a:gd name="T60" fmla="*/ 10 w 198"/>
                  <a:gd name="T61" fmla="*/ 220 h 274"/>
                  <a:gd name="T62" fmla="*/ 0 w 198"/>
                  <a:gd name="T63" fmla="*/ 246 h 274"/>
                  <a:gd name="T64" fmla="*/ 0 w 198"/>
                  <a:gd name="T65" fmla="*/ 246 h 274"/>
                  <a:gd name="T66" fmla="*/ 2 w 198"/>
                  <a:gd name="T67" fmla="*/ 258 h 274"/>
                  <a:gd name="T68" fmla="*/ 8 w 198"/>
                  <a:gd name="T69" fmla="*/ 266 h 274"/>
                  <a:gd name="T70" fmla="*/ 16 w 198"/>
                  <a:gd name="T71" fmla="*/ 272 h 274"/>
                  <a:gd name="T72" fmla="*/ 28 w 198"/>
                  <a:gd name="T73" fmla="*/ 274 h 274"/>
                  <a:gd name="T74" fmla="*/ 170 w 198"/>
                  <a:gd name="T75" fmla="*/ 274 h 274"/>
                  <a:gd name="T76" fmla="*/ 170 w 198"/>
                  <a:gd name="T77" fmla="*/ 274 h 274"/>
                  <a:gd name="T78" fmla="*/ 182 w 198"/>
                  <a:gd name="T79" fmla="*/ 272 h 274"/>
                  <a:gd name="T80" fmla="*/ 190 w 198"/>
                  <a:gd name="T81" fmla="*/ 266 h 274"/>
                  <a:gd name="T82" fmla="*/ 196 w 198"/>
                  <a:gd name="T83" fmla="*/ 258 h 274"/>
                  <a:gd name="T84" fmla="*/ 198 w 198"/>
                  <a:gd name="T85" fmla="*/ 246 h 274"/>
                  <a:gd name="T86" fmla="*/ 198 w 198"/>
                  <a:gd name="T87" fmla="*/ 246 h 274"/>
                  <a:gd name="T88" fmla="*/ 188 w 198"/>
                  <a:gd name="T89" fmla="*/ 220 h 274"/>
                  <a:gd name="T90" fmla="*/ 164 w 198"/>
                  <a:gd name="T91" fmla="*/ 170 h 274"/>
                  <a:gd name="T92" fmla="*/ 128 w 198"/>
                  <a:gd name="T93" fmla="*/ 100 h 274"/>
                  <a:gd name="T94" fmla="*/ 128 w 198"/>
                  <a:gd name="T95" fmla="*/ 10 h 274"/>
                  <a:gd name="T96" fmla="*/ 132 w 198"/>
                  <a:gd name="T9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8" h="274">
                    <a:moveTo>
                      <a:pt x="132" y="0"/>
                    </a:moveTo>
                    <a:lnTo>
                      <a:pt x="120" y="0"/>
                    </a:lnTo>
                    <a:lnTo>
                      <a:pt x="116" y="10"/>
                    </a:lnTo>
                    <a:lnTo>
                      <a:pt x="116" y="102"/>
                    </a:lnTo>
                    <a:lnTo>
                      <a:pt x="116" y="102"/>
                    </a:lnTo>
                    <a:lnTo>
                      <a:pt x="150" y="168"/>
                    </a:lnTo>
                    <a:lnTo>
                      <a:pt x="174" y="216"/>
                    </a:lnTo>
                    <a:lnTo>
                      <a:pt x="186" y="246"/>
                    </a:lnTo>
                    <a:lnTo>
                      <a:pt x="186" y="246"/>
                    </a:lnTo>
                    <a:lnTo>
                      <a:pt x="186" y="252"/>
                    </a:lnTo>
                    <a:lnTo>
                      <a:pt x="182" y="258"/>
                    </a:lnTo>
                    <a:lnTo>
                      <a:pt x="178" y="262"/>
                    </a:lnTo>
                    <a:lnTo>
                      <a:pt x="170" y="262"/>
                    </a:lnTo>
                    <a:lnTo>
                      <a:pt x="28" y="262"/>
                    </a:lnTo>
                    <a:lnTo>
                      <a:pt x="28" y="262"/>
                    </a:lnTo>
                    <a:lnTo>
                      <a:pt x="22" y="262"/>
                    </a:lnTo>
                    <a:lnTo>
                      <a:pt x="16" y="258"/>
                    </a:lnTo>
                    <a:lnTo>
                      <a:pt x="12" y="252"/>
                    </a:lnTo>
                    <a:lnTo>
                      <a:pt x="12" y="246"/>
                    </a:lnTo>
                    <a:lnTo>
                      <a:pt x="12" y="246"/>
                    </a:lnTo>
                    <a:lnTo>
                      <a:pt x="24" y="216"/>
                    </a:lnTo>
                    <a:lnTo>
                      <a:pt x="48" y="168"/>
                    </a:lnTo>
                    <a:lnTo>
                      <a:pt x="82" y="102"/>
                    </a:lnTo>
                    <a:lnTo>
                      <a:pt x="82" y="10"/>
                    </a:lnTo>
                    <a:lnTo>
                      <a:pt x="78" y="0"/>
                    </a:lnTo>
                    <a:lnTo>
                      <a:pt x="66" y="0"/>
                    </a:lnTo>
                    <a:lnTo>
                      <a:pt x="70" y="10"/>
                    </a:lnTo>
                    <a:lnTo>
                      <a:pt x="70" y="100"/>
                    </a:lnTo>
                    <a:lnTo>
                      <a:pt x="70" y="100"/>
                    </a:lnTo>
                    <a:lnTo>
                      <a:pt x="36" y="170"/>
                    </a:lnTo>
                    <a:lnTo>
                      <a:pt x="10" y="220"/>
                    </a:lnTo>
                    <a:lnTo>
                      <a:pt x="0" y="246"/>
                    </a:lnTo>
                    <a:lnTo>
                      <a:pt x="0" y="246"/>
                    </a:lnTo>
                    <a:lnTo>
                      <a:pt x="2" y="258"/>
                    </a:lnTo>
                    <a:lnTo>
                      <a:pt x="8" y="266"/>
                    </a:lnTo>
                    <a:lnTo>
                      <a:pt x="16" y="272"/>
                    </a:lnTo>
                    <a:lnTo>
                      <a:pt x="28" y="274"/>
                    </a:lnTo>
                    <a:lnTo>
                      <a:pt x="170" y="274"/>
                    </a:lnTo>
                    <a:lnTo>
                      <a:pt x="170" y="274"/>
                    </a:lnTo>
                    <a:lnTo>
                      <a:pt x="182" y="272"/>
                    </a:lnTo>
                    <a:lnTo>
                      <a:pt x="190" y="266"/>
                    </a:lnTo>
                    <a:lnTo>
                      <a:pt x="196" y="258"/>
                    </a:lnTo>
                    <a:lnTo>
                      <a:pt x="198" y="246"/>
                    </a:lnTo>
                    <a:lnTo>
                      <a:pt x="198" y="246"/>
                    </a:lnTo>
                    <a:lnTo>
                      <a:pt x="188" y="220"/>
                    </a:lnTo>
                    <a:lnTo>
                      <a:pt x="164" y="170"/>
                    </a:lnTo>
                    <a:lnTo>
                      <a:pt x="128" y="100"/>
                    </a:lnTo>
                    <a:lnTo>
                      <a:pt x="128" y="10"/>
                    </a:lnTo>
                    <a:lnTo>
                      <a:pt x="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8" name="Freeform 130"/>
              <p:cNvSpPr>
                <a:spLocks/>
              </p:cNvSpPr>
              <p:nvPr/>
            </p:nvSpPr>
            <p:spPr bwMode="auto">
              <a:xfrm>
                <a:off x="2992" y="1916"/>
                <a:ext cx="160" cy="246"/>
              </a:xfrm>
              <a:custGeom>
                <a:avLst/>
                <a:gdLst>
                  <a:gd name="T0" fmla="*/ 90 w 160"/>
                  <a:gd name="T1" fmla="*/ 0 h 246"/>
                  <a:gd name="T2" fmla="*/ 68 w 160"/>
                  <a:gd name="T3" fmla="*/ 0 h 246"/>
                  <a:gd name="T4" fmla="*/ 68 w 160"/>
                  <a:gd name="T5" fmla="*/ 94 h 246"/>
                  <a:gd name="T6" fmla="*/ 68 w 160"/>
                  <a:gd name="T7" fmla="*/ 94 h 246"/>
                  <a:gd name="T8" fmla="*/ 34 w 160"/>
                  <a:gd name="T9" fmla="*/ 162 h 246"/>
                  <a:gd name="T10" fmla="*/ 10 w 160"/>
                  <a:gd name="T11" fmla="*/ 212 h 246"/>
                  <a:gd name="T12" fmla="*/ 0 w 160"/>
                  <a:gd name="T13" fmla="*/ 236 h 246"/>
                  <a:gd name="T14" fmla="*/ 0 w 160"/>
                  <a:gd name="T15" fmla="*/ 236 h 246"/>
                  <a:gd name="T16" fmla="*/ 0 w 160"/>
                  <a:gd name="T17" fmla="*/ 242 h 246"/>
                  <a:gd name="T18" fmla="*/ 4 w 160"/>
                  <a:gd name="T19" fmla="*/ 246 h 246"/>
                  <a:gd name="T20" fmla="*/ 10 w 160"/>
                  <a:gd name="T21" fmla="*/ 246 h 246"/>
                  <a:gd name="T22" fmla="*/ 18 w 160"/>
                  <a:gd name="T23" fmla="*/ 246 h 246"/>
                  <a:gd name="T24" fmla="*/ 80 w 160"/>
                  <a:gd name="T25" fmla="*/ 246 h 246"/>
                  <a:gd name="T26" fmla="*/ 140 w 160"/>
                  <a:gd name="T27" fmla="*/ 246 h 246"/>
                  <a:gd name="T28" fmla="*/ 140 w 160"/>
                  <a:gd name="T29" fmla="*/ 246 h 246"/>
                  <a:gd name="T30" fmla="*/ 148 w 160"/>
                  <a:gd name="T31" fmla="*/ 246 h 246"/>
                  <a:gd name="T32" fmla="*/ 154 w 160"/>
                  <a:gd name="T33" fmla="*/ 246 h 246"/>
                  <a:gd name="T34" fmla="*/ 158 w 160"/>
                  <a:gd name="T35" fmla="*/ 242 h 246"/>
                  <a:gd name="T36" fmla="*/ 160 w 160"/>
                  <a:gd name="T37" fmla="*/ 236 h 246"/>
                  <a:gd name="T38" fmla="*/ 160 w 160"/>
                  <a:gd name="T39" fmla="*/ 236 h 246"/>
                  <a:gd name="T40" fmla="*/ 148 w 160"/>
                  <a:gd name="T41" fmla="*/ 212 h 246"/>
                  <a:gd name="T42" fmla="*/ 124 w 160"/>
                  <a:gd name="T43" fmla="*/ 162 h 246"/>
                  <a:gd name="T44" fmla="*/ 90 w 160"/>
                  <a:gd name="T45" fmla="*/ 94 h 246"/>
                  <a:gd name="T46" fmla="*/ 90 w 160"/>
                  <a:gd name="T4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246">
                    <a:moveTo>
                      <a:pt x="90" y="0"/>
                    </a:moveTo>
                    <a:lnTo>
                      <a:pt x="68" y="0"/>
                    </a:lnTo>
                    <a:lnTo>
                      <a:pt x="68" y="94"/>
                    </a:lnTo>
                    <a:lnTo>
                      <a:pt x="68" y="94"/>
                    </a:lnTo>
                    <a:lnTo>
                      <a:pt x="34" y="162"/>
                    </a:lnTo>
                    <a:lnTo>
                      <a:pt x="10" y="212"/>
                    </a:lnTo>
                    <a:lnTo>
                      <a:pt x="0" y="236"/>
                    </a:lnTo>
                    <a:lnTo>
                      <a:pt x="0" y="236"/>
                    </a:lnTo>
                    <a:lnTo>
                      <a:pt x="0" y="242"/>
                    </a:lnTo>
                    <a:lnTo>
                      <a:pt x="4" y="246"/>
                    </a:lnTo>
                    <a:lnTo>
                      <a:pt x="10" y="246"/>
                    </a:lnTo>
                    <a:lnTo>
                      <a:pt x="18" y="246"/>
                    </a:lnTo>
                    <a:lnTo>
                      <a:pt x="80" y="246"/>
                    </a:lnTo>
                    <a:lnTo>
                      <a:pt x="140" y="246"/>
                    </a:lnTo>
                    <a:lnTo>
                      <a:pt x="140" y="246"/>
                    </a:lnTo>
                    <a:lnTo>
                      <a:pt x="148" y="246"/>
                    </a:lnTo>
                    <a:lnTo>
                      <a:pt x="154" y="246"/>
                    </a:lnTo>
                    <a:lnTo>
                      <a:pt x="158" y="242"/>
                    </a:lnTo>
                    <a:lnTo>
                      <a:pt x="160" y="236"/>
                    </a:lnTo>
                    <a:lnTo>
                      <a:pt x="160" y="236"/>
                    </a:lnTo>
                    <a:lnTo>
                      <a:pt x="148" y="212"/>
                    </a:lnTo>
                    <a:lnTo>
                      <a:pt x="124" y="162"/>
                    </a:lnTo>
                    <a:lnTo>
                      <a:pt x="90" y="94"/>
                    </a:lnTo>
                    <a:lnTo>
                      <a:pt x="90"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9" name="Freeform 131"/>
              <p:cNvSpPr>
                <a:spLocks/>
              </p:cNvSpPr>
              <p:nvPr/>
            </p:nvSpPr>
            <p:spPr bwMode="auto">
              <a:xfrm>
                <a:off x="2992" y="1916"/>
                <a:ext cx="160" cy="246"/>
              </a:xfrm>
              <a:custGeom>
                <a:avLst/>
                <a:gdLst>
                  <a:gd name="T0" fmla="*/ 90 w 160"/>
                  <a:gd name="T1" fmla="*/ 0 h 246"/>
                  <a:gd name="T2" fmla="*/ 68 w 160"/>
                  <a:gd name="T3" fmla="*/ 0 h 246"/>
                  <a:gd name="T4" fmla="*/ 68 w 160"/>
                  <a:gd name="T5" fmla="*/ 94 h 246"/>
                  <a:gd name="T6" fmla="*/ 68 w 160"/>
                  <a:gd name="T7" fmla="*/ 94 h 246"/>
                  <a:gd name="T8" fmla="*/ 34 w 160"/>
                  <a:gd name="T9" fmla="*/ 162 h 246"/>
                  <a:gd name="T10" fmla="*/ 10 w 160"/>
                  <a:gd name="T11" fmla="*/ 212 h 246"/>
                  <a:gd name="T12" fmla="*/ 0 w 160"/>
                  <a:gd name="T13" fmla="*/ 236 h 246"/>
                  <a:gd name="T14" fmla="*/ 0 w 160"/>
                  <a:gd name="T15" fmla="*/ 236 h 246"/>
                  <a:gd name="T16" fmla="*/ 0 w 160"/>
                  <a:gd name="T17" fmla="*/ 242 h 246"/>
                  <a:gd name="T18" fmla="*/ 4 w 160"/>
                  <a:gd name="T19" fmla="*/ 246 h 246"/>
                  <a:gd name="T20" fmla="*/ 10 w 160"/>
                  <a:gd name="T21" fmla="*/ 246 h 246"/>
                  <a:gd name="T22" fmla="*/ 18 w 160"/>
                  <a:gd name="T23" fmla="*/ 246 h 246"/>
                  <a:gd name="T24" fmla="*/ 80 w 160"/>
                  <a:gd name="T25" fmla="*/ 246 h 246"/>
                  <a:gd name="T26" fmla="*/ 140 w 160"/>
                  <a:gd name="T27" fmla="*/ 246 h 246"/>
                  <a:gd name="T28" fmla="*/ 140 w 160"/>
                  <a:gd name="T29" fmla="*/ 246 h 246"/>
                  <a:gd name="T30" fmla="*/ 148 w 160"/>
                  <a:gd name="T31" fmla="*/ 246 h 246"/>
                  <a:gd name="T32" fmla="*/ 154 w 160"/>
                  <a:gd name="T33" fmla="*/ 246 h 246"/>
                  <a:gd name="T34" fmla="*/ 158 w 160"/>
                  <a:gd name="T35" fmla="*/ 242 h 246"/>
                  <a:gd name="T36" fmla="*/ 160 w 160"/>
                  <a:gd name="T37" fmla="*/ 236 h 246"/>
                  <a:gd name="T38" fmla="*/ 160 w 160"/>
                  <a:gd name="T39" fmla="*/ 236 h 246"/>
                  <a:gd name="T40" fmla="*/ 148 w 160"/>
                  <a:gd name="T41" fmla="*/ 212 h 246"/>
                  <a:gd name="T42" fmla="*/ 124 w 160"/>
                  <a:gd name="T43" fmla="*/ 162 h 246"/>
                  <a:gd name="T44" fmla="*/ 90 w 160"/>
                  <a:gd name="T45" fmla="*/ 94 h 246"/>
                  <a:gd name="T46" fmla="*/ 90 w 160"/>
                  <a:gd name="T47"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246">
                    <a:moveTo>
                      <a:pt x="90" y="0"/>
                    </a:moveTo>
                    <a:lnTo>
                      <a:pt x="68" y="0"/>
                    </a:lnTo>
                    <a:lnTo>
                      <a:pt x="68" y="94"/>
                    </a:lnTo>
                    <a:lnTo>
                      <a:pt x="68" y="94"/>
                    </a:lnTo>
                    <a:lnTo>
                      <a:pt x="34" y="162"/>
                    </a:lnTo>
                    <a:lnTo>
                      <a:pt x="10" y="212"/>
                    </a:lnTo>
                    <a:lnTo>
                      <a:pt x="0" y="236"/>
                    </a:lnTo>
                    <a:lnTo>
                      <a:pt x="0" y="236"/>
                    </a:lnTo>
                    <a:lnTo>
                      <a:pt x="0" y="242"/>
                    </a:lnTo>
                    <a:lnTo>
                      <a:pt x="4" y="246"/>
                    </a:lnTo>
                    <a:lnTo>
                      <a:pt x="10" y="246"/>
                    </a:lnTo>
                    <a:lnTo>
                      <a:pt x="18" y="246"/>
                    </a:lnTo>
                    <a:lnTo>
                      <a:pt x="80" y="246"/>
                    </a:lnTo>
                    <a:lnTo>
                      <a:pt x="140" y="246"/>
                    </a:lnTo>
                    <a:lnTo>
                      <a:pt x="140" y="246"/>
                    </a:lnTo>
                    <a:lnTo>
                      <a:pt x="148" y="246"/>
                    </a:lnTo>
                    <a:lnTo>
                      <a:pt x="154" y="246"/>
                    </a:lnTo>
                    <a:lnTo>
                      <a:pt x="158" y="242"/>
                    </a:lnTo>
                    <a:lnTo>
                      <a:pt x="160" y="236"/>
                    </a:lnTo>
                    <a:lnTo>
                      <a:pt x="160" y="236"/>
                    </a:lnTo>
                    <a:lnTo>
                      <a:pt x="148" y="212"/>
                    </a:lnTo>
                    <a:lnTo>
                      <a:pt x="124" y="162"/>
                    </a:lnTo>
                    <a:lnTo>
                      <a:pt x="90" y="94"/>
                    </a:lnTo>
                    <a:lnTo>
                      <a:pt x="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0" name="Freeform 132"/>
              <p:cNvSpPr>
                <a:spLocks/>
              </p:cNvSpPr>
              <p:nvPr/>
            </p:nvSpPr>
            <p:spPr bwMode="auto">
              <a:xfrm>
                <a:off x="2588" y="2066"/>
                <a:ext cx="86" cy="58"/>
              </a:xfrm>
              <a:custGeom>
                <a:avLst/>
                <a:gdLst>
                  <a:gd name="T0" fmla="*/ 8 w 86"/>
                  <a:gd name="T1" fmla="*/ 0 h 58"/>
                  <a:gd name="T2" fmla="*/ 0 w 86"/>
                  <a:gd name="T3" fmla="*/ 12 h 58"/>
                  <a:gd name="T4" fmla="*/ 78 w 86"/>
                  <a:gd name="T5" fmla="*/ 58 h 58"/>
                  <a:gd name="T6" fmla="*/ 86 w 86"/>
                  <a:gd name="T7" fmla="*/ 44 h 58"/>
                  <a:gd name="T8" fmla="*/ 8 w 86"/>
                  <a:gd name="T9" fmla="*/ 0 h 58"/>
                </a:gdLst>
                <a:ahLst/>
                <a:cxnLst>
                  <a:cxn ang="0">
                    <a:pos x="T0" y="T1"/>
                  </a:cxn>
                  <a:cxn ang="0">
                    <a:pos x="T2" y="T3"/>
                  </a:cxn>
                  <a:cxn ang="0">
                    <a:pos x="T4" y="T5"/>
                  </a:cxn>
                  <a:cxn ang="0">
                    <a:pos x="T6" y="T7"/>
                  </a:cxn>
                  <a:cxn ang="0">
                    <a:pos x="T8" y="T9"/>
                  </a:cxn>
                </a:cxnLst>
                <a:rect l="0" t="0" r="r" b="b"/>
                <a:pathLst>
                  <a:path w="86" h="58">
                    <a:moveTo>
                      <a:pt x="8" y="0"/>
                    </a:moveTo>
                    <a:lnTo>
                      <a:pt x="0" y="12"/>
                    </a:lnTo>
                    <a:lnTo>
                      <a:pt x="78" y="58"/>
                    </a:lnTo>
                    <a:lnTo>
                      <a:pt x="86" y="44"/>
                    </a:lnTo>
                    <a:lnTo>
                      <a:pt x="8"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1" name="Freeform 133"/>
              <p:cNvSpPr>
                <a:spLocks/>
              </p:cNvSpPr>
              <p:nvPr/>
            </p:nvSpPr>
            <p:spPr bwMode="auto">
              <a:xfrm>
                <a:off x="2588" y="2066"/>
                <a:ext cx="86" cy="58"/>
              </a:xfrm>
              <a:custGeom>
                <a:avLst/>
                <a:gdLst>
                  <a:gd name="T0" fmla="*/ 8 w 86"/>
                  <a:gd name="T1" fmla="*/ 0 h 58"/>
                  <a:gd name="T2" fmla="*/ 0 w 86"/>
                  <a:gd name="T3" fmla="*/ 12 h 58"/>
                  <a:gd name="T4" fmla="*/ 78 w 86"/>
                  <a:gd name="T5" fmla="*/ 58 h 58"/>
                  <a:gd name="T6" fmla="*/ 86 w 86"/>
                  <a:gd name="T7" fmla="*/ 44 h 58"/>
                  <a:gd name="T8" fmla="*/ 8 w 86"/>
                  <a:gd name="T9" fmla="*/ 0 h 58"/>
                </a:gdLst>
                <a:ahLst/>
                <a:cxnLst>
                  <a:cxn ang="0">
                    <a:pos x="T0" y="T1"/>
                  </a:cxn>
                  <a:cxn ang="0">
                    <a:pos x="T2" y="T3"/>
                  </a:cxn>
                  <a:cxn ang="0">
                    <a:pos x="T4" y="T5"/>
                  </a:cxn>
                  <a:cxn ang="0">
                    <a:pos x="T6" y="T7"/>
                  </a:cxn>
                  <a:cxn ang="0">
                    <a:pos x="T8" y="T9"/>
                  </a:cxn>
                </a:cxnLst>
                <a:rect l="0" t="0" r="r" b="b"/>
                <a:pathLst>
                  <a:path w="86" h="58">
                    <a:moveTo>
                      <a:pt x="8" y="0"/>
                    </a:moveTo>
                    <a:lnTo>
                      <a:pt x="0" y="12"/>
                    </a:lnTo>
                    <a:lnTo>
                      <a:pt x="78" y="58"/>
                    </a:lnTo>
                    <a:lnTo>
                      <a:pt x="86" y="44"/>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2" name="Freeform 134"/>
              <p:cNvSpPr>
                <a:spLocks/>
              </p:cNvSpPr>
              <p:nvPr/>
            </p:nvSpPr>
            <p:spPr bwMode="auto">
              <a:xfrm>
                <a:off x="2598" y="1870"/>
                <a:ext cx="190" cy="310"/>
              </a:xfrm>
              <a:custGeom>
                <a:avLst/>
                <a:gdLst>
                  <a:gd name="T0" fmla="*/ 144 w 190"/>
                  <a:gd name="T1" fmla="*/ 0 h 310"/>
                  <a:gd name="T2" fmla="*/ 136 w 190"/>
                  <a:gd name="T3" fmla="*/ 16 h 310"/>
                  <a:gd name="T4" fmla="*/ 130 w 190"/>
                  <a:gd name="T5" fmla="*/ 12 h 310"/>
                  <a:gd name="T6" fmla="*/ 38 w 190"/>
                  <a:gd name="T7" fmla="*/ 170 h 310"/>
                  <a:gd name="T8" fmla="*/ 46 w 190"/>
                  <a:gd name="T9" fmla="*/ 174 h 310"/>
                  <a:gd name="T10" fmla="*/ 34 w 190"/>
                  <a:gd name="T11" fmla="*/ 194 h 310"/>
                  <a:gd name="T12" fmla="*/ 54 w 190"/>
                  <a:gd name="T13" fmla="*/ 206 h 310"/>
                  <a:gd name="T14" fmla="*/ 66 w 190"/>
                  <a:gd name="T15" fmla="*/ 186 h 310"/>
                  <a:gd name="T16" fmla="*/ 74 w 190"/>
                  <a:gd name="T17" fmla="*/ 192 h 310"/>
                  <a:gd name="T18" fmla="*/ 112 w 190"/>
                  <a:gd name="T19" fmla="*/ 124 h 310"/>
                  <a:gd name="T20" fmla="*/ 112 w 190"/>
                  <a:gd name="T21" fmla="*/ 124 h 310"/>
                  <a:gd name="T22" fmla="*/ 120 w 190"/>
                  <a:gd name="T23" fmla="*/ 130 h 310"/>
                  <a:gd name="T24" fmla="*/ 128 w 190"/>
                  <a:gd name="T25" fmla="*/ 138 h 310"/>
                  <a:gd name="T26" fmla="*/ 134 w 190"/>
                  <a:gd name="T27" fmla="*/ 146 h 310"/>
                  <a:gd name="T28" fmla="*/ 140 w 190"/>
                  <a:gd name="T29" fmla="*/ 154 h 310"/>
                  <a:gd name="T30" fmla="*/ 144 w 190"/>
                  <a:gd name="T31" fmla="*/ 164 h 310"/>
                  <a:gd name="T32" fmla="*/ 148 w 190"/>
                  <a:gd name="T33" fmla="*/ 174 h 310"/>
                  <a:gd name="T34" fmla="*/ 150 w 190"/>
                  <a:gd name="T35" fmla="*/ 184 h 310"/>
                  <a:gd name="T36" fmla="*/ 150 w 190"/>
                  <a:gd name="T37" fmla="*/ 196 h 310"/>
                  <a:gd name="T38" fmla="*/ 150 w 190"/>
                  <a:gd name="T39" fmla="*/ 196 h 310"/>
                  <a:gd name="T40" fmla="*/ 150 w 190"/>
                  <a:gd name="T41" fmla="*/ 212 h 310"/>
                  <a:gd name="T42" fmla="*/ 144 w 190"/>
                  <a:gd name="T43" fmla="*/ 228 h 310"/>
                  <a:gd name="T44" fmla="*/ 136 w 190"/>
                  <a:gd name="T45" fmla="*/ 242 h 310"/>
                  <a:gd name="T46" fmla="*/ 126 w 190"/>
                  <a:gd name="T47" fmla="*/ 254 h 310"/>
                  <a:gd name="T48" fmla="*/ 114 w 190"/>
                  <a:gd name="T49" fmla="*/ 264 h 310"/>
                  <a:gd name="T50" fmla="*/ 100 w 190"/>
                  <a:gd name="T51" fmla="*/ 272 h 310"/>
                  <a:gd name="T52" fmla="*/ 84 w 190"/>
                  <a:gd name="T53" fmla="*/ 276 h 310"/>
                  <a:gd name="T54" fmla="*/ 68 w 190"/>
                  <a:gd name="T55" fmla="*/ 278 h 310"/>
                  <a:gd name="T56" fmla="*/ 0 w 190"/>
                  <a:gd name="T57" fmla="*/ 278 h 310"/>
                  <a:gd name="T58" fmla="*/ 0 w 190"/>
                  <a:gd name="T59" fmla="*/ 310 h 310"/>
                  <a:gd name="T60" fmla="*/ 190 w 190"/>
                  <a:gd name="T61" fmla="*/ 310 h 310"/>
                  <a:gd name="T62" fmla="*/ 190 w 190"/>
                  <a:gd name="T63" fmla="*/ 278 h 310"/>
                  <a:gd name="T64" fmla="*/ 146 w 190"/>
                  <a:gd name="T65" fmla="*/ 278 h 310"/>
                  <a:gd name="T66" fmla="*/ 146 w 190"/>
                  <a:gd name="T67" fmla="*/ 278 h 310"/>
                  <a:gd name="T68" fmla="*/ 162 w 190"/>
                  <a:gd name="T69" fmla="*/ 262 h 310"/>
                  <a:gd name="T70" fmla="*/ 172 w 190"/>
                  <a:gd name="T71" fmla="*/ 242 h 310"/>
                  <a:gd name="T72" fmla="*/ 176 w 190"/>
                  <a:gd name="T73" fmla="*/ 230 h 310"/>
                  <a:gd name="T74" fmla="*/ 180 w 190"/>
                  <a:gd name="T75" fmla="*/ 220 h 310"/>
                  <a:gd name="T76" fmla="*/ 182 w 190"/>
                  <a:gd name="T77" fmla="*/ 208 h 310"/>
                  <a:gd name="T78" fmla="*/ 182 w 190"/>
                  <a:gd name="T79" fmla="*/ 196 h 310"/>
                  <a:gd name="T80" fmla="*/ 182 w 190"/>
                  <a:gd name="T81" fmla="*/ 196 h 310"/>
                  <a:gd name="T82" fmla="*/ 182 w 190"/>
                  <a:gd name="T83" fmla="*/ 180 h 310"/>
                  <a:gd name="T84" fmla="*/ 178 w 190"/>
                  <a:gd name="T85" fmla="*/ 166 h 310"/>
                  <a:gd name="T86" fmla="*/ 174 w 190"/>
                  <a:gd name="T87" fmla="*/ 152 h 310"/>
                  <a:gd name="T88" fmla="*/ 168 w 190"/>
                  <a:gd name="T89" fmla="*/ 138 h 310"/>
                  <a:gd name="T90" fmla="*/ 160 w 190"/>
                  <a:gd name="T91" fmla="*/ 126 h 310"/>
                  <a:gd name="T92" fmla="*/ 150 w 190"/>
                  <a:gd name="T93" fmla="*/ 116 h 310"/>
                  <a:gd name="T94" fmla="*/ 140 w 190"/>
                  <a:gd name="T95" fmla="*/ 106 h 310"/>
                  <a:gd name="T96" fmla="*/ 128 w 190"/>
                  <a:gd name="T97" fmla="*/ 98 h 310"/>
                  <a:gd name="T98" fmla="*/ 166 w 190"/>
                  <a:gd name="T99" fmla="*/ 32 h 310"/>
                  <a:gd name="T100" fmla="*/ 160 w 190"/>
                  <a:gd name="T101" fmla="*/ 30 h 310"/>
                  <a:gd name="T102" fmla="*/ 168 w 190"/>
                  <a:gd name="T103" fmla="*/ 14 h 310"/>
                  <a:gd name="T104" fmla="*/ 144 w 190"/>
                  <a:gd name="T10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 h="310">
                    <a:moveTo>
                      <a:pt x="144" y="0"/>
                    </a:moveTo>
                    <a:lnTo>
                      <a:pt x="136" y="16"/>
                    </a:lnTo>
                    <a:lnTo>
                      <a:pt x="130" y="12"/>
                    </a:lnTo>
                    <a:lnTo>
                      <a:pt x="38" y="170"/>
                    </a:lnTo>
                    <a:lnTo>
                      <a:pt x="46" y="174"/>
                    </a:lnTo>
                    <a:lnTo>
                      <a:pt x="34" y="194"/>
                    </a:lnTo>
                    <a:lnTo>
                      <a:pt x="54" y="206"/>
                    </a:lnTo>
                    <a:lnTo>
                      <a:pt x="66" y="186"/>
                    </a:lnTo>
                    <a:lnTo>
                      <a:pt x="74" y="192"/>
                    </a:lnTo>
                    <a:lnTo>
                      <a:pt x="112" y="124"/>
                    </a:lnTo>
                    <a:lnTo>
                      <a:pt x="112" y="124"/>
                    </a:lnTo>
                    <a:lnTo>
                      <a:pt x="120" y="130"/>
                    </a:lnTo>
                    <a:lnTo>
                      <a:pt x="128" y="138"/>
                    </a:lnTo>
                    <a:lnTo>
                      <a:pt x="134" y="146"/>
                    </a:lnTo>
                    <a:lnTo>
                      <a:pt x="140" y="154"/>
                    </a:lnTo>
                    <a:lnTo>
                      <a:pt x="144" y="164"/>
                    </a:lnTo>
                    <a:lnTo>
                      <a:pt x="148" y="174"/>
                    </a:lnTo>
                    <a:lnTo>
                      <a:pt x="150" y="184"/>
                    </a:lnTo>
                    <a:lnTo>
                      <a:pt x="150" y="196"/>
                    </a:lnTo>
                    <a:lnTo>
                      <a:pt x="150" y="196"/>
                    </a:lnTo>
                    <a:lnTo>
                      <a:pt x="150" y="212"/>
                    </a:lnTo>
                    <a:lnTo>
                      <a:pt x="144" y="228"/>
                    </a:lnTo>
                    <a:lnTo>
                      <a:pt x="136" y="242"/>
                    </a:lnTo>
                    <a:lnTo>
                      <a:pt x="126" y="254"/>
                    </a:lnTo>
                    <a:lnTo>
                      <a:pt x="114" y="264"/>
                    </a:lnTo>
                    <a:lnTo>
                      <a:pt x="100" y="272"/>
                    </a:lnTo>
                    <a:lnTo>
                      <a:pt x="84" y="276"/>
                    </a:lnTo>
                    <a:lnTo>
                      <a:pt x="68" y="278"/>
                    </a:lnTo>
                    <a:lnTo>
                      <a:pt x="0" y="278"/>
                    </a:lnTo>
                    <a:lnTo>
                      <a:pt x="0" y="310"/>
                    </a:lnTo>
                    <a:lnTo>
                      <a:pt x="190" y="310"/>
                    </a:lnTo>
                    <a:lnTo>
                      <a:pt x="190" y="278"/>
                    </a:lnTo>
                    <a:lnTo>
                      <a:pt x="146" y="278"/>
                    </a:lnTo>
                    <a:lnTo>
                      <a:pt x="146" y="278"/>
                    </a:lnTo>
                    <a:lnTo>
                      <a:pt x="162" y="262"/>
                    </a:lnTo>
                    <a:lnTo>
                      <a:pt x="172" y="242"/>
                    </a:lnTo>
                    <a:lnTo>
                      <a:pt x="176" y="230"/>
                    </a:lnTo>
                    <a:lnTo>
                      <a:pt x="180" y="220"/>
                    </a:lnTo>
                    <a:lnTo>
                      <a:pt x="182" y="208"/>
                    </a:lnTo>
                    <a:lnTo>
                      <a:pt x="182" y="196"/>
                    </a:lnTo>
                    <a:lnTo>
                      <a:pt x="182" y="196"/>
                    </a:lnTo>
                    <a:lnTo>
                      <a:pt x="182" y="180"/>
                    </a:lnTo>
                    <a:lnTo>
                      <a:pt x="178" y="166"/>
                    </a:lnTo>
                    <a:lnTo>
                      <a:pt x="174" y="152"/>
                    </a:lnTo>
                    <a:lnTo>
                      <a:pt x="168" y="138"/>
                    </a:lnTo>
                    <a:lnTo>
                      <a:pt x="160" y="126"/>
                    </a:lnTo>
                    <a:lnTo>
                      <a:pt x="150" y="116"/>
                    </a:lnTo>
                    <a:lnTo>
                      <a:pt x="140" y="106"/>
                    </a:lnTo>
                    <a:lnTo>
                      <a:pt x="128" y="98"/>
                    </a:lnTo>
                    <a:lnTo>
                      <a:pt x="166" y="32"/>
                    </a:lnTo>
                    <a:lnTo>
                      <a:pt x="160" y="30"/>
                    </a:lnTo>
                    <a:lnTo>
                      <a:pt x="168" y="14"/>
                    </a:lnTo>
                    <a:lnTo>
                      <a:pt x="144"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3" name="Freeform 135"/>
              <p:cNvSpPr>
                <a:spLocks/>
              </p:cNvSpPr>
              <p:nvPr/>
            </p:nvSpPr>
            <p:spPr bwMode="auto">
              <a:xfrm>
                <a:off x="2598" y="1870"/>
                <a:ext cx="190" cy="310"/>
              </a:xfrm>
              <a:custGeom>
                <a:avLst/>
                <a:gdLst>
                  <a:gd name="T0" fmla="*/ 144 w 190"/>
                  <a:gd name="T1" fmla="*/ 0 h 310"/>
                  <a:gd name="T2" fmla="*/ 136 w 190"/>
                  <a:gd name="T3" fmla="*/ 16 h 310"/>
                  <a:gd name="T4" fmla="*/ 130 w 190"/>
                  <a:gd name="T5" fmla="*/ 12 h 310"/>
                  <a:gd name="T6" fmla="*/ 38 w 190"/>
                  <a:gd name="T7" fmla="*/ 170 h 310"/>
                  <a:gd name="T8" fmla="*/ 46 w 190"/>
                  <a:gd name="T9" fmla="*/ 174 h 310"/>
                  <a:gd name="T10" fmla="*/ 34 w 190"/>
                  <a:gd name="T11" fmla="*/ 194 h 310"/>
                  <a:gd name="T12" fmla="*/ 54 w 190"/>
                  <a:gd name="T13" fmla="*/ 206 h 310"/>
                  <a:gd name="T14" fmla="*/ 66 w 190"/>
                  <a:gd name="T15" fmla="*/ 186 h 310"/>
                  <a:gd name="T16" fmla="*/ 74 w 190"/>
                  <a:gd name="T17" fmla="*/ 192 h 310"/>
                  <a:gd name="T18" fmla="*/ 112 w 190"/>
                  <a:gd name="T19" fmla="*/ 124 h 310"/>
                  <a:gd name="T20" fmla="*/ 112 w 190"/>
                  <a:gd name="T21" fmla="*/ 124 h 310"/>
                  <a:gd name="T22" fmla="*/ 120 w 190"/>
                  <a:gd name="T23" fmla="*/ 130 h 310"/>
                  <a:gd name="T24" fmla="*/ 128 w 190"/>
                  <a:gd name="T25" fmla="*/ 138 h 310"/>
                  <a:gd name="T26" fmla="*/ 134 w 190"/>
                  <a:gd name="T27" fmla="*/ 146 h 310"/>
                  <a:gd name="T28" fmla="*/ 140 w 190"/>
                  <a:gd name="T29" fmla="*/ 154 h 310"/>
                  <a:gd name="T30" fmla="*/ 144 w 190"/>
                  <a:gd name="T31" fmla="*/ 164 h 310"/>
                  <a:gd name="T32" fmla="*/ 148 w 190"/>
                  <a:gd name="T33" fmla="*/ 174 h 310"/>
                  <a:gd name="T34" fmla="*/ 150 w 190"/>
                  <a:gd name="T35" fmla="*/ 184 h 310"/>
                  <a:gd name="T36" fmla="*/ 150 w 190"/>
                  <a:gd name="T37" fmla="*/ 196 h 310"/>
                  <a:gd name="T38" fmla="*/ 150 w 190"/>
                  <a:gd name="T39" fmla="*/ 196 h 310"/>
                  <a:gd name="T40" fmla="*/ 150 w 190"/>
                  <a:gd name="T41" fmla="*/ 212 h 310"/>
                  <a:gd name="T42" fmla="*/ 144 w 190"/>
                  <a:gd name="T43" fmla="*/ 228 h 310"/>
                  <a:gd name="T44" fmla="*/ 136 w 190"/>
                  <a:gd name="T45" fmla="*/ 242 h 310"/>
                  <a:gd name="T46" fmla="*/ 126 w 190"/>
                  <a:gd name="T47" fmla="*/ 254 h 310"/>
                  <a:gd name="T48" fmla="*/ 114 w 190"/>
                  <a:gd name="T49" fmla="*/ 264 h 310"/>
                  <a:gd name="T50" fmla="*/ 100 w 190"/>
                  <a:gd name="T51" fmla="*/ 272 h 310"/>
                  <a:gd name="T52" fmla="*/ 84 w 190"/>
                  <a:gd name="T53" fmla="*/ 276 h 310"/>
                  <a:gd name="T54" fmla="*/ 68 w 190"/>
                  <a:gd name="T55" fmla="*/ 278 h 310"/>
                  <a:gd name="T56" fmla="*/ 0 w 190"/>
                  <a:gd name="T57" fmla="*/ 278 h 310"/>
                  <a:gd name="T58" fmla="*/ 0 w 190"/>
                  <a:gd name="T59" fmla="*/ 310 h 310"/>
                  <a:gd name="T60" fmla="*/ 190 w 190"/>
                  <a:gd name="T61" fmla="*/ 310 h 310"/>
                  <a:gd name="T62" fmla="*/ 190 w 190"/>
                  <a:gd name="T63" fmla="*/ 278 h 310"/>
                  <a:gd name="T64" fmla="*/ 146 w 190"/>
                  <a:gd name="T65" fmla="*/ 278 h 310"/>
                  <a:gd name="T66" fmla="*/ 146 w 190"/>
                  <a:gd name="T67" fmla="*/ 278 h 310"/>
                  <a:gd name="T68" fmla="*/ 162 w 190"/>
                  <a:gd name="T69" fmla="*/ 262 h 310"/>
                  <a:gd name="T70" fmla="*/ 172 w 190"/>
                  <a:gd name="T71" fmla="*/ 242 h 310"/>
                  <a:gd name="T72" fmla="*/ 176 w 190"/>
                  <a:gd name="T73" fmla="*/ 230 h 310"/>
                  <a:gd name="T74" fmla="*/ 180 w 190"/>
                  <a:gd name="T75" fmla="*/ 220 h 310"/>
                  <a:gd name="T76" fmla="*/ 182 w 190"/>
                  <a:gd name="T77" fmla="*/ 208 h 310"/>
                  <a:gd name="T78" fmla="*/ 182 w 190"/>
                  <a:gd name="T79" fmla="*/ 196 h 310"/>
                  <a:gd name="T80" fmla="*/ 182 w 190"/>
                  <a:gd name="T81" fmla="*/ 196 h 310"/>
                  <a:gd name="T82" fmla="*/ 182 w 190"/>
                  <a:gd name="T83" fmla="*/ 180 h 310"/>
                  <a:gd name="T84" fmla="*/ 178 w 190"/>
                  <a:gd name="T85" fmla="*/ 166 h 310"/>
                  <a:gd name="T86" fmla="*/ 174 w 190"/>
                  <a:gd name="T87" fmla="*/ 152 h 310"/>
                  <a:gd name="T88" fmla="*/ 168 w 190"/>
                  <a:gd name="T89" fmla="*/ 138 h 310"/>
                  <a:gd name="T90" fmla="*/ 160 w 190"/>
                  <a:gd name="T91" fmla="*/ 126 h 310"/>
                  <a:gd name="T92" fmla="*/ 150 w 190"/>
                  <a:gd name="T93" fmla="*/ 116 h 310"/>
                  <a:gd name="T94" fmla="*/ 140 w 190"/>
                  <a:gd name="T95" fmla="*/ 106 h 310"/>
                  <a:gd name="T96" fmla="*/ 128 w 190"/>
                  <a:gd name="T97" fmla="*/ 98 h 310"/>
                  <a:gd name="T98" fmla="*/ 166 w 190"/>
                  <a:gd name="T99" fmla="*/ 32 h 310"/>
                  <a:gd name="T100" fmla="*/ 160 w 190"/>
                  <a:gd name="T101" fmla="*/ 30 h 310"/>
                  <a:gd name="T102" fmla="*/ 168 w 190"/>
                  <a:gd name="T103" fmla="*/ 14 h 310"/>
                  <a:gd name="T104" fmla="*/ 144 w 190"/>
                  <a:gd name="T10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 h="310">
                    <a:moveTo>
                      <a:pt x="144" y="0"/>
                    </a:moveTo>
                    <a:lnTo>
                      <a:pt x="136" y="16"/>
                    </a:lnTo>
                    <a:lnTo>
                      <a:pt x="130" y="12"/>
                    </a:lnTo>
                    <a:lnTo>
                      <a:pt x="38" y="170"/>
                    </a:lnTo>
                    <a:lnTo>
                      <a:pt x="46" y="174"/>
                    </a:lnTo>
                    <a:lnTo>
                      <a:pt x="34" y="194"/>
                    </a:lnTo>
                    <a:lnTo>
                      <a:pt x="54" y="206"/>
                    </a:lnTo>
                    <a:lnTo>
                      <a:pt x="66" y="186"/>
                    </a:lnTo>
                    <a:lnTo>
                      <a:pt x="74" y="192"/>
                    </a:lnTo>
                    <a:lnTo>
                      <a:pt x="112" y="124"/>
                    </a:lnTo>
                    <a:lnTo>
                      <a:pt x="112" y="124"/>
                    </a:lnTo>
                    <a:lnTo>
                      <a:pt x="120" y="130"/>
                    </a:lnTo>
                    <a:lnTo>
                      <a:pt x="128" y="138"/>
                    </a:lnTo>
                    <a:lnTo>
                      <a:pt x="134" y="146"/>
                    </a:lnTo>
                    <a:lnTo>
                      <a:pt x="140" y="154"/>
                    </a:lnTo>
                    <a:lnTo>
                      <a:pt x="144" y="164"/>
                    </a:lnTo>
                    <a:lnTo>
                      <a:pt x="148" y="174"/>
                    </a:lnTo>
                    <a:lnTo>
                      <a:pt x="150" y="184"/>
                    </a:lnTo>
                    <a:lnTo>
                      <a:pt x="150" y="196"/>
                    </a:lnTo>
                    <a:lnTo>
                      <a:pt x="150" y="196"/>
                    </a:lnTo>
                    <a:lnTo>
                      <a:pt x="150" y="212"/>
                    </a:lnTo>
                    <a:lnTo>
                      <a:pt x="144" y="228"/>
                    </a:lnTo>
                    <a:lnTo>
                      <a:pt x="136" y="242"/>
                    </a:lnTo>
                    <a:lnTo>
                      <a:pt x="126" y="254"/>
                    </a:lnTo>
                    <a:lnTo>
                      <a:pt x="114" y="264"/>
                    </a:lnTo>
                    <a:lnTo>
                      <a:pt x="100" y="272"/>
                    </a:lnTo>
                    <a:lnTo>
                      <a:pt x="84" y="276"/>
                    </a:lnTo>
                    <a:lnTo>
                      <a:pt x="68" y="278"/>
                    </a:lnTo>
                    <a:lnTo>
                      <a:pt x="0" y="278"/>
                    </a:lnTo>
                    <a:lnTo>
                      <a:pt x="0" y="310"/>
                    </a:lnTo>
                    <a:lnTo>
                      <a:pt x="190" y="310"/>
                    </a:lnTo>
                    <a:lnTo>
                      <a:pt x="190" y="278"/>
                    </a:lnTo>
                    <a:lnTo>
                      <a:pt x="146" y="278"/>
                    </a:lnTo>
                    <a:lnTo>
                      <a:pt x="146" y="278"/>
                    </a:lnTo>
                    <a:lnTo>
                      <a:pt x="162" y="262"/>
                    </a:lnTo>
                    <a:lnTo>
                      <a:pt x="172" y="242"/>
                    </a:lnTo>
                    <a:lnTo>
                      <a:pt x="176" y="230"/>
                    </a:lnTo>
                    <a:lnTo>
                      <a:pt x="180" y="220"/>
                    </a:lnTo>
                    <a:lnTo>
                      <a:pt x="182" y="208"/>
                    </a:lnTo>
                    <a:lnTo>
                      <a:pt x="182" y="196"/>
                    </a:lnTo>
                    <a:lnTo>
                      <a:pt x="182" y="196"/>
                    </a:lnTo>
                    <a:lnTo>
                      <a:pt x="182" y="180"/>
                    </a:lnTo>
                    <a:lnTo>
                      <a:pt x="178" y="166"/>
                    </a:lnTo>
                    <a:lnTo>
                      <a:pt x="174" y="152"/>
                    </a:lnTo>
                    <a:lnTo>
                      <a:pt x="168" y="138"/>
                    </a:lnTo>
                    <a:lnTo>
                      <a:pt x="160" y="126"/>
                    </a:lnTo>
                    <a:lnTo>
                      <a:pt x="150" y="116"/>
                    </a:lnTo>
                    <a:lnTo>
                      <a:pt x="140" y="106"/>
                    </a:lnTo>
                    <a:lnTo>
                      <a:pt x="128" y="98"/>
                    </a:lnTo>
                    <a:lnTo>
                      <a:pt x="166" y="32"/>
                    </a:lnTo>
                    <a:lnTo>
                      <a:pt x="160" y="30"/>
                    </a:lnTo>
                    <a:lnTo>
                      <a:pt x="168" y="14"/>
                    </a:lnTo>
                    <a:lnTo>
                      <a:pt x="1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4" name="Freeform 136"/>
              <p:cNvSpPr>
                <a:spLocks/>
              </p:cNvSpPr>
              <p:nvPr/>
            </p:nvSpPr>
            <p:spPr bwMode="auto">
              <a:xfrm>
                <a:off x="2844" y="1844"/>
                <a:ext cx="84" cy="234"/>
              </a:xfrm>
              <a:custGeom>
                <a:avLst/>
                <a:gdLst>
                  <a:gd name="T0" fmla="*/ 78 w 84"/>
                  <a:gd name="T1" fmla="*/ 0 h 234"/>
                  <a:gd name="T2" fmla="*/ 66 w 84"/>
                  <a:gd name="T3" fmla="*/ 0 h 234"/>
                  <a:gd name="T4" fmla="*/ 66 w 84"/>
                  <a:gd name="T5" fmla="*/ 0 h 234"/>
                  <a:gd name="T6" fmla="*/ 72 w 84"/>
                  <a:gd name="T7" fmla="*/ 12 h 234"/>
                  <a:gd name="T8" fmla="*/ 74 w 84"/>
                  <a:gd name="T9" fmla="*/ 26 h 234"/>
                  <a:gd name="T10" fmla="*/ 74 w 84"/>
                  <a:gd name="T11" fmla="*/ 26 h 234"/>
                  <a:gd name="T12" fmla="*/ 72 w 84"/>
                  <a:gd name="T13" fmla="*/ 40 h 234"/>
                  <a:gd name="T14" fmla="*/ 66 w 84"/>
                  <a:gd name="T15" fmla="*/ 54 h 234"/>
                  <a:gd name="T16" fmla="*/ 58 w 84"/>
                  <a:gd name="T17" fmla="*/ 68 h 234"/>
                  <a:gd name="T18" fmla="*/ 48 w 84"/>
                  <a:gd name="T19" fmla="*/ 82 h 234"/>
                  <a:gd name="T20" fmla="*/ 48 w 84"/>
                  <a:gd name="T21" fmla="*/ 82 h 234"/>
                  <a:gd name="T22" fmla="*/ 38 w 84"/>
                  <a:gd name="T23" fmla="*/ 94 h 234"/>
                  <a:gd name="T24" fmla="*/ 38 w 84"/>
                  <a:gd name="T25" fmla="*/ 94 h 234"/>
                  <a:gd name="T26" fmla="*/ 30 w 84"/>
                  <a:gd name="T27" fmla="*/ 102 h 234"/>
                  <a:gd name="T28" fmla="*/ 30 w 84"/>
                  <a:gd name="T29" fmla="*/ 102 h 234"/>
                  <a:gd name="T30" fmla="*/ 20 w 84"/>
                  <a:gd name="T31" fmla="*/ 116 h 234"/>
                  <a:gd name="T32" fmla="*/ 12 w 84"/>
                  <a:gd name="T33" fmla="*/ 132 h 234"/>
                  <a:gd name="T34" fmla="*/ 4 w 84"/>
                  <a:gd name="T35" fmla="*/ 146 h 234"/>
                  <a:gd name="T36" fmla="*/ 2 w 84"/>
                  <a:gd name="T37" fmla="*/ 162 h 234"/>
                  <a:gd name="T38" fmla="*/ 2 w 84"/>
                  <a:gd name="T39" fmla="*/ 162 h 234"/>
                  <a:gd name="T40" fmla="*/ 0 w 84"/>
                  <a:gd name="T41" fmla="*/ 168 h 234"/>
                  <a:gd name="T42" fmla="*/ 0 w 84"/>
                  <a:gd name="T43" fmla="*/ 168 h 234"/>
                  <a:gd name="T44" fmla="*/ 2 w 84"/>
                  <a:gd name="T45" fmla="*/ 174 h 234"/>
                  <a:gd name="T46" fmla="*/ 2 w 84"/>
                  <a:gd name="T47" fmla="*/ 174 h 234"/>
                  <a:gd name="T48" fmla="*/ 4 w 84"/>
                  <a:gd name="T49" fmla="*/ 190 h 234"/>
                  <a:gd name="T50" fmla="*/ 12 w 84"/>
                  <a:gd name="T51" fmla="*/ 204 h 234"/>
                  <a:gd name="T52" fmla="*/ 20 w 84"/>
                  <a:gd name="T53" fmla="*/ 218 h 234"/>
                  <a:gd name="T54" fmla="*/ 32 w 84"/>
                  <a:gd name="T55" fmla="*/ 234 h 234"/>
                  <a:gd name="T56" fmla="*/ 32 w 84"/>
                  <a:gd name="T57" fmla="*/ 232 h 234"/>
                  <a:gd name="T58" fmla="*/ 32 w 84"/>
                  <a:gd name="T59" fmla="*/ 232 h 234"/>
                  <a:gd name="T60" fmla="*/ 38 w 84"/>
                  <a:gd name="T61" fmla="*/ 224 h 234"/>
                  <a:gd name="T62" fmla="*/ 38 w 84"/>
                  <a:gd name="T63" fmla="*/ 224 h 234"/>
                  <a:gd name="T64" fmla="*/ 28 w 84"/>
                  <a:gd name="T65" fmla="*/ 210 h 234"/>
                  <a:gd name="T66" fmla="*/ 20 w 84"/>
                  <a:gd name="T67" fmla="*/ 196 h 234"/>
                  <a:gd name="T68" fmla="*/ 14 w 84"/>
                  <a:gd name="T69" fmla="*/ 182 h 234"/>
                  <a:gd name="T70" fmla="*/ 12 w 84"/>
                  <a:gd name="T71" fmla="*/ 168 h 234"/>
                  <a:gd name="T72" fmla="*/ 12 w 84"/>
                  <a:gd name="T73" fmla="*/ 168 h 234"/>
                  <a:gd name="T74" fmla="*/ 14 w 84"/>
                  <a:gd name="T75" fmla="*/ 154 h 234"/>
                  <a:gd name="T76" fmla="*/ 20 w 84"/>
                  <a:gd name="T77" fmla="*/ 140 h 234"/>
                  <a:gd name="T78" fmla="*/ 28 w 84"/>
                  <a:gd name="T79" fmla="*/ 126 h 234"/>
                  <a:gd name="T80" fmla="*/ 38 w 84"/>
                  <a:gd name="T81" fmla="*/ 112 h 234"/>
                  <a:gd name="T82" fmla="*/ 38 w 84"/>
                  <a:gd name="T83" fmla="*/ 112 h 234"/>
                  <a:gd name="T84" fmla="*/ 46 w 84"/>
                  <a:gd name="T85" fmla="*/ 100 h 234"/>
                  <a:gd name="T86" fmla="*/ 46 w 84"/>
                  <a:gd name="T87" fmla="*/ 100 h 234"/>
                  <a:gd name="T88" fmla="*/ 54 w 84"/>
                  <a:gd name="T89" fmla="*/ 92 h 234"/>
                  <a:gd name="T90" fmla="*/ 54 w 84"/>
                  <a:gd name="T91" fmla="*/ 92 h 234"/>
                  <a:gd name="T92" fmla="*/ 66 w 84"/>
                  <a:gd name="T93" fmla="*/ 76 h 234"/>
                  <a:gd name="T94" fmla="*/ 74 w 84"/>
                  <a:gd name="T95" fmla="*/ 60 h 234"/>
                  <a:gd name="T96" fmla="*/ 82 w 84"/>
                  <a:gd name="T97" fmla="*/ 44 h 234"/>
                  <a:gd name="T98" fmla="*/ 84 w 84"/>
                  <a:gd name="T99" fmla="*/ 34 h 234"/>
                  <a:gd name="T100" fmla="*/ 84 w 84"/>
                  <a:gd name="T101" fmla="*/ 26 h 234"/>
                  <a:gd name="T102" fmla="*/ 84 w 84"/>
                  <a:gd name="T103" fmla="*/ 26 h 234"/>
                  <a:gd name="T104" fmla="*/ 82 w 84"/>
                  <a:gd name="T105" fmla="*/ 12 h 234"/>
                  <a:gd name="T106" fmla="*/ 78 w 84"/>
                  <a:gd name="T10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234">
                    <a:moveTo>
                      <a:pt x="78" y="0"/>
                    </a:moveTo>
                    <a:lnTo>
                      <a:pt x="66" y="0"/>
                    </a:lnTo>
                    <a:lnTo>
                      <a:pt x="66" y="0"/>
                    </a:lnTo>
                    <a:lnTo>
                      <a:pt x="72" y="12"/>
                    </a:lnTo>
                    <a:lnTo>
                      <a:pt x="74" y="26"/>
                    </a:lnTo>
                    <a:lnTo>
                      <a:pt x="74" y="26"/>
                    </a:lnTo>
                    <a:lnTo>
                      <a:pt x="72" y="40"/>
                    </a:lnTo>
                    <a:lnTo>
                      <a:pt x="66" y="54"/>
                    </a:lnTo>
                    <a:lnTo>
                      <a:pt x="58" y="68"/>
                    </a:lnTo>
                    <a:lnTo>
                      <a:pt x="48" y="82"/>
                    </a:lnTo>
                    <a:lnTo>
                      <a:pt x="48" y="82"/>
                    </a:lnTo>
                    <a:lnTo>
                      <a:pt x="38" y="94"/>
                    </a:lnTo>
                    <a:lnTo>
                      <a:pt x="38" y="94"/>
                    </a:lnTo>
                    <a:lnTo>
                      <a:pt x="30" y="102"/>
                    </a:lnTo>
                    <a:lnTo>
                      <a:pt x="30" y="102"/>
                    </a:lnTo>
                    <a:lnTo>
                      <a:pt x="20" y="116"/>
                    </a:lnTo>
                    <a:lnTo>
                      <a:pt x="12" y="132"/>
                    </a:lnTo>
                    <a:lnTo>
                      <a:pt x="4" y="146"/>
                    </a:lnTo>
                    <a:lnTo>
                      <a:pt x="2" y="162"/>
                    </a:lnTo>
                    <a:lnTo>
                      <a:pt x="2" y="162"/>
                    </a:lnTo>
                    <a:lnTo>
                      <a:pt x="0" y="168"/>
                    </a:lnTo>
                    <a:lnTo>
                      <a:pt x="0" y="168"/>
                    </a:lnTo>
                    <a:lnTo>
                      <a:pt x="2" y="174"/>
                    </a:lnTo>
                    <a:lnTo>
                      <a:pt x="2" y="174"/>
                    </a:lnTo>
                    <a:lnTo>
                      <a:pt x="4" y="190"/>
                    </a:lnTo>
                    <a:lnTo>
                      <a:pt x="12" y="204"/>
                    </a:lnTo>
                    <a:lnTo>
                      <a:pt x="20" y="218"/>
                    </a:lnTo>
                    <a:lnTo>
                      <a:pt x="32" y="234"/>
                    </a:lnTo>
                    <a:lnTo>
                      <a:pt x="32" y="232"/>
                    </a:lnTo>
                    <a:lnTo>
                      <a:pt x="32" y="232"/>
                    </a:lnTo>
                    <a:lnTo>
                      <a:pt x="38" y="224"/>
                    </a:lnTo>
                    <a:lnTo>
                      <a:pt x="38" y="224"/>
                    </a:lnTo>
                    <a:lnTo>
                      <a:pt x="28" y="210"/>
                    </a:lnTo>
                    <a:lnTo>
                      <a:pt x="20" y="196"/>
                    </a:lnTo>
                    <a:lnTo>
                      <a:pt x="14" y="182"/>
                    </a:lnTo>
                    <a:lnTo>
                      <a:pt x="12" y="168"/>
                    </a:lnTo>
                    <a:lnTo>
                      <a:pt x="12" y="168"/>
                    </a:lnTo>
                    <a:lnTo>
                      <a:pt x="14" y="154"/>
                    </a:lnTo>
                    <a:lnTo>
                      <a:pt x="20" y="140"/>
                    </a:lnTo>
                    <a:lnTo>
                      <a:pt x="28" y="126"/>
                    </a:lnTo>
                    <a:lnTo>
                      <a:pt x="38" y="112"/>
                    </a:lnTo>
                    <a:lnTo>
                      <a:pt x="38" y="112"/>
                    </a:lnTo>
                    <a:lnTo>
                      <a:pt x="46" y="100"/>
                    </a:lnTo>
                    <a:lnTo>
                      <a:pt x="46" y="100"/>
                    </a:lnTo>
                    <a:lnTo>
                      <a:pt x="54" y="92"/>
                    </a:lnTo>
                    <a:lnTo>
                      <a:pt x="54" y="92"/>
                    </a:lnTo>
                    <a:lnTo>
                      <a:pt x="66" y="76"/>
                    </a:lnTo>
                    <a:lnTo>
                      <a:pt x="74" y="60"/>
                    </a:lnTo>
                    <a:lnTo>
                      <a:pt x="82" y="44"/>
                    </a:lnTo>
                    <a:lnTo>
                      <a:pt x="84" y="34"/>
                    </a:lnTo>
                    <a:lnTo>
                      <a:pt x="84" y="26"/>
                    </a:lnTo>
                    <a:lnTo>
                      <a:pt x="84" y="26"/>
                    </a:lnTo>
                    <a:lnTo>
                      <a:pt x="82" y="12"/>
                    </a:lnTo>
                    <a:lnTo>
                      <a:pt x="78"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5" name="Freeform 137"/>
              <p:cNvSpPr>
                <a:spLocks/>
              </p:cNvSpPr>
              <p:nvPr/>
            </p:nvSpPr>
            <p:spPr bwMode="auto">
              <a:xfrm>
                <a:off x="2844" y="1844"/>
                <a:ext cx="84" cy="234"/>
              </a:xfrm>
              <a:custGeom>
                <a:avLst/>
                <a:gdLst>
                  <a:gd name="T0" fmla="*/ 78 w 84"/>
                  <a:gd name="T1" fmla="*/ 0 h 234"/>
                  <a:gd name="T2" fmla="*/ 66 w 84"/>
                  <a:gd name="T3" fmla="*/ 0 h 234"/>
                  <a:gd name="T4" fmla="*/ 66 w 84"/>
                  <a:gd name="T5" fmla="*/ 0 h 234"/>
                  <a:gd name="T6" fmla="*/ 72 w 84"/>
                  <a:gd name="T7" fmla="*/ 12 h 234"/>
                  <a:gd name="T8" fmla="*/ 74 w 84"/>
                  <a:gd name="T9" fmla="*/ 26 h 234"/>
                  <a:gd name="T10" fmla="*/ 74 w 84"/>
                  <a:gd name="T11" fmla="*/ 26 h 234"/>
                  <a:gd name="T12" fmla="*/ 72 w 84"/>
                  <a:gd name="T13" fmla="*/ 40 h 234"/>
                  <a:gd name="T14" fmla="*/ 66 w 84"/>
                  <a:gd name="T15" fmla="*/ 54 h 234"/>
                  <a:gd name="T16" fmla="*/ 58 w 84"/>
                  <a:gd name="T17" fmla="*/ 68 h 234"/>
                  <a:gd name="T18" fmla="*/ 48 w 84"/>
                  <a:gd name="T19" fmla="*/ 82 h 234"/>
                  <a:gd name="T20" fmla="*/ 48 w 84"/>
                  <a:gd name="T21" fmla="*/ 82 h 234"/>
                  <a:gd name="T22" fmla="*/ 38 w 84"/>
                  <a:gd name="T23" fmla="*/ 94 h 234"/>
                  <a:gd name="T24" fmla="*/ 38 w 84"/>
                  <a:gd name="T25" fmla="*/ 94 h 234"/>
                  <a:gd name="T26" fmla="*/ 30 w 84"/>
                  <a:gd name="T27" fmla="*/ 102 h 234"/>
                  <a:gd name="T28" fmla="*/ 30 w 84"/>
                  <a:gd name="T29" fmla="*/ 102 h 234"/>
                  <a:gd name="T30" fmla="*/ 20 w 84"/>
                  <a:gd name="T31" fmla="*/ 116 h 234"/>
                  <a:gd name="T32" fmla="*/ 12 w 84"/>
                  <a:gd name="T33" fmla="*/ 132 h 234"/>
                  <a:gd name="T34" fmla="*/ 4 w 84"/>
                  <a:gd name="T35" fmla="*/ 146 h 234"/>
                  <a:gd name="T36" fmla="*/ 2 w 84"/>
                  <a:gd name="T37" fmla="*/ 162 h 234"/>
                  <a:gd name="T38" fmla="*/ 2 w 84"/>
                  <a:gd name="T39" fmla="*/ 162 h 234"/>
                  <a:gd name="T40" fmla="*/ 0 w 84"/>
                  <a:gd name="T41" fmla="*/ 168 h 234"/>
                  <a:gd name="T42" fmla="*/ 0 w 84"/>
                  <a:gd name="T43" fmla="*/ 168 h 234"/>
                  <a:gd name="T44" fmla="*/ 2 w 84"/>
                  <a:gd name="T45" fmla="*/ 174 h 234"/>
                  <a:gd name="T46" fmla="*/ 2 w 84"/>
                  <a:gd name="T47" fmla="*/ 174 h 234"/>
                  <a:gd name="T48" fmla="*/ 4 w 84"/>
                  <a:gd name="T49" fmla="*/ 190 h 234"/>
                  <a:gd name="T50" fmla="*/ 12 w 84"/>
                  <a:gd name="T51" fmla="*/ 204 h 234"/>
                  <a:gd name="T52" fmla="*/ 20 w 84"/>
                  <a:gd name="T53" fmla="*/ 218 h 234"/>
                  <a:gd name="T54" fmla="*/ 32 w 84"/>
                  <a:gd name="T55" fmla="*/ 234 h 234"/>
                  <a:gd name="T56" fmla="*/ 32 w 84"/>
                  <a:gd name="T57" fmla="*/ 232 h 234"/>
                  <a:gd name="T58" fmla="*/ 32 w 84"/>
                  <a:gd name="T59" fmla="*/ 232 h 234"/>
                  <a:gd name="T60" fmla="*/ 38 w 84"/>
                  <a:gd name="T61" fmla="*/ 224 h 234"/>
                  <a:gd name="T62" fmla="*/ 38 w 84"/>
                  <a:gd name="T63" fmla="*/ 224 h 234"/>
                  <a:gd name="T64" fmla="*/ 28 w 84"/>
                  <a:gd name="T65" fmla="*/ 210 h 234"/>
                  <a:gd name="T66" fmla="*/ 20 w 84"/>
                  <a:gd name="T67" fmla="*/ 196 h 234"/>
                  <a:gd name="T68" fmla="*/ 14 w 84"/>
                  <a:gd name="T69" fmla="*/ 182 h 234"/>
                  <a:gd name="T70" fmla="*/ 12 w 84"/>
                  <a:gd name="T71" fmla="*/ 168 h 234"/>
                  <a:gd name="T72" fmla="*/ 12 w 84"/>
                  <a:gd name="T73" fmla="*/ 168 h 234"/>
                  <a:gd name="T74" fmla="*/ 14 w 84"/>
                  <a:gd name="T75" fmla="*/ 154 h 234"/>
                  <a:gd name="T76" fmla="*/ 20 w 84"/>
                  <a:gd name="T77" fmla="*/ 140 h 234"/>
                  <a:gd name="T78" fmla="*/ 28 w 84"/>
                  <a:gd name="T79" fmla="*/ 126 h 234"/>
                  <a:gd name="T80" fmla="*/ 38 w 84"/>
                  <a:gd name="T81" fmla="*/ 112 h 234"/>
                  <a:gd name="T82" fmla="*/ 38 w 84"/>
                  <a:gd name="T83" fmla="*/ 112 h 234"/>
                  <a:gd name="T84" fmla="*/ 46 w 84"/>
                  <a:gd name="T85" fmla="*/ 100 h 234"/>
                  <a:gd name="T86" fmla="*/ 46 w 84"/>
                  <a:gd name="T87" fmla="*/ 100 h 234"/>
                  <a:gd name="T88" fmla="*/ 54 w 84"/>
                  <a:gd name="T89" fmla="*/ 92 h 234"/>
                  <a:gd name="T90" fmla="*/ 54 w 84"/>
                  <a:gd name="T91" fmla="*/ 92 h 234"/>
                  <a:gd name="T92" fmla="*/ 66 w 84"/>
                  <a:gd name="T93" fmla="*/ 76 h 234"/>
                  <a:gd name="T94" fmla="*/ 74 w 84"/>
                  <a:gd name="T95" fmla="*/ 60 h 234"/>
                  <a:gd name="T96" fmla="*/ 82 w 84"/>
                  <a:gd name="T97" fmla="*/ 44 h 234"/>
                  <a:gd name="T98" fmla="*/ 84 w 84"/>
                  <a:gd name="T99" fmla="*/ 34 h 234"/>
                  <a:gd name="T100" fmla="*/ 84 w 84"/>
                  <a:gd name="T101" fmla="*/ 26 h 234"/>
                  <a:gd name="T102" fmla="*/ 84 w 84"/>
                  <a:gd name="T103" fmla="*/ 26 h 234"/>
                  <a:gd name="T104" fmla="*/ 82 w 84"/>
                  <a:gd name="T105" fmla="*/ 12 h 234"/>
                  <a:gd name="T106" fmla="*/ 78 w 84"/>
                  <a:gd name="T10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234">
                    <a:moveTo>
                      <a:pt x="78" y="0"/>
                    </a:moveTo>
                    <a:lnTo>
                      <a:pt x="66" y="0"/>
                    </a:lnTo>
                    <a:lnTo>
                      <a:pt x="66" y="0"/>
                    </a:lnTo>
                    <a:lnTo>
                      <a:pt x="72" y="12"/>
                    </a:lnTo>
                    <a:lnTo>
                      <a:pt x="74" y="26"/>
                    </a:lnTo>
                    <a:lnTo>
                      <a:pt x="74" y="26"/>
                    </a:lnTo>
                    <a:lnTo>
                      <a:pt x="72" y="40"/>
                    </a:lnTo>
                    <a:lnTo>
                      <a:pt x="66" y="54"/>
                    </a:lnTo>
                    <a:lnTo>
                      <a:pt x="58" y="68"/>
                    </a:lnTo>
                    <a:lnTo>
                      <a:pt x="48" y="82"/>
                    </a:lnTo>
                    <a:lnTo>
                      <a:pt x="48" y="82"/>
                    </a:lnTo>
                    <a:lnTo>
                      <a:pt x="38" y="94"/>
                    </a:lnTo>
                    <a:lnTo>
                      <a:pt x="38" y="94"/>
                    </a:lnTo>
                    <a:lnTo>
                      <a:pt x="30" y="102"/>
                    </a:lnTo>
                    <a:lnTo>
                      <a:pt x="30" y="102"/>
                    </a:lnTo>
                    <a:lnTo>
                      <a:pt x="20" y="116"/>
                    </a:lnTo>
                    <a:lnTo>
                      <a:pt x="12" y="132"/>
                    </a:lnTo>
                    <a:lnTo>
                      <a:pt x="4" y="146"/>
                    </a:lnTo>
                    <a:lnTo>
                      <a:pt x="2" y="162"/>
                    </a:lnTo>
                    <a:lnTo>
                      <a:pt x="2" y="162"/>
                    </a:lnTo>
                    <a:lnTo>
                      <a:pt x="0" y="168"/>
                    </a:lnTo>
                    <a:lnTo>
                      <a:pt x="0" y="168"/>
                    </a:lnTo>
                    <a:lnTo>
                      <a:pt x="2" y="174"/>
                    </a:lnTo>
                    <a:lnTo>
                      <a:pt x="2" y="174"/>
                    </a:lnTo>
                    <a:lnTo>
                      <a:pt x="4" y="190"/>
                    </a:lnTo>
                    <a:lnTo>
                      <a:pt x="12" y="204"/>
                    </a:lnTo>
                    <a:lnTo>
                      <a:pt x="20" y="218"/>
                    </a:lnTo>
                    <a:lnTo>
                      <a:pt x="32" y="234"/>
                    </a:lnTo>
                    <a:lnTo>
                      <a:pt x="32" y="232"/>
                    </a:lnTo>
                    <a:lnTo>
                      <a:pt x="32" y="232"/>
                    </a:lnTo>
                    <a:lnTo>
                      <a:pt x="38" y="224"/>
                    </a:lnTo>
                    <a:lnTo>
                      <a:pt x="38" y="224"/>
                    </a:lnTo>
                    <a:lnTo>
                      <a:pt x="28" y="210"/>
                    </a:lnTo>
                    <a:lnTo>
                      <a:pt x="20" y="196"/>
                    </a:lnTo>
                    <a:lnTo>
                      <a:pt x="14" y="182"/>
                    </a:lnTo>
                    <a:lnTo>
                      <a:pt x="12" y="168"/>
                    </a:lnTo>
                    <a:lnTo>
                      <a:pt x="12" y="168"/>
                    </a:lnTo>
                    <a:lnTo>
                      <a:pt x="14" y="154"/>
                    </a:lnTo>
                    <a:lnTo>
                      <a:pt x="20" y="140"/>
                    </a:lnTo>
                    <a:lnTo>
                      <a:pt x="28" y="126"/>
                    </a:lnTo>
                    <a:lnTo>
                      <a:pt x="38" y="112"/>
                    </a:lnTo>
                    <a:lnTo>
                      <a:pt x="38" y="112"/>
                    </a:lnTo>
                    <a:lnTo>
                      <a:pt x="46" y="100"/>
                    </a:lnTo>
                    <a:lnTo>
                      <a:pt x="46" y="100"/>
                    </a:lnTo>
                    <a:lnTo>
                      <a:pt x="54" y="92"/>
                    </a:lnTo>
                    <a:lnTo>
                      <a:pt x="54" y="92"/>
                    </a:lnTo>
                    <a:lnTo>
                      <a:pt x="66" y="76"/>
                    </a:lnTo>
                    <a:lnTo>
                      <a:pt x="74" y="60"/>
                    </a:lnTo>
                    <a:lnTo>
                      <a:pt x="82" y="44"/>
                    </a:lnTo>
                    <a:lnTo>
                      <a:pt x="84" y="34"/>
                    </a:lnTo>
                    <a:lnTo>
                      <a:pt x="84" y="26"/>
                    </a:lnTo>
                    <a:lnTo>
                      <a:pt x="84" y="26"/>
                    </a:lnTo>
                    <a:lnTo>
                      <a:pt x="82" y="12"/>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6" name="Freeform 138"/>
              <p:cNvSpPr>
                <a:spLocks/>
              </p:cNvSpPr>
              <p:nvPr/>
            </p:nvSpPr>
            <p:spPr bwMode="auto">
              <a:xfrm>
                <a:off x="2844" y="1844"/>
                <a:ext cx="66" cy="92"/>
              </a:xfrm>
              <a:custGeom>
                <a:avLst/>
                <a:gdLst>
                  <a:gd name="T0" fmla="*/ 18 w 66"/>
                  <a:gd name="T1" fmla="*/ 0 h 92"/>
                  <a:gd name="T2" fmla="*/ 6 w 66"/>
                  <a:gd name="T3" fmla="*/ 0 h 92"/>
                  <a:gd name="T4" fmla="*/ 6 w 66"/>
                  <a:gd name="T5" fmla="*/ 0 h 92"/>
                  <a:gd name="T6" fmla="*/ 2 w 66"/>
                  <a:gd name="T7" fmla="*/ 12 h 92"/>
                  <a:gd name="T8" fmla="*/ 0 w 66"/>
                  <a:gd name="T9" fmla="*/ 26 h 92"/>
                  <a:gd name="T10" fmla="*/ 0 w 66"/>
                  <a:gd name="T11" fmla="*/ 26 h 92"/>
                  <a:gd name="T12" fmla="*/ 2 w 66"/>
                  <a:gd name="T13" fmla="*/ 34 h 92"/>
                  <a:gd name="T14" fmla="*/ 4 w 66"/>
                  <a:gd name="T15" fmla="*/ 44 h 92"/>
                  <a:gd name="T16" fmla="*/ 10 w 66"/>
                  <a:gd name="T17" fmla="*/ 60 h 92"/>
                  <a:gd name="T18" fmla="*/ 20 w 66"/>
                  <a:gd name="T19" fmla="*/ 76 h 92"/>
                  <a:gd name="T20" fmla="*/ 32 w 66"/>
                  <a:gd name="T21" fmla="*/ 92 h 92"/>
                  <a:gd name="T22" fmla="*/ 32 w 66"/>
                  <a:gd name="T23" fmla="*/ 90 h 92"/>
                  <a:gd name="T24" fmla="*/ 32 w 66"/>
                  <a:gd name="T25" fmla="*/ 90 h 92"/>
                  <a:gd name="T26" fmla="*/ 38 w 66"/>
                  <a:gd name="T27" fmla="*/ 82 h 92"/>
                  <a:gd name="T28" fmla="*/ 38 w 66"/>
                  <a:gd name="T29" fmla="*/ 82 h 92"/>
                  <a:gd name="T30" fmla="*/ 24 w 66"/>
                  <a:gd name="T31" fmla="*/ 62 h 92"/>
                  <a:gd name="T32" fmla="*/ 52 w 66"/>
                  <a:gd name="T33" fmla="*/ 62 h 92"/>
                  <a:gd name="T34" fmla="*/ 52 w 66"/>
                  <a:gd name="T35" fmla="*/ 62 h 92"/>
                  <a:gd name="T36" fmla="*/ 60 w 66"/>
                  <a:gd name="T37" fmla="*/ 52 h 92"/>
                  <a:gd name="T38" fmla="*/ 18 w 66"/>
                  <a:gd name="T39" fmla="*/ 52 h 92"/>
                  <a:gd name="T40" fmla="*/ 18 w 66"/>
                  <a:gd name="T41" fmla="*/ 52 h 92"/>
                  <a:gd name="T42" fmla="*/ 14 w 66"/>
                  <a:gd name="T43" fmla="*/ 42 h 92"/>
                  <a:gd name="T44" fmla="*/ 12 w 66"/>
                  <a:gd name="T45" fmla="*/ 32 h 92"/>
                  <a:gd name="T46" fmla="*/ 66 w 66"/>
                  <a:gd name="T47" fmla="*/ 32 h 92"/>
                  <a:gd name="T48" fmla="*/ 66 w 66"/>
                  <a:gd name="T49" fmla="*/ 32 h 92"/>
                  <a:gd name="T50" fmla="*/ 66 w 66"/>
                  <a:gd name="T51" fmla="*/ 26 h 92"/>
                  <a:gd name="T52" fmla="*/ 66 w 66"/>
                  <a:gd name="T53" fmla="*/ 26 h 92"/>
                  <a:gd name="T54" fmla="*/ 66 w 66"/>
                  <a:gd name="T55" fmla="*/ 20 h 92"/>
                  <a:gd name="T56" fmla="*/ 12 w 66"/>
                  <a:gd name="T57" fmla="*/ 20 h 92"/>
                  <a:gd name="T58" fmla="*/ 12 w 66"/>
                  <a:gd name="T59" fmla="*/ 20 h 92"/>
                  <a:gd name="T60" fmla="*/ 14 w 66"/>
                  <a:gd name="T61" fmla="*/ 10 h 92"/>
                  <a:gd name="T62" fmla="*/ 18 w 66"/>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92">
                    <a:moveTo>
                      <a:pt x="18" y="0"/>
                    </a:moveTo>
                    <a:lnTo>
                      <a:pt x="6" y="0"/>
                    </a:lnTo>
                    <a:lnTo>
                      <a:pt x="6" y="0"/>
                    </a:lnTo>
                    <a:lnTo>
                      <a:pt x="2" y="12"/>
                    </a:lnTo>
                    <a:lnTo>
                      <a:pt x="0" y="26"/>
                    </a:lnTo>
                    <a:lnTo>
                      <a:pt x="0" y="26"/>
                    </a:lnTo>
                    <a:lnTo>
                      <a:pt x="2" y="34"/>
                    </a:lnTo>
                    <a:lnTo>
                      <a:pt x="4" y="44"/>
                    </a:lnTo>
                    <a:lnTo>
                      <a:pt x="10" y="60"/>
                    </a:lnTo>
                    <a:lnTo>
                      <a:pt x="20" y="76"/>
                    </a:lnTo>
                    <a:lnTo>
                      <a:pt x="32" y="92"/>
                    </a:lnTo>
                    <a:lnTo>
                      <a:pt x="32" y="90"/>
                    </a:lnTo>
                    <a:lnTo>
                      <a:pt x="32" y="90"/>
                    </a:lnTo>
                    <a:lnTo>
                      <a:pt x="38" y="82"/>
                    </a:lnTo>
                    <a:lnTo>
                      <a:pt x="38" y="82"/>
                    </a:lnTo>
                    <a:lnTo>
                      <a:pt x="24" y="62"/>
                    </a:lnTo>
                    <a:lnTo>
                      <a:pt x="52" y="62"/>
                    </a:lnTo>
                    <a:lnTo>
                      <a:pt x="52" y="62"/>
                    </a:lnTo>
                    <a:lnTo>
                      <a:pt x="60" y="52"/>
                    </a:lnTo>
                    <a:lnTo>
                      <a:pt x="18" y="52"/>
                    </a:lnTo>
                    <a:lnTo>
                      <a:pt x="18" y="52"/>
                    </a:lnTo>
                    <a:lnTo>
                      <a:pt x="14" y="42"/>
                    </a:lnTo>
                    <a:lnTo>
                      <a:pt x="12" y="32"/>
                    </a:lnTo>
                    <a:lnTo>
                      <a:pt x="66" y="32"/>
                    </a:lnTo>
                    <a:lnTo>
                      <a:pt x="66" y="32"/>
                    </a:lnTo>
                    <a:lnTo>
                      <a:pt x="66" y="26"/>
                    </a:lnTo>
                    <a:lnTo>
                      <a:pt x="66" y="26"/>
                    </a:lnTo>
                    <a:lnTo>
                      <a:pt x="66" y="20"/>
                    </a:lnTo>
                    <a:lnTo>
                      <a:pt x="12" y="20"/>
                    </a:lnTo>
                    <a:lnTo>
                      <a:pt x="12" y="20"/>
                    </a:lnTo>
                    <a:lnTo>
                      <a:pt x="14" y="10"/>
                    </a:lnTo>
                    <a:lnTo>
                      <a:pt x="18"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7" name="Freeform 139"/>
              <p:cNvSpPr>
                <a:spLocks/>
              </p:cNvSpPr>
              <p:nvPr/>
            </p:nvSpPr>
            <p:spPr bwMode="auto">
              <a:xfrm>
                <a:off x="2844" y="1844"/>
                <a:ext cx="66" cy="92"/>
              </a:xfrm>
              <a:custGeom>
                <a:avLst/>
                <a:gdLst>
                  <a:gd name="T0" fmla="*/ 18 w 66"/>
                  <a:gd name="T1" fmla="*/ 0 h 92"/>
                  <a:gd name="T2" fmla="*/ 6 w 66"/>
                  <a:gd name="T3" fmla="*/ 0 h 92"/>
                  <a:gd name="T4" fmla="*/ 6 w 66"/>
                  <a:gd name="T5" fmla="*/ 0 h 92"/>
                  <a:gd name="T6" fmla="*/ 2 w 66"/>
                  <a:gd name="T7" fmla="*/ 12 h 92"/>
                  <a:gd name="T8" fmla="*/ 0 w 66"/>
                  <a:gd name="T9" fmla="*/ 26 h 92"/>
                  <a:gd name="T10" fmla="*/ 0 w 66"/>
                  <a:gd name="T11" fmla="*/ 26 h 92"/>
                  <a:gd name="T12" fmla="*/ 2 w 66"/>
                  <a:gd name="T13" fmla="*/ 34 h 92"/>
                  <a:gd name="T14" fmla="*/ 4 w 66"/>
                  <a:gd name="T15" fmla="*/ 44 h 92"/>
                  <a:gd name="T16" fmla="*/ 10 w 66"/>
                  <a:gd name="T17" fmla="*/ 60 h 92"/>
                  <a:gd name="T18" fmla="*/ 20 w 66"/>
                  <a:gd name="T19" fmla="*/ 76 h 92"/>
                  <a:gd name="T20" fmla="*/ 32 w 66"/>
                  <a:gd name="T21" fmla="*/ 92 h 92"/>
                  <a:gd name="T22" fmla="*/ 32 w 66"/>
                  <a:gd name="T23" fmla="*/ 90 h 92"/>
                  <a:gd name="T24" fmla="*/ 32 w 66"/>
                  <a:gd name="T25" fmla="*/ 90 h 92"/>
                  <a:gd name="T26" fmla="*/ 38 w 66"/>
                  <a:gd name="T27" fmla="*/ 82 h 92"/>
                  <a:gd name="T28" fmla="*/ 38 w 66"/>
                  <a:gd name="T29" fmla="*/ 82 h 92"/>
                  <a:gd name="T30" fmla="*/ 24 w 66"/>
                  <a:gd name="T31" fmla="*/ 62 h 92"/>
                  <a:gd name="T32" fmla="*/ 52 w 66"/>
                  <a:gd name="T33" fmla="*/ 62 h 92"/>
                  <a:gd name="T34" fmla="*/ 52 w 66"/>
                  <a:gd name="T35" fmla="*/ 62 h 92"/>
                  <a:gd name="T36" fmla="*/ 60 w 66"/>
                  <a:gd name="T37" fmla="*/ 52 h 92"/>
                  <a:gd name="T38" fmla="*/ 18 w 66"/>
                  <a:gd name="T39" fmla="*/ 52 h 92"/>
                  <a:gd name="T40" fmla="*/ 18 w 66"/>
                  <a:gd name="T41" fmla="*/ 52 h 92"/>
                  <a:gd name="T42" fmla="*/ 14 w 66"/>
                  <a:gd name="T43" fmla="*/ 42 h 92"/>
                  <a:gd name="T44" fmla="*/ 12 w 66"/>
                  <a:gd name="T45" fmla="*/ 32 h 92"/>
                  <a:gd name="T46" fmla="*/ 66 w 66"/>
                  <a:gd name="T47" fmla="*/ 32 h 92"/>
                  <a:gd name="T48" fmla="*/ 66 w 66"/>
                  <a:gd name="T49" fmla="*/ 32 h 92"/>
                  <a:gd name="T50" fmla="*/ 66 w 66"/>
                  <a:gd name="T51" fmla="*/ 26 h 92"/>
                  <a:gd name="T52" fmla="*/ 66 w 66"/>
                  <a:gd name="T53" fmla="*/ 26 h 92"/>
                  <a:gd name="T54" fmla="*/ 66 w 66"/>
                  <a:gd name="T55" fmla="*/ 20 h 92"/>
                  <a:gd name="T56" fmla="*/ 12 w 66"/>
                  <a:gd name="T57" fmla="*/ 20 h 92"/>
                  <a:gd name="T58" fmla="*/ 12 w 66"/>
                  <a:gd name="T59" fmla="*/ 20 h 92"/>
                  <a:gd name="T60" fmla="*/ 14 w 66"/>
                  <a:gd name="T61" fmla="*/ 10 h 92"/>
                  <a:gd name="T62" fmla="*/ 18 w 66"/>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92">
                    <a:moveTo>
                      <a:pt x="18" y="0"/>
                    </a:moveTo>
                    <a:lnTo>
                      <a:pt x="6" y="0"/>
                    </a:lnTo>
                    <a:lnTo>
                      <a:pt x="6" y="0"/>
                    </a:lnTo>
                    <a:lnTo>
                      <a:pt x="2" y="12"/>
                    </a:lnTo>
                    <a:lnTo>
                      <a:pt x="0" y="26"/>
                    </a:lnTo>
                    <a:lnTo>
                      <a:pt x="0" y="26"/>
                    </a:lnTo>
                    <a:lnTo>
                      <a:pt x="2" y="34"/>
                    </a:lnTo>
                    <a:lnTo>
                      <a:pt x="4" y="44"/>
                    </a:lnTo>
                    <a:lnTo>
                      <a:pt x="10" y="60"/>
                    </a:lnTo>
                    <a:lnTo>
                      <a:pt x="20" y="76"/>
                    </a:lnTo>
                    <a:lnTo>
                      <a:pt x="32" y="92"/>
                    </a:lnTo>
                    <a:lnTo>
                      <a:pt x="32" y="90"/>
                    </a:lnTo>
                    <a:lnTo>
                      <a:pt x="32" y="90"/>
                    </a:lnTo>
                    <a:lnTo>
                      <a:pt x="38" y="82"/>
                    </a:lnTo>
                    <a:lnTo>
                      <a:pt x="38" y="82"/>
                    </a:lnTo>
                    <a:lnTo>
                      <a:pt x="24" y="62"/>
                    </a:lnTo>
                    <a:lnTo>
                      <a:pt x="52" y="62"/>
                    </a:lnTo>
                    <a:lnTo>
                      <a:pt x="52" y="62"/>
                    </a:lnTo>
                    <a:lnTo>
                      <a:pt x="60" y="52"/>
                    </a:lnTo>
                    <a:lnTo>
                      <a:pt x="18" y="52"/>
                    </a:lnTo>
                    <a:lnTo>
                      <a:pt x="18" y="52"/>
                    </a:lnTo>
                    <a:lnTo>
                      <a:pt x="14" y="42"/>
                    </a:lnTo>
                    <a:lnTo>
                      <a:pt x="12" y="32"/>
                    </a:lnTo>
                    <a:lnTo>
                      <a:pt x="66" y="32"/>
                    </a:lnTo>
                    <a:lnTo>
                      <a:pt x="66" y="32"/>
                    </a:lnTo>
                    <a:lnTo>
                      <a:pt x="66" y="26"/>
                    </a:lnTo>
                    <a:lnTo>
                      <a:pt x="66" y="26"/>
                    </a:lnTo>
                    <a:lnTo>
                      <a:pt x="66" y="20"/>
                    </a:lnTo>
                    <a:lnTo>
                      <a:pt x="12" y="20"/>
                    </a:lnTo>
                    <a:lnTo>
                      <a:pt x="12" y="20"/>
                    </a:lnTo>
                    <a:lnTo>
                      <a:pt x="14" y="10"/>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8" name="Freeform 140"/>
              <p:cNvSpPr>
                <a:spLocks/>
              </p:cNvSpPr>
              <p:nvPr/>
            </p:nvSpPr>
            <p:spPr bwMode="auto">
              <a:xfrm>
                <a:off x="2892" y="2088"/>
                <a:ext cx="36" cy="92"/>
              </a:xfrm>
              <a:custGeom>
                <a:avLst/>
                <a:gdLst>
                  <a:gd name="T0" fmla="*/ 6 w 36"/>
                  <a:gd name="T1" fmla="*/ 0 h 92"/>
                  <a:gd name="T2" fmla="*/ 4 w 36"/>
                  <a:gd name="T3" fmla="*/ 2 h 92"/>
                  <a:gd name="T4" fmla="*/ 4 w 36"/>
                  <a:gd name="T5" fmla="*/ 2 h 92"/>
                  <a:gd name="T6" fmla="*/ 0 w 36"/>
                  <a:gd name="T7" fmla="*/ 10 h 92"/>
                  <a:gd name="T8" fmla="*/ 0 w 36"/>
                  <a:gd name="T9" fmla="*/ 10 h 92"/>
                  <a:gd name="T10" fmla="*/ 10 w 36"/>
                  <a:gd name="T11" fmla="*/ 24 h 92"/>
                  <a:gd name="T12" fmla="*/ 18 w 36"/>
                  <a:gd name="T13" fmla="*/ 38 h 92"/>
                  <a:gd name="T14" fmla="*/ 24 w 36"/>
                  <a:gd name="T15" fmla="*/ 52 h 92"/>
                  <a:gd name="T16" fmla="*/ 26 w 36"/>
                  <a:gd name="T17" fmla="*/ 66 h 92"/>
                  <a:gd name="T18" fmla="*/ 26 w 36"/>
                  <a:gd name="T19" fmla="*/ 66 h 92"/>
                  <a:gd name="T20" fmla="*/ 24 w 36"/>
                  <a:gd name="T21" fmla="*/ 80 h 92"/>
                  <a:gd name="T22" fmla="*/ 18 w 36"/>
                  <a:gd name="T23" fmla="*/ 92 h 92"/>
                  <a:gd name="T24" fmla="*/ 30 w 36"/>
                  <a:gd name="T25" fmla="*/ 92 h 92"/>
                  <a:gd name="T26" fmla="*/ 30 w 36"/>
                  <a:gd name="T27" fmla="*/ 92 h 92"/>
                  <a:gd name="T28" fmla="*/ 34 w 36"/>
                  <a:gd name="T29" fmla="*/ 80 h 92"/>
                  <a:gd name="T30" fmla="*/ 36 w 36"/>
                  <a:gd name="T31" fmla="*/ 66 h 92"/>
                  <a:gd name="T32" fmla="*/ 36 w 36"/>
                  <a:gd name="T33" fmla="*/ 66 h 92"/>
                  <a:gd name="T34" fmla="*/ 36 w 36"/>
                  <a:gd name="T35" fmla="*/ 58 h 92"/>
                  <a:gd name="T36" fmla="*/ 34 w 36"/>
                  <a:gd name="T37" fmla="*/ 48 h 92"/>
                  <a:gd name="T38" fmla="*/ 28 w 36"/>
                  <a:gd name="T39" fmla="*/ 32 h 92"/>
                  <a:gd name="T40" fmla="*/ 18 w 36"/>
                  <a:gd name="T41" fmla="*/ 16 h 92"/>
                  <a:gd name="T42" fmla="*/ 6 w 36"/>
                  <a:gd name="T4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92">
                    <a:moveTo>
                      <a:pt x="6" y="0"/>
                    </a:moveTo>
                    <a:lnTo>
                      <a:pt x="4" y="2"/>
                    </a:lnTo>
                    <a:lnTo>
                      <a:pt x="4" y="2"/>
                    </a:lnTo>
                    <a:lnTo>
                      <a:pt x="0" y="10"/>
                    </a:lnTo>
                    <a:lnTo>
                      <a:pt x="0" y="10"/>
                    </a:lnTo>
                    <a:lnTo>
                      <a:pt x="10" y="24"/>
                    </a:lnTo>
                    <a:lnTo>
                      <a:pt x="18" y="38"/>
                    </a:lnTo>
                    <a:lnTo>
                      <a:pt x="24" y="52"/>
                    </a:lnTo>
                    <a:lnTo>
                      <a:pt x="26" y="66"/>
                    </a:lnTo>
                    <a:lnTo>
                      <a:pt x="26" y="66"/>
                    </a:lnTo>
                    <a:lnTo>
                      <a:pt x="24" y="80"/>
                    </a:lnTo>
                    <a:lnTo>
                      <a:pt x="18" y="92"/>
                    </a:lnTo>
                    <a:lnTo>
                      <a:pt x="30" y="92"/>
                    </a:lnTo>
                    <a:lnTo>
                      <a:pt x="30" y="92"/>
                    </a:lnTo>
                    <a:lnTo>
                      <a:pt x="34" y="80"/>
                    </a:lnTo>
                    <a:lnTo>
                      <a:pt x="36" y="66"/>
                    </a:lnTo>
                    <a:lnTo>
                      <a:pt x="36" y="66"/>
                    </a:lnTo>
                    <a:lnTo>
                      <a:pt x="36" y="58"/>
                    </a:lnTo>
                    <a:lnTo>
                      <a:pt x="34" y="48"/>
                    </a:lnTo>
                    <a:lnTo>
                      <a:pt x="28" y="32"/>
                    </a:lnTo>
                    <a:lnTo>
                      <a:pt x="18" y="16"/>
                    </a:lnTo>
                    <a:lnTo>
                      <a:pt x="6"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9" name="Freeform 141"/>
              <p:cNvSpPr>
                <a:spLocks/>
              </p:cNvSpPr>
              <p:nvPr/>
            </p:nvSpPr>
            <p:spPr bwMode="auto">
              <a:xfrm>
                <a:off x="2892" y="2088"/>
                <a:ext cx="36" cy="92"/>
              </a:xfrm>
              <a:custGeom>
                <a:avLst/>
                <a:gdLst>
                  <a:gd name="T0" fmla="*/ 6 w 36"/>
                  <a:gd name="T1" fmla="*/ 0 h 92"/>
                  <a:gd name="T2" fmla="*/ 4 w 36"/>
                  <a:gd name="T3" fmla="*/ 2 h 92"/>
                  <a:gd name="T4" fmla="*/ 4 w 36"/>
                  <a:gd name="T5" fmla="*/ 2 h 92"/>
                  <a:gd name="T6" fmla="*/ 0 w 36"/>
                  <a:gd name="T7" fmla="*/ 10 h 92"/>
                  <a:gd name="T8" fmla="*/ 0 w 36"/>
                  <a:gd name="T9" fmla="*/ 10 h 92"/>
                  <a:gd name="T10" fmla="*/ 10 w 36"/>
                  <a:gd name="T11" fmla="*/ 24 h 92"/>
                  <a:gd name="T12" fmla="*/ 18 w 36"/>
                  <a:gd name="T13" fmla="*/ 38 h 92"/>
                  <a:gd name="T14" fmla="*/ 24 w 36"/>
                  <a:gd name="T15" fmla="*/ 52 h 92"/>
                  <a:gd name="T16" fmla="*/ 26 w 36"/>
                  <a:gd name="T17" fmla="*/ 66 h 92"/>
                  <a:gd name="T18" fmla="*/ 26 w 36"/>
                  <a:gd name="T19" fmla="*/ 66 h 92"/>
                  <a:gd name="T20" fmla="*/ 24 w 36"/>
                  <a:gd name="T21" fmla="*/ 80 h 92"/>
                  <a:gd name="T22" fmla="*/ 18 w 36"/>
                  <a:gd name="T23" fmla="*/ 92 h 92"/>
                  <a:gd name="T24" fmla="*/ 30 w 36"/>
                  <a:gd name="T25" fmla="*/ 92 h 92"/>
                  <a:gd name="T26" fmla="*/ 30 w 36"/>
                  <a:gd name="T27" fmla="*/ 92 h 92"/>
                  <a:gd name="T28" fmla="*/ 34 w 36"/>
                  <a:gd name="T29" fmla="*/ 80 h 92"/>
                  <a:gd name="T30" fmla="*/ 36 w 36"/>
                  <a:gd name="T31" fmla="*/ 66 h 92"/>
                  <a:gd name="T32" fmla="*/ 36 w 36"/>
                  <a:gd name="T33" fmla="*/ 66 h 92"/>
                  <a:gd name="T34" fmla="*/ 36 w 36"/>
                  <a:gd name="T35" fmla="*/ 58 h 92"/>
                  <a:gd name="T36" fmla="*/ 34 w 36"/>
                  <a:gd name="T37" fmla="*/ 48 h 92"/>
                  <a:gd name="T38" fmla="*/ 28 w 36"/>
                  <a:gd name="T39" fmla="*/ 32 h 92"/>
                  <a:gd name="T40" fmla="*/ 18 w 36"/>
                  <a:gd name="T41" fmla="*/ 16 h 92"/>
                  <a:gd name="T42" fmla="*/ 6 w 36"/>
                  <a:gd name="T4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92">
                    <a:moveTo>
                      <a:pt x="6" y="0"/>
                    </a:moveTo>
                    <a:lnTo>
                      <a:pt x="4" y="2"/>
                    </a:lnTo>
                    <a:lnTo>
                      <a:pt x="4" y="2"/>
                    </a:lnTo>
                    <a:lnTo>
                      <a:pt x="0" y="10"/>
                    </a:lnTo>
                    <a:lnTo>
                      <a:pt x="0" y="10"/>
                    </a:lnTo>
                    <a:lnTo>
                      <a:pt x="10" y="24"/>
                    </a:lnTo>
                    <a:lnTo>
                      <a:pt x="18" y="38"/>
                    </a:lnTo>
                    <a:lnTo>
                      <a:pt x="24" y="52"/>
                    </a:lnTo>
                    <a:lnTo>
                      <a:pt x="26" y="66"/>
                    </a:lnTo>
                    <a:lnTo>
                      <a:pt x="26" y="66"/>
                    </a:lnTo>
                    <a:lnTo>
                      <a:pt x="24" y="80"/>
                    </a:lnTo>
                    <a:lnTo>
                      <a:pt x="18" y="92"/>
                    </a:lnTo>
                    <a:lnTo>
                      <a:pt x="30" y="92"/>
                    </a:lnTo>
                    <a:lnTo>
                      <a:pt x="30" y="92"/>
                    </a:lnTo>
                    <a:lnTo>
                      <a:pt x="34" y="80"/>
                    </a:lnTo>
                    <a:lnTo>
                      <a:pt x="36" y="66"/>
                    </a:lnTo>
                    <a:lnTo>
                      <a:pt x="36" y="66"/>
                    </a:lnTo>
                    <a:lnTo>
                      <a:pt x="36" y="58"/>
                    </a:lnTo>
                    <a:lnTo>
                      <a:pt x="34" y="48"/>
                    </a:lnTo>
                    <a:lnTo>
                      <a:pt x="28" y="32"/>
                    </a:lnTo>
                    <a:lnTo>
                      <a:pt x="18" y="16"/>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0" name="Freeform 142"/>
              <p:cNvSpPr>
                <a:spLocks/>
              </p:cNvSpPr>
              <p:nvPr/>
            </p:nvSpPr>
            <p:spPr bwMode="auto">
              <a:xfrm>
                <a:off x="2844" y="1946"/>
                <a:ext cx="84" cy="234"/>
              </a:xfrm>
              <a:custGeom>
                <a:avLst/>
                <a:gdLst>
                  <a:gd name="T0" fmla="*/ 54 w 84"/>
                  <a:gd name="T1" fmla="*/ 0 h 234"/>
                  <a:gd name="T2" fmla="*/ 52 w 84"/>
                  <a:gd name="T3" fmla="*/ 2 h 234"/>
                  <a:gd name="T4" fmla="*/ 48 w 84"/>
                  <a:gd name="T5" fmla="*/ 10 h 234"/>
                  <a:gd name="T6" fmla="*/ 32 w 84"/>
                  <a:gd name="T7" fmla="*/ 30 h 234"/>
                  <a:gd name="T8" fmla="*/ 26 w 84"/>
                  <a:gd name="T9" fmla="*/ 40 h 234"/>
                  <a:gd name="T10" fmla="*/ 66 w 84"/>
                  <a:gd name="T11" fmla="*/ 40 h 234"/>
                  <a:gd name="T12" fmla="*/ 70 w 84"/>
                  <a:gd name="T13" fmla="*/ 50 h 234"/>
                  <a:gd name="T14" fmla="*/ 20 w 84"/>
                  <a:gd name="T15" fmla="*/ 60 h 234"/>
                  <a:gd name="T16" fmla="*/ 18 w 84"/>
                  <a:gd name="T17" fmla="*/ 66 h 234"/>
                  <a:gd name="T18" fmla="*/ 20 w 84"/>
                  <a:gd name="T19" fmla="*/ 72 h 234"/>
                  <a:gd name="T20" fmla="*/ 74 w 84"/>
                  <a:gd name="T21" fmla="*/ 72 h 234"/>
                  <a:gd name="T22" fmla="*/ 68 w 84"/>
                  <a:gd name="T23" fmla="*/ 92 h 234"/>
                  <a:gd name="T24" fmla="*/ 26 w 84"/>
                  <a:gd name="T25" fmla="*/ 92 h 234"/>
                  <a:gd name="T26" fmla="*/ 32 w 84"/>
                  <a:gd name="T27" fmla="*/ 102 h 234"/>
                  <a:gd name="T28" fmla="*/ 62 w 84"/>
                  <a:gd name="T29" fmla="*/ 102 h 234"/>
                  <a:gd name="T30" fmla="*/ 38 w 84"/>
                  <a:gd name="T31" fmla="*/ 134 h 234"/>
                  <a:gd name="T32" fmla="*/ 24 w 84"/>
                  <a:gd name="T33" fmla="*/ 152 h 234"/>
                  <a:gd name="T34" fmla="*/ 4 w 84"/>
                  <a:gd name="T35" fmla="*/ 188 h 234"/>
                  <a:gd name="T36" fmla="*/ 0 w 84"/>
                  <a:gd name="T37" fmla="*/ 208 h 234"/>
                  <a:gd name="T38" fmla="*/ 2 w 84"/>
                  <a:gd name="T39" fmla="*/ 222 h 234"/>
                  <a:gd name="T40" fmla="*/ 18 w 84"/>
                  <a:gd name="T41" fmla="*/ 234 h 234"/>
                  <a:gd name="T42" fmla="*/ 14 w 84"/>
                  <a:gd name="T43" fmla="*/ 224 h 234"/>
                  <a:gd name="T44" fmla="*/ 66 w 84"/>
                  <a:gd name="T45" fmla="*/ 214 h 234"/>
                  <a:gd name="T46" fmla="*/ 66 w 84"/>
                  <a:gd name="T47" fmla="*/ 214 h 234"/>
                  <a:gd name="T48" fmla="*/ 66 w 84"/>
                  <a:gd name="T49" fmla="*/ 208 h 234"/>
                  <a:gd name="T50" fmla="*/ 12 w 84"/>
                  <a:gd name="T51" fmla="*/ 202 h 234"/>
                  <a:gd name="T52" fmla="*/ 14 w 84"/>
                  <a:gd name="T53" fmla="*/ 192 h 234"/>
                  <a:gd name="T54" fmla="*/ 18 w 84"/>
                  <a:gd name="T55" fmla="*/ 182 h 234"/>
                  <a:gd name="T56" fmla="*/ 60 w 84"/>
                  <a:gd name="T57" fmla="*/ 182 h 234"/>
                  <a:gd name="T58" fmla="*/ 24 w 84"/>
                  <a:gd name="T59" fmla="*/ 172 h 234"/>
                  <a:gd name="T60" fmla="*/ 34 w 84"/>
                  <a:gd name="T61" fmla="*/ 156 h 234"/>
                  <a:gd name="T62" fmla="*/ 46 w 84"/>
                  <a:gd name="T63" fmla="*/ 140 h 234"/>
                  <a:gd name="T64" fmla="*/ 72 w 84"/>
                  <a:gd name="T65" fmla="*/ 104 h 234"/>
                  <a:gd name="T66" fmla="*/ 84 w 84"/>
                  <a:gd name="T67" fmla="*/ 76 h 234"/>
                  <a:gd name="T68" fmla="*/ 84 w 84"/>
                  <a:gd name="T69" fmla="*/ 66 h 234"/>
                  <a:gd name="T70" fmla="*/ 82 w 84"/>
                  <a:gd name="T71" fmla="*/ 48 h 234"/>
                  <a:gd name="T72" fmla="*/ 66 w 84"/>
                  <a:gd name="T73" fmla="*/ 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234">
                    <a:moveTo>
                      <a:pt x="54" y="0"/>
                    </a:moveTo>
                    <a:lnTo>
                      <a:pt x="54" y="0"/>
                    </a:lnTo>
                    <a:lnTo>
                      <a:pt x="52" y="2"/>
                    </a:lnTo>
                    <a:lnTo>
                      <a:pt x="52" y="2"/>
                    </a:lnTo>
                    <a:lnTo>
                      <a:pt x="48" y="10"/>
                    </a:lnTo>
                    <a:lnTo>
                      <a:pt x="48" y="10"/>
                    </a:lnTo>
                    <a:lnTo>
                      <a:pt x="62" y="30"/>
                    </a:lnTo>
                    <a:lnTo>
                      <a:pt x="32" y="30"/>
                    </a:lnTo>
                    <a:lnTo>
                      <a:pt x="32" y="30"/>
                    </a:lnTo>
                    <a:lnTo>
                      <a:pt x="26" y="40"/>
                    </a:lnTo>
                    <a:lnTo>
                      <a:pt x="66" y="40"/>
                    </a:lnTo>
                    <a:lnTo>
                      <a:pt x="66" y="40"/>
                    </a:lnTo>
                    <a:lnTo>
                      <a:pt x="66" y="40"/>
                    </a:lnTo>
                    <a:lnTo>
                      <a:pt x="70" y="50"/>
                    </a:lnTo>
                    <a:lnTo>
                      <a:pt x="72" y="60"/>
                    </a:lnTo>
                    <a:lnTo>
                      <a:pt x="20" y="60"/>
                    </a:lnTo>
                    <a:lnTo>
                      <a:pt x="20" y="60"/>
                    </a:lnTo>
                    <a:lnTo>
                      <a:pt x="18" y="66"/>
                    </a:lnTo>
                    <a:lnTo>
                      <a:pt x="18" y="66"/>
                    </a:lnTo>
                    <a:lnTo>
                      <a:pt x="20" y="72"/>
                    </a:lnTo>
                    <a:lnTo>
                      <a:pt x="74" y="72"/>
                    </a:lnTo>
                    <a:lnTo>
                      <a:pt x="74" y="72"/>
                    </a:lnTo>
                    <a:lnTo>
                      <a:pt x="70" y="82"/>
                    </a:lnTo>
                    <a:lnTo>
                      <a:pt x="68" y="92"/>
                    </a:lnTo>
                    <a:lnTo>
                      <a:pt x="66" y="92"/>
                    </a:lnTo>
                    <a:lnTo>
                      <a:pt x="26" y="92"/>
                    </a:lnTo>
                    <a:lnTo>
                      <a:pt x="26" y="92"/>
                    </a:lnTo>
                    <a:lnTo>
                      <a:pt x="32" y="102"/>
                    </a:lnTo>
                    <a:lnTo>
                      <a:pt x="62" y="102"/>
                    </a:lnTo>
                    <a:lnTo>
                      <a:pt x="62" y="102"/>
                    </a:lnTo>
                    <a:lnTo>
                      <a:pt x="50" y="118"/>
                    </a:lnTo>
                    <a:lnTo>
                      <a:pt x="38" y="134"/>
                    </a:lnTo>
                    <a:lnTo>
                      <a:pt x="38" y="134"/>
                    </a:lnTo>
                    <a:lnTo>
                      <a:pt x="24" y="152"/>
                    </a:lnTo>
                    <a:lnTo>
                      <a:pt x="12" y="170"/>
                    </a:lnTo>
                    <a:lnTo>
                      <a:pt x="4" y="188"/>
                    </a:lnTo>
                    <a:lnTo>
                      <a:pt x="2" y="198"/>
                    </a:lnTo>
                    <a:lnTo>
                      <a:pt x="0" y="208"/>
                    </a:lnTo>
                    <a:lnTo>
                      <a:pt x="0" y="208"/>
                    </a:lnTo>
                    <a:lnTo>
                      <a:pt x="2" y="222"/>
                    </a:lnTo>
                    <a:lnTo>
                      <a:pt x="6" y="234"/>
                    </a:lnTo>
                    <a:lnTo>
                      <a:pt x="18" y="234"/>
                    </a:lnTo>
                    <a:lnTo>
                      <a:pt x="18" y="234"/>
                    </a:lnTo>
                    <a:lnTo>
                      <a:pt x="14" y="224"/>
                    </a:lnTo>
                    <a:lnTo>
                      <a:pt x="12" y="214"/>
                    </a:lnTo>
                    <a:lnTo>
                      <a:pt x="66" y="214"/>
                    </a:lnTo>
                    <a:lnTo>
                      <a:pt x="66" y="214"/>
                    </a:lnTo>
                    <a:lnTo>
                      <a:pt x="66" y="214"/>
                    </a:lnTo>
                    <a:lnTo>
                      <a:pt x="66" y="208"/>
                    </a:lnTo>
                    <a:lnTo>
                      <a:pt x="66" y="208"/>
                    </a:lnTo>
                    <a:lnTo>
                      <a:pt x="66" y="202"/>
                    </a:lnTo>
                    <a:lnTo>
                      <a:pt x="12" y="202"/>
                    </a:lnTo>
                    <a:lnTo>
                      <a:pt x="12" y="202"/>
                    </a:lnTo>
                    <a:lnTo>
                      <a:pt x="14" y="192"/>
                    </a:lnTo>
                    <a:lnTo>
                      <a:pt x="18" y="182"/>
                    </a:lnTo>
                    <a:lnTo>
                      <a:pt x="18" y="182"/>
                    </a:lnTo>
                    <a:lnTo>
                      <a:pt x="60" y="182"/>
                    </a:lnTo>
                    <a:lnTo>
                      <a:pt x="60" y="182"/>
                    </a:lnTo>
                    <a:lnTo>
                      <a:pt x="52" y="172"/>
                    </a:lnTo>
                    <a:lnTo>
                      <a:pt x="24" y="172"/>
                    </a:lnTo>
                    <a:lnTo>
                      <a:pt x="24" y="172"/>
                    </a:lnTo>
                    <a:lnTo>
                      <a:pt x="34" y="156"/>
                    </a:lnTo>
                    <a:lnTo>
                      <a:pt x="46" y="140"/>
                    </a:lnTo>
                    <a:lnTo>
                      <a:pt x="46" y="140"/>
                    </a:lnTo>
                    <a:lnTo>
                      <a:pt x="60" y="122"/>
                    </a:lnTo>
                    <a:lnTo>
                      <a:pt x="72" y="104"/>
                    </a:lnTo>
                    <a:lnTo>
                      <a:pt x="80" y="86"/>
                    </a:lnTo>
                    <a:lnTo>
                      <a:pt x="84" y="76"/>
                    </a:lnTo>
                    <a:lnTo>
                      <a:pt x="84" y="66"/>
                    </a:lnTo>
                    <a:lnTo>
                      <a:pt x="84" y="66"/>
                    </a:lnTo>
                    <a:lnTo>
                      <a:pt x="84" y="58"/>
                    </a:lnTo>
                    <a:lnTo>
                      <a:pt x="82" y="48"/>
                    </a:lnTo>
                    <a:lnTo>
                      <a:pt x="76" y="32"/>
                    </a:lnTo>
                    <a:lnTo>
                      <a:pt x="66" y="16"/>
                    </a:lnTo>
                    <a:lnTo>
                      <a:pt x="54" y="0"/>
                    </a:lnTo>
                    <a:close/>
                  </a:path>
                </a:pathLst>
              </a:custGeom>
              <a:solidFill>
                <a:srgbClr val="DD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1" name="Freeform 143"/>
              <p:cNvSpPr>
                <a:spLocks/>
              </p:cNvSpPr>
              <p:nvPr/>
            </p:nvSpPr>
            <p:spPr bwMode="auto">
              <a:xfrm>
                <a:off x="2844" y="1946"/>
                <a:ext cx="84" cy="234"/>
              </a:xfrm>
              <a:custGeom>
                <a:avLst/>
                <a:gdLst>
                  <a:gd name="T0" fmla="*/ 54 w 84"/>
                  <a:gd name="T1" fmla="*/ 0 h 234"/>
                  <a:gd name="T2" fmla="*/ 52 w 84"/>
                  <a:gd name="T3" fmla="*/ 2 h 234"/>
                  <a:gd name="T4" fmla="*/ 48 w 84"/>
                  <a:gd name="T5" fmla="*/ 10 h 234"/>
                  <a:gd name="T6" fmla="*/ 32 w 84"/>
                  <a:gd name="T7" fmla="*/ 30 h 234"/>
                  <a:gd name="T8" fmla="*/ 26 w 84"/>
                  <a:gd name="T9" fmla="*/ 40 h 234"/>
                  <a:gd name="T10" fmla="*/ 66 w 84"/>
                  <a:gd name="T11" fmla="*/ 40 h 234"/>
                  <a:gd name="T12" fmla="*/ 70 w 84"/>
                  <a:gd name="T13" fmla="*/ 50 h 234"/>
                  <a:gd name="T14" fmla="*/ 20 w 84"/>
                  <a:gd name="T15" fmla="*/ 60 h 234"/>
                  <a:gd name="T16" fmla="*/ 18 w 84"/>
                  <a:gd name="T17" fmla="*/ 66 h 234"/>
                  <a:gd name="T18" fmla="*/ 20 w 84"/>
                  <a:gd name="T19" fmla="*/ 72 h 234"/>
                  <a:gd name="T20" fmla="*/ 74 w 84"/>
                  <a:gd name="T21" fmla="*/ 72 h 234"/>
                  <a:gd name="T22" fmla="*/ 68 w 84"/>
                  <a:gd name="T23" fmla="*/ 92 h 234"/>
                  <a:gd name="T24" fmla="*/ 26 w 84"/>
                  <a:gd name="T25" fmla="*/ 92 h 234"/>
                  <a:gd name="T26" fmla="*/ 32 w 84"/>
                  <a:gd name="T27" fmla="*/ 102 h 234"/>
                  <a:gd name="T28" fmla="*/ 62 w 84"/>
                  <a:gd name="T29" fmla="*/ 102 h 234"/>
                  <a:gd name="T30" fmla="*/ 38 w 84"/>
                  <a:gd name="T31" fmla="*/ 134 h 234"/>
                  <a:gd name="T32" fmla="*/ 24 w 84"/>
                  <a:gd name="T33" fmla="*/ 152 h 234"/>
                  <a:gd name="T34" fmla="*/ 4 w 84"/>
                  <a:gd name="T35" fmla="*/ 188 h 234"/>
                  <a:gd name="T36" fmla="*/ 0 w 84"/>
                  <a:gd name="T37" fmla="*/ 208 h 234"/>
                  <a:gd name="T38" fmla="*/ 2 w 84"/>
                  <a:gd name="T39" fmla="*/ 222 h 234"/>
                  <a:gd name="T40" fmla="*/ 18 w 84"/>
                  <a:gd name="T41" fmla="*/ 234 h 234"/>
                  <a:gd name="T42" fmla="*/ 14 w 84"/>
                  <a:gd name="T43" fmla="*/ 224 h 234"/>
                  <a:gd name="T44" fmla="*/ 66 w 84"/>
                  <a:gd name="T45" fmla="*/ 214 h 234"/>
                  <a:gd name="T46" fmla="*/ 66 w 84"/>
                  <a:gd name="T47" fmla="*/ 214 h 234"/>
                  <a:gd name="T48" fmla="*/ 66 w 84"/>
                  <a:gd name="T49" fmla="*/ 208 h 234"/>
                  <a:gd name="T50" fmla="*/ 12 w 84"/>
                  <a:gd name="T51" fmla="*/ 202 h 234"/>
                  <a:gd name="T52" fmla="*/ 14 w 84"/>
                  <a:gd name="T53" fmla="*/ 192 h 234"/>
                  <a:gd name="T54" fmla="*/ 18 w 84"/>
                  <a:gd name="T55" fmla="*/ 182 h 234"/>
                  <a:gd name="T56" fmla="*/ 60 w 84"/>
                  <a:gd name="T57" fmla="*/ 182 h 234"/>
                  <a:gd name="T58" fmla="*/ 24 w 84"/>
                  <a:gd name="T59" fmla="*/ 172 h 234"/>
                  <a:gd name="T60" fmla="*/ 34 w 84"/>
                  <a:gd name="T61" fmla="*/ 156 h 234"/>
                  <a:gd name="T62" fmla="*/ 46 w 84"/>
                  <a:gd name="T63" fmla="*/ 140 h 234"/>
                  <a:gd name="T64" fmla="*/ 72 w 84"/>
                  <a:gd name="T65" fmla="*/ 104 h 234"/>
                  <a:gd name="T66" fmla="*/ 84 w 84"/>
                  <a:gd name="T67" fmla="*/ 76 h 234"/>
                  <a:gd name="T68" fmla="*/ 84 w 84"/>
                  <a:gd name="T69" fmla="*/ 66 h 234"/>
                  <a:gd name="T70" fmla="*/ 82 w 84"/>
                  <a:gd name="T71" fmla="*/ 48 h 234"/>
                  <a:gd name="T72" fmla="*/ 66 w 84"/>
                  <a:gd name="T73" fmla="*/ 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234">
                    <a:moveTo>
                      <a:pt x="54" y="0"/>
                    </a:moveTo>
                    <a:lnTo>
                      <a:pt x="54" y="0"/>
                    </a:lnTo>
                    <a:lnTo>
                      <a:pt x="52" y="2"/>
                    </a:lnTo>
                    <a:lnTo>
                      <a:pt x="52" y="2"/>
                    </a:lnTo>
                    <a:lnTo>
                      <a:pt x="48" y="10"/>
                    </a:lnTo>
                    <a:lnTo>
                      <a:pt x="48" y="10"/>
                    </a:lnTo>
                    <a:lnTo>
                      <a:pt x="62" y="30"/>
                    </a:lnTo>
                    <a:lnTo>
                      <a:pt x="32" y="30"/>
                    </a:lnTo>
                    <a:lnTo>
                      <a:pt x="32" y="30"/>
                    </a:lnTo>
                    <a:lnTo>
                      <a:pt x="26" y="40"/>
                    </a:lnTo>
                    <a:lnTo>
                      <a:pt x="66" y="40"/>
                    </a:lnTo>
                    <a:lnTo>
                      <a:pt x="66" y="40"/>
                    </a:lnTo>
                    <a:lnTo>
                      <a:pt x="66" y="40"/>
                    </a:lnTo>
                    <a:lnTo>
                      <a:pt x="70" y="50"/>
                    </a:lnTo>
                    <a:lnTo>
                      <a:pt x="72" y="60"/>
                    </a:lnTo>
                    <a:lnTo>
                      <a:pt x="20" y="60"/>
                    </a:lnTo>
                    <a:lnTo>
                      <a:pt x="20" y="60"/>
                    </a:lnTo>
                    <a:lnTo>
                      <a:pt x="18" y="66"/>
                    </a:lnTo>
                    <a:lnTo>
                      <a:pt x="18" y="66"/>
                    </a:lnTo>
                    <a:lnTo>
                      <a:pt x="20" y="72"/>
                    </a:lnTo>
                    <a:lnTo>
                      <a:pt x="74" y="72"/>
                    </a:lnTo>
                    <a:lnTo>
                      <a:pt x="74" y="72"/>
                    </a:lnTo>
                    <a:lnTo>
                      <a:pt x="70" y="82"/>
                    </a:lnTo>
                    <a:lnTo>
                      <a:pt x="68" y="92"/>
                    </a:lnTo>
                    <a:lnTo>
                      <a:pt x="66" y="92"/>
                    </a:lnTo>
                    <a:lnTo>
                      <a:pt x="26" y="92"/>
                    </a:lnTo>
                    <a:lnTo>
                      <a:pt x="26" y="92"/>
                    </a:lnTo>
                    <a:lnTo>
                      <a:pt x="32" y="102"/>
                    </a:lnTo>
                    <a:lnTo>
                      <a:pt x="62" y="102"/>
                    </a:lnTo>
                    <a:lnTo>
                      <a:pt x="62" y="102"/>
                    </a:lnTo>
                    <a:lnTo>
                      <a:pt x="50" y="118"/>
                    </a:lnTo>
                    <a:lnTo>
                      <a:pt x="38" y="134"/>
                    </a:lnTo>
                    <a:lnTo>
                      <a:pt x="38" y="134"/>
                    </a:lnTo>
                    <a:lnTo>
                      <a:pt x="24" y="152"/>
                    </a:lnTo>
                    <a:lnTo>
                      <a:pt x="12" y="170"/>
                    </a:lnTo>
                    <a:lnTo>
                      <a:pt x="4" y="188"/>
                    </a:lnTo>
                    <a:lnTo>
                      <a:pt x="2" y="198"/>
                    </a:lnTo>
                    <a:lnTo>
                      <a:pt x="0" y="208"/>
                    </a:lnTo>
                    <a:lnTo>
                      <a:pt x="0" y="208"/>
                    </a:lnTo>
                    <a:lnTo>
                      <a:pt x="2" y="222"/>
                    </a:lnTo>
                    <a:lnTo>
                      <a:pt x="6" y="234"/>
                    </a:lnTo>
                    <a:lnTo>
                      <a:pt x="18" y="234"/>
                    </a:lnTo>
                    <a:lnTo>
                      <a:pt x="18" y="234"/>
                    </a:lnTo>
                    <a:lnTo>
                      <a:pt x="14" y="224"/>
                    </a:lnTo>
                    <a:lnTo>
                      <a:pt x="12" y="214"/>
                    </a:lnTo>
                    <a:lnTo>
                      <a:pt x="66" y="214"/>
                    </a:lnTo>
                    <a:lnTo>
                      <a:pt x="66" y="214"/>
                    </a:lnTo>
                    <a:lnTo>
                      <a:pt x="66" y="214"/>
                    </a:lnTo>
                    <a:lnTo>
                      <a:pt x="66" y="208"/>
                    </a:lnTo>
                    <a:lnTo>
                      <a:pt x="66" y="208"/>
                    </a:lnTo>
                    <a:lnTo>
                      <a:pt x="66" y="202"/>
                    </a:lnTo>
                    <a:lnTo>
                      <a:pt x="12" y="202"/>
                    </a:lnTo>
                    <a:lnTo>
                      <a:pt x="12" y="202"/>
                    </a:lnTo>
                    <a:lnTo>
                      <a:pt x="14" y="192"/>
                    </a:lnTo>
                    <a:lnTo>
                      <a:pt x="18" y="182"/>
                    </a:lnTo>
                    <a:lnTo>
                      <a:pt x="18" y="182"/>
                    </a:lnTo>
                    <a:lnTo>
                      <a:pt x="60" y="182"/>
                    </a:lnTo>
                    <a:lnTo>
                      <a:pt x="60" y="182"/>
                    </a:lnTo>
                    <a:lnTo>
                      <a:pt x="52" y="172"/>
                    </a:lnTo>
                    <a:lnTo>
                      <a:pt x="24" y="172"/>
                    </a:lnTo>
                    <a:lnTo>
                      <a:pt x="24" y="172"/>
                    </a:lnTo>
                    <a:lnTo>
                      <a:pt x="34" y="156"/>
                    </a:lnTo>
                    <a:lnTo>
                      <a:pt x="46" y="140"/>
                    </a:lnTo>
                    <a:lnTo>
                      <a:pt x="46" y="140"/>
                    </a:lnTo>
                    <a:lnTo>
                      <a:pt x="60" y="122"/>
                    </a:lnTo>
                    <a:lnTo>
                      <a:pt x="72" y="104"/>
                    </a:lnTo>
                    <a:lnTo>
                      <a:pt x="80" y="86"/>
                    </a:lnTo>
                    <a:lnTo>
                      <a:pt x="84" y="76"/>
                    </a:lnTo>
                    <a:lnTo>
                      <a:pt x="84" y="66"/>
                    </a:lnTo>
                    <a:lnTo>
                      <a:pt x="84" y="66"/>
                    </a:lnTo>
                    <a:lnTo>
                      <a:pt x="84" y="58"/>
                    </a:lnTo>
                    <a:lnTo>
                      <a:pt x="82" y="48"/>
                    </a:lnTo>
                    <a:lnTo>
                      <a:pt x="76" y="32"/>
                    </a:lnTo>
                    <a:lnTo>
                      <a:pt x="66" y="16"/>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2" name="Freeform 144"/>
              <p:cNvSpPr>
                <a:spLocks/>
              </p:cNvSpPr>
              <p:nvPr/>
            </p:nvSpPr>
            <p:spPr bwMode="auto">
              <a:xfrm>
                <a:off x="4868" y="1534"/>
                <a:ext cx="82" cy="502"/>
              </a:xfrm>
              <a:custGeom>
                <a:avLst/>
                <a:gdLst>
                  <a:gd name="T0" fmla="*/ 0 w 82"/>
                  <a:gd name="T1" fmla="*/ 502 h 502"/>
                  <a:gd name="T2" fmla="*/ 82 w 82"/>
                  <a:gd name="T3" fmla="*/ 502 h 502"/>
                  <a:gd name="T4" fmla="*/ 58 w 82"/>
                  <a:gd name="T5" fmla="*/ 50 h 502"/>
                  <a:gd name="T6" fmla="*/ 0 w 82"/>
                  <a:gd name="T7" fmla="*/ 0 h 502"/>
                  <a:gd name="T8" fmla="*/ 0 w 82"/>
                  <a:gd name="T9" fmla="*/ 502 h 502"/>
                </a:gdLst>
                <a:ahLst/>
                <a:cxnLst>
                  <a:cxn ang="0">
                    <a:pos x="T0" y="T1"/>
                  </a:cxn>
                  <a:cxn ang="0">
                    <a:pos x="T2" y="T3"/>
                  </a:cxn>
                  <a:cxn ang="0">
                    <a:pos x="T4" y="T5"/>
                  </a:cxn>
                  <a:cxn ang="0">
                    <a:pos x="T6" y="T7"/>
                  </a:cxn>
                  <a:cxn ang="0">
                    <a:pos x="T8" y="T9"/>
                  </a:cxn>
                </a:cxnLst>
                <a:rect l="0" t="0" r="r" b="b"/>
                <a:pathLst>
                  <a:path w="82" h="502">
                    <a:moveTo>
                      <a:pt x="0" y="502"/>
                    </a:moveTo>
                    <a:lnTo>
                      <a:pt x="82" y="502"/>
                    </a:lnTo>
                    <a:lnTo>
                      <a:pt x="58" y="50"/>
                    </a:lnTo>
                    <a:lnTo>
                      <a:pt x="0" y="0"/>
                    </a:lnTo>
                    <a:lnTo>
                      <a:pt x="0" y="502"/>
                    </a:lnTo>
                    <a:close/>
                  </a:path>
                </a:pathLst>
              </a:custGeom>
              <a:solidFill>
                <a:srgbClr val="C0E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3" name="Freeform 145"/>
              <p:cNvSpPr>
                <a:spLocks/>
              </p:cNvSpPr>
              <p:nvPr/>
            </p:nvSpPr>
            <p:spPr bwMode="auto">
              <a:xfrm>
                <a:off x="4414" y="1755"/>
                <a:ext cx="178" cy="290"/>
              </a:xfrm>
              <a:custGeom>
                <a:avLst/>
                <a:gdLst>
                  <a:gd name="T0" fmla="*/ 170 w 178"/>
                  <a:gd name="T1" fmla="*/ 290 h 290"/>
                  <a:gd name="T2" fmla="*/ 0 w 178"/>
                  <a:gd name="T3" fmla="*/ 290 h 290"/>
                  <a:gd name="T4" fmla="*/ 52 w 178"/>
                  <a:gd name="T5" fmla="*/ 42 h 290"/>
                  <a:gd name="T6" fmla="*/ 178 w 178"/>
                  <a:gd name="T7" fmla="*/ 0 h 290"/>
                  <a:gd name="T8" fmla="*/ 170 w 178"/>
                  <a:gd name="T9" fmla="*/ 290 h 290"/>
                </a:gdLst>
                <a:ahLst/>
                <a:cxnLst>
                  <a:cxn ang="0">
                    <a:pos x="T0" y="T1"/>
                  </a:cxn>
                  <a:cxn ang="0">
                    <a:pos x="T2" y="T3"/>
                  </a:cxn>
                  <a:cxn ang="0">
                    <a:pos x="T4" y="T5"/>
                  </a:cxn>
                  <a:cxn ang="0">
                    <a:pos x="T6" y="T7"/>
                  </a:cxn>
                  <a:cxn ang="0">
                    <a:pos x="T8" y="T9"/>
                  </a:cxn>
                </a:cxnLst>
                <a:rect l="0" t="0" r="r" b="b"/>
                <a:pathLst>
                  <a:path w="178" h="290">
                    <a:moveTo>
                      <a:pt x="170" y="290"/>
                    </a:moveTo>
                    <a:lnTo>
                      <a:pt x="0" y="290"/>
                    </a:lnTo>
                    <a:lnTo>
                      <a:pt x="52" y="42"/>
                    </a:lnTo>
                    <a:lnTo>
                      <a:pt x="178" y="0"/>
                    </a:lnTo>
                    <a:lnTo>
                      <a:pt x="170" y="290"/>
                    </a:lnTo>
                    <a:close/>
                  </a:path>
                </a:pathLst>
              </a:custGeom>
              <a:solidFill>
                <a:srgbClr val="8E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4" name="Freeform 146"/>
              <p:cNvSpPr>
                <a:spLocks/>
              </p:cNvSpPr>
              <p:nvPr/>
            </p:nvSpPr>
            <p:spPr bwMode="auto">
              <a:xfrm>
                <a:off x="4584" y="1746"/>
                <a:ext cx="100" cy="290"/>
              </a:xfrm>
              <a:custGeom>
                <a:avLst/>
                <a:gdLst>
                  <a:gd name="T0" fmla="*/ 0 w 100"/>
                  <a:gd name="T1" fmla="*/ 290 h 290"/>
                  <a:gd name="T2" fmla="*/ 100 w 100"/>
                  <a:gd name="T3" fmla="*/ 290 h 290"/>
                  <a:gd name="T4" fmla="*/ 86 w 100"/>
                  <a:gd name="T5" fmla="*/ 42 h 290"/>
                  <a:gd name="T6" fmla="*/ 8 w 100"/>
                  <a:gd name="T7" fmla="*/ 0 h 290"/>
                  <a:gd name="T8" fmla="*/ 0 w 100"/>
                  <a:gd name="T9" fmla="*/ 290 h 290"/>
                </a:gdLst>
                <a:ahLst/>
                <a:cxnLst>
                  <a:cxn ang="0">
                    <a:pos x="T0" y="T1"/>
                  </a:cxn>
                  <a:cxn ang="0">
                    <a:pos x="T2" y="T3"/>
                  </a:cxn>
                  <a:cxn ang="0">
                    <a:pos x="T4" y="T5"/>
                  </a:cxn>
                  <a:cxn ang="0">
                    <a:pos x="T6" y="T7"/>
                  </a:cxn>
                  <a:cxn ang="0">
                    <a:pos x="T8" y="T9"/>
                  </a:cxn>
                </a:cxnLst>
                <a:rect l="0" t="0" r="r" b="b"/>
                <a:pathLst>
                  <a:path w="100" h="290">
                    <a:moveTo>
                      <a:pt x="0" y="290"/>
                    </a:moveTo>
                    <a:lnTo>
                      <a:pt x="100" y="290"/>
                    </a:lnTo>
                    <a:lnTo>
                      <a:pt x="86" y="42"/>
                    </a:lnTo>
                    <a:lnTo>
                      <a:pt x="8" y="0"/>
                    </a:lnTo>
                    <a:lnTo>
                      <a:pt x="0" y="290"/>
                    </a:lnTo>
                    <a:close/>
                  </a:path>
                </a:pathLst>
              </a:custGeom>
              <a:solidFill>
                <a:srgbClr val="C0E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5" name="Freeform 147"/>
              <p:cNvSpPr>
                <a:spLocks/>
              </p:cNvSpPr>
              <p:nvPr/>
            </p:nvSpPr>
            <p:spPr bwMode="auto">
              <a:xfrm>
                <a:off x="4620" y="1658"/>
                <a:ext cx="170" cy="378"/>
              </a:xfrm>
              <a:custGeom>
                <a:avLst/>
                <a:gdLst>
                  <a:gd name="T0" fmla="*/ 170 w 170"/>
                  <a:gd name="T1" fmla="*/ 378 h 378"/>
                  <a:gd name="T2" fmla="*/ 0 w 170"/>
                  <a:gd name="T3" fmla="*/ 378 h 378"/>
                  <a:gd name="T4" fmla="*/ 22 w 170"/>
                  <a:gd name="T5" fmla="*/ 48 h 378"/>
                  <a:gd name="T6" fmla="*/ 170 w 170"/>
                  <a:gd name="T7" fmla="*/ 0 h 378"/>
                  <a:gd name="T8" fmla="*/ 170 w 170"/>
                  <a:gd name="T9" fmla="*/ 378 h 378"/>
                </a:gdLst>
                <a:ahLst/>
                <a:cxnLst>
                  <a:cxn ang="0">
                    <a:pos x="T0" y="T1"/>
                  </a:cxn>
                  <a:cxn ang="0">
                    <a:pos x="T2" y="T3"/>
                  </a:cxn>
                  <a:cxn ang="0">
                    <a:pos x="T4" y="T5"/>
                  </a:cxn>
                  <a:cxn ang="0">
                    <a:pos x="T6" y="T7"/>
                  </a:cxn>
                  <a:cxn ang="0">
                    <a:pos x="T8" y="T9"/>
                  </a:cxn>
                </a:cxnLst>
                <a:rect l="0" t="0" r="r" b="b"/>
                <a:pathLst>
                  <a:path w="170" h="378">
                    <a:moveTo>
                      <a:pt x="170" y="378"/>
                    </a:moveTo>
                    <a:lnTo>
                      <a:pt x="0" y="378"/>
                    </a:lnTo>
                    <a:lnTo>
                      <a:pt x="22" y="48"/>
                    </a:lnTo>
                    <a:lnTo>
                      <a:pt x="170" y="0"/>
                    </a:lnTo>
                    <a:lnTo>
                      <a:pt x="170" y="378"/>
                    </a:lnTo>
                    <a:close/>
                  </a:path>
                </a:pathLst>
              </a:custGeom>
              <a:solidFill>
                <a:srgbClr val="69C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6" name="Freeform 148"/>
              <p:cNvSpPr>
                <a:spLocks/>
              </p:cNvSpPr>
              <p:nvPr/>
            </p:nvSpPr>
            <p:spPr bwMode="auto">
              <a:xfrm>
                <a:off x="4926" y="1556"/>
                <a:ext cx="194" cy="480"/>
              </a:xfrm>
              <a:custGeom>
                <a:avLst/>
                <a:gdLst>
                  <a:gd name="T0" fmla="*/ 194 w 194"/>
                  <a:gd name="T1" fmla="*/ 480 h 480"/>
                  <a:gd name="T2" fmla="*/ 24 w 194"/>
                  <a:gd name="T3" fmla="*/ 480 h 480"/>
                  <a:gd name="T4" fmla="*/ 0 w 194"/>
                  <a:gd name="T5" fmla="*/ 28 h 480"/>
                  <a:gd name="T6" fmla="*/ 118 w 194"/>
                  <a:gd name="T7" fmla="*/ 0 h 480"/>
                  <a:gd name="T8" fmla="*/ 194 w 194"/>
                  <a:gd name="T9" fmla="*/ 480 h 480"/>
                </a:gdLst>
                <a:ahLst/>
                <a:cxnLst>
                  <a:cxn ang="0">
                    <a:pos x="T0" y="T1"/>
                  </a:cxn>
                  <a:cxn ang="0">
                    <a:pos x="T2" y="T3"/>
                  </a:cxn>
                  <a:cxn ang="0">
                    <a:pos x="T4" y="T5"/>
                  </a:cxn>
                  <a:cxn ang="0">
                    <a:pos x="T6" y="T7"/>
                  </a:cxn>
                  <a:cxn ang="0">
                    <a:pos x="T8" y="T9"/>
                  </a:cxn>
                </a:cxnLst>
                <a:rect l="0" t="0" r="r" b="b"/>
                <a:pathLst>
                  <a:path w="194" h="480">
                    <a:moveTo>
                      <a:pt x="194" y="480"/>
                    </a:moveTo>
                    <a:lnTo>
                      <a:pt x="24" y="480"/>
                    </a:lnTo>
                    <a:lnTo>
                      <a:pt x="0" y="28"/>
                    </a:lnTo>
                    <a:lnTo>
                      <a:pt x="118" y="0"/>
                    </a:lnTo>
                    <a:lnTo>
                      <a:pt x="194" y="480"/>
                    </a:lnTo>
                    <a:close/>
                  </a:path>
                </a:pathLst>
              </a:custGeom>
              <a:solidFill>
                <a:srgbClr val="69C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7" name="Freeform 149"/>
              <p:cNvSpPr>
                <a:spLocks/>
              </p:cNvSpPr>
              <p:nvPr/>
            </p:nvSpPr>
            <p:spPr bwMode="auto">
              <a:xfrm>
                <a:off x="5044" y="1556"/>
                <a:ext cx="124" cy="480"/>
              </a:xfrm>
              <a:custGeom>
                <a:avLst/>
                <a:gdLst>
                  <a:gd name="T0" fmla="*/ 76 w 124"/>
                  <a:gd name="T1" fmla="*/ 480 h 480"/>
                  <a:gd name="T2" fmla="*/ 124 w 124"/>
                  <a:gd name="T3" fmla="*/ 480 h 480"/>
                  <a:gd name="T4" fmla="*/ 28 w 124"/>
                  <a:gd name="T5" fmla="*/ 24 h 480"/>
                  <a:gd name="T6" fmla="*/ 0 w 124"/>
                  <a:gd name="T7" fmla="*/ 0 h 480"/>
                  <a:gd name="T8" fmla="*/ 76 w 124"/>
                  <a:gd name="T9" fmla="*/ 480 h 480"/>
                </a:gdLst>
                <a:ahLst/>
                <a:cxnLst>
                  <a:cxn ang="0">
                    <a:pos x="T0" y="T1"/>
                  </a:cxn>
                  <a:cxn ang="0">
                    <a:pos x="T2" y="T3"/>
                  </a:cxn>
                  <a:cxn ang="0">
                    <a:pos x="T4" y="T5"/>
                  </a:cxn>
                  <a:cxn ang="0">
                    <a:pos x="T6" y="T7"/>
                  </a:cxn>
                  <a:cxn ang="0">
                    <a:pos x="T8" y="T9"/>
                  </a:cxn>
                </a:cxnLst>
                <a:rect l="0" t="0" r="r" b="b"/>
                <a:pathLst>
                  <a:path w="124" h="480">
                    <a:moveTo>
                      <a:pt x="76" y="480"/>
                    </a:moveTo>
                    <a:lnTo>
                      <a:pt x="124" y="480"/>
                    </a:lnTo>
                    <a:lnTo>
                      <a:pt x="28" y="24"/>
                    </a:lnTo>
                    <a:lnTo>
                      <a:pt x="0" y="0"/>
                    </a:lnTo>
                    <a:lnTo>
                      <a:pt x="76" y="480"/>
                    </a:lnTo>
                    <a:close/>
                  </a:path>
                </a:pathLst>
              </a:custGeom>
              <a:solidFill>
                <a:srgbClr val="C0E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8" name="Freeform 150"/>
              <p:cNvSpPr>
                <a:spLocks/>
              </p:cNvSpPr>
              <p:nvPr/>
            </p:nvSpPr>
            <p:spPr bwMode="auto">
              <a:xfrm>
                <a:off x="4698" y="1534"/>
                <a:ext cx="170" cy="502"/>
              </a:xfrm>
              <a:custGeom>
                <a:avLst/>
                <a:gdLst>
                  <a:gd name="T0" fmla="*/ 170 w 170"/>
                  <a:gd name="T1" fmla="*/ 502 h 502"/>
                  <a:gd name="T2" fmla="*/ 0 w 170"/>
                  <a:gd name="T3" fmla="*/ 502 h 502"/>
                  <a:gd name="T4" fmla="*/ 22 w 170"/>
                  <a:gd name="T5" fmla="*/ 48 h 502"/>
                  <a:gd name="T6" fmla="*/ 170 w 170"/>
                  <a:gd name="T7" fmla="*/ 0 h 502"/>
                  <a:gd name="T8" fmla="*/ 170 w 170"/>
                  <a:gd name="T9" fmla="*/ 502 h 502"/>
                </a:gdLst>
                <a:ahLst/>
                <a:cxnLst>
                  <a:cxn ang="0">
                    <a:pos x="T0" y="T1"/>
                  </a:cxn>
                  <a:cxn ang="0">
                    <a:pos x="T2" y="T3"/>
                  </a:cxn>
                  <a:cxn ang="0">
                    <a:pos x="T4" y="T5"/>
                  </a:cxn>
                  <a:cxn ang="0">
                    <a:pos x="T6" y="T7"/>
                  </a:cxn>
                  <a:cxn ang="0">
                    <a:pos x="T8" y="T9"/>
                  </a:cxn>
                </a:cxnLst>
                <a:rect l="0" t="0" r="r" b="b"/>
                <a:pathLst>
                  <a:path w="170" h="502">
                    <a:moveTo>
                      <a:pt x="170" y="502"/>
                    </a:moveTo>
                    <a:lnTo>
                      <a:pt x="0" y="502"/>
                    </a:lnTo>
                    <a:lnTo>
                      <a:pt x="22" y="48"/>
                    </a:lnTo>
                    <a:lnTo>
                      <a:pt x="170" y="0"/>
                    </a:lnTo>
                    <a:lnTo>
                      <a:pt x="170" y="502"/>
                    </a:lnTo>
                    <a:close/>
                  </a:path>
                </a:pathLst>
              </a:custGeom>
              <a:solidFill>
                <a:srgbClr val="8E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9" name="Freeform 151"/>
              <p:cNvSpPr>
                <a:spLocks/>
              </p:cNvSpPr>
              <p:nvPr/>
            </p:nvSpPr>
            <p:spPr bwMode="auto">
              <a:xfrm>
                <a:off x="4604" y="1908"/>
                <a:ext cx="388" cy="128"/>
              </a:xfrm>
              <a:custGeom>
                <a:avLst/>
                <a:gdLst>
                  <a:gd name="T0" fmla="*/ 388 w 388"/>
                  <a:gd name="T1" fmla="*/ 128 h 128"/>
                  <a:gd name="T2" fmla="*/ 0 w 388"/>
                  <a:gd name="T3" fmla="*/ 128 h 128"/>
                  <a:gd name="T4" fmla="*/ 2 w 388"/>
                  <a:gd name="T5" fmla="*/ 48 h 128"/>
                  <a:gd name="T6" fmla="*/ 376 w 388"/>
                  <a:gd name="T7" fmla="*/ 0 h 128"/>
                  <a:gd name="T8" fmla="*/ 388 w 388"/>
                  <a:gd name="T9" fmla="*/ 128 h 128"/>
                </a:gdLst>
                <a:ahLst/>
                <a:cxnLst>
                  <a:cxn ang="0">
                    <a:pos x="T0" y="T1"/>
                  </a:cxn>
                  <a:cxn ang="0">
                    <a:pos x="T2" y="T3"/>
                  </a:cxn>
                  <a:cxn ang="0">
                    <a:pos x="T4" y="T5"/>
                  </a:cxn>
                  <a:cxn ang="0">
                    <a:pos x="T6" y="T7"/>
                  </a:cxn>
                  <a:cxn ang="0">
                    <a:pos x="T8" y="T9"/>
                  </a:cxn>
                </a:cxnLst>
                <a:rect l="0" t="0" r="r" b="b"/>
                <a:pathLst>
                  <a:path w="388" h="128">
                    <a:moveTo>
                      <a:pt x="388" y="128"/>
                    </a:moveTo>
                    <a:lnTo>
                      <a:pt x="0" y="128"/>
                    </a:lnTo>
                    <a:lnTo>
                      <a:pt x="2" y="48"/>
                    </a:lnTo>
                    <a:lnTo>
                      <a:pt x="376" y="0"/>
                    </a:lnTo>
                    <a:lnTo>
                      <a:pt x="388" y="128"/>
                    </a:lnTo>
                    <a:close/>
                  </a:path>
                </a:pathLst>
              </a:custGeom>
              <a:solidFill>
                <a:srgbClr val="8E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0" name="Freeform 152"/>
              <p:cNvSpPr>
                <a:spLocks/>
              </p:cNvSpPr>
              <p:nvPr/>
            </p:nvSpPr>
            <p:spPr bwMode="auto">
              <a:xfrm>
                <a:off x="4980" y="1908"/>
                <a:ext cx="60" cy="128"/>
              </a:xfrm>
              <a:custGeom>
                <a:avLst/>
                <a:gdLst>
                  <a:gd name="T0" fmla="*/ 12 w 60"/>
                  <a:gd name="T1" fmla="*/ 128 h 128"/>
                  <a:gd name="T2" fmla="*/ 60 w 60"/>
                  <a:gd name="T3" fmla="*/ 128 h 128"/>
                  <a:gd name="T4" fmla="*/ 44 w 60"/>
                  <a:gd name="T5" fmla="*/ 16 h 128"/>
                  <a:gd name="T6" fmla="*/ 0 w 60"/>
                  <a:gd name="T7" fmla="*/ 0 h 128"/>
                  <a:gd name="T8" fmla="*/ 12 w 60"/>
                  <a:gd name="T9" fmla="*/ 128 h 128"/>
                </a:gdLst>
                <a:ahLst/>
                <a:cxnLst>
                  <a:cxn ang="0">
                    <a:pos x="T0" y="T1"/>
                  </a:cxn>
                  <a:cxn ang="0">
                    <a:pos x="T2" y="T3"/>
                  </a:cxn>
                  <a:cxn ang="0">
                    <a:pos x="T4" y="T5"/>
                  </a:cxn>
                  <a:cxn ang="0">
                    <a:pos x="T6" y="T7"/>
                  </a:cxn>
                  <a:cxn ang="0">
                    <a:pos x="T8" y="T9"/>
                  </a:cxn>
                </a:cxnLst>
                <a:rect l="0" t="0" r="r" b="b"/>
                <a:pathLst>
                  <a:path w="60" h="128">
                    <a:moveTo>
                      <a:pt x="12" y="128"/>
                    </a:moveTo>
                    <a:lnTo>
                      <a:pt x="60" y="128"/>
                    </a:lnTo>
                    <a:lnTo>
                      <a:pt x="44" y="16"/>
                    </a:lnTo>
                    <a:lnTo>
                      <a:pt x="0" y="0"/>
                    </a:lnTo>
                    <a:lnTo>
                      <a:pt x="12" y="128"/>
                    </a:lnTo>
                    <a:close/>
                  </a:path>
                </a:pathLst>
              </a:custGeom>
              <a:solidFill>
                <a:srgbClr val="C0E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1" name="Freeform 153"/>
              <p:cNvSpPr>
                <a:spLocks/>
              </p:cNvSpPr>
              <p:nvPr/>
            </p:nvSpPr>
            <p:spPr bwMode="auto">
              <a:xfrm>
                <a:off x="782" y="1429"/>
                <a:ext cx="268" cy="634"/>
              </a:xfrm>
              <a:custGeom>
                <a:avLst/>
                <a:gdLst>
                  <a:gd name="T0" fmla="*/ 142 w 268"/>
                  <a:gd name="T1" fmla="*/ 110 h 634"/>
                  <a:gd name="T2" fmla="*/ 132 w 268"/>
                  <a:gd name="T3" fmla="*/ 308 h 634"/>
                  <a:gd name="T4" fmla="*/ 88 w 268"/>
                  <a:gd name="T5" fmla="*/ 338 h 634"/>
                  <a:gd name="T6" fmla="*/ 76 w 268"/>
                  <a:gd name="T7" fmla="*/ 488 h 634"/>
                  <a:gd name="T8" fmla="*/ 10 w 268"/>
                  <a:gd name="T9" fmla="*/ 524 h 634"/>
                  <a:gd name="T10" fmla="*/ 0 w 268"/>
                  <a:gd name="T11" fmla="*/ 634 h 634"/>
                  <a:gd name="T12" fmla="*/ 62 w 268"/>
                  <a:gd name="T13" fmla="*/ 634 h 634"/>
                  <a:gd name="T14" fmla="*/ 116 w 268"/>
                  <a:gd name="T15" fmla="*/ 634 h 634"/>
                  <a:gd name="T16" fmla="*/ 130 w 268"/>
                  <a:gd name="T17" fmla="*/ 634 h 634"/>
                  <a:gd name="T18" fmla="*/ 192 w 268"/>
                  <a:gd name="T19" fmla="*/ 634 h 634"/>
                  <a:gd name="T20" fmla="*/ 268 w 268"/>
                  <a:gd name="T21" fmla="*/ 634 h 634"/>
                  <a:gd name="T22" fmla="*/ 268 w 268"/>
                  <a:gd name="T23" fmla="*/ 0 h 634"/>
                  <a:gd name="T24" fmla="*/ 142 w 268"/>
                  <a:gd name="T25" fmla="*/ 11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8" h="634">
                    <a:moveTo>
                      <a:pt x="142" y="110"/>
                    </a:moveTo>
                    <a:lnTo>
                      <a:pt x="132" y="308"/>
                    </a:lnTo>
                    <a:lnTo>
                      <a:pt x="88" y="338"/>
                    </a:lnTo>
                    <a:lnTo>
                      <a:pt x="76" y="488"/>
                    </a:lnTo>
                    <a:lnTo>
                      <a:pt x="10" y="524"/>
                    </a:lnTo>
                    <a:lnTo>
                      <a:pt x="0" y="634"/>
                    </a:lnTo>
                    <a:lnTo>
                      <a:pt x="62" y="634"/>
                    </a:lnTo>
                    <a:lnTo>
                      <a:pt x="116" y="634"/>
                    </a:lnTo>
                    <a:lnTo>
                      <a:pt x="130" y="634"/>
                    </a:lnTo>
                    <a:lnTo>
                      <a:pt x="192" y="634"/>
                    </a:lnTo>
                    <a:lnTo>
                      <a:pt x="268" y="634"/>
                    </a:lnTo>
                    <a:lnTo>
                      <a:pt x="268" y="0"/>
                    </a:lnTo>
                    <a:lnTo>
                      <a:pt x="142" y="110"/>
                    </a:lnTo>
                    <a:close/>
                  </a:path>
                </a:pathLst>
              </a:custGeom>
              <a:solidFill>
                <a:srgbClr val="A3CB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2" name="Freeform 154"/>
              <p:cNvSpPr>
                <a:spLocks/>
              </p:cNvSpPr>
              <p:nvPr/>
            </p:nvSpPr>
            <p:spPr bwMode="auto">
              <a:xfrm>
                <a:off x="912" y="1429"/>
                <a:ext cx="232" cy="634"/>
              </a:xfrm>
              <a:custGeom>
                <a:avLst/>
                <a:gdLst>
                  <a:gd name="T0" fmla="*/ 204 w 232"/>
                  <a:gd name="T1" fmla="*/ 78 h 634"/>
                  <a:gd name="T2" fmla="*/ 138 w 232"/>
                  <a:gd name="T3" fmla="*/ 0 h 634"/>
                  <a:gd name="T4" fmla="*/ 138 w 232"/>
                  <a:gd name="T5" fmla="*/ 300 h 634"/>
                  <a:gd name="T6" fmla="*/ 74 w 232"/>
                  <a:gd name="T7" fmla="*/ 262 h 634"/>
                  <a:gd name="T8" fmla="*/ 68 w 232"/>
                  <a:gd name="T9" fmla="*/ 486 h 634"/>
                  <a:gd name="T10" fmla="*/ 14 w 232"/>
                  <a:gd name="T11" fmla="*/ 448 h 634"/>
                  <a:gd name="T12" fmla="*/ 0 w 232"/>
                  <a:gd name="T13" fmla="*/ 634 h 634"/>
                  <a:gd name="T14" fmla="*/ 62 w 232"/>
                  <a:gd name="T15" fmla="*/ 634 h 634"/>
                  <a:gd name="T16" fmla="*/ 138 w 232"/>
                  <a:gd name="T17" fmla="*/ 634 h 634"/>
                  <a:gd name="T18" fmla="*/ 232 w 232"/>
                  <a:gd name="T19" fmla="*/ 634 h 634"/>
                  <a:gd name="T20" fmla="*/ 204 w 232"/>
                  <a:gd name="T21" fmla="*/ 7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634">
                    <a:moveTo>
                      <a:pt x="204" y="78"/>
                    </a:moveTo>
                    <a:lnTo>
                      <a:pt x="138" y="0"/>
                    </a:lnTo>
                    <a:lnTo>
                      <a:pt x="138" y="300"/>
                    </a:lnTo>
                    <a:lnTo>
                      <a:pt x="74" y="262"/>
                    </a:lnTo>
                    <a:lnTo>
                      <a:pt x="68" y="486"/>
                    </a:lnTo>
                    <a:lnTo>
                      <a:pt x="14" y="448"/>
                    </a:lnTo>
                    <a:lnTo>
                      <a:pt x="0" y="634"/>
                    </a:lnTo>
                    <a:lnTo>
                      <a:pt x="62" y="634"/>
                    </a:lnTo>
                    <a:lnTo>
                      <a:pt x="138" y="634"/>
                    </a:lnTo>
                    <a:lnTo>
                      <a:pt x="232" y="634"/>
                    </a:lnTo>
                    <a:lnTo>
                      <a:pt x="204" y="78"/>
                    </a:lnTo>
                    <a:close/>
                  </a:path>
                </a:pathLst>
              </a:custGeom>
              <a:solidFill>
                <a:srgbClr val="C7DE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3" name="Freeform 155"/>
              <p:cNvSpPr>
                <a:spLocks/>
              </p:cNvSpPr>
              <p:nvPr/>
            </p:nvSpPr>
            <p:spPr bwMode="auto">
              <a:xfrm>
                <a:off x="2758" y="3492"/>
                <a:ext cx="226" cy="150"/>
              </a:xfrm>
              <a:custGeom>
                <a:avLst/>
                <a:gdLst>
                  <a:gd name="T0" fmla="*/ 226 w 226"/>
                  <a:gd name="T1" fmla="*/ 0 h 150"/>
                  <a:gd name="T2" fmla="*/ 112 w 226"/>
                  <a:gd name="T3" fmla="*/ 150 h 150"/>
                  <a:gd name="T4" fmla="*/ 0 w 226"/>
                  <a:gd name="T5" fmla="*/ 0 h 150"/>
                  <a:gd name="T6" fmla="*/ 226 w 226"/>
                  <a:gd name="T7" fmla="*/ 0 h 150"/>
                </a:gdLst>
                <a:ahLst/>
                <a:cxnLst>
                  <a:cxn ang="0">
                    <a:pos x="T0" y="T1"/>
                  </a:cxn>
                  <a:cxn ang="0">
                    <a:pos x="T2" y="T3"/>
                  </a:cxn>
                  <a:cxn ang="0">
                    <a:pos x="T4" y="T5"/>
                  </a:cxn>
                  <a:cxn ang="0">
                    <a:pos x="T6" y="T7"/>
                  </a:cxn>
                </a:cxnLst>
                <a:rect l="0" t="0" r="r" b="b"/>
                <a:pathLst>
                  <a:path w="226" h="150">
                    <a:moveTo>
                      <a:pt x="226" y="0"/>
                    </a:moveTo>
                    <a:lnTo>
                      <a:pt x="112" y="150"/>
                    </a:lnTo>
                    <a:lnTo>
                      <a:pt x="0" y="0"/>
                    </a:lnTo>
                    <a:lnTo>
                      <a:pt x="226" y="0"/>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4" name="Freeform 156"/>
              <p:cNvSpPr>
                <a:spLocks noEditPoints="1"/>
              </p:cNvSpPr>
              <p:nvPr/>
            </p:nvSpPr>
            <p:spPr bwMode="auto">
              <a:xfrm>
                <a:off x="1600" y="1020"/>
                <a:ext cx="108" cy="104"/>
              </a:xfrm>
              <a:custGeom>
                <a:avLst/>
                <a:gdLst>
                  <a:gd name="T0" fmla="*/ 12 w 108"/>
                  <a:gd name="T1" fmla="*/ 44 h 104"/>
                  <a:gd name="T2" fmla="*/ 4 w 108"/>
                  <a:gd name="T3" fmla="*/ 58 h 104"/>
                  <a:gd name="T4" fmla="*/ 8 w 108"/>
                  <a:gd name="T5" fmla="*/ 36 h 104"/>
                  <a:gd name="T6" fmla="*/ 20 w 108"/>
                  <a:gd name="T7" fmla="*/ 0 h 104"/>
                  <a:gd name="T8" fmla="*/ 28 w 108"/>
                  <a:gd name="T9" fmla="*/ 10 h 104"/>
                  <a:gd name="T10" fmla="*/ 22 w 108"/>
                  <a:gd name="T11" fmla="*/ 90 h 104"/>
                  <a:gd name="T12" fmla="*/ 12 w 108"/>
                  <a:gd name="T13" fmla="*/ 104 h 104"/>
                  <a:gd name="T14" fmla="*/ 12 w 108"/>
                  <a:gd name="T15" fmla="*/ 60 h 104"/>
                  <a:gd name="T16" fmla="*/ 34 w 108"/>
                  <a:gd name="T17" fmla="*/ 62 h 104"/>
                  <a:gd name="T18" fmla="*/ 40 w 108"/>
                  <a:gd name="T19" fmla="*/ 60 h 104"/>
                  <a:gd name="T20" fmla="*/ 32 w 108"/>
                  <a:gd name="T21" fmla="*/ 48 h 104"/>
                  <a:gd name="T22" fmla="*/ 32 w 108"/>
                  <a:gd name="T23" fmla="*/ 34 h 104"/>
                  <a:gd name="T24" fmla="*/ 34 w 108"/>
                  <a:gd name="T25" fmla="*/ 18 h 104"/>
                  <a:gd name="T26" fmla="*/ 28 w 108"/>
                  <a:gd name="T27" fmla="*/ 10 h 104"/>
                  <a:gd name="T28" fmla="*/ 42 w 108"/>
                  <a:gd name="T29" fmla="*/ 10 h 104"/>
                  <a:gd name="T30" fmla="*/ 52 w 108"/>
                  <a:gd name="T31" fmla="*/ 14 h 104"/>
                  <a:gd name="T32" fmla="*/ 38 w 108"/>
                  <a:gd name="T33" fmla="*/ 40 h 104"/>
                  <a:gd name="T34" fmla="*/ 52 w 108"/>
                  <a:gd name="T35" fmla="*/ 40 h 104"/>
                  <a:gd name="T36" fmla="*/ 52 w 108"/>
                  <a:gd name="T37" fmla="*/ 46 h 104"/>
                  <a:gd name="T38" fmla="*/ 44 w 108"/>
                  <a:gd name="T39" fmla="*/ 78 h 104"/>
                  <a:gd name="T40" fmla="*/ 72 w 108"/>
                  <a:gd name="T41" fmla="*/ 92 h 104"/>
                  <a:gd name="T42" fmla="*/ 108 w 108"/>
                  <a:gd name="T43" fmla="*/ 90 h 104"/>
                  <a:gd name="T44" fmla="*/ 104 w 108"/>
                  <a:gd name="T45" fmla="*/ 100 h 104"/>
                  <a:gd name="T46" fmla="*/ 72 w 108"/>
                  <a:gd name="T47" fmla="*/ 100 h 104"/>
                  <a:gd name="T48" fmla="*/ 40 w 108"/>
                  <a:gd name="T49" fmla="*/ 88 h 104"/>
                  <a:gd name="T50" fmla="*/ 28 w 108"/>
                  <a:gd name="T51" fmla="*/ 104 h 104"/>
                  <a:gd name="T52" fmla="*/ 22 w 108"/>
                  <a:gd name="T53" fmla="*/ 96 h 104"/>
                  <a:gd name="T54" fmla="*/ 34 w 108"/>
                  <a:gd name="T55" fmla="*/ 80 h 104"/>
                  <a:gd name="T56" fmla="*/ 32 w 108"/>
                  <a:gd name="T57" fmla="*/ 54 h 104"/>
                  <a:gd name="T58" fmla="*/ 64 w 108"/>
                  <a:gd name="T59" fmla="*/ 18 h 104"/>
                  <a:gd name="T60" fmla="*/ 56 w 108"/>
                  <a:gd name="T61" fmla="*/ 10 h 104"/>
                  <a:gd name="T62" fmla="*/ 70 w 108"/>
                  <a:gd name="T63" fmla="*/ 10 h 104"/>
                  <a:gd name="T64" fmla="*/ 78 w 108"/>
                  <a:gd name="T65" fmla="*/ 2 h 104"/>
                  <a:gd name="T66" fmla="*/ 78 w 108"/>
                  <a:gd name="T67" fmla="*/ 10 h 104"/>
                  <a:gd name="T68" fmla="*/ 100 w 108"/>
                  <a:gd name="T69" fmla="*/ 10 h 104"/>
                  <a:gd name="T70" fmla="*/ 98 w 108"/>
                  <a:gd name="T71" fmla="*/ 26 h 104"/>
                  <a:gd name="T72" fmla="*/ 106 w 108"/>
                  <a:gd name="T73" fmla="*/ 34 h 104"/>
                  <a:gd name="T74" fmla="*/ 98 w 108"/>
                  <a:gd name="T75" fmla="*/ 42 h 104"/>
                  <a:gd name="T76" fmla="*/ 100 w 108"/>
                  <a:gd name="T77" fmla="*/ 50 h 104"/>
                  <a:gd name="T78" fmla="*/ 78 w 108"/>
                  <a:gd name="T79" fmla="*/ 56 h 104"/>
                  <a:gd name="T80" fmla="*/ 100 w 108"/>
                  <a:gd name="T81" fmla="*/ 56 h 104"/>
                  <a:gd name="T82" fmla="*/ 90 w 108"/>
                  <a:gd name="T83" fmla="*/ 64 h 104"/>
                  <a:gd name="T84" fmla="*/ 94 w 108"/>
                  <a:gd name="T85" fmla="*/ 72 h 104"/>
                  <a:gd name="T86" fmla="*/ 104 w 108"/>
                  <a:gd name="T87" fmla="*/ 80 h 104"/>
                  <a:gd name="T88" fmla="*/ 78 w 108"/>
                  <a:gd name="T89" fmla="*/ 80 h 104"/>
                  <a:gd name="T90" fmla="*/ 78 w 108"/>
                  <a:gd name="T91" fmla="*/ 88 h 104"/>
                  <a:gd name="T92" fmla="*/ 70 w 108"/>
                  <a:gd name="T93" fmla="*/ 80 h 104"/>
                  <a:gd name="T94" fmla="*/ 58 w 108"/>
                  <a:gd name="T95" fmla="*/ 80 h 104"/>
                  <a:gd name="T96" fmla="*/ 48 w 108"/>
                  <a:gd name="T97" fmla="*/ 72 h 104"/>
                  <a:gd name="T98" fmla="*/ 70 w 108"/>
                  <a:gd name="T99" fmla="*/ 64 h 104"/>
                  <a:gd name="T100" fmla="*/ 54 w 108"/>
                  <a:gd name="T101" fmla="*/ 64 h 104"/>
                  <a:gd name="T102" fmla="*/ 62 w 108"/>
                  <a:gd name="T103" fmla="*/ 56 h 104"/>
                  <a:gd name="T104" fmla="*/ 62 w 108"/>
                  <a:gd name="T105" fmla="*/ 50 h 104"/>
                  <a:gd name="T106" fmla="*/ 56 w 108"/>
                  <a:gd name="T107" fmla="*/ 42 h 104"/>
                  <a:gd name="T108" fmla="*/ 70 w 108"/>
                  <a:gd name="T109" fmla="*/ 42 h 104"/>
                  <a:gd name="T110" fmla="*/ 60 w 108"/>
                  <a:gd name="T111" fmla="*/ 34 h 104"/>
                  <a:gd name="T112" fmla="*/ 50 w 108"/>
                  <a:gd name="T113" fmla="*/ 26 h 104"/>
                  <a:gd name="T114" fmla="*/ 70 w 108"/>
                  <a:gd name="T115" fmla="*/ 18 h 104"/>
                  <a:gd name="T116" fmla="*/ 78 w 108"/>
                  <a:gd name="T117" fmla="*/ 18 h 104"/>
                  <a:gd name="T118" fmla="*/ 78 w 108"/>
                  <a:gd name="T119" fmla="*/ 42 h 104"/>
                  <a:gd name="T120" fmla="*/ 78 w 108"/>
                  <a:gd name="T121" fmla="*/ 3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04">
                    <a:moveTo>
                      <a:pt x="12" y="60"/>
                    </a:moveTo>
                    <a:lnTo>
                      <a:pt x="12" y="60"/>
                    </a:lnTo>
                    <a:lnTo>
                      <a:pt x="12" y="44"/>
                    </a:lnTo>
                    <a:lnTo>
                      <a:pt x="12" y="44"/>
                    </a:lnTo>
                    <a:lnTo>
                      <a:pt x="4" y="58"/>
                    </a:lnTo>
                    <a:lnTo>
                      <a:pt x="4" y="58"/>
                    </a:lnTo>
                    <a:lnTo>
                      <a:pt x="0" y="48"/>
                    </a:lnTo>
                    <a:lnTo>
                      <a:pt x="0" y="48"/>
                    </a:lnTo>
                    <a:lnTo>
                      <a:pt x="8" y="36"/>
                    </a:lnTo>
                    <a:lnTo>
                      <a:pt x="16" y="20"/>
                    </a:lnTo>
                    <a:lnTo>
                      <a:pt x="16" y="20"/>
                    </a:lnTo>
                    <a:lnTo>
                      <a:pt x="20" y="0"/>
                    </a:lnTo>
                    <a:lnTo>
                      <a:pt x="30" y="4"/>
                    </a:lnTo>
                    <a:lnTo>
                      <a:pt x="30" y="4"/>
                    </a:lnTo>
                    <a:lnTo>
                      <a:pt x="28" y="10"/>
                    </a:lnTo>
                    <a:lnTo>
                      <a:pt x="28" y="10"/>
                    </a:lnTo>
                    <a:lnTo>
                      <a:pt x="22" y="28"/>
                    </a:lnTo>
                    <a:lnTo>
                      <a:pt x="22" y="90"/>
                    </a:lnTo>
                    <a:lnTo>
                      <a:pt x="22" y="90"/>
                    </a:lnTo>
                    <a:lnTo>
                      <a:pt x="22" y="104"/>
                    </a:lnTo>
                    <a:lnTo>
                      <a:pt x="12" y="104"/>
                    </a:lnTo>
                    <a:lnTo>
                      <a:pt x="12" y="104"/>
                    </a:lnTo>
                    <a:lnTo>
                      <a:pt x="12" y="90"/>
                    </a:lnTo>
                    <a:lnTo>
                      <a:pt x="12" y="60"/>
                    </a:lnTo>
                    <a:close/>
                    <a:moveTo>
                      <a:pt x="32" y="54"/>
                    </a:moveTo>
                    <a:lnTo>
                      <a:pt x="32" y="54"/>
                    </a:lnTo>
                    <a:lnTo>
                      <a:pt x="34" y="62"/>
                    </a:lnTo>
                    <a:lnTo>
                      <a:pt x="38" y="70"/>
                    </a:lnTo>
                    <a:lnTo>
                      <a:pt x="38" y="70"/>
                    </a:lnTo>
                    <a:lnTo>
                      <a:pt x="40" y="60"/>
                    </a:lnTo>
                    <a:lnTo>
                      <a:pt x="42" y="48"/>
                    </a:lnTo>
                    <a:lnTo>
                      <a:pt x="32" y="48"/>
                    </a:lnTo>
                    <a:lnTo>
                      <a:pt x="32" y="48"/>
                    </a:lnTo>
                    <a:lnTo>
                      <a:pt x="24" y="48"/>
                    </a:lnTo>
                    <a:lnTo>
                      <a:pt x="24" y="48"/>
                    </a:lnTo>
                    <a:lnTo>
                      <a:pt x="32" y="34"/>
                    </a:lnTo>
                    <a:lnTo>
                      <a:pt x="40" y="18"/>
                    </a:lnTo>
                    <a:lnTo>
                      <a:pt x="34" y="18"/>
                    </a:lnTo>
                    <a:lnTo>
                      <a:pt x="34" y="18"/>
                    </a:lnTo>
                    <a:lnTo>
                      <a:pt x="28" y="18"/>
                    </a:lnTo>
                    <a:lnTo>
                      <a:pt x="28" y="10"/>
                    </a:lnTo>
                    <a:lnTo>
                      <a:pt x="28" y="10"/>
                    </a:lnTo>
                    <a:lnTo>
                      <a:pt x="36" y="10"/>
                    </a:lnTo>
                    <a:lnTo>
                      <a:pt x="42" y="10"/>
                    </a:lnTo>
                    <a:lnTo>
                      <a:pt x="42" y="10"/>
                    </a:lnTo>
                    <a:lnTo>
                      <a:pt x="48" y="10"/>
                    </a:lnTo>
                    <a:lnTo>
                      <a:pt x="52" y="14"/>
                    </a:lnTo>
                    <a:lnTo>
                      <a:pt x="52" y="14"/>
                    </a:lnTo>
                    <a:lnTo>
                      <a:pt x="50" y="18"/>
                    </a:lnTo>
                    <a:lnTo>
                      <a:pt x="50" y="18"/>
                    </a:lnTo>
                    <a:lnTo>
                      <a:pt x="38" y="40"/>
                    </a:lnTo>
                    <a:lnTo>
                      <a:pt x="42" y="40"/>
                    </a:lnTo>
                    <a:lnTo>
                      <a:pt x="42" y="40"/>
                    </a:lnTo>
                    <a:lnTo>
                      <a:pt x="52" y="40"/>
                    </a:lnTo>
                    <a:lnTo>
                      <a:pt x="52" y="40"/>
                    </a:lnTo>
                    <a:lnTo>
                      <a:pt x="52" y="46"/>
                    </a:lnTo>
                    <a:lnTo>
                      <a:pt x="52" y="46"/>
                    </a:lnTo>
                    <a:lnTo>
                      <a:pt x="48" y="64"/>
                    </a:lnTo>
                    <a:lnTo>
                      <a:pt x="44" y="78"/>
                    </a:lnTo>
                    <a:lnTo>
                      <a:pt x="44" y="78"/>
                    </a:lnTo>
                    <a:lnTo>
                      <a:pt x="52" y="86"/>
                    </a:lnTo>
                    <a:lnTo>
                      <a:pt x="60" y="90"/>
                    </a:lnTo>
                    <a:lnTo>
                      <a:pt x="72" y="92"/>
                    </a:lnTo>
                    <a:lnTo>
                      <a:pt x="86" y="92"/>
                    </a:lnTo>
                    <a:lnTo>
                      <a:pt x="86" y="92"/>
                    </a:lnTo>
                    <a:lnTo>
                      <a:pt x="108" y="90"/>
                    </a:lnTo>
                    <a:lnTo>
                      <a:pt x="108" y="90"/>
                    </a:lnTo>
                    <a:lnTo>
                      <a:pt x="104" y="100"/>
                    </a:lnTo>
                    <a:lnTo>
                      <a:pt x="104" y="100"/>
                    </a:lnTo>
                    <a:lnTo>
                      <a:pt x="90" y="102"/>
                    </a:lnTo>
                    <a:lnTo>
                      <a:pt x="90" y="102"/>
                    </a:lnTo>
                    <a:lnTo>
                      <a:pt x="72" y="100"/>
                    </a:lnTo>
                    <a:lnTo>
                      <a:pt x="60" y="98"/>
                    </a:lnTo>
                    <a:lnTo>
                      <a:pt x="48" y="94"/>
                    </a:lnTo>
                    <a:lnTo>
                      <a:pt x="40" y="88"/>
                    </a:lnTo>
                    <a:lnTo>
                      <a:pt x="40" y="88"/>
                    </a:lnTo>
                    <a:lnTo>
                      <a:pt x="36" y="96"/>
                    </a:lnTo>
                    <a:lnTo>
                      <a:pt x="28" y="104"/>
                    </a:lnTo>
                    <a:lnTo>
                      <a:pt x="28" y="104"/>
                    </a:lnTo>
                    <a:lnTo>
                      <a:pt x="22" y="96"/>
                    </a:lnTo>
                    <a:lnTo>
                      <a:pt x="22" y="96"/>
                    </a:lnTo>
                    <a:lnTo>
                      <a:pt x="28" y="88"/>
                    </a:lnTo>
                    <a:lnTo>
                      <a:pt x="34" y="80"/>
                    </a:lnTo>
                    <a:lnTo>
                      <a:pt x="34" y="80"/>
                    </a:lnTo>
                    <a:lnTo>
                      <a:pt x="30" y="70"/>
                    </a:lnTo>
                    <a:lnTo>
                      <a:pt x="24" y="56"/>
                    </a:lnTo>
                    <a:lnTo>
                      <a:pt x="32" y="54"/>
                    </a:lnTo>
                    <a:close/>
                    <a:moveTo>
                      <a:pt x="70" y="18"/>
                    </a:moveTo>
                    <a:lnTo>
                      <a:pt x="64" y="18"/>
                    </a:lnTo>
                    <a:lnTo>
                      <a:pt x="64" y="18"/>
                    </a:lnTo>
                    <a:lnTo>
                      <a:pt x="56" y="18"/>
                    </a:lnTo>
                    <a:lnTo>
                      <a:pt x="56" y="10"/>
                    </a:lnTo>
                    <a:lnTo>
                      <a:pt x="56" y="10"/>
                    </a:lnTo>
                    <a:lnTo>
                      <a:pt x="64" y="10"/>
                    </a:lnTo>
                    <a:lnTo>
                      <a:pt x="70" y="10"/>
                    </a:lnTo>
                    <a:lnTo>
                      <a:pt x="70" y="10"/>
                    </a:lnTo>
                    <a:lnTo>
                      <a:pt x="70" y="10"/>
                    </a:lnTo>
                    <a:lnTo>
                      <a:pt x="68" y="2"/>
                    </a:lnTo>
                    <a:lnTo>
                      <a:pt x="78" y="2"/>
                    </a:lnTo>
                    <a:lnTo>
                      <a:pt x="78" y="2"/>
                    </a:lnTo>
                    <a:lnTo>
                      <a:pt x="78" y="10"/>
                    </a:lnTo>
                    <a:lnTo>
                      <a:pt x="78" y="10"/>
                    </a:lnTo>
                    <a:lnTo>
                      <a:pt x="90" y="10"/>
                    </a:lnTo>
                    <a:lnTo>
                      <a:pt x="90" y="10"/>
                    </a:lnTo>
                    <a:lnTo>
                      <a:pt x="100" y="10"/>
                    </a:lnTo>
                    <a:lnTo>
                      <a:pt x="100" y="10"/>
                    </a:lnTo>
                    <a:lnTo>
                      <a:pt x="98" y="18"/>
                    </a:lnTo>
                    <a:lnTo>
                      <a:pt x="98" y="26"/>
                    </a:lnTo>
                    <a:lnTo>
                      <a:pt x="98" y="26"/>
                    </a:lnTo>
                    <a:lnTo>
                      <a:pt x="106" y="26"/>
                    </a:lnTo>
                    <a:lnTo>
                      <a:pt x="106" y="34"/>
                    </a:lnTo>
                    <a:lnTo>
                      <a:pt x="106" y="34"/>
                    </a:lnTo>
                    <a:lnTo>
                      <a:pt x="98" y="34"/>
                    </a:lnTo>
                    <a:lnTo>
                      <a:pt x="98" y="42"/>
                    </a:lnTo>
                    <a:lnTo>
                      <a:pt x="98" y="42"/>
                    </a:lnTo>
                    <a:lnTo>
                      <a:pt x="100" y="50"/>
                    </a:lnTo>
                    <a:lnTo>
                      <a:pt x="100" y="50"/>
                    </a:lnTo>
                    <a:lnTo>
                      <a:pt x="90" y="50"/>
                    </a:lnTo>
                    <a:lnTo>
                      <a:pt x="78" y="50"/>
                    </a:lnTo>
                    <a:lnTo>
                      <a:pt x="78" y="56"/>
                    </a:lnTo>
                    <a:lnTo>
                      <a:pt x="90" y="56"/>
                    </a:lnTo>
                    <a:lnTo>
                      <a:pt x="90" y="56"/>
                    </a:lnTo>
                    <a:lnTo>
                      <a:pt x="100" y="56"/>
                    </a:lnTo>
                    <a:lnTo>
                      <a:pt x="100" y="64"/>
                    </a:lnTo>
                    <a:lnTo>
                      <a:pt x="100" y="64"/>
                    </a:lnTo>
                    <a:lnTo>
                      <a:pt x="90" y="64"/>
                    </a:lnTo>
                    <a:lnTo>
                      <a:pt x="78" y="64"/>
                    </a:lnTo>
                    <a:lnTo>
                      <a:pt x="78" y="72"/>
                    </a:lnTo>
                    <a:lnTo>
                      <a:pt x="94" y="72"/>
                    </a:lnTo>
                    <a:lnTo>
                      <a:pt x="94" y="72"/>
                    </a:lnTo>
                    <a:lnTo>
                      <a:pt x="104" y="72"/>
                    </a:lnTo>
                    <a:lnTo>
                      <a:pt x="104" y="80"/>
                    </a:lnTo>
                    <a:lnTo>
                      <a:pt x="104" y="80"/>
                    </a:lnTo>
                    <a:lnTo>
                      <a:pt x="94" y="80"/>
                    </a:lnTo>
                    <a:lnTo>
                      <a:pt x="78" y="80"/>
                    </a:lnTo>
                    <a:lnTo>
                      <a:pt x="78" y="80"/>
                    </a:lnTo>
                    <a:lnTo>
                      <a:pt x="78" y="80"/>
                    </a:lnTo>
                    <a:lnTo>
                      <a:pt x="78" y="88"/>
                    </a:lnTo>
                    <a:lnTo>
                      <a:pt x="68" y="88"/>
                    </a:lnTo>
                    <a:lnTo>
                      <a:pt x="68" y="88"/>
                    </a:lnTo>
                    <a:lnTo>
                      <a:pt x="70" y="80"/>
                    </a:lnTo>
                    <a:lnTo>
                      <a:pt x="70" y="80"/>
                    </a:lnTo>
                    <a:lnTo>
                      <a:pt x="58" y="80"/>
                    </a:lnTo>
                    <a:lnTo>
                      <a:pt x="58" y="80"/>
                    </a:lnTo>
                    <a:lnTo>
                      <a:pt x="48" y="80"/>
                    </a:lnTo>
                    <a:lnTo>
                      <a:pt x="48" y="72"/>
                    </a:lnTo>
                    <a:lnTo>
                      <a:pt x="48" y="72"/>
                    </a:lnTo>
                    <a:lnTo>
                      <a:pt x="58" y="72"/>
                    </a:lnTo>
                    <a:lnTo>
                      <a:pt x="70" y="72"/>
                    </a:lnTo>
                    <a:lnTo>
                      <a:pt x="70" y="64"/>
                    </a:lnTo>
                    <a:lnTo>
                      <a:pt x="62" y="64"/>
                    </a:lnTo>
                    <a:lnTo>
                      <a:pt x="62" y="64"/>
                    </a:lnTo>
                    <a:lnTo>
                      <a:pt x="54" y="64"/>
                    </a:lnTo>
                    <a:lnTo>
                      <a:pt x="54" y="56"/>
                    </a:lnTo>
                    <a:lnTo>
                      <a:pt x="54" y="56"/>
                    </a:lnTo>
                    <a:lnTo>
                      <a:pt x="62" y="56"/>
                    </a:lnTo>
                    <a:lnTo>
                      <a:pt x="70" y="56"/>
                    </a:lnTo>
                    <a:lnTo>
                      <a:pt x="70" y="50"/>
                    </a:lnTo>
                    <a:lnTo>
                      <a:pt x="62" y="50"/>
                    </a:lnTo>
                    <a:lnTo>
                      <a:pt x="62" y="50"/>
                    </a:lnTo>
                    <a:lnTo>
                      <a:pt x="56" y="50"/>
                    </a:lnTo>
                    <a:lnTo>
                      <a:pt x="56" y="42"/>
                    </a:lnTo>
                    <a:lnTo>
                      <a:pt x="56" y="42"/>
                    </a:lnTo>
                    <a:lnTo>
                      <a:pt x="64" y="42"/>
                    </a:lnTo>
                    <a:lnTo>
                      <a:pt x="70" y="42"/>
                    </a:lnTo>
                    <a:lnTo>
                      <a:pt x="70" y="34"/>
                    </a:lnTo>
                    <a:lnTo>
                      <a:pt x="60" y="34"/>
                    </a:lnTo>
                    <a:lnTo>
                      <a:pt x="60" y="34"/>
                    </a:lnTo>
                    <a:lnTo>
                      <a:pt x="50" y="34"/>
                    </a:lnTo>
                    <a:lnTo>
                      <a:pt x="50" y="26"/>
                    </a:lnTo>
                    <a:lnTo>
                      <a:pt x="50" y="26"/>
                    </a:lnTo>
                    <a:lnTo>
                      <a:pt x="62" y="26"/>
                    </a:lnTo>
                    <a:lnTo>
                      <a:pt x="70" y="26"/>
                    </a:lnTo>
                    <a:lnTo>
                      <a:pt x="70" y="18"/>
                    </a:lnTo>
                    <a:close/>
                    <a:moveTo>
                      <a:pt x="90" y="26"/>
                    </a:moveTo>
                    <a:lnTo>
                      <a:pt x="90" y="18"/>
                    </a:lnTo>
                    <a:lnTo>
                      <a:pt x="78" y="18"/>
                    </a:lnTo>
                    <a:lnTo>
                      <a:pt x="78" y="26"/>
                    </a:lnTo>
                    <a:lnTo>
                      <a:pt x="90" y="26"/>
                    </a:lnTo>
                    <a:close/>
                    <a:moveTo>
                      <a:pt x="78" y="42"/>
                    </a:moveTo>
                    <a:lnTo>
                      <a:pt x="90" y="42"/>
                    </a:lnTo>
                    <a:lnTo>
                      <a:pt x="90" y="34"/>
                    </a:lnTo>
                    <a:lnTo>
                      <a:pt x="78" y="34"/>
                    </a:lnTo>
                    <a:lnTo>
                      <a:pt x="78" y="42"/>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5" name="Freeform 157"/>
              <p:cNvSpPr>
                <a:spLocks noEditPoints="1"/>
              </p:cNvSpPr>
              <p:nvPr/>
            </p:nvSpPr>
            <p:spPr bwMode="auto">
              <a:xfrm>
                <a:off x="1714" y="1020"/>
                <a:ext cx="104" cy="104"/>
              </a:xfrm>
              <a:custGeom>
                <a:avLst/>
                <a:gdLst>
                  <a:gd name="T0" fmla="*/ 50 w 104"/>
                  <a:gd name="T1" fmla="*/ 0 h 104"/>
                  <a:gd name="T2" fmla="*/ 60 w 104"/>
                  <a:gd name="T3" fmla="*/ 8 h 104"/>
                  <a:gd name="T4" fmla="*/ 90 w 104"/>
                  <a:gd name="T5" fmla="*/ 10 h 104"/>
                  <a:gd name="T6" fmla="*/ 102 w 104"/>
                  <a:gd name="T7" fmla="*/ 18 h 104"/>
                  <a:gd name="T8" fmla="*/ 20 w 104"/>
                  <a:gd name="T9" fmla="*/ 18 h 104"/>
                  <a:gd name="T10" fmla="*/ 16 w 104"/>
                  <a:gd name="T11" fmla="*/ 80 h 104"/>
                  <a:gd name="T12" fmla="*/ 8 w 104"/>
                  <a:gd name="T13" fmla="*/ 104 h 104"/>
                  <a:gd name="T14" fmla="*/ 4 w 104"/>
                  <a:gd name="T15" fmla="*/ 86 h 104"/>
                  <a:gd name="T16" fmla="*/ 10 w 104"/>
                  <a:gd name="T17" fmla="*/ 52 h 104"/>
                  <a:gd name="T18" fmla="*/ 10 w 104"/>
                  <a:gd name="T19" fmla="*/ 10 h 104"/>
                  <a:gd name="T20" fmla="*/ 50 w 104"/>
                  <a:gd name="T21" fmla="*/ 10 h 104"/>
                  <a:gd name="T22" fmla="*/ 34 w 104"/>
                  <a:gd name="T23" fmla="*/ 34 h 104"/>
                  <a:gd name="T24" fmla="*/ 26 w 104"/>
                  <a:gd name="T25" fmla="*/ 24 h 104"/>
                  <a:gd name="T26" fmla="*/ 54 w 104"/>
                  <a:gd name="T27" fmla="*/ 26 h 104"/>
                  <a:gd name="T28" fmla="*/ 62 w 104"/>
                  <a:gd name="T29" fmla="*/ 20 h 104"/>
                  <a:gd name="T30" fmla="*/ 84 w 104"/>
                  <a:gd name="T31" fmla="*/ 26 h 104"/>
                  <a:gd name="T32" fmla="*/ 92 w 104"/>
                  <a:gd name="T33" fmla="*/ 24 h 104"/>
                  <a:gd name="T34" fmla="*/ 96 w 104"/>
                  <a:gd name="T35" fmla="*/ 40 h 104"/>
                  <a:gd name="T36" fmla="*/ 104 w 104"/>
                  <a:gd name="T37" fmla="*/ 48 h 104"/>
                  <a:gd name="T38" fmla="*/ 92 w 104"/>
                  <a:gd name="T39" fmla="*/ 48 h 104"/>
                  <a:gd name="T40" fmla="*/ 92 w 104"/>
                  <a:gd name="T41" fmla="*/ 62 h 104"/>
                  <a:gd name="T42" fmla="*/ 98 w 104"/>
                  <a:gd name="T43" fmla="*/ 68 h 104"/>
                  <a:gd name="T44" fmla="*/ 82 w 104"/>
                  <a:gd name="T45" fmla="*/ 80 h 104"/>
                  <a:gd name="T46" fmla="*/ 104 w 104"/>
                  <a:gd name="T47" fmla="*/ 94 h 104"/>
                  <a:gd name="T48" fmla="*/ 84 w 104"/>
                  <a:gd name="T49" fmla="*/ 96 h 104"/>
                  <a:gd name="T50" fmla="*/ 68 w 104"/>
                  <a:gd name="T51" fmla="*/ 80 h 104"/>
                  <a:gd name="T52" fmla="*/ 62 w 104"/>
                  <a:gd name="T53" fmla="*/ 74 h 104"/>
                  <a:gd name="T54" fmla="*/ 62 w 104"/>
                  <a:gd name="T55" fmla="*/ 76 h 104"/>
                  <a:gd name="T56" fmla="*/ 62 w 104"/>
                  <a:gd name="T57" fmla="*/ 94 h 104"/>
                  <a:gd name="T58" fmla="*/ 56 w 104"/>
                  <a:gd name="T59" fmla="*/ 102 h 104"/>
                  <a:gd name="T60" fmla="*/ 40 w 104"/>
                  <a:gd name="T61" fmla="*/ 102 h 104"/>
                  <a:gd name="T62" fmla="*/ 38 w 104"/>
                  <a:gd name="T63" fmla="*/ 92 h 104"/>
                  <a:gd name="T64" fmla="*/ 52 w 104"/>
                  <a:gd name="T65" fmla="*/ 94 h 104"/>
                  <a:gd name="T66" fmla="*/ 54 w 104"/>
                  <a:gd name="T67" fmla="*/ 82 h 104"/>
                  <a:gd name="T68" fmla="*/ 26 w 104"/>
                  <a:gd name="T69" fmla="*/ 96 h 104"/>
                  <a:gd name="T70" fmla="*/ 18 w 104"/>
                  <a:gd name="T71" fmla="*/ 88 h 104"/>
                  <a:gd name="T72" fmla="*/ 38 w 104"/>
                  <a:gd name="T73" fmla="*/ 80 h 104"/>
                  <a:gd name="T74" fmla="*/ 34 w 104"/>
                  <a:gd name="T75" fmla="*/ 62 h 104"/>
                  <a:gd name="T76" fmla="*/ 26 w 104"/>
                  <a:gd name="T77" fmla="*/ 54 h 104"/>
                  <a:gd name="T78" fmla="*/ 54 w 104"/>
                  <a:gd name="T79" fmla="*/ 54 h 104"/>
                  <a:gd name="T80" fmla="*/ 30 w 104"/>
                  <a:gd name="T81" fmla="*/ 48 h 104"/>
                  <a:gd name="T82" fmla="*/ 22 w 104"/>
                  <a:gd name="T83" fmla="*/ 40 h 104"/>
                  <a:gd name="T84" fmla="*/ 54 w 104"/>
                  <a:gd name="T85" fmla="*/ 34 h 104"/>
                  <a:gd name="T86" fmla="*/ 46 w 104"/>
                  <a:gd name="T87" fmla="*/ 74 h 104"/>
                  <a:gd name="T88" fmla="*/ 32 w 104"/>
                  <a:gd name="T89" fmla="*/ 74 h 104"/>
                  <a:gd name="T90" fmla="*/ 84 w 104"/>
                  <a:gd name="T91" fmla="*/ 34 h 104"/>
                  <a:gd name="T92" fmla="*/ 84 w 104"/>
                  <a:gd name="T93" fmla="*/ 40 h 104"/>
                  <a:gd name="T94" fmla="*/ 62 w 104"/>
                  <a:gd name="T95" fmla="*/ 54 h 104"/>
                  <a:gd name="T96" fmla="*/ 62 w 104"/>
                  <a:gd name="T97" fmla="*/ 48 h 104"/>
                  <a:gd name="T98" fmla="*/ 76 w 104"/>
                  <a:gd name="T99" fmla="*/ 74 h 104"/>
                  <a:gd name="T100" fmla="*/ 90 w 104"/>
                  <a:gd name="T101" fmla="*/ 62 h 104"/>
                  <a:gd name="T102" fmla="*/ 66 w 104"/>
                  <a:gd name="T103" fmla="*/ 6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 h="104">
                    <a:moveTo>
                      <a:pt x="50" y="8"/>
                    </a:moveTo>
                    <a:lnTo>
                      <a:pt x="50" y="8"/>
                    </a:lnTo>
                    <a:lnTo>
                      <a:pt x="50" y="0"/>
                    </a:lnTo>
                    <a:lnTo>
                      <a:pt x="60" y="0"/>
                    </a:lnTo>
                    <a:lnTo>
                      <a:pt x="60" y="0"/>
                    </a:lnTo>
                    <a:lnTo>
                      <a:pt x="60" y="8"/>
                    </a:lnTo>
                    <a:lnTo>
                      <a:pt x="60" y="10"/>
                    </a:lnTo>
                    <a:lnTo>
                      <a:pt x="90" y="10"/>
                    </a:lnTo>
                    <a:lnTo>
                      <a:pt x="90" y="10"/>
                    </a:lnTo>
                    <a:lnTo>
                      <a:pt x="102" y="8"/>
                    </a:lnTo>
                    <a:lnTo>
                      <a:pt x="102" y="18"/>
                    </a:lnTo>
                    <a:lnTo>
                      <a:pt x="102" y="18"/>
                    </a:lnTo>
                    <a:lnTo>
                      <a:pt x="92" y="18"/>
                    </a:lnTo>
                    <a:lnTo>
                      <a:pt x="20" y="18"/>
                    </a:lnTo>
                    <a:lnTo>
                      <a:pt x="20" y="18"/>
                    </a:lnTo>
                    <a:lnTo>
                      <a:pt x="18" y="56"/>
                    </a:lnTo>
                    <a:lnTo>
                      <a:pt x="16" y="80"/>
                    </a:lnTo>
                    <a:lnTo>
                      <a:pt x="16" y="80"/>
                    </a:lnTo>
                    <a:lnTo>
                      <a:pt x="12" y="92"/>
                    </a:lnTo>
                    <a:lnTo>
                      <a:pt x="8" y="104"/>
                    </a:lnTo>
                    <a:lnTo>
                      <a:pt x="8" y="104"/>
                    </a:lnTo>
                    <a:lnTo>
                      <a:pt x="0" y="96"/>
                    </a:lnTo>
                    <a:lnTo>
                      <a:pt x="0" y="96"/>
                    </a:lnTo>
                    <a:lnTo>
                      <a:pt x="4" y="86"/>
                    </a:lnTo>
                    <a:lnTo>
                      <a:pt x="6" y="74"/>
                    </a:lnTo>
                    <a:lnTo>
                      <a:pt x="6" y="74"/>
                    </a:lnTo>
                    <a:lnTo>
                      <a:pt x="10" y="52"/>
                    </a:lnTo>
                    <a:lnTo>
                      <a:pt x="10" y="22"/>
                    </a:lnTo>
                    <a:lnTo>
                      <a:pt x="10" y="22"/>
                    </a:lnTo>
                    <a:lnTo>
                      <a:pt x="10" y="10"/>
                    </a:lnTo>
                    <a:lnTo>
                      <a:pt x="10" y="10"/>
                    </a:lnTo>
                    <a:lnTo>
                      <a:pt x="22" y="10"/>
                    </a:lnTo>
                    <a:lnTo>
                      <a:pt x="50" y="10"/>
                    </a:lnTo>
                    <a:lnTo>
                      <a:pt x="50" y="8"/>
                    </a:lnTo>
                    <a:close/>
                    <a:moveTo>
                      <a:pt x="54" y="34"/>
                    </a:moveTo>
                    <a:lnTo>
                      <a:pt x="34" y="34"/>
                    </a:lnTo>
                    <a:lnTo>
                      <a:pt x="34" y="34"/>
                    </a:lnTo>
                    <a:lnTo>
                      <a:pt x="26" y="34"/>
                    </a:lnTo>
                    <a:lnTo>
                      <a:pt x="26" y="24"/>
                    </a:lnTo>
                    <a:lnTo>
                      <a:pt x="26" y="24"/>
                    </a:lnTo>
                    <a:lnTo>
                      <a:pt x="34" y="26"/>
                    </a:lnTo>
                    <a:lnTo>
                      <a:pt x="54" y="26"/>
                    </a:lnTo>
                    <a:lnTo>
                      <a:pt x="54" y="26"/>
                    </a:lnTo>
                    <a:lnTo>
                      <a:pt x="52" y="20"/>
                    </a:lnTo>
                    <a:lnTo>
                      <a:pt x="62" y="20"/>
                    </a:lnTo>
                    <a:lnTo>
                      <a:pt x="62" y="20"/>
                    </a:lnTo>
                    <a:lnTo>
                      <a:pt x="62" y="26"/>
                    </a:lnTo>
                    <a:lnTo>
                      <a:pt x="84" y="26"/>
                    </a:lnTo>
                    <a:lnTo>
                      <a:pt x="84" y="26"/>
                    </a:lnTo>
                    <a:lnTo>
                      <a:pt x="92" y="24"/>
                    </a:lnTo>
                    <a:lnTo>
                      <a:pt x="92" y="24"/>
                    </a:lnTo>
                    <a:lnTo>
                      <a:pt x="92" y="34"/>
                    </a:lnTo>
                    <a:lnTo>
                      <a:pt x="92" y="40"/>
                    </a:lnTo>
                    <a:lnTo>
                      <a:pt x="96" y="40"/>
                    </a:lnTo>
                    <a:lnTo>
                      <a:pt x="96" y="40"/>
                    </a:lnTo>
                    <a:lnTo>
                      <a:pt x="104" y="38"/>
                    </a:lnTo>
                    <a:lnTo>
                      <a:pt x="104" y="48"/>
                    </a:lnTo>
                    <a:lnTo>
                      <a:pt x="104" y="48"/>
                    </a:lnTo>
                    <a:lnTo>
                      <a:pt x="94" y="48"/>
                    </a:lnTo>
                    <a:lnTo>
                      <a:pt x="92" y="48"/>
                    </a:lnTo>
                    <a:lnTo>
                      <a:pt x="92" y="54"/>
                    </a:lnTo>
                    <a:lnTo>
                      <a:pt x="92" y="54"/>
                    </a:lnTo>
                    <a:lnTo>
                      <a:pt x="92" y="62"/>
                    </a:lnTo>
                    <a:lnTo>
                      <a:pt x="92" y="62"/>
                    </a:lnTo>
                    <a:lnTo>
                      <a:pt x="90" y="62"/>
                    </a:lnTo>
                    <a:lnTo>
                      <a:pt x="98" y="68"/>
                    </a:lnTo>
                    <a:lnTo>
                      <a:pt x="98" y="68"/>
                    </a:lnTo>
                    <a:lnTo>
                      <a:pt x="82" y="80"/>
                    </a:lnTo>
                    <a:lnTo>
                      <a:pt x="82" y="80"/>
                    </a:lnTo>
                    <a:lnTo>
                      <a:pt x="92" y="88"/>
                    </a:lnTo>
                    <a:lnTo>
                      <a:pt x="104" y="94"/>
                    </a:lnTo>
                    <a:lnTo>
                      <a:pt x="104" y="94"/>
                    </a:lnTo>
                    <a:lnTo>
                      <a:pt x="98" y="102"/>
                    </a:lnTo>
                    <a:lnTo>
                      <a:pt x="98" y="102"/>
                    </a:lnTo>
                    <a:lnTo>
                      <a:pt x="84" y="96"/>
                    </a:lnTo>
                    <a:lnTo>
                      <a:pt x="76" y="88"/>
                    </a:lnTo>
                    <a:lnTo>
                      <a:pt x="76" y="88"/>
                    </a:lnTo>
                    <a:lnTo>
                      <a:pt x="68" y="80"/>
                    </a:lnTo>
                    <a:lnTo>
                      <a:pt x="62" y="70"/>
                    </a:lnTo>
                    <a:lnTo>
                      <a:pt x="62" y="70"/>
                    </a:lnTo>
                    <a:lnTo>
                      <a:pt x="62" y="74"/>
                    </a:lnTo>
                    <a:lnTo>
                      <a:pt x="62" y="74"/>
                    </a:lnTo>
                    <a:lnTo>
                      <a:pt x="62" y="76"/>
                    </a:lnTo>
                    <a:lnTo>
                      <a:pt x="62" y="76"/>
                    </a:lnTo>
                    <a:lnTo>
                      <a:pt x="62" y="80"/>
                    </a:lnTo>
                    <a:lnTo>
                      <a:pt x="62" y="94"/>
                    </a:lnTo>
                    <a:lnTo>
                      <a:pt x="62" y="94"/>
                    </a:lnTo>
                    <a:lnTo>
                      <a:pt x="62" y="98"/>
                    </a:lnTo>
                    <a:lnTo>
                      <a:pt x="60" y="102"/>
                    </a:lnTo>
                    <a:lnTo>
                      <a:pt x="56" y="102"/>
                    </a:lnTo>
                    <a:lnTo>
                      <a:pt x="50" y="104"/>
                    </a:lnTo>
                    <a:lnTo>
                      <a:pt x="50" y="104"/>
                    </a:lnTo>
                    <a:lnTo>
                      <a:pt x="40" y="102"/>
                    </a:lnTo>
                    <a:lnTo>
                      <a:pt x="40" y="102"/>
                    </a:lnTo>
                    <a:lnTo>
                      <a:pt x="38" y="92"/>
                    </a:lnTo>
                    <a:lnTo>
                      <a:pt x="38" y="92"/>
                    </a:lnTo>
                    <a:lnTo>
                      <a:pt x="50" y="94"/>
                    </a:lnTo>
                    <a:lnTo>
                      <a:pt x="50" y="94"/>
                    </a:lnTo>
                    <a:lnTo>
                      <a:pt x="52" y="94"/>
                    </a:lnTo>
                    <a:lnTo>
                      <a:pt x="52" y="94"/>
                    </a:lnTo>
                    <a:lnTo>
                      <a:pt x="54" y="90"/>
                    </a:lnTo>
                    <a:lnTo>
                      <a:pt x="54" y="82"/>
                    </a:lnTo>
                    <a:lnTo>
                      <a:pt x="54" y="82"/>
                    </a:lnTo>
                    <a:lnTo>
                      <a:pt x="26" y="96"/>
                    </a:lnTo>
                    <a:lnTo>
                      <a:pt x="26" y="96"/>
                    </a:lnTo>
                    <a:lnTo>
                      <a:pt x="22" y="98"/>
                    </a:lnTo>
                    <a:lnTo>
                      <a:pt x="18" y="88"/>
                    </a:lnTo>
                    <a:lnTo>
                      <a:pt x="18" y="88"/>
                    </a:lnTo>
                    <a:lnTo>
                      <a:pt x="28" y="86"/>
                    </a:lnTo>
                    <a:lnTo>
                      <a:pt x="28" y="86"/>
                    </a:lnTo>
                    <a:lnTo>
                      <a:pt x="38" y="80"/>
                    </a:lnTo>
                    <a:lnTo>
                      <a:pt x="54" y="74"/>
                    </a:lnTo>
                    <a:lnTo>
                      <a:pt x="54" y="62"/>
                    </a:lnTo>
                    <a:lnTo>
                      <a:pt x="34" y="62"/>
                    </a:lnTo>
                    <a:lnTo>
                      <a:pt x="34" y="62"/>
                    </a:lnTo>
                    <a:lnTo>
                      <a:pt x="26" y="62"/>
                    </a:lnTo>
                    <a:lnTo>
                      <a:pt x="26" y="54"/>
                    </a:lnTo>
                    <a:lnTo>
                      <a:pt x="26" y="54"/>
                    </a:lnTo>
                    <a:lnTo>
                      <a:pt x="34" y="54"/>
                    </a:lnTo>
                    <a:lnTo>
                      <a:pt x="54" y="54"/>
                    </a:lnTo>
                    <a:lnTo>
                      <a:pt x="54" y="48"/>
                    </a:lnTo>
                    <a:lnTo>
                      <a:pt x="30" y="48"/>
                    </a:lnTo>
                    <a:lnTo>
                      <a:pt x="30" y="48"/>
                    </a:lnTo>
                    <a:lnTo>
                      <a:pt x="22" y="48"/>
                    </a:lnTo>
                    <a:lnTo>
                      <a:pt x="22" y="40"/>
                    </a:lnTo>
                    <a:lnTo>
                      <a:pt x="22" y="40"/>
                    </a:lnTo>
                    <a:lnTo>
                      <a:pt x="30" y="40"/>
                    </a:lnTo>
                    <a:lnTo>
                      <a:pt x="54" y="40"/>
                    </a:lnTo>
                    <a:lnTo>
                      <a:pt x="54" y="34"/>
                    </a:lnTo>
                    <a:close/>
                    <a:moveTo>
                      <a:pt x="32" y="62"/>
                    </a:moveTo>
                    <a:lnTo>
                      <a:pt x="32" y="62"/>
                    </a:lnTo>
                    <a:lnTo>
                      <a:pt x="46" y="74"/>
                    </a:lnTo>
                    <a:lnTo>
                      <a:pt x="40" y="80"/>
                    </a:lnTo>
                    <a:lnTo>
                      <a:pt x="40" y="80"/>
                    </a:lnTo>
                    <a:lnTo>
                      <a:pt x="32" y="74"/>
                    </a:lnTo>
                    <a:lnTo>
                      <a:pt x="26" y="68"/>
                    </a:lnTo>
                    <a:lnTo>
                      <a:pt x="32" y="62"/>
                    </a:lnTo>
                    <a:close/>
                    <a:moveTo>
                      <a:pt x="84" y="34"/>
                    </a:moveTo>
                    <a:lnTo>
                      <a:pt x="62" y="34"/>
                    </a:lnTo>
                    <a:lnTo>
                      <a:pt x="62" y="40"/>
                    </a:lnTo>
                    <a:lnTo>
                      <a:pt x="84" y="40"/>
                    </a:lnTo>
                    <a:lnTo>
                      <a:pt x="84" y="34"/>
                    </a:lnTo>
                    <a:close/>
                    <a:moveTo>
                      <a:pt x="62" y="48"/>
                    </a:moveTo>
                    <a:lnTo>
                      <a:pt x="62" y="54"/>
                    </a:lnTo>
                    <a:lnTo>
                      <a:pt x="84" y="54"/>
                    </a:lnTo>
                    <a:lnTo>
                      <a:pt x="84" y="48"/>
                    </a:lnTo>
                    <a:lnTo>
                      <a:pt x="62" y="48"/>
                    </a:lnTo>
                    <a:close/>
                    <a:moveTo>
                      <a:pt x="66" y="62"/>
                    </a:moveTo>
                    <a:lnTo>
                      <a:pt x="66" y="62"/>
                    </a:lnTo>
                    <a:lnTo>
                      <a:pt x="76" y="74"/>
                    </a:lnTo>
                    <a:lnTo>
                      <a:pt x="76" y="74"/>
                    </a:lnTo>
                    <a:lnTo>
                      <a:pt x="84" y="68"/>
                    </a:lnTo>
                    <a:lnTo>
                      <a:pt x="90" y="62"/>
                    </a:lnTo>
                    <a:lnTo>
                      <a:pt x="90" y="62"/>
                    </a:lnTo>
                    <a:lnTo>
                      <a:pt x="84" y="62"/>
                    </a:lnTo>
                    <a:lnTo>
                      <a:pt x="66" y="62"/>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6" name="Freeform 158"/>
              <p:cNvSpPr>
                <a:spLocks/>
              </p:cNvSpPr>
              <p:nvPr/>
            </p:nvSpPr>
            <p:spPr bwMode="auto">
              <a:xfrm>
                <a:off x="1838" y="1062"/>
                <a:ext cx="24" cy="22"/>
              </a:xfrm>
              <a:custGeom>
                <a:avLst/>
                <a:gdLst>
                  <a:gd name="T0" fmla="*/ 24 w 24"/>
                  <a:gd name="T1" fmla="*/ 10 h 22"/>
                  <a:gd name="T2" fmla="*/ 24 w 24"/>
                  <a:gd name="T3" fmla="*/ 10 h 22"/>
                  <a:gd name="T4" fmla="*/ 22 w 24"/>
                  <a:gd name="T5" fmla="*/ 16 h 22"/>
                  <a:gd name="T6" fmla="*/ 20 w 24"/>
                  <a:gd name="T7" fmla="*/ 18 h 22"/>
                  <a:gd name="T8" fmla="*/ 16 w 24"/>
                  <a:gd name="T9" fmla="*/ 22 h 22"/>
                  <a:gd name="T10" fmla="*/ 12 w 24"/>
                  <a:gd name="T11" fmla="*/ 22 h 22"/>
                  <a:gd name="T12" fmla="*/ 12 w 24"/>
                  <a:gd name="T13" fmla="*/ 22 h 22"/>
                  <a:gd name="T14" fmla="*/ 8 w 24"/>
                  <a:gd name="T15" fmla="*/ 22 h 22"/>
                  <a:gd name="T16" fmla="*/ 4 w 24"/>
                  <a:gd name="T17" fmla="*/ 18 h 22"/>
                  <a:gd name="T18" fmla="*/ 2 w 24"/>
                  <a:gd name="T19" fmla="*/ 16 h 22"/>
                  <a:gd name="T20" fmla="*/ 0 w 24"/>
                  <a:gd name="T21" fmla="*/ 10 h 22"/>
                  <a:gd name="T22" fmla="*/ 0 w 24"/>
                  <a:gd name="T23" fmla="*/ 10 h 22"/>
                  <a:gd name="T24" fmla="*/ 2 w 24"/>
                  <a:gd name="T25" fmla="*/ 6 h 22"/>
                  <a:gd name="T26" fmla="*/ 4 w 24"/>
                  <a:gd name="T27" fmla="*/ 2 h 22"/>
                  <a:gd name="T28" fmla="*/ 8 w 24"/>
                  <a:gd name="T29" fmla="*/ 0 h 22"/>
                  <a:gd name="T30" fmla="*/ 12 w 24"/>
                  <a:gd name="T31" fmla="*/ 0 h 22"/>
                  <a:gd name="T32" fmla="*/ 12 w 24"/>
                  <a:gd name="T33" fmla="*/ 0 h 22"/>
                  <a:gd name="T34" fmla="*/ 16 w 24"/>
                  <a:gd name="T35" fmla="*/ 0 h 22"/>
                  <a:gd name="T36" fmla="*/ 20 w 24"/>
                  <a:gd name="T37" fmla="*/ 2 h 22"/>
                  <a:gd name="T38" fmla="*/ 22 w 24"/>
                  <a:gd name="T39" fmla="*/ 6 h 22"/>
                  <a:gd name="T40" fmla="*/ 24 w 24"/>
                  <a:gd name="T41" fmla="*/ 10 h 22"/>
                  <a:gd name="T42" fmla="*/ 24 w 24"/>
                  <a:gd name="T43"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22">
                    <a:moveTo>
                      <a:pt x="24" y="10"/>
                    </a:moveTo>
                    <a:lnTo>
                      <a:pt x="24" y="10"/>
                    </a:lnTo>
                    <a:lnTo>
                      <a:pt x="22" y="16"/>
                    </a:lnTo>
                    <a:lnTo>
                      <a:pt x="20" y="18"/>
                    </a:lnTo>
                    <a:lnTo>
                      <a:pt x="16" y="22"/>
                    </a:lnTo>
                    <a:lnTo>
                      <a:pt x="12" y="22"/>
                    </a:lnTo>
                    <a:lnTo>
                      <a:pt x="12" y="22"/>
                    </a:lnTo>
                    <a:lnTo>
                      <a:pt x="8" y="22"/>
                    </a:lnTo>
                    <a:lnTo>
                      <a:pt x="4" y="18"/>
                    </a:lnTo>
                    <a:lnTo>
                      <a:pt x="2" y="16"/>
                    </a:lnTo>
                    <a:lnTo>
                      <a:pt x="0" y="10"/>
                    </a:lnTo>
                    <a:lnTo>
                      <a:pt x="0" y="10"/>
                    </a:lnTo>
                    <a:lnTo>
                      <a:pt x="2" y="6"/>
                    </a:lnTo>
                    <a:lnTo>
                      <a:pt x="4" y="2"/>
                    </a:lnTo>
                    <a:lnTo>
                      <a:pt x="8" y="0"/>
                    </a:lnTo>
                    <a:lnTo>
                      <a:pt x="12" y="0"/>
                    </a:lnTo>
                    <a:lnTo>
                      <a:pt x="12" y="0"/>
                    </a:lnTo>
                    <a:lnTo>
                      <a:pt x="16" y="0"/>
                    </a:lnTo>
                    <a:lnTo>
                      <a:pt x="20" y="2"/>
                    </a:lnTo>
                    <a:lnTo>
                      <a:pt x="22" y="6"/>
                    </a:lnTo>
                    <a:lnTo>
                      <a:pt x="24" y="10"/>
                    </a:lnTo>
                    <a:lnTo>
                      <a:pt x="24" y="10"/>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7" name="Freeform 159"/>
              <p:cNvSpPr>
                <a:spLocks/>
              </p:cNvSpPr>
              <p:nvPr/>
            </p:nvSpPr>
            <p:spPr bwMode="auto">
              <a:xfrm>
                <a:off x="1882" y="1022"/>
                <a:ext cx="104" cy="102"/>
              </a:xfrm>
              <a:custGeom>
                <a:avLst/>
                <a:gdLst>
                  <a:gd name="T0" fmla="*/ 82 w 104"/>
                  <a:gd name="T1" fmla="*/ 14 h 102"/>
                  <a:gd name="T2" fmla="*/ 94 w 104"/>
                  <a:gd name="T3" fmla="*/ 24 h 102"/>
                  <a:gd name="T4" fmla="*/ 82 w 104"/>
                  <a:gd name="T5" fmla="*/ 24 h 102"/>
                  <a:gd name="T6" fmla="*/ 56 w 104"/>
                  <a:gd name="T7" fmla="*/ 42 h 102"/>
                  <a:gd name="T8" fmla="*/ 88 w 104"/>
                  <a:gd name="T9" fmla="*/ 42 h 102"/>
                  <a:gd name="T10" fmla="*/ 102 w 104"/>
                  <a:gd name="T11" fmla="*/ 52 h 102"/>
                  <a:gd name="T12" fmla="*/ 88 w 104"/>
                  <a:gd name="T13" fmla="*/ 52 h 102"/>
                  <a:gd name="T14" fmla="*/ 60 w 104"/>
                  <a:gd name="T15" fmla="*/ 52 h 102"/>
                  <a:gd name="T16" fmla="*/ 76 w 104"/>
                  <a:gd name="T17" fmla="*/ 70 h 102"/>
                  <a:gd name="T18" fmla="*/ 90 w 104"/>
                  <a:gd name="T19" fmla="*/ 80 h 102"/>
                  <a:gd name="T20" fmla="*/ 104 w 104"/>
                  <a:gd name="T21" fmla="*/ 86 h 102"/>
                  <a:gd name="T22" fmla="*/ 98 w 104"/>
                  <a:gd name="T23" fmla="*/ 96 h 102"/>
                  <a:gd name="T24" fmla="*/ 74 w 104"/>
                  <a:gd name="T25" fmla="*/ 80 h 102"/>
                  <a:gd name="T26" fmla="*/ 64 w 104"/>
                  <a:gd name="T27" fmla="*/ 70 h 102"/>
                  <a:gd name="T28" fmla="*/ 56 w 104"/>
                  <a:gd name="T29" fmla="*/ 58 h 102"/>
                  <a:gd name="T30" fmla="*/ 56 w 104"/>
                  <a:gd name="T31" fmla="*/ 90 h 102"/>
                  <a:gd name="T32" fmla="*/ 56 w 104"/>
                  <a:gd name="T33" fmla="*/ 102 h 102"/>
                  <a:gd name="T34" fmla="*/ 44 w 104"/>
                  <a:gd name="T35" fmla="*/ 102 h 102"/>
                  <a:gd name="T36" fmla="*/ 46 w 104"/>
                  <a:gd name="T37" fmla="*/ 70 h 102"/>
                  <a:gd name="T38" fmla="*/ 46 w 104"/>
                  <a:gd name="T39" fmla="*/ 58 h 102"/>
                  <a:gd name="T40" fmla="*/ 38 w 104"/>
                  <a:gd name="T41" fmla="*/ 70 h 102"/>
                  <a:gd name="T42" fmla="*/ 30 w 104"/>
                  <a:gd name="T43" fmla="*/ 78 h 102"/>
                  <a:gd name="T44" fmla="*/ 6 w 104"/>
                  <a:gd name="T45" fmla="*/ 96 h 102"/>
                  <a:gd name="T46" fmla="*/ 0 w 104"/>
                  <a:gd name="T47" fmla="*/ 86 h 102"/>
                  <a:gd name="T48" fmla="*/ 12 w 104"/>
                  <a:gd name="T49" fmla="*/ 80 h 102"/>
                  <a:gd name="T50" fmla="*/ 32 w 104"/>
                  <a:gd name="T51" fmla="*/ 62 h 102"/>
                  <a:gd name="T52" fmla="*/ 16 w 104"/>
                  <a:gd name="T53" fmla="*/ 52 h 102"/>
                  <a:gd name="T54" fmla="*/ 4 w 104"/>
                  <a:gd name="T55" fmla="*/ 52 h 102"/>
                  <a:gd name="T56" fmla="*/ 4 w 104"/>
                  <a:gd name="T57" fmla="*/ 42 h 102"/>
                  <a:gd name="T58" fmla="*/ 46 w 104"/>
                  <a:gd name="T59" fmla="*/ 42 h 102"/>
                  <a:gd name="T60" fmla="*/ 22 w 104"/>
                  <a:gd name="T61" fmla="*/ 24 h 102"/>
                  <a:gd name="T62" fmla="*/ 10 w 104"/>
                  <a:gd name="T63" fmla="*/ 24 h 102"/>
                  <a:gd name="T64" fmla="*/ 10 w 104"/>
                  <a:gd name="T65" fmla="*/ 14 h 102"/>
                  <a:gd name="T66" fmla="*/ 46 w 104"/>
                  <a:gd name="T67" fmla="*/ 14 h 102"/>
                  <a:gd name="T68" fmla="*/ 46 w 104"/>
                  <a:gd name="T69" fmla="*/ 8 h 102"/>
                  <a:gd name="T70" fmla="*/ 56 w 104"/>
                  <a:gd name="T71" fmla="*/ 0 h 102"/>
                  <a:gd name="T72" fmla="*/ 56 w 104"/>
                  <a:gd name="T73" fmla="*/ 8 h 102"/>
                  <a:gd name="T74" fmla="*/ 82 w 104"/>
                  <a:gd name="T75"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2">
                    <a:moveTo>
                      <a:pt x="82" y="14"/>
                    </a:moveTo>
                    <a:lnTo>
                      <a:pt x="82" y="14"/>
                    </a:lnTo>
                    <a:lnTo>
                      <a:pt x="94" y="14"/>
                    </a:lnTo>
                    <a:lnTo>
                      <a:pt x="94" y="24"/>
                    </a:lnTo>
                    <a:lnTo>
                      <a:pt x="94" y="24"/>
                    </a:lnTo>
                    <a:lnTo>
                      <a:pt x="82" y="24"/>
                    </a:lnTo>
                    <a:lnTo>
                      <a:pt x="56" y="24"/>
                    </a:lnTo>
                    <a:lnTo>
                      <a:pt x="56" y="42"/>
                    </a:lnTo>
                    <a:lnTo>
                      <a:pt x="88" y="42"/>
                    </a:lnTo>
                    <a:lnTo>
                      <a:pt x="88" y="42"/>
                    </a:lnTo>
                    <a:lnTo>
                      <a:pt x="102" y="42"/>
                    </a:lnTo>
                    <a:lnTo>
                      <a:pt x="102" y="52"/>
                    </a:lnTo>
                    <a:lnTo>
                      <a:pt x="102" y="52"/>
                    </a:lnTo>
                    <a:lnTo>
                      <a:pt x="88" y="52"/>
                    </a:lnTo>
                    <a:lnTo>
                      <a:pt x="60" y="52"/>
                    </a:lnTo>
                    <a:lnTo>
                      <a:pt x="60" y="52"/>
                    </a:lnTo>
                    <a:lnTo>
                      <a:pt x="68" y="62"/>
                    </a:lnTo>
                    <a:lnTo>
                      <a:pt x="76" y="70"/>
                    </a:lnTo>
                    <a:lnTo>
                      <a:pt x="76" y="70"/>
                    </a:lnTo>
                    <a:lnTo>
                      <a:pt x="90" y="80"/>
                    </a:lnTo>
                    <a:lnTo>
                      <a:pt x="104" y="86"/>
                    </a:lnTo>
                    <a:lnTo>
                      <a:pt x="104" y="86"/>
                    </a:lnTo>
                    <a:lnTo>
                      <a:pt x="98" y="96"/>
                    </a:lnTo>
                    <a:lnTo>
                      <a:pt x="98" y="96"/>
                    </a:lnTo>
                    <a:lnTo>
                      <a:pt x="84" y="88"/>
                    </a:lnTo>
                    <a:lnTo>
                      <a:pt x="74" y="80"/>
                    </a:lnTo>
                    <a:lnTo>
                      <a:pt x="74" y="80"/>
                    </a:lnTo>
                    <a:lnTo>
                      <a:pt x="64" y="70"/>
                    </a:lnTo>
                    <a:lnTo>
                      <a:pt x="56" y="58"/>
                    </a:lnTo>
                    <a:lnTo>
                      <a:pt x="56" y="58"/>
                    </a:lnTo>
                    <a:lnTo>
                      <a:pt x="56" y="70"/>
                    </a:lnTo>
                    <a:lnTo>
                      <a:pt x="56" y="90"/>
                    </a:lnTo>
                    <a:lnTo>
                      <a:pt x="56" y="90"/>
                    </a:lnTo>
                    <a:lnTo>
                      <a:pt x="56" y="102"/>
                    </a:lnTo>
                    <a:lnTo>
                      <a:pt x="44" y="102"/>
                    </a:lnTo>
                    <a:lnTo>
                      <a:pt x="44" y="102"/>
                    </a:lnTo>
                    <a:lnTo>
                      <a:pt x="46" y="90"/>
                    </a:lnTo>
                    <a:lnTo>
                      <a:pt x="46" y="70"/>
                    </a:lnTo>
                    <a:lnTo>
                      <a:pt x="46" y="70"/>
                    </a:lnTo>
                    <a:lnTo>
                      <a:pt x="46" y="58"/>
                    </a:lnTo>
                    <a:lnTo>
                      <a:pt x="46" y="58"/>
                    </a:lnTo>
                    <a:lnTo>
                      <a:pt x="38" y="70"/>
                    </a:lnTo>
                    <a:lnTo>
                      <a:pt x="30" y="78"/>
                    </a:lnTo>
                    <a:lnTo>
                      <a:pt x="30" y="78"/>
                    </a:lnTo>
                    <a:lnTo>
                      <a:pt x="20" y="88"/>
                    </a:lnTo>
                    <a:lnTo>
                      <a:pt x="6" y="96"/>
                    </a:lnTo>
                    <a:lnTo>
                      <a:pt x="6" y="96"/>
                    </a:lnTo>
                    <a:lnTo>
                      <a:pt x="0" y="86"/>
                    </a:lnTo>
                    <a:lnTo>
                      <a:pt x="0" y="86"/>
                    </a:lnTo>
                    <a:lnTo>
                      <a:pt x="12" y="80"/>
                    </a:lnTo>
                    <a:lnTo>
                      <a:pt x="22" y="72"/>
                    </a:lnTo>
                    <a:lnTo>
                      <a:pt x="32" y="62"/>
                    </a:lnTo>
                    <a:lnTo>
                      <a:pt x="40" y="52"/>
                    </a:lnTo>
                    <a:lnTo>
                      <a:pt x="16" y="52"/>
                    </a:lnTo>
                    <a:lnTo>
                      <a:pt x="16" y="52"/>
                    </a:lnTo>
                    <a:lnTo>
                      <a:pt x="4" y="52"/>
                    </a:lnTo>
                    <a:lnTo>
                      <a:pt x="4" y="42"/>
                    </a:lnTo>
                    <a:lnTo>
                      <a:pt x="4" y="42"/>
                    </a:lnTo>
                    <a:lnTo>
                      <a:pt x="16" y="42"/>
                    </a:lnTo>
                    <a:lnTo>
                      <a:pt x="46" y="42"/>
                    </a:lnTo>
                    <a:lnTo>
                      <a:pt x="46" y="24"/>
                    </a:lnTo>
                    <a:lnTo>
                      <a:pt x="22" y="24"/>
                    </a:lnTo>
                    <a:lnTo>
                      <a:pt x="22" y="24"/>
                    </a:lnTo>
                    <a:lnTo>
                      <a:pt x="10" y="24"/>
                    </a:lnTo>
                    <a:lnTo>
                      <a:pt x="10" y="14"/>
                    </a:lnTo>
                    <a:lnTo>
                      <a:pt x="10" y="14"/>
                    </a:lnTo>
                    <a:lnTo>
                      <a:pt x="22" y="14"/>
                    </a:lnTo>
                    <a:lnTo>
                      <a:pt x="46" y="14"/>
                    </a:lnTo>
                    <a:lnTo>
                      <a:pt x="46" y="8"/>
                    </a:lnTo>
                    <a:lnTo>
                      <a:pt x="46" y="8"/>
                    </a:lnTo>
                    <a:lnTo>
                      <a:pt x="46" y="0"/>
                    </a:lnTo>
                    <a:lnTo>
                      <a:pt x="56" y="0"/>
                    </a:lnTo>
                    <a:lnTo>
                      <a:pt x="56" y="0"/>
                    </a:lnTo>
                    <a:lnTo>
                      <a:pt x="56" y="8"/>
                    </a:lnTo>
                    <a:lnTo>
                      <a:pt x="56" y="14"/>
                    </a:lnTo>
                    <a:lnTo>
                      <a:pt x="82" y="14"/>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8" name="Freeform 160"/>
              <p:cNvSpPr>
                <a:spLocks noEditPoints="1"/>
              </p:cNvSpPr>
              <p:nvPr/>
            </p:nvSpPr>
            <p:spPr bwMode="auto">
              <a:xfrm>
                <a:off x="1994" y="1020"/>
                <a:ext cx="104" cy="104"/>
              </a:xfrm>
              <a:custGeom>
                <a:avLst/>
                <a:gdLst>
                  <a:gd name="T0" fmla="*/ 54 w 104"/>
                  <a:gd name="T1" fmla="*/ 0 h 104"/>
                  <a:gd name="T2" fmla="*/ 64 w 104"/>
                  <a:gd name="T3" fmla="*/ 10 h 104"/>
                  <a:gd name="T4" fmla="*/ 90 w 104"/>
                  <a:gd name="T5" fmla="*/ 10 h 104"/>
                  <a:gd name="T6" fmla="*/ 104 w 104"/>
                  <a:gd name="T7" fmla="*/ 20 h 104"/>
                  <a:gd name="T8" fmla="*/ 28 w 104"/>
                  <a:gd name="T9" fmla="*/ 20 h 104"/>
                  <a:gd name="T10" fmla="*/ 26 w 104"/>
                  <a:gd name="T11" fmla="*/ 66 h 104"/>
                  <a:gd name="T12" fmla="*/ 16 w 104"/>
                  <a:gd name="T13" fmla="*/ 96 h 104"/>
                  <a:gd name="T14" fmla="*/ 2 w 104"/>
                  <a:gd name="T15" fmla="*/ 96 h 104"/>
                  <a:gd name="T16" fmla="*/ 12 w 104"/>
                  <a:gd name="T17" fmla="*/ 82 h 104"/>
                  <a:gd name="T18" fmla="*/ 16 w 104"/>
                  <a:gd name="T19" fmla="*/ 62 h 104"/>
                  <a:gd name="T20" fmla="*/ 2 w 104"/>
                  <a:gd name="T21" fmla="*/ 70 h 104"/>
                  <a:gd name="T22" fmla="*/ 8 w 104"/>
                  <a:gd name="T23" fmla="*/ 56 h 104"/>
                  <a:gd name="T24" fmla="*/ 18 w 104"/>
                  <a:gd name="T25" fmla="*/ 34 h 104"/>
                  <a:gd name="T26" fmla="*/ 30 w 104"/>
                  <a:gd name="T27" fmla="*/ 10 h 104"/>
                  <a:gd name="T28" fmla="*/ 6 w 104"/>
                  <a:gd name="T29" fmla="*/ 20 h 104"/>
                  <a:gd name="T30" fmla="*/ 16 w 104"/>
                  <a:gd name="T31" fmla="*/ 40 h 104"/>
                  <a:gd name="T32" fmla="*/ 4 w 104"/>
                  <a:gd name="T33" fmla="*/ 34 h 104"/>
                  <a:gd name="T34" fmla="*/ 88 w 104"/>
                  <a:gd name="T35" fmla="*/ 78 h 104"/>
                  <a:gd name="T36" fmla="*/ 82 w 104"/>
                  <a:gd name="T37" fmla="*/ 86 h 104"/>
                  <a:gd name="T38" fmla="*/ 66 w 104"/>
                  <a:gd name="T39" fmla="*/ 68 h 104"/>
                  <a:gd name="T40" fmla="*/ 50 w 104"/>
                  <a:gd name="T41" fmla="*/ 86 h 104"/>
                  <a:gd name="T42" fmla="*/ 44 w 104"/>
                  <a:gd name="T43" fmla="*/ 92 h 104"/>
                  <a:gd name="T44" fmla="*/ 34 w 104"/>
                  <a:gd name="T45" fmla="*/ 104 h 104"/>
                  <a:gd name="T46" fmla="*/ 34 w 104"/>
                  <a:gd name="T47" fmla="*/ 56 h 104"/>
                  <a:gd name="T48" fmla="*/ 44 w 104"/>
                  <a:gd name="T49" fmla="*/ 46 h 104"/>
                  <a:gd name="T50" fmla="*/ 60 w 104"/>
                  <a:gd name="T51" fmla="*/ 36 h 104"/>
                  <a:gd name="T52" fmla="*/ 32 w 104"/>
                  <a:gd name="T53" fmla="*/ 36 h 104"/>
                  <a:gd name="T54" fmla="*/ 42 w 104"/>
                  <a:gd name="T55" fmla="*/ 28 h 104"/>
                  <a:gd name="T56" fmla="*/ 100 w 104"/>
                  <a:gd name="T57" fmla="*/ 28 h 104"/>
                  <a:gd name="T58" fmla="*/ 88 w 104"/>
                  <a:gd name="T59" fmla="*/ 36 h 104"/>
                  <a:gd name="T60" fmla="*/ 70 w 104"/>
                  <a:gd name="T61" fmla="*/ 46 h 104"/>
                  <a:gd name="T62" fmla="*/ 98 w 104"/>
                  <a:gd name="T63" fmla="*/ 46 h 104"/>
                  <a:gd name="T64" fmla="*/ 98 w 104"/>
                  <a:gd name="T65" fmla="*/ 92 h 104"/>
                  <a:gd name="T66" fmla="*/ 94 w 104"/>
                  <a:gd name="T67" fmla="*/ 100 h 104"/>
                  <a:gd name="T68" fmla="*/ 80 w 104"/>
                  <a:gd name="T69" fmla="*/ 102 h 104"/>
                  <a:gd name="T70" fmla="*/ 74 w 104"/>
                  <a:gd name="T71" fmla="*/ 102 h 104"/>
                  <a:gd name="T72" fmla="*/ 82 w 104"/>
                  <a:gd name="T73" fmla="*/ 94 h 104"/>
                  <a:gd name="T74" fmla="*/ 88 w 104"/>
                  <a:gd name="T75" fmla="*/ 90 h 104"/>
                  <a:gd name="T76" fmla="*/ 44 w 104"/>
                  <a:gd name="T77" fmla="*/ 78 h 104"/>
                  <a:gd name="T78" fmla="*/ 54 w 104"/>
                  <a:gd name="T79" fmla="*/ 70 h 104"/>
                  <a:gd name="T80" fmla="*/ 44 w 104"/>
                  <a:gd name="T81" fmla="*/ 54 h 104"/>
                  <a:gd name="T82" fmla="*/ 68 w 104"/>
                  <a:gd name="T83" fmla="*/ 54 h 104"/>
                  <a:gd name="T84" fmla="*/ 76 w 104"/>
                  <a:gd name="T85" fmla="*/ 68 h 104"/>
                  <a:gd name="T86" fmla="*/ 68 w 104"/>
                  <a:gd name="T87"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04">
                    <a:moveTo>
                      <a:pt x="54" y="10"/>
                    </a:moveTo>
                    <a:lnTo>
                      <a:pt x="54" y="10"/>
                    </a:lnTo>
                    <a:lnTo>
                      <a:pt x="54" y="0"/>
                    </a:lnTo>
                    <a:lnTo>
                      <a:pt x="66" y="0"/>
                    </a:lnTo>
                    <a:lnTo>
                      <a:pt x="66" y="0"/>
                    </a:lnTo>
                    <a:lnTo>
                      <a:pt x="64" y="10"/>
                    </a:lnTo>
                    <a:lnTo>
                      <a:pt x="64" y="10"/>
                    </a:lnTo>
                    <a:lnTo>
                      <a:pt x="90" y="10"/>
                    </a:lnTo>
                    <a:lnTo>
                      <a:pt x="90" y="10"/>
                    </a:lnTo>
                    <a:lnTo>
                      <a:pt x="104" y="10"/>
                    </a:lnTo>
                    <a:lnTo>
                      <a:pt x="104" y="20"/>
                    </a:lnTo>
                    <a:lnTo>
                      <a:pt x="104" y="20"/>
                    </a:lnTo>
                    <a:lnTo>
                      <a:pt x="90" y="20"/>
                    </a:lnTo>
                    <a:lnTo>
                      <a:pt x="28" y="20"/>
                    </a:lnTo>
                    <a:lnTo>
                      <a:pt x="28" y="20"/>
                    </a:lnTo>
                    <a:lnTo>
                      <a:pt x="28" y="50"/>
                    </a:lnTo>
                    <a:lnTo>
                      <a:pt x="26" y="66"/>
                    </a:lnTo>
                    <a:lnTo>
                      <a:pt x="26" y="66"/>
                    </a:lnTo>
                    <a:lnTo>
                      <a:pt x="24" y="78"/>
                    </a:lnTo>
                    <a:lnTo>
                      <a:pt x="20" y="88"/>
                    </a:lnTo>
                    <a:lnTo>
                      <a:pt x="16" y="96"/>
                    </a:lnTo>
                    <a:lnTo>
                      <a:pt x="10" y="104"/>
                    </a:lnTo>
                    <a:lnTo>
                      <a:pt x="10" y="104"/>
                    </a:lnTo>
                    <a:lnTo>
                      <a:pt x="2" y="96"/>
                    </a:lnTo>
                    <a:lnTo>
                      <a:pt x="2" y="96"/>
                    </a:lnTo>
                    <a:lnTo>
                      <a:pt x="8" y="90"/>
                    </a:lnTo>
                    <a:lnTo>
                      <a:pt x="12" y="82"/>
                    </a:lnTo>
                    <a:lnTo>
                      <a:pt x="16" y="72"/>
                    </a:lnTo>
                    <a:lnTo>
                      <a:pt x="16" y="62"/>
                    </a:lnTo>
                    <a:lnTo>
                      <a:pt x="16" y="62"/>
                    </a:lnTo>
                    <a:lnTo>
                      <a:pt x="4" y="68"/>
                    </a:lnTo>
                    <a:lnTo>
                      <a:pt x="4" y="68"/>
                    </a:lnTo>
                    <a:lnTo>
                      <a:pt x="2" y="70"/>
                    </a:lnTo>
                    <a:lnTo>
                      <a:pt x="0" y="60"/>
                    </a:lnTo>
                    <a:lnTo>
                      <a:pt x="0" y="60"/>
                    </a:lnTo>
                    <a:lnTo>
                      <a:pt x="8" y="56"/>
                    </a:lnTo>
                    <a:lnTo>
                      <a:pt x="18" y="52"/>
                    </a:lnTo>
                    <a:lnTo>
                      <a:pt x="18" y="34"/>
                    </a:lnTo>
                    <a:lnTo>
                      <a:pt x="18" y="34"/>
                    </a:lnTo>
                    <a:lnTo>
                      <a:pt x="16" y="10"/>
                    </a:lnTo>
                    <a:lnTo>
                      <a:pt x="16" y="10"/>
                    </a:lnTo>
                    <a:lnTo>
                      <a:pt x="30" y="10"/>
                    </a:lnTo>
                    <a:lnTo>
                      <a:pt x="54" y="10"/>
                    </a:lnTo>
                    <a:lnTo>
                      <a:pt x="54" y="10"/>
                    </a:lnTo>
                    <a:close/>
                    <a:moveTo>
                      <a:pt x="6" y="20"/>
                    </a:moveTo>
                    <a:lnTo>
                      <a:pt x="6" y="20"/>
                    </a:lnTo>
                    <a:lnTo>
                      <a:pt x="12" y="30"/>
                    </a:lnTo>
                    <a:lnTo>
                      <a:pt x="16" y="40"/>
                    </a:lnTo>
                    <a:lnTo>
                      <a:pt x="8" y="46"/>
                    </a:lnTo>
                    <a:lnTo>
                      <a:pt x="8" y="46"/>
                    </a:lnTo>
                    <a:lnTo>
                      <a:pt x="4" y="34"/>
                    </a:lnTo>
                    <a:lnTo>
                      <a:pt x="0" y="26"/>
                    </a:lnTo>
                    <a:lnTo>
                      <a:pt x="6" y="20"/>
                    </a:lnTo>
                    <a:close/>
                    <a:moveTo>
                      <a:pt x="88" y="78"/>
                    </a:moveTo>
                    <a:lnTo>
                      <a:pt x="88" y="78"/>
                    </a:lnTo>
                    <a:lnTo>
                      <a:pt x="82" y="86"/>
                    </a:lnTo>
                    <a:lnTo>
                      <a:pt x="82" y="86"/>
                    </a:lnTo>
                    <a:lnTo>
                      <a:pt x="72" y="76"/>
                    </a:lnTo>
                    <a:lnTo>
                      <a:pt x="66" y="68"/>
                    </a:lnTo>
                    <a:lnTo>
                      <a:pt x="66" y="68"/>
                    </a:lnTo>
                    <a:lnTo>
                      <a:pt x="60" y="78"/>
                    </a:lnTo>
                    <a:lnTo>
                      <a:pt x="50" y="86"/>
                    </a:lnTo>
                    <a:lnTo>
                      <a:pt x="50" y="86"/>
                    </a:lnTo>
                    <a:lnTo>
                      <a:pt x="44" y="80"/>
                    </a:lnTo>
                    <a:lnTo>
                      <a:pt x="44" y="92"/>
                    </a:lnTo>
                    <a:lnTo>
                      <a:pt x="44" y="92"/>
                    </a:lnTo>
                    <a:lnTo>
                      <a:pt x="44" y="104"/>
                    </a:lnTo>
                    <a:lnTo>
                      <a:pt x="34" y="104"/>
                    </a:lnTo>
                    <a:lnTo>
                      <a:pt x="34" y="104"/>
                    </a:lnTo>
                    <a:lnTo>
                      <a:pt x="34" y="92"/>
                    </a:lnTo>
                    <a:lnTo>
                      <a:pt x="34" y="56"/>
                    </a:lnTo>
                    <a:lnTo>
                      <a:pt x="34" y="56"/>
                    </a:lnTo>
                    <a:lnTo>
                      <a:pt x="34" y="46"/>
                    </a:lnTo>
                    <a:lnTo>
                      <a:pt x="34" y="46"/>
                    </a:lnTo>
                    <a:lnTo>
                      <a:pt x="44" y="46"/>
                    </a:lnTo>
                    <a:lnTo>
                      <a:pt x="60" y="46"/>
                    </a:lnTo>
                    <a:lnTo>
                      <a:pt x="60" y="46"/>
                    </a:lnTo>
                    <a:lnTo>
                      <a:pt x="60" y="36"/>
                    </a:lnTo>
                    <a:lnTo>
                      <a:pt x="42" y="36"/>
                    </a:lnTo>
                    <a:lnTo>
                      <a:pt x="42" y="36"/>
                    </a:lnTo>
                    <a:lnTo>
                      <a:pt x="32" y="36"/>
                    </a:lnTo>
                    <a:lnTo>
                      <a:pt x="32" y="28"/>
                    </a:lnTo>
                    <a:lnTo>
                      <a:pt x="32" y="28"/>
                    </a:lnTo>
                    <a:lnTo>
                      <a:pt x="42" y="28"/>
                    </a:lnTo>
                    <a:lnTo>
                      <a:pt x="88" y="28"/>
                    </a:lnTo>
                    <a:lnTo>
                      <a:pt x="88" y="28"/>
                    </a:lnTo>
                    <a:lnTo>
                      <a:pt x="100" y="28"/>
                    </a:lnTo>
                    <a:lnTo>
                      <a:pt x="100" y="36"/>
                    </a:lnTo>
                    <a:lnTo>
                      <a:pt x="100" y="36"/>
                    </a:lnTo>
                    <a:lnTo>
                      <a:pt x="88" y="36"/>
                    </a:lnTo>
                    <a:lnTo>
                      <a:pt x="70" y="36"/>
                    </a:lnTo>
                    <a:lnTo>
                      <a:pt x="70" y="36"/>
                    </a:lnTo>
                    <a:lnTo>
                      <a:pt x="70" y="46"/>
                    </a:lnTo>
                    <a:lnTo>
                      <a:pt x="86" y="46"/>
                    </a:lnTo>
                    <a:lnTo>
                      <a:pt x="86" y="46"/>
                    </a:lnTo>
                    <a:lnTo>
                      <a:pt x="98" y="46"/>
                    </a:lnTo>
                    <a:lnTo>
                      <a:pt x="98" y="46"/>
                    </a:lnTo>
                    <a:lnTo>
                      <a:pt x="98" y="58"/>
                    </a:lnTo>
                    <a:lnTo>
                      <a:pt x="98" y="92"/>
                    </a:lnTo>
                    <a:lnTo>
                      <a:pt x="98" y="92"/>
                    </a:lnTo>
                    <a:lnTo>
                      <a:pt x="96" y="98"/>
                    </a:lnTo>
                    <a:lnTo>
                      <a:pt x="94" y="100"/>
                    </a:lnTo>
                    <a:lnTo>
                      <a:pt x="94" y="100"/>
                    </a:lnTo>
                    <a:lnTo>
                      <a:pt x="88" y="102"/>
                    </a:lnTo>
                    <a:lnTo>
                      <a:pt x="80" y="102"/>
                    </a:lnTo>
                    <a:lnTo>
                      <a:pt x="80" y="102"/>
                    </a:lnTo>
                    <a:lnTo>
                      <a:pt x="74" y="102"/>
                    </a:lnTo>
                    <a:lnTo>
                      <a:pt x="74" y="102"/>
                    </a:lnTo>
                    <a:lnTo>
                      <a:pt x="70" y="92"/>
                    </a:lnTo>
                    <a:lnTo>
                      <a:pt x="70" y="92"/>
                    </a:lnTo>
                    <a:lnTo>
                      <a:pt x="82" y="94"/>
                    </a:lnTo>
                    <a:lnTo>
                      <a:pt x="82" y="94"/>
                    </a:lnTo>
                    <a:lnTo>
                      <a:pt x="86" y="92"/>
                    </a:lnTo>
                    <a:lnTo>
                      <a:pt x="88" y="90"/>
                    </a:lnTo>
                    <a:lnTo>
                      <a:pt x="88" y="78"/>
                    </a:lnTo>
                    <a:close/>
                    <a:moveTo>
                      <a:pt x="44" y="78"/>
                    </a:moveTo>
                    <a:lnTo>
                      <a:pt x="44" y="78"/>
                    </a:lnTo>
                    <a:lnTo>
                      <a:pt x="48" y="74"/>
                    </a:lnTo>
                    <a:lnTo>
                      <a:pt x="54" y="70"/>
                    </a:lnTo>
                    <a:lnTo>
                      <a:pt x="54" y="70"/>
                    </a:lnTo>
                    <a:lnTo>
                      <a:pt x="58" y="64"/>
                    </a:lnTo>
                    <a:lnTo>
                      <a:pt x="60" y="54"/>
                    </a:lnTo>
                    <a:lnTo>
                      <a:pt x="44" y="54"/>
                    </a:lnTo>
                    <a:lnTo>
                      <a:pt x="44" y="78"/>
                    </a:lnTo>
                    <a:close/>
                    <a:moveTo>
                      <a:pt x="68" y="54"/>
                    </a:moveTo>
                    <a:lnTo>
                      <a:pt x="68" y="54"/>
                    </a:lnTo>
                    <a:lnTo>
                      <a:pt x="68" y="58"/>
                    </a:lnTo>
                    <a:lnTo>
                      <a:pt x="68" y="58"/>
                    </a:lnTo>
                    <a:lnTo>
                      <a:pt x="76" y="68"/>
                    </a:lnTo>
                    <a:lnTo>
                      <a:pt x="88" y="78"/>
                    </a:lnTo>
                    <a:lnTo>
                      <a:pt x="88" y="54"/>
                    </a:lnTo>
                    <a:lnTo>
                      <a:pt x="68" y="54"/>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9" name="Freeform 161"/>
              <p:cNvSpPr>
                <a:spLocks noEditPoints="1"/>
              </p:cNvSpPr>
              <p:nvPr/>
            </p:nvSpPr>
            <p:spPr bwMode="auto">
              <a:xfrm>
                <a:off x="2108" y="1030"/>
                <a:ext cx="100" cy="92"/>
              </a:xfrm>
              <a:custGeom>
                <a:avLst/>
                <a:gdLst>
                  <a:gd name="T0" fmla="*/ 54 w 100"/>
                  <a:gd name="T1" fmla="*/ 40 h 92"/>
                  <a:gd name="T2" fmla="*/ 54 w 100"/>
                  <a:gd name="T3" fmla="*/ 40 h 92"/>
                  <a:gd name="T4" fmla="*/ 52 w 100"/>
                  <a:gd name="T5" fmla="*/ 56 h 92"/>
                  <a:gd name="T6" fmla="*/ 48 w 100"/>
                  <a:gd name="T7" fmla="*/ 68 h 92"/>
                  <a:gd name="T8" fmla="*/ 48 w 100"/>
                  <a:gd name="T9" fmla="*/ 68 h 92"/>
                  <a:gd name="T10" fmla="*/ 42 w 100"/>
                  <a:gd name="T11" fmla="*/ 76 h 92"/>
                  <a:gd name="T12" fmla="*/ 36 w 100"/>
                  <a:gd name="T13" fmla="*/ 82 h 92"/>
                  <a:gd name="T14" fmla="*/ 28 w 100"/>
                  <a:gd name="T15" fmla="*/ 86 h 92"/>
                  <a:gd name="T16" fmla="*/ 18 w 100"/>
                  <a:gd name="T17" fmla="*/ 92 h 92"/>
                  <a:gd name="T18" fmla="*/ 18 w 100"/>
                  <a:gd name="T19" fmla="*/ 92 h 92"/>
                  <a:gd name="T20" fmla="*/ 14 w 100"/>
                  <a:gd name="T21" fmla="*/ 86 h 92"/>
                  <a:gd name="T22" fmla="*/ 10 w 100"/>
                  <a:gd name="T23" fmla="*/ 82 h 92"/>
                  <a:gd name="T24" fmla="*/ 10 w 100"/>
                  <a:gd name="T25" fmla="*/ 82 h 92"/>
                  <a:gd name="T26" fmla="*/ 20 w 100"/>
                  <a:gd name="T27" fmla="*/ 78 h 92"/>
                  <a:gd name="T28" fmla="*/ 28 w 100"/>
                  <a:gd name="T29" fmla="*/ 72 h 92"/>
                  <a:gd name="T30" fmla="*/ 34 w 100"/>
                  <a:gd name="T31" fmla="*/ 68 h 92"/>
                  <a:gd name="T32" fmla="*/ 38 w 100"/>
                  <a:gd name="T33" fmla="*/ 62 h 92"/>
                  <a:gd name="T34" fmla="*/ 38 w 100"/>
                  <a:gd name="T35" fmla="*/ 62 h 92"/>
                  <a:gd name="T36" fmla="*/ 40 w 100"/>
                  <a:gd name="T37" fmla="*/ 52 h 92"/>
                  <a:gd name="T38" fmla="*/ 42 w 100"/>
                  <a:gd name="T39" fmla="*/ 40 h 92"/>
                  <a:gd name="T40" fmla="*/ 14 w 100"/>
                  <a:gd name="T41" fmla="*/ 40 h 92"/>
                  <a:gd name="T42" fmla="*/ 14 w 100"/>
                  <a:gd name="T43" fmla="*/ 40 h 92"/>
                  <a:gd name="T44" fmla="*/ 0 w 100"/>
                  <a:gd name="T45" fmla="*/ 40 h 92"/>
                  <a:gd name="T46" fmla="*/ 0 w 100"/>
                  <a:gd name="T47" fmla="*/ 28 h 92"/>
                  <a:gd name="T48" fmla="*/ 0 w 100"/>
                  <a:gd name="T49" fmla="*/ 28 h 92"/>
                  <a:gd name="T50" fmla="*/ 14 w 100"/>
                  <a:gd name="T51" fmla="*/ 28 h 92"/>
                  <a:gd name="T52" fmla="*/ 78 w 100"/>
                  <a:gd name="T53" fmla="*/ 28 h 92"/>
                  <a:gd name="T54" fmla="*/ 78 w 100"/>
                  <a:gd name="T55" fmla="*/ 28 h 92"/>
                  <a:gd name="T56" fmla="*/ 94 w 100"/>
                  <a:gd name="T57" fmla="*/ 28 h 92"/>
                  <a:gd name="T58" fmla="*/ 94 w 100"/>
                  <a:gd name="T59" fmla="*/ 40 h 92"/>
                  <a:gd name="T60" fmla="*/ 94 w 100"/>
                  <a:gd name="T61" fmla="*/ 40 h 92"/>
                  <a:gd name="T62" fmla="*/ 78 w 100"/>
                  <a:gd name="T63" fmla="*/ 40 h 92"/>
                  <a:gd name="T64" fmla="*/ 54 w 100"/>
                  <a:gd name="T65" fmla="*/ 40 h 92"/>
                  <a:gd name="T66" fmla="*/ 12 w 100"/>
                  <a:gd name="T67" fmla="*/ 0 h 92"/>
                  <a:gd name="T68" fmla="*/ 12 w 100"/>
                  <a:gd name="T69" fmla="*/ 0 h 92"/>
                  <a:gd name="T70" fmla="*/ 26 w 100"/>
                  <a:gd name="T71" fmla="*/ 0 h 92"/>
                  <a:gd name="T72" fmla="*/ 58 w 100"/>
                  <a:gd name="T73" fmla="*/ 0 h 92"/>
                  <a:gd name="T74" fmla="*/ 58 w 100"/>
                  <a:gd name="T75" fmla="*/ 0 h 92"/>
                  <a:gd name="T76" fmla="*/ 72 w 100"/>
                  <a:gd name="T77" fmla="*/ 0 h 92"/>
                  <a:gd name="T78" fmla="*/ 72 w 100"/>
                  <a:gd name="T79" fmla="*/ 12 h 92"/>
                  <a:gd name="T80" fmla="*/ 72 w 100"/>
                  <a:gd name="T81" fmla="*/ 12 h 92"/>
                  <a:gd name="T82" fmla="*/ 58 w 100"/>
                  <a:gd name="T83" fmla="*/ 12 h 92"/>
                  <a:gd name="T84" fmla="*/ 26 w 100"/>
                  <a:gd name="T85" fmla="*/ 12 h 92"/>
                  <a:gd name="T86" fmla="*/ 26 w 100"/>
                  <a:gd name="T87" fmla="*/ 12 h 92"/>
                  <a:gd name="T88" fmla="*/ 12 w 100"/>
                  <a:gd name="T89" fmla="*/ 12 h 92"/>
                  <a:gd name="T90" fmla="*/ 12 w 100"/>
                  <a:gd name="T91" fmla="*/ 0 h 92"/>
                  <a:gd name="T92" fmla="*/ 82 w 100"/>
                  <a:gd name="T93" fmla="*/ 22 h 92"/>
                  <a:gd name="T94" fmla="*/ 82 w 100"/>
                  <a:gd name="T95" fmla="*/ 22 h 92"/>
                  <a:gd name="T96" fmla="*/ 78 w 100"/>
                  <a:gd name="T97" fmla="*/ 14 h 92"/>
                  <a:gd name="T98" fmla="*/ 74 w 100"/>
                  <a:gd name="T99" fmla="*/ 6 h 92"/>
                  <a:gd name="T100" fmla="*/ 80 w 100"/>
                  <a:gd name="T101" fmla="*/ 4 h 92"/>
                  <a:gd name="T102" fmla="*/ 80 w 100"/>
                  <a:gd name="T103" fmla="*/ 4 h 92"/>
                  <a:gd name="T104" fmla="*/ 86 w 100"/>
                  <a:gd name="T105" fmla="*/ 12 h 92"/>
                  <a:gd name="T106" fmla="*/ 88 w 100"/>
                  <a:gd name="T107" fmla="*/ 20 h 92"/>
                  <a:gd name="T108" fmla="*/ 82 w 100"/>
                  <a:gd name="T109" fmla="*/ 22 h 92"/>
                  <a:gd name="T110" fmla="*/ 92 w 100"/>
                  <a:gd name="T111" fmla="*/ 18 h 92"/>
                  <a:gd name="T112" fmla="*/ 92 w 100"/>
                  <a:gd name="T113" fmla="*/ 18 h 92"/>
                  <a:gd name="T114" fmla="*/ 86 w 100"/>
                  <a:gd name="T115" fmla="*/ 2 h 92"/>
                  <a:gd name="T116" fmla="*/ 92 w 100"/>
                  <a:gd name="T117" fmla="*/ 0 h 92"/>
                  <a:gd name="T118" fmla="*/ 92 w 100"/>
                  <a:gd name="T119" fmla="*/ 0 h 92"/>
                  <a:gd name="T120" fmla="*/ 96 w 100"/>
                  <a:gd name="T121" fmla="*/ 8 h 92"/>
                  <a:gd name="T122" fmla="*/ 100 w 100"/>
                  <a:gd name="T123" fmla="*/ 14 h 92"/>
                  <a:gd name="T124" fmla="*/ 92 w 100"/>
                  <a:gd name="T125"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92">
                    <a:moveTo>
                      <a:pt x="54" y="40"/>
                    </a:moveTo>
                    <a:lnTo>
                      <a:pt x="54" y="40"/>
                    </a:lnTo>
                    <a:lnTo>
                      <a:pt x="52" y="56"/>
                    </a:lnTo>
                    <a:lnTo>
                      <a:pt x="48" y="68"/>
                    </a:lnTo>
                    <a:lnTo>
                      <a:pt x="48" y="68"/>
                    </a:lnTo>
                    <a:lnTo>
                      <a:pt x="42" y="76"/>
                    </a:lnTo>
                    <a:lnTo>
                      <a:pt x="36" y="82"/>
                    </a:lnTo>
                    <a:lnTo>
                      <a:pt x="28" y="86"/>
                    </a:lnTo>
                    <a:lnTo>
                      <a:pt x="18" y="92"/>
                    </a:lnTo>
                    <a:lnTo>
                      <a:pt x="18" y="92"/>
                    </a:lnTo>
                    <a:lnTo>
                      <a:pt x="14" y="86"/>
                    </a:lnTo>
                    <a:lnTo>
                      <a:pt x="10" y="82"/>
                    </a:lnTo>
                    <a:lnTo>
                      <a:pt x="10" y="82"/>
                    </a:lnTo>
                    <a:lnTo>
                      <a:pt x="20" y="78"/>
                    </a:lnTo>
                    <a:lnTo>
                      <a:pt x="28" y="72"/>
                    </a:lnTo>
                    <a:lnTo>
                      <a:pt x="34" y="68"/>
                    </a:lnTo>
                    <a:lnTo>
                      <a:pt x="38" y="62"/>
                    </a:lnTo>
                    <a:lnTo>
                      <a:pt x="38" y="62"/>
                    </a:lnTo>
                    <a:lnTo>
                      <a:pt x="40" y="52"/>
                    </a:lnTo>
                    <a:lnTo>
                      <a:pt x="42" y="40"/>
                    </a:lnTo>
                    <a:lnTo>
                      <a:pt x="14" y="40"/>
                    </a:lnTo>
                    <a:lnTo>
                      <a:pt x="14" y="40"/>
                    </a:lnTo>
                    <a:lnTo>
                      <a:pt x="0" y="40"/>
                    </a:lnTo>
                    <a:lnTo>
                      <a:pt x="0" y="28"/>
                    </a:lnTo>
                    <a:lnTo>
                      <a:pt x="0" y="28"/>
                    </a:lnTo>
                    <a:lnTo>
                      <a:pt x="14" y="28"/>
                    </a:lnTo>
                    <a:lnTo>
                      <a:pt x="78" y="28"/>
                    </a:lnTo>
                    <a:lnTo>
                      <a:pt x="78" y="28"/>
                    </a:lnTo>
                    <a:lnTo>
                      <a:pt x="94" y="28"/>
                    </a:lnTo>
                    <a:lnTo>
                      <a:pt x="94" y="40"/>
                    </a:lnTo>
                    <a:lnTo>
                      <a:pt x="94" y="40"/>
                    </a:lnTo>
                    <a:lnTo>
                      <a:pt x="78" y="40"/>
                    </a:lnTo>
                    <a:lnTo>
                      <a:pt x="54" y="40"/>
                    </a:lnTo>
                    <a:close/>
                    <a:moveTo>
                      <a:pt x="12" y="0"/>
                    </a:moveTo>
                    <a:lnTo>
                      <a:pt x="12" y="0"/>
                    </a:lnTo>
                    <a:lnTo>
                      <a:pt x="26" y="0"/>
                    </a:lnTo>
                    <a:lnTo>
                      <a:pt x="58" y="0"/>
                    </a:lnTo>
                    <a:lnTo>
                      <a:pt x="58" y="0"/>
                    </a:lnTo>
                    <a:lnTo>
                      <a:pt x="72" y="0"/>
                    </a:lnTo>
                    <a:lnTo>
                      <a:pt x="72" y="12"/>
                    </a:lnTo>
                    <a:lnTo>
                      <a:pt x="72" y="12"/>
                    </a:lnTo>
                    <a:lnTo>
                      <a:pt x="58" y="12"/>
                    </a:lnTo>
                    <a:lnTo>
                      <a:pt x="26" y="12"/>
                    </a:lnTo>
                    <a:lnTo>
                      <a:pt x="26" y="12"/>
                    </a:lnTo>
                    <a:lnTo>
                      <a:pt x="12" y="12"/>
                    </a:lnTo>
                    <a:lnTo>
                      <a:pt x="12" y="0"/>
                    </a:lnTo>
                    <a:close/>
                    <a:moveTo>
                      <a:pt x="82" y="22"/>
                    </a:moveTo>
                    <a:lnTo>
                      <a:pt x="82" y="22"/>
                    </a:lnTo>
                    <a:lnTo>
                      <a:pt x="78" y="14"/>
                    </a:lnTo>
                    <a:lnTo>
                      <a:pt x="74" y="6"/>
                    </a:lnTo>
                    <a:lnTo>
                      <a:pt x="80" y="4"/>
                    </a:lnTo>
                    <a:lnTo>
                      <a:pt x="80" y="4"/>
                    </a:lnTo>
                    <a:lnTo>
                      <a:pt x="86" y="12"/>
                    </a:lnTo>
                    <a:lnTo>
                      <a:pt x="88" y="20"/>
                    </a:lnTo>
                    <a:lnTo>
                      <a:pt x="82" y="22"/>
                    </a:lnTo>
                    <a:close/>
                    <a:moveTo>
                      <a:pt x="92" y="18"/>
                    </a:moveTo>
                    <a:lnTo>
                      <a:pt x="92" y="18"/>
                    </a:lnTo>
                    <a:lnTo>
                      <a:pt x="86" y="2"/>
                    </a:lnTo>
                    <a:lnTo>
                      <a:pt x="92" y="0"/>
                    </a:lnTo>
                    <a:lnTo>
                      <a:pt x="92" y="0"/>
                    </a:lnTo>
                    <a:lnTo>
                      <a:pt x="96" y="8"/>
                    </a:lnTo>
                    <a:lnTo>
                      <a:pt x="100" y="14"/>
                    </a:lnTo>
                    <a:lnTo>
                      <a:pt x="92" y="18"/>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0" name="Freeform 162"/>
              <p:cNvSpPr>
                <a:spLocks/>
              </p:cNvSpPr>
              <p:nvPr/>
            </p:nvSpPr>
            <p:spPr bwMode="auto">
              <a:xfrm>
                <a:off x="2218" y="1066"/>
                <a:ext cx="94" cy="12"/>
              </a:xfrm>
              <a:custGeom>
                <a:avLst/>
                <a:gdLst>
                  <a:gd name="T0" fmla="*/ 0 w 94"/>
                  <a:gd name="T1" fmla="*/ 0 h 12"/>
                  <a:gd name="T2" fmla="*/ 0 w 94"/>
                  <a:gd name="T3" fmla="*/ 0 h 12"/>
                  <a:gd name="T4" fmla="*/ 18 w 94"/>
                  <a:gd name="T5" fmla="*/ 0 h 12"/>
                  <a:gd name="T6" fmla="*/ 78 w 94"/>
                  <a:gd name="T7" fmla="*/ 0 h 12"/>
                  <a:gd name="T8" fmla="*/ 78 w 94"/>
                  <a:gd name="T9" fmla="*/ 0 h 12"/>
                  <a:gd name="T10" fmla="*/ 94 w 94"/>
                  <a:gd name="T11" fmla="*/ 0 h 12"/>
                  <a:gd name="T12" fmla="*/ 94 w 94"/>
                  <a:gd name="T13" fmla="*/ 12 h 12"/>
                  <a:gd name="T14" fmla="*/ 94 w 94"/>
                  <a:gd name="T15" fmla="*/ 12 h 12"/>
                  <a:gd name="T16" fmla="*/ 78 w 94"/>
                  <a:gd name="T17" fmla="*/ 12 h 12"/>
                  <a:gd name="T18" fmla="*/ 18 w 94"/>
                  <a:gd name="T19" fmla="*/ 12 h 12"/>
                  <a:gd name="T20" fmla="*/ 18 w 94"/>
                  <a:gd name="T21" fmla="*/ 12 h 12"/>
                  <a:gd name="T22" fmla="*/ 0 w 94"/>
                  <a:gd name="T23" fmla="*/ 12 h 12"/>
                  <a:gd name="T24" fmla="*/ 0 w 94"/>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2">
                    <a:moveTo>
                      <a:pt x="0" y="0"/>
                    </a:moveTo>
                    <a:lnTo>
                      <a:pt x="0" y="0"/>
                    </a:lnTo>
                    <a:lnTo>
                      <a:pt x="18" y="0"/>
                    </a:lnTo>
                    <a:lnTo>
                      <a:pt x="78" y="0"/>
                    </a:lnTo>
                    <a:lnTo>
                      <a:pt x="78" y="0"/>
                    </a:lnTo>
                    <a:lnTo>
                      <a:pt x="94" y="0"/>
                    </a:lnTo>
                    <a:lnTo>
                      <a:pt x="94" y="12"/>
                    </a:lnTo>
                    <a:lnTo>
                      <a:pt x="94" y="12"/>
                    </a:lnTo>
                    <a:lnTo>
                      <a:pt x="78" y="12"/>
                    </a:lnTo>
                    <a:lnTo>
                      <a:pt x="18" y="12"/>
                    </a:lnTo>
                    <a:lnTo>
                      <a:pt x="18" y="12"/>
                    </a:lnTo>
                    <a:lnTo>
                      <a:pt x="0" y="12"/>
                    </a:lnTo>
                    <a:lnTo>
                      <a:pt x="0" y="0"/>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1" name="Freeform 163"/>
              <p:cNvSpPr>
                <a:spLocks/>
              </p:cNvSpPr>
              <p:nvPr/>
            </p:nvSpPr>
            <p:spPr bwMode="auto">
              <a:xfrm>
                <a:off x="2326" y="1022"/>
                <a:ext cx="88" cy="100"/>
              </a:xfrm>
              <a:custGeom>
                <a:avLst/>
                <a:gdLst>
                  <a:gd name="T0" fmla="*/ 48 w 88"/>
                  <a:gd name="T1" fmla="*/ 4 h 100"/>
                  <a:gd name="T2" fmla="*/ 48 w 88"/>
                  <a:gd name="T3" fmla="*/ 4 h 100"/>
                  <a:gd name="T4" fmla="*/ 44 w 88"/>
                  <a:gd name="T5" fmla="*/ 10 h 100"/>
                  <a:gd name="T6" fmla="*/ 44 w 88"/>
                  <a:gd name="T7" fmla="*/ 10 h 100"/>
                  <a:gd name="T8" fmla="*/ 42 w 88"/>
                  <a:gd name="T9" fmla="*/ 16 h 100"/>
                  <a:gd name="T10" fmla="*/ 42 w 88"/>
                  <a:gd name="T11" fmla="*/ 16 h 100"/>
                  <a:gd name="T12" fmla="*/ 46 w 88"/>
                  <a:gd name="T13" fmla="*/ 16 h 100"/>
                  <a:gd name="T14" fmla="*/ 72 w 88"/>
                  <a:gd name="T15" fmla="*/ 14 h 100"/>
                  <a:gd name="T16" fmla="*/ 72 w 88"/>
                  <a:gd name="T17" fmla="*/ 14 h 100"/>
                  <a:gd name="T18" fmla="*/ 82 w 88"/>
                  <a:gd name="T19" fmla="*/ 14 h 100"/>
                  <a:gd name="T20" fmla="*/ 88 w 88"/>
                  <a:gd name="T21" fmla="*/ 20 h 100"/>
                  <a:gd name="T22" fmla="*/ 88 w 88"/>
                  <a:gd name="T23" fmla="*/ 20 h 100"/>
                  <a:gd name="T24" fmla="*/ 84 w 88"/>
                  <a:gd name="T25" fmla="*/ 28 h 100"/>
                  <a:gd name="T26" fmla="*/ 84 w 88"/>
                  <a:gd name="T27" fmla="*/ 28 h 100"/>
                  <a:gd name="T28" fmla="*/ 78 w 88"/>
                  <a:gd name="T29" fmla="*/ 44 h 100"/>
                  <a:gd name="T30" fmla="*/ 70 w 88"/>
                  <a:gd name="T31" fmla="*/ 58 h 100"/>
                  <a:gd name="T32" fmla="*/ 70 w 88"/>
                  <a:gd name="T33" fmla="*/ 58 h 100"/>
                  <a:gd name="T34" fmla="*/ 60 w 88"/>
                  <a:gd name="T35" fmla="*/ 72 h 100"/>
                  <a:gd name="T36" fmla="*/ 50 w 88"/>
                  <a:gd name="T37" fmla="*/ 82 h 100"/>
                  <a:gd name="T38" fmla="*/ 36 w 88"/>
                  <a:gd name="T39" fmla="*/ 92 h 100"/>
                  <a:gd name="T40" fmla="*/ 20 w 88"/>
                  <a:gd name="T41" fmla="*/ 100 h 100"/>
                  <a:gd name="T42" fmla="*/ 20 w 88"/>
                  <a:gd name="T43" fmla="*/ 100 h 100"/>
                  <a:gd name="T44" fmla="*/ 16 w 88"/>
                  <a:gd name="T45" fmla="*/ 94 h 100"/>
                  <a:gd name="T46" fmla="*/ 12 w 88"/>
                  <a:gd name="T47" fmla="*/ 90 h 100"/>
                  <a:gd name="T48" fmla="*/ 12 w 88"/>
                  <a:gd name="T49" fmla="*/ 90 h 100"/>
                  <a:gd name="T50" fmla="*/ 24 w 88"/>
                  <a:gd name="T51" fmla="*/ 86 h 100"/>
                  <a:gd name="T52" fmla="*/ 34 w 88"/>
                  <a:gd name="T53" fmla="*/ 80 h 100"/>
                  <a:gd name="T54" fmla="*/ 34 w 88"/>
                  <a:gd name="T55" fmla="*/ 80 h 100"/>
                  <a:gd name="T56" fmla="*/ 44 w 88"/>
                  <a:gd name="T57" fmla="*/ 72 h 100"/>
                  <a:gd name="T58" fmla="*/ 52 w 88"/>
                  <a:gd name="T59" fmla="*/ 62 h 100"/>
                  <a:gd name="T60" fmla="*/ 52 w 88"/>
                  <a:gd name="T61" fmla="*/ 62 h 100"/>
                  <a:gd name="T62" fmla="*/ 40 w 88"/>
                  <a:gd name="T63" fmla="*/ 54 h 100"/>
                  <a:gd name="T64" fmla="*/ 28 w 88"/>
                  <a:gd name="T65" fmla="*/ 46 h 100"/>
                  <a:gd name="T66" fmla="*/ 36 w 88"/>
                  <a:gd name="T67" fmla="*/ 38 h 100"/>
                  <a:gd name="T68" fmla="*/ 36 w 88"/>
                  <a:gd name="T69" fmla="*/ 38 h 100"/>
                  <a:gd name="T70" fmla="*/ 48 w 88"/>
                  <a:gd name="T71" fmla="*/ 44 h 100"/>
                  <a:gd name="T72" fmla="*/ 60 w 88"/>
                  <a:gd name="T73" fmla="*/ 54 h 100"/>
                  <a:gd name="T74" fmla="*/ 60 w 88"/>
                  <a:gd name="T75" fmla="*/ 54 h 100"/>
                  <a:gd name="T76" fmla="*/ 68 w 88"/>
                  <a:gd name="T77" fmla="*/ 40 h 100"/>
                  <a:gd name="T78" fmla="*/ 74 w 88"/>
                  <a:gd name="T79" fmla="*/ 26 h 100"/>
                  <a:gd name="T80" fmla="*/ 36 w 88"/>
                  <a:gd name="T81" fmla="*/ 26 h 100"/>
                  <a:gd name="T82" fmla="*/ 36 w 88"/>
                  <a:gd name="T83" fmla="*/ 26 h 100"/>
                  <a:gd name="T84" fmla="*/ 24 w 88"/>
                  <a:gd name="T85" fmla="*/ 42 h 100"/>
                  <a:gd name="T86" fmla="*/ 10 w 88"/>
                  <a:gd name="T87" fmla="*/ 56 h 100"/>
                  <a:gd name="T88" fmla="*/ 10 w 88"/>
                  <a:gd name="T89" fmla="*/ 56 h 100"/>
                  <a:gd name="T90" fmla="*/ 0 w 88"/>
                  <a:gd name="T91" fmla="*/ 48 h 100"/>
                  <a:gd name="T92" fmla="*/ 0 w 88"/>
                  <a:gd name="T93" fmla="*/ 48 h 100"/>
                  <a:gd name="T94" fmla="*/ 16 w 88"/>
                  <a:gd name="T95" fmla="*/ 32 h 100"/>
                  <a:gd name="T96" fmla="*/ 30 w 88"/>
                  <a:gd name="T97" fmla="*/ 16 h 100"/>
                  <a:gd name="T98" fmla="*/ 30 w 88"/>
                  <a:gd name="T99" fmla="*/ 16 h 100"/>
                  <a:gd name="T100" fmla="*/ 36 w 88"/>
                  <a:gd name="T101" fmla="*/ 0 h 100"/>
                  <a:gd name="T102" fmla="*/ 48 w 88"/>
                  <a:gd name="T103"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 h="100">
                    <a:moveTo>
                      <a:pt x="48" y="4"/>
                    </a:moveTo>
                    <a:lnTo>
                      <a:pt x="48" y="4"/>
                    </a:lnTo>
                    <a:lnTo>
                      <a:pt x="44" y="10"/>
                    </a:lnTo>
                    <a:lnTo>
                      <a:pt x="44" y="10"/>
                    </a:lnTo>
                    <a:lnTo>
                      <a:pt x="42" y="16"/>
                    </a:lnTo>
                    <a:lnTo>
                      <a:pt x="42" y="16"/>
                    </a:lnTo>
                    <a:lnTo>
                      <a:pt x="46" y="16"/>
                    </a:lnTo>
                    <a:lnTo>
                      <a:pt x="72" y="14"/>
                    </a:lnTo>
                    <a:lnTo>
                      <a:pt x="72" y="14"/>
                    </a:lnTo>
                    <a:lnTo>
                      <a:pt x="82" y="14"/>
                    </a:lnTo>
                    <a:lnTo>
                      <a:pt x="88" y="20"/>
                    </a:lnTo>
                    <a:lnTo>
                      <a:pt x="88" y="20"/>
                    </a:lnTo>
                    <a:lnTo>
                      <a:pt x="84" y="28"/>
                    </a:lnTo>
                    <a:lnTo>
                      <a:pt x="84" y="28"/>
                    </a:lnTo>
                    <a:lnTo>
                      <a:pt x="78" y="44"/>
                    </a:lnTo>
                    <a:lnTo>
                      <a:pt x="70" y="58"/>
                    </a:lnTo>
                    <a:lnTo>
                      <a:pt x="70" y="58"/>
                    </a:lnTo>
                    <a:lnTo>
                      <a:pt x="60" y="72"/>
                    </a:lnTo>
                    <a:lnTo>
                      <a:pt x="50" y="82"/>
                    </a:lnTo>
                    <a:lnTo>
                      <a:pt x="36" y="92"/>
                    </a:lnTo>
                    <a:lnTo>
                      <a:pt x="20" y="100"/>
                    </a:lnTo>
                    <a:lnTo>
                      <a:pt x="20" y="100"/>
                    </a:lnTo>
                    <a:lnTo>
                      <a:pt x="16" y="94"/>
                    </a:lnTo>
                    <a:lnTo>
                      <a:pt x="12" y="90"/>
                    </a:lnTo>
                    <a:lnTo>
                      <a:pt x="12" y="90"/>
                    </a:lnTo>
                    <a:lnTo>
                      <a:pt x="24" y="86"/>
                    </a:lnTo>
                    <a:lnTo>
                      <a:pt x="34" y="80"/>
                    </a:lnTo>
                    <a:lnTo>
                      <a:pt x="34" y="80"/>
                    </a:lnTo>
                    <a:lnTo>
                      <a:pt x="44" y="72"/>
                    </a:lnTo>
                    <a:lnTo>
                      <a:pt x="52" y="62"/>
                    </a:lnTo>
                    <a:lnTo>
                      <a:pt x="52" y="62"/>
                    </a:lnTo>
                    <a:lnTo>
                      <a:pt x="40" y="54"/>
                    </a:lnTo>
                    <a:lnTo>
                      <a:pt x="28" y="46"/>
                    </a:lnTo>
                    <a:lnTo>
                      <a:pt x="36" y="38"/>
                    </a:lnTo>
                    <a:lnTo>
                      <a:pt x="36" y="38"/>
                    </a:lnTo>
                    <a:lnTo>
                      <a:pt x="48" y="44"/>
                    </a:lnTo>
                    <a:lnTo>
                      <a:pt x="60" y="54"/>
                    </a:lnTo>
                    <a:lnTo>
                      <a:pt x="60" y="54"/>
                    </a:lnTo>
                    <a:lnTo>
                      <a:pt x="68" y="40"/>
                    </a:lnTo>
                    <a:lnTo>
                      <a:pt x="74" y="26"/>
                    </a:lnTo>
                    <a:lnTo>
                      <a:pt x="36" y="26"/>
                    </a:lnTo>
                    <a:lnTo>
                      <a:pt x="36" y="26"/>
                    </a:lnTo>
                    <a:lnTo>
                      <a:pt x="24" y="42"/>
                    </a:lnTo>
                    <a:lnTo>
                      <a:pt x="10" y="56"/>
                    </a:lnTo>
                    <a:lnTo>
                      <a:pt x="10" y="56"/>
                    </a:lnTo>
                    <a:lnTo>
                      <a:pt x="0" y="48"/>
                    </a:lnTo>
                    <a:lnTo>
                      <a:pt x="0" y="48"/>
                    </a:lnTo>
                    <a:lnTo>
                      <a:pt x="16" y="32"/>
                    </a:lnTo>
                    <a:lnTo>
                      <a:pt x="30" y="16"/>
                    </a:lnTo>
                    <a:lnTo>
                      <a:pt x="30" y="16"/>
                    </a:lnTo>
                    <a:lnTo>
                      <a:pt x="36" y="0"/>
                    </a:lnTo>
                    <a:lnTo>
                      <a:pt x="48" y="4"/>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2" name="Freeform 164"/>
              <p:cNvSpPr>
                <a:spLocks/>
              </p:cNvSpPr>
              <p:nvPr/>
            </p:nvSpPr>
            <p:spPr bwMode="auto">
              <a:xfrm>
                <a:off x="1604" y="1170"/>
                <a:ext cx="100" cy="94"/>
              </a:xfrm>
              <a:custGeom>
                <a:avLst/>
                <a:gdLst>
                  <a:gd name="T0" fmla="*/ 48 w 100"/>
                  <a:gd name="T1" fmla="*/ 10 h 94"/>
                  <a:gd name="T2" fmla="*/ 18 w 100"/>
                  <a:gd name="T3" fmla="*/ 10 h 94"/>
                  <a:gd name="T4" fmla="*/ 18 w 100"/>
                  <a:gd name="T5" fmla="*/ 10 h 94"/>
                  <a:gd name="T6" fmla="*/ 4 w 100"/>
                  <a:gd name="T7" fmla="*/ 12 h 94"/>
                  <a:gd name="T8" fmla="*/ 4 w 100"/>
                  <a:gd name="T9" fmla="*/ 0 h 94"/>
                  <a:gd name="T10" fmla="*/ 4 w 100"/>
                  <a:gd name="T11" fmla="*/ 0 h 94"/>
                  <a:gd name="T12" fmla="*/ 18 w 100"/>
                  <a:gd name="T13" fmla="*/ 2 h 94"/>
                  <a:gd name="T14" fmla="*/ 82 w 100"/>
                  <a:gd name="T15" fmla="*/ 2 h 94"/>
                  <a:gd name="T16" fmla="*/ 82 w 100"/>
                  <a:gd name="T17" fmla="*/ 2 h 94"/>
                  <a:gd name="T18" fmla="*/ 96 w 100"/>
                  <a:gd name="T19" fmla="*/ 0 h 94"/>
                  <a:gd name="T20" fmla="*/ 96 w 100"/>
                  <a:gd name="T21" fmla="*/ 12 h 94"/>
                  <a:gd name="T22" fmla="*/ 96 w 100"/>
                  <a:gd name="T23" fmla="*/ 12 h 94"/>
                  <a:gd name="T24" fmla="*/ 82 w 100"/>
                  <a:gd name="T25" fmla="*/ 10 h 94"/>
                  <a:gd name="T26" fmla="*/ 58 w 100"/>
                  <a:gd name="T27" fmla="*/ 10 h 94"/>
                  <a:gd name="T28" fmla="*/ 58 w 100"/>
                  <a:gd name="T29" fmla="*/ 40 h 94"/>
                  <a:gd name="T30" fmla="*/ 80 w 100"/>
                  <a:gd name="T31" fmla="*/ 40 h 94"/>
                  <a:gd name="T32" fmla="*/ 80 w 100"/>
                  <a:gd name="T33" fmla="*/ 40 h 94"/>
                  <a:gd name="T34" fmla="*/ 92 w 100"/>
                  <a:gd name="T35" fmla="*/ 40 h 94"/>
                  <a:gd name="T36" fmla="*/ 92 w 100"/>
                  <a:gd name="T37" fmla="*/ 50 h 94"/>
                  <a:gd name="T38" fmla="*/ 92 w 100"/>
                  <a:gd name="T39" fmla="*/ 50 h 94"/>
                  <a:gd name="T40" fmla="*/ 80 w 100"/>
                  <a:gd name="T41" fmla="*/ 50 h 94"/>
                  <a:gd name="T42" fmla="*/ 58 w 100"/>
                  <a:gd name="T43" fmla="*/ 50 h 94"/>
                  <a:gd name="T44" fmla="*/ 58 w 100"/>
                  <a:gd name="T45" fmla="*/ 84 h 94"/>
                  <a:gd name="T46" fmla="*/ 86 w 100"/>
                  <a:gd name="T47" fmla="*/ 84 h 94"/>
                  <a:gd name="T48" fmla="*/ 86 w 100"/>
                  <a:gd name="T49" fmla="*/ 84 h 94"/>
                  <a:gd name="T50" fmla="*/ 100 w 100"/>
                  <a:gd name="T51" fmla="*/ 82 h 94"/>
                  <a:gd name="T52" fmla="*/ 100 w 100"/>
                  <a:gd name="T53" fmla="*/ 94 h 94"/>
                  <a:gd name="T54" fmla="*/ 100 w 100"/>
                  <a:gd name="T55" fmla="*/ 94 h 94"/>
                  <a:gd name="T56" fmla="*/ 86 w 100"/>
                  <a:gd name="T57" fmla="*/ 92 h 94"/>
                  <a:gd name="T58" fmla="*/ 14 w 100"/>
                  <a:gd name="T59" fmla="*/ 92 h 94"/>
                  <a:gd name="T60" fmla="*/ 14 w 100"/>
                  <a:gd name="T61" fmla="*/ 92 h 94"/>
                  <a:gd name="T62" fmla="*/ 0 w 100"/>
                  <a:gd name="T63" fmla="*/ 94 h 94"/>
                  <a:gd name="T64" fmla="*/ 0 w 100"/>
                  <a:gd name="T65" fmla="*/ 82 h 94"/>
                  <a:gd name="T66" fmla="*/ 0 w 100"/>
                  <a:gd name="T67" fmla="*/ 82 h 94"/>
                  <a:gd name="T68" fmla="*/ 14 w 100"/>
                  <a:gd name="T69" fmla="*/ 84 h 94"/>
                  <a:gd name="T70" fmla="*/ 18 w 100"/>
                  <a:gd name="T71" fmla="*/ 84 h 94"/>
                  <a:gd name="T72" fmla="*/ 18 w 100"/>
                  <a:gd name="T73" fmla="*/ 46 h 94"/>
                  <a:gd name="T74" fmla="*/ 18 w 100"/>
                  <a:gd name="T75" fmla="*/ 46 h 94"/>
                  <a:gd name="T76" fmla="*/ 16 w 100"/>
                  <a:gd name="T77" fmla="*/ 32 h 94"/>
                  <a:gd name="T78" fmla="*/ 30 w 100"/>
                  <a:gd name="T79" fmla="*/ 32 h 94"/>
                  <a:gd name="T80" fmla="*/ 30 w 100"/>
                  <a:gd name="T81" fmla="*/ 32 h 94"/>
                  <a:gd name="T82" fmla="*/ 28 w 100"/>
                  <a:gd name="T83" fmla="*/ 46 h 94"/>
                  <a:gd name="T84" fmla="*/ 28 w 100"/>
                  <a:gd name="T85" fmla="*/ 84 h 94"/>
                  <a:gd name="T86" fmla="*/ 48 w 100"/>
                  <a:gd name="T87" fmla="*/ 84 h 94"/>
                  <a:gd name="T88" fmla="*/ 48 w 100"/>
                  <a:gd name="T89"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94">
                    <a:moveTo>
                      <a:pt x="48" y="10"/>
                    </a:moveTo>
                    <a:lnTo>
                      <a:pt x="18" y="10"/>
                    </a:lnTo>
                    <a:lnTo>
                      <a:pt x="18" y="10"/>
                    </a:lnTo>
                    <a:lnTo>
                      <a:pt x="4" y="12"/>
                    </a:lnTo>
                    <a:lnTo>
                      <a:pt x="4" y="0"/>
                    </a:lnTo>
                    <a:lnTo>
                      <a:pt x="4" y="0"/>
                    </a:lnTo>
                    <a:lnTo>
                      <a:pt x="18" y="2"/>
                    </a:lnTo>
                    <a:lnTo>
                      <a:pt x="82" y="2"/>
                    </a:lnTo>
                    <a:lnTo>
                      <a:pt x="82" y="2"/>
                    </a:lnTo>
                    <a:lnTo>
                      <a:pt x="96" y="0"/>
                    </a:lnTo>
                    <a:lnTo>
                      <a:pt x="96" y="12"/>
                    </a:lnTo>
                    <a:lnTo>
                      <a:pt x="96" y="12"/>
                    </a:lnTo>
                    <a:lnTo>
                      <a:pt x="82" y="10"/>
                    </a:lnTo>
                    <a:lnTo>
                      <a:pt x="58" y="10"/>
                    </a:lnTo>
                    <a:lnTo>
                      <a:pt x="58" y="40"/>
                    </a:lnTo>
                    <a:lnTo>
                      <a:pt x="80" y="40"/>
                    </a:lnTo>
                    <a:lnTo>
                      <a:pt x="80" y="40"/>
                    </a:lnTo>
                    <a:lnTo>
                      <a:pt x="92" y="40"/>
                    </a:lnTo>
                    <a:lnTo>
                      <a:pt x="92" y="50"/>
                    </a:lnTo>
                    <a:lnTo>
                      <a:pt x="92" y="50"/>
                    </a:lnTo>
                    <a:lnTo>
                      <a:pt x="80" y="50"/>
                    </a:lnTo>
                    <a:lnTo>
                      <a:pt x="58" y="50"/>
                    </a:lnTo>
                    <a:lnTo>
                      <a:pt x="58" y="84"/>
                    </a:lnTo>
                    <a:lnTo>
                      <a:pt x="86" y="84"/>
                    </a:lnTo>
                    <a:lnTo>
                      <a:pt x="86" y="84"/>
                    </a:lnTo>
                    <a:lnTo>
                      <a:pt x="100" y="82"/>
                    </a:lnTo>
                    <a:lnTo>
                      <a:pt x="100" y="94"/>
                    </a:lnTo>
                    <a:lnTo>
                      <a:pt x="100" y="94"/>
                    </a:lnTo>
                    <a:lnTo>
                      <a:pt x="86" y="92"/>
                    </a:lnTo>
                    <a:lnTo>
                      <a:pt x="14" y="92"/>
                    </a:lnTo>
                    <a:lnTo>
                      <a:pt x="14" y="92"/>
                    </a:lnTo>
                    <a:lnTo>
                      <a:pt x="0" y="94"/>
                    </a:lnTo>
                    <a:lnTo>
                      <a:pt x="0" y="82"/>
                    </a:lnTo>
                    <a:lnTo>
                      <a:pt x="0" y="82"/>
                    </a:lnTo>
                    <a:lnTo>
                      <a:pt x="14" y="84"/>
                    </a:lnTo>
                    <a:lnTo>
                      <a:pt x="18" y="84"/>
                    </a:lnTo>
                    <a:lnTo>
                      <a:pt x="18" y="46"/>
                    </a:lnTo>
                    <a:lnTo>
                      <a:pt x="18" y="46"/>
                    </a:lnTo>
                    <a:lnTo>
                      <a:pt x="16" y="32"/>
                    </a:lnTo>
                    <a:lnTo>
                      <a:pt x="30" y="32"/>
                    </a:lnTo>
                    <a:lnTo>
                      <a:pt x="30" y="32"/>
                    </a:lnTo>
                    <a:lnTo>
                      <a:pt x="28" y="46"/>
                    </a:lnTo>
                    <a:lnTo>
                      <a:pt x="28" y="84"/>
                    </a:lnTo>
                    <a:lnTo>
                      <a:pt x="48" y="84"/>
                    </a:lnTo>
                    <a:lnTo>
                      <a:pt x="48" y="10"/>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3" name="Freeform 165"/>
              <p:cNvSpPr>
                <a:spLocks noEditPoints="1"/>
              </p:cNvSpPr>
              <p:nvPr/>
            </p:nvSpPr>
            <p:spPr bwMode="auto">
              <a:xfrm>
                <a:off x="1718" y="1166"/>
                <a:ext cx="96" cy="102"/>
              </a:xfrm>
              <a:custGeom>
                <a:avLst/>
                <a:gdLst>
                  <a:gd name="T0" fmla="*/ 42 w 96"/>
                  <a:gd name="T1" fmla="*/ 8 h 102"/>
                  <a:gd name="T2" fmla="*/ 52 w 96"/>
                  <a:gd name="T3" fmla="*/ 0 h 102"/>
                  <a:gd name="T4" fmla="*/ 52 w 96"/>
                  <a:gd name="T5" fmla="*/ 8 h 102"/>
                  <a:gd name="T6" fmla="*/ 62 w 96"/>
                  <a:gd name="T7" fmla="*/ 16 h 102"/>
                  <a:gd name="T8" fmla="*/ 70 w 96"/>
                  <a:gd name="T9" fmla="*/ 2 h 102"/>
                  <a:gd name="T10" fmla="*/ 80 w 96"/>
                  <a:gd name="T11" fmla="*/ 4 h 102"/>
                  <a:gd name="T12" fmla="*/ 84 w 96"/>
                  <a:gd name="T13" fmla="*/ 16 h 102"/>
                  <a:gd name="T14" fmla="*/ 96 w 96"/>
                  <a:gd name="T15" fmla="*/ 14 h 102"/>
                  <a:gd name="T16" fmla="*/ 96 w 96"/>
                  <a:gd name="T17" fmla="*/ 26 h 102"/>
                  <a:gd name="T18" fmla="*/ 96 w 96"/>
                  <a:gd name="T19" fmla="*/ 32 h 102"/>
                  <a:gd name="T20" fmla="*/ 86 w 96"/>
                  <a:gd name="T21" fmla="*/ 40 h 102"/>
                  <a:gd name="T22" fmla="*/ 10 w 96"/>
                  <a:gd name="T23" fmla="*/ 24 h 102"/>
                  <a:gd name="T24" fmla="*/ 0 w 96"/>
                  <a:gd name="T25" fmla="*/ 38 h 102"/>
                  <a:gd name="T26" fmla="*/ 0 w 96"/>
                  <a:gd name="T27" fmla="*/ 32 h 102"/>
                  <a:gd name="T28" fmla="*/ 0 w 96"/>
                  <a:gd name="T29" fmla="*/ 24 h 102"/>
                  <a:gd name="T30" fmla="*/ 0 w 96"/>
                  <a:gd name="T31" fmla="*/ 14 h 102"/>
                  <a:gd name="T32" fmla="*/ 22 w 96"/>
                  <a:gd name="T33" fmla="*/ 16 h 102"/>
                  <a:gd name="T34" fmla="*/ 14 w 96"/>
                  <a:gd name="T35" fmla="*/ 4 h 102"/>
                  <a:gd name="T36" fmla="*/ 24 w 96"/>
                  <a:gd name="T37" fmla="*/ 0 h 102"/>
                  <a:gd name="T38" fmla="*/ 42 w 96"/>
                  <a:gd name="T39" fmla="*/ 16 h 102"/>
                  <a:gd name="T40" fmla="*/ 28 w 96"/>
                  <a:gd name="T41" fmla="*/ 56 h 102"/>
                  <a:gd name="T42" fmla="*/ 18 w 96"/>
                  <a:gd name="T43" fmla="*/ 56 h 102"/>
                  <a:gd name="T44" fmla="*/ 18 w 96"/>
                  <a:gd name="T45" fmla="*/ 46 h 102"/>
                  <a:gd name="T46" fmla="*/ 18 w 96"/>
                  <a:gd name="T47" fmla="*/ 40 h 102"/>
                  <a:gd name="T48" fmla="*/ 18 w 96"/>
                  <a:gd name="T49" fmla="*/ 30 h 102"/>
                  <a:gd name="T50" fmla="*/ 68 w 96"/>
                  <a:gd name="T51" fmla="*/ 30 h 102"/>
                  <a:gd name="T52" fmla="*/ 80 w 96"/>
                  <a:gd name="T53" fmla="*/ 30 h 102"/>
                  <a:gd name="T54" fmla="*/ 78 w 96"/>
                  <a:gd name="T55" fmla="*/ 40 h 102"/>
                  <a:gd name="T56" fmla="*/ 78 w 96"/>
                  <a:gd name="T57" fmla="*/ 46 h 102"/>
                  <a:gd name="T58" fmla="*/ 80 w 96"/>
                  <a:gd name="T59" fmla="*/ 56 h 102"/>
                  <a:gd name="T60" fmla="*/ 52 w 96"/>
                  <a:gd name="T61" fmla="*/ 56 h 102"/>
                  <a:gd name="T62" fmla="*/ 78 w 96"/>
                  <a:gd name="T63" fmla="*/ 64 h 102"/>
                  <a:gd name="T64" fmla="*/ 88 w 96"/>
                  <a:gd name="T65" fmla="*/ 62 h 102"/>
                  <a:gd name="T66" fmla="*/ 88 w 96"/>
                  <a:gd name="T67" fmla="*/ 74 h 102"/>
                  <a:gd name="T68" fmla="*/ 88 w 96"/>
                  <a:gd name="T69" fmla="*/ 88 h 102"/>
                  <a:gd name="T70" fmla="*/ 86 w 96"/>
                  <a:gd name="T71" fmla="*/ 96 h 102"/>
                  <a:gd name="T72" fmla="*/ 74 w 96"/>
                  <a:gd name="T73" fmla="*/ 96 h 102"/>
                  <a:gd name="T74" fmla="*/ 66 w 96"/>
                  <a:gd name="T75" fmla="*/ 96 h 102"/>
                  <a:gd name="T76" fmla="*/ 62 w 96"/>
                  <a:gd name="T77" fmla="*/ 88 h 102"/>
                  <a:gd name="T78" fmla="*/ 74 w 96"/>
                  <a:gd name="T79" fmla="*/ 88 h 102"/>
                  <a:gd name="T80" fmla="*/ 78 w 96"/>
                  <a:gd name="T81" fmla="*/ 88 h 102"/>
                  <a:gd name="T82" fmla="*/ 78 w 96"/>
                  <a:gd name="T83" fmla="*/ 72 h 102"/>
                  <a:gd name="T84" fmla="*/ 52 w 96"/>
                  <a:gd name="T85" fmla="*/ 90 h 102"/>
                  <a:gd name="T86" fmla="*/ 52 w 96"/>
                  <a:gd name="T87" fmla="*/ 102 h 102"/>
                  <a:gd name="T88" fmla="*/ 42 w 96"/>
                  <a:gd name="T89" fmla="*/ 102 h 102"/>
                  <a:gd name="T90" fmla="*/ 42 w 96"/>
                  <a:gd name="T91" fmla="*/ 72 h 102"/>
                  <a:gd name="T92" fmla="*/ 18 w 96"/>
                  <a:gd name="T93" fmla="*/ 86 h 102"/>
                  <a:gd name="T94" fmla="*/ 18 w 96"/>
                  <a:gd name="T95" fmla="*/ 98 h 102"/>
                  <a:gd name="T96" fmla="*/ 8 w 96"/>
                  <a:gd name="T97" fmla="*/ 98 h 102"/>
                  <a:gd name="T98" fmla="*/ 8 w 96"/>
                  <a:gd name="T99" fmla="*/ 72 h 102"/>
                  <a:gd name="T100" fmla="*/ 8 w 96"/>
                  <a:gd name="T101" fmla="*/ 62 h 102"/>
                  <a:gd name="T102" fmla="*/ 18 w 96"/>
                  <a:gd name="T103" fmla="*/ 64 h 102"/>
                  <a:gd name="T104" fmla="*/ 42 w 96"/>
                  <a:gd name="T105" fmla="*/ 56 h 102"/>
                  <a:gd name="T106" fmla="*/ 28 w 96"/>
                  <a:gd name="T107" fmla="*/ 38 h 102"/>
                  <a:gd name="T108" fmla="*/ 70 w 96"/>
                  <a:gd name="T109" fmla="*/ 48 h 102"/>
                  <a:gd name="T110" fmla="*/ 28 w 96"/>
                  <a:gd name="T111" fmla="*/ 3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102">
                    <a:moveTo>
                      <a:pt x="42" y="8"/>
                    </a:moveTo>
                    <a:lnTo>
                      <a:pt x="42" y="8"/>
                    </a:lnTo>
                    <a:lnTo>
                      <a:pt x="42" y="0"/>
                    </a:lnTo>
                    <a:lnTo>
                      <a:pt x="52" y="0"/>
                    </a:lnTo>
                    <a:lnTo>
                      <a:pt x="52" y="0"/>
                    </a:lnTo>
                    <a:lnTo>
                      <a:pt x="52" y="8"/>
                    </a:lnTo>
                    <a:lnTo>
                      <a:pt x="52" y="16"/>
                    </a:lnTo>
                    <a:lnTo>
                      <a:pt x="62" y="16"/>
                    </a:lnTo>
                    <a:lnTo>
                      <a:pt x="62" y="16"/>
                    </a:lnTo>
                    <a:lnTo>
                      <a:pt x="70" y="2"/>
                    </a:lnTo>
                    <a:lnTo>
                      <a:pt x="80" y="4"/>
                    </a:lnTo>
                    <a:lnTo>
                      <a:pt x="80" y="4"/>
                    </a:lnTo>
                    <a:lnTo>
                      <a:pt x="72" y="16"/>
                    </a:lnTo>
                    <a:lnTo>
                      <a:pt x="84" y="16"/>
                    </a:lnTo>
                    <a:lnTo>
                      <a:pt x="84" y="16"/>
                    </a:lnTo>
                    <a:lnTo>
                      <a:pt x="96" y="14"/>
                    </a:lnTo>
                    <a:lnTo>
                      <a:pt x="96" y="14"/>
                    </a:lnTo>
                    <a:lnTo>
                      <a:pt x="96" y="26"/>
                    </a:lnTo>
                    <a:lnTo>
                      <a:pt x="96" y="32"/>
                    </a:lnTo>
                    <a:lnTo>
                      <a:pt x="96" y="32"/>
                    </a:lnTo>
                    <a:lnTo>
                      <a:pt x="96" y="40"/>
                    </a:lnTo>
                    <a:lnTo>
                      <a:pt x="86" y="40"/>
                    </a:lnTo>
                    <a:lnTo>
                      <a:pt x="86" y="24"/>
                    </a:lnTo>
                    <a:lnTo>
                      <a:pt x="10" y="24"/>
                    </a:lnTo>
                    <a:lnTo>
                      <a:pt x="10" y="38"/>
                    </a:lnTo>
                    <a:lnTo>
                      <a:pt x="0" y="38"/>
                    </a:lnTo>
                    <a:lnTo>
                      <a:pt x="0" y="38"/>
                    </a:lnTo>
                    <a:lnTo>
                      <a:pt x="0" y="32"/>
                    </a:lnTo>
                    <a:lnTo>
                      <a:pt x="0" y="24"/>
                    </a:lnTo>
                    <a:lnTo>
                      <a:pt x="0" y="24"/>
                    </a:lnTo>
                    <a:lnTo>
                      <a:pt x="0" y="14"/>
                    </a:lnTo>
                    <a:lnTo>
                      <a:pt x="0" y="14"/>
                    </a:lnTo>
                    <a:lnTo>
                      <a:pt x="12" y="16"/>
                    </a:lnTo>
                    <a:lnTo>
                      <a:pt x="22" y="16"/>
                    </a:lnTo>
                    <a:lnTo>
                      <a:pt x="22" y="16"/>
                    </a:lnTo>
                    <a:lnTo>
                      <a:pt x="14" y="4"/>
                    </a:lnTo>
                    <a:lnTo>
                      <a:pt x="24" y="0"/>
                    </a:lnTo>
                    <a:lnTo>
                      <a:pt x="24" y="0"/>
                    </a:lnTo>
                    <a:lnTo>
                      <a:pt x="34" y="16"/>
                    </a:lnTo>
                    <a:lnTo>
                      <a:pt x="42" y="16"/>
                    </a:lnTo>
                    <a:lnTo>
                      <a:pt x="42" y="8"/>
                    </a:lnTo>
                    <a:close/>
                    <a:moveTo>
                      <a:pt x="28" y="56"/>
                    </a:moveTo>
                    <a:lnTo>
                      <a:pt x="28" y="56"/>
                    </a:lnTo>
                    <a:lnTo>
                      <a:pt x="18" y="56"/>
                    </a:lnTo>
                    <a:lnTo>
                      <a:pt x="18" y="56"/>
                    </a:lnTo>
                    <a:lnTo>
                      <a:pt x="18" y="46"/>
                    </a:lnTo>
                    <a:lnTo>
                      <a:pt x="18" y="40"/>
                    </a:lnTo>
                    <a:lnTo>
                      <a:pt x="18" y="40"/>
                    </a:lnTo>
                    <a:lnTo>
                      <a:pt x="18" y="30"/>
                    </a:lnTo>
                    <a:lnTo>
                      <a:pt x="18" y="30"/>
                    </a:lnTo>
                    <a:lnTo>
                      <a:pt x="28" y="30"/>
                    </a:lnTo>
                    <a:lnTo>
                      <a:pt x="68" y="30"/>
                    </a:lnTo>
                    <a:lnTo>
                      <a:pt x="68" y="30"/>
                    </a:lnTo>
                    <a:lnTo>
                      <a:pt x="80" y="30"/>
                    </a:lnTo>
                    <a:lnTo>
                      <a:pt x="80" y="30"/>
                    </a:lnTo>
                    <a:lnTo>
                      <a:pt x="78" y="40"/>
                    </a:lnTo>
                    <a:lnTo>
                      <a:pt x="78" y="46"/>
                    </a:lnTo>
                    <a:lnTo>
                      <a:pt x="78" y="46"/>
                    </a:lnTo>
                    <a:lnTo>
                      <a:pt x="80" y="56"/>
                    </a:lnTo>
                    <a:lnTo>
                      <a:pt x="80" y="56"/>
                    </a:lnTo>
                    <a:lnTo>
                      <a:pt x="68" y="56"/>
                    </a:lnTo>
                    <a:lnTo>
                      <a:pt x="52" y="56"/>
                    </a:lnTo>
                    <a:lnTo>
                      <a:pt x="52" y="64"/>
                    </a:lnTo>
                    <a:lnTo>
                      <a:pt x="78" y="64"/>
                    </a:lnTo>
                    <a:lnTo>
                      <a:pt x="78" y="64"/>
                    </a:lnTo>
                    <a:lnTo>
                      <a:pt x="88" y="62"/>
                    </a:lnTo>
                    <a:lnTo>
                      <a:pt x="88" y="62"/>
                    </a:lnTo>
                    <a:lnTo>
                      <a:pt x="88" y="74"/>
                    </a:lnTo>
                    <a:lnTo>
                      <a:pt x="88" y="88"/>
                    </a:lnTo>
                    <a:lnTo>
                      <a:pt x="88" y="88"/>
                    </a:lnTo>
                    <a:lnTo>
                      <a:pt x="88" y="92"/>
                    </a:lnTo>
                    <a:lnTo>
                      <a:pt x="86" y="96"/>
                    </a:lnTo>
                    <a:lnTo>
                      <a:pt x="82" y="96"/>
                    </a:lnTo>
                    <a:lnTo>
                      <a:pt x="74" y="96"/>
                    </a:lnTo>
                    <a:lnTo>
                      <a:pt x="74" y="96"/>
                    </a:lnTo>
                    <a:lnTo>
                      <a:pt x="66" y="96"/>
                    </a:lnTo>
                    <a:lnTo>
                      <a:pt x="66" y="96"/>
                    </a:lnTo>
                    <a:lnTo>
                      <a:pt x="62" y="88"/>
                    </a:lnTo>
                    <a:lnTo>
                      <a:pt x="62" y="88"/>
                    </a:lnTo>
                    <a:lnTo>
                      <a:pt x="74" y="88"/>
                    </a:lnTo>
                    <a:lnTo>
                      <a:pt x="74" y="88"/>
                    </a:lnTo>
                    <a:lnTo>
                      <a:pt x="78" y="88"/>
                    </a:lnTo>
                    <a:lnTo>
                      <a:pt x="78" y="86"/>
                    </a:lnTo>
                    <a:lnTo>
                      <a:pt x="78" y="72"/>
                    </a:lnTo>
                    <a:lnTo>
                      <a:pt x="52" y="72"/>
                    </a:lnTo>
                    <a:lnTo>
                      <a:pt x="52" y="90"/>
                    </a:lnTo>
                    <a:lnTo>
                      <a:pt x="52" y="90"/>
                    </a:lnTo>
                    <a:lnTo>
                      <a:pt x="52" y="102"/>
                    </a:lnTo>
                    <a:lnTo>
                      <a:pt x="42" y="102"/>
                    </a:lnTo>
                    <a:lnTo>
                      <a:pt x="42" y="102"/>
                    </a:lnTo>
                    <a:lnTo>
                      <a:pt x="42" y="90"/>
                    </a:lnTo>
                    <a:lnTo>
                      <a:pt x="42" y="72"/>
                    </a:lnTo>
                    <a:lnTo>
                      <a:pt x="18" y="72"/>
                    </a:lnTo>
                    <a:lnTo>
                      <a:pt x="18" y="86"/>
                    </a:lnTo>
                    <a:lnTo>
                      <a:pt x="18" y="86"/>
                    </a:lnTo>
                    <a:lnTo>
                      <a:pt x="18" y="98"/>
                    </a:lnTo>
                    <a:lnTo>
                      <a:pt x="8" y="98"/>
                    </a:lnTo>
                    <a:lnTo>
                      <a:pt x="8" y="98"/>
                    </a:lnTo>
                    <a:lnTo>
                      <a:pt x="8" y="86"/>
                    </a:lnTo>
                    <a:lnTo>
                      <a:pt x="8" y="72"/>
                    </a:lnTo>
                    <a:lnTo>
                      <a:pt x="8" y="72"/>
                    </a:lnTo>
                    <a:lnTo>
                      <a:pt x="8" y="62"/>
                    </a:lnTo>
                    <a:lnTo>
                      <a:pt x="8" y="62"/>
                    </a:lnTo>
                    <a:lnTo>
                      <a:pt x="18" y="64"/>
                    </a:lnTo>
                    <a:lnTo>
                      <a:pt x="42" y="64"/>
                    </a:lnTo>
                    <a:lnTo>
                      <a:pt x="42" y="56"/>
                    </a:lnTo>
                    <a:lnTo>
                      <a:pt x="28" y="56"/>
                    </a:lnTo>
                    <a:close/>
                    <a:moveTo>
                      <a:pt x="28" y="38"/>
                    </a:moveTo>
                    <a:lnTo>
                      <a:pt x="28" y="48"/>
                    </a:lnTo>
                    <a:lnTo>
                      <a:pt x="70" y="48"/>
                    </a:lnTo>
                    <a:lnTo>
                      <a:pt x="70" y="38"/>
                    </a:lnTo>
                    <a:lnTo>
                      <a:pt x="28" y="38"/>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4" name="Freeform 166"/>
              <p:cNvSpPr>
                <a:spLocks noEditPoints="1"/>
              </p:cNvSpPr>
              <p:nvPr/>
            </p:nvSpPr>
            <p:spPr bwMode="auto">
              <a:xfrm>
                <a:off x="1826" y="1168"/>
                <a:ext cx="98" cy="96"/>
              </a:xfrm>
              <a:custGeom>
                <a:avLst/>
                <a:gdLst>
                  <a:gd name="T0" fmla="*/ 40 w 98"/>
                  <a:gd name="T1" fmla="*/ 0 h 96"/>
                  <a:gd name="T2" fmla="*/ 40 w 98"/>
                  <a:gd name="T3" fmla="*/ 8 h 96"/>
                  <a:gd name="T4" fmla="*/ 36 w 98"/>
                  <a:gd name="T5" fmla="*/ 18 h 96"/>
                  <a:gd name="T6" fmla="*/ 56 w 98"/>
                  <a:gd name="T7" fmla="*/ 26 h 96"/>
                  <a:gd name="T8" fmla="*/ 52 w 98"/>
                  <a:gd name="T9" fmla="*/ 26 h 96"/>
                  <a:gd name="T10" fmla="*/ 34 w 98"/>
                  <a:gd name="T11" fmla="*/ 28 h 96"/>
                  <a:gd name="T12" fmla="*/ 28 w 98"/>
                  <a:gd name="T13" fmla="*/ 46 h 96"/>
                  <a:gd name="T14" fmla="*/ 22 w 98"/>
                  <a:gd name="T15" fmla="*/ 62 h 96"/>
                  <a:gd name="T16" fmla="*/ 14 w 98"/>
                  <a:gd name="T17" fmla="*/ 76 h 96"/>
                  <a:gd name="T18" fmla="*/ 0 w 98"/>
                  <a:gd name="T19" fmla="*/ 74 h 96"/>
                  <a:gd name="T20" fmla="*/ 6 w 98"/>
                  <a:gd name="T21" fmla="*/ 66 h 96"/>
                  <a:gd name="T22" fmla="*/ 12 w 98"/>
                  <a:gd name="T23" fmla="*/ 56 h 96"/>
                  <a:gd name="T24" fmla="*/ 22 w 98"/>
                  <a:gd name="T25" fmla="*/ 30 h 96"/>
                  <a:gd name="T26" fmla="*/ 16 w 98"/>
                  <a:gd name="T27" fmla="*/ 30 h 96"/>
                  <a:gd name="T28" fmla="*/ 8 w 98"/>
                  <a:gd name="T29" fmla="*/ 30 h 96"/>
                  <a:gd name="T30" fmla="*/ 4 w 98"/>
                  <a:gd name="T31" fmla="*/ 30 h 96"/>
                  <a:gd name="T32" fmla="*/ 4 w 98"/>
                  <a:gd name="T33" fmla="*/ 18 h 96"/>
                  <a:gd name="T34" fmla="*/ 18 w 98"/>
                  <a:gd name="T35" fmla="*/ 20 h 96"/>
                  <a:gd name="T36" fmla="*/ 26 w 98"/>
                  <a:gd name="T37" fmla="*/ 20 h 96"/>
                  <a:gd name="T38" fmla="*/ 40 w 98"/>
                  <a:gd name="T39" fmla="*/ 0 h 96"/>
                  <a:gd name="T40" fmla="*/ 92 w 98"/>
                  <a:gd name="T41" fmla="*/ 90 h 96"/>
                  <a:gd name="T42" fmla="*/ 74 w 98"/>
                  <a:gd name="T43" fmla="*/ 76 h 96"/>
                  <a:gd name="T44" fmla="*/ 74 w 98"/>
                  <a:gd name="T45" fmla="*/ 78 h 96"/>
                  <a:gd name="T46" fmla="*/ 74 w 98"/>
                  <a:gd name="T47" fmla="*/ 84 h 96"/>
                  <a:gd name="T48" fmla="*/ 70 w 98"/>
                  <a:gd name="T49" fmla="*/ 90 h 96"/>
                  <a:gd name="T50" fmla="*/ 52 w 98"/>
                  <a:gd name="T51" fmla="*/ 96 h 96"/>
                  <a:gd name="T52" fmla="*/ 42 w 98"/>
                  <a:gd name="T53" fmla="*/ 94 h 96"/>
                  <a:gd name="T54" fmla="*/ 30 w 98"/>
                  <a:gd name="T55" fmla="*/ 86 h 96"/>
                  <a:gd name="T56" fmla="*/ 30 w 98"/>
                  <a:gd name="T57" fmla="*/ 78 h 96"/>
                  <a:gd name="T58" fmla="*/ 36 w 98"/>
                  <a:gd name="T59" fmla="*/ 66 h 96"/>
                  <a:gd name="T60" fmla="*/ 52 w 98"/>
                  <a:gd name="T61" fmla="*/ 60 h 96"/>
                  <a:gd name="T62" fmla="*/ 64 w 98"/>
                  <a:gd name="T63" fmla="*/ 62 h 96"/>
                  <a:gd name="T64" fmla="*/ 62 w 98"/>
                  <a:gd name="T65" fmla="*/ 46 h 96"/>
                  <a:gd name="T66" fmla="*/ 64 w 98"/>
                  <a:gd name="T67" fmla="*/ 36 h 96"/>
                  <a:gd name="T68" fmla="*/ 74 w 98"/>
                  <a:gd name="T69" fmla="*/ 38 h 96"/>
                  <a:gd name="T70" fmla="*/ 74 w 98"/>
                  <a:gd name="T71" fmla="*/ 48 h 96"/>
                  <a:gd name="T72" fmla="*/ 74 w 98"/>
                  <a:gd name="T73" fmla="*/ 64 h 96"/>
                  <a:gd name="T74" fmla="*/ 92 w 98"/>
                  <a:gd name="T75" fmla="*/ 74 h 96"/>
                  <a:gd name="T76" fmla="*/ 96 w 98"/>
                  <a:gd name="T77" fmla="*/ 78 h 96"/>
                  <a:gd name="T78" fmla="*/ 98 w 98"/>
                  <a:gd name="T79" fmla="*/ 80 h 96"/>
                  <a:gd name="T80" fmla="*/ 54 w 98"/>
                  <a:gd name="T81" fmla="*/ 70 h 96"/>
                  <a:gd name="T82" fmla="*/ 48 w 98"/>
                  <a:gd name="T83" fmla="*/ 70 h 96"/>
                  <a:gd name="T84" fmla="*/ 40 w 98"/>
                  <a:gd name="T85" fmla="*/ 74 h 96"/>
                  <a:gd name="T86" fmla="*/ 40 w 98"/>
                  <a:gd name="T87" fmla="*/ 78 h 96"/>
                  <a:gd name="T88" fmla="*/ 44 w 98"/>
                  <a:gd name="T89" fmla="*/ 84 h 96"/>
                  <a:gd name="T90" fmla="*/ 52 w 98"/>
                  <a:gd name="T91" fmla="*/ 86 h 96"/>
                  <a:gd name="T92" fmla="*/ 58 w 98"/>
                  <a:gd name="T93" fmla="*/ 86 h 96"/>
                  <a:gd name="T94" fmla="*/ 64 w 98"/>
                  <a:gd name="T95" fmla="*/ 80 h 96"/>
                  <a:gd name="T96" fmla="*/ 64 w 98"/>
                  <a:gd name="T97" fmla="*/ 76 h 96"/>
                  <a:gd name="T98" fmla="*/ 64 w 98"/>
                  <a:gd name="T99" fmla="*/ 72 h 96"/>
                  <a:gd name="T100" fmla="*/ 54 w 98"/>
                  <a:gd name="T101" fmla="*/ 70 h 96"/>
                  <a:gd name="T102" fmla="*/ 92 w 98"/>
                  <a:gd name="T103" fmla="*/ 38 h 96"/>
                  <a:gd name="T104" fmla="*/ 62 w 98"/>
                  <a:gd name="T105" fmla="*/ 22 h 96"/>
                  <a:gd name="T106" fmla="*/ 68 w 98"/>
                  <a:gd name="T107" fmla="*/ 14 h 96"/>
                  <a:gd name="T108" fmla="*/ 98 w 98"/>
                  <a:gd name="T109" fmla="*/ 2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6">
                    <a:moveTo>
                      <a:pt x="40" y="0"/>
                    </a:moveTo>
                    <a:lnTo>
                      <a:pt x="40" y="0"/>
                    </a:lnTo>
                    <a:lnTo>
                      <a:pt x="40" y="8"/>
                    </a:lnTo>
                    <a:lnTo>
                      <a:pt x="40" y="8"/>
                    </a:lnTo>
                    <a:lnTo>
                      <a:pt x="36" y="18"/>
                    </a:lnTo>
                    <a:lnTo>
                      <a:pt x="36" y="18"/>
                    </a:lnTo>
                    <a:lnTo>
                      <a:pt x="56" y="16"/>
                    </a:lnTo>
                    <a:lnTo>
                      <a:pt x="56" y="26"/>
                    </a:lnTo>
                    <a:lnTo>
                      <a:pt x="56" y="26"/>
                    </a:lnTo>
                    <a:lnTo>
                      <a:pt x="52" y="26"/>
                    </a:lnTo>
                    <a:lnTo>
                      <a:pt x="52" y="26"/>
                    </a:lnTo>
                    <a:lnTo>
                      <a:pt x="34" y="28"/>
                    </a:lnTo>
                    <a:lnTo>
                      <a:pt x="34" y="28"/>
                    </a:lnTo>
                    <a:lnTo>
                      <a:pt x="28" y="46"/>
                    </a:lnTo>
                    <a:lnTo>
                      <a:pt x="22" y="62"/>
                    </a:lnTo>
                    <a:lnTo>
                      <a:pt x="22" y="62"/>
                    </a:lnTo>
                    <a:lnTo>
                      <a:pt x="14" y="76"/>
                    </a:lnTo>
                    <a:lnTo>
                      <a:pt x="14" y="76"/>
                    </a:lnTo>
                    <a:lnTo>
                      <a:pt x="12" y="80"/>
                    </a:lnTo>
                    <a:lnTo>
                      <a:pt x="0" y="74"/>
                    </a:lnTo>
                    <a:lnTo>
                      <a:pt x="0" y="74"/>
                    </a:lnTo>
                    <a:lnTo>
                      <a:pt x="6" y="66"/>
                    </a:lnTo>
                    <a:lnTo>
                      <a:pt x="12" y="56"/>
                    </a:lnTo>
                    <a:lnTo>
                      <a:pt x="12" y="56"/>
                    </a:lnTo>
                    <a:lnTo>
                      <a:pt x="18" y="42"/>
                    </a:lnTo>
                    <a:lnTo>
                      <a:pt x="22" y="30"/>
                    </a:lnTo>
                    <a:lnTo>
                      <a:pt x="22" y="30"/>
                    </a:lnTo>
                    <a:lnTo>
                      <a:pt x="16" y="30"/>
                    </a:lnTo>
                    <a:lnTo>
                      <a:pt x="16" y="30"/>
                    </a:lnTo>
                    <a:lnTo>
                      <a:pt x="8" y="30"/>
                    </a:lnTo>
                    <a:lnTo>
                      <a:pt x="8" y="30"/>
                    </a:lnTo>
                    <a:lnTo>
                      <a:pt x="4" y="30"/>
                    </a:lnTo>
                    <a:lnTo>
                      <a:pt x="4" y="18"/>
                    </a:lnTo>
                    <a:lnTo>
                      <a:pt x="4" y="18"/>
                    </a:lnTo>
                    <a:lnTo>
                      <a:pt x="18" y="20"/>
                    </a:lnTo>
                    <a:lnTo>
                      <a:pt x="18" y="20"/>
                    </a:lnTo>
                    <a:lnTo>
                      <a:pt x="26" y="20"/>
                    </a:lnTo>
                    <a:lnTo>
                      <a:pt x="26" y="20"/>
                    </a:lnTo>
                    <a:lnTo>
                      <a:pt x="28" y="0"/>
                    </a:lnTo>
                    <a:lnTo>
                      <a:pt x="40" y="0"/>
                    </a:lnTo>
                    <a:close/>
                    <a:moveTo>
                      <a:pt x="92" y="90"/>
                    </a:moveTo>
                    <a:lnTo>
                      <a:pt x="92" y="90"/>
                    </a:lnTo>
                    <a:lnTo>
                      <a:pt x="84" y="82"/>
                    </a:lnTo>
                    <a:lnTo>
                      <a:pt x="74" y="76"/>
                    </a:lnTo>
                    <a:lnTo>
                      <a:pt x="74" y="76"/>
                    </a:lnTo>
                    <a:lnTo>
                      <a:pt x="74" y="78"/>
                    </a:lnTo>
                    <a:lnTo>
                      <a:pt x="74" y="78"/>
                    </a:lnTo>
                    <a:lnTo>
                      <a:pt x="74" y="84"/>
                    </a:lnTo>
                    <a:lnTo>
                      <a:pt x="70" y="90"/>
                    </a:lnTo>
                    <a:lnTo>
                      <a:pt x="70" y="90"/>
                    </a:lnTo>
                    <a:lnTo>
                      <a:pt x="64" y="94"/>
                    </a:lnTo>
                    <a:lnTo>
                      <a:pt x="52" y="96"/>
                    </a:lnTo>
                    <a:lnTo>
                      <a:pt x="52" y="96"/>
                    </a:lnTo>
                    <a:lnTo>
                      <a:pt x="42" y="94"/>
                    </a:lnTo>
                    <a:lnTo>
                      <a:pt x="36" y="92"/>
                    </a:lnTo>
                    <a:lnTo>
                      <a:pt x="30" y="86"/>
                    </a:lnTo>
                    <a:lnTo>
                      <a:pt x="30" y="78"/>
                    </a:lnTo>
                    <a:lnTo>
                      <a:pt x="30" y="78"/>
                    </a:lnTo>
                    <a:lnTo>
                      <a:pt x="30" y="72"/>
                    </a:lnTo>
                    <a:lnTo>
                      <a:pt x="36" y="66"/>
                    </a:lnTo>
                    <a:lnTo>
                      <a:pt x="42" y="62"/>
                    </a:lnTo>
                    <a:lnTo>
                      <a:pt x="52" y="60"/>
                    </a:lnTo>
                    <a:lnTo>
                      <a:pt x="52" y="60"/>
                    </a:lnTo>
                    <a:lnTo>
                      <a:pt x="64" y="62"/>
                    </a:lnTo>
                    <a:lnTo>
                      <a:pt x="64" y="62"/>
                    </a:lnTo>
                    <a:lnTo>
                      <a:pt x="62" y="46"/>
                    </a:lnTo>
                    <a:lnTo>
                      <a:pt x="62" y="46"/>
                    </a:lnTo>
                    <a:lnTo>
                      <a:pt x="64" y="36"/>
                    </a:lnTo>
                    <a:lnTo>
                      <a:pt x="74" y="38"/>
                    </a:lnTo>
                    <a:lnTo>
                      <a:pt x="74" y="38"/>
                    </a:lnTo>
                    <a:lnTo>
                      <a:pt x="74" y="48"/>
                    </a:lnTo>
                    <a:lnTo>
                      <a:pt x="74" y="48"/>
                    </a:lnTo>
                    <a:lnTo>
                      <a:pt x="74" y="64"/>
                    </a:lnTo>
                    <a:lnTo>
                      <a:pt x="74" y="64"/>
                    </a:lnTo>
                    <a:lnTo>
                      <a:pt x="84" y="68"/>
                    </a:lnTo>
                    <a:lnTo>
                      <a:pt x="92" y="74"/>
                    </a:lnTo>
                    <a:lnTo>
                      <a:pt x="92" y="74"/>
                    </a:lnTo>
                    <a:lnTo>
                      <a:pt x="96" y="78"/>
                    </a:lnTo>
                    <a:lnTo>
                      <a:pt x="96" y="78"/>
                    </a:lnTo>
                    <a:lnTo>
                      <a:pt x="98" y="80"/>
                    </a:lnTo>
                    <a:lnTo>
                      <a:pt x="92" y="90"/>
                    </a:lnTo>
                    <a:close/>
                    <a:moveTo>
                      <a:pt x="54" y="70"/>
                    </a:moveTo>
                    <a:lnTo>
                      <a:pt x="54" y="70"/>
                    </a:lnTo>
                    <a:lnTo>
                      <a:pt x="48" y="70"/>
                    </a:lnTo>
                    <a:lnTo>
                      <a:pt x="44" y="72"/>
                    </a:lnTo>
                    <a:lnTo>
                      <a:pt x="40" y="74"/>
                    </a:lnTo>
                    <a:lnTo>
                      <a:pt x="40" y="78"/>
                    </a:lnTo>
                    <a:lnTo>
                      <a:pt x="40" y="78"/>
                    </a:lnTo>
                    <a:lnTo>
                      <a:pt x="40" y="82"/>
                    </a:lnTo>
                    <a:lnTo>
                      <a:pt x="44" y="84"/>
                    </a:lnTo>
                    <a:lnTo>
                      <a:pt x="46" y="86"/>
                    </a:lnTo>
                    <a:lnTo>
                      <a:pt x="52" y="86"/>
                    </a:lnTo>
                    <a:lnTo>
                      <a:pt x="52" y="86"/>
                    </a:lnTo>
                    <a:lnTo>
                      <a:pt x="58" y="86"/>
                    </a:lnTo>
                    <a:lnTo>
                      <a:pt x="62" y="84"/>
                    </a:lnTo>
                    <a:lnTo>
                      <a:pt x="64" y="80"/>
                    </a:lnTo>
                    <a:lnTo>
                      <a:pt x="64" y="76"/>
                    </a:lnTo>
                    <a:lnTo>
                      <a:pt x="64" y="76"/>
                    </a:lnTo>
                    <a:lnTo>
                      <a:pt x="64" y="72"/>
                    </a:lnTo>
                    <a:lnTo>
                      <a:pt x="64" y="72"/>
                    </a:lnTo>
                    <a:lnTo>
                      <a:pt x="54" y="70"/>
                    </a:lnTo>
                    <a:lnTo>
                      <a:pt x="54" y="70"/>
                    </a:lnTo>
                    <a:close/>
                    <a:moveTo>
                      <a:pt x="92" y="38"/>
                    </a:moveTo>
                    <a:lnTo>
                      <a:pt x="92" y="38"/>
                    </a:lnTo>
                    <a:lnTo>
                      <a:pt x="78" y="30"/>
                    </a:lnTo>
                    <a:lnTo>
                      <a:pt x="62" y="22"/>
                    </a:lnTo>
                    <a:lnTo>
                      <a:pt x="68" y="14"/>
                    </a:lnTo>
                    <a:lnTo>
                      <a:pt x="68" y="14"/>
                    </a:lnTo>
                    <a:lnTo>
                      <a:pt x="84" y="22"/>
                    </a:lnTo>
                    <a:lnTo>
                      <a:pt x="98" y="28"/>
                    </a:lnTo>
                    <a:lnTo>
                      <a:pt x="92" y="38"/>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5" name="Freeform 167"/>
              <p:cNvSpPr>
                <a:spLocks/>
              </p:cNvSpPr>
              <p:nvPr/>
            </p:nvSpPr>
            <p:spPr bwMode="auto">
              <a:xfrm>
                <a:off x="1934" y="1166"/>
                <a:ext cx="102" cy="98"/>
              </a:xfrm>
              <a:custGeom>
                <a:avLst/>
                <a:gdLst>
                  <a:gd name="T0" fmla="*/ 24 w 102"/>
                  <a:gd name="T1" fmla="*/ 32 h 98"/>
                  <a:gd name="T2" fmla="*/ 24 w 102"/>
                  <a:gd name="T3" fmla="*/ 32 h 98"/>
                  <a:gd name="T4" fmla="*/ 16 w 102"/>
                  <a:gd name="T5" fmla="*/ 44 h 98"/>
                  <a:gd name="T6" fmla="*/ 8 w 102"/>
                  <a:gd name="T7" fmla="*/ 56 h 98"/>
                  <a:gd name="T8" fmla="*/ 8 w 102"/>
                  <a:gd name="T9" fmla="*/ 56 h 98"/>
                  <a:gd name="T10" fmla="*/ 0 w 102"/>
                  <a:gd name="T11" fmla="*/ 48 h 98"/>
                  <a:gd name="T12" fmla="*/ 0 w 102"/>
                  <a:gd name="T13" fmla="*/ 48 h 98"/>
                  <a:gd name="T14" fmla="*/ 12 w 102"/>
                  <a:gd name="T15" fmla="*/ 32 h 98"/>
                  <a:gd name="T16" fmla="*/ 20 w 102"/>
                  <a:gd name="T17" fmla="*/ 14 h 98"/>
                  <a:gd name="T18" fmla="*/ 20 w 102"/>
                  <a:gd name="T19" fmla="*/ 14 h 98"/>
                  <a:gd name="T20" fmla="*/ 22 w 102"/>
                  <a:gd name="T21" fmla="*/ 4 h 98"/>
                  <a:gd name="T22" fmla="*/ 32 w 102"/>
                  <a:gd name="T23" fmla="*/ 6 h 98"/>
                  <a:gd name="T24" fmla="*/ 32 w 102"/>
                  <a:gd name="T25" fmla="*/ 6 h 98"/>
                  <a:gd name="T26" fmla="*/ 30 w 102"/>
                  <a:gd name="T27" fmla="*/ 14 h 98"/>
                  <a:gd name="T28" fmla="*/ 30 w 102"/>
                  <a:gd name="T29" fmla="*/ 14 h 98"/>
                  <a:gd name="T30" fmla="*/ 28 w 102"/>
                  <a:gd name="T31" fmla="*/ 22 h 98"/>
                  <a:gd name="T32" fmla="*/ 48 w 102"/>
                  <a:gd name="T33" fmla="*/ 22 h 98"/>
                  <a:gd name="T34" fmla="*/ 48 w 102"/>
                  <a:gd name="T35" fmla="*/ 12 h 98"/>
                  <a:gd name="T36" fmla="*/ 48 w 102"/>
                  <a:gd name="T37" fmla="*/ 12 h 98"/>
                  <a:gd name="T38" fmla="*/ 46 w 102"/>
                  <a:gd name="T39" fmla="*/ 0 h 98"/>
                  <a:gd name="T40" fmla="*/ 60 w 102"/>
                  <a:gd name="T41" fmla="*/ 0 h 98"/>
                  <a:gd name="T42" fmla="*/ 60 w 102"/>
                  <a:gd name="T43" fmla="*/ 0 h 98"/>
                  <a:gd name="T44" fmla="*/ 58 w 102"/>
                  <a:gd name="T45" fmla="*/ 12 h 98"/>
                  <a:gd name="T46" fmla="*/ 58 w 102"/>
                  <a:gd name="T47" fmla="*/ 22 h 98"/>
                  <a:gd name="T48" fmla="*/ 84 w 102"/>
                  <a:gd name="T49" fmla="*/ 22 h 98"/>
                  <a:gd name="T50" fmla="*/ 84 w 102"/>
                  <a:gd name="T51" fmla="*/ 22 h 98"/>
                  <a:gd name="T52" fmla="*/ 98 w 102"/>
                  <a:gd name="T53" fmla="*/ 22 h 98"/>
                  <a:gd name="T54" fmla="*/ 98 w 102"/>
                  <a:gd name="T55" fmla="*/ 32 h 98"/>
                  <a:gd name="T56" fmla="*/ 98 w 102"/>
                  <a:gd name="T57" fmla="*/ 32 h 98"/>
                  <a:gd name="T58" fmla="*/ 84 w 102"/>
                  <a:gd name="T59" fmla="*/ 32 h 98"/>
                  <a:gd name="T60" fmla="*/ 58 w 102"/>
                  <a:gd name="T61" fmla="*/ 32 h 98"/>
                  <a:gd name="T62" fmla="*/ 58 w 102"/>
                  <a:gd name="T63" fmla="*/ 54 h 98"/>
                  <a:gd name="T64" fmla="*/ 78 w 102"/>
                  <a:gd name="T65" fmla="*/ 54 h 98"/>
                  <a:gd name="T66" fmla="*/ 78 w 102"/>
                  <a:gd name="T67" fmla="*/ 54 h 98"/>
                  <a:gd name="T68" fmla="*/ 92 w 102"/>
                  <a:gd name="T69" fmla="*/ 52 h 98"/>
                  <a:gd name="T70" fmla="*/ 92 w 102"/>
                  <a:gd name="T71" fmla="*/ 64 h 98"/>
                  <a:gd name="T72" fmla="*/ 92 w 102"/>
                  <a:gd name="T73" fmla="*/ 64 h 98"/>
                  <a:gd name="T74" fmla="*/ 80 w 102"/>
                  <a:gd name="T75" fmla="*/ 62 h 98"/>
                  <a:gd name="T76" fmla="*/ 58 w 102"/>
                  <a:gd name="T77" fmla="*/ 62 h 98"/>
                  <a:gd name="T78" fmla="*/ 58 w 102"/>
                  <a:gd name="T79" fmla="*/ 88 h 98"/>
                  <a:gd name="T80" fmla="*/ 88 w 102"/>
                  <a:gd name="T81" fmla="*/ 88 h 98"/>
                  <a:gd name="T82" fmla="*/ 88 w 102"/>
                  <a:gd name="T83" fmla="*/ 88 h 98"/>
                  <a:gd name="T84" fmla="*/ 102 w 102"/>
                  <a:gd name="T85" fmla="*/ 88 h 98"/>
                  <a:gd name="T86" fmla="*/ 102 w 102"/>
                  <a:gd name="T87" fmla="*/ 98 h 98"/>
                  <a:gd name="T88" fmla="*/ 102 w 102"/>
                  <a:gd name="T89" fmla="*/ 98 h 98"/>
                  <a:gd name="T90" fmla="*/ 88 w 102"/>
                  <a:gd name="T91" fmla="*/ 98 h 98"/>
                  <a:gd name="T92" fmla="*/ 18 w 102"/>
                  <a:gd name="T93" fmla="*/ 98 h 98"/>
                  <a:gd name="T94" fmla="*/ 18 w 102"/>
                  <a:gd name="T95" fmla="*/ 98 h 98"/>
                  <a:gd name="T96" fmla="*/ 2 w 102"/>
                  <a:gd name="T97" fmla="*/ 98 h 98"/>
                  <a:gd name="T98" fmla="*/ 2 w 102"/>
                  <a:gd name="T99" fmla="*/ 88 h 98"/>
                  <a:gd name="T100" fmla="*/ 2 w 102"/>
                  <a:gd name="T101" fmla="*/ 88 h 98"/>
                  <a:gd name="T102" fmla="*/ 18 w 102"/>
                  <a:gd name="T103" fmla="*/ 88 h 98"/>
                  <a:gd name="T104" fmla="*/ 48 w 102"/>
                  <a:gd name="T105" fmla="*/ 88 h 98"/>
                  <a:gd name="T106" fmla="*/ 48 w 102"/>
                  <a:gd name="T107" fmla="*/ 62 h 98"/>
                  <a:gd name="T108" fmla="*/ 30 w 102"/>
                  <a:gd name="T109" fmla="*/ 62 h 98"/>
                  <a:gd name="T110" fmla="*/ 30 w 102"/>
                  <a:gd name="T111" fmla="*/ 62 h 98"/>
                  <a:gd name="T112" fmla="*/ 16 w 102"/>
                  <a:gd name="T113" fmla="*/ 64 h 98"/>
                  <a:gd name="T114" fmla="*/ 16 w 102"/>
                  <a:gd name="T115" fmla="*/ 52 h 98"/>
                  <a:gd name="T116" fmla="*/ 16 w 102"/>
                  <a:gd name="T117" fmla="*/ 52 h 98"/>
                  <a:gd name="T118" fmla="*/ 30 w 102"/>
                  <a:gd name="T119" fmla="*/ 54 h 98"/>
                  <a:gd name="T120" fmla="*/ 48 w 102"/>
                  <a:gd name="T121" fmla="*/ 54 h 98"/>
                  <a:gd name="T122" fmla="*/ 48 w 102"/>
                  <a:gd name="T123" fmla="*/ 32 h 98"/>
                  <a:gd name="T124" fmla="*/ 24 w 102"/>
                  <a:gd name="T125"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 h="98">
                    <a:moveTo>
                      <a:pt x="24" y="32"/>
                    </a:moveTo>
                    <a:lnTo>
                      <a:pt x="24" y="32"/>
                    </a:lnTo>
                    <a:lnTo>
                      <a:pt x="16" y="44"/>
                    </a:lnTo>
                    <a:lnTo>
                      <a:pt x="8" y="56"/>
                    </a:lnTo>
                    <a:lnTo>
                      <a:pt x="8" y="56"/>
                    </a:lnTo>
                    <a:lnTo>
                      <a:pt x="0" y="48"/>
                    </a:lnTo>
                    <a:lnTo>
                      <a:pt x="0" y="48"/>
                    </a:lnTo>
                    <a:lnTo>
                      <a:pt x="12" y="32"/>
                    </a:lnTo>
                    <a:lnTo>
                      <a:pt x="20" y="14"/>
                    </a:lnTo>
                    <a:lnTo>
                      <a:pt x="20" y="14"/>
                    </a:lnTo>
                    <a:lnTo>
                      <a:pt x="22" y="4"/>
                    </a:lnTo>
                    <a:lnTo>
                      <a:pt x="32" y="6"/>
                    </a:lnTo>
                    <a:lnTo>
                      <a:pt x="32" y="6"/>
                    </a:lnTo>
                    <a:lnTo>
                      <a:pt x="30" y="14"/>
                    </a:lnTo>
                    <a:lnTo>
                      <a:pt x="30" y="14"/>
                    </a:lnTo>
                    <a:lnTo>
                      <a:pt x="28" y="22"/>
                    </a:lnTo>
                    <a:lnTo>
                      <a:pt x="48" y="22"/>
                    </a:lnTo>
                    <a:lnTo>
                      <a:pt x="48" y="12"/>
                    </a:lnTo>
                    <a:lnTo>
                      <a:pt x="48" y="12"/>
                    </a:lnTo>
                    <a:lnTo>
                      <a:pt x="46" y="0"/>
                    </a:lnTo>
                    <a:lnTo>
                      <a:pt x="60" y="0"/>
                    </a:lnTo>
                    <a:lnTo>
                      <a:pt x="60" y="0"/>
                    </a:lnTo>
                    <a:lnTo>
                      <a:pt x="58" y="12"/>
                    </a:lnTo>
                    <a:lnTo>
                      <a:pt x="58" y="22"/>
                    </a:lnTo>
                    <a:lnTo>
                      <a:pt x="84" y="22"/>
                    </a:lnTo>
                    <a:lnTo>
                      <a:pt x="84" y="22"/>
                    </a:lnTo>
                    <a:lnTo>
                      <a:pt x="98" y="22"/>
                    </a:lnTo>
                    <a:lnTo>
                      <a:pt x="98" y="32"/>
                    </a:lnTo>
                    <a:lnTo>
                      <a:pt x="98" y="32"/>
                    </a:lnTo>
                    <a:lnTo>
                      <a:pt x="84" y="32"/>
                    </a:lnTo>
                    <a:lnTo>
                      <a:pt x="58" y="32"/>
                    </a:lnTo>
                    <a:lnTo>
                      <a:pt x="58" y="54"/>
                    </a:lnTo>
                    <a:lnTo>
                      <a:pt x="78" y="54"/>
                    </a:lnTo>
                    <a:lnTo>
                      <a:pt x="78" y="54"/>
                    </a:lnTo>
                    <a:lnTo>
                      <a:pt x="92" y="52"/>
                    </a:lnTo>
                    <a:lnTo>
                      <a:pt x="92" y="64"/>
                    </a:lnTo>
                    <a:lnTo>
                      <a:pt x="92" y="64"/>
                    </a:lnTo>
                    <a:lnTo>
                      <a:pt x="80" y="62"/>
                    </a:lnTo>
                    <a:lnTo>
                      <a:pt x="58" y="62"/>
                    </a:lnTo>
                    <a:lnTo>
                      <a:pt x="58" y="88"/>
                    </a:lnTo>
                    <a:lnTo>
                      <a:pt x="88" y="88"/>
                    </a:lnTo>
                    <a:lnTo>
                      <a:pt x="88" y="88"/>
                    </a:lnTo>
                    <a:lnTo>
                      <a:pt x="102" y="88"/>
                    </a:lnTo>
                    <a:lnTo>
                      <a:pt x="102" y="98"/>
                    </a:lnTo>
                    <a:lnTo>
                      <a:pt x="102" y="98"/>
                    </a:lnTo>
                    <a:lnTo>
                      <a:pt x="88" y="98"/>
                    </a:lnTo>
                    <a:lnTo>
                      <a:pt x="18" y="98"/>
                    </a:lnTo>
                    <a:lnTo>
                      <a:pt x="18" y="98"/>
                    </a:lnTo>
                    <a:lnTo>
                      <a:pt x="2" y="98"/>
                    </a:lnTo>
                    <a:lnTo>
                      <a:pt x="2" y="88"/>
                    </a:lnTo>
                    <a:lnTo>
                      <a:pt x="2" y="88"/>
                    </a:lnTo>
                    <a:lnTo>
                      <a:pt x="18" y="88"/>
                    </a:lnTo>
                    <a:lnTo>
                      <a:pt x="48" y="88"/>
                    </a:lnTo>
                    <a:lnTo>
                      <a:pt x="48" y="62"/>
                    </a:lnTo>
                    <a:lnTo>
                      <a:pt x="30" y="62"/>
                    </a:lnTo>
                    <a:lnTo>
                      <a:pt x="30" y="62"/>
                    </a:lnTo>
                    <a:lnTo>
                      <a:pt x="16" y="64"/>
                    </a:lnTo>
                    <a:lnTo>
                      <a:pt x="16" y="52"/>
                    </a:lnTo>
                    <a:lnTo>
                      <a:pt x="16" y="52"/>
                    </a:lnTo>
                    <a:lnTo>
                      <a:pt x="30" y="54"/>
                    </a:lnTo>
                    <a:lnTo>
                      <a:pt x="48" y="54"/>
                    </a:lnTo>
                    <a:lnTo>
                      <a:pt x="48" y="32"/>
                    </a:lnTo>
                    <a:lnTo>
                      <a:pt x="24" y="32"/>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6" name="Freeform 168"/>
              <p:cNvSpPr>
                <a:spLocks/>
              </p:cNvSpPr>
              <p:nvPr/>
            </p:nvSpPr>
            <p:spPr bwMode="auto">
              <a:xfrm>
                <a:off x="2044" y="1164"/>
                <a:ext cx="108" cy="104"/>
              </a:xfrm>
              <a:custGeom>
                <a:avLst/>
                <a:gdLst>
                  <a:gd name="T0" fmla="*/ 24 w 108"/>
                  <a:gd name="T1" fmla="*/ 90 h 104"/>
                  <a:gd name="T2" fmla="*/ 14 w 108"/>
                  <a:gd name="T3" fmla="*/ 104 h 104"/>
                  <a:gd name="T4" fmla="*/ 14 w 108"/>
                  <a:gd name="T5" fmla="*/ 90 h 104"/>
                  <a:gd name="T6" fmla="*/ 14 w 108"/>
                  <a:gd name="T7" fmla="*/ 58 h 104"/>
                  <a:gd name="T8" fmla="*/ 14 w 108"/>
                  <a:gd name="T9" fmla="*/ 44 h 104"/>
                  <a:gd name="T10" fmla="*/ 4 w 108"/>
                  <a:gd name="T11" fmla="*/ 58 h 104"/>
                  <a:gd name="T12" fmla="*/ 0 w 108"/>
                  <a:gd name="T13" fmla="*/ 48 h 104"/>
                  <a:gd name="T14" fmla="*/ 16 w 108"/>
                  <a:gd name="T15" fmla="*/ 26 h 104"/>
                  <a:gd name="T16" fmla="*/ 24 w 108"/>
                  <a:gd name="T17" fmla="*/ 0 h 104"/>
                  <a:gd name="T18" fmla="*/ 34 w 108"/>
                  <a:gd name="T19" fmla="*/ 4 h 104"/>
                  <a:gd name="T20" fmla="*/ 24 w 108"/>
                  <a:gd name="T21" fmla="*/ 76 h 104"/>
                  <a:gd name="T22" fmla="*/ 34 w 108"/>
                  <a:gd name="T23" fmla="*/ 66 h 104"/>
                  <a:gd name="T24" fmla="*/ 42 w 108"/>
                  <a:gd name="T25" fmla="*/ 56 h 104"/>
                  <a:gd name="T26" fmla="*/ 56 w 108"/>
                  <a:gd name="T27" fmla="*/ 32 h 104"/>
                  <a:gd name="T28" fmla="*/ 42 w 108"/>
                  <a:gd name="T29" fmla="*/ 32 h 104"/>
                  <a:gd name="T30" fmla="*/ 30 w 108"/>
                  <a:gd name="T31" fmla="*/ 24 h 104"/>
                  <a:gd name="T32" fmla="*/ 42 w 108"/>
                  <a:gd name="T33" fmla="*/ 24 h 104"/>
                  <a:gd name="T34" fmla="*/ 60 w 108"/>
                  <a:gd name="T35" fmla="*/ 12 h 104"/>
                  <a:gd name="T36" fmla="*/ 60 w 108"/>
                  <a:gd name="T37" fmla="*/ 2 h 104"/>
                  <a:gd name="T38" fmla="*/ 70 w 108"/>
                  <a:gd name="T39" fmla="*/ 2 h 104"/>
                  <a:gd name="T40" fmla="*/ 70 w 108"/>
                  <a:gd name="T41" fmla="*/ 24 h 104"/>
                  <a:gd name="T42" fmla="*/ 92 w 108"/>
                  <a:gd name="T43" fmla="*/ 24 h 104"/>
                  <a:gd name="T44" fmla="*/ 104 w 108"/>
                  <a:gd name="T45" fmla="*/ 34 h 104"/>
                  <a:gd name="T46" fmla="*/ 92 w 108"/>
                  <a:gd name="T47" fmla="*/ 32 h 104"/>
                  <a:gd name="T48" fmla="*/ 74 w 108"/>
                  <a:gd name="T49" fmla="*/ 32 h 104"/>
                  <a:gd name="T50" fmla="*/ 88 w 108"/>
                  <a:gd name="T51" fmla="*/ 56 h 104"/>
                  <a:gd name="T52" fmla="*/ 108 w 108"/>
                  <a:gd name="T53" fmla="*/ 76 h 104"/>
                  <a:gd name="T54" fmla="*/ 100 w 108"/>
                  <a:gd name="T55" fmla="*/ 84 h 104"/>
                  <a:gd name="T56" fmla="*/ 90 w 108"/>
                  <a:gd name="T57" fmla="*/ 74 h 104"/>
                  <a:gd name="T58" fmla="*/ 76 w 108"/>
                  <a:gd name="T59" fmla="*/ 54 h 104"/>
                  <a:gd name="T60" fmla="*/ 70 w 108"/>
                  <a:gd name="T61" fmla="*/ 42 h 104"/>
                  <a:gd name="T62" fmla="*/ 70 w 108"/>
                  <a:gd name="T63" fmla="*/ 74 h 104"/>
                  <a:gd name="T64" fmla="*/ 78 w 108"/>
                  <a:gd name="T65" fmla="*/ 74 h 104"/>
                  <a:gd name="T66" fmla="*/ 88 w 108"/>
                  <a:gd name="T67" fmla="*/ 82 h 104"/>
                  <a:gd name="T68" fmla="*/ 80 w 108"/>
                  <a:gd name="T69" fmla="*/ 82 h 104"/>
                  <a:gd name="T70" fmla="*/ 70 w 108"/>
                  <a:gd name="T71" fmla="*/ 92 h 104"/>
                  <a:gd name="T72" fmla="*/ 70 w 108"/>
                  <a:gd name="T73" fmla="*/ 104 h 104"/>
                  <a:gd name="T74" fmla="*/ 60 w 108"/>
                  <a:gd name="T75" fmla="*/ 104 h 104"/>
                  <a:gd name="T76" fmla="*/ 60 w 108"/>
                  <a:gd name="T77" fmla="*/ 82 h 104"/>
                  <a:gd name="T78" fmla="*/ 52 w 108"/>
                  <a:gd name="T79" fmla="*/ 82 h 104"/>
                  <a:gd name="T80" fmla="*/ 44 w 108"/>
                  <a:gd name="T81" fmla="*/ 72 h 104"/>
                  <a:gd name="T82" fmla="*/ 52 w 108"/>
                  <a:gd name="T83" fmla="*/ 74 h 104"/>
                  <a:gd name="T84" fmla="*/ 60 w 108"/>
                  <a:gd name="T85" fmla="*/ 56 h 104"/>
                  <a:gd name="T86" fmla="*/ 60 w 108"/>
                  <a:gd name="T87" fmla="*/ 42 h 104"/>
                  <a:gd name="T88" fmla="*/ 54 w 108"/>
                  <a:gd name="T89" fmla="*/ 54 h 104"/>
                  <a:gd name="T90" fmla="*/ 48 w 108"/>
                  <a:gd name="T91" fmla="*/ 66 h 104"/>
                  <a:gd name="T92" fmla="*/ 30 w 108"/>
                  <a:gd name="T93" fmla="*/ 84 h 104"/>
                  <a:gd name="T94" fmla="*/ 24 w 108"/>
                  <a:gd name="T95" fmla="*/ 7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 h="104">
                    <a:moveTo>
                      <a:pt x="24" y="90"/>
                    </a:moveTo>
                    <a:lnTo>
                      <a:pt x="24" y="90"/>
                    </a:lnTo>
                    <a:lnTo>
                      <a:pt x="24" y="104"/>
                    </a:lnTo>
                    <a:lnTo>
                      <a:pt x="14" y="104"/>
                    </a:lnTo>
                    <a:lnTo>
                      <a:pt x="14" y="104"/>
                    </a:lnTo>
                    <a:lnTo>
                      <a:pt x="14" y="90"/>
                    </a:lnTo>
                    <a:lnTo>
                      <a:pt x="14" y="58"/>
                    </a:lnTo>
                    <a:lnTo>
                      <a:pt x="14" y="58"/>
                    </a:lnTo>
                    <a:lnTo>
                      <a:pt x="14" y="44"/>
                    </a:lnTo>
                    <a:lnTo>
                      <a:pt x="14" y="44"/>
                    </a:lnTo>
                    <a:lnTo>
                      <a:pt x="4" y="58"/>
                    </a:lnTo>
                    <a:lnTo>
                      <a:pt x="4" y="58"/>
                    </a:lnTo>
                    <a:lnTo>
                      <a:pt x="0" y="48"/>
                    </a:lnTo>
                    <a:lnTo>
                      <a:pt x="0" y="48"/>
                    </a:lnTo>
                    <a:lnTo>
                      <a:pt x="8" y="38"/>
                    </a:lnTo>
                    <a:lnTo>
                      <a:pt x="16" y="26"/>
                    </a:lnTo>
                    <a:lnTo>
                      <a:pt x="20" y="14"/>
                    </a:lnTo>
                    <a:lnTo>
                      <a:pt x="24" y="0"/>
                    </a:lnTo>
                    <a:lnTo>
                      <a:pt x="34" y="4"/>
                    </a:lnTo>
                    <a:lnTo>
                      <a:pt x="34" y="4"/>
                    </a:lnTo>
                    <a:lnTo>
                      <a:pt x="24" y="30"/>
                    </a:lnTo>
                    <a:lnTo>
                      <a:pt x="24" y="76"/>
                    </a:lnTo>
                    <a:lnTo>
                      <a:pt x="24" y="76"/>
                    </a:lnTo>
                    <a:lnTo>
                      <a:pt x="34" y="66"/>
                    </a:lnTo>
                    <a:lnTo>
                      <a:pt x="42" y="56"/>
                    </a:lnTo>
                    <a:lnTo>
                      <a:pt x="42" y="56"/>
                    </a:lnTo>
                    <a:lnTo>
                      <a:pt x="50" y="44"/>
                    </a:lnTo>
                    <a:lnTo>
                      <a:pt x="56" y="32"/>
                    </a:lnTo>
                    <a:lnTo>
                      <a:pt x="42" y="32"/>
                    </a:lnTo>
                    <a:lnTo>
                      <a:pt x="42" y="32"/>
                    </a:lnTo>
                    <a:lnTo>
                      <a:pt x="30" y="34"/>
                    </a:lnTo>
                    <a:lnTo>
                      <a:pt x="30" y="24"/>
                    </a:lnTo>
                    <a:lnTo>
                      <a:pt x="30" y="24"/>
                    </a:lnTo>
                    <a:lnTo>
                      <a:pt x="42" y="24"/>
                    </a:lnTo>
                    <a:lnTo>
                      <a:pt x="60" y="24"/>
                    </a:lnTo>
                    <a:lnTo>
                      <a:pt x="60" y="12"/>
                    </a:lnTo>
                    <a:lnTo>
                      <a:pt x="60" y="12"/>
                    </a:lnTo>
                    <a:lnTo>
                      <a:pt x="60" y="2"/>
                    </a:lnTo>
                    <a:lnTo>
                      <a:pt x="70" y="2"/>
                    </a:lnTo>
                    <a:lnTo>
                      <a:pt x="70" y="2"/>
                    </a:lnTo>
                    <a:lnTo>
                      <a:pt x="70" y="12"/>
                    </a:lnTo>
                    <a:lnTo>
                      <a:pt x="70" y="24"/>
                    </a:lnTo>
                    <a:lnTo>
                      <a:pt x="92" y="24"/>
                    </a:lnTo>
                    <a:lnTo>
                      <a:pt x="92" y="24"/>
                    </a:lnTo>
                    <a:lnTo>
                      <a:pt x="104" y="22"/>
                    </a:lnTo>
                    <a:lnTo>
                      <a:pt x="104" y="34"/>
                    </a:lnTo>
                    <a:lnTo>
                      <a:pt x="104" y="34"/>
                    </a:lnTo>
                    <a:lnTo>
                      <a:pt x="92" y="32"/>
                    </a:lnTo>
                    <a:lnTo>
                      <a:pt x="74" y="32"/>
                    </a:lnTo>
                    <a:lnTo>
                      <a:pt x="74" y="32"/>
                    </a:lnTo>
                    <a:lnTo>
                      <a:pt x="80" y="46"/>
                    </a:lnTo>
                    <a:lnTo>
                      <a:pt x="88" y="56"/>
                    </a:lnTo>
                    <a:lnTo>
                      <a:pt x="96" y="66"/>
                    </a:lnTo>
                    <a:lnTo>
                      <a:pt x="108" y="76"/>
                    </a:lnTo>
                    <a:lnTo>
                      <a:pt x="108" y="76"/>
                    </a:lnTo>
                    <a:lnTo>
                      <a:pt x="100" y="84"/>
                    </a:lnTo>
                    <a:lnTo>
                      <a:pt x="100" y="84"/>
                    </a:lnTo>
                    <a:lnTo>
                      <a:pt x="90" y="74"/>
                    </a:lnTo>
                    <a:lnTo>
                      <a:pt x="82" y="66"/>
                    </a:lnTo>
                    <a:lnTo>
                      <a:pt x="76" y="54"/>
                    </a:lnTo>
                    <a:lnTo>
                      <a:pt x="70" y="42"/>
                    </a:lnTo>
                    <a:lnTo>
                      <a:pt x="70" y="42"/>
                    </a:lnTo>
                    <a:lnTo>
                      <a:pt x="70" y="56"/>
                    </a:lnTo>
                    <a:lnTo>
                      <a:pt x="70" y="74"/>
                    </a:lnTo>
                    <a:lnTo>
                      <a:pt x="78" y="74"/>
                    </a:lnTo>
                    <a:lnTo>
                      <a:pt x="78" y="74"/>
                    </a:lnTo>
                    <a:lnTo>
                      <a:pt x="88" y="72"/>
                    </a:lnTo>
                    <a:lnTo>
                      <a:pt x="88" y="82"/>
                    </a:lnTo>
                    <a:lnTo>
                      <a:pt x="88" y="82"/>
                    </a:lnTo>
                    <a:lnTo>
                      <a:pt x="80" y="82"/>
                    </a:lnTo>
                    <a:lnTo>
                      <a:pt x="70" y="82"/>
                    </a:lnTo>
                    <a:lnTo>
                      <a:pt x="70" y="92"/>
                    </a:lnTo>
                    <a:lnTo>
                      <a:pt x="70" y="92"/>
                    </a:lnTo>
                    <a:lnTo>
                      <a:pt x="70" y="104"/>
                    </a:lnTo>
                    <a:lnTo>
                      <a:pt x="60" y="104"/>
                    </a:lnTo>
                    <a:lnTo>
                      <a:pt x="60" y="104"/>
                    </a:lnTo>
                    <a:lnTo>
                      <a:pt x="60" y="92"/>
                    </a:lnTo>
                    <a:lnTo>
                      <a:pt x="60" y="82"/>
                    </a:lnTo>
                    <a:lnTo>
                      <a:pt x="52" y="82"/>
                    </a:lnTo>
                    <a:lnTo>
                      <a:pt x="52" y="82"/>
                    </a:lnTo>
                    <a:lnTo>
                      <a:pt x="44" y="82"/>
                    </a:lnTo>
                    <a:lnTo>
                      <a:pt x="44" y="72"/>
                    </a:lnTo>
                    <a:lnTo>
                      <a:pt x="44" y="72"/>
                    </a:lnTo>
                    <a:lnTo>
                      <a:pt x="52" y="74"/>
                    </a:lnTo>
                    <a:lnTo>
                      <a:pt x="60" y="74"/>
                    </a:lnTo>
                    <a:lnTo>
                      <a:pt x="60" y="56"/>
                    </a:lnTo>
                    <a:lnTo>
                      <a:pt x="60" y="56"/>
                    </a:lnTo>
                    <a:lnTo>
                      <a:pt x="60" y="42"/>
                    </a:lnTo>
                    <a:lnTo>
                      <a:pt x="60" y="42"/>
                    </a:lnTo>
                    <a:lnTo>
                      <a:pt x="54" y="54"/>
                    </a:lnTo>
                    <a:lnTo>
                      <a:pt x="48" y="66"/>
                    </a:lnTo>
                    <a:lnTo>
                      <a:pt x="48" y="66"/>
                    </a:lnTo>
                    <a:lnTo>
                      <a:pt x="40" y="74"/>
                    </a:lnTo>
                    <a:lnTo>
                      <a:pt x="30" y="84"/>
                    </a:lnTo>
                    <a:lnTo>
                      <a:pt x="30" y="84"/>
                    </a:lnTo>
                    <a:lnTo>
                      <a:pt x="24" y="76"/>
                    </a:lnTo>
                    <a:lnTo>
                      <a:pt x="24" y="90"/>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7" name="Freeform 169"/>
              <p:cNvSpPr>
                <a:spLocks noEditPoints="1"/>
              </p:cNvSpPr>
              <p:nvPr/>
            </p:nvSpPr>
            <p:spPr bwMode="auto">
              <a:xfrm>
                <a:off x="2160" y="1166"/>
                <a:ext cx="104" cy="102"/>
              </a:xfrm>
              <a:custGeom>
                <a:avLst/>
                <a:gdLst>
                  <a:gd name="T0" fmla="*/ 8 w 104"/>
                  <a:gd name="T1" fmla="*/ 20 h 102"/>
                  <a:gd name="T2" fmla="*/ 36 w 104"/>
                  <a:gd name="T3" fmla="*/ 18 h 102"/>
                  <a:gd name="T4" fmla="*/ 28 w 104"/>
                  <a:gd name="T5" fmla="*/ 28 h 102"/>
                  <a:gd name="T6" fmla="*/ 0 w 104"/>
                  <a:gd name="T7" fmla="*/ 28 h 102"/>
                  <a:gd name="T8" fmla="*/ 2 w 104"/>
                  <a:gd name="T9" fmla="*/ 102 h 102"/>
                  <a:gd name="T10" fmla="*/ 4 w 104"/>
                  <a:gd name="T11" fmla="*/ 74 h 102"/>
                  <a:gd name="T12" fmla="*/ 12 w 104"/>
                  <a:gd name="T13" fmla="*/ 66 h 102"/>
                  <a:gd name="T14" fmla="*/ 34 w 104"/>
                  <a:gd name="T15" fmla="*/ 66 h 102"/>
                  <a:gd name="T16" fmla="*/ 34 w 104"/>
                  <a:gd name="T17" fmla="*/ 92 h 102"/>
                  <a:gd name="T18" fmla="*/ 26 w 104"/>
                  <a:gd name="T19" fmla="*/ 100 h 102"/>
                  <a:gd name="T20" fmla="*/ 12 w 104"/>
                  <a:gd name="T21" fmla="*/ 102 h 102"/>
                  <a:gd name="T22" fmla="*/ 2 w 104"/>
                  <a:gd name="T23" fmla="*/ 2 h 102"/>
                  <a:gd name="T24" fmla="*/ 26 w 104"/>
                  <a:gd name="T25" fmla="*/ 4 h 102"/>
                  <a:gd name="T26" fmla="*/ 34 w 104"/>
                  <a:gd name="T27" fmla="*/ 12 h 102"/>
                  <a:gd name="T28" fmla="*/ 12 w 104"/>
                  <a:gd name="T29" fmla="*/ 12 h 102"/>
                  <a:gd name="T30" fmla="*/ 4 w 104"/>
                  <a:gd name="T31" fmla="*/ 34 h 102"/>
                  <a:gd name="T32" fmla="*/ 26 w 104"/>
                  <a:gd name="T33" fmla="*/ 36 h 102"/>
                  <a:gd name="T34" fmla="*/ 34 w 104"/>
                  <a:gd name="T35" fmla="*/ 44 h 102"/>
                  <a:gd name="T36" fmla="*/ 10 w 104"/>
                  <a:gd name="T37" fmla="*/ 44 h 102"/>
                  <a:gd name="T38" fmla="*/ 4 w 104"/>
                  <a:gd name="T39" fmla="*/ 34 h 102"/>
                  <a:gd name="T40" fmla="*/ 10 w 104"/>
                  <a:gd name="T41" fmla="*/ 50 h 102"/>
                  <a:gd name="T42" fmla="*/ 34 w 104"/>
                  <a:gd name="T43" fmla="*/ 50 h 102"/>
                  <a:gd name="T44" fmla="*/ 26 w 104"/>
                  <a:gd name="T45" fmla="*/ 60 h 102"/>
                  <a:gd name="T46" fmla="*/ 4 w 104"/>
                  <a:gd name="T47" fmla="*/ 60 h 102"/>
                  <a:gd name="T48" fmla="*/ 26 w 104"/>
                  <a:gd name="T49" fmla="*/ 88 h 102"/>
                  <a:gd name="T50" fmla="*/ 12 w 104"/>
                  <a:gd name="T51" fmla="*/ 88 h 102"/>
                  <a:gd name="T52" fmla="*/ 36 w 104"/>
                  <a:gd name="T53" fmla="*/ 52 h 102"/>
                  <a:gd name="T54" fmla="*/ 46 w 104"/>
                  <a:gd name="T55" fmla="*/ 42 h 102"/>
                  <a:gd name="T56" fmla="*/ 68 w 104"/>
                  <a:gd name="T57" fmla="*/ 42 h 102"/>
                  <a:gd name="T58" fmla="*/ 62 w 104"/>
                  <a:gd name="T59" fmla="*/ 50 h 102"/>
                  <a:gd name="T60" fmla="*/ 58 w 104"/>
                  <a:gd name="T61" fmla="*/ 78 h 102"/>
                  <a:gd name="T62" fmla="*/ 72 w 104"/>
                  <a:gd name="T63" fmla="*/ 82 h 102"/>
                  <a:gd name="T64" fmla="*/ 38 w 104"/>
                  <a:gd name="T65" fmla="*/ 92 h 102"/>
                  <a:gd name="T66" fmla="*/ 48 w 104"/>
                  <a:gd name="T67" fmla="*/ 80 h 102"/>
                  <a:gd name="T68" fmla="*/ 50 w 104"/>
                  <a:gd name="T69" fmla="*/ 28 h 102"/>
                  <a:gd name="T70" fmla="*/ 38 w 104"/>
                  <a:gd name="T71" fmla="*/ 18 h 102"/>
                  <a:gd name="T72" fmla="*/ 70 w 104"/>
                  <a:gd name="T73" fmla="*/ 20 h 102"/>
                  <a:gd name="T74" fmla="*/ 70 w 104"/>
                  <a:gd name="T75" fmla="*/ 8 h 102"/>
                  <a:gd name="T76" fmla="*/ 80 w 104"/>
                  <a:gd name="T77" fmla="*/ 0 h 102"/>
                  <a:gd name="T78" fmla="*/ 80 w 104"/>
                  <a:gd name="T79" fmla="*/ 20 h 102"/>
                  <a:gd name="T80" fmla="*/ 102 w 104"/>
                  <a:gd name="T81" fmla="*/ 18 h 102"/>
                  <a:gd name="T82" fmla="*/ 90 w 104"/>
                  <a:gd name="T83" fmla="*/ 28 h 102"/>
                  <a:gd name="T84" fmla="*/ 82 w 104"/>
                  <a:gd name="T85" fmla="*/ 52 h 102"/>
                  <a:gd name="T86" fmla="*/ 90 w 104"/>
                  <a:gd name="T87" fmla="*/ 82 h 102"/>
                  <a:gd name="T88" fmla="*/ 94 w 104"/>
                  <a:gd name="T89" fmla="*/ 82 h 102"/>
                  <a:gd name="T90" fmla="*/ 104 w 104"/>
                  <a:gd name="T91" fmla="*/ 78 h 102"/>
                  <a:gd name="T92" fmla="*/ 100 w 104"/>
                  <a:gd name="T93" fmla="*/ 94 h 102"/>
                  <a:gd name="T94" fmla="*/ 94 w 104"/>
                  <a:gd name="T95" fmla="*/ 100 h 102"/>
                  <a:gd name="T96" fmla="*/ 84 w 104"/>
                  <a:gd name="T97" fmla="*/ 92 h 102"/>
                  <a:gd name="T98" fmla="*/ 76 w 104"/>
                  <a:gd name="T99" fmla="*/ 72 h 102"/>
                  <a:gd name="T100" fmla="*/ 50 w 104"/>
                  <a:gd name="T101" fmla="*/ 28 h 102"/>
                  <a:gd name="T102" fmla="*/ 100 w 104"/>
                  <a:gd name="T103" fmla="*/ 14 h 102"/>
                  <a:gd name="T104" fmla="*/ 88 w 104"/>
                  <a:gd name="T105" fmla="*/ 1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102">
                    <a:moveTo>
                      <a:pt x="0" y="18"/>
                    </a:moveTo>
                    <a:lnTo>
                      <a:pt x="0" y="18"/>
                    </a:lnTo>
                    <a:lnTo>
                      <a:pt x="8" y="20"/>
                    </a:lnTo>
                    <a:lnTo>
                      <a:pt x="26" y="20"/>
                    </a:lnTo>
                    <a:lnTo>
                      <a:pt x="26" y="20"/>
                    </a:lnTo>
                    <a:lnTo>
                      <a:pt x="36" y="18"/>
                    </a:lnTo>
                    <a:lnTo>
                      <a:pt x="36" y="28"/>
                    </a:lnTo>
                    <a:lnTo>
                      <a:pt x="36" y="28"/>
                    </a:lnTo>
                    <a:lnTo>
                      <a:pt x="28" y="28"/>
                    </a:lnTo>
                    <a:lnTo>
                      <a:pt x="8" y="28"/>
                    </a:lnTo>
                    <a:lnTo>
                      <a:pt x="8" y="28"/>
                    </a:lnTo>
                    <a:lnTo>
                      <a:pt x="0" y="28"/>
                    </a:lnTo>
                    <a:lnTo>
                      <a:pt x="0" y="18"/>
                    </a:lnTo>
                    <a:close/>
                    <a:moveTo>
                      <a:pt x="2" y="102"/>
                    </a:moveTo>
                    <a:lnTo>
                      <a:pt x="2" y="102"/>
                    </a:lnTo>
                    <a:lnTo>
                      <a:pt x="4" y="90"/>
                    </a:lnTo>
                    <a:lnTo>
                      <a:pt x="4" y="74"/>
                    </a:lnTo>
                    <a:lnTo>
                      <a:pt x="4" y="74"/>
                    </a:lnTo>
                    <a:lnTo>
                      <a:pt x="2" y="66"/>
                    </a:lnTo>
                    <a:lnTo>
                      <a:pt x="2" y="66"/>
                    </a:lnTo>
                    <a:lnTo>
                      <a:pt x="12" y="66"/>
                    </a:lnTo>
                    <a:lnTo>
                      <a:pt x="26" y="66"/>
                    </a:lnTo>
                    <a:lnTo>
                      <a:pt x="26" y="66"/>
                    </a:lnTo>
                    <a:lnTo>
                      <a:pt x="34" y="66"/>
                    </a:lnTo>
                    <a:lnTo>
                      <a:pt x="34" y="66"/>
                    </a:lnTo>
                    <a:lnTo>
                      <a:pt x="34" y="74"/>
                    </a:lnTo>
                    <a:lnTo>
                      <a:pt x="34" y="92"/>
                    </a:lnTo>
                    <a:lnTo>
                      <a:pt x="34" y="92"/>
                    </a:lnTo>
                    <a:lnTo>
                      <a:pt x="34" y="100"/>
                    </a:lnTo>
                    <a:lnTo>
                      <a:pt x="26" y="100"/>
                    </a:lnTo>
                    <a:lnTo>
                      <a:pt x="26" y="96"/>
                    </a:lnTo>
                    <a:lnTo>
                      <a:pt x="12" y="96"/>
                    </a:lnTo>
                    <a:lnTo>
                      <a:pt x="12" y="102"/>
                    </a:lnTo>
                    <a:lnTo>
                      <a:pt x="2" y="102"/>
                    </a:lnTo>
                    <a:close/>
                    <a:moveTo>
                      <a:pt x="2" y="2"/>
                    </a:moveTo>
                    <a:lnTo>
                      <a:pt x="2" y="2"/>
                    </a:lnTo>
                    <a:lnTo>
                      <a:pt x="12" y="4"/>
                    </a:lnTo>
                    <a:lnTo>
                      <a:pt x="26" y="4"/>
                    </a:lnTo>
                    <a:lnTo>
                      <a:pt x="26" y="4"/>
                    </a:lnTo>
                    <a:lnTo>
                      <a:pt x="34" y="2"/>
                    </a:lnTo>
                    <a:lnTo>
                      <a:pt x="34" y="12"/>
                    </a:lnTo>
                    <a:lnTo>
                      <a:pt x="34" y="12"/>
                    </a:lnTo>
                    <a:lnTo>
                      <a:pt x="26" y="12"/>
                    </a:lnTo>
                    <a:lnTo>
                      <a:pt x="12" y="12"/>
                    </a:lnTo>
                    <a:lnTo>
                      <a:pt x="12" y="12"/>
                    </a:lnTo>
                    <a:lnTo>
                      <a:pt x="2" y="12"/>
                    </a:lnTo>
                    <a:lnTo>
                      <a:pt x="2" y="2"/>
                    </a:lnTo>
                    <a:close/>
                    <a:moveTo>
                      <a:pt x="4" y="34"/>
                    </a:moveTo>
                    <a:lnTo>
                      <a:pt x="4" y="34"/>
                    </a:lnTo>
                    <a:lnTo>
                      <a:pt x="10" y="36"/>
                    </a:lnTo>
                    <a:lnTo>
                      <a:pt x="26" y="36"/>
                    </a:lnTo>
                    <a:lnTo>
                      <a:pt x="26" y="36"/>
                    </a:lnTo>
                    <a:lnTo>
                      <a:pt x="34" y="34"/>
                    </a:lnTo>
                    <a:lnTo>
                      <a:pt x="34" y="44"/>
                    </a:lnTo>
                    <a:lnTo>
                      <a:pt x="34" y="44"/>
                    </a:lnTo>
                    <a:lnTo>
                      <a:pt x="26" y="44"/>
                    </a:lnTo>
                    <a:lnTo>
                      <a:pt x="10" y="44"/>
                    </a:lnTo>
                    <a:lnTo>
                      <a:pt x="10" y="44"/>
                    </a:lnTo>
                    <a:lnTo>
                      <a:pt x="4" y="44"/>
                    </a:lnTo>
                    <a:lnTo>
                      <a:pt x="4" y="34"/>
                    </a:lnTo>
                    <a:close/>
                    <a:moveTo>
                      <a:pt x="4" y="50"/>
                    </a:moveTo>
                    <a:lnTo>
                      <a:pt x="4" y="50"/>
                    </a:lnTo>
                    <a:lnTo>
                      <a:pt x="10" y="50"/>
                    </a:lnTo>
                    <a:lnTo>
                      <a:pt x="26" y="50"/>
                    </a:lnTo>
                    <a:lnTo>
                      <a:pt x="26" y="50"/>
                    </a:lnTo>
                    <a:lnTo>
                      <a:pt x="34" y="50"/>
                    </a:lnTo>
                    <a:lnTo>
                      <a:pt x="34" y="60"/>
                    </a:lnTo>
                    <a:lnTo>
                      <a:pt x="34" y="60"/>
                    </a:lnTo>
                    <a:lnTo>
                      <a:pt x="26" y="60"/>
                    </a:lnTo>
                    <a:lnTo>
                      <a:pt x="10" y="60"/>
                    </a:lnTo>
                    <a:lnTo>
                      <a:pt x="10" y="60"/>
                    </a:lnTo>
                    <a:lnTo>
                      <a:pt x="4" y="60"/>
                    </a:lnTo>
                    <a:lnTo>
                      <a:pt x="4" y="50"/>
                    </a:lnTo>
                    <a:close/>
                    <a:moveTo>
                      <a:pt x="12" y="88"/>
                    </a:moveTo>
                    <a:lnTo>
                      <a:pt x="26" y="88"/>
                    </a:lnTo>
                    <a:lnTo>
                      <a:pt x="26" y="74"/>
                    </a:lnTo>
                    <a:lnTo>
                      <a:pt x="12" y="74"/>
                    </a:lnTo>
                    <a:lnTo>
                      <a:pt x="12" y="88"/>
                    </a:lnTo>
                    <a:close/>
                    <a:moveTo>
                      <a:pt x="46" y="50"/>
                    </a:moveTo>
                    <a:lnTo>
                      <a:pt x="46" y="50"/>
                    </a:lnTo>
                    <a:lnTo>
                      <a:pt x="36" y="52"/>
                    </a:lnTo>
                    <a:lnTo>
                      <a:pt x="36" y="42"/>
                    </a:lnTo>
                    <a:lnTo>
                      <a:pt x="36" y="42"/>
                    </a:lnTo>
                    <a:lnTo>
                      <a:pt x="46" y="42"/>
                    </a:lnTo>
                    <a:lnTo>
                      <a:pt x="60" y="42"/>
                    </a:lnTo>
                    <a:lnTo>
                      <a:pt x="60" y="42"/>
                    </a:lnTo>
                    <a:lnTo>
                      <a:pt x="68" y="42"/>
                    </a:lnTo>
                    <a:lnTo>
                      <a:pt x="68" y="52"/>
                    </a:lnTo>
                    <a:lnTo>
                      <a:pt x="68" y="52"/>
                    </a:lnTo>
                    <a:lnTo>
                      <a:pt x="62" y="50"/>
                    </a:lnTo>
                    <a:lnTo>
                      <a:pt x="58" y="50"/>
                    </a:lnTo>
                    <a:lnTo>
                      <a:pt x="58" y="78"/>
                    </a:lnTo>
                    <a:lnTo>
                      <a:pt x="58" y="78"/>
                    </a:lnTo>
                    <a:lnTo>
                      <a:pt x="72" y="72"/>
                    </a:lnTo>
                    <a:lnTo>
                      <a:pt x="72" y="82"/>
                    </a:lnTo>
                    <a:lnTo>
                      <a:pt x="72" y="82"/>
                    </a:lnTo>
                    <a:lnTo>
                      <a:pt x="42" y="90"/>
                    </a:lnTo>
                    <a:lnTo>
                      <a:pt x="42" y="90"/>
                    </a:lnTo>
                    <a:lnTo>
                      <a:pt x="38" y="92"/>
                    </a:lnTo>
                    <a:lnTo>
                      <a:pt x="36" y="82"/>
                    </a:lnTo>
                    <a:lnTo>
                      <a:pt x="36" y="82"/>
                    </a:lnTo>
                    <a:lnTo>
                      <a:pt x="48" y="80"/>
                    </a:lnTo>
                    <a:lnTo>
                      <a:pt x="48" y="50"/>
                    </a:lnTo>
                    <a:lnTo>
                      <a:pt x="46" y="50"/>
                    </a:lnTo>
                    <a:close/>
                    <a:moveTo>
                      <a:pt x="50" y="28"/>
                    </a:moveTo>
                    <a:lnTo>
                      <a:pt x="50" y="28"/>
                    </a:lnTo>
                    <a:lnTo>
                      <a:pt x="38" y="30"/>
                    </a:lnTo>
                    <a:lnTo>
                      <a:pt x="38" y="18"/>
                    </a:lnTo>
                    <a:lnTo>
                      <a:pt x="38" y="18"/>
                    </a:lnTo>
                    <a:lnTo>
                      <a:pt x="50" y="20"/>
                    </a:lnTo>
                    <a:lnTo>
                      <a:pt x="70" y="20"/>
                    </a:lnTo>
                    <a:lnTo>
                      <a:pt x="70" y="20"/>
                    </a:lnTo>
                    <a:lnTo>
                      <a:pt x="70" y="8"/>
                    </a:lnTo>
                    <a:lnTo>
                      <a:pt x="70" y="8"/>
                    </a:lnTo>
                    <a:lnTo>
                      <a:pt x="70" y="0"/>
                    </a:lnTo>
                    <a:lnTo>
                      <a:pt x="80" y="0"/>
                    </a:lnTo>
                    <a:lnTo>
                      <a:pt x="80" y="0"/>
                    </a:lnTo>
                    <a:lnTo>
                      <a:pt x="80" y="8"/>
                    </a:lnTo>
                    <a:lnTo>
                      <a:pt x="80" y="8"/>
                    </a:lnTo>
                    <a:lnTo>
                      <a:pt x="80" y="20"/>
                    </a:lnTo>
                    <a:lnTo>
                      <a:pt x="92" y="20"/>
                    </a:lnTo>
                    <a:lnTo>
                      <a:pt x="92" y="20"/>
                    </a:lnTo>
                    <a:lnTo>
                      <a:pt x="102" y="18"/>
                    </a:lnTo>
                    <a:lnTo>
                      <a:pt x="102" y="30"/>
                    </a:lnTo>
                    <a:lnTo>
                      <a:pt x="102" y="30"/>
                    </a:lnTo>
                    <a:lnTo>
                      <a:pt x="90" y="28"/>
                    </a:lnTo>
                    <a:lnTo>
                      <a:pt x="80" y="28"/>
                    </a:lnTo>
                    <a:lnTo>
                      <a:pt x="80" y="28"/>
                    </a:lnTo>
                    <a:lnTo>
                      <a:pt x="82" y="52"/>
                    </a:lnTo>
                    <a:lnTo>
                      <a:pt x="84" y="70"/>
                    </a:lnTo>
                    <a:lnTo>
                      <a:pt x="84" y="70"/>
                    </a:lnTo>
                    <a:lnTo>
                      <a:pt x="90" y="82"/>
                    </a:lnTo>
                    <a:lnTo>
                      <a:pt x="94" y="86"/>
                    </a:lnTo>
                    <a:lnTo>
                      <a:pt x="94" y="86"/>
                    </a:lnTo>
                    <a:lnTo>
                      <a:pt x="94" y="82"/>
                    </a:lnTo>
                    <a:lnTo>
                      <a:pt x="96" y="72"/>
                    </a:lnTo>
                    <a:lnTo>
                      <a:pt x="96" y="72"/>
                    </a:lnTo>
                    <a:lnTo>
                      <a:pt x="104" y="78"/>
                    </a:lnTo>
                    <a:lnTo>
                      <a:pt x="104" y="78"/>
                    </a:lnTo>
                    <a:lnTo>
                      <a:pt x="102" y="88"/>
                    </a:lnTo>
                    <a:lnTo>
                      <a:pt x="100" y="94"/>
                    </a:lnTo>
                    <a:lnTo>
                      <a:pt x="100" y="94"/>
                    </a:lnTo>
                    <a:lnTo>
                      <a:pt x="98" y="98"/>
                    </a:lnTo>
                    <a:lnTo>
                      <a:pt x="94" y="100"/>
                    </a:lnTo>
                    <a:lnTo>
                      <a:pt x="94" y="100"/>
                    </a:lnTo>
                    <a:lnTo>
                      <a:pt x="90" y="98"/>
                    </a:lnTo>
                    <a:lnTo>
                      <a:pt x="84" y="92"/>
                    </a:lnTo>
                    <a:lnTo>
                      <a:pt x="80" y="84"/>
                    </a:lnTo>
                    <a:lnTo>
                      <a:pt x="76" y="72"/>
                    </a:lnTo>
                    <a:lnTo>
                      <a:pt x="76" y="72"/>
                    </a:lnTo>
                    <a:lnTo>
                      <a:pt x="72" y="54"/>
                    </a:lnTo>
                    <a:lnTo>
                      <a:pt x="70" y="28"/>
                    </a:lnTo>
                    <a:lnTo>
                      <a:pt x="50" y="28"/>
                    </a:lnTo>
                    <a:close/>
                    <a:moveTo>
                      <a:pt x="88" y="0"/>
                    </a:moveTo>
                    <a:lnTo>
                      <a:pt x="88" y="0"/>
                    </a:lnTo>
                    <a:lnTo>
                      <a:pt x="100" y="14"/>
                    </a:lnTo>
                    <a:lnTo>
                      <a:pt x="92" y="20"/>
                    </a:lnTo>
                    <a:lnTo>
                      <a:pt x="92" y="20"/>
                    </a:lnTo>
                    <a:lnTo>
                      <a:pt x="88" y="12"/>
                    </a:lnTo>
                    <a:lnTo>
                      <a:pt x="80" y="6"/>
                    </a:lnTo>
                    <a:lnTo>
                      <a:pt x="88" y="0"/>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8" name="Freeform 170"/>
              <p:cNvSpPr>
                <a:spLocks noEditPoints="1"/>
              </p:cNvSpPr>
              <p:nvPr/>
            </p:nvSpPr>
            <p:spPr bwMode="auto">
              <a:xfrm>
                <a:off x="2270" y="1166"/>
                <a:ext cx="104" cy="102"/>
              </a:xfrm>
              <a:custGeom>
                <a:avLst/>
                <a:gdLst>
                  <a:gd name="T0" fmla="*/ 12 w 104"/>
                  <a:gd name="T1" fmla="*/ 46 h 102"/>
                  <a:gd name="T2" fmla="*/ 2 w 104"/>
                  <a:gd name="T3" fmla="*/ 38 h 102"/>
                  <a:gd name="T4" fmla="*/ 12 w 104"/>
                  <a:gd name="T5" fmla="*/ 38 h 102"/>
                  <a:gd name="T6" fmla="*/ 20 w 104"/>
                  <a:gd name="T7" fmla="*/ 12 h 102"/>
                  <a:gd name="T8" fmla="*/ 20 w 104"/>
                  <a:gd name="T9" fmla="*/ 0 h 102"/>
                  <a:gd name="T10" fmla="*/ 32 w 104"/>
                  <a:gd name="T11" fmla="*/ 0 h 102"/>
                  <a:gd name="T12" fmla="*/ 30 w 104"/>
                  <a:gd name="T13" fmla="*/ 38 h 102"/>
                  <a:gd name="T14" fmla="*/ 36 w 104"/>
                  <a:gd name="T15" fmla="*/ 38 h 102"/>
                  <a:gd name="T16" fmla="*/ 44 w 104"/>
                  <a:gd name="T17" fmla="*/ 46 h 102"/>
                  <a:gd name="T18" fmla="*/ 36 w 104"/>
                  <a:gd name="T19" fmla="*/ 46 h 102"/>
                  <a:gd name="T20" fmla="*/ 32 w 104"/>
                  <a:gd name="T21" fmla="*/ 46 h 102"/>
                  <a:gd name="T22" fmla="*/ 46 w 104"/>
                  <a:gd name="T23" fmla="*/ 64 h 102"/>
                  <a:gd name="T24" fmla="*/ 42 w 104"/>
                  <a:gd name="T25" fmla="*/ 74 h 102"/>
                  <a:gd name="T26" fmla="*/ 34 w 104"/>
                  <a:gd name="T27" fmla="*/ 64 h 102"/>
                  <a:gd name="T28" fmla="*/ 30 w 104"/>
                  <a:gd name="T29" fmla="*/ 56 h 102"/>
                  <a:gd name="T30" fmla="*/ 30 w 104"/>
                  <a:gd name="T31" fmla="*/ 90 h 102"/>
                  <a:gd name="T32" fmla="*/ 32 w 104"/>
                  <a:gd name="T33" fmla="*/ 102 h 102"/>
                  <a:gd name="T34" fmla="*/ 20 w 104"/>
                  <a:gd name="T35" fmla="*/ 102 h 102"/>
                  <a:gd name="T36" fmla="*/ 20 w 104"/>
                  <a:gd name="T37" fmla="*/ 74 h 102"/>
                  <a:gd name="T38" fmla="*/ 22 w 104"/>
                  <a:gd name="T39" fmla="*/ 60 h 102"/>
                  <a:gd name="T40" fmla="*/ 14 w 104"/>
                  <a:gd name="T41" fmla="*/ 76 h 102"/>
                  <a:gd name="T42" fmla="*/ 6 w 104"/>
                  <a:gd name="T43" fmla="*/ 88 h 102"/>
                  <a:gd name="T44" fmla="*/ 0 w 104"/>
                  <a:gd name="T45" fmla="*/ 78 h 102"/>
                  <a:gd name="T46" fmla="*/ 20 w 104"/>
                  <a:gd name="T47" fmla="*/ 46 h 102"/>
                  <a:gd name="T48" fmla="*/ 10 w 104"/>
                  <a:gd name="T49" fmla="*/ 6 h 102"/>
                  <a:gd name="T50" fmla="*/ 14 w 104"/>
                  <a:gd name="T51" fmla="*/ 18 h 102"/>
                  <a:gd name="T52" fmla="*/ 10 w 104"/>
                  <a:gd name="T53" fmla="*/ 34 h 102"/>
                  <a:gd name="T54" fmla="*/ 6 w 104"/>
                  <a:gd name="T55" fmla="*/ 20 h 102"/>
                  <a:gd name="T56" fmla="*/ 10 w 104"/>
                  <a:gd name="T57" fmla="*/ 6 h 102"/>
                  <a:gd name="T58" fmla="*/ 48 w 104"/>
                  <a:gd name="T59" fmla="*/ 10 h 102"/>
                  <a:gd name="T60" fmla="*/ 40 w 104"/>
                  <a:gd name="T61" fmla="*/ 34 h 102"/>
                  <a:gd name="T62" fmla="*/ 32 w 104"/>
                  <a:gd name="T63" fmla="*/ 30 h 102"/>
                  <a:gd name="T64" fmla="*/ 40 w 104"/>
                  <a:gd name="T65" fmla="*/ 6 h 102"/>
                  <a:gd name="T66" fmla="*/ 82 w 104"/>
                  <a:gd name="T67" fmla="*/ 12 h 102"/>
                  <a:gd name="T68" fmla="*/ 80 w 104"/>
                  <a:gd name="T69" fmla="*/ 0 h 102"/>
                  <a:gd name="T70" fmla="*/ 92 w 104"/>
                  <a:gd name="T71" fmla="*/ 0 h 102"/>
                  <a:gd name="T72" fmla="*/ 92 w 104"/>
                  <a:gd name="T73" fmla="*/ 62 h 102"/>
                  <a:gd name="T74" fmla="*/ 102 w 104"/>
                  <a:gd name="T75" fmla="*/ 58 h 102"/>
                  <a:gd name="T76" fmla="*/ 104 w 104"/>
                  <a:gd name="T77" fmla="*/ 70 h 102"/>
                  <a:gd name="T78" fmla="*/ 92 w 104"/>
                  <a:gd name="T79" fmla="*/ 72 h 102"/>
                  <a:gd name="T80" fmla="*/ 92 w 104"/>
                  <a:gd name="T81" fmla="*/ 90 h 102"/>
                  <a:gd name="T82" fmla="*/ 80 w 104"/>
                  <a:gd name="T83" fmla="*/ 102 h 102"/>
                  <a:gd name="T84" fmla="*/ 82 w 104"/>
                  <a:gd name="T85" fmla="*/ 90 h 102"/>
                  <a:gd name="T86" fmla="*/ 56 w 104"/>
                  <a:gd name="T87" fmla="*/ 80 h 102"/>
                  <a:gd name="T88" fmla="*/ 44 w 104"/>
                  <a:gd name="T89" fmla="*/ 84 h 102"/>
                  <a:gd name="T90" fmla="*/ 42 w 104"/>
                  <a:gd name="T91" fmla="*/ 72 h 102"/>
                  <a:gd name="T92" fmla="*/ 82 w 104"/>
                  <a:gd name="T93" fmla="*/ 64 h 102"/>
                  <a:gd name="T94" fmla="*/ 54 w 104"/>
                  <a:gd name="T95" fmla="*/ 36 h 102"/>
                  <a:gd name="T96" fmla="*/ 66 w 104"/>
                  <a:gd name="T97" fmla="*/ 44 h 102"/>
                  <a:gd name="T98" fmla="*/ 68 w 104"/>
                  <a:gd name="T99" fmla="*/ 60 h 102"/>
                  <a:gd name="T100" fmla="*/ 58 w 104"/>
                  <a:gd name="T101" fmla="*/ 50 h 102"/>
                  <a:gd name="T102" fmla="*/ 54 w 104"/>
                  <a:gd name="T103" fmla="*/ 36 h 102"/>
                  <a:gd name="T104" fmla="*/ 58 w 104"/>
                  <a:gd name="T105" fmla="*/ 8 h 102"/>
                  <a:gd name="T106" fmla="*/ 78 w 104"/>
                  <a:gd name="T107" fmla="*/ 24 h 102"/>
                  <a:gd name="T108" fmla="*/ 72 w 104"/>
                  <a:gd name="T109" fmla="*/ 32 h 102"/>
                  <a:gd name="T110" fmla="*/ 52 w 104"/>
                  <a:gd name="T111"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02">
                    <a:moveTo>
                      <a:pt x="12" y="46"/>
                    </a:moveTo>
                    <a:lnTo>
                      <a:pt x="12" y="46"/>
                    </a:lnTo>
                    <a:lnTo>
                      <a:pt x="2" y="48"/>
                    </a:lnTo>
                    <a:lnTo>
                      <a:pt x="2" y="38"/>
                    </a:lnTo>
                    <a:lnTo>
                      <a:pt x="2" y="38"/>
                    </a:lnTo>
                    <a:lnTo>
                      <a:pt x="12" y="38"/>
                    </a:lnTo>
                    <a:lnTo>
                      <a:pt x="20" y="38"/>
                    </a:lnTo>
                    <a:lnTo>
                      <a:pt x="20" y="12"/>
                    </a:lnTo>
                    <a:lnTo>
                      <a:pt x="20" y="12"/>
                    </a:lnTo>
                    <a:lnTo>
                      <a:pt x="20" y="0"/>
                    </a:lnTo>
                    <a:lnTo>
                      <a:pt x="32" y="0"/>
                    </a:lnTo>
                    <a:lnTo>
                      <a:pt x="32" y="0"/>
                    </a:lnTo>
                    <a:lnTo>
                      <a:pt x="30" y="12"/>
                    </a:lnTo>
                    <a:lnTo>
                      <a:pt x="30" y="38"/>
                    </a:lnTo>
                    <a:lnTo>
                      <a:pt x="36" y="38"/>
                    </a:lnTo>
                    <a:lnTo>
                      <a:pt x="36" y="38"/>
                    </a:lnTo>
                    <a:lnTo>
                      <a:pt x="44" y="38"/>
                    </a:lnTo>
                    <a:lnTo>
                      <a:pt x="44" y="46"/>
                    </a:lnTo>
                    <a:lnTo>
                      <a:pt x="44" y="46"/>
                    </a:lnTo>
                    <a:lnTo>
                      <a:pt x="36" y="46"/>
                    </a:lnTo>
                    <a:lnTo>
                      <a:pt x="32" y="46"/>
                    </a:lnTo>
                    <a:lnTo>
                      <a:pt x="32" y="46"/>
                    </a:lnTo>
                    <a:lnTo>
                      <a:pt x="38" y="56"/>
                    </a:lnTo>
                    <a:lnTo>
                      <a:pt x="46" y="64"/>
                    </a:lnTo>
                    <a:lnTo>
                      <a:pt x="46" y="64"/>
                    </a:lnTo>
                    <a:lnTo>
                      <a:pt x="42" y="74"/>
                    </a:lnTo>
                    <a:lnTo>
                      <a:pt x="42" y="74"/>
                    </a:lnTo>
                    <a:lnTo>
                      <a:pt x="34" y="64"/>
                    </a:lnTo>
                    <a:lnTo>
                      <a:pt x="30" y="56"/>
                    </a:lnTo>
                    <a:lnTo>
                      <a:pt x="30" y="56"/>
                    </a:lnTo>
                    <a:lnTo>
                      <a:pt x="30" y="72"/>
                    </a:lnTo>
                    <a:lnTo>
                      <a:pt x="30" y="90"/>
                    </a:lnTo>
                    <a:lnTo>
                      <a:pt x="30" y="90"/>
                    </a:lnTo>
                    <a:lnTo>
                      <a:pt x="32" y="102"/>
                    </a:lnTo>
                    <a:lnTo>
                      <a:pt x="20" y="102"/>
                    </a:lnTo>
                    <a:lnTo>
                      <a:pt x="20" y="102"/>
                    </a:lnTo>
                    <a:lnTo>
                      <a:pt x="20" y="90"/>
                    </a:lnTo>
                    <a:lnTo>
                      <a:pt x="20" y="74"/>
                    </a:lnTo>
                    <a:lnTo>
                      <a:pt x="20" y="74"/>
                    </a:lnTo>
                    <a:lnTo>
                      <a:pt x="22" y="60"/>
                    </a:lnTo>
                    <a:lnTo>
                      <a:pt x="22" y="60"/>
                    </a:lnTo>
                    <a:lnTo>
                      <a:pt x="14" y="76"/>
                    </a:lnTo>
                    <a:lnTo>
                      <a:pt x="6" y="88"/>
                    </a:lnTo>
                    <a:lnTo>
                      <a:pt x="6" y="88"/>
                    </a:lnTo>
                    <a:lnTo>
                      <a:pt x="0" y="78"/>
                    </a:lnTo>
                    <a:lnTo>
                      <a:pt x="0" y="78"/>
                    </a:lnTo>
                    <a:lnTo>
                      <a:pt x="10" y="64"/>
                    </a:lnTo>
                    <a:lnTo>
                      <a:pt x="20" y="46"/>
                    </a:lnTo>
                    <a:lnTo>
                      <a:pt x="12" y="46"/>
                    </a:lnTo>
                    <a:close/>
                    <a:moveTo>
                      <a:pt x="10" y="6"/>
                    </a:moveTo>
                    <a:lnTo>
                      <a:pt x="10" y="6"/>
                    </a:lnTo>
                    <a:lnTo>
                      <a:pt x="14" y="18"/>
                    </a:lnTo>
                    <a:lnTo>
                      <a:pt x="18" y="30"/>
                    </a:lnTo>
                    <a:lnTo>
                      <a:pt x="10" y="34"/>
                    </a:lnTo>
                    <a:lnTo>
                      <a:pt x="10" y="34"/>
                    </a:lnTo>
                    <a:lnTo>
                      <a:pt x="6" y="20"/>
                    </a:lnTo>
                    <a:lnTo>
                      <a:pt x="2" y="10"/>
                    </a:lnTo>
                    <a:lnTo>
                      <a:pt x="10" y="6"/>
                    </a:lnTo>
                    <a:close/>
                    <a:moveTo>
                      <a:pt x="48" y="10"/>
                    </a:moveTo>
                    <a:lnTo>
                      <a:pt x="48" y="10"/>
                    </a:lnTo>
                    <a:lnTo>
                      <a:pt x="44" y="22"/>
                    </a:lnTo>
                    <a:lnTo>
                      <a:pt x="40" y="34"/>
                    </a:lnTo>
                    <a:lnTo>
                      <a:pt x="32" y="30"/>
                    </a:lnTo>
                    <a:lnTo>
                      <a:pt x="32" y="30"/>
                    </a:lnTo>
                    <a:lnTo>
                      <a:pt x="36" y="20"/>
                    </a:lnTo>
                    <a:lnTo>
                      <a:pt x="40" y="6"/>
                    </a:lnTo>
                    <a:lnTo>
                      <a:pt x="48" y="10"/>
                    </a:lnTo>
                    <a:close/>
                    <a:moveTo>
                      <a:pt x="82" y="12"/>
                    </a:moveTo>
                    <a:lnTo>
                      <a:pt x="82" y="12"/>
                    </a:lnTo>
                    <a:lnTo>
                      <a:pt x="80" y="0"/>
                    </a:lnTo>
                    <a:lnTo>
                      <a:pt x="92" y="0"/>
                    </a:lnTo>
                    <a:lnTo>
                      <a:pt x="92" y="0"/>
                    </a:lnTo>
                    <a:lnTo>
                      <a:pt x="92" y="12"/>
                    </a:lnTo>
                    <a:lnTo>
                      <a:pt x="92" y="62"/>
                    </a:lnTo>
                    <a:lnTo>
                      <a:pt x="92" y="62"/>
                    </a:lnTo>
                    <a:lnTo>
                      <a:pt x="102" y="58"/>
                    </a:lnTo>
                    <a:lnTo>
                      <a:pt x="104" y="70"/>
                    </a:lnTo>
                    <a:lnTo>
                      <a:pt x="104" y="70"/>
                    </a:lnTo>
                    <a:lnTo>
                      <a:pt x="94" y="72"/>
                    </a:lnTo>
                    <a:lnTo>
                      <a:pt x="92" y="72"/>
                    </a:lnTo>
                    <a:lnTo>
                      <a:pt x="92" y="90"/>
                    </a:lnTo>
                    <a:lnTo>
                      <a:pt x="92" y="90"/>
                    </a:lnTo>
                    <a:lnTo>
                      <a:pt x="92" y="102"/>
                    </a:lnTo>
                    <a:lnTo>
                      <a:pt x="80" y="102"/>
                    </a:lnTo>
                    <a:lnTo>
                      <a:pt x="80" y="102"/>
                    </a:lnTo>
                    <a:lnTo>
                      <a:pt x="82" y="90"/>
                    </a:lnTo>
                    <a:lnTo>
                      <a:pt x="82" y="74"/>
                    </a:lnTo>
                    <a:lnTo>
                      <a:pt x="56" y="80"/>
                    </a:lnTo>
                    <a:lnTo>
                      <a:pt x="56" y="80"/>
                    </a:lnTo>
                    <a:lnTo>
                      <a:pt x="44" y="84"/>
                    </a:lnTo>
                    <a:lnTo>
                      <a:pt x="42" y="72"/>
                    </a:lnTo>
                    <a:lnTo>
                      <a:pt x="42" y="72"/>
                    </a:lnTo>
                    <a:lnTo>
                      <a:pt x="54" y="70"/>
                    </a:lnTo>
                    <a:lnTo>
                      <a:pt x="82" y="64"/>
                    </a:lnTo>
                    <a:lnTo>
                      <a:pt x="82" y="12"/>
                    </a:lnTo>
                    <a:close/>
                    <a:moveTo>
                      <a:pt x="54" y="36"/>
                    </a:moveTo>
                    <a:lnTo>
                      <a:pt x="54" y="36"/>
                    </a:lnTo>
                    <a:lnTo>
                      <a:pt x="66" y="44"/>
                    </a:lnTo>
                    <a:lnTo>
                      <a:pt x="74" y="52"/>
                    </a:lnTo>
                    <a:lnTo>
                      <a:pt x="68" y="60"/>
                    </a:lnTo>
                    <a:lnTo>
                      <a:pt x="68" y="60"/>
                    </a:lnTo>
                    <a:lnTo>
                      <a:pt x="58" y="50"/>
                    </a:lnTo>
                    <a:lnTo>
                      <a:pt x="48" y="42"/>
                    </a:lnTo>
                    <a:lnTo>
                      <a:pt x="54" y="36"/>
                    </a:lnTo>
                    <a:close/>
                    <a:moveTo>
                      <a:pt x="58" y="8"/>
                    </a:moveTo>
                    <a:lnTo>
                      <a:pt x="58" y="8"/>
                    </a:lnTo>
                    <a:lnTo>
                      <a:pt x="68" y="16"/>
                    </a:lnTo>
                    <a:lnTo>
                      <a:pt x="78" y="24"/>
                    </a:lnTo>
                    <a:lnTo>
                      <a:pt x="72" y="32"/>
                    </a:lnTo>
                    <a:lnTo>
                      <a:pt x="72" y="32"/>
                    </a:lnTo>
                    <a:lnTo>
                      <a:pt x="62" y="24"/>
                    </a:lnTo>
                    <a:lnTo>
                      <a:pt x="52" y="14"/>
                    </a:lnTo>
                    <a:lnTo>
                      <a:pt x="58" y="8"/>
                    </a:lnTo>
                    <a:close/>
                  </a:path>
                </a:pathLst>
              </a:custGeom>
              <a:solidFill>
                <a:srgbClr val="70B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9" name="Freeform 171"/>
              <p:cNvSpPr>
                <a:spLocks noEditPoints="1"/>
              </p:cNvSpPr>
              <p:nvPr/>
            </p:nvSpPr>
            <p:spPr bwMode="auto">
              <a:xfrm>
                <a:off x="3466" y="1022"/>
                <a:ext cx="108" cy="102"/>
              </a:xfrm>
              <a:custGeom>
                <a:avLst/>
                <a:gdLst>
                  <a:gd name="T0" fmla="*/ 56 w 108"/>
                  <a:gd name="T1" fmla="*/ 8 h 102"/>
                  <a:gd name="T2" fmla="*/ 66 w 108"/>
                  <a:gd name="T3" fmla="*/ 0 h 102"/>
                  <a:gd name="T4" fmla="*/ 66 w 108"/>
                  <a:gd name="T5" fmla="*/ 8 h 102"/>
                  <a:gd name="T6" fmla="*/ 92 w 108"/>
                  <a:gd name="T7" fmla="*/ 10 h 102"/>
                  <a:gd name="T8" fmla="*/ 104 w 108"/>
                  <a:gd name="T9" fmla="*/ 8 h 102"/>
                  <a:gd name="T10" fmla="*/ 104 w 108"/>
                  <a:gd name="T11" fmla="*/ 20 h 102"/>
                  <a:gd name="T12" fmla="*/ 28 w 108"/>
                  <a:gd name="T13" fmla="*/ 18 h 102"/>
                  <a:gd name="T14" fmla="*/ 28 w 108"/>
                  <a:gd name="T15" fmla="*/ 36 h 102"/>
                  <a:gd name="T16" fmla="*/ 26 w 108"/>
                  <a:gd name="T17" fmla="*/ 70 h 102"/>
                  <a:gd name="T18" fmla="*/ 24 w 108"/>
                  <a:gd name="T19" fmla="*/ 78 h 102"/>
                  <a:gd name="T20" fmla="*/ 10 w 108"/>
                  <a:gd name="T21" fmla="*/ 102 h 102"/>
                  <a:gd name="T22" fmla="*/ 2 w 108"/>
                  <a:gd name="T23" fmla="*/ 94 h 102"/>
                  <a:gd name="T24" fmla="*/ 8 w 108"/>
                  <a:gd name="T25" fmla="*/ 86 h 102"/>
                  <a:gd name="T26" fmla="*/ 16 w 108"/>
                  <a:gd name="T27" fmla="*/ 70 h 102"/>
                  <a:gd name="T28" fmla="*/ 18 w 108"/>
                  <a:gd name="T29" fmla="*/ 60 h 102"/>
                  <a:gd name="T30" fmla="*/ 6 w 108"/>
                  <a:gd name="T31" fmla="*/ 66 h 102"/>
                  <a:gd name="T32" fmla="*/ 0 w 108"/>
                  <a:gd name="T33" fmla="*/ 58 h 102"/>
                  <a:gd name="T34" fmla="*/ 8 w 108"/>
                  <a:gd name="T35" fmla="*/ 54 h 102"/>
                  <a:gd name="T36" fmla="*/ 18 w 108"/>
                  <a:gd name="T37" fmla="*/ 50 h 102"/>
                  <a:gd name="T38" fmla="*/ 20 w 108"/>
                  <a:gd name="T39" fmla="*/ 36 h 102"/>
                  <a:gd name="T40" fmla="*/ 18 w 108"/>
                  <a:gd name="T41" fmla="*/ 8 h 102"/>
                  <a:gd name="T42" fmla="*/ 56 w 108"/>
                  <a:gd name="T43" fmla="*/ 10 h 102"/>
                  <a:gd name="T44" fmla="*/ 10 w 108"/>
                  <a:gd name="T45" fmla="*/ 18 h 102"/>
                  <a:gd name="T46" fmla="*/ 14 w 108"/>
                  <a:gd name="T47" fmla="*/ 28 h 102"/>
                  <a:gd name="T48" fmla="*/ 10 w 108"/>
                  <a:gd name="T49" fmla="*/ 44 h 102"/>
                  <a:gd name="T50" fmla="*/ 6 w 108"/>
                  <a:gd name="T51" fmla="*/ 32 h 102"/>
                  <a:gd name="T52" fmla="*/ 10 w 108"/>
                  <a:gd name="T53" fmla="*/ 18 h 102"/>
                  <a:gd name="T54" fmla="*/ 50 w 108"/>
                  <a:gd name="T55" fmla="*/ 40 h 102"/>
                  <a:gd name="T56" fmla="*/ 38 w 108"/>
                  <a:gd name="T57" fmla="*/ 54 h 102"/>
                  <a:gd name="T58" fmla="*/ 32 w 108"/>
                  <a:gd name="T59" fmla="*/ 48 h 102"/>
                  <a:gd name="T60" fmla="*/ 40 w 108"/>
                  <a:gd name="T61" fmla="*/ 34 h 102"/>
                  <a:gd name="T62" fmla="*/ 56 w 108"/>
                  <a:gd name="T63" fmla="*/ 22 h 102"/>
                  <a:gd name="T64" fmla="*/ 54 w 108"/>
                  <a:gd name="T65" fmla="*/ 30 h 102"/>
                  <a:gd name="T66" fmla="*/ 88 w 108"/>
                  <a:gd name="T67" fmla="*/ 30 h 102"/>
                  <a:gd name="T68" fmla="*/ 100 w 108"/>
                  <a:gd name="T69" fmla="*/ 40 h 102"/>
                  <a:gd name="T70" fmla="*/ 88 w 108"/>
                  <a:gd name="T71" fmla="*/ 40 h 102"/>
                  <a:gd name="T72" fmla="*/ 72 w 108"/>
                  <a:gd name="T73" fmla="*/ 40 h 102"/>
                  <a:gd name="T74" fmla="*/ 94 w 108"/>
                  <a:gd name="T75" fmla="*/ 54 h 102"/>
                  <a:gd name="T76" fmla="*/ 106 w 108"/>
                  <a:gd name="T77" fmla="*/ 54 h 102"/>
                  <a:gd name="T78" fmla="*/ 106 w 108"/>
                  <a:gd name="T79" fmla="*/ 64 h 102"/>
                  <a:gd name="T80" fmla="*/ 72 w 108"/>
                  <a:gd name="T81" fmla="*/ 64 h 102"/>
                  <a:gd name="T82" fmla="*/ 78 w 108"/>
                  <a:gd name="T83" fmla="*/ 72 h 102"/>
                  <a:gd name="T84" fmla="*/ 84 w 108"/>
                  <a:gd name="T85" fmla="*/ 80 h 102"/>
                  <a:gd name="T86" fmla="*/ 108 w 108"/>
                  <a:gd name="T87" fmla="*/ 92 h 102"/>
                  <a:gd name="T88" fmla="*/ 102 w 108"/>
                  <a:gd name="T89" fmla="*/ 102 h 102"/>
                  <a:gd name="T90" fmla="*/ 92 w 108"/>
                  <a:gd name="T91" fmla="*/ 96 h 102"/>
                  <a:gd name="T92" fmla="*/ 82 w 108"/>
                  <a:gd name="T93" fmla="*/ 90 h 102"/>
                  <a:gd name="T94" fmla="*/ 66 w 108"/>
                  <a:gd name="T95" fmla="*/ 72 h 102"/>
                  <a:gd name="T96" fmla="*/ 62 w 108"/>
                  <a:gd name="T97" fmla="*/ 82 h 102"/>
                  <a:gd name="T98" fmla="*/ 56 w 108"/>
                  <a:gd name="T99" fmla="*/ 88 h 102"/>
                  <a:gd name="T100" fmla="*/ 30 w 108"/>
                  <a:gd name="T101" fmla="*/ 102 h 102"/>
                  <a:gd name="T102" fmla="*/ 26 w 108"/>
                  <a:gd name="T103" fmla="*/ 92 h 102"/>
                  <a:gd name="T104" fmla="*/ 38 w 108"/>
                  <a:gd name="T105" fmla="*/ 88 h 102"/>
                  <a:gd name="T106" fmla="*/ 48 w 108"/>
                  <a:gd name="T107" fmla="*/ 82 h 102"/>
                  <a:gd name="T108" fmla="*/ 60 w 108"/>
                  <a:gd name="T109" fmla="*/ 64 h 102"/>
                  <a:gd name="T110" fmla="*/ 42 w 108"/>
                  <a:gd name="T111" fmla="*/ 64 h 102"/>
                  <a:gd name="T112" fmla="*/ 32 w 108"/>
                  <a:gd name="T113" fmla="*/ 54 h 102"/>
                  <a:gd name="T114" fmla="*/ 42 w 108"/>
                  <a:gd name="T115" fmla="*/ 54 h 102"/>
                  <a:gd name="T116" fmla="*/ 62 w 108"/>
                  <a:gd name="T117" fmla="*/ 54 h 102"/>
                  <a:gd name="T118" fmla="*/ 50 w 108"/>
                  <a:gd name="T119"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 h="102">
                    <a:moveTo>
                      <a:pt x="56" y="8"/>
                    </a:moveTo>
                    <a:lnTo>
                      <a:pt x="56" y="8"/>
                    </a:lnTo>
                    <a:lnTo>
                      <a:pt x="54" y="0"/>
                    </a:lnTo>
                    <a:lnTo>
                      <a:pt x="66" y="0"/>
                    </a:lnTo>
                    <a:lnTo>
                      <a:pt x="66" y="0"/>
                    </a:lnTo>
                    <a:lnTo>
                      <a:pt x="66" y="8"/>
                    </a:lnTo>
                    <a:lnTo>
                      <a:pt x="66" y="10"/>
                    </a:lnTo>
                    <a:lnTo>
                      <a:pt x="92" y="10"/>
                    </a:lnTo>
                    <a:lnTo>
                      <a:pt x="92" y="10"/>
                    </a:lnTo>
                    <a:lnTo>
                      <a:pt x="104" y="8"/>
                    </a:lnTo>
                    <a:lnTo>
                      <a:pt x="104" y="20"/>
                    </a:lnTo>
                    <a:lnTo>
                      <a:pt x="104" y="20"/>
                    </a:lnTo>
                    <a:lnTo>
                      <a:pt x="92" y="18"/>
                    </a:lnTo>
                    <a:lnTo>
                      <a:pt x="28" y="18"/>
                    </a:lnTo>
                    <a:lnTo>
                      <a:pt x="28" y="36"/>
                    </a:lnTo>
                    <a:lnTo>
                      <a:pt x="28" y="36"/>
                    </a:lnTo>
                    <a:lnTo>
                      <a:pt x="28" y="54"/>
                    </a:lnTo>
                    <a:lnTo>
                      <a:pt x="26" y="70"/>
                    </a:lnTo>
                    <a:lnTo>
                      <a:pt x="26" y="70"/>
                    </a:lnTo>
                    <a:lnTo>
                      <a:pt x="24" y="78"/>
                    </a:lnTo>
                    <a:lnTo>
                      <a:pt x="20" y="88"/>
                    </a:lnTo>
                    <a:lnTo>
                      <a:pt x="10" y="102"/>
                    </a:lnTo>
                    <a:lnTo>
                      <a:pt x="10" y="102"/>
                    </a:lnTo>
                    <a:lnTo>
                      <a:pt x="2" y="94"/>
                    </a:lnTo>
                    <a:lnTo>
                      <a:pt x="2" y="94"/>
                    </a:lnTo>
                    <a:lnTo>
                      <a:pt x="8" y="86"/>
                    </a:lnTo>
                    <a:lnTo>
                      <a:pt x="14" y="78"/>
                    </a:lnTo>
                    <a:lnTo>
                      <a:pt x="16" y="70"/>
                    </a:lnTo>
                    <a:lnTo>
                      <a:pt x="18" y="60"/>
                    </a:lnTo>
                    <a:lnTo>
                      <a:pt x="18" y="60"/>
                    </a:lnTo>
                    <a:lnTo>
                      <a:pt x="6" y="66"/>
                    </a:lnTo>
                    <a:lnTo>
                      <a:pt x="6" y="66"/>
                    </a:lnTo>
                    <a:lnTo>
                      <a:pt x="4" y="68"/>
                    </a:lnTo>
                    <a:lnTo>
                      <a:pt x="0" y="58"/>
                    </a:lnTo>
                    <a:lnTo>
                      <a:pt x="0" y="58"/>
                    </a:lnTo>
                    <a:lnTo>
                      <a:pt x="8" y="54"/>
                    </a:lnTo>
                    <a:lnTo>
                      <a:pt x="18" y="50"/>
                    </a:lnTo>
                    <a:lnTo>
                      <a:pt x="18" y="50"/>
                    </a:lnTo>
                    <a:lnTo>
                      <a:pt x="20" y="36"/>
                    </a:lnTo>
                    <a:lnTo>
                      <a:pt x="20" y="36"/>
                    </a:lnTo>
                    <a:lnTo>
                      <a:pt x="18" y="8"/>
                    </a:lnTo>
                    <a:lnTo>
                      <a:pt x="18" y="8"/>
                    </a:lnTo>
                    <a:lnTo>
                      <a:pt x="32" y="10"/>
                    </a:lnTo>
                    <a:lnTo>
                      <a:pt x="56" y="10"/>
                    </a:lnTo>
                    <a:lnTo>
                      <a:pt x="56" y="8"/>
                    </a:lnTo>
                    <a:close/>
                    <a:moveTo>
                      <a:pt x="10" y="18"/>
                    </a:moveTo>
                    <a:lnTo>
                      <a:pt x="10" y="18"/>
                    </a:lnTo>
                    <a:lnTo>
                      <a:pt x="14" y="28"/>
                    </a:lnTo>
                    <a:lnTo>
                      <a:pt x="18" y="38"/>
                    </a:lnTo>
                    <a:lnTo>
                      <a:pt x="10" y="44"/>
                    </a:lnTo>
                    <a:lnTo>
                      <a:pt x="10" y="44"/>
                    </a:lnTo>
                    <a:lnTo>
                      <a:pt x="6" y="32"/>
                    </a:lnTo>
                    <a:lnTo>
                      <a:pt x="2" y="22"/>
                    </a:lnTo>
                    <a:lnTo>
                      <a:pt x="10" y="18"/>
                    </a:lnTo>
                    <a:close/>
                    <a:moveTo>
                      <a:pt x="50" y="40"/>
                    </a:moveTo>
                    <a:lnTo>
                      <a:pt x="50" y="40"/>
                    </a:lnTo>
                    <a:lnTo>
                      <a:pt x="38" y="54"/>
                    </a:lnTo>
                    <a:lnTo>
                      <a:pt x="38" y="54"/>
                    </a:lnTo>
                    <a:lnTo>
                      <a:pt x="32" y="48"/>
                    </a:lnTo>
                    <a:lnTo>
                      <a:pt x="32" y="48"/>
                    </a:lnTo>
                    <a:lnTo>
                      <a:pt x="40" y="34"/>
                    </a:lnTo>
                    <a:lnTo>
                      <a:pt x="40" y="34"/>
                    </a:lnTo>
                    <a:lnTo>
                      <a:pt x="46" y="20"/>
                    </a:lnTo>
                    <a:lnTo>
                      <a:pt x="56" y="22"/>
                    </a:lnTo>
                    <a:lnTo>
                      <a:pt x="56" y="22"/>
                    </a:lnTo>
                    <a:lnTo>
                      <a:pt x="54" y="30"/>
                    </a:lnTo>
                    <a:lnTo>
                      <a:pt x="88" y="30"/>
                    </a:lnTo>
                    <a:lnTo>
                      <a:pt x="88" y="30"/>
                    </a:lnTo>
                    <a:lnTo>
                      <a:pt x="100" y="30"/>
                    </a:lnTo>
                    <a:lnTo>
                      <a:pt x="100" y="40"/>
                    </a:lnTo>
                    <a:lnTo>
                      <a:pt x="100" y="40"/>
                    </a:lnTo>
                    <a:lnTo>
                      <a:pt x="88" y="40"/>
                    </a:lnTo>
                    <a:lnTo>
                      <a:pt x="72" y="40"/>
                    </a:lnTo>
                    <a:lnTo>
                      <a:pt x="72" y="40"/>
                    </a:lnTo>
                    <a:lnTo>
                      <a:pt x="70" y="54"/>
                    </a:lnTo>
                    <a:lnTo>
                      <a:pt x="94" y="54"/>
                    </a:lnTo>
                    <a:lnTo>
                      <a:pt x="94" y="54"/>
                    </a:lnTo>
                    <a:lnTo>
                      <a:pt x="106" y="54"/>
                    </a:lnTo>
                    <a:lnTo>
                      <a:pt x="106" y="64"/>
                    </a:lnTo>
                    <a:lnTo>
                      <a:pt x="106" y="64"/>
                    </a:lnTo>
                    <a:lnTo>
                      <a:pt x="94" y="64"/>
                    </a:lnTo>
                    <a:lnTo>
                      <a:pt x="72" y="64"/>
                    </a:lnTo>
                    <a:lnTo>
                      <a:pt x="72" y="64"/>
                    </a:lnTo>
                    <a:lnTo>
                      <a:pt x="78" y="72"/>
                    </a:lnTo>
                    <a:lnTo>
                      <a:pt x="84" y="80"/>
                    </a:lnTo>
                    <a:lnTo>
                      <a:pt x="84" y="80"/>
                    </a:lnTo>
                    <a:lnTo>
                      <a:pt x="96" y="86"/>
                    </a:lnTo>
                    <a:lnTo>
                      <a:pt x="108" y="92"/>
                    </a:lnTo>
                    <a:lnTo>
                      <a:pt x="108" y="92"/>
                    </a:lnTo>
                    <a:lnTo>
                      <a:pt x="102" y="102"/>
                    </a:lnTo>
                    <a:lnTo>
                      <a:pt x="102" y="102"/>
                    </a:lnTo>
                    <a:lnTo>
                      <a:pt x="92" y="96"/>
                    </a:lnTo>
                    <a:lnTo>
                      <a:pt x="82" y="90"/>
                    </a:lnTo>
                    <a:lnTo>
                      <a:pt x="82" y="90"/>
                    </a:lnTo>
                    <a:lnTo>
                      <a:pt x="74" y="82"/>
                    </a:lnTo>
                    <a:lnTo>
                      <a:pt x="66" y="72"/>
                    </a:lnTo>
                    <a:lnTo>
                      <a:pt x="66" y="72"/>
                    </a:lnTo>
                    <a:lnTo>
                      <a:pt x="62" y="82"/>
                    </a:lnTo>
                    <a:lnTo>
                      <a:pt x="56" y="88"/>
                    </a:lnTo>
                    <a:lnTo>
                      <a:pt x="56" y="88"/>
                    </a:lnTo>
                    <a:lnTo>
                      <a:pt x="44" y="96"/>
                    </a:lnTo>
                    <a:lnTo>
                      <a:pt x="30" y="102"/>
                    </a:lnTo>
                    <a:lnTo>
                      <a:pt x="30" y="102"/>
                    </a:lnTo>
                    <a:lnTo>
                      <a:pt x="26" y="92"/>
                    </a:lnTo>
                    <a:lnTo>
                      <a:pt x="26" y="92"/>
                    </a:lnTo>
                    <a:lnTo>
                      <a:pt x="38" y="88"/>
                    </a:lnTo>
                    <a:lnTo>
                      <a:pt x="48" y="82"/>
                    </a:lnTo>
                    <a:lnTo>
                      <a:pt x="48" y="82"/>
                    </a:lnTo>
                    <a:lnTo>
                      <a:pt x="56" y="74"/>
                    </a:lnTo>
                    <a:lnTo>
                      <a:pt x="60" y="64"/>
                    </a:lnTo>
                    <a:lnTo>
                      <a:pt x="42" y="64"/>
                    </a:lnTo>
                    <a:lnTo>
                      <a:pt x="42" y="64"/>
                    </a:lnTo>
                    <a:lnTo>
                      <a:pt x="32" y="64"/>
                    </a:lnTo>
                    <a:lnTo>
                      <a:pt x="32" y="54"/>
                    </a:lnTo>
                    <a:lnTo>
                      <a:pt x="32" y="54"/>
                    </a:lnTo>
                    <a:lnTo>
                      <a:pt x="42" y="54"/>
                    </a:lnTo>
                    <a:lnTo>
                      <a:pt x="62" y="54"/>
                    </a:lnTo>
                    <a:lnTo>
                      <a:pt x="62" y="54"/>
                    </a:lnTo>
                    <a:lnTo>
                      <a:pt x="62" y="40"/>
                    </a:lnTo>
                    <a:lnTo>
                      <a:pt x="50" y="4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0" name="Freeform 172"/>
              <p:cNvSpPr>
                <a:spLocks noEditPoints="1"/>
              </p:cNvSpPr>
              <p:nvPr/>
            </p:nvSpPr>
            <p:spPr bwMode="auto">
              <a:xfrm>
                <a:off x="3580" y="1020"/>
                <a:ext cx="104" cy="104"/>
              </a:xfrm>
              <a:custGeom>
                <a:avLst/>
                <a:gdLst>
                  <a:gd name="T0" fmla="*/ 54 w 104"/>
                  <a:gd name="T1" fmla="*/ 0 h 104"/>
                  <a:gd name="T2" fmla="*/ 64 w 104"/>
                  <a:gd name="T3" fmla="*/ 10 h 104"/>
                  <a:gd name="T4" fmla="*/ 90 w 104"/>
                  <a:gd name="T5" fmla="*/ 10 h 104"/>
                  <a:gd name="T6" fmla="*/ 104 w 104"/>
                  <a:gd name="T7" fmla="*/ 20 h 104"/>
                  <a:gd name="T8" fmla="*/ 28 w 104"/>
                  <a:gd name="T9" fmla="*/ 20 h 104"/>
                  <a:gd name="T10" fmla="*/ 26 w 104"/>
                  <a:gd name="T11" fmla="*/ 66 h 104"/>
                  <a:gd name="T12" fmla="*/ 16 w 104"/>
                  <a:gd name="T13" fmla="*/ 96 h 104"/>
                  <a:gd name="T14" fmla="*/ 2 w 104"/>
                  <a:gd name="T15" fmla="*/ 96 h 104"/>
                  <a:gd name="T16" fmla="*/ 12 w 104"/>
                  <a:gd name="T17" fmla="*/ 82 h 104"/>
                  <a:gd name="T18" fmla="*/ 18 w 104"/>
                  <a:gd name="T19" fmla="*/ 62 h 104"/>
                  <a:gd name="T20" fmla="*/ 2 w 104"/>
                  <a:gd name="T21" fmla="*/ 70 h 104"/>
                  <a:gd name="T22" fmla="*/ 8 w 104"/>
                  <a:gd name="T23" fmla="*/ 56 h 104"/>
                  <a:gd name="T24" fmla="*/ 18 w 104"/>
                  <a:gd name="T25" fmla="*/ 34 h 104"/>
                  <a:gd name="T26" fmla="*/ 32 w 104"/>
                  <a:gd name="T27" fmla="*/ 10 h 104"/>
                  <a:gd name="T28" fmla="*/ 8 w 104"/>
                  <a:gd name="T29" fmla="*/ 20 h 104"/>
                  <a:gd name="T30" fmla="*/ 16 w 104"/>
                  <a:gd name="T31" fmla="*/ 40 h 104"/>
                  <a:gd name="T32" fmla="*/ 4 w 104"/>
                  <a:gd name="T33" fmla="*/ 34 h 104"/>
                  <a:gd name="T34" fmla="*/ 88 w 104"/>
                  <a:gd name="T35" fmla="*/ 78 h 104"/>
                  <a:gd name="T36" fmla="*/ 82 w 104"/>
                  <a:gd name="T37" fmla="*/ 86 h 104"/>
                  <a:gd name="T38" fmla="*/ 66 w 104"/>
                  <a:gd name="T39" fmla="*/ 68 h 104"/>
                  <a:gd name="T40" fmla="*/ 50 w 104"/>
                  <a:gd name="T41" fmla="*/ 86 h 104"/>
                  <a:gd name="T42" fmla="*/ 44 w 104"/>
                  <a:gd name="T43" fmla="*/ 92 h 104"/>
                  <a:gd name="T44" fmla="*/ 34 w 104"/>
                  <a:gd name="T45" fmla="*/ 104 h 104"/>
                  <a:gd name="T46" fmla="*/ 34 w 104"/>
                  <a:gd name="T47" fmla="*/ 56 h 104"/>
                  <a:gd name="T48" fmla="*/ 44 w 104"/>
                  <a:gd name="T49" fmla="*/ 46 h 104"/>
                  <a:gd name="T50" fmla="*/ 62 w 104"/>
                  <a:gd name="T51" fmla="*/ 36 h 104"/>
                  <a:gd name="T52" fmla="*/ 32 w 104"/>
                  <a:gd name="T53" fmla="*/ 36 h 104"/>
                  <a:gd name="T54" fmla="*/ 44 w 104"/>
                  <a:gd name="T55" fmla="*/ 28 h 104"/>
                  <a:gd name="T56" fmla="*/ 100 w 104"/>
                  <a:gd name="T57" fmla="*/ 28 h 104"/>
                  <a:gd name="T58" fmla="*/ 88 w 104"/>
                  <a:gd name="T59" fmla="*/ 36 h 104"/>
                  <a:gd name="T60" fmla="*/ 70 w 104"/>
                  <a:gd name="T61" fmla="*/ 46 h 104"/>
                  <a:gd name="T62" fmla="*/ 98 w 104"/>
                  <a:gd name="T63" fmla="*/ 46 h 104"/>
                  <a:gd name="T64" fmla="*/ 98 w 104"/>
                  <a:gd name="T65" fmla="*/ 92 h 104"/>
                  <a:gd name="T66" fmla="*/ 94 w 104"/>
                  <a:gd name="T67" fmla="*/ 100 h 104"/>
                  <a:gd name="T68" fmla="*/ 80 w 104"/>
                  <a:gd name="T69" fmla="*/ 102 h 104"/>
                  <a:gd name="T70" fmla="*/ 74 w 104"/>
                  <a:gd name="T71" fmla="*/ 102 h 104"/>
                  <a:gd name="T72" fmla="*/ 82 w 104"/>
                  <a:gd name="T73" fmla="*/ 94 h 104"/>
                  <a:gd name="T74" fmla="*/ 88 w 104"/>
                  <a:gd name="T75" fmla="*/ 90 h 104"/>
                  <a:gd name="T76" fmla="*/ 44 w 104"/>
                  <a:gd name="T77" fmla="*/ 78 h 104"/>
                  <a:gd name="T78" fmla="*/ 54 w 104"/>
                  <a:gd name="T79" fmla="*/ 70 h 104"/>
                  <a:gd name="T80" fmla="*/ 44 w 104"/>
                  <a:gd name="T81" fmla="*/ 54 h 104"/>
                  <a:gd name="T82" fmla="*/ 70 w 104"/>
                  <a:gd name="T83" fmla="*/ 54 h 104"/>
                  <a:gd name="T84" fmla="*/ 76 w 104"/>
                  <a:gd name="T85" fmla="*/ 68 h 104"/>
                  <a:gd name="T86" fmla="*/ 70 w 104"/>
                  <a:gd name="T87"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04">
                    <a:moveTo>
                      <a:pt x="54" y="10"/>
                    </a:moveTo>
                    <a:lnTo>
                      <a:pt x="54" y="10"/>
                    </a:lnTo>
                    <a:lnTo>
                      <a:pt x="54" y="0"/>
                    </a:lnTo>
                    <a:lnTo>
                      <a:pt x="66" y="0"/>
                    </a:lnTo>
                    <a:lnTo>
                      <a:pt x="66" y="0"/>
                    </a:lnTo>
                    <a:lnTo>
                      <a:pt x="64" y="10"/>
                    </a:lnTo>
                    <a:lnTo>
                      <a:pt x="64" y="10"/>
                    </a:lnTo>
                    <a:lnTo>
                      <a:pt x="90" y="10"/>
                    </a:lnTo>
                    <a:lnTo>
                      <a:pt x="90" y="10"/>
                    </a:lnTo>
                    <a:lnTo>
                      <a:pt x="104" y="10"/>
                    </a:lnTo>
                    <a:lnTo>
                      <a:pt x="104" y="20"/>
                    </a:lnTo>
                    <a:lnTo>
                      <a:pt x="104" y="20"/>
                    </a:lnTo>
                    <a:lnTo>
                      <a:pt x="90" y="20"/>
                    </a:lnTo>
                    <a:lnTo>
                      <a:pt x="28" y="20"/>
                    </a:lnTo>
                    <a:lnTo>
                      <a:pt x="28" y="20"/>
                    </a:lnTo>
                    <a:lnTo>
                      <a:pt x="28" y="50"/>
                    </a:lnTo>
                    <a:lnTo>
                      <a:pt x="26" y="66"/>
                    </a:lnTo>
                    <a:lnTo>
                      <a:pt x="26" y="66"/>
                    </a:lnTo>
                    <a:lnTo>
                      <a:pt x="24" y="78"/>
                    </a:lnTo>
                    <a:lnTo>
                      <a:pt x="20" y="88"/>
                    </a:lnTo>
                    <a:lnTo>
                      <a:pt x="16" y="96"/>
                    </a:lnTo>
                    <a:lnTo>
                      <a:pt x="10" y="104"/>
                    </a:lnTo>
                    <a:lnTo>
                      <a:pt x="10" y="104"/>
                    </a:lnTo>
                    <a:lnTo>
                      <a:pt x="2" y="96"/>
                    </a:lnTo>
                    <a:lnTo>
                      <a:pt x="2" y="96"/>
                    </a:lnTo>
                    <a:lnTo>
                      <a:pt x="8" y="90"/>
                    </a:lnTo>
                    <a:lnTo>
                      <a:pt x="12" y="82"/>
                    </a:lnTo>
                    <a:lnTo>
                      <a:pt x="16" y="72"/>
                    </a:lnTo>
                    <a:lnTo>
                      <a:pt x="18" y="62"/>
                    </a:lnTo>
                    <a:lnTo>
                      <a:pt x="18" y="62"/>
                    </a:lnTo>
                    <a:lnTo>
                      <a:pt x="6" y="68"/>
                    </a:lnTo>
                    <a:lnTo>
                      <a:pt x="6" y="68"/>
                    </a:lnTo>
                    <a:lnTo>
                      <a:pt x="2" y="70"/>
                    </a:lnTo>
                    <a:lnTo>
                      <a:pt x="0" y="60"/>
                    </a:lnTo>
                    <a:lnTo>
                      <a:pt x="0" y="60"/>
                    </a:lnTo>
                    <a:lnTo>
                      <a:pt x="8" y="56"/>
                    </a:lnTo>
                    <a:lnTo>
                      <a:pt x="18" y="52"/>
                    </a:lnTo>
                    <a:lnTo>
                      <a:pt x="18" y="34"/>
                    </a:lnTo>
                    <a:lnTo>
                      <a:pt x="18" y="34"/>
                    </a:lnTo>
                    <a:lnTo>
                      <a:pt x="18" y="10"/>
                    </a:lnTo>
                    <a:lnTo>
                      <a:pt x="18" y="10"/>
                    </a:lnTo>
                    <a:lnTo>
                      <a:pt x="32" y="10"/>
                    </a:lnTo>
                    <a:lnTo>
                      <a:pt x="54" y="10"/>
                    </a:lnTo>
                    <a:lnTo>
                      <a:pt x="54" y="10"/>
                    </a:lnTo>
                    <a:close/>
                    <a:moveTo>
                      <a:pt x="8" y="20"/>
                    </a:moveTo>
                    <a:lnTo>
                      <a:pt x="8" y="20"/>
                    </a:lnTo>
                    <a:lnTo>
                      <a:pt x="12" y="30"/>
                    </a:lnTo>
                    <a:lnTo>
                      <a:pt x="16" y="40"/>
                    </a:lnTo>
                    <a:lnTo>
                      <a:pt x="10" y="46"/>
                    </a:lnTo>
                    <a:lnTo>
                      <a:pt x="10" y="46"/>
                    </a:lnTo>
                    <a:lnTo>
                      <a:pt x="4" y="34"/>
                    </a:lnTo>
                    <a:lnTo>
                      <a:pt x="0" y="26"/>
                    </a:lnTo>
                    <a:lnTo>
                      <a:pt x="8" y="20"/>
                    </a:lnTo>
                    <a:close/>
                    <a:moveTo>
                      <a:pt x="88" y="78"/>
                    </a:moveTo>
                    <a:lnTo>
                      <a:pt x="88" y="78"/>
                    </a:lnTo>
                    <a:lnTo>
                      <a:pt x="82" y="86"/>
                    </a:lnTo>
                    <a:lnTo>
                      <a:pt x="82" y="86"/>
                    </a:lnTo>
                    <a:lnTo>
                      <a:pt x="72" y="76"/>
                    </a:lnTo>
                    <a:lnTo>
                      <a:pt x="66" y="68"/>
                    </a:lnTo>
                    <a:lnTo>
                      <a:pt x="66" y="68"/>
                    </a:lnTo>
                    <a:lnTo>
                      <a:pt x="60" y="78"/>
                    </a:lnTo>
                    <a:lnTo>
                      <a:pt x="50" y="86"/>
                    </a:lnTo>
                    <a:lnTo>
                      <a:pt x="50" y="86"/>
                    </a:lnTo>
                    <a:lnTo>
                      <a:pt x="44" y="80"/>
                    </a:lnTo>
                    <a:lnTo>
                      <a:pt x="44" y="92"/>
                    </a:lnTo>
                    <a:lnTo>
                      <a:pt x="44" y="92"/>
                    </a:lnTo>
                    <a:lnTo>
                      <a:pt x="44" y="104"/>
                    </a:lnTo>
                    <a:lnTo>
                      <a:pt x="34" y="104"/>
                    </a:lnTo>
                    <a:lnTo>
                      <a:pt x="34" y="104"/>
                    </a:lnTo>
                    <a:lnTo>
                      <a:pt x="34" y="92"/>
                    </a:lnTo>
                    <a:lnTo>
                      <a:pt x="34" y="56"/>
                    </a:lnTo>
                    <a:lnTo>
                      <a:pt x="34" y="56"/>
                    </a:lnTo>
                    <a:lnTo>
                      <a:pt x="34" y="46"/>
                    </a:lnTo>
                    <a:lnTo>
                      <a:pt x="34" y="46"/>
                    </a:lnTo>
                    <a:lnTo>
                      <a:pt x="44" y="46"/>
                    </a:lnTo>
                    <a:lnTo>
                      <a:pt x="62" y="46"/>
                    </a:lnTo>
                    <a:lnTo>
                      <a:pt x="62" y="46"/>
                    </a:lnTo>
                    <a:lnTo>
                      <a:pt x="62" y="36"/>
                    </a:lnTo>
                    <a:lnTo>
                      <a:pt x="44" y="36"/>
                    </a:lnTo>
                    <a:lnTo>
                      <a:pt x="44" y="36"/>
                    </a:lnTo>
                    <a:lnTo>
                      <a:pt x="32" y="36"/>
                    </a:lnTo>
                    <a:lnTo>
                      <a:pt x="32" y="28"/>
                    </a:lnTo>
                    <a:lnTo>
                      <a:pt x="32" y="28"/>
                    </a:lnTo>
                    <a:lnTo>
                      <a:pt x="44" y="28"/>
                    </a:lnTo>
                    <a:lnTo>
                      <a:pt x="90" y="28"/>
                    </a:lnTo>
                    <a:lnTo>
                      <a:pt x="90" y="28"/>
                    </a:lnTo>
                    <a:lnTo>
                      <a:pt x="100" y="28"/>
                    </a:lnTo>
                    <a:lnTo>
                      <a:pt x="100" y="36"/>
                    </a:lnTo>
                    <a:lnTo>
                      <a:pt x="100" y="36"/>
                    </a:lnTo>
                    <a:lnTo>
                      <a:pt x="88" y="36"/>
                    </a:lnTo>
                    <a:lnTo>
                      <a:pt x="70" y="36"/>
                    </a:lnTo>
                    <a:lnTo>
                      <a:pt x="70" y="36"/>
                    </a:lnTo>
                    <a:lnTo>
                      <a:pt x="70" y="46"/>
                    </a:lnTo>
                    <a:lnTo>
                      <a:pt x="86" y="46"/>
                    </a:lnTo>
                    <a:lnTo>
                      <a:pt x="86" y="46"/>
                    </a:lnTo>
                    <a:lnTo>
                      <a:pt x="98" y="46"/>
                    </a:lnTo>
                    <a:lnTo>
                      <a:pt x="98" y="46"/>
                    </a:lnTo>
                    <a:lnTo>
                      <a:pt x="98" y="58"/>
                    </a:lnTo>
                    <a:lnTo>
                      <a:pt x="98" y="92"/>
                    </a:lnTo>
                    <a:lnTo>
                      <a:pt x="98" y="92"/>
                    </a:lnTo>
                    <a:lnTo>
                      <a:pt x="96" y="98"/>
                    </a:lnTo>
                    <a:lnTo>
                      <a:pt x="94" y="100"/>
                    </a:lnTo>
                    <a:lnTo>
                      <a:pt x="94" y="100"/>
                    </a:lnTo>
                    <a:lnTo>
                      <a:pt x="90" y="102"/>
                    </a:lnTo>
                    <a:lnTo>
                      <a:pt x="80" y="102"/>
                    </a:lnTo>
                    <a:lnTo>
                      <a:pt x="80" y="102"/>
                    </a:lnTo>
                    <a:lnTo>
                      <a:pt x="74" y="102"/>
                    </a:lnTo>
                    <a:lnTo>
                      <a:pt x="74" y="102"/>
                    </a:lnTo>
                    <a:lnTo>
                      <a:pt x="72" y="92"/>
                    </a:lnTo>
                    <a:lnTo>
                      <a:pt x="72" y="92"/>
                    </a:lnTo>
                    <a:lnTo>
                      <a:pt x="82" y="94"/>
                    </a:lnTo>
                    <a:lnTo>
                      <a:pt x="82" y="94"/>
                    </a:lnTo>
                    <a:lnTo>
                      <a:pt x="86" y="92"/>
                    </a:lnTo>
                    <a:lnTo>
                      <a:pt x="88" y="90"/>
                    </a:lnTo>
                    <a:lnTo>
                      <a:pt x="88" y="78"/>
                    </a:lnTo>
                    <a:close/>
                    <a:moveTo>
                      <a:pt x="44" y="78"/>
                    </a:moveTo>
                    <a:lnTo>
                      <a:pt x="44" y="78"/>
                    </a:lnTo>
                    <a:lnTo>
                      <a:pt x="50" y="74"/>
                    </a:lnTo>
                    <a:lnTo>
                      <a:pt x="54" y="70"/>
                    </a:lnTo>
                    <a:lnTo>
                      <a:pt x="54" y="70"/>
                    </a:lnTo>
                    <a:lnTo>
                      <a:pt x="58" y="64"/>
                    </a:lnTo>
                    <a:lnTo>
                      <a:pt x="60" y="54"/>
                    </a:lnTo>
                    <a:lnTo>
                      <a:pt x="44" y="54"/>
                    </a:lnTo>
                    <a:lnTo>
                      <a:pt x="44" y="78"/>
                    </a:lnTo>
                    <a:close/>
                    <a:moveTo>
                      <a:pt x="70" y="54"/>
                    </a:moveTo>
                    <a:lnTo>
                      <a:pt x="70" y="54"/>
                    </a:lnTo>
                    <a:lnTo>
                      <a:pt x="68" y="58"/>
                    </a:lnTo>
                    <a:lnTo>
                      <a:pt x="68" y="58"/>
                    </a:lnTo>
                    <a:lnTo>
                      <a:pt x="76" y="68"/>
                    </a:lnTo>
                    <a:lnTo>
                      <a:pt x="88" y="78"/>
                    </a:lnTo>
                    <a:lnTo>
                      <a:pt x="88" y="54"/>
                    </a:lnTo>
                    <a:lnTo>
                      <a:pt x="70" y="54"/>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1" name="Freeform 173"/>
              <p:cNvSpPr>
                <a:spLocks noEditPoints="1"/>
              </p:cNvSpPr>
              <p:nvPr/>
            </p:nvSpPr>
            <p:spPr bwMode="auto">
              <a:xfrm>
                <a:off x="3694" y="1030"/>
                <a:ext cx="100" cy="92"/>
              </a:xfrm>
              <a:custGeom>
                <a:avLst/>
                <a:gdLst>
                  <a:gd name="T0" fmla="*/ 54 w 100"/>
                  <a:gd name="T1" fmla="*/ 40 h 92"/>
                  <a:gd name="T2" fmla="*/ 54 w 100"/>
                  <a:gd name="T3" fmla="*/ 40 h 92"/>
                  <a:gd name="T4" fmla="*/ 52 w 100"/>
                  <a:gd name="T5" fmla="*/ 56 h 92"/>
                  <a:gd name="T6" fmla="*/ 48 w 100"/>
                  <a:gd name="T7" fmla="*/ 68 h 92"/>
                  <a:gd name="T8" fmla="*/ 48 w 100"/>
                  <a:gd name="T9" fmla="*/ 68 h 92"/>
                  <a:gd name="T10" fmla="*/ 42 w 100"/>
                  <a:gd name="T11" fmla="*/ 76 h 92"/>
                  <a:gd name="T12" fmla="*/ 36 w 100"/>
                  <a:gd name="T13" fmla="*/ 82 h 92"/>
                  <a:gd name="T14" fmla="*/ 28 w 100"/>
                  <a:gd name="T15" fmla="*/ 86 h 92"/>
                  <a:gd name="T16" fmla="*/ 18 w 100"/>
                  <a:gd name="T17" fmla="*/ 92 h 92"/>
                  <a:gd name="T18" fmla="*/ 18 w 100"/>
                  <a:gd name="T19" fmla="*/ 92 h 92"/>
                  <a:gd name="T20" fmla="*/ 16 w 100"/>
                  <a:gd name="T21" fmla="*/ 86 h 92"/>
                  <a:gd name="T22" fmla="*/ 10 w 100"/>
                  <a:gd name="T23" fmla="*/ 82 h 92"/>
                  <a:gd name="T24" fmla="*/ 10 w 100"/>
                  <a:gd name="T25" fmla="*/ 82 h 92"/>
                  <a:gd name="T26" fmla="*/ 20 w 100"/>
                  <a:gd name="T27" fmla="*/ 78 h 92"/>
                  <a:gd name="T28" fmla="*/ 28 w 100"/>
                  <a:gd name="T29" fmla="*/ 72 h 92"/>
                  <a:gd name="T30" fmla="*/ 34 w 100"/>
                  <a:gd name="T31" fmla="*/ 68 h 92"/>
                  <a:gd name="T32" fmla="*/ 38 w 100"/>
                  <a:gd name="T33" fmla="*/ 62 h 92"/>
                  <a:gd name="T34" fmla="*/ 38 w 100"/>
                  <a:gd name="T35" fmla="*/ 62 h 92"/>
                  <a:gd name="T36" fmla="*/ 42 w 100"/>
                  <a:gd name="T37" fmla="*/ 52 h 92"/>
                  <a:gd name="T38" fmla="*/ 42 w 100"/>
                  <a:gd name="T39" fmla="*/ 40 h 92"/>
                  <a:gd name="T40" fmla="*/ 16 w 100"/>
                  <a:gd name="T41" fmla="*/ 40 h 92"/>
                  <a:gd name="T42" fmla="*/ 16 w 100"/>
                  <a:gd name="T43" fmla="*/ 40 h 92"/>
                  <a:gd name="T44" fmla="*/ 0 w 100"/>
                  <a:gd name="T45" fmla="*/ 40 h 92"/>
                  <a:gd name="T46" fmla="*/ 0 w 100"/>
                  <a:gd name="T47" fmla="*/ 28 h 92"/>
                  <a:gd name="T48" fmla="*/ 0 w 100"/>
                  <a:gd name="T49" fmla="*/ 28 h 92"/>
                  <a:gd name="T50" fmla="*/ 16 w 100"/>
                  <a:gd name="T51" fmla="*/ 28 h 92"/>
                  <a:gd name="T52" fmla="*/ 78 w 100"/>
                  <a:gd name="T53" fmla="*/ 28 h 92"/>
                  <a:gd name="T54" fmla="*/ 78 w 100"/>
                  <a:gd name="T55" fmla="*/ 28 h 92"/>
                  <a:gd name="T56" fmla="*/ 94 w 100"/>
                  <a:gd name="T57" fmla="*/ 28 h 92"/>
                  <a:gd name="T58" fmla="*/ 94 w 100"/>
                  <a:gd name="T59" fmla="*/ 40 h 92"/>
                  <a:gd name="T60" fmla="*/ 94 w 100"/>
                  <a:gd name="T61" fmla="*/ 40 h 92"/>
                  <a:gd name="T62" fmla="*/ 78 w 100"/>
                  <a:gd name="T63" fmla="*/ 40 h 92"/>
                  <a:gd name="T64" fmla="*/ 54 w 100"/>
                  <a:gd name="T65" fmla="*/ 40 h 92"/>
                  <a:gd name="T66" fmla="*/ 12 w 100"/>
                  <a:gd name="T67" fmla="*/ 0 h 92"/>
                  <a:gd name="T68" fmla="*/ 12 w 100"/>
                  <a:gd name="T69" fmla="*/ 0 h 92"/>
                  <a:gd name="T70" fmla="*/ 26 w 100"/>
                  <a:gd name="T71" fmla="*/ 0 h 92"/>
                  <a:gd name="T72" fmla="*/ 58 w 100"/>
                  <a:gd name="T73" fmla="*/ 0 h 92"/>
                  <a:gd name="T74" fmla="*/ 58 w 100"/>
                  <a:gd name="T75" fmla="*/ 0 h 92"/>
                  <a:gd name="T76" fmla="*/ 72 w 100"/>
                  <a:gd name="T77" fmla="*/ 0 h 92"/>
                  <a:gd name="T78" fmla="*/ 72 w 100"/>
                  <a:gd name="T79" fmla="*/ 12 h 92"/>
                  <a:gd name="T80" fmla="*/ 72 w 100"/>
                  <a:gd name="T81" fmla="*/ 12 h 92"/>
                  <a:gd name="T82" fmla="*/ 58 w 100"/>
                  <a:gd name="T83" fmla="*/ 12 h 92"/>
                  <a:gd name="T84" fmla="*/ 26 w 100"/>
                  <a:gd name="T85" fmla="*/ 12 h 92"/>
                  <a:gd name="T86" fmla="*/ 26 w 100"/>
                  <a:gd name="T87" fmla="*/ 12 h 92"/>
                  <a:gd name="T88" fmla="*/ 12 w 100"/>
                  <a:gd name="T89" fmla="*/ 12 h 92"/>
                  <a:gd name="T90" fmla="*/ 12 w 100"/>
                  <a:gd name="T91" fmla="*/ 0 h 92"/>
                  <a:gd name="T92" fmla="*/ 82 w 100"/>
                  <a:gd name="T93" fmla="*/ 22 h 92"/>
                  <a:gd name="T94" fmla="*/ 82 w 100"/>
                  <a:gd name="T95" fmla="*/ 22 h 92"/>
                  <a:gd name="T96" fmla="*/ 78 w 100"/>
                  <a:gd name="T97" fmla="*/ 14 h 92"/>
                  <a:gd name="T98" fmla="*/ 74 w 100"/>
                  <a:gd name="T99" fmla="*/ 6 h 92"/>
                  <a:gd name="T100" fmla="*/ 82 w 100"/>
                  <a:gd name="T101" fmla="*/ 4 h 92"/>
                  <a:gd name="T102" fmla="*/ 82 w 100"/>
                  <a:gd name="T103" fmla="*/ 4 h 92"/>
                  <a:gd name="T104" fmla="*/ 86 w 100"/>
                  <a:gd name="T105" fmla="*/ 12 h 92"/>
                  <a:gd name="T106" fmla="*/ 88 w 100"/>
                  <a:gd name="T107" fmla="*/ 20 h 92"/>
                  <a:gd name="T108" fmla="*/ 82 w 100"/>
                  <a:gd name="T109" fmla="*/ 22 h 92"/>
                  <a:gd name="T110" fmla="*/ 94 w 100"/>
                  <a:gd name="T111" fmla="*/ 18 h 92"/>
                  <a:gd name="T112" fmla="*/ 94 w 100"/>
                  <a:gd name="T113" fmla="*/ 18 h 92"/>
                  <a:gd name="T114" fmla="*/ 86 w 100"/>
                  <a:gd name="T115" fmla="*/ 2 h 92"/>
                  <a:gd name="T116" fmla="*/ 92 w 100"/>
                  <a:gd name="T117" fmla="*/ 0 h 92"/>
                  <a:gd name="T118" fmla="*/ 92 w 100"/>
                  <a:gd name="T119" fmla="*/ 0 h 92"/>
                  <a:gd name="T120" fmla="*/ 98 w 100"/>
                  <a:gd name="T121" fmla="*/ 8 h 92"/>
                  <a:gd name="T122" fmla="*/ 100 w 100"/>
                  <a:gd name="T123" fmla="*/ 14 h 92"/>
                  <a:gd name="T124" fmla="*/ 94 w 100"/>
                  <a:gd name="T125"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92">
                    <a:moveTo>
                      <a:pt x="54" y="40"/>
                    </a:moveTo>
                    <a:lnTo>
                      <a:pt x="54" y="40"/>
                    </a:lnTo>
                    <a:lnTo>
                      <a:pt x="52" y="56"/>
                    </a:lnTo>
                    <a:lnTo>
                      <a:pt x="48" y="68"/>
                    </a:lnTo>
                    <a:lnTo>
                      <a:pt x="48" y="68"/>
                    </a:lnTo>
                    <a:lnTo>
                      <a:pt x="42" y="76"/>
                    </a:lnTo>
                    <a:lnTo>
                      <a:pt x="36" y="82"/>
                    </a:lnTo>
                    <a:lnTo>
                      <a:pt x="28" y="86"/>
                    </a:lnTo>
                    <a:lnTo>
                      <a:pt x="18" y="92"/>
                    </a:lnTo>
                    <a:lnTo>
                      <a:pt x="18" y="92"/>
                    </a:lnTo>
                    <a:lnTo>
                      <a:pt x="16" y="86"/>
                    </a:lnTo>
                    <a:lnTo>
                      <a:pt x="10" y="82"/>
                    </a:lnTo>
                    <a:lnTo>
                      <a:pt x="10" y="82"/>
                    </a:lnTo>
                    <a:lnTo>
                      <a:pt x="20" y="78"/>
                    </a:lnTo>
                    <a:lnTo>
                      <a:pt x="28" y="72"/>
                    </a:lnTo>
                    <a:lnTo>
                      <a:pt x="34" y="68"/>
                    </a:lnTo>
                    <a:lnTo>
                      <a:pt x="38" y="62"/>
                    </a:lnTo>
                    <a:lnTo>
                      <a:pt x="38" y="62"/>
                    </a:lnTo>
                    <a:lnTo>
                      <a:pt x="42" y="52"/>
                    </a:lnTo>
                    <a:lnTo>
                      <a:pt x="42" y="40"/>
                    </a:lnTo>
                    <a:lnTo>
                      <a:pt x="16" y="40"/>
                    </a:lnTo>
                    <a:lnTo>
                      <a:pt x="16" y="40"/>
                    </a:lnTo>
                    <a:lnTo>
                      <a:pt x="0" y="40"/>
                    </a:lnTo>
                    <a:lnTo>
                      <a:pt x="0" y="28"/>
                    </a:lnTo>
                    <a:lnTo>
                      <a:pt x="0" y="28"/>
                    </a:lnTo>
                    <a:lnTo>
                      <a:pt x="16" y="28"/>
                    </a:lnTo>
                    <a:lnTo>
                      <a:pt x="78" y="28"/>
                    </a:lnTo>
                    <a:lnTo>
                      <a:pt x="78" y="28"/>
                    </a:lnTo>
                    <a:lnTo>
                      <a:pt x="94" y="28"/>
                    </a:lnTo>
                    <a:lnTo>
                      <a:pt x="94" y="40"/>
                    </a:lnTo>
                    <a:lnTo>
                      <a:pt x="94" y="40"/>
                    </a:lnTo>
                    <a:lnTo>
                      <a:pt x="78" y="40"/>
                    </a:lnTo>
                    <a:lnTo>
                      <a:pt x="54" y="40"/>
                    </a:lnTo>
                    <a:close/>
                    <a:moveTo>
                      <a:pt x="12" y="0"/>
                    </a:moveTo>
                    <a:lnTo>
                      <a:pt x="12" y="0"/>
                    </a:lnTo>
                    <a:lnTo>
                      <a:pt x="26" y="0"/>
                    </a:lnTo>
                    <a:lnTo>
                      <a:pt x="58" y="0"/>
                    </a:lnTo>
                    <a:lnTo>
                      <a:pt x="58" y="0"/>
                    </a:lnTo>
                    <a:lnTo>
                      <a:pt x="72" y="0"/>
                    </a:lnTo>
                    <a:lnTo>
                      <a:pt x="72" y="12"/>
                    </a:lnTo>
                    <a:lnTo>
                      <a:pt x="72" y="12"/>
                    </a:lnTo>
                    <a:lnTo>
                      <a:pt x="58" y="12"/>
                    </a:lnTo>
                    <a:lnTo>
                      <a:pt x="26" y="12"/>
                    </a:lnTo>
                    <a:lnTo>
                      <a:pt x="26" y="12"/>
                    </a:lnTo>
                    <a:lnTo>
                      <a:pt x="12" y="12"/>
                    </a:lnTo>
                    <a:lnTo>
                      <a:pt x="12" y="0"/>
                    </a:lnTo>
                    <a:close/>
                    <a:moveTo>
                      <a:pt x="82" y="22"/>
                    </a:moveTo>
                    <a:lnTo>
                      <a:pt x="82" y="22"/>
                    </a:lnTo>
                    <a:lnTo>
                      <a:pt x="78" y="14"/>
                    </a:lnTo>
                    <a:lnTo>
                      <a:pt x="74" y="6"/>
                    </a:lnTo>
                    <a:lnTo>
                      <a:pt x="82" y="4"/>
                    </a:lnTo>
                    <a:lnTo>
                      <a:pt x="82" y="4"/>
                    </a:lnTo>
                    <a:lnTo>
                      <a:pt x="86" y="12"/>
                    </a:lnTo>
                    <a:lnTo>
                      <a:pt x="88" y="20"/>
                    </a:lnTo>
                    <a:lnTo>
                      <a:pt x="82" y="22"/>
                    </a:lnTo>
                    <a:close/>
                    <a:moveTo>
                      <a:pt x="94" y="18"/>
                    </a:moveTo>
                    <a:lnTo>
                      <a:pt x="94" y="18"/>
                    </a:lnTo>
                    <a:lnTo>
                      <a:pt x="86" y="2"/>
                    </a:lnTo>
                    <a:lnTo>
                      <a:pt x="92" y="0"/>
                    </a:lnTo>
                    <a:lnTo>
                      <a:pt x="92" y="0"/>
                    </a:lnTo>
                    <a:lnTo>
                      <a:pt x="98" y="8"/>
                    </a:lnTo>
                    <a:lnTo>
                      <a:pt x="100" y="14"/>
                    </a:lnTo>
                    <a:lnTo>
                      <a:pt x="94" y="18"/>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2" name="Freeform 174"/>
              <p:cNvSpPr>
                <a:spLocks/>
              </p:cNvSpPr>
              <p:nvPr/>
            </p:nvSpPr>
            <p:spPr bwMode="auto">
              <a:xfrm>
                <a:off x="3804" y="1066"/>
                <a:ext cx="96" cy="12"/>
              </a:xfrm>
              <a:custGeom>
                <a:avLst/>
                <a:gdLst>
                  <a:gd name="T0" fmla="*/ 0 w 96"/>
                  <a:gd name="T1" fmla="*/ 0 h 12"/>
                  <a:gd name="T2" fmla="*/ 0 w 96"/>
                  <a:gd name="T3" fmla="*/ 0 h 12"/>
                  <a:gd name="T4" fmla="*/ 18 w 96"/>
                  <a:gd name="T5" fmla="*/ 0 h 12"/>
                  <a:gd name="T6" fmla="*/ 78 w 96"/>
                  <a:gd name="T7" fmla="*/ 0 h 12"/>
                  <a:gd name="T8" fmla="*/ 78 w 96"/>
                  <a:gd name="T9" fmla="*/ 0 h 12"/>
                  <a:gd name="T10" fmla="*/ 96 w 96"/>
                  <a:gd name="T11" fmla="*/ 0 h 12"/>
                  <a:gd name="T12" fmla="*/ 96 w 96"/>
                  <a:gd name="T13" fmla="*/ 12 h 12"/>
                  <a:gd name="T14" fmla="*/ 96 w 96"/>
                  <a:gd name="T15" fmla="*/ 12 h 12"/>
                  <a:gd name="T16" fmla="*/ 78 w 96"/>
                  <a:gd name="T17" fmla="*/ 12 h 12"/>
                  <a:gd name="T18" fmla="*/ 18 w 96"/>
                  <a:gd name="T19" fmla="*/ 12 h 12"/>
                  <a:gd name="T20" fmla="*/ 18 w 96"/>
                  <a:gd name="T21" fmla="*/ 12 h 12"/>
                  <a:gd name="T22" fmla="*/ 0 w 96"/>
                  <a:gd name="T23" fmla="*/ 12 h 12"/>
                  <a:gd name="T24" fmla="*/ 0 w 96"/>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2">
                    <a:moveTo>
                      <a:pt x="0" y="0"/>
                    </a:moveTo>
                    <a:lnTo>
                      <a:pt x="0" y="0"/>
                    </a:lnTo>
                    <a:lnTo>
                      <a:pt x="18" y="0"/>
                    </a:lnTo>
                    <a:lnTo>
                      <a:pt x="78" y="0"/>
                    </a:lnTo>
                    <a:lnTo>
                      <a:pt x="78" y="0"/>
                    </a:lnTo>
                    <a:lnTo>
                      <a:pt x="96" y="0"/>
                    </a:lnTo>
                    <a:lnTo>
                      <a:pt x="96" y="12"/>
                    </a:lnTo>
                    <a:lnTo>
                      <a:pt x="96" y="12"/>
                    </a:lnTo>
                    <a:lnTo>
                      <a:pt x="78" y="12"/>
                    </a:lnTo>
                    <a:lnTo>
                      <a:pt x="18" y="12"/>
                    </a:lnTo>
                    <a:lnTo>
                      <a:pt x="18" y="12"/>
                    </a:lnTo>
                    <a:lnTo>
                      <a:pt x="0" y="12"/>
                    </a:lnTo>
                    <a:lnTo>
                      <a:pt x="0" y="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3" name="Freeform 175"/>
              <p:cNvSpPr>
                <a:spLocks/>
              </p:cNvSpPr>
              <p:nvPr/>
            </p:nvSpPr>
            <p:spPr bwMode="auto">
              <a:xfrm>
                <a:off x="3914" y="1022"/>
                <a:ext cx="86" cy="100"/>
              </a:xfrm>
              <a:custGeom>
                <a:avLst/>
                <a:gdLst>
                  <a:gd name="T0" fmla="*/ 46 w 86"/>
                  <a:gd name="T1" fmla="*/ 4 h 100"/>
                  <a:gd name="T2" fmla="*/ 46 w 86"/>
                  <a:gd name="T3" fmla="*/ 4 h 100"/>
                  <a:gd name="T4" fmla="*/ 42 w 86"/>
                  <a:gd name="T5" fmla="*/ 10 h 100"/>
                  <a:gd name="T6" fmla="*/ 42 w 86"/>
                  <a:gd name="T7" fmla="*/ 10 h 100"/>
                  <a:gd name="T8" fmla="*/ 40 w 86"/>
                  <a:gd name="T9" fmla="*/ 16 h 100"/>
                  <a:gd name="T10" fmla="*/ 40 w 86"/>
                  <a:gd name="T11" fmla="*/ 16 h 100"/>
                  <a:gd name="T12" fmla="*/ 44 w 86"/>
                  <a:gd name="T13" fmla="*/ 16 h 100"/>
                  <a:gd name="T14" fmla="*/ 72 w 86"/>
                  <a:gd name="T15" fmla="*/ 14 h 100"/>
                  <a:gd name="T16" fmla="*/ 72 w 86"/>
                  <a:gd name="T17" fmla="*/ 14 h 100"/>
                  <a:gd name="T18" fmla="*/ 80 w 86"/>
                  <a:gd name="T19" fmla="*/ 14 h 100"/>
                  <a:gd name="T20" fmla="*/ 86 w 86"/>
                  <a:gd name="T21" fmla="*/ 20 h 100"/>
                  <a:gd name="T22" fmla="*/ 86 w 86"/>
                  <a:gd name="T23" fmla="*/ 20 h 100"/>
                  <a:gd name="T24" fmla="*/ 82 w 86"/>
                  <a:gd name="T25" fmla="*/ 28 h 100"/>
                  <a:gd name="T26" fmla="*/ 82 w 86"/>
                  <a:gd name="T27" fmla="*/ 28 h 100"/>
                  <a:gd name="T28" fmla="*/ 76 w 86"/>
                  <a:gd name="T29" fmla="*/ 44 h 100"/>
                  <a:gd name="T30" fmla="*/ 68 w 86"/>
                  <a:gd name="T31" fmla="*/ 58 h 100"/>
                  <a:gd name="T32" fmla="*/ 68 w 86"/>
                  <a:gd name="T33" fmla="*/ 58 h 100"/>
                  <a:gd name="T34" fmla="*/ 58 w 86"/>
                  <a:gd name="T35" fmla="*/ 72 h 100"/>
                  <a:gd name="T36" fmla="*/ 48 w 86"/>
                  <a:gd name="T37" fmla="*/ 82 h 100"/>
                  <a:gd name="T38" fmla="*/ 34 w 86"/>
                  <a:gd name="T39" fmla="*/ 92 h 100"/>
                  <a:gd name="T40" fmla="*/ 18 w 86"/>
                  <a:gd name="T41" fmla="*/ 100 h 100"/>
                  <a:gd name="T42" fmla="*/ 18 w 86"/>
                  <a:gd name="T43" fmla="*/ 100 h 100"/>
                  <a:gd name="T44" fmla="*/ 14 w 86"/>
                  <a:gd name="T45" fmla="*/ 94 h 100"/>
                  <a:gd name="T46" fmla="*/ 10 w 86"/>
                  <a:gd name="T47" fmla="*/ 90 h 100"/>
                  <a:gd name="T48" fmla="*/ 10 w 86"/>
                  <a:gd name="T49" fmla="*/ 90 h 100"/>
                  <a:gd name="T50" fmla="*/ 22 w 86"/>
                  <a:gd name="T51" fmla="*/ 86 h 100"/>
                  <a:gd name="T52" fmla="*/ 32 w 86"/>
                  <a:gd name="T53" fmla="*/ 80 h 100"/>
                  <a:gd name="T54" fmla="*/ 32 w 86"/>
                  <a:gd name="T55" fmla="*/ 80 h 100"/>
                  <a:gd name="T56" fmla="*/ 42 w 86"/>
                  <a:gd name="T57" fmla="*/ 72 h 100"/>
                  <a:gd name="T58" fmla="*/ 52 w 86"/>
                  <a:gd name="T59" fmla="*/ 62 h 100"/>
                  <a:gd name="T60" fmla="*/ 52 w 86"/>
                  <a:gd name="T61" fmla="*/ 62 h 100"/>
                  <a:gd name="T62" fmla="*/ 40 w 86"/>
                  <a:gd name="T63" fmla="*/ 54 h 100"/>
                  <a:gd name="T64" fmla="*/ 28 w 86"/>
                  <a:gd name="T65" fmla="*/ 46 h 100"/>
                  <a:gd name="T66" fmla="*/ 34 w 86"/>
                  <a:gd name="T67" fmla="*/ 38 h 100"/>
                  <a:gd name="T68" fmla="*/ 34 w 86"/>
                  <a:gd name="T69" fmla="*/ 38 h 100"/>
                  <a:gd name="T70" fmla="*/ 46 w 86"/>
                  <a:gd name="T71" fmla="*/ 44 h 100"/>
                  <a:gd name="T72" fmla="*/ 58 w 86"/>
                  <a:gd name="T73" fmla="*/ 54 h 100"/>
                  <a:gd name="T74" fmla="*/ 58 w 86"/>
                  <a:gd name="T75" fmla="*/ 54 h 100"/>
                  <a:gd name="T76" fmla="*/ 66 w 86"/>
                  <a:gd name="T77" fmla="*/ 40 h 100"/>
                  <a:gd name="T78" fmla="*/ 72 w 86"/>
                  <a:gd name="T79" fmla="*/ 26 h 100"/>
                  <a:gd name="T80" fmla="*/ 36 w 86"/>
                  <a:gd name="T81" fmla="*/ 26 h 100"/>
                  <a:gd name="T82" fmla="*/ 36 w 86"/>
                  <a:gd name="T83" fmla="*/ 26 h 100"/>
                  <a:gd name="T84" fmla="*/ 22 w 86"/>
                  <a:gd name="T85" fmla="*/ 42 h 100"/>
                  <a:gd name="T86" fmla="*/ 8 w 86"/>
                  <a:gd name="T87" fmla="*/ 56 h 100"/>
                  <a:gd name="T88" fmla="*/ 8 w 86"/>
                  <a:gd name="T89" fmla="*/ 56 h 100"/>
                  <a:gd name="T90" fmla="*/ 0 w 86"/>
                  <a:gd name="T91" fmla="*/ 48 h 100"/>
                  <a:gd name="T92" fmla="*/ 0 w 86"/>
                  <a:gd name="T93" fmla="*/ 48 h 100"/>
                  <a:gd name="T94" fmla="*/ 16 w 86"/>
                  <a:gd name="T95" fmla="*/ 32 h 100"/>
                  <a:gd name="T96" fmla="*/ 28 w 86"/>
                  <a:gd name="T97" fmla="*/ 16 h 100"/>
                  <a:gd name="T98" fmla="*/ 28 w 86"/>
                  <a:gd name="T99" fmla="*/ 16 h 100"/>
                  <a:gd name="T100" fmla="*/ 34 w 86"/>
                  <a:gd name="T101" fmla="*/ 0 h 100"/>
                  <a:gd name="T102" fmla="*/ 46 w 86"/>
                  <a:gd name="T103"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100">
                    <a:moveTo>
                      <a:pt x="46" y="4"/>
                    </a:moveTo>
                    <a:lnTo>
                      <a:pt x="46" y="4"/>
                    </a:lnTo>
                    <a:lnTo>
                      <a:pt x="42" y="10"/>
                    </a:lnTo>
                    <a:lnTo>
                      <a:pt x="42" y="10"/>
                    </a:lnTo>
                    <a:lnTo>
                      <a:pt x="40" y="16"/>
                    </a:lnTo>
                    <a:lnTo>
                      <a:pt x="40" y="16"/>
                    </a:lnTo>
                    <a:lnTo>
                      <a:pt x="44" y="16"/>
                    </a:lnTo>
                    <a:lnTo>
                      <a:pt x="72" y="14"/>
                    </a:lnTo>
                    <a:lnTo>
                      <a:pt x="72" y="14"/>
                    </a:lnTo>
                    <a:lnTo>
                      <a:pt x="80" y="14"/>
                    </a:lnTo>
                    <a:lnTo>
                      <a:pt x="86" y="20"/>
                    </a:lnTo>
                    <a:lnTo>
                      <a:pt x="86" y="20"/>
                    </a:lnTo>
                    <a:lnTo>
                      <a:pt x="82" y="28"/>
                    </a:lnTo>
                    <a:lnTo>
                      <a:pt x="82" y="28"/>
                    </a:lnTo>
                    <a:lnTo>
                      <a:pt x="76" y="44"/>
                    </a:lnTo>
                    <a:lnTo>
                      <a:pt x="68" y="58"/>
                    </a:lnTo>
                    <a:lnTo>
                      <a:pt x="68" y="58"/>
                    </a:lnTo>
                    <a:lnTo>
                      <a:pt x="58" y="72"/>
                    </a:lnTo>
                    <a:lnTo>
                      <a:pt x="48" y="82"/>
                    </a:lnTo>
                    <a:lnTo>
                      <a:pt x="34" y="92"/>
                    </a:lnTo>
                    <a:lnTo>
                      <a:pt x="18" y="100"/>
                    </a:lnTo>
                    <a:lnTo>
                      <a:pt x="18" y="100"/>
                    </a:lnTo>
                    <a:lnTo>
                      <a:pt x="14" y="94"/>
                    </a:lnTo>
                    <a:lnTo>
                      <a:pt x="10" y="90"/>
                    </a:lnTo>
                    <a:lnTo>
                      <a:pt x="10" y="90"/>
                    </a:lnTo>
                    <a:lnTo>
                      <a:pt x="22" y="86"/>
                    </a:lnTo>
                    <a:lnTo>
                      <a:pt x="32" y="80"/>
                    </a:lnTo>
                    <a:lnTo>
                      <a:pt x="32" y="80"/>
                    </a:lnTo>
                    <a:lnTo>
                      <a:pt x="42" y="72"/>
                    </a:lnTo>
                    <a:lnTo>
                      <a:pt x="52" y="62"/>
                    </a:lnTo>
                    <a:lnTo>
                      <a:pt x="52" y="62"/>
                    </a:lnTo>
                    <a:lnTo>
                      <a:pt x="40" y="54"/>
                    </a:lnTo>
                    <a:lnTo>
                      <a:pt x="28" y="46"/>
                    </a:lnTo>
                    <a:lnTo>
                      <a:pt x="34" y="38"/>
                    </a:lnTo>
                    <a:lnTo>
                      <a:pt x="34" y="38"/>
                    </a:lnTo>
                    <a:lnTo>
                      <a:pt x="46" y="44"/>
                    </a:lnTo>
                    <a:lnTo>
                      <a:pt x="58" y="54"/>
                    </a:lnTo>
                    <a:lnTo>
                      <a:pt x="58" y="54"/>
                    </a:lnTo>
                    <a:lnTo>
                      <a:pt x="66" y="40"/>
                    </a:lnTo>
                    <a:lnTo>
                      <a:pt x="72" y="26"/>
                    </a:lnTo>
                    <a:lnTo>
                      <a:pt x="36" y="26"/>
                    </a:lnTo>
                    <a:lnTo>
                      <a:pt x="36" y="26"/>
                    </a:lnTo>
                    <a:lnTo>
                      <a:pt x="22" y="42"/>
                    </a:lnTo>
                    <a:lnTo>
                      <a:pt x="8" y="56"/>
                    </a:lnTo>
                    <a:lnTo>
                      <a:pt x="8" y="56"/>
                    </a:lnTo>
                    <a:lnTo>
                      <a:pt x="0" y="48"/>
                    </a:lnTo>
                    <a:lnTo>
                      <a:pt x="0" y="48"/>
                    </a:lnTo>
                    <a:lnTo>
                      <a:pt x="16" y="32"/>
                    </a:lnTo>
                    <a:lnTo>
                      <a:pt x="28" y="16"/>
                    </a:lnTo>
                    <a:lnTo>
                      <a:pt x="28" y="16"/>
                    </a:lnTo>
                    <a:lnTo>
                      <a:pt x="34" y="0"/>
                    </a:lnTo>
                    <a:lnTo>
                      <a:pt x="46" y="4"/>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4" name="Freeform 176"/>
              <p:cNvSpPr>
                <a:spLocks noEditPoints="1"/>
              </p:cNvSpPr>
              <p:nvPr/>
            </p:nvSpPr>
            <p:spPr bwMode="auto">
              <a:xfrm>
                <a:off x="3466" y="1166"/>
                <a:ext cx="108" cy="102"/>
              </a:xfrm>
              <a:custGeom>
                <a:avLst/>
                <a:gdLst>
                  <a:gd name="T0" fmla="*/ 56 w 108"/>
                  <a:gd name="T1" fmla="*/ 8 h 102"/>
                  <a:gd name="T2" fmla="*/ 66 w 108"/>
                  <a:gd name="T3" fmla="*/ 0 h 102"/>
                  <a:gd name="T4" fmla="*/ 66 w 108"/>
                  <a:gd name="T5" fmla="*/ 8 h 102"/>
                  <a:gd name="T6" fmla="*/ 92 w 108"/>
                  <a:gd name="T7" fmla="*/ 10 h 102"/>
                  <a:gd name="T8" fmla="*/ 104 w 108"/>
                  <a:gd name="T9" fmla="*/ 8 h 102"/>
                  <a:gd name="T10" fmla="*/ 104 w 108"/>
                  <a:gd name="T11" fmla="*/ 20 h 102"/>
                  <a:gd name="T12" fmla="*/ 28 w 108"/>
                  <a:gd name="T13" fmla="*/ 18 h 102"/>
                  <a:gd name="T14" fmla="*/ 28 w 108"/>
                  <a:gd name="T15" fmla="*/ 36 h 102"/>
                  <a:gd name="T16" fmla="*/ 26 w 108"/>
                  <a:gd name="T17" fmla="*/ 70 h 102"/>
                  <a:gd name="T18" fmla="*/ 24 w 108"/>
                  <a:gd name="T19" fmla="*/ 78 h 102"/>
                  <a:gd name="T20" fmla="*/ 10 w 108"/>
                  <a:gd name="T21" fmla="*/ 102 h 102"/>
                  <a:gd name="T22" fmla="*/ 2 w 108"/>
                  <a:gd name="T23" fmla="*/ 94 h 102"/>
                  <a:gd name="T24" fmla="*/ 8 w 108"/>
                  <a:gd name="T25" fmla="*/ 86 h 102"/>
                  <a:gd name="T26" fmla="*/ 16 w 108"/>
                  <a:gd name="T27" fmla="*/ 70 h 102"/>
                  <a:gd name="T28" fmla="*/ 18 w 108"/>
                  <a:gd name="T29" fmla="*/ 60 h 102"/>
                  <a:gd name="T30" fmla="*/ 6 w 108"/>
                  <a:gd name="T31" fmla="*/ 66 h 102"/>
                  <a:gd name="T32" fmla="*/ 0 w 108"/>
                  <a:gd name="T33" fmla="*/ 58 h 102"/>
                  <a:gd name="T34" fmla="*/ 8 w 108"/>
                  <a:gd name="T35" fmla="*/ 54 h 102"/>
                  <a:gd name="T36" fmla="*/ 18 w 108"/>
                  <a:gd name="T37" fmla="*/ 50 h 102"/>
                  <a:gd name="T38" fmla="*/ 20 w 108"/>
                  <a:gd name="T39" fmla="*/ 36 h 102"/>
                  <a:gd name="T40" fmla="*/ 18 w 108"/>
                  <a:gd name="T41" fmla="*/ 8 h 102"/>
                  <a:gd name="T42" fmla="*/ 56 w 108"/>
                  <a:gd name="T43" fmla="*/ 10 h 102"/>
                  <a:gd name="T44" fmla="*/ 10 w 108"/>
                  <a:gd name="T45" fmla="*/ 18 h 102"/>
                  <a:gd name="T46" fmla="*/ 14 w 108"/>
                  <a:gd name="T47" fmla="*/ 28 h 102"/>
                  <a:gd name="T48" fmla="*/ 10 w 108"/>
                  <a:gd name="T49" fmla="*/ 44 h 102"/>
                  <a:gd name="T50" fmla="*/ 6 w 108"/>
                  <a:gd name="T51" fmla="*/ 32 h 102"/>
                  <a:gd name="T52" fmla="*/ 10 w 108"/>
                  <a:gd name="T53" fmla="*/ 18 h 102"/>
                  <a:gd name="T54" fmla="*/ 50 w 108"/>
                  <a:gd name="T55" fmla="*/ 40 h 102"/>
                  <a:gd name="T56" fmla="*/ 38 w 108"/>
                  <a:gd name="T57" fmla="*/ 54 h 102"/>
                  <a:gd name="T58" fmla="*/ 32 w 108"/>
                  <a:gd name="T59" fmla="*/ 48 h 102"/>
                  <a:gd name="T60" fmla="*/ 40 w 108"/>
                  <a:gd name="T61" fmla="*/ 34 h 102"/>
                  <a:gd name="T62" fmla="*/ 56 w 108"/>
                  <a:gd name="T63" fmla="*/ 22 h 102"/>
                  <a:gd name="T64" fmla="*/ 54 w 108"/>
                  <a:gd name="T65" fmla="*/ 30 h 102"/>
                  <a:gd name="T66" fmla="*/ 88 w 108"/>
                  <a:gd name="T67" fmla="*/ 30 h 102"/>
                  <a:gd name="T68" fmla="*/ 100 w 108"/>
                  <a:gd name="T69" fmla="*/ 40 h 102"/>
                  <a:gd name="T70" fmla="*/ 88 w 108"/>
                  <a:gd name="T71" fmla="*/ 40 h 102"/>
                  <a:gd name="T72" fmla="*/ 72 w 108"/>
                  <a:gd name="T73" fmla="*/ 40 h 102"/>
                  <a:gd name="T74" fmla="*/ 94 w 108"/>
                  <a:gd name="T75" fmla="*/ 54 h 102"/>
                  <a:gd name="T76" fmla="*/ 106 w 108"/>
                  <a:gd name="T77" fmla="*/ 54 h 102"/>
                  <a:gd name="T78" fmla="*/ 106 w 108"/>
                  <a:gd name="T79" fmla="*/ 64 h 102"/>
                  <a:gd name="T80" fmla="*/ 72 w 108"/>
                  <a:gd name="T81" fmla="*/ 64 h 102"/>
                  <a:gd name="T82" fmla="*/ 78 w 108"/>
                  <a:gd name="T83" fmla="*/ 72 h 102"/>
                  <a:gd name="T84" fmla="*/ 84 w 108"/>
                  <a:gd name="T85" fmla="*/ 80 h 102"/>
                  <a:gd name="T86" fmla="*/ 108 w 108"/>
                  <a:gd name="T87" fmla="*/ 92 h 102"/>
                  <a:gd name="T88" fmla="*/ 102 w 108"/>
                  <a:gd name="T89" fmla="*/ 102 h 102"/>
                  <a:gd name="T90" fmla="*/ 92 w 108"/>
                  <a:gd name="T91" fmla="*/ 96 h 102"/>
                  <a:gd name="T92" fmla="*/ 82 w 108"/>
                  <a:gd name="T93" fmla="*/ 90 h 102"/>
                  <a:gd name="T94" fmla="*/ 66 w 108"/>
                  <a:gd name="T95" fmla="*/ 72 h 102"/>
                  <a:gd name="T96" fmla="*/ 62 w 108"/>
                  <a:gd name="T97" fmla="*/ 82 h 102"/>
                  <a:gd name="T98" fmla="*/ 56 w 108"/>
                  <a:gd name="T99" fmla="*/ 88 h 102"/>
                  <a:gd name="T100" fmla="*/ 30 w 108"/>
                  <a:gd name="T101" fmla="*/ 102 h 102"/>
                  <a:gd name="T102" fmla="*/ 26 w 108"/>
                  <a:gd name="T103" fmla="*/ 92 h 102"/>
                  <a:gd name="T104" fmla="*/ 38 w 108"/>
                  <a:gd name="T105" fmla="*/ 88 h 102"/>
                  <a:gd name="T106" fmla="*/ 48 w 108"/>
                  <a:gd name="T107" fmla="*/ 82 h 102"/>
                  <a:gd name="T108" fmla="*/ 60 w 108"/>
                  <a:gd name="T109" fmla="*/ 64 h 102"/>
                  <a:gd name="T110" fmla="*/ 42 w 108"/>
                  <a:gd name="T111" fmla="*/ 64 h 102"/>
                  <a:gd name="T112" fmla="*/ 32 w 108"/>
                  <a:gd name="T113" fmla="*/ 54 h 102"/>
                  <a:gd name="T114" fmla="*/ 42 w 108"/>
                  <a:gd name="T115" fmla="*/ 54 h 102"/>
                  <a:gd name="T116" fmla="*/ 62 w 108"/>
                  <a:gd name="T117" fmla="*/ 54 h 102"/>
                  <a:gd name="T118" fmla="*/ 50 w 108"/>
                  <a:gd name="T119" fmla="*/ 4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 h="102">
                    <a:moveTo>
                      <a:pt x="56" y="8"/>
                    </a:moveTo>
                    <a:lnTo>
                      <a:pt x="56" y="8"/>
                    </a:lnTo>
                    <a:lnTo>
                      <a:pt x="54" y="0"/>
                    </a:lnTo>
                    <a:lnTo>
                      <a:pt x="66" y="0"/>
                    </a:lnTo>
                    <a:lnTo>
                      <a:pt x="66" y="0"/>
                    </a:lnTo>
                    <a:lnTo>
                      <a:pt x="66" y="8"/>
                    </a:lnTo>
                    <a:lnTo>
                      <a:pt x="66" y="10"/>
                    </a:lnTo>
                    <a:lnTo>
                      <a:pt x="92" y="10"/>
                    </a:lnTo>
                    <a:lnTo>
                      <a:pt x="92" y="10"/>
                    </a:lnTo>
                    <a:lnTo>
                      <a:pt x="104" y="8"/>
                    </a:lnTo>
                    <a:lnTo>
                      <a:pt x="104" y="20"/>
                    </a:lnTo>
                    <a:lnTo>
                      <a:pt x="104" y="20"/>
                    </a:lnTo>
                    <a:lnTo>
                      <a:pt x="92" y="18"/>
                    </a:lnTo>
                    <a:lnTo>
                      <a:pt x="28" y="18"/>
                    </a:lnTo>
                    <a:lnTo>
                      <a:pt x="28" y="36"/>
                    </a:lnTo>
                    <a:lnTo>
                      <a:pt x="28" y="36"/>
                    </a:lnTo>
                    <a:lnTo>
                      <a:pt x="28" y="54"/>
                    </a:lnTo>
                    <a:lnTo>
                      <a:pt x="26" y="70"/>
                    </a:lnTo>
                    <a:lnTo>
                      <a:pt x="26" y="70"/>
                    </a:lnTo>
                    <a:lnTo>
                      <a:pt x="24" y="78"/>
                    </a:lnTo>
                    <a:lnTo>
                      <a:pt x="20" y="88"/>
                    </a:lnTo>
                    <a:lnTo>
                      <a:pt x="10" y="102"/>
                    </a:lnTo>
                    <a:lnTo>
                      <a:pt x="10" y="102"/>
                    </a:lnTo>
                    <a:lnTo>
                      <a:pt x="2" y="94"/>
                    </a:lnTo>
                    <a:lnTo>
                      <a:pt x="2" y="94"/>
                    </a:lnTo>
                    <a:lnTo>
                      <a:pt x="8" y="86"/>
                    </a:lnTo>
                    <a:lnTo>
                      <a:pt x="14" y="78"/>
                    </a:lnTo>
                    <a:lnTo>
                      <a:pt x="16" y="70"/>
                    </a:lnTo>
                    <a:lnTo>
                      <a:pt x="18" y="60"/>
                    </a:lnTo>
                    <a:lnTo>
                      <a:pt x="18" y="60"/>
                    </a:lnTo>
                    <a:lnTo>
                      <a:pt x="6" y="66"/>
                    </a:lnTo>
                    <a:lnTo>
                      <a:pt x="6" y="66"/>
                    </a:lnTo>
                    <a:lnTo>
                      <a:pt x="4" y="68"/>
                    </a:lnTo>
                    <a:lnTo>
                      <a:pt x="0" y="58"/>
                    </a:lnTo>
                    <a:lnTo>
                      <a:pt x="0" y="58"/>
                    </a:lnTo>
                    <a:lnTo>
                      <a:pt x="8" y="54"/>
                    </a:lnTo>
                    <a:lnTo>
                      <a:pt x="18" y="50"/>
                    </a:lnTo>
                    <a:lnTo>
                      <a:pt x="18" y="50"/>
                    </a:lnTo>
                    <a:lnTo>
                      <a:pt x="20" y="36"/>
                    </a:lnTo>
                    <a:lnTo>
                      <a:pt x="20" y="36"/>
                    </a:lnTo>
                    <a:lnTo>
                      <a:pt x="18" y="8"/>
                    </a:lnTo>
                    <a:lnTo>
                      <a:pt x="18" y="8"/>
                    </a:lnTo>
                    <a:lnTo>
                      <a:pt x="32" y="10"/>
                    </a:lnTo>
                    <a:lnTo>
                      <a:pt x="56" y="10"/>
                    </a:lnTo>
                    <a:lnTo>
                      <a:pt x="56" y="8"/>
                    </a:lnTo>
                    <a:close/>
                    <a:moveTo>
                      <a:pt x="10" y="18"/>
                    </a:moveTo>
                    <a:lnTo>
                      <a:pt x="10" y="18"/>
                    </a:lnTo>
                    <a:lnTo>
                      <a:pt x="14" y="28"/>
                    </a:lnTo>
                    <a:lnTo>
                      <a:pt x="18" y="38"/>
                    </a:lnTo>
                    <a:lnTo>
                      <a:pt x="10" y="44"/>
                    </a:lnTo>
                    <a:lnTo>
                      <a:pt x="10" y="44"/>
                    </a:lnTo>
                    <a:lnTo>
                      <a:pt x="6" y="32"/>
                    </a:lnTo>
                    <a:lnTo>
                      <a:pt x="2" y="22"/>
                    </a:lnTo>
                    <a:lnTo>
                      <a:pt x="10" y="18"/>
                    </a:lnTo>
                    <a:close/>
                    <a:moveTo>
                      <a:pt x="50" y="40"/>
                    </a:moveTo>
                    <a:lnTo>
                      <a:pt x="50" y="40"/>
                    </a:lnTo>
                    <a:lnTo>
                      <a:pt x="38" y="54"/>
                    </a:lnTo>
                    <a:lnTo>
                      <a:pt x="38" y="54"/>
                    </a:lnTo>
                    <a:lnTo>
                      <a:pt x="32" y="48"/>
                    </a:lnTo>
                    <a:lnTo>
                      <a:pt x="32" y="48"/>
                    </a:lnTo>
                    <a:lnTo>
                      <a:pt x="40" y="34"/>
                    </a:lnTo>
                    <a:lnTo>
                      <a:pt x="40" y="34"/>
                    </a:lnTo>
                    <a:lnTo>
                      <a:pt x="46" y="20"/>
                    </a:lnTo>
                    <a:lnTo>
                      <a:pt x="56" y="22"/>
                    </a:lnTo>
                    <a:lnTo>
                      <a:pt x="56" y="22"/>
                    </a:lnTo>
                    <a:lnTo>
                      <a:pt x="54" y="30"/>
                    </a:lnTo>
                    <a:lnTo>
                      <a:pt x="88" y="30"/>
                    </a:lnTo>
                    <a:lnTo>
                      <a:pt x="88" y="30"/>
                    </a:lnTo>
                    <a:lnTo>
                      <a:pt x="100" y="30"/>
                    </a:lnTo>
                    <a:lnTo>
                      <a:pt x="100" y="40"/>
                    </a:lnTo>
                    <a:lnTo>
                      <a:pt x="100" y="40"/>
                    </a:lnTo>
                    <a:lnTo>
                      <a:pt x="88" y="40"/>
                    </a:lnTo>
                    <a:lnTo>
                      <a:pt x="72" y="40"/>
                    </a:lnTo>
                    <a:lnTo>
                      <a:pt x="72" y="40"/>
                    </a:lnTo>
                    <a:lnTo>
                      <a:pt x="70" y="54"/>
                    </a:lnTo>
                    <a:lnTo>
                      <a:pt x="94" y="54"/>
                    </a:lnTo>
                    <a:lnTo>
                      <a:pt x="94" y="54"/>
                    </a:lnTo>
                    <a:lnTo>
                      <a:pt x="106" y="54"/>
                    </a:lnTo>
                    <a:lnTo>
                      <a:pt x="106" y="64"/>
                    </a:lnTo>
                    <a:lnTo>
                      <a:pt x="106" y="64"/>
                    </a:lnTo>
                    <a:lnTo>
                      <a:pt x="94" y="64"/>
                    </a:lnTo>
                    <a:lnTo>
                      <a:pt x="72" y="64"/>
                    </a:lnTo>
                    <a:lnTo>
                      <a:pt x="72" y="64"/>
                    </a:lnTo>
                    <a:lnTo>
                      <a:pt x="78" y="72"/>
                    </a:lnTo>
                    <a:lnTo>
                      <a:pt x="84" y="80"/>
                    </a:lnTo>
                    <a:lnTo>
                      <a:pt x="84" y="80"/>
                    </a:lnTo>
                    <a:lnTo>
                      <a:pt x="96" y="86"/>
                    </a:lnTo>
                    <a:lnTo>
                      <a:pt x="108" y="92"/>
                    </a:lnTo>
                    <a:lnTo>
                      <a:pt x="108" y="92"/>
                    </a:lnTo>
                    <a:lnTo>
                      <a:pt x="102" y="102"/>
                    </a:lnTo>
                    <a:lnTo>
                      <a:pt x="102" y="102"/>
                    </a:lnTo>
                    <a:lnTo>
                      <a:pt x="92" y="96"/>
                    </a:lnTo>
                    <a:lnTo>
                      <a:pt x="82" y="90"/>
                    </a:lnTo>
                    <a:lnTo>
                      <a:pt x="82" y="90"/>
                    </a:lnTo>
                    <a:lnTo>
                      <a:pt x="74" y="82"/>
                    </a:lnTo>
                    <a:lnTo>
                      <a:pt x="66" y="72"/>
                    </a:lnTo>
                    <a:lnTo>
                      <a:pt x="66" y="72"/>
                    </a:lnTo>
                    <a:lnTo>
                      <a:pt x="62" y="82"/>
                    </a:lnTo>
                    <a:lnTo>
                      <a:pt x="56" y="88"/>
                    </a:lnTo>
                    <a:lnTo>
                      <a:pt x="56" y="88"/>
                    </a:lnTo>
                    <a:lnTo>
                      <a:pt x="44" y="96"/>
                    </a:lnTo>
                    <a:lnTo>
                      <a:pt x="30" y="102"/>
                    </a:lnTo>
                    <a:lnTo>
                      <a:pt x="30" y="102"/>
                    </a:lnTo>
                    <a:lnTo>
                      <a:pt x="26" y="92"/>
                    </a:lnTo>
                    <a:lnTo>
                      <a:pt x="26" y="92"/>
                    </a:lnTo>
                    <a:lnTo>
                      <a:pt x="38" y="88"/>
                    </a:lnTo>
                    <a:lnTo>
                      <a:pt x="48" y="82"/>
                    </a:lnTo>
                    <a:lnTo>
                      <a:pt x="48" y="82"/>
                    </a:lnTo>
                    <a:lnTo>
                      <a:pt x="56" y="74"/>
                    </a:lnTo>
                    <a:lnTo>
                      <a:pt x="60" y="64"/>
                    </a:lnTo>
                    <a:lnTo>
                      <a:pt x="42" y="64"/>
                    </a:lnTo>
                    <a:lnTo>
                      <a:pt x="42" y="64"/>
                    </a:lnTo>
                    <a:lnTo>
                      <a:pt x="32" y="64"/>
                    </a:lnTo>
                    <a:lnTo>
                      <a:pt x="32" y="54"/>
                    </a:lnTo>
                    <a:lnTo>
                      <a:pt x="32" y="54"/>
                    </a:lnTo>
                    <a:lnTo>
                      <a:pt x="42" y="54"/>
                    </a:lnTo>
                    <a:lnTo>
                      <a:pt x="62" y="54"/>
                    </a:lnTo>
                    <a:lnTo>
                      <a:pt x="62" y="54"/>
                    </a:lnTo>
                    <a:lnTo>
                      <a:pt x="62" y="40"/>
                    </a:lnTo>
                    <a:lnTo>
                      <a:pt x="50" y="4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5" name="Freeform 177"/>
              <p:cNvSpPr>
                <a:spLocks noEditPoints="1"/>
              </p:cNvSpPr>
              <p:nvPr/>
            </p:nvSpPr>
            <p:spPr bwMode="auto">
              <a:xfrm>
                <a:off x="3582" y="1164"/>
                <a:ext cx="102" cy="102"/>
              </a:xfrm>
              <a:custGeom>
                <a:avLst/>
                <a:gdLst>
                  <a:gd name="T0" fmla="*/ 8 w 102"/>
                  <a:gd name="T1" fmla="*/ 84 h 102"/>
                  <a:gd name="T2" fmla="*/ 22 w 102"/>
                  <a:gd name="T3" fmla="*/ 74 h 102"/>
                  <a:gd name="T4" fmla="*/ 0 w 102"/>
                  <a:gd name="T5" fmla="*/ 96 h 102"/>
                  <a:gd name="T6" fmla="*/ 44 w 102"/>
                  <a:gd name="T7" fmla="*/ 62 h 102"/>
                  <a:gd name="T8" fmla="*/ 8 w 102"/>
                  <a:gd name="T9" fmla="*/ 64 h 102"/>
                  <a:gd name="T10" fmla="*/ 8 w 102"/>
                  <a:gd name="T11" fmla="*/ 46 h 102"/>
                  <a:gd name="T12" fmla="*/ 8 w 102"/>
                  <a:gd name="T13" fmla="*/ 38 h 102"/>
                  <a:gd name="T14" fmla="*/ 44 w 102"/>
                  <a:gd name="T15" fmla="*/ 32 h 102"/>
                  <a:gd name="T16" fmla="*/ 10 w 102"/>
                  <a:gd name="T17" fmla="*/ 32 h 102"/>
                  <a:gd name="T18" fmla="*/ 12 w 102"/>
                  <a:gd name="T19" fmla="*/ 16 h 102"/>
                  <a:gd name="T20" fmla="*/ 10 w 102"/>
                  <a:gd name="T21" fmla="*/ 8 h 102"/>
                  <a:gd name="T22" fmla="*/ 44 w 102"/>
                  <a:gd name="T23" fmla="*/ 8 h 102"/>
                  <a:gd name="T24" fmla="*/ 54 w 102"/>
                  <a:gd name="T25" fmla="*/ 0 h 102"/>
                  <a:gd name="T26" fmla="*/ 78 w 102"/>
                  <a:gd name="T27" fmla="*/ 8 h 102"/>
                  <a:gd name="T28" fmla="*/ 90 w 102"/>
                  <a:gd name="T29" fmla="*/ 16 h 102"/>
                  <a:gd name="T30" fmla="*/ 90 w 102"/>
                  <a:gd name="T31" fmla="*/ 32 h 102"/>
                  <a:gd name="T32" fmla="*/ 54 w 102"/>
                  <a:gd name="T33" fmla="*/ 32 h 102"/>
                  <a:gd name="T34" fmla="*/ 82 w 102"/>
                  <a:gd name="T35" fmla="*/ 38 h 102"/>
                  <a:gd name="T36" fmla="*/ 94 w 102"/>
                  <a:gd name="T37" fmla="*/ 46 h 102"/>
                  <a:gd name="T38" fmla="*/ 94 w 102"/>
                  <a:gd name="T39" fmla="*/ 64 h 102"/>
                  <a:gd name="T40" fmla="*/ 54 w 102"/>
                  <a:gd name="T41" fmla="*/ 62 h 102"/>
                  <a:gd name="T42" fmla="*/ 50 w 102"/>
                  <a:gd name="T43" fmla="*/ 68 h 102"/>
                  <a:gd name="T44" fmla="*/ 56 w 102"/>
                  <a:gd name="T45" fmla="*/ 86 h 102"/>
                  <a:gd name="T46" fmla="*/ 42 w 102"/>
                  <a:gd name="T47" fmla="*/ 72 h 102"/>
                  <a:gd name="T48" fmla="*/ 18 w 102"/>
                  <a:gd name="T49" fmla="*/ 46 h 102"/>
                  <a:gd name="T50" fmla="*/ 44 w 102"/>
                  <a:gd name="T51" fmla="*/ 46 h 102"/>
                  <a:gd name="T52" fmla="*/ 20 w 102"/>
                  <a:gd name="T53" fmla="*/ 24 h 102"/>
                  <a:gd name="T54" fmla="*/ 20 w 102"/>
                  <a:gd name="T55" fmla="*/ 16 h 102"/>
                  <a:gd name="T56" fmla="*/ 38 w 102"/>
                  <a:gd name="T57" fmla="*/ 78 h 102"/>
                  <a:gd name="T58" fmla="*/ 38 w 102"/>
                  <a:gd name="T59" fmla="*/ 92 h 102"/>
                  <a:gd name="T60" fmla="*/ 52 w 102"/>
                  <a:gd name="T61" fmla="*/ 92 h 102"/>
                  <a:gd name="T62" fmla="*/ 68 w 102"/>
                  <a:gd name="T63" fmla="*/ 90 h 102"/>
                  <a:gd name="T64" fmla="*/ 70 w 102"/>
                  <a:gd name="T65" fmla="*/ 80 h 102"/>
                  <a:gd name="T66" fmla="*/ 78 w 102"/>
                  <a:gd name="T67" fmla="*/ 94 h 102"/>
                  <a:gd name="T68" fmla="*/ 66 w 102"/>
                  <a:gd name="T69" fmla="*/ 100 h 102"/>
                  <a:gd name="T70" fmla="*/ 38 w 102"/>
                  <a:gd name="T71" fmla="*/ 102 h 102"/>
                  <a:gd name="T72" fmla="*/ 28 w 102"/>
                  <a:gd name="T73" fmla="*/ 98 h 102"/>
                  <a:gd name="T74" fmla="*/ 28 w 102"/>
                  <a:gd name="T75" fmla="*/ 80 h 102"/>
                  <a:gd name="T76" fmla="*/ 54 w 102"/>
                  <a:gd name="T77" fmla="*/ 24 h 102"/>
                  <a:gd name="T78" fmla="*/ 54 w 102"/>
                  <a:gd name="T79" fmla="*/ 16 h 102"/>
                  <a:gd name="T80" fmla="*/ 84 w 102"/>
                  <a:gd name="T81" fmla="*/ 54 h 102"/>
                  <a:gd name="T82" fmla="*/ 54 w 102"/>
                  <a:gd name="T83" fmla="*/ 54 h 102"/>
                  <a:gd name="T84" fmla="*/ 86 w 102"/>
                  <a:gd name="T85" fmla="*/ 86 h 102"/>
                  <a:gd name="T86" fmla="*/ 84 w 102"/>
                  <a:gd name="T87" fmla="*/ 70 h 102"/>
                  <a:gd name="T88" fmla="*/ 92 w 102"/>
                  <a:gd name="T89"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02">
                    <a:moveTo>
                      <a:pt x="0" y="96"/>
                    </a:moveTo>
                    <a:lnTo>
                      <a:pt x="0" y="96"/>
                    </a:lnTo>
                    <a:lnTo>
                      <a:pt x="8" y="84"/>
                    </a:lnTo>
                    <a:lnTo>
                      <a:pt x="12" y="70"/>
                    </a:lnTo>
                    <a:lnTo>
                      <a:pt x="22" y="74"/>
                    </a:lnTo>
                    <a:lnTo>
                      <a:pt x="22" y="74"/>
                    </a:lnTo>
                    <a:lnTo>
                      <a:pt x="16" y="88"/>
                    </a:lnTo>
                    <a:lnTo>
                      <a:pt x="8" y="102"/>
                    </a:lnTo>
                    <a:lnTo>
                      <a:pt x="0" y="96"/>
                    </a:lnTo>
                    <a:close/>
                    <a:moveTo>
                      <a:pt x="44" y="68"/>
                    </a:moveTo>
                    <a:lnTo>
                      <a:pt x="44" y="68"/>
                    </a:lnTo>
                    <a:lnTo>
                      <a:pt x="44" y="62"/>
                    </a:lnTo>
                    <a:lnTo>
                      <a:pt x="18" y="62"/>
                    </a:lnTo>
                    <a:lnTo>
                      <a:pt x="18" y="62"/>
                    </a:lnTo>
                    <a:lnTo>
                      <a:pt x="8" y="64"/>
                    </a:lnTo>
                    <a:lnTo>
                      <a:pt x="8" y="64"/>
                    </a:lnTo>
                    <a:lnTo>
                      <a:pt x="8" y="54"/>
                    </a:lnTo>
                    <a:lnTo>
                      <a:pt x="8" y="46"/>
                    </a:lnTo>
                    <a:lnTo>
                      <a:pt x="8" y="46"/>
                    </a:lnTo>
                    <a:lnTo>
                      <a:pt x="8" y="38"/>
                    </a:lnTo>
                    <a:lnTo>
                      <a:pt x="8" y="38"/>
                    </a:lnTo>
                    <a:lnTo>
                      <a:pt x="18" y="38"/>
                    </a:lnTo>
                    <a:lnTo>
                      <a:pt x="44" y="38"/>
                    </a:lnTo>
                    <a:lnTo>
                      <a:pt x="44" y="32"/>
                    </a:lnTo>
                    <a:lnTo>
                      <a:pt x="22" y="32"/>
                    </a:lnTo>
                    <a:lnTo>
                      <a:pt x="22" y="32"/>
                    </a:lnTo>
                    <a:lnTo>
                      <a:pt x="10" y="32"/>
                    </a:lnTo>
                    <a:lnTo>
                      <a:pt x="10" y="32"/>
                    </a:lnTo>
                    <a:lnTo>
                      <a:pt x="12" y="24"/>
                    </a:lnTo>
                    <a:lnTo>
                      <a:pt x="12" y="16"/>
                    </a:lnTo>
                    <a:lnTo>
                      <a:pt x="12" y="16"/>
                    </a:lnTo>
                    <a:lnTo>
                      <a:pt x="10" y="8"/>
                    </a:lnTo>
                    <a:lnTo>
                      <a:pt x="10" y="8"/>
                    </a:lnTo>
                    <a:lnTo>
                      <a:pt x="22" y="8"/>
                    </a:lnTo>
                    <a:lnTo>
                      <a:pt x="44" y="8"/>
                    </a:lnTo>
                    <a:lnTo>
                      <a:pt x="44" y="8"/>
                    </a:lnTo>
                    <a:lnTo>
                      <a:pt x="44" y="0"/>
                    </a:lnTo>
                    <a:lnTo>
                      <a:pt x="54" y="0"/>
                    </a:lnTo>
                    <a:lnTo>
                      <a:pt x="54" y="0"/>
                    </a:lnTo>
                    <a:lnTo>
                      <a:pt x="54" y="8"/>
                    </a:lnTo>
                    <a:lnTo>
                      <a:pt x="78" y="8"/>
                    </a:lnTo>
                    <a:lnTo>
                      <a:pt x="78" y="8"/>
                    </a:lnTo>
                    <a:lnTo>
                      <a:pt x="90" y="8"/>
                    </a:lnTo>
                    <a:lnTo>
                      <a:pt x="90" y="8"/>
                    </a:lnTo>
                    <a:lnTo>
                      <a:pt x="90" y="16"/>
                    </a:lnTo>
                    <a:lnTo>
                      <a:pt x="90" y="24"/>
                    </a:lnTo>
                    <a:lnTo>
                      <a:pt x="90" y="24"/>
                    </a:lnTo>
                    <a:lnTo>
                      <a:pt x="90" y="32"/>
                    </a:lnTo>
                    <a:lnTo>
                      <a:pt x="90" y="32"/>
                    </a:lnTo>
                    <a:lnTo>
                      <a:pt x="78" y="32"/>
                    </a:lnTo>
                    <a:lnTo>
                      <a:pt x="54" y="32"/>
                    </a:lnTo>
                    <a:lnTo>
                      <a:pt x="54" y="38"/>
                    </a:lnTo>
                    <a:lnTo>
                      <a:pt x="82" y="38"/>
                    </a:lnTo>
                    <a:lnTo>
                      <a:pt x="82" y="38"/>
                    </a:lnTo>
                    <a:lnTo>
                      <a:pt x="94" y="38"/>
                    </a:lnTo>
                    <a:lnTo>
                      <a:pt x="94" y="38"/>
                    </a:lnTo>
                    <a:lnTo>
                      <a:pt x="94" y="46"/>
                    </a:lnTo>
                    <a:lnTo>
                      <a:pt x="94" y="54"/>
                    </a:lnTo>
                    <a:lnTo>
                      <a:pt x="94" y="54"/>
                    </a:lnTo>
                    <a:lnTo>
                      <a:pt x="94" y="64"/>
                    </a:lnTo>
                    <a:lnTo>
                      <a:pt x="94" y="64"/>
                    </a:lnTo>
                    <a:lnTo>
                      <a:pt x="82" y="62"/>
                    </a:lnTo>
                    <a:lnTo>
                      <a:pt x="54" y="62"/>
                    </a:lnTo>
                    <a:lnTo>
                      <a:pt x="54" y="62"/>
                    </a:lnTo>
                    <a:lnTo>
                      <a:pt x="54" y="68"/>
                    </a:lnTo>
                    <a:lnTo>
                      <a:pt x="50" y="68"/>
                    </a:lnTo>
                    <a:lnTo>
                      <a:pt x="50" y="68"/>
                    </a:lnTo>
                    <a:lnTo>
                      <a:pt x="64" y="80"/>
                    </a:lnTo>
                    <a:lnTo>
                      <a:pt x="56" y="86"/>
                    </a:lnTo>
                    <a:lnTo>
                      <a:pt x="56" y="86"/>
                    </a:lnTo>
                    <a:lnTo>
                      <a:pt x="50" y="80"/>
                    </a:lnTo>
                    <a:lnTo>
                      <a:pt x="42" y="72"/>
                    </a:lnTo>
                    <a:lnTo>
                      <a:pt x="48" y="68"/>
                    </a:lnTo>
                    <a:lnTo>
                      <a:pt x="44" y="68"/>
                    </a:lnTo>
                    <a:close/>
                    <a:moveTo>
                      <a:pt x="18" y="46"/>
                    </a:moveTo>
                    <a:lnTo>
                      <a:pt x="18" y="54"/>
                    </a:lnTo>
                    <a:lnTo>
                      <a:pt x="44" y="54"/>
                    </a:lnTo>
                    <a:lnTo>
                      <a:pt x="44" y="46"/>
                    </a:lnTo>
                    <a:lnTo>
                      <a:pt x="18" y="46"/>
                    </a:lnTo>
                    <a:close/>
                    <a:moveTo>
                      <a:pt x="20" y="16"/>
                    </a:moveTo>
                    <a:lnTo>
                      <a:pt x="20" y="24"/>
                    </a:lnTo>
                    <a:lnTo>
                      <a:pt x="44" y="24"/>
                    </a:lnTo>
                    <a:lnTo>
                      <a:pt x="44" y="16"/>
                    </a:lnTo>
                    <a:lnTo>
                      <a:pt x="20" y="16"/>
                    </a:lnTo>
                    <a:close/>
                    <a:moveTo>
                      <a:pt x="38" y="70"/>
                    </a:moveTo>
                    <a:lnTo>
                      <a:pt x="38" y="70"/>
                    </a:lnTo>
                    <a:lnTo>
                      <a:pt x="38" y="78"/>
                    </a:lnTo>
                    <a:lnTo>
                      <a:pt x="38" y="90"/>
                    </a:lnTo>
                    <a:lnTo>
                      <a:pt x="38" y="90"/>
                    </a:lnTo>
                    <a:lnTo>
                      <a:pt x="38" y="92"/>
                    </a:lnTo>
                    <a:lnTo>
                      <a:pt x="40" y="92"/>
                    </a:lnTo>
                    <a:lnTo>
                      <a:pt x="52" y="92"/>
                    </a:lnTo>
                    <a:lnTo>
                      <a:pt x="52" y="92"/>
                    </a:lnTo>
                    <a:lnTo>
                      <a:pt x="64" y="92"/>
                    </a:lnTo>
                    <a:lnTo>
                      <a:pt x="68" y="90"/>
                    </a:lnTo>
                    <a:lnTo>
                      <a:pt x="68" y="90"/>
                    </a:lnTo>
                    <a:lnTo>
                      <a:pt x="68" y="88"/>
                    </a:lnTo>
                    <a:lnTo>
                      <a:pt x="70" y="80"/>
                    </a:lnTo>
                    <a:lnTo>
                      <a:pt x="70" y="80"/>
                    </a:lnTo>
                    <a:lnTo>
                      <a:pt x="80" y="84"/>
                    </a:lnTo>
                    <a:lnTo>
                      <a:pt x="80" y="84"/>
                    </a:lnTo>
                    <a:lnTo>
                      <a:pt x="78" y="94"/>
                    </a:lnTo>
                    <a:lnTo>
                      <a:pt x="74" y="98"/>
                    </a:lnTo>
                    <a:lnTo>
                      <a:pt x="74" y="98"/>
                    </a:lnTo>
                    <a:lnTo>
                      <a:pt x="66" y="100"/>
                    </a:lnTo>
                    <a:lnTo>
                      <a:pt x="50" y="102"/>
                    </a:lnTo>
                    <a:lnTo>
                      <a:pt x="50" y="102"/>
                    </a:lnTo>
                    <a:lnTo>
                      <a:pt x="38" y="102"/>
                    </a:lnTo>
                    <a:lnTo>
                      <a:pt x="32" y="100"/>
                    </a:lnTo>
                    <a:lnTo>
                      <a:pt x="32" y="100"/>
                    </a:lnTo>
                    <a:lnTo>
                      <a:pt x="28" y="98"/>
                    </a:lnTo>
                    <a:lnTo>
                      <a:pt x="28" y="92"/>
                    </a:lnTo>
                    <a:lnTo>
                      <a:pt x="28" y="80"/>
                    </a:lnTo>
                    <a:lnTo>
                      <a:pt x="28" y="80"/>
                    </a:lnTo>
                    <a:lnTo>
                      <a:pt x="26" y="70"/>
                    </a:lnTo>
                    <a:lnTo>
                      <a:pt x="38" y="70"/>
                    </a:lnTo>
                    <a:close/>
                    <a:moveTo>
                      <a:pt x="54" y="24"/>
                    </a:moveTo>
                    <a:lnTo>
                      <a:pt x="80" y="24"/>
                    </a:lnTo>
                    <a:lnTo>
                      <a:pt x="80" y="16"/>
                    </a:lnTo>
                    <a:lnTo>
                      <a:pt x="54" y="16"/>
                    </a:lnTo>
                    <a:lnTo>
                      <a:pt x="54" y="24"/>
                    </a:lnTo>
                    <a:close/>
                    <a:moveTo>
                      <a:pt x="54" y="54"/>
                    </a:moveTo>
                    <a:lnTo>
                      <a:pt x="84" y="54"/>
                    </a:lnTo>
                    <a:lnTo>
                      <a:pt x="84" y="46"/>
                    </a:lnTo>
                    <a:lnTo>
                      <a:pt x="54" y="46"/>
                    </a:lnTo>
                    <a:lnTo>
                      <a:pt x="54" y="54"/>
                    </a:lnTo>
                    <a:close/>
                    <a:moveTo>
                      <a:pt x="92" y="100"/>
                    </a:moveTo>
                    <a:lnTo>
                      <a:pt x="92" y="100"/>
                    </a:lnTo>
                    <a:lnTo>
                      <a:pt x="86" y="86"/>
                    </a:lnTo>
                    <a:lnTo>
                      <a:pt x="76" y="74"/>
                    </a:lnTo>
                    <a:lnTo>
                      <a:pt x="84" y="70"/>
                    </a:lnTo>
                    <a:lnTo>
                      <a:pt x="84" y="70"/>
                    </a:lnTo>
                    <a:lnTo>
                      <a:pt x="94" y="82"/>
                    </a:lnTo>
                    <a:lnTo>
                      <a:pt x="102" y="94"/>
                    </a:lnTo>
                    <a:lnTo>
                      <a:pt x="92" y="10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6" name="Freeform 178"/>
              <p:cNvSpPr>
                <a:spLocks/>
              </p:cNvSpPr>
              <p:nvPr/>
            </p:nvSpPr>
            <p:spPr bwMode="auto">
              <a:xfrm>
                <a:off x="3694" y="1166"/>
                <a:ext cx="100" cy="98"/>
              </a:xfrm>
              <a:custGeom>
                <a:avLst/>
                <a:gdLst>
                  <a:gd name="T0" fmla="*/ 22 w 100"/>
                  <a:gd name="T1" fmla="*/ 32 h 98"/>
                  <a:gd name="T2" fmla="*/ 22 w 100"/>
                  <a:gd name="T3" fmla="*/ 32 h 98"/>
                  <a:gd name="T4" fmla="*/ 16 w 100"/>
                  <a:gd name="T5" fmla="*/ 44 h 98"/>
                  <a:gd name="T6" fmla="*/ 8 w 100"/>
                  <a:gd name="T7" fmla="*/ 56 h 98"/>
                  <a:gd name="T8" fmla="*/ 8 w 100"/>
                  <a:gd name="T9" fmla="*/ 56 h 98"/>
                  <a:gd name="T10" fmla="*/ 0 w 100"/>
                  <a:gd name="T11" fmla="*/ 48 h 98"/>
                  <a:gd name="T12" fmla="*/ 0 w 100"/>
                  <a:gd name="T13" fmla="*/ 48 h 98"/>
                  <a:gd name="T14" fmla="*/ 10 w 100"/>
                  <a:gd name="T15" fmla="*/ 32 h 98"/>
                  <a:gd name="T16" fmla="*/ 18 w 100"/>
                  <a:gd name="T17" fmla="*/ 14 h 98"/>
                  <a:gd name="T18" fmla="*/ 18 w 100"/>
                  <a:gd name="T19" fmla="*/ 14 h 98"/>
                  <a:gd name="T20" fmla="*/ 22 w 100"/>
                  <a:gd name="T21" fmla="*/ 4 h 98"/>
                  <a:gd name="T22" fmla="*/ 32 w 100"/>
                  <a:gd name="T23" fmla="*/ 6 h 98"/>
                  <a:gd name="T24" fmla="*/ 32 w 100"/>
                  <a:gd name="T25" fmla="*/ 6 h 98"/>
                  <a:gd name="T26" fmla="*/ 30 w 100"/>
                  <a:gd name="T27" fmla="*/ 14 h 98"/>
                  <a:gd name="T28" fmla="*/ 30 w 100"/>
                  <a:gd name="T29" fmla="*/ 14 h 98"/>
                  <a:gd name="T30" fmla="*/ 26 w 100"/>
                  <a:gd name="T31" fmla="*/ 22 h 98"/>
                  <a:gd name="T32" fmla="*/ 46 w 100"/>
                  <a:gd name="T33" fmla="*/ 22 h 98"/>
                  <a:gd name="T34" fmla="*/ 46 w 100"/>
                  <a:gd name="T35" fmla="*/ 12 h 98"/>
                  <a:gd name="T36" fmla="*/ 46 w 100"/>
                  <a:gd name="T37" fmla="*/ 12 h 98"/>
                  <a:gd name="T38" fmla="*/ 46 w 100"/>
                  <a:gd name="T39" fmla="*/ 0 h 98"/>
                  <a:gd name="T40" fmla="*/ 58 w 100"/>
                  <a:gd name="T41" fmla="*/ 0 h 98"/>
                  <a:gd name="T42" fmla="*/ 58 w 100"/>
                  <a:gd name="T43" fmla="*/ 0 h 98"/>
                  <a:gd name="T44" fmla="*/ 58 w 100"/>
                  <a:gd name="T45" fmla="*/ 12 h 98"/>
                  <a:gd name="T46" fmla="*/ 58 w 100"/>
                  <a:gd name="T47" fmla="*/ 22 h 98"/>
                  <a:gd name="T48" fmla="*/ 82 w 100"/>
                  <a:gd name="T49" fmla="*/ 22 h 98"/>
                  <a:gd name="T50" fmla="*/ 82 w 100"/>
                  <a:gd name="T51" fmla="*/ 22 h 98"/>
                  <a:gd name="T52" fmla="*/ 96 w 100"/>
                  <a:gd name="T53" fmla="*/ 22 h 98"/>
                  <a:gd name="T54" fmla="*/ 96 w 100"/>
                  <a:gd name="T55" fmla="*/ 32 h 98"/>
                  <a:gd name="T56" fmla="*/ 96 w 100"/>
                  <a:gd name="T57" fmla="*/ 32 h 98"/>
                  <a:gd name="T58" fmla="*/ 82 w 100"/>
                  <a:gd name="T59" fmla="*/ 32 h 98"/>
                  <a:gd name="T60" fmla="*/ 58 w 100"/>
                  <a:gd name="T61" fmla="*/ 32 h 98"/>
                  <a:gd name="T62" fmla="*/ 58 w 100"/>
                  <a:gd name="T63" fmla="*/ 54 h 98"/>
                  <a:gd name="T64" fmla="*/ 78 w 100"/>
                  <a:gd name="T65" fmla="*/ 54 h 98"/>
                  <a:gd name="T66" fmla="*/ 78 w 100"/>
                  <a:gd name="T67" fmla="*/ 54 h 98"/>
                  <a:gd name="T68" fmla="*/ 92 w 100"/>
                  <a:gd name="T69" fmla="*/ 52 h 98"/>
                  <a:gd name="T70" fmla="*/ 92 w 100"/>
                  <a:gd name="T71" fmla="*/ 64 h 98"/>
                  <a:gd name="T72" fmla="*/ 92 w 100"/>
                  <a:gd name="T73" fmla="*/ 64 h 98"/>
                  <a:gd name="T74" fmla="*/ 78 w 100"/>
                  <a:gd name="T75" fmla="*/ 62 h 98"/>
                  <a:gd name="T76" fmla="*/ 58 w 100"/>
                  <a:gd name="T77" fmla="*/ 62 h 98"/>
                  <a:gd name="T78" fmla="*/ 58 w 100"/>
                  <a:gd name="T79" fmla="*/ 88 h 98"/>
                  <a:gd name="T80" fmla="*/ 86 w 100"/>
                  <a:gd name="T81" fmla="*/ 88 h 98"/>
                  <a:gd name="T82" fmla="*/ 86 w 100"/>
                  <a:gd name="T83" fmla="*/ 88 h 98"/>
                  <a:gd name="T84" fmla="*/ 100 w 100"/>
                  <a:gd name="T85" fmla="*/ 88 h 98"/>
                  <a:gd name="T86" fmla="*/ 100 w 100"/>
                  <a:gd name="T87" fmla="*/ 98 h 98"/>
                  <a:gd name="T88" fmla="*/ 100 w 100"/>
                  <a:gd name="T89" fmla="*/ 98 h 98"/>
                  <a:gd name="T90" fmla="*/ 86 w 100"/>
                  <a:gd name="T91" fmla="*/ 98 h 98"/>
                  <a:gd name="T92" fmla="*/ 16 w 100"/>
                  <a:gd name="T93" fmla="*/ 98 h 98"/>
                  <a:gd name="T94" fmla="*/ 16 w 100"/>
                  <a:gd name="T95" fmla="*/ 98 h 98"/>
                  <a:gd name="T96" fmla="*/ 2 w 100"/>
                  <a:gd name="T97" fmla="*/ 98 h 98"/>
                  <a:gd name="T98" fmla="*/ 2 w 100"/>
                  <a:gd name="T99" fmla="*/ 88 h 98"/>
                  <a:gd name="T100" fmla="*/ 2 w 100"/>
                  <a:gd name="T101" fmla="*/ 88 h 98"/>
                  <a:gd name="T102" fmla="*/ 16 w 100"/>
                  <a:gd name="T103" fmla="*/ 88 h 98"/>
                  <a:gd name="T104" fmla="*/ 46 w 100"/>
                  <a:gd name="T105" fmla="*/ 88 h 98"/>
                  <a:gd name="T106" fmla="*/ 46 w 100"/>
                  <a:gd name="T107" fmla="*/ 62 h 98"/>
                  <a:gd name="T108" fmla="*/ 28 w 100"/>
                  <a:gd name="T109" fmla="*/ 62 h 98"/>
                  <a:gd name="T110" fmla="*/ 28 w 100"/>
                  <a:gd name="T111" fmla="*/ 62 h 98"/>
                  <a:gd name="T112" fmla="*/ 16 w 100"/>
                  <a:gd name="T113" fmla="*/ 64 h 98"/>
                  <a:gd name="T114" fmla="*/ 16 w 100"/>
                  <a:gd name="T115" fmla="*/ 52 h 98"/>
                  <a:gd name="T116" fmla="*/ 16 w 100"/>
                  <a:gd name="T117" fmla="*/ 52 h 98"/>
                  <a:gd name="T118" fmla="*/ 28 w 100"/>
                  <a:gd name="T119" fmla="*/ 54 h 98"/>
                  <a:gd name="T120" fmla="*/ 46 w 100"/>
                  <a:gd name="T121" fmla="*/ 54 h 98"/>
                  <a:gd name="T122" fmla="*/ 46 w 100"/>
                  <a:gd name="T123" fmla="*/ 32 h 98"/>
                  <a:gd name="T124" fmla="*/ 22 w 100"/>
                  <a:gd name="T125" fmla="*/ 3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98">
                    <a:moveTo>
                      <a:pt x="22" y="32"/>
                    </a:moveTo>
                    <a:lnTo>
                      <a:pt x="22" y="32"/>
                    </a:lnTo>
                    <a:lnTo>
                      <a:pt x="16" y="44"/>
                    </a:lnTo>
                    <a:lnTo>
                      <a:pt x="8" y="56"/>
                    </a:lnTo>
                    <a:lnTo>
                      <a:pt x="8" y="56"/>
                    </a:lnTo>
                    <a:lnTo>
                      <a:pt x="0" y="48"/>
                    </a:lnTo>
                    <a:lnTo>
                      <a:pt x="0" y="48"/>
                    </a:lnTo>
                    <a:lnTo>
                      <a:pt x="10" y="32"/>
                    </a:lnTo>
                    <a:lnTo>
                      <a:pt x="18" y="14"/>
                    </a:lnTo>
                    <a:lnTo>
                      <a:pt x="18" y="14"/>
                    </a:lnTo>
                    <a:lnTo>
                      <a:pt x="22" y="4"/>
                    </a:lnTo>
                    <a:lnTo>
                      <a:pt x="32" y="6"/>
                    </a:lnTo>
                    <a:lnTo>
                      <a:pt x="32" y="6"/>
                    </a:lnTo>
                    <a:lnTo>
                      <a:pt x="30" y="14"/>
                    </a:lnTo>
                    <a:lnTo>
                      <a:pt x="30" y="14"/>
                    </a:lnTo>
                    <a:lnTo>
                      <a:pt x="26" y="22"/>
                    </a:lnTo>
                    <a:lnTo>
                      <a:pt x="46" y="22"/>
                    </a:lnTo>
                    <a:lnTo>
                      <a:pt x="46" y="12"/>
                    </a:lnTo>
                    <a:lnTo>
                      <a:pt x="46" y="12"/>
                    </a:lnTo>
                    <a:lnTo>
                      <a:pt x="46" y="0"/>
                    </a:lnTo>
                    <a:lnTo>
                      <a:pt x="58" y="0"/>
                    </a:lnTo>
                    <a:lnTo>
                      <a:pt x="58" y="0"/>
                    </a:lnTo>
                    <a:lnTo>
                      <a:pt x="58" y="12"/>
                    </a:lnTo>
                    <a:lnTo>
                      <a:pt x="58" y="22"/>
                    </a:lnTo>
                    <a:lnTo>
                      <a:pt x="82" y="22"/>
                    </a:lnTo>
                    <a:lnTo>
                      <a:pt x="82" y="22"/>
                    </a:lnTo>
                    <a:lnTo>
                      <a:pt x="96" y="22"/>
                    </a:lnTo>
                    <a:lnTo>
                      <a:pt x="96" y="32"/>
                    </a:lnTo>
                    <a:lnTo>
                      <a:pt x="96" y="32"/>
                    </a:lnTo>
                    <a:lnTo>
                      <a:pt x="82" y="32"/>
                    </a:lnTo>
                    <a:lnTo>
                      <a:pt x="58" y="32"/>
                    </a:lnTo>
                    <a:lnTo>
                      <a:pt x="58" y="54"/>
                    </a:lnTo>
                    <a:lnTo>
                      <a:pt x="78" y="54"/>
                    </a:lnTo>
                    <a:lnTo>
                      <a:pt x="78" y="54"/>
                    </a:lnTo>
                    <a:lnTo>
                      <a:pt x="92" y="52"/>
                    </a:lnTo>
                    <a:lnTo>
                      <a:pt x="92" y="64"/>
                    </a:lnTo>
                    <a:lnTo>
                      <a:pt x="92" y="64"/>
                    </a:lnTo>
                    <a:lnTo>
                      <a:pt x="78" y="62"/>
                    </a:lnTo>
                    <a:lnTo>
                      <a:pt x="58" y="62"/>
                    </a:lnTo>
                    <a:lnTo>
                      <a:pt x="58" y="88"/>
                    </a:lnTo>
                    <a:lnTo>
                      <a:pt x="86" y="88"/>
                    </a:lnTo>
                    <a:lnTo>
                      <a:pt x="86" y="88"/>
                    </a:lnTo>
                    <a:lnTo>
                      <a:pt x="100" y="88"/>
                    </a:lnTo>
                    <a:lnTo>
                      <a:pt x="100" y="98"/>
                    </a:lnTo>
                    <a:lnTo>
                      <a:pt x="100" y="98"/>
                    </a:lnTo>
                    <a:lnTo>
                      <a:pt x="86" y="98"/>
                    </a:lnTo>
                    <a:lnTo>
                      <a:pt x="16" y="98"/>
                    </a:lnTo>
                    <a:lnTo>
                      <a:pt x="16" y="98"/>
                    </a:lnTo>
                    <a:lnTo>
                      <a:pt x="2" y="98"/>
                    </a:lnTo>
                    <a:lnTo>
                      <a:pt x="2" y="88"/>
                    </a:lnTo>
                    <a:lnTo>
                      <a:pt x="2" y="88"/>
                    </a:lnTo>
                    <a:lnTo>
                      <a:pt x="16" y="88"/>
                    </a:lnTo>
                    <a:lnTo>
                      <a:pt x="46" y="88"/>
                    </a:lnTo>
                    <a:lnTo>
                      <a:pt x="46" y="62"/>
                    </a:lnTo>
                    <a:lnTo>
                      <a:pt x="28" y="62"/>
                    </a:lnTo>
                    <a:lnTo>
                      <a:pt x="28" y="62"/>
                    </a:lnTo>
                    <a:lnTo>
                      <a:pt x="16" y="64"/>
                    </a:lnTo>
                    <a:lnTo>
                      <a:pt x="16" y="52"/>
                    </a:lnTo>
                    <a:lnTo>
                      <a:pt x="16" y="52"/>
                    </a:lnTo>
                    <a:lnTo>
                      <a:pt x="28" y="54"/>
                    </a:lnTo>
                    <a:lnTo>
                      <a:pt x="46" y="54"/>
                    </a:lnTo>
                    <a:lnTo>
                      <a:pt x="46" y="32"/>
                    </a:lnTo>
                    <a:lnTo>
                      <a:pt x="22" y="32"/>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7" name="Freeform 179"/>
              <p:cNvSpPr>
                <a:spLocks/>
              </p:cNvSpPr>
              <p:nvPr/>
            </p:nvSpPr>
            <p:spPr bwMode="auto">
              <a:xfrm>
                <a:off x="3804" y="1164"/>
                <a:ext cx="106" cy="104"/>
              </a:xfrm>
              <a:custGeom>
                <a:avLst/>
                <a:gdLst>
                  <a:gd name="T0" fmla="*/ 24 w 106"/>
                  <a:gd name="T1" fmla="*/ 90 h 104"/>
                  <a:gd name="T2" fmla="*/ 12 w 106"/>
                  <a:gd name="T3" fmla="*/ 104 h 104"/>
                  <a:gd name="T4" fmla="*/ 14 w 106"/>
                  <a:gd name="T5" fmla="*/ 90 h 104"/>
                  <a:gd name="T6" fmla="*/ 14 w 106"/>
                  <a:gd name="T7" fmla="*/ 58 h 104"/>
                  <a:gd name="T8" fmla="*/ 14 w 106"/>
                  <a:gd name="T9" fmla="*/ 44 h 104"/>
                  <a:gd name="T10" fmla="*/ 4 w 106"/>
                  <a:gd name="T11" fmla="*/ 58 h 104"/>
                  <a:gd name="T12" fmla="*/ 0 w 106"/>
                  <a:gd name="T13" fmla="*/ 48 h 104"/>
                  <a:gd name="T14" fmla="*/ 16 w 106"/>
                  <a:gd name="T15" fmla="*/ 26 h 104"/>
                  <a:gd name="T16" fmla="*/ 24 w 106"/>
                  <a:gd name="T17" fmla="*/ 0 h 104"/>
                  <a:gd name="T18" fmla="*/ 34 w 106"/>
                  <a:gd name="T19" fmla="*/ 4 h 104"/>
                  <a:gd name="T20" fmla="*/ 24 w 106"/>
                  <a:gd name="T21" fmla="*/ 76 h 104"/>
                  <a:gd name="T22" fmla="*/ 34 w 106"/>
                  <a:gd name="T23" fmla="*/ 66 h 104"/>
                  <a:gd name="T24" fmla="*/ 42 w 106"/>
                  <a:gd name="T25" fmla="*/ 56 h 104"/>
                  <a:gd name="T26" fmla="*/ 56 w 106"/>
                  <a:gd name="T27" fmla="*/ 32 h 104"/>
                  <a:gd name="T28" fmla="*/ 42 w 106"/>
                  <a:gd name="T29" fmla="*/ 32 h 104"/>
                  <a:gd name="T30" fmla="*/ 30 w 106"/>
                  <a:gd name="T31" fmla="*/ 24 h 104"/>
                  <a:gd name="T32" fmla="*/ 42 w 106"/>
                  <a:gd name="T33" fmla="*/ 24 h 104"/>
                  <a:gd name="T34" fmla="*/ 60 w 106"/>
                  <a:gd name="T35" fmla="*/ 12 h 104"/>
                  <a:gd name="T36" fmla="*/ 58 w 106"/>
                  <a:gd name="T37" fmla="*/ 2 h 104"/>
                  <a:gd name="T38" fmla="*/ 70 w 106"/>
                  <a:gd name="T39" fmla="*/ 2 h 104"/>
                  <a:gd name="T40" fmla="*/ 70 w 106"/>
                  <a:gd name="T41" fmla="*/ 24 h 104"/>
                  <a:gd name="T42" fmla="*/ 92 w 106"/>
                  <a:gd name="T43" fmla="*/ 24 h 104"/>
                  <a:gd name="T44" fmla="*/ 104 w 106"/>
                  <a:gd name="T45" fmla="*/ 34 h 104"/>
                  <a:gd name="T46" fmla="*/ 92 w 106"/>
                  <a:gd name="T47" fmla="*/ 32 h 104"/>
                  <a:gd name="T48" fmla="*/ 74 w 106"/>
                  <a:gd name="T49" fmla="*/ 32 h 104"/>
                  <a:gd name="T50" fmla="*/ 88 w 106"/>
                  <a:gd name="T51" fmla="*/ 56 h 104"/>
                  <a:gd name="T52" fmla="*/ 106 w 106"/>
                  <a:gd name="T53" fmla="*/ 76 h 104"/>
                  <a:gd name="T54" fmla="*/ 100 w 106"/>
                  <a:gd name="T55" fmla="*/ 84 h 104"/>
                  <a:gd name="T56" fmla="*/ 90 w 106"/>
                  <a:gd name="T57" fmla="*/ 74 h 104"/>
                  <a:gd name="T58" fmla="*/ 76 w 106"/>
                  <a:gd name="T59" fmla="*/ 54 h 104"/>
                  <a:gd name="T60" fmla="*/ 70 w 106"/>
                  <a:gd name="T61" fmla="*/ 42 h 104"/>
                  <a:gd name="T62" fmla="*/ 70 w 106"/>
                  <a:gd name="T63" fmla="*/ 74 h 104"/>
                  <a:gd name="T64" fmla="*/ 78 w 106"/>
                  <a:gd name="T65" fmla="*/ 74 h 104"/>
                  <a:gd name="T66" fmla="*/ 86 w 106"/>
                  <a:gd name="T67" fmla="*/ 82 h 104"/>
                  <a:gd name="T68" fmla="*/ 78 w 106"/>
                  <a:gd name="T69" fmla="*/ 82 h 104"/>
                  <a:gd name="T70" fmla="*/ 70 w 106"/>
                  <a:gd name="T71" fmla="*/ 92 h 104"/>
                  <a:gd name="T72" fmla="*/ 70 w 106"/>
                  <a:gd name="T73" fmla="*/ 104 h 104"/>
                  <a:gd name="T74" fmla="*/ 58 w 106"/>
                  <a:gd name="T75" fmla="*/ 104 h 104"/>
                  <a:gd name="T76" fmla="*/ 60 w 106"/>
                  <a:gd name="T77" fmla="*/ 82 h 104"/>
                  <a:gd name="T78" fmla="*/ 52 w 106"/>
                  <a:gd name="T79" fmla="*/ 82 h 104"/>
                  <a:gd name="T80" fmla="*/ 42 w 106"/>
                  <a:gd name="T81" fmla="*/ 72 h 104"/>
                  <a:gd name="T82" fmla="*/ 52 w 106"/>
                  <a:gd name="T83" fmla="*/ 74 h 104"/>
                  <a:gd name="T84" fmla="*/ 60 w 106"/>
                  <a:gd name="T85" fmla="*/ 56 h 104"/>
                  <a:gd name="T86" fmla="*/ 60 w 106"/>
                  <a:gd name="T87" fmla="*/ 42 h 104"/>
                  <a:gd name="T88" fmla="*/ 54 w 106"/>
                  <a:gd name="T89" fmla="*/ 54 h 104"/>
                  <a:gd name="T90" fmla="*/ 48 w 106"/>
                  <a:gd name="T91" fmla="*/ 66 h 104"/>
                  <a:gd name="T92" fmla="*/ 30 w 106"/>
                  <a:gd name="T93" fmla="*/ 84 h 104"/>
                  <a:gd name="T94" fmla="*/ 24 w 106"/>
                  <a:gd name="T95" fmla="*/ 7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 h="104">
                    <a:moveTo>
                      <a:pt x="24" y="90"/>
                    </a:moveTo>
                    <a:lnTo>
                      <a:pt x="24" y="90"/>
                    </a:lnTo>
                    <a:lnTo>
                      <a:pt x="24" y="104"/>
                    </a:lnTo>
                    <a:lnTo>
                      <a:pt x="12" y="104"/>
                    </a:lnTo>
                    <a:lnTo>
                      <a:pt x="12" y="104"/>
                    </a:lnTo>
                    <a:lnTo>
                      <a:pt x="14" y="90"/>
                    </a:lnTo>
                    <a:lnTo>
                      <a:pt x="14" y="58"/>
                    </a:lnTo>
                    <a:lnTo>
                      <a:pt x="14" y="58"/>
                    </a:lnTo>
                    <a:lnTo>
                      <a:pt x="14" y="44"/>
                    </a:lnTo>
                    <a:lnTo>
                      <a:pt x="14" y="44"/>
                    </a:lnTo>
                    <a:lnTo>
                      <a:pt x="4" y="58"/>
                    </a:lnTo>
                    <a:lnTo>
                      <a:pt x="4" y="58"/>
                    </a:lnTo>
                    <a:lnTo>
                      <a:pt x="0" y="48"/>
                    </a:lnTo>
                    <a:lnTo>
                      <a:pt x="0" y="48"/>
                    </a:lnTo>
                    <a:lnTo>
                      <a:pt x="8" y="38"/>
                    </a:lnTo>
                    <a:lnTo>
                      <a:pt x="16" y="26"/>
                    </a:lnTo>
                    <a:lnTo>
                      <a:pt x="20" y="14"/>
                    </a:lnTo>
                    <a:lnTo>
                      <a:pt x="24" y="0"/>
                    </a:lnTo>
                    <a:lnTo>
                      <a:pt x="34" y="4"/>
                    </a:lnTo>
                    <a:lnTo>
                      <a:pt x="34" y="4"/>
                    </a:lnTo>
                    <a:lnTo>
                      <a:pt x="24" y="30"/>
                    </a:lnTo>
                    <a:lnTo>
                      <a:pt x="24" y="76"/>
                    </a:lnTo>
                    <a:lnTo>
                      <a:pt x="24" y="76"/>
                    </a:lnTo>
                    <a:lnTo>
                      <a:pt x="34" y="66"/>
                    </a:lnTo>
                    <a:lnTo>
                      <a:pt x="42" y="56"/>
                    </a:lnTo>
                    <a:lnTo>
                      <a:pt x="42" y="56"/>
                    </a:lnTo>
                    <a:lnTo>
                      <a:pt x="50" y="44"/>
                    </a:lnTo>
                    <a:lnTo>
                      <a:pt x="56" y="32"/>
                    </a:lnTo>
                    <a:lnTo>
                      <a:pt x="42" y="32"/>
                    </a:lnTo>
                    <a:lnTo>
                      <a:pt x="42" y="32"/>
                    </a:lnTo>
                    <a:lnTo>
                      <a:pt x="30" y="34"/>
                    </a:lnTo>
                    <a:lnTo>
                      <a:pt x="30" y="24"/>
                    </a:lnTo>
                    <a:lnTo>
                      <a:pt x="30" y="24"/>
                    </a:lnTo>
                    <a:lnTo>
                      <a:pt x="42" y="24"/>
                    </a:lnTo>
                    <a:lnTo>
                      <a:pt x="60" y="24"/>
                    </a:lnTo>
                    <a:lnTo>
                      <a:pt x="60" y="12"/>
                    </a:lnTo>
                    <a:lnTo>
                      <a:pt x="60" y="12"/>
                    </a:lnTo>
                    <a:lnTo>
                      <a:pt x="58" y="2"/>
                    </a:lnTo>
                    <a:lnTo>
                      <a:pt x="70" y="2"/>
                    </a:lnTo>
                    <a:lnTo>
                      <a:pt x="70" y="2"/>
                    </a:lnTo>
                    <a:lnTo>
                      <a:pt x="70" y="12"/>
                    </a:lnTo>
                    <a:lnTo>
                      <a:pt x="70" y="24"/>
                    </a:lnTo>
                    <a:lnTo>
                      <a:pt x="92" y="24"/>
                    </a:lnTo>
                    <a:lnTo>
                      <a:pt x="92" y="24"/>
                    </a:lnTo>
                    <a:lnTo>
                      <a:pt x="104" y="22"/>
                    </a:lnTo>
                    <a:lnTo>
                      <a:pt x="104" y="34"/>
                    </a:lnTo>
                    <a:lnTo>
                      <a:pt x="104" y="34"/>
                    </a:lnTo>
                    <a:lnTo>
                      <a:pt x="92" y="32"/>
                    </a:lnTo>
                    <a:lnTo>
                      <a:pt x="74" y="32"/>
                    </a:lnTo>
                    <a:lnTo>
                      <a:pt x="74" y="32"/>
                    </a:lnTo>
                    <a:lnTo>
                      <a:pt x="80" y="46"/>
                    </a:lnTo>
                    <a:lnTo>
                      <a:pt x="88" y="56"/>
                    </a:lnTo>
                    <a:lnTo>
                      <a:pt x="96" y="66"/>
                    </a:lnTo>
                    <a:lnTo>
                      <a:pt x="106" y="76"/>
                    </a:lnTo>
                    <a:lnTo>
                      <a:pt x="106" y="76"/>
                    </a:lnTo>
                    <a:lnTo>
                      <a:pt x="100" y="84"/>
                    </a:lnTo>
                    <a:lnTo>
                      <a:pt x="100" y="84"/>
                    </a:lnTo>
                    <a:lnTo>
                      <a:pt x="90" y="74"/>
                    </a:lnTo>
                    <a:lnTo>
                      <a:pt x="82" y="66"/>
                    </a:lnTo>
                    <a:lnTo>
                      <a:pt x="76" y="54"/>
                    </a:lnTo>
                    <a:lnTo>
                      <a:pt x="70" y="42"/>
                    </a:lnTo>
                    <a:lnTo>
                      <a:pt x="70" y="42"/>
                    </a:lnTo>
                    <a:lnTo>
                      <a:pt x="70" y="56"/>
                    </a:lnTo>
                    <a:lnTo>
                      <a:pt x="70" y="74"/>
                    </a:lnTo>
                    <a:lnTo>
                      <a:pt x="78" y="74"/>
                    </a:lnTo>
                    <a:lnTo>
                      <a:pt x="78" y="74"/>
                    </a:lnTo>
                    <a:lnTo>
                      <a:pt x="86" y="72"/>
                    </a:lnTo>
                    <a:lnTo>
                      <a:pt x="86" y="82"/>
                    </a:lnTo>
                    <a:lnTo>
                      <a:pt x="86" y="82"/>
                    </a:lnTo>
                    <a:lnTo>
                      <a:pt x="78" y="82"/>
                    </a:lnTo>
                    <a:lnTo>
                      <a:pt x="70" y="82"/>
                    </a:lnTo>
                    <a:lnTo>
                      <a:pt x="70" y="92"/>
                    </a:lnTo>
                    <a:lnTo>
                      <a:pt x="70" y="92"/>
                    </a:lnTo>
                    <a:lnTo>
                      <a:pt x="70" y="104"/>
                    </a:lnTo>
                    <a:lnTo>
                      <a:pt x="58" y="104"/>
                    </a:lnTo>
                    <a:lnTo>
                      <a:pt x="58" y="104"/>
                    </a:lnTo>
                    <a:lnTo>
                      <a:pt x="60" y="92"/>
                    </a:lnTo>
                    <a:lnTo>
                      <a:pt x="60" y="82"/>
                    </a:lnTo>
                    <a:lnTo>
                      <a:pt x="52" y="82"/>
                    </a:lnTo>
                    <a:lnTo>
                      <a:pt x="52" y="82"/>
                    </a:lnTo>
                    <a:lnTo>
                      <a:pt x="42" y="82"/>
                    </a:lnTo>
                    <a:lnTo>
                      <a:pt x="42" y="72"/>
                    </a:lnTo>
                    <a:lnTo>
                      <a:pt x="42" y="72"/>
                    </a:lnTo>
                    <a:lnTo>
                      <a:pt x="52" y="74"/>
                    </a:lnTo>
                    <a:lnTo>
                      <a:pt x="60" y="74"/>
                    </a:lnTo>
                    <a:lnTo>
                      <a:pt x="60" y="56"/>
                    </a:lnTo>
                    <a:lnTo>
                      <a:pt x="60" y="56"/>
                    </a:lnTo>
                    <a:lnTo>
                      <a:pt x="60" y="42"/>
                    </a:lnTo>
                    <a:lnTo>
                      <a:pt x="60" y="42"/>
                    </a:lnTo>
                    <a:lnTo>
                      <a:pt x="54" y="54"/>
                    </a:lnTo>
                    <a:lnTo>
                      <a:pt x="48" y="66"/>
                    </a:lnTo>
                    <a:lnTo>
                      <a:pt x="48" y="66"/>
                    </a:lnTo>
                    <a:lnTo>
                      <a:pt x="40" y="74"/>
                    </a:lnTo>
                    <a:lnTo>
                      <a:pt x="30" y="84"/>
                    </a:lnTo>
                    <a:lnTo>
                      <a:pt x="30" y="84"/>
                    </a:lnTo>
                    <a:lnTo>
                      <a:pt x="24" y="76"/>
                    </a:lnTo>
                    <a:lnTo>
                      <a:pt x="24" y="9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8" name="Freeform 180"/>
              <p:cNvSpPr>
                <a:spLocks noEditPoints="1"/>
              </p:cNvSpPr>
              <p:nvPr/>
            </p:nvSpPr>
            <p:spPr bwMode="auto">
              <a:xfrm>
                <a:off x="3918" y="1166"/>
                <a:ext cx="106" cy="102"/>
              </a:xfrm>
              <a:custGeom>
                <a:avLst/>
                <a:gdLst>
                  <a:gd name="T0" fmla="*/ 10 w 106"/>
                  <a:gd name="T1" fmla="*/ 20 h 102"/>
                  <a:gd name="T2" fmla="*/ 36 w 106"/>
                  <a:gd name="T3" fmla="*/ 18 h 102"/>
                  <a:gd name="T4" fmla="*/ 28 w 106"/>
                  <a:gd name="T5" fmla="*/ 28 h 102"/>
                  <a:gd name="T6" fmla="*/ 0 w 106"/>
                  <a:gd name="T7" fmla="*/ 28 h 102"/>
                  <a:gd name="T8" fmla="*/ 4 w 106"/>
                  <a:gd name="T9" fmla="*/ 102 h 102"/>
                  <a:gd name="T10" fmla="*/ 4 w 106"/>
                  <a:gd name="T11" fmla="*/ 74 h 102"/>
                  <a:gd name="T12" fmla="*/ 14 w 106"/>
                  <a:gd name="T13" fmla="*/ 66 h 102"/>
                  <a:gd name="T14" fmla="*/ 36 w 106"/>
                  <a:gd name="T15" fmla="*/ 66 h 102"/>
                  <a:gd name="T16" fmla="*/ 34 w 106"/>
                  <a:gd name="T17" fmla="*/ 92 h 102"/>
                  <a:gd name="T18" fmla="*/ 26 w 106"/>
                  <a:gd name="T19" fmla="*/ 100 h 102"/>
                  <a:gd name="T20" fmla="*/ 14 w 106"/>
                  <a:gd name="T21" fmla="*/ 102 h 102"/>
                  <a:gd name="T22" fmla="*/ 4 w 106"/>
                  <a:gd name="T23" fmla="*/ 2 h 102"/>
                  <a:gd name="T24" fmla="*/ 28 w 106"/>
                  <a:gd name="T25" fmla="*/ 4 h 102"/>
                  <a:gd name="T26" fmla="*/ 36 w 106"/>
                  <a:gd name="T27" fmla="*/ 12 h 102"/>
                  <a:gd name="T28" fmla="*/ 12 w 106"/>
                  <a:gd name="T29" fmla="*/ 12 h 102"/>
                  <a:gd name="T30" fmla="*/ 4 w 106"/>
                  <a:gd name="T31" fmla="*/ 34 h 102"/>
                  <a:gd name="T32" fmla="*/ 28 w 106"/>
                  <a:gd name="T33" fmla="*/ 36 h 102"/>
                  <a:gd name="T34" fmla="*/ 34 w 106"/>
                  <a:gd name="T35" fmla="*/ 44 h 102"/>
                  <a:gd name="T36" fmla="*/ 12 w 106"/>
                  <a:gd name="T37" fmla="*/ 44 h 102"/>
                  <a:gd name="T38" fmla="*/ 4 w 106"/>
                  <a:gd name="T39" fmla="*/ 34 h 102"/>
                  <a:gd name="T40" fmla="*/ 12 w 106"/>
                  <a:gd name="T41" fmla="*/ 50 h 102"/>
                  <a:gd name="T42" fmla="*/ 34 w 106"/>
                  <a:gd name="T43" fmla="*/ 50 h 102"/>
                  <a:gd name="T44" fmla="*/ 28 w 106"/>
                  <a:gd name="T45" fmla="*/ 60 h 102"/>
                  <a:gd name="T46" fmla="*/ 4 w 106"/>
                  <a:gd name="T47" fmla="*/ 60 h 102"/>
                  <a:gd name="T48" fmla="*/ 26 w 106"/>
                  <a:gd name="T49" fmla="*/ 88 h 102"/>
                  <a:gd name="T50" fmla="*/ 14 w 106"/>
                  <a:gd name="T51" fmla="*/ 88 h 102"/>
                  <a:gd name="T52" fmla="*/ 38 w 106"/>
                  <a:gd name="T53" fmla="*/ 52 h 102"/>
                  <a:gd name="T54" fmla="*/ 48 w 106"/>
                  <a:gd name="T55" fmla="*/ 42 h 102"/>
                  <a:gd name="T56" fmla="*/ 70 w 106"/>
                  <a:gd name="T57" fmla="*/ 42 h 102"/>
                  <a:gd name="T58" fmla="*/ 62 w 106"/>
                  <a:gd name="T59" fmla="*/ 50 h 102"/>
                  <a:gd name="T60" fmla="*/ 58 w 106"/>
                  <a:gd name="T61" fmla="*/ 78 h 102"/>
                  <a:gd name="T62" fmla="*/ 74 w 106"/>
                  <a:gd name="T63" fmla="*/ 82 h 102"/>
                  <a:gd name="T64" fmla="*/ 38 w 106"/>
                  <a:gd name="T65" fmla="*/ 92 h 102"/>
                  <a:gd name="T66" fmla="*/ 50 w 106"/>
                  <a:gd name="T67" fmla="*/ 80 h 102"/>
                  <a:gd name="T68" fmla="*/ 52 w 106"/>
                  <a:gd name="T69" fmla="*/ 28 h 102"/>
                  <a:gd name="T70" fmla="*/ 40 w 106"/>
                  <a:gd name="T71" fmla="*/ 18 h 102"/>
                  <a:gd name="T72" fmla="*/ 72 w 106"/>
                  <a:gd name="T73" fmla="*/ 20 h 102"/>
                  <a:gd name="T74" fmla="*/ 70 w 106"/>
                  <a:gd name="T75" fmla="*/ 8 h 102"/>
                  <a:gd name="T76" fmla="*/ 82 w 106"/>
                  <a:gd name="T77" fmla="*/ 0 h 102"/>
                  <a:gd name="T78" fmla="*/ 80 w 106"/>
                  <a:gd name="T79" fmla="*/ 20 h 102"/>
                  <a:gd name="T80" fmla="*/ 102 w 106"/>
                  <a:gd name="T81" fmla="*/ 18 h 102"/>
                  <a:gd name="T82" fmla="*/ 90 w 106"/>
                  <a:gd name="T83" fmla="*/ 28 h 102"/>
                  <a:gd name="T84" fmla="*/ 82 w 106"/>
                  <a:gd name="T85" fmla="*/ 52 h 102"/>
                  <a:gd name="T86" fmla="*/ 90 w 106"/>
                  <a:gd name="T87" fmla="*/ 82 h 102"/>
                  <a:gd name="T88" fmla="*/ 96 w 106"/>
                  <a:gd name="T89" fmla="*/ 82 h 102"/>
                  <a:gd name="T90" fmla="*/ 106 w 106"/>
                  <a:gd name="T91" fmla="*/ 78 h 102"/>
                  <a:gd name="T92" fmla="*/ 102 w 106"/>
                  <a:gd name="T93" fmla="*/ 94 h 102"/>
                  <a:gd name="T94" fmla="*/ 96 w 106"/>
                  <a:gd name="T95" fmla="*/ 100 h 102"/>
                  <a:gd name="T96" fmla="*/ 86 w 106"/>
                  <a:gd name="T97" fmla="*/ 92 h 102"/>
                  <a:gd name="T98" fmla="*/ 78 w 106"/>
                  <a:gd name="T99" fmla="*/ 72 h 102"/>
                  <a:gd name="T100" fmla="*/ 52 w 106"/>
                  <a:gd name="T101" fmla="*/ 28 h 102"/>
                  <a:gd name="T102" fmla="*/ 100 w 106"/>
                  <a:gd name="T103" fmla="*/ 14 h 102"/>
                  <a:gd name="T104" fmla="*/ 88 w 106"/>
                  <a:gd name="T105" fmla="*/ 1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102">
                    <a:moveTo>
                      <a:pt x="0" y="18"/>
                    </a:moveTo>
                    <a:lnTo>
                      <a:pt x="0" y="18"/>
                    </a:lnTo>
                    <a:lnTo>
                      <a:pt x="10" y="20"/>
                    </a:lnTo>
                    <a:lnTo>
                      <a:pt x="28" y="20"/>
                    </a:lnTo>
                    <a:lnTo>
                      <a:pt x="28" y="20"/>
                    </a:lnTo>
                    <a:lnTo>
                      <a:pt x="36" y="18"/>
                    </a:lnTo>
                    <a:lnTo>
                      <a:pt x="36" y="28"/>
                    </a:lnTo>
                    <a:lnTo>
                      <a:pt x="36" y="28"/>
                    </a:lnTo>
                    <a:lnTo>
                      <a:pt x="28" y="28"/>
                    </a:lnTo>
                    <a:lnTo>
                      <a:pt x="10" y="28"/>
                    </a:lnTo>
                    <a:lnTo>
                      <a:pt x="10" y="28"/>
                    </a:lnTo>
                    <a:lnTo>
                      <a:pt x="0" y="28"/>
                    </a:lnTo>
                    <a:lnTo>
                      <a:pt x="0" y="18"/>
                    </a:lnTo>
                    <a:close/>
                    <a:moveTo>
                      <a:pt x="4" y="102"/>
                    </a:moveTo>
                    <a:lnTo>
                      <a:pt x="4" y="102"/>
                    </a:lnTo>
                    <a:lnTo>
                      <a:pt x="4" y="90"/>
                    </a:lnTo>
                    <a:lnTo>
                      <a:pt x="4" y="74"/>
                    </a:lnTo>
                    <a:lnTo>
                      <a:pt x="4" y="74"/>
                    </a:lnTo>
                    <a:lnTo>
                      <a:pt x="4" y="66"/>
                    </a:lnTo>
                    <a:lnTo>
                      <a:pt x="4" y="66"/>
                    </a:lnTo>
                    <a:lnTo>
                      <a:pt x="14" y="66"/>
                    </a:lnTo>
                    <a:lnTo>
                      <a:pt x="28" y="66"/>
                    </a:lnTo>
                    <a:lnTo>
                      <a:pt x="28" y="66"/>
                    </a:lnTo>
                    <a:lnTo>
                      <a:pt x="36" y="66"/>
                    </a:lnTo>
                    <a:lnTo>
                      <a:pt x="36" y="66"/>
                    </a:lnTo>
                    <a:lnTo>
                      <a:pt x="34" y="74"/>
                    </a:lnTo>
                    <a:lnTo>
                      <a:pt x="34" y="92"/>
                    </a:lnTo>
                    <a:lnTo>
                      <a:pt x="34" y="92"/>
                    </a:lnTo>
                    <a:lnTo>
                      <a:pt x="36" y="100"/>
                    </a:lnTo>
                    <a:lnTo>
                      <a:pt x="26" y="100"/>
                    </a:lnTo>
                    <a:lnTo>
                      <a:pt x="26" y="96"/>
                    </a:lnTo>
                    <a:lnTo>
                      <a:pt x="14" y="96"/>
                    </a:lnTo>
                    <a:lnTo>
                      <a:pt x="14" y="102"/>
                    </a:lnTo>
                    <a:lnTo>
                      <a:pt x="4" y="102"/>
                    </a:lnTo>
                    <a:close/>
                    <a:moveTo>
                      <a:pt x="4" y="2"/>
                    </a:moveTo>
                    <a:lnTo>
                      <a:pt x="4" y="2"/>
                    </a:lnTo>
                    <a:lnTo>
                      <a:pt x="12" y="4"/>
                    </a:lnTo>
                    <a:lnTo>
                      <a:pt x="28" y="4"/>
                    </a:lnTo>
                    <a:lnTo>
                      <a:pt x="28" y="4"/>
                    </a:lnTo>
                    <a:lnTo>
                      <a:pt x="36" y="2"/>
                    </a:lnTo>
                    <a:lnTo>
                      <a:pt x="36" y="12"/>
                    </a:lnTo>
                    <a:lnTo>
                      <a:pt x="36" y="12"/>
                    </a:lnTo>
                    <a:lnTo>
                      <a:pt x="28" y="12"/>
                    </a:lnTo>
                    <a:lnTo>
                      <a:pt x="12" y="12"/>
                    </a:lnTo>
                    <a:lnTo>
                      <a:pt x="12" y="12"/>
                    </a:lnTo>
                    <a:lnTo>
                      <a:pt x="4" y="12"/>
                    </a:lnTo>
                    <a:lnTo>
                      <a:pt x="4" y="2"/>
                    </a:lnTo>
                    <a:close/>
                    <a:moveTo>
                      <a:pt x="4" y="34"/>
                    </a:moveTo>
                    <a:lnTo>
                      <a:pt x="4" y="34"/>
                    </a:lnTo>
                    <a:lnTo>
                      <a:pt x="12" y="36"/>
                    </a:lnTo>
                    <a:lnTo>
                      <a:pt x="28" y="36"/>
                    </a:lnTo>
                    <a:lnTo>
                      <a:pt x="28" y="36"/>
                    </a:lnTo>
                    <a:lnTo>
                      <a:pt x="34" y="34"/>
                    </a:lnTo>
                    <a:lnTo>
                      <a:pt x="34" y="44"/>
                    </a:lnTo>
                    <a:lnTo>
                      <a:pt x="34" y="44"/>
                    </a:lnTo>
                    <a:lnTo>
                      <a:pt x="28" y="44"/>
                    </a:lnTo>
                    <a:lnTo>
                      <a:pt x="12" y="44"/>
                    </a:lnTo>
                    <a:lnTo>
                      <a:pt x="12" y="44"/>
                    </a:lnTo>
                    <a:lnTo>
                      <a:pt x="4" y="44"/>
                    </a:lnTo>
                    <a:lnTo>
                      <a:pt x="4" y="34"/>
                    </a:lnTo>
                    <a:close/>
                    <a:moveTo>
                      <a:pt x="4" y="50"/>
                    </a:moveTo>
                    <a:lnTo>
                      <a:pt x="4" y="50"/>
                    </a:lnTo>
                    <a:lnTo>
                      <a:pt x="12" y="50"/>
                    </a:lnTo>
                    <a:lnTo>
                      <a:pt x="28" y="50"/>
                    </a:lnTo>
                    <a:lnTo>
                      <a:pt x="28" y="50"/>
                    </a:lnTo>
                    <a:lnTo>
                      <a:pt x="34" y="50"/>
                    </a:lnTo>
                    <a:lnTo>
                      <a:pt x="34" y="60"/>
                    </a:lnTo>
                    <a:lnTo>
                      <a:pt x="34" y="60"/>
                    </a:lnTo>
                    <a:lnTo>
                      <a:pt x="28" y="60"/>
                    </a:lnTo>
                    <a:lnTo>
                      <a:pt x="12" y="60"/>
                    </a:lnTo>
                    <a:lnTo>
                      <a:pt x="12" y="60"/>
                    </a:lnTo>
                    <a:lnTo>
                      <a:pt x="4" y="60"/>
                    </a:lnTo>
                    <a:lnTo>
                      <a:pt x="4" y="50"/>
                    </a:lnTo>
                    <a:close/>
                    <a:moveTo>
                      <a:pt x="14" y="88"/>
                    </a:moveTo>
                    <a:lnTo>
                      <a:pt x="26" y="88"/>
                    </a:lnTo>
                    <a:lnTo>
                      <a:pt x="26" y="74"/>
                    </a:lnTo>
                    <a:lnTo>
                      <a:pt x="14" y="74"/>
                    </a:lnTo>
                    <a:lnTo>
                      <a:pt x="14" y="88"/>
                    </a:lnTo>
                    <a:close/>
                    <a:moveTo>
                      <a:pt x="46" y="50"/>
                    </a:moveTo>
                    <a:lnTo>
                      <a:pt x="46" y="50"/>
                    </a:lnTo>
                    <a:lnTo>
                      <a:pt x="38" y="52"/>
                    </a:lnTo>
                    <a:lnTo>
                      <a:pt x="38" y="42"/>
                    </a:lnTo>
                    <a:lnTo>
                      <a:pt x="38" y="42"/>
                    </a:lnTo>
                    <a:lnTo>
                      <a:pt x="48" y="42"/>
                    </a:lnTo>
                    <a:lnTo>
                      <a:pt x="62" y="42"/>
                    </a:lnTo>
                    <a:lnTo>
                      <a:pt x="62" y="42"/>
                    </a:lnTo>
                    <a:lnTo>
                      <a:pt x="70" y="42"/>
                    </a:lnTo>
                    <a:lnTo>
                      <a:pt x="70" y="52"/>
                    </a:lnTo>
                    <a:lnTo>
                      <a:pt x="70" y="52"/>
                    </a:lnTo>
                    <a:lnTo>
                      <a:pt x="62" y="50"/>
                    </a:lnTo>
                    <a:lnTo>
                      <a:pt x="58" y="50"/>
                    </a:lnTo>
                    <a:lnTo>
                      <a:pt x="58" y="78"/>
                    </a:lnTo>
                    <a:lnTo>
                      <a:pt x="58" y="78"/>
                    </a:lnTo>
                    <a:lnTo>
                      <a:pt x="74" y="72"/>
                    </a:lnTo>
                    <a:lnTo>
                      <a:pt x="74" y="82"/>
                    </a:lnTo>
                    <a:lnTo>
                      <a:pt x="74" y="82"/>
                    </a:lnTo>
                    <a:lnTo>
                      <a:pt x="44" y="90"/>
                    </a:lnTo>
                    <a:lnTo>
                      <a:pt x="44" y="90"/>
                    </a:lnTo>
                    <a:lnTo>
                      <a:pt x="38" y="92"/>
                    </a:lnTo>
                    <a:lnTo>
                      <a:pt x="36" y="82"/>
                    </a:lnTo>
                    <a:lnTo>
                      <a:pt x="36" y="82"/>
                    </a:lnTo>
                    <a:lnTo>
                      <a:pt x="50" y="80"/>
                    </a:lnTo>
                    <a:lnTo>
                      <a:pt x="50" y="50"/>
                    </a:lnTo>
                    <a:lnTo>
                      <a:pt x="46" y="50"/>
                    </a:lnTo>
                    <a:close/>
                    <a:moveTo>
                      <a:pt x="52" y="28"/>
                    </a:moveTo>
                    <a:lnTo>
                      <a:pt x="52" y="28"/>
                    </a:lnTo>
                    <a:lnTo>
                      <a:pt x="40" y="30"/>
                    </a:lnTo>
                    <a:lnTo>
                      <a:pt x="40" y="18"/>
                    </a:lnTo>
                    <a:lnTo>
                      <a:pt x="40" y="18"/>
                    </a:lnTo>
                    <a:lnTo>
                      <a:pt x="52" y="20"/>
                    </a:lnTo>
                    <a:lnTo>
                      <a:pt x="72" y="20"/>
                    </a:lnTo>
                    <a:lnTo>
                      <a:pt x="72" y="20"/>
                    </a:lnTo>
                    <a:lnTo>
                      <a:pt x="70" y="8"/>
                    </a:lnTo>
                    <a:lnTo>
                      <a:pt x="70" y="8"/>
                    </a:lnTo>
                    <a:lnTo>
                      <a:pt x="70" y="0"/>
                    </a:lnTo>
                    <a:lnTo>
                      <a:pt x="82" y="0"/>
                    </a:lnTo>
                    <a:lnTo>
                      <a:pt x="82" y="0"/>
                    </a:lnTo>
                    <a:lnTo>
                      <a:pt x="80" y="8"/>
                    </a:lnTo>
                    <a:lnTo>
                      <a:pt x="80" y="8"/>
                    </a:lnTo>
                    <a:lnTo>
                      <a:pt x="80" y="20"/>
                    </a:lnTo>
                    <a:lnTo>
                      <a:pt x="92" y="20"/>
                    </a:lnTo>
                    <a:lnTo>
                      <a:pt x="92" y="20"/>
                    </a:lnTo>
                    <a:lnTo>
                      <a:pt x="102" y="18"/>
                    </a:lnTo>
                    <a:lnTo>
                      <a:pt x="102" y="30"/>
                    </a:lnTo>
                    <a:lnTo>
                      <a:pt x="102" y="30"/>
                    </a:lnTo>
                    <a:lnTo>
                      <a:pt x="90" y="28"/>
                    </a:lnTo>
                    <a:lnTo>
                      <a:pt x="82" y="28"/>
                    </a:lnTo>
                    <a:lnTo>
                      <a:pt x="82" y="28"/>
                    </a:lnTo>
                    <a:lnTo>
                      <a:pt x="82" y="52"/>
                    </a:lnTo>
                    <a:lnTo>
                      <a:pt x="86" y="70"/>
                    </a:lnTo>
                    <a:lnTo>
                      <a:pt x="86" y="70"/>
                    </a:lnTo>
                    <a:lnTo>
                      <a:pt x="90" y="82"/>
                    </a:lnTo>
                    <a:lnTo>
                      <a:pt x="94" y="86"/>
                    </a:lnTo>
                    <a:lnTo>
                      <a:pt x="94" y="86"/>
                    </a:lnTo>
                    <a:lnTo>
                      <a:pt x="96" y="82"/>
                    </a:lnTo>
                    <a:lnTo>
                      <a:pt x="96" y="72"/>
                    </a:lnTo>
                    <a:lnTo>
                      <a:pt x="96" y="72"/>
                    </a:lnTo>
                    <a:lnTo>
                      <a:pt x="106" y="78"/>
                    </a:lnTo>
                    <a:lnTo>
                      <a:pt x="106" y="78"/>
                    </a:lnTo>
                    <a:lnTo>
                      <a:pt x="104" y="88"/>
                    </a:lnTo>
                    <a:lnTo>
                      <a:pt x="102" y="94"/>
                    </a:lnTo>
                    <a:lnTo>
                      <a:pt x="102" y="94"/>
                    </a:lnTo>
                    <a:lnTo>
                      <a:pt x="98" y="98"/>
                    </a:lnTo>
                    <a:lnTo>
                      <a:pt x="96" y="100"/>
                    </a:lnTo>
                    <a:lnTo>
                      <a:pt x="96" y="100"/>
                    </a:lnTo>
                    <a:lnTo>
                      <a:pt x="90" y="98"/>
                    </a:lnTo>
                    <a:lnTo>
                      <a:pt x="86" y="92"/>
                    </a:lnTo>
                    <a:lnTo>
                      <a:pt x="80" y="84"/>
                    </a:lnTo>
                    <a:lnTo>
                      <a:pt x="78" y="72"/>
                    </a:lnTo>
                    <a:lnTo>
                      <a:pt x="78" y="72"/>
                    </a:lnTo>
                    <a:lnTo>
                      <a:pt x="74" y="54"/>
                    </a:lnTo>
                    <a:lnTo>
                      <a:pt x="72" y="28"/>
                    </a:lnTo>
                    <a:lnTo>
                      <a:pt x="52" y="28"/>
                    </a:lnTo>
                    <a:close/>
                    <a:moveTo>
                      <a:pt x="88" y="0"/>
                    </a:moveTo>
                    <a:lnTo>
                      <a:pt x="88" y="0"/>
                    </a:lnTo>
                    <a:lnTo>
                      <a:pt x="100" y="14"/>
                    </a:lnTo>
                    <a:lnTo>
                      <a:pt x="94" y="20"/>
                    </a:lnTo>
                    <a:lnTo>
                      <a:pt x="94" y="20"/>
                    </a:lnTo>
                    <a:lnTo>
                      <a:pt x="88" y="12"/>
                    </a:lnTo>
                    <a:lnTo>
                      <a:pt x="82" y="6"/>
                    </a:lnTo>
                    <a:lnTo>
                      <a:pt x="88" y="0"/>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9" name="Freeform 181"/>
              <p:cNvSpPr>
                <a:spLocks noEditPoints="1"/>
              </p:cNvSpPr>
              <p:nvPr/>
            </p:nvSpPr>
            <p:spPr bwMode="auto">
              <a:xfrm>
                <a:off x="4030" y="1166"/>
                <a:ext cx="104" cy="102"/>
              </a:xfrm>
              <a:custGeom>
                <a:avLst/>
                <a:gdLst>
                  <a:gd name="T0" fmla="*/ 12 w 104"/>
                  <a:gd name="T1" fmla="*/ 46 h 102"/>
                  <a:gd name="T2" fmla="*/ 2 w 104"/>
                  <a:gd name="T3" fmla="*/ 38 h 102"/>
                  <a:gd name="T4" fmla="*/ 12 w 104"/>
                  <a:gd name="T5" fmla="*/ 38 h 102"/>
                  <a:gd name="T6" fmla="*/ 20 w 104"/>
                  <a:gd name="T7" fmla="*/ 12 h 102"/>
                  <a:gd name="T8" fmla="*/ 20 w 104"/>
                  <a:gd name="T9" fmla="*/ 0 h 102"/>
                  <a:gd name="T10" fmla="*/ 30 w 104"/>
                  <a:gd name="T11" fmla="*/ 0 h 102"/>
                  <a:gd name="T12" fmla="*/ 30 w 104"/>
                  <a:gd name="T13" fmla="*/ 38 h 102"/>
                  <a:gd name="T14" fmla="*/ 36 w 104"/>
                  <a:gd name="T15" fmla="*/ 38 h 102"/>
                  <a:gd name="T16" fmla="*/ 44 w 104"/>
                  <a:gd name="T17" fmla="*/ 46 h 102"/>
                  <a:gd name="T18" fmla="*/ 36 w 104"/>
                  <a:gd name="T19" fmla="*/ 46 h 102"/>
                  <a:gd name="T20" fmla="*/ 30 w 104"/>
                  <a:gd name="T21" fmla="*/ 46 h 102"/>
                  <a:gd name="T22" fmla="*/ 46 w 104"/>
                  <a:gd name="T23" fmla="*/ 64 h 102"/>
                  <a:gd name="T24" fmla="*/ 40 w 104"/>
                  <a:gd name="T25" fmla="*/ 74 h 102"/>
                  <a:gd name="T26" fmla="*/ 34 w 104"/>
                  <a:gd name="T27" fmla="*/ 64 h 102"/>
                  <a:gd name="T28" fmla="*/ 30 w 104"/>
                  <a:gd name="T29" fmla="*/ 56 h 102"/>
                  <a:gd name="T30" fmla="*/ 30 w 104"/>
                  <a:gd name="T31" fmla="*/ 90 h 102"/>
                  <a:gd name="T32" fmla="*/ 30 w 104"/>
                  <a:gd name="T33" fmla="*/ 102 h 102"/>
                  <a:gd name="T34" fmla="*/ 20 w 104"/>
                  <a:gd name="T35" fmla="*/ 102 h 102"/>
                  <a:gd name="T36" fmla="*/ 20 w 104"/>
                  <a:gd name="T37" fmla="*/ 74 h 102"/>
                  <a:gd name="T38" fmla="*/ 20 w 104"/>
                  <a:gd name="T39" fmla="*/ 60 h 102"/>
                  <a:gd name="T40" fmla="*/ 14 w 104"/>
                  <a:gd name="T41" fmla="*/ 76 h 102"/>
                  <a:gd name="T42" fmla="*/ 6 w 104"/>
                  <a:gd name="T43" fmla="*/ 88 h 102"/>
                  <a:gd name="T44" fmla="*/ 0 w 104"/>
                  <a:gd name="T45" fmla="*/ 78 h 102"/>
                  <a:gd name="T46" fmla="*/ 18 w 104"/>
                  <a:gd name="T47" fmla="*/ 46 h 102"/>
                  <a:gd name="T48" fmla="*/ 10 w 104"/>
                  <a:gd name="T49" fmla="*/ 6 h 102"/>
                  <a:gd name="T50" fmla="*/ 14 w 104"/>
                  <a:gd name="T51" fmla="*/ 18 h 102"/>
                  <a:gd name="T52" fmla="*/ 8 w 104"/>
                  <a:gd name="T53" fmla="*/ 34 h 102"/>
                  <a:gd name="T54" fmla="*/ 6 w 104"/>
                  <a:gd name="T55" fmla="*/ 20 h 102"/>
                  <a:gd name="T56" fmla="*/ 10 w 104"/>
                  <a:gd name="T57" fmla="*/ 6 h 102"/>
                  <a:gd name="T58" fmla="*/ 48 w 104"/>
                  <a:gd name="T59" fmla="*/ 10 h 102"/>
                  <a:gd name="T60" fmla="*/ 38 w 104"/>
                  <a:gd name="T61" fmla="*/ 34 h 102"/>
                  <a:gd name="T62" fmla="*/ 32 w 104"/>
                  <a:gd name="T63" fmla="*/ 30 h 102"/>
                  <a:gd name="T64" fmla="*/ 40 w 104"/>
                  <a:gd name="T65" fmla="*/ 6 h 102"/>
                  <a:gd name="T66" fmla="*/ 80 w 104"/>
                  <a:gd name="T67" fmla="*/ 12 h 102"/>
                  <a:gd name="T68" fmla="*/ 80 w 104"/>
                  <a:gd name="T69" fmla="*/ 0 h 102"/>
                  <a:gd name="T70" fmla="*/ 92 w 104"/>
                  <a:gd name="T71" fmla="*/ 0 h 102"/>
                  <a:gd name="T72" fmla="*/ 90 w 104"/>
                  <a:gd name="T73" fmla="*/ 62 h 102"/>
                  <a:gd name="T74" fmla="*/ 102 w 104"/>
                  <a:gd name="T75" fmla="*/ 58 h 102"/>
                  <a:gd name="T76" fmla="*/ 104 w 104"/>
                  <a:gd name="T77" fmla="*/ 70 h 102"/>
                  <a:gd name="T78" fmla="*/ 90 w 104"/>
                  <a:gd name="T79" fmla="*/ 72 h 102"/>
                  <a:gd name="T80" fmla="*/ 90 w 104"/>
                  <a:gd name="T81" fmla="*/ 90 h 102"/>
                  <a:gd name="T82" fmla="*/ 80 w 104"/>
                  <a:gd name="T83" fmla="*/ 102 h 102"/>
                  <a:gd name="T84" fmla="*/ 80 w 104"/>
                  <a:gd name="T85" fmla="*/ 90 h 102"/>
                  <a:gd name="T86" fmla="*/ 54 w 104"/>
                  <a:gd name="T87" fmla="*/ 80 h 102"/>
                  <a:gd name="T88" fmla="*/ 44 w 104"/>
                  <a:gd name="T89" fmla="*/ 84 h 102"/>
                  <a:gd name="T90" fmla="*/ 42 w 104"/>
                  <a:gd name="T91" fmla="*/ 72 h 102"/>
                  <a:gd name="T92" fmla="*/ 80 w 104"/>
                  <a:gd name="T93" fmla="*/ 64 h 102"/>
                  <a:gd name="T94" fmla="*/ 54 w 104"/>
                  <a:gd name="T95" fmla="*/ 36 h 102"/>
                  <a:gd name="T96" fmla="*/ 64 w 104"/>
                  <a:gd name="T97" fmla="*/ 44 h 102"/>
                  <a:gd name="T98" fmla="*/ 66 w 104"/>
                  <a:gd name="T99" fmla="*/ 60 h 102"/>
                  <a:gd name="T100" fmla="*/ 58 w 104"/>
                  <a:gd name="T101" fmla="*/ 50 h 102"/>
                  <a:gd name="T102" fmla="*/ 54 w 104"/>
                  <a:gd name="T103" fmla="*/ 36 h 102"/>
                  <a:gd name="T104" fmla="*/ 56 w 104"/>
                  <a:gd name="T105" fmla="*/ 8 h 102"/>
                  <a:gd name="T106" fmla="*/ 76 w 104"/>
                  <a:gd name="T107" fmla="*/ 24 h 102"/>
                  <a:gd name="T108" fmla="*/ 70 w 104"/>
                  <a:gd name="T109" fmla="*/ 32 h 102"/>
                  <a:gd name="T110" fmla="*/ 50 w 104"/>
                  <a:gd name="T111"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02">
                    <a:moveTo>
                      <a:pt x="12" y="46"/>
                    </a:moveTo>
                    <a:lnTo>
                      <a:pt x="12" y="46"/>
                    </a:lnTo>
                    <a:lnTo>
                      <a:pt x="2" y="48"/>
                    </a:lnTo>
                    <a:lnTo>
                      <a:pt x="2" y="38"/>
                    </a:lnTo>
                    <a:lnTo>
                      <a:pt x="2" y="38"/>
                    </a:lnTo>
                    <a:lnTo>
                      <a:pt x="12" y="38"/>
                    </a:lnTo>
                    <a:lnTo>
                      <a:pt x="20" y="38"/>
                    </a:lnTo>
                    <a:lnTo>
                      <a:pt x="20" y="12"/>
                    </a:lnTo>
                    <a:lnTo>
                      <a:pt x="20" y="12"/>
                    </a:lnTo>
                    <a:lnTo>
                      <a:pt x="20" y="0"/>
                    </a:lnTo>
                    <a:lnTo>
                      <a:pt x="30" y="0"/>
                    </a:lnTo>
                    <a:lnTo>
                      <a:pt x="30" y="0"/>
                    </a:lnTo>
                    <a:lnTo>
                      <a:pt x="30" y="12"/>
                    </a:lnTo>
                    <a:lnTo>
                      <a:pt x="30" y="38"/>
                    </a:lnTo>
                    <a:lnTo>
                      <a:pt x="36" y="38"/>
                    </a:lnTo>
                    <a:lnTo>
                      <a:pt x="36" y="38"/>
                    </a:lnTo>
                    <a:lnTo>
                      <a:pt x="44" y="38"/>
                    </a:lnTo>
                    <a:lnTo>
                      <a:pt x="44" y="46"/>
                    </a:lnTo>
                    <a:lnTo>
                      <a:pt x="44" y="46"/>
                    </a:lnTo>
                    <a:lnTo>
                      <a:pt x="36" y="46"/>
                    </a:lnTo>
                    <a:lnTo>
                      <a:pt x="30" y="46"/>
                    </a:lnTo>
                    <a:lnTo>
                      <a:pt x="30" y="46"/>
                    </a:lnTo>
                    <a:lnTo>
                      <a:pt x="38" y="56"/>
                    </a:lnTo>
                    <a:lnTo>
                      <a:pt x="46" y="64"/>
                    </a:lnTo>
                    <a:lnTo>
                      <a:pt x="46" y="64"/>
                    </a:lnTo>
                    <a:lnTo>
                      <a:pt x="40" y="74"/>
                    </a:lnTo>
                    <a:lnTo>
                      <a:pt x="40" y="74"/>
                    </a:lnTo>
                    <a:lnTo>
                      <a:pt x="34" y="64"/>
                    </a:lnTo>
                    <a:lnTo>
                      <a:pt x="30" y="56"/>
                    </a:lnTo>
                    <a:lnTo>
                      <a:pt x="30" y="56"/>
                    </a:lnTo>
                    <a:lnTo>
                      <a:pt x="30" y="72"/>
                    </a:lnTo>
                    <a:lnTo>
                      <a:pt x="30" y="90"/>
                    </a:lnTo>
                    <a:lnTo>
                      <a:pt x="30" y="90"/>
                    </a:lnTo>
                    <a:lnTo>
                      <a:pt x="30" y="102"/>
                    </a:lnTo>
                    <a:lnTo>
                      <a:pt x="20" y="102"/>
                    </a:lnTo>
                    <a:lnTo>
                      <a:pt x="20" y="102"/>
                    </a:lnTo>
                    <a:lnTo>
                      <a:pt x="20" y="90"/>
                    </a:lnTo>
                    <a:lnTo>
                      <a:pt x="20" y="74"/>
                    </a:lnTo>
                    <a:lnTo>
                      <a:pt x="20" y="74"/>
                    </a:lnTo>
                    <a:lnTo>
                      <a:pt x="20" y="60"/>
                    </a:lnTo>
                    <a:lnTo>
                      <a:pt x="20" y="60"/>
                    </a:lnTo>
                    <a:lnTo>
                      <a:pt x="14" y="76"/>
                    </a:lnTo>
                    <a:lnTo>
                      <a:pt x="6" y="88"/>
                    </a:lnTo>
                    <a:lnTo>
                      <a:pt x="6" y="88"/>
                    </a:lnTo>
                    <a:lnTo>
                      <a:pt x="0" y="78"/>
                    </a:lnTo>
                    <a:lnTo>
                      <a:pt x="0" y="78"/>
                    </a:lnTo>
                    <a:lnTo>
                      <a:pt x="10" y="64"/>
                    </a:lnTo>
                    <a:lnTo>
                      <a:pt x="18" y="46"/>
                    </a:lnTo>
                    <a:lnTo>
                      <a:pt x="12" y="46"/>
                    </a:lnTo>
                    <a:close/>
                    <a:moveTo>
                      <a:pt x="10" y="6"/>
                    </a:moveTo>
                    <a:lnTo>
                      <a:pt x="10" y="6"/>
                    </a:lnTo>
                    <a:lnTo>
                      <a:pt x="14" y="18"/>
                    </a:lnTo>
                    <a:lnTo>
                      <a:pt x="18" y="30"/>
                    </a:lnTo>
                    <a:lnTo>
                      <a:pt x="8" y="34"/>
                    </a:lnTo>
                    <a:lnTo>
                      <a:pt x="8" y="34"/>
                    </a:lnTo>
                    <a:lnTo>
                      <a:pt x="6" y="20"/>
                    </a:lnTo>
                    <a:lnTo>
                      <a:pt x="2" y="10"/>
                    </a:lnTo>
                    <a:lnTo>
                      <a:pt x="10" y="6"/>
                    </a:lnTo>
                    <a:close/>
                    <a:moveTo>
                      <a:pt x="48" y="10"/>
                    </a:moveTo>
                    <a:lnTo>
                      <a:pt x="48" y="10"/>
                    </a:lnTo>
                    <a:lnTo>
                      <a:pt x="44" y="22"/>
                    </a:lnTo>
                    <a:lnTo>
                      <a:pt x="38" y="34"/>
                    </a:lnTo>
                    <a:lnTo>
                      <a:pt x="32" y="30"/>
                    </a:lnTo>
                    <a:lnTo>
                      <a:pt x="32" y="30"/>
                    </a:lnTo>
                    <a:lnTo>
                      <a:pt x="36" y="20"/>
                    </a:lnTo>
                    <a:lnTo>
                      <a:pt x="40" y="6"/>
                    </a:lnTo>
                    <a:lnTo>
                      <a:pt x="48" y="10"/>
                    </a:lnTo>
                    <a:close/>
                    <a:moveTo>
                      <a:pt x="80" y="12"/>
                    </a:moveTo>
                    <a:lnTo>
                      <a:pt x="80" y="12"/>
                    </a:lnTo>
                    <a:lnTo>
                      <a:pt x="80" y="0"/>
                    </a:lnTo>
                    <a:lnTo>
                      <a:pt x="92" y="0"/>
                    </a:lnTo>
                    <a:lnTo>
                      <a:pt x="92" y="0"/>
                    </a:lnTo>
                    <a:lnTo>
                      <a:pt x="90" y="12"/>
                    </a:lnTo>
                    <a:lnTo>
                      <a:pt x="90" y="62"/>
                    </a:lnTo>
                    <a:lnTo>
                      <a:pt x="90" y="62"/>
                    </a:lnTo>
                    <a:lnTo>
                      <a:pt x="102" y="58"/>
                    </a:lnTo>
                    <a:lnTo>
                      <a:pt x="104" y="70"/>
                    </a:lnTo>
                    <a:lnTo>
                      <a:pt x="104" y="70"/>
                    </a:lnTo>
                    <a:lnTo>
                      <a:pt x="92" y="72"/>
                    </a:lnTo>
                    <a:lnTo>
                      <a:pt x="90" y="72"/>
                    </a:lnTo>
                    <a:lnTo>
                      <a:pt x="90" y="90"/>
                    </a:lnTo>
                    <a:lnTo>
                      <a:pt x="90" y="90"/>
                    </a:lnTo>
                    <a:lnTo>
                      <a:pt x="92" y="102"/>
                    </a:lnTo>
                    <a:lnTo>
                      <a:pt x="80" y="102"/>
                    </a:lnTo>
                    <a:lnTo>
                      <a:pt x="80" y="102"/>
                    </a:lnTo>
                    <a:lnTo>
                      <a:pt x="80" y="90"/>
                    </a:lnTo>
                    <a:lnTo>
                      <a:pt x="80" y="74"/>
                    </a:lnTo>
                    <a:lnTo>
                      <a:pt x="54" y="80"/>
                    </a:lnTo>
                    <a:lnTo>
                      <a:pt x="54" y="80"/>
                    </a:lnTo>
                    <a:lnTo>
                      <a:pt x="44" y="84"/>
                    </a:lnTo>
                    <a:lnTo>
                      <a:pt x="42" y="72"/>
                    </a:lnTo>
                    <a:lnTo>
                      <a:pt x="42" y="72"/>
                    </a:lnTo>
                    <a:lnTo>
                      <a:pt x="52" y="70"/>
                    </a:lnTo>
                    <a:lnTo>
                      <a:pt x="80" y="64"/>
                    </a:lnTo>
                    <a:lnTo>
                      <a:pt x="80" y="12"/>
                    </a:lnTo>
                    <a:close/>
                    <a:moveTo>
                      <a:pt x="54" y="36"/>
                    </a:moveTo>
                    <a:lnTo>
                      <a:pt x="54" y="36"/>
                    </a:lnTo>
                    <a:lnTo>
                      <a:pt x="64" y="44"/>
                    </a:lnTo>
                    <a:lnTo>
                      <a:pt x="74" y="52"/>
                    </a:lnTo>
                    <a:lnTo>
                      <a:pt x="66" y="60"/>
                    </a:lnTo>
                    <a:lnTo>
                      <a:pt x="66" y="60"/>
                    </a:lnTo>
                    <a:lnTo>
                      <a:pt x="58" y="50"/>
                    </a:lnTo>
                    <a:lnTo>
                      <a:pt x="46" y="42"/>
                    </a:lnTo>
                    <a:lnTo>
                      <a:pt x="54" y="36"/>
                    </a:lnTo>
                    <a:close/>
                    <a:moveTo>
                      <a:pt x="56" y="8"/>
                    </a:moveTo>
                    <a:lnTo>
                      <a:pt x="56" y="8"/>
                    </a:lnTo>
                    <a:lnTo>
                      <a:pt x="68" y="16"/>
                    </a:lnTo>
                    <a:lnTo>
                      <a:pt x="76" y="24"/>
                    </a:lnTo>
                    <a:lnTo>
                      <a:pt x="70" y="32"/>
                    </a:lnTo>
                    <a:lnTo>
                      <a:pt x="70" y="32"/>
                    </a:lnTo>
                    <a:lnTo>
                      <a:pt x="62" y="24"/>
                    </a:lnTo>
                    <a:lnTo>
                      <a:pt x="50" y="14"/>
                    </a:lnTo>
                    <a:lnTo>
                      <a:pt x="56" y="8"/>
                    </a:lnTo>
                    <a:close/>
                  </a:path>
                </a:pathLst>
              </a:custGeom>
              <a:solidFill>
                <a:srgbClr val="06B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0" name="Freeform 182"/>
              <p:cNvSpPr>
                <a:spLocks/>
              </p:cNvSpPr>
              <p:nvPr/>
            </p:nvSpPr>
            <p:spPr bwMode="auto">
              <a:xfrm>
                <a:off x="3612" y="3168"/>
                <a:ext cx="126" cy="74"/>
              </a:xfrm>
              <a:custGeom>
                <a:avLst/>
                <a:gdLst>
                  <a:gd name="T0" fmla="*/ 84 w 126"/>
                  <a:gd name="T1" fmla="*/ 0 h 74"/>
                  <a:gd name="T2" fmla="*/ 84 w 126"/>
                  <a:gd name="T3" fmla="*/ 0 h 74"/>
                  <a:gd name="T4" fmla="*/ 80 w 126"/>
                  <a:gd name="T5" fmla="*/ 4 h 74"/>
                  <a:gd name="T6" fmla="*/ 76 w 126"/>
                  <a:gd name="T7" fmla="*/ 8 h 74"/>
                  <a:gd name="T8" fmla="*/ 70 w 126"/>
                  <a:gd name="T9" fmla="*/ 12 h 74"/>
                  <a:gd name="T10" fmla="*/ 64 w 126"/>
                  <a:gd name="T11" fmla="*/ 12 h 74"/>
                  <a:gd name="T12" fmla="*/ 64 w 126"/>
                  <a:gd name="T13" fmla="*/ 12 h 74"/>
                  <a:gd name="T14" fmla="*/ 58 w 126"/>
                  <a:gd name="T15" fmla="*/ 12 h 74"/>
                  <a:gd name="T16" fmla="*/ 52 w 126"/>
                  <a:gd name="T17" fmla="*/ 8 h 74"/>
                  <a:gd name="T18" fmla="*/ 46 w 126"/>
                  <a:gd name="T19" fmla="*/ 4 h 74"/>
                  <a:gd name="T20" fmla="*/ 44 w 126"/>
                  <a:gd name="T21" fmla="*/ 0 h 74"/>
                  <a:gd name="T22" fmla="*/ 2 w 126"/>
                  <a:gd name="T23" fmla="*/ 0 h 74"/>
                  <a:gd name="T24" fmla="*/ 2 w 126"/>
                  <a:gd name="T25" fmla="*/ 0 h 74"/>
                  <a:gd name="T26" fmla="*/ 0 w 126"/>
                  <a:gd name="T27" fmla="*/ 10 h 74"/>
                  <a:gd name="T28" fmla="*/ 0 w 126"/>
                  <a:gd name="T29" fmla="*/ 10 h 74"/>
                  <a:gd name="T30" fmla="*/ 2 w 126"/>
                  <a:gd name="T31" fmla="*/ 22 h 74"/>
                  <a:gd name="T32" fmla="*/ 6 w 126"/>
                  <a:gd name="T33" fmla="*/ 34 h 74"/>
                  <a:gd name="T34" fmla="*/ 12 w 126"/>
                  <a:gd name="T35" fmla="*/ 46 h 74"/>
                  <a:gd name="T36" fmla="*/ 20 w 126"/>
                  <a:gd name="T37" fmla="*/ 54 h 74"/>
                  <a:gd name="T38" fmla="*/ 28 w 126"/>
                  <a:gd name="T39" fmla="*/ 62 h 74"/>
                  <a:gd name="T40" fmla="*/ 40 w 126"/>
                  <a:gd name="T41" fmla="*/ 68 h 74"/>
                  <a:gd name="T42" fmla="*/ 52 w 126"/>
                  <a:gd name="T43" fmla="*/ 72 h 74"/>
                  <a:gd name="T44" fmla="*/ 64 w 126"/>
                  <a:gd name="T45" fmla="*/ 74 h 74"/>
                  <a:gd name="T46" fmla="*/ 64 w 126"/>
                  <a:gd name="T47" fmla="*/ 74 h 74"/>
                  <a:gd name="T48" fmla="*/ 76 w 126"/>
                  <a:gd name="T49" fmla="*/ 72 h 74"/>
                  <a:gd name="T50" fmla="*/ 88 w 126"/>
                  <a:gd name="T51" fmla="*/ 68 h 74"/>
                  <a:gd name="T52" fmla="*/ 100 w 126"/>
                  <a:gd name="T53" fmla="*/ 62 h 74"/>
                  <a:gd name="T54" fmla="*/ 108 w 126"/>
                  <a:gd name="T55" fmla="*/ 54 h 74"/>
                  <a:gd name="T56" fmla="*/ 116 w 126"/>
                  <a:gd name="T57" fmla="*/ 46 h 74"/>
                  <a:gd name="T58" fmla="*/ 122 w 126"/>
                  <a:gd name="T59" fmla="*/ 34 h 74"/>
                  <a:gd name="T60" fmla="*/ 126 w 126"/>
                  <a:gd name="T61" fmla="*/ 22 h 74"/>
                  <a:gd name="T62" fmla="*/ 126 w 126"/>
                  <a:gd name="T63" fmla="*/ 10 h 74"/>
                  <a:gd name="T64" fmla="*/ 126 w 126"/>
                  <a:gd name="T65" fmla="*/ 10 h 74"/>
                  <a:gd name="T66" fmla="*/ 126 w 126"/>
                  <a:gd name="T67" fmla="*/ 0 h 74"/>
                  <a:gd name="T68" fmla="*/ 84 w 126"/>
                  <a:gd name="T6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74">
                    <a:moveTo>
                      <a:pt x="84" y="0"/>
                    </a:moveTo>
                    <a:lnTo>
                      <a:pt x="84" y="0"/>
                    </a:lnTo>
                    <a:lnTo>
                      <a:pt x="80" y="4"/>
                    </a:lnTo>
                    <a:lnTo>
                      <a:pt x="76" y="8"/>
                    </a:lnTo>
                    <a:lnTo>
                      <a:pt x="70" y="12"/>
                    </a:lnTo>
                    <a:lnTo>
                      <a:pt x="64" y="12"/>
                    </a:lnTo>
                    <a:lnTo>
                      <a:pt x="64" y="12"/>
                    </a:lnTo>
                    <a:lnTo>
                      <a:pt x="58" y="12"/>
                    </a:lnTo>
                    <a:lnTo>
                      <a:pt x="52" y="8"/>
                    </a:lnTo>
                    <a:lnTo>
                      <a:pt x="46" y="4"/>
                    </a:lnTo>
                    <a:lnTo>
                      <a:pt x="44" y="0"/>
                    </a:lnTo>
                    <a:lnTo>
                      <a:pt x="2" y="0"/>
                    </a:lnTo>
                    <a:lnTo>
                      <a:pt x="2" y="0"/>
                    </a:lnTo>
                    <a:lnTo>
                      <a:pt x="0" y="10"/>
                    </a:lnTo>
                    <a:lnTo>
                      <a:pt x="0" y="10"/>
                    </a:lnTo>
                    <a:lnTo>
                      <a:pt x="2" y="22"/>
                    </a:lnTo>
                    <a:lnTo>
                      <a:pt x="6" y="34"/>
                    </a:lnTo>
                    <a:lnTo>
                      <a:pt x="12" y="46"/>
                    </a:lnTo>
                    <a:lnTo>
                      <a:pt x="20" y="54"/>
                    </a:lnTo>
                    <a:lnTo>
                      <a:pt x="28" y="62"/>
                    </a:lnTo>
                    <a:lnTo>
                      <a:pt x="40" y="68"/>
                    </a:lnTo>
                    <a:lnTo>
                      <a:pt x="52" y="72"/>
                    </a:lnTo>
                    <a:lnTo>
                      <a:pt x="64" y="74"/>
                    </a:lnTo>
                    <a:lnTo>
                      <a:pt x="64" y="74"/>
                    </a:lnTo>
                    <a:lnTo>
                      <a:pt x="76" y="72"/>
                    </a:lnTo>
                    <a:lnTo>
                      <a:pt x="88" y="68"/>
                    </a:lnTo>
                    <a:lnTo>
                      <a:pt x="100" y="62"/>
                    </a:lnTo>
                    <a:lnTo>
                      <a:pt x="108" y="54"/>
                    </a:lnTo>
                    <a:lnTo>
                      <a:pt x="116" y="46"/>
                    </a:lnTo>
                    <a:lnTo>
                      <a:pt x="122" y="34"/>
                    </a:lnTo>
                    <a:lnTo>
                      <a:pt x="126" y="22"/>
                    </a:lnTo>
                    <a:lnTo>
                      <a:pt x="126" y="10"/>
                    </a:lnTo>
                    <a:lnTo>
                      <a:pt x="126" y="10"/>
                    </a:lnTo>
                    <a:lnTo>
                      <a:pt x="126" y="0"/>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1" name="Freeform 183"/>
              <p:cNvSpPr>
                <a:spLocks/>
              </p:cNvSpPr>
              <p:nvPr/>
            </p:nvSpPr>
            <p:spPr bwMode="auto">
              <a:xfrm>
                <a:off x="3618" y="3116"/>
                <a:ext cx="116" cy="36"/>
              </a:xfrm>
              <a:custGeom>
                <a:avLst/>
                <a:gdLst>
                  <a:gd name="T0" fmla="*/ 36 w 116"/>
                  <a:gd name="T1" fmla="*/ 36 h 36"/>
                  <a:gd name="T2" fmla="*/ 36 w 116"/>
                  <a:gd name="T3" fmla="*/ 36 h 36"/>
                  <a:gd name="T4" fmla="*/ 38 w 116"/>
                  <a:gd name="T5" fmla="*/ 30 h 36"/>
                  <a:gd name="T6" fmla="*/ 44 w 116"/>
                  <a:gd name="T7" fmla="*/ 24 h 36"/>
                  <a:gd name="T8" fmla="*/ 50 w 116"/>
                  <a:gd name="T9" fmla="*/ 20 h 36"/>
                  <a:gd name="T10" fmla="*/ 58 w 116"/>
                  <a:gd name="T11" fmla="*/ 20 h 36"/>
                  <a:gd name="T12" fmla="*/ 58 w 116"/>
                  <a:gd name="T13" fmla="*/ 20 h 36"/>
                  <a:gd name="T14" fmla="*/ 66 w 116"/>
                  <a:gd name="T15" fmla="*/ 20 h 36"/>
                  <a:gd name="T16" fmla="*/ 72 w 116"/>
                  <a:gd name="T17" fmla="*/ 24 h 36"/>
                  <a:gd name="T18" fmla="*/ 76 w 116"/>
                  <a:gd name="T19" fmla="*/ 30 h 36"/>
                  <a:gd name="T20" fmla="*/ 80 w 116"/>
                  <a:gd name="T21" fmla="*/ 36 h 36"/>
                  <a:gd name="T22" fmla="*/ 116 w 116"/>
                  <a:gd name="T23" fmla="*/ 36 h 36"/>
                  <a:gd name="T24" fmla="*/ 116 w 116"/>
                  <a:gd name="T25" fmla="*/ 36 h 36"/>
                  <a:gd name="T26" fmla="*/ 110 w 116"/>
                  <a:gd name="T27" fmla="*/ 28 h 36"/>
                  <a:gd name="T28" fmla="*/ 106 w 116"/>
                  <a:gd name="T29" fmla="*/ 22 h 36"/>
                  <a:gd name="T30" fmla="*/ 100 w 116"/>
                  <a:gd name="T31" fmla="*/ 14 h 36"/>
                  <a:gd name="T32" fmla="*/ 92 w 116"/>
                  <a:gd name="T33" fmla="*/ 10 h 36"/>
                  <a:gd name="T34" fmla="*/ 84 w 116"/>
                  <a:gd name="T35" fmla="*/ 6 h 36"/>
                  <a:gd name="T36" fmla="*/ 76 w 116"/>
                  <a:gd name="T37" fmla="*/ 2 h 36"/>
                  <a:gd name="T38" fmla="*/ 68 w 116"/>
                  <a:gd name="T39" fmla="*/ 0 h 36"/>
                  <a:gd name="T40" fmla="*/ 58 w 116"/>
                  <a:gd name="T41" fmla="*/ 0 h 36"/>
                  <a:gd name="T42" fmla="*/ 58 w 116"/>
                  <a:gd name="T43" fmla="*/ 0 h 36"/>
                  <a:gd name="T44" fmla="*/ 48 w 116"/>
                  <a:gd name="T45" fmla="*/ 0 h 36"/>
                  <a:gd name="T46" fmla="*/ 40 w 116"/>
                  <a:gd name="T47" fmla="*/ 2 h 36"/>
                  <a:gd name="T48" fmla="*/ 32 w 116"/>
                  <a:gd name="T49" fmla="*/ 6 h 36"/>
                  <a:gd name="T50" fmla="*/ 24 w 116"/>
                  <a:gd name="T51" fmla="*/ 10 h 36"/>
                  <a:gd name="T52" fmla="*/ 16 w 116"/>
                  <a:gd name="T53" fmla="*/ 14 h 36"/>
                  <a:gd name="T54" fmla="*/ 10 w 116"/>
                  <a:gd name="T55" fmla="*/ 22 h 36"/>
                  <a:gd name="T56" fmla="*/ 4 w 116"/>
                  <a:gd name="T57" fmla="*/ 28 h 36"/>
                  <a:gd name="T58" fmla="*/ 0 w 116"/>
                  <a:gd name="T59" fmla="*/ 36 h 36"/>
                  <a:gd name="T60" fmla="*/ 36 w 116"/>
                  <a:gd name="T6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36">
                    <a:moveTo>
                      <a:pt x="36" y="36"/>
                    </a:moveTo>
                    <a:lnTo>
                      <a:pt x="36" y="36"/>
                    </a:lnTo>
                    <a:lnTo>
                      <a:pt x="38" y="30"/>
                    </a:lnTo>
                    <a:lnTo>
                      <a:pt x="44" y="24"/>
                    </a:lnTo>
                    <a:lnTo>
                      <a:pt x="50" y="20"/>
                    </a:lnTo>
                    <a:lnTo>
                      <a:pt x="58" y="20"/>
                    </a:lnTo>
                    <a:lnTo>
                      <a:pt x="58" y="20"/>
                    </a:lnTo>
                    <a:lnTo>
                      <a:pt x="66" y="20"/>
                    </a:lnTo>
                    <a:lnTo>
                      <a:pt x="72" y="24"/>
                    </a:lnTo>
                    <a:lnTo>
                      <a:pt x="76" y="30"/>
                    </a:lnTo>
                    <a:lnTo>
                      <a:pt x="80" y="36"/>
                    </a:lnTo>
                    <a:lnTo>
                      <a:pt x="116" y="36"/>
                    </a:lnTo>
                    <a:lnTo>
                      <a:pt x="116" y="36"/>
                    </a:lnTo>
                    <a:lnTo>
                      <a:pt x="110" y="28"/>
                    </a:lnTo>
                    <a:lnTo>
                      <a:pt x="106" y="22"/>
                    </a:lnTo>
                    <a:lnTo>
                      <a:pt x="100" y="14"/>
                    </a:lnTo>
                    <a:lnTo>
                      <a:pt x="92" y="10"/>
                    </a:lnTo>
                    <a:lnTo>
                      <a:pt x="84" y="6"/>
                    </a:lnTo>
                    <a:lnTo>
                      <a:pt x="76" y="2"/>
                    </a:lnTo>
                    <a:lnTo>
                      <a:pt x="68" y="0"/>
                    </a:lnTo>
                    <a:lnTo>
                      <a:pt x="58" y="0"/>
                    </a:lnTo>
                    <a:lnTo>
                      <a:pt x="58" y="0"/>
                    </a:lnTo>
                    <a:lnTo>
                      <a:pt x="48" y="0"/>
                    </a:lnTo>
                    <a:lnTo>
                      <a:pt x="40" y="2"/>
                    </a:lnTo>
                    <a:lnTo>
                      <a:pt x="32" y="6"/>
                    </a:lnTo>
                    <a:lnTo>
                      <a:pt x="24" y="10"/>
                    </a:lnTo>
                    <a:lnTo>
                      <a:pt x="16" y="14"/>
                    </a:lnTo>
                    <a:lnTo>
                      <a:pt x="10" y="22"/>
                    </a:lnTo>
                    <a:lnTo>
                      <a:pt x="4" y="28"/>
                    </a:lnTo>
                    <a:lnTo>
                      <a:pt x="0" y="36"/>
                    </a:lnTo>
                    <a:lnTo>
                      <a:pt x="3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2" name="Freeform 184"/>
              <p:cNvSpPr>
                <a:spLocks/>
              </p:cNvSpPr>
              <p:nvPr/>
            </p:nvSpPr>
            <p:spPr bwMode="auto">
              <a:xfrm>
                <a:off x="3640" y="3254"/>
                <a:ext cx="72" cy="70"/>
              </a:xfrm>
              <a:custGeom>
                <a:avLst/>
                <a:gdLst>
                  <a:gd name="T0" fmla="*/ 36 w 72"/>
                  <a:gd name="T1" fmla="*/ 70 h 70"/>
                  <a:gd name="T2" fmla="*/ 36 w 72"/>
                  <a:gd name="T3" fmla="*/ 70 h 70"/>
                  <a:gd name="T4" fmla="*/ 44 w 72"/>
                  <a:gd name="T5" fmla="*/ 70 h 70"/>
                  <a:gd name="T6" fmla="*/ 50 w 72"/>
                  <a:gd name="T7" fmla="*/ 68 h 70"/>
                  <a:gd name="T8" fmla="*/ 58 w 72"/>
                  <a:gd name="T9" fmla="*/ 64 h 70"/>
                  <a:gd name="T10" fmla="*/ 62 w 72"/>
                  <a:gd name="T11" fmla="*/ 58 h 70"/>
                  <a:gd name="T12" fmla="*/ 66 w 72"/>
                  <a:gd name="T13" fmla="*/ 50 h 70"/>
                  <a:gd name="T14" fmla="*/ 70 w 72"/>
                  <a:gd name="T15" fmla="*/ 38 h 70"/>
                  <a:gd name="T16" fmla="*/ 72 w 72"/>
                  <a:gd name="T17" fmla="*/ 20 h 70"/>
                  <a:gd name="T18" fmla="*/ 72 w 72"/>
                  <a:gd name="T19" fmla="*/ 0 h 70"/>
                  <a:gd name="T20" fmla="*/ 72 w 72"/>
                  <a:gd name="T21" fmla="*/ 0 h 70"/>
                  <a:gd name="T22" fmla="*/ 0 w 72"/>
                  <a:gd name="T23" fmla="*/ 0 h 70"/>
                  <a:gd name="T24" fmla="*/ 0 w 72"/>
                  <a:gd name="T25" fmla="*/ 0 h 70"/>
                  <a:gd name="T26" fmla="*/ 0 w 72"/>
                  <a:gd name="T27" fmla="*/ 20 h 70"/>
                  <a:gd name="T28" fmla="*/ 2 w 72"/>
                  <a:gd name="T29" fmla="*/ 38 h 70"/>
                  <a:gd name="T30" fmla="*/ 6 w 72"/>
                  <a:gd name="T31" fmla="*/ 50 h 70"/>
                  <a:gd name="T32" fmla="*/ 10 w 72"/>
                  <a:gd name="T33" fmla="*/ 58 h 70"/>
                  <a:gd name="T34" fmla="*/ 14 w 72"/>
                  <a:gd name="T35" fmla="*/ 64 h 70"/>
                  <a:gd name="T36" fmla="*/ 20 w 72"/>
                  <a:gd name="T37" fmla="*/ 68 h 70"/>
                  <a:gd name="T38" fmla="*/ 28 w 72"/>
                  <a:gd name="T39" fmla="*/ 70 h 70"/>
                  <a:gd name="T40" fmla="*/ 36 w 72"/>
                  <a:gd name="T41" fmla="*/ 70 h 70"/>
                  <a:gd name="T42" fmla="*/ 36 w 72"/>
                  <a:gd name="T4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70">
                    <a:moveTo>
                      <a:pt x="36" y="70"/>
                    </a:moveTo>
                    <a:lnTo>
                      <a:pt x="36" y="70"/>
                    </a:lnTo>
                    <a:lnTo>
                      <a:pt x="44" y="70"/>
                    </a:lnTo>
                    <a:lnTo>
                      <a:pt x="50" y="68"/>
                    </a:lnTo>
                    <a:lnTo>
                      <a:pt x="58" y="64"/>
                    </a:lnTo>
                    <a:lnTo>
                      <a:pt x="62" y="58"/>
                    </a:lnTo>
                    <a:lnTo>
                      <a:pt x="66" y="50"/>
                    </a:lnTo>
                    <a:lnTo>
                      <a:pt x="70" y="38"/>
                    </a:lnTo>
                    <a:lnTo>
                      <a:pt x="72" y="20"/>
                    </a:lnTo>
                    <a:lnTo>
                      <a:pt x="72" y="0"/>
                    </a:lnTo>
                    <a:lnTo>
                      <a:pt x="72" y="0"/>
                    </a:lnTo>
                    <a:lnTo>
                      <a:pt x="0" y="0"/>
                    </a:lnTo>
                    <a:lnTo>
                      <a:pt x="0" y="0"/>
                    </a:lnTo>
                    <a:lnTo>
                      <a:pt x="0" y="20"/>
                    </a:lnTo>
                    <a:lnTo>
                      <a:pt x="2" y="38"/>
                    </a:lnTo>
                    <a:lnTo>
                      <a:pt x="6" y="50"/>
                    </a:lnTo>
                    <a:lnTo>
                      <a:pt x="10" y="58"/>
                    </a:lnTo>
                    <a:lnTo>
                      <a:pt x="14" y="64"/>
                    </a:lnTo>
                    <a:lnTo>
                      <a:pt x="20" y="68"/>
                    </a:lnTo>
                    <a:lnTo>
                      <a:pt x="28" y="70"/>
                    </a:lnTo>
                    <a:lnTo>
                      <a:pt x="36" y="70"/>
                    </a:lnTo>
                    <a:lnTo>
                      <a:pt x="36"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3" name="Freeform 185"/>
              <p:cNvSpPr>
                <a:spLocks/>
              </p:cNvSpPr>
              <p:nvPr/>
            </p:nvSpPr>
            <p:spPr bwMode="auto">
              <a:xfrm>
                <a:off x="3512" y="3254"/>
                <a:ext cx="328" cy="256"/>
              </a:xfrm>
              <a:custGeom>
                <a:avLst/>
                <a:gdLst>
                  <a:gd name="T0" fmla="*/ 272 w 328"/>
                  <a:gd name="T1" fmla="*/ 100 h 256"/>
                  <a:gd name="T2" fmla="*/ 272 w 328"/>
                  <a:gd name="T3" fmla="*/ 228 h 256"/>
                  <a:gd name="T4" fmla="*/ 274 w 328"/>
                  <a:gd name="T5" fmla="*/ 240 h 256"/>
                  <a:gd name="T6" fmla="*/ 290 w 328"/>
                  <a:gd name="T7" fmla="*/ 254 h 256"/>
                  <a:gd name="T8" fmla="*/ 300 w 328"/>
                  <a:gd name="T9" fmla="*/ 256 h 256"/>
                  <a:gd name="T10" fmla="*/ 320 w 328"/>
                  <a:gd name="T11" fmla="*/ 248 h 256"/>
                  <a:gd name="T12" fmla="*/ 328 w 328"/>
                  <a:gd name="T13" fmla="*/ 228 h 256"/>
                  <a:gd name="T14" fmla="*/ 328 w 328"/>
                  <a:gd name="T15" fmla="*/ 80 h 256"/>
                  <a:gd name="T16" fmla="*/ 326 w 328"/>
                  <a:gd name="T17" fmla="*/ 64 h 256"/>
                  <a:gd name="T18" fmla="*/ 314 w 328"/>
                  <a:gd name="T19" fmla="*/ 36 h 256"/>
                  <a:gd name="T20" fmla="*/ 292 w 328"/>
                  <a:gd name="T21" fmla="*/ 14 h 256"/>
                  <a:gd name="T22" fmla="*/ 262 w 328"/>
                  <a:gd name="T23" fmla="*/ 2 h 256"/>
                  <a:gd name="T24" fmla="*/ 246 w 328"/>
                  <a:gd name="T25" fmla="*/ 0 h 256"/>
                  <a:gd name="T26" fmla="*/ 218 w 328"/>
                  <a:gd name="T27" fmla="*/ 0 h 256"/>
                  <a:gd name="T28" fmla="*/ 214 w 328"/>
                  <a:gd name="T29" fmla="*/ 40 h 256"/>
                  <a:gd name="T30" fmla="*/ 206 w 328"/>
                  <a:gd name="T31" fmla="*/ 66 h 256"/>
                  <a:gd name="T32" fmla="*/ 192 w 328"/>
                  <a:gd name="T33" fmla="*/ 82 h 256"/>
                  <a:gd name="T34" fmla="*/ 174 w 328"/>
                  <a:gd name="T35" fmla="*/ 86 h 256"/>
                  <a:gd name="T36" fmla="*/ 174 w 328"/>
                  <a:gd name="T37" fmla="*/ 158 h 256"/>
                  <a:gd name="T38" fmla="*/ 184 w 328"/>
                  <a:gd name="T39" fmla="*/ 166 h 256"/>
                  <a:gd name="T40" fmla="*/ 186 w 328"/>
                  <a:gd name="T41" fmla="*/ 178 h 256"/>
                  <a:gd name="T42" fmla="*/ 186 w 328"/>
                  <a:gd name="T43" fmla="*/ 186 h 256"/>
                  <a:gd name="T44" fmla="*/ 174 w 328"/>
                  <a:gd name="T45" fmla="*/ 198 h 256"/>
                  <a:gd name="T46" fmla="*/ 166 w 328"/>
                  <a:gd name="T47" fmla="*/ 200 h 256"/>
                  <a:gd name="T48" fmla="*/ 150 w 328"/>
                  <a:gd name="T49" fmla="*/ 194 h 256"/>
                  <a:gd name="T50" fmla="*/ 144 w 328"/>
                  <a:gd name="T51" fmla="*/ 178 h 256"/>
                  <a:gd name="T52" fmla="*/ 144 w 328"/>
                  <a:gd name="T53" fmla="*/ 172 h 256"/>
                  <a:gd name="T54" fmla="*/ 152 w 328"/>
                  <a:gd name="T55" fmla="*/ 162 h 256"/>
                  <a:gd name="T56" fmla="*/ 156 w 328"/>
                  <a:gd name="T57" fmla="*/ 88 h 256"/>
                  <a:gd name="T58" fmla="*/ 146 w 328"/>
                  <a:gd name="T59" fmla="*/ 86 h 256"/>
                  <a:gd name="T60" fmla="*/ 130 w 328"/>
                  <a:gd name="T61" fmla="*/ 76 h 256"/>
                  <a:gd name="T62" fmla="*/ 118 w 328"/>
                  <a:gd name="T63" fmla="*/ 54 h 256"/>
                  <a:gd name="T64" fmla="*/ 112 w 328"/>
                  <a:gd name="T65" fmla="*/ 20 h 256"/>
                  <a:gd name="T66" fmla="*/ 112 w 328"/>
                  <a:gd name="T67" fmla="*/ 0 h 256"/>
                  <a:gd name="T68" fmla="*/ 84 w 328"/>
                  <a:gd name="T69" fmla="*/ 0 h 256"/>
                  <a:gd name="T70" fmla="*/ 52 w 328"/>
                  <a:gd name="T71" fmla="*/ 6 h 256"/>
                  <a:gd name="T72" fmla="*/ 26 w 328"/>
                  <a:gd name="T73" fmla="*/ 24 h 256"/>
                  <a:gd name="T74" fmla="*/ 8 w 328"/>
                  <a:gd name="T75" fmla="*/ 48 h 256"/>
                  <a:gd name="T76" fmla="*/ 0 w 328"/>
                  <a:gd name="T77" fmla="*/ 80 h 256"/>
                  <a:gd name="T78" fmla="*/ 0 w 328"/>
                  <a:gd name="T79" fmla="*/ 228 h 256"/>
                  <a:gd name="T80" fmla="*/ 2 w 328"/>
                  <a:gd name="T81" fmla="*/ 240 h 256"/>
                  <a:gd name="T82" fmla="*/ 16 w 328"/>
                  <a:gd name="T83" fmla="*/ 254 h 256"/>
                  <a:gd name="T84" fmla="*/ 28 w 328"/>
                  <a:gd name="T85" fmla="*/ 256 h 256"/>
                  <a:gd name="T86" fmla="*/ 46 w 328"/>
                  <a:gd name="T87" fmla="*/ 248 h 256"/>
                  <a:gd name="T88" fmla="*/ 56 w 328"/>
                  <a:gd name="T89" fmla="*/ 228 h 256"/>
                  <a:gd name="T90" fmla="*/ 56 w 328"/>
                  <a:gd name="T91" fmla="*/ 100 h 256"/>
                  <a:gd name="T92" fmla="*/ 78 w 328"/>
                  <a:gd name="T93" fmla="*/ 252 h 256"/>
                  <a:gd name="T94" fmla="*/ 250 w 328"/>
                  <a:gd name="T95" fmla="*/ 10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8" h="256">
                    <a:moveTo>
                      <a:pt x="250" y="100"/>
                    </a:moveTo>
                    <a:lnTo>
                      <a:pt x="272" y="100"/>
                    </a:lnTo>
                    <a:lnTo>
                      <a:pt x="272" y="100"/>
                    </a:lnTo>
                    <a:lnTo>
                      <a:pt x="272" y="228"/>
                    </a:lnTo>
                    <a:lnTo>
                      <a:pt x="272" y="228"/>
                    </a:lnTo>
                    <a:lnTo>
                      <a:pt x="274" y="240"/>
                    </a:lnTo>
                    <a:lnTo>
                      <a:pt x="280" y="248"/>
                    </a:lnTo>
                    <a:lnTo>
                      <a:pt x="290" y="254"/>
                    </a:lnTo>
                    <a:lnTo>
                      <a:pt x="300" y="256"/>
                    </a:lnTo>
                    <a:lnTo>
                      <a:pt x="300" y="256"/>
                    </a:lnTo>
                    <a:lnTo>
                      <a:pt x="310" y="254"/>
                    </a:lnTo>
                    <a:lnTo>
                      <a:pt x="320" y="248"/>
                    </a:lnTo>
                    <a:lnTo>
                      <a:pt x="326" y="240"/>
                    </a:lnTo>
                    <a:lnTo>
                      <a:pt x="328" y="228"/>
                    </a:lnTo>
                    <a:lnTo>
                      <a:pt x="328" y="228"/>
                    </a:lnTo>
                    <a:lnTo>
                      <a:pt x="328" y="80"/>
                    </a:lnTo>
                    <a:lnTo>
                      <a:pt x="328" y="80"/>
                    </a:lnTo>
                    <a:lnTo>
                      <a:pt x="326" y="64"/>
                    </a:lnTo>
                    <a:lnTo>
                      <a:pt x="320" y="48"/>
                    </a:lnTo>
                    <a:lnTo>
                      <a:pt x="314" y="36"/>
                    </a:lnTo>
                    <a:lnTo>
                      <a:pt x="304" y="24"/>
                    </a:lnTo>
                    <a:lnTo>
                      <a:pt x="292" y="14"/>
                    </a:lnTo>
                    <a:lnTo>
                      <a:pt x="278" y="6"/>
                    </a:lnTo>
                    <a:lnTo>
                      <a:pt x="262" y="2"/>
                    </a:lnTo>
                    <a:lnTo>
                      <a:pt x="246" y="0"/>
                    </a:lnTo>
                    <a:lnTo>
                      <a:pt x="246" y="0"/>
                    </a:lnTo>
                    <a:lnTo>
                      <a:pt x="218" y="0"/>
                    </a:lnTo>
                    <a:lnTo>
                      <a:pt x="218" y="0"/>
                    </a:lnTo>
                    <a:lnTo>
                      <a:pt x="216" y="20"/>
                    </a:lnTo>
                    <a:lnTo>
                      <a:pt x="214" y="40"/>
                    </a:lnTo>
                    <a:lnTo>
                      <a:pt x="210" y="54"/>
                    </a:lnTo>
                    <a:lnTo>
                      <a:pt x="206" y="66"/>
                    </a:lnTo>
                    <a:lnTo>
                      <a:pt x="200" y="76"/>
                    </a:lnTo>
                    <a:lnTo>
                      <a:pt x="192" y="82"/>
                    </a:lnTo>
                    <a:lnTo>
                      <a:pt x="182" y="86"/>
                    </a:lnTo>
                    <a:lnTo>
                      <a:pt x="174" y="86"/>
                    </a:lnTo>
                    <a:lnTo>
                      <a:pt x="174" y="158"/>
                    </a:lnTo>
                    <a:lnTo>
                      <a:pt x="174" y="158"/>
                    </a:lnTo>
                    <a:lnTo>
                      <a:pt x="178" y="162"/>
                    </a:lnTo>
                    <a:lnTo>
                      <a:pt x="184" y="166"/>
                    </a:lnTo>
                    <a:lnTo>
                      <a:pt x="186" y="172"/>
                    </a:lnTo>
                    <a:lnTo>
                      <a:pt x="186" y="178"/>
                    </a:lnTo>
                    <a:lnTo>
                      <a:pt x="186" y="178"/>
                    </a:lnTo>
                    <a:lnTo>
                      <a:pt x="186" y="186"/>
                    </a:lnTo>
                    <a:lnTo>
                      <a:pt x="180" y="194"/>
                    </a:lnTo>
                    <a:lnTo>
                      <a:pt x="174" y="198"/>
                    </a:lnTo>
                    <a:lnTo>
                      <a:pt x="166" y="200"/>
                    </a:lnTo>
                    <a:lnTo>
                      <a:pt x="166" y="200"/>
                    </a:lnTo>
                    <a:lnTo>
                      <a:pt x="156" y="198"/>
                    </a:lnTo>
                    <a:lnTo>
                      <a:pt x="150" y="194"/>
                    </a:lnTo>
                    <a:lnTo>
                      <a:pt x="146" y="186"/>
                    </a:lnTo>
                    <a:lnTo>
                      <a:pt x="144" y="178"/>
                    </a:lnTo>
                    <a:lnTo>
                      <a:pt x="144" y="178"/>
                    </a:lnTo>
                    <a:lnTo>
                      <a:pt x="144" y="172"/>
                    </a:lnTo>
                    <a:lnTo>
                      <a:pt x="148" y="166"/>
                    </a:lnTo>
                    <a:lnTo>
                      <a:pt x="152" y="162"/>
                    </a:lnTo>
                    <a:lnTo>
                      <a:pt x="156" y="158"/>
                    </a:lnTo>
                    <a:lnTo>
                      <a:pt x="156" y="88"/>
                    </a:lnTo>
                    <a:lnTo>
                      <a:pt x="156" y="88"/>
                    </a:lnTo>
                    <a:lnTo>
                      <a:pt x="146" y="86"/>
                    </a:lnTo>
                    <a:lnTo>
                      <a:pt x="138" y="82"/>
                    </a:lnTo>
                    <a:lnTo>
                      <a:pt x="130" y="76"/>
                    </a:lnTo>
                    <a:lnTo>
                      <a:pt x="124" y="66"/>
                    </a:lnTo>
                    <a:lnTo>
                      <a:pt x="118" y="54"/>
                    </a:lnTo>
                    <a:lnTo>
                      <a:pt x="114" y="38"/>
                    </a:lnTo>
                    <a:lnTo>
                      <a:pt x="112" y="20"/>
                    </a:lnTo>
                    <a:lnTo>
                      <a:pt x="112" y="0"/>
                    </a:lnTo>
                    <a:lnTo>
                      <a:pt x="112" y="0"/>
                    </a:lnTo>
                    <a:lnTo>
                      <a:pt x="84" y="0"/>
                    </a:lnTo>
                    <a:lnTo>
                      <a:pt x="84" y="0"/>
                    </a:lnTo>
                    <a:lnTo>
                      <a:pt x="68" y="2"/>
                    </a:lnTo>
                    <a:lnTo>
                      <a:pt x="52" y="6"/>
                    </a:lnTo>
                    <a:lnTo>
                      <a:pt x="38" y="14"/>
                    </a:lnTo>
                    <a:lnTo>
                      <a:pt x="26" y="24"/>
                    </a:lnTo>
                    <a:lnTo>
                      <a:pt x="16" y="36"/>
                    </a:lnTo>
                    <a:lnTo>
                      <a:pt x="8" y="48"/>
                    </a:lnTo>
                    <a:lnTo>
                      <a:pt x="2" y="64"/>
                    </a:lnTo>
                    <a:lnTo>
                      <a:pt x="0" y="80"/>
                    </a:lnTo>
                    <a:lnTo>
                      <a:pt x="0" y="80"/>
                    </a:lnTo>
                    <a:lnTo>
                      <a:pt x="0" y="228"/>
                    </a:lnTo>
                    <a:lnTo>
                      <a:pt x="0" y="228"/>
                    </a:lnTo>
                    <a:lnTo>
                      <a:pt x="2" y="240"/>
                    </a:lnTo>
                    <a:lnTo>
                      <a:pt x="8" y="248"/>
                    </a:lnTo>
                    <a:lnTo>
                      <a:pt x="16" y="254"/>
                    </a:lnTo>
                    <a:lnTo>
                      <a:pt x="28" y="256"/>
                    </a:lnTo>
                    <a:lnTo>
                      <a:pt x="28" y="256"/>
                    </a:lnTo>
                    <a:lnTo>
                      <a:pt x="38" y="254"/>
                    </a:lnTo>
                    <a:lnTo>
                      <a:pt x="46" y="248"/>
                    </a:lnTo>
                    <a:lnTo>
                      <a:pt x="52" y="240"/>
                    </a:lnTo>
                    <a:lnTo>
                      <a:pt x="56" y="228"/>
                    </a:lnTo>
                    <a:lnTo>
                      <a:pt x="56" y="228"/>
                    </a:lnTo>
                    <a:lnTo>
                      <a:pt x="56" y="100"/>
                    </a:lnTo>
                    <a:lnTo>
                      <a:pt x="78" y="100"/>
                    </a:lnTo>
                    <a:lnTo>
                      <a:pt x="78" y="252"/>
                    </a:lnTo>
                    <a:lnTo>
                      <a:pt x="250" y="252"/>
                    </a:lnTo>
                    <a:lnTo>
                      <a:pt x="250"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4" name="Freeform 186"/>
              <p:cNvSpPr>
                <a:spLocks/>
              </p:cNvSpPr>
              <p:nvPr/>
            </p:nvSpPr>
            <p:spPr bwMode="auto">
              <a:xfrm>
                <a:off x="2002" y="3114"/>
                <a:ext cx="126" cy="128"/>
              </a:xfrm>
              <a:custGeom>
                <a:avLst/>
                <a:gdLst>
                  <a:gd name="T0" fmla="*/ 64 w 126"/>
                  <a:gd name="T1" fmla="*/ 128 h 128"/>
                  <a:gd name="T2" fmla="*/ 64 w 126"/>
                  <a:gd name="T3" fmla="*/ 128 h 128"/>
                  <a:gd name="T4" fmla="*/ 76 w 126"/>
                  <a:gd name="T5" fmla="*/ 126 h 128"/>
                  <a:gd name="T6" fmla="*/ 88 w 126"/>
                  <a:gd name="T7" fmla="*/ 122 h 128"/>
                  <a:gd name="T8" fmla="*/ 100 w 126"/>
                  <a:gd name="T9" fmla="*/ 116 h 128"/>
                  <a:gd name="T10" fmla="*/ 108 w 126"/>
                  <a:gd name="T11" fmla="*/ 108 h 128"/>
                  <a:gd name="T12" fmla="*/ 116 w 126"/>
                  <a:gd name="T13" fmla="*/ 100 h 128"/>
                  <a:gd name="T14" fmla="*/ 122 w 126"/>
                  <a:gd name="T15" fmla="*/ 88 h 128"/>
                  <a:gd name="T16" fmla="*/ 126 w 126"/>
                  <a:gd name="T17" fmla="*/ 76 h 128"/>
                  <a:gd name="T18" fmla="*/ 126 w 126"/>
                  <a:gd name="T19" fmla="*/ 64 h 128"/>
                  <a:gd name="T20" fmla="*/ 126 w 126"/>
                  <a:gd name="T21" fmla="*/ 64 h 128"/>
                  <a:gd name="T22" fmla="*/ 126 w 126"/>
                  <a:gd name="T23" fmla="*/ 52 h 128"/>
                  <a:gd name="T24" fmla="*/ 122 w 126"/>
                  <a:gd name="T25" fmla="*/ 40 h 128"/>
                  <a:gd name="T26" fmla="*/ 116 w 126"/>
                  <a:gd name="T27" fmla="*/ 28 h 128"/>
                  <a:gd name="T28" fmla="*/ 108 w 126"/>
                  <a:gd name="T29" fmla="*/ 20 h 128"/>
                  <a:gd name="T30" fmla="*/ 100 w 126"/>
                  <a:gd name="T31" fmla="*/ 12 h 128"/>
                  <a:gd name="T32" fmla="*/ 88 w 126"/>
                  <a:gd name="T33" fmla="*/ 6 h 128"/>
                  <a:gd name="T34" fmla="*/ 76 w 126"/>
                  <a:gd name="T35" fmla="*/ 2 h 128"/>
                  <a:gd name="T36" fmla="*/ 64 w 126"/>
                  <a:gd name="T37" fmla="*/ 0 h 128"/>
                  <a:gd name="T38" fmla="*/ 64 w 126"/>
                  <a:gd name="T39" fmla="*/ 0 h 128"/>
                  <a:gd name="T40" fmla="*/ 52 w 126"/>
                  <a:gd name="T41" fmla="*/ 2 h 128"/>
                  <a:gd name="T42" fmla="*/ 40 w 126"/>
                  <a:gd name="T43" fmla="*/ 6 h 128"/>
                  <a:gd name="T44" fmla="*/ 28 w 126"/>
                  <a:gd name="T45" fmla="*/ 12 h 128"/>
                  <a:gd name="T46" fmla="*/ 20 w 126"/>
                  <a:gd name="T47" fmla="*/ 20 h 128"/>
                  <a:gd name="T48" fmla="*/ 12 w 126"/>
                  <a:gd name="T49" fmla="*/ 28 h 128"/>
                  <a:gd name="T50" fmla="*/ 6 w 126"/>
                  <a:gd name="T51" fmla="*/ 40 h 128"/>
                  <a:gd name="T52" fmla="*/ 2 w 126"/>
                  <a:gd name="T53" fmla="*/ 52 h 128"/>
                  <a:gd name="T54" fmla="*/ 0 w 126"/>
                  <a:gd name="T55" fmla="*/ 64 h 128"/>
                  <a:gd name="T56" fmla="*/ 0 w 126"/>
                  <a:gd name="T57" fmla="*/ 64 h 128"/>
                  <a:gd name="T58" fmla="*/ 2 w 126"/>
                  <a:gd name="T59" fmla="*/ 76 h 128"/>
                  <a:gd name="T60" fmla="*/ 6 w 126"/>
                  <a:gd name="T61" fmla="*/ 88 h 128"/>
                  <a:gd name="T62" fmla="*/ 12 w 126"/>
                  <a:gd name="T63" fmla="*/ 100 h 128"/>
                  <a:gd name="T64" fmla="*/ 20 w 126"/>
                  <a:gd name="T65" fmla="*/ 108 h 128"/>
                  <a:gd name="T66" fmla="*/ 28 w 126"/>
                  <a:gd name="T67" fmla="*/ 116 h 128"/>
                  <a:gd name="T68" fmla="*/ 40 w 126"/>
                  <a:gd name="T69" fmla="*/ 122 h 128"/>
                  <a:gd name="T70" fmla="*/ 52 w 126"/>
                  <a:gd name="T71" fmla="*/ 126 h 128"/>
                  <a:gd name="T72" fmla="*/ 64 w 126"/>
                  <a:gd name="T73" fmla="*/ 128 h 128"/>
                  <a:gd name="T74" fmla="*/ 64 w 126"/>
                  <a:gd name="T7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28">
                    <a:moveTo>
                      <a:pt x="64" y="128"/>
                    </a:moveTo>
                    <a:lnTo>
                      <a:pt x="64" y="128"/>
                    </a:lnTo>
                    <a:lnTo>
                      <a:pt x="76" y="126"/>
                    </a:lnTo>
                    <a:lnTo>
                      <a:pt x="88" y="122"/>
                    </a:lnTo>
                    <a:lnTo>
                      <a:pt x="100" y="116"/>
                    </a:lnTo>
                    <a:lnTo>
                      <a:pt x="108" y="108"/>
                    </a:lnTo>
                    <a:lnTo>
                      <a:pt x="116" y="100"/>
                    </a:lnTo>
                    <a:lnTo>
                      <a:pt x="122" y="88"/>
                    </a:lnTo>
                    <a:lnTo>
                      <a:pt x="126" y="76"/>
                    </a:lnTo>
                    <a:lnTo>
                      <a:pt x="126" y="64"/>
                    </a:lnTo>
                    <a:lnTo>
                      <a:pt x="126" y="64"/>
                    </a:lnTo>
                    <a:lnTo>
                      <a:pt x="126" y="52"/>
                    </a:lnTo>
                    <a:lnTo>
                      <a:pt x="122" y="40"/>
                    </a:lnTo>
                    <a:lnTo>
                      <a:pt x="116" y="28"/>
                    </a:lnTo>
                    <a:lnTo>
                      <a:pt x="108" y="20"/>
                    </a:lnTo>
                    <a:lnTo>
                      <a:pt x="100" y="12"/>
                    </a:lnTo>
                    <a:lnTo>
                      <a:pt x="88" y="6"/>
                    </a:lnTo>
                    <a:lnTo>
                      <a:pt x="76" y="2"/>
                    </a:lnTo>
                    <a:lnTo>
                      <a:pt x="64" y="0"/>
                    </a:lnTo>
                    <a:lnTo>
                      <a:pt x="64" y="0"/>
                    </a:lnTo>
                    <a:lnTo>
                      <a:pt x="52" y="2"/>
                    </a:lnTo>
                    <a:lnTo>
                      <a:pt x="40" y="6"/>
                    </a:lnTo>
                    <a:lnTo>
                      <a:pt x="28" y="12"/>
                    </a:lnTo>
                    <a:lnTo>
                      <a:pt x="20" y="20"/>
                    </a:lnTo>
                    <a:lnTo>
                      <a:pt x="12" y="28"/>
                    </a:lnTo>
                    <a:lnTo>
                      <a:pt x="6" y="40"/>
                    </a:lnTo>
                    <a:lnTo>
                      <a:pt x="2" y="52"/>
                    </a:lnTo>
                    <a:lnTo>
                      <a:pt x="0" y="64"/>
                    </a:lnTo>
                    <a:lnTo>
                      <a:pt x="0" y="64"/>
                    </a:lnTo>
                    <a:lnTo>
                      <a:pt x="2" y="76"/>
                    </a:lnTo>
                    <a:lnTo>
                      <a:pt x="6" y="88"/>
                    </a:lnTo>
                    <a:lnTo>
                      <a:pt x="12" y="100"/>
                    </a:lnTo>
                    <a:lnTo>
                      <a:pt x="20" y="108"/>
                    </a:lnTo>
                    <a:lnTo>
                      <a:pt x="28" y="116"/>
                    </a:lnTo>
                    <a:lnTo>
                      <a:pt x="40" y="122"/>
                    </a:lnTo>
                    <a:lnTo>
                      <a:pt x="52" y="126"/>
                    </a:lnTo>
                    <a:lnTo>
                      <a:pt x="64" y="128"/>
                    </a:lnTo>
                    <a:lnTo>
                      <a:pt x="64" y="1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5" name="Freeform 187"/>
              <p:cNvSpPr>
                <a:spLocks noEditPoints="1"/>
              </p:cNvSpPr>
              <p:nvPr/>
            </p:nvSpPr>
            <p:spPr bwMode="auto">
              <a:xfrm>
                <a:off x="1902" y="3254"/>
                <a:ext cx="328" cy="256"/>
              </a:xfrm>
              <a:custGeom>
                <a:avLst/>
                <a:gdLst>
                  <a:gd name="T0" fmla="*/ 212 w 328"/>
                  <a:gd name="T1" fmla="*/ 0 h 256"/>
                  <a:gd name="T2" fmla="*/ 188 w 328"/>
                  <a:gd name="T3" fmla="*/ 0 h 256"/>
                  <a:gd name="T4" fmla="*/ 150 w 328"/>
                  <a:gd name="T5" fmla="*/ 56 h 256"/>
                  <a:gd name="T6" fmla="*/ 82 w 328"/>
                  <a:gd name="T7" fmla="*/ 0 h 256"/>
                  <a:gd name="T8" fmla="*/ 36 w 328"/>
                  <a:gd name="T9" fmla="*/ 14 h 256"/>
                  <a:gd name="T10" fmla="*/ 6 w 328"/>
                  <a:gd name="T11" fmla="*/ 48 h 256"/>
                  <a:gd name="T12" fmla="*/ 0 w 328"/>
                  <a:gd name="T13" fmla="*/ 80 h 256"/>
                  <a:gd name="T14" fmla="*/ 2 w 328"/>
                  <a:gd name="T15" fmla="*/ 240 h 256"/>
                  <a:gd name="T16" fmla="*/ 28 w 328"/>
                  <a:gd name="T17" fmla="*/ 256 h 256"/>
                  <a:gd name="T18" fmla="*/ 48 w 328"/>
                  <a:gd name="T19" fmla="*/ 248 h 256"/>
                  <a:gd name="T20" fmla="*/ 56 w 328"/>
                  <a:gd name="T21" fmla="*/ 228 h 256"/>
                  <a:gd name="T22" fmla="*/ 78 w 328"/>
                  <a:gd name="T23" fmla="*/ 252 h 256"/>
                  <a:gd name="T24" fmla="*/ 272 w 328"/>
                  <a:gd name="T25" fmla="*/ 100 h 256"/>
                  <a:gd name="T26" fmla="*/ 272 w 328"/>
                  <a:gd name="T27" fmla="*/ 228 h 256"/>
                  <a:gd name="T28" fmla="*/ 290 w 328"/>
                  <a:gd name="T29" fmla="*/ 254 h 256"/>
                  <a:gd name="T30" fmla="*/ 310 w 328"/>
                  <a:gd name="T31" fmla="*/ 254 h 256"/>
                  <a:gd name="T32" fmla="*/ 328 w 328"/>
                  <a:gd name="T33" fmla="*/ 228 h 256"/>
                  <a:gd name="T34" fmla="*/ 328 w 328"/>
                  <a:gd name="T35" fmla="*/ 80 h 256"/>
                  <a:gd name="T36" fmla="*/ 312 w 328"/>
                  <a:gd name="T37" fmla="*/ 36 h 256"/>
                  <a:gd name="T38" fmla="*/ 276 w 328"/>
                  <a:gd name="T39" fmla="*/ 6 h 256"/>
                  <a:gd name="T40" fmla="*/ 244 w 328"/>
                  <a:gd name="T41" fmla="*/ 0 h 256"/>
                  <a:gd name="T42" fmla="*/ 158 w 328"/>
                  <a:gd name="T43" fmla="*/ 216 h 256"/>
                  <a:gd name="T44" fmla="*/ 150 w 328"/>
                  <a:gd name="T45" fmla="*/ 204 h 256"/>
                  <a:gd name="T46" fmla="*/ 154 w 328"/>
                  <a:gd name="T47" fmla="*/ 194 h 256"/>
                  <a:gd name="T48" fmla="*/ 164 w 328"/>
                  <a:gd name="T49" fmla="*/ 190 h 256"/>
                  <a:gd name="T50" fmla="*/ 176 w 328"/>
                  <a:gd name="T51" fmla="*/ 198 h 256"/>
                  <a:gd name="T52" fmla="*/ 176 w 328"/>
                  <a:gd name="T53" fmla="*/ 208 h 256"/>
                  <a:gd name="T54" fmla="*/ 164 w 328"/>
                  <a:gd name="T55" fmla="*/ 216 h 256"/>
                  <a:gd name="T56" fmla="*/ 164 w 328"/>
                  <a:gd name="T57" fmla="*/ 168 h 256"/>
                  <a:gd name="T58" fmla="*/ 150 w 328"/>
                  <a:gd name="T59" fmla="*/ 160 h 256"/>
                  <a:gd name="T60" fmla="*/ 150 w 328"/>
                  <a:gd name="T61" fmla="*/ 148 h 256"/>
                  <a:gd name="T62" fmla="*/ 164 w 328"/>
                  <a:gd name="T63" fmla="*/ 140 h 256"/>
                  <a:gd name="T64" fmla="*/ 172 w 328"/>
                  <a:gd name="T65" fmla="*/ 144 h 256"/>
                  <a:gd name="T66" fmla="*/ 176 w 328"/>
                  <a:gd name="T67" fmla="*/ 154 h 256"/>
                  <a:gd name="T68" fmla="*/ 168 w 328"/>
                  <a:gd name="T69" fmla="*/ 166 h 256"/>
                  <a:gd name="T70" fmla="*/ 164 w 328"/>
                  <a:gd name="T71" fmla="*/ 118 h 256"/>
                  <a:gd name="T72" fmla="*/ 154 w 328"/>
                  <a:gd name="T73" fmla="*/ 114 h 256"/>
                  <a:gd name="T74" fmla="*/ 150 w 328"/>
                  <a:gd name="T75" fmla="*/ 104 h 256"/>
                  <a:gd name="T76" fmla="*/ 158 w 328"/>
                  <a:gd name="T77" fmla="*/ 92 h 256"/>
                  <a:gd name="T78" fmla="*/ 168 w 328"/>
                  <a:gd name="T79" fmla="*/ 92 h 256"/>
                  <a:gd name="T80" fmla="*/ 176 w 328"/>
                  <a:gd name="T81" fmla="*/ 104 h 256"/>
                  <a:gd name="T82" fmla="*/ 172 w 328"/>
                  <a:gd name="T83" fmla="*/ 114 h 256"/>
                  <a:gd name="T84" fmla="*/ 164 w 328"/>
                  <a:gd name="T85" fmla="*/ 11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8" h="256">
                    <a:moveTo>
                      <a:pt x="244" y="0"/>
                    </a:moveTo>
                    <a:lnTo>
                      <a:pt x="212" y="0"/>
                    </a:lnTo>
                    <a:lnTo>
                      <a:pt x="212" y="0"/>
                    </a:lnTo>
                    <a:lnTo>
                      <a:pt x="178" y="56"/>
                    </a:lnTo>
                    <a:lnTo>
                      <a:pt x="168" y="26"/>
                    </a:lnTo>
                    <a:lnTo>
                      <a:pt x="188" y="0"/>
                    </a:lnTo>
                    <a:lnTo>
                      <a:pt x="140" y="0"/>
                    </a:lnTo>
                    <a:lnTo>
                      <a:pt x="158" y="26"/>
                    </a:lnTo>
                    <a:lnTo>
                      <a:pt x="150" y="56"/>
                    </a:lnTo>
                    <a:lnTo>
                      <a:pt x="116" y="0"/>
                    </a:lnTo>
                    <a:lnTo>
                      <a:pt x="82" y="0"/>
                    </a:lnTo>
                    <a:lnTo>
                      <a:pt x="82" y="0"/>
                    </a:lnTo>
                    <a:lnTo>
                      <a:pt x="66" y="2"/>
                    </a:lnTo>
                    <a:lnTo>
                      <a:pt x="50" y="6"/>
                    </a:lnTo>
                    <a:lnTo>
                      <a:pt x="36" y="14"/>
                    </a:lnTo>
                    <a:lnTo>
                      <a:pt x="24" y="24"/>
                    </a:lnTo>
                    <a:lnTo>
                      <a:pt x="14" y="36"/>
                    </a:lnTo>
                    <a:lnTo>
                      <a:pt x="6" y="48"/>
                    </a:lnTo>
                    <a:lnTo>
                      <a:pt x="2" y="64"/>
                    </a:lnTo>
                    <a:lnTo>
                      <a:pt x="0" y="80"/>
                    </a:lnTo>
                    <a:lnTo>
                      <a:pt x="0" y="80"/>
                    </a:lnTo>
                    <a:lnTo>
                      <a:pt x="0" y="228"/>
                    </a:lnTo>
                    <a:lnTo>
                      <a:pt x="0" y="228"/>
                    </a:lnTo>
                    <a:lnTo>
                      <a:pt x="2" y="240"/>
                    </a:lnTo>
                    <a:lnTo>
                      <a:pt x="8" y="248"/>
                    </a:lnTo>
                    <a:lnTo>
                      <a:pt x="16" y="254"/>
                    </a:lnTo>
                    <a:lnTo>
                      <a:pt x="28" y="256"/>
                    </a:lnTo>
                    <a:lnTo>
                      <a:pt x="28" y="256"/>
                    </a:lnTo>
                    <a:lnTo>
                      <a:pt x="38" y="254"/>
                    </a:lnTo>
                    <a:lnTo>
                      <a:pt x="48" y="248"/>
                    </a:lnTo>
                    <a:lnTo>
                      <a:pt x="52" y="240"/>
                    </a:lnTo>
                    <a:lnTo>
                      <a:pt x="56" y="228"/>
                    </a:lnTo>
                    <a:lnTo>
                      <a:pt x="56" y="228"/>
                    </a:lnTo>
                    <a:lnTo>
                      <a:pt x="56" y="100"/>
                    </a:lnTo>
                    <a:lnTo>
                      <a:pt x="78" y="100"/>
                    </a:lnTo>
                    <a:lnTo>
                      <a:pt x="78" y="252"/>
                    </a:lnTo>
                    <a:lnTo>
                      <a:pt x="250" y="252"/>
                    </a:lnTo>
                    <a:lnTo>
                      <a:pt x="250" y="100"/>
                    </a:lnTo>
                    <a:lnTo>
                      <a:pt x="272" y="100"/>
                    </a:lnTo>
                    <a:lnTo>
                      <a:pt x="272" y="100"/>
                    </a:lnTo>
                    <a:lnTo>
                      <a:pt x="272" y="228"/>
                    </a:lnTo>
                    <a:lnTo>
                      <a:pt x="272" y="228"/>
                    </a:lnTo>
                    <a:lnTo>
                      <a:pt x="274" y="240"/>
                    </a:lnTo>
                    <a:lnTo>
                      <a:pt x="280" y="248"/>
                    </a:lnTo>
                    <a:lnTo>
                      <a:pt x="290" y="254"/>
                    </a:lnTo>
                    <a:lnTo>
                      <a:pt x="300" y="256"/>
                    </a:lnTo>
                    <a:lnTo>
                      <a:pt x="300" y="256"/>
                    </a:lnTo>
                    <a:lnTo>
                      <a:pt x="310" y="254"/>
                    </a:lnTo>
                    <a:lnTo>
                      <a:pt x="320" y="248"/>
                    </a:lnTo>
                    <a:lnTo>
                      <a:pt x="326" y="240"/>
                    </a:lnTo>
                    <a:lnTo>
                      <a:pt x="328" y="228"/>
                    </a:lnTo>
                    <a:lnTo>
                      <a:pt x="328" y="228"/>
                    </a:lnTo>
                    <a:lnTo>
                      <a:pt x="328" y="80"/>
                    </a:lnTo>
                    <a:lnTo>
                      <a:pt x="328" y="80"/>
                    </a:lnTo>
                    <a:lnTo>
                      <a:pt x="326" y="64"/>
                    </a:lnTo>
                    <a:lnTo>
                      <a:pt x="320" y="48"/>
                    </a:lnTo>
                    <a:lnTo>
                      <a:pt x="312" y="36"/>
                    </a:lnTo>
                    <a:lnTo>
                      <a:pt x="302" y="24"/>
                    </a:lnTo>
                    <a:lnTo>
                      <a:pt x="290" y="14"/>
                    </a:lnTo>
                    <a:lnTo>
                      <a:pt x="276" y="6"/>
                    </a:lnTo>
                    <a:lnTo>
                      <a:pt x="260" y="2"/>
                    </a:lnTo>
                    <a:lnTo>
                      <a:pt x="244" y="0"/>
                    </a:lnTo>
                    <a:lnTo>
                      <a:pt x="244" y="0"/>
                    </a:lnTo>
                    <a:close/>
                    <a:moveTo>
                      <a:pt x="164" y="216"/>
                    </a:moveTo>
                    <a:lnTo>
                      <a:pt x="164" y="216"/>
                    </a:lnTo>
                    <a:lnTo>
                      <a:pt x="158" y="216"/>
                    </a:lnTo>
                    <a:lnTo>
                      <a:pt x="154" y="212"/>
                    </a:lnTo>
                    <a:lnTo>
                      <a:pt x="150" y="208"/>
                    </a:lnTo>
                    <a:lnTo>
                      <a:pt x="150" y="204"/>
                    </a:lnTo>
                    <a:lnTo>
                      <a:pt x="150" y="204"/>
                    </a:lnTo>
                    <a:lnTo>
                      <a:pt x="150" y="198"/>
                    </a:lnTo>
                    <a:lnTo>
                      <a:pt x="154" y="194"/>
                    </a:lnTo>
                    <a:lnTo>
                      <a:pt x="158" y="190"/>
                    </a:lnTo>
                    <a:lnTo>
                      <a:pt x="164" y="190"/>
                    </a:lnTo>
                    <a:lnTo>
                      <a:pt x="164" y="190"/>
                    </a:lnTo>
                    <a:lnTo>
                      <a:pt x="168" y="190"/>
                    </a:lnTo>
                    <a:lnTo>
                      <a:pt x="172" y="194"/>
                    </a:lnTo>
                    <a:lnTo>
                      <a:pt x="176" y="198"/>
                    </a:lnTo>
                    <a:lnTo>
                      <a:pt x="176" y="204"/>
                    </a:lnTo>
                    <a:lnTo>
                      <a:pt x="176" y="204"/>
                    </a:lnTo>
                    <a:lnTo>
                      <a:pt x="176" y="208"/>
                    </a:lnTo>
                    <a:lnTo>
                      <a:pt x="172" y="212"/>
                    </a:lnTo>
                    <a:lnTo>
                      <a:pt x="168" y="216"/>
                    </a:lnTo>
                    <a:lnTo>
                      <a:pt x="164" y="216"/>
                    </a:lnTo>
                    <a:lnTo>
                      <a:pt x="164" y="216"/>
                    </a:lnTo>
                    <a:close/>
                    <a:moveTo>
                      <a:pt x="164" y="168"/>
                    </a:moveTo>
                    <a:lnTo>
                      <a:pt x="164" y="168"/>
                    </a:lnTo>
                    <a:lnTo>
                      <a:pt x="158" y="166"/>
                    </a:lnTo>
                    <a:lnTo>
                      <a:pt x="154" y="164"/>
                    </a:lnTo>
                    <a:lnTo>
                      <a:pt x="150" y="160"/>
                    </a:lnTo>
                    <a:lnTo>
                      <a:pt x="150" y="154"/>
                    </a:lnTo>
                    <a:lnTo>
                      <a:pt x="150" y="154"/>
                    </a:lnTo>
                    <a:lnTo>
                      <a:pt x="150" y="148"/>
                    </a:lnTo>
                    <a:lnTo>
                      <a:pt x="154" y="144"/>
                    </a:lnTo>
                    <a:lnTo>
                      <a:pt x="158" y="142"/>
                    </a:lnTo>
                    <a:lnTo>
                      <a:pt x="164" y="140"/>
                    </a:lnTo>
                    <a:lnTo>
                      <a:pt x="164" y="140"/>
                    </a:lnTo>
                    <a:lnTo>
                      <a:pt x="168" y="142"/>
                    </a:lnTo>
                    <a:lnTo>
                      <a:pt x="172" y="144"/>
                    </a:lnTo>
                    <a:lnTo>
                      <a:pt x="176" y="148"/>
                    </a:lnTo>
                    <a:lnTo>
                      <a:pt x="176" y="154"/>
                    </a:lnTo>
                    <a:lnTo>
                      <a:pt x="176" y="154"/>
                    </a:lnTo>
                    <a:lnTo>
                      <a:pt x="176" y="160"/>
                    </a:lnTo>
                    <a:lnTo>
                      <a:pt x="172" y="164"/>
                    </a:lnTo>
                    <a:lnTo>
                      <a:pt x="168" y="166"/>
                    </a:lnTo>
                    <a:lnTo>
                      <a:pt x="164" y="168"/>
                    </a:lnTo>
                    <a:lnTo>
                      <a:pt x="164" y="168"/>
                    </a:lnTo>
                    <a:close/>
                    <a:moveTo>
                      <a:pt x="164" y="118"/>
                    </a:moveTo>
                    <a:lnTo>
                      <a:pt x="164" y="118"/>
                    </a:lnTo>
                    <a:lnTo>
                      <a:pt x="158" y="118"/>
                    </a:lnTo>
                    <a:lnTo>
                      <a:pt x="154" y="114"/>
                    </a:lnTo>
                    <a:lnTo>
                      <a:pt x="150" y="110"/>
                    </a:lnTo>
                    <a:lnTo>
                      <a:pt x="150" y="104"/>
                    </a:lnTo>
                    <a:lnTo>
                      <a:pt x="150" y="104"/>
                    </a:lnTo>
                    <a:lnTo>
                      <a:pt x="150" y="100"/>
                    </a:lnTo>
                    <a:lnTo>
                      <a:pt x="154" y="96"/>
                    </a:lnTo>
                    <a:lnTo>
                      <a:pt x="158" y="92"/>
                    </a:lnTo>
                    <a:lnTo>
                      <a:pt x="164" y="92"/>
                    </a:lnTo>
                    <a:lnTo>
                      <a:pt x="164" y="92"/>
                    </a:lnTo>
                    <a:lnTo>
                      <a:pt x="168" y="92"/>
                    </a:lnTo>
                    <a:lnTo>
                      <a:pt x="172" y="96"/>
                    </a:lnTo>
                    <a:lnTo>
                      <a:pt x="176" y="100"/>
                    </a:lnTo>
                    <a:lnTo>
                      <a:pt x="176" y="104"/>
                    </a:lnTo>
                    <a:lnTo>
                      <a:pt x="176" y="104"/>
                    </a:lnTo>
                    <a:lnTo>
                      <a:pt x="176" y="110"/>
                    </a:lnTo>
                    <a:lnTo>
                      <a:pt x="172" y="114"/>
                    </a:lnTo>
                    <a:lnTo>
                      <a:pt x="168" y="118"/>
                    </a:lnTo>
                    <a:lnTo>
                      <a:pt x="164" y="118"/>
                    </a:lnTo>
                    <a:lnTo>
                      <a:pt x="164"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12" name="Rectangle 204"/>
              <p:cNvSpPr>
                <a:spLocks noChangeArrowheads="1"/>
              </p:cNvSpPr>
              <p:nvPr/>
            </p:nvSpPr>
            <p:spPr bwMode="auto">
              <a:xfrm>
                <a:off x="946" y="2126"/>
                <a:ext cx="34" cy="190"/>
              </a:xfrm>
              <a:prstGeom prst="rect">
                <a:avLst/>
              </a:prstGeom>
              <a:solidFill>
                <a:srgbClr val="00A9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4" name="Freeform 145"/>
              <p:cNvSpPr>
                <a:spLocks/>
              </p:cNvSpPr>
              <p:nvPr/>
            </p:nvSpPr>
            <p:spPr bwMode="auto">
              <a:xfrm>
                <a:off x="4414" y="1781"/>
                <a:ext cx="178" cy="290"/>
              </a:xfrm>
              <a:custGeom>
                <a:avLst/>
                <a:gdLst>
                  <a:gd name="T0" fmla="*/ 170 w 178"/>
                  <a:gd name="T1" fmla="*/ 290 h 290"/>
                  <a:gd name="T2" fmla="*/ 0 w 178"/>
                  <a:gd name="T3" fmla="*/ 290 h 290"/>
                  <a:gd name="T4" fmla="*/ 52 w 178"/>
                  <a:gd name="T5" fmla="*/ 42 h 290"/>
                  <a:gd name="T6" fmla="*/ 178 w 178"/>
                  <a:gd name="T7" fmla="*/ 0 h 290"/>
                  <a:gd name="T8" fmla="*/ 170 w 178"/>
                  <a:gd name="T9" fmla="*/ 290 h 290"/>
                </a:gdLst>
                <a:ahLst/>
                <a:cxnLst>
                  <a:cxn ang="0">
                    <a:pos x="T0" y="T1"/>
                  </a:cxn>
                  <a:cxn ang="0">
                    <a:pos x="T2" y="T3"/>
                  </a:cxn>
                  <a:cxn ang="0">
                    <a:pos x="T4" y="T5"/>
                  </a:cxn>
                  <a:cxn ang="0">
                    <a:pos x="T6" y="T7"/>
                  </a:cxn>
                  <a:cxn ang="0">
                    <a:pos x="T8" y="T9"/>
                  </a:cxn>
                </a:cxnLst>
                <a:rect l="0" t="0" r="r" b="b"/>
                <a:pathLst>
                  <a:path w="178" h="290">
                    <a:moveTo>
                      <a:pt x="170" y="290"/>
                    </a:moveTo>
                    <a:lnTo>
                      <a:pt x="0" y="290"/>
                    </a:lnTo>
                    <a:lnTo>
                      <a:pt x="52" y="42"/>
                    </a:lnTo>
                    <a:lnTo>
                      <a:pt x="178" y="0"/>
                    </a:lnTo>
                    <a:lnTo>
                      <a:pt x="170" y="290"/>
                    </a:lnTo>
                    <a:close/>
                  </a:path>
                </a:pathLst>
              </a:custGeom>
              <a:solidFill>
                <a:srgbClr val="8E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5" name="Freeform 147"/>
              <p:cNvSpPr>
                <a:spLocks/>
              </p:cNvSpPr>
              <p:nvPr/>
            </p:nvSpPr>
            <p:spPr bwMode="auto">
              <a:xfrm>
                <a:off x="4620" y="1692"/>
                <a:ext cx="170" cy="378"/>
              </a:xfrm>
              <a:custGeom>
                <a:avLst/>
                <a:gdLst>
                  <a:gd name="T0" fmla="*/ 170 w 170"/>
                  <a:gd name="T1" fmla="*/ 378 h 378"/>
                  <a:gd name="T2" fmla="*/ 0 w 170"/>
                  <a:gd name="T3" fmla="*/ 378 h 378"/>
                  <a:gd name="T4" fmla="*/ 22 w 170"/>
                  <a:gd name="T5" fmla="*/ 48 h 378"/>
                  <a:gd name="T6" fmla="*/ 170 w 170"/>
                  <a:gd name="T7" fmla="*/ 0 h 378"/>
                  <a:gd name="T8" fmla="*/ 170 w 170"/>
                  <a:gd name="T9" fmla="*/ 378 h 378"/>
                </a:gdLst>
                <a:ahLst/>
                <a:cxnLst>
                  <a:cxn ang="0">
                    <a:pos x="T0" y="T1"/>
                  </a:cxn>
                  <a:cxn ang="0">
                    <a:pos x="T2" y="T3"/>
                  </a:cxn>
                  <a:cxn ang="0">
                    <a:pos x="T4" y="T5"/>
                  </a:cxn>
                  <a:cxn ang="0">
                    <a:pos x="T6" y="T7"/>
                  </a:cxn>
                  <a:cxn ang="0">
                    <a:pos x="T8" y="T9"/>
                  </a:cxn>
                </a:cxnLst>
                <a:rect l="0" t="0" r="r" b="b"/>
                <a:pathLst>
                  <a:path w="170" h="378">
                    <a:moveTo>
                      <a:pt x="170" y="378"/>
                    </a:moveTo>
                    <a:lnTo>
                      <a:pt x="0" y="378"/>
                    </a:lnTo>
                    <a:lnTo>
                      <a:pt x="22" y="48"/>
                    </a:lnTo>
                    <a:lnTo>
                      <a:pt x="170" y="0"/>
                    </a:lnTo>
                    <a:lnTo>
                      <a:pt x="170" y="378"/>
                    </a:lnTo>
                    <a:close/>
                  </a:path>
                </a:pathLst>
              </a:custGeom>
              <a:solidFill>
                <a:srgbClr val="69C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6" name="Freeform 150"/>
              <p:cNvSpPr>
                <a:spLocks/>
              </p:cNvSpPr>
              <p:nvPr/>
            </p:nvSpPr>
            <p:spPr bwMode="auto">
              <a:xfrm>
                <a:off x="4698" y="1568"/>
                <a:ext cx="170" cy="502"/>
              </a:xfrm>
              <a:custGeom>
                <a:avLst/>
                <a:gdLst>
                  <a:gd name="T0" fmla="*/ 170 w 170"/>
                  <a:gd name="T1" fmla="*/ 502 h 502"/>
                  <a:gd name="T2" fmla="*/ 0 w 170"/>
                  <a:gd name="T3" fmla="*/ 502 h 502"/>
                  <a:gd name="T4" fmla="*/ 22 w 170"/>
                  <a:gd name="T5" fmla="*/ 48 h 502"/>
                  <a:gd name="T6" fmla="*/ 170 w 170"/>
                  <a:gd name="T7" fmla="*/ 0 h 502"/>
                  <a:gd name="T8" fmla="*/ 170 w 170"/>
                  <a:gd name="T9" fmla="*/ 502 h 502"/>
                </a:gdLst>
                <a:ahLst/>
                <a:cxnLst>
                  <a:cxn ang="0">
                    <a:pos x="T0" y="T1"/>
                  </a:cxn>
                  <a:cxn ang="0">
                    <a:pos x="T2" y="T3"/>
                  </a:cxn>
                  <a:cxn ang="0">
                    <a:pos x="T4" y="T5"/>
                  </a:cxn>
                  <a:cxn ang="0">
                    <a:pos x="T6" y="T7"/>
                  </a:cxn>
                  <a:cxn ang="0">
                    <a:pos x="T8" y="T9"/>
                  </a:cxn>
                </a:cxnLst>
                <a:rect l="0" t="0" r="r" b="b"/>
                <a:pathLst>
                  <a:path w="170" h="502">
                    <a:moveTo>
                      <a:pt x="170" y="502"/>
                    </a:moveTo>
                    <a:lnTo>
                      <a:pt x="0" y="502"/>
                    </a:lnTo>
                    <a:lnTo>
                      <a:pt x="22" y="48"/>
                    </a:lnTo>
                    <a:lnTo>
                      <a:pt x="170" y="0"/>
                    </a:lnTo>
                    <a:lnTo>
                      <a:pt x="170" y="502"/>
                    </a:lnTo>
                    <a:close/>
                  </a:path>
                </a:pathLst>
              </a:custGeom>
              <a:solidFill>
                <a:srgbClr val="8E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7" name="Freeform 148"/>
              <p:cNvSpPr>
                <a:spLocks/>
              </p:cNvSpPr>
              <p:nvPr/>
            </p:nvSpPr>
            <p:spPr bwMode="auto">
              <a:xfrm>
                <a:off x="4926" y="1582"/>
                <a:ext cx="194" cy="480"/>
              </a:xfrm>
              <a:custGeom>
                <a:avLst/>
                <a:gdLst>
                  <a:gd name="T0" fmla="*/ 194 w 194"/>
                  <a:gd name="T1" fmla="*/ 480 h 480"/>
                  <a:gd name="T2" fmla="*/ 24 w 194"/>
                  <a:gd name="T3" fmla="*/ 480 h 480"/>
                  <a:gd name="T4" fmla="*/ 0 w 194"/>
                  <a:gd name="T5" fmla="*/ 28 h 480"/>
                  <a:gd name="T6" fmla="*/ 118 w 194"/>
                  <a:gd name="T7" fmla="*/ 0 h 480"/>
                  <a:gd name="T8" fmla="*/ 194 w 194"/>
                  <a:gd name="T9" fmla="*/ 480 h 480"/>
                </a:gdLst>
                <a:ahLst/>
                <a:cxnLst>
                  <a:cxn ang="0">
                    <a:pos x="T0" y="T1"/>
                  </a:cxn>
                  <a:cxn ang="0">
                    <a:pos x="T2" y="T3"/>
                  </a:cxn>
                  <a:cxn ang="0">
                    <a:pos x="T4" y="T5"/>
                  </a:cxn>
                  <a:cxn ang="0">
                    <a:pos x="T6" y="T7"/>
                  </a:cxn>
                  <a:cxn ang="0">
                    <a:pos x="T8" y="T9"/>
                  </a:cxn>
                </a:cxnLst>
                <a:rect l="0" t="0" r="r" b="b"/>
                <a:pathLst>
                  <a:path w="194" h="480">
                    <a:moveTo>
                      <a:pt x="194" y="480"/>
                    </a:moveTo>
                    <a:lnTo>
                      <a:pt x="24" y="480"/>
                    </a:lnTo>
                    <a:lnTo>
                      <a:pt x="0" y="28"/>
                    </a:lnTo>
                    <a:lnTo>
                      <a:pt x="118" y="0"/>
                    </a:lnTo>
                    <a:lnTo>
                      <a:pt x="194" y="480"/>
                    </a:lnTo>
                    <a:close/>
                  </a:path>
                </a:pathLst>
              </a:custGeom>
              <a:solidFill>
                <a:srgbClr val="69C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sp>
          <p:nvSpPr>
            <p:cNvPr id="8" name="Freeform 206"/>
            <p:cNvSpPr>
              <a:spLocks/>
            </p:cNvSpPr>
            <p:nvPr/>
          </p:nvSpPr>
          <p:spPr bwMode="auto">
            <a:xfrm>
              <a:off x="1463275" y="3367087"/>
              <a:ext cx="54246" cy="301625"/>
            </a:xfrm>
            <a:custGeom>
              <a:avLst/>
              <a:gdLst>
                <a:gd name="T0" fmla="*/ 0 w 34"/>
                <a:gd name="T1" fmla="*/ 0 h 190"/>
                <a:gd name="T2" fmla="*/ 0 w 34"/>
                <a:gd name="T3" fmla="*/ 190 h 190"/>
                <a:gd name="T4" fmla="*/ 34 w 34"/>
                <a:gd name="T5" fmla="*/ 190 h 190"/>
                <a:gd name="T6" fmla="*/ 34 w 34"/>
                <a:gd name="T7" fmla="*/ 0 h 190"/>
              </a:gdLst>
              <a:ahLst/>
              <a:cxnLst>
                <a:cxn ang="0">
                  <a:pos x="T0" y="T1"/>
                </a:cxn>
                <a:cxn ang="0">
                  <a:pos x="T2" y="T3"/>
                </a:cxn>
                <a:cxn ang="0">
                  <a:pos x="T4" y="T5"/>
                </a:cxn>
                <a:cxn ang="0">
                  <a:pos x="T6" y="T7"/>
                </a:cxn>
              </a:cxnLst>
              <a:rect l="0" t="0" r="r" b="b"/>
              <a:pathLst>
                <a:path w="34" h="190">
                  <a:moveTo>
                    <a:pt x="0" y="0"/>
                  </a:moveTo>
                  <a:lnTo>
                    <a:pt x="0" y="190"/>
                  </a:lnTo>
                  <a:lnTo>
                    <a:pt x="34" y="190"/>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 name="Freeform 207"/>
            <p:cNvSpPr>
              <a:spLocks/>
            </p:cNvSpPr>
            <p:nvPr/>
          </p:nvSpPr>
          <p:spPr bwMode="auto">
            <a:xfrm>
              <a:off x="1290964" y="3332162"/>
              <a:ext cx="398868" cy="234950"/>
            </a:xfrm>
            <a:custGeom>
              <a:avLst/>
              <a:gdLst>
                <a:gd name="T0" fmla="*/ 24 w 250"/>
                <a:gd name="T1" fmla="*/ 148 h 148"/>
                <a:gd name="T2" fmla="*/ 126 w 250"/>
                <a:gd name="T3" fmla="*/ 46 h 148"/>
                <a:gd name="T4" fmla="*/ 226 w 250"/>
                <a:gd name="T5" fmla="*/ 148 h 148"/>
                <a:gd name="T6" fmla="*/ 250 w 250"/>
                <a:gd name="T7" fmla="*/ 124 h 148"/>
                <a:gd name="T8" fmla="*/ 126 w 250"/>
                <a:gd name="T9" fmla="*/ 0 h 148"/>
                <a:gd name="T10" fmla="*/ 0 w 250"/>
                <a:gd name="T11" fmla="*/ 124 h 148"/>
                <a:gd name="T12" fmla="*/ 24 w 250"/>
                <a:gd name="T13" fmla="*/ 148 h 148"/>
                <a:gd name="T14" fmla="*/ 24 w 250"/>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48">
                  <a:moveTo>
                    <a:pt x="24" y="148"/>
                  </a:moveTo>
                  <a:lnTo>
                    <a:pt x="126" y="46"/>
                  </a:lnTo>
                  <a:lnTo>
                    <a:pt x="226" y="148"/>
                  </a:lnTo>
                  <a:lnTo>
                    <a:pt x="250" y="124"/>
                  </a:lnTo>
                  <a:lnTo>
                    <a:pt x="126" y="0"/>
                  </a:lnTo>
                  <a:lnTo>
                    <a:pt x="0" y="124"/>
                  </a:lnTo>
                  <a:lnTo>
                    <a:pt x="24" y="148"/>
                  </a:lnTo>
                  <a:lnTo>
                    <a:pt x="24" y="1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 name="Rectangle 208"/>
            <p:cNvSpPr>
              <a:spLocks noChangeArrowheads="1"/>
            </p:cNvSpPr>
            <p:nvPr/>
          </p:nvSpPr>
          <p:spPr bwMode="auto">
            <a:xfrm>
              <a:off x="7577129" y="3367087"/>
              <a:ext cx="54246" cy="301625"/>
            </a:xfrm>
            <a:prstGeom prst="rect">
              <a:avLst/>
            </a:prstGeom>
            <a:solidFill>
              <a:srgbClr val="00A9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 name="Freeform 209"/>
            <p:cNvSpPr>
              <a:spLocks/>
            </p:cNvSpPr>
            <p:nvPr/>
          </p:nvSpPr>
          <p:spPr bwMode="auto">
            <a:xfrm>
              <a:off x="7577129" y="3367087"/>
              <a:ext cx="54246" cy="301625"/>
            </a:xfrm>
            <a:custGeom>
              <a:avLst/>
              <a:gdLst>
                <a:gd name="T0" fmla="*/ 0 w 34"/>
                <a:gd name="T1" fmla="*/ 0 h 190"/>
                <a:gd name="T2" fmla="*/ 0 w 34"/>
                <a:gd name="T3" fmla="*/ 190 h 190"/>
                <a:gd name="T4" fmla="*/ 34 w 34"/>
                <a:gd name="T5" fmla="*/ 190 h 190"/>
                <a:gd name="T6" fmla="*/ 34 w 34"/>
                <a:gd name="T7" fmla="*/ 0 h 190"/>
              </a:gdLst>
              <a:ahLst/>
              <a:cxnLst>
                <a:cxn ang="0">
                  <a:pos x="T0" y="T1"/>
                </a:cxn>
                <a:cxn ang="0">
                  <a:pos x="T2" y="T3"/>
                </a:cxn>
                <a:cxn ang="0">
                  <a:pos x="T4" y="T5"/>
                </a:cxn>
                <a:cxn ang="0">
                  <a:pos x="T6" y="T7"/>
                </a:cxn>
              </a:cxnLst>
              <a:rect l="0" t="0" r="r" b="b"/>
              <a:pathLst>
                <a:path w="34" h="190">
                  <a:moveTo>
                    <a:pt x="0" y="0"/>
                  </a:moveTo>
                  <a:lnTo>
                    <a:pt x="0" y="190"/>
                  </a:lnTo>
                  <a:lnTo>
                    <a:pt x="34" y="190"/>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 name="Freeform 210"/>
            <p:cNvSpPr>
              <a:spLocks/>
            </p:cNvSpPr>
            <p:nvPr/>
          </p:nvSpPr>
          <p:spPr bwMode="auto">
            <a:xfrm>
              <a:off x="7404818" y="3332162"/>
              <a:ext cx="398868" cy="234950"/>
            </a:xfrm>
            <a:custGeom>
              <a:avLst/>
              <a:gdLst>
                <a:gd name="T0" fmla="*/ 24 w 250"/>
                <a:gd name="T1" fmla="*/ 148 h 148"/>
                <a:gd name="T2" fmla="*/ 126 w 250"/>
                <a:gd name="T3" fmla="*/ 46 h 148"/>
                <a:gd name="T4" fmla="*/ 226 w 250"/>
                <a:gd name="T5" fmla="*/ 148 h 148"/>
                <a:gd name="T6" fmla="*/ 250 w 250"/>
                <a:gd name="T7" fmla="*/ 124 h 148"/>
                <a:gd name="T8" fmla="*/ 126 w 250"/>
                <a:gd name="T9" fmla="*/ 0 h 148"/>
                <a:gd name="T10" fmla="*/ 0 w 250"/>
                <a:gd name="T11" fmla="*/ 124 h 148"/>
                <a:gd name="T12" fmla="*/ 24 w 250"/>
                <a:gd name="T13" fmla="*/ 148 h 148"/>
                <a:gd name="T14" fmla="*/ 24 w 250"/>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48">
                  <a:moveTo>
                    <a:pt x="24" y="148"/>
                  </a:moveTo>
                  <a:lnTo>
                    <a:pt x="126" y="46"/>
                  </a:lnTo>
                  <a:lnTo>
                    <a:pt x="226" y="148"/>
                  </a:lnTo>
                  <a:lnTo>
                    <a:pt x="250" y="124"/>
                  </a:lnTo>
                  <a:lnTo>
                    <a:pt x="126" y="0"/>
                  </a:lnTo>
                  <a:lnTo>
                    <a:pt x="0" y="124"/>
                  </a:lnTo>
                  <a:lnTo>
                    <a:pt x="24" y="148"/>
                  </a:lnTo>
                  <a:lnTo>
                    <a:pt x="24" y="148"/>
                  </a:lnTo>
                  <a:close/>
                </a:path>
              </a:pathLst>
            </a:custGeom>
            <a:solidFill>
              <a:srgbClr val="00A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sp>
        <p:nvSpPr>
          <p:cNvPr id="214" name="テキスト ボックス 213"/>
          <p:cNvSpPr txBox="1"/>
          <p:nvPr/>
        </p:nvSpPr>
        <p:spPr>
          <a:xfrm>
            <a:off x="920491" y="2286476"/>
            <a:ext cx="1726956" cy="646331"/>
          </a:xfrm>
          <a:prstGeom prst="rect">
            <a:avLst/>
          </a:prstGeom>
          <a:noFill/>
        </p:spPr>
        <p:txBody>
          <a:bodyPr wrap="square" rtlCol="0">
            <a:spAutoFit/>
          </a:bodyPr>
          <a:lstStyle/>
          <a:p>
            <a:pPr algn="ctr"/>
            <a:r>
              <a:rPr lang="ja-JP" altLang="en-US" sz="900" dirty="0">
                <a:solidFill>
                  <a:prstClr val="black"/>
                </a:solidFill>
                <a:latin typeface="ＭＳ Ｐゴシック" panose="020B0600070205080204" pitchFamily="50" charset="-128"/>
              </a:rPr>
              <a:t>大阪市立大学医学部附属病院先端予防医療部附属ｸﾘﾆｯｸ</a:t>
            </a:r>
            <a:endParaRPr lang="en-US" altLang="ja-JP" sz="900" dirty="0">
              <a:solidFill>
                <a:prstClr val="black"/>
              </a:solidFill>
              <a:latin typeface="ＭＳ Ｐゴシック" panose="020B0600070205080204" pitchFamily="50" charset="-128"/>
            </a:endParaRPr>
          </a:p>
          <a:p>
            <a:pPr algn="ctr"/>
            <a:r>
              <a:rPr lang="en-US" altLang="ja-JP" dirty="0">
                <a:solidFill>
                  <a:prstClr val="black"/>
                </a:solidFill>
                <a:latin typeface="ＭＳ Ｐゴシック" panose="020B0600070205080204" pitchFamily="50" charset="-128"/>
              </a:rPr>
              <a:t>MedCity21</a:t>
            </a:r>
            <a:endParaRPr lang="ja-JP" altLang="en-US" dirty="0">
              <a:solidFill>
                <a:prstClr val="black"/>
              </a:solidFill>
              <a:latin typeface="ＭＳ Ｐゴシック" panose="020B0600070205080204" pitchFamily="50" charset="-128"/>
            </a:endParaRPr>
          </a:p>
        </p:txBody>
      </p:sp>
      <p:sp>
        <p:nvSpPr>
          <p:cNvPr id="203" name="テキスト ボックス 202"/>
          <p:cNvSpPr txBox="1"/>
          <p:nvPr/>
        </p:nvSpPr>
        <p:spPr>
          <a:xfrm>
            <a:off x="545696" y="1126485"/>
            <a:ext cx="8153424" cy="646331"/>
          </a:xfrm>
          <a:prstGeom prst="rect">
            <a:avLst/>
          </a:prstGeom>
          <a:noFill/>
          <a:ln w="28575">
            <a:noFill/>
          </a:ln>
        </p:spPr>
        <p:txBody>
          <a:bodyPr wrap="square" rtlCol="0">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・市大の施設連携として行っている先端</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予防医療</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研究センターのバイオレポジトリーは</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取り組みとなっている。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20272" y="6492875"/>
            <a:ext cx="2133600" cy="365125"/>
          </a:xfrm>
        </p:spPr>
        <p:txBody>
          <a:bodyPr/>
          <a:lstStyle/>
          <a:p>
            <a:fld id="{2788D170-ED78-4CD6-9DF7-18AA74CDFCD5}" type="slidenum">
              <a:rPr kumimoji="1" lang="ja-JP" altLang="en-US" smtClean="0"/>
              <a:t>44</a:t>
            </a:fld>
            <a:endParaRPr kumimoji="1" lang="ja-JP" altLang="en-US" dirty="0"/>
          </a:p>
        </p:txBody>
      </p:sp>
      <p:cxnSp>
        <p:nvCxnSpPr>
          <p:cNvPr id="197" name="直線コネクタ 196"/>
          <p:cNvCxnSpPr/>
          <p:nvPr/>
        </p:nvCxnSpPr>
        <p:spPr>
          <a:xfrm>
            <a:off x="395535" y="562748"/>
            <a:ext cx="8460000" cy="0"/>
          </a:xfrm>
          <a:prstGeom prst="line">
            <a:avLst/>
          </a:prstGeom>
        </p:spPr>
        <p:style>
          <a:lnRef idx="2">
            <a:schemeClr val="dk1"/>
          </a:lnRef>
          <a:fillRef idx="0">
            <a:schemeClr val="dk1"/>
          </a:fillRef>
          <a:effectRef idx="1">
            <a:schemeClr val="dk1"/>
          </a:effectRef>
          <a:fontRef idx="minor">
            <a:schemeClr val="tx1"/>
          </a:fontRef>
        </p:style>
      </p:cxnSp>
      <p:sp>
        <p:nvSpPr>
          <p:cNvPr id="5" name="正方形/長方形 4"/>
          <p:cNvSpPr/>
          <p:nvPr/>
        </p:nvSpPr>
        <p:spPr>
          <a:xfrm>
            <a:off x="397902" y="692696"/>
            <a:ext cx="3985386" cy="400110"/>
          </a:xfrm>
          <a:prstGeom prst="rect">
            <a:avLst/>
          </a:prstGeom>
        </p:spPr>
        <p:txBody>
          <a:bodyPr wrap="none">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大阪市立大学の先端予防医療研究</a:t>
            </a:r>
          </a:p>
        </p:txBody>
      </p:sp>
      <p:sp>
        <p:nvSpPr>
          <p:cNvPr id="196" name="正方形/長方形 195"/>
          <p:cNvSpPr/>
          <p:nvPr/>
        </p:nvSpPr>
        <p:spPr>
          <a:xfrm>
            <a:off x="151376" y="6581616"/>
            <a:ext cx="7848872" cy="253916"/>
          </a:xfrm>
          <a:prstGeom prst="rect">
            <a:avLst/>
          </a:prstGeom>
        </p:spPr>
        <p:txBody>
          <a:bodyPr wrap="square">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バイレポジトリーとは・・・　研究のために採取した、尿、血液、細胞、蛋白などの生体材料を採集し、その目録を作成し、保管しておくための施設。</a:t>
            </a:r>
          </a:p>
        </p:txBody>
      </p:sp>
      <p:sp>
        <p:nvSpPr>
          <p:cNvPr id="199" name="角丸四角形 198"/>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テキスト ボックス 199"/>
          <p:cNvSpPr txBox="1"/>
          <p:nvPr/>
        </p:nvSpPr>
        <p:spPr>
          <a:xfrm>
            <a:off x="6204770" y="43660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201" name="テキスト ボックス 200"/>
          <p:cNvSpPr txBox="1"/>
          <p:nvPr/>
        </p:nvSpPr>
        <p:spPr>
          <a:xfrm>
            <a:off x="251520" y="188640"/>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大学</a:t>
            </a:r>
            <a:r>
              <a:rPr lang="ja-JP" altLang="en-US" sz="1600" dirty="0" smtClean="0">
                <a:latin typeface="Meiryo UI" panose="020B0604030504040204" pitchFamily="50" charset="-128"/>
                <a:ea typeface="Meiryo UI" panose="020B0604030504040204" pitchFamily="50" charset="-128"/>
              </a:rPr>
              <a:t>はデータを通じて先端予防医療研究を推進している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05767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2788D170-ED78-4CD6-9DF7-18AA74CDFCD5}" type="slidenum">
              <a:rPr kumimoji="1" lang="ja-JP" altLang="en-US" smtClean="0"/>
              <a:pPr/>
              <a:t>45</a:t>
            </a:fld>
            <a:endParaRPr kumimoji="1" lang="ja-JP" altLang="en-US" dirty="0"/>
          </a:p>
        </p:txBody>
      </p:sp>
      <p:sp>
        <p:nvSpPr>
          <p:cNvPr id="5" name="角丸四角形 4"/>
          <p:cNvSpPr/>
          <p:nvPr/>
        </p:nvSpPr>
        <p:spPr>
          <a:xfrm>
            <a:off x="539552" y="2883837"/>
            <a:ext cx="8064896" cy="1836000"/>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角丸四角形 5"/>
          <p:cNvSpPr/>
          <p:nvPr/>
        </p:nvSpPr>
        <p:spPr>
          <a:xfrm>
            <a:off x="539552" y="1268760"/>
            <a:ext cx="8064896" cy="1489248"/>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713372" y="3340172"/>
            <a:ext cx="1737009" cy="923330"/>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健康を支える</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機能を強化する</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アプローチ</a:t>
            </a:r>
          </a:p>
        </p:txBody>
      </p:sp>
      <p:sp>
        <p:nvSpPr>
          <p:cNvPr id="8" name="テキスト ボックス 7"/>
          <p:cNvSpPr txBox="1"/>
          <p:nvPr/>
        </p:nvSpPr>
        <p:spPr>
          <a:xfrm>
            <a:off x="713372" y="1576343"/>
            <a:ext cx="2202444" cy="923330"/>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健康に対する</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個人の行動変容への</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アプローチ</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539552" y="4869160"/>
            <a:ext cx="8064896" cy="1677932"/>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713372" y="5239427"/>
            <a:ext cx="2088000" cy="923330"/>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エビデンスに基づく</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cs typeface="Meiryo UI" panose="020B0604030504040204" pitchFamily="50" charset="-128"/>
              </a:rPr>
              <a:t>健康施策</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支援の</a:t>
            </a: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アプローチ</a:t>
            </a:r>
          </a:p>
        </p:txBody>
      </p:sp>
      <p:graphicFrame>
        <p:nvGraphicFramePr>
          <p:cNvPr id="14" name="表 13"/>
          <p:cNvGraphicFramePr>
            <a:graphicFrameLocks noGrp="1"/>
          </p:cNvGraphicFramePr>
          <p:nvPr>
            <p:extLst/>
          </p:nvPr>
        </p:nvGraphicFramePr>
        <p:xfrm>
          <a:off x="3233344" y="1340768"/>
          <a:ext cx="5155080" cy="1280160"/>
        </p:xfrm>
        <a:graphic>
          <a:graphicData uri="http://schemas.openxmlformats.org/drawingml/2006/table">
            <a:tbl>
              <a:tblPr firstRow="1" bandRow="1">
                <a:tableStyleId>{5940675A-B579-460E-94D1-54222C63F5DA}</a:tableStyleId>
              </a:tblPr>
              <a:tblGrid>
                <a:gridCol w="1800200">
                  <a:extLst>
                    <a:ext uri="{9D8B030D-6E8A-4147-A177-3AD203B41FA5}">
                      <a16:colId xmlns="" xmlns:a16="http://schemas.microsoft.com/office/drawing/2014/main" val="20000"/>
                    </a:ext>
                  </a:extLst>
                </a:gridCol>
                <a:gridCol w="3354880">
                  <a:extLst>
                    <a:ext uri="{9D8B030D-6E8A-4147-A177-3AD203B41FA5}">
                      <a16:colId xmlns="" xmlns:a16="http://schemas.microsoft.com/office/drawing/2014/main" val="20001"/>
                    </a:ext>
                  </a:extLst>
                </a:gridCol>
              </a:tblGrid>
              <a:tr h="213752">
                <a:tc>
                  <a:txBody>
                    <a:bodyPr/>
                    <a:lstStyle/>
                    <a:p>
                      <a:pPr marL="0" indent="0" algn="ctr">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a:t>
                      </a:r>
                    </a:p>
                  </a:txBody>
                  <a:tcPr>
                    <a:solidFill>
                      <a:schemeClr val="bg1"/>
                    </a:solidFill>
                  </a:tcPr>
                </a:tc>
                <a:tc>
                  <a:txBody>
                    <a:bodyPr/>
                    <a:lstStyle/>
                    <a:p>
                      <a:pPr marL="0" indent="0" algn="ctr">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取り組みテーマ</a:t>
                      </a:r>
                    </a:p>
                  </a:txBody>
                  <a:tcPr>
                    <a:solidFill>
                      <a:schemeClr val="bg1"/>
                    </a:solidFill>
                  </a:tcPr>
                </a:tc>
                <a:extLst>
                  <a:ext uri="{0D108BD9-81ED-4DB2-BD59-A6C34878D82A}">
                    <a16:rowId xmlns="" xmlns:a16="http://schemas.microsoft.com/office/drawing/2014/main" val="10000"/>
                  </a:ext>
                </a:extLst>
              </a:tr>
              <a:tr h="1000560">
                <a:tc>
                  <a:txBody>
                    <a:bodyPr/>
                    <a:lstStyle/>
                    <a:p>
                      <a:pPr marL="285750" indent="-2857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児童や学生</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若年層や働き手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女性や妊婦</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児・者</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高齢者</a:t>
                      </a:r>
                    </a:p>
                  </a:txBody>
                  <a:tcPr>
                    <a:solidFill>
                      <a:schemeClr val="bg1"/>
                    </a:solidFill>
                  </a:tcPr>
                </a:tc>
                <a:tc>
                  <a:txBody>
                    <a:bodyPr/>
                    <a:lstStyle/>
                    <a:p>
                      <a:pPr marL="285750" indent="-2857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肥満の子どもの健康管理</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若年層を対象とした生活習慣予防対策</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母親の食生活改善による低体重児の減少</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重症心身障が</a:t>
                      </a:r>
                      <a:r>
                        <a:rPr kumimoji="1" lang="ja-JP" altLang="en-US" sz="1200" dirty="0" err="1">
                          <a:latin typeface="Meiryo UI" panose="020B0604030504040204" pitchFamily="50" charset="-128"/>
                          <a:ea typeface="Meiryo UI" panose="020B0604030504040204" pitchFamily="50" charset="-128"/>
                          <a:cs typeface="Meiryo UI" panose="020B0604030504040204" pitchFamily="50" charset="-128"/>
                        </a:rPr>
                        <a:t>い</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児の地域支援ネットワーク</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終活に関する総合相談・支援プログラム</a:t>
                      </a:r>
                    </a:p>
                  </a:txBody>
                  <a:tcPr>
                    <a:solidFill>
                      <a:schemeClr val="bg1"/>
                    </a:solidFill>
                  </a:tcPr>
                </a:tc>
                <a:extLst>
                  <a:ext uri="{0D108BD9-81ED-4DB2-BD59-A6C34878D82A}">
                    <a16:rowId xmlns="" xmlns:a16="http://schemas.microsoft.com/office/drawing/2014/main" val="10001"/>
                  </a:ext>
                </a:extLst>
              </a:tr>
            </a:tbl>
          </a:graphicData>
        </a:graphic>
      </p:graphicFrame>
      <p:graphicFrame>
        <p:nvGraphicFramePr>
          <p:cNvPr id="15" name="表 14"/>
          <p:cNvGraphicFramePr>
            <a:graphicFrameLocks noGrp="1"/>
          </p:cNvGraphicFramePr>
          <p:nvPr>
            <p:extLst/>
          </p:nvPr>
        </p:nvGraphicFramePr>
        <p:xfrm>
          <a:off x="3233344" y="2978877"/>
          <a:ext cx="5155080" cy="1623060"/>
        </p:xfrm>
        <a:graphic>
          <a:graphicData uri="http://schemas.openxmlformats.org/drawingml/2006/table">
            <a:tbl>
              <a:tblPr firstRow="1" bandRow="1">
                <a:tableStyleId>{5940675A-B579-460E-94D1-54222C63F5DA}</a:tableStyleId>
              </a:tblPr>
              <a:tblGrid>
                <a:gridCol w="1800200">
                  <a:extLst>
                    <a:ext uri="{9D8B030D-6E8A-4147-A177-3AD203B41FA5}">
                      <a16:colId xmlns="" xmlns:a16="http://schemas.microsoft.com/office/drawing/2014/main" val="20000"/>
                    </a:ext>
                  </a:extLst>
                </a:gridCol>
                <a:gridCol w="3354880">
                  <a:extLst>
                    <a:ext uri="{9D8B030D-6E8A-4147-A177-3AD203B41FA5}">
                      <a16:colId xmlns="" xmlns:a16="http://schemas.microsoft.com/office/drawing/2014/main" val="20001"/>
                    </a:ext>
                  </a:extLst>
                </a:gridCol>
              </a:tblGrid>
              <a:tr h="203379">
                <a:tc>
                  <a:txBody>
                    <a:bodyPr/>
                    <a:lstStyle/>
                    <a:p>
                      <a:pPr marL="0" indent="0" algn="ctr">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機能</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a:txBody>
                    <a:bodyPr/>
                    <a:lstStyle/>
                    <a:p>
                      <a:pPr marL="0" indent="0" algn="ctr">
                        <a:buFont typeface="Wingdings" panose="05000000000000000000" pitchFamily="2" charset="2"/>
                        <a:buNone/>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取り組みテーマ</a:t>
                      </a:r>
                    </a:p>
                  </a:txBody>
                  <a:tcPr>
                    <a:solidFill>
                      <a:schemeClr val="bg1"/>
                    </a:solidFill>
                  </a:tcPr>
                </a:tc>
                <a:extLst>
                  <a:ext uri="{0D108BD9-81ED-4DB2-BD59-A6C34878D82A}">
                    <a16:rowId xmlns="" xmlns:a16="http://schemas.microsoft.com/office/drawing/2014/main" val="10000"/>
                  </a:ext>
                </a:extLst>
              </a:tr>
              <a:tr h="1077848">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高度人材の再教育</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ヘルスケア人材の育成</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ＱＯＬ人材の育成</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地域ネットワーク</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健康器具の高度化</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栄養学の普及啓発</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a:txBody>
                    <a:bodyPr/>
                    <a:lstStyle/>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地域医療を支える</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看護</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職への現任教育</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28600" indent="-22860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専門看護師・リハビリ専門職・保健師の育成</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ＱＯＬプロモーターの育成</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n"/>
                      </a:pP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地域包括ケアシステム「大阪モデル」構築</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高齢者運動器健康ネットワーク</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未病高齢者に対する栄養学的介入法探索</a:t>
                      </a:r>
                    </a:p>
                  </a:txBody>
                  <a:tcPr>
                    <a:solidFill>
                      <a:schemeClr val="bg1"/>
                    </a:solidFill>
                  </a:tcPr>
                </a:tc>
                <a:extLst>
                  <a:ext uri="{0D108BD9-81ED-4DB2-BD59-A6C34878D82A}">
                    <a16:rowId xmlns="" xmlns:a16="http://schemas.microsoft.com/office/drawing/2014/main" val="10001"/>
                  </a:ext>
                </a:extLst>
              </a:tr>
            </a:tbl>
          </a:graphicData>
        </a:graphic>
      </p:graphicFrame>
      <p:graphicFrame>
        <p:nvGraphicFramePr>
          <p:cNvPr id="16" name="表 15"/>
          <p:cNvGraphicFramePr>
            <a:graphicFrameLocks noGrp="1"/>
          </p:cNvGraphicFramePr>
          <p:nvPr>
            <p:extLst/>
          </p:nvPr>
        </p:nvGraphicFramePr>
        <p:xfrm>
          <a:off x="3233344" y="4969572"/>
          <a:ext cx="5129848" cy="1463040"/>
        </p:xfrm>
        <a:graphic>
          <a:graphicData uri="http://schemas.openxmlformats.org/drawingml/2006/table">
            <a:tbl>
              <a:tblPr firstRow="1" bandRow="1">
                <a:tableStyleId>{5940675A-B579-460E-94D1-54222C63F5DA}</a:tableStyleId>
              </a:tblPr>
              <a:tblGrid>
                <a:gridCol w="1806893">
                  <a:extLst>
                    <a:ext uri="{9D8B030D-6E8A-4147-A177-3AD203B41FA5}">
                      <a16:colId xmlns="" xmlns:a16="http://schemas.microsoft.com/office/drawing/2014/main" val="20000"/>
                    </a:ext>
                  </a:extLst>
                </a:gridCol>
                <a:gridCol w="3322955">
                  <a:extLst>
                    <a:ext uri="{9D8B030D-6E8A-4147-A177-3AD203B41FA5}">
                      <a16:colId xmlns="" xmlns:a16="http://schemas.microsoft.com/office/drawing/2014/main" val="20001"/>
                    </a:ext>
                  </a:extLst>
                </a:gridCol>
              </a:tblGrid>
              <a:tr h="272325">
                <a:tc>
                  <a:txBody>
                    <a:bodyPr/>
                    <a:lstStyle/>
                    <a:p>
                      <a:pPr marL="0" indent="0" algn="ctr">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項目</a:t>
                      </a:r>
                    </a:p>
                  </a:txBody>
                  <a:tcPr>
                    <a:solidFill>
                      <a:schemeClr val="bg1"/>
                    </a:solidFill>
                  </a:tcPr>
                </a:tc>
                <a:tc>
                  <a:txBody>
                    <a:bodyPr/>
                    <a:lstStyle/>
                    <a:p>
                      <a:pPr marL="0" indent="0" algn="ctr">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取り組みテーマ</a:t>
                      </a:r>
                    </a:p>
                  </a:txBody>
                  <a:tcPr>
                    <a:solidFill>
                      <a:schemeClr val="bg1"/>
                    </a:solidFill>
                  </a:tcPr>
                </a:tc>
                <a:extLst>
                  <a:ext uri="{0D108BD9-81ED-4DB2-BD59-A6C34878D82A}">
                    <a16:rowId xmlns="" xmlns:a16="http://schemas.microsoft.com/office/drawing/2014/main" val="10000"/>
                  </a:ext>
                </a:extLst>
              </a:tr>
              <a:tr h="1116712">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行政データの活用</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シンクタンク機能の活用</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既存研究の拡充</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産官学連携の強化</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bg1"/>
                    </a:solidFill>
                  </a:tcPr>
                </a:tc>
                <a:tc>
                  <a:txBody>
                    <a:bodyPr/>
                    <a:lstStyle/>
                    <a:p>
                      <a:pPr marL="171450" indent="-171450">
                        <a:buFont typeface="Wingdings" panose="05000000000000000000" pitchFamily="2" charset="2"/>
                        <a:buChar char="p"/>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ウツタイン大阪プロジェクトの拡充</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保健医療データに基づく将来リスクシミュレーション</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都市健康・スポーツ研究センター</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バイオレポジトリー</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の機能強化</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スマートエイジングシティ研究環</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心と体の健康を支える産官学連携事業</a:t>
                      </a:r>
                    </a:p>
                  </a:txBody>
                  <a:tcPr>
                    <a:solidFill>
                      <a:schemeClr val="bg1"/>
                    </a:solidFill>
                  </a:tcPr>
                </a:tc>
                <a:extLst>
                  <a:ext uri="{0D108BD9-81ED-4DB2-BD59-A6C34878D82A}">
                    <a16:rowId xmlns="" xmlns:a16="http://schemas.microsoft.com/office/drawing/2014/main" val="10001"/>
                  </a:ext>
                </a:extLst>
              </a:tr>
            </a:tbl>
          </a:graphicData>
        </a:graphic>
      </p:graphicFrame>
      <p:sp>
        <p:nvSpPr>
          <p:cNvPr id="12" name="テキスト ボックス 11"/>
          <p:cNvSpPr txBox="1"/>
          <p:nvPr/>
        </p:nvSpPr>
        <p:spPr>
          <a:xfrm>
            <a:off x="827584" y="827420"/>
            <a:ext cx="5925020"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パブリックヘルス／スマートエイジングの分類と取り組みテーマの例</a:t>
            </a:r>
          </a:p>
        </p:txBody>
      </p:sp>
      <p:sp>
        <p:nvSpPr>
          <p:cNvPr id="2" name="正方形/長方形 1"/>
          <p:cNvSpPr/>
          <p:nvPr/>
        </p:nvSpPr>
        <p:spPr>
          <a:xfrm>
            <a:off x="151376" y="6525344"/>
            <a:ext cx="7848872" cy="253916"/>
          </a:xfrm>
          <a:prstGeom prst="rect">
            <a:avLst/>
          </a:prstGeom>
        </p:spPr>
        <p:txBody>
          <a:bodyPr wrap="square">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バイレポジトリーとは・・・　研究のために採取した、尿、血液、細胞、蛋白などの生体材料を採集し、その目録を作成し、保管しておくための施設。</a:t>
            </a:r>
          </a:p>
        </p:txBody>
      </p:sp>
      <p:sp>
        <p:nvSpPr>
          <p:cNvPr id="3" name="テキスト ボックス 2"/>
          <p:cNvSpPr txBox="1"/>
          <p:nvPr/>
        </p:nvSpPr>
        <p:spPr>
          <a:xfrm>
            <a:off x="6804248" y="807095"/>
            <a:ext cx="2013693" cy="461665"/>
          </a:xfrm>
          <a:prstGeom prst="rect">
            <a:avLst/>
          </a:prstGeom>
          <a:noFill/>
        </p:spPr>
        <p:txBody>
          <a:bodyPr wrap="none" rtlCol="0">
            <a:spAutoFit/>
          </a:bodyPr>
          <a:lstStyle/>
          <a:p>
            <a:pPr marL="285750" indent="-285750">
              <a:buFont typeface="Wingdings" panose="05000000000000000000" pitchFamily="2" charset="2"/>
              <a:buChar char="n"/>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パブリックヘルスのテーマ</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スマートエイジングのテーマ</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0" y="692696"/>
            <a:ext cx="9144000" cy="6120680"/>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508104" y="528935"/>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79512" y="116632"/>
            <a:ext cx="878497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両大学のパブリックヘルス</a:t>
            </a: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スマートエイジングの実績から、戦略領域としての実効性は十分にあると言える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925891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ローチャート: 論理積ゲート 4"/>
          <p:cNvSpPr/>
          <p:nvPr/>
        </p:nvSpPr>
        <p:spPr>
          <a:xfrm rot="5400000">
            <a:off x="2832775" y="-1418338"/>
            <a:ext cx="3422748" cy="8940960"/>
          </a:xfrm>
          <a:prstGeom prst="flowChartDelay">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角丸四角形 26"/>
          <p:cNvSpPr/>
          <p:nvPr/>
        </p:nvSpPr>
        <p:spPr>
          <a:xfrm>
            <a:off x="0" y="1167730"/>
            <a:ext cx="9144000" cy="5645646"/>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220072" y="1437173"/>
            <a:ext cx="3672408" cy="1066099"/>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pPr algn="ctr"/>
            <a:r>
              <a:rPr lang="ja-JP" altLang="en-US" sz="1600" dirty="0"/>
              <a:t>大阪市立大学のシーズ</a:t>
            </a:r>
            <a:endParaRPr lang="en-US" altLang="ja-JP" sz="1600" dirty="0"/>
          </a:p>
          <a:p>
            <a:r>
              <a:rPr lang="ja-JP" altLang="en-US" sz="1200" dirty="0"/>
              <a:t>・新卒訪問</a:t>
            </a:r>
            <a:r>
              <a:rPr lang="ja-JP" altLang="en-US" sz="1200" dirty="0" smtClean="0"/>
              <a:t>看護師養成</a:t>
            </a:r>
            <a:r>
              <a:rPr lang="ja-JP" altLang="en-US" sz="1200" dirty="0"/>
              <a:t>の試行</a:t>
            </a:r>
            <a:endParaRPr lang="en-US" altLang="ja-JP" sz="1200" dirty="0"/>
          </a:p>
          <a:p>
            <a:r>
              <a:rPr lang="ja-JP" altLang="en-US" sz="1200" dirty="0"/>
              <a:t>・先端予防医療研究センターのバイオリポジトリーの先進的取組み</a:t>
            </a:r>
            <a:endParaRPr lang="en-US" altLang="ja-JP" sz="1200" dirty="0"/>
          </a:p>
          <a:p>
            <a:r>
              <a:rPr lang="ja-JP" altLang="en-US" sz="1200" dirty="0">
                <a:solidFill>
                  <a:schemeClr val="tx1"/>
                </a:solidFill>
              </a:rPr>
              <a:t>・脳性麻痺を予防する最先端医療の実施　など</a:t>
            </a:r>
            <a:r>
              <a:rPr lang="ja-JP" altLang="en-US" sz="1400" dirty="0">
                <a:solidFill>
                  <a:schemeClr val="tx1"/>
                </a:solidFill>
              </a:rPr>
              <a:t>　　　　　　　　　　　　　　　　　　　　　　　　　　　</a:t>
            </a:r>
            <a:endParaRPr lang="ja-JP" altLang="en-US" sz="1400" dirty="0"/>
          </a:p>
        </p:txBody>
      </p:sp>
      <p:sp>
        <p:nvSpPr>
          <p:cNvPr id="9" name="正方形/長方形 8"/>
          <p:cNvSpPr/>
          <p:nvPr/>
        </p:nvSpPr>
        <p:spPr>
          <a:xfrm>
            <a:off x="215517" y="1491858"/>
            <a:ext cx="3600400" cy="952578"/>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dirty="0"/>
              <a:t>大阪府立大学のシーズ</a:t>
            </a:r>
            <a:endParaRPr kumimoji="1" lang="en-US" altLang="ja-JP" sz="1600" dirty="0"/>
          </a:p>
          <a:p>
            <a:r>
              <a:rPr lang="ja-JP" altLang="en-US" sz="1200" dirty="0"/>
              <a:t>・専門看護師の養成</a:t>
            </a:r>
            <a:endParaRPr lang="en-US" altLang="ja-JP" sz="1200" dirty="0"/>
          </a:p>
          <a:p>
            <a:r>
              <a:rPr lang="ja-JP" altLang="en-US" sz="1200" dirty="0"/>
              <a:t>・薬剤耐性菌（ＡＭＲ）の疫学・基礎研究</a:t>
            </a:r>
            <a:endParaRPr lang="en-US" altLang="ja-JP" sz="1200" dirty="0"/>
          </a:p>
          <a:p>
            <a:r>
              <a:rPr kumimoji="1" lang="ja-JP" altLang="en-US" sz="1200" dirty="0"/>
              <a:t>・自閉症ペクトラム症児の食支援プログラム　など</a:t>
            </a:r>
            <a:endParaRPr kumimoji="1" lang="en-US" altLang="ja-JP" sz="1200" dirty="0"/>
          </a:p>
          <a:p>
            <a:endParaRPr kumimoji="1" lang="ja-JP" altLang="en-US" sz="1600" dirty="0"/>
          </a:p>
        </p:txBody>
      </p:sp>
      <p:sp>
        <p:nvSpPr>
          <p:cNvPr id="13" name="テキスト ボックス 12"/>
          <p:cNvSpPr txBox="1"/>
          <p:nvPr/>
        </p:nvSpPr>
        <p:spPr>
          <a:xfrm>
            <a:off x="3962400" y="1617851"/>
            <a:ext cx="1152128" cy="338554"/>
          </a:xfrm>
          <a:prstGeom prst="rect">
            <a:avLst/>
          </a:prstGeom>
          <a:noFill/>
        </p:spPr>
        <p:txBody>
          <a:bodyPr wrap="square" rtlCol="0">
            <a:spAutoFit/>
          </a:bodyPr>
          <a:lstStyle/>
          <a:p>
            <a:pPr algn="ctr"/>
            <a:r>
              <a:rPr kumimoji="1" lang="ja-JP" altLang="en-US" sz="1600" b="1" dirty="0"/>
              <a:t>連携推進</a:t>
            </a:r>
          </a:p>
        </p:txBody>
      </p:sp>
      <p:sp>
        <p:nvSpPr>
          <p:cNvPr id="14" name="円/楕円 13"/>
          <p:cNvSpPr/>
          <p:nvPr/>
        </p:nvSpPr>
        <p:spPr>
          <a:xfrm>
            <a:off x="1868588" y="2817250"/>
            <a:ext cx="5203440" cy="1739559"/>
          </a:xfrm>
          <a:prstGeom prst="ellipse">
            <a:avLst/>
          </a:prstGeom>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dirty="0"/>
          </a:p>
        </p:txBody>
      </p:sp>
      <p:sp>
        <p:nvSpPr>
          <p:cNvPr id="15" name="テキスト ボックス 14"/>
          <p:cNvSpPr txBox="1"/>
          <p:nvPr/>
        </p:nvSpPr>
        <p:spPr>
          <a:xfrm>
            <a:off x="3434461" y="3017359"/>
            <a:ext cx="2160240" cy="369332"/>
          </a:xfrm>
          <a:prstGeom prst="rect">
            <a:avLst/>
          </a:prstGeom>
          <a:noFill/>
        </p:spPr>
        <p:txBody>
          <a:bodyPr wrap="square" rtlCol="0">
            <a:spAutoFit/>
          </a:bodyPr>
          <a:lstStyle/>
          <a:p>
            <a:pPr algn="ctr"/>
            <a:r>
              <a:rPr kumimoji="1" lang="ja-JP" altLang="en-US" b="1" dirty="0"/>
              <a:t>今後の方向性</a:t>
            </a:r>
          </a:p>
        </p:txBody>
      </p:sp>
      <p:sp>
        <p:nvSpPr>
          <p:cNvPr id="17" name="テキスト ボックス 16"/>
          <p:cNvSpPr txBox="1"/>
          <p:nvPr/>
        </p:nvSpPr>
        <p:spPr>
          <a:xfrm>
            <a:off x="2059728" y="3318625"/>
            <a:ext cx="5220580" cy="830997"/>
          </a:xfrm>
          <a:prstGeom prst="rect">
            <a:avLst/>
          </a:prstGeom>
          <a:noFill/>
        </p:spPr>
        <p:txBody>
          <a:bodyPr wrap="square" rtlCol="0">
            <a:spAutoFit/>
          </a:bodyPr>
          <a:lstStyle/>
          <a:p>
            <a:r>
              <a:rPr kumimoji="1" lang="ja-JP" altLang="en-US" sz="1200" dirty="0"/>
              <a:t>（</a:t>
            </a:r>
            <a:r>
              <a:rPr lang="ja-JP" altLang="en-US" sz="1200" dirty="0"/>
              <a:t>・予防医療研究への活用など行政データの積極的な活用により、データに</a:t>
            </a:r>
            <a:endParaRPr lang="en-US" altLang="ja-JP" sz="1200" dirty="0"/>
          </a:p>
          <a:p>
            <a:r>
              <a:rPr lang="ja-JP" altLang="en-US" sz="1200" dirty="0"/>
              <a:t>　裏付けされた改善可能性のより高い施策の展開で課題を解決する。</a:t>
            </a:r>
            <a:endParaRPr lang="en-US" altLang="ja-JP" sz="1200" dirty="0"/>
          </a:p>
          <a:p>
            <a:r>
              <a:rPr lang="ja-JP" altLang="en-US" sz="1200" dirty="0"/>
              <a:t>・大阪の健康課題に対応したヘルスケア人材を基礎教育内にとどまらず</a:t>
            </a:r>
            <a:endParaRPr lang="en-US" altLang="ja-JP" sz="1200" dirty="0"/>
          </a:p>
          <a:p>
            <a:r>
              <a:rPr lang="ja-JP" altLang="en-US" sz="1200" dirty="0"/>
              <a:t>　実践機関と協働して育成し、その資質の向上を図る。</a:t>
            </a:r>
            <a:endParaRPr lang="en-US" altLang="ja-JP" sz="1200" dirty="0"/>
          </a:p>
        </p:txBody>
      </p:sp>
      <p:sp>
        <p:nvSpPr>
          <p:cNvPr id="19" name="正方形/長方形 18"/>
          <p:cNvSpPr/>
          <p:nvPr/>
        </p:nvSpPr>
        <p:spPr>
          <a:xfrm>
            <a:off x="7548579" y="4530050"/>
            <a:ext cx="1436017" cy="1134820"/>
          </a:xfrm>
          <a:prstGeom prst="rect">
            <a:avLst/>
          </a:prstGeom>
          <a:pattFill prst="pct10">
            <a:fgClr>
              <a:schemeClr val="accent3"/>
            </a:fgClr>
            <a:bgClr>
              <a:schemeClr val="bg1"/>
            </a:bgClr>
          </a:pattFill>
          <a:ln w="19050">
            <a:solidFill>
              <a:schemeClr val="tx1"/>
            </a:solidFill>
            <a:prstDash val="solid"/>
          </a:ln>
        </p:spPr>
        <p:style>
          <a:lnRef idx="2">
            <a:schemeClr val="dk1"/>
          </a:lnRef>
          <a:fillRef idx="1">
            <a:schemeClr val="lt1"/>
          </a:fillRef>
          <a:effectRef idx="0">
            <a:schemeClr val="dk1"/>
          </a:effectRef>
          <a:fontRef idx="minor">
            <a:schemeClr val="dk1"/>
          </a:fontRef>
        </p:style>
        <p:txBody>
          <a:bodyPr rtlCol="0" anchor="t"/>
          <a:lstStyle/>
          <a:p>
            <a:r>
              <a:rPr kumimoji="1" lang="ja-JP" altLang="en-US" dirty="0"/>
              <a:t>大阪市</a:t>
            </a:r>
            <a:endParaRPr kumimoji="1" lang="en-US" altLang="ja-JP" dirty="0"/>
          </a:p>
          <a:p>
            <a:r>
              <a:rPr lang="ja-JP" altLang="en-US" sz="1200" dirty="0"/>
              <a:t>・健康局</a:t>
            </a:r>
            <a:endParaRPr lang="en-US" altLang="ja-JP" sz="1200" dirty="0"/>
          </a:p>
          <a:p>
            <a:r>
              <a:rPr lang="ja-JP" altLang="en-US" sz="1200" dirty="0"/>
              <a:t>・福祉局</a:t>
            </a:r>
            <a:endParaRPr lang="en-US" altLang="ja-JP" sz="1200" dirty="0"/>
          </a:p>
          <a:p>
            <a:r>
              <a:rPr kumimoji="1" lang="ja-JP" altLang="en-US" sz="1200" dirty="0"/>
              <a:t>・経済戦略局</a:t>
            </a:r>
            <a:endParaRPr kumimoji="1" lang="en-US" altLang="ja-JP" sz="1200" dirty="0"/>
          </a:p>
          <a:p>
            <a:r>
              <a:rPr lang="ja-JP" altLang="en-US" sz="1200" dirty="0">
                <a:solidFill>
                  <a:srgbClr val="000000"/>
                </a:solidFill>
              </a:rPr>
              <a:t>　　　　　　　　　</a:t>
            </a:r>
            <a:r>
              <a:rPr lang="ja-JP" altLang="en-US" sz="1200" dirty="0" smtClean="0">
                <a:solidFill>
                  <a:srgbClr val="000000"/>
                </a:solidFill>
              </a:rPr>
              <a:t>など</a:t>
            </a:r>
            <a:endParaRPr kumimoji="1" lang="ja-JP" altLang="en-US" sz="1200" dirty="0">
              <a:solidFill>
                <a:srgbClr val="000000"/>
              </a:solidFill>
            </a:endParaRPr>
          </a:p>
        </p:txBody>
      </p:sp>
      <p:sp>
        <p:nvSpPr>
          <p:cNvPr id="20" name="正方形/長方形 19"/>
          <p:cNvSpPr/>
          <p:nvPr/>
        </p:nvSpPr>
        <p:spPr>
          <a:xfrm>
            <a:off x="153071" y="4491812"/>
            <a:ext cx="1394593" cy="1152128"/>
          </a:xfrm>
          <a:prstGeom prst="rect">
            <a:avLst/>
          </a:prstGeom>
          <a:pattFill prst="pct10">
            <a:fgClr>
              <a:schemeClr val="accent3">
                <a:lumMod val="60000"/>
                <a:lumOff val="40000"/>
              </a:schemeClr>
            </a:fgClr>
            <a:bgClr>
              <a:schemeClr val="bg1"/>
            </a:bgClr>
          </a:pattFill>
          <a:ln w="19050" cmpd="dbl">
            <a:prstDash val="solid"/>
          </a:ln>
        </p:spPr>
        <p:style>
          <a:lnRef idx="2">
            <a:schemeClr val="dk1"/>
          </a:lnRef>
          <a:fillRef idx="1">
            <a:schemeClr val="lt1"/>
          </a:fillRef>
          <a:effectRef idx="0">
            <a:schemeClr val="dk1"/>
          </a:effectRef>
          <a:fontRef idx="minor">
            <a:schemeClr val="dk1"/>
          </a:fontRef>
        </p:style>
        <p:txBody>
          <a:bodyPr rtlCol="0" anchor="t"/>
          <a:lstStyle/>
          <a:p>
            <a:r>
              <a:rPr kumimoji="1" lang="ja-JP" altLang="en-US" dirty="0"/>
              <a:t>大阪府</a:t>
            </a:r>
            <a:endParaRPr kumimoji="1" lang="en-US" altLang="ja-JP" dirty="0"/>
          </a:p>
          <a:p>
            <a:r>
              <a:rPr lang="ja-JP" altLang="en-US" sz="1200" dirty="0"/>
              <a:t>・福祉部</a:t>
            </a:r>
            <a:endParaRPr lang="en-US" altLang="ja-JP" sz="1200" dirty="0"/>
          </a:p>
          <a:p>
            <a:r>
              <a:rPr lang="ja-JP" altLang="en-US" sz="1200" dirty="0"/>
              <a:t>・健康医療部</a:t>
            </a:r>
            <a:endParaRPr lang="en-US" altLang="ja-JP" sz="1200" dirty="0"/>
          </a:p>
          <a:p>
            <a:r>
              <a:rPr lang="ja-JP" altLang="en-US" sz="1200" dirty="0">
                <a:solidFill>
                  <a:schemeClr val="tx1"/>
                </a:solidFill>
              </a:rPr>
              <a:t>・府民文化部</a:t>
            </a:r>
            <a:endParaRPr lang="en-US" altLang="ja-JP" sz="1200" dirty="0">
              <a:solidFill>
                <a:schemeClr val="tx1"/>
              </a:solidFill>
            </a:endParaRPr>
          </a:p>
          <a:p>
            <a:r>
              <a:rPr lang="ja-JP" altLang="en-US" sz="1200" dirty="0">
                <a:solidFill>
                  <a:srgbClr val="000000"/>
                </a:solidFill>
              </a:rPr>
              <a:t>　　　　　　　　　</a:t>
            </a:r>
            <a:r>
              <a:rPr lang="ja-JP" altLang="en-US" sz="1200" dirty="0" smtClean="0">
                <a:solidFill>
                  <a:srgbClr val="000000"/>
                </a:solidFill>
              </a:rPr>
              <a:t>など</a:t>
            </a:r>
            <a:endParaRPr lang="ja-JP" altLang="en-US" sz="1200" dirty="0">
              <a:solidFill>
                <a:srgbClr val="000000"/>
              </a:solidFill>
            </a:endParaRPr>
          </a:p>
          <a:p>
            <a:endParaRPr kumimoji="1" lang="ja-JP" altLang="en-US" sz="1600" dirty="0"/>
          </a:p>
        </p:txBody>
      </p:sp>
      <p:sp>
        <p:nvSpPr>
          <p:cNvPr id="21" name="下矢印 20"/>
          <p:cNvSpPr/>
          <p:nvPr/>
        </p:nvSpPr>
        <p:spPr>
          <a:xfrm rot="2157259">
            <a:off x="5390329" y="2597339"/>
            <a:ext cx="648072" cy="61146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3" name="下矢印 22"/>
          <p:cNvSpPr/>
          <p:nvPr/>
        </p:nvSpPr>
        <p:spPr>
          <a:xfrm rot="19439284">
            <a:off x="2944539" y="2569461"/>
            <a:ext cx="648072" cy="61146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39" name="下矢印 38"/>
          <p:cNvSpPr/>
          <p:nvPr/>
        </p:nvSpPr>
        <p:spPr>
          <a:xfrm>
            <a:off x="2843808" y="4702372"/>
            <a:ext cx="3384376" cy="382811"/>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1400" b="1" dirty="0"/>
              <a:t>具体的な取り組み</a:t>
            </a:r>
            <a:endParaRPr kumimoji="1" lang="ja-JP" altLang="en-US" sz="1400" b="1" dirty="0"/>
          </a:p>
        </p:txBody>
      </p:sp>
      <p:cxnSp>
        <p:nvCxnSpPr>
          <p:cNvPr id="18" name="直線矢印コネクタ 17"/>
          <p:cNvCxnSpPr/>
          <p:nvPr/>
        </p:nvCxnSpPr>
        <p:spPr>
          <a:xfrm>
            <a:off x="3815917" y="1990302"/>
            <a:ext cx="1404155"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 name="角丸四角形吹き出し 1"/>
          <p:cNvSpPr/>
          <p:nvPr/>
        </p:nvSpPr>
        <p:spPr>
          <a:xfrm>
            <a:off x="123698" y="2643986"/>
            <a:ext cx="2431071" cy="496982"/>
          </a:xfrm>
          <a:prstGeom prst="wedgeRoundRectCallout">
            <a:avLst>
              <a:gd name="adj1" fmla="val 35177"/>
              <a:gd name="adj2" fmla="val -8734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rPr>
              <a:t>看護学</a:t>
            </a:r>
            <a:r>
              <a:rPr lang="ja-JP" altLang="en-US" sz="1050" dirty="0">
                <a:solidFill>
                  <a:schemeClr val="tx1"/>
                </a:solidFill>
              </a:rPr>
              <a:t>研究科／生命環境科学研究科／総合リハビリテーション学研究科</a:t>
            </a:r>
            <a:endParaRPr kumimoji="1" lang="en-US" altLang="ja-JP" sz="1050" dirty="0">
              <a:solidFill>
                <a:schemeClr val="tx1"/>
              </a:solidFill>
            </a:endParaRPr>
          </a:p>
          <a:p>
            <a:r>
              <a:rPr kumimoji="1" lang="ja-JP" altLang="en-US" sz="1050" dirty="0">
                <a:solidFill>
                  <a:schemeClr val="tx1"/>
                </a:solidFill>
              </a:rPr>
              <a:t>地域保健学域／</a:t>
            </a:r>
            <a:r>
              <a:rPr lang="ja-JP" altLang="en-US" sz="1050" dirty="0">
                <a:solidFill>
                  <a:schemeClr val="tx1"/>
                </a:solidFill>
              </a:rPr>
              <a:t>生命環境科学域</a:t>
            </a:r>
            <a:endParaRPr kumimoji="1" lang="ja-JP" altLang="en-US" sz="1050" dirty="0">
              <a:solidFill>
                <a:schemeClr val="tx1"/>
              </a:solidFill>
            </a:endParaRPr>
          </a:p>
        </p:txBody>
      </p:sp>
      <p:sp>
        <p:nvSpPr>
          <p:cNvPr id="52" name="角丸四角形吹き出し 51"/>
          <p:cNvSpPr/>
          <p:nvPr/>
        </p:nvSpPr>
        <p:spPr>
          <a:xfrm>
            <a:off x="6372200" y="2638374"/>
            <a:ext cx="2537921" cy="496982"/>
          </a:xfrm>
          <a:prstGeom prst="wedgeRoundRectCallout">
            <a:avLst>
              <a:gd name="adj1" fmla="val 21605"/>
              <a:gd name="adj2" fmla="val -7766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rPr>
              <a:t>医学研究科／看護学</a:t>
            </a:r>
            <a:r>
              <a:rPr lang="ja-JP" altLang="en-US" sz="1050" dirty="0">
                <a:solidFill>
                  <a:schemeClr val="tx1"/>
                </a:solidFill>
              </a:rPr>
              <a:t>研究科／生活科学研究科</a:t>
            </a:r>
            <a:endParaRPr lang="en-US" altLang="ja-JP" sz="1050" dirty="0">
              <a:solidFill>
                <a:schemeClr val="tx1"/>
              </a:solidFill>
            </a:endParaRPr>
          </a:p>
          <a:p>
            <a:r>
              <a:rPr kumimoji="1" lang="ja-JP" altLang="en-US" sz="1050" dirty="0">
                <a:solidFill>
                  <a:schemeClr val="tx1"/>
                </a:solidFill>
              </a:rPr>
              <a:t>医学部／生活科学部</a:t>
            </a:r>
          </a:p>
        </p:txBody>
      </p:sp>
      <p:sp>
        <p:nvSpPr>
          <p:cNvPr id="55" name="正方形/長方形 54"/>
          <p:cNvSpPr/>
          <p:nvPr/>
        </p:nvSpPr>
        <p:spPr>
          <a:xfrm>
            <a:off x="1629235" y="5182170"/>
            <a:ext cx="5840546" cy="1559198"/>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r>
              <a:rPr lang="ja-JP" altLang="en-US" sz="1400" b="1" dirty="0">
                <a:solidFill>
                  <a:schemeClr val="tx1"/>
                </a:solidFill>
              </a:rPr>
              <a:t>・地域包括ケアシステムを支える人材育成</a:t>
            </a:r>
            <a:endParaRPr lang="en-US" altLang="ja-JP" sz="1400" b="1" dirty="0">
              <a:solidFill>
                <a:schemeClr val="tx1"/>
              </a:solidFill>
            </a:endParaRPr>
          </a:p>
          <a:p>
            <a:r>
              <a:rPr lang="ja-JP" altLang="en-US" sz="1400" b="1" dirty="0">
                <a:solidFill>
                  <a:schemeClr val="tx1"/>
                </a:solidFill>
              </a:rPr>
              <a:t>・地域医療を支える看護職への現任教育</a:t>
            </a:r>
            <a:endParaRPr lang="en-US" altLang="ja-JP" sz="1400" b="1" dirty="0">
              <a:solidFill>
                <a:schemeClr val="tx1"/>
              </a:solidFill>
            </a:endParaRPr>
          </a:p>
          <a:p>
            <a:r>
              <a:rPr lang="ja-JP" altLang="en-US" sz="1400" b="1" dirty="0">
                <a:solidFill>
                  <a:schemeClr val="tx1"/>
                </a:solidFill>
              </a:rPr>
              <a:t>・「心と体の健康」を下支え</a:t>
            </a:r>
            <a:r>
              <a:rPr lang="ja-JP" altLang="en-US" sz="1400" b="1" dirty="0" smtClean="0">
                <a:solidFill>
                  <a:schemeClr val="tx1"/>
                </a:solidFill>
              </a:rPr>
              <a:t>するモデルプロジェクト</a:t>
            </a:r>
            <a:endParaRPr lang="en-US" altLang="ja-JP" sz="1400" b="1" dirty="0">
              <a:solidFill>
                <a:schemeClr val="tx1"/>
              </a:solidFill>
            </a:endParaRPr>
          </a:p>
          <a:p>
            <a:r>
              <a:rPr lang="ja-JP" altLang="en-US" sz="1400" b="1" dirty="0">
                <a:solidFill>
                  <a:schemeClr val="tx1"/>
                </a:solidFill>
              </a:rPr>
              <a:t>・</a:t>
            </a:r>
            <a:r>
              <a:rPr lang="ja-JP" altLang="en-US" sz="1400" b="1" dirty="0" smtClean="0">
                <a:solidFill>
                  <a:schemeClr val="tx1"/>
                </a:solidFill>
              </a:rPr>
              <a:t>大阪に</a:t>
            </a:r>
            <a:r>
              <a:rPr lang="ja-JP" altLang="en-US" sz="1400" b="1" dirty="0">
                <a:solidFill>
                  <a:schemeClr val="tx1"/>
                </a:solidFill>
              </a:rPr>
              <a:t>おける肝炎対策</a:t>
            </a:r>
            <a:endParaRPr lang="en-US" altLang="ja-JP" sz="1400" b="1" dirty="0">
              <a:solidFill>
                <a:schemeClr val="tx1"/>
              </a:solidFill>
            </a:endParaRPr>
          </a:p>
          <a:p>
            <a:r>
              <a:rPr lang="ja-JP" altLang="en-US" sz="1400" b="1" dirty="0">
                <a:solidFill>
                  <a:schemeClr val="tx1"/>
                </a:solidFill>
              </a:rPr>
              <a:t>・若者対象の生活習慣病予防</a:t>
            </a:r>
            <a:endParaRPr lang="en-US" altLang="ja-JP" sz="1400" b="1" dirty="0">
              <a:solidFill>
                <a:schemeClr val="tx1"/>
              </a:solidFill>
            </a:endParaRPr>
          </a:p>
          <a:p>
            <a:r>
              <a:rPr lang="ja-JP" altLang="en-US" sz="1400" b="1" dirty="0">
                <a:solidFill>
                  <a:schemeClr val="tx1"/>
                </a:solidFill>
              </a:rPr>
              <a:t>・母親の栄養・食生活を改善し、低出生</a:t>
            </a:r>
            <a:r>
              <a:rPr lang="ja-JP" altLang="en-US" sz="1400" b="1" dirty="0" smtClean="0">
                <a:solidFill>
                  <a:schemeClr val="tx1"/>
                </a:solidFill>
              </a:rPr>
              <a:t>体重児の</a:t>
            </a:r>
            <a:r>
              <a:rPr lang="ja-JP" altLang="en-US" sz="1400" b="1" dirty="0">
                <a:solidFill>
                  <a:schemeClr val="tx1"/>
                </a:solidFill>
              </a:rPr>
              <a:t>減少を目指す</a:t>
            </a:r>
            <a:r>
              <a:rPr lang="ja-JP" altLang="en-US" sz="1400" b="1" dirty="0" smtClean="0">
                <a:solidFill>
                  <a:schemeClr val="tx1"/>
                </a:solidFill>
              </a:rPr>
              <a:t>取り組み</a:t>
            </a:r>
            <a:endParaRPr lang="en-US" altLang="ja-JP" sz="1400" b="1" dirty="0" smtClean="0">
              <a:solidFill>
                <a:schemeClr val="tx1"/>
              </a:solidFill>
            </a:endParaRPr>
          </a:p>
          <a:p>
            <a:r>
              <a:rPr lang="ja-JP" altLang="en-US" sz="1400" b="1" dirty="0">
                <a:solidFill>
                  <a:schemeClr val="tx1"/>
                </a:solidFill>
              </a:rPr>
              <a:t>　</a:t>
            </a:r>
            <a:r>
              <a:rPr lang="ja-JP" altLang="en-US" sz="1400" b="1" dirty="0" smtClean="0">
                <a:solidFill>
                  <a:schemeClr val="tx1"/>
                </a:solidFill>
              </a:rPr>
              <a:t>　　　　　　　　　　　　　　　　　　　　　　　　　　　　　　　　　　　　　　　　　　など</a:t>
            </a:r>
            <a:r>
              <a:rPr lang="ja-JP" altLang="en-US" sz="1400" b="1" dirty="0">
                <a:solidFill>
                  <a:schemeClr val="tx1"/>
                </a:solidFill>
              </a:rPr>
              <a:t>　　　　　　　　　　　　　　　　　　　　　　　　　　</a:t>
            </a:r>
            <a:endParaRPr lang="ja-JP" altLang="en-US" sz="1400" b="1" dirty="0"/>
          </a:p>
        </p:txBody>
      </p:sp>
      <p:sp>
        <p:nvSpPr>
          <p:cNvPr id="28" name="テキスト ボックス 27"/>
          <p:cNvSpPr txBox="1"/>
          <p:nvPr/>
        </p:nvSpPr>
        <p:spPr>
          <a:xfrm>
            <a:off x="5545467" y="960983"/>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51520" y="38674"/>
            <a:ext cx="8424936" cy="1077218"/>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新大学においては、両大学のシーズを連携・融合させることにより、以下の各テーマでパブリックヘルス／スマートエイジング実現の取り組みが考えられる。</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大学と行政が連携したシンクタンク機能を</a:t>
            </a:r>
            <a:r>
              <a:rPr lang="ja-JP" altLang="en-US" sz="1600" dirty="0" smtClean="0">
                <a:latin typeface="Meiryo UI" panose="020B0604030504040204" pitchFamily="50" charset="-128"/>
                <a:ea typeface="Meiryo UI" panose="020B0604030504040204" pitchFamily="50" charset="-128"/>
              </a:rPr>
              <a:t>通じて、パブリックヘルス</a:t>
            </a:r>
            <a:r>
              <a:rPr lang="ja-JP" altLang="en-US" sz="1600" dirty="0">
                <a:latin typeface="Meiryo UI" panose="020B0604030504040204" pitchFamily="50" charset="-128"/>
                <a:ea typeface="Meiryo UI" panose="020B0604030504040204" pitchFamily="50" charset="-128"/>
              </a:rPr>
              <a:t>／スマートエイジングの</a:t>
            </a:r>
            <a:r>
              <a:rPr lang="ja-JP" altLang="en-US" sz="1600" dirty="0" smtClean="0">
                <a:latin typeface="Meiryo UI" panose="020B0604030504040204" pitchFamily="50" charset="-128"/>
                <a:ea typeface="Meiryo UI" panose="020B0604030504040204" pitchFamily="50" charset="-128"/>
              </a:rPr>
              <a:t>取組みがさらに高度化することも期待できる。</a:t>
            </a:r>
            <a:endParaRPr lang="ja-JP" altLang="en-US" sz="1600" dirty="0">
              <a:latin typeface="Meiryo UI" panose="020B0604030504040204" pitchFamily="50" charset="-128"/>
              <a:ea typeface="Meiryo UI" panose="020B0604030504040204" pitchFamily="50" charset="-128"/>
            </a:endParaRPr>
          </a:p>
        </p:txBody>
      </p:sp>
      <p:sp>
        <p:nvSpPr>
          <p:cNvPr id="24" name="スライド番号プレースホルダ 23"/>
          <p:cNvSpPr>
            <a:spLocks noGrp="1"/>
          </p:cNvSpPr>
          <p:nvPr>
            <p:ph type="sldNum" sz="quarter" idx="12"/>
          </p:nvPr>
        </p:nvSpPr>
        <p:spPr>
          <a:xfrm>
            <a:off x="7010400" y="6492875"/>
            <a:ext cx="2133600" cy="365125"/>
          </a:xfrm>
        </p:spPr>
        <p:txBody>
          <a:bodyPr/>
          <a:lstStyle/>
          <a:p>
            <a:fld id="{FC55D713-E10D-4D00-BE52-705DD96E9CFB}" type="slidenum">
              <a:rPr kumimoji="1" lang="ja-JP" altLang="en-US" smtClean="0"/>
              <a:pPr/>
              <a:t>46</a:t>
            </a:fld>
            <a:endParaRPr kumimoji="1" lang="ja-JP" altLang="en-US"/>
          </a:p>
        </p:txBody>
      </p:sp>
    </p:spTree>
    <p:extLst>
      <p:ext uri="{BB962C8B-B14F-4D97-AF65-F5344CB8AC3E}">
        <p14:creationId xmlns:p14="http://schemas.microsoft.com/office/powerpoint/2010/main" val="27572495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下矢印 60"/>
          <p:cNvSpPr/>
          <p:nvPr/>
        </p:nvSpPr>
        <p:spPr>
          <a:xfrm rot="16200000">
            <a:off x="6384857" y="5082306"/>
            <a:ext cx="1035958" cy="3676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95536" y="980728"/>
            <a:ext cx="8064876" cy="769441"/>
          </a:xfrm>
          <a:prstGeom prst="rect">
            <a:avLst/>
          </a:prstGeom>
          <a:noFill/>
          <a:ln>
            <a:noFill/>
          </a:ln>
        </p:spPr>
        <p:txBody>
          <a:bodyPr wrap="square" rtlCol="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大阪府立大学における　在宅ケアを支えるリハビリ専門職の育成プロジェクト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2" name="テキスト ボックス 11"/>
          <p:cNvSpPr txBox="1"/>
          <p:nvPr/>
        </p:nvSpPr>
        <p:spPr>
          <a:xfrm>
            <a:off x="561266" y="620224"/>
            <a:ext cx="7915950"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地域</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包括ケアシステムを支える人材</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育成</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ー</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需要</a:t>
            </a:r>
            <a:r>
              <a:rPr lang="ja-JP" altLang="en-US" dirty="0">
                <a:latin typeface="Meiryo UI" panose="020B0604030504040204" pitchFamily="50" charset="-128"/>
                <a:ea typeface="Meiryo UI" panose="020B0604030504040204" pitchFamily="50" charset="-128"/>
                <a:cs typeface="Meiryo UI" panose="020B0604030504040204" pitchFamily="50" charset="-128"/>
              </a:rPr>
              <a:t>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高まるリハビリ</a:t>
            </a:r>
            <a:r>
              <a:rPr lang="ja-JP" altLang="en-US" dirty="0">
                <a:latin typeface="Meiryo UI" panose="020B0604030504040204" pitchFamily="50" charset="-128"/>
                <a:ea typeface="Meiryo UI" panose="020B0604030504040204" pitchFamily="50" charset="-128"/>
                <a:cs typeface="Meiryo UI" panose="020B0604030504040204" pitchFamily="50" charset="-128"/>
              </a:rPr>
              <a:t>専門</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職の</a:t>
            </a:r>
            <a:r>
              <a:rPr lang="ja-JP" altLang="en-US" dirty="0">
                <a:latin typeface="Meiryo UI" panose="020B0604030504040204" pitchFamily="50" charset="-128"/>
                <a:ea typeface="Meiryo UI" panose="020B0604030504040204" pitchFamily="50" charset="-128"/>
                <a:cs typeface="Meiryo UI" panose="020B0604030504040204" pitchFamily="50" charset="-128"/>
              </a:rPr>
              <a:t>育成</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強化ー</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83545" y="1643151"/>
            <a:ext cx="6725282" cy="5043962"/>
          </a:xfrm>
          <a:prstGeom prst="rect">
            <a:avLst/>
          </a:prstGeom>
          <a:ln>
            <a:solidFill>
              <a:srgbClr val="3366FF"/>
            </a:solidFill>
          </a:ln>
        </p:spPr>
      </p:pic>
      <p:sp>
        <p:nvSpPr>
          <p:cNvPr id="4" name="正方形/長方形 3"/>
          <p:cNvSpPr/>
          <p:nvPr/>
        </p:nvSpPr>
        <p:spPr>
          <a:xfrm>
            <a:off x="113830" y="1300991"/>
            <a:ext cx="265986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地域包括ケアシステムの中核を担う人材の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育成をめざす、全国的にも先駆的な教育プログラム</a:t>
            </a:r>
            <a:endParaRPr lang="ja-JP" altLang="en-US" sz="1200" dirty="0"/>
          </a:p>
        </p:txBody>
      </p:sp>
      <p:sp>
        <p:nvSpPr>
          <p:cNvPr id="6" name="テキスト ボックス 5"/>
          <p:cNvSpPr txBox="1"/>
          <p:nvPr/>
        </p:nvSpPr>
        <p:spPr>
          <a:xfrm>
            <a:off x="6900818" y="2373039"/>
            <a:ext cx="2055206" cy="1265988"/>
          </a:xfrm>
          <a:prstGeom prst="rect">
            <a:avLst/>
          </a:prstGeom>
          <a:noFill/>
          <a:ln w="28575" cmpd="sng">
            <a:solidFill>
              <a:schemeClr val="tx1"/>
            </a:solidFill>
            <a:prstDash val="dash"/>
          </a:ln>
        </p:spPr>
        <p:txBody>
          <a:bodyPr wrap="square" rtlCol="0">
            <a:spAutoFit/>
          </a:bodyPr>
          <a:lstStyle/>
          <a:p>
            <a:pPr>
              <a:lnSpc>
                <a:spcPct val="120000"/>
              </a:lnSpc>
            </a:pPr>
            <a:r>
              <a:rPr kumimoji="1" lang="ja-JP" altLang="en-US" sz="1600" dirty="0" smtClean="0"/>
              <a:t>リハビリ専門職の</a:t>
            </a:r>
            <a:endParaRPr kumimoji="1" lang="en-US" altLang="ja-JP" sz="1600" dirty="0" smtClean="0"/>
          </a:p>
          <a:p>
            <a:pPr>
              <a:lnSpc>
                <a:spcPct val="120000"/>
              </a:lnSpc>
            </a:pPr>
            <a:r>
              <a:rPr kumimoji="1" lang="ja-JP" altLang="en-US" sz="1600" dirty="0" smtClean="0"/>
              <a:t>介護予防参画による介護給付費削減実績</a:t>
            </a:r>
            <a:endParaRPr kumimoji="1" lang="en-US" altLang="ja-JP" sz="1600" dirty="0" smtClean="0"/>
          </a:p>
          <a:p>
            <a:pPr>
              <a:lnSpc>
                <a:spcPct val="120000"/>
              </a:lnSpc>
            </a:pPr>
            <a:r>
              <a:rPr kumimoji="1" lang="ja-JP" altLang="en-US" sz="1600" dirty="0" smtClean="0"/>
              <a:t>（大東市）</a:t>
            </a:r>
            <a:endParaRPr kumimoji="1" lang="ja-JP" altLang="en-US" sz="1600" dirty="0"/>
          </a:p>
        </p:txBody>
      </p:sp>
      <p:sp>
        <p:nvSpPr>
          <p:cNvPr id="60" name="下矢印 59"/>
          <p:cNvSpPr/>
          <p:nvPr/>
        </p:nvSpPr>
        <p:spPr>
          <a:xfrm>
            <a:off x="7468923" y="3659828"/>
            <a:ext cx="1035958" cy="36765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7067908" y="4027481"/>
            <a:ext cx="1888116" cy="2086725"/>
          </a:xfrm>
          <a:prstGeom prst="rect">
            <a:avLst/>
          </a:prstGeom>
          <a:noFill/>
          <a:ln w="57150" cmpd="sng">
            <a:solidFill>
              <a:srgbClr val="3366FF"/>
            </a:solidFill>
          </a:ln>
        </p:spPr>
        <p:txBody>
          <a:bodyPr wrap="square" rtlCol="0">
            <a:spAutoFit/>
          </a:bodyPr>
          <a:lstStyle/>
          <a:p>
            <a:pPr>
              <a:lnSpc>
                <a:spcPct val="120000"/>
              </a:lnSpc>
            </a:pPr>
            <a:r>
              <a:rPr kumimoji="1" lang="ja-JP" altLang="en-US" dirty="0" smtClean="0"/>
              <a:t>在宅ケアの専門性を有した人材の輩出による、</a:t>
            </a:r>
            <a:endParaRPr kumimoji="1" lang="en-US" altLang="ja-JP" dirty="0" smtClean="0"/>
          </a:p>
          <a:p>
            <a:pPr>
              <a:lnSpc>
                <a:spcPct val="120000"/>
              </a:lnSpc>
            </a:pPr>
            <a:r>
              <a:rPr kumimoji="1" lang="ja-JP" altLang="en-US" dirty="0" smtClean="0"/>
              <a:t>府民の健康</a:t>
            </a:r>
            <a:endParaRPr kumimoji="1" lang="en-US" altLang="ja-JP" dirty="0" smtClean="0"/>
          </a:p>
          <a:p>
            <a:pPr>
              <a:lnSpc>
                <a:spcPct val="120000"/>
              </a:lnSpc>
            </a:pPr>
            <a:r>
              <a:rPr kumimoji="1" lang="ja-JP" altLang="en-US" dirty="0" smtClean="0"/>
              <a:t>サポート強化、</a:t>
            </a:r>
            <a:endParaRPr kumimoji="1" lang="en-US" altLang="ja-JP" dirty="0" smtClean="0"/>
          </a:p>
          <a:p>
            <a:pPr>
              <a:lnSpc>
                <a:spcPct val="120000"/>
              </a:lnSpc>
            </a:pPr>
            <a:r>
              <a:rPr kumimoji="1" lang="ja-JP" altLang="en-US" dirty="0" smtClean="0"/>
              <a:t>介護給付費削減</a:t>
            </a:r>
            <a:endParaRPr kumimoji="1" lang="ja-JP" altLang="en-US" dirty="0"/>
          </a:p>
        </p:txBody>
      </p:sp>
      <p:sp>
        <p:nvSpPr>
          <p:cNvPr id="13" name="角丸四角形 12"/>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88630" y="145051"/>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今後行っていくことを検討している具体的な取り組み例　　　　</a:t>
            </a:r>
            <a:endParaRPr lang="ja-JP" altLang="en-US" sz="16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545467" y="332656"/>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15" name="スライド番号プレースホルダ 23"/>
          <p:cNvSpPr>
            <a:spLocks noGrp="1"/>
          </p:cNvSpPr>
          <p:nvPr>
            <p:ph type="sldNum" sz="quarter" idx="12"/>
          </p:nvPr>
        </p:nvSpPr>
        <p:spPr>
          <a:xfrm>
            <a:off x="7010400" y="6492875"/>
            <a:ext cx="2133600" cy="365125"/>
          </a:xfrm>
        </p:spPr>
        <p:txBody>
          <a:bodyPr/>
          <a:lstStyle/>
          <a:p>
            <a:fld id="{FC55D713-E10D-4D00-BE52-705DD96E9CFB}" type="slidenum">
              <a:rPr kumimoji="1" lang="ja-JP" altLang="en-US" smtClean="0"/>
              <a:pPr/>
              <a:t>47</a:t>
            </a:fld>
            <a:endParaRPr kumimoji="1" lang="ja-JP" altLang="en-US"/>
          </a:p>
        </p:txBody>
      </p:sp>
      <p:sp>
        <p:nvSpPr>
          <p:cNvPr id="2" name="テキスト ボックス 1"/>
          <p:cNvSpPr txBox="1"/>
          <p:nvPr/>
        </p:nvSpPr>
        <p:spPr>
          <a:xfrm>
            <a:off x="529927" y="1994947"/>
            <a:ext cx="726481" cy="253916"/>
          </a:xfrm>
          <a:prstGeom prst="rect">
            <a:avLst/>
          </a:prstGeom>
          <a:solidFill>
            <a:srgbClr val="FF0000"/>
          </a:solidFill>
        </p:spPr>
        <p:txBody>
          <a:bodyPr wrap="none" rtlCol="0">
            <a:spAutoFit/>
          </a:bodyPr>
          <a:lstStyle/>
          <a:p>
            <a:r>
              <a:rPr kumimoji="1" lang="ja-JP" altLang="en-US" sz="1000" dirty="0" smtClean="0">
                <a:solidFill>
                  <a:schemeClr val="bg1"/>
                </a:solidFill>
                <a:effectLst>
                  <a:outerShdw blurRad="38100" dist="38100" dir="2700000" algn="tl">
                    <a:srgbClr val="000000">
                      <a:alpha val="43137"/>
                    </a:srgbClr>
                  </a:outerShdw>
                </a:effectLst>
              </a:rPr>
              <a:t>病院 </a:t>
            </a:r>
            <a:r>
              <a:rPr kumimoji="1" lang="en-US" altLang="ja-JP" sz="1000" dirty="0" smtClean="0">
                <a:solidFill>
                  <a:schemeClr val="bg1"/>
                </a:solidFill>
                <a:effectLst>
                  <a:outerShdw blurRad="38100" dist="38100" dir="2700000" algn="tl">
                    <a:srgbClr val="000000">
                      <a:alpha val="43137"/>
                    </a:srgbClr>
                  </a:outerShdw>
                </a:effectLst>
              </a:rPr>
              <a:t>cure</a:t>
            </a:r>
            <a:endParaRPr kumimoji="1" lang="ja-JP" altLang="en-US" sz="1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06650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77307" y="1020541"/>
            <a:ext cx="3865161" cy="369332"/>
          </a:xfrm>
          <a:prstGeom prst="rect">
            <a:avLst/>
          </a:prstGeom>
          <a:noFill/>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地域</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医療を支える看護職への現任教育</a:t>
            </a:r>
          </a:p>
        </p:txBody>
      </p:sp>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t>48</a:t>
            </a:fld>
            <a:endParaRPr kumimoji="1" lang="ja-JP" altLang="en-US"/>
          </a:p>
        </p:txBody>
      </p:sp>
      <p:sp>
        <p:nvSpPr>
          <p:cNvPr id="9" name="テキスト ボックス 8"/>
          <p:cNvSpPr txBox="1"/>
          <p:nvPr/>
        </p:nvSpPr>
        <p:spPr>
          <a:xfrm>
            <a:off x="277307" y="1669946"/>
            <a:ext cx="8539380" cy="1077218"/>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と課題</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・大阪の地域医療を支える訪問看護師、地域包括支援センターの看護職は民間の小規模事業所に所属しており、現任教育</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（継続教育）が十分に行き渡っているとは限らない。</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・地域医療を支える人材の質と量の確保は大阪の地域医療・介護の質や確保に影響する。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・新大学において地域医療を支える看護職への現任教育を継続して安定的な府内の地域看護職の質を保証する。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81981" y="2952329"/>
            <a:ext cx="4146891" cy="3293209"/>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○課題解決への取組み</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・大阪府担当部署、各種看護系職能団体などと協働し、訪問</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看護師、地域包括支援センター看護職、退院調整部門の</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看護師など体制化された現任教育をうけにくい看護職の教育</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ニーズを調査し、把握。</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・看護基礎教育（学士）課程に地域医療に特化したコースを</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選択制でつくり、地域医療を特に志向できる教育を提供。</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・病院や関連機関と連携を行い、新卒者や新人（既卒で新た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に訪問看護師や地域包括支援センターなど地域医療を支え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看護職となる者）への卒後現任教育を提供。</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・修士課程において、卒後現任教育を育成できる教育者を育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673580" y="2952329"/>
            <a:ext cx="4146891" cy="2369880"/>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○取組むための条件　</a:t>
            </a:r>
            <a:endParaRPr kumimoji="1" lang="en-US" altLang="ja-JP" sz="1200" strike="sngStrike"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・現任教育について、学士</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課程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び</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修士課程が実践</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現場</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と連携できるための、看護学の専任教員を配置している専門</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領域を新たにたちあげるか、教員の増員が必要</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・地域医療では、高齢者、難病、小児、精神など幅広い分野　　　</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を網羅する必要があるため、地域医療を志向する多分野の</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教員を配置して強力なバックアップ体制をつくることが必要</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・実践に根付く現任教育が必要なため、行政担当部署や職能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団体、各実践機関との連携、協働が必須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673581" y="5444335"/>
            <a:ext cx="4146891" cy="1077218"/>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○取組みの効果　</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・質の高い地域医療を支える看護職を安定的に供給できる。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・地域医療の質が向上する。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17512" y="548680"/>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88630" y="145051"/>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今後行っていくことを検討している具体的な取り組み例　　　　</a:t>
            </a:r>
            <a:endParaRPr lang="ja-JP" altLang="en-US" sz="16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5545467" y="404664"/>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724202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37453" y="559805"/>
            <a:ext cx="8583019"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心と体の健康」を下支え</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するモデル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プロジェクト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身直な</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食の問題・感染症・ストレス」を解決して大きな病気を予防する</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a:spLocks noGrp="1"/>
          </p:cNvSpPr>
          <p:nvPr>
            <p:ph type="sldNum" sz="quarter" idx="12"/>
          </p:nvPr>
        </p:nvSpPr>
        <p:spPr>
          <a:xfrm>
            <a:off x="6988972" y="6525344"/>
            <a:ext cx="2133600" cy="365125"/>
          </a:xfrm>
        </p:spPr>
        <p:txBody>
          <a:bodyPr/>
          <a:lstStyle/>
          <a:p>
            <a:fld id="{7853CF83-2CA7-468D-933C-9DDBEAA5E899}" type="slidenum">
              <a:rPr kumimoji="1" lang="ja-JP" altLang="en-US" smtClean="0"/>
              <a:t>49</a:t>
            </a:fld>
            <a:endParaRPr kumimoji="1" lang="ja-JP" altLang="en-US" dirty="0"/>
          </a:p>
        </p:txBody>
      </p:sp>
      <p:sp>
        <p:nvSpPr>
          <p:cNvPr id="9" name="テキスト ボックス 8"/>
          <p:cNvSpPr txBox="1"/>
          <p:nvPr/>
        </p:nvSpPr>
        <p:spPr>
          <a:xfrm>
            <a:off x="281092" y="909856"/>
            <a:ext cx="8539380" cy="1077218"/>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と課題</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歳以下の子供、</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歳以上の高齢者は重症化食中毒のリスクが極めて高い</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・高齢化・がん・糖尿病などが原因となり、易感染性宿主の数がますます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増大</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・保育所、幼稚園、小学校、高齢者施設で食中毒の集団発生が頻発し、また院内・施設内感染症が大きな</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課題</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・様々な原因に端を発するストレスの蓄積が心の病を引き起こしている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81090" y="2114289"/>
            <a:ext cx="4290910" cy="4585871"/>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○課題解決への取組み</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A.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府大・食品安全科学研究ｾﾝﾀｰの活動を拡大</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食品の危害性について正確な知識を保護者、学校、</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ｽﾃｰｸﾎﾙﾀﾞｰに対して普及・啓発する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ﾘｽｸｺﾐｭﾆｹｰｼｮﾝ活動</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B.</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府大・生命環境科学域「食生産科学副専攻」を拡大</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行政ﾆｰｽﾞに対応した教育ﾌﾟﾛｸﾞﾗﾑへと進化させ、また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行政での学生ｲﾝﾀｰﾝｼｯﾌﾟを活性化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C.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行政及び地方衛生研究所と連携した食中毒のﾘｽｸ分析</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府大・獣医学専攻、市大・生活科学研究科で実施して</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いる感染性食中毒の診断・予防研究を、衛生研究所と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連携して食中毒のﾘｽｸ低減を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D.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薬剤耐性菌対策</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大阪健康安全基盤研究所と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府大で既に取り組む国際研究</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SATREPS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）の実績と知識を府市施設での薬剤耐性</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菌対策事業へ拡大する。また薬剤耐性菌の問題は</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人医療と獣医療の連携が必須（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One World</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の概念）</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E.</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ストレス低減のため動植物介在療法の導入支援</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獣医学課程を有する近畿圏唯一の大学の強みを生かし、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国内の関連団体と連携して動物介在療法を導入を支援、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また、緑地環境科学類の持つ植物栽培等による癒し効果</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を利用して、潜在的なストレス低減を行うことで、</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深刻な「こころの病」へ発展するのを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788024" y="2096706"/>
            <a:ext cx="4032448" cy="2000548"/>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○取組むための条件　</a:t>
            </a:r>
            <a:endParaRPr kumimoji="1" lang="en-US" altLang="ja-JP" sz="1200" strike="sngStrike"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・薬剤耐性菌の院内感染を組み込むなら市大医学部、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医学部付属病院との連携が必須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ICD</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（感染制御ﾄﾞｸﾀｰ）との連携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・産民官学間の連携協定締結が望ましい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・状況により行政から大学へ講師派遣を要請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動物介在療法については、取り組み開始までの準備</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期間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が必要</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・市大・健康科学</a:t>
            </a:r>
            <a:r>
              <a:rPr lang="en-US" altLang="ja-JP" sz="1200" dirty="0" err="1">
                <a:latin typeface="Meiryo UI" panose="020B0604030504040204" pitchFamily="50" charset="-128"/>
                <a:ea typeface="Meiryo UI" panose="020B0604030504040204" pitchFamily="50" charset="-128"/>
                <a:cs typeface="Meiryo UI" panose="020B0604030504040204" pitchFamily="50" charset="-128"/>
              </a:rPr>
              <a:t>i</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ｾﾝﾀｰとの連携も視野に入れる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・人獣共通感染症対策事業が望ましい</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788025" y="4196114"/>
            <a:ext cx="4032448" cy="2554545"/>
          </a:xfrm>
          <a:prstGeom prst="rect">
            <a:avLst/>
          </a:prstGeom>
          <a:noFill/>
          <a:ln w="12700">
            <a:solidFill>
              <a:schemeClr val="tx1"/>
            </a:solidFill>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○取組みの効果</a:t>
            </a:r>
            <a:endParaRPr kumimoji="1" lang="en-US" altLang="ja-JP" sz="12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（食の安心・安全対策）</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・潜在的な感染性食中毒（下痢症）の発生リスクを</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％低減</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→50〜60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年のコスト削減（資料）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・致命的な重症食中毒の発生数を低減</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AMR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、院内・施設内感染対策）</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・例えば院内感染を</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％減少させるためのコストを</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官学連携により圧縮できると（数億円</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年規模）</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★E</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（動植物介在によるこころの病予防）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・大阪府・自殺対策事業費（</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・大阪府こころの健康総合センター単年度予算：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年目で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％減少させる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88630" y="145051"/>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今後行っていくことを検討している具体的な取り組み例　　　　</a:t>
            </a:r>
            <a:endParaRPr lang="ja-JP" altLang="en-US" sz="16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5545467" y="332656"/>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435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449584" y="4839538"/>
            <a:ext cx="79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449584" y="3080862"/>
            <a:ext cx="79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449584" y="1077038"/>
            <a:ext cx="576000" cy="1944216"/>
          </a:xfrm>
          <a:prstGeom prst="rect">
            <a:avLst/>
          </a:prstGeom>
          <a:ln w="28575"/>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知事・市長／本部会議</a:t>
            </a:r>
          </a:p>
        </p:txBody>
      </p:sp>
      <p:sp>
        <p:nvSpPr>
          <p:cNvPr id="8" name="正方形/長方形 7"/>
          <p:cNvSpPr/>
          <p:nvPr/>
        </p:nvSpPr>
        <p:spPr>
          <a:xfrm>
            <a:off x="449584" y="3140470"/>
            <a:ext cx="576000" cy="1656000"/>
          </a:xfrm>
          <a:prstGeom prst="rect">
            <a:avLst/>
          </a:prstGeom>
          <a:ln w="28575"/>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大阪府・大阪市</a:t>
            </a:r>
          </a:p>
        </p:txBody>
      </p:sp>
      <p:sp>
        <p:nvSpPr>
          <p:cNvPr id="9" name="正方形/長方形 8"/>
          <p:cNvSpPr/>
          <p:nvPr/>
        </p:nvSpPr>
        <p:spPr>
          <a:xfrm>
            <a:off x="449584" y="4897478"/>
            <a:ext cx="576000" cy="1656000"/>
          </a:xfrm>
          <a:prstGeom prst="rect">
            <a:avLst/>
          </a:prstGeom>
          <a:ln w="28575"/>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府大・市大</a:t>
            </a:r>
          </a:p>
        </p:txBody>
      </p:sp>
      <p:sp>
        <p:nvSpPr>
          <p:cNvPr id="10" name="角丸四角形 9"/>
          <p:cNvSpPr/>
          <p:nvPr/>
        </p:nvSpPr>
        <p:spPr>
          <a:xfrm>
            <a:off x="1358725" y="1077038"/>
            <a:ext cx="504000" cy="1944216"/>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新大学構想（提言）</a:t>
            </a:r>
          </a:p>
        </p:txBody>
      </p:sp>
      <p:sp>
        <p:nvSpPr>
          <p:cNvPr id="11" name="角丸四角形 10"/>
          <p:cNvSpPr/>
          <p:nvPr/>
        </p:nvSpPr>
        <p:spPr>
          <a:xfrm>
            <a:off x="2202396" y="1077037"/>
            <a:ext cx="504000" cy="3708000"/>
          </a:xfrm>
          <a:prstGeom prst="round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新大学ビジョン</a:t>
            </a:r>
          </a:p>
        </p:txBody>
      </p:sp>
      <p:sp>
        <p:nvSpPr>
          <p:cNvPr id="12" name="角丸四角形 11"/>
          <p:cNvSpPr/>
          <p:nvPr/>
        </p:nvSpPr>
        <p:spPr>
          <a:xfrm>
            <a:off x="3329504" y="3224877"/>
            <a:ext cx="504000" cy="3328601"/>
          </a:xfrm>
          <a:prstGeom prst="roundRect">
            <a:avLst/>
          </a:prstGeom>
          <a:solidFill>
            <a:schemeClr val="accent6"/>
          </a:solidFill>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新大学案</a:t>
            </a:r>
          </a:p>
        </p:txBody>
      </p:sp>
      <p:sp>
        <p:nvSpPr>
          <p:cNvPr id="13" name="角丸四角形 12"/>
          <p:cNvSpPr/>
          <p:nvPr/>
        </p:nvSpPr>
        <p:spPr>
          <a:xfrm>
            <a:off x="4095028" y="5039147"/>
            <a:ext cx="936104" cy="1514331"/>
          </a:xfrm>
          <a:prstGeom prst="roundRect">
            <a:avLst/>
          </a:prstGeom>
          <a:solidFill>
            <a:schemeClr val="accent6"/>
          </a:solidFill>
        </p:spPr>
        <p:style>
          <a:lnRef idx="2">
            <a:schemeClr val="dk1"/>
          </a:lnRef>
          <a:fillRef idx="1">
            <a:schemeClr val="lt1"/>
          </a:fillRef>
          <a:effectRef idx="0">
            <a:schemeClr val="dk1"/>
          </a:effectRef>
          <a:fontRef idx="minor">
            <a:schemeClr val="dk1"/>
          </a:fontRef>
        </p:style>
        <p:txBody>
          <a:bodyPr vert="eaVert" wrap="none" rtlCol="0" anchor="ct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「新・公立大学」</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大阪モデル</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（基本構想）</a:t>
            </a:r>
          </a:p>
        </p:txBody>
      </p:sp>
      <p:sp>
        <p:nvSpPr>
          <p:cNvPr id="14" name="角丸四角形 13"/>
          <p:cNvSpPr/>
          <p:nvPr/>
        </p:nvSpPr>
        <p:spPr>
          <a:xfrm>
            <a:off x="5757551" y="1077039"/>
            <a:ext cx="504000" cy="4719273"/>
          </a:xfrm>
          <a:prstGeom prst="roundRect">
            <a:avLst/>
          </a:prstGeom>
          <a:solidFill>
            <a:schemeClr val="accent6"/>
          </a:solidFill>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新大学について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検討</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経過</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報告）</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5261532" y="702932"/>
            <a:ext cx="0" cy="604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cxnSpLocks/>
          </p:cNvCxnSpPr>
          <p:nvPr/>
        </p:nvCxnSpPr>
        <p:spPr>
          <a:xfrm>
            <a:off x="1466800" y="854808"/>
            <a:ext cx="36360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129044" y="510189"/>
            <a:ext cx="1981633"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これまでの</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提言</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や計画等</a:t>
            </a:r>
          </a:p>
        </p:txBody>
      </p:sp>
      <p:cxnSp>
        <p:nvCxnSpPr>
          <p:cNvPr id="22" name="直線矢印コネクタ 21"/>
          <p:cNvCxnSpPr/>
          <p:nvPr/>
        </p:nvCxnSpPr>
        <p:spPr>
          <a:xfrm>
            <a:off x="5336336" y="854808"/>
            <a:ext cx="31320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757551" y="522648"/>
            <a:ext cx="2218877" cy="307777"/>
          </a:xfrm>
          <a:prstGeom prst="rect">
            <a:avLst/>
          </a:prstGeom>
          <a:noFill/>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４者タスクフォー</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ス</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取組み</a:t>
            </a:r>
          </a:p>
        </p:txBody>
      </p:sp>
      <p:sp>
        <p:nvSpPr>
          <p:cNvPr id="26" name="テキスト ボックス 25"/>
          <p:cNvSpPr txBox="1"/>
          <p:nvPr/>
        </p:nvSpPr>
        <p:spPr>
          <a:xfrm>
            <a:off x="1359405" y="3107939"/>
            <a:ext cx="615874" cy="276999"/>
          </a:xfrm>
          <a:prstGeom prst="rect">
            <a:avLst/>
          </a:prstGeom>
          <a:noFill/>
        </p:spPr>
        <p:txBody>
          <a:bodyPr wrap="none" rtlCol="0">
            <a:spAutoFit/>
          </a:bodyPr>
          <a:lstStyle/>
          <a:p>
            <a:r>
              <a:rPr lang="en-US" altLang="ja-JP" sz="1200" dirty="0" smtClean="0"/>
              <a:t>2013</a:t>
            </a:r>
            <a:r>
              <a:rPr kumimoji="1" lang="en-US" altLang="ja-JP" sz="1200" dirty="0" smtClean="0"/>
              <a:t>.1</a:t>
            </a:r>
            <a:endParaRPr kumimoji="1" lang="ja-JP" altLang="en-US" sz="1200" dirty="0"/>
          </a:p>
        </p:txBody>
      </p:sp>
      <p:sp>
        <p:nvSpPr>
          <p:cNvPr id="27" name="テキスト ボックス 26"/>
          <p:cNvSpPr txBox="1"/>
          <p:nvPr/>
        </p:nvSpPr>
        <p:spPr>
          <a:xfrm>
            <a:off x="2195736" y="4952390"/>
            <a:ext cx="615874" cy="276999"/>
          </a:xfrm>
          <a:prstGeom prst="rect">
            <a:avLst/>
          </a:prstGeom>
          <a:noFill/>
        </p:spPr>
        <p:txBody>
          <a:bodyPr wrap="none" rtlCol="0">
            <a:spAutoFit/>
          </a:bodyPr>
          <a:lstStyle/>
          <a:p>
            <a:r>
              <a:rPr lang="en-US" altLang="ja-JP" sz="1200" dirty="0" smtClean="0"/>
              <a:t>2013</a:t>
            </a:r>
            <a:r>
              <a:rPr kumimoji="1" lang="en-US" altLang="ja-JP" sz="1200" dirty="0" smtClean="0"/>
              <a:t>.9</a:t>
            </a:r>
            <a:endParaRPr kumimoji="1" lang="ja-JP" altLang="en-US" sz="1200" dirty="0"/>
          </a:p>
        </p:txBody>
      </p:sp>
      <p:sp>
        <p:nvSpPr>
          <p:cNvPr id="30" name="テキスト ボックス 29"/>
          <p:cNvSpPr txBox="1"/>
          <p:nvPr/>
        </p:nvSpPr>
        <p:spPr>
          <a:xfrm>
            <a:off x="3301557" y="6536377"/>
            <a:ext cx="694421" cy="276999"/>
          </a:xfrm>
          <a:prstGeom prst="rect">
            <a:avLst/>
          </a:prstGeom>
          <a:noFill/>
        </p:spPr>
        <p:txBody>
          <a:bodyPr wrap="none" rtlCol="0">
            <a:spAutoFit/>
          </a:bodyPr>
          <a:lstStyle/>
          <a:p>
            <a:r>
              <a:rPr lang="en-US" altLang="ja-JP" sz="1200" dirty="0"/>
              <a:t>2013</a:t>
            </a:r>
            <a:r>
              <a:rPr kumimoji="1" lang="en-US" altLang="ja-JP" sz="1200" dirty="0" smtClean="0"/>
              <a:t>.10</a:t>
            </a:r>
            <a:endParaRPr kumimoji="1" lang="ja-JP" altLang="en-US" sz="1200" dirty="0"/>
          </a:p>
        </p:txBody>
      </p:sp>
      <p:sp>
        <p:nvSpPr>
          <p:cNvPr id="31" name="テキスト ボックス 30"/>
          <p:cNvSpPr txBox="1"/>
          <p:nvPr/>
        </p:nvSpPr>
        <p:spPr>
          <a:xfrm>
            <a:off x="4268357" y="6578934"/>
            <a:ext cx="615874" cy="276999"/>
          </a:xfrm>
          <a:prstGeom prst="rect">
            <a:avLst/>
          </a:prstGeom>
          <a:noFill/>
        </p:spPr>
        <p:txBody>
          <a:bodyPr wrap="none" rtlCol="0">
            <a:spAutoFit/>
          </a:bodyPr>
          <a:lstStyle/>
          <a:p>
            <a:r>
              <a:rPr lang="en-US" altLang="ja-JP" sz="1200" dirty="0"/>
              <a:t>2015</a:t>
            </a:r>
            <a:r>
              <a:rPr kumimoji="1" lang="en-US" altLang="ja-JP" sz="1200" dirty="0" smtClean="0"/>
              <a:t>.2</a:t>
            </a:r>
            <a:endParaRPr kumimoji="1" lang="ja-JP" altLang="en-US" sz="1200" dirty="0"/>
          </a:p>
        </p:txBody>
      </p:sp>
      <p:sp>
        <p:nvSpPr>
          <p:cNvPr id="33" name="テキスト ボックス 32"/>
          <p:cNvSpPr txBox="1"/>
          <p:nvPr/>
        </p:nvSpPr>
        <p:spPr>
          <a:xfrm>
            <a:off x="5757551" y="5796312"/>
            <a:ext cx="615874" cy="276999"/>
          </a:xfrm>
          <a:prstGeom prst="rect">
            <a:avLst/>
          </a:prstGeom>
          <a:noFill/>
        </p:spPr>
        <p:txBody>
          <a:bodyPr wrap="none" rtlCol="0">
            <a:spAutoFit/>
          </a:bodyPr>
          <a:lstStyle/>
          <a:p>
            <a:r>
              <a:rPr lang="en-US" altLang="ja-JP" sz="1200" dirty="0"/>
              <a:t>2016</a:t>
            </a:r>
            <a:r>
              <a:rPr kumimoji="1" lang="en-US" altLang="ja-JP" sz="1200" dirty="0" smtClean="0"/>
              <a:t>.8</a:t>
            </a:r>
            <a:endParaRPr kumimoji="1" lang="ja-JP" altLang="en-US" sz="1200" dirty="0"/>
          </a:p>
        </p:txBody>
      </p:sp>
      <p:sp>
        <p:nvSpPr>
          <p:cNvPr id="2" name="テキスト ボックス 1"/>
          <p:cNvSpPr txBox="1"/>
          <p:nvPr/>
        </p:nvSpPr>
        <p:spPr>
          <a:xfrm>
            <a:off x="2006725" y="48426"/>
            <a:ext cx="5266185"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新大学に関する提言や計画の位置づけ作成経緯</a:t>
            </a:r>
          </a:p>
        </p:txBody>
      </p:sp>
      <p:cxnSp>
        <p:nvCxnSpPr>
          <p:cNvPr id="40" name="直線コネクタ 39">
            <a:extLst>
              <a:ext uri="{FF2B5EF4-FFF2-40B4-BE49-F238E27FC236}">
                <a16:creationId xmlns="" xmlns:a16="http://schemas.microsoft.com/office/drawing/2014/main" id="{A73B53E1-B0DA-46AE-9FD5-6C41207272E6}"/>
              </a:ext>
            </a:extLst>
          </p:cNvPr>
          <p:cNvCxnSpPr/>
          <p:nvPr/>
        </p:nvCxnSpPr>
        <p:spPr>
          <a:xfrm>
            <a:off x="3009592" y="909392"/>
            <a:ext cx="0" cy="58680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6796017" y="1077039"/>
            <a:ext cx="504000" cy="4719273"/>
          </a:xfrm>
          <a:prstGeom prst="roundRect">
            <a:avLst/>
          </a:prstGeom>
          <a:solidFill>
            <a:schemeClr val="accent6"/>
          </a:solidFill>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新たな公立大学としての２つの機能・戦略領域</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報告書</a:t>
            </a:r>
            <a:r>
              <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5442686" y="6073311"/>
            <a:ext cx="3025650" cy="593826"/>
          </a:xfrm>
          <a:prstGeom prst="round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vert="horz" rtlCol="0" anchor="ctr"/>
          <a:lstStyle/>
          <a:p>
            <a:pPr algn="ctr"/>
            <a:r>
              <a:rPr lang="ja-JP" altLang="en-US" sz="1500" dirty="0">
                <a:latin typeface="Meiryo UI" panose="020B0604030504040204" pitchFamily="50" charset="-128"/>
                <a:ea typeface="Meiryo UI" panose="020B0604030504040204" pitchFamily="50" charset="-128"/>
                <a:cs typeface="Meiryo UI" panose="020B0604030504040204" pitchFamily="50" charset="-128"/>
              </a:rPr>
              <a:t>両大学</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の連携・共同事業の実施</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6740080" y="5796311"/>
            <a:ext cx="615874" cy="276999"/>
          </a:xfrm>
          <a:prstGeom prst="rect">
            <a:avLst/>
          </a:prstGeom>
          <a:noFill/>
        </p:spPr>
        <p:txBody>
          <a:bodyPr wrap="none" rtlCol="0">
            <a:spAutoFit/>
          </a:bodyPr>
          <a:lstStyle/>
          <a:p>
            <a:r>
              <a:rPr lang="en-US" altLang="ja-JP" sz="1200" dirty="0" smtClean="0"/>
              <a:t>2017</a:t>
            </a:r>
            <a:r>
              <a:rPr kumimoji="1" lang="en-US" altLang="ja-JP" sz="1200" dirty="0" smtClean="0"/>
              <a:t>.8</a:t>
            </a:r>
            <a:endParaRPr kumimoji="1" lang="ja-JP" altLang="en-US" sz="1200" dirty="0"/>
          </a:p>
        </p:txBody>
      </p:sp>
      <p:sp>
        <p:nvSpPr>
          <p:cNvPr id="28" name="スライド番号プレースホルダー 1"/>
          <p:cNvSpPr>
            <a:spLocks noGrp="1"/>
          </p:cNvSpPr>
          <p:nvPr>
            <p:ph type="sldNum" sz="quarter" idx="12"/>
          </p:nvPr>
        </p:nvSpPr>
        <p:spPr>
          <a:xfrm>
            <a:off x="7010400" y="6492875"/>
            <a:ext cx="2133600" cy="365125"/>
          </a:xfrm>
        </p:spPr>
        <p:txBody>
          <a:bodyPr/>
          <a:lstStyle/>
          <a:p>
            <a:fld id="{FC55D713-E10D-4D00-BE52-705DD96E9CFB}" type="slidenum">
              <a:rPr kumimoji="1" lang="ja-JP" altLang="en-US" smtClean="0"/>
              <a:pPr/>
              <a:t>5</a:t>
            </a:fld>
            <a:endParaRPr kumimoji="1" lang="ja-JP" altLang="en-US" dirty="0"/>
          </a:p>
        </p:txBody>
      </p:sp>
    </p:spTree>
    <p:extLst>
      <p:ext uri="{BB962C8B-B14F-4D97-AF65-F5344CB8AC3E}">
        <p14:creationId xmlns:p14="http://schemas.microsoft.com/office/powerpoint/2010/main" val="232520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24744"/>
            <a:ext cx="8514946" cy="936104"/>
          </a:xfrm>
        </p:spPr>
        <p:txBody>
          <a:bodyPr>
            <a:normAutofit/>
          </a:bodyPr>
          <a:lstStyle/>
          <a:p>
            <a:r>
              <a:rPr lang="ja-JP" altLang="en-US" sz="3600" dirty="0" smtClean="0"/>
              <a:t>３．バイオエンジニアリング</a:t>
            </a:r>
            <a:endParaRPr kumimoji="1" lang="ja-JP" altLang="en-US" sz="2800" dirty="0"/>
          </a:p>
        </p:txBody>
      </p:sp>
      <p:sp>
        <p:nvSpPr>
          <p:cNvPr id="5" name="スライド番号プレースホルダ 4"/>
          <p:cNvSpPr>
            <a:spLocks noGrp="1"/>
          </p:cNvSpPr>
          <p:nvPr>
            <p:ph type="sldNum" sz="quarter" idx="12"/>
          </p:nvPr>
        </p:nvSpPr>
        <p:spPr/>
        <p:txBody>
          <a:bodyPr/>
          <a:lstStyle/>
          <a:p>
            <a:fld id="{FC55D713-E10D-4D00-BE52-705DD96E9CFB}" type="slidenum">
              <a:rPr kumimoji="1" lang="ja-JP" altLang="en-US" smtClean="0"/>
              <a:pPr/>
              <a:t>50</a:t>
            </a:fld>
            <a:endParaRPr kumimoji="1" lang="ja-JP" altLang="en-US"/>
          </a:p>
        </p:txBody>
      </p:sp>
      <p:sp>
        <p:nvSpPr>
          <p:cNvPr id="6" name="テキスト ボックス 5"/>
          <p:cNvSpPr txBox="1"/>
          <p:nvPr/>
        </p:nvSpPr>
        <p:spPr>
          <a:xfrm>
            <a:off x="2555776" y="1919454"/>
            <a:ext cx="4713754" cy="4244688"/>
          </a:xfrm>
          <a:prstGeom prst="rect">
            <a:avLst/>
          </a:prstGeom>
          <a:noFill/>
        </p:spPr>
        <p:txBody>
          <a:bodyPr wrap="square" rtlCol="0">
            <a:spAutoFit/>
          </a:bodyPr>
          <a:lstStyle/>
          <a:p>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pPr marL="663836" indent="-663836">
              <a:buFont typeface="+mj-lt"/>
              <a:buAutoNum type="romanUcPeriod"/>
            </a:pPr>
            <a:r>
              <a:rPr lang="ja-JP" altLang="en-US" sz="2215" dirty="0">
                <a:latin typeface="ＭＳ Ｐゴシック" panose="020B0600070205080204" pitchFamily="50" charset="-128"/>
                <a:ea typeface="ＭＳ Ｐゴシック" panose="020B0600070205080204" pitchFamily="50" charset="-128"/>
                <a:cs typeface="Meiryo UI" panose="020B0604030504040204" pitchFamily="50" charset="-128"/>
              </a:rPr>
              <a:t>エネルギー・環境科学</a:t>
            </a:r>
            <a:endParaRPr lang="en-US" altLang="ja-JP" sz="2215"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318879" lvl="2" indent="-474796">
              <a:buFont typeface="+mj-lt"/>
              <a:buAutoNum type="alphaUcParenR"/>
            </a:pPr>
            <a:r>
              <a:rPr lang="ja-JP" altLang="en-US" sz="2000" dirty="0">
                <a:latin typeface="ＭＳ Ｐゴシック" panose="020B0600070205080204" pitchFamily="50" charset="-128"/>
                <a:ea typeface="ＭＳ Ｐゴシック" panose="020B0600070205080204" pitchFamily="50" charset="-128"/>
                <a:cs typeface="Meiryo UI" panose="020B0604030504040204" pitchFamily="50" charset="-128"/>
              </a:rPr>
              <a:t>人工光合成・エネルギー</a:t>
            </a:r>
            <a:endParaRPr lang="en-US" altLang="ja-JP" sz="20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685817" lvl="1" indent="-263776">
              <a:buFont typeface="+mj-lt"/>
              <a:buAutoNum type="alphaUcParenR"/>
            </a:pPr>
            <a:endParaRPr lang="en-US" altLang="ja-JP" sz="831"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685817" lvl="1" indent="-263776">
              <a:buFont typeface="+mj-lt"/>
              <a:buAutoNum type="alphaUcParenR"/>
            </a:pPr>
            <a:endParaRPr lang="en-US" altLang="ja-JP" sz="831"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663836" indent="-663836">
              <a:buFont typeface="+mj-lt"/>
              <a:buAutoNum type="romanUcPeriod"/>
            </a:pPr>
            <a:r>
              <a:rPr lang="ja-JP" altLang="en-US" sz="2215" dirty="0">
                <a:latin typeface="ＭＳ Ｐゴシック" panose="020B0600070205080204" pitchFamily="50" charset="-128"/>
                <a:ea typeface="ＭＳ Ｐゴシック" panose="020B0600070205080204" pitchFamily="50" charset="-128"/>
                <a:cs typeface="Meiryo UI" panose="020B0604030504040204" pitchFamily="50" charset="-128"/>
              </a:rPr>
              <a:t>創薬科学</a:t>
            </a:r>
            <a:endParaRPr lang="en-US" altLang="ja-JP" sz="2215"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318879" lvl="2" indent="-474796">
              <a:buFont typeface="+mj-lt"/>
              <a:buAutoNum type="alphaUcParenR" startAt="2"/>
            </a:pPr>
            <a:r>
              <a:rPr lang="ja-JP" altLang="en-US" sz="2000" dirty="0">
                <a:latin typeface="ＭＳ Ｐゴシック" panose="020B0600070205080204" pitchFamily="50" charset="-128"/>
                <a:ea typeface="ＭＳ Ｐゴシック" panose="020B0600070205080204" pitchFamily="50" charset="-128"/>
                <a:cs typeface="Meiryo UI" panose="020B0604030504040204" pitchFamily="50" charset="-128"/>
              </a:rPr>
              <a:t>創薬</a:t>
            </a:r>
            <a:endParaRPr lang="en-US" altLang="ja-JP" sz="20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318879" lvl="2" indent="-474796">
              <a:buFont typeface="+mj-lt"/>
              <a:buAutoNum type="alphaUcParenR" startAt="2"/>
            </a:pPr>
            <a:r>
              <a:rPr lang="ja-JP" altLang="en-US" sz="2000" dirty="0">
                <a:latin typeface="ＭＳ Ｐゴシック" panose="020B0600070205080204" pitchFamily="50" charset="-128"/>
                <a:ea typeface="ＭＳ Ｐゴシック" panose="020B0600070205080204" pitchFamily="50" charset="-128"/>
                <a:cs typeface="Meiryo UI" panose="020B0604030504040204" pitchFamily="50" charset="-128"/>
              </a:rPr>
              <a:t>認知症含む神経系疾患</a:t>
            </a:r>
            <a:endParaRPr lang="en-US" altLang="ja-JP" sz="20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318879" lvl="2" indent="-474796">
              <a:buFont typeface="+mj-lt"/>
              <a:buAutoNum type="alphaUcParenR" startAt="2"/>
            </a:pPr>
            <a:r>
              <a:rPr lang="ja-JP" altLang="en-US" sz="2000" dirty="0">
                <a:latin typeface="ＭＳ Ｐゴシック" panose="020B0600070205080204" pitchFamily="50" charset="-128"/>
                <a:ea typeface="ＭＳ Ｐゴシック" panose="020B0600070205080204" pitchFamily="50" charset="-128"/>
                <a:cs typeface="Meiryo UI" panose="020B0604030504040204" pitchFamily="50" charset="-128"/>
              </a:rPr>
              <a:t>ガン</a:t>
            </a:r>
            <a:endParaRPr lang="en-US" altLang="ja-JP" sz="20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318879" lvl="2" indent="-474796">
              <a:buFont typeface="+mj-lt"/>
              <a:buAutoNum type="alphaUcParenR" startAt="2"/>
            </a:pPr>
            <a:r>
              <a:rPr lang="ja-JP" altLang="en-US" sz="2000" dirty="0">
                <a:latin typeface="ＭＳ Ｐゴシック" panose="020B0600070205080204" pitchFamily="50" charset="-128"/>
                <a:ea typeface="ＭＳ Ｐゴシック" panose="020B0600070205080204" pitchFamily="50" charset="-128"/>
                <a:cs typeface="Meiryo UI" panose="020B0604030504040204" pitchFamily="50" charset="-128"/>
              </a:rPr>
              <a:t>感染症</a:t>
            </a:r>
            <a:endParaRPr lang="en-US" altLang="ja-JP" sz="20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263776" indent="-263776">
              <a:buFont typeface="+mj-lt"/>
              <a:buAutoNum type="romanUcPeriod"/>
            </a:pPr>
            <a:endParaRPr lang="en-US" altLang="ja-JP" sz="831"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263776" indent="-263776">
              <a:buFont typeface="+mj-lt"/>
              <a:buAutoNum type="romanUcPeriod"/>
            </a:pPr>
            <a:endParaRPr lang="en-US" altLang="ja-JP" sz="831"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663836" indent="-663836">
              <a:buFont typeface="+mj-lt"/>
              <a:buAutoNum type="romanUcPeriod"/>
            </a:pPr>
            <a:r>
              <a:rPr lang="ja-JP" altLang="en-US" sz="2215" dirty="0">
                <a:latin typeface="ＭＳ Ｐゴシック" panose="020B0600070205080204" pitchFamily="50" charset="-128"/>
                <a:ea typeface="ＭＳ Ｐゴシック" panose="020B0600070205080204" pitchFamily="50" charset="-128"/>
                <a:cs typeface="Meiryo UI" panose="020B0604030504040204" pitchFamily="50" charset="-128"/>
              </a:rPr>
              <a:t>生命医工科学</a:t>
            </a:r>
            <a:endParaRPr lang="en-US" altLang="ja-JP" sz="2215"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1318879" lvl="2" indent="-474796">
              <a:buFont typeface="+mj-lt"/>
              <a:buAutoNum type="alphaUcParenR" startAt="6"/>
            </a:pPr>
            <a:r>
              <a:rPr lang="ja-JP" altLang="en-US" sz="2000" dirty="0">
                <a:latin typeface="ＭＳ Ｐゴシック" panose="020B0600070205080204" pitchFamily="50" charset="-128"/>
                <a:ea typeface="ＭＳ Ｐゴシック" panose="020B0600070205080204" pitchFamily="50" charset="-128"/>
                <a:cs typeface="Meiryo UI" panose="020B0604030504040204" pitchFamily="50" charset="-128"/>
              </a:rPr>
              <a:t>医用工学</a:t>
            </a:r>
            <a:endParaRPr lang="en-US" altLang="ja-JP" sz="20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831" dirty="0">
              <a:latin typeface="ＭＳ Ｐゴシック" panose="020B0600070205080204" pitchFamily="50" charset="-128"/>
              <a:ea typeface="ＭＳ Ｐゴシック" panose="020B0600070205080204" pitchFamily="50" charset="-128"/>
              <a:cs typeface="Meiryo UI" panose="020B0604030504040204" pitchFamily="50" charset="-128"/>
            </a:endParaRPr>
          </a:p>
          <a:p>
            <a:endParaRPr lang="en-US" altLang="ja-JP" sz="831" dirty="0">
              <a:latin typeface="ＭＳ Ｐゴシック" panose="020B0600070205080204" pitchFamily="50" charset="-128"/>
              <a:ea typeface="ＭＳ Ｐゴシック" panose="020B0600070205080204" pitchFamily="50" charset="-128"/>
              <a:cs typeface="Meiryo UI" panose="020B0604030504040204" pitchFamily="50" charset="-128"/>
            </a:endParaRPr>
          </a:p>
          <a:p>
            <a:r>
              <a:rPr lang="ja-JP" altLang="en-US" sz="2215" u="sng" dirty="0">
                <a:latin typeface="ＭＳ Ｐゴシック" panose="020B0600070205080204" pitchFamily="50" charset="-128"/>
                <a:ea typeface="ＭＳ Ｐゴシック" panose="020B0600070205080204" pitchFamily="50" charset="-128"/>
                <a:cs typeface="Meiryo UI" panose="020B0604030504040204" pitchFamily="50" charset="-128"/>
              </a:rPr>
              <a:t>共通基盤領域（比較動物医学</a:t>
            </a:r>
            <a:r>
              <a:rPr lang="ja-JP" altLang="en-US" sz="2215" dirty="0">
                <a:latin typeface="ＭＳ Ｐゴシック" panose="020B0600070205080204" pitchFamily="50" charset="-128"/>
                <a:ea typeface="ＭＳ Ｐゴシック" panose="020B0600070205080204" pitchFamily="50" charset="-128"/>
                <a:cs typeface="Meiryo UI" panose="020B0604030504040204" pitchFamily="50" charset="-128"/>
              </a:rPr>
              <a:t>）</a:t>
            </a:r>
            <a:endParaRPr lang="en-US" altLang="ja-JP" sz="2215"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Tree>
    <p:extLst>
      <p:ext uri="{BB962C8B-B14F-4D97-AF65-F5344CB8AC3E}">
        <p14:creationId xmlns:p14="http://schemas.microsoft.com/office/powerpoint/2010/main" val="40150870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03040" y="6476387"/>
            <a:ext cx="2133600" cy="365125"/>
          </a:xfrm>
        </p:spPr>
        <p:txBody>
          <a:bodyPr/>
          <a:lstStyle/>
          <a:p>
            <a:fld id="{2788D170-ED78-4CD6-9DF7-18AA74CDFCD5}" type="slidenum">
              <a:rPr kumimoji="1" lang="ja-JP" altLang="en-US" smtClean="0"/>
              <a:pPr/>
              <a:t>51</a:t>
            </a:fld>
            <a:endParaRPr kumimoji="1" lang="ja-JP" altLang="en-US"/>
          </a:p>
        </p:txBody>
      </p:sp>
      <p:cxnSp>
        <p:nvCxnSpPr>
          <p:cNvPr id="5" name="直線コネクタ 4"/>
          <p:cNvCxnSpPr/>
          <p:nvPr/>
        </p:nvCxnSpPr>
        <p:spPr>
          <a:xfrm>
            <a:off x="288480" y="61688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323528" y="91418"/>
            <a:ext cx="4396789" cy="461665"/>
          </a:xfrm>
          <a:prstGeom prst="rect">
            <a:avLst/>
          </a:prstGeom>
        </p:spPr>
        <p:txBody>
          <a:bodyPr wrap="square">
            <a:spAutoFit/>
          </a:bodyPr>
          <a:lstStyle/>
          <a:p>
            <a:pPr lvl="0"/>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バイオエンジニアリング</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755576" y="821605"/>
            <a:ext cx="7848872" cy="4539704"/>
          </a:xfrm>
          <a:prstGeom prst="rect">
            <a:avLst/>
          </a:prstGeom>
        </p:spPr>
        <p:txBody>
          <a:bodyPr wrap="square">
            <a:spAutoFit/>
          </a:bodyPr>
          <a:lstStyle/>
          <a:p>
            <a:pPr marL="285750" indent="-285750">
              <a:buFont typeface="Arial" panose="020B0604020202020204" pitchFamily="34" charset="0"/>
              <a:buChar char="•"/>
            </a:pP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この</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年で生命現象の機構解明が進み、</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年代に入ってヒトゲノムの解明、ナノテクノロジー等の進歩により、これまでブラックボックスであった生命の仕組みを工学的に利用し、産業</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へ応用することが</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飛躍的に盛んとなってきて</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いる</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工学</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原理</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(Engineering principles)</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の生物・医学的応用を指す分野横断的</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な新分野</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あるバイオエンジニアリングは、ますます重要となってきている。</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府大・市大はそれぞれ、高い実績を</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持つ</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理学、工学、農学、医学、獣</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医学の分野での知見を保有している</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今回</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の統合において、そのシナジーが最も生まれる部分である、</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バイオ</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を共通項とした新領域研究を全学的な戦略領域ととらえるべき</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特に、これまで国際的な実績があり、将来性のある分野と</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「エネルギー・環境科学」、 「創薬科学」、「生命医工科学」の</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700" dirty="0" err="1">
                <a:latin typeface="Meiryo UI" panose="020B0604030504040204" pitchFamily="50" charset="-128"/>
                <a:ea typeface="Meiryo UI" panose="020B0604030504040204" pitchFamily="50" charset="-128"/>
                <a:cs typeface="Meiryo UI" panose="020B0604030504040204" pitchFamily="50" charset="-128"/>
              </a:rPr>
              <a:t>つを</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戦略テーマと</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位置付ける</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「比較動物医学」はこれらの共通基盤の役割を担う</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6311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44401" y="729340"/>
            <a:ext cx="3824180" cy="294859"/>
          </a:xfrm>
        </p:spPr>
        <p:txBody>
          <a:bodyPr>
            <a:noAutofit/>
          </a:bodyPr>
          <a:lstStyle/>
          <a:p>
            <a:r>
              <a:rPr lang="ja-JP" altLang="en-US" sz="2045" dirty="0">
                <a:latin typeface="Meiryo UI" panose="020B0604030504040204" pitchFamily="50" charset="-128"/>
                <a:ea typeface="Meiryo UI" panose="020B0604030504040204" pitchFamily="50" charset="-128"/>
              </a:rPr>
              <a:t>バイオエンジニアリングとは</a:t>
            </a:r>
          </a:p>
        </p:txBody>
      </p:sp>
      <p:sp>
        <p:nvSpPr>
          <p:cNvPr id="41" name="テキスト ボックス 40"/>
          <p:cNvSpPr txBox="1"/>
          <p:nvPr/>
        </p:nvSpPr>
        <p:spPr>
          <a:xfrm>
            <a:off x="849742" y="1338817"/>
            <a:ext cx="7520537" cy="721993"/>
          </a:xfrm>
          <a:prstGeom prst="rect">
            <a:avLst/>
          </a:prstGeom>
          <a:noFill/>
        </p:spPr>
        <p:txBody>
          <a:bodyPr wrap="square" rtlCol="0">
            <a:spAutoFit/>
          </a:bodyPr>
          <a:lstStyle/>
          <a:p>
            <a:r>
              <a:rPr lang="ja-JP" altLang="en-US" sz="1023" dirty="0">
                <a:solidFill>
                  <a:prstClr val="black"/>
                </a:solidFill>
                <a:latin typeface="Meiryo UI" panose="020B0604030504040204" pitchFamily="50" charset="-128"/>
                <a:ea typeface="Meiryo UI" panose="020B0604030504040204" pitchFamily="50" charset="-128"/>
              </a:rPr>
              <a:t>バイオエンジニアリング</a:t>
            </a:r>
            <a:r>
              <a:rPr lang="en-US" altLang="ja-JP" sz="1023" dirty="0">
                <a:solidFill>
                  <a:prstClr val="black"/>
                </a:solidFill>
                <a:latin typeface="Meiryo UI" panose="020B0604030504040204" pitchFamily="50" charset="-128"/>
                <a:ea typeface="Meiryo UI" panose="020B0604030504040204" pitchFamily="50" charset="-128"/>
              </a:rPr>
              <a:t>(Bioengineering)</a:t>
            </a:r>
            <a:r>
              <a:rPr lang="ja-JP" altLang="en-US" sz="1023" dirty="0">
                <a:solidFill>
                  <a:prstClr val="black"/>
                </a:solidFill>
                <a:latin typeface="Meiryo UI" panose="020B0604030504040204" pitchFamily="50" charset="-128"/>
                <a:ea typeface="Meiryo UI" panose="020B0604030504040204" pitchFamily="50" charset="-128"/>
              </a:rPr>
              <a:t>とは、工学を含めた農学、理学及び医学の原理</a:t>
            </a:r>
            <a:r>
              <a:rPr lang="en-US" altLang="ja-JP" sz="1023" dirty="0">
                <a:solidFill>
                  <a:prstClr val="black"/>
                </a:solidFill>
                <a:latin typeface="Meiryo UI" panose="020B0604030504040204" pitchFamily="50" charset="-128"/>
                <a:ea typeface="Meiryo UI" panose="020B0604030504040204" pitchFamily="50" charset="-128"/>
              </a:rPr>
              <a:t>(Engineering principles)</a:t>
            </a:r>
            <a:r>
              <a:rPr lang="ja-JP" altLang="en-US" sz="1023" dirty="0" err="1">
                <a:solidFill>
                  <a:prstClr val="black"/>
                </a:solidFill>
                <a:latin typeface="Meiryo UI" panose="020B0604030504040204" pitchFamily="50" charset="-128"/>
                <a:ea typeface="Meiryo UI" panose="020B0604030504040204" pitchFamily="50" charset="-128"/>
              </a:rPr>
              <a:t>を統</a:t>
            </a:r>
            <a:r>
              <a:rPr lang="ja-JP" altLang="en-US" sz="1023" dirty="0">
                <a:solidFill>
                  <a:prstClr val="black"/>
                </a:solidFill>
                <a:latin typeface="Meiryo UI" panose="020B0604030504040204" pitchFamily="50" charset="-128"/>
                <a:ea typeface="Meiryo UI" panose="020B0604030504040204" pitchFamily="50" charset="-128"/>
              </a:rPr>
              <a:t>合した生物・医学的応用を指す新分野である。近年は分子・細胞レベルから医療機器といった大型の実用まで至り、ヘルスケアのみならずエネルギー・環境領域にまで応用は及ぶ。その学問範囲は広く、電気・機械、コンピュータサイエンス、材料工学、化学の要素を含む。</a:t>
            </a:r>
            <a:endParaRPr lang="en-US" altLang="ja-JP" sz="1023" dirty="0">
              <a:solidFill>
                <a:prstClr val="black"/>
              </a:solidFill>
              <a:latin typeface="Meiryo UI" panose="020B0604030504040204" pitchFamily="50" charset="-128"/>
              <a:ea typeface="Meiryo UI" panose="020B0604030504040204" pitchFamily="50" charset="-128"/>
            </a:endParaRPr>
          </a:p>
          <a:p>
            <a:r>
              <a:rPr lang="ja-JP" altLang="en-US" sz="1023" dirty="0">
                <a:solidFill>
                  <a:prstClr val="black"/>
                </a:solidFill>
                <a:latin typeface="Meiryo UI" panose="020B0604030504040204" pitchFamily="50" charset="-128"/>
                <a:ea typeface="Meiryo UI" panose="020B0604030504040204" pitchFamily="50" charset="-128"/>
              </a:rPr>
              <a:t> </a:t>
            </a:r>
            <a:r>
              <a:rPr lang="en-US" altLang="ja-JP" sz="1023" dirty="0">
                <a:solidFill>
                  <a:prstClr val="black"/>
                </a:solidFill>
                <a:latin typeface="Meiryo UI" panose="020B0604030504040204" pitchFamily="50" charset="-128"/>
                <a:ea typeface="Meiryo UI" panose="020B0604030504040204" pitchFamily="50" charset="-128"/>
              </a:rPr>
              <a:t>(UC Berkley Department</a:t>
            </a:r>
            <a:r>
              <a:rPr lang="ja-JP" altLang="en-US" sz="1023" dirty="0">
                <a:solidFill>
                  <a:prstClr val="black"/>
                </a:solidFill>
                <a:latin typeface="Meiryo UI" panose="020B0604030504040204" pitchFamily="50" charset="-128"/>
                <a:ea typeface="Meiryo UI" panose="020B0604030504040204" pitchFamily="50" charset="-128"/>
              </a:rPr>
              <a:t> </a:t>
            </a:r>
            <a:r>
              <a:rPr lang="en-US" altLang="ja-JP" sz="1023" dirty="0">
                <a:solidFill>
                  <a:prstClr val="black"/>
                </a:solidFill>
                <a:latin typeface="Meiryo UI" panose="020B0604030504040204" pitchFamily="50" charset="-128"/>
                <a:ea typeface="Meiryo UI" panose="020B0604030504040204" pitchFamily="50" charset="-128"/>
              </a:rPr>
              <a:t>of</a:t>
            </a:r>
            <a:r>
              <a:rPr lang="ja-JP" altLang="en-US" sz="1023" dirty="0">
                <a:solidFill>
                  <a:prstClr val="black"/>
                </a:solidFill>
                <a:latin typeface="Meiryo UI" panose="020B0604030504040204" pitchFamily="50" charset="-128"/>
                <a:ea typeface="Meiryo UI" panose="020B0604030504040204" pitchFamily="50" charset="-128"/>
              </a:rPr>
              <a:t> </a:t>
            </a:r>
            <a:r>
              <a:rPr lang="en-US" altLang="ja-JP" sz="1023" dirty="0">
                <a:solidFill>
                  <a:prstClr val="black"/>
                </a:solidFill>
                <a:latin typeface="Meiryo UI" panose="020B0604030504040204" pitchFamily="50" charset="-128"/>
                <a:ea typeface="Meiryo UI" panose="020B0604030504040204" pitchFamily="50" charset="-128"/>
              </a:rPr>
              <a:t>Bioengineering</a:t>
            </a:r>
            <a:r>
              <a:rPr lang="ja-JP" altLang="en-US" sz="1023" dirty="0">
                <a:solidFill>
                  <a:prstClr val="black"/>
                </a:solidFill>
                <a:latin typeface="Meiryo UI" panose="020B0604030504040204" pitchFamily="50" charset="-128"/>
                <a:ea typeface="Meiryo UI" panose="020B0604030504040204" pitchFamily="50" charset="-128"/>
              </a:rPr>
              <a:t> </a:t>
            </a:r>
            <a:r>
              <a:rPr lang="en-US" altLang="ja-JP" sz="1023" dirty="0">
                <a:solidFill>
                  <a:prstClr val="black"/>
                </a:solidFill>
                <a:latin typeface="Meiryo UI" panose="020B0604030504040204" pitchFamily="50" charset="-128"/>
                <a:ea typeface="Meiryo UI" panose="020B0604030504040204" pitchFamily="50" charset="-128"/>
              </a:rPr>
              <a:t>Webpage, “What is bioengineering?” </a:t>
            </a:r>
            <a:r>
              <a:rPr lang="ja-JP" altLang="en-US" sz="1023" dirty="0">
                <a:solidFill>
                  <a:prstClr val="black"/>
                </a:solidFill>
                <a:latin typeface="Meiryo UI" panose="020B0604030504040204" pitchFamily="50" charset="-128"/>
                <a:ea typeface="Meiryo UI" panose="020B0604030504040204" pitchFamily="50" charset="-128"/>
              </a:rPr>
              <a:t>より</a:t>
            </a:r>
            <a:r>
              <a:rPr lang="en-US" altLang="ja-JP" sz="1023" dirty="0">
                <a:solidFill>
                  <a:prstClr val="black"/>
                </a:solidFill>
                <a:latin typeface="Meiryo UI" panose="020B0604030504040204" pitchFamily="50" charset="-128"/>
                <a:ea typeface="Meiryo UI" panose="020B0604030504040204" pitchFamily="50" charset="-128"/>
              </a:rPr>
              <a:t>)</a:t>
            </a:r>
            <a:endParaRPr lang="ja-JP" altLang="en-US" sz="1023" dirty="0">
              <a:solidFill>
                <a:prstClr val="black"/>
              </a:solidFill>
              <a:latin typeface="Meiryo UI" panose="020B0604030504040204" pitchFamily="50" charset="-128"/>
              <a:ea typeface="Meiryo UI" panose="020B0604030504040204" pitchFamily="50" charset="-128"/>
            </a:endParaRPr>
          </a:p>
        </p:txBody>
      </p:sp>
      <p:sp>
        <p:nvSpPr>
          <p:cNvPr id="8" name="正方形/長方形 7"/>
          <p:cNvSpPr/>
          <p:nvPr/>
        </p:nvSpPr>
        <p:spPr>
          <a:xfrm>
            <a:off x="3330487" y="3167360"/>
            <a:ext cx="1345902" cy="376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23" dirty="0">
                <a:solidFill>
                  <a:prstClr val="black"/>
                </a:solidFill>
                <a:latin typeface="Meiryo UI" panose="020B0604030504040204" pitchFamily="50" charset="-128"/>
                <a:ea typeface="Meiryo UI" panose="020B0604030504040204" pitchFamily="50" charset="-128"/>
              </a:rPr>
              <a:t>化学・材料</a:t>
            </a:r>
          </a:p>
        </p:txBody>
      </p:sp>
      <p:sp>
        <p:nvSpPr>
          <p:cNvPr id="9" name="正方形/長方形 8"/>
          <p:cNvSpPr/>
          <p:nvPr/>
        </p:nvSpPr>
        <p:spPr>
          <a:xfrm>
            <a:off x="3330417" y="3672989"/>
            <a:ext cx="1338977" cy="38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23" dirty="0">
                <a:solidFill>
                  <a:prstClr val="black"/>
                </a:solidFill>
                <a:latin typeface="Meiryo UI" panose="020B0604030504040204" pitchFamily="50" charset="-128"/>
                <a:ea typeface="Meiryo UI" panose="020B0604030504040204" pitchFamily="50" charset="-128"/>
              </a:rPr>
              <a:t>電気・機械</a:t>
            </a:r>
            <a:endParaRPr lang="en-US" altLang="ja-JP" sz="1023" dirty="0">
              <a:solidFill>
                <a:prstClr val="black"/>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3327527" y="4237018"/>
            <a:ext cx="1375474" cy="1104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23" dirty="0">
                <a:solidFill>
                  <a:prstClr val="black"/>
                </a:solidFill>
                <a:latin typeface="Meiryo UI" panose="020B0604030504040204" pitchFamily="50" charset="-128"/>
                <a:ea typeface="Meiryo UI" panose="020B0604030504040204" pitchFamily="50" charset="-128"/>
              </a:rPr>
              <a:t>情報工学</a:t>
            </a:r>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r>
              <a:rPr lang="ja-JP" altLang="en-US" sz="1023" dirty="0">
                <a:solidFill>
                  <a:prstClr val="black"/>
                </a:solidFill>
                <a:latin typeface="Meiryo UI" panose="020B0604030504040204" pitchFamily="50" charset="-128"/>
                <a:ea typeface="Meiryo UI" panose="020B0604030504040204" pitchFamily="50" charset="-128"/>
              </a:rPr>
              <a:t>フォトニクス</a:t>
            </a:r>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7863077" y="3732810"/>
            <a:ext cx="784956" cy="583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3" b="1" dirty="0">
                <a:solidFill>
                  <a:prstClr val="black"/>
                </a:solidFill>
                <a:latin typeface="Meiryo UI" panose="020B0604030504040204" pitchFamily="50" charset="-128"/>
                <a:ea typeface="Meiryo UI" panose="020B0604030504040204" pitchFamily="50" charset="-128"/>
              </a:rPr>
              <a:t>医療</a:t>
            </a:r>
            <a:endParaRPr lang="en-US" altLang="ja-JP" sz="1023" b="1" dirty="0">
              <a:solidFill>
                <a:prstClr val="black"/>
              </a:solidFill>
              <a:latin typeface="Meiryo UI" panose="020B0604030504040204" pitchFamily="50" charset="-128"/>
              <a:ea typeface="Meiryo UI" panose="020B0604030504040204" pitchFamily="50" charset="-128"/>
            </a:endParaRPr>
          </a:p>
          <a:p>
            <a:pPr algn="ctr"/>
            <a:r>
              <a:rPr lang="ja-JP" altLang="en-US" sz="1023" b="1" dirty="0">
                <a:solidFill>
                  <a:prstClr val="black"/>
                </a:solidFill>
                <a:latin typeface="Meiryo UI" panose="020B0604030504040204" pitchFamily="50" charset="-128"/>
                <a:ea typeface="Meiryo UI" panose="020B0604030504040204" pitchFamily="50" charset="-128"/>
              </a:rPr>
              <a:t>ヘルスケア</a:t>
            </a:r>
          </a:p>
        </p:txBody>
      </p:sp>
      <p:sp>
        <p:nvSpPr>
          <p:cNvPr id="16" name="正方形/長方形 15"/>
          <p:cNvSpPr/>
          <p:nvPr/>
        </p:nvSpPr>
        <p:spPr>
          <a:xfrm>
            <a:off x="7863077" y="4535109"/>
            <a:ext cx="784956" cy="6145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3" b="1" dirty="0">
                <a:solidFill>
                  <a:prstClr val="black"/>
                </a:solidFill>
                <a:latin typeface="Meiryo UI" panose="020B0604030504040204" pitchFamily="50" charset="-128"/>
                <a:ea typeface="Meiryo UI" panose="020B0604030504040204" pitchFamily="50" charset="-128"/>
              </a:rPr>
              <a:t>環境</a:t>
            </a:r>
            <a:endParaRPr lang="en-US" altLang="ja-JP" sz="1023" b="1" dirty="0">
              <a:solidFill>
                <a:prstClr val="black"/>
              </a:solidFill>
              <a:latin typeface="Meiryo UI" panose="020B0604030504040204" pitchFamily="50" charset="-128"/>
              <a:ea typeface="Meiryo UI" panose="020B0604030504040204" pitchFamily="50" charset="-128"/>
            </a:endParaRPr>
          </a:p>
          <a:p>
            <a:pPr algn="ctr"/>
            <a:r>
              <a:rPr lang="ja-JP" altLang="en-US" sz="1023" b="1" dirty="0">
                <a:solidFill>
                  <a:prstClr val="black"/>
                </a:solidFill>
                <a:latin typeface="Meiryo UI" panose="020B0604030504040204" pitchFamily="50" charset="-128"/>
                <a:ea typeface="Meiryo UI" panose="020B0604030504040204" pitchFamily="50" charset="-128"/>
              </a:rPr>
              <a:t>エネルギー</a:t>
            </a:r>
          </a:p>
        </p:txBody>
      </p:sp>
      <p:sp>
        <p:nvSpPr>
          <p:cNvPr id="18" name="二等辺三角形 17"/>
          <p:cNvSpPr/>
          <p:nvPr/>
        </p:nvSpPr>
        <p:spPr>
          <a:xfrm rot="5400000">
            <a:off x="6891077" y="4317985"/>
            <a:ext cx="1531238" cy="192104"/>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23">
              <a:solidFill>
                <a:prstClr val="black"/>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870416" y="2560552"/>
            <a:ext cx="941283" cy="319639"/>
          </a:xfrm>
          <a:prstGeom prst="rect">
            <a:avLst/>
          </a:prstGeom>
          <a:noFill/>
        </p:spPr>
        <p:txBody>
          <a:bodyPr wrap="none" rtlCol="0">
            <a:spAutoFit/>
          </a:bodyPr>
          <a:lstStyle/>
          <a:p>
            <a:r>
              <a:rPr lang="ja-JP" altLang="en-US" sz="1477" dirty="0">
                <a:solidFill>
                  <a:prstClr val="black"/>
                </a:solidFill>
                <a:latin typeface="Meiryo UI" panose="020B0604030504040204" pitchFamily="50" charset="-128"/>
                <a:ea typeface="Meiryo UI" panose="020B0604030504040204" pitchFamily="50" charset="-128"/>
              </a:rPr>
              <a:t>生物学系</a:t>
            </a:r>
            <a:endParaRPr lang="en-US" altLang="ja-JP" sz="1477" dirty="0">
              <a:solidFill>
                <a:prstClr val="black"/>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326631" y="2558288"/>
            <a:ext cx="514885" cy="291170"/>
          </a:xfrm>
          <a:prstGeom prst="rect">
            <a:avLst/>
          </a:prstGeom>
          <a:noFill/>
        </p:spPr>
        <p:txBody>
          <a:bodyPr wrap="none" rtlCol="0">
            <a:spAutoFit/>
          </a:bodyPr>
          <a:lstStyle/>
          <a:p>
            <a:r>
              <a:rPr lang="ja-JP" altLang="en-US" sz="1292" dirty="0">
                <a:solidFill>
                  <a:prstClr val="black"/>
                </a:solidFill>
                <a:latin typeface="Meiryo UI" panose="020B0604030504040204" pitchFamily="50" charset="-128"/>
                <a:ea typeface="Meiryo UI" panose="020B0604030504040204" pitchFamily="50" charset="-128"/>
              </a:rPr>
              <a:t>工学</a:t>
            </a:r>
            <a:endParaRPr lang="en-US" altLang="ja-JP" sz="1292" dirty="0">
              <a:solidFill>
                <a:prstClr val="black"/>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682219" y="2149341"/>
            <a:ext cx="876102" cy="249748"/>
          </a:xfrm>
          <a:prstGeom prst="rect">
            <a:avLst/>
          </a:prstGeom>
          <a:noFill/>
        </p:spPr>
        <p:txBody>
          <a:bodyPr wrap="square" rtlCol="0">
            <a:spAutoFit/>
          </a:bodyPr>
          <a:lstStyle/>
          <a:p>
            <a:r>
              <a:rPr lang="ja-JP" altLang="en-US" sz="1023" b="1" dirty="0">
                <a:solidFill>
                  <a:prstClr val="black"/>
                </a:solidFill>
                <a:latin typeface="Meiryo UI" panose="020B0604030504040204" pitchFamily="50" charset="-128"/>
                <a:ea typeface="Meiryo UI" panose="020B0604030504040204" pitchFamily="50" charset="-128"/>
              </a:rPr>
              <a:t>応用領域</a:t>
            </a:r>
            <a:endParaRPr lang="en-US" altLang="ja-JP" sz="1023" b="1" dirty="0">
              <a:solidFill>
                <a:prstClr val="black"/>
              </a:solidFill>
              <a:latin typeface="Meiryo UI" panose="020B0604030504040204" pitchFamily="50" charset="-128"/>
              <a:ea typeface="Meiryo UI" panose="020B0604030504040204" pitchFamily="50" charset="-128"/>
            </a:endParaRPr>
          </a:p>
        </p:txBody>
      </p:sp>
      <p:sp>
        <p:nvSpPr>
          <p:cNvPr id="29" name="楕円 28"/>
          <p:cNvSpPr/>
          <p:nvPr/>
        </p:nvSpPr>
        <p:spPr>
          <a:xfrm>
            <a:off x="3062127" y="2570775"/>
            <a:ext cx="270569" cy="25325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23" b="1" dirty="0">
                <a:solidFill>
                  <a:prstClr val="white"/>
                </a:solidFill>
                <a:latin typeface="Meiryo UI" panose="020B0604030504040204" pitchFamily="50" charset="-128"/>
                <a:ea typeface="Meiryo UI" panose="020B0604030504040204" pitchFamily="50" charset="-128"/>
              </a:rPr>
              <a:t>×</a:t>
            </a:r>
            <a:endParaRPr lang="ja-JP" altLang="en-US" sz="1023" b="1" dirty="0">
              <a:solidFill>
                <a:prstClr val="white"/>
              </a:solidFill>
              <a:latin typeface="Meiryo UI" panose="020B0604030504040204" pitchFamily="50" charset="-128"/>
              <a:ea typeface="Meiryo UI" panose="020B0604030504040204" pitchFamily="50" charset="-128"/>
            </a:endParaRPr>
          </a:p>
        </p:txBody>
      </p:sp>
      <p:cxnSp>
        <p:nvCxnSpPr>
          <p:cNvPr id="31" name="直線コネクタ 30"/>
          <p:cNvCxnSpPr/>
          <p:nvPr/>
        </p:nvCxnSpPr>
        <p:spPr>
          <a:xfrm>
            <a:off x="1913245" y="3355589"/>
            <a:ext cx="1338977"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350948" y="2841945"/>
            <a:ext cx="10059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角丸四角形 36"/>
          <p:cNvSpPr/>
          <p:nvPr/>
        </p:nvSpPr>
        <p:spPr>
          <a:xfrm>
            <a:off x="1912495" y="3067574"/>
            <a:ext cx="1306096" cy="28050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23" dirty="0">
                <a:solidFill>
                  <a:prstClr val="black"/>
                </a:solidFill>
                <a:latin typeface="Meiryo UI" panose="020B0604030504040204" pitchFamily="50" charset="-128"/>
                <a:ea typeface="Meiryo UI" panose="020B0604030504040204" pitchFamily="50" charset="-128"/>
              </a:rPr>
              <a:t>分子生物学</a:t>
            </a:r>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r>
              <a:rPr lang="ja-JP" altLang="en-US" sz="1023" dirty="0">
                <a:solidFill>
                  <a:prstClr val="black"/>
                </a:solidFill>
                <a:latin typeface="Meiryo UI" panose="020B0604030504040204" pitchFamily="50" charset="-128"/>
                <a:ea typeface="Meiryo UI" panose="020B0604030504040204" pitchFamily="50" charset="-128"/>
              </a:rPr>
              <a:t>細胞生物学</a:t>
            </a:r>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r>
              <a:rPr lang="ja-JP" altLang="en-US" sz="1023" dirty="0">
                <a:solidFill>
                  <a:prstClr val="black"/>
                </a:solidFill>
                <a:latin typeface="Meiryo UI" panose="020B0604030504040204" pitchFamily="50" charset="-128"/>
                <a:ea typeface="Meiryo UI" panose="020B0604030504040204" pitchFamily="50" charset="-128"/>
              </a:rPr>
              <a:t>生化学</a:t>
            </a:r>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r>
              <a:rPr lang="ja-JP" altLang="en-US" sz="1023" dirty="0">
                <a:solidFill>
                  <a:prstClr val="black"/>
                </a:solidFill>
                <a:latin typeface="Meiryo UI" panose="020B0604030504040204" pitchFamily="50" charset="-128"/>
                <a:ea typeface="Meiryo UI" panose="020B0604030504040204" pitchFamily="50" charset="-128"/>
              </a:rPr>
              <a:t>比較動物医学</a:t>
            </a:r>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r>
              <a:rPr lang="ja-JP" altLang="en-US" sz="1023" dirty="0">
                <a:solidFill>
                  <a:prstClr val="black"/>
                </a:solidFill>
                <a:latin typeface="Meiryo UI" panose="020B0604030504040204" pitchFamily="50" charset="-128"/>
                <a:ea typeface="Meiryo UI" panose="020B0604030504040204" pitchFamily="50" charset="-128"/>
              </a:rPr>
              <a:t>獣医学</a:t>
            </a:r>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endParaRPr lang="en-US" altLang="ja-JP" sz="1023" dirty="0">
              <a:solidFill>
                <a:prstClr val="black"/>
              </a:solidFill>
              <a:latin typeface="Meiryo UI" panose="020B0604030504040204" pitchFamily="50" charset="-128"/>
              <a:ea typeface="Meiryo UI" panose="020B0604030504040204" pitchFamily="50" charset="-128"/>
            </a:endParaRPr>
          </a:p>
          <a:p>
            <a:r>
              <a:rPr lang="ja-JP" altLang="en-US" sz="1023" dirty="0">
                <a:solidFill>
                  <a:prstClr val="black"/>
                </a:solidFill>
                <a:latin typeface="Meiryo UI" panose="020B0604030504040204" pitchFamily="50" charset="-128"/>
                <a:ea typeface="Meiryo UI" panose="020B0604030504040204" pitchFamily="50" charset="-128"/>
              </a:rPr>
              <a:t>医学</a:t>
            </a:r>
            <a:endParaRPr lang="en-US" altLang="ja-JP" sz="1023" dirty="0">
              <a:solidFill>
                <a:prstClr val="black"/>
              </a:solidFill>
              <a:latin typeface="Meiryo UI" panose="020B0604030504040204" pitchFamily="50" charset="-128"/>
              <a:ea typeface="Meiryo UI" panose="020B0604030504040204" pitchFamily="50" charset="-128"/>
            </a:endParaRPr>
          </a:p>
          <a:p>
            <a:endParaRPr lang="ja-JP" altLang="en-US" sz="1023" dirty="0">
              <a:solidFill>
                <a:prstClr val="black"/>
              </a:solidFill>
              <a:latin typeface="Meiryo UI" panose="020B0604030504040204" pitchFamily="50" charset="-128"/>
              <a:ea typeface="Meiryo UI" panose="020B0604030504040204" pitchFamily="50" charset="-128"/>
            </a:endParaRPr>
          </a:p>
        </p:txBody>
      </p:sp>
      <p:cxnSp>
        <p:nvCxnSpPr>
          <p:cNvPr id="43" name="直線コネクタ 42"/>
          <p:cNvCxnSpPr/>
          <p:nvPr/>
        </p:nvCxnSpPr>
        <p:spPr>
          <a:xfrm>
            <a:off x="7669807" y="2389513"/>
            <a:ext cx="10059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1870416" y="2849506"/>
            <a:ext cx="11065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4412787" y="3237585"/>
            <a:ext cx="1146468" cy="249748"/>
          </a:xfrm>
          <a:prstGeom prst="rect">
            <a:avLst/>
          </a:prstGeom>
          <a:noFill/>
        </p:spPr>
        <p:txBody>
          <a:bodyPr wrap="none" rtlCol="0">
            <a:spAutoFit/>
          </a:bodyPr>
          <a:lstStyle/>
          <a:p>
            <a:r>
              <a:rPr lang="ja-JP" altLang="en-US" sz="1023" b="1" dirty="0">
                <a:solidFill>
                  <a:prstClr val="black"/>
                </a:solidFill>
                <a:latin typeface="Meiryo UI" panose="020B0604030504040204" pitchFamily="50" charset="-128"/>
                <a:ea typeface="Meiryo UI" panose="020B0604030504040204" pitchFamily="50" charset="-128"/>
              </a:rPr>
              <a:t>バイオテクノロジー</a:t>
            </a:r>
          </a:p>
        </p:txBody>
      </p:sp>
      <p:sp>
        <p:nvSpPr>
          <p:cNvPr id="49" name="正方形/長方形 48"/>
          <p:cNvSpPr/>
          <p:nvPr/>
        </p:nvSpPr>
        <p:spPr>
          <a:xfrm>
            <a:off x="4311173" y="4998332"/>
            <a:ext cx="1616322" cy="1036822"/>
          </a:xfrm>
          <a:prstGeom prst="rect">
            <a:avLst/>
          </a:prstGeom>
        </p:spPr>
        <p:txBody>
          <a:bodyPr wrap="square">
            <a:spAutoFit/>
          </a:bodyPr>
          <a:lstStyle/>
          <a:p>
            <a:r>
              <a:rPr lang="ja-JP" altLang="en-US" sz="1023" b="1" dirty="0">
                <a:solidFill>
                  <a:prstClr val="black"/>
                </a:solidFill>
                <a:latin typeface="Meiryo UI" panose="020B0604030504040204" pitchFamily="50" charset="-128"/>
                <a:ea typeface="Meiryo UI" panose="020B0604030504040204" pitchFamily="50" charset="-128"/>
              </a:rPr>
              <a:t>ナノバイオテクノロジー</a:t>
            </a:r>
            <a:endParaRPr lang="en-US" altLang="ja-JP" sz="1023" b="1" dirty="0">
              <a:solidFill>
                <a:prstClr val="black"/>
              </a:solidFill>
              <a:latin typeface="Meiryo UI" panose="020B0604030504040204" pitchFamily="50" charset="-128"/>
              <a:ea typeface="Meiryo UI" panose="020B0604030504040204" pitchFamily="50" charset="-128"/>
            </a:endParaRPr>
          </a:p>
          <a:p>
            <a:pPr marL="243492" indent="-243492">
              <a:buFont typeface="Arial" panose="020B0604020202020204" pitchFamily="34" charset="0"/>
              <a:buChar char="•"/>
            </a:pPr>
            <a:r>
              <a:rPr lang="ja-JP" altLang="en-US" sz="1023" dirty="0">
                <a:solidFill>
                  <a:prstClr val="black"/>
                </a:solidFill>
                <a:latin typeface="Meiryo UI" panose="020B0604030504040204" pitchFamily="50" charset="-128"/>
                <a:ea typeface="Meiryo UI" panose="020B0604030504040204" pitchFamily="50" charset="-128"/>
              </a:rPr>
              <a:t>一部が接点として利用される</a:t>
            </a:r>
            <a:endParaRPr lang="en-US" altLang="ja-JP" sz="1023" dirty="0">
              <a:solidFill>
                <a:prstClr val="black"/>
              </a:solidFill>
              <a:latin typeface="Meiryo UI" panose="020B0604030504040204" pitchFamily="50" charset="-128"/>
              <a:ea typeface="Meiryo UI" panose="020B0604030504040204" pitchFamily="50" charset="-128"/>
            </a:endParaRPr>
          </a:p>
          <a:p>
            <a:pPr marL="243492" indent="-243492">
              <a:buFont typeface="Arial" panose="020B0604020202020204" pitchFamily="34" charset="0"/>
              <a:buChar char="•"/>
            </a:pPr>
            <a:r>
              <a:rPr lang="ja-JP" altLang="en-US" sz="1023" dirty="0">
                <a:solidFill>
                  <a:prstClr val="black"/>
                </a:solidFill>
                <a:latin typeface="Meiryo UI" panose="020B0604030504040204" pitchFamily="50" charset="-128"/>
                <a:ea typeface="Meiryo UI" panose="020B0604030504040204" pitchFamily="50" charset="-128"/>
              </a:rPr>
              <a:t>専業のプレーヤは未形成</a:t>
            </a:r>
            <a:endParaRPr lang="en-US" altLang="ja-JP" sz="1023" dirty="0">
              <a:solidFill>
                <a:prstClr val="black"/>
              </a:solidFill>
              <a:latin typeface="Meiryo UI" panose="020B0604030504040204" pitchFamily="50" charset="-128"/>
              <a:ea typeface="Meiryo UI" panose="020B0604030504040204" pitchFamily="50" charset="-128"/>
            </a:endParaRPr>
          </a:p>
          <a:p>
            <a:pPr marL="243492" indent="-243492">
              <a:buFont typeface="Arial" panose="020B0604020202020204" pitchFamily="34" charset="0"/>
              <a:buChar char="•"/>
            </a:pPr>
            <a:r>
              <a:rPr lang="ja-JP" altLang="en-US" sz="1023" dirty="0">
                <a:solidFill>
                  <a:prstClr val="black"/>
                </a:solidFill>
                <a:latin typeface="Meiryo UI" panose="020B0604030504040204" pitchFamily="50" charset="-128"/>
                <a:ea typeface="Meiryo UI" panose="020B0604030504040204" pitchFamily="50" charset="-128"/>
              </a:rPr>
              <a:t>単独では市場未形成</a:t>
            </a:r>
            <a:endParaRPr lang="en-US" altLang="ja-JP" sz="1023" dirty="0">
              <a:solidFill>
                <a:prstClr val="black"/>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5911356" y="4999241"/>
            <a:ext cx="1538966" cy="1351652"/>
          </a:xfrm>
          <a:prstGeom prst="rect">
            <a:avLst/>
          </a:prstGeom>
        </p:spPr>
        <p:txBody>
          <a:bodyPr wrap="square">
            <a:spAutoFit/>
          </a:bodyPr>
          <a:lstStyle/>
          <a:p>
            <a:r>
              <a:rPr lang="ja-JP" altLang="en-US" sz="1023" b="1" dirty="0">
                <a:solidFill>
                  <a:prstClr val="black"/>
                </a:solidFill>
                <a:latin typeface="Meiryo UI" panose="020B0604030504040204" pitchFamily="50" charset="-128"/>
                <a:ea typeface="Meiryo UI" panose="020B0604030504040204" pitchFamily="50" charset="-128"/>
              </a:rPr>
              <a:t>バイオインフォマティクス</a:t>
            </a:r>
            <a:endParaRPr lang="en-US" altLang="ja-JP" sz="1023" b="1" dirty="0">
              <a:solidFill>
                <a:prstClr val="black"/>
              </a:solidFill>
              <a:latin typeface="Meiryo UI" panose="020B0604030504040204" pitchFamily="50" charset="-128"/>
              <a:ea typeface="Meiryo UI" panose="020B0604030504040204" pitchFamily="50" charset="-128"/>
            </a:endParaRPr>
          </a:p>
          <a:p>
            <a:pPr marL="243492" indent="-243492">
              <a:buFont typeface="Arial" panose="020B0604020202020204" pitchFamily="34" charset="0"/>
              <a:buChar char="•"/>
            </a:pPr>
            <a:r>
              <a:rPr lang="ja-JP" altLang="en-US" sz="1023" dirty="0">
                <a:solidFill>
                  <a:prstClr val="black"/>
                </a:solidFill>
                <a:latin typeface="Meiryo UI" panose="020B0604030504040204" pitchFamily="50" charset="-128"/>
                <a:ea typeface="Meiryo UI" panose="020B0604030504040204" pitchFamily="50" charset="-128"/>
              </a:rPr>
              <a:t>バイオの各分野を広く支える</a:t>
            </a:r>
            <a:endParaRPr lang="en-US" altLang="ja-JP" sz="1023" dirty="0">
              <a:solidFill>
                <a:prstClr val="black"/>
              </a:solidFill>
              <a:latin typeface="Meiryo UI" panose="020B0604030504040204" pitchFamily="50" charset="-128"/>
              <a:ea typeface="Meiryo UI" panose="020B0604030504040204" pitchFamily="50" charset="-128"/>
            </a:endParaRPr>
          </a:p>
          <a:p>
            <a:pPr marL="243492" indent="-243492">
              <a:buFont typeface="Arial" panose="020B0604020202020204" pitchFamily="34" charset="0"/>
              <a:buChar char="•"/>
            </a:pPr>
            <a:r>
              <a:rPr lang="ja-JP" altLang="en-US" sz="1023" dirty="0">
                <a:solidFill>
                  <a:prstClr val="black"/>
                </a:solidFill>
                <a:latin typeface="Meiryo UI" panose="020B0604030504040204" pitchFamily="50" charset="-128"/>
                <a:ea typeface="Meiryo UI" panose="020B0604030504040204" pitchFamily="50" charset="-128"/>
              </a:rPr>
              <a:t>情報技術関連企業が進出</a:t>
            </a:r>
            <a:endParaRPr lang="en-US" altLang="ja-JP" sz="1023" dirty="0">
              <a:solidFill>
                <a:prstClr val="black"/>
              </a:solidFill>
              <a:latin typeface="Meiryo UI" panose="020B0604030504040204" pitchFamily="50" charset="-128"/>
              <a:ea typeface="Meiryo UI" panose="020B0604030504040204" pitchFamily="50" charset="-128"/>
            </a:endParaRPr>
          </a:p>
          <a:p>
            <a:pPr marL="243492" indent="-243492">
              <a:buFont typeface="Arial" panose="020B0604020202020204" pitchFamily="34" charset="0"/>
              <a:buChar char="•"/>
            </a:pPr>
            <a:r>
              <a:rPr lang="ja-JP" altLang="en-US" sz="1023" dirty="0">
                <a:solidFill>
                  <a:prstClr val="black"/>
                </a:solidFill>
                <a:latin typeface="Meiryo UI" panose="020B0604030504040204" pitchFamily="50" charset="-128"/>
                <a:ea typeface="Meiryo UI" panose="020B0604030504040204" pitchFamily="50" charset="-128"/>
              </a:rPr>
              <a:t>固有の市場が認識される</a:t>
            </a:r>
            <a:endParaRPr lang="en-US" altLang="ja-JP" sz="1023" dirty="0">
              <a:solidFill>
                <a:prstClr val="black"/>
              </a:solidFill>
              <a:latin typeface="Meiryo UI" panose="020B0604030504040204" pitchFamily="50" charset="-128"/>
              <a:ea typeface="Meiryo UI" panose="020B0604030504040204" pitchFamily="50" charset="-128"/>
            </a:endParaRPr>
          </a:p>
          <a:p>
            <a:pPr marL="243492" indent="-243492">
              <a:buFont typeface="Arial" panose="020B0604020202020204" pitchFamily="34" charset="0"/>
              <a:buChar char="•"/>
            </a:pPr>
            <a:endParaRPr lang="en-US" altLang="ja-JP" sz="1023" dirty="0">
              <a:solidFill>
                <a:prstClr val="black"/>
              </a:solidFill>
              <a:latin typeface="Meiryo UI" panose="020B0604030504040204" pitchFamily="50" charset="-128"/>
              <a:ea typeface="Meiryo UI" panose="020B0604030504040204" pitchFamily="50" charset="-128"/>
            </a:endParaRPr>
          </a:p>
        </p:txBody>
      </p:sp>
      <p:sp>
        <p:nvSpPr>
          <p:cNvPr id="52" name="楕円 51"/>
          <p:cNvSpPr/>
          <p:nvPr/>
        </p:nvSpPr>
        <p:spPr>
          <a:xfrm>
            <a:off x="4260103" y="2567765"/>
            <a:ext cx="270569" cy="25325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3" b="1" dirty="0">
                <a:solidFill>
                  <a:prstClr val="white"/>
                </a:solidFill>
                <a:latin typeface="Meiryo UI" panose="020B0604030504040204" pitchFamily="50" charset="-128"/>
                <a:ea typeface="Meiryo UI" panose="020B0604030504040204" pitchFamily="50" charset="-128"/>
              </a:rPr>
              <a:t>＝</a:t>
            </a:r>
          </a:p>
        </p:txBody>
      </p:sp>
      <p:sp>
        <p:nvSpPr>
          <p:cNvPr id="58" name="楕円 57"/>
          <p:cNvSpPr/>
          <p:nvPr/>
        </p:nvSpPr>
        <p:spPr>
          <a:xfrm>
            <a:off x="8120265" y="4298948"/>
            <a:ext cx="270569" cy="25325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3" dirty="0">
                <a:solidFill>
                  <a:prstClr val="black"/>
                </a:solidFill>
                <a:latin typeface="Meiryo UI" panose="020B0604030504040204" pitchFamily="50" charset="-128"/>
                <a:ea typeface="Meiryo UI" panose="020B0604030504040204" pitchFamily="50" charset="-128"/>
              </a:rPr>
              <a:t>＋</a:t>
            </a:r>
          </a:p>
        </p:txBody>
      </p:sp>
      <p:cxnSp>
        <p:nvCxnSpPr>
          <p:cNvPr id="59" name="直線コネクタ 58"/>
          <p:cNvCxnSpPr/>
          <p:nvPr/>
        </p:nvCxnSpPr>
        <p:spPr>
          <a:xfrm>
            <a:off x="4562583" y="2835465"/>
            <a:ext cx="28011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4518536" y="2574129"/>
            <a:ext cx="1556836" cy="291170"/>
          </a:xfrm>
          <a:prstGeom prst="rect">
            <a:avLst/>
          </a:prstGeom>
          <a:noFill/>
        </p:spPr>
        <p:txBody>
          <a:bodyPr wrap="none" rtlCol="0">
            <a:spAutoFit/>
          </a:bodyPr>
          <a:lstStyle/>
          <a:p>
            <a:r>
              <a:rPr lang="ja-JP" altLang="en-US" sz="1292" dirty="0">
                <a:solidFill>
                  <a:prstClr val="black"/>
                </a:solidFill>
                <a:latin typeface="Meiryo UI" panose="020B0604030504040204" pitchFamily="50" charset="-128"/>
                <a:ea typeface="Meiryo UI" panose="020B0604030504040204" pitchFamily="50" charset="-128"/>
              </a:rPr>
              <a:t>バイオエンジニアリング</a:t>
            </a:r>
            <a:endParaRPr lang="en-US" altLang="ja-JP" sz="1292" dirty="0">
              <a:solidFill>
                <a:prstClr val="black"/>
              </a:solidFill>
              <a:latin typeface="Meiryo UI" panose="020B0604030504040204" pitchFamily="50" charset="-128"/>
              <a:ea typeface="Meiryo UI" panose="020B0604030504040204" pitchFamily="50" charset="-128"/>
            </a:endParaRPr>
          </a:p>
        </p:txBody>
      </p:sp>
      <p:cxnSp>
        <p:nvCxnSpPr>
          <p:cNvPr id="61" name="直線コネクタ 60"/>
          <p:cNvCxnSpPr/>
          <p:nvPr/>
        </p:nvCxnSpPr>
        <p:spPr>
          <a:xfrm>
            <a:off x="1870418" y="2389513"/>
            <a:ext cx="54706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1870416" y="2149341"/>
            <a:ext cx="710451" cy="249748"/>
          </a:xfrm>
          <a:prstGeom prst="rect">
            <a:avLst/>
          </a:prstGeom>
          <a:noFill/>
        </p:spPr>
        <p:txBody>
          <a:bodyPr wrap="none" rtlCol="0">
            <a:spAutoFit/>
          </a:bodyPr>
          <a:lstStyle/>
          <a:p>
            <a:r>
              <a:rPr lang="ja-JP" altLang="en-US" sz="1023" b="1" dirty="0">
                <a:solidFill>
                  <a:prstClr val="black"/>
                </a:solidFill>
                <a:latin typeface="Meiryo UI" panose="020B0604030504040204" pitchFamily="50" charset="-128"/>
                <a:ea typeface="Meiryo UI" panose="020B0604030504040204" pitchFamily="50" charset="-128"/>
              </a:rPr>
              <a:t>構成要素</a:t>
            </a:r>
            <a:endParaRPr lang="en-US" altLang="ja-JP" sz="1023" b="1" dirty="0">
              <a:solidFill>
                <a:prstClr val="black"/>
              </a:solidFill>
              <a:latin typeface="Meiryo UI" panose="020B0604030504040204" pitchFamily="50" charset="-128"/>
              <a:ea typeface="Meiryo UI" panose="020B0604030504040204" pitchFamily="50" charset="-128"/>
            </a:endParaRPr>
          </a:p>
        </p:txBody>
      </p:sp>
      <p:cxnSp>
        <p:nvCxnSpPr>
          <p:cNvPr id="63" name="直線コネクタ 62"/>
          <p:cNvCxnSpPr/>
          <p:nvPr/>
        </p:nvCxnSpPr>
        <p:spPr>
          <a:xfrm>
            <a:off x="783277" y="2389513"/>
            <a:ext cx="9814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783277" y="2149341"/>
            <a:ext cx="830677" cy="249748"/>
          </a:xfrm>
          <a:prstGeom prst="rect">
            <a:avLst/>
          </a:prstGeom>
          <a:noFill/>
        </p:spPr>
        <p:txBody>
          <a:bodyPr wrap="none" rtlCol="0">
            <a:spAutoFit/>
          </a:bodyPr>
          <a:lstStyle/>
          <a:p>
            <a:r>
              <a:rPr lang="ja-JP" altLang="en-US" sz="1023" b="1" dirty="0">
                <a:solidFill>
                  <a:prstClr val="black"/>
                </a:solidFill>
                <a:latin typeface="Meiryo UI" panose="020B0604030504040204" pitchFamily="50" charset="-128"/>
                <a:ea typeface="Meiryo UI" panose="020B0604030504040204" pitchFamily="50" charset="-128"/>
              </a:rPr>
              <a:t>発展の背景</a:t>
            </a:r>
            <a:endParaRPr lang="en-US" altLang="ja-JP" sz="1023"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783276" y="2994409"/>
            <a:ext cx="970275" cy="13518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023" b="1" u="sng" dirty="0">
                <a:solidFill>
                  <a:srgbClr val="000000"/>
                </a:solidFill>
                <a:latin typeface="Meiryo UI" panose="020B0604030504040204" pitchFamily="50" charset="-128"/>
                <a:ea typeface="Meiryo UI" panose="020B0604030504040204" pitchFamily="50" charset="-128"/>
              </a:rPr>
              <a:t>社会的要請</a:t>
            </a:r>
            <a:endParaRPr lang="en-US" altLang="ja-JP" sz="1023" b="1" u="sng" dirty="0">
              <a:solidFill>
                <a:srgbClr val="000000"/>
              </a:solidFill>
              <a:latin typeface="Meiryo UI" panose="020B0604030504040204" pitchFamily="50" charset="-128"/>
              <a:ea typeface="Meiryo UI" panose="020B0604030504040204" pitchFamily="50" charset="-128"/>
            </a:endParaRPr>
          </a:p>
          <a:p>
            <a:pPr>
              <a:buSzPts val="1600"/>
            </a:pPr>
            <a:endParaRPr lang="en-US" altLang="ja-JP" sz="1023" u="sng" dirty="0">
              <a:solidFill>
                <a:srgbClr val="000000"/>
              </a:solidFill>
              <a:latin typeface="Meiryo UI" panose="020B0604030504040204" pitchFamily="50" charset="-128"/>
              <a:ea typeface="Meiryo UI" panose="020B0604030504040204" pitchFamily="50" charset="-128"/>
            </a:endParaRPr>
          </a:p>
          <a:p>
            <a:pPr>
              <a:buSzPts val="1600"/>
            </a:pPr>
            <a:r>
              <a:rPr lang="ja-JP" altLang="ja-JP" sz="1023" dirty="0">
                <a:solidFill>
                  <a:srgbClr val="000000"/>
                </a:solidFill>
                <a:latin typeface="Meiryo UI" panose="020B0604030504040204" pitchFamily="50" charset="-128"/>
                <a:ea typeface="Meiryo UI" panose="020B0604030504040204" pitchFamily="50" charset="-128"/>
              </a:rPr>
              <a:t>少子高齢化・持続的発展</a:t>
            </a:r>
            <a:r>
              <a:rPr lang="ja-JP" altLang="en-US" sz="1023" dirty="0">
                <a:solidFill>
                  <a:srgbClr val="000000"/>
                </a:solidFill>
                <a:latin typeface="Meiryo UI" panose="020B0604030504040204" pitchFamily="50" charset="-128"/>
                <a:ea typeface="Meiryo UI" panose="020B0604030504040204" pitchFamily="50" charset="-128"/>
              </a:rPr>
              <a:t>社会に対応する</a:t>
            </a:r>
            <a:r>
              <a:rPr lang="ja-JP" altLang="ja-JP" sz="1023" dirty="0">
                <a:solidFill>
                  <a:srgbClr val="000000"/>
                </a:solidFill>
                <a:latin typeface="Meiryo UI" panose="020B0604030504040204" pitchFamily="50" charset="-128"/>
                <a:ea typeface="Meiryo UI" panose="020B0604030504040204" pitchFamily="50" charset="-128"/>
              </a:rPr>
              <a:t>、医療</a:t>
            </a:r>
            <a:r>
              <a:rPr lang="ja-JP" altLang="en-US" sz="1023" dirty="0">
                <a:solidFill>
                  <a:srgbClr val="000000"/>
                </a:solidFill>
                <a:latin typeface="Meiryo UI" panose="020B0604030504040204" pitchFamily="50" charset="-128"/>
                <a:ea typeface="Meiryo UI" panose="020B0604030504040204" pitchFamily="50" charset="-128"/>
              </a:rPr>
              <a:t>進歩</a:t>
            </a:r>
            <a:r>
              <a:rPr lang="ja-JP" altLang="ja-JP" sz="1023" dirty="0">
                <a:solidFill>
                  <a:srgbClr val="000000"/>
                </a:solidFill>
                <a:latin typeface="Meiryo UI" panose="020B0604030504040204" pitchFamily="50" charset="-128"/>
                <a:ea typeface="Meiryo UI" panose="020B0604030504040204" pitchFamily="50" charset="-128"/>
              </a:rPr>
              <a:t>、環境負荷の低減</a:t>
            </a:r>
            <a:endParaRPr lang="en-US" altLang="ja-JP" sz="1023" dirty="0">
              <a:solidFill>
                <a:prstClr val="black"/>
              </a:solidFill>
              <a:latin typeface="Meiryo UI" panose="020B0604030504040204" pitchFamily="50" charset="-128"/>
              <a:ea typeface="Meiryo UI" panose="020B0604030504040204" pitchFamily="50" charset="-128"/>
            </a:endParaRPr>
          </a:p>
        </p:txBody>
      </p:sp>
      <p:sp>
        <p:nvSpPr>
          <p:cNvPr id="66" name="正方形/長方形 65"/>
          <p:cNvSpPr/>
          <p:nvPr/>
        </p:nvSpPr>
        <p:spPr>
          <a:xfrm>
            <a:off x="783276" y="4470088"/>
            <a:ext cx="970275" cy="13518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buSzPts val="1600"/>
            </a:pPr>
            <a:r>
              <a:rPr lang="ja-JP" altLang="en-US" sz="1023" b="1" u="sng" dirty="0">
                <a:solidFill>
                  <a:srgbClr val="000000"/>
                </a:solidFill>
                <a:latin typeface="Meiryo UI" panose="020B0604030504040204" pitchFamily="50" charset="-128"/>
                <a:ea typeface="Meiryo UI" panose="020B0604030504040204" pitchFamily="50" charset="-128"/>
              </a:rPr>
              <a:t>技術的進歩</a:t>
            </a:r>
            <a:endParaRPr lang="en-US" altLang="ja-JP" sz="1023" b="1" u="sng" dirty="0">
              <a:solidFill>
                <a:srgbClr val="000000"/>
              </a:solidFill>
              <a:latin typeface="Meiryo UI" panose="020B0604030504040204" pitchFamily="50" charset="-128"/>
              <a:ea typeface="Meiryo UI" panose="020B0604030504040204" pitchFamily="50" charset="-128"/>
            </a:endParaRPr>
          </a:p>
          <a:p>
            <a:pPr>
              <a:buSzPts val="1600"/>
            </a:pPr>
            <a:endParaRPr lang="en-US" altLang="ja-JP" sz="1023" dirty="0">
              <a:solidFill>
                <a:srgbClr val="000000"/>
              </a:solidFill>
              <a:latin typeface="Meiryo UI" panose="020B0604030504040204" pitchFamily="50" charset="-128"/>
              <a:ea typeface="Meiryo UI" panose="020B0604030504040204" pitchFamily="50" charset="-128"/>
            </a:endParaRPr>
          </a:p>
          <a:p>
            <a:pPr>
              <a:buSzPts val="1600"/>
            </a:pPr>
            <a:r>
              <a:rPr lang="ja-JP" altLang="ja-JP" sz="1023" dirty="0">
                <a:solidFill>
                  <a:srgbClr val="000000"/>
                </a:solidFill>
                <a:latin typeface="Meiryo UI" panose="020B0604030504040204" pitchFamily="50" charset="-128"/>
                <a:ea typeface="Meiryo UI" panose="020B0604030504040204" pitchFamily="50" charset="-128"/>
              </a:rPr>
              <a:t>生命現象の機構解明</a:t>
            </a:r>
            <a:r>
              <a:rPr lang="ja-JP" altLang="en-US" sz="1023" dirty="0">
                <a:solidFill>
                  <a:srgbClr val="000000"/>
                </a:solidFill>
                <a:latin typeface="Meiryo UI" panose="020B0604030504040204" pitchFamily="50" charset="-128"/>
                <a:ea typeface="Meiryo UI" panose="020B0604030504040204" pitchFamily="50" charset="-128"/>
              </a:rPr>
              <a:t>の進歩と</a:t>
            </a:r>
            <a:r>
              <a:rPr lang="ja-JP" altLang="ja-JP" sz="1023" dirty="0">
                <a:solidFill>
                  <a:srgbClr val="000000"/>
                </a:solidFill>
                <a:latin typeface="Meiryo UI" panose="020B0604030504040204" pitchFamily="50" charset="-128"/>
                <a:ea typeface="Meiryo UI" panose="020B0604030504040204" pitchFamily="50" charset="-128"/>
              </a:rPr>
              <a:t>、ナノテクノロジー等の</a:t>
            </a:r>
            <a:r>
              <a:rPr lang="ja-JP" altLang="en-US" sz="1023" dirty="0">
                <a:solidFill>
                  <a:srgbClr val="000000"/>
                </a:solidFill>
                <a:latin typeface="Meiryo UI" panose="020B0604030504040204" pitchFamily="50" charset="-128"/>
                <a:ea typeface="Meiryo UI" panose="020B0604030504040204" pitchFamily="50" charset="-128"/>
              </a:rPr>
              <a:t>工学的</a:t>
            </a:r>
            <a:r>
              <a:rPr lang="ja-JP" altLang="ja-JP" sz="1023" dirty="0">
                <a:solidFill>
                  <a:srgbClr val="000000"/>
                </a:solidFill>
                <a:latin typeface="Meiryo UI" panose="020B0604030504040204" pitchFamily="50" charset="-128"/>
                <a:ea typeface="Meiryo UI" panose="020B0604030504040204" pitchFamily="50" charset="-128"/>
              </a:rPr>
              <a:t>進歩</a:t>
            </a:r>
            <a:endParaRPr lang="ja-JP" altLang="en-US" sz="1023" dirty="0">
              <a:solidFill>
                <a:srgbClr val="000000"/>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4450132" y="4299977"/>
            <a:ext cx="710451" cy="249748"/>
          </a:xfrm>
          <a:prstGeom prst="rect">
            <a:avLst/>
          </a:prstGeom>
          <a:noFill/>
        </p:spPr>
        <p:txBody>
          <a:bodyPr wrap="none" rtlCol="0">
            <a:spAutoFit/>
          </a:bodyPr>
          <a:lstStyle/>
          <a:p>
            <a:r>
              <a:rPr lang="ja-JP" altLang="en-US" sz="1023" b="1" dirty="0">
                <a:solidFill>
                  <a:prstClr val="black"/>
                </a:solidFill>
                <a:latin typeface="Meiryo UI" panose="020B0604030504040204" pitchFamily="50" charset="-128"/>
                <a:ea typeface="Meiryo UI" panose="020B0604030504040204" pitchFamily="50" charset="-128"/>
              </a:rPr>
              <a:t>情報技術</a:t>
            </a:r>
          </a:p>
        </p:txBody>
      </p:sp>
      <p:sp>
        <p:nvSpPr>
          <p:cNvPr id="68" name="テキスト ボックス 67"/>
          <p:cNvSpPr txBox="1"/>
          <p:nvPr/>
        </p:nvSpPr>
        <p:spPr>
          <a:xfrm>
            <a:off x="4464084" y="3746905"/>
            <a:ext cx="1013419" cy="249748"/>
          </a:xfrm>
          <a:prstGeom prst="rect">
            <a:avLst/>
          </a:prstGeom>
          <a:noFill/>
        </p:spPr>
        <p:txBody>
          <a:bodyPr wrap="none" rtlCol="0">
            <a:spAutoFit/>
          </a:bodyPr>
          <a:lstStyle/>
          <a:p>
            <a:r>
              <a:rPr lang="ja-JP" altLang="en-US" sz="1023" b="1" dirty="0">
                <a:solidFill>
                  <a:prstClr val="black"/>
                </a:solidFill>
                <a:latin typeface="Meiryo UI" panose="020B0604030504040204" pitchFamily="50" charset="-128"/>
                <a:ea typeface="Meiryo UI" panose="020B0604030504040204" pitchFamily="50" charset="-128"/>
              </a:rPr>
              <a:t>ナノテクノロジー</a:t>
            </a:r>
          </a:p>
        </p:txBody>
      </p:sp>
      <p:sp>
        <p:nvSpPr>
          <p:cNvPr id="69" name="楕円 68"/>
          <p:cNvSpPr/>
          <p:nvPr/>
        </p:nvSpPr>
        <p:spPr>
          <a:xfrm>
            <a:off x="5544086" y="3213116"/>
            <a:ext cx="1529810" cy="1431905"/>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23" dirty="0">
              <a:solidFill>
                <a:prstClr val="black"/>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4467961" y="4138188"/>
            <a:ext cx="2599408" cy="56347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latin typeface="Meiryo UI" panose="020B0604030504040204" pitchFamily="50" charset="-128"/>
              <a:ea typeface="Meiryo UI" panose="020B0604030504040204" pitchFamily="50" charset="-128"/>
            </a:endParaRPr>
          </a:p>
        </p:txBody>
      </p:sp>
      <p:sp>
        <p:nvSpPr>
          <p:cNvPr id="71" name="正方形/長方形 70"/>
          <p:cNvSpPr/>
          <p:nvPr/>
        </p:nvSpPr>
        <p:spPr>
          <a:xfrm>
            <a:off x="4464085" y="3679113"/>
            <a:ext cx="1903736" cy="37133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latin typeface="Meiryo UI" panose="020B0604030504040204" pitchFamily="50" charset="-128"/>
              <a:ea typeface="Meiryo UI" panose="020B0604030504040204" pitchFamily="50" charset="-128"/>
            </a:endParaRPr>
          </a:p>
        </p:txBody>
      </p:sp>
      <p:cxnSp>
        <p:nvCxnSpPr>
          <p:cNvPr id="15" name="直線コネクタ 14"/>
          <p:cNvCxnSpPr>
            <a:stCxn id="49" idx="0"/>
          </p:cNvCxnSpPr>
          <p:nvPr/>
        </p:nvCxnSpPr>
        <p:spPr>
          <a:xfrm flipV="1">
            <a:off x="5119334" y="3864782"/>
            <a:ext cx="792018" cy="1133550"/>
          </a:xfrm>
          <a:prstGeom prst="line">
            <a:avLst/>
          </a:prstGeom>
          <a:ln w="15875" cap="rnd">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H="1" flipV="1">
            <a:off x="6254573" y="4398380"/>
            <a:ext cx="286" cy="518450"/>
          </a:xfrm>
          <a:prstGeom prst="line">
            <a:avLst/>
          </a:prstGeom>
          <a:ln w="15875" cap="rnd">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77932" y="1097475"/>
            <a:ext cx="39876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7857821" y="2976751"/>
            <a:ext cx="724575" cy="5910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23" b="1" dirty="0">
                <a:solidFill>
                  <a:prstClr val="black"/>
                </a:solidFill>
                <a:latin typeface="Meiryo UI" panose="020B0604030504040204" pitchFamily="50" charset="-128"/>
                <a:ea typeface="Meiryo UI" panose="020B0604030504040204" pitchFamily="50" charset="-128"/>
              </a:rPr>
              <a:t>創薬科学・生命医工科学</a:t>
            </a:r>
          </a:p>
        </p:txBody>
      </p:sp>
      <p:sp>
        <p:nvSpPr>
          <p:cNvPr id="2" name="スライド番号プレースホルダー 1"/>
          <p:cNvSpPr>
            <a:spLocks noGrp="1"/>
          </p:cNvSpPr>
          <p:nvPr>
            <p:ph type="sldNum" sz="quarter" idx="12"/>
          </p:nvPr>
        </p:nvSpPr>
        <p:spPr/>
        <p:txBody>
          <a:bodyPr/>
          <a:lstStyle/>
          <a:p>
            <a:fld id="{2788D170-ED78-4CD6-9DF7-18AA74CDFCD5}" type="slidenum">
              <a:rPr lang="ja-JP" altLang="en-US" smtClean="0">
                <a:solidFill>
                  <a:prstClr val="black">
                    <a:tint val="75000"/>
                  </a:prstClr>
                </a:solidFill>
              </a:rPr>
              <a:pPr/>
              <a:t>52</a:t>
            </a:fld>
            <a:endParaRPr lang="ja-JP" altLang="en-US">
              <a:solidFill>
                <a:prstClr val="black">
                  <a:tint val="75000"/>
                </a:prstClr>
              </a:solidFill>
            </a:endParaRPr>
          </a:p>
        </p:txBody>
      </p:sp>
      <p:sp>
        <p:nvSpPr>
          <p:cNvPr id="42" name="角丸四角形 41"/>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6075372" y="436602"/>
            <a:ext cx="2780725"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288630" y="145051"/>
            <a:ext cx="8424936"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バイオエンジニアリングには、多くの研究分野が関連してくる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25922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50927" y="465457"/>
            <a:ext cx="3919663" cy="348109"/>
          </a:xfrm>
          <a:prstGeom prst="rect">
            <a:avLst/>
          </a:prstGeom>
          <a:noFill/>
        </p:spPr>
        <p:txBody>
          <a:bodyPr wrap="none" rtlCol="0">
            <a:spAutoFit/>
          </a:bodyPr>
          <a:lstStyle/>
          <a:p>
            <a:r>
              <a:rPr lang="ja-JP" altLang="en-US" sz="1662" dirty="0">
                <a:solidFill>
                  <a:prstClr val="black"/>
                </a:solidFill>
              </a:rPr>
              <a:t>サイエンスマップでの両大学の強い分野　</a:t>
            </a:r>
          </a:p>
        </p:txBody>
      </p:sp>
      <p:grpSp>
        <p:nvGrpSpPr>
          <p:cNvPr id="270" name="グループ化 269"/>
          <p:cNvGrpSpPr/>
          <p:nvPr/>
        </p:nvGrpSpPr>
        <p:grpSpPr>
          <a:xfrm>
            <a:off x="4476941" y="908404"/>
            <a:ext cx="4286366" cy="5372931"/>
            <a:chOff x="-71563" y="548680"/>
            <a:chExt cx="4643563" cy="5820675"/>
          </a:xfrm>
        </p:grpSpPr>
        <p:sp>
          <p:nvSpPr>
            <p:cNvPr id="9" name="正方形/長方形 8"/>
            <p:cNvSpPr/>
            <p:nvPr/>
          </p:nvSpPr>
          <p:spPr>
            <a:xfrm>
              <a:off x="41928" y="1077119"/>
              <a:ext cx="4530072" cy="52922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534" dirty="0">
                  <a:solidFill>
                    <a:prstClr val="white"/>
                  </a:solidFill>
                </a:rPr>
                <a:t>B</a:t>
              </a:r>
              <a:endParaRPr lang="ja-JP" altLang="en-US" sz="1534" dirty="0">
                <a:solidFill>
                  <a:prstClr val="white"/>
                </a:solidFill>
              </a:endParaRPr>
            </a:p>
          </p:txBody>
        </p:sp>
        <p:sp>
          <p:nvSpPr>
            <p:cNvPr id="6" name="テキスト ボックス 5"/>
            <p:cNvSpPr txBox="1"/>
            <p:nvPr/>
          </p:nvSpPr>
          <p:spPr>
            <a:xfrm>
              <a:off x="55806" y="981363"/>
              <a:ext cx="1429558" cy="346276"/>
            </a:xfrm>
            <a:prstGeom prst="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1477" dirty="0">
                  <a:solidFill>
                    <a:prstClr val="black"/>
                  </a:solidFill>
                </a:rPr>
                <a:t>大阪市立大学</a:t>
              </a:r>
            </a:p>
          </p:txBody>
        </p:sp>
        <p:sp>
          <p:nvSpPr>
            <p:cNvPr id="10" name="円/楕円 9"/>
            <p:cNvSpPr/>
            <p:nvPr/>
          </p:nvSpPr>
          <p:spPr>
            <a:xfrm>
              <a:off x="480831" y="1355526"/>
              <a:ext cx="1013424"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 name="円/楕円 10"/>
            <p:cNvSpPr/>
            <p:nvPr/>
          </p:nvSpPr>
          <p:spPr>
            <a:xfrm>
              <a:off x="1154314" y="1258281"/>
              <a:ext cx="1129972"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2" name="円/楕円 11"/>
            <p:cNvSpPr/>
            <p:nvPr/>
          </p:nvSpPr>
          <p:spPr>
            <a:xfrm>
              <a:off x="1885472" y="1794633"/>
              <a:ext cx="1063503"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3" name="円/楕円 12"/>
            <p:cNvSpPr/>
            <p:nvPr/>
          </p:nvSpPr>
          <p:spPr>
            <a:xfrm>
              <a:off x="2568443" y="1874088"/>
              <a:ext cx="991941" cy="979447"/>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4" name="円/楕円 13"/>
            <p:cNvSpPr/>
            <p:nvPr/>
          </p:nvSpPr>
          <p:spPr>
            <a:xfrm>
              <a:off x="1187548" y="2014300"/>
              <a:ext cx="1096737" cy="111432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5" name="円/楕円 14"/>
            <p:cNvSpPr/>
            <p:nvPr/>
          </p:nvSpPr>
          <p:spPr>
            <a:xfrm>
              <a:off x="556093" y="2144830"/>
              <a:ext cx="904927"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6" name="円/楕円 15"/>
            <p:cNvSpPr/>
            <p:nvPr/>
          </p:nvSpPr>
          <p:spPr>
            <a:xfrm>
              <a:off x="-71563" y="2580411"/>
              <a:ext cx="1026470" cy="82246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7" name="円/楕円 16"/>
            <p:cNvSpPr/>
            <p:nvPr/>
          </p:nvSpPr>
          <p:spPr>
            <a:xfrm>
              <a:off x="2616631" y="2853534"/>
              <a:ext cx="930565" cy="1007632"/>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8" name="円/楕円 17"/>
            <p:cNvSpPr/>
            <p:nvPr/>
          </p:nvSpPr>
          <p:spPr>
            <a:xfrm>
              <a:off x="1848439" y="2985159"/>
              <a:ext cx="1063503" cy="81652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9" name="円/楕円 18"/>
            <p:cNvSpPr/>
            <p:nvPr/>
          </p:nvSpPr>
          <p:spPr>
            <a:xfrm>
              <a:off x="3148382" y="3522380"/>
              <a:ext cx="1063503" cy="1053744"/>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0" name="円/楕円 19"/>
            <p:cNvSpPr/>
            <p:nvPr/>
          </p:nvSpPr>
          <p:spPr>
            <a:xfrm>
              <a:off x="3750914" y="3681939"/>
              <a:ext cx="821086" cy="864096"/>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1" name="円/楕円 20"/>
            <p:cNvSpPr/>
            <p:nvPr/>
          </p:nvSpPr>
          <p:spPr>
            <a:xfrm>
              <a:off x="1113340" y="2783607"/>
              <a:ext cx="1063503" cy="107755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2" name="円/楕円 21"/>
            <p:cNvSpPr/>
            <p:nvPr/>
          </p:nvSpPr>
          <p:spPr>
            <a:xfrm>
              <a:off x="480832" y="3230509"/>
              <a:ext cx="1025079" cy="985457"/>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3" name="円/楕円 22"/>
            <p:cNvSpPr/>
            <p:nvPr/>
          </p:nvSpPr>
          <p:spPr>
            <a:xfrm>
              <a:off x="1609413" y="3640987"/>
              <a:ext cx="1152262" cy="953560"/>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4" name="円/楕円 23"/>
            <p:cNvSpPr/>
            <p:nvPr/>
          </p:nvSpPr>
          <p:spPr>
            <a:xfrm>
              <a:off x="2388101" y="3361139"/>
              <a:ext cx="1063503" cy="103876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5" name="円/楕円 24"/>
            <p:cNvSpPr/>
            <p:nvPr/>
          </p:nvSpPr>
          <p:spPr>
            <a:xfrm>
              <a:off x="307635" y="3905608"/>
              <a:ext cx="1751127" cy="1083725"/>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6" name="円/楕円 25"/>
            <p:cNvSpPr/>
            <p:nvPr/>
          </p:nvSpPr>
          <p:spPr>
            <a:xfrm>
              <a:off x="3431842" y="4412429"/>
              <a:ext cx="713573" cy="87844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7" name="円/楕円 26"/>
            <p:cNvSpPr/>
            <p:nvPr/>
          </p:nvSpPr>
          <p:spPr>
            <a:xfrm>
              <a:off x="443794" y="5015194"/>
              <a:ext cx="2372243" cy="1262909"/>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8" name="テキスト ボックス 27"/>
            <p:cNvSpPr txBox="1"/>
            <p:nvPr/>
          </p:nvSpPr>
          <p:spPr>
            <a:xfrm>
              <a:off x="739546" y="1733763"/>
              <a:ext cx="39455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がん</a:t>
              </a:r>
            </a:p>
          </p:txBody>
        </p:sp>
        <p:sp>
          <p:nvSpPr>
            <p:cNvPr id="29" name="テキスト ボックス 28"/>
            <p:cNvSpPr txBox="1"/>
            <p:nvPr/>
          </p:nvSpPr>
          <p:spPr>
            <a:xfrm>
              <a:off x="1468309" y="1615963"/>
              <a:ext cx="40497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循環</a:t>
              </a:r>
            </a:p>
          </p:txBody>
        </p:sp>
        <p:sp>
          <p:nvSpPr>
            <p:cNvPr id="30" name="テキスト ボックス 29"/>
            <p:cNvSpPr txBox="1"/>
            <p:nvPr/>
          </p:nvSpPr>
          <p:spPr>
            <a:xfrm>
              <a:off x="2119591" y="2159206"/>
              <a:ext cx="457069"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脳・神</a:t>
              </a:r>
            </a:p>
          </p:txBody>
        </p:sp>
        <p:sp>
          <p:nvSpPr>
            <p:cNvPr id="31" name="テキスト ボックス 30"/>
            <p:cNvSpPr txBox="1"/>
            <p:nvPr/>
          </p:nvSpPr>
          <p:spPr>
            <a:xfrm>
              <a:off x="2971331" y="2194348"/>
              <a:ext cx="40497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精神</a:t>
              </a:r>
            </a:p>
          </p:txBody>
        </p:sp>
        <p:sp>
          <p:nvSpPr>
            <p:cNvPr id="32" name="テキスト ボックス 31"/>
            <p:cNvSpPr txBox="1"/>
            <p:nvPr/>
          </p:nvSpPr>
          <p:spPr>
            <a:xfrm>
              <a:off x="129434" y="2865716"/>
              <a:ext cx="507431"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感染症</a:t>
              </a:r>
            </a:p>
          </p:txBody>
        </p:sp>
        <p:sp>
          <p:nvSpPr>
            <p:cNvPr id="33" name="テキスト ボックス 32"/>
            <p:cNvSpPr txBox="1"/>
            <p:nvPr/>
          </p:nvSpPr>
          <p:spPr>
            <a:xfrm>
              <a:off x="566898" y="3536193"/>
              <a:ext cx="457069"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環・生</a:t>
              </a:r>
            </a:p>
          </p:txBody>
        </p:sp>
        <p:sp>
          <p:nvSpPr>
            <p:cNvPr id="34" name="テキスト ボックス 33"/>
            <p:cNvSpPr txBox="1"/>
            <p:nvPr/>
          </p:nvSpPr>
          <p:spPr>
            <a:xfrm>
              <a:off x="1385364" y="3163621"/>
              <a:ext cx="40497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植物</a:t>
              </a:r>
            </a:p>
          </p:txBody>
        </p:sp>
        <p:sp>
          <p:nvSpPr>
            <p:cNvPr id="35" name="テキスト ボックス 34"/>
            <p:cNvSpPr txBox="1"/>
            <p:nvPr/>
          </p:nvSpPr>
          <p:spPr>
            <a:xfrm>
              <a:off x="763964" y="2535967"/>
              <a:ext cx="40497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免疫</a:t>
              </a:r>
            </a:p>
          </p:txBody>
        </p:sp>
        <p:sp>
          <p:nvSpPr>
            <p:cNvPr id="36" name="テキスト ボックス 35"/>
            <p:cNvSpPr txBox="1"/>
            <p:nvPr/>
          </p:nvSpPr>
          <p:spPr>
            <a:xfrm>
              <a:off x="1426981" y="2395286"/>
              <a:ext cx="457069"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遺・幹</a:t>
              </a:r>
            </a:p>
          </p:txBody>
        </p:sp>
        <p:sp>
          <p:nvSpPr>
            <p:cNvPr id="37" name="テキスト ボックス 36"/>
            <p:cNvSpPr txBox="1"/>
            <p:nvPr/>
          </p:nvSpPr>
          <p:spPr>
            <a:xfrm>
              <a:off x="900544" y="4299098"/>
              <a:ext cx="457069"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環・気</a:t>
              </a:r>
            </a:p>
          </p:txBody>
        </p:sp>
        <p:sp>
          <p:nvSpPr>
            <p:cNvPr id="38" name="テキスト ボックス 37"/>
            <p:cNvSpPr txBox="1"/>
            <p:nvPr/>
          </p:nvSpPr>
          <p:spPr>
            <a:xfrm>
              <a:off x="3946412" y="3975276"/>
              <a:ext cx="40497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量子</a:t>
              </a:r>
            </a:p>
          </p:txBody>
        </p:sp>
        <p:sp>
          <p:nvSpPr>
            <p:cNvPr id="39" name="テキスト ボックス 38"/>
            <p:cNvSpPr txBox="1"/>
            <p:nvPr/>
          </p:nvSpPr>
          <p:spPr>
            <a:xfrm>
              <a:off x="1742351" y="3954709"/>
              <a:ext cx="648094"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化合・エネ</a:t>
              </a:r>
            </a:p>
          </p:txBody>
        </p:sp>
        <p:sp>
          <p:nvSpPr>
            <p:cNvPr id="40" name="テキスト ボックス 39"/>
            <p:cNvSpPr txBox="1"/>
            <p:nvPr/>
          </p:nvSpPr>
          <p:spPr>
            <a:xfrm>
              <a:off x="2593550" y="3728950"/>
              <a:ext cx="576894"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ナノ（化）</a:t>
              </a:r>
            </a:p>
          </p:txBody>
        </p:sp>
        <p:sp>
          <p:nvSpPr>
            <p:cNvPr id="41" name="テキスト ボックス 40"/>
            <p:cNvSpPr txBox="1"/>
            <p:nvPr/>
          </p:nvSpPr>
          <p:spPr>
            <a:xfrm>
              <a:off x="1930186" y="3245545"/>
              <a:ext cx="667197"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ライフ</a:t>
              </a:r>
              <a:r>
                <a:rPr lang="en-US" altLang="ja-JP" sz="738" dirty="0">
                  <a:solidFill>
                    <a:prstClr val="black"/>
                  </a:solidFill>
                  <a:latin typeface="ＭＳ Ｐ明朝" panose="02020600040205080304" pitchFamily="18" charset="-128"/>
                  <a:ea typeface="ＭＳ Ｐ明朝" panose="02020600040205080304" pitchFamily="18" charset="-128"/>
                </a:rPr>
                <a:t>-</a:t>
              </a:r>
              <a:r>
                <a:rPr lang="ja-JP" altLang="en-US" sz="738" dirty="0">
                  <a:solidFill>
                    <a:prstClr val="black"/>
                  </a:solidFill>
                  <a:latin typeface="ＭＳ Ｐ明朝" panose="02020600040205080304" pitchFamily="18" charset="-128"/>
                  <a:ea typeface="ＭＳ Ｐ明朝" panose="02020600040205080304" pitchFamily="18" charset="-128"/>
                </a:rPr>
                <a:t>ナノ</a:t>
              </a:r>
            </a:p>
          </p:txBody>
        </p:sp>
        <p:sp>
          <p:nvSpPr>
            <p:cNvPr id="42" name="テキスト ボックス 41"/>
            <p:cNvSpPr txBox="1"/>
            <p:nvPr/>
          </p:nvSpPr>
          <p:spPr>
            <a:xfrm>
              <a:off x="2834927" y="3059757"/>
              <a:ext cx="55258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ナノ（ラ）</a:t>
              </a:r>
            </a:p>
          </p:txBody>
        </p:sp>
        <p:sp>
          <p:nvSpPr>
            <p:cNvPr id="43" name="テキスト ボックス 42"/>
            <p:cNvSpPr txBox="1"/>
            <p:nvPr/>
          </p:nvSpPr>
          <p:spPr>
            <a:xfrm>
              <a:off x="3302241" y="3900026"/>
              <a:ext cx="576894"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ナノ（物）</a:t>
              </a:r>
            </a:p>
          </p:txBody>
        </p:sp>
        <p:sp>
          <p:nvSpPr>
            <p:cNvPr id="44" name="テキスト ボックス 43"/>
            <p:cNvSpPr txBox="1"/>
            <p:nvPr/>
          </p:nvSpPr>
          <p:spPr>
            <a:xfrm>
              <a:off x="1014910" y="5588496"/>
              <a:ext cx="755763" cy="223047"/>
            </a:xfrm>
            <a:prstGeom prst="rect">
              <a:avLst/>
            </a:prstGeom>
            <a:noFill/>
          </p:spPr>
          <p:txBody>
            <a:bodyPr wrap="none" rtlCol="0">
              <a:spAutoFit/>
            </a:bodyPr>
            <a:lstStyle/>
            <a:p>
              <a:r>
                <a:rPr lang="en-US" altLang="ja-JP" sz="738" dirty="0">
                  <a:solidFill>
                    <a:prstClr val="black"/>
                  </a:solidFill>
                  <a:latin typeface="ＭＳ Ｐ明朝" panose="02020600040205080304" pitchFamily="18" charset="-128"/>
                  <a:ea typeface="ＭＳ Ｐ明朝" panose="02020600040205080304" pitchFamily="18" charset="-128"/>
                </a:rPr>
                <a:t>IT</a:t>
              </a:r>
              <a:r>
                <a:rPr lang="ja-JP" altLang="en-US" sz="738" dirty="0">
                  <a:solidFill>
                    <a:prstClr val="black"/>
                  </a:solidFill>
                  <a:latin typeface="ＭＳ Ｐ明朝" panose="02020600040205080304" pitchFamily="18" charset="-128"/>
                  <a:ea typeface="ＭＳ Ｐ明朝" panose="02020600040205080304" pitchFamily="18" charset="-128"/>
                </a:rPr>
                <a:t>・人工知能</a:t>
              </a:r>
            </a:p>
          </p:txBody>
        </p:sp>
        <p:sp>
          <p:nvSpPr>
            <p:cNvPr id="45" name="テキスト ボックス 44"/>
            <p:cNvSpPr txBox="1"/>
            <p:nvPr/>
          </p:nvSpPr>
          <p:spPr>
            <a:xfrm>
              <a:off x="3415794" y="4704293"/>
              <a:ext cx="866904"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宇宙・基礎物理</a:t>
              </a:r>
            </a:p>
          </p:txBody>
        </p:sp>
        <p:sp>
          <p:nvSpPr>
            <p:cNvPr id="84" name="円/楕円 83"/>
            <p:cNvSpPr/>
            <p:nvPr/>
          </p:nvSpPr>
          <p:spPr>
            <a:xfrm>
              <a:off x="1426981" y="4448084"/>
              <a:ext cx="103694" cy="9795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88" name="円/楕円 87"/>
            <p:cNvSpPr/>
            <p:nvPr/>
          </p:nvSpPr>
          <p:spPr>
            <a:xfrm>
              <a:off x="3965348" y="5266922"/>
              <a:ext cx="79379" cy="72953"/>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91" name="円/楕円 90"/>
            <p:cNvSpPr/>
            <p:nvPr/>
          </p:nvSpPr>
          <p:spPr>
            <a:xfrm>
              <a:off x="1319593" y="1710435"/>
              <a:ext cx="79379" cy="72953"/>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92" name="円/楕円 91"/>
            <p:cNvSpPr/>
            <p:nvPr/>
          </p:nvSpPr>
          <p:spPr>
            <a:xfrm>
              <a:off x="2046756" y="1456217"/>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93" name="円/楕円 92"/>
            <p:cNvSpPr/>
            <p:nvPr/>
          </p:nvSpPr>
          <p:spPr>
            <a:xfrm>
              <a:off x="1827810" y="1349891"/>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94" name="円/楕円 93"/>
            <p:cNvSpPr/>
            <p:nvPr/>
          </p:nvSpPr>
          <p:spPr>
            <a:xfrm>
              <a:off x="1513058" y="1583879"/>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95" name="円/楕円 94"/>
            <p:cNvSpPr/>
            <p:nvPr/>
          </p:nvSpPr>
          <p:spPr>
            <a:xfrm>
              <a:off x="1433823" y="1636377"/>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96" name="円/楕円 95"/>
            <p:cNvSpPr/>
            <p:nvPr/>
          </p:nvSpPr>
          <p:spPr>
            <a:xfrm>
              <a:off x="1607055" y="1913186"/>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97" name="円/楕円 96"/>
            <p:cNvSpPr/>
            <p:nvPr/>
          </p:nvSpPr>
          <p:spPr>
            <a:xfrm>
              <a:off x="1404121" y="2092732"/>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98" name="円/楕円 97"/>
            <p:cNvSpPr/>
            <p:nvPr/>
          </p:nvSpPr>
          <p:spPr>
            <a:xfrm>
              <a:off x="1065580" y="2089774"/>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99" name="円/楕円 98"/>
            <p:cNvSpPr/>
            <p:nvPr/>
          </p:nvSpPr>
          <p:spPr>
            <a:xfrm>
              <a:off x="1652775" y="1702906"/>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00" name="円/楕円 99"/>
            <p:cNvSpPr/>
            <p:nvPr/>
          </p:nvSpPr>
          <p:spPr>
            <a:xfrm>
              <a:off x="1785390" y="1707455"/>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01" name="円/楕円 100"/>
            <p:cNvSpPr/>
            <p:nvPr/>
          </p:nvSpPr>
          <p:spPr>
            <a:xfrm>
              <a:off x="1283493" y="2169485"/>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02" name="円/楕円 101"/>
            <p:cNvSpPr/>
            <p:nvPr/>
          </p:nvSpPr>
          <p:spPr>
            <a:xfrm>
              <a:off x="1555594" y="2199549"/>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03" name="円/楕円 102"/>
            <p:cNvSpPr/>
            <p:nvPr/>
          </p:nvSpPr>
          <p:spPr>
            <a:xfrm>
              <a:off x="880530" y="2332791"/>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04" name="円/楕円 103"/>
            <p:cNvSpPr/>
            <p:nvPr/>
          </p:nvSpPr>
          <p:spPr>
            <a:xfrm>
              <a:off x="3111930" y="4160845"/>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05" name="円/楕円 104"/>
            <p:cNvSpPr/>
            <p:nvPr/>
          </p:nvSpPr>
          <p:spPr>
            <a:xfrm>
              <a:off x="2852203" y="3437964"/>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06" name="円/楕円 105"/>
            <p:cNvSpPr/>
            <p:nvPr/>
          </p:nvSpPr>
          <p:spPr>
            <a:xfrm>
              <a:off x="1696440" y="2546281"/>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07" name="円/楕円 106"/>
            <p:cNvSpPr/>
            <p:nvPr/>
          </p:nvSpPr>
          <p:spPr>
            <a:xfrm>
              <a:off x="1557379" y="2361347"/>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08" name="円/楕円 107"/>
            <p:cNvSpPr/>
            <p:nvPr/>
          </p:nvSpPr>
          <p:spPr>
            <a:xfrm>
              <a:off x="2870766" y="3900026"/>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09" name="円/楕円 108"/>
            <p:cNvSpPr/>
            <p:nvPr/>
          </p:nvSpPr>
          <p:spPr>
            <a:xfrm>
              <a:off x="2039655" y="2590188"/>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10" name="円/楕円 109"/>
            <p:cNvSpPr/>
            <p:nvPr/>
          </p:nvSpPr>
          <p:spPr>
            <a:xfrm>
              <a:off x="3171858" y="3828023"/>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11" name="円/楕円 110"/>
            <p:cNvSpPr/>
            <p:nvPr/>
          </p:nvSpPr>
          <p:spPr>
            <a:xfrm>
              <a:off x="2641664" y="3718555"/>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12" name="円/楕円 111"/>
            <p:cNvSpPr/>
            <p:nvPr/>
          </p:nvSpPr>
          <p:spPr>
            <a:xfrm>
              <a:off x="1703962" y="2670780"/>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13" name="円/楕円 112"/>
            <p:cNvSpPr/>
            <p:nvPr/>
          </p:nvSpPr>
          <p:spPr>
            <a:xfrm>
              <a:off x="1607055" y="3314746"/>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14" name="円/楕円 113"/>
            <p:cNvSpPr/>
            <p:nvPr/>
          </p:nvSpPr>
          <p:spPr>
            <a:xfrm>
              <a:off x="2921804" y="3602575"/>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15" name="円/楕円 114"/>
            <p:cNvSpPr/>
            <p:nvPr/>
          </p:nvSpPr>
          <p:spPr>
            <a:xfrm>
              <a:off x="2033840" y="2670780"/>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16" name="円/楕円 115"/>
            <p:cNvSpPr/>
            <p:nvPr/>
          </p:nvSpPr>
          <p:spPr>
            <a:xfrm>
              <a:off x="1075398" y="4110989"/>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17" name="円/楕円 116"/>
            <p:cNvSpPr/>
            <p:nvPr/>
          </p:nvSpPr>
          <p:spPr>
            <a:xfrm>
              <a:off x="3165377" y="3905608"/>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18" name="円/楕円 117"/>
            <p:cNvSpPr/>
            <p:nvPr/>
          </p:nvSpPr>
          <p:spPr>
            <a:xfrm>
              <a:off x="2641633" y="4060714"/>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27" name="円/楕円 126"/>
            <p:cNvSpPr/>
            <p:nvPr/>
          </p:nvSpPr>
          <p:spPr>
            <a:xfrm>
              <a:off x="3676303" y="4411471"/>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28" name="円/楕円 127"/>
            <p:cNvSpPr/>
            <p:nvPr/>
          </p:nvSpPr>
          <p:spPr>
            <a:xfrm>
              <a:off x="3837364" y="4906807"/>
              <a:ext cx="45720"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31" name="円/楕円 130"/>
            <p:cNvSpPr/>
            <p:nvPr/>
          </p:nvSpPr>
          <p:spPr>
            <a:xfrm flipV="1">
              <a:off x="2870823" y="2848182"/>
              <a:ext cx="45719" cy="45719"/>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32" name="テキスト ボックス 131"/>
            <p:cNvSpPr txBox="1"/>
            <p:nvPr/>
          </p:nvSpPr>
          <p:spPr>
            <a:xfrm>
              <a:off x="3039532" y="548680"/>
              <a:ext cx="431021" cy="377118"/>
            </a:xfrm>
            <a:prstGeom prst="rect">
              <a:avLst/>
            </a:prstGeom>
            <a:noFill/>
          </p:spPr>
          <p:txBody>
            <a:bodyPr wrap="none" rtlCol="0">
              <a:spAutoFit/>
            </a:bodyPr>
            <a:lstStyle/>
            <a:p>
              <a:r>
                <a:rPr lang="ja-JP" altLang="en-US" sz="1662" dirty="0">
                  <a:solidFill>
                    <a:prstClr val="white"/>
                  </a:solidFill>
                </a:rPr>
                <a:t>●</a:t>
              </a:r>
            </a:p>
          </p:txBody>
        </p:sp>
        <p:sp>
          <p:nvSpPr>
            <p:cNvPr id="133" name="テキスト ボックス 132"/>
            <p:cNvSpPr txBox="1"/>
            <p:nvPr/>
          </p:nvSpPr>
          <p:spPr>
            <a:xfrm>
              <a:off x="1544921" y="1366729"/>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35" name="テキスト ボックス 134"/>
            <p:cNvSpPr txBox="1"/>
            <p:nvPr/>
          </p:nvSpPr>
          <p:spPr>
            <a:xfrm>
              <a:off x="1431131" y="1854033"/>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36" name="テキスト ボックス 135"/>
            <p:cNvSpPr txBox="1"/>
            <p:nvPr/>
          </p:nvSpPr>
          <p:spPr>
            <a:xfrm>
              <a:off x="1532848" y="2156545"/>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37" name="テキスト ボックス 136"/>
            <p:cNvSpPr txBox="1"/>
            <p:nvPr/>
          </p:nvSpPr>
          <p:spPr>
            <a:xfrm>
              <a:off x="1398888" y="2162188"/>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38" name="テキスト ボックス 137"/>
            <p:cNvSpPr txBox="1"/>
            <p:nvPr/>
          </p:nvSpPr>
          <p:spPr>
            <a:xfrm>
              <a:off x="1469905" y="2062243"/>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39" name="テキスト ボックス 138"/>
            <p:cNvSpPr txBox="1"/>
            <p:nvPr/>
          </p:nvSpPr>
          <p:spPr>
            <a:xfrm>
              <a:off x="1841058" y="1989995"/>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40" name="テキスト ボックス 139"/>
            <p:cNvSpPr txBox="1"/>
            <p:nvPr/>
          </p:nvSpPr>
          <p:spPr>
            <a:xfrm>
              <a:off x="1425889" y="2405957"/>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41" name="テキスト ボックス 140"/>
            <p:cNvSpPr txBox="1"/>
            <p:nvPr/>
          </p:nvSpPr>
          <p:spPr>
            <a:xfrm>
              <a:off x="1226616" y="2524771"/>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42" name="テキスト ボックス 141"/>
            <p:cNvSpPr txBox="1"/>
            <p:nvPr/>
          </p:nvSpPr>
          <p:spPr>
            <a:xfrm>
              <a:off x="1492372" y="2830912"/>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43" name="テキスト ボックス 142"/>
            <p:cNvSpPr txBox="1"/>
            <p:nvPr/>
          </p:nvSpPr>
          <p:spPr>
            <a:xfrm>
              <a:off x="2042275" y="2959041"/>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44" name="テキスト ボックス 143"/>
            <p:cNvSpPr txBox="1"/>
            <p:nvPr/>
          </p:nvSpPr>
          <p:spPr>
            <a:xfrm>
              <a:off x="2759935" y="2759233"/>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45" name="テキスト ボックス 144"/>
            <p:cNvSpPr txBox="1"/>
            <p:nvPr/>
          </p:nvSpPr>
          <p:spPr>
            <a:xfrm>
              <a:off x="876964" y="2733648"/>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46" name="テキスト ボックス 145"/>
            <p:cNvSpPr txBox="1"/>
            <p:nvPr/>
          </p:nvSpPr>
          <p:spPr>
            <a:xfrm>
              <a:off x="1183376" y="2696747"/>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47" name="テキスト ボックス 146"/>
            <p:cNvSpPr txBox="1"/>
            <p:nvPr/>
          </p:nvSpPr>
          <p:spPr>
            <a:xfrm>
              <a:off x="956621" y="2211641"/>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48" name="テキスト ボックス 147"/>
            <p:cNvSpPr txBox="1"/>
            <p:nvPr/>
          </p:nvSpPr>
          <p:spPr>
            <a:xfrm>
              <a:off x="1260549" y="1921459"/>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49" name="テキスト ボックス 148"/>
            <p:cNvSpPr txBox="1"/>
            <p:nvPr/>
          </p:nvSpPr>
          <p:spPr>
            <a:xfrm>
              <a:off x="1560005" y="1544004"/>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50" name="テキスト ボックス 149"/>
            <p:cNvSpPr txBox="1"/>
            <p:nvPr/>
          </p:nvSpPr>
          <p:spPr>
            <a:xfrm>
              <a:off x="2978140" y="3408104"/>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51" name="テキスト ボックス 150"/>
            <p:cNvSpPr txBox="1"/>
            <p:nvPr/>
          </p:nvSpPr>
          <p:spPr>
            <a:xfrm>
              <a:off x="2616631" y="3531081"/>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52" name="テキスト ボックス 151"/>
            <p:cNvSpPr txBox="1"/>
            <p:nvPr/>
          </p:nvSpPr>
          <p:spPr>
            <a:xfrm>
              <a:off x="2477947" y="3914010"/>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53" name="テキスト ボックス 152"/>
            <p:cNvSpPr txBox="1"/>
            <p:nvPr/>
          </p:nvSpPr>
          <p:spPr>
            <a:xfrm>
              <a:off x="697432" y="3261176"/>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54" name="テキスト ボックス 153"/>
            <p:cNvSpPr txBox="1"/>
            <p:nvPr/>
          </p:nvSpPr>
          <p:spPr>
            <a:xfrm>
              <a:off x="518801" y="3735395"/>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55" name="テキスト ボックス 154"/>
            <p:cNvSpPr txBox="1"/>
            <p:nvPr/>
          </p:nvSpPr>
          <p:spPr>
            <a:xfrm>
              <a:off x="1180210" y="4371899"/>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56" name="テキスト ボックス 155"/>
            <p:cNvSpPr txBox="1"/>
            <p:nvPr/>
          </p:nvSpPr>
          <p:spPr>
            <a:xfrm>
              <a:off x="2645791" y="3957861"/>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57" name="テキスト ボックス 156"/>
            <p:cNvSpPr txBox="1"/>
            <p:nvPr/>
          </p:nvSpPr>
          <p:spPr>
            <a:xfrm>
              <a:off x="2645790" y="4228069"/>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58" name="テキスト ボックス 157"/>
            <p:cNvSpPr txBox="1"/>
            <p:nvPr/>
          </p:nvSpPr>
          <p:spPr>
            <a:xfrm>
              <a:off x="2979115" y="3519655"/>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59" name="テキスト ボックス 158"/>
            <p:cNvSpPr txBox="1"/>
            <p:nvPr/>
          </p:nvSpPr>
          <p:spPr>
            <a:xfrm>
              <a:off x="2771887" y="3595468"/>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60" name="テキスト ボックス 159"/>
            <p:cNvSpPr txBox="1"/>
            <p:nvPr/>
          </p:nvSpPr>
          <p:spPr>
            <a:xfrm>
              <a:off x="2951224" y="3698050"/>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61" name="テキスト ボックス 160"/>
            <p:cNvSpPr txBox="1"/>
            <p:nvPr/>
          </p:nvSpPr>
          <p:spPr>
            <a:xfrm>
              <a:off x="2892833" y="3746608"/>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62" name="テキスト ボックス 161"/>
            <p:cNvSpPr txBox="1"/>
            <p:nvPr/>
          </p:nvSpPr>
          <p:spPr>
            <a:xfrm>
              <a:off x="3014699" y="3746183"/>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63" name="テキスト ボックス 162"/>
            <p:cNvSpPr txBox="1"/>
            <p:nvPr/>
          </p:nvSpPr>
          <p:spPr>
            <a:xfrm>
              <a:off x="3459451" y="3649675"/>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64" name="テキスト ボックス 163"/>
            <p:cNvSpPr txBox="1"/>
            <p:nvPr/>
          </p:nvSpPr>
          <p:spPr>
            <a:xfrm>
              <a:off x="3619016" y="3796798"/>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65" name="テキスト ボックス 164"/>
            <p:cNvSpPr txBox="1"/>
            <p:nvPr/>
          </p:nvSpPr>
          <p:spPr>
            <a:xfrm>
              <a:off x="281190" y="2968838"/>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66" name="テキスト ボックス 165"/>
            <p:cNvSpPr txBox="1"/>
            <p:nvPr/>
          </p:nvSpPr>
          <p:spPr>
            <a:xfrm>
              <a:off x="3552489" y="3993837"/>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67" name="テキスト ボックス 166"/>
            <p:cNvSpPr txBox="1"/>
            <p:nvPr/>
          </p:nvSpPr>
          <p:spPr>
            <a:xfrm>
              <a:off x="3905133" y="3983770"/>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68" name="テキスト ボックス 167"/>
            <p:cNvSpPr txBox="1"/>
            <p:nvPr/>
          </p:nvSpPr>
          <p:spPr>
            <a:xfrm>
              <a:off x="92406" y="2039773"/>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69" name="テキスト ボックス 168"/>
            <p:cNvSpPr txBox="1"/>
            <p:nvPr/>
          </p:nvSpPr>
          <p:spPr>
            <a:xfrm>
              <a:off x="3924794" y="4576124"/>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70" name="テキスト ボックス 169"/>
            <p:cNvSpPr txBox="1"/>
            <p:nvPr/>
          </p:nvSpPr>
          <p:spPr>
            <a:xfrm>
              <a:off x="3849772" y="4853102"/>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71" name="テキスト ボックス 170"/>
            <p:cNvSpPr txBox="1"/>
            <p:nvPr/>
          </p:nvSpPr>
          <p:spPr>
            <a:xfrm>
              <a:off x="4019442" y="4767744"/>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172" name="テキスト ボックス 171"/>
            <p:cNvSpPr txBox="1"/>
            <p:nvPr/>
          </p:nvSpPr>
          <p:spPr>
            <a:xfrm>
              <a:off x="1319593" y="5821783"/>
              <a:ext cx="220745" cy="161572"/>
            </a:xfrm>
            <a:prstGeom prst="rect">
              <a:avLst/>
            </a:prstGeom>
            <a:noFill/>
          </p:spPr>
          <p:txBody>
            <a:bodyPr wrap="square" rtlCol="0">
              <a:spAutoFit/>
            </a:bodyPr>
            <a:lstStyle/>
            <a:p>
              <a:r>
                <a:rPr lang="ja-JP" altLang="en-US" sz="369" dirty="0">
                  <a:solidFill>
                    <a:srgbClr val="C0504D">
                      <a:lumMod val="60000"/>
                      <a:lumOff val="40000"/>
                    </a:srgbClr>
                  </a:solidFill>
                </a:rPr>
                <a:t>●</a:t>
              </a:r>
            </a:p>
          </p:txBody>
        </p:sp>
        <p:sp>
          <p:nvSpPr>
            <p:cNvPr id="239" name="円/楕円 238"/>
            <p:cNvSpPr/>
            <p:nvPr/>
          </p:nvSpPr>
          <p:spPr>
            <a:xfrm>
              <a:off x="3825207" y="5066387"/>
              <a:ext cx="103694" cy="9795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48" name="円/楕円 247"/>
            <p:cNvSpPr/>
            <p:nvPr/>
          </p:nvSpPr>
          <p:spPr>
            <a:xfrm>
              <a:off x="3953190" y="5239967"/>
              <a:ext cx="103694" cy="9795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49" name="円/楕円 248"/>
            <p:cNvSpPr/>
            <p:nvPr/>
          </p:nvSpPr>
          <p:spPr>
            <a:xfrm>
              <a:off x="3073622" y="3845482"/>
              <a:ext cx="103694" cy="9795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50" name="円/楕円 249"/>
            <p:cNvSpPr/>
            <p:nvPr/>
          </p:nvSpPr>
          <p:spPr>
            <a:xfrm>
              <a:off x="1198019" y="2473510"/>
              <a:ext cx="103694" cy="9795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51" name="円/楕円 250"/>
            <p:cNvSpPr/>
            <p:nvPr/>
          </p:nvSpPr>
          <p:spPr>
            <a:xfrm>
              <a:off x="1580072" y="2278815"/>
              <a:ext cx="103694" cy="9795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52" name="円/楕円 251"/>
            <p:cNvSpPr/>
            <p:nvPr/>
          </p:nvSpPr>
          <p:spPr>
            <a:xfrm>
              <a:off x="1436689" y="2379976"/>
              <a:ext cx="103694" cy="9795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53" name="円/楕円 252"/>
            <p:cNvSpPr/>
            <p:nvPr/>
          </p:nvSpPr>
          <p:spPr>
            <a:xfrm>
              <a:off x="1304401" y="1692779"/>
              <a:ext cx="103694" cy="97951"/>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3" name="テキスト ボックス 2"/>
            <p:cNvSpPr txBox="1"/>
            <p:nvPr/>
          </p:nvSpPr>
          <p:spPr>
            <a:xfrm>
              <a:off x="2568444" y="1141106"/>
              <a:ext cx="1959914" cy="530840"/>
            </a:xfrm>
            <a:prstGeom prst="rect">
              <a:avLst/>
            </a:prstGeom>
            <a:solidFill>
              <a:schemeClr val="bg2"/>
            </a:solidFill>
            <a:ln>
              <a:solidFill>
                <a:schemeClr val="tx1"/>
              </a:solidFill>
            </a:ln>
          </p:spPr>
          <p:txBody>
            <a:bodyPr wrap="square" rtlCol="0">
              <a:spAutoFit/>
            </a:bodyPr>
            <a:lstStyle/>
            <a:p>
              <a:pPr algn="ctr"/>
              <a:r>
                <a:rPr lang="ja-JP" altLang="en-US" sz="1292" dirty="0">
                  <a:solidFill>
                    <a:prstClr val="black"/>
                  </a:solidFill>
                </a:rPr>
                <a:t>がん、遺伝子･幹細胞、免疫、脳･神経、循環</a:t>
              </a:r>
            </a:p>
          </p:txBody>
        </p:sp>
        <p:cxnSp>
          <p:nvCxnSpPr>
            <p:cNvPr id="226" name="直線矢印コネクタ 225"/>
            <p:cNvCxnSpPr>
              <a:stCxn id="3" idx="1"/>
              <a:endCxn id="2" idx="7"/>
            </p:cNvCxnSpPr>
            <p:nvPr/>
          </p:nvCxnSpPr>
          <p:spPr>
            <a:xfrm flipH="1">
              <a:off x="2054042" y="1402716"/>
              <a:ext cx="514402" cy="32093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8" name="テキスト ボックス 257"/>
            <p:cNvSpPr txBox="1"/>
            <p:nvPr/>
          </p:nvSpPr>
          <p:spPr>
            <a:xfrm>
              <a:off x="535474" y="4488269"/>
              <a:ext cx="1831534" cy="746247"/>
            </a:xfrm>
            <a:prstGeom prst="rect">
              <a:avLst/>
            </a:prstGeom>
            <a:solidFill>
              <a:schemeClr val="bg2"/>
            </a:solidFill>
            <a:ln>
              <a:solidFill>
                <a:schemeClr val="tx1"/>
              </a:solidFill>
            </a:ln>
          </p:spPr>
          <p:txBody>
            <a:bodyPr wrap="square" rtlCol="0">
              <a:spAutoFit/>
            </a:bodyPr>
            <a:lstStyle/>
            <a:p>
              <a:r>
                <a:rPr lang="ja-JP" altLang="en-US" sz="1292" dirty="0">
                  <a:solidFill>
                    <a:prstClr val="black"/>
                  </a:solidFill>
                </a:rPr>
                <a:t>化学合成・エネルギー</a:t>
              </a:r>
              <a:endParaRPr lang="en-US" altLang="ja-JP" sz="1292" dirty="0">
                <a:solidFill>
                  <a:prstClr val="black"/>
                </a:solidFill>
              </a:endParaRPr>
            </a:p>
            <a:p>
              <a:r>
                <a:rPr lang="ja-JP" altLang="en-US" sz="1292" dirty="0">
                  <a:solidFill>
                    <a:prstClr val="black"/>
                  </a:solidFill>
                </a:rPr>
                <a:t>ナノ化学</a:t>
              </a:r>
            </a:p>
          </p:txBody>
        </p:sp>
        <p:cxnSp>
          <p:nvCxnSpPr>
            <p:cNvPr id="259" name="直線矢印コネクタ 258"/>
            <p:cNvCxnSpPr>
              <a:stCxn id="258" idx="0"/>
            </p:cNvCxnSpPr>
            <p:nvPr/>
          </p:nvCxnSpPr>
          <p:spPr>
            <a:xfrm flipV="1">
              <a:off x="1451241" y="4166367"/>
              <a:ext cx="857157" cy="32190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71" name="グループ化 270"/>
          <p:cNvGrpSpPr/>
          <p:nvPr/>
        </p:nvGrpSpPr>
        <p:grpSpPr>
          <a:xfrm>
            <a:off x="293000" y="1307804"/>
            <a:ext cx="4286366" cy="4973530"/>
            <a:chOff x="4478633" y="978005"/>
            <a:chExt cx="4643563" cy="5387991"/>
          </a:xfrm>
        </p:grpSpPr>
        <p:grpSp>
          <p:nvGrpSpPr>
            <p:cNvPr id="4" name="グループ化 3"/>
            <p:cNvGrpSpPr/>
            <p:nvPr/>
          </p:nvGrpSpPr>
          <p:grpSpPr>
            <a:xfrm>
              <a:off x="4478633" y="1073760"/>
              <a:ext cx="4643563" cy="5292236"/>
              <a:chOff x="4516733" y="1083285"/>
              <a:chExt cx="4643563" cy="5292236"/>
            </a:xfrm>
          </p:grpSpPr>
          <p:sp>
            <p:nvSpPr>
              <p:cNvPr id="47" name="正方形/長方形 46"/>
              <p:cNvSpPr/>
              <p:nvPr/>
            </p:nvSpPr>
            <p:spPr>
              <a:xfrm>
                <a:off x="4630224" y="1083285"/>
                <a:ext cx="4530072" cy="52922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48" name="円/楕円 47"/>
              <p:cNvSpPr/>
              <p:nvPr/>
            </p:nvSpPr>
            <p:spPr>
              <a:xfrm>
                <a:off x="5069127" y="1361692"/>
                <a:ext cx="1013424"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49" name="円/楕円 48"/>
              <p:cNvSpPr/>
              <p:nvPr/>
            </p:nvSpPr>
            <p:spPr>
              <a:xfrm>
                <a:off x="5742610" y="1264447"/>
                <a:ext cx="1129972"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0" name="円/楕円 49"/>
              <p:cNvSpPr/>
              <p:nvPr/>
            </p:nvSpPr>
            <p:spPr>
              <a:xfrm>
                <a:off x="6473768" y="1800799"/>
                <a:ext cx="1063503"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1" name="円/楕円 50"/>
              <p:cNvSpPr/>
              <p:nvPr/>
            </p:nvSpPr>
            <p:spPr>
              <a:xfrm>
                <a:off x="7156739" y="1880254"/>
                <a:ext cx="991941" cy="979447"/>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2" name="円/楕円 51"/>
              <p:cNvSpPr/>
              <p:nvPr/>
            </p:nvSpPr>
            <p:spPr>
              <a:xfrm>
                <a:off x="5775844" y="2020466"/>
                <a:ext cx="1096737" cy="111432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3" name="円/楕円 52"/>
              <p:cNvSpPr/>
              <p:nvPr/>
            </p:nvSpPr>
            <p:spPr>
              <a:xfrm>
                <a:off x="5144389" y="2150996"/>
                <a:ext cx="904927"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4" name="円/楕円 53"/>
              <p:cNvSpPr/>
              <p:nvPr/>
            </p:nvSpPr>
            <p:spPr>
              <a:xfrm>
                <a:off x="4516733" y="2586577"/>
                <a:ext cx="1026470" cy="82246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5" name="円/楕円 54"/>
              <p:cNvSpPr/>
              <p:nvPr/>
            </p:nvSpPr>
            <p:spPr>
              <a:xfrm>
                <a:off x="7204927" y="2859700"/>
                <a:ext cx="930565" cy="1007632"/>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6" name="円/楕円 55"/>
              <p:cNvSpPr/>
              <p:nvPr/>
            </p:nvSpPr>
            <p:spPr>
              <a:xfrm>
                <a:off x="6436735" y="2991325"/>
                <a:ext cx="1063503" cy="81652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7" name="円/楕円 56"/>
              <p:cNvSpPr/>
              <p:nvPr/>
            </p:nvSpPr>
            <p:spPr>
              <a:xfrm>
                <a:off x="7736678" y="3528546"/>
                <a:ext cx="1063503" cy="1053744"/>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8" name="円/楕円 57"/>
              <p:cNvSpPr/>
              <p:nvPr/>
            </p:nvSpPr>
            <p:spPr>
              <a:xfrm>
                <a:off x="8339210" y="3688105"/>
                <a:ext cx="821086" cy="864096"/>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9" name="円/楕円 58"/>
              <p:cNvSpPr/>
              <p:nvPr/>
            </p:nvSpPr>
            <p:spPr>
              <a:xfrm>
                <a:off x="5701636" y="2789773"/>
                <a:ext cx="1063503" cy="107755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0" name="円/楕円 59"/>
              <p:cNvSpPr/>
              <p:nvPr/>
            </p:nvSpPr>
            <p:spPr>
              <a:xfrm>
                <a:off x="5069128" y="3236675"/>
                <a:ext cx="1025079" cy="985457"/>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1" name="円/楕円 60"/>
              <p:cNvSpPr/>
              <p:nvPr/>
            </p:nvSpPr>
            <p:spPr>
              <a:xfrm>
                <a:off x="6197709" y="3647153"/>
                <a:ext cx="1152262" cy="953560"/>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2" name="円/楕円 61"/>
              <p:cNvSpPr/>
              <p:nvPr/>
            </p:nvSpPr>
            <p:spPr>
              <a:xfrm>
                <a:off x="6976397" y="3367305"/>
                <a:ext cx="1063503" cy="103876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3" name="円/楕円 62"/>
              <p:cNvSpPr/>
              <p:nvPr/>
            </p:nvSpPr>
            <p:spPr>
              <a:xfrm>
                <a:off x="4895931" y="3911774"/>
                <a:ext cx="1751127" cy="1083725"/>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4" name="円/楕円 63"/>
              <p:cNvSpPr/>
              <p:nvPr/>
            </p:nvSpPr>
            <p:spPr>
              <a:xfrm>
                <a:off x="8020138" y="4418595"/>
                <a:ext cx="713573" cy="87844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5" name="円/楕円 64"/>
              <p:cNvSpPr/>
              <p:nvPr/>
            </p:nvSpPr>
            <p:spPr>
              <a:xfrm>
                <a:off x="5032090" y="5021360"/>
                <a:ext cx="2372243" cy="1262909"/>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6" name="テキスト ボックス 65"/>
              <p:cNvSpPr txBox="1"/>
              <p:nvPr/>
            </p:nvSpPr>
            <p:spPr>
              <a:xfrm>
                <a:off x="5327842" y="1739929"/>
                <a:ext cx="39455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がん</a:t>
                </a:r>
              </a:p>
            </p:txBody>
          </p:sp>
          <p:sp>
            <p:nvSpPr>
              <p:cNvPr id="67" name="テキスト ボックス 66"/>
              <p:cNvSpPr txBox="1"/>
              <p:nvPr/>
            </p:nvSpPr>
            <p:spPr>
              <a:xfrm>
                <a:off x="6056605" y="1622128"/>
                <a:ext cx="40497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循環</a:t>
                </a:r>
              </a:p>
            </p:txBody>
          </p:sp>
          <p:sp>
            <p:nvSpPr>
              <p:cNvPr id="68" name="テキスト ボックス 67"/>
              <p:cNvSpPr txBox="1"/>
              <p:nvPr/>
            </p:nvSpPr>
            <p:spPr>
              <a:xfrm>
                <a:off x="6707887" y="2165372"/>
                <a:ext cx="457069"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脳・神</a:t>
                </a:r>
              </a:p>
            </p:txBody>
          </p:sp>
          <p:sp>
            <p:nvSpPr>
              <p:cNvPr id="69" name="テキスト ボックス 68"/>
              <p:cNvSpPr txBox="1"/>
              <p:nvPr/>
            </p:nvSpPr>
            <p:spPr>
              <a:xfrm>
                <a:off x="7559627" y="2200514"/>
                <a:ext cx="40497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精神</a:t>
                </a:r>
              </a:p>
            </p:txBody>
          </p:sp>
          <p:sp>
            <p:nvSpPr>
              <p:cNvPr id="70" name="テキスト ボックス 69"/>
              <p:cNvSpPr txBox="1"/>
              <p:nvPr/>
            </p:nvSpPr>
            <p:spPr>
              <a:xfrm>
                <a:off x="4717730" y="2871882"/>
                <a:ext cx="507431"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感染症</a:t>
                </a:r>
              </a:p>
            </p:txBody>
          </p:sp>
          <p:sp>
            <p:nvSpPr>
              <p:cNvPr id="71" name="テキスト ボックス 70"/>
              <p:cNvSpPr txBox="1"/>
              <p:nvPr/>
            </p:nvSpPr>
            <p:spPr>
              <a:xfrm>
                <a:off x="5155194" y="3542358"/>
                <a:ext cx="457069"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環・生</a:t>
                </a:r>
              </a:p>
            </p:txBody>
          </p:sp>
          <p:sp>
            <p:nvSpPr>
              <p:cNvPr id="72" name="テキスト ボックス 71"/>
              <p:cNvSpPr txBox="1"/>
              <p:nvPr/>
            </p:nvSpPr>
            <p:spPr>
              <a:xfrm>
                <a:off x="5973660" y="3169787"/>
                <a:ext cx="40497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植物</a:t>
                </a:r>
              </a:p>
            </p:txBody>
          </p:sp>
          <p:sp>
            <p:nvSpPr>
              <p:cNvPr id="73" name="テキスト ボックス 72"/>
              <p:cNvSpPr txBox="1"/>
              <p:nvPr/>
            </p:nvSpPr>
            <p:spPr>
              <a:xfrm>
                <a:off x="5352260" y="2542133"/>
                <a:ext cx="40497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免疫</a:t>
                </a:r>
              </a:p>
            </p:txBody>
          </p:sp>
          <p:sp>
            <p:nvSpPr>
              <p:cNvPr id="74" name="テキスト ボックス 73"/>
              <p:cNvSpPr txBox="1"/>
              <p:nvPr/>
            </p:nvSpPr>
            <p:spPr>
              <a:xfrm>
                <a:off x="6015277" y="2401452"/>
                <a:ext cx="457069"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遺・幹</a:t>
                </a:r>
              </a:p>
            </p:txBody>
          </p:sp>
          <p:sp>
            <p:nvSpPr>
              <p:cNvPr id="75" name="テキスト ボックス 74"/>
              <p:cNvSpPr txBox="1"/>
              <p:nvPr/>
            </p:nvSpPr>
            <p:spPr>
              <a:xfrm>
                <a:off x="5488840" y="4305263"/>
                <a:ext cx="457069"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環・気</a:t>
                </a:r>
              </a:p>
            </p:txBody>
          </p:sp>
          <p:sp>
            <p:nvSpPr>
              <p:cNvPr id="76" name="テキスト ボックス 75"/>
              <p:cNvSpPr txBox="1"/>
              <p:nvPr/>
            </p:nvSpPr>
            <p:spPr>
              <a:xfrm>
                <a:off x="8534708" y="3981442"/>
                <a:ext cx="40497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量子</a:t>
                </a:r>
              </a:p>
            </p:txBody>
          </p:sp>
          <p:sp>
            <p:nvSpPr>
              <p:cNvPr id="77" name="テキスト ボックス 76"/>
              <p:cNvSpPr txBox="1"/>
              <p:nvPr/>
            </p:nvSpPr>
            <p:spPr>
              <a:xfrm>
                <a:off x="6330647" y="3960875"/>
                <a:ext cx="648094"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化合・エネ</a:t>
                </a:r>
              </a:p>
            </p:txBody>
          </p:sp>
          <p:sp>
            <p:nvSpPr>
              <p:cNvPr id="78" name="テキスト ボックス 77"/>
              <p:cNvSpPr txBox="1"/>
              <p:nvPr/>
            </p:nvSpPr>
            <p:spPr>
              <a:xfrm>
                <a:off x="7181846" y="3735116"/>
                <a:ext cx="576894"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ナノ（化）</a:t>
                </a:r>
              </a:p>
            </p:txBody>
          </p:sp>
          <p:sp>
            <p:nvSpPr>
              <p:cNvPr id="79" name="テキスト ボックス 78"/>
              <p:cNvSpPr txBox="1"/>
              <p:nvPr/>
            </p:nvSpPr>
            <p:spPr>
              <a:xfrm>
                <a:off x="6518482" y="3251711"/>
                <a:ext cx="667197"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ライフ</a:t>
                </a:r>
                <a:r>
                  <a:rPr lang="en-US" altLang="ja-JP" sz="738" dirty="0">
                    <a:solidFill>
                      <a:prstClr val="black"/>
                    </a:solidFill>
                    <a:latin typeface="ＭＳ Ｐ明朝" panose="02020600040205080304" pitchFamily="18" charset="-128"/>
                    <a:ea typeface="ＭＳ Ｐ明朝" panose="02020600040205080304" pitchFamily="18" charset="-128"/>
                  </a:rPr>
                  <a:t>-</a:t>
                </a:r>
                <a:r>
                  <a:rPr lang="ja-JP" altLang="en-US" sz="738" dirty="0">
                    <a:solidFill>
                      <a:prstClr val="black"/>
                    </a:solidFill>
                    <a:latin typeface="ＭＳ Ｐ明朝" panose="02020600040205080304" pitchFamily="18" charset="-128"/>
                    <a:ea typeface="ＭＳ Ｐ明朝" panose="02020600040205080304" pitchFamily="18" charset="-128"/>
                  </a:rPr>
                  <a:t>ナノ</a:t>
                </a:r>
              </a:p>
            </p:txBody>
          </p:sp>
          <p:sp>
            <p:nvSpPr>
              <p:cNvPr id="80" name="テキスト ボックス 79"/>
              <p:cNvSpPr txBox="1"/>
              <p:nvPr/>
            </p:nvSpPr>
            <p:spPr>
              <a:xfrm>
                <a:off x="7423223" y="3065923"/>
                <a:ext cx="552582"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ナノ（ラ）</a:t>
                </a:r>
              </a:p>
            </p:txBody>
          </p:sp>
          <p:sp>
            <p:nvSpPr>
              <p:cNvPr id="81" name="テキスト ボックス 80"/>
              <p:cNvSpPr txBox="1"/>
              <p:nvPr/>
            </p:nvSpPr>
            <p:spPr>
              <a:xfrm>
                <a:off x="7890537" y="3906192"/>
                <a:ext cx="576894" cy="223047"/>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ナノ（物）</a:t>
                </a:r>
              </a:p>
            </p:txBody>
          </p:sp>
          <p:sp>
            <p:nvSpPr>
              <p:cNvPr id="82" name="テキスト ボックス 81"/>
              <p:cNvSpPr txBox="1"/>
              <p:nvPr/>
            </p:nvSpPr>
            <p:spPr>
              <a:xfrm>
                <a:off x="5578846" y="5673335"/>
                <a:ext cx="755763" cy="223047"/>
              </a:xfrm>
              <a:prstGeom prst="rect">
                <a:avLst/>
              </a:prstGeom>
              <a:noFill/>
            </p:spPr>
            <p:txBody>
              <a:bodyPr wrap="none" rtlCol="0">
                <a:spAutoFit/>
              </a:bodyPr>
              <a:lstStyle/>
              <a:p>
                <a:r>
                  <a:rPr lang="en-US" altLang="ja-JP" sz="738" dirty="0">
                    <a:solidFill>
                      <a:prstClr val="black"/>
                    </a:solidFill>
                    <a:latin typeface="ＭＳ Ｐ明朝" panose="02020600040205080304" pitchFamily="18" charset="-128"/>
                    <a:ea typeface="ＭＳ Ｐ明朝" panose="02020600040205080304" pitchFamily="18" charset="-128"/>
                  </a:rPr>
                  <a:t>IT</a:t>
                </a:r>
                <a:r>
                  <a:rPr lang="ja-JP" altLang="en-US" sz="738" dirty="0">
                    <a:solidFill>
                      <a:prstClr val="black"/>
                    </a:solidFill>
                    <a:latin typeface="ＭＳ Ｐ明朝" panose="02020600040205080304" pitchFamily="18" charset="-128"/>
                    <a:ea typeface="ＭＳ Ｐ明朝" panose="02020600040205080304" pitchFamily="18" charset="-128"/>
                  </a:rPr>
                  <a:t>・人工知能</a:t>
                </a:r>
              </a:p>
            </p:txBody>
          </p:sp>
        </p:grpSp>
        <p:sp>
          <p:nvSpPr>
            <p:cNvPr id="173" name="円/楕円 172"/>
            <p:cNvSpPr/>
            <p:nvPr/>
          </p:nvSpPr>
          <p:spPr>
            <a:xfrm>
              <a:off x="8709153" y="3769136"/>
              <a:ext cx="96239" cy="96987"/>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74" name="円/楕円 173"/>
            <p:cNvSpPr/>
            <p:nvPr/>
          </p:nvSpPr>
          <p:spPr>
            <a:xfrm>
              <a:off x="6178970" y="2335420"/>
              <a:ext cx="45720" cy="45719"/>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75" name="テキスト ボックス 174"/>
            <p:cNvSpPr txBox="1"/>
            <p:nvPr/>
          </p:nvSpPr>
          <p:spPr>
            <a:xfrm>
              <a:off x="6010208" y="2654795"/>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76" name="円/楕円 175"/>
            <p:cNvSpPr/>
            <p:nvPr/>
          </p:nvSpPr>
          <p:spPr>
            <a:xfrm>
              <a:off x="6282643" y="3043102"/>
              <a:ext cx="102367" cy="10452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77" name="円/楕円 176"/>
            <p:cNvSpPr/>
            <p:nvPr/>
          </p:nvSpPr>
          <p:spPr>
            <a:xfrm>
              <a:off x="6294060" y="2686035"/>
              <a:ext cx="45720" cy="45719"/>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78" name="テキスト ボックス 177"/>
            <p:cNvSpPr txBox="1"/>
            <p:nvPr/>
          </p:nvSpPr>
          <p:spPr>
            <a:xfrm>
              <a:off x="5520877" y="2606494"/>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80" name="円/楕円 179"/>
            <p:cNvSpPr/>
            <p:nvPr/>
          </p:nvSpPr>
          <p:spPr>
            <a:xfrm>
              <a:off x="6258794" y="3240251"/>
              <a:ext cx="45720" cy="45719"/>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81" name="テキスト ボックス 180"/>
            <p:cNvSpPr txBox="1"/>
            <p:nvPr/>
          </p:nvSpPr>
          <p:spPr>
            <a:xfrm>
              <a:off x="8167089" y="3828439"/>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82" name="円/楕円 181"/>
            <p:cNvSpPr/>
            <p:nvPr/>
          </p:nvSpPr>
          <p:spPr>
            <a:xfrm>
              <a:off x="7341933" y="3938057"/>
              <a:ext cx="107668" cy="102049"/>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83" name="円/楕円 182"/>
            <p:cNvSpPr/>
            <p:nvPr/>
          </p:nvSpPr>
          <p:spPr>
            <a:xfrm>
              <a:off x="6054390" y="3308157"/>
              <a:ext cx="45720" cy="45719"/>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84" name="テキスト ボックス 183"/>
            <p:cNvSpPr txBox="1"/>
            <p:nvPr/>
          </p:nvSpPr>
          <p:spPr>
            <a:xfrm>
              <a:off x="5912763" y="2900255"/>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86" name="円/楕円 185"/>
            <p:cNvSpPr/>
            <p:nvPr/>
          </p:nvSpPr>
          <p:spPr>
            <a:xfrm>
              <a:off x="7554138" y="3654958"/>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87" name="テキスト ボックス 186"/>
            <p:cNvSpPr txBox="1"/>
            <p:nvPr/>
          </p:nvSpPr>
          <p:spPr>
            <a:xfrm>
              <a:off x="6968847" y="3876350"/>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88" name="円/楕円 187"/>
            <p:cNvSpPr/>
            <p:nvPr/>
          </p:nvSpPr>
          <p:spPr>
            <a:xfrm>
              <a:off x="7230197" y="3403693"/>
              <a:ext cx="98092" cy="91228"/>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89" name="円/楕円 188"/>
            <p:cNvSpPr/>
            <p:nvPr/>
          </p:nvSpPr>
          <p:spPr>
            <a:xfrm>
              <a:off x="5914598" y="2595651"/>
              <a:ext cx="45720" cy="45719"/>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90" name="テキスト ボックス 189"/>
            <p:cNvSpPr txBox="1"/>
            <p:nvPr/>
          </p:nvSpPr>
          <p:spPr>
            <a:xfrm>
              <a:off x="5583984" y="2556921"/>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91" name="テキスト ボックス 190"/>
            <p:cNvSpPr txBox="1"/>
            <p:nvPr/>
          </p:nvSpPr>
          <p:spPr>
            <a:xfrm>
              <a:off x="7438022" y="3030710"/>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92" name="テキスト ボックス 191"/>
            <p:cNvSpPr txBox="1"/>
            <p:nvPr/>
          </p:nvSpPr>
          <p:spPr>
            <a:xfrm>
              <a:off x="6805604" y="3564128"/>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93" name="テキスト ボックス 192"/>
            <p:cNvSpPr txBox="1"/>
            <p:nvPr/>
          </p:nvSpPr>
          <p:spPr>
            <a:xfrm>
              <a:off x="8056717" y="3690507"/>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94" name="テキスト ボックス 193"/>
            <p:cNvSpPr txBox="1"/>
            <p:nvPr/>
          </p:nvSpPr>
          <p:spPr>
            <a:xfrm>
              <a:off x="7816133" y="3772147"/>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95" name="テキスト ボックス 194"/>
            <p:cNvSpPr txBox="1"/>
            <p:nvPr/>
          </p:nvSpPr>
          <p:spPr>
            <a:xfrm>
              <a:off x="7739253" y="2926713"/>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96" name="テキスト ボックス 195"/>
            <p:cNvSpPr txBox="1"/>
            <p:nvPr/>
          </p:nvSpPr>
          <p:spPr>
            <a:xfrm>
              <a:off x="7518508" y="3705593"/>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97" name="テキスト ボックス 196"/>
            <p:cNvSpPr txBox="1"/>
            <p:nvPr/>
          </p:nvSpPr>
          <p:spPr>
            <a:xfrm>
              <a:off x="7683644" y="3513906"/>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98" name="テキスト ボックス 197"/>
            <p:cNvSpPr txBox="1"/>
            <p:nvPr/>
          </p:nvSpPr>
          <p:spPr>
            <a:xfrm>
              <a:off x="7444564" y="3505940"/>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199" name="テキスト ボックス 198"/>
            <p:cNvSpPr txBox="1"/>
            <p:nvPr/>
          </p:nvSpPr>
          <p:spPr>
            <a:xfrm>
              <a:off x="5992462" y="4329866"/>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00" name="テキスト ボックス 199"/>
            <p:cNvSpPr txBox="1"/>
            <p:nvPr/>
          </p:nvSpPr>
          <p:spPr>
            <a:xfrm>
              <a:off x="6929562" y="3805746"/>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01" name="テキスト ボックス 200"/>
            <p:cNvSpPr txBox="1"/>
            <p:nvPr/>
          </p:nvSpPr>
          <p:spPr>
            <a:xfrm>
              <a:off x="5648139" y="4684460"/>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02" name="テキスト ボックス 201"/>
            <p:cNvSpPr txBox="1"/>
            <p:nvPr/>
          </p:nvSpPr>
          <p:spPr>
            <a:xfrm>
              <a:off x="6607145" y="4183184"/>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03" name="円/楕円 202"/>
            <p:cNvSpPr/>
            <p:nvPr/>
          </p:nvSpPr>
          <p:spPr>
            <a:xfrm>
              <a:off x="7616553" y="3869103"/>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04" name="円/楕円 203"/>
            <p:cNvSpPr/>
            <p:nvPr/>
          </p:nvSpPr>
          <p:spPr>
            <a:xfrm>
              <a:off x="7415531" y="3662641"/>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05" name="円/楕円 204"/>
            <p:cNvSpPr/>
            <p:nvPr/>
          </p:nvSpPr>
          <p:spPr>
            <a:xfrm>
              <a:off x="7757381" y="3797576"/>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06" name="円/楕円 205"/>
            <p:cNvSpPr/>
            <p:nvPr/>
          </p:nvSpPr>
          <p:spPr>
            <a:xfrm>
              <a:off x="7787441" y="3720535"/>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07" name="テキスト ボックス 206"/>
            <p:cNvSpPr txBox="1"/>
            <p:nvPr/>
          </p:nvSpPr>
          <p:spPr>
            <a:xfrm>
              <a:off x="5583983" y="4294196"/>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08" name="テキスト ボックス 207"/>
            <p:cNvSpPr txBox="1"/>
            <p:nvPr/>
          </p:nvSpPr>
          <p:spPr>
            <a:xfrm>
              <a:off x="5610328" y="4792453"/>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09" name="テキスト ボックス 208"/>
            <p:cNvSpPr txBox="1"/>
            <p:nvPr/>
          </p:nvSpPr>
          <p:spPr>
            <a:xfrm>
              <a:off x="7448551" y="4100178"/>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10" name="テキスト ボックス 209"/>
            <p:cNvSpPr txBox="1"/>
            <p:nvPr/>
          </p:nvSpPr>
          <p:spPr>
            <a:xfrm>
              <a:off x="7092927" y="3888792"/>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11" name="テキスト ボックス 210"/>
            <p:cNvSpPr txBox="1"/>
            <p:nvPr/>
          </p:nvSpPr>
          <p:spPr>
            <a:xfrm>
              <a:off x="7198180" y="3764353"/>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12" name="テキスト ボックス 211"/>
            <p:cNvSpPr txBox="1"/>
            <p:nvPr/>
          </p:nvSpPr>
          <p:spPr>
            <a:xfrm>
              <a:off x="8291390" y="4053005"/>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13" name="テキスト ボックス 212"/>
            <p:cNvSpPr txBox="1"/>
            <p:nvPr/>
          </p:nvSpPr>
          <p:spPr>
            <a:xfrm>
              <a:off x="7568183" y="3877017"/>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14" name="テキスト ボックス 213"/>
            <p:cNvSpPr txBox="1"/>
            <p:nvPr/>
          </p:nvSpPr>
          <p:spPr>
            <a:xfrm>
              <a:off x="5899835" y="3314422"/>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15" name="テキスト ボックス 214"/>
            <p:cNvSpPr txBox="1"/>
            <p:nvPr/>
          </p:nvSpPr>
          <p:spPr>
            <a:xfrm>
              <a:off x="6113400" y="3291197"/>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16" name="テキスト ボックス 215"/>
            <p:cNvSpPr txBox="1"/>
            <p:nvPr/>
          </p:nvSpPr>
          <p:spPr>
            <a:xfrm>
              <a:off x="6297982" y="2475925"/>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17" name="テキスト ボックス 216"/>
            <p:cNvSpPr txBox="1"/>
            <p:nvPr/>
          </p:nvSpPr>
          <p:spPr>
            <a:xfrm>
              <a:off x="6098602" y="2856107"/>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19" name="テキスト ボックス 218"/>
            <p:cNvSpPr txBox="1"/>
            <p:nvPr/>
          </p:nvSpPr>
          <p:spPr>
            <a:xfrm>
              <a:off x="5881628" y="2338726"/>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20" name="テキスト ボックス 219"/>
            <p:cNvSpPr txBox="1"/>
            <p:nvPr/>
          </p:nvSpPr>
          <p:spPr>
            <a:xfrm>
              <a:off x="6531421" y="2639815"/>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21" name="テキスト ボックス 220"/>
            <p:cNvSpPr txBox="1"/>
            <p:nvPr/>
          </p:nvSpPr>
          <p:spPr>
            <a:xfrm>
              <a:off x="6264774" y="2747141"/>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22" name="テキスト ボックス 221"/>
            <p:cNvSpPr txBox="1"/>
            <p:nvPr/>
          </p:nvSpPr>
          <p:spPr>
            <a:xfrm>
              <a:off x="6894293" y="5377975"/>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23" name="テキスト ボックス 222"/>
            <p:cNvSpPr txBox="1"/>
            <p:nvPr/>
          </p:nvSpPr>
          <p:spPr>
            <a:xfrm>
              <a:off x="8131520" y="4392721"/>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24" name="テキスト ボックス 223"/>
            <p:cNvSpPr txBox="1"/>
            <p:nvPr/>
          </p:nvSpPr>
          <p:spPr>
            <a:xfrm>
              <a:off x="8301110" y="3882901"/>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25" name="テキスト ボックス 224"/>
            <p:cNvSpPr txBox="1"/>
            <p:nvPr/>
          </p:nvSpPr>
          <p:spPr>
            <a:xfrm>
              <a:off x="7656615" y="3982771"/>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27" name="円/楕円 226"/>
            <p:cNvSpPr/>
            <p:nvPr/>
          </p:nvSpPr>
          <p:spPr>
            <a:xfrm>
              <a:off x="6580947" y="5476937"/>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28" name="円/楕円 227"/>
            <p:cNvSpPr/>
            <p:nvPr/>
          </p:nvSpPr>
          <p:spPr>
            <a:xfrm>
              <a:off x="6038132" y="5560359"/>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29" name="円/楕円 228"/>
            <p:cNvSpPr/>
            <p:nvPr/>
          </p:nvSpPr>
          <p:spPr>
            <a:xfrm>
              <a:off x="5461596" y="5464407"/>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30" name="円/楕円 229"/>
            <p:cNvSpPr/>
            <p:nvPr/>
          </p:nvSpPr>
          <p:spPr>
            <a:xfrm>
              <a:off x="7415878" y="4368419"/>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31" name="円/楕円 230"/>
            <p:cNvSpPr/>
            <p:nvPr/>
          </p:nvSpPr>
          <p:spPr>
            <a:xfrm>
              <a:off x="7055266" y="4114408"/>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32" name="円/楕円 231"/>
            <p:cNvSpPr/>
            <p:nvPr/>
          </p:nvSpPr>
          <p:spPr>
            <a:xfrm>
              <a:off x="7659680" y="4190048"/>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33" name="円/楕円 232"/>
            <p:cNvSpPr/>
            <p:nvPr/>
          </p:nvSpPr>
          <p:spPr>
            <a:xfrm>
              <a:off x="7591790" y="3958268"/>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34" name="円/楕円 233"/>
            <p:cNvSpPr/>
            <p:nvPr/>
          </p:nvSpPr>
          <p:spPr>
            <a:xfrm>
              <a:off x="7304944" y="4026049"/>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35" name="円/楕円 234"/>
            <p:cNvSpPr/>
            <p:nvPr/>
          </p:nvSpPr>
          <p:spPr>
            <a:xfrm>
              <a:off x="7717511" y="3917069"/>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36" name="円/楕円 235"/>
            <p:cNvSpPr/>
            <p:nvPr/>
          </p:nvSpPr>
          <p:spPr>
            <a:xfrm>
              <a:off x="7136965" y="3968183"/>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37" name="円/楕円 236"/>
            <p:cNvSpPr/>
            <p:nvPr/>
          </p:nvSpPr>
          <p:spPr>
            <a:xfrm>
              <a:off x="7423526" y="3923316"/>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38" name="円/楕円 237"/>
            <p:cNvSpPr/>
            <p:nvPr/>
          </p:nvSpPr>
          <p:spPr>
            <a:xfrm>
              <a:off x="7768278" y="3882690"/>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40" name="円/楕円 239"/>
            <p:cNvSpPr/>
            <p:nvPr/>
          </p:nvSpPr>
          <p:spPr>
            <a:xfrm>
              <a:off x="7647999" y="3799020"/>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41" name="円/楕円 240"/>
            <p:cNvSpPr/>
            <p:nvPr/>
          </p:nvSpPr>
          <p:spPr>
            <a:xfrm>
              <a:off x="7203659" y="3744537"/>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42" name="円/楕円 241"/>
            <p:cNvSpPr/>
            <p:nvPr/>
          </p:nvSpPr>
          <p:spPr>
            <a:xfrm>
              <a:off x="6948594" y="3761337"/>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43" name="円/楕円 242"/>
            <p:cNvSpPr/>
            <p:nvPr/>
          </p:nvSpPr>
          <p:spPr>
            <a:xfrm>
              <a:off x="8081844" y="3971606"/>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44" name="円/楕円 243"/>
            <p:cNvSpPr/>
            <p:nvPr/>
          </p:nvSpPr>
          <p:spPr>
            <a:xfrm flipH="1">
              <a:off x="8255391" y="3980373"/>
              <a:ext cx="45719" cy="45719"/>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45" name="円/楕円 244"/>
            <p:cNvSpPr/>
            <p:nvPr/>
          </p:nvSpPr>
          <p:spPr>
            <a:xfrm>
              <a:off x="8020903" y="4269895"/>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46" name="円/楕円 245"/>
            <p:cNvSpPr/>
            <p:nvPr/>
          </p:nvSpPr>
          <p:spPr>
            <a:xfrm>
              <a:off x="8274244" y="5217309"/>
              <a:ext cx="45719" cy="48601"/>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47" name="テキスト ボックス 246"/>
            <p:cNvSpPr txBox="1"/>
            <p:nvPr/>
          </p:nvSpPr>
          <p:spPr>
            <a:xfrm>
              <a:off x="7811589" y="3856667"/>
              <a:ext cx="220745" cy="161572"/>
            </a:xfrm>
            <a:prstGeom prst="rect">
              <a:avLst/>
            </a:prstGeom>
            <a:noFill/>
            <a:ln>
              <a:noFill/>
            </a:ln>
          </p:spPr>
          <p:txBody>
            <a:bodyPr wrap="square" rtlCol="0">
              <a:spAutoFit/>
            </a:bodyPr>
            <a:lstStyle/>
            <a:p>
              <a:r>
                <a:rPr lang="ja-JP" altLang="en-US" sz="369" dirty="0">
                  <a:solidFill>
                    <a:srgbClr val="1F497D">
                      <a:lumMod val="60000"/>
                      <a:lumOff val="40000"/>
                    </a:srgbClr>
                  </a:solidFill>
                </a:rPr>
                <a:t>●</a:t>
              </a:r>
            </a:p>
          </p:txBody>
        </p:sp>
        <p:sp>
          <p:nvSpPr>
            <p:cNvPr id="254" name="円/楕円 253"/>
            <p:cNvSpPr/>
            <p:nvPr/>
          </p:nvSpPr>
          <p:spPr>
            <a:xfrm>
              <a:off x="8362483" y="5056291"/>
              <a:ext cx="96239" cy="96987"/>
            </a:xfrm>
            <a:prstGeom prst="ellipse">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66" name="テキスト ボックス 265"/>
            <p:cNvSpPr txBox="1"/>
            <p:nvPr/>
          </p:nvSpPr>
          <p:spPr>
            <a:xfrm>
              <a:off x="4905460" y="4628927"/>
              <a:ext cx="2264543" cy="530840"/>
            </a:xfrm>
            <a:prstGeom prst="rect">
              <a:avLst/>
            </a:prstGeom>
            <a:solidFill>
              <a:schemeClr val="bg2"/>
            </a:solidFill>
            <a:ln>
              <a:solidFill>
                <a:schemeClr val="tx1"/>
              </a:solidFill>
            </a:ln>
          </p:spPr>
          <p:txBody>
            <a:bodyPr wrap="square" rtlCol="0">
              <a:spAutoFit/>
            </a:bodyPr>
            <a:lstStyle/>
            <a:p>
              <a:r>
                <a:rPr lang="ja-JP" altLang="en-US" sz="1292" dirty="0">
                  <a:solidFill>
                    <a:prstClr val="black"/>
                  </a:solidFill>
                </a:rPr>
                <a:t>化学合成・エネルギー、</a:t>
              </a:r>
              <a:endParaRPr lang="en-US" altLang="ja-JP" sz="1292" dirty="0">
                <a:solidFill>
                  <a:prstClr val="black"/>
                </a:solidFill>
              </a:endParaRPr>
            </a:p>
            <a:p>
              <a:r>
                <a:rPr lang="ja-JP" altLang="en-US" sz="1292" dirty="0">
                  <a:solidFill>
                    <a:prstClr val="black"/>
                  </a:solidFill>
                </a:rPr>
                <a:t>ナノ化学、ナノ物理学、量子 </a:t>
              </a:r>
            </a:p>
          </p:txBody>
        </p:sp>
        <p:cxnSp>
          <p:nvCxnSpPr>
            <p:cNvPr id="267" name="直線矢印コネクタ 266"/>
            <p:cNvCxnSpPr>
              <a:stCxn id="266" idx="0"/>
            </p:cNvCxnSpPr>
            <p:nvPr/>
          </p:nvCxnSpPr>
          <p:spPr>
            <a:xfrm flipV="1">
              <a:off x="6037731" y="4163009"/>
              <a:ext cx="767873" cy="46591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577712" y="978005"/>
              <a:ext cx="1429558" cy="346276"/>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sz="1477" dirty="0">
                  <a:solidFill>
                    <a:prstClr val="black"/>
                  </a:solidFill>
                </a:rPr>
                <a:t>大阪府立大学</a:t>
              </a:r>
            </a:p>
          </p:txBody>
        </p:sp>
      </p:grpSp>
      <p:sp>
        <p:nvSpPr>
          <p:cNvPr id="256" name="円/楕円 255"/>
          <p:cNvSpPr/>
          <p:nvPr/>
        </p:nvSpPr>
        <p:spPr>
          <a:xfrm>
            <a:off x="2360636" y="3414814"/>
            <a:ext cx="2022941" cy="115155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grpSp>
        <p:nvGrpSpPr>
          <p:cNvPr id="282" name="グループ化 281"/>
          <p:cNvGrpSpPr/>
          <p:nvPr/>
        </p:nvGrpSpPr>
        <p:grpSpPr>
          <a:xfrm>
            <a:off x="5070583" y="1787061"/>
            <a:ext cx="2625457" cy="2704487"/>
            <a:chOff x="5493131" y="1378339"/>
            <a:chExt cx="2844245" cy="2929861"/>
          </a:xfrm>
        </p:grpSpPr>
        <p:sp>
          <p:nvSpPr>
            <p:cNvPr id="2" name="円/楕円 1"/>
            <p:cNvSpPr/>
            <p:nvPr/>
          </p:nvSpPr>
          <p:spPr>
            <a:xfrm>
              <a:off x="5493131" y="1378339"/>
              <a:ext cx="1736849" cy="152335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61" name="円/楕円 260"/>
            <p:cNvSpPr/>
            <p:nvPr/>
          </p:nvSpPr>
          <p:spPr>
            <a:xfrm>
              <a:off x="7220994" y="3194912"/>
              <a:ext cx="1116382" cy="11132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grpSp>
      <p:sp>
        <p:nvSpPr>
          <p:cNvPr id="264" name="円/楕円 263"/>
          <p:cNvSpPr/>
          <p:nvPr/>
        </p:nvSpPr>
        <p:spPr>
          <a:xfrm>
            <a:off x="1280216" y="2356378"/>
            <a:ext cx="1118010" cy="125578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72" name="テキスト ボックス 271"/>
          <p:cNvSpPr txBox="1"/>
          <p:nvPr/>
        </p:nvSpPr>
        <p:spPr>
          <a:xfrm>
            <a:off x="2908296" y="1487377"/>
            <a:ext cx="1464297" cy="490006"/>
          </a:xfrm>
          <a:prstGeom prst="rect">
            <a:avLst/>
          </a:prstGeom>
          <a:solidFill>
            <a:schemeClr val="bg2"/>
          </a:solidFill>
          <a:ln>
            <a:solidFill>
              <a:schemeClr val="tx1"/>
            </a:solidFill>
          </a:ln>
        </p:spPr>
        <p:txBody>
          <a:bodyPr wrap="square" rtlCol="0">
            <a:spAutoFit/>
          </a:bodyPr>
          <a:lstStyle/>
          <a:p>
            <a:pPr algn="ctr"/>
            <a:r>
              <a:rPr lang="ja-JP" altLang="en-US" sz="1292" dirty="0">
                <a:solidFill>
                  <a:prstClr val="black"/>
                </a:solidFill>
              </a:rPr>
              <a:t>遺伝子･幹細胞、</a:t>
            </a:r>
            <a:endParaRPr lang="en-US" altLang="ja-JP" sz="1292" dirty="0">
              <a:solidFill>
                <a:prstClr val="black"/>
              </a:solidFill>
            </a:endParaRPr>
          </a:p>
          <a:p>
            <a:pPr algn="ctr"/>
            <a:r>
              <a:rPr lang="ja-JP" altLang="en-US" sz="1292" dirty="0">
                <a:solidFill>
                  <a:prstClr val="black"/>
                </a:solidFill>
              </a:rPr>
              <a:t>免疫、植物</a:t>
            </a:r>
          </a:p>
        </p:txBody>
      </p:sp>
      <p:cxnSp>
        <p:nvCxnSpPr>
          <p:cNvPr id="273" name="直線矢印コネクタ 272"/>
          <p:cNvCxnSpPr>
            <a:stCxn id="272" idx="1"/>
            <a:endCxn id="264" idx="7"/>
          </p:cNvCxnSpPr>
          <p:nvPr/>
        </p:nvCxnSpPr>
        <p:spPr>
          <a:xfrm flipH="1">
            <a:off x="2234497" y="1728863"/>
            <a:ext cx="673799" cy="81142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5" name="テキスト ボックス 254"/>
          <p:cNvSpPr txBox="1"/>
          <p:nvPr/>
        </p:nvSpPr>
        <p:spPr>
          <a:xfrm>
            <a:off x="6158090" y="478912"/>
            <a:ext cx="2549096" cy="262829"/>
          </a:xfrm>
          <a:prstGeom prst="rect">
            <a:avLst/>
          </a:prstGeom>
          <a:solidFill>
            <a:schemeClr val="accent6">
              <a:lumMod val="20000"/>
              <a:lumOff val="80000"/>
            </a:schemeClr>
          </a:solidFill>
          <a:ln>
            <a:noFill/>
          </a:ln>
        </p:spPr>
        <p:txBody>
          <a:bodyPr wrap="none" rtlCol="0">
            <a:spAutoFit/>
          </a:bodyPr>
          <a:lstStyle/>
          <a:p>
            <a:r>
              <a:rPr lang="ja-JP" altLang="en-US" sz="1108" dirty="0">
                <a:solidFill>
                  <a:prstClr val="black"/>
                </a:solidFill>
              </a:rPr>
              <a:t>戦略領域の選定（サイエンスマップより）</a:t>
            </a:r>
          </a:p>
        </p:txBody>
      </p:sp>
      <p:cxnSp>
        <p:nvCxnSpPr>
          <p:cNvPr id="257" name="直線コネクタ 256"/>
          <p:cNvCxnSpPr/>
          <p:nvPr/>
        </p:nvCxnSpPr>
        <p:spPr>
          <a:xfrm>
            <a:off x="393207" y="749021"/>
            <a:ext cx="57075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テキスト ボックス 259"/>
          <p:cNvSpPr txBox="1"/>
          <p:nvPr/>
        </p:nvSpPr>
        <p:spPr>
          <a:xfrm>
            <a:off x="478535" y="787309"/>
            <a:ext cx="8244487" cy="490006"/>
          </a:xfrm>
          <a:prstGeom prst="rect">
            <a:avLst/>
          </a:prstGeom>
          <a:noFill/>
        </p:spPr>
        <p:txBody>
          <a:bodyPr wrap="square" rtlCol="0">
            <a:spAutoFit/>
          </a:bodyPr>
          <a:lstStyle/>
          <a:p>
            <a:r>
              <a:rPr lang="ja-JP" altLang="en-US" sz="1292" dirty="0">
                <a:solidFill>
                  <a:prstClr val="black"/>
                </a:solidFill>
              </a:rPr>
              <a:t>・府立大学は、合成化学、ナノ化学・ナノ物理学、量子や遺伝子・幹細胞、植物の領域に強みを持ち、</a:t>
            </a:r>
            <a:endParaRPr lang="en-US" altLang="ja-JP" sz="1292" dirty="0">
              <a:solidFill>
                <a:prstClr val="black"/>
              </a:solidFill>
            </a:endParaRPr>
          </a:p>
          <a:p>
            <a:r>
              <a:rPr lang="ja-JP" altLang="en-US" sz="1292" dirty="0">
                <a:solidFill>
                  <a:prstClr val="black"/>
                </a:solidFill>
              </a:rPr>
              <a:t>・市立大学は、がん、遺伝子・幹細胞、免疫、脳神経、ナノ化学、および、宇宙・基礎物理学の領域に強みを持つ。　</a:t>
            </a:r>
          </a:p>
        </p:txBody>
      </p:sp>
      <p:sp>
        <p:nvSpPr>
          <p:cNvPr id="262" name="テキスト ボックス 261"/>
          <p:cNvSpPr txBox="1"/>
          <p:nvPr/>
        </p:nvSpPr>
        <p:spPr>
          <a:xfrm>
            <a:off x="6247048" y="6262747"/>
            <a:ext cx="2642070" cy="241476"/>
          </a:xfrm>
          <a:prstGeom prst="rect">
            <a:avLst/>
          </a:prstGeom>
          <a:noFill/>
        </p:spPr>
        <p:txBody>
          <a:bodyPr wrap="none" rtlCol="0">
            <a:spAutoFit/>
          </a:bodyPr>
          <a:lstStyle/>
          <a:p>
            <a:r>
              <a:rPr lang="ja-JP" altLang="en-US" sz="969" dirty="0">
                <a:solidFill>
                  <a:prstClr val="black"/>
                </a:solidFill>
              </a:rPr>
              <a:t>出所：文部科学省　科学技術・学術政策研究所</a:t>
            </a:r>
          </a:p>
        </p:txBody>
      </p:sp>
      <p:sp>
        <p:nvSpPr>
          <p:cNvPr id="265" name="スライド番号プレースホルダー 264"/>
          <p:cNvSpPr>
            <a:spLocks noGrp="1"/>
          </p:cNvSpPr>
          <p:nvPr>
            <p:ph type="sldNum" sz="quarter" idx="12"/>
          </p:nvPr>
        </p:nvSpPr>
        <p:spPr>
          <a:xfrm>
            <a:off x="6553200" y="6420102"/>
            <a:ext cx="2133600" cy="337038"/>
          </a:xfrm>
        </p:spPr>
        <p:txBody>
          <a:bodyPr/>
          <a:lstStyle/>
          <a:p>
            <a:fld id="{2788D170-ED78-4CD6-9DF7-18AA74CDFCD5}" type="slidenum">
              <a:rPr lang="ja-JP" altLang="en-US" smtClean="0">
                <a:solidFill>
                  <a:prstClr val="black">
                    <a:tint val="75000"/>
                  </a:prstClr>
                </a:solidFill>
              </a:rPr>
              <a:pPr/>
              <a:t>53</a:t>
            </a:fld>
            <a:endParaRPr lang="ja-JP" altLang="en-US" dirty="0">
              <a:solidFill>
                <a:prstClr val="black">
                  <a:tint val="75000"/>
                </a:prstClr>
              </a:solidFill>
            </a:endParaRPr>
          </a:p>
        </p:txBody>
      </p:sp>
      <p:sp>
        <p:nvSpPr>
          <p:cNvPr id="263" name="円/楕円 262"/>
          <p:cNvSpPr/>
          <p:nvPr/>
        </p:nvSpPr>
        <p:spPr>
          <a:xfrm>
            <a:off x="7656152" y="4604008"/>
            <a:ext cx="918510" cy="9603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68" name="テキスト ボックス 267"/>
          <p:cNvSpPr txBox="1"/>
          <p:nvPr/>
        </p:nvSpPr>
        <p:spPr>
          <a:xfrm>
            <a:off x="6830335" y="5789631"/>
            <a:ext cx="1422919" cy="291170"/>
          </a:xfrm>
          <a:prstGeom prst="rect">
            <a:avLst/>
          </a:prstGeom>
          <a:solidFill>
            <a:schemeClr val="bg2"/>
          </a:solidFill>
          <a:ln>
            <a:solidFill>
              <a:schemeClr val="tx1"/>
            </a:solidFill>
          </a:ln>
        </p:spPr>
        <p:txBody>
          <a:bodyPr wrap="square" rtlCol="0">
            <a:spAutoFit/>
          </a:bodyPr>
          <a:lstStyle/>
          <a:p>
            <a:pPr algn="ctr"/>
            <a:r>
              <a:rPr lang="ja-JP" altLang="en-US" sz="1292" dirty="0">
                <a:solidFill>
                  <a:prstClr val="black"/>
                </a:solidFill>
              </a:rPr>
              <a:t>宇宙・基礎物理学 </a:t>
            </a:r>
          </a:p>
        </p:txBody>
      </p:sp>
      <p:cxnSp>
        <p:nvCxnSpPr>
          <p:cNvPr id="269" name="直線矢印コネクタ 268"/>
          <p:cNvCxnSpPr>
            <a:stCxn id="268" idx="0"/>
            <a:endCxn id="263" idx="3"/>
          </p:cNvCxnSpPr>
          <p:nvPr/>
        </p:nvCxnSpPr>
        <p:spPr>
          <a:xfrm flipV="1">
            <a:off x="7541795" y="5423711"/>
            <a:ext cx="248870" cy="36592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4" name="テキスト ボックス 273"/>
          <p:cNvSpPr txBox="1"/>
          <p:nvPr/>
        </p:nvSpPr>
        <p:spPr>
          <a:xfrm>
            <a:off x="3669049" y="4856461"/>
            <a:ext cx="373820" cy="205890"/>
          </a:xfrm>
          <a:prstGeom prst="rect">
            <a:avLst/>
          </a:prstGeom>
          <a:noFill/>
        </p:spPr>
        <p:txBody>
          <a:bodyPr wrap="none" rtlCol="0">
            <a:spAutoFit/>
          </a:bodyPr>
          <a:lstStyle/>
          <a:p>
            <a:r>
              <a:rPr lang="ja-JP" altLang="en-US" sz="738" dirty="0">
                <a:solidFill>
                  <a:prstClr val="black"/>
                </a:solidFill>
                <a:latin typeface="ＭＳ Ｐ明朝" panose="02020600040205080304" pitchFamily="18" charset="-128"/>
                <a:ea typeface="ＭＳ Ｐ明朝" panose="02020600040205080304" pitchFamily="18" charset="-128"/>
              </a:rPr>
              <a:t>宇宙</a:t>
            </a:r>
          </a:p>
        </p:txBody>
      </p:sp>
      <p:sp>
        <p:nvSpPr>
          <p:cNvPr id="275" name="円/楕円 274"/>
          <p:cNvSpPr/>
          <p:nvPr/>
        </p:nvSpPr>
        <p:spPr>
          <a:xfrm>
            <a:off x="3571928" y="4760203"/>
            <a:ext cx="725423" cy="6888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78" name="テキスト ボックス 277"/>
          <p:cNvSpPr txBox="1"/>
          <p:nvPr/>
        </p:nvSpPr>
        <p:spPr>
          <a:xfrm>
            <a:off x="2743300" y="5804527"/>
            <a:ext cx="1439024" cy="291170"/>
          </a:xfrm>
          <a:prstGeom prst="rect">
            <a:avLst/>
          </a:prstGeom>
          <a:solidFill>
            <a:schemeClr val="bg2"/>
          </a:solidFill>
          <a:ln>
            <a:solidFill>
              <a:schemeClr val="tx1"/>
            </a:solidFill>
          </a:ln>
        </p:spPr>
        <p:txBody>
          <a:bodyPr wrap="square" rtlCol="0">
            <a:spAutoFit/>
          </a:bodyPr>
          <a:lstStyle/>
          <a:p>
            <a:pPr algn="ctr"/>
            <a:r>
              <a:rPr lang="ja-JP" altLang="en-US" sz="1292" dirty="0">
                <a:solidFill>
                  <a:prstClr val="black"/>
                </a:solidFill>
              </a:rPr>
              <a:t>宇宙・基礎物理学 </a:t>
            </a:r>
          </a:p>
        </p:txBody>
      </p:sp>
      <p:cxnSp>
        <p:nvCxnSpPr>
          <p:cNvPr id="279" name="直線矢印コネクタ 278"/>
          <p:cNvCxnSpPr>
            <a:stCxn id="278" idx="0"/>
            <a:endCxn id="275" idx="3"/>
          </p:cNvCxnSpPr>
          <p:nvPr/>
        </p:nvCxnSpPr>
        <p:spPr>
          <a:xfrm flipV="1">
            <a:off x="3462813" y="5348211"/>
            <a:ext cx="215351" cy="4563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8" name="テキスト ボックス 297"/>
          <p:cNvSpPr txBox="1"/>
          <p:nvPr/>
        </p:nvSpPr>
        <p:spPr>
          <a:xfrm>
            <a:off x="2423100" y="6255450"/>
            <a:ext cx="3603872" cy="249748"/>
          </a:xfrm>
          <a:prstGeom prst="rect">
            <a:avLst/>
          </a:prstGeom>
          <a:noFill/>
        </p:spPr>
        <p:txBody>
          <a:bodyPr wrap="none" rtlCol="0">
            <a:spAutoFit/>
          </a:bodyPr>
          <a:lstStyle/>
          <a:p>
            <a:r>
              <a:rPr lang="ja-JP" altLang="en-US" sz="1023" dirty="0">
                <a:solidFill>
                  <a:prstClr val="black"/>
                </a:solidFill>
              </a:rPr>
              <a:t>コアペーパー（研究領域をリードしている論文）が出ている領域</a:t>
            </a:r>
          </a:p>
        </p:txBody>
      </p:sp>
      <p:sp>
        <p:nvSpPr>
          <p:cNvPr id="299" name="円/楕円 298"/>
          <p:cNvSpPr>
            <a:spLocks noChangeAspect="1"/>
          </p:cNvSpPr>
          <p:nvPr/>
        </p:nvSpPr>
        <p:spPr>
          <a:xfrm>
            <a:off x="2046181" y="6326364"/>
            <a:ext cx="99692" cy="99692"/>
          </a:xfrm>
          <a:prstGeom prst="ellipse">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1534">
              <a:solidFill>
                <a:prstClr val="black"/>
              </a:solidFill>
            </a:endParaRPr>
          </a:p>
        </p:txBody>
      </p:sp>
      <p:sp>
        <p:nvSpPr>
          <p:cNvPr id="300" name="円/楕円 299"/>
          <p:cNvSpPr>
            <a:spLocks noChangeAspect="1"/>
          </p:cNvSpPr>
          <p:nvPr/>
        </p:nvSpPr>
        <p:spPr>
          <a:xfrm>
            <a:off x="2278833" y="6326364"/>
            <a:ext cx="99692" cy="99692"/>
          </a:xfrm>
          <a:prstGeom prst="ellipse">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534">
              <a:solidFill>
                <a:prstClr val="black"/>
              </a:solidFill>
            </a:endParaRPr>
          </a:p>
        </p:txBody>
      </p:sp>
      <p:sp>
        <p:nvSpPr>
          <p:cNvPr id="276" name="角丸四角形 275"/>
          <p:cNvSpPr/>
          <p:nvPr/>
        </p:nvSpPr>
        <p:spPr>
          <a:xfrm>
            <a:off x="0" y="260649"/>
            <a:ext cx="9144000" cy="6552728"/>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テキスト ボックス 276"/>
          <p:cNvSpPr txBox="1"/>
          <p:nvPr/>
        </p:nvSpPr>
        <p:spPr>
          <a:xfrm>
            <a:off x="6062969" y="86677"/>
            <a:ext cx="2837609"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35672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円/楕円 27"/>
          <p:cNvSpPr/>
          <p:nvPr/>
        </p:nvSpPr>
        <p:spPr>
          <a:xfrm>
            <a:off x="3133075" y="2563774"/>
            <a:ext cx="161886" cy="15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86" name="円/楕円 85"/>
          <p:cNvSpPr/>
          <p:nvPr/>
        </p:nvSpPr>
        <p:spPr>
          <a:xfrm>
            <a:off x="3360157" y="2369874"/>
            <a:ext cx="149550" cy="15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87" name="円/楕円 86"/>
          <p:cNvSpPr/>
          <p:nvPr/>
        </p:nvSpPr>
        <p:spPr>
          <a:xfrm>
            <a:off x="3052869" y="2518593"/>
            <a:ext cx="96477" cy="888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88" name="円/楕円 87"/>
          <p:cNvSpPr/>
          <p:nvPr/>
        </p:nvSpPr>
        <p:spPr>
          <a:xfrm>
            <a:off x="3086734" y="2559356"/>
            <a:ext cx="88362" cy="915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89" name="円/楕円 88"/>
          <p:cNvSpPr/>
          <p:nvPr/>
        </p:nvSpPr>
        <p:spPr>
          <a:xfrm>
            <a:off x="3473603" y="2525064"/>
            <a:ext cx="161886" cy="15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90" name="円/楕円 89"/>
          <p:cNvSpPr/>
          <p:nvPr/>
        </p:nvSpPr>
        <p:spPr>
          <a:xfrm>
            <a:off x="3491052" y="2669003"/>
            <a:ext cx="122943" cy="1071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91" name="円/楕円 90"/>
          <p:cNvSpPr/>
          <p:nvPr/>
        </p:nvSpPr>
        <p:spPr>
          <a:xfrm>
            <a:off x="3809544" y="2619944"/>
            <a:ext cx="183997" cy="1515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92" name="円/楕円 91"/>
          <p:cNvSpPr/>
          <p:nvPr/>
        </p:nvSpPr>
        <p:spPr>
          <a:xfrm>
            <a:off x="3476186" y="3010770"/>
            <a:ext cx="161886" cy="15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93" name="円/楕円 92"/>
          <p:cNvSpPr/>
          <p:nvPr/>
        </p:nvSpPr>
        <p:spPr>
          <a:xfrm>
            <a:off x="3235252" y="2898283"/>
            <a:ext cx="112060" cy="1331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94" name="円/楕円 93"/>
          <p:cNvSpPr/>
          <p:nvPr/>
        </p:nvSpPr>
        <p:spPr>
          <a:xfrm rot="2789334">
            <a:off x="3379126" y="1969248"/>
            <a:ext cx="147102" cy="7428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95" name="円/楕円 94"/>
          <p:cNvSpPr/>
          <p:nvPr/>
        </p:nvSpPr>
        <p:spPr>
          <a:xfrm>
            <a:off x="3457994" y="1752097"/>
            <a:ext cx="161886" cy="1546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96" name="円/楕円 95"/>
          <p:cNvSpPr/>
          <p:nvPr/>
        </p:nvSpPr>
        <p:spPr>
          <a:xfrm>
            <a:off x="4149872" y="2701763"/>
            <a:ext cx="113912" cy="1167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97" name="円/楕円 96"/>
          <p:cNvSpPr/>
          <p:nvPr/>
        </p:nvSpPr>
        <p:spPr>
          <a:xfrm>
            <a:off x="3380735" y="3265748"/>
            <a:ext cx="110318" cy="10189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98" name="円/楕円 97"/>
          <p:cNvSpPr/>
          <p:nvPr/>
        </p:nvSpPr>
        <p:spPr>
          <a:xfrm>
            <a:off x="4228078" y="3809639"/>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99" name="円/楕円 98"/>
          <p:cNvSpPr/>
          <p:nvPr/>
        </p:nvSpPr>
        <p:spPr>
          <a:xfrm>
            <a:off x="4315575" y="3812443"/>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00" name="円/楕円 99"/>
          <p:cNvSpPr/>
          <p:nvPr/>
        </p:nvSpPr>
        <p:spPr>
          <a:xfrm>
            <a:off x="4287489" y="3868130"/>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01" name="円/楕円 100"/>
          <p:cNvSpPr/>
          <p:nvPr/>
        </p:nvSpPr>
        <p:spPr>
          <a:xfrm>
            <a:off x="4546649" y="3785770"/>
            <a:ext cx="150724" cy="1406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02" name="円/楕円 101"/>
          <p:cNvSpPr/>
          <p:nvPr/>
        </p:nvSpPr>
        <p:spPr>
          <a:xfrm>
            <a:off x="4771852" y="3596659"/>
            <a:ext cx="98189" cy="12415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03" name="円/楕円 102"/>
          <p:cNvSpPr/>
          <p:nvPr/>
        </p:nvSpPr>
        <p:spPr>
          <a:xfrm>
            <a:off x="4721960" y="3640982"/>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04" name="円/楕円 103"/>
          <p:cNvSpPr/>
          <p:nvPr/>
        </p:nvSpPr>
        <p:spPr>
          <a:xfrm>
            <a:off x="4779519" y="3664233"/>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05" name="円/楕円 104"/>
          <p:cNvSpPr/>
          <p:nvPr/>
        </p:nvSpPr>
        <p:spPr>
          <a:xfrm>
            <a:off x="4733883" y="3748163"/>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06" name="円/楕円 105"/>
          <p:cNvSpPr/>
          <p:nvPr/>
        </p:nvSpPr>
        <p:spPr>
          <a:xfrm>
            <a:off x="4822275" y="3743324"/>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07" name="円/楕円 106"/>
          <p:cNvSpPr/>
          <p:nvPr/>
        </p:nvSpPr>
        <p:spPr>
          <a:xfrm>
            <a:off x="4832312" y="3822848"/>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08" name="円/楕円 107"/>
          <p:cNvSpPr/>
          <p:nvPr/>
        </p:nvSpPr>
        <p:spPr>
          <a:xfrm>
            <a:off x="4899095" y="3783237"/>
            <a:ext cx="86850" cy="866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09" name="円/楕円 108"/>
          <p:cNvSpPr/>
          <p:nvPr/>
        </p:nvSpPr>
        <p:spPr>
          <a:xfrm>
            <a:off x="4747358" y="3801090"/>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0" name="円/楕円 109"/>
          <p:cNvSpPr/>
          <p:nvPr/>
        </p:nvSpPr>
        <p:spPr>
          <a:xfrm rot="19791887">
            <a:off x="4899300" y="3906426"/>
            <a:ext cx="72703" cy="11821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1" name="円/楕円 110"/>
          <p:cNvSpPr/>
          <p:nvPr/>
        </p:nvSpPr>
        <p:spPr>
          <a:xfrm>
            <a:off x="5250615" y="3906342"/>
            <a:ext cx="158094" cy="13621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2" name="円/楕円 111"/>
          <p:cNvSpPr/>
          <p:nvPr/>
        </p:nvSpPr>
        <p:spPr>
          <a:xfrm>
            <a:off x="3306006" y="4235363"/>
            <a:ext cx="85217" cy="7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3" name="円/楕円 112"/>
          <p:cNvSpPr/>
          <p:nvPr/>
        </p:nvSpPr>
        <p:spPr>
          <a:xfrm>
            <a:off x="4129637" y="5004124"/>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4" name="円/楕円 113"/>
          <p:cNvSpPr/>
          <p:nvPr/>
        </p:nvSpPr>
        <p:spPr>
          <a:xfrm>
            <a:off x="4011863" y="5004123"/>
            <a:ext cx="101538" cy="814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5" name="円/楕円 114"/>
          <p:cNvSpPr/>
          <p:nvPr/>
        </p:nvSpPr>
        <p:spPr>
          <a:xfrm>
            <a:off x="5427530" y="4873588"/>
            <a:ext cx="179157" cy="1712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6" name="円/楕円 115"/>
          <p:cNvSpPr/>
          <p:nvPr/>
        </p:nvSpPr>
        <p:spPr>
          <a:xfrm>
            <a:off x="5351862" y="4959227"/>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7" name="円/楕円 116"/>
          <p:cNvSpPr/>
          <p:nvPr/>
        </p:nvSpPr>
        <p:spPr>
          <a:xfrm>
            <a:off x="5302828" y="4252870"/>
            <a:ext cx="133600" cy="128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8" name="円/楕円 117"/>
          <p:cNvSpPr/>
          <p:nvPr/>
        </p:nvSpPr>
        <p:spPr>
          <a:xfrm>
            <a:off x="3509706" y="5341030"/>
            <a:ext cx="112106" cy="1179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19" name="円/楕円 118"/>
          <p:cNvSpPr/>
          <p:nvPr/>
        </p:nvSpPr>
        <p:spPr>
          <a:xfrm>
            <a:off x="2712805" y="5760527"/>
            <a:ext cx="95513" cy="613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22" name="円/楕円 121"/>
          <p:cNvSpPr/>
          <p:nvPr/>
        </p:nvSpPr>
        <p:spPr>
          <a:xfrm>
            <a:off x="5146373" y="4134599"/>
            <a:ext cx="85217" cy="7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23" name="円/楕円 122"/>
          <p:cNvSpPr/>
          <p:nvPr/>
        </p:nvSpPr>
        <p:spPr>
          <a:xfrm>
            <a:off x="5042639" y="3725493"/>
            <a:ext cx="85217" cy="7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24" name="円/楕円 123"/>
          <p:cNvSpPr/>
          <p:nvPr/>
        </p:nvSpPr>
        <p:spPr>
          <a:xfrm>
            <a:off x="4571592" y="3568510"/>
            <a:ext cx="85217" cy="7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25" name="円/楕円 124"/>
          <p:cNvSpPr/>
          <p:nvPr/>
        </p:nvSpPr>
        <p:spPr>
          <a:xfrm>
            <a:off x="4637109" y="3537541"/>
            <a:ext cx="85217" cy="7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26" name="円/楕円 125"/>
          <p:cNvSpPr/>
          <p:nvPr/>
        </p:nvSpPr>
        <p:spPr>
          <a:xfrm>
            <a:off x="4684307" y="3478923"/>
            <a:ext cx="85217" cy="7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27" name="円/楕円 126"/>
          <p:cNvSpPr/>
          <p:nvPr/>
        </p:nvSpPr>
        <p:spPr>
          <a:xfrm>
            <a:off x="5110538" y="4747404"/>
            <a:ext cx="85217" cy="7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28" name="円/楕円 127"/>
          <p:cNvSpPr/>
          <p:nvPr/>
        </p:nvSpPr>
        <p:spPr>
          <a:xfrm>
            <a:off x="5586290" y="4602443"/>
            <a:ext cx="85217" cy="7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29" name="円/楕円 128"/>
          <p:cNvSpPr/>
          <p:nvPr/>
        </p:nvSpPr>
        <p:spPr>
          <a:xfrm>
            <a:off x="4951940" y="5110419"/>
            <a:ext cx="85217" cy="9293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30" name="円/楕円 129"/>
          <p:cNvSpPr/>
          <p:nvPr/>
        </p:nvSpPr>
        <p:spPr>
          <a:xfrm>
            <a:off x="4938057" y="5325574"/>
            <a:ext cx="99101" cy="668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31" name="円/楕円 130"/>
          <p:cNvSpPr/>
          <p:nvPr/>
        </p:nvSpPr>
        <p:spPr>
          <a:xfrm>
            <a:off x="4556029" y="5747430"/>
            <a:ext cx="85217" cy="7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32" name="円/楕円 131"/>
          <p:cNvSpPr/>
          <p:nvPr/>
        </p:nvSpPr>
        <p:spPr>
          <a:xfrm>
            <a:off x="2913043" y="2306556"/>
            <a:ext cx="85217" cy="72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grpSp>
        <p:nvGrpSpPr>
          <p:cNvPr id="4" name="グループ化 3"/>
          <p:cNvGrpSpPr/>
          <p:nvPr/>
        </p:nvGrpSpPr>
        <p:grpSpPr>
          <a:xfrm>
            <a:off x="1880269" y="1220794"/>
            <a:ext cx="4286366" cy="4885141"/>
            <a:chOff x="2349090" y="1036777"/>
            <a:chExt cx="4643563" cy="5292236"/>
          </a:xfrm>
        </p:grpSpPr>
        <p:sp>
          <p:nvSpPr>
            <p:cNvPr id="2" name="正方形/長方形 1"/>
            <p:cNvSpPr/>
            <p:nvPr/>
          </p:nvSpPr>
          <p:spPr>
            <a:xfrm>
              <a:off x="2462581" y="1036777"/>
              <a:ext cx="4530072" cy="52922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3" name="円/楕円 2"/>
            <p:cNvSpPr/>
            <p:nvPr/>
          </p:nvSpPr>
          <p:spPr>
            <a:xfrm>
              <a:off x="2901484" y="1315184"/>
              <a:ext cx="1013424"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41" name="円/楕円 40"/>
            <p:cNvSpPr/>
            <p:nvPr/>
          </p:nvSpPr>
          <p:spPr>
            <a:xfrm>
              <a:off x="3574967" y="1217939"/>
              <a:ext cx="1129972"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42" name="円/楕円 41"/>
            <p:cNvSpPr/>
            <p:nvPr/>
          </p:nvSpPr>
          <p:spPr>
            <a:xfrm>
              <a:off x="4306125" y="1754291"/>
              <a:ext cx="1063503"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44" name="円/楕円 43"/>
            <p:cNvSpPr/>
            <p:nvPr/>
          </p:nvSpPr>
          <p:spPr>
            <a:xfrm>
              <a:off x="4989096" y="1833746"/>
              <a:ext cx="991941" cy="979447"/>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45" name="円/楕円 44"/>
            <p:cNvSpPr/>
            <p:nvPr/>
          </p:nvSpPr>
          <p:spPr>
            <a:xfrm>
              <a:off x="3608201" y="1973958"/>
              <a:ext cx="1096737" cy="111432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46" name="円/楕円 45"/>
            <p:cNvSpPr/>
            <p:nvPr/>
          </p:nvSpPr>
          <p:spPr>
            <a:xfrm>
              <a:off x="2976746" y="2104488"/>
              <a:ext cx="904927" cy="106350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47" name="円/楕円 46"/>
            <p:cNvSpPr/>
            <p:nvPr/>
          </p:nvSpPr>
          <p:spPr>
            <a:xfrm>
              <a:off x="2349090" y="2540069"/>
              <a:ext cx="1026470" cy="822463"/>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2" name="円/楕円 51"/>
            <p:cNvSpPr/>
            <p:nvPr/>
          </p:nvSpPr>
          <p:spPr>
            <a:xfrm>
              <a:off x="5037284" y="2813192"/>
              <a:ext cx="930565" cy="1007632"/>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4" name="円/楕円 53"/>
            <p:cNvSpPr/>
            <p:nvPr/>
          </p:nvSpPr>
          <p:spPr>
            <a:xfrm>
              <a:off x="4269092" y="2944817"/>
              <a:ext cx="1063503" cy="81652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5" name="円/楕円 54"/>
            <p:cNvSpPr/>
            <p:nvPr/>
          </p:nvSpPr>
          <p:spPr>
            <a:xfrm>
              <a:off x="5569035" y="3482038"/>
              <a:ext cx="1063503" cy="1053744"/>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6" name="円/楕円 55"/>
            <p:cNvSpPr/>
            <p:nvPr/>
          </p:nvSpPr>
          <p:spPr>
            <a:xfrm>
              <a:off x="6171567" y="3641597"/>
              <a:ext cx="821086" cy="864096"/>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57" name="円/楕円 56"/>
            <p:cNvSpPr/>
            <p:nvPr/>
          </p:nvSpPr>
          <p:spPr>
            <a:xfrm>
              <a:off x="3533993" y="2743265"/>
              <a:ext cx="1063503" cy="107755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1" name="円/楕円 60"/>
            <p:cNvSpPr/>
            <p:nvPr/>
          </p:nvSpPr>
          <p:spPr>
            <a:xfrm>
              <a:off x="2901485" y="3190167"/>
              <a:ext cx="1025079" cy="985457"/>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2" name="円/楕円 61"/>
            <p:cNvSpPr/>
            <p:nvPr/>
          </p:nvSpPr>
          <p:spPr>
            <a:xfrm>
              <a:off x="4030066" y="3600645"/>
              <a:ext cx="1152262" cy="953560"/>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4" name="円/楕円 63"/>
            <p:cNvSpPr/>
            <p:nvPr/>
          </p:nvSpPr>
          <p:spPr>
            <a:xfrm>
              <a:off x="4808754" y="3320797"/>
              <a:ext cx="1063503" cy="103876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5" name="円/楕円 64"/>
            <p:cNvSpPr/>
            <p:nvPr/>
          </p:nvSpPr>
          <p:spPr>
            <a:xfrm>
              <a:off x="2728288" y="3865266"/>
              <a:ext cx="1751127" cy="1083725"/>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6" name="円/楕円 65"/>
            <p:cNvSpPr/>
            <p:nvPr/>
          </p:nvSpPr>
          <p:spPr>
            <a:xfrm>
              <a:off x="5852495" y="4372087"/>
              <a:ext cx="713573" cy="878448"/>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67" name="円/楕円 66"/>
            <p:cNvSpPr/>
            <p:nvPr/>
          </p:nvSpPr>
          <p:spPr>
            <a:xfrm>
              <a:off x="2864447" y="4974852"/>
              <a:ext cx="2372243" cy="1262909"/>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24" name="テキスト ボックス 23"/>
            <p:cNvSpPr txBox="1"/>
            <p:nvPr/>
          </p:nvSpPr>
          <p:spPr>
            <a:xfrm>
              <a:off x="3160199" y="1693421"/>
              <a:ext cx="524797" cy="298901"/>
            </a:xfrm>
            <a:prstGeom prst="rect">
              <a:avLst/>
            </a:prstGeom>
            <a:noFill/>
          </p:spPr>
          <p:txBody>
            <a:bodyPr wrap="none" rtlCol="0">
              <a:spAutoFit/>
            </a:bodyPr>
            <a:lstStyle/>
            <a:p>
              <a:r>
                <a:rPr lang="ja-JP" altLang="en-US" sz="1193" dirty="0">
                  <a:solidFill>
                    <a:prstClr val="black"/>
                  </a:solidFill>
                </a:rPr>
                <a:t>がん</a:t>
              </a:r>
            </a:p>
          </p:txBody>
        </p:sp>
        <p:sp>
          <p:nvSpPr>
            <p:cNvPr id="68" name="テキスト ボックス 67"/>
            <p:cNvSpPr txBox="1"/>
            <p:nvPr/>
          </p:nvSpPr>
          <p:spPr>
            <a:xfrm>
              <a:off x="3888962" y="1575620"/>
              <a:ext cx="530006" cy="298901"/>
            </a:xfrm>
            <a:prstGeom prst="rect">
              <a:avLst/>
            </a:prstGeom>
            <a:noFill/>
          </p:spPr>
          <p:txBody>
            <a:bodyPr wrap="none" rtlCol="0">
              <a:spAutoFit/>
            </a:bodyPr>
            <a:lstStyle/>
            <a:p>
              <a:r>
                <a:rPr lang="ja-JP" altLang="en-US" sz="1193" dirty="0">
                  <a:solidFill>
                    <a:prstClr val="black"/>
                  </a:solidFill>
                </a:rPr>
                <a:t>循環</a:t>
              </a:r>
            </a:p>
          </p:txBody>
        </p:sp>
        <p:sp>
          <p:nvSpPr>
            <p:cNvPr id="69" name="テキスト ボックス 68"/>
            <p:cNvSpPr txBox="1"/>
            <p:nvPr/>
          </p:nvSpPr>
          <p:spPr>
            <a:xfrm>
              <a:off x="4540244" y="2118864"/>
              <a:ext cx="613363" cy="298901"/>
            </a:xfrm>
            <a:prstGeom prst="rect">
              <a:avLst/>
            </a:prstGeom>
            <a:noFill/>
          </p:spPr>
          <p:txBody>
            <a:bodyPr wrap="none" rtlCol="0">
              <a:spAutoFit/>
            </a:bodyPr>
            <a:lstStyle/>
            <a:p>
              <a:r>
                <a:rPr lang="ja-JP" altLang="en-US" sz="1193" dirty="0">
                  <a:solidFill>
                    <a:prstClr val="black"/>
                  </a:solidFill>
                </a:rPr>
                <a:t>脳・神</a:t>
              </a:r>
            </a:p>
          </p:txBody>
        </p:sp>
        <p:sp>
          <p:nvSpPr>
            <p:cNvPr id="70" name="テキスト ボックス 69"/>
            <p:cNvSpPr txBox="1"/>
            <p:nvPr/>
          </p:nvSpPr>
          <p:spPr>
            <a:xfrm>
              <a:off x="5391984" y="2154006"/>
              <a:ext cx="530006" cy="298901"/>
            </a:xfrm>
            <a:prstGeom prst="rect">
              <a:avLst/>
            </a:prstGeom>
            <a:noFill/>
          </p:spPr>
          <p:txBody>
            <a:bodyPr wrap="none" rtlCol="0">
              <a:spAutoFit/>
            </a:bodyPr>
            <a:lstStyle/>
            <a:p>
              <a:r>
                <a:rPr lang="ja-JP" altLang="en-US" sz="1193" dirty="0">
                  <a:solidFill>
                    <a:prstClr val="black"/>
                  </a:solidFill>
                </a:rPr>
                <a:t>精神</a:t>
              </a:r>
            </a:p>
          </p:txBody>
        </p:sp>
        <p:sp>
          <p:nvSpPr>
            <p:cNvPr id="71" name="テキスト ボックス 70"/>
            <p:cNvSpPr txBox="1"/>
            <p:nvPr/>
          </p:nvSpPr>
          <p:spPr>
            <a:xfrm>
              <a:off x="2550087" y="2825374"/>
              <a:ext cx="694982" cy="298901"/>
            </a:xfrm>
            <a:prstGeom prst="rect">
              <a:avLst/>
            </a:prstGeom>
            <a:noFill/>
          </p:spPr>
          <p:txBody>
            <a:bodyPr wrap="none" rtlCol="0">
              <a:spAutoFit/>
            </a:bodyPr>
            <a:lstStyle/>
            <a:p>
              <a:r>
                <a:rPr lang="ja-JP" altLang="en-US" sz="1193" dirty="0">
                  <a:solidFill>
                    <a:prstClr val="black"/>
                  </a:solidFill>
                </a:rPr>
                <a:t>感染症</a:t>
              </a:r>
            </a:p>
          </p:txBody>
        </p:sp>
        <p:sp>
          <p:nvSpPr>
            <p:cNvPr id="72" name="テキスト ボックス 71"/>
            <p:cNvSpPr txBox="1"/>
            <p:nvPr/>
          </p:nvSpPr>
          <p:spPr>
            <a:xfrm>
              <a:off x="2987551" y="3495850"/>
              <a:ext cx="613363" cy="298901"/>
            </a:xfrm>
            <a:prstGeom prst="rect">
              <a:avLst/>
            </a:prstGeom>
            <a:noFill/>
          </p:spPr>
          <p:txBody>
            <a:bodyPr wrap="none" rtlCol="0">
              <a:spAutoFit/>
            </a:bodyPr>
            <a:lstStyle/>
            <a:p>
              <a:r>
                <a:rPr lang="ja-JP" altLang="en-US" sz="1193" dirty="0">
                  <a:solidFill>
                    <a:prstClr val="black"/>
                  </a:solidFill>
                </a:rPr>
                <a:t>環・生</a:t>
              </a:r>
            </a:p>
          </p:txBody>
        </p:sp>
        <p:sp>
          <p:nvSpPr>
            <p:cNvPr id="73" name="テキスト ボックス 72"/>
            <p:cNvSpPr txBox="1"/>
            <p:nvPr/>
          </p:nvSpPr>
          <p:spPr>
            <a:xfrm>
              <a:off x="3806017" y="3123279"/>
              <a:ext cx="530006" cy="298901"/>
            </a:xfrm>
            <a:prstGeom prst="rect">
              <a:avLst/>
            </a:prstGeom>
            <a:noFill/>
          </p:spPr>
          <p:txBody>
            <a:bodyPr wrap="none" rtlCol="0">
              <a:spAutoFit/>
            </a:bodyPr>
            <a:lstStyle/>
            <a:p>
              <a:r>
                <a:rPr lang="ja-JP" altLang="en-US" sz="1193" dirty="0">
                  <a:solidFill>
                    <a:prstClr val="black"/>
                  </a:solidFill>
                </a:rPr>
                <a:t>植物</a:t>
              </a:r>
            </a:p>
          </p:txBody>
        </p:sp>
        <p:sp>
          <p:nvSpPr>
            <p:cNvPr id="74" name="テキスト ボックス 73"/>
            <p:cNvSpPr txBox="1"/>
            <p:nvPr/>
          </p:nvSpPr>
          <p:spPr>
            <a:xfrm>
              <a:off x="3184617" y="2495625"/>
              <a:ext cx="530006" cy="298901"/>
            </a:xfrm>
            <a:prstGeom prst="rect">
              <a:avLst/>
            </a:prstGeom>
            <a:noFill/>
          </p:spPr>
          <p:txBody>
            <a:bodyPr wrap="none" rtlCol="0">
              <a:spAutoFit/>
            </a:bodyPr>
            <a:lstStyle/>
            <a:p>
              <a:r>
                <a:rPr lang="ja-JP" altLang="en-US" sz="1193" dirty="0">
                  <a:solidFill>
                    <a:prstClr val="black"/>
                  </a:solidFill>
                </a:rPr>
                <a:t>免疫</a:t>
              </a:r>
            </a:p>
          </p:txBody>
        </p:sp>
        <p:sp>
          <p:nvSpPr>
            <p:cNvPr id="75" name="テキスト ボックス 74"/>
            <p:cNvSpPr txBox="1"/>
            <p:nvPr/>
          </p:nvSpPr>
          <p:spPr>
            <a:xfrm>
              <a:off x="3847634" y="2354944"/>
              <a:ext cx="613363" cy="298901"/>
            </a:xfrm>
            <a:prstGeom prst="rect">
              <a:avLst/>
            </a:prstGeom>
            <a:noFill/>
          </p:spPr>
          <p:txBody>
            <a:bodyPr wrap="none" rtlCol="0">
              <a:spAutoFit/>
            </a:bodyPr>
            <a:lstStyle/>
            <a:p>
              <a:r>
                <a:rPr lang="ja-JP" altLang="en-US" sz="1193" dirty="0">
                  <a:solidFill>
                    <a:prstClr val="black"/>
                  </a:solidFill>
                </a:rPr>
                <a:t>遺・幹</a:t>
              </a:r>
            </a:p>
          </p:txBody>
        </p:sp>
        <p:sp>
          <p:nvSpPr>
            <p:cNvPr id="76" name="テキスト ボックス 75"/>
            <p:cNvSpPr txBox="1"/>
            <p:nvPr/>
          </p:nvSpPr>
          <p:spPr>
            <a:xfrm>
              <a:off x="3321197" y="4258755"/>
              <a:ext cx="613363" cy="298901"/>
            </a:xfrm>
            <a:prstGeom prst="rect">
              <a:avLst/>
            </a:prstGeom>
            <a:noFill/>
          </p:spPr>
          <p:txBody>
            <a:bodyPr wrap="none" rtlCol="0">
              <a:spAutoFit/>
            </a:bodyPr>
            <a:lstStyle/>
            <a:p>
              <a:r>
                <a:rPr lang="ja-JP" altLang="en-US" sz="1193" dirty="0">
                  <a:solidFill>
                    <a:prstClr val="black"/>
                  </a:solidFill>
                </a:rPr>
                <a:t>環・気</a:t>
              </a:r>
            </a:p>
          </p:txBody>
        </p:sp>
        <p:sp>
          <p:nvSpPr>
            <p:cNvPr id="77" name="テキスト ボックス 76"/>
            <p:cNvSpPr txBox="1"/>
            <p:nvPr/>
          </p:nvSpPr>
          <p:spPr>
            <a:xfrm>
              <a:off x="6367065" y="3934934"/>
              <a:ext cx="530006" cy="298901"/>
            </a:xfrm>
            <a:prstGeom prst="rect">
              <a:avLst/>
            </a:prstGeom>
            <a:noFill/>
          </p:spPr>
          <p:txBody>
            <a:bodyPr wrap="none" rtlCol="0">
              <a:spAutoFit/>
            </a:bodyPr>
            <a:lstStyle/>
            <a:p>
              <a:r>
                <a:rPr lang="ja-JP" altLang="en-US" sz="1193" dirty="0">
                  <a:solidFill>
                    <a:prstClr val="black"/>
                  </a:solidFill>
                </a:rPr>
                <a:t>量子</a:t>
              </a:r>
            </a:p>
          </p:txBody>
        </p:sp>
        <p:sp>
          <p:nvSpPr>
            <p:cNvPr id="78" name="テキスト ボックス 77"/>
            <p:cNvSpPr txBox="1"/>
            <p:nvPr/>
          </p:nvSpPr>
          <p:spPr>
            <a:xfrm>
              <a:off x="4163004" y="3914367"/>
              <a:ext cx="915528" cy="298901"/>
            </a:xfrm>
            <a:prstGeom prst="rect">
              <a:avLst/>
            </a:prstGeom>
            <a:noFill/>
          </p:spPr>
          <p:txBody>
            <a:bodyPr wrap="none" rtlCol="0">
              <a:spAutoFit/>
            </a:bodyPr>
            <a:lstStyle/>
            <a:p>
              <a:r>
                <a:rPr lang="ja-JP" altLang="en-US" sz="1193" dirty="0">
                  <a:solidFill>
                    <a:prstClr val="black"/>
                  </a:solidFill>
                </a:rPr>
                <a:t>化合・エネ</a:t>
              </a:r>
            </a:p>
          </p:txBody>
        </p:sp>
        <p:sp>
          <p:nvSpPr>
            <p:cNvPr id="79" name="テキスト ボックス 78"/>
            <p:cNvSpPr txBox="1"/>
            <p:nvPr/>
          </p:nvSpPr>
          <p:spPr>
            <a:xfrm>
              <a:off x="5014203" y="3688608"/>
              <a:ext cx="804387" cy="298901"/>
            </a:xfrm>
            <a:prstGeom prst="rect">
              <a:avLst/>
            </a:prstGeom>
            <a:noFill/>
          </p:spPr>
          <p:txBody>
            <a:bodyPr wrap="none" rtlCol="0">
              <a:spAutoFit/>
            </a:bodyPr>
            <a:lstStyle/>
            <a:p>
              <a:r>
                <a:rPr lang="ja-JP" altLang="en-US" sz="1193" dirty="0">
                  <a:solidFill>
                    <a:prstClr val="black"/>
                  </a:solidFill>
                </a:rPr>
                <a:t>ナノ（化）</a:t>
              </a:r>
            </a:p>
          </p:txBody>
        </p:sp>
        <p:sp>
          <p:nvSpPr>
            <p:cNvPr id="80" name="テキスト ボックス 79"/>
            <p:cNvSpPr txBox="1"/>
            <p:nvPr/>
          </p:nvSpPr>
          <p:spPr>
            <a:xfrm>
              <a:off x="4350839" y="3205203"/>
              <a:ext cx="927685" cy="298901"/>
            </a:xfrm>
            <a:prstGeom prst="rect">
              <a:avLst/>
            </a:prstGeom>
            <a:noFill/>
          </p:spPr>
          <p:txBody>
            <a:bodyPr wrap="none" rtlCol="0">
              <a:spAutoFit/>
            </a:bodyPr>
            <a:lstStyle/>
            <a:p>
              <a:r>
                <a:rPr lang="ja-JP" altLang="en-US" sz="1193" dirty="0">
                  <a:solidFill>
                    <a:prstClr val="black"/>
                  </a:solidFill>
                </a:rPr>
                <a:t>ライフ</a:t>
              </a:r>
              <a:r>
                <a:rPr lang="en-US" altLang="ja-JP" sz="1193" dirty="0">
                  <a:solidFill>
                    <a:prstClr val="black"/>
                  </a:solidFill>
                </a:rPr>
                <a:t>-</a:t>
              </a:r>
              <a:r>
                <a:rPr lang="ja-JP" altLang="en-US" sz="1193" dirty="0">
                  <a:solidFill>
                    <a:prstClr val="black"/>
                  </a:solidFill>
                </a:rPr>
                <a:t>ナノ</a:t>
              </a:r>
            </a:p>
          </p:txBody>
        </p:sp>
        <p:sp>
          <p:nvSpPr>
            <p:cNvPr id="81" name="テキスト ボックス 80"/>
            <p:cNvSpPr txBox="1"/>
            <p:nvPr/>
          </p:nvSpPr>
          <p:spPr>
            <a:xfrm>
              <a:off x="5255580" y="3019415"/>
              <a:ext cx="773128" cy="298901"/>
            </a:xfrm>
            <a:prstGeom prst="rect">
              <a:avLst/>
            </a:prstGeom>
            <a:noFill/>
          </p:spPr>
          <p:txBody>
            <a:bodyPr wrap="none" rtlCol="0">
              <a:spAutoFit/>
            </a:bodyPr>
            <a:lstStyle/>
            <a:p>
              <a:r>
                <a:rPr lang="ja-JP" altLang="en-US" sz="1193" dirty="0">
                  <a:solidFill>
                    <a:prstClr val="black"/>
                  </a:solidFill>
                </a:rPr>
                <a:t>ナノ（ラ）</a:t>
              </a:r>
            </a:p>
          </p:txBody>
        </p:sp>
        <p:sp>
          <p:nvSpPr>
            <p:cNvPr id="83" name="テキスト ボックス 82"/>
            <p:cNvSpPr txBox="1"/>
            <p:nvPr/>
          </p:nvSpPr>
          <p:spPr>
            <a:xfrm>
              <a:off x="5722894" y="3859684"/>
              <a:ext cx="804387" cy="298901"/>
            </a:xfrm>
            <a:prstGeom prst="rect">
              <a:avLst/>
            </a:prstGeom>
            <a:noFill/>
          </p:spPr>
          <p:txBody>
            <a:bodyPr wrap="none" rtlCol="0">
              <a:spAutoFit/>
            </a:bodyPr>
            <a:lstStyle/>
            <a:p>
              <a:r>
                <a:rPr lang="ja-JP" altLang="en-US" sz="1193" dirty="0">
                  <a:solidFill>
                    <a:prstClr val="black"/>
                  </a:solidFill>
                </a:rPr>
                <a:t>ナノ（物）</a:t>
              </a:r>
            </a:p>
          </p:txBody>
        </p:sp>
        <p:sp>
          <p:nvSpPr>
            <p:cNvPr id="84" name="テキスト ボックス 83"/>
            <p:cNvSpPr txBox="1"/>
            <p:nvPr/>
          </p:nvSpPr>
          <p:spPr>
            <a:xfrm>
              <a:off x="3445195" y="5464255"/>
              <a:ext cx="1066612" cy="298901"/>
            </a:xfrm>
            <a:prstGeom prst="rect">
              <a:avLst/>
            </a:prstGeom>
            <a:noFill/>
          </p:spPr>
          <p:txBody>
            <a:bodyPr wrap="none" rtlCol="0">
              <a:spAutoFit/>
            </a:bodyPr>
            <a:lstStyle/>
            <a:p>
              <a:r>
                <a:rPr lang="en-US" altLang="ja-JP" sz="1193" dirty="0">
                  <a:solidFill>
                    <a:prstClr val="black"/>
                  </a:solidFill>
                </a:rPr>
                <a:t>IT</a:t>
              </a:r>
              <a:r>
                <a:rPr lang="ja-JP" altLang="en-US" sz="1193" dirty="0">
                  <a:solidFill>
                    <a:prstClr val="black"/>
                  </a:solidFill>
                </a:rPr>
                <a:t>・人工知能</a:t>
              </a:r>
            </a:p>
          </p:txBody>
        </p:sp>
        <p:sp>
          <p:nvSpPr>
            <p:cNvPr id="85" name="テキスト ボックス 84"/>
            <p:cNvSpPr txBox="1"/>
            <p:nvPr/>
          </p:nvSpPr>
          <p:spPr>
            <a:xfrm>
              <a:off x="5912295" y="4669260"/>
              <a:ext cx="613363" cy="298901"/>
            </a:xfrm>
            <a:prstGeom prst="rect">
              <a:avLst/>
            </a:prstGeom>
            <a:noFill/>
          </p:spPr>
          <p:txBody>
            <a:bodyPr wrap="none" rtlCol="0">
              <a:spAutoFit/>
            </a:bodyPr>
            <a:lstStyle/>
            <a:p>
              <a:r>
                <a:rPr lang="ja-JP" altLang="en-US" sz="1193" dirty="0">
                  <a:solidFill>
                    <a:prstClr val="black"/>
                  </a:solidFill>
                </a:rPr>
                <a:t>素・宇</a:t>
              </a:r>
            </a:p>
          </p:txBody>
        </p:sp>
      </p:grpSp>
      <p:sp>
        <p:nvSpPr>
          <p:cNvPr id="133" name="テキスト ボックス 132"/>
          <p:cNvSpPr txBox="1"/>
          <p:nvPr/>
        </p:nvSpPr>
        <p:spPr>
          <a:xfrm>
            <a:off x="336019" y="1267499"/>
            <a:ext cx="1184940" cy="564514"/>
          </a:xfrm>
          <a:prstGeom prst="rect">
            <a:avLst/>
          </a:prstGeom>
          <a:noFill/>
        </p:spPr>
        <p:txBody>
          <a:bodyPr wrap="none" rtlCol="0">
            <a:spAutoFit/>
          </a:bodyPr>
          <a:lstStyle/>
          <a:p>
            <a:r>
              <a:rPr lang="ja-JP" altLang="en-US" sz="1534" dirty="0">
                <a:solidFill>
                  <a:prstClr val="black"/>
                </a:solidFill>
              </a:rPr>
              <a:t>先端トレンド</a:t>
            </a:r>
            <a:endParaRPr lang="en-US" altLang="ja-JP" sz="1534" dirty="0">
              <a:solidFill>
                <a:prstClr val="black"/>
              </a:solidFill>
            </a:endParaRPr>
          </a:p>
          <a:p>
            <a:pPr algn="ctr"/>
            <a:r>
              <a:rPr lang="ja-JP" altLang="en-US" sz="1534" dirty="0">
                <a:solidFill>
                  <a:prstClr val="black"/>
                </a:solidFill>
              </a:rPr>
              <a:t>（代表例）</a:t>
            </a:r>
          </a:p>
        </p:txBody>
      </p:sp>
      <p:sp>
        <p:nvSpPr>
          <p:cNvPr id="134" name="テキスト ボックス 133"/>
          <p:cNvSpPr txBox="1"/>
          <p:nvPr/>
        </p:nvSpPr>
        <p:spPr>
          <a:xfrm>
            <a:off x="420251" y="1937230"/>
            <a:ext cx="934871" cy="249748"/>
          </a:xfrm>
          <a:prstGeom prst="rect">
            <a:avLst/>
          </a:prstGeom>
          <a:solidFill>
            <a:schemeClr val="accent3">
              <a:lumMod val="40000"/>
              <a:lumOff val="60000"/>
            </a:schemeClr>
          </a:solidFill>
          <a:ln>
            <a:solidFill>
              <a:schemeClr val="tx1"/>
            </a:solidFill>
          </a:ln>
        </p:spPr>
        <p:txBody>
          <a:bodyPr wrap="none" rtlCol="0">
            <a:spAutoFit/>
          </a:bodyPr>
          <a:lstStyle/>
          <a:p>
            <a:r>
              <a:rPr lang="en-US" altLang="ja-JP" sz="1023" dirty="0" err="1">
                <a:solidFill>
                  <a:prstClr val="black"/>
                </a:solidFill>
              </a:rPr>
              <a:t>iPS</a:t>
            </a:r>
            <a:r>
              <a:rPr lang="ja-JP" altLang="en-US" sz="1023" dirty="0">
                <a:solidFill>
                  <a:prstClr val="black"/>
                </a:solidFill>
              </a:rPr>
              <a:t>・再生医療</a:t>
            </a:r>
            <a:endParaRPr lang="en-US" altLang="ja-JP" sz="1023" dirty="0">
              <a:solidFill>
                <a:prstClr val="black"/>
              </a:solidFill>
            </a:endParaRPr>
          </a:p>
        </p:txBody>
      </p:sp>
      <p:sp>
        <p:nvSpPr>
          <p:cNvPr id="135" name="テキスト ボックス 134"/>
          <p:cNvSpPr txBox="1"/>
          <p:nvPr/>
        </p:nvSpPr>
        <p:spPr>
          <a:xfrm>
            <a:off x="411608" y="2860562"/>
            <a:ext cx="808235" cy="249748"/>
          </a:xfrm>
          <a:prstGeom prst="rect">
            <a:avLst/>
          </a:prstGeom>
          <a:solidFill>
            <a:schemeClr val="accent3">
              <a:lumMod val="40000"/>
              <a:lumOff val="60000"/>
            </a:schemeClr>
          </a:solidFill>
          <a:ln>
            <a:solidFill>
              <a:schemeClr val="tx1"/>
            </a:solidFill>
          </a:ln>
        </p:spPr>
        <p:txBody>
          <a:bodyPr wrap="none" rtlCol="0">
            <a:spAutoFit/>
          </a:bodyPr>
          <a:lstStyle/>
          <a:p>
            <a:r>
              <a:rPr lang="ja-JP" altLang="en-US" sz="1023" dirty="0">
                <a:solidFill>
                  <a:prstClr val="black"/>
                </a:solidFill>
              </a:rPr>
              <a:t>バイオ医薬</a:t>
            </a:r>
          </a:p>
        </p:txBody>
      </p:sp>
      <p:sp>
        <p:nvSpPr>
          <p:cNvPr id="136" name="テキスト ボックス 135"/>
          <p:cNvSpPr txBox="1"/>
          <p:nvPr/>
        </p:nvSpPr>
        <p:spPr>
          <a:xfrm>
            <a:off x="372550" y="5821881"/>
            <a:ext cx="1183337" cy="249748"/>
          </a:xfrm>
          <a:prstGeom prst="rect">
            <a:avLst/>
          </a:prstGeom>
          <a:solidFill>
            <a:schemeClr val="accent3">
              <a:lumMod val="40000"/>
              <a:lumOff val="60000"/>
            </a:schemeClr>
          </a:solidFill>
          <a:ln>
            <a:solidFill>
              <a:schemeClr val="tx1"/>
            </a:solidFill>
          </a:ln>
        </p:spPr>
        <p:txBody>
          <a:bodyPr wrap="none" rtlCol="0">
            <a:spAutoFit/>
          </a:bodyPr>
          <a:lstStyle/>
          <a:p>
            <a:r>
              <a:rPr lang="ja-JP" altLang="en-US" sz="1023" dirty="0">
                <a:solidFill>
                  <a:prstClr val="black"/>
                </a:solidFill>
              </a:rPr>
              <a:t>ドラッグデリバリー</a:t>
            </a:r>
          </a:p>
        </p:txBody>
      </p:sp>
      <p:sp>
        <p:nvSpPr>
          <p:cNvPr id="137" name="テキスト ボックス 136"/>
          <p:cNvSpPr txBox="1"/>
          <p:nvPr/>
        </p:nvSpPr>
        <p:spPr>
          <a:xfrm>
            <a:off x="384387" y="4508336"/>
            <a:ext cx="1168910" cy="249748"/>
          </a:xfrm>
          <a:prstGeom prst="rect">
            <a:avLst/>
          </a:prstGeom>
          <a:solidFill>
            <a:schemeClr val="accent3">
              <a:lumMod val="40000"/>
              <a:lumOff val="60000"/>
            </a:schemeClr>
          </a:solidFill>
          <a:ln>
            <a:solidFill>
              <a:schemeClr val="tx1"/>
            </a:solidFill>
          </a:ln>
        </p:spPr>
        <p:txBody>
          <a:bodyPr wrap="none" rtlCol="0">
            <a:spAutoFit/>
          </a:bodyPr>
          <a:lstStyle/>
          <a:p>
            <a:r>
              <a:rPr lang="ja-JP" altLang="en-US" sz="1023" dirty="0">
                <a:solidFill>
                  <a:prstClr val="black"/>
                </a:solidFill>
              </a:rPr>
              <a:t>バイオエネルギー</a:t>
            </a:r>
          </a:p>
        </p:txBody>
      </p:sp>
      <p:sp>
        <p:nvSpPr>
          <p:cNvPr id="138" name="テキスト ボックス 137"/>
          <p:cNvSpPr txBox="1"/>
          <p:nvPr/>
        </p:nvSpPr>
        <p:spPr>
          <a:xfrm>
            <a:off x="2275576" y="5179312"/>
            <a:ext cx="591829" cy="328423"/>
          </a:xfrm>
          <a:prstGeom prst="rect">
            <a:avLst/>
          </a:prstGeom>
          <a:noFill/>
        </p:spPr>
        <p:txBody>
          <a:bodyPr wrap="none" rtlCol="0">
            <a:spAutoFit/>
          </a:bodyPr>
          <a:lstStyle/>
          <a:p>
            <a:r>
              <a:rPr lang="en-US" altLang="ja-JP" sz="1534" dirty="0">
                <a:solidFill>
                  <a:prstClr val="white"/>
                </a:solidFill>
              </a:rPr>
              <a:t>IT</a:t>
            </a:r>
            <a:r>
              <a:rPr lang="ja-JP" altLang="en-US" sz="1534" dirty="0">
                <a:solidFill>
                  <a:prstClr val="white"/>
                </a:solidFill>
              </a:rPr>
              <a:t>・</a:t>
            </a:r>
            <a:r>
              <a:rPr lang="en-US" altLang="ja-JP" sz="1534" dirty="0">
                <a:solidFill>
                  <a:prstClr val="white"/>
                </a:solidFill>
              </a:rPr>
              <a:t>AI</a:t>
            </a:r>
            <a:endParaRPr lang="ja-JP" altLang="en-US" sz="1534" dirty="0">
              <a:solidFill>
                <a:prstClr val="white"/>
              </a:solidFill>
            </a:endParaRPr>
          </a:p>
        </p:txBody>
      </p:sp>
      <p:sp>
        <p:nvSpPr>
          <p:cNvPr id="141" name="右中かっこ 140"/>
          <p:cNvSpPr/>
          <p:nvPr/>
        </p:nvSpPr>
        <p:spPr>
          <a:xfrm>
            <a:off x="6277307" y="1515107"/>
            <a:ext cx="441532" cy="2499629"/>
          </a:xfrm>
          <a:prstGeom prst="rightBrace">
            <a:avLst>
              <a:gd name="adj1" fmla="val 17210"/>
              <a:gd name="adj2" fmla="val 39295"/>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534">
              <a:solidFill>
                <a:prstClr val="black"/>
              </a:solidFill>
            </a:endParaRPr>
          </a:p>
        </p:txBody>
      </p:sp>
      <p:sp>
        <p:nvSpPr>
          <p:cNvPr id="142" name="右中かっこ 141"/>
          <p:cNvSpPr/>
          <p:nvPr/>
        </p:nvSpPr>
        <p:spPr>
          <a:xfrm>
            <a:off x="6230522" y="2401479"/>
            <a:ext cx="294972" cy="3474389"/>
          </a:xfrm>
          <a:prstGeom prst="rightBrace">
            <a:avLst>
              <a:gd name="adj1" fmla="val 8333"/>
              <a:gd name="adj2" fmla="val 50598"/>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534">
              <a:solidFill>
                <a:prstClr val="black"/>
              </a:solidFill>
            </a:endParaRPr>
          </a:p>
        </p:txBody>
      </p:sp>
      <p:cxnSp>
        <p:nvCxnSpPr>
          <p:cNvPr id="144" name="直線矢印コネクタ 143"/>
          <p:cNvCxnSpPr>
            <a:stCxn id="134" idx="3"/>
          </p:cNvCxnSpPr>
          <p:nvPr/>
        </p:nvCxnSpPr>
        <p:spPr>
          <a:xfrm>
            <a:off x="1340918" y="2058537"/>
            <a:ext cx="2444621" cy="5125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直線矢印コネクタ 144"/>
          <p:cNvCxnSpPr>
            <a:stCxn id="135" idx="3"/>
          </p:cNvCxnSpPr>
          <p:nvPr/>
        </p:nvCxnSpPr>
        <p:spPr>
          <a:xfrm flipV="1">
            <a:off x="1207981" y="2571075"/>
            <a:ext cx="2065376" cy="4107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直線矢印コネクタ 145"/>
          <p:cNvCxnSpPr>
            <a:stCxn id="137" idx="3"/>
          </p:cNvCxnSpPr>
          <p:nvPr/>
        </p:nvCxnSpPr>
        <p:spPr>
          <a:xfrm flipV="1">
            <a:off x="1540325" y="3942947"/>
            <a:ext cx="2906551" cy="6866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7" name="テキスト ボックス 146"/>
          <p:cNvSpPr txBox="1"/>
          <p:nvPr/>
        </p:nvSpPr>
        <p:spPr>
          <a:xfrm>
            <a:off x="317989" y="5157192"/>
            <a:ext cx="1430200" cy="249748"/>
          </a:xfrm>
          <a:prstGeom prst="rect">
            <a:avLst/>
          </a:prstGeom>
          <a:solidFill>
            <a:schemeClr val="accent3">
              <a:lumMod val="40000"/>
              <a:lumOff val="60000"/>
            </a:schemeClr>
          </a:solidFill>
          <a:ln>
            <a:solidFill>
              <a:schemeClr val="tx1"/>
            </a:solidFill>
          </a:ln>
        </p:spPr>
        <p:txBody>
          <a:bodyPr wrap="none" rtlCol="0">
            <a:spAutoFit/>
          </a:bodyPr>
          <a:lstStyle/>
          <a:p>
            <a:r>
              <a:rPr lang="ja-JP" altLang="en-US" sz="1023" dirty="0">
                <a:solidFill>
                  <a:prstClr val="black"/>
                </a:solidFill>
              </a:rPr>
              <a:t>水素エネ、光触媒活性</a:t>
            </a:r>
          </a:p>
        </p:txBody>
      </p:sp>
      <p:cxnSp>
        <p:nvCxnSpPr>
          <p:cNvPr id="148" name="直線矢印コネクタ 147"/>
          <p:cNvCxnSpPr>
            <a:stCxn id="147" idx="3"/>
            <a:endCxn id="109" idx="3"/>
          </p:cNvCxnSpPr>
          <p:nvPr/>
        </p:nvCxnSpPr>
        <p:spPr>
          <a:xfrm flipV="1">
            <a:off x="1735834" y="3910821"/>
            <a:ext cx="3031090" cy="1367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テキスト ボックス 149"/>
          <p:cNvSpPr txBox="1"/>
          <p:nvPr/>
        </p:nvSpPr>
        <p:spPr>
          <a:xfrm>
            <a:off x="6712749" y="1094011"/>
            <a:ext cx="1986441" cy="319639"/>
          </a:xfrm>
          <a:prstGeom prst="rect">
            <a:avLst/>
          </a:prstGeom>
          <a:noFill/>
        </p:spPr>
        <p:txBody>
          <a:bodyPr wrap="none" rtlCol="0">
            <a:spAutoFit/>
          </a:bodyPr>
          <a:lstStyle/>
          <a:p>
            <a:pPr algn="ctr"/>
            <a:r>
              <a:rPr lang="ja-JP" altLang="en-US" sz="1477" b="1" dirty="0">
                <a:solidFill>
                  <a:prstClr val="black"/>
                </a:solidFill>
              </a:rPr>
              <a:t>府大・市大が強い領域</a:t>
            </a:r>
          </a:p>
        </p:txBody>
      </p:sp>
      <p:cxnSp>
        <p:nvCxnSpPr>
          <p:cNvPr id="154" name="直線矢印コネクタ 153"/>
          <p:cNvCxnSpPr>
            <a:stCxn id="136" idx="3"/>
            <a:endCxn id="110" idx="2"/>
          </p:cNvCxnSpPr>
          <p:nvPr/>
        </p:nvCxnSpPr>
        <p:spPr>
          <a:xfrm flipV="1">
            <a:off x="1540325" y="3983781"/>
            <a:ext cx="3363889" cy="1959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直線矢印コネクタ 159"/>
          <p:cNvCxnSpPr>
            <a:stCxn id="175" idx="1"/>
          </p:cNvCxnSpPr>
          <p:nvPr/>
        </p:nvCxnSpPr>
        <p:spPr>
          <a:xfrm flipH="1">
            <a:off x="4159058" y="1908793"/>
            <a:ext cx="2827147" cy="504272"/>
          </a:xfrm>
          <a:prstGeom prst="straightConnector1">
            <a:avLst/>
          </a:prstGeom>
          <a:ln w="28575">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a:stCxn id="176" idx="1"/>
            <a:endCxn id="173" idx="5"/>
          </p:cNvCxnSpPr>
          <p:nvPr/>
        </p:nvCxnSpPr>
        <p:spPr>
          <a:xfrm flipH="1" flipV="1">
            <a:off x="5556261" y="4210984"/>
            <a:ext cx="1423925" cy="605286"/>
          </a:xfrm>
          <a:prstGeom prst="straightConnector1">
            <a:avLst/>
          </a:prstGeom>
          <a:ln w="28575">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69" name="テキスト ボックス 168"/>
          <p:cNvSpPr txBox="1"/>
          <p:nvPr/>
        </p:nvSpPr>
        <p:spPr>
          <a:xfrm>
            <a:off x="683568" y="128563"/>
            <a:ext cx="7808548" cy="348109"/>
          </a:xfrm>
          <a:prstGeom prst="rect">
            <a:avLst/>
          </a:prstGeom>
          <a:noFill/>
        </p:spPr>
        <p:txBody>
          <a:bodyPr wrap="none" rtlCol="0">
            <a:spAutoFit/>
          </a:bodyPr>
          <a:lstStyle/>
          <a:p>
            <a:r>
              <a:rPr lang="ja-JP" altLang="en-US" sz="1662" dirty="0" smtClean="0">
                <a:solidFill>
                  <a:prstClr val="black"/>
                </a:solidFill>
              </a:rPr>
              <a:t>■サイエンスマップ</a:t>
            </a:r>
            <a:r>
              <a:rPr lang="ja-JP" altLang="en-US" sz="1662" dirty="0">
                <a:solidFill>
                  <a:prstClr val="black"/>
                </a:solidFill>
              </a:rPr>
              <a:t>による世界のトレンドと、今回選定した戦略</a:t>
            </a:r>
            <a:r>
              <a:rPr lang="ja-JP" altLang="en-US" sz="1662" dirty="0" smtClean="0">
                <a:solidFill>
                  <a:prstClr val="black"/>
                </a:solidFill>
              </a:rPr>
              <a:t>テーマは一致</a:t>
            </a:r>
            <a:r>
              <a:rPr lang="ja-JP" altLang="en-US" sz="1662" dirty="0">
                <a:solidFill>
                  <a:prstClr val="black"/>
                </a:solidFill>
              </a:rPr>
              <a:t>している。</a:t>
            </a:r>
            <a:endParaRPr lang="en-US" altLang="ja-JP" sz="1662" dirty="0">
              <a:solidFill>
                <a:prstClr val="black"/>
              </a:solidFill>
            </a:endParaRPr>
          </a:p>
        </p:txBody>
      </p:sp>
      <p:sp>
        <p:nvSpPr>
          <p:cNvPr id="170" name="円/楕円 169"/>
          <p:cNvSpPr/>
          <p:nvPr/>
        </p:nvSpPr>
        <p:spPr>
          <a:xfrm>
            <a:off x="1938118" y="6146960"/>
            <a:ext cx="179157" cy="1712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white"/>
              </a:solidFill>
            </a:endParaRPr>
          </a:p>
        </p:txBody>
      </p:sp>
      <p:sp>
        <p:nvSpPr>
          <p:cNvPr id="171" name="テキスト ボックス 170"/>
          <p:cNvSpPr txBox="1"/>
          <p:nvPr/>
        </p:nvSpPr>
        <p:spPr>
          <a:xfrm>
            <a:off x="2104467" y="6125795"/>
            <a:ext cx="4112023" cy="241476"/>
          </a:xfrm>
          <a:prstGeom prst="rect">
            <a:avLst/>
          </a:prstGeom>
          <a:noFill/>
        </p:spPr>
        <p:txBody>
          <a:bodyPr wrap="none" rtlCol="0">
            <a:spAutoFit/>
          </a:bodyPr>
          <a:lstStyle/>
          <a:p>
            <a:r>
              <a:rPr lang="ja-JP" altLang="en-US" sz="969" dirty="0">
                <a:solidFill>
                  <a:prstClr val="black"/>
                </a:solidFill>
              </a:rPr>
              <a:t>世界の潮流：コアペーパー（研究領域をリードしている論文）が出ている領域</a:t>
            </a:r>
          </a:p>
        </p:txBody>
      </p:sp>
      <p:sp>
        <p:nvSpPr>
          <p:cNvPr id="6" name="テキスト ボックス 5"/>
          <p:cNvSpPr txBox="1"/>
          <p:nvPr/>
        </p:nvSpPr>
        <p:spPr>
          <a:xfrm>
            <a:off x="3552337" y="5853373"/>
            <a:ext cx="2642070" cy="241476"/>
          </a:xfrm>
          <a:prstGeom prst="rect">
            <a:avLst/>
          </a:prstGeom>
          <a:solidFill>
            <a:schemeClr val="bg1"/>
          </a:solidFill>
        </p:spPr>
        <p:txBody>
          <a:bodyPr wrap="none" rtlCol="0">
            <a:spAutoFit/>
          </a:bodyPr>
          <a:lstStyle/>
          <a:p>
            <a:r>
              <a:rPr lang="ja-JP" altLang="en-US" sz="969" dirty="0">
                <a:solidFill>
                  <a:prstClr val="black"/>
                </a:solidFill>
              </a:rPr>
              <a:t>出典：文部科学省　科学技術・学術政策研究所</a:t>
            </a:r>
          </a:p>
        </p:txBody>
      </p:sp>
      <p:sp>
        <p:nvSpPr>
          <p:cNvPr id="168" name="円/楕円 167"/>
          <p:cNvSpPr/>
          <p:nvPr/>
        </p:nvSpPr>
        <p:spPr>
          <a:xfrm>
            <a:off x="2434236" y="1625326"/>
            <a:ext cx="1730553" cy="1678280"/>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72" name="円/楕円 171"/>
          <p:cNvSpPr/>
          <p:nvPr/>
        </p:nvSpPr>
        <p:spPr>
          <a:xfrm>
            <a:off x="4145149" y="3204470"/>
            <a:ext cx="1152888" cy="1027650"/>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73" name="円/楕円 172"/>
          <p:cNvSpPr/>
          <p:nvPr/>
        </p:nvSpPr>
        <p:spPr>
          <a:xfrm>
            <a:off x="3821592" y="3270586"/>
            <a:ext cx="2032291" cy="110174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74" name="円/楕円 173"/>
          <p:cNvSpPr/>
          <p:nvPr/>
        </p:nvSpPr>
        <p:spPr>
          <a:xfrm>
            <a:off x="2673467" y="2246056"/>
            <a:ext cx="1118010" cy="1255781"/>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75" name="テキスト ボックス 174"/>
          <p:cNvSpPr txBox="1"/>
          <p:nvPr/>
        </p:nvSpPr>
        <p:spPr>
          <a:xfrm>
            <a:off x="6986205" y="1567871"/>
            <a:ext cx="1666295" cy="688843"/>
          </a:xfrm>
          <a:prstGeom prst="rect">
            <a:avLst/>
          </a:prstGeom>
          <a:solidFill>
            <a:schemeClr val="bg2"/>
          </a:solidFill>
          <a:ln>
            <a:solidFill>
              <a:schemeClr val="tx1"/>
            </a:solidFill>
          </a:ln>
        </p:spPr>
        <p:txBody>
          <a:bodyPr wrap="square" rtlCol="0">
            <a:spAutoFit/>
          </a:bodyPr>
          <a:lstStyle/>
          <a:p>
            <a:r>
              <a:rPr lang="ja-JP" altLang="en-US" sz="1292" dirty="0">
                <a:solidFill>
                  <a:prstClr val="black"/>
                </a:solidFill>
              </a:rPr>
              <a:t>遺伝子･幹細胞、免疫、がん、脳･神経領域にまたがる分野</a:t>
            </a:r>
          </a:p>
        </p:txBody>
      </p:sp>
      <p:sp>
        <p:nvSpPr>
          <p:cNvPr id="176" name="テキスト ボックス 175"/>
          <p:cNvSpPr txBox="1"/>
          <p:nvPr/>
        </p:nvSpPr>
        <p:spPr>
          <a:xfrm>
            <a:off x="6980185" y="4475349"/>
            <a:ext cx="1721660" cy="688843"/>
          </a:xfrm>
          <a:prstGeom prst="rect">
            <a:avLst/>
          </a:prstGeom>
          <a:solidFill>
            <a:schemeClr val="bg2"/>
          </a:solidFill>
          <a:ln>
            <a:solidFill>
              <a:schemeClr val="tx1"/>
            </a:solidFill>
          </a:ln>
        </p:spPr>
        <p:txBody>
          <a:bodyPr wrap="square" rtlCol="0">
            <a:spAutoFit/>
          </a:bodyPr>
          <a:lstStyle/>
          <a:p>
            <a:r>
              <a:rPr lang="ja-JP" altLang="en-US" sz="1292" dirty="0">
                <a:solidFill>
                  <a:prstClr val="black"/>
                </a:solidFill>
              </a:rPr>
              <a:t>化学合成・エネルギー、ナノ化学、ナノ物理学にまたがる分野</a:t>
            </a:r>
          </a:p>
        </p:txBody>
      </p:sp>
      <p:sp>
        <p:nvSpPr>
          <p:cNvPr id="140" name="テキスト ボックス 139"/>
          <p:cNvSpPr txBox="1"/>
          <p:nvPr/>
        </p:nvSpPr>
        <p:spPr>
          <a:xfrm>
            <a:off x="6689226" y="3886242"/>
            <a:ext cx="1896805" cy="5469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77" dirty="0">
                <a:solidFill>
                  <a:prstClr val="black"/>
                </a:solidFill>
              </a:rPr>
              <a:t>サイエンス・</a:t>
            </a:r>
            <a:endParaRPr lang="en-US" altLang="ja-JP" sz="1477" dirty="0">
              <a:solidFill>
                <a:prstClr val="black"/>
              </a:solidFill>
            </a:endParaRPr>
          </a:p>
          <a:p>
            <a:r>
              <a:rPr lang="ja-JP" altLang="en-US" sz="1477" dirty="0">
                <a:solidFill>
                  <a:prstClr val="black"/>
                </a:solidFill>
              </a:rPr>
              <a:t>エンジニアリング領域</a:t>
            </a:r>
          </a:p>
        </p:txBody>
      </p:sp>
      <p:sp>
        <p:nvSpPr>
          <p:cNvPr id="139" name="テキスト ボックス 138"/>
          <p:cNvSpPr txBox="1"/>
          <p:nvPr/>
        </p:nvSpPr>
        <p:spPr>
          <a:xfrm>
            <a:off x="6813684" y="2310042"/>
            <a:ext cx="1307064" cy="3284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1534" dirty="0">
                <a:solidFill>
                  <a:prstClr val="black"/>
                </a:solidFill>
              </a:rPr>
              <a:t>バイオ領域</a:t>
            </a:r>
          </a:p>
        </p:txBody>
      </p:sp>
      <p:sp>
        <p:nvSpPr>
          <p:cNvPr id="9" name="スライド番号プレースホルダー 8"/>
          <p:cNvSpPr>
            <a:spLocks noGrp="1"/>
          </p:cNvSpPr>
          <p:nvPr>
            <p:ph type="sldNum" sz="quarter" idx="12"/>
          </p:nvPr>
        </p:nvSpPr>
        <p:spPr>
          <a:xfrm>
            <a:off x="5913385" y="6131176"/>
            <a:ext cx="2133600" cy="337038"/>
          </a:xfrm>
        </p:spPr>
        <p:txBody>
          <a:bodyPr/>
          <a:lstStyle/>
          <a:p>
            <a:fld id="{2788D170-ED78-4CD6-9DF7-18AA74CDFCD5}" type="slidenum">
              <a:rPr lang="ja-JP" altLang="en-US" smtClean="0">
                <a:solidFill>
                  <a:prstClr val="black">
                    <a:tint val="75000"/>
                  </a:prstClr>
                </a:solidFill>
              </a:rPr>
              <a:pPr/>
              <a:t>54</a:t>
            </a:fld>
            <a:endParaRPr lang="ja-JP" altLang="en-US">
              <a:solidFill>
                <a:prstClr val="black">
                  <a:tint val="75000"/>
                </a:prstClr>
              </a:solidFill>
            </a:endParaRPr>
          </a:p>
        </p:txBody>
      </p:sp>
      <p:sp>
        <p:nvSpPr>
          <p:cNvPr id="151" name="円/楕円 150"/>
          <p:cNvSpPr/>
          <p:nvPr/>
        </p:nvSpPr>
        <p:spPr>
          <a:xfrm>
            <a:off x="5007998" y="4462726"/>
            <a:ext cx="918510" cy="960342"/>
          </a:xfrm>
          <a:prstGeom prst="ellipse">
            <a:avLst/>
          </a:prstGeom>
          <a:no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52" name="円/楕円 151"/>
          <p:cNvSpPr/>
          <p:nvPr/>
        </p:nvSpPr>
        <p:spPr>
          <a:xfrm>
            <a:off x="5140412" y="4567527"/>
            <a:ext cx="725423" cy="68889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153" name="テキスト ボックス 152"/>
          <p:cNvSpPr txBox="1"/>
          <p:nvPr/>
        </p:nvSpPr>
        <p:spPr>
          <a:xfrm>
            <a:off x="6997308" y="5489537"/>
            <a:ext cx="1721660" cy="490006"/>
          </a:xfrm>
          <a:prstGeom prst="rect">
            <a:avLst/>
          </a:prstGeom>
          <a:solidFill>
            <a:schemeClr val="bg2"/>
          </a:solidFill>
          <a:ln>
            <a:solidFill>
              <a:schemeClr val="tx1"/>
            </a:solidFill>
          </a:ln>
        </p:spPr>
        <p:txBody>
          <a:bodyPr wrap="square" rtlCol="0">
            <a:spAutoFit/>
          </a:bodyPr>
          <a:lstStyle/>
          <a:p>
            <a:r>
              <a:rPr lang="ja-JP" altLang="en-US" sz="1292" dirty="0">
                <a:solidFill>
                  <a:prstClr val="black"/>
                </a:solidFill>
              </a:rPr>
              <a:t>宇宙・素粒子、基礎物理学にまたがる分野</a:t>
            </a:r>
          </a:p>
        </p:txBody>
      </p:sp>
      <p:cxnSp>
        <p:nvCxnSpPr>
          <p:cNvPr id="155" name="直線矢印コネクタ 154"/>
          <p:cNvCxnSpPr>
            <a:stCxn id="153" idx="1"/>
            <a:endCxn id="151" idx="5"/>
          </p:cNvCxnSpPr>
          <p:nvPr/>
        </p:nvCxnSpPr>
        <p:spPr>
          <a:xfrm flipH="1" flipV="1">
            <a:off x="5791995" y="5282429"/>
            <a:ext cx="1205313" cy="448594"/>
          </a:xfrm>
          <a:prstGeom prst="straightConnector1">
            <a:avLst/>
          </a:prstGeom>
          <a:ln w="28575">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6627438" y="1411148"/>
            <a:ext cx="2267002" cy="4735812"/>
          </a:xfrm>
          <a:prstGeom prst="roundRect">
            <a:avLst>
              <a:gd name="adj" fmla="val 1609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2" name="上下矢印 21"/>
          <p:cNvSpPr/>
          <p:nvPr/>
        </p:nvSpPr>
        <p:spPr>
          <a:xfrm>
            <a:off x="7563101" y="2600187"/>
            <a:ext cx="332345" cy="1267943"/>
          </a:xfrm>
          <a:prstGeom prst="up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b="1">
              <a:ln w="22225">
                <a:solidFill>
                  <a:srgbClr val="C0504D"/>
                </a:solidFill>
                <a:prstDash val="solid"/>
              </a:ln>
              <a:solidFill>
                <a:srgbClr val="C0504D">
                  <a:lumMod val="40000"/>
                  <a:lumOff val="60000"/>
                </a:srgbClr>
              </a:solidFill>
            </a:endParaRPr>
          </a:p>
        </p:txBody>
      </p:sp>
      <p:sp>
        <p:nvSpPr>
          <p:cNvPr id="5" name="四角形吹き出し 4"/>
          <p:cNvSpPr/>
          <p:nvPr/>
        </p:nvSpPr>
        <p:spPr>
          <a:xfrm>
            <a:off x="6897998" y="2897249"/>
            <a:ext cx="1887439" cy="656824"/>
          </a:xfrm>
          <a:prstGeom prst="wedgeRectCallout">
            <a:avLst>
              <a:gd name="adj1" fmla="val -64528"/>
              <a:gd name="adj2" fmla="val 4054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prstClr val="black"/>
                </a:solidFill>
              </a:rPr>
              <a:t>バイオ・エンジニアリング領域</a:t>
            </a:r>
          </a:p>
        </p:txBody>
      </p:sp>
      <p:sp>
        <p:nvSpPr>
          <p:cNvPr id="143" name="テキスト ボックス 142"/>
          <p:cNvSpPr txBox="1"/>
          <p:nvPr/>
        </p:nvSpPr>
        <p:spPr>
          <a:xfrm>
            <a:off x="6150094" y="839581"/>
            <a:ext cx="2549096" cy="262829"/>
          </a:xfrm>
          <a:prstGeom prst="rect">
            <a:avLst/>
          </a:prstGeom>
          <a:solidFill>
            <a:schemeClr val="accent6">
              <a:lumMod val="20000"/>
              <a:lumOff val="80000"/>
            </a:schemeClr>
          </a:solidFill>
          <a:ln>
            <a:noFill/>
          </a:ln>
        </p:spPr>
        <p:txBody>
          <a:bodyPr wrap="none" rtlCol="0">
            <a:spAutoFit/>
          </a:bodyPr>
          <a:lstStyle/>
          <a:p>
            <a:r>
              <a:rPr lang="ja-JP" altLang="en-US" sz="1108" dirty="0">
                <a:solidFill>
                  <a:prstClr val="black"/>
                </a:solidFill>
              </a:rPr>
              <a:t>戦略領域の選定（サイエンスマップより）</a:t>
            </a:r>
          </a:p>
        </p:txBody>
      </p:sp>
      <p:sp>
        <p:nvSpPr>
          <p:cNvPr id="149" name="角丸四角形 148"/>
          <p:cNvSpPr/>
          <p:nvPr/>
        </p:nvSpPr>
        <p:spPr>
          <a:xfrm>
            <a:off x="0" y="620687"/>
            <a:ext cx="9144000" cy="6192689"/>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テキスト ボックス 155"/>
          <p:cNvSpPr txBox="1"/>
          <p:nvPr/>
        </p:nvSpPr>
        <p:spPr>
          <a:xfrm>
            <a:off x="6078405" y="479344"/>
            <a:ext cx="2841145"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61990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線コネクタ 39"/>
          <p:cNvCxnSpPr/>
          <p:nvPr/>
        </p:nvCxnSpPr>
        <p:spPr>
          <a:xfrm flipV="1">
            <a:off x="703697" y="1832261"/>
            <a:ext cx="864554" cy="237"/>
          </a:xfrm>
          <a:prstGeom prst="line">
            <a:avLst/>
          </a:prstGeom>
          <a:ln w="3175">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672084" y="451766"/>
            <a:ext cx="7824737" cy="348109"/>
          </a:xfrm>
          <a:prstGeom prst="rect">
            <a:avLst/>
          </a:prstGeom>
          <a:noFill/>
        </p:spPr>
        <p:txBody>
          <a:bodyPr wrap="square" rtlCol="0">
            <a:spAutoFit/>
          </a:bodyPr>
          <a:lstStyle/>
          <a:p>
            <a:pPr algn="ct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戦略（重点研究）領域での戦略テーマ</a:t>
            </a:r>
            <a:endParaRPr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6" name="直線コネクタ 65"/>
          <p:cNvCxnSpPr/>
          <p:nvPr/>
        </p:nvCxnSpPr>
        <p:spPr>
          <a:xfrm>
            <a:off x="1216150" y="791161"/>
            <a:ext cx="6712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V="1">
            <a:off x="2104512" y="3418041"/>
            <a:ext cx="1262175" cy="10959"/>
          </a:xfrm>
          <a:prstGeom prst="line">
            <a:avLst/>
          </a:prstGeom>
          <a:ln w="3175">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615516" y="818486"/>
            <a:ext cx="7745213" cy="291170"/>
          </a:xfrm>
          <a:prstGeom prst="rect">
            <a:avLst/>
          </a:prstGeom>
          <a:noFill/>
        </p:spPr>
        <p:txBody>
          <a:bodyPr wrap="square" rtlCol="0">
            <a:spAutoFit/>
          </a:bodyPr>
          <a:lstStyle/>
          <a:p>
            <a:r>
              <a:rPr lang="ja-JP" altLang="en-US" sz="1292" dirty="0">
                <a:solidFill>
                  <a:prstClr val="black"/>
                </a:solidFill>
              </a:rPr>
              <a:t>ワークショップでの議論より、両大学が連携して深化しうる戦略テーマ・重点領域は次のとおりとなった。</a:t>
            </a:r>
          </a:p>
        </p:txBody>
      </p:sp>
      <p:sp>
        <p:nvSpPr>
          <p:cNvPr id="4" name="テキスト ボックス 3"/>
          <p:cNvSpPr txBox="1"/>
          <p:nvPr/>
        </p:nvSpPr>
        <p:spPr>
          <a:xfrm>
            <a:off x="3494205" y="1825004"/>
            <a:ext cx="2169184" cy="291170"/>
          </a:xfrm>
          <a:prstGeom prst="rect">
            <a:avLst/>
          </a:prstGeom>
          <a:noFill/>
          <a:ln w="6350">
            <a:solidFill>
              <a:schemeClr val="tx1"/>
            </a:solidFill>
          </a:ln>
        </p:spPr>
        <p:txBody>
          <a:bodyPr wrap="none" rtlCol="0">
            <a:spAutoFit/>
          </a:bodyPr>
          <a:lstStyle/>
          <a:p>
            <a:r>
              <a:rPr lang="en-US" altLang="ja-JP" sz="1292" dirty="0">
                <a:solidFill>
                  <a:prstClr val="black"/>
                </a:solidFill>
              </a:rPr>
              <a:t>A</a:t>
            </a:r>
            <a:r>
              <a:rPr lang="ja-JP" altLang="en-US" sz="1292" dirty="0">
                <a:solidFill>
                  <a:prstClr val="black"/>
                </a:solidFill>
              </a:rPr>
              <a:t>）　人工光合成・エネルギー</a:t>
            </a:r>
          </a:p>
        </p:txBody>
      </p:sp>
      <p:cxnSp>
        <p:nvCxnSpPr>
          <p:cNvPr id="75" name="直線コネクタ 74"/>
          <p:cNvCxnSpPr/>
          <p:nvPr/>
        </p:nvCxnSpPr>
        <p:spPr>
          <a:xfrm>
            <a:off x="1846774" y="2988941"/>
            <a:ext cx="1496036" cy="8466"/>
          </a:xfrm>
          <a:prstGeom prst="line">
            <a:avLst/>
          </a:prstGeom>
          <a:ln w="3175">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1917132" y="4226627"/>
            <a:ext cx="1436585" cy="0"/>
          </a:xfrm>
          <a:prstGeom prst="line">
            <a:avLst/>
          </a:prstGeom>
          <a:ln w="3175">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276945" y="5024254"/>
            <a:ext cx="1059417" cy="4218"/>
          </a:xfrm>
          <a:prstGeom prst="line">
            <a:avLst/>
          </a:prstGeom>
          <a:ln w="3175">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3442029" y="2865032"/>
            <a:ext cx="798617" cy="291170"/>
          </a:xfrm>
          <a:prstGeom prst="rect">
            <a:avLst/>
          </a:prstGeom>
          <a:noFill/>
          <a:ln w="6350">
            <a:solidFill>
              <a:schemeClr val="tx1"/>
            </a:solidFill>
          </a:ln>
        </p:spPr>
        <p:txBody>
          <a:bodyPr wrap="none" rtlCol="0">
            <a:spAutoFit/>
          </a:bodyPr>
          <a:lstStyle/>
          <a:p>
            <a:r>
              <a:rPr lang="en-US" altLang="ja-JP" sz="1292" dirty="0">
                <a:solidFill>
                  <a:prstClr val="black"/>
                </a:solidFill>
              </a:rPr>
              <a:t>B</a:t>
            </a:r>
            <a:r>
              <a:rPr lang="ja-JP" altLang="en-US" sz="1292" dirty="0">
                <a:solidFill>
                  <a:prstClr val="black"/>
                </a:solidFill>
              </a:rPr>
              <a:t>）　創薬</a:t>
            </a:r>
          </a:p>
        </p:txBody>
      </p:sp>
      <p:sp>
        <p:nvSpPr>
          <p:cNvPr id="79" name="テキスト ボックス 78"/>
          <p:cNvSpPr txBox="1"/>
          <p:nvPr/>
        </p:nvSpPr>
        <p:spPr>
          <a:xfrm>
            <a:off x="3444633" y="3282308"/>
            <a:ext cx="2124401" cy="291170"/>
          </a:xfrm>
          <a:prstGeom prst="rect">
            <a:avLst/>
          </a:prstGeom>
          <a:noFill/>
          <a:ln w="6350">
            <a:solidFill>
              <a:schemeClr val="tx1"/>
            </a:solidFill>
          </a:ln>
        </p:spPr>
        <p:txBody>
          <a:bodyPr wrap="square" rtlCol="0">
            <a:spAutoFit/>
          </a:bodyPr>
          <a:lstStyle/>
          <a:p>
            <a:r>
              <a:rPr lang="en-US" altLang="ja-JP" sz="1292" dirty="0">
                <a:solidFill>
                  <a:prstClr val="black"/>
                </a:solidFill>
              </a:rPr>
              <a:t>C</a:t>
            </a:r>
            <a:r>
              <a:rPr lang="ja-JP" altLang="en-US" sz="1292" dirty="0">
                <a:solidFill>
                  <a:prstClr val="black"/>
                </a:solidFill>
              </a:rPr>
              <a:t>）　認知症含む神経系疾患</a:t>
            </a:r>
          </a:p>
        </p:txBody>
      </p:sp>
      <p:sp>
        <p:nvSpPr>
          <p:cNvPr id="80" name="テキスト ボックス 79"/>
          <p:cNvSpPr txBox="1"/>
          <p:nvPr/>
        </p:nvSpPr>
        <p:spPr>
          <a:xfrm>
            <a:off x="3442029" y="4095903"/>
            <a:ext cx="959621" cy="291170"/>
          </a:xfrm>
          <a:prstGeom prst="rect">
            <a:avLst/>
          </a:prstGeom>
          <a:noFill/>
          <a:ln w="6350">
            <a:solidFill>
              <a:schemeClr val="tx1"/>
            </a:solidFill>
          </a:ln>
        </p:spPr>
        <p:txBody>
          <a:bodyPr wrap="square" rtlCol="0">
            <a:spAutoFit/>
          </a:bodyPr>
          <a:lstStyle/>
          <a:p>
            <a:r>
              <a:rPr lang="en-US" altLang="ja-JP" sz="1292" dirty="0">
                <a:solidFill>
                  <a:prstClr val="black"/>
                </a:solidFill>
              </a:rPr>
              <a:t>D</a:t>
            </a:r>
            <a:r>
              <a:rPr lang="ja-JP" altLang="en-US" sz="1292" dirty="0">
                <a:solidFill>
                  <a:prstClr val="black"/>
                </a:solidFill>
              </a:rPr>
              <a:t>）　ガン</a:t>
            </a:r>
          </a:p>
        </p:txBody>
      </p:sp>
      <p:sp>
        <p:nvSpPr>
          <p:cNvPr id="81" name="テキスト ボックス 80"/>
          <p:cNvSpPr txBox="1"/>
          <p:nvPr/>
        </p:nvSpPr>
        <p:spPr>
          <a:xfrm>
            <a:off x="3398095" y="4873728"/>
            <a:ext cx="1040968" cy="291170"/>
          </a:xfrm>
          <a:prstGeom prst="rect">
            <a:avLst/>
          </a:prstGeom>
          <a:noFill/>
          <a:ln w="6350">
            <a:solidFill>
              <a:schemeClr val="tx1"/>
            </a:solidFill>
          </a:ln>
        </p:spPr>
        <p:txBody>
          <a:bodyPr wrap="square" rtlCol="0">
            <a:spAutoFit/>
          </a:bodyPr>
          <a:lstStyle/>
          <a:p>
            <a:r>
              <a:rPr lang="en-US" altLang="ja-JP" sz="1292" dirty="0">
                <a:solidFill>
                  <a:prstClr val="black"/>
                </a:solidFill>
              </a:rPr>
              <a:t>E</a:t>
            </a:r>
            <a:r>
              <a:rPr lang="ja-JP" altLang="en-US" sz="1292" dirty="0">
                <a:solidFill>
                  <a:prstClr val="black"/>
                </a:solidFill>
              </a:rPr>
              <a:t>）　感染症</a:t>
            </a:r>
          </a:p>
        </p:txBody>
      </p:sp>
      <p:cxnSp>
        <p:nvCxnSpPr>
          <p:cNvPr id="84" name="直線コネクタ 83"/>
          <p:cNvCxnSpPr/>
          <p:nvPr/>
        </p:nvCxnSpPr>
        <p:spPr>
          <a:xfrm>
            <a:off x="1714644" y="1878353"/>
            <a:ext cx="1628166" cy="2446"/>
          </a:xfrm>
          <a:prstGeom prst="line">
            <a:avLst/>
          </a:prstGeom>
          <a:ln w="3175">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716345" y="2823779"/>
            <a:ext cx="864554" cy="237"/>
          </a:xfrm>
          <a:prstGeom prst="line">
            <a:avLst/>
          </a:prstGeom>
          <a:ln w="3175">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V="1">
            <a:off x="686918" y="4362449"/>
            <a:ext cx="864554" cy="237"/>
          </a:xfrm>
          <a:prstGeom prst="line">
            <a:avLst/>
          </a:prstGeom>
          <a:ln w="3175">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517396" y="1272163"/>
            <a:ext cx="2403222" cy="249748"/>
          </a:xfrm>
          <a:prstGeom prst="rect">
            <a:avLst/>
          </a:prstGeom>
          <a:noFill/>
        </p:spPr>
        <p:txBody>
          <a:bodyPr wrap="none" rtlCol="0">
            <a:spAutoFit/>
          </a:bodyPr>
          <a:lstStyle/>
          <a:p>
            <a:r>
              <a:rPr lang="en-US" altLang="ja-JP" sz="1023" b="1" dirty="0">
                <a:solidFill>
                  <a:prstClr val="black"/>
                </a:solidFill>
                <a:latin typeface="Meiryo UI" panose="020B0604030504040204" pitchFamily="50" charset="-128"/>
                <a:ea typeface="Meiryo UI" panose="020B0604030504040204" pitchFamily="50" charset="-128"/>
              </a:rPr>
              <a:t>WS</a:t>
            </a:r>
            <a:r>
              <a:rPr lang="ja-JP" altLang="en-US" sz="1023" b="1" dirty="0" err="1">
                <a:solidFill>
                  <a:prstClr val="black"/>
                </a:solidFill>
                <a:latin typeface="Meiryo UI" panose="020B0604030504040204" pitchFamily="50" charset="-128"/>
                <a:ea typeface="Meiryo UI" panose="020B0604030504040204" pitchFamily="50" charset="-128"/>
              </a:rPr>
              <a:t>での</a:t>
            </a:r>
            <a:r>
              <a:rPr lang="ja-JP" altLang="en-US" sz="1023" b="1" dirty="0">
                <a:solidFill>
                  <a:prstClr val="black"/>
                </a:solidFill>
                <a:latin typeface="Meiryo UI" panose="020B0604030504040204" pitchFamily="50" charset="-128"/>
                <a:ea typeface="Meiryo UI" panose="020B0604030504040204" pitchFamily="50" charset="-128"/>
              </a:rPr>
              <a:t>戦略（重点研究）テーマの変遷</a:t>
            </a:r>
          </a:p>
        </p:txBody>
      </p:sp>
      <p:cxnSp>
        <p:nvCxnSpPr>
          <p:cNvPr id="120" name="直線コネクタ 119"/>
          <p:cNvCxnSpPr/>
          <p:nvPr/>
        </p:nvCxnSpPr>
        <p:spPr>
          <a:xfrm>
            <a:off x="187150" y="1527642"/>
            <a:ext cx="3188410" cy="6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3641435" y="1290638"/>
            <a:ext cx="4386949" cy="249748"/>
          </a:xfrm>
          <a:prstGeom prst="rect">
            <a:avLst/>
          </a:prstGeom>
          <a:noFill/>
        </p:spPr>
        <p:txBody>
          <a:bodyPr wrap="square" rtlCol="0">
            <a:spAutoFit/>
          </a:bodyPr>
          <a:lstStyle/>
          <a:p>
            <a:r>
              <a:rPr lang="ja-JP" altLang="en-US" sz="1023" b="1" dirty="0">
                <a:solidFill>
                  <a:prstClr val="black"/>
                </a:solidFill>
                <a:latin typeface="Meiryo UI" panose="020B0604030504040204" pitchFamily="50" charset="-128"/>
                <a:ea typeface="Meiryo UI" panose="020B0604030504040204" pitchFamily="50" charset="-128"/>
              </a:rPr>
              <a:t>戦略（重点研究）テーマと両大学の強み（バイオ・エンジニアリング領域）</a:t>
            </a:r>
          </a:p>
        </p:txBody>
      </p:sp>
      <p:cxnSp>
        <p:nvCxnSpPr>
          <p:cNvPr id="122" name="直線コネクタ 121"/>
          <p:cNvCxnSpPr/>
          <p:nvPr/>
        </p:nvCxnSpPr>
        <p:spPr>
          <a:xfrm>
            <a:off x="3641435" y="1514775"/>
            <a:ext cx="5306695" cy="131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テキスト ボックス 127"/>
          <p:cNvSpPr txBox="1"/>
          <p:nvPr/>
        </p:nvSpPr>
        <p:spPr>
          <a:xfrm>
            <a:off x="3342810" y="2088597"/>
            <a:ext cx="5638607" cy="560923"/>
          </a:xfrm>
          <a:prstGeom prst="rect">
            <a:avLst/>
          </a:prstGeom>
          <a:noFill/>
        </p:spPr>
        <p:txBody>
          <a:bodyPr wrap="square" rtlCol="0">
            <a:spAutoFit/>
          </a:bodyPr>
          <a:lstStyle/>
          <a:p>
            <a:r>
              <a:rPr lang="ja-JP" altLang="en-US" sz="1015" dirty="0">
                <a:solidFill>
                  <a:prstClr val="black"/>
                </a:solidFill>
              </a:rPr>
              <a:t>・世界初、光合成タンパク質の構造を発見（サイエンス誌の世界</a:t>
            </a:r>
            <a:r>
              <a:rPr lang="en-US" altLang="ja-JP" sz="1015" dirty="0">
                <a:solidFill>
                  <a:prstClr val="black"/>
                </a:solidFill>
              </a:rPr>
              <a:t>10</a:t>
            </a:r>
            <a:r>
              <a:rPr lang="ja-JP" altLang="en-US" sz="1015" dirty="0">
                <a:solidFill>
                  <a:prstClr val="black"/>
                </a:solidFill>
              </a:rPr>
              <a:t>大ブレイクスルーに選出）</a:t>
            </a:r>
            <a:endParaRPr lang="en-US" altLang="ja-JP" sz="1015" dirty="0">
              <a:solidFill>
                <a:prstClr val="black"/>
              </a:solidFill>
            </a:endParaRPr>
          </a:p>
          <a:p>
            <a:r>
              <a:rPr lang="ja-JP" altLang="en-US" sz="1015" dirty="0">
                <a:solidFill>
                  <a:prstClr val="black"/>
                </a:solidFill>
              </a:rPr>
              <a:t>・研究成果が認められ、人工光合成センターが文部科学省が新たな学術研究の展開に資する拠点として認定する「共同利用・共同研究拠点」に指定</a:t>
            </a:r>
          </a:p>
        </p:txBody>
      </p:sp>
      <p:sp>
        <p:nvSpPr>
          <p:cNvPr id="58" name="テキスト ボックス 57"/>
          <p:cNvSpPr txBox="1"/>
          <p:nvPr/>
        </p:nvSpPr>
        <p:spPr>
          <a:xfrm>
            <a:off x="264026" y="1677451"/>
            <a:ext cx="902158" cy="490006"/>
          </a:xfrm>
          <a:prstGeom prst="rect">
            <a:avLst/>
          </a:prstGeom>
          <a:solidFill>
            <a:schemeClr val="bg1"/>
          </a:solidFill>
          <a:ln w="6350">
            <a:solidFill>
              <a:schemeClr val="tx1"/>
            </a:solidFill>
          </a:ln>
        </p:spPr>
        <p:txBody>
          <a:bodyPr wrap="square" rtlCol="0">
            <a:spAutoFit/>
          </a:bodyPr>
          <a:lstStyle/>
          <a:p>
            <a:pPr algn="ctr"/>
            <a:r>
              <a:rPr lang="ja-JP" altLang="en-US" sz="1292" dirty="0">
                <a:solidFill>
                  <a:prstClr val="black"/>
                </a:solidFill>
              </a:rPr>
              <a:t>人工</a:t>
            </a:r>
            <a:endParaRPr lang="en-US" altLang="ja-JP" sz="1292" dirty="0">
              <a:solidFill>
                <a:prstClr val="black"/>
              </a:solidFill>
            </a:endParaRPr>
          </a:p>
          <a:p>
            <a:pPr algn="ctr"/>
            <a:r>
              <a:rPr lang="ja-JP" altLang="en-US" sz="1292" dirty="0">
                <a:solidFill>
                  <a:prstClr val="black"/>
                </a:solidFill>
              </a:rPr>
              <a:t>光合成</a:t>
            </a:r>
          </a:p>
        </p:txBody>
      </p:sp>
      <p:sp>
        <p:nvSpPr>
          <p:cNvPr id="129" name="テキスト ボックス 128"/>
          <p:cNvSpPr txBox="1"/>
          <p:nvPr/>
        </p:nvSpPr>
        <p:spPr>
          <a:xfrm>
            <a:off x="4306125" y="2830780"/>
            <a:ext cx="4706781" cy="404726"/>
          </a:xfrm>
          <a:prstGeom prst="rect">
            <a:avLst/>
          </a:prstGeom>
          <a:noFill/>
        </p:spPr>
        <p:txBody>
          <a:bodyPr wrap="square" rtlCol="0">
            <a:spAutoFit/>
          </a:bodyPr>
          <a:lstStyle/>
          <a:p>
            <a:r>
              <a:rPr lang="ja-JP" altLang="en-US" sz="1015" dirty="0">
                <a:solidFill>
                  <a:prstClr val="black"/>
                </a:solidFill>
              </a:rPr>
              <a:t>・バイオ創薬が世界の主流となっている中、中分子領域においては豊富なペプチド</a:t>
            </a:r>
            <a:endParaRPr lang="en-US" altLang="ja-JP" sz="1015" dirty="0">
              <a:solidFill>
                <a:prstClr val="black"/>
              </a:solidFill>
            </a:endParaRPr>
          </a:p>
          <a:p>
            <a:r>
              <a:rPr lang="ja-JP" altLang="en-US" sz="1015" dirty="0">
                <a:solidFill>
                  <a:prstClr val="black"/>
                </a:solidFill>
              </a:rPr>
              <a:t>ライブラリーを所有し、高分子領域においては二重特異抗体などの先進研究を実施</a:t>
            </a:r>
          </a:p>
        </p:txBody>
      </p:sp>
      <p:sp>
        <p:nvSpPr>
          <p:cNvPr id="132" name="テキスト ボックス 131"/>
          <p:cNvSpPr txBox="1"/>
          <p:nvPr/>
        </p:nvSpPr>
        <p:spPr>
          <a:xfrm>
            <a:off x="3366580" y="3553360"/>
            <a:ext cx="5803869" cy="560923"/>
          </a:xfrm>
          <a:prstGeom prst="rect">
            <a:avLst/>
          </a:prstGeom>
          <a:noFill/>
        </p:spPr>
        <p:txBody>
          <a:bodyPr wrap="square" rtlCol="0">
            <a:spAutoFit/>
          </a:bodyPr>
          <a:lstStyle/>
          <a:p>
            <a:r>
              <a:rPr lang="ja-JP" altLang="en-US" sz="1015" dirty="0">
                <a:solidFill>
                  <a:prstClr val="black"/>
                </a:solidFill>
              </a:rPr>
              <a:t>・世界初の脳神経変性疾患等特異的阻害薬の開発や、アルツハイマー認知症の抗体開発の成功など、脳・神経領域における世界をリードする先進研究を実施。</a:t>
            </a:r>
            <a:endParaRPr lang="en-US" altLang="ja-JP" sz="1015" dirty="0">
              <a:solidFill>
                <a:prstClr val="black"/>
              </a:solidFill>
            </a:endParaRPr>
          </a:p>
          <a:p>
            <a:r>
              <a:rPr lang="ja-JP" altLang="en-US" sz="1015" dirty="0">
                <a:solidFill>
                  <a:prstClr val="black"/>
                </a:solidFill>
              </a:rPr>
              <a:t>・先天性神経疾患や脳虚血に関する動物モデルによる病態解明にも取り組む。</a:t>
            </a:r>
          </a:p>
        </p:txBody>
      </p:sp>
      <p:sp>
        <p:nvSpPr>
          <p:cNvPr id="133" name="テキスト ボックス 132"/>
          <p:cNvSpPr txBox="1"/>
          <p:nvPr/>
        </p:nvSpPr>
        <p:spPr>
          <a:xfrm>
            <a:off x="4505531" y="4866817"/>
            <a:ext cx="4485773" cy="560923"/>
          </a:xfrm>
          <a:prstGeom prst="rect">
            <a:avLst/>
          </a:prstGeom>
          <a:noFill/>
        </p:spPr>
        <p:txBody>
          <a:bodyPr wrap="square" rtlCol="0">
            <a:spAutoFit/>
          </a:bodyPr>
          <a:lstStyle/>
          <a:p>
            <a:r>
              <a:rPr lang="ja-JP" altLang="en-US" sz="1015" dirty="0">
                <a:solidFill>
                  <a:prstClr val="black"/>
                </a:solidFill>
              </a:rPr>
              <a:t>・発症すると急性に進行し大多数が死に至るため、早期に診断し治療することが最重要とされている真菌症（ムーコル症）の早期診断法の開発に、世界で初めて成功。</a:t>
            </a:r>
          </a:p>
        </p:txBody>
      </p:sp>
      <p:cxnSp>
        <p:nvCxnSpPr>
          <p:cNvPr id="38" name="直線コネクタ 37"/>
          <p:cNvCxnSpPr/>
          <p:nvPr/>
        </p:nvCxnSpPr>
        <p:spPr>
          <a:xfrm flipV="1">
            <a:off x="1571371" y="5762821"/>
            <a:ext cx="1771438" cy="11826"/>
          </a:xfrm>
          <a:prstGeom prst="line">
            <a:avLst/>
          </a:prstGeom>
          <a:ln w="3175">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410082" y="5643427"/>
            <a:ext cx="1095450" cy="490006"/>
          </a:xfrm>
          <a:prstGeom prst="rect">
            <a:avLst/>
          </a:prstGeom>
          <a:noFill/>
          <a:ln w="6350">
            <a:solidFill>
              <a:schemeClr val="tx1"/>
            </a:solidFill>
          </a:ln>
        </p:spPr>
        <p:txBody>
          <a:bodyPr wrap="square" rtlCol="0">
            <a:spAutoFit/>
          </a:bodyPr>
          <a:lstStyle/>
          <a:p>
            <a:r>
              <a:rPr lang="en-US" altLang="ja-JP" sz="1292" dirty="0">
                <a:solidFill>
                  <a:prstClr val="black"/>
                </a:solidFill>
              </a:rPr>
              <a:t>F</a:t>
            </a:r>
            <a:r>
              <a:rPr lang="ja-JP" altLang="en-US" sz="1292" dirty="0">
                <a:solidFill>
                  <a:prstClr val="black"/>
                </a:solidFill>
              </a:rPr>
              <a:t>）　医用工学　</a:t>
            </a:r>
          </a:p>
        </p:txBody>
      </p:sp>
      <p:sp>
        <p:nvSpPr>
          <p:cNvPr id="6" name="正方形/長方形 5"/>
          <p:cNvSpPr/>
          <p:nvPr/>
        </p:nvSpPr>
        <p:spPr>
          <a:xfrm>
            <a:off x="264026" y="3250444"/>
            <a:ext cx="902158" cy="253699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prstClr val="black"/>
                </a:solidFill>
              </a:rPr>
              <a:t>比較</a:t>
            </a:r>
            <a:endParaRPr lang="en-US" altLang="ja-JP" sz="1292" dirty="0">
              <a:solidFill>
                <a:prstClr val="black"/>
              </a:solidFill>
            </a:endParaRPr>
          </a:p>
          <a:p>
            <a:pPr algn="ctr"/>
            <a:r>
              <a:rPr lang="ja-JP" altLang="en-US" sz="1292" dirty="0">
                <a:solidFill>
                  <a:prstClr val="black"/>
                </a:solidFill>
              </a:rPr>
              <a:t>動物</a:t>
            </a:r>
            <a:endParaRPr lang="en-US" altLang="ja-JP" sz="1292" dirty="0">
              <a:solidFill>
                <a:prstClr val="black"/>
              </a:solidFill>
            </a:endParaRPr>
          </a:p>
          <a:p>
            <a:pPr algn="ctr"/>
            <a:r>
              <a:rPr lang="ja-JP" altLang="en-US" sz="1292" dirty="0">
                <a:solidFill>
                  <a:prstClr val="black"/>
                </a:solidFill>
              </a:rPr>
              <a:t>医学</a:t>
            </a:r>
          </a:p>
        </p:txBody>
      </p:sp>
      <p:sp>
        <p:nvSpPr>
          <p:cNvPr id="44" name="テキスト ボックス 43"/>
          <p:cNvSpPr txBox="1"/>
          <p:nvPr/>
        </p:nvSpPr>
        <p:spPr>
          <a:xfrm>
            <a:off x="4572000" y="5533760"/>
            <a:ext cx="4375471" cy="560923"/>
          </a:xfrm>
          <a:prstGeom prst="rect">
            <a:avLst/>
          </a:prstGeom>
          <a:noFill/>
        </p:spPr>
        <p:txBody>
          <a:bodyPr wrap="square" rtlCol="0">
            <a:spAutoFit/>
          </a:bodyPr>
          <a:lstStyle/>
          <a:p>
            <a:r>
              <a:rPr lang="ja-JP" altLang="en-US" sz="1015" dirty="0">
                <a:solidFill>
                  <a:prstClr val="black"/>
                </a:solidFill>
              </a:rPr>
              <a:t>・理学、工学研究の臨床医学領域への展開が求められている。</a:t>
            </a:r>
            <a:endParaRPr lang="en-US" altLang="ja-JP" sz="1015" dirty="0">
              <a:solidFill>
                <a:prstClr val="black"/>
              </a:solidFill>
            </a:endParaRPr>
          </a:p>
          <a:p>
            <a:r>
              <a:rPr lang="ja-JP" altLang="en-US" sz="1015" dirty="0">
                <a:solidFill>
                  <a:prstClr val="black"/>
                </a:solidFill>
              </a:rPr>
              <a:t>・</a:t>
            </a:r>
            <a:r>
              <a:rPr lang="en-US" altLang="ja-JP" sz="1015" dirty="0">
                <a:solidFill>
                  <a:prstClr val="black"/>
                </a:solidFill>
              </a:rPr>
              <a:t>BNCT</a:t>
            </a:r>
            <a:r>
              <a:rPr lang="ja-JP" altLang="en-US" sz="1015" dirty="0">
                <a:solidFill>
                  <a:prstClr val="black"/>
                </a:solidFill>
              </a:rPr>
              <a:t>などの医用物理学での先端研究と材料工学の連携により、総合的展開を図る。</a:t>
            </a:r>
          </a:p>
        </p:txBody>
      </p:sp>
      <p:sp>
        <p:nvSpPr>
          <p:cNvPr id="43" name="テキスト ボックス 42"/>
          <p:cNvSpPr txBox="1"/>
          <p:nvPr/>
        </p:nvSpPr>
        <p:spPr>
          <a:xfrm>
            <a:off x="3375402" y="4336244"/>
            <a:ext cx="5650309" cy="560923"/>
          </a:xfrm>
          <a:prstGeom prst="rect">
            <a:avLst/>
          </a:prstGeom>
          <a:noFill/>
        </p:spPr>
        <p:txBody>
          <a:bodyPr wrap="square" rtlCol="0">
            <a:spAutoFit/>
          </a:bodyPr>
          <a:lstStyle/>
          <a:p>
            <a:r>
              <a:rPr lang="ja-JP" altLang="en-US" sz="1015" dirty="0">
                <a:solidFill>
                  <a:prstClr val="black"/>
                </a:solidFill>
              </a:rPr>
              <a:t>・スキルス胃がんは急速に増殖移転し高頻度に転移する難治性のガンであるが、市立大学においてがん細胞の増殖を進展させる物質を明らかにした。さらにスキルス胃がんに有用な物質を発見しており、新しい治療法として期待される。</a:t>
            </a:r>
            <a:endParaRPr lang="en-US" altLang="ja-JP" sz="1015" dirty="0">
              <a:solidFill>
                <a:prstClr val="black"/>
              </a:solidFill>
            </a:endParaRPr>
          </a:p>
        </p:txBody>
      </p:sp>
      <p:sp>
        <p:nvSpPr>
          <p:cNvPr id="9" name="正方形/長方形 8"/>
          <p:cNvSpPr/>
          <p:nvPr/>
        </p:nvSpPr>
        <p:spPr>
          <a:xfrm>
            <a:off x="264026" y="2556014"/>
            <a:ext cx="902158" cy="60570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prstClr val="black"/>
                </a:solidFill>
              </a:rPr>
              <a:t>創薬</a:t>
            </a:r>
          </a:p>
        </p:txBody>
      </p:sp>
      <p:sp>
        <p:nvSpPr>
          <p:cNvPr id="47" name="テキスト ボックス 46"/>
          <p:cNvSpPr txBox="1"/>
          <p:nvPr/>
        </p:nvSpPr>
        <p:spPr>
          <a:xfrm>
            <a:off x="1580899" y="1678433"/>
            <a:ext cx="1333372" cy="490006"/>
          </a:xfrm>
          <a:prstGeom prst="rect">
            <a:avLst/>
          </a:prstGeom>
          <a:solidFill>
            <a:schemeClr val="bg1"/>
          </a:solidFill>
          <a:ln w="6350">
            <a:solidFill>
              <a:schemeClr val="tx1"/>
            </a:solidFill>
          </a:ln>
        </p:spPr>
        <p:txBody>
          <a:bodyPr wrap="square" rtlCol="0">
            <a:spAutoFit/>
          </a:bodyPr>
          <a:lstStyle/>
          <a:p>
            <a:pPr algn="ctr"/>
            <a:r>
              <a:rPr lang="ja-JP" altLang="en-US" sz="1292" dirty="0">
                <a:solidFill>
                  <a:prstClr val="black"/>
                </a:solidFill>
              </a:rPr>
              <a:t>人工光合成</a:t>
            </a:r>
            <a:endParaRPr lang="en-US" altLang="ja-JP" sz="1292" dirty="0">
              <a:solidFill>
                <a:prstClr val="black"/>
              </a:solidFill>
            </a:endParaRPr>
          </a:p>
          <a:p>
            <a:pPr algn="ctr"/>
            <a:r>
              <a:rPr lang="ja-JP" altLang="en-US" sz="1292" dirty="0">
                <a:solidFill>
                  <a:prstClr val="black"/>
                </a:solidFill>
              </a:rPr>
              <a:t>・エネルギー</a:t>
            </a:r>
          </a:p>
        </p:txBody>
      </p:sp>
      <p:sp>
        <p:nvSpPr>
          <p:cNvPr id="49" name="正方形/長方形 48"/>
          <p:cNvSpPr/>
          <p:nvPr/>
        </p:nvSpPr>
        <p:spPr>
          <a:xfrm>
            <a:off x="1580899" y="2556016"/>
            <a:ext cx="1333373" cy="33698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prstClr val="black"/>
                </a:solidFill>
              </a:rPr>
              <a:t>創薬科学・</a:t>
            </a:r>
            <a:endParaRPr lang="en-US" altLang="ja-JP" sz="1292" dirty="0">
              <a:solidFill>
                <a:prstClr val="black"/>
              </a:solidFill>
            </a:endParaRPr>
          </a:p>
          <a:p>
            <a:pPr algn="ctr"/>
            <a:r>
              <a:rPr lang="ja-JP" altLang="en-US" sz="1292" dirty="0">
                <a:solidFill>
                  <a:prstClr val="black"/>
                </a:solidFill>
              </a:rPr>
              <a:t>生命医工科学</a:t>
            </a:r>
          </a:p>
        </p:txBody>
      </p:sp>
      <p:sp>
        <p:nvSpPr>
          <p:cNvPr id="50" name="テキスト ボックス 49"/>
          <p:cNvSpPr txBox="1"/>
          <p:nvPr/>
        </p:nvSpPr>
        <p:spPr>
          <a:xfrm>
            <a:off x="3113381" y="1563077"/>
            <a:ext cx="2123308" cy="291170"/>
          </a:xfrm>
          <a:prstGeom prst="rect">
            <a:avLst/>
          </a:prstGeom>
          <a:noFill/>
        </p:spPr>
        <p:txBody>
          <a:bodyPr wrap="square" rtlCol="0">
            <a:spAutoFit/>
          </a:bodyPr>
          <a:lstStyle/>
          <a:p>
            <a:r>
              <a:rPr lang="en-US" altLang="ja-JP" sz="1292" b="1" dirty="0">
                <a:solidFill>
                  <a:prstClr val="black"/>
                </a:solidFill>
                <a:latin typeface="Meiryo UI" panose="020B0604030504040204" pitchFamily="50" charset="-128"/>
                <a:ea typeface="Meiryo UI" panose="020B0604030504040204" pitchFamily="50" charset="-128"/>
              </a:rPr>
              <a:t>Ⅰ.</a:t>
            </a:r>
            <a:r>
              <a:rPr lang="ja-JP" altLang="en-US" sz="1292" b="1" dirty="0">
                <a:solidFill>
                  <a:prstClr val="black"/>
                </a:solidFill>
                <a:latin typeface="Meiryo UI" panose="020B0604030504040204" pitchFamily="50" charset="-128"/>
                <a:ea typeface="Meiryo UI" panose="020B0604030504040204" pitchFamily="50" charset="-128"/>
              </a:rPr>
              <a:t> エネルギー・環境科学</a:t>
            </a:r>
            <a:endParaRPr lang="en-US" altLang="ja-JP" sz="1292" b="1" dirty="0">
              <a:solidFill>
                <a:prstClr val="black"/>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3098483" y="2594525"/>
            <a:ext cx="2337614" cy="291170"/>
          </a:xfrm>
          <a:prstGeom prst="rect">
            <a:avLst/>
          </a:prstGeom>
        </p:spPr>
        <p:txBody>
          <a:bodyPr wrap="square">
            <a:spAutoFit/>
          </a:bodyPr>
          <a:lstStyle/>
          <a:p>
            <a:r>
              <a:rPr lang="en-US" altLang="ja-JP" sz="1292" b="1" dirty="0">
                <a:solidFill>
                  <a:prstClr val="black"/>
                </a:solidFill>
                <a:latin typeface="Meiryo UI" panose="020B0604030504040204" pitchFamily="50" charset="-128"/>
                <a:ea typeface="Meiryo UI" panose="020B0604030504040204" pitchFamily="50" charset="-128"/>
              </a:rPr>
              <a:t>Ⅱ.</a:t>
            </a:r>
            <a:r>
              <a:rPr lang="ja-JP" altLang="en-US" sz="1292" b="1" dirty="0">
                <a:solidFill>
                  <a:prstClr val="black"/>
                </a:solidFill>
                <a:latin typeface="Meiryo UI" panose="020B0604030504040204" pitchFamily="50" charset="-128"/>
                <a:ea typeface="Meiryo UI" panose="020B0604030504040204" pitchFamily="50" charset="-128"/>
              </a:rPr>
              <a:t>　創薬科学</a:t>
            </a:r>
            <a:endParaRPr lang="en-US" altLang="ja-JP" sz="1292" b="1" dirty="0">
              <a:solidFill>
                <a:prstClr val="black"/>
              </a:solidFill>
              <a:latin typeface="Meiryo UI" panose="020B0604030504040204" pitchFamily="50" charset="-128"/>
              <a:ea typeface="Meiryo UI" panose="020B0604030504040204" pitchFamily="50" charset="-128"/>
            </a:endParaRPr>
          </a:p>
        </p:txBody>
      </p:sp>
      <p:sp>
        <p:nvSpPr>
          <p:cNvPr id="52" name="正方形/長方形 51"/>
          <p:cNvSpPr/>
          <p:nvPr/>
        </p:nvSpPr>
        <p:spPr>
          <a:xfrm>
            <a:off x="3164951" y="5338373"/>
            <a:ext cx="2337614" cy="291170"/>
          </a:xfrm>
          <a:prstGeom prst="rect">
            <a:avLst/>
          </a:prstGeom>
        </p:spPr>
        <p:txBody>
          <a:bodyPr wrap="square">
            <a:spAutoFit/>
          </a:bodyPr>
          <a:lstStyle/>
          <a:p>
            <a:r>
              <a:rPr lang="en-US" altLang="ja-JP" sz="1292" b="1" dirty="0">
                <a:solidFill>
                  <a:prstClr val="black"/>
                </a:solidFill>
                <a:latin typeface="Meiryo UI" panose="020B0604030504040204" pitchFamily="50" charset="-128"/>
                <a:ea typeface="Meiryo UI" panose="020B0604030504040204" pitchFamily="50" charset="-128"/>
              </a:rPr>
              <a:t>Ⅲ.</a:t>
            </a:r>
            <a:r>
              <a:rPr lang="ja-JP" altLang="en-US" sz="1292" b="1" dirty="0">
                <a:solidFill>
                  <a:prstClr val="black"/>
                </a:solidFill>
                <a:latin typeface="Meiryo UI" panose="020B0604030504040204" pitchFamily="50" charset="-128"/>
                <a:ea typeface="Meiryo UI" panose="020B0604030504040204" pitchFamily="50" charset="-128"/>
              </a:rPr>
              <a:t>　生命医工科学</a:t>
            </a:r>
            <a:endParaRPr lang="en-US" altLang="ja-JP" sz="1292" b="1" dirty="0">
              <a:solidFill>
                <a:prstClr val="black"/>
              </a:solidFill>
              <a:latin typeface="Meiryo UI" panose="020B0604030504040204" pitchFamily="50" charset="-128"/>
              <a:ea typeface="Meiryo UI" panose="020B0604030504040204" pitchFamily="50" charset="-128"/>
            </a:endParaRPr>
          </a:p>
        </p:txBody>
      </p:sp>
      <p:sp>
        <p:nvSpPr>
          <p:cNvPr id="53" name="正方形/長方形 52"/>
          <p:cNvSpPr/>
          <p:nvPr/>
        </p:nvSpPr>
        <p:spPr>
          <a:xfrm>
            <a:off x="177908" y="6042974"/>
            <a:ext cx="7202613" cy="461665"/>
          </a:xfrm>
          <a:prstGeom prst="rect">
            <a:avLst/>
          </a:prstGeom>
        </p:spPr>
        <p:txBody>
          <a:bodyPr wrap="none">
            <a:spAutoFit/>
          </a:bodyPr>
          <a:lstStyle/>
          <a:p>
            <a:r>
              <a:rPr lang="ja-JP" altLang="en-US" sz="1292" b="1" dirty="0">
                <a:solidFill>
                  <a:prstClr val="black"/>
                </a:solidFill>
                <a:latin typeface="Meiryo UI" panose="020B0604030504040204" pitchFamily="50" charset="-128"/>
                <a:ea typeface="Meiryo UI" panose="020B0604030504040204" pitchFamily="50" charset="-128"/>
              </a:rPr>
              <a:t>比較動物医学</a:t>
            </a:r>
            <a:r>
              <a:rPr lang="ja-JP" altLang="en-US" sz="1292" dirty="0">
                <a:solidFill>
                  <a:prstClr val="black"/>
                </a:solidFill>
                <a:latin typeface="Meiryo UI" panose="020B0604030504040204" pitchFamily="50" charset="-128"/>
                <a:ea typeface="Meiryo UI" panose="020B0604030504040204" pitchFamily="50" charset="-128"/>
              </a:rPr>
              <a:t>･･･</a:t>
            </a:r>
            <a:r>
              <a:rPr lang="ja-JP" altLang="en-US" sz="1108" dirty="0">
                <a:solidFill>
                  <a:prstClr val="black"/>
                </a:solidFill>
                <a:latin typeface="ＭＳ Ｐゴシック" panose="020B0600070205080204" pitchFamily="50" charset="-128"/>
              </a:rPr>
              <a:t>比較動物医学は、医学及び獣医学を基盤とした戦略領域であり、</a:t>
            </a:r>
            <a:r>
              <a:rPr lang="ja-JP" altLang="ja-JP" sz="1108" dirty="0">
                <a:solidFill>
                  <a:prstClr val="black"/>
                </a:solidFill>
                <a:latin typeface="ＭＳ Ｐゴシック" panose="020B0600070205080204" pitchFamily="50" charset="-128"/>
              </a:rPr>
              <a:t>両大学</a:t>
            </a:r>
            <a:r>
              <a:rPr lang="ja-JP" altLang="en-US" sz="1108" dirty="0">
                <a:solidFill>
                  <a:prstClr val="black"/>
                </a:solidFill>
                <a:latin typeface="ＭＳ Ｐゴシック" panose="020B0600070205080204" pitchFamily="50" charset="-128"/>
              </a:rPr>
              <a:t>の創薬分野のみならず、</a:t>
            </a:r>
            <a:endParaRPr lang="en-US" altLang="ja-JP" sz="1108" dirty="0">
              <a:solidFill>
                <a:prstClr val="black"/>
              </a:solidFill>
              <a:latin typeface="ＭＳ Ｐゴシック" panose="020B0600070205080204" pitchFamily="50" charset="-128"/>
            </a:endParaRPr>
          </a:p>
          <a:p>
            <a:r>
              <a:rPr lang="ja-JP" altLang="en-US" sz="1108" dirty="0">
                <a:solidFill>
                  <a:prstClr val="black"/>
                </a:solidFill>
                <a:latin typeface="ＭＳ Ｐゴシック" panose="020B0600070205080204" pitchFamily="50" charset="-128"/>
              </a:rPr>
              <a:t>　　　　　　　　　　　　　様々な生命科学に関する研究分野と横断・連携することにより、さらに</a:t>
            </a:r>
            <a:r>
              <a:rPr lang="ja-JP" altLang="ja-JP" sz="1108" dirty="0">
                <a:solidFill>
                  <a:prstClr val="black"/>
                </a:solidFill>
                <a:latin typeface="ＭＳ Ｐゴシック" panose="020B0600070205080204" pitchFamily="50" charset="-128"/>
              </a:rPr>
              <a:t>強みを増す</a:t>
            </a:r>
            <a:r>
              <a:rPr lang="ja-JP" altLang="en-US" sz="1108" dirty="0">
                <a:solidFill>
                  <a:prstClr val="black"/>
                </a:solidFill>
                <a:latin typeface="ＭＳ Ｐゴシック" panose="020B0600070205080204" pitchFamily="50" charset="-128"/>
              </a:rPr>
              <a:t>。</a:t>
            </a:r>
            <a:endParaRPr lang="ja-JP" altLang="ja-JP" sz="1108" dirty="0">
              <a:solidFill>
                <a:prstClr val="black"/>
              </a:solidFill>
              <a:latin typeface="ＭＳ Ｐゴシック" panose="020B0600070205080204" pitchFamily="50" charset="-128"/>
            </a:endParaRPr>
          </a:p>
        </p:txBody>
      </p:sp>
      <p:sp>
        <p:nvSpPr>
          <p:cNvPr id="11" name="下矢印 10"/>
          <p:cNvSpPr/>
          <p:nvPr/>
        </p:nvSpPr>
        <p:spPr>
          <a:xfrm>
            <a:off x="548400" y="5787440"/>
            <a:ext cx="301341" cy="22533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 name="スライド番号プレースホルダー 1"/>
          <p:cNvSpPr>
            <a:spLocks noGrp="1"/>
          </p:cNvSpPr>
          <p:nvPr>
            <p:ph type="sldNum" sz="quarter" idx="12"/>
          </p:nvPr>
        </p:nvSpPr>
        <p:spPr>
          <a:xfrm>
            <a:off x="6612525" y="6021289"/>
            <a:ext cx="2133600" cy="337038"/>
          </a:xfrm>
        </p:spPr>
        <p:txBody>
          <a:bodyPr/>
          <a:lstStyle/>
          <a:p>
            <a:endParaRPr lang="en-US" altLang="ja-JP" dirty="0" smtClean="0">
              <a:solidFill>
                <a:prstClr val="black">
                  <a:tint val="75000"/>
                </a:prstClr>
              </a:solidFill>
            </a:endParaRPr>
          </a:p>
          <a:p>
            <a:endParaRPr lang="en-US" altLang="ja-JP" dirty="0">
              <a:solidFill>
                <a:prstClr val="black">
                  <a:tint val="75000"/>
                </a:prstClr>
              </a:solidFill>
            </a:endParaRPr>
          </a:p>
          <a:p>
            <a:fld id="{2788D170-ED78-4CD6-9DF7-18AA74CDFCD5}" type="slidenum">
              <a:rPr lang="ja-JP" altLang="en-US" smtClean="0">
                <a:solidFill>
                  <a:prstClr val="black">
                    <a:tint val="75000"/>
                  </a:prstClr>
                </a:solidFill>
              </a:rPr>
              <a:pPr/>
              <a:t>55</a:t>
            </a:fld>
            <a:endParaRPr lang="ja-JP" altLang="en-US" dirty="0">
              <a:solidFill>
                <a:prstClr val="black">
                  <a:tint val="75000"/>
                </a:prstClr>
              </a:solidFill>
            </a:endParaRPr>
          </a:p>
        </p:txBody>
      </p:sp>
      <p:sp>
        <p:nvSpPr>
          <p:cNvPr id="41" name="角丸四角形 40"/>
          <p:cNvSpPr/>
          <p:nvPr/>
        </p:nvSpPr>
        <p:spPr>
          <a:xfrm>
            <a:off x="0" y="260649"/>
            <a:ext cx="9144000" cy="6552728"/>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6232504" y="10146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584832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49740" y="1226949"/>
            <a:ext cx="7520537" cy="348109"/>
          </a:xfrm>
          <a:prstGeom prst="rect">
            <a:avLst/>
          </a:prstGeom>
          <a:noFill/>
        </p:spPr>
        <p:txBody>
          <a:bodyPr wrap="square" rtlCol="0">
            <a:spAutoFit/>
          </a:bodyPr>
          <a:lstStyle/>
          <a:p>
            <a:r>
              <a:rPr lang="ja-JP" altLang="en-US" sz="1662" dirty="0"/>
              <a:t>水素は有力な新エネルギー候補であり、水素インフラ市場は今後大幅に拡大</a:t>
            </a:r>
            <a:endParaRPr lang="en-US" altLang="ja-JP" sz="1662" dirty="0"/>
          </a:p>
        </p:txBody>
      </p:sp>
      <p:sp>
        <p:nvSpPr>
          <p:cNvPr id="9" name="テキスト ボックス 8"/>
          <p:cNvSpPr txBox="1"/>
          <p:nvPr/>
        </p:nvSpPr>
        <p:spPr>
          <a:xfrm>
            <a:off x="450927" y="1767279"/>
            <a:ext cx="4586356" cy="262829"/>
          </a:xfrm>
          <a:prstGeom prst="rect">
            <a:avLst/>
          </a:prstGeom>
          <a:noFill/>
        </p:spPr>
        <p:txBody>
          <a:bodyPr wrap="square" rtlCol="0">
            <a:spAutoFit/>
          </a:bodyPr>
          <a:lstStyle/>
          <a:p>
            <a:pPr algn="ctr"/>
            <a:r>
              <a:rPr lang="ja-JP" altLang="en-US" sz="1108" b="1" dirty="0"/>
              <a:t>水素エネルギーの有望性</a:t>
            </a:r>
          </a:p>
        </p:txBody>
      </p:sp>
      <p:grpSp>
        <p:nvGrpSpPr>
          <p:cNvPr id="35" name="グループ化 34"/>
          <p:cNvGrpSpPr/>
          <p:nvPr/>
        </p:nvGrpSpPr>
        <p:grpSpPr>
          <a:xfrm>
            <a:off x="954218" y="2564834"/>
            <a:ext cx="3631787" cy="3500996"/>
            <a:chOff x="4613176" y="2487875"/>
            <a:chExt cx="3934436" cy="3792746"/>
          </a:xfrm>
        </p:grpSpPr>
        <p:sp>
          <p:nvSpPr>
            <p:cNvPr id="14" name="円/楕円 13"/>
            <p:cNvSpPr/>
            <p:nvPr/>
          </p:nvSpPr>
          <p:spPr>
            <a:xfrm>
              <a:off x="7020272" y="4060634"/>
              <a:ext cx="1324115" cy="1369614"/>
            </a:xfrm>
            <a:prstGeom prst="ellipse">
              <a:avLst/>
            </a:prstGeom>
            <a:solidFill>
              <a:schemeClr val="accent3">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15" name="円/楕円 14"/>
            <p:cNvSpPr/>
            <p:nvPr/>
          </p:nvSpPr>
          <p:spPr>
            <a:xfrm>
              <a:off x="4613176" y="4057333"/>
              <a:ext cx="1324115" cy="1369614"/>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16" name="円/楕円 15"/>
            <p:cNvSpPr/>
            <p:nvPr/>
          </p:nvSpPr>
          <p:spPr>
            <a:xfrm>
              <a:off x="6525311" y="2598713"/>
              <a:ext cx="1324115" cy="1369614"/>
            </a:xfrm>
            <a:prstGeom prst="ellipse">
              <a:avLst/>
            </a:prstGeom>
            <a:solidFill>
              <a:schemeClr val="tx2">
                <a:lumMod val="60000"/>
                <a:lumOff val="4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17" name="円/楕円 16"/>
            <p:cNvSpPr/>
            <p:nvPr/>
          </p:nvSpPr>
          <p:spPr>
            <a:xfrm>
              <a:off x="5055355" y="2615194"/>
              <a:ext cx="1324115" cy="1369614"/>
            </a:xfrm>
            <a:prstGeom prst="ellipse">
              <a:avLst/>
            </a:prstGeom>
            <a:solidFill>
              <a:schemeClr val="accent6">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18" name="角丸四角形 17"/>
            <p:cNvSpPr/>
            <p:nvPr/>
          </p:nvSpPr>
          <p:spPr>
            <a:xfrm>
              <a:off x="6588224" y="2491898"/>
              <a:ext cx="1157719"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環境負荷低減</a:t>
              </a:r>
            </a:p>
          </p:txBody>
        </p:sp>
        <p:sp>
          <p:nvSpPr>
            <p:cNvPr id="19" name="角丸四角形 18"/>
            <p:cNvSpPr/>
            <p:nvPr/>
          </p:nvSpPr>
          <p:spPr>
            <a:xfrm>
              <a:off x="7308304" y="3968327"/>
              <a:ext cx="1031252"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効率の向上</a:t>
              </a:r>
            </a:p>
          </p:txBody>
        </p:sp>
        <p:sp>
          <p:nvSpPr>
            <p:cNvPr id="20" name="角丸四角形 19"/>
            <p:cNvSpPr/>
            <p:nvPr/>
          </p:nvSpPr>
          <p:spPr>
            <a:xfrm>
              <a:off x="4984897" y="2487875"/>
              <a:ext cx="1363098"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供給源の多様化</a:t>
              </a:r>
            </a:p>
          </p:txBody>
        </p:sp>
        <p:sp>
          <p:nvSpPr>
            <p:cNvPr id="21" name="角丸四角形 20"/>
            <p:cNvSpPr/>
            <p:nvPr/>
          </p:nvSpPr>
          <p:spPr>
            <a:xfrm>
              <a:off x="4750515" y="4059249"/>
              <a:ext cx="973613"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有効活用</a:t>
              </a:r>
            </a:p>
          </p:txBody>
        </p:sp>
        <p:sp>
          <p:nvSpPr>
            <p:cNvPr id="22" name="テキスト ボックス 21"/>
            <p:cNvSpPr txBox="1"/>
            <p:nvPr/>
          </p:nvSpPr>
          <p:spPr>
            <a:xfrm>
              <a:off x="6703755" y="2821855"/>
              <a:ext cx="1182266" cy="469434"/>
            </a:xfrm>
            <a:prstGeom prst="rect">
              <a:avLst/>
            </a:prstGeom>
            <a:noFill/>
          </p:spPr>
          <p:txBody>
            <a:bodyPr wrap="square" rtlCol="0">
              <a:spAutoFit/>
            </a:bodyPr>
            <a:lstStyle/>
            <a:p>
              <a:r>
                <a:rPr lang="ja-JP" altLang="en-US" sz="1108" dirty="0"/>
                <a:t>利用段階で</a:t>
              </a:r>
              <a:r>
                <a:rPr lang="en-US" altLang="ja-JP" sz="1108" dirty="0"/>
                <a:t>CO</a:t>
              </a:r>
              <a:r>
                <a:rPr lang="en-US" altLang="ja-JP" sz="1108" baseline="-25000" dirty="0"/>
                <a:t>2</a:t>
              </a:r>
              <a:r>
                <a:rPr lang="ja-JP" altLang="en-US" sz="1108" dirty="0" err="1"/>
                <a:t>を排</a:t>
              </a:r>
              <a:r>
                <a:rPr lang="ja-JP" altLang="en-US" sz="1108" dirty="0"/>
                <a:t>出しない。</a:t>
              </a:r>
            </a:p>
          </p:txBody>
        </p:sp>
        <p:sp>
          <p:nvSpPr>
            <p:cNvPr id="23" name="テキスト ボックス 22"/>
            <p:cNvSpPr txBox="1"/>
            <p:nvPr/>
          </p:nvSpPr>
          <p:spPr>
            <a:xfrm>
              <a:off x="5042509" y="2779951"/>
              <a:ext cx="1617723" cy="1023544"/>
            </a:xfrm>
            <a:prstGeom prst="rect">
              <a:avLst/>
            </a:prstGeom>
            <a:noFill/>
          </p:spPr>
          <p:txBody>
            <a:bodyPr wrap="square" rtlCol="0">
              <a:spAutoFit/>
            </a:bodyPr>
            <a:lstStyle/>
            <a:p>
              <a:r>
                <a:rPr lang="ja-JP" altLang="en-US" sz="1108" dirty="0"/>
                <a:t>水素の源のひとつである水は大量にある。バイオマス等の再生可能エネルギーからの製造も可能</a:t>
              </a:r>
            </a:p>
          </p:txBody>
        </p:sp>
        <p:sp>
          <p:nvSpPr>
            <p:cNvPr id="24" name="テキスト ボックス 23"/>
            <p:cNvSpPr txBox="1"/>
            <p:nvPr/>
          </p:nvSpPr>
          <p:spPr>
            <a:xfrm>
              <a:off x="4675095" y="4379739"/>
              <a:ext cx="1323181" cy="654138"/>
            </a:xfrm>
            <a:prstGeom prst="rect">
              <a:avLst/>
            </a:prstGeom>
            <a:noFill/>
          </p:spPr>
          <p:txBody>
            <a:bodyPr wrap="square" rtlCol="0">
              <a:spAutoFit/>
            </a:bodyPr>
            <a:lstStyle/>
            <a:p>
              <a:pPr algn="ctr"/>
              <a:r>
                <a:rPr lang="ja-JP" altLang="en-US" sz="1108" dirty="0"/>
                <a:t>エネルギーを大量に貯蔵・輸送することが可能</a:t>
              </a:r>
            </a:p>
          </p:txBody>
        </p:sp>
        <p:sp>
          <p:nvSpPr>
            <p:cNvPr id="31" name="円/楕円 30"/>
            <p:cNvSpPr/>
            <p:nvPr/>
          </p:nvSpPr>
          <p:spPr>
            <a:xfrm>
              <a:off x="5842143" y="4911007"/>
              <a:ext cx="1324115" cy="1369614"/>
            </a:xfrm>
            <a:prstGeom prst="ellipse">
              <a:avLst/>
            </a:prstGeom>
            <a:solidFill>
              <a:schemeClr val="accent4">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32" name="角丸四角形 31"/>
            <p:cNvSpPr/>
            <p:nvPr/>
          </p:nvSpPr>
          <p:spPr>
            <a:xfrm>
              <a:off x="5980987" y="4941168"/>
              <a:ext cx="1008112"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非常時対応</a:t>
              </a:r>
            </a:p>
          </p:txBody>
        </p:sp>
        <p:sp>
          <p:nvSpPr>
            <p:cNvPr id="33" name="テキスト ボックス 32"/>
            <p:cNvSpPr txBox="1"/>
            <p:nvPr/>
          </p:nvSpPr>
          <p:spPr>
            <a:xfrm>
              <a:off x="5801526" y="5270606"/>
              <a:ext cx="1364732" cy="654138"/>
            </a:xfrm>
            <a:prstGeom prst="rect">
              <a:avLst/>
            </a:prstGeom>
            <a:noFill/>
          </p:spPr>
          <p:txBody>
            <a:bodyPr wrap="square" rtlCol="0">
              <a:spAutoFit/>
            </a:bodyPr>
            <a:lstStyle/>
            <a:p>
              <a:pPr algn="ctr"/>
              <a:r>
                <a:rPr lang="ja-JP" altLang="en-US" sz="1108" dirty="0"/>
                <a:t>燃料電池自動車は非常時の電力供給源</a:t>
              </a:r>
              <a:endParaRPr lang="en-US" altLang="ja-JP" sz="1108" dirty="0"/>
            </a:p>
          </p:txBody>
        </p:sp>
        <p:sp>
          <p:nvSpPr>
            <p:cNvPr id="34" name="テキスト ボックス 33"/>
            <p:cNvSpPr txBox="1"/>
            <p:nvPr/>
          </p:nvSpPr>
          <p:spPr>
            <a:xfrm>
              <a:off x="7224431" y="4305273"/>
              <a:ext cx="1323181" cy="838841"/>
            </a:xfrm>
            <a:prstGeom prst="rect">
              <a:avLst/>
            </a:prstGeom>
            <a:noFill/>
          </p:spPr>
          <p:txBody>
            <a:bodyPr wrap="square" rtlCol="0">
              <a:spAutoFit/>
            </a:bodyPr>
            <a:lstStyle/>
            <a:p>
              <a:pPr algn="ctr"/>
              <a:r>
                <a:rPr lang="ja-JP" altLang="en-US" sz="1108" dirty="0"/>
                <a:t>定置用燃料電池の発電効率は</a:t>
              </a:r>
              <a:r>
                <a:rPr lang="en-US" altLang="ja-JP" sz="1108" dirty="0"/>
                <a:t>35%</a:t>
              </a:r>
              <a:r>
                <a:rPr lang="ja-JP" altLang="en-US" sz="1108" dirty="0"/>
                <a:t>～</a:t>
              </a:r>
              <a:r>
                <a:rPr lang="en-US" altLang="ja-JP" sz="1108" dirty="0"/>
                <a:t>60%</a:t>
              </a:r>
              <a:r>
                <a:rPr lang="ja-JP" altLang="en-US" sz="1108" dirty="0" err="1"/>
                <a:t>、</a:t>
              </a:r>
              <a:r>
                <a:rPr lang="ja-JP" altLang="en-US" sz="1108" dirty="0"/>
                <a:t>燃料電池車は</a:t>
              </a:r>
              <a:r>
                <a:rPr lang="en-US" altLang="ja-JP" sz="1108" dirty="0"/>
                <a:t>35%</a:t>
              </a:r>
              <a:endParaRPr lang="ja-JP" altLang="en-US" sz="1108" dirty="0"/>
            </a:p>
          </p:txBody>
        </p:sp>
      </p:grpSp>
      <p:pic>
        <p:nvPicPr>
          <p:cNvPr id="36" name="図 35"/>
          <p:cNvPicPr>
            <a:picLocks noChangeAspect="1"/>
          </p:cNvPicPr>
          <p:nvPr/>
        </p:nvPicPr>
        <p:blipFill>
          <a:blip r:embed="rId2" cstate="print"/>
          <a:stretch>
            <a:fillRect/>
          </a:stretch>
        </p:blipFill>
        <p:spPr>
          <a:xfrm>
            <a:off x="4904345" y="2469168"/>
            <a:ext cx="3710354" cy="2901462"/>
          </a:xfrm>
          <a:prstGeom prst="rect">
            <a:avLst/>
          </a:prstGeom>
        </p:spPr>
      </p:pic>
      <p:pic>
        <p:nvPicPr>
          <p:cNvPr id="37" name="図 36"/>
          <p:cNvPicPr>
            <a:picLocks noChangeAspect="1"/>
          </p:cNvPicPr>
          <p:nvPr/>
        </p:nvPicPr>
        <p:blipFill>
          <a:blip r:embed="rId3" cstate="print"/>
          <a:stretch>
            <a:fillRect/>
          </a:stretch>
        </p:blipFill>
        <p:spPr>
          <a:xfrm>
            <a:off x="7097819" y="5423068"/>
            <a:ext cx="949569" cy="826477"/>
          </a:xfrm>
          <a:prstGeom prst="rect">
            <a:avLst/>
          </a:prstGeom>
        </p:spPr>
      </p:pic>
      <p:sp>
        <p:nvSpPr>
          <p:cNvPr id="38" name="テキスト ボックス 37"/>
          <p:cNvSpPr txBox="1"/>
          <p:nvPr/>
        </p:nvSpPr>
        <p:spPr>
          <a:xfrm>
            <a:off x="4968712" y="5954819"/>
            <a:ext cx="1879041" cy="234360"/>
          </a:xfrm>
          <a:prstGeom prst="rect">
            <a:avLst/>
          </a:prstGeom>
          <a:noFill/>
        </p:spPr>
        <p:txBody>
          <a:bodyPr wrap="none" rtlCol="0">
            <a:spAutoFit/>
          </a:bodyPr>
          <a:lstStyle/>
          <a:p>
            <a:r>
              <a:rPr lang="ja-JP" altLang="en-US" sz="923" dirty="0">
                <a:latin typeface="ＭＳ Ｐ明朝" panose="02020600040205080304" pitchFamily="18" charset="-128"/>
                <a:ea typeface="ＭＳ Ｐ明朝" panose="02020600040205080304" pitchFamily="18" charset="-128"/>
              </a:rPr>
              <a:t>出所：日経</a:t>
            </a:r>
            <a:r>
              <a:rPr lang="en-US" altLang="ja-JP" sz="923" dirty="0">
                <a:latin typeface="ＭＳ Ｐ明朝" panose="02020600040205080304" pitchFamily="18" charset="-128"/>
                <a:ea typeface="ＭＳ Ｐ明朝" panose="02020600040205080304" pitchFamily="18" charset="-128"/>
              </a:rPr>
              <a:t>BP</a:t>
            </a:r>
            <a:r>
              <a:rPr lang="ja-JP" altLang="en-US" sz="923" dirty="0">
                <a:latin typeface="ＭＳ Ｐ明朝" panose="02020600040205080304" pitchFamily="18" charset="-128"/>
                <a:ea typeface="ＭＳ Ｐ明朝" panose="02020600040205080304" pitchFamily="18" charset="-128"/>
              </a:rPr>
              <a:t>クリーンテック研究所</a:t>
            </a:r>
          </a:p>
        </p:txBody>
      </p:sp>
      <p:sp>
        <p:nvSpPr>
          <p:cNvPr id="39" name="テキスト ボックス 38"/>
          <p:cNvSpPr txBox="1"/>
          <p:nvPr/>
        </p:nvSpPr>
        <p:spPr>
          <a:xfrm>
            <a:off x="5882784" y="1786688"/>
            <a:ext cx="1636987" cy="262829"/>
          </a:xfrm>
          <a:prstGeom prst="rect">
            <a:avLst/>
          </a:prstGeom>
          <a:noFill/>
        </p:spPr>
        <p:txBody>
          <a:bodyPr wrap="none" rtlCol="0">
            <a:spAutoFit/>
          </a:bodyPr>
          <a:lstStyle/>
          <a:p>
            <a:r>
              <a:rPr lang="ja-JP" altLang="en-US" sz="1108" b="1" dirty="0"/>
              <a:t>水素関連市場マーケット</a:t>
            </a:r>
          </a:p>
        </p:txBody>
      </p:sp>
      <p:cxnSp>
        <p:nvCxnSpPr>
          <p:cNvPr id="40" name="直線コネクタ 39"/>
          <p:cNvCxnSpPr/>
          <p:nvPr/>
        </p:nvCxnSpPr>
        <p:spPr>
          <a:xfrm>
            <a:off x="5218094" y="2052562"/>
            <a:ext cx="29195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650334" y="2033153"/>
            <a:ext cx="40546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405817" y="777691"/>
            <a:ext cx="1463862" cy="348109"/>
          </a:xfrm>
          <a:prstGeom prst="rect">
            <a:avLst/>
          </a:prstGeom>
          <a:noFill/>
        </p:spPr>
        <p:txBody>
          <a:bodyPr wrap="none" rtlCol="0">
            <a:spAutoFit/>
          </a:bodyPr>
          <a:lstStyle/>
          <a:p>
            <a:r>
              <a:rPr lang="ja-JP" altLang="en-US" sz="1662" dirty="0" smtClean="0"/>
              <a:t>先端</a:t>
            </a:r>
            <a:r>
              <a:rPr lang="ja-JP" altLang="en-US" sz="1662" dirty="0"/>
              <a:t>社会動向</a:t>
            </a:r>
          </a:p>
        </p:txBody>
      </p:sp>
      <p:sp>
        <p:nvSpPr>
          <p:cNvPr id="43" name="テキスト ボックス 42"/>
          <p:cNvSpPr txBox="1"/>
          <p:nvPr/>
        </p:nvSpPr>
        <p:spPr>
          <a:xfrm>
            <a:off x="0" y="16623"/>
            <a:ext cx="2634054"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A</a:t>
            </a:r>
            <a:r>
              <a:rPr lang="ja-JP" altLang="en-US" sz="1662" dirty="0"/>
              <a:t>　人工光合成・エネルギー</a:t>
            </a:r>
          </a:p>
        </p:txBody>
      </p:sp>
      <p:sp>
        <p:nvSpPr>
          <p:cNvPr id="3" name="スライド番号プレースホルダー 2"/>
          <p:cNvSpPr>
            <a:spLocks noGrp="1"/>
          </p:cNvSpPr>
          <p:nvPr>
            <p:ph type="sldNum" sz="quarter" idx="12"/>
          </p:nvPr>
        </p:nvSpPr>
        <p:spPr/>
        <p:txBody>
          <a:bodyPr/>
          <a:lstStyle/>
          <a:p>
            <a:fld id="{2788D170-ED78-4CD6-9DF7-18AA74CDFCD5}" type="slidenum">
              <a:rPr kumimoji="1" lang="ja-JP" altLang="en-US" smtClean="0"/>
              <a:pPr/>
              <a:t>56</a:t>
            </a:fld>
            <a:endParaRPr kumimoji="1" lang="ja-JP" altLang="en-US"/>
          </a:p>
        </p:txBody>
      </p:sp>
      <p:sp>
        <p:nvSpPr>
          <p:cNvPr id="29" name="角丸四角形 28"/>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6084168" y="436602"/>
            <a:ext cx="2771929"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2739969" y="-5404"/>
            <a:ext cx="3056167"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水素インフラ</a:t>
            </a:r>
            <a:r>
              <a:rPr lang="ja-JP" altLang="en-US" sz="1600" dirty="0">
                <a:latin typeface="Meiryo UI" panose="020B0604030504040204" pitchFamily="50" charset="-128"/>
                <a:ea typeface="Meiryo UI" panose="020B0604030504040204" pitchFamily="50" charset="-128"/>
              </a:rPr>
              <a:t>市場</a:t>
            </a:r>
            <a:r>
              <a:rPr lang="ja-JP" altLang="en-US" sz="1600" dirty="0" smtClean="0">
                <a:latin typeface="Meiryo UI" panose="020B0604030504040204" pitchFamily="50" charset="-128"/>
                <a:ea typeface="Meiryo UI" panose="020B0604030504040204" pitchFamily="50" charset="-128"/>
              </a:rPr>
              <a:t>は将来有望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814977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02461" y="1028079"/>
            <a:ext cx="7520537" cy="546945"/>
          </a:xfrm>
          <a:prstGeom prst="rect">
            <a:avLst/>
          </a:prstGeom>
          <a:noFill/>
        </p:spPr>
        <p:txBody>
          <a:bodyPr wrap="square" rtlCol="0">
            <a:spAutoFit/>
          </a:bodyPr>
          <a:lstStyle/>
          <a:p>
            <a:r>
              <a:rPr lang="ja-JP" altLang="en-US" sz="1477" dirty="0"/>
              <a:t>市大は光合成タンパク質の構造解析に代表される基礎研究、光触媒とのハイブリッド光合成をめざす開発研究が進んでおり、府大のデバイス・電池等の技術がその実用化に有用</a:t>
            </a:r>
            <a:endParaRPr lang="en-US" altLang="ja-JP" sz="1477" dirty="0"/>
          </a:p>
        </p:txBody>
      </p:sp>
      <p:sp>
        <p:nvSpPr>
          <p:cNvPr id="7" name="ホームベース 6"/>
          <p:cNvSpPr/>
          <p:nvPr/>
        </p:nvSpPr>
        <p:spPr>
          <a:xfrm>
            <a:off x="5487831" y="1543976"/>
            <a:ext cx="3204895" cy="289771"/>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tx1"/>
                </a:solidFill>
              </a:rPr>
              <a:t>実用</a:t>
            </a:r>
          </a:p>
        </p:txBody>
      </p:sp>
      <p:sp>
        <p:nvSpPr>
          <p:cNvPr id="8" name="ホームベース 7"/>
          <p:cNvSpPr/>
          <p:nvPr/>
        </p:nvSpPr>
        <p:spPr>
          <a:xfrm>
            <a:off x="3392326" y="1543976"/>
            <a:ext cx="2751443" cy="289771"/>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tx1"/>
                </a:solidFill>
              </a:rPr>
              <a:t>開発</a:t>
            </a:r>
          </a:p>
        </p:txBody>
      </p:sp>
      <p:sp>
        <p:nvSpPr>
          <p:cNvPr id="9" name="ホームベース 8"/>
          <p:cNvSpPr/>
          <p:nvPr/>
        </p:nvSpPr>
        <p:spPr>
          <a:xfrm>
            <a:off x="1097415" y="1543976"/>
            <a:ext cx="2581298" cy="289771"/>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tx1"/>
                </a:solidFill>
              </a:rPr>
              <a:t>基礎</a:t>
            </a:r>
          </a:p>
        </p:txBody>
      </p:sp>
      <p:sp>
        <p:nvSpPr>
          <p:cNvPr id="10" name="正方形/長方形 9"/>
          <p:cNvSpPr/>
          <p:nvPr/>
        </p:nvSpPr>
        <p:spPr>
          <a:xfrm>
            <a:off x="1055552" y="2313556"/>
            <a:ext cx="6215951" cy="197954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dirty="0">
              <a:solidFill>
                <a:schemeClr val="tx1"/>
              </a:solidFill>
            </a:endParaRPr>
          </a:p>
        </p:txBody>
      </p:sp>
      <p:sp>
        <p:nvSpPr>
          <p:cNvPr id="11" name="正方形/長方形 10"/>
          <p:cNvSpPr/>
          <p:nvPr/>
        </p:nvSpPr>
        <p:spPr>
          <a:xfrm>
            <a:off x="3615711" y="3760274"/>
            <a:ext cx="5143831" cy="1995139"/>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dirty="0">
              <a:solidFill>
                <a:schemeClr val="tx1"/>
              </a:solidFill>
            </a:endParaRPr>
          </a:p>
        </p:txBody>
      </p:sp>
      <p:sp>
        <p:nvSpPr>
          <p:cNvPr id="2" name="テキスト ボックス 1"/>
          <p:cNvSpPr txBox="1"/>
          <p:nvPr/>
        </p:nvSpPr>
        <p:spPr>
          <a:xfrm>
            <a:off x="1153032" y="2353869"/>
            <a:ext cx="2355465" cy="1498102"/>
          </a:xfrm>
          <a:prstGeom prst="rect">
            <a:avLst/>
          </a:prstGeom>
          <a:noFill/>
        </p:spPr>
        <p:txBody>
          <a:bodyPr wrap="square" rtlCol="0">
            <a:spAutoFit/>
          </a:bodyPr>
          <a:lstStyle/>
          <a:p>
            <a:pPr marL="162662" indent="-162662"/>
            <a:r>
              <a:rPr lang="ja-JP" altLang="en-US" sz="1015" dirty="0"/>
              <a:t>○ 光合成の中核をなす、金属・タンパク質からなる複合体の構造解明</a:t>
            </a:r>
            <a:endParaRPr lang="en-US" altLang="ja-JP" sz="1015" dirty="0"/>
          </a:p>
          <a:p>
            <a:pPr marL="162662" indent="-162662"/>
            <a:r>
              <a:rPr lang="ja-JP" altLang="en-US" sz="1015" dirty="0"/>
              <a:t>○サイエンス誌世界</a:t>
            </a:r>
            <a:r>
              <a:rPr lang="en-US" altLang="ja-JP" sz="1015" dirty="0"/>
              <a:t>10</a:t>
            </a:r>
            <a:r>
              <a:rPr lang="ja-JP" altLang="en-US" sz="1015" dirty="0"/>
              <a:t>大ﾌﾞﾚｲｸｽﾙｰ選出</a:t>
            </a:r>
            <a:endParaRPr lang="en-US" altLang="ja-JP" sz="1015" dirty="0"/>
          </a:p>
          <a:p>
            <a:pPr marL="162662" indent="-162662"/>
            <a:endParaRPr lang="en-US" altLang="ja-JP" sz="1015" dirty="0"/>
          </a:p>
          <a:p>
            <a:pPr marL="162662" indent="-162662"/>
            <a:r>
              <a:rPr lang="ja-JP" altLang="en-US" sz="1015" dirty="0"/>
              <a:t>○ 解明された構造を模した複合体の合成</a:t>
            </a:r>
            <a:endParaRPr lang="en-US" altLang="ja-JP" sz="1015" dirty="0"/>
          </a:p>
          <a:p>
            <a:r>
              <a:rPr lang="ja-JP" altLang="en-US" sz="1015" dirty="0"/>
              <a:t>　　　　　　　　　　　　</a:t>
            </a:r>
            <a:endParaRPr lang="en-US" altLang="ja-JP" sz="1015" dirty="0"/>
          </a:p>
          <a:p>
            <a:pPr marL="162662"/>
            <a:endParaRPr lang="ja-JP" altLang="en-US" sz="1015" dirty="0"/>
          </a:p>
        </p:txBody>
      </p:sp>
      <p:sp>
        <p:nvSpPr>
          <p:cNvPr id="14" name="テキスト ボックス 13"/>
          <p:cNvSpPr txBox="1"/>
          <p:nvPr/>
        </p:nvSpPr>
        <p:spPr>
          <a:xfrm>
            <a:off x="3694282" y="2825417"/>
            <a:ext cx="2447248" cy="1242520"/>
          </a:xfrm>
          <a:prstGeom prst="rect">
            <a:avLst/>
          </a:prstGeom>
          <a:noFill/>
        </p:spPr>
        <p:txBody>
          <a:bodyPr wrap="square" rtlCol="0">
            <a:spAutoFit/>
          </a:bodyPr>
          <a:lstStyle/>
          <a:p>
            <a:endParaRPr lang="en-US" altLang="ja-JP" sz="1015" dirty="0"/>
          </a:p>
          <a:p>
            <a:endParaRPr lang="en-US" altLang="ja-JP" sz="1015" dirty="0"/>
          </a:p>
          <a:p>
            <a:endParaRPr lang="en-US" altLang="ja-JP" sz="369" dirty="0"/>
          </a:p>
          <a:p>
            <a:endParaRPr lang="en-US" altLang="ja-JP" sz="1015" dirty="0"/>
          </a:p>
          <a:p>
            <a:endParaRPr lang="en-US" altLang="ja-JP" sz="1015" dirty="0"/>
          </a:p>
          <a:p>
            <a:endParaRPr lang="en-US" altLang="ja-JP" sz="1015" dirty="0"/>
          </a:p>
          <a:p>
            <a:endParaRPr lang="en-US" altLang="ja-JP" sz="1015" dirty="0"/>
          </a:p>
          <a:p>
            <a:r>
              <a:rPr lang="ja-JP" altLang="en-US" sz="1015" dirty="0"/>
              <a:t>　　　　　　　　　　　</a:t>
            </a:r>
          </a:p>
        </p:txBody>
      </p:sp>
      <p:cxnSp>
        <p:nvCxnSpPr>
          <p:cNvPr id="12" name="直線矢印コネクタ 11"/>
          <p:cNvCxnSpPr/>
          <p:nvPr/>
        </p:nvCxnSpPr>
        <p:spPr>
          <a:xfrm>
            <a:off x="4310402" y="3416649"/>
            <a:ext cx="859818" cy="123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4306125" y="3030187"/>
            <a:ext cx="1" cy="6646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440122" y="2859230"/>
            <a:ext cx="273492" cy="46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6274468" y="3694876"/>
            <a:ext cx="0" cy="2392881"/>
          </a:xfrm>
          <a:prstGeom prst="line">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6290848" y="6087757"/>
            <a:ext cx="16051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8028384" y="6087757"/>
            <a:ext cx="1609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4745684" y="2084545"/>
            <a:ext cx="3103735" cy="291170"/>
          </a:xfrm>
          <a:prstGeom prst="rect">
            <a:avLst/>
          </a:prstGeom>
          <a:noFill/>
        </p:spPr>
        <p:txBody>
          <a:bodyPr wrap="none" rtlCol="0">
            <a:spAutoFit/>
          </a:bodyPr>
          <a:lstStyle/>
          <a:p>
            <a:r>
              <a:rPr lang="ja-JP" altLang="en-US" sz="1292" b="1" dirty="0"/>
              <a:t>大阪市立大学（人工光合成研究センター）</a:t>
            </a:r>
          </a:p>
        </p:txBody>
      </p:sp>
      <p:sp>
        <p:nvSpPr>
          <p:cNvPr id="38" name="テキスト ボックス 37"/>
          <p:cNvSpPr txBox="1"/>
          <p:nvPr/>
        </p:nvSpPr>
        <p:spPr>
          <a:xfrm>
            <a:off x="7738727" y="3522471"/>
            <a:ext cx="1184940" cy="291170"/>
          </a:xfrm>
          <a:prstGeom prst="rect">
            <a:avLst/>
          </a:prstGeom>
          <a:noFill/>
        </p:spPr>
        <p:txBody>
          <a:bodyPr wrap="none" rtlCol="0">
            <a:spAutoFit/>
          </a:bodyPr>
          <a:lstStyle/>
          <a:p>
            <a:r>
              <a:rPr lang="ja-JP" altLang="en-US" sz="1292" b="1" dirty="0"/>
              <a:t>大阪府立大学</a:t>
            </a:r>
          </a:p>
        </p:txBody>
      </p:sp>
      <p:sp>
        <p:nvSpPr>
          <p:cNvPr id="33" name="テキスト ボックス 32"/>
          <p:cNvSpPr txBox="1"/>
          <p:nvPr/>
        </p:nvSpPr>
        <p:spPr>
          <a:xfrm>
            <a:off x="650335" y="1832497"/>
            <a:ext cx="3227165" cy="291170"/>
          </a:xfrm>
          <a:prstGeom prst="rect">
            <a:avLst/>
          </a:prstGeom>
          <a:noFill/>
        </p:spPr>
        <p:txBody>
          <a:bodyPr wrap="none" rtlCol="0">
            <a:spAutoFit/>
          </a:bodyPr>
          <a:lstStyle/>
          <a:p>
            <a:r>
              <a:rPr lang="ja-JP" altLang="en-US" sz="1292" b="1" dirty="0"/>
              <a:t>■大阪府立大学・大阪市立大学の取り組み</a:t>
            </a:r>
          </a:p>
        </p:txBody>
      </p:sp>
      <p:sp>
        <p:nvSpPr>
          <p:cNvPr id="51" name="テキスト ボックス 50"/>
          <p:cNvSpPr txBox="1"/>
          <p:nvPr/>
        </p:nvSpPr>
        <p:spPr>
          <a:xfrm>
            <a:off x="3713614" y="3935355"/>
            <a:ext cx="2447248" cy="1114857"/>
          </a:xfrm>
          <a:prstGeom prst="rect">
            <a:avLst/>
          </a:prstGeom>
          <a:solidFill>
            <a:schemeClr val="bg1"/>
          </a:solidFill>
        </p:spPr>
        <p:txBody>
          <a:bodyPr wrap="square" rtlCol="0">
            <a:spAutoFit/>
          </a:bodyPr>
          <a:lstStyle/>
          <a:p>
            <a:r>
              <a:rPr lang="ja-JP" altLang="en-US" sz="1015" dirty="0"/>
              <a:t>・新規触媒の技術の確立</a:t>
            </a:r>
            <a:endParaRPr lang="en-US" altLang="ja-JP" sz="1015" dirty="0"/>
          </a:p>
          <a:p>
            <a:r>
              <a:rPr lang="ja-JP" altLang="en-US" sz="923" dirty="0"/>
              <a:t>　　・鉄触媒による水素結合付加反応の創製</a:t>
            </a:r>
            <a:endParaRPr lang="en-US" altLang="ja-JP" sz="923" dirty="0"/>
          </a:p>
          <a:p>
            <a:pPr marL="164127" indent="-164127"/>
            <a:r>
              <a:rPr lang="ja-JP" altLang="en-US" sz="923" dirty="0"/>
              <a:t>　　・酸化チタンを用い、水から酸素と水素を分　離して生成。</a:t>
            </a:r>
            <a:endParaRPr lang="en-US" altLang="ja-JP" sz="923" dirty="0"/>
          </a:p>
          <a:p>
            <a:r>
              <a:rPr lang="ja-JP" altLang="en-US" sz="923" dirty="0"/>
              <a:t>　　・微生物機能を利用した水素生成等</a:t>
            </a:r>
            <a:endParaRPr lang="en-US" altLang="ja-JP" sz="923" dirty="0"/>
          </a:p>
          <a:p>
            <a:r>
              <a:rPr lang="ja-JP" altLang="en-US" sz="923" dirty="0"/>
              <a:t>　　・水素製造用触媒の開発</a:t>
            </a:r>
            <a:endParaRPr lang="en-US" altLang="ja-JP" sz="923" dirty="0"/>
          </a:p>
          <a:p>
            <a:r>
              <a:rPr lang="ja-JP" altLang="en-US" sz="1015" dirty="0"/>
              <a:t>　　　</a:t>
            </a:r>
          </a:p>
        </p:txBody>
      </p:sp>
      <p:sp>
        <p:nvSpPr>
          <p:cNvPr id="52" name="テキスト ボックス 51"/>
          <p:cNvSpPr txBox="1"/>
          <p:nvPr/>
        </p:nvSpPr>
        <p:spPr>
          <a:xfrm>
            <a:off x="6371488" y="4553953"/>
            <a:ext cx="2250290" cy="674608"/>
          </a:xfrm>
          <a:prstGeom prst="rect">
            <a:avLst/>
          </a:prstGeom>
          <a:noFill/>
        </p:spPr>
        <p:txBody>
          <a:bodyPr wrap="square" rtlCol="0">
            <a:spAutoFit/>
          </a:bodyPr>
          <a:lstStyle/>
          <a:p>
            <a:r>
              <a:rPr lang="ja-JP" altLang="en-US" sz="923" dirty="0"/>
              <a:t>・　水素センサーなどの関連技術</a:t>
            </a:r>
            <a:endParaRPr lang="en-US" altLang="ja-JP" sz="923" dirty="0"/>
          </a:p>
          <a:p>
            <a:r>
              <a:rPr lang="ja-JP" altLang="en-US" sz="923" dirty="0"/>
              <a:t>・　水素、酸素の分離回収</a:t>
            </a:r>
            <a:endParaRPr lang="en-US" altLang="ja-JP" sz="923" dirty="0"/>
          </a:p>
          <a:p>
            <a:pPr marL="82064" indent="-82064"/>
            <a:r>
              <a:rPr lang="ja-JP" altLang="en-US" sz="923" dirty="0"/>
              <a:t>・　ステンレス鋼の水素脆化問題（水素貯蔵）を解決する研究開発</a:t>
            </a:r>
            <a:r>
              <a:rPr lang="ja-JP" altLang="en-US" sz="1015" dirty="0"/>
              <a:t>　　　</a:t>
            </a:r>
          </a:p>
        </p:txBody>
      </p:sp>
      <p:sp>
        <p:nvSpPr>
          <p:cNvPr id="39" name="ホームベース 38"/>
          <p:cNvSpPr/>
          <p:nvPr/>
        </p:nvSpPr>
        <p:spPr>
          <a:xfrm rot="5400000">
            <a:off x="-1186449" y="4206606"/>
            <a:ext cx="4002143" cy="289771"/>
          </a:xfrm>
          <a:prstGeom prst="homePlat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solidFill>
                <a:schemeClr val="tx1"/>
              </a:solidFill>
            </a:endParaRPr>
          </a:p>
        </p:txBody>
      </p:sp>
      <p:sp>
        <p:nvSpPr>
          <p:cNvPr id="31" name="テキスト ボックス 30"/>
          <p:cNvSpPr txBox="1"/>
          <p:nvPr/>
        </p:nvSpPr>
        <p:spPr>
          <a:xfrm>
            <a:off x="559803" y="2808816"/>
            <a:ext cx="518091" cy="291170"/>
          </a:xfrm>
          <a:prstGeom prst="rect">
            <a:avLst/>
          </a:prstGeom>
          <a:solidFill>
            <a:schemeClr val="tx1"/>
          </a:solidFill>
        </p:spPr>
        <p:txBody>
          <a:bodyPr wrap="none" rtlCol="0">
            <a:spAutoFit/>
          </a:bodyPr>
          <a:lstStyle/>
          <a:p>
            <a:r>
              <a:rPr lang="en-US" altLang="ja-JP" sz="1292" dirty="0">
                <a:solidFill>
                  <a:schemeClr val="bg1"/>
                </a:solidFill>
              </a:rPr>
              <a:t>2019</a:t>
            </a:r>
            <a:endParaRPr lang="ja-JP" altLang="en-US" sz="1292" dirty="0">
              <a:solidFill>
                <a:schemeClr val="bg1"/>
              </a:solidFill>
            </a:endParaRPr>
          </a:p>
        </p:txBody>
      </p:sp>
      <p:sp>
        <p:nvSpPr>
          <p:cNvPr id="32" name="テキスト ボックス 31"/>
          <p:cNvSpPr txBox="1"/>
          <p:nvPr/>
        </p:nvSpPr>
        <p:spPr>
          <a:xfrm>
            <a:off x="568063" y="5773582"/>
            <a:ext cx="518091" cy="291170"/>
          </a:xfrm>
          <a:prstGeom prst="rect">
            <a:avLst/>
          </a:prstGeom>
          <a:solidFill>
            <a:schemeClr val="tx1"/>
          </a:solidFill>
        </p:spPr>
        <p:txBody>
          <a:bodyPr wrap="none" rtlCol="0">
            <a:spAutoFit/>
          </a:bodyPr>
          <a:lstStyle/>
          <a:p>
            <a:r>
              <a:rPr lang="en-US" altLang="ja-JP" sz="1292" dirty="0">
                <a:solidFill>
                  <a:schemeClr val="bg1"/>
                </a:solidFill>
              </a:rPr>
              <a:t>2030</a:t>
            </a:r>
            <a:endParaRPr lang="ja-JP" altLang="en-US" sz="1292" dirty="0">
              <a:solidFill>
                <a:schemeClr val="bg1"/>
              </a:solidFill>
            </a:endParaRPr>
          </a:p>
        </p:txBody>
      </p:sp>
      <p:sp>
        <p:nvSpPr>
          <p:cNvPr id="35" name="テキスト ボックス 34"/>
          <p:cNvSpPr txBox="1"/>
          <p:nvPr/>
        </p:nvSpPr>
        <p:spPr>
          <a:xfrm>
            <a:off x="517396" y="2099622"/>
            <a:ext cx="628698" cy="348109"/>
          </a:xfrm>
          <a:prstGeom prst="rect">
            <a:avLst/>
          </a:prstGeom>
          <a:noFill/>
        </p:spPr>
        <p:txBody>
          <a:bodyPr wrap="none" rtlCol="0">
            <a:spAutoFit/>
          </a:bodyPr>
          <a:lstStyle/>
          <a:p>
            <a:r>
              <a:rPr lang="en-US" altLang="ja-JP" sz="1662" dirty="0"/>
              <a:t>TIME</a:t>
            </a:r>
            <a:endParaRPr lang="ja-JP" altLang="en-US" sz="1662" dirty="0"/>
          </a:p>
        </p:txBody>
      </p:sp>
      <p:sp>
        <p:nvSpPr>
          <p:cNvPr id="40" name="テキスト ボックス 39"/>
          <p:cNvSpPr txBox="1"/>
          <p:nvPr/>
        </p:nvSpPr>
        <p:spPr>
          <a:xfrm>
            <a:off x="559803" y="2398333"/>
            <a:ext cx="518091" cy="291170"/>
          </a:xfrm>
          <a:prstGeom prst="rect">
            <a:avLst/>
          </a:prstGeom>
          <a:solidFill>
            <a:schemeClr val="tx1"/>
          </a:solidFill>
        </p:spPr>
        <p:txBody>
          <a:bodyPr wrap="none" rtlCol="0">
            <a:spAutoFit/>
          </a:bodyPr>
          <a:lstStyle/>
          <a:p>
            <a:r>
              <a:rPr lang="en-US" altLang="ja-JP" sz="1292" dirty="0">
                <a:solidFill>
                  <a:schemeClr val="bg1"/>
                </a:solidFill>
              </a:rPr>
              <a:t>2016</a:t>
            </a:r>
            <a:endParaRPr lang="ja-JP" altLang="en-US" sz="1292" dirty="0">
              <a:solidFill>
                <a:schemeClr val="bg1"/>
              </a:solidFill>
            </a:endParaRPr>
          </a:p>
        </p:txBody>
      </p:sp>
      <p:sp>
        <p:nvSpPr>
          <p:cNvPr id="41" name="テキスト ボックス 40"/>
          <p:cNvSpPr txBox="1"/>
          <p:nvPr/>
        </p:nvSpPr>
        <p:spPr>
          <a:xfrm>
            <a:off x="6034316" y="2365497"/>
            <a:ext cx="2924633" cy="603820"/>
          </a:xfrm>
          <a:prstGeom prst="rect">
            <a:avLst/>
          </a:prstGeom>
          <a:solidFill>
            <a:schemeClr val="bg1">
              <a:lumMod val="95000"/>
            </a:schemeClr>
          </a:solidFill>
          <a:ln w="6350">
            <a:solidFill>
              <a:schemeClr val="tx1"/>
            </a:solidFill>
            <a:prstDash val="solid"/>
          </a:ln>
        </p:spPr>
        <p:txBody>
          <a:bodyPr wrap="square" rtlCol="0">
            <a:spAutoFit/>
          </a:bodyPr>
          <a:lstStyle/>
          <a:p>
            <a:r>
              <a:rPr lang="ja-JP" altLang="en-US" sz="1108" dirty="0"/>
              <a:t>人工光合成において、日本は光触媒研究に偏っている傾向にあるが、市大はバイオ・物理化学の研究員を抱えており世界標準</a:t>
            </a:r>
            <a:endParaRPr lang="en-US" altLang="ja-JP" sz="1108" dirty="0"/>
          </a:p>
        </p:txBody>
      </p:sp>
      <p:sp>
        <p:nvSpPr>
          <p:cNvPr id="42" name="テキスト ボックス 41"/>
          <p:cNvSpPr txBox="1"/>
          <p:nvPr/>
        </p:nvSpPr>
        <p:spPr>
          <a:xfrm>
            <a:off x="1527964" y="4869269"/>
            <a:ext cx="2193474" cy="433324"/>
          </a:xfrm>
          <a:prstGeom prst="rect">
            <a:avLst/>
          </a:prstGeom>
          <a:solidFill>
            <a:schemeClr val="bg1">
              <a:lumMod val="95000"/>
            </a:schemeClr>
          </a:solidFill>
          <a:ln w="6350">
            <a:solidFill>
              <a:schemeClr val="tx1"/>
            </a:solidFill>
            <a:prstDash val="solid"/>
          </a:ln>
        </p:spPr>
        <p:txBody>
          <a:bodyPr wrap="square" rtlCol="0">
            <a:spAutoFit/>
          </a:bodyPr>
          <a:lstStyle/>
          <a:p>
            <a:r>
              <a:rPr lang="ja-JP" altLang="en-US" sz="1108" dirty="0"/>
              <a:t>大阪府立大学は触媒や生産などの応用領域に強みを持つ</a:t>
            </a:r>
            <a:endParaRPr lang="en-US" altLang="ja-JP" sz="1108" dirty="0"/>
          </a:p>
        </p:txBody>
      </p:sp>
      <p:sp>
        <p:nvSpPr>
          <p:cNvPr id="44" name="角丸四角形 43"/>
          <p:cNvSpPr/>
          <p:nvPr/>
        </p:nvSpPr>
        <p:spPr>
          <a:xfrm>
            <a:off x="1400199" y="3603595"/>
            <a:ext cx="1861130" cy="46528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rPr>
              <a:t>バイオ系＋固体触媒系の</a:t>
            </a:r>
            <a:r>
              <a:rPr lang="ja-JP" altLang="en-US" sz="1292" b="1" dirty="0">
                <a:solidFill>
                  <a:schemeClr val="tx1"/>
                </a:solidFill>
              </a:rPr>
              <a:t>ハイブリッド</a:t>
            </a:r>
          </a:p>
        </p:txBody>
      </p:sp>
      <p:sp>
        <p:nvSpPr>
          <p:cNvPr id="47" name="角丸四角形 46"/>
          <p:cNvSpPr/>
          <p:nvPr/>
        </p:nvSpPr>
        <p:spPr>
          <a:xfrm>
            <a:off x="3774373" y="2564904"/>
            <a:ext cx="1861130" cy="465282"/>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rPr>
              <a:t>ハイブリッド光合成膜デバイスの完成</a:t>
            </a:r>
            <a:endParaRPr lang="ja-JP" altLang="en-US" sz="1292" b="1" dirty="0">
              <a:solidFill>
                <a:schemeClr val="tx1"/>
              </a:solidFill>
            </a:endParaRPr>
          </a:p>
        </p:txBody>
      </p:sp>
      <p:sp>
        <p:nvSpPr>
          <p:cNvPr id="48" name="角丸四角形 47"/>
          <p:cNvSpPr/>
          <p:nvPr/>
        </p:nvSpPr>
        <p:spPr>
          <a:xfrm>
            <a:off x="5303158" y="3163125"/>
            <a:ext cx="1861130" cy="465282"/>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92" dirty="0">
                <a:solidFill>
                  <a:schemeClr val="tx1"/>
                </a:solidFill>
              </a:rPr>
              <a:t>ハイブリッド光合成モジュールの完成</a:t>
            </a:r>
            <a:endParaRPr lang="en-US" altLang="ja-JP" sz="1292" dirty="0">
              <a:solidFill>
                <a:schemeClr val="tx1"/>
              </a:solidFill>
            </a:endParaRPr>
          </a:p>
        </p:txBody>
      </p:sp>
      <p:sp>
        <p:nvSpPr>
          <p:cNvPr id="63" name="角丸四角形 62"/>
          <p:cNvSpPr/>
          <p:nvPr/>
        </p:nvSpPr>
        <p:spPr>
          <a:xfrm>
            <a:off x="6433130" y="5821881"/>
            <a:ext cx="1595254" cy="465282"/>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92" dirty="0">
                <a:solidFill>
                  <a:schemeClr val="tx1"/>
                </a:solidFill>
              </a:rPr>
              <a:t>試験生産、</a:t>
            </a:r>
            <a:endParaRPr lang="en-US" altLang="ja-JP" sz="1292" dirty="0">
              <a:solidFill>
                <a:schemeClr val="tx1"/>
              </a:solidFill>
            </a:endParaRPr>
          </a:p>
          <a:p>
            <a:r>
              <a:rPr lang="ja-JP" altLang="en-US" sz="1292" dirty="0">
                <a:solidFill>
                  <a:schemeClr val="tx1"/>
                </a:solidFill>
              </a:rPr>
              <a:t>実証プラントの作成</a:t>
            </a:r>
            <a:endParaRPr lang="en-US" altLang="ja-JP" sz="1292" dirty="0">
              <a:solidFill>
                <a:schemeClr val="tx1"/>
              </a:solidFill>
            </a:endParaRPr>
          </a:p>
        </p:txBody>
      </p:sp>
      <p:sp>
        <p:nvSpPr>
          <p:cNvPr id="64" name="角丸四角形 63"/>
          <p:cNvSpPr/>
          <p:nvPr/>
        </p:nvSpPr>
        <p:spPr>
          <a:xfrm>
            <a:off x="8189318" y="5821881"/>
            <a:ext cx="930565" cy="46528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92" dirty="0">
                <a:solidFill>
                  <a:schemeClr val="tx1"/>
                </a:solidFill>
              </a:rPr>
              <a:t>商業生産</a:t>
            </a:r>
            <a:endParaRPr lang="en-US" altLang="ja-JP" sz="1292" dirty="0">
              <a:solidFill>
                <a:schemeClr val="tx1"/>
              </a:solidFill>
            </a:endParaRPr>
          </a:p>
          <a:p>
            <a:r>
              <a:rPr lang="ja-JP" altLang="en-US" sz="1292" dirty="0">
                <a:solidFill>
                  <a:schemeClr val="tx1"/>
                </a:solidFill>
              </a:rPr>
              <a:t>（産業化）</a:t>
            </a:r>
            <a:endParaRPr lang="en-US" altLang="ja-JP" sz="1292" dirty="0">
              <a:solidFill>
                <a:schemeClr val="tx1"/>
              </a:solidFill>
            </a:endParaRPr>
          </a:p>
        </p:txBody>
      </p:sp>
      <p:sp>
        <p:nvSpPr>
          <p:cNvPr id="46" name="テキスト ボックス 45"/>
          <p:cNvSpPr txBox="1"/>
          <p:nvPr/>
        </p:nvSpPr>
        <p:spPr>
          <a:xfrm>
            <a:off x="5345" y="44624"/>
            <a:ext cx="2634054"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A</a:t>
            </a:r>
            <a:r>
              <a:rPr lang="ja-JP" altLang="en-US" sz="1662" dirty="0"/>
              <a:t>　人工光合成・エネルギー</a:t>
            </a:r>
          </a:p>
        </p:txBody>
      </p:sp>
      <p:sp>
        <p:nvSpPr>
          <p:cNvPr id="49" name="テキスト ボックス 48"/>
          <p:cNvSpPr txBox="1"/>
          <p:nvPr/>
        </p:nvSpPr>
        <p:spPr>
          <a:xfrm>
            <a:off x="391725" y="703775"/>
            <a:ext cx="4931158" cy="348109"/>
          </a:xfrm>
          <a:prstGeom prst="rect">
            <a:avLst/>
          </a:prstGeom>
          <a:noFill/>
        </p:spPr>
        <p:txBody>
          <a:bodyPr wrap="none" rtlCol="0">
            <a:spAutoFit/>
          </a:bodyPr>
          <a:lstStyle/>
          <a:p>
            <a:r>
              <a:rPr lang="ja-JP" altLang="en-US" sz="1662" dirty="0" smtClean="0"/>
              <a:t>現状</a:t>
            </a:r>
            <a:r>
              <a:rPr lang="ja-JP" altLang="en-US" sz="1662" dirty="0"/>
              <a:t>の研究と今後の方向性（予定開発スケジュール）</a:t>
            </a:r>
          </a:p>
        </p:txBody>
      </p:sp>
      <p:sp>
        <p:nvSpPr>
          <p:cNvPr id="5" name="スライド番号プレースホルダー 4"/>
          <p:cNvSpPr>
            <a:spLocks noGrp="1"/>
          </p:cNvSpPr>
          <p:nvPr>
            <p:ph type="sldNum" sz="quarter" idx="12"/>
          </p:nvPr>
        </p:nvSpPr>
        <p:spPr>
          <a:xfrm>
            <a:off x="6553200" y="6287164"/>
            <a:ext cx="2133600" cy="337038"/>
          </a:xfrm>
        </p:spPr>
        <p:txBody>
          <a:bodyPr/>
          <a:lstStyle/>
          <a:p>
            <a:fld id="{2788D170-ED78-4CD6-9DF7-18AA74CDFCD5}" type="slidenum">
              <a:rPr kumimoji="1" lang="ja-JP" altLang="en-US" smtClean="0"/>
              <a:pPr/>
              <a:t>57</a:t>
            </a:fld>
            <a:endParaRPr kumimoji="1" lang="ja-JP" altLang="en-US" dirty="0"/>
          </a:p>
        </p:txBody>
      </p:sp>
      <p:sp>
        <p:nvSpPr>
          <p:cNvPr id="45" name="角丸四角形 44"/>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2778040" y="66110"/>
            <a:ext cx="5908759"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府大・</a:t>
            </a:r>
            <a:r>
              <a:rPr lang="ja-JP" altLang="en-US" sz="1600" dirty="0">
                <a:latin typeface="Meiryo UI" panose="020B0604030504040204" pitchFamily="50" charset="-128"/>
                <a:ea typeface="Meiryo UI" panose="020B0604030504040204" pitchFamily="50" charset="-128"/>
              </a:rPr>
              <a:t>市大</a:t>
            </a:r>
            <a:r>
              <a:rPr lang="ja-JP" altLang="en-US" sz="1600" dirty="0" smtClean="0">
                <a:latin typeface="Meiryo UI" panose="020B0604030504040204" pitchFamily="50" charset="-128"/>
                <a:ea typeface="Meiryo UI" panose="020B0604030504040204" pitchFamily="50" charset="-128"/>
              </a:rPr>
              <a:t>の強みを組み合わせれば、商業生産に近づいていく　　　　</a:t>
            </a:r>
            <a:endParaRPr lang="ja-JP" altLang="en-US" sz="1600"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6084168" y="436602"/>
            <a:ext cx="2771929"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92402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345" y="-4332"/>
            <a:ext cx="2634054" cy="348109"/>
          </a:xfrm>
          <a:prstGeom prst="rect">
            <a:avLst/>
          </a:prstGeom>
          <a:solidFill>
            <a:schemeClr val="accent6">
              <a:lumMod val="20000"/>
              <a:lumOff val="80000"/>
            </a:schemeClr>
          </a:solidFill>
          <a:ln>
            <a:noFill/>
          </a:ln>
        </p:spPr>
        <p:txBody>
          <a:bodyPr wrap="none" rtlCol="0">
            <a:spAutoFit/>
          </a:bodyPr>
          <a:lstStyle/>
          <a:p>
            <a:r>
              <a:rPr lang="en-US" altLang="ja-JP" sz="1662" dirty="0"/>
              <a:t>A</a:t>
            </a:r>
            <a:r>
              <a:rPr lang="ja-JP" altLang="en-US" sz="1662" dirty="0"/>
              <a:t>　人工光合成・エネルギー</a:t>
            </a:r>
          </a:p>
        </p:txBody>
      </p:sp>
      <p:grpSp>
        <p:nvGrpSpPr>
          <p:cNvPr id="7" name="グループ化 6"/>
          <p:cNvGrpSpPr/>
          <p:nvPr/>
        </p:nvGrpSpPr>
        <p:grpSpPr>
          <a:xfrm rot="8623683">
            <a:off x="805562" y="2080287"/>
            <a:ext cx="6563607" cy="3124039"/>
            <a:chOff x="938770" y="2132856"/>
            <a:chExt cx="7110574" cy="3384376"/>
          </a:xfrm>
        </p:grpSpPr>
        <p:sp>
          <p:nvSpPr>
            <p:cNvPr id="3" name="円/楕円 2"/>
            <p:cNvSpPr/>
            <p:nvPr/>
          </p:nvSpPr>
          <p:spPr>
            <a:xfrm>
              <a:off x="938770" y="2132856"/>
              <a:ext cx="7110574" cy="3384376"/>
            </a:xfrm>
            <a:prstGeom prst="ellipse">
              <a:avLst/>
            </a:prstGeom>
            <a:gradFill>
              <a:gsLst>
                <a:gs pos="0">
                  <a:srgbClr val="00B050"/>
                </a:gs>
                <a:gs pos="74000">
                  <a:schemeClr val="accent3">
                    <a:lumMod val="60000"/>
                    <a:lumOff val="40000"/>
                  </a:schemeClr>
                </a:gs>
                <a:gs pos="83000">
                  <a:schemeClr val="accent3">
                    <a:lumMod val="40000"/>
                    <a:lumOff val="60000"/>
                  </a:schemeClr>
                </a:gs>
                <a:gs pos="100000">
                  <a:schemeClr val="accent3">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4" name="円/楕円 3"/>
            <p:cNvSpPr/>
            <p:nvPr/>
          </p:nvSpPr>
          <p:spPr>
            <a:xfrm>
              <a:off x="1451677" y="2679265"/>
              <a:ext cx="5976664" cy="2762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sp>
        <p:nvSpPr>
          <p:cNvPr id="9" name="円/楕円 8"/>
          <p:cNvSpPr/>
          <p:nvPr/>
        </p:nvSpPr>
        <p:spPr>
          <a:xfrm>
            <a:off x="5508568" y="3044086"/>
            <a:ext cx="1702115" cy="59822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accent6">
                    <a:lumMod val="75000"/>
                  </a:schemeClr>
                </a:solidFill>
              </a:rPr>
              <a:t>バイオマス</a:t>
            </a:r>
          </a:p>
        </p:txBody>
      </p:sp>
      <p:sp>
        <p:nvSpPr>
          <p:cNvPr id="11" name="円/楕円 10"/>
          <p:cNvSpPr/>
          <p:nvPr/>
        </p:nvSpPr>
        <p:spPr>
          <a:xfrm>
            <a:off x="3433635" y="4834358"/>
            <a:ext cx="1702115" cy="59822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accent6">
                    <a:lumMod val="75000"/>
                  </a:schemeClr>
                </a:solidFill>
              </a:rPr>
              <a:t>太陽電池</a:t>
            </a:r>
          </a:p>
        </p:txBody>
      </p:sp>
      <p:sp>
        <p:nvSpPr>
          <p:cNvPr id="12" name="円/楕円 11"/>
          <p:cNvSpPr/>
          <p:nvPr/>
        </p:nvSpPr>
        <p:spPr>
          <a:xfrm>
            <a:off x="748602" y="5161069"/>
            <a:ext cx="1702115" cy="598220"/>
          </a:xfrm>
          <a:prstGeom prst="ellipse">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accent2">
                    <a:lumMod val="75000"/>
                  </a:schemeClr>
                </a:solidFill>
              </a:rPr>
              <a:t>触媒</a:t>
            </a:r>
          </a:p>
        </p:txBody>
      </p:sp>
      <p:sp>
        <p:nvSpPr>
          <p:cNvPr id="13" name="円/楕円 12"/>
          <p:cNvSpPr/>
          <p:nvPr/>
        </p:nvSpPr>
        <p:spPr>
          <a:xfrm>
            <a:off x="1791639" y="2654092"/>
            <a:ext cx="1702115" cy="598220"/>
          </a:xfrm>
          <a:prstGeom prst="ellipse">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tx2"/>
                </a:solidFill>
              </a:rPr>
              <a:t>電池関連素材</a:t>
            </a:r>
          </a:p>
        </p:txBody>
      </p:sp>
      <p:sp>
        <p:nvSpPr>
          <p:cNvPr id="15" name="テキスト ボックス 14"/>
          <p:cNvSpPr txBox="1"/>
          <p:nvPr/>
        </p:nvSpPr>
        <p:spPr>
          <a:xfrm>
            <a:off x="3316704" y="3025447"/>
            <a:ext cx="1681871" cy="774058"/>
          </a:xfrm>
          <a:prstGeom prst="rect">
            <a:avLst/>
          </a:prstGeom>
          <a:noFill/>
        </p:spPr>
        <p:txBody>
          <a:bodyPr wrap="none" rtlCol="0">
            <a:spAutoFit/>
          </a:bodyPr>
          <a:lstStyle/>
          <a:p>
            <a:r>
              <a:rPr lang="ja-JP" altLang="en-US" sz="2215" b="1" dirty="0"/>
              <a:t>人工光合成</a:t>
            </a:r>
            <a:endParaRPr lang="en-US" altLang="ja-JP" sz="2215" b="1" dirty="0"/>
          </a:p>
          <a:p>
            <a:r>
              <a:rPr lang="ja-JP" altLang="en-US" sz="2215" b="1" dirty="0"/>
              <a:t>・エネルギー</a:t>
            </a:r>
          </a:p>
        </p:txBody>
      </p:sp>
      <p:sp>
        <p:nvSpPr>
          <p:cNvPr id="16" name="環状矢印 19"/>
          <p:cNvSpPr/>
          <p:nvPr/>
        </p:nvSpPr>
        <p:spPr>
          <a:xfrm>
            <a:off x="3285397" y="2231379"/>
            <a:ext cx="1296246" cy="745970"/>
          </a:xfrm>
          <a:custGeom>
            <a:avLst/>
            <a:gdLst>
              <a:gd name="connsiteX0" fmla="*/ 99011 w 1584176"/>
              <a:gd name="connsiteY0" fmla="*/ 792088 h 1584176"/>
              <a:gd name="connsiteX1" fmla="*/ 694213 w 1584176"/>
              <a:gd name="connsiteY1" fmla="*/ 105957 h 1584176"/>
              <a:gd name="connsiteX2" fmla="*/ 1457521 w 1584176"/>
              <a:gd name="connsiteY2" fmla="*/ 598301 h 1584176"/>
              <a:gd name="connsiteX3" fmla="*/ 1551680 w 1584176"/>
              <a:gd name="connsiteY3" fmla="*/ 598300 h 1584176"/>
              <a:gd name="connsiteX4" fmla="*/ 1386154 w 1584176"/>
              <a:gd name="connsiteY4" fmla="*/ 792088 h 1584176"/>
              <a:gd name="connsiteX5" fmla="*/ 1155636 w 1584176"/>
              <a:gd name="connsiteY5" fmla="*/ 598300 h 1584176"/>
              <a:gd name="connsiteX6" fmla="*/ 1247638 w 1584176"/>
              <a:gd name="connsiteY6" fmla="*/ 598300 h 1584176"/>
              <a:gd name="connsiteX7" fmla="*/ 693201 w 1584176"/>
              <a:gd name="connsiteY7" fmla="*/ 307010 h 1584176"/>
              <a:gd name="connsiteX8" fmla="*/ 297033 w 1584176"/>
              <a:gd name="connsiteY8" fmla="*/ 792088 h 1584176"/>
              <a:gd name="connsiteX9" fmla="*/ 99011 w 1584176"/>
              <a:gd name="connsiteY9" fmla="*/ 792088 h 1584176"/>
              <a:gd name="connsiteX0" fmla="*/ 1 w 1452670"/>
              <a:gd name="connsiteY0" fmla="*/ 693134 h 694788"/>
              <a:gd name="connsiteX1" fmla="*/ 595203 w 1452670"/>
              <a:gd name="connsiteY1" fmla="*/ 7003 h 694788"/>
              <a:gd name="connsiteX2" fmla="*/ 1358511 w 1452670"/>
              <a:gd name="connsiteY2" fmla="*/ 499347 h 694788"/>
              <a:gd name="connsiteX3" fmla="*/ 1452670 w 1452670"/>
              <a:gd name="connsiteY3" fmla="*/ 499346 h 694788"/>
              <a:gd name="connsiteX4" fmla="*/ 1287144 w 1452670"/>
              <a:gd name="connsiteY4" fmla="*/ 693134 h 694788"/>
              <a:gd name="connsiteX5" fmla="*/ 1056626 w 1452670"/>
              <a:gd name="connsiteY5" fmla="*/ 499346 h 694788"/>
              <a:gd name="connsiteX6" fmla="*/ 1148628 w 1452670"/>
              <a:gd name="connsiteY6" fmla="*/ 499346 h 694788"/>
              <a:gd name="connsiteX7" fmla="*/ 594191 w 1452670"/>
              <a:gd name="connsiteY7" fmla="*/ 208056 h 694788"/>
              <a:gd name="connsiteX8" fmla="*/ 1 w 1452670"/>
              <a:gd name="connsiteY8" fmla="*/ 693134 h 694788"/>
              <a:gd name="connsiteX0" fmla="*/ 155 w 1452824"/>
              <a:gd name="connsiteY0" fmla="*/ 693134 h 694788"/>
              <a:gd name="connsiteX1" fmla="*/ 595357 w 1452824"/>
              <a:gd name="connsiteY1" fmla="*/ 7003 h 694788"/>
              <a:gd name="connsiteX2" fmla="*/ 1358665 w 1452824"/>
              <a:gd name="connsiteY2" fmla="*/ 499347 h 694788"/>
              <a:gd name="connsiteX3" fmla="*/ 1452824 w 1452824"/>
              <a:gd name="connsiteY3" fmla="*/ 499346 h 694788"/>
              <a:gd name="connsiteX4" fmla="*/ 1287298 w 1452824"/>
              <a:gd name="connsiteY4" fmla="*/ 693134 h 694788"/>
              <a:gd name="connsiteX5" fmla="*/ 1056780 w 1452824"/>
              <a:gd name="connsiteY5" fmla="*/ 499346 h 694788"/>
              <a:gd name="connsiteX6" fmla="*/ 1148782 w 1452824"/>
              <a:gd name="connsiteY6" fmla="*/ 499346 h 694788"/>
              <a:gd name="connsiteX7" fmla="*/ 594345 w 1452824"/>
              <a:gd name="connsiteY7" fmla="*/ 208056 h 694788"/>
              <a:gd name="connsiteX8" fmla="*/ 155 w 1452824"/>
              <a:gd name="connsiteY8" fmla="*/ 693134 h 694788"/>
              <a:gd name="connsiteX0" fmla="*/ 1 w 1452670"/>
              <a:gd name="connsiteY0" fmla="*/ 693134 h 694788"/>
              <a:gd name="connsiteX1" fmla="*/ 595203 w 1452670"/>
              <a:gd name="connsiteY1" fmla="*/ 7003 h 694788"/>
              <a:gd name="connsiteX2" fmla="*/ 1358511 w 1452670"/>
              <a:gd name="connsiteY2" fmla="*/ 499347 h 694788"/>
              <a:gd name="connsiteX3" fmla="*/ 1452670 w 1452670"/>
              <a:gd name="connsiteY3" fmla="*/ 499346 h 694788"/>
              <a:gd name="connsiteX4" fmla="*/ 1287144 w 1452670"/>
              <a:gd name="connsiteY4" fmla="*/ 693134 h 694788"/>
              <a:gd name="connsiteX5" fmla="*/ 1056626 w 1452670"/>
              <a:gd name="connsiteY5" fmla="*/ 499346 h 694788"/>
              <a:gd name="connsiteX6" fmla="*/ 1148628 w 1452670"/>
              <a:gd name="connsiteY6" fmla="*/ 499346 h 694788"/>
              <a:gd name="connsiteX7" fmla="*/ 594191 w 1452670"/>
              <a:gd name="connsiteY7" fmla="*/ 208056 h 694788"/>
              <a:gd name="connsiteX8" fmla="*/ 1 w 1452670"/>
              <a:gd name="connsiteY8" fmla="*/ 693134 h 694788"/>
              <a:gd name="connsiteX0" fmla="*/ 0 w 1452669"/>
              <a:gd name="connsiteY0" fmla="*/ 693134 h 693134"/>
              <a:gd name="connsiteX1" fmla="*/ 595202 w 1452669"/>
              <a:gd name="connsiteY1" fmla="*/ 7003 h 693134"/>
              <a:gd name="connsiteX2" fmla="*/ 1358510 w 1452669"/>
              <a:gd name="connsiteY2" fmla="*/ 499347 h 693134"/>
              <a:gd name="connsiteX3" fmla="*/ 1452669 w 1452669"/>
              <a:gd name="connsiteY3" fmla="*/ 499346 h 693134"/>
              <a:gd name="connsiteX4" fmla="*/ 1287143 w 1452669"/>
              <a:gd name="connsiteY4" fmla="*/ 693134 h 693134"/>
              <a:gd name="connsiteX5" fmla="*/ 1056625 w 1452669"/>
              <a:gd name="connsiteY5" fmla="*/ 499346 h 693134"/>
              <a:gd name="connsiteX6" fmla="*/ 1148627 w 1452669"/>
              <a:gd name="connsiteY6" fmla="*/ 499346 h 693134"/>
              <a:gd name="connsiteX7" fmla="*/ 594190 w 1452669"/>
              <a:gd name="connsiteY7" fmla="*/ 208056 h 693134"/>
              <a:gd name="connsiteX8" fmla="*/ 0 w 1452669"/>
              <a:gd name="connsiteY8" fmla="*/ 693134 h 693134"/>
              <a:gd name="connsiteX0" fmla="*/ 0 w 1452669"/>
              <a:gd name="connsiteY0" fmla="*/ 693134 h 693134"/>
              <a:gd name="connsiteX1" fmla="*/ 595202 w 1452669"/>
              <a:gd name="connsiteY1" fmla="*/ 7003 h 693134"/>
              <a:gd name="connsiteX2" fmla="*/ 1358510 w 1452669"/>
              <a:gd name="connsiteY2" fmla="*/ 499347 h 693134"/>
              <a:gd name="connsiteX3" fmla="*/ 1452669 w 1452669"/>
              <a:gd name="connsiteY3" fmla="*/ 499346 h 693134"/>
              <a:gd name="connsiteX4" fmla="*/ 1287143 w 1452669"/>
              <a:gd name="connsiteY4" fmla="*/ 693134 h 693134"/>
              <a:gd name="connsiteX5" fmla="*/ 1056625 w 1452669"/>
              <a:gd name="connsiteY5" fmla="*/ 499346 h 693134"/>
              <a:gd name="connsiteX6" fmla="*/ 1148627 w 1452669"/>
              <a:gd name="connsiteY6" fmla="*/ 499346 h 693134"/>
              <a:gd name="connsiteX7" fmla="*/ 594190 w 1452669"/>
              <a:gd name="connsiteY7" fmla="*/ 208056 h 693134"/>
              <a:gd name="connsiteX8" fmla="*/ 0 w 1452669"/>
              <a:gd name="connsiteY8" fmla="*/ 693134 h 693134"/>
              <a:gd name="connsiteX0" fmla="*/ 0 w 1452669"/>
              <a:gd name="connsiteY0" fmla="*/ 693134 h 693134"/>
              <a:gd name="connsiteX1" fmla="*/ 595202 w 1452669"/>
              <a:gd name="connsiteY1" fmla="*/ 7003 h 693134"/>
              <a:gd name="connsiteX2" fmla="*/ 1358510 w 1452669"/>
              <a:gd name="connsiteY2" fmla="*/ 499347 h 693134"/>
              <a:gd name="connsiteX3" fmla="*/ 1452669 w 1452669"/>
              <a:gd name="connsiteY3" fmla="*/ 499346 h 693134"/>
              <a:gd name="connsiteX4" fmla="*/ 1287143 w 1452669"/>
              <a:gd name="connsiteY4" fmla="*/ 693134 h 693134"/>
              <a:gd name="connsiteX5" fmla="*/ 1056625 w 1452669"/>
              <a:gd name="connsiteY5" fmla="*/ 499346 h 693134"/>
              <a:gd name="connsiteX6" fmla="*/ 1148627 w 1452669"/>
              <a:gd name="connsiteY6" fmla="*/ 499346 h 693134"/>
              <a:gd name="connsiteX7" fmla="*/ 594190 w 1452669"/>
              <a:gd name="connsiteY7" fmla="*/ 208056 h 693134"/>
              <a:gd name="connsiteX8" fmla="*/ 0 w 1452669"/>
              <a:gd name="connsiteY8" fmla="*/ 693134 h 693134"/>
              <a:gd name="connsiteX0" fmla="*/ 0 w 1452669"/>
              <a:gd name="connsiteY0" fmla="*/ 693134 h 693134"/>
              <a:gd name="connsiteX1" fmla="*/ 595202 w 1452669"/>
              <a:gd name="connsiteY1" fmla="*/ 7003 h 693134"/>
              <a:gd name="connsiteX2" fmla="*/ 1358510 w 1452669"/>
              <a:gd name="connsiteY2" fmla="*/ 499347 h 693134"/>
              <a:gd name="connsiteX3" fmla="*/ 1452669 w 1452669"/>
              <a:gd name="connsiteY3" fmla="*/ 499346 h 693134"/>
              <a:gd name="connsiteX4" fmla="*/ 1287143 w 1452669"/>
              <a:gd name="connsiteY4" fmla="*/ 693134 h 693134"/>
              <a:gd name="connsiteX5" fmla="*/ 1056625 w 1452669"/>
              <a:gd name="connsiteY5" fmla="*/ 499346 h 693134"/>
              <a:gd name="connsiteX6" fmla="*/ 1148627 w 1452669"/>
              <a:gd name="connsiteY6" fmla="*/ 499346 h 693134"/>
              <a:gd name="connsiteX7" fmla="*/ 594190 w 1452669"/>
              <a:gd name="connsiteY7" fmla="*/ 208056 h 693134"/>
              <a:gd name="connsiteX8" fmla="*/ 0 w 1452669"/>
              <a:gd name="connsiteY8" fmla="*/ 693134 h 693134"/>
              <a:gd name="connsiteX0" fmla="*/ 0 w 1452669"/>
              <a:gd name="connsiteY0" fmla="*/ 760270 h 760270"/>
              <a:gd name="connsiteX1" fmla="*/ 625682 w 1452669"/>
              <a:gd name="connsiteY1" fmla="*/ 5559 h 760270"/>
              <a:gd name="connsiteX2" fmla="*/ 1358510 w 1452669"/>
              <a:gd name="connsiteY2" fmla="*/ 566483 h 760270"/>
              <a:gd name="connsiteX3" fmla="*/ 1452669 w 1452669"/>
              <a:gd name="connsiteY3" fmla="*/ 566482 h 760270"/>
              <a:gd name="connsiteX4" fmla="*/ 1287143 w 1452669"/>
              <a:gd name="connsiteY4" fmla="*/ 760270 h 760270"/>
              <a:gd name="connsiteX5" fmla="*/ 1056625 w 1452669"/>
              <a:gd name="connsiteY5" fmla="*/ 566482 h 760270"/>
              <a:gd name="connsiteX6" fmla="*/ 1148627 w 1452669"/>
              <a:gd name="connsiteY6" fmla="*/ 566482 h 760270"/>
              <a:gd name="connsiteX7" fmla="*/ 594190 w 1452669"/>
              <a:gd name="connsiteY7" fmla="*/ 275192 h 760270"/>
              <a:gd name="connsiteX8" fmla="*/ 0 w 1452669"/>
              <a:gd name="connsiteY8" fmla="*/ 760270 h 760270"/>
              <a:gd name="connsiteX0" fmla="*/ 0 w 1452669"/>
              <a:gd name="connsiteY0" fmla="*/ 754740 h 754740"/>
              <a:gd name="connsiteX1" fmla="*/ 625682 w 1452669"/>
              <a:gd name="connsiteY1" fmla="*/ 29 h 754740"/>
              <a:gd name="connsiteX2" fmla="*/ 1358510 w 1452669"/>
              <a:gd name="connsiteY2" fmla="*/ 560953 h 754740"/>
              <a:gd name="connsiteX3" fmla="*/ 1452669 w 1452669"/>
              <a:gd name="connsiteY3" fmla="*/ 560952 h 754740"/>
              <a:gd name="connsiteX4" fmla="*/ 1287143 w 1452669"/>
              <a:gd name="connsiteY4" fmla="*/ 754740 h 754740"/>
              <a:gd name="connsiteX5" fmla="*/ 1056625 w 1452669"/>
              <a:gd name="connsiteY5" fmla="*/ 560952 h 754740"/>
              <a:gd name="connsiteX6" fmla="*/ 1148627 w 1452669"/>
              <a:gd name="connsiteY6" fmla="*/ 560952 h 754740"/>
              <a:gd name="connsiteX7" fmla="*/ 594190 w 1452669"/>
              <a:gd name="connsiteY7" fmla="*/ 269662 h 754740"/>
              <a:gd name="connsiteX8" fmla="*/ 0 w 1452669"/>
              <a:gd name="connsiteY8" fmla="*/ 754740 h 754740"/>
              <a:gd name="connsiteX0" fmla="*/ 0 w 1452669"/>
              <a:gd name="connsiteY0" fmla="*/ 754754 h 754754"/>
              <a:gd name="connsiteX1" fmla="*/ 625682 w 1452669"/>
              <a:gd name="connsiteY1" fmla="*/ 43 h 754754"/>
              <a:gd name="connsiteX2" fmla="*/ 1358510 w 1452669"/>
              <a:gd name="connsiteY2" fmla="*/ 560967 h 754754"/>
              <a:gd name="connsiteX3" fmla="*/ 1452669 w 1452669"/>
              <a:gd name="connsiteY3" fmla="*/ 560966 h 754754"/>
              <a:gd name="connsiteX4" fmla="*/ 1287143 w 1452669"/>
              <a:gd name="connsiteY4" fmla="*/ 754754 h 754754"/>
              <a:gd name="connsiteX5" fmla="*/ 1056625 w 1452669"/>
              <a:gd name="connsiteY5" fmla="*/ 560966 h 754754"/>
              <a:gd name="connsiteX6" fmla="*/ 1148627 w 1452669"/>
              <a:gd name="connsiteY6" fmla="*/ 560966 h 754754"/>
              <a:gd name="connsiteX7" fmla="*/ 594190 w 1452669"/>
              <a:gd name="connsiteY7" fmla="*/ 269676 h 754754"/>
              <a:gd name="connsiteX8" fmla="*/ 0 w 1452669"/>
              <a:gd name="connsiteY8" fmla="*/ 754754 h 754754"/>
              <a:gd name="connsiteX0" fmla="*/ 0 w 1452669"/>
              <a:gd name="connsiteY0" fmla="*/ 701422 h 701422"/>
              <a:gd name="connsiteX1" fmla="*/ 747602 w 1452669"/>
              <a:gd name="connsiteY1" fmla="*/ 51 h 701422"/>
              <a:gd name="connsiteX2" fmla="*/ 1358510 w 1452669"/>
              <a:gd name="connsiteY2" fmla="*/ 507635 h 701422"/>
              <a:gd name="connsiteX3" fmla="*/ 1452669 w 1452669"/>
              <a:gd name="connsiteY3" fmla="*/ 507634 h 701422"/>
              <a:gd name="connsiteX4" fmla="*/ 1287143 w 1452669"/>
              <a:gd name="connsiteY4" fmla="*/ 701422 h 701422"/>
              <a:gd name="connsiteX5" fmla="*/ 1056625 w 1452669"/>
              <a:gd name="connsiteY5" fmla="*/ 507634 h 701422"/>
              <a:gd name="connsiteX6" fmla="*/ 1148627 w 1452669"/>
              <a:gd name="connsiteY6" fmla="*/ 507634 h 701422"/>
              <a:gd name="connsiteX7" fmla="*/ 594190 w 1452669"/>
              <a:gd name="connsiteY7" fmla="*/ 216344 h 701422"/>
              <a:gd name="connsiteX8" fmla="*/ 0 w 1452669"/>
              <a:gd name="connsiteY8" fmla="*/ 701422 h 701422"/>
              <a:gd name="connsiteX0" fmla="*/ 0 w 1452669"/>
              <a:gd name="connsiteY0" fmla="*/ 686184 h 686184"/>
              <a:gd name="connsiteX1" fmla="*/ 770462 w 1452669"/>
              <a:gd name="connsiteY1" fmla="*/ 53 h 686184"/>
              <a:gd name="connsiteX2" fmla="*/ 1358510 w 1452669"/>
              <a:gd name="connsiteY2" fmla="*/ 492397 h 686184"/>
              <a:gd name="connsiteX3" fmla="*/ 1452669 w 1452669"/>
              <a:gd name="connsiteY3" fmla="*/ 492396 h 686184"/>
              <a:gd name="connsiteX4" fmla="*/ 1287143 w 1452669"/>
              <a:gd name="connsiteY4" fmla="*/ 686184 h 686184"/>
              <a:gd name="connsiteX5" fmla="*/ 1056625 w 1452669"/>
              <a:gd name="connsiteY5" fmla="*/ 492396 h 686184"/>
              <a:gd name="connsiteX6" fmla="*/ 1148627 w 1452669"/>
              <a:gd name="connsiteY6" fmla="*/ 492396 h 686184"/>
              <a:gd name="connsiteX7" fmla="*/ 594190 w 1452669"/>
              <a:gd name="connsiteY7" fmla="*/ 201106 h 686184"/>
              <a:gd name="connsiteX8" fmla="*/ 0 w 1452669"/>
              <a:gd name="connsiteY8" fmla="*/ 686184 h 686184"/>
              <a:gd name="connsiteX0" fmla="*/ 0 w 1452669"/>
              <a:gd name="connsiteY0" fmla="*/ 686184 h 686184"/>
              <a:gd name="connsiteX1" fmla="*/ 747602 w 1452669"/>
              <a:gd name="connsiteY1" fmla="*/ 53 h 686184"/>
              <a:gd name="connsiteX2" fmla="*/ 1358510 w 1452669"/>
              <a:gd name="connsiteY2" fmla="*/ 492397 h 686184"/>
              <a:gd name="connsiteX3" fmla="*/ 1452669 w 1452669"/>
              <a:gd name="connsiteY3" fmla="*/ 492396 h 686184"/>
              <a:gd name="connsiteX4" fmla="*/ 1287143 w 1452669"/>
              <a:gd name="connsiteY4" fmla="*/ 686184 h 686184"/>
              <a:gd name="connsiteX5" fmla="*/ 1056625 w 1452669"/>
              <a:gd name="connsiteY5" fmla="*/ 492396 h 686184"/>
              <a:gd name="connsiteX6" fmla="*/ 1148627 w 1452669"/>
              <a:gd name="connsiteY6" fmla="*/ 492396 h 686184"/>
              <a:gd name="connsiteX7" fmla="*/ 594190 w 1452669"/>
              <a:gd name="connsiteY7" fmla="*/ 201106 h 686184"/>
              <a:gd name="connsiteX8" fmla="*/ 0 w 1452669"/>
              <a:gd name="connsiteY8" fmla="*/ 686184 h 686184"/>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594190 w 1452669"/>
              <a:gd name="connsiteY7" fmla="*/ 20109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754210 w 1452669"/>
              <a:gd name="connsiteY7" fmla="*/ 14775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754210 w 1452669"/>
              <a:gd name="connsiteY7" fmla="*/ 14775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571330 w 1452669"/>
              <a:gd name="connsiteY7" fmla="*/ 22395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662770 w 1452669"/>
              <a:gd name="connsiteY7" fmla="*/ 14013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662770 w 1452669"/>
              <a:gd name="connsiteY7" fmla="*/ 140134 h 686172"/>
              <a:gd name="connsiteX8" fmla="*/ 0 w 1452669"/>
              <a:gd name="connsiteY8" fmla="*/ 686172 h 686172"/>
              <a:gd name="connsiteX0" fmla="*/ 0 w 1452669"/>
              <a:gd name="connsiteY0" fmla="*/ 686172 h 686172"/>
              <a:gd name="connsiteX1" fmla="*/ 747602 w 1452669"/>
              <a:gd name="connsiteY1" fmla="*/ 41 h 686172"/>
              <a:gd name="connsiteX2" fmla="*/ 1358510 w 1452669"/>
              <a:gd name="connsiteY2" fmla="*/ 492385 h 686172"/>
              <a:gd name="connsiteX3" fmla="*/ 1452669 w 1452669"/>
              <a:gd name="connsiteY3" fmla="*/ 492384 h 686172"/>
              <a:gd name="connsiteX4" fmla="*/ 1287143 w 1452669"/>
              <a:gd name="connsiteY4" fmla="*/ 686172 h 686172"/>
              <a:gd name="connsiteX5" fmla="*/ 1056625 w 1452669"/>
              <a:gd name="connsiteY5" fmla="*/ 492384 h 686172"/>
              <a:gd name="connsiteX6" fmla="*/ 1148627 w 1452669"/>
              <a:gd name="connsiteY6" fmla="*/ 492384 h 686172"/>
              <a:gd name="connsiteX7" fmla="*/ 662770 w 1452669"/>
              <a:gd name="connsiteY7" fmla="*/ 140134 h 686172"/>
              <a:gd name="connsiteX8" fmla="*/ 0 w 1452669"/>
              <a:gd name="connsiteY8" fmla="*/ 686172 h 686172"/>
              <a:gd name="connsiteX0" fmla="*/ 0 w 1452669"/>
              <a:gd name="connsiteY0" fmla="*/ 686154 h 686154"/>
              <a:gd name="connsiteX1" fmla="*/ 747602 w 1452669"/>
              <a:gd name="connsiteY1" fmla="*/ 23 h 686154"/>
              <a:gd name="connsiteX2" fmla="*/ 1358510 w 1452669"/>
              <a:gd name="connsiteY2" fmla="*/ 492367 h 686154"/>
              <a:gd name="connsiteX3" fmla="*/ 1452669 w 1452669"/>
              <a:gd name="connsiteY3" fmla="*/ 492366 h 686154"/>
              <a:gd name="connsiteX4" fmla="*/ 1287143 w 1452669"/>
              <a:gd name="connsiteY4" fmla="*/ 686154 h 686154"/>
              <a:gd name="connsiteX5" fmla="*/ 1056625 w 1452669"/>
              <a:gd name="connsiteY5" fmla="*/ 492366 h 686154"/>
              <a:gd name="connsiteX6" fmla="*/ 1148627 w 1452669"/>
              <a:gd name="connsiteY6" fmla="*/ 492366 h 686154"/>
              <a:gd name="connsiteX7" fmla="*/ 662770 w 1452669"/>
              <a:gd name="connsiteY7" fmla="*/ 140116 h 686154"/>
              <a:gd name="connsiteX8" fmla="*/ 0 w 1452669"/>
              <a:gd name="connsiteY8" fmla="*/ 686154 h 686154"/>
              <a:gd name="connsiteX0" fmla="*/ 0 w 1452669"/>
              <a:gd name="connsiteY0" fmla="*/ 686154 h 686154"/>
              <a:gd name="connsiteX1" fmla="*/ 747602 w 1452669"/>
              <a:gd name="connsiteY1" fmla="*/ 23 h 686154"/>
              <a:gd name="connsiteX2" fmla="*/ 1358510 w 1452669"/>
              <a:gd name="connsiteY2" fmla="*/ 492367 h 686154"/>
              <a:gd name="connsiteX3" fmla="*/ 1452669 w 1452669"/>
              <a:gd name="connsiteY3" fmla="*/ 492366 h 686154"/>
              <a:gd name="connsiteX4" fmla="*/ 1287143 w 1452669"/>
              <a:gd name="connsiteY4" fmla="*/ 686154 h 686154"/>
              <a:gd name="connsiteX5" fmla="*/ 1056625 w 1452669"/>
              <a:gd name="connsiteY5" fmla="*/ 492366 h 686154"/>
              <a:gd name="connsiteX6" fmla="*/ 1148627 w 1452669"/>
              <a:gd name="connsiteY6" fmla="*/ 492366 h 686154"/>
              <a:gd name="connsiteX7" fmla="*/ 662770 w 1452669"/>
              <a:gd name="connsiteY7" fmla="*/ 140116 h 686154"/>
              <a:gd name="connsiteX8" fmla="*/ 0 w 1452669"/>
              <a:gd name="connsiteY8" fmla="*/ 686154 h 68615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94763 w 1452669"/>
              <a:gd name="connsiteY4" fmla="*/ 853794 h 853794"/>
              <a:gd name="connsiteX5" fmla="*/ 1056625 w 1452669"/>
              <a:gd name="connsiteY5" fmla="*/ 492366 h 853794"/>
              <a:gd name="connsiteX6" fmla="*/ 1148627 w 1452669"/>
              <a:gd name="connsiteY6" fmla="*/ 492366 h 853794"/>
              <a:gd name="connsiteX7" fmla="*/ 662770 w 1452669"/>
              <a:gd name="connsiteY7" fmla="*/ 14011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62770 w 1452669"/>
              <a:gd name="connsiteY7" fmla="*/ 14011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62770 w 1452669"/>
              <a:gd name="connsiteY7" fmla="*/ 14011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62770 w 1452669"/>
              <a:gd name="connsiteY7" fmla="*/ 14011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807550 w 1452669"/>
              <a:gd name="connsiteY7" fmla="*/ 14011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586570 w 1452669"/>
              <a:gd name="connsiteY7" fmla="*/ 13249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78010 w 1452669"/>
              <a:gd name="connsiteY7" fmla="*/ 8677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32290 w 1452669"/>
              <a:gd name="connsiteY7" fmla="*/ 8677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32290 w 1452669"/>
              <a:gd name="connsiteY7" fmla="*/ 8677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32290 w 1452669"/>
              <a:gd name="connsiteY7" fmla="*/ 86776 h 853794"/>
              <a:gd name="connsiteX8" fmla="*/ 0 w 1452669"/>
              <a:gd name="connsiteY8" fmla="*/ 686154 h 853794"/>
              <a:gd name="connsiteX0" fmla="*/ 0 w 1452669"/>
              <a:gd name="connsiteY0" fmla="*/ 686154 h 853794"/>
              <a:gd name="connsiteX1" fmla="*/ 747602 w 1452669"/>
              <a:gd name="connsiteY1" fmla="*/ 23 h 853794"/>
              <a:gd name="connsiteX2" fmla="*/ 1358510 w 1452669"/>
              <a:gd name="connsiteY2" fmla="*/ 492367 h 853794"/>
              <a:gd name="connsiteX3" fmla="*/ 1452669 w 1452669"/>
              <a:gd name="connsiteY3" fmla="*/ 492366 h 853794"/>
              <a:gd name="connsiteX4" fmla="*/ 1287143 w 1452669"/>
              <a:gd name="connsiteY4" fmla="*/ 853794 h 853794"/>
              <a:gd name="connsiteX5" fmla="*/ 1056625 w 1452669"/>
              <a:gd name="connsiteY5" fmla="*/ 492366 h 853794"/>
              <a:gd name="connsiteX6" fmla="*/ 1148627 w 1452669"/>
              <a:gd name="connsiteY6" fmla="*/ 492366 h 853794"/>
              <a:gd name="connsiteX7" fmla="*/ 632290 w 1452669"/>
              <a:gd name="connsiteY7" fmla="*/ 86776 h 853794"/>
              <a:gd name="connsiteX8" fmla="*/ 0 w 1452669"/>
              <a:gd name="connsiteY8" fmla="*/ 686154 h 853794"/>
              <a:gd name="connsiteX0" fmla="*/ 0 w 1452669"/>
              <a:gd name="connsiteY0" fmla="*/ 902044 h 1069684"/>
              <a:gd name="connsiteX1" fmla="*/ 747602 w 1452669"/>
              <a:gd name="connsiteY1" fmla="*/ 13 h 1069684"/>
              <a:gd name="connsiteX2" fmla="*/ 1358510 w 1452669"/>
              <a:gd name="connsiteY2" fmla="*/ 708257 h 1069684"/>
              <a:gd name="connsiteX3" fmla="*/ 1452669 w 1452669"/>
              <a:gd name="connsiteY3" fmla="*/ 708256 h 1069684"/>
              <a:gd name="connsiteX4" fmla="*/ 1287143 w 1452669"/>
              <a:gd name="connsiteY4" fmla="*/ 1069684 h 1069684"/>
              <a:gd name="connsiteX5" fmla="*/ 1056625 w 1452669"/>
              <a:gd name="connsiteY5" fmla="*/ 708256 h 1069684"/>
              <a:gd name="connsiteX6" fmla="*/ 1148627 w 1452669"/>
              <a:gd name="connsiteY6" fmla="*/ 708256 h 1069684"/>
              <a:gd name="connsiteX7" fmla="*/ 632290 w 1452669"/>
              <a:gd name="connsiteY7" fmla="*/ 302666 h 1069684"/>
              <a:gd name="connsiteX8" fmla="*/ 0 w 1452669"/>
              <a:gd name="connsiteY8" fmla="*/ 902044 h 1069684"/>
              <a:gd name="connsiteX0" fmla="*/ 0 w 1452669"/>
              <a:gd name="connsiteY0" fmla="*/ 825848 h 993488"/>
              <a:gd name="connsiteX1" fmla="*/ 703152 w 1452669"/>
              <a:gd name="connsiteY1" fmla="*/ 17 h 993488"/>
              <a:gd name="connsiteX2" fmla="*/ 1358510 w 1452669"/>
              <a:gd name="connsiteY2" fmla="*/ 632061 h 993488"/>
              <a:gd name="connsiteX3" fmla="*/ 1452669 w 1452669"/>
              <a:gd name="connsiteY3" fmla="*/ 632060 h 993488"/>
              <a:gd name="connsiteX4" fmla="*/ 1287143 w 1452669"/>
              <a:gd name="connsiteY4" fmla="*/ 993488 h 993488"/>
              <a:gd name="connsiteX5" fmla="*/ 1056625 w 1452669"/>
              <a:gd name="connsiteY5" fmla="*/ 632060 h 993488"/>
              <a:gd name="connsiteX6" fmla="*/ 1148627 w 1452669"/>
              <a:gd name="connsiteY6" fmla="*/ 632060 h 993488"/>
              <a:gd name="connsiteX7" fmla="*/ 632290 w 1452669"/>
              <a:gd name="connsiteY7" fmla="*/ 226470 h 993488"/>
              <a:gd name="connsiteX8" fmla="*/ 0 w 1452669"/>
              <a:gd name="connsiteY8" fmla="*/ 825848 h 993488"/>
              <a:gd name="connsiteX0" fmla="*/ 0 w 1452669"/>
              <a:gd name="connsiteY0" fmla="*/ 825848 h 993488"/>
              <a:gd name="connsiteX1" fmla="*/ 703152 w 1452669"/>
              <a:gd name="connsiteY1" fmla="*/ 17 h 993488"/>
              <a:gd name="connsiteX2" fmla="*/ 1358510 w 1452669"/>
              <a:gd name="connsiteY2" fmla="*/ 632061 h 993488"/>
              <a:gd name="connsiteX3" fmla="*/ 1452669 w 1452669"/>
              <a:gd name="connsiteY3" fmla="*/ 632060 h 993488"/>
              <a:gd name="connsiteX4" fmla="*/ 1287143 w 1452669"/>
              <a:gd name="connsiteY4" fmla="*/ 993488 h 993488"/>
              <a:gd name="connsiteX5" fmla="*/ 1056625 w 1452669"/>
              <a:gd name="connsiteY5" fmla="*/ 632060 h 993488"/>
              <a:gd name="connsiteX6" fmla="*/ 1148627 w 1452669"/>
              <a:gd name="connsiteY6" fmla="*/ 632060 h 993488"/>
              <a:gd name="connsiteX7" fmla="*/ 632290 w 1452669"/>
              <a:gd name="connsiteY7" fmla="*/ 226470 h 993488"/>
              <a:gd name="connsiteX8" fmla="*/ 0 w 1452669"/>
              <a:gd name="connsiteY8" fmla="*/ 825848 h 993488"/>
              <a:gd name="connsiteX0" fmla="*/ 0 w 1452669"/>
              <a:gd name="connsiteY0" fmla="*/ 825848 h 993488"/>
              <a:gd name="connsiteX1" fmla="*/ 703152 w 1452669"/>
              <a:gd name="connsiteY1" fmla="*/ 17 h 993488"/>
              <a:gd name="connsiteX2" fmla="*/ 1358510 w 1452669"/>
              <a:gd name="connsiteY2" fmla="*/ 632061 h 993488"/>
              <a:gd name="connsiteX3" fmla="*/ 1452669 w 1452669"/>
              <a:gd name="connsiteY3" fmla="*/ 632060 h 993488"/>
              <a:gd name="connsiteX4" fmla="*/ 1287143 w 1452669"/>
              <a:gd name="connsiteY4" fmla="*/ 993488 h 993488"/>
              <a:gd name="connsiteX5" fmla="*/ 1056625 w 1452669"/>
              <a:gd name="connsiteY5" fmla="*/ 632060 h 993488"/>
              <a:gd name="connsiteX6" fmla="*/ 1148627 w 1452669"/>
              <a:gd name="connsiteY6" fmla="*/ 632060 h 993488"/>
              <a:gd name="connsiteX7" fmla="*/ 632290 w 1452669"/>
              <a:gd name="connsiteY7" fmla="*/ 226470 h 993488"/>
              <a:gd name="connsiteX8" fmla="*/ 0 w 1452669"/>
              <a:gd name="connsiteY8" fmla="*/ 825848 h 993488"/>
              <a:gd name="connsiteX0" fmla="*/ 0 w 1452669"/>
              <a:gd name="connsiteY0" fmla="*/ 825848 h 993488"/>
              <a:gd name="connsiteX1" fmla="*/ 703152 w 1452669"/>
              <a:gd name="connsiteY1" fmla="*/ 17 h 993488"/>
              <a:gd name="connsiteX2" fmla="*/ 1358510 w 1452669"/>
              <a:gd name="connsiteY2" fmla="*/ 632061 h 993488"/>
              <a:gd name="connsiteX3" fmla="*/ 1452669 w 1452669"/>
              <a:gd name="connsiteY3" fmla="*/ 632060 h 993488"/>
              <a:gd name="connsiteX4" fmla="*/ 1287143 w 1452669"/>
              <a:gd name="connsiteY4" fmla="*/ 993488 h 993488"/>
              <a:gd name="connsiteX5" fmla="*/ 1056625 w 1452669"/>
              <a:gd name="connsiteY5" fmla="*/ 632060 h 993488"/>
              <a:gd name="connsiteX6" fmla="*/ 1148627 w 1452669"/>
              <a:gd name="connsiteY6" fmla="*/ 632060 h 993488"/>
              <a:gd name="connsiteX7" fmla="*/ 632290 w 1452669"/>
              <a:gd name="connsiteY7" fmla="*/ 226470 h 993488"/>
              <a:gd name="connsiteX8" fmla="*/ 0 w 1452669"/>
              <a:gd name="connsiteY8" fmla="*/ 825848 h 993488"/>
              <a:gd name="connsiteX0" fmla="*/ 0 w 1452669"/>
              <a:gd name="connsiteY0" fmla="*/ 825848 h 993488"/>
              <a:gd name="connsiteX1" fmla="*/ 703152 w 1452669"/>
              <a:gd name="connsiteY1" fmla="*/ 17 h 993488"/>
              <a:gd name="connsiteX2" fmla="*/ 1358510 w 1452669"/>
              <a:gd name="connsiteY2" fmla="*/ 632061 h 993488"/>
              <a:gd name="connsiteX3" fmla="*/ 1452669 w 1452669"/>
              <a:gd name="connsiteY3" fmla="*/ 632060 h 993488"/>
              <a:gd name="connsiteX4" fmla="*/ 1287143 w 1452669"/>
              <a:gd name="connsiteY4" fmla="*/ 993488 h 993488"/>
              <a:gd name="connsiteX5" fmla="*/ 1056625 w 1452669"/>
              <a:gd name="connsiteY5" fmla="*/ 632060 h 993488"/>
              <a:gd name="connsiteX6" fmla="*/ 1148627 w 1452669"/>
              <a:gd name="connsiteY6" fmla="*/ 632060 h 993488"/>
              <a:gd name="connsiteX7" fmla="*/ 632290 w 1452669"/>
              <a:gd name="connsiteY7" fmla="*/ 226470 h 993488"/>
              <a:gd name="connsiteX8" fmla="*/ 0 w 1452669"/>
              <a:gd name="connsiteY8" fmla="*/ 825848 h 993488"/>
              <a:gd name="connsiteX0" fmla="*/ 0 w 1522519"/>
              <a:gd name="connsiteY0" fmla="*/ 825848 h 993488"/>
              <a:gd name="connsiteX1" fmla="*/ 703152 w 1522519"/>
              <a:gd name="connsiteY1" fmla="*/ 17 h 993488"/>
              <a:gd name="connsiteX2" fmla="*/ 1358510 w 1522519"/>
              <a:gd name="connsiteY2" fmla="*/ 632061 h 993488"/>
              <a:gd name="connsiteX3" fmla="*/ 1522519 w 1522519"/>
              <a:gd name="connsiteY3" fmla="*/ 505060 h 993488"/>
              <a:gd name="connsiteX4" fmla="*/ 1287143 w 1522519"/>
              <a:gd name="connsiteY4" fmla="*/ 993488 h 993488"/>
              <a:gd name="connsiteX5" fmla="*/ 1056625 w 1522519"/>
              <a:gd name="connsiteY5" fmla="*/ 632060 h 993488"/>
              <a:gd name="connsiteX6" fmla="*/ 1148627 w 1522519"/>
              <a:gd name="connsiteY6" fmla="*/ 632060 h 993488"/>
              <a:gd name="connsiteX7" fmla="*/ 632290 w 1522519"/>
              <a:gd name="connsiteY7" fmla="*/ 226470 h 993488"/>
              <a:gd name="connsiteX8" fmla="*/ 0 w 1522519"/>
              <a:gd name="connsiteY8" fmla="*/ 825848 h 993488"/>
              <a:gd name="connsiteX0" fmla="*/ 0 w 1522519"/>
              <a:gd name="connsiteY0" fmla="*/ 825848 h 993488"/>
              <a:gd name="connsiteX1" fmla="*/ 703152 w 1522519"/>
              <a:gd name="connsiteY1" fmla="*/ 17 h 993488"/>
              <a:gd name="connsiteX2" fmla="*/ 1358510 w 1522519"/>
              <a:gd name="connsiteY2" fmla="*/ 632061 h 993488"/>
              <a:gd name="connsiteX3" fmla="*/ 1522519 w 1522519"/>
              <a:gd name="connsiteY3" fmla="*/ 505060 h 993488"/>
              <a:gd name="connsiteX4" fmla="*/ 1287143 w 1522519"/>
              <a:gd name="connsiteY4" fmla="*/ 993488 h 993488"/>
              <a:gd name="connsiteX5" fmla="*/ 923275 w 1522519"/>
              <a:gd name="connsiteY5" fmla="*/ 740010 h 993488"/>
              <a:gd name="connsiteX6" fmla="*/ 1148627 w 1522519"/>
              <a:gd name="connsiteY6" fmla="*/ 632060 h 993488"/>
              <a:gd name="connsiteX7" fmla="*/ 632290 w 1522519"/>
              <a:gd name="connsiteY7" fmla="*/ 226470 h 993488"/>
              <a:gd name="connsiteX8" fmla="*/ 0 w 1522519"/>
              <a:gd name="connsiteY8" fmla="*/ 825848 h 993488"/>
              <a:gd name="connsiteX0" fmla="*/ 0 w 1522519"/>
              <a:gd name="connsiteY0" fmla="*/ 825848 h 993488"/>
              <a:gd name="connsiteX1" fmla="*/ 703152 w 1522519"/>
              <a:gd name="connsiteY1" fmla="*/ 17 h 993488"/>
              <a:gd name="connsiteX2" fmla="*/ 1358510 w 1522519"/>
              <a:gd name="connsiteY2" fmla="*/ 632061 h 993488"/>
              <a:gd name="connsiteX3" fmla="*/ 1522519 w 1522519"/>
              <a:gd name="connsiteY3" fmla="*/ 505060 h 993488"/>
              <a:gd name="connsiteX4" fmla="*/ 1287143 w 1522519"/>
              <a:gd name="connsiteY4" fmla="*/ 993488 h 993488"/>
              <a:gd name="connsiteX5" fmla="*/ 929625 w 1522519"/>
              <a:gd name="connsiteY5" fmla="*/ 727310 h 993488"/>
              <a:gd name="connsiteX6" fmla="*/ 1148627 w 1522519"/>
              <a:gd name="connsiteY6" fmla="*/ 632060 h 993488"/>
              <a:gd name="connsiteX7" fmla="*/ 632290 w 1522519"/>
              <a:gd name="connsiteY7" fmla="*/ 226470 h 993488"/>
              <a:gd name="connsiteX8" fmla="*/ 0 w 1522519"/>
              <a:gd name="connsiteY8" fmla="*/ 825848 h 993488"/>
              <a:gd name="connsiteX0" fmla="*/ 0 w 1522519"/>
              <a:gd name="connsiteY0" fmla="*/ 825848 h 923638"/>
              <a:gd name="connsiteX1" fmla="*/ 703152 w 1522519"/>
              <a:gd name="connsiteY1" fmla="*/ 17 h 923638"/>
              <a:gd name="connsiteX2" fmla="*/ 1358510 w 1522519"/>
              <a:gd name="connsiteY2" fmla="*/ 632061 h 923638"/>
              <a:gd name="connsiteX3" fmla="*/ 1522519 w 1522519"/>
              <a:gd name="connsiteY3" fmla="*/ 505060 h 923638"/>
              <a:gd name="connsiteX4" fmla="*/ 1458593 w 1522519"/>
              <a:gd name="connsiteY4" fmla="*/ 923638 h 923638"/>
              <a:gd name="connsiteX5" fmla="*/ 929625 w 1522519"/>
              <a:gd name="connsiteY5" fmla="*/ 727310 h 923638"/>
              <a:gd name="connsiteX6" fmla="*/ 1148627 w 1522519"/>
              <a:gd name="connsiteY6" fmla="*/ 632060 h 923638"/>
              <a:gd name="connsiteX7" fmla="*/ 632290 w 1522519"/>
              <a:gd name="connsiteY7" fmla="*/ 226470 h 923638"/>
              <a:gd name="connsiteX8" fmla="*/ 0 w 1522519"/>
              <a:gd name="connsiteY8" fmla="*/ 825848 h 923638"/>
              <a:gd name="connsiteX0" fmla="*/ 0 w 1522519"/>
              <a:gd name="connsiteY0" fmla="*/ 825848 h 936338"/>
              <a:gd name="connsiteX1" fmla="*/ 703152 w 1522519"/>
              <a:gd name="connsiteY1" fmla="*/ 17 h 936338"/>
              <a:gd name="connsiteX2" fmla="*/ 1358510 w 1522519"/>
              <a:gd name="connsiteY2" fmla="*/ 632061 h 936338"/>
              <a:gd name="connsiteX3" fmla="*/ 1522519 w 1522519"/>
              <a:gd name="connsiteY3" fmla="*/ 505060 h 936338"/>
              <a:gd name="connsiteX4" fmla="*/ 1426843 w 1522519"/>
              <a:gd name="connsiteY4" fmla="*/ 936338 h 936338"/>
              <a:gd name="connsiteX5" fmla="*/ 929625 w 1522519"/>
              <a:gd name="connsiteY5" fmla="*/ 727310 h 936338"/>
              <a:gd name="connsiteX6" fmla="*/ 1148627 w 1522519"/>
              <a:gd name="connsiteY6" fmla="*/ 632060 h 936338"/>
              <a:gd name="connsiteX7" fmla="*/ 632290 w 1522519"/>
              <a:gd name="connsiteY7" fmla="*/ 226470 h 936338"/>
              <a:gd name="connsiteX8" fmla="*/ 0 w 1522519"/>
              <a:gd name="connsiteY8" fmla="*/ 825848 h 936338"/>
              <a:gd name="connsiteX0" fmla="*/ 0 w 1522519"/>
              <a:gd name="connsiteY0" fmla="*/ 825848 h 936338"/>
              <a:gd name="connsiteX1" fmla="*/ 703152 w 1522519"/>
              <a:gd name="connsiteY1" fmla="*/ 17 h 936338"/>
              <a:gd name="connsiteX2" fmla="*/ 1358510 w 1522519"/>
              <a:gd name="connsiteY2" fmla="*/ 632061 h 936338"/>
              <a:gd name="connsiteX3" fmla="*/ 1522519 w 1522519"/>
              <a:gd name="connsiteY3" fmla="*/ 505060 h 936338"/>
              <a:gd name="connsiteX4" fmla="*/ 1426843 w 1522519"/>
              <a:gd name="connsiteY4" fmla="*/ 936338 h 936338"/>
              <a:gd name="connsiteX5" fmla="*/ 929625 w 1522519"/>
              <a:gd name="connsiteY5" fmla="*/ 727310 h 936338"/>
              <a:gd name="connsiteX6" fmla="*/ 1148627 w 1522519"/>
              <a:gd name="connsiteY6" fmla="*/ 676510 h 936338"/>
              <a:gd name="connsiteX7" fmla="*/ 632290 w 1522519"/>
              <a:gd name="connsiteY7" fmla="*/ 226470 h 936338"/>
              <a:gd name="connsiteX8" fmla="*/ 0 w 1522519"/>
              <a:gd name="connsiteY8" fmla="*/ 825848 h 936338"/>
              <a:gd name="connsiteX0" fmla="*/ 0 w 1522519"/>
              <a:gd name="connsiteY0" fmla="*/ 825848 h 936338"/>
              <a:gd name="connsiteX1" fmla="*/ 703152 w 1522519"/>
              <a:gd name="connsiteY1" fmla="*/ 17 h 936338"/>
              <a:gd name="connsiteX2" fmla="*/ 1358510 w 1522519"/>
              <a:gd name="connsiteY2" fmla="*/ 632061 h 936338"/>
              <a:gd name="connsiteX3" fmla="*/ 1522519 w 1522519"/>
              <a:gd name="connsiteY3" fmla="*/ 505060 h 936338"/>
              <a:gd name="connsiteX4" fmla="*/ 1426843 w 1522519"/>
              <a:gd name="connsiteY4" fmla="*/ 936338 h 936338"/>
              <a:gd name="connsiteX5" fmla="*/ 929625 w 1522519"/>
              <a:gd name="connsiteY5" fmla="*/ 727310 h 936338"/>
              <a:gd name="connsiteX6" fmla="*/ 1154977 w 1522519"/>
              <a:gd name="connsiteY6" fmla="*/ 670160 h 936338"/>
              <a:gd name="connsiteX7" fmla="*/ 632290 w 1522519"/>
              <a:gd name="connsiteY7" fmla="*/ 226470 h 936338"/>
              <a:gd name="connsiteX8" fmla="*/ 0 w 1522519"/>
              <a:gd name="connsiteY8" fmla="*/ 825848 h 936338"/>
              <a:gd name="connsiteX0" fmla="*/ 0 w 1522519"/>
              <a:gd name="connsiteY0" fmla="*/ 825848 h 936338"/>
              <a:gd name="connsiteX1" fmla="*/ 703152 w 1522519"/>
              <a:gd name="connsiteY1" fmla="*/ 17 h 936338"/>
              <a:gd name="connsiteX2" fmla="*/ 1358510 w 1522519"/>
              <a:gd name="connsiteY2" fmla="*/ 632061 h 936338"/>
              <a:gd name="connsiteX3" fmla="*/ 1522519 w 1522519"/>
              <a:gd name="connsiteY3" fmla="*/ 505060 h 936338"/>
              <a:gd name="connsiteX4" fmla="*/ 1426843 w 1522519"/>
              <a:gd name="connsiteY4" fmla="*/ 936338 h 936338"/>
              <a:gd name="connsiteX5" fmla="*/ 916925 w 1522519"/>
              <a:gd name="connsiteY5" fmla="*/ 816210 h 936338"/>
              <a:gd name="connsiteX6" fmla="*/ 1154977 w 1522519"/>
              <a:gd name="connsiteY6" fmla="*/ 670160 h 936338"/>
              <a:gd name="connsiteX7" fmla="*/ 632290 w 1522519"/>
              <a:gd name="connsiteY7" fmla="*/ 226470 h 936338"/>
              <a:gd name="connsiteX8" fmla="*/ 0 w 1522519"/>
              <a:gd name="connsiteY8" fmla="*/ 825848 h 936338"/>
              <a:gd name="connsiteX0" fmla="*/ 0 w 1522519"/>
              <a:gd name="connsiteY0" fmla="*/ 825848 h 936338"/>
              <a:gd name="connsiteX1" fmla="*/ 703152 w 1522519"/>
              <a:gd name="connsiteY1" fmla="*/ 17 h 936338"/>
              <a:gd name="connsiteX2" fmla="*/ 1358510 w 1522519"/>
              <a:gd name="connsiteY2" fmla="*/ 632061 h 936338"/>
              <a:gd name="connsiteX3" fmla="*/ 1522519 w 1522519"/>
              <a:gd name="connsiteY3" fmla="*/ 505060 h 936338"/>
              <a:gd name="connsiteX4" fmla="*/ 1426843 w 1522519"/>
              <a:gd name="connsiteY4" fmla="*/ 936338 h 936338"/>
              <a:gd name="connsiteX5" fmla="*/ 916925 w 1522519"/>
              <a:gd name="connsiteY5" fmla="*/ 778110 h 936338"/>
              <a:gd name="connsiteX6" fmla="*/ 1154977 w 1522519"/>
              <a:gd name="connsiteY6" fmla="*/ 670160 h 936338"/>
              <a:gd name="connsiteX7" fmla="*/ 632290 w 1522519"/>
              <a:gd name="connsiteY7" fmla="*/ 226470 h 936338"/>
              <a:gd name="connsiteX8" fmla="*/ 0 w 1522519"/>
              <a:gd name="connsiteY8" fmla="*/ 825848 h 936338"/>
              <a:gd name="connsiteX0" fmla="*/ 0 w 1566969"/>
              <a:gd name="connsiteY0" fmla="*/ 825848 h 936338"/>
              <a:gd name="connsiteX1" fmla="*/ 703152 w 1566969"/>
              <a:gd name="connsiteY1" fmla="*/ 17 h 936338"/>
              <a:gd name="connsiteX2" fmla="*/ 1358510 w 1566969"/>
              <a:gd name="connsiteY2" fmla="*/ 632061 h 936338"/>
              <a:gd name="connsiteX3" fmla="*/ 1566969 w 1566969"/>
              <a:gd name="connsiteY3" fmla="*/ 524110 h 936338"/>
              <a:gd name="connsiteX4" fmla="*/ 1426843 w 1566969"/>
              <a:gd name="connsiteY4" fmla="*/ 936338 h 936338"/>
              <a:gd name="connsiteX5" fmla="*/ 916925 w 1566969"/>
              <a:gd name="connsiteY5" fmla="*/ 778110 h 936338"/>
              <a:gd name="connsiteX6" fmla="*/ 1154977 w 1566969"/>
              <a:gd name="connsiteY6" fmla="*/ 670160 h 936338"/>
              <a:gd name="connsiteX7" fmla="*/ 632290 w 1566969"/>
              <a:gd name="connsiteY7" fmla="*/ 226470 h 936338"/>
              <a:gd name="connsiteX8" fmla="*/ 0 w 1566969"/>
              <a:gd name="connsiteY8" fmla="*/ 825848 h 936338"/>
              <a:gd name="connsiteX0" fmla="*/ 0 w 1566969"/>
              <a:gd name="connsiteY0" fmla="*/ 828689 h 939179"/>
              <a:gd name="connsiteX1" fmla="*/ 703152 w 1566969"/>
              <a:gd name="connsiteY1" fmla="*/ 2858 h 939179"/>
              <a:gd name="connsiteX2" fmla="*/ 1345810 w 1566969"/>
              <a:gd name="connsiteY2" fmla="*/ 584102 h 939179"/>
              <a:gd name="connsiteX3" fmla="*/ 1566969 w 1566969"/>
              <a:gd name="connsiteY3" fmla="*/ 526951 h 939179"/>
              <a:gd name="connsiteX4" fmla="*/ 1426843 w 1566969"/>
              <a:gd name="connsiteY4" fmla="*/ 939179 h 939179"/>
              <a:gd name="connsiteX5" fmla="*/ 916925 w 1566969"/>
              <a:gd name="connsiteY5" fmla="*/ 780951 h 939179"/>
              <a:gd name="connsiteX6" fmla="*/ 1154977 w 1566969"/>
              <a:gd name="connsiteY6" fmla="*/ 673001 h 939179"/>
              <a:gd name="connsiteX7" fmla="*/ 632290 w 1566969"/>
              <a:gd name="connsiteY7" fmla="*/ 229311 h 939179"/>
              <a:gd name="connsiteX8" fmla="*/ 0 w 1566969"/>
              <a:gd name="connsiteY8" fmla="*/ 828689 h 939179"/>
              <a:gd name="connsiteX0" fmla="*/ 0 w 1566969"/>
              <a:gd name="connsiteY0" fmla="*/ 829732 h 940222"/>
              <a:gd name="connsiteX1" fmla="*/ 703152 w 1566969"/>
              <a:gd name="connsiteY1" fmla="*/ 3901 h 940222"/>
              <a:gd name="connsiteX2" fmla="*/ 1345810 w 1566969"/>
              <a:gd name="connsiteY2" fmla="*/ 585145 h 940222"/>
              <a:gd name="connsiteX3" fmla="*/ 1566969 w 1566969"/>
              <a:gd name="connsiteY3" fmla="*/ 527994 h 940222"/>
              <a:gd name="connsiteX4" fmla="*/ 1426843 w 1566969"/>
              <a:gd name="connsiteY4" fmla="*/ 940222 h 940222"/>
              <a:gd name="connsiteX5" fmla="*/ 916925 w 1566969"/>
              <a:gd name="connsiteY5" fmla="*/ 781994 h 940222"/>
              <a:gd name="connsiteX6" fmla="*/ 1154977 w 1566969"/>
              <a:gd name="connsiteY6" fmla="*/ 674044 h 940222"/>
              <a:gd name="connsiteX7" fmla="*/ 632290 w 1566969"/>
              <a:gd name="connsiteY7" fmla="*/ 230354 h 940222"/>
              <a:gd name="connsiteX8" fmla="*/ 0 w 1566969"/>
              <a:gd name="connsiteY8" fmla="*/ 829732 h 940222"/>
              <a:gd name="connsiteX0" fmla="*/ 0 w 1566969"/>
              <a:gd name="connsiteY0" fmla="*/ 829523 h 940013"/>
              <a:gd name="connsiteX1" fmla="*/ 703152 w 1566969"/>
              <a:gd name="connsiteY1" fmla="*/ 3692 h 940013"/>
              <a:gd name="connsiteX2" fmla="*/ 1345810 w 1566969"/>
              <a:gd name="connsiteY2" fmla="*/ 584936 h 940013"/>
              <a:gd name="connsiteX3" fmla="*/ 1566969 w 1566969"/>
              <a:gd name="connsiteY3" fmla="*/ 527785 h 940013"/>
              <a:gd name="connsiteX4" fmla="*/ 1426843 w 1566969"/>
              <a:gd name="connsiteY4" fmla="*/ 940013 h 940013"/>
              <a:gd name="connsiteX5" fmla="*/ 916925 w 1566969"/>
              <a:gd name="connsiteY5" fmla="*/ 781785 h 940013"/>
              <a:gd name="connsiteX6" fmla="*/ 1154977 w 1566969"/>
              <a:gd name="connsiteY6" fmla="*/ 673835 h 940013"/>
              <a:gd name="connsiteX7" fmla="*/ 632290 w 1566969"/>
              <a:gd name="connsiteY7" fmla="*/ 230145 h 940013"/>
              <a:gd name="connsiteX8" fmla="*/ 0 w 1566969"/>
              <a:gd name="connsiteY8" fmla="*/ 829523 h 940013"/>
              <a:gd name="connsiteX0" fmla="*/ 0 w 1566969"/>
              <a:gd name="connsiteY0" fmla="*/ 829523 h 940013"/>
              <a:gd name="connsiteX1" fmla="*/ 703152 w 1566969"/>
              <a:gd name="connsiteY1" fmla="*/ 3692 h 940013"/>
              <a:gd name="connsiteX2" fmla="*/ 1345810 w 1566969"/>
              <a:gd name="connsiteY2" fmla="*/ 584936 h 940013"/>
              <a:gd name="connsiteX3" fmla="*/ 1566969 w 1566969"/>
              <a:gd name="connsiteY3" fmla="*/ 527785 h 940013"/>
              <a:gd name="connsiteX4" fmla="*/ 1426843 w 1566969"/>
              <a:gd name="connsiteY4" fmla="*/ 940013 h 940013"/>
              <a:gd name="connsiteX5" fmla="*/ 916925 w 1566969"/>
              <a:gd name="connsiteY5" fmla="*/ 781785 h 940013"/>
              <a:gd name="connsiteX6" fmla="*/ 1154977 w 1566969"/>
              <a:gd name="connsiteY6" fmla="*/ 673835 h 940013"/>
              <a:gd name="connsiteX7" fmla="*/ 632290 w 1566969"/>
              <a:gd name="connsiteY7" fmla="*/ 230145 h 940013"/>
              <a:gd name="connsiteX8" fmla="*/ 0 w 1566969"/>
              <a:gd name="connsiteY8" fmla="*/ 829523 h 940013"/>
              <a:gd name="connsiteX0" fmla="*/ 0 w 1566969"/>
              <a:gd name="connsiteY0" fmla="*/ 829523 h 940013"/>
              <a:gd name="connsiteX1" fmla="*/ 703152 w 1566969"/>
              <a:gd name="connsiteY1" fmla="*/ 3692 h 940013"/>
              <a:gd name="connsiteX2" fmla="*/ 1345810 w 1566969"/>
              <a:gd name="connsiteY2" fmla="*/ 584936 h 940013"/>
              <a:gd name="connsiteX3" fmla="*/ 1566969 w 1566969"/>
              <a:gd name="connsiteY3" fmla="*/ 527785 h 940013"/>
              <a:gd name="connsiteX4" fmla="*/ 1426843 w 1566969"/>
              <a:gd name="connsiteY4" fmla="*/ 940013 h 940013"/>
              <a:gd name="connsiteX5" fmla="*/ 916925 w 1566969"/>
              <a:gd name="connsiteY5" fmla="*/ 781785 h 940013"/>
              <a:gd name="connsiteX6" fmla="*/ 1154977 w 1566969"/>
              <a:gd name="connsiteY6" fmla="*/ 673835 h 940013"/>
              <a:gd name="connsiteX7" fmla="*/ 632290 w 1566969"/>
              <a:gd name="connsiteY7" fmla="*/ 230145 h 940013"/>
              <a:gd name="connsiteX8" fmla="*/ 0 w 1566969"/>
              <a:gd name="connsiteY8" fmla="*/ 829523 h 940013"/>
              <a:gd name="connsiteX0" fmla="*/ 0 w 1566969"/>
              <a:gd name="connsiteY0" fmla="*/ 826738 h 937228"/>
              <a:gd name="connsiteX1" fmla="*/ 703152 w 1566969"/>
              <a:gd name="connsiteY1" fmla="*/ 907 h 937228"/>
              <a:gd name="connsiteX2" fmla="*/ 1345810 w 1566969"/>
              <a:gd name="connsiteY2" fmla="*/ 582151 h 937228"/>
              <a:gd name="connsiteX3" fmla="*/ 1566969 w 1566969"/>
              <a:gd name="connsiteY3" fmla="*/ 525000 h 937228"/>
              <a:gd name="connsiteX4" fmla="*/ 1426843 w 1566969"/>
              <a:gd name="connsiteY4" fmla="*/ 937228 h 937228"/>
              <a:gd name="connsiteX5" fmla="*/ 916925 w 1566969"/>
              <a:gd name="connsiteY5" fmla="*/ 779000 h 937228"/>
              <a:gd name="connsiteX6" fmla="*/ 1154977 w 1566969"/>
              <a:gd name="connsiteY6" fmla="*/ 671050 h 937228"/>
              <a:gd name="connsiteX7" fmla="*/ 632290 w 1566969"/>
              <a:gd name="connsiteY7" fmla="*/ 227360 h 937228"/>
              <a:gd name="connsiteX8" fmla="*/ 0 w 1566969"/>
              <a:gd name="connsiteY8" fmla="*/ 826738 h 937228"/>
              <a:gd name="connsiteX0" fmla="*/ 0 w 1566969"/>
              <a:gd name="connsiteY0" fmla="*/ 825857 h 936347"/>
              <a:gd name="connsiteX1" fmla="*/ 703152 w 1566969"/>
              <a:gd name="connsiteY1" fmla="*/ 26 h 936347"/>
              <a:gd name="connsiteX2" fmla="*/ 1345810 w 1566969"/>
              <a:gd name="connsiteY2" fmla="*/ 581270 h 936347"/>
              <a:gd name="connsiteX3" fmla="*/ 1566969 w 1566969"/>
              <a:gd name="connsiteY3" fmla="*/ 524119 h 936347"/>
              <a:gd name="connsiteX4" fmla="*/ 1426843 w 1566969"/>
              <a:gd name="connsiteY4" fmla="*/ 936347 h 936347"/>
              <a:gd name="connsiteX5" fmla="*/ 916925 w 1566969"/>
              <a:gd name="connsiteY5" fmla="*/ 778119 h 936347"/>
              <a:gd name="connsiteX6" fmla="*/ 1154977 w 1566969"/>
              <a:gd name="connsiteY6" fmla="*/ 670169 h 936347"/>
              <a:gd name="connsiteX7" fmla="*/ 632290 w 1566969"/>
              <a:gd name="connsiteY7" fmla="*/ 226479 h 936347"/>
              <a:gd name="connsiteX8" fmla="*/ 0 w 1566969"/>
              <a:gd name="connsiteY8" fmla="*/ 825857 h 936347"/>
              <a:gd name="connsiteX0" fmla="*/ 0 w 1566969"/>
              <a:gd name="connsiteY0" fmla="*/ 825851 h 936341"/>
              <a:gd name="connsiteX1" fmla="*/ 703152 w 1566969"/>
              <a:gd name="connsiteY1" fmla="*/ 20 h 936341"/>
              <a:gd name="connsiteX2" fmla="*/ 1345810 w 1566969"/>
              <a:gd name="connsiteY2" fmla="*/ 581264 h 936341"/>
              <a:gd name="connsiteX3" fmla="*/ 1566969 w 1566969"/>
              <a:gd name="connsiteY3" fmla="*/ 524113 h 936341"/>
              <a:gd name="connsiteX4" fmla="*/ 1426843 w 1566969"/>
              <a:gd name="connsiteY4" fmla="*/ 936341 h 936341"/>
              <a:gd name="connsiteX5" fmla="*/ 916925 w 1566969"/>
              <a:gd name="connsiteY5" fmla="*/ 778113 h 936341"/>
              <a:gd name="connsiteX6" fmla="*/ 1154977 w 1566969"/>
              <a:gd name="connsiteY6" fmla="*/ 670163 h 936341"/>
              <a:gd name="connsiteX7" fmla="*/ 632290 w 1566969"/>
              <a:gd name="connsiteY7" fmla="*/ 226473 h 936341"/>
              <a:gd name="connsiteX8" fmla="*/ 0 w 1566969"/>
              <a:gd name="connsiteY8" fmla="*/ 825851 h 936341"/>
              <a:gd name="connsiteX0" fmla="*/ 0 w 1566969"/>
              <a:gd name="connsiteY0" fmla="*/ 829766 h 940256"/>
              <a:gd name="connsiteX1" fmla="*/ 703152 w 1566969"/>
              <a:gd name="connsiteY1" fmla="*/ 3935 h 940256"/>
              <a:gd name="connsiteX2" fmla="*/ 1415660 w 1566969"/>
              <a:gd name="connsiteY2" fmla="*/ 578829 h 940256"/>
              <a:gd name="connsiteX3" fmla="*/ 1566969 w 1566969"/>
              <a:gd name="connsiteY3" fmla="*/ 528028 h 940256"/>
              <a:gd name="connsiteX4" fmla="*/ 1426843 w 1566969"/>
              <a:gd name="connsiteY4" fmla="*/ 940256 h 940256"/>
              <a:gd name="connsiteX5" fmla="*/ 916925 w 1566969"/>
              <a:gd name="connsiteY5" fmla="*/ 782028 h 940256"/>
              <a:gd name="connsiteX6" fmla="*/ 1154977 w 1566969"/>
              <a:gd name="connsiteY6" fmla="*/ 674078 h 940256"/>
              <a:gd name="connsiteX7" fmla="*/ 632290 w 1566969"/>
              <a:gd name="connsiteY7" fmla="*/ 230388 h 940256"/>
              <a:gd name="connsiteX8" fmla="*/ 0 w 1566969"/>
              <a:gd name="connsiteY8" fmla="*/ 829766 h 940256"/>
              <a:gd name="connsiteX0" fmla="*/ 0 w 1566969"/>
              <a:gd name="connsiteY0" fmla="*/ 829766 h 940256"/>
              <a:gd name="connsiteX1" fmla="*/ 703152 w 1566969"/>
              <a:gd name="connsiteY1" fmla="*/ 3935 h 940256"/>
              <a:gd name="connsiteX2" fmla="*/ 1415660 w 1566969"/>
              <a:gd name="connsiteY2" fmla="*/ 578829 h 940256"/>
              <a:gd name="connsiteX3" fmla="*/ 1566969 w 1566969"/>
              <a:gd name="connsiteY3" fmla="*/ 528028 h 940256"/>
              <a:gd name="connsiteX4" fmla="*/ 1426843 w 1566969"/>
              <a:gd name="connsiteY4" fmla="*/ 940256 h 940256"/>
              <a:gd name="connsiteX5" fmla="*/ 916925 w 1566969"/>
              <a:gd name="connsiteY5" fmla="*/ 782028 h 940256"/>
              <a:gd name="connsiteX6" fmla="*/ 1154977 w 1566969"/>
              <a:gd name="connsiteY6" fmla="*/ 674078 h 940256"/>
              <a:gd name="connsiteX7" fmla="*/ 632290 w 1566969"/>
              <a:gd name="connsiteY7" fmla="*/ 230388 h 940256"/>
              <a:gd name="connsiteX8" fmla="*/ 0 w 1566969"/>
              <a:gd name="connsiteY8" fmla="*/ 829766 h 940256"/>
              <a:gd name="connsiteX0" fmla="*/ 0 w 1566969"/>
              <a:gd name="connsiteY0" fmla="*/ 830965 h 941455"/>
              <a:gd name="connsiteX1" fmla="*/ 703152 w 1566969"/>
              <a:gd name="connsiteY1" fmla="*/ 5134 h 941455"/>
              <a:gd name="connsiteX2" fmla="*/ 1415660 w 1566969"/>
              <a:gd name="connsiteY2" fmla="*/ 580028 h 941455"/>
              <a:gd name="connsiteX3" fmla="*/ 1566969 w 1566969"/>
              <a:gd name="connsiteY3" fmla="*/ 529227 h 941455"/>
              <a:gd name="connsiteX4" fmla="*/ 1426843 w 1566969"/>
              <a:gd name="connsiteY4" fmla="*/ 941455 h 941455"/>
              <a:gd name="connsiteX5" fmla="*/ 916925 w 1566969"/>
              <a:gd name="connsiteY5" fmla="*/ 783227 h 941455"/>
              <a:gd name="connsiteX6" fmla="*/ 1154977 w 1566969"/>
              <a:gd name="connsiteY6" fmla="*/ 675277 h 941455"/>
              <a:gd name="connsiteX7" fmla="*/ 632290 w 1566969"/>
              <a:gd name="connsiteY7" fmla="*/ 231587 h 941455"/>
              <a:gd name="connsiteX8" fmla="*/ 0 w 1566969"/>
              <a:gd name="connsiteY8" fmla="*/ 830965 h 941455"/>
              <a:gd name="connsiteX0" fmla="*/ 0 w 1566969"/>
              <a:gd name="connsiteY0" fmla="*/ 832452 h 942942"/>
              <a:gd name="connsiteX1" fmla="*/ 703152 w 1566969"/>
              <a:gd name="connsiteY1" fmla="*/ 6621 h 942942"/>
              <a:gd name="connsiteX2" fmla="*/ 1415660 w 1566969"/>
              <a:gd name="connsiteY2" fmla="*/ 581515 h 942942"/>
              <a:gd name="connsiteX3" fmla="*/ 1566969 w 1566969"/>
              <a:gd name="connsiteY3" fmla="*/ 530714 h 942942"/>
              <a:gd name="connsiteX4" fmla="*/ 1426843 w 1566969"/>
              <a:gd name="connsiteY4" fmla="*/ 942942 h 942942"/>
              <a:gd name="connsiteX5" fmla="*/ 916925 w 1566969"/>
              <a:gd name="connsiteY5" fmla="*/ 784714 h 942942"/>
              <a:gd name="connsiteX6" fmla="*/ 1154977 w 1566969"/>
              <a:gd name="connsiteY6" fmla="*/ 676764 h 942942"/>
              <a:gd name="connsiteX7" fmla="*/ 632290 w 1566969"/>
              <a:gd name="connsiteY7" fmla="*/ 233074 h 942942"/>
              <a:gd name="connsiteX8" fmla="*/ 0 w 1566969"/>
              <a:gd name="connsiteY8" fmla="*/ 832452 h 942942"/>
              <a:gd name="connsiteX0" fmla="*/ 0 w 1566969"/>
              <a:gd name="connsiteY0" fmla="*/ 830633 h 941123"/>
              <a:gd name="connsiteX1" fmla="*/ 703152 w 1566969"/>
              <a:gd name="connsiteY1" fmla="*/ 4802 h 941123"/>
              <a:gd name="connsiteX2" fmla="*/ 1415660 w 1566969"/>
              <a:gd name="connsiteY2" fmla="*/ 579696 h 941123"/>
              <a:gd name="connsiteX3" fmla="*/ 1566969 w 1566969"/>
              <a:gd name="connsiteY3" fmla="*/ 528895 h 941123"/>
              <a:gd name="connsiteX4" fmla="*/ 1426843 w 1566969"/>
              <a:gd name="connsiteY4" fmla="*/ 941123 h 941123"/>
              <a:gd name="connsiteX5" fmla="*/ 916925 w 1566969"/>
              <a:gd name="connsiteY5" fmla="*/ 782895 h 941123"/>
              <a:gd name="connsiteX6" fmla="*/ 1154977 w 1566969"/>
              <a:gd name="connsiteY6" fmla="*/ 674945 h 941123"/>
              <a:gd name="connsiteX7" fmla="*/ 632290 w 1566969"/>
              <a:gd name="connsiteY7" fmla="*/ 231255 h 941123"/>
              <a:gd name="connsiteX8" fmla="*/ 0 w 1566969"/>
              <a:gd name="connsiteY8" fmla="*/ 830633 h 941123"/>
              <a:gd name="connsiteX0" fmla="*/ 0 w 1566969"/>
              <a:gd name="connsiteY0" fmla="*/ 830338 h 940828"/>
              <a:gd name="connsiteX1" fmla="*/ 703152 w 1566969"/>
              <a:gd name="connsiteY1" fmla="*/ 4507 h 940828"/>
              <a:gd name="connsiteX2" fmla="*/ 1415660 w 1566969"/>
              <a:gd name="connsiteY2" fmla="*/ 579401 h 940828"/>
              <a:gd name="connsiteX3" fmla="*/ 1566969 w 1566969"/>
              <a:gd name="connsiteY3" fmla="*/ 528600 h 940828"/>
              <a:gd name="connsiteX4" fmla="*/ 1426843 w 1566969"/>
              <a:gd name="connsiteY4" fmla="*/ 940828 h 940828"/>
              <a:gd name="connsiteX5" fmla="*/ 916925 w 1566969"/>
              <a:gd name="connsiteY5" fmla="*/ 782600 h 940828"/>
              <a:gd name="connsiteX6" fmla="*/ 1154977 w 1566969"/>
              <a:gd name="connsiteY6" fmla="*/ 674650 h 940828"/>
              <a:gd name="connsiteX7" fmla="*/ 632290 w 1566969"/>
              <a:gd name="connsiteY7" fmla="*/ 230960 h 940828"/>
              <a:gd name="connsiteX8" fmla="*/ 0 w 1566969"/>
              <a:gd name="connsiteY8" fmla="*/ 830338 h 940828"/>
              <a:gd name="connsiteX0" fmla="*/ 0 w 1630469"/>
              <a:gd name="connsiteY0" fmla="*/ 830338 h 940828"/>
              <a:gd name="connsiteX1" fmla="*/ 703152 w 1630469"/>
              <a:gd name="connsiteY1" fmla="*/ 4507 h 940828"/>
              <a:gd name="connsiteX2" fmla="*/ 1415660 w 1630469"/>
              <a:gd name="connsiteY2" fmla="*/ 579401 h 940828"/>
              <a:gd name="connsiteX3" fmla="*/ 1630469 w 1630469"/>
              <a:gd name="connsiteY3" fmla="*/ 509550 h 940828"/>
              <a:gd name="connsiteX4" fmla="*/ 1426843 w 1630469"/>
              <a:gd name="connsiteY4" fmla="*/ 940828 h 940828"/>
              <a:gd name="connsiteX5" fmla="*/ 916925 w 1630469"/>
              <a:gd name="connsiteY5" fmla="*/ 782600 h 940828"/>
              <a:gd name="connsiteX6" fmla="*/ 1154977 w 1630469"/>
              <a:gd name="connsiteY6" fmla="*/ 674650 h 940828"/>
              <a:gd name="connsiteX7" fmla="*/ 632290 w 1630469"/>
              <a:gd name="connsiteY7" fmla="*/ 230960 h 940828"/>
              <a:gd name="connsiteX8" fmla="*/ 0 w 1630469"/>
              <a:gd name="connsiteY8" fmla="*/ 830338 h 940828"/>
              <a:gd name="connsiteX0" fmla="*/ 0 w 1630469"/>
              <a:gd name="connsiteY0" fmla="*/ 830338 h 1105928"/>
              <a:gd name="connsiteX1" fmla="*/ 703152 w 1630469"/>
              <a:gd name="connsiteY1" fmla="*/ 4507 h 1105928"/>
              <a:gd name="connsiteX2" fmla="*/ 1415660 w 1630469"/>
              <a:gd name="connsiteY2" fmla="*/ 579401 h 1105928"/>
              <a:gd name="connsiteX3" fmla="*/ 1630469 w 1630469"/>
              <a:gd name="connsiteY3" fmla="*/ 509550 h 1105928"/>
              <a:gd name="connsiteX4" fmla="*/ 1426843 w 1630469"/>
              <a:gd name="connsiteY4" fmla="*/ 1105928 h 1105928"/>
              <a:gd name="connsiteX5" fmla="*/ 916925 w 1630469"/>
              <a:gd name="connsiteY5" fmla="*/ 782600 h 1105928"/>
              <a:gd name="connsiteX6" fmla="*/ 1154977 w 1630469"/>
              <a:gd name="connsiteY6" fmla="*/ 674650 h 1105928"/>
              <a:gd name="connsiteX7" fmla="*/ 632290 w 1630469"/>
              <a:gd name="connsiteY7" fmla="*/ 230960 h 1105928"/>
              <a:gd name="connsiteX8" fmla="*/ 0 w 1630469"/>
              <a:gd name="connsiteY8" fmla="*/ 830338 h 1105928"/>
              <a:gd name="connsiteX0" fmla="*/ 0 w 1630469"/>
              <a:gd name="connsiteY0" fmla="*/ 830338 h 1042428"/>
              <a:gd name="connsiteX1" fmla="*/ 703152 w 1630469"/>
              <a:gd name="connsiteY1" fmla="*/ 4507 h 1042428"/>
              <a:gd name="connsiteX2" fmla="*/ 1415660 w 1630469"/>
              <a:gd name="connsiteY2" fmla="*/ 579401 h 1042428"/>
              <a:gd name="connsiteX3" fmla="*/ 1630469 w 1630469"/>
              <a:gd name="connsiteY3" fmla="*/ 509550 h 1042428"/>
              <a:gd name="connsiteX4" fmla="*/ 1464943 w 1630469"/>
              <a:gd name="connsiteY4" fmla="*/ 1042428 h 1042428"/>
              <a:gd name="connsiteX5" fmla="*/ 916925 w 1630469"/>
              <a:gd name="connsiteY5" fmla="*/ 782600 h 1042428"/>
              <a:gd name="connsiteX6" fmla="*/ 1154977 w 1630469"/>
              <a:gd name="connsiteY6" fmla="*/ 674650 h 1042428"/>
              <a:gd name="connsiteX7" fmla="*/ 632290 w 1630469"/>
              <a:gd name="connsiteY7" fmla="*/ 230960 h 1042428"/>
              <a:gd name="connsiteX8" fmla="*/ 0 w 1630469"/>
              <a:gd name="connsiteY8" fmla="*/ 830338 h 1042428"/>
              <a:gd name="connsiteX0" fmla="*/ 0 w 1630469"/>
              <a:gd name="connsiteY0" fmla="*/ 830338 h 1080528"/>
              <a:gd name="connsiteX1" fmla="*/ 703152 w 1630469"/>
              <a:gd name="connsiteY1" fmla="*/ 4507 h 1080528"/>
              <a:gd name="connsiteX2" fmla="*/ 1415660 w 1630469"/>
              <a:gd name="connsiteY2" fmla="*/ 579401 h 1080528"/>
              <a:gd name="connsiteX3" fmla="*/ 1630469 w 1630469"/>
              <a:gd name="connsiteY3" fmla="*/ 509550 h 1080528"/>
              <a:gd name="connsiteX4" fmla="*/ 1464943 w 1630469"/>
              <a:gd name="connsiteY4" fmla="*/ 1080528 h 1080528"/>
              <a:gd name="connsiteX5" fmla="*/ 916925 w 1630469"/>
              <a:gd name="connsiteY5" fmla="*/ 782600 h 1080528"/>
              <a:gd name="connsiteX6" fmla="*/ 1154977 w 1630469"/>
              <a:gd name="connsiteY6" fmla="*/ 674650 h 1080528"/>
              <a:gd name="connsiteX7" fmla="*/ 632290 w 1630469"/>
              <a:gd name="connsiteY7" fmla="*/ 230960 h 1080528"/>
              <a:gd name="connsiteX8" fmla="*/ 0 w 1630469"/>
              <a:gd name="connsiteY8" fmla="*/ 830338 h 1080528"/>
              <a:gd name="connsiteX0" fmla="*/ 0 w 1630469"/>
              <a:gd name="connsiteY0" fmla="*/ 835869 h 1086059"/>
              <a:gd name="connsiteX1" fmla="*/ 703152 w 1630469"/>
              <a:gd name="connsiteY1" fmla="*/ 10038 h 1086059"/>
              <a:gd name="connsiteX2" fmla="*/ 1415660 w 1630469"/>
              <a:gd name="connsiteY2" fmla="*/ 584932 h 1086059"/>
              <a:gd name="connsiteX3" fmla="*/ 1630469 w 1630469"/>
              <a:gd name="connsiteY3" fmla="*/ 515081 h 1086059"/>
              <a:gd name="connsiteX4" fmla="*/ 1464943 w 1630469"/>
              <a:gd name="connsiteY4" fmla="*/ 1086059 h 1086059"/>
              <a:gd name="connsiteX5" fmla="*/ 916925 w 1630469"/>
              <a:gd name="connsiteY5" fmla="*/ 788131 h 1086059"/>
              <a:gd name="connsiteX6" fmla="*/ 1154977 w 1630469"/>
              <a:gd name="connsiteY6" fmla="*/ 680181 h 1086059"/>
              <a:gd name="connsiteX7" fmla="*/ 632290 w 1630469"/>
              <a:gd name="connsiteY7" fmla="*/ 236491 h 1086059"/>
              <a:gd name="connsiteX8" fmla="*/ 0 w 1630469"/>
              <a:gd name="connsiteY8" fmla="*/ 835869 h 1086059"/>
              <a:gd name="connsiteX0" fmla="*/ 0 w 1630469"/>
              <a:gd name="connsiteY0" fmla="*/ 834355 h 1084545"/>
              <a:gd name="connsiteX1" fmla="*/ 703152 w 1630469"/>
              <a:gd name="connsiteY1" fmla="*/ 8524 h 1084545"/>
              <a:gd name="connsiteX2" fmla="*/ 1415660 w 1630469"/>
              <a:gd name="connsiteY2" fmla="*/ 583418 h 1084545"/>
              <a:gd name="connsiteX3" fmla="*/ 1630469 w 1630469"/>
              <a:gd name="connsiteY3" fmla="*/ 513567 h 1084545"/>
              <a:gd name="connsiteX4" fmla="*/ 1464943 w 1630469"/>
              <a:gd name="connsiteY4" fmla="*/ 1084545 h 1084545"/>
              <a:gd name="connsiteX5" fmla="*/ 916925 w 1630469"/>
              <a:gd name="connsiteY5" fmla="*/ 786617 h 1084545"/>
              <a:gd name="connsiteX6" fmla="*/ 1154977 w 1630469"/>
              <a:gd name="connsiteY6" fmla="*/ 678667 h 1084545"/>
              <a:gd name="connsiteX7" fmla="*/ 632290 w 1630469"/>
              <a:gd name="connsiteY7" fmla="*/ 234977 h 1084545"/>
              <a:gd name="connsiteX8" fmla="*/ 0 w 1630469"/>
              <a:gd name="connsiteY8" fmla="*/ 834355 h 1084545"/>
              <a:gd name="connsiteX0" fmla="*/ 0 w 1630469"/>
              <a:gd name="connsiteY0" fmla="*/ 828167 h 1078357"/>
              <a:gd name="connsiteX1" fmla="*/ 601552 w 1630469"/>
              <a:gd name="connsiteY1" fmla="*/ 8686 h 1078357"/>
              <a:gd name="connsiteX2" fmla="*/ 1415660 w 1630469"/>
              <a:gd name="connsiteY2" fmla="*/ 577230 h 1078357"/>
              <a:gd name="connsiteX3" fmla="*/ 1630469 w 1630469"/>
              <a:gd name="connsiteY3" fmla="*/ 507379 h 1078357"/>
              <a:gd name="connsiteX4" fmla="*/ 1464943 w 1630469"/>
              <a:gd name="connsiteY4" fmla="*/ 1078357 h 1078357"/>
              <a:gd name="connsiteX5" fmla="*/ 916925 w 1630469"/>
              <a:gd name="connsiteY5" fmla="*/ 780429 h 1078357"/>
              <a:gd name="connsiteX6" fmla="*/ 1154977 w 1630469"/>
              <a:gd name="connsiteY6" fmla="*/ 672479 h 1078357"/>
              <a:gd name="connsiteX7" fmla="*/ 632290 w 1630469"/>
              <a:gd name="connsiteY7" fmla="*/ 228789 h 1078357"/>
              <a:gd name="connsiteX8" fmla="*/ 0 w 1630469"/>
              <a:gd name="connsiteY8" fmla="*/ 828167 h 1078357"/>
              <a:gd name="connsiteX0" fmla="*/ 0 w 1630469"/>
              <a:gd name="connsiteY0" fmla="*/ 828167 h 1078357"/>
              <a:gd name="connsiteX1" fmla="*/ 620602 w 1630469"/>
              <a:gd name="connsiteY1" fmla="*/ 8686 h 1078357"/>
              <a:gd name="connsiteX2" fmla="*/ 1415660 w 1630469"/>
              <a:gd name="connsiteY2" fmla="*/ 577230 h 1078357"/>
              <a:gd name="connsiteX3" fmla="*/ 1630469 w 1630469"/>
              <a:gd name="connsiteY3" fmla="*/ 507379 h 1078357"/>
              <a:gd name="connsiteX4" fmla="*/ 1464943 w 1630469"/>
              <a:gd name="connsiteY4" fmla="*/ 1078357 h 1078357"/>
              <a:gd name="connsiteX5" fmla="*/ 916925 w 1630469"/>
              <a:gd name="connsiteY5" fmla="*/ 780429 h 1078357"/>
              <a:gd name="connsiteX6" fmla="*/ 1154977 w 1630469"/>
              <a:gd name="connsiteY6" fmla="*/ 672479 h 1078357"/>
              <a:gd name="connsiteX7" fmla="*/ 632290 w 1630469"/>
              <a:gd name="connsiteY7" fmla="*/ 228789 h 1078357"/>
              <a:gd name="connsiteX8" fmla="*/ 0 w 1630469"/>
              <a:gd name="connsiteY8" fmla="*/ 828167 h 1078357"/>
              <a:gd name="connsiteX0" fmla="*/ 0 w 1630469"/>
              <a:gd name="connsiteY0" fmla="*/ 826712 h 1076902"/>
              <a:gd name="connsiteX1" fmla="*/ 620602 w 1630469"/>
              <a:gd name="connsiteY1" fmla="*/ 7231 h 1076902"/>
              <a:gd name="connsiteX2" fmla="*/ 1415660 w 1630469"/>
              <a:gd name="connsiteY2" fmla="*/ 575775 h 1076902"/>
              <a:gd name="connsiteX3" fmla="*/ 1630469 w 1630469"/>
              <a:gd name="connsiteY3" fmla="*/ 505924 h 1076902"/>
              <a:gd name="connsiteX4" fmla="*/ 1464943 w 1630469"/>
              <a:gd name="connsiteY4" fmla="*/ 1076902 h 1076902"/>
              <a:gd name="connsiteX5" fmla="*/ 916925 w 1630469"/>
              <a:gd name="connsiteY5" fmla="*/ 778974 h 1076902"/>
              <a:gd name="connsiteX6" fmla="*/ 1154977 w 1630469"/>
              <a:gd name="connsiteY6" fmla="*/ 671024 h 1076902"/>
              <a:gd name="connsiteX7" fmla="*/ 632290 w 1630469"/>
              <a:gd name="connsiteY7" fmla="*/ 227334 h 1076902"/>
              <a:gd name="connsiteX8" fmla="*/ 0 w 1630469"/>
              <a:gd name="connsiteY8" fmla="*/ 826712 h 1076902"/>
              <a:gd name="connsiteX0" fmla="*/ 0 w 1630469"/>
              <a:gd name="connsiteY0" fmla="*/ 826712 h 1076902"/>
              <a:gd name="connsiteX1" fmla="*/ 620602 w 1630469"/>
              <a:gd name="connsiteY1" fmla="*/ 7231 h 1076902"/>
              <a:gd name="connsiteX2" fmla="*/ 1415660 w 1630469"/>
              <a:gd name="connsiteY2" fmla="*/ 575775 h 1076902"/>
              <a:gd name="connsiteX3" fmla="*/ 1630469 w 1630469"/>
              <a:gd name="connsiteY3" fmla="*/ 505924 h 1076902"/>
              <a:gd name="connsiteX4" fmla="*/ 1464943 w 1630469"/>
              <a:gd name="connsiteY4" fmla="*/ 1076902 h 1076902"/>
              <a:gd name="connsiteX5" fmla="*/ 916925 w 1630469"/>
              <a:gd name="connsiteY5" fmla="*/ 778974 h 1076902"/>
              <a:gd name="connsiteX6" fmla="*/ 1154977 w 1630469"/>
              <a:gd name="connsiteY6" fmla="*/ 671024 h 1076902"/>
              <a:gd name="connsiteX7" fmla="*/ 632290 w 1630469"/>
              <a:gd name="connsiteY7" fmla="*/ 227334 h 1076902"/>
              <a:gd name="connsiteX8" fmla="*/ 0 w 1630469"/>
              <a:gd name="connsiteY8" fmla="*/ 826712 h 1076902"/>
              <a:gd name="connsiteX0" fmla="*/ 0 w 1630469"/>
              <a:gd name="connsiteY0" fmla="*/ 826712 h 1076902"/>
              <a:gd name="connsiteX1" fmla="*/ 620602 w 1630469"/>
              <a:gd name="connsiteY1" fmla="*/ 7231 h 1076902"/>
              <a:gd name="connsiteX2" fmla="*/ 1415660 w 1630469"/>
              <a:gd name="connsiteY2" fmla="*/ 575775 h 1076902"/>
              <a:gd name="connsiteX3" fmla="*/ 1630469 w 1630469"/>
              <a:gd name="connsiteY3" fmla="*/ 505924 h 1076902"/>
              <a:gd name="connsiteX4" fmla="*/ 1464943 w 1630469"/>
              <a:gd name="connsiteY4" fmla="*/ 1076902 h 1076902"/>
              <a:gd name="connsiteX5" fmla="*/ 916925 w 1630469"/>
              <a:gd name="connsiteY5" fmla="*/ 778974 h 1076902"/>
              <a:gd name="connsiteX6" fmla="*/ 1154977 w 1630469"/>
              <a:gd name="connsiteY6" fmla="*/ 671024 h 1076902"/>
              <a:gd name="connsiteX7" fmla="*/ 632290 w 1630469"/>
              <a:gd name="connsiteY7" fmla="*/ 227334 h 1076902"/>
              <a:gd name="connsiteX8" fmla="*/ 0 w 1630469"/>
              <a:gd name="connsiteY8" fmla="*/ 826712 h 107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469" h="1076902">
                <a:moveTo>
                  <a:pt x="0" y="826712"/>
                </a:moveTo>
                <a:cubicBezTo>
                  <a:pt x="95419" y="405853"/>
                  <a:pt x="264009" y="61754"/>
                  <a:pt x="620602" y="7231"/>
                </a:cubicBezTo>
                <a:cubicBezTo>
                  <a:pt x="977195" y="-47292"/>
                  <a:pt x="1342067" y="212819"/>
                  <a:pt x="1415660" y="575775"/>
                </a:cubicBezTo>
                <a:lnTo>
                  <a:pt x="1630469" y="505924"/>
                </a:lnTo>
                <a:lnTo>
                  <a:pt x="1464943" y="1076902"/>
                </a:lnTo>
                <a:lnTo>
                  <a:pt x="916925" y="778974"/>
                </a:lnTo>
                <a:lnTo>
                  <a:pt x="1154977" y="671024"/>
                </a:lnTo>
                <a:cubicBezTo>
                  <a:pt x="1062872" y="454507"/>
                  <a:pt x="817122" y="233674"/>
                  <a:pt x="632290" y="227334"/>
                </a:cubicBezTo>
                <a:cubicBezTo>
                  <a:pt x="410372" y="236772"/>
                  <a:pt x="304631" y="319201"/>
                  <a:pt x="0" y="826712"/>
                </a:cubicBezTo>
                <a:close/>
              </a:path>
            </a:pathLst>
          </a:custGeom>
          <a:gradFill>
            <a:gsLst>
              <a:gs pos="417">
                <a:srgbClr val="489C58"/>
              </a:gs>
              <a:gs pos="12000">
                <a:srgbClr val="58D267"/>
              </a:gs>
              <a:gs pos="18000">
                <a:srgbClr val="428C4B"/>
              </a:gs>
              <a:gs pos="100000">
                <a:srgbClr val="175F23"/>
              </a:gs>
              <a:gs pos="35000">
                <a:srgbClr val="54D66A"/>
              </a:gs>
            </a:gsLst>
            <a:lin ang="30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solidFill>
                <a:schemeClr val="tx1"/>
              </a:solidFill>
            </a:endParaRPr>
          </a:p>
        </p:txBody>
      </p:sp>
      <p:sp>
        <p:nvSpPr>
          <p:cNvPr id="17" name="環状矢印 24"/>
          <p:cNvSpPr/>
          <p:nvPr/>
        </p:nvSpPr>
        <p:spPr>
          <a:xfrm rot="12147074">
            <a:off x="3471533" y="3917813"/>
            <a:ext cx="1158091" cy="661436"/>
          </a:xfrm>
          <a:custGeom>
            <a:avLst/>
            <a:gdLst>
              <a:gd name="connsiteX0" fmla="*/ 101647 w 1626349"/>
              <a:gd name="connsiteY0" fmla="*/ 813175 h 1626349"/>
              <a:gd name="connsiteX1" fmla="*/ 712695 w 1626349"/>
              <a:gd name="connsiteY1" fmla="*/ 108778 h 1626349"/>
              <a:gd name="connsiteX2" fmla="*/ 1496324 w 1626349"/>
              <a:gd name="connsiteY2" fmla="*/ 614229 h 1626349"/>
              <a:gd name="connsiteX3" fmla="*/ 1592988 w 1626349"/>
              <a:gd name="connsiteY3" fmla="*/ 614228 h 1626349"/>
              <a:gd name="connsiteX4" fmla="*/ 1423055 w 1626349"/>
              <a:gd name="connsiteY4" fmla="*/ 813174 h 1626349"/>
              <a:gd name="connsiteX5" fmla="*/ 1186400 w 1626349"/>
              <a:gd name="connsiteY5" fmla="*/ 614228 h 1626349"/>
              <a:gd name="connsiteX6" fmla="*/ 1280852 w 1626349"/>
              <a:gd name="connsiteY6" fmla="*/ 614228 h 1626349"/>
              <a:gd name="connsiteX7" fmla="*/ 711655 w 1626349"/>
              <a:gd name="connsiteY7" fmla="*/ 315183 h 1626349"/>
              <a:gd name="connsiteX8" fmla="*/ 304940 w 1626349"/>
              <a:gd name="connsiteY8" fmla="*/ 813175 h 1626349"/>
              <a:gd name="connsiteX9" fmla="*/ 101647 w 1626349"/>
              <a:gd name="connsiteY9" fmla="*/ 813175 h 1626349"/>
              <a:gd name="connsiteX0" fmla="*/ 1 w 1491342"/>
              <a:gd name="connsiteY0" fmla="*/ 711587 h 713285"/>
              <a:gd name="connsiteX1" fmla="*/ 611049 w 1491342"/>
              <a:gd name="connsiteY1" fmla="*/ 7190 h 713285"/>
              <a:gd name="connsiteX2" fmla="*/ 1394678 w 1491342"/>
              <a:gd name="connsiteY2" fmla="*/ 512641 h 713285"/>
              <a:gd name="connsiteX3" fmla="*/ 1491342 w 1491342"/>
              <a:gd name="connsiteY3" fmla="*/ 512640 h 713285"/>
              <a:gd name="connsiteX4" fmla="*/ 1321409 w 1491342"/>
              <a:gd name="connsiteY4" fmla="*/ 711586 h 713285"/>
              <a:gd name="connsiteX5" fmla="*/ 1084754 w 1491342"/>
              <a:gd name="connsiteY5" fmla="*/ 512640 h 713285"/>
              <a:gd name="connsiteX6" fmla="*/ 1179206 w 1491342"/>
              <a:gd name="connsiteY6" fmla="*/ 512640 h 713285"/>
              <a:gd name="connsiteX7" fmla="*/ 610009 w 1491342"/>
              <a:gd name="connsiteY7" fmla="*/ 213595 h 713285"/>
              <a:gd name="connsiteX8" fmla="*/ 1 w 1491342"/>
              <a:gd name="connsiteY8" fmla="*/ 711587 h 713285"/>
              <a:gd name="connsiteX0" fmla="*/ 1 w 1270695"/>
              <a:gd name="connsiteY0" fmla="*/ 1042259 h 1043311"/>
              <a:gd name="connsiteX1" fmla="*/ 390402 w 1270695"/>
              <a:gd name="connsiteY1" fmla="*/ 17176 h 1043311"/>
              <a:gd name="connsiteX2" fmla="*/ 1174031 w 1270695"/>
              <a:gd name="connsiteY2" fmla="*/ 522627 h 1043311"/>
              <a:gd name="connsiteX3" fmla="*/ 1270695 w 1270695"/>
              <a:gd name="connsiteY3" fmla="*/ 522626 h 1043311"/>
              <a:gd name="connsiteX4" fmla="*/ 1100762 w 1270695"/>
              <a:gd name="connsiteY4" fmla="*/ 721572 h 1043311"/>
              <a:gd name="connsiteX5" fmla="*/ 864107 w 1270695"/>
              <a:gd name="connsiteY5" fmla="*/ 522626 h 1043311"/>
              <a:gd name="connsiteX6" fmla="*/ 958559 w 1270695"/>
              <a:gd name="connsiteY6" fmla="*/ 522626 h 1043311"/>
              <a:gd name="connsiteX7" fmla="*/ 389362 w 1270695"/>
              <a:gd name="connsiteY7" fmla="*/ 223581 h 1043311"/>
              <a:gd name="connsiteX8" fmla="*/ 1 w 1270695"/>
              <a:gd name="connsiteY8" fmla="*/ 1042259 h 1043311"/>
              <a:gd name="connsiteX0" fmla="*/ 11205 w 1281899"/>
              <a:gd name="connsiteY0" fmla="*/ 1042259 h 1043311"/>
              <a:gd name="connsiteX1" fmla="*/ 401606 w 1281899"/>
              <a:gd name="connsiteY1" fmla="*/ 17176 h 1043311"/>
              <a:gd name="connsiteX2" fmla="*/ 1185235 w 1281899"/>
              <a:gd name="connsiteY2" fmla="*/ 522627 h 1043311"/>
              <a:gd name="connsiteX3" fmla="*/ 1281899 w 1281899"/>
              <a:gd name="connsiteY3" fmla="*/ 522626 h 1043311"/>
              <a:gd name="connsiteX4" fmla="*/ 1111966 w 1281899"/>
              <a:gd name="connsiteY4" fmla="*/ 721572 h 1043311"/>
              <a:gd name="connsiteX5" fmla="*/ 875311 w 1281899"/>
              <a:gd name="connsiteY5" fmla="*/ 522626 h 1043311"/>
              <a:gd name="connsiteX6" fmla="*/ 969763 w 1281899"/>
              <a:gd name="connsiteY6" fmla="*/ 522626 h 1043311"/>
              <a:gd name="connsiteX7" fmla="*/ 400566 w 1281899"/>
              <a:gd name="connsiteY7" fmla="*/ 223581 h 1043311"/>
              <a:gd name="connsiteX8" fmla="*/ 11205 w 1281899"/>
              <a:gd name="connsiteY8" fmla="*/ 1042259 h 1043311"/>
              <a:gd name="connsiteX0" fmla="*/ 11205 w 1281899"/>
              <a:gd name="connsiteY0" fmla="*/ 1042259 h 1042259"/>
              <a:gd name="connsiteX1" fmla="*/ 401606 w 1281899"/>
              <a:gd name="connsiteY1" fmla="*/ 17176 h 1042259"/>
              <a:gd name="connsiteX2" fmla="*/ 1185235 w 1281899"/>
              <a:gd name="connsiteY2" fmla="*/ 522627 h 1042259"/>
              <a:gd name="connsiteX3" fmla="*/ 1281899 w 1281899"/>
              <a:gd name="connsiteY3" fmla="*/ 522626 h 1042259"/>
              <a:gd name="connsiteX4" fmla="*/ 1111966 w 1281899"/>
              <a:gd name="connsiteY4" fmla="*/ 721572 h 1042259"/>
              <a:gd name="connsiteX5" fmla="*/ 875311 w 1281899"/>
              <a:gd name="connsiteY5" fmla="*/ 522626 h 1042259"/>
              <a:gd name="connsiteX6" fmla="*/ 969763 w 1281899"/>
              <a:gd name="connsiteY6" fmla="*/ 522626 h 1042259"/>
              <a:gd name="connsiteX7" fmla="*/ 400566 w 1281899"/>
              <a:gd name="connsiteY7" fmla="*/ 223581 h 1042259"/>
              <a:gd name="connsiteX8" fmla="*/ 11205 w 1281899"/>
              <a:gd name="connsiteY8" fmla="*/ 1042259 h 1042259"/>
              <a:gd name="connsiteX0" fmla="*/ 17796 w 1142291"/>
              <a:gd name="connsiteY0" fmla="*/ 1028853 h 1028853"/>
              <a:gd name="connsiteX1" fmla="*/ 261998 w 1142291"/>
              <a:gd name="connsiteY1" fmla="*/ 16537 h 1028853"/>
              <a:gd name="connsiteX2" fmla="*/ 1045627 w 1142291"/>
              <a:gd name="connsiteY2" fmla="*/ 521988 h 1028853"/>
              <a:gd name="connsiteX3" fmla="*/ 1142291 w 1142291"/>
              <a:gd name="connsiteY3" fmla="*/ 521987 h 1028853"/>
              <a:gd name="connsiteX4" fmla="*/ 972358 w 1142291"/>
              <a:gd name="connsiteY4" fmla="*/ 720933 h 1028853"/>
              <a:gd name="connsiteX5" fmla="*/ 735703 w 1142291"/>
              <a:gd name="connsiteY5" fmla="*/ 521987 h 1028853"/>
              <a:gd name="connsiteX6" fmla="*/ 830155 w 1142291"/>
              <a:gd name="connsiteY6" fmla="*/ 521987 h 1028853"/>
              <a:gd name="connsiteX7" fmla="*/ 260958 w 1142291"/>
              <a:gd name="connsiteY7" fmla="*/ 222942 h 1028853"/>
              <a:gd name="connsiteX8" fmla="*/ 17796 w 1142291"/>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226832"/>
              <a:gd name="connsiteY0" fmla="*/ 1028853 h 1028853"/>
              <a:gd name="connsiteX1" fmla="*/ 303682 w 1226832"/>
              <a:gd name="connsiteY1" fmla="*/ 16537 h 1028853"/>
              <a:gd name="connsiteX2" fmla="*/ 1087311 w 1226832"/>
              <a:gd name="connsiteY2" fmla="*/ 521988 h 1028853"/>
              <a:gd name="connsiteX3" fmla="*/ 1183975 w 1226832"/>
              <a:gd name="connsiteY3" fmla="*/ 521987 h 1028853"/>
              <a:gd name="connsiteX4" fmla="*/ 1226832 w 1226832"/>
              <a:gd name="connsiteY4" fmla="*/ 951651 h 1028853"/>
              <a:gd name="connsiteX5" fmla="*/ 777387 w 1226832"/>
              <a:gd name="connsiteY5" fmla="*/ 521987 h 1028853"/>
              <a:gd name="connsiteX6" fmla="*/ 871839 w 1226832"/>
              <a:gd name="connsiteY6" fmla="*/ 521987 h 1028853"/>
              <a:gd name="connsiteX7" fmla="*/ 302642 w 1226832"/>
              <a:gd name="connsiteY7" fmla="*/ 222942 h 1028853"/>
              <a:gd name="connsiteX8" fmla="*/ 59480 w 1226832"/>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77387 w 1268936"/>
              <a:gd name="connsiteY5" fmla="*/ 521987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872981 w 1268936"/>
              <a:gd name="connsiteY7" fmla="*/ 629187 h 1028853"/>
              <a:gd name="connsiteX8" fmla="*/ 302642 w 1268936"/>
              <a:gd name="connsiteY8" fmla="*/ 222942 h 1028853"/>
              <a:gd name="connsiteX9" fmla="*/ 59480 w 1268936"/>
              <a:gd name="connsiteY9" fmla="*/ 1028853 h 1028853"/>
              <a:gd name="connsiteX0" fmla="*/ 59480 w 1268936"/>
              <a:gd name="connsiteY0" fmla="*/ 1021699 h 1021699"/>
              <a:gd name="connsiteX1" fmla="*/ 303682 w 1268936"/>
              <a:gd name="connsiteY1" fmla="*/ 9383 h 1021699"/>
              <a:gd name="connsiteX2" fmla="*/ 1087311 w 1268936"/>
              <a:gd name="connsiteY2" fmla="*/ 514834 h 1021699"/>
              <a:gd name="connsiteX3" fmla="*/ 1012748 w 1268936"/>
              <a:gd name="connsiteY3" fmla="*/ 405854 h 1021699"/>
              <a:gd name="connsiteX4" fmla="*/ 1268936 w 1268936"/>
              <a:gd name="connsiteY4" fmla="*/ 190122 h 1021699"/>
              <a:gd name="connsiteX5" fmla="*/ 1226832 w 1268936"/>
              <a:gd name="connsiteY5" fmla="*/ 944497 h 1021699"/>
              <a:gd name="connsiteX6" fmla="*/ 714918 w 1268936"/>
              <a:gd name="connsiteY6" fmla="*/ 837580 h 1021699"/>
              <a:gd name="connsiteX7" fmla="*/ 871839 w 1268936"/>
              <a:gd name="connsiteY7" fmla="*/ 514833 h 1021699"/>
              <a:gd name="connsiteX8" fmla="*/ 872981 w 1268936"/>
              <a:gd name="connsiteY8" fmla="*/ 622033 h 1021699"/>
              <a:gd name="connsiteX9" fmla="*/ 302642 w 1268936"/>
              <a:gd name="connsiteY9" fmla="*/ 215788 h 1021699"/>
              <a:gd name="connsiteX10" fmla="*/ 59480 w 1268936"/>
              <a:gd name="connsiteY10" fmla="*/ 1021699 h 1021699"/>
              <a:gd name="connsiteX0" fmla="*/ 59480 w 1226832"/>
              <a:gd name="connsiteY0" fmla="*/ 1021699 h 1021699"/>
              <a:gd name="connsiteX1" fmla="*/ 303682 w 1226832"/>
              <a:gd name="connsiteY1" fmla="*/ 9383 h 1021699"/>
              <a:gd name="connsiteX2" fmla="*/ 1087311 w 1226832"/>
              <a:gd name="connsiteY2" fmla="*/ 514834 h 1021699"/>
              <a:gd name="connsiteX3" fmla="*/ 1012748 w 1226832"/>
              <a:gd name="connsiteY3" fmla="*/ 405854 h 1021699"/>
              <a:gd name="connsiteX4" fmla="*/ 1199938 w 1226832"/>
              <a:gd name="connsiteY4" fmla="*/ 48833 h 1021699"/>
              <a:gd name="connsiteX5" fmla="*/ 1226832 w 1226832"/>
              <a:gd name="connsiteY5" fmla="*/ 944497 h 1021699"/>
              <a:gd name="connsiteX6" fmla="*/ 714918 w 1226832"/>
              <a:gd name="connsiteY6" fmla="*/ 837580 h 1021699"/>
              <a:gd name="connsiteX7" fmla="*/ 871839 w 1226832"/>
              <a:gd name="connsiteY7" fmla="*/ 514833 h 1021699"/>
              <a:gd name="connsiteX8" fmla="*/ 872981 w 1226832"/>
              <a:gd name="connsiteY8" fmla="*/ 622033 h 1021699"/>
              <a:gd name="connsiteX9" fmla="*/ 302642 w 1226832"/>
              <a:gd name="connsiteY9" fmla="*/ 215788 h 1021699"/>
              <a:gd name="connsiteX10" fmla="*/ 59480 w 1226832"/>
              <a:gd name="connsiteY10" fmla="*/ 1021699 h 1021699"/>
              <a:gd name="connsiteX0" fmla="*/ 59480 w 1422484"/>
              <a:gd name="connsiteY0" fmla="*/ 1021699 h 1108720"/>
              <a:gd name="connsiteX1" fmla="*/ 303682 w 1422484"/>
              <a:gd name="connsiteY1" fmla="*/ 9383 h 1108720"/>
              <a:gd name="connsiteX2" fmla="*/ 1087311 w 1422484"/>
              <a:gd name="connsiteY2" fmla="*/ 514834 h 1108720"/>
              <a:gd name="connsiteX3" fmla="*/ 1012748 w 1422484"/>
              <a:gd name="connsiteY3" fmla="*/ 405854 h 1108720"/>
              <a:gd name="connsiteX4" fmla="*/ 1199938 w 1422484"/>
              <a:gd name="connsiteY4" fmla="*/ 48833 h 1108720"/>
              <a:gd name="connsiteX5" fmla="*/ 1422484 w 1422484"/>
              <a:gd name="connsiteY5" fmla="*/ 1108720 h 1108720"/>
              <a:gd name="connsiteX6" fmla="*/ 714918 w 1422484"/>
              <a:gd name="connsiteY6" fmla="*/ 837580 h 1108720"/>
              <a:gd name="connsiteX7" fmla="*/ 871839 w 1422484"/>
              <a:gd name="connsiteY7" fmla="*/ 514833 h 1108720"/>
              <a:gd name="connsiteX8" fmla="*/ 872981 w 1422484"/>
              <a:gd name="connsiteY8" fmla="*/ 622033 h 1108720"/>
              <a:gd name="connsiteX9" fmla="*/ 302642 w 1422484"/>
              <a:gd name="connsiteY9" fmla="*/ 215788 h 1108720"/>
              <a:gd name="connsiteX10" fmla="*/ 59480 w 1422484"/>
              <a:gd name="connsiteY10" fmla="*/ 1021699 h 1108720"/>
              <a:gd name="connsiteX0" fmla="*/ 59480 w 1235132"/>
              <a:gd name="connsiteY0" fmla="*/ 1021699 h 1021699"/>
              <a:gd name="connsiteX1" fmla="*/ 303682 w 1235132"/>
              <a:gd name="connsiteY1" fmla="*/ 9383 h 1021699"/>
              <a:gd name="connsiteX2" fmla="*/ 1087311 w 1235132"/>
              <a:gd name="connsiteY2" fmla="*/ 514834 h 1021699"/>
              <a:gd name="connsiteX3" fmla="*/ 1012748 w 1235132"/>
              <a:gd name="connsiteY3" fmla="*/ 405854 h 1021699"/>
              <a:gd name="connsiteX4" fmla="*/ 1199938 w 1235132"/>
              <a:gd name="connsiteY4" fmla="*/ 48833 h 1021699"/>
              <a:gd name="connsiteX5" fmla="*/ 1235132 w 1235132"/>
              <a:gd name="connsiteY5" fmla="*/ 909777 h 1021699"/>
              <a:gd name="connsiteX6" fmla="*/ 714918 w 1235132"/>
              <a:gd name="connsiteY6" fmla="*/ 837580 h 1021699"/>
              <a:gd name="connsiteX7" fmla="*/ 871839 w 1235132"/>
              <a:gd name="connsiteY7" fmla="*/ 514833 h 1021699"/>
              <a:gd name="connsiteX8" fmla="*/ 872981 w 1235132"/>
              <a:gd name="connsiteY8" fmla="*/ 622033 h 1021699"/>
              <a:gd name="connsiteX9" fmla="*/ 302642 w 1235132"/>
              <a:gd name="connsiteY9" fmla="*/ 215788 h 1021699"/>
              <a:gd name="connsiteX10" fmla="*/ 59480 w 1235132"/>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72981 w 1225849"/>
              <a:gd name="connsiteY8" fmla="*/ 622033 h 1021699"/>
              <a:gd name="connsiteX9" fmla="*/ 302642 w 1225849"/>
              <a:gd name="connsiteY9" fmla="*/ 215788 h 1021699"/>
              <a:gd name="connsiteX10" fmla="*/ 59480 w 1225849"/>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482756 w 1225849"/>
              <a:gd name="connsiteY8" fmla="*/ 565458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03920 w 1225849"/>
              <a:gd name="connsiteY7" fmla="*/ 645415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703409 w 1225849"/>
              <a:gd name="connsiteY7" fmla="*/ 698811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6777 w 1223146"/>
              <a:gd name="connsiteY0" fmla="*/ 1025743 h 1025743"/>
              <a:gd name="connsiteX1" fmla="*/ 300979 w 1223146"/>
              <a:gd name="connsiteY1" fmla="*/ 13427 h 1025743"/>
              <a:gd name="connsiteX2" fmla="*/ 957234 w 1223146"/>
              <a:gd name="connsiteY2" fmla="*/ 447137 h 1025743"/>
              <a:gd name="connsiteX3" fmla="*/ 1010045 w 1223146"/>
              <a:gd name="connsiteY3" fmla="*/ 409898 h 1025743"/>
              <a:gd name="connsiteX4" fmla="*/ 1197235 w 1223146"/>
              <a:gd name="connsiteY4" fmla="*/ 52877 h 1025743"/>
              <a:gd name="connsiteX5" fmla="*/ 1223146 w 1223146"/>
              <a:gd name="connsiteY5" fmla="*/ 937295 h 1025743"/>
              <a:gd name="connsiteX6" fmla="*/ 712215 w 1223146"/>
              <a:gd name="connsiteY6" fmla="*/ 841624 h 1025743"/>
              <a:gd name="connsiteX7" fmla="*/ 807543 w 1223146"/>
              <a:gd name="connsiteY7" fmla="*/ 648906 h 1025743"/>
              <a:gd name="connsiteX8" fmla="*/ 736750 w 1223146"/>
              <a:gd name="connsiteY8" fmla="*/ 524420 h 1025743"/>
              <a:gd name="connsiteX9" fmla="*/ 489239 w 1223146"/>
              <a:gd name="connsiteY9" fmla="*/ 285401 h 1025743"/>
              <a:gd name="connsiteX10" fmla="*/ 299939 w 1223146"/>
              <a:gd name="connsiteY10" fmla="*/ 219832 h 1025743"/>
              <a:gd name="connsiteX11" fmla="*/ 56777 w 1223146"/>
              <a:gd name="connsiteY11" fmla="*/ 1025743 h 1025743"/>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956163 w 1223641"/>
              <a:gd name="connsiteY3" fmla="*/ 260410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11319 w 1223641"/>
              <a:gd name="connsiteY3" fmla="*/ 216406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8362 w 1224731"/>
              <a:gd name="connsiteY0" fmla="*/ 1031838 h 1031838"/>
              <a:gd name="connsiteX1" fmla="*/ 302564 w 1224731"/>
              <a:gd name="connsiteY1" fmla="*/ 19522 h 1031838"/>
              <a:gd name="connsiteX2" fmla="*/ 1034703 w 1224731"/>
              <a:gd name="connsiteY2" fmla="*/ 373302 h 1031838"/>
              <a:gd name="connsiteX3" fmla="*/ 1198820 w 1224731"/>
              <a:gd name="connsiteY3" fmla="*/ 58972 h 1031838"/>
              <a:gd name="connsiteX4" fmla="*/ 1224731 w 1224731"/>
              <a:gd name="connsiteY4" fmla="*/ 943390 h 1031838"/>
              <a:gd name="connsiteX5" fmla="*/ 713800 w 1224731"/>
              <a:gd name="connsiteY5" fmla="*/ 847719 h 1031838"/>
              <a:gd name="connsiteX6" fmla="*/ 809128 w 1224731"/>
              <a:gd name="connsiteY6" fmla="*/ 655001 h 1031838"/>
              <a:gd name="connsiteX7" fmla="*/ 738335 w 1224731"/>
              <a:gd name="connsiteY7" fmla="*/ 530515 h 1031838"/>
              <a:gd name="connsiteX8" fmla="*/ 490824 w 1224731"/>
              <a:gd name="connsiteY8" fmla="*/ 291496 h 1031838"/>
              <a:gd name="connsiteX9" fmla="*/ 301524 w 1224731"/>
              <a:gd name="connsiteY9" fmla="*/ 225927 h 1031838"/>
              <a:gd name="connsiteX10" fmla="*/ 58362 w 1224731"/>
              <a:gd name="connsiteY10" fmla="*/ 1031838 h 103183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08744 w 1224347"/>
              <a:gd name="connsiteY6" fmla="*/ 654031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59600 w 1224347"/>
              <a:gd name="connsiteY6" fmla="*/ 579474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490440 w 1224347"/>
              <a:gd name="connsiteY7" fmla="*/ 290526 h 1030868"/>
              <a:gd name="connsiteX8" fmla="*/ 301140 w 1224347"/>
              <a:gd name="connsiteY8" fmla="*/ 224957 h 1030868"/>
              <a:gd name="connsiteX9" fmla="*/ 57978 w 1224347"/>
              <a:gd name="connsiteY9"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695418 w 1224347"/>
              <a:gd name="connsiteY5" fmla="*/ 896127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347979"/>
              <a:gd name="connsiteY0" fmla="*/ 1030868 h 1030868"/>
              <a:gd name="connsiteX1" fmla="*/ 302180 w 1347979"/>
              <a:gd name="connsiteY1" fmla="*/ 18552 h 1030868"/>
              <a:gd name="connsiteX2" fmla="*/ 1016169 w 1347979"/>
              <a:gd name="connsiteY2" fmla="*/ 383478 h 1030868"/>
              <a:gd name="connsiteX3" fmla="*/ 1198436 w 1347979"/>
              <a:gd name="connsiteY3" fmla="*/ 58002 h 1030868"/>
              <a:gd name="connsiteX4" fmla="*/ 1347979 w 1347979"/>
              <a:gd name="connsiteY4" fmla="*/ 934811 h 1030868"/>
              <a:gd name="connsiteX5" fmla="*/ 695418 w 1347979"/>
              <a:gd name="connsiteY5" fmla="*/ 896127 h 1030868"/>
              <a:gd name="connsiteX6" fmla="*/ 822625 w 1347979"/>
              <a:gd name="connsiteY6" fmla="*/ 630509 h 1030868"/>
              <a:gd name="connsiteX7" fmla="*/ 301140 w 1347979"/>
              <a:gd name="connsiteY7" fmla="*/ 224957 h 1030868"/>
              <a:gd name="connsiteX8" fmla="*/ 57978 w 1347979"/>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11407 w 1198436"/>
              <a:gd name="connsiteY4" fmla="*/ 853484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62291 w 1198436"/>
              <a:gd name="connsiteY4" fmla="*/ 852228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33975 w 1162291"/>
              <a:gd name="connsiteY3" fmla="*/ 15924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60796 w 1165109"/>
              <a:gd name="connsiteY0" fmla="*/ 1103147 h 1103147"/>
              <a:gd name="connsiteX1" fmla="*/ 285717 w 1165109"/>
              <a:gd name="connsiteY1" fmla="*/ 16025 h 1103147"/>
              <a:gd name="connsiteX2" fmla="*/ 1018987 w 1165109"/>
              <a:gd name="connsiteY2" fmla="*/ 455757 h 1103147"/>
              <a:gd name="connsiteX3" fmla="*/ 1144349 w 1165109"/>
              <a:gd name="connsiteY3" fmla="*/ 208553 h 1103147"/>
              <a:gd name="connsiteX4" fmla="*/ 1165109 w 1165109"/>
              <a:gd name="connsiteY4" fmla="*/ 924507 h 1103147"/>
              <a:gd name="connsiteX5" fmla="*/ 698236 w 1165109"/>
              <a:gd name="connsiteY5" fmla="*/ 968406 h 1103147"/>
              <a:gd name="connsiteX6" fmla="*/ 825443 w 1165109"/>
              <a:gd name="connsiteY6" fmla="*/ 702788 h 1103147"/>
              <a:gd name="connsiteX7" fmla="*/ 303958 w 1165109"/>
              <a:gd name="connsiteY7" fmla="*/ 297236 h 1103147"/>
              <a:gd name="connsiteX8" fmla="*/ 60796 w 1165109"/>
              <a:gd name="connsiteY8" fmla="*/ 1103147 h 1103147"/>
              <a:gd name="connsiteX0" fmla="*/ 60378 w 1164691"/>
              <a:gd name="connsiteY0" fmla="*/ 1072498 h 1072498"/>
              <a:gd name="connsiteX1" fmla="*/ 288061 w 1164691"/>
              <a:gd name="connsiteY1" fmla="*/ 17006 h 1072498"/>
              <a:gd name="connsiteX2" fmla="*/ 1018569 w 1164691"/>
              <a:gd name="connsiteY2" fmla="*/ 425108 h 1072498"/>
              <a:gd name="connsiteX3" fmla="*/ 1143931 w 1164691"/>
              <a:gd name="connsiteY3" fmla="*/ 177904 h 1072498"/>
              <a:gd name="connsiteX4" fmla="*/ 1164691 w 1164691"/>
              <a:gd name="connsiteY4" fmla="*/ 893858 h 1072498"/>
              <a:gd name="connsiteX5" fmla="*/ 697818 w 1164691"/>
              <a:gd name="connsiteY5" fmla="*/ 937757 h 1072498"/>
              <a:gd name="connsiteX6" fmla="*/ 825025 w 1164691"/>
              <a:gd name="connsiteY6" fmla="*/ 672139 h 1072498"/>
              <a:gd name="connsiteX7" fmla="*/ 303540 w 1164691"/>
              <a:gd name="connsiteY7" fmla="*/ 266587 h 1072498"/>
              <a:gd name="connsiteX8" fmla="*/ 60378 w 1164691"/>
              <a:gd name="connsiteY8" fmla="*/ 1072498 h 1072498"/>
              <a:gd name="connsiteX0" fmla="*/ 69417 w 1173730"/>
              <a:gd name="connsiteY0" fmla="*/ 1059406 h 1059406"/>
              <a:gd name="connsiteX1" fmla="*/ 297100 w 1173730"/>
              <a:gd name="connsiteY1" fmla="*/ 3914 h 1059406"/>
              <a:gd name="connsiteX2" fmla="*/ 1027608 w 1173730"/>
              <a:gd name="connsiteY2" fmla="*/ 412016 h 1059406"/>
              <a:gd name="connsiteX3" fmla="*/ 1152970 w 1173730"/>
              <a:gd name="connsiteY3" fmla="*/ 164812 h 1059406"/>
              <a:gd name="connsiteX4" fmla="*/ 1173730 w 1173730"/>
              <a:gd name="connsiteY4" fmla="*/ 880766 h 1059406"/>
              <a:gd name="connsiteX5" fmla="*/ 706857 w 1173730"/>
              <a:gd name="connsiteY5" fmla="*/ 924665 h 1059406"/>
              <a:gd name="connsiteX6" fmla="*/ 834064 w 1173730"/>
              <a:gd name="connsiteY6" fmla="*/ 659047 h 1059406"/>
              <a:gd name="connsiteX7" fmla="*/ 312579 w 1173730"/>
              <a:gd name="connsiteY7" fmla="*/ 253495 h 1059406"/>
              <a:gd name="connsiteX8" fmla="*/ 69417 w 1173730"/>
              <a:gd name="connsiteY8" fmla="*/ 1059406 h 1059406"/>
              <a:gd name="connsiteX0" fmla="*/ 64007 w 1168320"/>
              <a:gd name="connsiteY0" fmla="*/ 1064058 h 1064058"/>
              <a:gd name="connsiteX1" fmla="*/ 291690 w 1168320"/>
              <a:gd name="connsiteY1" fmla="*/ 8566 h 1064058"/>
              <a:gd name="connsiteX2" fmla="*/ 1022198 w 1168320"/>
              <a:gd name="connsiteY2" fmla="*/ 416668 h 1064058"/>
              <a:gd name="connsiteX3" fmla="*/ 1147560 w 1168320"/>
              <a:gd name="connsiteY3" fmla="*/ 169464 h 1064058"/>
              <a:gd name="connsiteX4" fmla="*/ 1168320 w 1168320"/>
              <a:gd name="connsiteY4" fmla="*/ 885418 h 1064058"/>
              <a:gd name="connsiteX5" fmla="*/ 701447 w 1168320"/>
              <a:gd name="connsiteY5" fmla="*/ 929317 h 1064058"/>
              <a:gd name="connsiteX6" fmla="*/ 828654 w 1168320"/>
              <a:gd name="connsiteY6" fmla="*/ 663699 h 1064058"/>
              <a:gd name="connsiteX7" fmla="*/ 307169 w 1168320"/>
              <a:gd name="connsiteY7" fmla="*/ 258147 h 1064058"/>
              <a:gd name="connsiteX8" fmla="*/ 64007 w 1168320"/>
              <a:gd name="connsiteY8" fmla="*/ 1064058 h 1064058"/>
              <a:gd name="connsiteX0" fmla="*/ 48502 w 1152815"/>
              <a:gd name="connsiteY0" fmla="*/ 1074359 h 1074359"/>
              <a:gd name="connsiteX1" fmla="*/ 396377 w 1152815"/>
              <a:gd name="connsiteY1" fmla="*/ 8373 h 1074359"/>
              <a:gd name="connsiteX2" fmla="*/ 1006693 w 1152815"/>
              <a:gd name="connsiteY2" fmla="*/ 426969 h 1074359"/>
              <a:gd name="connsiteX3" fmla="*/ 1132055 w 1152815"/>
              <a:gd name="connsiteY3" fmla="*/ 179765 h 1074359"/>
              <a:gd name="connsiteX4" fmla="*/ 1152815 w 1152815"/>
              <a:gd name="connsiteY4" fmla="*/ 895719 h 1074359"/>
              <a:gd name="connsiteX5" fmla="*/ 685942 w 1152815"/>
              <a:gd name="connsiteY5" fmla="*/ 939618 h 1074359"/>
              <a:gd name="connsiteX6" fmla="*/ 813149 w 1152815"/>
              <a:gd name="connsiteY6" fmla="*/ 674000 h 1074359"/>
              <a:gd name="connsiteX7" fmla="*/ 291664 w 1152815"/>
              <a:gd name="connsiteY7" fmla="*/ 268448 h 1074359"/>
              <a:gd name="connsiteX8" fmla="*/ 48502 w 1152815"/>
              <a:gd name="connsiteY8" fmla="*/ 1074359 h 1074359"/>
              <a:gd name="connsiteX0" fmla="*/ 53691 w 1158004"/>
              <a:gd name="connsiteY0" fmla="*/ 1070293 h 1070293"/>
              <a:gd name="connsiteX1" fmla="*/ 354121 w 1158004"/>
              <a:gd name="connsiteY1" fmla="*/ 8450 h 1070293"/>
              <a:gd name="connsiteX2" fmla="*/ 1011882 w 1158004"/>
              <a:gd name="connsiteY2" fmla="*/ 422903 h 1070293"/>
              <a:gd name="connsiteX3" fmla="*/ 1137244 w 1158004"/>
              <a:gd name="connsiteY3" fmla="*/ 175699 h 1070293"/>
              <a:gd name="connsiteX4" fmla="*/ 1158004 w 1158004"/>
              <a:gd name="connsiteY4" fmla="*/ 891653 h 1070293"/>
              <a:gd name="connsiteX5" fmla="*/ 691131 w 1158004"/>
              <a:gd name="connsiteY5" fmla="*/ 935552 h 1070293"/>
              <a:gd name="connsiteX6" fmla="*/ 818338 w 1158004"/>
              <a:gd name="connsiteY6" fmla="*/ 669934 h 1070293"/>
              <a:gd name="connsiteX7" fmla="*/ 296853 w 1158004"/>
              <a:gd name="connsiteY7" fmla="*/ 264382 h 1070293"/>
              <a:gd name="connsiteX8" fmla="*/ 53691 w 1158004"/>
              <a:gd name="connsiteY8" fmla="*/ 1070293 h 1070293"/>
              <a:gd name="connsiteX0" fmla="*/ 46701 w 1151014"/>
              <a:gd name="connsiteY0" fmla="*/ 1066246 h 1066246"/>
              <a:gd name="connsiteX1" fmla="*/ 347131 w 1151014"/>
              <a:gd name="connsiteY1" fmla="*/ 4403 h 1066246"/>
              <a:gd name="connsiteX2" fmla="*/ 1004892 w 1151014"/>
              <a:gd name="connsiteY2" fmla="*/ 418856 h 1066246"/>
              <a:gd name="connsiteX3" fmla="*/ 1130254 w 1151014"/>
              <a:gd name="connsiteY3" fmla="*/ 171652 h 1066246"/>
              <a:gd name="connsiteX4" fmla="*/ 1151014 w 1151014"/>
              <a:gd name="connsiteY4" fmla="*/ 887606 h 1066246"/>
              <a:gd name="connsiteX5" fmla="*/ 684141 w 1151014"/>
              <a:gd name="connsiteY5" fmla="*/ 931505 h 1066246"/>
              <a:gd name="connsiteX6" fmla="*/ 811348 w 1151014"/>
              <a:gd name="connsiteY6" fmla="*/ 665887 h 1066246"/>
              <a:gd name="connsiteX7" fmla="*/ 289863 w 1151014"/>
              <a:gd name="connsiteY7" fmla="*/ 260335 h 1066246"/>
              <a:gd name="connsiteX8" fmla="*/ 46701 w 1151014"/>
              <a:gd name="connsiteY8" fmla="*/ 1066246 h 1066246"/>
              <a:gd name="connsiteX0" fmla="*/ 55006 w 1159319"/>
              <a:gd name="connsiteY0" fmla="*/ 1065885 h 1065885"/>
              <a:gd name="connsiteX1" fmla="*/ 355436 w 1159319"/>
              <a:gd name="connsiteY1" fmla="*/ 4042 h 1065885"/>
              <a:gd name="connsiteX2" fmla="*/ 1013197 w 1159319"/>
              <a:gd name="connsiteY2" fmla="*/ 418495 h 1065885"/>
              <a:gd name="connsiteX3" fmla="*/ 1138559 w 1159319"/>
              <a:gd name="connsiteY3" fmla="*/ 171291 h 1065885"/>
              <a:gd name="connsiteX4" fmla="*/ 1159319 w 1159319"/>
              <a:gd name="connsiteY4" fmla="*/ 887245 h 1065885"/>
              <a:gd name="connsiteX5" fmla="*/ 692446 w 1159319"/>
              <a:gd name="connsiteY5" fmla="*/ 931144 h 1065885"/>
              <a:gd name="connsiteX6" fmla="*/ 819653 w 1159319"/>
              <a:gd name="connsiteY6" fmla="*/ 665526 h 1065885"/>
              <a:gd name="connsiteX7" fmla="*/ 298168 w 1159319"/>
              <a:gd name="connsiteY7" fmla="*/ 259974 h 1065885"/>
              <a:gd name="connsiteX8" fmla="*/ 55006 w 1159319"/>
              <a:gd name="connsiteY8" fmla="*/ 1065885 h 1065885"/>
              <a:gd name="connsiteX0" fmla="*/ 52738 w 1157051"/>
              <a:gd name="connsiteY0" fmla="*/ 1063223 h 1063223"/>
              <a:gd name="connsiteX1" fmla="*/ 353168 w 1157051"/>
              <a:gd name="connsiteY1" fmla="*/ 1380 h 1063223"/>
              <a:gd name="connsiteX2" fmla="*/ 1010929 w 1157051"/>
              <a:gd name="connsiteY2" fmla="*/ 415833 h 1063223"/>
              <a:gd name="connsiteX3" fmla="*/ 1136291 w 1157051"/>
              <a:gd name="connsiteY3" fmla="*/ 168629 h 1063223"/>
              <a:gd name="connsiteX4" fmla="*/ 1157051 w 1157051"/>
              <a:gd name="connsiteY4" fmla="*/ 884583 h 1063223"/>
              <a:gd name="connsiteX5" fmla="*/ 690178 w 1157051"/>
              <a:gd name="connsiteY5" fmla="*/ 928482 h 1063223"/>
              <a:gd name="connsiteX6" fmla="*/ 817385 w 1157051"/>
              <a:gd name="connsiteY6" fmla="*/ 662864 h 1063223"/>
              <a:gd name="connsiteX7" fmla="*/ 295900 w 1157051"/>
              <a:gd name="connsiteY7" fmla="*/ 257312 h 1063223"/>
              <a:gd name="connsiteX8" fmla="*/ 52738 w 1157051"/>
              <a:gd name="connsiteY8" fmla="*/ 1063223 h 1063223"/>
              <a:gd name="connsiteX0" fmla="*/ 62493 w 1166806"/>
              <a:gd name="connsiteY0" fmla="*/ 1063610 h 1063610"/>
              <a:gd name="connsiteX1" fmla="*/ 362923 w 1166806"/>
              <a:gd name="connsiteY1" fmla="*/ 1767 h 1063610"/>
              <a:gd name="connsiteX2" fmla="*/ 1020684 w 1166806"/>
              <a:gd name="connsiteY2" fmla="*/ 416220 h 1063610"/>
              <a:gd name="connsiteX3" fmla="*/ 1146046 w 1166806"/>
              <a:gd name="connsiteY3" fmla="*/ 169016 h 1063610"/>
              <a:gd name="connsiteX4" fmla="*/ 1166806 w 1166806"/>
              <a:gd name="connsiteY4" fmla="*/ 884970 h 1063610"/>
              <a:gd name="connsiteX5" fmla="*/ 699933 w 1166806"/>
              <a:gd name="connsiteY5" fmla="*/ 928869 h 1063610"/>
              <a:gd name="connsiteX6" fmla="*/ 827140 w 1166806"/>
              <a:gd name="connsiteY6" fmla="*/ 663251 h 1063610"/>
              <a:gd name="connsiteX7" fmla="*/ 305655 w 1166806"/>
              <a:gd name="connsiteY7" fmla="*/ 257699 h 1063610"/>
              <a:gd name="connsiteX8" fmla="*/ 62493 w 1166806"/>
              <a:gd name="connsiteY8" fmla="*/ 1063610 h 1063610"/>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863" h="1062515">
                <a:moveTo>
                  <a:pt x="63550" y="1062515"/>
                </a:moveTo>
                <a:cubicBezTo>
                  <a:pt x="-110612" y="329432"/>
                  <a:pt x="100829" y="18804"/>
                  <a:pt x="363980" y="672"/>
                </a:cubicBezTo>
                <a:cubicBezTo>
                  <a:pt x="627131" y="-17460"/>
                  <a:pt x="891172" y="336908"/>
                  <a:pt x="1021741" y="415125"/>
                </a:cubicBezTo>
                <a:cubicBezTo>
                  <a:pt x="1071656" y="341147"/>
                  <a:pt x="1062750" y="351597"/>
                  <a:pt x="1147103" y="167921"/>
                </a:cubicBezTo>
                <a:lnTo>
                  <a:pt x="1167863" y="883875"/>
                </a:lnTo>
                <a:lnTo>
                  <a:pt x="700990" y="927774"/>
                </a:lnTo>
                <a:lnTo>
                  <a:pt x="828197" y="662156"/>
                </a:lnTo>
                <a:cubicBezTo>
                  <a:pt x="759484" y="558524"/>
                  <a:pt x="530850" y="238800"/>
                  <a:pt x="306712" y="256604"/>
                </a:cubicBezTo>
                <a:cubicBezTo>
                  <a:pt x="123106" y="291820"/>
                  <a:pt x="7937" y="591825"/>
                  <a:pt x="63550" y="1062515"/>
                </a:cubicBezTo>
                <a:close/>
              </a:path>
            </a:pathLst>
          </a:custGeom>
          <a:gradFill>
            <a:gsLst>
              <a:gs pos="0">
                <a:srgbClr val="489C58"/>
              </a:gs>
              <a:gs pos="18000">
                <a:srgbClr val="54D66A"/>
              </a:gs>
              <a:gs pos="100000">
                <a:srgbClr val="175F23"/>
              </a:gs>
              <a:gs pos="50000">
                <a:srgbClr val="58D267"/>
              </a:gs>
            </a:gsLst>
            <a:lin ang="24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solidFill>
                <a:schemeClr val="tx1"/>
              </a:solidFill>
            </a:endParaRPr>
          </a:p>
        </p:txBody>
      </p:sp>
      <p:sp>
        <p:nvSpPr>
          <p:cNvPr id="19" name="テキスト ボックス 18"/>
          <p:cNvSpPr txBox="1"/>
          <p:nvPr/>
        </p:nvSpPr>
        <p:spPr>
          <a:xfrm>
            <a:off x="3013809" y="4344284"/>
            <a:ext cx="824265" cy="348109"/>
          </a:xfrm>
          <a:prstGeom prst="rect">
            <a:avLst/>
          </a:prstGeom>
          <a:noFill/>
        </p:spPr>
        <p:txBody>
          <a:bodyPr wrap="none" rtlCol="0">
            <a:spAutoFit/>
          </a:bodyPr>
          <a:lstStyle/>
          <a:p>
            <a:r>
              <a:rPr lang="ja-JP" altLang="en-US" sz="1662" dirty="0"/>
              <a:t>発電系</a:t>
            </a:r>
          </a:p>
        </p:txBody>
      </p:sp>
      <p:sp>
        <p:nvSpPr>
          <p:cNvPr id="20" name="テキスト ボックス 19"/>
          <p:cNvSpPr txBox="1"/>
          <p:nvPr/>
        </p:nvSpPr>
        <p:spPr>
          <a:xfrm>
            <a:off x="4176798" y="2132612"/>
            <a:ext cx="824265" cy="348109"/>
          </a:xfrm>
          <a:prstGeom prst="rect">
            <a:avLst/>
          </a:prstGeom>
          <a:noFill/>
        </p:spPr>
        <p:txBody>
          <a:bodyPr wrap="none" rtlCol="0">
            <a:spAutoFit/>
          </a:bodyPr>
          <a:lstStyle/>
          <a:p>
            <a:r>
              <a:rPr lang="ja-JP" altLang="en-US" sz="1662" dirty="0"/>
              <a:t>蓄電系</a:t>
            </a:r>
          </a:p>
        </p:txBody>
      </p:sp>
      <p:sp>
        <p:nvSpPr>
          <p:cNvPr id="21" name="円/楕円 20"/>
          <p:cNvSpPr/>
          <p:nvPr/>
        </p:nvSpPr>
        <p:spPr>
          <a:xfrm>
            <a:off x="6242899" y="1399225"/>
            <a:ext cx="1702115" cy="59822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accent6">
                    <a:lumMod val="75000"/>
                  </a:schemeClr>
                </a:solidFill>
              </a:rPr>
              <a:t>燃料電池</a:t>
            </a:r>
          </a:p>
        </p:txBody>
      </p:sp>
      <p:sp>
        <p:nvSpPr>
          <p:cNvPr id="22" name="テキスト ボックス 21"/>
          <p:cNvSpPr txBox="1"/>
          <p:nvPr/>
        </p:nvSpPr>
        <p:spPr>
          <a:xfrm rot="18889727">
            <a:off x="5194844" y="4409036"/>
            <a:ext cx="851515" cy="490134"/>
          </a:xfrm>
          <a:prstGeom prst="rect">
            <a:avLst/>
          </a:prstGeom>
          <a:noFill/>
        </p:spPr>
        <p:txBody>
          <a:bodyPr wrap="none" rtlCol="0">
            <a:spAutoFit/>
          </a:bodyPr>
          <a:lstStyle/>
          <a:p>
            <a:r>
              <a:rPr lang="ja-JP" altLang="en-US" sz="2585" b="1" dirty="0">
                <a:solidFill>
                  <a:schemeClr val="accent3">
                    <a:lumMod val="50000"/>
                  </a:schemeClr>
                </a:solidFill>
              </a:rPr>
              <a:t>連携</a:t>
            </a:r>
          </a:p>
        </p:txBody>
      </p:sp>
      <p:sp>
        <p:nvSpPr>
          <p:cNvPr id="23" name="テキスト ボックス 22"/>
          <p:cNvSpPr txBox="1"/>
          <p:nvPr/>
        </p:nvSpPr>
        <p:spPr>
          <a:xfrm rot="19275469">
            <a:off x="2749782" y="2129936"/>
            <a:ext cx="659155" cy="376385"/>
          </a:xfrm>
          <a:prstGeom prst="rect">
            <a:avLst/>
          </a:prstGeom>
          <a:noFill/>
        </p:spPr>
        <p:txBody>
          <a:bodyPr wrap="none" rtlCol="0">
            <a:spAutoFit/>
          </a:bodyPr>
          <a:lstStyle/>
          <a:p>
            <a:r>
              <a:rPr lang="ja-JP" altLang="en-US" sz="1846" b="1" dirty="0">
                <a:solidFill>
                  <a:schemeClr val="accent3">
                    <a:lumMod val="50000"/>
                  </a:schemeClr>
                </a:solidFill>
              </a:rPr>
              <a:t>連携</a:t>
            </a:r>
            <a:endParaRPr lang="ja-JP" altLang="en-US" sz="1477" b="1" dirty="0">
              <a:solidFill>
                <a:schemeClr val="accent3">
                  <a:lumMod val="50000"/>
                </a:schemeClr>
              </a:solidFill>
            </a:endParaRPr>
          </a:p>
        </p:txBody>
      </p:sp>
      <p:sp>
        <p:nvSpPr>
          <p:cNvPr id="24" name="テキスト ボックス 23"/>
          <p:cNvSpPr txBox="1"/>
          <p:nvPr/>
        </p:nvSpPr>
        <p:spPr>
          <a:xfrm>
            <a:off x="6086667" y="3690851"/>
            <a:ext cx="3015600" cy="1654299"/>
          </a:xfrm>
          <a:prstGeom prst="rect">
            <a:avLst/>
          </a:prstGeom>
          <a:noFill/>
        </p:spPr>
        <p:txBody>
          <a:bodyPr wrap="square" rtlCol="0">
            <a:spAutoFit/>
          </a:bodyPr>
          <a:lstStyle/>
          <a:p>
            <a:pPr marL="158265" indent="-158265">
              <a:buFont typeface="Arial" panose="020B0604020202020204" pitchFamily="34" charset="0"/>
              <a:buChar char="•"/>
            </a:pPr>
            <a:r>
              <a:rPr lang="ja-JP" altLang="en-US" sz="1015" dirty="0">
                <a:latin typeface="+mj-ea"/>
              </a:rPr>
              <a:t>生体触媒（微生物・酵素）を用いた有用物質やエネルギーの生産＜府大＞</a:t>
            </a:r>
            <a:endParaRPr lang="ja-JP" altLang="en-US" sz="1015" dirty="0">
              <a:solidFill>
                <a:srgbClr val="000000"/>
              </a:solidFill>
              <a:latin typeface="+mj-ea"/>
            </a:endParaRPr>
          </a:p>
          <a:p>
            <a:pPr marL="158265" indent="-158265">
              <a:buFont typeface="Arial" panose="020B0604020202020204" pitchFamily="34" charset="0"/>
              <a:buChar char="•"/>
            </a:pPr>
            <a:r>
              <a:rPr lang="ja-JP" altLang="en-US" sz="1015" dirty="0">
                <a:latin typeface="+mj-ea"/>
              </a:rPr>
              <a:t>分離技術を融合した総合バイオプロセスの構築＜府大＞</a:t>
            </a:r>
            <a:endParaRPr lang="ja-JP" altLang="en-US" sz="1015" dirty="0">
              <a:solidFill>
                <a:srgbClr val="000000"/>
              </a:solidFill>
              <a:latin typeface="+mj-ea"/>
            </a:endParaRPr>
          </a:p>
          <a:p>
            <a:pPr marL="158265" indent="-158265">
              <a:buFont typeface="Arial" panose="020B0604020202020204" pitchFamily="34" charset="0"/>
              <a:buChar char="•"/>
            </a:pPr>
            <a:r>
              <a:rPr lang="ja-JP" altLang="en-US" sz="1015" dirty="0">
                <a:latin typeface="+mj-ea"/>
              </a:rPr>
              <a:t>低温適応酵素を用いた未利用バイオマスからのバイオエタノールの生産＜府大＞</a:t>
            </a:r>
            <a:endParaRPr lang="ja-JP" altLang="en-US" sz="1015" dirty="0">
              <a:solidFill>
                <a:srgbClr val="000000"/>
              </a:solidFill>
              <a:latin typeface="+mj-ea"/>
            </a:endParaRPr>
          </a:p>
          <a:p>
            <a:pPr marL="158265" indent="-158265">
              <a:buFont typeface="Arial" panose="020B0604020202020204" pitchFamily="34" charset="0"/>
              <a:buChar char="•"/>
            </a:pPr>
            <a:r>
              <a:rPr lang="ja-JP" altLang="en-US" sz="1015" dirty="0">
                <a:latin typeface="+mj-ea"/>
              </a:rPr>
              <a:t>バイオマス前処理技術＜市大＞</a:t>
            </a:r>
            <a:endParaRPr lang="en-US" altLang="ja-JP" sz="1015" dirty="0">
              <a:latin typeface="+mj-ea"/>
            </a:endParaRPr>
          </a:p>
          <a:p>
            <a:pPr marL="158265" indent="-158265">
              <a:buFont typeface="Arial" panose="020B0604020202020204" pitchFamily="34" charset="0"/>
              <a:buChar char="•"/>
            </a:pPr>
            <a:r>
              <a:rPr lang="ja-JP" altLang="en-US" sz="1015" dirty="0">
                <a:latin typeface="+mj-ea"/>
              </a:rPr>
              <a:t>バイオマスからのエネルギー回収＜市大＞</a:t>
            </a:r>
            <a:endParaRPr lang="en-US" altLang="ja-JP" sz="1015" dirty="0"/>
          </a:p>
          <a:p>
            <a:pPr marL="158265" indent="-158265">
              <a:buFont typeface="Arial" panose="020B0604020202020204" pitchFamily="34" charset="0"/>
              <a:buChar char="•"/>
            </a:pPr>
            <a:r>
              <a:rPr lang="ja-JP" altLang="en-US" sz="1015" dirty="0">
                <a:latin typeface="+mj-ea"/>
              </a:rPr>
              <a:t>エネルギー以外のバイマス活用技術の開発</a:t>
            </a:r>
            <a:endParaRPr lang="en-US" altLang="ja-JP" sz="1015" dirty="0">
              <a:latin typeface="+mj-ea"/>
            </a:endParaRPr>
          </a:p>
          <a:p>
            <a:r>
              <a:rPr lang="ja-JP" altLang="en-US" sz="1015" dirty="0">
                <a:latin typeface="+mj-ea"/>
              </a:rPr>
              <a:t>　　＜市大＞</a:t>
            </a:r>
            <a:endParaRPr lang="ja-JP" altLang="en-US" sz="1015" dirty="0">
              <a:solidFill>
                <a:srgbClr val="000000"/>
              </a:solidFill>
              <a:latin typeface="+mj-ea"/>
            </a:endParaRPr>
          </a:p>
        </p:txBody>
      </p:sp>
      <p:sp>
        <p:nvSpPr>
          <p:cNvPr id="25" name="テキスト ボックス 24"/>
          <p:cNvSpPr txBox="1"/>
          <p:nvPr/>
        </p:nvSpPr>
        <p:spPr>
          <a:xfrm>
            <a:off x="3790296" y="5482306"/>
            <a:ext cx="3015600" cy="873316"/>
          </a:xfrm>
          <a:prstGeom prst="rect">
            <a:avLst/>
          </a:prstGeom>
          <a:noFill/>
        </p:spPr>
        <p:txBody>
          <a:bodyPr wrap="square" rtlCol="0">
            <a:spAutoFit/>
          </a:bodyPr>
          <a:lstStyle/>
          <a:p>
            <a:pPr marL="158265" indent="-158265">
              <a:buFont typeface="Arial" panose="020B0604020202020204" pitchFamily="34" charset="0"/>
              <a:buChar char="•"/>
            </a:pPr>
            <a:r>
              <a:rPr lang="ja-JP" altLang="en-US" sz="1015" dirty="0">
                <a:latin typeface="+mj-ea"/>
              </a:rPr>
              <a:t>新規近赤外吸収色素の合成と有機系太陽電池の開発＜府大＞</a:t>
            </a:r>
            <a:endParaRPr lang="ja-JP" altLang="en-US" sz="1015" dirty="0">
              <a:solidFill>
                <a:srgbClr val="000000"/>
              </a:solidFill>
              <a:latin typeface="+mj-ea"/>
            </a:endParaRPr>
          </a:p>
          <a:p>
            <a:pPr marL="158265" indent="-158265">
              <a:buFont typeface="Arial" panose="020B0604020202020204" pitchFamily="34" charset="0"/>
              <a:buChar char="•"/>
            </a:pPr>
            <a:r>
              <a:rPr lang="ja-JP" altLang="en-US" sz="1015" dirty="0">
                <a:latin typeface="+mj-ea"/>
              </a:rPr>
              <a:t>有機太陽電池の光・電子物性評価に関する研究＜府大＞</a:t>
            </a:r>
            <a:endParaRPr lang="ja-JP" altLang="en-US" sz="1015" dirty="0">
              <a:solidFill>
                <a:srgbClr val="000000"/>
              </a:solidFill>
              <a:latin typeface="+mj-ea"/>
            </a:endParaRPr>
          </a:p>
          <a:p>
            <a:pPr marL="158265" indent="-158265">
              <a:buFont typeface="Arial" panose="020B0604020202020204" pitchFamily="34" charset="0"/>
              <a:buChar char="•"/>
            </a:pPr>
            <a:r>
              <a:rPr lang="zh-TW" altLang="en-US" sz="1015" dirty="0">
                <a:latin typeface="ＭＳ Ｐゴシック" panose="020B0600070205080204" pitchFamily="50" charset="-128"/>
                <a:ea typeface="ＭＳ Ｐゴシック" panose="020B0600070205080204" pitchFamily="50" charset="-128"/>
              </a:rPr>
              <a:t>高効率太陽光発電</a:t>
            </a:r>
            <a:r>
              <a:rPr lang="ja-JP" altLang="en-US" sz="1015" dirty="0">
                <a:latin typeface="+mj-ea"/>
              </a:rPr>
              <a:t>＜市大＞</a:t>
            </a:r>
            <a:endParaRPr lang="en-US" altLang="ja-JP" sz="1015" dirty="0">
              <a:latin typeface="+mj-ea"/>
            </a:endParaRPr>
          </a:p>
        </p:txBody>
      </p:sp>
      <p:sp>
        <p:nvSpPr>
          <p:cNvPr id="26" name="テキスト ボックス 25"/>
          <p:cNvSpPr txBox="1"/>
          <p:nvPr/>
        </p:nvSpPr>
        <p:spPr>
          <a:xfrm>
            <a:off x="6782460" y="2076641"/>
            <a:ext cx="3015600" cy="248530"/>
          </a:xfrm>
          <a:prstGeom prst="rect">
            <a:avLst/>
          </a:prstGeom>
          <a:noFill/>
        </p:spPr>
        <p:txBody>
          <a:bodyPr wrap="square" rtlCol="0">
            <a:spAutoFit/>
          </a:bodyPr>
          <a:lstStyle/>
          <a:p>
            <a:pPr marL="158265" indent="-158265">
              <a:buFont typeface="Arial" panose="020B0604020202020204" pitchFamily="34" charset="0"/>
              <a:buChar char="•"/>
            </a:pPr>
            <a:r>
              <a:rPr lang="ja-JP" altLang="en-US" sz="1015" dirty="0">
                <a:latin typeface="+mj-ea"/>
              </a:rPr>
              <a:t>燃料電池用電極触媒の開発＜府大＞</a:t>
            </a:r>
            <a:endParaRPr lang="ja-JP" altLang="en-US" sz="1015" dirty="0">
              <a:solidFill>
                <a:srgbClr val="000000"/>
              </a:solidFill>
              <a:latin typeface="+mj-ea"/>
            </a:endParaRPr>
          </a:p>
        </p:txBody>
      </p:sp>
      <p:sp>
        <p:nvSpPr>
          <p:cNvPr id="27" name="テキスト ボックス 26"/>
          <p:cNvSpPr txBox="1"/>
          <p:nvPr/>
        </p:nvSpPr>
        <p:spPr>
          <a:xfrm>
            <a:off x="-14356" y="3227179"/>
            <a:ext cx="2238395" cy="873316"/>
          </a:xfrm>
          <a:prstGeom prst="rect">
            <a:avLst/>
          </a:prstGeom>
          <a:noFill/>
        </p:spPr>
        <p:txBody>
          <a:bodyPr wrap="square" rtlCol="0">
            <a:spAutoFit/>
          </a:bodyPr>
          <a:lstStyle/>
          <a:p>
            <a:pPr marL="158265" indent="-158265">
              <a:buFont typeface="Arial" panose="020B0604020202020204" pitchFamily="34" charset="0"/>
              <a:buChar char="•"/>
            </a:pPr>
            <a:r>
              <a:rPr lang="ja-JP" altLang="en-US" sz="1015" dirty="0">
                <a:latin typeface="+mj-ea"/>
              </a:rPr>
              <a:t>新規固体電解質の開発と全固体電池の創製＜府大＞</a:t>
            </a:r>
            <a:endParaRPr lang="ja-JP" altLang="en-US" sz="1015" dirty="0">
              <a:solidFill>
                <a:srgbClr val="000000"/>
              </a:solidFill>
              <a:latin typeface="+mj-ea"/>
            </a:endParaRPr>
          </a:p>
          <a:p>
            <a:pPr marL="158265" indent="-158265">
              <a:buFont typeface="Arial" panose="020B0604020202020204" pitchFamily="34" charset="0"/>
              <a:buChar char="•"/>
            </a:pPr>
            <a:r>
              <a:rPr lang="ja-JP" altLang="en-US" sz="1015" dirty="0">
                <a:latin typeface="+mj-ea"/>
              </a:rPr>
              <a:t>電極</a:t>
            </a:r>
            <a:r>
              <a:rPr lang="en-US" altLang="ja-JP" sz="1015" dirty="0">
                <a:latin typeface="+mj-ea"/>
              </a:rPr>
              <a:t>-</a:t>
            </a:r>
            <a:r>
              <a:rPr lang="ja-JP" altLang="en-US" sz="1015" dirty="0">
                <a:latin typeface="+mj-ea"/>
              </a:rPr>
              <a:t>固体電解質界面の構造解析を通した充放電特性の向上と全固体電池の開発＜府大＞</a:t>
            </a:r>
            <a:endParaRPr lang="ja-JP" altLang="en-US" sz="1015" dirty="0">
              <a:solidFill>
                <a:srgbClr val="000000"/>
              </a:solidFill>
              <a:latin typeface="+mj-ea"/>
            </a:endParaRPr>
          </a:p>
        </p:txBody>
      </p:sp>
      <p:sp>
        <p:nvSpPr>
          <p:cNvPr id="28" name="テキスト ボックス 27"/>
          <p:cNvSpPr txBox="1"/>
          <p:nvPr/>
        </p:nvSpPr>
        <p:spPr>
          <a:xfrm>
            <a:off x="365302" y="5855951"/>
            <a:ext cx="3015600" cy="404726"/>
          </a:xfrm>
          <a:prstGeom prst="rect">
            <a:avLst/>
          </a:prstGeom>
          <a:noFill/>
        </p:spPr>
        <p:txBody>
          <a:bodyPr wrap="square" rtlCol="0">
            <a:spAutoFit/>
          </a:bodyPr>
          <a:lstStyle/>
          <a:p>
            <a:pPr marL="158265" indent="-158265">
              <a:buFont typeface="Arial" panose="020B0604020202020204" pitchFamily="34" charset="0"/>
              <a:buChar char="•"/>
            </a:pPr>
            <a:r>
              <a:rPr lang="ja-JP" altLang="en-US" sz="1015" dirty="0">
                <a:latin typeface="+mj-ea"/>
              </a:rPr>
              <a:t>可視光応答型光触媒を用いた水からの水素、酸素分離生成システムの開発＜府大＞</a:t>
            </a:r>
            <a:endParaRPr lang="ja-JP" altLang="en-US" sz="1015" dirty="0">
              <a:solidFill>
                <a:srgbClr val="000000"/>
              </a:solidFill>
              <a:latin typeface="+mj-ea"/>
            </a:endParaRPr>
          </a:p>
        </p:txBody>
      </p:sp>
      <p:sp>
        <p:nvSpPr>
          <p:cNvPr id="29" name="円/楕円 28"/>
          <p:cNvSpPr/>
          <p:nvPr/>
        </p:nvSpPr>
        <p:spPr>
          <a:xfrm>
            <a:off x="3522191" y="1427161"/>
            <a:ext cx="1702115" cy="598220"/>
          </a:xfrm>
          <a:prstGeom prst="ellipse">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tx2"/>
                </a:solidFill>
              </a:rPr>
              <a:t>システム</a:t>
            </a:r>
          </a:p>
        </p:txBody>
      </p:sp>
      <p:sp>
        <p:nvSpPr>
          <p:cNvPr id="30" name="テキスト ボックス 29"/>
          <p:cNvSpPr txBox="1"/>
          <p:nvPr/>
        </p:nvSpPr>
        <p:spPr>
          <a:xfrm>
            <a:off x="347249" y="1389369"/>
            <a:ext cx="3134368" cy="717119"/>
          </a:xfrm>
          <a:prstGeom prst="rect">
            <a:avLst/>
          </a:prstGeom>
          <a:noFill/>
        </p:spPr>
        <p:txBody>
          <a:bodyPr wrap="square" rtlCol="0">
            <a:spAutoFit/>
          </a:bodyPr>
          <a:lstStyle/>
          <a:p>
            <a:pPr marL="158265" indent="-158265">
              <a:buFont typeface="Arial" panose="020B0604020202020204" pitchFamily="34" charset="0"/>
              <a:buChar char="•"/>
            </a:pPr>
            <a:r>
              <a:rPr lang="ja-JP" altLang="en-US" sz="1015" dirty="0">
                <a:latin typeface="+mj-ea"/>
              </a:rPr>
              <a:t>振動発電</a:t>
            </a:r>
            <a:r>
              <a:rPr lang="en-US" altLang="ja-JP" sz="1015" dirty="0">
                <a:latin typeface="+mj-ea"/>
              </a:rPr>
              <a:t>MEMS</a:t>
            </a:r>
            <a:r>
              <a:rPr lang="ja-JP" altLang="en-US" sz="1015" dirty="0">
                <a:latin typeface="+mj-ea"/>
              </a:rPr>
              <a:t>デバイスとそのセンサネットワーク構築＜府大＞</a:t>
            </a:r>
            <a:endParaRPr lang="ja-JP" altLang="en-US" sz="1015" dirty="0">
              <a:solidFill>
                <a:srgbClr val="000000"/>
              </a:solidFill>
              <a:latin typeface="+mj-ea"/>
            </a:endParaRPr>
          </a:p>
          <a:p>
            <a:pPr marL="158265" indent="-158265">
              <a:buFont typeface="Arial" panose="020B0604020202020204" pitchFamily="34" charset="0"/>
              <a:buChar char="•"/>
            </a:pPr>
            <a:r>
              <a:rPr lang="ja-JP" altLang="en-US" sz="1015" dirty="0">
                <a:latin typeface="+mj-ea"/>
              </a:rPr>
              <a:t>地産地消のエネルギー開発に向けたエネルギー技術の統合＜市大＞</a:t>
            </a:r>
            <a:endParaRPr lang="ja-JP" altLang="en-US" sz="1015" dirty="0">
              <a:solidFill>
                <a:srgbClr val="000000"/>
              </a:solidFill>
              <a:latin typeface="+mj-ea"/>
            </a:endParaRPr>
          </a:p>
        </p:txBody>
      </p:sp>
      <p:sp>
        <p:nvSpPr>
          <p:cNvPr id="2" name="スライド番号プレースホルダー 1"/>
          <p:cNvSpPr>
            <a:spLocks noGrp="1"/>
          </p:cNvSpPr>
          <p:nvPr>
            <p:ph type="sldNum" sz="quarter" idx="12"/>
          </p:nvPr>
        </p:nvSpPr>
        <p:spPr>
          <a:xfrm>
            <a:off x="6917565" y="6415152"/>
            <a:ext cx="2133600" cy="365125"/>
          </a:xfrm>
        </p:spPr>
        <p:txBody>
          <a:bodyPr/>
          <a:lstStyle/>
          <a:p>
            <a:fld id="{2788D170-ED78-4CD6-9DF7-18AA74CDFCD5}" type="slidenum">
              <a:rPr kumimoji="1" lang="ja-JP" altLang="en-US" smtClean="0"/>
              <a:pPr/>
              <a:t>58</a:t>
            </a:fld>
            <a:endParaRPr kumimoji="1" lang="ja-JP" altLang="en-US"/>
          </a:p>
        </p:txBody>
      </p:sp>
      <p:sp>
        <p:nvSpPr>
          <p:cNvPr id="33" name="角丸四角形 32"/>
          <p:cNvSpPr/>
          <p:nvPr/>
        </p:nvSpPr>
        <p:spPr>
          <a:xfrm>
            <a:off x="0" y="1052736"/>
            <a:ext cx="9144000" cy="5760640"/>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5545467" y="859953"/>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51519" y="332656"/>
            <a:ext cx="8799645"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両大学が持つシーズを新大学において連携・共同研究を進めることにより、人工光合成・エネルギー分野において更なる展開が期待できる。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577847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83866" y="1091351"/>
            <a:ext cx="7843333" cy="707886"/>
          </a:xfrm>
          <a:prstGeom prst="rect">
            <a:avLst/>
          </a:prstGeom>
          <a:noFill/>
        </p:spPr>
        <p:txBody>
          <a:bodyPr wrap="square" rtlCol="0">
            <a:spAutoFit/>
          </a:bodyPr>
          <a:lstStyle/>
          <a:p>
            <a:pPr>
              <a:lnSpc>
                <a:spcPts val="2400"/>
              </a:lnSpc>
            </a:pPr>
            <a:r>
              <a:rPr lang="ja-JP" altLang="en-US" sz="1477" dirty="0"/>
              <a:t>国際的には医薬品や治療法の開発において基礎研究が占める割合が高く、アカデミアから多くの革新的医薬が生まれている</a:t>
            </a:r>
          </a:p>
        </p:txBody>
      </p:sp>
      <p:sp>
        <p:nvSpPr>
          <p:cNvPr id="8" name="テキスト ボックス 7"/>
          <p:cNvSpPr txBox="1"/>
          <p:nvPr/>
        </p:nvSpPr>
        <p:spPr>
          <a:xfrm>
            <a:off x="405817" y="777691"/>
            <a:ext cx="1463862" cy="348109"/>
          </a:xfrm>
          <a:prstGeom prst="rect">
            <a:avLst/>
          </a:prstGeom>
          <a:noFill/>
        </p:spPr>
        <p:txBody>
          <a:bodyPr wrap="none" rtlCol="0">
            <a:spAutoFit/>
          </a:bodyPr>
          <a:lstStyle/>
          <a:p>
            <a:r>
              <a:rPr lang="ja-JP" altLang="en-US" sz="1662" dirty="0" smtClean="0"/>
              <a:t>先端</a:t>
            </a:r>
            <a:r>
              <a:rPr lang="ja-JP" altLang="en-US" sz="1662" dirty="0"/>
              <a:t>社会動向</a:t>
            </a:r>
          </a:p>
        </p:txBody>
      </p:sp>
      <p:grpSp>
        <p:nvGrpSpPr>
          <p:cNvPr id="18" name="グループ化 17"/>
          <p:cNvGrpSpPr/>
          <p:nvPr/>
        </p:nvGrpSpPr>
        <p:grpSpPr>
          <a:xfrm>
            <a:off x="602461" y="1944164"/>
            <a:ext cx="3124039" cy="3715939"/>
            <a:chOff x="467544" y="2057122"/>
            <a:chExt cx="3384376" cy="4025601"/>
          </a:xfrm>
        </p:grpSpPr>
        <p:sp>
          <p:nvSpPr>
            <p:cNvPr id="66" name="正方形/長方形 65"/>
            <p:cNvSpPr/>
            <p:nvPr/>
          </p:nvSpPr>
          <p:spPr>
            <a:xfrm>
              <a:off x="755576" y="5534147"/>
              <a:ext cx="1152128" cy="164905"/>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29" name="テキスト ボックス 28"/>
            <p:cNvSpPr txBox="1"/>
            <p:nvPr/>
          </p:nvSpPr>
          <p:spPr>
            <a:xfrm>
              <a:off x="755576" y="2057122"/>
              <a:ext cx="3024336" cy="469434"/>
            </a:xfrm>
            <a:prstGeom prst="rect">
              <a:avLst/>
            </a:prstGeom>
            <a:noFill/>
          </p:spPr>
          <p:txBody>
            <a:bodyPr wrap="square" rtlCol="0">
              <a:spAutoFit/>
            </a:bodyPr>
            <a:lstStyle/>
            <a:p>
              <a:pPr algn="ctr"/>
              <a:r>
                <a:rPr lang="ja-JP" altLang="en-US" sz="1108" b="1" dirty="0"/>
                <a:t>日米新薬数比較</a:t>
              </a:r>
              <a:endParaRPr lang="en-US" altLang="ja-JP" sz="1108" b="1" dirty="0"/>
            </a:p>
            <a:p>
              <a:pPr algn="ctr"/>
              <a:r>
                <a:rPr lang="ja-JP" altLang="en-US" sz="1108" b="1" dirty="0"/>
                <a:t>（</a:t>
              </a:r>
              <a:r>
                <a:rPr lang="en-US" altLang="ja-JP" sz="1108" b="1" dirty="0"/>
                <a:t>2000</a:t>
              </a:r>
              <a:r>
                <a:rPr lang="ja-JP" altLang="en-US" sz="1108" b="1" dirty="0"/>
                <a:t>年以降の実績）</a:t>
              </a:r>
            </a:p>
          </p:txBody>
        </p:sp>
        <p:cxnSp>
          <p:nvCxnSpPr>
            <p:cNvPr id="30" name="直線コネクタ 29"/>
            <p:cNvCxnSpPr/>
            <p:nvPr/>
          </p:nvCxnSpPr>
          <p:spPr>
            <a:xfrm>
              <a:off x="755576" y="2585576"/>
              <a:ext cx="30243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755576" y="5125020"/>
              <a:ext cx="1152128" cy="5760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32" name="正方形/長方形 31"/>
            <p:cNvSpPr/>
            <p:nvPr/>
          </p:nvSpPr>
          <p:spPr>
            <a:xfrm>
              <a:off x="2123728" y="3334759"/>
              <a:ext cx="1152128" cy="235861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cxnSp>
          <p:nvCxnSpPr>
            <p:cNvPr id="33" name="直線コネクタ 32"/>
            <p:cNvCxnSpPr/>
            <p:nvPr/>
          </p:nvCxnSpPr>
          <p:spPr>
            <a:xfrm>
              <a:off x="467544" y="5701084"/>
              <a:ext cx="33843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755576" y="2782872"/>
              <a:ext cx="1152128" cy="284731"/>
            </a:xfrm>
            <a:prstGeom prst="rect">
              <a:avLst/>
            </a:prstGeom>
            <a:noFill/>
          </p:spPr>
          <p:txBody>
            <a:bodyPr wrap="square" rtlCol="0">
              <a:spAutoFit/>
            </a:bodyPr>
            <a:lstStyle/>
            <a:p>
              <a:pPr algn="ctr"/>
              <a:r>
                <a:rPr lang="ja-JP" altLang="en-US" sz="1108" dirty="0"/>
                <a:t>日本</a:t>
              </a:r>
            </a:p>
          </p:txBody>
        </p:sp>
        <p:cxnSp>
          <p:nvCxnSpPr>
            <p:cNvPr id="43" name="直線コネクタ 42"/>
            <p:cNvCxnSpPr/>
            <p:nvPr/>
          </p:nvCxnSpPr>
          <p:spPr>
            <a:xfrm>
              <a:off x="755576" y="3036788"/>
              <a:ext cx="11521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2123728" y="2781008"/>
              <a:ext cx="1152128" cy="284731"/>
            </a:xfrm>
            <a:prstGeom prst="rect">
              <a:avLst/>
            </a:prstGeom>
            <a:noFill/>
          </p:spPr>
          <p:txBody>
            <a:bodyPr wrap="square" rtlCol="0">
              <a:spAutoFit/>
            </a:bodyPr>
            <a:lstStyle/>
            <a:p>
              <a:pPr algn="ctr"/>
              <a:r>
                <a:rPr lang="ja-JP" altLang="en-US" sz="1108" dirty="0"/>
                <a:t>米国</a:t>
              </a:r>
            </a:p>
          </p:txBody>
        </p:sp>
        <p:cxnSp>
          <p:nvCxnSpPr>
            <p:cNvPr id="48" name="直線コネクタ 47"/>
            <p:cNvCxnSpPr/>
            <p:nvPr/>
          </p:nvCxnSpPr>
          <p:spPr>
            <a:xfrm>
              <a:off x="755576" y="5527251"/>
              <a:ext cx="11521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123728" y="4248550"/>
              <a:ext cx="11521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723324" y="5482625"/>
              <a:ext cx="1348273" cy="284731"/>
            </a:xfrm>
            <a:prstGeom prst="rect">
              <a:avLst/>
            </a:prstGeom>
            <a:noFill/>
          </p:spPr>
          <p:txBody>
            <a:bodyPr wrap="square" rtlCol="0">
              <a:spAutoFit/>
            </a:bodyPr>
            <a:lstStyle/>
            <a:p>
              <a:r>
                <a:rPr lang="ja-JP" altLang="en-US" sz="1108" dirty="0"/>
                <a:t>アカデミア発</a:t>
              </a:r>
              <a:r>
                <a:rPr lang="en-US" altLang="ja-JP" sz="1108" dirty="0"/>
                <a:t>17%</a:t>
              </a:r>
              <a:endParaRPr lang="ja-JP" altLang="en-US" sz="1108" dirty="0"/>
            </a:p>
          </p:txBody>
        </p:sp>
        <p:sp>
          <p:nvSpPr>
            <p:cNvPr id="52" name="正方形/長方形 51"/>
            <p:cNvSpPr/>
            <p:nvPr/>
          </p:nvSpPr>
          <p:spPr>
            <a:xfrm>
              <a:off x="2133667" y="4262789"/>
              <a:ext cx="1152128" cy="1440160"/>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54" name="テキスト ボックス 53"/>
            <p:cNvSpPr txBox="1"/>
            <p:nvPr/>
          </p:nvSpPr>
          <p:spPr>
            <a:xfrm>
              <a:off x="713385" y="5125020"/>
              <a:ext cx="1266327" cy="654138"/>
            </a:xfrm>
            <a:prstGeom prst="rect">
              <a:avLst/>
            </a:prstGeom>
            <a:noFill/>
          </p:spPr>
          <p:txBody>
            <a:bodyPr wrap="square" rtlCol="0">
              <a:spAutoFit/>
            </a:bodyPr>
            <a:lstStyle/>
            <a:p>
              <a:r>
                <a:rPr lang="ja-JP" altLang="en-US" sz="1108" dirty="0"/>
                <a:t>製薬企業発</a:t>
              </a:r>
              <a:endParaRPr lang="en-US" altLang="ja-JP" sz="1108" dirty="0"/>
            </a:p>
            <a:p>
              <a:r>
                <a:rPr lang="ja-JP" altLang="en-US" sz="1108" dirty="0"/>
                <a:t>　　　　　　　　</a:t>
              </a:r>
              <a:r>
                <a:rPr lang="en-US" altLang="ja-JP" sz="1108" dirty="0"/>
                <a:t>83%</a:t>
              </a:r>
              <a:endParaRPr lang="ja-JP" altLang="en-US" sz="1108" dirty="0"/>
            </a:p>
          </p:txBody>
        </p:sp>
        <p:sp>
          <p:nvSpPr>
            <p:cNvPr id="55" name="テキスト ボックス 54"/>
            <p:cNvSpPr txBox="1"/>
            <p:nvPr/>
          </p:nvSpPr>
          <p:spPr>
            <a:xfrm>
              <a:off x="1493936" y="4889832"/>
              <a:ext cx="510904" cy="284731"/>
            </a:xfrm>
            <a:prstGeom prst="rect">
              <a:avLst/>
            </a:prstGeom>
            <a:noFill/>
          </p:spPr>
          <p:txBody>
            <a:bodyPr wrap="none" rtlCol="0">
              <a:spAutoFit/>
            </a:bodyPr>
            <a:lstStyle/>
            <a:p>
              <a:pPr algn="r"/>
              <a:r>
                <a:rPr lang="en-US" altLang="ja-JP" sz="1108" dirty="0"/>
                <a:t>23</a:t>
              </a:r>
              <a:r>
                <a:rPr lang="ja-JP" altLang="en-US" sz="1108" dirty="0"/>
                <a:t>件</a:t>
              </a:r>
            </a:p>
          </p:txBody>
        </p:sp>
        <p:sp>
          <p:nvSpPr>
            <p:cNvPr id="56" name="テキスト ボックス 55"/>
            <p:cNvSpPr txBox="1"/>
            <p:nvPr/>
          </p:nvSpPr>
          <p:spPr>
            <a:xfrm>
              <a:off x="2708856" y="3108796"/>
              <a:ext cx="589051" cy="284731"/>
            </a:xfrm>
            <a:prstGeom prst="rect">
              <a:avLst/>
            </a:prstGeom>
            <a:noFill/>
          </p:spPr>
          <p:txBody>
            <a:bodyPr wrap="none" rtlCol="0">
              <a:spAutoFit/>
            </a:bodyPr>
            <a:lstStyle/>
            <a:p>
              <a:pPr algn="r"/>
              <a:r>
                <a:rPr lang="en-US" altLang="ja-JP" sz="1108" dirty="0"/>
                <a:t>117</a:t>
              </a:r>
              <a:r>
                <a:rPr lang="ja-JP" altLang="en-US" sz="1108" dirty="0"/>
                <a:t>件</a:t>
              </a:r>
            </a:p>
          </p:txBody>
        </p:sp>
        <p:cxnSp>
          <p:nvCxnSpPr>
            <p:cNvPr id="58" name="直線コネクタ 57"/>
            <p:cNvCxnSpPr/>
            <p:nvPr/>
          </p:nvCxnSpPr>
          <p:spPr>
            <a:xfrm>
              <a:off x="2123728" y="3036788"/>
              <a:ext cx="11521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2123728" y="4981004"/>
              <a:ext cx="1224136" cy="469434"/>
            </a:xfrm>
            <a:prstGeom prst="rect">
              <a:avLst/>
            </a:prstGeom>
            <a:noFill/>
          </p:spPr>
          <p:txBody>
            <a:bodyPr wrap="square" rtlCol="0">
              <a:spAutoFit/>
            </a:bodyPr>
            <a:lstStyle/>
            <a:p>
              <a:r>
                <a:rPr lang="ja-JP" altLang="en-US" sz="1108" dirty="0"/>
                <a:t>アカデミア発　</a:t>
              </a:r>
              <a:r>
                <a:rPr lang="en-US" altLang="ja-JP" sz="1108" dirty="0"/>
                <a:t>61%</a:t>
              </a:r>
              <a:endParaRPr lang="ja-JP" altLang="en-US" sz="1108" dirty="0"/>
            </a:p>
          </p:txBody>
        </p:sp>
        <p:sp>
          <p:nvSpPr>
            <p:cNvPr id="70" name="テキスト ボックス 69"/>
            <p:cNvSpPr txBox="1"/>
            <p:nvPr/>
          </p:nvSpPr>
          <p:spPr>
            <a:xfrm>
              <a:off x="2133668" y="3684860"/>
              <a:ext cx="1266327" cy="469434"/>
            </a:xfrm>
            <a:prstGeom prst="rect">
              <a:avLst/>
            </a:prstGeom>
            <a:noFill/>
          </p:spPr>
          <p:txBody>
            <a:bodyPr wrap="square" rtlCol="0">
              <a:spAutoFit/>
            </a:bodyPr>
            <a:lstStyle/>
            <a:p>
              <a:r>
                <a:rPr lang="ja-JP" altLang="en-US" sz="1108" dirty="0"/>
                <a:t>製薬企業発　</a:t>
              </a:r>
              <a:r>
                <a:rPr lang="en-US" altLang="ja-JP" sz="1108" dirty="0"/>
                <a:t>39%</a:t>
              </a:r>
              <a:endParaRPr lang="ja-JP" altLang="en-US" sz="1108" dirty="0"/>
            </a:p>
          </p:txBody>
        </p:sp>
        <p:sp>
          <p:nvSpPr>
            <p:cNvPr id="78" name="テキスト ボックス 77"/>
            <p:cNvSpPr txBox="1"/>
            <p:nvPr/>
          </p:nvSpPr>
          <p:spPr>
            <a:xfrm>
              <a:off x="1776252" y="5797992"/>
              <a:ext cx="1924486" cy="284731"/>
            </a:xfrm>
            <a:prstGeom prst="rect">
              <a:avLst/>
            </a:prstGeom>
            <a:noFill/>
          </p:spPr>
          <p:txBody>
            <a:bodyPr wrap="none" rtlCol="0">
              <a:spAutoFit/>
            </a:bodyPr>
            <a:lstStyle/>
            <a:p>
              <a:r>
                <a:rPr lang="ja-JP" altLang="en-US" sz="1108" dirty="0"/>
                <a:t>出所：日本製薬工業協会　</a:t>
              </a:r>
            </a:p>
          </p:txBody>
        </p:sp>
      </p:grpSp>
      <p:sp>
        <p:nvSpPr>
          <p:cNvPr id="50" name="テキスト ボックス 49"/>
          <p:cNvSpPr txBox="1"/>
          <p:nvPr/>
        </p:nvSpPr>
        <p:spPr>
          <a:xfrm>
            <a:off x="3920843" y="2132993"/>
            <a:ext cx="3770132" cy="262829"/>
          </a:xfrm>
          <a:prstGeom prst="rect">
            <a:avLst/>
          </a:prstGeom>
          <a:solidFill>
            <a:schemeClr val="bg1"/>
          </a:solidFill>
        </p:spPr>
        <p:txBody>
          <a:bodyPr wrap="square" rtlCol="0">
            <a:spAutoFit/>
          </a:bodyPr>
          <a:lstStyle/>
          <a:p>
            <a:r>
              <a:rPr lang="ja-JP" altLang="en-US" sz="1108" b="1" dirty="0"/>
              <a:t>創薬の初期プロセスは主に大学・研究機関が担う</a:t>
            </a:r>
          </a:p>
        </p:txBody>
      </p:sp>
      <p:sp>
        <p:nvSpPr>
          <p:cNvPr id="53" name="正方形/長方形 52"/>
          <p:cNvSpPr/>
          <p:nvPr/>
        </p:nvSpPr>
        <p:spPr>
          <a:xfrm>
            <a:off x="3959980" y="3139662"/>
            <a:ext cx="1805396" cy="301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大学</a:t>
            </a:r>
          </a:p>
        </p:txBody>
      </p:sp>
      <p:sp>
        <p:nvSpPr>
          <p:cNvPr id="57" name="テキスト ボックス 56"/>
          <p:cNvSpPr txBox="1"/>
          <p:nvPr/>
        </p:nvSpPr>
        <p:spPr>
          <a:xfrm>
            <a:off x="7617241" y="5525120"/>
            <a:ext cx="1021433" cy="262829"/>
          </a:xfrm>
          <a:prstGeom prst="rect">
            <a:avLst/>
          </a:prstGeom>
          <a:noFill/>
        </p:spPr>
        <p:txBody>
          <a:bodyPr wrap="none" rtlCol="0">
            <a:spAutoFit/>
          </a:bodyPr>
          <a:lstStyle/>
          <a:p>
            <a:r>
              <a:rPr lang="ja-JP" altLang="en-US" sz="1108" dirty="0"/>
              <a:t>出所：</a:t>
            </a:r>
            <a:r>
              <a:rPr lang="en-US" altLang="ja-JP" sz="1108" dirty="0" err="1"/>
              <a:t>Delloite</a:t>
            </a:r>
            <a:r>
              <a:rPr lang="en-US" altLang="ja-JP" sz="1108" dirty="0"/>
              <a:t> </a:t>
            </a:r>
            <a:endParaRPr lang="ja-JP" altLang="en-US" sz="1108" dirty="0"/>
          </a:p>
        </p:txBody>
      </p:sp>
      <p:cxnSp>
        <p:nvCxnSpPr>
          <p:cNvPr id="34" name="直線コネクタ 33"/>
          <p:cNvCxnSpPr/>
          <p:nvPr/>
        </p:nvCxnSpPr>
        <p:spPr>
          <a:xfrm>
            <a:off x="3984344" y="2431966"/>
            <a:ext cx="43859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山形 35"/>
          <p:cNvSpPr/>
          <p:nvPr/>
        </p:nvSpPr>
        <p:spPr bwMode="auto">
          <a:xfrm>
            <a:off x="3982054" y="2667208"/>
            <a:ext cx="961288" cy="365537"/>
          </a:xfrm>
          <a:prstGeom prst="chevron">
            <a:avLst>
              <a:gd name="adj" fmla="val 23684"/>
            </a:avLst>
          </a:prstGeom>
          <a:no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algn="ctr">
              <a:defRPr/>
            </a:pPr>
            <a:endParaRPr kumimoji="0" lang="ja-JP" altLang="en-US" sz="1015" kern="0">
              <a:solidFill>
                <a:sysClr val="windowText" lastClr="000000"/>
              </a:solidFill>
              <a:latin typeface="ヒラギノ角ゴ Pro W6"/>
              <a:ea typeface="ヒラギノ角ゴ Pro W6"/>
              <a:cs typeface="ヒラギノ角ゴ Pro W6"/>
            </a:endParaRPr>
          </a:p>
        </p:txBody>
      </p:sp>
      <p:sp>
        <p:nvSpPr>
          <p:cNvPr id="37" name="山形 36"/>
          <p:cNvSpPr/>
          <p:nvPr/>
        </p:nvSpPr>
        <p:spPr bwMode="auto">
          <a:xfrm>
            <a:off x="4883572" y="2667400"/>
            <a:ext cx="881805" cy="365537"/>
          </a:xfrm>
          <a:prstGeom prst="chevron">
            <a:avLst>
              <a:gd name="adj" fmla="val 23684"/>
            </a:avLst>
          </a:prstGeom>
          <a:no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algn="ctr">
              <a:defRPr/>
            </a:pPr>
            <a:endParaRPr kumimoji="0" lang="ja-JP" altLang="en-US" sz="1015" kern="0">
              <a:solidFill>
                <a:sysClr val="windowText" lastClr="000000"/>
              </a:solidFill>
              <a:latin typeface="ヒラギノ角ゴ Pro W6"/>
              <a:ea typeface="ヒラギノ角ゴ Pro W6"/>
              <a:cs typeface="ヒラギノ角ゴ Pro W6"/>
            </a:endParaRPr>
          </a:p>
        </p:txBody>
      </p:sp>
      <p:sp>
        <p:nvSpPr>
          <p:cNvPr id="39" name="山形 38"/>
          <p:cNvSpPr/>
          <p:nvPr/>
        </p:nvSpPr>
        <p:spPr bwMode="auto">
          <a:xfrm>
            <a:off x="5711398" y="2667208"/>
            <a:ext cx="685608" cy="365537"/>
          </a:xfrm>
          <a:prstGeom prst="chevron">
            <a:avLst>
              <a:gd name="adj" fmla="val 23684"/>
            </a:avLst>
          </a:prstGeom>
          <a:no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algn="ctr">
              <a:defRPr/>
            </a:pPr>
            <a:endParaRPr kumimoji="0" lang="ja-JP" altLang="en-US" sz="1015" kern="0">
              <a:solidFill>
                <a:sysClr val="windowText" lastClr="000000"/>
              </a:solidFill>
              <a:latin typeface="ヒラギノ角ゴ Pro W6"/>
              <a:ea typeface="ヒラギノ角ゴ Pro W6"/>
              <a:cs typeface="ヒラギノ角ゴ Pro W6"/>
            </a:endParaRPr>
          </a:p>
        </p:txBody>
      </p:sp>
      <p:sp>
        <p:nvSpPr>
          <p:cNvPr id="40" name="山形 39"/>
          <p:cNvSpPr/>
          <p:nvPr/>
        </p:nvSpPr>
        <p:spPr bwMode="auto">
          <a:xfrm>
            <a:off x="6341592" y="2668783"/>
            <a:ext cx="744350" cy="363639"/>
          </a:xfrm>
          <a:prstGeom prst="chevron">
            <a:avLst>
              <a:gd name="adj" fmla="val 23684"/>
            </a:avLst>
          </a:prstGeom>
          <a:no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algn="ctr">
              <a:defRPr/>
            </a:pPr>
            <a:endParaRPr kumimoji="0" lang="ja-JP" altLang="en-US" sz="1015" kern="0">
              <a:solidFill>
                <a:sysClr val="windowText" lastClr="000000"/>
              </a:solidFill>
              <a:latin typeface="ヒラギノ角ゴ Pro W6"/>
              <a:ea typeface="ヒラギノ角ゴ Pro W6"/>
              <a:cs typeface="ヒラギノ角ゴ Pro W6"/>
            </a:endParaRPr>
          </a:p>
        </p:txBody>
      </p:sp>
      <p:sp>
        <p:nvSpPr>
          <p:cNvPr id="41" name="正方形/長方形 40"/>
          <p:cNvSpPr/>
          <p:nvPr/>
        </p:nvSpPr>
        <p:spPr bwMode="auto">
          <a:xfrm>
            <a:off x="3978529" y="2669424"/>
            <a:ext cx="1023421" cy="390620"/>
          </a:xfrm>
          <a:prstGeom prst="rect">
            <a:avLst/>
          </a:prstGeom>
        </p:spPr>
        <p:txBody>
          <a:bodyPr wrap="square">
            <a:spAutoFit/>
          </a:bodyPr>
          <a:lstStyle/>
          <a:p>
            <a:pPr algn="ctr">
              <a:defRPr/>
            </a:pPr>
            <a:r>
              <a:rPr lang="ja-JP" altLang="en-US" sz="969" dirty="0">
                <a:effectLst>
                  <a:outerShdw blurRad="50800" dist="38100" dir="2700000" algn="tl" rotWithShape="0">
                    <a:schemeClr val="bg1">
                      <a:alpha val="43000"/>
                    </a:schemeClr>
                  </a:outerShdw>
                </a:effectLst>
                <a:latin typeface="ヒラギノ角ゴ Pro W6"/>
                <a:ea typeface="ヒラギノ角ゴ Pro W6"/>
                <a:cs typeface="ヒラギノ角ゴ Pro W6"/>
              </a:rPr>
              <a:t>創薬標的特定・検証</a:t>
            </a:r>
            <a:endParaRPr lang="ja-JP" altLang="ja-JP" sz="969" dirty="0">
              <a:effectLst>
                <a:outerShdw blurRad="50800" dist="38100" dir="2700000" algn="tl" rotWithShape="0">
                  <a:schemeClr val="bg1">
                    <a:alpha val="43000"/>
                  </a:schemeClr>
                </a:outerShdw>
              </a:effectLst>
              <a:latin typeface="ヒラギノ角ゴ Pro W6"/>
              <a:ea typeface="ヒラギノ角ゴ Pro W6"/>
              <a:cs typeface="ヒラギノ角ゴ Pro W6"/>
            </a:endParaRPr>
          </a:p>
        </p:txBody>
      </p:sp>
      <p:sp>
        <p:nvSpPr>
          <p:cNvPr id="45" name="正方形/長方形 44"/>
          <p:cNvSpPr/>
          <p:nvPr/>
        </p:nvSpPr>
        <p:spPr bwMode="auto">
          <a:xfrm>
            <a:off x="4679100" y="2669196"/>
            <a:ext cx="1285047" cy="390620"/>
          </a:xfrm>
          <a:prstGeom prst="rect">
            <a:avLst/>
          </a:prstGeom>
        </p:spPr>
        <p:txBody>
          <a:bodyPr wrap="square">
            <a:spAutoFit/>
          </a:bodyPr>
          <a:lstStyle/>
          <a:p>
            <a:pPr algn="ctr">
              <a:defRPr/>
            </a:pPr>
            <a:r>
              <a:rPr lang="ja-JP" altLang="en-US" sz="969" dirty="0">
                <a:effectLst>
                  <a:outerShdw blurRad="50800" dist="38100" dir="2700000" algn="tl" rotWithShape="0">
                    <a:schemeClr val="bg1">
                      <a:alpha val="43000"/>
                    </a:schemeClr>
                  </a:outerShdw>
                </a:effectLst>
                <a:latin typeface="ヒラギノ角ゴ Pro W6"/>
                <a:ea typeface="ヒラギノ角ゴ Pro W6"/>
                <a:cs typeface="ヒラギノ角ゴ Pro W6"/>
              </a:rPr>
              <a:t>分子標的薬</a:t>
            </a:r>
            <a:endParaRPr lang="en-US" altLang="ja-JP" sz="969" dirty="0">
              <a:effectLst>
                <a:outerShdw blurRad="50800" dist="38100" dir="2700000" algn="tl" rotWithShape="0">
                  <a:schemeClr val="bg1">
                    <a:alpha val="43000"/>
                  </a:schemeClr>
                </a:outerShdw>
              </a:effectLst>
              <a:latin typeface="ヒラギノ角ゴ Pro W6"/>
              <a:ea typeface="ヒラギノ角ゴ Pro W6"/>
              <a:cs typeface="ヒラギノ角ゴ Pro W6"/>
            </a:endParaRPr>
          </a:p>
          <a:p>
            <a:pPr algn="ctr">
              <a:defRPr/>
            </a:pPr>
            <a:r>
              <a:rPr lang="ja-JP" altLang="en-US" sz="969" dirty="0">
                <a:effectLst>
                  <a:outerShdw blurRad="50800" dist="38100" dir="2700000" algn="tl" rotWithShape="0">
                    <a:schemeClr val="bg1">
                      <a:alpha val="43000"/>
                    </a:schemeClr>
                  </a:outerShdw>
                </a:effectLst>
                <a:latin typeface="ヒラギノ角ゴ Pro W6"/>
                <a:ea typeface="ヒラギノ角ゴ Pro W6"/>
                <a:cs typeface="ヒラギノ角ゴ Pro W6"/>
              </a:rPr>
              <a:t>検索</a:t>
            </a:r>
            <a:endParaRPr lang="ja-JP" altLang="ja-JP" sz="969" dirty="0">
              <a:effectLst>
                <a:outerShdw blurRad="50800" dist="38100" dir="2700000" algn="tl" rotWithShape="0">
                  <a:schemeClr val="bg1">
                    <a:alpha val="43000"/>
                  </a:schemeClr>
                </a:outerShdw>
              </a:effectLst>
              <a:latin typeface="ヒラギノ角ゴ Pro W6"/>
              <a:ea typeface="ヒラギノ角ゴ Pro W6"/>
              <a:cs typeface="ヒラギノ角ゴ Pro W6"/>
            </a:endParaRPr>
          </a:p>
        </p:txBody>
      </p:sp>
      <p:sp>
        <p:nvSpPr>
          <p:cNvPr id="46" name="正方形/長方形 45"/>
          <p:cNvSpPr/>
          <p:nvPr/>
        </p:nvSpPr>
        <p:spPr bwMode="auto">
          <a:xfrm>
            <a:off x="6394615" y="2668784"/>
            <a:ext cx="691326" cy="390620"/>
          </a:xfrm>
          <a:prstGeom prst="rect">
            <a:avLst/>
          </a:prstGeom>
        </p:spPr>
        <p:txBody>
          <a:bodyPr wrap="square">
            <a:spAutoFit/>
          </a:bodyPr>
          <a:lstStyle/>
          <a:p>
            <a:pPr algn="ctr">
              <a:defRPr/>
            </a:pPr>
            <a:r>
              <a:rPr lang="ja-JP" altLang="en-US" sz="969" dirty="0">
                <a:effectLst>
                  <a:outerShdw blurRad="50800" dist="38100" dir="2700000" algn="tl" rotWithShape="0">
                    <a:schemeClr val="bg1">
                      <a:alpha val="43000"/>
                    </a:schemeClr>
                  </a:outerShdw>
                </a:effectLst>
                <a:latin typeface="ヒラギノ角ゴ Pro W6"/>
                <a:ea typeface="ヒラギノ角ゴ Pro W6"/>
                <a:cs typeface="ヒラギノ角ゴ Pro W6"/>
              </a:rPr>
              <a:t>薬理動態</a:t>
            </a:r>
            <a:endParaRPr lang="en-US" altLang="ja-JP" sz="969" dirty="0">
              <a:effectLst>
                <a:outerShdw blurRad="50800" dist="38100" dir="2700000" algn="tl" rotWithShape="0">
                  <a:schemeClr val="bg1">
                    <a:alpha val="43000"/>
                  </a:schemeClr>
                </a:outerShdw>
              </a:effectLst>
              <a:latin typeface="ヒラギノ角ゴ Pro W6"/>
              <a:ea typeface="ヒラギノ角ゴ Pro W6"/>
              <a:cs typeface="ヒラギノ角ゴ Pro W6"/>
            </a:endParaRPr>
          </a:p>
          <a:p>
            <a:pPr algn="ctr">
              <a:defRPr/>
            </a:pPr>
            <a:r>
              <a:rPr lang="ja-JP" altLang="en-US" sz="969" dirty="0">
                <a:effectLst>
                  <a:outerShdw blurRad="50800" dist="38100" dir="2700000" algn="tl" rotWithShape="0">
                    <a:schemeClr val="bg1">
                      <a:alpha val="43000"/>
                    </a:schemeClr>
                  </a:outerShdw>
                </a:effectLst>
                <a:latin typeface="ヒラギノ角ゴ Pro W6"/>
                <a:ea typeface="ヒラギノ角ゴ Pro W6"/>
                <a:cs typeface="ヒラギノ角ゴ Pro W6"/>
              </a:rPr>
              <a:t>・安全性</a:t>
            </a:r>
            <a:endParaRPr lang="ja-JP" altLang="ja-JP" sz="969" dirty="0">
              <a:effectLst>
                <a:outerShdw blurRad="50800" dist="38100" dir="2700000" algn="tl" rotWithShape="0">
                  <a:schemeClr val="bg1">
                    <a:alpha val="43000"/>
                  </a:schemeClr>
                </a:outerShdw>
              </a:effectLst>
              <a:latin typeface="ヒラギノ角ゴ Pro W6"/>
              <a:ea typeface="ヒラギノ角ゴ Pro W6"/>
              <a:cs typeface="ヒラギノ角ゴ Pro W6"/>
            </a:endParaRPr>
          </a:p>
        </p:txBody>
      </p:sp>
      <p:sp>
        <p:nvSpPr>
          <p:cNvPr id="47" name="正方形/長方形 46"/>
          <p:cNvSpPr/>
          <p:nvPr/>
        </p:nvSpPr>
        <p:spPr bwMode="auto">
          <a:xfrm>
            <a:off x="5572850" y="2721957"/>
            <a:ext cx="1023421" cy="241476"/>
          </a:xfrm>
          <a:prstGeom prst="rect">
            <a:avLst/>
          </a:prstGeom>
        </p:spPr>
        <p:txBody>
          <a:bodyPr wrap="square">
            <a:spAutoFit/>
          </a:bodyPr>
          <a:lstStyle/>
          <a:p>
            <a:pPr algn="ctr">
              <a:defRPr/>
            </a:pPr>
            <a:r>
              <a:rPr lang="ja-JP" altLang="en-US" sz="969" dirty="0">
                <a:effectLst>
                  <a:outerShdw blurRad="50800" dist="38100" dir="2700000" algn="tl" rotWithShape="0">
                    <a:schemeClr val="bg1">
                      <a:alpha val="43000"/>
                    </a:schemeClr>
                  </a:outerShdw>
                </a:effectLst>
                <a:latin typeface="ヒラギノ角ゴ Pro W6"/>
                <a:ea typeface="ヒラギノ角ゴ Pro W6"/>
                <a:cs typeface="ヒラギノ角ゴ Pro W6"/>
              </a:rPr>
              <a:t>最適化</a:t>
            </a:r>
            <a:endParaRPr lang="ja-JP" altLang="ja-JP" sz="969" dirty="0">
              <a:effectLst>
                <a:outerShdw blurRad="50800" dist="38100" dir="2700000" algn="tl" rotWithShape="0">
                  <a:schemeClr val="bg1">
                    <a:alpha val="43000"/>
                  </a:schemeClr>
                </a:outerShdw>
              </a:effectLst>
              <a:latin typeface="ヒラギノ角ゴ Pro W6"/>
              <a:ea typeface="ヒラギノ角ゴ Pro W6"/>
              <a:cs typeface="ヒラギノ角ゴ Pro W6"/>
            </a:endParaRPr>
          </a:p>
        </p:txBody>
      </p:sp>
      <p:sp>
        <p:nvSpPr>
          <p:cNvPr id="59" name="山形 58"/>
          <p:cNvSpPr/>
          <p:nvPr/>
        </p:nvSpPr>
        <p:spPr bwMode="auto">
          <a:xfrm>
            <a:off x="7029153" y="2670599"/>
            <a:ext cx="744350" cy="361825"/>
          </a:xfrm>
          <a:prstGeom prst="chevron">
            <a:avLst>
              <a:gd name="adj" fmla="val 23684"/>
            </a:avLst>
          </a:prstGeom>
          <a:no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algn="ctr">
              <a:defRPr/>
            </a:pPr>
            <a:endParaRPr kumimoji="0" lang="ja-JP" altLang="en-US" sz="1015" kern="0">
              <a:solidFill>
                <a:sysClr val="windowText" lastClr="000000"/>
              </a:solidFill>
              <a:latin typeface="ヒラギノ角ゴ Pro W6"/>
              <a:ea typeface="ヒラギノ角ゴ Pro W6"/>
              <a:cs typeface="ヒラギノ角ゴ Pro W6"/>
            </a:endParaRPr>
          </a:p>
        </p:txBody>
      </p:sp>
      <p:sp>
        <p:nvSpPr>
          <p:cNvPr id="60" name="山形 59"/>
          <p:cNvSpPr/>
          <p:nvPr/>
        </p:nvSpPr>
        <p:spPr bwMode="auto">
          <a:xfrm>
            <a:off x="7726343" y="2669511"/>
            <a:ext cx="744350" cy="366196"/>
          </a:xfrm>
          <a:prstGeom prst="chevron">
            <a:avLst>
              <a:gd name="adj" fmla="val 23684"/>
            </a:avLst>
          </a:prstGeom>
          <a:noFill/>
          <a:ln w="9525" cap="flat" cmpd="sng" algn="ctr">
            <a:solidFill>
              <a:schemeClr val="tx1"/>
            </a:solidFill>
            <a:prstDash val="solid"/>
          </a:ln>
          <a:effectLst>
            <a:outerShdw blurRad="50800" dist="38100" dir="2700000" algn="tl" rotWithShape="0">
              <a:prstClr val="black">
                <a:alpha val="40000"/>
              </a:prstClr>
            </a:outerShdw>
          </a:effectLst>
        </p:spPr>
        <p:txBody>
          <a:bodyPr anchor="ctr"/>
          <a:lstStyle/>
          <a:p>
            <a:pPr algn="ctr">
              <a:defRPr/>
            </a:pPr>
            <a:endParaRPr kumimoji="0" lang="ja-JP" altLang="en-US" sz="1015" kern="0">
              <a:solidFill>
                <a:sysClr val="windowText" lastClr="000000"/>
              </a:solidFill>
              <a:latin typeface="ヒラギノ角ゴ Pro W6"/>
              <a:ea typeface="ヒラギノ角ゴ Pro W6"/>
              <a:cs typeface="ヒラギノ角ゴ Pro W6"/>
            </a:endParaRPr>
          </a:p>
        </p:txBody>
      </p:sp>
      <p:sp>
        <p:nvSpPr>
          <p:cNvPr id="61" name="正方形/長方形 60"/>
          <p:cNvSpPr/>
          <p:nvPr/>
        </p:nvSpPr>
        <p:spPr bwMode="auto">
          <a:xfrm>
            <a:off x="7173771" y="2731277"/>
            <a:ext cx="416655" cy="390620"/>
          </a:xfrm>
          <a:prstGeom prst="rect">
            <a:avLst/>
          </a:prstGeom>
        </p:spPr>
        <p:txBody>
          <a:bodyPr wrap="square">
            <a:spAutoFit/>
          </a:bodyPr>
          <a:lstStyle/>
          <a:p>
            <a:pPr algn="ctr">
              <a:defRPr/>
            </a:pPr>
            <a:r>
              <a:rPr lang="ja-JP" altLang="en-US" sz="969" dirty="0">
                <a:effectLst>
                  <a:outerShdw blurRad="50800" dist="38100" dir="2700000" algn="tl" rotWithShape="0">
                    <a:schemeClr val="bg1">
                      <a:alpha val="43000"/>
                    </a:schemeClr>
                  </a:outerShdw>
                </a:effectLst>
                <a:latin typeface="ヒラギノ角ゴ Pro W6"/>
                <a:ea typeface="ヒラギノ角ゴ Pro W6"/>
                <a:cs typeface="ヒラギノ角ゴ Pro W6"/>
              </a:rPr>
              <a:t>臨床</a:t>
            </a:r>
            <a:endParaRPr lang="ja-JP" altLang="ja-JP" sz="969" dirty="0">
              <a:effectLst>
                <a:outerShdw blurRad="50800" dist="38100" dir="2700000" algn="tl" rotWithShape="0">
                  <a:schemeClr val="bg1">
                    <a:alpha val="43000"/>
                  </a:schemeClr>
                </a:outerShdw>
              </a:effectLst>
              <a:latin typeface="ヒラギノ角ゴ Pro W6"/>
              <a:ea typeface="ヒラギノ角ゴ Pro W6"/>
              <a:cs typeface="ヒラギノ角ゴ Pro W6"/>
            </a:endParaRPr>
          </a:p>
        </p:txBody>
      </p:sp>
      <p:sp>
        <p:nvSpPr>
          <p:cNvPr id="62" name="正方形/長方形 61"/>
          <p:cNvSpPr/>
          <p:nvPr/>
        </p:nvSpPr>
        <p:spPr bwMode="auto">
          <a:xfrm>
            <a:off x="7747083" y="2724798"/>
            <a:ext cx="746743" cy="241476"/>
          </a:xfrm>
          <a:prstGeom prst="rect">
            <a:avLst/>
          </a:prstGeom>
        </p:spPr>
        <p:txBody>
          <a:bodyPr wrap="square">
            <a:spAutoFit/>
          </a:bodyPr>
          <a:lstStyle/>
          <a:p>
            <a:pPr algn="ctr">
              <a:defRPr/>
            </a:pPr>
            <a:r>
              <a:rPr lang="ja-JP" altLang="en-US" sz="969" dirty="0">
                <a:effectLst>
                  <a:outerShdw blurRad="50800" dist="38100" dir="2700000" algn="tl" rotWithShape="0">
                    <a:schemeClr val="bg1">
                      <a:alpha val="43000"/>
                    </a:schemeClr>
                  </a:outerShdw>
                </a:effectLst>
                <a:latin typeface="ヒラギノ角ゴ Pro W6"/>
                <a:ea typeface="ヒラギノ角ゴ Pro W6"/>
                <a:cs typeface="ヒラギノ角ゴ Pro W6"/>
              </a:rPr>
              <a:t>製造･販売</a:t>
            </a:r>
            <a:endParaRPr lang="ja-JP" altLang="ja-JP" sz="969" dirty="0">
              <a:effectLst>
                <a:outerShdw blurRad="50800" dist="38100" dir="2700000" algn="tl" rotWithShape="0">
                  <a:schemeClr val="bg1">
                    <a:alpha val="43000"/>
                  </a:schemeClr>
                </a:outerShdw>
              </a:effectLst>
              <a:latin typeface="ヒラギノ角ゴ Pro W6"/>
              <a:ea typeface="ヒラギノ角ゴ Pro W6"/>
              <a:cs typeface="ヒラギノ角ゴ Pro W6"/>
            </a:endParaRPr>
          </a:p>
        </p:txBody>
      </p:sp>
      <p:sp>
        <p:nvSpPr>
          <p:cNvPr id="63" name="正方形/長方形 62"/>
          <p:cNvSpPr/>
          <p:nvPr/>
        </p:nvSpPr>
        <p:spPr>
          <a:xfrm>
            <a:off x="3959980" y="3544830"/>
            <a:ext cx="3187457" cy="30151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バイオテックカンパニー</a:t>
            </a:r>
          </a:p>
        </p:txBody>
      </p:sp>
      <p:sp>
        <p:nvSpPr>
          <p:cNvPr id="64" name="正方形/長方形 63"/>
          <p:cNvSpPr/>
          <p:nvPr/>
        </p:nvSpPr>
        <p:spPr>
          <a:xfrm>
            <a:off x="6006985" y="3947056"/>
            <a:ext cx="2486842" cy="30151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製薬会社</a:t>
            </a:r>
          </a:p>
        </p:txBody>
      </p:sp>
      <p:sp>
        <p:nvSpPr>
          <p:cNvPr id="68" name="正方形/長方形 67"/>
          <p:cNvSpPr/>
          <p:nvPr/>
        </p:nvSpPr>
        <p:spPr>
          <a:xfrm>
            <a:off x="5798748" y="3138380"/>
            <a:ext cx="90311" cy="301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dirty="0">
              <a:solidFill>
                <a:schemeClr val="tx1"/>
              </a:solidFill>
            </a:endParaRPr>
          </a:p>
        </p:txBody>
      </p:sp>
      <p:sp>
        <p:nvSpPr>
          <p:cNvPr id="71" name="正方形/長方形 70"/>
          <p:cNvSpPr/>
          <p:nvPr/>
        </p:nvSpPr>
        <p:spPr>
          <a:xfrm>
            <a:off x="5926072" y="3139017"/>
            <a:ext cx="66596" cy="301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dirty="0">
              <a:solidFill>
                <a:schemeClr val="tx1"/>
              </a:solidFill>
            </a:endParaRPr>
          </a:p>
        </p:txBody>
      </p:sp>
      <p:sp>
        <p:nvSpPr>
          <p:cNvPr id="72" name="正方形/長方形 71"/>
          <p:cNvSpPr/>
          <p:nvPr/>
        </p:nvSpPr>
        <p:spPr>
          <a:xfrm>
            <a:off x="6029545" y="3137475"/>
            <a:ext cx="42202" cy="301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dirty="0">
              <a:solidFill>
                <a:schemeClr val="tx1"/>
              </a:solidFill>
            </a:endParaRPr>
          </a:p>
        </p:txBody>
      </p:sp>
      <p:sp>
        <p:nvSpPr>
          <p:cNvPr id="73" name="正方形/長方形 72"/>
          <p:cNvSpPr/>
          <p:nvPr/>
        </p:nvSpPr>
        <p:spPr>
          <a:xfrm>
            <a:off x="5926072" y="3947056"/>
            <a:ext cx="66881" cy="30151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dirty="0">
              <a:solidFill>
                <a:schemeClr val="tx1"/>
              </a:solidFill>
            </a:endParaRPr>
          </a:p>
        </p:txBody>
      </p:sp>
      <p:sp>
        <p:nvSpPr>
          <p:cNvPr id="74" name="正方形/長方形 73"/>
          <p:cNvSpPr/>
          <p:nvPr/>
        </p:nvSpPr>
        <p:spPr>
          <a:xfrm>
            <a:off x="5869002" y="3946800"/>
            <a:ext cx="43038" cy="30151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dirty="0">
              <a:solidFill>
                <a:schemeClr val="tx1"/>
              </a:solidFill>
            </a:endParaRPr>
          </a:p>
        </p:txBody>
      </p:sp>
      <p:sp>
        <p:nvSpPr>
          <p:cNvPr id="75" name="正方形/長方形 74"/>
          <p:cNvSpPr/>
          <p:nvPr/>
        </p:nvSpPr>
        <p:spPr>
          <a:xfrm flipH="1">
            <a:off x="5810019" y="3947056"/>
            <a:ext cx="42203" cy="30151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dirty="0">
              <a:solidFill>
                <a:schemeClr val="tx1"/>
              </a:solidFill>
            </a:endParaRPr>
          </a:p>
        </p:txBody>
      </p:sp>
      <p:sp>
        <p:nvSpPr>
          <p:cNvPr id="76" name="正方形/長方形 75"/>
          <p:cNvSpPr/>
          <p:nvPr/>
        </p:nvSpPr>
        <p:spPr>
          <a:xfrm>
            <a:off x="4257662" y="4830665"/>
            <a:ext cx="1631397" cy="5924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大学</a:t>
            </a:r>
            <a:endParaRPr lang="en-US" altLang="ja-JP" sz="1108" dirty="0">
              <a:solidFill>
                <a:schemeClr val="tx1"/>
              </a:solidFill>
            </a:endParaRPr>
          </a:p>
          <a:p>
            <a:pPr algn="ctr"/>
            <a:r>
              <a:rPr lang="ja-JP" altLang="en-US" sz="969" dirty="0">
                <a:solidFill>
                  <a:schemeClr val="tx1"/>
                </a:solidFill>
              </a:rPr>
              <a:t>多くの創薬シーズを発見</a:t>
            </a:r>
          </a:p>
        </p:txBody>
      </p:sp>
      <p:sp>
        <p:nvSpPr>
          <p:cNvPr id="77" name="正方形/長方形 76"/>
          <p:cNvSpPr/>
          <p:nvPr/>
        </p:nvSpPr>
        <p:spPr>
          <a:xfrm>
            <a:off x="6484390" y="4830665"/>
            <a:ext cx="1375811" cy="59240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製薬会社</a:t>
            </a:r>
            <a:endParaRPr lang="en-US" altLang="ja-JP" sz="1108" dirty="0">
              <a:solidFill>
                <a:schemeClr val="tx1"/>
              </a:solidFill>
            </a:endParaRPr>
          </a:p>
          <a:p>
            <a:pPr algn="ctr"/>
            <a:r>
              <a:rPr lang="ja-JP" altLang="en-US" sz="969" dirty="0">
                <a:solidFill>
                  <a:schemeClr val="tx1"/>
                </a:solidFill>
              </a:rPr>
              <a:t>臨床から製薬を担う</a:t>
            </a:r>
            <a:endParaRPr lang="en-US" altLang="ja-JP" sz="969" dirty="0">
              <a:solidFill>
                <a:schemeClr val="tx1"/>
              </a:solidFill>
            </a:endParaRPr>
          </a:p>
        </p:txBody>
      </p:sp>
      <p:sp>
        <p:nvSpPr>
          <p:cNvPr id="12" name="右矢印 11"/>
          <p:cNvSpPr/>
          <p:nvPr/>
        </p:nvSpPr>
        <p:spPr>
          <a:xfrm>
            <a:off x="5933828" y="4830666"/>
            <a:ext cx="520243" cy="238618"/>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6" name="左矢印 15"/>
          <p:cNvSpPr/>
          <p:nvPr/>
        </p:nvSpPr>
        <p:spPr>
          <a:xfrm>
            <a:off x="5926073" y="5130888"/>
            <a:ext cx="520243" cy="256584"/>
          </a:xfrm>
          <a:prstGeom prst="lef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7" name="テキスト ボックス 16"/>
          <p:cNvSpPr txBox="1"/>
          <p:nvPr/>
        </p:nvSpPr>
        <p:spPr>
          <a:xfrm>
            <a:off x="5719470" y="5378613"/>
            <a:ext cx="958917" cy="291170"/>
          </a:xfrm>
          <a:prstGeom prst="rect">
            <a:avLst/>
          </a:prstGeom>
          <a:noFill/>
        </p:spPr>
        <p:txBody>
          <a:bodyPr wrap="none" rtlCol="0">
            <a:spAutoFit/>
          </a:bodyPr>
          <a:lstStyle/>
          <a:p>
            <a:r>
              <a:rPr lang="en-US" altLang="ja-JP" sz="1292" dirty="0"/>
              <a:t>Partnership</a:t>
            </a:r>
            <a:endParaRPr lang="ja-JP" altLang="en-US" sz="1292" dirty="0"/>
          </a:p>
        </p:txBody>
      </p:sp>
      <p:sp>
        <p:nvSpPr>
          <p:cNvPr id="79" name="テキスト ボックス 78"/>
          <p:cNvSpPr txBox="1"/>
          <p:nvPr/>
        </p:nvSpPr>
        <p:spPr>
          <a:xfrm>
            <a:off x="5800201" y="4586564"/>
            <a:ext cx="798617" cy="291170"/>
          </a:xfrm>
          <a:prstGeom prst="rect">
            <a:avLst/>
          </a:prstGeom>
          <a:noFill/>
        </p:spPr>
        <p:txBody>
          <a:bodyPr wrap="none" rtlCol="0">
            <a:spAutoFit/>
          </a:bodyPr>
          <a:lstStyle/>
          <a:p>
            <a:r>
              <a:rPr lang="en-US" altLang="ja-JP" sz="1292" dirty="0"/>
              <a:t>Licensing</a:t>
            </a:r>
            <a:endParaRPr lang="ja-JP" altLang="en-US" sz="1292" dirty="0"/>
          </a:p>
        </p:txBody>
      </p:sp>
      <p:sp>
        <p:nvSpPr>
          <p:cNvPr id="3" name="スライド番号プレースホルダー 2"/>
          <p:cNvSpPr>
            <a:spLocks noGrp="1"/>
          </p:cNvSpPr>
          <p:nvPr>
            <p:ph type="sldNum" sz="quarter" idx="12"/>
          </p:nvPr>
        </p:nvSpPr>
        <p:spPr/>
        <p:txBody>
          <a:bodyPr/>
          <a:lstStyle/>
          <a:p>
            <a:fld id="{2788D170-ED78-4CD6-9DF7-18AA74CDFCD5}" type="slidenum">
              <a:rPr kumimoji="1" lang="ja-JP" altLang="en-US" smtClean="0"/>
              <a:pPr/>
              <a:t>59</a:t>
            </a:fld>
            <a:endParaRPr kumimoji="1" lang="ja-JP" altLang="en-US"/>
          </a:p>
        </p:txBody>
      </p:sp>
      <p:sp>
        <p:nvSpPr>
          <p:cNvPr id="67" name="テキスト ボックス 66"/>
          <p:cNvSpPr txBox="1"/>
          <p:nvPr/>
        </p:nvSpPr>
        <p:spPr>
          <a:xfrm>
            <a:off x="107504" y="158129"/>
            <a:ext cx="867545"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B</a:t>
            </a:r>
            <a:r>
              <a:rPr lang="ja-JP" altLang="en-US" sz="1662" dirty="0"/>
              <a:t>　</a:t>
            </a:r>
            <a:r>
              <a:rPr lang="ja-JP" altLang="en-US" sz="1662" dirty="0" smtClean="0"/>
              <a:t>創薬</a:t>
            </a:r>
            <a:endParaRPr lang="ja-JP" altLang="en-US" sz="1662" dirty="0"/>
          </a:p>
        </p:txBody>
      </p:sp>
      <p:sp>
        <p:nvSpPr>
          <p:cNvPr id="65" name="角丸四角形 64"/>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6071748" y="436602"/>
            <a:ext cx="2784350"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81" name="テキスト ボックス 80"/>
          <p:cNvSpPr txBox="1"/>
          <p:nvPr/>
        </p:nvSpPr>
        <p:spPr>
          <a:xfrm>
            <a:off x="1331640" y="207772"/>
            <a:ext cx="3056167"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大学</a:t>
            </a:r>
            <a:r>
              <a:rPr lang="ja-JP" altLang="en-US" sz="1600" dirty="0">
                <a:latin typeface="Meiryo UI" panose="020B0604030504040204" pitchFamily="50" charset="-128"/>
                <a:ea typeface="Meiryo UI" panose="020B0604030504040204" pitchFamily="50" charset="-128"/>
              </a:rPr>
              <a:t>発</a:t>
            </a:r>
            <a:r>
              <a:rPr lang="ja-JP" altLang="en-US" sz="1600" dirty="0" smtClean="0">
                <a:latin typeface="Meiryo UI" panose="020B0604030504040204" pitchFamily="50" charset="-128"/>
                <a:ea typeface="Meiryo UI" panose="020B0604030504040204" pitchFamily="50" charset="-128"/>
              </a:rPr>
              <a:t>の医薬は将来有望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80857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コネクタ 11"/>
          <p:cNvCxnSpPr/>
          <p:nvPr/>
        </p:nvCxnSpPr>
        <p:spPr>
          <a:xfrm>
            <a:off x="4491935" y="1339596"/>
            <a:ext cx="0" cy="615881"/>
          </a:xfrm>
          <a:prstGeom prst="line">
            <a:avLst/>
          </a:prstGeom>
          <a:ln w="139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1884974" y="2101412"/>
            <a:ext cx="5217123" cy="1871864"/>
          </a:xfrm>
          <a:prstGeom prst="roundRect">
            <a:avLst>
              <a:gd name="adj" fmla="val 1170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011737" y="2560202"/>
            <a:ext cx="1080000" cy="1008000"/>
          </a:xfrm>
          <a:prstGeom prst="rect">
            <a:avLst/>
          </a:prstGeom>
          <a:ln w="19050">
            <a:solidFill>
              <a:schemeClr val="tx1"/>
            </a:solidFill>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大阪府</a:t>
            </a:r>
            <a:r>
              <a:rPr kumimoji="1" lang="en-US" altLang="ja-JP" sz="1200" dirty="0" smtClean="0">
                <a:latin typeface="Meiryo UI" panose="020B0604030504040204" pitchFamily="50" charset="-128"/>
                <a:ea typeface="Meiryo UI" panose="020B0604030504040204" pitchFamily="50" charset="-128"/>
              </a:rPr>
              <a:t>】</a:t>
            </a:r>
          </a:p>
          <a:p>
            <a:pPr algn="ctr"/>
            <a:endParaRPr lang="en-US" altLang="ja-JP" sz="10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府民文化部</a:t>
            </a:r>
            <a:endParaRPr kumimoji="1"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大学担当</a:t>
            </a:r>
            <a:endParaRPr kumimoji="1" lang="ja-JP" altLang="en-US" sz="11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011737" y="1001042"/>
            <a:ext cx="4652255" cy="338554"/>
          </a:xfrm>
          <a:prstGeom prst="rect">
            <a:avLst/>
          </a:prstGeom>
          <a:solidFill>
            <a:schemeClr val="bg1"/>
          </a:solidFill>
          <a:ln>
            <a:solidFill>
              <a:schemeClr val="tx1"/>
            </a:solidFill>
          </a:ln>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副首都</a:t>
            </a:r>
            <a:r>
              <a:rPr lang="ja-JP" altLang="en-US" sz="1600" b="1" dirty="0">
                <a:latin typeface="Meiryo UI" panose="020B0604030504040204" pitchFamily="50" charset="-128"/>
                <a:ea typeface="Meiryo UI" panose="020B0604030504040204" pitchFamily="50" charset="-128"/>
              </a:rPr>
              <a:t>推進</a:t>
            </a:r>
            <a:r>
              <a:rPr lang="ja-JP" altLang="en-US" sz="1600" b="1" dirty="0" smtClean="0">
                <a:latin typeface="Meiryo UI" panose="020B0604030504040204" pitchFamily="50" charset="-128"/>
                <a:ea typeface="Meiryo UI" panose="020B0604030504040204" pitchFamily="50" charset="-128"/>
              </a:rPr>
              <a:t>本部（</a:t>
            </a:r>
            <a:r>
              <a:rPr lang="ja-JP" altLang="en-US" sz="1600" b="1" dirty="0">
                <a:latin typeface="Meiryo UI" panose="020B0604030504040204" pitchFamily="50" charset="-128"/>
                <a:ea typeface="Meiryo UI" panose="020B0604030504040204" pitchFamily="50" charset="-128"/>
              </a:rPr>
              <a:t>指定</a:t>
            </a:r>
            <a:r>
              <a:rPr lang="ja-JP" altLang="en-US" sz="1600" b="1" dirty="0" smtClean="0">
                <a:latin typeface="Meiryo UI" panose="020B0604030504040204" pitchFamily="50" charset="-128"/>
                <a:ea typeface="Meiryo UI" panose="020B0604030504040204" pitchFamily="50" charset="-128"/>
              </a:rPr>
              <a:t>都市都道府県調整会議）</a:t>
            </a:r>
            <a:endParaRPr kumimoji="1" lang="ja-JP" altLang="en-US" sz="1600"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3242299" y="2560202"/>
            <a:ext cx="1080000" cy="1008000"/>
          </a:xfrm>
          <a:prstGeom prst="rect">
            <a:avLst/>
          </a:prstGeom>
          <a:ln w="19050">
            <a:solidFill>
              <a:schemeClr val="tx1"/>
            </a:solidFill>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大阪市</a:t>
            </a:r>
            <a:r>
              <a:rPr kumimoji="1" lang="en-US" altLang="ja-JP" sz="1200" dirty="0" smtClean="0">
                <a:latin typeface="Meiryo UI" panose="020B0604030504040204" pitchFamily="50" charset="-128"/>
                <a:ea typeface="Meiryo UI" panose="020B0604030504040204" pitchFamily="50" charset="-128"/>
              </a:rPr>
              <a:t>】</a:t>
            </a:r>
          </a:p>
          <a:p>
            <a:pPr algn="ctr"/>
            <a:endParaRPr lang="en-US" altLang="ja-JP" sz="10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経済戦略局</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rPr>
              <a:t>大学担当</a:t>
            </a:r>
            <a:endParaRPr lang="en-US" altLang="ja-JP" sz="1100" dirty="0" smtClean="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701445" y="1876070"/>
            <a:ext cx="3378437" cy="338554"/>
          </a:xfrm>
          <a:prstGeom prst="rect">
            <a:avLst/>
          </a:prstGeom>
          <a:solidFill>
            <a:schemeClr val="bg1"/>
          </a:solidFill>
          <a:ln>
            <a:solidFill>
              <a:schemeClr val="tx1"/>
            </a:solidFill>
          </a:ln>
        </p:spPr>
        <p:txBody>
          <a:bodyPr wrap="square" rtlCol="0">
            <a:spAutoFit/>
          </a:bodyPr>
          <a:lstStyle/>
          <a:p>
            <a:pPr algn="ctr"/>
            <a:r>
              <a:rPr lang="ja-JP" altLang="en-US" sz="1600" b="1" dirty="0" smtClean="0">
                <a:latin typeface="Meiryo UI" panose="020B0604030504040204" pitchFamily="50" charset="-128"/>
                <a:ea typeface="Meiryo UI" panose="020B0604030504040204" pitchFamily="50" charset="-128"/>
              </a:rPr>
              <a:t>新大学設計４者</a:t>
            </a:r>
            <a:r>
              <a:rPr lang="ja-JP" altLang="en-US" sz="1600" b="1" dirty="0">
                <a:latin typeface="Meiryo UI" panose="020B0604030504040204" pitchFamily="50" charset="-128"/>
                <a:ea typeface="Meiryo UI" panose="020B0604030504040204" pitchFamily="50" charset="-128"/>
              </a:rPr>
              <a:t>タスクフォース</a:t>
            </a:r>
            <a:endParaRPr lang="en-US" altLang="ja-JP" sz="1600" b="1" dirty="0" smtClean="0">
              <a:latin typeface="Meiryo UI" panose="020B0604030504040204" pitchFamily="50" charset="-128"/>
              <a:ea typeface="Meiryo UI" panose="020B0604030504040204" pitchFamily="50" charset="-128"/>
            </a:endParaRPr>
          </a:p>
        </p:txBody>
      </p:sp>
      <p:sp>
        <p:nvSpPr>
          <p:cNvPr id="29" name="正方形/長方形 28"/>
          <p:cNvSpPr/>
          <p:nvPr/>
        </p:nvSpPr>
        <p:spPr>
          <a:xfrm>
            <a:off x="5809266" y="2533344"/>
            <a:ext cx="1080000" cy="1008000"/>
          </a:xfrm>
          <a:prstGeom prst="rect">
            <a:avLst/>
          </a:prstGeom>
          <a:ln w="19050">
            <a:solidFill>
              <a:schemeClr val="tx1"/>
            </a:solidFill>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市立</a:t>
            </a:r>
            <a:r>
              <a:rPr kumimoji="1" lang="ja-JP" altLang="en-US" sz="1200" dirty="0" smtClean="0">
                <a:latin typeface="Meiryo UI" panose="020B0604030504040204" pitchFamily="50" charset="-128"/>
                <a:ea typeface="Meiryo UI" panose="020B0604030504040204" pitchFamily="50" charset="-128"/>
              </a:rPr>
              <a:t>大学</a:t>
            </a:r>
            <a:r>
              <a:rPr kumimoji="1" lang="en-US" altLang="ja-JP" sz="1200" dirty="0" smtClean="0">
                <a:latin typeface="Meiryo UI" panose="020B0604030504040204" pitchFamily="50" charset="-128"/>
                <a:ea typeface="Meiryo UI" panose="020B0604030504040204" pitchFamily="50" charset="-128"/>
              </a:rPr>
              <a:t>】</a:t>
            </a:r>
          </a:p>
          <a:p>
            <a:pPr algn="ctr"/>
            <a:endParaRPr lang="en-US" altLang="ja-JP" sz="10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理事長</a:t>
            </a:r>
            <a:endParaRPr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副</a:t>
            </a:r>
            <a:r>
              <a:rPr kumimoji="1" lang="ja-JP" altLang="en-US" sz="1100" dirty="0" smtClean="0">
                <a:latin typeface="Meiryo UI" panose="020B0604030504040204" pitchFamily="50" charset="-128"/>
                <a:ea typeface="Meiryo UI" panose="020B0604030504040204" pitchFamily="50" charset="-128"/>
              </a:rPr>
              <a:t>理事長</a:t>
            </a:r>
            <a:endParaRPr kumimoji="1"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大学</a:t>
            </a:r>
            <a:r>
              <a:rPr lang="ja-JP" altLang="en-US" sz="1100" dirty="0">
                <a:latin typeface="Meiryo UI" panose="020B0604030504040204" pitchFamily="50" charset="-128"/>
                <a:ea typeface="Meiryo UI" panose="020B0604030504040204" pitchFamily="50" charset="-128"/>
              </a:rPr>
              <a:t>職員</a:t>
            </a:r>
            <a:endParaRPr kumimoji="1" lang="ja-JP" altLang="en-US" sz="1100" dirty="0">
              <a:latin typeface="Meiryo UI" panose="020B0604030504040204" pitchFamily="50" charset="-128"/>
              <a:ea typeface="Meiryo UI" panose="020B0604030504040204" pitchFamily="50" charset="-128"/>
            </a:endParaRPr>
          </a:p>
        </p:txBody>
      </p:sp>
      <p:sp>
        <p:nvSpPr>
          <p:cNvPr id="30" name="正方形/長方形 29"/>
          <p:cNvSpPr/>
          <p:nvPr/>
        </p:nvSpPr>
        <p:spPr>
          <a:xfrm>
            <a:off x="4561486" y="2560202"/>
            <a:ext cx="1080000" cy="1008000"/>
          </a:xfrm>
          <a:prstGeom prst="rect">
            <a:avLst/>
          </a:prstGeom>
          <a:ln w="19050">
            <a:solidFill>
              <a:schemeClr val="tx1"/>
            </a:solidFill>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府立大学</a:t>
            </a:r>
            <a:r>
              <a:rPr kumimoji="1" lang="en-US" altLang="ja-JP" sz="1200" dirty="0" smtClean="0">
                <a:latin typeface="Meiryo UI" panose="020B0604030504040204" pitchFamily="50" charset="-128"/>
                <a:ea typeface="Meiryo UI" panose="020B0604030504040204" pitchFamily="50" charset="-128"/>
              </a:rPr>
              <a:t>】</a:t>
            </a:r>
          </a:p>
          <a:p>
            <a:pPr algn="ctr"/>
            <a:endParaRPr lang="en-US" altLang="ja-JP" sz="10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理事長</a:t>
            </a:r>
            <a:endParaRPr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担当理事</a:t>
            </a:r>
            <a:endParaRPr kumimoji="1" lang="en-US" altLang="ja-JP" sz="1100"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大学</a:t>
            </a:r>
            <a:r>
              <a:rPr lang="ja-JP" altLang="en-US" sz="1100" dirty="0">
                <a:latin typeface="Meiryo UI" panose="020B0604030504040204" pitchFamily="50" charset="-128"/>
                <a:ea typeface="Meiryo UI" panose="020B0604030504040204" pitchFamily="50" charset="-128"/>
              </a:rPr>
              <a:t>職員</a:t>
            </a:r>
            <a:endParaRPr kumimoji="1" lang="ja-JP" altLang="en-US" sz="1100" dirty="0">
              <a:latin typeface="Meiryo UI" panose="020B0604030504040204" pitchFamily="50" charset="-128"/>
              <a:ea typeface="Meiryo UI" panose="020B0604030504040204" pitchFamily="50" charset="-128"/>
            </a:endParaRPr>
          </a:p>
        </p:txBody>
      </p:sp>
      <p:sp>
        <p:nvSpPr>
          <p:cNvPr id="25" name="角丸四角形 24"/>
          <p:cNvSpPr/>
          <p:nvPr/>
        </p:nvSpPr>
        <p:spPr>
          <a:xfrm>
            <a:off x="7524328" y="1974628"/>
            <a:ext cx="1224136" cy="2376264"/>
          </a:xfrm>
          <a:prstGeom prst="roundRect">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600" dirty="0" smtClean="0">
                <a:latin typeface="Meiryo UI" panose="020B0604030504040204" pitchFamily="50" charset="-128"/>
                <a:ea typeface="Meiryo UI" panose="020B0604030504040204" pitchFamily="50" charset="-128"/>
              </a:rPr>
              <a:t>府立大学</a:t>
            </a:r>
            <a:endParaRPr kumimoji="1" lang="en-US" altLang="ja-JP" sz="1600" dirty="0" smtClean="0">
              <a:latin typeface="Meiryo UI" panose="020B0604030504040204" pitchFamily="50" charset="-128"/>
              <a:ea typeface="Meiryo UI" panose="020B0604030504040204" pitchFamily="50" charset="-128"/>
            </a:endParaRPr>
          </a:p>
          <a:p>
            <a:pPr algn="ctr">
              <a:lnSpc>
                <a:spcPts val="900"/>
              </a:lnSpc>
            </a:pPr>
            <a:r>
              <a:rPr kumimoji="1" lang="ja-JP" altLang="en-US" sz="800" b="1" dirty="0" smtClean="0">
                <a:latin typeface="Meiryo UI" panose="020B0604030504040204" pitchFamily="50" charset="-128"/>
                <a:ea typeface="Meiryo UI" panose="020B0604030504040204" pitchFamily="50" charset="-128"/>
              </a:rPr>
              <a:t>・</a:t>
            </a:r>
            <a:endParaRPr kumimoji="1" lang="en-US" altLang="ja-JP" sz="800" b="1" dirty="0" smtClean="0">
              <a:latin typeface="Meiryo UI" panose="020B0604030504040204" pitchFamily="50" charset="-128"/>
              <a:ea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rPr>
              <a:t>市立大学</a:t>
            </a:r>
            <a:endParaRPr lang="en-US" altLang="ja-JP" sz="1600" dirty="0" smtClean="0">
              <a:latin typeface="Meiryo UI" panose="020B0604030504040204" pitchFamily="50" charset="-128"/>
              <a:ea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rPr>
              <a:t>教職員</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3342385" y="4384953"/>
            <a:ext cx="2299101" cy="1276295"/>
          </a:xfrm>
          <a:prstGeom prst="rect">
            <a:avLst/>
          </a:prstGeom>
          <a:solidFill>
            <a:schemeClr val="bg1"/>
          </a:solidFill>
          <a:ln>
            <a:solidFill>
              <a:schemeClr val="bg1">
                <a:lumMod val="75000"/>
              </a:schemeClr>
            </a:solidFill>
          </a:ln>
        </p:spPr>
        <p:txBody>
          <a:bodyPr wrap="square" rtlCol="0" anchor="ctr">
            <a:noAutofit/>
          </a:bodyPr>
          <a:lstStyle/>
          <a:p>
            <a:r>
              <a:rPr lang="ja-JP" altLang="en-US" sz="1400" dirty="0" smtClean="0">
                <a:latin typeface="Meiryo UI" panose="020B0604030504040204" pitchFamily="50" charset="-128"/>
                <a:ea typeface="Meiryo UI" panose="020B0604030504040204" pitchFamily="50" charset="-128"/>
              </a:rPr>
              <a:t>・上山  信一</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特別</a:t>
            </a:r>
            <a:r>
              <a:rPr lang="ja-JP" altLang="en-US" sz="1400" dirty="0">
                <a:latin typeface="Meiryo UI" panose="020B0604030504040204" pitchFamily="50" charset="-128"/>
                <a:ea typeface="Meiryo UI" panose="020B0604030504040204" pitchFamily="50" charset="-128"/>
              </a:rPr>
              <a:t>顧問</a:t>
            </a:r>
            <a:endParaRPr lang="en-US" altLang="ja-JP" sz="1400" dirty="0">
              <a:latin typeface="Meiryo UI" panose="020B0604030504040204" pitchFamily="50" charset="-128"/>
              <a:ea typeface="Meiryo UI" panose="020B0604030504040204" pitchFamily="50" charset="-128"/>
            </a:endParaRPr>
          </a:p>
          <a:p>
            <a:pPr lvl="0"/>
            <a:r>
              <a:rPr lang="ja-JP" altLang="en-US" sz="1400" dirty="0" smtClean="0">
                <a:latin typeface="Meiryo UI" panose="020B0604030504040204" pitchFamily="50" charset="-128"/>
                <a:ea typeface="Meiryo UI" panose="020B0604030504040204" pitchFamily="50" charset="-128"/>
              </a:rPr>
              <a:t>・亀山  </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明　特別参与</a:t>
            </a:r>
            <a:endParaRPr lang="en-US" altLang="ja-JP" sz="1400" dirty="0" smtClean="0">
              <a:latin typeface="Meiryo UI" panose="020B0604030504040204" pitchFamily="50" charset="-128"/>
              <a:ea typeface="Meiryo UI" panose="020B0604030504040204" pitchFamily="50" charset="-128"/>
            </a:endParaRPr>
          </a:p>
          <a:p>
            <a:pPr lvl="0"/>
            <a:r>
              <a:rPr lang="ja-JP" altLang="en-US" sz="1400" dirty="0" smtClean="0">
                <a:latin typeface="Meiryo UI" panose="020B0604030504040204" pitchFamily="50" charset="-128"/>
                <a:ea typeface="Meiryo UI" panose="020B0604030504040204" pitchFamily="50" charset="-128"/>
              </a:rPr>
              <a:t>・本多正俊志 特別参与</a:t>
            </a:r>
            <a:endParaRPr lang="en-US" altLang="ja-JP" sz="1400" dirty="0" smtClean="0">
              <a:latin typeface="Meiryo UI" panose="020B0604030504040204" pitchFamily="50" charset="-128"/>
              <a:ea typeface="Meiryo UI" panose="020B0604030504040204" pitchFamily="50" charset="-128"/>
            </a:endParaRPr>
          </a:p>
          <a:p>
            <a:pPr lvl="0"/>
            <a:r>
              <a:rPr lang="ja-JP" altLang="en-US" sz="1400" dirty="0" smtClean="0">
                <a:latin typeface="Meiryo UI" panose="020B0604030504040204" pitchFamily="50" charset="-128"/>
                <a:ea typeface="Meiryo UI" panose="020B0604030504040204" pitchFamily="50" charset="-128"/>
              </a:rPr>
              <a:t>・安川新一郎 特別参与</a:t>
            </a:r>
            <a:endParaRPr lang="en-US" altLang="ja-JP" sz="1400" dirty="0" smtClean="0">
              <a:latin typeface="Meiryo UI" panose="020B0604030504040204" pitchFamily="50" charset="-128"/>
              <a:ea typeface="Meiryo UI" panose="020B0604030504040204" pitchFamily="50" charset="-128"/>
            </a:endParaRPr>
          </a:p>
        </p:txBody>
      </p:sp>
      <p:sp>
        <p:nvSpPr>
          <p:cNvPr id="35" name="右矢印 34"/>
          <p:cNvSpPr/>
          <p:nvPr/>
        </p:nvSpPr>
        <p:spPr>
          <a:xfrm rot="10800000" flipH="1">
            <a:off x="1363737" y="2874760"/>
            <a:ext cx="521237" cy="576000"/>
          </a:xfrm>
          <a:prstGeom prst="rightArrow">
            <a:avLst>
              <a:gd name="adj1" fmla="val 57937"/>
              <a:gd name="adj2" fmla="val 6420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p:cNvSpPr txBox="1">
            <a:spLocks/>
          </p:cNvSpPr>
          <p:nvPr/>
        </p:nvSpPr>
        <p:spPr>
          <a:xfrm>
            <a:off x="1729304" y="116632"/>
            <a:ext cx="5651008"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smtClean="0">
                <a:latin typeface="Meiryo UI" panose="020B0604030504040204" pitchFamily="50" charset="-128"/>
                <a:ea typeface="Meiryo UI" panose="020B0604030504040204" pitchFamily="50" charset="-128"/>
              </a:rPr>
              <a:t>検討体制　「新大学設計</a:t>
            </a:r>
            <a:r>
              <a:rPr lang="en-US" altLang="ja-JP" sz="2400" b="1" dirty="0" smtClean="0">
                <a:latin typeface="Meiryo UI" panose="020B0604030504040204" pitchFamily="50" charset="-128"/>
                <a:ea typeface="Meiryo UI" panose="020B0604030504040204" pitchFamily="50" charset="-128"/>
              </a:rPr>
              <a:t>4</a:t>
            </a:r>
            <a:r>
              <a:rPr lang="ja-JP" altLang="en-US" sz="2400" b="1" dirty="0" smtClean="0">
                <a:latin typeface="Meiryo UI" panose="020B0604030504040204" pitchFamily="50" charset="-128"/>
                <a:ea typeface="Meiryo UI" panose="020B0604030504040204" pitchFamily="50" charset="-128"/>
              </a:rPr>
              <a:t>者タスクフォース」</a:t>
            </a:r>
            <a:endParaRPr lang="ja-JP" altLang="en-US" sz="24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FC55D713-E10D-4D00-BE52-705DD96E9CFB}" type="slidenum">
              <a:rPr kumimoji="1" lang="ja-JP" altLang="en-US" smtClean="0"/>
              <a:pPr/>
              <a:t>6</a:t>
            </a:fld>
            <a:endParaRPr kumimoji="1" lang="ja-JP" altLang="en-US" dirty="0"/>
          </a:p>
        </p:txBody>
      </p:sp>
      <p:cxnSp>
        <p:nvCxnSpPr>
          <p:cNvPr id="26" name="直線コネクタ 25"/>
          <p:cNvCxnSpPr/>
          <p:nvPr/>
        </p:nvCxnSpPr>
        <p:spPr>
          <a:xfrm>
            <a:off x="625627" y="692696"/>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251664" y="1876070"/>
            <a:ext cx="1191989" cy="2376264"/>
          </a:xfrm>
          <a:prstGeom prst="roundRect">
            <a:avLst>
              <a:gd name="adj" fmla="val 15030"/>
            </a:avLst>
          </a:prstGeom>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600" dirty="0" smtClean="0">
                <a:latin typeface="Meiryo UI" panose="020B0604030504040204" pitchFamily="50" charset="-128"/>
                <a:ea typeface="Meiryo UI" panose="020B0604030504040204" pitchFamily="50" charset="-128"/>
              </a:rPr>
              <a:t>府・市</a:t>
            </a:r>
            <a:endParaRPr kumimoji="1" lang="en-US" altLang="ja-JP" sz="1600" dirty="0" smtClean="0">
              <a:latin typeface="Meiryo UI" panose="020B0604030504040204" pitchFamily="50" charset="-128"/>
              <a:ea typeface="Meiryo UI" panose="020B0604030504040204" pitchFamily="50" charset="-128"/>
            </a:endParaRPr>
          </a:p>
          <a:p>
            <a:pPr algn="ctr"/>
            <a:endParaRPr kumimoji="1" lang="en-US" altLang="ja-JP" sz="1600" dirty="0" smtClean="0">
              <a:latin typeface="Meiryo UI" panose="020B0604030504040204" pitchFamily="50" charset="-128"/>
              <a:ea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rPr>
              <a:t>関係</a:t>
            </a:r>
            <a:r>
              <a:rPr lang="ja-JP" altLang="en-US" sz="1600" dirty="0" smtClean="0">
                <a:latin typeface="Meiryo UI" panose="020B0604030504040204" pitchFamily="50" charset="-128"/>
                <a:ea typeface="Meiryo UI" panose="020B0604030504040204" pitchFamily="50" charset="-128"/>
              </a:rPr>
              <a:t>部局</a:t>
            </a:r>
            <a:endParaRPr kumimoji="1" lang="ja-JP" altLang="en-US" sz="1600" dirty="0">
              <a:latin typeface="Meiryo UI" panose="020B0604030504040204" pitchFamily="50" charset="-128"/>
              <a:ea typeface="Meiryo UI" panose="020B0604030504040204" pitchFamily="50" charset="-128"/>
            </a:endParaRPr>
          </a:p>
        </p:txBody>
      </p:sp>
      <p:sp>
        <p:nvSpPr>
          <p:cNvPr id="31" name="右矢印 30"/>
          <p:cNvSpPr/>
          <p:nvPr/>
        </p:nvSpPr>
        <p:spPr>
          <a:xfrm rot="10800000">
            <a:off x="7102096" y="2949676"/>
            <a:ext cx="492569" cy="576000"/>
          </a:xfrm>
          <a:prstGeom prst="rightArrow">
            <a:avLst>
              <a:gd name="adj1" fmla="val 57937"/>
              <a:gd name="adj2" fmla="val 6420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5400000" flipH="1">
            <a:off x="4297382" y="3900800"/>
            <a:ext cx="392306" cy="576000"/>
          </a:xfrm>
          <a:prstGeom prst="rightArrow">
            <a:avLst>
              <a:gd name="adj1" fmla="val 57937"/>
              <a:gd name="adj2" fmla="val 6420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785832" y="4098445"/>
            <a:ext cx="720080" cy="307777"/>
          </a:xfrm>
          <a:prstGeom prst="rect">
            <a:avLst/>
          </a:prstGeom>
          <a:noFill/>
        </p:spPr>
        <p:txBody>
          <a:bodyPr wrap="square" rtlCol="0">
            <a:spAutoFit/>
          </a:bodyPr>
          <a:lstStyle/>
          <a:p>
            <a:r>
              <a:rPr kumimoji="1" lang="ja-JP" altLang="en-US" sz="1400" dirty="0" smtClean="0"/>
              <a:t>助言</a:t>
            </a:r>
            <a:endParaRPr kumimoji="1" lang="ja-JP" altLang="en-US" sz="1400" dirty="0"/>
          </a:p>
        </p:txBody>
      </p:sp>
    </p:spTree>
    <p:extLst>
      <p:ext uri="{BB962C8B-B14F-4D97-AF65-F5344CB8AC3E}">
        <p14:creationId xmlns:p14="http://schemas.microsoft.com/office/powerpoint/2010/main" val="25709078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p:cNvSpPr/>
          <p:nvPr/>
        </p:nvSpPr>
        <p:spPr>
          <a:xfrm>
            <a:off x="5466858" y="4427105"/>
            <a:ext cx="878928" cy="1129972"/>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59" name="正方形/長方形 58"/>
          <p:cNvSpPr/>
          <p:nvPr/>
        </p:nvSpPr>
        <p:spPr>
          <a:xfrm>
            <a:off x="3977019" y="4958857"/>
            <a:ext cx="878928" cy="598220"/>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7" name="テキスト ボックス 6"/>
          <p:cNvSpPr txBox="1"/>
          <p:nvPr/>
        </p:nvSpPr>
        <p:spPr>
          <a:xfrm>
            <a:off x="583866" y="1199432"/>
            <a:ext cx="7843333" cy="707886"/>
          </a:xfrm>
          <a:prstGeom prst="rect">
            <a:avLst/>
          </a:prstGeom>
          <a:noFill/>
        </p:spPr>
        <p:txBody>
          <a:bodyPr wrap="square" rtlCol="0">
            <a:spAutoFit/>
          </a:bodyPr>
          <a:lstStyle/>
          <a:p>
            <a:pPr>
              <a:lnSpc>
                <a:spcPts val="2400"/>
              </a:lnSpc>
            </a:pPr>
            <a:r>
              <a:rPr lang="ja-JP" altLang="en-US" sz="1477" dirty="0"/>
              <a:t>特に、成長する医薬品の世界市場では、バイオ医薬品（抗体・高分子医薬）が主流となりつつある。バイオ医薬の研究には分野的多様性・高度化が求められる。</a:t>
            </a:r>
          </a:p>
        </p:txBody>
      </p:sp>
      <p:sp>
        <p:nvSpPr>
          <p:cNvPr id="8" name="テキスト ボックス 7"/>
          <p:cNvSpPr txBox="1"/>
          <p:nvPr/>
        </p:nvSpPr>
        <p:spPr>
          <a:xfrm>
            <a:off x="405817" y="777691"/>
            <a:ext cx="1463862" cy="348109"/>
          </a:xfrm>
          <a:prstGeom prst="rect">
            <a:avLst/>
          </a:prstGeom>
          <a:noFill/>
        </p:spPr>
        <p:txBody>
          <a:bodyPr wrap="none" rtlCol="0">
            <a:spAutoFit/>
          </a:bodyPr>
          <a:lstStyle/>
          <a:p>
            <a:r>
              <a:rPr lang="ja-JP" altLang="en-US" sz="1662" dirty="0" smtClean="0"/>
              <a:t>先端</a:t>
            </a:r>
            <a:r>
              <a:rPr lang="ja-JP" altLang="en-US" sz="1662" dirty="0"/>
              <a:t>社会動向</a:t>
            </a:r>
          </a:p>
        </p:txBody>
      </p:sp>
      <p:sp>
        <p:nvSpPr>
          <p:cNvPr id="27" name="テキスト ボックス 26"/>
          <p:cNvSpPr txBox="1"/>
          <p:nvPr/>
        </p:nvSpPr>
        <p:spPr>
          <a:xfrm>
            <a:off x="3832558" y="2218030"/>
            <a:ext cx="2966382" cy="262829"/>
          </a:xfrm>
          <a:prstGeom prst="rect">
            <a:avLst/>
          </a:prstGeom>
          <a:noFill/>
        </p:spPr>
        <p:txBody>
          <a:bodyPr wrap="square" rtlCol="0">
            <a:spAutoFit/>
          </a:bodyPr>
          <a:lstStyle/>
          <a:p>
            <a:r>
              <a:rPr lang="ja-JP" altLang="en-US" sz="1108" dirty="0"/>
              <a:t>世界医薬品市場規模推移</a:t>
            </a:r>
          </a:p>
        </p:txBody>
      </p:sp>
      <p:cxnSp>
        <p:nvCxnSpPr>
          <p:cNvPr id="28" name="直線コネクタ 27"/>
          <p:cNvCxnSpPr/>
          <p:nvPr/>
        </p:nvCxnSpPr>
        <p:spPr>
          <a:xfrm>
            <a:off x="3974771" y="2479675"/>
            <a:ext cx="3798013" cy="20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3974771" y="3828885"/>
            <a:ext cx="878928" cy="17281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30" name="正方形/長方形 29"/>
          <p:cNvSpPr/>
          <p:nvPr/>
        </p:nvSpPr>
        <p:spPr>
          <a:xfrm>
            <a:off x="5466858" y="3430071"/>
            <a:ext cx="878928" cy="212700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31" name="正方形/長方形 30"/>
          <p:cNvSpPr/>
          <p:nvPr/>
        </p:nvSpPr>
        <p:spPr>
          <a:xfrm>
            <a:off x="6893856" y="3379894"/>
            <a:ext cx="878928" cy="217718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cxnSp>
        <p:nvCxnSpPr>
          <p:cNvPr id="32" name="直線コネクタ 31"/>
          <p:cNvCxnSpPr/>
          <p:nvPr/>
        </p:nvCxnSpPr>
        <p:spPr>
          <a:xfrm>
            <a:off x="4116605" y="5557077"/>
            <a:ext cx="384531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984000" y="2776558"/>
            <a:ext cx="966821" cy="433324"/>
          </a:xfrm>
          <a:prstGeom prst="rect">
            <a:avLst/>
          </a:prstGeom>
          <a:noFill/>
        </p:spPr>
        <p:txBody>
          <a:bodyPr wrap="square" rtlCol="0">
            <a:spAutoFit/>
          </a:bodyPr>
          <a:lstStyle/>
          <a:p>
            <a:pPr algn="ctr"/>
            <a:r>
              <a:rPr lang="en-US" altLang="ja-JP" sz="1108" dirty="0"/>
              <a:t>2008</a:t>
            </a:r>
            <a:r>
              <a:rPr lang="ja-JP" altLang="en-US" sz="1108" dirty="0"/>
              <a:t>年</a:t>
            </a:r>
            <a:endParaRPr lang="en-US" altLang="ja-JP" sz="1108" dirty="0"/>
          </a:p>
          <a:p>
            <a:pPr algn="ctr"/>
            <a:r>
              <a:rPr lang="ja-JP" altLang="en-US" sz="1108" dirty="0"/>
              <a:t>（実績）</a:t>
            </a:r>
          </a:p>
        </p:txBody>
      </p:sp>
      <p:cxnSp>
        <p:nvCxnSpPr>
          <p:cNvPr id="34" name="直線コネクタ 33"/>
          <p:cNvCxnSpPr/>
          <p:nvPr/>
        </p:nvCxnSpPr>
        <p:spPr>
          <a:xfrm>
            <a:off x="3984001" y="3164196"/>
            <a:ext cx="9668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5436097" y="2764312"/>
            <a:ext cx="966821" cy="433324"/>
          </a:xfrm>
          <a:prstGeom prst="rect">
            <a:avLst/>
          </a:prstGeom>
          <a:noFill/>
        </p:spPr>
        <p:txBody>
          <a:bodyPr wrap="square" rtlCol="0">
            <a:spAutoFit/>
          </a:bodyPr>
          <a:lstStyle/>
          <a:p>
            <a:pPr algn="ctr"/>
            <a:r>
              <a:rPr lang="en-US" altLang="ja-JP" sz="1108" dirty="0"/>
              <a:t>2014</a:t>
            </a:r>
            <a:r>
              <a:rPr lang="ja-JP" altLang="en-US" sz="1108" dirty="0"/>
              <a:t>年</a:t>
            </a:r>
            <a:endParaRPr lang="en-US" altLang="ja-JP" sz="1108" dirty="0"/>
          </a:p>
          <a:p>
            <a:pPr algn="ctr"/>
            <a:r>
              <a:rPr lang="ja-JP" altLang="en-US" sz="1108" dirty="0"/>
              <a:t>（実績）</a:t>
            </a:r>
          </a:p>
        </p:txBody>
      </p:sp>
      <p:cxnSp>
        <p:nvCxnSpPr>
          <p:cNvPr id="36" name="直線コネクタ 35"/>
          <p:cNvCxnSpPr/>
          <p:nvPr/>
        </p:nvCxnSpPr>
        <p:spPr>
          <a:xfrm>
            <a:off x="5436098" y="3151950"/>
            <a:ext cx="9668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6856168" y="2776558"/>
            <a:ext cx="966821" cy="433324"/>
          </a:xfrm>
          <a:prstGeom prst="rect">
            <a:avLst/>
          </a:prstGeom>
          <a:noFill/>
        </p:spPr>
        <p:txBody>
          <a:bodyPr wrap="square" rtlCol="0">
            <a:spAutoFit/>
          </a:bodyPr>
          <a:lstStyle/>
          <a:p>
            <a:pPr algn="ctr"/>
            <a:r>
              <a:rPr lang="en-US" altLang="ja-JP" sz="1108" dirty="0"/>
              <a:t>2020</a:t>
            </a:r>
            <a:r>
              <a:rPr lang="ja-JP" altLang="en-US" sz="1108" dirty="0"/>
              <a:t>年</a:t>
            </a:r>
            <a:endParaRPr lang="en-US" altLang="ja-JP" sz="1108" dirty="0"/>
          </a:p>
          <a:p>
            <a:pPr algn="ctr"/>
            <a:r>
              <a:rPr lang="ja-JP" altLang="en-US" sz="1108" dirty="0"/>
              <a:t>（予測）</a:t>
            </a:r>
          </a:p>
        </p:txBody>
      </p:sp>
      <p:cxnSp>
        <p:nvCxnSpPr>
          <p:cNvPr id="38" name="直線コネクタ 37"/>
          <p:cNvCxnSpPr/>
          <p:nvPr/>
        </p:nvCxnSpPr>
        <p:spPr>
          <a:xfrm>
            <a:off x="6856169" y="3164196"/>
            <a:ext cx="9668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974771" y="4958857"/>
            <a:ext cx="878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466858" y="4427106"/>
            <a:ext cx="878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6893856" y="4227699"/>
            <a:ext cx="87892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5475693" y="4759451"/>
            <a:ext cx="963051" cy="433324"/>
          </a:xfrm>
          <a:prstGeom prst="rect">
            <a:avLst/>
          </a:prstGeom>
          <a:noFill/>
        </p:spPr>
        <p:txBody>
          <a:bodyPr wrap="square" rtlCol="0">
            <a:spAutoFit/>
          </a:bodyPr>
          <a:lstStyle/>
          <a:p>
            <a:r>
              <a:rPr lang="en-US" altLang="ja-JP" sz="1108" dirty="0"/>
              <a:t>0.74</a:t>
            </a:r>
            <a:r>
              <a:rPr lang="ja-JP" altLang="en-US" sz="1108" dirty="0"/>
              <a:t>兆ドル</a:t>
            </a:r>
            <a:endParaRPr lang="en-US" altLang="ja-JP" sz="1108" dirty="0"/>
          </a:p>
          <a:p>
            <a:pPr algn="r"/>
            <a:r>
              <a:rPr lang="en-US" altLang="ja-JP" sz="1108" dirty="0"/>
              <a:t>56</a:t>
            </a:r>
            <a:r>
              <a:rPr lang="ja-JP" altLang="en-US" sz="1108" dirty="0"/>
              <a:t>％</a:t>
            </a:r>
          </a:p>
        </p:txBody>
      </p:sp>
      <p:sp>
        <p:nvSpPr>
          <p:cNvPr id="43" name="テキスト ボックス 42"/>
          <p:cNvSpPr txBox="1"/>
          <p:nvPr/>
        </p:nvSpPr>
        <p:spPr>
          <a:xfrm>
            <a:off x="4010530" y="5026266"/>
            <a:ext cx="878928" cy="433324"/>
          </a:xfrm>
          <a:prstGeom prst="rect">
            <a:avLst/>
          </a:prstGeom>
          <a:noFill/>
        </p:spPr>
        <p:txBody>
          <a:bodyPr wrap="square" rtlCol="0">
            <a:spAutoFit/>
          </a:bodyPr>
          <a:lstStyle/>
          <a:p>
            <a:r>
              <a:rPr lang="en-US" altLang="ja-JP" sz="1108" dirty="0"/>
              <a:t>0.36</a:t>
            </a:r>
            <a:r>
              <a:rPr lang="ja-JP" altLang="en-US" sz="1108" dirty="0"/>
              <a:t>兆ドル</a:t>
            </a:r>
            <a:endParaRPr lang="en-US" altLang="ja-JP" sz="1108" dirty="0"/>
          </a:p>
          <a:p>
            <a:r>
              <a:rPr lang="ja-JP" altLang="en-US" sz="1108" dirty="0"/>
              <a:t>　　　　</a:t>
            </a:r>
            <a:r>
              <a:rPr lang="en-US" altLang="ja-JP" sz="1108" dirty="0"/>
              <a:t>33</a:t>
            </a:r>
            <a:r>
              <a:rPr lang="ja-JP" altLang="en-US" sz="1108" dirty="0"/>
              <a:t>％</a:t>
            </a:r>
          </a:p>
        </p:txBody>
      </p:sp>
      <p:sp>
        <p:nvSpPr>
          <p:cNvPr id="44" name="正方形/長方形 43"/>
          <p:cNvSpPr/>
          <p:nvPr/>
        </p:nvSpPr>
        <p:spPr>
          <a:xfrm>
            <a:off x="6893856" y="4227699"/>
            <a:ext cx="878928" cy="1329378"/>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45" name="テキスト ボックス 44"/>
          <p:cNvSpPr txBox="1"/>
          <p:nvPr/>
        </p:nvSpPr>
        <p:spPr>
          <a:xfrm>
            <a:off x="6902690" y="4626513"/>
            <a:ext cx="963051" cy="433324"/>
          </a:xfrm>
          <a:prstGeom prst="rect">
            <a:avLst/>
          </a:prstGeom>
          <a:noFill/>
        </p:spPr>
        <p:txBody>
          <a:bodyPr wrap="square" rtlCol="0">
            <a:spAutoFit/>
          </a:bodyPr>
          <a:lstStyle/>
          <a:p>
            <a:r>
              <a:rPr lang="en-US" altLang="ja-JP" sz="1108" dirty="0"/>
              <a:t>0.85</a:t>
            </a:r>
            <a:r>
              <a:rPr lang="ja-JP" altLang="en-US" sz="1108" dirty="0"/>
              <a:t>兆ドル</a:t>
            </a:r>
            <a:endParaRPr lang="en-US" altLang="ja-JP" sz="1108" dirty="0"/>
          </a:p>
          <a:p>
            <a:pPr algn="r"/>
            <a:r>
              <a:rPr lang="en-US" altLang="ja-JP" sz="1108" dirty="0"/>
              <a:t>64</a:t>
            </a:r>
            <a:r>
              <a:rPr lang="ja-JP" altLang="en-US" sz="1108" dirty="0"/>
              <a:t>％</a:t>
            </a:r>
          </a:p>
        </p:txBody>
      </p:sp>
      <p:cxnSp>
        <p:nvCxnSpPr>
          <p:cNvPr id="46" name="直線コネクタ 45"/>
          <p:cNvCxnSpPr/>
          <p:nvPr/>
        </p:nvCxnSpPr>
        <p:spPr>
          <a:xfrm flipV="1">
            <a:off x="4862532" y="4427105"/>
            <a:ext cx="602079" cy="52411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6343695" y="4227700"/>
            <a:ext cx="550162" cy="1978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4726637" y="5756485"/>
            <a:ext cx="2691716" cy="560923"/>
          </a:xfrm>
          <a:prstGeom prst="rect">
            <a:avLst/>
          </a:prstGeom>
          <a:noFill/>
        </p:spPr>
        <p:txBody>
          <a:bodyPr wrap="square" rtlCol="0">
            <a:spAutoFit/>
          </a:bodyPr>
          <a:lstStyle/>
          <a:p>
            <a:r>
              <a:rPr lang="en-US" altLang="ja-JP" sz="1015" dirty="0"/>
              <a:t>Evaluate </a:t>
            </a:r>
            <a:r>
              <a:rPr lang="en-US" altLang="ja-JP" sz="1015" dirty="0" err="1"/>
              <a:t>Pharma</a:t>
            </a:r>
            <a:r>
              <a:rPr lang="en-US" altLang="ja-JP" sz="1015" dirty="0"/>
              <a:t> </a:t>
            </a:r>
            <a:r>
              <a:rPr lang="ja-JP" altLang="en-US" sz="1015" dirty="0"/>
              <a:t>（</a:t>
            </a:r>
            <a:r>
              <a:rPr lang="en-US" altLang="ja-JP" sz="1015" dirty="0"/>
              <a:t>The premier source for </a:t>
            </a:r>
            <a:r>
              <a:rPr lang="en-US" altLang="ja-JP" sz="1015" dirty="0" err="1"/>
              <a:t>pharma</a:t>
            </a:r>
            <a:r>
              <a:rPr lang="en-US" altLang="ja-JP" sz="1015" dirty="0"/>
              <a:t> and biotech analysis and consensus forecasts</a:t>
            </a:r>
            <a:r>
              <a:rPr lang="ja-JP" altLang="en-US" sz="1015" dirty="0"/>
              <a:t>）</a:t>
            </a:r>
            <a:r>
              <a:rPr lang="en-US" altLang="ja-JP" sz="1015" dirty="0"/>
              <a:t> Report 2014</a:t>
            </a:r>
            <a:endParaRPr lang="ja-JP" altLang="en-US" sz="1015" dirty="0"/>
          </a:p>
        </p:txBody>
      </p:sp>
      <p:sp>
        <p:nvSpPr>
          <p:cNvPr id="62" name="テキスト ボックス 61"/>
          <p:cNvSpPr txBox="1"/>
          <p:nvPr/>
        </p:nvSpPr>
        <p:spPr>
          <a:xfrm>
            <a:off x="4004542" y="4161231"/>
            <a:ext cx="878928" cy="433324"/>
          </a:xfrm>
          <a:prstGeom prst="rect">
            <a:avLst/>
          </a:prstGeom>
          <a:noFill/>
        </p:spPr>
        <p:txBody>
          <a:bodyPr wrap="square" rtlCol="0">
            <a:spAutoFit/>
          </a:bodyPr>
          <a:lstStyle/>
          <a:p>
            <a:r>
              <a:rPr lang="en-US" altLang="ja-JP" sz="1108" dirty="0"/>
              <a:t>0.75</a:t>
            </a:r>
            <a:r>
              <a:rPr lang="ja-JP" altLang="en-US" sz="1108" dirty="0"/>
              <a:t>兆ドル</a:t>
            </a:r>
            <a:endParaRPr lang="en-US" altLang="ja-JP" sz="1108" dirty="0"/>
          </a:p>
          <a:p>
            <a:r>
              <a:rPr lang="ja-JP" altLang="en-US" sz="1108" dirty="0"/>
              <a:t>　　　　</a:t>
            </a:r>
            <a:r>
              <a:rPr lang="en-US" altLang="ja-JP" sz="1108" dirty="0"/>
              <a:t>67</a:t>
            </a:r>
            <a:r>
              <a:rPr lang="ja-JP" altLang="en-US" sz="1108" dirty="0"/>
              <a:t>％</a:t>
            </a:r>
          </a:p>
        </p:txBody>
      </p:sp>
      <p:sp>
        <p:nvSpPr>
          <p:cNvPr id="63" name="テキスト ボックス 62"/>
          <p:cNvSpPr txBox="1"/>
          <p:nvPr/>
        </p:nvSpPr>
        <p:spPr>
          <a:xfrm>
            <a:off x="5475693" y="3762417"/>
            <a:ext cx="963051" cy="433324"/>
          </a:xfrm>
          <a:prstGeom prst="rect">
            <a:avLst/>
          </a:prstGeom>
          <a:noFill/>
        </p:spPr>
        <p:txBody>
          <a:bodyPr wrap="square" rtlCol="0">
            <a:spAutoFit/>
          </a:bodyPr>
          <a:lstStyle/>
          <a:p>
            <a:r>
              <a:rPr lang="en-US" altLang="ja-JP" sz="1108" dirty="0"/>
              <a:t>0.58</a:t>
            </a:r>
            <a:r>
              <a:rPr lang="ja-JP" altLang="en-US" sz="1108" dirty="0"/>
              <a:t>兆ドル</a:t>
            </a:r>
            <a:endParaRPr lang="en-US" altLang="ja-JP" sz="1108" dirty="0"/>
          </a:p>
          <a:p>
            <a:pPr algn="r"/>
            <a:r>
              <a:rPr lang="en-US" altLang="ja-JP" sz="1108" dirty="0"/>
              <a:t>44</a:t>
            </a:r>
            <a:r>
              <a:rPr lang="ja-JP" altLang="en-US" sz="1108" dirty="0"/>
              <a:t>％</a:t>
            </a:r>
          </a:p>
        </p:txBody>
      </p:sp>
      <p:sp>
        <p:nvSpPr>
          <p:cNvPr id="64" name="テキスト ボックス 63"/>
          <p:cNvSpPr txBox="1"/>
          <p:nvPr/>
        </p:nvSpPr>
        <p:spPr>
          <a:xfrm>
            <a:off x="6908238" y="3620305"/>
            <a:ext cx="963051" cy="433324"/>
          </a:xfrm>
          <a:prstGeom prst="rect">
            <a:avLst/>
          </a:prstGeom>
          <a:noFill/>
        </p:spPr>
        <p:txBody>
          <a:bodyPr wrap="square" rtlCol="0">
            <a:spAutoFit/>
          </a:bodyPr>
          <a:lstStyle/>
          <a:p>
            <a:r>
              <a:rPr lang="en-US" altLang="ja-JP" sz="1108" dirty="0"/>
              <a:t>0.5</a:t>
            </a:r>
            <a:r>
              <a:rPr lang="ja-JP" altLang="en-US" sz="1108" dirty="0"/>
              <a:t>兆ドル</a:t>
            </a:r>
            <a:endParaRPr lang="en-US" altLang="ja-JP" sz="1108" dirty="0"/>
          </a:p>
          <a:p>
            <a:pPr algn="r"/>
            <a:r>
              <a:rPr lang="en-US" altLang="ja-JP" sz="1108" dirty="0"/>
              <a:t>36</a:t>
            </a:r>
            <a:r>
              <a:rPr lang="ja-JP" altLang="en-US" sz="1108" dirty="0"/>
              <a:t>％</a:t>
            </a:r>
          </a:p>
        </p:txBody>
      </p:sp>
      <p:cxnSp>
        <p:nvCxnSpPr>
          <p:cNvPr id="66" name="直線コネクタ 65"/>
          <p:cNvCxnSpPr/>
          <p:nvPr/>
        </p:nvCxnSpPr>
        <p:spPr>
          <a:xfrm flipV="1">
            <a:off x="4853700" y="3425516"/>
            <a:ext cx="610912" cy="4033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V="1">
            <a:off x="6343540" y="3378882"/>
            <a:ext cx="550317" cy="46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1791468" y="3520912"/>
            <a:ext cx="1728191" cy="1115305"/>
          </a:xfrm>
          <a:prstGeom prst="rect">
            <a:avLst/>
          </a:prstGeom>
          <a:noFill/>
        </p:spPr>
        <p:txBody>
          <a:bodyPr wrap="square" rtlCol="0">
            <a:spAutoFit/>
          </a:bodyPr>
          <a:lstStyle/>
          <a:p>
            <a:r>
              <a:rPr lang="ja-JP" altLang="en-US" sz="1108" dirty="0">
                <a:latin typeface="ＭＳ Ｐ明朝" pitchFamily="18" charset="-128"/>
                <a:ea typeface="ＭＳ Ｐ明朝" pitchFamily="18" charset="-128"/>
              </a:rPr>
              <a:t>　・分子量が小さい</a:t>
            </a:r>
            <a:endParaRPr lang="en-US" altLang="ja-JP" sz="1108" dirty="0">
              <a:latin typeface="ＭＳ Ｐ明朝" pitchFamily="18" charset="-128"/>
              <a:ea typeface="ＭＳ Ｐ明朝" pitchFamily="18" charset="-128"/>
            </a:endParaRPr>
          </a:p>
          <a:p>
            <a:r>
              <a:rPr lang="ja-JP" altLang="en-US" sz="1108" dirty="0">
                <a:latin typeface="ＭＳ Ｐ明朝" pitchFamily="18" charset="-128"/>
                <a:ea typeface="ＭＳ Ｐ明朝" pitchFamily="18" charset="-128"/>
              </a:rPr>
              <a:t>　・製造が化学合成で簡単（ジェネリックが容易）</a:t>
            </a:r>
            <a:endParaRPr lang="en-US" altLang="ja-JP" sz="1108" dirty="0">
              <a:latin typeface="ＭＳ Ｐ明朝" pitchFamily="18" charset="-128"/>
              <a:ea typeface="ＭＳ Ｐ明朝" pitchFamily="18" charset="-128"/>
            </a:endParaRPr>
          </a:p>
          <a:p>
            <a:r>
              <a:rPr lang="ja-JP" altLang="en-US" sz="1108" dirty="0">
                <a:latin typeface="ＭＳ Ｐ明朝" pitchFamily="18" charset="-128"/>
                <a:ea typeface="ＭＳ Ｐ明朝" pitchFamily="18" charset="-128"/>
              </a:rPr>
              <a:t>・特許切れ医薬品がジェネリック化され、売上げ急減</a:t>
            </a:r>
          </a:p>
        </p:txBody>
      </p:sp>
      <p:sp>
        <p:nvSpPr>
          <p:cNvPr id="72" name="テキスト ボックス 71"/>
          <p:cNvSpPr txBox="1"/>
          <p:nvPr/>
        </p:nvSpPr>
        <p:spPr>
          <a:xfrm>
            <a:off x="1691576" y="4732495"/>
            <a:ext cx="2135050" cy="1115305"/>
          </a:xfrm>
          <a:prstGeom prst="rect">
            <a:avLst/>
          </a:prstGeom>
          <a:noFill/>
        </p:spPr>
        <p:txBody>
          <a:bodyPr wrap="square" rtlCol="0">
            <a:spAutoFit/>
          </a:bodyPr>
          <a:lstStyle/>
          <a:p>
            <a:r>
              <a:rPr lang="ja-JP" altLang="en-US" sz="1108" dirty="0">
                <a:latin typeface="ＭＳ Ｐ明朝" pitchFamily="18" charset="-128"/>
                <a:ea typeface="ＭＳ Ｐ明朝" pitchFamily="18" charset="-128"/>
              </a:rPr>
              <a:t>　・構造が複雑で、分野的多様性・高度化が必要</a:t>
            </a:r>
            <a:endParaRPr lang="en-US" altLang="ja-JP" sz="1108" dirty="0">
              <a:latin typeface="ＭＳ Ｐ明朝" pitchFamily="18" charset="-128"/>
              <a:ea typeface="ＭＳ Ｐ明朝" pitchFamily="18" charset="-128"/>
            </a:endParaRPr>
          </a:p>
          <a:p>
            <a:r>
              <a:rPr lang="ja-JP" altLang="en-US" sz="1108" dirty="0">
                <a:latin typeface="ＭＳ Ｐ明朝" pitchFamily="18" charset="-128"/>
                <a:ea typeface="ＭＳ Ｐ明朝" pitchFamily="18" charset="-128"/>
              </a:rPr>
              <a:t>　・基礎研究に占める割合が高い</a:t>
            </a:r>
            <a:endParaRPr lang="en-US" altLang="ja-JP" sz="1108" dirty="0">
              <a:latin typeface="ＭＳ Ｐ明朝" pitchFamily="18" charset="-128"/>
              <a:ea typeface="ＭＳ Ｐ明朝" pitchFamily="18" charset="-128"/>
            </a:endParaRPr>
          </a:p>
          <a:p>
            <a:r>
              <a:rPr lang="ja-JP" altLang="en-US" sz="1108" dirty="0">
                <a:latin typeface="ＭＳ Ｐ明朝" pitchFamily="18" charset="-128"/>
                <a:ea typeface="ＭＳ Ｐ明朝" pitchFamily="18" charset="-128"/>
              </a:rPr>
              <a:t>　・分子量が高く、数百から数千にものぼる</a:t>
            </a:r>
            <a:endParaRPr lang="en-US" altLang="ja-JP" sz="1108" dirty="0">
              <a:latin typeface="ＭＳ Ｐ明朝" pitchFamily="18" charset="-128"/>
              <a:ea typeface="ＭＳ Ｐ明朝" pitchFamily="18" charset="-128"/>
            </a:endParaRPr>
          </a:p>
          <a:p>
            <a:r>
              <a:rPr lang="ja-JP" altLang="en-US" sz="1108" dirty="0">
                <a:latin typeface="ＭＳ Ｐ明朝" pitchFamily="18" charset="-128"/>
                <a:ea typeface="ＭＳ Ｐ明朝" pitchFamily="18" charset="-128"/>
              </a:rPr>
              <a:t>　・ジェネリックは難しい</a:t>
            </a:r>
          </a:p>
        </p:txBody>
      </p:sp>
      <p:cxnSp>
        <p:nvCxnSpPr>
          <p:cNvPr id="52" name="直線コネクタ 51"/>
          <p:cNvCxnSpPr/>
          <p:nvPr/>
        </p:nvCxnSpPr>
        <p:spPr>
          <a:xfrm>
            <a:off x="1700913" y="2487598"/>
            <a:ext cx="194052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800842" y="2487598"/>
            <a:ext cx="6603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583866" y="2226070"/>
            <a:ext cx="710128" cy="262829"/>
          </a:xfrm>
          <a:prstGeom prst="rect">
            <a:avLst/>
          </a:prstGeom>
          <a:noFill/>
        </p:spPr>
        <p:txBody>
          <a:bodyPr wrap="square" rtlCol="0">
            <a:spAutoFit/>
          </a:bodyPr>
          <a:lstStyle/>
          <a:p>
            <a:pPr algn="ctr"/>
            <a:r>
              <a:rPr lang="ja-JP" altLang="en-US" sz="1108" dirty="0"/>
              <a:t>分類</a:t>
            </a:r>
          </a:p>
        </p:txBody>
      </p:sp>
      <p:sp>
        <p:nvSpPr>
          <p:cNvPr id="55" name="テキスト ボックス 54"/>
          <p:cNvSpPr txBox="1"/>
          <p:nvPr/>
        </p:nvSpPr>
        <p:spPr>
          <a:xfrm>
            <a:off x="1580899" y="2226070"/>
            <a:ext cx="710128" cy="262829"/>
          </a:xfrm>
          <a:prstGeom prst="rect">
            <a:avLst/>
          </a:prstGeom>
          <a:noFill/>
        </p:spPr>
        <p:txBody>
          <a:bodyPr wrap="square" rtlCol="0">
            <a:spAutoFit/>
          </a:bodyPr>
          <a:lstStyle/>
          <a:p>
            <a:pPr algn="ctr"/>
            <a:r>
              <a:rPr lang="ja-JP" altLang="en-US" sz="1108" dirty="0"/>
              <a:t>特徴</a:t>
            </a:r>
          </a:p>
        </p:txBody>
      </p:sp>
      <p:sp>
        <p:nvSpPr>
          <p:cNvPr id="3" name="正方形/長方形 2"/>
          <p:cNvSpPr/>
          <p:nvPr/>
        </p:nvSpPr>
        <p:spPr>
          <a:xfrm>
            <a:off x="780822" y="3583224"/>
            <a:ext cx="806864" cy="433324"/>
          </a:xfrm>
          <a:prstGeom prst="rect">
            <a:avLst/>
          </a:prstGeom>
          <a:solidFill>
            <a:schemeClr val="bg1">
              <a:lumMod val="75000"/>
            </a:schemeClr>
          </a:solidFill>
        </p:spPr>
        <p:txBody>
          <a:bodyPr wrap="square">
            <a:spAutoFit/>
          </a:bodyPr>
          <a:lstStyle/>
          <a:p>
            <a:r>
              <a:rPr lang="ja-JP" altLang="en-US" sz="1108" b="1" dirty="0"/>
              <a:t>一般</a:t>
            </a:r>
            <a:endParaRPr lang="en-US" altLang="ja-JP" sz="1108" b="1" dirty="0"/>
          </a:p>
          <a:p>
            <a:r>
              <a:rPr lang="ja-JP" altLang="en-US" sz="1108" b="1" dirty="0"/>
              <a:t>医薬品</a:t>
            </a:r>
            <a:endParaRPr lang="en-US" altLang="ja-JP" sz="1108" b="1" dirty="0"/>
          </a:p>
        </p:txBody>
      </p:sp>
      <p:sp>
        <p:nvSpPr>
          <p:cNvPr id="56" name="正方形/長方形 55"/>
          <p:cNvSpPr/>
          <p:nvPr/>
        </p:nvSpPr>
        <p:spPr>
          <a:xfrm>
            <a:off x="774035" y="4795911"/>
            <a:ext cx="806864" cy="433324"/>
          </a:xfrm>
          <a:prstGeom prst="rect">
            <a:avLst/>
          </a:prstGeom>
          <a:solidFill>
            <a:schemeClr val="bg1">
              <a:lumMod val="75000"/>
            </a:schemeClr>
          </a:solidFill>
        </p:spPr>
        <p:txBody>
          <a:bodyPr wrap="square">
            <a:spAutoFit/>
          </a:bodyPr>
          <a:lstStyle/>
          <a:p>
            <a:r>
              <a:rPr lang="ja-JP" altLang="en-US" sz="1108" b="1" dirty="0"/>
              <a:t>バイオ</a:t>
            </a:r>
            <a:endParaRPr lang="en-US" altLang="ja-JP" sz="1108" b="1" dirty="0"/>
          </a:p>
          <a:p>
            <a:r>
              <a:rPr lang="ja-JP" altLang="en-US" sz="1108" b="1" dirty="0"/>
              <a:t>医薬品</a:t>
            </a:r>
            <a:endParaRPr lang="en-US" altLang="ja-JP" sz="1108" b="1" dirty="0"/>
          </a:p>
        </p:txBody>
      </p:sp>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60</a:t>
            </a:fld>
            <a:endParaRPr kumimoji="1" lang="ja-JP" altLang="en-US"/>
          </a:p>
        </p:txBody>
      </p:sp>
      <p:sp>
        <p:nvSpPr>
          <p:cNvPr id="49" name="テキスト ボックス 48"/>
          <p:cNvSpPr txBox="1"/>
          <p:nvPr/>
        </p:nvSpPr>
        <p:spPr>
          <a:xfrm>
            <a:off x="71385" y="157846"/>
            <a:ext cx="867545"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B</a:t>
            </a:r>
            <a:r>
              <a:rPr lang="ja-JP" altLang="en-US" sz="1662" dirty="0"/>
              <a:t>　創薬</a:t>
            </a:r>
          </a:p>
        </p:txBody>
      </p:sp>
      <p:sp>
        <p:nvSpPr>
          <p:cNvPr id="48" name="角丸四角形 47"/>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969743" y="179138"/>
            <a:ext cx="3056167"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バイオ医薬の市場は将来有望　　　　</a:t>
            </a:r>
            <a:endParaRPr lang="ja-JP" altLang="en-US" sz="16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6071748" y="436602"/>
            <a:ext cx="2784350"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103071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2109660" y="1368464"/>
            <a:ext cx="2936926" cy="291170"/>
          </a:xfrm>
          <a:prstGeom prst="rect">
            <a:avLst/>
          </a:prstGeom>
          <a:noFill/>
        </p:spPr>
        <p:txBody>
          <a:bodyPr wrap="square" rtlCol="0">
            <a:spAutoFit/>
          </a:bodyPr>
          <a:lstStyle/>
          <a:p>
            <a:pPr algn="ctr"/>
            <a:r>
              <a:rPr lang="ja-JP" altLang="en-US" sz="1292" dirty="0">
                <a:latin typeface="Meiryo UI" panose="020B0604030504040204" pitchFamily="50" charset="-128"/>
                <a:ea typeface="Meiryo UI" panose="020B0604030504040204" pitchFamily="50" charset="-128"/>
                <a:cs typeface="Meiryo UI" panose="020B0604030504040204" pitchFamily="50" charset="-128"/>
              </a:rPr>
              <a:t>現状の組織と今後の巻き込み</a:t>
            </a:r>
          </a:p>
        </p:txBody>
      </p:sp>
      <p:sp>
        <p:nvSpPr>
          <p:cNvPr id="43" name="テキスト ボックス 42"/>
          <p:cNvSpPr txBox="1"/>
          <p:nvPr/>
        </p:nvSpPr>
        <p:spPr>
          <a:xfrm>
            <a:off x="7242245" y="1381600"/>
            <a:ext cx="1540315" cy="291170"/>
          </a:xfrm>
          <a:prstGeom prst="rect">
            <a:avLst/>
          </a:prstGeom>
          <a:noFill/>
        </p:spPr>
        <p:txBody>
          <a:bodyPr wrap="square" rtlCol="0">
            <a:spAutoFit/>
          </a:bodyPr>
          <a:lstStyle/>
          <a:p>
            <a:pPr algn="ctr"/>
            <a:r>
              <a:rPr lang="ja-JP" altLang="en-US" sz="1292" dirty="0">
                <a:latin typeface="Meiryo UI" panose="020B0604030504040204" pitchFamily="50" charset="-128"/>
                <a:ea typeface="Meiryo UI" panose="020B0604030504040204" pitchFamily="50" charset="-128"/>
                <a:cs typeface="Meiryo UI" panose="020B0604030504040204" pitchFamily="50" charset="-128"/>
              </a:rPr>
              <a:t>目標</a:t>
            </a:r>
          </a:p>
        </p:txBody>
      </p:sp>
      <p:cxnSp>
        <p:nvCxnSpPr>
          <p:cNvPr id="44" name="直線コネクタ 43"/>
          <p:cNvCxnSpPr/>
          <p:nvPr/>
        </p:nvCxnSpPr>
        <p:spPr>
          <a:xfrm>
            <a:off x="337598" y="1699630"/>
            <a:ext cx="6020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6919254" y="1696942"/>
            <a:ext cx="21862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二等辺三角形 50"/>
          <p:cNvSpPr/>
          <p:nvPr/>
        </p:nvSpPr>
        <p:spPr>
          <a:xfrm rot="5400000">
            <a:off x="5783040" y="3886230"/>
            <a:ext cx="1852954" cy="265787"/>
          </a:xfrm>
          <a:prstGeom prst="triangle">
            <a:avLst>
              <a:gd name="adj" fmla="val 50677"/>
            </a:avLst>
          </a:prstGeom>
          <a:solidFill>
            <a:schemeClr val="tx1">
              <a:lumMod val="50000"/>
              <a:lumOff val="50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662">
              <a:solidFill>
                <a:schemeClr val="tx1"/>
              </a:solidFill>
              <a:latin typeface="Meiryo UI" panose="020B0604030504040204" pitchFamily="50" charset="-128"/>
              <a:ea typeface="Meiryo UI" panose="020B0604030504040204" pitchFamily="50" charset="-128"/>
            </a:endParaRPr>
          </a:p>
        </p:txBody>
      </p:sp>
      <p:sp>
        <p:nvSpPr>
          <p:cNvPr id="62" name="山形 61"/>
          <p:cNvSpPr/>
          <p:nvPr/>
        </p:nvSpPr>
        <p:spPr bwMode="auto">
          <a:xfrm>
            <a:off x="3492181" y="2086083"/>
            <a:ext cx="836008" cy="432000"/>
          </a:xfrm>
          <a:prstGeom prst="chevron">
            <a:avLst>
              <a:gd name="adj" fmla="val 23684"/>
            </a:avLst>
          </a:prstGeom>
          <a:noFill/>
          <a:ln w="9525" cap="flat" cmpd="sng" algn="ctr">
            <a:solidFill>
              <a:schemeClr val="tx1"/>
            </a:solidFill>
            <a:prstDash val="solid"/>
          </a:ln>
          <a:effectLst>
            <a:outerShdw blurRad="50800" dist="38100" dir="2700000" sx="1000" sy="1000" algn="tl" rotWithShape="0">
              <a:prstClr val="black">
                <a:alpha val="40000"/>
              </a:prstClr>
            </a:outerShdw>
          </a:effectLst>
        </p:spPr>
        <p:txBody>
          <a:bodyPr wrap="none" anchor="ctr"/>
          <a:lstStyle/>
          <a:p>
            <a:pPr algn="ctr">
              <a:defRPr/>
            </a:pPr>
            <a:r>
              <a:rPr kumimoji="0" lang="ja-JP" altLang="en-US" sz="923" b="1" kern="0" dirty="0">
                <a:latin typeface="Meiryo UI" panose="020B0604030504040204" pitchFamily="50" charset="-128"/>
                <a:ea typeface="Meiryo UI" panose="020B0604030504040204" pitchFamily="50" charset="-128"/>
                <a:cs typeface="ヒラギノ角ゴ Pro W6"/>
              </a:rPr>
              <a:t>創薬標的</a:t>
            </a:r>
            <a:endParaRPr kumimoji="0" lang="en-US" altLang="ja-JP" sz="923" b="1" kern="0" dirty="0">
              <a:latin typeface="Meiryo UI" panose="020B0604030504040204" pitchFamily="50" charset="-128"/>
              <a:ea typeface="Meiryo UI" panose="020B0604030504040204" pitchFamily="50" charset="-128"/>
              <a:cs typeface="ヒラギノ角ゴ Pro W6"/>
            </a:endParaRPr>
          </a:p>
          <a:p>
            <a:pPr algn="ctr">
              <a:defRPr/>
            </a:pPr>
            <a:r>
              <a:rPr kumimoji="0" lang="ja-JP" altLang="en-US" sz="923" b="1" kern="0" dirty="0">
                <a:latin typeface="Meiryo UI" panose="020B0604030504040204" pitchFamily="50" charset="-128"/>
                <a:ea typeface="Meiryo UI" panose="020B0604030504040204" pitchFamily="50" charset="-128"/>
                <a:cs typeface="ヒラギノ角ゴ Pro W6"/>
              </a:rPr>
              <a:t>特定検証</a:t>
            </a:r>
          </a:p>
        </p:txBody>
      </p:sp>
      <p:sp>
        <p:nvSpPr>
          <p:cNvPr id="63" name="山形 62"/>
          <p:cNvSpPr/>
          <p:nvPr/>
        </p:nvSpPr>
        <p:spPr bwMode="auto">
          <a:xfrm>
            <a:off x="4328193" y="2086083"/>
            <a:ext cx="762243" cy="432000"/>
          </a:xfrm>
          <a:prstGeom prst="chevron">
            <a:avLst>
              <a:gd name="adj" fmla="val 23684"/>
            </a:avLst>
          </a:prstGeom>
          <a:noFill/>
          <a:ln w="9525" cap="flat" cmpd="sng" algn="ctr">
            <a:solidFill>
              <a:schemeClr val="tx1"/>
            </a:solidFill>
            <a:prstDash val="solid"/>
          </a:ln>
          <a:effectLst>
            <a:outerShdw blurRad="50800" dist="38100" dir="2700000" sx="1000" sy="1000" algn="tl" rotWithShape="0">
              <a:prstClr val="black">
                <a:alpha val="40000"/>
              </a:prstClr>
            </a:outerShdw>
          </a:effectLst>
        </p:spPr>
        <p:txBody>
          <a:bodyPr wrap="none" anchor="ctr"/>
          <a:lstStyle/>
          <a:p>
            <a:pPr algn="ctr">
              <a:defRPr/>
            </a:pPr>
            <a:r>
              <a:rPr kumimoji="0" lang="ja-JP" altLang="en-US" sz="923" b="1" kern="0" dirty="0">
                <a:latin typeface="Meiryo UI" panose="020B0604030504040204" pitchFamily="50" charset="-128"/>
                <a:ea typeface="Meiryo UI" panose="020B0604030504040204" pitchFamily="50" charset="-128"/>
                <a:cs typeface="ヒラギノ角ゴ Pro W6"/>
              </a:rPr>
              <a:t>分子標的薬</a:t>
            </a:r>
            <a:endParaRPr kumimoji="0" lang="en-US" altLang="ja-JP" sz="923" b="1" kern="0" dirty="0">
              <a:latin typeface="Meiryo UI" panose="020B0604030504040204" pitchFamily="50" charset="-128"/>
              <a:ea typeface="Meiryo UI" panose="020B0604030504040204" pitchFamily="50" charset="-128"/>
              <a:cs typeface="ヒラギノ角ゴ Pro W6"/>
            </a:endParaRPr>
          </a:p>
          <a:p>
            <a:pPr algn="ctr">
              <a:defRPr/>
            </a:pPr>
            <a:r>
              <a:rPr kumimoji="0" lang="ja-JP" altLang="en-US" sz="923" b="1" kern="0" dirty="0">
                <a:latin typeface="Meiryo UI" panose="020B0604030504040204" pitchFamily="50" charset="-128"/>
                <a:ea typeface="Meiryo UI" panose="020B0604030504040204" pitchFamily="50" charset="-128"/>
                <a:cs typeface="ヒラギノ角ゴ Pro W6"/>
              </a:rPr>
              <a:t>検索</a:t>
            </a:r>
          </a:p>
        </p:txBody>
      </p:sp>
      <p:sp>
        <p:nvSpPr>
          <p:cNvPr id="64" name="山形 63"/>
          <p:cNvSpPr/>
          <p:nvPr/>
        </p:nvSpPr>
        <p:spPr bwMode="auto">
          <a:xfrm>
            <a:off x="5056891" y="2086083"/>
            <a:ext cx="675220" cy="432000"/>
          </a:xfrm>
          <a:prstGeom prst="chevron">
            <a:avLst>
              <a:gd name="adj" fmla="val 23684"/>
            </a:avLst>
          </a:prstGeom>
          <a:noFill/>
          <a:ln w="9525" cap="flat" cmpd="sng" algn="ctr">
            <a:solidFill>
              <a:schemeClr val="tx1"/>
            </a:solidFill>
            <a:prstDash val="solid"/>
          </a:ln>
          <a:effectLst>
            <a:outerShdw blurRad="50800" dist="38100" dir="2700000" sx="1000" sy="1000" algn="tl" rotWithShape="0">
              <a:prstClr val="black">
                <a:alpha val="40000"/>
              </a:prstClr>
            </a:outerShdw>
          </a:effectLst>
        </p:spPr>
        <p:txBody>
          <a:bodyPr wrap="none" anchor="ctr"/>
          <a:lstStyle/>
          <a:p>
            <a:pPr algn="ctr">
              <a:defRPr/>
            </a:pPr>
            <a:r>
              <a:rPr kumimoji="0" lang="ja-JP" altLang="en-US" sz="923" b="1" kern="0" dirty="0">
                <a:latin typeface="Meiryo UI" panose="020B0604030504040204" pitchFamily="50" charset="-128"/>
                <a:ea typeface="Meiryo UI" panose="020B0604030504040204" pitchFamily="50" charset="-128"/>
                <a:cs typeface="ヒラギノ角ゴ Pro W6"/>
              </a:rPr>
              <a:t>最適化</a:t>
            </a:r>
          </a:p>
        </p:txBody>
      </p:sp>
      <p:sp>
        <p:nvSpPr>
          <p:cNvPr id="65" name="山形 64"/>
          <p:cNvSpPr/>
          <p:nvPr/>
        </p:nvSpPr>
        <p:spPr bwMode="auto">
          <a:xfrm>
            <a:off x="5724128" y="2086083"/>
            <a:ext cx="737655" cy="432000"/>
          </a:xfrm>
          <a:prstGeom prst="chevron">
            <a:avLst>
              <a:gd name="adj" fmla="val 23684"/>
            </a:avLst>
          </a:prstGeom>
          <a:noFill/>
          <a:ln w="9525" cap="flat" cmpd="sng" algn="ctr">
            <a:solidFill>
              <a:schemeClr val="tx1"/>
            </a:solidFill>
            <a:prstDash val="solid"/>
          </a:ln>
          <a:effectLst>
            <a:outerShdw blurRad="50800" dist="38100" dir="2700000" sx="1000" sy="1000" algn="tl" rotWithShape="0">
              <a:prstClr val="black">
                <a:alpha val="40000"/>
              </a:prstClr>
            </a:outerShdw>
          </a:effectLst>
        </p:spPr>
        <p:txBody>
          <a:bodyPr wrap="none" anchor="ctr"/>
          <a:lstStyle/>
          <a:p>
            <a:pPr algn="ctr">
              <a:defRPr/>
            </a:pPr>
            <a:r>
              <a:rPr kumimoji="0" lang="ja-JP" altLang="en-US" sz="923" b="1" kern="0" dirty="0">
                <a:latin typeface="Meiryo UI" panose="020B0604030504040204" pitchFamily="50" charset="-128"/>
                <a:ea typeface="Meiryo UI" panose="020B0604030504040204" pitchFamily="50" charset="-128"/>
                <a:cs typeface="ヒラギノ角ゴ Pro W6"/>
              </a:rPr>
              <a:t>薬理動態</a:t>
            </a:r>
            <a:endParaRPr kumimoji="0" lang="en-US" altLang="ja-JP" sz="923" b="1" kern="0" dirty="0">
              <a:latin typeface="Meiryo UI" panose="020B0604030504040204" pitchFamily="50" charset="-128"/>
              <a:ea typeface="Meiryo UI" panose="020B0604030504040204" pitchFamily="50" charset="-128"/>
              <a:cs typeface="ヒラギノ角ゴ Pro W6"/>
            </a:endParaRPr>
          </a:p>
          <a:p>
            <a:pPr algn="ctr">
              <a:defRPr/>
            </a:pPr>
            <a:r>
              <a:rPr kumimoji="0" lang="ja-JP" altLang="en-US" sz="923" b="1" kern="0" dirty="0">
                <a:latin typeface="Meiryo UI" panose="020B0604030504040204" pitchFamily="50" charset="-128"/>
                <a:ea typeface="Meiryo UI" panose="020B0604030504040204" pitchFamily="50" charset="-128"/>
                <a:cs typeface="ヒラギノ角ゴ Pro W6"/>
              </a:rPr>
              <a:t>・安全性</a:t>
            </a:r>
          </a:p>
        </p:txBody>
      </p:sp>
      <p:sp>
        <p:nvSpPr>
          <p:cNvPr id="56" name="正方形/長方形 55"/>
          <p:cNvSpPr/>
          <p:nvPr/>
        </p:nvSpPr>
        <p:spPr bwMode="auto">
          <a:xfrm>
            <a:off x="188631" y="2669145"/>
            <a:ext cx="1044000" cy="946434"/>
          </a:xfrm>
          <a:prstGeom prst="rect">
            <a:avLst/>
          </a:prstGeom>
          <a:solidFill>
            <a:schemeClr val="tx1">
              <a:lumMod val="50000"/>
              <a:lumOff val="50000"/>
            </a:schemeClr>
          </a:solidFill>
          <a:ln w="9525" cap="flat" cmpd="sng" algn="ctr">
            <a:noFill/>
            <a:prstDash val="solid"/>
          </a:ln>
          <a:effectLst/>
        </p:spPr>
        <p:txBody>
          <a:bodyPr wrap="square" anchor="ctr"/>
          <a:lstStyle/>
          <a:p>
            <a:pPr algn="ctr">
              <a:defRPr/>
            </a:pPr>
            <a:r>
              <a:rPr kumimoji="0" lang="ja-JP" altLang="en-US" sz="1015" b="1" kern="0" dirty="0">
                <a:latin typeface="Meiryo UI" panose="020B0604030504040204" pitchFamily="50" charset="-128"/>
                <a:ea typeface="Meiryo UI" panose="020B0604030504040204" pitchFamily="50" charset="-128"/>
                <a:cs typeface="ヒラギノ角ゴ Pro W6"/>
              </a:rPr>
              <a:t>府大</a:t>
            </a:r>
            <a:endParaRPr kumimoji="0" lang="en-US" altLang="ja-JP" sz="1015" b="1" kern="0" dirty="0">
              <a:latin typeface="Meiryo UI" panose="020B0604030504040204" pitchFamily="50" charset="-128"/>
              <a:ea typeface="Meiryo UI" panose="020B0604030504040204" pitchFamily="50" charset="-128"/>
              <a:cs typeface="ヒラギノ角ゴ Pro W6"/>
            </a:endParaRPr>
          </a:p>
          <a:p>
            <a:pPr algn="ctr">
              <a:defRPr/>
            </a:pPr>
            <a:r>
              <a:rPr kumimoji="0" lang="ja-JP" altLang="en-US" sz="1015" b="1" kern="0" dirty="0">
                <a:latin typeface="Meiryo UI" panose="020B0604030504040204" pitchFamily="50" charset="-128"/>
                <a:ea typeface="Meiryo UI" panose="020B0604030504040204" pitchFamily="50" charset="-128"/>
                <a:cs typeface="ヒラギノ角ゴ Pro W6"/>
              </a:rPr>
              <a:t>バイオ・メディカル・フォーラム</a:t>
            </a:r>
            <a:endParaRPr kumimoji="0" lang="en-US" altLang="ja-JP" sz="1015" b="1" kern="0" dirty="0">
              <a:latin typeface="Meiryo UI" panose="020B0604030504040204" pitchFamily="50" charset="-128"/>
              <a:ea typeface="Meiryo UI" panose="020B0604030504040204" pitchFamily="50" charset="-128"/>
              <a:cs typeface="ヒラギノ角ゴ Pro W6"/>
            </a:endParaRPr>
          </a:p>
          <a:p>
            <a:pPr algn="ctr">
              <a:defRPr/>
            </a:pPr>
            <a:endParaRPr kumimoji="0" lang="ja-JP" altLang="en-US" sz="1015" b="1" strike="sngStrike" kern="0" dirty="0">
              <a:solidFill>
                <a:srgbClr val="FF0000"/>
              </a:solidFill>
              <a:latin typeface="Meiryo UI" panose="020B0604030504040204" pitchFamily="50" charset="-128"/>
              <a:ea typeface="Meiryo UI" panose="020B0604030504040204" pitchFamily="50" charset="-128"/>
              <a:cs typeface="ヒラギノ角ゴ Pro W6"/>
            </a:endParaRPr>
          </a:p>
        </p:txBody>
      </p:sp>
      <p:sp>
        <p:nvSpPr>
          <p:cNvPr id="49" name="テキスト ボックス 48"/>
          <p:cNvSpPr txBox="1"/>
          <p:nvPr/>
        </p:nvSpPr>
        <p:spPr>
          <a:xfrm>
            <a:off x="1260941" y="2678051"/>
            <a:ext cx="2543727" cy="944810"/>
          </a:xfrm>
          <a:prstGeom prst="rect">
            <a:avLst/>
          </a:prstGeom>
          <a:noFill/>
        </p:spPr>
        <p:txBody>
          <a:bodyPr wrap="square" rtlCol="0">
            <a:spAutoFit/>
          </a:bodyPr>
          <a:lstStyle/>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ライブセルイメージング研究所</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ケミカルバイオロジー研究所</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en-US" altLang="ja-JP" sz="1108" dirty="0">
                <a:latin typeface="Meiryo UI" panose="020B0604030504040204" pitchFamily="50" charset="-128"/>
                <a:ea typeface="Meiryo UI" panose="020B0604030504040204" pitchFamily="50" charset="-128"/>
                <a:cs typeface="Meiryo UI" panose="020B0604030504040204" pitchFamily="50" charset="-128"/>
              </a:rPr>
              <a:t>BNCT</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研究センター</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食品安全科学研究センター</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バイオメディカルファシリティーセンター</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1260940" y="3862164"/>
            <a:ext cx="2344378" cy="433324"/>
          </a:xfrm>
          <a:prstGeom prst="rect">
            <a:avLst/>
          </a:prstGeom>
          <a:noFill/>
        </p:spPr>
        <p:txBody>
          <a:bodyPr wrap="square" rtlCol="0">
            <a:spAutoFit/>
          </a:bodyPr>
          <a:lstStyle/>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生命環境科学域</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工学域</a:t>
            </a:r>
            <a:r>
              <a:rPr lang="en-US" altLang="ja-JP" sz="1108"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情報</a:t>
            </a:r>
            <a:r>
              <a:rPr lang="en-US" altLang="ja-JP" sz="1108"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3" name="テキスト ボックス 52"/>
          <p:cNvSpPr txBox="1"/>
          <p:nvPr/>
        </p:nvSpPr>
        <p:spPr>
          <a:xfrm>
            <a:off x="1260940" y="4429788"/>
            <a:ext cx="2344378" cy="944810"/>
          </a:xfrm>
          <a:prstGeom prst="rect">
            <a:avLst/>
          </a:prstGeom>
          <a:noFill/>
        </p:spPr>
        <p:txBody>
          <a:bodyPr wrap="square" rtlCol="0">
            <a:spAutoFit/>
          </a:bodyPr>
          <a:lstStyle/>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医学部</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理学部</a:t>
            </a:r>
            <a:r>
              <a:rPr lang="en-US" altLang="ja-JP" sz="1108"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生物・化学</a:t>
            </a:r>
            <a:r>
              <a:rPr lang="en-US" altLang="ja-JP" sz="1108" dirty="0">
                <a:latin typeface="Meiryo UI" panose="020B0604030504040204" pitchFamily="50" charset="-128"/>
                <a:ea typeface="Meiryo UI" panose="020B0604030504040204" pitchFamily="50" charset="-128"/>
                <a:cs typeface="Meiryo UI" panose="020B0604030504040204" pitchFamily="50" charset="-128"/>
              </a:rPr>
              <a:t>)</a:t>
            </a:r>
          </a:p>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工学部</a:t>
            </a:r>
            <a:r>
              <a:rPr lang="en-US" altLang="ja-JP" sz="1108"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化学バイオ・機械・電子情報</a:t>
            </a:r>
            <a:r>
              <a:rPr lang="en-US" altLang="ja-JP" sz="1108" dirty="0">
                <a:latin typeface="Meiryo UI" panose="020B0604030504040204" pitchFamily="50" charset="-128"/>
                <a:ea typeface="Meiryo UI" panose="020B0604030504040204" pitchFamily="50" charset="-128"/>
                <a:cs typeface="Meiryo UI" panose="020B0604030504040204" pitchFamily="50" charset="-128"/>
              </a:rPr>
              <a:t>)</a:t>
            </a:r>
          </a:p>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生活科学部</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bwMode="auto">
          <a:xfrm>
            <a:off x="179512" y="3780309"/>
            <a:ext cx="1044000" cy="589861"/>
          </a:xfrm>
          <a:prstGeom prst="rect">
            <a:avLst/>
          </a:prstGeom>
          <a:solidFill>
            <a:schemeClr val="bg1">
              <a:lumMod val="85000"/>
            </a:schemeClr>
          </a:solidFill>
          <a:ln w="9525" cap="flat" cmpd="sng" algn="ctr">
            <a:noFill/>
            <a:prstDash val="solid"/>
          </a:ln>
          <a:effectLst/>
        </p:spPr>
        <p:txBody>
          <a:bodyPr wrap="square" anchor="ctr"/>
          <a:lstStyle/>
          <a:p>
            <a:pPr algn="ctr">
              <a:defRPr/>
            </a:pPr>
            <a:r>
              <a:rPr kumimoji="0" lang="ja-JP" altLang="en-US" sz="1015" b="1" kern="0" dirty="0">
                <a:latin typeface="Meiryo UI" panose="020B0604030504040204" pitchFamily="50" charset="-128"/>
                <a:ea typeface="Meiryo UI" panose="020B0604030504040204" pitchFamily="50" charset="-128"/>
                <a:cs typeface="ヒラギノ角ゴ Pro W6"/>
              </a:rPr>
              <a:t>府大</a:t>
            </a:r>
            <a:endParaRPr kumimoji="0" lang="en-US" altLang="ja-JP" sz="1015" b="1" kern="0" dirty="0">
              <a:latin typeface="Meiryo UI" panose="020B0604030504040204" pitchFamily="50" charset="-128"/>
              <a:ea typeface="Meiryo UI" panose="020B0604030504040204" pitchFamily="50" charset="-128"/>
              <a:cs typeface="ヒラギノ角ゴ Pro W6"/>
            </a:endParaRPr>
          </a:p>
          <a:p>
            <a:pPr algn="ctr">
              <a:defRPr/>
            </a:pPr>
            <a:endParaRPr kumimoji="0" lang="ja-JP" altLang="en-US" sz="1015" b="1" strike="sngStrike" kern="0" dirty="0">
              <a:latin typeface="Meiryo UI" panose="020B0604030504040204" pitchFamily="50" charset="-128"/>
              <a:ea typeface="Meiryo UI" panose="020B0604030504040204" pitchFamily="50" charset="-128"/>
              <a:cs typeface="ヒラギノ角ゴ Pro W6"/>
            </a:endParaRPr>
          </a:p>
        </p:txBody>
      </p:sp>
      <p:sp>
        <p:nvSpPr>
          <p:cNvPr id="57" name="正方形/長方形 56"/>
          <p:cNvSpPr/>
          <p:nvPr/>
        </p:nvSpPr>
        <p:spPr bwMode="auto">
          <a:xfrm>
            <a:off x="185812" y="4459120"/>
            <a:ext cx="1044000" cy="845777"/>
          </a:xfrm>
          <a:prstGeom prst="rect">
            <a:avLst/>
          </a:prstGeom>
          <a:solidFill>
            <a:schemeClr val="tx1">
              <a:lumMod val="50000"/>
              <a:lumOff val="50000"/>
            </a:schemeClr>
          </a:solidFill>
          <a:ln w="9525" cap="flat" cmpd="sng" algn="ctr">
            <a:noFill/>
            <a:prstDash val="solid"/>
          </a:ln>
          <a:effectLst/>
        </p:spPr>
        <p:txBody>
          <a:bodyPr wrap="square" anchor="ctr"/>
          <a:lstStyle/>
          <a:p>
            <a:pPr algn="ctr">
              <a:defRPr/>
            </a:pPr>
            <a:r>
              <a:rPr kumimoji="0" lang="ja-JP" altLang="en-US" sz="1015" b="1" kern="0" dirty="0">
                <a:latin typeface="Meiryo UI" panose="020B0604030504040204" pitchFamily="50" charset="-128"/>
                <a:ea typeface="Meiryo UI" panose="020B0604030504040204" pitchFamily="50" charset="-128"/>
                <a:cs typeface="ヒラギノ角ゴ Pro W6"/>
              </a:rPr>
              <a:t>市大</a:t>
            </a:r>
            <a:endParaRPr kumimoji="0" lang="ja-JP" altLang="en-US" sz="1015" b="1" strike="sngStrike" kern="0" dirty="0">
              <a:latin typeface="Meiryo UI" panose="020B0604030504040204" pitchFamily="50" charset="-128"/>
              <a:ea typeface="Meiryo UI" panose="020B0604030504040204" pitchFamily="50" charset="-128"/>
              <a:cs typeface="ヒラギノ角ゴ Pro W6"/>
            </a:endParaRPr>
          </a:p>
        </p:txBody>
      </p:sp>
      <p:sp>
        <p:nvSpPr>
          <p:cNvPr id="58" name="正方形/長方形 57"/>
          <p:cNvSpPr/>
          <p:nvPr/>
        </p:nvSpPr>
        <p:spPr bwMode="auto">
          <a:xfrm>
            <a:off x="179512" y="5410338"/>
            <a:ext cx="1044000" cy="726859"/>
          </a:xfrm>
          <a:prstGeom prst="rect">
            <a:avLst/>
          </a:prstGeom>
          <a:solidFill>
            <a:schemeClr val="bg1">
              <a:lumMod val="85000"/>
            </a:schemeClr>
          </a:solidFill>
          <a:ln w="9525" cap="flat" cmpd="sng" algn="ctr">
            <a:noFill/>
            <a:prstDash val="solid"/>
          </a:ln>
          <a:effectLst/>
        </p:spPr>
        <p:txBody>
          <a:bodyPr wrap="square" anchor="ctr"/>
          <a:lstStyle/>
          <a:p>
            <a:pPr algn="ctr">
              <a:defRPr/>
            </a:pPr>
            <a:r>
              <a:rPr kumimoji="0" lang="ja-JP" altLang="en-US" sz="1015" b="1" kern="0" dirty="0">
                <a:latin typeface="Meiryo UI" panose="020B0604030504040204" pitchFamily="50" charset="-128"/>
                <a:ea typeface="Meiryo UI" panose="020B0604030504040204" pitchFamily="50" charset="-128"/>
                <a:cs typeface="ヒラギノ角ゴ Pro W6"/>
              </a:rPr>
              <a:t>外部との</a:t>
            </a:r>
            <a:r>
              <a:rPr kumimoji="0" lang="ja-JP" altLang="en-US" sz="1015" b="1" strike="sngStrike" kern="0" dirty="0">
                <a:latin typeface="Meiryo UI" panose="020B0604030504040204" pitchFamily="50" charset="-128"/>
                <a:ea typeface="Meiryo UI" panose="020B0604030504040204" pitchFamily="50" charset="-128"/>
                <a:cs typeface="ヒラギノ角ゴ Pro W6"/>
              </a:rPr>
              <a:t>連携</a:t>
            </a:r>
          </a:p>
        </p:txBody>
      </p:sp>
      <p:cxnSp>
        <p:nvCxnSpPr>
          <p:cNvPr id="66" name="直線矢印コネクタ 65"/>
          <p:cNvCxnSpPr/>
          <p:nvPr/>
        </p:nvCxnSpPr>
        <p:spPr>
          <a:xfrm>
            <a:off x="3498157" y="2797593"/>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a:off x="4319159" y="2962540"/>
            <a:ext cx="133296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4319159" y="3142362"/>
            <a:ext cx="133296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a:off x="5652120" y="3294884"/>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5642968" y="3494291"/>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3498157" y="4500869"/>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4319155" y="4677904"/>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a:off x="5653783" y="5198233"/>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4328190" y="4877350"/>
            <a:ext cx="203847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a:off x="3473774" y="5514035"/>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a:off x="4314528" y="5732316"/>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5090436" y="5929391"/>
            <a:ext cx="133296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3544299" y="5451624"/>
            <a:ext cx="2278194" cy="262829"/>
          </a:xfrm>
          <a:prstGeom prst="rect">
            <a:avLst/>
          </a:prstGeom>
          <a:noFill/>
        </p:spPr>
        <p:txBody>
          <a:bodyPr wrap="square" rtlCol="0">
            <a:spAutoFit/>
          </a:bodyPr>
          <a:lstStyle/>
          <a:p>
            <a:pPr algn="ct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戦略的提携</a:t>
            </a:r>
          </a:p>
        </p:txBody>
      </p:sp>
      <p:sp>
        <p:nvSpPr>
          <p:cNvPr id="95" name="テキスト ボックス 94"/>
          <p:cNvSpPr txBox="1"/>
          <p:nvPr/>
        </p:nvSpPr>
        <p:spPr>
          <a:xfrm>
            <a:off x="4593014" y="5692427"/>
            <a:ext cx="2278194" cy="262829"/>
          </a:xfrm>
          <a:prstGeom prst="rect">
            <a:avLst/>
          </a:prstGeom>
          <a:noFill/>
        </p:spPr>
        <p:txBody>
          <a:bodyPr wrap="square" rtlCol="0">
            <a:spAutoFit/>
          </a:bodyPr>
          <a:lstStyle/>
          <a:p>
            <a:pPr algn="ct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すり合わせ</a:t>
            </a:r>
          </a:p>
        </p:txBody>
      </p:sp>
      <p:sp>
        <p:nvSpPr>
          <p:cNvPr id="96" name="テキスト ボックス 95"/>
          <p:cNvSpPr txBox="1"/>
          <p:nvPr/>
        </p:nvSpPr>
        <p:spPr>
          <a:xfrm>
            <a:off x="2701465" y="5263493"/>
            <a:ext cx="2278194" cy="262829"/>
          </a:xfrm>
          <a:prstGeom prst="rect">
            <a:avLst/>
          </a:prstGeom>
          <a:noFill/>
        </p:spPr>
        <p:txBody>
          <a:bodyPr wrap="square" rtlCol="0">
            <a:spAutoFit/>
          </a:bodyPr>
          <a:lstStyle/>
          <a:p>
            <a:pPr algn="ctr"/>
            <a:r>
              <a:rPr lang="ja-JP" altLang="en-US" sz="1108" b="1" dirty="0">
                <a:latin typeface="Meiryo UI" panose="020B0604030504040204" pitchFamily="50" charset="-128"/>
                <a:ea typeface="Meiryo UI" panose="020B0604030504040204" pitchFamily="50" charset="-128"/>
                <a:cs typeface="Meiryo UI" panose="020B0604030504040204" pitchFamily="50" charset="-128"/>
              </a:rPr>
              <a:t>共同研究</a:t>
            </a:r>
          </a:p>
        </p:txBody>
      </p:sp>
      <p:cxnSp>
        <p:nvCxnSpPr>
          <p:cNvPr id="98" name="直線矢印コネクタ 97"/>
          <p:cNvCxnSpPr/>
          <p:nvPr/>
        </p:nvCxnSpPr>
        <p:spPr>
          <a:xfrm>
            <a:off x="5636647" y="3903020"/>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p:nvPr/>
        </p:nvCxnSpPr>
        <p:spPr>
          <a:xfrm>
            <a:off x="4328189" y="4136717"/>
            <a:ext cx="130845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a:off x="3498157" y="3884848"/>
            <a:ext cx="7377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a:off x="4176695" y="4500869"/>
            <a:ext cx="2197692" cy="0"/>
          </a:xfrm>
          <a:prstGeom prst="straightConnector1">
            <a:avLst/>
          </a:prstGeom>
          <a:ln>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1309388" y="2009760"/>
            <a:ext cx="20599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1424404" y="1734197"/>
            <a:ext cx="1823600" cy="262829"/>
          </a:xfrm>
          <a:prstGeom prst="rect">
            <a:avLst/>
          </a:prstGeom>
          <a:noFill/>
        </p:spPr>
        <p:txBody>
          <a:bodyPr wrap="square" rtlCol="0">
            <a:spAutoFit/>
          </a:bodyPr>
          <a:lstStyle/>
          <a:p>
            <a:pPr algn="ctr"/>
            <a:r>
              <a:rPr lang="ja-JP" altLang="en-US" sz="1108" dirty="0">
                <a:latin typeface="Meiryo UI" panose="020B0604030504040204" pitchFamily="50" charset="-128"/>
                <a:ea typeface="Meiryo UI" panose="020B0604030504040204" pitchFamily="50" charset="-128"/>
                <a:cs typeface="Meiryo UI" panose="020B0604030504040204" pitchFamily="50" charset="-128"/>
              </a:rPr>
              <a:t>名称</a:t>
            </a:r>
          </a:p>
        </p:txBody>
      </p:sp>
      <p:cxnSp>
        <p:nvCxnSpPr>
          <p:cNvPr id="109" name="直線コネクタ 108"/>
          <p:cNvCxnSpPr/>
          <p:nvPr/>
        </p:nvCxnSpPr>
        <p:spPr>
          <a:xfrm>
            <a:off x="323528" y="2007643"/>
            <a:ext cx="9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テキスト ボックス 109"/>
          <p:cNvSpPr txBox="1"/>
          <p:nvPr/>
        </p:nvSpPr>
        <p:spPr>
          <a:xfrm>
            <a:off x="425586" y="1744229"/>
            <a:ext cx="639161" cy="262829"/>
          </a:xfrm>
          <a:prstGeom prst="rect">
            <a:avLst/>
          </a:prstGeom>
          <a:noFill/>
        </p:spPr>
        <p:txBody>
          <a:bodyPr wrap="square" rtlCol="0">
            <a:spAutoFit/>
          </a:bodyPr>
          <a:lstStyle/>
          <a:p>
            <a:pPr algn="ctr"/>
            <a:r>
              <a:rPr lang="ja-JP" altLang="en-US" sz="1108" dirty="0">
                <a:latin typeface="Meiryo UI" panose="020B0604030504040204" pitchFamily="50" charset="-128"/>
                <a:ea typeface="Meiryo UI" panose="020B0604030504040204" pitchFamily="50" charset="-128"/>
                <a:cs typeface="Meiryo UI" panose="020B0604030504040204" pitchFamily="50" charset="-128"/>
              </a:rPr>
              <a:t>所属</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1" name="直線コネクタ 110"/>
          <p:cNvCxnSpPr/>
          <p:nvPr/>
        </p:nvCxnSpPr>
        <p:spPr>
          <a:xfrm>
            <a:off x="3471683" y="2006003"/>
            <a:ext cx="30159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テキスト ボックス 111"/>
          <p:cNvSpPr txBox="1"/>
          <p:nvPr/>
        </p:nvSpPr>
        <p:spPr>
          <a:xfrm>
            <a:off x="3644696" y="1738734"/>
            <a:ext cx="2669933" cy="262829"/>
          </a:xfrm>
          <a:prstGeom prst="rect">
            <a:avLst/>
          </a:prstGeom>
          <a:noFill/>
        </p:spPr>
        <p:txBody>
          <a:bodyPr wrap="square" rtlCol="0">
            <a:spAutoFit/>
          </a:bodyPr>
          <a:lstStyle/>
          <a:p>
            <a:pPr algn="ctr"/>
            <a:r>
              <a:rPr lang="ja-JP" altLang="en-US" sz="1108" dirty="0">
                <a:latin typeface="Meiryo UI" panose="020B0604030504040204" pitchFamily="50" charset="-128"/>
                <a:ea typeface="Meiryo UI" panose="020B0604030504040204" pitchFamily="50" charset="-128"/>
                <a:cs typeface="Meiryo UI" panose="020B0604030504040204" pitchFamily="50" charset="-128"/>
              </a:rPr>
              <a:t>創薬プロセス</a:t>
            </a:r>
          </a:p>
        </p:txBody>
      </p:sp>
      <p:sp>
        <p:nvSpPr>
          <p:cNvPr id="114" name="正方形/長方形 113"/>
          <p:cNvSpPr/>
          <p:nvPr/>
        </p:nvSpPr>
        <p:spPr bwMode="auto">
          <a:xfrm>
            <a:off x="1309389" y="2669145"/>
            <a:ext cx="5080468" cy="942377"/>
          </a:xfrm>
          <a:prstGeom prst="rect">
            <a:avLst/>
          </a:prstGeom>
          <a:noFill/>
          <a:ln w="9525" cap="flat" cmpd="sng" algn="ctr">
            <a:solidFill>
              <a:schemeClr val="tx1"/>
            </a:solidFill>
            <a:prstDash val="sysDash"/>
          </a:ln>
          <a:effectLst/>
        </p:spPr>
        <p:txBody>
          <a:bodyPr wrap="square" anchor="ctr"/>
          <a:lstStyle/>
          <a:p>
            <a:pPr algn="ctr">
              <a:defRPr/>
            </a:pPr>
            <a:endParaRPr kumimoji="0" lang="ja-JP" altLang="en-US" sz="1015" kern="0" dirty="0">
              <a:latin typeface="Meiryo UI" panose="020B0604030504040204" pitchFamily="50" charset="-128"/>
              <a:ea typeface="Meiryo UI" panose="020B0604030504040204" pitchFamily="50" charset="-128"/>
              <a:cs typeface="ヒラギノ角ゴ Pro W6"/>
            </a:endParaRPr>
          </a:p>
        </p:txBody>
      </p:sp>
      <p:sp>
        <p:nvSpPr>
          <p:cNvPr id="115" name="テキスト ボックス 114"/>
          <p:cNvSpPr txBox="1"/>
          <p:nvPr/>
        </p:nvSpPr>
        <p:spPr>
          <a:xfrm>
            <a:off x="1260940" y="5348786"/>
            <a:ext cx="2344378" cy="774315"/>
          </a:xfrm>
          <a:prstGeom prst="rect">
            <a:avLst/>
          </a:prstGeom>
          <a:noFill/>
        </p:spPr>
        <p:txBody>
          <a:bodyPr wrap="square" rtlCol="0">
            <a:spAutoFit/>
          </a:bodyPr>
          <a:lstStyle/>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個別研究室等</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世界的大学・研究機関</a:t>
            </a:r>
            <a:endParaRPr lang="en-US" altLang="ja-JP" sz="1108"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ja-JP" altLang="en-US" sz="1108" dirty="0">
                <a:latin typeface="Meiryo UI" panose="020B0604030504040204" pitchFamily="50" charset="-128"/>
                <a:ea typeface="Meiryo UI" panose="020B0604030504040204" pitchFamily="50" charset="-128"/>
                <a:cs typeface="Meiryo UI" panose="020B0604030504040204" pitchFamily="50" charset="-128"/>
              </a:rPr>
              <a:t>府バイオ戦略・各種施設</a:t>
            </a:r>
            <a:r>
              <a:rPr lang="en-US" altLang="ja-JP" sz="1108" dirty="0">
                <a:latin typeface="Meiryo UI" panose="020B0604030504040204" pitchFamily="50" charset="-128"/>
                <a:ea typeface="Meiryo UI" panose="020B0604030504040204" pitchFamily="50" charset="-128"/>
                <a:cs typeface="Meiryo UI" panose="020B0604030504040204" pitchFamily="50" charset="-128"/>
              </a:rPr>
              <a:t>(PMDA</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等</a:t>
            </a:r>
            <a:r>
              <a:rPr lang="en-US" altLang="ja-JP" sz="1108"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8" dirty="0">
                <a:latin typeface="Meiryo UI" panose="020B0604030504040204" pitchFamily="50" charset="-128"/>
                <a:ea typeface="Meiryo UI" panose="020B0604030504040204" pitchFamily="50" charset="-128"/>
                <a:cs typeface="Meiryo UI" panose="020B0604030504040204" pitchFamily="50" charset="-128"/>
              </a:rPr>
              <a:t>・企業</a:t>
            </a:r>
            <a:endParaRPr lang="ja-JP" altLang="en-US" sz="1108"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221084" y="693005"/>
            <a:ext cx="3041217" cy="348109"/>
          </a:xfrm>
          <a:prstGeom prst="rect">
            <a:avLst/>
          </a:prstGeom>
          <a:noFill/>
        </p:spPr>
        <p:txBody>
          <a:bodyPr wrap="none" rtlCol="0">
            <a:spAutoFit/>
          </a:bodyPr>
          <a:lstStyle/>
          <a:p>
            <a:r>
              <a:rPr lang="ja-JP" altLang="en-US" sz="1662" dirty="0" smtClean="0"/>
              <a:t>課題</a:t>
            </a:r>
            <a:r>
              <a:rPr lang="ja-JP" altLang="en-US" sz="1662" dirty="0"/>
              <a:t>と期待される今後の将来像</a:t>
            </a:r>
          </a:p>
        </p:txBody>
      </p:sp>
      <p:sp>
        <p:nvSpPr>
          <p:cNvPr id="67" name="正方形/長方形 66"/>
          <p:cNvSpPr/>
          <p:nvPr/>
        </p:nvSpPr>
        <p:spPr bwMode="auto">
          <a:xfrm>
            <a:off x="1265047" y="4468295"/>
            <a:ext cx="5124809" cy="845777"/>
          </a:xfrm>
          <a:prstGeom prst="rect">
            <a:avLst/>
          </a:prstGeom>
          <a:noFill/>
          <a:ln w="9525" cap="flat" cmpd="sng" algn="ctr">
            <a:solidFill>
              <a:schemeClr val="tx1"/>
            </a:solidFill>
            <a:prstDash val="sysDash"/>
          </a:ln>
          <a:effectLst/>
        </p:spPr>
        <p:txBody>
          <a:bodyPr wrap="square" anchor="ctr"/>
          <a:lstStyle/>
          <a:p>
            <a:pPr algn="ctr">
              <a:defRPr/>
            </a:pPr>
            <a:endParaRPr kumimoji="0" lang="ja-JP" altLang="en-US" sz="1015" kern="0" dirty="0">
              <a:latin typeface="Meiryo UI" panose="020B0604030504040204" pitchFamily="50" charset="-128"/>
              <a:ea typeface="Meiryo UI" panose="020B0604030504040204" pitchFamily="50" charset="-128"/>
              <a:cs typeface="ヒラギノ角ゴ Pro W6"/>
            </a:endParaRPr>
          </a:p>
        </p:txBody>
      </p:sp>
      <p:sp>
        <p:nvSpPr>
          <p:cNvPr id="59" name="テキスト ボックス 58"/>
          <p:cNvSpPr txBox="1"/>
          <p:nvPr/>
        </p:nvSpPr>
        <p:spPr>
          <a:xfrm>
            <a:off x="7029178" y="2764311"/>
            <a:ext cx="2062063" cy="2677208"/>
          </a:xfrm>
          <a:prstGeom prst="rect">
            <a:avLst/>
          </a:prstGeom>
          <a:noFill/>
        </p:spPr>
        <p:txBody>
          <a:bodyPr wrap="square" rtlCol="0">
            <a:spAutoFit/>
          </a:bodyPr>
          <a:lstStyle/>
          <a:p>
            <a:pPr marL="158265" indent="-158265">
              <a:buFont typeface="Arial" panose="020B0604020202020204" pitchFamily="34" charset="0"/>
              <a:buChar char="•"/>
            </a:pPr>
            <a:r>
              <a:rPr lang="ja-JP" altLang="en-US" sz="1292" dirty="0">
                <a:latin typeface="Meiryo UI" panose="020B0604030504040204" pitchFamily="50" charset="-128"/>
                <a:ea typeface="Meiryo UI" panose="020B0604030504040204" pitchFamily="50" charset="-128"/>
                <a:cs typeface="Meiryo UI" panose="020B0604030504040204" pitchFamily="50" charset="-128"/>
              </a:rPr>
              <a:t>ペプチド創薬や二重特異性抗体などの次世代抗体医薬の開発</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ja-JP" altLang="en-US" sz="1292" dirty="0">
                <a:latin typeface="Meiryo UI" panose="020B0604030504040204" pitchFamily="50" charset="-128"/>
                <a:ea typeface="Meiryo UI" panose="020B0604030504040204" pitchFamily="50" charset="-128"/>
                <a:cs typeface="Meiryo UI" panose="020B0604030504040204" pitchFamily="50" charset="-128"/>
              </a:rPr>
              <a:t>創薬プロセスの迅速化</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ja-JP" altLang="en-US" sz="1292" dirty="0">
                <a:latin typeface="Meiryo UI" panose="020B0604030504040204" pitchFamily="50" charset="-128"/>
                <a:ea typeface="Meiryo UI" panose="020B0604030504040204" pitchFamily="50" charset="-128"/>
                <a:cs typeface="Meiryo UI" panose="020B0604030504040204" pitchFamily="50" charset="-128"/>
              </a:rPr>
              <a:t>高効率な薬剤生産技術の強化</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pPr marL="158265" indent="-158265">
              <a:buFont typeface="Arial" panose="020B0604020202020204" pitchFamily="34" charset="0"/>
              <a:buChar char="•"/>
            </a:pPr>
            <a:r>
              <a:rPr lang="ja-JP" altLang="en-US" sz="1292" dirty="0">
                <a:latin typeface="Meiryo UI" panose="020B0604030504040204" pitchFamily="50" charset="-128"/>
                <a:ea typeface="Meiryo UI" panose="020B0604030504040204" pitchFamily="50" charset="-128"/>
                <a:cs typeface="Meiryo UI" panose="020B0604030504040204" pitchFamily="50" charset="-128"/>
              </a:rPr>
              <a:t>比較動物医学を活用した創薬シーズの評価の迅速化</a:t>
            </a:r>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9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788D170-ED78-4CD6-9DF7-18AA74CDFCD5}" type="slidenum">
              <a:rPr kumimoji="1" lang="ja-JP" altLang="en-US" smtClean="0"/>
              <a:pPr/>
              <a:t>61</a:t>
            </a:fld>
            <a:endParaRPr kumimoji="1" lang="ja-JP" altLang="en-US"/>
          </a:p>
        </p:txBody>
      </p:sp>
      <p:sp>
        <p:nvSpPr>
          <p:cNvPr id="54" name="テキスト ボックス 53"/>
          <p:cNvSpPr txBox="1"/>
          <p:nvPr/>
        </p:nvSpPr>
        <p:spPr>
          <a:xfrm>
            <a:off x="107504" y="167098"/>
            <a:ext cx="867545"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B</a:t>
            </a:r>
            <a:r>
              <a:rPr lang="ja-JP" altLang="en-US" sz="1662" dirty="0" smtClean="0"/>
              <a:t>　創薬</a:t>
            </a:r>
            <a:endParaRPr lang="ja-JP" altLang="en-US" sz="1662" dirty="0"/>
          </a:p>
        </p:txBody>
      </p:sp>
      <p:sp>
        <p:nvSpPr>
          <p:cNvPr id="50" name="角丸四角形 49"/>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6204770" y="43660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1088121" y="178253"/>
            <a:ext cx="4924039"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府大・</a:t>
            </a:r>
            <a:r>
              <a:rPr lang="ja-JP" altLang="en-US" sz="1600" dirty="0">
                <a:latin typeface="Meiryo UI" panose="020B0604030504040204" pitchFamily="50" charset="-128"/>
                <a:ea typeface="Meiryo UI" panose="020B0604030504040204" pitchFamily="50" charset="-128"/>
              </a:rPr>
              <a:t>市</a:t>
            </a:r>
            <a:r>
              <a:rPr lang="ja-JP" altLang="en-US" sz="1600" dirty="0" smtClean="0">
                <a:latin typeface="Meiryo UI" panose="020B0604030504040204" pitchFamily="50" charset="-128"/>
                <a:ea typeface="Meiryo UI" panose="020B0604030504040204" pitchFamily="50" charset="-128"/>
              </a:rPr>
              <a:t>大、外部の連携で進めていくことができる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93136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43"/>
          <p:cNvSpPr txBox="1"/>
          <p:nvPr/>
        </p:nvSpPr>
        <p:spPr>
          <a:xfrm>
            <a:off x="462005" y="1655538"/>
            <a:ext cx="8496944" cy="319639"/>
          </a:xfrm>
          <a:prstGeom prst="rect">
            <a:avLst/>
          </a:prstGeom>
          <a:noFill/>
        </p:spPr>
        <p:txBody>
          <a:bodyPr wrap="square" rtlCol="0">
            <a:spAutoFit/>
          </a:bodyPr>
          <a:lstStyle/>
          <a:p>
            <a:r>
              <a:rPr lang="ja-JP" altLang="en-US" sz="1477" dirty="0"/>
              <a:t>創薬科学に関する領域横断的な分野をそろえることにより、最先端の技術を備えた人材を育成</a:t>
            </a:r>
            <a:r>
              <a:rPr lang="ja-JP" altLang="en-US" sz="1477" dirty="0" smtClean="0"/>
              <a:t>・輩出</a:t>
            </a:r>
            <a:endParaRPr lang="en-US" altLang="ja-JP" sz="1477" dirty="0"/>
          </a:p>
        </p:txBody>
      </p:sp>
      <p:sp>
        <p:nvSpPr>
          <p:cNvPr id="105" name="テキスト ボックス 104"/>
          <p:cNvSpPr txBox="1"/>
          <p:nvPr/>
        </p:nvSpPr>
        <p:spPr>
          <a:xfrm>
            <a:off x="2991986" y="2053379"/>
            <a:ext cx="2788996" cy="291170"/>
          </a:xfrm>
          <a:prstGeom prst="rect">
            <a:avLst/>
          </a:prstGeom>
          <a:noFill/>
        </p:spPr>
        <p:txBody>
          <a:bodyPr wrap="square" rtlCol="0">
            <a:spAutoFit/>
          </a:bodyPr>
          <a:lstStyle/>
          <a:p>
            <a:r>
              <a:rPr lang="ja-JP" altLang="en-US" sz="1292" b="1" dirty="0"/>
              <a:t>創薬のステージと取り組む分野</a:t>
            </a:r>
          </a:p>
        </p:txBody>
      </p:sp>
      <p:cxnSp>
        <p:nvCxnSpPr>
          <p:cNvPr id="108" name="直線コネクタ 107"/>
          <p:cNvCxnSpPr/>
          <p:nvPr/>
        </p:nvCxnSpPr>
        <p:spPr>
          <a:xfrm flipV="1">
            <a:off x="1069172" y="2322834"/>
            <a:ext cx="6892744" cy="2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二等辺三角形 108"/>
          <p:cNvSpPr/>
          <p:nvPr/>
        </p:nvSpPr>
        <p:spPr>
          <a:xfrm rot="10800000">
            <a:off x="2209539" y="5416190"/>
            <a:ext cx="2666539" cy="389073"/>
          </a:xfrm>
          <a:prstGeom prst="triangle">
            <a:avLst>
              <a:gd name="adj" fmla="val 50787"/>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8"/>
          </a:p>
        </p:txBody>
      </p:sp>
      <p:sp>
        <p:nvSpPr>
          <p:cNvPr id="50" name="テキスト ボックス 41"/>
          <p:cNvSpPr txBox="1"/>
          <p:nvPr/>
        </p:nvSpPr>
        <p:spPr>
          <a:xfrm>
            <a:off x="268590" y="2904580"/>
            <a:ext cx="785748" cy="3196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77" dirty="0"/>
              <a:t>機能</a:t>
            </a:r>
          </a:p>
        </p:txBody>
      </p:sp>
      <p:sp>
        <p:nvSpPr>
          <p:cNvPr id="55" name="正方形/長方形 54"/>
          <p:cNvSpPr/>
          <p:nvPr/>
        </p:nvSpPr>
        <p:spPr bwMode="auto">
          <a:xfrm>
            <a:off x="6051567" y="3324945"/>
            <a:ext cx="1910348" cy="371653"/>
          </a:xfrm>
          <a:prstGeom prst="rect">
            <a:avLst/>
          </a:prstGeom>
          <a:gradFill flip="none" rotWithShape="1">
            <a:gsLst>
              <a:gs pos="0">
                <a:srgbClr val="C0504D">
                  <a:lumMod val="20000"/>
                  <a:lumOff val="80000"/>
                </a:srgbClr>
              </a:gs>
              <a:gs pos="50000">
                <a:srgbClr val="C0504D"/>
              </a:gs>
              <a:gs pos="100000">
                <a:srgbClr val="C0504D">
                  <a:lumMod val="20000"/>
                  <a:lumOff val="80000"/>
                </a:srgbClr>
              </a:gs>
            </a:gsLst>
            <a:lin ang="0" scaled="1"/>
            <a:tileRect/>
          </a:gradFill>
          <a:ln w="9525" cap="flat" cmpd="sng" algn="ctr">
            <a:solidFill>
              <a:srgbClr val="FFFFFF"/>
            </a:solidFill>
            <a:prstDash val="solid"/>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 lastClr="FFFFFF"/>
              </a:solidFill>
              <a:latin typeface="ヒラギノ角ゴ Pro W6"/>
              <a:ea typeface="ヒラギノ角ゴ Pro W6"/>
              <a:cs typeface="ヒラギノ角ゴ Pro W6"/>
            </a:endParaRPr>
          </a:p>
        </p:txBody>
      </p:sp>
      <p:sp>
        <p:nvSpPr>
          <p:cNvPr id="70" name="正方形/長方形 69"/>
          <p:cNvSpPr/>
          <p:nvPr/>
        </p:nvSpPr>
        <p:spPr bwMode="auto">
          <a:xfrm>
            <a:off x="1009939" y="3324731"/>
            <a:ext cx="2230661" cy="374335"/>
          </a:xfrm>
          <a:prstGeom prst="rect">
            <a:avLst/>
          </a:prstGeom>
          <a:gradFill flip="none" rotWithShape="1">
            <a:gsLst>
              <a:gs pos="0">
                <a:srgbClr val="8064A2">
                  <a:lumMod val="20000"/>
                  <a:lumOff val="80000"/>
                </a:srgbClr>
              </a:gs>
              <a:gs pos="50000">
                <a:srgbClr val="8064A2"/>
              </a:gs>
              <a:gs pos="100000">
                <a:srgbClr val="8064A2">
                  <a:lumMod val="20000"/>
                  <a:lumOff val="80000"/>
                </a:srgbClr>
              </a:gs>
            </a:gsLst>
            <a:lin ang="0" scaled="1"/>
            <a:tileRect/>
          </a:gradFill>
          <a:ln w="9525" cap="flat" cmpd="sng" algn="ctr">
            <a:noFill/>
            <a:prstDash val="solid"/>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 lastClr="FFFFFF"/>
              </a:solidFill>
              <a:latin typeface="ヒラギノ角ゴ Pro W6"/>
              <a:ea typeface="ヒラギノ角ゴ Pro W6"/>
              <a:cs typeface="ヒラギノ角ゴ Pro W6"/>
            </a:endParaRPr>
          </a:p>
        </p:txBody>
      </p:sp>
      <p:sp>
        <p:nvSpPr>
          <p:cNvPr id="71" name="山形 70"/>
          <p:cNvSpPr/>
          <p:nvPr/>
        </p:nvSpPr>
        <p:spPr bwMode="auto">
          <a:xfrm>
            <a:off x="993197" y="2828949"/>
            <a:ext cx="1464849" cy="467784"/>
          </a:xfrm>
          <a:prstGeom prst="chevron">
            <a:avLst>
              <a:gd name="adj" fmla="val 2368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Text" lastClr="000000"/>
              </a:solidFill>
              <a:latin typeface="ヒラギノ角ゴ Pro W6"/>
              <a:ea typeface="ヒラギノ角ゴ Pro W6"/>
              <a:cs typeface="ヒラギノ角ゴ Pro W6"/>
            </a:endParaRPr>
          </a:p>
        </p:txBody>
      </p:sp>
      <p:sp>
        <p:nvSpPr>
          <p:cNvPr id="75" name="山形 74"/>
          <p:cNvSpPr/>
          <p:nvPr/>
        </p:nvSpPr>
        <p:spPr bwMode="auto">
          <a:xfrm>
            <a:off x="2370331" y="2827750"/>
            <a:ext cx="1348650" cy="467784"/>
          </a:xfrm>
          <a:prstGeom prst="chevron">
            <a:avLst>
              <a:gd name="adj" fmla="val 2368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Text" lastClr="000000"/>
              </a:solidFill>
              <a:latin typeface="ヒラギノ角ゴ Pro W6"/>
              <a:ea typeface="ヒラギノ角ゴ Pro W6"/>
              <a:cs typeface="ヒラギノ角ゴ Pro W6"/>
            </a:endParaRPr>
          </a:p>
        </p:txBody>
      </p:sp>
      <p:sp>
        <p:nvSpPr>
          <p:cNvPr id="76" name="山形 75"/>
          <p:cNvSpPr/>
          <p:nvPr/>
        </p:nvSpPr>
        <p:spPr bwMode="auto">
          <a:xfrm>
            <a:off x="3629899" y="2828949"/>
            <a:ext cx="878281" cy="467784"/>
          </a:xfrm>
          <a:prstGeom prst="chevron">
            <a:avLst>
              <a:gd name="adj" fmla="val 2368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Text" lastClr="000000"/>
              </a:solidFill>
              <a:latin typeface="ヒラギノ角ゴ Pro W6"/>
              <a:ea typeface="ヒラギノ角ゴ Pro W6"/>
              <a:cs typeface="ヒラギノ角ゴ Pro W6"/>
            </a:endParaRPr>
          </a:p>
        </p:txBody>
      </p:sp>
      <p:sp>
        <p:nvSpPr>
          <p:cNvPr id="78" name="山形 77"/>
          <p:cNvSpPr/>
          <p:nvPr/>
        </p:nvSpPr>
        <p:spPr bwMode="auto">
          <a:xfrm>
            <a:off x="4417032" y="2828949"/>
            <a:ext cx="1814955" cy="467784"/>
          </a:xfrm>
          <a:prstGeom prst="chevron">
            <a:avLst>
              <a:gd name="adj" fmla="val 2368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Text" lastClr="000000"/>
              </a:solidFill>
              <a:latin typeface="ヒラギノ角ゴ Pro W6"/>
              <a:ea typeface="ヒラギノ角ゴ Pro W6"/>
              <a:cs typeface="ヒラギノ角ゴ Pro W6"/>
            </a:endParaRPr>
          </a:p>
        </p:txBody>
      </p:sp>
      <p:sp>
        <p:nvSpPr>
          <p:cNvPr id="94" name="山形 93"/>
          <p:cNvSpPr/>
          <p:nvPr/>
        </p:nvSpPr>
        <p:spPr bwMode="auto">
          <a:xfrm>
            <a:off x="6161751" y="2828949"/>
            <a:ext cx="803130" cy="467784"/>
          </a:xfrm>
          <a:prstGeom prst="chevron">
            <a:avLst>
              <a:gd name="adj" fmla="val 23684"/>
            </a:avLst>
          </a:prstGeom>
          <a:no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Text" lastClr="000000"/>
              </a:solidFill>
              <a:latin typeface="ヒラギノ角ゴ Pro W6"/>
              <a:ea typeface="ヒラギノ角ゴ Pro W6"/>
              <a:cs typeface="ヒラギノ角ゴ Pro W6"/>
            </a:endParaRPr>
          </a:p>
        </p:txBody>
      </p:sp>
      <p:sp>
        <p:nvSpPr>
          <p:cNvPr id="95" name="山形 94"/>
          <p:cNvSpPr/>
          <p:nvPr/>
        </p:nvSpPr>
        <p:spPr bwMode="auto">
          <a:xfrm>
            <a:off x="6882023" y="2828949"/>
            <a:ext cx="610459" cy="467784"/>
          </a:xfrm>
          <a:prstGeom prst="chevron">
            <a:avLst>
              <a:gd name="adj" fmla="val 23684"/>
            </a:avLst>
          </a:prstGeom>
          <a:no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Text" lastClr="000000"/>
              </a:solidFill>
              <a:latin typeface="ヒラギノ角ゴ Pro W6"/>
              <a:ea typeface="ヒラギノ角ゴ Pro W6"/>
              <a:cs typeface="ヒラギノ角ゴ Pro W6"/>
            </a:endParaRPr>
          </a:p>
        </p:txBody>
      </p:sp>
      <p:sp>
        <p:nvSpPr>
          <p:cNvPr id="96" name="山形 95"/>
          <p:cNvSpPr/>
          <p:nvPr/>
        </p:nvSpPr>
        <p:spPr bwMode="auto">
          <a:xfrm>
            <a:off x="7407095" y="2828949"/>
            <a:ext cx="558997" cy="467784"/>
          </a:xfrm>
          <a:prstGeom prst="chevron">
            <a:avLst>
              <a:gd name="adj" fmla="val 23684"/>
            </a:avLst>
          </a:prstGeom>
          <a:no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Text" lastClr="000000"/>
              </a:solidFill>
              <a:latin typeface="ヒラギノ角ゴ Pro W6"/>
              <a:ea typeface="ヒラギノ角ゴ Pro W6"/>
              <a:cs typeface="ヒラギノ角ゴ Pro W6"/>
            </a:endParaRPr>
          </a:p>
        </p:txBody>
      </p:sp>
      <p:sp>
        <p:nvSpPr>
          <p:cNvPr id="97" name="テキスト ボックス 11"/>
          <p:cNvSpPr txBox="1">
            <a:spLocks noChangeArrowheads="1"/>
          </p:cNvSpPr>
          <p:nvPr/>
        </p:nvSpPr>
        <p:spPr bwMode="auto">
          <a:xfrm>
            <a:off x="906460" y="2914480"/>
            <a:ext cx="1658278" cy="24853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015" kern="0" dirty="0">
                <a:solidFill>
                  <a:sysClr val="windowText" lastClr="000000"/>
                </a:solidFill>
                <a:latin typeface="ヒラギノ角ゴ Pro W6"/>
                <a:ea typeface="ヒラギノ角ゴ Pro W6"/>
                <a:cs typeface="ヒラギノ角ゴ Pro W6"/>
              </a:rPr>
              <a:t>創薬標的特定・検証</a:t>
            </a:r>
            <a:endParaRPr lang="en-US" altLang="ja-JP" sz="1015" kern="0" dirty="0">
              <a:solidFill>
                <a:sysClr val="windowText" lastClr="000000"/>
              </a:solidFill>
              <a:latin typeface="ヒラギノ角ゴ Pro W6"/>
              <a:ea typeface="ヒラギノ角ゴ Pro W6"/>
              <a:cs typeface="ヒラギノ角ゴ Pro W6"/>
            </a:endParaRPr>
          </a:p>
        </p:txBody>
      </p:sp>
      <p:sp>
        <p:nvSpPr>
          <p:cNvPr id="99" name="テキスト ボックス 13"/>
          <p:cNvSpPr txBox="1">
            <a:spLocks noChangeArrowheads="1"/>
          </p:cNvSpPr>
          <p:nvPr/>
        </p:nvSpPr>
        <p:spPr bwMode="auto">
          <a:xfrm>
            <a:off x="2352006" y="2921857"/>
            <a:ext cx="1383720" cy="24853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015" kern="0" dirty="0">
                <a:solidFill>
                  <a:sysClr val="windowText" lastClr="000000"/>
                </a:solidFill>
                <a:latin typeface="ヒラギノ角ゴ Pro W6"/>
                <a:ea typeface="ヒラギノ角ゴ Pro W6"/>
                <a:cs typeface="ヒラギノ角ゴ Pro W6"/>
              </a:rPr>
              <a:t>分子標的薬検索</a:t>
            </a:r>
          </a:p>
        </p:txBody>
      </p:sp>
      <p:sp>
        <p:nvSpPr>
          <p:cNvPr id="100" name="テキスト ボックス 15"/>
          <p:cNvSpPr txBox="1">
            <a:spLocks noChangeArrowheads="1"/>
          </p:cNvSpPr>
          <p:nvPr/>
        </p:nvSpPr>
        <p:spPr bwMode="auto">
          <a:xfrm>
            <a:off x="4273181" y="2914990"/>
            <a:ext cx="1976791" cy="24853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015" kern="0" dirty="0">
                <a:solidFill>
                  <a:sysClr val="windowText" lastClr="000000"/>
                </a:solidFill>
                <a:latin typeface="ヒラギノ角ゴ Pro W6"/>
                <a:ea typeface="ヒラギノ角ゴ Pro W6"/>
                <a:cs typeface="ヒラギノ角ゴ Pro W6"/>
              </a:rPr>
              <a:t>薬理動態・安全性</a:t>
            </a:r>
          </a:p>
        </p:txBody>
      </p:sp>
      <p:sp>
        <p:nvSpPr>
          <p:cNvPr id="102" name="テキスト ボックス 16"/>
          <p:cNvSpPr txBox="1">
            <a:spLocks noChangeArrowheads="1"/>
          </p:cNvSpPr>
          <p:nvPr/>
        </p:nvSpPr>
        <p:spPr bwMode="auto">
          <a:xfrm>
            <a:off x="6329743" y="2869067"/>
            <a:ext cx="847134" cy="39062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969" kern="0" dirty="0">
                <a:solidFill>
                  <a:sysClr val="windowText" lastClr="000000"/>
                </a:solidFill>
                <a:latin typeface="ヒラギノ角ゴ Pro W6"/>
                <a:ea typeface="ヒラギノ角ゴ Pro W6"/>
                <a:cs typeface="ヒラギノ角ゴ Pro W6"/>
              </a:rPr>
              <a:t>非臨床</a:t>
            </a:r>
            <a:endParaRPr lang="en-US" altLang="ja-JP" sz="969" kern="0" dirty="0">
              <a:solidFill>
                <a:sysClr val="windowText" lastClr="000000"/>
              </a:solidFill>
              <a:latin typeface="ヒラギノ角ゴ Pro W6"/>
              <a:ea typeface="ヒラギノ角ゴ Pro W6"/>
              <a:cs typeface="ヒラギノ角ゴ Pro W6"/>
            </a:endParaRPr>
          </a:p>
          <a:p>
            <a:pPr>
              <a:defRPr/>
            </a:pPr>
            <a:r>
              <a:rPr lang="en-US" altLang="ja-JP" sz="969" kern="0" dirty="0">
                <a:solidFill>
                  <a:sysClr val="windowText" lastClr="000000"/>
                </a:solidFill>
                <a:latin typeface="ヒラギノ角ゴ Pro W6"/>
                <a:ea typeface="ヒラギノ角ゴ Pro W6"/>
                <a:cs typeface="ヒラギノ角ゴ Pro W6"/>
              </a:rPr>
              <a:t>(GLP)</a:t>
            </a:r>
            <a:endParaRPr lang="ja-JP" altLang="en-US" sz="969" kern="0" dirty="0">
              <a:solidFill>
                <a:sysClr val="windowText" lastClr="000000"/>
              </a:solidFill>
              <a:latin typeface="ヒラギノ角ゴ Pro W6"/>
              <a:ea typeface="ヒラギノ角ゴ Pro W6"/>
              <a:cs typeface="ヒラギノ角ゴ Pro W6"/>
            </a:endParaRPr>
          </a:p>
        </p:txBody>
      </p:sp>
      <p:sp>
        <p:nvSpPr>
          <p:cNvPr id="103" name="テキスト ボックス 21"/>
          <p:cNvSpPr txBox="1">
            <a:spLocks noChangeArrowheads="1"/>
          </p:cNvSpPr>
          <p:nvPr/>
        </p:nvSpPr>
        <p:spPr bwMode="auto">
          <a:xfrm>
            <a:off x="7435496" y="2943643"/>
            <a:ext cx="754032" cy="24147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969" kern="0" dirty="0">
                <a:solidFill>
                  <a:sysClr val="windowText" lastClr="000000"/>
                </a:solidFill>
                <a:latin typeface="ヒラギノ角ゴ Pro W6"/>
                <a:ea typeface="ヒラギノ角ゴ Pro W6"/>
                <a:cs typeface="ヒラギノ角ゴ Pro W6"/>
              </a:rPr>
              <a:t>薬事承認</a:t>
            </a:r>
          </a:p>
        </p:txBody>
      </p:sp>
      <p:sp>
        <p:nvSpPr>
          <p:cNvPr id="104" name="テキスト ボックス 18"/>
          <p:cNvSpPr txBox="1">
            <a:spLocks noChangeArrowheads="1"/>
          </p:cNvSpPr>
          <p:nvPr/>
        </p:nvSpPr>
        <p:spPr bwMode="auto">
          <a:xfrm>
            <a:off x="7005181" y="2921857"/>
            <a:ext cx="662973" cy="24147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969" kern="0" dirty="0">
                <a:solidFill>
                  <a:sysClr val="windowText" lastClr="000000"/>
                </a:solidFill>
                <a:latin typeface="ヒラギノ角ゴ Pro W6"/>
                <a:ea typeface="ヒラギノ角ゴ Pro W6"/>
                <a:cs typeface="ヒラギノ角ゴ Pro W6"/>
              </a:rPr>
              <a:t>治験</a:t>
            </a:r>
          </a:p>
        </p:txBody>
      </p:sp>
      <p:sp>
        <p:nvSpPr>
          <p:cNvPr id="106" name="正方形/長方形 105"/>
          <p:cNvSpPr/>
          <p:nvPr/>
        </p:nvSpPr>
        <p:spPr bwMode="auto">
          <a:xfrm>
            <a:off x="3642009" y="2927423"/>
            <a:ext cx="939216" cy="24853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kumimoji="0" lang="ja-JP" altLang="en-US" sz="1015" kern="0" dirty="0">
                <a:solidFill>
                  <a:prstClr val="black"/>
                </a:solidFill>
                <a:latin typeface="ヒラギノ角ゴ Pro W6"/>
                <a:ea typeface="ヒラギノ角ゴ Pro W6"/>
                <a:cs typeface="ヒラギノ角ゴ Pro W6"/>
              </a:rPr>
              <a:t>最適化</a:t>
            </a:r>
          </a:p>
        </p:txBody>
      </p:sp>
      <p:sp>
        <p:nvSpPr>
          <p:cNvPr id="107" name="正方形/長方形 106"/>
          <p:cNvSpPr/>
          <p:nvPr/>
        </p:nvSpPr>
        <p:spPr bwMode="auto">
          <a:xfrm>
            <a:off x="2458046" y="3323090"/>
            <a:ext cx="2541225" cy="376427"/>
          </a:xfrm>
          <a:prstGeom prst="rect">
            <a:avLst/>
          </a:prstGeom>
          <a:gradFill flip="none" rotWithShape="1">
            <a:gsLst>
              <a:gs pos="0">
                <a:srgbClr val="4F81BD">
                  <a:lumMod val="40000"/>
                  <a:lumOff val="60000"/>
                </a:srgbClr>
              </a:gs>
              <a:gs pos="50000">
                <a:srgbClr val="4F81BD">
                  <a:lumMod val="75000"/>
                </a:srgbClr>
              </a:gs>
              <a:gs pos="100000">
                <a:srgbClr val="4F81BD">
                  <a:lumMod val="40000"/>
                  <a:lumOff val="60000"/>
                </a:srgbClr>
              </a:gs>
            </a:gsLst>
            <a:lin ang="0" scaled="1"/>
            <a:tileRect/>
          </a:gradFill>
          <a:ln w="9525" cap="flat" cmpd="sng" algn="ctr">
            <a:solidFill>
              <a:srgbClr val="FFFFFF"/>
            </a:solidFill>
            <a:prstDash val="solid"/>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 lastClr="FFFFFF"/>
              </a:solidFill>
              <a:latin typeface="ヒラギノ角ゴ Pro W6"/>
              <a:ea typeface="ヒラギノ角ゴ Pro W6"/>
              <a:cs typeface="ヒラギノ角ゴ Pro W6"/>
            </a:endParaRPr>
          </a:p>
        </p:txBody>
      </p:sp>
      <p:sp>
        <p:nvSpPr>
          <p:cNvPr id="110" name="正方形/長方形 109"/>
          <p:cNvSpPr/>
          <p:nvPr/>
        </p:nvSpPr>
        <p:spPr bwMode="auto">
          <a:xfrm>
            <a:off x="4314576" y="3339260"/>
            <a:ext cx="1813576" cy="375830"/>
          </a:xfrm>
          <a:prstGeom prst="rect">
            <a:avLst/>
          </a:prstGeom>
          <a:gradFill flip="none" rotWithShape="1">
            <a:gsLst>
              <a:gs pos="0">
                <a:srgbClr val="9BBB59">
                  <a:lumMod val="20000"/>
                  <a:lumOff val="80000"/>
                </a:srgbClr>
              </a:gs>
              <a:gs pos="50000">
                <a:srgbClr val="9BBB59"/>
              </a:gs>
              <a:gs pos="100000">
                <a:srgbClr val="9BBB59">
                  <a:lumMod val="20000"/>
                  <a:lumOff val="80000"/>
                </a:srgbClr>
              </a:gs>
            </a:gsLst>
            <a:lin ang="0" scaled="1"/>
            <a:tileRect/>
          </a:gradFill>
          <a:ln w="9525" cap="flat" cmpd="sng" algn="ctr">
            <a:solidFill>
              <a:srgbClr val="FFFFFF"/>
            </a:solidFill>
            <a:prstDash val="solid"/>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292" kern="0">
              <a:solidFill>
                <a:sysClr val="window" lastClr="FFFFFF"/>
              </a:solidFill>
              <a:latin typeface="ヒラギノ角ゴ Pro W6"/>
              <a:ea typeface="ヒラギノ角ゴ Pro W6"/>
              <a:cs typeface="ヒラギノ角ゴ Pro W6"/>
            </a:endParaRPr>
          </a:p>
        </p:txBody>
      </p:sp>
      <p:sp>
        <p:nvSpPr>
          <p:cNvPr id="111" name="テキスト ボックス 12"/>
          <p:cNvSpPr txBox="1">
            <a:spLocks noChangeArrowheads="1"/>
          </p:cNvSpPr>
          <p:nvPr/>
        </p:nvSpPr>
        <p:spPr bwMode="auto">
          <a:xfrm>
            <a:off x="946482" y="3353072"/>
            <a:ext cx="1588122" cy="2911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292" kern="0" dirty="0">
                <a:solidFill>
                  <a:schemeClr val="bg1"/>
                </a:solidFill>
                <a:effectLst>
                  <a:outerShdw blurRad="50800" dist="38100" dir="2700000" algn="tl" rotWithShape="0">
                    <a:srgbClr val="000000">
                      <a:alpha val="43000"/>
                    </a:srgbClr>
                  </a:outerShdw>
                </a:effectLst>
                <a:latin typeface="ヒラギノ角ゴ Pro W6"/>
                <a:ea typeface="ヒラギノ角ゴ Pro W6"/>
                <a:cs typeface="ヒラギノ角ゴ Pro W6"/>
              </a:rPr>
              <a:t>創薬生物学領域</a:t>
            </a:r>
          </a:p>
        </p:txBody>
      </p:sp>
      <p:sp>
        <p:nvSpPr>
          <p:cNvPr id="112" name="テキスト ボックス 12"/>
          <p:cNvSpPr txBox="1">
            <a:spLocks noChangeArrowheads="1"/>
          </p:cNvSpPr>
          <p:nvPr/>
        </p:nvSpPr>
        <p:spPr bwMode="auto">
          <a:xfrm>
            <a:off x="2551788" y="3365544"/>
            <a:ext cx="1703202" cy="2911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292" kern="0" dirty="0">
                <a:solidFill>
                  <a:schemeClr val="bg1"/>
                </a:solidFill>
                <a:effectLst>
                  <a:outerShdw blurRad="50800" dist="38100" dir="2700000" algn="tl" rotWithShape="0">
                    <a:srgbClr val="000000">
                      <a:alpha val="43000"/>
                    </a:srgbClr>
                  </a:outerShdw>
                </a:effectLst>
                <a:latin typeface="ヒラギノ角ゴ Pro W6"/>
                <a:ea typeface="ヒラギノ角ゴ Pro W6"/>
                <a:cs typeface="ヒラギノ角ゴ Pro W6"/>
              </a:rPr>
              <a:t>創薬化学領域</a:t>
            </a:r>
          </a:p>
        </p:txBody>
      </p:sp>
      <p:sp>
        <p:nvSpPr>
          <p:cNvPr id="113" name="テキスト ボックス 12"/>
          <p:cNvSpPr txBox="1">
            <a:spLocks noChangeArrowheads="1"/>
          </p:cNvSpPr>
          <p:nvPr/>
        </p:nvSpPr>
        <p:spPr bwMode="auto">
          <a:xfrm>
            <a:off x="4333855" y="3344789"/>
            <a:ext cx="1762981" cy="2911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292" kern="0" dirty="0">
                <a:solidFill>
                  <a:schemeClr val="bg1"/>
                </a:solidFill>
                <a:effectLst>
                  <a:outerShdw blurRad="50800" dist="38100" dir="2700000" algn="tl" rotWithShape="0">
                    <a:srgbClr val="000000">
                      <a:alpha val="43000"/>
                    </a:srgbClr>
                  </a:outerShdw>
                </a:effectLst>
                <a:latin typeface="ヒラギノ角ゴ Pro W6"/>
                <a:ea typeface="ヒラギノ角ゴ Pro W6"/>
                <a:cs typeface="ヒラギノ角ゴ Pro W6"/>
              </a:rPr>
              <a:t>比較動物医学領域</a:t>
            </a:r>
          </a:p>
        </p:txBody>
      </p:sp>
      <p:sp>
        <p:nvSpPr>
          <p:cNvPr id="114" name="テキスト ボックス 12"/>
          <p:cNvSpPr txBox="1">
            <a:spLocks noChangeArrowheads="1"/>
          </p:cNvSpPr>
          <p:nvPr/>
        </p:nvSpPr>
        <p:spPr bwMode="auto">
          <a:xfrm>
            <a:off x="6077557" y="3357470"/>
            <a:ext cx="2083765" cy="2911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292" kern="0" dirty="0">
                <a:solidFill>
                  <a:schemeClr val="bg1"/>
                </a:solidFill>
                <a:effectLst>
                  <a:outerShdw blurRad="50800" dist="38100" dir="2700000" algn="tl" rotWithShape="0">
                    <a:srgbClr val="000000">
                      <a:alpha val="43000"/>
                    </a:srgbClr>
                  </a:outerShdw>
                </a:effectLst>
                <a:latin typeface="ヒラギノ角ゴ Pro W6"/>
                <a:ea typeface="ヒラギノ角ゴ Pro W6"/>
                <a:cs typeface="ヒラギノ角ゴ Pro W6"/>
              </a:rPr>
              <a:t>創薬イノベーション領域</a:t>
            </a:r>
          </a:p>
        </p:txBody>
      </p:sp>
      <p:sp>
        <p:nvSpPr>
          <p:cNvPr id="115" name="テキスト ボックス 9"/>
          <p:cNvSpPr txBox="1">
            <a:spLocks noChangeArrowheads="1"/>
          </p:cNvSpPr>
          <p:nvPr/>
        </p:nvSpPr>
        <p:spPr bwMode="auto">
          <a:xfrm>
            <a:off x="6167254" y="3977368"/>
            <a:ext cx="2592288" cy="68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92" dirty="0">
                <a:latin typeface="ヒラギノ角ゴ Pro W3" charset="0"/>
                <a:ea typeface="ヒラギノ角ゴ Pro W3" charset="0"/>
                <a:cs typeface="ヒラギノ角ゴ Pro W3" charset="0"/>
              </a:rPr>
              <a:t>・新薬創成分野（産学連携）</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・薬事知財分野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・アントレプレナーシップ分野</a:t>
            </a:r>
          </a:p>
        </p:txBody>
      </p:sp>
      <p:sp>
        <p:nvSpPr>
          <p:cNvPr id="117" name="テキスト ボックス 91"/>
          <p:cNvSpPr txBox="1">
            <a:spLocks noChangeArrowheads="1"/>
          </p:cNvSpPr>
          <p:nvPr/>
        </p:nvSpPr>
        <p:spPr bwMode="auto">
          <a:xfrm>
            <a:off x="2610358" y="3977368"/>
            <a:ext cx="1835759" cy="1285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92" dirty="0">
                <a:latin typeface="ヒラギノ角ゴ Pro W3" charset="0"/>
                <a:ea typeface="ヒラギノ角ゴ Pro W3" charset="0"/>
                <a:cs typeface="ヒラギノ角ゴ Pro W3" charset="0"/>
              </a:rPr>
              <a:t>・薬品製造化学分野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・天然物科学分野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・生体分子科学分野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・分子設計科学分野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・バイオロジクス分野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・バイオ計測分野</a:t>
            </a:r>
          </a:p>
        </p:txBody>
      </p:sp>
      <p:sp>
        <p:nvSpPr>
          <p:cNvPr id="119" name="テキスト ボックス 125"/>
          <p:cNvSpPr txBox="1"/>
          <p:nvPr/>
        </p:nvSpPr>
        <p:spPr>
          <a:xfrm>
            <a:off x="266591" y="4088306"/>
            <a:ext cx="562975" cy="31963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77" dirty="0"/>
              <a:t>分野</a:t>
            </a:r>
          </a:p>
        </p:txBody>
      </p:sp>
      <p:sp>
        <p:nvSpPr>
          <p:cNvPr id="5" name="正方形/長方形 4"/>
          <p:cNvSpPr/>
          <p:nvPr/>
        </p:nvSpPr>
        <p:spPr>
          <a:xfrm>
            <a:off x="1009938" y="2714458"/>
            <a:ext cx="5157316" cy="2575692"/>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6" name="テキスト ボックス 5"/>
          <p:cNvSpPr txBox="1"/>
          <p:nvPr/>
        </p:nvSpPr>
        <p:spPr>
          <a:xfrm>
            <a:off x="1514430" y="2382114"/>
            <a:ext cx="2422458" cy="319639"/>
          </a:xfrm>
          <a:prstGeom prst="rect">
            <a:avLst/>
          </a:prstGeom>
          <a:noFill/>
        </p:spPr>
        <p:txBody>
          <a:bodyPr wrap="none" rtlCol="0">
            <a:spAutoFit/>
          </a:bodyPr>
          <a:lstStyle/>
          <a:p>
            <a:r>
              <a:rPr lang="ja-JP" altLang="en-US" sz="1477" dirty="0" smtClean="0"/>
              <a:t>創</a:t>
            </a:r>
            <a:r>
              <a:rPr lang="ja-JP" altLang="en-US" sz="1477" dirty="0"/>
              <a:t>薬</a:t>
            </a:r>
            <a:r>
              <a:rPr lang="ja-JP" altLang="en-US" sz="1477" dirty="0" smtClean="0"/>
              <a:t>科学の</a:t>
            </a:r>
            <a:r>
              <a:rPr lang="ja-JP" altLang="en-US" sz="1477" dirty="0"/>
              <a:t>新た</a:t>
            </a:r>
            <a:r>
              <a:rPr lang="ja-JP" altLang="en-US" sz="1477" dirty="0" smtClean="0"/>
              <a:t>な研究分野</a:t>
            </a:r>
            <a:endParaRPr lang="ja-JP" altLang="en-US" sz="1477" dirty="0"/>
          </a:p>
        </p:txBody>
      </p:sp>
      <p:sp>
        <p:nvSpPr>
          <p:cNvPr id="60" name="テキスト ボックス 59"/>
          <p:cNvSpPr txBox="1"/>
          <p:nvPr/>
        </p:nvSpPr>
        <p:spPr>
          <a:xfrm>
            <a:off x="6433130" y="2515052"/>
            <a:ext cx="1253869" cy="291170"/>
          </a:xfrm>
          <a:prstGeom prst="rect">
            <a:avLst/>
          </a:prstGeom>
          <a:noFill/>
        </p:spPr>
        <p:txBody>
          <a:bodyPr wrap="none" rtlCol="0">
            <a:spAutoFit/>
          </a:bodyPr>
          <a:lstStyle/>
          <a:p>
            <a:r>
              <a:rPr lang="en-US" altLang="ja-JP" sz="1292" dirty="0"/>
              <a:t>URA</a:t>
            </a:r>
            <a:r>
              <a:rPr lang="ja-JP" altLang="en-US" sz="1292" dirty="0"/>
              <a:t>が担う領域</a:t>
            </a:r>
          </a:p>
        </p:txBody>
      </p:sp>
      <p:sp>
        <p:nvSpPr>
          <p:cNvPr id="63" name="テキスト ボックス 62"/>
          <p:cNvSpPr txBox="1"/>
          <p:nvPr/>
        </p:nvSpPr>
        <p:spPr>
          <a:xfrm>
            <a:off x="339924" y="5784629"/>
            <a:ext cx="8561959" cy="774315"/>
          </a:xfrm>
          <a:prstGeom prst="rect">
            <a:avLst/>
          </a:prstGeom>
          <a:noFill/>
        </p:spPr>
        <p:txBody>
          <a:bodyPr wrap="none" rtlCol="0">
            <a:spAutoFit/>
          </a:bodyPr>
          <a:lstStyle/>
          <a:p>
            <a:pPr>
              <a:lnSpc>
                <a:spcPct val="150000"/>
              </a:lnSpc>
            </a:pPr>
            <a:r>
              <a:rPr lang="ja-JP" altLang="en-US" sz="1477" dirty="0"/>
              <a:t>・　</a:t>
            </a:r>
            <a:r>
              <a:rPr lang="ja-JP" altLang="en-US" sz="1477" dirty="0">
                <a:latin typeface="+mj-ea"/>
              </a:rPr>
              <a:t>戦略研究分野では積極的に共同研究、国家規模の研究費の獲得をめざし、世界的な研究拠点とも連携</a:t>
            </a:r>
            <a:endParaRPr lang="en-US" altLang="ja-JP" sz="1477" dirty="0">
              <a:latin typeface="+mj-ea"/>
            </a:endParaRPr>
          </a:p>
          <a:p>
            <a:pPr>
              <a:lnSpc>
                <a:spcPct val="150000"/>
              </a:lnSpc>
            </a:pPr>
            <a:r>
              <a:rPr lang="ja-JP" altLang="en-US" sz="1477" dirty="0"/>
              <a:t>・　製薬企業や大規模病院、世界的な大学や研究機関と連携し共同研究・事業を実施する</a:t>
            </a:r>
            <a:endParaRPr lang="en-US" altLang="ja-JP" sz="1477" dirty="0"/>
          </a:p>
        </p:txBody>
      </p:sp>
      <p:sp>
        <p:nvSpPr>
          <p:cNvPr id="2" name="スライド番号プレースホルダー 1"/>
          <p:cNvSpPr>
            <a:spLocks noGrp="1"/>
          </p:cNvSpPr>
          <p:nvPr>
            <p:ph type="sldNum" sz="quarter" idx="12"/>
          </p:nvPr>
        </p:nvSpPr>
        <p:spPr>
          <a:xfrm>
            <a:off x="6944100" y="6430053"/>
            <a:ext cx="2133600" cy="365125"/>
          </a:xfrm>
        </p:spPr>
        <p:txBody>
          <a:bodyPr/>
          <a:lstStyle/>
          <a:p>
            <a:fld id="{2788D170-ED78-4CD6-9DF7-18AA74CDFCD5}" type="slidenum">
              <a:rPr kumimoji="1" lang="ja-JP" altLang="en-US" smtClean="0"/>
              <a:pPr/>
              <a:t>62</a:t>
            </a:fld>
            <a:endParaRPr kumimoji="1" lang="ja-JP" altLang="en-US" dirty="0"/>
          </a:p>
        </p:txBody>
      </p:sp>
      <p:sp>
        <p:nvSpPr>
          <p:cNvPr id="41" name="テキスト ボックス 40"/>
          <p:cNvSpPr txBox="1"/>
          <p:nvPr/>
        </p:nvSpPr>
        <p:spPr>
          <a:xfrm>
            <a:off x="5344" y="-3939"/>
            <a:ext cx="867545" cy="348109"/>
          </a:xfrm>
          <a:prstGeom prst="rect">
            <a:avLst/>
          </a:prstGeom>
          <a:solidFill>
            <a:schemeClr val="accent6">
              <a:lumMod val="20000"/>
              <a:lumOff val="80000"/>
            </a:schemeClr>
          </a:solidFill>
          <a:ln>
            <a:noFill/>
          </a:ln>
        </p:spPr>
        <p:txBody>
          <a:bodyPr wrap="none" rtlCol="0">
            <a:spAutoFit/>
          </a:bodyPr>
          <a:lstStyle/>
          <a:p>
            <a:r>
              <a:rPr lang="en-US" altLang="ja-JP" sz="1662" dirty="0"/>
              <a:t>B</a:t>
            </a:r>
            <a:r>
              <a:rPr lang="ja-JP" altLang="en-US" sz="1662" dirty="0" smtClean="0"/>
              <a:t>　創薬</a:t>
            </a:r>
            <a:endParaRPr lang="ja-JP" altLang="en-US" sz="1662" dirty="0"/>
          </a:p>
        </p:txBody>
      </p:sp>
      <p:sp>
        <p:nvSpPr>
          <p:cNvPr id="45" name="角丸四角形 44"/>
          <p:cNvSpPr/>
          <p:nvPr/>
        </p:nvSpPr>
        <p:spPr>
          <a:xfrm>
            <a:off x="0" y="1337456"/>
            <a:ext cx="9144000" cy="5475920"/>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5545467" y="1172921"/>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251519" y="539969"/>
            <a:ext cx="8650363"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両大学が有する創薬科学に関する分野を新大学において領域横断的に融合させることにより、最先端の技術を備えた人材を育成・排出することが期待できる。</a:t>
            </a:r>
            <a:endParaRPr lang="ja-JP" altLang="en-US" sz="1600" dirty="0">
              <a:latin typeface="Meiryo UI" panose="020B0604030504040204" pitchFamily="50" charset="-128"/>
              <a:ea typeface="Meiryo UI" panose="020B0604030504040204" pitchFamily="50" charset="-128"/>
            </a:endParaRPr>
          </a:p>
        </p:txBody>
      </p:sp>
      <p:sp>
        <p:nvSpPr>
          <p:cNvPr id="43" name="テキスト ボックス 92"/>
          <p:cNvSpPr txBox="1">
            <a:spLocks noChangeArrowheads="1"/>
          </p:cNvSpPr>
          <p:nvPr/>
        </p:nvSpPr>
        <p:spPr bwMode="auto">
          <a:xfrm>
            <a:off x="1026833" y="4005064"/>
            <a:ext cx="1675843" cy="108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92" dirty="0">
                <a:latin typeface="ヒラギノ角ゴ Pro W3" charset="0"/>
                <a:ea typeface="ヒラギノ角ゴ Pro W3" charset="0"/>
                <a:cs typeface="ヒラギノ角ゴ Pro W3" charset="0"/>
              </a:rPr>
              <a:t>・生化学分野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・細胞生物学分野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・病態生理学分野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・構造生物</a:t>
            </a:r>
            <a:r>
              <a:rPr lang="ja-JP" altLang="en-US" sz="1292" dirty="0" smtClean="0">
                <a:latin typeface="ヒラギノ角ゴ Pro W3" charset="0"/>
                <a:ea typeface="ヒラギノ角ゴ Pro W3" charset="0"/>
                <a:cs typeface="ヒラギノ角ゴ Pro W3" charset="0"/>
              </a:rPr>
              <a:t>分野</a:t>
            </a:r>
            <a:endParaRPr lang="en-US" altLang="ja-JP" sz="1292" dirty="0" smtClean="0">
              <a:latin typeface="ヒラギノ角ゴ Pro W3" charset="0"/>
              <a:ea typeface="ヒラギノ角ゴ Pro W3" charset="0"/>
              <a:cs typeface="ヒラギノ角ゴ Pro W3" charset="0"/>
            </a:endParaRPr>
          </a:p>
          <a:p>
            <a:r>
              <a:rPr lang="ja-JP" altLang="en-US" sz="1292" dirty="0" smtClean="0">
                <a:latin typeface="ヒラギノ角ゴ Pro W3" charset="0"/>
                <a:ea typeface="ヒラギノ角ゴ Pro W3" charset="0"/>
                <a:cs typeface="ヒラギノ角ゴ Pro W3" charset="0"/>
              </a:rPr>
              <a:t>・疾患モデル学分野</a:t>
            </a:r>
            <a:endParaRPr lang="ja-JP" altLang="en-US" sz="1400" b="1" dirty="0">
              <a:latin typeface="ヒラギノ角ゴ Pro W3" charset="0"/>
              <a:ea typeface="ヒラギノ角ゴ Pro W3" charset="0"/>
              <a:cs typeface="ヒラギノ角ゴ Pro W3" charset="0"/>
            </a:endParaRPr>
          </a:p>
        </p:txBody>
      </p:sp>
      <p:sp>
        <p:nvSpPr>
          <p:cNvPr id="48" name="テキスト ボックス 90"/>
          <p:cNvSpPr txBox="1">
            <a:spLocks noChangeArrowheads="1"/>
          </p:cNvSpPr>
          <p:nvPr/>
        </p:nvSpPr>
        <p:spPr bwMode="auto">
          <a:xfrm>
            <a:off x="4543772" y="4016549"/>
            <a:ext cx="1505540" cy="10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92" dirty="0">
                <a:latin typeface="ヒラギノ角ゴ Pro W3" charset="0"/>
                <a:ea typeface="ヒラギノ角ゴ Pro W3" charset="0"/>
                <a:cs typeface="ヒラギノ角ゴ Pro W3" charset="0"/>
              </a:rPr>
              <a:t>・薬理学分野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・薬物動態分野</a:t>
            </a:r>
            <a:endParaRPr lang="en-US" altLang="ja-JP" sz="1292" dirty="0">
              <a:latin typeface="ヒラギノ角ゴ Pro W3" charset="0"/>
              <a:ea typeface="ヒラギノ角ゴ Pro W3" charset="0"/>
              <a:cs typeface="ヒラギノ角ゴ Pro W3" charset="0"/>
            </a:endParaRPr>
          </a:p>
          <a:p>
            <a:r>
              <a:rPr lang="ja-JP" altLang="en-US" sz="1292" dirty="0">
                <a:latin typeface="ヒラギノ角ゴ Pro W3" charset="0"/>
                <a:ea typeface="ヒラギノ角ゴ Pro W3" charset="0"/>
                <a:cs typeface="ヒラギノ角ゴ Pro W3" charset="0"/>
              </a:rPr>
              <a:t>・製剤学</a:t>
            </a:r>
            <a:r>
              <a:rPr lang="ja-JP" altLang="en-US" sz="1292" dirty="0" smtClean="0">
                <a:latin typeface="ヒラギノ角ゴ Pro W3" charset="0"/>
                <a:ea typeface="ヒラギノ角ゴ Pro W3" charset="0"/>
                <a:cs typeface="ヒラギノ角ゴ Pro W3" charset="0"/>
              </a:rPr>
              <a:t>分野</a:t>
            </a:r>
            <a:endParaRPr lang="en-US" altLang="ja-JP" sz="1292" dirty="0" smtClean="0">
              <a:latin typeface="ヒラギノ角ゴ Pro W3" charset="0"/>
              <a:ea typeface="ヒラギノ角ゴ Pro W3" charset="0"/>
              <a:cs typeface="ヒラギノ角ゴ Pro W3" charset="0"/>
            </a:endParaRPr>
          </a:p>
          <a:p>
            <a:pPr lvl="0"/>
            <a:r>
              <a:rPr lang="ja-JP" altLang="en-US" sz="1290" dirty="0">
                <a:latin typeface="ヒラギノ角ゴ Pro W3" charset="0"/>
                <a:ea typeface="ヒラギノ角ゴ Pro W3" charset="0"/>
                <a:cs typeface="ヒラギノ角ゴ Pro W3" charset="0"/>
              </a:rPr>
              <a:t>・毒性学分野</a:t>
            </a:r>
            <a:endParaRPr lang="en-US" altLang="ja-JP" sz="1290" dirty="0">
              <a:latin typeface="ヒラギノ角ゴ Pro W3" charset="0"/>
              <a:ea typeface="ヒラギノ角ゴ Pro W3" charset="0"/>
              <a:cs typeface="ヒラギノ角ゴ Pro W3" charset="0"/>
            </a:endParaRPr>
          </a:p>
          <a:p>
            <a:pPr lvl="0"/>
            <a:r>
              <a:rPr lang="ja-JP" altLang="en-US" sz="1290" dirty="0">
                <a:latin typeface="ヒラギノ角ゴ Pro W3" charset="0"/>
                <a:ea typeface="ヒラギノ角ゴ Pro W3" charset="0"/>
                <a:cs typeface="ヒラギノ角ゴ Pro W3" charset="0"/>
              </a:rPr>
              <a:t>・毒性病理学</a:t>
            </a:r>
            <a:r>
              <a:rPr lang="ja-JP" altLang="en-US" sz="1290" dirty="0" smtClean="0">
                <a:latin typeface="ヒラギノ角ゴ Pro W3" charset="0"/>
                <a:ea typeface="ヒラギノ角ゴ Pro W3" charset="0"/>
                <a:cs typeface="ヒラギノ角ゴ Pro W3" charset="0"/>
              </a:rPr>
              <a:t>分野</a:t>
            </a:r>
            <a:endParaRPr lang="ja-JP" altLang="en-US" sz="1292" dirty="0">
              <a:latin typeface="ヒラギノ角ゴ Pro W3" charset="0"/>
              <a:ea typeface="ヒラギノ角ゴ Pro W3" charset="0"/>
              <a:cs typeface="ヒラギノ角ゴ Pro W3" charset="0"/>
            </a:endParaRPr>
          </a:p>
        </p:txBody>
      </p:sp>
    </p:spTree>
    <p:extLst>
      <p:ext uri="{BB962C8B-B14F-4D97-AF65-F5344CB8AC3E}">
        <p14:creationId xmlns:p14="http://schemas.microsoft.com/office/powerpoint/2010/main" val="449833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34218" y="989772"/>
            <a:ext cx="5286423" cy="369332"/>
          </a:xfrm>
          <a:prstGeom prst="rect">
            <a:avLst/>
          </a:prstGeom>
          <a:noFill/>
        </p:spPr>
        <p:txBody>
          <a:bodyPr wrap="none" rtlCol="0">
            <a:spAutoFit/>
          </a:bodyPr>
          <a:lstStyle/>
          <a:p>
            <a:r>
              <a:rPr lang="ja-JP" altLang="en-US" u="sng" dirty="0" smtClean="0">
                <a:solidFill>
                  <a:prstClr val="black"/>
                </a:solidFill>
                <a:latin typeface="Calibri"/>
                <a:ea typeface="ＭＳ Ｐゴシック"/>
              </a:rPr>
              <a:t>創</a:t>
            </a:r>
            <a:r>
              <a:rPr lang="ja-JP" altLang="en-US" u="sng" dirty="0">
                <a:solidFill>
                  <a:prstClr val="black"/>
                </a:solidFill>
                <a:latin typeface="Calibri"/>
                <a:ea typeface="ＭＳ Ｐゴシック"/>
              </a:rPr>
              <a:t>薬分野の新大学で更なる展開が期待できるシーズ</a:t>
            </a:r>
          </a:p>
        </p:txBody>
      </p:sp>
      <p:sp>
        <p:nvSpPr>
          <p:cNvPr id="15" name="テキスト ボックス 14"/>
          <p:cNvSpPr txBox="1"/>
          <p:nvPr/>
        </p:nvSpPr>
        <p:spPr>
          <a:xfrm>
            <a:off x="2444994" y="2224335"/>
            <a:ext cx="2697768" cy="430887"/>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solidFill>
                  <a:prstClr val="black"/>
                </a:solidFill>
                <a:latin typeface="+mj-ea"/>
                <a:ea typeface="+mj-ea"/>
              </a:rPr>
              <a:t>ポスト抗体医薬：進化分子工学に</a:t>
            </a:r>
            <a:r>
              <a:rPr lang="ja-JP" altLang="en-US" sz="1100" dirty="0" smtClean="0">
                <a:solidFill>
                  <a:prstClr val="black"/>
                </a:solidFill>
                <a:latin typeface="+mj-ea"/>
                <a:ea typeface="+mj-ea"/>
              </a:rPr>
              <a:t>よる</a:t>
            </a:r>
            <a:endParaRPr lang="en-US" altLang="ja-JP" sz="1100" dirty="0">
              <a:solidFill>
                <a:prstClr val="black"/>
              </a:solidFill>
              <a:latin typeface="+mj-ea"/>
              <a:ea typeface="+mj-ea"/>
            </a:endParaRPr>
          </a:p>
          <a:p>
            <a:r>
              <a:rPr lang="ja-JP" altLang="en-US" sz="1100" dirty="0" smtClean="0">
                <a:solidFill>
                  <a:prstClr val="black"/>
                </a:solidFill>
                <a:latin typeface="+mj-ea"/>
                <a:ea typeface="+mj-ea"/>
              </a:rPr>
              <a:t>　　分子</a:t>
            </a:r>
            <a:r>
              <a:rPr lang="ja-JP" altLang="en-US" sz="1100" dirty="0">
                <a:solidFill>
                  <a:prstClr val="black"/>
                </a:solidFill>
                <a:latin typeface="+mj-ea"/>
                <a:ea typeface="+mj-ea"/>
              </a:rPr>
              <a:t>標的</a:t>
            </a:r>
            <a:r>
              <a:rPr lang="en-US" altLang="ja-JP" sz="1100" dirty="0">
                <a:solidFill>
                  <a:prstClr val="black"/>
                </a:solidFill>
                <a:latin typeface="+mj-ea"/>
                <a:ea typeface="+mj-ea"/>
              </a:rPr>
              <a:t>HLH</a:t>
            </a:r>
            <a:r>
              <a:rPr lang="ja-JP" altLang="en-US" sz="1100" dirty="0">
                <a:solidFill>
                  <a:prstClr val="black"/>
                </a:solidFill>
                <a:latin typeface="+mj-ea"/>
                <a:ea typeface="+mj-ea"/>
              </a:rPr>
              <a:t>ペプチドの創出＜府大＞</a:t>
            </a:r>
            <a:endParaRPr lang="ja-JP" altLang="en-US" sz="1100" dirty="0">
              <a:solidFill>
                <a:srgbClr val="000000"/>
              </a:solidFill>
              <a:latin typeface="+mj-ea"/>
              <a:ea typeface="+mj-ea"/>
            </a:endParaRPr>
          </a:p>
        </p:txBody>
      </p:sp>
      <p:sp>
        <p:nvSpPr>
          <p:cNvPr id="16" name="テキスト ボックス 15"/>
          <p:cNvSpPr txBox="1"/>
          <p:nvPr/>
        </p:nvSpPr>
        <p:spPr>
          <a:xfrm>
            <a:off x="2444995" y="6328791"/>
            <a:ext cx="2607786" cy="430887"/>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solidFill>
                  <a:prstClr val="black"/>
                </a:solidFill>
                <a:latin typeface="+mj-ea"/>
                <a:ea typeface="+mj-ea"/>
              </a:rPr>
              <a:t>酵母を用いた薬剤スクリーニング技法の開発＜市大＞</a:t>
            </a:r>
            <a:endParaRPr lang="en-US" altLang="ja-JP" sz="1100" dirty="0">
              <a:solidFill>
                <a:prstClr val="black"/>
              </a:solidFill>
              <a:latin typeface="+mj-ea"/>
              <a:ea typeface="+mj-ea"/>
            </a:endParaRPr>
          </a:p>
        </p:txBody>
      </p:sp>
      <p:sp>
        <p:nvSpPr>
          <p:cNvPr id="17" name="テキスト ボックス 16"/>
          <p:cNvSpPr txBox="1"/>
          <p:nvPr/>
        </p:nvSpPr>
        <p:spPr>
          <a:xfrm>
            <a:off x="2444995" y="4904216"/>
            <a:ext cx="2699661" cy="430887"/>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solidFill>
                  <a:prstClr val="black"/>
                </a:solidFill>
                <a:latin typeface="+mj-ea"/>
                <a:ea typeface="+mj-ea"/>
              </a:rPr>
              <a:t>慢性腎臓病の早期診断マーカーの</a:t>
            </a:r>
            <a:r>
              <a:rPr lang="ja-JP" altLang="en-US" sz="1100" dirty="0" smtClean="0">
                <a:solidFill>
                  <a:prstClr val="black"/>
                </a:solidFill>
                <a:latin typeface="+mj-ea"/>
                <a:ea typeface="+mj-ea"/>
              </a:rPr>
              <a:t>開発</a:t>
            </a:r>
            <a:endParaRPr lang="en-US" altLang="ja-JP" sz="1100" dirty="0" smtClean="0">
              <a:solidFill>
                <a:prstClr val="black"/>
              </a:solidFill>
              <a:latin typeface="+mj-ea"/>
              <a:ea typeface="+mj-ea"/>
            </a:endParaRPr>
          </a:p>
          <a:p>
            <a:r>
              <a:rPr lang="ja-JP" altLang="en-US" sz="1100" dirty="0">
                <a:solidFill>
                  <a:prstClr val="black"/>
                </a:solidFill>
                <a:latin typeface="+mj-ea"/>
                <a:ea typeface="+mj-ea"/>
              </a:rPr>
              <a:t>　</a:t>
            </a:r>
            <a:r>
              <a:rPr lang="ja-JP" altLang="en-US" sz="1100" dirty="0" smtClean="0">
                <a:solidFill>
                  <a:prstClr val="black"/>
                </a:solidFill>
                <a:latin typeface="+mj-ea"/>
                <a:ea typeface="+mj-ea"/>
              </a:rPr>
              <a:t>　＜</a:t>
            </a:r>
            <a:r>
              <a:rPr lang="ja-JP" altLang="en-US" sz="1100" dirty="0">
                <a:solidFill>
                  <a:prstClr val="black"/>
                </a:solidFill>
                <a:latin typeface="+mj-ea"/>
                <a:ea typeface="+mj-ea"/>
              </a:rPr>
              <a:t>府大＞</a:t>
            </a:r>
            <a:endParaRPr lang="ja-JP" altLang="en-US" sz="1100" dirty="0">
              <a:solidFill>
                <a:srgbClr val="000000"/>
              </a:solidFill>
              <a:latin typeface="+mj-ea"/>
              <a:ea typeface="+mj-ea"/>
            </a:endParaRPr>
          </a:p>
        </p:txBody>
      </p:sp>
      <p:sp>
        <p:nvSpPr>
          <p:cNvPr id="18" name="テキスト ボックス 17"/>
          <p:cNvSpPr txBox="1"/>
          <p:nvPr/>
        </p:nvSpPr>
        <p:spPr>
          <a:xfrm>
            <a:off x="2444995" y="2642769"/>
            <a:ext cx="2697767" cy="430887"/>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solidFill>
                  <a:prstClr val="black"/>
                </a:solidFill>
                <a:latin typeface="+mj-ea"/>
                <a:ea typeface="+mj-ea"/>
              </a:rPr>
              <a:t>核酸医薬利用のトータルシステム</a:t>
            </a:r>
            <a:r>
              <a:rPr lang="ja-JP" altLang="en-US" sz="1100" dirty="0" smtClean="0">
                <a:solidFill>
                  <a:prstClr val="black"/>
                </a:solidFill>
                <a:latin typeface="+mj-ea"/>
                <a:ea typeface="+mj-ea"/>
              </a:rPr>
              <a:t>開発</a:t>
            </a:r>
            <a:endParaRPr lang="en-US" altLang="ja-JP" sz="1100" dirty="0" smtClean="0">
              <a:solidFill>
                <a:prstClr val="black"/>
              </a:solidFill>
              <a:latin typeface="+mj-ea"/>
              <a:ea typeface="+mj-ea"/>
            </a:endParaRPr>
          </a:p>
          <a:p>
            <a:r>
              <a:rPr lang="ja-JP" altLang="en-US" sz="1100" dirty="0">
                <a:solidFill>
                  <a:prstClr val="black"/>
                </a:solidFill>
                <a:latin typeface="+mj-ea"/>
                <a:ea typeface="+mj-ea"/>
              </a:rPr>
              <a:t>　</a:t>
            </a:r>
            <a:r>
              <a:rPr lang="ja-JP" altLang="en-US" sz="1100" dirty="0" smtClean="0">
                <a:solidFill>
                  <a:prstClr val="black"/>
                </a:solidFill>
                <a:latin typeface="+mj-ea"/>
                <a:ea typeface="+mj-ea"/>
              </a:rPr>
              <a:t>　＜</a:t>
            </a:r>
            <a:r>
              <a:rPr lang="ja-JP" altLang="en-US" sz="1100" dirty="0">
                <a:solidFill>
                  <a:prstClr val="black"/>
                </a:solidFill>
                <a:latin typeface="+mj-ea"/>
                <a:ea typeface="+mj-ea"/>
              </a:rPr>
              <a:t>市大＞</a:t>
            </a:r>
            <a:endParaRPr lang="ja-JP" altLang="en-US" sz="1100" dirty="0">
              <a:solidFill>
                <a:srgbClr val="000000"/>
              </a:solidFill>
              <a:latin typeface="+mj-ea"/>
              <a:ea typeface="+mj-ea"/>
            </a:endParaRPr>
          </a:p>
        </p:txBody>
      </p:sp>
      <p:sp>
        <p:nvSpPr>
          <p:cNvPr id="19" name="テキスト ボックス 18"/>
          <p:cNvSpPr txBox="1"/>
          <p:nvPr/>
        </p:nvSpPr>
        <p:spPr>
          <a:xfrm>
            <a:off x="2444994" y="3061202"/>
            <a:ext cx="2607787" cy="600164"/>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solidFill>
                  <a:prstClr val="black"/>
                </a:solidFill>
                <a:latin typeface="+mj-ea"/>
                <a:ea typeface="+mj-ea"/>
              </a:rPr>
              <a:t>抗ガン作用あるいは抗腎炎作用が期待されるキナーゼ阻害剤の医薬品</a:t>
            </a:r>
            <a:r>
              <a:rPr lang="ja-JP" altLang="en-US" sz="1100" dirty="0" smtClean="0">
                <a:solidFill>
                  <a:prstClr val="black"/>
                </a:solidFill>
                <a:latin typeface="+mj-ea"/>
                <a:ea typeface="+mj-ea"/>
              </a:rPr>
              <a:t>設計法＜</a:t>
            </a:r>
            <a:r>
              <a:rPr lang="ja-JP" altLang="en-US" sz="1100" dirty="0">
                <a:solidFill>
                  <a:prstClr val="black"/>
                </a:solidFill>
                <a:latin typeface="+mj-ea"/>
                <a:ea typeface="+mj-ea"/>
              </a:rPr>
              <a:t>府大＞</a:t>
            </a:r>
            <a:endParaRPr lang="ja-JP" altLang="en-US" sz="1100" dirty="0">
              <a:solidFill>
                <a:srgbClr val="000000"/>
              </a:solidFill>
              <a:latin typeface="+mj-ea"/>
              <a:ea typeface="+mj-ea"/>
            </a:endParaRPr>
          </a:p>
        </p:txBody>
      </p:sp>
      <p:sp>
        <p:nvSpPr>
          <p:cNvPr id="20" name="テキスト ボックス 19"/>
          <p:cNvSpPr txBox="1"/>
          <p:nvPr/>
        </p:nvSpPr>
        <p:spPr>
          <a:xfrm>
            <a:off x="6034316" y="5822542"/>
            <a:ext cx="2499768" cy="938719"/>
          </a:xfrm>
          <a:prstGeom prst="rect">
            <a:avLst/>
          </a:prstGeom>
          <a:noFill/>
        </p:spPr>
        <p:txBody>
          <a:bodyPr wrap="square" rtlCol="0">
            <a:spAutoFit/>
          </a:bodyPr>
          <a:lstStyle/>
          <a:p>
            <a:r>
              <a:rPr lang="ja-JP" altLang="en-US" sz="1100" dirty="0">
                <a:solidFill>
                  <a:prstClr val="black"/>
                </a:solidFill>
                <a:latin typeface="+mj-ea"/>
                <a:ea typeface="+mj-ea"/>
              </a:rPr>
              <a:t>その他</a:t>
            </a:r>
            <a:endParaRPr lang="en-US" altLang="ja-JP" sz="1100" dirty="0">
              <a:solidFill>
                <a:prstClr val="black"/>
              </a:solidFill>
              <a:latin typeface="+mj-ea"/>
              <a:ea typeface="+mj-ea"/>
            </a:endParaRPr>
          </a:p>
          <a:p>
            <a:pPr marL="171450" indent="-171450">
              <a:buFont typeface="Arial" panose="020B0604020202020204" pitchFamily="34" charset="0"/>
              <a:buChar char="•"/>
            </a:pPr>
            <a:r>
              <a:rPr lang="ja-JP" altLang="en-US" sz="1100" dirty="0">
                <a:solidFill>
                  <a:prstClr val="black"/>
                </a:solidFill>
                <a:latin typeface="+mj-ea"/>
                <a:ea typeface="+mj-ea"/>
              </a:rPr>
              <a:t>根寄生雑草選択的な除草剤の</a:t>
            </a:r>
            <a:r>
              <a:rPr lang="ja-JP" altLang="en-US" sz="1100" dirty="0" smtClean="0">
                <a:solidFill>
                  <a:prstClr val="black"/>
                </a:solidFill>
                <a:latin typeface="+mj-ea"/>
                <a:ea typeface="+mj-ea"/>
              </a:rPr>
              <a:t>開発</a:t>
            </a:r>
            <a:endParaRPr lang="en-US" altLang="ja-JP" sz="1100" dirty="0" smtClean="0">
              <a:solidFill>
                <a:prstClr val="black"/>
              </a:solidFill>
              <a:latin typeface="+mj-ea"/>
              <a:ea typeface="+mj-ea"/>
            </a:endParaRPr>
          </a:p>
          <a:p>
            <a:r>
              <a:rPr lang="ja-JP" altLang="en-US" sz="1100" dirty="0">
                <a:solidFill>
                  <a:prstClr val="black"/>
                </a:solidFill>
                <a:latin typeface="+mj-ea"/>
                <a:ea typeface="+mj-ea"/>
              </a:rPr>
              <a:t>　</a:t>
            </a:r>
            <a:r>
              <a:rPr lang="ja-JP" altLang="en-US" sz="1100" dirty="0" smtClean="0">
                <a:solidFill>
                  <a:prstClr val="black"/>
                </a:solidFill>
                <a:latin typeface="+mj-ea"/>
                <a:ea typeface="+mj-ea"/>
              </a:rPr>
              <a:t>　　＜</a:t>
            </a:r>
            <a:r>
              <a:rPr lang="ja-JP" altLang="en-US" sz="1100" dirty="0">
                <a:solidFill>
                  <a:prstClr val="black"/>
                </a:solidFill>
                <a:latin typeface="+mj-ea"/>
                <a:ea typeface="+mj-ea"/>
              </a:rPr>
              <a:t>府大＞</a:t>
            </a:r>
            <a:endParaRPr lang="en-US" altLang="ja-JP" sz="1100" dirty="0">
              <a:solidFill>
                <a:prstClr val="black"/>
              </a:solidFill>
              <a:latin typeface="+mj-ea"/>
              <a:ea typeface="+mj-ea"/>
            </a:endParaRPr>
          </a:p>
          <a:p>
            <a:pPr marL="171450" indent="-171450">
              <a:buFont typeface="Arial" panose="020B0604020202020204" pitchFamily="34" charset="0"/>
              <a:buChar char="•"/>
            </a:pPr>
            <a:r>
              <a:rPr lang="ja-JP" altLang="en-US" sz="1100" dirty="0">
                <a:solidFill>
                  <a:srgbClr val="000000"/>
                </a:solidFill>
                <a:latin typeface="+mj-ea"/>
                <a:ea typeface="+mj-ea"/>
              </a:rPr>
              <a:t>天然</a:t>
            </a:r>
            <a:r>
              <a:rPr lang="ja-JP" altLang="en-US" sz="1100" dirty="0">
                <a:solidFill>
                  <a:prstClr val="black"/>
                </a:solidFill>
                <a:latin typeface="+mj-ea"/>
                <a:ea typeface="+mj-ea"/>
              </a:rPr>
              <a:t>物系有機分子を基盤とする防腐補助剤の開発＜市大</a:t>
            </a:r>
            <a:r>
              <a:rPr lang="ja-JP" altLang="en-US" sz="1100" dirty="0" smtClean="0">
                <a:solidFill>
                  <a:prstClr val="black"/>
                </a:solidFill>
                <a:latin typeface="+mj-ea"/>
                <a:ea typeface="+mj-ea"/>
              </a:rPr>
              <a:t>＞</a:t>
            </a:r>
            <a:endParaRPr lang="ja-JP" altLang="en-US" sz="1100" dirty="0">
              <a:solidFill>
                <a:srgbClr val="000000"/>
              </a:solidFill>
              <a:latin typeface="+mj-ea"/>
              <a:ea typeface="+mj-ea"/>
            </a:endParaRPr>
          </a:p>
        </p:txBody>
      </p:sp>
      <p:grpSp>
        <p:nvGrpSpPr>
          <p:cNvPr id="4" name="図形グループ 3"/>
          <p:cNvGrpSpPr/>
          <p:nvPr/>
        </p:nvGrpSpPr>
        <p:grpSpPr>
          <a:xfrm>
            <a:off x="384458" y="1432246"/>
            <a:ext cx="8375085" cy="720080"/>
            <a:chOff x="532759" y="2255589"/>
            <a:chExt cx="7249285" cy="508064"/>
          </a:xfrm>
        </p:grpSpPr>
        <p:sp>
          <p:nvSpPr>
            <p:cNvPr id="25" name="山形 24"/>
            <p:cNvSpPr>
              <a:spLocks noChangeAspect="1"/>
            </p:cNvSpPr>
            <p:nvPr/>
          </p:nvSpPr>
          <p:spPr bwMode="auto">
            <a:xfrm>
              <a:off x="532759" y="2256887"/>
              <a:ext cx="1911899" cy="506766"/>
            </a:xfrm>
            <a:prstGeom prst="chevron">
              <a:avLst>
                <a:gd name="adj" fmla="val 2368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400" kern="0">
                <a:solidFill>
                  <a:sysClr val="windowText" lastClr="000000"/>
                </a:solidFill>
                <a:latin typeface="ヒラギノ角ゴ Pro W6"/>
                <a:ea typeface="ヒラギノ角ゴ Pro W6"/>
                <a:cs typeface="ヒラギノ角ゴ Pro W6"/>
              </a:endParaRPr>
            </a:p>
          </p:txBody>
        </p:sp>
        <p:sp>
          <p:nvSpPr>
            <p:cNvPr id="26" name="山形 25"/>
            <p:cNvSpPr>
              <a:spLocks noChangeAspect="1"/>
            </p:cNvSpPr>
            <p:nvPr/>
          </p:nvSpPr>
          <p:spPr bwMode="auto">
            <a:xfrm>
              <a:off x="2431382" y="2255589"/>
              <a:ext cx="2310211" cy="506766"/>
            </a:xfrm>
            <a:prstGeom prst="chevron">
              <a:avLst>
                <a:gd name="adj" fmla="val 2368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400" kern="0">
                <a:solidFill>
                  <a:sysClr val="windowText" lastClr="000000"/>
                </a:solidFill>
                <a:latin typeface="ヒラギノ角ゴ Pro W6"/>
                <a:ea typeface="ヒラギノ角ゴ Pro W6"/>
                <a:cs typeface="ヒラギノ角ゴ Pro W6"/>
              </a:endParaRPr>
            </a:p>
          </p:txBody>
        </p:sp>
        <p:sp>
          <p:nvSpPr>
            <p:cNvPr id="27" name="山形 26"/>
            <p:cNvSpPr>
              <a:spLocks noChangeAspect="1"/>
            </p:cNvSpPr>
            <p:nvPr/>
          </p:nvSpPr>
          <p:spPr bwMode="auto">
            <a:xfrm>
              <a:off x="4688485" y="2255589"/>
              <a:ext cx="1770276" cy="506766"/>
            </a:xfrm>
            <a:prstGeom prst="chevron">
              <a:avLst>
                <a:gd name="adj" fmla="val 2368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400" kern="0">
                <a:solidFill>
                  <a:sysClr val="windowText" lastClr="000000"/>
                </a:solidFill>
                <a:latin typeface="ヒラギノ角ゴ Pro W6"/>
                <a:ea typeface="ヒラギノ角ゴ Pro W6"/>
                <a:cs typeface="ヒラギノ角ゴ Pro W6"/>
              </a:endParaRPr>
            </a:p>
          </p:txBody>
        </p:sp>
        <p:sp>
          <p:nvSpPr>
            <p:cNvPr id="28" name="山形 27"/>
            <p:cNvSpPr>
              <a:spLocks noChangeAspect="1"/>
            </p:cNvSpPr>
            <p:nvPr/>
          </p:nvSpPr>
          <p:spPr bwMode="auto">
            <a:xfrm>
              <a:off x="6401227" y="2255589"/>
              <a:ext cx="1380817" cy="506766"/>
            </a:xfrm>
            <a:prstGeom prst="chevron">
              <a:avLst>
                <a:gd name="adj" fmla="val 2368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endParaRPr kumimoji="0" lang="ja-JP" altLang="en-US" sz="1400" kern="0">
                <a:solidFill>
                  <a:sysClr val="windowText" lastClr="000000"/>
                </a:solidFill>
                <a:latin typeface="ヒラギノ角ゴ Pro W6"/>
                <a:ea typeface="ヒラギノ角ゴ Pro W6"/>
                <a:cs typeface="ヒラギノ角ゴ Pro W6"/>
              </a:endParaRPr>
            </a:p>
          </p:txBody>
        </p:sp>
        <p:sp>
          <p:nvSpPr>
            <p:cNvPr id="29" name="テキスト ボックス 11"/>
            <p:cNvSpPr txBox="1">
              <a:spLocks noChangeAspect="1" noChangeArrowheads="1"/>
            </p:cNvSpPr>
            <p:nvPr/>
          </p:nvSpPr>
          <p:spPr bwMode="auto">
            <a:xfrm>
              <a:off x="532759" y="2378777"/>
              <a:ext cx="1796468" cy="18458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100" kern="0" dirty="0">
                  <a:solidFill>
                    <a:sysClr val="windowText" lastClr="000000"/>
                  </a:solidFill>
                  <a:latin typeface="ヒラギノ角ゴ Pro W6"/>
                  <a:ea typeface="ヒラギノ角ゴ Pro W6"/>
                  <a:cs typeface="ヒラギノ角ゴ Pro W6"/>
                </a:rPr>
                <a:t>創薬標的特定・検証</a:t>
              </a:r>
              <a:endParaRPr lang="en-US" altLang="ja-JP" sz="1100" kern="0" dirty="0">
                <a:solidFill>
                  <a:sysClr val="windowText" lastClr="000000"/>
                </a:solidFill>
                <a:latin typeface="ヒラギノ角ゴ Pro W6"/>
                <a:ea typeface="ヒラギノ角ゴ Pro W6"/>
                <a:cs typeface="ヒラギノ角ゴ Pro W6"/>
              </a:endParaRPr>
            </a:p>
          </p:txBody>
        </p:sp>
        <p:sp>
          <p:nvSpPr>
            <p:cNvPr id="30" name="テキスト ボックス 13"/>
            <p:cNvSpPr txBox="1">
              <a:spLocks noChangeAspect="1" noChangeArrowheads="1"/>
            </p:cNvSpPr>
            <p:nvPr/>
          </p:nvSpPr>
          <p:spPr bwMode="auto">
            <a:xfrm>
              <a:off x="2782569" y="2378777"/>
              <a:ext cx="1662502" cy="18458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100" kern="0" dirty="0">
                  <a:solidFill>
                    <a:sysClr val="windowText" lastClr="000000"/>
                  </a:solidFill>
                  <a:latin typeface="ヒラギノ角ゴ Pro W6"/>
                  <a:ea typeface="ヒラギノ角ゴ Pro W6"/>
                  <a:cs typeface="ヒラギノ角ゴ Pro W6"/>
                </a:rPr>
                <a:t>分子標的薬検索</a:t>
              </a:r>
            </a:p>
          </p:txBody>
        </p:sp>
        <p:sp>
          <p:nvSpPr>
            <p:cNvPr id="31" name="テキスト ボックス 15"/>
            <p:cNvSpPr txBox="1">
              <a:spLocks noChangeAspect="1" noChangeArrowheads="1"/>
            </p:cNvSpPr>
            <p:nvPr/>
          </p:nvSpPr>
          <p:spPr bwMode="auto">
            <a:xfrm>
              <a:off x="6547275" y="2378777"/>
              <a:ext cx="1062167" cy="30401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1100" kern="0" dirty="0">
                  <a:solidFill>
                    <a:sysClr val="windowText" lastClr="000000"/>
                  </a:solidFill>
                  <a:latin typeface="ヒラギノ角ゴ Pro W6"/>
                  <a:ea typeface="ヒラギノ角ゴ Pro W6"/>
                  <a:cs typeface="ヒラギノ角ゴ Pro W6"/>
                </a:rPr>
                <a:t>薬物動態・安全性</a:t>
              </a:r>
            </a:p>
          </p:txBody>
        </p:sp>
        <p:sp>
          <p:nvSpPr>
            <p:cNvPr id="32" name="正方形/長方形 31"/>
            <p:cNvSpPr>
              <a:spLocks noChangeAspect="1"/>
            </p:cNvSpPr>
            <p:nvPr/>
          </p:nvSpPr>
          <p:spPr bwMode="auto">
            <a:xfrm>
              <a:off x="5007134" y="2378777"/>
              <a:ext cx="1017484" cy="184583"/>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kumimoji="0" lang="ja-JP" altLang="en-US" sz="1100" kern="0" dirty="0">
                  <a:solidFill>
                    <a:prstClr val="black"/>
                  </a:solidFill>
                  <a:latin typeface="ヒラギノ角ゴ Pro W6"/>
                  <a:ea typeface="ヒラギノ角ゴ Pro W6"/>
                  <a:cs typeface="ヒラギノ角ゴ Pro W6"/>
                </a:rPr>
                <a:t>最適化</a:t>
              </a:r>
            </a:p>
          </p:txBody>
        </p:sp>
      </p:grpSp>
      <p:sp>
        <p:nvSpPr>
          <p:cNvPr id="5" name="正方形/長方形 4"/>
          <p:cNvSpPr/>
          <p:nvPr/>
        </p:nvSpPr>
        <p:spPr>
          <a:xfrm>
            <a:off x="185052" y="2296343"/>
            <a:ext cx="2259943" cy="600164"/>
          </a:xfrm>
          <a:prstGeom prst="rect">
            <a:avLst/>
          </a:prstGeom>
        </p:spPr>
        <p:txBody>
          <a:bodyPr wrap="square">
            <a:spAutoFit/>
          </a:bodyPr>
          <a:lstStyle/>
          <a:p>
            <a:pPr marL="171450" indent="-171450">
              <a:buFont typeface="Arial" panose="020B0604020202020204" pitchFamily="34" charset="0"/>
              <a:buChar char="•"/>
            </a:pPr>
            <a:r>
              <a:rPr lang="ja-JP" altLang="en-US" sz="1100" dirty="0">
                <a:solidFill>
                  <a:prstClr val="black"/>
                </a:solidFill>
                <a:latin typeface="+mj-ea"/>
                <a:ea typeface="+mj-ea"/>
              </a:rPr>
              <a:t>２型糖尿病モデルマウスに有効性を示すペプチド性阻害剤＜府大＞</a:t>
            </a:r>
            <a:endParaRPr lang="ja-JP" altLang="en-US" sz="1100" dirty="0">
              <a:solidFill>
                <a:srgbClr val="000000"/>
              </a:solidFill>
              <a:latin typeface="+mj-ea"/>
              <a:ea typeface="+mj-ea"/>
            </a:endParaRPr>
          </a:p>
        </p:txBody>
      </p:sp>
      <p:sp>
        <p:nvSpPr>
          <p:cNvPr id="8" name="正方形/長方形 7"/>
          <p:cNvSpPr/>
          <p:nvPr/>
        </p:nvSpPr>
        <p:spPr>
          <a:xfrm>
            <a:off x="5052780" y="2224339"/>
            <a:ext cx="2349923" cy="1277273"/>
          </a:xfrm>
          <a:prstGeom prst="rect">
            <a:avLst/>
          </a:prstGeom>
        </p:spPr>
        <p:txBody>
          <a:bodyPr wrap="square">
            <a:spAutoFit/>
          </a:bodyPr>
          <a:lstStyle/>
          <a:p>
            <a:pPr marL="171450" indent="-171450">
              <a:buFont typeface="Arial" panose="020B0604020202020204" pitchFamily="34" charset="0"/>
              <a:buChar char="•"/>
            </a:pPr>
            <a:r>
              <a:rPr lang="ja-JP" altLang="en-US" sz="1100" dirty="0">
                <a:latin typeface="+mj-ea"/>
                <a:ea typeface="+mj-ea"/>
              </a:rPr>
              <a:t>テーラーメード治療・診断を指向した「機能性ペプチド修飾型エクソソーム」による細胞内薬物導入</a:t>
            </a:r>
          </a:p>
          <a:p>
            <a:r>
              <a:rPr lang="ja-JP" altLang="en-US" sz="1100" dirty="0" smtClean="0">
                <a:solidFill>
                  <a:prstClr val="black"/>
                </a:solidFill>
                <a:latin typeface="+mj-ea"/>
                <a:ea typeface="+mj-ea"/>
              </a:rPr>
              <a:t>　　＜</a:t>
            </a:r>
            <a:r>
              <a:rPr lang="ja-JP" altLang="en-US" sz="1100" dirty="0">
                <a:solidFill>
                  <a:prstClr val="black"/>
                </a:solidFill>
                <a:latin typeface="+mj-ea"/>
                <a:ea typeface="+mj-ea"/>
              </a:rPr>
              <a:t>府大＞</a:t>
            </a:r>
            <a:endParaRPr lang="ja-JP" altLang="en-US" sz="1100" dirty="0">
              <a:solidFill>
                <a:srgbClr val="000000"/>
              </a:solidFill>
              <a:latin typeface="+mj-ea"/>
              <a:ea typeface="+mj-ea"/>
            </a:endParaRPr>
          </a:p>
          <a:p>
            <a:pPr marL="171450" indent="-171450">
              <a:buFont typeface="Arial" panose="020B0604020202020204" pitchFamily="34" charset="0"/>
              <a:buChar char="•"/>
            </a:pPr>
            <a:r>
              <a:rPr lang="ja-JP" altLang="en-US" sz="1100" dirty="0">
                <a:solidFill>
                  <a:prstClr val="black"/>
                </a:solidFill>
                <a:latin typeface="+mj-ea"/>
                <a:ea typeface="+mj-ea"/>
              </a:rPr>
              <a:t>細胞治療における人工機能性ペプチドを利用した受容体制御技術＜府大＞</a:t>
            </a:r>
            <a:endParaRPr lang="en-US" altLang="ja-JP" sz="1100" dirty="0">
              <a:solidFill>
                <a:prstClr val="black"/>
              </a:solidFill>
              <a:latin typeface="+mj-ea"/>
              <a:ea typeface="+mj-ea"/>
            </a:endParaRPr>
          </a:p>
        </p:txBody>
      </p:sp>
      <p:sp>
        <p:nvSpPr>
          <p:cNvPr id="9" name="正方形/長方形 8"/>
          <p:cNvSpPr/>
          <p:nvPr/>
        </p:nvSpPr>
        <p:spPr>
          <a:xfrm>
            <a:off x="2444994" y="3648914"/>
            <a:ext cx="2697767" cy="430887"/>
          </a:xfrm>
          <a:prstGeom prst="rect">
            <a:avLst/>
          </a:prstGeom>
        </p:spPr>
        <p:txBody>
          <a:bodyPr wrap="square">
            <a:spAutoFit/>
          </a:bodyPr>
          <a:lstStyle/>
          <a:p>
            <a:pPr marL="171450" indent="-171450">
              <a:buFont typeface="Arial" panose="020B0604020202020204" pitchFamily="34" charset="0"/>
              <a:buChar char="•"/>
            </a:pPr>
            <a:r>
              <a:rPr lang="ja-JP" altLang="en-US" sz="1100" dirty="0">
                <a:solidFill>
                  <a:prstClr val="black"/>
                </a:solidFill>
                <a:latin typeface="+mj-ea"/>
                <a:ea typeface="+mj-ea"/>
              </a:rPr>
              <a:t>シグナル伝達タンパク質のＸ線結晶構造を基盤とした医薬品開発法＜府大＞</a:t>
            </a:r>
            <a:endParaRPr lang="en-US" altLang="ja-JP" sz="1100" dirty="0">
              <a:solidFill>
                <a:prstClr val="black"/>
              </a:solidFill>
              <a:latin typeface="+mj-ea"/>
              <a:ea typeface="+mj-ea"/>
            </a:endParaRPr>
          </a:p>
        </p:txBody>
      </p:sp>
      <p:sp>
        <p:nvSpPr>
          <p:cNvPr id="33" name="正方形/長方形 32"/>
          <p:cNvSpPr/>
          <p:nvPr/>
        </p:nvSpPr>
        <p:spPr>
          <a:xfrm>
            <a:off x="2444995" y="4067348"/>
            <a:ext cx="2740565" cy="430887"/>
          </a:xfrm>
          <a:prstGeom prst="rect">
            <a:avLst/>
          </a:prstGeom>
        </p:spPr>
        <p:txBody>
          <a:bodyPr wrap="square">
            <a:spAutoFit/>
          </a:bodyPr>
          <a:lstStyle/>
          <a:p>
            <a:pPr marL="171450" indent="-171450">
              <a:buFont typeface="Arial" panose="020B0604020202020204" pitchFamily="34" charset="0"/>
              <a:buChar char="•"/>
            </a:pPr>
            <a:r>
              <a:rPr lang="ja-JP" altLang="en-US" sz="1100" dirty="0">
                <a:solidFill>
                  <a:srgbClr val="000000"/>
                </a:solidFill>
                <a:latin typeface="+mj-ea"/>
                <a:ea typeface="+mj-ea"/>
              </a:rPr>
              <a:t>創薬</a:t>
            </a:r>
            <a:r>
              <a:rPr lang="ja-JP" altLang="en-US" sz="1100" dirty="0">
                <a:solidFill>
                  <a:prstClr val="black"/>
                </a:solidFill>
                <a:latin typeface="+mj-ea"/>
                <a:ea typeface="+mj-ea"/>
              </a:rPr>
              <a:t>・創農薬スクリーニングのため</a:t>
            </a:r>
            <a:r>
              <a:rPr lang="ja-JP" altLang="en-US" sz="1100" dirty="0" smtClean="0">
                <a:solidFill>
                  <a:prstClr val="black"/>
                </a:solidFill>
                <a:latin typeface="+mj-ea"/>
                <a:ea typeface="+mj-ea"/>
              </a:rPr>
              <a:t>の新規</a:t>
            </a:r>
            <a:r>
              <a:rPr lang="ja-JP" altLang="en-US" sz="1100" dirty="0">
                <a:solidFill>
                  <a:prstClr val="black"/>
                </a:solidFill>
                <a:latin typeface="+mj-ea"/>
                <a:ea typeface="+mj-ea"/>
              </a:rPr>
              <a:t>ケミカルライブラリーの構築＜府大＞</a:t>
            </a:r>
            <a:endParaRPr lang="ja-JP" altLang="en-US" sz="1100" dirty="0">
              <a:solidFill>
                <a:srgbClr val="000000"/>
              </a:solidFill>
              <a:latin typeface="+mj-ea"/>
              <a:ea typeface="+mj-ea"/>
            </a:endParaRPr>
          </a:p>
        </p:txBody>
      </p:sp>
      <p:sp>
        <p:nvSpPr>
          <p:cNvPr id="34" name="正方形/長方形 33"/>
          <p:cNvSpPr/>
          <p:nvPr/>
        </p:nvSpPr>
        <p:spPr>
          <a:xfrm>
            <a:off x="5052780" y="4005064"/>
            <a:ext cx="2510322" cy="600164"/>
          </a:xfrm>
          <a:prstGeom prst="rect">
            <a:avLst/>
          </a:prstGeom>
        </p:spPr>
        <p:txBody>
          <a:bodyPr wrap="square">
            <a:spAutoFit/>
          </a:bodyPr>
          <a:lstStyle/>
          <a:p>
            <a:pPr marL="171450" indent="-171450">
              <a:buFont typeface="Arial" panose="020B0604020202020204" pitchFamily="34" charset="0"/>
              <a:buChar char="•"/>
            </a:pPr>
            <a:r>
              <a:rPr lang="ja-JP" altLang="en-US" sz="1100" dirty="0">
                <a:solidFill>
                  <a:prstClr val="black"/>
                </a:solidFill>
                <a:latin typeface="+mj-ea"/>
                <a:ea typeface="+mj-ea"/>
              </a:rPr>
              <a:t>分子標的ペプチドや２重特異性抗体を用いたホウ素薬剤の高精度腫瘍選択性・集積性（</a:t>
            </a:r>
            <a:r>
              <a:rPr lang="en-US" altLang="ja-JP" sz="1100" dirty="0">
                <a:solidFill>
                  <a:prstClr val="black"/>
                </a:solidFill>
                <a:latin typeface="+mj-ea"/>
                <a:ea typeface="+mj-ea"/>
              </a:rPr>
              <a:t>BNCT</a:t>
            </a:r>
            <a:r>
              <a:rPr lang="en-US" altLang="ja-JP" sz="1100" dirty="0" smtClean="0">
                <a:solidFill>
                  <a:prstClr val="black"/>
                </a:solidFill>
                <a:latin typeface="+mj-ea"/>
                <a:ea typeface="+mj-ea"/>
              </a:rPr>
              <a:t>)</a:t>
            </a:r>
            <a:r>
              <a:rPr lang="ja-JP" altLang="en-US" sz="1100" dirty="0" smtClean="0">
                <a:latin typeface="+mj-ea"/>
                <a:ea typeface="+mj-ea"/>
              </a:rPr>
              <a:t>＜市大＞</a:t>
            </a:r>
            <a:endParaRPr lang="en-US" altLang="ja-JP" sz="1100" dirty="0" smtClean="0">
              <a:latin typeface="+mj-ea"/>
              <a:ea typeface="+mj-ea"/>
            </a:endParaRPr>
          </a:p>
        </p:txBody>
      </p:sp>
      <p:sp>
        <p:nvSpPr>
          <p:cNvPr id="36" name="正方形/長方形 35"/>
          <p:cNvSpPr/>
          <p:nvPr/>
        </p:nvSpPr>
        <p:spPr>
          <a:xfrm>
            <a:off x="185052" y="2877342"/>
            <a:ext cx="2259943" cy="600164"/>
          </a:xfrm>
          <a:prstGeom prst="rect">
            <a:avLst/>
          </a:prstGeom>
        </p:spPr>
        <p:txBody>
          <a:bodyPr wrap="square">
            <a:spAutoFit/>
          </a:bodyPr>
          <a:lstStyle/>
          <a:p>
            <a:pPr marL="171450" indent="-171450">
              <a:buFont typeface="Arial" panose="020B0604020202020204" pitchFamily="34" charset="0"/>
              <a:buChar char="•"/>
            </a:pPr>
            <a:r>
              <a:rPr lang="en-US" altLang="ja-JP" sz="1100" dirty="0">
                <a:solidFill>
                  <a:prstClr val="black"/>
                </a:solidFill>
                <a:latin typeface="+mj-ea"/>
                <a:ea typeface="+mj-ea"/>
              </a:rPr>
              <a:t>GAPDH</a:t>
            </a:r>
            <a:r>
              <a:rPr lang="ja-JP" altLang="en-US" sz="1100" dirty="0">
                <a:solidFill>
                  <a:prstClr val="black"/>
                </a:solidFill>
                <a:latin typeface="+mj-ea"/>
                <a:ea typeface="+mj-ea"/>
              </a:rPr>
              <a:t>凝集阻害剤による新規アルツハイマー型認知症の根治療法</a:t>
            </a:r>
            <a:r>
              <a:rPr lang="ja-JP" altLang="en-US" sz="1100" dirty="0" smtClean="0">
                <a:solidFill>
                  <a:prstClr val="black"/>
                </a:solidFill>
                <a:latin typeface="+mj-ea"/>
                <a:ea typeface="+mj-ea"/>
              </a:rPr>
              <a:t>薬　＜</a:t>
            </a:r>
            <a:r>
              <a:rPr lang="ja-JP" altLang="en-US" sz="1100" dirty="0">
                <a:solidFill>
                  <a:prstClr val="black"/>
                </a:solidFill>
                <a:latin typeface="+mj-ea"/>
                <a:ea typeface="+mj-ea"/>
              </a:rPr>
              <a:t>府大＞</a:t>
            </a:r>
            <a:endParaRPr lang="ja-JP" altLang="en-US" sz="1100" dirty="0">
              <a:solidFill>
                <a:srgbClr val="000000"/>
              </a:solidFill>
              <a:latin typeface="+mj-ea"/>
              <a:ea typeface="+mj-ea"/>
            </a:endParaRPr>
          </a:p>
        </p:txBody>
      </p:sp>
      <p:sp>
        <p:nvSpPr>
          <p:cNvPr id="37" name="正方形/長方形 36"/>
          <p:cNvSpPr/>
          <p:nvPr/>
        </p:nvSpPr>
        <p:spPr>
          <a:xfrm>
            <a:off x="200009" y="3458343"/>
            <a:ext cx="2176242" cy="430887"/>
          </a:xfrm>
          <a:prstGeom prst="rect">
            <a:avLst/>
          </a:prstGeom>
        </p:spPr>
        <p:txBody>
          <a:bodyPr wrap="square">
            <a:spAutoFit/>
          </a:bodyPr>
          <a:lstStyle/>
          <a:p>
            <a:pPr marL="171450" indent="-171450">
              <a:buFont typeface="Arial" panose="020B0604020202020204" pitchFamily="34" charset="0"/>
              <a:buChar char="•"/>
            </a:pPr>
            <a:r>
              <a:rPr lang="en-US" altLang="ja-JP" sz="1100" dirty="0">
                <a:solidFill>
                  <a:prstClr val="black"/>
                </a:solidFill>
                <a:latin typeface="+mj-ea"/>
                <a:ea typeface="+mj-ea"/>
              </a:rPr>
              <a:t>GAPDH-C152A</a:t>
            </a:r>
            <a:r>
              <a:rPr lang="ja-JP" altLang="en-US" sz="1100" dirty="0">
                <a:solidFill>
                  <a:prstClr val="black"/>
                </a:solidFill>
                <a:latin typeface="+mj-ea"/>
                <a:ea typeface="+mj-ea"/>
              </a:rPr>
              <a:t>コンディショナル</a:t>
            </a:r>
            <a:r>
              <a:rPr lang="en-US" altLang="ja-JP" sz="1100" dirty="0" err="1">
                <a:solidFill>
                  <a:prstClr val="black"/>
                </a:solidFill>
                <a:latin typeface="+mj-ea"/>
                <a:ea typeface="+mj-ea"/>
              </a:rPr>
              <a:t>Tg</a:t>
            </a:r>
            <a:r>
              <a:rPr lang="en-US" altLang="ja-JP" sz="1100" dirty="0">
                <a:solidFill>
                  <a:prstClr val="black"/>
                </a:solidFill>
                <a:latin typeface="+mj-ea"/>
                <a:ea typeface="+mj-ea"/>
              </a:rPr>
              <a:t> </a:t>
            </a:r>
            <a:r>
              <a:rPr lang="ja-JP" altLang="en-US" sz="1100" dirty="0">
                <a:solidFill>
                  <a:prstClr val="black"/>
                </a:solidFill>
                <a:latin typeface="+mj-ea"/>
                <a:ea typeface="+mj-ea"/>
              </a:rPr>
              <a:t>マウスの</a:t>
            </a:r>
            <a:r>
              <a:rPr lang="ja-JP" altLang="en-US" sz="1100" dirty="0" smtClean="0">
                <a:solidFill>
                  <a:prstClr val="black"/>
                </a:solidFill>
                <a:latin typeface="+mj-ea"/>
                <a:ea typeface="+mj-ea"/>
              </a:rPr>
              <a:t>開発　＜</a:t>
            </a:r>
            <a:r>
              <a:rPr lang="ja-JP" altLang="en-US" sz="1100" dirty="0">
                <a:solidFill>
                  <a:prstClr val="black"/>
                </a:solidFill>
                <a:latin typeface="+mj-ea"/>
                <a:ea typeface="+mj-ea"/>
              </a:rPr>
              <a:t>府大＞</a:t>
            </a:r>
            <a:endParaRPr lang="ja-JP" altLang="en-US" sz="1100" dirty="0">
              <a:solidFill>
                <a:srgbClr val="000000"/>
              </a:solidFill>
              <a:latin typeface="+mj-ea"/>
              <a:ea typeface="+mj-ea"/>
            </a:endParaRPr>
          </a:p>
        </p:txBody>
      </p:sp>
      <p:sp>
        <p:nvSpPr>
          <p:cNvPr id="38" name="正方形/長方形 37"/>
          <p:cNvSpPr/>
          <p:nvPr/>
        </p:nvSpPr>
        <p:spPr>
          <a:xfrm>
            <a:off x="2444995" y="4485782"/>
            <a:ext cx="2515592" cy="430887"/>
          </a:xfrm>
          <a:prstGeom prst="rect">
            <a:avLst/>
          </a:prstGeom>
        </p:spPr>
        <p:txBody>
          <a:bodyPr wrap="square">
            <a:spAutoFit/>
          </a:bodyPr>
          <a:lstStyle/>
          <a:p>
            <a:pPr marL="171450" indent="-171450">
              <a:buFont typeface="Arial" panose="020B0604020202020204" pitchFamily="34" charset="0"/>
              <a:buChar char="•"/>
            </a:pPr>
            <a:r>
              <a:rPr lang="ja-JP" altLang="en-US" sz="1100" dirty="0">
                <a:solidFill>
                  <a:prstClr val="black"/>
                </a:solidFill>
                <a:latin typeface="+mj-ea"/>
                <a:ea typeface="+mj-ea"/>
              </a:rPr>
              <a:t>核酸合成系酵素を標的とした新規アフリカ睡眠病治療薬の開発＜府大＞</a:t>
            </a:r>
            <a:endParaRPr lang="en-US" altLang="ja-JP" sz="1100" dirty="0">
              <a:solidFill>
                <a:prstClr val="black"/>
              </a:solidFill>
              <a:latin typeface="+mj-ea"/>
              <a:ea typeface="+mj-ea"/>
            </a:endParaRPr>
          </a:p>
        </p:txBody>
      </p:sp>
      <p:sp>
        <p:nvSpPr>
          <p:cNvPr id="40" name="正方形/長方形 39"/>
          <p:cNvSpPr/>
          <p:nvPr/>
        </p:nvSpPr>
        <p:spPr>
          <a:xfrm>
            <a:off x="2444994" y="5910361"/>
            <a:ext cx="2740565" cy="430887"/>
          </a:xfrm>
          <a:prstGeom prst="rect">
            <a:avLst/>
          </a:prstGeom>
        </p:spPr>
        <p:txBody>
          <a:bodyPr wrap="square">
            <a:spAutoFit/>
          </a:bodyPr>
          <a:lstStyle/>
          <a:p>
            <a:pPr marL="171450" indent="-171450">
              <a:buFont typeface="Arial" panose="020B0604020202020204" pitchFamily="34" charset="0"/>
              <a:buChar char="•"/>
            </a:pPr>
            <a:r>
              <a:rPr lang="ja-JP" altLang="en-US" sz="1100" dirty="0">
                <a:solidFill>
                  <a:prstClr val="black"/>
                </a:solidFill>
                <a:latin typeface="+mj-ea"/>
                <a:ea typeface="+mj-ea"/>
              </a:rPr>
              <a:t>薬理活性分子を基盤とする迅速小分子創薬の開発＜市大＞</a:t>
            </a:r>
            <a:endParaRPr lang="ja-JP" altLang="en-US" sz="1100" dirty="0">
              <a:solidFill>
                <a:srgbClr val="000000"/>
              </a:solidFill>
              <a:latin typeface="+mj-ea"/>
              <a:ea typeface="+mj-ea"/>
            </a:endParaRPr>
          </a:p>
        </p:txBody>
      </p:sp>
      <p:sp>
        <p:nvSpPr>
          <p:cNvPr id="41" name="正方形/長方形 40"/>
          <p:cNvSpPr/>
          <p:nvPr/>
        </p:nvSpPr>
        <p:spPr>
          <a:xfrm>
            <a:off x="2444995" y="5322649"/>
            <a:ext cx="2607786" cy="600164"/>
          </a:xfrm>
          <a:prstGeom prst="rect">
            <a:avLst/>
          </a:prstGeom>
        </p:spPr>
        <p:txBody>
          <a:bodyPr wrap="square">
            <a:spAutoFit/>
          </a:bodyPr>
          <a:lstStyle/>
          <a:p>
            <a:pPr marL="171450" indent="-171450">
              <a:buFont typeface="Arial" panose="020B0604020202020204" pitchFamily="34" charset="0"/>
              <a:buChar char="•"/>
            </a:pPr>
            <a:r>
              <a:rPr lang="ja-JP" altLang="en-US" sz="1100" dirty="0">
                <a:solidFill>
                  <a:prstClr val="black"/>
                </a:solidFill>
                <a:latin typeface="+mj-ea"/>
                <a:ea typeface="+mj-ea"/>
              </a:rPr>
              <a:t>天然有機分子を基盤とする生物活性分子の探索・機能解析システムの開発＜市大＞</a:t>
            </a:r>
            <a:endParaRPr lang="en-US" altLang="ja-JP" sz="1100" dirty="0">
              <a:solidFill>
                <a:prstClr val="black"/>
              </a:solidFill>
              <a:latin typeface="+mj-ea"/>
              <a:ea typeface="+mj-ea"/>
            </a:endParaRPr>
          </a:p>
        </p:txBody>
      </p:sp>
      <p:sp>
        <p:nvSpPr>
          <p:cNvPr id="35" name="正方形/長方形 34"/>
          <p:cNvSpPr/>
          <p:nvPr/>
        </p:nvSpPr>
        <p:spPr>
          <a:xfrm>
            <a:off x="200009" y="3885455"/>
            <a:ext cx="2176242" cy="430887"/>
          </a:xfrm>
          <a:prstGeom prst="rect">
            <a:avLst/>
          </a:prstGeom>
        </p:spPr>
        <p:txBody>
          <a:bodyPr wrap="square">
            <a:spAutoFit/>
          </a:bodyPr>
          <a:lstStyle/>
          <a:p>
            <a:pPr marL="171450" indent="-171450">
              <a:buFont typeface="Arial" panose="020B0604020202020204" pitchFamily="34" charset="0"/>
              <a:buChar char="•"/>
            </a:pPr>
            <a:r>
              <a:rPr lang="ja-JP" altLang="en-US" sz="1100" dirty="0">
                <a:latin typeface="+mj-ea"/>
                <a:ea typeface="+mj-ea"/>
              </a:rPr>
              <a:t>免疫疾患</a:t>
            </a:r>
            <a:r>
              <a:rPr lang="ja-JP" altLang="en-US" sz="1100" dirty="0" smtClean="0">
                <a:latin typeface="+mj-ea"/>
                <a:ea typeface="+mj-ea"/>
              </a:rPr>
              <a:t>における新規</a:t>
            </a:r>
            <a:r>
              <a:rPr lang="ja-JP" altLang="en-US" sz="1100" dirty="0">
                <a:latin typeface="+mj-ea"/>
                <a:ea typeface="+mj-ea"/>
              </a:rPr>
              <a:t>創薬標的としての</a:t>
            </a:r>
            <a:r>
              <a:rPr lang="en-US" altLang="ja-JP" sz="1100" dirty="0" smtClean="0">
                <a:latin typeface="+mj-ea"/>
                <a:ea typeface="+mj-ea"/>
              </a:rPr>
              <a:t>IL19</a:t>
            </a:r>
            <a:r>
              <a:rPr lang="ja-JP" altLang="en-US" sz="1100" dirty="0" smtClean="0">
                <a:latin typeface="+mj-ea"/>
                <a:ea typeface="+mj-ea"/>
              </a:rPr>
              <a:t>＜</a:t>
            </a:r>
            <a:r>
              <a:rPr lang="ja-JP" altLang="en-US" sz="1100" dirty="0">
                <a:latin typeface="+mj-ea"/>
                <a:ea typeface="+mj-ea"/>
              </a:rPr>
              <a:t>府大＞</a:t>
            </a:r>
          </a:p>
        </p:txBody>
      </p:sp>
      <p:sp>
        <p:nvSpPr>
          <p:cNvPr id="42" name="正方形/長方形 41"/>
          <p:cNvSpPr/>
          <p:nvPr/>
        </p:nvSpPr>
        <p:spPr>
          <a:xfrm>
            <a:off x="5052781" y="3429000"/>
            <a:ext cx="2367860" cy="600164"/>
          </a:xfrm>
          <a:prstGeom prst="rect">
            <a:avLst/>
          </a:prstGeom>
        </p:spPr>
        <p:txBody>
          <a:bodyPr wrap="square">
            <a:spAutoFit/>
          </a:bodyPr>
          <a:lstStyle/>
          <a:p>
            <a:pPr marL="171450" indent="-171450">
              <a:buFont typeface="Arial" panose="020B0604020202020204" pitchFamily="34" charset="0"/>
              <a:buChar char="•"/>
            </a:pPr>
            <a:r>
              <a:rPr lang="ja-JP" altLang="en-US" sz="1100" dirty="0">
                <a:solidFill>
                  <a:prstClr val="black"/>
                </a:solidFill>
                <a:latin typeface="+mj-ea"/>
                <a:ea typeface="+mj-ea"/>
              </a:rPr>
              <a:t>タンパク質</a:t>
            </a:r>
            <a:r>
              <a:rPr lang="ja-JP" altLang="en-US" sz="1100" dirty="0" smtClean="0">
                <a:solidFill>
                  <a:prstClr val="black"/>
                </a:solidFill>
                <a:latin typeface="+mj-ea"/>
                <a:ea typeface="+mj-ea"/>
              </a:rPr>
              <a:t>カプセルを用いた</a:t>
            </a:r>
            <a:r>
              <a:rPr lang="en-US" altLang="ja-JP" sz="1100" dirty="0" smtClean="0">
                <a:solidFill>
                  <a:prstClr val="black"/>
                </a:solidFill>
                <a:latin typeface="+mj-ea"/>
                <a:ea typeface="+mj-ea"/>
              </a:rPr>
              <a:t>DDS</a:t>
            </a:r>
            <a:r>
              <a:rPr lang="ja-JP" altLang="en-US" sz="1100" dirty="0" smtClean="0">
                <a:solidFill>
                  <a:prstClr val="black"/>
                </a:solidFill>
                <a:latin typeface="+mj-ea"/>
                <a:ea typeface="+mj-ea"/>
              </a:rPr>
              <a:t>による新規難治性癌治療法の開発</a:t>
            </a:r>
            <a:r>
              <a:rPr lang="ja-JP" altLang="en-US" sz="1100" dirty="0">
                <a:solidFill>
                  <a:prstClr val="black"/>
                </a:solidFill>
                <a:latin typeface="+mj-ea"/>
                <a:ea typeface="+mj-ea"/>
              </a:rPr>
              <a:t>　</a:t>
            </a:r>
            <a:r>
              <a:rPr lang="ja-JP" altLang="en-US" sz="1100" dirty="0" smtClean="0">
                <a:solidFill>
                  <a:prstClr val="black"/>
                </a:solidFill>
                <a:latin typeface="+mj-ea"/>
                <a:ea typeface="+mj-ea"/>
              </a:rPr>
              <a:t>　＜</a:t>
            </a:r>
            <a:r>
              <a:rPr lang="ja-JP" altLang="en-US" sz="1100" dirty="0">
                <a:solidFill>
                  <a:prstClr val="black"/>
                </a:solidFill>
                <a:latin typeface="+mj-ea"/>
                <a:ea typeface="+mj-ea"/>
              </a:rPr>
              <a:t>府大＞</a:t>
            </a:r>
            <a:endParaRPr lang="en-US" altLang="ja-JP" sz="1100" dirty="0">
              <a:solidFill>
                <a:prstClr val="black"/>
              </a:solidFill>
              <a:latin typeface="+mj-ea"/>
              <a:ea typeface="+mj-ea"/>
            </a:endParaRPr>
          </a:p>
        </p:txBody>
      </p:sp>
      <p:sp>
        <p:nvSpPr>
          <p:cNvPr id="3" name="正方形/長方形 2"/>
          <p:cNvSpPr/>
          <p:nvPr/>
        </p:nvSpPr>
        <p:spPr>
          <a:xfrm>
            <a:off x="5052781" y="4773052"/>
            <a:ext cx="2444995" cy="600164"/>
          </a:xfrm>
          <a:prstGeom prst="rect">
            <a:avLst/>
          </a:prstGeom>
        </p:spPr>
        <p:txBody>
          <a:bodyPr wrap="square">
            <a:spAutoFit/>
          </a:bodyPr>
          <a:lstStyle/>
          <a:p>
            <a:pPr marL="171450" indent="-171450">
              <a:buFont typeface="Arial" panose="020B0604020202020204" pitchFamily="34" charset="0"/>
              <a:buChar char="•"/>
            </a:pPr>
            <a:r>
              <a:rPr lang="ja-JP" altLang="en-US" sz="1100" dirty="0">
                <a:solidFill>
                  <a:prstClr val="black"/>
                </a:solidFill>
                <a:latin typeface="Calibri"/>
                <a:ea typeface="ＭＳ Ｐゴシック"/>
              </a:rPr>
              <a:t>医農薬品合成中間体となる多官能性芳香族分子の簡便合成法の</a:t>
            </a:r>
            <a:r>
              <a:rPr lang="ja-JP" altLang="en-US" sz="1100" dirty="0" smtClean="0">
                <a:solidFill>
                  <a:prstClr val="black"/>
                </a:solidFill>
                <a:latin typeface="Calibri"/>
                <a:ea typeface="ＭＳ Ｐゴシック"/>
              </a:rPr>
              <a:t>開発</a:t>
            </a:r>
            <a:r>
              <a:rPr lang="ja-JP" altLang="en-US" sz="1100" dirty="0" smtClean="0">
                <a:solidFill>
                  <a:prstClr val="black"/>
                </a:solidFill>
                <a:latin typeface="ＭＳ Ｐゴシック"/>
                <a:ea typeface="ＭＳ Ｐゴシック"/>
              </a:rPr>
              <a:t>＜</a:t>
            </a:r>
            <a:r>
              <a:rPr lang="ja-JP" altLang="en-US" sz="1100" dirty="0">
                <a:solidFill>
                  <a:prstClr val="black"/>
                </a:solidFill>
                <a:latin typeface="ＭＳ Ｐゴシック"/>
                <a:ea typeface="ＭＳ Ｐゴシック"/>
              </a:rPr>
              <a:t>府大＞</a:t>
            </a:r>
            <a:endParaRPr lang="ja-JP" altLang="en-US" sz="1100" dirty="0">
              <a:solidFill>
                <a:srgbClr val="000000"/>
              </a:solidFill>
              <a:latin typeface="ＭＳ Ｐゴシック"/>
              <a:ea typeface="ＭＳ Ｐゴシック"/>
            </a:endParaRPr>
          </a:p>
        </p:txBody>
      </p:sp>
      <p:sp>
        <p:nvSpPr>
          <p:cNvPr id="43" name="正方形/長方形 42"/>
          <p:cNvSpPr/>
          <p:nvPr/>
        </p:nvSpPr>
        <p:spPr>
          <a:xfrm>
            <a:off x="5052781" y="5302369"/>
            <a:ext cx="2576790" cy="430887"/>
          </a:xfrm>
          <a:prstGeom prst="rect">
            <a:avLst/>
          </a:prstGeom>
        </p:spPr>
        <p:txBody>
          <a:bodyPr wrap="square">
            <a:spAutoFit/>
          </a:bodyPr>
          <a:lstStyle/>
          <a:p>
            <a:pPr marL="171450" indent="-171450">
              <a:buFont typeface="Arial" panose="020B0604020202020204" pitchFamily="34" charset="0"/>
              <a:buChar char="•"/>
            </a:pPr>
            <a:r>
              <a:rPr lang="en-US" altLang="ja-JP" sz="1100" dirty="0">
                <a:solidFill>
                  <a:prstClr val="black"/>
                </a:solidFill>
                <a:latin typeface="Calibri"/>
                <a:ea typeface="ＭＳ Ｐゴシック"/>
              </a:rPr>
              <a:t>pH</a:t>
            </a:r>
            <a:r>
              <a:rPr lang="ja-JP" altLang="en-US" sz="1100" dirty="0">
                <a:solidFill>
                  <a:prstClr val="black"/>
                </a:solidFill>
                <a:latin typeface="Calibri"/>
                <a:ea typeface="ＭＳ Ｐゴシック"/>
              </a:rPr>
              <a:t>応答性リポソームによる</a:t>
            </a:r>
            <a:r>
              <a:rPr lang="en-US" altLang="ja-JP" sz="1100" dirty="0" smtClean="0">
                <a:solidFill>
                  <a:prstClr val="black"/>
                </a:solidFill>
                <a:latin typeface="Calibri"/>
                <a:ea typeface="ＭＳ Ｐゴシック"/>
              </a:rPr>
              <a:t>DDS</a:t>
            </a:r>
          </a:p>
          <a:p>
            <a:r>
              <a:rPr lang="ja-JP" altLang="en-US" sz="1100" dirty="0">
                <a:solidFill>
                  <a:prstClr val="black"/>
                </a:solidFill>
                <a:latin typeface="Calibri"/>
                <a:ea typeface="ＭＳ Ｐゴシック"/>
              </a:rPr>
              <a:t>　</a:t>
            </a:r>
            <a:r>
              <a:rPr lang="ja-JP" altLang="en-US" sz="1100" dirty="0" smtClean="0">
                <a:solidFill>
                  <a:prstClr val="black"/>
                </a:solidFill>
                <a:latin typeface="Calibri"/>
                <a:ea typeface="ＭＳ Ｐゴシック"/>
              </a:rPr>
              <a:t>　</a:t>
            </a:r>
            <a:r>
              <a:rPr lang="ja-JP" altLang="en-US" sz="1100" dirty="0" smtClean="0">
                <a:solidFill>
                  <a:prstClr val="black"/>
                </a:solidFill>
                <a:latin typeface="ＭＳ Ｐゴシック"/>
                <a:ea typeface="ＭＳ Ｐゴシック"/>
              </a:rPr>
              <a:t>＜</a:t>
            </a:r>
            <a:r>
              <a:rPr lang="ja-JP" altLang="en-US" sz="1100" dirty="0">
                <a:solidFill>
                  <a:prstClr val="black"/>
                </a:solidFill>
                <a:latin typeface="ＭＳ Ｐゴシック"/>
                <a:ea typeface="ＭＳ Ｐゴシック"/>
              </a:rPr>
              <a:t>府大＞</a:t>
            </a:r>
            <a:endParaRPr lang="ja-JP" altLang="en-US" sz="1100" dirty="0">
              <a:solidFill>
                <a:srgbClr val="000000"/>
              </a:solidFill>
              <a:latin typeface="ＭＳ Ｐゴシック"/>
              <a:ea typeface="ＭＳ Ｐゴシック"/>
            </a:endParaRPr>
          </a:p>
        </p:txBody>
      </p:sp>
      <p:sp>
        <p:nvSpPr>
          <p:cNvPr id="44" name="正方形/長方形 43"/>
          <p:cNvSpPr/>
          <p:nvPr/>
        </p:nvSpPr>
        <p:spPr>
          <a:xfrm>
            <a:off x="200009" y="4312567"/>
            <a:ext cx="2176242" cy="430887"/>
          </a:xfrm>
          <a:prstGeom prst="rect">
            <a:avLst/>
          </a:prstGeom>
        </p:spPr>
        <p:txBody>
          <a:bodyPr wrap="square">
            <a:spAutoFit/>
          </a:bodyPr>
          <a:lstStyle/>
          <a:p>
            <a:pPr marL="171450" indent="-171450">
              <a:buFont typeface="Arial" panose="020B0604020202020204" pitchFamily="34" charset="0"/>
              <a:buChar char="•"/>
            </a:pPr>
            <a:r>
              <a:rPr lang="ja-JP" altLang="en-US" sz="1100" dirty="0" smtClean="0">
                <a:latin typeface="+mj-ea"/>
                <a:ea typeface="+mj-ea"/>
              </a:rPr>
              <a:t>エクソソームを</a:t>
            </a:r>
            <a:r>
              <a:rPr lang="ja-JP" altLang="en-US" sz="1100" dirty="0">
                <a:latin typeface="+mj-ea"/>
                <a:ea typeface="+mj-ea"/>
              </a:rPr>
              <a:t>基盤としたがん細胞機能</a:t>
            </a:r>
            <a:r>
              <a:rPr lang="ja-JP" altLang="en-US" sz="1100" dirty="0" smtClean="0">
                <a:latin typeface="+mj-ea"/>
                <a:ea typeface="+mj-ea"/>
              </a:rPr>
              <a:t>制御＜</a:t>
            </a:r>
            <a:r>
              <a:rPr lang="ja-JP" altLang="en-US" sz="1100" dirty="0">
                <a:latin typeface="+mj-ea"/>
                <a:ea typeface="+mj-ea"/>
              </a:rPr>
              <a:t>府大＞</a:t>
            </a:r>
          </a:p>
        </p:txBody>
      </p:sp>
      <p:sp>
        <p:nvSpPr>
          <p:cNvPr id="2" name="スライド番号プレースホルダー 1"/>
          <p:cNvSpPr>
            <a:spLocks noGrp="1"/>
          </p:cNvSpPr>
          <p:nvPr>
            <p:ph type="sldNum" sz="quarter" idx="12"/>
          </p:nvPr>
        </p:nvSpPr>
        <p:spPr>
          <a:xfrm>
            <a:off x="6974904" y="6520259"/>
            <a:ext cx="2133600" cy="365125"/>
          </a:xfrm>
        </p:spPr>
        <p:txBody>
          <a:bodyPr/>
          <a:lstStyle/>
          <a:p>
            <a:fld id="{2788D170-ED78-4CD6-9DF7-18AA74CDFCD5}" type="slidenum">
              <a:rPr kumimoji="1" lang="ja-JP" altLang="en-US" smtClean="0"/>
              <a:pPr/>
              <a:t>63</a:t>
            </a:fld>
            <a:endParaRPr kumimoji="1" lang="ja-JP" altLang="en-US"/>
          </a:p>
        </p:txBody>
      </p:sp>
      <p:sp>
        <p:nvSpPr>
          <p:cNvPr id="39" name="テキスト ボックス 38"/>
          <p:cNvSpPr txBox="1"/>
          <p:nvPr/>
        </p:nvSpPr>
        <p:spPr>
          <a:xfrm>
            <a:off x="7563102" y="2296343"/>
            <a:ext cx="1041346" cy="646331"/>
          </a:xfrm>
          <a:prstGeom prst="rect">
            <a:avLst/>
          </a:prstGeom>
          <a:noFill/>
          <a:ln>
            <a:solidFill>
              <a:schemeClr val="tx1"/>
            </a:solidFill>
          </a:ln>
        </p:spPr>
        <p:txBody>
          <a:bodyPr wrap="square" rtlCol="0">
            <a:spAutoFit/>
          </a:bodyPr>
          <a:lstStyle/>
          <a:p>
            <a:pPr algn="ctr"/>
            <a:r>
              <a:rPr lang="ja-JP" altLang="en-US" sz="1200" dirty="0">
                <a:latin typeface="Calibri"/>
                <a:ea typeface="ＭＳ Ｐゴシック"/>
              </a:rPr>
              <a:t>比較動物医学との</a:t>
            </a:r>
            <a:r>
              <a:rPr lang="ja-JP" altLang="en-US" sz="1200" dirty="0" smtClean="0">
                <a:latin typeface="Calibri"/>
                <a:ea typeface="ＭＳ Ｐゴシック"/>
              </a:rPr>
              <a:t>連携</a:t>
            </a:r>
            <a:endParaRPr lang="en-US" altLang="ja-JP" sz="1200" dirty="0" smtClean="0">
              <a:latin typeface="Calibri"/>
              <a:ea typeface="ＭＳ Ｐゴシック"/>
            </a:endParaRPr>
          </a:p>
          <a:p>
            <a:pPr algn="ctr"/>
            <a:r>
              <a:rPr lang="ja-JP" altLang="en-US" sz="1200" dirty="0">
                <a:latin typeface="Calibri"/>
                <a:ea typeface="ＭＳ Ｐゴシック"/>
              </a:rPr>
              <a:t>（共通</a:t>
            </a:r>
            <a:r>
              <a:rPr lang="ja-JP" altLang="en-US" sz="1200" dirty="0" smtClean="0">
                <a:latin typeface="Calibri"/>
                <a:ea typeface="ＭＳ Ｐゴシック"/>
              </a:rPr>
              <a:t>領域</a:t>
            </a:r>
            <a:r>
              <a:rPr lang="ja-JP" altLang="en-US" sz="1200" dirty="0">
                <a:latin typeface="Calibri"/>
                <a:ea typeface="ＭＳ Ｐゴシック"/>
              </a:rPr>
              <a:t>）</a:t>
            </a:r>
          </a:p>
        </p:txBody>
      </p:sp>
      <p:sp>
        <p:nvSpPr>
          <p:cNvPr id="46" name="テキスト ボックス 45"/>
          <p:cNvSpPr txBox="1"/>
          <p:nvPr/>
        </p:nvSpPr>
        <p:spPr>
          <a:xfrm>
            <a:off x="5344" y="-3939"/>
            <a:ext cx="822661"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B  </a:t>
            </a:r>
            <a:r>
              <a:rPr lang="ja-JP" altLang="en-US" sz="1662" dirty="0" smtClean="0"/>
              <a:t>創薬</a:t>
            </a:r>
            <a:endParaRPr lang="ja-JP" altLang="en-US" sz="1662" dirty="0"/>
          </a:p>
        </p:txBody>
      </p:sp>
      <p:sp>
        <p:nvSpPr>
          <p:cNvPr id="48" name="角丸四角形 47"/>
          <p:cNvSpPr/>
          <p:nvPr/>
        </p:nvSpPr>
        <p:spPr>
          <a:xfrm>
            <a:off x="0" y="908422"/>
            <a:ext cx="9144000" cy="5904954"/>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5518753" y="660366"/>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246818" y="323945"/>
            <a:ext cx="8650363"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両大学が有する創薬科学に関する分野を新大学において領域横断的に融合させることにより、この分野のシーズで更なる展開が期待できる。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83918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83866" y="1091351"/>
            <a:ext cx="7843333" cy="1001556"/>
          </a:xfrm>
          <a:prstGeom prst="rect">
            <a:avLst/>
          </a:prstGeom>
          <a:noFill/>
        </p:spPr>
        <p:txBody>
          <a:bodyPr wrap="square" rtlCol="0">
            <a:spAutoFit/>
          </a:bodyPr>
          <a:lstStyle/>
          <a:p>
            <a:r>
              <a:rPr lang="ja-JP" altLang="en-US" sz="1477" dirty="0"/>
              <a:t>認知症の患者数は、</a:t>
            </a:r>
            <a:r>
              <a:rPr lang="en-US" altLang="ja-JP" sz="1477" dirty="0"/>
              <a:t>2030</a:t>
            </a:r>
            <a:r>
              <a:rPr lang="ja-JP" altLang="en-US" sz="1477" dirty="0"/>
              <a:t>年に</a:t>
            </a:r>
            <a:r>
              <a:rPr lang="en-US" altLang="ja-JP" sz="1477" dirty="0"/>
              <a:t>745</a:t>
            </a:r>
            <a:r>
              <a:rPr lang="ja-JP" altLang="en-US" sz="1477" dirty="0"/>
              <a:t>万人と推定されており、今後、高齢化率が高まるため、更に患者数の上振れが予想される。社会的費用も増大しており、認知症治療だけでなく、認知症予防への取り組みも求められる。</a:t>
            </a:r>
          </a:p>
          <a:p>
            <a:endParaRPr lang="ja-JP" altLang="en-US" sz="1477" dirty="0"/>
          </a:p>
        </p:txBody>
      </p:sp>
      <p:sp>
        <p:nvSpPr>
          <p:cNvPr id="8" name="テキスト ボックス 7"/>
          <p:cNvSpPr txBox="1"/>
          <p:nvPr/>
        </p:nvSpPr>
        <p:spPr>
          <a:xfrm>
            <a:off x="405817" y="777691"/>
            <a:ext cx="1463862" cy="348109"/>
          </a:xfrm>
          <a:prstGeom prst="rect">
            <a:avLst/>
          </a:prstGeom>
          <a:noFill/>
        </p:spPr>
        <p:txBody>
          <a:bodyPr wrap="none" rtlCol="0">
            <a:spAutoFit/>
          </a:bodyPr>
          <a:lstStyle/>
          <a:p>
            <a:r>
              <a:rPr lang="ja-JP" altLang="en-US" sz="1662" dirty="0" smtClean="0"/>
              <a:t>先端</a:t>
            </a:r>
            <a:r>
              <a:rPr lang="ja-JP" altLang="en-US" sz="1662" dirty="0"/>
              <a:t>社会動向</a:t>
            </a:r>
          </a:p>
        </p:txBody>
      </p:sp>
      <p:sp>
        <p:nvSpPr>
          <p:cNvPr id="29" name="テキスト ボックス 28"/>
          <p:cNvSpPr txBox="1"/>
          <p:nvPr/>
        </p:nvSpPr>
        <p:spPr>
          <a:xfrm>
            <a:off x="892166" y="1940182"/>
            <a:ext cx="2791695" cy="262829"/>
          </a:xfrm>
          <a:prstGeom prst="rect">
            <a:avLst/>
          </a:prstGeom>
          <a:noFill/>
        </p:spPr>
        <p:txBody>
          <a:bodyPr wrap="square" rtlCol="0">
            <a:spAutoFit/>
          </a:bodyPr>
          <a:lstStyle/>
          <a:p>
            <a:pPr algn="ctr"/>
            <a:r>
              <a:rPr lang="ja-JP" altLang="en-US" sz="1108" b="1" dirty="0"/>
              <a:t>認知症推定患者数データ</a:t>
            </a:r>
          </a:p>
        </p:txBody>
      </p:sp>
      <p:cxnSp>
        <p:nvCxnSpPr>
          <p:cNvPr id="30" name="直線コネクタ 29"/>
          <p:cNvCxnSpPr/>
          <p:nvPr/>
        </p:nvCxnSpPr>
        <p:spPr>
          <a:xfrm>
            <a:off x="868337" y="2232559"/>
            <a:ext cx="27916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369625" y="2232558"/>
            <a:ext cx="43859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3621" y="104192"/>
            <a:ext cx="2566728"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C</a:t>
            </a:r>
            <a:r>
              <a:rPr lang="ja-JP" altLang="en-US" sz="1662" dirty="0"/>
              <a:t>　認知症含む神経系疾患</a:t>
            </a:r>
          </a:p>
        </p:txBody>
      </p:sp>
      <p:cxnSp>
        <p:nvCxnSpPr>
          <p:cNvPr id="5" name="直線コネクタ 4"/>
          <p:cNvCxnSpPr/>
          <p:nvPr/>
        </p:nvCxnSpPr>
        <p:spPr>
          <a:xfrm>
            <a:off x="892166" y="2498435"/>
            <a:ext cx="0" cy="293191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892167" y="5430354"/>
            <a:ext cx="34139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892167" y="4758378"/>
            <a:ext cx="341395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892167" y="4093689"/>
            <a:ext cx="341395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892167" y="3429000"/>
            <a:ext cx="341395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149403" y="5445946"/>
            <a:ext cx="518091" cy="291170"/>
          </a:xfrm>
          <a:prstGeom prst="rect">
            <a:avLst/>
          </a:prstGeom>
          <a:noFill/>
        </p:spPr>
        <p:txBody>
          <a:bodyPr wrap="none" rtlCol="0">
            <a:spAutoFit/>
          </a:bodyPr>
          <a:lstStyle/>
          <a:p>
            <a:r>
              <a:rPr lang="en-US" altLang="ja-JP" sz="1292"/>
              <a:t>2012</a:t>
            </a:r>
            <a:endParaRPr lang="ja-JP" altLang="en-US" sz="1292" dirty="0"/>
          </a:p>
        </p:txBody>
      </p:sp>
      <p:sp>
        <p:nvSpPr>
          <p:cNvPr id="84" name="正方形/長方形 83"/>
          <p:cNvSpPr/>
          <p:nvPr/>
        </p:nvSpPr>
        <p:spPr>
          <a:xfrm>
            <a:off x="1910116" y="3694876"/>
            <a:ext cx="265876" cy="1734680"/>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5" name="テキスト ボックス 84"/>
          <p:cNvSpPr txBox="1"/>
          <p:nvPr/>
        </p:nvSpPr>
        <p:spPr>
          <a:xfrm>
            <a:off x="1789139" y="5445148"/>
            <a:ext cx="518091" cy="291170"/>
          </a:xfrm>
          <a:prstGeom prst="rect">
            <a:avLst/>
          </a:prstGeom>
          <a:noFill/>
        </p:spPr>
        <p:txBody>
          <a:bodyPr wrap="none" rtlCol="0">
            <a:spAutoFit/>
          </a:bodyPr>
          <a:lstStyle/>
          <a:p>
            <a:r>
              <a:rPr lang="en-US" altLang="ja-JP" sz="1292" dirty="0"/>
              <a:t>2015</a:t>
            </a:r>
            <a:endParaRPr lang="ja-JP" altLang="en-US" sz="1292" dirty="0"/>
          </a:p>
        </p:txBody>
      </p:sp>
      <p:sp>
        <p:nvSpPr>
          <p:cNvPr id="86" name="正方形/長方形 85"/>
          <p:cNvSpPr/>
          <p:nvPr/>
        </p:nvSpPr>
        <p:spPr>
          <a:xfrm>
            <a:off x="2568088" y="3392312"/>
            <a:ext cx="265876" cy="2030646"/>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7" name="テキスト ボックス 86"/>
          <p:cNvSpPr txBox="1"/>
          <p:nvPr/>
        </p:nvSpPr>
        <p:spPr>
          <a:xfrm>
            <a:off x="2447110" y="5438550"/>
            <a:ext cx="518091" cy="291170"/>
          </a:xfrm>
          <a:prstGeom prst="rect">
            <a:avLst/>
          </a:prstGeom>
          <a:noFill/>
        </p:spPr>
        <p:txBody>
          <a:bodyPr wrap="none" rtlCol="0">
            <a:spAutoFit/>
          </a:bodyPr>
          <a:lstStyle/>
          <a:p>
            <a:r>
              <a:rPr lang="en-US" altLang="ja-JP" sz="1292" dirty="0"/>
              <a:t>2020</a:t>
            </a:r>
            <a:endParaRPr lang="ja-JP" altLang="en-US" sz="1292" dirty="0"/>
          </a:p>
        </p:txBody>
      </p:sp>
      <p:sp>
        <p:nvSpPr>
          <p:cNvPr id="88" name="正方形/長方形 87"/>
          <p:cNvSpPr/>
          <p:nvPr/>
        </p:nvSpPr>
        <p:spPr>
          <a:xfrm>
            <a:off x="3224213" y="2980762"/>
            <a:ext cx="265876" cy="2448795"/>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9" name="テキスト ボックス 88"/>
          <p:cNvSpPr txBox="1"/>
          <p:nvPr/>
        </p:nvSpPr>
        <p:spPr>
          <a:xfrm>
            <a:off x="3103235" y="5445148"/>
            <a:ext cx="518091" cy="291170"/>
          </a:xfrm>
          <a:prstGeom prst="rect">
            <a:avLst/>
          </a:prstGeom>
          <a:noFill/>
        </p:spPr>
        <p:txBody>
          <a:bodyPr wrap="none" rtlCol="0">
            <a:spAutoFit/>
          </a:bodyPr>
          <a:lstStyle/>
          <a:p>
            <a:r>
              <a:rPr lang="en-US" altLang="ja-JP" sz="1292" dirty="0"/>
              <a:t>2030</a:t>
            </a:r>
            <a:endParaRPr lang="ja-JP" altLang="en-US" sz="1292" dirty="0"/>
          </a:p>
        </p:txBody>
      </p:sp>
      <p:sp>
        <p:nvSpPr>
          <p:cNvPr id="15" name="テキスト ボックス 14"/>
          <p:cNvSpPr txBox="1"/>
          <p:nvPr/>
        </p:nvSpPr>
        <p:spPr>
          <a:xfrm>
            <a:off x="233585" y="3347342"/>
            <a:ext cx="383503" cy="1414811"/>
          </a:xfrm>
          <a:prstGeom prst="rect">
            <a:avLst/>
          </a:prstGeom>
          <a:noFill/>
        </p:spPr>
        <p:txBody>
          <a:bodyPr vert="eaVert" wrap="none" rtlCol="0">
            <a:spAutoFit/>
          </a:bodyPr>
          <a:lstStyle/>
          <a:p>
            <a:r>
              <a:rPr lang="ja-JP" altLang="en-US" sz="1292" dirty="0"/>
              <a:t>推定患者数（万人）</a:t>
            </a:r>
          </a:p>
        </p:txBody>
      </p:sp>
      <p:sp>
        <p:nvSpPr>
          <p:cNvPr id="19" name="テキスト ボックス 18"/>
          <p:cNvSpPr txBox="1"/>
          <p:nvPr/>
        </p:nvSpPr>
        <p:spPr>
          <a:xfrm>
            <a:off x="550105" y="4625441"/>
            <a:ext cx="401072" cy="262829"/>
          </a:xfrm>
          <a:prstGeom prst="rect">
            <a:avLst/>
          </a:prstGeom>
          <a:noFill/>
        </p:spPr>
        <p:txBody>
          <a:bodyPr wrap="none" rtlCol="0">
            <a:spAutoFit/>
          </a:bodyPr>
          <a:lstStyle/>
          <a:p>
            <a:r>
              <a:rPr lang="en-US" altLang="ja-JP" sz="1108" dirty="0"/>
              <a:t>200</a:t>
            </a:r>
            <a:endParaRPr lang="ja-JP" altLang="en-US" sz="1108" dirty="0"/>
          </a:p>
        </p:txBody>
      </p:sp>
      <p:sp>
        <p:nvSpPr>
          <p:cNvPr id="90" name="テキスト ボックス 89"/>
          <p:cNvSpPr txBox="1"/>
          <p:nvPr/>
        </p:nvSpPr>
        <p:spPr>
          <a:xfrm>
            <a:off x="567418" y="3944989"/>
            <a:ext cx="401072" cy="262829"/>
          </a:xfrm>
          <a:prstGeom prst="rect">
            <a:avLst/>
          </a:prstGeom>
          <a:noFill/>
        </p:spPr>
        <p:txBody>
          <a:bodyPr wrap="none" rtlCol="0">
            <a:spAutoFit/>
          </a:bodyPr>
          <a:lstStyle/>
          <a:p>
            <a:r>
              <a:rPr lang="en-US" altLang="ja-JP" sz="1108" dirty="0"/>
              <a:t>400</a:t>
            </a:r>
            <a:endParaRPr lang="ja-JP" altLang="en-US" sz="1108" dirty="0"/>
          </a:p>
        </p:txBody>
      </p:sp>
      <p:sp>
        <p:nvSpPr>
          <p:cNvPr id="91" name="テキスト ボックス 90"/>
          <p:cNvSpPr txBox="1"/>
          <p:nvPr/>
        </p:nvSpPr>
        <p:spPr>
          <a:xfrm>
            <a:off x="567418" y="3291742"/>
            <a:ext cx="401072" cy="262829"/>
          </a:xfrm>
          <a:prstGeom prst="rect">
            <a:avLst/>
          </a:prstGeom>
          <a:noFill/>
        </p:spPr>
        <p:txBody>
          <a:bodyPr wrap="none" rtlCol="0">
            <a:spAutoFit/>
          </a:bodyPr>
          <a:lstStyle/>
          <a:p>
            <a:r>
              <a:rPr lang="en-US" altLang="ja-JP" sz="1108" dirty="0"/>
              <a:t>600</a:t>
            </a:r>
            <a:endParaRPr lang="ja-JP" altLang="en-US" sz="1108" dirty="0"/>
          </a:p>
        </p:txBody>
      </p:sp>
      <p:sp>
        <p:nvSpPr>
          <p:cNvPr id="10" name="正方形/長方形 9"/>
          <p:cNvSpPr/>
          <p:nvPr/>
        </p:nvSpPr>
        <p:spPr>
          <a:xfrm>
            <a:off x="1270381" y="3827814"/>
            <a:ext cx="265876" cy="1602541"/>
          </a:xfrm>
          <a:prstGeom prst="rect">
            <a:avLst/>
          </a:prstGeom>
          <a:solidFill>
            <a:schemeClr val="bg2">
              <a:lumMod val="9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0" name="テキスト ボックス 19"/>
          <p:cNvSpPr txBox="1"/>
          <p:nvPr/>
        </p:nvSpPr>
        <p:spPr>
          <a:xfrm>
            <a:off x="1384408" y="5931070"/>
            <a:ext cx="3254417" cy="348044"/>
          </a:xfrm>
          <a:prstGeom prst="rect">
            <a:avLst/>
          </a:prstGeom>
          <a:noFill/>
        </p:spPr>
        <p:txBody>
          <a:bodyPr wrap="none" rtlCol="0">
            <a:spAutoFit/>
          </a:bodyPr>
          <a:lstStyle/>
          <a:p>
            <a:r>
              <a:rPr lang="ja-JP" altLang="en-US" sz="831" dirty="0"/>
              <a:t>出所：「日本における認知症の高齢者人口の将来推計に関する研究」</a:t>
            </a:r>
            <a:endParaRPr lang="en-US" altLang="ja-JP" sz="831" dirty="0"/>
          </a:p>
          <a:p>
            <a:r>
              <a:rPr lang="ja-JP" altLang="en-US" sz="831" dirty="0"/>
              <a:t>（平成</a:t>
            </a:r>
            <a:r>
              <a:rPr lang="en-US" altLang="ja-JP" sz="831" dirty="0"/>
              <a:t>26</a:t>
            </a:r>
            <a:r>
              <a:rPr lang="ja-JP" altLang="en-US" sz="831" dirty="0"/>
              <a:t>年度厚生労働科学研究費補助金特別研究事業</a:t>
            </a:r>
            <a:r>
              <a:rPr lang="en-US" altLang="ja-JP" sz="831" dirty="0"/>
              <a:t>)</a:t>
            </a:r>
          </a:p>
        </p:txBody>
      </p:sp>
      <p:sp>
        <p:nvSpPr>
          <p:cNvPr id="21" name="テキスト ボックス 20"/>
          <p:cNvSpPr txBox="1"/>
          <p:nvPr/>
        </p:nvSpPr>
        <p:spPr>
          <a:xfrm>
            <a:off x="3172040" y="2935074"/>
            <a:ext cx="381836" cy="248530"/>
          </a:xfrm>
          <a:prstGeom prst="rect">
            <a:avLst/>
          </a:prstGeom>
          <a:noFill/>
        </p:spPr>
        <p:txBody>
          <a:bodyPr wrap="none" rtlCol="0">
            <a:spAutoFit/>
          </a:bodyPr>
          <a:lstStyle/>
          <a:p>
            <a:r>
              <a:rPr lang="en-US" altLang="ja-JP" sz="1015" dirty="0"/>
              <a:t>745</a:t>
            </a:r>
            <a:endParaRPr lang="ja-JP" altLang="en-US" sz="1015" dirty="0"/>
          </a:p>
        </p:txBody>
      </p:sp>
      <p:sp>
        <p:nvSpPr>
          <p:cNvPr id="92" name="テキスト ボックス 91"/>
          <p:cNvSpPr txBox="1"/>
          <p:nvPr/>
        </p:nvSpPr>
        <p:spPr>
          <a:xfrm>
            <a:off x="2522087" y="3361641"/>
            <a:ext cx="381836" cy="248530"/>
          </a:xfrm>
          <a:prstGeom prst="rect">
            <a:avLst/>
          </a:prstGeom>
          <a:noFill/>
        </p:spPr>
        <p:txBody>
          <a:bodyPr wrap="none" rtlCol="0">
            <a:spAutoFit/>
          </a:bodyPr>
          <a:lstStyle/>
          <a:p>
            <a:r>
              <a:rPr lang="en-US" altLang="ja-JP" sz="1015" dirty="0"/>
              <a:t>602</a:t>
            </a:r>
            <a:endParaRPr lang="ja-JP" altLang="en-US" sz="1015" dirty="0"/>
          </a:p>
        </p:txBody>
      </p:sp>
      <p:sp>
        <p:nvSpPr>
          <p:cNvPr id="93" name="テキスト ボックス 92"/>
          <p:cNvSpPr txBox="1"/>
          <p:nvPr/>
        </p:nvSpPr>
        <p:spPr>
          <a:xfrm>
            <a:off x="1868163" y="3664991"/>
            <a:ext cx="381836" cy="248530"/>
          </a:xfrm>
          <a:prstGeom prst="rect">
            <a:avLst/>
          </a:prstGeom>
          <a:noFill/>
        </p:spPr>
        <p:txBody>
          <a:bodyPr wrap="none" rtlCol="0">
            <a:spAutoFit/>
          </a:bodyPr>
          <a:lstStyle/>
          <a:p>
            <a:r>
              <a:rPr lang="en-US" altLang="ja-JP" sz="1015" dirty="0"/>
              <a:t>500</a:t>
            </a:r>
            <a:endParaRPr lang="ja-JP" altLang="en-US" sz="1015" dirty="0"/>
          </a:p>
        </p:txBody>
      </p:sp>
      <p:sp>
        <p:nvSpPr>
          <p:cNvPr id="94" name="テキスト ボックス 93"/>
          <p:cNvSpPr txBox="1"/>
          <p:nvPr/>
        </p:nvSpPr>
        <p:spPr>
          <a:xfrm>
            <a:off x="1215024" y="3795175"/>
            <a:ext cx="381836" cy="248530"/>
          </a:xfrm>
          <a:prstGeom prst="rect">
            <a:avLst/>
          </a:prstGeom>
          <a:noFill/>
        </p:spPr>
        <p:txBody>
          <a:bodyPr wrap="none" rtlCol="0">
            <a:spAutoFit/>
          </a:bodyPr>
          <a:lstStyle/>
          <a:p>
            <a:r>
              <a:rPr lang="en-US" altLang="ja-JP" sz="1015" dirty="0"/>
              <a:t>461</a:t>
            </a:r>
            <a:endParaRPr lang="ja-JP" altLang="en-US" sz="1015" dirty="0"/>
          </a:p>
        </p:txBody>
      </p:sp>
      <p:sp>
        <p:nvSpPr>
          <p:cNvPr id="32" name="テキスト ボックス 31"/>
          <p:cNvSpPr txBox="1"/>
          <p:nvPr/>
        </p:nvSpPr>
        <p:spPr>
          <a:xfrm>
            <a:off x="4566146" y="2498436"/>
            <a:ext cx="4320480" cy="3359381"/>
          </a:xfrm>
          <a:prstGeom prst="rect">
            <a:avLst/>
          </a:prstGeom>
          <a:noFill/>
        </p:spPr>
        <p:txBody>
          <a:bodyPr wrap="square" rtlCol="0">
            <a:spAutoFit/>
          </a:bodyPr>
          <a:lstStyle/>
          <a:p>
            <a:r>
              <a:rPr lang="ja-JP" altLang="en-US" sz="1477" dirty="0"/>
              <a:t>認知症の社会的費用の内訳</a:t>
            </a:r>
            <a:endParaRPr lang="en-US" altLang="ja-JP" sz="1477" dirty="0"/>
          </a:p>
          <a:p>
            <a:endParaRPr lang="en-US" altLang="ja-JP" sz="1477" dirty="0"/>
          </a:p>
          <a:p>
            <a:r>
              <a:rPr lang="ja-JP" altLang="en-US" sz="1477" dirty="0"/>
              <a:t>① 医療費 </a:t>
            </a:r>
            <a:r>
              <a:rPr lang="en-US" altLang="ja-JP" sz="1477" dirty="0"/>
              <a:t>1.9 </a:t>
            </a:r>
            <a:r>
              <a:rPr lang="ja-JP" altLang="en-US" sz="1477" dirty="0"/>
              <a:t>兆円</a:t>
            </a:r>
          </a:p>
          <a:p>
            <a:r>
              <a:rPr lang="ja-JP" altLang="en-US" sz="1292" dirty="0"/>
              <a:t>　　　・入院医療費：約</a:t>
            </a:r>
            <a:r>
              <a:rPr lang="en-US" altLang="ja-JP" sz="1292" dirty="0"/>
              <a:t>9,703 </a:t>
            </a:r>
            <a:r>
              <a:rPr lang="ja-JP" altLang="en-US" sz="1292" dirty="0"/>
              <a:t>億円</a:t>
            </a:r>
            <a:endParaRPr lang="en-US" altLang="ja-JP" sz="1292" dirty="0"/>
          </a:p>
          <a:p>
            <a:r>
              <a:rPr lang="ja-JP" altLang="en-US" sz="1292" dirty="0"/>
              <a:t>　　　・外来医療費：約</a:t>
            </a:r>
            <a:r>
              <a:rPr lang="en-US" altLang="ja-JP" sz="1292" dirty="0"/>
              <a:t>9,412 </a:t>
            </a:r>
            <a:r>
              <a:rPr lang="ja-JP" altLang="en-US" sz="1292" dirty="0"/>
              <a:t>億円</a:t>
            </a:r>
            <a:endParaRPr lang="en-US" altLang="ja-JP" sz="1292" dirty="0"/>
          </a:p>
          <a:p>
            <a:r>
              <a:rPr lang="ja-JP" altLang="en-US" sz="1108" dirty="0"/>
              <a:t>（</a:t>
            </a:r>
            <a:r>
              <a:rPr lang="en-US" altLang="ja-JP" sz="1108" dirty="0"/>
              <a:t>1 </a:t>
            </a:r>
            <a:r>
              <a:rPr lang="ja-JP" altLang="en-US" sz="1108" dirty="0"/>
              <a:t>人あたりの入院医療費：</a:t>
            </a:r>
            <a:r>
              <a:rPr lang="en-US" altLang="ja-JP" sz="1108" dirty="0"/>
              <a:t>344,300 </a:t>
            </a:r>
            <a:r>
              <a:rPr lang="ja-JP" altLang="en-US" sz="1108" dirty="0"/>
              <a:t>円</a:t>
            </a:r>
            <a:r>
              <a:rPr lang="en-US" altLang="ja-JP" sz="1108" dirty="0"/>
              <a:t>/</a:t>
            </a:r>
            <a:r>
              <a:rPr lang="ja-JP" altLang="en-US" sz="1108" dirty="0"/>
              <a:t>月、外来医療費：</a:t>
            </a:r>
            <a:r>
              <a:rPr lang="en-US" altLang="ja-JP" sz="1108" dirty="0"/>
              <a:t>39,600 </a:t>
            </a:r>
            <a:r>
              <a:rPr lang="ja-JP" altLang="en-US" sz="1108" dirty="0"/>
              <a:t>円</a:t>
            </a:r>
            <a:r>
              <a:rPr lang="en-US" altLang="ja-JP" sz="1108" dirty="0"/>
              <a:t>/</a:t>
            </a:r>
            <a:r>
              <a:rPr lang="ja-JP" altLang="en-US" sz="1108" dirty="0"/>
              <a:t>月）</a:t>
            </a:r>
          </a:p>
          <a:p>
            <a:endParaRPr lang="ja-JP" altLang="en-US" sz="1292" dirty="0"/>
          </a:p>
          <a:p>
            <a:endParaRPr lang="ja-JP" altLang="en-US" sz="1292" dirty="0"/>
          </a:p>
          <a:p>
            <a:r>
              <a:rPr lang="ja-JP" altLang="en-US" sz="1477" dirty="0"/>
              <a:t>② 介護費 </a:t>
            </a:r>
            <a:r>
              <a:rPr lang="en-US" altLang="ja-JP" sz="1477" dirty="0"/>
              <a:t>6.4 </a:t>
            </a:r>
            <a:r>
              <a:rPr lang="ja-JP" altLang="en-US" sz="1477" dirty="0"/>
              <a:t>兆円</a:t>
            </a:r>
          </a:p>
          <a:p>
            <a:r>
              <a:rPr lang="ja-JP" altLang="en-US" sz="1292" dirty="0"/>
              <a:t>　　　・在宅介護費：約</a:t>
            </a:r>
            <a:r>
              <a:rPr lang="en-US" altLang="ja-JP" sz="1292" dirty="0"/>
              <a:t>3 </a:t>
            </a:r>
            <a:r>
              <a:rPr lang="ja-JP" altLang="en-US" sz="1292" dirty="0"/>
              <a:t>兆</a:t>
            </a:r>
            <a:r>
              <a:rPr lang="en-US" altLang="ja-JP" sz="1292" dirty="0"/>
              <a:t>5,281 </a:t>
            </a:r>
            <a:r>
              <a:rPr lang="ja-JP" altLang="en-US" sz="1292" dirty="0"/>
              <a:t>億円</a:t>
            </a:r>
            <a:endParaRPr lang="en-US" altLang="ja-JP" sz="1292" dirty="0"/>
          </a:p>
          <a:p>
            <a:r>
              <a:rPr lang="ja-JP" altLang="en-US" sz="1292" dirty="0"/>
              <a:t>　　　・施設介護費：約</a:t>
            </a:r>
            <a:r>
              <a:rPr lang="en-US" altLang="ja-JP" sz="1292" dirty="0"/>
              <a:t>2 </a:t>
            </a:r>
            <a:r>
              <a:rPr lang="ja-JP" altLang="en-US" sz="1292" dirty="0"/>
              <a:t>兆</a:t>
            </a:r>
            <a:r>
              <a:rPr lang="en-US" altLang="ja-JP" sz="1292" dirty="0"/>
              <a:t>9,160 </a:t>
            </a:r>
            <a:r>
              <a:rPr lang="ja-JP" altLang="en-US" sz="1292" dirty="0"/>
              <a:t>億円</a:t>
            </a:r>
            <a:endParaRPr lang="en-US" altLang="ja-JP" sz="1292" dirty="0"/>
          </a:p>
          <a:p>
            <a:r>
              <a:rPr lang="ja-JP" altLang="en-US" sz="1108" dirty="0"/>
              <a:t>（在宅介護費：約</a:t>
            </a:r>
            <a:r>
              <a:rPr lang="en-US" altLang="ja-JP" sz="1108" dirty="0"/>
              <a:t>3 </a:t>
            </a:r>
            <a:r>
              <a:rPr lang="ja-JP" altLang="en-US" sz="1108" dirty="0"/>
              <a:t>兆</a:t>
            </a:r>
            <a:r>
              <a:rPr lang="en-US" altLang="ja-JP" sz="1108" dirty="0"/>
              <a:t>5,281 </a:t>
            </a:r>
            <a:r>
              <a:rPr lang="ja-JP" altLang="en-US" sz="1108" dirty="0"/>
              <a:t>億円、施設介護費：約</a:t>
            </a:r>
            <a:r>
              <a:rPr lang="en-US" altLang="ja-JP" sz="1108" dirty="0"/>
              <a:t>2 </a:t>
            </a:r>
            <a:r>
              <a:rPr lang="ja-JP" altLang="en-US" sz="1108" dirty="0"/>
              <a:t>兆</a:t>
            </a:r>
            <a:r>
              <a:rPr lang="en-US" altLang="ja-JP" sz="1108" dirty="0"/>
              <a:t>9,160 </a:t>
            </a:r>
            <a:r>
              <a:rPr lang="ja-JP" altLang="en-US" sz="1108" dirty="0"/>
              <a:t>億円）</a:t>
            </a:r>
          </a:p>
          <a:p>
            <a:endParaRPr lang="ja-JP" altLang="en-US" sz="1292" dirty="0"/>
          </a:p>
          <a:p>
            <a:endParaRPr lang="en-US" altLang="ja-JP" sz="1292" dirty="0"/>
          </a:p>
          <a:p>
            <a:r>
              <a:rPr lang="ja-JP" altLang="en-US" sz="1477" dirty="0"/>
              <a:t>③ インフォーマルケアコスト </a:t>
            </a:r>
            <a:r>
              <a:rPr lang="en-US" altLang="ja-JP" sz="1477" dirty="0"/>
              <a:t>6.2 </a:t>
            </a:r>
            <a:r>
              <a:rPr lang="ja-JP" altLang="en-US" sz="1477" dirty="0"/>
              <a:t>兆円</a:t>
            </a:r>
            <a:endParaRPr lang="en-US" altLang="ja-JP" sz="1477" dirty="0"/>
          </a:p>
          <a:p>
            <a:r>
              <a:rPr lang="ja-JP" altLang="en-US" sz="1292" dirty="0"/>
              <a:t>　　　・家族等が無料で実施するケアにかかる費用</a:t>
            </a:r>
          </a:p>
        </p:txBody>
      </p:sp>
      <p:sp>
        <p:nvSpPr>
          <p:cNvPr id="2" name="テキスト ボックス 1"/>
          <p:cNvSpPr txBox="1"/>
          <p:nvPr/>
        </p:nvSpPr>
        <p:spPr>
          <a:xfrm>
            <a:off x="5905371" y="5957070"/>
            <a:ext cx="2831224" cy="348044"/>
          </a:xfrm>
          <a:prstGeom prst="rect">
            <a:avLst/>
          </a:prstGeom>
          <a:noFill/>
        </p:spPr>
        <p:txBody>
          <a:bodyPr wrap="none" rtlCol="0">
            <a:spAutoFit/>
          </a:bodyPr>
          <a:lstStyle/>
          <a:p>
            <a:r>
              <a:rPr lang="ja-JP" altLang="en-US" sz="831" dirty="0">
                <a:latin typeface="+mj-ea"/>
                <a:ea typeface="+mj-ea"/>
              </a:rPr>
              <a:t>出所：「</a:t>
            </a:r>
            <a:r>
              <a:rPr lang="ja-JP" altLang="en-US" sz="831" dirty="0"/>
              <a:t>わが国における認知症の経済的影響に関する研究」</a:t>
            </a:r>
            <a:endParaRPr lang="en-US" altLang="ja-JP" sz="831" dirty="0"/>
          </a:p>
          <a:p>
            <a:r>
              <a:rPr lang="zh-TW" altLang="en-US" sz="831" dirty="0">
                <a:latin typeface="+mj-ea"/>
                <a:ea typeface="+mj-ea"/>
              </a:rPr>
              <a:t>平成</a:t>
            </a:r>
            <a:r>
              <a:rPr lang="en-US" altLang="zh-TW" sz="831" dirty="0">
                <a:latin typeface="+mj-ea"/>
                <a:ea typeface="+mj-ea"/>
              </a:rPr>
              <a:t>26</a:t>
            </a:r>
            <a:r>
              <a:rPr lang="zh-TW" altLang="en-US" sz="831" dirty="0">
                <a:latin typeface="+mj-ea"/>
                <a:ea typeface="+mj-ea"/>
              </a:rPr>
              <a:t>年度厚生労働科学特別研究研究成果報告書</a:t>
            </a:r>
            <a:endParaRPr lang="ja-JP" altLang="en-US" sz="831" dirty="0">
              <a:latin typeface="+mj-ea"/>
              <a:ea typeface="+mj-ea"/>
            </a:endParaRPr>
          </a:p>
        </p:txBody>
      </p:sp>
      <p:sp>
        <p:nvSpPr>
          <p:cNvPr id="35" name="テキスト ボックス 34"/>
          <p:cNvSpPr txBox="1"/>
          <p:nvPr/>
        </p:nvSpPr>
        <p:spPr>
          <a:xfrm>
            <a:off x="5303158" y="1943365"/>
            <a:ext cx="2791695" cy="262829"/>
          </a:xfrm>
          <a:prstGeom prst="rect">
            <a:avLst/>
          </a:prstGeom>
          <a:noFill/>
        </p:spPr>
        <p:txBody>
          <a:bodyPr wrap="square" rtlCol="0">
            <a:spAutoFit/>
          </a:bodyPr>
          <a:lstStyle/>
          <a:p>
            <a:pPr algn="ctr"/>
            <a:r>
              <a:rPr lang="ja-JP" altLang="en-US" sz="1108" b="1" dirty="0"/>
              <a:t>認知症の社会的費用</a:t>
            </a:r>
          </a:p>
        </p:txBody>
      </p:sp>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64</a:t>
            </a:fld>
            <a:endParaRPr kumimoji="1" lang="ja-JP" altLang="en-US"/>
          </a:p>
        </p:txBody>
      </p:sp>
      <p:sp>
        <p:nvSpPr>
          <p:cNvPr id="36" name="角丸四角形 35"/>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6084168" y="436602"/>
            <a:ext cx="2771929"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2701026" y="73030"/>
            <a:ext cx="6335470"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認知症</a:t>
            </a:r>
            <a:r>
              <a:rPr lang="ja-JP" altLang="en-US" sz="1600" dirty="0" smtClean="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患者数</a:t>
            </a:r>
            <a:r>
              <a:rPr lang="ja-JP" altLang="en-US" sz="1600" dirty="0" smtClean="0">
                <a:latin typeface="Meiryo UI" panose="020B0604030504040204" pitchFamily="50" charset="-128"/>
                <a:ea typeface="Meiryo UI" panose="020B0604030504040204" pitchFamily="50" charset="-128"/>
              </a:rPr>
              <a:t>は将来増加し、それに伴い社会コストも増大していく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675662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05816" y="1079666"/>
            <a:ext cx="8619601" cy="1015663"/>
          </a:xfrm>
          <a:prstGeom prst="rect">
            <a:avLst/>
          </a:prstGeom>
          <a:noFill/>
        </p:spPr>
        <p:txBody>
          <a:bodyPr wrap="square" rtlCol="0">
            <a:spAutoFit/>
          </a:bodyPr>
          <a:lstStyle/>
          <a:p>
            <a:pPr>
              <a:lnSpc>
                <a:spcPts val="2400"/>
              </a:lnSpc>
            </a:pPr>
            <a:r>
              <a:rPr lang="ja-JP" altLang="en-US" sz="1477" dirty="0"/>
              <a:t>神経系疾患の中でも患者数が多いのが脳梗塞や脳内出血などの脳神経疾患であり、死亡者数においても、悪性新生物、心疾患に次ぐ第</a:t>
            </a:r>
            <a:r>
              <a:rPr lang="en-US" altLang="ja-JP" sz="1477" dirty="0"/>
              <a:t>3</a:t>
            </a:r>
            <a:r>
              <a:rPr lang="ja-JP" altLang="en-US" sz="1477" dirty="0"/>
              <a:t>位となっている。また、脳神経疾患は、認知症とあわせ、要介護となる確率が高く、</a:t>
            </a:r>
            <a:r>
              <a:rPr lang="en-US" altLang="ja-JP" sz="1477" dirty="0"/>
              <a:t>QOL</a:t>
            </a:r>
            <a:r>
              <a:rPr lang="ja-JP" altLang="en-US" sz="1477" dirty="0"/>
              <a:t>を障害する度合いが大きいため、社会的コスト削減のためにも、治療・予防法の確立が重要。</a:t>
            </a:r>
          </a:p>
        </p:txBody>
      </p:sp>
      <p:sp>
        <p:nvSpPr>
          <p:cNvPr id="8" name="テキスト ボックス 7"/>
          <p:cNvSpPr txBox="1"/>
          <p:nvPr/>
        </p:nvSpPr>
        <p:spPr>
          <a:xfrm>
            <a:off x="251520" y="736649"/>
            <a:ext cx="1463862" cy="348109"/>
          </a:xfrm>
          <a:prstGeom prst="rect">
            <a:avLst/>
          </a:prstGeom>
          <a:noFill/>
        </p:spPr>
        <p:txBody>
          <a:bodyPr wrap="none" rtlCol="0">
            <a:spAutoFit/>
          </a:bodyPr>
          <a:lstStyle/>
          <a:p>
            <a:r>
              <a:rPr lang="ja-JP" altLang="en-US" sz="1662" dirty="0" smtClean="0"/>
              <a:t>先端</a:t>
            </a:r>
            <a:r>
              <a:rPr lang="ja-JP" altLang="en-US" sz="1662" dirty="0"/>
              <a:t>社会動向</a:t>
            </a:r>
          </a:p>
        </p:txBody>
      </p:sp>
      <p:sp>
        <p:nvSpPr>
          <p:cNvPr id="29" name="テキスト ボックス 28"/>
          <p:cNvSpPr txBox="1"/>
          <p:nvPr/>
        </p:nvSpPr>
        <p:spPr>
          <a:xfrm>
            <a:off x="650333" y="2280801"/>
            <a:ext cx="2791695" cy="291170"/>
          </a:xfrm>
          <a:prstGeom prst="rect">
            <a:avLst/>
          </a:prstGeom>
          <a:noFill/>
        </p:spPr>
        <p:txBody>
          <a:bodyPr wrap="square" rtlCol="0">
            <a:spAutoFit/>
          </a:bodyPr>
          <a:lstStyle/>
          <a:p>
            <a:pPr algn="ctr"/>
            <a:r>
              <a:rPr lang="ja-JP" altLang="en-US" sz="1292" dirty="0"/>
              <a:t>死亡者数および死亡率</a:t>
            </a:r>
          </a:p>
        </p:txBody>
      </p:sp>
      <p:cxnSp>
        <p:nvCxnSpPr>
          <p:cNvPr id="30" name="直線コネクタ 29"/>
          <p:cNvCxnSpPr/>
          <p:nvPr/>
        </p:nvCxnSpPr>
        <p:spPr>
          <a:xfrm>
            <a:off x="251520" y="2564904"/>
            <a:ext cx="340851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771407" y="2564903"/>
            <a:ext cx="39922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0" y="84124"/>
            <a:ext cx="2566728"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C</a:t>
            </a:r>
            <a:r>
              <a:rPr lang="ja-JP" altLang="en-US" sz="1662" dirty="0"/>
              <a:t>　認知症含む神経系疾患</a:t>
            </a:r>
          </a:p>
        </p:txBody>
      </p:sp>
      <p:graphicFrame>
        <p:nvGraphicFramePr>
          <p:cNvPr id="14" name="グラフ 13"/>
          <p:cNvGraphicFramePr>
            <a:graphicFrameLocks/>
          </p:cNvGraphicFramePr>
          <p:nvPr>
            <p:extLst/>
          </p:nvPr>
        </p:nvGraphicFramePr>
        <p:xfrm>
          <a:off x="4572000" y="2701874"/>
          <a:ext cx="4191666" cy="2974061"/>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5289548" y="6131176"/>
            <a:ext cx="3062057" cy="262829"/>
          </a:xfrm>
          <a:prstGeom prst="rect">
            <a:avLst/>
          </a:prstGeom>
          <a:noFill/>
        </p:spPr>
        <p:txBody>
          <a:bodyPr wrap="none" rtlCol="0">
            <a:spAutoFit/>
          </a:bodyPr>
          <a:lstStyle/>
          <a:p>
            <a:r>
              <a:rPr lang="ja-JP" altLang="en-US" sz="1108" dirty="0"/>
              <a:t>出所：厚生労働省　平成</a:t>
            </a:r>
            <a:r>
              <a:rPr lang="en-US" altLang="ja-JP" sz="1108" dirty="0"/>
              <a:t>23</a:t>
            </a:r>
            <a:r>
              <a:rPr lang="ja-JP" altLang="en-US" sz="1108" dirty="0"/>
              <a:t>年国民生活基礎調査</a:t>
            </a:r>
          </a:p>
        </p:txBody>
      </p:sp>
      <p:sp>
        <p:nvSpPr>
          <p:cNvPr id="5" name="テキスト ボックス 4"/>
          <p:cNvSpPr txBox="1"/>
          <p:nvPr/>
        </p:nvSpPr>
        <p:spPr>
          <a:xfrm>
            <a:off x="6853853" y="3605879"/>
            <a:ext cx="1819729" cy="348109"/>
          </a:xfrm>
          <a:prstGeom prst="rect">
            <a:avLst/>
          </a:prstGeom>
          <a:noFill/>
        </p:spPr>
        <p:txBody>
          <a:bodyPr wrap="none" rtlCol="0">
            <a:spAutoFit/>
          </a:bodyPr>
          <a:lstStyle/>
          <a:p>
            <a:r>
              <a:rPr lang="ja-JP" altLang="en-US" sz="1662" dirty="0"/>
              <a:t>脳神経疾患　</a:t>
            </a:r>
            <a:r>
              <a:rPr lang="en-US" altLang="ja-JP" sz="1662" dirty="0"/>
              <a:t>34</a:t>
            </a:r>
            <a:r>
              <a:rPr lang="ja-JP" altLang="en-US" sz="1662" dirty="0"/>
              <a:t>％</a:t>
            </a:r>
          </a:p>
        </p:txBody>
      </p:sp>
      <p:sp>
        <p:nvSpPr>
          <p:cNvPr id="17" name="テキスト ボックス 16"/>
          <p:cNvSpPr txBox="1"/>
          <p:nvPr/>
        </p:nvSpPr>
        <p:spPr>
          <a:xfrm>
            <a:off x="4958510" y="5024254"/>
            <a:ext cx="1285929" cy="490006"/>
          </a:xfrm>
          <a:prstGeom prst="rect">
            <a:avLst/>
          </a:prstGeom>
          <a:noFill/>
        </p:spPr>
        <p:txBody>
          <a:bodyPr wrap="none" rtlCol="0">
            <a:spAutoFit/>
          </a:bodyPr>
          <a:lstStyle/>
          <a:p>
            <a:pPr algn="ctr"/>
            <a:r>
              <a:rPr lang="ja-JP" altLang="en-US" sz="1292" dirty="0"/>
              <a:t>高齢による衰弱</a:t>
            </a:r>
            <a:endParaRPr lang="en-US" altLang="ja-JP" sz="1292" dirty="0"/>
          </a:p>
          <a:p>
            <a:pPr algn="ctr"/>
            <a:r>
              <a:rPr lang="en-US" altLang="ja-JP" sz="1292" dirty="0"/>
              <a:t>15</a:t>
            </a:r>
            <a:r>
              <a:rPr lang="ja-JP" altLang="en-US" sz="1292" dirty="0"/>
              <a:t>％</a:t>
            </a:r>
          </a:p>
        </p:txBody>
      </p:sp>
      <p:sp>
        <p:nvSpPr>
          <p:cNvPr id="18" name="テキスト ボックス 17"/>
          <p:cNvSpPr txBox="1"/>
          <p:nvPr/>
        </p:nvSpPr>
        <p:spPr>
          <a:xfrm>
            <a:off x="4670593" y="4284983"/>
            <a:ext cx="1250663" cy="490006"/>
          </a:xfrm>
          <a:prstGeom prst="rect">
            <a:avLst/>
          </a:prstGeom>
          <a:noFill/>
        </p:spPr>
        <p:txBody>
          <a:bodyPr wrap="none" rtlCol="0">
            <a:spAutoFit/>
          </a:bodyPr>
          <a:lstStyle/>
          <a:p>
            <a:pPr algn="ctr"/>
            <a:r>
              <a:rPr lang="ja-JP" altLang="en-US" sz="1292" dirty="0"/>
              <a:t>パーキンソン病</a:t>
            </a:r>
            <a:endParaRPr lang="en-US" altLang="ja-JP" sz="1292" dirty="0"/>
          </a:p>
          <a:p>
            <a:pPr algn="ctr"/>
            <a:r>
              <a:rPr lang="en-US" altLang="ja-JP" sz="1292" dirty="0"/>
              <a:t>8</a:t>
            </a:r>
            <a:r>
              <a:rPr lang="ja-JP" altLang="en-US" sz="1292" dirty="0"/>
              <a:t>％</a:t>
            </a:r>
          </a:p>
        </p:txBody>
      </p:sp>
      <p:sp>
        <p:nvSpPr>
          <p:cNvPr id="19" name="テキスト ボックス 18"/>
          <p:cNvSpPr txBox="1"/>
          <p:nvPr/>
        </p:nvSpPr>
        <p:spPr>
          <a:xfrm>
            <a:off x="5903681" y="3286942"/>
            <a:ext cx="667170" cy="291170"/>
          </a:xfrm>
          <a:prstGeom prst="rect">
            <a:avLst/>
          </a:prstGeom>
          <a:noFill/>
        </p:spPr>
        <p:txBody>
          <a:bodyPr wrap="none" rtlCol="0">
            <a:spAutoFit/>
          </a:bodyPr>
          <a:lstStyle/>
          <a:p>
            <a:pPr algn="ctr"/>
            <a:r>
              <a:rPr lang="ja-JP" altLang="en-US" sz="1292" dirty="0"/>
              <a:t>その他</a:t>
            </a:r>
          </a:p>
        </p:txBody>
      </p:sp>
      <p:sp>
        <p:nvSpPr>
          <p:cNvPr id="20" name="テキスト ボックス 19"/>
          <p:cNvSpPr txBox="1"/>
          <p:nvPr/>
        </p:nvSpPr>
        <p:spPr>
          <a:xfrm>
            <a:off x="5283100" y="2276138"/>
            <a:ext cx="2791695" cy="291170"/>
          </a:xfrm>
          <a:prstGeom prst="rect">
            <a:avLst/>
          </a:prstGeom>
          <a:noFill/>
        </p:spPr>
        <p:txBody>
          <a:bodyPr wrap="square" rtlCol="0">
            <a:spAutoFit/>
          </a:bodyPr>
          <a:lstStyle/>
          <a:p>
            <a:pPr algn="ctr"/>
            <a:r>
              <a:rPr lang="ja-JP" altLang="en-US" sz="1292" dirty="0"/>
              <a:t>要介護となる要因</a:t>
            </a:r>
          </a:p>
        </p:txBody>
      </p:sp>
      <p:graphicFrame>
        <p:nvGraphicFramePr>
          <p:cNvPr id="22" name="グラフ 21"/>
          <p:cNvGraphicFramePr>
            <a:graphicFrameLocks/>
          </p:cNvGraphicFramePr>
          <p:nvPr>
            <p:extLst/>
          </p:nvPr>
        </p:nvGraphicFramePr>
        <p:xfrm>
          <a:off x="251521" y="2732763"/>
          <a:ext cx="3390078" cy="2978725"/>
        </p:xfrm>
        <a:graphic>
          <a:graphicData uri="http://schemas.openxmlformats.org/drawingml/2006/chart">
            <c:chart xmlns:c="http://schemas.openxmlformats.org/drawingml/2006/chart" xmlns:r="http://schemas.openxmlformats.org/officeDocument/2006/relationships" r:id="rId4"/>
          </a:graphicData>
        </a:graphic>
      </p:graphicFrame>
      <p:sp>
        <p:nvSpPr>
          <p:cNvPr id="23" name="テキスト ボックス 22"/>
          <p:cNvSpPr txBox="1"/>
          <p:nvPr/>
        </p:nvSpPr>
        <p:spPr>
          <a:xfrm>
            <a:off x="1438083" y="5541027"/>
            <a:ext cx="2531462" cy="348109"/>
          </a:xfrm>
          <a:prstGeom prst="rect">
            <a:avLst/>
          </a:prstGeom>
          <a:noFill/>
        </p:spPr>
        <p:txBody>
          <a:bodyPr wrap="none" rtlCol="0">
            <a:spAutoFit/>
          </a:bodyPr>
          <a:lstStyle/>
          <a:p>
            <a:r>
              <a:rPr lang="ja-JP" altLang="en-US" sz="1662" dirty="0"/>
              <a:t>脳神経疾患</a:t>
            </a:r>
            <a:r>
              <a:rPr lang="en-US" altLang="ja-JP" sz="1662" dirty="0"/>
              <a:t>12</a:t>
            </a:r>
            <a:r>
              <a:rPr lang="ja-JP" altLang="en-US" sz="1662" dirty="0"/>
              <a:t>万人（</a:t>
            </a:r>
            <a:r>
              <a:rPr lang="en-US" altLang="ja-JP" sz="1662" dirty="0"/>
              <a:t>11</a:t>
            </a:r>
            <a:r>
              <a:rPr lang="ja-JP" altLang="en-US" sz="1662" dirty="0"/>
              <a:t>％）</a:t>
            </a:r>
          </a:p>
        </p:txBody>
      </p:sp>
      <p:sp>
        <p:nvSpPr>
          <p:cNvPr id="24" name="テキスト ボックス 23"/>
          <p:cNvSpPr txBox="1"/>
          <p:nvPr/>
        </p:nvSpPr>
        <p:spPr>
          <a:xfrm>
            <a:off x="2253390" y="3543020"/>
            <a:ext cx="1180131" cy="490006"/>
          </a:xfrm>
          <a:prstGeom prst="rect">
            <a:avLst/>
          </a:prstGeom>
          <a:noFill/>
        </p:spPr>
        <p:txBody>
          <a:bodyPr wrap="none" rtlCol="0">
            <a:spAutoFit/>
          </a:bodyPr>
          <a:lstStyle/>
          <a:p>
            <a:pPr algn="ctr"/>
            <a:r>
              <a:rPr lang="ja-JP" altLang="en-US" sz="1292" dirty="0"/>
              <a:t>悪性新生物</a:t>
            </a:r>
            <a:endParaRPr lang="en-US" altLang="ja-JP" sz="1292" dirty="0"/>
          </a:p>
          <a:p>
            <a:pPr algn="ctr"/>
            <a:r>
              <a:rPr lang="en-US" altLang="ja-JP" sz="1292" dirty="0"/>
              <a:t>34</a:t>
            </a:r>
            <a:r>
              <a:rPr lang="ja-JP" altLang="en-US" sz="1292" dirty="0"/>
              <a:t>万人（</a:t>
            </a:r>
            <a:r>
              <a:rPr lang="en-US" altLang="ja-JP" sz="1292" dirty="0"/>
              <a:t>30</a:t>
            </a:r>
            <a:r>
              <a:rPr lang="ja-JP" altLang="en-US" sz="1292" dirty="0"/>
              <a:t>％）</a:t>
            </a:r>
          </a:p>
        </p:txBody>
      </p:sp>
      <p:sp>
        <p:nvSpPr>
          <p:cNvPr id="25" name="テキスト ボックス 24"/>
          <p:cNvSpPr txBox="1"/>
          <p:nvPr/>
        </p:nvSpPr>
        <p:spPr>
          <a:xfrm>
            <a:off x="2262691" y="4827337"/>
            <a:ext cx="1675460" cy="291170"/>
          </a:xfrm>
          <a:prstGeom prst="rect">
            <a:avLst/>
          </a:prstGeom>
          <a:noFill/>
        </p:spPr>
        <p:txBody>
          <a:bodyPr wrap="none" rtlCol="0">
            <a:spAutoFit/>
          </a:bodyPr>
          <a:lstStyle/>
          <a:p>
            <a:pPr algn="ctr"/>
            <a:r>
              <a:rPr lang="ja-JP" altLang="en-US" sz="1292" dirty="0"/>
              <a:t>心疾患</a:t>
            </a:r>
            <a:r>
              <a:rPr lang="en-US" altLang="ja-JP" sz="1292" dirty="0"/>
              <a:t>18</a:t>
            </a:r>
            <a:r>
              <a:rPr lang="ja-JP" altLang="en-US" sz="1292" dirty="0"/>
              <a:t>万人（</a:t>
            </a:r>
            <a:r>
              <a:rPr lang="en-US" altLang="ja-JP" sz="1292" dirty="0"/>
              <a:t>16</a:t>
            </a:r>
            <a:r>
              <a:rPr lang="ja-JP" altLang="en-US" sz="1292" dirty="0"/>
              <a:t>％）</a:t>
            </a:r>
          </a:p>
        </p:txBody>
      </p:sp>
      <p:sp>
        <p:nvSpPr>
          <p:cNvPr id="26" name="テキスト ボックス 25"/>
          <p:cNvSpPr txBox="1"/>
          <p:nvPr/>
        </p:nvSpPr>
        <p:spPr>
          <a:xfrm>
            <a:off x="256073" y="5160267"/>
            <a:ext cx="1180131" cy="490006"/>
          </a:xfrm>
          <a:prstGeom prst="rect">
            <a:avLst/>
          </a:prstGeom>
          <a:noFill/>
        </p:spPr>
        <p:txBody>
          <a:bodyPr wrap="none" rtlCol="0">
            <a:spAutoFit/>
          </a:bodyPr>
          <a:lstStyle/>
          <a:p>
            <a:pPr algn="ctr"/>
            <a:r>
              <a:rPr lang="ja-JP" altLang="en-US" sz="1292" dirty="0"/>
              <a:t>肺疾患</a:t>
            </a:r>
            <a:endParaRPr lang="en-US" altLang="ja-JP" sz="1292" dirty="0"/>
          </a:p>
          <a:p>
            <a:pPr algn="ctr"/>
            <a:r>
              <a:rPr lang="en-US" altLang="ja-JP" sz="1292" dirty="0"/>
              <a:t>11</a:t>
            </a:r>
            <a:r>
              <a:rPr lang="ja-JP" altLang="en-US" sz="1292" dirty="0"/>
              <a:t>万人（</a:t>
            </a:r>
            <a:r>
              <a:rPr lang="en-US" altLang="ja-JP" sz="1292" dirty="0"/>
              <a:t>10</a:t>
            </a:r>
            <a:r>
              <a:rPr lang="ja-JP" altLang="en-US" sz="1292" dirty="0"/>
              <a:t>％）</a:t>
            </a:r>
          </a:p>
        </p:txBody>
      </p:sp>
      <p:sp>
        <p:nvSpPr>
          <p:cNvPr id="27" name="テキスト ボックス 26"/>
          <p:cNvSpPr txBox="1"/>
          <p:nvPr/>
        </p:nvSpPr>
        <p:spPr>
          <a:xfrm>
            <a:off x="-19551" y="4563046"/>
            <a:ext cx="1343638" cy="291170"/>
          </a:xfrm>
          <a:prstGeom prst="rect">
            <a:avLst/>
          </a:prstGeom>
          <a:noFill/>
        </p:spPr>
        <p:txBody>
          <a:bodyPr wrap="none" rtlCol="0">
            <a:spAutoFit/>
          </a:bodyPr>
          <a:lstStyle/>
          <a:p>
            <a:pPr algn="ctr"/>
            <a:r>
              <a:rPr lang="ja-JP" altLang="en-US" sz="1292" dirty="0"/>
              <a:t>老衰</a:t>
            </a:r>
            <a:r>
              <a:rPr lang="en-US" altLang="ja-JP" sz="1292" dirty="0"/>
              <a:t>4</a:t>
            </a:r>
            <a:r>
              <a:rPr lang="ja-JP" altLang="en-US" sz="1292" dirty="0"/>
              <a:t>万人（</a:t>
            </a:r>
            <a:r>
              <a:rPr lang="en-US" altLang="ja-JP" sz="1292" dirty="0"/>
              <a:t>3</a:t>
            </a:r>
            <a:r>
              <a:rPr lang="ja-JP" altLang="en-US" sz="1292" dirty="0"/>
              <a:t>％）</a:t>
            </a:r>
          </a:p>
        </p:txBody>
      </p:sp>
      <p:sp>
        <p:nvSpPr>
          <p:cNvPr id="28" name="テキスト ボックス 27"/>
          <p:cNvSpPr txBox="1"/>
          <p:nvPr/>
        </p:nvSpPr>
        <p:spPr>
          <a:xfrm>
            <a:off x="985434" y="3603828"/>
            <a:ext cx="667170" cy="291170"/>
          </a:xfrm>
          <a:prstGeom prst="rect">
            <a:avLst/>
          </a:prstGeom>
          <a:noFill/>
        </p:spPr>
        <p:txBody>
          <a:bodyPr wrap="none" rtlCol="0">
            <a:spAutoFit/>
          </a:bodyPr>
          <a:lstStyle/>
          <a:p>
            <a:pPr algn="ctr"/>
            <a:r>
              <a:rPr lang="ja-JP" altLang="en-US" sz="1292" dirty="0"/>
              <a:t>その他</a:t>
            </a:r>
          </a:p>
        </p:txBody>
      </p:sp>
      <p:sp>
        <p:nvSpPr>
          <p:cNvPr id="31" name="テキスト ボックス 30"/>
          <p:cNvSpPr txBox="1"/>
          <p:nvPr/>
        </p:nvSpPr>
        <p:spPr>
          <a:xfrm>
            <a:off x="622741" y="6119486"/>
            <a:ext cx="3062057" cy="262829"/>
          </a:xfrm>
          <a:prstGeom prst="rect">
            <a:avLst/>
          </a:prstGeom>
          <a:noFill/>
        </p:spPr>
        <p:txBody>
          <a:bodyPr wrap="none" rtlCol="0">
            <a:spAutoFit/>
          </a:bodyPr>
          <a:lstStyle/>
          <a:p>
            <a:r>
              <a:rPr lang="ja-JP" altLang="en-US" sz="1108" dirty="0"/>
              <a:t>出所：厚生労働省　平成</a:t>
            </a:r>
            <a:r>
              <a:rPr lang="en-US" altLang="ja-JP" sz="1108" dirty="0"/>
              <a:t>23</a:t>
            </a:r>
            <a:r>
              <a:rPr lang="ja-JP" altLang="en-US" sz="1108" dirty="0"/>
              <a:t>年人口動態統計年報</a:t>
            </a:r>
          </a:p>
        </p:txBody>
      </p:sp>
      <p:sp>
        <p:nvSpPr>
          <p:cNvPr id="3" name="スライド番号プレースホルダー 2"/>
          <p:cNvSpPr>
            <a:spLocks noGrp="1"/>
          </p:cNvSpPr>
          <p:nvPr>
            <p:ph type="sldNum" sz="quarter" idx="12"/>
          </p:nvPr>
        </p:nvSpPr>
        <p:spPr/>
        <p:txBody>
          <a:bodyPr/>
          <a:lstStyle/>
          <a:p>
            <a:fld id="{2788D170-ED78-4CD6-9DF7-18AA74CDFCD5}" type="slidenum">
              <a:rPr kumimoji="1" lang="ja-JP" altLang="en-US" smtClean="0"/>
              <a:pPr/>
              <a:t>65</a:t>
            </a:fld>
            <a:endParaRPr kumimoji="1" lang="ja-JP" altLang="en-US"/>
          </a:p>
        </p:txBody>
      </p:sp>
      <p:sp>
        <p:nvSpPr>
          <p:cNvPr id="32" name="角丸四角形 31"/>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2703814" y="76869"/>
            <a:ext cx="5647791"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脳神経疾患は、死亡者数で</a:t>
            </a:r>
            <a:r>
              <a:rPr lang="en-US" altLang="ja-JP" sz="1600" dirty="0" smtClean="0">
                <a:latin typeface="Meiryo UI" panose="020B0604030504040204" pitchFamily="50" charset="-128"/>
                <a:ea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rPr>
              <a:t>割、患者数で半分を占める　　　　</a:t>
            </a:r>
            <a:endParaRPr lang="ja-JP" altLang="en-US" sz="16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6084168" y="436602"/>
            <a:ext cx="2771929"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35598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2328447" y="1916832"/>
            <a:ext cx="4504327" cy="4189587"/>
            <a:chOff x="2623730" y="157678"/>
            <a:chExt cx="5648734" cy="5259402"/>
          </a:xfrm>
        </p:grpSpPr>
        <p:pic>
          <p:nvPicPr>
            <p:cNvPr id="5" name="図 4"/>
            <p:cNvPicPr>
              <a:picLocks noChangeAspect="1"/>
            </p:cNvPicPr>
            <p:nvPr/>
          </p:nvPicPr>
          <p:blipFill>
            <a:blip r:embed="rId2" cstate="print"/>
            <a:stretch>
              <a:fillRect/>
            </a:stretch>
          </p:blipFill>
          <p:spPr>
            <a:xfrm>
              <a:off x="5859992" y="607412"/>
              <a:ext cx="2344208" cy="4809668"/>
            </a:xfrm>
            <a:prstGeom prst="rect">
              <a:avLst/>
            </a:prstGeom>
          </p:spPr>
        </p:pic>
        <p:pic>
          <p:nvPicPr>
            <p:cNvPr id="7" name="図 6"/>
            <p:cNvPicPr>
              <a:picLocks noChangeAspect="1"/>
            </p:cNvPicPr>
            <p:nvPr/>
          </p:nvPicPr>
          <p:blipFill>
            <a:blip r:embed="rId3" cstate="print"/>
            <a:stretch>
              <a:fillRect/>
            </a:stretch>
          </p:blipFill>
          <p:spPr>
            <a:xfrm>
              <a:off x="2623730" y="668867"/>
              <a:ext cx="2381193" cy="4748213"/>
            </a:xfrm>
            <a:prstGeom prst="rect">
              <a:avLst/>
            </a:prstGeom>
          </p:spPr>
        </p:pic>
        <p:sp>
          <p:nvSpPr>
            <p:cNvPr id="9" name="パイ 8"/>
            <p:cNvSpPr/>
            <p:nvPr/>
          </p:nvSpPr>
          <p:spPr>
            <a:xfrm>
              <a:off x="4064003" y="2199445"/>
              <a:ext cx="1889189" cy="1764013"/>
            </a:xfrm>
            <a:prstGeom prst="pie">
              <a:avLst>
                <a:gd name="adj1" fmla="val 5399998"/>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solidFill>
                  <a:schemeClr val="tx1"/>
                </a:solidFill>
              </a:endParaRPr>
            </a:p>
          </p:txBody>
        </p:sp>
        <p:sp>
          <p:nvSpPr>
            <p:cNvPr id="10" name="パイ 9"/>
            <p:cNvSpPr/>
            <p:nvPr/>
          </p:nvSpPr>
          <p:spPr>
            <a:xfrm rot="10800000">
              <a:off x="4910605" y="2199444"/>
              <a:ext cx="1889189" cy="1764013"/>
            </a:xfrm>
            <a:prstGeom prst="pie">
              <a:avLst>
                <a:gd name="adj1" fmla="val 5399998"/>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solidFill>
                  <a:schemeClr val="tx1"/>
                </a:solidFill>
              </a:endParaRPr>
            </a:p>
          </p:txBody>
        </p:sp>
        <p:sp>
          <p:nvSpPr>
            <p:cNvPr id="11" name="テキスト ボックス 10"/>
            <p:cNvSpPr txBox="1"/>
            <p:nvPr/>
          </p:nvSpPr>
          <p:spPr>
            <a:xfrm>
              <a:off x="4031861" y="2858307"/>
              <a:ext cx="1100022" cy="376708"/>
            </a:xfrm>
            <a:prstGeom prst="rect">
              <a:avLst/>
            </a:prstGeom>
            <a:noFill/>
          </p:spPr>
          <p:txBody>
            <a:bodyPr wrap="none" rtlCol="0">
              <a:spAutoFit/>
            </a:bodyPr>
            <a:lstStyle/>
            <a:p>
              <a:r>
                <a:rPr lang="ja-JP" altLang="en-US" sz="1350" dirty="0"/>
                <a:t>基礎研究</a:t>
              </a:r>
            </a:p>
          </p:txBody>
        </p:sp>
        <p:sp>
          <p:nvSpPr>
            <p:cNvPr id="12" name="テキスト ボックス 11"/>
            <p:cNvSpPr txBox="1"/>
            <p:nvPr/>
          </p:nvSpPr>
          <p:spPr>
            <a:xfrm>
              <a:off x="5700264" y="2873354"/>
              <a:ext cx="1100022" cy="376708"/>
            </a:xfrm>
            <a:prstGeom prst="rect">
              <a:avLst/>
            </a:prstGeom>
            <a:noFill/>
          </p:spPr>
          <p:txBody>
            <a:bodyPr wrap="none" rtlCol="0">
              <a:spAutoFit/>
            </a:bodyPr>
            <a:lstStyle/>
            <a:p>
              <a:r>
                <a:rPr lang="ja-JP" altLang="en-US" sz="1350" dirty="0"/>
                <a:t>臨床研究</a:t>
              </a:r>
            </a:p>
          </p:txBody>
        </p:sp>
        <p:sp>
          <p:nvSpPr>
            <p:cNvPr id="13" name="テキスト ボックス 12"/>
            <p:cNvSpPr txBox="1"/>
            <p:nvPr/>
          </p:nvSpPr>
          <p:spPr>
            <a:xfrm>
              <a:off x="5823463" y="976744"/>
              <a:ext cx="1223499" cy="724439"/>
            </a:xfrm>
            <a:prstGeom prst="rect">
              <a:avLst/>
            </a:prstGeom>
            <a:noFill/>
          </p:spPr>
          <p:txBody>
            <a:bodyPr wrap="square" rtlCol="0">
              <a:spAutoFit/>
            </a:bodyPr>
            <a:lstStyle/>
            <a:p>
              <a:r>
                <a:rPr lang="ja-JP" altLang="en-US" sz="1050" dirty="0"/>
                <a:t>人工知能ロボットによる早期診断</a:t>
              </a:r>
            </a:p>
          </p:txBody>
        </p:sp>
        <p:sp>
          <p:nvSpPr>
            <p:cNvPr id="14" name="テキスト ボックス 13"/>
            <p:cNvSpPr txBox="1"/>
            <p:nvPr/>
          </p:nvSpPr>
          <p:spPr>
            <a:xfrm>
              <a:off x="6578787" y="1615187"/>
              <a:ext cx="1358370" cy="521596"/>
            </a:xfrm>
            <a:prstGeom prst="rect">
              <a:avLst/>
            </a:prstGeom>
            <a:noFill/>
          </p:spPr>
          <p:txBody>
            <a:bodyPr wrap="square" rtlCol="0">
              <a:spAutoFit/>
            </a:bodyPr>
            <a:lstStyle/>
            <a:p>
              <a:r>
                <a:rPr lang="ja-JP" altLang="en-US" sz="1050" dirty="0"/>
                <a:t>分子標的治療開発</a:t>
              </a:r>
            </a:p>
          </p:txBody>
        </p:sp>
        <p:sp>
          <p:nvSpPr>
            <p:cNvPr id="15" name="テキスト ボックス 14"/>
            <p:cNvSpPr txBox="1"/>
            <p:nvPr/>
          </p:nvSpPr>
          <p:spPr>
            <a:xfrm>
              <a:off x="6739996" y="2448696"/>
              <a:ext cx="1532468" cy="521596"/>
            </a:xfrm>
            <a:prstGeom prst="rect">
              <a:avLst/>
            </a:prstGeom>
            <a:noFill/>
          </p:spPr>
          <p:txBody>
            <a:bodyPr wrap="square" rtlCol="0">
              <a:spAutoFit/>
            </a:bodyPr>
            <a:lstStyle/>
            <a:p>
              <a:r>
                <a:rPr lang="ja-JP" altLang="en-US" sz="1050" dirty="0"/>
                <a:t>新規の画像診断法開発</a:t>
              </a:r>
            </a:p>
          </p:txBody>
        </p:sp>
        <p:sp>
          <p:nvSpPr>
            <p:cNvPr id="16" name="テキスト ボックス 15"/>
            <p:cNvSpPr txBox="1"/>
            <p:nvPr/>
          </p:nvSpPr>
          <p:spPr>
            <a:xfrm>
              <a:off x="6829924" y="3117524"/>
              <a:ext cx="1395939" cy="521596"/>
            </a:xfrm>
            <a:prstGeom prst="rect">
              <a:avLst/>
            </a:prstGeom>
            <a:noFill/>
          </p:spPr>
          <p:txBody>
            <a:bodyPr wrap="square" rtlCol="0">
              <a:spAutoFit/>
            </a:bodyPr>
            <a:lstStyle/>
            <a:p>
              <a:r>
                <a:rPr lang="ja-JP" altLang="en-US" sz="1050" dirty="0"/>
                <a:t>バイオマーカー探索</a:t>
              </a:r>
            </a:p>
          </p:txBody>
        </p:sp>
        <p:sp>
          <p:nvSpPr>
            <p:cNvPr id="17" name="テキスト ボックス 16"/>
            <p:cNvSpPr txBox="1"/>
            <p:nvPr/>
          </p:nvSpPr>
          <p:spPr>
            <a:xfrm>
              <a:off x="6578787" y="4038803"/>
              <a:ext cx="1361280" cy="521596"/>
            </a:xfrm>
            <a:prstGeom prst="rect">
              <a:avLst/>
            </a:prstGeom>
            <a:noFill/>
          </p:spPr>
          <p:txBody>
            <a:bodyPr wrap="square" rtlCol="0">
              <a:spAutoFit/>
            </a:bodyPr>
            <a:lstStyle/>
            <a:p>
              <a:r>
                <a:rPr lang="ja-JP" altLang="en-US" sz="1050" dirty="0"/>
                <a:t>プレクリニカル研究</a:t>
              </a:r>
            </a:p>
          </p:txBody>
        </p:sp>
        <p:sp>
          <p:nvSpPr>
            <p:cNvPr id="18" name="テキスト ボックス 17"/>
            <p:cNvSpPr txBox="1"/>
            <p:nvPr/>
          </p:nvSpPr>
          <p:spPr>
            <a:xfrm>
              <a:off x="5838330" y="4532807"/>
              <a:ext cx="1193766" cy="724439"/>
            </a:xfrm>
            <a:prstGeom prst="rect">
              <a:avLst/>
            </a:prstGeom>
            <a:noFill/>
          </p:spPr>
          <p:txBody>
            <a:bodyPr wrap="square" rtlCol="0">
              <a:spAutoFit/>
            </a:bodyPr>
            <a:lstStyle/>
            <a:p>
              <a:r>
                <a:rPr lang="ja-JP" altLang="en-US" sz="1050" dirty="0"/>
                <a:t>認知症</a:t>
              </a:r>
              <a:endParaRPr lang="en-US" altLang="ja-JP" sz="1050" dirty="0"/>
            </a:p>
            <a:p>
              <a:r>
                <a:rPr lang="ja-JP" altLang="en-US" sz="1050" dirty="0"/>
                <a:t>ビッグデータ解析</a:t>
              </a:r>
            </a:p>
          </p:txBody>
        </p:sp>
        <p:sp>
          <p:nvSpPr>
            <p:cNvPr id="19" name="テキスト ボックス 18"/>
            <p:cNvSpPr txBox="1"/>
            <p:nvPr/>
          </p:nvSpPr>
          <p:spPr>
            <a:xfrm>
              <a:off x="3972504" y="1023239"/>
              <a:ext cx="1143828" cy="724439"/>
            </a:xfrm>
            <a:prstGeom prst="rect">
              <a:avLst/>
            </a:prstGeom>
            <a:noFill/>
          </p:spPr>
          <p:txBody>
            <a:bodyPr wrap="square" rtlCol="0">
              <a:spAutoFit/>
            </a:bodyPr>
            <a:lstStyle/>
            <a:p>
              <a:r>
                <a:rPr lang="ja-JP" altLang="en-US" sz="1050" dirty="0"/>
                <a:t>認知症予防法・治療薬の開発</a:t>
              </a:r>
            </a:p>
          </p:txBody>
        </p:sp>
        <p:sp>
          <p:nvSpPr>
            <p:cNvPr id="20" name="テキスト ボックス 19"/>
            <p:cNvSpPr txBox="1"/>
            <p:nvPr/>
          </p:nvSpPr>
          <p:spPr>
            <a:xfrm>
              <a:off x="2817679" y="2721038"/>
              <a:ext cx="1173989" cy="724439"/>
            </a:xfrm>
            <a:prstGeom prst="rect">
              <a:avLst/>
            </a:prstGeom>
            <a:noFill/>
          </p:spPr>
          <p:txBody>
            <a:bodyPr wrap="square" rtlCol="0">
              <a:spAutoFit/>
            </a:bodyPr>
            <a:lstStyle/>
            <a:p>
              <a:r>
                <a:rPr lang="ja-JP" altLang="en-US" sz="1050" dirty="0"/>
                <a:t>認知症原因分子の機能解明</a:t>
              </a:r>
            </a:p>
          </p:txBody>
        </p:sp>
        <p:sp>
          <p:nvSpPr>
            <p:cNvPr id="21" name="テキスト ボックス 20"/>
            <p:cNvSpPr txBox="1"/>
            <p:nvPr/>
          </p:nvSpPr>
          <p:spPr>
            <a:xfrm>
              <a:off x="3034156" y="1749847"/>
              <a:ext cx="1272886" cy="724439"/>
            </a:xfrm>
            <a:prstGeom prst="rect">
              <a:avLst/>
            </a:prstGeom>
            <a:noFill/>
          </p:spPr>
          <p:txBody>
            <a:bodyPr wrap="square" rtlCol="0">
              <a:spAutoFit/>
            </a:bodyPr>
            <a:lstStyle/>
            <a:p>
              <a:r>
                <a:rPr lang="ja-JP" altLang="en-US" sz="1050" dirty="0"/>
                <a:t>認知症モデルマウスの作成と解析</a:t>
              </a:r>
            </a:p>
          </p:txBody>
        </p:sp>
        <p:sp>
          <p:nvSpPr>
            <p:cNvPr id="22" name="テキスト ボックス 21"/>
            <p:cNvSpPr txBox="1"/>
            <p:nvPr/>
          </p:nvSpPr>
          <p:spPr>
            <a:xfrm>
              <a:off x="3119986" y="3702783"/>
              <a:ext cx="1140502" cy="724439"/>
            </a:xfrm>
            <a:prstGeom prst="rect">
              <a:avLst/>
            </a:prstGeom>
            <a:noFill/>
          </p:spPr>
          <p:txBody>
            <a:bodyPr wrap="square" rtlCol="0">
              <a:spAutoFit/>
            </a:bodyPr>
            <a:lstStyle/>
            <a:p>
              <a:r>
                <a:rPr lang="ja-JP" altLang="en-US" sz="1050" dirty="0"/>
                <a:t>家族性</a:t>
              </a:r>
              <a:r>
                <a:rPr lang="en-US" altLang="ja-JP" sz="1050" dirty="0"/>
                <a:t>AD</a:t>
              </a:r>
              <a:r>
                <a:rPr lang="ja-JP" altLang="en-US" sz="1050" dirty="0"/>
                <a:t>病患者の遺伝子解析</a:t>
              </a:r>
            </a:p>
          </p:txBody>
        </p:sp>
        <p:sp>
          <p:nvSpPr>
            <p:cNvPr id="23" name="テキスト ボックス 22"/>
            <p:cNvSpPr txBox="1"/>
            <p:nvPr/>
          </p:nvSpPr>
          <p:spPr>
            <a:xfrm>
              <a:off x="3779178" y="4524143"/>
              <a:ext cx="1382416" cy="521596"/>
            </a:xfrm>
            <a:prstGeom prst="rect">
              <a:avLst/>
            </a:prstGeom>
            <a:noFill/>
          </p:spPr>
          <p:txBody>
            <a:bodyPr wrap="square" rtlCol="0">
              <a:spAutoFit/>
            </a:bodyPr>
            <a:lstStyle/>
            <a:p>
              <a:r>
                <a:rPr lang="ja-JP" altLang="en-US" sz="1050" dirty="0"/>
                <a:t>記憶メカニズムの解明</a:t>
              </a:r>
            </a:p>
          </p:txBody>
        </p:sp>
        <p:sp>
          <p:nvSpPr>
            <p:cNvPr id="24" name="テキスト ボックス 23"/>
            <p:cNvSpPr txBox="1"/>
            <p:nvPr/>
          </p:nvSpPr>
          <p:spPr>
            <a:xfrm>
              <a:off x="4234517" y="157678"/>
              <a:ext cx="2442852" cy="401259"/>
            </a:xfrm>
            <a:prstGeom prst="rect">
              <a:avLst/>
            </a:prstGeom>
            <a:noFill/>
            <a:ln w="31750" cmpd="dbl">
              <a:solidFill>
                <a:schemeClr val="tx1"/>
              </a:solidFill>
            </a:ln>
          </p:spPr>
          <p:txBody>
            <a:bodyPr wrap="square" rtlCol="0">
              <a:spAutoFit/>
            </a:bodyPr>
            <a:lstStyle/>
            <a:p>
              <a:pPr algn="ctr"/>
              <a:r>
                <a:rPr lang="ja-JP" altLang="en-US" sz="1477" dirty="0"/>
                <a:t>脳科学研究センター</a:t>
              </a:r>
            </a:p>
          </p:txBody>
        </p:sp>
      </p:grpSp>
      <p:sp>
        <p:nvSpPr>
          <p:cNvPr id="6" name="テキスト ボックス 5"/>
          <p:cNvSpPr txBox="1"/>
          <p:nvPr/>
        </p:nvSpPr>
        <p:spPr>
          <a:xfrm>
            <a:off x="58765" y="1744072"/>
            <a:ext cx="3272197" cy="1285801"/>
          </a:xfrm>
          <a:prstGeom prst="rect">
            <a:avLst/>
          </a:prstGeom>
          <a:noFill/>
        </p:spPr>
        <p:txBody>
          <a:bodyPr wrap="square" rtlCol="0">
            <a:spAutoFit/>
          </a:bodyPr>
          <a:lstStyle/>
          <a:p>
            <a:r>
              <a:rPr lang="ja-JP" altLang="en-US" sz="1108" dirty="0"/>
              <a:t>・新しい</a:t>
            </a:r>
            <a:r>
              <a:rPr lang="en-US" altLang="ja-JP" sz="1108" dirty="0"/>
              <a:t>Tau</a:t>
            </a:r>
            <a:r>
              <a:rPr lang="ja-JP" altLang="en-US" sz="1108" dirty="0"/>
              <a:t>抗体（</a:t>
            </a:r>
            <a:r>
              <a:rPr lang="en-US" altLang="ja-JP" sz="1108" dirty="0"/>
              <a:t>AD, FTD</a:t>
            </a:r>
            <a:r>
              <a:rPr lang="ja-JP" altLang="en-US" sz="1108" dirty="0"/>
              <a:t>治療薬）を開発中（企業との共同研究）</a:t>
            </a:r>
          </a:p>
          <a:p>
            <a:r>
              <a:rPr lang="ja-JP" altLang="en-US" sz="1108" dirty="0"/>
              <a:t>・抗生物質リファンピシン経口投与の認知症予防作用を発見</a:t>
            </a:r>
          </a:p>
          <a:p>
            <a:r>
              <a:rPr lang="ja-JP" altLang="en-US" sz="1108" dirty="0"/>
              <a:t>・リファンピシン経鼻投与の効果検証中</a:t>
            </a:r>
          </a:p>
          <a:p>
            <a:r>
              <a:rPr lang="ja-JP" altLang="en-US" sz="1108" dirty="0"/>
              <a:t>・生薬由来の新しい認知症予防薬を開発中（企業との共同研究）</a:t>
            </a:r>
          </a:p>
        </p:txBody>
      </p:sp>
      <p:sp>
        <p:nvSpPr>
          <p:cNvPr id="8" name="テキスト ボックス 7"/>
          <p:cNvSpPr txBox="1"/>
          <p:nvPr/>
        </p:nvSpPr>
        <p:spPr>
          <a:xfrm>
            <a:off x="26142" y="3079624"/>
            <a:ext cx="2650084" cy="1115305"/>
          </a:xfrm>
          <a:prstGeom prst="rect">
            <a:avLst/>
          </a:prstGeom>
          <a:noFill/>
        </p:spPr>
        <p:txBody>
          <a:bodyPr wrap="none" rtlCol="0">
            <a:spAutoFit/>
          </a:bodyPr>
          <a:lstStyle/>
          <a:p>
            <a:r>
              <a:rPr lang="ja-JP" altLang="en-US" sz="1108" dirty="0"/>
              <a:t>モデルマウス作成済み</a:t>
            </a:r>
            <a:endParaRPr lang="en-US" altLang="ja-JP" sz="1108" dirty="0"/>
          </a:p>
          <a:p>
            <a:r>
              <a:rPr lang="ja-JP" altLang="en-US" sz="1108" dirty="0"/>
              <a:t>・</a:t>
            </a:r>
            <a:r>
              <a:rPr lang="en-US" altLang="ja-JP" sz="1108" dirty="0"/>
              <a:t>APPOSK-</a:t>
            </a:r>
            <a:r>
              <a:rPr lang="en-US" altLang="ja-JP" sz="1108" dirty="0" err="1"/>
              <a:t>Tg</a:t>
            </a:r>
            <a:r>
              <a:rPr lang="ja-JP" altLang="en-US" sz="1108" dirty="0"/>
              <a:t>　</a:t>
            </a:r>
            <a:r>
              <a:rPr lang="en-US" altLang="ja-JP" sz="1108" dirty="0"/>
              <a:t>(</a:t>
            </a:r>
            <a:r>
              <a:rPr lang="ja-JP" altLang="en-US" sz="1108" dirty="0"/>
              <a:t>ｱﾙﾂﾊｲﾏｰ</a:t>
            </a:r>
            <a:r>
              <a:rPr lang="en-US" altLang="ja-JP" sz="1108" dirty="0"/>
              <a:t>)</a:t>
            </a:r>
          </a:p>
          <a:p>
            <a:r>
              <a:rPr lang="ja-JP" altLang="en-US" sz="1108" dirty="0"/>
              <a:t>・</a:t>
            </a:r>
            <a:r>
              <a:rPr lang="en-US" altLang="ja-JP" sz="1108" dirty="0"/>
              <a:t>APPOSK-KI</a:t>
            </a:r>
            <a:r>
              <a:rPr lang="ja-JP" altLang="en-US" sz="1108" dirty="0"/>
              <a:t>　</a:t>
            </a:r>
            <a:r>
              <a:rPr lang="en-US" altLang="ja-JP" sz="1108" dirty="0"/>
              <a:t>(</a:t>
            </a:r>
            <a:r>
              <a:rPr lang="ja-JP" altLang="en-US" sz="1108" dirty="0"/>
              <a:t>ｱﾙﾂﾊｲﾏｰ</a:t>
            </a:r>
            <a:r>
              <a:rPr lang="en-US" altLang="ja-JP" sz="1108" dirty="0"/>
              <a:t>)</a:t>
            </a:r>
          </a:p>
          <a:p>
            <a:r>
              <a:rPr lang="ja-JP" altLang="en-US" sz="1108" dirty="0"/>
              <a:t>・</a:t>
            </a:r>
            <a:r>
              <a:rPr lang="en-US" altLang="ja-JP" sz="1108" dirty="0"/>
              <a:t>Tau-</a:t>
            </a:r>
            <a:r>
              <a:rPr lang="en-US" altLang="ja-JP" sz="1108" dirty="0" err="1"/>
              <a:t>Tg</a:t>
            </a:r>
            <a:r>
              <a:rPr lang="ja-JP" altLang="en-US" sz="1108" dirty="0"/>
              <a:t>　</a:t>
            </a:r>
            <a:r>
              <a:rPr lang="en-US" altLang="ja-JP" sz="1108" dirty="0"/>
              <a:t>(</a:t>
            </a:r>
            <a:r>
              <a:rPr lang="ja-JP" altLang="en-US" sz="1108" dirty="0"/>
              <a:t>ｱﾙﾂﾊｲﾏｰ</a:t>
            </a:r>
            <a:r>
              <a:rPr lang="en-US" altLang="ja-JP" sz="1108" dirty="0"/>
              <a:t>, </a:t>
            </a:r>
            <a:r>
              <a:rPr lang="ja-JP" altLang="en-US" sz="1108" dirty="0"/>
              <a:t>前頭側頭型認知症</a:t>
            </a:r>
            <a:r>
              <a:rPr lang="en-US" altLang="ja-JP" sz="1108" dirty="0"/>
              <a:t>)</a:t>
            </a:r>
          </a:p>
          <a:p>
            <a:r>
              <a:rPr lang="ja-JP" altLang="en-US" sz="1108" dirty="0"/>
              <a:t>・</a:t>
            </a:r>
            <a:r>
              <a:rPr lang="en-US" altLang="ja-JP" sz="1108" dirty="0" err="1"/>
              <a:t>APPOSK×Tau-Tg</a:t>
            </a:r>
            <a:r>
              <a:rPr lang="ja-JP" altLang="en-US" sz="1108" dirty="0"/>
              <a:t>　</a:t>
            </a:r>
            <a:r>
              <a:rPr lang="en-US" altLang="ja-JP" sz="1108" dirty="0"/>
              <a:t>(</a:t>
            </a:r>
            <a:r>
              <a:rPr lang="ja-JP" altLang="en-US" sz="1108" dirty="0"/>
              <a:t>ｱﾙﾂﾊｲﾏｰ</a:t>
            </a:r>
            <a:r>
              <a:rPr lang="en-US" altLang="ja-JP" sz="1108" dirty="0"/>
              <a:t>)</a:t>
            </a:r>
          </a:p>
          <a:p>
            <a:r>
              <a:rPr lang="ja-JP" altLang="en-US" sz="1108" dirty="0"/>
              <a:t>　</a:t>
            </a:r>
            <a:r>
              <a:rPr lang="en-US" altLang="ja-JP" sz="1108" dirty="0"/>
              <a:t>(APP</a:t>
            </a:r>
            <a:r>
              <a:rPr lang="ja-JP" altLang="en-US" sz="1108" dirty="0"/>
              <a:t>は</a:t>
            </a:r>
            <a:r>
              <a:rPr lang="en-US" altLang="ja-JP" sz="1108" dirty="0"/>
              <a:t>A</a:t>
            </a:r>
            <a:r>
              <a:rPr lang="el-GR" altLang="ja-JP" sz="1108" dirty="0"/>
              <a:t>β</a:t>
            </a:r>
            <a:r>
              <a:rPr lang="ja-JP" altLang="en-US" sz="1108" dirty="0"/>
              <a:t>の前駆体蛋白質</a:t>
            </a:r>
            <a:r>
              <a:rPr lang="en-US" altLang="ja-JP" sz="1108" dirty="0"/>
              <a:t>)</a:t>
            </a:r>
          </a:p>
        </p:txBody>
      </p:sp>
      <p:sp>
        <p:nvSpPr>
          <p:cNvPr id="28" name="テキスト ボックス 27"/>
          <p:cNvSpPr txBox="1"/>
          <p:nvPr/>
        </p:nvSpPr>
        <p:spPr>
          <a:xfrm>
            <a:off x="1235860" y="6252337"/>
            <a:ext cx="1487908" cy="262829"/>
          </a:xfrm>
          <a:prstGeom prst="rect">
            <a:avLst/>
          </a:prstGeom>
          <a:noFill/>
        </p:spPr>
        <p:txBody>
          <a:bodyPr wrap="none" rtlCol="0">
            <a:spAutoFit/>
          </a:bodyPr>
          <a:lstStyle/>
          <a:p>
            <a:r>
              <a:rPr lang="en-US" altLang="ja-JP" sz="1108" dirty="0"/>
              <a:t>APP Osaka</a:t>
            </a:r>
            <a:r>
              <a:rPr lang="ja-JP" altLang="en-US" sz="1108" dirty="0"/>
              <a:t>変異を発見</a:t>
            </a:r>
          </a:p>
        </p:txBody>
      </p:sp>
      <p:cxnSp>
        <p:nvCxnSpPr>
          <p:cNvPr id="30" name="直線矢印コネクタ 29"/>
          <p:cNvCxnSpPr/>
          <p:nvPr/>
        </p:nvCxnSpPr>
        <p:spPr>
          <a:xfrm flipH="1" flipV="1">
            <a:off x="3244585" y="2080515"/>
            <a:ext cx="389021" cy="4771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flipV="1">
            <a:off x="1732936" y="3181755"/>
            <a:ext cx="991229" cy="241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2543398" y="5470289"/>
            <a:ext cx="446810" cy="802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グループ化 40"/>
          <p:cNvGrpSpPr/>
          <p:nvPr/>
        </p:nvGrpSpPr>
        <p:grpSpPr>
          <a:xfrm>
            <a:off x="-13737" y="4476779"/>
            <a:ext cx="2549655" cy="1760533"/>
            <a:chOff x="5321869" y="3854566"/>
            <a:chExt cx="3755260" cy="3070464"/>
          </a:xfrm>
        </p:grpSpPr>
        <p:pic>
          <p:nvPicPr>
            <p:cNvPr id="42" name="Picture 3"/>
            <p:cNvPicPr>
              <a:picLocks noChangeAspect="1" noChangeArrowheads="1"/>
            </p:cNvPicPr>
            <p:nvPr/>
          </p:nvPicPr>
          <p:blipFill>
            <a:blip r:embed="rId4" cstate="print"/>
            <a:srcRect/>
            <a:stretch>
              <a:fillRect/>
            </a:stretch>
          </p:blipFill>
          <p:spPr bwMode="auto">
            <a:xfrm>
              <a:off x="6516216" y="4275512"/>
              <a:ext cx="1118559" cy="1020440"/>
            </a:xfrm>
            <a:prstGeom prst="rect">
              <a:avLst/>
            </a:prstGeom>
            <a:noFill/>
            <a:ln w="9525">
              <a:noFill/>
              <a:miter lim="800000"/>
              <a:headEnd/>
              <a:tailEnd/>
            </a:ln>
          </p:spPr>
        </p:pic>
        <p:grpSp>
          <p:nvGrpSpPr>
            <p:cNvPr id="43" name="グループ化 42"/>
            <p:cNvGrpSpPr/>
            <p:nvPr/>
          </p:nvGrpSpPr>
          <p:grpSpPr>
            <a:xfrm rot="10800000">
              <a:off x="5460800" y="3926574"/>
              <a:ext cx="576064" cy="553726"/>
              <a:chOff x="7009021" y="4010936"/>
              <a:chExt cx="1307392" cy="1256691"/>
            </a:xfrm>
          </p:grpSpPr>
          <p:grpSp>
            <p:nvGrpSpPr>
              <p:cNvPr id="54" name="グループ化 158"/>
              <p:cNvGrpSpPr/>
              <p:nvPr/>
            </p:nvGrpSpPr>
            <p:grpSpPr>
              <a:xfrm rot="10800000">
                <a:off x="7009021" y="4010936"/>
                <a:ext cx="1307392" cy="1256691"/>
                <a:chOff x="7255865" y="4370561"/>
                <a:chExt cx="633956" cy="609372"/>
              </a:xfrm>
            </p:grpSpPr>
            <p:cxnSp>
              <p:nvCxnSpPr>
                <p:cNvPr id="56" name="直線コネクタ 55"/>
                <p:cNvCxnSpPr/>
                <p:nvPr/>
              </p:nvCxnSpPr>
              <p:spPr bwMode="auto">
                <a:xfrm rot="16200000" flipH="1">
                  <a:off x="7308184" y="4370561"/>
                  <a:ext cx="231553" cy="23155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bwMode="auto">
                <a:xfrm rot="5400000">
                  <a:off x="7339941" y="4785102"/>
                  <a:ext cx="388677"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bwMode="auto">
                <a:xfrm rot="16200000" flipH="1">
                  <a:off x="7255865" y="4428392"/>
                  <a:ext cx="231553" cy="23155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bwMode="auto">
                <a:xfrm rot="5400000">
                  <a:off x="7611466" y="4373373"/>
                  <a:ext cx="231553" cy="22604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bwMode="auto">
                <a:xfrm rot="16200000" flipH="1">
                  <a:off x="7419883" y="4785595"/>
                  <a:ext cx="388677"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bwMode="auto">
                <a:xfrm rot="5400000">
                  <a:off x="7661024" y="4431205"/>
                  <a:ext cx="231553" cy="22604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bwMode="auto">
                <a:xfrm>
                  <a:off x="7534280" y="4715189"/>
                  <a:ext cx="7994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bwMode="auto">
                <a:xfrm rot="16200000" flipH="1">
                  <a:off x="7648678" y="4564957"/>
                  <a:ext cx="52376" cy="551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bwMode="auto">
                <a:xfrm rot="5400000">
                  <a:off x="7444691" y="4553930"/>
                  <a:ext cx="52376" cy="551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5" name="直線コネクタ 54"/>
              <p:cNvCxnSpPr/>
              <p:nvPr/>
            </p:nvCxnSpPr>
            <p:spPr bwMode="auto">
              <a:xfrm rot="10800000">
                <a:off x="7580891" y="4633891"/>
                <a:ext cx="1648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 name="上カーブ矢印 43"/>
            <p:cNvSpPr/>
            <p:nvPr/>
          </p:nvSpPr>
          <p:spPr>
            <a:xfrm rot="1261527">
              <a:off x="5649671" y="4876530"/>
              <a:ext cx="946411" cy="423477"/>
            </a:xfrm>
            <a:prstGeom prst="curvedUp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b="1" dirty="0">
                <a:solidFill>
                  <a:schemeClr val="tx1"/>
                </a:solidFill>
              </a:endParaRPr>
            </a:p>
          </p:txBody>
        </p:sp>
        <p:sp>
          <p:nvSpPr>
            <p:cNvPr id="45" name="テキスト ボックス 44"/>
            <p:cNvSpPr txBox="1"/>
            <p:nvPr/>
          </p:nvSpPr>
          <p:spPr>
            <a:xfrm>
              <a:off x="5344832" y="4466425"/>
              <a:ext cx="818643" cy="607008"/>
            </a:xfrm>
            <a:prstGeom prst="rect">
              <a:avLst/>
            </a:prstGeom>
            <a:noFill/>
          </p:spPr>
          <p:txBody>
            <a:bodyPr wrap="square" rtlCol="0">
              <a:spAutoFit/>
            </a:bodyPr>
            <a:lstStyle/>
            <a:p>
              <a:pPr algn="ctr"/>
              <a:r>
                <a:rPr lang="en-US" altLang="ja-JP" sz="831" b="1" dirty="0"/>
                <a:t>Tau</a:t>
              </a:r>
              <a:r>
                <a:rPr lang="ja-JP" altLang="en-US" sz="831" b="1" dirty="0"/>
                <a:t>抗体</a:t>
              </a:r>
            </a:p>
          </p:txBody>
        </p:sp>
        <p:sp>
          <p:nvSpPr>
            <p:cNvPr id="46" name="テキスト ボックス 45"/>
            <p:cNvSpPr txBox="1"/>
            <p:nvPr/>
          </p:nvSpPr>
          <p:spPr>
            <a:xfrm>
              <a:off x="6401990" y="5336375"/>
              <a:ext cx="1674410" cy="384020"/>
            </a:xfrm>
            <a:prstGeom prst="rect">
              <a:avLst/>
            </a:prstGeom>
            <a:noFill/>
          </p:spPr>
          <p:txBody>
            <a:bodyPr wrap="none" rtlCol="0">
              <a:spAutoFit/>
            </a:bodyPr>
            <a:lstStyle/>
            <a:p>
              <a:r>
                <a:rPr lang="en-US" altLang="ja-JP" sz="831" b="1" dirty="0"/>
                <a:t>AD, FTD</a:t>
              </a:r>
              <a:r>
                <a:rPr lang="ja-JP" altLang="en-US" sz="831" b="1" dirty="0"/>
                <a:t>モデルマウス</a:t>
              </a:r>
            </a:p>
          </p:txBody>
        </p:sp>
        <p:pic>
          <p:nvPicPr>
            <p:cNvPr id="47" name="Picture 9" descr="「リファンピシン」の画像検索結果"/>
            <p:cNvPicPr>
              <a:picLocks noChangeAspect="1" noChangeArrowheads="1"/>
            </p:cNvPicPr>
            <p:nvPr/>
          </p:nvPicPr>
          <p:blipFill>
            <a:blip r:embed="rId5" cstate="print"/>
            <a:srcRect/>
            <a:stretch>
              <a:fillRect/>
            </a:stretch>
          </p:blipFill>
          <p:spPr bwMode="auto">
            <a:xfrm>
              <a:off x="7812360" y="3854566"/>
              <a:ext cx="952106" cy="504056"/>
            </a:xfrm>
            <a:prstGeom prst="rect">
              <a:avLst/>
            </a:prstGeom>
            <a:noFill/>
            <a:ln w="9525">
              <a:noFill/>
              <a:miter lim="800000"/>
              <a:headEnd/>
              <a:tailEnd/>
            </a:ln>
          </p:spPr>
        </p:pic>
        <p:sp>
          <p:nvSpPr>
            <p:cNvPr id="48" name="上カーブ矢印 47"/>
            <p:cNvSpPr/>
            <p:nvPr/>
          </p:nvSpPr>
          <p:spPr>
            <a:xfrm rot="8985500" flipV="1">
              <a:off x="7697771" y="4766426"/>
              <a:ext cx="834434" cy="428922"/>
            </a:xfrm>
            <a:prstGeom prst="curvedUp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b="1" dirty="0">
                <a:solidFill>
                  <a:schemeClr val="tx1"/>
                </a:solidFill>
              </a:endParaRPr>
            </a:p>
          </p:txBody>
        </p:sp>
        <p:sp>
          <p:nvSpPr>
            <p:cNvPr id="49" name="テキスト ボックス 48"/>
            <p:cNvSpPr txBox="1"/>
            <p:nvPr/>
          </p:nvSpPr>
          <p:spPr>
            <a:xfrm>
              <a:off x="7641866" y="4341038"/>
              <a:ext cx="1206656" cy="384020"/>
            </a:xfrm>
            <a:prstGeom prst="rect">
              <a:avLst/>
            </a:prstGeom>
            <a:noFill/>
          </p:spPr>
          <p:txBody>
            <a:bodyPr wrap="square" rtlCol="0">
              <a:spAutoFit/>
            </a:bodyPr>
            <a:lstStyle/>
            <a:p>
              <a:pPr algn="ctr"/>
              <a:r>
                <a:rPr lang="ja-JP" altLang="en-US" sz="831" b="1" dirty="0"/>
                <a:t>リファンピシン</a:t>
              </a:r>
            </a:p>
          </p:txBody>
        </p:sp>
        <p:sp>
          <p:nvSpPr>
            <p:cNvPr id="50" name="下矢印 49"/>
            <p:cNvSpPr/>
            <p:nvPr/>
          </p:nvSpPr>
          <p:spPr>
            <a:xfrm>
              <a:off x="6607480" y="5715741"/>
              <a:ext cx="9361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5" b="1"/>
            </a:p>
          </p:txBody>
        </p:sp>
        <p:sp>
          <p:nvSpPr>
            <p:cNvPr id="51" name="テキスト ボックス 50"/>
            <p:cNvSpPr txBox="1"/>
            <p:nvPr/>
          </p:nvSpPr>
          <p:spPr>
            <a:xfrm>
              <a:off x="5963450" y="6095035"/>
              <a:ext cx="2252852" cy="829995"/>
            </a:xfrm>
            <a:prstGeom prst="rect">
              <a:avLst/>
            </a:prstGeom>
            <a:noFill/>
          </p:spPr>
          <p:txBody>
            <a:bodyPr wrap="none" rtlCol="0">
              <a:spAutoFit/>
            </a:bodyPr>
            <a:lstStyle/>
            <a:p>
              <a:pPr algn="ctr"/>
              <a:r>
                <a:rPr lang="ja-JP" altLang="en-US" sz="831" b="1" dirty="0"/>
                <a:t>行動試験（モリス水迷路）評価</a:t>
              </a:r>
              <a:endParaRPr lang="en-US" altLang="ja-JP" sz="831" b="1" dirty="0"/>
            </a:p>
            <a:p>
              <a:pPr algn="ctr"/>
              <a:r>
                <a:rPr lang="ja-JP" altLang="en-US" sz="831" b="1" dirty="0"/>
                <a:t>組織化学的評価</a:t>
              </a:r>
              <a:endParaRPr lang="en-US" altLang="ja-JP" sz="831" b="1" dirty="0"/>
            </a:p>
            <a:p>
              <a:pPr algn="ctr"/>
              <a:r>
                <a:rPr lang="ja-JP" altLang="en-US" sz="831" b="1" dirty="0"/>
                <a:t>生化学的評価</a:t>
              </a:r>
            </a:p>
          </p:txBody>
        </p:sp>
        <p:sp>
          <p:nvSpPr>
            <p:cNvPr id="52" name="テキスト ボックス 51"/>
            <p:cNvSpPr txBox="1"/>
            <p:nvPr/>
          </p:nvSpPr>
          <p:spPr>
            <a:xfrm>
              <a:off x="8172400" y="5157193"/>
              <a:ext cx="904729" cy="607007"/>
            </a:xfrm>
            <a:prstGeom prst="rect">
              <a:avLst/>
            </a:prstGeom>
            <a:noFill/>
          </p:spPr>
          <p:txBody>
            <a:bodyPr wrap="none" rtlCol="0">
              <a:spAutoFit/>
            </a:bodyPr>
            <a:lstStyle/>
            <a:p>
              <a:r>
                <a:rPr lang="ja-JP" altLang="en-US" sz="831" b="1" dirty="0"/>
                <a:t>経口投与</a:t>
              </a:r>
              <a:endParaRPr lang="en-US" altLang="ja-JP" sz="831" b="1" dirty="0"/>
            </a:p>
            <a:p>
              <a:r>
                <a:rPr lang="ja-JP" altLang="en-US" sz="831" b="1" dirty="0"/>
                <a:t>経鼻投与</a:t>
              </a:r>
            </a:p>
          </p:txBody>
        </p:sp>
        <p:sp>
          <p:nvSpPr>
            <p:cNvPr id="53" name="テキスト ボックス 52"/>
            <p:cNvSpPr txBox="1"/>
            <p:nvPr/>
          </p:nvSpPr>
          <p:spPr>
            <a:xfrm>
              <a:off x="5321869" y="5041326"/>
              <a:ext cx="746544" cy="607007"/>
            </a:xfrm>
            <a:prstGeom prst="rect">
              <a:avLst/>
            </a:prstGeom>
            <a:noFill/>
          </p:spPr>
          <p:txBody>
            <a:bodyPr wrap="none" rtlCol="0">
              <a:spAutoFit/>
            </a:bodyPr>
            <a:lstStyle/>
            <a:p>
              <a:r>
                <a:rPr lang="ja-JP" altLang="en-US" sz="831" b="1" dirty="0"/>
                <a:t>腹腔</a:t>
              </a:r>
              <a:endParaRPr lang="en-US" altLang="ja-JP" sz="831" b="1" dirty="0"/>
            </a:p>
            <a:p>
              <a:r>
                <a:rPr lang="ja-JP" altLang="en-US" sz="831" b="1" dirty="0"/>
                <a:t>内投与</a:t>
              </a:r>
            </a:p>
          </p:txBody>
        </p:sp>
      </p:grpSp>
      <p:sp>
        <p:nvSpPr>
          <p:cNvPr id="66" name="正方形/長方形 65"/>
          <p:cNvSpPr/>
          <p:nvPr/>
        </p:nvSpPr>
        <p:spPr>
          <a:xfrm>
            <a:off x="27801" y="4218283"/>
            <a:ext cx="2397622" cy="2011897"/>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67" name="テキスト ボックス 66"/>
          <p:cNvSpPr txBox="1"/>
          <p:nvPr/>
        </p:nvSpPr>
        <p:spPr>
          <a:xfrm>
            <a:off x="401984" y="4240153"/>
            <a:ext cx="1702710" cy="241476"/>
          </a:xfrm>
          <a:prstGeom prst="rect">
            <a:avLst/>
          </a:prstGeom>
          <a:noFill/>
        </p:spPr>
        <p:txBody>
          <a:bodyPr wrap="none" rtlCol="0">
            <a:spAutoFit/>
          </a:bodyPr>
          <a:lstStyle/>
          <a:p>
            <a:r>
              <a:rPr lang="ja-JP" altLang="en-US" sz="969" b="1" dirty="0"/>
              <a:t>モデルマウスを活用した展開</a:t>
            </a:r>
          </a:p>
        </p:txBody>
      </p:sp>
      <p:sp>
        <p:nvSpPr>
          <p:cNvPr id="68" name="テキスト ボックス 67"/>
          <p:cNvSpPr txBox="1"/>
          <p:nvPr/>
        </p:nvSpPr>
        <p:spPr>
          <a:xfrm>
            <a:off x="6993092" y="3399254"/>
            <a:ext cx="2150909" cy="2138278"/>
          </a:xfrm>
          <a:prstGeom prst="rect">
            <a:avLst/>
          </a:prstGeom>
          <a:noFill/>
        </p:spPr>
        <p:txBody>
          <a:bodyPr wrap="square" rtlCol="0">
            <a:spAutoFit/>
          </a:bodyPr>
          <a:lstStyle/>
          <a:p>
            <a:r>
              <a:rPr lang="ja-JP" altLang="en-US" sz="1108" dirty="0"/>
              <a:t>新規</a:t>
            </a:r>
            <a:r>
              <a:rPr lang="en-US" altLang="ja-JP" sz="1108" dirty="0"/>
              <a:t>MRI</a:t>
            </a:r>
            <a:r>
              <a:rPr lang="ja-JP" altLang="en-US" sz="1108" dirty="0"/>
              <a:t>技術を用いたアルツハイマー病画像ハ</a:t>
            </a:r>
            <a:r>
              <a:rPr lang="ja-JP" altLang="en-US" sz="1108" dirty="0" err="1"/>
              <a:t>゙</a:t>
            </a:r>
            <a:r>
              <a:rPr lang="ja-JP" altLang="en-US" sz="1108" dirty="0"/>
              <a:t>イオマーカーの開発を目的として、</a:t>
            </a:r>
            <a:r>
              <a:rPr lang="en-US" altLang="ja-JP" sz="1108" dirty="0"/>
              <a:t>2</a:t>
            </a:r>
            <a:r>
              <a:rPr lang="ja-JP" altLang="en-US" sz="1108" dirty="0"/>
              <a:t>種の認知症</a:t>
            </a:r>
            <a:r>
              <a:rPr lang="en-US" altLang="ja-JP" sz="1108" dirty="0"/>
              <a:t>MRI</a:t>
            </a:r>
            <a:r>
              <a:rPr lang="ja-JP" altLang="en-US" sz="1108" dirty="0"/>
              <a:t>研究を実施（放射線診断学・</a:t>
            </a:r>
            <a:r>
              <a:rPr lang="en-US" altLang="ja-JP" sz="1108" dirty="0"/>
              <a:t>IVR</a:t>
            </a:r>
            <a:r>
              <a:rPr lang="ja-JP" altLang="en-US" sz="1108" dirty="0"/>
              <a:t>学教室、神経内科学教室の共同）</a:t>
            </a:r>
            <a:endParaRPr lang="en-US" altLang="ja-JP" sz="1108" dirty="0"/>
          </a:p>
          <a:p>
            <a:r>
              <a:rPr lang="ja-JP" altLang="en-US" sz="1108" dirty="0"/>
              <a:t>１．拡散強調像による脳温度計測</a:t>
            </a:r>
          </a:p>
          <a:p>
            <a:r>
              <a:rPr lang="ja-JP" altLang="en-US" sz="1108" dirty="0"/>
              <a:t>２．位相差強調画像（</a:t>
            </a:r>
            <a:r>
              <a:rPr lang="en-US" altLang="ja-JP" sz="1108" dirty="0"/>
              <a:t>PADRE-</a:t>
            </a:r>
            <a:r>
              <a:rPr lang="en-US" altLang="ja-JP" sz="1108" dirty="0" err="1"/>
              <a:t>SWIp</a:t>
            </a:r>
            <a:r>
              <a:rPr lang="ja-JP" altLang="en-US" sz="1108" dirty="0"/>
              <a:t>）によるアミロイド描出</a:t>
            </a:r>
          </a:p>
          <a:p>
            <a:endParaRPr lang="ja-JP" altLang="en-US" sz="1108" dirty="0"/>
          </a:p>
          <a:p>
            <a:endParaRPr lang="ja-JP" altLang="en-US" sz="1108" dirty="0"/>
          </a:p>
        </p:txBody>
      </p:sp>
      <p:cxnSp>
        <p:nvCxnSpPr>
          <p:cNvPr id="69" name="直線矢印コネクタ 68"/>
          <p:cNvCxnSpPr/>
          <p:nvPr/>
        </p:nvCxnSpPr>
        <p:spPr>
          <a:xfrm>
            <a:off x="6640481" y="3764756"/>
            <a:ext cx="352611" cy="42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a:endCxn id="68" idx="1"/>
          </p:cNvCxnSpPr>
          <p:nvPr/>
        </p:nvCxnSpPr>
        <p:spPr>
          <a:xfrm flipV="1">
            <a:off x="6613527" y="4468393"/>
            <a:ext cx="379565" cy="3034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6433130" y="2291298"/>
            <a:ext cx="2658757" cy="603820"/>
          </a:xfrm>
          <a:prstGeom prst="rect">
            <a:avLst/>
          </a:prstGeom>
          <a:noFill/>
        </p:spPr>
        <p:txBody>
          <a:bodyPr wrap="square" rtlCol="0">
            <a:spAutoFit/>
          </a:bodyPr>
          <a:lstStyle/>
          <a:p>
            <a:r>
              <a:rPr lang="ja-JP" altLang="en-US" sz="1108" dirty="0"/>
              <a:t>認知症の早期診断に向けた会話型人工知能ロボットの開発（</a:t>
            </a:r>
            <a:r>
              <a:rPr lang="en-US" altLang="ja-JP" sz="1108" dirty="0"/>
              <a:t>NTT</a:t>
            </a:r>
            <a:r>
              <a:rPr lang="ja-JP" altLang="en-US" sz="1108" dirty="0"/>
              <a:t>データ・ロボティクス部門との共同開発）</a:t>
            </a:r>
          </a:p>
        </p:txBody>
      </p:sp>
      <p:cxnSp>
        <p:nvCxnSpPr>
          <p:cNvPr id="75" name="直線矢印コネクタ 74"/>
          <p:cNvCxnSpPr/>
          <p:nvPr/>
        </p:nvCxnSpPr>
        <p:spPr>
          <a:xfrm flipV="1">
            <a:off x="5434953" y="2472274"/>
            <a:ext cx="1048376" cy="32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6640481" y="5619299"/>
            <a:ext cx="2542684" cy="433324"/>
          </a:xfrm>
          <a:prstGeom prst="rect">
            <a:avLst/>
          </a:prstGeom>
          <a:noFill/>
        </p:spPr>
        <p:txBody>
          <a:bodyPr wrap="none" rtlCol="0">
            <a:spAutoFit/>
          </a:bodyPr>
          <a:lstStyle/>
          <a:p>
            <a:r>
              <a:rPr lang="ja-JP" altLang="en-US" sz="1108" dirty="0"/>
              <a:t>大阪市大が拠点となる大規模臨床研究</a:t>
            </a:r>
            <a:r>
              <a:rPr lang="en-US" altLang="ja-JP" sz="1108" dirty="0"/>
              <a:t/>
            </a:r>
            <a:br>
              <a:rPr lang="en-US" altLang="ja-JP" sz="1108" dirty="0"/>
            </a:br>
            <a:r>
              <a:rPr lang="en-US" altLang="ja-JP" sz="1108" dirty="0"/>
              <a:t>AMED</a:t>
            </a:r>
            <a:r>
              <a:rPr lang="ja-JP" altLang="en-US" sz="1108" dirty="0"/>
              <a:t>プレクリニカル研究</a:t>
            </a:r>
          </a:p>
        </p:txBody>
      </p:sp>
      <p:cxnSp>
        <p:nvCxnSpPr>
          <p:cNvPr id="78" name="直線矢印コネクタ 77"/>
          <p:cNvCxnSpPr/>
          <p:nvPr/>
        </p:nvCxnSpPr>
        <p:spPr>
          <a:xfrm>
            <a:off x="6185298" y="5521013"/>
            <a:ext cx="443955" cy="1795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2777340" y="6104356"/>
            <a:ext cx="1538719" cy="603820"/>
          </a:xfrm>
          <a:prstGeom prst="rect">
            <a:avLst/>
          </a:prstGeom>
          <a:noFill/>
        </p:spPr>
        <p:txBody>
          <a:bodyPr wrap="square" rtlCol="0">
            <a:spAutoFit/>
          </a:bodyPr>
          <a:lstStyle/>
          <a:p>
            <a:r>
              <a:rPr lang="ja-JP" altLang="en-US" sz="1108" dirty="0"/>
              <a:t>海馬傍回タウ沈着による記銘力障害（タウ蛋白拡散促進の解明）</a:t>
            </a:r>
          </a:p>
        </p:txBody>
      </p:sp>
      <p:cxnSp>
        <p:nvCxnSpPr>
          <p:cNvPr id="81" name="直線矢印コネクタ 80"/>
          <p:cNvCxnSpPr>
            <a:endCxn id="80" idx="0"/>
          </p:cNvCxnSpPr>
          <p:nvPr/>
        </p:nvCxnSpPr>
        <p:spPr>
          <a:xfrm flipH="1">
            <a:off x="3546700" y="5896995"/>
            <a:ext cx="124028" cy="2073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5603075" y="6208379"/>
            <a:ext cx="2911374" cy="433324"/>
          </a:xfrm>
          <a:prstGeom prst="rect">
            <a:avLst/>
          </a:prstGeom>
          <a:noFill/>
        </p:spPr>
        <p:txBody>
          <a:bodyPr wrap="none" rtlCol="0">
            <a:spAutoFit/>
          </a:bodyPr>
          <a:lstStyle/>
          <a:p>
            <a:r>
              <a:rPr lang="ja-JP" altLang="en-US" sz="1108" dirty="0"/>
              <a:t>多施設研究</a:t>
            </a:r>
            <a:endParaRPr lang="en-US" altLang="ja-JP" sz="1108" dirty="0"/>
          </a:p>
          <a:p>
            <a:r>
              <a:rPr lang="ja-JP" altLang="en-US" sz="1108" dirty="0"/>
              <a:t>・</a:t>
            </a:r>
            <a:r>
              <a:rPr lang="en-US" altLang="ja-JP" sz="1108" dirty="0"/>
              <a:t>WHO</a:t>
            </a:r>
            <a:r>
              <a:rPr lang="ja-JP" altLang="en-US" sz="1108" dirty="0"/>
              <a:t>支援事業：都市</a:t>
            </a:r>
            <a:r>
              <a:rPr lang="en-US" altLang="ja-JP" sz="1108" dirty="0" err="1"/>
              <a:t>BigData</a:t>
            </a:r>
            <a:r>
              <a:rPr lang="ja-JP" altLang="en-US" sz="1108" dirty="0"/>
              <a:t>解析プロジェクト</a:t>
            </a:r>
          </a:p>
        </p:txBody>
      </p:sp>
      <p:cxnSp>
        <p:nvCxnSpPr>
          <p:cNvPr id="84" name="直線矢印コネクタ 83"/>
          <p:cNvCxnSpPr/>
          <p:nvPr/>
        </p:nvCxnSpPr>
        <p:spPr>
          <a:xfrm>
            <a:off x="5338861" y="5997460"/>
            <a:ext cx="443955" cy="1795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5345" y="-18254"/>
            <a:ext cx="2566728" cy="348109"/>
          </a:xfrm>
          <a:prstGeom prst="rect">
            <a:avLst/>
          </a:prstGeom>
          <a:solidFill>
            <a:schemeClr val="accent6">
              <a:lumMod val="20000"/>
              <a:lumOff val="80000"/>
            </a:schemeClr>
          </a:solidFill>
          <a:ln>
            <a:noFill/>
          </a:ln>
        </p:spPr>
        <p:txBody>
          <a:bodyPr wrap="none" rtlCol="0">
            <a:spAutoFit/>
          </a:bodyPr>
          <a:lstStyle/>
          <a:p>
            <a:r>
              <a:rPr lang="en-US" altLang="ja-JP" sz="1662" dirty="0"/>
              <a:t>C</a:t>
            </a:r>
            <a:r>
              <a:rPr lang="ja-JP" altLang="en-US" sz="1662" dirty="0"/>
              <a:t>　認知症含む神経系疾患</a:t>
            </a:r>
          </a:p>
        </p:txBody>
      </p:sp>
      <p:sp>
        <p:nvSpPr>
          <p:cNvPr id="4" name="スライド番号プレースホルダー 3"/>
          <p:cNvSpPr>
            <a:spLocks noGrp="1"/>
          </p:cNvSpPr>
          <p:nvPr>
            <p:ph type="sldNum" sz="quarter" idx="12"/>
          </p:nvPr>
        </p:nvSpPr>
        <p:spPr>
          <a:xfrm>
            <a:off x="6978441" y="6440637"/>
            <a:ext cx="2133600" cy="365125"/>
          </a:xfrm>
        </p:spPr>
        <p:txBody>
          <a:bodyPr/>
          <a:lstStyle/>
          <a:p>
            <a:fld id="{2788D170-ED78-4CD6-9DF7-18AA74CDFCD5}" type="slidenum">
              <a:rPr kumimoji="1" lang="ja-JP" altLang="en-US" smtClean="0"/>
              <a:pPr/>
              <a:t>66</a:t>
            </a:fld>
            <a:endParaRPr kumimoji="1" lang="ja-JP" altLang="en-US" dirty="0"/>
          </a:p>
        </p:txBody>
      </p:sp>
      <p:sp>
        <p:nvSpPr>
          <p:cNvPr id="76" name="角丸四角形 75"/>
          <p:cNvSpPr/>
          <p:nvPr/>
        </p:nvSpPr>
        <p:spPr>
          <a:xfrm>
            <a:off x="0" y="1532180"/>
            <a:ext cx="9144000" cy="5262416"/>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5545467" y="1388945"/>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251520" y="539969"/>
            <a:ext cx="8665354"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市立大学脳科学研究センターを中心として新大学において両大学の研究シーズの連携をさらに強めることで、認知症研究をさらに推進することが期待できる。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99767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5337965" y="2542988"/>
            <a:ext cx="2980592" cy="3077308"/>
          </a:xfrm>
          <a:prstGeom prst="rect">
            <a:avLst/>
          </a:prstGeom>
        </p:spPr>
      </p:pic>
      <p:sp>
        <p:nvSpPr>
          <p:cNvPr id="7" name="テキスト ボックス 6"/>
          <p:cNvSpPr txBox="1"/>
          <p:nvPr/>
        </p:nvSpPr>
        <p:spPr>
          <a:xfrm>
            <a:off x="583866" y="1166876"/>
            <a:ext cx="8242146" cy="774251"/>
          </a:xfrm>
          <a:prstGeom prst="rect">
            <a:avLst/>
          </a:prstGeom>
          <a:noFill/>
        </p:spPr>
        <p:txBody>
          <a:bodyPr wrap="square" rtlCol="0">
            <a:spAutoFit/>
          </a:bodyPr>
          <a:lstStyle/>
          <a:p>
            <a:r>
              <a:rPr lang="ja-JP" altLang="en-US" sz="1477" dirty="0"/>
              <a:t>厚生労働省の統計では、ガン（悪性新生物）は日本人の死因第</a:t>
            </a:r>
            <a:r>
              <a:rPr lang="en-US" altLang="ja-JP" sz="1477" dirty="0"/>
              <a:t>1</a:t>
            </a:r>
            <a:r>
              <a:rPr lang="ja-JP" altLang="en-US" sz="1477" dirty="0"/>
              <a:t>位であり、全死亡者の</a:t>
            </a:r>
            <a:r>
              <a:rPr lang="en-US" altLang="ja-JP" sz="1477" dirty="0"/>
              <a:t>3</a:t>
            </a:r>
            <a:r>
              <a:rPr lang="ja-JP" altLang="en-US" sz="1477" dirty="0"/>
              <a:t>割（</a:t>
            </a:r>
            <a:r>
              <a:rPr lang="en-US" altLang="ja-JP" sz="1477" dirty="0"/>
              <a:t>34</a:t>
            </a:r>
            <a:r>
              <a:rPr lang="ja-JP" altLang="en-US" sz="1477" dirty="0"/>
              <a:t>万人）を占めるに至っている。部位別のガンの罹患率、死亡率では、胃、肺が上位にあり、重点的な対策が求められているほか、ガン全体の対策が大きな社会課題となっている。</a:t>
            </a:r>
          </a:p>
        </p:txBody>
      </p:sp>
      <p:sp>
        <p:nvSpPr>
          <p:cNvPr id="8" name="テキスト ボックス 7"/>
          <p:cNvSpPr txBox="1"/>
          <p:nvPr/>
        </p:nvSpPr>
        <p:spPr>
          <a:xfrm>
            <a:off x="405817" y="777691"/>
            <a:ext cx="1463862" cy="348109"/>
          </a:xfrm>
          <a:prstGeom prst="rect">
            <a:avLst/>
          </a:prstGeom>
          <a:noFill/>
        </p:spPr>
        <p:txBody>
          <a:bodyPr wrap="none" rtlCol="0">
            <a:spAutoFit/>
          </a:bodyPr>
          <a:lstStyle/>
          <a:p>
            <a:r>
              <a:rPr lang="ja-JP" altLang="en-US" sz="1662" dirty="0" smtClean="0"/>
              <a:t>先端</a:t>
            </a:r>
            <a:r>
              <a:rPr lang="ja-JP" altLang="en-US" sz="1662" dirty="0"/>
              <a:t>社会動向</a:t>
            </a:r>
          </a:p>
        </p:txBody>
      </p:sp>
      <p:cxnSp>
        <p:nvCxnSpPr>
          <p:cNvPr id="34" name="直線コネクタ 33"/>
          <p:cNvCxnSpPr/>
          <p:nvPr/>
        </p:nvCxnSpPr>
        <p:spPr>
          <a:xfrm>
            <a:off x="4369625" y="2232558"/>
            <a:ext cx="43859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0" y="160559"/>
            <a:ext cx="869149" cy="348109"/>
          </a:xfrm>
          <a:prstGeom prst="rect">
            <a:avLst/>
          </a:prstGeom>
          <a:solidFill>
            <a:schemeClr val="accent6">
              <a:lumMod val="20000"/>
              <a:lumOff val="80000"/>
            </a:schemeClr>
          </a:solidFill>
          <a:ln>
            <a:noFill/>
          </a:ln>
        </p:spPr>
        <p:txBody>
          <a:bodyPr wrap="none" rtlCol="0">
            <a:spAutoFit/>
          </a:bodyPr>
          <a:lstStyle/>
          <a:p>
            <a:r>
              <a:rPr lang="ja-JP" altLang="en-US" sz="1662" dirty="0" smtClean="0"/>
              <a:t>Ｄ</a:t>
            </a:r>
            <a:r>
              <a:rPr lang="ja-JP" altLang="en-US" sz="1662" dirty="0"/>
              <a:t>　ガン</a:t>
            </a:r>
          </a:p>
        </p:txBody>
      </p:sp>
      <p:pic>
        <p:nvPicPr>
          <p:cNvPr id="2" name="図 1"/>
          <p:cNvPicPr>
            <a:picLocks noChangeAspect="1"/>
          </p:cNvPicPr>
          <p:nvPr/>
        </p:nvPicPr>
        <p:blipFill>
          <a:blip r:embed="rId4"/>
          <a:stretch>
            <a:fillRect/>
          </a:stretch>
        </p:blipFill>
        <p:spPr>
          <a:xfrm>
            <a:off x="689619" y="2572838"/>
            <a:ext cx="2918744" cy="2910476"/>
          </a:xfrm>
          <a:prstGeom prst="rect">
            <a:avLst/>
          </a:prstGeom>
        </p:spPr>
      </p:pic>
      <p:sp>
        <p:nvSpPr>
          <p:cNvPr id="12" name="テキスト ボックス 11"/>
          <p:cNvSpPr txBox="1"/>
          <p:nvPr/>
        </p:nvSpPr>
        <p:spPr>
          <a:xfrm>
            <a:off x="817735" y="1983210"/>
            <a:ext cx="2791695" cy="291170"/>
          </a:xfrm>
          <a:prstGeom prst="rect">
            <a:avLst/>
          </a:prstGeom>
          <a:noFill/>
        </p:spPr>
        <p:txBody>
          <a:bodyPr wrap="square" rtlCol="0">
            <a:spAutoFit/>
          </a:bodyPr>
          <a:lstStyle/>
          <a:p>
            <a:pPr algn="ctr"/>
            <a:r>
              <a:rPr lang="ja-JP" altLang="en-US" sz="1292" dirty="0"/>
              <a:t>部位別　ガン罹患率</a:t>
            </a:r>
          </a:p>
        </p:txBody>
      </p:sp>
      <p:cxnSp>
        <p:nvCxnSpPr>
          <p:cNvPr id="14" name="直線コネクタ 13"/>
          <p:cNvCxnSpPr/>
          <p:nvPr/>
        </p:nvCxnSpPr>
        <p:spPr>
          <a:xfrm>
            <a:off x="583866" y="2250786"/>
            <a:ext cx="3408511"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392100" y="3017349"/>
            <a:ext cx="792205" cy="291170"/>
          </a:xfrm>
          <a:prstGeom prst="rect">
            <a:avLst/>
          </a:prstGeom>
          <a:noFill/>
        </p:spPr>
        <p:txBody>
          <a:bodyPr wrap="none" rtlCol="0">
            <a:spAutoFit/>
          </a:bodyPr>
          <a:lstStyle/>
          <a:p>
            <a:pPr algn="ctr"/>
            <a:r>
              <a:rPr lang="ja-JP" altLang="en-US" sz="1292" dirty="0"/>
              <a:t>胃　</a:t>
            </a:r>
            <a:r>
              <a:rPr lang="en-US" altLang="ja-JP" sz="1292" dirty="0"/>
              <a:t>15</a:t>
            </a:r>
            <a:r>
              <a:rPr lang="ja-JP" altLang="en-US" sz="1292" dirty="0"/>
              <a:t>％</a:t>
            </a:r>
          </a:p>
        </p:txBody>
      </p:sp>
      <p:sp>
        <p:nvSpPr>
          <p:cNvPr id="17" name="テキスト ボックス 16"/>
          <p:cNvSpPr txBox="1"/>
          <p:nvPr/>
        </p:nvSpPr>
        <p:spPr>
          <a:xfrm>
            <a:off x="2782147" y="3772806"/>
            <a:ext cx="792205" cy="291170"/>
          </a:xfrm>
          <a:prstGeom prst="rect">
            <a:avLst/>
          </a:prstGeom>
          <a:noFill/>
        </p:spPr>
        <p:txBody>
          <a:bodyPr wrap="none" rtlCol="0">
            <a:spAutoFit/>
          </a:bodyPr>
          <a:lstStyle/>
          <a:p>
            <a:pPr algn="ctr"/>
            <a:r>
              <a:rPr lang="ja-JP" altLang="en-US" sz="1292" dirty="0"/>
              <a:t>肺　</a:t>
            </a:r>
            <a:r>
              <a:rPr lang="en-US" altLang="ja-JP" sz="1292" dirty="0"/>
              <a:t>13</a:t>
            </a:r>
            <a:r>
              <a:rPr lang="ja-JP" altLang="en-US" sz="1292" dirty="0"/>
              <a:t>％</a:t>
            </a:r>
          </a:p>
        </p:txBody>
      </p:sp>
      <p:sp>
        <p:nvSpPr>
          <p:cNvPr id="20" name="テキスト ボックス 19"/>
          <p:cNvSpPr txBox="1"/>
          <p:nvPr/>
        </p:nvSpPr>
        <p:spPr>
          <a:xfrm>
            <a:off x="1078165" y="3488704"/>
            <a:ext cx="667170" cy="291170"/>
          </a:xfrm>
          <a:prstGeom prst="rect">
            <a:avLst/>
          </a:prstGeom>
          <a:noFill/>
        </p:spPr>
        <p:txBody>
          <a:bodyPr wrap="none" rtlCol="0">
            <a:spAutoFit/>
          </a:bodyPr>
          <a:lstStyle/>
          <a:p>
            <a:pPr algn="ctr"/>
            <a:r>
              <a:rPr lang="ja-JP" altLang="en-US" sz="1292" dirty="0"/>
              <a:t>その他</a:t>
            </a:r>
          </a:p>
        </p:txBody>
      </p:sp>
      <p:sp>
        <p:nvSpPr>
          <p:cNvPr id="21" name="テキスト ボックス 20"/>
          <p:cNvSpPr txBox="1"/>
          <p:nvPr/>
        </p:nvSpPr>
        <p:spPr>
          <a:xfrm>
            <a:off x="2817569" y="6221712"/>
            <a:ext cx="4362320" cy="241476"/>
          </a:xfrm>
          <a:prstGeom prst="rect">
            <a:avLst/>
          </a:prstGeom>
          <a:noFill/>
        </p:spPr>
        <p:txBody>
          <a:bodyPr wrap="square" rtlCol="0">
            <a:spAutoFit/>
          </a:bodyPr>
          <a:lstStyle/>
          <a:p>
            <a:r>
              <a:rPr lang="ja-JP" altLang="en-US" sz="969" dirty="0"/>
              <a:t>出所：国立ガン研究センターガン対策情報センター</a:t>
            </a:r>
            <a:r>
              <a:rPr lang="en-US" altLang="ja-JP" sz="969" dirty="0"/>
              <a:t>2012-2013</a:t>
            </a:r>
            <a:endParaRPr lang="ja-JP" altLang="en-US" sz="969" dirty="0"/>
          </a:p>
        </p:txBody>
      </p:sp>
      <p:sp>
        <p:nvSpPr>
          <p:cNvPr id="22" name="テキスト ボックス 21"/>
          <p:cNvSpPr txBox="1"/>
          <p:nvPr/>
        </p:nvSpPr>
        <p:spPr>
          <a:xfrm>
            <a:off x="2782458" y="4486008"/>
            <a:ext cx="957313" cy="291170"/>
          </a:xfrm>
          <a:prstGeom prst="rect">
            <a:avLst/>
          </a:prstGeom>
          <a:noFill/>
        </p:spPr>
        <p:txBody>
          <a:bodyPr wrap="none" rtlCol="0">
            <a:spAutoFit/>
          </a:bodyPr>
          <a:lstStyle/>
          <a:p>
            <a:pPr algn="ctr"/>
            <a:r>
              <a:rPr lang="ja-JP" altLang="en-US" sz="1292" dirty="0"/>
              <a:t>結腸　</a:t>
            </a:r>
            <a:r>
              <a:rPr lang="en-US" altLang="ja-JP" sz="1292" dirty="0"/>
              <a:t>10</a:t>
            </a:r>
            <a:r>
              <a:rPr lang="ja-JP" altLang="en-US" sz="1292" dirty="0"/>
              <a:t>％</a:t>
            </a:r>
          </a:p>
        </p:txBody>
      </p:sp>
      <p:sp>
        <p:nvSpPr>
          <p:cNvPr id="23" name="テキスト ボックス 22"/>
          <p:cNvSpPr txBox="1"/>
          <p:nvPr/>
        </p:nvSpPr>
        <p:spPr>
          <a:xfrm>
            <a:off x="2377541" y="4875238"/>
            <a:ext cx="543739" cy="490006"/>
          </a:xfrm>
          <a:prstGeom prst="rect">
            <a:avLst/>
          </a:prstGeom>
          <a:noFill/>
        </p:spPr>
        <p:txBody>
          <a:bodyPr wrap="none" rtlCol="0">
            <a:spAutoFit/>
          </a:bodyPr>
          <a:lstStyle/>
          <a:p>
            <a:pPr algn="ctr"/>
            <a:r>
              <a:rPr lang="ja-JP" altLang="en-US" sz="1292" dirty="0"/>
              <a:t>乳房</a:t>
            </a:r>
            <a:endParaRPr lang="en-US" altLang="ja-JP" sz="1292" dirty="0"/>
          </a:p>
          <a:p>
            <a:pPr algn="ctr"/>
            <a:r>
              <a:rPr lang="ja-JP" altLang="en-US" sz="1292" dirty="0"/>
              <a:t>　</a:t>
            </a:r>
            <a:r>
              <a:rPr lang="en-US" altLang="ja-JP" sz="1292" dirty="0"/>
              <a:t>9</a:t>
            </a:r>
            <a:r>
              <a:rPr lang="ja-JP" altLang="en-US" sz="1292" dirty="0"/>
              <a:t>％</a:t>
            </a:r>
          </a:p>
        </p:txBody>
      </p:sp>
      <p:sp>
        <p:nvSpPr>
          <p:cNvPr id="24" name="テキスト ボックス 23"/>
          <p:cNvSpPr txBox="1"/>
          <p:nvPr/>
        </p:nvSpPr>
        <p:spPr>
          <a:xfrm>
            <a:off x="1683648" y="5182244"/>
            <a:ext cx="679994" cy="490006"/>
          </a:xfrm>
          <a:prstGeom prst="rect">
            <a:avLst/>
          </a:prstGeom>
          <a:noFill/>
        </p:spPr>
        <p:txBody>
          <a:bodyPr wrap="none" rtlCol="0">
            <a:spAutoFit/>
          </a:bodyPr>
          <a:lstStyle/>
          <a:p>
            <a:pPr algn="ctr"/>
            <a:r>
              <a:rPr lang="ja-JP" altLang="en-US" sz="1292" dirty="0"/>
              <a:t>前立腺</a:t>
            </a:r>
            <a:endParaRPr lang="en-US" altLang="ja-JP" sz="1292" dirty="0"/>
          </a:p>
          <a:p>
            <a:pPr algn="ctr"/>
            <a:r>
              <a:rPr lang="ja-JP" altLang="en-US" sz="1292" dirty="0"/>
              <a:t>　</a:t>
            </a:r>
            <a:r>
              <a:rPr lang="en-US" altLang="ja-JP" sz="1292" dirty="0"/>
              <a:t>9</a:t>
            </a:r>
            <a:r>
              <a:rPr lang="ja-JP" altLang="en-US" sz="1292" dirty="0"/>
              <a:t>％</a:t>
            </a:r>
          </a:p>
        </p:txBody>
      </p:sp>
      <p:sp>
        <p:nvSpPr>
          <p:cNvPr id="25" name="テキスト ボックス 24"/>
          <p:cNvSpPr txBox="1"/>
          <p:nvPr/>
        </p:nvSpPr>
        <p:spPr>
          <a:xfrm>
            <a:off x="813943" y="5182244"/>
            <a:ext cx="873958" cy="291170"/>
          </a:xfrm>
          <a:prstGeom prst="rect">
            <a:avLst/>
          </a:prstGeom>
          <a:noFill/>
        </p:spPr>
        <p:txBody>
          <a:bodyPr wrap="none" rtlCol="0">
            <a:spAutoFit/>
          </a:bodyPr>
          <a:lstStyle/>
          <a:p>
            <a:pPr algn="ctr"/>
            <a:r>
              <a:rPr lang="ja-JP" altLang="en-US" sz="1292" dirty="0"/>
              <a:t>直腸　</a:t>
            </a:r>
            <a:r>
              <a:rPr lang="en-US" altLang="ja-JP" sz="1292" dirty="0"/>
              <a:t>5</a:t>
            </a:r>
            <a:r>
              <a:rPr lang="ja-JP" altLang="en-US" sz="1292" dirty="0"/>
              <a:t>％</a:t>
            </a:r>
          </a:p>
        </p:txBody>
      </p:sp>
      <p:sp>
        <p:nvSpPr>
          <p:cNvPr id="26" name="テキスト ボックス 25"/>
          <p:cNvSpPr txBox="1"/>
          <p:nvPr/>
        </p:nvSpPr>
        <p:spPr>
          <a:xfrm>
            <a:off x="402759" y="4810996"/>
            <a:ext cx="873958" cy="291170"/>
          </a:xfrm>
          <a:prstGeom prst="rect">
            <a:avLst/>
          </a:prstGeom>
          <a:noFill/>
        </p:spPr>
        <p:txBody>
          <a:bodyPr wrap="none" rtlCol="0">
            <a:spAutoFit/>
          </a:bodyPr>
          <a:lstStyle/>
          <a:p>
            <a:pPr algn="ctr"/>
            <a:r>
              <a:rPr lang="ja-JP" altLang="en-US" sz="1292" dirty="0"/>
              <a:t>肝臓　</a:t>
            </a:r>
            <a:r>
              <a:rPr lang="en-US" altLang="ja-JP" sz="1292" dirty="0"/>
              <a:t>5</a:t>
            </a:r>
            <a:r>
              <a:rPr lang="ja-JP" altLang="en-US" sz="1292" dirty="0"/>
              <a:t>％</a:t>
            </a:r>
          </a:p>
        </p:txBody>
      </p:sp>
      <p:sp>
        <p:nvSpPr>
          <p:cNvPr id="28" name="テキスト ボックス 27"/>
          <p:cNvSpPr txBox="1"/>
          <p:nvPr/>
        </p:nvSpPr>
        <p:spPr>
          <a:xfrm>
            <a:off x="7383531" y="4039817"/>
            <a:ext cx="792205" cy="291170"/>
          </a:xfrm>
          <a:prstGeom prst="rect">
            <a:avLst/>
          </a:prstGeom>
          <a:noFill/>
        </p:spPr>
        <p:txBody>
          <a:bodyPr wrap="none" rtlCol="0">
            <a:spAutoFit/>
          </a:bodyPr>
          <a:lstStyle/>
          <a:p>
            <a:pPr algn="ctr"/>
            <a:r>
              <a:rPr lang="ja-JP" altLang="en-US" sz="1292" dirty="0"/>
              <a:t>胃　</a:t>
            </a:r>
            <a:r>
              <a:rPr lang="en-US" altLang="ja-JP" sz="1292" dirty="0"/>
              <a:t>13</a:t>
            </a:r>
            <a:r>
              <a:rPr lang="ja-JP" altLang="en-US" sz="1292" dirty="0"/>
              <a:t>％</a:t>
            </a:r>
          </a:p>
        </p:txBody>
      </p:sp>
      <p:sp>
        <p:nvSpPr>
          <p:cNvPr id="31" name="テキスト ボックス 30"/>
          <p:cNvSpPr txBox="1"/>
          <p:nvPr/>
        </p:nvSpPr>
        <p:spPr>
          <a:xfrm>
            <a:off x="6958825" y="3190706"/>
            <a:ext cx="792205" cy="291170"/>
          </a:xfrm>
          <a:prstGeom prst="rect">
            <a:avLst/>
          </a:prstGeom>
          <a:noFill/>
        </p:spPr>
        <p:txBody>
          <a:bodyPr wrap="none" rtlCol="0">
            <a:spAutoFit/>
          </a:bodyPr>
          <a:lstStyle/>
          <a:p>
            <a:pPr algn="ctr"/>
            <a:r>
              <a:rPr lang="ja-JP" altLang="en-US" sz="1292" dirty="0"/>
              <a:t>肺　</a:t>
            </a:r>
            <a:r>
              <a:rPr lang="en-US" altLang="ja-JP" sz="1292" dirty="0"/>
              <a:t>20</a:t>
            </a:r>
            <a:r>
              <a:rPr lang="ja-JP" altLang="en-US" sz="1292" dirty="0"/>
              <a:t>％</a:t>
            </a:r>
          </a:p>
        </p:txBody>
      </p:sp>
      <p:sp>
        <p:nvSpPr>
          <p:cNvPr id="32" name="テキスト ボックス 31"/>
          <p:cNvSpPr txBox="1"/>
          <p:nvPr/>
        </p:nvSpPr>
        <p:spPr>
          <a:xfrm>
            <a:off x="7450839" y="4862573"/>
            <a:ext cx="873958" cy="291170"/>
          </a:xfrm>
          <a:prstGeom prst="rect">
            <a:avLst/>
          </a:prstGeom>
          <a:noFill/>
        </p:spPr>
        <p:txBody>
          <a:bodyPr wrap="none" rtlCol="0">
            <a:spAutoFit/>
          </a:bodyPr>
          <a:lstStyle/>
          <a:p>
            <a:pPr algn="ctr"/>
            <a:r>
              <a:rPr lang="ja-JP" altLang="en-US" sz="1292" dirty="0"/>
              <a:t>結腸　</a:t>
            </a:r>
            <a:r>
              <a:rPr lang="en-US" altLang="ja-JP" sz="1292" dirty="0"/>
              <a:t>9</a:t>
            </a:r>
            <a:r>
              <a:rPr lang="ja-JP" altLang="en-US" sz="1292" dirty="0"/>
              <a:t>％</a:t>
            </a:r>
          </a:p>
        </p:txBody>
      </p:sp>
      <p:sp>
        <p:nvSpPr>
          <p:cNvPr id="38" name="テキスト ボックス 37"/>
          <p:cNvSpPr txBox="1"/>
          <p:nvPr/>
        </p:nvSpPr>
        <p:spPr>
          <a:xfrm>
            <a:off x="5814157" y="3806058"/>
            <a:ext cx="667170" cy="291170"/>
          </a:xfrm>
          <a:prstGeom prst="rect">
            <a:avLst/>
          </a:prstGeom>
          <a:noFill/>
        </p:spPr>
        <p:txBody>
          <a:bodyPr wrap="none" rtlCol="0">
            <a:spAutoFit/>
          </a:bodyPr>
          <a:lstStyle/>
          <a:p>
            <a:pPr algn="ctr"/>
            <a:r>
              <a:rPr lang="ja-JP" altLang="en-US" sz="1292" dirty="0"/>
              <a:t>その他</a:t>
            </a:r>
          </a:p>
        </p:txBody>
      </p:sp>
      <p:sp>
        <p:nvSpPr>
          <p:cNvPr id="40" name="テキスト ボックス 39"/>
          <p:cNvSpPr txBox="1"/>
          <p:nvPr/>
        </p:nvSpPr>
        <p:spPr>
          <a:xfrm>
            <a:off x="6952608" y="5397897"/>
            <a:ext cx="873958" cy="291170"/>
          </a:xfrm>
          <a:prstGeom prst="rect">
            <a:avLst/>
          </a:prstGeom>
          <a:noFill/>
        </p:spPr>
        <p:txBody>
          <a:bodyPr wrap="none" rtlCol="0">
            <a:spAutoFit/>
          </a:bodyPr>
          <a:lstStyle/>
          <a:p>
            <a:pPr algn="ctr"/>
            <a:r>
              <a:rPr lang="ja-JP" altLang="en-US" sz="1292" dirty="0"/>
              <a:t>脾臓　</a:t>
            </a:r>
            <a:r>
              <a:rPr lang="en-US" altLang="ja-JP" sz="1292" dirty="0"/>
              <a:t>9</a:t>
            </a:r>
            <a:r>
              <a:rPr lang="ja-JP" altLang="en-US" sz="1292" dirty="0"/>
              <a:t>％</a:t>
            </a:r>
          </a:p>
        </p:txBody>
      </p:sp>
      <p:sp>
        <p:nvSpPr>
          <p:cNvPr id="41" name="テキスト ボックス 40"/>
          <p:cNvSpPr txBox="1"/>
          <p:nvPr/>
        </p:nvSpPr>
        <p:spPr>
          <a:xfrm>
            <a:off x="5814342" y="5402980"/>
            <a:ext cx="873958" cy="291170"/>
          </a:xfrm>
          <a:prstGeom prst="rect">
            <a:avLst/>
          </a:prstGeom>
          <a:noFill/>
        </p:spPr>
        <p:txBody>
          <a:bodyPr wrap="none" rtlCol="0">
            <a:spAutoFit/>
          </a:bodyPr>
          <a:lstStyle/>
          <a:p>
            <a:pPr algn="ctr"/>
            <a:r>
              <a:rPr lang="ja-JP" altLang="en-US" sz="1292" dirty="0"/>
              <a:t>肝臓　</a:t>
            </a:r>
            <a:r>
              <a:rPr lang="en-US" altLang="ja-JP" sz="1292" dirty="0"/>
              <a:t>8</a:t>
            </a:r>
            <a:r>
              <a:rPr lang="ja-JP" altLang="en-US" sz="1292" dirty="0"/>
              <a:t>％</a:t>
            </a:r>
          </a:p>
        </p:txBody>
      </p:sp>
      <p:sp>
        <p:nvSpPr>
          <p:cNvPr id="42" name="テキスト ボックス 41"/>
          <p:cNvSpPr txBox="1"/>
          <p:nvPr/>
        </p:nvSpPr>
        <p:spPr>
          <a:xfrm>
            <a:off x="5406382" y="1971422"/>
            <a:ext cx="2791695" cy="291170"/>
          </a:xfrm>
          <a:prstGeom prst="rect">
            <a:avLst/>
          </a:prstGeom>
          <a:noFill/>
        </p:spPr>
        <p:txBody>
          <a:bodyPr wrap="square" rtlCol="0">
            <a:spAutoFit/>
          </a:bodyPr>
          <a:lstStyle/>
          <a:p>
            <a:pPr algn="ctr"/>
            <a:r>
              <a:rPr lang="ja-JP" altLang="en-US" sz="1292" dirty="0"/>
              <a:t>部位別　ガン死亡率</a:t>
            </a:r>
          </a:p>
        </p:txBody>
      </p:sp>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67</a:t>
            </a:fld>
            <a:endParaRPr kumimoji="1" lang="ja-JP" altLang="en-US"/>
          </a:p>
        </p:txBody>
      </p:sp>
      <p:sp>
        <p:nvSpPr>
          <p:cNvPr id="27" name="角丸四角形 26"/>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6204770" y="43660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現状</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927527" y="170676"/>
            <a:ext cx="5760773"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ガンは胃と肺で罹患率・死亡率ともに</a:t>
            </a:r>
            <a:r>
              <a:rPr lang="en-US" altLang="ja-JP" sz="1600" dirty="0" smtClean="0">
                <a:latin typeface="Meiryo UI" panose="020B0604030504040204" pitchFamily="50" charset="-128"/>
                <a:ea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rPr>
              <a:t>割を占めている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213986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六角形 9"/>
          <p:cNvSpPr>
            <a:spLocks noChangeAspect="1"/>
          </p:cNvSpPr>
          <p:nvPr/>
        </p:nvSpPr>
        <p:spPr>
          <a:xfrm rot="5400000">
            <a:off x="3826767" y="2981815"/>
            <a:ext cx="1377453" cy="1178169"/>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1" name="六角形 10"/>
          <p:cNvSpPr>
            <a:spLocks noChangeAspect="1"/>
          </p:cNvSpPr>
          <p:nvPr/>
        </p:nvSpPr>
        <p:spPr>
          <a:xfrm rot="5400000">
            <a:off x="4450029" y="4108715"/>
            <a:ext cx="1377453" cy="117816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2" name="六角形 11"/>
          <p:cNvSpPr>
            <a:spLocks noChangeAspect="1"/>
          </p:cNvSpPr>
          <p:nvPr/>
        </p:nvSpPr>
        <p:spPr>
          <a:xfrm rot="5400000">
            <a:off x="3213097" y="4108714"/>
            <a:ext cx="1377453" cy="117816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5" name="テキスト ボックス 14"/>
          <p:cNvSpPr txBox="1"/>
          <p:nvPr/>
        </p:nvSpPr>
        <p:spPr>
          <a:xfrm>
            <a:off x="3252192" y="4410565"/>
            <a:ext cx="1319592" cy="546945"/>
          </a:xfrm>
          <a:prstGeom prst="rect">
            <a:avLst/>
          </a:prstGeom>
          <a:noFill/>
        </p:spPr>
        <p:txBody>
          <a:bodyPr wrap="none" rtlCol="0">
            <a:spAutoFit/>
          </a:bodyPr>
          <a:lstStyle/>
          <a:p>
            <a:r>
              <a:rPr lang="ja-JP" altLang="en-US" sz="1477" dirty="0">
                <a:latin typeface="Adobe Garamond Pro Bold" pitchFamily="18" charset="0"/>
                <a:ea typeface="Adobe Heiti Std R" pitchFamily="34" charset="-128"/>
                <a:cs typeface="Arial Unicode MS" pitchFamily="50" charset="-128"/>
              </a:rPr>
              <a:t>基礎研究部門</a:t>
            </a:r>
            <a:endParaRPr lang="en-US" altLang="ja-JP" sz="1477" dirty="0">
              <a:latin typeface="Adobe Garamond Pro Bold" pitchFamily="18" charset="0"/>
              <a:ea typeface="Adobe Heiti Std R" pitchFamily="34" charset="-128"/>
              <a:cs typeface="Arial Unicode MS" pitchFamily="50" charset="-128"/>
            </a:endParaRPr>
          </a:p>
          <a:p>
            <a:r>
              <a:rPr lang="ja-JP" altLang="en-US" sz="1477" dirty="0">
                <a:latin typeface="Adobe Garamond Pro Bold" pitchFamily="18" charset="0"/>
                <a:ea typeface="Adobe Heiti Std R" pitchFamily="34" charset="-128"/>
                <a:cs typeface="Arial Unicode MS" pitchFamily="50" charset="-128"/>
              </a:rPr>
              <a:t>（癌病態解明）</a:t>
            </a:r>
          </a:p>
        </p:txBody>
      </p:sp>
      <p:sp>
        <p:nvSpPr>
          <p:cNvPr id="16" name="テキスト ボックス 15"/>
          <p:cNvSpPr txBox="1"/>
          <p:nvPr/>
        </p:nvSpPr>
        <p:spPr>
          <a:xfrm>
            <a:off x="4495622" y="4410565"/>
            <a:ext cx="1319592" cy="546945"/>
          </a:xfrm>
          <a:prstGeom prst="rect">
            <a:avLst/>
          </a:prstGeom>
          <a:noFill/>
        </p:spPr>
        <p:txBody>
          <a:bodyPr wrap="none" rtlCol="0">
            <a:spAutoFit/>
          </a:bodyPr>
          <a:lstStyle/>
          <a:p>
            <a:r>
              <a:rPr lang="ja-JP" altLang="en-US" sz="1477" dirty="0">
                <a:latin typeface="Adobe Garamond Pro Bold" pitchFamily="18" charset="0"/>
                <a:ea typeface="Adobe Heiti Std R" pitchFamily="34" charset="-128"/>
                <a:cs typeface="Arial Unicode MS" pitchFamily="50" charset="-128"/>
              </a:rPr>
              <a:t>臨床研究部門</a:t>
            </a:r>
            <a:endParaRPr lang="en-US" altLang="ja-JP" sz="1477" dirty="0">
              <a:latin typeface="Adobe Garamond Pro Bold" pitchFamily="18" charset="0"/>
              <a:ea typeface="Adobe Heiti Std R" pitchFamily="34" charset="-128"/>
              <a:cs typeface="Arial Unicode MS" pitchFamily="50" charset="-128"/>
            </a:endParaRPr>
          </a:p>
          <a:p>
            <a:r>
              <a:rPr lang="ja-JP" altLang="en-US" sz="1477" dirty="0">
                <a:latin typeface="Adobe Garamond Pro Bold" pitchFamily="18" charset="0"/>
                <a:ea typeface="Adobe Heiti Std R" pitchFamily="34" charset="-128"/>
                <a:cs typeface="Arial Unicode MS" pitchFamily="50" charset="-128"/>
              </a:rPr>
              <a:t>（治療薬開発）</a:t>
            </a:r>
          </a:p>
        </p:txBody>
      </p:sp>
      <p:sp>
        <p:nvSpPr>
          <p:cNvPr id="18" name="六角形 17"/>
          <p:cNvSpPr>
            <a:spLocks noChangeAspect="1"/>
          </p:cNvSpPr>
          <p:nvPr/>
        </p:nvSpPr>
        <p:spPr>
          <a:xfrm rot="5400000">
            <a:off x="3834149" y="5224854"/>
            <a:ext cx="1377453" cy="117816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9" name="テキスト ボックス 18"/>
          <p:cNvSpPr txBox="1"/>
          <p:nvPr/>
        </p:nvSpPr>
        <p:spPr>
          <a:xfrm>
            <a:off x="3956590" y="5649488"/>
            <a:ext cx="1130438" cy="546945"/>
          </a:xfrm>
          <a:prstGeom prst="rect">
            <a:avLst/>
          </a:prstGeom>
          <a:noFill/>
        </p:spPr>
        <p:txBody>
          <a:bodyPr wrap="none" rtlCol="0">
            <a:spAutoFit/>
          </a:bodyPr>
          <a:lstStyle/>
          <a:p>
            <a:pPr algn="ctr"/>
            <a:r>
              <a:rPr lang="ja-JP" altLang="en-US" sz="1477" dirty="0">
                <a:latin typeface="Adobe Garamond Pro Bold" pitchFamily="18" charset="0"/>
                <a:ea typeface="Adobe Heiti Std R" pitchFamily="34" charset="-128"/>
                <a:cs typeface="Arial Unicode MS" pitchFamily="50" charset="-128"/>
              </a:rPr>
              <a:t>企業との</a:t>
            </a:r>
            <a:endParaRPr lang="en-US" altLang="ja-JP" sz="1477" dirty="0">
              <a:latin typeface="Adobe Garamond Pro Bold" pitchFamily="18" charset="0"/>
              <a:ea typeface="Adobe Heiti Std R" pitchFamily="34" charset="-128"/>
              <a:cs typeface="Arial Unicode MS" pitchFamily="50" charset="-128"/>
            </a:endParaRPr>
          </a:p>
          <a:p>
            <a:pPr algn="ctr"/>
            <a:r>
              <a:rPr lang="ja-JP" altLang="en-US" sz="1477" dirty="0">
                <a:latin typeface="Adobe Garamond Pro Bold" pitchFamily="18" charset="0"/>
                <a:ea typeface="Adobe Heiti Std R" pitchFamily="34" charset="-128"/>
                <a:cs typeface="Arial Unicode MS" pitchFamily="50" charset="-128"/>
              </a:rPr>
              <a:t>共同研究室</a:t>
            </a:r>
          </a:p>
        </p:txBody>
      </p:sp>
      <p:sp>
        <p:nvSpPr>
          <p:cNvPr id="24" name="六角形 23"/>
          <p:cNvSpPr>
            <a:spLocks noChangeAspect="1"/>
          </p:cNvSpPr>
          <p:nvPr/>
        </p:nvSpPr>
        <p:spPr>
          <a:xfrm rot="5400000">
            <a:off x="1937343" y="2981815"/>
            <a:ext cx="1377453" cy="1178169"/>
          </a:xfrm>
          <a:prstGeom prst="hexagon">
            <a:avLst/>
          </a:prstGeom>
          <a:solidFill>
            <a:schemeClr val="tx2">
              <a:lumMod val="40000"/>
              <a:lumOff val="60000"/>
            </a:schemeClr>
          </a:solidFill>
          <a:ln w="158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25" name="六角形 24"/>
          <p:cNvSpPr>
            <a:spLocks noChangeAspect="1"/>
          </p:cNvSpPr>
          <p:nvPr/>
        </p:nvSpPr>
        <p:spPr>
          <a:xfrm rot="5400000">
            <a:off x="5088489" y="2981816"/>
            <a:ext cx="1377453" cy="1178169"/>
          </a:xfrm>
          <a:prstGeom prst="hexagon">
            <a:avLst/>
          </a:prstGeom>
          <a:solidFill>
            <a:schemeClr val="accent6">
              <a:lumMod val="40000"/>
              <a:lumOff val="60000"/>
            </a:schemeClr>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6" name="六角形 25"/>
          <p:cNvSpPr>
            <a:spLocks noChangeAspect="1"/>
          </p:cNvSpPr>
          <p:nvPr/>
        </p:nvSpPr>
        <p:spPr>
          <a:xfrm rot="5400000">
            <a:off x="1323789" y="4108714"/>
            <a:ext cx="1377453" cy="1178169"/>
          </a:xfrm>
          <a:prstGeom prst="hexagon">
            <a:avLst/>
          </a:prstGeom>
          <a:solidFill>
            <a:schemeClr val="tx2">
              <a:lumMod val="40000"/>
              <a:lumOff val="60000"/>
            </a:schemeClr>
          </a:solidFill>
          <a:ln w="158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7" name="六角形 26"/>
          <p:cNvSpPr>
            <a:spLocks noChangeAspect="1"/>
          </p:cNvSpPr>
          <p:nvPr/>
        </p:nvSpPr>
        <p:spPr>
          <a:xfrm rot="5400000">
            <a:off x="1905374" y="5235252"/>
            <a:ext cx="1377453" cy="1178169"/>
          </a:xfrm>
          <a:prstGeom prst="hexagon">
            <a:avLst/>
          </a:prstGeom>
          <a:solidFill>
            <a:schemeClr val="tx2">
              <a:lumMod val="40000"/>
              <a:lumOff val="60000"/>
            </a:schemeClr>
          </a:solidFill>
          <a:ln w="158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8" name="六角形 27"/>
          <p:cNvSpPr>
            <a:spLocks noChangeAspect="1"/>
          </p:cNvSpPr>
          <p:nvPr/>
        </p:nvSpPr>
        <p:spPr>
          <a:xfrm rot="5400000">
            <a:off x="85410" y="4095519"/>
            <a:ext cx="1377453" cy="1178169"/>
          </a:xfrm>
          <a:prstGeom prst="hexagon">
            <a:avLst/>
          </a:prstGeom>
          <a:solidFill>
            <a:schemeClr val="accent3">
              <a:lumMod val="60000"/>
              <a:lumOff val="40000"/>
            </a:schemeClr>
          </a:solid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0" name="六角形 29"/>
          <p:cNvSpPr>
            <a:spLocks noChangeAspect="1"/>
          </p:cNvSpPr>
          <p:nvPr/>
        </p:nvSpPr>
        <p:spPr>
          <a:xfrm rot="5400000">
            <a:off x="711091" y="2977055"/>
            <a:ext cx="1377453" cy="1178169"/>
          </a:xfrm>
          <a:prstGeom prst="hexagon">
            <a:avLst/>
          </a:prstGeom>
          <a:solidFill>
            <a:schemeClr val="accent3">
              <a:lumMod val="60000"/>
              <a:lumOff val="40000"/>
            </a:schemeClr>
          </a:solid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1" name="六角形 30"/>
          <p:cNvSpPr>
            <a:spLocks noChangeAspect="1"/>
          </p:cNvSpPr>
          <p:nvPr/>
        </p:nvSpPr>
        <p:spPr>
          <a:xfrm rot="5400000">
            <a:off x="5102327" y="5217953"/>
            <a:ext cx="1377453" cy="1178169"/>
          </a:xfrm>
          <a:prstGeom prst="hexagon">
            <a:avLst/>
          </a:prstGeom>
          <a:solidFill>
            <a:schemeClr val="accent6">
              <a:lumMod val="40000"/>
              <a:lumOff val="60000"/>
            </a:schemeClr>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2" name="六角形 31"/>
          <p:cNvSpPr>
            <a:spLocks noChangeAspect="1"/>
          </p:cNvSpPr>
          <p:nvPr/>
        </p:nvSpPr>
        <p:spPr>
          <a:xfrm rot="5400000">
            <a:off x="5704369" y="4108715"/>
            <a:ext cx="1377453" cy="1178169"/>
          </a:xfrm>
          <a:prstGeom prst="hexagon">
            <a:avLst/>
          </a:prstGeom>
          <a:solidFill>
            <a:schemeClr val="accent6">
              <a:lumMod val="40000"/>
              <a:lumOff val="60000"/>
            </a:schemeClr>
          </a:solid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3" name="テキスト ボックス 32"/>
          <p:cNvSpPr txBox="1"/>
          <p:nvPr/>
        </p:nvSpPr>
        <p:spPr>
          <a:xfrm>
            <a:off x="2018269" y="5579077"/>
            <a:ext cx="1175322" cy="518475"/>
          </a:xfrm>
          <a:prstGeom prst="rect">
            <a:avLst/>
          </a:prstGeom>
          <a:noFill/>
        </p:spPr>
        <p:txBody>
          <a:bodyPr wrap="none" rtlCol="0">
            <a:spAutoFit/>
          </a:bodyPr>
          <a:lstStyle/>
          <a:p>
            <a:r>
              <a:rPr lang="ja-JP" altLang="en-US" sz="1292" dirty="0">
                <a:latin typeface="Adobe Garamond Pro Bold" pitchFamily="18" charset="0"/>
                <a:ea typeface="Adobe Heiti Std R" pitchFamily="34" charset="-128"/>
                <a:cs typeface="Arial Unicode MS" pitchFamily="50" charset="-128"/>
              </a:rPr>
              <a:t>大阪市立大学</a:t>
            </a:r>
            <a:endParaRPr lang="en-US" altLang="ja-JP" sz="1292" dirty="0">
              <a:latin typeface="Adobe Garamond Pro Bold" pitchFamily="18" charset="0"/>
              <a:ea typeface="Adobe Heiti Std R" pitchFamily="34" charset="-128"/>
              <a:cs typeface="Arial Unicode MS" pitchFamily="50" charset="-128"/>
            </a:endParaRPr>
          </a:p>
          <a:p>
            <a:r>
              <a:rPr lang="ja-JP" altLang="en-US" sz="1477" dirty="0">
                <a:latin typeface="Adobe Garamond Pro Bold" pitchFamily="18" charset="0"/>
                <a:ea typeface="Adobe Heiti Std R" pitchFamily="34" charset="-128"/>
                <a:cs typeface="Arial Unicode MS" pitchFamily="50" charset="-128"/>
              </a:rPr>
              <a:t>生活科学部</a:t>
            </a:r>
          </a:p>
        </p:txBody>
      </p:sp>
      <p:sp>
        <p:nvSpPr>
          <p:cNvPr id="34" name="テキスト ボックス 33"/>
          <p:cNvSpPr txBox="1"/>
          <p:nvPr/>
        </p:nvSpPr>
        <p:spPr>
          <a:xfrm>
            <a:off x="1422035" y="4424770"/>
            <a:ext cx="1175323" cy="518475"/>
          </a:xfrm>
          <a:prstGeom prst="rect">
            <a:avLst/>
          </a:prstGeom>
          <a:noFill/>
        </p:spPr>
        <p:txBody>
          <a:bodyPr wrap="none" rtlCol="0">
            <a:spAutoFit/>
          </a:bodyPr>
          <a:lstStyle/>
          <a:p>
            <a:pPr algn="ctr"/>
            <a:r>
              <a:rPr lang="ja-JP" altLang="en-US" sz="1292" dirty="0">
                <a:latin typeface="Adobe Garamond Pro Bold" pitchFamily="18" charset="0"/>
                <a:ea typeface="Adobe Heiti Std R" pitchFamily="34" charset="-128"/>
                <a:cs typeface="Arial Unicode MS" pitchFamily="50" charset="-128"/>
              </a:rPr>
              <a:t>大阪市立大学</a:t>
            </a:r>
            <a:endParaRPr lang="en-US" altLang="ja-JP" sz="1292" dirty="0">
              <a:latin typeface="Adobe Garamond Pro Bold" pitchFamily="18" charset="0"/>
              <a:ea typeface="Adobe Heiti Std R" pitchFamily="34" charset="-128"/>
              <a:cs typeface="Arial Unicode MS" pitchFamily="50" charset="-128"/>
            </a:endParaRPr>
          </a:p>
          <a:p>
            <a:pPr algn="ctr"/>
            <a:r>
              <a:rPr lang="ja-JP" altLang="en-US" sz="1477" dirty="0">
                <a:latin typeface="Adobe Garamond Pro Bold" pitchFamily="18" charset="0"/>
                <a:ea typeface="Adobe Heiti Std R" pitchFamily="34" charset="-128"/>
                <a:cs typeface="Arial Unicode MS" pitchFamily="50" charset="-128"/>
              </a:rPr>
              <a:t>工学部</a:t>
            </a:r>
          </a:p>
        </p:txBody>
      </p:sp>
      <p:sp>
        <p:nvSpPr>
          <p:cNvPr id="35" name="テキスト ボックス 34"/>
          <p:cNvSpPr txBox="1"/>
          <p:nvPr/>
        </p:nvSpPr>
        <p:spPr>
          <a:xfrm>
            <a:off x="2045085" y="3326380"/>
            <a:ext cx="1175323" cy="518475"/>
          </a:xfrm>
          <a:prstGeom prst="rect">
            <a:avLst/>
          </a:prstGeom>
          <a:noFill/>
        </p:spPr>
        <p:txBody>
          <a:bodyPr wrap="none" rtlCol="0">
            <a:spAutoFit/>
          </a:bodyPr>
          <a:lstStyle/>
          <a:p>
            <a:pPr algn="ctr"/>
            <a:r>
              <a:rPr lang="ja-JP" altLang="en-US" sz="1292" dirty="0">
                <a:latin typeface="Adobe Garamond Pro Bold" pitchFamily="18" charset="0"/>
                <a:ea typeface="Adobe Heiti Std R" pitchFamily="34" charset="-128"/>
                <a:cs typeface="Arial Unicode MS" pitchFamily="50" charset="-128"/>
              </a:rPr>
              <a:t>大阪市立大学</a:t>
            </a:r>
            <a:endParaRPr lang="en-US" altLang="ja-JP" sz="1292" dirty="0">
              <a:latin typeface="Adobe Garamond Pro Bold" pitchFamily="18" charset="0"/>
              <a:ea typeface="Adobe Heiti Std R" pitchFamily="34" charset="-128"/>
              <a:cs typeface="Arial Unicode MS" pitchFamily="50" charset="-128"/>
            </a:endParaRPr>
          </a:p>
          <a:p>
            <a:pPr algn="ctr"/>
            <a:r>
              <a:rPr lang="ja-JP" altLang="en-US" sz="1477" dirty="0">
                <a:latin typeface="Adobe Garamond Pro Bold" pitchFamily="18" charset="0"/>
                <a:ea typeface="Adobe Heiti Std R" pitchFamily="34" charset="-128"/>
                <a:cs typeface="Arial Unicode MS" pitchFamily="50" charset="-128"/>
              </a:rPr>
              <a:t>理学部</a:t>
            </a:r>
          </a:p>
        </p:txBody>
      </p:sp>
      <p:sp>
        <p:nvSpPr>
          <p:cNvPr id="37" name="テキスト ボックス 36"/>
          <p:cNvSpPr txBox="1"/>
          <p:nvPr/>
        </p:nvSpPr>
        <p:spPr>
          <a:xfrm>
            <a:off x="191769" y="4405368"/>
            <a:ext cx="1175323" cy="518475"/>
          </a:xfrm>
          <a:prstGeom prst="rect">
            <a:avLst/>
          </a:prstGeom>
          <a:noFill/>
        </p:spPr>
        <p:txBody>
          <a:bodyPr wrap="none" rtlCol="0">
            <a:spAutoFit/>
          </a:bodyPr>
          <a:lstStyle/>
          <a:p>
            <a:pPr algn="ctr"/>
            <a:r>
              <a:rPr lang="ja-JP" altLang="en-US" sz="1292" dirty="0">
                <a:latin typeface="Adobe Garamond Pro Bold" pitchFamily="18" charset="0"/>
                <a:ea typeface="Adobe Heiti Std R" pitchFamily="34" charset="-128"/>
                <a:cs typeface="Arial Unicode MS" pitchFamily="50" charset="-128"/>
              </a:rPr>
              <a:t>大阪府立大学</a:t>
            </a:r>
            <a:endParaRPr lang="en-US" altLang="ja-JP" sz="1292" dirty="0">
              <a:latin typeface="Adobe Garamond Pro Bold" pitchFamily="18" charset="0"/>
              <a:ea typeface="Adobe Heiti Std R" pitchFamily="34" charset="-128"/>
              <a:cs typeface="Arial Unicode MS" pitchFamily="50" charset="-128"/>
            </a:endParaRPr>
          </a:p>
          <a:p>
            <a:pPr algn="ctr"/>
            <a:r>
              <a:rPr lang="ja-JP" altLang="en-US" sz="1477" dirty="0">
                <a:latin typeface="Adobe Garamond Pro Bold" pitchFamily="18" charset="0"/>
                <a:ea typeface="Adobe Heiti Std R" pitchFamily="34" charset="-128"/>
                <a:cs typeface="Arial Unicode MS" pitchFamily="50" charset="-128"/>
              </a:rPr>
              <a:t>工学域</a:t>
            </a:r>
          </a:p>
        </p:txBody>
      </p:sp>
      <p:sp>
        <p:nvSpPr>
          <p:cNvPr id="39" name="テキスト ボックス 38"/>
          <p:cNvSpPr txBox="1"/>
          <p:nvPr/>
        </p:nvSpPr>
        <p:spPr>
          <a:xfrm>
            <a:off x="5198683" y="3279175"/>
            <a:ext cx="1147818" cy="546945"/>
          </a:xfrm>
          <a:prstGeom prst="rect">
            <a:avLst/>
          </a:prstGeom>
          <a:noFill/>
        </p:spPr>
        <p:txBody>
          <a:bodyPr wrap="square" rtlCol="0">
            <a:spAutoFit/>
          </a:bodyPr>
          <a:lstStyle/>
          <a:p>
            <a:pPr algn="ctr"/>
            <a:r>
              <a:rPr lang="ja-JP" altLang="en-US" sz="1477" dirty="0">
                <a:latin typeface="Adobe Garamond Pro Bold" pitchFamily="18" charset="0"/>
                <a:ea typeface="Adobe Heiti Std R" pitchFamily="34" charset="-128"/>
                <a:cs typeface="Arial Unicode MS" pitchFamily="50" charset="-128"/>
              </a:rPr>
              <a:t>化学療法</a:t>
            </a:r>
            <a:endParaRPr lang="en-US" altLang="ja-JP" sz="1477" dirty="0">
              <a:latin typeface="Adobe Garamond Pro Bold" pitchFamily="18" charset="0"/>
              <a:ea typeface="Adobe Heiti Std R" pitchFamily="34" charset="-128"/>
              <a:cs typeface="Arial Unicode MS" pitchFamily="50" charset="-128"/>
            </a:endParaRPr>
          </a:p>
          <a:p>
            <a:pPr algn="ctr"/>
            <a:r>
              <a:rPr lang="ja-JP" altLang="en-US" sz="1477" dirty="0">
                <a:latin typeface="Adobe Garamond Pro Bold" pitchFamily="18" charset="0"/>
                <a:ea typeface="Adobe Heiti Std R" pitchFamily="34" charset="-128"/>
                <a:cs typeface="Arial Unicode MS" pitchFamily="50" charset="-128"/>
              </a:rPr>
              <a:t>センター</a:t>
            </a:r>
          </a:p>
        </p:txBody>
      </p:sp>
      <p:sp>
        <p:nvSpPr>
          <p:cNvPr id="40" name="テキスト ボックス 39"/>
          <p:cNvSpPr txBox="1"/>
          <p:nvPr/>
        </p:nvSpPr>
        <p:spPr>
          <a:xfrm>
            <a:off x="5201968" y="5545266"/>
            <a:ext cx="1162995" cy="688843"/>
          </a:xfrm>
          <a:prstGeom prst="rect">
            <a:avLst/>
          </a:prstGeom>
          <a:noFill/>
        </p:spPr>
        <p:txBody>
          <a:bodyPr wrap="square" rtlCol="0">
            <a:spAutoFit/>
          </a:bodyPr>
          <a:lstStyle/>
          <a:p>
            <a:pPr algn="ctr"/>
            <a:r>
              <a:rPr lang="ja-JP" altLang="en-US" sz="1292" dirty="0">
                <a:latin typeface="Adobe Garamond Pro Bold" pitchFamily="18" charset="0"/>
                <a:ea typeface="Adobe Heiti Std R" pitchFamily="34" charset="-128"/>
                <a:cs typeface="Arial Unicode MS" pitchFamily="50" charset="-128"/>
              </a:rPr>
              <a:t>先端予防医療</a:t>
            </a:r>
            <a:endParaRPr lang="en-US" altLang="ja-JP" sz="1292" dirty="0">
              <a:latin typeface="Adobe Garamond Pro Bold" pitchFamily="18" charset="0"/>
              <a:ea typeface="Adobe Heiti Std R" pitchFamily="34" charset="-128"/>
              <a:cs typeface="Arial Unicode MS" pitchFamily="50" charset="-128"/>
            </a:endParaRPr>
          </a:p>
          <a:p>
            <a:pPr algn="ctr"/>
            <a:r>
              <a:rPr lang="ja-JP" altLang="en-US" sz="1292" dirty="0">
                <a:latin typeface="Adobe Garamond Pro Bold" pitchFamily="18" charset="0"/>
                <a:ea typeface="Adobe Heiti Std R" pitchFamily="34" charset="-128"/>
                <a:cs typeface="Arial Unicode MS" pitchFamily="50" charset="-128"/>
              </a:rPr>
              <a:t>センター</a:t>
            </a:r>
          </a:p>
        </p:txBody>
      </p:sp>
      <p:sp>
        <p:nvSpPr>
          <p:cNvPr id="41" name="テキスト ボックス 40"/>
          <p:cNvSpPr txBox="1"/>
          <p:nvPr/>
        </p:nvSpPr>
        <p:spPr>
          <a:xfrm>
            <a:off x="5827769" y="4293912"/>
            <a:ext cx="1147818" cy="774251"/>
          </a:xfrm>
          <a:prstGeom prst="rect">
            <a:avLst/>
          </a:prstGeom>
          <a:noFill/>
        </p:spPr>
        <p:txBody>
          <a:bodyPr wrap="square" rtlCol="0">
            <a:spAutoFit/>
          </a:bodyPr>
          <a:lstStyle/>
          <a:p>
            <a:pPr algn="ctr"/>
            <a:r>
              <a:rPr lang="ja-JP" altLang="en-US" sz="1477" dirty="0">
                <a:latin typeface="Adobe Garamond Pro Bold" pitchFamily="18" charset="0"/>
                <a:ea typeface="Adobe Heiti Std R" pitchFamily="34" charset="-128"/>
                <a:cs typeface="Arial Unicode MS" pitchFamily="50" charset="-128"/>
              </a:rPr>
              <a:t>医薬品・食品効能評価センター</a:t>
            </a:r>
          </a:p>
        </p:txBody>
      </p:sp>
      <p:cxnSp>
        <p:nvCxnSpPr>
          <p:cNvPr id="3" name="直線コネクタ 2"/>
          <p:cNvCxnSpPr/>
          <p:nvPr/>
        </p:nvCxnSpPr>
        <p:spPr>
          <a:xfrm flipV="1">
            <a:off x="3907311" y="2851603"/>
            <a:ext cx="624259" cy="31541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499040" y="2847890"/>
            <a:ext cx="631129" cy="30963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5131488" y="3153914"/>
            <a:ext cx="3865" cy="84052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3898074" y="3160682"/>
            <a:ext cx="3865" cy="84052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5134776" y="3984280"/>
            <a:ext cx="631129" cy="30963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5752794" y="4290304"/>
            <a:ext cx="0" cy="8165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3281544" y="3974892"/>
            <a:ext cx="624259" cy="31541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3290982" y="4274269"/>
            <a:ext cx="3865" cy="84052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5141178" y="5407085"/>
            <a:ext cx="0" cy="79821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900397" y="5393675"/>
            <a:ext cx="3865" cy="84052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3282914" y="5106811"/>
            <a:ext cx="631129" cy="30963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5134290" y="5089752"/>
            <a:ext cx="615880" cy="327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V="1">
            <a:off x="4517234" y="6205303"/>
            <a:ext cx="637638" cy="32880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3896178" y="6219822"/>
            <a:ext cx="631129" cy="30963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828839" y="3218302"/>
            <a:ext cx="1418658" cy="546945"/>
          </a:xfrm>
          <a:prstGeom prst="rect">
            <a:avLst/>
          </a:prstGeom>
          <a:noFill/>
        </p:spPr>
        <p:txBody>
          <a:bodyPr wrap="square" rtlCol="0">
            <a:spAutoFit/>
          </a:bodyPr>
          <a:lstStyle/>
          <a:p>
            <a:pPr lvl="0" algn="ctr"/>
            <a:r>
              <a:rPr lang="ja-JP" altLang="en-US" sz="1477" b="1" dirty="0">
                <a:solidFill>
                  <a:prstClr val="black">
                    <a:lumMod val="95000"/>
                    <a:lumOff val="5000"/>
                  </a:prstClr>
                </a:solidFill>
                <a:latin typeface="HGPｺﾞｼｯｸE" panose="020B0900000000000000" pitchFamily="50" charset="-128"/>
                <a:ea typeface="HGPｺﾞｼｯｸE" panose="020B0900000000000000" pitchFamily="50" charset="-128"/>
              </a:rPr>
              <a:t>難治がん</a:t>
            </a:r>
            <a:endParaRPr lang="en-US" altLang="ja-JP" sz="1477" b="1" dirty="0">
              <a:solidFill>
                <a:prstClr val="black">
                  <a:lumMod val="95000"/>
                  <a:lumOff val="5000"/>
                </a:prstClr>
              </a:solidFill>
              <a:latin typeface="HGPｺﾞｼｯｸE" panose="020B0900000000000000" pitchFamily="50" charset="-128"/>
              <a:ea typeface="HGPｺﾞｼｯｸE" panose="020B0900000000000000" pitchFamily="50" charset="-128"/>
            </a:endParaRPr>
          </a:p>
          <a:p>
            <a:pPr lvl="0" algn="ctr"/>
            <a:r>
              <a:rPr lang="en-US" altLang="ja-JP" sz="1477" b="1" dirty="0">
                <a:solidFill>
                  <a:prstClr val="black">
                    <a:lumMod val="95000"/>
                    <a:lumOff val="5000"/>
                  </a:prstClr>
                </a:solidFill>
                <a:latin typeface="HGPｺﾞｼｯｸE" panose="020B0900000000000000" pitchFamily="50" charset="-128"/>
                <a:ea typeface="HGPｺﾞｼｯｸE" panose="020B0900000000000000" pitchFamily="50" charset="-128"/>
              </a:rPr>
              <a:t>TR</a:t>
            </a:r>
            <a:r>
              <a:rPr lang="ja-JP" altLang="en-US" sz="1477" b="1" dirty="0">
                <a:solidFill>
                  <a:prstClr val="black">
                    <a:lumMod val="95000"/>
                    <a:lumOff val="5000"/>
                  </a:prstClr>
                </a:solidFill>
                <a:latin typeface="HGPｺﾞｼｯｸE" panose="020B0900000000000000" pitchFamily="50" charset="-128"/>
                <a:ea typeface="HGPｺﾞｼｯｸE" panose="020B0900000000000000" pitchFamily="50" charset="-128"/>
              </a:rPr>
              <a:t>センター</a:t>
            </a:r>
            <a:endParaRPr lang="en-US" altLang="ja-JP" sz="1477" b="1" dirty="0">
              <a:solidFill>
                <a:prstClr val="black">
                  <a:lumMod val="95000"/>
                  <a:lumOff val="5000"/>
                </a:prstClr>
              </a:solidFill>
              <a:latin typeface="HGPｺﾞｼｯｸE" panose="020B0900000000000000" pitchFamily="50" charset="-128"/>
              <a:ea typeface="HGPｺﾞｼｯｸE" panose="020B0900000000000000" pitchFamily="50" charset="-128"/>
            </a:endParaRPr>
          </a:p>
        </p:txBody>
      </p:sp>
      <p:sp>
        <p:nvSpPr>
          <p:cNvPr id="70" name="六角形 69"/>
          <p:cNvSpPr>
            <a:spLocks noChangeAspect="1"/>
          </p:cNvSpPr>
          <p:nvPr/>
        </p:nvSpPr>
        <p:spPr>
          <a:xfrm rot="5400000">
            <a:off x="684136" y="5226609"/>
            <a:ext cx="1377453" cy="1178169"/>
          </a:xfrm>
          <a:prstGeom prst="hexagon">
            <a:avLst/>
          </a:prstGeom>
          <a:solidFill>
            <a:schemeClr val="accent3">
              <a:lumMod val="60000"/>
              <a:lumOff val="40000"/>
            </a:schemeClr>
          </a:solidFill>
          <a:ln w="158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71" name="テキスト ボックス 70"/>
          <p:cNvSpPr txBox="1"/>
          <p:nvPr/>
        </p:nvSpPr>
        <p:spPr>
          <a:xfrm>
            <a:off x="712338" y="3335994"/>
            <a:ext cx="1340432" cy="490006"/>
          </a:xfrm>
          <a:prstGeom prst="rect">
            <a:avLst/>
          </a:prstGeom>
          <a:noFill/>
        </p:spPr>
        <p:txBody>
          <a:bodyPr wrap="none" rtlCol="0">
            <a:spAutoFit/>
          </a:bodyPr>
          <a:lstStyle/>
          <a:p>
            <a:pPr algn="ctr"/>
            <a:r>
              <a:rPr lang="ja-JP" altLang="en-US" sz="1292" dirty="0">
                <a:latin typeface="Adobe Garamond Pro Bold" pitchFamily="18" charset="0"/>
                <a:ea typeface="Adobe Heiti Std R" pitchFamily="34" charset="-128"/>
                <a:cs typeface="Arial Unicode MS" pitchFamily="50" charset="-128"/>
              </a:rPr>
              <a:t>大阪府立大学</a:t>
            </a:r>
            <a:endParaRPr lang="en-US" altLang="ja-JP" sz="1292" dirty="0">
              <a:latin typeface="Adobe Garamond Pro Bold" pitchFamily="18" charset="0"/>
              <a:ea typeface="Adobe Heiti Std R" pitchFamily="34" charset="-128"/>
              <a:cs typeface="Arial Unicode MS" pitchFamily="50" charset="-128"/>
            </a:endParaRPr>
          </a:p>
          <a:p>
            <a:pPr algn="ctr"/>
            <a:r>
              <a:rPr lang="ja-JP" altLang="en-US" sz="1292" dirty="0">
                <a:latin typeface="Adobe Garamond Pro Bold" pitchFamily="18" charset="0"/>
                <a:ea typeface="Adobe Heiti Std R" pitchFamily="34" charset="-128"/>
                <a:cs typeface="Arial Unicode MS" pitchFamily="50" charset="-128"/>
              </a:rPr>
              <a:t>生命環境科学域</a:t>
            </a:r>
          </a:p>
        </p:txBody>
      </p:sp>
      <p:sp>
        <p:nvSpPr>
          <p:cNvPr id="72" name="テキスト ボックス 71"/>
          <p:cNvSpPr txBox="1"/>
          <p:nvPr/>
        </p:nvSpPr>
        <p:spPr>
          <a:xfrm>
            <a:off x="5385131" y="2499114"/>
            <a:ext cx="1011815" cy="291170"/>
          </a:xfrm>
          <a:prstGeom prst="rect">
            <a:avLst/>
          </a:prstGeom>
          <a:noFill/>
        </p:spPr>
        <p:txBody>
          <a:bodyPr wrap="none" rtlCol="0">
            <a:spAutoFit/>
          </a:bodyPr>
          <a:lstStyle/>
          <a:p>
            <a:r>
              <a:rPr lang="ja-JP" altLang="en-US" sz="1292" dirty="0"/>
              <a:t>（附属病院）</a:t>
            </a:r>
          </a:p>
        </p:txBody>
      </p:sp>
      <p:sp>
        <p:nvSpPr>
          <p:cNvPr id="73" name="テキスト ボックス 72"/>
          <p:cNvSpPr txBox="1"/>
          <p:nvPr/>
        </p:nvSpPr>
        <p:spPr>
          <a:xfrm>
            <a:off x="2477854" y="2521420"/>
            <a:ext cx="845103" cy="291170"/>
          </a:xfrm>
          <a:prstGeom prst="rect">
            <a:avLst/>
          </a:prstGeom>
          <a:noFill/>
        </p:spPr>
        <p:txBody>
          <a:bodyPr wrap="none" rtlCol="0">
            <a:spAutoFit/>
          </a:bodyPr>
          <a:lstStyle/>
          <a:p>
            <a:r>
              <a:rPr lang="ja-JP" altLang="en-US" sz="1292" dirty="0"/>
              <a:t>市立大学</a:t>
            </a:r>
          </a:p>
        </p:txBody>
      </p:sp>
      <p:sp>
        <p:nvSpPr>
          <p:cNvPr id="74" name="テキスト ボックス 73"/>
          <p:cNvSpPr txBox="1"/>
          <p:nvPr/>
        </p:nvSpPr>
        <p:spPr>
          <a:xfrm>
            <a:off x="599635" y="2523091"/>
            <a:ext cx="845103" cy="291170"/>
          </a:xfrm>
          <a:prstGeom prst="rect">
            <a:avLst/>
          </a:prstGeom>
          <a:noFill/>
        </p:spPr>
        <p:txBody>
          <a:bodyPr wrap="none" rtlCol="0">
            <a:spAutoFit/>
          </a:bodyPr>
          <a:lstStyle/>
          <a:p>
            <a:r>
              <a:rPr lang="ja-JP" altLang="en-US" sz="1292" dirty="0"/>
              <a:t>府立大学</a:t>
            </a:r>
          </a:p>
        </p:txBody>
      </p:sp>
      <p:sp>
        <p:nvSpPr>
          <p:cNvPr id="38" name="テキスト ボックス 37"/>
          <p:cNvSpPr txBox="1"/>
          <p:nvPr/>
        </p:nvSpPr>
        <p:spPr>
          <a:xfrm>
            <a:off x="751616" y="5621640"/>
            <a:ext cx="1250663" cy="461665"/>
          </a:xfrm>
          <a:prstGeom prst="rect">
            <a:avLst/>
          </a:prstGeom>
          <a:noFill/>
        </p:spPr>
        <p:txBody>
          <a:bodyPr wrap="none" rtlCol="0">
            <a:spAutoFit/>
          </a:bodyPr>
          <a:lstStyle/>
          <a:p>
            <a:pPr algn="ctr"/>
            <a:r>
              <a:rPr lang="ja-JP" altLang="en-US" sz="1292" dirty="0">
                <a:latin typeface="Adobe Garamond Pro Bold" pitchFamily="18" charset="0"/>
                <a:ea typeface="Adobe Heiti Std R" pitchFamily="34" charset="-128"/>
                <a:cs typeface="Arial Unicode MS" pitchFamily="50" charset="-128"/>
              </a:rPr>
              <a:t>大阪府立大学</a:t>
            </a:r>
            <a:endParaRPr lang="en-US" altLang="ja-JP" sz="1292" dirty="0">
              <a:latin typeface="Adobe Garamond Pro Bold" pitchFamily="18" charset="0"/>
              <a:ea typeface="Adobe Heiti Std R" pitchFamily="34" charset="-128"/>
              <a:cs typeface="Arial Unicode MS" pitchFamily="50" charset="-128"/>
            </a:endParaRPr>
          </a:p>
          <a:p>
            <a:pPr algn="ctr"/>
            <a:r>
              <a:rPr lang="ja-JP" altLang="en-US" sz="1108" dirty="0">
                <a:latin typeface="Adobe Garamond Pro Bold" pitchFamily="18" charset="0"/>
                <a:ea typeface="Adobe Heiti Std R" pitchFamily="34" charset="-128"/>
                <a:cs typeface="Arial Unicode MS" pitchFamily="50" charset="-128"/>
              </a:rPr>
              <a:t>現代ｼｽﾃﾑ科学域</a:t>
            </a:r>
          </a:p>
        </p:txBody>
      </p:sp>
      <p:sp>
        <p:nvSpPr>
          <p:cNvPr id="67" name="右矢印 66"/>
          <p:cNvSpPr/>
          <p:nvPr/>
        </p:nvSpPr>
        <p:spPr>
          <a:xfrm rot="10800000">
            <a:off x="2666002" y="4412417"/>
            <a:ext cx="558035" cy="648568"/>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3" name="テキスト ボックス 22"/>
          <p:cNvSpPr txBox="1"/>
          <p:nvPr/>
        </p:nvSpPr>
        <p:spPr>
          <a:xfrm>
            <a:off x="2695899" y="4558116"/>
            <a:ext cx="611065" cy="348109"/>
          </a:xfrm>
          <a:prstGeom prst="rect">
            <a:avLst/>
          </a:prstGeom>
          <a:noFill/>
        </p:spPr>
        <p:txBody>
          <a:bodyPr wrap="none" rtlCol="0">
            <a:spAutoFit/>
          </a:bodyPr>
          <a:lstStyle/>
          <a:p>
            <a:r>
              <a:rPr lang="ja-JP" altLang="en-US" sz="1662" dirty="0"/>
              <a:t>連携</a:t>
            </a:r>
          </a:p>
        </p:txBody>
      </p:sp>
      <p:sp>
        <p:nvSpPr>
          <p:cNvPr id="54" name="テキスト ボックス 53"/>
          <p:cNvSpPr txBox="1"/>
          <p:nvPr/>
        </p:nvSpPr>
        <p:spPr>
          <a:xfrm>
            <a:off x="5345" y="13076"/>
            <a:ext cx="869149" cy="348109"/>
          </a:xfrm>
          <a:prstGeom prst="rect">
            <a:avLst/>
          </a:prstGeom>
          <a:solidFill>
            <a:schemeClr val="accent6">
              <a:lumMod val="20000"/>
              <a:lumOff val="80000"/>
            </a:schemeClr>
          </a:solidFill>
          <a:ln>
            <a:noFill/>
          </a:ln>
        </p:spPr>
        <p:txBody>
          <a:bodyPr wrap="none" rtlCol="0">
            <a:spAutoFit/>
          </a:bodyPr>
          <a:lstStyle/>
          <a:p>
            <a:r>
              <a:rPr lang="ja-JP" altLang="en-US" sz="1662" dirty="0"/>
              <a:t>Ｄ　ガン</a:t>
            </a:r>
          </a:p>
        </p:txBody>
      </p:sp>
      <p:cxnSp>
        <p:nvCxnSpPr>
          <p:cNvPr id="4" name="直線コネクタ 3"/>
          <p:cNvCxnSpPr/>
          <p:nvPr/>
        </p:nvCxnSpPr>
        <p:spPr>
          <a:xfrm flipV="1">
            <a:off x="185052" y="2768118"/>
            <a:ext cx="1851933" cy="75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115082" y="2778185"/>
            <a:ext cx="4867098" cy="4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4094656" y="2506646"/>
            <a:ext cx="846707" cy="291170"/>
          </a:xfrm>
          <a:prstGeom prst="rect">
            <a:avLst/>
          </a:prstGeom>
          <a:noFill/>
        </p:spPr>
        <p:txBody>
          <a:bodyPr wrap="none" rtlCol="0">
            <a:spAutoFit/>
          </a:bodyPr>
          <a:lstStyle/>
          <a:p>
            <a:r>
              <a:rPr lang="ja-JP" altLang="en-US" sz="1292" dirty="0"/>
              <a:t>（医学部）</a:t>
            </a:r>
          </a:p>
        </p:txBody>
      </p:sp>
      <p:sp>
        <p:nvSpPr>
          <p:cNvPr id="79" name="テキスト ボックス 78"/>
          <p:cNvSpPr txBox="1"/>
          <p:nvPr/>
        </p:nvSpPr>
        <p:spPr>
          <a:xfrm>
            <a:off x="7464401" y="2492896"/>
            <a:ext cx="1540315" cy="319639"/>
          </a:xfrm>
          <a:prstGeom prst="rect">
            <a:avLst/>
          </a:prstGeom>
          <a:noFill/>
        </p:spPr>
        <p:txBody>
          <a:bodyPr wrap="square" rtlCol="0">
            <a:spAutoFit/>
          </a:bodyPr>
          <a:lstStyle/>
          <a:p>
            <a:pPr algn="ctr"/>
            <a:r>
              <a:rPr lang="ja-JP" altLang="en-US" sz="1477" dirty="0">
                <a:latin typeface="Meiryo UI" panose="020B0604030504040204" pitchFamily="50" charset="-128"/>
                <a:ea typeface="Meiryo UI" panose="020B0604030504040204" pitchFamily="50" charset="-128"/>
                <a:cs typeface="Meiryo UI" panose="020B0604030504040204" pitchFamily="50" charset="-128"/>
              </a:rPr>
              <a:t>目標</a:t>
            </a:r>
          </a:p>
        </p:txBody>
      </p:sp>
      <p:cxnSp>
        <p:nvCxnSpPr>
          <p:cNvPr id="80" name="直線コネクタ 79"/>
          <p:cNvCxnSpPr/>
          <p:nvPr/>
        </p:nvCxnSpPr>
        <p:spPr>
          <a:xfrm>
            <a:off x="7489114" y="2774434"/>
            <a:ext cx="1536304" cy="87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二等辺三角形 80"/>
          <p:cNvSpPr/>
          <p:nvPr/>
        </p:nvSpPr>
        <p:spPr>
          <a:xfrm rot="5400000">
            <a:off x="5571838" y="4571830"/>
            <a:ext cx="3508479" cy="227729"/>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2" name="テキスト ボックス 81"/>
          <p:cNvSpPr txBox="1"/>
          <p:nvPr/>
        </p:nvSpPr>
        <p:spPr>
          <a:xfrm>
            <a:off x="7562103" y="3910038"/>
            <a:ext cx="1488241" cy="1319977"/>
          </a:xfrm>
          <a:prstGeom prst="rect">
            <a:avLst/>
          </a:prstGeom>
          <a:noFill/>
        </p:spPr>
        <p:txBody>
          <a:bodyPr wrap="square" rtlCol="0">
            <a:spAutoFit/>
          </a:bodyPr>
          <a:lstStyle/>
          <a:p>
            <a:pPr>
              <a:lnSpc>
                <a:spcPct val="120000"/>
              </a:lnSpc>
            </a:pPr>
            <a:r>
              <a:rPr lang="ja-JP" altLang="en-US" sz="1108" dirty="0"/>
              <a:t>・難治ガン</a:t>
            </a:r>
            <a:r>
              <a:rPr lang="en-US" altLang="ja-JP" sz="1108" dirty="0"/>
              <a:t>TR</a:t>
            </a:r>
            <a:r>
              <a:rPr lang="ja-JP" altLang="en-US" sz="1108" dirty="0"/>
              <a:t>センターを中心に、ガン研究の連携を進め、早期発見法や、治療困難なガンの治療法や治療薬を開発する。</a:t>
            </a:r>
            <a:endParaRPr lang="en-US" altLang="ja-JP" sz="1108" dirty="0"/>
          </a:p>
        </p:txBody>
      </p:sp>
      <p:sp>
        <p:nvSpPr>
          <p:cNvPr id="5" name="スライド番号プレースホルダー 4"/>
          <p:cNvSpPr>
            <a:spLocks noGrp="1"/>
          </p:cNvSpPr>
          <p:nvPr>
            <p:ph type="sldNum" sz="quarter" idx="12"/>
          </p:nvPr>
        </p:nvSpPr>
        <p:spPr>
          <a:xfrm>
            <a:off x="6967989" y="6416015"/>
            <a:ext cx="2133600" cy="365125"/>
          </a:xfrm>
        </p:spPr>
        <p:txBody>
          <a:bodyPr/>
          <a:lstStyle/>
          <a:p>
            <a:fld id="{2788D170-ED78-4CD6-9DF7-18AA74CDFCD5}" type="slidenum">
              <a:rPr kumimoji="1" lang="ja-JP" altLang="en-US" smtClean="0"/>
              <a:pPr/>
              <a:t>68</a:t>
            </a:fld>
            <a:endParaRPr kumimoji="1" lang="ja-JP" altLang="en-US"/>
          </a:p>
        </p:txBody>
      </p:sp>
      <p:sp>
        <p:nvSpPr>
          <p:cNvPr id="77" name="角丸四角形 76"/>
          <p:cNvSpPr/>
          <p:nvPr/>
        </p:nvSpPr>
        <p:spPr>
          <a:xfrm>
            <a:off x="0" y="2132856"/>
            <a:ext cx="9144000" cy="4661740"/>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5545467" y="1954410"/>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84" name="テキスト ボックス 83"/>
          <p:cNvSpPr txBox="1"/>
          <p:nvPr/>
        </p:nvSpPr>
        <p:spPr>
          <a:xfrm>
            <a:off x="185052" y="599340"/>
            <a:ext cx="8665354" cy="830997"/>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難治がんトランスレーショナルリサーチ（</a:t>
            </a:r>
            <a:r>
              <a:rPr lang="en-US" altLang="ja-JP" sz="1600" dirty="0">
                <a:latin typeface="Meiryo UI" panose="020B0604030504040204" pitchFamily="50" charset="-128"/>
                <a:ea typeface="Meiryo UI" panose="020B0604030504040204" pitchFamily="50" charset="-128"/>
              </a:rPr>
              <a:t>TR</a:t>
            </a:r>
            <a:r>
              <a:rPr lang="ja-JP" altLang="en-US" sz="1600" dirty="0">
                <a:latin typeface="Meiryo UI" panose="020B0604030504040204" pitchFamily="50" charset="-128"/>
                <a:ea typeface="Meiryo UI" panose="020B0604030504040204" pitchFamily="50" charset="-128"/>
              </a:rPr>
              <a:t>）センターを中心とし</a:t>
            </a:r>
            <a:r>
              <a:rPr lang="ja-JP" altLang="en-US" sz="1600" dirty="0" smtClean="0">
                <a:latin typeface="Meiryo UI" panose="020B0604030504040204" pitchFamily="50" charset="-128"/>
                <a:ea typeface="Meiryo UI" panose="020B0604030504040204" pitchFamily="50" charset="-128"/>
              </a:rPr>
              <a:t>、市立大学（理学部、工学部、生活科学部）、医</a:t>
            </a:r>
            <a:r>
              <a:rPr lang="ja-JP" altLang="en-US" sz="1600" dirty="0">
                <a:latin typeface="Meiryo UI" panose="020B0604030504040204" pitchFamily="50" charset="-128"/>
                <a:ea typeface="Meiryo UI" panose="020B0604030504040204" pitchFamily="50" charset="-128"/>
              </a:rPr>
              <a:t>学部附属病院化学療法センター</a:t>
            </a:r>
            <a:r>
              <a:rPr lang="ja-JP" altLang="en-US" sz="1600" dirty="0" smtClean="0">
                <a:latin typeface="Meiryo UI" panose="020B0604030504040204" pitchFamily="50" charset="-128"/>
                <a:ea typeface="Meiryo UI" panose="020B0604030504040204" pitchFamily="50" charset="-128"/>
              </a:rPr>
              <a:t>、府立大学（生命環境科学域、工学域、現代システム科学域）の連携により、がん研究の加速化が期待できる。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06839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06151" y="1062891"/>
            <a:ext cx="8452798" cy="1141018"/>
          </a:xfrm>
          <a:prstGeom prst="rect">
            <a:avLst/>
          </a:prstGeom>
          <a:noFill/>
        </p:spPr>
        <p:txBody>
          <a:bodyPr wrap="square" rtlCol="0">
            <a:spAutoFit/>
          </a:bodyPr>
          <a:lstStyle/>
          <a:p>
            <a:r>
              <a:rPr lang="ja-JP" altLang="en-US" sz="1363" dirty="0"/>
              <a:t>　近年増加傾向にある薬剤耐性菌は、世界的な問題として</a:t>
            </a:r>
            <a:r>
              <a:rPr lang="en-US" altLang="ja-JP" sz="1363" dirty="0"/>
              <a:t>WHO</a:t>
            </a:r>
            <a:r>
              <a:rPr lang="ja-JP" altLang="en-US" sz="1363" dirty="0"/>
              <a:t>でとりあげられ、国内においても国家行動計画として「薬剤耐性対策アクションプラン（</a:t>
            </a:r>
            <a:r>
              <a:rPr lang="en-US" altLang="ja-JP" sz="1363" dirty="0"/>
              <a:t>2016</a:t>
            </a:r>
            <a:r>
              <a:rPr lang="ja-JP" altLang="en-US" sz="1363" dirty="0"/>
              <a:t>年</a:t>
            </a:r>
            <a:r>
              <a:rPr lang="en-US" altLang="ja-JP" sz="1363" dirty="0"/>
              <a:t>4</a:t>
            </a:r>
            <a:r>
              <a:rPr lang="ja-JP" altLang="en-US" sz="1363" dirty="0"/>
              <a:t>月）」が提案された。</a:t>
            </a:r>
            <a:endParaRPr lang="en-US" altLang="ja-JP" sz="1363" dirty="0"/>
          </a:p>
          <a:p>
            <a:r>
              <a:rPr lang="ja-JP" altLang="en-US" sz="1363" dirty="0"/>
              <a:t>　一方、ウイルス性肝炎については、</a:t>
            </a:r>
            <a:r>
              <a:rPr lang="en-US" altLang="ja-JP" sz="1363" dirty="0"/>
              <a:t>C</a:t>
            </a:r>
            <a:r>
              <a:rPr lang="ja-JP" altLang="en-US" sz="1363" dirty="0"/>
              <a:t>型肝炎ウイルスに対する極めて有効な治療薬が開発されたが、</a:t>
            </a:r>
            <a:r>
              <a:rPr lang="en-US" altLang="ja-JP" sz="1363" dirty="0"/>
              <a:t>B</a:t>
            </a:r>
            <a:r>
              <a:rPr lang="ja-JP" altLang="en-US" sz="1363" dirty="0"/>
              <a:t>型肝炎ウイルスに対する治療薬は十分とは言えず、早急な治療薬の開発が望まれている。</a:t>
            </a:r>
          </a:p>
          <a:p>
            <a:endParaRPr lang="ja-JP" altLang="en-US" sz="1363" dirty="0"/>
          </a:p>
        </p:txBody>
      </p:sp>
      <p:sp>
        <p:nvSpPr>
          <p:cNvPr id="8" name="テキスト ボックス 7"/>
          <p:cNvSpPr txBox="1"/>
          <p:nvPr/>
        </p:nvSpPr>
        <p:spPr>
          <a:xfrm>
            <a:off x="367169" y="741560"/>
            <a:ext cx="1367682" cy="328423"/>
          </a:xfrm>
          <a:prstGeom prst="rect">
            <a:avLst/>
          </a:prstGeom>
          <a:noFill/>
        </p:spPr>
        <p:txBody>
          <a:bodyPr wrap="none" rtlCol="0">
            <a:spAutoFit/>
          </a:bodyPr>
          <a:lstStyle/>
          <a:p>
            <a:r>
              <a:rPr lang="ja-JP" altLang="en-US" sz="1534" dirty="0" smtClean="0"/>
              <a:t>感染症</a:t>
            </a:r>
            <a:r>
              <a:rPr lang="ja-JP" altLang="en-US" sz="1534" dirty="0"/>
              <a:t>の動向</a:t>
            </a:r>
          </a:p>
        </p:txBody>
      </p:sp>
      <p:sp>
        <p:nvSpPr>
          <p:cNvPr id="29" name="テキスト ボックス 28"/>
          <p:cNvSpPr txBox="1"/>
          <p:nvPr/>
        </p:nvSpPr>
        <p:spPr>
          <a:xfrm>
            <a:off x="1175232" y="2222686"/>
            <a:ext cx="2576949" cy="291170"/>
          </a:xfrm>
          <a:prstGeom prst="rect">
            <a:avLst/>
          </a:prstGeom>
          <a:noFill/>
        </p:spPr>
        <p:txBody>
          <a:bodyPr wrap="square" rtlCol="0">
            <a:spAutoFit/>
          </a:bodyPr>
          <a:lstStyle/>
          <a:p>
            <a:pPr algn="ctr"/>
            <a:r>
              <a:rPr lang="ja-JP" altLang="en-US" sz="1292" b="1" dirty="0"/>
              <a:t>耐性菌の出現率</a:t>
            </a:r>
          </a:p>
        </p:txBody>
      </p:sp>
      <p:cxnSp>
        <p:nvCxnSpPr>
          <p:cNvPr id="30" name="直線コネクタ 29"/>
          <p:cNvCxnSpPr/>
          <p:nvPr/>
        </p:nvCxnSpPr>
        <p:spPr>
          <a:xfrm>
            <a:off x="506151" y="2498662"/>
            <a:ext cx="398769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4872458" y="2222686"/>
            <a:ext cx="3480122" cy="291170"/>
          </a:xfrm>
          <a:prstGeom prst="rect">
            <a:avLst/>
          </a:prstGeom>
          <a:solidFill>
            <a:schemeClr val="bg1"/>
          </a:solidFill>
        </p:spPr>
        <p:txBody>
          <a:bodyPr wrap="square" rtlCol="0">
            <a:spAutoFit/>
          </a:bodyPr>
          <a:lstStyle/>
          <a:p>
            <a:pPr algn="ctr"/>
            <a:r>
              <a:rPr lang="ja-JP" altLang="en-US" sz="1292" b="1" dirty="0"/>
              <a:t>肝炎感染者集と治療薬の効果</a:t>
            </a:r>
          </a:p>
        </p:txBody>
      </p:sp>
      <p:cxnSp>
        <p:nvCxnSpPr>
          <p:cNvPr id="34" name="直線コネクタ 33"/>
          <p:cNvCxnSpPr/>
          <p:nvPr/>
        </p:nvCxnSpPr>
        <p:spPr>
          <a:xfrm>
            <a:off x="4635288" y="2498660"/>
            <a:ext cx="39544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16589" y="128669"/>
            <a:ext cx="1045479" cy="328423"/>
          </a:xfrm>
          <a:prstGeom prst="rect">
            <a:avLst/>
          </a:prstGeom>
          <a:solidFill>
            <a:schemeClr val="accent6">
              <a:lumMod val="20000"/>
              <a:lumOff val="80000"/>
            </a:schemeClr>
          </a:solidFill>
          <a:ln>
            <a:noFill/>
          </a:ln>
        </p:spPr>
        <p:txBody>
          <a:bodyPr wrap="none" rtlCol="0">
            <a:spAutoFit/>
          </a:bodyPr>
          <a:lstStyle/>
          <a:p>
            <a:r>
              <a:rPr lang="ja-JP" altLang="en-US" sz="1534" dirty="0" smtClean="0"/>
              <a:t>Ｅ</a:t>
            </a:r>
            <a:r>
              <a:rPr lang="ja-JP" altLang="en-US" sz="1534" dirty="0"/>
              <a:t>　感染症</a:t>
            </a:r>
          </a:p>
        </p:txBody>
      </p:sp>
      <p:graphicFrame>
        <p:nvGraphicFramePr>
          <p:cNvPr id="104" name="表 103"/>
          <p:cNvGraphicFramePr>
            <a:graphicFrameLocks noGrp="1"/>
          </p:cNvGraphicFramePr>
          <p:nvPr>
            <p:extLst/>
          </p:nvPr>
        </p:nvGraphicFramePr>
        <p:xfrm>
          <a:off x="4707509" y="2802707"/>
          <a:ext cx="3835802" cy="2019516"/>
        </p:xfrm>
        <a:graphic>
          <a:graphicData uri="http://schemas.openxmlformats.org/drawingml/2006/table">
            <a:tbl>
              <a:tblPr firstRow="1" bandRow="1">
                <a:tableStyleId>{5940675A-B579-460E-94D1-54222C63F5DA}</a:tableStyleId>
              </a:tblPr>
              <a:tblGrid>
                <a:gridCol w="846312">
                  <a:extLst>
                    <a:ext uri="{9D8B030D-6E8A-4147-A177-3AD203B41FA5}">
                      <a16:colId xmlns="" xmlns:a16="http://schemas.microsoft.com/office/drawing/2014/main" val="20000"/>
                    </a:ext>
                  </a:extLst>
                </a:gridCol>
                <a:gridCol w="1503473">
                  <a:extLst>
                    <a:ext uri="{9D8B030D-6E8A-4147-A177-3AD203B41FA5}">
                      <a16:colId xmlns="" xmlns:a16="http://schemas.microsoft.com/office/drawing/2014/main" val="20001"/>
                    </a:ext>
                  </a:extLst>
                </a:gridCol>
                <a:gridCol w="1486017">
                  <a:extLst>
                    <a:ext uri="{9D8B030D-6E8A-4147-A177-3AD203B41FA5}">
                      <a16:colId xmlns="" xmlns:a16="http://schemas.microsoft.com/office/drawing/2014/main" val="20002"/>
                    </a:ext>
                  </a:extLst>
                </a:gridCol>
              </a:tblGrid>
              <a:tr h="317064">
                <a:tc>
                  <a:txBody>
                    <a:bodyPr/>
                    <a:lstStyle/>
                    <a:p>
                      <a:endParaRPr kumimoji="1" lang="ja-JP" altLang="en-US" sz="1600" dirty="0"/>
                    </a:p>
                  </a:txBody>
                  <a:tcPr marL="77913" marR="77913" marT="38957" marB="38957" anchor="ctr"/>
                </a:tc>
                <a:tc>
                  <a:txBody>
                    <a:bodyPr/>
                    <a:lstStyle/>
                    <a:p>
                      <a:pPr algn="ctr"/>
                      <a:r>
                        <a:rPr kumimoji="1" lang="en-US" altLang="ja-JP" sz="1600" dirty="0" smtClean="0"/>
                        <a:t>B</a:t>
                      </a:r>
                      <a:r>
                        <a:rPr kumimoji="1" lang="ja-JP" altLang="en-US" sz="1600" dirty="0" smtClean="0"/>
                        <a:t>型肝炎</a:t>
                      </a:r>
                      <a:endParaRPr kumimoji="1" lang="ja-JP" altLang="en-US" sz="1600" dirty="0"/>
                    </a:p>
                  </a:txBody>
                  <a:tcPr marL="77913" marR="77913" marT="38957" marB="38957" anchor="ctr">
                    <a:solidFill>
                      <a:schemeClr val="bg1">
                        <a:lumMod val="85000"/>
                      </a:schemeClr>
                    </a:solidFill>
                  </a:tcPr>
                </a:tc>
                <a:tc>
                  <a:txBody>
                    <a:bodyPr/>
                    <a:lstStyle/>
                    <a:p>
                      <a:pPr algn="ctr"/>
                      <a:r>
                        <a:rPr kumimoji="1" lang="en-US" altLang="ja-JP" sz="1600" dirty="0" smtClean="0"/>
                        <a:t>C</a:t>
                      </a:r>
                      <a:r>
                        <a:rPr kumimoji="1" lang="ja-JP" altLang="en-US" sz="1600" dirty="0" smtClean="0"/>
                        <a:t>型肝炎</a:t>
                      </a:r>
                      <a:endParaRPr kumimoji="1" lang="ja-JP" altLang="en-US" sz="1600" dirty="0"/>
                    </a:p>
                  </a:txBody>
                  <a:tcPr marL="77913" marR="77913" marT="38957" marB="38957" anchor="ctr"/>
                </a:tc>
                <a:extLst>
                  <a:ext uri="{0D108BD9-81ED-4DB2-BD59-A6C34878D82A}">
                    <a16:rowId xmlns="" xmlns:a16="http://schemas.microsoft.com/office/drawing/2014/main" val="10000"/>
                  </a:ext>
                </a:extLst>
              </a:tr>
              <a:tr h="317064">
                <a:tc>
                  <a:txBody>
                    <a:bodyPr/>
                    <a:lstStyle/>
                    <a:p>
                      <a:pPr algn="ctr"/>
                      <a:r>
                        <a:rPr kumimoji="1" lang="ja-JP" altLang="en-US" sz="1600" dirty="0" smtClean="0"/>
                        <a:t>感染者</a:t>
                      </a:r>
                      <a:endParaRPr kumimoji="1" lang="ja-JP" altLang="en-US" sz="1600" dirty="0"/>
                    </a:p>
                  </a:txBody>
                  <a:tcPr marL="77913" marR="77913" marT="38957" marB="38957" anchor="ctr"/>
                </a:tc>
                <a:tc>
                  <a:txBody>
                    <a:bodyPr/>
                    <a:lstStyle/>
                    <a:p>
                      <a:pPr algn="ctr"/>
                      <a:r>
                        <a:rPr kumimoji="1" lang="ja-JP" altLang="en-US" sz="1600" dirty="0" smtClean="0"/>
                        <a:t>約</a:t>
                      </a:r>
                      <a:r>
                        <a:rPr kumimoji="1" lang="en-US" altLang="ja-JP" sz="1600" dirty="0" smtClean="0"/>
                        <a:t>150</a:t>
                      </a:r>
                      <a:r>
                        <a:rPr kumimoji="1" lang="ja-JP" altLang="en-US" sz="1600" dirty="0" smtClean="0"/>
                        <a:t>万人</a:t>
                      </a:r>
                      <a:endParaRPr kumimoji="1" lang="ja-JP" altLang="en-US" sz="1600" dirty="0"/>
                    </a:p>
                  </a:txBody>
                  <a:tcPr marL="77913" marR="77913" marT="38957" marB="38957" anchor="ctr">
                    <a:solidFill>
                      <a:schemeClr val="bg1">
                        <a:lumMod val="85000"/>
                      </a:schemeClr>
                    </a:solidFill>
                  </a:tcPr>
                </a:tc>
                <a:tc>
                  <a:txBody>
                    <a:bodyPr/>
                    <a:lstStyle/>
                    <a:p>
                      <a:pPr algn="ctr"/>
                      <a:r>
                        <a:rPr kumimoji="1" lang="en-US" altLang="ja-JP" sz="1600" dirty="0" smtClean="0"/>
                        <a:t>150</a:t>
                      </a:r>
                      <a:r>
                        <a:rPr kumimoji="1" lang="ja-JP" altLang="en-US" sz="1600" dirty="0" smtClean="0"/>
                        <a:t>～</a:t>
                      </a:r>
                      <a:r>
                        <a:rPr kumimoji="1" lang="en-US" altLang="ja-JP" sz="1600" dirty="0" smtClean="0"/>
                        <a:t>200</a:t>
                      </a:r>
                      <a:r>
                        <a:rPr kumimoji="1" lang="ja-JP" altLang="en-US" sz="1600" dirty="0" smtClean="0"/>
                        <a:t>万人</a:t>
                      </a:r>
                      <a:endParaRPr kumimoji="1" lang="ja-JP" altLang="en-US" sz="1600" dirty="0"/>
                    </a:p>
                  </a:txBody>
                  <a:tcPr marL="77913" marR="77913" marT="38957" marB="38957" anchor="ctr"/>
                </a:tc>
                <a:extLst>
                  <a:ext uri="{0D108BD9-81ED-4DB2-BD59-A6C34878D82A}">
                    <a16:rowId xmlns="" xmlns:a16="http://schemas.microsoft.com/office/drawing/2014/main" val="10001"/>
                  </a:ext>
                </a:extLst>
              </a:tr>
              <a:tr h="566574">
                <a:tc>
                  <a:txBody>
                    <a:bodyPr/>
                    <a:lstStyle/>
                    <a:p>
                      <a:pPr algn="ctr"/>
                      <a:r>
                        <a:rPr kumimoji="1" lang="ja-JP" altLang="en-US" sz="1600" dirty="0" smtClean="0"/>
                        <a:t>治療薬</a:t>
                      </a:r>
                      <a:endParaRPr kumimoji="1" lang="ja-JP" altLang="en-US" sz="1600" dirty="0"/>
                    </a:p>
                  </a:txBody>
                  <a:tcPr marL="77913" marR="77913" marT="38957" marB="38957" anchor="ctr"/>
                </a:tc>
                <a:tc>
                  <a:txBody>
                    <a:bodyPr/>
                    <a:lstStyle/>
                    <a:p>
                      <a:pPr algn="ctr"/>
                      <a:r>
                        <a:rPr kumimoji="1" lang="ja-JP" altLang="en-US" sz="1600" dirty="0" smtClean="0"/>
                        <a:t>インターフェロン</a:t>
                      </a:r>
                      <a:endParaRPr kumimoji="1" lang="en-US" altLang="ja-JP" sz="1600" dirty="0" smtClean="0"/>
                    </a:p>
                    <a:p>
                      <a:pPr algn="ctr"/>
                      <a:r>
                        <a:rPr kumimoji="1" lang="ja-JP" altLang="en-US" sz="1600" dirty="0" smtClean="0"/>
                        <a:t>ラミブジン等</a:t>
                      </a:r>
                      <a:endParaRPr kumimoji="1" lang="ja-JP" altLang="en-US" sz="1600" dirty="0"/>
                    </a:p>
                  </a:txBody>
                  <a:tcPr marL="77913" marR="77913" marT="38957" marB="38957" anchor="ctr">
                    <a:solidFill>
                      <a:schemeClr val="bg1">
                        <a:lumMod val="85000"/>
                      </a:schemeClr>
                    </a:solidFill>
                  </a:tcPr>
                </a:tc>
                <a:tc>
                  <a:txBody>
                    <a:bodyPr/>
                    <a:lstStyle/>
                    <a:p>
                      <a:pPr algn="ctr"/>
                      <a:r>
                        <a:rPr kumimoji="1" lang="ja-JP" altLang="en-US" sz="1600" dirty="0" smtClean="0"/>
                        <a:t>ソバルディ</a:t>
                      </a:r>
                      <a:endParaRPr kumimoji="1" lang="en-US" altLang="ja-JP" sz="1600" dirty="0" smtClean="0"/>
                    </a:p>
                    <a:p>
                      <a:pPr algn="ctr"/>
                      <a:r>
                        <a:rPr kumimoji="1" lang="ja-JP" altLang="en-US" sz="1600" dirty="0" smtClean="0"/>
                        <a:t>ハーボニー</a:t>
                      </a:r>
                      <a:endParaRPr kumimoji="1" lang="ja-JP" altLang="en-US" sz="1600" dirty="0"/>
                    </a:p>
                  </a:txBody>
                  <a:tcPr marL="77913" marR="77913" marT="38957" marB="38957" anchor="ctr"/>
                </a:tc>
                <a:extLst>
                  <a:ext uri="{0D108BD9-81ED-4DB2-BD59-A6C34878D82A}">
                    <a16:rowId xmlns="" xmlns:a16="http://schemas.microsoft.com/office/drawing/2014/main" val="10002"/>
                  </a:ext>
                </a:extLst>
              </a:tr>
              <a:tr h="566574">
                <a:tc>
                  <a:txBody>
                    <a:bodyPr/>
                    <a:lstStyle/>
                    <a:p>
                      <a:pPr algn="ctr"/>
                      <a:r>
                        <a:rPr kumimoji="1" lang="ja-JP" altLang="en-US" sz="1600" dirty="0" smtClean="0"/>
                        <a:t>効果</a:t>
                      </a:r>
                      <a:endParaRPr kumimoji="1" lang="ja-JP" altLang="en-US" sz="1600" dirty="0"/>
                    </a:p>
                  </a:txBody>
                  <a:tcPr marL="77913" marR="77913" marT="38957" marB="38957" anchor="ctr"/>
                </a:tc>
                <a:tc>
                  <a:txBody>
                    <a:bodyPr/>
                    <a:lstStyle/>
                    <a:p>
                      <a:pPr algn="ctr"/>
                      <a:r>
                        <a:rPr kumimoji="1" lang="ja-JP" altLang="en-US" sz="1600" dirty="0" smtClean="0"/>
                        <a:t>不十分</a:t>
                      </a:r>
                      <a:endParaRPr kumimoji="1" lang="ja-JP" altLang="en-US" sz="1600" dirty="0"/>
                    </a:p>
                  </a:txBody>
                  <a:tcPr marL="77913" marR="77913" marT="38957" marB="38957" anchor="ctr">
                    <a:solidFill>
                      <a:schemeClr val="bg1">
                        <a:lumMod val="85000"/>
                      </a:schemeClr>
                    </a:solidFill>
                  </a:tcPr>
                </a:tc>
                <a:tc>
                  <a:txBody>
                    <a:bodyPr/>
                    <a:lstStyle/>
                    <a:p>
                      <a:pPr algn="ctr"/>
                      <a:r>
                        <a:rPr kumimoji="1" lang="ja-JP" altLang="en-US" sz="1600" dirty="0" smtClean="0"/>
                        <a:t>数十年後には感染者</a:t>
                      </a:r>
                      <a:r>
                        <a:rPr kumimoji="1" lang="en-US" altLang="ja-JP" sz="1600" dirty="0" smtClean="0"/>
                        <a:t>0</a:t>
                      </a:r>
                      <a:r>
                        <a:rPr kumimoji="1" lang="ja-JP" altLang="en-US" sz="1600" dirty="0" smtClean="0"/>
                        <a:t>人に</a:t>
                      </a:r>
                      <a:endParaRPr kumimoji="1" lang="ja-JP" altLang="en-US" sz="1600" dirty="0"/>
                    </a:p>
                  </a:txBody>
                  <a:tcPr marL="77913" marR="77913" marT="38957" marB="38957" anchor="ctr"/>
                </a:tc>
                <a:extLst>
                  <a:ext uri="{0D108BD9-81ED-4DB2-BD59-A6C34878D82A}">
                    <a16:rowId xmlns="" xmlns:a16="http://schemas.microsoft.com/office/drawing/2014/main" val="10003"/>
                  </a:ext>
                </a:extLst>
              </a:tr>
            </a:tbl>
          </a:graphicData>
        </a:graphic>
      </p:graphicFrame>
      <p:sp>
        <p:nvSpPr>
          <p:cNvPr id="105" name="下矢印 104"/>
          <p:cNvSpPr/>
          <p:nvPr/>
        </p:nvSpPr>
        <p:spPr>
          <a:xfrm>
            <a:off x="5932173" y="4702334"/>
            <a:ext cx="797627" cy="386982"/>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sp>
        <p:nvSpPr>
          <p:cNvPr id="106" name="テキスト ボックス 105"/>
          <p:cNvSpPr txBox="1"/>
          <p:nvPr/>
        </p:nvSpPr>
        <p:spPr>
          <a:xfrm>
            <a:off x="5753758" y="5178609"/>
            <a:ext cx="1170513" cy="328423"/>
          </a:xfrm>
          <a:prstGeom prst="rect">
            <a:avLst/>
          </a:prstGeom>
          <a:noFill/>
        </p:spPr>
        <p:txBody>
          <a:bodyPr wrap="none" rtlCol="0">
            <a:spAutoFit/>
          </a:bodyPr>
          <a:lstStyle/>
          <a:p>
            <a:r>
              <a:rPr lang="ja-JP" altLang="en-US" sz="1534" dirty="0"/>
              <a:t>開発が必要</a:t>
            </a:r>
          </a:p>
        </p:txBody>
      </p:sp>
      <p:graphicFrame>
        <p:nvGraphicFramePr>
          <p:cNvPr id="3" name="表 2"/>
          <p:cNvGraphicFramePr>
            <a:graphicFrameLocks noGrp="1"/>
          </p:cNvGraphicFramePr>
          <p:nvPr>
            <p:extLst/>
          </p:nvPr>
        </p:nvGraphicFramePr>
        <p:xfrm>
          <a:off x="506152" y="2802707"/>
          <a:ext cx="4001476" cy="2708030"/>
        </p:xfrm>
        <a:graphic>
          <a:graphicData uri="http://schemas.openxmlformats.org/drawingml/2006/table">
            <a:tbl>
              <a:tblPr firstRow="1" bandRow="1">
                <a:tableStyleId>{5940675A-B579-460E-94D1-54222C63F5DA}</a:tableStyleId>
              </a:tblPr>
              <a:tblGrid>
                <a:gridCol w="1889143">
                  <a:extLst>
                    <a:ext uri="{9D8B030D-6E8A-4147-A177-3AD203B41FA5}">
                      <a16:colId xmlns="" xmlns:a16="http://schemas.microsoft.com/office/drawing/2014/main" val="20000"/>
                    </a:ext>
                  </a:extLst>
                </a:gridCol>
                <a:gridCol w="805078">
                  <a:extLst>
                    <a:ext uri="{9D8B030D-6E8A-4147-A177-3AD203B41FA5}">
                      <a16:colId xmlns="" xmlns:a16="http://schemas.microsoft.com/office/drawing/2014/main" val="20001"/>
                    </a:ext>
                  </a:extLst>
                </a:gridCol>
                <a:gridCol w="1307255">
                  <a:extLst>
                    <a:ext uri="{9D8B030D-6E8A-4147-A177-3AD203B41FA5}">
                      <a16:colId xmlns="" xmlns:a16="http://schemas.microsoft.com/office/drawing/2014/main" val="20002"/>
                    </a:ext>
                  </a:extLst>
                </a:gridCol>
              </a:tblGrid>
              <a:tr h="342314">
                <a:tc>
                  <a:txBody>
                    <a:bodyPr/>
                    <a:lstStyle/>
                    <a:p>
                      <a:pPr algn="ctr"/>
                      <a:r>
                        <a:rPr kumimoji="1" lang="ja-JP" altLang="en-US" sz="1500" dirty="0" smtClean="0"/>
                        <a:t>耐性菌</a:t>
                      </a:r>
                      <a:endParaRPr kumimoji="1" lang="ja-JP" altLang="en-US" sz="1500" dirty="0"/>
                    </a:p>
                  </a:txBody>
                  <a:tcPr marL="84406" marR="84406" marT="42203" marB="42203" anchor="ctr"/>
                </a:tc>
                <a:tc>
                  <a:txBody>
                    <a:bodyPr/>
                    <a:lstStyle/>
                    <a:p>
                      <a:pPr algn="ctr"/>
                      <a:r>
                        <a:rPr kumimoji="1" lang="en-US" altLang="ja-JP" sz="1500" dirty="0" smtClean="0"/>
                        <a:t>2014</a:t>
                      </a:r>
                      <a:r>
                        <a:rPr kumimoji="1" lang="ja-JP" altLang="en-US" sz="1500" dirty="0" smtClean="0"/>
                        <a:t>年</a:t>
                      </a:r>
                      <a:endParaRPr kumimoji="1" lang="ja-JP" altLang="en-US" sz="1500" dirty="0"/>
                    </a:p>
                  </a:txBody>
                  <a:tcPr marL="84406" marR="84406" marT="42203" marB="42203" anchor="ctr"/>
                </a:tc>
                <a:tc>
                  <a:txBody>
                    <a:bodyPr/>
                    <a:lstStyle/>
                    <a:p>
                      <a:pPr algn="ctr"/>
                      <a:r>
                        <a:rPr kumimoji="1" lang="en-US" altLang="ja-JP" sz="1500" dirty="0" smtClean="0"/>
                        <a:t>2020</a:t>
                      </a:r>
                      <a:r>
                        <a:rPr kumimoji="1" lang="ja-JP" altLang="en-US" sz="1500" dirty="0" smtClean="0"/>
                        <a:t>年目標値</a:t>
                      </a:r>
                      <a:endParaRPr kumimoji="1" lang="ja-JP" altLang="en-US" sz="1500" dirty="0"/>
                    </a:p>
                  </a:txBody>
                  <a:tcPr marL="84406" marR="84406" marT="42203" marB="42203" anchor="ctr"/>
                </a:tc>
                <a:extLst>
                  <a:ext uri="{0D108BD9-81ED-4DB2-BD59-A6C34878D82A}">
                    <a16:rowId xmlns="" xmlns:a16="http://schemas.microsoft.com/office/drawing/2014/main" val="10000"/>
                  </a:ext>
                </a:extLst>
              </a:tr>
              <a:tr h="534572">
                <a:tc>
                  <a:txBody>
                    <a:bodyPr/>
                    <a:lstStyle/>
                    <a:p>
                      <a:pPr algn="ctr"/>
                      <a:r>
                        <a:rPr kumimoji="1" lang="ja-JP" altLang="en-US" sz="1500" dirty="0" smtClean="0"/>
                        <a:t>肺炎球菌の</a:t>
                      </a:r>
                      <a:endParaRPr kumimoji="1" lang="en-US" altLang="ja-JP" sz="1500" dirty="0" smtClean="0"/>
                    </a:p>
                    <a:p>
                      <a:pPr algn="ctr"/>
                      <a:r>
                        <a:rPr kumimoji="1" lang="ja-JP" altLang="en-US" sz="1500" dirty="0" smtClean="0"/>
                        <a:t>ペニシリン耐性</a:t>
                      </a:r>
                      <a:endParaRPr kumimoji="1" lang="ja-JP" altLang="en-US" sz="1500" dirty="0"/>
                    </a:p>
                  </a:txBody>
                  <a:tcPr marL="84406" marR="84406" marT="42203" marB="42203" anchor="ctr"/>
                </a:tc>
                <a:tc>
                  <a:txBody>
                    <a:bodyPr/>
                    <a:lstStyle/>
                    <a:p>
                      <a:pPr algn="ctr"/>
                      <a:r>
                        <a:rPr kumimoji="1" lang="en-US" altLang="ja-JP" sz="1500" dirty="0" smtClean="0"/>
                        <a:t>48%</a:t>
                      </a:r>
                      <a:endParaRPr kumimoji="1" lang="ja-JP" altLang="en-US" sz="1500" dirty="0"/>
                    </a:p>
                  </a:txBody>
                  <a:tcPr marL="84406" marR="84406" marT="42203" marB="42203" anchor="ctr"/>
                </a:tc>
                <a:tc>
                  <a:txBody>
                    <a:bodyPr/>
                    <a:lstStyle/>
                    <a:p>
                      <a:pPr algn="ctr"/>
                      <a:r>
                        <a:rPr kumimoji="1" lang="en-US" altLang="ja-JP" sz="1500" dirty="0" smtClean="0"/>
                        <a:t>15%</a:t>
                      </a:r>
                      <a:r>
                        <a:rPr kumimoji="1" lang="ja-JP" altLang="en-US" sz="1500" dirty="0" smtClean="0"/>
                        <a:t>以下</a:t>
                      </a:r>
                      <a:endParaRPr kumimoji="1" lang="ja-JP" altLang="en-US" sz="1500" dirty="0"/>
                    </a:p>
                  </a:txBody>
                  <a:tcPr marL="84406" marR="84406" marT="42203" marB="42203" anchor="ctr"/>
                </a:tc>
                <a:extLst>
                  <a:ext uri="{0D108BD9-81ED-4DB2-BD59-A6C34878D82A}">
                    <a16:rowId xmlns="" xmlns:a16="http://schemas.microsoft.com/office/drawing/2014/main" val="10001"/>
                  </a:ext>
                </a:extLst>
              </a:tr>
              <a:tr h="534572">
                <a:tc>
                  <a:txBody>
                    <a:bodyPr/>
                    <a:lstStyle/>
                    <a:p>
                      <a:pPr algn="ctr"/>
                      <a:r>
                        <a:rPr kumimoji="1" lang="ja-JP" altLang="en-US" sz="1500" dirty="0" smtClean="0"/>
                        <a:t>黄色ブドウ球菌の</a:t>
                      </a:r>
                      <a:endParaRPr kumimoji="1" lang="en-US" altLang="ja-JP" sz="1500" dirty="0" smtClean="0"/>
                    </a:p>
                    <a:p>
                      <a:pPr algn="ctr"/>
                      <a:r>
                        <a:rPr kumimoji="1" lang="ja-JP" altLang="en-US" sz="1500" dirty="0" smtClean="0"/>
                        <a:t>メチシリン耐性</a:t>
                      </a:r>
                      <a:endParaRPr kumimoji="1" lang="ja-JP" altLang="en-US" sz="1500" dirty="0"/>
                    </a:p>
                  </a:txBody>
                  <a:tcPr marL="84406" marR="84406" marT="42203" marB="42203" anchor="ctr"/>
                </a:tc>
                <a:tc>
                  <a:txBody>
                    <a:bodyPr/>
                    <a:lstStyle/>
                    <a:p>
                      <a:pPr algn="ctr"/>
                      <a:r>
                        <a:rPr kumimoji="1" lang="en-US" altLang="ja-JP" sz="1500" dirty="0" smtClean="0"/>
                        <a:t>51%</a:t>
                      </a:r>
                      <a:endParaRPr kumimoji="1" lang="ja-JP" altLang="en-US" sz="1500" dirty="0"/>
                    </a:p>
                  </a:txBody>
                  <a:tcPr marL="84406" marR="84406" marT="42203" marB="42203" anchor="ctr"/>
                </a:tc>
                <a:tc>
                  <a:txBody>
                    <a:bodyPr/>
                    <a:lstStyle/>
                    <a:p>
                      <a:pPr algn="ctr"/>
                      <a:r>
                        <a:rPr kumimoji="1" lang="en-US" altLang="ja-JP" sz="1500" dirty="0" smtClean="0"/>
                        <a:t>20%</a:t>
                      </a:r>
                      <a:r>
                        <a:rPr kumimoji="1" lang="ja-JP" altLang="en-US" sz="1500" dirty="0" smtClean="0"/>
                        <a:t>以下</a:t>
                      </a:r>
                      <a:endParaRPr kumimoji="1" lang="ja-JP" altLang="en-US" sz="1500" dirty="0"/>
                    </a:p>
                  </a:txBody>
                  <a:tcPr marL="84406" marR="84406" marT="42203" marB="42203" anchor="ctr"/>
                </a:tc>
                <a:extLst>
                  <a:ext uri="{0D108BD9-81ED-4DB2-BD59-A6C34878D82A}">
                    <a16:rowId xmlns="" xmlns:a16="http://schemas.microsoft.com/office/drawing/2014/main" val="10002"/>
                  </a:ext>
                </a:extLst>
              </a:tr>
              <a:tr h="534572">
                <a:tc>
                  <a:txBody>
                    <a:bodyPr/>
                    <a:lstStyle/>
                    <a:p>
                      <a:pPr algn="ctr"/>
                      <a:r>
                        <a:rPr kumimoji="1" lang="ja-JP" altLang="en-US" sz="1500" dirty="0" smtClean="0"/>
                        <a:t>大腸菌の</a:t>
                      </a:r>
                      <a:endParaRPr kumimoji="1" lang="en-US" altLang="ja-JP" sz="1500" dirty="0" smtClean="0"/>
                    </a:p>
                    <a:p>
                      <a:pPr algn="ctr"/>
                      <a:r>
                        <a:rPr kumimoji="1" lang="ja-JP" altLang="en-US" sz="1500" dirty="0" smtClean="0"/>
                        <a:t>フルオロキノロン耐性</a:t>
                      </a:r>
                      <a:endParaRPr kumimoji="1" lang="ja-JP" altLang="en-US" sz="1500" dirty="0"/>
                    </a:p>
                  </a:txBody>
                  <a:tcPr marL="84406" marR="84406" marT="42203" marB="42203" anchor="ctr"/>
                </a:tc>
                <a:tc>
                  <a:txBody>
                    <a:bodyPr/>
                    <a:lstStyle/>
                    <a:p>
                      <a:pPr algn="ctr"/>
                      <a:r>
                        <a:rPr kumimoji="1" lang="en-US" altLang="ja-JP" sz="1500" dirty="0" smtClean="0"/>
                        <a:t>45%</a:t>
                      </a:r>
                      <a:endParaRPr kumimoji="1" lang="ja-JP" altLang="en-US" sz="1500" dirty="0"/>
                    </a:p>
                  </a:txBody>
                  <a:tcPr marL="84406" marR="84406" marT="42203" marB="42203" anchor="ctr"/>
                </a:tc>
                <a:tc>
                  <a:txBody>
                    <a:bodyPr/>
                    <a:lstStyle/>
                    <a:p>
                      <a:pPr algn="ctr"/>
                      <a:r>
                        <a:rPr kumimoji="1" lang="en-US" altLang="ja-JP" sz="1500" dirty="0" smtClean="0"/>
                        <a:t>25%</a:t>
                      </a:r>
                      <a:r>
                        <a:rPr kumimoji="1" lang="ja-JP" altLang="en-US" sz="1500" dirty="0" smtClean="0"/>
                        <a:t>以下</a:t>
                      </a:r>
                      <a:endParaRPr kumimoji="1" lang="ja-JP" altLang="en-US" sz="1500" dirty="0"/>
                    </a:p>
                  </a:txBody>
                  <a:tcPr marL="84406" marR="84406" marT="42203" marB="42203" anchor="ctr"/>
                </a:tc>
                <a:extLst>
                  <a:ext uri="{0D108BD9-81ED-4DB2-BD59-A6C34878D82A}">
                    <a16:rowId xmlns="" xmlns:a16="http://schemas.microsoft.com/office/drawing/2014/main" val="10003"/>
                  </a:ext>
                </a:extLst>
              </a:tr>
              <a:tr h="534572">
                <a:tc>
                  <a:txBody>
                    <a:bodyPr/>
                    <a:lstStyle/>
                    <a:p>
                      <a:pPr algn="ctr"/>
                      <a:r>
                        <a:rPr kumimoji="1" lang="ja-JP" altLang="en-US" sz="1500" dirty="0" smtClean="0"/>
                        <a:t>緑膿菌の</a:t>
                      </a:r>
                      <a:endParaRPr kumimoji="1" lang="en-US" altLang="ja-JP" sz="1500" dirty="0" smtClean="0"/>
                    </a:p>
                    <a:p>
                      <a:pPr algn="ctr"/>
                      <a:r>
                        <a:rPr kumimoji="1" lang="ja-JP" altLang="en-US" sz="1500" dirty="0" smtClean="0"/>
                        <a:t>カルバペネム耐性</a:t>
                      </a:r>
                      <a:endParaRPr kumimoji="1" lang="ja-JP" altLang="en-US" sz="1500" dirty="0"/>
                    </a:p>
                  </a:txBody>
                  <a:tcPr marL="84406" marR="84406" marT="42203" marB="42203" anchor="ctr"/>
                </a:tc>
                <a:tc>
                  <a:txBody>
                    <a:bodyPr/>
                    <a:lstStyle/>
                    <a:p>
                      <a:pPr algn="ctr"/>
                      <a:r>
                        <a:rPr kumimoji="1" lang="en-US" altLang="ja-JP" sz="1500" dirty="0" smtClean="0"/>
                        <a:t>17%</a:t>
                      </a:r>
                      <a:endParaRPr kumimoji="1" lang="ja-JP" altLang="en-US" sz="1500" dirty="0"/>
                    </a:p>
                  </a:txBody>
                  <a:tcPr marL="84406" marR="84406" marT="42203" marB="42203" anchor="ctr"/>
                </a:tc>
                <a:tc>
                  <a:txBody>
                    <a:bodyPr/>
                    <a:lstStyle/>
                    <a:p>
                      <a:pPr algn="ctr"/>
                      <a:r>
                        <a:rPr kumimoji="1" lang="en-US" altLang="ja-JP" sz="1500" dirty="0" smtClean="0"/>
                        <a:t>10%</a:t>
                      </a:r>
                      <a:r>
                        <a:rPr kumimoji="1" lang="ja-JP" altLang="en-US" sz="1500" dirty="0" smtClean="0"/>
                        <a:t>以下</a:t>
                      </a:r>
                      <a:endParaRPr kumimoji="1" lang="ja-JP" altLang="en-US" sz="1500" dirty="0"/>
                    </a:p>
                  </a:txBody>
                  <a:tcPr marL="84406" marR="84406" marT="42203" marB="42203" anchor="ctr"/>
                </a:tc>
                <a:extLst>
                  <a:ext uri="{0D108BD9-81ED-4DB2-BD59-A6C34878D82A}">
                    <a16:rowId xmlns="" xmlns:a16="http://schemas.microsoft.com/office/drawing/2014/main" val="10004"/>
                  </a:ext>
                </a:extLst>
              </a:tr>
            </a:tbl>
          </a:graphicData>
        </a:graphic>
      </p:graphicFrame>
      <p:sp>
        <p:nvSpPr>
          <p:cNvPr id="103" name="下矢印 102"/>
          <p:cNvSpPr/>
          <p:nvPr/>
        </p:nvSpPr>
        <p:spPr>
          <a:xfrm>
            <a:off x="2344912" y="5436979"/>
            <a:ext cx="797627" cy="386982"/>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sp>
        <p:nvSpPr>
          <p:cNvPr id="107" name="テキスト ボックス 106"/>
          <p:cNvSpPr txBox="1"/>
          <p:nvPr/>
        </p:nvSpPr>
        <p:spPr>
          <a:xfrm>
            <a:off x="1582189" y="5852455"/>
            <a:ext cx="2323073" cy="564514"/>
          </a:xfrm>
          <a:prstGeom prst="rect">
            <a:avLst/>
          </a:prstGeom>
          <a:noFill/>
        </p:spPr>
        <p:txBody>
          <a:bodyPr wrap="none" rtlCol="0">
            <a:spAutoFit/>
          </a:bodyPr>
          <a:lstStyle/>
          <a:p>
            <a:pPr algn="ctr"/>
            <a:r>
              <a:rPr lang="ja-JP" altLang="en-US" sz="1534" dirty="0"/>
              <a:t>啓発や動向調査等に加え</a:t>
            </a:r>
            <a:endParaRPr lang="en-US" altLang="ja-JP" sz="1534" dirty="0"/>
          </a:p>
          <a:p>
            <a:pPr algn="ctr"/>
            <a:r>
              <a:rPr lang="ja-JP" altLang="en-US" sz="1534" dirty="0"/>
              <a:t>基礎研究の重要性</a:t>
            </a:r>
          </a:p>
        </p:txBody>
      </p:sp>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69</a:t>
            </a:fld>
            <a:endParaRPr kumimoji="1" lang="ja-JP" altLang="en-US"/>
          </a:p>
        </p:txBody>
      </p:sp>
      <p:sp>
        <p:nvSpPr>
          <p:cNvPr id="16" name="角丸四角形 15"/>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204770" y="43660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現状</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045479" y="148366"/>
            <a:ext cx="4678649" cy="338554"/>
          </a:xfrm>
          <a:prstGeom prst="rect">
            <a:avLst/>
          </a:prstGeom>
          <a:noFill/>
        </p:spPr>
        <p:txBody>
          <a:bodyPr wrap="square" rtlCol="0">
            <a:spAutoFit/>
          </a:bodyPr>
          <a:lstStyle/>
          <a:p>
            <a:pPr marL="285750" indent="-285750">
              <a:buFont typeface="Wingdings" panose="05000000000000000000" pitchFamily="2" charset="2"/>
              <a:buChar char="n"/>
            </a:pPr>
            <a:r>
              <a:rPr lang="en-US" altLang="ja-JP" sz="1600" dirty="0" smtClean="0">
                <a:latin typeface="Meiryo UI" panose="020B0604030504040204" pitchFamily="50" charset="-128"/>
                <a:ea typeface="Meiryo UI" panose="020B0604030504040204" pitchFamily="50" charset="-128"/>
              </a:rPr>
              <a:t>B</a:t>
            </a:r>
            <a:r>
              <a:rPr lang="ja-JP" altLang="en-US" sz="1600" dirty="0" smtClean="0">
                <a:latin typeface="Meiryo UI" panose="020B0604030504040204" pitchFamily="50" charset="-128"/>
                <a:ea typeface="Meiryo UI" panose="020B0604030504040204" pitchFamily="50" charset="-128"/>
              </a:rPr>
              <a:t>型肝炎の治療薬はさらに開発が必要な状況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64490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1197" y="188640"/>
            <a:ext cx="8229600" cy="479358"/>
          </a:xfrm>
        </p:spPr>
        <p:txBody>
          <a:bodyPr>
            <a:normAutofit/>
          </a:bodyPr>
          <a:lstStyle/>
          <a:p>
            <a:r>
              <a:rPr lang="ja-JP" altLang="en-US" sz="2400" b="1" dirty="0" smtClean="0">
                <a:latin typeface="Meiryo UI" panose="020B0604030504040204" pitchFamily="50" charset="-128"/>
                <a:ea typeface="Meiryo UI" panose="020B0604030504040204" pitchFamily="50" charset="-128"/>
              </a:rPr>
              <a:t>検 討 </a:t>
            </a:r>
            <a:r>
              <a:rPr kumimoji="1" lang="ja-JP" altLang="en-US" sz="2400" b="1" dirty="0" smtClean="0">
                <a:latin typeface="Meiryo UI" panose="020B0604030504040204" pitchFamily="50" charset="-128"/>
                <a:ea typeface="Meiryo UI" panose="020B0604030504040204" pitchFamily="50" charset="-128"/>
              </a:rPr>
              <a:t>経 過</a:t>
            </a:r>
            <a:endParaRPr kumimoji="1" lang="ja-JP" altLang="en-US" sz="2400" b="1" dirty="0">
              <a:latin typeface="Meiryo UI" panose="020B0604030504040204" pitchFamily="50" charset="-128"/>
              <a:ea typeface="Meiryo UI" panose="020B0604030504040204" pitchFamily="50" charset="-128"/>
            </a:endParaRPr>
          </a:p>
        </p:txBody>
      </p:sp>
      <p:sp>
        <p:nvSpPr>
          <p:cNvPr id="8" name="スライド番号プレースホルダ 7"/>
          <p:cNvSpPr>
            <a:spLocks noGrp="1"/>
          </p:cNvSpPr>
          <p:nvPr>
            <p:ph type="sldNum" sz="quarter" idx="12"/>
          </p:nvPr>
        </p:nvSpPr>
        <p:spPr/>
        <p:txBody>
          <a:bodyPr/>
          <a:lstStyle/>
          <a:p>
            <a:fld id="{FC55D713-E10D-4D00-BE52-705DD96E9CFB}" type="slidenum">
              <a:rPr kumimoji="1" lang="ja-JP" altLang="en-US" smtClean="0"/>
              <a:pPr/>
              <a:t>7</a:t>
            </a:fld>
            <a:endParaRPr kumimoji="1" lang="ja-JP" altLang="en-US"/>
          </a:p>
        </p:txBody>
      </p:sp>
      <p:cxnSp>
        <p:nvCxnSpPr>
          <p:cNvPr id="7" name="直線コネクタ 6"/>
          <p:cNvCxnSpPr/>
          <p:nvPr/>
        </p:nvCxnSpPr>
        <p:spPr>
          <a:xfrm>
            <a:off x="625627" y="692696"/>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ext uri="{D42A27DB-BD31-4B8C-83A1-F6EECF244321}">
                <p14:modId xmlns:p14="http://schemas.microsoft.com/office/powerpoint/2010/main" val="139548407"/>
              </p:ext>
            </p:extLst>
          </p:nvPr>
        </p:nvGraphicFramePr>
        <p:xfrm>
          <a:off x="179511" y="908720"/>
          <a:ext cx="8712968" cy="5471160"/>
        </p:xfrm>
        <a:graphic>
          <a:graphicData uri="http://schemas.openxmlformats.org/drawingml/2006/table">
            <a:tbl>
              <a:tblPr firstRow="1" bandRow="1">
                <a:tableStyleId>{5C22544A-7EE6-4342-B048-85BDC9FD1C3A}</a:tableStyleId>
              </a:tblPr>
              <a:tblGrid>
                <a:gridCol w="936105">
                  <a:extLst>
                    <a:ext uri="{9D8B030D-6E8A-4147-A177-3AD203B41FA5}">
                      <a16:colId xmlns="" xmlns:a16="http://schemas.microsoft.com/office/drawing/2014/main" val="20000"/>
                    </a:ext>
                  </a:extLst>
                </a:gridCol>
                <a:gridCol w="2808312">
                  <a:extLst>
                    <a:ext uri="{9D8B030D-6E8A-4147-A177-3AD203B41FA5}">
                      <a16:colId xmlns="" xmlns:a16="http://schemas.microsoft.com/office/drawing/2014/main" val="20001"/>
                    </a:ext>
                  </a:extLst>
                </a:gridCol>
                <a:gridCol w="2880320">
                  <a:extLst>
                    <a:ext uri="{9D8B030D-6E8A-4147-A177-3AD203B41FA5}">
                      <a16:colId xmlns="" xmlns:a16="http://schemas.microsoft.com/office/drawing/2014/main" val="20002"/>
                    </a:ext>
                  </a:extLst>
                </a:gridCol>
                <a:gridCol w="2088231">
                  <a:extLst>
                    <a:ext uri="{9D8B030D-6E8A-4147-A177-3AD203B41FA5}">
                      <a16:colId xmlns="" xmlns:a16="http://schemas.microsoft.com/office/drawing/2014/main" val="20003"/>
                    </a:ext>
                  </a:extLst>
                </a:gridCol>
              </a:tblGrid>
              <a:tr h="370840">
                <a:tc>
                  <a:txBody>
                    <a:bodyPr/>
                    <a:lstStyle/>
                    <a:p>
                      <a:pPr algn="ctr"/>
                      <a:endParaRPr kumimoji="1" lang="ja-JP" alt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副首都推進本部会議</a:t>
                      </a:r>
                    </a:p>
                    <a:p>
                      <a:pPr algn="ctr"/>
                      <a:endParaRPr kumimoji="1" lang="ja-JP" altLang="en-US" sz="1600" dirty="0"/>
                    </a:p>
                  </a:txBody>
                  <a:tcPr/>
                </a:tc>
                <a:tc>
                  <a:txBody>
                    <a:bodyPr/>
                    <a:lstStyle/>
                    <a:p>
                      <a:pPr algn="ctr"/>
                      <a:r>
                        <a:rPr kumimoji="1" lang="ja-JP" altLang="en-US" sz="1600" dirty="0" smtClean="0"/>
                        <a:t>４者</a:t>
                      </a:r>
                      <a:r>
                        <a:rPr kumimoji="1" lang="ja-JP" altLang="en-US" sz="1600" strike="noStrike" baseline="0" dirty="0" smtClean="0"/>
                        <a:t>タスクフォース</a:t>
                      </a:r>
                      <a:endParaRPr kumimoji="1" lang="ja-JP" altLang="en-US" sz="1600" strike="noStrike" baseline="0" dirty="0"/>
                    </a:p>
                  </a:txBody>
                  <a:tcPr/>
                </a:tc>
                <a:tc>
                  <a:txBody>
                    <a:bodyPr/>
                    <a:lstStyle/>
                    <a:p>
                      <a:pPr algn="ctr"/>
                      <a:r>
                        <a:rPr kumimoji="1" lang="ja-JP" altLang="en-US" sz="1600" dirty="0" smtClean="0"/>
                        <a:t>両大学</a:t>
                      </a:r>
                      <a:endParaRPr kumimoji="1" lang="ja-JP" altLang="en-US" sz="1600" dirty="0"/>
                    </a:p>
                  </a:txBody>
                  <a:tcPr/>
                </a:tc>
                <a:extLst>
                  <a:ext uri="{0D108BD9-81ED-4DB2-BD59-A6C34878D82A}">
                    <a16:rowId xmlns="" xmlns:a16="http://schemas.microsoft.com/office/drawing/2014/main" val="10000"/>
                  </a:ext>
                </a:extLst>
              </a:tr>
              <a:tr h="370840">
                <a:tc>
                  <a:txBody>
                    <a:bodyPr/>
                    <a:lstStyle/>
                    <a:p>
                      <a:r>
                        <a:rPr kumimoji="1" lang="en-US" altLang="ja-JP" sz="1400" b="1" dirty="0" smtClean="0"/>
                        <a:t>2016</a:t>
                      </a:r>
                      <a:r>
                        <a:rPr kumimoji="1" lang="ja-JP" altLang="en-US" sz="1400" b="1" dirty="0" smtClean="0"/>
                        <a:t>年</a:t>
                      </a:r>
                      <a:endParaRPr kumimoji="1" lang="en-US" altLang="ja-JP" sz="1400" b="1" dirty="0" smtClean="0"/>
                    </a:p>
                    <a:p>
                      <a:pPr algn="r"/>
                      <a:r>
                        <a:rPr kumimoji="1" lang="en-US" altLang="ja-JP" sz="1400" b="1" dirty="0" smtClean="0"/>
                        <a:t>4</a:t>
                      </a:r>
                      <a:r>
                        <a:rPr kumimoji="1" lang="ja-JP" altLang="en-US" sz="1400" b="1" dirty="0" smtClean="0"/>
                        <a:t>月</a:t>
                      </a:r>
                      <a:endParaRPr kumimoji="1" lang="en-US" altLang="ja-JP" sz="1400" b="1" dirty="0" smtClean="0"/>
                    </a:p>
                    <a:p>
                      <a:pPr algn="r"/>
                      <a:endParaRPr kumimoji="1" lang="en-US" altLang="ja-JP" sz="1400" b="1" dirty="0" smtClean="0"/>
                    </a:p>
                    <a:p>
                      <a:pPr algn="r"/>
                      <a:r>
                        <a:rPr kumimoji="1" lang="en-US" altLang="ja-JP" sz="1400" b="1" dirty="0" smtClean="0"/>
                        <a:t>8</a:t>
                      </a:r>
                      <a:r>
                        <a:rPr kumimoji="1" lang="ja-JP" altLang="en-US" sz="1400" b="1" dirty="0" smtClean="0"/>
                        <a:t>月</a:t>
                      </a:r>
                      <a:endParaRPr kumimoji="1" lang="en-US" altLang="ja-JP" sz="1400" b="1" dirty="0" smtClean="0"/>
                    </a:p>
                    <a:p>
                      <a:pPr algn="r"/>
                      <a:endParaRPr kumimoji="1" lang="en-US" altLang="ja-JP" sz="1400" b="1" dirty="0" smtClean="0"/>
                    </a:p>
                    <a:p>
                      <a:pPr algn="r"/>
                      <a:endParaRPr kumimoji="1" lang="en-US" altLang="ja-JP" sz="1400" b="1" dirty="0" smtClean="0"/>
                    </a:p>
                    <a:p>
                      <a:pPr algn="r"/>
                      <a:r>
                        <a:rPr kumimoji="1" lang="en-US" altLang="ja-JP" sz="1400" b="1" dirty="0" smtClean="0"/>
                        <a:t>9</a:t>
                      </a:r>
                      <a:r>
                        <a:rPr kumimoji="1" lang="ja-JP" altLang="en-US" sz="1400" b="1" dirty="0" smtClean="0"/>
                        <a:t>月</a:t>
                      </a:r>
                      <a:endParaRPr kumimoji="1" lang="en-US" altLang="ja-JP" sz="1400" b="1" dirty="0" smtClean="0"/>
                    </a:p>
                    <a:p>
                      <a:pPr algn="r"/>
                      <a:endParaRPr kumimoji="1" lang="en-US" altLang="ja-JP" sz="1400" b="1" dirty="0" smtClean="0"/>
                    </a:p>
                    <a:p>
                      <a:pPr algn="r"/>
                      <a:r>
                        <a:rPr kumimoji="1" lang="en-US" altLang="ja-JP" sz="1400" b="1" dirty="0" smtClean="0"/>
                        <a:t>10</a:t>
                      </a:r>
                      <a:r>
                        <a:rPr kumimoji="1" lang="ja-JP" altLang="en-US" sz="1400" b="1" dirty="0" smtClean="0"/>
                        <a:t>月</a:t>
                      </a:r>
                      <a:endParaRPr kumimoji="1" lang="en-US" altLang="ja-JP" sz="1400" b="1" dirty="0" smtClean="0"/>
                    </a:p>
                    <a:p>
                      <a:pPr algn="r"/>
                      <a:endParaRPr kumimoji="1" lang="en-US" altLang="ja-JP" sz="1400" b="1" dirty="0" smtClean="0"/>
                    </a:p>
                    <a:p>
                      <a:pPr algn="r"/>
                      <a:r>
                        <a:rPr kumimoji="1" lang="en-US" altLang="ja-JP" sz="1400" b="1" dirty="0" smtClean="0"/>
                        <a:t>12</a:t>
                      </a:r>
                      <a:r>
                        <a:rPr kumimoji="1" lang="ja-JP" altLang="en-US" sz="1400" b="1" dirty="0" smtClean="0"/>
                        <a:t>月</a:t>
                      </a:r>
                      <a:endParaRPr kumimoji="1" lang="en-US" altLang="ja-JP" sz="1400" b="1" dirty="0" smtClean="0"/>
                    </a:p>
                    <a:p>
                      <a:pPr algn="r"/>
                      <a:endParaRPr kumimoji="1" lang="en-US" altLang="ja-JP" sz="1400" b="1" dirty="0" smtClean="0"/>
                    </a:p>
                    <a:p>
                      <a:pPr algn="r"/>
                      <a:endParaRPr kumimoji="1" lang="en-US" altLang="ja-JP" sz="1400" b="1" dirty="0" smtClean="0"/>
                    </a:p>
                    <a:p>
                      <a:pPr algn="r"/>
                      <a:endParaRPr kumimoji="1" lang="en-US" altLang="ja-JP" sz="1400" b="1" dirty="0" smtClean="0"/>
                    </a:p>
                    <a:p>
                      <a:pPr algn="r"/>
                      <a:r>
                        <a:rPr kumimoji="1" lang="en-US" altLang="ja-JP" sz="1400" b="1" dirty="0" smtClean="0"/>
                        <a:t>2017</a:t>
                      </a:r>
                      <a:r>
                        <a:rPr kumimoji="1" lang="ja-JP" altLang="en-US" sz="1400" b="1" dirty="0" smtClean="0"/>
                        <a:t>年</a:t>
                      </a:r>
                      <a:endParaRPr kumimoji="1" lang="en-US" altLang="ja-JP" sz="1400" b="1" dirty="0" smtClean="0"/>
                    </a:p>
                    <a:p>
                      <a:pPr algn="r"/>
                      <a:r>
                        <a:rPr kumimoji="1" lang="en-US" altLang="ja-JP" sz="1400" b="1" dirty="0" smtClean="0"/>
                        <a:t>6</a:t>
                      </a:r>
                      <a:r>
                        <a:rPr kumimoji="1" lang="ja-JP" altLang="en-US" sz="1400" b="1" dirty="0" smtClean="0"/>
                        <a:t>月</a:t>
                      </a:r>
                      <a:endParaRPr kumimoji="1" lang="en-US" altLang="ja-JP" sz="1400" b="1" dirty="0" smtClean="0"/>
                    </a:p>
                    <a:p>
                      <a:pPr algn="r"/>
                      <a:endParaRPr kumimoji="1" lang="en-US" altLang="ja-JP" sz="1400" b="1" dirty="0" smtClean="0"/>
                    </a:p>
                    <a:p>
                      <a:pPr algn="r"/>
                      <a:endParaRPr kumimoji="1" lang="en-US" altLang="ja-JP" sz="1400" b="1" dirty="0" smtClean="0"/>
                    </a:p>
                    <a:p>
                      <a:pPr algn="r"/>
                      <a:endParaRPr kumimoji="1" lang="en-US" altLang="ja-JP" sz="1400" b="1" dirty="0" smtClean="0"/>
                    </a:p>
                    <a:p>
                      <a:pPr algn="r"/>
                      <a:r>
                        <a:rPr kumimoji="1" lang="en-US" altLang="ja-JP" sz="1400" b="1" dirty="0" smtClean="0"/>
                        <a:t>8</a:t>
                      </a:r>
                      <a:r>
                        <a:rPr kumimoji="1" lang="ja-JP" altLang="en-US" sz="1400" b="1" dirty="0" smtClean="0"/>
                        <a:t>月</a:t>
                      </a:r>
                      <a:endParaRPr kumimoji="1" lang="en-US" altLang="ja-JP" sz="1400" b="1" dirty="0" smtClean="0"/>
                    </a:p>
                    <a:p>
                      <a:pPr algn="r"/>
                      <a:endParaRPr kumimoji="1" lang="ja-JP" alt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回副首都推進本部会議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大学統合に向けた検討体制や進め方を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確認</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回副首都推進本部会議</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新大学設計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者タスクフォースの検討経</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過を報告</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回副首都推進本部会議</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副首都推進局から戦略領域別ワーク</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ショップにおける検討状況を報告</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第９回副首都推進本部会議</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大学の各戦略領域ワークショップで検討してきたテーマのうち、副首都機能に向けた都市機能強化に関連するテーマについて、大学教員から報告</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400" dirty="0" smtClean="0"/>
                    </a:p>
                    <a:p>
                      <a:endParaRPr kumimoji="1" lang="en-US" altLang="ja-JP" sz="1400" dirty="0" smtClean="0"/>
                    </a:p>
                    <a:p>
                      <a:r>
                        <a:rPr kumimoji="1" lang="ja-JP" altLang="en-US" sz="1400" b="1" dirty="0" smtClean="0"/>
                        <a:t>第</a:t>
                      </a:r>
                      <a:r>
                        <a:rPr kumimoji="1" lang="en-US" altLang="ja-JP" sz="1400" b="1" dirty="0" smtClean="0"/>
                        <a:t>10</a:t>
                      </a:r>
                      <a:r>
                        <a:rPr kumimoji="1" lang="ja-JP" altLang="en-US" sz="1400" b="1" dirty="0" smtClean="0"/>
                        <a:t>回副首都推進本部会議</a:t>
                      </a:r>
                      <a:endParaRPr kumimoji="1" lang="en-US" altLang="ja-JP" sz="1400" b="1" dirty="0" smtClean="0"/>
                    </a:p>
                    <a:p>
                      <a:r>
                        <a:rPr kumimoji="1" lang="en-US" altLang="ja-JP" sz="1200" b="0" dirty="0" smtClean="0"/>
                        <a:t>…</a:t>
                      </a:r>
                      <a:r>
                        <a:rPr kumimoji="1" lang="ja-JP" altLang="en-US" sz="1200" b="0" dirty="0" smtClean="0"/>
                        <a:t>４者タスクフォースの成果を報告</a:t>
                      </a:r>
                      <a:endParaRPr kumimoji="1" lang="ja-JP" altLang="en-US" sz="1200" b="0" dirty="0"/>
                    </a:p>
                  </a:txBody>
                  <a:tcPr/>
                </a:tc>
                <a:tc>
                  <a:txBody>
                    <a:bodyPr/>
                    <a:lstStyle/>
                    <a:p>
                      <a:pPr>
                        <a:lnSpc>
                          <a:spcPts val="1400"/>
                        </a:lnSpc>
                      </a:pP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新大学設計</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者タスクフォース</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戦略領域別ワークショップ</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両大学の教員を中心とするワークショップ（関連する府市部局の職員も参加）において、各戦略領域について具体的に検討（計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回開催）</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strike="noStrik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strike="noStrike"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・各ワークショップの資料をリーダー中心にとりまとめ、タスクフォースに報告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dirty="0"/>
                    </a:p>
                  </a:txBody>
                  <a:tcPr/>
                </a:tc>
                <a:tc>
                  <a:txBody>
                    <a:bodyPr/>
                    <a:lstStyle/>
                    <a:p>
                      <a:pPr>
                        <a:lnSpc>
                          <a:spcPts val="14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両大学教員等への説明、意見交換会を実施</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府大中百舌鳥キャンパス、市大杉本キャンパスにおいて実施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両大学教員等への説明会を実施</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府大中百舌鳥キャンパス、市大杉本キャンパスにおいて実施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400"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1285953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50"/>
          <p:cNvSpPr txBox="1"/>
          <p:nvPr/>
        </p:nvSpPr>
        <p:spPr>
          <a:xfrm>
            <a:off x="2217159" y="2079740"/>
            <a:ext cx="2953061" cy="348109"/>
          </a:xfrm>
          <a:prstGeom prst="rect">
            <a:avLst/>
          </a:prstGeom>
          <a:noFill/>
        </p:spPr>
        <p:txBody>
          <a:bodyPr wrap="square" rtlCol="0">
            <a:spAutoFit/>
          </a:bodyPr>
          <a:lstStyle/>
          <a:p>
            <a:pPr algn="ctr"/>
            <a:r>
              <a:rPr lang="ja-JP" altLang="en-US" sz="1662" dirty="0">
                <a:latin typeface="Meiryo UI" panose="020B0604030504040204" pitchFamily="50" charset="-128"/>
                <a:ea typeface="Meiryo UI" panose="020B0604030504040204" pitchFamily="50" charset="-128"/>
                <a:cs typeface="Meiryo UI" panose="020B0604030504040204" pitchFamily="50" charset="-128"/>
              </a:rPr>
              <a:t>現状の組織と今後の取り組み</a:t>
            </a:r>
          </a:p>
        </p:txBody>
      </p:sp>
      <p:cxnSp>
        <p:nvCxnSpPr>
          <p:cNvPr id="57" name="直線コネクタ 56"/>
          <p:cNvCxnSpPr/>
          <p:nvPr/>
        </p:nvCxnSpPr>
        <p:spPr>
          <a:xfrm>
            <a:off x="514964" y="2427849"/>
            <a:ext cx="6074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0966" y="-13806"/>
            <a:ext cx="1045479" cy="328423"/>
          </a:xfrm>
          <a:prstGeom prst="rect">
            <a:avLst/>
          </a:prstGeom>
          <a:solidFill>
            <a:schemeClr val="accent6">
              <a:lumMod val="20000"/>
              <a:lumOff val="80000"/>
            </a:schemeClr>
          </a:solidFill>
          <a:ln>
            <a:noFill/>
          </a:ln>
        </p:spPr>
        <p:txBody>
          <a:bodyPr wrap="none" rtlCol="0">
            <a:spAutoFit/>
          </a:bodyPr>
          <a:lstStyle/>
          <a:p>
            <a:r>
              <a:rPr lang="ja-JP" altLang="en-US" sz="1534" dirty="0"/>
              <a:t>Ｅ　感染症</a:t>
            </a:r>
          </a:p>
        </p:txBody>
      </p:sp>
      <p:sp>
        <p:nvSpPr>
          <p:cNvPr id="11" name="環状矢印 2"/>
          <p:cNvSpPr/>
          <p:nvPr/>
        </p:nvSpPr>
        <p:spPr>
          <a:xfrm rot="2483677">
            <a:off x="2889609" y="3485414"/>
            <a:ext cx="1924602" cy="1126063"/>
          </a:xfrm>
          <a:custGeom>
            <a:avLst/>
            <a:gdLst>
              <a:gd name="connsiteX0" fmla="*/ 82934 w 1145808"/>
              <a:gd name="connsiteY0" fmla="*/ 572904 h 1145808"/>
              <a:gd name="connsiteX1" fmla="*/ 525511 w 1145808"/>
              <a:gd name="connsiteY1" fmla="*/ 85231 h 1145808"/>
              <a:gd name="connsiteX2" fmla="*/ 1053706 w 1145808"/>
              <a:gd name="connsiteY2" fmla="*/ 478562 h 1145808"/>
              <a:gd name="connsiteX3" fmla="*/ 1135053 w 1145808"/>
              <a:gd name="connsiteY3" fmla="*/ 471918 h 1145808"/>
              <a:gd name="connsiteX4" fmla="*/ 916339 w 1145808"/>
              <a:gd name="connsiteY4" fmla="*/ 544850 h 1145808"/>
              <a:gd name="connsiteX5" fmla="*/ 679919 w 1145808"/>
              <a:gd name="connsiteY5" fmla="*/ 509096 h 1145808"/>
              <a:gd name="connsiteX6" fmla="*/ 759277 w 1145808"/>
              <a:gd name="connsiteY6" fmla="*/ 502614 h 1145808"/>
              <a:gd name="connsiteX7" fmla="*/ 537180 w 1145808"/>
              <a:gd name="connsiteY7" fmla="*/ 376947 h 1145808"/>
              <a:gd name="connsiteX8" fmla="*/ 373717 w 1145808"/>
              <a:gd name="connsiteY8" fmla="*/ 572904 h 1145808"/>
              <a:gd name="connsiteX9" fmla="*/ 82934 w 1145808"/>
              <a:gd name="connsiteY9" fmla="*/ 572904 h 1145808"/>
              <a:gd name="connsiteX0" fmla="*/ 0 w 1052119"/>
              <a:gd name="connsiteY0" fmla="*/ 489998 h 566719"/>
              <a:gd name="connsiteX1" fmla="*/ 442577 w 1052119"/>
              <a:gd name="connsiteY1" fmla="*/ 2325 h 566719"/>
              <a:gd name="connsiteX2" fmla="*/ 970772 w 1052119"/>
              <a:gd name="connsiteY2" fmla="*/ 395656 h 566719"/>
              <a:gd name="connsiteX3" fmla="*/ 1052119 w 1052119"/>
              <a:gd name="connsiteY3" fmla="*/ 389012 h 566719"/>
              <a:gd name="connsiteX4" fmla="*/ 846105 w 1052119"/>
              <a:gd name="connsiteY4" fmla="*/ 566719 h 566719"/>
              <a:gd name="connsiteX5" fmla="*/ 596985 w 1052119"/>
              <a:gd name="connsiteY5" fmla="*/ 426190 h 566719"/>
              <a:gd name="connsiteX6" fmla="*/ 676343 w 1052119"/>
              <a:gd name="connsiteY6" fmla="*/ 419708 h 566719"/>
              <a:gd name="connsiteX7" fmla="*/ 454246 w 1052119"/>
              <a:gd name="connsiteY7" fmla="*/ 294041 h 566719"/>
              <a:gd name="connsiteX8" fmla="*/ 290783 w 1052119"/>
              <a:gd name="connsiteY8" fmla="*/ 489998 h 566719"/>
              <a:gd name="connsiteX9" fmla="*/ 0 w 1052119"/>
              <a:gd name="connsiteY9" fmla="*/ 489998 h 566719"/>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96985 w 1052119"/>
              <a:gd name="connsiteY5" fmla="*/ 426190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52119"/>
              <a:gd name="connsiteY0" fmla="*/ 489998 h 636569"/>
              <a:gd name="connsiteX1" fmla="*/ 442577 w 1052119"/>
              <a:gd name="connsiteY1" fmla="*/ 2325 h 636569"/>
              <a:gd name="connsiteX2" fmla="*/ 970772 w 1052119"/>
              <a:gd name="connsiteY2" fmla="*/ 395656 h 636569"/>
              <a:gd name="connsiteX3" fmla="*/ 1052119 w 1052119"/>
              <a:gd name="connsiteY3" fmla="*/ 389012 h 636569"/>
              <a:gd name="connsiteX4" fmla="*/ 852455 w 1052119"/>
              <a:gd name="connsiteY4" fmla="*/ 636569 h 636569"/>
              <a:gd name="connsiteX5" fmla="*/ 596985 w 1052119"/>
              <a:gd name="connsiteY5" fmla="*/ 426190 h 636569"/>
              <a:gd name="connsiteX6" fmla="*/ 676343 w 1052119"/>
              <a:gd name="connsiteY6" fmla="*/ 419708 h 636569"/>
              <a:gd name="connsiteX7" fmla="*/ 454246 w 1052119"/>
              <a:gd name="connsiteY7" fmla="*/ 294041 h 636569"/>
              <a:gd name="connsiteX8" fmla="*/ 290783 w 1052119"/>
              <a:gd name="connsiteY8" fmla="*/ 489998 h 636569"/>
              <a:gd name="connsiteX9" fmla="*/ 0 w 1052119"/>
              <a:gd name="connsiteY9" fmla="*/ 489998 h 636569"/>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96985 w 1052119"/>
              <a:gd name="connsiteY5" fmla="*/ 426190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62060 w 1052119"/>
              <a:gd name="connsiteY5" fmla="*/ 429365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0 w 1093394"/>
              <a:gd name="connsiteY9" fmla="*/ 489998 h 62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3394" h="620694">
                <a:moveTo>
                  <a:pt x="0" y="489998"/>
                </a:moveTo>
                <a:cubicBezTo>
                  <a:pt x="0" y="237752"/>
                  <a:pt x="191513" y="26724"/>
                  <a:pt x="442577" y="2325"/>
                </a:cubicBezTo>
                <a:cubicBezTo>
                  <a:pt x="693641" y="-22074"/>
                  <a:pt x="922203" y="148130"/>
                  <a:pt x="970772" y="395656"/>
                </a:cubicBezTo>
                <a:lnTo>
                  <a:pt x="1093394" y="385837"/>
                </a:lnTo>
                <a:lnTo>
                  <a:pt x="852455" y="620694"/>
                </a:lnTo>
                <a:lnTo>
                  <a:pt x="562060" y="429365"/>
                </a:lnTo>
                <a:lnTo>
                  <a:pt x="676343" y="419708"/>
                </a:lnTo>
                <a:cubicBezTo>
                  <a:pt x="642385" y="329670"/>
                  <a:pt x="548914" y="276782"/>
                  <a:pt x="454246" y="294041"/>
                </a:cubicBezTo>
                <a:cubicBezTo>
                  <a:pt x="359578" y="311300"/>
                  <a:pt x="290783" y="393769"/>
                  <a:pt x="290783" y="489998"/>
                </a:cubicBezTo>
                <a:lnTo>
                  <a:pt x="0" y="489998"/>
                </a:lnTo>
                <a:close/>
              </a:path>
            </a:pathLst>
          </a:custGeom>
          <a:gradFill>
            <a:gsLst>
              <a:gs pos="417">
                <a:srgbClr val="175F23"/>
              </a:gs>
              <a:gs pos="100000">
                <a:srgbClr val="8DC994"/>
              </a:gs>
              <a:gs pos="89000">
                <a:srgbClr val="428C4B"/>
              </a:gs>
              <a:gs pos="47000">
                <a:srgbClr val="54D66A"/>
              </a:gs>
            </a:gsLst>
            <a:lin ang="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algn="ctr"/>
            <a:endParaRPr lang="ja-JP" altLang="en-US" sz="1534" dirty="0">
              <a:solidFill>
                <a:schemeClr val="tx1"/>
              </a:solidFill>
            </a:endParaRPr>
          </a:p>
        </p:txBody>
      </p:sp>
      <p:sp>
        <p:nvSpPr>
          <p:cNvPr id="12" name="環状矢印 2"/>
          <p:cNvSpPr/>
          <p:nvPr/>
        </p:nvSpPr>
        <p:spPr>
          <a:xfrm rot="13283677">
            <a:off x="2305243" y="3827692"/>
            <a:ext cx="1924602" cy="1131438"/>
          </a:xfrm>
          <a:custGeom>
            <a:avLst/>
            <a:gdLst>
              <a:gd name="connsiteX0" fmla="*/ 82934 w 1145808"/>
              <a:gd name="connsiteY0" fmla="*/ 572904 h 1145808"/>
              <a:gd name="connsiteX1" fmla="*/ 525511 w 1145808"/>
              <a:gd name="connsiteY1" fmla="*/ 85231 h 1145808"/>
              <a:gd name="connsiteX2" fmla="*/ 1053706 w 1145808"/>
              <a:gd name="connsiteY2" fmla="*/ 478562 h 1145808"/>
              <a:gd name="connsiteX3" fmla="*/ 1135053 w 1145808"/>
              <a:gd name="connsiteY3" fmla="*/ 471918 h 1145808"/>
              <a:gd name="connsiteX4" fmla="*/ 916339 w 1145808"/>
              <a:gd name="connsiteY4" fmla="*/ 544850 h 1145808"/>
              <a:gd name="connsiteX5" fmla="*/ 679919 w 1145808"/>
              <a:gd name="connsiteY5" fmla="*/ 509096 h 1145808"/>
              <a:gd name="connsiteX6" fmla="*/ 759277 w 1145808"/>
              <a:gd name="connsiteY6" fmla="*/ 502614 h 1145808"/>
              <a:gd name="connsiteX7" fmla="*/ 537180 w 1145808"/>
              <a:gd name="connsiteY7" fmla="*/ 376947 h 1145808"/>
              <a:gd name="connsiteX8" fmla="*/ 373717 w 1145808"/>
              <a:gd name="connsiteY8" fmla="*/ 572904 h 1145808"/>
              <a:gd name="connsiteX9" fmla="*/ 82934 w 1145808"/>
              <a:gd name="connsiteY9" fmla="*/ 572904 h 1145808"/>
              <a:gd name="connsiteX0" fmla="*/ 0 w 1052119"/>
              <a:gd name="connsiteY0" fmla="*/ 489998 h 566719"/>
              <a:gd name="connsiteX1" fmla="*/ 442577 w 1052119"/>
              <a:gd name="connsiteY1" fmla="*/ 2325 h 566719"/>
              <a:gd name="connsiteX2" fmla="*/ 970772 w 1052119"/>
              <a:gd name="connsiteY2" fmla="*/ 395656 h 566719"/>
              <a:gd name="connsiteX3" fmla="*/ 1052119 w 1052119"/>
              <a:gd name="connsiteY3" fmla="*/ 389012 h 566719"/>
              <a:gd name="connsiteX4" fmla="*/ 846105 w 1052119"/>
              <a:gd name="connsiteY4" fmla="*/ 566719 h 566719"/>
              <a:gd name="connsiteX5" fmla="*/ 596985 w 1052119"/>
              <a:gd name="connsiteY5" fmla="*/ 426190 h 566719"/>
              <a:gd name="connsiteX6" fmla="*/ 676343 w 1052119"/>
              <a:gd name="connsiteY6" fmla="*/ 419708 h 566719"/>
              <a:gd name="connsiteX7" fmla="*/ 454246 w 1052119"/>
              <a:gd name="connsiteY7" fmla="*/ 294041 h 566719"/>
              <a:gd name="connsiteX8" fmla="*/ 290783 w 1052119"/>
              <a:gd name="connsiteY8" fmla="*/ 489998 h 566719"/>
              <a:gd name="connsiteX9" fmla="*/ 0 w 1052119"/>
              <a:gd name="connsiteY9" fmla="*/ 489998 h 566719"/>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96985 w 1052119"/>
              <a:gd name="connsiteY5" fmla="*/ 426190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52119"/>
              <a:gd name="connsiteY0" fmla="*/ 489998 h 636569"/>
              <a:gd name="connsiteX1" fmla="*/ 442577 w 1052119"/>
              <a:gd name="connsiteY1" fmla="*/ 2325 h 636569"/>
              <a:gd name="connsiteX2" fmla="*/ 970772 w 1052119"/>
              <a:gd name="connsiteY2" fmla="*/ 395656 h 636569"/>
              <a:gd name="connsiteX3" fmla="*/ 1052119 w 1052119"/>
              <a:gd name="connsiteY3" fmla="*/ 389012 h 636569"/>
              <a:gd name="connsiteX4" fmla="*/ 852455 w 1052119"/>
              <a:gd name="connsiteY4" fmla="*/ 636569 h 636569"/>
              <a:gd name="connsiteX5" fmla="*/ 596985 w 1052119"/>
              <a:gd name="connsiteY5" fmla="*/ 426190 h 636569"/>
              <a:gd name="connsiteX6" fmla="*/ 676343 w 1052119"/>
              <a:gd name="connsiteY6" fmla="*/ 419708 h 636569"/>
              <a:gd name="connsiteX7" fmla="*/ 454246 w 1052119"/>
              <a:gd name="connsiteY7" fmla="*/ 294041 h 636569"/>
              <a:gd name="connsiteX8" fmla="*/ 290783 w 1052119"/>
              <a:gd name="connsiteY8" fmla="*/ 489998 h 636569"/>
              <a:gd name="connsiteX9" fmla="*/ 0 w 1052119"/>
              <a:gd name="connsiteY9" fmla="*/ 489998 h 636569"/>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96985 w 1052119"/>
              <a:gd name="connsiteY5" fmla="*/ 426190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62060 w 1052119"/>
              <a:gd name="connsiteY5" fmla="*/ 429365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0 w 1093394"/>
              <a:gd name="connsiteY9"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02521 w 1093394"/>
              <a:gd name="connsiteY9" fmla="*/ 347594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8715 w 1093394"/>
              <a:gd name="connsiteY9" fmla="*/ 345213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8715 w 1093394"/>
              <a:gd name="connsiteY9" fmla="*/ 345213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0945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455720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0552 h 618392"/>
              <a:gd name="connsiteX1" fmla="*/ 449721 w 1100538"/>
              <a:gd name="connsiteY1" fmla="*/ 23 h 618392"/>
              <a:gd name="connsiteX2" fmla="*/ 977916 w 1100538"/>
              <a:gd name="connsiteY2" fmla="*/ 393354 h 618392"/>
              <a:gd name="connsiteX3" fmla="*/ 1100538 w 1100538"/>
              <a:gd name="connsiteY3" fmla="*/ 383535 h 618392"/>
              <a:gd name="connsiteX4" fmla="*/ 859599 w 1100538"/>
              <a:gd name="connsiteY4" fmla="*/ 618392 h 618392"/>
              <a:gd name="connsiteX5" fmla="*/ 569204 w 1100538"/>
              <a:gd name="connsiteY5" fmla="*/ 427063 h 618392"/>
              <a:gd name="connsiteX6" fmla="*/ 683487 w 1100538"/>
              <a:gd name="connsiteY6" fmla="*/ 417406 h 618392"/>
              <a:gd name="connsiteX7" fmla="*/ 461390 w 1100538"/>
              <a:gd name="connsiteY7" fmla="*/ 291739 h 618392"/>
              <a:gd name="connsiteX8" fmla="*/ 297927 w 1100538"/>
              <a:gd name="connsiteY8" fmla="*/ 466265 h 618392"/>
              <a:gd name="connsiteX9" fmla="*/ 128715 w 1100538"/>
              <a:gd name="connsiteY9" fmla="*/ 357199 h 618392"/>
              <a:gd name="connsiteX10" fmla="*/ 0 w 1100538"/>
              <a:gd name="connsiteY10" fmla="*/ 480552 h 618392"/>
              <a:gd name="connsiteX0" fmla="*/ 0 w 1100538"/>
              <a:gd name="connsiteY0" fmla="*/ 480552 h 618392"/>
              <a:gd name="connsiteX1" fmla="*/ 449721 w 1100538"/>
              <a:gd name="connsiteY1" fmla="*/ 23 h 618392"/>
              <a:gd name="connsiteX2" fmla="*/ 977916 w 1100538"/>
              <a:gd name="connsiteY2" fmla="*/ 393354 h 618392"/>
              <a:gd name="connsiteX3" fmla="*/ 1100538 w 1100538"/>
              <a:gd name="connsiteY3" fmla="*/ 383535 h 618392"/>
              <a:gd name="connsiteX4" fmla="*/ 859599 w 1100538"/>
              <a:gd name="connsiteY4" fmla="*/ 618392 h 618392"/>
              <a:gd name="connsiteX5" fmla="*/ 569204 w 1100538"/>
              <a:gd name="connsiteY5" fmla="*/ 427063 h 618392"/>
              <a:gd name="connsiteX6" fmla="*/ 683487 w 1100538"/>
              <a:gd name="connsiteY6" fmla="*/ 417406 h 618392"/>
              <a:gd name="connsiteX7" fmla="*/ 461390 w 1100538"/>
              <a:gd name="connsiteY7" fmla="*/ 291739 h 618392"/>
              <a:gd name="connsiteX8" fmla="*/ 297927 w 1100538"/>
              <a:gd name="connsiteY8" fmla="*/ 466265 h 618392"/>
              <a:gd name="connsiteX9" fmla="*/ 128715 w 1100538"/>
              <a:gd name="connsiteY9" fmla="*/ 357199 h 618392"/>
              <a:gd name="connsiteX10" fmla="*/ 0 w 1100538"/>
              <a:gd name="connsiteY10" fmla="*/ 480552 h 618392"/>
              <a:gd name="connsiteX0" fmla="*/ 0 w 1100538"/>
              <a:gd name="connsiteY0" fmla="*/ 480530 h 618370"/>
              <a:gd name="connsiteX1" fmla="*/ 449721 w 1100538"/>
              <a:gd name="connsiteY1" fmla="*/ 1 h 618370"/>
              <a:gd name="connsiteX2" fmla="*/ 977916 w 1100538"/>
              <a:gd name="connsiteY2" fmla="*/ 393332 h 618370"/>
              <a:gd name="connsiteX3" fmla="*/ 1100538 w 1100538"/>
              <a:gd name="connsiteY3" fmla="*/ 383513 h 618370"/>
              <a:gd name="connsiteX4" fmla="*/ 859599 w 1100538"/>
              <a:gd name="connsiteY4" fmla="*/ 618370 h 618370"/>
              <a:gd name="connsiteX5" fmla="*/ 569204 w 1100538"/>
              <a:gd name="connsiteY5" fmla="*/ 427041 h 618370"/>
              <a:gd name="connsiteX6" fmla="*/ 683487 w 1100538"/>
              <a:gd name="connsiteY6" fmla="*/ 417384 h 618370"/>
              <a:gd name="connsiteX7" fmla="*/ 461390 w 1100538"/>
              <a:gd name="connsiteY7" fmla="*/ 291717 h 618370"/>
              <a:gd name="connsiteX8" fmla="*/ 297927 w 1100538"/>
              <a:gd name="connsiteY8" fmla="*/ 466243 h 618370"/>
              <a:gd name="connsiteX9" fmla="*/ 128715 w 1100538"/>
              <a:gd name="connsiteY9" fmla="*/ 357177 h 618370"/>
              <a:gd name="connsiteX10" fmla="*/ 0 w 1100538"/>
              <a:gd name="connsiteY10" fmla="*/ 480530 h 618370"/>
              <a:gd name="connsiteX0" fmla="*/ 0 w 1100538"/>
              <a:gd name="connsiteY0" fmla="*/ 482910 h 620750"/>
              <a:gd name="connsiteX1" fmla="*/ 490203 w 1100538"/>
              <a:gd name="connsiteY1" fmla="*/ 0 h 620750"/>
              <a:gd name="connsiteX2" fmla="*/ 977916 w 1100538"/>
              <a:gd name="connsiteY2" fmla="*/ 395712 h 620750"/>
              <a:gd name="connsiteX3" fmla="*/ 1100538 w 1100538"/>
              <a:gd name="connsiteY3" fmla="*/ 385893 h 620750"/>
              <a:gd name="connsiteX4" fmla="*/ 859599 w 1100538"/>
              <a:gd name="connsiteY4" fmla="*/ 620750 h 620750"/>
              <a:gd name="connsiteX5" fmla="*/ 569204 w 1100538"/>
              <a:gd name="connsiteY5" fmla="*/ 429421 h 620750"/>
              <a:gd name="connsiteX6" fmla="*/ 683487 w 1100538"/>
              <a:gd name="connsiteY6" fmla="*/ 419764 h 620750"/>
              <a:gd name="connsiteX7" fmla="*/ 461390 w 1100538"/>
              <a:gd name="connsiteY7" fmla="*/ 294097 h 620750"/>
              <a:gd name="connsiteX8" fmla="*/ 297927 w 1100538"/>
              <a:gd name="connsiteY8" fmla="*/ 468623 h 620750"/>
              <a:gd name="connsiteX9" fmla="*/ 128715 w 1100538"/>
              <a:gd name="connsiteY9" fmla="*/ 359557 h 620750"/>
              <a:gd name="connsiteX10" fmla="*/ 0 w 1100538"/>
              <a:gd name="connsiteY10" fmla="*/ 482910 h 620750"/>
              <a:gd name="connsiteX0" fmla="*/ 0 w 1100538"/>
              <a:gd name="connsiteY0" fmla="*/ 483162 h 621002"/>
              <a:gd name="connsiteX1" fmla="*/ 490203 w 1100538"/>
              <a:gd name="connsiteY1" fmla="*/ 252 h 621002"/>
              <a:gd name="connsiteX2" fmla="*/ 977916 w 1100538"/>
              <a:gd name="connsiteY2" fmla="*/ 395964 h 621002"/>
              <a:gd name="connsiteX3" fmla="*/ 1100538 w 1100538"/>
              <a:gd name="connsiteY3" fmla="*/ 386145 h 621002"/>
              <a:gd name="connsiteX4" fmla="*/ 859599 w 1100538"/>
              <a:gd name="connsiteY4" fmla="*/ 621002 h 621002"/>
              <a:gd name="connsiteX5" fmla="*/ 569204 w 1100538"/>
              <a:gd name="connsiteY5" fmla="*/ 429673 h 621002"/>
              <a:gd name="connsiteX6" fmla="*/ 683487 w 1100538"/>
              <a:gd name="connsiteY6" fmla="*/ 420016 h 621002"/>
              <a:gd name="connsiteX7" fmla="*/ 461390 w 1100538"/>
              <a:gd name="connsiteY7" fmla="*/ 294349 h 621002"/>
              <a:gd name="connsiteX8" fmla="*/ 297927 w 1100538"/>
              <a:gd name="connsiteY8" fmla="*/ 468875 h 621002"/>
              <a:gd name="connsiteX9" fmla="*/ 128715 w 1100538"/>
              <a:gd name="connsiteY9" fmla="*/ 359809 h 621002"/>
              <a:gd name="connsiteX10" fmla="*/ 0 w 1100538"/>
              <a:gd name="connsiteY10" fmla="*/ 483162 h 621002"/>
              <a:gd name="connsiteX0" fmla="*/ 0 w 1100538"/>
              <a:gd name="connsiteY0" fmla="*/ 483162 h 621002"/>
              <a:gd name="connsiteX1" fmla="*/ 490203 w 1100538"/>
              <a:gd name="connsiteY1" fmla="*/ 252 h 621002"/>
              <a:gd name="connsiteX2" fmla="*/ 977916 w 1100538"/>
              <a:gd name="connsiteY2" fmla="*/ 395964 h 621002"/>
              <a:gd name="connsiteX3" fmla="*/ 1100538 w 1100538"/>
              <a:gd name="connsiteY3" fmla="*/ 386145 h 621002"/>
              <a:gd name="connsiteX4" fmla="*/ 859599 w 1100538"/>
              <a:gd name="connsiteY4" fmla="*/ 621002 h 621002"/>
              <a:gd name="connsiteX5" fmla="*/ 569204 w 1100538"/>
              <a:gd name="connsiteY5" fmla="*/ 429673 h 621002"/>
              <a:gd name="connsiteX6" fmla="*/ 683487 w 1100538"/>
              <a:gd name="connsiteY6" fmla="*/ 420016 h 621002"/>
              <a:gd name="connsiteX7" fmla="*/ 461390 w 1100538"/>
              <a:gd name="connsiteY7" fmla="*/ 294349 h 621002"/>
              <a:gd name="connsiteX8" fmla="*/ 297927 w 1100538"/>
              <a:gd name="connsiteY8" fmla="*/ 468875 h 621002"/>
              <a:gd name="connsiteX9" fmla="*/ 128715 w 1100538"/>
              <a:gd name="connsiteY9" fmla="*/ 359809 h 621002"/>
              <a:gd name="connsiteX10" fmla="*/ 0 w 1100538"/>
              <a:gd name="connsiteY10" fmla="*/ 483162 h 621002"/>
              <a:gd name="connsiteX0" fmla="*/ 0 w 1100538"/>
              <a:gd name="connsiteY0" fmla="*/ 483338 h 621178"/>
              <a:gd name="connsiteX1" fmla="*/ 490203 w 1100538"/>
              <a:gd name="connsiteY1" fmla="*/ 428 h 621178"/>
              <a:gd name="connsiteX2" fmla="*/ 977916 w 1100538"/>
              <a:gd name="connsiteY2" fmla="*/ 396140 h 621178"/>
              <a:gd name="connsiteX3" fmla="*/ 1100538 w 1100538"/>
              <a:gd name="connsiteY3" fmla="*/ 386321 h 621178"/>
              <a:gd name="connsiteX4" fmla="*/ 859599 w 1100538"/>
              <a:gd name="connsiteY4" fmla="*/ 621178 h 621178"/>
              <a:gd name="connsiteX5" fmla="*/ 569204 w 1100538"/>
              <a:gd name="connsiteY5" fmla="*/ 429849 h 621178"/>
              <a:gd name="connsiteX6" fmla="*/ 683487 w 1100538"/>
              <a:gd name="connsiteY6" fmla="*/ 420192 h 621178"/>
              <a:gd name="connsiteX7" fmla="*/ 461390 w 1100538"/>
              <a:gd name="connsiteY7" fmla="*/ 294525 h 621178"/>
              <a:gd name="connsiteX8" fmla="*/ 297927 w 1100538"/>
              <a:gd name="connsiteY8" fmla="*/ 469051 h 621178"/>
              <a:gd name="connsiteX9" fmla="*/ 128715 w 1100538"/>
              <a:gd name="connsiteY9" fmla="*/ 359985 h 621178"/>
              <a:gd name="connsiteX10" fmla="*/ 0 w 1100538"/>
              <a:gd name="connsiteY10" fmla="*/ 483338 h 621178"/>
              <a:gd name="connsiteX0" fmla="*/ 0 w 1095775"/>
              <a:gd name="connsiteY0" fmla="*/ 483810 h 621650"/>
              <a:gd name="connsiteX1" fmla="*/ 485440 w 1095775"/>
              <a:gd name="connsiteY1" fmla="*/ 900 h 621650"/>
              <a:gd name="connsiteX2" fmla="*/ 973153 w 1095775"/>
              <a:gd name="connsiteY2" fmla="*/ 396612 h 621650"/>
              <a:gd name="connsiteX3" fmla="*/ 1095775 w 1095775"/>
              <a:gd name="connsiteY3" fmla="*/ 386793 h 621650"/>
              <a:gd name="connsiteX4" fmla="*/ 854836 w 1095775"/>
              <a:gd name="connsiteY4" fmla="*/ 621650 h 621650"/>
              <a:gd name="connsiteX5" fmla="*/ 564441 w 1095775"/>
              <a:gd name="connsiteY5" fmla="*/ 430321 h 621650"/>
              <a:gd name="connsiteX6" fmla="*/ 678724 w 1095775"/>
              <a:gd name="connsiteY6" fmla="*/ 420664 h 621650"/>
              <a:gd name="connsiteX7" fmla="*/ 456627 w 1095775"/>
              <a:gd name="connsiteY7" fmla="*/ 294997 h 621650"/>
              <a:gd name="connsiteX8" fmla="*/ 293164 w 1095775"/>
              <a:gd name="connsiteY8" fmla="*/ 469523 h 621650"/>
              <a:gd name="connsiteX9" fmla="*/ 123952 w 1095775"/>
              <a:gd name="connsiteY9" fmla="*/ 360457 h 621650"/>
              <a:gd name="connsiteX10" fmla="*/ 0 w 1095775"/>
              <a:gd name="connsiteY10" fmla="*/ 483810 h 621650"/>
              <a:gd name="connsiteX0" fmla="*/ 0 w 1095775"/>
              <a:gd name="connsiteY0" fmla="*/ 483810 h 621650"/>
              <a:gd name="connsiteX1" fmla="*/ 485440 w 1095775"/>
              <a:gd name="connsiteY1" fmla="*/ 900 h 621650"/>
              <a:gd name="connsiteX2" fmla="*/ 973153 w 1095775"/>
              <a:gd name="connsiteY2" fmla="*/ 396612 h 621650"/>
              <a:gd name="connsiteX3" fmla="*/ 1095775 w 1095775"/>
              <a:gd name="connsiteY3" fmla="*/ 386793 h 621650"/>
              <a:gd name="connsiteX4" fmla="*/ 854836 w 1095775"/>
              <a:gd name="connsiteY4" fmla="*/ 621650 h 621650"/>
              <a:gd name="connsiteX5" fmla="*/ 564441 w 1095775"/>
              <a:gd name="connsiteY5" fmla="*/ 430321 h 621650"/>
              <a:gd name="connsiteX6" fmla="*/ 678724 w 1095775"/>
              <a:gd name="connsiteY6" fmla="*/ 420664 h 621650"/>
              <a:gd name="connsiteX7" fmla="*/ 456627 w 1095775"/>
              <a:gd name="connsiteY7" fmla="*/ 294997 h 621650"/>
              <a:gd name="connsiteX8" fmla="*/ 293164 w 1095775"/>
              <a:gd name="connsiteY8" fmla="*/ 469523 h 621650"/>
              <a:gd name="connsiteX9" fmla="*/ 123952 w 1095775"/>
              <a:gd name="connsiteY9" fmla="*/ 360457 h 621650"/>
              <a:gd name="connsiteX10" fmla="*/ 0 w 1095775"/>
              <a:gd name="connsiteY10" fmla="*/ 483810 h 621650"/>
              <a:gd name="connsiteX0" fmla="*/ 0 w 1095775"/>
              <a:gd name="connsiteY0" fmla="*/ 483163 h 621003"/>
              <a:gd name="connsiteX1" fmla="*/ 485440 w 1095775"/>
              <a:gd name="connsiteY1" fmla="*/ 253 h 621003"/>
              <a:gd name="connsiteX2" fmla="*/ 973153 w 1095775"/>
              <a:gd name="connsiteY2" fmla="*/ 395965 h 621003"/>
              <a:gd name="connsiteX3" fmla="*/ 1095775 w 1095775"/>
              <a:gd name="connsiteY3" fmla="*/ 386146 h 621003"/>
              <a:gd name="connsiteX4" fmla="*/ 854836 w 1095775"/>
              <a:gd name="connsiteY4" fmla="*/ 621003 h 621003"/>
              <a:gd name="connsiteX5" fmla="*/ 564441 w 1095775"/>
              <a:gd name="connsiteY5" fmla="*/ 429674 h 621003"/>
              <a:gd name="connsiteX6" fmla="*/ 678724 w 1095775"/>
              <a:gd name="connsiteY6" fmla="*/ 420017 h 621003"/>
              <a:gd name="connsiteX7" fmla="*/ 456627 w 1095775"/>
              <a:gd name="connsiteY7" fmla="*/ 294350 h 621003"/>
              <a:gd name="connsiteX8" fmla="*/ 293164 w 1095775"/>
              <a:gd name="connsiteY8" fmla="*/ 468876 h 621003"/>
              <a:gd name="connsiteX9" fmla="*/ 123952 w 1095775"/>
              <a:gd name="connsiteY9" fmla="*/ 359810 h 621003"/>
              <a:gd name="connsiteX10" fmla="*/ 0 w 1095775"/>
              <a:gd name="connsiteY10" fmla="*/ 483163 h 621003"/>
              <a:gd name="connsiteX0" fmla="*/ 0 w 1095775"/>
              <a:gd name="connsiteY0" fmla="*/ 483338 h 621178"/>
              <a:gd name="connsiteX1" fmla="*/ 485440 w 1095775"/>
              <a:gd name="connsiteY1" fmla="*/ 428 h 621178"/>
              <a:gd name="connsiteX2" fmla="*/ 973153 w 1095775"/>
              <a:gd name="connsiteY2" fmla="*/ 396140 h 621178"/>
              <a:gd name="connsiteX3" fmla="*/ 1095775 w 1095775"/>
              <a:gd name="connsiteY3" fmla="*/ 386321 h 621178"/>
              <a:gd name="connsiteX4" fmla="*/ 854836 w 1095775"/>
              <a:gd name="connsiteY4" fmla="*/ 621178 h 621178"/>
              <a:gd name="connsiteX5" fmla="*/ 564441 w 1095775"/>
              <a:gd name="connsiteY5" fmla="*/ 429849 h 621178"/>
              <a:gd name="connsiteX6" fmla="*/ 678724 w 1095775"/>
              <a:gd name="connsiteY6" fmla="*/ 420192 h 621178"/>
              <a:gd name="connsiteX7" fmla="*/ 456627 w 1095775"/>
              <a:gd name="connsiteY7" fmla="*/ 294525 h 621178"/>
              <a:gd name="connsiteX8" fmla="*/ 293164 w 1095775"/>
              <a:gd name="connsiteY8" fmla="*/ 469051 h 621178"/>
              <a:gd name="connsiteX9" fmla="*/ 123952 w 1095775"/>
              <a:gd name="connsiteY9" fmla="*/ 359985 h 621178"/>
              <a:gd name="connsiteX10" fmla="*/ 0 w 1095775"/>
              <a:gd name="connsiteY10" fmla="*/ 483338 h 621178"/>
              <a:gd name="connsiteX0" fmla="*/ 0 w 1095775"/>
              <a:gd name="connsiteY0" fmla="*/ 480964 h 618804"/>
              <a:gd name="connsiteX1" fmla="*/ 473534 w 1095775"/>
              <a:gd name="connsiteY1" fmla="*/ 435 h 618804"/>
              <a:gd name="connsiteX2" fmla="*/ 973153 w 1095775"/>
              <a:gd name="connsiteY2" fmla="*/ 393766 h 618804"/>
              <a:gd name="connsiteX3" fmla="*/ 1095775 w 1095775"/>
              <a:gd name="connsiteY3" fmla="*/ 383947 h 618804"/>
              <a:gd name="connsiteX4" fmla="*/ 854836 w 1095775"/>
              <a:gd name="connsiteY4" fmla="*/ 618804 h 618804"/>
              <a:gd name="connsiteX5" fmla="*/ 564441 w 1095775"/>
              <a:gd name="connsiteY5" fmla="*/ 427475 h 618804"/>
              <a:gd name="connsiteX6" fmla="*/ 678724 w 1095775"/>
              <a:gd name="connsiteY6" fmla="*/ 417818 h 618804"/>
              <a:gd name="connsiteX7" fmla="*/ 456627 w 1095775"/>
              <a:gd name="connsiteY7" fmla="*/ 292151 h 618804"/>
              <a:gd name="connsiteX8" fmla="*/ 293164 w 1095775"/>
              <a:gd name="connsiteY8" fmla="*/ 466677 h 618804"/>
              <a:gd name="connsiteX9" fmla="*/ 123952 w 1095775"/>
              <a:gd name="connsiteY9" fmla="*/ 357611 h 618804"/>
              <a:gd name="connsiteX10" fmla="*/ 0 w 1095775"/>
              <a:gd name="connsiteY10" fmla="*/ 480964 h 618804"/>
              <a:gd name="connsiteX0" fmla="*/ 0 w 1095775"/>
              <a:gd name="connsiteY0" fmla="*/ 542758 h 680598"/>
              <a:gd name="connsiteX1" fmla="*/ 475915 w 1095775"/>
              <a:gd name="connsiteY1" fmla="*/ 317 h 680598"/>
              <a:gd name="connsiteX2" fmla="*/ 973153 w 1095775"/>
              <a:gd name="connsiteY2" fmla="*/ 455560 h 680598"/>
              <a:gd name="connsiteX3" fmla="*/ 1095775 w 1095775"/>
              <a:gd name="connsiteY3" fmla="*/ 445741 h 680598"/>
              <a:gd name="connsiteX4" fmla="*/ 854836 w 1095775"/>
              <a:gd name="connsiteY4" fmla="*/ 680598 h 680598"/>
              <a:gd name="connsiteX5" fmla="*/ 564441 w 1095775"/>
              <a:gd name="connsiteY5" fmla="*/ 489269 h 680598"/>
              <a:gd name="connsiteX6" fmla="*/ 678724 w 1095775"/>
              <a:gd name="connsiteY6" fmla="*/ 479612 h 680598"/>
              <a:gd name="connsiteX7" fmla="*/ 456627 w 1095775"/>
              <a:gd name="connsiteY7" fmla="*/ 353945 h 680598"/>
              <a:gd name="connsiteX8" fmla="*/ 293164 w 1095775"/>
              <a:gd name="connsiteY8" fmla="*/ 528471 h 680598"/>
              <a:gd name="connsiteX9" fmla="*/ 123952 w 1095775"/>
              <a:gd name="connsiteY9" fmla="*/ 419405 h 680598"/>
              <a:gd name="connsiteX10" fmla="*/ 0 w 1095775"/>
              <a:gd name="connsiteY10" fmla="*/ 542758 h 680598"/>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3394"/>
              <a:gd name="connsiteY0" fmla="*/ 435462 h 623309"/>
              <a:gd name="connsiteX1" fmla="*/ 475916 w 1093394"/>
              <a:gd name="connsiteY1" fmla="*/ 178 h 623309"/>
              <a:gd name="connsiteX2" fmla="*/ 970772 w 1093394"/>
              <a:gd name="connsiteY2" fmla="*/ 398271 h 623309"/>
              <a:gd name="connsiteX3" fmla="*/ 1093394 w 1093394"/>
              <a:gd name="connsiteY3" fmla="*/ 388452 h 623309"/>
              <a:gd name="connsiteX4" fmla="*/ 852455 w 1093394"/>
              <a:gd name="connsiteY4" fmla="*/ 623309 h 623309"/>
              <a:gd name="connsiteX5" fmla="*/ 562060 w 1093394"/>
              <a:gd name="connsiteY5" fmla="*/ 431980 h 623309"/>
              <a:gd name="connsiteX6" fmla="*/ 676343 w 1093394"/>
              <a:gd name="connsiteY6" fmla="*/ 422323 h 623309"/>
              <a:gd name="connsiteX7" fmla="*/ 454246 w 1093394"/>
              <a:gd name="connsiteY7" fmla="*/ 296656 h 623309"/>
              <a:gd name="connsiteX8" fmla="*/ 290783 w 1093394"/>
              <a:gd name="connsiteY8" fmla="*/ 471182 h 623309"/>
              <a:gd name="connsiteX9" fmla="*/ 121571 w 1093394"/>
              <a:gd name="connsiteY9" fmla="*/ 362116 h 623309"/>
              <a:gd name="connsiteX10" fmla="*/ 0 w 1093394"/>
              <a:gd name="connsiteY10" fmla="*/ 435462 h 623309"/>
              <a:gd name="connsiteX0" fmla="*/ 0 w 1093394"/>
              <a:gd name="connsiteY0" fmla="*/ 478905 h 623889"/>
              <a:gd name="connsiteX1" fmla="*/ 475916 w 1093394"/>
              <a:gd name="connsiteY1" fmla="*/ 758 h 623889"/>
              <a:gd name="connsiteX2" fmla="*/ 970772 w 1093394"/>
              <a:gd name="connsiteY2" fmla="*/ 398851 h 623889"/>
              <a:gd name="connsiteX3" fmla="*/ 1093394 w 1093394"/>
              <a:gd name="connsiteY3" fmla="*/ 389032 h 623889"/>
              <a:gd name="connsiteX4" fmla="*/ 852455 w 1093394"/>
              <a:gd name="connsiteY4" fmla="*/ 623889 h 623889"/>
              <a:gd name="connsiteX5" fmla="*/ 562060 w 1093394"/>
              <a:gd name="connsiteY5" fmla="*/ 432560 h 623889"/>
              <a:gd name="connsiteX6" fmla="*/ 676343 w 1093394"/>
              <a:gd name="connsiteY6" fmla="*/ 422903 h 623889"/>
              <a:gd name="connsiteX7" fmla="*/ 454246 w 1093394"/>
              <a:gd name="connsiteY7" fmla="*/ 297236 h 623889"/>
              <a:gd name="connsiteX8" fmla="*/ 290783 w 1093394"/>
              <a:gd name="connsiteY8" fmla="*/ 471762 h 623889"/>
              <a:gd name="connsiteX9" fmla="*/ 121571 w 1093394"/>
              <a:gd name="connsiteY9" fmla="*/ 362696 h 623889"/>
              <a:gd name="connsiteX10" fmla="*/ 0 w 1093394"/>
              <a:gd name="connsiteY10" fmla="*/ 478905 h 623889"/>
              <a:gd name="connsiteX0" fmla="*/ 0 w 1093394"/>
              <a:gd name="connsiteY0" fmla="*/ 478905 h 623889"/>
              <a:gd name="connsiteX1" fmla="*/ 475916 w 1093394"/>
              <a:gd name="connsiteY1" fmla="*/ 758 h 623889"/>
              <a:gd name="connsiteX2" fmla="*/ 970772 w 1093394"/>
              <a:gd name="connsiteY2" fmla="*/ 398851 h 623889"/>
              <a:gd name="connsiteX3" fmla="*/ 1093394 w 1093394"/>
              <a:gd name="connsiteY3" fmla="*/ 389032 h 623889"/>
              <a:gd name="connsiteX4" fmla="*/ 852455 w 1093394"/>
              <a:gd name="connsiteY4" fmla="*/ 623889 h 623889"/>
              <a:gd name="connsiteX5" fmla="*/ 562060 w 1093394"/>
              <a:gd name="connsiteY5" fmla="*/ 432560 h 623889"/>
              <a:gd name="connsiteX6" fmla="*/ 676343 w 1093394"/>
              <a:gd name="connsiteY6" fmla="*/ 422903 h 623889"/>
              <a:gd name="connsiteX7" fmla="*/ 454246 w 1093394"/>
              <a:gd name="connsiteY7" fmla="*/ 297236 h 623889"/>
              <a:gd name="connsiteX8" fmla="*/ 290783 w 1093394"/>
              <a:gd name="connsiteY8" fmla="*/ 471762 h 623889"/>
              <a:gd name="connsiteX9" fmla="*/ 121571 w 1093394"/>
              <a:gd name="connsiteY9" fmla="*/ 362696 h 623889"/>
              <a:gd name="connsiteX10" fmla="*/ 0 w 1093394"/>
              <a:gd name="connsiteY10" fmla="*/ 478905 h 623889"/>
              <a:gd name="connsiteX0" fmla="*/ 0 w 1093394"/>
              <a:gd name="connsiteY0" fmla="*/ 478673 h 623657"/>
              <a:gd name="connsiteX1" fmla="*/ 475916 w 1093394"/>
              <a:gd name="connsiteY1" fmla="*/ 526 h 623657"/>
              <a:gd name="connsiteX2" fmla="*/ 970772 w 1093394"/>
              <a:gd name="connsiteY2" fmla="*/ 398619 h 623657"/>
              <a:gd name="connsiteX3" fmla="*/ 1093394 w 1093394"/>
              <a:gd name="connsiteY3" fmla="*/ 388800 h 623657"/>
              <a:gd name="connsiteX4" fmla="*/ 852455 w 1093394"/>
              <a:gd name="connsiteY4" fmla="*/ 623657 h 623657"/>
              <a:gd name="connsiteX5" fmla="*/ 562060 w 1093394"/>
              <a:gd name="connsiteY5" fmla="*/ 432328 h 623657"/>
              <a:gd name="connsiteX6" fmla="*/ 676343 w 1093394"/>
              <a:gd name="connsiteY6" fmla="*/ 422671 h 623657"/>
              <a:gd name="connsiteX7" fmla="*/ 454246 w 1093394"/>
              <a:gd name="connsiteY7" fmla="*/ 297004 h 623657"/>
              <a:gd name="connsiteX8" fmla="*/ 290783 w 1093394"/>
              <a:gd name="connsiteY8" fmla="*/ 471530 h 623657"/>
              <a:gd name="connsiteX9" fmla="*/ 121571 w 1093394"/>
              <a:gd name="connsiteY9" fmla="*/ 362464 h 623657"/>
              <a:gd name="connsiteX10" fmla="*/ 0 w 1093394"/>
              <a:gd name="connsiteY10" fmla="*/ 478673 h 62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3394" h="623657">
                <a:moveTo>
                  <a:pt x="0" y="478673"/>
                </a:moveTo>
                <a:cubicBezTo>
                  <a:pt x="9525" y="174040"/>
                  <a:pt x="264115" y="11487"/>
                  <a:pt x="475916" y="526"/>
                </a:cubicBezTo>
                <a:cubicBezTo>
                  <a:pt x="687717" y="-10435"/>
                  <a:pt x="922203" y="151093"/>
                  <a:pt x="970772" y="398619"/>
                </a:cubicBezTo>
                <a:lnTo>
                  <a:pt x="1093394" y="388800"/>
                </a:lnTo>
                <a:lnTo>
                  <a:pt x="852455" y="623657"/>
                </a:lnTo>
                <a:lnTo>
                  <a:pt x="562060" y="432328"/>
                </a:lnTo>
                <a:lnTo>
                  <a:pt x="676343" y="422671"/>
                </a:lnTo>
                <a:cubicBezTo>
                  <a:pt x="642385" y="332633"/>
                  <a:pt x="548914" y="279745"/>
                  <a:pt x="454246" y="297004"/>
                </a:cubicBezTo>
                <a:cubicBezTo>
                  <a:pt x="359578" y="314263"/>
                  <a:pt x="295032" y="393548"/>
                  <a:pt x="290783" y="471530"/>
                </a:cubicBezTo>
                <a:cubicBezTo>
                  <a:pt x="243905" y="435969"/>
                  <a:pt x="175593" y="398026"/>
                  <a:pt x="121571" y="362464"/>
                </a:cubicBezTo>
                <a:cubicBezTo>
                  <a:pt x="84223" y="400407"/>
                  <a:pt x="32586" y="443111"/>
                  <a:pt x="0" y="478673"/>
                </a:cubicBezTo>
                <a:close/>
              </a:path>
            </a:pathLst>
          </a:custGeom>
          <a:gradFill>
            <a:gsLst>
              <a:gs pos="0">
                <a:srgbClr val="71CB05"/>
              </a:gs>
              <a:gs pos="84000">
                <a:srgbClr val="D7FCA6"/>
              </a:gs>
            </a:gsLst>
            <a:lin ang="2400000" scaled="0"/>
          </a:gradFill>
          <a:ln w="127">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algn="ctr"/>
            <a:endParaRPr lang="ja-JP" altLang="en-US" sz="1534" dirty="0">
              <a:solidFill>
                <a:schemeClr val="tx1"/>
              </a:solidFill>
            </a:endParaRPr>
          </a:p>
        </p:txBody>
      </p:sp>
      <p:sp>
        <p:nvSpPr>
          <p:cNvPr id="2" name="テキスト ボックス 1"/>
          <p:cNvSpPr txBox="1"/>
          <p:nvPr/>
        </p:nvSpPr>
        <p:spPr>
          <a:xfrm>
            <a:off x="4616701" y="2859897"/>
            <a:ext cx="1037463" cy="348109"/>
          </a:xfrm>
          <a:prstGeom prst="rect">
            <a:avLst/>
          </a:prstGeom>
          <a:noFill/>
        </p:spPr>
        <p:txBody>
          <a:bodyPr wrap="none" rtlCol="0">
            <a:spAutoFit/>
          </a:bodyPr>
          <a:lstStyle/>
          <a:p>
            <a:r>
              <a:rPr lang="ja-JP" altLang="en-US" sz="1662" dirty="0"/>
              <a:t>獣医学類</a:t>
            </a:r>
          </a:p>
        </p:txBody>
      </p:sp>
      <p:sp>
        <p:nvSpPr>
          <p:cNvPr id="14" name="テキスト ボックス 13"/>
          <p:cNvSpPr txBox="1"/>
          <p:nvPr/>
        </p:nvSpPr>
        <p:spPr>
          <a:xfrm>
            <a:off x="802994" y="2859897"/>
            <a:ext cx="2425664" cy="348109"/>
          </a:xfrm>
          <a:prstGeom prst="rect">
            <a:avLst/>
          </a:prstGeom>
          <a:noFill/>
        </p:spPr>
        <p:txBody>
          <a:bodyPr wrap="none" rtlCol="0">
            <a:spAutoFit/>
          </a:bodyPr>
          <a:lstStyle/>
          <a:p>
            <a:r>
              <a:rPr lang="ja-JP" altLang="en-US" sz="1662" dirty="0"/>
              <a:t>感染症科学研究センター</a:t>
            </a:r>
          </a:p>
        </p:txBody>
      </p:sp>
      <p:sp>
        <p:nvSpPr>
          <p:cNvPr id="3" name="角丸四角形 2"/>
          <p:cNvSpPr/>
          <p:nvPr/>
        </p:nvSpPr>
        <p:spPr>
          <a:xfrm>
            <a:off x="599354" y="4043152"/>
            <a:ext cx="2027077" cy="332308"/>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63" dirty="0">
                <a:solidFill>
                  <a:srgbClr val="00B050"/>
                </a:solidFill>
              </a:rPr>
              <a:t>抗菌化合物の同定</a:t>
            </a:r>
          </a:p>
        </p:txBody>
      </p:sp>
      <p:sp>
        <p:nvSpPr>
          <p:cNvPr id="15" name="角丸四角形 14"/>
          <p:cNvSpPr/>
          <p:nvPr/>
        </p:nvSpPr>
        <p:spPr>
          <a:xfrm>
            <a:off x="599354" y="3659296"/>
            <a:ext cx="2027077" cy="332308"/>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63" dirty="0">
                <a:solidFill>
                  <a:srgbClr val="00B050"/>
                </a:solidFill>
              </a:rPr>
              <a:t>薬剤耐性菌の攻略</a:t>
            </a:r>
          </a:p>
        </p:txBody>
      </p:sp>
      <p:sp>
        <p:nvSpPr>
          <p:cNvPr id="16" name="角丸四角形 15"/>
          <p:cNvSpPr/>
          <p:nvPr/>
        </p:nvSpPr>
        <p:spPr>
          <a:xfrm>
            <a:off x="4479165" y="3642363"/>
            <a:ext cx="1694769" cy="498462"/>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63" dirty="0">
                <a:solidFill>
                  <a:srgbClr val="00B050"/>
                </a:solidFill>
              </a:rPr>
              <a:t>動物実験による</a:t>
            </a:r>
            <a:endParaRPr lang="en-US" altLang="ja-JP" sz="1363" dirty="0">
              <a:solidFill>
                <a:srgbClr val="00B050"/>
              </a:solidFill>
            </a:endParaRPr>
          </a:p>
          <a:p>
            <a:pPr algn="ctr"/>
            <a:r>
              <a:rPr lang="ja-JP" altLang="en-US" sz="1363" dirty="0">
                <a:solidFill>
                  <a:srgbClr val="00B050"/>
                </a:solidFill>
              </a:rPr>
              <a:t>有効性の確認</a:t>
            </a:r>
          </a:p>
        </p:txBody>
      </p:sp>
      <p:sp>
        <p:nvSpPr>
          <p:cNvPr id="18" name="角丸四角形 17"/>
          <p:cNvSpPr/>
          <p:nvPr/>
        </p:nvSpPr>
        <p:spPr>
          <a:xfrm>
            <a:off x="4227430" y="5727154"/>
            <a:ext cx="2259692" cy="498462"/>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34" dirty="0">
                <a:solidFill>
                  <a:srgbClr val="00B050"/>
                </a:solidFill>
              </a:rPr>
              <a:t>比較動物医学による</a:t>
            </a:r>
            <a:endParaRPr lang="en-US" altLang="ja-JP" sz="1534" dirty="0">
              <a:solidFill>
                <a:srgbClr val="00B050"/>
              </a:solidFill>
            </a:endParaRPr>
          </a:p>
          <a:p>
            <a:pPr algn="ctr"/>
            <a:r>
              <a:rPr lang="ja-JP" altLang="en-US" sz="1534" dirty="0">
                <a:solidFill>
                  <a:srgbClr val="00B050"/>
                </a:solidFill>
              </a:rPr>
              <a:t>人への影響評価</a:t>
            </a:r>
          </a:p>
        </p:txBody>
      </p:sp>
      <p:sp>
        <p:nvSpPr>
          <p:cNvPr id="20" name="角丸四角形 19"/>
          <p:cNvSpPr/>
          <p:nvPr/>
        </p:nvSpPr>
        <p:spPr>
          <a:xfrm>
            <a:off x="507355" y="5735813"/>
            <a:ext cx="2658462" cy="332308"/>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34" dirty="0">
                <a:solidFill>
                  <a:srgbClr val="00B050"/>
                </a:solidFill>
              </a:rPr>
              <a:t>耐性菌ライブラリーの構築</a:t>
            </a:r>
          </a:p>
        </p:txBody>
      </p:sp>
      <p:sp>
        <p:nvSpPr>
          <p:cNvPr id="21" name="テキスト ボックス 20"/>
          <p:cNvSpPr txBox="1"/>
          <p:nvPr/>
        </p:nvSpPr>
        <p:spPr>
          <a:xfrm>
            <a:off x="3024075" y="4011005"/>
            <a:ext cx="1191352" cy="302070"/>
          </a:xfrm>
          <a:prstGeom prst="rect">
            <a:avLst/>
          </a:prstGeom>
          <a:noFill/>
        </p:spPr>
        <p:txBody>
          <a:bodyPr wrap="none" rtlCol="0">
            <a:spAutoFit/>
          </a:bodyPr>
          <a:lstStyle/>
          <a:p>
            <a:r>
              <a:rPr lang="ja-JP" altLang="en-US" sz="1363" dirty="0"/>
              <a:t>検証の繰返し</a:t>
            </a:r>
          </a:p>
        </p:txBody>
      </p:sp>
      <p:sp>
        <p:nvSpPr>
          <p:cNvPr id="22" name="テキスト ボックス 21"/>
          <p:cNvSpPr txBox="1"/>
          <p:nvPr/>
        </p:nvSpPr>
        <p:spPr>
          <a:xfrm>
            <a:off x="620032" y="2540258"/>
            <a:ext cx="2711009" cy="319639"/>
          </a:xfrm>
          <a:prstGeom prst="rect">
            <a:avLst/>
          </a:prstGeom>
          <a:noFill/>
        </p:spPr>
        <p:txBody>
          <a:bodyPr wrap="square" rtlCol="0">
            <a:spAutoFit/>
          </a:bodyPr>
          <a:lstStyle/>
          <a:p>
            <a:pPr algn="ctr"/>
            <a:r>
              <a:rPr lang="ja-JP" altLang="en-US" sz="1477" dirty="0">
                <a:latin typeface="Meiryo UI" panose="020B0604030504040204" pitchFamily="50" charset="-128"/>
                <a:ea typeface="Meiryo UI" panose="020B0604030504040204" pitchFamily="50" charset="-128"/>
                <a:cs typeface="Meiryo UI" panose="020B0604030504040204" pitchFamily="50" charset="-128"/>
              </a:rPr>
              <a:t>大阪市立大学</a:t>
            </a:r>
          </a:p>
        </p:txBody>
      </p:sp>
      <p:cxnSp>
        <p:nvCxnSpPr>
          <p:cNvPr id="23" name="直線コネクタ 22"/>
          <p:cNvCxnSpPr/>
          <p:nvPr/>
        </p:nvCxnSpPr>
        <p:spPr>
          <a:xfrm flipV="1">
            <a:off x="3666971" y="2859897"/>
            <a:ext cx="29222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3747361" y="2540258"/>
            <a:ext cx="2711009" cy="319639"/>
          </a:xfrm>
          <a:prstGeom prst="rect">
            <a:avLst/>
          </a:prstGeom>
          <a:noFill/>
        </p:spPr>
        <p:txBody>
          <a:bodyPr wrap="square" rtlCol="0">
            <a:spAutoFit/>
          </a:bodyPr>
          <a:lstStyle/>
          <a:p>
            <a:pPr algn="ctr"/>
            <a:r>
              <a:rPr lang="ja-JP" altLang="en-US" sz="1477" dirty="0">
                <a:latin typeface="Meiryo UI" panose="020B0604030504040204" pitchFamily="50" charset="-128"/>
                <a:ea typeface="Meiryo UI" panose="020B0604030504040204" pitchFamily="50" charset="-128"/>
                <a:cs typeface="Meiryo UI" panose="020B0604030504040204" pitchFamily="50" charset="-128"/>
              </a:rPr>
              <a:t>大阪府立大学</a:t>
            </a:r>
          </a:p>
        </p:txBody>
      </p:sp>
      <p:cxnSp>
        <p:nvCxnSpPr>
          <p:cNvPr id="28" name="直線コネクタ 27"/>
          <p:cNvCxnSpPr/>
          <p:nvPr/>
        </p:nvCxnSpPr>
        <p:spPr>
          <a:xfrm flipV="1">
            <a:off x="514964" y="2859897"/>
            <a:ext cx="29222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右矢印 14"/>
          <p:cNvSpPr/>
          <p:nvPr/>
        </p:nvSpPr>
        <p:spPr>
          <a:xfrm rot="2922715" flipV="1">
            <a:off x="4760611" y="4944207"/>
            <a:ext cx="807830" cy="536096"/>
          </a:xfrm>
          <a:custGeom>
            <a:avLst/>
            <a:gdLst>
              <a:gd name="connsiteX0" fmla="*/ 0 w 1368152"/>
              <a:gd name="connsiteY0" fmla="*/ 198022 h 792088"/>
              <a:gd name="connsiteX1" fmla="*/ 972108 w 1368152"/>
              <a:gd name="connsiteY1" fmla="*/ 198022 h 792088"/>
              <a:gd name="connsiteX2" fmla="*/ 972108 w 1368152"/>
              <a:gd name="connsiteY2" fmla="*/ 0 h 792088"/>
              <a:gd name="connsiteX3" fmla="*/ 1368152 w 1368152"/>
              <a:gd name="connsiteY3" fmla="*/ 396044 h 792088"/>
              <a:gd name="connsiteX4" fmla="*/ 972108 w 1368152"/>
              <a:gd name="connsiteY4" fmla="*/ 792088 h 792088"/>
              <a:gd name="connsiteX5" fmla="*/ 972108 w 1368152"/>
              <a:gd name="connsiteY5" fmla="*/ 594066 h 792088"/>
              <a:gd name="connsiteX6" fmla="*/ 0 w 1368152"/>
              <a:gd name="connsiteY6" fmla="*/ 594066 h 792088"/>
              <a:gd name="connsiteX7" fmla="*/ 0 w 1368152"/>
              <a:gd name="connsiteY7" fmla="*/ 198022 h 792088"/>
              <a:gd name="connsiteX0" fmla="*/ 0 w 1912154"/>
              <a:gd name="connsiteY0" fmla="*/ 198022 h 792088"/>
              <a:gd name="connsiteX1" fmla="*/ 972108 w 1912154"/>
              <a:gd name="connsiteY1" fmla="*/ 198022 h 792088"/>
              <a:gd name="connsiteX2" fmla="*/ 972108 w 1912154"/>
              <a:gd name="connsiteY2" fmla="*/ 0 h 792088"/>
              <a:gd name="connsiteX3" fmla="*/ 1912154 w 1912154"/>
              <a:gd name="connsiteY3" fmla="*/ 221734 h 792088"/>
              <a:gd name="connsiteX4" fmla="*/ 972108 w 1912154"/>
              <a:gd name="connsiteY4" fmla="*/ 792088 h 792088"/>
              <a:gd name="connsiteX5" fmla="*/ 972108 w 1912154"/>
              <a:gd name="connsiteY5" fmla="*/ 594066 h 792088"/>
              <a:gd name="connsiteX6" fmla="*/ 0 w 1912154"/>
              <a:gd name="connsiteY6" fmla="*/ 594066 h 792088"/>
              <a:gd name="connsiteX7" fmla="*/ 0 w 1912154"/>
              <a:gd name="connsiteY7" fmla="*/ 198022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835046"/>
              <a:gd name="connsiteX1" fmla="*/ 1234333 w 2174379"/>
              <a:gd name="connsiteY1" fmla="*/ 198022 h 835046"/>
              <a:gd name="connsiteX2" fmla="*/ 1234333 w 2174379"/>
              <a:gd name="connsiteY2" fmla="*/ 0 h 835046"/>
              <a:gd name="connsiteX3" fmla="*/ 2174379 w 2174379"/>
              <a:gd name="connsiteY3" fmla="*/ 221734 h 835046"/>
              <a:gd name="connsiteX4" fmla="*/ 1234333 w 2174379"/>
              <a:gd name="connsiteY4" fmla="*/ 792088 h 835046"/>
              <a:gd name="connsiteX5" fmla="*/ 1234333 w 2174379"/>
              <a:gd name="connsiteY5" fmla="*/ 594066 h 835046"/>
              <a:gd name="connsiteX6" fmla="*/ 115082 w 2174379"/>
              <a:gd name="connsiteY6" fmla="*/ 835046 h 835046"/>
              <a:gd name="connsiteX7" fmla="*/ 0 w 2174379"/>
              <a:gd name="connsiteY7" fmla="*/ 411623 h 835046"/>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0 w 2174379"/>
              <a:gd name="connsiteY6" fmla="*/ 41162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274590"/>
              <a:gd name="connsiteY0" fmla="*/ 568675 h 823270"/>
              <a:gd name="connsiteX1" fmla="*/ 1466604 w 2274590"/>
              <a:gd name="connsiteY1" fmla="*/ 229204 h 823270"/>
              <a:gd name="connsiteX2" fmla="*/ 1466604 w 2274590"/>
              <a:gd name="connsiteY2" fmla="*/ 31182 h 823270"/>
              <a:gd name="connsiteX3" fmla="*/ 2274590 w 2274590"/>
              <a:gd name="connsiteY3" fmla="*/ 0 h 823270"/>
              <a:gd name="connsiteX4" fmla="*/ 1466604 w 2274590"/>
              <a:gd name="connsiteY4" fmla="*/ 823270 h 823270"/>
              <a:gd name="connsiteX5" fmla="*/ 1466604 w 2274590"/>
              <a:gd name="connsiteY5" fmla="*/ 625248 h 823270"/>
              <a:gd name="connsiteX6" fmla="*/ 0 w 2274590"/>
              <a:gd name="connsiteY6" fmla="*/ 568675 h 823270"/>
              <a:gd name="connsiteX0" fmla="*/ 0 w 2274590"/>
              <a:gd name="connsiteY0" fmla="*/ 680502 h 935097"/>
              <a:gd name="connsiteX1" fmla="*/ 1466604 w 2274590"/>
              <a:gd name="connsiteY1" fmla="*/ 34103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466604 w 2274590"/>
              <a:gd name="connsiteY5" fmla="*/ 737075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381997 w 2274590"/>
              <a:gd name="connsiteY1" fmla="*/ 20889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23781 w 2274590"/>
              <a:gd name="connsiteY1" fmla="*/ 291992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12418 w 2274590"/>
              <a:gd name="connsiteY1" fmla="*/ 329149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22701 h 970746"/>
              <a:gd name="connsiteX1" fmla="*/ 1412418 w 2274590"/>
              <a:gd name="connsiteY1" fmla="*/ 271348 h 970746"/>
              <a:gd name="connsiteX2" fmla="*/ 1244189 w 2274590"/>
              <a:gd name="connsiteY2" fmla="*/ 0 h 970746"/>
              <a:gd name="connsiteX3" fmla="*/ 2274590 w 2274590"/>
              <a:gd name="connsiteY3" fmla="*/ 54026 h 970746"/>
              <a:gd name="connsiteX4" fmla="*/ 1623990 w 2274590"/>
              <a:gd name="connsiteY4" fmla="*/ 970746 h 970746"/>
              <a:gd name="connsiteX5" fmla="*/ 1532180 w 2274590"/>
              <a:gd name="connsiteY5" fmla="*/ 541493 h 970746"/>
              <a:gd name="connsiteX6" fmla="*/ 0 w 2274590"/>
              <a:gd name="connsiteY6" fmla="*/ 622701 h 970746"/>
              <a:gd name="connsiteX0" fmla="*/ 0 w 2274590"/>
              <a:gd name="connsiteY0" fmla="*/ 622701 h 795262"/>
              <a:gd name="connsiteX1" fmla="*/ 1412418 w 2274590"/>
              <a:gd name="connsiteY1" fmla="*/ 271348 h 795262"/>
              <a:gd name="connsiteX2" fmla="*/ 1244189 w 2274590"/>
              <a:gd name="connsiteY2" fmla="*/ 0 h 795262"/>
              <a:gd name="connsiteX3" fmla="*/ 2274590 w 2274590"/>
              <a:gd name="connsiteY3" fmla="*/ 54026 h 795262"/>
              <a:gd name="connsiteX4" fmla="*/ 1571390 w 2274590"/>
              <a:gd name="connsiteY4" fmla="*/ 795262 h 795262"/>
              <a:gd name="connsiteX5" fmla="*/ 1532180 w 2274590"/>
              <a:gd name="connsiteY5" fmla="*/ 541493 h 795262"/>
              <a:gd name="connsiteX6" fmla="*/ 0 w 2274590"/>
              <a:gd name="connsiteY6" fmla="*/ 622701 h 795262"/>
              <a:gd name="connsiteX0" fmla="*/ 0 w 2067618"/>
              <a:gd name="connsiteY0" fmla="*/ 622701 h 795262"/>
              <a:gd name="connsiteX1" fmla="*/ 1412418 w 2067618"/>
              <a:gd name="connsiteY1" fmla="*/ 271348 h 795262"/>
              <a:gd name="connsiteX2" fmla="*/ 1244189 w 2067618"/>
              <a:gd name="connsiteY2" fmla="*/ 0 h 795262"/>
              <a:gd name="connsiteX3" fmla="*/ 2067618 w 2067618"/>
              <a:gd name="connsiteY3" fmla="*/ 132939 h 795262"/>
              <a:gd name="connsiteX4" fmla="*/ 1571390 w 2067618"/>
              <a:gd name="connsiteY4" fmla="*/ 795262 h 795262"/>
              <a:gd name="connsiteX5" fmla="*/ 1532180 w 2067618"/>
              <a:gd name="connsiteY5" fmla="*/ 541493 h 795262"/>
              <a:gd name="connsiteX6" fmla="*/ 0 w 2067618"/>
              <a:gd name="connsiteY6" fmla="*/ 622701 h 795262"/>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32180 w 2067618"/>
              <a:gd name="connsiteY5" fmla="*/ 541493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7911"/>
              <a:gd name="connsiteX1" fmla="*/ 1412418 w 2067618"/>
              <a:gd name="connsiteY1" fmla="*/ 271348 h 847911"/>
              <a:gd name="connsiteX2" fmla="*/ 1244189 w 2067618"/>
              <a:gd name="connsiteY2" fmla="*/ 0 h 847911"/>
              <a:gd name="connsiteX3" fmla="*/ 2067618 w 2067618"/>
              <a:gd name="connsiteY3" fmla="*/ 132939 h 847911"/>
              <a:gd name="connsiteX4" fmla="*/ 1699368 w 2067618"/>
              <a:gd name="connsiteY4" fmla="*/ 846901 h 847911"/>
              <a:gd name="connsiteX5" fmla="*/ 1547157 w 2067618"/>
              <a:gd name="connsiteY5" fmla="*/ 497629 h 847911"/>
              <a:gd name="connsiteX6" fmla="*/ 0 w 2067618"/>
              <a:gd name="connsiteY6" fmla="*/ 622701 h 84791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586665 h 810865"/>
              <a:gd name="connsiteX1" fmla="*/ 1412418 w 2067618"/>
              <a:gd name="connsiteY1" fmla="*/ 235312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343280 w 2067618"/>
              <a:gd name="connsiteY5" fmla="*/ 550829 h 810865"/>
              <a:gd name="connsiteX6" fmla="*/ 0 w 2067618"/>
              <a:gd name="connsiteY6" fmla="*/ 586665 h 810865"/>
              <a:gd name="connsiteX0" fmla="*/ 0 w 2067618"/>
              <a:gd name="connsiteY0" fmla="*/ 586665 h 919733"/>
              <a:gd name="connsiteX1" fmla="*/ 1139377 w 2067618"/>
              <a:gd name="connsiteY1" fmla="*/ 356529 h 919733"/>
              <a:gd name="connsiteX2" fmla="*/ 861241 w 2067618"/>
              <a:gd name="connsiteY2" fmla="*/ 0 h 919733"/>
              <a:gd name="connsiteX3" fmla="*/ 2067618 w 2067618"/>
              <a:gd name="connsiteY3" fmla="*/ 96903 h 919733"/>
              <a:gd name="connsiteX4" fmla="*/ 1580125 w 2067618"/>
              <a:gd name="connsiteY4" fmla="*/ 919733 h 919733"/>
              <a:gd name="connsiteX5" fmla="*/ 1343280 w 2067618"/>
              <a:gd name="connsiteY5" fmla="*/ 550829 h 919733"/>
              <a:gd name="connsiteX6" fmla="*/ 0 w 2067618"/>
              <a:gd name="connsiteY6" fmla="*/ 586665 h 919733"/>
              <a:gd name="connsiteX0" fmla="*/ 0 w 2067618"/>
              <a:gd name="connsiteY0" fmla="*/ 586665 h 911984"/>
              <a:gd name="connsiteX1" fmla="*/ 1139377 w 2067618"/>
              <a:gd name="connsiteY1" fmla="*/ 356529 h 911984"/>
              <a:gd name="connsiteX2" fmla="*/ 861241 w 2067618"/>
              <a:gd name="connsiteY2" fmla="*/ 0 h 911984"/>
              <a:gd name="connsiteX3" fmla="*/ 2067618 w 2067618"/>
              <a:gd name="connsiteY3" fmla="*/ 96903 h 911984"/>
              <a:gd name="connsiteX4" fmla="*/ 1549678 w 2067618"/>
              <a:gd name="connsiteY4" fmla="*/ 911984 h 911984"/>
              <a:gd name="connsiteX5" fmla="*/ 1343280 w 2067618"/>
              <a:gd name="connsiteY5" fmla="*/ 550829 h 911984"/>
              <a:gd name="connsiteX6" fmla="*/ 0 w 2067618"/>
              <a:gd name="connsiteY6" fmla="*/ 586665 h 911984"/>
              <a:gd name="connsiteX0" fmla="*/ 0 w 1897309"/>
              <a:gd name="connsiteY0" fmla="*/ 586665 h 911984"/>
              <a:gd name="connsiteX1" fmla="*/ 1139377 w 1897309"/>
              <a:gd name="connsiteY1" fmla="*/ 356529 h 911984"/>
              <a:gd name="connsiteX2" fmla="*/ 861241 w 1897309"/>
              <a:gd name="connsiteY2" fmla="*/ 0 h 911984"/>
              <a:gd name="connsiteX3" fmla="*/ 1897309 w 1897309"/>
              <a:gd name="connsiteY3" fmla="*/ 91702 h 911984"/>
              <a:gd name="connsiteX4" fmla="*/ 1549678 w 1897309"/>
              <a:gd name="connsiteY4" fmla="*/ 911984 h 911984"/>
              <a:gd name="connsiteX5" fmla="*/ 1343280 w 1897309"/>
              <a:gd name="connsiteY5" fmla="*/ 550829 h 911984"/>
              <a:gd name="connsiteX6" fmla="*/ 0 w 1897309"/>
              <a:gd name="connsiteY6" fmla="*/ 586665 h 911984"/>
              <a:gd name="connsiteX0" fmla="*/ 0 w 1897309"/>
              <a:gd name="connsiteY0" fmla="*/ 586665 h 773657"/>
              <a:gd name="connsiteX1" fmla="*/ 1139377 w 1897309"/>
              <a:gd name="connsiteY1" fmla="*/ 356529 h 773657"/>
              <a:gd name="connsiteX2" fmla="*/ 861241 w 1897309"/>
              <a:gd name="connsiteY2" fmla="*/ 0 h 773657"/>
              <a:gd name="connsiteX3" fmla="*/ 1897309 w 1897309"/>
              <a:gd name="connsiteY3" fmla="*/ 91702 h 773657"/>
              <a:gd name="connsiteX4" fmla="*/ 1485715 w 1897309"/>
              <a:gd name="connsiteY4" fmla="*/ 773657 h 773657"/>
              <a:gd name="connsiteX5" fmla="*/ 1343280 w 1897309"/>
              <a:gd name="connsiteY5" fmla="*/ 550829 h 773657"/>
              <a:gd name="connsiteX6" fmla="*/ 0 w 1897309"/>
              <a:gd name="connsiteY6" fmla="*/ 586665 h 773657"/>
              <a:gd name="connsiteX0" fmla="*/ 0 w 1897309"/>
              <a:gd name="connsiteY0" fmla="*/ 502004 h 688996"/>
              <a:gd name="connsiteX1" fmla="*/ 1139377 w 1897309"/>
              <a:gd name="connsiteY1" fmla="*/ 271868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206981 w 1897309"/>
              <a:gd name="connsiteY1" fmla="*/ 290981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33997 w 1897309"/>
              <a:gd name="connsiteY5" fmla="*/ 435200 h 688996"/>
              <a:gd name="connsiteX6" fmla="*/ 0 w 1897309"/>
              <a:gd name="connsiteY6" fmla="*/ 502004 h 688996"/>
              <a:gd name="connsiteX0" fmla="*/ 0 w 1897309"/>
              <a:gd name="connsiteY0" fmla="*/ 502004 h 764868"/>
              <a:gd name="connsiteX1" fmla="*/ 1147126 w 1897309"/>
              <a:gd name="connsiteY1" fmla="*/ 241422 h 764868"/>
              <a:gd name="connsiteX2" fmla="*/ 954118 w 1897309"/>
              <a:gd name="connsiteY2" fmla="*/ 0 h 764868"/>
              <a:gd name="connsiteX3" fmla="*/ 1897309 w 1897309"/>
              <a:gd name="connsiteY3" fmla="*/ 7041 h 764868"/>
              <a:gd name="connsiteX4" fmla="*/ 1514082 w 1897309"/>
              <a:gd name="connsiteY4" fmla="*/ 764868 h 764868"/>
              <a:gd name="connsiteX5" fmla="*/ 1333997 w 1897309"/>
              <a:gd name="connsiteY5" fmla="*/ 435200 h 764868"/>
              <a:gd name="connsiteX6" fmla="*/ 0 w 1897309"/>
              <a:gd name="connsiteY6" fmla="*/ 502004 h 764868"/>
              <a:gd name="connsiteX0" fmla="*/ 0 w 1769824"/>
              <a:gd name="connsiteY0" fmla="*/ 502004 h 764868"/>
              <a:gd name="connsiteX1" fmla="*/ 1147126 w 1769824"/>
              <a:gd name="connsiteY1" fmla="*/ 241422 h 764868"/>
              <a:gd name="connsiteX2" fmla="*/ 954118 w 1769824"/>
              <a:gd name="connsiteY2" fmla="*/ 0 h 764868"/>
              <a:gd name="connsiteX3" fmla="*/ 1769824 w 1769824"/>
              <a:gd name="connsiteY3" fmla="*/ 50879 h 764868"/>
              <a:gd name="connsiteX4" fmla="*/ 1514082 w 1769824"/>
              <a:gd name="connsiteY4" fmla="*/ 764868 h 764868"/>
              <a:gd name="connsiteX5" fmla="*/ 1333997 w 1769824"/>
              <a:gd name="connsiteY5" fmla="*/ 435200 h 764868"/>
              <a:gd name="connsiteX6" fmla="*/ 0 w 1769824"/>
              <a:gd name="connsiteY6" fmla="*/ 502004 h 764868"/>
              <a:gd name="connsiteX0" fmla="*/ 0 w 1769824"/>
              <a:gd name="connsiteY0" fmla="*/ 502004 h 671445"/>
              <a:gd name="connsiteX1" fmla="*/ 1147126 w 1769824"/>
              <a:gd name="connsiteY1" fmla="*/ 241422 h 671445"/>
              <a:gd name="connsiteX2" fmla="*/ 954118 w 1769824"/>
              <a:gd name="connsiteY2" fmla="*/ 0 h 671445"/>
              <a:gd name="connsiteX3" fmla="*/ 1769824 w 1769824"/>
              <a:gd name="connsiteY3" fmla="*/ 50879 h 671445"/>
              <a:gd name="connsiteX4" fmla="*/ 1469204 w 1769824"/>
              <a:gd name="connsiteY4" fmla="*/ 671445 h 671445"/>
              <a:gd name="connsiteX5" fmla="*/ 1333997 w 1769824"/>
              <a:gd name="connsiteY5" fmla="*/ 435200 h 671445"/>
              <a:gd name="connsiteX6" fmla="*/ 0 w 1769824"/>
              <a:gd name="connsiteY6" fmla="*/ 502004 h 671445"/>
              <a:gd name="connsiteX0" fmla="*/ 0 w 1774479"/>
              <a:gd name="connsiteY0" fmla="*/ 502004 h 671445"/>
              <a:gd name="connsiteX1" fmla="*/ 1147126 w 1774479"/>
              <a:gd name="connsiteY1" fmla="*/ 241422 h 671445"/>
              <a:gd name="connsiteX2" fmla="*/ 954118 w 1774479"/>
              <a:gd name="connsiteY2" fmla="*/ 0 h 671445"/>
              <a:gd name="connsiteX3" fmla="*/ 1774479 w 1774479"/>
              <a:gd name="connsiteY3" fmla="*/ 10109 h 671445"/>
              <a:gd name="connsiteX4" fmla="*/ 1469204 w 1774479"/>
              <a:gd name="connsiteY4" fmla="*/ 671445 h 671445"/>
              <a:gd name="connsiteX5" fmla="*/ 1333997 w 1774479"/>
              <a:gd name="connsiteY5" fmla="*/ 435200 h 671445"/>
              <a:gd name="connsiteX6" fmla="*/ 0 w 1774479"/>
              <a:gd name="connsiteY6" fmla="*/ 502004 h 671445"/>
              <a:gd name="connsiteX0" fmla="*/ 0 w 1774479"/>
              <a:gd name="connsiteY0" fmla="*/ 491895 h 661336"/>
              <a:gd name="connsiteX1" fmla="*/ 1147126 w 1774479"/>
              <a:gd name="connsiteY1" fmla="*/ 231313 h 661336"/>
              <a:gd name="connsiteX2" fmla="*/ 1011399 w 1774479"/>
              <a:gd name="connsiteY2" fmla="*/ 12096 h 661336"/>
              <a:gd name="connsiteX3" fmla="*/ 1774479 w 1774479"/>
              <a:gd name="connsiteY3" fmla="*/ 0 h 661336"/>
              <a:gd name="connsiteX4" fmla="*/ 1469204 w 1774479"/>
              <a:gd name="connsiteY4" fmla="*/ 661336 h 661336"/>
              <a:gd name="connsiteX5" fmla="*/ 1333997 w 1774479"/>
              <a:gd name="connsiteY5" fmla="*/ 425091 h 661336"/>
              <a:gd name="connsiteX6" fmla="*/ 0 w 1774479"/>
              <a:gd name="connsiteY6" fmla="*/ 491895 h 661336"/>
              <a:gd name="connsiteX0" fmla="*/ 0 w 1774479"/>
              <a:gd name="connsiteY0" fmla="*/ 491895 h 643996"/>
              <a:gd name="connsiteX1" fmla="*/ 1147126 w 1774479"/>
              <a:gd name="connsiteY1" fmla="*/ 231313 h 643996"/>
              <a:gd name="connsiteX2" fmla="*/ 1011399 w 1774479"/>
              <a:gd name="connsiteY2" fmla="*/ 12096 h 643996"/>
              <a:gd name="connsiteX3" fmla="*/ 1774479 w 1774479"/>
              <a:gd name="connsiteY3" fmla="*/ 0 h 643996"/>
              <a:gd name="connsiteX4" fmla="*/ 1453213 w 1774479"/>
              <a:gd name="connsiteY4" fmla="*/ 626754 h 643996"/>
              <a:gd name="connsiteX5" fmla="*/ 1333997 w 1774479"/>
              <a:gd name="connsiteY5" fmla="*/ 425091 h 643996"/>
              <a:gd name="connsiteX6" fmla="*/ 0 w 1774479"/>
              <a:gd name="connsiteY6" fmla="*/ 491895 h 643996"/>
              <a:gd name="connsiteX0" fmla="*/ 0 w 1774479"/>
              <a:gd name="connsiteY0" fmla="*/ 491895 h 666479"/>
              <a:gd name="connsiteX1" fmla="*/ 1147126 w 1774479"/>
              <a:gd name="connsiteY1" fmla="*/ 23131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491895 h 666479"/>
              <a:gd name="connsiteX1" fmla="*/ 1052662 w 1774479"/>
              <a:gd name="connsiteY1" fmla="*/ 31025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513914 h 688498"/>
              <a:gd name="connsiteX1" fmla="*/ 1052662 w 1774479"/>
              <a:gd name="connsiteY1" fmla="*/ 332272 h 688498"/>
              <a:gd name="connsiteX2" fmla="*/ 787423 w 1774479"/>
              <a:gd name="connsiteY2" fmla="*/ 0 h 688498"/>
              <a:gd name="connsiteX3" fmla="*/ 1774479 w 1774479"/>
              <a:gd name="connsiteY3" fmla="*/ 22019 h 688498"/>
              <a:gd name="connsiteX4" fmla="*/ 1453213 w 1774479"/>
              <a:gd name="connsiteY4" fmla="*/ 648773 h 688498"/>
              <a:gd name="connsiteX5" fmla="*/ 1198764 w 1774479"/>
              <a:gd name="connsiteY5" fmla="*/ 521395 h 688498"/>
              <a:gd name="connsiteX6" fmla="*/ 0 w 1774479"/>
              <a:gd name="connsiteY6" fmla="*/ 513914 h 688498"/>
              <a:gd name="connsiteX0" fmla="*/ 0 w 1774479"/>
              <a:gd name="connsiteY0" fmla="*/ 513914 h 769523"/>
              <a:gd name="connsiteX1" fmla="*/ 1052662 w 1774479"/>
              <a:gd name="connsiteY1" fmla="*/ 332272 h 769523"/>
              <a:gd name="connsiteX2" fmla="*/ 787423 w 1774479"/>
              <a:gd name="connsiteY2" fmla="*/ 0 h 769523"/>
              <a:gd name="connsiteX3" fmla="*/ 1774479 w 1774479"/>
              <a:gd name="connsiteY3" fmla="*/ 22019 h 769523"/>
              <a:gd name="connsiteX4" fmla="*/ 1388156 w 1774479"/>
              <a:gd name="connsiteY4" fmla="*/ 769523 h 769523"/>
              <a:gd name="connsiteX5" fmla="*/ 1198764 w 1774479"/>
              <a:gd name="connsiteY5" fmla="*/ 521395 h 769523"/>
              <a:gd name="connsiteX6" fmla="*/ 0 w 1774479"/>
              <a:gd name="connsiteY6" fmla="*/ 513914 h 769523"/>
              <a:gd name="connsiteX0" fmla="*/ 0 w 1633577"/>
              <a:gd name="connsiteY0" fmla="*/ 513914 h 769523"/>
              <a:gd name="connsiteX1" fmla="*/ 1052662 w 1633577"/>
              <a:gd name="connsiteY1" fmla="*/ 332272 h 769523"/>
              <a:gd name="connsiteX2" fmla="*/ 787423 w 1633577"/>
              <a:gd name="connsiteY2" fmla="*/ 0 h 769523"/>
              <a:gd name="connsiteX3" fmla="*/ 1633577 w 1633577"/>
              <a:gd name="connsiteY3" fmla="*/ 58628 h 769523"/>
              <a:gd name="connsiteX4" fmla="*/ 1388156 w 1633577"/>
              <a:gd name="connsiteY4" fmla="*/ 769523 h 769523"/>
              <a:gd name="connsiteX5" fmla="*/ 1198764 w 1633577"/>
              <a:gd name="connsiteY5" fmla="*/ 521395 h 769523"/>
              <a:gd name="connsiteX6" fmla="*/ 0 w 1633577"/>
              <a:gd name="connsiteY6" fmla="*/ 513914 h 769523"/>
              <a:gd name="connsiteX0" fmla="*/ 0 w 1633577"/>
              <a:gd name="connsiteY0" fmla="*/ 455286 h 710895"/>
              <a:gd name="connsiteX1" fmla="*/ 1052662 w 1633577"/>
              <a:gd name="connsiteY1" fmla="*/ 273644 h 710895"/>
              <a:gd name="connsiteX2" fmla="*/ 862748 w 1633577"/>
              <a:gd name="connsiteY2" fmla="*/ 42544 h 710895"/>
              <a:gd name="connsiteX3" fmla="*/ 1633577 w 1633577"/>
              <a:gd name="connsiteY3" fmla="*/ 0 h 710895"/>
              <a:gd name="connsiteX4" fmla="*/ 1388156 w 1633577"/>
              <a:gd name="connsiteY4" fmla="*/ 710895 h 710895"/>
              <a:gd name="connsiteX5" fmla="*/ 1198764 w 1633577"/>
              <a:gd name="connsiteY5" fmla="*/ 462767 h 710895"/>
              <a:gd name="connsiteX6" fmla="*/ 0 w 1633577"/>
              <a:gd name="connsiteY6" fmla="*/ 455286 h 710895"/>
              <a:gd name="connsiteX0" fmla="*/ 0 w 1633577"/>
              <a:gd name="connsiteY0" fmla="*/ 455286 h 646385"/>
              <a:gd name="connsiteX1" fmla="*/ 1052662 w 1633577"/>
              <a:gd name="connsiteY1" fmla="*/ 273644 h 646385"/>
              <a:gd name="connsiteX2" fmla="*/ 862748 w 1633577"/>
              <a:gd name="connsiteY2" fmla="*/ 42544 h 646385"/>
              <a:gd name="connsiteX3" fmla="*/ 1633577 w 1633577"/>
              <a:gd name="connsiteY3" fmla="*/ 0 h 646385"/>
              <a:gd name="connsiteX4" fmla="*/ 1396945 w 1633577"/>
              <a:gd name="connsiteY4" fmla="*/ 646385 h 646385"/>
              <a:gd name="connsiteX5" fmla="*/ 1198764 w 1633577"/>
              <a:gd name="connsiteY5" fmla="*/ 462767 h 646385"/>
              <a:gd name="connsiteX6" fmla="*/ 0 w 1633577"/>
              <a:gd name="connsiteY6" fmla="*/ 455286 h 646385"/>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198764 w 1633577"/>
              <a:gd name="connsiteY5" fmla="*/ 462767 h 670124"/>
              <a:gd name="connsiteX6" fmla="*/ 0 w 1633577"/>
              <a:gd name="connsiteY6" fmla="*/ 455286 h 670124"/>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788957 w 1633577"/>
              <a:gd name="connsiteY2" fmla="*/ 2787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15270 w 1633577"/>
              <a:gd name="connsiteY2" fmla="*/ 34275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520549"/>
              <a:gd name="connsiteY0" fmla="*/ 438282 h 653120"/>
              <a:gd name="connsiteX1" fmla="*/ 992805 w 1520549"/>
              <a:gd name="connsiteY1" fmla="*/ 207082 h 653120"/>
              <a:gd name="connsiteX2" fmla="*/ 815270 w 1520549"/>
              <a:gd name="connsiteY2" fmla="*/ 17271 h 653120"/>
              <a:gd name="connsiteX3" fmla="*/ 1520549 w 1520549"/>
              <a:gd name="connsiteY3" fmla="*/ 0 h 653120"/>
              <a:gd name="connsiteX4" fmla="*/ 1392810 w 1520549"/>
              <a:gd name="connsiteY4" fmla="*/ 653120 h 653120"/>
              <a:gd name="connsiteX5" fmla="*/ 1201858 w 1520549"/>
              <a:gd name="connsiteY5" fmla="*/ 456087 h 653120"/>
              <a:gd name="connsiteX6" fmla="*/ 0 w 1520549"/>
              <a:gd name="connsiteY6" fmla="*/ 438282 h 653120"/>
              <a:gd name="connsiteX0" fmla="*/ 0 w 1526737"/>
              <a:gd name="connsiteY0" fmla="*/ 417637 h 653120"/>
              <a:gd name="connsiteX1" fmla="*/ 998993 w 1526737"/>
              <a:gd name="connsiteY1" fmla="*/ 207082 h 653120"/>
              <a:gd name="connsiteX2" fmla="*/ 821458 w 1526737"/>
              <a:gd name="connsiteY2" fmla="*/ 17271 h 653120"/>
              <a:gd name="connsiteX3" fmla="*/ 1526737 w 1526737"/>
              <a:gd name="connsiteY3" fmla="*/ 0 h 653120"/>
              <a:gd name="connsiteX4" fmla="*/ 1398998 w 1526737"/>
              <a:gd name="connsiteY4" fmla="*/ 653120 h 653120"/>
              <a:gd name="connsiteX5" fmla="*/ 1208046 w 1526737"/>
              <a:gd name="connsiteY5" fmla="*/ 456087 h 653120"/>
              <a:gd name="connsiteX6" fmla="*/ 6188 w 1526737"/>
              <a:gd name="connsiteY6" fmla="*/ 438282 h 653120"/>
              <a:gd name="connsiteX0" fmla="*/ 46527 w 1520611"/>
              <a:gd name="connsiteY0" fmla="*/ 368105 h 653120"/>
              <a:gd name="connsiteX1" fmla="*/ 992867 w 1520611"/>
              <a:gd name="connsiteY1" fmla="*/ 207082 h 653120"/>
              <a:gd name="connsiteX2" fmla="*/ 815332 w 1520611"/>
              <a:gd name="connsiteY2" fmla="*/ 17271 h 653120"/>
              <a:gd name="connsiteX3" fmla="*/ 1520611 w 1520611"/>
              <a:gd name="connsiteY3" fmla="*/ 0 h 653120"/>
              <a:gd name="connsiteX4" fmla="*/ 1392872 w 1520611"/>
              <a:gd name="connsiteY4" fmla="*/ 653120 h 653120"/>
              <a:gd name="connsiteX5" fmla="*/ 1201920 w 1520611"/>
              <a:gd name="connsiteY5" fmla="*/ 456087 h 653120"/>
              <a:gd name="connsiteX6" fmla="*/ 62 w 1520611"/>
              <a:gd name="connsiteY6" fmla="*/ 438282 h 653120"/>
              <a:gd name="connsiteX7" fmla="*/ 46527 w 1520611"/>
              <a:gd name="connsiteY7" fmla="*/ 368105 h 653120"/>
              <a:gd name="connsiteX0" fmla="*/ 0 w 1474084"/>
              <a:gd name="connsiteY0" fmla="*/ 368105 h 766422"/>
              <a:gd name="connsiteX1" fmla="*/ 946340 w 1474084"/>
              <a:gd name="connsiteY1" fmla="*/ 207082 h 766422"/>
              <a:gd name="connsiteX2" fmla="*/ 768805 w 1474084"/>
              <a:gd name="connsiteY2" fmla="*/ 17271 h 766422"/>
              <a:gd name="connsiteX3" fmla="*/ 1474084 w 1474084"/>
              <a:gd name="connsiteY3" fmla="*/ 0 h 766422"/>
              <a:gd name="connsiteX4" fmla="*/ 1346345 w 1474084"/>
              <a:gd name="connsiteY4" fmla="*/ 653120 h 766422"/>
              <a:gd name="connsiteX5" fmla="*/ 1155393 w 1474084"/>
              <a:gd name="connsiteY5" fmla="*/ 456087 h 766422"/>
              <a:gd name="connsiteX6" fmla="*/ 104186 w 1474084"/>
              <a:gd name="connsiteY6" fmla="*/ 640626 h 766422"/>
              <a:gd name="connsiteX7" fmla="*/ 0 w 1474084"/>
              <a:gd name="connsiteY7" fmla="*/ 368105 h 766422"/>
              <a:gd name="connsiteX0" fmla="*/ 0 w 1372965"/>
              <a:gd name="connsiteY0" fmla="*/ 517796 h 766422"/>
              <a:gd name="connsiteX1" fmla="*/ 845221 w 1372965"/>
              <a:gd name="connsiteY1" fmla="*/ 207082 h 766422"/>
              <a:gd name="connsiteX2" fmla="*/ 667686 w 1372965"/>
              <a:gd name="connsiteY2" fmla="*/ 17271 h 766422"/>
              <a:gd name="connsiteX3" fmla="*/ 1372965 w 1372965"/>
              <a:gd name="connsiteY3" fmla="*/ 0 h 766422"/>
              <a:gd name="connsiteX4" fmla="*/ 1245226 w 1372965"/>
              <a:gd name="connsiteY4" fmla="*/ 653120 h 766422"/>
              <a:gd name="connsiteX5" fmla="*/ 1054274 w 1372965"/>
              <a:gd name="connsiteY5" fmla="*/ 456087 h 766422"/>
              <a:gd name="connsiteX6" fmla="*/ 3067 w 1372965"/>
              <a:gd name="connsiteY6" fmla="*/ 640626 h 766422"/>
              <a:gd name="connsiteX7" fmla="*/ 0 w 1372965"/>
              <a:gd name="connsiteY7" fmla="*/ 517796 h 766422"/>
              <a:gd name="connsiteX0" fmla="*/ 77471 w 1450436"/>
              <a:gd name="connsiteY0" fmla="*/ 517796 h 731671"/>
              <a:gd name="connsiteX1" fmla="*/ 922692 w 1450436"/>
              <a:gd name="connsiteY1" fmla="*/ 207082 h 731671"/>
              <a:gd name="connsiteX2" fmla="*/ 745157 w 1450436"/>
              <a:gd name="connsiteY2" fmla="*/ 17271 h 731671"/>
              <a:gd name="connsiteX3" fmla="*/ 1450436 w 1450436"/>
              <a:gd name="connsiteY3" fmla="*/ 0 h 731671"/>
              <a:gd name="connsiteX4" fmla="*/ 1322697 w 1450436"/>
              <a:gd name="connsiteY4" fmla="*/ 653120 h 731671"/>
              <a:gd name="connsiteX5" fmla="*/ 1131745 w 1450436"/>
              <a:gd name="connsiteY5" fmla="*/ 456087 h 731671"/>
              <a:gd name="connsiteX6" fmla="*/ 38 w 1450436"/>
              <a:gd name="connsiteY6" fmla="*/ 597255 h 731671"/>
              <a:gd name="connsiteX7" fmla="*/ 77471 w 1450436"/>
              <a:gd name="connsiteY7" fmla="*/ 517796 h 731671"/>
              <a:gd name="connsiteX0" fmla="*/ 0 w 1372965"/>
              <a:gd name="connsiteY0" fmla="*/ 517796 h 653120"/>
              <a:gd name="connsiteX1" fmla="*/ 845221 w 1372965"/>
              <a:gd name="connsiteY1" fmla="*/ 207082 h 653120"/>
              <a:gd name="connsiteX2" fmla="*/ 667686 w 1372965"/>
              <a:gd name="connsiteY2" fmla="*/ 17271 h 653120"/>
              <a:gd name="connsiteX3" fmla="*/ 1372965 w 1372965"/>
              <a:gd name="connsiteY3" fmla="*/ 0 h 653120"/>
              <a:gd name="connsiteX4" fmla="*/ 1245226 w 1372965"/>
              <a:gd name="connsiteY4" fmla="*/ 653120 h 653120"/>
              <a:gd name="connsiteX5" fmla="*/ 1054274 w 1372965"/>
              <a:gd name="connsiteY5" fmla="*/ 456087 h 653120"/>
              <a:gd name="connsiteX6" fmla="*/ 0 w 1372965"/>
              <a:gd name="connsiteY6" fmla="*/ 517796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85340 w 1269740"/>
              <a:gd name="connsiteY1" fmla="*/ 239090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38902 w 1269740"/>
              <a:gd name="connsiteY1" fmla="*/ 196759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492208"/>
              <a:gd name="connsiteY0" fmla="*/ 626663 h 792928"/>
              <a:gd name="connsiteX1" fmla="*/ 738902 w 1492208"/>
              <a:gd name="connsiteY1" fmla="*/ 336567 h 792928"/>
              <a:gd name="connsiteX2" fmla="*/ 564461 w 1492208"/>
              <a:gd name="connsiteY2" fmla="*/ 157079 h 792928"/>
              <a:gd name="connsiteX3" fmla="*/ 1492208 w 1492208"/>
              <a:gd name="connsiteY3" fmla="*/ 0 h 792928"/>
              <a:gd name="connsiteX4" fmla="*/ 1142001 w 1492208"/>
              <a:gd name="connsiteY4" fmla="*/ 792928 h 792928"/>
              <a:gd name="connsiteX5" fmla="*/ 951049 w 1492208"/>
              <a:gd name="connsiteY5" fmla="*/ 595895 h 792928"/>
              <a:gd name="connsiteX6" fmla="*/ 0 w 1492208"/>
              <a:gd name="connsiteY6" fmla="*/ 626663 h 792928"/>
              <a:gd name="connsiteX0" fmla="*/ 0 w 1453492"/>
              <a:gd name="connsiteY0" fmla="*/ 586933 h 753198"/>
              <a:gd name="connsiteX1" fmla="*/ 738902 w 1453492"/>
              <a:gd name="connsiteY1" fmla="*/ 296837 h 753198"/>
              <a:gd name="connsiteX2" fmla="*/ 564461 w 1453492"/>
              <a:gd name="connsiteY2" fmla="*/ 117349 h 753198"/>
              <a:gd name="connsiteX3" fmla="*/ 1453492 w 1453492"/>
              <a:gd name="connsiteY3" fmla="*/ 0 h 753198"/>
              <a:gd name="connsiteX4" fmla="*/ 1142001 w 1453492"/>
              <a:gd name="connsiteY4" fmla="*/ 753198 h 753198"/>
              <a:gd name="connsiteX5" fmla="*/ 951049 w 1453492"/>
              <a:gd name="connsiteY5" fmla="*/ 556165 h 753198"/>
              <a:gd name="connsiteX6" fmla="*/ 0 w 1453492"/>
              <a:gd name="connsiteY6" fmla="*/ 586933 h 753198"/>
              <a:gd name="connsiteX0" fmla="*/ 0 w 1453492"/>
              <a:gd name="connsiteY0" fmla="*/ 586933 h 711388"/>
              <a:gd name="connsiteX1" fmla="*/ 738902 w 1453492"/>
              <a:gd name="connsiteY1" fmla="*/ 296837 h 711388"/>
              <a:gd name="connsiteX2" fmla="*/ 564461 w 1453492"/>
              <a:gd name="connsiteY2" fmla="*/ 117349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638253 w 1453492"/>
              <a:gd name="connsiteY2" fmla="*/ 157105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577878 w 1453492"/>
              <a:gd name="connsiteY2" fmla="*/ 124577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352840"/>
              <a:gd name="connsiteY0" fmla="*/ 528639 h 653094"/>
              <a:gd name="connsiteX1" fmla="*/ 738902 w 1352840"/>
              <a:gd name="connsiteY1" fmla="*/ 238543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808558 w 1352840"/>
              <a:gd name="connsiteY1" fmla="*/ 302039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840" h="653094">
                <a:moveTo>
                  <a:pt x="0" y="528639"/>
                </a:moveTo>
                <a:cubicBezTo>
                  <a:pt x="625123" y="382140"/>
                  <a:pt x="671168" y="330468"/>
                  <a:pt x="762120" y="259707"/>
                </a:cubicBezTo>
                <a:lnTo>
                  <a:pt x="577878" y="66283"/>
                </a:lnTo>
                <a:lnTo>
                  <a:pt x="1352840" y="0"/>
                </a:lnTo>
                <a:lnTo>
                  <a:pt x="1112594" y="653094"/>
                </a:lnTo>
                <a:lnTo>
                  <a:pt x="951049" y="497871"/>
                </a:lnTo>
                <a:cubicBezTo>
                  <a:pt x="954590" y="485173"/>
                  <a:pt x="742885" y="717910"/>
                  <a:pt x="0" y="528639"/>
                </a:cubicBezTo>
                <a:close/>
              </a:path>
            </a:pathLst>
          </a:custGeom>
          <a:gradFill>
            <a:gsLst>
              <a:gs pos="44000">
                <a:srgbClr val="58D267"/>
              </a:gs>
              <a:gs pos="90000">
                <a:srgbClr val="175F23"/>
              </a:gs>
              <a:gs pos="0">
                <a:srgbClr val="428C4B"/>
              </a:gs>
            </a:gsLst>
            <a:lin ang="192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algn="ctr"/>
            <a:endParaRPr lang="ja-JP" altLang="en-US" sz="1534" dirty="0">
              <a:solidFill>
                <a:schemeClr val="tx1"/>
              </a:solidFill>
            </a:endParaRPr>
          </a:p>
        </p:txBody>
      </p:sp>
      <p:sp>
        <p:nvSpPr>
          <p:cNvPr id="31" name="右矢印 14"/>
          <p:cNvSpPr/>
          <p:nvPr/>
        </p:nvSpPr>
        <p:spPr>
          <a:xfrm rot="7790530">
            <a:off x="1343579" y="4976291"/>
            <a:ext cx="772257" cy="496916"/>
          </a:xfrm>
          <a:custGeom>
            <a:avLst/>
            <a:gdLst>
              <a:gd name="connsiteX0" fmla="*/ 0 w 1368152"/>
              <a:gd name="connsiteY0" fmla="*/ 198022 h 792088"/>
              <a:gd name="connsiteX1" fmla="*/ 972108 w 1368152"/>
              <a:gd name="connsiteY1" fmla="*/ 198022 h 792088"/>
              <a:gd name="connsiteX2" fmla="*/ 972108 w 1368152"/>
              <a:gd name="connsiteY2" fmla="*/ 0 h 792088"/>
              <a:gd name="connsiteX3" fmla="*/ 1368152 w 1368152"/>
              <a:gd name="connsiteY3" fmla="*/ 396044 h 792088"/>
              <a:gd name="connsiteX4" fmla="*/ 972108 w 1368152"/>
              <a:gd name="connsiteY4" fmla="*/ 792088 h 792088"/>
              <a:gd name="connsiteX5" fmla="*/ 972108 w 1368152"/>
              <a:gd name="connsiteY5" fmla="*/ 594066 h 792088"/>
              <a:gd name="connsiteX6" fmla="*/ 0 w 1368152"/>
              <a:gd name="connsiteY6" fmla="*/ 594066 h 792088"/>
              <a:gd name="connsiteX7" fmla="*/ 0 w 1368152"/>
              <a:gd name="connsiteY7" fmla="*/ 198022 h 792088"/>
              <a:gd name="connsiteX0" fmla="*/ 0 w 1912154"/>
              <a:gd name="connsiteY0" fmla="*/ 198022 h 792088"/>
              <a:gd name="connsiteX1" fmla="*/ 972108 w 1912154"/>
              <a:gd name="connsiteY1" fmla="*/ 198022 h 792088"/>
              <a:gd name="connsiteX2" fmla="*/ 972108 w 1912154"/>
              <a:gd name="connsiteY2" fmla="*/ 0 h 792088"/>
              <a:gd name="connsiteX3" fmla="*/ 1912154 w 1912154"/>
              <a:gd name="connsiteY3" fmla="*/ 221734 h 792088"/>
              <a:gd name="connsiteX4" fmla="*/ 972108 w 1912154"/>
              <a:gd name="connsiteY4" fmla="*/ 792088 h 792088"/>
              <a:gd name="connsiteX5" fmla="*/ 972108 w 1912154"/>
              <a:gd name="connsiteY5" fmla="*/ 594066 h 792088"/>
              <a:gd name="connsiteX6" fmla="*/ 0 w 1912154"/>
              <a:gd name="connsiteY6" fmla="*/ 594066 h 792088"/>
              <a:gd name="connsiteX7" fmla="*/ 0 w 1912154"/>
              <a:gd name="connsiteY7" fmla="*/ 198022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835046"/>
              <a:gd name="connsiteX1" fmla="*/ 1234333 w 2174379"/>
              <a:gd name="connsiteY1" fmla="*/ 198022 h 835046"/>
              <a:gd name="connsiteX2" fmla="*/ 1234333 w 2174379"/>
              <a:gd name="connsiteY2" fmla="*/ 0 h 835046"/>
              <a:gd name="connsiteX3" fmla="*/ 2174379 w 2174379"/>
              <a:gd name="connsiteY3" fmla="*/ 221734 h 835046"/>
              <a:gd name="connsiteX4" fmla="*/ 1234333 w 2174379"/>
              <a:gd name="connsiteY4" fmla="*/ 792088 h 835046"/>
              <a:gd name="connsiteX5" fmla="*/ 1234333 w 2174379"/>
              <a:gd name="connsiteY5" fmla="*/ 594066 h 835046"/>
              <a:gd name="connsiteX6" fmla="*/ 115082 w 2174379"/>
              <a:gd name="connsiteY6" fmla="*/ 835046 h 835046"/>
              <a:gd name="connsiteX7" fmla="*/ 0 w 2174379"/>
              <a:gd name="connsiteY7" fmla="*/ 411623 h 835046"/>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0 w 2174379"/>
              <a:gd name="connsiteY6" fmla="*/ 41162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274590"/>
              <a:gd name="connsiteY0" fmla="*/ 568675 h 823270"/>
              <a:gd name="connsiteX1" fmla="*/ 1466604 w 2274590"/>
              <a:gd name="connsiteY1" fmla="*/ 229204 h 823270"/>
              <a:gd name="connsiteX2" fmla="*/ 1466604 w 2274590"/>
              <a:gd name="connsiteY2" fmla="*/ 31182 h 823270"/>
              <a:gd name="connsiteX3" fmla="*/ 2274590 w 2274590"/>
              <a:gd name="connsiteY3" fmla="*/ 0 h 823270"/>
              <a:gd name="connsiteX4" fmla="*/ 1466604 w 2274590"/>
              <a:gd name="connsiteY4" fmla="*/ 823270 h 823270"/>
              <a:gd name="connsiteX5" fmla="*/ 1466604 w 2274590"/>
              <a:gd name="connsiteY5" fmla="*/ 625248 h 823270"/>
              <a:gd name="connsiteX6" fmla="*/ 0 w 2274590"/>
              <a:gd name="connsiteY6" fmla="*/ 568675 h 823270"/>
              <a:gd name="connsiteX0" fmla="*/ 0 w 2274590"/>
              <a:gd name="connsiteY0" fmla="*/ 680502 h 935097"/>
              <a:gd name="connsiteX1" fmla="*/ 1466604 w 2274590"/>
              <a:gd name="connsiteY1" fmla="*/ 34103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466604 w 2274590"/>
              <a:gd name="connsiteY5" fmla="*/ 737075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381997 w 2274590"/>
              <a:gd name="connsiteY1" fmla="*/ 20889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23781 w 2274590"/>
              <a:gd name="connsiteY1" fmla="*/ 291992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12418 w 2274590"/>
              <a:gd name="connsiteY1" fmla="*/ 329149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22701 h 970746"/>
              <a:gd name="connsiteX1" fmla="*/ 1412418 w 2274590"/>
              <a:gd name="connsiteY1" fmla="*/ 271348 h 970746"/>
              <a:gd name="connsiteX2" fmla="*/ 1244189 w 2274590"/>
              <a:gd name="connsiteY2" fmla="*/ 0 h 970746"/>
              <a:gd name="connsiteX3" fmla="*/ 2274590 w 2274590"/>
              <a:gd name="connsiteY3" fmla="*/ 54026 h 970746"/>
              <a:gd name="connsiteX4" fmla="*/ 1623990 w 2274590"/>
              <a:gd name="connsiteY4" fmla="*/ 970746 h 970746"/>
              <a:gd name="connsiteX5" fmla="*/ 1532180 w 2274590"/>
              <a:gd name="connsiteY5" fmla="*/ 541493 h 970746"/>
              <a:gd name="connsiteX6" fmla="*/ 0 w 2274590"/>
              <a:gd name="connsiteY6" fmla="*/ 622701 h 970746"/>
              <a:gd name="connsiteX0" fmla="*/ 0 w 2274590"/>
              <a:gd name="connsiteY0" fmla="*/ 622701 h 795262"/>
              <a:gd name="connsiteX1" fmla="*/ 1412418 w 2274590"/>
              <a:gd name="connsiteY1" fmla="*/ 271348 h 795262"/>
              <a:gd name="connsiteX2" fmla="*/ 1244189 w 2274590"/>
              <a:gd name="connsiteY2" fmla="*/ 0 h 795262"/>
              <a:gd name="connsiteX3" fmla="*/ 2274590 w 2274590"/>
              <a:gd name="connsiteY3" fmla="*/ 54026 h 795262"/>
              <a:gd name="connsiteX4" fmla="*/ 1571390 w 2274590"/>
              <a:gd name="connsiteY4" fmla="*/ 795262 h 795262"/>
              <a:gd name="connsiteX5" fmla="*/ 1532180 w 2274590"/>
              <a:gd name="connsiteY5" fmla="*/ 541493 h 795262"/>
              <a:gd name="connsiteX6" fmla="*/ 0 w 2274590"/>
              <a:gd name="connsiteY6" fmla="*/ 622701 h 795262"/>
              <a:gd name="connsiteX0" fmla="*/ 0 w 2067618"/>
              <a:gd name="connsiteY0" fmla="*/ 622701 h 795262"/>
              <a:gd name="connsiteX1" fmla="*/ 1412418 w 2067618"/>
              <a:gd name="connsiteY1" fmla="*/ 271348 h 795262"/>
              <a:gd name="connsiteX2" fmla="*/ 1244189 w 2067618"/>
              <a:gd name="connsiteY2" fmla="*/ 0 h 795262"/>
              <a:gd name="connsiteX3" fmla="*/ 2067618 w 2067618"/>
              <a:gd name="connsiteY3" fmla="*/ 132939 h 795262"/>
              <a:gd name="connsiteX4" fmla="*/ 1571390 w 2067618"/>
              <a:gd name="connsiteY4" fmla="*/ 795262 h 795262"/>
              <a:gd name="connsiteX5" fmla="*/ 1532180 w 2067618"/>
              <a:gd name="connsiteY5" fmla="*/ 541493 h 795262"/>
              <a:gd name="connsiteX6" fmla="*/ 0 w 2067618"/>
              <a:gd name="connsiteY6" fmla="*/ 622701 h 795262"/>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32180 w 2067618"/>
              <a:gd name="connsiteY5" fmla="*/ 541493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7911"/>
              <a:gd name="connsiteX1" fmla="*/ 1412418 w 2067618"/>
              <a:gd name="connsiteY1" fmla="*/ 271348 h 847911"/>
              <a:gd name="connsiteX2" fmla="*/ 1244189 w 2067618"/>
              <a:gd name="connsiteY2" fmla="*/ 0 h 847911"/>
              <a:gd name="connsiteX3" fmla="*/ 2067618 w 2067618"/>
              <a:gd name="connsiteY3" fmla="*/ 132939 h 847911"/>
              <a:gd name="connsiteX4" fmla="*/ 1699368 w 2067618"/>
              <a:gd name="connsiteY4" fmla="*/ 846901 h 847911"/>
              <a:gd name="connsiteX5" fmla="*/ 1547157 w 2067618"/>
              <a:gd name="connsiteY5" fmla="*/ 497629 h 847911"/>
              <a:gd name="connsiteX6" fmla="*/ 0 w 2067618"/>
              <a:gd name="connsiteY6" fmla="*/ 622701 h 84791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586665 h 810865"/>
              <a:gd name="connsiteX1" fmla="*/ 1412418 w 2067618"/>
              <a:gd name="connsiteY1" fmla="*/ 235312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343280 w 2067618"/>
              <a:gd name="connsiteY5" fmla="*/ 550829 h 810865"/>
              <a:gd name="connsiteX6" fmla="*/ 0 w 2067618"/>
              <a:gd name="connsiteY6" fmla="*/ 586665 h 810865"/>
              <a:gd name="connsiteX0" fmla="*/ 0 w 2067618"/>
              <a:gd name="connsiteY0" fmla="*/ 586665 h 919733"/>
              <a:gd name="connsiteX1" fmla="*/ 1139377 w 2067618"/>
              <a:gd name="connsiteY1" fmla="*/ 356529 h 919733"/>
              <a:gd name="connsiteX2" fmla="*/ 861241 w 2067618"/>
              <a:gd name="connsiteY2" fmla="*/ 0 h 919733"/>
              <a:gd name="connsiteX3" fmla="*/ 2067618 w 2067618"/>
              <a:gd name="connsiteY3" fmla="*/ 96903 h 919733"/>
              <a:gd name="connsiteX4" fmla="*/ 1580125 w 2067618"/>
              <a:gd name="connsiteY4" fmla="*/ 919733 h 919733"/>
              <a:gd name="connsiteX5" fmla="*/ 1343280 w 2067618"/>
              <a:gd name="connsiteY5" fmla="*/ 550829 h 919733"/>
              <a:gd name="connsiteX6" fmla="*/ 0 w 2067618"/>
              <a:gd name="connsiteY6" fmla="*/ 586665 h 919733"/>
              <a:gd name="connsiteX0" fmla="*/ 0 w 2067618"/>
              <a:gd name="connsiteY0" fmla="*/ 586665 h 911984"/>
              <a:gd name="connsiteX1" fmla="*/ 1139377 w 2067618"/>
              <a:gd name="connsiteY1" fmla="*/ 356529 h 911984"/>
              <a:gd name="connsiteX2" fmla="*/ 861241 w 2067618"/>
              <a:gd name="connsiteY2" fmla="*/ 0 h 911984"/>
              <a:gd name="connsiteX3" fmla="*/ 2067618 w 2067618"/>
              <a:gd name="connsiteY3" fmla="*/ 96903 h 911984"/>
              <a:gd name="connsiteX4" fmla="*/ 1549678 w 2067618"/>
              <a:gd name="connsiteY4" fmla="*/ 911984 h 911984"/>
              <a:gd name="connsiteX5" fmla="*/ 1343280 w 2067618"/>
              <a:gd name="connsiteY5" fmla="*/ 550829 h 911984"/>
              <a:gd name="connsiteX6" fmla="*/ 0 w 2067618"/>
              <a:gd name="connsiteY6" fmla="*/ 586665 h 911984"/>
              <a:gd name="connsiteX0" fmla="*/ 0 w 1897309"/>
              <a:gd name="connsiteY0" fmla="*/ 586665 h 911984"/>
              <a:gd name="connsiteX1" fmla="*/ 1139377 w 1897309"/>
              <a:gd name="connsiteY1" fmla="*/ 356529 h 911984"/>
              <a:gd name="connsiteX2" fmla="*/ 861241 w 1897309"/>
              <a:gd name="connsiteY2" fmla="*/ 0 h 911984"/>
              <a:gd name="connsiteX3" fmla="*/ 1897309 w 1897309"/>
              <a:gd name="connsiteY3" fmla="*/ 91702 h 911984"/>
              <a:gd name="connsiteX4" fmla="*/ 1549678 w 1897309"/>
              <a:gd name="connsiteY4" fmla="*/ 911984 h 911984"/>
              <a:gd name="connsiteX5" fmla="*/ 1343280 w 1897309"/>
              <a:gd name="connsiteY5" fmla="*/ 550829 h 911984"/>
              <a:gd name="connsiteX6" fmla="*/ 0 w 1897309"/>
              <a:gd name="connsiteY6" fmla="*/ 586665 h 911984"/>
              <a:gd name="connsiteX0" fmla="*/ 0 w 1897309"/>
              <a:gd name="connsiteY0" fmla="*/ 586665 h 773657"/>
              <a:gd name="connsiteX1" fmla="*/ 1139377 w 1897309"/>
              <a:gd name="connsiteY1" fmla="*/ 356529 h 773657"/>
              <a:gd name="connsiteX2" fmla="*/ 861241 w 1897309"/>
              <a:gd name="connsiteY2" fmla="*/ 0 h 773657"/>
              <a:gd name="connsiteX3" fmla="*/ 1897309 w 1897309"/>
              <a:gd name="connsiteY3" fmla="*/ 91702 h 773657"/>
              <a:gd name="connsiteX4" fmla="*/ 1485715 w 1897309"/>
              <a:gd name="connsiteY4" fmla="*/ 773657 h 773657"/>
              <a:gd name="connsiteX5" fmla="*/ 1343280 w 1897309"/>
              <a:gd name="connsiteY5" fmla="*/ 550829 h 773657"/>
              <a:gd name="connsiteX6" fmla="*/ 0 w 1897309"/>
              <a:gd name="connsiteY6" fmla="*/ 586665 h 773657"/>
              <a:gd name="connsiteX0" fmla="*/ 0 w 1897309"/>
              <a:gd name="connsiteY0" fmla="*/ 502004 h 688996"/>
              <a:gd name="connsiteX1" fmla="*/ 1139377 w 1897309"/>
              <a:gd name="connsiteY1" fmla="*/ 271868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206981 w 1897309"/>
              <a:gd name="connsiteY1" fmla="*/ 290981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33997 w 1897309"/>
              <a:gd name="connsiteY5" fmla="*/ 435200 h 688996"/>
              <a:gd name="connsiteX6" fmla="*/ 0 w 1897309"/>
              <a:gd name="connsiteY6" fmla="*/ 502004 h 688996"/>
              <a:gd name="connsiteX0" fmla="*/ 0 w 1897309"/>
              <a:gd name="connsiteY0" fmla="*/ 502004 h 764868"/>
              <a:gd name="connsiteX1" fmla="*/ 1147126 w 1897309"/>
              <a:gd name="connsiteY1" fmla="*/ 241422 h 764868"/>
              <a:gd name="connsiteX2" fmla="*/ 954118 w 1897309"/>
              <a:gd name="connsiteY2" fmla="*/ 0 h 764868"/>
              <a:gd name="connsiteX3" fmla="*/ 1897309 w 1897309"/>
              <a:gd name="connsiteY3" fmla="*/ 7041 h 764868"/>
              <a:gd name="connsiteX4" fmla="*/ 1514082 w 1897309"/>
              <a:gd name="connsiteY4" fmla="*/ 764868 h 764868"/>
              <a:gd name="connsiteX5" fmla="*/ 1333997 w 1897309"/>
              <a:gd name="connsiteY5" fmla="*/ 435200 h 764868"/>
              <a:gd name="connsiteX6" fmla="*/ 0 w 1897309"/>
              <a:gd name="connsiteY6" fmla="*/ 502004 h 764868"/>
              <a:gd name="connsiteX0" fmla="*/ 0 w 1769824"/>
              <a:gd name="connsiteY0" fmla="*/ 502004 h 764868"/>
              <a:gd name="connsiteX1" fmla="*/ 1147126 w 1769824"/>
              <a:gd name="connsiteY1" fmla="*/ 241422 h 764868"/>
              <a:gd name="connsiteX2" fmla="*/ 954118 w 1769824"/>
              <a:gd name="connsiteY2" fmla="*/ 0 h 764868"/>
              <a:gd name="connsiteX3" fmla="*/ 1769824 w 1769824"/>
              <a:gd name="connsiteY3" fmla="*/ 50879 h 764868"/>
              <a:gd name="connsiteX4" fmla="*/ 1514082 w 1769824"/>
              <a:gd name="connsiteY4" fmla="*/ 764868 h 764868"/>
              <a:gd name="connsiteX5" fmla="*/ 1333997 w 1769824"/>
              <a:gd name="connsiteY5" fmla="*/ 435200 h 764868"/>
              <a:gd name="connsiteX6" fmla="*/ 0 w 1769824"/>
              <a:gd name="connsiteY6" fmla="*/ 502004 h 764868"/>
              <a:gd name="connsiteX0" fmla="*/ 0 w 1769824"/>
              <a:gd name="connsiteY0" fmla="*/ 502004 h 671445"/>
              <a:gd name="connsiteX1" fmla="*/ 1147126 w 1769824"/>
              <a:gd name="connsiteY1" fmla="*/ 241422 h 671445"/>
              <a:gd name="connsiteX2" fmla="*/ 954118 w 1769824"/>
              <a:gd name="connsiteY2" fmla="*/ 0 h 671445"/>
              <a:gd name="connsiteX3" fmla="*/ 1769824 w 1769824"/>
              <a:gd name="connsiteY3" fmla="*/ 50879 h 671445"/>
              <a:gd name="connsiteX4" fmla="*/ 1469204 w 1769824"/>
              <a:gd name="connsiteY4" fmla="*/ 671445 h 671445"/>
              <a:gd name="connsiteX5" fmla="*/ 1333997 w 1769824"/>
              <a:gd name="connsiteY5" fmla="*/ 435200 h 671445"/>
              <a:gd name="connsiteX6" fmla="*/ 0 w 1769824"/>
              <a:gd name="connsiteY6" fmla="*/ 502004 h 671445"/>
              <a:gd name="connsiteX0" fmla="*/ 0 w 1774479"/>
              <a:gd name="connsiteY0" fmla="*/ 502004 h 671445"/>
              <a:gd name="connsiteX1" fmla="*/ 1147126 w 1774479"/>
              <a:gd name="connsiteY1" fmla="*/ 241422 h 671445"/>
              <a:gd name="connsiteX2" fmla="*/ 954118 w 1774479"/>
              <a:gd name="connsiteY2" fmla="*/ 0 h 671445"/>
              <a:gd name="connsiteX3" fmla="*/ 1774479 w 1774479"/>
              <a:gd name="connsiteY3" fmla="*/ 10109 h 671445"/>
              <a:gd name="connsiteX4" fmla="*/ 1469204 w 1774479"/>
              <a:gd name="connsiteY4" fmla="*/ 671445 h 671445"/>
              <a:gd name="connsiteX5" fmla="*/ 1333997 w 1774479"/>
              <a:gd name="connsiteY5" fmla="*/ 435200 h 671445"/>
              <a:gd name="connsiteX6" fmla="*/ 0 w 1774479"/>
              <a:gd name="connsiteY6" fmla="*/ 502004 h 671445"/>
              <a:gd name="connsiteX0" fmla="*/ 0 w 1774479"/>
              <a:gd name="connsiteY0" fmla="*/ 491895 h 661336"/>
              <a:gd name="connsiteX1" fmla="*/ 1147126 w 1774479"/>
              <a:gd name="connsiteY1" fmla="*/ 231313 h 661336"/>
              <a:gd name="connsiteX2" fmla="*/ 1011399 w 1774479"/>
              <a:gd name="connsiteY2" fmla="*/ 12096 h 661336"/>
              <a:gd name="connsiteX3" fmla="*/ 1774479 w 1774479"/>
              <a:gd name="connsiteY3" fmla="*/ 0 h 661336"/>
              <a:gd name="connsiteX4" fmla="*/ 1469204 w 1774479"/>
              <a:gd name="connsiteY4" fmla="*/ 661336 h 661336"/>
              <a:gd name="connsiteX5" fmla="*/ 1333997 w 1774479"/>
              <a:gd name="connsiteY5" fmla="*/ 425091 h 661336"/>
              <a:gd name="connsiteX6" fmla="*/ 0 w 1774479"/>
              <a:gd name="connsiteY6" fmla="*/ 491895 h 661336"/>
              <a:gd name="connsiteX0" fmla="*/ 0 w 1774479"/>
              <a:gd name="connsiteY0" fmla="*/ 491895 h 643996"/>
              <a:gd name="connsiteX1" fmla="*/ 1147126 w 1774479"/>
              <a:gd name="connsiteY1" fmla="*/ 231313 h 643996"/>
              <a:gd name="connsiteX2" fmla="*/ 1011399 w 1774479"/>
              <a:gd name="connsiteY2" fmla="*/ 12096 h 643996"/>
              <a:gd name="connsiteX3" fmla="*/ 1774479 w 1774479"/>
              <a:gd name="connsiteY3" fmla="*/ 0 h 643996"/>
              <a:gd name="connsiteX4" fmla="*/ 1453213 w 1774479"/>
              <a:gd name="connsiteY4" fmla="*/ 626754 h 643996"/>
              <a:gd name="connsiteX5" fmla="*/ 1333997 w 1774479"/>
              <a:gd name="connsiteY5" fmla="*/ 425091 h 643996"/>
              <a:gd name="connsiteX6" fmla="*/ 0 w 1774479"/>
              <a:gd name="connsiteY6" fmla="*/ 491895 h 643996"/>
              <a:gd name="connsiteX0" fmla="*/ 0 w 1774479"/>
              <a:gd name="connsiteY0" fmla="*/ 491895 h 666479"/>
              <a:gd name="connsiteX1" fmla="*/ 1147126 w 1774479"/>
              <a:gd name="connsiteY1" fmla="*/ 23131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491895 h 666479"/>
              <a:gd name="connsiteX1" fmla="*/ 1052662 w 1774479"/>
              <a:gd name="connsiteY1" fmla="*/ 31025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513914 h 688498"/>
              <a:gd name="connsiteX1" fmla="*/ 1052662 w 1774479"/>
              <a:gd name="connsiteY1" fmla="*/ 332272 h 688498"/>
              <a:gd name="connsiteX2" fmla="*/ 787423 w 1774479"/>
              <a:gd name="connsiteY2" fmla="*/ 0 h 688498"/>
              <a:gd name="connsiteX3" fmla="*/ 1774479 w 1774479"/>
              <a:gd name="connsiteY3" fmla="*/ 22019 h 688498"/>
              <a:gd name="connsiteX4" fmla="*/ 1453213 w 1774479"/>
              <a:gd name="connsiteY4" fmla="*/ 648773 h 688498"/>
              <a:gd name="connsiteX5" fmla="*/ 1198764 w 1774479"/>
              <a:gd name="connsiteY5" fmla="*/ 521395 h 688498"/>
              <a:gd name="connsiteX6" fmla="*/ 0 w 1774479"/>
              <a:gd name="connsiteY6" fmla="*/ 513914 h 688498"/>
              <a:gd name="connsiteX0" fmla="*/ 0 w 1774479"/>
              <a:gd name="connsiteY0" fmla="*/ 513914 h 769523"/>
              <a:gd name="connsiteX1" fmla="*/ 1052662 w 1774479"/>
              <a:gd name="connsiteY1" fmla="*/ 332272 h 769523"/>
              <a:gd name="connsiteX2" fmla="*/ 787423 w 1774479"/>
              <a:gd name="connsiteY2" fmla="*/ 0 h 769523"/>
              <a:gd name="connsiteX3" fmla="*/ 1774479 w 1774479"/>
              <a:gd name="connsiteY3" fmla="*/ 22019 h 769523"/>
              <a:gd name="connsiteX4" fmla="*/ 1388156 w 1774479"/>
              <a:gd name="connsiteY4" fmla="*/ 769523 h 769523"/>
              <a:gd name="connsiteX5" fmla="*/ 1198764 w 1774479"/>
              <a:gd name="connsiteY5" fmla="*/ 521395 h 769523"/>
              <a:gd name="connsiteX6" fmla="*/ 0 w 1774479"/>
              <a:gd name="connsiteY6" fmla="*/ 513914 h 769523"/>
              <a:gd name="connsiteX0" fmla="*/ 0 w 1633577"/>
              <a:gd name="connsiteY0" fmla="*/ 513914 h 769523"/>
              <a:gd name="connsiteX1" fmla="*/ 1052662 w 1633577"/>
              <a:gd name="connsiteY1" fmla="*/ 332272 h 769523"/>
              <a:gd name="connsiteX2" fmla="*/ 787423 w 1633577"/>
              <a:gd name="connsiteY2" fmla="*/ 0 h 769523"/>
              <a:gd name="connsiteX3" fmla="*/ 1633577 w 1633577"/>
              <a:gd name="connsiteY3" fmla="*/ 58628 h 769523"/>
              <a:gd name="connsiteX4" fmla="*/ 1388156 w 1633577"/>
              <a:gd name="connsiteY4" fmla="*/ 769523 h 769523"/>
              <a:gd name="connsiteX5" fmla="*/ 1198764 w 1633577"/>
              <a:gd name="connsiteY5" fmla="*/ 521395 h 769523"/>
              <a:gd name="connsiteX6" fmla="*/ 0 w 1633577"/>
              <a:gd name="connsiteY6" fmla="*/ 513914 h 769523"/>
              <a:gd name="connsiteX0" fmla="*/ 0 w 1633577"/>
              <a:gd name="connsiteY0" fmla="*/ 455286 h 710895"/>
              <a:gd name="connsiteX1" fmla="*/ 1052662 w 1633577"/>
              <a:gd name="connsiteY1" fmla="*/ 273644 h 710895"/>
              <a:gd name="connsiteX2" fmla="*/ 862748 w 1633577"/>
              <a:gd name="connsiteY2" fmla="*/ 42544 h 710895"/>
              <a:gd name="connsiteX3" fmla="*/ 1633577 w 1633577"/>
              <a:gd name="connsiteY3" fmla="*/ 0 h 710895"/>
              <a:gd name="connsiteX4" fmla="*/ 1388156 w 1633577"/>
              <a:gd name="connsiteY4" fmla="*/ 710895 h 710895"/>
              <a:gd name="connsiteX5" fmla="*/ 1198764 w 1633577"/>
              <a:gd name="connsiteY5" fmla="*/ 462767 h 710895"/>
              <a:gd name="connsiteX6" fmla="*/ 0 w 1633577"/>
              <a:gd name="connsiteY6" fmla="*/ 455286 h 710895"/>
              <a:gd name="connsiteX0" fmla="*/ 0 w 1633577"/>
              <a:gd name="connsiteY0" fmla="*/ 455286 h 646385"/>
              <a:gd name="connsiteX1" fmla="*/ 1052662 w 1633577"/>
              <a:gd name="connsiteY1" fmla="*/ 273644 h 646385"/>
              <a:gd name="connsiteX2" fmla="*/ 862748 w 1633577"/>
              <a:gd name="connsiteY2" fmla="*/ 42544 h 646385"/>
              <a:gd name="connsiteX3" fmla="*/ 1633577 w 1633577"/>
              <a:gd name="connsiteY3" fmla="*/ 0 h 646385"/>
              <a:gd name="connsiteX4" fmla="*/ 1396945 w 1633577"/>
              <a:gd name="connsiteY4" fmla="*/ 646385 h 646385"/>
              <a:gd name="connsiteX5" fmla="*/ 1198764 w 1633577"/>
              <a:gd name="connsiteY5" fmla="*/ 462767 h 646385"/>
              <a:gd name="connsiteX6" fmla="*/ 0 w 1633577"/>
              <a:gd name="connsiteY6" fmla="*/ 455286 h 646385"/>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198764 w 1633577"/>
              <a:gd name="connsiteY5" fmla="*/ 462767 h 670124"/>
              <a:gd name="connsiteX6" fmla="*/ 0 w 1633577"/>
              <a:gd name="connsiteY6" fmla="*/ 455286 h 670124"/>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788957 w 1633577"/>
              <a:gd name="connsiteY2" fmla="*/ 2787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15270 w 1633577"/>
              <a:gd name="connsiteY2" fmla="*/ 34275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520549"/>
              <a:gd name="connsiteY0" fmla="*/ 438282 h 653120"/>
              <a:gd name="connsiteX1" fmla="*/ 992805 w 1520549"/>
              <a:gd name="connsiteY1" fmla="*/ 207082 h 653120"/>
              <a:gd name="connsiteX2" fmla="*/ 815270 w 1520549"/>
              <a:gd name="connsiteY2" fmla="*/ 17271 h 653120"/>
              <a:gd name="connsiteX3" fmla="*/ 1520549 w 1520549"/>
              <a:gd name="connsiteY3" fmla="*/ 0 h 653120"/>
              <a:gd name="connsiteX4" fmla="*/ 1392810 w 1520549"/>
              <a:gd name="connsiteY4" fmla="*/ 653120 h 653120"/>
              <a:gd name="connsiteX5" fmla="*/ 1201858 w 1520549"/>
              <a:gd name="connsiteY5" fmla="*/ 456087 h 653120"/>
              <a:gd name="connsiteX6" fmla="*/ 0 w 1520549"/>
              <a:gd name="connsiteY6" fmla="*/ 438282 h 653120"/>
              <a:gd name="connsiteX0" fmla="*/ 0 w 1526737"/>
              <a:gd name="connsiteY0" fmla="*/ 417637 h 653120"/>
              <a:gd name="connsiteX1" fmla="*/ 998993 w 1526737"/>
              <a:gd name="connsiteY1" fmla="*/ 207082 h 653120"/>
              <a:gd name="connsiteX2" fmla="*/ 821458 w 1526737"/>
              <a:gd name="connsiteY2" fmla="*/ 17271 h 653120"/>
              <a:gd name="connsiteX3" fmla="*/ 1526737 w 1526737"/>
              <a:gd name="connsiteY3" fmla="*/ 0 h 653120"/>
              <a:gd name="connsiteX4" fmla="*/ 1398998 w 1526737"/>
              <a:gd name="connsiteY4" fmla="*/ 653120 h 653120"/>
              <a:gd name="connsiteX5" fmla="*/ 1208046 w 1526737"/>
              <a:gd name="connsiteY5" fmla="*/ 456087 h 653120"/>
              <a:gd name="connsiteX6" fmla="*/ 6188 w 1526737"/>
              <a:gd name="connsiteY6" fmla="*/ 438282 h 653120"/>
              <a:gd name="connsiteX0" fmla="*/ 46527 w 1520611"/>
              <a:gd name="connsiteY0" fmla="*/ 368105 h 653120"/>
              <a:gd name="connsiteX1" fmla="*/ 992867 w 1520611"/>
              <a:gd name="connsiteY1" fmla="*/ 207082 h 653120"/>
              <a:gd name="connsiteX2" fmla="*/ 815332 w 1520611"/>
              <a:gd name="connsiteY2" fmla="*/ 17271 h 653120"/>
              <a:gd name="connsiteX3" fmla="*/ 1520611 w 1520611"/>
              <a:gd name="connsiteY3" fmla="*/ 0 h 653120"/>
              <a:gd name="connsiteX4" fmla="*/ 1392872 w 1520611"/>
              <a:gd name="connsiteY4" fmla="*/ 653120 h 653120"/>
              <a:gd name="connsiteX5" fmla="*/ 1201920 w 1520611"/>
              <a:gd name="connsiteY5" fmla="*/ 456087 h 653120"/>
              <a:gd name="connsiteX6" fmla="*/ 62 w 1520611"/>
              <a:gd name="connsiteY6" fmla="*/ 438282 h 653120"/>
              <a:gd name="connsiteX7" fmla="*/ 46527 w 1520611"/>
              <a:gd name="connsiteY7" fmla="*/ 368105 h 653120"/>
              <a:gd name="connsiteX0" fmla="*/ 0 w 1474084"/>
              <a:gd name="connsiteY0" fmla="*/ 368105 h 766422"/>
              <a:gd name="connsiteX1" fmla="*/ 946340 w 1474084"/>
              <a:gd name="connsiteY1" fmla="*/ 207082 h 766422"/>
              <a:gd name="connsiteX2" fmla="*/ 768805 w 1474084"/>
              <a:gd name="connsiteY2" fmla="*/ 17271 h 766422"/>
              <a:gd name="connsiteX3" fmla="*/ 1474084 w 1474084"/>
              <a:gd name="connsiteY3" fmla="*/ 0 h 766422"/>
              <a:gd name="connsiteX4" fmla="*/ 1346345 w 1474084"/>
              <a:gd name="connsiteY4" fmla="*/ 653120 h 766422"/>
              <a:gd name="connsiteX5" fmla="*/ 1155393 w 1474084"/>
              <a:gd name="connsiteY5" fmla="*/ 456087 h 766422"/>
              <a:gd name="connsiteX6" fmla="*/ 104186 w 1474084"/>
              <a:gd name="connsiteY6" fmla="*/ 640626 h 766422"/>
              <a:gd name="connsiteX7" fmla="*/ 0 w 1474084"/>
              <a:gd name="connsiteY7" fmla="*/ 368105 h 766422"/>
              <a:gd name="connsiteX0" fmla="*/ 0 w 1372965"/>
              <a:gd name="connsiteY0" fmla="*/ 517796 h 766422"/>
              <a:gd name="connsiteX1" fmla="*/ 845221 w 1372965"/>
              <a:gd name="connsiteY1" fmla="*/ 207082 h 766422"/>
              <a:gd name="connsiteX2" fmla="*/ 667686 w 1372965"/>
              <a:gd name="connsiteY2" fmla="*/ 17271 h 766422"/>
              <a:gd name="connsiteX3" fmla="*/ 1372965 w 1372965"/>
              <a:gd name="connsiteY3" fmla="*/ 0 h 766422"/>
              <a:gd name="connsiteX4" fmla="*/ 1245226 w 1372965"/>
              <a:gd name="connsiteY4" fmla="*/ 653120 h 766422"/>
              <a:gd name="connsiteX5" fmla="*/ 1054274 w 1372965"/>
              <a:gd name="connsiteY5" fmla="*/ 456087 h 766422"/>
              <a:gd name="connsiteX6" fmla="*/ 3067 w 1372965"/>
              <a:gd name="connsiteY6" fmla="*/ 640626 h 766422"/>
              <a:gd name="connsiteX7" fmla="*/ 0 w 1372965"/>
              <a:gd name="connsiteY7" fmla="*/ 517796 h 766422"/>
              <a:gd name="connsiteX0" fmla="*/ 77471 w 1450436"/>
              <a:gd name="connsiteY0" fmla="*/ 517796 h 731671"/>
              <a:gd name="connsiteX1" fmla="*/ 922692 w 1450436"/>
              <a:gd name="connsiteY1" fmla="*/ 207082 h 731671"/>
              <a:gd name="connsiteX2" fmla="*/ 745157 w 1450436"/>
              <a:gd name="connsiteY2" fmla="*/ 17271 h 731671"/>
              <a:gd name="connsiteX3" fmla="*/ 1450436 w 1450436"/>
              <a:gd name="connsiteY3" fmla="*/ 0 h 731671"/>
              <a:gd name="connsiteX4" fmla="*/ 1322697 w 1450436"/>
              <a:gd name="connsiteY4" fmla="*/ 653120 h 731671"/>
              <a:gd name="connsiteX5" fmla="*/ 1131745 w 1450436"/>
              <a:gd name="connsiteY5" fmla="*/ 456087 h 731671"/>
              <a:gd name="connsiteX6" fmla="*/ 38 w 1450436"/>
              <a:gd name="connsiteY6" fmla="*/ 597255 h 731671"/>
              <a:gd name="connsiteX7" fmla="*/ 77471 w 1450436"/>
              <a:gd name="connsiteY7" fmla="*/ 517796 h 731671"/>
              <a:gd name="connsiteX0" fmla="*/ 0 w 1372965"/>
              <a:gd name="connsiteY0" fmla="*/ 517796 h 653120"/>
              <a:gd name="connsiteX1" fmla="*/ 845221 w 1372965"/>
              <a:gd name="connsiteY1" fmla="*/ 207082 h 653120"/>
              <a:gd name="connsiteX2" fmla="*/ 667686 w 1372965"/>
              <a:gd name="connsiteY2" fmla="*/ 17271 h 653120"/>
              <a:gd name="connsiteX3" fmla="*/ 1372965 w 1372965"/>
              <a:gd name="connsiteY3" fmla="*/ 0 h 653120"/>
              <a:gd name="connsiteX4" fmla="*/ 1245226 w 1372965"/>
              <a:gd name="connsiteY4" fmla="*/ 653120 h 653120"/>
              <a:gd name="connsiteX5" fmla="*/ 1054274 w 1372965"/>
              <a:gd name="connsiteY5" fmla="*/ 456087 h 653120"/>
              <a:gd name="connsiteX6" fmla="*/ 0 w 1372965"/>
              <a:gd name="connsiteY6" fmla="*/ 517796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85340 w 1269740"/>
              <a:gd name="connsiteY1" fmla="*/ 239090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38902 w 1269740"/>
              <a:gd name="connsiteY1" fmla="*/ 196759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492208"/>
              <a:gd name="connsiteY0" fmla="*/ 626663 h 792928"/>
              <a:gd name="connsiteX1" fmla="*/ 738902 w 1492208"/>
              <a:gd name="connsiteY1" fmla="*/ 336567 h 792928"/>
              <a:gd name="connsiteX2" fmla="*/ 564461 w 1492208"/>
              <a:gd name="connsiteY2" fmla="*/ 157079 h 792928"/>
              <a:gd name="connsiteX3" fmla="*/ 1492208 w 1492208"/>
              <a:gd name="connsiteY3" fmla="*/ 0 h 792928"/>
              <a:gd name="connsiteX4" fmla="*/ 1142001 w 1492208"/>
              <a:gd name="connsiteY4" fmla="*/ 792928 h 792928"/>
              <a:gd name="connsiteX5" fmla="*/ 951049 w 1492208"/>
              <a:gd name="connsiteY5" fmla="*/ 595895 h 792928"/>
              <a:gd name="connsiteX6" fmla="*/ 0 w 1492208"/>
              <a:gd name="connsiteY6" fmla="*/ 626663 h 792928"/>
              <a:gd name="connsiteX0" fmla="*/ 0 w 1453492"/>
              <a:gd name="connsiteY0" fmla="*/ 586933 h 753198"/>
              <a:gd name="connsiteX1" fmla="*/ 738902 w 1453492"/>
              <a:gd name="connsiteY1" fmla="*/ 296837 h 753198"/>
              <a:gd name="connsiteX2" fmla="*/ 564461 w 1453492"/>
              <a:gd name="connsiteY2" fmla="*/ 117349 h 753198"/>
              <a:gd name="connsiteX3" fmla="*/ 1453492 w 1453492"/>
              <a:gd name="connsiteY3" fmla="*/ 0 h 753198"/>
              <a:gd name="connsiteX4" fmla="*/ 1142001 w 1453492"/>
              <a:gd name="connsiteY4" fmla="*/ 753198 h 753198"/>
              <a:gd name="connsiteX5" fmla="*/ 951049 w 1453492"/>
              <a:gd name="connsiteY5" fmla="*/ 556165 h 753198"/>
              <a:gd name="connsiteX6" fmla="*/ 0 w 1453492"/>
              <a:gd name="connsiteY6" fmla="*/ 586933 h 753198"/>
              <a:gd name="connsiteX0" fmla="*/ 0 w 1453492"/>
              <a:gd name="connsiteY0" fmla="*/ 586933 h 711388"/>
              <a:gd name="connsiteX1" fmla="*/ 738902 w 1453492"/>
              <a:gd name="connsiteY1" fmla="*/ 296837 h 711388"/>
              <a:gd name="connsiteX2" fmla="*/ 564461 w 1453492"/>
              <a:gd name="connsiteY2" fmla="*/ 117349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638253 w 1453492"/>
              <a:gd name="connsiteY2" fmla="*/ 157105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577878 w 1453492"/>
              <a:gd name="connsiteY2" fmla="*/ 124577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352840"/>
              <a:gd name="connsiteY0" fmla="*/ 528639 h 653094"/>
              <a:gd name="connsiteX1" fmla="*/ 738902 w 1352840"/>
              <a:gd name="connsiteY1" fmla="*/ 238543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808558 w 1352840"/>
              <a:gd name="connsiteY1" fmla="*/ 302039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840" h="653094">
                <a:moveTo>
                  <a:pt x="0" y="528639"/>
                </a:moveTo>
                <a:cubicBezTo>
                  <a:pt x="625123" y="382140"/>
                  <a:pt x="671168" y="330468"/>
                  <a:pt x="762120" y="259707"/>
                </a:cubicBezTo>
                <a:lnTo>
                  <a:pt x="577878" y="66283"/>
                </a:lnTo>
                <a:lnTo>
                  <a:pt x="1352840" y="0"/>
                </a:lnTo>
                <a:lnTo>
                  <a:pt x="1112594" y="653094"/>
                </a:lnTo>
                <a:lnTo>
                  <a:pt x="951049" y="497871"/>
                </a:lnTo>
                <a:cubicBezTo>
                  <a:pt x="954590" y="485173"/>
                  <a:pt x="742885" y="717910"/>
                  <a:pt x="0" y="528639"/>
                </a:cubicBezTo>
                <a:close/>
              </a:path>
            </a:pathLst>
          </a:custGeom>
          <a:gradFill>
            <a:gsLst>
              <a:gs pos="44000">
                <a:srgbClr val="58D267"/>
              </a:gs>
              <a:gs pos="90000">
                <a:srgbClr val="175F23"/>
              </a:gs>
              <a:gs pos="0">
                <a:srgbClr val="428C4B"/>
              </a:gs>
            </a:gsLst>
            <a:lin ang="192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algn="ctr"/>
            <a:endParaRPr lang="ja-JP" altLang="en-US" sz="1534" dirty="0">
              <a:solidFill>
                <a:schemeClr val="tx1"/>
              </a:solidFill>
            </a:endParaRPr>
          </a:p>
        </p:txBody>
      </p:sp>
      <p:cxnSp>
        <p:nvCxnSpPr>
          <p:cNvPr id="34" name="直線コネクタ 33"/>
          <p:cNvCxnSpPr/>
          <p:nvPr/>
        </p:nvCxnSpPr>
        <p:spPr>
          <a:xfrm>
            <a:off x="7104033" y="2427849"/>
            <a:ext cx="15185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7152393" y="2079740"/>
            <a:ext cx="1421829" cy="348109"/>
          </a:xfrm>
          <a:prstGeom prst="rect">
            <a:avLst/>
          </a:prstGeom>
          <a:noFill/>
        </p:spPr>
        <p:txBody>
          <a:bodyPr wrap="square" rtlCol="0">
            <a:spAutoFit/>
          </a:bodyPr>
          <a:lstStyle/>
          <a:p>
            <a:pPr algn="ctr"/>
            <a:r>
              <a:rPr lang="ja-JP" altLang="en-US" sz="1662" dirty="0">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41" name="テキスト ボックス 40"/>
          <p:cNvSpPr txBox="1"/>
          <p:nvPr/>
        </p:nvSpPr>
        <p:spPr>
          <a:xfrm>
            <a:off x="7018429" y="4042271"/>
            <a:ext cx="1691308" cy="859659"/>
          </a:xfrm>
          <a:prstGeom prst="rect">
            <a:avLst/>
          </a:prstGeom>
          <a:noFill/>
        </p:spPr>
        <p:txBody>
          <a:bodyPr wrap="square" rtlCol="0">
            <a:spAutoFit/>
          </a:bodyPr>
          <a:lstStyle/>
          <a:p>
            <a:r>
              <a:rPr lang="ja-JP" altLang="en-US" sz="1662" dirty="0"/>
              <a:t>総合的かつ効率的・効果的な薬剤耐性菌対策</a:t>
            </a:r>
          </a:p>
        </p:txBody>
      </p:sp>
      <p:sp>
        <p:nvSpPr>
          <p:cNvPr id="42" name="テキスト ボックス 41"/>
          <p:cNvSpPr txBox="1"/>
          <p:nvPr/>
        </p:nvSpPr>
        <p:spPr>
          <a:xfrm>
            <a:off x="7018429" y="5129740"/>
            <a:ext cx="1691308" cy="1115434"/>
          </a:xfrm>
          <a:prstGeom prst="rect">
            <a:avLst/>
          </a:prstGeom>
          <a:noFill/>
        </p:spPr>
        <p:txBody>
          <a:bodyPr wrap="square" rtlCol="0">
            <a:spAutoFit/>
          </a:bodyPr>
          <a:lstStyle/>
          <a:p>
            <a:r>
              <a:rPr lang="ja-JP" altLang="en-US" sz="1662" dirty="0"/>
              <a:t>日本発の抗</a:t>
            </a:r>
            <a:r>
              <a:rPr lang="en-US" altLang="ja-JP" sz="1662" dirty="0"/>
              <a:t>B</a:t>
            </a:r>
            <a:r>
              <a:rPr lang="ja-JP" altLang="en-US" sz="1662" dirty="0"/>
              <a:t>型肝炎ウイルス治療に関するシード物質の取得</a:t>
            </a:r>
          </a:p>
        </p:txBody>
      </p:sp>
      <p:sp>
        <p:nvSpPr>
          <p:cNvPr id="43" name="二等辺三角形 42"/>
          <p:cNvSpPr/>
          <p:nvPr/>
        </p:nvSpPr>
        <p:spPr>
          <a:xfrm rot="5400000">
            <a:off x="5223720" y="4401182"/>
            <a:ext cx="3102495" cy="279656"/>
          </a:xfrm>
          <a:prstGeom prst="triangle">
            <a:avLst>
              <a:gd name="adj" fmla="val 4951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sp>
        <p:nvSpPr>
          <p:cNvPr id="45" name="テキスト ボックス 44"/>
          <p:cNvSpPr txBox="1"/>
          <p:nvPr/>
        </p:nvSpPr>
        <p:spPr>
          <a:xfrm>
            <a:off x="7018429" y="3210495"/>
            <a:ext cx="1691308" cy="603883"/>
          </a:xfrm>
          <a:prstGeom prst="rect">
            <a:avLst/>
          </a:prstGeom>
          <a:noFill/>
        </p:spPr>
        <p:txBody>
          <a:bodyPr wrap="square" rtlCol="0">
            <a:spAutoFit/>
          </a:bodyPr>
          <a:lstStyle/>
          <a:p>
            <a:r>
              <a:rPr lang="ja-JP" altLang="en-US" sz="1662" dirty="0"/>
              <a:t>バイオリソース</a:t>
            </a:r>
            <a:endParaRPr lang="en-US" altLang="ja-JP" sz="1662"/>
          </a:p>
          <a:p>
            <a:r>
              <a:rPr lang="ja-JP" altLang="en-US" sz="1662"/>
              <a:t>構築</a:t>
            </a:r>
            <a:endParaRPr lang="ja-JP" altLang="en-US" sz="1662" dirty="0"/>
          </a:p>
        </p:txBody>
      </p:sp>
      <p:sp>
        <p:nvSpPr>
          <p:cNvPr id="46" name="角丸四角形 45"/>
          <p:cNvSpPr/>
          <p:nvPr/>
        </p:nvSpPr>
        <p:spPr>
          <a:xfrm>
            <a:off x="599354" y="4445524"/>
            <a:ext cx="2027077" cy="332308"/>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63" dirty="0">
                <a:solidFill>
                  <a:srgbClr val="00B050"/>
                </a:solidFill>
              </a:rPr>
              <a:t>抗</a:t>
            </a:r>
            <a:r>
              <a:rPr lang="en-US" altLang="ja-JP" sz="1363" dirty="0">
                <a:solidFill>
                  <a:srgbClr val="00B050"/>
                </a:solidFill>
              </a:rPr>
              <a:t>HBV</a:t>
            </a:r>
            <a:r>
              <a:rPr lang="ja-JP" altLang="en-US" sz="1363" dirty="0">
                <a:solidFill>
                  <a:srgbClr val="00B050"/>
                </a:solidFill>
              </a:rPr>
              <a:t>候補化合物特定</a:t>
            </a:r>
          </a:p>
        </p:txBody>
      </p:sp>
      <p:sp>
        <p:nvSpPr>
          <p:cNvPr id="47" name="角丸四角形 46"/>
          <p:cNvSpPr/>
          <p:nvPr/>
        </p:nvSpPr>
        <p:spPr>
          <a:xfrm>
            <a:off x="4479165" y="4203934"/>
            <a:ext cx="1694769" cy="498462"/>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63" dirty="0">
                <a:solidFill>
                  <a:srgbClr val="00B050"/>
                </a:solidFill>
              </a:rPr>
              <a:t>動物実験による</a:t>
            </a:r>
            <a:endParaRPr lang="en-US" altLang="ja-JP" sz="1363" dirty="0">
              <a:solidFill>
                <a:srgbClr val="00B050"/>
              </a:solidFill>
            </a:endParaRPr>
          </a:p>
          <a:p>
            <a:pPr algn="ctr"/>
            <a:r>
              <a:rPr lang="ja-JP" altLang="en-US" sz="1363" dirty="0">
                <a:solidFill>
                  <a:srgbClr val="00B050"/>
                </a:solidFill>
              </a:rPr>
              <a:t>活性・毒性評価</a:t>
            </a:r>
          </a:p>
        </p:txBody>
      </p:sp>
      <p:sp>
        <p:nvSpPr>
          <p:cNvPr id="48" name="角丸四角形 47"/>
          <p:cNvSpPr/>
          <p:nvPr/>
        </p:nvSpPr>
        <p:spPr>
          <a:xfrm>
            <a:off x="508933" y="6127989"/>
            <a:ext cx="2658462" cy="332308"/>
          </a:xfrm>
          <a:prstGeom prst="roundRect">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34" dirty="0">
                <a:solidFill>
                  <a:srgbClr val="00B050"/>
                </a:solidFill>
              </a:rPr>
              <a:t>抗</a:t>
            </a:r>
            <a:r>
              <a:rPr lang="en-US" altLang="ja-JP" sz="1534" dirty="0">
                <a:solidFill>
                  <a:srgbClr val="00B050"/>
                </a:solidFill>
              </a:rPr>
              <a:t>HBV</a:t>
            </a:r>
            <a:r>
              <a:rPr lang="ja-JP" altLang="en-US" sz="1534" dirty="0">
                <a:solidFill>
                  <a:srgbClr val="00B050"/>
                </a:solidFill>
              </a:rPr>
              <a:t>に関する知見積上げ</a:t>
            </a:r>
          </a:p>
        </p:txBody>
      </p:sp>
      <p:sp>
        <p:nvSpPr>
          <p:cNvPr id="5" name="スライド番号プレースホルダー 4"/>
          <p:cNvSpPr>
            <a:spLocks noGrp="1"/>
          </p:cNvSpPr>
          <p:nvPr>
            <p:ph type="sldNum" sz="quarter" idx="12"/>
          </p:nvPr>
        </p:nvSpPr>
        <p:spPr>
          <a:xfrm>
            <a:off x="6974458" y="6376243"/>
            <a:ext cx="2133600" cy="365125"/>
          </a:xfrm>
        </p:spPr>
        <p:txBody>
          <a:bodyPr/>
          <a:lstStyle/>
          <a:p>
            <a:fld id="{2788D170-ED78-4CD6-9DF7-18AA74CDFCD5}" type="slidenum">
              <a:rPr kumimoji="1" lang="ja-JP" altLang="en-US" smtClean="0"/>
              <a:pPr/>
              <a:t>70</a:t>
            </a:fld>
            <a:endParaRPr kumimoji="1" lang="ja-JP" altLang="en-US"/>
          </a:p>
        </p:txBody>
      </p:sp>
      <p:sp>
        <p:nvSpPr>
          <p:cNvPr id="36" name="角丸四角形 35"/>
          <p:cNvSpPr/>
          <p:nvPr/>
        </p:nvSpPr>
        <p:spPr>
          <a:xfrm>
            <a:off x="0" y="1700808"/>
            <a:ext cx="9144000" cy="5040560"/>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550593" y="1557121"/>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63915" y="613856"/>
            <a:ext cx="8665354"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市大の感染症科学研究センターと府大の獣医学類の連携により、療法の発見と検証、毒性評価を効率よく行うことができ、耐性菌対策や</a:t>
            </a:r>
            <a:r>
              <a:rPr lang="en-US" altLang="ja-JP" sz="1600" dirty="0">
                <a:latin typeface="Meiryo UI" panose="020B0604030504040204" pitchFamily="50" charset="-128"/>
                <a:ea typeface="Meiryo UI" panose="020B0604030504040204" pitchFamily="50" charset="-128"/>
              </a:rPr>
              <a:t>HBV</a:t>
            </a:r>
            <a:r>
              <a:rPr lang="ja-JP" altLang="en-US" sz="1600" dirty="0">
                <a:latin typeface="Meiryo UI" panose="020B0604030504040204" pitchFamily="50" charset="-128"/>
                <a:ea typeface="Meiryo UI" panose="020B0604030504040204" pitchFamily="50" charset="-128"/>
              </a:rPr>
              <a:t>治療に関する研究を促進</a:t>
            </a:r>
            <a:r>
              <a:rPr lang="ja-JP" altLang="en-US" sz="1600" dirty="0" smtClean="0">
                <a:latin typeface="Meiryo UI" panose="020B0604030504040204" pitchFamily="50" charset="-128"/>
                <a:ea typeface="Meiryo UI" panose="020B0604030504040204" pitchFamily="50" charset="-128"/>
              </a:rPr>
              <a:t>させることが期待できる。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762048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p:cNvGrpSpPr/>
          <p:nvPr/>
        </p:nvGrpSpPr>
        <p:grpSpPr>
          <a:xfrm rot="5400000">
            <a:off x="2589921" y="2498435"/>
            <a:ext cx="3988135" cy="3256978"/>
            <a:chOff x="4630475" y="1378877"/>
            <a:chExt cx="1662558" cy="1290259"/>
          </a:xfrm>
        </p:grpSpPr>
        <p:sp>
          <p:nvSpPr>
            <p:cNvPr id="18" name="環状矢印 2"/>
            <p:cNvSpPr/>
            <p:nvPr/>
          </p:nvSpPr>
          <p:spPr>
            <a:xfrm rot="334023">
              <a:off x="4834080" y="1378877"/>
              <a:ext cx="1458953" cy="828214"/>
            </a:xfrm>
            <a:custGeom>
              <a:avLst/>
              <a:gdLst>
                <a:gd name="connsiteX0" fmla="*/ 82934 w 1145808"/>
                <a:gd name="connsiteY0" fmla="*/ 572904 h 1145808"/>
                <a:gd name="connsiteX1" fmla="*/ 525511 w 1145808"/>
                <a:gd name="connsiteY1" fmla="*/ 85231 h 1145808"/>
                <a:gd name="connsiteX2" fmla="*/ 1053706 w 1145808"/>
                <a:gd name="connsiteY2" fmla="*/ 478562 h 1145808"/>
                <a:gd name="connsiteX3" fmla="*/ 1135053 w 1145808"/>
                <a:gd name="connsiteY3" fmla="*/ 471918 h 1145808"/>
                <a:gd name="connsiteX4" fmla="*/ 916339 w 1145808"/>
                <a:gd name="connsiteY4" fmla="*/ 544850 h 1145808"/>
                <a:gd name="connsiteX5" fmla="*/ 679919 w 1145808"/>
                <a:gd name="connsiteY5" fmla="*/ 509096 h 1145808"/>
                <a:gd name="connsiteX6" fmla="*/ 759277 w 1145808"/>
                <a:gd name="connsiteY6" fmla="*/ 502614 h 1145808"/>
                <a:gd name="connsiteX7" fmla="*/ 537180 w 1145808"/>
                <a:gd name="connsiteY7" fmla="*/ 376947 h 1145808"/>
                <a:gd name="connsiteX8" fmla="*/ 373717 w 1145808"/>
                <a:gd name="connsiteY8" fmla="*/ 572904 h 1145808"/>
                <a:gd name="connsiteX9" fmla="*/ 82934 w 1145808"/>
                <a:gd name="connsiteY9" fmla="*/ 572904 h 1145808"/>
                <a:gd name="connsiteX0" fmla="*/ 0 w 1052119"/>
                <a:gd name="connsiteY0" fmla="*/ 489998 h 566719"/>
                <a:gd name="connsiteX1" fmla="*/ 442577 w 1052119"/>
                <a:gd name="connsiteY1" fmla="*/ 2325 h 566719"/>
                <a:gd name="connsiteX2" fmla="*/ 970772 w 1052119"/>
                <a:gd name="connsiteY2" fmla="*/ 395656 h 566719"/>
                <a:gd name="connsiteX3" fmla="*/ 1052119 w 1052119"/>
                <a:gd name="connsiteY3" fmla="*/ 389012 h 566719"/>
                <a:gd name="connsiteX4" fmla="*/ 846105 w 1052119"/>
                <a:gd name="connsiteY4" fmla="*/ 566719 h 566719"/>
                <a:gd name="connsiteX5" fmla="*/ 596985 w 1052119"/>
                <a:gd name="connsiteY5" fmla="*/ 426190 h 566719"/>
                <a:gd name="connsiteX6" fmla="*/ 676343 w 1052119"/>
                <a:gd name="connsiteY6" fmla="*/ 419708 h 566719"/>
                <a:gd name="connsiteX7" fmla="*/ 454246 w 1052119"/>
                <a:gd name="connsiteY7" fmla="*/ 294041 h 566719"/>
                <a:gd name="connsiteX8" fmla="*/ 290783 w 1052119"/>
                <a:gd name="connsiteY8" fmla="*/ 489998 h 566719"/>
                <a:gd name="connsiteX9" fmla="*/ 0 w 1052119"/>
                <a:gd name="connsiteY9" fmla="*/ 489998 h 566719"/>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96985 w 1052119"/>
                <a:gd name="connsiteY5" fmla="*/ 426190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52119"/>
                <a:gd name="connsiteY0" fmla="*/ 489998 h 636569"/>
                <a:gd name="connsiteX1" fmla="*/ 442577 w 1052119"/>
                <a:gd name="connsiteY1" fmla="*/ 2325 h 636569"/>
                <a:gd name="connsiteX2" fmla="*/ 970772 w 1052119"/>
                <a:gd name="connsiteY2" fmla="*/ 395656 h 636569"/>
                <a:gd name="connsiteX3" fmla="*/ 1052119 w 1052119"/>
                <a:gd name="connsiteY3" fmla="*/ 389012 h 636569"/>
                <a:gd name="connsiteX4" fmla="*/ 852455 w 1052119"/>
                <a:gd name="connsiteY4" fmla="*/ 636569 h 636569"/>
                <a:gd name="connsiteX5" fmla="*/ 596985 w 1052119"/>
                <a:gd name="connsiteY5" fmla="*/ 426190 h 636569"/>
                <a:gd name="connsiteX6" fmla="*/ 676343 w 1052119"/>
                <a:gd name="connsiteY6" fmla="*/ 419708 h 636569"/>
                <a:gd name="connsiteX7" fmla="*/ 454246 w 1052119"/>
                <a:gd name="connsiteY7" fmla="*/ 294041 h 636569"/>
                <a:gd name="connsiteX8" fmla="*/ 290783 w 1052119"/>
                <a:gd name="connsiteY8" fmla="*/ 489998 h 636569"/>
                <a:gd name="connsiteX9" fmla="*/ 0 w 1052119"/>
                <a:gd name="connsiteY9" fmla="*/ 489998 h 636569"/>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96985 w 1052119"/>
                <a:gd name="connsiteY5" fmla="*/ 426190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62060 w 1052119"/>
                <a:gd name="connsiteY5" fmla="*/ 429365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0 w 1093394"/>
                <a:gd name="connsiteY9" fmla="*/ 489998 h 62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3394" h="620694">
                  <a:moveTo>
                    <a:pt x="0" y="489998"/>
                  </a:moveTo>
                  <a:cubicBezTo>
                    <a:pt x="0" y="237752"/>
                    <a:pt x="191513" y="26724"/>
                    <a:pt x="442577" y="2325"/>
                  </a:cubicBezTo>
                  <a:cubicBezTo>
                    <a:pt x="693641" y="-22074"/>
                    <a:pt x="922203" y="148130"/>
                    <a:pt x="970772" y="395656"/>
                  </a:cubicBezTo>
                  <a:lnTo>
                    <a:pt x="1093394" y="385837"/>
                  </a:lnTo>
                  <a:lnTo>
                    <a:pt x="852455" y="620694"/>
                  </a:lnTo>
                  <a:lnTo>
                    <a:pt x="562060" y="429365"/>
                  </a:lnTo>
                  <a:lnTo>
                    <a:pt x="676343" y="419708"/>
                  </a:lnTo>
                  <a:cubicBezTo>
                    <a:pt x="642385" y="329670"/>
                    <a:pt x="548914" y="276782"/>
                    <a:pt x="454246" y="294041"/>
                  </a:cubicBezTo>
                  <a:cubicBezTo>
                    <a:pt x="359578" y="311300"/>
                    <a:pt x="290783" y="393769"/>
                    <a:pt x="290783" y="489998"/>
                  </a:cubicBezTo>
                  <a:lnTo>
                    <a:pt x="0" y="489998"/>
                  </a:lnTo>
                  <a:close/>
                </a:path>
              </a:pathLst>
            </a:custGeom>
            <a:gradFill>
              <a:gsLst>
                <a:gs pos="100000">
                  <a:schemeClr val="tx2">
                    <a:lumMod val="40000"/>
                    <a:lumOff val="60000"/>
                  </a:schemeClr>
                </a:gs>
                <a:gs pos="417">
                  <a:srgbClr val="466D9E"/>
                </a:gs>
                <a:gs pos="7000">
                  <a:schemeClr val="tx2">
                    <a:lumMod val="60000"/>
                    <a:lumOff val="40000"/>
                  </a:schemeClr>
                </a:gs>
                <a:gs pos="15000">
                  <a:srgbClr val="41638D"/>
                </a:gs>
                <a:gs pos="90000">
                  <a:schemeClr val="tx2">
                    <a:lumMod val="75000"/>
                  </a:schemeClr>
                </a:gs>
                <a:gs pos="50000">
                  <a:schemeClr val="tx2">
                    <a:lumMod val="60000"/>
                    <a:lumOff val="40000"/>
                  </a:schemeClr>
                </a:gs>
              </a:gsLst>
              <a:lin ang="3000000" scaled="0"/>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solidFill>
                  <a:schemeClr val="tx1"/>
                </a:solidFill>
              </a:endParaRPr>
            </a:p>
          </p:txBody>
        </p:sp>
        <p:sp>
          <p:nvSpPr>
            <p:cNvPr id="19" name="環状矢印 2"/>
            <p:cNvSpPr/>
            <p:nvPr/>
          </p:nvSpPr>
          <p:spPr>
            <a:xfrm rot="11134023">
              <a:off x="4630475" y="1836969"/>
              <a:ext cx="1458953" cy="832167"/>
            </a:xfrm>
            <a:custGeom>
              <a:avLst/>
              <a:gdLst>
                <a:gd name="connsiteX0" fmla="*/ 82934 w 1145808"/>
                <a:gd name="connsiteY0" fmla="*/ 572904 h 1145808"/>
                <a:gd name="connsiteX1" fmla="*/ 525511 w 1145808"/>
                <a:gd name="connsiteY1" fmla="*/ 85231 h 1145808"/>
                <a:gd name="connsiteX2" fmla="*/ 1053706 w 1145808"/>
                <a:gd name="connsiteY2" fmla="*/ 478562 h 1145808"/>
                <a:gd name="connsiteX3" fmla="*/ 1135053 w 1145808"/>
                <a:gd name="connsiteY3" fmla="*/ 471918 h 1145808"/>
                <a:gd name="connsiteX4" fmla="*/ 916339 w 1145808"/>
                <a:gd name="connsiteY4" fmla="*/ 544850 h 1145808"/>
                <a:gd name="connsiteX5" fmla="*/ 679919 w 1145808"/>
                <a:gd name="connsiteY5" fmla="*/ 509096 h 1145808"/>
                <a:gd name="connsiteX6" fmla="*/ 759277 w 1145808"/>
                <a:gd name="connsiteY6" fmla="*/ 502614 h 1145808"/>
                <a:gd name="connsiteX7" fmla="*/ 537180 w 1145808"/>
                <a:gd name="connsiteY7" fmla="*/ 376947 h 1145808"/>
                <a:gd name="connsiteX8" fmla="*/ 373717 w 1145808"/>
                <a:gd name="connsiteY8" fmla="*/ 572904 h 1145808"/>
                <a:gd name="connsiteX9" fmla="*/ 82934 w 1145808"/>
                <a:gd name="connsiteY9" fmla="*/ 572904 h 1145808"/>
                <a:gd name="connsiteX0" fmla="*/ 0 w 1052119"/>
                <a:gd name="connsiteY0" fmla="*/ 489998 h 566719"/>
                <a:gd name="connsiteX1" fmla="*/ 442577 w 1052119"/>
                <a:gd name="connsiteY1" fmla="*/ 2325 h 566719"/>
                <a:gd name="connsiteX2" fmla="*/ 970772 w 1052119"/>
                <a:gd name="connsiteY2" fmla="*/ 395656 h 566719"/>
                <a:gd name="connsiteX3" fmla="*/ 1052119 w 1052119"/>
                <a:gd name="connsiteY3" fmla="*/ 389012 h 566719"/>
                <a:gd name="connsiteX4" fmla="*/ 846105 w 1052119"/>
                <a:gd name="connsiteY4" fmla="*/ 566719 h 566719"/>
                <a:gd name="connsiteX5" fmla="*/ 596985 w 1052119"/>
                <a:gd name="connsiteY5" fmla="*/ 426190 h 566719"/>
                <a:gd name="connsiteX6" fmla="*/ 676343 w 1052119"/>
                <a:gd name="connsiteY6" fmla="*/ 419708 h 566719"/>
                <a:gd name="connsiteX7" fmla="*/ 454246 w 1052119"/>
                <a:gd name="connsiteY7" fmla="*/ 294041 h 566719"/>
                <a:gd name="connsiteX8" fmla="*/ 290783 w 1052119"/>
                <a:gd name="connsiteY8" fmla="*/ 489998 h 566719"/>
                <a:gd name="connsiteX9" fmla="*/ 0 w 1052119"/>
                <a:gd name="connsiteY9" fmla="*/ 489998 h 566719"/>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96985 w 1052119"/>
                <a:gd name="connsiteY5" fmla="*/ 426190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52119"/>
                <a:gd name="connsiteY0" fmla="*/ 489998 h 636569"/>
                <a:gd name="connsiteX1" fmla="*/ 442577 w 1052119"/>
                <a:gd name="connsiteY1" fmla="*/ 2325 h 636569"/>
                <a:gd name="connsiteX2" fmla="*/ 970772 w 1052119"/>
                <a:gd name="connsiteY2" fmla="*/ 395656 h 636569"/>
                <a:gd name="connsiteX3" fmla="*/ 1052119 w 1052119"/>
                <a:gd name="connsiteY3" fmla="*/ 389012 h 636569"/>
                <a:gd name="connsiteX4" fmla="*/ 852455 w 1052119"/>
                <a:gd name="connsiteY4" fmla="*/ 636569 h 636569"/>
                <a:gd name="connsiteX5" fmla="*/ 596985 w 1052119"/>
                <a:gd name="connsiteY5" fmla="*/ 426190 h 636569"/>
                <a:gd name="connsiteX6" fmla="*/ 676343 w 1052119"/>
                <a:gd name="connsiteY6" fmla="*/ 419708 h 636569"/>
                <a:gd name="connsiteX7" fmla="*/ 454246 w 1052119"/>
                <a:gd name="connsiteY7" fmla="*/ 294041 h 636569"/>
                <a:gd name="connsiteX8" fmla="*/ 290783 w 1052119"/>
                <a:gd name="connsiteY8" fmla="*/ 489998 h 636569"/>
                <a:gd name="connsiteX9" fmla="*/ 0 w 1052119"/>
                <a:gd name="connsiteY9" fmla="*/ 489998 h 636569"/>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96985 w 1052119"/>
                <a:gd name="connsiteY5" fmla="*/ 426190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52119"/>
                <a:gd name="connsiteY0" fmla="*/ 489998 h 620694"/>
                <a:gd name="connsiteX1" fmla="*/ 442577 w 1052119"/>
                <a:gd name="connsiteY1" fmla="*/ 2325 h 620694"/>
                <a:gd name="connsiteX2" fmla="*/ 970772 w 1052119"/>
                <a:gd name="connsiteY2" fmla="*/ 395656 h 620694"/>
                <a:gd name="connsiteX3" fmla="*/ 1052119 w 1052119"/>
                <a:gd name="connsiteY3" fmla="*/ 389012 h 620694"/>
                <a:gd name="connsiteX4" fmla="*/ 852455 w 1052119"/>
                <a:gd name="connsiteY4" fmla="*/ 620694 h 620694"/>
                <a:gd name="connsiteX5" fmla="*/ 562060 w 1052119"/>
                <a:gd name="connsiteY5" fmla="*/ 429365 h 620694"/>
                <a:gd name="connsiteX6" fmla="*/ 676343 w 1052119"/>
                <a:gd name="connsiteY6" fmla="*/ 419708 h 620694"/>
                <a:gd name="connsiteX7" fmla="*/ 454246 w 1052119"/>
                <a:gd name="connsiteY7" fmla="*/ 294041 h 620694"/>
                <a:gd name="connsiteX8" fmla="*/ 290783 w 1052119"/>
                <a:gd name="connsiteY8" fmla="*/ 489998 h 620694"/>
                <a:gd name="connsiteX9" fmla="*/ 0 w 1052119"/>
                <a:gd name="connsiteY9"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0 w 1093394"/>
                <a:gd name="connsiteY9"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02521 w 1093394"/>
                <a:gd name="connsiteY9" fmla="*/ 347594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8715 w 1093394"/>
                <a:gd name="connsiteY9" fmla="*/ 345213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8715 w 1093394"/>
                <a:gd name="connsiteY9" fmla="*/ 345213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89998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093394"/>
                <a:gd name="connsiteY0" fmla="*/ 489998 h 620694"/>
                <a:gd name="connsiteX1" fmla="*/ 442577 w 1093394"/>
                <a:gd name="connsiteY1" fmla="*/ 2325 h 620694"/>
                <a:gd name="connsiteX2" fmla="*/ 970772 w 1093394"/>
                <a:gd name="connsiteY2" fmla="*/ 395656 h 620694"/>
                <a:gd name="connsiteX3" fmla="*/ 1093394 w 1093394"/>
                <a:gd name="connsiteY3" fmla="*/ 385837 h 620694"/>
                <a:gd name="connsiteX4" fmla="*/ 852455 w 1093394"/>
                <a:gd name="connsiteY4" fmla="*/ 620694 h 620694"/>
                <a:gd name="connsiteX5" fmla="*/ 562060 w 1093394"/>
                <a:gd name="connsiteY5" fmla="*/ 429365 h 620694"/>
                <a:gd name="connsiteX6" fmla="*/ 676343 w 1093394"/>
                <a:gd name="connsiteY6" fmla="*/ 419708 h 620694"/>
                <a:gd name="connsiteX7" fmla="*/ 454246 w 1093394"/>
                <a:gd name="connsiteY7" fmla="*/ 294041 h 620694"/>
                <a:gd name="connsiteX8" fmla="*/ 290783 w 1093394"/>
                <a:gd name="connsiteY8" fmla="*/ 468567 h 620694"/>
                <a:gd name="connsiteX9" fmla="*/ 126333 w 1093394"/>
                <a:gd name="connsiteY9" fmla="*/ 354738 h 620694"/>
                <a:gd name="connsiteX10" fmla="*/ 0 w 1093394"/>
                <a:gd name="connsiteY10" fmla="*/ 489998 h 620694"/>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33477 w 1100538"/>
                <a:gd name="connsiteY9" fmla="*/ 353326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0945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455720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1442 h 619282"/>
                <a:gd name="connsiteX1" fmla="*/ 449721 w 1100538"/>
                <a:gd name="connsiteY1" fmla="*/ 913 h 619282"/>
                <a:gd name="connsiteX2" fmla="*/ 977916 w 1100538"/>
                <a:gd name="connsiteY2" fmla="*/ 394244 h 619282"/>
                <a:gd name="connsiteX3" fmla="*/ 1100538 w 1100538"/>
                <a:gd name="connsiteY3" fmla="*/ 384425 h 619282"/>
                <a:gd name="connsiteX4" fmla="*/ 859599 w 1100538"/>
                <a:gd name="connsiteY4" fmla="*/ 619282 h 619282"/>
                <a:gd name="connsiteX5" fmla="*/ 569204 w 1100538"/>
                <a:gd name="connsiteY5" fmla="*/ 427953 h 619282"/>
                <a:gd name="connsiteX6" fmla="*/ 683487 w 1100538"/>
                <a:gd name="connsiteY6" fmla="*/ 418296 h 619282"/>
                <a:gd name="connsiteX7" fmla="*/ 461390 w 1100538"/>
                <a:gd name="connsiteY7" fmla="*/ 292629 h 619282"/>
                <a:gd name="connsiteX8" fmla="*/ 297927 w 1100538"/>
                <a:gd name="connsiteY8" fmla="*/ 467155 h 619282"/>
                <a:gd name="connsiteX9" fmla="*/ 128715 w 1100538"/>
                <a:gd name="connsiteY9" fmla="*/ 358089 h 619282"/>
                <a:gd name="connsiteX10" fmla="*/ 0 w 1100538"/>
                <a:gd name="connsiteY10" fmla="*/ 481442 h 619282"/>
                <a:gd name="connsiteX0" fmla="*/ 0 w 1100538"/>
                <a:gd name="connsiteY0" fmla="*/ 480552 h 618392"/>
                <a:gd name="connsiteX1" fmla="*/ 449721 w 1100538"/>
                <a:gd name="connsiteY1" fmla="*/ 23 h 618392"/>
                <a:gd name="connsiteX2" fmla="*/ 977916 w 1100538"/>
                <a:gd name="connsiteY2" fmla="*/ 393354 h 618392"/>
                <a:gd name="connsiteX3" fmla="*/ 1100538 w 1100538"/>
                <a:gd name="connsiteY3" fmla="*/ 383535 h 618392"/>
                <a:gd name="connsiteX4" fmla="*/ 859599 w 1100538"/>
                <a:gd name="connsiteY4" fmla="*/ 618392 h 618392"/>
                <a:gd name="connsiteX5" fmla="*/ 569204 w 1100538"/>
                <a:gd name="connsiteY5" fmla="*/ 427063 h 618392"/>
                <a:gd name="connsiteX6" fmla="*/ 683487 w 1100538"/>
                <a:gd name="connsiteY6" fmla="*/ 417406 h 618392"/>
                <a:gd name="connsiteX7" fmla="*/ 461390 w 1100538"/>
                <a:gd name="connsiteY7" fmla="*/ 291739 h 618392"/>
                <a:gd name="connsiteX8" fmla="*/ 297927 w 1100538"/>
                <a:gd name="connsiteY8" fmla="*/ 466265 h 618392"/>
                <a:gd name="connsiteX9" fmla="*/ 128715 w 1100538"/>
                <a:gd name="connsiteY9" fmla="*/ 357199 h 618392"/>
                <a:gd name="connsiteX10" fmla="*/ 0 w 1100538"/>
                <a:gd name="connsiteY10" fmla="*/ 480552 h 618392"/>
                <a:gd name="connsiteX0" fmla="*/ 0 w 1100538"/>
                <a:gd name="connsiteY0" fmla="*/ 480552 h 618392"/>
                <a:gd name="connsiteX1" fmla="*/ 449721 w 1100538"/>
                <a:gd name="connsiteY1" fmla="*/ 23 h 618392"/>
                <a:gd name="connsiteX2" fmla="*/ 977916 w 1100538"/>
                <a:gd name="connsiteY2" fmla="*/ 393354 h 618392"/>
                <a:gd name="connsiteX3" fmla="*/ 1100538 w 1100538"/>
                <a:gd name="connsiteY3" fmla="*/ 383535 h 618392"/>
                <a:gd name="connsiteX4" fmla="*/ 859599 w 1100538"/>
                <a:gd name="connsiteY4" fmla="*/ 618392 h 618392"/>
                <a:gd name="connsiteX5" fmla="*/ 569204 w 1100538"/>
                <a:gd name="connsiteY5" fmla="*/ 427063 h 618392"/>
                <a:gd name="connsiteX6" fmla="*/ 683487 w 1100538"/>
                <a:gd name="connsiteY6" fmla="*/ 417406 h 618392"/>
                <a:gd name="connsiteX7" fmla="*/ 461390 w 1100538"/>
                <a:gd name="connsiteY7" fmla="*/ 291739 h 618392"/>
                <a:gd name="connsiteX8" fmla="*/ 297927 w 1100538"/>
                <a:gd name="connsiteY8" fmla="*/ 466265 h 618392"/>
                <a:gd name="connsiteX9" fmla="*/ 128715 w 1100538"/>
                <a:gd name="connsiteY9" fmla="*/ 357199 h 618392"/>
                <a:gd name="connsiteX10" fmla="*/ 0 w 1100538"/>
                <a:gd name="connsiteY10" fmla="*/ 480552 h 618392"/>
                <a:gd name="connsiteX0" fmla="*/ 0 w 1100538"/>
                <a:gd name="connsiteY0" fmla="*/ 480530 h 618370"/>
                <a:gd name="connsiteX1" fmla="*/ 449721 w 1100538"/>
                <a:gd name="connsiteY1" fmla="*/ 1 h 618370"/>
                <a:gd name="connsiteX2" fmla="*/ 977916 w 1100538"/>
                <a:gd name="connsiteY2" fmla="*/ 393332 h 618370"/>
                <a:gd name="connsiteX3" fmla="*/ 1100538 w 1100538"/>
                <a:gd name="connsiteY3" fmla="*/ 383513 h 618370"/>
                <a:gd name="connsiteX4" fmla="*/ 859599 w 1100538"/>
                <a:gd name="connsiteY4" fmla="*/ 618370 h 618370"/>
                <a:gd name="connsiteX5" fmla="*/ 569204 w 1100538"/>
                <a:gd name="connsiteY5" fmla="*/ 427041 h 618370"/>
                <a:gd name="connsiteX6" fmla="*/ 683487 w 1100538"/>
                <a:gd name="connsiteY6" fmla="*/ 417384 h 618370"/>
                <a:gd name="connsiteX7" fmla="*/ 461390 w 1100538"/>
                <a:gd name="connsiteY7" fmla="*/ 291717 h 618370"/>
                <a:gd name="connsiteX8" fmla="*/ 297927 w 1100538"/>
                <a:gd name="connsiteY8" fmla="*/ 466243 h 618370"/>
                <a:gd name="connsiteX9" fmla="*/ 128715 w 1100538"/>
                <a:gd name="connsiteY9" fmla="*/ 357177 h 618370"/>
                <a:gd name="connsiteX10" fmla="*/ 0 w 1100538"/>
                <a:gd name="connsiteY10" fmla="*/ 480530 h 618370"/>
                <a:gd name="connsiteX0" fmla="*/ 0 w 1100538"/>
                <a:gd name="connsiteY0" fmla="*/ 482910 h 620750"/>
                <a:gd name="connsiteX1" fmla="*/ 490203 w 1100538"/>
                <a:gd name="connsiteY1" fmla="*/ 0 h 620750"/>
                <a:gd name="connsiteX2" fmla="*/ 977916 w 1100538"/>
                <a:gd name="connsiteY2" fmla="*/ 395712 h 620750"/>
                <a:gd name="connsiteX3" fmla="*/ 1100538 w 1100538"/>
                <a:gd name="connsiteY3" fmla="*/ 385893 h 620750"/>
                <a:gd name="connsiteX4" fmla="*/ 859599 w 1100538"/>
                <a:gd name="connsiteY4" fmla="*/ 620750 h 620750"/>
                <a:gd name="connsiteX5" fmla="*/ 569204 w 1100538"/>
                <a:gd name="connsiteY5" fmla="*/ 429421 h 620750"/>
                <a:gd name="connsiteX6" fmla="*/ 683487 w 1100538"/>
                <a:gd name="connsiteY6" fmla="*/ 419764 h 620750"/>
                <a:gd name="connsiteX7" fmla="*/ 461390 w 1100538"/>
                <a:gd name="connsiteY7" fmla="*/ 294097 h 620750"/>
                <a:gd name="connsiteX8" fmla="*/ 297927 w 1100538"/>
                <a:gd name="connsiteY8" fmla="*/ 468623 h 620750"/>
                <a:gd name="connsiteX9" fmla="*/ 128715 w 1100538"/>
                <a:gd name="connsiteY9" fmla="*/ 359557 h 620750"/>
                <a:gd name="connsiteX10" fmla="*/ 0 w 1100538"/>
                <a:gd name="connsiteY10" fmla="*/ 482910 h 620750"/>
                <a:gd name="connsiteX0" fmla="*/ 0 w 1100538"/>
                <a:gd name="connsiteY0" fmla="*/ 483162 h 621002"/>
                <a:gd name="connsiteX1" fmla="*/ 490203 w 1100538"/>
                <a:gd name="connsiteY1" fmla="*/ 252 h 621002"/>
                <a:gd name="connsiteX2" fmla="*/ 977916 w 1100538"/>
                <a:gd name="connsiteY2" fmla="*/ 395964 h 621002"/>
                <a:gd name="connsiteX3" fmla="*/ 1100538 w 1100538"/>
                <a:gd name="connsiteY3" fmla="*/ 386145 h 621002"/>
                <a:gd name="connsiteX4" fmla="*/ 859599 w 1100538"/>
                <a:gd name="connsiteY4" fmla="*/ 621002 h 621002"/>
                <a:gd name="connsiteX5" fmla="*/ 569204 w 1100538"/>
                <a:gd name="connsiteY5" fmla="*/ 429673 h 621002"/>
                <a:gd name="connsiteX6" fmla="*/ 683487 w 1100538"/>
                <a:gd name="connsiteY6" fmla="*/ 420016 h 621002"/>
                <a:gd name="connsiteX7" fmla="*/ 461390 w 1100538"/>
                <a:gd name="connsiteY7" fmla="*/ 294349 h 621002"/>
                <a:gd name="connsiteX8" fmla="*/ 297927 w 1100538"/>
                <a:gd name="connsiteY8" fmla="*/ 468875 h 621002"/>
                <a:gd name="connsiteX9" fmla="*/ 128715 w 1100538"/>
                <a:gd name="connsiteY9" fmla="*/ 359809 h 621002"/>
                <a:gd name="connsiteX10" fmla="*/ 0 w 1100538"/>
                <a:gd name="connsiteY10" fmla="*/ 483162 h 621002"/>
                <a:gd name="connsiteX0" fmla="*/ 0 w 1100538"/>
                <a:gd name="connsiteY0" fmla="*/ 483162 h 621002"/>
                <a:gd name="connsiteX1" fmla="*/ 490203 w 1100538"/>
                <a:gd name="connsiteY1" fmla="*/ 252 h 621002"/>
                <a:gd name="connsiteX2" fmla="*/ 977916 w 1100538"/>
                <a:gd name="connsiteY2" fmla="*/ 395964 h 621002"/>
                <a:gd name="connsiteX3" fmla="*/ 1100538 w 1100538"/>
                <a:gd name="connsiteY3" fmla="*/ 386145 h 621002"/>
                <a:gd name="connsiteX4" fmla="*/ 859599 w 1100538"/>
                <a:gd name="connsiteY4" fmla="*/ 621002 h 621002"/>
                <a:gd name="connsiteX5" fmla="*/ 569204 w 1100538"/>
                <a:gd name="connsiteY5" fmla="*/ 429673 h 621002"/>
                <a:gd name="connsiteX6" fmla="*/ 683487 w 1100538"/>
                <a:gd name="connsiteY6" fmla="*/ 420016 h 621002"/>
                <a:gd name="connsiteX7" fmla="*/ 461390 w 1100538"/>
                <a:gd name="connsiteY7" fmla="*/ 294349 h 621002"/>
                <a:gd name="connsiteX8" fmla="*/ 297927 w 1100538"/>
                <a:gd name="connsiteY8" fmla="*/ 468875 h 621002"/>
                <a:gd name="connsiteX9" fmla="*/ 128715 w 1100538"/>
                <a:gd name="connsiteY9" fmla="*/ 359809 h 621002"/>
                <a:gd name="connsiteX10" fmla="*/ 0 w 1100538"/>
                <a:gd name="connsiteY10" fmla="*/ 483162 h 621002"/>
                <a:gd name="connsiteX0" fmla="*/ 0 w 1100538"/>
                <a:gd name="connsiteY0" fmla="*/ 483338 h 621178"/>
                <a:gd name="connsiteX1" fmla="*/ 490203 w 1100538"/>
                <a:gd name="connsiteY1" fmla="*/ 428 h 621178"/>
                <a:gd name="connsiteX2" fmla="*/ 977916 w 1100538"/>
                <a:gd name="connsiteY2" fmla="*/ 396140 h 621178"/>
                <a:gd name="connsiteX3" fmla="*/ 1100538 w 1100538"/>
                <a:gd name="connsiteY3" fmla="*/ 386321 h 621178"/>
                <a:gd name="connsiteX4" fmla="*/ 859599 w 1100538"/>
                <a:gd name="connsiteY4" fmla="*/ 621178 h 621178"/>
                <a:gd name="connsiteX5" fmla="*/ 569204 w 1100538"/>
                <a:gd name="connsiteY5" fmla="*/ 429849 h 621178"/>
                <a:gd name="connsiteX6" fmla="*/ 683487 w 1100538"/>
                <a:gd name="connsiteY6" fmla="*/ 420192 h 621178"/>
                <a:gd name="connsiteX7" fmla="*/ 461390 w 1100538"/>
                <a:gd name="connsiteY7" fmla="*/ 294525 h 621178"/>
                <a:gd name="connsiteX8" fmla="*/ 297927 w 1100538"/>
                <a:gd name="connsiteY8" fmla="*/ 469051 h 621178"/>
                <a:gd name="connsiteX9" fmla="*/ 128715 w 1100538"/>
                <a:gd name="connsiteY9" fmla="*/ 359985 h 621178"/>
                <a:gd name="connsiteX10" fmla="*/ 0 w 1100538"/>
                <a:gd name="connsiteY10" fmla="*/ 483338 h 621178"/>
                <a:gd name="connsiteX0" fmla="*/ 0 w 1095775"/>
                <a:gd name="connsiteY0" fmla="*/ 483810 h 621650"/>
                <a:gd name="connsiteX1" fmla="*/ 485440 w 1095775"/>
                <a:gd name="connsiteY1" fmla="*/ 900 h 621650"/>
                <a:gd name="connsiteX2" fmla="*/ 973153 w 1095775"/>
                <a:gd name="connsiteY2" fmla="*/ 396612 h 621650"/>
                <a:gd name="connsiteX3" fmla="*/ 1095775 w 1095775"/>
                <a:gd name="connsiteY3" fmla="*/ 386793 h 621650"/>
                <a:gd name="connsiteX4" fmla="*/ 854836 w 1095775"/>
                <a:gd name="connsiteY4" fmla="*/ 621650 h 621650"/>
                <a:gd name="connsiteX5" fmla="*/ 564441 w 1095775"/>
                <a:gd name="connsiteY5" fmla="*/ 430321 h 621650"/>
                <a:gd name="connsiteX6" fmla="*/ 678724 w 1095775"/>
                <a:gd name="connsiteY6" fmla="*/ 420664 h 621650"/>
                <a:gd name="connsiteX7" fmla="*/ 456627 w 1095775"/>
                <a:gd name="connsiteY7" fmla="*/ 294997 h 621650"/>
                <a:gd name="connsiteX8" fmla="*/ 293164 w 1095775"/>
                <a:gd name="connsiteY8" fmla="*/ 469523 h 621650"/>
                <a:gd name="connsiteX9" fmla="*/ 123952 w 1095775"/>
                <a:gd name="connsiteY9" fmla="*/ 360457 h 621650"/>
                <a:gd name="connsiteX10" fmla="*/ 0 w 1095775"/>
                <a:gd name="connsiteY10" fmla="*/ 483810 h 621650"/>
                <a:gd name="connsiteX0" fmla="*/ 0 w 1095775"/>
                <a:gd name="connsiteY0" fmla="*/ 483810 h 621650"/>
                <a:gd name="connsiteX1" fmla="*/ 485440 w 1095775"/>
                <a:gd name="connsiteY1" fmla="*/ 900 h 621650"/>
                <a:gd name="connsiteX2" fmla="*/ 973153 w 1095775"/>
                <a:gd name="connsiteY2" fmla="*/ 396612 h 621650"/>
                <a:gd name="connsiteX3" fmla="*/ 1095775 w 1095775"/>
                <a:gd name="connsiteY3" fmla="*/ 386793 h 621650"/>
                <a:gd name="connsiteX4" fmla="*/ 854836 w 1095775"/>
                <a:gd name="connsiteY4" fmla="*/ 621650 h 621650"/>
                <a:gd name="connsiteX5" fmla="*/ 564441 w 1095775"/>
                <a:gd name="connsiteY5" fmla="*/ 430321 h 621650"/>
                <a:gd name="connsiteX6" fmla="*/ 678724 w 1095775"/>
                <a:gd name="connsiteY6" fmla="*/ 420664 h 621650"/>
                <a:gd name="connsiteX7" fmla="*/ 456627 w 1095775"/>
                <a:gd name="connsiteY7" fmla="*/ 294997 h 621650"/>
                <a:gd name="connsiteX8" fmla="*/ 293164 w 1095775"/>
                <a:gd name="connsiteY8" fmla="*/ 469523 h 621650"/>
                <a:gd name="connsiteX9" fmla="*/ 123952 w 1095775"/>
                <a:gd name="connsiteY9" fmla="*/ 360457 h 621650"/>
                <a:gd name="connsiteX10" fmla="*/ 0 w 1095775"/>
                <a:gd name="connsiteY10" fmla="*/ 483810 h 621650"/>
                <a:gd name="connsiteX0" fmla="*/ 0 w 1095775"/>
                <a:gd name="connsiteY0" fmla="*/ 483163 h 621003"/>
                <a:gd name="connsiteX1" fmla="*/ 485440 w 1095775"/>
                <a:gd name="connsiteY1" fmla="*/ 253 h 621003"/>
                <a:gd name="connsiteX2" fmla="*/ 973153 w 1095775"/>
                <a:gd name="connsiteY2" fmla="*/ 395965 h 621003"/>
                <a:gd name="connsiteX3" fmla="*/ 1095775 w 1095775"/>
                <a:gd name="connsiteY3" fmla="*/ 386146 h 621003"/>
                <a:gd name="connsiteX4" fmla="*/ 854836 w 1095775"/>
                <a:gd name="connsiteY4" fmla="*/ 621003 h 621003"/>
                <a:gd name="connsiteX5" fmla="*/ 564441 w 1095775"/>
                <a:gd name="connsiteY5" fmla="*/ 429674 h 621003"/>
                <a:gd name="connsiteX6" fmla="*/ 678724 w 1095775"/>
                <a:gd name="connsiteY6" fmla="*/ 420017 h 621003"/>
                <a:gd name="connsiteX7" fmla="*/ 456627 w 1095775"/>
                <a:gd name="connsiteY7" fmla="*/ 294350 h 621003"/>
                <a:gd name="connsiteX8" fmla="*/ 293164 w 1095775"/>
                <a:gd name="connsiteY8" fmla="*/ 468876 h 621003"/>
                <a:gd name="connsiteX9" fmla="*/ 123952 w 1095775"/>
                <a:gd name="connsiteY9" fmla="*/ 359810 h 621003"/>
                <a:gd name="connsiteX10" fmla="*/ 0 w 1095775"/>
                <a:gd name="connsiteY10" fmla="*/ 483163 h 621003"/>
                <a:gd name="connsiteX0" fmla="*/ 0 w 1095775"/>
                <a:gd name="connsiteY0" fmla="*/ 483338 h 621178"/>
                <a:gd name="connsiteX1" fmla="*/ 485440 w 1095775"/>
                <a:gd name="connsiteY1" fmla="*/ 428 h 621178"/>
                <a:gd name="connsiteX2" fmla="*/ 973153 w 1095775"/>
                <a:gd name="connsiteY2" fmla="*/ 396140 h 621178"/>
                <a:gd name="connsiteX3" fmla="*/ 1095775 w 1095775"/>
                <a:gd name="connsiteY3" fmla="*/ 386321 h 621178"/>
                <a:gd name="connsiteX4" fmla="*/ 854836 w 1095775"/>
                <a:gd name="connsiteY4" fmla="*/ 621178 h 621178"/>
                <a:gd name="connsiteX5" fmla="*/ 564441 w 1095775"/>
                <a:gd name="connsiteY5" fmla="*/ 429849 h 621178"/>
                <a:gd name="connsiteX6" fmla="*/ 678724 w 1095775"/>
                <a:gd name="connsiteY6" fmla="*/ 420192 h 621178"/>
                <a:gd name="connsiteX7" fmla="*/ 456627 w 1095775"/>
                <a:gd name="connsiteY7" fmla="*/ 294525 h 621178"/>
                <a:gd name="connsiteX8" fmla="*/ 293164 w 1095775"/>
                <a:gd name="connsiteY8" fmla="*/ 469051 h 621178"/>
                <a:gd name="connsiteX9" fmla="*/ 123952 w 1095775"/>
                <a:gd name="connsiteY9" fmla="*/ 359985 h 621178"/>
                <a:gd name="connsiteX10" fmla="*/ 0 w 1095775"/>
                <a:gd name="connsiteY10" fmla="*/ 483338 h 621178"/>
                <a:gd name="connsiteX0" fmla="*/ 0 w 1095775"/>
                <a:gd name="connsiteY0" fmla="*/ 480964 h 618804"/>
                <a:gd name="connsiteX1" fmla="*/ 473534 w 1095775"/>
                <a:gd name="connsiteY1" fmla="*/ 435 h 618804"/>
                <a:gd name="connsiteX2" fmla="*/ 973153 w 1095775"/>
                <a:gd name="connsiteY2" fmla="*/ 393766 h 618804"/>
                <a:gd name="connsiteX3" fmla="*/ 1095775 w 1095775"/>
                <a:gd name="connsiteY3" fmla="*/ 383947 h 618804"/>
                <a:gd name="connsiteX4" fmla="*/ 854836 w 1095775"/>
                <a:gd name="connsiteY4" fmla="*/ 618804 h 618804"/>
                <a:gd name="connsiteX5" fmla="*/ 564441 w 1095775"/>
                <a:gd name="connsiteY5" fmla="*/ 427475 h 618804"/>
                <a:gd name="connsiteX6" fmla="*/ 678724 w 1095775"/>
                <a:gd name="connsiteY6" fmla="*/ 417818 h 618804"/>
                <a:gd name="connsiteX7" fmla="*/ 456627 w 1095775"/>
                <a:gd name="connsiteY7" fmla="*/ 292151 h 618804"/>
                <a:gd name="connsiteX8" fmla="*/ 293164 w 1095775"/>
                <a:gd name="connsiteY8" fmla="*/ 466677 h 618804"/>
                <a:gd name="connsiteX9" fmla="*/ 123952 w 1095775"/>
                <a:gd name="connsiteY9" fmla="*/ 357611 h 618804"/>
                <a:gd name="connsiteX10" fmla="*/ 0 w 1095775"/>
                <a:gd name="connsiteY10" fmla="*/ 480964 h 618804"/>
                <a:gd name="connsiteX0" fmla="*/ 0 w 1095775"/>
                <a:gd name="connsiteY0" fmla="*/ 542758 h 680598"/>
                <a:gd name="connsiteX1" fmla="*/ 475915 w 1095775"/>
                <a:gd name="connsiteY1" fmla="*/ 317 h 680598"/>
                <a:gd name="connsiteX2" fmla="*/ 973153 w 1095775"/>
                <a:gd name="connsiteY2" fmla="*/ 455560 h 680598"/>
                <a:gd name="connsiteX3" fmla="*/ 1095775 w 1095775"/>
                <a:gd name="connsiteY3" fmla="*/ 445741 h 680598"/>
                <a:gd name="connsiteX4" fmla="*/ 854836 w 1095775"/>
                <a:gd name="connsiteY4" fmla="*/ 680598 h 680598"/>
                <a:gd name="connsiteX5" fmla="*/ 564441 w 1095775"/>
                <a:gd name="connsiteY5" fmla="*/ 489269 h 680598"/>
                <a:gd name="connsiteX6" fmla="*/ 678724 w 1095775"/>
                <a:gd name="connsiteY6" fmla="*/ 479612 h 680598"/>
                <a:gd name="connsiteX7" fmla="*/ 456627 w 1095775"/>
                <a:gd name="connsiteY7" fmla="*/ 353945 h 680598"/>
                <a:gd name="connsiteX8" fmla="*/ 293164 w 1095775"/>
                <a:gd name="connsiteY8" fmla="*/ 528471 h 680598"/>
                <a:gd name="connsiteX9" fmla="*/ 123952 w 1095775"/>
                <a:gd name="connsiteY9" fmla="*/ 419405 h 680598"/>
                <a:gd name="connsiteX10" fmla="*/ 0 w 1095775"/>
                <a:gd name="connsiteY10" fmla="*/ 542758 h 680598"/>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5775"/>
                <a:gd name="connsiteY0" fmla="*/ 485714 h 623554"/>
                <a:gd name="connsiteX1" fmla="*/ 478297 w 1095775"/>
                <a:gd name="connsiteY1" fmla="*/ 423 h 623554"/>
                <a:gd name="connsiteX2" fmla="*/ 973153 w 1095775"/>
                <a:gd name="connsiteY2" fmla="*/ 398516 h 623554"/>
                <a:gd name="connsiteX3" fmla="*/ 1095775 w 1095775"/>
                <a:gd name="connsiteY3" fmla="*/ 388697 h 623554"/>
                <a:gd name="connsiteX4" fmla="*/ 854836 w 1095775"/>
                <a:gd name="connsiteY4" fmla="*/ 623554 h 623554"/>
                <a:gd name="connsiteX5" fmla="*/ 564441 w 1095775"/>
                <a:gd name="connsiteY5" fmla="*/ 432225 h 623554"/>
                <a:gd name="connsiteX6" fmla="*/ 678724 w 1095775"/>
                <a:gd name="connsiteY6" fmla="*/ 422568 h 623554"/>
                <a:gd name="connsiteX7" fmla="*/ 456627 w 1095775"/>
                <a:gd name="connsiteY7" fmla="*/ 296901 h 623554"/>
                <a:gd name="connsiteX8" fmla="*/ 293164 w 1095775"/>
                <a:gd name="connsiteY8" fmla="*/ 471427 h 623554"/>
                <a:gd name="connsiteX9" fmla="*/ 123952 w 1095775"/>
                <a:gd name="connsiteY9" fmla="*/ 362361 h 623554"/>
                <a:gd name="connsiteX10" fmla="*/ 0 w 1095775"/>
                <a:gd name="connsiteY10" fmla="*/ 485714 h 623554"/>
                <a:gd name="connsiteX0" fmla="*/ 0 w 1093394"/>
                <a:gd name="connsiteY0" fmla="*/ 435462 h 623309"/>
                <a:gd name="connsiteX1" fmla="*/ 475916 w 1093394"/>
                <a:gd name="connsiteY1" fmla="*/ 178 h 623309"/>
                <a:gd name="connsiteX2" fmla="*/ 970772 w 1093394"/>
                <a:gd name="connsiteY2" fmla="*/ 398271 h 623309"/>
                <a:gd name="connsiteX3" fmla="*/ 1093394 w 1093394"/>
                <a:gd name="connsiteY3" fmla="*/ 388452 h 623309"/>
                <a:gd name="connsiteX4" fmla="*/ 852455 w 1093394"/>
                <a:gd name="connsiteY4" fmla="*/ 623309 h 623309"/>
                <a:gd name="connsiteX5" fmla="*/ 562060 w 1093394"/>
                <a:gd name="connsiteY5" fmla="*/ 431980 h 623309"/>
                <a:gd name="connsiteX6" fmla="*/ 676343 w 1093394"/>
                <a:gd name="connsiteY6" fmla="*/ 422323 h 623309"/>
                <a:gd name="connsiteX7" fmla="*/ 454246 w 1093394"/>
                <a:gd name="connsiteY7" fmla="*/ 296656 h 623309"/>
                <a:gd name="connsiteX8" fmla="*/ 290783 w 1093394"/>
                <a:gd name="connsiteY8" fmla="*/ 471182 h 623309"/>
                <a:gd name="connsiteX9" fmla="*/ 121571 w 1093394"/>
                <a:gd name="connsiteY9" fmla="*/ 362116 h 623309"/>
                <a:gd name="connsiteX10" fmla="*/ 0 w 1093394"/>
                <a:gd name="connsiteY10" fmla="*/ 435462 h 623309"/>
                <a:gd name="connsiteX0" fmla="*/ 0 w 1093394"/>
                <a:gd name="connsiteY0" fmla="*/ 478905 h 623889"/>
                <a:gd name="connsiteX1" fmla="*/ 475916 w 1093394"/>
                <a:gd name="connsiteY1" fmla="*/ 758 h 623889"/>
                <a:gd name="connsiteX2" fmla="*/ 970772 w 1093394"/>
                <a:gd name="connsiteY2" fmla="*/ 398851 h 623889"/>
                <a:gd name="connsiteX3" fmla="*/ 1093394 w 1093394"/>
                <a:gd name="connsiteY3" fmla="*/ 389032 h 623889"/>
                <a:gd name="connsiteX4" fmla="*/ 852455 w 1093394"/>
                <a:gd name="connsiteY4" fmla="*/ 623889 h 623889"/>
                <a:gd name="connsiteX5" fmla="*/ 562060 w 1093394"/>
                <a:gd name="connsiteY5" fmla="*/ 432560 h 623889"/>
                <a:gd name="connsiteX6" fmla="*/ 676343 w 1093394"/>
                <a:gd name="connsiteY6" fmla="*/ 422903 h 623889"/>
                <a:gd name="connsiteX7" fmla="*/ 454246 w 1093394"/>
                <a:gd name="connsiteY7" fmla="*/ 297236 h 623889"/>
                <a:gd name="connsiteX8" fmla="*/ 290783 w 1093394"/>
                <a:gd name="connsiteY8" fmla="*/ 471762 h 623889"/>
                <a:gd name="connsiteX9" fmla="*/ 121571 w 1093394"/>
                <a:gd name="connsiteY9" fmla="*/ 362696 h 623889"/>
                <a:gd name="connsiteX10" fmla="*/ 0 w 1093394"/>
                <a:gd name="connsiteY10" fmla="*/ 478905 h 623889"/>
                <a:gd name="connsiteX0" fmla="*/ 0 w 1093394"/>
                <a:gd name="connsiteY0" fmla="*/ 478905 h 623889"/>
                <a:gd name="connsiteX1" fmla="*/ 475916 w 1093394"/>
                <a:gd name="connsiteY1" fmla="*/ 758 h 623889"/>
                <a:gd name="connsiteX2" fmla="*/ 970772 w 1093394"/>
                <a:gd name="connsiteY2" fmla="*/ 398851 h 623889"/>
                <a:gd name="connsiteX3" fmla="*/ 1093394 w 1093394"/>
                <a:gd name="connsiteY3" fmla="*/ 389032 h 623889"/>
                <a:gd name="connsiteX4" fmla="*/ 852455 w 1093394"/>
                <a:gd name="connsiteY4" fmla="*/ 623889 h 623889"/>
                <a:gd name="connsiteX5" fmla="*/ 562060 w 1093394"/>
                <a:gd name="connsiteY5" fmla="*/ 432560 h 623889"/>
                <a:gd name="connsiteX6" fmla="*/ 676343 w 1093394"/>
                <a:gd name="connsiteY6" fmla="*/ 422903 h 623889"/>
                <a:gd name="connsiteX7" fmla="*/ 454246 w 1093394"/>
                <a:gd name="connsiteY7" fmla="*/ 297236 h 623889"/>
                <a:gd name="connsiteX8" fmla="*/ 290783 w 1093394"/>
                <a:gd name="connsiteY8" fmla="*/ 471762 h 623889"/>
                <a:gd name="connsiteX9" fmla="*/ 121571 w 1093394"/>
                <a:gd name="connsiteY9" fmla="*/ 362696 h 623889"/>
                <a:gd name="connsiteX10" fmla="*/ 0 w 1093394"/>
                <a:gd name="connsiteY10" fmla="*/ 478905 h 623889"/>
                <a:gd name="connsiteX0" fmla="*/ 0 w 1093394"/>
                <a:gd name="connsiteY0" fmla="*/ 478673 h 623657"/>
                <a:gd name="connsiteX1" fmla="*/ 475916 w 1093394"/>
                <a:gd name="connsiteY1" fmla="*/ 526 h 623657"/>
                <a:gd name="connsiteX2" fmla="*/ 970772 w 1093394"/>
                <a:gd name="connsiteY2" fmla="*/ 398619 h 623657"/>
                <a:gd name="connsiteX3" fmla="*/ 1093394 w 1093394"/>
                <a:gd name="connsiteY3" fmla="*/ 388800 h 623657"/>
                <a:gd name="connsiteX4" fmla="*/ 852455 w 1093394"/>
                <a:gd name="connsiteY4" fmla="*/ 623657 h 623657"/>
                <a:gd name="connsiteX5" fmla="*/ 562060 w 1093394"/>
                <a:gd name="connsiteY5" fmla="*/ 432328 h 623657"/>
                <a:gd name="connsiteX6" fmla="*/ 676343 w 1093394"/>
                <a:gd name="connsiteY6" fmla="*/ 422671 h 623657"/>
                <a:gd name="connsiteX7" fmla="*/ 454246 w 1093394"/>
                <a:gd name="connsiteY7" fmla="*/ 297004 h 623657"/>
                <a:gd name="connsiteX8" fmla="*/ 290783 w 1093394"/>
                <a:gd name="connsiteY8" fmla="*/ 471530 h 623657"/>
                <a:gd name="connsiteX9" fmla="*/ 121571 w 1093394"/>
                <a:gd name="connsiteY9" fmla="*/ 362464 h 623657"/>
                <a:gd name="connsiteX10" fmla="*/ 0 w 1093394"/>
                <a:gd name="connsiteY10" fmla="*/ 478673 h 62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3394" h="623657">
                  <a:moveTo>
                    <a:pt x="0" y="478673"/>
                  </a:moveTo>
                  <a:cubicBezTo>
                    <a:pt x="9525" y="174040"/>
                    <a:pt x="264115" y="11487"/>
                    <a:pt x="475916" y="526"/>
                  </a:cubicBezTo>
                  <a:cubicBezTo>
                    <a:pt x="687717" y="-10435"/>
                    <a:pt x="922203" y="151093"/>
                    <a:pt x="970772" y="398619"/>
                  </a:cubicBezTo>
                  <a:lnTo>
                    <a:pt x="1093394" y="388800"/>
                  </a:lnTo>
                  <a:lnTo>
                    <a:pt x="852455" y="623657"/>
                  </a:lnTo>
                  <a:lnTo>
                    <a:pt x="562060" y="432328"/>
                  </a:lnTo>
                  <a:lnTo>
                    <a:pt x="676343" y="422671"/>
                  </a:lnTo>
                  <a:cubicBezTo>
                    <a:pt x="642385" y="332633"/>
                    <a:pt x="548914" y="279745"/>
                    <a:pt x="454246" y="297004"/>
                  </a:cubicBezTo>
                  <a:cubicBezTo>
                    <a:pt x="359578" y="314263"/>
                    <a:pt x="295032" y="393548"/>
                    <a:pt x="290783" y="471530"/>
                  </a:cubicBezTo>
                  <a:cubicBezTo>
                    <a:pt x="243905" y="435969"/>
                    <a:pt x="175593" y="398026"/>
                    <a:pt x="121571" y="362464"/>
                  </a:cubicBezTo>
                  <a:cubicBezTo>
                    <a:pt x="84223" y="400407"/>
                    <a:pt x="32586" y="443111"/>
                    <a:pt x="0" y="478673"/>
                  </a:cubicBezTo>
                  <a:close/>
                </a:path>
              </a:pathLst>
            </a:custGeom>
            <a:gradFill>
              <a:gsLst>
                <a:gs pos="100000">
                  <a:schemeClr val="tx2"/>
                </a:gs>
                <a:gs pos="0">
                  <a:schemeClr val="tx2"/>
                </a:gs>
                <a:gs pos="29000">
                  <a:srgbClr val="5F87B8"/>
                </a:gs>
                <a:gs pos="84000">
                  <a:srgbClr val="B5CEED"/>
                </a:gs>
              </a:gsLst>
              <a:lin ang="2400000" scaled="0"/>
            </a:gradFill>
            <a:ln w="127">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solidFill>
                  <a:schemeClr val="tx1"/>
                </a:solidFill>
              </a:endParaRPr>
            </a:p>
          </p:txBody>
        </p:sp>
      </p:grpSp>
      <p:sp>
        <p:nvSpPr>
          <p:cNvPr id="7" name="テキスト ボックス 6"/>
          <p:cNvSpPr txBox="1"/>
          <p:nvPr/>
        </p:nvSpPr>
        <p:spPr>
          <a:xfrm>
            <a:off x="-13443" y="6066"/>
            <a:ext cx="1045479" cy="328423"/>
          </a:xfrm>
          <a:prstGeom prst="rect">
            <a:avLst/>
          </a:prstGeom>
          <a:solidFill>
            <a:schemeClr val="accent6">
              <a:lumMod val="20000"/>
              <a:lumOff val="80000"/>
            </a:schemeClr>
          </a:solidFill>
          <a:ln>
            <a:noFill/>
          </a:ln>
        </p:spPr>
        <p:txBody>
          <a:bodyPr wrap="none" rtlCol="0">
            <a:spAutoFit/>
          </a:bodyPr>
          <a:lstStyle/>
          <a:p>
            <a:r>
              <a:rPr lang="ja-JP" altLang="en-US" sz="1534" dirty="0"/>
              <a:t>Ｅ　感染症</a:t>
            </a:r>
          </a:p>
        </p:txBody>
      </p:sp>
      <p:sp>
        <p:nvSpPr>
          <p:cNvPr id="3" name="テキスト ボックス 2"/>
          <p:cNvSpPr txBox="1"/>
          <p:nvPr/>
        </p:nvSpPr>
        <p:spPr>
          <a:xfrm>
            <a:off x="5038249" y="3626131"/>
            <a:ext cx="1178528" cy="774058"/>
          </a:xfrm>
          <a:prstGeom prst="rect">
            <a:avLst/>
          </a:prstGeom>
          <a:noFill/>
        </p:spPr>
        <p:txBody>
          <a:bodyPr wrap="none" rtlCol="0">
            <a:spAutoFit/>
          </a:bodyPr>
          <a:lstStyle/>
          <a:p>
            <a:r>
              <a:rPr lang="ja-JP" altLang="en-US" sz="2215" dirty="0"/>
              <a:t>治療法</a:t>
            </a:r>
            <a:endParaRPr lang="en-US" altLang="ja-JP" sz="2215" dirty="0"/>
          </a:p>
          <a:p>
            <a:r>
              <a:rPr lang="ja-JP" altLang="en-US" sz="2215" dirty="0"/>
              <a:t>・治療薬</a:t>
            </a:r>
          </a:p>
        </p:txBody>
      </p:sp>
      <p:sp>
        <p:nvSpPr>
          <p:cNvPr id="11" name="テキスト ボックス 10"/>
          <p:cNvSpPr txBox="1"/>
          <p:nvPr/>
        </p:nvSpPr>
        <p:spPr>
          <a:xfrm>
            <a:off x="3039103" y="3626131"/>
            <a:ext cx="995785" cy="774058"/>
          </a:xfrm>
          <a:prstGeom prst="rect">
            <a:avLst/>
          </a:prstGeom>
          <a:noFill/>
        </p:spPr>
        <p:txBody>
          <a:bodyPr wrap="none" rtlCol="0">
            <a:spAutoFit/>
          </a:bodyPr>
          <a:lstStyle/>
          <a:p>
            <a:r>
              <a:rPr lang="ja-JP" altLang="en-US" sz="2215" dirty="0"/>
              <a:t>動物</a:t>
            </a:r>
            <a:endParaRPr lang="en-US" altLang="ja-JP" sz="2215" dirty="0"/>
          </a:p>
          <a:p>
            <a:r>
              <a:rPr lang="ja-JP" altLang="en-US" sz="2215" dirty="0"/>
              <a:t>モデル</a:t>
            </a:r>
          </a:p>
        </p:txBody>
      </p:sp>
      <p:sp>
        <p:nvSpPr>
          <p:cNvPr id="4" name="正方形/長方形 3"/>
          <p:cNvSpPr/>
          <p:nvPr/>
        </p:nvSpPr>
        <p:spPr>
          <a:xfrm>
            <a:off x="2860657" y="5939205"/>
            <a:ext cx="3692543" cy="44562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585" dirty="0">
                <a:solidFill>
                  <a:schemeClr val="tx1"/>
                </a:solidFill>
              </a:rPr>
              <a:t>感染症シーズの連携</a:t>
            </a:r>
          </a:p>
        </p:txBody>
      </p:sp>
      <p:sp>
        <p:nvSpPr>
          <p:cNvPr id="13" name="テキスト ボックス 12"/>
          <p:cNvSpPr txBox="1"/>
          <p:nvPr/>
        </p:nvSpPr>
        <p:spPr>
          <a:xfrm>
            <a:off x="154732" y="3383693"/>
            <a:ext cx="2829960" cy="1683025"/>
          </a:xfrm>
          <a:prstGeom prst="rect">
            <a:avLst/>
          </a:prstGeom>
          <a:noFill/>
        </p:spPr>
        <p:txBody>
          <a:bodyPr wrap="square" rtlCol="0">
            <a:spAutoFit/>
          </a:bodyPr>
          <a:lstStyle/>
          <a:p>
            <a:pPr marL="263776" indent="-263776" fontAlgn="ctr">
              <a:buFont typeface="Arial" panose="020B0604020202020204" pitchFamily="34" charset="0"/>
              <a:buChar char="•"/>
            </a:pPr>
            <a:r>
              <a:rPr lang="ja-JP" altLang="en-US" sz="1292" dirty="0"/>
              <a:t>原虫感染症モデルの開発（府大）</a:t>
            </a:r>
            <a:endParaRPr lang="en-US" altLang="ja-JP" sz="1292" dirty="0"/>
          </a:p>
          <a:p>
            <a:pPr marL="263776" indent="-263776" fontAlgn="ctr">
              <a:buFont typeface="Arial" panose="020B0604020202020204" pitchFamily="34" charset="0"/>
              <a:buChar char="•"/>
            </a:pPr>
            <a:r>
              <a:rPr lang="ja-JP" altLang="en-US" sz="1292" dirty="0"/>
              <a:t>新規新興感染症に対する治療法開発のためのマウスモデル（府大）</a:t>
            </a:r>
            <a:endParaRPr lang="en-US" altLang="ja-JP" sz="1292" dirty="0"/>
          </a:p>
          <a:p>
            <a:pPr marL="263776" indent="-263776" fontAlgn="ctr">
              <a:buFont typeface="Arial" panose="020B0604020202020204" pitchFamily="34" charset="0"/>
              <a:buChar char="•"/>
            </a:pPr>
            <a:r>
              <a:rPr lang="ja-JP" altLang="en-US" sz="1292" dirty="0"/>
              <a:t>ウサギ腸管結紮モデル（府大）</a:t>
            </a:r>
            <a:endParaRPr lang="en-US" altLang="ja-JP" sz="1292" dirty="0"/>
          </a:p>
          <a:p>
            <a:pPr marL="263776" indent="-263776" fontAlgn="ctr">
              <a:buFont typeface="Arial" panose="020B0604020202020204" pitchFamily="34" charset="0"/>
              <a:buChar char="•"/>
            </a:pPr>
            <a:r>
              <a:rPr lang="ja-JP" altLang="en-US" sz="1292" dirty="0"/>
              <a:t>ミエリン異常ミュータントラット：ミエリン病変の比較病態解析（府大）</a:t>
            </a:r>
            <a:endParaRPr lang="ja-JP" altLang="en-US" sz="1292" dirty="0">
              <a:solidFill>
                <a:srgbClr val="000000"/>
              </a:solidFill>
              <a:latin typeface="ＭＳ Ｐゴシック" panose="020B0600070205080204" pitchFamily="50" charset="-128"/>
            </a:endParaRPr>
          </a:p>
          <a:p>
            <a:pPr marL="263776" indent="-263776" fontAlgn="ctr">
              <a:buFont typeface="Arial" panose="020B0604020202020204" pitchFamily="34" charset="0"/>
              <a:buChar char="•"/>
            </a:pPr>
            <a:endParaRPr lang="ja-JP" altLang="en-US" sz="1292" dirty="0">
              <a:solidFill>
                <a:srgbClr val="000000"/>
              </a:solidFill>
              <a:latin typeface="ＭＳ Ｐゴシック" panose="020B0600070205080204" pitchFamily="50" charset="-128"/>
            </a:endParaRPr>
          </a:p>
          <a:p>
            <a:pPr marL="263776" indent="-263776" fontAlgn="ctr">
              <a:buFont typeface="Arial" panose="020B0604020202020204" pitchFamily="34" charset="0"/>
              <a:buChar char="•"/>
            </a:pPr>
            <a:endParaRPr lang="ja-JP" altLang="en-US" sz="1292" dirty="0">
              <a:solidFill>
                <a:srgbClr val="000000"/>
              </a:solidFill>
              <a:latin typeface="ＭＳ Ｐゴシック" panose="020B0600070205080204" pitchFamily="50" charset="-128"/>
            </a:endParaRPr>
          </a:p>
        </p:txBody>
      </p:sp>
      <p:sp>
        <p:nvSpPr>
          <p:cNvPr id="15" name="テキスト ボックス 14"/>
          <p:cNvSpPr txBox="1"/>
          <p:nvPr/>
        </p:nvSpPr>
        <p:spPr>
          <a:xfrm>
            <a:off x="6304263" y="2498287"/>
            <a:ext cx="2829960" cy="3671390"/>
          </a:xfrm>
          <a:prstGeom prst="rect">
            <a:avLst/>
          </a:prstGeom>
          <a:noFill/>
        </p:spPr>
        <p:txBody>
          <a:bodyPr wrap="square" rtlCol="0">
            <a:spAutoFit/>
          </a:bodyPr>
          <a:lstStyle/>
          <a:p>
            <a:pPr marL="263776" indent="-263776" fontAlgn="ctr">
              <a:buFont typeface="Arial" panose="020B0604020202020204" pitchFamily="34" charset="0"/>
              <a:buChar char="•"/>
            </a:pPr>
            <a:r>
              <a:rPr lang="ja-JP" altLang="en-US" sz="1292" dirty="0"/>
              <a:t>病原遺伝子を改変したウイルスの人工的設計による弱毒植物ウイルスワクチンの開発（府大）</a:t>
            </a:r>
            <a:endParaRPr lang="en-US" altLang="ja-JP" sz="1292" dirty="0"/>
          </a:p>
          <a:p>
            <a:pPr marL="263776" indent="-263776" fontAlgn="ctr">
              <a:buFont typeface="Arial" panose="020B0604020202020204" pitchFamily="34" charset="0"/>
              <a:buChar char="•"/>
            </a:pPr>
            <a:r>
              <a:rPr lang="ja-JP" altLang="en-US" sz="1292" dirty="0"/>
              <a:t>核酸合成系酵素を標的とした新規アフリカ睡眠病治療薬の開発（府大）</a:t>
            </a:r>
            <a:endParaRPr lang="ja-JP" altLang="en-US" sz="1292" dirty="0">
              <a:solidFill>
                <a:srgbClr val="000000"/>
              </a:solidFill>
              <a:latin typeface="ＭＳ Ｐゴシック" panose="020B0600070205080204" pitchFamily="50" charset="-128"/>
            </a:endParaRPr>
          </a:p>
          <a:p>
            <a:pPr marL="263776" indent="-263776" fontAlgn="ctr">
              <a:buFont typeface="Arial" panose="020B0604020202020204" pitchFamily="34" charset="0"/>
              <a:buChar char="•"/>
            </a:pPr>
            <a:r>
              <a:rPr lang="ja-JP" altLang="en-US" sz="1292" dirty="0"/>
              <a:t>マイコプラズマ肺炎の予防と治療の開発（市大）</a:t>
            </a:r>
            <a:endParaRPr lang="ja-JP" altLang="en-US" sz="1292" dirty="0">
              <a:solidFill>
                <a:srgbClr val="000000"/>
              </a:solidFill>
              <a:latin typeface="ＭＳ Ｐゴシック" panose="020B0600070205080204" pitchFamily="50" charset="-128"/>
            </a:endParaRPr>
          </a:p>
          <a:p>
            <a:pPr marL="263776" indent="-263776" fontAlgn="ctr">
              <a:buFont typeface="Arial" panose="020B0604020202020204" pitchFamily="34" charset="0"/>
              <a:buChar char="•"/>
            </a:pPr>
            <a:r>
              <a:rPr lang="ja-JP" altLang="en-US" sz="1292" dirty="0"/>
              <a:t>ムーコル症の血清診断系（市大）</a:t>
            </a:r>
            <a:r>
              <a:rPr lang="en-US" altLang="ja-JP" sz="1292" dirty="0"/>
              <a:t>※</a:t>
            </a:r>
            <a:r>
              <a:rPr lang="ja-JP" altLang="en-US" sz="1292" dirty="0"/>
              <a:t>特許申請中</a:t>
            </a:r>
            <a:endParaRPr lang="en-US" altLang="ja-JP" sz="1292" dirty="0"/>
          </a:p>
          <a:p>
            <a:pPr marL="263776" indent="-263776" fontAlgn="ctr">
              <a:buFont typeface="Arial" panose="020B0604020202020204" pitchFamily="34" charset="0"/>
              <a:buChar char="•"/>
            </a:pPr>
            <a:r>
              <a:rPr lang="ja-JP" altLang="en-US" sz="1292" dirty="0"/>
              <a:t>結核の血清診断、ワクチン開発（市大）</a:t>
            </a:r>
            <a:endParaRPr lang="ja-JP" altLang="en-US" sz="1292" dirty="0">
              <a:solidFill>
                <a:srgbClr val="000000"/>
              </a:solidFill>
              <a:latin typeface="+mj-ea"/>
            </a:endParaRPr>
          </a:p>
          <a:p>
            <a:pPr marL="263776" indent="-263776" fontAlgn="ctr">
              <a:buFont typeface="Arial" panose="020B0604020202020204" pitchFamily="34" charset="0"/>
              <a:buChar char="•"/>
            </a:pPr>
            <a:r>
              <a:rPr lang="ja-JP" altLang="en-US" sz="1292" dirty="0"/>
              <a:t>Ｂ型肝炎の治療法の開発（市大）</a:t>
            </a:r>
            <a:endParaRPr lang="ja-JP" altLang="en-US" sz="1292" dirty="0">
              <a:solidFill>
                <a:srgbClr val="000000"/>
              </a:solidFill>
              <a:latin typeface="+mj-ea"/>
            </a:endParaRPr>
          </a:p>
          <a:p>
            <a:pPr marL="263776" indent="-263776" fontAlgn="ctr">
              <a:buFont typeface="Arial" panose="020B0604020202020204" pitchFamily="34" charset="0"/>
              <a:buChar char="•"/>
            </a:pPr>
            <a:r>
              <a:rPr lang="ja-JP" altLang="en-US" sz="1292" dirty="0"/>
              <a:t>皮膚病態学における</a:t>
            </a:r>
            <a:r>
              <a:rPr lang="zh-TW" altLang="en-US" sz="1292" dirty="0"/>
              <a:t>光線力学療法</a:t>
            </a:r>
            <a:r>
              <a:rPr lang="ja-JP" altLang="en-US" sz="1292" dirty="0">
                <a:solidFill>
                  <a:srgbClr val="000000"/>
                </a:solidFill>
                <a:latin typeface="+mj-ea"/>
              </a:rPr>
              <a:t>（市大）</a:t>
            </a:r>
            <a:endParaRPr lang="zh-TW" altLang="en-US" sz="1292" dirty="0">
              <a:solidFill>
                <a:srgbClr val="000000"/>
              </a:solidFill>
              <a:latin typeface="ＭＳ Ｐゴシック" panose="020B0600070205080204" pitchFamily="50" charset="-128"/>
              <a:ea typeface="ＭＳ Ｐゴシック" panose="020B0600070205080204" pitchFamily="50" charset="-128"/>
            </a:endParaRPr>
          </a:p>
          <a:p>
            <a:pPr marL="263776" indent="-263776" fontAlgn="ctr">
              <a:buFont typeface="Arial" panose="020B0604020202020204" pitchFamily="34" charset="0"/>
              <a:buChar char="•"/>
            </a:pPr>
            <a:r>
              <a:rPr lang="ja-JP" altLang="en-US" sz="1292" dirty="0"/>
              <a:t>新たな抗卵菌剤の開発</a:t>
            </a:r>
            <a:endParaRPr lang="ja-JP" altLang="en-US" sz="1292" dirty="0">
              <a:solidFill>
                <a:srgbClr val="000000"/>
              </a:solidFill>
              <a:latin typeface="ＭＳ Ｐゴシック" panose="020B0600070205080204" pitchFamily="50" charset="-128"/>
            </a:endParaRPr>
          </a:p>
          <a:p>
            <a:pPr marL="263776" indent="-263776" fontAlgn="ctr">
              <a:buFont typeface="Arial" panose="020B0604020202020204" pitchFamily="34" charset="0"/>
              <a:buChar char="•"/>
            </a:pPr>
            <a:endParaRPr lang="ja-JP" altLang="en-US" sz="1292" dirty="0">
              <a:solidFill>
                <a:srgbClr val="000000"/>
              </a:solidFill>
              <a:latin typeface="ＭＳ Ｐゴシック" panose="020B0600070205080204" pitchFamily="50" charset="-128"/>
            </a:endParaRPr>
          </a:p>
          <a:p>
            <a:pPr marL="263776" indent="-263776" fontAlgn="ctr">
              <a:buFont typeface="Arial" panose="020B0604020202020204" pitchFamily="34" charset="0"/>
              <a:buChar char="•"/>
            </a:pPr>
            <a:endParaRPr lang="ja-JP" altLang="en-US" sz="1292" dirty="0">
              <a:solidFill>
                <a:srgbClr val="000000"/>
              </a:solidFill>
              <a:latin typeface="ＭＳ Ｐゴシック" panose="020B0600070205080204" pitchFamily="50" charset="-128"/>
            </a:endParaRPr>
          </a:p>
        </p:txBody>
      </p:sp>
      <p:sp>
        <p:nvSpPr>
          <p:cNvPr id="16" name="テキスト ボックス 15"/>
          <p:cNvSpPr txBox="1"/>
          <p:nvPr/>
        </p:nvSpPr>
        <p:spPr>
          <a:xfrm>
            <a:off x="463307" y="1513903"/>
            <a:ext cx="8112669" cy="546945"/>
          </a:xfrm>
          <a:prstGeom prst="rect">
            <a:avLst/>
          </a:prstGeom>
          <a:noFill/>
        </p:spPr>
        <p:txBody>
          <a:bodyPr wrap="square" rtlCol="0">
            <a:spAutoFit/>
          </a:bodyPr>
          <a:lstStyle/>
          <a:p>
            <a:r>
              <a:rPr lang="ja-JP" altLang="en-US" sz="1477" dirty="0"/>
              <a:t>「動物モデル」→「治療法・治療薬」の開発→「動物モデル」→</a:t>
            </a:r>
            <a:r>
              <a:rPr lang="en-US" altLang="ja-JP" sz="1477" dirty="0"/>
              <a:t>…</a:t>
            </a:r>
            <a:r>
              <a:rPr lang="ja-JP" altLang="en-US" sz="1477" dirty="0"/>
              <a:t>　という研究成果の連携（開発と検証の繰り返し・得意分野での役割分担）により、既存研究の加速、新規研究の促進を図ることが可能。</a:t>
            </a:r>
          </a:p>
        </p:txBody>
      </p:sp>
      <p:sp>
        <p:nvSpPr>
          <p:cNvPr id="5" name="テキスト ボックス 4"/>
          <p:cNvSpPr txBox="1"/>
          <p:nvPr/>
        </p:nvSpPr>
        <p:spPr>
          <a:xfrm>
            <a:off x="2965866" y="6316197"/>
            <a:ext cx="3602268" cy="291170"/>
          </a:xfrm>
          <a:prstGeom prst="rect">
            <a:avLst/>
          </a:prstGeom>
          <a:noFill/>
        </p:spPr>
        <p:txBody>
          <a:bodyPr wrap="none" rtlCol="0">
            <a:spAutoFit/>
          </a:bodyPr>
          <a:lstStyle/>
          <a:p>
            <a:r>
              <a:rPr lang="ja-JP" altLang="en-US" sz="1292" dirty="0"/>
              <a:t>（開発と検証の繰り返し・得意分野での役割分担）</a:t>
            </a:r>
          </a:p>
        </p:txBody>
      </p:sp>
      <p:sp>
        <p:nvSpPr>
          <p:cNvPr id="2" name="スライド番号プレースホルダー 1"/>
          <p:cNvSpPr>
            <a:spLocks noGrp="1"/>
          </p:cNvSpPr>
          <p:nvPr>
            <p:ph type="sldNum" sz="quarter" idx="12"/>
          </p:nvPr>
        </p:nvSpPr>
        <p:spPr>
          <a:xfrm>
            <a:off x="6914716" y="6376243"/>
            <a:ext cx="2133600" cy="365125"/>
          </a:xfrm>
        </p:spPr>
        <p:txBody>
          <a:bodyPr/>
          <a:lstStyle/>
          <a:p>
            <a:fld id="{2788D170-ED78-4CD6-9DF7-18AA74CDFCD5}" type="slidenum">
              <a:rPr kumimoji="1" lang="ja-JP" altLang="en-US" smtClean="0"/>
              <a:pPr/>
              <a:t>71</a:t>
            </a:fld>
            <a:endParaRPr kumimoji="1" lang="ja-JP" altLang="en-US" dirty="0"/>
          </a:p>
        </p:txBody>
      </p:sp>
      <p:sp>
        <p:nvSpPr>
          <p:cNvPr id="22" name="角丸四角形 21"/>
          <p:cNvSpPr/>
          <p:nvPr/>
        </p:nvSpPr>
        <p:spPr>
          <a:xfrm>
            <a:off x="0" y="1347371"/>
            <a:ext cx="9144000" cy="5393997"/>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550593" y="1160234"/>
            <a:ext cx="337140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可能性・拡張性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256646" y="471873"/>
            <a:ext cx="8665354"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両大学の感染症分野での研究成果の連携により、新大学において既存研究の加速、新規研究の促進が期待できる。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02204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51522" y="1264007"/>
            <a:ext cx="8496944" cy="706155"/>
          </a:xfrm>
          <a:prstGeom prst="rect">
            <a:avLst/>
          </a:prstGeom>
          <a:noFill/>
        </p:spPr>
        <p:txBody>
          <a:bodyPr wrap="square" rtlCol="0">
            <a:spAutoFit/>
          </a:bodyPr>
          <a:lstStyle/>
          <a:p>
            <a:pPr>
              <a:lnSpc>
                <a:spcPct val="90000"/>
              </a:lnSpc>
            </a:pPr>
            <a:r>
              <a:rPr lang="ja-JP" altLang="en-US" sz="1477" dirty="0"/>
              <a:t>医療機器は、世界的に市場が拡大しており、我が国の今後の成長を支えるリーディング産業として期待されている。一方、国内市場をみれば輸入超過で推移しており、国内産業としては十分な競争力が発揮されておらず、今後の成長の可能性大。</a:t>
            </a:r>
          </a:p>
        </p:txBody>
      </p:sp>
      <p:sp>
        <p:nvSpPr>
          <p:cNvPr id="8" name="テキスト ボックス 7"/>
          <p:cNvSpPr txBox="1"/>
          <p:nvPr/>
        </p:nvSpPr>
        <p:spPr>
          <a:xfrm>
            <a:off x="0" y="719892"/>
            <a:ext cx="1463862" cy="348109"/>
          </a:xfrm>
          <a:prstGeom prst="rect">
            <a:avLst/>
          </a:prstGeom>
          <a:noFill/>
        </p:spPr>
        <p:txBody>
          <a:bodyPr wrap="none" rtlCol="0">
            <a:spAutoFit/>
          </a:bodyPr>
          <a:lstStyle/>
          <a:p>
            <a:r>
              <a:rPr lang="ja-JP" altLang="en-US" sz="1662" dirty="0" smtClean="0"/>
              <a:t>先端</a:t>
            </a:r>
            <a:r>
              <a:rPr lang="ja-JP" altLang="en-US" sz="1662" dirty="0"/>
              <a:t>社会動向</a:t>
            </a:r>
          </a:p>
        </p:txBody>
      </p:sp>
      <p:sp>
        <p:nvSpPr>
          <p:cNvPr id="51" name="正方形/長方形 50"/>
          <p:cNvSpPr/>
          <p:nvPr/>
        </p:nvSpPr>
        <p:spPr>
          <a:xfrm>
            <a:off x="2777339" y="3163125"/>
            <a:ext cx="866606" cy="1767583"/>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4062"/>
          </a:p>
        </p:txBody>
      </p:sp>
      <p:sp>
        <p:nvSpPr>
          <p:cNvPr id="57" name="正方形/長方形 56"/>
          <p:cNvSpPr/>
          <p:nvPr/>
        </p:nvSpPr>
        <p:spPr>
          <a:xfrm>
            <a:off x="1113107" y="4077109"/>
            <a:ext cx="866606" cy="860224"/>
          </a:xfrm>
          <a:prstGeom prst="rect">
            <a:avLst/>
          </a:prstGeom>
          <a:solidFill>
            <a:srgbClr val="66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4062" dirty="0"/>
          </a:p>
        </p:txBody>
      </p:sp>
      <p:sp>
        <p:nvSpPr>
          <p:cNvPr id="60" name="テキスト ボックス 59"/>
          <p:cNvSpPr txBox="1"/>
          <p:nvPr/>
        </p:nvSpPr>
        <p:spPr>
          <a:xfrm>
            <a:off x="849741" y="2365498"/>
            <a:ext cx="3380898" cy="376385"/>
          </a:xfrm>
          <a:prstGeom prst="rect">
            <a:avLst/>
          </a:prstGeom>
          <a:noFill/>
        </p:spPr>
        <p:txBody>
          <a:bodyPr wrap="square" rtlCol="0">
            <a:spAutoFit/>
          </a:bodyPr>
          <a:lstStyle/>
          <a:p>
            <a:pPr algn="ctr"/>
            <a:r>
              <a:rPr lang="ja-JP" altLang="en-US" sz="1846" dirty="0">
                <a:latin typeface="Meiryo UI" panose="020B0604030504040204" pitchFamily="50" charset="-128"/>
                <a:ea typeface="Meiryo UI" panose="020B0604030504040204" pitchFamily="50" charset="-128"/>
              </a:rPr>
              <a:t>世界医療機器売上</a:t>
            </a:r>
            <a:endParaRPr lang="ja-JP" altLang="en-US" sz="1846" baseline="30000" dirty="0">
              <a:latin typeface="Meiryo UI" panose="020B0604030504040204" pitchFamily="50" charset="-128"/>
              <a:ea typeface="Meiryo UI" panose="020B0604030504040204" pitchFamily="50" charset="-128"/>
            </a:endParaRPr>
          </a:p>
        </p:txBody>
      </p:sp>
      <p:cxnSp>
        <p:nvCxnSpPr>
          <p:cNvPr id="65" name="直線コネクタ 64"/>
          <p:cNvCxnSpPr/>
          <p:nvPr/>
        </p:nvCxnSpPr>
        <p:spPr>
          <a:xfrm>
            <a:off x="849744" y="4957785"/>
            <a:ext cx="3033121" cy="0"/>
          </a:xfrm>
          <a:prstGeom prst="line">
            <a:avLst/>
          </a:prstGeom>
        </p:spPr>
        <p:style>
          <a:lnRef idx="2">
            <a:schemeClr val="accent1"/>
          </a:lnRef>
          <a:fillRef idx="0">
            <a:schemeClr val="accent1"/>
          </a:fillRef>
          <a:effectRef idx="1">
            <a:schemeClr val="accent1"/>
          </a:effectRef>
          <a:fontRef idx="minor">
            <a:schemeClr val="tx1"/>
          </a:fontRef>
        </p:style>
      </p:cxnSp>
      <p:sp>
        <p:nvSpPr>
          <p:cNvPr id="67" name="テキスト ボックス 66"/>
          <p:cNvSpPr txBox="1"/>
          <p:nvPr/>
        </p:nvSpPr>
        <p:spPr>
          <a:xfrm>
            <a:off x="2644404" y="4957789"/>
            <a:ext cx="1129973" cy="660437"/>
          </a:xfrm>
          <a:prstGeom prst="rect">
            <a:avLst/>
          </a:prstGeom>
          <a:noFill/>
        </p:spPr>
        <p:txBody>
          <a:bodyPr wrap="square" rtlCol="0">
            <a:spAutoFit/>
          </a:bodyPr>
          <a:lstStyle/>
          <a:p>
            <a:pPr algn="ctr"/>
            <a:r>
              <a:rPr lang="fr-FR" altLang="ja-JP" sz="1846" dirty="0">
                <a:latin typeface="Meiryo UI" panose="020B0604030504040204" pitchFamily="50" charset="-128"/>
                <a:ea typeface="Meiryo UI" panose="020B0604030504040204" pitchFamily="50" charset="-128"/>
              </a:rPr>
              <a:t>’</a:t>
            </a:r>
            <a:r>
              <a:rPr lang="en-US" altLang="ja-JP" sz="1846" dirty="0">
                <a:latin typeface="Meiryo UI" panose="020B0604030504040204" pitchFamily="50" charset="-128"/>
                <a:ea typeface="Meiryo UI" panose="020B0604030504040204" pitchFamily="50" charset="-128"/>
              </a:rPr>
              <a:t>20</a:t>
            </a:r>
          </a:p>
          <a:p>
            <a:pPr algn="ctr"/>
            <a:r>
              <a:rPr lang="ja-JP" altLang="en-US" sz="1846" dirty="0">
                <a:latin typeface="Meiryo UI" panose="020B0604030504040204" pitchFamily="50" charset="-128"/>
                <a:ea typeface="Meiryo UI" panose="020B0604030504040204" pitchFamily="50" charset="-128"/>
              </a:rPr>
              <a:t>（予測）</a:t>
            </a:r>
          </a:p>
        </p:txBody>
      </p:sp>
      <p:cxnSp>
        <p:nvCxnSpPr>
          <p:cNvPr id="69" name="直線コネクタ 68"/>
          <p:cNvCxnSpPr/>
          <p:nvPr/>
        </p:nvCxnSpPr>
        <p:spPr>
          <a:xfrm flipV="1">
            <a:off x="1979715" y="3163124"/>
            <a:ext cx="797627" cy="930565"/>
          </a:xfrm>
          <a:prstGeom prst="line">
            <a:avLst/>
          </a:prstGeom>
        </p:spPr>
        <p:style>
          <a:lnRef idx="2">
            <a:schemeClr val="accent1"/>
          </a:lnRef>
          <a:fillRef idx="0">
            <a:schemeClr val="accent1"/>
          </a:fillRef>
          <a:effectRef idx="1">
            <a:schemeClr val="accent1"/>
          </a:effectRef>
          <a:fontRef idx="minor">
            <a:schemeClr val="tx1"/>
          </a:fontRef>
        </p:style>
      </p:cxnSp>
      <p:sp>
        <p:nvSpPr>
          <p:cNvPr id="70" name="テキスト ボックス 69"/>
          <p:cNvSpPr txBox="1"/>
          <p:nvPr/>
        </p:nvSpPr>
        <p:spPr>
          <a:xfrm>
            <a:off x="1246045" y="4010640"/>
            <a:ext cx="664690" cy="944489"/>
          </a:xfrm>
          <a:prstGeom prst="rect">
            <a:avLst/>
          </a:prstGeom>
          <a:noFill/>
        </p:spPr>
        <p:txBody>
          <a:bodyPr wrap="square" rtlCol="0">
            <a:spAutoFit/>
          </a:bodyPr>
          <a:lstStyle/>
          <a:p>
            <a:pPr algn="ctr"/>
            <a:r>
              <a:rPr lang="en-US" altLang="ja-JP" sz="1846" dirty="0"/>
              <a:t>292</a:t>
            </a:r>
          </a:p>
          <a:p>
            <a:pPr algn="ctr"/>
            <a:r>
              <a:rPr lang="ja-JP" altLang="en-US" sz="1846" dirty="0"/>
              <a:t>十億</a:t>
            </a:r>
            <a:endParaRPr lang="en-US" altLang="ja-JP" sz="1846" dirty="0"/>
          </a:p>
          <a:p>
            <a:pPr algn="ctr"/>
            <a:r>
              <a:rPr lang="ja-JP" altLang="en-US" sz="1846" dirty="0"/>
              <a:t>ドル</a:t>
            </a:r>
          </a:p>
        </p:txBody>
      </p:sp>
      <p:sp>
        <p:nvSpPr>
          <p:cNvPr id="73" name="テキスト ボックス 72"/>
          <p:cNvSpPr txBox="1"/>
          <p:nvPr/>
        </p:nvSpPr>
        <p:spPr>
          <a:xfrm>
            <a:off x="2843809" y="3429000"/>
            <a:ext cx="731158" cy="1455783"/>
          </a:xfrm>
          <a:prstGeom prst="rect">
            <a:avLst/>
          </a:prstGeom>
          <a:noFill/>
        </p:spPr>
        <p:txBody>
          <a:bodyPr wrap="square" rtlCol="0">
            <a:spAutoFit/>
          </a:bodyPr>
          <a:lstStyle/>
          <a:p>
            <a:pPr algn="ctr"/>
            <a:r>
              <a:rPr lang="en-US" altLang="ja-JP" sz="2215" dirty="0"/>
              <a:t>600</a:t>
            </a:r>
          </a:p>
          <a:p>
            <a:pPr algn="ctr"/>
            <a:r>
              <a:rPr lang="ja-JP" altLang="en-US" sz="2215" dirty="0"/>
              <a:t>十億ドル</a:t>
            </a:r>
          </a:p>
        </p:txBody>
      </p:sp>
      <p:cxnSp>
        <p:nvCxnSpPr>
          <p:cNvPr id="74" name="直線コネクタ 73"/>
          <p:cNvCxnSpPr/>
          <p:nvPr/>
        </p:nvCxnSpPr>
        <p:spPr>
          <a:xfrm>
            <a:off x="716802" y="2764311"/>
            <a:ext cx="34306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982682" y="4957789"/>
            <a:ext cx="1196441" cy="660437"/>
          </a:xfrm>
          <a:prstGeom prst="rect">
            <a:avLst/>
          </a:prstGeom>
          <a:noFill/>
        </p:spPr>
        <p:txBody>
          <a:bodyPr wrap="square" rtlCol="0">
            <a:spAutoFit/>
          </a:bodyPr>
          <a:lstStyle/>
          <a:p>
            <a:pPr algn="ctr"/>
            <a:r>
              <a:rPr lang="fr-FR" altLang="ja-JP" sz="1846" dirty="0">
                <a:latin typeface="Meiryo UI" panose="020B0604030504040204" pitchFamily="50" charset="-128"/>
                <a:ea typeface="Meiryo UI" panose="020B0604030504040204" pitchFamily="50" charset="-128"/>
              </a:rPr>
              <a:t>’</a:t>
            </a:r>
            <a:r>
              <a:rPr lang="en-US" altLang="ja-JP" sz="1846" dirty="0">
                <a:latin typeface="Meiryo UI" panose="020B0604030504040204" pitchFamily="50" charset="-128"/>
                <a:ea typeface="Meiryo UI" panose="020B0604030504040204" pitchFamily="50" charset="-128"/>
              </a:rPr>
              <a:t>08</a:t>
            </a:r>
          </a:p>
          <a:p>
            <a:pPr algn="ctr"/>
            <a:r>
              <a:rPr lang="ja-JP" altLang="en-US" sz="1846" dirty="0">
                <a:latin typeface="Meiryo UI" panose="020B0604030504040204" pitchFamily="50" charset="-128"/>
                <a:ea typeface="Meiryo UI" panose="020B0604030504040204" pitchFamily="50" charset="-128"/>
              </a:rPr>
              <a:t>（実績）</a:t>
            </a:r>
          </a:p>
        </p:txBody>
      </p:sp>
      <p:sp>
        <p:nvSpPr>
          <p:cNvPr id="77" name="テキスト ボックス 76"/>
          <p:cNvSpPr txBox="1"/>
          <p:nvPr/>
        </p:nvSpPr>
        <p:spPr>
          <a:xfrm>
            <a:off x="4931731" y="6026322"/>
            <a:ext cx="3405622" cy="390620"/>
          </a:xfrm>
          <a:prstGeom prst="rect">
            <a:avLst/>
          </a:prstGeom>
          <a:noFill/>
        </p:spPr>
        <p:txBody>
          <a:bodyPr wrap="square" rtlCol="0">
            <a:spAutoFit/>
          </a:bodyPr>
          <a:lstStyle/>
          <a:p>
            <a:r>
              <a:rPr lang="ja-JP" altLang="en-US" sz="969" dirty="0">
                <a:latin typeface="Times New Roman"/>
                <a:cs typeface="Times New Roman"/>
              </a:rPr>
              <a:t>出所：薬事工業生産動態統計（年報）より医機連</a:t>
            </a:r>
            <a:r>
              <a:rPr lang="en-US" altLang="ja-JP" sz="969" dirty="0">
                <a:latin typeface="Times New Roman"/>
                <a:cs typeface="Times New Roman"/>
              </a:rPr>
              <a:t>MDPRO</a:t>
            </a:r>
            <a:r>
              <a:rPr lang="ja-JP" altLang="en-US" sz="969" dirty="0">
                <a:latin typeface="Times New Roman"/>
                <a:cs typeface="Times New Roman"/>
              </a:rPr>
              <a:t>作成</a:t>
            </a:r>
            <a:endParaRPr lang="en-US" altLang="ja-JP" sz="969" dirty="0">
              <a:latin typeface="Times New Roman"/>
              <a:cs typeface="Times New Roman"/>
            </a:endParaRPr>
          </a:p>
          <a:p>
            <a:r>
              <a:rPr lang="ja-JP" altLang="en-US" sz="969" dirty="0">
                <a:latin typeface="Times New Roman"/>
                <a:cs typeface="Times New Roman"/>
              </a:rPr>
              <a:t>一般社団法人医療機器産業連合会</a:t>
            </a:r>
            <a:r>
              <a:rPr lang="en-US" altLang="ja-JP" sz="969" dirty="0">
                <a:latin typeface="Times New Roman"/>
                <a:cs typeface="Times New Roman"/>
              </a:rPr>
              <a:t>HP</a:t>
            </a:r>
            <a:endParaRPr lang="ja-JP" altLang="en-US" sz="969" dirty="0">
              <a:latin typeface="Times New Roman"/>
              <a:cs typeface="Times New Roman"/>
            </a:endParaRPr>
          </a:p>
        </p:txBody>
      </p:sp>
      <p:sp>
        <p:nvSpPr>
          <p:cNvPr id="78" name="テキスト ボックス 77"/>
          <p:cNvSpPr txBox="1"/>
          <p:nvPr/>
        </p:nvSpPr>
        <p:spPr>
          <a:xfrm>
            <a:off x="1049147" y="5755418"/>
            <a:ext cx="3057570" cy="433324"/>
          </a:xfrm>
          <a:prstGeom prst="rect">
            <a:avLst/>
          </a:prstGeom>
          <a:noFill/>
        </p:spPr>
        <p:txBody>
          <a:bodyPr wrap="square" rtlCol="0">
            <a:spAutoFit/>
          </a:bodyPr>
          <a:lstStyle/>
          <a:p>
            <a:r>
              <a:rPr lang="en-US" altLang="ja-JP" sz="1108" dirty="0" err="1">
                <a:latin typeface="Times New Roman"/>
                <a:cs typeface="Times New Roman"/>
              </a:rPr>
              <a:t>Espicom</a:t>
            </a:r>
            <a:r>
              <a:rPr lang="ja-JP" altLang="en-US" sz="1108" dirty="0">
                <a:latin typeface="Times New Roman"/>
                <a:cs typeface="Times New Roman"/>
              </a:rPr>
              <a:t> </a:t>
            </a:r>
            <a:r>
              <a:rPr lang="en-US" altLang="ja-JP" sz="1108" dirty="0">
                <a:latin typeface="Times New Roman"/>
                <a:cs typeface="Times New Roman"/>
              </a:rPr>
              <a:t>Business</a:t>
            </a:r>
            <a:r>
              <a:rPr lang="ja-JP" altLang="en-US" sz="1108" dirty="0">
                <a:latin typeface="Times New Roman"/>
                <a:cs typeface="Times New Roman"/>
              </a:rPr>
              <a:t> </a:t>
            </a:r>
            <a:r>
              <a:rPr lang="en-US" altLang="ja-JP" sz="1108" dirty="0">
                <a:latin typeface="Times New Roman"/>
                <a:cs typeface="Times New Roman"/>
              </a:rPr>
              <a:t>Intelligence,</a:t>
            </a:r>
            <a:r>
              <a:rPr lang="ja-JP" altLang="en-US" sz="1108" dirty="0">
                <a:latin typeface="Times New Roman"/>
                <a:cs typeface="Times New Roman"/>
              </a:rPr>
              <a:t> </a:t>
            </a:r>
            <a:r>
              <a:rPr lang="en-US" altLang="ja-JP" sz="1108" dirty="0">
                <a:latin typeface="Times New Roman"/>
                <a:cs typeface="Times New Roman"/>
              </a:rPr>
              <a:t>“</a:t>
            </a:r>
            <a:r>
              <a:rPr lang="en-US" altLang="ja-JP" sz="1108" dirty="0" err="1">
                <a:latin typeface="Times New Roman"/>
                <a:cs typeface="Times New Roman"/>
              </a:rPr>
              <a:t>Medistat</a:t>
            </a:r>
            <a:r>
              <a:rPr lang="ja-JP" altLang="en-US" sz="1108" dirty="0">
                <a:latin typeface="Times New Roman"/>
                <a:cs typeface="Times New Roman"/>
              </a:rPr>
              <a:t> </a:t>
            </a:r>
            <a:r>
              <a:rPr lang="en-US" altLang="ja-JP" sz="1108" dirty="0">
                <a:latin typeface="Times New Roman"/>
                <a:cs typeface="Times New Roman"/>
              </a:rPr>
              <a:t>Worldwide</a:t>
            </a:r>
            <a:r>
              <a:rPr lang="ja-JP" altLang="en-US" sz="1108" dirty="0">
                <a:latin typeface="Times New Roman"/>
                <a:cs typeface="Times New Roman"/>
              </a:rPr>
              <a:t> </a:t>
            </a:r>
            <a:r>
              <a:rPr lang="en-US" altLang="ja-JP" sz="1108" dirty="0">
                <a:latin typeface="Times New Roman"/>
                <a:cs typeface="Times New Roman"/>
              </a:rPr>
              <a:t>Medical</a:t>
            </a:r>
            <a:r>
              <a:rPr lang="ja-JP" altLang="en-US" sz="1108" dirty="0">
                <a:latin typeface="Times New Roman"/>
                <a:cs typeface="Times New Roman"/>
              </a:rPr>
              <a:t> </a:t>
            </a:r>
            <a:r>
              <a:rPr lang="en-US" altLang="ja-JP" sz="1108" dirty="0">
                <a:latin typeface="Times New Roman"/>
                <a:cs typeface="Times New Roman"/>
              </a:rPr>
              <a:t>Market</a:t>
            </a:r>
            <a:r>
              <a:rPr lang="ja-JP" altLang="en-US" sz="1108" dirty="0">
                <a:latin typeface="Times New Roman"/>
                <a:cs typeface="Times New Roman"/>
              </a:rPr>
              <a:t> </a:t>
            </a:r>
            <a:r>
              <a:rPr lang="en-US" altLang="ja-JP" sz="1108" dirty="0">
                <a:latin typeface="Times New Roman"/>
                <a:cs typeface="Times New Roman"/>
              </a:rPr>
              <a:t>Forecast</a:t>
            </a:r>
            <a:r>
              <a:rPr lang="ja-JP" altLang="en-US" sz="1108" dirty="0">
                <a:latin typeface="Times New Roman"/>
                <a:cs typeface="Times New Roman"/>
              </a:rPr>
              <a:t> </a:t>
            </a:r>
            <a:r>
              <a:rPr lang="en-US" altLang="ja-JP" sz="1108" dirty="0">
                <a:latin typeface="Times New Roman"/>
                <a:cs typeface="Times New Roman"/>
              </a:rPr>
              <a:t>to</a:t>
            </a:r>
            <a:r>
              <a:rPr lang="ja-JP" altLang="en-US" sz="1108" dirty="0">
                <a:latin typeface="Times New Roman"/>
                <a:cs typeface="Times New Roman"/>
              </a:rPr>
              <a:t> </a:t>
            </a:r>
            <a:r>
              <a:rPr lang="en-US" altLang="ja-JP" sz="1108" dirty="0">
                <a:latin typeface="Times New Roman"/>
                <a:cs typeface="Times New Roman"/>
              </a:rPr>
              <a:t>2020”</a:t>
            </a:r>
            <a:endParaRPr lang="ja-JP" altLang="en-US" sz="1108" dirty="0">
              <a:latin typeface="Times New Roman"/>
              <a:cs typeface="Times New Roman"/>
            </a:endParaRPr>
          </a:p>
        </p:txBody>
      </p:sp>
      <p:sp>
        <p:nvSpPr>
          <p:cNvPr id="10" name="正方形/長方形 9"/>
          <p:cNvSpPr/>
          <p:nvPr/>
        </p:nvSpPr>
        <p:spPr>
          <a:xfrm>
            <a:off x="4466607" y="5050370"/>
            <a:ext cx="4173186" cy="944810"/>
          </a:xfrm>
          <a:prstGeom prst="rect">
            <a:avLst/>
          </a:prstGeom>
        </p:spPr>
        <p:txBody>
          <a:bodyPr wrap="square">
            <a:spAutoFit/>
          </a:bodyPr>
          <a:lstStyle/>
          <a:p>
            <a:pPr lvl="0" eaLnBrk="0" fontAlgn="base" hangingPunct="0">
              <a:spcBef>
                <a:spcPct val="0"/>
              </a:spcBef>
              <a:spcAft>
                <a:spcPct val="0"/>
              </a:spcAft>
              <a:buFontTx/>
              <a:buChar char="•"/>
            </a:pPr>
            <a:r>
              <a:rPr kumimoji="0" lang="ja-JP" altLang="ja-JP" sz="1108" dirty="0">
                <a:latin typeface="Arial" panose="020B0604020202020204" pitchFamily="34" charset="0"/>
              </a:rPr>
              <a:t>平成26年の医療機器の国内市場規模は約2.8兆円。 </a:t>
            </a:r>
          </a:p>
          <a:p>
            <a:pPr lvl="0" eaLnBrk="0" fontAlgn="base" hangingPunct="0">
              <a:spcBef>
                <a:spcPct val="0"/>
              </a:spcBef>
              <a:spcAft>
                <a:spcPct val="0"/>
              </a:spcAft>
              <a:buFontTx/>
              <a:buChar char="•"/>
            </a:pPr>
            <a:r>
              <a:rPr kumimoji="0" lang="ja-JP" altLang="ja-JP" sz="1108" dirty="0">
                <a:latin typeface="Arial" panose="020B0604020202020204" pitchFamily="34" charset="0"/>
              </a:rPr>
              <a:t>過去5年の国内市場規模の年平均成長率（CAGR）は4.8%、輸出額のCAGRは6.0%、輸入額のCAGRは6.7%。 </a:t>
            </a:r>
          </a:p>
          <a:p>
            <a:pPr lvl="0" eaLnBrk="0" fontAlgn="base" hangingPunct="0">
              <a:spcBef>
                <a:spcPct val="0"/>
              </a:spcBef>
              <a:spcAft>
                <a:spcPct val="0"/>
              </a:spcAft>
              <a:buFontTx/>
              <a:buChar char="•"/>
            </a:pPr>
            <a:r>
              <a:rPr kumimoji="0" lang="ja-JP" altLang="ja-JP" sz="1108" dirty="0">
                <a:latin typeface="Arial" panose="020B0604020202020204" pitchFamily="34" charset="0"/>
              </a:rPr>
              <a:t>平成26年の輸出額は5,723億円、輸入額は13,685億円。輸入超過額は7,962億円 </a:t>
            </a:r>
          </a:p>
        </p:txBody>
      </p:sp>
      <p:sp>
        <p:nvSpPr>
          <p:cNvPr id="82" name="テキスト ボックス 81"/>
          <p:cNvSpPr txBox="1"/>
          <p:nvPr/>
        </p:nvSpPr>
        <p:spPr>
          <a:xfrm>
            <a:off x="4771408" y="2365498"/>
            <a:ext cx="3788729" cy="376385"/>
          </a:xfrm>
          <a:prstGeom prst="rect">
            <a:avLst/>
          </a:prstGeom>
          <a:noFill/>
        </p:spPr>
        <p:txBody>
          <a:bodyPr wrap="square" rtlCol="0">
            <a:spAutoFit/>
          </a:bodyPr>
          <a:lstStyle/>
          <a:p>
            <a:pPr algn="ctr"/>
            <a:r>
              <a:rPr lang="ja-JP" altLang="en-US" sz="1846" dirty="0">
                <a:latin typeface="Meiryo UI" panose="020B0604030504040204" pitchFamily="50" charset="-128"/>
                <a:ea typeface="Meiryo UI" panose="020B0604030504040204" pitchFamily="50" charset="-128"/>
              </a:rPr>
              <a:t>国内市場規模と輸入額</a:t>
            </a:r>
          </a:p>
        </p:txBody>
      </p:sp>
      <p:cxnSp>
        <p:nvCxnSpPr>
          <p:cNvPr id="83" name="直線コネクタ 82"/>
          <p:cNvCxnSpPr/>
          <p:nvPr/>
        </p:nvCxnSpPr>
        <p:spPr>
          <a:xfrm>
            <a:off x="4837876" y="2764311"/>
            <a:ext cx="34306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0266" y="129133"/>
            <a:ext cx="1276311"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F</a:t>
            </a:r>
            <a:r>
              <a:rPr lang="ja-JP" altLang="en-US" sz="1662" dirty="0"/>
              <a:t>　医用工学</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711" y="2965992"/>
            <a:ext cx="3424124" cy="2089296"/>
          </a:xfrm>
          <a:prstGeom prst="rect">
            <a:avLst/>
          </a:prstGeom>
        </p:spPr>
      </p:pic>
      <p:sp>
        <p:nvSpPr>
          <p:cNvPr id="4" name="スライド番号プレースホルダー 3"/>
          <p:cNvSpPr>
            <a:spLocks noGrp="1"/>
          </p:cNvSpPr>
          <p:nvPr>
            <p:ph type="sldNum" sz="quarter" idx="12"/>
          </p:nvPr>
        </p:nvSpPr>
        <p:spPr/>
        <p:txBody>
          <a:bodyPr/>
          <a:lstStyle/>
          <a:p>
            <a:fld id="{2788D170-ED78-4CD6-9DF7-18AA74CDFCD5}" type="slidenum">
              <a:rPr kumimoji="1" lang="ja-JP" altLang="en-US" smtClean="0"/>
              <a:pPr/>
              <a:t>72</a:t>
            </a:fld>
            <a:endParaRPr kumimoji="1" lang="ja-JP" altLang="en-US"/>
          </a:p>
        </p:txBody>
      </p:sp>
      <p:sp>
        <p:nvSpPr>
          <p:cNvPr id="22" name="角丸四角形 21"/>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204770" y="43660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現状</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406938" y="118567"/>
            <a:ext cx="3056167"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医療</a:t>
            </a:r>
            <a:r>
              <a:rPr lang="ja-JP" altLang="en-US" sz="1600" dirty="0">
                <a:latin typeface="Meiryo UI" panose="020B0604030504040204" pitchFamily="50" charset="-128"/>
                <a:ea typeface="Meiryo UI" panose="020B0604030504040204" pitchFamily="50" charset="-128"/>
              </a:rPr>
              <a:t>機器</a:t>
            </a:r>
            <a:r>
              <a:rPr lang="ja-JP" altLang="en-US" sz="1600" dirty="0" smtClean="0">
                <a:latin typeface="Meiryo UI" panose="020B0604030504040204" pitchFamily="50" charset="-128"/>
                <a:ea typeface="Meiryo UI" panose="020B0604030504040204" pitchFamily="50" charset="-128"/>
              </a:rPr>
              <a:t>の市場は将来有望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90070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51522" y="1264006"/>
            <a:ext cx="8496944" cy="501548"/>
          </a:xfrm>
          <a:prstGeom prst="rect">
            <a:avLst/>
          </a:prstGeom>
          <a:noFill/>
        </p:spPr>
        <p:txBody>
          <a:bodyPr wrap="square" rtlCol="0">
            <a:spAutoFit/>
          </a:bodyPr>
          <a:lstStyle/>
          <a:p>
            <a:pPr>
              <a:lnSpc>
                <a:spcPct val="90000"/>
              </a:lnSpc>
            </a:pPr>
            <a:r>
              <a:rPr lang="ja-JP" altLang="en-US" sz="1477" dirty="0"/>
              <a:t>医療機器の研究開発費は</a:t>
            </a:r>
            <a:r>
              <a:rPr lang="en-US" altLang="ja-JP" sz="1477" dirty="0"/>
              <a:t>2000</a:t>
            </a:r>
            <a:r>
              <a:rPr lang="ja-JP" altLang="en-US" sz="1477" dirty="0"/>
              <a:t>億円水準であり、市場の成長度を考えると、今後大きく減ることはないと考えられるが、研究開発を支える人材は、医薬品に比べ充分確保されているとは言えない。</a:t>
            </a:r>
          </a:p>
        </p:txBody>
      </p:sp>
      <p:sp>
        <p:nvSpPr>
          <p:cNvPr id="8" name="テキスト ボックス 7"/>
          <p:cNvSpPr txBox="1"/>
          <p:nvPr/>
        </p:nvSpPr>
        <p:spPr>
          <a:xfrm>
            <a:off x="0" y="719892"/>
            <a:ext cx="1463862" cy="348109"/>
          </a:xfrm>
          <a:prstGeom prst="rect">
            <a:avLst/>
          </a:prstGeom>
          <a:noFill/>
        </p:spPr>
        <p:txBody>
          <a:bodyPr wrap="none" rtlCol="0">
            <a:spAutoFit/>
          </a:bodyPr>
          <a:lstStyle/>
          <a:p>
            <a:r>
              <a:rPr lang="ja-JP" altLang="en-US" sz="1662" dirty="0" smtClean="0"/>
              <a:t>先端</a:t>
            </a:r>
            <a:r>
              <a:rPr lang="ja-JP" altLang="en-US" sz="1662" dirty="0"/>
              <a:t>社会動向</a:t>
            </a:r>
          </a:p>
        </p:txBody>
      </p:sp>
      <p:sp>
        <p:nvSpPr>
          <p:cNvPr id="60" name="テキスト ボックス 59"/>
          <p:cNvSpPr txBox="1"/>
          <p:nvPr/>
        </p:nvSpPr>
        <p:spPr>
          <a:xfrm>
            <a:off x="849741" y="2365498"/>
            <a:ext cx="3380898" cy="376385"/>
          </a:xfrm>
          <a:prstGeom prst="rect">
            <a:avLst/>
          </a:prstGeom>
          <a:noFill/>
        </p:spPr>
        <p:txBody>
          <a:bodyPr wrap="square" rtlCol="0">
            <a:spAutoFit/>
          </a:bodyPr>
          <a:lstStyle/>
          <a:p>
            <a:pPr algn="ctr"/>
            <a:r>
              <a:rPr lang="ja-JP" altLang="en-US" sz="1846" dirty="0">
                <a:latin typeface="Meiryo UI" panose="020B0604030504040204" pitchFamily="50" charset="-128"/>
                <a:ea typeface="Meiryo UI" panose="020B0604030504040204" pitchFamily="50" charset="-128"/>
              </a:rPr>
              <a:t>医療機器の研究開発費</a:t>
            </a:r>
            <a:endParaRPr lang="ja-JP" altLang="en-US" sz="1846" baseline="30000" dirty="0">
              <a:latin typeface="Meiryo UI" panose="020B0604030504040204" pitchFamily="50" charset="-128"/>
              <a:ea typeface="Meiryo UI" panose="020B0604030504040204" pitchFamily="50" charset="-128"/>
            </a:endParaRPr>
          </a:p>
        </p:txBody>
      </p:sp>
      <p:cxnSp>
        <p:nvCxnSpPr>
          <p:cNvPr id="74" name="直線コネクタ 73"/>
          <p:cNvCxnSpPr/>
          <p:nvPr/>
        </p:nvCxnSpPr>
        <p:spPr>
          <a:xfrm>
            <a:off x="716802" y="2764311"/>
            <a:ext cx="34306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5281178" y="5738634"/>
            <a:ext cx="3405622" cy="390620"/>
          </a:xfrm>
          <a:prstGeom prst="rect">
            <a:avLst/>
          </a:prstGeom>
          <a:noFill/>
        </p:spPr>
        <p:txBody>
          <a:bodyPr wrap="square" rtlCol="0">
            <a:spAutoFit/>
          </a:bodyPr>
          <a:lstStyle/>
          <a:p>
            <a:r>
              <a:rPr lang="ja-JP" altLang="en-US" sz="969" dirty="0">
                <a:latin typeface="Times New Roman"/>
                <a:cs typeface="Times New Roman"/>
              </a:rPr>
              <a:t>医療機器開発支援ネットワークポータルサイト</a:t>
            </a:r>
            <a:endParaRPr lang="en-US" altLang="ja-JP" sz="969" dirty="0">
              <a:latin typeface="Times New Roman"/>
              <a:cs typeface="Times New Roman"/>
            </a:endParaRPr>
          </a:p>
          <a:p>
            <a:r>
              <a:rPr lang="en-US" altLang="ja-JP" sz="969" dirty="0">
                <a:latin typeface="Times New Roman"/>
                <a:cs typeface="Times New Roman"/>
              </a:rPr>
              <a:t>:http://</a:t>
            </a:r>
            <a:r>
              <a:rPr lang="en-US" altLang="ja-JP" sz="969" dirty="0" err="1">
                <a:latin typeface="Times New Roman"/>
                <a:cs typeface="Times New Roman"/>
              </a:rPr>
              <a:t>www.med-device.jp</a:t>
            </a:r>
            <a:r>
              <a:rPr lang="en-US" altLang="ja-JP" sz="969" dirty="0">
                <a:latin typeface="Times New Roman"/>
                <a:cs typeface="Times New Roman"/>
              </a:rPr>
              <a:t>/html/state/market-</a:t>
            </a:r>
            <a:r>
              <a:rPr lang="en-US" altLang="ja-JP" sz="969" dirty="0" err="1">
                <a:latin typeface="Times New Roman"/>
                <a:cs typeface="Times New Roman"/>
              </a:rPr>
              <a:t>environment.html</a:t>
            </a:r>
            <a:endParaRPr lang="ja-JP" altLang="en-US" sz="969" dirty="0">
              <a:latin typeface="Times New Roman"/>
              <a:cs typeface="Times New Roman"/>
            </a:endParaRPr>
          </a:p>
        </p:txBody>
      </p:sp>
      <p:sp>
        <p:nvSpPr>
          <p:cNvPr id="78" name="テキスト ボックス 77"/>
          <p:cNvSpPr txBox="1"/>
          <p:nvPr/>
        </p:nvSpPr>
        <p:spPr>
          <a:xfrm>
            <a:off x="1025958" y="5887817"/>
            <a:ext cx="3057570" cy="241476"/>
          </a:xfrm>
          <a:prstGeom prst="rect">
            <a:avLst/>
          </a:prstGeom>
          <a:noFill/>
        </p:spPr>
        <p:txBody>
          <a:bodyPr wrap="square" rtlCol="0">
            <a:spAutoFit/>
          </a:bodyPr>
          <a:lstStyle/>
          <a:p>
            <a:r>
              <a:rPr lang="ja-JP" altLang="en-US" sz="969" dirty="0">
                <a:latin typeface="Times New Roman"/>
                <a:cs typeface="Times New Roman"/>
              </a:rPr>
              <a:t>厚生労働省　医薬品・医療機器産業実態調査</a:t>
            </a:r>
          </a:p>
        </p:txBody>
      </p:sp>
      <p:sp>
        <p:nvSpPr>
          <p:cNvPr id="10" name="正方形/長方形 9"/>
          <p:cNvSpPr/>
          <p:nvPr/>
        </p:nvSpPr>
        <p:spPr>
          <a:xfrm>
            <a:off x="4771407" y="4891322"/>
            <a:ext cx="4173186" cy="603820"/>
          </a:xfrm>
          <a:prstGeom prst="rect">
            <a:avLst/>
          </a:prstGeom>
        </p:spPr>
        <p:txBody>
          <a:bodyPr wrap="square">
            <a:spAutoFit/>
          </a:bodyPr>
          <a:lstStyle/>
          <a:p>
            <a:pPr marL="158265" indent="-158265">
              <a:buFont typeface="Arial"/>
              <a:buChar char="•"/>
            </a:pPr>
            <a:r>
              <a:rPr lang="ja-JP" altLang="en-US" sz="1108" dirty="0"/>
              <a:t>医療機器産業の「研究開発人材（研究開発部門の従業者）」が全従業員に占める割合は約</a:t>
            </a:r>
            <a:r>
              <a:rPr lang="en-US" altLang="ja-JP" sz="1108" dirty="0"/>
              <a:t>13%</a:t>
            </a:r>
            <a:r>
              <a:rPr lang="ja-JP" altLang="en-US" sz="1108" dirty="0"/>
              <a:t>であり、創薬産業と比べ低い</a:t>
            </a:r>
            <a:endParaRPr lang="en-US" altLang="ja-JP" sz="1108" dirty="0"/>
          </a:p>
          <a:p>
            <a:pPr marL="158265" indent="-158265">
              <a:buFont typeface="Arial"/>
              <a:buChar char="•"/>
            </a:pPr>
            <a:r>
              <a:rPr lang="ja-JP" altLang="en-US" sz="1108" dirty="0"/>
              <a:t>平成</a:t>
            </a:r>
            <a:r>
              <a:rPr lang="en-US" altLang="ja-JP" sz="1108" dirty="0"/>
              <a:t>20</a:t>
            </a:r>
            <a:r>
              <a:rPr lang="ja-JP" altLang="en-US" sz="1108" dirty="0"/>
              <a:t>年から</a:t>
            </a:r>
            <a:r>
              <a:rPr lang="en-US" altLang="ja-JP" sz="1108" dirty="0"/>
              <a:t>24</a:t>
            </a:r>
            <a:r>
              <a:rPr lang="ja-JP" altLang="en-US" sz="1108" dirty="0"/>
              <a:t>年にかけて大きな変化は見られない</a:t>
            </a:r>
          </a:p>
        </p:txBody>
      </p:sp>
      <p:pic>
        <p:nvPicPr>
          <p:cNvPr id="11" name="図 10" descr="研究人材割合H24.png"/>
          <p:cNvPicPr>
            <a:picLocks noChangeAspect="1"/>
          </p:cNvPicPr>
          <p:nvPr/>
        </p:nvPicPr>
        <p:blipFill rotWithShape="1">
          <a:blip r:embed="rId3" cstate="print">
            <a:extLst>
              <a:ext uri="{28A0092B-C50C-407E-A947-70E740481C1C}">
                <a14:useLocalDpi xmlns:a14="http://schemas.microsoft.com/office/drawing/2010/main" val="0"/>
              </a:ext>
            </a:extLst>
          </a:blip>
          <a:srcRect t="8404" b="18430"/>
          <a:stretch/>
        </p:blipFill>
        <p:spPr>
          <a:xfrm>
            <a:off x="4306124" y="2764311"/>
            <a:ext cx="4553590" cy="1994068"/>
          </a:xfrm>
          <a:prstGeom prst="rect">
            <a:avLst/>
          </a:prstGeom>
        </p:spPr>
      </p:pic>
      <p:sp>
        <p:nvSpPr>
          <p:cNvPr id="12" name="テキスト ボックス 11"/>
          <p:cNvSpPr txBox="1"/>
          <p:nvPr/>
        </p:nvSpPr>
        <p:spPr>
          <a:xfrm>
            <a:off x="4704938" y="3628407"/>
            <a:ext cx="997034" cy="319639"/>
          </a:xfrm>
          <a:prstGeom prst="rect">
            <a:avLst/>
          </a:prstGeom>
          <a:noFill/>
        </p:spPr>
        <p:txBody>
          <a:bodyPr wrap="square" rtlCol="0">
            <a:spAutoFit/>
          </a:bodyPr>
          <a:lstStyle/>
          <a:p>
            <a:r>
              <a:rPr lang="ja-JP" altLang="en-US" sz="1477" dirty="0"/>
              <a:t>研究開発</a:t>
            </a:r>
          </a:p>
        </p:txBody>
      </p:sp>
      <p:sp>
        <p:nvSpPr>
          <p:cNvPr id="79" name="テキスト ボックス 78"/>
          <p:cNvSpPr txBox="1"/>
          <p:nvPr/>
        </p:nvSpPr>
        <p:spPr>
          <a:xfrm>
            <a:off x="5768441" y="3628407"/>
            <a:ext cx="997034" cy="319639"/>
          </a:xfrm>
          <a:prstGeom prst="rect">
            <a:avLst/>
          </a:prstGeom>
          <a:noFill/>
        </p:spPr>
        <p:txBody>
          <a:bodyPr wrap="square" rtlCol="0">
            <a:spAutoFit/>
          </a:bodyPr>
          <a:lstStyle/>
          <a:p>
            <a:r>
              <a:rPr lang="ja-JP" altLang="en-US" sz="1477" dirty="0"/>
              <a:t>製造</a:t>
            </a:r>
          </a:p>
        </p:txBody>
      </p:sp>
      <p:sp>
        <p:nvSpPr>
          <p:cNvPr id="80" name="テキスト ボックス 79"/>
          <p:cNvSpPr txBox="1"/>
          <p:nvPr/>
        </p:nvSpPr>
        <p:spPr>
          <a:xfrm>
            <a:off x="6566068" y="3628407"/>
            <a:ext cx="997034" cy="319639"/>
          </a:xfrm>
          <a:prstGeom prst="rect">
            <a:avLst/>
          </a:prstGeom>
          <a:noFill/>
        </p:spPr>
        <p:txBody>
          <a:bodyPr wrap="square" rtlCol="0">
            <a:spAutoFit/>
          </a:bodyPr>
          <a:lstStyle/>
          <a:p>
            <a:r>
              <a:rPr lang="ja-JP" altLang="en-US" sz="1477" dirty="0"/>
              <a:t>管理</a:t>
            </a:r>
          </a:p>
        </p:txBody>
      </p:sp>
      <p:sp>
        <p:nvSpPr>
          <p:cNvPr id="81" name="テキスト ボックス 80"/>
          <p:cNvSpPr txBox="1"/>
          <p:nvPr/>
        </p:nvSpPr>
        <p:spPr>
          <a:xfrm>
            <a:off x="7496633" y="3628407"/>
            <a:ext cx="997034" cy="319639"/>
          </a:xfrm>
          <a:prstGeom prst="rect">
            <a:avLst/>
          </a:prstGeom>
          <a:noFill/>
        </p:spPr>
        <p:txBody>
          <a:bodyPr wrap="square" rtlCol="0">
            <a:spAutoFit/>
          </a:bodyPr>
          <a:lstStyle/>
          <a:p>
            <a:r>
              <a:rPr lang="ja-JP" altLang="en-US" sz="1477" dirty="0"/>
              <a:t>営業</a:t>
            </a:r>
          </a:p>
        </p:txBody>
      </p:sp>
      <p:sp>
        <p:nvSpPr>
          <p:cNvPr id="82" name="テキスト ボックス 81"/>
          <p:cNvSpPr txBox="1"/>
          <p:nvPr/>
        </p:nvSpPr>
        <p:spPr>
          <a:xfrm>
            <a:off x="4771408" y="2365498"/>
            <a:ext cx="3788729" cy="376385"/>
          </a:xfrm>
          <a:prstGeom prst="rect">
            <a:avLst/>
          </a:prstGeom>
          <a:noFill/>
        </p:spPr>
        <p:txBody>
          <a:bodyPr wrap="square" rtlCol="0">
            <a:spAutoFit/>
          </a:bodyPr>
          <a:lstStyle/>
          <a:p>
            <a:pPr algn="ctr"/>
            <a:r>
              <a:rPr lang="ja-JP" altLang="en-US" sz="1846" dirty="0">
                <a:latin typeface="Meiryo UI" panose="020B0604030504040204" pitchFamily="50" charset="-128"/>
                <a:ea typeface="Meiryo UI" panose="020B0604030504040204" pitchFamily="50" charset="-128"/>
              </a:rPr>
              <a:t>研究開発人材の割合（Ｈ</a:t>
            </a:r>
            <a:r>
              <a:rPr lang="en-US" altLang="ja-JP" sz="1846" dirty="0">
                <a:latin typeface="Meiryo UI" panose="020B0604030504040204" pitchFamily="50" charset="-128"/>
                <a:ea typeface="Meiryo UI" panose="020B0604030504040204" pitchFamily="50" charset="-128"/>
              </a:rPr>
              <a:t>24</a:t>
            </a:r>
            <a:r>
              <a:rPr lang="ja-JP" altLang="en-US" sz="1846" dirty="0">
                <a:latin typeface="Meiryo UI" panose="020B0604030504040204" pitchFamily="50" charset="-128"/>
                <a:ea typeface="Meiryo UI" panose="020B0604030504040204" pitchFamily="50" charset="-128"/>
              </a:rPr>
              <a:t>年度）</a:t>
            </a:r>
          </a:p>
        </p:txBody>
      </p:sp>
      <p:cxnSp>
        <p:nvCxnSpPr>
          <p:cNvPr id="83" name="直線コネクタ 82"/>
          <p:cNvCxnSpPr/>
          <p:nvPr/>
        </p:nvCxnSpPr>
        <p:spPr>
          <a:xfrm>
            <a:off x="4837876" y="2764311"/>
            <a:ext cx="34306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7" name="グラフ 26"/>
          <p:cNvGraphicFramePr>
            <a:graphicFrameLocks/>
          </p:cNvGraphicFramePr>
          <p:nvPr>
            <p:extLst/>
          </p:nvPr>
        </p:nvGraphicFramePr>
        <p:xfrm>
          <a:off x="427401" y="2897248"/>
          <a:ext cx="3799391" cy="2532185"/>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直線コネクタ 3"/>
          <p:cNvCxnSpPr/>
          <p:nvPr/>
        </p:nvCxnSpPr>
        <p:spPr>
          <a:xfrm>
            <a:off x="867989" y="5149906"/>
            <a:ext cx="3238729"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48580" y="2764311"/>
            <a:ext cx="660758" cy="220188"/>
          </a:xfrm>
          <a:prstGeom prst="rect">
            <a:avLst/>
          </a:prstGeom>
          <a:noFill/>
        </p:spPr>
        <p:txBody>
          <a:bodyPr wrap="none" rtlCol="0">
            <a:spAutoFit/>
          </a:bodyPr>
          <a:lstStyle/>
          <a:p>
            <a:r>
              <a:rPr lang="ja-JP" altLang="en-US" sz="831" dirty="0"/>
              <a:t>単位：億円</a:t>
            </a:r>
          </a:p>
        </p:txBody>
      </p:sp>
      <p:sp>
        <p:nvSpPr>
          <p:cNvPr id="31" name="テキスト ボックス 30"/>
          <p:cNvSpPr txBox="1"/>
          <p:nvPr/>
        </p:nvSpPr>
        <p:spPr>
          <a:xfrm>
            <a:off x="3303553" y="5487935"/>
            <a:ext cx="1196441" cy="241476"/>
          </a:xfrm>
          <a:prstGeom prst="rect">
            <a:avLst/>
          </a:prstGeom>
          <a:noFill/>
        </p:spPr>
        <p:txBody>
          <a:bodyPr wrap="square" rtlCol="0">
            <a:spAutoFit/>
          </a:bodyPr>
          <a:lstStyle/>
          <a:p>
            <a:r>
              <a:rPr lang="en-US" altLang="ja-JP" sz="969" dirty="0">
                <a:latin typeface="Times New Roman"/>
                <a:cs typeface="Times New Roman"/>
              </a:rPr>
              <a:t>※H27</a:t>
            </a:r>
            <a:r>
              <a:rPr lang="ja-JP" altLang="en-US" sz="969" dirty="0">
                <a:latin typeface="Times New Roman"/>
                <a:cs typeface="Times New Roman"/>
              </a:rPr>
              <a:t>は見込値</a:t>
            </a:r>
          </a:p>
        </p:txBody>
      </p:sp>
      <p:sp>
        <p:nvSpPr>
          <p:cNvPr id="22" name="テキスト ボックス 21"/>
          <p:cNvSpPr txBox="1"/>
          <p:nvPr/>
        </p:nvSpPr>
        <p:spPr>
          <a:xfrm>
            <a:off x="-2742" y="140941"/>
            <a:ext cx="1276311"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F</a:t>
            </a:r>
            <a:r>
              <a:rPr lang="ja-JP" altLang="en-US" sz="1662" dirty="0"/>
              <a:t>　医用工学</a:t>
            </a:r>
          </a:p>
        </p:txBody>
      </p:sp>
      <p:sp>
        <p:nvSpPr>
          <p:cNvPr id="3" name="スライド番号プレースホルダー 2"/>
          <p:cNvSpPr>
            <a:spLocks noGrp="1"/>
          </p:cNvSpPr>
          <p:nvPr>
            <p:ph type="sldNum" sz="quarter" idx="12"/>
          </p:nvPr>
        </p:nvSpPr>
        <p:spPr/>
        <p:txBody>
          <a:bodyPr/>
          <a:lstStyle/>
          <a:p>
            <a:fld id="{2788D170-ED78-4CD6-9DF7-18AA74CDFCD5}" type="slidenum">
              <a:rPr kumimoji="1" lang="ja-JP" altLang="en-US" smtClean="0"/>
              <a:pPr/>
              <a:t>73</a:t>
            </a:fld>
            <a:endParaRPr kumimoji="1" lang="ja-JP" altLang="en-US"/>
          </a:p>
        </p:txBody>
      </p:sp>
      <p:sp>
        <p:nvSpPr>
          <p:cNvPr id="23" name="角丸四角形 22"/>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204770" y="43660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現状</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421234" y="161641"/>
            <a:ext cx="5344241"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研究</a:t>
            </a:r>
            <a:r>
              <a:rPr lang="ja-JP" altLang="en-US" sz="1600" dirty="0">
                <a:latin typeface="Meiryo UI" panose="020B0604030504040204" pitchFamily="50" charset="-128"/>
                <a:ea typeface="Meiryo UI" panose="020B0604030504040204" pitchFamily="50" charset="-128"/>
              </a:rPr>
              <a:t>開発</a:t>
            </a:r>
            <a:r>
              <a:rPr lang="ja-JP" altLang="en-US" sz="1600" dirty="0" smtClean="0">
                <a:latin typeface="Meiryo UI" panose="020B0604030504040204" pitchFamily="50" charset="-128"/>
                <a:ea typeface="Meiryo UI" panose="020B0604030504040204" pitchFamily="50" charset="-128"/>
              </a:rPr>
              <a:t>を支える人材の割合は医薬品に比べて低い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1375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50"/>
          <p:cNvSpPr txBox="1"/>
          <p:nvPr/>
        </p:nvSpPr>
        <p:spPr>
          <a:xfrm>
            <a:off x="2995710" y="1835753"/>
            <a:ext cx="3636827" cy="291170"/>
          </a:xfrm>
          <a:prstGeom prst="rect">
            <a:avLst/>
          </a:prstGeom>
          <a:noFill/>
        </p:spPr>
        <p:txBody>
          <a:bodyPr wrap="square" rtlCol="0">
            <a:spAutoFit/>
          </a:bodyPr>
          <a:lstStyle/>
          <a:p>
            <a:pPr algn="ctr"/>
            <a:r>
              <a:rPr lang="ja-JP" altLang="en-US" sz="1292" dirty="0">
                <a:latin typeface="Meiryo UI" panose="020B0604030504040204" pitchFamily="50" charset="-128"/>
                <a:ea typeface="Meiryo UI" panose="020B0604030504040204" pitchFamily="50" charset="-128"/>
                <a:cs typeface="Meiryo UI" panose="020B0604030504040204" pitchFamily="50" charset="-128"/>
              </a:rPr>
              <a:t>超音波速度変化法による脂肪肝診断方法の開発</a:t>
            </a:r>
          </a:p>
        </p:txBody>
      </p:sp>
      <p:cxnSp>
        <p:nvCxnSpPr>
          <p:cNvPr id="57" name="直線コネクタ 56"/>
          <p:cNvCxnSpPr/>
          <p:nvPr/>
        </p:nvCxnSpPr>
        <p:spPr>
          <a:xfrm>
            <a:off x="678910" y="2166090"/>
            <a:ext cx="76153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221084" y="693005"/>
            <a:ext cx="3757760" cy="348109"/>
          </a:xfrm>
          <a:prstGeom prst="rect">
            <a:avLst/>
          </a:prstGeom>
          <a:noFill/>
        </p:spPr>
        <p:txBody>
          <a:bodyPr wrap="none" rtlCol="0">
            <a:spAutoFit/>
          </a:bodyPr>
          <a:lstStyle/>
          <a:p>
            <a:r>
              <a:rPr lang="ja-JP" altLang="en-US" sz="1662" dirty="0" smtClean="0"/>
              <a:t>現状</a:t>
            </a:r>
            <a:r>
              <a:rPr lang="ja-JP" altLang="en-US" sz="1662" dirty="0"/>
              <a:t>の組織と今後の方向性（先行事例）</a:t>
            </a:r>
          </a:p>
        </p:txBody>
      </p:sp>
      <p:sp>
        <p:nvSpPr>
          <p:cNvPr id="11" name="テキスト ボックス 10"/>
          <p:cNvSpPr txBox="1"/>
          <p:nvPr/>
        </p:nvSpPr>
        <p:spPr>
          <a:xfrm>
            <a:off x="251522" y="1091351"/>
            <a:ext cx="8496944" cy="400110"/>
          </a:xfrm>
          <a:prstGeom prst="rect">
            <a:avLst/>
          </a:prstGeom>
          <a:noFill/>
        </p:spPr>
        <p:txBody>
          <a:bodyPr wrap="square" rtlCol="0">
            <a:spAutoFit/>
          </a:bodyPr>
          <a:lstStyle/>
          <a:p>
            <a:pPr>
              <a:lnSpc>
                <a:spcPts val="2400"/>
              </a:lnSpc>
            </a:pPr>
            <a:r>
              <a:rPr lang="ja-JP" altLang="en-US" sz="1477" dirty="0"/>
              <a:t>すでに、大阪府立大学と大阪市立大学連携での研究が進められている。</a:t>
            </a:r>
          </a:p>
        </p:txBody>
      </p:sp>
      <p:cxnSp>
        <p:nvCxnSpPr>
          <p:cNvPr id="4" name="直線コネクタ 3"/>
          <p:cNvCxnSpPr/>
          <p:nvPr/>
        </p:nvCxnSpPr>
        <p:spPr>
          <a:xfrm>
            <a:off x="384458" y="2773960"/>
            <a:ext cx="29246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43149" y="2489858"/>
            <a:ext cx="1931939" cy="291170"/>
          </a:xfrm>
          <a:prstGeom prst="rect">
            <a:avLst/>
          </a:prstGeom>
          <a:noFill/>
        </p:spPr>
        <p:txBody>
          <a:bodyPr wrap="none" rtlCol="0">
            <a:spAutoFit/>
          </a:bodyPr>
          <a:lstStyle/>
          <a:p>
            <a:r>
              <a:rPr lang="ja-JP" altLang="en-US" sz="1292" dirty="0"/>
              <a:t>既存の検査法とデメリット</a:t>
            </a:r>
          </a:p>
        </p:txBody>
      </p:sp>
      <p:sp>
        <p:nvSpPr>
          <p:cNvPr id="6" name="角丸四角形 5"/>
          <p:cNvSpPr/>
          <p:nvPr/>
        </p:nvSpPr>
        <p:spPr>
          <a:xfrm>
            <a:off x="517396" y="3030186"/>
            <a:ext cx="1774670" cy="332345"/>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62" dirty="0">
                <a:solidFill>
                  <a:schemeClr val="tx1"/>
                </a:solidFill>
              </a:rPr>
              <a:t>X</a:t>
            </a:r>
            <a:r>
              <a:rPr lang="ja-JP" altLang="en-US" sz="1662" dirty="0">
                <a:solidFill>
                  <a:schemeClr val="tx1"/>
                </a:solidFill>
              </a:rPr>
              <a:t>線</a:t>
            </a:r>
            <a:r>
              <a:rPr lang="en-US" altLang="ja-JP" sz="1662" dirty="0">
                <a:solidFill>
                  <a:schemeClr val="tx1"/>
                </a:solidFill>
              </a:rPr>
              <a:t>CT</a:t>
            </a:r>
            <a:endParaRPr lang="ja-JP" altLang="en-US" sz="1662" dirty="0">
              <a:solidFill>
                <a:schemeClr val="tx1"/>
              </a:solidFill>
            </a:endParaRPr>
          </a:p>
        </p:txBody>
      </p:sp>
      <p:sp>
        <p:nvSpPr>
          <p:cNvPr id="15" name="角丸四角形 14"/>
          <p:cNvSpPr/>
          <p:nvPr/>
        </p:nvSpPr>
        <p:spPr>
          <a:xfrm>
            <a:off x="538221" y="4120067"/>
            <a:ext cx="1774670" cy="332345"/>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62" dirty="0">
                <a:solidFill>
                  <a:schemeClr val="tx1"/>
                </a:solidFill>
              </a:rPr>
              <a:t>MRS</a:t>
            </a:r>
            <a:endParaRPr lang="ja-JP" altLang="en-US" sz="1662" dirty="0">
              <a:solidFill>
                <a:schemeClr val="tx1"/>
              </a:solidFill>
            </a:endParaRPr>
          </a:p>
        </p:txBody>
      </p:sp>
      <p:sp>
        <p:nvSpPr>
          <p:cNvPr id="16" name="角丸四角形 15"/>
          <p:cNvSpPr/>
          <p:nvPr/>
        </p:nvSpPr>
        <p:spPr>
          <a:xfrm>
            <a:off x="545975" y="5209948"/>
            <a:ext cx="1774670" cy="332345"/>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tx1"/>
                </a:solidFill>
              </a:rPr>
              <a:t>生体肝検査</a:t>
            </a:r>
          </a:p>
        </p:txBody>
      </p:sp>
      <p:sp>
        <p:nvSpPr>
          <p:cNvPr id="14" name="テキスト ボックス 13"/>
          <p:cNvSpPr txBox="1"/>
          <p:nvPr/>
        </p:nvSpPr>
        <p:spPr>
          <a:xfrm>
            <a:off x="678909" y="3405681"/>
            <a:ext cx="2592288" cy="433324"/>
          </a:xfrm>
          <a:prstGeom prst="rect">
            <a:avLst/>
          </a:prstGeom>
          <a:noFill/>
        </p:spPr>
        <p:txBody>
          <a:bodyPr wrap="square" rtlCol="0">
            <a:spAutoFit/>
          </a:bodyPr>
          <a:lstStyle/>
          <a:p>
            <a:r>
              <a:rPr lang="ja-JP" altLang="en-US" sz="1108" dirty="0"/>
              <a:t>デメリット：脂肪肝が進行した状態でないと診断ができない。定量化ができない。</a:t>
            </a:r>
          </a:p>
        </p:txBody>
      </p:sp>
      <p:sp>
        <p:nvSpPr>
          <p:cNvPr id="20" name="テキスト ボックス 19"/>
          <p:cNvSpPr txBox="1"/>
          <p:nvPr/>
        </p:nvSpPr>
        <p:spPr>
          <a:xfrm>
            <a:off x="678909" y="4463553"/>
            <a:ext cx="2592288" cy="433324"/>
          </a:xfrm>
          <a:prstGeom prst="rect">
            <a:avLst/>
          </a:prstGeom>
          <a:noFill/>
        </p:spPr>
        <p:txBody>
          <a:bodyPr wrap="square" rtlCol="0">
            <a:spAutoFit/>
          </a:bodyPr>
          <a:lstStyle/>
          <a:p>
            <a:r>
              <a:rPr lang="ja-JP" altLang="en-US" sz="1108" dirty="0"/>
              <a:t>デメリット：早期診断が可能であるが非常に高額。また時間もかかる。</a:t>
            </a:r>
          </a:p>
        </p:txBody>
      </p:sp>
      <p:sp>
        <p:nvSpPr>
          <p:cNvPr id="21" name="テキスト ボックス 20"/>
          <p:cNvSpPr txBox="1"/>
          <p:nvPr/>
        </p:nvSpPr>
        <p:spPr>
          <a:xfrm>
            <a:off x="678909" y="5576646"/>
            <a:ext cx="2592288" cy="433324"/>
          </a:xfrm>
          <a:prstGeom prst="rect">
            <a:avLst/>
          </a:prstGeom>
          <a:noFill/>
        </p:spPr>
        <p:txBody>
          <a:bodyPr wrap="square" rtlCol="0">
            <a:spAutoFit/>
          </a:bodyPr>
          <a:lstStyle/>
          <a:p>
            <a:r>
              <a:rPr lang="ja-JP" altLang="en-US" sz="1108" dirty="0"/>
              <a:t>デメリット：直接肝臓に針を刺さないといけないため、安全面に課題が残る。</a:t>
            </a:r>
          </a:p>
        </p:txBody>
      </p:sp>
      <p:sp>
        <p:nvSpPr>
          <p:cNvPr id="22" name="二等辺三角形 21"/>
          <p:cNvSpPr/>
          <p:nvPr/>
        </p:nvSpPr>
        <p:spPr>
          <a:xfrm rot="5400000">
            <a:off x="2508033" y="4296528"/>
            <a:ext cx="2280583" cy="279656"/>
          </a:xfrm>
          <a:prstGeom prst="triangle">
            <a:avLst>
              <a:gd name="adj" fmla="val 4951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sp>
        <p:nvSpPr>
          <p:cNvPr id="17" name="テキスト ボックス 16"/>
          <p:cNvSpPr txBox="1"/>
          <p:nvPr/>
        </p:nvSpPr>
        <p:spPr>
          <a:xfrm>
            <a:off x="6923076" y="2878483"/>
            <a:ext cx="2189070" cy="3331553"/>
          </a:xfrm>
          <a:prstGeom prst="rect">
            <a:avLst/>
          </a:prstGeom>
          <a:noFill/>
        </p:spPr>
        <p:txBody>
          <a:bodyPr wrap="square" rtlCol="0">
            <a:spAutoFit/>
          </a:bodyPr>
          <a:lstStyle/>
          <a:p>
            <a:r>
              <a:rPr lang="ja-JP" altLang="en-US" sz="1662" dirty="0"/>
              <a:t>新たな脂肪肝診断装置の開発</a:t>
            </a:r>
            <a:endParaRPr lang="en-US" altLang="ja-JP" sz="1662" dirty="0"/>
          </a:p>
          <a:p>
            <a:r>
              <a:rPr lang="ja-JP" altLang="en-US" sz="1477" dirty="0"/>
              <a:t>・早期診断が可能</a:t>
            </a:r>
            <a:endParaRPr lang="en-US" altLang="ja-JP" sz="1477" dirty="0"/>
          </a:p>
          <a:p>
            <a:r>
              <a:rPr lang="ja-JP" altLang="en-US" sz="1477" dirty="0"/>
              <a:t>・非侵襲</a:t>
            </a:r>
            <a:endParaRPr lang="en-US" altLang="ja-JP" sz="1477" dirty="0"/>
          </a:p>
          <a:p>
            <a:r>
              <a:rPr lang="ja-JP" altLang="en-US" sz="1477" dirty="0"/>
              <a:t>・短時間かつ安価</a:t>
            </a:r>
            <a:endParaRPr lang="en-US" altLang="ja-JP" sz="1477" dirty="0"/>
          </a:p>
          <a:p>
            <a:endParaRPr lang="en-US" altLang="ja-JP" sz="1477" dirty="0"/>
          </a:p>
          <a:p>
            <a:endParaRPr lang="en-US" altLang="ja-JP" sz="1477" dirty="0"/>
          </a:p>
          <a:p>
            <a:r>
              <a:rPr lang="ja-JP" altLang="en-US" sz="1477" dirty="0"/>
              <a:t>（研究状況）</a:t>
            </a:r>
            <a:endParaRPr lang="en-US" altLang="ja-JP" sz="1477" dirty="0"/>
          </a:p>
          <a:p>
            <a:r>
              <a:rPr lang="ja-JP" altLang="en-US" sz="1477" dirty="0"/>
              <a:t>異なる周波数のプロープを組み合わせることにより、生体モデルにて脂肪割合を推定できることを実証。実用化へ向けた研究を進める。</a:t>
            </a:r>
          </a:p>
        </p:txBody>
      </p:sp>
      <p:sp>
        <p:nvSpPr>
          <p:cNvPr id="24" name="二等辺三角形 23"/>
          <p:cNvSpPr/>
          <p:nvPr/>
        </p:nvSpPr>
        <p:spPr>
          <a:xfrm rot="5400000">
            <a:off x="5570551" y="4205731"/>
            <a:ext cx="2280583" cy="279656"/>
          </a:xfrm>
          <a:prstGeom prst="triangle">
            <a:avLst>
              <a:gd name="adj" fmla="val 4951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sp>
        <p:nvSpPr>
          <p:cNvPr id="18" name="テキスト ボックス 17"/>
          <p:cNvSpPr txBox="1"/>
          <p:nvPr/>
        </p:nvSpPr>
        <p:spPr>
          <a:xfrm>
            <a:off x="4447651" y="3547325"/>
            <a:ext cx="1463863" cy="1825628"/>
          </a:xfrm>
          <a:prstGeom prst="rect">
            <a:avLst/>
          </a:prstGeom>
          <a:noFill/>
          <a:ln>
            <a:solidFill>
              <a:schemeClr val="tx1"/>
            </a:solidFill>
            <a:prstDash val="dash"/>
          </a:ln>
        </p:spPr>
        <p:txBody>
          <a:bodyPr wrap="none" rtlCol="0">
            <a:spAutoFit/>
          </a:bodyPr>
          <a:lstStyle/>
          <a:p>
            <a:pPr algn="ctr"/>
            <a:r>
              <a:rPr lang="ja-JP" altLang="en-US" sz="1662" dirty="0"/>
              <a:t>大阪府立大学</a:t>
            </a:r>
            <a:endParaRPr lang="en-US" altLang="ja-JP" sz="1662" dirty="0"/>
          </a:p>
          <a:p>
            <a:pPr algn="ctr"/>
            <a:r>
              <a:rPr lang="ja-JP" altLang="en-US" sz="1662" dirty="0"/>
              <a:t>工学研究科</a:t>
            </a:r>
            <a:endParaRPr lang="en-US" altLang="ja-JP" sz="1662" dirty="0"/>
          </a:p>
          <a:p>
            <a:pPr algn="ctr"/>
            <a:endParaRPr lang="en-US" altLang="ja-JP" sz="1015" dirty="0"/>
          </a:p>
          <a:p>
            <a:pPr algn="ctr"/>
            <a:r>
              <a:rPr lang="ja-JP" altLang="en-US" sz="2585" dirty="0"/>
              <a:t>＋</a:t>
            </a:r>
            <a:endParaRPr lang="en-US" altLang="ja-JP" sz="2585" dirty="0"/>
          </a:p>
          <a:p>
            <a:pPr algn="ctr"/>
            <a:endParaRPr lang="en-US" altLang="ja-JP" sz="1015" dirty="0"/>
          </a:p>
          <a:p>
            <a:pPr algn="ctr"/>
            <a:r>
              <a:rPr lang="ja-JP" altLang="en-US" sz="1662" dirty="0"/>
              <a:t>大阪市立大学</a:t>
            </a:r>
            <a:endParaRPr lang="en-US" altLang="ja-JP" sz="1662" dirty="0"/>
          </a:p>
          <a:p>
            <a:pPr algn="ctr"/>
            <a:r>
              <a:rPr lang="ja-JP" altLang="en-US" sz="1662" dirty="0"/>
              <a:t>医学研究科</a:t>
            </a:r>
          </a:p>
        </p:txBody>
      </p:sp>
      <p:sp>
        <p:nvSpPr>
          <p:cNvPr id="19" name="下矢印 18"/>
          <p:cNvSpPr/>
          <p:nvPr/>
        </p:nvSpPr>
        <p:spPr>
          <a:xfrm>
            <a:off x="7696040" y="4179386"/>
            <a:ext cx="595262" cy="332345"/>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cxnSp>
        <p:nvCxnSpPr>
          <p:cNvPr id="27" name="直線コネクタ 26"/>
          <p:cNvCxnSpPr/>
          <p:nvPr/>
        </p:nvCxnSpPr>
        <p:spPr>
          <a:xfrm>
            <a:off x="3704164" y="2773960"/>
            <a:ext cx="29246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4762901" y="2507020"/>
            <a:ext cx="845103" cy="291170"/>
          </a:xfrm>
          <a:prstGeom prst="rect">
            <a:avLst/>
          </a:prstGeom>
          <a:noFill/>
        </p:spPr>
        <p:txBody>
          <a:bodyPr wrap="none" rtlCol="0">
            <a:spAutoFit/>
          </a:bodyPr>
          <a:lstStyle/>
          <a:p>
            <a:r>
              <a:rPr lang="ja-JP" altLang="en-US" sz="1292" dirty="0"/>
              <a:t>連携組織</a:t>
            </a:r>
          </a:p>
        </p:txBody>
      </p:sp>
      <p:cxnSp>
        <p:nvCxnSpPr>
          <p:cNvPr id="29" name="直線コネクタ 28"/>
          <p:cNvCxnSpPr/>
          <p:nvPr/>
        </p:nvCxnSpPr>
        <p:spPr>
          <a:xfrm>
            <a:off x="7011767" y="2770157"/>
            <a:ext cx="19529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7363695" y="2489858"/>
            <a:ext cx="1915022" cy="291170"/>
          </a:xfrm>
          <a:prstGeom prst="rect">
            <a:avLst/>
          </a:prstGeom>
          <a:noFill/>
        </p:spPr>
        <p:txBody>
          <a:bodyPr wrap="square" rtlCol="0">
            <a:spAutoFit/>
          </a:bodyPr>
          <a:lstStyle/>
          <a:p>
            <a:r>
              <a:rPr lang="ja-JP" altLang="en-US" sz="1292" dirty="0"/>
              <a:t>目的と研究状況</a:t>
            </a:r>
          </a:p>
        </p:txBody>
      </p:sp>
      <p:sp>
        <p:nvSpPr>
          <p:cNvPr id="25" name="テキスト ボックス 24"/>
          <p:cNvSpPr txBox="1"/>
          <p:nvPr/>
        </p:nvSpPr>
        <p:spPr>
          <a:xfrm>
            <a:off x="40753" y="111522"/>
            <a:ext cx="1276311" cy="348109"/>
          </a:xfrm>
          <a:prstGeom prst="rect">
            <a:avLst/>
          </a:prstGeom>
          <a:solidFill>
            <a:schemeClr val="accent6">
              <a:lumMod val="20000"/>
              <a:lumOff val="80000"/>
            </a:schemeClr>
          </a:solidFill>
          <a:ln>
            <a:noFill/>
          </a:ln>
        </p:spPr>
        <p:txBody>
          <a:bodyPr wrap="none" rtlCol="0">
            <a:spAutoFit/>
          </a:bodyPr>
          <a:lstStyle/>
          <a:p>
            <a:r>
              <a:rPr lang="en-US" altLang="ja-JP" sz="1662" dirty="0" smtClean="0"/>
              <a:t>F</a:t>
            </a:r>
            <a:r>
              <a:rPr lang="ja-JP" altLang="en-US" sz="1662" dirty="0"/>
              <a:t>　医用工学</a:t>
            </a:r>
          </a:p>
        </p:txBody>
      </p:sp>
      <p:sp>
        <p:nvSpPr>
          <p:cNvPr id="3" name="スライド番号プレースホルダー 2"/>
          <p:cNvSpPr>
            <a:spLocks noGrp="1"/>
          </p:cNvSpPr>
          <p:nvPr>
            <p:ph type="sldNum" sz="quarter" idx="12"/>
          </p:nvPr>
        </p:nvSpPr>
        <p:spPr/>
        <p:txBody>
          <a:bodyPr/>
          <a:lstStyle/>
          <a:p>
            <a:fld id="{2788D170-ED78-4CD6-9DF7-18AA74CDFCD5}" type="slidenum">
              <a:rPr kumimoji="1" lang="ja-JP" altLang="en-US" smtClean="0"/>
              <a:pPr/>
              <a:t>74</a:t>
            </a:fld>
            <a:endParaRPr kumimoji="1" lang="ja-JP" altLang="en-US" dirty="0"/>
          </a:p>
        </p:txBody>
      </p:sp>
      <p:sp>
        <p:nvSpPr>
          <p:cNvPr id="26" name="角丸四角形 25"/>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6204770" y="43660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現状</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391484" y="99512"/>
            <a:ext cx="6996940"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新</a:t>
            </a:r>
            <a:r>
              <a:rPr lang="ja-JP" altLang="en-US" sz="1600" dirty="0" smtClean="0">
                <a:latin typeface="Meiryo UI" panose="020B0604030504040204" pitchFamily="50" charset="-128"/>
                <a:ea typeface="Meiryo UI" panose="020B0604030504040204" pitchFamily="50" charset="-128"/>
              </a:rPr>
              <a:t>たな脂肪肝診断装置の開発に向けて府大・市大の連携研究が進められ</a:t>
            </a:r>
            <a:r>
              <a:rPr lang="ja-JP" altLang="en-US" sz="1600" dirty="0">
                <a:latin typeface="Meiryo UI" panose="020B0604030504040204" pitchFamily="50" charset="-128"/>
                <a:ea typeface="Meiryo UI" panose="020B0604030504040204" pitchFamily="50" charset="-128"/>
              </a:rPr>
              <a:t>て</a:t>
            </a:r>
            <a:r>
              <a:rPr lang="ja-JP" altLang="en-US" sz="1600" dirty="0" smtClean="0">
                <a:latin typeface="Meiryo UI" panose="020B0604030504040204" pitchFamily="50" charset="-128"/>
                <a:ea typeface="Meiryo UI" panose="020B0604030504040204" pitchFamily="50" charset="-128"/>
              </a:rPr>
              <a:t>いる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5376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5345" y="0"/>
            <a:ext cx="1276311" cy="348109"/>
          </a:xfrm>
          <a:prstGeom prst="rect">
            <a:avLst/>
          </a:prstGeom>
          <a:solidFill>
            <a:schemeClr val="accent6">
              <a:lumMod val="20000"/>
              <a:lumOff val="80000"/>
            </a:schemeClr>
          </a:solidFill>
          <a:ln>
            <a:noFill/>
          </a:ln>
        </p:spPr>
        <p:txBody>
          <a:bodyPr wrap="none" rtlCol="0">
            <a:spAutoFit/>
          </a:bodyPr>
          <a:lstStyle/>
          <a:p>
            <a:r>
              <a:rPr lang="en-US" altLang="ja-JP" sz="1662" dirty="0"/>
              <a:t>F</a:t>
            </a:r>
            <a:r>
              <a:rPr lang="ja-JP" altLang="en-US" sz="1662" dirty="0"/>
              <a:t>　医用工学</a:t>
            </a:r>
          </a:p>
        </p:txBody>
      </p:sp>
      <p:sp>
        <p:nvSpPr>
          <p:cNvPr id="3" name="スライド番号プレースホルダー 2"/>
          <p:cNvSpPr>
            <a:spLocks noGrp="1"/>
          </p:cNvSpPr>
          <p:nvPr>
            <p:ph type="sldNum" sz="quarter" idx="12"/>
          </p:nvPr>
        </p:nvSpPr>
        <p:spPr>
          <a:xfrm>
            <a:off x="6978546" y="6364145"/>
            <a:ext cx="2133600" cy="365125"/>
          </a:xfrm>
        </p:spPr>
        <p:txBody>
          <a:bodyPr/>
          <a:lstStyle/>
          <a:p>
            <a:fld id="{2788D170-ED78-4CD6-9DF7-18AA74CDFCD5}" type="slidenum">
              <a:rPr kumimoji="1" lang="ja-JP" altLang="en-US" smtClean="0"/>
              <a:pPr/>
              <a:t>75</a:t>
            </a:fld>
            <a:endParaRPr kumimoji="1" lang="ja-JP" altLang="en-US"/>
          </a:p>
        </p:txBody>
      </p:sp>
      <p:sp>
        <p:nvSpPr>
          <p:cNvPr id="32" name="角丸四角形 31"/>
          <p:cNvSpPr/>
          <p:nvPr/>
        </p:nvSpPr>
        <p:spPr>
          <a:xfrm>
            <a:off x="0" y="908720"/>
            <a:ext cx="9144000" cy="5832648"/>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6300192" y="692696"/>
            <a:ext cx="2621808"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83112" y="323945"/>
            <a:ext cx="8665354"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医用工学分野においては、すでに府立大学と市立大学の連携による研究が進められており、新大学では、さらに多くのテーマでの連携が促進されることが期待できる。</a:t>
            </a:r>
            <a:endParaRPr lang="ja-JP" altLang="en-US" sz="1600" dirty="0">
              <a:latin typeface="Meiryo UI" panose="020B0604030504040204" pitchFamily="50" charset="-128"/>
              <a:ea typeface="Meiryo UI" panose="020B0604030504040204" pitchFamily="50" charset="-128"/>
            </a:endParaRPr>
          </a:p>
        </p:txBody>
      </p:sp>
      <p:sp>
        <p:nvSpPr>
          <p:cNvPr id="26" name="円/楕円 2"/>
          <p:cNvSpPr/>
          <p:nvPr/>
        </p:nvSpPr>
        <p:spPr>
          <a:xfrm rot="8623683">
            <a:off x="1147923" y="2464718"/>
            <a:ext cx="7110574" cy="3124039"/>
          </a:xfrm>
          <a:prstGeom prst="ellipse">
            <a:avLst/>
          </a:prstGeom>
          <a:gradFill>
            <a:gsLst>
              <a:gs pos="0">
                <a:srgbClr val="000090"/>
              </a:gs>
              <a:gs pos="74000">
                <a:schemeClr val="accent5">
                  <a:lumMod val="60000"/>
                  <a:lumOff val="40000"/>
                </a:schemeClr>
              </a:gs>
              <a:gs pos="83000">
                <a:srgbClr val="CCFFCC"/>
              </a:gs>
              <a:gs pos="100000">
                <a:srgbClr val="4ADEFF"/>
              </a:gs>
              <a:gs pos="17000">
                <a:srgbClr val="3366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31" name="円/楕円 3"/>
          <p:cNvSpPr/>
          <p:nvPr/>
        </p:nvSpPr>
        <p:spPr>
          <a:xfrm rot="8623683">
            <a:off x="1743164" y="2477711"/>
            <a:ext cx="5976664" cy="25503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35" name="テキスト ボックス 34"/>
          <p:cNvSpPr txBox="1"/>
          <p:nvPr/>
        </p:nvSpPr>
        <p:spPr>
          <a:xfrm>
            <a:off x="2722806" y="1002214"/>
            <a:ext cx="3223959" cy="338554"/>
          </a:xfrm>
          <a:prstGeom prst="rect">
            <a:avLst/>
          </a:prstGeom>
          <a:noFill/>
        </p:spPr>
        <p:txBody>
          <a:bodyPr wrap="none" rtlCol="0">
            <a:spAutoFit/>
          </a:bodyPr>
          <a:lstStyle/>
          <a:p>
            <a:pPr defTabSz="779173"/>
            <a:r>
              <a:rPr lang="ja-JP" altLang="en-US" sz="1600" u="sng" kern="0" dirty="0">
                <a:solidFill>
                  <a:sysClr val="windowText" lastClr="000000"/>
                </a:solidFill>
              </a:rPr>
              <a:t>医用工学分野の概要（シーズ含む）</a:t>
            </a:r>
            <a:endParaRPr lang="en-US" altLang="ja-JP" sz="1600" u="sng" kern="0" dirty="0">
              <a:solidFill>
                <a:sysClr val="windowText" lastClr="000000"/>
              </a:solidFill>
            </a:endParaRPr>
          </a:p>
        </p:txBody>
      </p:sp>
      <p:sp>
        <p:nvSpPr>
          <p:cNvPr id="36" name="正方形/長方形 35"/>
          <p:cNvSpPr/>
          <p:nvPr/>
        </p:nvSpPr>
        <p:spPr>
          <a:xfrm>
            <a:off x="6369469" y="4116982"/>
            <a:ext cx="1994067" cy="535405"/>
          </a:xfrm>
          <a:prstGeom prst="rect">
            <a:avLst/>
          </a:prstGeom>
          <a:gradFill flip="none" rotWithShape="1">
            <a:gsLst>
              <a:gs pos="0">
                <a:srgbClr val="CCFFCC"/>
              </a:gs>
              <a:gs pos="100000">
                <a:srgbClr val="00FB68"/>
              </a:gs>
            </a:gsLst>
            <a:path path="circle">
              <a:fillToRect l="100000" t="100000"/>
            </a:path>
            <a:tileRect r="-100000" b="-100000"/>
          </a:gra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a:r>
              <a:rPr lang="ja-JP" altLang="en-US" sz="1534" kern="0" dirty="0">
                <a:solidFill>
                  <a:prstClr val="black"/>
                </a:solidFill>
              </a:rPr>
              <a:t>検査・診断装置</a:t>
            </a:r>
          </a:p>
        </p:txBody>
      </p:sp>
      <p:sp>
        <p:nvSpPr>
          <p:cNvPr id="37" name="正方形/長方形 36"/>
          <p:cNvSpPr/>
          <p:nvPr/>
        </p:nvSpPr>
        <p:spPr>
          <a:xfrm>
            <a:off x="3691332" y="5516481"/>
            <a:ext cx="2578099" cy="546126"/>
          </a:xfrm>
          <a:prstGeom prst="rect">
            <a:avLst/>
          </a:prstGeom>
          <a:gradFill flip="none" rotWithShape="1">
            <a:gsLst>
              <a:gs pos="0">
                <a:srgbClr val="CCFFCC"/>
              </a:gs>
              <a:gs pos="100000">
                <a:srgbClr val="00E279"/>
              </a:gs>
            </a:gsLst>
            <a:path path="circle">
              <a:fillToRect l="100000" t="100000"/>
            </a:path>
            <a:tileRect r="-100000" b="-100000"/>
          </a:gradFill>
          <a:ln>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a:r>
              <a:rPr lang="ja-JP" altLang="en-US" sz="1534" kern="0" dirty="0">
                <a:solidFill>
                  <a:prstClr val="black"/>
                </a:solidFill>
              </a:rPr>
              <a:t>医療（手術）支援機器</a:t>
            </a:r>
          </a:p>
        </p:txBody>
      </p:sp>
      <p:sp>
        <p:nvSpPr>
          <p:cNvPr id="38" name="正方形/長方形 37"/>
          <p:cNvSpPr/>
          <p:nvPr/>
        </p:nvSpPr>
        <p:spPr>
          <a:xfrm>
            <a:off x="3591585" y="3838506"/>
            <a:ext cx="2517747" cy="324006"/>
          </a:xfrm>
          <a:prstGeom prst="rect">
            <a:avLst/>
          </a:prstGeom>
          <a:gradFill flip="none" rotWithShape="1">
            <a:gsLst>
              <a:gs pos="0">
                <a:srgbClr val="00B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79173"/>
            <a:r>
              <a:rPr lang="ja-JP" altLang="en-US" sz="1534" kern="0" dirty="0">
                <a:solidFill>
                  <a:srgbClr val="000090"/>
                </a:solidFill>
              </a:rPr>
              <a:t>Ｃ　認知症．神経疾患</a:t>
            </a:r>
          </a:p>
        </p:txBody>
      </p:sp>
      <p:sp>
        <p:nvSpPr>
          <p:cNvPr id="39" name="正方形/長方形 38"/>
          <p:cNvSpPr/>
          <p:nvPr/>
        </p:nvSpPr>
        <p:spPr>
          <a:xfrm>
            <a:off x="3591585" y="4204266"/>
            <a:ext cx="2388091" cy="324006"/>
          </a:xfrm>
          <a:prstGeom prst="rect">
            <a:avLst/>
          </a:prstGeom>
          <a:gradFill flip="none" rotWithShape="1">
            <a:gsLst>
              <a:gs pos="0">
                <a:srgbClr val="00B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79173"/>
            <a:r>
              <a:rPr lang="ja-JP" altLang="en-US" sz="1534" kern="0" dirty="0">
                <a:solidFill>
                  <a:srgbClr val="000090"/>
                </a:solidFill>
              </a:rPr>
              <a:t>Ｄ　ガン・幹細胞・免疫</a:t>
            </a:r>
          </a:p>
        </p:txBody>
      </p:sp>
      <p:sp>
        <p:nvSpPr>
          <p:cNvPr id="40" name="正方形/長方形 39"/>
          <p:cNvSpPr/>
          <p:nvPr/>
        </p:nvSpPr>
        <p:spPr>
          <a:xfrm>
            <a:off x="3591585" y="4576278"/>
            <a:ext cx="1592530" cy="324006"/>
          </a:xfrm>
          <a:prstGeom prst="rect">
            <a:avLst/>
          </a:prstGeom>
          <a:gradFill flip="none" rotWithShape="1">
            <a:gsLst>
              <a:gs pos="0">
                <a:srgbClr val="00B05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79173"/>
            <a:r>
              <a:rPr lang="ja-JP" altLang="en-US" sz="1534" kern="0" dirty="0">
                <a:solidFill>
                  <a:srgbClr val="000090"/>
                </a:solidFill>
              </a:rPr>
              <a:t>Ｅ　感染症</a:t>
            </a:r>
          </a:p>
        </p:txBody>
      </p:sp>
      <p:sp>
        <p:nvSpPr>
          <p:cNvPr id="41" name="角丸四角形 4"/>
          <p:cNvSpPr/>
          <p:nvPr/>
        </p:nvSpPr>
        <p:spPr>
          <a:xfrm>
            <a:off x="2710066" y="4002281"/>
            <a:ext cx="960683" cy="6801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a:r>
              <a:rPr lang="ja-JP" altLang="en-US" sz="2215" kern="0" dirty="0">
                <a:solidFill>
                  <a:srgbClr val="FF0000"/>
                </a:solidFill>
              </a:rPr>
              <a:t>臨床疾患</a:t>
            </a:r>
          </a:p>
        </p:txBody>
      </p:sp>
      <p:sp>
        <p:nvSpPr>
          <p:cNvPr id="42" name="環状矢印 24"/>
          <p:cNvSpPr/>
          <p:nvPr/>
        </p:nvSpPr>
        <p:spPr>
          <a:xfrm rot="15077991">
            <a:off x="2554032" y="5009974"/>
            <a:ext cx="1256835" cy="975834"/>
          </a:xfrm>
          <a:custGeom>
            <a:avLst/>
            <a:gdLst>
              <a:gd name="connsiteX0" fmla="*/ 101647 w 1626349"/>
              <a:gd name="connsiteY0" fmla="*/ 813175 h 1626349"/>
              <a:gd name="connsiteX1" fmla="*/ 712695 w 1626349"/>
              <a:gd name="connsiteY1" fmla="*/ 108778 h 1626349"/>
              <a:gd name="connsiteX2" fmla="*/ 1496324 w 1626349"/>
              <a:gd name="connsiteY2" fmla="*/ 614229 h 1626349"/>
              <a:gd name="connsiteX3" fmla="*/ 1592988 w 1626349"/>
              <a:gd name="connsiteY3" fmla="*/ 614228 h 1626349"/>
              <a:gd name="connsiteX4" fmla="*/ 1423055 w 1626349"/>
              <a:gd name="connsiteY4" fmla="*/ 813174 h 1626349"/>
              <a:gd name="connsiteX5" fmla="*/ 1186400 w 1626349"/>
              <a:gd name="connsiteY5" fmla="*/ 614228 h 1626349"/>
              <a:gd name="connsiteX6" fmla="*/ 1280852 w 1626349"/>
              <a:gd name="connsiteY6" fmla="*/ 614228 h 1626349"/>
              <a:gd name="connsiteX7" fmla="*/ 711655 w 1626349"/>
              <a:gd name="connsiteY7" fmla="*/ 315183 h 1626349"/>
              <a:gd name="connsiteX8" fmla="*/ 304940 w 1626349"/>
              <a:gd name="connsiteY8" fmla="*/ 813175 h 1626349"/>
              <a:gd name="connsiteX9" fmla="*/ 101647 w 1626349"/>
              <a:gd name="connsiteY9" fmla="*/ 813175 h 1626349"/>
              <a:gd name="connsiteX0" fmla="*/ 1 w 1491342"/>
              <a:gd name="connsiteY0" fmla="*/ 711587 h 713285"/>
              <a:gd name="connsiteX1" fmla="*/ 611049 w 1491342"/>
              <a:gd name="connsiteY1" fmla="*/ 7190 h 713285"/>
              <a:gd name="connsiteX2" fmla="*/ 1394678 w 1491342"/>
              <a:gd name="connsiteY2" fmla="*/ 512641 h 713285"/>
              <a:gd name="connsiteX3" fmla="*/ 1491342 w 1491342"/>
              <a:gd name="connsiteY3" fmla="*/ 512640 h 713285"/>
              <a:gd name="connsiteX4" fmla="*/ 1321409 w 1491342"/>
              <a:gd name="connsiteY4" fmla="*/ 711586 h 713285"/>
              <a:gd name="connsiteX5" fmla="*/ 1084754 w 1491342"/>
              <a:gd name="connsiteY5" fmla="*/ 512640 h 713285"/>
              <a:gd name="connsiteX6" fmla="*/ 1179206 w 1491342"/>
              <a:gd name="connsiteY6" fmla="*/ 512640 h 713285"/>
              <a:gd name="connsiteX7" fmla="*/ 610009 w 1491342"/>
              <a:gd name="connsiteY7" fmla="*/ 213595 h 713285"/>
              <a:gd name="connsiteX8" fmla="*/ 1 w 1491342"/>
              <a:gd name="connsiteY8" fmla="*/ 711587 h 713285"/>
              <a:gd name="connsiteX0" fmla="*/ 1 w 1270695"/>
              <a:gd name="connsiteY0" fmla="*/ 1042259 h 1043311"/>
              <a:gd name="connsiteX1" fmla="*/ 390402 w 1270695"/>
              <a:gd name="connsiteY1" fmla="*/ 17176 h 1043311"/>
              <a:gd name="connsiteX2" fmla="*/ 1174031 w 1270695"/>
              <a:gd name="connsiteY2" fmla="*/ 522627 h 1043311"/>
              <a:gd name="connsiteX3" fmla="*/ 1270695 w 1270695"/>
              <a:gd name="connsiteY3" fmla="*/ 522626 h 1043311"/>
              <a:gd name="connsiteX4" fmla="*/ 1100762 w 1270695"/>
              <a:gd name="connsiteY4" fmla="*/ 721572 h 1043311"/>
              <a:gd name="connsiteX5" fmla="*/ 864107 w 1270695"/>
              <a:gd name="connsiteY5" fmla="*/ 522626 h 1043311"/>
              <a:gd name="connsiteX6" fmla="*/ 958559 w 1270695"/>
              <a:gd name="connsiteY6" fmla="*/ 522626 h 1043311"/>
              <a:gd name="connsiteX7" fmla="*/ 389362 w 1270695"/>
              <a:gd name="connsiteY7" fmla="*/ 223581 h 1043311"/>
              <a:gd name="connsiteX8" fmla="*/ 1 w 1270695"/>
              <a:gd name="connsiteY8" fmla="*/ 1042259 h 1043311"/>
              <a:gd name="connsiteX0" fmla="*/ 11205 w 1281899"/>
              <a:gd name="connsiteY0" fmla="*/ 1042259 h 1043311"/>
              <a:gd name="connsiteX1" fmla="*/ 401606 w 1281899"/>
              <a:gd name="connsiteY1" fmla="*/ 17176 h 1043311"/>
              <a:gd name="connsiteX2" fmla="*/ 1185235 w 1281899"/>
              <a:gd name="connsiteY2" fmla="*/ 522627 h 1043311"/>
              <a:gd name="connsiteX3" fmla="*/ 1281899 w 1281899"/>
              <a:gd name="connsiteY3" fmla="*/ 522626 h 1043311"/>
              <a:gd name="connsiteX4" fmla="*/ 1111966 w 1281899"/>
              <a:gd name="connsiteY4" fmla="*/ 721572 h 1043311"/>
              <a:gd name="connsiteX5" fmla="*/ 875311 w 1281899"/>
              <a:gd name="connsiteY5" fmla="*/ 522626 h 1043311"/>
              <a:gd name="connsiteX6" fmla="*/ 969763 w 1281899"/>
              <a:gd name="connsiteY6" fmla="*/ 522626 h 1043311"/>
              <a:gd name="connsiteX7" fmla="*/ 400566 w 1281899"/>
              <a:gd name="connsiteY7" fmla="*/ 223581 h 1043311"/>
              <a:gd name="connsiteX8" fmla="*/ 11205 w 1281899"/>
              <a:gd name="connsiteY8" fmla="*/ 1042259 h 1043311"/>
              <a:gd name="connsiteX0" fmla="*/ 11205 w 1281899"/>
              <a:gd name="connsiteY0" fmla="*/ 1042259 h 1042259"/>
              <a:gd name="connsiteX1" fmla="*/ 401606 w 1281899"/>
              <a:gd name="connsiteY1" fmla="*/ 17176 h 1042259"/>
              <a:gd name="connsiteX2" fmla="*/ 1185235 w 1281899"/>
              <a:gd name="connsiteY2" fmla="*/ 522627 h 1042259"/>
              <a:gd name="connsiteX3" fmla="*/ 1281899 w 1281899"/>
              <a:gd name="connsiteY3" fmla="*/ 522626 h 1042259"/>
              <a:gd name="connsiteX4" fmla="*/ 1111966 w 1281899"/>
              <a:gd name="connsiteY4" fmla="*/ 721572 h 1042259"/>
              <a:gd name="connsiteX5" fmla="*/ 875311 w 1281899"/>
              <a:gd name="connsiteY5" fmla="*/ 522626 h 1042259"/>
              <a:gd name="connsiteX6" fmla="*/ 969763 w 1281899"/>
              <a:gd name="connsiteY6" fmla="*/ 522626 h 1042259"/>
              <a:gd name="connsiteX7" fmla="*/ 400566 w 1281899"/>
              <a:gd name="connsiteY7" fmla="*/ 223581 h 1042259"/>
              <a:gd name="connsiteX8" fmla="*/ 11205 w 1281899"/>
              <a:gd name="connsiteY8" fmla="*/ 1042259 h 1042259"/>
              <a:gd name="connsiteX0" fmla="*/ 17796 w 1142291"/>
              <a:gd name="connsiteY0" fmla="*/ 1028853 h 1028853"/>
              <a:gd name="connsiteX1" fmla="*/ 261998 w 1142291"/>
              <a:gd name="connsiteY1" fmla="*/ 16537 h 1028853"/>
              <a:gd name="connsiteX2" fmla="*/ 1045627 w 1142291"/>
              <a:gd name="connsiteY2" fmla="*/ 521988 h 1028853"/>
              <a:gd name="connsiteX3" fmla="*/ 1142291 w 1142291"/>
              <a:gd name="connsiteY3" fmla="*/ 521987 h 1028853"/>
              <a:gd name="connsiteX4" fmla="*/ 972358 w 1142291"/>
              <a:gd name="connsiteY4" fmla="*/ 720933 h 1028853"/>
              <a:gd name="connsiteX5" fmla="*/ 735703 w 1142291"/>
              <a:gd name="connsiteY5" fmla="*/ 521987 h 1028853"/>
              <a:gd name="connsiteX6" fmla="*/ 830155 w 1142291"/>
              <a:gd name="connsiteY6" fmla="*/ 521987 h 1028853"/>
              <a:gd name="connsiteX7" fmla="*/ 260958 w 1142291"/>
              <a:gd name="connsiteY7" fmla="*/ 222942 h 1028853"/>
              <a:gd name="connsiteX8" fmla="*/ 17796 w 1142291"/>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226832"/>
              <a:gd name="connsiteY0" fmla="*/ 1028853 h 1028853"/>
              <a:gd name="connsiteX1" fmla="*/ 303682 w 1226832"/>
              <a:gd name="connsiteY1" fmla="*/ 16537 h 1028853"/>
              <a:gd name="connsiteX2" fmla="*/ 1087311 w 1226832"/>
              <a:gd name="connsiteY2" fmla="*/ 521988 h 1028853"/>
              <a:gd name="connsiteX3" fmla="*/ 1183975 w 1226832"/>
              <a:gd name="connsiteY3" fmla="*/ 521987 h 1028853"/>
              <a:gd name="connsiteX4" fmla="*/ 1226832 w 1226832"/>
              <a:gd name="connsiteY4" fmla="*/ 951651 h 1028853"/>
              <a:gd name="connsiteX5" fmla="*/ 777387 w 1226832"/>
              <a:gd name="connsiteY5" fmla="*/ 521987 h 1028853"/>
              <a:gd name="connsiteX6" fmla="*/ 871839 w 1226832"/>
              <a:gd name="connsiteY6" fmla="*/ 521987 h 1028853"/>
              <a:gd name="connsiteX7" fmla="*/ 302642 w 1226832"/>
              <a:gd name="connsiteY7" fmla="*/ 222942 h 1028853"/>
              <a:gd name="connsiteX8" fmla="*/ 59480 w 1226832"/>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77387 w 1268936"/>
              <a:gd name="connsiteY5" fmla="*/ 521987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872981 w 1268936"/>
              <a:gd name="connsiteY7" fmla="*/ 629187 h 1028853"/>
              <a:gd name="connsiteX8" fmla="*/ 302642 w 1268936"/>
              <a:gd name="connsiteY8" fmla="*/ 222942 h 1028853"/>
              <a:gd name="connsiteX9" fmla="*/ 59480 w 1268936"/>
              <a:gd name="connsiteY9" fmla="*/ 1028853 h 1028853"/>
              <a:gd name="connsiteX0" fmla="*/ 59480 w 1268936"/>
              <a:gd name="connsiteY0" fmla="*/ 1021699 h 1021699"/>
              <a:gd name="connsiteX1" fmla="*/ 303682 w 1268936"/>
              <a:gd name="connsiteY1" fmla="*/ 9383 h 1021699"/>
              <a:gd name="connsiteX2" fmla="*/ 1087311 w 1268936"/>
              <a:gd name="connsiteY2" fmla="*/ 514834 h 1021699"/>
              <a:gd name="connsiteX3" fmla="*/ 1012748 w 1268936"/>
              <a:gd name="connsiteY3" fmla="*/ 405854 h 1021699"/>
              <a:gd name="connsiteX4" fmla="*/ 1268936 w 1268936"/>
              <a:gd name="connsiteY4" fmla="*/ 190122 h 1021699"/>
              <a:gd name="connsiteX5" fmla="*/ 1226832 w 1268936"/>
              <a:gd name="connsiteY5" fmla="*/ 944497 h 1021699"/>
              <a:gd name="connsiteX6" fmla="*/ 714918 w 1268936"/>
              <a:gd name="connsiteY6" fmla="*/ 837580 h 1021699"/>
              <a:gd name="connsiteX7" fmla="*/ 871839 w 1268936"/>
              <a:gd name="connsiteY7" fmla="*/ 514833 h 1021699"/>
              <a:gd name="connsiteX8" fmla="*/ 872981 w 1268936"/>
              <a:gd name="connsiteY8" fmla="*/ 622033 h 1021699"/>
              <a:gd name="connsiteX9" fmla="*/ 302642 w 1268936"/>
              <a:gd name="connsiteY9" fmla="*/ 215788 h 1021699"/>
              <a:gd name="connsiteX10" fmla="*/ 59480 w 1268936"/>
              <a:gd name="connsiteY10" fmla="*/ 1021699 h 1021699"/>
              <a:gd name="connsiteX0" fmla="*/ 59480 w 1226832"/>
              <a:gd name="connsiteY0" fmla="*/ 1021699 h 1021699"/>
              <a:gd name="connsiteX1" fmla="*/ 303682 w 1226832"/>
              <a:gd name="connsiteY1" fmla="*/ 9383 h 1021699"/>
              <a:gd name="connsiteX2" fmla="*/ 1087311 w 1226832"/>
              <a:gd name="connsiteY2" fmla="*/ 514834 h 1021699"/>
              <a:gd name="connsiteX3" fmla="*/ 1012748 w 1226832"/>
              <a:gd name="connsiteY3" fmla="*/ 405854 h 1021699"/>
              <a:gd name="connsiteX4" fmla="*/ 1199938 w 1226832"/>
              <a:gd name="connsiteY4" fmla="*/ 48833 h 1021699"/>
              <a:gd name="connsiteX5" fmla="*/ 1226832 w 1226832"/>
              <a:gd name="connsiteY5" fmla="*/ 944497 h 1021699"/>
              <a:gd name="connsiteX6" fmla="*/ 714918 w 1226832"/>
              <a:gd name="connsiteY6" fmla="*/ 837580 h 1021699"/>
              <a:gd name="connsiteX7" fmla="*/ 871839 w 1226832"/>
              <a:gd name="connsiteY7" fmla="*/ 514833 h 1021699"/>
              <a:gd name="connsiteX8" fmla="*/ 872981 w 1226832"/>
              <a:gd name="connsiteY8" fmla="*/ 622033 h 1021699"/>
              <a:gd name="connsiteX9" fmla="*/ 302642 w 1226832"/>
              <a:gd name="connsiteY9" fmla="*/ 215788 h 1021699"/>
              <a:gd name="connsiteX10" fmla="*/ 59480 w 1226832"/>
              <a:gd name="connsiteY10" fmla="*/ 1021699 h 1021699"/>
              <a:gd name="connsiteX0" fmla="*/ 59480 w 1422484"/>
              <a:gd name="connsiteY0" fmla="*/ 1021699 h 1108720"/>
              <a:gd name="connsiteX1" fmla="*/ 303682 w 1422484"/>
              <a:gd name="connsiteY1" fmla="*/ 9383 h 1108720"/>
              <a:gd name="connsiteX2" fmla="*/ 1087311 w 1422484"/>
              <a:gd name="connsiteY2" fmla="*/ 514834 h 1108720"/>
              <a:gd name="connsiteX3" fmla="*/ 1012748 w 1422484"/>
              <a:gd name="connsiteY3" fmla="*/ 405854 h 1108720"/>
              <a:gd name="connsiteX4" fmla="*/ 1199938 w 1422484"/>
              <a:gd name="connsiteY4" fmla="*/ 48833 h 1108720"/>
              <a:gd name="connsiteX5" fmla="*/ 1422484 w 1422484"/>
              <a:gd name="connsiteY5" fmla="*/ 1108720 h 1108720"/>
              <a:gd name="connsiteX6" fmla="*/ 714918 w 1422484"/>
              <a:gd name="connsiteY6" fmla="*/ 837580 h 1108720"/>
              <a:gd name="connsiteX7" fmla="*/ 871839 w 1422484"/>
              <a:gd name="connsiteY7" fmla="*/ 514833 h 1108720"/>
              <a:gd name="connsiteX8" fmla="*/ 872981 w 1422484"/>
              <a:gd name="connsiteY8" fmla="*/ 622033 h 1108720"/>
              <a:gd name="connsiteX9" fmla="*/ 302642 w 1422484"/>
              <a:gd name="connsiteY9" fmla="*/ 215788 h 1108720"/>
              <a:gd name="connsiteX10" fmla="*/ 59480 w 1422484"/>
              <a:gd name="connsiteY10" fmla="*/ 1021699 h 1108720"/>
              <a:gd name="connsiteX0" fmla="*/ 59480 w 1235132"/>
              <a:gd name="connsiteY0" fmla="*/ 1021699 h 1021699"/>
              <a:gd name="connsiteX1" fmla="*/ 303682 w 1235132"/>
              <a:gd name="connsiteY1" fmla="*/ 9383 h 1021699"/>
              <a:gd name="connsiteX2" fmla="*/ 1087311 w 1235132"/>
              <a:gd name="connsiteY2" fmla="*/ 514834 h 1021699"/>
              <a:gd name="connsiteX3" fmla="*/ 1012748 w 1235132"/>
              <a:gd name="connsiteY3" fmla="*/ 405854 h 1021699"/>
              <a:gd name="connsiteX4" fmla="*/ 1199938 w 1235132"/>
              <a:gd name="connsiteY4" fmla="*/ 48833 h 1021699"/>
              <a:gd name="connsiteX5" fmla="*/ 1235132 w 1235132"/>
              <a:gd name="connsiteY5" fmla="*/ 909777 h 1021699"/>
              <a:gd name="connsiteX6" fmla="*/ 714918 w 1235132"/>
              <a:gd name="connsiteY6" fmla="*/ 837580 h 1021699"/>
              <a:gd name="connsiteX7" fmla="*/ 871839 w 1235132"/>
              <a:gd name="connsiteY7" fmla="*/ 514833 h 1021699"/>
              <a:gd name="connsiteX8" fmla="*/ 872981 w 1235132"/>
              <a:gd name="connsiteY8" fmla="*/ 622033 h 1021699"/>
              <a:gd name="connsiteX9" fmla="*/ 302642 w 1235132"/>
              <a:gd name="connsiteY9" fmla="*/ 215788 h 1021699"/>
              <a:gd name="connsiteX10" fmla="*/ 59480 w 1235132"/>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72981 w 1225849"/>
              <a:gd name="connsiteY8" fmla="*/ 622033 h 1021699"/>
              <a:gd name="connsiteX9" fmla="*/ 302642 w 1225849"/>
              <a:gd name="connsiteY9" fmla="*/ 215788 h 1021699"/>
              <a:gd name="connsiteX10" fmla="*/ 59480 w 1225849"/>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482756 w 1225849"/>
              <a:gd name="connsiteY8" fmla="*/ 565458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03920 w 1225849"/>
              <a:gd name="connsiteY7" fmla="*/ 645415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703409 w 1225849"/>
              <a:gd name="connsiteY7" fmla="*/ 698811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6777 w 1223146"/>
              <a:gd name="connsiteY0" fmla="*/ 1025743 h 1025743"/>
              <a:gd name="connsiteX1" fmla="*/ 300979 w 1223146"/>
              <a:gd name="connsiteY1" fmla="*/ 13427 h 1025743"/>
              <a:gd name="connsiteX2" fmla="*/ 957234 w 1223146"/>
              <a:gd name="connsiteY2" fmla="*/ 447137 h 1025743"/>
              <a:gd name="connsiteX3" fmla="*/ 1010045 w 1223146"/>
              <a:gd name="connsiteY3" fmla="*/ 409898 h 1025743"/>
              <a:gd name="connsiteX4" fmla="*/ 1197235 w 1223146"/>
              <a:gd name="connsiteY4" fmla="*/ 52877 h 1025743"/>
              <a:gd name="connsiteX5" fmla="*/ 1223146 w 1223146"/>
              <a:gd name="connsiteY5" fmla="*/ 937295 h 1025743"/>
              <a:gd name="connsiteX6" fmla="*/ 712215 w 1223146"/>
              <a:gd name="connsiteY6" fmla="*/ 841624 h 1025743"/>
              <a:gd name="connsiteX7" fmla="*/ 807543 w 1223146"/>
              <a:gd name="connsiteY7" fmla="*/ 648906 h 1025743"/>
              <a:gd name="connsiteX8" fmla="*/ 736750 w 1223146"/>
              <a:gd name="connsiteY8" fmla="*/ 524420 h 1025743"/>
              <a:gd name="connsiteX9" fmla="*/ 489239 w 1223146"/>
              <a:gd name="connsiteY9" fmla="*/ 285401 h 1025743"/>
              <a:gd name="connsiteX10" fmla="*/ 299939 w 1223146"/>
              <a:gd name="connsiteY10" fmla="*/ 219832 h 1025743"/>
              <a:gd name="connsiteX11" fmla="*/ 56777 w 1223146"/>
              <a:gd name="connsiteY11" fmla="*/ 1025743 h 1025743"/>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956163 w 1223641"/>
              <a:gd name="connsiteY3" fmla="*/ 260410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11319 w 1223641"/>
              <a:gd name="connsiteY3" fmla="*/ 216406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8362 w 1224731"/>
              <a:gd name="connsiteY0" fmla="*/ 1031838 h 1031838"/>
              <a:gd name="connsiteX1" fmla="*/ 302564 w 1224731"/>
              <a:gd name="connsiteY1" fmla="*/ 19522 h 1031838"/>
              <a:gd name="connsiteX2" fmla="*/ 1034703 w 1224731"/>
              <a:gd name="connsiteY2" fmla="*/ 373302 h 1031838"/>
              <a:gd name="connsiteX3" fmla="*/ 1198820 w 1224731"/>
              <a:gd name="connsiteY3" fmla="*/ 58972 h 1031838"/>
              <a:gd name="connsiteX4" fmla="*/ 1224731 w 1224731"/>
              <a:gd name="connsiteY4" fmla="*/ 943390 h 1031838"/>
              <a:gd name="connsiteX5" fmla="*/ 713800 w 1224731"/>
              <a:gd name="connsiteY5" fmla="*/ 847719 h 1031838"/>
              <a:gd name="connsiteX6" fmla="*/ 809128 w 1224731"/>
              <a:gd name="connsiteY6" fmla="*/ 655001 h 1031838"/>
              <a:gd name="connsiteX7" fmla="*/ 738335 w 1224731"/>
              <a:gd name="connsiteY7" fmla="*/ 530515 h 1031838"/>
              <a:gd name="connsiteX8" fmla="*/ 490824 w 1224731"/>
              <a:gd name="connsiteY8" fmla="*/ 291496 h 1031838"/>
              <a:gd name="connsiteX9" fmla="*/ 301524 w 1224731"/>
              <a:gd name="connsiteY9" fmla="*/ 225927 h 1031838"/>
              <a:gd name="connsiteX10" fmla="*/ 58362 w 1224731"/>
              <a:gd name="connsiteY10" fmla="*/ 1031838 h 103183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08744 w 1224347"/>
              <a:gd name="connsiteY6" fmla="*/ 654031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59600 w 1224347"/>
              <a:gd name="connsiteY6" fmla="*/ 579474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490440 w 1224347"/>
              <a:gd name="connsiteY7" fmla="*/ 290526 h 1030868"/>
              <a:gd name="connsiteX8" fmla="*/ 301140 w 1224347"/>
              <a:gd name="connsiteY8" fmla="*/ 224957 h 1030868"/>
              <a:gd name="connsiteX9" fmla="*/ 57978 w 1224347"/>
              <a:gd name="connsiteY9"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695418 w 1224347"/>
              <a:gd name="connsiteY5" fmla="*/ 896127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347979"/>
              <a:gd name="connsiteY0" fmla="*/ 1030868 h 1030868"/>
              <a:gd name="connsiteX1" fmla="*/ 302180 w 1347979"/>
              <a:gd name="connsiteY1" fmla="*/ 18552 h 1030868"/>
              <a:gd name="connsiteX2" fmla="*/ 1016169 w 1347979"/>
              <a:gd name="connsiteY2" fmla="*/ 383478 h 1030868"/>
              <a:gd name="connsiteX3" fmla="*/ 1198436 w 1347979"/>
              <a:gd name="connsiteY3" fmla="*/ 58002 h 1030868"/>
              <a:gd name="connsiteX4" fmla="*/ 1347979 w 1347979"/>
              <a:gd name="connsiteY4" fmla="*/ 934811 h 1030868"/>
              <a:gd name="connsiteX5" fmla="*/ 695418 w 1347979"/>
              <a:gd name="connsiteY5" fmla="*/ 896127 h 1030868"/>
              <a:gd name="connsiteX6" fmla="*/ 822625 w 1347979"/>
              <a:gd name="connsiteY6" fmla="*/ 630509 h 1030868"/>
              <a:gd name="connsiteX7" fmla="*/ 301140 w 1347979"/>
              <a:gd name="connsiteY7" fmla="*/ 224957 h 1030868"/>
              <a:gd name="connsiteX8" fmla="*/ 57978 w 1347979"/>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11407 w 1198436"/>
              <a:gd name="connsiteY4" fmla="*/ 853484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62291 w 1198436"/>
              <a:gd name="connsiteY4" fmla="*/ 852228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33975 w 1162291"/>
              <a:gd name="connsiteY3" fmla="*/ 15924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60796 w 1165109"/>
              <a:gd name="connsiteY0" fmla="*/ 1103147 h 1103147"/>
              <a:gd name="connsiteX1" fmla="*/ 285717 w 1165109"/>
              <a:gd name="connsiteY1" fmla="*/ 16025 h 1103147"/>
              <a:gd name="connsiteX2" fmla="*/ 1018987 w 1165109"/>
              <a:gd name="connsiteY2" fmla="*/ 455757 h 1103147"/>
              <a:gd name="connsiteX3" fmla="*/ 1144349 w 1165109"/>
              <a:gd name="connsiteY3" fmla="*/ 208553 h 1103147"/>
              <a:gd name="connsiteX4" fmla="*/ 1165109 w 1165109"/>
              <a:gd name="connsiteY4" fmla="*/ 924507 h 1103147"/>
              <a:gd name="connsiteX5" fmla="*/ 698236 w 1165109"/>
              <a:gd name="connsiteY5" fmla="*/ 968406 h 1103147"/>
              <a:gd name="connsiteX6" fmla="*/ 825443 w 1165109"/>
              <a:gd name="connsiteY6" fmla="*/ 702788 h 1103147"/>
              <a:gd name="connsiteX7" fmla="*/ 303958 w 1165109"/>
              <a:gd name="connsiteY7" fmla="*/ 297236 h 1103147"/>
              <a:gd name="connsiteX8" fmla="*/ 60796 w 1165109"/>
              <a:gd name="connsiteY8" fmla="*/ 1103147 h 1103147"/>
              <a:gd name="connsiteX0" fmla="*/ 60378 w 1164691"/>
              <a:gd name="connsiteY0" fmla="*/ 1072498 h 1072498"/>
              <a:gd name="connsiteX1" fmla="*/ 288061 w 1164691"/>
              <a:gd name="connsiteY1" fmla="*/ 17006 h 1072498"/>
              <a:gd name="connsiteX2" fmla="*/ 1018569 w 1164691"/>
              <a:gd name="connsiteY2" fmla="*/ 425108 h 1072498"/>
              <a:gd name="connsiteX3" fmla="*/ 1143931 w 1164691"/>
              <a:gd name="connsiteY3" fmla="*/ 177904 h 1072498"/>
              <a:gd name="connsiteX4" fmla="*/ 1164691 w 1164691"/>
              <a:gd name="connsiteY4" fmla="*/ 893858 h 1072498"/>
              <a:gd name="connsiteX5" fmla="*/ 697818 w 1164691"/>
              <a:gd name="connsiteY5" fmla="*/ 937757 h 1072498"/>
              <a:gd name="connsiteX6" fmla="*/ 825025 w 1164691"/>
              <a:gd name="connsiteY6" fmla="*/ 672139 h 1072498"/>
              <a:gd name="connsiteX7" fmla="*/ 303540 w 1164691"/>
              <a:gd name="connsiteY7" fmla="*/ 266587 h 1072498"/>
              <a:gd name="connsiteX8" fmla="*/ 60378 w 1164691"/>
              <a:gd name="connsiteY8" fmla="*/ 1072498 h 1072498"/>
              <a:gd name="connsiteX0" fmla="*/ 69417 w 1173730"/>
              <a:gd name="connsiteY0" fmla="*/ 1059406 h 1059406"/>
              <a:gd name="connsiteX1" fmla="*/ 297100 w 1173730"/>
              <a:gd name="connsiteY1" fmla="*/ 3914 h 1059406"/>
              <a:gd name="connsiteX2" fmla="*/ 1027608 w 1173730"/>
              <a:gd name="connsiteY2" fmla="*/ 412016 h 1059406"/>
              <a:gd name="connsiteX3" fmla="*/ 1152970 w 1173730"/>
              <a:gd name="connsiteY3" fmla="*/ 164812 h 1059406"/>
              <a:gd name="connsiteX4" fmla="*/ 1173730 w 1173730"/>
              <a:gd name="connsiteY4" fmla="*/ 880766 h 1059406"/>
              <a:gd name="connsiteX5" fmla="*/ 706857 w 1173730"/>
              <a:gd name="connsiteY5" fmla="*/ 924665 h 1059406"/>
              <a:gd name="connsiteX6" fmla="*/ 834064 w 1173730"/>
              <a:gd name="connsiteY6" fmla="*/ 659047 h 1059406"/>
              <a:gd name="connsiteX7" fmla="*/ 312579 w 1173730"/>
              <a:gd name="connsiteY7" fmla="*/ 253495 h 1059406"/>
              <a:gd name="connsiteX8" fmla="*/ 69417 w 1173730"/>
              <a:gd name="connsiteY8" fmla="*/ 1059406 h 1059406"/>
              <a:gd name="connsiteX0" fmla="*/ 64007 w 1168320"/>
              <a:gd name="connsiteY0" fmla="*/ 1064058 h 1064058"/>
              <a:gd name="connsiteX1" fmla="*/ 291690 w 1168320"/>
              <a:gd name="connsiteY1" fmla="*/ 8566 h 1064058"/>
              <a:gd name="connsiteX2" fmla="*/ 1022198 w 1168320"/>
              <a:gd name="connsiteY2" fmla="*/ 416668 h 1064058"/>
              <a:gd name="connsiteX3" fmla="*/ 1147560 w 1168320"/>
              <a:gd name="connsiteY3" fmla="*/ 169464 h 1064058"/>
              <a:gd name="connsiteX4" fmla="*/ 1168320 w 1168320"/>
              <a:gd name="connsiteY4" fmla="*/ 885418 h 1064058"/>
              <a:gd name="connsiteX5" fmla="*/ 701447 w 1168320"/>
              <a:gd name="connsiteY5" fmla="*/ 929317 h 1064058"/>
              <a:gd name="connsiteX6" fmla="*/ 828654 w 1168320"/>
              <a:gd name="connsiteY6" fmla="*/ 663699 h 1064058"/>
              <a:gd name="connsiteX7" fmla="*/ 307169 w 1168320"/>
              <a:gd name="connsiteY7" fmla="*/ 258147 h 1064058"/>
              <a:gd name="connsiteX8" fmla="*/ 64007 w 1168320"/>
              <a:gd name="connsiteY8" fmla="*/ 1064058 h 1064058"/>
              <a:gd name="connsiteX0" fmla="*/ 48502 w 1152815"/>
              <a:gd name="connsiteY0" fmla="*/ 1074359 h 1074359"/>
              <a:gd name="connsiteX1" fmla="*/ 396377 w 1152815"/>
              <a:gd name="connsiteY1" fmla="*/ 8373 h 1074359"/>
              <a:gd name="connsiteX2" fmla="*/ 1006693 w 1152815"/>
              <a:gd name="connsiteY2" fmla="*/ 426969 h 1074359"/>
              <a:gd name="connsiteX3" fmla="*/ 1132055 w 1152815"/>
              <a:gd name="connsiteY3" fmla="*/ 179765 h 1074359"/>
              <a:gd name="connsiteX4" fmla="*/ 1152815 w 1152815"/>
              <a:gd name="connsiteY4" fmla="*/ 895719 h 1074359"/>
              <a:gd name="connsiteX5" fmla="*/ 685942 w 1152815"/>
              <a:gd name="connsiteY5" fmla="*/ 939618 h 1074359"/>
              <a:gd name="connsiteX6" fmla="*/ 813149 w 1152815"/>
              <a:gd name="connsiteY6" fmla="*/ 674000 h 1074359"/>
              <a:gd name="connsiteX7" fmla="*/ 291664 w 1152815"/>
              <a:gd name="connsiteY7" fmla="*/ 268448 h 1074359"/>
              <a:gd name="connsiteX8" fmla="*/ 48502 w 1152815"/>
              <a:gd name="connsiteY8" fmla="*/ 1074359 h 1074359"/>
              <a:gd name="connsiteX0" fmla="*/ 53691 w 1158004"/>
              <a:gd name="connsiteY0" fmla="*/ 1070293 h 1070293"/>
              <a:gd name="connsiteX1" fmla="*/ 354121 w 1158004"/>
              <a:gd name="connsiteY1" fmla="*/ 8450 h 1070293"/>
              <a:gd name="connsiteX2" fmla="*/ 1011882 w 1158004"/>
              <a:gd name="connsiteY2" fmla="*/ 422903 h 1070293"/>
              <a:gd name="connsiteX3" fmla="*/ 1137244 w 1158004"/>
              <a:gd name="connsiteY3" fmla="*/ 175699 h 1070293"/>
              <a:gd name="connsiteX4" fmla="*/ 1158004 w 1158004"/>
              <a:gd name="connsiteY4" fmla="*/ 891653 h 1070293"/>
              <a:gd name="connsiteX5" fmla="*/ 691131 w 1158004"/>
              <a:gd name="connsiteY5" fmla="*/ 935552 h 1070293"/>
              <a:gd name="connsiteX6" fmla="*/ 818338 w 1158004"/>
              <a:gd name="connsiteY6" fmla="*/ 669934 h 1070293"/>
              <a:gd name="connsiteX7" fmla="*/ 296853 w 1158004"/>
              <a:gd name="connsiteY7" fmla="*/ 264382 h 1070293"/>
              <a:gd name="connsiteX8" fmla="*/ 53691 w 1158004"/>
              <a:gd name="connsiteY8" fmla="*/ 1070293 h 1070293"/>
              <a:gd name="connsiteX0" fmla="*/ 46701 w 1151014"/>
              <a:gd name="connsiteY0" fmla="*/ 1066246 h 1066246"/>
              <a:gd name="connsiteX1" fmla="*/ 347131 w 1151014"/>
              <a:gd name="connsiteY1" fmla="*/ 4403 h 1066246"/>
              <a:gd name="connsiteX2" fmla="*/ 1004892 w 1151014"/>
              <a:gd name="connsiteY2" fmla="*/ 418856 h 1066246"/>
              <a:gd name="connsiteX3" fmla="*/ 1130254 w 1151014"/>
              <a:gd name="connsiteY3" fmla="*/ 171652 h 1066246"/>
              <a:gd name="connsiteX4" fmla="*/ 1151014 w 1151014"/>
              <a:gd name="connsiteY4" fmla="*/ 887606 h 1066246"/>
              <a:gd name="connsiteX5" fmla="*/ 684141 w 1151014"/>
              <a:gd name="connsiteY5" fmla="*/ 931505 h 1066246"/>
              <a:gd name="connsiteX6" fmla="*/ 811348 w 1151014"/>
              <a:gd name="connsiteY6" fmla="*/ 665887 h 1066246"/>
              <a:gd name="connsiteX7" fmla="*/ 289863 w 1151014"/>
              <a:gd name="connsiteY7" fmla="*/ 260335 h 1066246"/>
              <a:gd name="connsiteX8" fmla="*/ 46701 w 1151014"/>
              <a:gd name="connsiteY8" fmla="*/ 1066246 h 1066246"/>
              <a:gd name="connsiteX0" fmla="*/ 55006 w 1159319"/>
              <a:gd name="connsiteY0" fmla="*/ 1065885 h 1065885"/>
              <a:gd name="connsiteX1" fmla="*/ 355436 w 1159319"/>
              <a:gd name="connsiteY1" fmla="*/ 4042 h 1065885"/>
              <a:gd name="connsiteX2" fmla="*/ 1013197 w 1159319"/>
              <a:gd name="connsiteY2" fmla="*/ 418495 h 1065885"/>
              <a:gd name="connsiteX3" fmla="*/ 1138559 w 1159319"/>
              <a:gd name="connsiteY3" fmla="*/ 171291 h 1065885"/>
              <a:gd name="connsiteX4" fmla="*/ 1159319 w 1159319"/>
              <a:gd name="connsiteY4" fmla="*/ 887245 h 1065885"/>
              <a:gd name="connsiteX5" fmla="*/ 692446 w 1159319"/>
              <a:gd name="connsiteY5" fmla="*/ 931144 h 1065885"/>
              <a:gd name="connsiteX6" fmla="*/ 819653 w 1159319"/>
              <a:gd name="connsiteY6" fmla="*/ 665526 h 1065885"/>
              <a:gd name="connsiteX7" fmla="*/ 298168 w 1159319"/>
              <a:gd name="connsiteY7" fmla="*/ 259974 h 1065885"/>
              <a:gd name="connsiteX8" fmla="*/ 55006 w 1159319"/>
              <a:gd name="connsiteY8" fmla="*/ 1065885 h 1065885"/>
              <a:gd name="connsiteX0" fmla="*/ 52738 w 1157051"/>
              <a:gd name="connsiteY0" fmla="*/ 1063223 h 1063223"/>
              <a:gd name="connsiteX1" fmla="*/ 353168 w 1157051"/>
              <a:gd name="connsiteY1" fmla="*/ 1380 h 1063223"/>
              <a:gd name="connsiteX2" fmla="*/ 1010929 w 1157051"/>
              <a:gd name="connsiteY2" fmla="*/ 415833 h 1063223"/>
              <a:gd name="connsiteX3" fmla="*/ 1136291 w 1157051"/>
              <a:gd name="connsiteY3" fmla="*/ 168629 h 1063223"/>
              <a:gd name="connsiteX4" fmla="*/ 1157051 w 1157051"/>
              <a:gd name="connsiteY4" fmla="*/ 884583 h 1063223"/>
              <a:gd name="connsiteX5" fmla="*/ 690178 w 1157051"/>
              <a:gd name="connsiteY5" fmla="*/ 928482 h 1063223"/>
              <a:gd name="connsiteX6" fmla="*/ 817385 w 1157051"/>
              <a:gd name="connsiteY6" fmla="*/ 662864 h 1063223"/>
              <a:gd name="connsiteX7" fmla="*/ 295900 w 1157051"/>
              <a:gd name="connsiteY7" fmla="*/ 257312 h 1063223"/>
              <a:gd name="connsiteX8" fmla="*/ 52738 w 1157051"/>
              <a:gd name="connsiteY8" fmla="*/ 1063223 h 1063223"/>
              <a:gd name="connsiteX0" fmla="*/ 62493 w 1166806"/>
              <a:gd name="connsiteY0" fmla="*/ 1063610 h 1063610"/>
              <a:gd name="connsiteX1" fmla="*/ 362923 w 1166806"/>
              <a:gd name="connsiteY1" fmla="*/ 1767 h 1063610"/>
              <a:gd name="connsiteX2" fmla="*/ 1020684 w 1166806"/>
              <a:gd name="connsiteY2" fmla="*/ 416220 h 1063610"/>
              <a:gd name="connsiteX3" fmla="*/ 1146046 w 1166806"/>
              <a:gd name="connsiteY3" fmla="*/ 169016 h 1063610"/>
              <a:gd name="connsiteX4" fmla="*/ 1166806 w 1166806"/>
              <a:gd name="connsiteY4" fmla="*/ 884970 h 1063610"/>
              <a:gd name="connsiteX5" fmla="*/ 699933 w 1166806"/>
              <a:gd name="connsiteY5" fmla="*/ 928869 h 1063610"/>
              <a:gd name="connsiteX6" fmla="*/ 827140 w 1166806"/>
              <a:gd name="connsiteY6" fmla="*/ 663251 h 1063610"/>
              <a:gd name="connsiteX7" fmla="*/ 305655 w 1166806"/>
              <a:gd name="connsiteY7" fmla="*/ 257699 h 1063610"/>
              <a:gd name="connsiteX8" fmla="*/ 62493 w 1166806"/>
              <a:gd name="connsiteY8" fmla="*/ 1063610 h 1063610"/>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863" h="1062515">
                <a:moveTo>
                  <a:pt x="63550" y="1062515"/>
                </a:moveTo>
                <a:cubicBezTo>
                  <a:pt x="-110612" y="329432"/>
                  <a:pt x="100829" y="18804"/>
                  <a:pt x="363980" y="672"/>
                </a:cubicBezTo>
                <a:cubicBezTo>
                  <a:pt x="627131" y="-17460"/>
                  <a:pt x="891172" y="336908"/>
                  <a:pt x="1021741" y="415125"/>
                </a:cubicBezTo>
                <a:cubicBezTo>
                  <a:pt x="1071656" y="341147"/>
                  <a:pt x="1062750" y="351597"/>
                  <a:pt x="1147103" y="167921"/>
                </a:cubicBezTo>
                <a:lnTo>
                  <a:pt x="1167863" y="883875"/>
                </a:lnTo>
                <a:lnTo>
                  <a:pt x="700990" y="927774"/>
                </a:lnTo>
                <a:lnTo>
                  <a:pt x="828197" y="662156"/>
                </a:lnTo>
                <a:cubicBezTo>
                  <a:pt x="759484" y="558524"/>
                  <a:pt x="530850" y="238800"/>
                  <a:pt x="306712" y="256604"/>
                </a:cubicBezTo>
                <a:cubicBezTo>
                  <a:pt x="123106" y="291820"/>
                  <a:pt x="7937" y="591825"/>
                  <a:pt x="63550" y="1062515"/>
                </a:cubicBezTo>
                <a:close/>
              </a:path>
            </a:pathLst>
          </a:custGeom>
          <a:solidFill>
            <a:srgbClr val="FF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solidFill>
                <a:prstClr val="black"/>
              </a:solidFill>
            </a:endParaRPr>
          </a:p>
        </p:txBody>
      </p:sp>
      <p:sp>
        <p:nvSpPr>
          <p:cNvPr id="43" name="環状矢印 24"/>
          <p:cNvSpPr/>
          <p:nvPr/>
        </p:nvSpPr>
        <p:spPr>
          <a:xfrm rot="11592715" flipV="1">
            <a:off x="6087422" y="3049211"/>
            <a:ext cx="1228784" cy="1164087"/>
          </a:xfrm>
          <a:custGeom>
            <a:avLst/>
            <a:gdLst>
              <a:gd name="connsiteX0" fmla="*/ 101647 w 1626349"/>
              <a:gd name="connsiteY0" fmla="*/ 813175 h 1626349"/>
              <a:gd name="connsiteX1" fmla="*/ 712695 w 1626349"/>
              <a:gd name="connsiteY1" fmla="*/ 108778 h 1626349"/>
              <a:gd name="connsiteX2" fmla="*/ 1496324 w 1626349"/>
              <a:gd name="connsiteY2" fmla="*/ 614229 h 1626349"/>
              <a:gd name="connsiteX3" fmla="*/ 1592988 w 1626349"/>
              <a:gd name="connsiteY3" fmla="*/ 614228 h 1626349"/>
              <a:gd name="connsiteX4" fmla="*/ 1423055 w 1626349"/>
              <a:gd name="connsiteY4" fmla="*/ 813174 h 1626349"/>
              <a:gd name="connsiteX5" fmla="*/ 1186400 w 1626349"/>
              <a:gd name="connsiteY5" fmla="*/ 614228 h 1626349"/>
              <a:gd name="connsiteX6" fmla="*/ 1280852 w 1626349"/>
              <a:gd name="connsiteY6" fmla="*/ 614228 h 1626349"/>
              <a:gd name="connsiteX7" fmla="*/ 711655 w 1626349"/>
              <a:gd name="connsiteY7" fmla="*/ 315183 h 1626349"/>
              <a:gd name="connsiteX8" fmla="*/ 304940 w 1626349"/>
              <a:gd name="connsiteY8" fmla="*/ 813175 h 1626349"/>
              <a:gd name="connsiteX9" fmla="*/ 101647 w 1626349"/>
              <a:gd name="connsiteY9" fmla="*/ 813175 h 1626349"/>
              <a:gd name="connsiteX0" fmla="*/ 1 w 1491342"/>
              <a:gd name="connsiteY0" fmla="*/ 711587 h 713285"/>
              <a:gd name="connsiteX1" fmla="*/ 611049 w 1491342"/>
              <a:gd name="connsiteY1" fmla="*/ 7190 h 713285"/>
              <a:gd name="connsiteX2" fmla="*/ 1394678 w 1491342"/>
              <a:gd name="connsiteY2" fmla="*/ 512641 h 713285"/>
              <a:gd name="connsiteX3" fmla="*/ 1491342 w 1491342"/>
              <a:gd name="connsiteY3" fmla="*/ 512640 h 713285"/>
              <a:gd name="connsiteX4" fmla="*/ 1321409 w 1491342"/>
              <a:gd name="connsiteY4" fmla="*/ 711586 h 713285"/>
              <a:gd name="connsiteX5" fmla="*/ 1084754 w 1491342"/>
              <a:gd name="connsiteY5" fmla="*/ 512640 h 713285"/>
              <a:gd name="connsiteX6" fmla="*/ 1179206 w 1491342"/>
              <a:gd name="connsiteY6" fmla="*/ 512640 h 713285"/>
              <a:gd name="connsiteX7" fmla="*/ 610009 w 1491342"/>
              <a:gd name="connsiteY7" fmla="*/ 213595 h 713285"/>
              <a:gd name="connsiteX8" fmla="*/ 1 w 1491342"/>
              <a:gd name="connsiteY8" fmla="*/ 711587 h 713285"/>
              <a:gd name="connsiteX0" fmla="*/ 1 w 1270695"/>
              <a:gd name="connsiteY0" fmla="*/ 1042259 h 1043311"/>
              <a:gd name="connsiteX1" fmla="*/ 390402 w 1270695"/>
              <a:gd name="connsiteY1" fmla="*/ 17176 h 1043311"/>
              <a:gd name="connsiteX2" fmla="*/ 1174031 w 1270695"/>
              <a:gd name="connsiteY2" fmla="*/ 522627 h 1043311"/>
              <a:gd name="connsiteX3" fmla="*/ 1270695 w 1270695"/>
              <a:gd name="connsiteY3" fmla="*/ 522626 h 1043311"/>
              <a:gd name="connsiteX4" fmla="*/ 1100762 w 1270695"/>
              <a:gd name="connsiteY4" fmla="*/ 721572 h 1043311"/>
              <a:gd name="connsiteX5" fmla="*/ 864107 w 1270695"/>
              <a:gd name="connsiteY5" fmla="*/ 522626 h 1043311"/>
              <a:gd name="connsiteX6" fmla="*/ 958559 w 1270695"/>
              <a:gd name="connsiteY6" fmla="*/ 522626 h 1043311"/>
              <a:gd name="connsiteX7" fmla="*/ 389362 w 1270695"/>
              <a:gd name="connsiteY7" fmla="*/ 223581 h 1043311"/>
              <a:gd name="connsiteX8" fmla="*/ 1 w 1270695"/>
              <a:gd name="connsiteY8" fmla="*/ 1042259 h 1043311"/>
              <a:gd name="connsiteX0" fmla="*/ 11205 w 1281899"/>
              <a:gd name="connsiteY0" fmla="*/ 1042259 h 1043311"/>
              <a:gd name="connsiteX1" fmla="*/ 401606 w 1281899"/>
              <a:gd name="connsiteY1" fmla="*/ 17176 h 1043311"/>
              <a:gd name="connsiteX2" fmla="*/ 1185235 w 1281899"/>
              <a:gd name="connsiteY2" fmla="*/ 522627 h 1043311"/>
              <a:gd name="connsiteX3" fmla="*/ 1281899 w 1281899"/>
              <a:gd name="connsiteY3" fmla="*/ 522626 h 1043311"/>
              <a:gd name="connsiteX4" fmla="*/ 1111966 w 1281899"/>
              <a:gd name="connsiteY4" fmla="*/ 721572 h 1043311"/>
              <a:gd name="connsiteX5" fmla="*/ 875311 w 1281899"/>
              <a:gd name="connsiteY5" fmla="*/ 522626 h 1043311"/>
              <a:gd name="connsiteX6" fmla="*/ 969763 w 1281899"/>
              <a:gd name="connsiteY6" fmla="*/ 522626 h 1043311"/>
              <a:gd name="connsiteX7" fmla="*/ 400566 w 1281899"/>
              <a:gd name="connsiteY7" fmla="*/ 223581 h 1043311"/>
              <a:gd name="connsiteX8" fmla="*/ 11205 w 1281899"/>
              <a:gd name="connsiteY8" fmla="*/ 1042259 h 1043311"/>
              <a:gd name="connsiteX0" fmla="*/ 11205 w 1281899"/>
              <a:gd name="connsiteY0" fmla="*/ 1042259 h 1042259"/>
              <a:gd name="connsiteX1" fmla="*/ 401606 w 1281899"/>
              <a:gd name="connsiteY1" fmla="*/ 17176 h 1042259"/>
              <a:gd name="connsiteX2" fmla="*/ 1185235 w 1281899"/>
              <a:gd name="connsiteY2" fmla="*/ 522627 h 1042259"/>
              <a:gd name="connsiteX3" fmla="*/ 1281899 w 1281899"/>
              <a:gd name="connsiteY3" fmla="*/ 522626 h 1042259"/>
              <a:gd name="connsiteX4" fmla="*/ 1111966 w 1281899"/>
              <a:gd name="connsiteY4" fmla="*/ 721572 h 1042259"/>
              <a:gd name="connsiteX5" fmla="*/ 875311 w 1281899"/>
              <a:gd name="connsiteY5" fmla="*/ 522626 h 1042259"/>
              <a:gd name="connsiteX6" fmla="*/ 969763 w 1281899"/>
              <a:gd name="connsiteY6" fmla="*/ 522626 h 1042259"/>
              <a:gd name="connsiteX7" fmla="*/ 400566 w 1281899"/>
              <a:gd name="connsiteY7" fmla="*/ 223581 h 1042259"/>
              <a:gd name="connsiteX8" fmla="*/ 11205 w 1281899"/>
              <a:gd name="connsiteY8" fmla="*/ 1042259 h 1042259"/>
              <a:gd name="connsiteX0" fmla="*/ 17796 w 1142291"/>
              <a:gd name="connsiteY0" fmla="*/ 1028853 h 1028853"/>
              <a:gd name="connsiteX1" fmla="*/ 261998 w 1142291"/>
              <a:gd name="connsiteY1" fmla="*/ 16537 h 1028853"/>
              <a:gd name="connsiteX2" fmla="*/ 1045627 w 1142291"/>
              <a:gd name="connsiteY2" fmla="*/ 521988 h 1028853"/>
              <a:gd name="connsiteX3" fmla="*/ 1142291 w 1142291"/>
              <a:gd name="connsiteY3" fmla="*/ 521987 h 1028853"/>
              <a:gd name="connsiteX4" fmla="*/ 972358 w 1142291"/>
              <a:gd name="connsiteY4" fmla="*/ 720933 h 1028853"/>
              <a:gd name="connsiteX5" fmla="*/ 735703 w 1142291"/>
              <a:gd name="connsiteY5" fmla="*/ 521987 h 1028853"/>
              <a:gd name="connsiteX6" fmla="*/ 830155 w 1142291"/>
              <a:gd name="connsiteY6" fmla="*/ 521987 h 1028853"/>
              <a:gd name="connsiteX7" fmla="*/ 260958 w 1142291"/>
              <a:gd name="connsiteY7" fmla="*/ 222942 h 1028853"/>
              <a:gd name="connsiteX8" fmla="*/ 17796 w 1142291"/>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226832"/>
              <a:gd name="connsiteY0" fmla="*/ 1028853 h 1028853"/>
              <a:gd name="connsiteX1" fmla="*/ 303682 w 1226832"/>
              <a:gd name="connsiteY1" fmla="*/ 16537 h 1028853"/>
              <a:gd name="connsiteX2" fmla="*/ 1087311 w 1226832"/>
              <a:gd name="connsiteY2" fmla="*/ 521988 h 1028853"/>
              <a:gd name="connsiteX3" fmla="*/ 1183975 w 1226832"/>
              <a:gd name="connsiteY3" fmla="*/ 521987 h 1028853"/>
              <a:gd name="connsiteX4" fmla="*/ 1226832 w 1226832"/>
              <a:gd name="connsiteY4" fmla="*/ 951651 h 1028853"/>
              <a:gd name="connsiteX5" fmla="*/ 777387 w 1226832"/>
              <a:gd name="connsiteY5" fmla="*/ 521987 h 1028853"/>
              <a:gd name="connsiteX6" fmla="*/ 871839 w 1226832"/>
              <a:gd name="connsiteY6" fmla="*/ 521987 h 1028853"/>
              <a:gd name="connsiteX7" fmla="*/ 302642 w 1226832"/>
              <a:gd name="connsiteY7" fmla="*/ 222942 h 1028853"/>
              <a:gd name="connsiteX8" fmla="*/ 59480 w 1226832"/>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77387 w 1268936"/>
              <a:gd name="connsiteY5" fmla="*/ 521987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872981 w 1268936"/>
              <a:gd name="connsiteY7" fmla="*/ 629187 h 1028853"/>
              <a:gd name="connsiteX8" fmla="*/ 302642 w 1268936"/>
              <a:gd name="connsiteY8" fmla="*/ 222942 h 1028853"/>
              <a:gd name="connsiteX9" fmla="*/ 59480 w 1268936"/>
              <a:gd name="connsiteY9" fmla="*/ 1028853 h 1028853"/>
              <a:gd name="connsiteX0" fmla="*/ 59480 w 1268936"/>
              <a:gd name="connsiteY0" fmla="*/ 1021699 h 1021699"/>
              <a:gd name="connsiteX1" fmla="*/ 303682 w 1268936"/>
              <a:gd name="connsiteY1" fmla="*/ 9383 h 1021699"/>
              <a:gd name="connsiteX2" fmla="*/ 1087311 w 1268936"/>
              <a:gd name="connsiteY2" fmla="*/ 514834 h 1021699"/>
              <a:gd name="connsiteX3" fmla="*/ 1012748 w 1268936"/>
              <a:gd name="connsiteY3" fmla="*/ 405854 h 1021699"/>
              <a:gd name="connsiteX4" fmla="*/ 1268936 w 1268936"/>
              <a:gd name="connsiteY4" fmla="*/ 190122 h 1021699"/>
              <a:gd name="connsiteX5" fmla="*/ 1226832 w 1268936"/>
              <a:gd name="connsiteY5" fmla="*/ 944497 h 1021699"/>
              <a:gd name="connsiteX6" fmla="*/ 714918 w 1268936"/>
              <a:gd name="connsiteY6" fmla="*/ 837580 h 1021699"/>
              <a:gd name="connsiteX7" fmla="*/ 871839 w 1268936"/>
              <a:gd name="connsiteY7" fmla="*/ 514833 h 1021699"/>
              <a:gd name="connsiteX8" fmla="*/ 872981 w 1268936"/>
              <a:gd name="connsiteY8" fmla="*/ 622033 h 1021699"/>
              <a:gd name="connsiteX9" fmla="*/ 302642 w 1268936"/>
              <a:gd name="connsiteY9" fmla="*/ 215788 h 1021699"/>
              <a:gd name="connsiteX10" fmla="*/ 59480 w 1268936"/>
              <a:gd name="connsiteY10" fmla="*/ 1021699 h 1021699"/>
              <a:gd name="connsiteX0" fmla="*/ 59480 w 1226832"/>
              <a:gd name="connsiteY0" fmla="*/ 1021699 h 1021699"/>
              <a:gd name="connsiteX1" fmla="*/ 303682 w 1226832"/>
              <a:gd name="connsiteY1" fmla="*/ 9383 h 1021699"/>
              <a:gd name="connsiteX2" fmla="*/ 1087311 w 1226832"/>
              <a:gd name="connsiteY2" fmla="*/ 514834 h 1021699"/>
              <a:gd name="connsiteX3" fmla="*/ 1012748 w 1226832"/>
              <a:gd name="connsiteY3" fmla="*/ 405854 h 1021699"/>
              <a:gd name="connsiteX4" fmla="*/ 1199938 w 1226832"/>
              <a:gd name="connsiteY4" fmla="*/ 48833 h 1021699"/>
              <a:gd name="connsiteX5" fmla="*/ 1226832 w 1226832"/>
              <a:gd name="connsiteY5" fmla="*/ 944497 h 1021699"/>
              <a:gd name="connsiteX6" fmla="*/ 714918 w 1226832"/>
              <a:gd name="connsiteY6" fmla="*/ 837580 h 1021699"/>
              <a:gd name="connsiteX7" fmla="*/ 871839 w 1226832"/>
              <a:gd name="connsiteY7" fmla="*/ 514833 h 1021699"/>
              <a:gd name="connsiteX8" fmla="*/ 872981 w 1226832"/>
              <a:gd name="connsiteY8" fmla="*/ 622033 h 1021699"/>
              <a:gd name="connsiteX9" fmla="*/ 302642 w 1226832"/>
              <a:gd name="connsiteY9" fmla="*/ 215788 h 1021699"/>
              <a:gd name="connsiteX10" fmla="*/ 59480 w 1226832"/>
              <a:gd name="connsiteY10" fmla="*/ 1021699 h 1021699"/>
              <a:gd name="connsiteX0" fmla="*/ 59480 w 1422484"/>
              <a:gd name="connsiteY0" fmla="*/ 1021699 h 1108720"/>
              <a:gd name="connsiteX1" fmla="*/ 303682 w 1422484"/>
              <a:gd name="connsiteY1" fmla="*/ 9383 h 1108720"/>
              <a:gd name="connsiteX2" fmla="*/ 1087311 w 1422484"/>
              <a:gd name="connsiteY2" fmla="*/ 514834 h 1108720"/>
              <a:gd name="connsiteX3" fmla="*/ 1012748 w 1422484"/>
              <a:gd name="connsiteY3" fmla="*/ 405854 h 1108720"/>
              <a:gd name="connsiteX4" fmla="*/ 1199938 w 1422484"/>
              <a:gd name="connsiteY4" fmla="*/ 48833 h 1108720"/>
              <a:gd name="connsiteX5" fmla="*/ 1422484 w 1422484"/>
              <a:gd name="connsiteY5" fmla="*/ 1108720 h 1108720"/>
              <a:gd name="connsiteX6" fmla="*/ 714918 w 1422484"/>
              <a:gd name="connsiteY6" fmla="*/ 837580 h 1108720"/>
              <a:gd name="connsiteX7" fmla="*/ 871839 w 1422484"/>
              <a:gd name="connsiteY7" fmla="*/ 514833 h 1108720"/>
              <a:gd name="connsiteX8" fmla="*/ 872981 w 1422484"/>
              <a:gd name="connsiteY8" fmla="*/ 622033 h 1108720"/>
              <a:gd name="connsiteX9" fmla="*/ 302642 w 1422484"/>
              <a:gd name="connsiteY9" fmla="*/ 215788 h 1108720"/>
              <a:gd name="connsiteX10" fmla="*/ 59480 w 1422484"/>
              <a:gd name="connsiteY10" fmla="*/ 1021699 h 1108720"/>
              <a:gd name="connsiteX0" fmla="*/ 59480 w 1235132"/>
              <a:gd name="connsiteY0" fmla="*/ 1021699 h 1021699"/>
              <a:gd name="connsiteX1" fmla="*/ 303682 w 1235132"/>
              <a:gd name="connsiteY1" fmla="*/ 9383 h 1021699"/>
              <a:gd name="connsiteX2" fmla="*/ 1087311 w 1235132"/>
              <a:gd name="connsiteY2" fmla="*/ 514834 h 1021699"/>
              <a:gd name="connsiteX3" fmla="*/ 1012748 w 1235132"/>
              <a:gd name="connsiteY3" fmla="*/ 405854 h 1021699"/>
              <a:gd name="connsiteX4" fmla="*/ 1199938 w 1235132"/>
              <a:gd name="connsiteY4" fmla="*/ 48833 h 1021699"/>
              <a:gd name="connsiteX5" fmla="*/ 1235132 w 1235132"/>
              <a:gd name="connsiteY5" fmla="*/ 909777 h 1021699"/>
              <a:gd name="connsiteX6" fmla="*/ 714918 w 1235132"/>
              <a:gd name="connsiteY6" fmla="*/ 837580 h 1021699"/>
              <a:gd name="connsiteX7" fmla="*/ 871839 w 1235132"/>
              <a:gd name="connsiteY7" fmla="*/ 514833 h 1021699"/>
              <a:gd name="connsiteX8" fmla="*/ 872981 w 1235132"/>
              <a:gd name="connsiteY8" fmla="*/ 622033 h 1021699"/>
              <a:gd name="connsiteX9" fmla="*/ 302642 w 1235132"/>
              <a:gd name="connsiteY9" fmla="*/ 215788 h 1021699"/>
              <a:gd name="connsiteX10" fmla="*/ 59480 w 1235132"/>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72981 w 1225849"/>
              <a:gd name="connsiteY8" fmla="*/ 622033 h 1021699"/>
              <a:gd name="connsiteX9" fmla="*/ 302642 w 1225849"/>
              <a:gd name="connsiteY9" fmla="*/ 215788 h 1021699"/>
              <a:gd name="connsiteX10" fmla="*/ 59480 w 1225849"/>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482756 w 1225849"/>
              <a:gd name="connsiteY8" fmla="*/ 565458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03920 w 1225849"/>
              <a:gd name="connsiteY7" fmla="*/ 645415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703409 w 1225849"/>
              <a:gd name="connsiteY7" fmla="*/ 698811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6777 w 1223146"/>
              <a:gd name="connsiteY0" fmla="*/ 1025743 h 1025743"/>
              <a:gd name="connsiteX1" fmla="*/ 300979 w 1223146"/>
              <a:gd name="connsiteY1" fmla="*/ 13427 h 1025743"/>
              <a:gd name="connsiteX2" fmla="*/ 957234 w 1223146"/>
              <a:gd name="connsiteY2" fmla="*/ 447137 h 1025743"/>
              <a:gd name="connsiteX3" fmla="*/ 1010045 w 1223146"/>
              <a:gd name="connsiteY3" fmla="*/ 409898 h 1025743"/>
              <a:gd name="connsiteX4" fmla="*/ 1197235 w 1223146"/>
              <a:gd name="connsiteY4" fmla="*/ 52877 h 1025743"/>
              <a:gd name="connsiteX5" fmla="*/ 1223146 w 1223146"/>
              <a:gd name="connsiteY5" fmla="*/ 937295 h 1025743"/>
              <a:gd name="connsiteX6" fmla="*/ 712215 w 1223146"/>
              <a:gd name="connsiteY6" fmla="*/ 841624 h 1025743"/>
              <a:gd name="connsiteX7" fmla="*/ 807543 w 1223146"/>
              <a:gd name="connsiteY7" fmla="*/ 648906 h 1025743"/>
              <a:gd name="connsiteX8" fmla="*/ 736750 w 1223146"/>
              <a:gd name="connsiteY8" fmla="*/ 524420 h 1025743"/>
              <a:gd name="connsiteX9" fmla="*/ 489239 w 1223146"/>
              <a:gd name="connsiteY9" fmla="*/ 285401 h 1025743"/>
              <a:gd name="connsiteX10" fmla="*/ 299939 w 1223146"/>
              <a:gd name="connsiteY10" fmla="*/ 219832 h 1025743"/>
              <a:gd name="connsiteX11" fmla="*/ 56777 w 1223146"/>
              <a:gd name="connsiteY11" fmla="*/ 1025743 h 1025743"/>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956163 w 1223641"/>
              <a:gd name="connsiteY3" fmla="*/ 260410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11319 w 1223641"/>
              <a:gd name="connsiteY3" fmla="*/ 216406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8362 w 1224731"/>
              <a:gd name="connsiteY0" fmla="*/ 1031838 h 1031838"/>
              <a:gd name="connsiteX1" fmla="*/ 302564 w 1224731"/>
              <a:gd name="connsiteY1" fmla="*/ 19522 h 1031838"/>
              <a:gd name="connsiteX2" fmla="*/ 1034703 w 1224731"/>
              <a:gd name="connsiteY2" fmla="*/ 373302 h 1031838"/>
              <a:gd name="connsiteX3" fmla="*/ 1198820 w 1224731"/>
              <a:gd name="connsiteY3" fmla="*/ 58972 h 1031838"/>
              <a:gd name="connsiteX4" fmla="*/ 1224731 w 1224731"/>
              <a:gd name="connsiteY4" fmla="*/ 943390 h 1031838"/>
              <a:gd name="connsiteX5" fmla="*/ 713800 w 1224731"/>
              <a:gd name="connsiteY5" fmla="*/ 847719 h 1031838"/>
              <a:gd name="connsiteX6" fmla="*/ 809128 w 1224731"/>
              <a:gd name="connsiteY6" fmla="*/ 655001 h 1031838"/>
              <a:gd name="connsiteX7" fmla="*/ 738335 w 1224731"/>
              <a:gd name="connsiteY7" fmla="*/ 530515 h 1031838"/>
              <a:gd name="connsiteX8" fmla="*/ 490824 w 1224731"/>
              <a:gd name="connsiteY8" fmla="*/ 291496 h 1031838"/>
              <a:gd name="connsiteX9" fmla="*/ 301524 w 1224731"/>
              <a:gd name="connsiteY9" fmla="*/ 225927 h 1031838"/>
              <a:gd name="connsiteX10" fmla="*/ 58362 w 1224731"/>
              <a:gd name="connsiteY10" fmla="*/ 1031838 h 103183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08744 w 1224347"/>
              <a:gd name="connsiteY6" fmla="*/ 654031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59600 w 1224347"/>
              <a:gd name="connsiteY6" fmla="*/ 579474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490440 w 1224347"/>
              <a:gd name="connsiteY7" fmla="*/ 290526 h 1030868"/>
              <a:gd name="connsiteX8" fmla="*/ 301140 w 1224347"/>
              <a:gd name="connsiteY8" fmla="*/ 224957 h 1030868"/>
              <a:gd name="connsiteX9" fmla="*/ 57978 w 1224347"/>
              <a:gd name="connsiteY9"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695418 w 1224347"/>
              <a:gd name="connsiteY5" fmla="*/ 896127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347979"/>
              <a:gd name="connsiteY0" fmla="*/ 1030868 h 1030868"/>
              <a:gd name="connsiteX1" fmla="*/ 302180 w 1347979"/>
              <a:gd name="connsiteY1" fmla="*/ 18552 h 1030868"/>
              <a:gd name="connsiteX2" fmla="*/ 1016169 w 1347979"/>
              <a:gd name="connsiteY2" fmla="*/ 383478 h 1030868"/>
              <a:gd name="connsiteX3" fmla="*/ 1198436 w 1347979"/>
              <a:gd name="connsiteY3" fmla="*/ 58002 h 1030868"/>
              <a:gd name="connsiteX4" fmla="*/ 1347979 w 1347979"/>
              <a:gd name="connsiteY4" fmla="*/ 934811 h 1030868"/>
              <a:gd name="connsiteX5" fmla="*/ 695418 w 1347979"/>
              <a:gd name="connsiteY5" fmla="*/ 896127 h 1030868"/>
              <a:gd name="connsiteX6" fmla="*/ 822625 w 1347979"/>
              <a:gd name="connsiteY6" fmla="*/ 630509 h 1030868"/>
              <a:gd name="connsiteX7" fmla="*/ 301140 w 1347979"/>
              <a:gd name="connsiteY7" fmla="*/ 224957 h 1030868"/>
              <a:gd name="connsiteX8" fmla="*/ 57978 w 1347979"/>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11407 w 1198436"/>
              <a:gd name="connsiteY4" fmla="*/ 853484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62291 w 1198436"/>
              <a:gd name="connsiteY4" fmla="*/ 852228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33975 w 1162291"/>
              <a:gd name="connsiteY3" fmla="*/ 15924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60796 w 1165109"/>
              <a:gd name="connsiteY0" fmla="*/ 1103147 h 1103147"/>
              <a:gd name="connsiteX1" fmla="*/ 285717 w 1165109"/>
              <a:gd name="connsiteY1" fmla="*/ 16025 h 1103147"/>
              <a:gd name="connsiteX2" fmla="*/ 1018987 w 1165109"/>
              <a:gd name="connsiteY2" fmla="*/ 455757 h 1103147"/>
              <a:gd name="connsiteX3" fmla="*/ 1144349 w 1165109"/>
              <a:gd name="connsiteY3" fmla="*/ 208553 h 1103147"/>
              <a:gd name="connsiteX4" fmla="*/ 1165109 w 1165109"/>
              <a:gd name="connsiteY4" fmla="*/ 924507 h 1103147"/>
              <a:gd name="connsiteX5" fmla="*/ 698236 w 1165109"/>
              <a:gd name="connsiteY5" fmla="*/ 968406 h 1103147"/>
              <a:gd name="connsiteX6" fmla="*/ 825443 w 1165109"/>
              <a:gd name="connsiteY6" fmla="*/ 702788 h 1103147"/>
              <a:gd name="connsiteX7" fmla="*/ 303958 w 1165109"/>
              <a:gd name="connsiteY7" fmla="*/ 297236 h 1103147"/>
              <a:gd name="connsiteX8" fmla="*/ 60796 w 1165109"/>
              <a:gd name="connsiteY8" fmla="*/ 1103147 h 1103147"/>
              <a:gd name="connsiteX0" fmla="*/ 60378 w 1164691"/>
              <a:gd name="connsiteY0" fmla="*/ 1072498 h 1072498"/>
              <a:gd name="connsiteX1" fmla="*/ 288061 w 1164691"/>
              <a:gd name="connsiteY1" fmla="*/ 17006 h 1072498"/>
              <a:gd name="connsiteX2" fmla="*/ 1018569 w 1164691"/>
              <a:gd name="connsiteY2" fmla="*/ 425108 h 1072498"/>
              <a:gd name="connsiteX3" fmla="*/ 1143931 w 1164691"/>
              <a:gd name="connsiteY3" fmla="*/ 177904 h 1072498"/>
              <a:gd name="connsiteX4" fmla="*/ 1164691 w 1164691"/>
              <a:gd name="connsiteY4" fmla="*/ 893858 h 1072498"/>
              <a:gd name="connsiteX5" fmla="*/ 697818 w 1164691"/>
              <a:gd name="connsiteY5" fmla="*/ 937757 h 1072498"/>
              <a:gd name="connsiteX6" fmla="*/ 825025 w 1164691"/>
              <a:gd name="connsiteY6" fmla="*/ 672139 h 1072498"/>
              <a:gd name="connsiteX7" fmla="*/ 303540 w 1164691"/>
              <a:gd name="connsiteY7" fmla="*/ 266587 h 1072498"/>
              <a:gd name="connsiteX8" fmla="*/ 60378 w 1164691"/>
              <a:gd name="connsiteY8" fmla="*/ 1072498 h 1072498"/>
              <a:gd name="connsiteX0" fmla="*/ 69417 w 1173730"/>
              <a:gd name="connsiteY0" fmla="*/ 1059406 h 1059406"/>
              <a:gd name="connsiteX1" fmla="*/ 297100 w 1173730"/>
              <a:gd name="connsiteY1" fmla="*/ 3914 h 1059406"/>
              <a:gd name="connsiteX2" fmla="*/ 1027608 w 1173730"/>
              <a:gd name="connsiteY2" fmla="*/ 412016 h 1059406"/>
              <a:gd name="connsiteX3" fmla="*/ 1152970 w 1173730"/>
              <a:gd name="connsiteY3" fmla="*/ 164812 h 1059406"/>
              <a:gd name="connsiteX4" fmla="*/ 1173730 w 1173730"/>
              <a:gd name="connsiteY4" fmla="*/ 880766 h 1059406"/>
              <a:gd name="connsiteX5" fmla="*/ 706857 w 1173730"/>
              <a:gd name="connsiteY5" fmla="*/ 924665 h 1059406"/>
              <a:gd name="connsiteX6" fmla="*/ 834064 w 1173730"/>
              <a:gd name="connsiteY6" fmla="*/ 659047 h 1059406"/>
              <a:gd name="connsiteX7" fmla="*/ 312579 w 1173730"/>
              <a:gd name="connsiteY7" fmla="*/ 253495 h 1059406"/>
              <a:gd name="connsiteX8" fmla="*/ 69417 w 1173730"/>
              <a:gd name="connsiteY8" fmla="*/ 1059406 h 1059406"/>
              <a:gd name="connsiteX0" fmla="*/ 64007 w 1168320"/>
              <a:gd name="connsiteY0" fmla="*/ 1064058 h 1064058"/>
              <a:gd name="connsiteX1" fmla="*/ 291690 w 1168320"/>
              <a:gd name="connsiteY1" fmla="*/ 8566 h 1064058"/>
              <a:gd name="connsiteX2" fmla="*/ 1022198 w 1168320"/>
              <a:gd name="connsiteY2" fmla="*/ 416668 h 1064058"/>
              <a:gd name="connsiteX3" fmla="*/ 1147560 w 1168320"/>
              <a:gd name="connsiteY3" fmla="*/ 169464 h 1064058"/>
              <a:gd name="connsiteX4" fmla="*/ 1168320 w 1168320"/>
              <a:gd name="connsiteY4" fmla="*/ 885418 h 1064058"/>
              <a:gd name="connsiteX5" fmla="*/ 701447 w 1168320"/>
              <a:gd name="connsiteY5" fmla="*/ 929317 h 1064058"/>
              <a:gd name="connsiteX6" fmla="*/ 828654 w 1168320"/>
              <a:gd name="connsiteY6" fmla="*/ 663699 h 1064058"/>
              <a:gd name="connsiteX7" fmla="*/ 307169 w 1168320"/>
              <a:gd name="connsiteY7" fmla="*/ 258147 h 1064058"/>
              <a:gd name="connsiteX8" fmla="*/ 64007 w 1168320"/>
              <a:gd name="connsiteY8" fmla="*/ 1064058 h 1064058"/>
              <a:gd name="connsiteX0" fmla="*/ 48502 w 1152815"/>
              <a:gd name="connsiteY0" fmla="*/ 1074359 h 1074359"/>
              <a:gd name="connsiteX1" fmla="*/ 396377 w 1152815"/>
              <a:gd name="connsiteY1" fmla="*/ 8373 h 1074359"/>
              <a:gd name="connsiteX2" fmla="*/ 1006693 w 1152815"/>
              <a:gd name="connsiteY2" fmla="*/ 426969 h 1074359"/>
              <a:gd name="connsiteX3" fmla="*/ 1132055 w 1152815"/>
              <a:gd name="connsiteY3" fmla="*/ 179765 h 1074359"/>
              <a:gd name="connsiteX4" fmla="*/ 1152815 w 1152815"/>
              <a:gd name="connsiteY4" fmla="*/ 895719 h 1074359"/>
              <a:gd name="connsiteX5" fmla="*/ 685942 w 1152815"/>
              <a:gd name="connsiteY5" fmla="*/ 939618 h 1074359"/>
              <a:gd name="connsiteX6" fmla="*/ 813149 w 1152815"/>
              <a:gd name="connsiteY6" fmla="*/ 674000 h 1074359"/>
              <a:gd name="connsiteX7" fmla="*/ 291664 w 1152815"/>
              <a:gd name="connsiteY7" fmla="*/ 268448 h 1074359"/>
              <a:gd name="connsiteX8" fmla="*/ 48502 w 1152815"/>
              <a:gd name="connsiteY8" fmla="*/ 1074359 h 1074359"/>
              <a:gd name="connsiteX0" fmla="*/ 53691 w 1158004"/>
              <a:gd name="connsiteY0" fmla="*/ 1070293 h 1070293"/>
              <a:gd name="connsiteX1" fmla="*/ 354121 w 1158004"/>
              <a:gd name="connsiteY1" fmla="*/ 8450 h 1070293"/>
              <a:gd name="connsiteX2" fmla="*/ 1011882 w 1158004"/>
              <a:gd name="connsiteY2" fmla="*/ 422903 h 1070293"/>
              <a:gd name="connsiteX3" fmla="*/ 1137244 w 1158004"/>
              <a:gd name="connsiteY3" fmla="*/ 175699 h 1070293"/>
              <a:gd name="connsiteX4" fmla="*/ 1158004 w 1158004"/>
              <a:gd name="connsiteY4" fmla="*/ 891653 h 1070293"/>
              <a:gd name="connsiteX5" fmla="*/ 691131 w 1158004"/>
              <a:gd name="connsiteY5" fmla="*/ 935552 h 1070293"/>
              <a:gd name="connsiteX6" fmla="*/ 818338 w 1158004"/>
              <a:gd name="connsiteY6" fmla="*/ 669934 h 1070293"/>
              <a:gd name="connsiteX7" fmla="*/ 296853 w 1158004"/>
              <a:gd name="connsiteY7" fmla="*/ 264382 h 1070293"/>
              <a:gd name="connsiteX8" fmla="*/ 53691 w 1158004"/>
              <a:gd name="connsiteY8" fmla="*/ 1070293 h 1070293"/>
              <a:gd name="connsiteX0" fmla="*/ 46701 w 1151014"/>
              <a:gd name="connsiteY0" fmla="*/ 1066246 h 1066246"/>
              <a:gd name="connsiteX1" fmla="*/ 347131 w 1151014"/>
              <a:gd name="connsiteY1" fmla="*/ 4403 h 1066246"/>
              <a:gd name="connsiteX2" fmla="*/ 1004892 w 1151014"/>
              <a:gd name="connsiteY2" fmla="*/ 418856 h 1066246"/>
              <a:gd name="connsiteX3" fmla="*/ 1130254 w 1151014"/>
              <a:gd name="connsiteY3" fmla="*/ 171652 h 1066246"/>
              <a:gd name="connsiteX4" fmla="*/ 1151014 w 1151014"/>
              <a:gd name="connsiteY4" fmla="*/ 887606 h 1066246"/>
              <a:gd name="connsiteX5" fmla="*/ 684141 w 1151014"/>
              <a:gd name="connsiteY5" fmla="*/ 931505 h 1066246"/>
              <a:gd name="connsiteX6" fmla="*/ 811348 w 1151014"/>
              <a:gd name="connsiteY6" fmla="*/ 665887 h 1066246"/>
              <a:gd name="connsiteX7" fmla="*/ 289863 w 1151014"/>
              <a:gd name="connsiteY7" fmla="*/ 260335 h 1066246"/>
              <a:gd name="connsiteX8" fmla="*/ 46701 w 1151014"/>
              <a:gd name="connsiteY8" fmla="*/ 1066246 h 1066246"/>
              <a:gd name="connsiteX0" fmla="*/ 55006 w 1159319"/>
              <a:gd name="connsiteY0" fmla="*/ 1065885 h 1065885"/>
              <a:gd name="connsiteX1" fmla="*/ 355436 w 1159319"/>
              <a:gd name="connsiteY1" fmla="*/ 4042 h 1065885"/>
              <a:gd name="connsiteX2" fmla="*/ 1013197 w 1159319"/>
              <a:gd name="connsiteY2" fmla="*/ 418495 h 1065885"/>
              <a:gd name="connsiteX3" fmla="*/ 1138559 w 1159319"/>
              <a:gd name="connsiteY3" fmla="*/ 171291 h 1065885"/>
              <a:gd name="connsiteX4" fmla="*/ 1159319 w 1159319"/>
              <a:gd name="connsiteY4" fmla="*/ 887245 h 1065885"/>
              <a:gd name="connsiteX5" fmla="*/ 692446 w 1159319"/>
              <a:gd name="connsiteY5" fmla="*/ 931144 h 1065885"/>
              <a:gd name="connsiteX6" fmla="*/ 819653 w 1159319"/>
              <a:gd name="connsiteY6" fmla="*/ 665526 h 1065885"/>
              <a:gd name="connsiteX7" fmla="*/ 298168 w 1159319"/>
              <a:gd name="connsiteY7" fmla="*/ 259974 h 1065885"/>
              <a:gd name="connsiteX8" fmla="*/ 55006 w 1159319"/>
              <a:gd name="connsiteY8" fmla="*/ 1065885 h 1065885"/>
              <a:gd name="connsiteX0" fmla="*/ 52738 w 1157051"/>
              <a:gd name="connsiteY0" fmla="*/ 1063223 h 1063223"/>
              <a:gd name="connsiteX1" fmla="*/ 353168 w 1157051"/>
              <a:gd name="connsiteY1" fmla="*/ 1380 h 1063223"/>
              <a:gd name="connsiteX2" fmla="*/ 1010929 w 1157051"/>
              <a:gd name="connsiteY2" fmla="*/ 415833 h 1063223"/>
              <a:gd name="connsiteX3" fmla="*/ 1136291 w 1157051"/>
              <a:gd name="connsiteY3" fmla="*/ 168629 h 1063223"/>
              <a:gd name="connsiteX4" fmla="*/ 1157051 w 1157051"/>
              <a:gd name="connsiteY4" fmla="*/ 884583 h 1063223"/>
              <a:gd name="connsiteX5" fmla="*/ 690178 w 1157051"/>
              <a:gd name="connsiteY5" fmla="*/ 928482 h 1063223"/>
              <a:gd name="connsiteX6" fmla="*/ 817385 w 1157051"/>
              <a:gd name="connsiteY6" fmla="*/ 662864 h 1063223"/>
              <a:gd name="connsiteX7" fmla="*/ 295900 w 1157051"/>
              <a:gd name="connsiteY7" fmla="*/ 257312 h 1063223"/>
              <a:gd name="connsiteX8" fmla="*/ 52738 w 1157051"/>
              <a:gd name="connsiteY8" fmla="*/ 1063223 h 1063223"/>
              <a:gd name="connsiteX0" fmla="*/ 62493 w 1166806"/>
              <a:gd name="connsiteY0" fmla="*/ 1063610 h 1063610"/>
              <a:gd name="connsiteX1" fmla="*/ 362923 w 1166806"/>
              <a:gd name="connsiteY1" fmla="*/ 1767 h 1063610"/>
              <a:gd name="connsiteX2" fmla="*/ 1020684 w 1166806"/>
              <a:gd name="connsiteY2" fmla="*/ 416220 h 1063610"/>
              <a:gd name="connsiteX3" fmla="*/ 1146046 w 1166806"/>
              <a:gd name="connsiteY3" fmla="*/ 169016 h 1063610"/>
              <a:gd name="connsiteX4" fmla="*/ 1166806 w 1166806"/>
              <a:gd name="connsiteY4" fmla="*/ 884970 h 1063610"/>
              <a:gd name="connsiteX5" fmla="*/ 699933 w 1166806"/>
              <a:gd name="connsiteY5" fmla="*/ 928869 h 1063610"/>
              <a:gd name="connsiteX6" fmla="*/ 827140 w 1166806"/>
              <a:gd name="connsiteY6" fmla="*/ 663251 h 1063610"/>
              <a:gd name="connsiteX7" fmla="*/ 305655 w 1166806"/>
              <a:gd name="connsiteY7" fmla="*/ 257699 h 1063610"/>
              <a:gd name="connsiteX8" fmla="*/ 62493 w 1166806"/>
              <a:gd name="connsiteY8" fmla="*/ 1063610 h 1063610"/>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863" h="1062515">
                <a:moveTo>
                  <a:pt x="63550" y="1062515"/>
                </a:moveTo>
                <a:cubicBezTo>
                  <a:pt x="-110612" y="329432"/>
                  <a:pt x="100829" y="18804"/>
                  <a:pt x="363980" y="672"/>
                </a:cubicBezTo>
                <a:cubicBezTo>
                  <a:pt x="627131" y="-17460"/>
                  <a:pt x="891172" y="336908"/>
                  <a:pt x="1021741" y="415125"/>
                </a:cubicBezTo>
                <a:cubicBezTo>
                  <a:pt x="1071656" y="341147"/>
                  <a:pt x="1062750" y="351597"/>
                  <a:pt x="1147103" y="167921"/>
                </a:cubicBezTo>
                <a:lnTo>
                  <a:pt x="1167863" y="883875"/>
                </a:lnTo>
                <a:lnTo>
                  <a:pt x="700990" y="927774"/>
                </a:lnTo>
                <a:lnTo>
                  <a:pt x="828197" y="662156"/>
                </a:lnTo>
                <a:cubicBezTo>
                  <a:pt x="759484" y="558524"/>
                  <a:pt x="530850" y="238800"/>
                  <a:pt x="306712" y="256604"/>
                </a:cubicBezTo>
                <a:cubicBezTo>
                  <a:pt x="123106" y="291820"/>
                  <a:pt x="7937" y="591825"/>
                  <a:pt x="63550" y="1062515"/>
                </a:cubicBezTo>
                <a:close/>
              </a:path>
            </a:pathLst>
          </a:custGeom>
          <a:solidFill>
            <a:srgbClr val="FF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solidFill>
                <a:prstClr val="black"/>
              </a:solidFill>
            </a:endParaRPr>
          </a:p>
        </p:txBody>
      </p:sp>
      <p:sp>
        <p:nvSpPr>
          <p:cNvPr id="44" name="円/楕円 12"/>
          <p:cNvSpPr/>
          <p:nvPr/>
        </p:nvSpPr>
        <p:spPr>
          <a:xfrm>
            <a:off x="2722808" y="2738355"/>
            <a:ext cx="2646298" cy="873382"/>
          </a:xfrm>
          <a:prstGeom prst="ellipse">
            <a:avLst/>
          </a:prstGeom>
          <a:gradFill flip="none" rotWithShape="1">
            <a:gsLst>
              <a:gs pos="0">
                <a:schemeClr val="tx2">
                  <a:lumMod val="20000"/>
                  <a:lumOff val="80000"/>
                </a:schemeClr>
              </a:gs>
              <a:gs pos="76000">
                <a:srgbClr val="0099FE"/>
              </a:gs>
            </a:gsLst>
            <a:path path="circle">
              <a:fillToRect l="50000" t="50000" r="50000" b="50000"/>
            </a:path>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rgbClr val="1F497D"/>
                </a:solidFill>
              </a:rPr>
              <a:t>バイオマテリアル</a:t>
            </a:r>
            <a:r>
              <a:rPr lang="en-US" altLang="ja-JP" sz="1662" b="1" dirty="0">
                <a:solidFill>
                  <a:srgbClr val="1F497D"/>
                </a:solidFill>
              </a:rPr>
              <a:t/>
            </a:r>
            <a:br>
              <a:rPr lang="en-US" altLang="ja-JP" sz="1662" b="1" dirty="0">
                <a:solidFill>
                  <a:srgbClr val="1F497D"/>
                </a:solidFill>
              </a:rPr>
            </a:br>
            <a:endParaRPr lang="ja-JP" altLang="en-US" sz="1662" b="1" dirty="0">
              <a:solidFill>
                <a:srgbClr val="1F497D"/>
              </a:solidFill>
            </a:endParaRPr>
          </a:p>
        </p:txBody>
      </p:sp>
      <p:sp>
        <p:nvSpPr>
          <p:cNvPr id="45" name="正方形/長方形 44"/>
          <p:cNvSpPr/>
          <p:nvPr/>
        </p:nvSpPr>
        <p:spPr>
          <a:xfrm>
            <a:off x="3373561" y="3195260"/>
            <a:ext cx="1245387" cy="324006"/>
          </a:xfrm>
          <a:prstGeom prst="rect">
            <a:avLst/>
          </a:prstGeom>
          <a:gradFill flip="none" rotWithShape="1">
            <a:gsLst>
              <a:gs pos="0">
                <a:srgbClr val="FFC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79173"/>
            <a:r>
              <a:rPr lang="ja-JP" altLang="en-US" sz="1534" kern="0" dirty="0">
                <a:solidFill>
                  <a:srgbClr val="00A500"/>
                </a:solidFill>
              </a:rPr>
              <a:t>Ｂ　創薬</a:t>
            </a:r>
          </a:p>
        </p:txBody>
      </p:sp>
      <p:sp>
        <p:nvSpPr>
          <p:cNvPr id="46" name="環状矢印 24"/>
          <p:cNvSpPr/>
          <p:nvPr/>
        </p:nvSpPr>
        <p:spPr>
          <a:xfrm rot="14217563" flipH="1">
            <a:off x="2992888" y="3111417"/>
            <a:ext cx="343608" cy="367682"/>
          </a:xfrm>
          <a:custGeom>
            <a:avLst/>
            <a:gdLst>
              <a:gd name="connsiteX0" fmla="*/ 101647 w 1626349"/>
              <a:gd name="connsiteY0" fmla="*/ 813175 h 1626349"/>
              <a:gd name="connsiteX1" fmla="*/ 712695 w 1626349"/>
              <a:gd name="connsiteY1" fmla="*/ 108778 h 1626349"/>
              <a:gd name="connsiteX2" fmla="*/ 1496324 w 1626349"/>
              <a:gd name="connsiteY2" fmla="*/ 614229 h 1626349"/>
              <a:gd name="connsiteX3" fmla="*/ 1592988 w 1626349"/>
              <a:gd name="connsiteY3" fmla="*/ 614228 h 1626349"/>
              <a:gd name="connsiteX4" fmla="*/ 1423055 w 1626349"/>
              <a:gd name="connsiteY4" fmla="*/ 813174 h 1626349"/>
              <a:gd name="connsiteX5" fmla="*/ 1186400 w 1626349"/>
              <a:gd name="connsiteY5" fmla="*/ 614228 h 1626349"/>
              <a:gd name="connsiteX6" fmla="*/ 1280852 w 1626349"/>
              <a:gd name="connsiteY6" fmla="*/ 614228 h 1626349"/>
              <a:gd name="connsiteX7" fmla="*/ 711655 w 1626349"/>
              <a:gd name="connsiteY7" fmla="*/ 315183 h 1626349"/>
              <a:gd name="connsiteX8" fmla="*/ 304940 w 1626349"/>
              <a:gd name="connsiteY8" fmla="*/ 813175 h 1626349"/>
              <a:gd name="connsiteX9" fmla="*/ 101647 w 1626349"/>
              <a:gd name="connsiteY9" fmla="*/ 813175 h 1626349"/>
              <a:gd name="connsiteX0" fmla="*/ 1 w 1491342"/>
              <a:gd name="connsiteY0" fmla="*/ 711587 h 713285"/>
              <a:gd name="connsiteX1" fmla="*/ 611049 w 1491342"/>
              <a:gd name="connsiteY1" fmla="*/ 7190 h 713285"/>
              <a:gd name="connsiteX2" fmla="*/ 1394678 w 1491342"/>
              <a:gd name="connsiteY2" fmla="*/ 512641 h 713285"/>
              <a:gd name="connsiteX3" fmla="*/ 1491342 w 1491342"/>
              <a:gd name="connsiteY3" fmla="*/ 512640 h 713285"/>
              <a:gd name="connsiteX4" fmla="*/ 1321409 w 1491342"/>
              <a:gd name="connsiteY4" fmla="*/ 711586 h 713285"/>
              <a:gd name="connsiteX5" fmla="*/ 1084754 w 1491342"/>
              <a:gd name="connsiteY5" fmla="*/ 512640 h 713285"/>
              <a:gd name="connsiteX6" fmla="*/ 1179206 w 1491342"/>
              <a:gd name="connsiteY6" fmla="*/ 512640 h 713285"/>
              <a:gd name="connsiteX7" fmla="*/ 610009 w 1491342"/>
              <a:gd name="connsiteY7" fmla="*/ 213595 h 713285"/>
              <a:gd name="connsiteX8" fmla="*/ 1 w 1491342"/>
              <a:gd name="connsiteY8" fmla="*/ 711587 h 713285"/>
              <a:gd name="connsiteX0" fmla="*/ 1 w 1270695"/>
              <a:gd name="connsiteY0" fmla="*/ 1042259 h 1043311"/>
              <a:gd name="connsiteX1" fmla="*/ 390402 w 1270695"/>
              <a:gd name="connsiteY1" fmla="*/ 17176 h 1043311"/>
              <a:gd name="connsiteX2" fmla="*/ 1174031 w 1270695"/>
              <a:gd name="connsiteY2" fmla="*/ 522627 h 1043311"/>
              <a:gd name="connsiteX3" fmla="*/ 1270695 w 1270695"/>
              <a:gd name="connsiteY3" fmla="*/ 522626 h 1043311"/>
              <a:gd name="connsiteX4" fmla="*/ 1100762 w 1270695"/>
              <a:gd name="connsiteY4" fmla="*/ 721572 h 1043311"/>
              <a:gd name="connsiteX5" fmla="*/ 864107 w 1270695"/>
              <a:gd name="connsiteY5" fmla="*/ 522626 h 1043311"/>
              <a:gd name="connsiteX6" fmla="*/ 958559 w 1270695"/>
              <a:gd name="connsiteY6" fmla="*/ 522626 h 1043311"/>
              <a:gd name="connsiteX7" fmla="*/ 389362 w 1270695"/>
              <a:gd name="connsiteY7" fmla="*/ 223581 h 1043311"/>
              <a:gd name="connsiteX8" fmla="*/ 1 w 1270695"/>
              <a:gd name="connsiteY8" fmla="*/ 1042259 h 1043311"/>
              <a:gd name="connsiteX0" fmla="*/ 11205 w 1281899"/>
              <a:gd name="connsiteY0" fmla="*/ 1042259 h 1043311"/>
              <a:gd name="connsiteX1" fmla="*/ 401606 w 1281899"/>
              <a:gd name="connsiteY1" fmla="*/ 17176 h 1043311"/>
              <a:gd name="connsiteX2" fmla="*/ 1185235 w 1281899"/>
              <a:gd name="connsiteY2" fmla="*/ 522627 h 1043311"/>
              <a:gd name="connsiteX3" fmla="*/ 1281899 w 1281899"/>
              <a:gd name="connsiteY3" fmla="*/ 522626 h 1043311"/>
              <a:gd name="connsiteX4" fmla="*/ 1111966 w 1281899"/>
              <a:gd name="connsiteY4" fmla="*/ 721572 h 1043311"/>
              <a:gd name="connsiteX5" fmla="*/ 875311 w 1281899"/>
              <a:gd name="connsiteY5" fmla="*/ 522626 h 1043311"/>
              <a:gd name="connsiteX6" fmla="*/ 969763 w 1281899"/>
              <a:gd name="connsiteY6" fmla="*/ 522626 h 1043311"/>
              <a:gd name="connsiteX7" fmla="*/ 400566 w 1281899"/>
              <a:gd name="connsiteY7" fmla="*/ 223581 h 1043311"/>
              <a:gd name="connsiteX8" fmla="*/ 11205 w 1281899"/>
              <a:gd name="connsiteY8" fmla="*/ 1042259 h 1043311"/>
              <a:gd name="connsiteX0" fmla="*/ 11205 w 1281899"/>
              <a:gd name="connsiteY0" fmla="*/ 1042259 h 1042259"/>
              <a:gd name="connsiteX1" fmla="*/ 401606 w 1281899"/>
              <a:gd name="connsiteY1" fmla="*/ 17176 h 1042259"/>
              <a:gd name="connsiteX2" fmla="*/ 1185235 w 1281899"/>
              <a:gd name="connsiteY2" fmla="*/ 522627 h 1042259"/>
              <a:gd name="connsiteX3" fmla="*/ 1281899 w 1281899"/>
              <a:gd name="connsiteY3" fmla="*/ 522626 h 1042259"/>
              <a:gd name="connsiteX4" fmla="*/ 1111966 w 1281899"/>
              <a:gd name="connsiteY4" fmla="*/ 721572 h 1042259"/>
              <a:gd name="connsiteX5" fmla="*/ 875311 w 1281899"/>
              <a:gd name="connsiteY5" fmla="*/ 522626 h 1042259"/>
              <a:gd name="connsiteX6" fmla="*/ 969763 w 1281899"/>
              <a:gd name="connsiteY6" fmla="*/ 522626 h 1042259"/>
              <a:gd name="connsiteX7" fmla="*/ 400566 w 1281899"/>
              <a:gd name="connsiteY7" fmla="*/ 223581 h 1042259"/>
              <a:gd name="connsiteX8" fmla="*/ 11205 w 1281899"/>
              <a:gd name="connsiteY8" fmla="*/ 1042259 h 1042259"/>
              <a:gd name="connsiteX0" fmla="*/ 17796 w 1142291"/>
              <a:gd name="connsiteY0" fmla="*/ 1028853 h 1028853"/>
              <a:gd name="connsiteX1" fmla="*/ 261998 w 1142291"/>
              <a:gd name="connsiteY1" fmla="*/ 16537 h 1028853"/>
              <a:gd name="connsiteX2" fmla="*/ 1045627 w 1142291"/>
              <a:gd name="connsiteY2" fmla="*/ 521988 h 1028853"/>
              <a:gd name="connsiteX3" fmla="*/ 1142291 w 1142291"/>
              <a:gd name="connsiteY3" fmla="*/ 521987 h 1028853"/>
              <a:gd name="connsiteX4" fmla="*/ 972358 w 1142291"/>
              <a:gd name="connsiteY4" fmla="*/ 720933 h 1028853"/>
              <a:gd name="connsiteX5" fmla="*/ 735703 w 1142291"/>
              <a:gd name="connsiteY5" fmla="*/ 521987 h 1028853"/>
              <a:gd name="connsiteX6" fmla="*/ 830155 w 1142291"/>
              <a:gd name="connsiteY6" fmla="*/ 521987 h 1028853"/>
              <a:gd name="connsiteX7" fmla="*/ 260958 w 1142291"/>
              <a:gd name="connsiteY7" fmla="*/ 222942 h 1028853"/>
              <a:gd name="connsiteX8" fmla="*/ 17796 w 1142291"/>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226832"/>
              <a:gd name="connsiteY0" fmla="*/ 1028853 h 1028853"/>
              <a:gd name="connsiteX1" fmla="*/ 303682 w 1226832"/>
              <a:gd name="connsiteY1" fmla="*/ 16537 h 1028853"/>
              <a:gd name="connsiteX2" fmla="*/ 1087311 w 1226832"/>
              <a:gd name="connsiteY2" fmla="*/ 521988 h 1028853"/>
              <a:gd name="connsiteX3" fmla="*/ 1183975 w 1226832"/>
              <a:gd name="connsiteY3" fmla="*/ 521987 h 1028853"/>
              <a:gd name="connsiteX4" fmla="*/ 1226832 w 1226832"/>
              <a:gd name="connsiteY4" fmla="*/ 951651 h 1028853"/>
              <a:gd name="connsiteX5" fmla="*/ 777387 w 1226832"/>
              <a:gd name="connsiteY5" fmla="*/ 521987 h 1028853"/>
              <a:gd name="connsiteX6" fmla="*/ 871839 w 1226832"/>
              <a:gd name="connsiteY6" fmla="*/ 521987 h 1028853"/>
              <a:gd name="connsiteX7" fmla="*/ 302642 w 1226832"/>
              <a:gd name="connsiteY7" fmla="*/ 222942 h 1028853"/>
              <a:gd name="connsiteX8" fmla="*/ 59480 w 1226832"/>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77387 w 1268936"/>
              <a:gd name="connsiteY5" fmla="*/ 521987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872981 w 1268936"/>
              <a:gd name="connsiteY7" fmla="*/ 629187 h 1028853"/>
              <a:gd name="connsiteX8" fmla="*/ 302642 w 1268936"/>
              <a:gd name="connsiteY8" fmla="*/ 222942 h 1028853"/>
              <a:gd name="connsiteX9" fmla="*/ 59480 w 1268936"/>
              <a:gd name="connsiteY9" fmla="*/ 1028853 h 1028853"/>
              <a:gd name="connsiteX0" fmla="*/ 59480 w 1268936"/>
              <a:gd name="connsiteY0" fmla="*/ 1021699 h 1021699"/>
              <a:gd name="connsiteX1" fmla="*/ 303682 w 1268936"/>
              <a:gd name="connsiteY1" fmla="*/ 9383 h 1021699"/>
              <a:gd name="connsiteX2" fmla="*/ 1087311 w 1268936"/>
              <a:gd name="connsiteY2" fmla="*/ 514834 h 1021699"/>
              <a:gd name="connsiteX3" fmla="*/ 1012748 w 1268936"/>
              <a:gd name="connsiteY3" fmla="*/ 405854 h 1021699"/>
              <a:gd name="connsiteX4" fmla="*/ 1268936 w 1268936"/>
              <a:gd name="connsiteY4" fmla="*/ 190122 h 1021699"/>
              <a:gd name="connsiteX5" fmla="*/ 1226832 w 1268936"/>
              <a:gd name="connsiteY5" fmla="*/ 944497 h 1021699"/>
              <a:gd name="connsiteX6" fmla="*/ 714918 w 1268936"/>
              <a:gd name="connsiteY6" fmla="*/ 837580 h 1021699"/>
              <a:gd name="connsiteX7" fmla="*/ 871839 w 1268936"/>
              <a:gd name="connsiteY7" fmla="*/ 514833 h 1021699"/>
              <a:gd name="connsiteX8" fmla="*/ 872981 w 1268936"/>
              <a:gd name="connsiteY8" fmla="*/ 622033 h 1021699"/>
              <a:gd name="connsiteX9" fmla="*/ 302642 w 1268936"/>
              <a:gd name="connsiteY9" fmla="*/ 215788 h 1021699"/>
              <a:gd name="connsiteX10" fmla="*/ 59480 w 1268936"/>
              <a:gd name="connsiteY10" fmla="*/ 1021699 h 1021699"/>
              <a:gd name="connsiteX0" fmla="*/ 59480 w 1226832"/>
              <a:gd name="connsiteY0" fmla="*/ 1021699 h 1021699"/>
              <a:gd name="connsiteX1" fmla="*/ 303682 w 1226832"/>
              <a:gd name="connsiteY1" fmla="*/ 9383 h 1021699"/>
              <a:gd name="connsiteX2" fmla="*/ 1087311 w 1226832"/>
              <a:gd name="connsiteY2" fmla="*/ 514834 h 1021699"/>
              <a:gd name="connsiteX3" fmla="*/ 1012748 w 1226832"/>
              <a:gd name="connsiteY3" fmla="*/ 405854 h 1021699"/>
              <a:gd name="connsiteX4" fmla="*/ 1199938 w 1226832"/>
              <a:gd name="connsiteY4" fmla="*/ 48833 h 1021699"/>
              <a:gd name="connsiteX5" fmla="*/ 1226832 w 1226832"/>
              <a:gd name="connsiteY5" fmla="*/ 944497 h 1021699"/>
              <a:gd name="connsiteX6" fmla="*/ 714918 w 1226832"/>
              <a:gd name="connsiteY6" fmla="*/ 837580 h 1021699"/>
              <a:gd name="connsiteX7" fmla="*/ 871839 w 1226832"/>
              <a:gd name="connsiteY7" fmla="*/ 514833 h 1021699"/>
              <a:gd name="connsiteX8" fmla="*/ 872981 w 1226832"/>
              <a:gd name="connsiteY8" fmla="*/ 622033 h 1021699"/>
              <a:gd name="connsiteX9" fmla="*/ 302642 w 1226832"/>
              <a:gd name="connsiteY9" fmla="*/ 215788 h 1021699"/>
              <a:gd name="connsiteX10" fmla="*/ 59480 w 1226832"/>
              <a:gd name="connsiteY10" fmla="*/ 1021699 h 1021699"/>
              <a:gd name="connsiteX0" fmla="*/ 59480 w 1422484"/>
              <a:gd name="connsiteY0" fmla="*/ 1021699 h 1108720"/>
              <a:gd name="connsiteX1" fmla="*/ 303682 w 1422484"/>
              <a:gd name="connsiteY1" fmla="*/ 9383 h 1108720"/>
              <a:gd name="connsiteX2" fmla="*/ 1087311 w 1422484"/>
              <a:gd name="connsiteY2" fmla="*/ 514834 h 1108720"/>
              <a:gd name="connsiteX3" fmla="*/ 1012748 w 1422484"/>
              <a:gd name="connsiteY3" fmla="*/ 405854 h 1108720"/>
              <a:gd name="connsiteX4" fmla="*/ 1199938 w 1422484"/>
              <a:gd name="connsiteY4" fmla="*/ 48833 h 1108720"/>
              <a:gd name="connsiteX5" fmla="*/ 1422484 w 1422484"/>
              <a:gd name="connsiteY5" fmla="*/ 1108720 h 1108720"/>
              <a:gd name="connsiteX6" fmla="*/ 714918 w 1422484"/>
              <a:gd name="connsiteY6" fmla="*/ 837580 h 1108720"/>
              <a:gd name="connsiteX7" fmla="*/ 871839 w 1422484"/>
              <a:gd name="connsiteY7" fmla="*/ 514833 h 1108720"/>
              <a:gd name="connsiteX8" fmla="*/ 872981 w 1422484"/>
              <a:gd name="connsiteY8" fmla="*/ 622033 h 1108720"/>
              <a:gd name="connsiteX9" fmla="*/ 302642 w 1422484"/>
              <a:gd name="connsiteY9" fmla="*/ 215788 h 1108720"/>
              <a:gd name="connsiteX10" fmla="*/ 59480 w 1422484"/>
              <a:gd name="connsiteY10" fmla="*/ 1021699 h 1108720"/>
              <a:gd name="connsiteX0" fmla="*/ 59480 w 1235132"/>
              <a:gd name="connsiteY0" fmla="*/ 1021699 h 1021699"/>
              <a:gd name="connsiteX1" fmla="*/ 303682 w 1235132"/>
              <a:gd name="connsiteY1" fmla="*/ 9383 h 1021699"/>
              <a:gd name="connsiteX2" fmla="*/ 1087311 w 1235132"/>
              <a:gd name="connsiteY2" fmla="*/ 514834 h 1021699"/>
              <a:gd name="connsiteX3" fmla="*/ 1012748 w 1235132"/>
              <a:gd name="connsiteY3" fmla="*/ 405854 h 1021699"/>
              <a:gd name="connsiteX4" fmla="*/ 1199938 w 1235132"/>
              <a:gd name="connsiteY4" fmla="*/ 48833 h 1021699"/>
              <a:gd name="connsiteX5" fmla="*/ 1235132 w 1235132"/>
              <a:gd name="connsiteY5" fmla="*/ 909777 h 1021699"/>
              <a:gd name="connsiteX6" fmla="*/ 714918 w 1235132"/>
              <a:gd name="connsiteY6" fmla="*/ 837580 h 1021699"/>
              <a:gd name="connsiteX7" fmla="*/ 871839 w 1235132"/>
              <a:gd name="connsiteY7" fmla="*/ 514833 h 1021699"/>
              <a:gd name="connsiteX8" fmla="*/ 872981 w 1235132"/>
              <a:gd name="connsiteY8" fmla="*/ 622033 h 1021699"/>
              <a:gd name="connsiteX9" fmla="*/ 302642 w 1235132"/>
              <a:gd name="connsiteY9" fmla="*/ 215788 h 1021699"/>
              <a:gd name="connsiteX10" fmla="*/ 59480 w 1235132"/>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72981 w 1225849"/>
              <a:gd name="connsiteY8" fmla="*/ 622033 h 1021699"/>
              <a:gd name="connsiteX9" fmla="*/ 302642 w 1225849"/>
              <a:gd name="connsiteY9" fmla="*/ 215788 h 1021699"/>
              <a:gd name="connsiteX10" fmla="*/ 59480 w 1225849"/>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482756 w 1225849"/>
              <a:gd name="connsiteY8" fmla="*/ 565458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03920 w 1225849"/>
              <a:gd name="connsiteY7" fmla="*/ 645415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703409 w 1225849"/>
              <a:gd name="connsiteY7" fmla="*/ 698811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6777 w 1223146"/>
              <a:gd name="connsiteY0" fmla="*/ 1025743 h 1025743"/>
              <a:gd name="connsiteX1" fmla="*/ 300979 w 1223146"/>
              <a:gd name="connsiteY1" fmla="*/ 13427 h 1025743"/>
              <a:gd name="connsiteX2" fmla="*/ 957234 w 1223146"/>
              <a:gd name="connsiteY2" fmla="*/ 447137 h 1025743"/>
              <a:gd name="connsiteX3" fmla="*/ 1010045 w 1223146"/>
              <a:gd name="connsiteY3" fmla="*/ 409898 h 1025743"/>
              <a:gd name="connsiteX4" fmla="*/ 1197235 w 1223146"/>
              <a:gd name="connsiteY4" fmla="*/ 52877 h 1025743"/>
              <a:gd name="connsiteX5" fmla="*/ 1223146 w 1223146"/>
              <a:gd name="connsiteY5" fmla="*/ 937295 h 1025743"/>
              <a:gd name="connsiteX6" fmla="*/ 712215 w 1223146"/>
              <a:gd name="connsiteY6" fmla="*/ 841624 h 1025743"/>
              <a:gd name="connsiteX7" fmla="*/ 807543 w 1223146"/>
              <a:gd name="connsiteY7" fmla="*/ 648906 h 1025743"/>
              <a:gd name="connsiteX8" fmla="*/ 736750 w 1223146"/>
              <a:gd name="connsiteY8" fmla="*/ 524420 h 1025743"/>
              <a:gd name="connsiteX9" fmla="*/ 489239 w 1223146"/>
              <a:gd name="connsiteY9" fmla="*/ 285401 h 1025743"/>
              <a:gd name="connsiteX10" fmla="*/ 299939 w 1223146"/>
              <a:gd name="connsiteY10" fmla="*/ 219832 h 1025743"/>
              <a:gd name="connsiteX11" fmla="*/ 56777 w 1223146"/>
              <a:gd name="connsiteY11" fmla="*/ 1025743 h 1025743"/>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956163 w 1223641"/>
              <a:gd name="connsiteY3" fmla="*/ 260410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11319 w 1223641"/>
              <a:gd name="connsiteY3" fmla="*/ 216406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8362 w 1224731"/>
              <a:gd name="connsiteY0" fmla="*/ 1031838 h 1031838"/>
              <a:gd name="connsiteX1" fmla="*/ 302564 w 1224731"/>
              <a:gd name="connsiteY1" fmla="*/ 19522 h 1031838"/>
              <a:gd name="connsiteX2" fmla="*/ 1034703 w 1224731"/>
              <a:gd name="connsiteY2" fmla="*/ 373302 h 1031838"/>
              <a:gd name="connsiteX3" fmla="*/ 1198820 w 1224731"/>
              <a:gd name="connsiteY3" fmla="*/ 58972 h 1031838"/>
              <a:gd name="connsiteX4" fmla="*/ 1224731 w 1224731"/>
              <a:gd name="connsiteY4" fmla="*/ 943390 h 1031838"/>
              <a:gd name="connsiteX5" fmla="*/ 713800 w 1224731"/>
              <a:gd name="connsiteY5" fmla="*/ 847719 h 1031838"/>
              <a:gd name="connsiteX6" fmla="*/ 809128 w 1224731"/>
              <a:gd name="connsiteY6" fmla="*/ 655001 h 1031838"/>
              <a:gd name="connsiteX7" fmla="*/ 738335 w 1224731"/>
              <a:gd name="connsiteY7" fmla="*/ 530515 h 1031838"/>
              <a:gd name="connsiteX8" fmla="*/ 490824 w 1224731"/>
              <a:gd name="connsiteY8" fmla="*/ 291496 h 1031838"/>
              <a:gd name="connsiteX9" fmla="*/ 301524 w 1224731"/>
              <a:gd name="connsiteY9" fmla="*/ 225927 h 1031838"/>
              <a:gd name="connsiteX10" fmla="*/ 58362 w 1224731"/>
              <a:gd name="connsiteY10" fmla="*/ 1031838 h 103183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08744 w 1224347"/>
              <a:gd name="connsiteY6" fmla="*/ 654031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59600 w 1224347"/>
              <a:gd name="connsiteY6" fmla="*/ 579474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490440 w 1224347"/>
              <a:gd name="connsiteY7" fmla="*/ 290526 h 1030868"/>
              <a:gd name="connsiteX8" fmla="*/ 301140 w 1224347"/>
              <a:gd name="connsiteY8" fmla="*/ 224957 h 1030868"/>
              <a:gd name="connsiteX9" fmla="*/ 57978 w 1224347"/>
              <a:gd name="connsiteY9"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695418 w 1224347"/>
              <a:gd name="connsiteY5" fmla="*/ 896127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347979"/>
              <a:gd name="connsiteY0" fmla="*/ 1030868 h 1030868"/>
              <a:gd name="connsiteX1" fmla="*/ 302180 w 1347979"/>
              <a:gd name="connsiteY1" fmla="*/ 18552 h 1030868"/>
              <a:gd name="connsiteX2" fmla="*/ 1016169 w 1347979"/>
              <a:gd name="connsiteY2" fmla="*/ 383478 h 1030868"/>
              <a:gd name="connsiteX3" fmla="*/ 1198436 w 1347979"/>
              <a:gd name="connsiteY3" fmla="*/ 58002 h 1030868"/>
              <a:gd name="connsiteX4" fmla="*/ 1347979 w 1347979"/>
              <a:gd name="connsiteY4" fmla="*/ 934811 h 1030868"/>
              <a:gd name="connsiteX5" fmla="*/ 695418 w 1347979"/>
              <a:gd name="connsiteY5" fmla="*/ 896127 h 1030868"/>
              <a:gd name="connsiteX6" fmla="*/ 822625 w 1347979"/>
              <a:gd name="connsiteY6" fmla="*/ 630509 h 1030868"/>
              <a:gd name="connsiteX7" fmla="*/ 301140 w 1347979"/>
              <a:gd name="connsiteY7" fmla="*/ 224957 h 1030868"/>
              <a:gd name="connsiteX8" fmla="*/ 57978 w 1347979"/>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11407 w 1198436"/>
              <a:gd name="connsiteY4" fmla="*/ 853484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62291 w 1198436"/>
              <a:gd name="connsiteY4" fmla="*/ 852228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33975 w 1162291"/>
              <a:gd name="connsiteY3" fmla="*/ 15924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60796 w 1165109"/>
              <a:gd name="connsiteY0" fmla="*/ 1103147 h 1103147"/>
              <a:gd name="connsiteX1" fmla="*/ 285717 w 1165109"/>
              <a:gd name="connsiteY1" fmla="*/ 16025 h 1103147"/>
              <a:gd name="connsiteX2" fmla="*/ 1018987 w 1165109"/>
              <a:gd name="connsiteY2" fmla="*/ 455757 h 1103147"/>
              <a:gd name="connsiteX3" fmla="*/ 1144349 w 1165109"/>
              <a:gd name="connsiteY3" fmla="*/ 208553 h 1103147"/>
              <a:gd name="connsiteX4" fmla="*/ 1165109 w 1165109"/>
              <a:gd name="connsiteY4" fmla="*/ 924507 h 1103147"/>
              <a:gd name="connsiteX5" fmla="*/ 698236 w 1165109"/>
              <a:gd name="connsiteY5" fmla="*/ 968406 h 1103147"/>
              <a:gd name="connsiteX6" fmla="*/ 825443 w 1165109"/>
              <a:gd name="connsiteY6" fmla="*/ 702788 h 1103147"/>
              <a:gd name="connsiteX7" fmla="*/ 303958 w 1165109"/>
              <a:gd name="connsiteY7" fmla="*/ 297236 h 1103147"/>
              <a:gd name="connsiteX8" fmla="*/ 60796 w 1165109"/>
              <a:gd name="connsiteY8" fmla="*/ 1103147 h 1103147"/>
              <a:gd name="connsiteX0" fmla="*/ 60378 w 1164691"/>
              <a:gd name="connsiteY0" fmla="*/ 1072498 h 1072498"/>
              <a:gd name="connsiteX1" fmla="*/ 288061 w 1164691"/>
              <a:gd name="connsiteY1" fmla="*/ 17006 h 1072498"/>
              <a:gd name="connsiteX2" fmla="*/ 1018569 w 1164691"/>
              <a:gd name="connsiteY2" fmla="*/ 425108 h 1072498"/>
              <a:gd name="connsiteX3" fmla="*/ 1143931 w 1164691"/>
              <a:gd name="connsiteY3" fmla="*/ 177904 h 1072498"/>
              <a:gd name="connsiteX4" fmla="*/ 1164691 w 1164691"/>
              <a:gd name="connsiteY4" fmla="*/ 893858 h 1072498"/>
              <a:gd name="connsiteX5" fmla="*/ 697818 w 1164691"/>
              <a:gd name="connsiteY5" fmla="*/ 937757 h 1072498"/>
              <a:gd name="connsiteX6" fmla="*/ 825025 w 1164691"/>
              <a:gd name="connsiteY6" fmla="*/ 672139 h 1072498"/>
              <a:gd name="connsiteX7" fmla="*/ 303540 w 1164691"/>
              <a:gd name="connsiteY7" fmla="*/ 266587 h 1072498"/>
              <a:gd name="connsiteX8" fmla="*/ 60378 w 1164691"/>
              <a:gd name="connsiteY8" fmla="*/ 1072498 h 1072498"/>
              <a:gd name="connsiteX0" fmla="*/ 69417 w 1173730"/>
              <a:gd name="connsiteY0" fmla="*/ 1059406 h 1059406"/>
              <a:gd name="connsiteX1" fmla="*/ 297100 w 1173730"/>
              <a:gd name="connsiteY1" fmla="*/ 3914 h 1059406"/>
              <a:gd name="connsiteX2" fmla="*/ 1027608 w 1173730"/>
              <a:gd name="connsiteY2" fmla="*/ 412016 h 1059406"/>
              <a:gd name="connsiteX3" fmla="*/ 1152970 w 1173730"/>
              <a:gd name="connsiteY3" fmla="*/ 164812 h 1059406"/>
              <a:gd name="connsiteX4" fmla="*/ 1173730 w 1173730"/>
              <a:gd name="connsiteY4" fmla="*/ 880766 h 1059406"/>
              <a:gd name="connsiteX5" fmla="*/ 706857 w 1173730"/>
              <a:gd name="connsiteY5" fmla="*/ 924665 h 1059406"/>
              <a:gd name="connsiteX6" fmla="*/ 834064 w 1173730"/>
              <a:gd name="connsiteY6" fmla="*/ 659047 h 1059406"/>
              <a:gd name="connsiteX7" fmla="*/ 312579 w 1173730"/>
              <a:gd name="connsiteY7" fmla="*/ 253495 h 1059406"/>
              <a:gd name="connsiteX8" fmla="*/ 69417 w 1173730"/>
              <a:gd name="connsiteY8" fmla="*/ 1059406 h 1059406"/>
              <a:gd name="connsiteX0" fmla="*/ 64007 w 1168320"/>
              <a:gd name="connsiteY0" fmla="*/ 1064058 h 1064058"/>
              <a:gd name="connsiteX1" fmla="*/ 291690 w 1168320"/>
              <a:gd name="connsiteY1" fmla="*/ 8566 h 1064058"/>
              <a:gd name="connsiteX2" fmla="*/ 1022198 w 1168320"/>
              <a:gd name="connsiteY2" fmla="*/ 416668 h 1064058"/>
              <a:gd name="connsiteX3" fmla="*/ 1147560 w 1168320"/>
              <a:gd name="connsiteY3" fmla="*/ 169464 h 1064058"/>
              <a:gd name="connsiteX4" fmla="*/ 1168320 w 1168320"/>
              <a:gd name="connsiteY4" fmla="*/ 885418 h 1064058"/>
              <a:gd name="connsiteX5" fmla="*/ 701447 w 1168320"/>
              <a:gd name="connsiteY5" fmla="*/ 929317 h 1064058"/>
              <a:gd name="connsiteX6" fmla="*/ 828654 w 1168320"/>
              <a:gd name="connsiteY6" fmla="*/ 663699 h 1064058"/>
              <a:gd name="connsiteX7" fmla="*/ 307169 w 1168320"/>
              <a:gd name="connsiteY7" fmla="*/ 258147 h 1064058"/>
              <a:gd name="connsiteX8" fmla="*/ 64007 w 1168320"/>
              <a:gd name="connsiteY8" fmla="*/ 1064058 h 1064058"/>
              <a:gd name="connsiteX0" fmla="*/ 48502 w 1152815"/>
              <a:gd name="connsiteY0" fmla="*/ 1074359 h 1074359"/>
              <a:gd name="connsiteX1" fmla="*/ 396377 w 1152815"/>
              <a:gd name="connsiteY1" fmla="*/ 8373 h 1074359"/>
              <a:gd name="connsiteX2" fmla="*/ 1006693 w 1152815"/>
              <a:gd name="connsiteY2" fmla="*/ 426969 h 1074359"/>
              <a:gd name="connsiteX3" fmla="*/ 1132055 w 1152815"/>
              <a:gd name="connsiteY3" fmla="*/ 179765 h 1074359"/>
              <a:gd name="connsiteX4" fmla="*/ 1152815 w 1152815"/>
              <a:gd name="connsiteY4" fmla="*/ 895719 h 1074359"/>
              <a:gd name="connsiteX5" fmla="*/ 685942 w 1152815"/>
              <a:gd name="connsiteY5" fmla="*/ 939618 h 1074359"/>
              <a:gd name="connsiteX6" fmla="*/ 813149 w 1152815"/>
              <a:gd name="connsiteY6" fmla="*/ 674000 h 1074359"/>
              <a:gd name="connsiteX7" fmla="*/ 291664 w 1152815"/>
              <a:gd name="connsiteY7" fmla="*/ 268448 h 1074359"/>
              <a:gd name="connsiteX8" fmla="*/ 48502 w 1152815"/>
              <a:gd name="connsiteY8" fmla="*/ 1074359 h 1074359"/>
              <a:gd name="connsiteX0" fmla="*/ 53691 w 1158004"/>
              <a:gd name="connsiteY0" fmla="*/ 1070293 h 1070293"/>
              <a:gd name="connsiteX1" fmla="*/ 354121 w 1158004"/>
              <a:gd name="connsiteY1" fmla="*/ 8450 h 1070293"/>
              <a:gd name="connsiteX2" fmla="*/ 1011882 w 1158004"/>
              <a:gd name="connsiteY2" fmla="*/ 422903 h 1070293"/>
              <a:gd name="connsiteX3" fmla="*/ 1137244 w 1158004"/>
              <a:gd name="connsiteY3" fmla="*/ 175699 h 1070293"/>
              <a:gd name="connsiteX4" fmla="*/ 1158004 w 1158004"/>
              <a:gd name="connsiteY4" fmla="*/ 891653 h 1070293"/>
              <a:gd name="connsiteX5" fmla="*/ 691131 w 1158004"/>
              <a:gd name="connsiteY5" fmla="*/ 935552 h 1070293"/>
              <a:gd name="connsiteX6" fmla="*/ 818338 w 1158004"/>
              <a:gd name="connsiteY6" fmla="*/ 669934 h 1070293"/>
              <a:gd name="connsiteX7" fmla="*/ 296853 w 1158004"/>
              <a:gd name="connsiteY7" fmla="*/ 264382 h 1070293"/>
              <a:gd name="connsiteX8" fmla="*/ 53691 w 1158004"/>
              <a:gd name="connsiteY8" fmla="*/ 1070293 h 1070293"/>
              <a:gd name="connsiteX0" fmla="*/ 46701 w 1151014"/>
              <a:gd name="connsiteY0" fmla="*/ 1066246 h 1066246"/>
              <a:gd name="connsiteX1" fmla="*/ 347131 w 1151014"/>
              <a:gd name="connsiteY1" fmla="*/ 4403 h 1066246"/>
              <a:gd name="connsiteX2" fmla="*/ 1004892 w 1151014"/>
              <a:gd name="connsiteY2" fmla="*/ 418856 h 1066246"/>
              <a:gd name="connsiteX3" fmla="*/ 1130254 w 1151014"/>
              <a:gd name="connsiteY3" fmla="*/ 171652 h 1066246"/>
              <a:gd name="connsiteX4" fmla="*/ 1151014 w 1151014"/>
              <a:gd name="connsiteY4" fmla="*/ 887606 h 1066246"/>
              <a:gd name="connsiteX5" fmla="*/ 684141 w 1151014"/>
              <a:gd name="connsiteY5" fmla="*/ 931505 h 1066246"/>
              <a:gd name="connsiteX6" fmla="*/ 811348 w 1151014"/>
              <a:gd name="connsiteY6" fmla="*/ 665887 h 1066246"/>
              <a:gd name="connsiteX7" fmla="*/ 289863 w 1151014"/>
              <a:gd name="connsiteY7" fmla="*/ 260335 h 1066246"/>
              <a:gd name="connsiteX8" fmla="*/ 46701 w 1151014"/>
              <a:gd name="connsiteY8" fmla="*/ 1066246 h 1066246"/>
              <a:gd name="connsiteX0" fmla="*/ 55006 w 1159319"/>
              <a:gd name="connsiteY0" fmla="*/ 1065885 h 1065885"/>
              <a:gd name="connsiteX1" fmla="*/ 355436 w 1159319"/>
              <a:gd name="connsiteY1" fmla="*/ 4042 h 1065885"/>
              <a:gd name="connsiteX2" fmla="*/ 1013197 w 1159319"/>
              <a:gd name="connsiteY2" fmla="*/ 418495 h 1065885"/>
              <a:gd name="connsiteX3" fmla="*/ 1138559 w 1159319"/>
              <a:gd name="connsiteY3" fmla="*/ 171291 h 1065885"/>
              <a:gd name="connsiteX4" fmla="*/ 1159319 w 1159319"/>
              <a:gd name="connsiteY4" fmla="*/ 887245 h 1065885"/>
              <a:gd name="connsiteX5" fmla="*/ 692446 w 1159319"/>
              <a:gd name="connsiteY5" fmla="*/ 931144 h 1065885"/>
              <a:gd name="connsiteX6" fmla="*/ 819653 w 1159319"/>
              <a:gd name="connsiteY6" fmla="*/ 665526 h 1065885"/>
              <a:gd name="connsiteX7" fmla="*/ 298168 w 1159319"/>
              <a:gd name="connsiteY7" fmla="*/ 259974 h 1065885"/>
              <a:gd name="connsiteX8" fmla="*/ 55006 w 1159319"/>
              <a:gd name="connsiteY8" fmla="*/ 1065885 h 1065885"/>
              <a:gd name="connsiteX0" fmla="*/ 52738 w 1157051"/>
              <a:gd name="connsiteY0" fmla="*/ 1063223 h 1063223"/>
              <a:gd name="connsiteX1" fmla="*/ 353168 w 1157051"/>
              <a:gd name="connsiteY1" fmla="*/ 1380 h 1063223"/>
              <a:gd name="connsiteX2" fmla="*/ 1010929 w 1157051"/>
              <a:gd name="connsiteY2" fmla="*/ 415833 h 1063223"/>
              <a:gd name="connsiteX3" fmla="*/ 1136291 w 1157051"/>
              <a:gd name="connsiteY3" fmla="*/ 168629 h 1063223"/>
              <a:gd name="connsiteX4" fmla="*/ 1157051 w 1157051"/>
              <a:gd name="connsiteY4" fmla="*/ 884583 h 1063223"/>
              <a:gd name="connsiteX5" fmla="*/ 690178 w 1157051"/>
              <a:gd name="connsiteY5" fmla="*/ 928482 h 1063223"/>
              <a:gd name="connsiteX6" fmla="*/ 817385 w 1157051"/>
              <a:gd name="connsiteY6" fmla="*/ 662864 h 1063223"/>
              <a:gd name="connsiteX7" fmla="*/ 295900 w 1157051"/>
              <a:gd name="connsiteY7" fmla="*/ 257312 h 1063223"/>
              <a:gd name="connsiteX8" fmla="*/ 52738 w 1157051"/>
              <a:gd name="connsiteY8" fmla="*/ 1063223 h 1063223"/>
              <a:gd name="connsiteX0" fmla="*/ 62493 w 1166806"/>
              <a:gd name="connsiteY0" fmla="*/ 1063610 h 1063610"/>
              <a:gd name="connsiteX1" fmla="*/ 362923 w 1166806"/>
              <a:gd name="connsiteY1" fmla="*/ 1767 h 1063610"/>
              <a:gd name="connsiteX2" fmla="*/ 1020684 w 1166806"/>
              <a:gd name="connsiteY2" fmla="*/ 416220 h 1063610"/>
              <a:gd name="connsiteX3" fmla="*/ 1146046 w 1166806"/>
              <a:gd name="connsiteY3" fmla="*/ 169016 h 1063610"/>
              <a:gd name="connsiteX4" fmla="*/ 1166806 w 1166806"/>
              <a:gd name="connsiteY4" fmla="*/ 884970 h 1063610"/>
              <a:gd name="connsiteX5" fmla="*/ 699933 w 1166806"/>
              <a:gd name="connsiteY5" fmla="*/ 928869 h 1063610"/>
              <a:gd name="connsiteX6" fmla="*/ 827140 w 1166806"/>
              <a:gd name="connsiteY6" fmla="*/ 663251 h 1063610"/>
              <a:gd name="connsiteX7" fmla="*/ 305655 w 1166806"/>
              <a:gd name="connsiteY7" fmla="*/ 257699 h 1063610"/>
              <a:gd name="connsiteX8" fmla="*/ 62493 w 1166806"/>
              <a:gd name="connsiteY8" fmla="*/ 1063610 h 1063610"/>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863" h="1062515">
                <a:moveTo>
                  <a:pt x="63550" y="1062515"/>
                </a:moveTo>
                <a:cubicBezTo>
                  <a:pt x="-110612" y="329432"/>
                  <a:pt x="100829" y="18804"/>
                  <a:pt x="363980" y="672"/>
                </a:cubicBezTo>
                <a:cubicBezTo>
                  <a:pt x="627131" y="-17460"/>
                  <a:pt x="891172" y="336908"/>
                  <a:pt x="1021741" y="415125"/>
                </a:cubicBezTo>
                <a:cubicBezTo>
                  <a:pt x="1071656" y="341147"/>
                  <a:pt x="1062750" y="351597"/>
                  <a:pt x="1147103" y="167921"/>
                </a:cubicBezTo>
                <a:lnTo>
                  <a:pt x="1167863" y="883875"/>
                </a:lnTo>
                <a:lnTo>
                  <a:pt x="700990" y="927774"/>
                </a:lnTo>
                <a:lnTo>
                  <a:pt x="828197" y="662156"/>
                </a:lnTo>
                <a:cubicBezTo>
                  <a:pt x="759484" y="558524"/>
                  <a:pt x="530850" y="238800"/>
                  <a:pt x="306712" y="256604"/>
                </a:cubicBezTo>
                <a:cubicBezTo>
                  <a:pt x="123106" y="291820"/>
                  <a:pt x="7937" y="591825"/>
                  <a:pt x="63550" y="1062515"/>
                </a:cubicBezTo>
                <a:close/>
              </a:path>
            </a:pathLst>
          </a:custGeom>
          <a:solidFill>
            <a:srgbClr val="FF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solidFill>
                <a:prstClr val="black"/>
              </a:solidFill>
            </a:endParaRPr>
          </a:p>
        </p:txBody>
      </p:sp>
      <p:sp>
        <p:nvSpPr>
          <p:cNvPr id="47" name="環状矢印 24"/>
          <p:cNvSpPr/>
          <p:nvPr/>
        </p:nvSpPr>
        <p:spPr>
          <a:xfrm rot="15308905" flipH="1" flipV="1">
            <a:off x="5026618" y="3061915"/>
            <a:ext cx="648771" cy="686360"/>
          </a:xfrm>
          <a:custGeom>
            <a:avLst/>
            <a:gdLst>
              <a:gd name="connsiteX0" fmla="*/ 101647 w 1626349"/>
              <a:gd name="connsiteY0" fmla="*/ 813175 h 1626349"/>
              <a:gd name="connsiteX1" fmla="*/ 712695 w 1626349"/>
              <a:gd name="connsiteY1" fmla="*/ 108778 h 1626349"/>
              <a:gd name="connsiteX2" fmla="*/ 1496324 w 1626349"/>
              <a:gd name="connsiteY2" fmla="*/ 614229 h 1626349"/>
              <a:gd name="connsiteX3" fmla="*/ 1592988 w 1626349"/>
              <a:gd name="connsiteY3" fmla="*/ 614228 h 1626349"/>
              <a:gd name="connsiteX4" fmla="*/ 1423055 w 1626349"/>
              <a:gd name="connsiteY4" fmla="*/ 813174 h 1626349"/>
              <a:gd name="connsiteX5" fmla="*/ 1186400 w 1626349"/>
              <a:gd name="connsiteY5" fmla="*/ 614228 h 1626349"/>
              <a:gd name="connsiteX6" fmla="*/ 1280852 w 1626349"/>
              <a:gd name="connsiteY6" fmla="*/ 614228 h 1626349"/>
              <a:gd name="connsiteX7" fmla="*/ 711655 w 1626349"/>
              <a:gd name="connsiteY7" fmla="*/ 315183 h 1626349"/>
              <a:gd name="connsiteX8" fmla="*/ 304940 w 1626349"/>
              <a:gd name="connsiteY8" fmla="*/ 813175 h 1626349"/>
              <a:gd name="connsiteX9" fmla="*/ 101647 w 1626349"/>
              <a:gd name="connsiteY9" fmla="*/ 813175 h 1626349"/>
              <a:gd name="connsiteX0" fmla="*/ 1 w 1491342"/>
              <a:gd name="connsiteY0" fmla="*/ 711587 h 713285"/>
              <a:gd name="connsiteX1" fmla="*/ 611049 w 1491342"/>
              <a:gd name="connsiteY1" fmla="*/ 7190 h 713285"/>
              <a:gd name="connsiteX2" fmla="*/ 1394678 w 1491342"/>
              <a:gd name="connsiteY2" fmla="*/ 512641 h 713285"/>
              <a:gd name="connsiteX3" fmla="*/ 1491342 w 1491342"/>
              <a:gd name="connsiteY3" fmla="*/ 512640 h 713285"/>
              <a:gd name="connsiteX4" fmla="*/ 1321409 w 1491342"/>
              <a:gd name="connsiteY4" fmla="*/ 711586 h 713285"/>
              <a:gd name="connsiteX5" fmla="*/ 1084754 w 1491342"/>
              <a:gd name="connsiteY5" fmla="*/ 512640 h 713285"/>
              <a:gd name="connsiteX6" fmla="*/ 1179206 w 1491342"/>
              <a:gd name="connsiteY6" fmla="*/ 512640 h 713285"/>
              <a:gd name="connsiteX7" fmla="*/ 610009 w 1491342"/>
              <a:gd name="connsiteY7" fmla="*/ 213595 h 713285"/>
              <a:gd name="connsiteX8" fmla="*/ 1 w 1491342"/>
              <a:gd name="connsiteY8" fmla="*/ 711587 h 713285"/>
              <a:gd name="connsiteX0" fmla="*/ 1 w 1270695"/>
              <a:gd name="connsiteY0" fmla="*/ 1042259 h 1043311"/>
              <a:gd name="connsiteX1" fmla="*/ 390402 w 1270695"/>
              <a:gd name="connsiteY1" fmla="*/ 17176 h 1043311"/>
              <a:gd name="connsiteX2" fmla="*/ 1174031 w 1270695"/>
              <a:gd name="connsiteY2" fmla="*/ 522627 h 1043311"/>
              <a:gd name="connsiteX3" fmla="*/ 1270695 w 1270695"/>
              <a:gd name="connsiteY3" fmla="*/ 522626 h 1043311"/>
              <a:gd name="connsiteX4" fmla="*/ 1100762 w 1270695"/>
              <a:gd name="connsiteY4" fmla="*/ 721572 h 1043311"/>
              <a:gd name="connsiteX5" fmla="*/ 864107 w 1270695"/>
              <a:gd name="connsiteY5" fmla="*/ 522626 h 1043311"/>
              <a:gd name="connsiteX6" fmla="*/ 958559 w 1270695"/>
              <a:gd name="connsiteY6" fmla="*/ 522626 h 1043311"/>
              <a:gd name="connsiteX7" fmla="*/ 389362 w 1270695"/>
              <a:gd name="connsiteY7" fmla="*/ 223581 h 1043311"/>
              <a:gd name="connsiteX8" fmla="*/ 1 w 1270695"/>
              <a:gd name="connsiteY8" fmla="*/ 1042259 h 1043311"/>
              <a:gd name="connsiteX0" fmla="*/ 11205 w 1281899"/>
              <a:gd name="connsiteY0" fmla="*/ 1042259 h 1043311"/>
              <a:gd name="connsiteX1" fmla="*/ 401606 w 1281899"/>
              <a:gd name="connsiteY1" fmla="*/ 17176 h 1043311"/>
              <a:gd name="connsiteX2" fmla="*/ 1185235 w 1281899"/>
              <a:gd name="connsiteY2" fmla="*/ 522627 h 1043311"/>
              <a:gd name="connsiteX3" fmla="*/ 1281899 w 1281899"/>
              <a:gd name="connsiteY3" fmla="*/ 522626 h 1043311"/>
              <a:gd name="connsiteX4" fmla="*/ 1111966 w 1281899"/>
              <a:gd name="connsiteY4" fmla="*/ 721572 h 1043311"/>
              <a:gd name="connsiteX5" fmla="*/ 875311 w 1281899"/>
              <a:gd name="connsiteY5" fmla="*/ 522626 h 1043311"/>
              <a:gd name="connsiteX6" fmla="*/ 969763 w 1281899"/>
              <a:gd name="connsiteY6" fmla="*/ 522626 h 1043311"/>
              <a:gd name="connsiteX7" fmla="*/ 400566 w 1281899"/>
              <a:gd name="connsiteY7" fmla="*/ 223581 h 1043311"/>
              <a:gd name="connsiteX8" fmla="*/ 11205 w 1281899"/>
              <a:gd name="connsiteY8" fmla="*/ 1042259 h 1043311"/>
              <a:gd name="connsiteX0" fmla="*/ 11205 w 1281899"/>
              <a:gd name="connsiteY0" fmla="*/ 1042259 h 1042259"/>
              <a:gd name="connsiteX1" fmla="*/ 401606 w 1281899"/>
              <a:gd name="connsiteY1" fmla="*/ 17176 h 1042259"/>
              <a:gd name="connsiteX2" fmla="*/ 1185235 w 1281899"/>
              <a:gd name="connsiteY2" fmla="*/ 522627 h 1042259"/>
              <a:gd name="connsiteX3" fmla="*/ 1281899 w 1281899"/>
              <a:gd name="connsiteY3" fmla="*/ 522626 h 1042259"/>
              <a:gd name="connsiteX4" fmla="*/ 1111966 w 1281899"/>
              <a:gd name="connsiteY4" fmla="*/ 721572 h 1042259"/>
              <a:gd name="connsiteX5" fmla="*/ 875311 w 1281899"/>
              <a:gd name="connsiteY5" fmla="*/ 522626 h 1042259"/>
              <a:gd name="connsiteX6" fmla="*/ 969763 w 1281899"/>
              <a:gd name="connsiteY6" fmla="*/ 522626 h 1042259"/>
              <a:gd name="connsiteX7" fmla="*/ 400566 w 1281899"/>
              <a:gd name="connsiteY7" fmla="*/ 223581 h 1042259"/>
              <a:gd name="connsiteX8" fmla="*/ 11205 w 1281899"/>
              <a:gd name="connsiteY8" fmla="*/ 1042259 h 1042259"/>
              <a:gd name="connsiteX0" fmla="*/ 17796 w 1142291"/>
              <a:gd name="connsiteY0" fmla="*/ 1028853 h 1028853"/>
              <a:gd name="connsiteX1" fmla="*/ 261998 w 1142291"/>
              <a:gd name="connsiteY1" fmla="*/ 16537 h 1028853"/>
              <a:gd name="connsiteX2" fmla="*/ 1045627 w 1142291"/>
              <a:gd name="connsiteY2" fmla="*/ 521988 h 1028853"/>
              <a:gd name="connsiteX3" fmla="*/ 1142291 w 1142291"/>
              <a:gd name="connsiteY3" fmla="*/ 521987 h 1028853"/>
              <a:gd name="connsiteX4" fmla="*/ 972358 w 1142291"/>
              <a:gd name="connsiteY4" fmla="*/ 720933 h 1028853"/>
              <a:gd name="connsiteX5" fmla="*/ 735703 w 1142291"/>
              <a:gd name="connsiteY5" fmla="*/ 521987 h 1028853"/>
              <a:gd name="connsiteX6" fmla="*/ 830155 w 1142291"/>
              <a:gd name="connsiteY6" fmla="*/ 521987 h 1028853"/>
              <a:gd name="connsiteX7" fmla="*/ 260958 w 1142291"/>
              <a:gd name="connsiteY7" fmla="*/ 222942 h 1028853"/>
              <a:gd name="connsiteX8" fmla="*/ 17796 w 1142291"/>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226832"/>
              <a:gd name="connsiteY0" fmla="*/ 1028853 h 1028853"/>
              <a:gd name="connsiteX1" fmla="*/ 303682 w 1226832"/>
              <a:gd name="connsiteY1" fmla="*/ 16537 h 1028853"/>
              <a:gd name="connsiteX2" fmla="*/ 1087311 w 1226832"/>
              <a:gd name="connsiteY2" fmla="*/ 521988 h 1028853"/>
              <a:gd name="connsiteX3" fmla="*/ 1183975 w 1226832"/>
              <a:gd name="connsiteY3" fmla="*/ 521987 h 1028853"/>
              <a:gd name="connsiteX4" fmla="*/ 1226832 w 1226832"/>
              <a:gd name="connsiteY4" fmla="*/ 951651 h 1028853"/>
              <a:gd name="connsiteX5" fmla="*/ 777387 w 1226832"/>
              <a:gd name="connsiteY5" fmla="*/ 521987 h 1028853"/>
              <a:gd name="connsiteX6" fmla="*/ 871839 w 1226832"/>
              <a:gd name="connsiteY6" fmla="*/ 521987 h 1028853"/>
              <a:gd name="connsiteX7" fmla="*/ 302642 w 1226832"/>
              <a:gd name="connsiteY7" fmla="*/ 222942 h 1028853"/>
              <a:gd name="connsiteX8" fmla="*/ 59480 w 1226832"/>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77387 w 1268936"/>
              <a:gd name="connsiteY5" fmla="*/ 521987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872981 w 1268936"/>
              <a:gd name="connsiteY7" fmla="*/ 629187 h 1028853"/>
              <a:gd name="connsiteX8" fmla="*/ 302642 w 1268936"/>
              <a:gd name="connsiteY8" fmla="*/ 222942 h 1028853"/>
              <a:gd name="connsiteX9" fmla="*/ 59480 w 1268936"/>
              <a:gd name="connsiteY9" fmla="*/ 1028853 h 1028853"/>
              <a:gd name="connsiteX0" fmla="*/ 59480 w 1268936"/>
              <a:gd name="connsiteY0" fmla="*/ 1021699 h 1021699"/>
              <a:gd name="connsiteX1" fmla="*/ 303682 w 1268936"/>
              <a:gd name="connsiteY1" fmla="*/ 9383 h 1021699"/>
              <a:gd name="connsiteX2" fmla="*/ 1087311 w 1268936"/>
              <a:gd name="connsiteY2" fmla="*/ 514834 h 1021699"/>
              <a:gd name="connsiteX3" fmla="*/ 1012748 w 1268936"/>
              <a:gd name="connsiteY3" fmla="*/ 405854 h 1021699"/>
              <a:gd name="connsiteX4" fmla="*/ 1268936 w 1268936"/>
              <a:gd name="connsiteY4" fmla="*/ 190122 h 1021699"/>
              <a:gd name="connsiteX5" fmla="*/ 1226832 w 1268936"/>
              <a:gd name="connsiteY5" fmla="*/ 944497 h 1021699"/>
              <a:gd name="connsiteX6" fmla="*/ 714918 w 1268936"/>
              <a:gd name="connsiteY6" fmla="*/ 837580 h 1021699"/>
              <a:gd name="connsiteX7" fmla="*/ 871839 w 1268936"/>
              <a:gd name="connsiteY7" fmla="*/ 514833 h 1021699"/>
              <a:gd name="connsiteX8" fmla="*/ 872981 w 1268936"/>
              <a:gd name="connsiteY8" fmla="*/ 622033 h 1021699"/>
              <a:gd name="connsiteX9" fmla="*/ 302642 w 1268936"/>
              <a:gd name="connsiteY9" fmla="*/ 215788 h 1021699"/>
              <a:gd name="connsiteX10" fmla="*/ 59480 w 1268936"/>
              <a:gd name="connsiteY10" fmla="*/ 1021699 h 1021699"/>
              <a:gd name="connsiteX0" fmla="*/ 59480 w 1226832"/>
              <a:gd name="connsiteY0" fmla="*/ 1021699 h 1021699"/>
              <a:gd name="connsiteX1" fmla="*/ 303682 w 1226832"/>
              <a:gd name="connsiteY1" fmla="*/ 9383 h 1021699"/>
              <a:gd name="connsiteX2" fmla="*/ 1087311 w 1226832"/>
              <a:gd name="connsiteY2" fmla="*/ 514834 h 1021699"/>
              <a:gd name="connsiteX3" fmla="*/ 1012748 w 1226832"/>
              <a:gd name="connsiteY3" fmla="*/ 405854 h 1021699"/>
              <a:gd name="connsiteX4" fmla="*/ 1199938 w 1226832"/>
              <a:gd name="connsiteY4" fmla="*/ 48833 h 1021699"/>
              <a:gd name="connsiteX5" fmla="*/ 1226832 w 1226832"/>
              <a:gd name="connsiteY5" fmla="*/ 944497 h 1021699"/>
              <a:gd name="connsiteX6" fmla="*/ 714918 w 1226832"/>
              <a:gd name="connsiteY6" fmla="*/ 837580 h 1021699"/>
              <a:gd name="connsiteX7" fmla="*/ 871839 w 1226832"/>
              <a:gd name="connsiteY7" fmla="*/ 514833 h 1021699"/>
              <a:gd name="connsiteX8" fmla="*/ 872981 w 1226832"/>
              <a:gd name="connsiteY8" fmla="*/ 622033 h 1021699"/>
              <a:gd name="connsiteX9" fmla="*/ 302642 w 1226832"/>
              <a:gd name="connsiteY9" fmla="*/ 215788 h 1021699"/>
              <a:gd name="connsiteX10" fmla="*/ 59480 w 1226832"/>
              <a:gd name="connsiteY10" fmla="*/ 1021699 h 1021699"/>
              <a:gd name="connsiteX0" fmla="*/ 59480 w 1422484"/>
              <a:gd name="connsiteY0" fmla="*/ 1021699 h 1108720"/>
              <a:gd name="connsiteX1" fmla="*/ 303682 w 1422484"/>
              <a:gd name="connsiteY1" fmla="*/ 9383 h 1108720"/>
              <a:gd name="connsiteX2" fmla="*/ 1087311 w 1422484"/>
              <a:gd name="connsiteY2" fmla="*/ 514834 h 1108720"/>
              <a:gd name="connsiteX3" fmla="*/ 1012748 w 1422484"/>
              <a:gd name="connsiteY3" fmla="*/ 405854 h 1108720"/>
              <a:gd name="connsiteX4" fmla="*/ 1199938 w 1422484"/>
              <a:gd name="connsiteY4" fmla="*/ 48833 h 1108720"/>
              <a:gd name="connsiteX5" fmla="*/ 1422484 w 1422484"/>
              <a:gd name="connsiteY5" fmla="*/ 1108720 h 1108720"/>
              <a:gd name="connsiteX6" fmla="*/ 714918 w 1422484"/>
              <a:gd name="connsiteY6" fmla="*/ 837580 h 1108720"/>
              <a:gd name="connsiteX7" fmla="*/ 871839 w 1422484"/>
              <a:gd name="connsiteY7" fmla="*/ 514833 h 1108720"/>
              <a:gd name="connsiteX8" fmla="*/ 872981 w 1422484"/>
              <a:gd name="connsiteY8" fmla="*/ 622033 h 1108720"/>
              <a:gd name="connsiteX9" fmla="*/ 302642 w 1422484"/>
              <a:gd name="connsiteY9" fmla="*/ 215788 h 1108720"/>
              <a:gd name="connsiteX10" fmla="*/ 59480 w 1422484"/>
              <a:gd name="connsiteY10" fmla="*/ 1021699 h 1108720"/>
              <a:gd name="connsiteX0" fmla="*/ 59480 w 1235132"/>
              <a:gd name="connsiteY0" fmla="*/ 1021699 h 1021699"/>
              <a:gd name="connsiteX1" fmla="*/ 303682 w 1235132"/>
              <a:gd name="connsiteY1" fmla="*/ 9383 h 1021699"/>
              <a:gd name="connsiteX2" fmla="*/ 1087311 w 1235132"/>
              <a:gd name="connsiteY2" fmla="*/ 514834 h 1021699"/>
              <a:gd name="connsiteX3" fmla="*/ 1012748 w 1235132"/>
              <a:gd name="connsiteY3" fmla="*/ 405854 h 1021699"/>
              <a:gd name="connsiteX4" fmla="*/ 1199938 w 1235132"/>
              <a:gd name="connsiteY4" fmla="*/ 48833 h 1021699"/>
              <a:gd name="connsiteX5" fmla="*/ 1235132 w 1235132"/>
              <a:gd name="connsiteY5" fmla="*/ 909777 h 1021699"/>
              <a:gd name="connsiteX6" fmla="*/ 714918 w 1235132"/>
              <a:gd name="connsiteY6" fmla="*/ 837580 h 1021699"/>
              <a:gd name="connsiteX7" fmla="*/ 871839 w 1235132"/>
              <a:gd name="connsiteY7" fmla="*/ 514833 h 1021699"/>
              <a:gd name="connsiteX8" fmla="*/ 872981 w 1235132"/>
              <a:gd name="connsiteY8" fmla="*/ 622033 h 1021699"/>
              <a:gd name="connsiteX9" fmla="*/ 302642 w 1235132"/>
              <a:gd name="connsiteY9" fmla="*/ 215788 h 1021699"/>
              <a:gd name="connsiteX10" fmla="*/ 59480 w 1235132"/>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72981 w 1225849"/>
              <a:gd name="connsiteY8" fmla="*/ 622033 h 1021699"/>
              <a:gd name="connsiteX9" fmla="*/ 302642 w 1225849"/>
              <a:gd name="connsiteY9" fmla="*/ 215788 h 1021699"/>
              <a:gd name="connsiteX10" fmla="*/ 59480 w 1225849"/>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482756 w 1225849"/>
              <a:gd name="connsiteY8" fmla="*/ 565458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03920 w 1225849"/>
              <a:gd name="connsiteY7" fmla="*/ 645415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703409 w 1225849"/>
              <a:gd name="connsiteY7" fmla="*/ 698811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6777 w 1223146"/>
              <a:gd name="connsiteY0" fmla="*/ 1025743 h 1025743"/>
              <a:gd name="connsiteX1" fmla="*/ 300979 w 1223146"/>
              <a:gd name="connsiteY1" fmla="*/ 13427 h 1025743"/>
              <a:gd name="connsiteX2" fmla="*/ 957234 w 1223146"/>
              <a:gd name="connsiteY2" fmla="*/ 447137 h 1025743"/>
              <a:gd name="connsiteX3" fmla="*/ 1010045 w 1223146"/>
              <a:gd name="connsiteY3" fmla="*/ 409898 h 1025743"/>
              <a:gd name="connsiteX4" fmla="*/ 1197235 w 1223146"/>
              <a:gd name="connsiteY4" fmla="*/ 52877 h 1025743"/>
              <a:gd name="connsiteX5" fmla="*/ 1223146 w 1223146"/>
              <a:gd name="connsiteY5" fmla="*/ 937295 h 1025743"/>
              <a:gd name="connsiteX6" fmla="*/ 712215 w 1223146"/>
              <a:gd name="connsiteY6" fmla="*/ 841624 h 1025743"/>
              <a:gd name="connsiteX7" fmla="*/ 807543 w 1223146"/>
              <a:gd name="connsiteY7" fmla="*/ 648906 h 1025743"/>
              <a:gd name="connsiteX8" fmla="*/ 736750 w 1223146"/>
              <a:gd name="connsiteY8" fmla="*/ 524420 h 1025743"/>
              <a:gd name="connsiteX9" fmla="*/ 489239 w 1223146"/>
              <a:gd name="connsiteY9" fmla="*/ 285401 h 1025743"/>
              <a:gd name="connsiteX10" fmla="*/ 299939 w 1223146"/>
              <a:gd name="connsiteY10" fmla="*/ 219832 h 1025743"/>
              <a:gd name="connsiteX11" fmla="*/ 56777 w 1223146"/>
              <a:gd name="connsiteY11" fmla="*/ 1025743 h 1025743"/>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956163 w 1223641"/>
              <a:gd name="connsiteY3" fmla="*/ 260410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11319 w 1223641"/>
              <a:gd name="connsiteY3" fmla="*/ 216406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8362 w 1224731"/>
              <a:gd name="connsiteY0" fmla="*/ 1031838 h 1031838"/>
              <a:gd name="connsiteX1" fmla="*/ 302564 w 1224731"/>
              <a:gd name="connsiteY1" fmla="*/ 19522 h 1031838"/>
              <a:gd name="connsiteX2" fmla="*/ 1034703 w 1224731"/>
              <a:gd name="connsiteY2" fmla="*/ 373302 h 1031838"/>
              <a:gd name="connsiteX3" fmla="*/ 1198820 w 1224731"/>
              <a:gd name="connsiteY3" fmla="*/ 58972 h 1031838"/>
              <a:gd name="connsiteX4" fmla="*/ 1224731 w 1224731"/>
              <a:gd name="connsiteY4" fmla="*/ 943390 h 1031838"/>
              <a:gd name="connsiteX5" fmla="*/ 713800 w 1224731"/>
              <a:gd name="connsiteY5" fmla="*/ 847719 h 1031838"/>
              <a:gd name="connsiteX6" fmla="*/ 809128 w 1224731"/>
              <a:gd name="connsiteY6" fmla="*/ 655001 h 1031838"/>
              <a:gd name="connsiteX7" fmla="*/ 738335 w 1224731"/>
              <a:gd name="connsiteY7" fmla="*/ 530515 h 1031838"/>
              <a:gd name="connsiteX8" fmla="*/ 490824 w 1224731"/>
              <a:gd name="connsiteY8" fmla="*/ 291496 h 1031838"/>
              <a:gd name="connsiteX9" fmla="*/ 301524 w 1224731"/>
              <a:gd name="connsiteY9" fmla="*/ 225927 h 1031838"/>
              <a:gd name="connsiteX10" fmla="*/ 58362 w 1224731"/>
              <a:gd name="connsiteY10" fmla="*/ 1031838 h 103183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08744 w 1224347"/>
              <a:gd name="connsiteY6" fmla="*/ 654031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59600 w 1224347"/>
              <a:gd name="connsiteY6" fmla="*/ 579474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490440 w 1224347"/>
              <a:gd name="connsiteY7" fmla="*/ 290526 h 1030868"/>
              <a:gd name="connsiteX8" fmla="*/ 301140 w 1224347"/>
              <a:gd name="connsiteY8" fmla="*/ 224957 h 1030868"/>
              <a:gd name="connsiteX9" fmla="*/ 57978 w 1224347"/>
              <a:gd name="connsiteY9"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695418 w 1224347"/>
              <a:gd name="connsiteY5" fmla="*/ 896127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347979"/>
              <a:gd name="connsiteY0" fmla="*/ 1030868 h 1030868"/>
              <a:gd name="connsiteX1" fmla="*/ 302180 w 1347979"/>
              <a:gd name="connsiteY1" fmla="*/ 18552 h 1030868"/>
              <a:gd name="connsiteX2" fmla="*/ 1016169 w 1347979"/>
              <a:gd name="connsiteY2" fmla="*/ 383478 h 1030868"/>
              <a:gd name="connsiteX3" fmla="*/ 1198436 w 1347979"/>
              <a:gd name="connsiteY3" fmla="*/ 58002 h 1030868"/>
              <a:gd name="connsiteX4" fmla="*/ 1347979 w 1347979"/>
              <a:gd name="connsiteY4" fmla="*/ 934811 h 1030868"/>
              <a:gd name="connsiteX5" fmla="*/ 695418 w 1347979"/>
              <a:gd name="connsiteY5" fmla="*/ 896127 h 1030868"/>
              <a:gd name="connsiteX6" fmla="*/ 822625 w 1347979"/>
              <a:gd name="connsiteY6" fmla="*/ 630509 h 1030868"/>
              <a:gd name="connsiteX7" fmla="*/ 301140 w 1347979"/>
              <a:gd name="connsiteY7" fmla="*/ 224957 h 1030868"/>
              <a:gd name="connsiteX8" fmla="*/ 57978 w 1347979"/>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11407 w 1198436"/>
              <a:gd name="connsiteY4" fmla="*/ 853484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62291 w 1198436"/>
              <a:gd name="connsiteY4" fmla="*/ 852228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33975 w 1162291"/>
              <a:gd name="connsiteY3" fmla="*/ 15924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60796 w 1165109"/>
              <a:gd name="connsiteY0" fmla="*/ 1103147 h 1103147"/>
              <a:gd name="connsiteX1" fmla="*/ 285717 w 1165109"/>
              <a:gd name="connsiteY1" fmla="*/ 16025 h 1103147"/>
              <a:gd name="connsiteX2" fmla="*/ 1018987 w 1165109"/>
              <a:gd name="connsiteY2" fmla="*/ 455757 h 1103147"/>
              <a:gd name="connsiteX3" fmla="*/ 1144349 w 1165109"/>
              <a:gd name="connsiteY3" fmla="*/ 208553 h 1103147"/>
              <a:gd name="connsiteX4" fmla="*/ 1165109 w 1165109"/>
              <a:gd name="connsiteY4" fmla="*/ 924507 h 1103147"/>
              <a:gd name="connsiteX5" fmla="*/ 698236 w 1165109"/>
              <a:gd name="connsiteY5" fmla="*/ 968406 h 1103147"/>
              <a:gd name="connsiteX6" fmla="*/ 825443 w 1165109"/>
              <a:gd name="connsiteY6" fmla="*/ 702788 h 1103147"/>
              <a:gd name="connsiteX7" fmla="*/ 303958 w 1165109"/>
              <a:gd name="connsiteY7" fmla="*/ 297236 h 1103147"/>
              <a:gd name="connsiteX8" fmla="*/ 60796 w 1165109"/>
              <a:gd name="connsiteY8" fmla="*/ 1103147 h 1103147"/>
              <a:gd name="connsiteX0" fmla="*/ 60378 w 1164691"/>
              <a:gd name="connsiteY0" fmla="*/ 1072498 h 1072498"/>
              <a:gd name="connsiteX1" fmla="*/ 288061 w 1164691"/>
              <a:gd name="connsiteY1" fmla="*/ 17006 h 1072498"/>
              <a:gd name="connsiteX2" fmla="*/ 1018569 w 1164691"/>
              <a:gd name="connsiteY2" fmla="*/ 425108 h 1072498"/>
              <a:gd name="connsiteX3" fmla="*/ 1143931 w 1164691"/>
              <a:gd name="connsiteY3" fmla="*/ 177904 h 1072498"/>
              <a:gd name="connsiteX4" fmla="*/ 1164691 w 1164691"/>
              <a:gd name="connsiteY4" fmla="*/ 893858 h 1072498"/>
              <a:gd name="connsiteX5" fmla="*/ 697818 w 1164691"/>
              <a:gd name="connsiteY5" fmla="*/ 937757 h 1072498"/>
              <a:gd name="connsiteX6" fmla="*/ 825025 w 1164691"/>
              <a:gd name="connsiteY6" fmla="*/ 672139 h 1072498"/>
              <a:gd name="connsiteX7" fmla="*/ 303540 w 1164691"/>
              <a:gd name="connsiteY7" fmla="*/ 266587 h 1072498"/>
              <a:gd name="connsiteX8" fmla="*/ 60378 w 1164691"/>
              <a:gd name="connsiteY8" fmla="*/ 1072498 h 1072498"/>
              <a:gd name="connsiteX0" fmla="*/ 69417 w 1173730"/>
              <a:gd name="connsiteY0" fmla="*/ 1059406 h 1059406"/>
              <a:gd name="connsiteX1" fmla="*/ 297100 w 1173730"/>
              <a:gd name="connsiteY1" fmla="*/ 3914 h 1059406"/>
              <a:gd name="connsiteX2" fmla="*/ 1027608 w 1173730"/>
              <a:gd name="connsiteY2" fmla="*/ 412016 h 1059406"/>
              <a:gd name="connsiteX3" fmla="*/ 1152970 w 1173730"/>
              <a:gd name="connsiteY3" fmla="*/ 164812 h 1059406"/>
              <a:gd name="connsiteX4" fmla="*/ 1173730 w 1173730"/>
              <a:gd name="connsiteY4" fmla="*/ 880766 h 1059406"/>
              <a:gd name="connsiteX5" fmla="*/ 706857 w 1173730"/>
              <a:gd name="connsiteY5" fmla="*/ 924665 h 1059406"/>
              <a:gd name="connsiteX6" fmla="*/ 834064 w 1173730"/>
              <a:gd name="connsiteY6" fmla="*/ 659047 h 1059406"/>
              <a:gd name="connsiteX7" fmla="*/ 312579 w 1173730"/>
              <a:gd name="connsiteY7" fmla="*/ 253495 h 1059406"/>
              <a:gd name="connsiteX8" fmla="*/ 69417 w 1173730"/>
              <a:gd name="connsiteY8" fmla="*/ 1059406 h 1059406"/>
              <a:gd name="connsiteX0" fmla="*/ 64007 w 1168320"/>
              <a:gd name="connsiteY0" fmla="*/ 1064058 h 1064058"/>
              <a:gd name="connsiteX1" fmla="*/ 291690 w 1168320"/>
              <a:gd name="connsiteY1" fmla="*/ 8566 h 1064058"/>
              <a:gd name="connsiteX2" fmla="*/ 1022198 w 1168320"/>
              <a:gd name="connsiteY2" fmla="*/ 416668 h 1064058"/>
              <a:gd name="connsiteX3" fmla="*/ 1147560 w 1168320"/>
              <a:gd name="connsiteY3" fmla="*/ 169464 h 1064058"/>
              <a:gd name="connsiteX4" fmla="*/ 1168320 w 1168320"/>
              <a:gd name="connsiteY4" fmla="*/ 885418 h 1064058"/>
              <a:gd name="connsiteX5" fmla="*/ 701447 w 1168320"/>
              <a:gd name="connsiteY5" fmla="*/ 929317 h 1064058"/>
              <a:gd name="connsiteX6" fmla="*/ 828654 w 1168320"/>
              <a:gd name="connsiteY6" fmla="*/ 663699 h 1064058"/>
              <a:gd name="connsiteX7" fmla="*/ 307169 w 1168320"/>
              <a:gd name="connsiteY7" fmla="*/ 258147 h 1064058"/>
              <a:gd name="connsiteX8" fmla="*/ 64007 w 1168320"/>
              <a:gd name="connsiteY8" fmla="*/ 1064058 h 1064058"/>
              <a:gd name="connsiteX0" fmla="*/ 48502 w 1152815"/>
              <a:gd name="connsiteY0" fmla="*/ 1074359 h 1074359"/>
              <a:gd name="connsiteX1" fmla="*/ 396377 w 1152815"/>
              <a:gd name="connsiteY1" fmla="*/ 8373 h 1074359"/>
              <a:gd name="connsiteX2" fmla="*/ 1006693 w 1152815"/>
              <a:gd name="connsiteY2" fmla="*/ 426969 h 1074359"/>
              <a:gd name="connsiteX3" fmla="*/ 1132055 w 1152815"/>
              <a:gd name="connsiteY3" fmla="*/ 179765 h 1074359"/>
              <a:gd name="connsiteX4" fmla="*/ 1152815 w 1152815"/>
              <a:gd name="connsiteY4" fmla="*/ 895719 h 1074359"/>
              <a:gd name="connsiteX5" fmla="*/ 685942 w 1152815"/>
              <a:gd name="connsiteY5" fmla="*/ 939618 h 1074359"/>
              <a:gd name="connsiteX6" fmla="*/ 813149 w 1152815"/>
              <a:gd name="connsiteY6" fmla="*/ 674000 h 1074359"/>
              <a:gd name="connsiteX7" fmla="*/ 291664 w 1152815"/>
              <a:gd name="connsiteY7" fmla="*/ 268448 h 1074359"/>
              <a:gd name="connsiteX8" fmla="*/ 48502 w 1152815"/>
              <a:gd name="connsiteY8" fmla="*/ 1074359 h 1074359"/>
              <a:gd name="connsiteX0" fmla="*/ 53691 w 1158004"/>
              <a:gd name="connsiteY0" fmla="*/ 1070293 h 1070293"/>
              <a:gd name="connsiteX1" fmla="*/ 354121 w 1158004"/>
              <a:gd name="connsiteY1" fmla="*/ 8450 h 1070293"/>
              <a:gd name="connsiteX2" fmla="*/ 1011882 w 1158004"/>
              <a:gd name="connsiteY2" fmla="*/ 422903 h 1070293"/>
              <a:gd name="connsiteX3" fmla="*/ 1137244 w 1158004"/>
              <a:gd name="connsiteY3" fmla="*/ 175699 h 1070293"/>
              <a:gd name="connsiteX4" fmla="*/ 1158004 w 1158004"/>
              <a:gd name="connsiteY4" fmla="*/ 891653 h 1070293"/>
              <a:gd name="connsiteX5" fmla="*/ 691131 w 1158004"/>
              <a:gd name="connsiteY5" fmla="*/ 935552 h 1070293"/>
              <a:gd name="connsiteX6" fmla="*/ 818338 w 1158004"/>
              <a:gd name="connsiteY6" fmla="*/ 669934 h 1070293"/>
              <a:gd name="connsiteX7" fmla="*/ 296853 w 1158004"/>
              <a:gd name="connsiteY7" fmla="*/ 264382 h 1070293"/>
              <a:gd name="connsiteX8" fmla="*/ 53691 w 1158004"/>
              <a:gd name="connsiteY8" fmla="*/ 1070293 h 1070293"/>
              <a:gd name="connsiteX0" fmla="*/ 46701 w 1151014"/>
              <a:gd name="connsiteY0" fmla="*/ 1066246 h 1066246"/>
              <a:gd name="connsiteX1" fmla="*/ 347131 w 1151014"/>
              <a:gd name="connsiteY1" fmla="*/ 4403 h 1066246"/>
              <a:gd name="connsiteX2" fmla="*/ 1004892 w 1151014"/>
              <a:gd name="connsiteY2" fmla="*/ 418856 h 1066246"/>
              <a:gd name="connsiteX3" fmla="*/ 1130254 w 1151014"/>
              <a:gd name="connsiteY3" fmla="*/ 171652 h 1066246"/>
              <a:gd name="connsiteX4" fmla="*/ 1151014 w 1151014"/>
              <a:gd name="connsiteY4" fmla="*/ 887606 h 1066246"/>
              <a:gd name="connsiteX5" fmla="*/ 684141 w 1151014"/>
              <a:gd name="connsiteY5" fmla="*/ 931505 h 1066246"/>
              <a:gd name="connsiteX6" fmla="*/ 811348 w 1151014"/>
              <a:gd name="connsiteY6" fmla="*/ 665887 h 1066246"/>
              <a:gd name="connsiteX7" fmla="*/ 289863 w 1151014"/>
              <a:gd name="connsiteY7" fmla="*/ 260335 h 1066246"/>
              <a:gd name="connsiteX8" fmla="*/ 46701 w 1151014"/>
              <a:gd name="connsiteY8" fmla="*/ 1066246 h 1066246"/>
              <a:gd name="connsiteX0" fmla="*/ 55006 w 1159319"/>
              <a:gd name="connsiteY0" fmla="*/ 1065885 h 1065885"/>
              <a:gd name="connsiteX1" fmla="*/ 355436 w 1159319"/>
              <a:gd name="connsiteY1" fmla="*/ 4042 h 1065885"/>
              <a:gd name="connsiteX2" fmla="*/ 1013197 w 1159319"/>
              <a:gd name="connsiteY2" fmla="*/ 418495 h 1065885"/>
              <a:gd name="connsiteX3" fmla="*/ 1138559 w 1159319"/>
              <a:gd name="connsiteY3" fmla="*/ 171291 h 1065885"/>
              <a:gd name="connsiteX4" fmla="*/ 1159319 w 1159319"/>
              <a:gd name="connsiteY4" fmla="*/ 887245 h 1065885"/>
              <a:gd name="connsiteX5" fmla="*/ 692446 w 1159319"/>
              <a:gd name="connsiteY5" fmla="*/ 931144 h 1065885"/>
              <a:gd name="connsiteX6" fmla="*/ 819653 w 1159319"/>
              <a:gd name="connsiteY6" fmla="*/ 665526 h 1065885"/>
              <a:gd name="connsiteX7" fmla="*/ 298168 w 1159319"/>
              <a:gd name="connsiteY7" fmla="*/ 259974 h 1065885"/>
              <a:gd name="connsiteX8" fmla="*/ 55006 w 1159319"/>
              <a:gd name="connsiteY8" fmla="*/ 1065885 h 1065885"/>
              <a:gd name="connsiteX0" fmla="*/ 52738 w 1157051"/>
              <a:gd name="connsiteY0" fmla="*/ 1063223 h 1063223"/>
              <a:gd name="connsiteX1" fmla="*/ 353168 w 1157051"/>
              <a:gd name="connsiteY1" fmla="*/ 1380 h 1063223"/>
              <a:gd name="connsiteX2" fmla="*/ 1010929 w 1157051"/>
              <a:gd name="connsiteY2" fmla="*/ 415833 h 1063223"/>
              <a:gd name="connsiteX3" fmla="*/ 1136291 w 1157051"/>
              <a:gd name="connsiteY3" fmla="*/ 168629 h 1063223"/>
              <a:gd name="connsiteX4" fmla="*/ 1157051 w 1157051"/>
              <a:gd name="connsiteY4" fmla="*/ 884583 h 1063223"/>
              <a:gd name="connsiteX5" fmla="*/ 690178 w 1157051"/>
              <a:gd name="connsiteY5" fmla="*/ 928482 h 1063223"/>
              <a:gd name="connsiteX6" fmla="*/ 817385 w 1157051"/>
              <a:gd name="connsiteY6" fmla="*/ 662864 h 1063223"/>
              <a:gd name="connsiteX7" fmla="*/ 295900 w 1157051"/>
              <a:gd name="connsiteY7" fmla="*/ 257312 h 1063223"/>
              <a:gd name="connsiteX8" fmla="*/ 52738 w 1157051"/>
              <a:gd name="connsiteY8" fmla="*/ 1063223 h 1063223"/>
              <a:gd name="connsiteX0" fmla="*/ 62493 w 1166806"/>
              <a:gd name="connsiteY0" fmla="*/ 1063610 h 1063610"/>
              <a:gd name="connsiteX1" fmla="*/ 362923 w 1166806"/>
              <a:gd name="connsiteY1" fmla="*/ 1767 h 1063610"/>
              <a:gd name="connsiteX2" fmla="*/ 1020684 w 1166806"/>
              <a:gd name="connsiteY2" fmla="*/ 416220 h 1063610"/>
              <a:gd name="connsiteX3" fmla="*/ 1146046 w 1166806"/>
              <a:gd name="connsiteY3" fmla="*/ 169016 h 1063610"/>
              <a:gd name="connsiteX4" fmla="*/ 1166806 w 1166806"/>
              <a:gd name="connsiteY4" fmla="*/ 884970 h 1063610"/>
              <a:gd name="connsiteX5" fmla="*/ 699933 w 1166806"/>
              <a:gd name="connsiteY5" fmla="*/ 928869 h 1063610"/>
              <a:gd name="connsiteX6" fmla="*/ 827140 w 1166806"/>
              <a:gd name="connsiteY6" fmla="*/ 663251 h 1063610"/>
              <a:gd name="connsiteX7" fmla="*/ 305655 w 1166806"/>
              <a:gd name="connsiteY7" fmla="*/ 257699 h 1063610"/>
              <a:gd name="connsiteX8" fmla="*/ 62493 w 1166806"/>
              <a:gd name="connsiteY8" fmla="*/ 1063610 h 1063610"/>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863" h="1062515">
                <a:moveTo>
                  <a:pt x="63550" y="1062515"/>
                </a:moveTo>
                <a:cubicBezTo>
                  <a:pt x="-110612" y="329432"/>
                  <a:pt x="100829" y="18804"/>
                  <a:pt x="363980" y="672"/>
                </a:cubicBezTo>
                <a:cubicBezTo>
                  <a:pt x="627131" y="-17460"/>
                  <a:pt x="891172" y="336908"/>
                  <a:pt x="1021741" y="415125"/>
                </a:cubicBezTo>
                <a:cubicBezTo>
                  <a:pt x="1071656" y="341147"/>
                  <a:pt x="1062750" y="351597"/>
                  <a:pt x="1147103" y="167921"/>
                </a:cubicBezTo>
                <a:lnTo>
                  <a:pt x="1167863" y="883875"/>
                </a:lnTo>
                <a:lnTo>
                  <a:pt x="700990" y="927774"/>
                </a:lnTo>
                <a:lnTo>
                  <a:pt x="828197" y="662156"/>
                </a:lnTo>
                <a:cubicBezTo>
                  <a:pt x="759484" y="558524"/>
                  <a:pt x="530850" y="238800"/>
                  <a:pt x="306712" y="256604"/>
                </a:cubicBezTo>
                <a:cubicBezTo>
                  <a:pt x="123106" y="291820"/>
                  <a:pt x="7937" y="591825"/>
                  <a:pt x="63550" y="1062515"/>
                </a:cubicBezTo>
                <a:close/>
              </a:path>
            </a:pathLst>
          </a:custGeom>
          <a:solidFill>
            <a:srgbClr val="FF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solidFill>
                <a:prstClr val="black"/>
              </a:solidFill>
            </a:endParaRPr>
          </a:p>
        </p:txBody>
      </p:sp>
      <p:sp>
        <p:nvSpPr>
          <p:cNvPr id="48" name="テキスト ボックス 47"/>
          <p:cNvSpPr txBox="1"/>
          <p:nvPr/>
        </p:nvSpPr>
        <p:spPr>
          <a:xfrm>
            <a:off x="6433131" y="4710619"/>
            <a:ext cx="2626311" cy="717119"/>
          </a:xfrm>
          <a:prstGeom prst="rect">
            <a:avLst/>
          </a:prstGeom>
          <a:noFill/>
        </p:spPr>
        <p:txBody>
          <a:bodyPr wrap="square" rtlCol="0">
            <a:spAutoFit/>
          </a:bodyPr>
          <a:lstStyle/>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組織機能特性（力学特性、化学特性）をマイクロ断層可視化する多機能ＯＣＴの開発</a:t>
            </a:r>
          </a:p>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多機能ＯＣＴをはじめとする診断機器に用いる造影薬剤の開発</a:t>
            </a:r>
          </a:p>
        </p:txBody>
      </p:sp>
      <p:sp>
        <p:nvSpPr>
          <p:cNvPr id="49" name="テキスト ボックス 48"/>
          <p:cNvSpPr txBox="1"/>
          <p:nvPr/>
        </p:nvSpPr>
        <p:spPr>
          <a:xfrm>
            <a:off x="240560" y="3599468"/>
            <a:ext cx="2024331" cy="1029512"/>
          </a:xfrm>
          <a:prstGeom prst="rect">
            <a:avLst/>
          </a:prstGeom>
          <a:noFill/>
        </p:spPr>
        <p:txBody>
          <a:bodyPr wrap="square" rtlCol="0">
            <a:spAutoFit/>
          </a:bodyPr>
          <a:lstStyle/>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機能性ポリフェノールの探索</a:t>
            </a:r>
          </a:p>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天然有機化合物（天然物）の分子構造レベルでの解明</a:t>
            </a:r>
          </a:p>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食品成分由来生体機能調節因子の構造やその作用メカニズム解明</a:t>
            </a:r>
          </a:p>
        </p:txBody>
      </p:sp>
      <p:sp>
        <p:nvSpPr>
          <p:cNvPr id="50" name="テキスト ボックス 49"/>
          <p:cNvSpPr txBox="1"/>
          <p:nvPr/>
        </p:nvSpPr>
        <p:spPr>
          <a:xfrm>
            <a:off x="4618948" y="6039110"/>
            <a:ext cx="2717751" cy="717119"/>
          </a:xfrm>
          <a:prstGeom prst="rect">
            <a:avLst/>
          </a:prstGeom>
          <a:noFill/>
        </p:spPr>
        <p:txBody>
          <a:bodyPr wrap="square" rtlCol="0">
            <a:spAutoFit/>
          </a:bodyPr>
          <a:lstStyle/>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網膜投影型ヘッドマウントディスプレイによる視覚補助器具の開発</a:t>
            </a:r>
          </a:p>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高機能可視化診断装置を組み込んだ手術支援機器の開発</a:t>
            </a:r>
            <a:endParaRPr lang="ja-JP" altLang="en-US" sz="1015" dirty="0">
              <a:solidFill>
                <a:srgbClr val="000000"/>
              </a:solidFill>
              <a:latin typeface="ＭＳ Ｐゴシック" panose="020B0600070205080204" pitchFamily="50" charset="-128"/>
            </a:endParaRPr>
          </a:p>
        </p:txBody>
      </p:sp>
      <p:sp>
        <p:nvSpPr>
          <p:cNvPr id="52" name="テキスト ボックス 51"/>
          <p:cNvSpPr txBox="1"/>
          <p:nvPr/>
        </p:nvSpPr>
        <p:spPr>
          <a:xfrm>
            <a:off x="2169086" y="1730504"/>
            <a:ext cx="3685491" cy="1029513"/>
          </a:xfrm>
          <a:prstGeom prst="rect">
            <a:avLst/>
          </a:prstGeom>
          <a:noFill/>
        </p:spPr>
        <p:txBody>
          <a:bodyPr wrap="square" rtlCol="0">
            <a:spAutoFit/>
          </a:bodyPr>
          <a:lstStyle/>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薬剤の標的化能向上に向けた抗体技術活用</a:t>
            </a:r>
          </a:p>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ウイルス感染リスク のない非フィブリン系止血剤の開発</a:t>
            </a:r>
          </a:p>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腫瘍集積性の高い新規ホウ素薬剤の開発</a:t>
            </a:r>
          </a:p>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安価で効率の高い新規核酸医薬の開発</a:t>
            </a:r>
          </a:p>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生体現象のオプティカルコントロール</a:t>
            </a:r>
          </a:p>
          <a:p>
            <a:pPr marL="158265" indent="-158265">
              <a:buFont typeface="Arial" panose="020B0604020202020204" pitchFamily="34" charset="0"/>
              <a:buChar char="•"/>
            </a:pPr>
            <a:r>
              <a:rPr lang="ja-JP" altLang="en-US" sz="1015" dirty="0">
                <a:solidFill>
                  <a:prstClr val="black"/>
                </a:solidFill>
                <a:latin typeface="ＭＳ Ｐゴシック" panose="020B0600070205080204" pitchFamily="50" charset="-128"/>
              </a:rPr>
              <a:t>ガス分子の医療活用を促進する機能分子開発</a:t>
            </a:r>
          </a:p>
        </p:txBody>
      </p:sp>
      <p:sp>
        <p:nvSpPr>
          <p:cNvPr id="53" name="円/楕円 12"/>
          <p:cNvSpPr/>
          <p:nvPr/>
        </p:nvSpPr>
        <p:spPr>
          <a:xfrm>
            <a:off x="159941" y="2748326"/>
            <a:ext cx="1892212" cy="864096"/>
          </a:xfrm>
          <a:prstGeom prst="ellipse">
            <a:avLst/>
          </a:prstGeom>
          <a:gradFill flip="none" rotWithShape="1">
            <a:gsLst>
              <a:gs pos="0">
                <a:schemeClr val="tx2">
                  <a:lumMod val="20000"/>
                  <a:lumOff val="80000"/>
                </a:schemeClr>
              </a:gs>
              <a:gs pos="76000">
                <a:srgbClr val="0099FE"/>
              </a:gs>
            </a:gsLst>
            <a:path path="circle">
              <a:fillToRect l="50000" t="50000" r="50000" b="50000"/>
            </a:path>
            <a:tileRect/>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rgbClr val="1F497D"/>
                </a:solidFill>
              </a:rPr>
              <a:t>非臨床</a:t>
            </a:r>
            <a:endParaRPr lang="en-US" altLang="ja-JP" sz="1662" b="1" dirty="0">
              <a:solidFill>
                <a:srgbClr val="1F497D"/>
              </a:solidFill>
            </a:endParaRPr>
          </a:p>
          <a:p>
            <a:pPr algn="ctr"/>
            <a:r>
              <a:rPr lang="ja-JP" altLang="en-US" sz="1662" b="1" dirty="0">
                <a:solidFill>
                  <a:srgbClr val="1F497D"/>
                </a:solidFill>
              </a:rPr>
              <a:t>（機能食品）</a:t>
            </a:r>
          </a:p>
        </p:txBody>
      </p:sp>
      <p:sp>
        <p:nvSpPr>
          <p:cNvPr id="54" name="左右矢印 53"/>
          <p:cNvSpPr/>
          <p:nvPr/>
        </p:nvSpPr>
        <p:spPr>
          <a:xfrm>
            <a:off x="2067437" y="3022141"/>
            <a:ext cx="627183" cy="332345"/>
          </a:xfrm>
          <a:prstGeom prst="leftRightArrow">
            <a:avLst/>
          </a:prstGeom>
          <a:ln>
            <a:solidFill>
              <a:srgbClr val="00009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a:solidFill>
                <a:prstClr val="white"/>
              </a:solidFill>
            </a:endParaRPr>
          </a:p>
        </p:txBody>
      </p:sp>
      <p:sp>
        <p:nvSpPr>
          <p:cNvPr id="55" name="環状矢印 24"/>
          <p:cNvSpPr/>
          <p:nvPr/>
        </p:nvSpPr>
        <p:spPr>
          <a:xfrm rot="615525" flipV="1">
            <a:off x="1609078" y="4611483"/>
            <a:ext cx="1090429" cy="633563"/>
          </a:xfrm>
          <a:custGeom>
            <a:avLst/>
            <a:gdLst>
              <a:gd name="connsiteX0" fmla="*/ 101647 w 1626349"/>
              <a:gd name="connsiteY0" fmla="*/ 813175 h 1626349"/>
              <a:gd name="connsiteX1" fmla="*/ 712695 w 1626349"/>
              <a:gd name="connsiteY1" fmla="*/ 108778 h 1626349"/>
              <a:gd name="connsiteX2" fmla="*/ 1496324 w 1626349"/>
              <a:gd name="connsiteY2" fmla="*/ 614229 h 1626349"/>
              <a:gd name="connsiteX3" fmla="*/ 1592988 w 1626349"/>
              <a:gd name="connsiteY3" fmla="*/ 614228 h 1626349"/>
              <a:gd name="connsiteX4" fmla="*/ 1423055 w 1626349"/>
              <a:gd name="connsiteY4" fmla="*/ 813174 h 1626349"/>
              <a:gd name="connsiteX5" fmla="*/ 1186400 w 1626349"/>
              <a:gd name="connsiteY5" fmla="*/ 614228 h 1626349"/>
              <a:gd name="connsiteX6" fmla="*/ 1280852 w 1626349"/>
              <a:gd name="connsiteY6" fmla="*/ 614228 h 1626349"/>
              <a:gd name="connsiteX7" fmla="*/ 711655 w 1626349"/>
              <a:gd name="connsiteY7" fmla="*/ 315183 h 1626349"/>
              <a:gd name="connsiteX8" fmla="*/ 304940 w 1626349"/>
              <a:gd name="connsiteY8" fmla="*/ 813175 h 1626349"/>
              <a:gd name="connsiteX9" fmla="*/ 101647 w 1626349"/>
              <a:gd name="connsiteY9" fmla="*/ 813175 h 1626349"/>
              <a:gd name="connsiteX0" fmla="*/ 1 w 1491342"/>
              <a:gd name="connsiteY0" fmla="*/ 711587 h 713285"/>
              <a:gd name="connsiteX1" fmla="*/ 611049 w 1491342"/>
              <a:gd name="connsiteY1" fmla="*/ 7190 h 713285"/>
              <a:gd name="connsiteX2" fmla="*/ 1394678 w 1491342"/>
              <a:gd name="connsiteY2" fmla="*/ 512641 h 713285"/>
              <a:gd name="connsiteX3" fmla="*/ 1491342 w 1491342"/>
              <a:gd name="connsiteY3" fmla="*/ 512640 h 713285"/>
              <a:gd name="connsiteX4" fmla="*/ 1321409 w 1491342"/>
              <a:gd name="connsiteY4" fmla="*/ 711586 h 713285"/>
              <a:gd name="connsiteX5" fmla="*/ 1084754 w 1491342"/>
              <a:gd name="connsiteY5" fmla="*/ 512640 h 713285"/>
              <a:gd name="connsiteX6" fmla="*/ 1179206 w 1491342"/>
              <a:gd name="connsiteY6" fmla="*/ 512640 h 713285"/>
              <a:gd name="connsiteX7" fmla="*/ 610009 w 1491342"/>
              <a:gd name="connsiteY7" fmla="*/ 213595 h 713285"/>
              <a:gd name="connsiteX8" fmla="*/ 1 w 1491342"/>
              <a:gd name="connsiteY8" fmla="*/ 711587 h 713285"/>
              <a:gd name="connsiteX0" fmla="*/ 1 w 1270695"/>
              <a:gd name="connsiteY0" fmla="*/ 1042259 h 1043311"/>
              <a:gd name="connsiteX1" fmla="*/ 390402 w 1270695"/>
              <a:gd name="connsiteY1" fmla="*/ 17176 h 1043311"/>
              <a:gd name="connsiteX2" fmla="*/ 1174031 w 1270695"/>
              <a:gd name="connsiteY2" fmla="*/ 522627 h 1043311"/>
              <a:gd name="connsiteX3" fmla="*/ 1270695 w 1270695"/>
              <a:gd name="connsiteY3" fmla="*/ 522626 h 1043311"/>
              <a:gd name="connsiteX4" fmla="*/ 1100762 w 1270695"/>
              <a:gd name="connsiteY4" fmla="*/ 721572 h 1043311"/>
              <a:gd name="connsiteX5" fmla="*/ 864107 w 1270695"/>
              <a:gd name="connsiteY5" fmla="*/ 522626 h 1043311"/>
              <a:gd name="connsiteX6" fmla="*/ 958559 w 1270695"/>
              <a:gd name="connsiteY6" fmla="*/ 522626 h 1043311"/>
              <a:gd name="connsiteX7" fmla="*/ 389362 w 1270695"/>
              <a:gd name="connsiteY7" fmla="*/ 223581 h 1043311"/>
              <a:gd name="connsiteX8" fmla="*/ 1 w 1270695"/>
              <a:gd name="connsiteY8" fmla="*/ 1042259 h 1043311"/>
              <a:gd name="connsiteX0" fmla="*/ 11205 w 1281899"/>
              <a:gd name="connsiteY0" fmla="*/ 1042259 h 1043311"/>
              <a:gd name="connsiteX1" fmla="*/ 401606 w 1281899"/>
              <a:gd name="connsiteY1" fmla="*/ 17176 h 1043311"/>
              <a:gd name="connsiteX2" fmla="*/ 1185235 w 1281899"/>
              <a:gd name="connsiteY2" fmla="*/ 522627 h 1043311"/>
              <a:gd name="connsiteX3" fmla="*/ 1281899 w 1281899"/>
              <a:gd name="connsiteY3" fmla="*/ 522626 h 1043311"/>
              <a:gd name="connsiteX4" fmla="*/ 1111966 w 1281899"/>
              <a:gd name="connsiteY4" fmla="*/ 721572 h 1043311"/>
              <a:gd name="connsiteX5" fmla="*/ 875311 w 1281899"/>
              <a:gd name="connsiteY5" fmla="*/ 522626 h 1043311"/>
              <a:gd name="connsiteX6" fmla="*/ 969763 w 1281899"/>
              <a:gd name="connsiteY6" fmla="*/ 522626 h 1043311"/>
              <a:gd name="connsiteX7" fmla="*/ 400566 w 1281899"/>
              <a:gd name="connsiteY7" fmla="*/ 223581 h 1043311"/>
              <a:gd name="connsiteX8" fmla="*/ 11205 w 1281899"/>
              <a:gd name="connsiteY8" fmla="*/ 1042259 h 1043311"/>
              <a:gd name="connsiteX0" fmla="*/ 11205 w 1281899"/>
              <a:gd name="connsiteY0" fmla="*/ 1042259 h 1042259"/>
              <a:gd name="connsiteX1" fmla="*/ 401606 w 1281899"/>
              <a:gd name="connsiteY1" fmla="*/ 17176 h 1042259"/>
              <a:gd name="connsiteX2" fmla="*/ 1185235 w 1281899"/>
              <a:gd name="connsiteY2" fmla="*/ 522627 h 1042259"/>
              <a:gd name="connsiteX3" fmla="*/ 1281899 w 1281899"/>
              <a:gd name="connsiteY3" fmla="*/ 522626 h 1042259"/>
              <a:gd name="connsiteX4" fmla="*/ 1111966 w 1281899"/>
              <a:gd name="connsiteY4" fmla="*/ 721572 h 1042259"/>
              <a:gd name="connsiteX5" fmla="*/ 875311 w 1281899"/>
              <a:gd name="connsiteY5" fmla="*/ 522626 h 1042259"/>
              <a:gd name="connsiteX6" fmla="*/ 969763 w 1281899"/>
              <a:gd name="connsiteY6" fmla="*/ 522626 h 1042259"/>
              <a:gd name="connsiteX7" fmla="*/ 400566 w 1281899"/>
              <a:gd name="connsiteY7" fmla="*/ 223581 h 1042259"/>
              <a:gd name="connsiteX8" fmla="*/ 11205 w 1281899"/>
              <a:gd name="connsiteY8" fmla="*/ 1042259 h 1042259"/>
              <a:gd name="connsiteX0" fmla="*/ 17796 w 1142291"/>
              <a:gd name="connsiteY0" fmla="*/ 1028853 h 1028853"/>
              <a:gd name="connsiteX1" fmla="*/ 261998 w 1142291"/>
              <a:gd name="connsiteY1" fmla="*/ 16537 h 1028853"/>
              <a:gd name="connsiteX2" fmla="*/ 1045627 w 1142291"/>
              <a:gd name="connsiteY2" fmla="*/ 521988 h 1028853"/>
              <a:gd name="connsiteX3" fmla="*/ 1142291 w 1142291"/>
              <a:gd name="connsiteY3" fmla="*/ 521987 h 1028853"/>
              <a:gd name="connsiteX4" fmla="*/ 972358 w 1142291"/>
              <a:gd name="connsiteY4" fmla="*/ 720933 h 1028853"/>
              <a:gd name="connsiteX5" fmla="*/ 735703 w 1142291"/>
              <a:gd name="connsiteY5" fmla="*/ 521987 h 1028853"/>
              <a:gd name="connsiteX6" fmla="*/ 830155 w 1142291"/>
              <a:gd name="connsiteY6" fmla="*/ 521987 h 1028853"/>
              <a:gd name="connsiteX7" fmla="*/ 260958 w 1142291"/>
              <a:gd name="connsiteY7" fmla="*/ 222942 h 1028853"/>
              <a:gd name="connsiteX8" fmla="*/ 17796 w 1142291"/>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183975"/>
              <a:gd name="connsiteY0" fmla="*/ 1028853 h 1028853"/>
              <a:gd name="connsiteX1" fmla="*/ 303682 w 1183975"/>
              <a:gd name="connsiteY1" fmla="*/ 16537 h 1028853"/>
              <a:gd name="connsiteX2" fmla="*/ 1087311 w 1183975"/>
              <a:gd name="connsiteY2" fmla="*/ 521988 h 1028853"/>
              <a:gd name="connsiteX3" fmla="*/ 1183975 w 1183975"/>
              <a:gd name="connsiteY3" fmla="*/ 521987 h 1028853"/>
              <a:gd name="connsiteX4" fmla="*/ 1014042 w 1183975"/>
              <a:gd name="connsiteY4" fmla="*/ 720933 h 1028853"/>
              <a:gd name="connsiteX5" fmla="*/ 777387 w 1183975"/>
              <a:gd name="connsiteY5" fmla="*/ 521987 h 1028853"/>
              <a:gd name="connsiteX6" fmla="*/ 871839 w 1183975"/>
              <a:gd name="connsiteY6" fmla="*/ 521987 h 1028853"/>
              <a:gd name="connsiteX7" fmla="*/ 302642 w 1183975"/>
              <a:gd name="connsiteY7" fmla="*/ 222942 h 1028853"/>
              <a:gd name="connsiteX8" fmla="*/ 59480 w 1183975"/>
              <a:gd name="connsiteY8" fmla="*/ 1028853 h 1028853"/>
              <a:gd name="connsiteX0" fmla="*/ 59480 w 1226832"/>
              <a:gd name="connsiteY0" fmla="*/ 1028853 h 1028853"/>
              <a:gd name="connsiteX1" fmla="*/ 303682 w 1226832"/>
              <a:gd name="connsiteY1" fmla="*/ 16537 h 1028853"/>
              <a:gd name="connsiteX2" fmla="*/ 1087311 w 1226832"/>
              <a:gd name="connsiteY2" fmla="*/ 521988 h 1028853"/>
              <a:gd name="connsiteX3" fmla="*/ 1183975 w 1226832"/>
              <a:gd name="connsiteY3" fmla="*/ 521987 h 1028853"/>
              <a:gd name="connsiteX4" fmla="*/ 1226832 w 1226832"/>
              <a:gd name="connsiteY4" fmla="*/ 951651 h 1028853"/>
              <a:gd name="connsiteX5" fmla="*/ 777387 w 1226832"/>
              <a:gd name="connsiteY5" fmla="*/ 521987 h 1028853"/>
              <a:gd name="connsiteX6" fmla="*/ 871839 w 1226832"/>
              <a:gd name="connsiteY6" fmla="*/ 521987 h 1028853"/>
              <a:gd name="connsiteX7" fmla="*/ 302642 w 1226832"/>
              <a:gd name="connsiteY7" fmla="*/ 222942 h 1028853"/>
              <a:gd name="connsiteX8" fmla="*/ 59480 w 1226832"/>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77387 w 1268936"/>
              <a:gd name="connsiteY5" fmla="*/ 521987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302642 w 1268936"/>
              <a:gd name="connsiteY7" fmla="*/ 222942 h 1028853"/>
              <a:gd name="connsiteX8" fmla="*/ 59480 w 1268936"/>
              <a:gd name="connsiteY8" fmla="*/ 1028853 h 1028853"/>
              <a:gd name="connsiteX0" fmla="*/ 59480 w 1268936"/>
              <a:gd name="connsiteY0" fmla="*/ 1028853 h 1028853"/>
              <a:gd name="connsiteX1" fmla="*/ 303682 w 1268936"/>
              <a:gd name="connsiteY1" fmla="*/ 16537 h 1028853"/>
              <a:gd name="connsiteX2" fmla="*/ 1087311 w 1268936"/>
              <a:gd name="connsiteY2" fmla="*/ 521988 h 1028853"/>
              <a:gd name="connsiteX3" fmla="*/ 1268936 w 1268936"/>
              <a:gd name="connsiteY3" fmla="*/ 197276 h 1028853"/>
              <a:gd name="connsiteX4" fmla="*/ 1226832 w 1268936"/>
              <a:gd name="connsiteY4" fmla="*/ 951651 h 1028853"/>
              <a:gd name="connsiteX5" fmla="*/ 714918 w 1268936"/>
              <a:gd name="connsiteY5" fmla="*/ 844734 h 1028853"/>
              <a:gd name="connsiteX6" fmla="*/ 871839 w 1268936"/>
              <a:gd name="connsiteY6" fmla="*/ 521987 h 1028853"/>
              <a:gd name="connsiteX7" fmla="*/ 872981 w 1268936"/>
              <a:gd name="connsiteY7" fmla="*/ 629187 h 1028853"/>
              <a:gd name="connsiteX8" fmla="*/ 302642 w 1268936"/>
              <a:gd name="connsiteY8" fmla="*/ 222942 h 1028853"/>
              <a:gd name="connsiteX9" fmla="*/ 59480 w 1268936"/>
              <a:gd name="connsiteY9" fmla="*/ 1028853 h 1028853"/>
              <a:gd name="connsiteX0" fmla="*/ 59480 w 1268936"/>
              <a:gd name="connsiteY0" fmla="*/ 1021699 h 1021699"/>
              <a:gd name="connsiteX1" fmla="*/ 303682 w 1268936"/>
              <a:gd name="connsiteY1" fmla="*/ 9383 h 1021699"/>
              <a:gd name="connsiteX2" fmla="*/ 1087311 w 1268936"/>
              <a:gd name="connsiteY2" fmla="*/ 514834 h 1021699"/>
              <a:gd name="connsiteX3" fmla="*/ 1012748 w 1268936"/>
              <a:gd name="connsiteY3" fmla="*/ 405854 h 1021699"/>
              <a:gd name="connsiteX4" fmla="*/ 1268936 w 1268936"/>
              <a:gd name="connsiteY4" fmla="*/ 190122 h 1021699"/>
              <a:gd name="connsiteX5" fmla="*/ 1226832 w 1268936"/>
              <a:gd name="connsiteY5" fmla="*/ 944497 h 1021699"/>
              <a:gd name="connsiteX6" fmla="*/ 714918 w 1268936"/>
              <a:gd name="connsiteY6" fmla="*/ 837580 h 1021699"/>
              <a:gd name="connsiteX7" fmla="*/ 871839 w 1268936"/>
              <a:gd name="connsiteY7" fmla="*/ 514833 h 1021699"/>
              <a:gd name="connsiteX8" fmla="*/ 872981 w 1268936"/>
              <a:gd name="connsiteY8" fmla="*/ 622033 h 1021699"/>
              <a:gd name="connsiteX9" fmla="*/ 302642 w 1268936"/>
              <a:gd name="connsiteY9" fmla="*/ 215788 h 1021699"/>
              <a:gd name="connsiteX10" fmla="*/ 59480 w 1268936"/>
              <a:gd name="connsiteY10" fmla="*/ 1021699 h 1021699"/>
              <a:gd name="connsiteX0" fmla="*/ 59480 w 1226832"/>
              <a:gd name="connsiteY0" fmla="*/ 1021699 h 1021699"/>
              <a:gd name="connsiteX1" fmla="*/ 303682 w 1226832"/>
              <a:gd name="connsiteY1" fmla="*/ 9383 h 1021699"/>
              <a:gd name="connsiteX2" fmla="*/ 1087311 w 1226832"/>
              <a:gd name="connsiteY2" fmla="*/ 514834 h 1021699"/>
              <a:gd name="connsiteX3" fmla="*/ 1012748 w 1226832"/>
              <a:gd name="connsiteY3" fmla="*/ 405854 h 1021699"/>
              <a:gd name="connsiteX4" fmla="*/ 1199938 w 1226832"/>
              <a:gd name="connsiteY4" fmla="*/ 48833 h 1021699"/>
              <a:gd name="connsiteX5" fmla="*/ 1226832 w 1226832"/>
              <a:gd name="connsiteY5" fmla="*/ 944497 h 1021699"/>
              <a:gd name="connsiteX6" fmla="*/ 714918 w 1226832"/>
              <a:gd name="connsiteY6" fmla="*/ 837580 h 1021699"/>
              <a:gd name="connsiteX7" fmla="*/ 871839 w 1226832"/>
              <a:gd name="connsiteY7" fmla="*/ 514833 h 1021699"/>
              <a:gd name="connsiteX8" fmla="*/ 872981 w 1226832"/>
              <a:gd name="connsiteY8" fmla="*/ 622033 h 1021699"/>
              <a:gd name="connsiteX9" fmla="*/ 302642 w 1226832"/>
              <a:gd name="connsiteY9" fmla="*/ 215788 h 1021699"/>
              <a:gd name="connsiteX10" fmla="*/ 59480 w 1226832"/>
              <a:gd name="connsiteY10" fmla="*/ 1021699 h 1021699"/>
              <a:gd name="connsiteX0" fmla="*/ 59480 w 1422484"/>
              <a:gd name="connsiteY0" fmla="*/ 1021699 h 1108720"/>
              <a:gd name="connsiteX1" fmla="*/ 303682 w 1422484"/>
              <a:gd name="connsiteY1" fmla="*/ 9383 h 1108720"/>
              <a:gd name="connsiteX2" fmla="*/ 1087311 w 1422484"/>
              <a:gd name="connsiteY2" fmla="*/ 514834 h 1108720"/>
              <a:gd name="connsiteX3" fmla="*/ 1012748 w 1422484"/>
              <a:gd name="connsiteY3" fmla="*/ 405854 h 1108720"/>
              <a:gd name="connsiteX4" fmla="*/ 1199938 w 1422484"/>
              <a:gd name="connsiteY4" fmla="*/ 48833 h 1108720"/>
              <a:gd name="connsiteX5" fmla="*/ 1422484 w 1422484"/>
              <a:gd name="connsiteY5" fmla="*/ 1108720 h 1108720"/>
              <a:gd name="connsiteX6" fmla="*/ 714918 w 1422484"/>
              <a:gd name="connsiteY6" fmla="*/ 837580 h 1108720"/>
              <a:gd name="connsiteX7" fmla="*/ 871839 w 1422484"/>
              <a:gd name="connsiteY7" fmla="*/ 514833 h 1108720"/>
              <a:gd name="connsiteX8" fmla="*/ 872981 w 1422484"/>
              <a:gd name="connsiteY8" fmla="*/ 622033 h 1108720"/>
              <a:gd name="connsiteX9" fmla="*/ 302642 w 1422484"/>
              <a:gd name="connsiteY9" fmla="*/ 215788 h 1108720"/>
              <a:gd name="connsiteX10" fmla="*/ 59480 w 1422484"/>
              <a:gd name="connsiteY10" fmla="*/ 1021699 h 1108720"/>
              <a:gd name="connsiteX0" fmla="*/ 59480 w 1235132"/>
              <a:gd name="connsiteY0" fmla="*/ 1021699 h 1021699"/>
              <a:gd name="connsiteX1" fmla="*/ 303682 w 1235132"/>
              <a:gd name="connsiteY1" fmla="*/ 9383 h 1021699"/>
              <a:gd name="connsiteX2" fmla="*/ 1087311 w 1235132"/>
              <a:gd name="connsiteY2" fmla="*/ 514834 h 1021699"/>
              <a:gd name="connsiteX3" fmla="*/ 1012748 w 1235132"/>
              <a:gd name="connsiteY3" fmla="*/ 405854 h 1021699"/>
              <a:gd name="connsiteX4" fmla="*/ 1199938 w 1235132"/>
              <a:gd name="connsiteY4" fmla="*/ 48833 h 1021699"/>
              <a:gd name="connsiteX5" fmla="*/ 1235132 w 1235132"/>
              <a:gd name="connsiteY5" fmla="*/ 909777 h 1021699"/>
              <a:gd name="connsiteX6" fmla="*/ 714918 w 1235132"/>
              <a:gd name="connsiteY6" fmla="*/ 837580 h 1021699"/>
              <a:gd name="connsiteX7" fmla="*/ 871839 w 1235132"/>
              <a:gd name="connsiteY7" fmla="*/ 514833 h 1021699"/>
              <a:gd name="connsiteX8" fmla="*/ 872981 w 1235132"/>
              <a:gd name="connsiteY8" fmla="*/ 622033 h 1021699"/>
              <a:gd name="connsiteX9" fmla="*/ 302642 w 1235132"/>
              <a:gd name="connsiteY9" fmla="*/ 215788 h 1021699"/>
              <a:gd name="connsiteX10" fmla="*/ 59480 w 1235132"/>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72981 w 1225849"/>
              <a:gd name="connsiteY8" fmla="*/ 622033 h 1021699"/>
              <a:gd name="connsiteX9" fmla="*/ 302642 w 1225849"/>
              <a:gd name="connsiteY9" fmla="*/ 215788 h 1021699"/>
              <a:gd name="connsiteX10" fmla="*/ 59480 w 1225849"/>
              <a:gd name="connsiteY10"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482756 w 1225849"/>
              <a:gd name="connsiteY8" fmla="*/ 565458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872981 w 1225849"/>
              <a:gd name="connsiteY9" fmla="*/ 622033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857709 w 1225849"/>
              <a:gd name="connsiteY8" fmla="*/ 317407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556915 w 1225849"/>
              <a:gd name="connsiteY9" fmla="*/ 117038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71839 w 1225849"/>
              <a:gd name="connsiteY7" fmla="*/ 514833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03920 w 1225849"/>
              <a:gd name="connsiteY7" fmla="*/ 645415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703409 w 1225849"/>
              <a:gd name="connsiteY7" fmla="*/ 698811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9480 w 1225849"/>
              <a:gd name="connsiteY0" fmla="*/ 1021699 h 1021699"/>
              <a:gd name="connsiteX1" fmla="*/ 303682 w 1225849"/>
              <a:gd name="connsiteY1" fmla="*/ 9383 h 1021699"/>
              <a:gd name="connsiteX2" fmla="*/ 1087311 w 1225849"/>
              <a:gd name="connsiteY2" fmla="*/ 514834 h 1021699"/>
              <a:gd name="connsiteX3" fmla="*/ 1012748 w 1225849"/>
              <a:gd name="connsiteY3" fmla="*/ 405854 h 1021699"/>
              <a:gd name="connsiteX4" fmla="*/ 1199938 w 1225849"/>
              <a:gd name="connsiteY4" fmla="*/ 48833 h 1021699"/>
              <a:gd name="connsiteX5" fmla="*/ 1225849 w 1225849"/>
              <a:gd name="connsiteY5" fmla="*/ 933251 h 1021699"/>
              <a:gd name="connsiteX6" fmla="*/ 714918 w 1225849"/>
              <a:gd name="connsiteY6" fmla="*/ 837580 h 1021699"/>
              <a:gd name="connsiteX7" fmla="*/ 810246 w 1225849"/>
              <a:gd name="connsiteY7" fmla="*/ 644862 h 1021699"/>
              <a:gd name="connsiteX8" fmla="*/ 739453 w 1225849"/>
              <a:gd name="connsiteY8" fmla="*/ 520376 h 1021699"/>
              <a:gd name="connsiteX9" fmla="*/ 491942 w 1225849"/>
              <a:gd name="connsiteY9" fmla="*/ 281357 h 1021699"/>
              <a:gd name="connsiteX10" fmla="*/ 302642 w 1225849"/>
              <a:gd name="connsiteY10" fmla="*/ 215788 h 1021699"/>
              <a:gd name="connsiteX11" fmla="*/ 59480 w 1225849"/>
              <a:gd name="connsiteY11" fmla="*/ 1021699 h 1021699"/>
              <a:gd name="connsiteX0" fmla="*/ 56777 w 1223146"/>
              <a:gd name="connsiteY0" fmla="*/ 1025743 h 1025743"/>
              <a:gd name="connsiteX1" fmla="*/ 300979 w 1223146"/>
              <a:gd name="connsiteY1" fmla="*/ 13427 h 1025743"/>
              <a:gd name="connsiteX2" fmla="*/ 957234 w 1223146"/>
              <a:gd name="connsiteY2" fmla="*/ 447137 h 1025743"/>
              <a:gd name="connsiteX3" fmla="*/ 1010045 w 1223146"/>
              <a:gd name="connsiteY3" fmla="*/ 409898 h 1025743"/>
              <a:gd name="connsiteX4" fmla="*/ 1197235 w 1223146"/>
              <a:gd name="connsiteY4" fmla="*/ 52877 h 1025743"/>
              <a:gd name="connsiteX5" fmla="*/ 1223146 w 1223146"/>
              <a:gd name="connsiteY5" fmla="*/ 937295 h 1025743"/>
              <a:gd name="connsiteX6" fmla="*/ 712215 w 1223146"/>
              <a:gd name="connsiteY6" fmla="*/ 841624 h 1025743"/>
              <a:gd name="connsiteX7" fmla="*/ 807543 w 1223146"/>
              <a:gd name="connsiteY7" fmla="*/ 648906 h 1025743"/>
              <a:gd name="connsiteX8" fmla="*/ 736750 w 1223146"/>
              <a:gd name="connsiteY8" fmla="*/ 524420 h 1025743"/>
              <a:gd name="connsiteX9" fmla="*/ 489239 w 1223146"/>
              <a:gd name="connsiteY9" fmla="*/ 285401 h 1025743"/>
              <a:gd name="connsiteX10" fmla="*/ 299939 w 1223146"/>
              <a:gd name="connsiteY10" fmla="*/ 219832 h 1025743"/>
              <a:gd name="connsiteX11" fmla="*/ 56777 w 1223146"/>
              <a:gd name="connsiteY11" fmla="*/ 1025743 h 1025743"/>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010540 w 1223641"/>
              <a:gd name="connsiteY3" fmla="*/ 408641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956163 w 1223641"/>
              <a:gd name="connsiteY3" fmla="*/ 260410 h 1024486"/>
              <a:gd name="connsiteX4" fmla="*/ 1111319 w 1223641"/>
              <a:gd name="connsiteY4" fmla="*/ 216406 h 1024486"/>
              <a:gd name="connsiteX5" fmla="*/ 1197730 w 1223641"/>
              <a:gd name="connsiteY5" fmla="*/ 51620 h 1024486"/>
              <a:gd name="connsiteX6" fmla="*/ 1223641 w 1223641"/>
              <a:gd name="connsiteY6" fmla="*/ 936038 h 1024486"/>
              <a:gd name="connsiteX7" fmla="*/ 712710 w 1223641"/>
              <a:gd name="connsiteY7" fmla="*/ 840367 h 1024486"/>
              <a:gd name="connsiteX8" fmla="*/ 808038 w 1223641"/>
              <a:gd name="connsiteY8" fmla="*/ 647649 h 1024486"/>
              <a:gd name="connsiteX9" fmla="*/ 737245 w 1223641"/>
              <a:gd name="connsiteY9" fmla="*/ 523163 h 1024486"/>
              <a:gd name="connsiteX10" fmla="*/ 489734 w 1223641"/>
              <a:gd name="connsiteY10" fmla="*/ 284144 h 1024486"/>
              <a:gd name="connsiteX11" fmla="*/ 300434 w 1223641"/>
              <a:gd name="connsiteY11" fmla="*/ 218575 h 1024486"/>
              <a:gd name="connsiteX12" fmla="*/ 57272 w 1223641"/>
              <a:gd name="connsiteY12"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11319 w 1223641"/>
              <a:gd name="connsiteY3" fmla="*/ 216406 h 1024486"/>
              <a:gd name="connsiteX4" fmla="*/ 1197730 w 1223641"/>
              <a:gd name="connsiteY4" fmla="*/ 51620 h 1024486"/>
              <a:gd name="connsiteX5" fmla="*/ 1223641 w 1223641"/>
              <a:gd name="connsiteY5" fmla="*/ 936038 h 1024486"/>
              <a:gd name="connsiteX6" fmla="*/ 712710 w 1223641"/>
              <a:gd name="connsiteY6" fmla="*/ 840367 h 1024486"/>
              <a:gd name="connsiteX7" fmla="*/ 808038 w 1223641"/>
              <a:gd name="connsiteY7" fmla="*/ 647649 h 1024486"/>
              <a:gd name="connsiteX8" fmla="*/ 737245 w 1223641"/>
              <a:gd name="connsiteY8" fmla="*/ 523163 h 1024486"/>
              <a:gd name="connsiteX9" fmla="*/ 489734 w 1223641"/>
              <a:gd name="connsiteY9" fmla="*/ 284144 h 1024486"/>
              <a:gd name="connsiteX10" fmla="*/ 300434 w 1223641"/>
              <a:gd name="connsiteY10" fmla="*/ 218575 h 1024486"/>
              <a:gd name="connsiteX11" fmla="*/ 57272 w 1223641"/>
              <a:gd name="connsiteY11"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7272 w 1223641"/>
              <a:gd name="connsiteY0" fmla="*/ 1024486 h 1024486"/>
              <a:gd name="connsiteX1" fmla="*/ 301474 w 1223641"/>
              <a:gd name="connsiteY1" fmla="*/ 12170 h 1024486"/>
              <a:gd name="connsiteX2" fmla="*/ 981803 w 1223641"/>
              <a:gd name="connsiteY2" fmla="*/ 466087 h 1024486"/>
              <a:gd name="connsiteX3" fmla="*/ 1197730 w 1223641"/>
              <a:gd name="connsiteY3" fmla="*/ 51620 h 1024486"/>
              <a:gd name="connsiteX4" fmla="*/ 1223641 w 1223641"/>
              <a:gd name="connsiteY4" fmla="*/ 936038 h 1024486"/>
              <a:gd name="connsiteX5" fmla="*/ 712710 w 1223641"/>
              <a:gd name="connsiteY5" fmla="*/ 840367 h 1024486"/>
              <a:gd name="connsiteX6" fmla="*/ 808038 w 1223641"/>
              <a:gd name="connsiteY6" fmla="*/ 647649 h 1024486"/>
              <a:gd name="connsiteX7" fmla="*/ 737245 w 1223641"/>
              <a:gd name="connsiteY7" fmla="*/ 523163 h 1024486"/>
              <a:gd name="connsiteX8" fmla="*/ 489734 w 1223641"/>
              <a:gd name="connsiteY8" fmla="*/ 284144 h 1024486"/>
              <a:gd name="connsiteX9" fmla="*/ 300434 w 1223641"/>
              <a:gd name="connsiteY9" fmla="*/ 218575 h 1024486"/>
              <a:gd name="connsiteX10" fmla="*/ 57272 w 1223641"/>
              <a:gd name="connsiteY10" fmla="*/ 1024486 h 1024486"/>
              <a:gd name="connsiteX0" fmla="*/ 58362 w 1224731"/>
              <a:gd name="connsiteY0" fmla="*/ 1031838 h 1031838"/>
              <a:gd name="connsiteX1" fmla="*/ 302564 w 1224731"/>
              <a:gd name="connsiteY1" fmla="*/ 19522 h 1031838"/>
              <a:gd name="connsiteX2" fmla="*/ 1034703 w 1224731"/>
              <a:gd name="connsiteY2" fmla="*/ 373302 h 1031838"/>
              <a:gd name="connsiteX3" fmla="*/ 1198820 w 1224731"/>
              <a:gd name="connsiteY3" fmla="*/ 58972 h 1031838"/>
              <a:gd name="connsiteX4" fmla="*/ 1224731 w 1224731"/>
              <a:gd name="connsiteY4" fmla="*/ 943390 h 1031838"/>
              <a:gd name="connsiteX5" fmla="*/ 713800 w 1224731"/>
              <a:gd name="connsiteY5" fmla="*/ 847719 h 1031838"/>
              <a:gd name="connsiteX6" fmla="*/ 809128 w 1224731"/>
              <a:gd name="connsiteY6" fmla="*/ 655001 h 1031838"/>
              <a:gd name="connsiteX7" fmla="*/ 738335 w 1224731"/>
              <a:gd name="connsiteY7" fmla="*/ 530515 h 1031838"/>
              <a:gd name="connsiteX8" fmla="*/ 490824 w 1224731"/>
              <a:gd name="connsiteY8" fmla="*/ 291496 h 1031838"/>
              <a:gd name="connsiteX9" fmla="*/ 301524 w 1224731"/>
              <a:gd name="connsiteY9" fmla="*/ 225927 h 1031838"/>
              <a:gd name="connsiteX10" fmla="*/ 58362 w 1224731"/>
              <a:gd name="connsiteY10" fmla="*/ 1031838 h 103183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08744 w 1224347"/>
              <a:gd name="connsiteY6" fmla="*/ 654031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59600 w 1224347"/>
              <a:gd name="connsiteY6" fmla="*/ 579474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737951 w 1224347"/>
              <a:gd name="connsiteY7" fmla="*/ 529545 h 1030868"/>
              <a:gd name="connsiteX8" fmla="*/ 490440 w 1224347"/>
              <a:gd name="connsiteY8" fmla="*/ 290526 h 1030868"/>
              <a:gd name="connsiteX9" fmla="*/ 301140 w 1224347"/>
              <a:gd name="connsiteY9" fmla="*/ 224957 h 1030868"/>
              <a:gd name="connsiteX10" fmla="*/ 57978 w 1224347"/>
              <a:gd name="connsiteY10"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490440 w 1224347"/>
              <a:gd name="connsiteY7" fmla="*/ 290526 h 1030868"/>
              <a:gd name="connsiteX8" fmla="*/ 301140 w 1224347"/>
              <a:gd name="connsiteY8" fmla="*/ 224957 h 1030868"/>
              <a:gd name="connsiteX9" fmla="*/ 57978 w 1224347"/>
              <a:gd name="connsiteY9"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713416 w 1224347"/>
              <a:gd name="connsiteY5" fmla="*/ 846749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224347"/>
              <a:gd name="connsiteY0" fmla="*/ 1030868 h 1030868"/>
              <a:gd name="connsiteX1" fmla="*/ 302180 w 1224347"/>
              <a:gd name="connsiteY1" fmla="*/ 18552 h 1030868"/>
              <a:gd name="connsiteX2" fmla="*/ 1016169 w 1224347"/>
              <a:gd name="connsiteY2" fmla="*/ 383478 h 1030868"/>
              <a:gd name="connsiteX3" fmla="*/ 1198436 w 1224347"/>
              <a:gd name="connsiteY3" fmla="*/ 58002 h 1030868"/>
              <a:gd name="connsiteX4" fmla="*/ 1224347 w 1224347"/>
              <a:gd name="connsiteY4" fmla="*/ 942420 h 1030868"/>
              <a:gd name="connsiteX5" fmla="*/ 695418 w 1224347"/>
              <a:gd name="connsiteY5" fmla="*/ 896127 h 1030868"/>
              <a:gd name="connsiteX6" fmla="*/ 822625 w 1224347"/>
              <a:gd name="connsiteY6" fmla="*/ 630509 h 1030868"/>
              <a:gd name="connsiteX7" fmla="*/ 301140 w 1224347"/>
              <a:gd name="connsiteY7" fmla="*/ 224957 h 1030868"/>
              <a:gd name="connsiteX8" fmla="*/ 57978 w 1224347"/>
              <a:gd name="connsiteY8" fmla="*/ 1030868 h 1030868"/>
              <a:gd name="connsiteX0" fmla="*/ 57978 w 1347979"/>
              <a:gd name="connsiteY0" fmla="*/ 1030868 h 1030868"/>
              <a:gd name="connsiteX1" fmla="*/ 302180 w 1347979"/>
              <a:gd name="connsiteY1" fmla="*/ 18552 h 1030868"/>
              <a:gd name="connsiteX2" fmla="*/ 1016169 w 1347979"/>
              <a:gd name="connsiteY2" fmla="*/ 383478 h 1030868"/>
              <a:gd name="connsiteX3" fmla="*/ 1198436 w 1347979"/>
              <a:gd name="connsiteY3" fmla="*/ 58002 h 1030868"/>
              <a:gd name="connsiteX4" fmla="*/ 1347979 w 1347979"/>
              <a:gd name="connsiteY4" fmla="*/ 934811 h 1030868"/>
              <a:gd name="connsiteX5" fmla="*/ 695418 w 1347979"/>
              <a:gd name="connsiteY5" fmla="*/ 896127 h 1030868"/>
              <a:gd name="connsiteX6" fmla="*/ 822625 w 1347979"/>
              <a:gd name="connsiteY6" fmla="*/ 630509 h 1030868"/>
              <a:gd name="connsiteX7" fmla="*/ 301140 w 1347979"/>
              <a:gd name="connsiteY7" fmla="*/ 224957 h 1030868"/>
              <a:gd name="connsiteX8" fmla="*/ 57978 w 1347979"/>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11407 w 1198436"/>
              <a:gd name="connsiteY4" fmla="*/ 853484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98436"/>
              <a:gd name="connsiteY0" fmla="*/ 1030868 h 1030868"/>
              <a:gd name="connsiteX1" fmla="*/ 302180 w 1198436"/>
              <a:gd name="connsiteY1" fmla="*/ 18552 h 1030868"/>
              <a:gd name="connsiteX2" fmla="*/ 1016169 w 1198436"/>
              <a:gd name="connsiteY2" fmla="*/ 383478 h 1030868"/>
              <a:gd name="connsiteX3" fmla="*/ 1198436 w 1198436"/>
              <a:gd name="connsiteY3" fmla="*/ 58002 h 1030868"/>
              <a:gd name="connsiteX4" fmla="*/ 1162291 w 1198436"/>
              <a:gd name="connsiteY4" fmla="*/ 852228 h 1030868"/>
              <a:gd name="connsiteX5" fmla="*/ 695418 w 1198436"/>
              <a:gd name="connsiteY5" fmla="*/ 896127 h 1030868"/>
              <a:gd name="connsiteX6" fmla="*/ 822625 w 1198436"/>
              <a:gd name="connsiteY6" fmla="*/ 630509 h 1030868"/>
              <a:gd name="connsiteX7" fmla="*/ 301140 w 1198436"/>
              <a:gd name="connsiteY7" fmla="*/ 224957 h 1030868"/>
              <a:gd name="connsiteX8" fmla="*/ 57978 w 1198436"/>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33975 w 1162291"/>
              <a:gd name="connsiteY3" fmla="*/ 15924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57978 w 1162291"/>
              <a:gd name="connsiteY0" fmla="*/ 1030868 h 1030868"/>
              <a:gd name="connsiteX1" fmla="*/ 302180 w 1162291"/>
              <a:gd name="connsiteY1" fmla="*/ 18552 h 1030868"/>
              <a:gd name="connsiteX2" fmla="*/ 1016169 w 1162291"/>
              <a:gd name="connsiteY2" fmla="*/ 383478 h 1030868"/>
              <a:gd name="connsiteX3" fmla="*/ 1141531 w 1162291"/>
              <a:gd name="connsiteY3" fmla="*/ 136274 h 1030868"/>
              <a:gd name="connsiteX4" fmla="*/ 1162291 w 1162291"/>
              <a:gd name="connsiteY4" fmla="*/ 852228 h 1030868"/>
              <a:gd name="connsiteX5" fmla="*/ 695418 w 1162291"/>
              <a:gd name="connsiteY5" fmla="*/ 896127 h 1030868"/>
              <a:gd name="connsiteX6" fmla="*/ 822625 w 1162291"/>
              <a:gd name="connsiteY6" fmla="*/ 630509 h 1030868"/>
              <a:gd name="connsiteX7" fmla="*/ 301140 w 1162291"/>
              <a:gd name="connsiteY7" fmla="*/ 224957 h 1030868"/>
              <a:gd name="connsiteX8" fmla="*/ 57978 w 1162291"/>
              <a:gd name="connsiteY8" fmla="*/ 1030868 h 1030868"/>
              <a:gd name="connsiteX0" fmla="*/ 60796 w 1165109"/>
              <a:gd name="connsiteY0" fmla="*/ 1103147 h 1103147"/>
              <a:gd name="connsiteX1" fmla="*/ 285717 w 1165109"/>
              <a:gd name="connsiteY1" fmla="*/ 16025 h 1103147"/>
              <a:gd name="connsiteX2" fmla="*/ 1018987 w 1165109"/>
              <a:gd name="connsiteY2" fmla="*/ 455757 h 1103147"/>
              <a:gd name="connsiteX3" fmla="*/ 1144349 w 1165109"/>
              <a:gd name="connsiteY3" fmla="*/ 208553 h 1103147"/>
              <a:gd name="connsiteX4" fmla="*/ 1165109 w 1165109"/>
              <a:gd name="connsiteY4" fmla="*/ 924507 h 1103147"/>
              <a:gd name="connsiteX5" fmla="*/ 698236 w 1165109"/>
              <a:gd name="connsiteY5" fmla="*/ 968406 h 1103147"/>
              <a:gd name="connsiteX6" fmla="*/ 825443 w 1165109"/>
              <a:gd name="connsiteY6" fmla="*/ 702788 h 1103147"/>
              <a:gd name="connsiteX7" fmla="*/ 303958 w 1165109"/>
              <a:gd name="connsiteY7" fmla="*/ 297236 h 1103147"/>
              <a:gd name="connsiteX8" fmla="*/ 60796 w 1165109"/>
              <a:gd name="connsiteY8" fmla="*/ 1103147 h 1103147"/>
              <a:gd name="connsiteX0" fmla="*/ 60378 w 1164691"/>
              <a:gd name="connsiteY0" fmla="*/ 1072498 h 1072498"/>
              <a:gd name="connsiteX1" fmla="*/ 288061 w 1164691"/>
              <a:gd name="connsiteY1" fmla="*/ 17006 h 1072498"/>
              <a:gd name="connsiteX2" fmla="*/ 1018569 w 1164691"/>
              <a:gd name="connsiteY2" fmla="*/ 425108 h 1072498"/>
              <a:gd name="connsiteX3" fmla="*/ 1143931 w 1164691"/>
              <a:gd name="connsiteY3" fmla="*/ 177904 h 1072498"/>
              <a:gd name="connsiteX4" fmla="*/ 1164691 w 1164691"/>
              <a:gd name="connsiteY4" fmla="*/ 893858 h 1072498"/>
              <a:gd name="connsiteX5" fmla="*/ 697818 w 1164691"/>
              <a:gd name="connsiteY5" fmla="*/ 937757 h 1072498"/>
              <a:gd name="connsiteX6" fmla="*/ 825025 w 1164691"/>
              <a:gd name="connsiteY6" fmla="*/ 672139 h 1072498"/>
              <a:gd name="connsiteX7" fmla="*/ 303540 w 1164691"/>
              <a:gd name="connsiteY7" fmla="*/ 266587 h 1072498"/>
              <a:gd name="connsiteX8" fmla="*/ 60378 w 1164691"/>
              <a:gd name="connsiteY8" fmla="*/ 1072498 h 1072498"/>
              <a:gd name="connsiteX0" fmla="*/ 69417 w 1173730"/>
              <a:gd name="connsiteY0" fmla="*/ 1059406 h 1059406"/>
              <a:gd name="connsiteX1" fmla="*/ 297100 w 1173730"/>
              <a:gd name="connsiteY1" fmla="*/ 3914 h 1059406"/>
              <a:gd name="connsiteX2" fmla="*/ 1027608 w 1173730"/>
              <a:gd name="connsiteY2" fmla="*/ 412016 h 1059406"/>
              <a:gd name="connsiteX3" fmla="*/ 1152970 w 1173730"/>
              <a:gd name="connsiteY3" fmla="*/ 164812 h 1059406"/>
              <a:gd name="connsiteX4" fmla="*/ 1173730 w 1173730"/>
              <a:gd name="connsiteY4" fmla="*/ 880766 h 1059406"/>
              <a:gd name="connsiteX5" fmla="*/ 706857 w 1173730"/>
              <a:gd name="connsiteY5" fmla="*/ 924665 h 1059406"/>
              <a:gd name="connsiteX6" fmla="*/ 834064 w 1173730"/>
              <a:gd name="connsiteY6" fmla="*/ 659047 h 1059406"/>
              <a:gd name="connsiteX7" fmla="*/ 312579 w 1173730"/>
              <a:gd name="connsiteY7" fmla="*/ 253495 h 1059406"/>
              <a:gd name="connsiteX8" fmla="*/ 69417 w 1173730"/>
              <a:gd name="connsiteY8" fmla="*/ 1059406 h 1059406"/>
              <a:gd name="connsiteX0" fmla="*/ 64007 w 1168320"/>
              <a:gd name="connsiteY0" fmla="*/ 1064058 h 1064058"/>
              <a:gd name="connsiteX1" fmla="*/ 291690 w 1168320"/>
              <a:gd name="connsiteY1" fmla="*/ 8566 h 1064058"/>
              <a:gd name="connsiteX2" fmla="*/ 1022198 w 1168320"/>
              <a:gd name="connsiteY2" fmla="*/ 416668 h 1064058"/>
              <a:gd name="connsiteX3" fmla="*/ 1147560 w 1168320"/>
              <a:gd name="connsiteY3" fmla="*/ 169464 h 1064058"/>
              <a:gd name="connsiteX4" fmla="*/ 1168320 w 1168320"/>
              <a:gd name="connsiteY4" fmla="*/ 885418 h 1064058"/>
              <a:gd name="connsiteX5" fmla="*/ 701447 w 1168320"/>
              <a:gd name="connsiteY5" fmla="*/ 929317 h 1064058"/>
              <a:gd name="connsiteX6" fmla="*/ 828654 w 1168320"/>
              <a:gd name="connsiteY6" fmla="*/ 663699 h 1064058"/>
              <a:gd name="connsiteX7" fmla="*/ 307169 w 1168320"/>
              <a:gd name="connsiteY7" fmla="*/ 258147 h 1064058"/>
              <a:gd name="connsiteX8" fmla="*/ 64007 w 1168320"/>
              <a:gd name="connsiteY8" fmla="*/ 1064058 h 1064058"/>
              <a:gd name="connsiteX0" fmla="*/ 48502 w 1152815"/>
              <a:gd name="connsiteY0" fmla="*/ 1074359 h 1074359"/>
              <a:gd name="connsiteX1" fmla="*/ 396377 w 1152815"/>
              <a:gd name="connsiteY1" fmla="*/ 8373 h 1074359"/>
              <a:gd name="connsiteX2" fmla="*/ 1006693 w 1152815"/>
              <a:gd name="connsiteY2" fmla="*/ 426969 h 1074359"/>
              <a:gd name="connsiteX3" fmla="*/ 1132055 w 1152815"/>
              <a:gd name="connsiteY3" fmla="*/ 179765 h 1074359"/>
              <a:gd name="connsiteX4" fmla="*/ 1152815 w 1152815"/>
              <a:gd name="connsiteY4" fmla="*/ 895719 h 1074359"/>
              <a:gd name="connsiteX5" fmla="*/ 685942 w 1152815"/>
              <a:gd name="connsiteY5" fmla="*/ 939618 h 1074359"/>
              <a:gd name="connsiteX6" fmla="*/ 813149 w 1152815"/>
              <a:gd name="connsiteY6" fmla="*/ 674000 h 1074359"/>
              <a:gd name="connsiteX7" fmla="*/ 291664 w 1152815"/>
              <a:gd name="connsiteY7" fmla="*/ 268448 h 1074359"/>
              <a:gd name="connsiteX8" fmla="*/ 48502 w 1152815"/>
              <a:gd name="connsiteY8" fmla="*/ 1074359 h 1074359"/>
              <a:gd name="connsiteX0" fmla="*/ 53691 w 1158004"/>
              <a:gd name="connsiteY0" fmla="*/ 1070293 h 1070293"/>
              <a:gd name="connsiteX1" fmla="*/ 354121 w 1158004"/>
              <a:gd name="connsiteY1" fmla="*/ 8450 h 1070293"/>
              <a:gd name="connsiteX2" fmla="*/ 1011882 w 1158004"/>
              <a:gd name="connsiteY2" fmla="*/ 422903 h 1070293"/>
              <a:gd name="connsiteX3" fmla="*/ 1137244 w 1158004"/>
              <a:gd name="connsiteY3" fmla="*/ 175699 h 1070293"/>
              <a:gd name="connsiteX4" fmla="*/ 1158004 w 1158004"/>
              <a:gd name="connsiteY4" fmla="*/ 891653 h 1070293"/>
              <a:gd name="connsiteX5" fmla="*/ 691131 w 1158004"/>
              <a:gd name="connsiteY5" fmla="*/ 935552 h 1070293"/>
              <a:gd name="connsiteX6" fmla="*/ 818338 w 1158004"/>
              <a:gd name="connsiteY6" fmla="*/ 669934 h 1070293"/>
              <a:gd name="connsiteX7" fmla="*/ 296853 w 1158004"/>
              <a:gd name="connsiteY7" fmla="*/ 264382 h 1070293"/>
              <a:gd name="connsiteX8" fmla="*/ 53691 w 1158004"/>
              <a:gd name="connsiteY8" fmla="*/ 1070293 h 1070293"/>
              <a:gd name="connsiteX0" fmla="*/ 46701 w 1151014"/>
              <a:gd name="connsiteY0" fmla="*/ 1066246 h 1066246"/>
              <a:gd name="connsiteX1" fmla="*/ 347131 w 1151014"/>
              <a:gd name="connsiteY1" fmla="*/ 4403 h 1066246"/>
              <a:gd name="connsiteX2" fmla="*/ 1004892 w 1151014"/>
              <a:gd name="connsiteY2" fmla="*/ 418856 h 1066246"/>
              <a:gd name="connsiteX3" fmla="*/ 1130254 w 1151014"/>
              <a:gd name="connsiteY3" fmla="*/ 171652 h 1066246"/>
              <a:gd name="connsiteX4" fmla="*/ 1151014 w 1151014"/>
              <a:gd name="connsiteY4" fmla="*/ 887606 h 1066246"/>
              <a:gd name="connsiteX5" fmla="*/ 684141 w 1151014"/>
              <a:gd name="connsiteY5" fmla="*/ 931505 h 1066246"/>
              <a:gd name="connsiteX6" fmla="*/ 811348 w 1151014"/>
              <a:gd name="connsiteY6" fmla="*/ 665887 h 1066246"/>
              <a:gd name="connsiteX7" fmla="*/ 289863 w 1151014"/>
              <a:gd name="connsiteY7" fmla="*/ 260335 h 1066246"/>
              <a:gd name="connsiteX8" fmla="*/ 46701 w 1151014"/>
              <a:gd name="connsiteY8" fmla="*/ 1066246 h 1066246"/>
              <a:gd name="connsiteX0" fmla="*/ 55006 w 1159319"/>
              <a:gd name="connsiteY0" fmla="*/ 1065885 h 1065885"/>
              <a:gd name="connsiteX1" fmla="*/ 355436 w 1159319"/>
              <a:gd name="connsiteY1" fmla="*/ 4042 h 1065885"/>
              <a:gd name="connsiteX2" fmla="*/ 1013197 w 1159319"/>
              <a:gd name="connsiteY2" fmla="*/ 418495 h 1065885"/>
              <a:gd name="connsiteX3" fmla="*/ 1138559 w 1159319"/>
              <a:gd name="connsiteY3" fmla="*/ 171291 h 1065885"/>
              <a:gd name="connsiteX4" fmla="*/ 1159319 w 1159319"/>
              <a:gd name="connsiteY4" fmla="*/ 887245 h 1065885"/>
              <a:gd name="connsiteX5" fmla="*/ 692446 w 1159319"/>
              <a:gd name="connsiteY5" fmla="*/ 931144 h 1065885"/>
              <a:gd name="connsiteX6" fmla="*/ 819653 w 1159319"/>
              <a:gd name="connsiteY6" fmla="*/ 665526 h 1065885"/>
              <a:gd name="connsiteX7" fmla="*/ 298168 w 1159319"/>
              <a:gd name="connsiteY7" fmla="*/ 259974 h 1065885"/>
              <a:gd name="connsiteX8" fmla="*/ 55006 w 1159319"/>
              <a:gd name="connsiteY8" fmla="*/ 1065885 h 1065885"/>
              <a:gd name="connsiteX0" fmla="*/ 52738 w 1157051"/>
              <a:gd name="connsiteY0" fmla="*/ 1063223 h 1063223"/>
              <a:gd name="connsiteX1" fmla="*/ 353168 w 1157051"/>
              <a:gd name="connsiteY1" fmla="*/ 1380 h 1063223"/>
              <a:gd name="connsiteX2" fmla="*/ 1010929 w 1157051"/>
              <a:gd name="connsiteY2" fmla="*/ 415833 h 1063223"/>
              <a:gd name="connsiteX3" fmla="*/ 1136291 w 1157051"/>
              <a:gd name="connsiteY3" fmla="*/ 168629 h 1063223"/>
              <a:gd name="connsiteX4" fmla="*/ 1157051 w 1157051"/>
              <a:gd name="connsiteY4" fmla="*/ 884583 h 1063223"/>
              <a:gd name="connsiteX5" fmla="*/ 690178 w 1157051"/>
              <a:gd name="connsiteY5" fmla="*/ 928482 h 1063223"/>
              <a:gd name="connsiteX6" fmla="*/ 817385 w 1157051"/>
              <a:gd name="connsiteY6" fmla="*/ 662864 h 1063223"/>
              <a:gd name="connsiteX7" fmla="*/ 295900 w 1157051"/>
              <a:gd name="connsiteY7" fmla="*/ 257312 h 1063223"/>
              <a:gd name="connsiteX8" fmla="*/ 52738 w 1157051"/>
              <a:gd name="connsiteY8" fmla="*/ 1063223 h 1063223"/>
              <a:gd name="connsiteX0" fmla="*/ 62493 w 1166806"/>
              <a:gd name="connsiteY0" fmla="*/ 1063610 h 1063610"/>
              <a:gd name="connsiteX1" fmla="*/ 362923 w 1166806"/>
              <a:gd name="connsiteY1" fmla="*/ 1767 h 1063610"/>
              <a:gd name="connsiteX2" fmla="*/ 1020684 w 1166806"/>
              <a:gd name="connsiteY2" fmla="*/ 416220 h 1063610"/>
              <a:gd name="connsiteX3" fmla="*/ 1146046 w 1166806"/>
              <a:gd name="connsiteY3" fmla="*/ 169016 h 1063610"/>
              <a:gd name="connsiteX4" fmla="*/ 1166806 w 1166806"/>
              <a:gd name="connsiteY4" fmla="*/ 884970 h 1063610"/>
              <a:gd name="connsiteX5" fmla="*/ 699933 w 1166806"/>
              <a:gd name="connsiteY5" fmla="*/ 928869 h 1063610"/>
              <a:gd name="connsiteX6" fmla="*/ 827140 w 1166806"/>
              <a:gd name="connsiteY6" fmla="*/ 663251 h 1063610"/>
              <a:gd name="connsiteX7" fmla="*/ 305655 w 1166806"/>
              <a:gd name="connsiteY7" fmla="*/ 257699 h 1063610"/>
              <a:gd name="connsiteX8" fmla="*/ 62493 w 1166806"/>
              <a:gd name="connsiteY8" fmla="*/ 1063610 h 1063610"/>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 name="connsiteX0" fmla="*/ 63550 w 1167863"/>
              <a:gd name="connsiteY0" fmla="*/ 1062515 h 1062515"/>
              <a:gd name="connsiteX1" fmla="*/ 363980 w 1167863"/>
              <a:gd name="connsiteY1" fmla="*/ 672 h 1062515"/>
              <a:gd name="connsiteX2" fmla="*/ 1021741 w 1167863"/>
              <a:gd name="connsiteY2" fmla="*/ 415125 h 1062515"/>
              <a:gd name="connsiteX3" fmla="*/ 1147103 w 1167863"/>
              <a:gd name="connsiteY3" fmla="*/ 167921 h 1062515"/>
              <a:gd name="connsiteX4" fmla="*/ 1167863 w 1167863"/>
              <a:gd name="connsiteY4" fmla="*/ 883875 h 1062515"/>
              <a:gd name="connsiteX5" fmla="*/ 700990 w 1167863"/>
              <a:gd name="connsiteY5" fmla="*/ 927774 h 1062515"/>
              <a:gd name="connsiteX6" fmla="*/ 828197 w 1167863"/>
              <a:gd name="connsiteY6" fmla="*/ 662156 h 1062515"/>
              <a:gd name="connsiteX7" fmla="*/ 306712 w 1167863"/>
              <a:gd name="connsiteY7" fmla="*/ 256604 h 1062515"/>
              <a:gd name="connsiteX8" fmla="*/ 63550 w 1167863"/>
              <a:gd name="connsiteY8" fmla="*/ 1062515 h 106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863" h="1062515">
                <a:moveTo>
                  <a:pt x="63550" y="1062515"/>
                </a:moveTo>
                <a:cubicBezTo>
                  <a:pt x="-110612" y="329432"/>
                  <a:pt x="100829" y="18804"/>
                  <a:pt x="363980" y="672"/>
                </a:cubicBezTo>
                <a:cubicBezTo>
                  <a:pt x="627131" y="-17460"/>
                  <a:pt x="891172" y="336908"/>
                  <a:pt x="1021741" y="415125"/>
                </a:cubicBezTo>
                <a:cubicBezTo>
                  <a:pt x="1071656" y="341147"/>
                  <a:pt x="1062750" y="351597"/>
                  <a:pt x="1147103" y="167921"/>
                </a:cubicBezTo>
                <a:lnTo>
                  <a:pt x="1167863" y="883875"/>
                </a:lnTo>
                <a:lnTo>
                  <a:pt x="700990" y="927774"/>
                </a:lnTo>
                <a:lnTo>
                  <a:pt x="828197" y="662156"/>
                </a:lnTo>
                <a:cubicBezTo>
                  <a:pt x="759484" y="558524"/>
                  <a:pt x="530850" y="238800"/>
                  <a:pt x="306712" y="256604"/>
                </a:cubicBezTo>
                <a:cubicBezTo>
                  <a:pt x="123106" y="291820"/>
                  <a:pt x="7937" y="591825"/>
                  <a:pt x="63550" y="1062515"/>
                </a:cubicBezTo>
                <a:close/>
              </a:path>
            </a:pathLst>
          </a:custGeom>
          <a:gradFill flip="none" rotWithShape="1">
            <a:gsLst>
              <a:gs pos="0">
                <a:schemeClr val="accent2">
                  <a:lumMod val="40000"/>
                  <a:lumOff val="60000"/>
                </a:schemeClr>
              </a:gs>
              <a:gs pos="100000">
                <a:srgbClr val="FF5350"/>
              </a:gs>
            </a:gsLst>
            <a:lin ang="0" scaled="1"/>
            <a:tileRect/>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ja-JP" altLang="en-US" sz="1662" dirty="0">
              <a:solidFill>
                <a:prstClr val="black"/>
              </a:solidFill>
            </a:endParaRPr>
          </a:p>
        </p:txBody>
      </p:sp>
      <p:sp>
        <p:nvSpPr>
          <p:cNvPr id="56" name="角丸四角形 55"/>
          <p:cNvSpPr/>
          <p:nvPr/>
        </p:nvSpPr>
        <p:spPr>
          <a:xfrm>
            <a:off x="2834931" y="3677164"/>
            <a:ext cx="3202470" cy="13397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a:endParaRPr lang="ja-JP" altLang="en-US" sz="1534" kern="0" dirty="0">
              <a:solidFill>
                <a:srgbClr val="FF0000"/>
              </a:solidFill>
            </a:endParaRPr>
          </a:p>
        </p:txBody>
      </p:sp>
      <p:sp>
        <p:nvSpPr>
          <p:cNvPr id="58" name="テキスト ボックス 57"/>
          <p:cNvSpPr txBox="1"/>
          <p:nvPr/>
        </p:nvSpPr>
        <p:spPr>
          <a:xfrm>
            <a:off x="511262" y="1321604"/>
            <a:ext cx="8381219" cy="523220"/>
          </a:xfrm>
          <a:prstGeom prst="rect">
            <a:avLst/>
          </a:prstGeom>
          <a:noFill/>
        </p:spPr>
        <p:txBody>
          <a:bodyPr wrap="square" rtlCol="0">
            <a:spAutoFit/>
          </a:bodyPr>
          <a:lstStyle/>
          <a:p>
            <a:r>
              <a:rPr lang="ja-JP" altLang="en-US" sz="1400" dirty="0">
                <a:solidFill>
                  <a:prstClr val="black"/>
                </a:solidFill>
              </a:rPr>
              <a:t>医用工学（検査・診断装置、医療支援機器、機能食品）領域は、創薬や臨床疾患分野の一部、またはサポートする重要な機能を担う。</a:t>
            </a:r>
            <a:endParaRPr lang="en-US" altLang="ja-JP" sz="1400" dirty="0">
              <a:solidFill>
                <a:prstClr val="black"/>
              </a:solidFill>
            </a:endParaRPr>
          </a:p>
        </p:txBody>
      </p:sp>
    </p:spTree>
    <p:extLst>
      <p:ext uri="{BB962C8B-B14F-4D97-AF65-F5344CB8AC3E}">
        <p14:creationId xmlns:p14="http://schemas.microsoft.com/office/powerpoint/2010/main" val="5606825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5345" y="-11170"/>
            <a:ext cx="2954655" cy="348109"/>
          </a:xfrm>
          <a:prstGeom prst="rect">
            <a:avLst/>
          </a:prstGeom>
          <a:solidFill>
            <a:schemeClr val="accent6">
              <a:lumMod val="20000"/>
              <a:lumOff val="80000"/>
            </a:schemeClr>
          </a:solidFill>
          <a:ln>
            <a:noFill/>
          </a:ln>
        </p:spPr>
        <p:txBody>
          <a:bodyPr wrap="none" rtlCol="0">
            <a:spAutoFit/>
          </a:bodyPr>
          <a:lstStyle/>
          <a:p>
            <a:r>
              <a:rPr lang="ja-JP" altLang="en-US" sz="1662" dirty="0" smtClean="0"/>
              <a:t>（共通基盤領域）比較</a:t>
            </a:r>
            <a:r>
              <a:rPr lang="ja-JP" altLang="en-US" sz="1662" dirty="0"/>
              <a:t>動物</a:t>
            </a:r>
            <a:r>
              <a:rPr lang="ja-JP" altLang="en-US" sz="1662" dirty="0" smtClean="0"/>
              <a:t>医学</a:t>
            </a:r>
            <a:endParaRPr lang="ja-JP" altLang="en-US" sz="1662" dirty="0"/>
          </a:p>
        </p:txBody>
      </p:sp>
      <p:sp>
        <p:nvSpPr>
          <p:cNvPr id="5" name="スライド番号プレースホルダー 4"/>
          <p:cNvSpPr>
            <a:spLocks noGrp="1"/>
          </p:cNvSpPr>
          <p:nvPr>
            <p:ph type="sldNum" sz="quarter" idx="12"/>
          </p:nvPr>
        </p:nvSpPr>
        <p:spPr/>
        <p:txBody>
          <a:bodyPr/>
          <a:lstStyle/>
          <a:p>
            <a:fld id="{2788D170-ED78-4CD6-9DF7-18AA74CDFCD5}" type="slidenum">
              <a:rPr kumimoji="1" lang="ja-JP" altLang="en-US" smtClean="0"/>
              <a:pPr/>
              <a:t>76</a:t>
            </a:fld>
            <a:endParaRPr kumimoji="1" lang="ja-JP" altLang="en-US"/>
          </a:p>
        </p:txBody>
      </p:sp>
      <p:sp>
        <p:nvSpPr>
          <p:cNvPr id="25" name="角丸四角形 24"/>
          <p:cNvSpPr/>
          <p:nvPr/>
        </p:nvSpPr>
        <p:spPr>
          <a:xfrm>
            <a:off x="0" y="1347371"/>
            <a:ext cx="9144000" cy="5393997"/>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084168" y="1160234"/>
            <a:ext cx="2837832"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a:solidFill>
                  <a:srgbClr val="FF0000"/>
                </a:solidFill>
                <a:latin typeface="Meiryo UI" panose="020B0604030504040204" pitchFamily="50" charset="-128"/>
                <a:ea typeface="Meiryo UI" panose="020B0604030504040204" pitchFamily="50" charset="-128"/>
              </a:rPr>
              <a:t>重要性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56646" y="460704"/>
            <a:ext cx="8665354"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バイオエンジニアリングを支える領域として不可欠の比較動物医学を有することで、各戦略領域の実現が期待できる。</a:t>
            </a:r>
            <a:endParaRPr lang="ja-JP" altLang="en-US" sz="1600" dirty="0">
              <a:latin typeface="Meiryo UI" panose="020B0604030504040204" pitchFamily="50" charset="-128"/>
              <a:ea typeface="Meiryo UI" panose="020B0604030504040204" pitchFamily="50" charset="-128"/>
            </a:endParaRPr>
          </a:p>
        </p:txBody>
      </p:sp>
      <p:sp>
        <p:nvSpPr>
          <p:cNvPr id="22" name="正方形/長方形 21"/>
          <p:cNvSpPr/>
          <p:nvPr/>
        </p:nvSpPr>
        <p:spPr>
          <a:xfrm>
            <a:off x="432384" y="2813561"/>
            <a:ext cx="8254416" cy="3927807"/>
          </a:xfrm>
          <a:prstGeom prst="rect">
            <a:avLst/>
          </a:prstGeom>
        </p:spPr>
        <p:txBody>
          <a:bodyPr wrap="square">
            <a:spAutoFit/>
          </a:bodyPr>
          <a:lstStyle/>
          <a:p>
            <a:r>
              <a:rPr lang="ja-JP" altLang="ja-JP" sz="1292" b="1" dirty="0">
                <a:latin typeface="+mj-ea"/>
                <a:ea typeface="+mj-ea"/>
              </a:rPr>
              <a:t>１．創薬の安全性評価技術の開発（非ＧＬＰ試験）</a:t>
            </a:r>
            <a:endParaRPr lang="ja-JP" altLang="ja-JP" sz="1292" dirty="0">
              <a:latin typeface="+mj-ea"/>
              <a:ea typeface="+mj-ea"/>
            </a:endParaRPr>
          </a:p>
          <a:p>
            <a:r>
              <a:rPr lang="ja-JP" altLang="en-US" sz="1292" dirty="0">
                <a:latin typeface="+mj-ea"/>
                <a:ea typeface="+mj-ea"/>
              </a:rPr>
              <a:t>　</a:t>
            </a:r>
            <a:r>
              <a:rPr lang="ja-JP" altLang="ja-JP" sz="1292" dirty="0">
                <a:latin typeface="+mj-ea"/>
                <a:ea typeface="+mj-ea"/>
              </a:rPr>
              <a:t>安全性試験</a:t>
            </a:r>
          </a:p>
          <a:p>
            <a:pPr marL="410318" indent="-164127">
              <a:buFont typeface="Arial" panose="020B0604020202020204" pitchFamily="34" charset="0"/>
              <a:buChar char="•"/>
            </a:pPr>
            <a:r>
              <a:rPr lang="ja-JP" altLang="ja-JP" sz="1292" dirty="0">
                <a:latin typeface="+mj-ea"/>
                <a:ea typeface="+mj-ea"/>
              </a:rPr>
              <a:t>実験動物医学会専門獣医師</a:t>
            </a:r>
            <a:r>
              <a:rPr lang="ja-JP" altLang="en-US" sz="1292" dirty="0">
                <a:latin typeface="+mj-ea"/>
                <a:ea typeface="+mj-ea"/>
              </a:rPr>
              <a:t>、</a:t>
            </a:r>
            <a:r>
              <a:rPr lang="ja-JP" altLang="ja-JP" sz="1292" dirty="0">
                <a:latin typeface="+mj-ea"/>
                <a:ea typeface="+mj-ea"/>
              </a:rPr>
              <a:t>毒性病理学専門医</a:t>
            </a:r>
            <a:r>
              <a:rPr lang="ja-JP" altLang="en-US" sz="1292" dirty="0">
                <a:latin typeface="+mj-ea"/>
                <a:ea typeface="+mj-ea"/>
              </a:rPr>
              <a:t>、</a:t>
            </a:r>
            <a:r>
              <a:rPr lang="ja-JP" altLang="ja-JP" sz="1292" dirty="0">
                <a:latin typeface="+mj-ea"/>
                <a:ea typeface="+mj-ea"/>
              </a:rPr>
              <a:t>獣医病理学</a:t>
            </a:r>
            <a:r>
              <a:rPr lang="ja-JP" altLang="en-US" sz="1292" dirty="0">
                <a:latin typeface="+mj-ea"/>
                <a:ea typeface="+mj-ea"/>
              </a:rPr>
              <a:t>専門医を有する</a:t>
            </a:r>
            <a:r>
              <a:rPr lang="ja-JP" altLang="ja-JP" sz="1292" dirty="0">
                <a:latin typeface="+mj-ea"/>
                <a:ea typeface="+mj-ea"/>
              </a:rPr>
              <a:t>教員</a:t>
            </a:r>
            <a:r>
              <a:rPr lang="ja-JP" altLang="en-US" sz="1292" dirty="0">
                <a:latin typeface="+mj-ea"/>
                <a:ea typeface="+mj-ea"/>
              </a:rPr>
              <a:t>による</a:t>
            </a:r>
            <a:r>
              <a:rPr lang="ja-JP" altLang="ja-JP" sz="1292" dirty="0">
                <a:latin typeface="+mj-ea"/>
                <a:ea typeface="+mj-ea"/>
              </a:rPr>
              <a:t>安全性試験を実施する体制</a:t>
            </a:r>
            <a:r>
              <a:rPr lang="ja-JP" altLang="en-US" sz="1292" dirty="0" smtClean="0">
                <a:latin typeface="+mj-ea"/>
                <a:ea typeface="+mj-ea"/>
              </a:rPr>
              <a:t>を有する。</a:t>
            </a:r>
            <a:endParaRPr lang="en-US" altLang="ja-JP" sz="1292" dirty="0" smtClean="0">
              <a:latin typeface="+mj-ea"/>
              <a:ea typeface="+mj-ea"/>
            </a:endParaRPr>
          </a:p>
          <a:p>
            <a:pPr marL="410318" indent="-164127">
              <a:buFont typeface="Arial" panose="020B0604020202020204" pitchFamily="34" charset="0"/>
              <a:buChar char="•"/>
            </a:pPr>
            <a:endParaRPr lang="en-US" altLang="ja-JP" sz="1292" dirty="0">
              <a:latin typeface="+mj-ea"/>
              <a:ea typeface="+mj-ea"/>
            </a:endParaRPr>
          </a:p>
          <a:p>
            <a:r>
              <a:rPr lang="ja-JP" altLang="ja-JP" sz="1292" b="1" dirty="0"/>
              <a:t>２．薬効薬理学的評価モデルの開発</a:t>
            </a:r>
            <a:endParaRPr lang="ja-JP" altLang="ja-JP" sz="1292" dirty="0"/>
          </a:p>
          <a:p>
            <a:r>
              <a:rPr lang="ja-JP" altLang="en-US" sz="1292" b="1" dirty="0"/>
              <a:t>　</a:t>
            </a:r>
            <a:r>
              <a:rPr lang="ja-JP" altLang="en-US" sz="1292" dirty="0"/>
              <a:t>様々な疾患に対応するモデル（マウス、ラット</a:t>
            </a:r>
            <a:r>
              <a:rPr lang="ja-JP" altLang="en-US" sz="1292" dirty="0" smtClean="0"/>
              <a:t>）</a:t>
            </a:r>
            <a:endParaRPr lang="en-US" altLang="ja-JP" sz="1292" dirty="0" smtClean="0"/>
          </a:p>
          <a:p>
            <a:r>
              <a:rPr lang="ja-JP" altLang="en-US" sz="1292" dirty="0" smtClean="0"/>
              <a:t>を</a:t>
            </a:r>
            <a:r>
              <a:rPr lang="ja-JP" altLang="en-US" sz="1292" dirty="0"/>
              <a:t>開発し、薬効を研究</a:t>
            </a:r>
            <a:r>
              <a:rPr lang="en-US" altLang="ja-JP" sz="1292" dirty="0"/>
              <a:t> </a:t>
            </a:r>
          </a:p>
          <a:p>
            <a:r>
              <a:rPr lang="en-US" altLang="ja-JP" sz="1108" dirty="0"/>
              <a:t>(1) </a:t>
            </a:r>
            <a:r>
              <a:rPr lang="ja-JP" altLang="ja-JP" sz="1108" dirty="0"/>
              <a:t>アトピー性皮膚炎</a:t>
            </a:r>
            <a:r>
              <a:rPr lang="ja-JP" altLang="en-US" sz="1108" dirty="0"/>
              <a:t>・</a:t>
            </a:r>
            <a:r>
              <a:rPr lang="ja-JP" altLang="ja-JP" sz="1108" dirty="0"/>
              <a:t>アレルギー性鼻炎モデル　　　　　　　</a:t>
            </a:r>
          </a:p>
          <a:p>
            <a:r>
              <a:rPr lang="en-US" altLang="ja-JP" sz="1108" dirty="0"/>
              <a:t>(2) </a:t>
            </a:r>
            <a:r>
              <a:rPr lang="ja-JP" altLang="ja-JP" sz="1108" dirty="0"/>
              <a:t>葉酸</a:t>
            </a:r>
            <a:r>
              <a:rPr lang="ja-JP" altLang="en-US" sz="1108" dirty="0"/>
              <a:t>・</a:t>
            </a:r>
            <a:r>
              <a:rPr lang="ja-JP" altLang="ja-JP" sz="1108" dirty="0"/>
              <a:t>ビタミン</a:t>
            </a:r>
            <a:r>
              <a:rPr lang="en-US" altLang="ja-JP" sz="1108" dirty="0"/>
              <a:t>B12</a:t>
            </a:r>
            <a:r>
              <a:rPr lang="ja-JP" altLang="ja-JP" sz="1108" dirty="0"/>
              <a:t>欠乏モデル　　　　　　　　　　　　　　　　</a:t>
            </a:r>
          </a:p>
          <a:p>
            <a:r>
              <a:rPr lang="en-US" altLang="ja-JP" sz="1108" dirty="0"/>
              <a:t>(3) </a:t>
            </a:r>
            <a:r>
              <a:rPr lang="ja-JP" altLang="ja-JP" sz="1108" dirty="0"/>
              <a:t>炎症性大腸炎モデル　　　　　　　　　　　　　　　　　　　　　　</a:t>
            </a:r>
          </a:p>
          <a:p>
            <a:r>
              <a:rPr lang="en-US" altLang="ja-JP" sz="1108" dirty="0"/>
              <a:t>(4) </a:t>
            </a:r>
            <a:r>
              <a:rPr lang="ja-JP" altLang="ja-JP" sz="1108" dirty="0"/>
              <a:t>皮膚炎（Ⅳ型アレルギー）モデル　　　　　　　　　　　　　　　　</a:t>
            </a:r>
          </a:p>
          <a:p>
            <a:r>
              <a:rPr lang="en-US" altLang="ja-JP" sz="1108" dirty="0"/>
              <a:t>(5) </a:t>
            </a:r>
            <a:r>
              <a:rPr lang="ja-JP" altLang="ja-JP" sz="1108" dirty="0"/>
              <a:t>食物アレルギーモデル　　　　　　　　　　　　　　　　　　</a:t>
            </a:r>
          </a:p>
          <a:p>
            <a:r>
              <a:rPr lang="en-US" altLang="ja-JP" sz="1108" dirty="0"/>
              <a:t>(6) </a:t>
            </a:r>
            <a:r>
              <a:rPr lang="ja-JP" altLang="ja-JP" sz="1108" dirty="0"/>
              <a:t>膵炎</a:t>
            </a:r>
            <a:r>
              <a:rPr lang="ja-JP" altLang="en-US" sz="1108" dirty="0"/>
              <a:t>・</a:t>
            </a:r>
            <a:r>
              <a:rPr lang="ja-JP" altLang="ja-JP" sz="1108" dirty="0"/>
              <a:t>肝炎モデル　　　　　　　　　　　　　　　　　　　</a:t>
            </a:r>
          </a:p>
          <a:p>
            <a:r>
              <a:rPr lang="en-US" altLang="ja-JP" sz="1108" dirty="0"/>
              <a:t>(7) </a:t>
            </a:r>
            <a:r>
              <a:rPr lang="ja-JP" altLang="ja-JP" sz="1108" dirty="0"/>
              <a:t>拘束水浸ストレスモデル　　　　　　　　　　　　　　　　</a:t>
            </a:r>
          </a:p>
          <a:p>
            <a:r>
              <a:rPr lang="en-US" altLang="ja-JP" sz="1108" dirty="0"/>
              <a:t>(8) </a:t>
            </a:r>
            <a:r>
              <a:rPr lang="ja-JP" altLang="ja-JP" sz="1108" dirty="0"/>
              <a:t>母子分離－社会的孤立ストレスモデル　　　　　　　　　</a:t>
            </a:r>
          </a:p>
          <a:p>
            <a:r>
              <a:rPr lang="en-US" altLang="ja-JP" sz="1108" dirty="0"/>
              <a:t>(9) </a:t>
            </a:r>
            <a:r>
              <a:rPr lang="ja-JP" altLang="ja-JP" sz="1108" dirty="0"/>
              <a:t>脳卒中モデル：中大脳動脈閉塞モデル　</a:t>
            </a:r>
          </a:p>
          <a:p>
            <a:r>
              <a:rPr lang="en-US" altLang="ja-JP" sz="1108" dirty="0"/>
              <a:t>(10) </a:t>
            </a:r>
            <a:r>
              <a:rPr lang="ja-JP" altLang="ja-JP" sz="1108" dirty="0"/>
              <a:t>原虫感染症モデル　　　　　　　　　　　　　　　　　　　　　　</a:t>
            </a:r>
          </a:p>
          <a:p>
            <a:r>
              <a:rPr lang="en-US" altLang="ja-JP" sz="1108" dirty="0"/>
              <a:t>(11) </a:t>
            </a:r>
            <a:r>
              <a:rPr lang="ja-JP" altLang="ja-JP" sz="1108" dirty="0"/>
              <a:t>新規新興感染症に対する治療法</a:t>
            </a:r>
            <a:r>
              <a:rPr lang="ja-JP" altLang="ja-JP" sz="1108" dirty="0" smtClean="0"/>
              <a:t>開発</a:t>
            </a:r>
            <a:endParaRPr lang="en-US" altLang="ja-JP" sz="1108" dirty="0" smtClean="0"/>
          </a:p>
          <a:p>
            <a:r>
              <a:rPr lang="ja-JP" altLang="en-US" sz="1108" dirty="0"/>
              <a:t>　</a:t>
            </a:r>
            <a:r>
              <a:rPr lang="ja-JP" altLang="en-US" sz="1108" dirty="0" smtClean="0"/>
              <a:t>　　</a:t>
            </a:r>
            <a:r>
              <a:rPr lang="ja-JP" altLang="ja-JP" sz="1108" dirty="0" smtClean="0"/>
              <a:t>の</a:t>
            </a:r>
            <a:r>
              <a:rPr lang="ja-JP" altLang="ja-JP" sz="1108" dirty="0"/>
              <a:t>ためのモデル　　　　</a:t>
            </a:r>
          </a:p>
          <a:p>
            <a:r>
              <a:rPr lang="en-US" altLang="ja-JP" sz="1108" dirty="0"/>
              <a:t>(12)</a:t>
            </a:r>
            <a:r>
              <a:rPr lang="ja-JP" altLang="ja-JP" sz="1108" dirty="0"/>
              <a:t>ウサギ腸管結紮モデル　　　　　</a:t>
            </a:r>
            <a:r>
              <a:rPr lang="ja-JP" altLang="en-US" sz="1108" dirty="0"/>
              <a:t>など</a:t>
            </a:r>
            <a:r>
              <a:rPr lang="ja-JP" altLang="ja-JP" sz="1108" dirty="0"/>
              <a:t>　　　　　　</a:t>
            </a:r>
            <a:r>
              <a:rPr lang="ja-JP" altLang="ja-JP" sz="1292" dirty="0"/>
              <a:t>　　　　　　　　　 </a:t>
            </a:r>
          </a:p>
        </p:txBody>
      </p:sp>
      <p:sp>
        <p:nvSpPr>
          <p:cNvPr id="24" name="円/楕円 5"/>
          <p:cNvSpPr/>
          <p:nvPr/>
        </p:nvSpPr>
        <p:spPr>
          <a:xfrm>
            <a:off x="3638003" y="4631856"/>
            <a:ext cx="1670469" cy="15952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8" name="テキスト ボックス 27"/>
          <p:cNvSpPr txBox="1"/>
          <p:nvPr/>
        </p:nvSpPr>
        <p:spPr>
          <a:xfrm>
            <a:off x="3563889" y="4691949"/>
            <a:ext cx="1744583" cy="1342227"/>
          </a:xfrm>
          <a:prstGeom prst="rect">
            <a:avLst/>
          </a:prstGeom>
          <a:noFill/>
        </p:spPr>
        <p:txBody>
          <a:bodyPr wrap="square" rtlCol="0">
            <a:spAutoFit/>
          </a:bodyPr>
          <a:lstStyle/>
          <a:p>
            <a:pPr algn="ctr"/>
            <a:r>
              <a:rPr lang="ja-JP" altLang="en-US" sz="1846" dirty="0"/>
              <a:t>教育</a:t>
            </a:r>
            <a:endParaRPr lang="en-US" altLang="ja-JP" sz="1846" dirty="0"/>
          </a:p>
          <a:p>
            <a:pPr algn="ctr"/>
            <a:r>
              <a:rPr lang="ja-JP" altLang="en-US" sz="1846" dirty="0"/>
              <a:t>サポート</a:t>
            </a:r>
            <a:endParaRPr lang="en-US" altLang="ja-JP" sz="1846" dirty="0"/>
          </a:p>
          <a:p>
            <a:pPr algn="ctr"/>
            <a:endParaRPr lang="en-US" altLang="ja-JP" sz="554" dirty="0"/>
          </a:p>
          <a:p>
            <a:pPr algn="ctr"/>
            <a:r>
              <a:rPr lang="ja-JP" altLang="en-US" sz="1292" dirty="0"/>
              <a:t>関連法律・動物福祉に</a:t>
            </a:r>
            <a:endParaRPr lang="en-US" altLang="ja-JP" sz="1292" dirty="0"/>
          </a:p>
          <a:p>
            <a:pPr algn="ctr"/>
            <a:r>
              <a:rPr lang="ja-JP" altLang="en-US" sz="1292" dirty="0"/>
              <a:t>基づく動物実験に</a:t>
            </a:r>
            <a:endParaRPr lang="en-US" altLang="ja-JP" sz="1292" dirty="0"/>
          </a:p>
          <a:p>
            <a:pPr algn="ctr"/>
            <a:r>
              <a:rPr lang="ja-JP" altLang="en-US" sz="1292" dirty="0"/>
              <a:t>ついての講習</a:t>
            </a:r>
          </a:p>
        </p:txBody>
      </p:sp>
      <p:sp>
        <p:nvSpPr>
          <p:cNvPr id="29" name="円/楕円 13"/>
          <p:cNvSpPr/>
          <p:nvPr/>
        </p:nvSpPr>
        <p:spPr>
          <a:xfrm>
            <a:off x="5404840" y="4632764"/>
            <a:ext cx="1670469" cy="15952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0" name="テキスト ボックス 29"/>
          <p:cNvSpPr txBox="1"/>
          <p:nvPr/>
        </p:nvSpPr>
        <p:spPr>
          <a:xfrm>
            <a:off x="5363863" y="4692857"/>
            <a:ext cx="1744583" cy="1342227"/>
          </a:xfrm>
          <a:prstGeom prst="rect">
            <a:avLst/>
          </a:prstGeom>
          <a:noFill/>
        </p:spPr>
        <p:txBody>
          <a:bodyPr wrap="square" rtlCol="0">
            <a:spAutoFit/>
          </a:bodyPr>
          <a:lstStyle/>
          <a:p>
            <a:pPr algn="ctr"/>
            <a:r>
              <a:rPr lang="ja-JP" altLang="en-US" sz="1846" dirty="0"/>
              <a:t>研究</a:t>
            </a:r>
            <a:endParaRPr lang="en-US" altLang="ja-JP" sz="1846" dirty="0"/>
          </a:p>
          <a:p>
            <a:pPr algn="ctr"/>
            <a:r>
              <a:rPr lang="ja-JP" altLang="en-US" sz="1846" dirty="0"/>
              <a:t>サポート</a:t>
            </a:r>
            <a:endParaRPr lang="en-US" altLang="ja-JP" sz="1846" dirty="0"/>
          </a:p>
          <a:p>
            <a:pPr algn="ctr"/>
            <a:endParaRPr lang="en-US" altLang="ja-JP" sz="554" dirty="0"/>
          </a:p>
          <a:p>
            <a:pPr algn="ctr"/>
            <a:r>
              <a:rPr lang="ja-JP" altLang="en-US" sz="1292" dirty="0"/>
              <a:t>動物実験のための</a:t>
            </a:r>
            <a:endParaRPr lang="en-US" altLang="ja-JP" sz="1292" dirty="0"/>
          </a:p>
          <a:p>
            <a:pPr algn="ctr"/>
            <a:r>
              <a:rPr lang="ja-JP" altLang="en-US" sz="1292" dirty="0"/>
              <a:t>施設提供と</a:t>
            </a:r>
            <a:endParaRPr lang="en-US" altLang="ja-JP" sz="1292" dirty="0"/>
          </a:p>
          <a:p>
            <a:pPr algn="ctr"/>
            <a:r>
              <a:rPr lang="ja-JP" altLang="en-US" sz="1292" dirty="0"/>
              <a:t>技術的教育指導</a:t>
            </a:r>
          </a:p>
        </p:txBody>
      </p:sp>
      <p:sp>
        <p:nvSpPr>
          <p:cNvPr id="31" name="円/楕円 15"/>
          <p:cNvSpPr/>
          <p:nvPr/>
        </p:nvSpPr>
        <p:spPr>
          <a:xfrm>
            <a:off x="7149423" y="4618726"/>
            <a:ext cx="1670469" cy="15952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2" name="テキスト ボックス 31"/>
          <p:cNvSpPr txBox="1"/>
          <p:nvPr/>
        </p:nvSpPr>
        <p:spPr>
          <a:xfrm>
            <a:off x="7092281" y="4862445"/>
            <a:ext cx="1744583" cy="1171731"/>
          </a:xfrm>
          <a:prstGeom prst="rect">
            <a:avLst/>
          </a:prstGeom>
          <a:noFill/>
        </p:spPr>
        <p:txBody>
          <a:bodyPr wrap="square" rtlCol="0">
            <a:spAutoFit/>
          </a:bodyPr>
          <a:lstStyle/>
          <a:p>
            <a:pPr algn="ctr"/>
            <a:r>
              <a:rPr lang="ja-JP" altLang="en-US" sz="1846" dirty="0"/>
              <a:t>社会貢献</a:t>
            </a:r>
            <a:endParaRPr lang="en-US" altLang="ja-JP" sz="1846" dirty="0"/>
          </a:p>
          <a:p>
            <a:pPr algn="ctr"/>
            <a:endParaRPr lang="en-US" altLang="ja-JP" sz="1292" dirty="0"/>
          </a:p>
          <a:p>
            <a:pPr algn="ctr"/>
            <a:r>
              <a:rPr lang="ja-JP" altLang="en-US" sz="1292" dirty="0"/>
              <a:t>動物福祉に基づく</a:t>
            </a:r>
            <a:endParaRPr lang="en-US" altLang="ja-JP" sz="1292" dirty="0"/>
          </a:p>
          <a:p>
            <a:pPr algn="ctr"/>
            <a:r>
              <a:rPr lang="ja-JP" altLang="en-US" sz="1292" dirty="0"/>
              <a:t>研究指導と</a:t>
            </a:r>
            <a:endParaRPr lang="en-US" altLang="ja-JP" sz="1292" dirty="0"/>
          </a:p>
          <a:p>
            <a:pPr algn="ctr"/>
            <a:r>
              <a:rPr lang="ja-JP" altLang="en-US" sz="1292" dirty="0"/>
              <a:t>啓発活動</a:t>
            </a:r>
          </a:p>
        </p:txBody>
      </p:sp>
      <p:cxnSp>
        <p:nvCxnSpPr>
          <p:cNvPr id="33" name="直線コネクタ 32"/>
          <p:cNvCxnSpPr/>
          <p:nvPr/>
        </p:nvCxnSpPr>
        <p:spPr>
          <a:xfrm>
            <a:off x="6222889" y="4335511"/>
            <a:ext cx="17184" cy="296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endCxn id="24" idx="0"/>
          </p:cNvCxnSpPr>
          <p:nvPr/>
        </p:nvCxnSpPr>
        <p:spPr>
          <a:xfrm flipH="1">
            <a:off x="4473238" y="4294751"/>
            <a:ext cx="1744583" cy="3371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endCxn id="31" idx="0"/>
          </p:cNvCxnSpPr>
          <p:nvPr/>
        </p:nvCxnSpPr>
        <p:spPr>
          <a:xfrm>
            <a:off x="6258797" y="4293843"/>
            <a:ext cx="1725860" cy="3248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4355977" y="3686357"/>
            <a:ext cx="3799581" cy="59435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動物科学教育研究センター</a:t>
            </a:r>
          </a:p>
        </p:txBody>
      </p:sp>
      <p:sp>
        <p:nvSpPr>
          <p:cNvPr id="37" name="正方形/長方形 36"/>
          <p:cNvSpPr/>
          <p:nvPr/>
        </p:nvSpPr>
        <p:spPr>
          <a:xfrm>
            <a:off x="844202" y="1820932"/>
            <a:ext cx="7666083" cy="887679"/>
          </a:xfrm>
          <a:prstGeom prst="rect">
            <a:avLst/>
          </a:prstGeom>
        </p:spPr>
        <p:txBody>
          <a:bodyPr wrap="square">
            <a:spAutoFit/>
          </a:bodyPr>
          <a:lstStyle/>
          <a:p>
            <a:r>
              <a:rPr lang="ja-JP" altLang="en-US" sz="1292" b="1" dirty="0">
                <a:latin typeface="+mn-ea"/>
              </a:rPr>
              <a:t>比較動物医学は、医学及び獣医学を基盤とした戦略領域であり、</a:t>
            </a:r>
            <a:r>
              <a:rPr lang="ja-JP" altLang="ja-JP" sz="1292" b="1" dirty="0">
                <a:latin typeface="+mn-ea"/>
              </a:rPr>
              <a:t>両大学</a:t>
            </a:r>
            <a:r>
              <a:rPr lang="ja-JP" altLang="en-US" sz="1292" b="1" dirty="0">
                <a:latin typeface="+mn-ea"/>
              </a:rPr>
              <a:t>の創薬分野のみならず、様々な生命科学に関する研究分野と横断・連携することにより、さらに</a:t>
            </a:r>
            <a:r>
              <a:rPr lang="ja-JP" altLang="ja-JP" sz="1292" b="1" dirty="0">
                <a:latin typeface="+mn-ea"/>
              </a:rPr>
              <a:t>強みを増す</a:t>
            </a:r>
            <a:endParaRPr lang="ja-JP" altLang="ja-JP" sz="1292" dirty="0">
              <a:latin typeface="+mn-ea"/>
            </a:endParaRPr>
          </a:p>
          <a:p>
            <a:r>
              <a:rPr lang="ja-JP" altLang="ja-JP" sz="1292" dirty="0">
                <a:latin typeface="+mn-ea"/>
              </a:rPr>
              <a:t>大阪市大、大阪府大において既存の研究所あるいは研究センター及び各教員が進めている</a:t>
            </a:r>
            <a:r>
              <a:rPr lang="ja-JP" altLang="en-US" sz="1292" dirty="0">
                <a:latin typeface="+mn-ea"/>
              </a:rPr>
              <a:t>比較動物医学に係る</a:t>
            </a:r>
            <a:r>
              <a:rPr lang="ja-JP" altLang="ja-JP" sz="1292" dirty="0">
                <a:latin typeface="+mn-ea"/>
              </a:rPr>
              <a:t>シーズに着目し、本戦略領域の目標と課題の設定、課題解決に向けた作業を進め</a:t>
            </a:r>
            <a:r>
              <a:rPr lang="ja-JP" altLang="en-US" sz="1292" dirty="0">
                <a:latin typeface="+mn-ea"/>
              </a:rPr>
              <a:t>る</a:t>
            </a:r>
            <a:r>
              <a:rPr lang="ja-JP" altLang="ja-JP" sz="1292" dirty="0">
                <a:latin typeface="+mn-ea"/>
              </a:rPr>
              <a:t>。</a:t>
            </a:r>
          </a:p>
        </p:txBody>
      </p:sp>
      <p:sp>
        <p:nvSpPr>
          <p:cNvPr id="38" name="角丸四角形 37"/>
          <p:cNvSpPr/>
          <p:nvPr/>
        </p:nvSpPr>
        <p:spPr>
          <a:xfrm>
            <a:off x="716802" y="1807800"/>
            <a:ext cx="7969998" cy="99050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9" name="テキスト ボックス 38"/>
          <p:cNvSpPr txBox="1"/>
          <p:nvPr/>
        </p:nvSpPr>
        <p:spPr>
          <a:xfrm>
            <a:off x="221085" y="1424721"/>
            <a:ext cx="2274982" cy="348095"/>
          </a:xfrm>
          <a:prstGeom prst="rect">
            <a:avLst/>
          </a:prstGeom>
          <a:noFill/>
        </p:spPr>
        <p:txBody>
          <a:bodyPr wrap="none" rtlCol="0">
            <a:spAutoFit/>
          </a:bodyPr>
          <a:lstStyle/>
          <a:p>
            <a:r>
              <a:rPr lang="ja-JP" altLang="en-US" sz="1662" dirty="0"/>
              <a:t>現状の組織と研究内容</a:t>
            </a:r>
          </a:p>
        </p:txBody>
      </p:sp>
    </p:spTree>
    <p:extLst>
      <p:ext uri="{BB962C8B-B14F-4D97-AF65-F5344CB8AC3E}">
        <p14:creationId xmlns:p14="http://schemas.microsoft.com/office/powerpoint/2010/main" val="32669264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7989" y="783637"/>
            <a:ext cx="8640960" cy="4979568"/>
          </a:xfrm>
          <a:prstGeom prst="rect">
            <a:avLst/>
          </a:prstGeom>
        </p:spPr>
        <p:txBody>
          <a:bodyPr wrap="square">
            <a:spAutoFit/>
          </a:bodyPr>
          <a:lstStyle/>
          <a:p>
            <a:r>
              <a:rPr lang="ja-JP" altLang="ja-JP" sz="1292" b="1" dirty="0"/>
              <a:t>３．病態モデルを用いた病態解析</a:t>
            </a:r>
            <a:endParaRPr lang="ja-JP" altLang="ja-JP" sz="1292" dirty="0"/>
          </a:p>
          <a:p>
            <a:r>
              <a:rPr lang="en-US" altLang="ja-JP" sz="1292" b="1" dirty="0"/>
              <a:t> </a:t>
            </a:r>
          </a:p>
          <a:p>
            <a:r>
              <a:rPr lang="ja-JP" altLang="en-US" sz="1292" b="1" dirty="0"/>
              <a:t>　</a:t>
            </a:r>
            <a:r>
              <a:rPr lang="ja-JP" altLang="en-US" sz="1292" dirty="0"/>
              <a:t>モデル動物を用い、病態解析や</a:t>
            </a:r>
            <a:r>
              <a:rPr lang="ja-JP" altLang="ja-JP" sz="1292" dirty="0"/>
              <a:t>薬効薬理学的評価</a:t>
            </a:r>
            <a:r>
              <a:rPr lang="ja-JP" altLang="en-US" sz="1292" dirty="0"/>
              <a:t>を実施</a:t>
            </a:r>
            <a:r>
              <a:rPr lang="ja-JP" altLang="ja-JP" sz="1292" dirty="0"/>
              <a:t>。</a:t>
            </a:r>
          </a:p>
          <a:p>
            <a:endParaRPr lang="ja-JP" altLang="ja-JP" sz="1292" dirty="0"/>
          </a:p>
          <a:p>
            <a:pPr lvl="0"/>
            <a:r>
              <a:rPr lang="ja-JP" altLang="en-US" sz="1108" dirty="0"/>
              <a:t>３－１：</a:t>
            </a:r>
            <a:r>
              <a:rPr lang="ja-JP" altLang="ja-JP" sz="1108" dirty="0"/>
              <a:t>自然発症</a:t>
            </a:r>
            <a:r>
              <a:rPr lang="en-US" altLang="ja-JP" sz="1108" dirty="0"/>
              <a:t>/</a:t>
            </a:r>
            <a:r>
              <a:rPr lang="ja-JP" altLang="en-US" sz="1108" dirty="0"/>
              <a:t>ミュータント</a:t>
            </a:r>
            <a:r>
              <a:rPr lang="ja-JP" altLang="ja-JP" sz="1108" dirty="0"/>
              <a:t>モデル動物（病態解析、遺伝解析等）</a:t>
            </a:r>
          </a:p>
          <a:p>
            <a:pPr lvl="0"/>
            <a:r>
              <a:rPr lang="ja-JP" altLang="en-US" sz="1108" dirty="0"/>
              <a:t>・</a:t>
            </a:r>
            <a:r>
              <a:rPr lang="ja-JP" altLang="ja-JP" sz="1108" dirty="0"/>
              <a:t>ミエリン異常ミュータントラット：ミエリン病変の比較病態解析　 　</a:t>
            </a:r>
            <a:endParaRPr lang="en-US" altLang="ja-JP" sz="1108" dirty="0"/>
          </a:p>
          <a:p>
            <a:pPr lvl="0"/>
            <a:r>
              <a:rPr lang="ja-JP" altLang="en-US" sz="1108" dirty="0"/>
              <a:t>・</a:t>
            </a:r>
            <a:r>
              <a:rPr lang="ja-JP" altLang="ja-JP" sz="1108" dirty="0"/>
              <a:t>新規水頭症モデルラットの開発と病態解析　　　　　　　　　　　</a:t>
            </a:r>
          </a:p>
          <a:p>
            <a:pPr lvl="0"/>
            <a:r>
              <a:rPr lang="ja-JP" altLang="en-US" sz="1108" dirty="0"/>
              <a:t>・</a:t>
            </a:r>
            <a:r>
              <a:rPr lang="ja-JP" altLang="ja-JP" sz="1108" dirty="0"/>
              <a:t>モデル動物を用いたてんかん発症メカニズムの解明　　　　　　　 　</a:t>
            </a:r>
            <a:endParaRPr lang="en-US" altLang="ja-JP" sz="1108" dirty="0"/>
          </a:p>
          <a:p>
            <a:pPr lvl="0"/>
            <a:r>
              <a:rPr lang="ja-JP" altLang="en-US" sz="1108" dirty="0"/>
              <a:t>・</a:t>
            </a:r>
            <a:r>
              <a:rPr lang="ja-JP" altLang="ja-JP" sz="1108" dirty="0"/>
              <a:t>白内障モデルマウス（皮質型白内障モデル；老人性白内障、水晶体破裂型白内障モデル；外傷性水晶体脱落</a:t>
            </a:r>
            <a:endParaRPr lang="en-US" altLang="ja-JP" sz="1108" dirty="0"/>
          </a:p>
          <a:p>
            <a:pPr lvl="0"/>
            <a:endParaRPr lang="ja-JP" altLang="ja-JP" sz="1108" dirty="0"/>
          </a:p>
          <a:p>
            <a:pPr lvl="0"/>
            <a:r>
              <a:rPr lang="ja-JP" altLang="en-US" sz="1108" dirty="0"/>
              <a:t>３－２：</a:t>
            </a:r>
            <a:r>
              <a:rPr lang="ja-JP" altLang="ja-JP" sz="1108" dirty="0"/>
              <a:t>実験的発症モデル動物（特殊飼料給餌、薬物投与、外科的処置、拘束、感染など）</a:t>
            </a:r>
          </a:p>
          <a:p>
            <a:pPr lvl="0"/>
            <a:r>
              <a:rPr lang="ja-JP" altLang="en-US" sz="1108" dirty="0"/>
              <a:t>・</a:t>
            </a:r>
            <a:r>
              <a:rPr lang="ja-JP" altLang="ja-JP" sz="1108" dirty="0"/>
              <a:t>外科手術による脳虚血モデルラット：認知症や記憶障害　　　 　　</a:t>
            </a:r>
            <a:endParaRPr lang="en-US" altLang="ja-JP" sz="1108" dirty="0"/>
          </a:p>
          <a:p>
            <a:pPr lvl="0"/>
            <a:r>
              <a:rPr lang="ja-JP" altLang="en-US" sz="1108" dirty="0"/>
              <a:t>・</a:t>
            </a:r>
            <a:r>
              <a:rPr lang="ja-JP" altLang="ja-JP" sz="1108" dirty="0"/>
              <a:t>外科手術による脳虚血モデルスナネズミ：認知症や記憶障害　</a:t>
            </a:r>
            <a:r>
              <a:rPr lang="en-US" altLang="ja-JP" sz="1108" dirty="0"/>
              <a:t>  </a:t>
            </a:r>
            <a:r>
              <a:rPr lang="ja-JP" altLang="ja-JP" sz="1108" dirty="0"/>
              <a:t>　 </a:t>
            </a:r>
            <a:endParaRPr lang="en-US" altLang="ja-JP" sz="1108" dirty="0"/>
          </a:p>
          <a:p>
            <a:pPr lvl="0"/>
            <a:r>
              <a:rPr lang="ja-JP" altLang="en-US" sz="1108" dirty="0"/>
              <a:t>・</a:t>
            </a:r>
            <a:r>
              <a:rPr lang="ja-JP" altLang="ja-JP" sz="1108" dirty="0"/>
              <a:t>低非アルコール性脂肪性肝疾患（</a:t>
            </a:r>
            <a:r>
              <a:rPr lang="en-US" altLang="ja-JP" sz="1108" dirty="0"/>
              <a:t>NAFLD</a:t>
            </a:r>
            <a:r>
              <a:rPr lang="ja-JP" altLang="ja-JP" sz="1108" dirty="0"/>
              <a:t>）モデル動物の作出と病態解析</a:t>
            </a:r>
          </a:p>
          <a:p>
            <a:pPr lvl="0"/>
            <a:r>
              <a:rPr lang="ja-JP" altLang="en-US" sz="1108" dirty="0"/>
              <a:t>・</a:t>
            </a:r>
            <a:r>
              <a:rPr lang="ja-JP" altLang="ja-JP" sz="1108" dirty="0"/>
              <a:t>蛋白食給餌による胎児発育不全モデルの作製と栄養管理によるメタボリック症候群予防　</a:t>
            </a:r>
            <a:endParaRPr lang="en-US" altLang="ja-JP" sz="1108" dirty="0"/>
          </a:p>
          <a:p>
            <a:pPr lvl="0"/>
            <a:endParaRPr lang="en-US" altLang="ja-JP" sz="1108" dirty="0"/>
          </a:p>
          <a:p>
            <a:pPr lvl="0"/>
            <a:r>
              <a:rPr lang="ja-JP" altLang="en-US" sz="1108" dirty="0"/>
              <a:t>３－３：</a:t>
            </a:r>
            <a:r>
              <a:rPr lang="ja-JP" altLang="ja-JP" sz="1108" dirty="0"/>
              <a:t>薬物投与による</a:t>
            </a:r>
            <a:r>
              <a:rPr lang="ja-JP" altLang="en-US" sz="1108" dirty="0"/>
              <a:t>病態誘発モデル</a:t>
            </a:r>
            <a:endParaRPr lang="en-US" altLang="ja-JP" sz="1108" dirty="0"/>
          </a:p>
          <a:p>
            <a:pPr lvl="0"/>
            <a:r>
              <a:rPr lang="ja-JP" altLang="en-US" sz="1108" dirty="0"/>
              <a:t>・</a:t>
            </a:r>
            <a:r>
              <a:rPr lang="ja-JP" altLang="ja-JP" sz="1108" dirty="0"/>
              <a:t>ラットの肝・腎線維化モデルの確立と病態解析：線維化の病理発生の解明と治療戦術　　　　　　　　　　　　　　　　　　　 　</a:t>
            </a:r>
            <a:endParaRPr lang="en-US" altLang="ja-JP" sz="1108" dirty="0"/>
          </a:p>
          <a:p>
            <a:pPr lvl="0"/>
            <a:r>
              <a:rPr lang="ja-JP" altLang="en-US" sz="1108" dirty="0"/>
              <a:t>・</a:t>
            </a:r>
            <a:r>
              <a:rPr lang="ja-JP" altLang="ja-JP" sz="1108" dirty="0"/>
              <a:t>難治性肝疾患モデル動物の病態解析</a:t>
            </a:r>
            <a:r>
              <a:rPr lang="ja-JP" altLang="en-US" sz="1108" dirty="0"/>
              <a:t>：</a:t>
            </a:r>
            <a:r>
              <a:rPr lang="ja-JP" altLang="ja-JP" sz="1108" dirty="0"/>
              <a:t>　慢性肝疾患における病態進展因子の探索とその病理学的役割の解明</a:t>
            </a:r>
            <a:r>
              <a:rPr lang="en-US" altLang="ja-JP" sz="1108" dirty="0"/>
              <a:t/>
            </a:r>
            <a:br>
              <a:rPr lang="en-US" altLang="ja-JP" sz="1108" dirty="0"/>
            </a:br>
            <a:r>
              <a:rPr lang="ja-JP" altLang="ja-JP" sz="1108" dirty="0"/>
              <a:t>・抗菌薬投与が薬剤耐性菌の出現に及ぼす影響を解析するマウスモデル</a:t>
            </a:r>
            <a:endParaRPr lang="en-US" altLang="ja-JP" sz="1108" dirty="0"/>
          </a:p>
          <a:p>
            <a:pPr lvl="0"/>
            <a:endParaRPr lang="en-US" altLang="ja-JP" sz="1108" dirty="0"/>
          </a:p>
          <a:p>
            <a:pPr lvl="0"/>
            <a:r>
              <a:rPr lang="ja-JP" altLang="en-US" sz="1108" dirty="0"/>
              <a:t>３－４：</a:t>
            </a:r>
            <a:r>
              <a:rPr lang="ja-JP" altLang="ja-JP" sz="1108" dirty="0"/>
              <a:t>遺伝子改変モデル動物</a:t>
            </a:r>
          </a:p>
          <a:p>
            <a:pPr lvl="0"/>
            <a:r>
              <a:rPr lang="ja-JP" altLang="en-US" sz="1108" dirty="0"/>
              <a:t>・</a:t>
            </a:r>
            <a:r>
              <a:rPr lang="en-US" altLang="ja-JP" sz="1108" dirty="0" err="1"/>
              <a:t>Citrin</a:t>
            </a:r>
            <a:r>
              <a:rPr lang="en-US" altLang="ja-JP" sz="1108" dirty="0"/>
              <a:t> </a:t>
            </a:r>
            <a:r>
              <a:rPr lang="ja-JP" altLang="ja-JP" sz="1108" dirty="0"/>
              <a:t>（ミトコンドリア内膜</a:t>
            </a:r>
            <a:r>
              <a:rPr lang="en-US" altLang="ja-JP" sz="1108" dirty="0"/>
              <a:t>Asp-</a:t>
            </a:r>
            <a:r>
              <a:rPr lang="en-US" altLang="ja-JP" sz="1108" dirty="0" err="1"/>
              <a:t>Glu</a:t>
            </a:r>
            <a:r>
              <a:rPr lang="ja-JP" altLang="ja-JP" sz="1108" dirty="0"/>
              <a:t>交換体）欠損モデルマウスの病態解析と治療法の開発　　　　　　　　　　　　　　　　　　　　　　　</a:t>
            </a:r>
          </a:p>
          <a:p>
            <a:pPr lvl="0"/>
            <a:r>
              <a:rPr lang="ja-JP" altLang="en-US" sz="1108" dirty="0"/>
              <a:t>・</a:t>
            </a:r>
            <a:r>
              <a:rPr lang="en-US" altLang="ja-JP" sz="1108" dirty="0"/>
              <a:t>Na</a:t>
            </a:r>
            <a:r>
              <a:rPr lang="en-US" altLang="ja-JP" sz="1108" baseline="30000" dirty="0"/>
              <a:t>+</a:t>
            </a:r>
            <a:r>
              <a:rPr lang="en-US" altLang="ja-JP" sz="1108" dirty="0"/>
              <a:t>/Ca</a:t>
            </a:r>
            <a:r>
              <a:rPr lang="en-US" altLang="ja-JP" sz="1108" baseline="30000" dirty="0"/>
              <a:t>+ </a:t>
            </a:r>
            <a:r>
              <a:rPr lang="en-US" altLang="ja-JP" sz="1108" dirty="0"/>
              <a:t>exchanger-1</a:t>
            </a:r>
            <a:r>
              <a:rPr lang="ja-JP" altLang="ja-JP" sz="1108" dirty="0"/>
              <a:t>欠損マウス　　　　　　　　　　　　　　　　　</a:t>
            </a:r>
            <a:endParaRPr lang="en-US" altLang="ja-JP" sz="1108" dirty="0"/>
          </a:p>
          <a:p>
            <a:pPr lvl="0"/>
            <a:r>
              <a:rPr lang="ja-JP" altLang="en-US" sz="1108" dirty="0"/>
              <a:t>・</a:t>
            </a:r>
            <a:r>
              <a:rPr lang="en-US" altLang="ja-JP" sz="1108" dirty="0"/>
              <a:t>Na</a:t>
            </a:r>
            <a:r>
              <a:rPr lang="en-US" altLang="ja-JP" sz="1108" baseline="30000" dirty="0"/>
              <a:t>+</a:t>
            </a:r>
            <a:r>
              <a:rPr lang="en-US" altLang="ja-JP" sz="1108" dirty="0"/>
              <a:t>/Ca</a:t>
            </a:r>
            <a:r>
              <a:rPr lang="en-US" altLang="ja-JP" sz="1108" baseline="30000" dirty="0"/>
              <a:t>+ </a:t>
            </a:r>
            <a:r>
              <a:rPr lang="en-US" altLang="ja-JP" sz="1108" dirty="0"/>
              <a:t>exchanger-1</a:t>
            </a:r>
            <a:r>
              <a:rPr lang="ja-JP" altLang="ja-JP" sz="1108" dirty="0"/>
              <a:t>平滑筋特異的過剰発現マウス　　　　　　　　　</a:t>
            </a:r>
            <a:endParaRPr lang="en-US" altLang="ja-JP" sz="1108" dirty="0"/>
          </a:p>
          <a:p>
            <a:pPr lvl="0"/>
            <a:r>
              <a:rPr lang="ja-JP" altLang="en-US" sz="1108" dirty="0"/>
              <a:t>・</a:t>
            </a:r>
            <a:r>
              <a:rPr lang="en-US" altLang="ja-JP" sz="1108" dirty="0"/>
              <a:t>Interleukin-19</a:t>
            </a:r>
            <a:r>
              <a:rPr lang="ja-JP" altLang="ja-JP" sz="1108" dirty="0"/>
              <a:t>欠損マウス　　　　　　　　　　　　　　　　　　　</a:t>
            </a:r>
          </a:p>
          <a:p>
            <a:pPr lvl="0"/>
            <a:r>
              <a:rPr lang="ja-JP" altLang="en-US" sz="1108" dirty="0"/>
              <a:t>・</a:t>
            </a:r>
            <a:r>
              <a:rPr lang="en-US" altLang="ja-JP" sz="1108" dirty="0" err="1"/>
              <a:t>Amida</a:t>
            </a:r>
            <a:r>
              <a:rPr lang="ja-JP" altLang="ja-JP" sz="1108" dirty="0"/>
              <a:t>（癌抑制遺伝子候補）コンディショナルノックアウトマウス </a:t>
            </a:r>
            <a:endParaRPr lang="en-US" altLang="ja-JP" sz="1108" dirty="0"/>
          </a:p>
          <a:p>
            <a:r>
              <a:rPr lang="ja-JP" altLang="en-US" sz="1108" dirty="0"/>
              <a:t>・</a:t>
            </a:r>
            <a:r>
              <a:rPr lang="ja-JP" altLang="ja-JP" sz="1108" dirty="0"/>
              <a:t>細胞死メディエイター</a:t>
            </a:r>
            <a:r>
              <a:rPr lang="en-US" altLang="ja-JP" sz="1108" dirty="0"/>
              <a:t>GAPDH</a:t>
            </a:r>
            <a:r>
              <a:rPr lang="ja-JP" altLang="ja-JP" sz="1108" dirty="0"/>
              <a:t>アミロイド様線維形成のドミナントネガティブ分子である</a:t>
            </a:r>
            <a:r>
              <a:rPr lang="en-US" altLang="ja-JP" sz="1108" dirty="0"/>
              <a:t>GAPDH-C152A</a:t>
            </a:r>
            <a:r>
              <a:rPr lang="ja-JP" altLang="ja-JP" sz="1108" dirty="0"/>
              <a:t>変異体</a:t>
            </a:r>
            <a:r>
              <a:rPr lang="en-US" altLang="ja-JP" sz="1108" dirty="0" err="1"/>
              <a:t>Tg</a:t>
            </a:r>
            <a:r>
              <a:rPr lang="ja-JP" altLang="ja-JP" sz="1108" dirty="0"/>
              <a:t>マウ</a:t>
            </a:r>
            <a:r>
              <a:rPr lang="ja-JP" altLang="en-US" sz="1108" dirty="0"/>
              <a:t>ス</a:t>
            </a:r>
            <a:endParaRPr lang="ja-JP" altLang="ja-JP" sz="1108" dirty="0"/>
          </a:p>
        </p:txBody>
      </p:sp>
      <p:sp>
        <p:nvSpPr>
          <p:cNvPr id="5" name="テキスト ボックス 4"/>
          <p:cNvSpPr txBox="1"/>
          <p:nvPr/>
        </p:nvSpPr>
        <p:spPr>
          <a:xfrm>
            <a:off x="35496" y="76579"/>
            <a:ext cx="2954655" cy="348109"/>
          </a:xfrm>
          <a:prstGeom prst="rect">
            <a:avLst/>
          </a:prstGeom>
          <a:solidFill>
            <a:schemeClr val="accent6">
              <a:lumMod val="20000"/>
              <a:lumOff val="80000"/>
            </a:schemeClr>
          </a:solidFill>
          <a:ln>
            <a:noFill/>
          </a:ln>
        </p:spPr>
        <p:txBody>
          <a:bodyPr wrap="none" rtlCol="0">
            <a:spAutoFit/>
          </a:bodyPr>
          <a:lstStyle/>
          <a:p>
            <a:r>
              <a:rPr lang="ja-JP" altLang="en-US" sz="1662" dirty="0"/>
              <a:t>（共通基盤領域）比較動物医学</a:t>
            </a:r>
          </a:p>
        </p:txBody>
      </p:sp>
      <p:sp>
        <p:nvSpPr>
          <p:cNvPr id="3" name="スライド番号プレースホルダー 2"/>
          <p:cNvSpPr>
            <a:spLocks noGrp="1"/>
          </p:cNvSpPr>
          <p:nvPr>
            <p:ph type="sldNum" sz="quarter" idx="12"/>
          </p:nvPr>
        </p:nvSpPr>
        <p:spPr/>
        <p:txBody>
          <a:bodyPr/>
          <a:lstStyle/>
          <a:p>
            <a:fld id="{2788D170-ED78-4CD6-9DF7-18AA74CDFCD5}" type="slidenum">
              <a:rPr kumimoji="1" lang="ja-JP" altLang="en-US" smtClean="0"/>
              <a:pPr/>
              <a:t>77</a:t>
            </a:fld>
            <a:endParaRPr kumimoji="1" lang="ja-JP" altLang="en-US" dirty="0"/>
          </a:p>
        </p:txBody>
      </p:sp>
      <p:sp>
        <p:nvSpPr>
          <p:cNvPr id="6" name="角丸四角形 5"/>
          <p:cNvSpPr/>
          <p:nvPr/>
        </p:nvSpPr>
        <p:spPr>
          <a:xfrm>
            <a:off x="0" y="559805"/>
            <a:ext cx="9144000" cy="6253571"/>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204770" y="436602"/>
            <a:ext cx="2651327"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104016" y="66110"/>
            <a:ext cx="4780352" cy="33855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比較動物</a:t>
            </a:r>
            <a:r>
              <a:rPr lang="ja-JP" altLang="en-US" sz="1600" dirty="0">
                <a:latin typeface="Meiryo UI" panose="020B0604030504040204" pitchFamily="50" charset="-128"/>
                <a:ea typeface="Meiryo UI" panose="020B0604030504040204" pitchFamily="50" charset="-128"/>
              </a:rPr>
              <a:t>医学</a:t>
            </a:r>
            <a:r>
              <a:rPr lang="ja-JP" altLang="en-US" sz="1600" dirty="0" smtClean="0">
                <a:latin typeface="Meiryo UI" panose="020B0604030504040204" pitchFamily="50" charset="-128"/>
                <a:ea typeface="Meiryo UI" panose="020B0604030504040204" pitchFamily="50" charset="-128"/>
              </a:rPr>
              <a:t>が戦略領域のベースとなる　　　　</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715304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00000" y="2708920"/>
            <a:ext cx="8348464" cy="864096"/>
          </a:xfrm>
        </p:spPr>
        <p:txBody>
          <a:bodyPr>
            <a:normAutofit/>
          </a:bodyPr>
          <a:lstStyle/>
          <a:p>
            <a:r>
              <a:rPr kumimoji="1" lang="ja-JP" altLang="en-US" sz="3600" dirty="0" smtClean="0"/>
              <a:t>４．データマネジメント</a:t>
            </a:r>
            <a:endParaRPr kumimoji="1" lang="ja-JP" altLang="en-US" sz="3600" dirty="0"/>
          </a:p>
        </p:txBody>
      </p:sp>
      <p:sp>
        <p:nvSpPr>
          <p:cNvPr id="5" name="スライド番号プレースホルダ 4"/>
          <p:cNvSpPr>
            <a:spLocks noGrp="1"/>
          </p:cNvSpPr>
          <p:nvPr>
            <p:ph type="sldNum" sz="quarter" idx="12"/>
          </p:nvPr>
        </p:nvSpPr>
        <p:spPr/>
        <p:txBody>
          <a:bodyPr/>
          <a:lstStyle/>
          <a:p>
            <a:fld id="{FC55D713-E10D-4D00-BE52-705DD96E9CFB}" type="slidenum">
              <a:rPr kumimoji="1" lang="ja-JP" altLang="en-US" smtClean="0"/>
              <a:pPr/>
              <a:t>78</a:t>
            </a:fld>
            <a:endParaRPr kumimoji="1" lang="ja-JP" altLang="en-US"/>
          </a:p>
        </p:txBody>
      </p:sp>
    </p:spTree>
    <p:extLst>
      <p:ext uri="{BB962C8B-B14F-4D97-AF65-F5344CB8AC3E}">
        <p14:creationId xmlns:p14="http://schemas.microsoft.com/office/powerpoint/2010/main" val="13190820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88480" y="616886"/>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323528" y="91418"/>
            <a:ext cx="4396789" cy="461665"/>
          </a:xfrm>
          <a:prstGeom prst="rect">
            <a:avLst/>
          </a:prstGeom>
        </p:spPr>
        <p:txBody>
          <a:bodyPr wrap="square">
            <a:spAutoFit/>
          </a:bodyPr>
          <a:lstStyle/>
          <a:p>
            <a:pPr lvl="0"/>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データマネジメント</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867889" y="810457"/>
            <a:ext cx="7448527" cy="5858903"/>
          </a:xfrm>
          <a:prstGeom prst="rect">
            <a:avLst/>
          </a:prstGeom>
        </p:spPr>
        <p:txBody>
          <a:bodyPr wrap="square" lIns="36000" tIns="36000" rIns="36000" bIns="36000">
            <a:spAutoFit/>
          </a:bodyPr>
          <a:lstStyle/>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データサイエンス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活用による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産業構造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の大転換</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が始まりつつある。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　ビッグデータ解析</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IOT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（モノのインターネット）の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進化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　スマートシティの取り組み</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すでに先進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大学ではデータサイエンス領域の積極的な強化を図っており、新たな組織やプロジェクトを立ち上げている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一方、両大学の情報領域の研究者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はデータエンジニアリング、解析分野で層が厚いが府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名、市大では約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名にとどまり、全学的な教育体制の確立や情報領域内の分野多様性の観点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からは不足</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政だけでは、データマネジメントに必要な機能（収集、蓄積、分析、活用）を持つことは困難であり、大学と連携することによりデータの分析だけではなく収集・蓄積のあり方の検討やデータ活用の進展が期待でき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具体的な目標は</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研究分野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60363" indent="-360363"/>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府市が保有するさまざまな「行政データ」を大学・行政がニーズを踏まえて集約・分析し、顕在化する都市問題の解決及び新たな行政サービスの発掘への活用を目指す</a:t>
            </a:r>
            <a:endParaRPr lang="en-US" altLang="ja-JP" sz="1600" strike="sngStrike"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教育分野</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60363" indent="-360363"/>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学士課程から社会人（行政機関を含む）まで幅広くデータサイエンティストの養成が求められていることから、「データリテラシーの向上」と「エキスパートの養成」の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種類で、データ分析に重要な役割を担うデータサイエンティスト養成のニーズに応えることも考えられる</a:t>
            </a:r>
            <a:endParaRPr lang="en-US" altLang="ja-JP" sz="1600"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79</a:t>
            </a:fld>
            <a:endParaRPr kumimoji="1" lang="ja-JP" altLang="en-US"/>
          </a:p>
        </p:txBody>
      </p:sp>
    </p:spTree>
    <p:extLst>
      <p:ext uri="{BB962C8B-B14F-4D97-AF65-F5344CB8AC3E}">
        <p14:creationId xmlns:p14="http://schemas.microsoft.com/office/powerpoint/2010/main" val="2455240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159023"/>
            <a:ext cx="8065028" cy="461665"/>
          </a:xfrm>
          <a:prstGeom prst="rect">
            <a:avLst/>
          </a:prstGeom>
          <a:noFill/>
        </p:spPr>
        <p:txBody>
          <a:bodyPr wrap="non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４者タスクフォースが行った調査・分析（</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8</a:t>
            </a:fld>
            <a:endParaRPr kumimoji="1" lang="ja-JP" altLang="en-US" dirty="0"/>
          </a:p>
        </p:txBody>
      </p:sp>
      <p:cxnSp>
        <p:nvCxnSpPr>
          <p:cNvPr id="6" name="直線コネクタ 5"/>
          <p:cNvCxnSpPr/>
          <p:nvPr/>
        </p:nvCxnSpPr>
        <p:spPr>
          <a:xfrm>
            <a:off x="625627" y="692696"/>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1192267620"/>
              </p:ext>
            </p:extLst>
          </p:nvPr>
        </p:nvGraphicFramePr>
        <p:xfrm>
          <a:off x="179512" y="1031304"/>
          <a:ext cx="8854083" cy="5278016"/>
        </p:xfrm>
        <a:graphic>
          <a:graphicData uri="http://schemas.openxmlformats.org/drawingml/2006/table">
            <a:tbl>
              <a:tblPr firstRow="1" bandRow="1">
                <a:tableStyleId>{5940675A-B579-460E-94D1-54222C63F5DA}</a:tableStyleId>
              </a:tblPr>
              <a:tblGrid>
                <a:gridCol w="953281">
                  <a:extLst>
                    <a:ext uri="{9D8B030D-6E8A-4147-A177-3AD203B41FA5}">
                      <a16:colId xmlns="" xmlns:a16="http://schemas.microsoft.com/office/drawing/2014/main" val="20000"/>
                    </a:ext>
                  </a:extLst>
                </a:gridCol>
                <a:gridCol w="745216">
                  <a:extLst>
                    <a:ext uri="{9D8B030D-6E8A-4147-A177-3AD203B41FA5}">
                      <a16:colId xmlns="" xmlns:a16="http://schemas.microsoft.com/office/drawing/2014/main" val="20001"/>
                    </a:ext>
                  </a:extLst>
                </a:gridCol>
                <a:gridCol w="1342951">
                  <a:extLst>
                    <a:ext uri="{9D8B030D-6E8A-4147-A177-3AD203B41FA5}">
                      <a16:colId xmlns="" xmlns:a16="http://schemas.microsoft.com/office/drawing/2014/main" val="20002"/>
                    </a:ext>
                  </a:extLst>
                </a:gridCol>
                <a:gridCol w="1590993">
                  <a:extLst>
                    <a:ext uri="{9D8B030D-6E8A-4147-A177-3AD203B41FA5}">
                      <a16:colId xmlns="" xmlns:a16="http://schemas.microsoft.com/office/drawing/2014/main" val="20003"/>
                    </a:ext>
                  </a:extLst>
                </a:gridCol>
                <a:gridCol w="1452880">
                  <a:extLst>
                    <a:ext uri="{9D8B030D-6E8A-4147-A177-3AD203B41FA5}">
                      <a16:colId xmlns="" xmlns:a16="http://schemas.microsoft.com/office/drawing/2014/main" val="20004"/>
                    </a:ext>
                  </a:extLst>
                </a:gridCol>
                <a:gridCol w="1384381">
                  <a:extLst>
                    <a:ext uri="{9D8B030D-6E8A-4147-A177-3AD203B41FA5}">
                      <a16:colId xmlns="" xmlns:a16="http://schemas.microsoft.com/office/drawing/2014/main" val="20005"/>
                    </a:ext>
                  </a:extLst>
                </a:gridCol>
                <a:gridCol w="1384381">
                  <a:extLst>
                    <a:ext uri="{9D8B030D-6E8A-4147-A177-3AD203B41FA5}">
                      <a16:colId xmlns="" xmlns:a16="http://schemas.microsoft.com/office/drawing/2014/main" val="20006"/>
                    </a:ext>
                  </a:extLst>
                </a:gridCol>
              </a:tblGrid>
              <a:tr h="317634">
                <a:tc gridSpan="2">
                  <a:txBody>
                    <a:bodyPr/>
                    <a:lstStyle/>
                    <a:p>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tc hMerge="1">
                  <a:txBody>
                    <a:bodyPr/>
                    <a:lstStyle/>
                    <a:p>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r>
                        <a:rPr kumimoji="1"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oFill/>
                  </a:tcPr>
                </a:tc>
                <a:extLst>
                  <a:ext uri="{0D108BD9-81ED-4DB2-BD59-A6C34878D82A}">
                    <a16:rowId xmlns="" xmlns:a16="http://schemas.microsoft.com/office/drawing/2014/main" val="10000"/>
                  </a:ext>
                </a:extLst>
              </a:tr>
              <a:tr h="4536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有識者</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ヒアリング</a:t>
                      </a: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・阪大教授（情報系）</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・東京在勤の技術者</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OB</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1"/>
                  </a:ext>
                </a:extLst>
              </a:tr>
              <a:tr h="1681041">
                <a:tc rowSpan="3">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府大・市大関係者への</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ヒアリング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学部・</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学域・</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・府大地域保健</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・市大看護学</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・市大生活科学</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・府大獣医学</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・府大工学</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・府大生命環境科学</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・市大理学、工学</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・市大文学</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・市大共通教育</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・府大現代システム科学</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・市大医学</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・府大共通教育</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・社会人大学院</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・府大創薬・バイオ分野</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・府大産官学連携</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・市大人工光合成研究センター</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2"/>
                  </a:ext>
                </a:extLst>
              </a:tr>
              <a:tr h="629464">
                <a:tc vMerge="1">
                  <a:txBody>
                    <a:bodyPr/>
                    <a:lstStyle/>
                    <a:p>
                      <a:endParaRPr kumimoji="1" lang="ja-JP" altLang="en-US"/>
                    </a:p>
                  </a:txBody>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教職員等</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・市大荒川理事長</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・市大宮野学長補佐</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・市大櫻木理事</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・府大辻理事長</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・府大村田理事長補佐</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・府大村田理事長補佐</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・市大京極副理事長</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3"/>
                  </a:ext>
                </a:extLst>
              </a:tr>
              <a:tr h="614576">
                <a:tc vMerge="1">
                  <a:txBody>
                    <a:bodyPr/>
                    <a:lstStyle/>
                    <a:p>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キャンパス視察</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施設見学</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・阿倍野、附属病院</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・羽曳野</a:t>
                      </a:r>
                    </a:p>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・りんくう</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・杉本</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（全学教育棟等）</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・なかもず（</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・健康科学イノベーションセンター</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4"/>
                  </a:ext>
                </a:extLst>
              </a:tr>
              <a:tr h="150047">
                <a:tc gridSpan="7">
                  <a:txBody>
                    <a:bodyPr/>
                    <a:lstStyle/>
                    <a:p>
                      <a:endParaRPr kumimoji="1" lang="ja-JP" altLang="en-US"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ap="flat" cmpd="sng" algn="ctr">
                      <a:noFill/>
                      <a:prstDash val="solid"/>
                      <a:round/>
                      <a:headEnd type="none" w="med" len="med"/>
                      <a:tailEnd type="none" w="med" len="med"/>
                    </a:lnR>
                  </a:tcPr>
                </a:tc>
                <a:tc hMerge="1">
                  <a:txBody>
                    <a:bodyPr/>
                    <a:lstStyle/>
                    <a:p>
                      <a:endParaRPr kumimoji="1" lang="ja-JP" altLang="en-US"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kumimoji="1" lang="ja-JP" altLang="en-US"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hMerge="1">
                  <a:txBody>
                    <a:bodyPr/>
                    <a:lstStyle/>
                    <a:p>
                      <a:endParaRPr kumimoji="1" lang="ja-JP" altLang="en-US" sz="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mpd="sng">
                      <a:noFill/>
                    </a:lnR>
                  </a:tcPr>
                </a:tc>
                <a:extLst>
                  <a:ext uri="{0D108BD9-81ED-4DB2-BD59-A6C34878D82A}">
                    <a16:rowId xmlns="" xmlns:a16="http://schemas.microsoft.com/office/drawing/2014/main" val="10005"/>
                  </a:ext>
                </a:extLst>
              </a:tr>
              <a:tr h="720446">
                <a:tc rowSpan="2">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ﾀｽｸﾌｫｰｽ</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打合わせ</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第２回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第３回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第４回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第５回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第６回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第７回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第８回</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第９回</a:t>
                      </a: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6"/>
                  </a:ext>
                </a:extLst>
              </a:tr>
              <a:tr h="254807">
                <a:tc vMerge="1">
                  <a:txBody>
                    <a:bodyPr/>
                    <a:lstStyle/>
                    <a:p>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チーム別</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打合わせ</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個別に複数回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個別に複数回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個別に複数回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個別に複数回</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3127746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51521" y="1112257"/>
            <a:ext cx="8496944" cy="1092607"/>
          </a:xfrm>
          <a:prstGeom prst="rect">
            <a:avLst/>
          </a:prstGeom>
          <a:noFill/>
        </p:spPr>
        <p:txBody>
          <a:bodyPr wrap="square" rtlCol="0">
            <a:spAutoFit/>
          </a:bodyPr>
          <a:lstStyle/>
          <a:p>
            <a:pPr>
              <a:lnSpc>
                <a:spcPts val="2600"/>
              </a:lnSpc>
            </a:pPr>
            <a:r>
              <a:rPr lang="ja-JP" altLang="en-US" sz="1600" dirty="0"/>
              <a:t>大阪府・大阪市は行政で必要と</a:t>
            </a:r>
            <a:r>
              <a:rPr lang="ja-JP" altLang="en-US" sz="1600" dirty="0" smtClean="0"/>
              <a:t>される</a:t>
            </a:r>
            <a:r>
              <a:rPr lang="ja-JP" altLang="en-US" sz="1600" dirty="0"/>
              <a:t>人口</a:t>
            </a:r>
            <a:r>
              <a:rPr lang="ja-JP" altLang="en-US" sz="1600" dirty="0" smtClean="0"/>
              <a:t>・</a:t>
            </a:r>
            <a:r>
              <a:rPr lang="ja-JP" altLang="en-US" sz="1600" dirty="0"/>
              <a:t>工業・環境・社会保障など広範な情報を保有している。今後は新たなセンサーの設置や匿名加工、およびフォーマットの工夫により、多分野におけるダイナミックなデータの取得が期待できる。</a:t>
            </a:r>
            <a:endParaRPr kumimoji="1" lang="ja-JP" altLang="en-US" sz="1600" dirty="0"/>
          </a:p>
        </p:txBody>
      </p:sp>
      <p:sp>
        <p:nvSpPr>
          <p:cNvPr id="13" name="スライド番号プレースホルダ 12"/>
          <p:cNvSpPr>
            <a:spLocks noGrp="1"/>
          </p:cNvSpPr>
          <p:nvPr>
            <p:ph type="sldNum" sz="quarter" idx="12"/>
          </p:nvPr>
        </p:nvSpPr>
        <p:spPr>
          <a:xfrm>
            <a:off x="7010400" y="6389434"/>
            <a:ext cx="2133600" cy="365125"/>
          </a:xfrm>
        </p:spPr>
        <p:txBody>
          <a:bodyPr/>
          <a:lstStyle/>
          <a:p>
            <a:fld id="{2788D170-ED78-4CD6-9DF7-18AA74CDFCD5}" type="slidenum">
              <a:rPr kumimoji="1" lang="ja-JP" altLang="en-US" smtClean="0"/>
              <a:pPr/>
              <a:t>80</a:t>
            </a:fld>
            <a:endParaRPr kumimoji="1" lang="ja-JP" altLang="en-US"/>
          </a:p>
        </p:txBody>
      </p:sp>
      <p:sp>
        <p:nvSpPr>
          <p:cNvPr id="18" name="正方形/長方形 17"/>
          <p:cNvSpPr/>
          <p:nvPr/>
        </p:nvSpPr>
        <p:spPr>
          <a:xfrm>
            <a:off x="5322826" y="2830497"/>
            <a:ext cx="1089323" cy="6251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mj-ea"/>
                <a:ea typeface="+mj-ea"/>
              </a:rPr>
              <a:t>リスク対策</a:t>
            </a:r>
          </a:p>
        </p:txBody>
      </p:sp>
      <p:sp>
        <p:nvSpPr>
          <p:cNvPr id="19" name="正方形/長方形 18"/>
          <p:cNvSpPr/>
          <p:nvPr/>
        </p:nvSpPr>
        <p:spPr>
          <a:xfrm>
            <a:off x="5322826" y="4010223"/>
            <a:ext cx="1089323" cy="6335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mj-ea"/>
                <a:ea typeface="+mj-ea"/>
              </a:rPr>
              <a:t>予防</a:t>
            </a:r>
            <a:r>
              <a:rPr kumimoji="1" lang="ja-JP" altLang="en-US" sz="1400" smtClean="0">
                <a:solidFill>
                  <a:schemeClr val="tx1"/>
                </a:solidFill>
                <a:latin typeface="+mj-ea"/>
                <a:ea typeface="+mj-ea"/>
              </a:rPr>
              <a:t>医療</a:t>
            </a:r>
            <a:endParaRPr kumimoji="1" lang="en-US" altLang="ja-JP" sz="1400" smtClean="0">
              <a:solidFill>
                <a:schemeClr val="tx1"/>
              </a:solidFill>
              <a:latin typeface="+mj-ea"/>
              <a:ea typeface="+mj-ea"/>
            </a:endParaRPr>
          </a:p>
          <a:p>
            <a:pPr algn="ctr"/>
            <a:r>
              <a:rPr lang="ja-JP" altLang="en-US" sz="1400" smtClean="0">
                <a:solidFill>
                  <a:schemeClr val="tx1"/>
                </a:solidFill>
                <a:latin typeface="+mj-ea"/>
                <a:ea typeface="+mj-ea"/>
              </a:rPr>
              <a:t>先進</a:t>
            </a:r>
            <a:r>
              <a:rPr lang="ja-JP" altLang="en-US" sz="1400">
                <a:solidFill>
                  <a:schemeClr val="tx1"/>
                </a:solidFill>
                <a:latin typeface="+mj-ea"/>
                <a:ea typeface="+mj-ea"/>
              </a:rPr>
              <a:t>医療</a:t>
            </a:r>
            <a:endParaRPr kumimoji="1" lang="ja-JP" altLang="en-US" sz="1400">
              <a:solidFill>
                <a:schemeClr val="tx1"/>
              </a:solidFill>
              <a:latin typeface="+mj-ea"/>
              <a:ea typeface="+mj-ea"/>
            </a:endParaRPr>
          </a:p>
        </p:txBody>
      </p:sp>
      <p:sp>
        <p:nvSpPr>
          <p:cNvPr id="21" name="二等辺三角形 20"/>
          <p:cNvSpPr/>
          <p:nvPr/>
        </p:nvSpPr>
        <p:spPr>
          <a:xfrm rot="5400000">
            <a:off x="4301543" y="4355693"/>
            <a:ext cx="1656185" cy="191796"/>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22" name="テキスト ボックス 21"/>
          <p:cNvSpPr txBox="1"/>
          <p:nvPr/>
        </p:nvSpPr>
        <p:spPr>
          <a:xfrm>
            <a:off x="440825" y="2271630"/>
            <a:ext cx="668773" cy="307777"/>
          </a:xfrm>
          <a:prstGeom prst="rect">
            <a:avLst/>
          </a:prstGeom>
          <a:noFill/>
        </p:spPr>
        <p:txBody>
          <a:bodyPr wrap="none" rtlCol="0">
            <a:spAutoFit/>
          </a:bodyPr>
          <a:lstStyle/>
          <a:p>
            <a:r>
              <a:rPr lang="ja-JP" altLang="en-US" sz="1400">
                <a:latin typeface="+mj-ea"/>
                <a:ea typeface="+mj-ea"/>
              </a:rPr>
              <a:t>データ</a:t>
            </a:r>
            <a:endParaRPr kumimoji="1" lang="ja-JP" altLang="en-US" sz="1400">
              <a:latin typeface="+mj-ea"/>
              <a:ea typeface="+mj-ea"/>
            </a:endParaRPr>
          </a:p>
        </p:txBody>
      </p:sp>
      <p:sp>
        <p:nvSpPr>
          <p:cNvPr id="23" name="テキスト ボックス 22"/>
          <p:cNvSpPr txBox="1"/>
          <p:nvPr/>
        </p:nvSpPr>
        <p:spPr>
          <a:xfrm>
            <a:off x="2926998" y="2269953"/>
            <a:ext cx="543739" cy="307777"/>
          </a:xfrm>
          <a:prstGeom prst="rect">
            <a:avLst/>
          </a:prstGeom>
          <a:noFill/>
        </p:spPr>
        <p:txBody>
          <a:bodyPr wrap="none" rtlCol="0">
            <a:spAutoFit/>
          </a:bodyPr>
          <a:lstStyle/>
          <a:p>
            <a:r>
              <a:rPr lang="ja-JP" altLang="en-US" sz="1400">
                <a:latin typeface="+mj-ea"/>
                <a:ea typeface="+mj-ea"/>
              </a:rPr>
              <a:t>工学</a:t>
            </a:r>
            <a:endParaRPr kumimoji="1" lang="ja-JP" altLang="en-US" sz="1400">
              <a:latin typeface="+mj-ea"/>
              <a:ea typeface="+mj-ea"/>
            </a:endParaRPr>
          </a:p>
        </p:txBody>
      </p:sp>
      <p:sp>
        <p:nvSpPr>
          <p:cNvPr id="24" name="テキスト ボックス 23"/>
          <p:cNvSpPr txBox="1"/>
          <p:nvPr/>
        </p:nvSpPr>
        <p:spPr>
          <a:xfrm>
            <a:off x="5317888" y="2269953"/>
            <a:ext cx="1486360" cy="307777"/>
          </a:xfrm>
          <a:prstGeom prst="rect">
            <a:avLst/>
          </a:prstGeom>
          <a:noFill/>
        </p:spPr>
        <p:txBody>
          <a:bodyPr wrap="square" rtlCol="0">
            <a:spAutoFit/>
          </a:bodyPr>
          <a:lstStyle/>
          <a:p>
            <a:r>
              <a:rPr kumimoji="1" lang="ja-JP" altLang="en-US" sz="1400" dirty="0">
                <a:latin typeface="+mj-ea"/>
                <a:ea typeface="+mj-ea"/>
              </a:rPr>
              <a:t>応用</a:t>
            </a:r>
            <a:r>
              <a:rPr kumimoji="1" lang="ja-JP" altLang="en-US" sz="1400" dirty="0" smtClean="0">
                <a:latin typeface="+mj-ea"/>
                <a:ea typeface="+mj-ea"/>
              </a:rPr>
              <a:t>テーマ（例）</a:t>
            </a:r>
            <a:endParaRPr kumimoji="1" lang="ja-JP" altLang="en-US" sz="1400" dirty="0">
              <a:latin typeface="+mj-ea"/>
              <a:ea typeface="+mj-ea"/>
            </a:endParaRPr>
          </a:p>
        </p:txBody>
      </p:sp>
      <p:sp>
        <p:nvSpPr>
          <p:cNvPr id="29" name="楕円 28"/>
          <p:cNvSpPr/>
          <p:nvPr/>
        </p:nvSpPr>
        <p:spPr>
          <a:xfrm>
            <a:off x="2295797" y="4253195"/>
            <a:ext cx="369477" cy="3746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latin typeface="+mj-ea"/>
                <a:ea typeface="+mj-ea"/>
              </a:rPr>
              <a:t>×</a:t>
            </a:r>
            <a:endParaRPr kumimoji="1" lang="ja-JP" altLang="en-US" sz="2400" dirty="0">
              <a:solidFill>
                <a:schemeClr val="tx1"/>
              </a:solidFill>
              <a:latin typeface="+mj-ea"/>
              <a:ea typeface="+mj-ea"/>
            </a:endParaRPr>
          </a:p>
        </p:txBody>
      </p:sp>
      <p:cxnSp>
        <p:nvCxnSpPr>
          <p:cNvPr id="31" name="直線コネクタ 30"/>
          <p:cNvCxnSpPr/>
          <p:nvPr/>
        </p:nvCxnSpPr>
        <p:spPr>
          <a:xfrm>
            <a:off x="2880042" y="2629356"/>
            <a:ext cx="1840696" cy="5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5322826" y="2613028"/>
            <a:ext cx="33757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424101" y="2640962"/>
            <a:ext cx="1987452" cy="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6509441" y="2744923"/>
            <a:ext cx="2198608" cy="1169551"/>
          </a:xfrm>
          <a:prstGeom prst="rect">
            <a:avLst/>
          </a:prstGeom>
          <a:noFill/>
        </p:spPr>
        <p:txBody>
          <a:bodyPr wrap="square" rtlCol="0">
            <a:spAutoFit/>
          </a:bodyPr>
          <a:lstStyle/>
          <a:p>
            <a:r>
              <a:rPr kumimoji="1" lang="ja-JP" altLang="en-US" sz="1400" dirty="0">
                <a:latin typeface="+mj-ea"/>
                <a:ea typeface="+mj-ea"/>
              </a:rPr>
              <a:t>・地震などの発災時の避難誘導対策</a:t>
            </a:r>
            <a:endParaRPr kumimoji="1" lang="en-US" altLang="ja-JP" sz="1400" dirty="0">
              <a:latin typeface="+mj-ea"/>
              <a:ea typeface="+mj-ea"/>
            </a:endParaRPr>
          </a:p>
          <a:p>
            <a:r>
              <a:rPr lang="ja-JP" altLang="en-US" sz="1400" dirty="0">
                <a:latin typeface="+mj-ea"/>
                <a:ea typeface="+mj-ea"/>
              </a:rPr>
              <a:t>・万博等の大規模イベント時の群衆誘導</a:t>
            </a:r>
            <a:endParaRPr lang="en-US" altLang="ja-JP" sz="1400" dirty="0">
              <a:latin typeface="+mj-ea"/>
              <a:ea typeface="+mj-ea"/>
            </a:endParaRPr>
          </a:p>
          <a:p>
            <a:r>
              <a:rPr lang="ja-JP" altLang="en-US" sz="1400" dirty="0">
                <a:latin typeface="+mj-ea"/>
                <a:ea typeface="+mj-ea"/>
              </a:rPr>
              <a:t>など</a:t>
            </a:r>
            <a:endParaRPr lang="en-US" altLang="ja-JP" sz="1400" dirty="0">
              <a:latin typeface="+mj-ea"/>
              <a:ea typeface="+mj-ea"/>
            </a:endParaRPr>
          </a:p>
        </p:txBody>
      </p:sp>
      <p:sp>
        <p:nvSpPr>
          <p:cNvPr id="41" name="テキスト ボックス 40"/>
          <p:cNvSpPr txBox="1"/>
          <p:nvPr/>
        </p:nvSpPr>
        <p:spPr>
          <a:xfrm>
            <a:off x="6509441" y="3940855"/>
            <a:ext cx="2198608" cy="2677656"/>
          </a:xfrm>
          <a:prstGeom prst="rect">
            <a:avLst/>
          </a:prstGeom>
          <a:noFill/>
        </p:spPr>
        <p:txBody>
          <a:bodyPr wrap="square" rtlCol="0">
            <a:spAutoFit/>
          </a:bodyPr>
          <a:lstStyle/>
          <a:p>
            <a:r>
              <a:rPr kumimoji="1" lang="ja-JP" altLang="en-US" sz="1400" smtClean="0">
                <a:latin typeface="+mj-ea"/>
                <a:ea typeface="+mj-ea"/>
              </a:rPr>
              <a:t>・健康支援や予防医療などのヘルスケアを中心とする取り組み</a:t>
            </a:r>
            <a:endParaRPr kumimoji="1" lang="en-US" altLang="ja-JP" sz="1400" smtClean="0">
              <a:latin typeface="+mj-ea"/>
              <a:ea typeface="+mj-ea"/>
            </a:endParaRPr>
          </a:p>
          <a:p>
            <a:pPr marL="265113" indent="-265113"/>
            <a:r>
              <a:rPr kumimoji="1" lang="ja-JP" altLang="en-US" sz="1400" smtClean="0">
                <a:latin typeface="+mj-ea"/>
                <a:ea typeface="+mj-ea"/>
              </a:rPr>
              <a:t>　⇒病気</a:t>
            </a:r>
            <a:r>
              <a:rPr kumimoji="1" lang="ja-JP" altLang="en-US" sz="1400">
                <a:latin typeface="+mj-ea"/>
                <a:ea typeface="+mj-ea"/>
              </a:rPr>
              <a:t>を事前に防ぐ</a:t>
            </a:r>
            <a:r>
              <a:rPr kumimoji="1" lang="ja-JP" altLang="en-US" sz="1400" smtClean="0">
                <a:latin typeface="+mj-ea"/>
                <a:ea typeface="+mj-ea"/>
              </a:rPr>
              <a:t>ため　の</a:t>
            </a:r>
            <a:r>
              <a:rPr kumimoji="1" lang="ja-JP" altLang="en-US" sz="1400">
                <a:latin typeface="+mj-ea"/>
                <a:ea typeface="+mj-ea"/>
              </a:rPr>
              <a:t>対策</a:t>
            </a:r>
            <a:endParaRPr kumimoji="1" lang="en-US" altLang="ja-JP" sz="1400">
              <a:latin typeface="+mj-ea"/>
              <a:ea typeface="+mj-ea"/>
            </a:endParaRPr>
          </a:p>
          <a:p>
            <a:r>
              <a:rPr lang="ja-JP" altLang="en-US" sz="1400" smtClean="0">
                <a:latin typeface="+mj-ea"/>
                <a:ea typeface="+mj-ea"/>
              </a:rPr>
              <a:t>　⇒医療費</a:t>
            </a:r>
            <a:r>
              <a:rPr lang="ja-JP" altLang="en-US" sz="1400">
                <a:latin typeface="+mj-ea"/>
                <a:ea typeface="+mj-ea"/>
              </a:rPr>
              <a:t>削減</a:t>
            </a:r>
            <a:r>
              <a:rPr lang="ja-JP" altLang="en-US" sz="1400" smtClean="0">
                <a:latin typeface="+mj-ea"/>
                <a:ea typeface="+mj-ea"/>
              </a:rPr>
              <a:t>効果</a:t>
            </a:r>
            <a:endParaRPr lang="en-US" altLang="ja-JP" sz="1400" smtClean="0">
              <a:latin typeface="+mj-ea"/>
              <a:ea typeface="+mj-ea"/>
            </a:endParaRPr>
          </a:p>
          <a:p>
            <a:r>
              <a:rPr lang="ja-JP" altLang="en-US" sz="1400" smtClean="0">
                <a:latin typeface="+mj-ea"/>
                <a:ea typeface="+mj-ea"/>
              </a:rPr>
              <a:t>・投薬、病状、副作用などのデータによる既存薬の新効能発見</a:t>
            </a:r>
            <a:endParaRPr lang="en-US" altLang="ja-JP" sz="1400" smtClean="0">
              <a:latin typeface="+mj-ea"/>
              <a:ea typeface="+mj-ea"/>
            </a:endParaRPr>
          </a:p>
          <a:p>
            <a:r>
              <a:rPr lang="ja-JP" altLang="en-US" sz="1400" smtClean="0">
                <a:latin typeface="+mj-ea"/>
                <a:ea typeface="+mj-ea"/>
              </a:rPr>
              <a:t>・各種生体センサーを組み合わせたドラッグデリバリーの有効性チェック</a:t>
            </a:r>
            <a:endParaRPr lang="en-US" altLang="ja-JP" sz="1400">
              <a:latin typeface="+mj-ea"/>
              <a:ea typeface="+mj-ea"/>
            </a:endParaRPr>
          </a:p>
        </p:txBody>
      </p:sp>
      <p:sp>
        <p:nvSpPr>
          <p:cNvPr id="42" name="Rectangle 9"/>
          <p:cNvSpPr txBox="1"/>
          <p:nvPr/>
        </p:nvSpPr>
        <p:spPr>
          <a:xfrm>
            <a:off x="411988" y="4530286"/>
            <a:ext cx="1883809" cy="150810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kumimoji="1" baseline="0">
                <a:latin typeface="+mn-lt"/>
                <a:cs typeface="Arial" pitchFamily="34" charset="0"/>
              </a:defRPr>
            </a:lvl1pPr>
            <a:lvl2pPr marL="193675" lvl="1" indent="-192088" defTabSz="895350" eaLnBrk="1" hangingPunct="1">
              <a:buClr>
                <a:schemeClr val="tx2"/>
              </a:buClr>
              <a:buSzPct val="125000"/>
              <a:buFont typeface="Arial" charset="0"/>
              <a:buChar char="▪"/>
              <a:defRPr kumimoji="1" baseline="0">
                <a:latin typeface="+mn-lt"/>
                <a:cs typeface="Arial" pitchFamily="34" charset="0"/>
              </a:defRPr>
            </a:lvl2pPr>
            <a:lvl3pPr marL="457200" lvl="2" indent="-261938" defTabSz="895350" eaLnBrk="1" hangingPunct="1">
              <a:buClr>
                <a:schemeClr val="tx2"/>
              </a:buClr>
              <a:buSzPct val="120000"/>
              <a:buFont typeface="Arial" charset="0"/>
              <a:buChar char="–"/>
              <a:defRPr kumimoji="1" baseline="0">
                <a:latin typeface="+mn-lt"/>
                <a:cs typeface="Arial" pitchFamily="34" charset="0"/>
              </a:defRPr>
            </a:lvl3pPr>
            <a:lvl4pPr marL="614363" lvl="3" indent="-155575" defTabSz="895350" eaLnBrk="1" hangingPunct="1">
              <a:buClr>
                <a:schemeClr val="tx2"/>
              </a:buClr>
              <a:buSzPct val="120000"/>
              <a:buFont typeface="Arial" charset="0"/>
              <a:buChar char="▫"/>
              <a:defRPr kumimoji="1" baseline="0">
                <a:latin typeface="+mn-lt"/>
                <a:cs typeface="Arial" pitchFamily="34" charset="0"/>
              </a:defRPr>
            </a:lvl4pPr>
            <a:lvl5pPr marL="749808" lvl="4" indent="-130175" defTabSz="895350" eaLnBrk="1" hangingPunct="1">
              <a:buClr>
                <a:schemeClr val="tx2"/>
              </a:buClr>
              <a:buSzPct val="89000"/>
              <a:buFont typeface="Arial" charset="0"/>
              <a:buChar char="-"/>
              <a:defRPr kumimoji="1" baseline="0">
                <a:latin typeface="+mn-lt"/>
                <a:cs typeface="Arial" pitchFamily="34" charset="0"/>
              </a:defRPr>
            </a:lvl5pPr>
            <a:lvl6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marL="1587" lvl="1" indent="0">
              <a:buNone/>
            </a:pPr>
            <a:r>
              <a:rPr lang="ja-JP" altLang="en-US" sz="1400" dirty="0" smtClean="0">
                <a:latin typeface="+mj-ea"/>
                <a:ea typeface="+mj-ea"/>
              </a:rPr>
              <a:t>（例）</a:t>
            </a:r>
            <a:endParaRPr lang="en-US" altLang="ja-JP" sz="1400" dirty="0" smtClean="0">
              <a:latin typeface="+mj-ea"/>
              <a:ea typeface="+mj-ea"/>
            </a:endParaRPr>
          </a:p>
          <a:p>
            <a:pPr lvl="1"/>
            <a:r>
              <a:rPr lang="ja-JP" altLang="en-US" sz="1400" dirty="0" smtClean="0">
                <a:latin typeface="+mj-ea"/>
                <a:ea typeface="+mj-ea"/>
              </a:rPr>
              <a:t>地図</a:t>
            </a:r>
            <a:r>
              <a:rPr lang="ja-JP" altLang="en-US" sz="1400" dirty="0">
                <a:latin typeface="+mj-ea"/>
                <a:ea typeface="+mj-ea"/>
              </a:rPr>
              <a:t>系データ</a:t>
            </a:r>
            <a:endParaRPr lang="en-US" altLang="ja-JP" sz="1400" dirty="0">
              <a:latin typeface="+mj-ea"/>
              <a:ea typeface="+mj-ea"/>
            </a:endParaRPr>
          </a:p>
          <a:p>
            <a:pPr lvl="1"/>
            <a:r>
              <a:rPr lang="ja-JP" altLang="en-US" sz="1400" dirty="0">
                <a:latin typeface="+mj-ea"/>
                <a:ea typeface="+mj-ea"/>
              </a:rPr>
              <a:t>統計データ</a:t>
            </a:r>
            <a:endParaRPr lang="en-US" altLang="ja-JP" sz="1400" dirty="0">
              <a:latin typeface="+mj-ea"/>
              <a:ea typeface="+mj-ea"/>
            </a:endParaRPr>
          </a:p>
          <a:p>
            <a:pPr lvl="1"/>
            <a:r>
              <a:rPr lang="ja-JP" altLang="en-US" sz="1400" dirty="0">
                <a:latin typeface="+mj-ea"/>
                <a:ea typeface="+mj-ea"/>
              </a:rPr>
              <a:t>公共交通利用者数データ</a:t>
            </a:r>
            <a:endParaRPr lang="en-US" altLang="ja-JP" sz="1400" dirty="0">
              <a:latin typeface="+mj-ea"/>
              <a:ea typeface="+mj-ea"/>
            </a:endParaRPr>
          </a:p>
          <a:p>
            <a:pPr lvl="1"/>
            <a:r>
              <a:rPr lang="ja-JP" altLang="en-US" sz="1400" dirty="0">
                <a:latin typeface="+mj-ea"/>
                <a:ea typeface="+mj-ea"/>
              </a:rPr>
              <a:t>健康診断等</a:t>
            </a:r>
            <a:r>
              <a:rPr lang="ja-JP" altLang="en-US" sz="1400" dirty="0" smtClean="0">
                <a:latin typeface="+mj-ea"/>
                <a:ea typeface="+mj-ea"/>
              </a:rPr>
              <a:t>医療</a:t>
            </a:r>
            <a:endParaRPr lang="en-US" altLang="ja-JP" sz="1400" dirty="0" smtClean="0">
              <a:latin typeface="+mj-ea"/>
              <a:ea typeface="+mj-ea"/>
            </a:endParaRPr>
          </a:p>
          <a:p>
            <a:pPr marL="1587" lvl="1" indent="0">
              <a:buNone/>
            </a:pPr>
            <a:r>
              <a:rPr lang="ja-JP" altLang="en-US" sz="1400" dirty="0">
                <a:latin typeface="+mj-ea"/>
                <a:ea typeface="+mj-ea"/>
              </a:rPr>
              <a:t>　</a:t>
            </a:r>
            <a:r>
              <a:rPr lang="ja-JP" altLang="en-US" sz="1400" dirty="0" smtClean="0">
                <a:latin typeface="+mj-ea"/>
                <a:ea typeface="+mj-ea"/>
              </a:rPr>
              <a:t>　データ</a:t>
            </a:r>
            <a:endParaRPr lang="en-US" altLang="ja-JP" sz="1400" dirty="0">
              <a:latin typeface="+mj-ea"/>
              <a:ea typeface="+mj-ea"/>
            </a:endParaRPr>
          </a:p>
        </p:txBody>
      </p:sp>
      <p:sp>
        <p:nvSpPr>
          <p:cNvPr id="43" name="Rectangle 9"/>
          <p:cNvSpPr txBox="1"/>
          <p:nvPr/>
        </p:nvSpPr>
        <p:spPr>
          <a:xfrm>
            <a:off x="2931227" y="2830497"/>
            <a:ext cx="1990507" cy="30162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kumimoji="1" baseline="0">
                <a:latin typeface="+mn-lt"/>
                <a:cs typeface="Arial" pitchFamily="34" charset="0"/>
              </a:defRPr>
            </a:lvl1pPr>
            <a:lvl2pPr marL="193675" lvl="1" indent="-192088" defTabSz="895350" eaLnBrk="1" hangingPunct="1">
              <a:buClr>
                <a:schemeClr val="tx2"/>
              </a:buClr>
              <a:buSzPct val="125000"/>
              <a:buFont typeface="Arial" charset="0"/>
              <a:buChar char="▪"/>
              <a:defRPr kumimoji="1" baseline="0">
                <a:latin typeface="+mn-lt"/>
                <a:cs typeface="Arial" pitchFamily="34" charset="0"/>
              </a:defRPr>
            </a:lvl2pPr>
            <a:lvl3pPr marL="457200" lvl="2" indent="-261938" defTabSz="895350" eaLnBrk="1" hangingPunct="1">
              <a:buClr>
                <a:schemeClr val="tx2"/>
              </a:buClr>
              <a:buSzPct val="120000"/>
              <a:buFont typeface="Arial" charset="0"/>
              <a:buChar char="–"/>
              <a:defRPr kumimoji="1" baseline="0">
                <a:latin typeface="+mn-lt"/>
                <a:cs typeface="Arial" pitchFamily="34" charset="0"/>
              </a:defRPr>
            </a:lvl3pPr>
            <a:lvl4pPr marL="614363" lvl="3" indent="-155575" defTabSz="895350" eaLnBrk="1" hangingPunct="1">
              <a:buClr>
                <a:schemeClr val="tx2"/>
              </a:buClr>
              <a:buSzPct val="120000"/>
              <a:buFont typeface="Arial" charset="0"/>
              <a:buChar char="▫"/>
              <a:defRPr kumimoji="1" baseline="0">
                <a:latin typeface="+mn-lt"/>
                <a:cs typeface="Arial" pitchFamily="34" charset="0"/>
              </a:defRPr>
            </a:lvl4pPr>
            <a:lvl5pPr marL="749808" lvl="4" indent="-130175" defTabSz="895350" eaLnBrk="1" hangingPunct="1">
              <a:buClr>
                <a:schemeClr val="tx2"/>
              </a:buClr>
              <a:buSzPct val="89000"/>
              <a:buFont typeface="Arial" charset="0"/>
              <a:buChar char="-"/>
              <a:defRPr kumimoji="1" baseline="0">
                <a:latin typeface="+mn-lt"/>
                <a:cs typeface="Arial" pitchFamily="34" charset="0"/>
              </a:defRPr>
            </a:lvl5pPr>
            <a:lvl6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6pPr>
            <a:lvl7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7pPr>
            <a:lvl8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8pPr>
            <a:lvl9pPr marL="749808" indent="-130175" defTabSz="895350" fontAlgn="base">
              <a:spcBef>
                <a:spcPct val="0"/>
              </a:spcBef>
              <a:spcAft>
                <a:spcPct val="0"/>
              </a:spcAft>
              <a:buClr>
                <a:schemeClr val="tx2"/>
              </a:buClr>
              <a:buSzPct val="89000"/>
              <a:buFont typeface="Arial" charset="0"/>
              <a:buChar char="-"/>
              <a:defRPr kumimoji="1">
                <a:latin typeface="+mn-lt"/>
                <a:ea typeface="MS PGothic" pitchFamily="34" charset="-128"/>
              </a:defRPr>
            </a:lvl9pPr>
          </a:lstStyle>
          <a:p>
            <a:pPr lvl="1"/>
            <a:r>
              <a:rPr lang="ja-JP" altLang="en-US" sz="1400" dirty="0">
                <a:latin typeface="+mj-ea"/>
                <a:ea typeface="+mj-ea"/>
              </a:rPr>
              <a:t>匿名加工</a:t>
            </a:r>
            <a:endParaRPr lang="en-US" altLang="ja-JP" sz="1400" dirty="0">
              <a:latin typeface="+mj-ea"/>
              <a:ea typeface="+mj-ea"/>
            </a:endParaRPr>
          </a:p>
          <a:p>
            <a:pPr lvl="1"/>
            <a:r>
              <a:rPr lang="ja-JP" altLang="en-US" sz="1400" dirty="0">
                <a:latin typeface="+mj-ea"/>
                <a:ea typeface="+mj-ea"/>
              </a:rPr>
              <a:t>新センサーによるデータ収集</a:t>
            </a:r>
            <a:endParaRPr lang="en-US" altLang="ja-JP" sz="1400" dirty="0">
              <a:latin typeface="+mj-ea"/>
              <a:ea typeface="+mj-ea"/>
            </a:endParaRPr>
          </a:p>
          <a:p>
            <a:pPr lvl="2"/>
            <a:r>
              <a:rPr lang="ja-JP" altLang="en-US" sz="1400" dirty="0">
                <a:latin typeface="+mj-ea"/>
                <a:ea typeface="+mj-ea"/>
              </a:rPr>
              <a:t>道路交通量データ</a:t>
            </a:r>
            <a:r>
              <a:rPr lang="en-US" altLang="ja-JP" sz="1400" dirty="0">
                <a:latin typeface="+mj-ea"/>
                <a:ea typeface="+mj-ea"/>
              </a:rPr>
              <a:t>(365days/24h)</a:t>
            </a:r>
          </a:p>
          <a:p>
            <a:pPr lvl="2"/>
            <a:r>
              <a:rPr lang="ja-JP" altLang="en-US" sz="1400" dirty="0">
                <a:latin typeface="+mj-ea"/>
                <a:ea typeface="+mj-ea"/>
              </a:rPr>
              <a:t>人のバイタルデータ</a:t>
            </a:r>
            <a:endParaRPr lang="en-US" altLang="ja-JP" sz="1400" dirty="0">
              <a:latin typeface="+mj-ea"/>
              <a:ea typeface="+mj-ea"/>
            </a:endParaRPr>
          </a:p>
          <a:p>
            <a:pPr lvl="1"/>
            <a:r>
              <a:rPr lang="ja-JP" altLang="en-US" sz="1400" dirty="0">
                <a:latin typeface="+mj-ea"/>
                <a:ea typeface="+mj-ea"/>
              </a:rPr>
              <a:t>他データとの関連性</a:t>
            </a:r>
            <a:endParaRPr lang="en-US" altLang="ja-JP" sz="1400" dirty="0">
              <a:latin typeface="+mj-ea"/>
              <a:ea typeface="+mj-ea"/>
            </a:endParaRPr>
          </a:p>
          <a:p>
            <a:pPr lvl="2"/>
            <a:r>
              <a:rPr lang="ja-JP" altLang="en-US" sz="1400" dirty="0">
                <a:latin typeface="+mj-ea"/>
                <a:ea typeface="+mj-ea"/>
              </a:rPr>
              <a:t>複数のデータ間の整合</a:t>
            </a:r>
            <a:endParaRPr lang="en-US" altLang="ja-JP" sz="1400" dirty="0">
              <a:latin typeface="+mj-ea"/>
              <a:ea typeface="+mj-ea"/>
            </a:endParaRPr>
          </a:p>
          <a:p>
            <a:pPr lvl="1"/>
            <a:r>
              <a:rPr lang="ja-JP" altLang="en-US" sz="1400" dirty="0">
                <a:latin typeface="+mj-ea"/>
              </a:rPr>
              <a:t>新しい分析手法</a:t>
            </a:r>
            <a:endParaRPr lang="en-US" altLang="ja-JP" sz="1400" dirty="0">
              <a:latin typeface="+mj-ea"/>
            </a:endParaRPr>
          </a:p>
          <a:p>
            <a:pPr lvl="2"/>
            <a:r>
              <a:rPr lang="en-US" altLang="ja-JP" sz="1400" dirty="0">
                <a:latin typeface="+mj-ea"/>
              </a:rPr>
              <a:t>AI</a:t>
            </a:r>
            <a:r>
              <a:rPr lang="ja-JP" altLang="en-US" sz="1400" dirty="0">
                <a:latin typeface="+mj-ea"/>
              </a:rPr>
              <a:t>やマシーンラーニングといった分析手法の研究・活用</a:t>
            </a:r>
            <a:endParaRPr lang="en-US" altLang="ja-JP" sz="1400" dirty="0">
              <a:latin typeface="+mj-ea"/>
            </a:endParaRPr>
          </a:p>
          <a:p>
            <a:pPr lvl="2"/>
            <a:endParaRPr lang="en-US" altLang="ja-JP" sz="1400" dirty="0">
              <a:latin typeface="+mj-ea"/>
              <a:ea typeface="+mj-ea"/>
            </a:endParaRPr>
          </a:p>
        </p:txBody>
      </p:sp>
      <p:sp>
        <p:nvSpPr>
          <p:cNvPr id="2" name="雲 1"/>
          <p:cNvSpPr/>
          <p:nvPr/>
        </p:nvSpPr>
        <p:spPr>
          <a:xfrm>
            <a:off x="382877" y="2784334"/>
            <a:ext cx="1912920" cy="110164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solidFill>
                  <a:schemeClr val="tx1"/>
                </a:solidFill>
              </a:rPr>
              <a:t>行政の各分野で保有する広範な情報</a:t>
            </a:r>
            <a:endParaRPr kumimoji="1" lang="ja-JP" altLang="en-US" sz="1400" dirty="0">
              <a:solidFill>
                <a:schemeClr val="tx1"/>
              </a:solidFill>
            </a:endParaRPr>
          </a:p>
        </p:txBody>
      </p:sp>
      <p:sp>
        <p:nvSpPr>
          <p:cNvPr id="3" name="下矢印 2"/>
          <p:cNvSpPr/>
          <p:nvPr/>
        </p:nvSpPr>
        <p:spPr>
          <a:xfrm>
            <a:off x="584942" y="3984750"/>
            <a:ext cx="1420525" cy="422687"/>
          </a:xfrm>
          <a:prstGeom prst="downArrow">
            <a:avLst>
              <a:gd name="adj1" fmla="val 76901"/>
              <a:gd name="adj2" fmla="val 50000"/>
            </a:avLst>
          </a:prstGeom>
          <a:solidFill>
            <a:schemeClr val="accent1">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solidFill>
                  <a:schemeClr val="tx1"/>
                </a:solidFill>
              </a:rPr>
              <a:t>データ化</a:t>
            </a:r>
            <a:endParaRPr kumimoji="1" lang="ja-JP" altLang="en-US" sz="1400" dirty="0">
              <a:solidFill>
                <a:schemeClr val="tx1"/>
              </a:solidFill>
            </a:endParaRPr>
          </a:p>
        </p:txBody>
      </p:sp>
      <p:sp>
        <p:nvSpPr>
          <p:cNvPr id="25" name="角丸四角形 24"/>
          <p:cNvSpPr/>
          <p:nvPr/>
        </p:nvSpPr>
        <p:spPr>
          <a:xfrm>
            <a:off x="0" y="1040461"/>
            <a:ext cx="9144000" cy="5700908"/>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300192" y="888433"/>
            <a:ext cx="2621808"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現状</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67316" y="251937"/>
            <a:ext cx="8665354"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府市では人口・工業・環境・社会保障など広範な情報を保有しており、これらデータを匿名加工、フォーマットの工夫により、分野横断的な視野をもって様々な行政テーマへの応用が期待できる。</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51713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647564" y="1999898"/>
          <a:ext cx="7920882" cy="3805366"/>
        </p:xfrm>
        <a:graphic>
          <a:graphicData uri="http://schemas.openxmlformats.org/drawingml/2006/table">
            <a:tbl>
              <a:tblPr firstRow="1" bandRow="1">
                <a:tableStyleId>{5940675A-B579-460E-94D1-54222C63F5DA}</a:tableStyleId>
              </a:tblPr>
              <a:tblGrid>
                <a:gridCol w="1116124">
                  <a:extLst>
                    <a:ext uri="{9D8B030D-6E8A-4147-A177-3AD203B41FA5}">
                      <a16:colId xmlns="" xmlns:a16="http://schemas.microsoft.com/office/drawing/2014/main" val="20000"/>
                    </a:ext>
                  </a:extLst>
                </a:gridCol>
                <a:gridCol w="4752528">
                  <a:extLst>
                    <a:ext uri="{9D8B030D-6E8A-4147-A177-3AD203B41FA5}">
                      <a16:colId xmlns="" xmlns:a16="http://schemas.microsoft.com/office/drawing/2014/main" val="20001"/>
                    </a:ext>
                  </a:extLst>
                </a:gridCol>
                <a:gridCol w="720080">
                  <a:extLst>
                    <a:ext uri="{9D8B030D-6E8A-4147-A177-3AD203B41FA5}">
                      <a16:colId xmlns="" xmlns:a16="http://schemas.microsoft.com/office/drawing/2014/main" val="2820786283"/>
                    </a:ext>
                  </a:extLst>
                </a:gridCol>
                <a:gridCol w="720080">
                  <a:extLst>
                    <a:ext uri="{9D8B030D-6E8A-4147-A177-3AD203B41FA5}">
                      <a16:colId xmlns="" xmlns:a16="http://schemas.microsoft.com/office/drawing/2014/main" val="1804764905"/>
                    </a:ext>
                  </a:extLst>
                </a:gridCol>
                <a:gridCol w="612070">
                  <a:extLst>
                    <a:ext uri="{9D8B030D-6E8A-4147-A177-3AD203B41FA5}">
                      <a16:colId xmlns="" xmlns:a16="http://schemas.microsoft.com/office/drawing/2014/main" val="2013185468"/>
                    </a:ext>
                  </a:extLst>
                </a:gridCol>
              </a:tblGrid>
              <a:tr h="352004">
                <a:tc>
                  <a:txBody>
                    <a:bodyPr/>
                    <a:lstStyle/>
                    <a:p>
                      <a:endParaRPr kumimoji="1" lang="ja-JP" altLang="en-US" sz="1400" b="0" dirty="0">
                        <a:solidFill>
                          <a:srgbClr val="FF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solidFill>
                          <a:srgbClr val="FF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他大学</a:t>
                      </a:r>
                      <a:endParaRPr kumimoji="1" lang="ja-JP" altLang="en-US" sz="1400" b="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自治体</a:t>
                      </a:r>
                      <a:endParaRPr kumimoji="1" lang="ja-JP" altLang="en-US" sz="1400" b="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企業</a:t>
                      </a:r>
                      <a:endParaRPr kumimoji="1" lang="ja-JP" altLang="en-US" sz="1400" b="0" dirty="0">
                        <a:solidFill>
                          <a:schemeClr val="tx1"/>
                        </a:solidFill>
                      </a:endParaRPr>
                    </a:p>
                  </a:txBody>
                  <a:tcPr anchor="ctr"/>
                </a:tc>
                <a:extLst>
                  <a:ext uri="{0D108BD9-81ED-4DB2-BD59-A6C34878D82A}">
                    <a16:rowId xmlns="" xmlns:a16="http://schemas.microsoft.com/office/drawing/2014/main" val="2219950953"/>
                  </a:ext>
                </a:extLst>
              </a:tr>
              <a:tr h="898356">
                <a:tc>
                  <a:txBody>
                    <a:bodyPr/>
                    <a:lstStyle/>
                    <a:p>
                      <a:r>
                        <a:rPr kumimoji="1" lang="ja-JP" altLang="en-US" sz="1400" b="0" dirty="0" smtClean="0">
                          <a:solidFill>
                            <a:schemeClr val="tx1"/>
                          </a:solidFill>
                        </a:rPr>
                        <a:t>科学的知見</a:t>
                      </a:r>
                      <a:endParaRPr kumimoji="1" lang="ja-JP" altLang="en-US" sz="1400" b="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0" dirty="0" smtClean="0">
                          <a:solidFill>
                            <a:schemeClr val="tx1"/>
                          </a:solidFill>
                          <a:latin typeface="+mj-ea"/>
                        </a:rPr>
                        <a:t>府大・市大を合わせると、データエンジニアリング、解析分野、統計分野などの技術面はもとより、都市課題や情報活用の法的課題に関する社会科学系の研究者を要しており、データマネジメントを支える人的資源が豊富である</a:t>
                      </a:r>
                      <a:endParaRPr kumimoji="1" lang="ja-JP" altLang="en-US" sz="1400" b="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〇</a:t>
                      </a:r>
                      <a:endParaRPr kumimoji="1" lang="ja-JP" altLang="en-US" sz="1400" b="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smtClean="0">
                          <a:solidFill>
                            <a:schemeClr val="tx1"/>
                          </a:solidFill>
                        </a:rPr>
                        <a:t>×</a:t>
                      </a:r>
                      <a:endParaRPr kumimoji="1" lang="ja-JP" altLang="en-US" sz="1400" b="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smtClean="0">
                          <a:solidFill>
                            <a:schemeClr val="tx1"/>
                          </a:solidFill>
                        </a:rPr>
                        <a:t>△</a:t>
                      </a:r>
                      <a:endParaRPr kumimoji="1" lang="ja-JP" altLang="en-US" sz="1400" b="0" dirty="0">
                        <a:solidFill>
                          <a:schemeClr val="tx1"/>
                        </a:solidFill>
                      </a:endParaRPr>
                    </a:p>
                  </a:txBody>
                  <a:tcPr anchor="ctr"/>
                </a:tc>
                <a:extLst>
                  <a:ext uri="{0D108BD9-81ED-4DB2-BD59-A6C34878D82A}">
                    <a16:rowId xmlns="" xmlns:a16="http://schemas.microsoft.com/office/drawing/2014/main" val="10000"/>
                  </a:ext>
                </a:extLst>
              </a:tr>
              <a:tr h="604525">
                <a:tc>
                  <a:txBody>
                    <a:bodyPr/>
                    <a:lstStyle/>
                    <a:p>
                      <a:r>
                        <a:rPr lang="ja-JP" altLang="en-US" sz="1400" b="0" dirty="0" smtClean="0">
                          <a:solidFill>
                            <a:schemeClr val="tx1"/>
                          </a:solidFill>
                        </a:rPr>
                        <a:t>法的規制</a:t>
                      </a:r>
                      <a:endParaRPr lang="ja-JP" altLang="en-US" sz="1400" b="0" dirty="0">
                        <a:solidFill>
                          <a:schemeClr val="tx1"/>
                        </a:solidFill>
                      </a:endParaRPr>
                    </a:p>
                  </a:txBody>
                  <a:tcPr anchor="ctr"/>
                </a:tc>
                <a:tc>
                  <a:txBody>
                    <a:bodyPr/>
                    <a:lstStyle/>
                    <a:p>
                      <a:r>
                        <a:rPr kumimoji="1" lang="ja-JP" altLang="en-US" sz="1400" b="0" dirty="0" smtClean="0">
                          <a:solidFill>
                            <a:schemeClr val="tx1"/>
                          </a:solidFill>
                        </a:rPr>
                        <a:t>府大・市大は、府市の情報公開条例、個人情報保護条例の対象となっており、データ管理を府市と同レベルで行うことが法的に担保されている</a:t>
                      </a:r>
                      <a:endParaRPr kumimoji="1" lang="ja-JP" altLang="en-US" sz="1400" b="0" dirty="0">
                        <a:solidFill>
                          <a:schemeClr val="tx1"/>
                        </a:solidFill>
                      </a:endParaRPr>
                    </a:p>
                  </a:txBody>
                  <a:tcPr anchor="ctr"/>
                </a:tc>
                <a:tc>
                  <a:txBody>
                    <a:bodyPr/>
                    <a:lstStyle/>
                    <a:p>
                      <a:pPr algn="ctr"/>
                      <a:r>
                        <a:rPr kumimoji="1" lang="en-US" altLang="ja-JP" sz="1400" b="0" dirty="0" smtClean="0">
                          <a:solidFill>
                            <a:schemeClr val="tx1"/>
                          </a:solidFill>
                        </a:rPr>
                        <a:t>×</a:t>
                      </a:r>
                      <a:endParaRPr kumimoji="1" lang="ja-JP" altLang="en-US" sz="1400" b="0" dirty="0">
                        <a:solidFill>
                          <a:schemeClr val="tx1"/>
                        </a:solidFill>
                      </a:endParaRPr>
                    </a:p>
                  </a:txBody>
                  <a:tcPr anchor="ctr"/>
                </a:tc>
                <a:tc>
                  <a:txBody>
                    <a:bodyPr/>
                    <a:lstStyle/>
                    <a:p>
                      <a:pPr algn="ctr"/>
                      <a:r>
                        <a:rPr kumimoji="1" lang="ja-JP" altLang="en-US" sz="1400" b="0" dirty="0" smtClean="0">
                          <a:solidFill>
                            <a:schemeClr val="tx1"/>
                          </a:solidFill>
                        </a:rPr>
                        <a:t>〇</a:t>
                      </a:r>
                      <a:endParaRPr kumimoji="1" lang="ja-JP" altLang="en-US" sz="1400" b="0" dirty="0">
                        <a:solidFill>
                          <a:schemeClr val="tx1"/>
                        </a:solidFill>
                      </a:endParaRPr>
                    </a:p>
                  </a:txBody>
                  <a:tcPr anchor="ctr"/>
                </a:tc>
                <a:tc>
                  <a:txBody>
                    <a:bodyPr/>
                    <a:lstStyle/>
                    <a:p>
                      <a:pPr algn="ctr"/>
                      <a:r>
                        <a:rPr kumimoji="1" lang="en-US" altLang="ja-JP" sz="1400" b="0" dirty="0" smtClean="0">
                          <a:solidFill>
                            <a:schemeClr val="tx1"/>
                          </a:solidFill>
                        </a:rPr>
                        <a:t>×</a:t>
                      </a:r>
                      <a:endParaRPr kumimoji="1" lang="ja-JP" altLang="en-US" sz="1400" b="0" dirty="0">
                        <a:solidFill>
                          <a:schemeClr val="tx1"/>
                        </a:solidFill>
                      </a:endParaRPr>
                    </a:p>
                  </a:txBody>
                  <a:tcPr anchor="ctr"/>
                </a:tc>
                <a:extLst>
                  <a:ext uri="{0D108BD9-81ED-4DB2-BD59-A6C34878D82A}">
                    <a16:rowId xmlns="" xmlns:a16="http://schemas.microsoft.com/office/drawing/2014/main" val="10001"/>
                  </a:ext>
                </a:extLst>
              </a:tr>
              <a:tr h="832082">
                <a:tc>
                  <a:txBody>
                    <a:bodyPr/>
                    <a:lstStyle/>
                    <a:p>
                      <a:r>
                        <a:rPr kumimoji="1" lang="ja-JP" altLang="en-US" sz="1400" b="0" dirty="0" smtClean="0">
                          <a:solidFill>
                            <a:schemeClr val="tx1"/>
                          </a:solidFill>
                        </a:rPr>
                        <a:t>中立性・</a:t>
                      </a:r>
                      <a:endParaRPr kumimoji="1" lang="en-US" altLang="ja-JP" sz="1400" b="0" dirty="0" smtClean="0">
                        <a:solidFill>
                          <a:schemeClr val="tx1"/>
                        </a:solidFill>
                      </a:endParaRPr>
                    </a:p>
                    <a:p>
                      <a:r>
                        <a:rPr kumimoji="1" lang="ja-JP" altLang="en-US" sz="1400" b="0" dirty="0" smtClean="0">
                          <a:solidFill>
                            <a:schemeClr val="tx1"/>
                          </a:solidFill>
                        </a:rPr>
                        <a:t>非営利性</a:t>
                      </a:r>
                      <a:endParaRPr kumimoji="1" lang="ja-JP" altLang="en-US" sz="1400" b="0" dirty="0">
                        <a:solidFill>
                          <a:schemeClr val="tx1"/>
                        </a:solidFill>
                      </a:endParaRPr>
                    </a:p>
                  </a:txBody>
                  <a:tcPr anchor="ctr"/>
                </a:tc>
                <a:tc>
                  <a:txBody>
                    <a:bodyPr/>
                    <a:lstStyle/>
                    <a:p>
                      <a:r>
                        <a:rPr kumimoji="1" lang="ja-JP" altLang="en-US" sz="1400" b="0" dirty="0" smtClean="0">
                          <a:solidFill>
                            <a:schemeClr val="tx1"/>
                          </a:solidFill>
                        </a:rPr>
                        <a:t>府大・市大は企業とは異なり、営利目的に左右されることがないため、府市としても公平性を担保することができ、データの分析結果等についても信頼性が高い。また、企業と連携する場合でも、府大・市大が間に入ることにより安全弁となりうる</a:t>
                      </a:r>
                      <a:endParaRPr kumimoji="1" lang="ja-JP" altLang="en-US" sz="1400" b="0" dirty="0">
                        <a:solidFill>
                          <a:schemeClr val="tx1"/>
                        </a:solidFill>
                      </a:endParaRPr>
                    </a:p>
                  </a:txBody>
                  <a:tcPr anchor="ctr"/>
                </a:tc>
                <a:tc>
                  <a:txBody>
                    <a:bodyPr/>
                    <a:lstStyle/>
                    <a:p>
                      <a:pPr algn="ctr"/>
                      <a:r>
                        <a:rPr kumimoji="1" lang="ja-JP" altLang="en-US" sz="1400" b="0" dirty="0" smtClean="0">
                          <a:solidFill>
                            <a:schemeClr val="tx1"/>
                          </a:solidFill>
                        </a:rPr>
                        <a:t>〇</a:t>
                      </a:r>
                      <a:endParaRPr kumimoji="1" lang="ja-JP" altLang="en-US" sz="1400" b="0" dirty="0">
                        <a:solidFill>
                          <a:schemeClr val="tx1"/>
                        </a:solidFill>
                      </a:endParaRPr>
                    </a:p>
                  </a:txBody>
                  <a:tcPr anchor="ctr"/>
                </a:tc>
                <a:tc>
                  <a:txBody>
                    <a:bodyPr/>
                    <a:lstStyle/>
                    <a:p>
                      <a:pPr algn="ctr"/>
                      <a:r>
                        <a:rPr kumimoji="1" lang="ja-JP" altLang="en-US" sz="1400" b="0" dirty="0" smtClean="0">
                          <a:solidFill>
                            <a:schemeClr val="tx1"/>
                          </a:solidFill>
                        </a:rPr>
                        <a:t>〇</a:t>
                      </a:r>
                      <a:endParaRPr kumimoji="1" lang="ja-JP" altLang="en-US" sz="1400" b="0" dirty="0">
                        <a:solidFill>
                          <a:schemeClr val="tx1"/>
                        </a:solidFill>
                      </a:endParaRPr>
                    </a:p>
                  </a:txBody>
                  <a:tcPr anchor="ctr"/>
                </a:tc>
                <a:tc>
                  <a:txBody>
                    <a:bodyPr/>
                    <a:lstStyle/>
                    <a:p>
                      <a:pPr algn="ctr"/>
                      <a:r>
                        <a:rPr kumimoji="1" lang="en-US" altLang="ja-JP" sz="1400" b="0" dirty="0" smtClean="0">
                          <a:solidFill>
                            <a:schemeClr val="tx1"/>
                          </a:solidFill>
                        </a:rPr>
                        <a:t>×</a:t>
                      </a:r>
                      <a:endParaRPr kumimoji="1" lang="ja-JP" altLang="en-US" sz="1400" b="0" dirty="0">
                        <a:solidFill>
                          <a:schemeClr val="tx1"/>
                        </a:solidFill>
                      </a:endParaRPr>
                    </a:p>
                  </a:txBody>
                  <a:tcPr anchor="ctr"/>
                </a:tc>
                <a:extLst>
                  <a:ext uri="{0D108BD9-81ED-4DB2-BD59-A6C34878D82A}">
                    <a16:rowId xmlns="" xmlns:a16="http://schemas.microsoft.com/office/drawing/2014/main" val="10002"/>
                  </a:ext>
                </a:extLst>
              </a:tr>
              <a:tr h="832082">
                <a:tc>
                  <a:txBody>
                    <a:bodyPr/>
                    <a:lstStyle/>
                    <a:p>
                      <a:r>
                        <a:rPr kumimoji="1" lang="ja-JP" altLang="en-US" sz="1400" b="0" dirty="0" smtClean="0">
                          <a:solidFill>
                            <a:schemeClr val="tx1"/>
                          </a:solidFill>
                        </a:rPr>
                        <a:t>社会的信頼</a:t>
                      </a:r>
                      <a:endParaRPr kumimoji="1" lang="ja-JP" altLang="en-US" sz="1400" b="0" dirty="0">
                        <a:solidFill>
                          <a:schemeClr val="tx1"/>
                        </a:solidFill>
                      </a:endParaRPr>
                    </a:p>
                  </a:txBody>
                  <a:tcPr anchor="ctr"/>
                </a:tc>
                <a:tc>
                  <a:txBody>
                    <a:bodyPr/>
                    <a:lstStyle/>
                    <a:p>
                      <a:r>
                        <a:rPr kumimoji="1" lang="ja-JP" altLang="en-US" sz="1400" b="0" dirty="0" smtClean="0">
                          <a:solidFill>
                            <a:schemeClr val="tx1"/>
                          </a:solidFill>
                        </a:rPr>
                        <a:t>府市と府大・市大がデータマネジメントセンターで住民の個人情報や企業機密に関するデータを主体的に管理することにより、データ管理に関する住民や企業からの信頼が得られる</a:t>
                      </a:r>
                      <a:endParaRPr kumimoji="1" lang="ja-JP" altLang="en-US" sz="1400" b="0" dirty="0">
                        <a:solidFill>
                          <a:schemeClr val="tx1"/>
                        </a:solidFill>
                      </a:endParaRPr>
                    </a:p>
                  </a:txBody>
                  <a:tcPr anchor="ctr"/>
                </a:tc>
                <a:tc>
                  <a:txBody>
                    <a:bodyPr/>
                    <a:lstStyle/>
                    <a:p>
                      <a:pPr algn="ctr"/>
                      <a:r>
                        <a:rPr kumimoji="1" lang="ja-JP" altLang="en-US" sz="1400" b="0" dirty="0" smtClean="0">
                          <a:solidFill>
                            <a:schemeClr val="tx1"/>
                          </a:solidFill>
                        </a:rPr>
                        <a:t>〇</a:t>
                      </a:r>
                      <a:endParaRPr kumimoji="1" lang="ja-JP" altLang="en-US" sz="1400" b="0" dirty="0">
                        <a:solidFill>
                          <a:schemeClr val="tx1"/>
                        </a:solidFill>
                      </a:endParaRPr>
                    </a:p>
                  </a:txBody>
                  <a:tcPr anchor="ctr"/>
                </a:tc>
                <a:tc>
                  <a:txBody>
                    <a:bodyPr/>
                    <a:lstStyle/>
                    <a:p>
                      <a:pPr algn="ctr"/>
                      <a:r>
                        <a:rPr kumimoji="1" lang="ja-JP" altLang="en-US" sz="1400" b="0" dirty="0" smtClean="0">
                          <a:solidFill>
                            <a:schemeClr val="tx1"/>
                          </a:solidFill>
                        </a:rPr>
                        <a:t>〇</a:t>
                      </a:r>
                      <a:endParaRPr kumimoji="1" lang="ja-JP" altLang="en-US" sz="1400" b="0" dirty="0">
                        <a:solidFill>
                          <a:schemeClr val="tx1"/>
                        </a:solidFill>
                      </a:endParaRPr>
                    </a:p>
                  </a:txBody>
                  <a:tcPr anchor="ctr"/>
                </a:tc>
                <a:tc>
                  <a:txBody>
                    <a:bodyPr/>
                    <a:lstStyle/>
                    <a:p>
                      <a:pPr algn="ctr"/>
                      <a:r>
                        <a:rPr kumimoji="1" lang="ja-JP" altLang="en-US" sz="1400" b="0" dirty="0" smtClean="0">
                          <a:solidFill>
                            <a:schemeClr val="tx1"/>
                          </a:solidFill>
                        </a:rPr>
                        <a:t>△</a:t>
                      </a:r>
                      <a:endParaRPr kumimoji="1" lang="ja-JP" altLang="en-US" sz="1400" b="0" dirty="0">
                        <a:solidFill>
                          <a:schemeClr val="tx1"/>
                        </a:solidFill>
                      </a:endParaRPr>
                    </a:p>
                  </a:txBody>
                  <a:tcPr anchor="ctr"/>
                </a:tc>
                <a:extLst>
                  <a:ext uri="{0D108BD9-81ED-4DB2-BD59-A6C34878D82A}">
                    <a16:rowId xmlns="" xmlns:a16="http://schemas.microsoft.com/office/drawing/2014/main" val="10003"/>
                  </a:ext>
                </a:extLst>
              </a:tr>
            </a:tbl>
          </a:graphicData>
        </a:graphic>
      </p:graphicFrame>
      <p:sp>
        <p:nvSpPr>
          <p:cNvPr id="9" name="二等辺三角形 8"/>
          <p:cNvSpPr/>
          <p:nvPr/>
        </p:nvSpPr>
        <p:spPr>
          <a:xfrm rot="10800000">
            <a:off x="3704451" y="5884022"/>
            <a:ext cx="1807105" cy="20927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j-ea"/>
              <a:ea typeface="+mj-ea"/>
            </a:endParaRPr>
          </a:p>
        </p:txBody>
      </p:sp>
      <p:sp>
        <p:nvSpPr>
          <p:cNvPr id="11" name="角丸四角形 10"/>
          <p:cNvSpPr/>
          <p:nvPr/>
        </p:nvSpPr>
        <p:spPr>
          <a:xfrm>
            <a:off x="593557" y="6203621"/>
            <a:ext cx="8028892" cy="4457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600" dirty="0" smtClean="0">
                <a:solidFill>
                  <a:schemeClr val="tx1"/>
                </a:solidFill>
              </a:rPr>
              <a:t>データマネジメントに大学が主体的に関わることは、行政にとってもメリットが大きい</a:t>
            </a:r>
            <a:endParaRPr lang="ja-JP" altLang="en-US" sz="1600" strike="sngStrike" dirty="0">
              <a:solidFill>
                <a:schemeClr val="tx1"/>
              </a:solidFill>
            </a:endParaRPr>
          </a:p>
        </p:txBody>
      </p:sp>
      <p:sp>
        <p:nvSpPr>
          <p:cNvPr id="2" name="テキスト ボックス 1"/>
          <p:cNvSpPr txBox="1"/>
          <p:nvPr/>
        </p:nvSpPr>
        <p:spPr>
          <a:xfrm>
            <a:off x="611560" y="1625340"/>
            <a:ext cx="2016224" cy="338554"/>
          </a:xfrm>
          <a:prstGeom prst="rect">
            <a:avLst/>
          </a:prstGeom>
          <a:noFill/>
        </p:spPr>
        <p:txBody>
          <a:bodyPr wrap="square" rtlCol="0">
            <a:spAutoFit/>
          </a:bodyPr>
          <a:lstStyle/>
          <a:p>
            <a:r>
              <a:rPr lang="en-US" altLang="ja-JP" sz="1600" dirty="0" smtClean="0"/>
              <a:t>【</a:t>
            </a:r>
            <a:r>
              <a:rPr lang="ja-JP" altLang="en-US" sz="1600" dirty="0" smtClean="0"/>
              <a:t>府大・市大の強み</a:t>
            </a:r>
            <a:r>
              <a:rPr lang="en-US" altLang="ja-JP" sz="1600" dirty="0" smtClean="0"/>
              <a:t>】</a:t>
            </a:r>
            <a:endParaRPr kumimoji="1" lang="ja-JP" altLang="en-US" sz="1600" dirty="0"/>
          </a:p>
        </p:txBody>
      </p:sp>
      <p:sp>
        <p:nvSpPr>
          <p:cNvPr id="14" name="角丸四角形 13"/>
          <p:cNvSpPr/>
          <p:nvPr/>
        </p:nvSpPr>
        <p:spPr>
          <a:xfrm>
            <a:off x="0" y="1556791"/>
            <a:ext cx="9144000" cy="5184577"/>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300192" y="1400250"/>
            <a:ext cx="2621808"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実績</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79512" y="391497"/>
            <a:ext cx="8867462"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府大・市大は公立大学であり、科学的知見、中立性、非営利性、社会的信頼などの特長を活かして、府市の行政データを活用するデータマネジメントの主体として相対的にふさわしい。</a:t>
            </a:r>
          </a:p>
        </p:txBody>
      </p:sp>
      <p:sp>
        <p:nvSpPr>
          <p:cNvPr id="10" name="スライド番号プレースホルダ 9"/>
          <p:cNvSpPr>
            <a:spLocks noGrp="1"/>
          </p:cNvSpPr>
          <p:nvPr>
            <p:ph type="sldNum" sz="quarter" idx="12"/>
          </p:nvPr>
        </p:nvSpPr>
        <p:spPr>
          <a:xfrm>
            <a:off x="6974904" y="6356350"/>
            <a:ext cx="2133600" cy="365125"/>
          </a:xfrm>
        </p:spPr>
        <p:txBody>
          <a:bodyPr/>
          <a:lstStyle/>
          <a:p>
            <a:fld id="{FC55D713-E10D-4D00-BE52-705DD96E9CFB}" type="slidenum">
              <a:rPr kumimoji="1" lang="ja-JP" altLang="en-US" smtClean="0"/>
              <a:pPr/>
              <a:t>81</a:t>
            </a:fld>
            <a:endParaRPr kumimoji="1" lang="ja-JP" altLang="en-US"/>
          </a:p>
        </p:txBody>
      </p:sp>
    </p:spTree>
    <p:extLst>
      <p:ext uri="{BB962C8B-B14F-4D97-AF65-F5344CB8AC3E}">
        <p14:creationId xmlns:p14="http://schemas.microsoft.com/office/powerpoint/2010/main" val="15771042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467544" y="1844824"/>
            <a:ext cx="4620176" cy="307777"/>
          </a:xfrm>
          <a:prstGeom prst="rect">
            <a:avLst/>
          </a:prstGeom>
          <a:noFill/>
        </p:spPr>
        <p:txBody>
          <a:bodyPr wrap="none" rtlCol="0">
            <a:spAutoFit/>
          </a:bodyPr>
          <a:lstStyle/>
          <a:p>
            <a:r>
              <a:rPr lang="ja-JP" altLang="en-US" sz="1400" b="1" dirty="0"/>
              <a:t>データサイエンスに関する研究領域と両大学の持つ教員数</a:t>
            </a:r>
            <a:endParaRPr kumimoji="1" lang="ja-JP" altLang="en-US" sz="1400" b="1" dirty="0"/>
          </a:p>
        </p:txBody>
      </p:sp>
      <p:cxnSp>
        <p:nvCxnSpPr>
          <p:cNvPr id="15" name="直線コネクタ 14"/>
          <p:cNvCxnSpPr/>
          <p:nvPr/>
        </p:nvCxnSpPr>
        <p:spPr>
          <a:xfrm>
            <a:off x="359532" y="2132856"/>
            <a:ext cx="468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1445148" y="2348880"/>
            <a:ext cx="2262756" cy="22322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円/楕円 18"/>
          <p:cNvSpPr/>
          <p:nvPr/>
        </p:nvSpPr>
        <p:spPr>
          <a:xfrm>
            <a:off x="437036" y="3789040"/>
            <a:ext cx="2262756" cy="22322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円/楕円 19"/>
          <p:cNvSpPr/>
          <p:nvPr/>
        </p:nvSpPr>
        <p:spPr>
          <a:xfrm>
            <a:off x="2453260" y="3789040"/>
            <a:ext cx="2262756" cy="2232248"/>
          </a:xfrm>
          <a:prstGeom prst="ellipse">
            <a:avLst/>
          </a:prstGeom>
          <a:solidFill>
            <a:schemeClr val="bg1">
              <a:lumMod val="75000"/>
              <a:alpha val="41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p:cNvSpPr txBox="1"/>
          <p:nvPr/>
        </p:nvSpPr>
        <p:spPr>
          <a:xfrm>
            <a:off x="179512" y="4365104"/>
            <a:ext cx="2339752" cy="646331"/>
          </a:xfrm>
          <a:prstGeom prst="rect">
            <a:avLst/>
          </a:prstGeom>
          <a:noFill/>
        </p:spPr>
        <p:txBody>
          <a:bodyPr wrap="square" rtlCol="0">
            <a:spAutoFit/>
          </a:bodyPr>
          <a:lstStyle/>
          <a:p>
            <a:r>
              <a:rPr kumimoji="1" lang="ja-JP" altLang="en-US" i="1" dirty="0"/>
              <a:t>データサイエンス領域（基礎）</a:t>
            </a:r>
          </a:p>
        </p:txBody>
      </p:sp>
      <p:sp>
        <p:nvSpPr>
          <p:cNvPr id="22" name="テキスト ボックス 21"/>
          <p:cNvSpPr txBox="1"/>
          <p:nvPr/>
        </p:nvSpPr>
        <p:spPr>
          <a:xfrm>
            <a:off x="2843808" y="4509120"/>
            <a:ext cx="2160240" cy="646331"/>
          </a:xfrm>
          <a:prstGeom prst="rect">
            <a:avLst/>
          </a:prstGeom>
          <a:noFill/>
        </p:spPr>
        <p:txBody>
          <a:bodyPr wrap="square" rtlCol="0">
            <a:spAutoFit/>
          </a:bodyPr>
          <a:lstStyle/>
          <a:p>
            <a:r>
              <a:rPr kumimoji="1" lang="ja-JP" altLang="en-US" i="1" dirty="0"/>
              <a:t>データエンジニアリング領域（応用）</a:t>
            </a:r>
          </a:p>
        </p:txBody>
      </p:sp>
      <p:sp>
        <p:nvSpPr>
          <p:cNvPr id="23" name="テキスト ボックス 22"/>
          <p:cNvSpPr txBox="1"/>
          <p:nvPr/>
        </p:nvSpPr>
        <p:spPr>
          <a:xfrm>
            <a:off x="1187624" y="2636912"/>
            <a:ext cx="3384376" cy="369332"/>
          </a:xfrm>
          <a:prstGeom prst="rect">
            <a:avLst/>
          </a:prstGeom>
          <a:noFill/>
        </p:spPr>
        <p:txBody>
          <a:bodyPr wrap="square" rtlCol="0">
            <a:spAutoFit/>
          </a:bodyPr>
          <a:lstStyle/>
          <a:p>
            <a:r>
              <a:rPr lang="ja-JP" altLang="en-US" i="1" dirty="0"/>
              <a:t>社会展開</a:t>
            </a:r>
            <a:r>
              <a:rPr kumimoji="1" lang="ja-JP" altLang="en-US" i="1" dirty="0"/>
              <a:t>領域（開発・実践）</a:t>
            </a:r>
          </a:p>
        </p:txBody>
      </p:sp>
      <p:sp>
        <p:nvSpPr>
          <p:cNvPr id="24" name="テキスト ボックス 23"/>
          <p:cNvSpPr txBox="1"/>
          <p:nvPr/>
        </p:nvSpPr>
        <p:spPr>
          <a:xfrm>
            <a:off x="799555" y="5024209"/>
            <a:ext cx="1540197" cy="276999"/>
          </a:xfrm>
          <a:prstGeom prst="rect">
            <a:avLst/>
          </a:prstGeom>
          <a:noFill/>
        </p:spPr>
        <p:txBody>
          <a:bodyPr wrap="square" rtlCol="0">
            <a:spAutoFit/>
          </a:bodyPr>
          <a:lstStyle/>
          <a:p>
            <a:r>
              <a:rPr kumimoji="1" lang="ja-JP" altLang="en-US" sz="1200" dirty="0"/>
              <a:t>大阪府立大学　</a:t>
            </a:r>
            <a:r>
              <a:rPr kumimoji="1" lang="en-US" altLang="ja-JP" sz="1200" dirty="0"/>
              <a:t>8</a:t>
            </a:r>
            <a:r>
              <a:rPr kumimoji="1" lang="ja-JP" altLang="en-US" sz="1200" dirty="0" smtClean="0"/>
              <a:t>人</a:t>
            </a:r>
            <a:endParaRPr kumimoji="1" lang="en-US" altLang="ja-JP" sz="1200" dirty="0"/>
          </a:p>
        </p:txBody>
      </p:sp>
      <p:sp>
        <p:nvSpPr>
          <p:cNvPr id="25" name="テキスト ボックス 24"/>
          <p:cNvSpPr txBox="1"/>
          <p:nvPr/>
        </p:nvSpPr>
        <p:spPr>
          <a:xfrm>
            <a:off x="3317356" y="5085184"/>
            <a:ext cx="1521570" cy="461665"/>
          </a:xfrm>
          <a:prstGeom prst="rect">
            <a:avLst/>
          </a:prstGeom>
          <a:noFill/>
        </p:spPr>
        <p:txBody>
          <a:bodyPr wrap="none" rtlCol="0">
            <a:spAutoFit/>
          </a:bodyPr>
          <a:lstStyle/>
          <a:p>
            <a:r>
              <a:rPr kumimoji="1" lang="ja-JP" altLang="en-US" sz="1200" dirty="0"/>
              <a:t>大阪府立大学　</a:t>
            </a:r>
            <a:r>
              <a:rPr kumimoji="1" lang="en-US" altLang="ja-JP" sz="1200" dirty="0" smtClean="0"/>
              <a:t>42</a:t>
            </a:r>
            <a:r>
              <a:rPr kumimoji="1" lang="ja-JP" altLang="en-US" sz="1200" dirty="0" smtClean="0"/>
              <a:t>人</a:t>
            </a:r>
            <a:endParaRPr kumimoji="1" lang="en-US" altLang="ja-JP" sz="1200" dirty="0"/>
          </a:p>
          <a:p>
            <a:r>
              <a:rPr kumimoji="1" lang="ja-JP" altLang="en-US" sz="1200" dirty="0"/>
              <a:t>大阪市立大学　</a:t>
            </a:r>
            <a:r>
              <a:rPr kumimoji="1" lang="en-US" altLang="ja-JP" sz="1200" dirty="0" smtClean="0"/>
              <a:t>10</a:t>
            </a:r>
            <a:r>
              <a:rPr kumimoji="1" lang="ja-JP" altLang="en-US" sz="1200" dirty="0" smtClean="0"/>
              <a:t>人</a:t>
            </a:r>
            <a:endParaRPr kumimoji="1" lang="en-US" altLang="ja-JP" sz="1200" dirty="0"/>
          </a:p>
        </p:txBody>
      </p:sp>
      <p:sp>
        <p:nvSpPr>
          <p:cNvPr id="26" name="テキスト ボックス 25"/>
          <p:cNvSpPr txBox="1"/>
          <p:nvPr/>
        </p:nvSpPr>
        <p:spPr>
          <a:xfrm>
            <a:off x="1907704" y="3283243"/>
            <a:ext cx="1675459" cy="461665"/>
          </a:xfrm>
          <a:prstGeom prst="rect">
            <a:avLst/>
          </a:prstGeom>
          <a:noFill/>
        </p:spPr>
        <p:txBody>
          <a:bodyPr wrap="none" rtlCol="0">
            <a:spAutoFit/>
          </a:bodyPr>
          <a:lstStyle/>
          <a:p>
            <a:r>
              <a:rPr kumimoji="1" lang="ja-JP" altLang="en-US" sz="1200" dirty="0"/>
              <a:t>大阪府立大学　</a:t>
            </a:r>
            <a:r>
              <a:rPr kumimoji="1" lang="en-US" altLang="ja-JP" sz="1200" dirty="0"/>
              <a:t>4</a:t>
            </a:r>
            <a:r>
              <a:rPr kumimoji="1" lang="ja-JP" altLang="en-US" sz="1200" dirty="0"/>
              <a:t>人</a:t>
            </a:r>
            <a:endParaRPr kumimoji="1" lang="en-US" altLang="ja-JP" sz="1200" dirty="0"/>
          </a:p>
          <a:p>
            <a:r>
              <a:rPr kumimoji="1" lang="ja-JP" altLang="en-US" sz="1200" dirty="0"/>
              <a:t>大阪市立大学　</a:t>
            </a:r>
            <a:r>
              <a:rPr kumimoji="1" lang="ja-JP" altLang="en-US" sz="1200" dirty="0" smtClean="0"/>
              <a:t>約</a:t>
            </a:r>
            <a:r>
              <a:rPr kumimoji="1" lang="en-US" altLang="ja-JP" sz="1200" dirty="0" smtClean="0"/>
              <a:t>10</a:t>
            </a:r>
            <a:r>
              <a:rPr kumimoji="1" lang="ja-JP" altLang="en-US" sz="1200" dirty="0" smtClean="0"/>
              <a:t>人</a:t>
            </a:r>
            <a:endParaRPr kumimoji="1" lang="en-US" altLang="ja-JP" sz="1200" dirty="0"/>
          </a:p>
        </p:txBody>
      </p:sp>
      <p:sp>
        <p:nvSpPr>
          <p:cNvPr id="30" name="テキスト ボックス 29"/>
          <p:cNvSpPr txBox="1"/>
          <p:nvPr/>
        </p:nvSpPr>
        <p:spPr>
          <a:xfrm>
            <a:off x="6372200" y="1844824"/>
            <a:ext cx="1082348" cy="307777"/>
          </a:xfrm>
          <a:prstGeom prst="rect">
            <a:avLst/>
          </a:prstGeom>
          <a:noFill/>
        </p:spPr>
        <p:txBody>
          <a:bodyPr wrap="none" rtlCol="0">
            <a:spAutoFit/>
          </a:bodyPr>
          <a:lstStyle/>
          <a:p>
            <a:r>
              <a:rPr kumimoji="1" lang="ja-JP" altLang="en-US" sz="1400" b="1" dirty="0"/>
              <a:t>機能別分類</a:t>
            </a:r>
          </a:p>
        </p:txBody>
      </p:sp>
      <p:cxnSp>
        <p:nvCxnSpPr>
          <p:cNvPr id="31" name="直線コネクタ 30"/>
          <p:cNvCxnSpPr/>
          <p:nvPr/>
        </p:nvCxnSpPr>
        <p:spPr>
          <a:xfrm>
            <a:off x="5352424" y="2132856"/>
            <a:ext cx="332403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角丸四角形 32"/>
          <p:cNvSpPr/>
          <p:nvPr/>
        </p:nvSpPr>
        <p:spPr>
          <a:xfrm>
            <a:off x="5508104" y="2276872"/>
            <a:ext cx="3096344" cy="936104"/>
          </a:xfrm>
          <a:prstGeom prst="roundRect">
            <a:avLst/>
          </a:prstGeom>
          <a:noFill/>
          <a:ln w="12700">
            <a:solidFill>
              <a:schemeClr val="tx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角丸四角形 33"/>
          <p:cNvSpPr/>
          <p:nvPr/>
        </p:nvSpPr>
        <p:spPr>
          <a:xfrm>
            <a:off x="5508104" y="3356992"/>
            <a:ext cx="3096344" cy="936104"/>
          </a:xfrm>
          <a:prstGeom prst="roundRect">
            <a:avLst/>
          </a:prstGeom>
          <a:solidFill>
            <a:schemeClr val="bg2">
              <a:lumMod val="90000"/>
              <a:alpha val="10000"/>
            </a:schemeClr>
          </a:solidFill>
          <a:ln w="25400">
            <a:solidFill>
              <a:schemeClr val="tx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角丸四角形 34"/>
          <p:cNvSpPr/>
          <p:nvPr/>
        </p:nvSpPr>
        <p:spPr>
          <a:xfrm>
            <a:off x="5508104" y="4437112"/>
            <a:ext cx="3096344" cy="936104"/>
          </a:xfrm>
          <a:prstGeom prst="roundRect">
            <a:avLst/>
          </a:prstGeom>
          <a:noFill/>
          <a:ln w="12700">
            <a:solidFill>
              <a:schemeClr val="tx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角丸四角形 35"/>
          <p:cNvSpPr/>
          <p:nvPr/>
        </p:nvSpPr>
        <p:spPr>
          <a:xfrm>
            <a:off x="5508104" y="5517232"/>
            <a:ext cx="3096344" cy="936104"/>
          </a:xfrm>
          <a:prstGeom prst="roundRect">
            <a:avLst/>
          </a:prstGeom>
          <a:noFill/>
          <a:ln w="12700">
            <a:solidFill>
              <a:schemeClr val="tx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p:cNvSpPr txBox="1"/>
          <p:nvPr/>
        </p:nvSpPr>
        <p:spPr>
          <a:xfrm>
            <a:off x="5508104" y="2276872"/>
            <a:ext cx="2860078" cy="307777"/>
          </a:xfrm>
          <a:prstGeom prst="rect">
            <a:avLst/>
          </a:prstGeom>
          <a:noFill/>
        </p:spPr>
        <p:txBody>
          <a:bodyPr wrap="none" rtlCol="0">
            <a:spAutoFit/>
          </a:bodyPr>
          <a:lstStyle/>
          <a:p>
            <a:r>
              <a:rPr lang="ja-JP" altLang="en-US" sz="1400" dirty="0">
                <a:solidFill>
                  <a:srgbClr val="000000"/>
                </a:solidFill>
                <a:latin typeface="ＭＳ Ｐゴシック"/>
              </a:rPr>
              <a:t>　</a:t>
            </a:r>
            <a:r>
              <a:rPr lang="en-US" altLang="ja-JP" sz="1400" dirty="0">
                <a:solidFill>
                  <a:srgbClr val="000000"/>
                </a:solidFill>
                <a:latin typeface="ＭＳ Ｐゴシック"/>
              </a:rPr>
              <a:t>A</a:t>
            </a:r>
            <a:r>
              <a:rPr lang="ja-JP" altLang="en-US" sz="1400" dirty="0">
                <a:solidFill>
                  <a:srgbClr val="000000"/>
                </a:solidFill>
                <a:latin typeface="ＭＳ Ｐゴシック"/>
              </a:rPr>
              <a:t>グループ　収集・ﾃﾞｰﾀﾍﾞｰｽ・保管</a:t>
            </a:r>
            <a:endParaRPr lang="en-US" altLang="ja-JP" sz="1400" dirty="0">
              <a:solidFill>
                <a:srgbClr val="000000"/>
              </a:solidFill>
              <a:latin typeface="ＭＳ Ｐゴシック"/>
            </a:endParaRPr>
          </a:p>
        </p:txBody>
      </p:sp>
      <p:sp>
        <p:nvSpPr>
          <p:cNvPr id="38" name="テキスト ボックス 37"/>
          <p:cNvSpPr txBox="1"/>
          <p:nvPr/>
        </p:nvSpPr>
        <p:spPr>
          <a:xfrm>
            <a:off x="5508104" y="3356992"/>
            <a:ext cx="2472152" cy="307777"/>
          </a:xfrm>
          <a:prstGeom prst="rect">
            <a:avLst/>
          </a:prstGeom>
          <a:noFill/>
        </p:spPr>
        <p:txBody>
          <a:bodyPr wrap="none" rtlCol="0">
            <a:spAutoFit/>
          </a:bodyPr>
          <a:lstStyle/>
          <a:p>
            <a:r>
              <a:rPr lang="ja-JP" altLang="en-US" sz="1400" dirty="0">
                <a:solidFill>
                  <a:srgbClr val="000000"/>
                </a:solidFill>
                <a:latin typeface="ＭＳ Ｐゴシック"/>
              </a:rPr>
              <a:t>　</a:t>
            </a:r>
            <a:r>
              <a:rPr lang="en-US" altLang="ja-JP" sz="1400" dirty="0">
                <a:solidFill>
                  <a:srgbClr val="000000"/>
                </a:solidFill>
                <a:latin typeface="ＭＳ Ｐゴシック"/>
              </a:rPr>
              <a:t>B</a:t>
            </a:r>
            <a:r>
              <a:rPr lang="ja-JP" altLang="en-US" sz="1400" dirty="0">
                <a:solidFill>
                  <a:srgbClr val="000000"/>
                </a:solidFill>
                <a:latin typeface="ＭＳ Ｐゴシック"/>
              </a:rPr>
              <a:t>グループ　解析・</a:t>
            </a:r>
            <a:r>
              <a:rPr lang="en-US" altLang="ja-JP" sz="1400" dirty="0">
                <a:solidFill>
                  <a:srgbClr val="000000"/>
                </a:solidFill>
                <a:latin typeface="ＭＳ Ｐゴシック"/>
              </a:rPr>
              <a:t>AI</a:t>
            </a:r>
            <a:r>
              <a:rPr lang="ja-JP" altLang="en-US" sz="1400" dirty="0">
                <a:solidFill>
                  <a:srgbClr val="000000"/>
                </a:solidFill>
                <a:latin typeface="ＭＳ Ｐゴシック"/>
              </a:rPr>
              <a:t>・ﾏｲﾆﾝｸﾞ</a:t>
            </a:r>
            <a:endParaRPr lang="en-US" altLang="ja-JP" sz="1400" dirty="0">
              <a:solidFill>
                <a:srgbClr val="000000"/>
              </a:solidFill>
              <a:latin typeface="ＭＳ Ｐゴシック"/>
            </a:endParaRPr>
          </a:p>
        </p:txBody>
      </p:sp>
      <p:sp>
        <p:nvSpPr>
          <p:cNvPr id="39" name="テキスト ボックス 38"/>
          <p:cNvSpPr txBox="1"/>
          <p:nvPr/>
        </p:nvSpPr>
        <p:spPr>
          <a:xfrm>
            <a:off x="5508104" y="4437112"/>
            <a:ext cx="2682145" cy="307777"/>
          </a:xfrm>
          <a:prstGeom prst="rect">
            <a:avLst/>
          </a:prstGeom>
          <a:noFill/>
        </p:spPr>
        <p:txBody>
          <a:bodyPr wrap="none" rtlCol="0">
            <a:spAutoFit/>
          </a:bodyPr>
          <a:lstStyle/>
          <a:p>
            <a:r>
              <a:rPr lang="ja-JP" altLang="en-US" sz="1400" dirty="0">
                <a:solidFill>
                  <a:srgbClr val="000000"/>
                </a:solidFill>
                <a:latin typeface="ＭＳ Ｐゴシック"/>
              </a:rPr>
              <a:t>　</a:t>
            </a:r>
            <a:r>
              <a:rPr lang="en-US" altLang="ja-JP" sz="1400" dirty="0">
                <a:solidFill>
                  <a:srgbClr val="000000"/>
                </a:solidFill>
                <a:latin typeface="ＭＳ Ｐゴシック"/>
              </a:rPr>
              <a:t>C</a:t>
            </a:r>
            <a:r>
              <a:rPr lang="ja-JP" altLang="en-US" sz="1400" dirty="0">
                <a:solidFill>
                  <a:srgbClr val="000000"/>
                </a:solidFill>
                <a:latin typeface="ＭＳ Ｐゴシック"/>
              </a:rPr>
              <a:t>グループ　認識・予測・ｾﾝｼﾝｸﾞ</a:t>
            </a:r>
            <a:endParaRPr kumimoji="1" lang="ja-JP" altLang="en-US" sz="1400" dirty="0"/>
          </a:p>
        </p:txBody>
      </p:sp>
      <p:sp>
        <p:nvSpPr>
          <p:cNvPr id="40" name="テキスト ボックス 39"/>
          <p:cNvSpPr txBox="1"/>
          <p:nvPr/>
        </p:nvSpPr>
        <p:spPr>
          <a:xfrm>
            <a:off x="5508104" y="5517232"/>
            <a:ext cx="3096344" cy="307777"/>
          </a:xfrm>
          <a:prstGeom prst="rect">
            <a:avLst/>
          </a:prstGeom>
          <a:noFill/>
        </p:spPr>
        <p:txBody>
          <a:bodyPr wrap="square" rtlCol="0">
            <a:spAutoFit/>
          </a:bodyPr>
          <a:lstStyle/>
          <a:p>
            <a:r>
              <a:rPr lang="ja-JP" altLang="en-US" sz="1400" dirty="0">
                <a:solidFill>
                  <a:srgbClr val="000000"/>
                </a:solidFill>
                <a:latin typeface="ＭＳ Ｐゴシック"/>
              </a:rPr>
              <a:t>　</a:t>
            </a:r>
            <a:r>
              <a:rPr lang="en-US" altLang="ja-JP" sz="1400" dirty="0">
                <a:solidFill>
                  <a:srgbClr val="000000"/>
                </a:solidFill>
                <a:latin typeface="ＭＳ Ｐゴシック"/>
              </a:rPr>
              <a:t>D</a:t>
            </a:r>
            <a:r>
              <a:rPr lang="ja-JP" altLang="en-US" sz="1400" dirty="0">
                <a:solidFill>
                  <a:srgbClr val="000000"/>
                </a:solidFill>
                <a:latin typeface="ＭＳ Ｐゴシック"/>
              </a:rPr>
              <a:t>グループ　通信・ｼｽﾃﾑ・ﾊｰﾄﾞｳｪｱ</a:t>
            </a:r>
            <a:endParaRPr kumimoji="1" lang="ja-JP" altLang="en-US" sz="1400" dirty="0"/>
          </a:p>
        </p:txBody>
      </p:sp>
      <p:sp>
        <p:nvSpPr>
          <p:cNvPr id="41" name="テキスト ボックス 40"/>
          <p:cNvSpPr txBox="1"/>
          <p:nvPr/>
        </p:nvSpPr>
        <p:spPr>
          <a:xfrm>
            <a:off x="6300192" y="2647945"/>
            <a:ext cx="1443024" cy="276999"/>
          </a:xfrm>
          <a:prstGeom prst="rect">
            <a:avLst/>
          </a:prstGeom>
          <a:noFill/>
        </p:spPr>
        <p:txBody>
          <a:bodyPr wrap="none" rtlCol="0">
            <a:spAutoFit/>
          </a:bodyPr>
          <a:lstStyle/>
          <a:p>
            <a:r>
              <a:rPr kumimoji="1" lang="ja-JP" altLang="en-US" sz="1200" dirty="0"/>
              <a:t>大阪府立大学　</a:t>
            </a:r>
            <a:r>
              <a:rPr kumimoji="1" lang="en-US" altLang="ja-JP" sz="1200" dirty="0"/>
              <a:t>1</a:t>
            </a:r>
            <a:r>
              <a:rPr kumimoji="1" lang="ja-JP" altLang="en-US" sz="1200" dirty="0" smtClean="0"/>
              <a:t>人</a:t>
            </a:r>
            <a:endParaRPr kumimoji="1" lang="en-US" altLang="ja-JP" sz="1200" dirty="0"/>
          </a:p>
        </p:txBody>
      </p:sp>
      <p:sp>
        <p:nvSpPr>
          <p:cNvPr id="43" name="テキスト ボックス 42"/>
          <p:cNvSpPr txBox="1"/>
          <p:nvPr/>
        </p:nvSpPr>
        <p:spPr>
          <a:xfrm>
            <a:off x="6372200" y="4797152"/>
            <a:ext cx="1521570" cy="461665"/>
          </a:xfrm>
          <a:prstGeom prst="rect">
            <a:avLst/>
          </a:prstGeom>
          <a:noFill/>
        </p:spPr>
        <p:txBody>
          <a:bodyPr wrap="none" rtlCol="0">
            <a:spAutoFit/>
          </a:bodyPr>
          <a:lstStyle/>
          <a:p>
            <a:r>
              <a:rPr kumimoji="1" lang="ja-JP" altLang="en-US" sz="1200" dirty="0"/>
              <a:t>大阪府立大学　</a:t>
            </a:r>
            <a:r>
              <a:rPr kumimoji="1" lang="en-US" altLang="ja-JP" sz="1200" dirty="0" smtClean="0"/>
              <a:t>22</a:t>
            </a:r>
            <a:r>
              <a:rPr kumimoji="1" lang="ja-JP" altLang="en-US" sz="1200" dirty="0" smtClean="0"/>
              <a:t>人</a:t>
            </a:r>
            <a:endParaRPr kumimoji="1" lang="en-US" altLang="ja-JP" sz="1200" dirty="0"/>
          </a:p>
          <a:p>
            <a:r>
              <a:rPr kumimoji="1" lang="ja-JP" altLang="en-US" sz="1200" dirty="0"/>
              <a:t>大阪市立大学　  </a:t>
            </a:r>
            <a:r>
              <a:rPr kumimoji="1" lang="en-US" altLang="ja-JP" sz="1200" dirty="0" smtClean="0"/>
              <a:t>4</a:t>
            </a:r>
            <a:r>
              <a:rPr kumimoji="1" lang="ja-JP" altLang="en-US" sz="1200" dirty="0" smtClean="0"/>
              <a:t>人</a:t>
            </a:r>
            <a:endParaRPr kumimoji="1" lang="en-US" altLang="ja-JP" sz="1200" dirty="0"/>
          </a:p>
        </p:txBody>
      </p:sp>
      <p:sp>
        <p:nvSpPr>
          <p:cNvPr id="44" name="テキスト ボックス 43"/>
          <p:cNvSpPr txBox="1"/>
          <p:nvPr/>
        </p:nvSpPr>
        <p:spPr>
          <a:xfrm>
            <a:off x="6372200" y="5877272"/>
            <a:ext cx="1521570" cy="461665"/>
          </a:xfrm>
          <a:prstGeom prst="rect">
            <a:avLst/>
          </a:prstGeom>
          <a:noFill/>
        </p:spPr>
        <p:txBody>
          <a:bodyPr wrap="none" rtlCol="0">
            <a:spAutoFit/>
          </a:bodyPr>
          <a:lstStyle/>
          <a:p>
            <a:r>
              <a:rPr kumimoji="1" lang="ja-JP" altLang="en-US" sz="1200" dirty="0"/>
              <a:t>大阪府立大学　</a:t>
            </a:r>
            <a:r>
              <a:rPr kumimoji="1" lang="en-US" altLang="ja-JP" sz="1200" dirty="0"/>
              <a:t>14</a:t>
            </a:r>
            <a:r>
              <a:rPr kumimoji="1" lang="ja-JP" altLang="en-US" sz="1200" dirty="0"/>
              <a:t>人</a:t>
            </a:r>
            <a:endParaRPr kumimoji="1" lang="en-US" altLang="ja-JP" sz="1200" dirty="0"/>
          </a:p>
          <a:p>
            <a:r>
              <a:rPr kumimoji="1" lang="ja-JP" altLang="en-US" sz="1200" dirty="0"/>
              <a:t>大阪市立大学　  </a:t>
            </a:r>
            <a:r>
              <a:rPr kumimoji="1" lang="en-US" altLang="ja-JP" sz="1200" dirty="0" smtClean="0"/>
              <a:t>6</a:t>
            </a:r>
            <a:r>
              <a:rPr kumimoji="1" lang="ja-JP" altLang="en-US" sz="1200" dirty="0" smtClean="0"/>
              <a:t>人</a:t>
            </a:r>
            <a:endParaRPr kumimoji="1" lang="en-US" altLang="ja-JP" sz="1200" dirty="0"/>
          </a:p>
        </p:txBody>
      </p:sp>
      <p:sp>
        <p:nvSpPr>
          <p:cNvPr id="45" name="テキスト ボックス 44"/>
          <p:cNvSpPr txBox="1"/>
          <p:nvPr/>
        </p:nvSpPr>
        <p:spPr>
          <a:xfrm>
            <a:off x="6324136" y="3684674"/>
            <a:ext cx="1675459" cy="461665"/>
          </a:xfrm>
          <a:prstGeom prst="rect">
            <a:avLst/>
          </a:prstGeom>
          <a:noFill/>
        </p:spPr>
        <p:txBody>
          <a:bodyPr wrap="none" rtlCol="0">
            <a:spAutoFit/>
          </a:bodyPr>
          <a:lstStyle/>
          <a:p>
            <a:r>
              <a:rPr kumimoji="1" lang="ja-JP" altLang="en-US" sz="1200" dirty="0"/>
              <a:t>大阪府立大学　</a:t>
            </a:r>
            <a:r>
              <a:rPr kumimoji="1" lang="en-US" altLang="ja-JP" sz="1200" dirty="0" smtClean="0"/>
              <a:t>19</a:t>
            </a:r>
            <a:r>
              <a:rPr kumimoji="1" lang="ja-JP" altLang="en-US" sz="1200" dirty="0" smtClean="0"/>
              <a:t>人</a:t>
            </a:r>
            <a:endParaRPr kumimoji="1" lang="en-US" altLang="ja-JP" sz="1200" dirty="0"/>
          </a:p>
          <a:p>
            <a:r>
              <a:rPr kumimoji="1" lang="ja-JP" altLang="en-US" sz="1200" dirty="0"/>
              <a:t>大阪市立大学　</a:t>
            </a:r>
            <a:r>
              <a:rPr kumimoji="1" lang="ja-JP" altLang="en-US" sz="1200" dirty="0" smtClean="0"/>
              <a:t>約</a:t>
            </a:r>
            <a:r>
              <a:rPr kumimoji="1" lang="en-US" altLang="ja-JP" sz="1200" dirty="0" smtClean="0"/>
              <a:t>10</a:t>
            </a:r>
            <a:r>
              <a:rPr kumimoji="1" lang="ja-JP" altLang="en-US" sz="1200" dirty="0" smtClean="0"/>
              <a:t>人</a:t>
            </a:r>
            <a:endParaRPr kumimoji="1" lang="en-US" altLang="ja-JP" sz="1200" dirty="0"/>
          </a:p>
        </p:txBody>
      </p:sp>
      <p:sp>
        <p:nvSpPr>
          <p:cNvPr id="46" name="角丸四角形 45"/>
          <p:cNvSpPr/>
          <p:nvPr/>
        </p:nvSpPr>
        <p:spPr>
          <a:xfrm>
            <a:off x="0" y="1556791"/>
            <a:ext cx="9144000" cy="5184577"/>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6300192" y="1400250"/>
            <a:ext cx="2621808"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現状</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133538" y="116632"/>
            <a:ext cx="9046974" cy="1077218"/>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府大・市大を合わせると、幅広い分野の教員の存在に加え、特にデータエンジニアリング、解析分野で層が厚く強みがある。</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既存の理工系学生以外への教育体制を構築できれば</a:t>
            </a:r>
            <a:r>
              <a:rPr lang="ja-JP" altLang="en-US" sz="1600" dirty="0" smtClean="0">
                <a:latin typeface="Meiryo UI" panose="020B0604030504040204" pitchFamily="50" charset="-128"/>
                <a:ea typeface="Meiryo UI" panose="020B0604030504040204" pitchFamily="50" charset="-128"/>
              </a:rPr>
              <a:t>、さらに両大学</a:t>
            </a:r>
            <a:r>
              <a:rPr lang="ja-JP" altLang="en-US" sz="1600" dirty="0">
                <a:latin typeface="Meiryo UI" panose="020B0604030504040204" pitchFamily="50" charset="-128"/>
                <a:ea typeface="Meiryo UI" panose="020B0604030504040204" pitchFamily="50" charset="-128"/>
              </a:rPr>
              <a:t>の強みを</a:t>
            </a:r>
            <a:r>
              <a:rPr lang="ja-JP" altLang="en-US" sz="1600" dirty="0" smtClean="0">
                <a:latin typeface="Meiryo UI" panose="020B0604030504040204" pitchFamily="50" charset="-128"/>
                <a:ea typeface="Meiryo UI" panose="020B0604030504040204" pitchFamily="50" charset="-128"/>
              </a:rPr>
              <a:t>発揮することが期待できる</a:t>
            </a:r>
            <a:r>
              <a:rPr lang="ja-JP" altLang="en-US" sz="1600" dirty="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ただし、専門</a:t>
            </a:r>
            <a:r>
              <a:rPr lang="ja-JP" altLang="en-US" sz="1600" dirty="0">
                <a:latin typeface="Meiryo UI" panose="020B0604030504040204" pitchFamily="50" charset="-128"/>
                <a:ea typeface="Meiryo UI" panose="020B0604030504040204" pitchFamily="50" charset="-128"/>
              </a:rPr>
              <a:t>教育にとどまらず、教養教育に</a:t>
            </a:r>
            <a:r>
              <a:rPr lang="ja-JP" altLang="en-US" sz="1600" dirty="0" smtClean="0">
                <a:latin typeface="Meiryo UI" panose="020B0604030504040204" pitchFamily="50" charset="-128"/>
                <a:ea typeface="Meiryo UI" panose="020B0604030504040204" pitchFamily="50" charset="-128"/>
              </a:rPr>
              <a:t>拡大し全学的に人材育成を強化するには十分な体制ではない。</a:t>
            </a:r>
            <a:endParaRPr lang="ja-JP" altLang="en-US" sz="1600" dirty="0">
              <a:latin typeface="Meiryo UI" panose="020B0604030504040204" pitchFamily="50" charset="-128"/>
              <a:ea typeface="Meiryo UI" panose="020B0604030504040204" pitchFamily="50" charset="-128"/>
            </a:endParaRPr>
          </a:p>
        </p:txBody>
      </p:sp>
      <p:sp>
        <p:nvSpPr>
          <p:cNvPr id="42" name="スライド番号プレースホルダ 41"/>
          <p:cNvSpPr>
            <a:spLocks noGrp="1"/>
          </p:cNvSpPr>
          <p:nvPr>
            <p:ph type="sldNum" sz="quarter" idx="12"/>
          </p:nvPr>
        </p:nvSpPr>
        <p:spPr>
          <a:xfrm>
            <a:off x="6974904" y="6448251"/>
            <a:ext cx="2133600" cy="365125"/>
          </a:xfrm>
        </p:spPr>
        <p:txBody>
          <a:bodyPr/>
          <a:lstStyle/>
          <a:p>
            <a:fld id="{FC55D713-E10D-4D00-BE52-705DD96E9CFB}" type="slidenum">
              <a:rPr kumimoji="1" lang="ja-JP" altLang="en-US" smtClean="0"/>
              <a:pPr/>
              <a:t>82</a:t>
            </a:fld>
            <a:endParaRPr kumimoji="1" lang="ja-JP" altLang="en-US" dirty="0"/>
          </a:p>
        </p:txBody>
      </p:sp>
    </p:spTree>
    <p:extLst>
      <p:ext uri="{BB962C8B-B14F-4D97-AF65-F5344CB8AC3E}">
        <p14:creationId xmlns:p14="http://schemas.microsoft.com/office/powerpoint/2010/main" val="22458785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821605" y="2208396"/>
            <a:ext cx="2376264" cy="86409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solidFill>
                  <a:schemeClr val="tx1"/>
                </a:solidFill>
              </a:rPr>
              <a:t>データマネジメント</a:t>
            </a:r>
            <a:endParaRPr kumimoji="1" lang="ja-JP" altLang="en-US" dirty="0">
              <a:solidFill>
                <a:schemeClr val="tx1"/>
              </a:solidFill>
            </a:endParaRPr>
          </a:p>
        </p:txBody>
      </p:sp>
      <p:sp>
        <p:nvSpPr>
          <p:cNvPr id="10" name="角丸四角形 9"/>
          <p:cNvSpPr/>
          <p:nvPr/>
        </p:nvSpPr>
        <p:spPr>
          <a:xfrm>
            <a:off x="6217537" y="1459822"/>
            <a:ext cx="2498827" cy="6601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dirty="0" smtClean="0">
                <a:solidFill>
                  <a:schemeClr val="tx1"/>
                </a:solidFill>
              </a:rPr>
              <a:t>パブリックヘルス・</a:t>
            </a:r>
            <a:endParaRPr kumimoji="1" lang="en-US" altLang="ja-JP" dirty="0" smtClean="0">
              <a:solidFill>
                <a:schemeClr val="tx1"/>
              </a:solidFill>
            </a:endParaRPr>
          </a:p>
          <a:p>
            <a:r>
              <a:rPr kumimoji="1" lang="ja-JP" altLang="en-US" dirty="0" smtClean="0">
                <a:solidFill>
                  <a:schemeClr val="tx1"/>
                </a:solidFill>
              </a:rPr>
              <a:t>　　スマートエイジング</a:t>
            </a:r>
            <a:endParaRPr kumimoji="1" lang="ja-JP" altLang="en-US" dirty="0">
              <a:solidFill>
                <a:schemeClr val="tx1"/>
              </a:solidFill>
            </a:endParaRPr>
          </a:p>
        </p:txBody>
      </p:sp>
      <p:sp>
        <p:nvSpPr>
          <p:cNvPr id="11" name="角丸四角形 10"/>
          <p:cNvSpPr/>
          <p:nvPr/>
        </p:nvSpPr>
        <p:spPr>
          <a:xfrm>
            <a:off x="6217537" y="2267534"/>
            <a:ext cx="2520280" cy="6503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dirty="0" smtClean="0">
                <a:solidFill>
                  <a:schemeClr val="tx1"/>
                </a:solidFill>
              </a:rPr>
              <a:t>スマートシティ</a:t>
            </a:r>
            <a:endParaRPr kumimoji="1" lang="ja-JP" altLang="en-US" dirty="0">
              <a:solidFill>
                <a:schemeClr val="tx1"/>
              </a:solidFill>
            </a:endParaRPr>
          </a:p>
        </p:txBody>
      </p:sp>
      <p:sp>
        <p:nvSpPr>
          <p:cNvPr id="12" name="角丸四角形 11"/>
          <p:cNvSpPr/>
          <p:nvPr/>
        </p:nvSpPr>
        <p:spPr>
          <a:xfrm>
            <a:off x="6216983" y="3038813"/>
            <a:ext cx="2520280" cy="5751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dirty="0" smtClean="0">
                <a:solidFill>
                  <a:schemeClr val="tx1"/>
                </a:solidFill>
              </a:rPr>
              <a:t>バイオエンジニアリング</a:t>
            </a:r>
            <a:endParaRPr lang="ja-JP" altLang="en-US" dirty="0">
              <a:solidFill>
                <a:schemeClr val="tx1"/>
              </a:solidFill>
            </a:endParaRPr>
          </a:p>
        </p:txBody>
      </p:sp>
      <p:sp>
        <p:nvSpPr>
          <p:cNvPr id="13" name="角丸四角形 12"/>
          <p:cNvSpPr/>
          <p:nvPr/>
        </p:nvSpPr>
        <p:spPr>
          <a:xfrm>
            <a:off x="455068" y="2216504"/>
            <a:ext cx="135731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行政</a:t>
            </a:r>
            <a:endParaRPr kumimoji="1" lang="ja-JP" altLang="en-US"/>
          </a:p>
        </p:txBody>
      </p:sp>
      <p:sp>
        <p:nvSpPr>
          <p:cNvPr id="14" name="左右矢印 13"/>
          <p:cNvSpPr/>
          <p:nvPr/>
        </p:nvSpPr>
        <p:spPr>
          <a:xfrm>
            <a:off x="1969408" y="2453047"/>
            <a:ext cx="792088" cy="3328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rot="3600000">
            <a:off x="5608790" y="1725173"/>
            <a:ext cx="180000" cy="722329"/>
          </a:xfrm>
          <a:prstGeom prst="downArrow">
            <a:avLst>
              <a:gd name="adj1" fmla="val 50000"/>
              <a:gd name="adj2" fmla="val 7393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6" name="下矢印 15"/>
          <p:cNvSpPr/>
          <p:nvPr/>
        </p:nvSpPr>
        <p:spPr>
          <a:xfrm rot="14400000">
            <a:off x="5660585" y="1502096"/>
            <a:ext cx="180000" cy="722329"/>
          </a:xfrm>
          <a:prstGeom prst="downArrow">
            <a:avLst>
              <a:gd name="adj1" fmla="val 50000"/>
              <a:gd name="adj2" fmla="val 739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7" name="テキスト ボックス 16"/>
          <p:cNvSpPr txBox="1"/>
          <p:nvPr/>
        </p:nvSpPr>
        <p:spPr>
          <a:xfrm>
            <a:off x="5596260" y="2022272"/>
            <a:ext cx="543739"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課題</a:t>
            </a:r>
            <a:endParaRPr kumimoji="1" lang="ja-JP" altLang="en-US" sz="1400" dirty="0">
              <a:latin typeface="Meiryo" charset="-128"/>
              <a:ea typeface="Meiryo" charset="-128"/>
              <a:cs typeface="Meiryo" charset="-128"/>
            </a:endParaRPr>
          </a:p>
        </p:txBody>
      </p:sp>
      <p:sp>
        <p:nvSpPr>
          <p:cNvPr id="18" name="テキスト ボックス 17"/>
          <p:cNvSpPr txBox="1"/>
          <p:nvPr/>
        </p:nvSpPr>
        <p:spPr>
          <a:xfrm>
            <a:off x="5302165" y="1656461"/>
            <a:ext cx="543739"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解法</a:t>
            </a:r>
            <a:endParaRPr kumimoji="1" lang="ja-JP" altLang="en-US" sz="1400" dirty="0">
              <a:latin typeface="Meiryo" charset="-128"/>
              <a:ea typeface="Meiryo" charset="-128"/>
              <a:cs typeface="Meiryo" charset="-128"/>
            </a:endParaRPr>
          </a:p>
        </p:txBody>
      </p:sp>
      <p:sp>
        <p:nvSpPr>
          <p:cNvPr id="19" name="テキスト ボックス 18"/>
          <p:cNvSpPr txBox="1"/>
          <p:nvPr/>
        </p:nvSpPr>
        <p:spPr>
          <a:xfrm>
            <a:off x="2073991" y="2811772"/>
            <a:ext cx="543739" cy="307777"/>
          </a:xfrm>
          <a:prstGeom prst="rect">
            <a:avLst/>
          </a:prstGeom>
          <a:noFill/>
        </p:spPr>
        <p:txBody>
          <a:bodyPr wrap="none" rtlCol="0">
            <a:spAutoFit/>
          </a:bodyPr>
          <a:lstStyle/>
          <a:p>
            <a:r>
              <a:rPr kumimoji="1" lang="ja-JP" altLang="en-US" sz="1400" dirty="0" smtClean="0">
                <a:latin typeface="+mn-ea"/>
                <a:cs typeface="Meiryo" charset="-128"/>
              </a:rPr>
              <a:t>連携</a:t>
            </a:r>
            <a:endParaRPr kumimoji="1" lang="ja-JP" altLang="en-US" sz="1400" dirty="0">
              <a:latin typeface="+mn-ea"/>
              <a:cs typeface="Meiryo" charset="-128"/>
            </a:endParaRPr>
          </a:p>
        </p:txBody>
      </p:sp>
      <p:sp>
        <p:nvSpPr>
          <p:cNvPr id="20" name="テキスト ボックス 19"/>
          <p:cNvSpPr txBox="1"/>
          <p:nvPr/>
        </p:nvSpPr>
        <p:spPr>
          <a:xfrm>
            <a:off x="315227" y="3068960"/>
            <a:ext cx="1996059" cy="738664"/>
          </a:xfrm>
          <a:prstGeom prst="rect">
            <a:avLst/>
          </a:prstGeom>
          <a:noFill/>
        </p:spPr>
        <p:txBody>
          <a:bodyPr wrap="none" rtlCol="0">
            <a:spAutoFit/>
          </a:bodyPr>
          <a:lstStyle/>
          <a:p>
            <a:pPr marL="171450" indent="-171450">
              <a:buFont typeface="Arial" charset="0"/>
              <a:buChar char="•"/>
            </a:pPr>
            <a:r>
              <a:rPr kumimoji="1" lang="ja-JP" altLang="en-US" sz="1400" dirty="0" smtClean="0">
                <a:latin typeface="ＭＳ Ｐゴシック" panose="020B0600070205080204" pitchFamily="50" charset="-128"/>
                <a:ea typeface="ＭＳ Ｐゴシック" panose="020B0600070205080204" pitchFamily="50" charset="-128"/>
                <a:cs typeface="Meiryo" charset="-128"/>
              </a:rPr>
              <a:t>既存データの活用</a:t>
            </a:r>
            <a:endParaRPr kumimoji="1" lang="en-US" altLang="ja-JP" sz="1400" dirty="0" smtClean="0">
              <a:latin typeface="ＭＳ Ｐゴシック" panose="020B0600070205080204" pitchFamily="50" charset="-128"/>
              <a:ea typeface="ＭＳ Ｐゴシック" panose="020B0600070205080204" pitchFamily="50" charset="-128"/>
              <a:cs typeface="Meiryo" charset="-128"/>
            </a:endParaRPr>
          </a:p>
          <a:p>
            <a:pPr marL="171450" indent="-171450">
              <a:buFont typeface="Arial" charset="0"/>
              <a:buChar char="•"/>
            </a:pPr>
            <a:r>
              <a:rPr lang="ja-JP" altLang="en-US" sz="1400" dirty="0" smtClean="0">
                <a:latin typeface="ＭＳ Ｐゴシック" panose="020B0600070205080204" pitchFamily="50" charset="-128"/>
                <a:ea typeface="ＭＳ Ｐゴシック" panose="020B0600070205080204" pitchFamily="50" charset="-128"/>
                <a:cs typeface="Meiryo" charset="-128"/>
              </a:rPr>
              <a:t>新たなデータの収集</a:t>
            </a:r>
            <a:endParaRPr lang="en-US" altLang="ja-JP" sz="1400" dirty="0" smtClean="0">
              <a:latin typeface="ＭＳ Ｐゴシック" panose="020B0600070205080204" pitchFamily="50" charset="-128"/>
              <a:ea typeface="ＭＳ Ｐゴシック" panose="020B0600070205080204" pitchFamily="50" charset="-128"/>
              <a:cs typeface="Meiryo" charset="-128"/>
            </a:endParaRPr>
          </a:p>
          <a:p>
            <a:pPr marL="171450" indent="-171450">
              <a:buFont typeface="Arial" charset="0"/>
              <a:buChar char="•"/>
            </a:pPr>
            <a:r>
              <a:rPr lang="ja-JP" altLang="en-US" sz="1400" dirty="0" smtClean="0">
                <a:latin typeface="ＭＳ Ｐゴシック" panose="020B0600070205080204" pitchFamily="50" charset="-128"/>
                <a:ea typeface="ＭＳ Ｐゴシック" panose="020B0600070205080204" pitchFamily="50" charset="-128"/>
                <a:cs typeface="Meiryo" charset="-128"/>
              </a:rPr>
              <a:t>実証</a:t>
            </a:r>
            <a:r>
              <a:rPr kumimoji="1" lang="ja-JP" altLang="en-US" sz="1400" dirty="0" smtClean="0">
                <a:latin typeface="ＭＳ Ｐゴシック" panose="020B0600070205080204" pitchFamily="50" charset="-128"/>
                <a:ea typeface="ＭＳ Ｐゴシック" panose="020B0600070205080204" pitchFamily="50" charset="-128"/>
                <a:cs typeface="Meiryo" charset="-128"/>
              </a:rPr>
              <a:t>フィールドの構築</a:t>
            </a:r>
            <a:endParaRPr kumimoji="1" lang="ja-JP" altLang="en-US" sz="1400" dirty="0">
              <a:latin typeface="ＭＳ Ｐゴシック" panose="020B0600070205080204" pitchFamily="50" charset="-128"/>
              <a:ea typeface="ＭＳ Ｐゴシック" panose="020B0600070205080204" pitchFamily="50" charset="-128"/>
              <a:cs typeface="Meiryo" charset="-128"/>
            </a:endParaRPr>
          </a:p>
        </p:txBody>
      </p:sp>
      <p:sp>
        <p:nvSpPr>
          <p:cNvPr id="21" name="下矢印 20"/>
          <p:cNvSpPr/>
          <p:nvPr/>
        </p:nvSpPr>
        <p:spPr>
          <a:xfrm rot="5400000">
            <a:off x="5630007" y="2335537"/>
            <a:ext cx="180000" cy="722329"/>
          </a:xfrm>
          <a:prstGeom prst="downArrow">
            <a:avLst>
              <a:gd name="adj1" fmla="val 50000"/>
              <a:gd name="adj2" fmla="val 7393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2" name="下矢印 21"/>
          <p:cNvSpPr/>
          <p:nvPr/>
        </p:nvSpPr>
        <p:spPr>
          <a:xfrm rot="16200000">
            <a:off x="5660585" y="2168289"/>
            <a:ext cx="180000" cy="722329"/>
          </a:xfrm>
          <a:prstGeom prst="downArrow">
            <a:avLst>
              <a:gd name="adj1" fmla="val 50000"/>
              <a:gd name="adj2" fmla="val 739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3" name="下矢印 22"/>
          <p:cNvSpPr/>
          <p:nvPr/>
        </p:nvSpPr>
        <p:spPr>
          <a:xfrm rot="7200000">
            <a:off x="5605769" y="2917593"/>
            <a:ext cx="180000" cy="722329"/>
          </a:xfrm>
          <a:prstGeom prst="downArrow">
            <a:avLst>
              <a:gd name="adj1" fmla="val 50000"/>
              <a:gd name="adj2" fmla="val 7393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4" name="下矢印 23"/>
          <p:cNvSpPr/>
          <p:nvPr/>
        </p:nvSpPr>
        <p:spPr>
          <a:xfrm rot="18000000">
            <a:off x="5706005" y="2762343"/>
            <a:ext cx="180000" cy="722329"/>
          </a:xfrm>
          <a:prstGeom prst="downArrow">
            <a:avLst>
              <a:gd name="adj1" fmla="val 50000"/>
              <a:gd name="adj2" fmla="val 7393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5" name="テキスト ボックス 24"/>
          <p:cNvSpPr txBox="1"/>
          <p:nvPr/>
        </p:nvSpPr>
        <p:spPr>
          <a:xfrm>
            <a:off x="2990893" y="3068960"/>
            <a:ext cx="1678665" cy="738664"/>
          </a:xfrm>
          <a:prstGeom prst="rect">
            <a:avLst/>
          </a:prstGeom>
          <a:noFill/>
        </p:spPr>
        <p:txBody>
          <a:bodyPr wrap="none" rtlCol="0">
            <a:spAutoFit/>
          </a:bodyPr>
          <a:lstStyle/>
          <a:p>
            <a:pPr marL="171450" indent="-171450">
              <a:buFont typeface="Arial" charset="0"/>
              <a:buChar char="•"/>
            </a:pPr>
            <a:r>
              <a:rPr kumimoji="1" lang="ja-JP" altLang="en-US" sz="1400" dirty="0" smtClean="0">
                <a:latin typeface="ＭＳ Ｐゴシック" panose="020B0600070205080204" pitchFamily="50" charset="-128"/>
                <a:ea typeface="ＭＳ Ｐゴシック" panose="020B0600070205080204" pitchFamily="50" charset="-128"/>
                <a:cs typeface="Meiryo" charset="-128"/>
              </a:rPr>
              <a:t>データカタログ</a:t>
            </a:r>
            <a:endParaRPr kumimoji="1" lang="en-US" altLang="ja-JP" sz="1400" dirty="0" smtClean="0">
              <a:latin typeface="ＭＳ Ｐゴシック" panose="020B0600070205080204" pitchFamily="50" charset="-128"/>
              <a:ea typeface="ＭＳ Ｐゴシック" panose="020B0600070205080204" pitchFamily="50" charset="-128"/>
              <a:cs typeface="Meiryo" charset="-128"/>
            </a:endParaRPr>
          </a:p>
          <a:p>
            <a:pPr marL="171450" indent="-171450">
              <a:buFont typeface="Arial" charset="0"/>
              <a:buChar char="•"/>
            </a:pPr>
            <a:r>
              <a:rPr lang="ja-JP" altLang="en-US" sz="1400" dirty="0" smtClean="0">
                <a:latin typeface="ＭＳ Ｐゴシック" panose="020B0600070205080204" pitchFamily="50" charset="-128"/>
                <a:ea typeface="ＭＳ Ｐゴシック" panose="020B0600070205080204" pitchFamily="50" charset="-128"/>
                <a:cs typeface="Meiryo" charset="-128"/>
              </a:rPr>
              <a:t>マッチング</a:t>
            </a:r>
            <a:endParaRPr kumimoji="1" lang="en-US" altLang="ja-JP" sz="1400" dirty="0" smtClean="0">
              <a:latin typeface="ＭＳ Ｐゴシック" panose="020B0600070205080204" pitchFamily="50" charset="-128"/>
              <a:ea typeface="ＭＳ Ｐゴシック" panose="020B0600070205080204" pitchFamily="50" charset="-128"/>
              <a:cs typeface="Meiryo" charset="-128"/>
            </a:endParaRPr>
          </a:p>
          <a:p>
            <a:pPr marL="171450" indent="-171450">
              <a:buFont typeface="Arial" charset="0"/>
              <a:buChar char="•"/>
            </a:pPr>
            <a:r>
              <a:rPr lang="ja-JP" altLang="en-US" sz="1400" dirty="0" smtClean="0">
                <a:latin typeface="ＭＳ Ｐゴシック" panose="020B0600070205080204" pitchFamily="50" charset="-128"/>
                <a:ea typeface="ＭＳ Ｐゴシック" panose="020B0600070205080204" pitchFamily="50" charset="-128"/>
                <a:cs typeface="Meiryo" charset="-128"/>
              </a:rPr>
              <a:t>データ処理、分析</a:t>
            </a:r>
            <a:endParaRPr lang="en-US" altLang="ja-JP" sz="1400" dirty="0" smtClean="0">
              <a:latin typeface="ＭＳ Ｐゴシック" panose="020B0600070205080204" pitchFamily="50" charset="-128"/>
              <a:ea typeface="ＭＳ Ｐゴシック" panose="020B0600070205080204" pitchFamily="50" charset="-128"/>
              <a:cs typeface="Meiryo" charset="-128"/>
            </a:endParaRPr>
          </a:p>
        </p:txBody>
      </p:sp>
      <p:sp>
        <p:nvSpPr>
          <p:cNvPr id="2" name="テキスト ボックス 1"/>
          <p:cNvSpPr txBox="1"/>
          <p:nvPr/>
        </p:nvSpPr>
        <p:spPr>
          <a:xfrm>
            <a:off x="519479" y="1369089"/>
            <a:ext cx="2899858" cy="646331"/>
          </a:xfrm>
          <a:prstGeom prst="rect">
            <a:avLst/>
          </a:prstGeom>
          <a:noFill/>
          <a:ln>
            <a:solidFill>
              <a:schemeClr val="tx1"/>
            </a:solidFill>
            <a:prstDash val="dash"/>
          </a:ln>
        </p:spPr>
        <p:txBody>
          <a:bodyPr wrap="square" rtlCol="0">
            <a:spAutoFit/>
          </a:bodyPr>
          <a:lstStyle/>
          <a:p>
            <a:pPr algn="ctr"/>
            <a:r>
              <a:rPr lang="ja-JP" altLang="en-US" dirty="0">
                <a:latin typeface="+mn-ea"/>
              </a:rPr>
              <a:t>データマネジメント</a:t>
            </a:r>
            <a:r>
              <a:rPr lang="ja-JP" altLang="en-US" dirty="0" smtClean="0">
                <a:latin typeface="+mn-ea"/>
              </a:rPr>
              <a:t>と</a:t>
            </a:r>
            <a:endParaRPr lang="en-US" altLang="ja-JP" dirty="0" smtClean="0">
              <a:latin typeface="+mn-ea"/>
            </a:endParaRPr>
          </a:p>
          <a:p>
            <a:pPr algn="ctr"/>
            <a:r>
              <a:rPr kumimoji="1" lang="ja-JP" altLang="en-US" dirty="0" smtClean="0">
                <a:latin typeface="+mn-ea"/>
              </a:rPr>
              <a:t>各戦略領域との関係</a:t>
            </a:r>
            <a:endParaRPr kumimoji="1" lang="ja-JP" altLang="en-US" dirty="0">
              <a:latin typeface="+mn-ea"/>
            </a:endParaRPr>
          </a:p>
        </p:txBody>
      </p:sp>
      <p:sp>
        <p:nvSpPr>
          <p:cNvPr id="30" name="角丸四角形 29"/>
          <p:cNvSpPr/>
          <p:nvPr/>
        </p:nvSpPr>
        <p:spPr>
          <a:xfrm>
            <a:off x="0" y="1196753"/>
            <a:ext cx="9144000" cy="5544616"/>
          </a:xfrm>
          <a:prstGeom prst="roundRect">
            <a:avLst>
              <a:gd name="adj" fmla="val 278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6061825" y="1031097"/>
            <a:ext cx="2810250" cy="307777"/>
          </a:xfrm>
          <a:prstGeom prst="rect">
            <a:avLst/>
          </a:prstGeom>
          <a:solidFill>
            <a:schemeClr val="bg1"/>
          </a:solidFill>
          <a:ln w="25400">
            <a:solidFill>
              <a:srgbClr val="FF0000"/>
            </a:solidFill>
          </a:ln>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可能性</a:t>
            </a:r>
            <a:r>
              <a:rPr lang="en-US" altLang="ja-JP" sz="1400" dirty="0" smtClean="0">
                <a:solidFill>
                  <a:srgbClr val="FF0000"/>
                </a:solidFill>
                <a:latin typeface="Meiryo UI" panose="020B0604030504040204" pitchFamily="50" charset="-128"/>
                <a:ea typeface="Meiryo UI" panose="020B0604030504040204" pitchFamily="50" charset="-128"/>
              </a:rPr>
              <a:t>〉</a:t>
            </a:r>
            <a:r>
              <a:rPr lang="ja-JP" altLang="en-US" sz="1400" dirty="0" smtClean="0">
                <a:solidFill>
                  <a:srgbClr val="FF0000"/>
                </a:solidFill>
                <a:latin typeface="Meiryo UI" panose="020B0604030504040204" pitchFamily="50" charset="-128"/>
                <a:ea typeface="Meiryo UI" panose="020B0604030504040204" pitchFamily="50" charset="-128"/>
              </a:rPr>
              <a:t>ワークショップ資料から引用</a:t>
            </a:r>
            <a:endParaRPr lang="ja-JP" altLang="en-US" sz="1400" dirty="0">
              <a:solidFill>
                <a:srgbClr val="00B050"/>
              </a:solidFill>
              <a:latin typeface="Meiryo UI" panose="020B0604030504040204" pitchFamily="50" charset="-128"/>
              <a:ea typeface="Meiryo UI" panose="020B0604030504040204" pitchFamily="50" charset="-128"/>
            </a:endParaRPr>
          </a:p>
        </p:txBody>
      </p:sp>
      <p:sp>
        <p:nvSpPr>
          <p:cNvPr id="32" name="角丸四角形 31"/>
          <p:cNvSpPr/>
          <p:nvPr/>
        </p:nvSpPr>
        <p:spPr>
          <a:xfrm>
            <a:off x="371202" y="4221087"/>
            <a:ext cx="4123356" cy="890475"/>
          </a:xfrm>
          <a:prstGeom prst="roundRect">
            <a:avLst>
              <a:gd name="adj" fmla="val 7973"/>
            </a:avLst>
          </a:prstGeom>
        </p:spPr>
        <p:style>
          <a:lnRef idx="2">
            <a:schemeClr val="accent1"/>
          </a:lnRef>
          <a:fillRef idx="1">
            <a:schemeClr val="lt1"/>
          </a:fillRef>
          <a:effectRef idx="0">
            <a:schemeClr val="accent1"/>
          </a:effectRef>
          <a:fontRef idx="minor">
            <a:schemeClr val="dk1"/>
          </a:fontRef>
        </p:style>
        <p:txBody>
          <a:bodyPr rtlCol="0" anchor="t" anchorCtr="0"/>
          <a:lstStyle/>
          <a:p>
            <a:r>
              <a:rPr kumimoji="1" lang="ja-JP" altLang="en-US" sz="1200" b="1" u="sng" dirty="0" smtClean="0"/>
              <a:t>マッチング機能</a:t>
            </a:r>
            <a:endParaRPr kumimoji="1" lang="en-US" altLang="ja-JP" sz="1200" b="1" u="sng" dirty="0" smtClean="0"/>
          </a:p>
          <a:p>
            <a:pPr marL="180000" indent="-180000">
              <a:spcBef>
                <a:spcPts val="600"/>
              </a:spcBef>
              <a:buFont typeface="Arial" charset="0"/>
              <a:buChar char="•"/>
            </a:pPr>
            <a:r>
              <a:rPr lang="ja-JP" altLang="en-US" sz="1200" dirty="0" smtClean="0"/>
              <a:t>行政データリスト（シーズ）と課題（ニーズ）をマッチング。どのようなデータを活用すれば課題解決ができるか提示</a:t>
            </a:r>
            <a:endParaRPr kumimoji="1" lang="ja-JP" altLang="en-US" sz="1200" dirty="0"/>
          </a:p>
        </p:txBody>
      </p:sp>
      <p:sp>
        <p:nvSpPr>
          <p:cNvPr id="33" name="角丸四角形 32"/>
          <p:cNvSpPr/>
          <p:nvPr/>
        </p:nvSpPr>
        <p:spPr>
          <a:xfrm>
            <a:off x="4543298" y="4221088"/>
            <a:ext cx="4140000" cy="890475"/>
          </a:xfrm>
          <a:prstGeom prst="roundRect">
            <a:avLst>
              <a:gd name="adj" fmla="val 9073"/>
            </a:avLst>
          </a:prstGeom>
        </p:spPr>
        <p:style>
          <a:lnRef idx="2">
            <a:schemeClr val="accent1"/>
          </a:lnRef>
          <a:fillRef idx="1">
            <a:schemeClr val="lt1"/>
          </a:fillRef>
          <a:effectRef idx="0">
            <a:schemeClr val="accent1"/>
          </a:effectRef>
          <a:fontRef idx="minor">
            <a:schemeClr val="dk1"/>
          </a:fontRef>
        </p:style>
        <p:txBody>
          <a:bodyPr rtlCol="0" anchor="t" anchorCtr="0"/>
          <a:lstStyle/>
          <a:p>
            <a:r>
              <a:rPr kumimoji="1" lang="ja-JP" altLang="en-US" sz="1200" b="1" u="sng" dirty="0" smtClean="0"/>
              <a:t>データカタログ機能</a:t>
            </a:r>
            <a:endParaRPr kumimoji="1" lang="en-US" altLang="ja-JP" sz="1200" b="1" u="sng" dirty="0" smtClean="0"/>
          </a:p>
          <a:p>
            <a:pPr marL="180000" indent="-180000">
              <a:spcBef>
                <a:spcPts val="600"/>
              </a:spcBef>
              <a:buFont typeface="Arial" charset="0"/>
              <a:buChar char="•"/>
            </a:pPr>
            <a:r>
              <a:rPr kumimoji="1" lang="ja-JP" altLang="en-US" sz="1200" dirty="0" smtClean="0"/>
              <a:t>行政データの蓄積を最終目標とし、提出された行政データを整理</a:t>
            </a:r>
            <a:endParaRPr kumimoji="1" lang="en-US" altLang="ja-JP" sz="1200" dirty="0" smtClean="0"/>
          </a:p>
          <a:p>
            <a:pPr marL="180000" indent="-180000">
              <a:buFont typeface="Arial" charset="0"/>
              <a:buChar char="•"/>
            </a:pPr>
            <a:r>
              <a:rPr lang="ja-JP" altLang="en-US" sz="1200" dirty="0" smtClean="0">
                <a:solidFill>
                  <a:schemeClr val="tx1"/>
                </a:solidFill>
              </a:rPr>
              <a:t>必要に応じて民間データ活用も検討</a:t>
            </a:r>
            <a:endParaRPr lang="en-US" altLang="ja-JP" sz="1200" dirty="0" smtClean="0">
              <a:solidFill>
                <a:schemeClr val="tx1"/>
              </a:solidFill>
            </a:endParaRPr>
          </a:p>
        </p:txBody>
      </p:sp>
      <p:sp>
        <p:nvSpPr>
          <p:cNvPr id="34" name="角丸四角形 33"/>
          <p:cNvSpPr/>
          <p:nvPr/>
        </p:nvSpPr>
        <p:spPr>
          <a:xfrm>
            <a:off x="4543298" y="5162226"/>
            <a:ext cx="4140000" cy="1517351"/>
          </a:xfrm>
          <a:prstGeom prst="roundRect">
            <a:avLst>
              <a:gd name="adj" fmla="val 7973"/>
            </a:avLst>
          </a:prstGeom>
        </p:spPr>
        <p:style>
          <a:lnRef idx="2">
            <a:schemeClr val="accent1"/>
          </a:lnRef>
          <a:fillRef idx="1">
            <a:schemeClr val="lt1"/>
          </a:fillRef>
          <a:effectRef idx="0">
            <a:schemeClr val="accent1"/>
          </a:effectRef>
          <a:fontRef idx="minor">
            <a:schemeClr val="dk1"/>
          </a:fontRef>
        </p:style>
        <p:txBody>
          <a:bodyPr rtlCol="0" anchor="t" anchorCtr="0"/>
          <a:lstStyle/>
          <a:p>
            <a:r>
              <a:rPr kumimoji="1" lang="ja-JP" altLang="en-US" sz="1200" b="1" u="sng" dirty="0" smtClean="0">
                <a:solidFill>
                  <a:schemeClr val="tx1"/>
                </a:solidFill>
              </a:rPr>
              <a:t>データ活用環境整備機能</a:t>
            </a:r>
            <a:endParaRPr kumimoji="1" lang="en-US" altLang="ja-JP" sz="1200" b="1" u="sng" dirty="0" smtClean="0">
              <a:solidFill>
                <a:schemeClr val="tx1"/>
              </a:solidFill>
            </a:endParaRPr>
          </a:p>
          <a:p>
            <a:pPr marL="180000" indent="-180000">
              <a:spcBef>
                <a:spcPts val="600"/>
              </a:spcBef>
              <a:buFont typeface="Arial" charset="0"/>
              <a:buChar char="•"/>
            </a:pPr>
            <a:r>
              <a:rPr lang="ja-JP" altLang="en-US" sz="1200" dirty="0" smtClean="0">
                <a:solidFill>
                  <a:schemeClr val="tx1"/>
                </a:solidFill>
              </a:rPr>
              <a:t>「データ連携」を主体とした環境整備</a:t>
            </a:r>
            <a:endParaRPr lang="en-US" altLang="ja-JP" sz="1200" dirty="0" smtClean="0">
              <a:solidFill>
                <a:schemeClr val="tx1"/>
              </a:solidFill>
            </a:endParaRPr>
          </a:p>
          <a:p>
            <a:pPr marL="180000" indent="-180000">
              <a:buFont typeface="Arial" charset="0"/>
              <a:buChar char="•"/>
            </a:pPr>
            <a:r>
              <a:rPr lang="ja-JP" altLang="en-US" sz="1200" dirty="0" smtClean="0">
                <a:solidFill>
                  <a:schemeClr val="tx1"/>
                </a:solidFill>
              </a:rPr>
              <a:t>将来的な方向性として「データ連携・活用」をシステム構築の基本仕様に盛り込む</a:t>
            </a:r>
            <a:endParaRPr lang="en-US" altLang="ja-JP" sz="1200" dirty="0" smtClean="0">
              <a:solidFill>
                <a:schemeClr val="tx1"/>
              </a:solidFill>
            </a:endParaRPr>
          </a:p>
          <a:p>
            <a:pPr marL="180000" indent="-180000">
              <a:buFont typeface="Arial" charset="0"/>
              <a:buChar char="•"/>
            </a:pPr>
            <a:r>
              <a:rPr kumimoji="1" lang="ja-JP" altLang="en-US" sz="1200" dirty="0" smtClean="0">
                <a:solidFill>
                  <a:schemeClr val="tx1"/>
                </a:solidFill>
              </a:rPr>
              <a:t>パーソナルデータの取り扱い、プライバシー保護、</a:t>
            </a:r>
            <a:r>
              <a:rPr lang="ja-JP" altLang="en-US" sz="1200" dirty="0">
                <a:solidFill>
                  <a:schemeClr val="tx1"/>
                </a:solidFill>
              </a:rPr>
              <a:t>目的外</a:t>
            </a:r>
            <a:r>
              <a:rPr kumimoji="1" lang="ja-JP" altLang="en-US" sz="1200" dirty="0" smtClean="0">
                <a:solidFill>
                  <a:schemeClr val="tx1"/>
                </a:solidFill>
              </a:rPr>
              <a:t>利用、データや研究成果の公表方法など、法制面での整備に対する検討</a:t>
            </a:r>
            <a:endParaRPr kumimoji="1" lang="ja-JP" altLang="en-US" sz="1200" dirty="0">
              <a:solidFill>
                <a:schemeClr val="tx1"/>
              </a:solidFill>
            </a:endParaRPr>
          </a:p>
        </p:txBody>
      </p:sp>
      <p:sp>
        <p:nvSpPr>
          <p:cNvPr id="35" name="角丸四角形 34"/>
          <p:cNvSpPr/>
          <p:nvPr/>
        </p:nvSpPr>
        <p:spPr>
          <a:xfrm>
            <a:off x="371202" y="5162227"/>
            <a:ext cx="4123356" cy="1517350"/>
          </a:xfrm>
          <a:prstGeom prst="roundRect">
            <a:avLst>
              <a:gd name="adj" fmla="val 6977"/>
            </a:avLst>
          </a:prstGeom>
        </p:spPr>
        <p:style>
          <a:lnRef idx="2">
            <a:schemeClr val="accent1"/>
          </a:lnRef>
          <a:fillRef idx="1">
            <a:schemeClr val="lt1"/>
          </a:fillRef>
          <a:effectRef idx="0">
            <a:schemeClr val="accent1"/>
          </a:effectRef>
          <a:fontRef idx="minor">
            <a:schemeClr val="dk1"/>
          </a:fontRef>
        </p:style>
        <p:txBody>
          <a:bodyPr rtlCol="0" anchor="t" anchorCtr="0"/>
          <a:lstStyle/>
          <a:p>
            <a:r>
              <a:rPr kumimoji="1" lang="ja-JP" altLang="en-US" sz="1200" b="1" u="sng" dirty="0" smtClean="0"/>
              <a:t>データ分析機能</a:t>
            </a:r>
            <a:endParaRPr kumimoji="1" lang="en-US" altLang="ja-JP" sz="1200" b="1" u="sng" dirty="0" smtClean="0"/>
          </a:p>
          <a:p>
            <a:pPr marL="180000" indent="-180000">
              <a:buFont typeface="Arial" charset="0"/>
              <a:buChar char="•"/>
            </a:pPr>
            <a:r>
              <a:rPr kumimoji="1" lang="ja-JP" altLang="en-US" sz="1200" dirty="0" smtClean="0"/>
              <a:t>提供された行政データリストをレビューし、さらにどのようなデータが取得可能か、将来的なニーズと照らし合わせて検討</a:t>
            </a:r>
            <a:endParaRPr kumimoji="1" lang="en-US" altLang="ja-JP" sz="1200" dirty="0" smtClean="0"/>
          </a:p>
          <a:p>
            <a:pPr marL="180000" indent="-180000">
              <a:buFont typeface="Arial" charset="0"/>
              <a:buChar char="•"/>
            </a:pPr>
            <a:r>
              <a:rPr lang="ja-JP" altLang="en-US" sz="1200" dirty="0" smtClean="0"/>
              <a:t>行政しか取得できないデータをより多く蓄積し、独自性を明確にする</a:t>
            </a:r>
            <a:endParaRPr kumimoji="1" lang="ja-JP" altLang="en-US" sz="1200" dirty="0"/>
          </a:p>
        </p:txBody>
      </p:sp>
      <p:sp>
        <p:nvSpPr>
          <p:cNvPr id="36" name="テキスト ボックス 35"/>
          <p:cNvSpPr txBox="1"/>
          <p:nvPr/>
        </p:nvSpPr>
        <p:spPr>
          <a:xfrm>
            <a:off x="2627784" y="3937566"/>
            <a:ext cx="3744416" cy="307777"/>
          </a:xfrm>
          <a:prstGeom prst="rect">
            <a:avLst/>
          </a:prstGeom>
          <a:noFill/>
          <a:ln>
            <a:noFill/>
            <a:prstDash val="dash"/>
          </a:ln>
        </p:spPr>
        <p:txBody>
          <a:bodyPr wrap="square" rtlCol="0">
            <a:spAutoFit/>
          </a:bodyPr>
          <a:lstStyle/>
          <a:p>
            <a:pPr algn="ctr"/>
            <a:r>
              <a:rPr lang="ja-JP" altLang="en-US" sz="1400" b="1" dirty="0" smtClean="0">
                <a:latin typeface="+mn-ea"/>
              </a:rPr>
              <a:t>≪データマネジメントに必要な機能≫</a:t>
            </a:r>
            <a:endParaRPr kumimoji="1" lang="ja-JP" altLang="en-US" sz="1400" b="1" dirty="0">
              <a:latin typeface="+mn-ea"/>
            </a:endParaRPr>
          </a:p>
        </p:txBody>
      </p:sp>
      <p:sp>
        <p:nvSpPr>
          <p:cNvPr id="37" name="テキスト ボックス 36"/>
          <p:cNvSpPr txBox="1"/>
          <p:nvPr/>
        </p:nvSpPr>
        <p:spPr>
          <a:xfrm>
            <a:off x="109567" y="263639"/>
            <a:ext cx="8867462" cy="584775"/>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行政・大学双方がデータ活用という手法で交流できる場として機能</a:t>
            </a:r>
            <a:r>
              <a:rPr lang="ja-JP" altLang="en-US" sz="1600" dirty="0" smtClean="0">
                <a:latin typeface="Meiryo UI" panose="020B0604030504040204" pitchFamily="50" charset="-128"/>
                <a:ea typeface="Meiryo UI" panose="020B0604030504040204" pitchFamily="50" charset="-128"/>
              </a:rPr>
              <a:t>することが期待される。</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rPr>
              <a:t>各戦略</a:t>
            </a:r>
            <a:r>
              <a:rPr lang="ja-JP" altLang="en-US" sz="1600" dirty="0">
                <a:latin typeface="Meiryo UI" panose="020B0604030504040204" pitchFamily="50" charset="-128"/>
                <a:ea typeface="Meiryo UI" panose="020B0604030504040204" pitchFamily="50" charset="-128"/>
              </a:rPr>
              <a:t>領域におけるテーマに対し、データ活用を通じた解決法の</a:t>
            </a:r>
            <a:r>
              <a:rPr lang="ja-JP" altLang="en-US" sz="1600" dirty="0" smtClean="0">
                <a:latin typeface="Meiryo UI" panose="020B0604030504040204" pitchFamily="50" charset="-128"/>
                <a:ea typeface="Meiryo UI" panose="020B0604030504040204" pitchFamily="50" charset="-128"/>
              </a:rPr>
              <a:t>提示にも期待が持てる。</a:t>
            </a:r>
            <a:endParaRPr lang="ja-JP" altLang="en-US" sz="1600" dirty="0">
              <a:latin typeface="Meiryo UI" panose="020B0604030504040204" pitchFamily="50" charset="-128"/>
              <a:ea typeface="Meiryo UI" panose="020B0604030504040204" pitchFamily="50" charset="-128"/>
            </a:endParaRPr>
          </a:p>
        </p:txBody>
      </p:sp>
      <p:sp>
        <p:nvSpPr>
          <p:cNvPr id="38" name="スライド番号プレースホルダ 37"/>
          <p:cNvSpPr>
            <a:spLocks noGrp="1"/>
          </p:cNvSpPr>
          <p:nvPr>
            <p:ph type="sldNum" sz="quarter" idx="12"/>
          </p:nvPr>
        </p:nvSpPr>
        <p:spPr>
          <a:xfrm>
            <a:off x="6974904" y="6448251"/>
            <a:ext cx="2133600" cy="365125"/>
          </a:xfrm>
        </p:spPr>
        <p:txBody>
          <a:bodyPr/>
          <a:lstStyle/>
          <a:p>
            <a:fld id="{FC55D713-E10D-4D00-BE52-705DD96E9CFB}" type="slidenum">
              <a:rPr kumimoji="1" lang="ja-JP" altLang="en-US" smtClean="0"/>
              <a:pPr/>
              <a:t>83</a:t>
            </a:fld>
            <a:endParaRPr kumimoji="1" lang="ja-JP" altLang="en-US" dirty="0"/>
          </a:p>
        </p:txBody>
      </p:sp>
    </p:spTree>
    <p:extLst>
      <p:ext uri="{BB962C8B-B14F-4D97-AF65-F5344CB8AC3E}">
        <p14:creationId xmlns:p14="http://schemas.microsoft.com/office/powerpoint/2010/main" val="21063617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36912"/>
            <a:ext cx="8229600" cy="1143000"/>
          </a:xfrm>
        </p:spPr>
        <p:txBody>
          <a:bodyPr>
            <a:noAutofit/>
          </a:bodyPr>
          <a:lstStyle/>
          <a:p>
            <a:r>
              <a:rPr kumimoji="1" lang="ja-JP" altLang="en-US" sz="3600" b="1" dirty="0" smtClean="0">
                <a:latin typeface="Meiryo UI" panose="020B0604030504040204" pitchFamily="50" charset="-128"/>
                <a:ea typeface="Meiryo UI" panose="020B0604030504040204" pitchFamily="50" charset="-128"/>
              </a:rPr>
              <a:t>第</a:t>
            </a:r>
            <a:r>
              <a:rPr lang="ja-JP" altLang="en-US" sz="3600" b="1" dirty="0">
                <a:latin typeface="Meiryo UI" panose="020B0604030504040204" pitchFamily="50" charset="-128"/>
                <a:ea typeface="Meiryo UI" panose="020B0604030504040204" pitchFamily="50" charset="-128"/>
              </a:rPr>
              <a:t>３</a:t>
            </a:r>
            <a:r>
              <a:rPr kumimoji="1" lang="ja-JP" altLang="en-US" sz="3600" b="1" dirty="0" smtClean="0">
                <a:latin typeface="Meiryo UI" panose="020B0604030504040204" pitchFamily="50" charset="-128"/>
                <a:ea typeface="Meiryo UI" panose="020B0604030504040204" pitchFamily="50" charset="-128"/>
              </a:rPr>
              <a:t>部　今後に向けた作業課題</a:t>
            </a:r>
            <a:endParaRPr kumimoji="1" lang="ja-JP" altLang="en-US" sz="3600" b="1" dirty="0">
              <a:latin typeface="Meiryo UI" panose="020B0604030504040204" pitchFamily="50" charset="-128"/>
              <a:ea typeface="Meiryo UI" panose="020B0604030504040204" pitchFamily="50" charset="-128"/>
            </a:endParaRPr>
          </a:p>
        </p:txBody>
      </p:sp>
      <p:sp>
        <p:nvSpPr>
          <p:cNvPr id="4" name="スライド番号プレースホルダ 3"/>
          <p:cNvSpPr>
            <a:spLocks noGrp="1"/>
          </p:cNvSpPr>
          <p:nvPr>
            <p:ph type="sldNum" sz="quarter" idx="12"/>
          </p:nvPr>
        </p:nvSpPr>
        <p:spPr/>
        <p:txBody>
          <a:bodyPr/>
          <a:lstStyle/>
          <a:p>
            <a:fld id="{FC55D713-E10D-4D00-BE52-705DD96E9CFB}" type="slidenum">
              <a:rPr kumimoji="1" lang="ja-JP" altLang="en-US" smtClean="0"/>
              <a:pPr/>
              <a:t>84</a:t>
            </a:fld>
            <a:endParaRPr kumimoji="1" lang="ja-JP" altLang="en-US" dirty="0"/>
          </a:p>
        </p:txBody>
      </p:sp>
    </p:spTree>
    <p:extLst>
      <p:ext uri="{BB962C8B-B14F-4D97-AF65-F5344CB8AC3E}">
        <p14:creationId xmlns:p14="http://schemas.microsoft.com/office/powerpoint/2010/main" val="31285226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1515556"/>
            <a:ext cx="7560840" cy="4093428"/>
          </a:xfrm>
          <a:prstGeom prst="rect">
            <a:avLst/>
          </a:prstGeom>
        </p:spPr>
        <p:txBody>
          <a:bodyPr wrap="square">
            <a:spAutoFit/>
          </a:bodyPr>
          <a:lstStyle/>
          <a:p>
            <a:pPr marL="342900" indent="-342900">
              <a:buFont typeface="Wingdings" panose="05000000000000000000" pitchFamily="2" charset="2"/>
              <a:buChar char="p"/>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最終的に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一法人一大学</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を目指して取組を進めるため、過渡的に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一法人二大学</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の段階を経る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二</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大学の運営が適切かつ効率的に行えるよう、学長を理事長と</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分離</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２つの新機能は異分野横断的な連携のため新法人が</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統括</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新大学</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の教育研究組織</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（学部・学域等）や大学名称は、入試・就職等の外部環境を将来動向も見極めた上で検討するため、新法人が決定</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在学者の教育保障のため、大学統合後も旧大学（府大・市大）が併存</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85</a:t>
            </a:fld>
            <a:endParaRPr kumimoji="1" lang="ja-JP" altLang="en-US" dirty="0"/>
          </a:p>
        </p:txBody>
      </p:sp>
      <p:sp>
        <p:nvSpPr>
          <p:cNvPr id="2" name="正方形/長方形 1"/>
          <p:cNvSpPr/>
          <p:nvPr/>
        </p:nvSpPr>
        <p:spPr>
          <a:xfrm>
            <a:off x="3900118" y="519062"/>
            <a:ext cx="1415772" cy="461665"/>
          </a:xfrm>
          <a:prstGeom prst="rect">
            <a:avLst/>
          </a:prstGeom>
        </p:spPr>
        <p:txBody>
          <a:bodyPr wrap="none">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基本事項</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625627" y="1052736"/>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17393"/>
            <a:ext cx="9143999" cy="369332"/>
          </a:xfrm>
          <a:prstGeom prst="rect">
            <a:avLst/>
          </a:prstGeom>
          <a:solidFill>
            <a:schemeClr val="bg1">
              <a:lumMod val="50000"/>
            </a:schemeClr>
          </a:solidFill>
          <a:ln w="25400">
            <a:solidFill>
              <a:schemeClr val="bg1">
                <a:lumMod val="50000"/>
              </a:schemeClr>
            </a:solidFill>
          </a:ln>
        </p:spPr>
        <p:txBody>
          <a:bodyPr wrap="square" rtlCol="0">
            <a:spAutoFit/>
          </a:bodyPr>
          <a:lstStyle/>
          <a:p>
            <a:r>
              <a:rPr lang="ja-JP" altLang="en-US" dirty="0" smtClean="0">
                <a:solidFill>
                  <a:schemeClr val="bg1"/>
                </a:solidFill>
                <a:latin typeface="Meiryo UI" panose="020B0604030504040204" pitchFamily="50" charset="-128"/>
                <a:ea typeface="Meiryo UI" panose="020B0604030504040204" pitchFamily="50" charset="-128"/>
              </a:rPr>
              <a:t>１　基本事項</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36185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467544" y="1700808"/>
            <a:ext cx="2340000" cy="0"/>
          </a:xfrm>
          <a:prstGeom prst="line">
            <a:avLst/>
          </a:prstGeom>
          <a:ln/>
        </p:spPr>
        <p:style>
          <a:lnRef idx="2">
            <a:schemeClr val="dk1"/>
          </a:lnRef>
          <a:fillRef idx="0">
            <a:schemeClr val="dk1"/>
          </a:fillRef>
          <a:effectRef idx="1">
            <a:schemeClr val="dk1"/>
          </a:effectRef>
          <a:fontRef idx="minor">
            <a:schemeClr val="tx1"/>
          </a:fontRef>
        </p:style>
      </p:cxnSp>
      <p:cxnSp>
        <p:nvCxnSpPr>
          <p:cNvPr id="4" name="直線コネクタ 3"/>
          <p:cNvCxnSpPr/>
          <p:nvPr/>
        </p:nvCxnSpPr>
        <p:spPr>
          <a:xfrm flipV="1">
            <a:off x="3456136" y="1700808"/>
            <a:ext cx="2556024" cy="0"/>
          </a:xfrm>
          <a:prstGeom prst="line">
            <a:avLst/>
          </a:prstGeom>
          <a:ln/>
        </p:spPr>
        <p:style>
          <a:lnRef idx="2">
            <a:schemeClr val="dk1"/>
          </a:lnRef>
          <a:fillRef idx="0">
            <a:schemeClr val="dk1"/>
          </a:fillRef>
          <a:effectRef idx="1">
            <a:schemeClr val="dk1"/>
          </a:effectRef>
          <a:fontRef idx="minor">
            <a:schemeClr val="tx1"/>
          </a:fontRef>
        </p:style>
      </p:cxnSp>
      <p:sp>
        <p:nvSpPr>
          <p:cNvPr id="5" name="テキスト ボックス 4"/>
          <p:cNvSpPr txBox="1"/>
          <p:nvPr/>
        </p:nvSpPr>
        <p:spPr>
          <a:xfrm>
            <a:off x="539552" y="1340768"/>
            <a:ext cx="2173993"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現在</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の学部</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学域</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編成</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3467354" y="1340768"/>
            <a:ext cx="2502602"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４者タスクフォースの考え方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a:spLocks noGrp="1"/>
          </p:cNvSpPr>
          <p:nvPr>
            <p:ph type="sldNum" sz="quarter" idx="12"/>
          </p:nvPr>
        </p:nvSpPr>
        <p:spPr>
          <a:xfrm>
            <a:off x="6974904" y="6467404"/>
            <a:ext cx="2133600" cy="365125"/>
          </a:xfrm>
        </p:spPr>
        <p:txBody>
          <a:bodyPr/>
          <a:lstStyle/>
          <a:p>
            <a:fld id="{7853CF83-2CA7-468D-933C-9DDBEAA5E899}" type="slidenum">
              <a:rPr kumimoji="1" lang="ja-JP" altLang="en-US" smtClean="0"/>
              <a:pPr/>
              <a:t>86</a:t>
            </a:fld>
            <a:endParaRPr kumimoji="1" lang="ja-JP" altLang="en-US" dirty="0"/>
          </a:p>
        </p:txBody>
      </p:sp>
      <p:graphicFrame>
        <p:nvGraphicFramePr>
          <p:cNvPr id="10" name="表 9"/>
          <p:cNvGraphicFramePr>
            <a:graphicFrameLocks noGrp="1"/>
          </p:cNvGraphicFramePr>
          <p:nvPr>
            <p:extLst/>
          </p:nvPr>
        </p:nvGraphicFramePr>
        <p:xfrm>
          <a:off x="509784" y="5120572"/>
          <a:ext cx="2255520" cy="1645920"/>
        </p:xfrm>
        <a:graphic>
          <a:graphicData uri="http://schemas.openxmlformats.org/drawingml/2006/table">
            <a:tbl>
              <a:tblPr firstRow="1" bandRow="1">
                <a:tableStyleId>{5940675A-B579-460E-94D1-54222C63F5DA}</a:tableStyleId>
              </a:tblPr>
              <a:tblGrid>
                <a:gridCol w="2255520">
                  <a:extLst>
                    <a:ext uri="{9D8B030D-6E8A-4147-A177-3AD203B41FA5}">
                      <a16:colId xmlns="" xmlns:a16="http://schemas.microsoft.com/office/drawing/2014/main" val="20000"/>
                    </a:ext>
                  </a:extLst>
                </a:gridCol>
              </a:tblGrid>
              <a:tr h="259229">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府立大学</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extLst>
                  <a:ext uri="{0D108BD9-81ED-4DB2-BD59-A6C34878D82A}">
                    <a16:rowId xmlns="" xmlns:a16="http://schemas.microsoft.com/office/drawing/2014/main" val="10000"/>
                  </a:ext>
                </a:extLst>
              </a:tr>
              <a:tr h="259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現代システム科学域</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1"/>
                  </a:ext>
                </a:extLst>
              </a:tr>
              <a:tr h="259229">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工学域</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2"/>
                  </a:ext>
                </a:extLst>
              </a:tr>
              <a:tr h="2592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rPr>
                        <a:t>生命環境科学域</a:t>
                      </a:r>
                    </a:p>
                  </a:txBody>
                  <a:tcPr/>
                </a:tc>
                <a:extLst>
                  <a:ext uri="{0D108BD9-81ED-4DB2-BD59-A6C34878D82A}">
                    <a16:rowId xmlns="" xmlns:a16="http://schemas.microsoft.com/office/drawing/2014/main" val="10003"/>
                  </a:ext>
                </a:extLst>
              </a:tr>
              <a:tr h="259229">
                <a:tc>
                  <a:txBody>
                    <a:bodyPr/>
                    <a:lstStyle/>
                    <a:p>
                      <a:r>
                        <a:rPr kumimoji="1" lang="ja-JP" altLang="en-US" sz="1600" dirty="0" smtClean="0">
                          <a:latin typeface="Meiryo UI" panose="020B0604030504040204" pitchFamily="50" charset="-128"/>
                          <a:ea typeface="Meiryo UI" panose="020B0604030504040204" pitchFamily="50" charset="-128"/>
                        </a:rPr>
                        <a:t>地域保健学域</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4"/>
                  </a:ext>
                </a:extLst>
              </a:tr>
            </a:tbl>
          </a:graphicData>
        </a:graphic>
      </p:graphicFrame>
      <p:graphicFrame>
        <p:nvGraphicFramePr>
          <p:cNvPr id="16" name="表 15"/>
          <p:cNvGraphicFramePr>
            <a:graphicFrameLocks noGrp="1"/>
          </p:cNvGraphicFramePr>
          <p:nvPr>
            <p:extLst/>
          </p:nvPr>
        </p:nvGraphicFramePr>
        <p:xfrm>
          <a:off x="509784" y="1916832"/>
          <a:ext cx="2255520" cy="3017520"/>
        </p:xfrm>
        <a:graphic>
          <a:graphicData uri="http://schemas.openxmlformats.org/drawingml/2006/table">
            <a:tbl>
              <a:tblPr firstRow="1" bandRow="1">
                <a:tableStyleId>{5940675A-B579-460E-94D1-54222C63F5DA}</a:tableStyleId>
              </a:tblPr>
              <a:tblGrid>
                <a:gridCol w="2255520">
                  <a:extLst>
                    <a:ext uri="{9D8B030D-6E8A-4147-A177-3AD203B41FA5}">
                      <a16:colId xmlns="" xmlns:a16="http://schemas.microsoft.com/office/drawing/2014/main" val="20000"/>
                    </a:ext>
                  </a:extLst>
                </a:gridCol>
              </a:tblGrid>
              <a:tr h="306034">
                <a:tc>
                  <a:txBody>
                    <a:bodyP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市立大学</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extLst>
                  <a:ext uri="{0D108BD9-81ED-4DB2-BD59-A6C34878D82A}">
                    <a16:rowId xmlns="" xmlns:a16="http://schemas.microsoft.com/office/drawing/2014/main" val="10000"/>
                  </a:ext>
                </a:extLst>
              </a:tr>
              <a:tr h="306034">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商学部</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1"/>
                  </a:ext>
                </a:extLst>
              </a:tr>
              <a:tr h="306034">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経済学部</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2"/>
                  </a:ext>
                </a:extLst>
              </a:tr>
              <a:tr h="306034">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法学部</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3"/>
                  </a:ext>
                </a:extLst>
              </a:tr>
              <a:tr h="306034">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rPr>
                        <a:t>文学部</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4"/>
                  </a:ext>
                </a:extLst>
              </a:tr>
              <a:tr h="306034">
                <a:tc>
                  <a:txBody>
                    <a:bodyPr/>
                    <a:lstStyle/>
                    <a:p>
                      <a:r>
                        <a:rPr kumimoji="1" lang="ja-JP" altLang="en-US" sz="1600" dirty="0" smtClean="0">
                          <a:latin typeface="Meiryo UI" panose="020B0604030504040204" pitchFamily="50" charset="-128"/>
                          <a:ea typeface="Meiryo UI" panose="020B0604030504040204" pitchFamily="50" charset="-128"/>
                        </a:rPr>
                        <a:t>理学部</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5"/>
                  </a:ext>
                </a:extLst>
              </a:tr>
              <a:tr h="306034">
                <a:tc>
                  <a:txBody>
                    <a:bodyPr/>
                    <a:lstStyle/>
                    <a:p>
                      <a:r>
                        <a:rPr kumimoji="1" lang="ja-JP" altLang="en-US" sz="1600" dirty="0" smtClean="0">
                          <a:latin typeface="Meiryo UI" panose="020B0604030504040204" pitchFamily="50" charset="-128"/>
                          <a:ea typeface="Meiryo UI" panose="020B0604030504040204" pitchFamily="50" charset="-128"/>
                        </a:rPr>
                        <a:t>工学部</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6"/>
                  </a:ext>
                </a:extLst>
              </a:tr>
              <a:tr h="306034">
                <a:tc>
                  <a:txBody>
                    <a:bodyPr/>
                    <a:lstStyle/>
                    <a:p>
                      <a:r>
                        <a:rPr kumimoji="1" lang="ja-JP" altLang="en-US" sz="1600" dirty="0" smtClean="0">
                          <a:latin typeface="Meiryo UI" panose="020B0604030504040204" pitchFamily="50" charset="-128"/>
                          <a:ea typeface="Meiryo UI" panose="020B0604030504040204" pitchFamily="50" charset="-128"/>
                        </a:rPr>
                        <a:t>医学部</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7"/>
                  </a:ext>
                </a:extLst>
              </a:tr>
              <a:tr h="306034">
                <a:tc>
                  <a:txBody>
                    <a:bodyPr/>
                    <a:lstStyle/>
                    <a:p>
                      <a:r>
                        <a:rPr kumimoji="1" lang="ja-JP" altLang="en-US" sz="1600" dirty="0" smtClean="0">
                          <a:latin typeface="Meiryo UI" panose="020B0604030504040204" pitchFamily="50" charset="-128"/>
                          <a:ea typeface="Meiryo UI" panose="020B0604030504040204" pitchFamily="50" charset="-128"/>
                        </a:rPr>
                        <a:t>生活科学部</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8"/>
                  </a:ext>
                </a:extLst>
              </a:tr>
            </a:tbl>
          </a:graphicData>
        </a:graphic>
      </p:graphicFrame>
      <p:sp>
        <p:nvSpPr>
          <p:cNvPr id="19" name="テキスト ボックス 18"/>
          <p:cNvSpPr txBox="1"/>
          <p:nvPr/>
        </p:nvSpPr>
        <p:spPr>
          <a:xfrm>
            <a:off x="3343094" y="87014"/>
            <a:ext cx="2491388" cy="461665"/>
          </a:xfrm>
          <a:prstGeom prst="rect">
            <a:avLst/>
          </a:prstGeom>
          <a:noFill/>
        </p:spPr>
        <p:txBody>
          <a:bodyPr wrap="non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教育組織</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のあり方</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二等辺三角形 19"/>
          <p:cNvSpPr/>
          <p:nvPr/>
        </p:nvSpPr>
        <p:spPr>
          <a:xfrm rot="5400000">
            <a:off x="1579930" y="4218120"/>
            <a:ext cx="3060340" cy="324000"/>
          </a:xfrm>
          <a:prstGeom prst="triangle">
            <a:avLst/>
          </a:prstGeom>
          <a:gradFill flip="none" rotWithShape="1">
            <a:lin ang="54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graphicFrame>
        <p:nvGraphicFramePr>
          <p:cNvPr id="24" name="表 23"/>
          <p:cNvGraphicFramePr>
            <a:graphicFrameLocks noGrp="1"/>
          </p:cNvGraphicFramePr>
          <p:nvPr>
            <p:extLst/>
          </p:nvPr>
        </p:nvGraphicFramePr>
        <p:xfrm>
          <a:off x="3455217" y="1997939"/>
          <a:ext cx="2491383" cy="4764361"/>
        </p:xfrm>
        <a:graphic>
          <a:graphicData uri="http://schemas.openxmlformats.org/drawingml/2006/table">
            <a:tbl>
              <a:tblPr firstRow="1" bandRow="1">
                <a:tableStyleId>{5940675A-B579-460E-94D1-54222C63F5DA}</a:tableStyleId>
              </a:tblPr>
              <a:tblGrid>
                <a:gridCol w="2491383">
                  <a:extLst>
                    <a:ext uri="{9D8B030D-6E8A-4147-A177-3AD203B41FA5}">
                      <a16:colId xmlns="" xmlns:a16="http://schemas.microsoft.com/office/drawing/2014/main" val="20000"/>
                    </a:ext>
                  </a:extLst>
                </a:gridCol>
              </a:tblGrid>
              <a:tr h="402586">
                <a:tc>
                  <a:txBody>
                    <a:bodyP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新大学の教育組織</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extLst>
                  <a:ext uri="{0D108BD9-81ED-4DB2-BD59-A6C34878D82A}">
                    <a16:rowId xmlns="" xmlns:a16="http://schemas.microsoft.com/office/drawing/2014/main" val="10000"/>
                  </a:ext>
                </a:extLst>
              </a:tr>
              <a:tr h="4361775">
                <a:tc>
                  <a:txBody>
                    <a:bodyPr/>
                    <a:lstStyle/>
                    <a:p>
                      <a:pPr marL="285750" indent="-285750">
                        <a:buFont typeface="Arial" panose="020B0604020202020204" pitchFamily="34" charset="0"/>
                        <a:buChar char="•"/>
                      </a:pP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smtClean="0">
                          <a:solidFill>
                            <a:schemeClr val="tx1"/>
                          </a:solidFill>
                          <a:latin typeface="Meiryo UI" panose="020B0604030504040204" pitchFamily="50" charset="-128"/>
                          <a:ea typeface="Meiryo UI" panose="020B0604030504040204" pitchFamily="50" charset="-128"/>
                        </a:rPr>
                        <a:t>学部（学域）の再編や名称は、新法人が決定</a:t>
                      </a:r>
                      <a:endParaRPr kumimoji="1" lang="en-US" altLang="ja-JP" sz="1600" strike="dblStrike" baseline="0" dirty="0" smtClean="0">
                        <a:solidFill>
                          <a:srgbClr val="00B050"/>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　学生ニーズや受験動</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向等にあわせる</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　その他研究領域は、</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臨機応変に改編</a:t>
                      </a:r>
                      <a:endParaRPr kumimoji="1" lang="en-US" altLang="ja-JP" sz="1600" strike="dblStrike" baseline="0" dirty="0" smtClean="0">
                        <a:solidFill>
                          <a:srgbClr val="00B050"/>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　具体的には、データマ</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ネジメント人材やパブリッ</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クヘルス系人材の育成な</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ど、新大学の戦略領域を</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配慮した中長期的な計</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600" dirty="0" smtClean="0">
                          <a:solidFill>
                            <a:schemeClr val="tx1"/>
                          </a:solidFill>
                          <a:latin typeface="Meiryo UI" panose="020B0604030504040204" pitchFamily="50" charset="-128"/>
                          <a:ea typeface="Meiryo UI" panose="020B0604030504040204" pitchFamily="50" charset="-128"/>
                        </a:rPr>
                        <a:t>　　画を立てる</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1"/>
                  </a:ext>
                </a:extLst>
              </a:tr>
            </a:tbl>
          </a:graphicData>
        </a:graphic>
      </p:graphicFrame>
      <p:cxnSp>
        <p:nvCxnSpPr>
          <p:cNvPr id="22" name="直線コネクタ 21"/>
          <p:cNvCxnSpPr/>
          <p:nvPr/>
        </p:nvCxnSpPr>
        <p:spPr>
          <a:xfrm>
            <a:off x="395536" y="54868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439424" y="675482"/>
            <a:ext cx="8381048"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教育組織のあり方は、キャンパス再編とともに以下の考え方も参考にしつつ、新法人において再編を決定。</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二等辺三角形 14"/>
          <p:cNvSpPr/>
          <p:nvPr/>
        </p:nvSpPr>
        <p:spPr>
          <a:xfrm rot="16200000" flipH="1">
            <a:off x="4712213" y="4149098"/>
            <a:ext cx="3060340" cy="324000"/>
          </a:xfrm>
          <a:prstGeom prst="triangle">
            <a:avLst/>
          </a:prstGeom>
          <a:gradFill flip="none" rotWithShape="1">
            <a:lin ang="54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graphicFrame>
        <p:nvGraphicFramePr>
          <p:cNvPr id="18" name="表 17"/>
          <p:cNvGraphicFramePr>
            <a:graphicFrameLocks noGrp="1"/>
          </p:cNvGraphicFramePr>
          <p:nvPr>
            <p:extLst/>
          </p:nvPr>
        </p:nvGraphicFramePr>
        <p:xfrm>
          <a:off x="6577129" y="1832502"/>
          <a:ext cx="2255520" cy="2820634"/>
        </p:xfrm>
        <a:graphic>
          <a:graphicData uri="http://schemas.openxmlformats.org/drawingml/2006/table">
            <a:tbl>
              <a:tblPr firstRow="1" bandRow="1">
                <a:tableStyleId>{5940675A-B579-460E-94D1-54222C63F5DA}</a:tableStyleId>
              </a:tblPr>
              <a:tblGrid>
                <a:gridCol w="2255520">
                  <a:extLst>
                    <a:ext uri="{9D8B030D-6E8A-4147-A177-3AD203B41FA5}">
                      <a16:colId xmlns="" xmlns:a16="http://schemas.microsoft.com/office/drawing/2014/main" val="20000"/>
                    </a:ext>
                  </a:extLst>
                </a:gridCol>
              </a:tblGrid>
              <a:tr h="306034">
                <a:tc>
                  <a:txBody>
                    <a:bodyP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rPr>
                        <a:t>市立大学</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extLst>
                  <a:ext uri="{0D108BD9-81ED-4DB2-BD59-A6C34878D82A}">
                    <a16:rowId xmlns="" xmlns:a16="http://schemas.microsoft.com/office/drawing/2014/main" val="10000"/>
                  </a:ext>
                </a:extLst>
              </a:tr>
              <a:tr h="198022">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経営学研究科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1"/>
                  </a:ext>
                </a:extLst>
              </a:tr>
              <a:tr h="234594">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経済学研究科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2"/>
                  </a:ext>
                </a:extLst>
              </a:tr>
              <a:tr h="2165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法学研究科</a:t>
                      </a:r>
                    </a:p>
                  </a:txBody>
                  <a:tcPr/>
                </a:tc>
                <a:extLst>
                  <a:ext uri="{0D108BD9-81ED-4DB2-BD59-A6C34878D82A}">
                    <a16:rowId xmlns="" xmlns:a16="http://schemas.microsoft.com/office/drawing/2014/main" val="10009"/>
                  </a:ext>
                </a:extLst>
              </a:tr>
              <a:tr h="216592">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文学研究科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3"/>
                  </a:ext>
                </a:extLst>
              </a:tr>
              <a:tr h="19859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理学研究科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4"/>
                  </a:ext>
                </a:extLst>
              </a:tr>
              <a:tr h="200294">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工学研究科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5"/>
                  </a:ext>
                </a:extLst>
              </a:tr>
              <a:tr h="164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医学研究科</a:t>
                      </a:r>
                    </a:p>
                  </a:txBody>
                  <a:tcPr/>
                </a:tc>
                <a:extLst>
                  <a:ext uri="{0D108BD9-81ED-4DB2-BD59-A6C34878D82A}">
                    <a16:rowId xmlns="" xmlns:a16="http://schemas.microsoft.com/office/drawing/2014/main" val="10010"/>
                  </a:ext>
                </a:extLst>
              </a:tr>
              <a:tr h="164858">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生活科学研究科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6"/>
                  </a:ext>
                </a:extLst>
              </a:tr>
              <a:tr h="129422">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創造都市研究科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7"/>
                  </a:ext>
                </a:extLst>
              </a:tr>
              <a:tr h="165994">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看護学研究科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8"/>
                  </a:ext>
                </a:extLst>
              </a:tr>
            </a:tbl>
          </a:graphicData>
        </a:graphic>
      </p:graphicFrame>
      <p:graphicFrame>
        <p:nvGraphicFramePr>
          <p:cNvPr id="25" name="表 24"/>
          <p:cNvGraphicFramePr>
            <a:graphicFrameLocks noGrp="1"/>
          </p:cNvGraphicFramePr>
          <p:nvPr>
            <p:extLst/>
          </p:nvPr>
        </p:nvGraphicFramePr>
        <p:xfrm>
          <a:off x="6564952" y="4747122"/>
          <a:ext cx="2255520" cy="2066254"/>
        </p:xfrm>
        <a:graphic>
          <a:graphicData uri="http://schemas.openxmlformats.org/drawingml/2006/table">
            <a:tbl>
              <a:tblPr firstRow="1" bandRow="1">
                <a:tableStyleId>{5940675A-B579-460E-94D1-54222C63F5DA}</a:tableStyleId>
              </a:tblPr>
              <a:tblGrid>
                <a:gridCol w="2255520">
                  <a:extLst>
                    <a:ext uri="{9D8B030D-6E8A-4147-A177-3AD203B41FA5}">
                      <a16:colId xmlns="" xmlns:a16="http://schemas.microsoft.com/office/drawing/2014/main" val="20000"/>
                    </a:ext>
                  </a:extLst>
                </a:gridCol>
              </a:tblGrid>
              <a:tr h="306034">
                <a:tc>
                  <a:txBody>
                    <a:bodyPr/>
                    <a:lstStyle/>
                    <a:p>
                      <a:pPr algn="ctr"/>
                      <a:r>
                        <a:rPr kumimoji="1" lang="ja-JP" altLang="en-US" sz="1050" b="1" dirty="0" smtClean="0">
                          <a:solidFill>
                            <a:schemeClr val="bg1"/>
                          </a:solidFill>
                          <a:latin typeface="Meiryo UI" panose="020B0604030504040204" pitchFamily="50" charset="-128"/>
                          <a:ea typeface="Meiryo UI" panose="020B0604030504040204" pitchFamily="50" charset="-128"/>
                        </a:rPr>
                        <a:t>府立大学</a:t>
                      </a:r>
                      <a:endParaRPr kumimoji="1" lang="ja-JP" altLang="en-US" sz="1050" b="1" dirty="0">
                        <a:solidFill>
                          <a:schemeClr val="bg1"/>
                        </a:solidFill>
                        <a:latin typeface="Meiryo UI" panose="020B0604030504040204" pitchFamily="50" charset="-128"/>
                        <a:ea typeface="Meiryo UI" panose="020B0604030504040204" pitchFamily="50" charset="-128"/>
                      </a:endParaRPr>
                    </a:p>
                  </a:txBody>
                  <a:tcPr>
                    <a:solidFill>
                      <a:schemeClr val="tx1">
                        <a:lumMod val="75000"/>
                        <a:lumOff val="25000"/>
                      </a:schemeClr>
                    </a:solidFill>
                  </a:tcPr>
                </a:tc>
                <a:extLst>
                  <a:ext uri="{0D108BD9-81ED-4DB2-BD59-A6C34878D82A}">
                    <a16:rowId xmlns="" xmlns:a16="http://schemas.microsoft.com/office/drawing/2014/main" val="10000"/>
                  </a:ext>
                </a:extLst>
              </a:tr>
              <a:tr h="198022">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工学研究科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1"/>
                  </a:ext>
                </a:extLst>
              </a:tr>
              <a:tr h="234594">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生命環境科学研究科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2"/>
                  </a:ext>
                </a:extLst>
              </a:tr>
              <a:tr h="216592">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理学系研究科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3"/>
                  </a:ext>
                </a:extLst>
              </a:tr>
              <a:tr h="198590">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経済学研究科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4"/>
                  </a:ext>
                </a:extLst>
              </a:tr>
              <a:tr h="200294">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人間社会システム科学研究科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5"/>
                  </a:ext>
                </a:extLst>
              </a:tr>
              <a:tr h="164858">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看護学研究科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6"/>
                  </a:ext>
                </a:extLst>
              </a:tr>
              <a:tr h="129422">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総合リハビリテーション学研究科</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7"/>
                  </a:ext>
                </a:extLst>
              </a:tr>
            </a:tbl>
          </a:graphicData>
        </a:graphic>
      </p:graphicFrame>
      <p:sp>
        <p:nvSpPr>
          <p:cNvPr id="28" name="テキスト ボックス 27"/>
          <p:cNvSpPr txBox="1"/>
          <p:nvPr/>
        </p:nvSpPr>
        <p:spPr>
          <a:xfrm>
            <a:off x="6521595" y="1340768"/>
            <a:ext cx="2268849"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現在の大学院編成</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p:cNvCxnSpPr/>
          <p:nvPr/>
        </p:nvCxnSpPr>
        <p:spPr>
          <a:xfrm>
            <a:off x="6521596" y="1700808"/>
            <a:ext cx="2340000" cy="0"/>
          </a:xfrm>
          <a:prstGeom prst="line">
            <a:avLst/>
          </a:prstGeom>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225122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1"/>
          <p:cNvSpPr>
            <a:spLocks noGrp="1"/>
          </p:cNvSpPr>
          <p:nvPr>
            <p:ph type="sldNum" sz="quarter" idx="12"/>
          </p:nvPr>
        </p:nvSpPr>
        <p:spPr>
          <a:xfrm>
            <a:off x="6945100" y="6520259"/>
            <a:ext cx="2133600" cy="365125"/>
          </a:xfrm>
        </p:spPr>
        <p:txBody>
          <a:bodyPr/>
          <a:lstStyle/>
          <a:p>
            <a:fld id="{7853CF83-2CA7-468D-933C-9DDBEAA5E899}" type="slidenum">
              <a:rPr kumimoji="1" lang="ja-JP" altLang="en-US" smtClean="0"/>
              <a:pPr/>
              <a:t>87</a:t>
            </a:fld>
            <a:endParaRPr kumimoji="1" lang="ja-JP" altLang="en-US" dirty="0"/>
          </a:p>
        </p:txBody>
      </p:sp>
      <p:sp>
        <p:nvSpPr>
          <p:cNvPr id="28" name="正方形/長方形 27"/>
          <p:cNvSpPr/>
          <p:nvPr/>
        </p:nvSpPr>
        <p:spPr>
          <a:xfrm>
            <a:off x="2339752" y="97468"/>
            <a:ext cx="4396789" cy="461665"/>
          </a:xfrm>
          <a:prstGeom prst="rect">
            <a:avLst/>
          </a:prstGeom>
        </p:spPr>
        <p:txBody>
          <a:bodyPr wrap="square">
            <a:spAutoFit/>
          </a:bodyPr>
          <a:lstStyle/>
          <a:p>
            <a:pPr lvl="0" algn="ct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キャンパス</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再編</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の検討</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1" name="直線コネクタ 40"/>
          <p:cNvCxnSpPr/>
          <p:nvPr/>
        </p:nvCxnSpPr>
        <p:spPr>
          <a:xfrm>
            <a:off x="395536" y="54868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930862" y="1467729"/>
            <a:ext cx="2124000" cy="0"/>
          </a:xfrm>
          <a:prstGeom prst="line">
            <a:avLst/>
          </a:prstGeom>
          <a:ln/>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a:xfrm>
            <a:off x="6552456" y="1496647"/>
            <a:ext cx="2124000" cy="0"/>
          </a:xfrm>
          <a:prstGeom prst="line">
            <a:avLst/>
          </a:prstGeom>
          <a:ln/>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a:off x="3491880" y="1496647"/>
            <a:ext cx="2016000" cy="0"/>
          </a:xfrm>
          <a:prstGeom prst="line">
            <a:avLst/>
          </a:prstGeom>
          <a:ln/>
        </p:spPr>
        <p:style>
          <a:lnRef idx="1">
            <a:schemeClr val="dk1"/>
          </a:lnRef>
          <a:fillRef idx="0">
            <a:schemeClr val="dk1"/>
          </a:fillRef>
          <a:effectRef idx="0">
            <a:schemeClr val="dk1"/>
          </a:effectRef>
          <a:fontRef idx="minor">
            <a:schemeClr val="tx1"/>
          </a:fontRef>
        </p:style>
      </p:cxnSp>
      <p:sp>
        <p:nvSpPr>
          <p:cNvPr id="48" name="角丸四角形 47"/>
          <p:cNvSpPr/>
          <p:nvPr/>
        </p:nvSpPr>
        <p:spPr>
          <a:xfrm>
            <a:off x="354798" y="1643195"/>
            <a:ext cx="468000" cy="2538662"/>
          </a:xfrm>
          <a:prstGeom prst="round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dirty="0">
                <a:latin typeface="HGP創英角ﾎﾟｯﾌﾟ体" panose="040B0A00000000000000" pitchFamily="50" charset="-128"/>
                <a:ea typeface="HGP創英角ﾎﾟｯﾌﾟ体" panose="040B0A00000000000000" pitchFamily="50" charset="-128"/>
              </a:rPr>
              <a:t>府立大学</a:t>
            </a:r>
          </a:p>
        </p:txBody>
      </p:sp>
      <p:sp>
        <p:nvSpPr>
          <p:cNvPr id="49" name="角丸四角形 48"/>
          <p:cNvSpPr/>
          <p:nvPr/>
        </p:nvSpPr>
        <p:spPr>
          <a:xfrm>
            <a:off x="354798" y="4440998"/>
            <a:ext cx="468000" cy="2369598"/>
          </a:xfrm>
          <a:prstGeom prst="round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dirty="0">
                <a:solidFill>
                  <a:schemeClr val="tx1"/>
                </a:solidFill>
                <a:latin typeface="HGP創英角ﾎﾟｯﾌﾟ体" panose="040B0A00000000000000" pitchFamily="50" charset="-128"/>
                <a:ea typeface="HGP創英角ﾎﾟｯﾌﾟ体" panose="040B0A00000000000000" pitchFamily="50" charset="-128"/>
              </a:rPr>
              <a:t>市立大学</a:t>
            </a:r>
          </a:p>
        </p:txBody>
      </p:sp>
      <p:sp>
        <p:nvSpPr>
          <p:cNvPr id="50" name="二等辺三角形 49"/>
          <p:cNvSpPr/>
          <p:nvPr/>
        </p:nvSpPr>
        <p:spPr>
          <a:xfrm rot="5400000">
            <a:off x="4572022" y="3883716"/>
            <a:ext cx="3060340" cy="396000"/>
          </a:xfrm>
          <a:prstGeom prst="triangle">
            <a:avLst/>
          </a:prstGeom>
          <a:gradFill flip="none" rotWithShape="1">
            <a:lin ang="54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p>
        </p:txBody>
      </p:sp>
      <p:sp>
        <p:nvSpPr>
          <p:cNvPr id="51" name="テキスト ボックス 50"/>
          <p:cNvSpPr txBox="1"/>
          <p:nvPr/>
        </p:nvSpPr>
        <p:spPr>
          <a:xfrm>
            <a:off x="975610" y="1115452"/>
            <a:ext cx="2059359" cy="369332"/>
          </a:xfrm>
          <a:prstGeom prst="rect">
            <a:avLst/>
          </a:prstGeom>
          <a:noFill/>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現状</a:t>
            </a:r>
          </a:p>
        </p:txBody>
      </p:sp>
      <p:sp>
        <p:nvSpPr>
          <p:cNvPr id="52" name="テキスト ボックス 51"/>
          <p:cNvSpPr txBox="1"/>
          <p:nvPr/>
        </p:nvSpPr>
        <p:spPr>
          <a:xfrm>
            <a:off x="6651084" y="1115452"/>
            <a:ext cx="2059359" cy="369332"/>
          </a:xfrm>
          <a:prstGeom prst="rect">
            <a:avLst/>
          </a:prstGeom>
          <a:noFill/>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今後の進め方</a:t>
            </a:r>
          </a:p>
        </p:txBody>
      </p:sp>
      <p:sp>
        <p:nvSpPr>
          <p:cNvPr id="53" name="正方形/長方形 52"/>
          <p:cNvSpPr/>
          <p:nvPr/>
        </p:nvSpPr>
        <p:spPr>
          <a:xfrm>
            <a:off x="959792" y="1589255"/>
            <a:ext cx="2066143" cy="1080120"/>
          </a:xfrm>
          <a:prstGeom prst="rect">
            <a:avLst/>
          </a:prstGeom>
          <a:ln w="285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中百舌鳥キャンパス</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工学、現代システム</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生命環境</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（獣医除く）</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地域保健</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（教育福祉）</a:t>
            </a:r>
          </a:p>
        </p:txBody>
      </p:sp>
      <p:sp>
        <p:nvSpPr>
          <p:cNvPr id="54" name="正方形/長方形 53"/>
          <p:cNvSpPr/>
          <p:nvPr/>
        </p:nvSpPr>
        <p:spPr>
          <a:xfrm>
            <a:off x="959792" y="3322083"/>
            <a:ext cx="2066143" cy="504000"/>
          </a:xfrm>
          <a:prstGeom prst="rect">
            <a:avLst/>
          </a:prstGeom>
          <a:solidFill>
            <a:schemeClr val="bg1"/>
          </a:solidFill>
          <a:ln w="190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羽曳野キャンパス</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地域保健</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（看護・総リハ）</a:t>
            </a:r>
          </a:p>
        </p:txBody>
      </p:sp>
      <p:sp>
        <p:nvSpPr>
          <p:cNvPr id="55" name="正方形/長方形 54"/>
          <p:cNvSpPr/>
          <p:nvPr/>
        </p:nvSpPr>
        <p:spPr>
          <a:xfrm>
            <a:off x="959792" y="2785198"/>
            <a:ext cx="2066143" cy="504000"/>
          </a:xfrm>
          <a:prstGeom prst="rect">
            <a:avLst/>
          </a:prstGeom>
          <a:solidFill>
            <a:schemeClr val="bg1"/>
          </a:solidFill>
          <a:ln w="190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りんくうキャンパス</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生命環境（獣医</a:t>
            </a:r>
            <a:r>
              <a:rPr lang="ja-JP" altLang="en-US" sz="1100" strike="dbl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56" name="正方形/長方形 55"/>
          <p:cNvSpPr/>
          <p:nvPr/>
        </p:nvSpPr>
        <p:spPr>
          <a:xfrm>
            <a:off x="971671" y="4449183"/>
            <a:ext cx="2066143" cy="1088450"/>
          </a:xfrm>
          <a:prstGeom prst="rect">
            <a:avLst/>
          </a:prstGeom>
          <a:ln w="285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杉本キャンパス</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人文科学・社会科学</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工学・理学</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生活科学</a:t>
            </a:r>
          </a:p>
        </p:txBody>
      </p:sp>
      <p:sp>
        <p:nvSpPr>
          <p:cNvPr id="57" name="正方形/長方形 56"/>
          <p:cNvSpPr/>
          <p:nvPr/>
        </p:nvSpPr>
        <p:spPr>
          <a:xfrm>
            <a:off x="971670" y="5669348"/>
            <a:ext cx="2066143" cy="792032"/>
          </a:xfrm>
          <a:prstGeom prst="rect">
            <a:avLst/>
          </a:prstGeom>
          <a:solidFill>
            <a:schemeClr val="bg1"/>
          </a:solidFill>
          <a:ln w="190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阿倍野キャンパス</a:t>
            </a:r>
            <a:r>
              <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医学（医学・看護</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3448522" y="1115452"/>
            <a:ext cx="2059359" cy="369332"/>
          </a:xfrm>
          <a:prstGeom prst="rect">
            <a:avLst/>
          </a:prstGeom>
          <a:noFill/>
        </p:spPr>
        <p:txBody>
          <a:bodyPr wrap="square" rtlCol="0">
            <a:sp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考え方</a:t>
            </a:r>
          </a:p>
        </p:txBody>
      </p:sp>
      <p:sp>
        <p:nvSpPr>
          <p:cNvPr id="60" name="テキスト ボックス 59"/>
          <p:cNvSpPr txBox="1"/>
          <p:nvPr/>
        </p:nvSpPr>
        <p:spPr>
          <a:xfrm>
            <a:off x="3335262" y="1556793"/>
            <a:ext cx="2496922" cy="4739759"/>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魅力ある新大学構想として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①基幹教育は同一キャンパスで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②同種または関係の強い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分野については、なるべく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早く集約化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strike="dblStrike"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③既存の資産は有効活用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（府市所有分も含む）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④優秀な学生・教員の確保の観点から、キャンパス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の集約化と都心拠点化</a:t>
            </a:r>
            <a:endParaRPr lang="en-US" altLang="ja-JP" sz="1600" strike="dblStrike"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⑤キャンパス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整備のた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の新た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財源</a:t>
            </a:r>
            <a:endParaRPr lang="en-US" altLang="ja-JP" sz="1600" strike="dblStrike"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⑥キャンパスは、まちの機能と個性を輝かせるアイテムとして、まちに融和するよう整備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959791" y="3906807"/>
            <a:ext cx="2066143" cy="275051"/>
          </a:xfrm>
          <a:prstGeom prst="rect">
            <a:avLst/>
          </a:prstGeom>
          <a:solidFill>
            <a:schemeClr val="bg1"/>
          </a:solidFill>
          <a:ln w="190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なんばサテライト</a:t>
            </a:r>
            <a:r>
              <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968826" y="6535546"/>
            <a:ext cx="2066143" cy="275051"/>
          </a:xfrm>
          <a:prstGeom prst="rect">
            <a:avLst/>
          </a:prstGeom>
          <a:solidFill>
            <a:schemeClr val="bg1"/>
          </a:solidFill>
          <a:ln w="190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梅田サテライト</a:t>
            </a:r>
            <a:r>
              <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lang="en-US" altLang="ja-JP" sz="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107504" y="548680"/>
            <a:ext cx="9120148" cy="584775"/>
          </a:xfrm>
          <a:prstGeom prst="rect">
            <a:avLst/>
          </a:prstGeom>
          <a:noFill/>
        </p:spPr>
        <p:txBody>
          <a:bodyPr wrap="square" rtlCol="0">
            <a:spAutoFit/>
          </a:bodyPr>
          <a:lstStyle/>
          <a:p>
            <a:pPr marL="185738" indent="-1857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発足当初： 基幹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教育</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共通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教育</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同一キャンパスで行う。既存キャンパスは同種分野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を順次集約化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5738" indent="-1857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将　来　　： 既存キャンパスの整理を進めつつ、都心立地も含めたキャンパス計画を検討・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6598500" y="1556792"/>
            <a:ext cx="2066143" cy="1080120"/>
          </a:xfrm>
          <a:prstGeom prst="rect">
            <a:avLst/>
          </a:prstGeom>
          <a:ln w="285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両大学でキャンパス</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整備案を作成</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6588225" y="3140968"/>
            <a:ext cx="2066143" cy="1080120"/>
          </a:xfrm>
          <a:prstGeom prst="rect">
            <a:avLst/>
          </a:prstGeom>
          <a:ln w="285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府市と協議・調整</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6651084" y="5733256"/>
            <a:ext cx="2066143" cy="1080120"/>
          </a:xfrm>
          <a:prstGeom prst="rect">
            <a:avLst/>
          </a:prstGeom>
          <a:ln w="28575">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b="1"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既存キャンパスと都心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キャンパスの再編・整備</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下矢印 66"/>
          <p:cNvSpPr/>
          <p:nvPr/>
        </p:nvSpPr>
        <p:spPr>
          <a:xfrm>
            <a:off x="7380312" y="2708920"/>
            <a:ext cx="576064" cy="376672"/>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8" name="下矢印 67"/>
          <p:cNvSpPr/>
          <p:nvPr/>
        </p:nvSpPr>
        <p:spPr>
          <a:xfrm>
            <a:off x="7420272" y="4348472"/>
            <a:ext cx="576064" cy="376672"/>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9" name="下矢印 68"/>
          <p:cNvSpPr/>
          <p:nvPr/>
        </p:nvSpPr>
        <p:spPr>
          <a:xfrm>
            <a:off x="7452320" y="4797152"/>
            <a:ext cx="576064" cy="376672"/>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0" name="下矢印 69"/>
          <p:cNvSpPr/>
          <p:nvPr/>
        </p:nvSpPr>
        <p:spPr>
          <a:xfrm>
            <a:off x="7463353" y="5264855"/>
            <a:ext cx="576064" cy="376672"/>
          </a:xfrm>
          <a:prstGeom prst="down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7439842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88</a:t>
            </a:fld>
            <a:endParaRPr kumimoji="1" lang="ja-JP" altLang="en-US"/>
          </a:p>
        </p:txBody>
      </p:sp>
      <p:cxnSp>
        <p:nvCxnSpPr>
          <p:cNvPr id="6" name="直線コネクタ 5"/>
          <p:cNvCxnSpPr/>
          <p:nvPr/>
        </p:nvCxnSpPr>
        <p:spPr>
          <a:xfrm>
            <a:off x="625627" y="836712"/>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720730" y="908720"/>
            <a:ext cx="7955726" cy="2062103"/>
          </a:xfrm>
          <a:prstGeom prst="rect">
            <a:avLst/>
          </a:prstGeom>
        </p:spPr>
        <p:txBody>
          <a:bodyPr wrap="square">
            <a:spAutoFit/>
          </a:bodyPr>
          <a:lstStyle/>
          <a:p>
            <a:pPr marL="285750" indent="-285750">
              <a:buFont typeface="Wingdings" panose="05000000000000000000" pitchFamily="2" charset="2"/>
              <a:buChar char="p"/>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府大と市大を今の内容のままで、単に一つの法人に統合するのみでは、共同管理コストの低減など効果は限定的。</a:t>
            </a: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両大学を統合することで規模の大きさと、カバーする領域の広さに着目すると、</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教育・研究面での質の向上、新分野</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への展開、国際競争力の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向上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見込める。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新大学の具体像については、現法人で素案を検討し、新法人で決定していくとともに、実現に向けて設立団体である府市から統合に関する継続的かつ安定した人的・資金的支援・連携が不可欠。</a:t>
            </a:r>
            <a:endParaRPr lang="en-US" altLang="ja-JP" sz="1600" strike="sngStrik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0" y="17393"/>
            <a:ext cx="9143999" cy="369332"/>
          </a:xfrm>
          <a:prstGeom prst="rect">
            <a:avLst/>
          </a:prstGeom>
          <a:solidFill>
            <a:schemeClr val="bg1">
              <a:lumMod val="50000"/>
            </a:schemeClr>
          </a:solidFill>
          <a:ln w="25400">
            <a:solidFill>
              <a:schemeClr val="bg1">
                <a:lumMod val="50000"/>
              </a:schemeClr>
            </a:solidFill>
          </a:ln>
        </p:spPr>
        <p:txBody>
          <a:bodyPr wrap="square" rtlCol="0">
            <a:spAutoFit/>
          </a:bodyPr>
          <a:lstStyle/>
          <a:p>
            <a:r>
              <a:rPr lang="ja-JP" altLang="en-US" dirty="0" smtClean="0">
                <a:solidFill>
                  <a:schemeClr val="bg1"/>
                </a:solidFill>
                <a:latin typeface="Meiryo UI" panose="020B0604030504040204" pitchFamily="50" charset="-128"/>
                <a:ea typeface="Meiryo UI" panose="020B0604030504040204" pitchFamily="50" charset="-128"/>
              </a:rPr>
              <a:t>２　統合効果とコスト</a:t>
            </a: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707288" y="404664"/>
            <a:ext cx="3736920"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統合に伴うコストと統合効果</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ホームベース 14"/>
          <p:cNvSpPr/>
          <p:nvPr/>
        </p:nvSpPr>
        <p:spPr>
          <a:xfrm>
            <a:off x="729123" y="2996952"/>
            <a:ext cx="3720602" cy="360040"/>
          </a:xfrm>
          <a:prstGeom prst="homePlate">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統合に伴う経費や投資</a:t>
            </a:r>
          </a:p>
        </p:txBody>
      </p:sp>
      <p:sp>
        <p:nvSpPr>
          <p:cNvPr id="16" name="ホームベース 15"/>
          <p:cNvSpPr/>
          <p:nvPr/>
        </p:nvSpPr>
        <p:spPr>
          <a:xfrm>
            <a:off x="5016397" y="2996952"/>
            <a:ext cx="3720602" cy="360040"/>
          </a:xfrm>
          <a:prstGeom prst="homePlate">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vert="horz" rtlCol="0" anchor="ct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統合後の効果</a:t>
            </a:r>
          </a:p>
        </p:txBody>
      </p:sp>
      <p:sp>
        <p:nvSpPr>
          <p:cNvPr id="17" name="正方形/長方形 16"/>
          <p:cNvSpPr/>
          <p:nvPr/>
        </p:nvSpPr>
        <p:spPr>
          <a:xfrm>
            <a:off x="704228" y="3429000"/>
            <a:ext cx="3720603" cy="3323987"/>
          </a:xfrm>
          <a:prstGeom prst="rect">
            <a:avLst/>
          </a:prstGeom>
          <a:ln>
            <a:solidFill>
              <a:schemeClr val="bg1">
                <a:lumMod val="75000"/>
              </a:schemeClr>
            </a:solidFill>
          </a:ln>
        </p:spPr>
        <p:txBody>
          <a:bodyPr wrap="square">
            <a:spAutoFit/>
          </a:bodyPr>
          <a:lstStyle/>
          <a:p>
            <a:pPr marL="285750" indent="-285750">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法人・大学統合に伴い、当面の費用として次のような経費が必要に</a:t>
            </a:r>
            <a:r>
              <a:rPr lang="ja-JP" altLang="en-US" sz="1400" dirty="0">
                <a:latin typeface="Meiryo UI" panose="020B0604030504040204" pitchFamily="50" charset="-128"/>
                <a:ea typeface="Meiryo UI" panose="020B0604030504040204" pitchFamily="50" charset="-128"/>
              </a:rPr>
              <a:t>なってくる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＜経費＞</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システム開発費（給与システム等）</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準備組織の経費（人件費や備品等）</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統合後、当面、３大学（新大学、府大、市大）が併存することによ</a:t>
            </a:r>
            <a:r>
              <a:rPr lang="ja-JP" altLang="en-US" sz="1400" dirty="0">
                <a:latin typeface="Meiryo UI" panose="020B0604030504040204" pitchFamily="50" charset="-128"/>
                <a:ea typeface="Meiryo UI" panose="020B0604030504040204" pitchFamily="50" charset="-128"/>
              </a:rPr>
              <a:t>る</a:t>
            </a:r>
            <a:r>
              <a:rPr lang="ja-JP" altLang="en-US" sz="1400" dirty="0" smtClean="0">
                <a:latin typeface="Meiryo UI" panose="020B0604030504040204" pitchFamily="50" charset="-128"/>
                <a:ea typeface="Meiryo UI" panose="020B0604030504040204" pitchFamily="50" charset="-128"/>
              </a:rPr>
              <a:t>必要な経費</a:t>
            </a:r>
            <a:endParaRPr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本部移転に</a:t>
            </a:r>
            <a:r>
              <a:rPr lang="ja-JP" altLang="en-US" sz="1400" dirty="0">
                <a:latin typeface="Meiryo UI" panose="020B0604030504040204" pitchFamily="50" charset="-128"/>
                <a:ea typeface="Meiryo UI" panose="020B0604030504040204" pitchFamily="50" charset="-128"/>
              </a:rPr>
              <a:t>かかる</a:t>
            </a:r>
            <a:r>
              <a:rPr lang="ja-JP" altLang="en-US" sz="1400" dirty="0" smtClean="0">
                <a:latin typeface="Meiryo UI" panose="020B0604030504040204" pitchFamily="50" charset="-128"/>
                <a:ea typeface="Meiryo UI" panose="020B0604030504040204" pitchFamily="50" charset="-128"/>
              </a:rPr>
              <a:t>経費</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サインや印刷物の更新経費</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新大学広報にかかる</a:t>
            </a:r>
            <a:r>
              <a:rPr lang="ja-JP" altLang="en-US" sz="1400" dirty="0" smtClean="0">
                <a:latin typeface="Meiryo UI" panose="020B0604030504040204" pitchFamily="50" charset="-128"/>
                <a:ea typeface="Meiryo UI" panose="020B0604030504040204" pitchFamily="50" charset="-128"/>
              </a:rPr>
              <a:t>経費</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＜投資＞</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新領域などへの戦略投資</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キャンパス整備</a:t>
            </a:r>
            <a:endParaRPr lang="en-US" altLang="ja-JP" sz="1400" dirty="0" smtClean="0">
              <a:latin typeface="Meiryo UI" panose="020B0604030504040204" pitchFamily="50" charset="-128"/>
              <a:ea typeface="Meiryo UI" panose="020B0604030504040204" pitchFamily="50" charset="-128"/>
            </a:endParaRPr>
          </a:p>
        </p:txBody>
      </p:sp>
      <p:sp>
        <p:nvSpPr>
          <p:cNvPr id="18" name="正方形/長方形 17"/>
          <p:cNvSpPr/>
          <p:nvPr/>
        </p:nvSpPr>
        <p:spPr>
          <a:xfrm>
            <a:off x="5004657" y="4024218"/>
            <a:ext cx="3720603" cy="2728770"/>
          </a:xfrm>
          <a:prstGeom prst="rect">
            <a:avLst/>
          </a:prstGeom>
          <a:ln>
            <a:solidFill>
              <a:schemeClr val="bg1">
                <a:lumMod val="75000"/>
              </a:schemeClr>
            </a:solidFill>
          </a:ln>
        </p:spPr>
        <p:txBody>
          <a:bodyPr wrap="square">
            <a:noAutofit/>
          </a:bodyPr>
          <a:lstStyle/>
          <a:p>
            <a:pPr marL="285750" indent="-285750">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管理部門の効率化や、施設や機器の共同利用などによる経費削減に</a:t>
            </a:r>
            <a:r>
              <a:rPr lang="ja-JP" altLang="en-US" sz="1400" dirty="0" smtClean="0">
                <a:latin typeface="Meiryo UI" panose="020B0604030504040204" pitchFamily="50" charset="-128"/>
                <a:ea typeface="Meiryo UI" panose="020B0604030504040204" pitchFamily="50" charset="-128"/>
              </a:rPr>
              <a:t>努める。</a:t>
            </a:r>
            <a:endParaRPr lang="en-US" altLang="ja-JP" sz="1400" strike="sngStrike"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戦略投資により研究活動力を向上させ、将来的に外部資金の獲得に結実させる</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endParaRPr lang="en-US" altLang="ja-JP" sz="800" b="1" u="sng"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＜管理経費や共同利用＞</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管理部門や役員の一元化</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共同発注・共同利用等による経費抑制</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＜外部資金＞</a:t>
            </a:r>
            <a:endParaRPr lang="en-US" altLang="ja-JP" sz="14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バイオエンジニアリング</a:t>
            </a:r>
            <a:r>
              <a:rPr lang="ja-JP" altLang="en-US" sz="1400" dirty="0" smtClean="0">
                <a:latin typeface="Meiryo UI" panose="020B0604030504040204" pitchFamily="50" charset="-128"/>
                <a:ea typeface="Meiryo UI" panose="020B0604030504040204" pitchFamily="50" charset="-128"/>
              </a:rPr>
              <a:t>やデータマネジメントの新領域の外部資金調達</a:t>
            </a:r>
            <a:endParaRPr lang="en-US" altLang="ja-JP" sz="1400" dirty="0" smtClean="0">
              <a:latin typeface="Meiryo UI" panose="020B0604030504040204" pitchFamily="50" charset="-128"/>
              <a:ea typeface="Meiryo UI" panose="020B0604030504040204" pitchFamily="50" charset="-128"/>
            </a:endParaRPr>
          </a:p>
        </p:txBody>
      </p:sp>
      <p:sp>
        <p:nvSpPr>
          <p:cNvPr id="19" name="正方形/長方形 18"/>
          <p:cNvSpPr/>
          <p:nvPr/>
        </p:nvSpPr>
        <p:spPr>
          <a:xfrm>
            <a:off x="5006210" y="3429000"/>
            <a:ext cx="3720603" cy="523220"/>
          </a:xfrm>
          <a:prstGeom prst="rect">
            <a:avLst/>
          </a:prstGeom>
          <a:ln>
            <a:solidFill>
              <a:schemeClr val="bg1">
                <a:lumMod val="75000"/>
              </a:schemeClr>
            </a:solidFill>
          </a:ln>
        </p:spPr>
        <p:txBody>
          <a:bodyPr wrap="square">
            <a:spAutoFit/>
          </a:bodyPr>
          <a:lstStyle/>
          <a:p>
            <a:pPr marL="285750" indent="-285750">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大学</a:t>
            </a:r>
            <a:r>
              <a:rPr lang="ja-JP" altLang="en-US" sz="1400" dirty="0">
                <a:latin typeface="Meiryo UI" panose="020B0604030504040204" pitchFamily="50" charset="-128"/>
                <a:ea typeface="Meiryo UI" panose="020B0604030504040204" pitchFamily="50" charset="-128"/>
              </a:rPr>
              <a:t>のプレゼンス</a:t>
            </a:r>
            <a:r>
              <a:rPr lang="ja-JP" altLang="en-US" sz="1400" dirty="0" smtClean="0">
                <a:latin typeface="Meiryo UI" panose="020B0604030504040204" pitchFamily="50" charset="-128"/>
                <a:ea typeface="Meiryo UI" panose="020B0604030504040204" pitchFamily="50" charset="-128"/>
              </a:rPr>
              <a:t>向上</a:t>
            </a:r>
            <a:endParaRPr lang="en-US" altLang="ja-JP" sz="1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p"/>
            </a:pPr>
            <a:r>
              <a:rPr lang="ja-JP" altLang="en-US" sz="1400" dirty="0" smtClean="0">
                <a:latin typeface="Meiryo UI" panose="020B0604030504040204" pitchFamily="50" charset="-128"/>
                <a:ea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rPr>
              <a:t>の成長・発展への</a:t>
            </a:r>
            <a:r>
              <a:rPr lang="ja-JP" altLang="en-US" sz="1400" dirty="0" smtClean="0">
                <a:latin typeface="Meiryo UI" panose="020B0604030504040204" pitchFamily="50" charset="-128"/>
                <a:ea typeface="Meiryo UI" panose="020B0604030504040204" pitchFamily="50" charset="-128"/>
              </a:rPr>
              <a:t>貢献</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061007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ホームベース 16"/>
          <p:cNvSpPr/>
          <p:nvPr/>
        </p:nvSpPr>
        <p:spPr>
          <a:xfrm>
            <a:off x="757758" y="5407138"/>
            <a:ext cx="8111663" cy="1152127"/>
          </a:xfrm>
          <a:prstGeom prst="homePlate">
            <a:avLst>
              <a:gd name="adj" fmla="val 39945"/>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vert="horz" rtlCol="0" anchor="ctr"/>
          <a:lstStyle/>
          <a:p>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街づくりと一体となった魅力あるキャンパスの整備＞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大阪の顔となる大学としての立地</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理想的な教育環境に向けてキャンパスの</a:t>
            </a:r>
            <a:r>
              <a:rPr lang="ja-JP" altLang="en-US" sz="1400" dirty="0" smtClean="0">
                <a:latin typeface="Meiryo UI" panose="020B0604030504040204" pitchFamily="50" charset="-128"/>
                <a:ea typeface="Meiryo UI" panose="020B0604030504040204" pitchFamily="50" charset="-128"/>
              </a:rPr>
              <a:t>集約</a:t>
            </a:r>
            <a:r>
              <a:rPr lang="ja-JP" altLang="en-US" sz="1400" dirty="0" smtClean="0">
                <a:solidFill>
                  <a:schemeClr val="tx1"/>
                </a:solidFill>
                <a:latin typeface="Meiryo UI" panose="020B0604030504040204" pitchFamily="50" charset="-128"/>
                <a:ea typeface="Meiryo UI" panose="020B0604030504040204" pitchFamily="50" charset="-128"/>
              </a:rPr>
              <a:t>・都心拠点化</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中長期計画</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16" name="ホームベース 15"/>
          <p:cNvSpPr/>
          <p:nvPr/>
        </p:nvSpPr>
        <p:spPr>
          <a:xfrm>
            <a:off x="744306" y="4592281"/>
            <a:ext cx="8125115" cy="1068967"/>
          </a:xfrm>
          <a:prstGeom prst="homePlate">
            <a:avLst>
              <a:gd name="adj" fmla="val 39945"/>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vert="horz" rtlCol="0" anchor="ctr"/>
          <a:lstStyle/>
          <a:p>
            <a:r>
              <a:rPr lang="ja-JP" altLang="en-US" sz="1400" dirty="0">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戦略領域：</a:t>
            </a:r>
            <a:r>
              <a:rPr lang="ja-JP" altLang="en-US" sz="1400" dirty="0">
                <a:latin typeface="Meiryo UI" panose="020B0604030504040204" pitchFamily="50" charset="-128"/>
                <a:ea typeface="Meiryo UI" panose="020B0604030504040204" pitchFamily="50" charset="-128"/>
              </a:rPr>
              <a:t>都市ｼﾝｸﾀﾝｸ機能、技術ｲﾝｷｭﾍﾞｰｼｮﾝ機能の充実＞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日本最大の公立大学としてのリソースを活かして社会貢献機能の強化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都市問題解決、住民生活向上</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雇用創出、産業競争力の強化 など</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3877741" y="125207"/>
            <a:ext cx="1415772" cy="461665"/>
          </a:xfrm>
          <a:prstGeom prst="rect">
            <a:avLst/>
          </a:prstGeom>
          <a:noFill/>
        </p:spPr>
        <p:txBody>
          <a:bodyPr wrap="none" rtlCol="0">
            <a:spAutoFit/>
          </a:bodyPr>
          <a:lstStyle/>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統合効果</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625627" y="620688"/>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32762" y="764704"/>
            <a:ext cx="8536659" cy="1323439"/>
          </a:xfrm>
          <a:prstGeom prst="rect">
            <a:avLst/>
          </a:prstGeom>
          <a:noFill/>
        </p:spPr>
        <p:txBody>
          <a:bodyPr wrap="square" rtlCol="0">
            <a:spAutoFit/>
          </a:bodyPr>
          <a:lstStyle/>
          <a:p>
            <a:pPr marL="174621" indent="-174621">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法人統合の段階：法人管理部門の集約効果とマネジメント力の強化</a:t>
            </a:r>
            <a:endParaRPr lang="en-US" altLang="ja-JP" sz="1600" dirty="0">
              <a:latin typeface="Meiryo UI" panose="020B0604030504040204" pitchFamily="50" charset="-128"/>
              <a:ea typeface="Meiryo UI" panose="020B0604030504040204" pitchFamily="50" charset="-128"/>
            </a:endParaRPr>
          </a:p>
          <a:p>
            <a:pPr marL="174621" indent="-174621">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新法人のマネジメントのもと、教育研究組織を再編し両大学を統合することで、基本</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機能（教育、研究、社会貢献）の向上、新たな機能（都市シンクタンク機能・技術インキュベーション機能）の充実・強化、さらには、キャンパス等の再編を進めて行く。最終的には、大学の国際競争力の強化と都市魅力の向上への効果が期待できる。</a:t>
            </a:r>
            <a:endParaRPr lang="en-US" altLang="ja-JP" sz="1600" dirty="0">
              <a:latin typeface="Meiryo UI" panose="020B0604030504040204" pitchFamily="50" charset="-128"/>
              <a:ea typeface="Meiryo UI" panose="020B0604030504040204" pitchFamily="50" charset="-128"/>
            </a:endParaRPr>
          </a:p>
        </p:txBody>
      </p:sp>
      <p:sp>
        <p:nvSpPr>
          <p:cNvPr id="9" name="ホームベース 8"/>
          <p:cNvSpPr/>
          <p:nvPr/>
        </p:nvSpPr>
        <p:spPr>
          <a:xfrm>
            <a:off x="417165" y="2129595"/>
            <a:ext cx="8452255" cy="1224135"/>
          </a:xfrm>
          <a:prstGeom prst="homePlate">
            <a:avLst>
              <a:gd name="adj" fmla="val 39945"/>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vert="horz" rtlCol="0" anchor="ctr"/>
          <a:lstStyle/>
          <a:p>
            <a:r>
              <a:rPr lang="ja-JP" altLang="en-US" sz="1400" b="1" dirty="0" smtClean="0">
                <a:latin typeface="Meiryo UI" panose="020B0604030504040204" pitchFamily="50" charset="-128"/>
                <a:ea typeface="Meiryo UI" panose="020B0604030504040204" pitchFamily="50" charset="-128"/>
              </a:rPr>
              <a:t>ステップ</a:t>
            </a:r>
            <a:r>
              <a:rPr lang="ja-JP" altLang="en-US" sz="1400" b="1" dirty="0">
                <a:latin typeface="Meiryo UI" panose="020B0604030504040204" pitchFamily="50" charset="-128"/>
                <a:ea typeface="Meiryo UI" panose="020B0604030504040204" pitchFamily="50" charset="-128"/>
              </a:rPr>
              <a:t>１　　法人統合（法人組織一元化）による効果</a:t>
            </a:r>
            <a:endParaRPr lang="en-US" altLang="ja-JP" sz="1400" b="1"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法人役員数削減効果</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法人管理部門業務集約効果</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新理事長のもとでのマネジメント力の</a:t>
            </a:r>
            <a:r>
              <a:rPr lang="ja-JP" altLang="en-US" sz="1400" dirty="0" smtClean="0">
                <a:latin typeface="Meiryo UI" panose="020B0604030504040204" pitchFamily="50" charset="-128"/>
                <a:ea typeface="Meiryo UI" panose="020B0604030504040204" pitchFamily="50" charset="-128"/>
              </a:rPr>
              <a:t>強化</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15" name="ホームベース 14"/>
          <p:cNvSpPr/>
          <p:nvPr/>
        </p:nvSpPr>
        <p:spPr>
          <a:xfrm>
            <a:off x="744306" y="3435726"/>
            <a:ext cx="8125114" cy="1224135"/>
          </a:xfrm>
          <a:prstGeom prst="homePlate">
            <a:avLst>
              <a:gd name="adj" fmla="val 39945"/>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vert="horz" rtlCol="0" anchor="ctr"/>
          <a:lstStyle/>
          <a:p>
            <a:r>
              <a:rPr lang="ja-JP" altLang="en-US" sz="1400" b="1" dirty="0">
                <a:latin typeface="Meiryo UI" panose="020B0604030504040204" pitchFamily="50" charset="-128"/>
                <a:ea typeface="Meiryo UI" panose="020B0604030504040204" pitchFamily="50" charset="-128"/>
              </a:rPr>
              <a:t>ステップ２　　大学統合（学域・学部・研究科再編、</a:t>
            </a:r>
            <a:r>
              <a:rPr lang="ja-JP" altLang="en-US" sz="1400" b="1" dirty="0">
                <a:solidFill>
                  <a:schemeClr val="tx1"/>
                </a:solidFill>
                <a:latin typeface="Meiryo UI" panose="020B0604030504040204" pitchFamily="50" charset="-128"/>
                <a:ea typeface="Meiryo UI" panose="020B0604030504040204" pitchFamily="50" charset="-128"/>
              </a:rPr>
              <a:t>戦略領域）による効果</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＜教育・研究面＞</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リベラルアーツ教育の強化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教育・研究分野の拡がりによる提供学位プログラム</a:t>
            </a:r>
            <a:r>
              <a:rPr lang="ja-JP" altLang="en-US" sz="1400">
                <a:latin typeface="Meiryo UI" panose="020B0604030504040204" pitchFamily="50" charset="-128"/>
                <a:ea typeface="Meiryo UI" panose="020B0604030504040204" pitchFamily="50" charset="-128"/>
              </a:rPr>
              <a:t>の</a:t>
            </a:r>
            <a:r>
              <a:rPr lang="ja-JP" altLang="en-US" sz="1400" smtClean="0">
                <a:latin typeface="Meiryo UI" panose="020B0604030504040204" pitchFamily="50" charset="-128"/>
                <a:ea typeface="Meiryo UI" panose="020B0604030504040204" pitchFamily="50" charset="-128"/>
              </a:rPr>
              <a:t>充実</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副専攻プログラムの</a:t>
            </a:r>
            <a:r>
              <a:rPr lang="ja-JP" altLang="en-US" sz="1400" dirty="0" smtClean="0">
                <a:latin typeface="Meiryo UI" panose="020B0604030504040204" pitchFamily="50" charset="-128"/>
                <a:ea typeface="Meiryo UI" panose="020B0604030504040204" pitchFamily="50" charset="-128"/>
              </a:rPr>
              <a:t>拡充</a:t>
            </a: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など</a:t>
            </a:r>
            <a:endParaRPr lang="en-US" altLang="ja-JP" sz="1400" dirty="0">
              <a:latin typeface="Meiryo UI" panose="020B0604030504040204" pitchFamily="50" charset="-128"/>
              <a:ea typeface="Meiryo UI" panose="020B0604030504040204" pitchFamily="50" charset="-128"/>
            </a:endParaRPr>
          </a:p>
        </p:txBody>
      </p:sp>
      <p:sp>
        <p:nvSpPr>
          <p:cNvPr id="10"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89</a:t>
            </a:fld>
            <a:endParaRPr kumimoji="1" lang="ja-JP" altLang="en-US" dirty="0"/>
          </a:p>
        </p:txBody>
      </p:sp>
    </p:spTree>
    <p:extLst>
      <p:ext uri="{BB962C8B-B14F-4D97-AF65-F5344CB8AC3E}">
        <p14:creationId xmlns:p14="http://schemas.microsoft.com/office/powerpoint/2010/main" val="312767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線コネクタ 41"/>
          <p:cNvCxnSpPr/>
          <p:nvPr/>
        </p:nvCxnSpPr>
        <p:spPr>
          <a:xfrm>
            <a:off x="467544" y="3645024"/>
            <a:ext cx="2774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67542" y="5877272"/>
            <a:ext cx="2774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67543" y="4697353"/>
            <a:ext cx="27740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a:xfrm>
            <a:off x="539552" y="116632"/>
            <a:ext cx="7990656" cy="506487"/>
          </a:xfrm>
        </p:spPr>
        <p:txBody>
          <a:bodyPr>
            <a:normAutofit/>
          </a:bodyPr>
          <a:lstStyle/>
          <a:p>
            <a:r>
              <a:rPr lang="ja-JP" altLang="en-US" sz="2400" b="1" dirty="0" smtClean="0">
                <a:latin typeface="Meiryo UI" panose="020B0604030504040204" pitchFamily="50" charset="-128"/>
                <a:ea typeface="Meiryo UI" panose="020B0604030504040204" pitchFamily="50" charset="-128"/>
              </a:rPr>
              <a:t>検討体制　「戦略領域別ワークショップ」</a:t>
            </a:r>
            <a:endParaRPr kumimoji="1" lang="ja-JP" altLang="en-US" sz="2400" b="1" dirty="0">
              <a:latin typeface="Meiryo UI" panose="020B0604030504040204" pitchFamily="50" charset="-128"/>
              <a:ea typeface="Meiryo UI" panose="020B0604030504040204" pitchFamily="50" charset="-128"/>
            </a:endParaRPr>
          </a:p>
        </p:txBody>
      </p:sp>
      <p:sp>
        <p:nvSpPr>
          <p:cNvPr id="5" name="角丸四角形 4"/>
          <p:cNvSpPr/>
          <p:nvPr/>
        </p:nvSpPr>
        <p:spPr>
          <a:xfrm>
            <a:off x="351334" y="2093005"/>
            <a:ext cx="6184304" cy="41664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rPr>
              <a:t>　副首都推進本部</a:t>
            </a:r>
            <a:endParaRPr kumimoji="1" lang="en-US" altLang="ja-JP" sz="1500" dirty="0" smtClean="0">
              <a:solidFill>
                <a:schemeClr val="tx1"/>
              </a:solidFill>
            </a:endParaRPr>
          </a:p>
        </p:txBody>
      </p:sp>
      <p:cxnSp>
        <p:nvCxnSpPr>
          <p:cNvPr id="22" name="直線コネクタ 21"/>
          <p:cNvCxnSpPr/>
          <p:nvPr/>
        </p:nvCxnSpPr>
        <p:spPr>
          <a:xfrm flipH="1">
            <a:off x="467542" y="2509648"/>
            <a:ext cx="2" cy="336762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左矢印 34"/>
          <p:cNvSpPr/>
          <p:nvPr/>
        </p:nvSpPr>
        <p:spPr>
          <a:xfrm>
            <a:off x="7146286" y="3874537"/>
            <a:ext cx="662625" cy="1645634"/>
          </a:xfrm>
          <a:prstGeom prst="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4" name="テキスト ボックス 43"/>
          <p:cNvSpPr txBox="1"/>
          <p:nvPr/>
        </p:nvSpPr>
        <p:spPr>
          <a:xfrm>
            <a:off x="7146286" y="4543465"/>
            <a:ext cx="828092" cy="307777"/>
          </a:xfrm>
          <a:prstGeom prst="rect">
            <a:avLst/>
          </a:prstGeom>
          <a:noFill/>
        </p:spPr>
        <p:txBody>
          <a:bodyPr wrap="square" rtlCol="0">
            <a:spAutoFit/>
          </a:bodyPr>
          <a:lstStyle/>
          <a:p>
            <a:r>
              <a:rPr lang="ja-JP" altLang="en-US" sz="1400" dirty="0"/>
              <a:t>参加</a:t>
            </a:r>
            <a:endParaRPr kumimoji="1" lang="ja-JP" altLang="en-US" sz="1400" dirty="0"/>
          </a:p>
        </p:txBody>
      </p:sp>
      <p:sp>
        <p:nvSpPr>
          <p:cNvPr id="31" name="角丸四角形 30"/>
          <p:cNvSpPr/>
          <p:nvPr/>
        </p:nvSpPr>
        <p:spPr>
          <a:xfrm>
            <a:off x="7721233" y="4776045"/>
            <a:ext cx="1187980" cy="1488251"/>
          </a:xfrm>
          <a:prstGeom prst="roundRect">
            <a:avLst/>
          </a:prstGeom>
          <a:solidFill>
            <a:schemeClr val="accent6">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endParaRPr>
          </a:p>
        </p:txBody>
      </p:sp>
      <p:sp>
        <p:nvSpPr>
          <p:cNvPr id="14" name="角丸四角形 13"/>
          <p:cNvSpPr/>
          <p:nvPr/>
        </p:nvSpPr>
        <p:spPr>
          <a:xfrm>
            <a:off x="7742625" y="3074318"/>
            <a:ext cx="1170624" cy="1600437"/>
          </a:xfrm>
          <a:prstGeom prst="roundRect">
            <a:avLst/>
          </a:prstGeom>
          <a:solidFill>
            <a:schemeClr val="accent6">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endParaRPr>
          </a:p>
        </p:txBody>
      </p:sp>
      <p:sp>
        <p:nvSpPr>
          <p:cNvPr id="17" name="テキスト ボックス 16"/>
          <p:cNvSpPr txBox="1"/>
          <p:nvPr/>
        </p:nvSpPr>
        <p:spPr>
          <a:xfrm>
            <a:off x="7653496" y="3175607"/>
            <a:ext cx="1348881" cy="1600438"/>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＜大阪府＞</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政策企画部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総務部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福祉部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健康医療部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商工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労働部</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7646008" y="4920006"/>
            <a:ext cx="1354077" cy="1200329"/>
          </a:xfrm>
          <a:prstGeom prst="rect">
            <a:avLst/>
          </a:prstGeom>
        </p:spPr>
        <p:txBody>
          <a:bodyPr wrap="square">
            <a:spAutoFit/>
          </a:bodyPr>
          <a:lstStyle/>
          <a:p>
            <a:pPr lvl="0" algn="ct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ＩＣＴ戦略室</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福祉局</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健康局</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99951" y="692696"/>
            <a:ext cx="8516681" cy="1384995"/>
          </a:xfrm>
          <a:prstGeom prst="rect">
            <a:avLst/>
          </a:prstGeom>
        </p:spPr>
        <p:txBody>
          <a:bodyPr wrap="square">
            <a:spAutoFit/>
          </a:bodyPr>
          <a:lstStyle/>
          <a:p>
            <a:pPr marL="285750" lvl="0" indent="-195263">
              <a:buFont typeface="Arial" panose="020B0604020202020204" pitchFamily="34" charset="0"/>
              <a:buChar char="•"/>
            </a:pPr>
            <a:r>
              <a:rPr lang="ja-JP" altLang="en-US" sz="1400" dirty="0" smtClean="0"/>
              <a:t>新大学設計４者タスクフォースのもとに、</a:t>
            </a:r>
            <a:r>
              <a:rPr lang="ja-JP" altLang="en-US" sz="1400" dirty="0"/>
              <a:t>両大学教員を中心とする</a:t>
            </a:r>
            <a:r>
              <a:rPr lang="ja-JP" altLang="en-US" sz="1400" dirty="0" smtClean="0"/>
              <a:t>ワークショップ</a:t>
            </a:r>
            <a:r>
              <a:rPr lang="ja-JP" altLang="en-US" sz="1400" dirty="0"/>
              <a:t>を</a:t>
            </a:r>
            <a:r>
              <a:rPr lang="ja-JP" altLang="en-US" sz="1400" dirty="0" smtClean="0"/>
              <a:t>設置</a:t>
            </a:r>
            <a:endParaRPr lang="en-US" altLang="ja-JP" sz="1400" dirty="0"/>
          </a:p>
          <a:p>
            <a:pPr marL="285750" lvl="0" indent="-195263">
              <a:buFont typeface="Arial" panose="020B0604020202020204" pitchFamily="34" charset="0"/>
              <a:buChar char="•"/>
            </a:pPr>
            <a:r>
              <a:rPr lang="en-US" altLang="ja-JP" sz="1400" dirty="0">
                <a:latin typeface="+mn-ea"/>
              </a:rPr>
              <a:t>2016</a:t>
            </a:r>
            <a:r>
              <a:rPr lang="ja-JP" altLang="en-US" sz="1400" dirty="0">
                <a:latin typeface="+mn-ea"/>
              </a:rPr>
              <a:t>年</a:t>
            </a:r>
            <a:r>
              <a:rPr lang="en-US" altLang="ja-JP" sz="1400" dirty="0" smtClean="0"/>
              <a:t>8</a:t>
            </a:r>
            <a:r>
              <a:rPr lang="ja-JP" altLang="en-US" sz="1400" dirty="0" smtClean="0"/>
              <a:t>月の「</a:t>
            </a:r>
            <a:r>
              <a:rPr lang="ja-JP" altLang="en-US" sz="1400" dirty="0"/>
              <a:t>新大学について（検討経過の報告）」で示された戦略領域をベースにしつつ、それらの実現可能性、拡張性、実現に向けた諸条件などに</a:t>
            </a:r>
            <a:r>
              <a:rPr lang="ja-JP" altLang="en-US" sz="1400" dirty="0" smtClean="0"/>
              <a:t>ついて検討。</a:t>
            </a:r>
            <a:endParaRPr lang="en-US" altLang="ja-JP" sz="1400" dirty="0" smtClean="0"/>
          </a:p>
          <a:p>
            <a:pPr marL="285750" lvl="0" indent="-195263">
              <a:buFont typeface="Arial" panose="020B0604020202020204" pitchFamily="34" charset="0"/>
              <a:buChar char="•"/>
            </a:pPr>
            <a:r>
              <a:rPr lang="ja-JP" altLang="en-US" sz="1400" dirty="0"/>
              <a:t>　</a:t>
            </a:r>
            <a:r>
              <a:rPr lang="ja-JP" altLang="en-US" sz="1400" dirty="0" smtClean="0"/>
              <a:t> ワークショップ</a:t>
            </a:r>
            <a:r>
              <a:rPr lang="ja-JP" altLang="en-US" sz="1400" dirty="0"/>
              <a:t>には、各戦略領域に関連する府市部局の</a:t>
            </a:r>
            <a:r>
              <a:rPr lang="ja-JP" altLang="en-US" sz="1400" dirty="0" smtClean="0"/>
              <a:t>職員も参加。</a:t>
            </a:r>
            <a:endParaRPr lang="en-US" altLang="ja-JP" sz="1400" dirty="0" smtClean="0"/>
          </a:p>
          <a:p>
            <a:pPr marL="285750" lvl="0" indent="-195263">
              <a:buFont typeface="Arial" panose="020B0604020202020204" pitchFamily="34" charset="0"/>
              <a:buChar char="•"/>
            </a:pPr>
            <a:r>
              <a:rPr lang="ja-JP" altLang="en-US" sz="1400" dirty="0" smtClean="0"/>
              <a:t>両大学の７４名の</a:t>
            </a:r>
            <a:r>
              <a:rPr lang="ja-JP" altLang="en-US" sz="1400" dirty="0"/>
              <a:t>教員が参画、</a:t>
            </a:r>
            <a:r>
              <a:rPr lang="ja-JP" altLang="en-US" sz="1400" dirty="0" smtClean="0"/>
              <a:t>計</a:t>
            </a:r>
            <a:r>
              <a:rPr lang="en-US" altLang="ja-JP" sz="1400" dirty="0" smtClean="0"/>
              <a:t>1</a:t>
            </a:r>
            <a:r>
              <a:rPr lang="en-US" altLang="ja-JP" sz="1400" dirty="0"/>
              <a:t>8</a:t>
            </a:r>
            <a:r>
              <a:rPr lang="ja-JP" altLang="en-US" sz="1400" dirty="0" smtClean="0"/>
              <a:t>回</a:t>
            </a:r>
            <a:r>
              <a:rPr lang="ja-JP" altLang="en-US" sz="1400" dirty="0"/>
              <a:t>のワークショップを</a:t>
            </a:r>
            <a:r>
              <a:rPr lang="ja-JP" altLang="en-US" sz="1400" dirty="0" smtClean="0"/>
              <a:t>開催。</a:t>
            </a:r>
            <a:endParaRPr lang="en-US" altLang="ja-JP" sz="1400" dirty="0" smtClean="0"/>
          </a:p>
          <a:p>
            <a:pPr marL="285750" lvl="0" indent="-195263">
              <a:buFont typeface="Arial" panose="020B0604020202020204" pitchFamily="34" charset="0"/>
              <a:buChar char="•"/>
            </a:pPr>
            <a:r>
              <a:rPr lang="ja-JP" altLang="en-US" sz="1400" dirty="0" smtClean="0"/>
              <a:t>各ワークショップのリーダーが中心となり、これまでの検討内容をとりまとめた。</a:t>
            </a:r>
            <a:endParaRPr lang="en-US" altLang="ja-JP" sz="1400" dirty="0" smtClean="0"/>
          </a:p>
        </p:txBody>
      </p:sp>
      <p:sp>
        <p:nvSpPr>
          <p:cNvPr id="39" name="スライド番号プレースホルダ 38"/>
          <p:cNvSpPr>
            <a:spLocks noGrp="1"/>
          </p:cNvSpPr>
          <p:nvPr>
            <p:ph type="sldNum" sz="quarter" idx="12"/>
          </p:nvPr>
        </p:nvSpPr>
        <p:spPr>
          <a:xfrm>
            <a:off x="7010400" y="6492875"/>
            <a:ext cx="2133600" cy="365125"/>
          </a:xfrm>
        </p:spPr>
        <p:txBody>
          <a:bodyPr/>
          <a:lstStyle/>
          <a:p>
            <a:fld id="{FC55D713-E10D-4D00-BE52-705DD96E9CFB}" type="slidenum">
              <a:rPr kumimoji="1" lang="ja-JP" altLang="en-US" smtClean="0"/>
              <a:pPr/>
              <a:t>9</a:t>
            </a:fld>
            <a:endParaRPr kumimoji="1" lang="ja-JP" altLang="en-US"/>
          </a:p>
        </p:txBody>
      </p:sp>
      <p:cxnSp>
        <p:nvCxnSpPr>
          <p:cNvPr id="36" name="直線コネクタ 35"/>
          <p:cNvCxnSpPr/>
          <p:nvPr/>
        </p:nvCxnSpPr>
        <p:spPr>
          <a:xfrm>
            <a:off x="625627" y="620688"/>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角丸四角形 32"/>
          <p:cNvSpPr/>
          <p:nvPr/>
        </p:nvSpPr>
        <p:spPr>
          <a:xfrm>
            <a:off x="319119" y="2652404"/>
            <a:ext cx="5815767" cy="41664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rPr>
              <a:t>　新大学設計４者タスクフォース</a:t>
            </a:r>
            <a:endParaRPr kumimoji="1" lang="en-US" altLang="ja-JP" sz="1500" dirty="0" smtClean="0">
              <a:solidFill>
                <a:schemeClr val="tx1"/>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2421977733"/>
              </p:ext>
            </p:extLst>
          </p:nvPr>
        </p:nvGraphicFramePr>
        <p:xfrm>
          <a:off x="633234" y="3212976"/>
          <a:ext cx="6513052" cy="895464"/>
        </p:xfrm>
        <a:graphic>
          <a:graphicData uri="http://schemas.openxmlformats.org/drawingml/2006/table">
            <a:tbl>
              <a:tblPr>
                <a:tableStyleId>{08FB837D-C827-4EFA-A057-4D05807E0F7C}</a:tableStyleId>
              </a:tblPr>
              <a:tblGrid>
                <a:gridCol w="2057094">
                  <a:extLst>
                    <a:ext uri="{9D8B030D-6E8A-4147-A177-3AD203B41FA5}">
                      <a16:colId xmlns="" xmlns:a16="http://schemas.microsoft.com/office/drawing/2014/main" val="20000"/>
                    </a:ext>
                  </a:extLst>
                </a:gridCol>
                <a:gridCol w="2817776">
                  <a:extLst>
                    <a:ext uri="{9D8B030D-6E8A-4147-A177-3AD203B41FA5}">
                      <a16:colId xmlns="" xmlns:a16="http://schemas.microsoft.com/office/drawing/2014/main" val="20001"/>
                    </a:ext>
                  </a:extLst>
                </a:gridCol>
                <a:gridCol w="1638182">
                  <a:extLst>
                    <a:ext uri="{9D8B030D-6E8A-4147-A177-3AD203B41FA5}">
                      <a16:colId xmlns="" xmlns:a16="http://schemas.microsoft.com/office/drawing/2014/main" val="20002"/>
                    </a:ext>
                  </a:extLst>
                </a:gridCol>
              </a:tblGrid>
              <a:tr h="895464">
                <a:tc>
                  <a:txBody>
                    <a:bodyPr/>
                    <a:lstStyle/>
                    <a:p>
                      <a:r>
                        <a:rPr kumimoji="1" lang="ja-JP" altLang="en-US" sz="1600" b="1" dirty="0" smtClean="0"/>
                        <a:t>スマートシティ／</a:t>
                      </a:r>
                      <a:endParaRPr kumimoji="1" lang="en-US" altLang="ja-JP" sz="1600" b="1" dirty="0" smtClean="0"/>
                    </a:p>
                    <a:p>
                      <a:r>
                        <a:rPr kumimoji="1" lang="ja-JP" altLang="en-US" sz="1600" b="1" dirty="0" smtClean="0"/>
                        <a:t>データマネジメント</a:t>
                      </a:r>
                      <a:endParaRPr kumimoji="1" lang="en-US" altLang="ja-JP" sz="1600" b="1" dirty="0" smtClean="0"/>
                    </a:p>
                    <a:p>
                      <a:r>
                        <a:rPr kumimoji="1" lang="ja-JP" altLang="en-US" sz="1600" b="1" dirty="0" smtClean="0"/>
                        <a:t>ワークショップ</a:t>
                      </a:r>
                      <a:endParaRPr kumimoji="1" lang="ja-JP" altLang="en-US" sz="1600" b="1" dirty="0"/>
                    </a:p>
                  </a:txBody>
                  <a:tcPr anchor="ctr"/>
                </a:tc>
                <a:tc>
                  <a:txBody>
                    <a:bodyPr/>
                    <a:lstStyle/>
                    <a:p>
                      <a:r>
                        <a:rPr kumimoji="1" lang="ja-JP" altLang="en-US" sz="1200" dirty="0" smtClean="0">
                          <a:solidFill>
                            <a:schemeClr val="tx1"/>
                          </a:solidFill>
                        </a:rPr>
                        <a:t>リーダー　石井　実（府大理事兼副学長）</a:t>
                      </a:r>
                      <a:endParaRPr kumimoji="1" lang="en-US" altLang="ja-JP" sz="1200" dirty="0" smtClean="0">
                        <a:solidFill>
                          <a:schemeClr val="tx1"/>
                        </a:solidFill>
                      </a:endParaRPr>
                    </a:p>
                    <a:p>
                      <a:r>
                        <a:rPr kumimoji="1" lang="ja-JP" altLang="en-US" sz="1200" dirty="0" smtClean="0">
                          <a:solidFill>
                            <a:schemeClr val="tx1"/>
                          </a:solidFill>
                        </a:rPr>
                        <a:t>リーダー　井上　徹（市大理事兼副学長）</a:t>
                      </a:r>
                      <a:endParaRPr kumimoji="1" lang="en-US" altLang="ja-JP" sz="1200" dirty="0" smtClean="0">
                        <a:solidFill>
                          <a:schemeClr val="tx1"/>
                        </a:solidFill>
                      </a:endParaRPr>
                    </a:p>
                    <a:p>
                      <a:pPr algn="r"/>
                      <a:r>
                        <a:rPr kumimoji="1" lang="ja-JP" altLang="en-US" sz="1200" dirty="0" smtClean="0">
                          <a:solidFill>
                            <a:schemeClr val="tx1"/>
                          </a:solidFill>
                        </a:rPr>
                        <a:t>ほか教員２５名</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上山信一特別顧問</a:t>
                      </a:r>
                      <a:endParaRPr kumimoji="1" lang="en-US" altLang="ja-JP" sz="1200" dirty="0" smtClean="0">
                        <a:solidFill>
                          <a:schemeClr val="tx1"/>
                        </a:solidFill>
                      </a:endParaRPr>
                    </a:p>
                    <a:p>
                      <a:r>
                        <a:rPr kumimoji="1" lang="ja-JP" altLang="en-US" sz="1200" dirty="0" smtClean="0">
                          <a:solidFill>
                            <a:schemeClr val="tx1"/>
                          </a:solidFill>
                        </a:rPr>
                        <a:t>亀山　明特別参与</a:t>
                      </a:r>
                      <a:endParaRPr kumimoji="1" lang="en-US" altLang="ja-JP" sz="1200" dirty="0" smtClean="0">
                        <a:solidFill>
                          <a:schemeClr val="tx1"/>
                        </a:solidFill>
                      </a:endParaRPr>
                    </a:p>
                    <a:p>
                      <a:r>
                        <a:rPr kumimoji="1" lang="ja-JP" altLang="en-US" sz="1200" dirty="0" smtClean="0">
                          <a:solidFill>
                            <a:schemeClr val="tx1"/>
                          </a:solidFill>
                        </a:rPr>
                        <a:t>本多正俊志特別参与</a:t>
                      </a:r>
                    </a:p>
                  </a:txBody>
                  <a:tcPr anchor="ctr"/>
                </a:tc>
                <a:extLst>
                  <a:ext uri="{0D108BD9-81ED-4DB2-BD59-A6C34878D82A}">
                    <a16:rowId xmlns="" xmlns:a16="http://schemas.microsoft.com/office/drawing/2014/main" val="10000"/>
                  </a:ext>
                </a:extLst>
              </a:tr>
            </a:tbl>
          </a:graphicData>
        </a:graphic>
      </p:graphicFrame>
      <p:graphicFrame>
        <p:nvGraphicFramePr>
          <p:cNvPr id="37" name="表 36"/>
          <p:cNvGraphicFramePr>
            <a:graphicFrameLocks noGrp="1"/>
          </p:cNvGraphicFramePr>
          <p:nvPr>
            <p:extLst>
              <p:ext uri="{D42A27DB-BD31-4B8C-83A1-F6EECF244321}">
                <p14:modId xmlns:p14="http://schemas.microsoft.com/office/powerpoint/2010/main" val="2873417157"/>
              </p:ext>
            </p:extLst>
          </p:nvPr>
        </p:nvGraphicFramePr>
        <p:xfrm>
          <a:off x="610108" y="4307544"/>
          <a:ext cx="6536178" cy="895464"/>
        </p:xfrm>
        <a:graphic>
          <a:graphicData uri="http://schemas.openxmlformats.org/drawingml/2006/table">
            <a:tbl>
              <a:tblPr>
                <a:tableStyleId>{08FB837D-C827-4EFA-A057-4D05807E0F7C}</a:tableStyleId>
              </a:tblPr>
              <a:tblGrid>
                <a:gridCol w="2080714">
                  <a:extLst>
                    <a:ext uri="{9D8B030D-6E8A-4147-A177-3AD203B41FA5}">
                      <a16:colId xmlns="" xmlns:a16="http://schemas.microsoft.com/office/drawing/2014/main" val="20000"/>
                    </a:ext>
                  </a:extLst>
                </a:gridCol>
                <a:gridCol w="2817282">
                  <a:extLst>
                    <a:ext uri="{9D8B030D-6E8A-4147-A177-3AD203B41FA5}">
                      <a16:colId xmlns="" xmlns:a16="http://schemas.microsoft.com/office/drawing/2014/main" val="20001"/>
                    </a:ext>
                  </a:extLst>
                </a:gridCol>
                <a:gridCol w="1638182">
                  <a:extLst>
                    <a:ext uri="{9D8B030D-6E8A-4147-A177-3AD203B41FA5}">
                      <a16:colId xmlns="" xmlns:a16="http://schemas.microsoft.com/office/drawing/2014/main" val="20002"/>
                    </a:ext>
                  </a:extLst>
                </a:gridCol>
              </a:tblGrid>
              <a:tr h="895464">
                <a:tc>
                  <a:txBody>
                    <a:bodyPr/>
                    <a:lstStyle/>
                    <a:p>
                      <a:r>
                        <a:rPr kumimoji="1" lang="ja-JP" altLang="en-US" sz="1600" b="1" dirty="0" smtClean="0"/>
                        <a:t>パブリックヘルス／</a:t>
                      </a:r>
                      <a:endParaRPr kumimoji="1" lang="en-US" altLang="ja-JP" sz="1600" b="1" dirty="0" smtClean="0"/>
                    </a:p>
                    <a:p>
                      <a:r>
                        <a:rPr kumimoji="1" lang="ja-JP" altLang="en-US" sz="1600" b="1" dirty="0" smtClean="0"/>
                        <a:t>スマートエイジング</a:t>
                      </a:r>
                      <a:endParaRPr kumimoji="1" lang="en-US" altLang="ja-JP" sz="1600" b="1" dirty="0" smtClean="0"/>
                    </a:p>
                    <a:p>
                      <a:r>
                        <a:rPr kumimoji="1" lang="ja-JP" altLang="en-US" sz="1600" b="1" dirty="0" smtClean="0"/>
                        <a:t>ワークショップ</a:t>
                      </a:r>
                      <a:endParaRPr kumimoji="1" lang="ja-JP" altLang="en-US" sz="1600" b="1" dirty="0"/>
                    </a:p>
                  </a:txBody>
                  <a:tcPr anchor="ctr"/>
                </a:tc>
                <a:tc>
                  <a:txBody>
                    <a:bodyPr/>
                    <a:lstStyle/>
                    <a:p>
                      <a:r>
                        <a:rPr kumimoji="1" lang="ja-JP" altLang="en-US" sz="1200" dirty="0" smtClean="0">
                          <a:solidFill>
                            <a:schemeClr val="tx1"/>
                          </a:solidFill>
                        </a:rPr>
                        <a:t>リーダー　東　健司（府大学長特別補佐）</a:t>
                      </a:r>
                      <a:endParaRPr kumimoji="1" lang="en-US" altLang="ja-JP" sz="1200" dirty="0" smtClean="0">
                        <a:solidFill>
                          <a:schemeClr val="tx1"/>
                        </a:solidFill>
                      </a:endParaRPr>
                    </a:p>
                    <a:p>
                      <a:r>
                        <a:rPr kumimoji="1" lang="ja-JP" altLang="en-US" sz="1200" dirty="0" smtClean="0">
                          <a:solidFill>
                            <a:schemeClr val="tx1"/>
                          </a:solidFill>
                        </a:rPr>
                        <a:t>リーダー　宮野道雄（市大学長補佐）</a:t>
                      </a:r>
                      <a:endParaRPr kumimoji="1" lang="en-US" altLang="ja-JP" sz="1200" dirty="0" smtClean="0">
                        <a:solidFill>
                          <a:schemeClr val="tx1"/>
                        </a:solidFill>
                      </a:endParaRPr>
                    </a:p>
                    <a:p>
                      <a:pPr algn="r"/>
                      <a:r>
                        <a:rPr kumimoji="1" lang="ja-JP" altLang="en-US" sz="1200" dirty="0" smtClean="0">
                          <a:solidFill>
                            <a:schemeClr val="tx1"/>
                          </a:solidFill>
                        </a:rPr>
                        <a:t>ほか教員１７名</a:t>
                      </a:r>
                      <a:endParaRPr kumimoji="1" lang="ja-JP" altLang="en-US" sz="1200" dirty="0">
                        <a:solidFill>
                          <a:schemeClr val="tx1"/>
                        </a:solidFill>
                      </a:endParaRPr>
                    </a:p>
                  </a:txBody>
                  <a:tcPr anchor="ctr"/>
                </a:tc>
                <a:tc>
                  <a:txBody>
                    <a:bodyPr/>
                    <a:lstStyle/>
                    <a:p>
                      <a:r>
                        <a:rPr kumimoji="1" lang="ja-JP" altLang="en-US" sz="1200" dirty="0" smtClean="0">
                          <a:solidFill>
                            <a:schemeClr val="tx1"/>
                          </a:solidFill>
                        </a:rPr>
                        <a:t>安川新一郎特別参与</a:t>
                      </a:r>
                      <a:endParaRPr kumimoji="1" lang="ja-JP" altLang="en-US" sz="1200" dirty="0">
                        <a:solidFill>
                          <a:schemeClr val="tx1"/>
                        </a:solidFill>
                      </a:endParaRPr>
                    </a:p>
                  </a:txBody>
                  <a:tcPr anchor="ctr"/>
                </a:tc>
                <a:extLst>
                  <a:ext uri="{0D108BD9-81ED-4DB2-BD59-A6C34878D82A}">
                    <a16:rowId xmlns="" xmlns:a16="http://schemas.microsoft.com/office/drawing/2014/main" val="1000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326799101"/>
              </p:ext>
            </p:extLst>
          </p:nvPr>
        </p:nvGraphicFramePr>
        <p:xfrm>
          <a:off x="605099" y="5381877"/>
          <a:ext cx="6541187" cy="895464"/>
        </p:xfrm>
        <a:graphic>
          <a:graphicData uri="http://schemas.openxmlformats.org/drawingml/2006/table">
            <a:tbl>
              <a:tblPr>
                <a:tableStyleId>{08FB837D-C827-4EFA-A057-4D05807E0F7C}</a:tableStyleId>
              </a:tblPr>
              <a:tblGrid>
                <a:gridCol w="2062417">
                  <a:extLst>
                    <a:ext uri="{9D8B030D-6E8A-4147-A177-3AD203B41FA5}">
                      <a16:colId xmlns="" xmlns:a16="http://schemas.microsoft.com/office/drawing/2014/main" val="20000"/>
                    </a:ext>
                  </a:extLst>
                </a:gridCol>
                <a:gridCol w="2840588">
                  <a:extLst>
                    <a:ext uri="{9D8B030D-6E8A-4147-A177-3AD203B41FA5}">
                      <a16:colId xmlns="" xmlns:a16="http://schemas.microsoft.com/office/drawing/2014/main" val="20001"/>
                    </a:ext>
                  </a:extLst>
                </a:gridCol>
                <a:gridCol w="1638182">
                  <a:extLst>
                    <a:ext uri="{9D8B030D-6E8A-4147-A177-3AD203B41FA5}">
                      <a16:colId xmlns="" xmlns:a16="http://schemas.microsoft.com/office/drawing/2014/main" val="20002"/>
                    </a:ext>
                  </a:extLst>
                </a:gridCol>
              </a:tblGrid>
              <a:tr h="895464">
                <a:tc>
                  <a:txBody>
                    <a:bodyPr/>
                    <a:lstStyle/>
                    <a:p>
                      <a:r>
                        <a:rPr kumimoji="1" lang="ja-JP" altLang="en-US" sz="1600" b="1" dirty="0" smtClean="0"/>
                        <a:t>バイオエンジニアリング</a:t>
                      </a:r>
                      <a:endParaRPr kumimoji="1" lang="en-US" altLang="ja-JP" sz="1600" b="1" dirty="0" smtClean="0"/>
                    </a:p>
                    <a:p>
                      <a:r>
                        <a:rPr kumimoji="1" lang="ja-JP" altLang="en-US" sz="1600" b="1" dirty="0" smtClean="0"/>
                        <a:t>ワークショップ</a:t>
                      </a:r>
                      <a:endParaRPr kumimoji="1" lang="ja-JP" altLang="en-US" sz="1600" b="1" dirty="0"/>
                    </a:p>
                  </a:txBody>
                  <a:tcPr anchor="ctr"/>
                </a:tc>
                <a:tc>
                  <a:txBody>
                    <a:bodyPr/>
                    <a:lstStyle/>
                    <a:p>
                      <a:r>
                        <a:rPr kumimoji="1" lang="ja-JP" altLang="en-US" sz="1200" dirty="0" smtClean="0">
                          <a:solidFill>
                            <a:schemeClr val="tx1"/>
                          </a:solidFill>
                        </a:rPr>
                        <a:t>リーダー　山手丈至（府大学長補佐）</a:t>
                      </a:r>
                      <a:endParaRPr kumimoji="1" lang="en-US" altLang="ja-JP" sz="1200" dirty="0" smtClean="0">
                        <a:solidFill>
                          <a:schemeClr val="tx1"/>
                        </a:solidFill>
                      </a:endParaRPr>
                    </a:p>
                    <a:p>
                      <a:r>
                        <a:rPr kumimoji="1" lang="ja-JP" altLang="en-US" sz="1200" dirty="0" smtClean="0">
                          <a:solidFill>
                            <a:schemeClr val="tx1"/>
                          </a:solidFill>
                        </a:rPr>
                        <a:t>リーダー　櫻木弘之（市大理事兼副学長）</a:t>
                      </a:r>
                      <a:endParaRPr kumimoji="1" lang="en-US" altLang="ja-JP" sz="1200" dirty="0" smtClean="0">
                        <a:solidFill>
                          <a:schemeClr val="tx1"/>
                        </a:solidFill>
                      </a:endParaRPr>
                    </a:p>
                    <a:p>
                      <a:pPr algn="r"/>
                      <a:r>
                        <a:rPr kumimoji="1" lang="ja-JP" altLang="en-US" sz="1200" dirty="0" smtClean="0">
                          <a:solidFill>
                            <a:schemeClr val="tx1"/>
                          </a:solidFill>
                        </a:rPr>
                        <a:t>ほか教員３２名</a:t>
                      </a:r>
                    </a:p>
                  </a:txBody>
                  <a:tcPr anchor="ctr"/>
                </a:tc>
                <a:tc>
                  <a:txBody>
                    <a:bodyPr/>
                    <a:lstStyle/>
                    <a:p>
                      <a:r>
                        <a:rPr kumimoji="1" lang="ja-JP" altLang="en-US" sz="1200" dirty="0" smtClean="0">
                          <a:solidFill>
                            <a:schemeClr val="tx1"/>
                          </a:solidFill>
                        </a:rPr>
                        <a:t>亀山　明特別参与</a:t>
                      </a:r>
                      <a:endParaRPr kumimoji="1" lang="en-US" altLang="ja-JP" sz="1200" dirty="0" smtClean="0">
                        <a:solidFill>
                          <a:schemeClr val="tx1"/>
                        </a:solidFill>
                      </a:endParaRPr>
                    </a:p>
                    <a:p>
                      <a:r>
                        <a:rPr kumimoji="1" lang="ja-JP" altLang="en-US" sz="1200" dirty="0" smtClean="0">
                          <a:solidFill>
                            <a:schemeClr val="tx1"/>
                          </a:solidFill>
                        </a:rPr>
                        <a:t>本多正俊志特別参与</a:t>
                      </a:r>
                      <a:endParaRPr kumimoji="1" lang="ja-JP" altLang="en-US" sz="1200" dirty="0">
                        <a:solidFill>
                          <a:schemeClr val="tx1"/>
                        </a:solidFill>
                      </a:endParaRPr>
                    </a:p>
                  </a:txBody>
                  <a:tcPr anchor="ctr"/>
                </a:tc>
                <a:extLst>
                  <a:ext uri="{0D108BD9-81ED-4DB2-BD59-A6C34878D82A}">
                    <a16:rowId xmlns="" xmlns:a16="http://schemas.microsoft.com/office/drawing/2014/main" val="10000"/>
                  </a:ext>
                </a:extLst>
              </a:tr>
            </a:tbl>
          </a:graphicData>
        </a:graphic>
      </p:graphicFrame>
      <p:sp>
        <p:nvSpPr>
          <p:cNvPr id="19" name="テキスト ボックス 18"/>
          <p:cNvSpPr txBox="1"/>
          <p:nvPr/>
        </p:nvSpPr>
        <p:spPr>
          <a:xfrm>
            <a:off x="2644366" y="6314836"/>
            <a:ext cx="4915966" cy="253916"/>
          </a:xfrm>
          <a:prstGeom prst="rect">
            <a:avLst/>
          </a:prstGeom>
          <a:noFill/>
        </p:spPr>
        <p:txBody>
          <a:bodyPr wrap="square" rtlCol="0">
            <a:spAutoFit/>
          </a:bodyPr>
          <a:lstStyle/>
          <a:p>
            <a:r>
              <a:rPr lang="en-US" altLang="ja-JP" sz="1050" dirty="0" smtClean="0"/>
              <a:t>※</a:t>
            </a:r>
            <a:r>
              <a:rPr kumimoji="1" lang="ja-JP" altLang="en-US" sz="1050" dirty="0" smtClean="0"/>
              <a:t>ワークショップ設置時の役職名を記載</a:t>
            </a:r>
            <a:endParaRPr kumimoji="1" lang="ja-JP" altLang="en-US" sz="1050" dirty="0"/>
          </a:p>
        </p:txBody>
      </p:sp>
    </p:spTree>
    <p:extLst>
      <p:ext uri="{BB962C8B-B14F-4D97-AF65-F5344CB8AC3E}">
        <p14:creationId xmlns:p14="http://schemas.microsoft.com/office/powerpoint/2010/main" val="16738657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7544" y="1574790"/>
            <a:ext cx="8078083" cy="4401205"/>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意欲</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の高い優秀な</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学生や国内外の優れた研究者・教育者確保、さらには、産学官連携・クロスイノベーション推進をもって、世界大学ランキングの大幅な向上ができ、将来を担う有為な人材を育成・輩出する魅力ある新大学を実現するのためには、以下の検討が不可欠</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大学の基本的使命である教育、研究、社会貢献の進化</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882650" indent="-342900">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設立団体からの安定した財政支援</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戦略領域など先端研究の更なる推進</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900113" indent="-360363">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優れたソフトとハードの整備にかかる初期投資</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900113" indent="-360363">
              <a:buFont typeface="Arial" panose="020B0604020202020204" pitchFamily="34" charset="0"/>
              <a:buChar char="•"/>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キャンパス整備</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900113" indent="-360363">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集約化と都心拠点化への初期投資</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900113" indent="-360363">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新共通教育のための優れたソフトとハードの整備にかかる初期投資</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90</a:t>
            </a:fld>
            <a:endParaRPr kumimoji="1" lang="ja-JP" altLang="en-US" dirty="0"/>
          </a:p>
        </p:txBody>
      </p:sp>
      <p:sp>
        <p:nvSpPr>
          <p:cNvPr id="2" name="正方形/長方形 1"/>
          <p:cNvSpPr/>
          <p:nvPr/>
        </p:nvSpPr>
        <p:spPr>
          <a:xfrm>
            <a:off x="3556336" y="663079"/>
            <a:ext cx="2031325" cy="461665"/>
          </a:xfrm>
          <a:prstGeom prst="rect">
            <a:avLst/>
          </a:prstGeom>
        </p:spPr>
        <p:txBody>
          <a:bodyPr wrap="none">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重点検討項目</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625627" y="1196752"/>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17393"/>
            <a:ext cx="9143999" cy="369332"/>
          </a:xfrm>
          <a:prstGeom prst="rect">
            <a:avLst/>
          </a:prstGeom>
          <a:solidFill>
            <a:schemeClr val="bg1">
              <a:lumMod val="50000"/>
            </a:schemeClr>
          </a:solidFill>
          <a:ln w="25400">
            <a:solidFill>
              <a:schemeClr val="bg1">
                <a:lumMod val="50000"/>
              </a:schemeClr>
            </a:solidFill>
          </a:ln>
        </p:spPr>
        <p:txBody>
          <a:bodyPr wrap="square" rtlCol="0">
            <a:spAutoFit/>
          </a:bodyPr>
          <a:lstStyle/>
          <a:p>
            <a:r>
              <a:rPr lang="ja-JP" altLang="en-US" dirty="0">
                <a:solidFill>
                  <a:schemeClr val="bg1"/>
                </a:solidFill>
                <a:latin typeface="Meiryo UI" panose="020B0604030504040204" pitchFamily="50" charset="-128"/>
                <a:ea typeface="Meiryo UI" panose="020B0604030504040204" pitchFamily="50" charset="-128"/>
              </a:rPr>
              <a:t>３</a:t>
            </a:r>
            <a:r>
              <a:rPr lang="ja-JP" altLang="en-US" dirty="0" smtClean="0">
                <a:solidFill>
                  <a:schemeClr val="bg1"/>
                </a:solidFill>
                <a:latin typeface="Meiryo UI" panose="020B0604030504040204" pitchFamily="50" charset="-128"/>
                <a:ea typeface="Meiryo UI" panose="020B0604030504040204" pitchFamily="50" charset="-128"/>
              </a:rPr>
              <a:t>　重点検討項目</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26918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63688" y="476672"/>
            <a:ext cx="5546711" cy="461665"/>
          </a:xfrm>
          <a:prstGeom prst="rect">
            <a:avLst/>
          </a:prstGeom>
          <a:noFill/>
        </p:spPr>
        <p:txBody>
          <a:bodyPr wrap="none" rtlCol="0">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決定すべき重要項目／決定者／決定時期</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91</a:t>
            </a:fld>
            <a:endParaRPr kumimoji="1" lang="ja-JP" altLang="en-US" dirty="0"/>
          </a:p>
        </p:txBody>
      </p:sp>
      <p:graphicFrame>
        <p:nvGraphicFramePr>
          <p:cNvPr id="6" name="表 5"/>
          <p:cNvGraphicFramePr>
            <a:graphicFrameLocks noGrp="1"/>
          </p:cNvGraphicFramePr>
          <p:nvPr>
            <p:extLst/>
          </p:nvPr>
        </p:nvGraphicFramePr>
        <p:xfrm>
          <a:off x="1331640" y="2060849"/>
          <a:ext cx="6552728" cy="3510143"/>
        </p:xfrm>
        <a:graphic>
          <a:graphicData uri="http://schemas.openxmlformats.org/drawingml/2006/table">
            <a:tbl>
              <a:tblPr firstRow="1" bandRow="1">
                <a:tableStyleId>{5940675A-B579-460E-94D1-54222C63F5DA}</a:tableStyleId>
              </a:tblPr>
              <a:tblGrid>
                <a:gridCol w="1626463">
                  <a:extLst>
                    <a:ext uri="{9D8B030D-6E8A-4147-A177-3AD203B41FA5}">
                      <a16:colId xmlns="" xmlns:a16="http://schemas.microsoft.com/office/drawing/2014/main" val="20000"/>
                    </a:ext>
                  </a:extLst>
                </a:gridCol>
                <a:gridCol w="2464810">
                  <a:extLst>
                    <a:ext uri="{9D8B030D-6E8A-4147-A177-3AD203B41FA5}">
                      <a16:colId xmlns="" xmlns:a16="http://schemas.microsoft.com/office/drawing/2014/main" val="20001"/>
                    </a:ext>
                  </a:extLst>
                </a:gridCol>
                <a:gridCol w="2461455">
                  <a:extLst>
                    <a:ext uri="{9D8B030D-6E8A-4147-A177-3AD203B41FA5}">
                      <a16:colId xmlns="" xmlns:a16="http://schemas.microsoft.com/office/drawing/2014/main" val="20002"/>
                    </a:ext>
                  </a:extLst>
                </a:gridCol>
              </a:tblGrid>
              <a:tr h="893849">
                <a:tc rowSpan="2">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新法人設立前</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フェーズ</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9525" cap="flat" cmpd="sng" algn="ctr">
                      <a:solidFill>
                        <a:schemeClr val="tx1"/>
                      </a:solidFill>
                      <a:prstDash val="dash"/>
                      <a:round/>
                      <a:headEnd type="none" w="med" len="med"/>
                      <a:tailEnd type="none" w="med" len="med"/>
                    </a:lnB>
                    <a:solidFill>
                      <a:schemeClr val="accent1">
                        <a:lumMod val="20000"/>
                        <a:lumOff val="80000"/>
                      </a:schemeClr>
                    </a:solidFill>
                  </a:tcPr>
                </a:tc>
                <a:tc>
                  <a:txBody>
                    <a:bodyP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法人一元化</a:t>
                      </a:r>
                    </a:p>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（新大学設置前）</a:t>
                      </a:r>
                    </a:p>
                    <a:p>
                      <a:pPr algn="ct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フェーズ</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9525" cap="flat" cmpd="sng" algn="ctr">
                      <a:solidFill>
                        <a:schemeClr val="tx1"/>
                      </a:solidFill>
                      <a:prstDash val="dash"/>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0"/>
                  </a:ext>
                </a:extLst>
              </a:tr>
              <a:tr h="348992">
                <a:tc vMerge="1">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9525" cap="flat" cmpd="sng" algn="ctr">
                      <a:solidFill>
                        <a:schemeClr val="tx1"/>
                      </a:solidFill>
                      <a:prstDash val="dash"/>
                      <a:round/>
                      <a:headEnd type="none" w="med" len="med"/>
                      <a:tailEnd type="none" w="med" len="med"/>
                    </a:lnT>
                    <a:solidFill>
                      <a:schemeClr val="accent1">
                        <a:lumMod val="20000"/>
                        <a:lumOff val="8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9525" cap="flat" cmpd="sng" algn="ctr">
                      <a:solidFill>
                        <a:schemeClr val="tx1"/>
                      </a:solidFill>
                      <a:prstDash val="dash"/>
                      <a:round/>
                      <a:headEnd type="none" w="med" len="med"/>
                      <a:tailEnd type="none" w="med" len="med"/>
                    </a:lnT>
                    <a:solidFill>
                      <a:schemeClr val="accent1">
                        <a:lumMod val="20000"/>
                        <a:lumOff val="80000"/>
                      </a:schemeClr>
                    </a:solidFill>
                  </a:tcPr>
                </a:tc>
                <a:extLst>
                  <a:ext uri="{0D108BD9-81ED-4DB2-BD59-A6C34878D82A}">
                    <a16:rowId xmlns="" xmlns:a16="http://schemas.microsoft.com/office/drawing/2014/main" val="10001"/>
                  </a:ext>
                </a:extLst>
              </a:tr>
              <a:tr h="591405">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大学の名称</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設立団体、新法人</a:t>
                      </a:r>
                      <a:endParaRPr kumimoji="1" lang="ja-JP" altLang="en-US" sz="15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extLst>
                  <a:ext uri="{0D108BD9-81ED-4DB2-BD59-A6C34878D82A}">
                    <a16:rowId xmlns="" xmlns:a16="http://schemas.microsoft.com/office/drawing/2014/main" val="10002"/>
                  </a:ext>
                </a:extLst>
              </a:tr>
              <a:tr h="624261">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教育組織</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（学部名等）</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新法人</a:t>
                      </a:r>
                      <a:endParaRPr kumimoji="1" lang="ja-JP" altLang="en-US" sz="15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extLst>
                  <a:ext uri="{0D108BD9-81ED-4DB2-BD59-A6C34878D82A}">
                    <a16:rowId xmlns="" xmlns:a16="http://schemas.microsoft.com/office/drawing/2014/main" val="10003"/>
                  </a:ext>
                </a:extLst>
              </a:tr>
              <a:tr h="525818">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学生定員</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新法人</a:t>
                      </a:r>
                      <a:endParaRPr kumimoji="1" lang="en-US" altLang="ja-JP" sz="15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extLst>
                  <a:ext uri="{0D108BD9-81ED-4DB2-BD59-A6C34878D82A}">
                    <a16:rowId xmlns="" xmlns:a16="http://schemas.microsoft.com/office/drawing/2014/main" val="10004"/>
                  </a:ext>
                </a:extLst>
              </a:tr>
              <a:tr h="525818">
                <a:tc>
                  <a:txBody>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理事長</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設立団体</a:t>
                      </a:r>
                      <a:endParaRPr kumimoji="1" lang="ja-JP" altLang="en-US" sz="15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en-US" altLang="ja-JP" sz="15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noFill/>
                  </a:tcPr>
                </a:tc>
                <a:extLst>
                  <a:ext uri="{0D108BD9-81ED-4DB2-BD59-A6C34878D82A}">
                    <a16:rowId xmlns="" xmlns:a16="http://schemas.microsoft.com/office/drawing/2014/main" val="10005"/>
                  </a:ext>
                </a:extLst>
              </a:tr>
            </a:tbl>
          </a:graphicData>
        </a:graphic>
      </p:graphicFrame>
      <p:sp>
        <p:nvSpPr>
          <p:cNvPr id="8" name="テキスト ボックス 7"/>
          <p:cNvSpPr txBox="1"/>
          <p:nvPr/>
        </p:nvSpPr>
        <p:spPr>
          <a:xfrm>
            <a:off x="964566" y="1126485"/>
            <a:ext cx="7214868" cy="64633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新大学への移行に伴う重要決定事項については、それぞれ決定者と決定時期が異なる。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395536" y="908720"/>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0" y="10276"/>
            <a:ext cx="9143999" cy="369332"/>
          </a:xfrm>
          <a:prstGeom prst="rect">
            <a:avLst/>
          </a:prstGeom>
          <a:solidFill>
            <a:schemeClr val="bg1">
              <a:lumMod val="50000"/>
            </a:schemeClr>
          </a:solidFill>
          <a:ln w="25400">
            <a:solidFill>
              <a:schemeClr val="bg1">
                <a:lumMod val="50000"/>
              </a:schemeClr>
            </a:solidFill>
          </a:ln>
        </p:spPr>
        <p:txBody>
          <a:bodyPr wrap="square" rtlCol="0">
            <a:spAutoFit/>
          </a:bodyPr>
          <a:lstStyle/>
          <a:p>
            <a:r>
              <a:rPr lang="ja-JP" altLang="en-US" dirty="0">
                <a:solidFill>
                  <a:schemeClr val="bg1"/>
                </a:solidFill>
                <a:latin typeface="Meiryo UI" panose="020B0604030504040204" pitchFamily="50" charset="-128"/>
                <a:ea typeface="Meiryo UI" panose="020B0604030504040204" pitchFamily="50" charset="-128"/>
              </a:rPr>
              <a:t>４</a:t>
            </a:r>
            <a:r>
              <a:rPr lang="ja-JP" altLang="en-US" dirty="0" smtClean="0">
                <a:solidFill>
                  <a:schemeClr val="bg1"/>
                </a:solidFill>
                <a:latin typeface="Meiryo UI" panose="020B0604030504040204" pitchFamily="50" charset="-128"/>
                <a:ea typeface="Meiryo UI" panose="020B0604030504040204" pitchFamily="50" charset="-128"/>
              </a:rPr>
              <a:t>　プロセスとスケジュール</a:t>
            </a:r>
            <a:endParaRPr lang="ja-JP" altLang="en-US"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7312754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p:cNvSpPr/>
          <p:nvPr/>
        </p:nvSpPr>
        <p:spPr>
          <a:xfrm>
            <a:off x="1403648" y="3805272"/>
            <a:ext cx="1800000" cy="82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9" name="正方形/長方形 78"/>
          <p:cNvSpPr/>
          <p:nvPr/>
        </p:nvSpPr>
        <p:spPr>
          <a:xfrm>
            <a:off x="3217916" y="3018170"/>
            <a:ext cx="1980000" cy="79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1426042" y="4633272"/>
            <a:ext cx="1764000" cy="864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1" name="正方形/長方形 80"/>
          <p:cNvSpPr/>
          <p:nvPr/>
        </p:nvSpPr>
        <p:spPr>
          <a:xfrm>
            <a:off x="5224244" y="5540760"/>
            <a:ext cx="3740283" cy="82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3233344" y="2182171"/>
            <a:ext cx="1944000" cy="7815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2" name="直線コネクタ 11"/>
          <p:cNvCxnSpPr/>
          <p:nvPr/>
        </p:nvCxnSpPr>
        <p:spPr>
          <a:xfrm>
            <a:off x="100144" y="2999435"/>
            <a:ext cx="885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00144" y="4632364"/>
            <a:ext cx="88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401916" y="2254179"/>
            <a:ext cx="1737976" cy="661720"/>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・連携の推進／強化</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・事務職員の人事交流</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スライド番号プレースホルダー 1"/>
          <p:cNvSpPr>
            <a:spLocks noGrp="1"/>
          </p:cNvSpPr>
          <p:nvPr>
            <p:ph type="sldNum" sz="quarter" idx="12"/>
          </p:nvPr>
        </p:nvSpPr>
        <p:spPr>
          <a:xfrm>
            <a:off x="7020272" y="6520259"/>
            <a:ext cx="2133600" cy="365125"/>
          </a:xfrm>
        </p:spPr>
        <p:txBody>
          <a:bodyPr/>
          <a:lstStyle/>
          <a:p>
            <a:fld id="{7853CF83-2CA7-468D-933C-9DDBEAA5E899}" type="slidenum">
              <a:rPr kumimoji="1" lang="ja-JP" altLang="en-US" smtClean="0">
                <a:solidFill>
                  <a:schemeClr val="tx1"/>
                </a:solidFill>
              </a:rPr>
              <a:pPr/>
              <a:t>92</a:t>
            </a:fld>
            <a:endParaRPr kumimoji="1" lang="ja-JP" altLang="en-US">
              <a:solidFill>
                <a:schemeClr val="tx1"/>
              </a:solidFill>
            </a:endParaRPr>
          </a:p>
        </p:txBody>
      </p:sp>
      <p:sp>
        <p:nvSpPr>
          <p:cNvPr id="14" name="テキスト ボックス 13"/>
          <p:cNvSpPr txBox="1"/>
          <p:nvPr/>
        </p:nvSpPr>
        <p:spPr>
          <a:xfrm>
            <a:off x="1413100" y="548680"/>
            <a:ext cx="1718740" cy="292388"/>
          </a:xfrm>
          <a:prstGeom prst="rect">
            <a:avLst/>
          </a:prstGeom>
          <a:noFill/>
        </p:spPr>
        <p:txBody>
          <a:bodyPr wrap="none" rtlCol="0">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[2016</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3275856" y="551839"/>
            <a:ext cx="1718740" cy="292388"/>
          </a:xfrm>
          <a:prstGeom prst="rect">
            <a:avLst/>
          </a:prstGeom>
          <a:noFill/>
        </p:spPr>
        <p:txBody>
          <a:bodyPr wrap="none" rtlCol="0">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[2019</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292080" y="551839"/>
            <a:ext cx="1718740" cy="292388"/>
          </a:xfrm>
          <a:prstGeom prst="rect">
            <a:avLst/>
          </a:prstGeom>
          <a:noFill/>
        </p:spPr>
        <p:txBody>
          <a:bodyPr wrap="none" rtlCol="0">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95944" y="2077000"/>
            <a:ext cx="1266956" cy="97200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法人運営</a:t>
            </a:r>
          </a:p>
        </p:txBody>
      </p:sp>
      <p:cxnSp>
        <p:nvCxnSpPr>
          <p:cNvPr id="52" name="直線コネクタ 51"/>
          <p:cNvCxnSpPr/>
          <p:nvPr/>
        </p:nvCxnSpPr>
        <p:spPr>
          <a:xfrm>
            <a:off x="1400924" y="939704"/>
            <a:ext cx="0" cy="540000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203848" y="882915"/>
            <a:ext cx="0" cy="5472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7244080" y="551839"/>
            <a:ext cx="1380506" cy="292388"/>
          </a:xfrm>
          <a:prstGeom prst="rect">
            <a:avLst/>
          </a:prstGeom>
          <a:noFill/>
        </p:spPr>
        <p:txBody>
          <a:bodyPr wrap="none" rtlCol="0">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6" name="直線コネクタ 55"/>
          <p:cNvCxnSpPr/>
          <p:nvPr/>
        </p:nvCxnSpPr>
        <p:spPr>
          <a:xfrm>
            <a:off x="5190268" y="885727"/>
            <a:ext cx="0" cy="5472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7208160" y="899795"/>
            <a:ext cx="0" cy="5472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5218049" y="2254179"/>
            <a:ext cx="1877437" cy="661720"/>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・１法人１大学スタート</a:t>
            </a:r>
            <a:r>
              <a:rPr kumimoji="1" lang="en-US" altLang="ja-JP" sz="1300" b="1" baseline="30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baseline="30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新しい大学名を使用</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5154858" y="5787995"/>
            <a:ext cx="2160240" cy="292388"/>
          </a:xfrm>
          <a:prstGeom prst="rect">
            <a:avLst/>
          </a:prstGeom>
          <a:noFill/>
        </p:spPr>
        <p:txBody>
          <a:bodyPr wrap="squar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（・同左）</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93436" y="4777272"/>
            <a:ext cx="1266956" cy="57600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研究分野</a:t>
            </a:r>
          </a:p>
        </p:txBody>
      </p:sp>
      <p:sp>
        <p:nvSpPr>
          <p:cNvPr id="62" name="正方形/長方形 61"/>
          <p:cNvSpPr/>
          <p:nvPr/>
        </p:nvSpPr>
        <p:spPr>
          <a:xfrm>
            <a:off x="108881" y="3093728"/>
            <a:ext cx="287446" cy="1404000"/>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教育分野</a:t>
            </a:r>
            <a:endPar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108880" y="5574212"/>
            <a:ext cx="1251511" cy="72000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キャンパス</a:t>
            </a:r>
            <a:endPar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459940" y="3054170"/>
            <a:ext cx="900000" cy="648000"/>
          </a:xfrm>
          <a:prstGeom prst="rect">
            <a:avLst/>
          </a:prstGeom>
          <a:noFill/>
          <a:ln w="19050">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学部学域</a:t>
            </a:r>
            <a:endPar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459940" y="3883900"/>
            <a:ext cx="900452" cy="648000"/>
          </a:xfrm>
          <a:prstGeom prst="rect">
            <a:avLst/>
          </a:prstGeom>
          <a:noFill/>
          <a:ln w="19050">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大学院</a:t>
            </a:r>
          </a:p>
        </p:txBody>
      </p:sp>
      <p:sp>
        <p:nvSpPr>
          <p:cNvPr id="67" name="テキスト ボックス 66"/>
          <p:cNvSpPr txBox="1"/>
          <p:nvPr/>
        </p:nvSpPr>
        <p:spPr>
          <a:xfrm>
            <a:off x="1392531" y="4734412"/>
            <a:ext cx="1768433" cy="661720"/>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・機器共有と人事交流</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・研究領域の再編計画</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8" name="直線コネクタ 67"/>
          <p:cNvCxnSpPr/>
          <p:nvPr/>
        </p:nvCxnSpPr>
        <p:spPr>
          <a:xfrm>
            <a:off x="468528" y="3798072"/>
            <a:ext cx="84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1389580" y="3031922"/>
            <a:ext cx="1737976" cy="692497"/>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・単位互換計画</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学部学域再編</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の計画</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1393211" y="3877040"/>
            <a:ext cx="1768433" cy="661720"/>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・連携大学院一部開始</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・大学院の再編計画</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1389580" y="5598424"/>
            <a:ext cx="1737976" cy="692497"/>
          </a:xfrm>
          <a:prstGeom prst="rect">
            <a:avLst/>
          </a:prstGeom>
          <a:noFill/>
        </p:spPr>
        <p:txBody>
          <a:bodyPr wrap="none" rtlCol="0">
            <a:spAutoFit/>
          </a:bodyPr>
          <a:lstStyle/>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・キャンパス構想の検討</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・既存改修計画の修正</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ホームベース 4"/>
          <p:cNvSpPr/>
          <p:nvPr/>
        </p:nvSpPr>
        <p:spPr>
          <a:xfrm>
            <a:off x="3233299" y="888792"/>
            <a:ext cx="3888000" cy="288000"/>
          </a:xfrm>
          <a:prstGeom prst="homePlat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新法人　第</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期中期計画</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ホームベース 54"/>
          <p:cNvSpPr/>
          <p:nvPr/>
        </p:nvSpPr>
        <p:spPr>
          <a:xfrm>
            <a:off x="7208160" y="879936"/>
            <a:ext cx="1935840" cy="292332"/>
          </a:xfrm>
          <a:prstGeom prst="homePlate">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期中期計画へ</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3233127" y="4734412"/>
            <a:ext cx="1821332" cy="692497"/>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・研究領域の再編決定</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・共同研究の促進</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・研究分野の連携・共同</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3222283" y="3068054"/>
            <a:ext cx="1798890" cy="692497"/>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・学部学域再編の決定</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・入試科目の公表</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3217916" y="3881738"/>
            <a:ext cx="1571264" cy="692497"/>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・連携大学院の開設</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・大学院再編の決定</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p:cNvSpPr txBox="1"/>
          <p:nvPr/>
        </p:nvSpPr>
        <p:spPr>
          <a:xfrm>
            <a:off x="5180792" y="4919078"/>
            <a:ext cx="1571264" cy="292388"/>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新</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研究</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機関の発足</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p:cNvSpPr txBox="1"/>
          <p:nvPr/>
        </p:nvSpPr>
        <p:spPr>
          <a:xfrm>
            <a:off x="5179515" y="3231976"/>
            <a:ext cx="1737976" cy="292388"/>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・新学部／学域の発足</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220072" y="4061706"/>
            <a:ext cx="1433406" cy="292388"/>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・新</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大学院の発足</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テキスト ボックス 81"/>
          <p:cNvSpPr txBox="1"/>
          <p:nvPr/>
        </p:nvSpPr>
        <p:spPr>
          <a:xfrm>
            <a:off x="3203848" y="5587941"/>
            <a:ext cx="2005677" cy="677108"/>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・キャンパス計画策定・具体化</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・既存学舎の計画的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整備</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7164288" y="5805264"/>
            <a:ext cx="2160240" cy="292388"/>
          </a:xfrm>
          <a:prstGeom prst="rect">
            <a:avLst/>
          </a:prstGeom>
          <a:noFill/>
        </p:spPr>
        <p:txBody>
          <a:bodyPr wrap="squar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（・同左）</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ホームベース 2"/>
          <p:cNvSpPr/>
          <p:nvPr/>
        </p:nvSpPr>
        <p:spPr>
          <a:xfrm>
            <a:off x="1403648" y="1317175"/>
            <a:ext cx="1764000" cy="684000"/>
          </a:xfrm>
          <a:prstGeom prst="homePlate">
            <a:avLst>
              <a:gd name="adj" fmla="val 25225"/>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489136" y="1359093"/>
            <a:ext cx="1295547" cy="600164"/>
          </a:xfrm>
          <a:prstGeom prst="rect">
            <a:avLst/>
          </a:prstGeom>
          <a:noFill/>
        </p:spPr>
        <p:txBody>
          <a:bodyPr wrap="non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フェーズ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Ⅰ 】</a:t>
            </a:r>
          </a:p>
          <a:p>
            <a:endParaRPr lang="en-US" altLang="ja-JP" sz="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・統合準備</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ホームベース 41"/>
          <p:cNvSpPr/>
          <p:nvPr/>
        </p:nvSpPr>
        <p:spPr>
          <a:xfrm>
            <a:off x="3362500" y="1317175"/>
            <a:ext cx="1764000" cy="684000"/>
          </a:xfrm>
          <a:prstGeom prst="homePlate">
            <a:avLst>
              <a:gd name="adj" fmla="val 25225"/>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3579120" y="1351399"/>
            <a:ext cx="1295546" cy="615553"/>
          </a:xfrm>
          <a:prstGeom prst="rect">
            <a:avLst/>
          </a:prstGeom>
          <a:noFill/>
        </p:spPr>
        <p:txBody>
          <a:bodyPr wrap="none" rtlCol="0">
            <a:spAutoFit/>
          </a:bodyPr>
          <a:lstStyle/>
          <a:p>
            <a:pPr algn="ct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フェーズ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Ⅱ 】</a:t>
            </a:r>
          </a:p>
          <a:p>
            <a:pPr algn="ctr"/>
            <a:endParaRPr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・法人一元化</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ホームベース 43"/>
          <p:cNvSpPr/>
          <p:nvPr/>
        </p:nvSpPr>
        <p:spPr>
          <a:xfrm>
            <a:off x="5342916" y="1317175"/>
            <a:ext cx="1764000" cy="684000"/>
          </a:xfrm>
          <a:prstGeom prst="homePlate">
            <a:avLst>
              <a:gd name="adj" fmla="val 25225"/>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5527007" y="1351399"/>
            <a:ext cx="1351652" cy="615553"/>
          </a:xfrm>
          <a:prstGeom prst="rect">
            <a:avLst/>
          </a:prstGeom>
          <a:noFill/>
        </p:spPr>
        <p:txBody>
          <a:bodyPr wrap="none" rtlCol="0">
            <a:spAutoFit/>
          </a:bodyPr>
          <a:lstStyle/>
          <a:p>
            <a:pPr algn="ct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フェーズ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Ⅲ</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p>
          <a:p>
            <a:pPr algn="ctr"/>
            <a:endParaRPr lang="en-US" altLang="ja-JP" sz="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・新大学発足時</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ホームベース 45"/>
          <p:cNvSpPr/>
          <p:nvPr/>
        </p:nvSpPr>
        <p:spPr>
          <a:xfrm>
            <a:off x="7208160" y="1317175"/>
            <a:ext cx="1835696" cy="684000"/>
          </a:xfrm>
          <a:prstGeom prst="homePlate">
            <a:avLst>
              <a:gd name="adj" fmla="val 25225"/>
            </a:avLst>
          </a:prstGeom>
          <a:gradFill flip="none" rotWithShape="1">
            <a:lin ang="10800000" scaled="1"/>
            <a:tileRect/>
          </a:gra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3218708" y="1281175"/>
            <a:ext cx="332164" cy="7560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法人統合</a:t>
            </a:r>
          </a:p>
        </p:txBody>
      </p:sp>
      <p:sp>
        <p:nvSpPr>
          <p:cNvPr id="51" name="正方形/長方形 50"/>
          <p:cNvSpPr/>
          <p:nvPr/>
        </p:nvSpPr>
        <p:spPr>
          <a:xfrm>
            <a:off x="5205436" y="1281175"/>
            <a:ext cx="332164" cy="7560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a:t>
            </a:r>
          </a:p>
        </p:txBody>
      </p:sp>
      <p:sp>
        <p:nvSpPr>
          <p:cNvPr id="57" name="テキスト ボックス 56"/>
          <p:cNvSpPr txBox="1"/>
          <p:nvPr/>
        </p:nvSpPr>
        <p:spPr>
          <a:xfrm>
            <a:off x="3180245" y="2254179"/>
            <a:ext cx="1766830" cy="661720"/>
          </a:xfrm>
          <a:prstGeom prst="rect">
            <a:avLst/>
          </a:prstGeom>
          <a:noFill/>
        </p:spPr>
        <p:txBody>
          <a:bodyPr wrap="none" rtlCol="0">
            <a:spAutoFit/>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・１法人２大学スタート</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・１大学の名称</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3" name="直線コネクタ 82"/>
          <p:cNvCxnSpPr/>
          <p:nvPr/>
        </p:nvCxnSpPr>
        <p:spPr>
          <a:xfrm>
            <a:off x="395536" y="476672"/>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3635896" y="30961"/>
            <a:ext cx="2133918"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工程表</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（想定）</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9" name="直線コネクタ 88"/>
          <p:cNvCxnSpPr/>
          <p:nvPr/>
        </p:nvCxnSpPr>
        <p:spPr>
          <a:xfrm>
            <a:off x="93436" y="5497272"/>
            <a:ext cx="885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108881" y="2154461"/>
            <a:ext cx="885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p:cNvSpPr txBox="1"/>
          <p:nvPr/>
        </p:nvSpPr>
        <p:spPr>
          <a:xfrm>
            <a:off x="227005" y="6392361"/>
            <a:ext cx="4706738"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大学統合後も現大学の学生が在籍する間、府大・市大は存続する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303571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31272" y="332656"/>
            <a:ext cx="7281453" cy="641164"/>
          </a:xfrm>
        </p:spPr>
        <p:txBody>
          <a:bodyPr>
            <a:normAutofit/>
          </a:bodyPr>
          <a:lstStyle/>
          <a:p>
            <a:r>
              <a:rPr lang="ja-JP" altLang="en-US" sz="2000" b="1" dirty="0"/>
              <a:t>新</a:t>
            </a:r>
            <a:r>
              <a:rPr lang="ja-JP" altLang="en-US" sz="2000" b="1" dirty="0" smtClean="0"/>
              <a:t>大学に向けさらに検討す</a:t>
            </a:r>
            <a:r>
              <a:rPr lang="ja-JP" altLang="en-US" sz="2000" b="1" dirty="0"/>
              <a:t>べき</a:t>
            </a:r>
            <a:r>
              <a:rPr lang="ja-JP" altLang="en-US" sz="2000" b="1" dirty="0" smtClean="0"/>
              <a:t>課題と対策</a:t>
            </a:r>
            <a:endParaRPr kumimoji="1" lang="ja-JP" altLang="en-US" sz="2000" b="1" dirty="0"/>
          </a:p>
        </p:txBody>
      </p:sp>
      <p:sp>
        <p:nvSpPr>
          <p:cNvPr id="10" name="テキスト ボックス 9"/>
          <p:cNvSpPr txBox="1"/>
          <p:nvPr/>
        </p:nvSpPr>
        <p:spPr>
          <a:xfrm>
            <a:off x="8428083" y="6544540"/>
            <a:ext cx="683568"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E68FCB-9DD5-42DD-8F40-7D759701862B}" type="slidenum">
              <a:rPr kumimoji="1" lang="ja-JP" altLang="en-US" sz="14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6" name="直線コネクタ 5"/>
          <p:cNvCxnSpPr/>
          <p:nvPr/>
        </p:nvCxnSpPr>
        <p:spPr>
          <a:xfrm>
            <a:off x="931272" y="836712"/>
            <a:ext cx="73851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3053694860"/>
              </p:ext>
            </p:extLst>
          </p:nvPr>
        </p:nvGraphicFramePr>
        <p:xfrm>
          <a:off x="386718" y="1193196"/>
          <a:ext cx="8577770" cy="5376600"/>
        </p:xfrm>
        <a:graphic>
          <a:graphicData uri="http://schemas.openxmlformats.org/drawingml/2006/table">
            <a:tbl>
              <a:tblPr firstRow="1" bandRow="1">
                <a:tableStyleId>{5940675A-B579-460E-94D1-54222C63F5DA}</a:tableStyleId>
              </a:tblPr>
              <a:tblGrid>
                <a:gridCol w="769987">
                  <a:extLst>
                    <a:ext uri="{9D8B030D-6E8A-4147-A177-3AD203B41FA5}">
                      <a16:colId xmlns="" xmlns:a16="http://schemas.microsoft.com/office/drawing/2014/main" val="20000"/>
                    </a:ext>
                  </a:extLst>
                </a:gridCol>
                <a:gridCol w="1438325">
                  <a:extLst>
                    <a:ext uri="{9D8B030D-6E8A-4147-A177-3AD203B41FA5}">
                      <a16:colId xmlns="" xmlns:a16="http://schemas.microsoft.com/office/drawing/2014/main" val="20001"/>
                    </a:ext>
                  </a:extLst>
                </a:gridCol>
                <a:gridCol w="360000">
                  <a:extLst>
                    <a:ext uri="{9D8B030D-6E8A-4147-A177-3AD203B41FA5}">
                      <a16:colId xmlns="" xmlns:a16="http://schemas.microsoft.com/office/drawing/2014/main" val="20002"/>
                    </a:ext>
                  </a:extLst>
                </a:gridCol>
                <a:gridCol w="2706241">
                  <a:extLst>
                    <a:ext uri="{9D8B030D-6E8A-4147-A177-3AD203B41FA5}">
                      <a16:colId xmlns="" xmlns:a16="http://schemas.microsoft.com/office/drawing/2014/main" val="20003"/>
                    </a:ext>
                  </a:extLst>
                </a:gridCol>
                <a:gridCol w="2943177">
                  <a:extLst>
                    <a:ext uri="{9D8B030D-6E8A-4147-A177-3AD203B41FA5}">
                      <a16:colId xmlns="" xmlns:a16="http://schemas.microsoft.com/office/drawing/2014/main" val="20004"/>
                    </a:ext>
                  </a:extLst>
                </a:gridCol>
                <a:gridCol w="360040">
                  <a:extLst>
                    <a:ext uri="{9D8B030D-6E8A-4147-A177-3AD203B41FA5}">
                      <a16:colId xmlns="" xmlns:a16="http://schemas.microsoft.com/office/drawing/2014/main" val="20005"/>
                    </a:ext>
                  </a:extLst>
                </a:gridCol>
              </a:tblGrid>
              <a:tr h="287450">
                <a:tc>
                  <a:txBody>
                    <a:bodyPr/>
                    <a:lstStyle/>
                    <a:p>
                      <a:pPr algn="ctr">
                        <a:lnSpc>
                          <a:spcPts val="1800"/>
                        </a:lnSpc>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solidFill>
                      <a:schemeClr val="bg1">
                        <a:lumMod val="85000"/>
                      </a:schemeClr>
                    </a:solidFill>
                  </a:tcPr>
                </a:tc>
                <a:tc>
                  <a:txBody>
                    <a:bodyPr/>
                    <a:lstStyle/>
                    <a:p>
                      <a:pPr algn="ct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課　題</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solidFill>
                      <a:schemeClr val="bg1">
                        <a:lumMod val="85000"/>
                      </a:schemeClr>
                    </a:solidFill>
                  </a:tcPr>
                </a:tc>
                <a:tc gridSpan="2">
                  <a:txBody>
                    <a:bodyPr/>
                    <a:lstStyle/>
                    <a:p>
                      <a:pPr algn="ct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対　策</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solidFill>
                      <a:schemeClr val="bg1">
                        <a:lumMod val="85000"/>
                      </a:schemeClr>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gridSpan="2">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rPr>
                        <a:t>必要事項</a:t>
                      </a:r>
                    </a:p>
                  </a:txBody>
                  <a:tcPr marL="72000" marR="36000" marT="36000" marB="36000" anchor="ctr">
                    <a:solidFill>
                      <a:schemeClr val="bg1">
                        <a:lumMod val="85000"/>
                      </a:schemeClr>
                    </a:solidFill>
                  </a:tcPr>
                </a:tc>
                <a:tc hMerge="1">
                  <a:txBody>
                    <a:bodyPr/>
                    <a:lstStyle/>
                    <a:p>
                      <a:pPr algn="ctr">
                        <a:lnSpc>
                          <a:spcPts val="1800"/>
                        </a:lnSpc>
                      </a:pP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marL="72000" marR="36000" marT="36000" marB="36000" anchor="ctr">
                    <a:solidFill>
                      <a:schemeClr val="bg1">
                        <a:lumMod val="85000"/>
                      </a:schemeClr>
                    </a:solidFill>
                  </a:tcPr>
                </a:tc>
                <a:extLst>
                  <a:ext uri="{0D108BD9-81ED-4DB2-BD59-A6C34878D82A}">
                    <a16:rowId xmlns="" xmlns:a16="http://schemas.microsoft.com/office/drawing/2014/main" val="10000"/>
                  </a:ext>
                </a:extLst>
              </a:tr>
              <a:tr h="370840">
                <a:tc rowSpan="2">
                  <a:txBody>
                    <a:bodyPr/>
                    <a:lstStyle/>
                    <a:p>
                      <a:pPr algn="ct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学生</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solidFill>
                      <a:schemeClr val="bg1">
                        <a:lumMod val="85000"/>
                      </a:schemeClr>
                    </a:solidFill>
                  </a:tcPr>
                </a:tc>
                <a:tc>
                  <a:txBody>
                    <a:bodyPr/>
                    <a:lstStyle/>
                    <a:p>
                      <a:pPr algn="l">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意欲ある学生の確保</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tc>
                <a:tc rowSpan="7">
                  <a:txBody>
                    <a:bodyPr/>
                    <a:lstStyle/>
                    <a:p>
                      <a:pPr algn="ct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魅力ある新大学構想</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vert="eaVert" anchor="ctr">
                    <a:lnR w="12700" cap="flat" cmpd="sng" algn="ctr">
                      <a:solidFill>
                        <a:schemeClr val="tx1"/>
                      </a:solidFill>
                      <a:prstDash val="sysDot"/>
                      <a:round/>
                      <a:headEnd type="none" w="med" len="med"/>
                      <a:tailEnd type="none" w="med" len="med"/>
                    </a:lnR>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アドミッション・オフィス（</a:t>
                      </a:r>
                      <a:r>
                        <a:rPr kumimoji="1" lang="en-US" altLang="ja-JP" sz="1200" dirty="0" smtClean="0">
                          <a:solidFill>
                            <a:schemeClr val="tx1"/>
                          </a:solidFill>
                          <a:latin typeface="Meiryo UI" panose="020B0604030504040204" pitchFamily="50" charset="-128"/>
                          <a:ea typeface="Meiryo UI" panose="020B0604030504040204" pitchFamily="50" charset="-128"/>
                        </a:rPr>
                        <a:t>AO</a:t>
                      </a:r>
                      <a:r>
                        <a:rPr kumimoji="1" lang="ja-JP" altLang="en-US" sz="1200" dirty="0" smtClean="0">
                          <a:solidFill>
                            <a:schemeClr val="tx1"/>
                          </a:solidFill>
                          <a:latin typeface="Meiryo UI" panose="020B0604030504040204" pitchFamily="50" charset="-128"/>
                          <a:ea typeface="Meiryo UI" panose="020B0604030504040204" pitchFamily="50" charset="-128"/>
                        </a:rPr>
                        <a:t>）の設置</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高大接続入試</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アドミッションオフィサーなど</a:t>
                      </a:r>
                      <a:r>
                        <a:rPr kumimoji="1" lang="en-US" altLang="ja-JP" sz="1200" dirty="0" smtClean="0">
                          <a:solidFill>
                            <a:schemeClr val="tx1"/>
                          </a:solidFill>
                          <a:latin typeface="Meiryo UI" panose="020B0604030504040204" pitchFamily="50" charset="-128"/>
                          <a:ea typeface="Meiryo UI" panose="020B0604030504040204" pitchFamily="50" charset="-128"/>
                        </a:rPr>
                        <a:t>AO</a:t>
                      </a:r>
                      <a:r>
                        <a:rPr kumimoji="1" lang="ja-JP" altLang="en-US" sz="1200" dirty="0" smtClean="0">
                          <a:solidFill>
                            <a:schemeClr val="tx1"/>
                          </a:solidFill>
                          <a:latin typeface="Meiryo UI" panose="020B0604030504040204" pitchFamily="50" charset="-128"/>
                          <a:ea typeface="Meiryo UI" panose="020B0604030504040204" pitchFamily="50" charset="-128"/>
                        </a:rPr>
                        <a:t>人材の確保</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R w="12700" cap="flat" cmpd="sng" algn="ctr">
                      <a:solidFill>
                        <a:schemeClr val="tx1"/>
                      </a:solidFill>
                      <a:prstDash val="sysDot"/>
                      <a:round/>
                      <a:headEnd type="none" w="med" len="med"/>
                      <a:tailEnd type="none" w="med" len="med"/>
                    </a:lnR>
                  </a:tcPr>
                </a:tc>
                <a:tc rowSpan="7">
                  <a:txBody>
                    <a:bodyPr/>
                    <a:lstStyle/>
                    <a:p>
                      <a:pPr marL="0" indent="0" algn="ctr">
                        <a:lnSpc>
                          <a:spcPts val="1800"/>
                        </a:lnSpc>
                        <a:buFont typeface="Arial" panose="020B0604020202020204" pitchFamily="34" charset="0"/>
                        <a:buNone/>
                      </a:pPr>
                      <a:r>
                        <a:rPr kumimoji="1" lang="ja-JP" altLang="en-US" sz="1200" dirty="0" smtClean="0">
                          <a:solidFill>
                            <a:schemeClr val="tx1"/>
                          </a:solidFill>
                          <a:latin typeface="Meiryo UI" panose="020B0604030504040204" pitchFamily="50" charset="-128"/>
                          <a:ea typeface="Meiryo UI" panose="020B0604030504040204" pitchFamily="50" charset="-128"/>
                        </a:rPr>
                        <a:t>キャンパスの集約化・都心拠点化</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vert="eaVert" anchor="ctr">
                    <a:lnL w="12700" cap="flat" cmpd="sng" algn="ctr">
                      <a:solidFill>
                        <a:schemeClr val="tx1"/>
                      </a:solidFill>
                      <a:prstDash val="sysDot"/>
                      <a:round/>
                      <a:headEnd type="none" w="med" len="med"/>
                      <a:tailEnd type="none" w="med" len="med"/>
                    </a:lnL>
                  </a:tcPr>
                </a:tc>
                <a:extLst>
                  <a:ext uri="{0D108BD9-81ED-4DB2-BD59-A6C34878D82A}">
                    <a16:rowId xmlns="" xmlns:a16="http://schemas.microsoft.com/office/drawing/2014/main" val="10001"/>
                  </a:ext>
                </a:extLst>
              </a:tr>
              <a:tr h="370840">
                <a:tc vMerge="1">
                  <a:txBody>
                    <a:bodyPr/>
                    <a:lstStyle/>
                    <a:p>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tc>
                <a:tc>
                  <a:txBody>
                    <a:bodyPr/>
                    <a:lstStyle/>
                    <a:p>
                      <a:pPr algn="l">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優秀な人材の輩出</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tc>
                <a:tc vMerge="1">
                  <a:txBody>
                    <a:bodyPr/>
                    <a:lstStyle/>
                    <a:p>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共通教育の強化（英語、リベラルアーツ）</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公立大学の特性を活かしたカリキュラムの充実</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新共通教育棟の整備</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多様な教育を展開できる教室の確保</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英語圏ネイティブ教員確保</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R w="12700" cap="flat" cmpd="sng" algn="ctr">
                      <a:solidFill>
                        <a:schemeClr val="tx1"/>
                      </a:solidFill>
                      <a:prstDash val="sysDot"/>
                      <a:round/>
                      <a:headEnd type="none" w="med" len="med"/>
                      <a:tailEnd type="none" w="med" len="med"/>
                    </a:lnR>
                  </a:tcPr>
                </a:tc>
                <a:tc vMerge="1">
                  <a:txBody>
                    <a:bodyPr/>
                    <a:lstStyle/>
                    <a:p>
                      <a:pPr marL="171450" indent="-171450">
                        <a:lnSpc>
                          <a:spcPts val="1800"/>
                        </a:lnSpc>
                        <a:buFont typeface="Arial" panose="020B0604020202020204" pitchFamily="34" charset="0"/>
                        <a:buChar char="•"/>
                      </a:pP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extLst>
                  <a:ext uri="{0D108BD9-81ED-4DB2-BD59-A6C34878D82A}">
                    <a16:rowId xmlns="" xmlns:a16="http://schemas.microsoft.com/office/drawing/2014/main" val="10002"/>
                  </a:ext>
                </a:extLst>
              </a:tr>
              <a:tr h="370840">
                <a:tc>
                  <a:txBody>
                    <a:bodyPr/>
                    <a:lstStyle/>
                    <a:p>
                      <a:pPr algn="ct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教員</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solidFill>
                      <a:schemeClr val="bg1">
                        <a:lumMod val="85000"/>
                      </a:schemeClr>
                    </a:solidFill>
                  </a:tcPr>
                </a:tc>
                <a:tc>
                  <a:txBody>
                    <a:bodyPr/>
                    <a:lstStyle/>
                    <a:p>
                      <a:pPr algn="l">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優秀な人材の確保</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tc>
                <a:tc vMerge="1">
                  <a:txBody>
                    <a:bodyPr/>
                    <a:lstStyle/>
                    <a:p>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評価とインセンティブ</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年俸制導入</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クロスアポイントメント制導入</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教育研究支援体制の充実</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tc rowSpan="2">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学長のリーダーシップの下で、教職員へのインセンティブ付与や多様な人事制度を可能にする予算措置</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marR="0" indent="-171450" algn="l" defTabSz="914400" rtl="0" eaLnBrk="1" fontAlgn="auto" latinLnBrk="0" hangingPunct="1">
                        <a:lnSpc>
                          <a:spcPts val="1800"/>
                        </a:lnSpc>
                        <a:spcBef>
                          <a:spcPts val="0"/>
                        </a:spcBef>
                        <a:spcAft>
                          <a:spcPts val="0"/>
                        </a:spcAft>
                        <a:buClrTx/>
                        <a:buSzTx/>
                        <a:buFont typeface="Arial" panose="020B0604020202020204" pitchFamily="34" charset="0"/>
                        <a:buChar char="•"/>
                        <a:tabLst/>
                        <a:defRPr/>
                      </a:pPr>
                      <a:r>
                        <a:rPr kumimoji="1" lang="ja-JP" altLang="en-US" sz="1200" dirty="0" smtClean="0">
                          <a:solidFill>
                            <a:schemeClr val="tx1"/>
                          </a:solidFill>
                          <a:latin typeface="Meiryo UI" panose="020B0604030504040204" pitchFamily="50" charset="-128"/>
                          <a:ea typeface="Meiryo UI" panose="020B0604030504040204" pitchFamily="50" charset="-128"/>
                        </a:rPr>
                        <a:t>戦略領域を推進するための新たな財源確保</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en-US" altLang="ja-JP" sz="1200" dirty="0" smtClean="0">
                          <a:solidFill>
                            <a:schemeClr val="tx1"/>
                          </a:solidFill>
                          <a:latin typeface="Meiryo UI" panose="020B0604030504040204" pitchFamily="50" charset="-128"/>
                          <a:ea typeface="Meiryo UI" panose="020B0604030504040204" pitchFamily="50" charset="-128"/>
                        </a:rPr>
                        <a:t>URA</a:t>
                      </a:r>
                      <a:r>
                        <a:rPr kumimoji="1" lang="ja-JP" altLang="en-US" sz="1200" dirty="0" smtClean="0">
                          <a:solidFill>
                            <a:schemeClr val="tx1"/>
                          </a:solidFill>
                          <a:latin typeface="Meiryo UI" panose="020B0604030504040204" pitchFamily="50" charset="-128"/>
                          <a:ea typeface="Meiryo UI" panose="020B0604030504040204" pitchFamily="50" charset="-128"/>
                        </a:rPr>
                        <a:t>などの研究支援人材の確保</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R w="12700" cap="flat" cmpd="sng" algn="ctr">
                      <a:solidFill>
                        <a:schemeClr val="tx1"/>
                      </a:solidFill>
                      <a:prstDash val="sysDot"/>
                      <a:round/>
                      <a:headEnd type="none" w="med" len="med"/>
                      <a:tailEnd type="none" w="med" len="med"/>
                    </a:lnR>
                  </a:tcPr>
                </a:tc>
                <a:tc vMerge="1">
                  <a:txBody>
                    <a:bodyPr/>
                    <a:lstStyle/>
                    <a:p>
                      <a:pPr marL="171450" indent="-171450">
                        <a:lnSpc>
                          <a:spcPts val="1800"/>
                        </a:lnSpc>
                        <a:buFont typeface="Arial" panose="020B0604020202020204" pitchFamily="34" charset="0"/>
                        <a:buChar char="•"/>
                      </a:pP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extLst>
                  <a:ext uri="{0D108BD9-81ED-4DB2-BD59-A6C34878D82A}">
                    <a16:rowId xmlns="" xmlns:a16="http://schemas.microsoft.com/office/drawing/2014/main" val="10003"/>
                  </a:ext>
                </a:extLst>
              </a:tr>
              <a:tr h="370840">
                <a:tc>
                  <a:txBody>
                    <a:bodyPr/>
                    <a:lstStyle/>
                    <a:p>
                      <a:pPr algn="ctr">
                        <a:lnSpc>
                          <a:spcPts val="1800"/>
                        </a:lnSpc>
                      </a:pPr>
                      <a:r>
                        <a:rPr kumimoji="1" lang="ja-JP" altLang="en-US" sz="1200" smtClean="0">
                          <a:solidFill>
                            <a:schemeClr val="tx1"/>
                          </a:solidFill>
                          <a:latin typeface="Meiryo UI" panose="020B0604030504040204" pitchFamily="50" charset="-128"/>
                          <a:ea typeface="Meiryo UI" panose="020B0604030504040204" pitchFamily="50" charset="-128"/>
                        </a:rPr>
                        <a:t>職員</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solidFill>
                      <a:schemeClr val="bg1">
                        <a:lumMod val="85000"/>
                      </a:schemeClr>
                    </a:solidFill>
                  </a:tcPr>
                </a:tc>
                <a:tc>
                  <a:txBody>
                    <a:bodyPr/>
                    <a:lstStyle/>
                    <a:p>
                      <a:pPr algn="l">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優秀な人材の確保</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tc>
                <a:tc vMerge="1">
                  <a:txBody>
                    <a:bodyPr/>
                    <a:lstStyle/>
                    <a:p>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評価とインセンティブ</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教職協働体制の構築</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研修体制の充実</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tc vMerge="1">
                  <a:txBody>
                    <a:bodyPr/>
                    <a:lstStyle/>
                    <a:p>
                      <a:pPr marL="0" indent="0">
                        <a:buFont typeface="Arial" panose="020B0604020202020204" pitchFamily="34" charset="0"/>
                        <a:buNone/>
                      </a:pP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tc>
                <a:tc vMerge="1">
                  <a:txBody>
                    <a:bodyPr/>
                    <a:lstStyle/>
                    <a:p>
                      <a:endParaRPr kumimoji="1" lang="ja-JP" altLang="en-US"/>
                    </a:p>
                  </a:txBody>
                  <a:tcPr/>
                </a:tc>
                <a:extLst>
                  <a:ext uri="{0D108BD9-81ED-4DB2-BD59-A6C34878D82A}">
                    <a16:rowId xmlns="" xmlns:a16="http://schemas.microsoft.com/office/drawing/2014/main" val="10004"/>
                  </a:ext>
                </a:extLst>
              </a:tr>
              <a:tr h="370840">
                <a:tc>
                  <a:txBody>
                    <a:bodyPr/>
                    <a:lstStyle/>
                    <a:p>
                      <a:pPr algn="ct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ガバナンス</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solidFill>
                      <a:schemeClr val="bg1">
                        <a:lumMod val="85000"/>
                      </a:schemeClr>
                    </a:solidFill>
                  </a:tcPr>
                </a:tc>
                <a:tc>
                  <a:txBody>
                    <a:bodyPr/>
                    <a:lstStyle/>
                    <a:p>
                      <a:pPr algn="l">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強化</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tc>
                <a:tc vMerge="1">
                  <a:txBody>
                    <a:bodyPr/>
                    <a:lstStyle/>
                    <a:p>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法人組織と大学組織の密な連携</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理事長・学長がトップマネジメントを発揮できる予算編成</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理事長と学長が緊密連携できるような組織・仕組みづくり</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キャンパスの一元化</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R w="12700" cap="flat" cmpd="sng" algn="ctr">
                      <a:solidFill>
                        <a:schemeClr val="tx1"/>
                      </a:solidFill>
                      <a:prstDash val="sysDot"/>
                      <a:round/>
                      <a:headEnd type="none" w="med" len="med"/>
                      <a:tailEnd type="none" w="med" len="med"/>
                    </a:lnR>
                  </a:tcPr>
                </a:tc>
                <a:tc vMerge="1">
                  <a:txBody>
                    <a:bodyPr/>
                    <a:lstStyle/>
                    <a:p>
                      <a:pPr marL="171450" indent="-171450">
                        <a:lnSpc>
                          <a:spcPts val="1800"/>
                        </a:lnSpc>
                        <a:buFont typeface="Arial" panose="020B0604020202020204" pitchFamily="34" charset="0"/>
                        <a:buChar char="•"/>
                      </a:pP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extLst>
                  <a:ext uri="{0D108BD9-81ED-4DB2-BD59-A6C34878D82A}">
                    <a16:rowId xmlns="" xmlns:a16="http://schemas.microsoft.com/office/drawing/2014/main" val="10005"/>
                  </a:ext>
                </a:extLst>
              </a:tr>
              <a:tr h="370840">
                <a:tc>
                  <a:txBody>
                    <a:bodyPr/>
                    <a:lstStyle/>
                    <a:p>
                      <a:pPr algn="ct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運営</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solidFill>
                      <a:schemeClr val="bg1">
                        <a:lumMod val="85000"/>
                      </a:schemeClr>
                    </a:solidFill>
                  </a:tcPr>
                </a:tc>
                <a:tc>
                  <a:txBody>
                    <a:bodyPr/>
                    <a:lstStyle/>
                    <a:p>
                      <a:pPr algn="l">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旧大学存続期の</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gn="l">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業務量への対応</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tc>
                <a:tc vMerge="1">
                  <a:txBody>
                    <a:bodyPr/>
                    <a:lstStyle/>
                    <a:p>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当分の間業務量増加に見合う人員を確保</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人員確保に必要な予算措置</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R w="12700" cap="flat" cmpd="sng" algn="ctr">
                      <a:solidFill>
                        <a:schemeClr val="tx1"/>
                      </a:solidFill>
                      <a:prstDash val="sysDot"/>
                      <a:round/>
                      <a:headEnd type="none" w="med" len="med"/>
                      <a:tailEnd type="none" w="med" len="med"/>
                    </a:lnR>
                  </a:tcPr>
                </a:tc>
                <a:tc vMerge="1">
                  <a:txBody>
                    <a:bodyPr/>
                    <a:lstStyle/>
                    <a:p>
                      <a:pPr marL="171450" indent="-171450">
                        <a:lnSpc>
                          <a:spcPts val="1800"/>
                        </a:lnSpc>
                        <a:buFont typeface="Arial" panose="020B0604020202020204" pitchFamily="34" charset="0"/>
                        <a:buChar char="•"/>
                      </a:pP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extLst>
                  <a:ext uri="{0D108BD9-81ED-4DB2-BD59-A6C34878D82A}">
                    <a16:rowId xmlns="" xmlns:a16="http://schemas.microsoft.com/office/drawing/2014/main" val="10006"/>
                  </a:ext>
                </a:extLst>
              </a:tr>
              <a:tr h="370840">
                <a:tc>
                  <a:txBody>
                    <a:bodyPr/>
                    <a:lstStyle/>
                    <a:p>
                      <a:pPr algn="ctr">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自己財源</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solidFill>
                      <a:schemeClr val="bg1">
                        <a:lumMod val="85000"/>
                      </a:schemeClr>
                    </a:solidFill>
                  </a:tcPr>
                </a:tc>
                <a:tc>
                  <a:txBody>
                    <a:bodyPr/>
                    <a:lstStyle/>
                    <a:p>
                      <a:pPr algn="l">
                        <a:lnSpc>
                          <a:spcPts val="1800"/>
                        </a:lnSpc>
                      </a:pPr>
                      <a:r>
                        <a:rPr kumimoji="1" lang="ja-JP" altLang="en-US" sz="1200" dirty="0" smtClean="0">
                          <a:solidFill>
                            <a:schemeClr val="tx1"/>
                          </a:solidFill>
                          <a:latin typeface="Meiryo UI" panose="020B0604030504040204" pitchFamily="50" charset="-128"/>
                          <a:ea typeface="Meiryo UI" panose="020B0604030504040204" pitchFamily="50" charset="-128"/>
                        </a:rPr>
                        <a:t>寄附金収入の確保</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tc>
                <a:tc vMerge="1">
                  <a:txBody>
                    <a:bodyPr/>
                    <a:lstStyle/>
                    <a:p>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新大学名の工夫</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史料館の充実</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tc>
                  <a:txBody>
                    <a:bodyPr/>
                    <a:lstStyle/>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両大学支援者の意識高揚</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171450" indent="-171450" algn="l">
                        <a:lnSpc>
                          <a:spcPts val="1800"/>
                        </a:lnSpc>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rPr>
                        <a:t>両大学の伝統の継承</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marT="36000" marB="36000" anchor="ctr">
                    <a:lnR w="12700" cap="flat" cmpd="sng" algn="ctr">
                      <a:solidFill>
                        <a:schemeClr val="tx1"/>
                      </a:solidFill>
                      <a:prstDash val="sysDot"/>
                      <a:round/>
                      <a:headEnd type="none" w="med" len="med"/>
                      <a:tailEnd type="none" w="med" len="med"/>
                    </a:lnR>
                  </a:tcPr>
                </a:tc>
                <a:tc vMerge="1">
                  <a:txBody>
                    <a:bodyPr/>
                    <a:lstStyle/>
                    <a:p>
                      <a:pPr marL="171450" indent="-171450">
                        <a:lnSpc>
                          <a:spcPts val="1800"/>
                        </a:lnSpc>
                        <a:buFont typeface="Arial" panose="020B0604020202020204" pitchFamily="34" charset="0"/>
                        <a:buChar char="•"/>
                      </a:pPr>
                      <a:endParaRPr kumimoji="1" lang="ja-JP" altLang="en-US" sz="1200" dirty="0">
                        <a:solidFill>
                          <a:schemeClr val="accent6">
                            <a:lumMod val="75000"/>
                          </a:schemeClr>
                        </a:solidFill>
                        <a:latin typeface="Meiryo UI" panose="020B0604030504040204" pitchFamily="50" charset="-128"/>
                        <a:ea typeface="Meiryo UI" panose="020B0604030504040204" pitchFamily="50" charset="-128"/>
                      </a:endParaRPr>
                    </a:p>
                  </a:txBody>
                  <a:tcPr marL="72000" marR="36000" marT="36000" marB="36000" anchor="ctr">
                    <a:lnL w="12700" cap="flat" cmpd="sng" algn="ctr">
                      <a:solidFill>
                        <a:schemeClr val="tx1"/>
                      </a:solidFill>
                      <a:prstDash val="sysDot"/>
                      <a:round/>
                      <a:headEnd type="none" w="med" len="med"/>
                      <a:tailEnd type="none" w="med" len="med"/>
                    </a:ln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5010740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a:spLocks noGrp="1"/>
          </p:cNvSpPr>
          <p:nvPr>
            <p:ph type="sldNum" sz="quarter" idx="12"/>
          </p:nvPr>
        </p:nvSpPr>
        <p:spPr>
          <a:xfrm>
            <a:off x="6988972" y="6506191"/>
            <a:ext cx="2133600" cy="365125"/>
          </a:xfrm>
        </p:spPr>
        <p:txBody>
          <a:bodyPr/>
          <a:lstStyle/>
          <a:p>
            <a:fld id="{7853CF83-2CA7-468D-933C-9DDBEAA5E899}" type="slidenum">
              <a:rPr kumimoji="1" lang="ja-JP" altLang="en-US" smtClean="0"/>
              <a:pPr/>
              <a:t>94</a:t>
            </a:fld>
            <a:endParaRPr kumimoji="1" lang="ja-JP" altLang="en-US" dirty="0"/>
          </a:p>
        </p:txBody>
      </p:sp>
      <p:sp>
        <p:nvSpPr>
          <p:cNvPr id="30" name="テキスト ボックス 29"/>
          <p:cNvSpPr txBox="1"/>
          <p:nvPr/>
        </p:nvSpPr>
        <p:spPr>
          <a:xfrm>
            <a:off x="0" y="15440"/>
            <a:ext cx="9143999" cy="369332"/>
          </a:xfrm>
          <a:prstGeom prst="rect">
            <a:avLst/>
          </a:prstGeom>
          <a:solidFill>
            <a:schemeClr val="bg1">
              <a:lumMod val="50000"/>
            </a:schemeClr>
          </a:solidFill>
          <a:ln w="25400">
            <a:solidFill>
              <a:schemeClr val="bg1">
                <a:lumMod val="50000"/>
              </a:schemeClr>
            </a:solidFill>
          </a:ln>
        </p:spPr>
        <p:txBody>
          <a:bodyPr wrap="square" rtlCol="0">
            <a:spAutoFit/>
          </a:bodyPr>
          <a:lstStyle/>
          <a:p>
            <a:r>
              <a:rPr lang="ja-JP" altLang="en-US" dirty="0">
                <a:solidFill>
                  <a:schemeClr val="bg1"/>
                </a:solidFill>
                <a:latin typeface="Meiryo UI" panose="020B0604030504040204" pitchFamily="50" charset="-128"/>
                <a:ea typeface="Meiryo UI" panose="020B0604030504040204" pitchFamily="50" charset="-128"/>
              </a:rPr>
              <a:t>５</a:t>
            </a:r>
            <a:r>
              <a:rPr lang="ja-JP" altLang="en-US" dirty="0" smtClean="0">
                <a:solidFill>
                  <a:schemeClr val="bg1"/>
                </a:solidFill>
                <a:latin typeface="Meiryo UI" panose="020B0604030504040204" pitchFamily="50" charset="-128"/>
                <a:ea typeface="Meiryo UI" panose="020B0604030504040204" pitchFamily="50" charset="-128"/>
              </a:rPr>
              <a:t>　新</a:t>
            </a:r>
            <a:r>
              <a:rPr lang="ja-JP" altLang="en-US" dirty="0">
                <a:solidFill>
                  <a:schemeClr val="bg1"/>
                </a:solidFill>
                <a:latin typeface="Meiryo UI" panose="020B0604030504040204" pitchFamily="50" charset="-128"/>
                <a:ea typeface="Meiryo UI" panose="020B0604030504040204" pitchFamily="50" charset="-128"/>
              </a:rPr>
              <a:t>たな</a:t>
            </a:r>
            <a:r>
              <a:rPr lang="ja-JP" altLang="en-US" dirty="0" smtClean="0">
                <a:solidFill>
                  <a:schemeClr val="bg1"/>
                </a:solidFill>
                <a:latin typeface="Meiryo UI" panose="020B0604030504040204" pitchFamily="50" charset="-128"/>
                <a:ea typeface="Meiryo UI" panose="020B0604030504040204" pitchFamily="50" charset="-128"/>
              </a:rPr>
              <a:t>機能の確立に向けた取組</a:t>
            </a:r>
            <a:endParaRPr lang="ja-JP" altLang="en-US" dirty="0">
              <a:solidFill>
                <a:schemeClr val="bg1"/>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625626" y="1196752"/>
            <a:ext cx="7872543" cy="3170099"/>
          </a:xfrm>
          <a:prstGeom prst="rect">
            <a:avLst/>
          </a:prstGeom>
        </p:spPr>
        <p:txBody>
          <a:bodyPr wrap="square">
            <a:spAutoFit/>
          </a:bodyPr>
          <a:lstStyle/>
          <a:p>
            <a:pPr marL="342900" indent="-342900">
              <a:buFont typeface="Wingdings" panose="05000000000000000000" pitchFamily="2" charset="2"/>
              <a:buChar char="p"/>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研究成果が問題解決につながるよう、既存の研究分野の枠組みを超えた発想が必要</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行政内・大学内ともに既存の組織や研究の枠組みにとらわれない分野横断的な視点と柔軟な発想が必要</a:t>
            </a:r>
          </a:p>
          <a:p>
            <a:pPr marL="342900" indent="-342900">
              <a:buFont typeface="Wingdings" panose="05000000000000000000" pitchFamily="2" charset="2"/>
              <a:buChar char="p"/>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具体化に向けては、府・市の取組みへの主体性や実行するための予算化が必要</a:t>
            </a:r>
          </a:p>
          <a:p>
            <a:pPr marL="342900" indent="-342900">
              <a:buFont typeface="Wingdings" panose="05000000000000000000" pitchFamily="2" charset="2"/>
              <a:buChar char="p"/>
            </a:pP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p"/>
            </a:pPr>
            <a:r>
              <a:rPr lang="ja-JP" altLang="en-US" sz="2000" dirty="0">
                <a:latin typeface="Meiryo UI" panose="020B0604030504040204" pitchFamily="50" charset="-128"/>
                <a:ea typeface="Meiryo UI" panose="020B0604030504040204" pitchFamily="50" charset="-128"/>
              </a:rPr>
              <a:t>副首都実現に向けた都市</a:t>
            </a:r>
            <a:r>
              <a:rPr lang="ja-JP" altLang="en-US" sz="2000" dirty="0" smtClean="0">
                <a:latin typeface="Meiryo UI" panose="020B0604030504040204" pitchFamily="50" charset="-128"/>
                <a:ea typeface="Meiryo UI" panose="020B0604030504040204" pitchFamily="50" charset="-128"/>
              </a:rPr>
              <a:t>機能強化</a:t>
            </a:r>
            <a:r>
              <a:rPr lang="ja-JP" altLang="en-US" sz="2000" dirty="0">
                <a:latin typeface="Meiryo UI" panose="020B0604030504040204" pitchFamily="50" charset="-128"/>
                <a:ea typeface="Meiryo UI" panose="020B0604030504040204" pitchFamily="50" charset="-128"/>
              </a:rPr>
              <a:t>への貢献も視野に入れることが</a:t>
            </a:r>
            <a:r>
              <a:rPr lang="ja-JP" altLang="en-US" sz="2000" dirty="0" smtClean="0">
                <a:latin typeface="Meiryo UI" panose="020B0604030504040204" pitchFamily="50" charset="-128"/>
                <a:ea typeface="Meiryo UI" panose="020B0604030504040204" pitchFamily="50" charset="-128"/>
              </a:rPr>
              <a:t>必要</a:t>
            </a:r>
            <a:endParaRPr lang="ja-JP" altLang="ja-JP" sz="2000" dirty="0">
              <a:latin typeface="Meiryo UI" panose="020B0604030504040204" pitchFamily="50" charset="-128"/>
              <a:ea typeface="Meiryo UI" panose="020B0604030504040204" pitchFamily="50" charset="-128"/>
            </a:endParaRPr>
          </a:p>
        </p:txBody>
      </p:sp>
      <p:sp>
        <p:nvSpPr>
          <p:cNvPr id="32" name="正方形/長方形 31"/>
          <p:cNvSpPr/>
          <p:nvPr/>
        </p:nvSpPr>
        <p:spPr>
          <a:xfrm>
            <a:off x="2741078" y="519063"/>
            <a:ext cx="3631122" cy="461665"/>
          </a:xfrm>
          <a:prstGeom prst="rect">
            <a:avLst/>
          </a:prstGeom>
        </p:spPr>
        <p:txBody>
          <a:bodyPr wrap="none">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二つの機能の確立に向けて</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625627" y="1052736"/>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4" name="図表 33"/>
          <p:cNvGraphicFramePr/>
          <p:nvPr>
            <p:extLst/>
          </p:nvPr>
        </p:nvGraphicFramePr>
        <p:xfrm>
          <a:off x="909741" y="4941168"/>
          <a:ext cx="3950291" cy="1073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正方形/長方形 34"/>
          <p:cNvSpPr/>
          <p:nvPr/>
        </p:nvSpPr>
        <p:spPr>
          <a:xfrm>
            <a:off x="1109974" y="5241938"/>
            <a:ext cx="1794558" cy="738664"/>
          </a:xfrm>
          <a:prstGeom prst="rect">
            <a:avLst/>
          </a:prstGeom>
        </p:spPr>
        <p:txBody>
          <a:bodyPr wrap="square">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大学シーズと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行政ニーズの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マッチング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777442" y="5241938"/>
            <a:ext cx="1794558" cy="738664"/>
          </a:xfrm>
          <a:prstGeom prst="rect">
            <a:avLst/>
          </a:prstGeom>
        </p:spPr>
        <p:txBody>
          <a:bodyPr wrap="square">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府・市で</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事業化検討</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予算措置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二等辺三角形 36"/>
          <p:cNvSpPr/>
          <p:nvPr/>
        </p:nvSpPr>
        <p:spPr>
          <a:xfrm flipV="1">
            <a:off x="4086286" y="6074032"/>
            <a:ext cx="144016" cy="153648"/>
          </a:xfrm>
          <a:prstGeom prst="triangle">
            <a:avLst/>
          </a:prstGeom>
          <a:solidFill>
            <a:schemeClr val="tx1">
              <a:lumMod val="50000"/>
              <a:lumOff val="50000"/>
            </a:schemeClr>
          </a:solidFill>
          <a:ln w="12700">
            <a:solidFill>
              <a:schemeClr val="tx1">
                <a:lumMod val="75000"/>
                <a:lumOff val="25000"/>
              </a:schemeClr>
            </a:solidFill>
          </a:ln>
        </p:spPr>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二等辺三角形 37"/>
          <p:cNvSpPr/>
          <p:nvPr/>
        </p:nvSpPr>
        <p:spPr>
          <a:xfrm flipV="1">
            <a:off x="2420059" y="6074032"/>
            <a:ext cx="144016" cy="153648"/>
          </a:xfrm>
          <a:prstGeom prst="triangle">
            <a:avLst/>
          </a:prstGeom>
          <a:solidFill>
            <a:schemeClr val="tx1">
              <a:lumMod val="50000"/>
              <a:lumOff val="50000"/>
            </a:schemeClr>
          </a:solidFill>
          <a:ln w="12700">
            <a:solidFill>
              <a:schemeClr val="tx1">
                <a:lumMod val="75000"/>
                <a:lumOff val="25000"/>
              </a:schemeClr>
            </a:solidFill>
          </a:ln>
        </p:spPr>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746579" y="6227680"/>
            <a:ext cx="1490976" cy="430887"/>
          </a:xfrm>
          <a:prstGeom prst="rect">
            <a:avLst/>
          </a:prstGeom>
        </p:spPr>
        <p:txBody>
          <a:bodyPr wrap="square">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プロジェクトチーム</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635896" y="6227680"/>
            <a:ext cx="1020627" cy="430887"/>
          </a:xfrm>
          <a:prstGeom prst="rect">
            <a:avLst/>
          </a:prstGeom>
        </p:spPr>
        <p:txBody>
          <a:bodyPr wrap="square">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モデル事業</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実施・検証</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2" name="図表 41"/>
          <p:cNvGraphicFramePr/>
          <p:nvPr>
            <p:extLst/>
          </p:nvPr>
        </p:nvGraphicFramePr>
        <p:xfrm>
          <a:off x="4788024" y="4945869"/>
          <a:ext cx="3950291" cy="10731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3" name="正方形/長方形 42"/>
          <p:cNvSpPr/>
          <p:nvPr/>
        </p:nvSpPr>
        <p:spPr>
          <a:xfrm>
            <a:off x="4988257" y="5246639"/>
            <a:ext cx="1794558" cy="738664"/>
          </a:xfrm>
          <a:prstGeom prst="rect">
            <a:avLst/>
          </a:prstGeom>
        </p:spPr>
        <p:txBody>
          <a:bodyPr wrap="square">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事業効果検証</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戦略領域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テーマ検討</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6655725" y="5246639"/>
            <a:ext cx="1794558" cy="954107"/>
          </a:xfrm>
          <a:prstGeom prst="rect">
            <a:avLst/>
          </a:prstGeom>
        </p:spPr>
        <p:txBody>
          <a:bodyPr wrap="square">
            <a:sp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大学統合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府・市事業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本格化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二等辺三角形 44"/>
          <p:cNvSpPr/>
          <p:nvPr/>
        </p:nvSpPr>
        <p:spPr>
          <a:xfrm flipV="1">
            <a:off x="6298342" y="6078733"/>
            <a:ext cx="144016" cy="153648"/>
          </a:xfrm>
          <a:prstGeom prst="triangle">
            <a:avLst/>
          </a:prstGeom>
          <a:solidFill>
            <a:schemeClr val="tx1">
              <a:lumMod val="50000"/>
              <a:lumOff val="50000"/>
            </a:schemeClr>
          </a:solidFill>
          <a:ln w="12700">
            <a:solidFill>
              <a:schemeClr val="tx1">
                <a:lumMod val="75000"/>
                <a:lumOff val="25000"/>
              </a:schemeClr>
            </a:solidFill>
          </a:ln>
        </p:spPr>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5624862" y="6232381"/>
            <a:ext cx="1490976" cy="430887"/>
          </a:xfrm>
          <a:prstGeom prst="rect">
            <a:avLst/>
          </a:prstGeom>
        </p:spPr>
        <p:txBody>
          <a:bodyPr wrap="square">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戦略領域</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テーマ設定</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1895756" y="4509120"/>
            <a:ext cx="1718740" cy="292388"/>
          </a:xfrm>
          <a:prstGeom prst="rect">
            <a:avLst/>
          </a:prstGeom>
          <a:noFill/>
        </p:spPr>
        <p:txBody>
          <a:bodyPr wrap="none" rtlCol="0">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6072916" y="4509120"/>
            <a:ext cx="1380506" cy="292388"/>
          </a:xfrm>
          <a:prstGeom prst="rect">
            <a:avLst/>
          </a:prstGeom>
          <a:noFill/>
        </p:spPr>
        <p:txBody>
          <a:bodyPr wrap="none" rtlCol="0">
            <a:spAutoFit/>
          </a:bodyPr>
          <a:lstStyle/>
          <a:p>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893918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a:spLocks noGrp="1"/>
          </p:cNvSpPr>
          <p:nvPr>
            <p:ph type="sldNum" sz="quarter" idx="12"/>
          </p:nvPr>
        </p:nvSpPr>
        <p:spPr>
          <a:xfrm>
            <a:off x="7020272" y="6525344"/>
            <a:ext cx="2133600" cy="365125"/>
          </a:xfrm>
        </p:spPr>
        <p:txBody>
          <a:bodyPr/>
          <a:lstStyle/>
          <a:p>
            <a:fld id="{7853CF83-2CA7-468D-933C-9DDBEAA5E899}" type="slidenum">
              <a:rPr kumimoji="1" lang="ja-JP" altLang="en-US" smtClean="0"/>
              <a:pPr/>
              <a:t>95</a:t>
            </a:fld>
            <a:endParaRPr kumimoji="1" lang="ja-JP" altLang="en-US" dirty="0"/>
          </a:p>
        </p:txBody>
      </p:sp>
      <p:sp>
        <p:nvSpPr>
          <p:cNvPr id="22" name="正方形/長方形 21"/>
          <p:cNvSpPr/>
          <p:nvPr/>
        </p:nvSpPr>
        <p:spPr>
          <a:xfrm>
            <a:off x="440754" y="1364575"/>
            <a:ext cx="8307710" cy="1200329"/>
          </a:xfrm>
          <a:prstGeom prst="rect">
            <a:avLst/>
          </a:prstGeom>
        </p:spPr>
        <p:txBody>
          <a:bodyPr wrap="square">
            <a:spAutoFit/>
          </a:bodyPr>
          <a:lstStyle/>
          <a:p>
            <a:pPr marL="273050" lvl="0" indent="-273050" algn="just">
              <a:lnSpc>
                <a:spcPct val="150000"/>
              </a:lnSpc>
              <a:spcAft>
                <a:spcPts val="0"/>
              </a:spcAft>
              <a:buFont typeface="Wingdings" panose="05000000000000000000" pitchFamily="2" charset="2"/>
              <a:buChar char=""/>
            </a:pPr>
            <a:r>
              <a:rPr lang="ja-JP" altLang="en-US" sz="1600" kern="100" dirty="0" smtClean="0">
                <a:latin typeface="Century" panose="02040604050505020304" pitchFamily="18" charset="0"/>
                <a:ea typeface="Meiryo UI" panose="020B0604030504040204" pitchFamily="50" charset="-128"/>
                <a:cs typeface="Meiryo UI" panose="020B0604030504040204" pitchFamily="50" charset="-128"/>
              </a:rPr>
              <a:t>両大学の研究シーズと府市の行政課題のマッチング窓口を一本化</a:t>
            </a:r>
            <a:endParaRPr lang="en-US" altLang="ja-JP" sz="1600" kern="100" dirty="0" smtClean="0">
              <a:latin typeface="Century" panose="02040604050505020304" pitchFamily="18" charset="0"/>
              <a:ea typeface="Meiryo UI" panose="020B0604030504040204" pitchFamily="50" charset="-128"/>
              <a:cs typeface="Meiryo UI" panose="020B0604030504040204" pitchFamily="50" charset="-128"/>
            </a:endParaRPr>
          </a:p>
          <a:p>
            <a:pPr marL="273050" lvl="0" indent="-273050" algn="just">
              <a:lnSpc>
                <a:spcPct val="150000"/>
              </a:lnSpc>
              <a:spcAft>
                <a:spcPts val="0"/>
              </a:spcAft>
              <a:buFont typeface="Wingdings" panose="05000000000000000000" pitchFamily="2" charset="2"/>
              <a:buChar char=""/>
            </a:pPr>
            <a:r>
              <a:rPr lang="ja-JP" altLang="en-US" sz="1600" kern="100" dirty="0" smtClean="0">
                <a:latin typeface="Century" panose="02040604050505020304" pitchFamily="18" charset="0"/>
                <a:ea typeface="Meiryo UI" panose="020B0604030504040204" pitchFamily="50" charset="-128"/>
                <a:cs typeface="Meiryo UI" panose="020B0604030504040204" pitchFamily="50" charset="-128"/>
              </a:rPr>
              <a:t>都市問題に関する横断的なテーマに対して、大学シーズ</a:t>
            </a: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と行政</a:t>
            </a:r>
            <a:r>
              <a:rPr lang="ja-JP" altLang="en-US" sz="1600" kern="100" dirty="0" smtClean="0">
                <a:latin typeface="Century" panose="02040604050505020304" pitchFamily="18" charset="0"/>
                <a:ea typeface="Meiryo UI" panose="020B0604030504040204" pitchFamily="50" charset="-128"/>
                <a:cs typeface="Meiryo UI" panose="020B0604030504040204" pitchFamily="50" charset="-128"/>
              </a:rPr>
              <a:t>ニーズ</a:t>
            </a: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の</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意見</a:t>
            </a: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交換</a:t>
            </a:r>
            <a:r>
              <a:rPr lang="ja-JP" altLang="en-US" sz="1600" kern="100" dirty="0" smtClean="0">
                <a:latin typeface="Century" panose="02040604050505020304" pitchFamily="18" charset="0"/>
                <a:ea typeface="Meiryo UI" panose="020B0604030504040204" pitchFamily="50" charset="-128"/>
                <a:cs typeface="Meiryo UI" panose="020B0604030504040204" pitchFamily="50" charset="-128"/>
              </a:rPr>
              <a:t>を実施</a:t>
            </a:r>
            <a:endParaRPr lang="en-US" altLang="ja-JP" sz="1600" kern="100" dirty="0" smtClean="0">
              <a:latin typeface="Century" panose="02040604050505020304" pitchFamily="18" charset="0"/>
              <a:ea typeface="Meiryo UI" panose="020B0604030504040204" pitchFamily="50" charset="-128"/>
              <a:cs typeface="Meiryo UI" panose="020B0604030504040204" pitchFamily="50" charset="-128"/>
            </a:endParaRPr>
          </a:p>
          <a:p>
            <a:pPr marL="273050" lvl="0" indent="-273050" algn="just">
              <a:lnSpc>
                <a:spcPct val="150000"/>
              </a:lnSpc>
              <a:spcAft>
                <a:spcPts val="0"/>
              </a:spcAft>
              <a:buFont typeface="Wingdings" panose="05000000000000000000" pitchFamily="2" charset="2"/>
              <a:buChar char=""/>
            </a:pPr>
            <a:r>
              <a:rPr lang="ja-JP" altLang="en-US" sz="1600" kern="100" dirty="0" smtClean="0">
                <a:latin typeface="Century" panose="02040604050505020304" pitchFamily="18" charset="0"/>
                <a:ea typeface="Meiryo UI" panose="020B0604030504040204" pitchFamily="50" charset="-128"/>
                <a:cs typeface="Meiryo UI" panose="020B0604030504040204" pitchFamily="50" charset="-128"/>
              </a:rPr>
              <a:t>府・市・両大学が</a:t>
            </a: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調整</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・連携を</a:t>
            </a: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深め、</a:t>
            </a:r>
            <a:r>
              <a:rPr lang="ja-JP" altLang="en-US" sz="1600" kern="100" dirty="0" smtClean="0">
                <a:latin typeface="Century" panose="02040604050505020304" pitchFamily="18" charset="0"/>
                <a:ea typeface="Meiryo UI" panose="020B0604030504040204" pitchFamily="50" charset="-128"/>
                <a:cs typeface="Meiryo UI" panose="020B0604030504040204" pitchFamily="50" charset="-128"/>
              </a:rPr>
              <a:t>４者が</a:t>
            </a: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一体</a:t>
            </a:r>
            <a:r>
              <a:rPr lang="ja-JP" altLang="ja-JP" sz="1600" kern="100" dirty="0">
                <a:latin typeface="Century" panose="02040604050505020304" pitchFamily="18" charset="0"/>
                <a:ea typeface="Meiryo UI" panose="020B0604030504040204" pitchFamily="50" charset="-128"/>
                <a:cs typeface="Meiryo UI" panose="020B0604030504040204" pitchFamily="50" charset="-128"/>
              </a:rPr>
              <a:t>となった実効性のある戦略領域に深化</a:t>
            </a:r>
            <a:r>
              <a:rPr lang="ja-JP" altLang="ja-JP" sz="1600" kern="100" dirty="0" smtClean="0">
                <a:latin typeface="Century" panose="02040604050505020304" pitchFamily="18" charset="0"/>
                <a:ea typeface="Meiryo UI" panose="020B0604030504040204" pitchFamily="50" charset="-128"/>
                <a:cs typeface="Meiryo UI" panose="020B0604030504040204" pitchFamily="50" charset="-128"/>
              </a:rPr>
              <a:t>させる</a:t>
            </a:r>
            <a:endParaRPr lang="ja-JP" altLang="ja-JP" sz="1600" dirty="0">
              <a:latin typeface="Meiryo UI" panose="020B0604030504040204" pitchFamily="50" charset="-128"/>
              <a:ea typeface="Meiryo UI" panose="020B0604030504040204" pitchFamily="50" charset="-128"/>
            </a:endParaRPr>
          </a:p>
        </p:txBody>
      </p:sp>
      <p:sp>
        <p:nvSpPr>
          <p:cNvPr id="59" name="正方形/長方形 58"/>
          <p:cNvSpPr/>
          <p:nvPr/>
        </p:nvSpPr>
        <p:spPr>
          <a:xfrm>
            <a:off x="3587158" y="733116"/>
            <a:ext cx="2043014" cy="391628"/>
          </a:xfrm>
          <a:prstGeom prst="rect">
            <a:avLst/>
          </a:prstGeom>
          <a:ln w="12700">
            <a:solidFill>
              <a:schemeClr val="tx1">
                <a:lumMod val="50000"/>
                <a:lumOff val="50000"/>
              </a:schemeClr>
            </a:solidFill>
          </a:ln>
        </p:spPr>
        <p:txBody>
          <a:bodyPr wrap="square" lIns="36000" tIns="72000" rIns="36000" bIns="72000">
            <a:spAutoFit/>
          </a:bodyP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大学統合まで</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68"/>
          <p:cNvSpPr/>
          <p:nvPr/>
        </p:nvSpPr>
        <p:spPr>
          <a:xfrm>
            <a:off x="3499398" y="159023"/>
            <a:ext cx="2170787" cy="461665"/>
          </a:xfrm>
          <a:prstGeom prst="rect">
            <a:avLst/>
          </a:prstGeom>
        </p:spPr>
        <p:txBody>
          <a:bodyPr wrap="none">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今後の取り組み</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0" name="直線コネクタ 69"/>
          <p:cNvCxnSpPr/>
          <p:nvPr/>
        </p:nvCxnSpPr>
        <p:spPr>
          <a:xfrm>
            <a:off x="625627" y="620688"/>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161714" y="4509120"/>
            <a:ext cx="8960858" cy="0"/>
          </a:xfrm>
          <a:prstGeom prst="line">
            <a:avLst/>
          </a:prstGeom>
          <a:ln w="22225">
            <a:prstDash val="dashDot"/>
          </a:ln>
        </p:spPr>
        <p:style>
          <a:lnRef idx="1">
            <a:schemeClr val="dk1"/>
          </a:lnRef>
          <a:fillRef idx="0">
            <a:schemeClr val="dk1"/>
          </a:fillRef>
          <a:effectRef idx="0">
            <a:schemeClr val="dk1"/>
          </a:effectRef>
          <a:fontRef idx="minor">
            <a:schemeClr val="tx1"/>
          </a:fontRef>
        </p:style>
      </p:cxnSp>
      <p:sp>
        <p:nvSpPr>
          <p:cNvPr id="118" name="角丸四角形 117"/>
          <p:cNvSpPr/>
          <p:nvPr/>
        </p:nvSpPr>
        <p:spPr>
          <a:xfrm>
            <a:off x="5404109" y="4023864"/>
            <a:ext cx="3488371" cy="804324"/>
          </a:xfrm>
          <a:prstGeom prst="roundRect">
            <a:avLst>
              <a:gd name="adj" fmla="val 11336"/>
            </a:avLst>
          </a:prstGeom>
          <a:solidFill>
            <a:schemeClr val="bg1">
              <a:lumMod val="75000"/>
            </a:schemeClr>
          </a:solidFill>
          <a:ln w="28575">
            <a:solidFill>
              <a:schemeClr val="tx1"/>
            </a:solidFill>
          </a:ln>
        </p:spPr>
        <p:txBody>
          <a:bodyPr wrap="square" lIns="36000" tIns="0" rIns="36000" bIns="36000" rtlCol="0" anchor="t" anchorCtr="0">
            <a:no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プラットフォーム</a:t>
            </a:r>
          </a:p>
        </p:txBody>
      </p:sp>
      <p:sp>
        <p:nvSpPr>
          <p:cNvPr id="119" name="フローチャート: 処理 118"/>
          <p:cNvSpPr/>
          <p:nvPr/>
        </p:nvSpPr>
        <p:spPr>
          <a:xfrm>
            <a:off x="1210894" y="3261691"/>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フローチャート: 処理 125"/>
          <p:cNvSpPr/>
          <p:nvPr/>
        </p:nvSpPr>
        <p:spPr>
          <a:xfrm>
            <a:off x="2002982" y="3261691"/>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フローチャート: 処理 126"/>
          <p:cNvSpPr/>
          <p:nvPr/>
        </p:nvSpPr>
        <p:spPr>
          <a:xfrm>
            <a:off x="2939150" y="3253386"/>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フローチャート: 準備 127"/>
          <p:cNvSpPr/>
          <p:nvPr/>
        </p:nvSpPr>
        <p:spPr>
          <a:xfrm>
            <a:off x="1895054" y="5105337"/>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フローチャート: 準備 128"/>
          <p:cNvSpPr/>
          <p:nvPr/>
        </p:nvSpPr>
        <p:spPr>
          <a:xfrm>
            <a:off x="3731174" y="5108774"/>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0" name="直線矢印コネクタ 129"/>
          <p:cNvCxnSpPr>
            <a:stCxn id="128" idx="0"/>
            <a:endCxn id="119" idx="2"/>
          </p:cNvCxnSpPr>
          <p:nvPr/>
        </p:nvCxnSpPr>
        <p:spPr>
          <a:xfrm flipH="1" flipV="1">
            <a:off x="1498894" y="3703726"/>
            <a:ext cx="774160" cy="1401611"/>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31" name="直線矢印コネクタ 130"/>
          <p:cNvCxnSpPr>
            <a:stCxn id="128" idx="0"/>
            <a:endCxn id="126" idx="2"/>
          </p:cNvCxnSpPr>
          <p:nvPr/>
        </p:nvCxnSpPr>
        <p:spPr>
          <a:xfrm flipV="1">
            <a:off x="2273054" y="3703726"/>
            <a:ext cx="17928" cy="1401611"/>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32" name="直線矢印コネクタ 131"/>
          <p:cNvCxnSpPr>
            <a:stCxn id="128" idx="0"/>
            <a:endCxn id="127" idx="2"/>
          </p:cNvCxnSpPr>
          <p:nvPr/>
        </p:nvCxnSpPr>
        <p:spPr>
          <a:xfrm flipV="1">
            <a:off x="2273054" y="3695421"/>
            <a:ext cx="954096" cy="1409916"/>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sp>
        <p:nvSpPr>
          <p:cNvPr id="133" name="フローチャート: 準備 132"/>
          <p:cNvSpPr/>
          <p:nvPr/>
        </p:nvSpPr>
        <p:spPr>
          <a:xfrm>
            <a:off x="2687142" y="5105337"/>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フローチャート: 処理 133"/>
          <p:cNvSpPr/>
          <p:nvPr/>
        </p:nvSpPr>
        <p:spPr>
          <a:xfrm>
            <a:off x="3731174" y="3254844"/>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5" name="直線矢印コネクタ 134"/>
          <p:cNvCxnSpPr>
            <a:stCxn id="134" idx="2"/>
            <a:endCxn id="133" idx="0"/>
          </p:cNvCxnSpPr>
          <p:nvPr/>
        </p:nvCxnSpPr>
        <p:spPr>
          <a:xfrm flipH="1">
            <a:off x="3065142" y="3696879"/>
            <a:ext cx="954032" cy="1408458"/>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136" name="直線矢印コネクタ 135"/>
          <p:cNvCxnSpPr>
            <a:stCxn id="134" idx="2"/>
            <a:endCxn id="129" idx="0"/>
          </p:cNvCxnSpPr>
          <p:nvPr/>
        </p:nvCxnSpPr>
        <p:spPr>
          <a:xfrm>
            <a:off x="4019174" y="3696879"/>
            <a:ext cx="90000" cy="1411895"/>
          </a:xfrm>
          <a:prstGeom prst="straightConnector1">
            <a:avLst/>
          </a:prstGeom>
          <a:ln>
            <a:tailEnd type="triangle" w="lg" len="lg"/>
          </a:ln>
        </p:spPr>
        <p:style>
          <a:lnRef idx="1">
            <a:schemeClr val="dk1"/>
          </a:lnRef>
          <a:fillRef idx="0">
            <a:schemeClr val="dk1"/>
          </a:fillRef>
          <a:effectRef idx="0">
            <a:schemeClr val="dk1"/>
          </a:effectRef>
          <a:fontRef idx="minor">
            <a:schemeClr val="tx1"/>
          </a:fontRef>
        </p:style>
      </p:cxnSp>
      <p:sp>
        <p:nvSpPr>
          <p:cNvPr id="137" name="角丸四角形 136"/>
          <p:cNvSpPr/>
          <p:nvPr/>
        </p:nvSpPr>
        <p:spPr>
          <a:xfrm>
            <a:off x="1043608" y="2924944"/>
            <a:ext cx="1679454" cy="960493"/>
          </a:xfrm>
          <a:prstGeom prst="roundRect">
            <a:avLst>
              <a:gd name="adj" fmla="val 11336"/>
            </a:avLst>
          </a:prstGeom>
          <a:ln w="12700">
            <a:solidFill>
              <a:schemeClr val="tx1">
                <a:lumMod val="50000"/>
                <a:lumOff val="50000"/>
              </a:schemeClr>
            </a:solidFill>
          </a:ln>
        </p:spPr>
        <p:txBody>
          <a:bodyPr wrap="square" lIns="36000" tIns="36000" rIns="36000" bIns="36000" rtlCol="0" anchor="t"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〇〇部局</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角丸四角形 137"/>
          <p:cNvSpPr/>
          <p:nvPr/>
        </p:nvSpPr>
        <p:spPr>
          <a:xfrm>
            <a:off x="2789411" y="2924944"/>
            <a:ext cx="1686090" cy="960494"/>
          </a:xfrm>
          <a:prstGeom prst="roundRect">
            <a:avLst>
              <a:gd name="adj" fmla="val 11336"/>
            </a:avLst>
          </a:prstGeom>
          <a:ln w="12700">
            <a:solidFill>
              <a:schemeClr val="tx1">
                <a:lumMod val="50000"/>
                <a:lumOff val="50000"/>
              </a:schemeClr>
            </a:solidFill>
          </a:ln>
        </p:spPr>
        <p:txBody>
          <a:bodyPr wrap="square" lIns="36000" tIns="36000" rIns="36000" bIns="36000" rtlCol="0" anchor="t"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□□部局</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フローチャート: 準備 138"/>
          <p:cNvSpPr/>
          <p:nvPr/>
        </p:nvSpPr>
        <p:spPr>
          <a:xfrm>
            <a:off x="1102966" y="5105337"/>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角丸四角形 139"/>
          <p:cNvSpPr/>
          <p:nvPr/>
        </p:nvSpPr>
        <p:spPr>
          <a:xfrm>
            <a:off x="1043609" y="4984942"/>
            <a:ext cx="2484392" cy="884677"/>
          </a:xfrm>
          <a:prstGeom prst="roundRect">
            <a:avLst>
              <a:gd name="adj" fmla="val 11336"/>
            </a:avLst>
          </a:prstGeom>
          <a:ln w="12700">
            <a:solidFill>
              <a:schemeClr val="tx1">
                <a:lumMod val="50000"/>
                <a:lumOff val="50000"/>
              </a:schemeClr>
            </a:solidFill>
          </a:ln>
        </p:spPr>
        <p:txBody>
          <a:bodyPr wrap="square" lIns="36000" tIns="36000" rIns="36000" bIns="36000" rtlCol="0" anchor="b"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〇〇研究科</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角丸四角形 140"/>
          <p:cNvSpPr/>
          <p:nvPr/>
        </p:nvSpPr>
        <p:spPr>
          <a:xfrm>
            <a:off x="3587158" y="4984941"/>
            <a:ext cx="1139193" cy="892331"/>
          </a:xfrm>
          <a:prstGeom prst="roundRect">
            <a:avLst>
              <a:gd name="adj" fmla="val 11336"/>
            </a:avLst>
          </a:prstGeom>
          <a:ln w="12700">
            <a:solidFill>
              <a:schemeClr val="tx1">
                <a:lumMod val="50000"/>
                <a:lumOff val="50000"/>
              </a:schemeClr>
            </a:solidFill>
          </a:ln>
        </p:spPr>
        <p:txBody>
          <a:bodyPr wrap="square" lIns="36000" tIns="36000" rIns="36000" bIns="36000" rtlCol="0" anchor="b"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□□研究科</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フローチャート: 処理 141"/>
          <p:cNvSpPr/>
          <p:nvPr/>
        </p:nvSpPr>
        <p:spPr>
          <a:xfrm>
            <a:off x="5580176" y="3261691"/>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フローチャート: 処理 142"/>
          <p:cNvSpPr/>
          <p:nvPr/>
        </p:nvSpPr>
        <p:spPr>
          <a:xfrm>
            <a:off x="6372200" y="3261691"/>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フローチャート: 処理 144"/>
          <p:cNvSpPr/>
          <p:nvPr/>
        </p:nvSpPr>
        <p:spPr>
          <a:xfrm>
            <a:off x="7308368" y="3253386"/>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フローチャート: 準備 145"/>
          <p:cNvSpPr/>
          <p:nvPr/>
        </p:nvSpPr>
        <p:spPr>
          <a:xfrm>
            <a:off x="6120256" y="5105337"/>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フローチャート: 準備 146"/>
          <p:cNvSpPr/>
          <p:nvPr/>
        </p:nvSpPr>
        <p:spPr>
          <a:xfrm>
            <a:off x="7992464" y="5108774"/>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フローチャート: 準備 147"/>
          <p:cNvSpPr/>
          <p:nvPr/>
        </p:nvSpPr>
        <p:spPr>
          <a:xfrm>
            <a:off x="6912344" y="5105337"/>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フローチャート: 処理 148"/>
          <p:cNvSpPr/>
          <p:nvPr/>
        </p:nvSpPr>
        <p:spPr>
          <a:xfrm>
            <a:off x="8100456" y="3254844"/>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角丸四角形 149"/>
          <p:cNvSpPr/>
          <p:nvPr/>
        </p:nvSpPr>
        <p:spPr>
          <a:xfrm>
            <a:off x="5417490" y="2924944"/>
            <a:ext cx="1674789" cy="960494"/>
          </a:xfrm>
          <a:prstGeom prst="roundRect">
            <a:avLst>
              <a:gd name="adj" fmla="val 11336"/>
            </a:avLst>
          </a:prstGeom>
          <a:ln w="12700">
            <a:solidFill>
              <a:schemeClr val="tx1">
                <a:lumMod val="50000"/>
                <a:lumOff val="50000"/>
              </a:schemeClr>
            </a:solidFill>
          </a:ln>
        </p:spPr>
        <p:txBody>
          <a:bodyPr wrap="square" lIns="36000" tIns="36000" rIns="36000" bIns="36000" rtlCol="0" anchor="t"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〇〇部局</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角丸四角形 150"/>
          <p:cNvSpPr/>
          <p:nvPr/>
        </p:nvSpPr>
        <p:spPr>
          <a:xfrm>
            <a:off x="7169930" y="2924944"/>
            <a:ext cx="1650542" cy="960494"/>
          </a:xfrm>
          <a:prstGeom prst="roundRect">
            <a:avLst>
              <a:gd name="adj" fmla="val 11336"/>
            </a:avLst>
          </a:prstGeom>
          <a:ln w="12700">
            <a:solidFill>
              <a:schemeClr val="tx1">
                <a:lumMod val="50000"/>
                <a:lumOff val="50000"/>
              </a:schemeClr>
            </a:solidFill>
          </a:ln>
        </p:spPr>
        <p:txBody>
          <a:bodyPr wrap="square" lIns="36000" tIns="36000" rIns="36000" bIns="36000" rtlCol="0" anchor="t"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□□部局</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フローチャート: 準備 151"/>
          <p:cNvSpPr/>
          <p:nvPr/>
        </p:nvSpPr>
        <p:spPr>
          <a:xfrm>
            <a:off x="5328168" y="5105337"/>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角丸四角形 152"/>
          <p:cNvSpPr/>
          <p:nvPr/>
        </p:nvSpPr>
        <p:spPr>
          <a:xfrm>
            <a:off x="5220072" y="4998678"/>
            <a:ext cx="2520280" cy="870942"/>
          </a:xfrm>
          <a:prstGeom prst="roundRect">
            <a:avLst>
              <a:gd name="adj" fmla="val 11336"/>
            </a:avLst>
          </a:prstGeom>
          <a:ln w="12700">
            <a:solidFill>
              <a:schemeClr val="tx1">
                <a:lumMod val="50000"/>
                <a:lumOff val="50000"/>
              </a:schemeClr>
            </a:solidFill>
          </a:ln>
        </p:spPr>
        <p:txBody>
          <a:bodyPr wrap="square" lIns="36000" tIns="36000" rIns="36000" bIns="36000" rtlCol="0" anchor="b"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〇〇研究科</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4" name="角丸四角形 153"/>
          <p:cNvSpPr/>
          <p:nvPr/>
        </p:nvSpPr>
        <p:spPr>
          <a:xfrm>
            <a:off x="7825295" y="4984941"/>
            <a:ext cx="1139193" cy="884678"/>
          </a:xfrm>
          <a:prstGeom prst="roundRect">
            <a:avLst>
              <a:gd name="adj" fmla="val 11336"/>
            </a:avLst>
          </a:prstGeom>
          <a:ln w="12700">
            <a:solidFill>
              <a:schemeClr val="tx1">
                <a:lumMod val="50000"/>
                <a:lumOff val="50000"/>
              </a:schemeClr>
            </a:solidFill>
          </a:ln>
        </p:spPr>
        <p:txBody>
          <a:bodyPr wrap="square" lIns="36000" tIns="36000" rIns="36000" bIns="36000" rtlCol="0" anchor="b"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□□研究科</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角丸四角形 154"/>
          <p:cNvSpPr/>
          <p:nvPr/>
        </p:nvSpPr>
        <p:spPr>
          <a:xfrm>
            <a:off x="5580176" y="4293096"/>
            <a:ext cx="1512103" cy="383334"/>
          </a:xfrm>
          <a:prstGeom prst="roundRect">
            <a:avLst>
              <a:gd name="adj" fmla="val 11336"/>
            </a:avLst>
          </a:prstGeom>
          <a:solidFill>
            <a:schemeClr val="bg1"/>
          </a:solidFill>
          <a:ln w="28575">
            <a:solidFill>
              <a:schemeClr val="tx1">
                <a:lumMod val="50000"/>
                <a:lumOff val="50000"/>
              </a:schemeClr>
            </a:solidFill>
            <a:prstDash val="dash"/>
          </a:ln>
        </p:spPr>
        <p:txBody>
          <a:bodyPr wrap="square" lIns="36000" tIns="36000" rIns="36000" bIns="36000" rtlCol="0" anchor="ctr" anchorCtr="0">
            <a:noAutofit/>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プロジェクトＸ</a:t>
            </a:r>
          </a:p>
        </p:txBody>
      </p:sp>
      <p:sp>
        <p:nvSpPr>
          <p:cNvPr id="156" name="角丸四角形 155"/>
          <p:cNvSpPr/>
          <p:nvPr/>
        </p:nvSpPr>
        <p:spPr>
          <a:xfrm>
            <a:off x="7238551" y="4293096"/>
            <a:ext cx="1509913" cy="383334"/>
          </a:xfrm>
          <a:prstGeom prst="roundRect">
            <a:avLst>
              <a:gd name="adj" fmla="val 11336"/>
            </a:avLst>
          </a:prstGeom>
          <a:solidFill>
            <a:schemeClr val="bg1"/>
          </a:solidFill>
          <a:ln w="28575">
            <a:solidFill>
              <a:schemeClr val="tx1">
                <a:lumMod val="50000"/>
                <a:lumOff val="50000"/>
              </a:schemeClr>
            </a:solidFill>
            <a:prstDash val="dash"/>
          </a:ln>
        </p:spPr>
        <p:txBody>
          <a:bodyPr wrap="square" lIns="36000" tIns="36000" rIns="36000" bIns="36000" rtlCol="0" anchor="ctr" anchorCtr="0">
            <a:noAutofit/>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プロジェクトＹ</a:t>
            </a:r>
          </a:p>
        </p:txBody>
      </p:sp>
      <p:sp>
        <p:nvSpPr>
          <p:cNvPr id="157" name="下矢印 156"/>
          <p:cNvSpPr/>
          <p:nvPr/>
        </p:nvSpPr>
        <p:spPr>
          <a:xfrm>
            <a:off x="6475508" y="3775095"/>
            <a:ext cx="1336852" cy="338003"/>
          </a:xfrm>
          <a:prstGeom prst="downArrow">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tx1">
                <a:lumMod val="50000"/>
                <a:lumOff val="50000"/>
              </a:schemeClr>
            </a:solidFill>
          </a:ln>
        </p:spPr>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二等辺三角形 157"/>
          <p:cNvSpPr/>
          <p:nvPr/>
        </p:nvSpPr>
        <p:spPr>
          <a:xfrm rot="5400000">
            <a:off x="4111713" y="4233215"/>
            <a:ext cx="1800200" cy="272502"/>
          </a:xfrm>
          <a:prstGeom prst="triangle">
            <a:avLst/>
          </a:prstGeom>
          <a:solidFill>
            <a:schemeClr val="tx2">
              <a:lumMod val="40000"/>
              <a:lumOff val="60000"/>
            </a:schemeClr>
          </a:solidFill>
          <a:ln w="12700">
            <a:solidFill>
              <a:schemeClr val="tx1">
                <a:lumMod val="50000"/>
                <a:lumOff val="50000"/>
              </a:schemeClr>
            </a:solidFill>
          </a:ln>
        </p:spPr>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9" name="正方形/長方形 158"/>
          <p:cNvSpPr/>
          <p:nvPr/>
        </p:nvSpPr>
        <p:spPr>
          <a:xfrm>
            <a:off x="69088" y="2996952"/>
            <a:ext cx="830504" cy="811367"/>
          </a:xfrm>
          <a:prstGeom prst="rect">
            <a:avLst/>
          </a:prstGeom>
        </p:spPr>
        <p:txBody>
          <a:bodyPr wrap="square" lIns="36000" tIns="36000" rIns="36000" bIns="3600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大阪市</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0" name="正方形/長方形 159"/>
          <p:cNvSpPr/>
          <p:nvPr/>
        </p:nvSpPr>
        <p:spPr>
          <a:xfrm>
            <a:off x="-36512" y="5013176"/>
            <a:ext cx="1101076" cy="811367"/>
          </a:xfrm>
          <a:prstGeom prst="rect">
            <a:avLst/>
          </a:prstGeom>
        </p:spPr>
        <p:txBody>
          <a:bodyPr wrap="square" lIns="36000" tIns="36000" rIns="36000" bIns="3600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府立大学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下矢印 160"/>
          <p:cNvSpPr/>
          <p:nvPr/>
        </p:nvSpPr>
        <p:spPr>
          <a:xfrm flipV="1">
            <a:off x="6475508" y="4717997"/>
            <a:ext cx="1336852" cy="338003"/>
          </a:xfrm>
          <a:prstGeom prst="downArrow">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tx1">
                <a:lumMod val="50000"/>
                <a:lumOff val="50000"/>
              </a:schemeClr>
            </a:solidFill>
          </a:ln>
        </p:spPr>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924775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角丸四角形 56"/>
          <p:cNvSpPr/>
          <p:nvPr/>
        </p:nvSpPr>
        <p:spPr>
          <a:xfrm>
            <a:off x="2811821" y="4527920"/>
            <a:ext cx="3488371" cy="804324"/>
          </a:xfrm>
          <a:prstGeom prst="roundRect">
            <a:avLst>
              <a:gd name="adj" fmla="val 11336"/>
            </a:avLst>
          </a:prstGeom>
          <a:solidFill>
            <a:schemeClr val="bg1">
              <a:lumMod val="75000"/>
            </a:schemeClr>
          </a:solidFill>
          <a:ln w="28575">
            <a:solidFill>
              <a:schemeClr val="tx1"/>
            </a:solidFill>
          </a:ln>
        </p:spPr>
        <p:txBody>
          <a:bodyPr wrap="square" lIns="36000" tIns="0" rIns="36000" bIns="36000" rtlCol="0" anchor="t" anchorCtr="0">
            <a:no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プラットフォーム</a:t>
            </a:r>
          </a:p>
        </p:txBody>
      </p:sp>
      <p:sp>
        <p:nvSpPr>
          <p:cNvPr id="5" name="スライド番号プレースホルダー 1"/>
          <p:cNvSpPr>
            <a:spLocks noGrp="1"/>
          </p:cNvSpPr>
          <p:nvPr>
            <p:ph type="sldNum" sz="quarter" idx="12"/>
          </p:nvPr>
        </p:nvSpPr>
        <p:spPr>
          <a:xfrm>
            <a:off x="7046912" y="6525344"/>
            <a:ext cx="2133600" cy="365125"/>
          </a:xfrm>
        </p:spPr>
        <p:txBody>
          <a:bodyPr/>
          <a:lstStyle/>
          <a:p>
            <a:fld id="{7853CF83-2CA7-468D-933C-9DDBEAA5E899}" type="slidenum">
              <a:rPr kumimoji="1" lang="ja-JP" altLang="en-US" smtClean="0"/>
              <a:pPr/>
              <a:t>96</a:t>
            </a:fld>
            <a:endParaRPr kumimoji="1" lang="ja-JP" altLang="en-US" dirty="0"/>
          </a:p>
        </p:txBody>
      </p:sp>
      <p:sp>
        <p:nvSpPr>
          <p:cNvPr id="22" name="正方形/長方形 21"/>
          <p:cNvSpPr/>
          <p:nvPr/>
        </p:nvSpPr>
        <p:spPr>
          <a:xfrm>
            <a:off x="440754" y="1351136"/>
            <a:ext cx="8307710" cy="1569660"/>
          </a:xfrm>
          <a:prstGeom prst="rect">
            <a:avLst/>
          </a:prstGeom>
        </p:spPr>
        <p:txBody>
          <a:bodyPr wrap="square">
            <a:spAutoFit/>
          </a:bodyPr>
          <a:lstStyle/>
          <a:p>
            <a:pPr marL="273050" lvl="0" indent="-273050" algn="just">
              <a:lnSpc>
                <a:spcPct val="150000"/>
              </a:lnSpc>
              <a:spcAft>
                <a:spcPts val="0"/>
              </a:spcAft>
              <a:buFont typeface="Wingdings" panose="05000000000000000000" pitchFamily="2" charset="2"/>
              <a:buChar char=""/>
            </a:pPr>
            <a:r>
              <a:rPr lang="ja-JP" altLang="en-US" sz="1600" kern="100" dirty="0" smtClean="0">
                <a:latin typeface="Century" panose="02040604050505020304" pitchFamily="18" charset="0"/>
                <a:ea typeface="Meiryo UI" panose="020B0604030504040204" pitchFamily="50" charset="-128"/>
                <a:cs typeface="Meiryo UI" panose="020B0604030504040204" pitchFamily="50" charset="-128"/>
              </a:rPr>
              <a:t>モデル事業の実施やデータ収集、社会実験の効果検証に基づき、新大学で取り組む戦略領域を設定</a:t>
            </a:r>
            <a:endParaRPr lang="en-US" altLang="ja-JP" sz="1600" kern="100" dirty="0" smtClean="0">
              <a:latin typeface="Century" panose="02040604050505020304" pitchFamily="18" charset="0"/>
              <a:ea typeface="Meiryo UI" panose="020B0604030504040204" pitchFamily="50" charset="-128"/>
              <a:cs typeface="Meiryo UI" panose="020B0604030504040204" pitchFamily="50" charset="-128"/>
            </a:endParaRPr>
          </a:p>
          <a:p>
            <a:pPr marL="273050" lvl="0" indent="-273050" algn="just">
              <a:lnSpc>
                <a:spcPct val="150000"/>
              </a:lnSpc>
              <a:spcAft>
                <a:spcPts val="0"/>
              </a:spcAft>
              <a:buFont typeface="Wingdings" panose="05000000000000000000" pitchFamily="2" charset="2"/>
              <a:buChar char=""/>
            </a:pPr>
            <a:r>
              <a:rPr lang="ja-JP" altLang="en-US" sz="1600" kern="100" dirty="0" smtClean="0">
                <a:latin typeface="Century" panose="02040604050505020304" pitchFamily="18" charset="0"/>
                <a:ea typeface="Meiryo UI" panose="020B0604030504040204" pitchFamily="50" charset="-128"/>
                <a:cs typeface="Meiryo UI" panose="020B0604030504040204" pitchFamily="50" charset="-128"/>
              </a:rPr>
              <a:t>新大学設置後プラットフォームに地域・企業の参画をさらに取り込み事業規模を拡大展開し、都市課題解決モデルの確立を目指す</a:t>
            </a:r>
            <a:endParaRPr lang="ja-JP" altLang="ja-JP" sz="1600" dirty="0">
              <a:latin typeface="Meiryo UI" panose="020B0604030504040204" pitchFamily="50" charset="-128"/>
              <a:ea typeface="Meiryo UI" panose="020B0604030504040204" pitchFamily="50" charset="-128"/>
            </a:endParaRPr>
          </a:p>
        </p:txBody>
      </p:sp>
      <p:sp>
        <p:nvSpPr>
          <p:cNvPr id="108" name="フローチャート: 処理 107"/>
          <p:cNvSpPr/>
          <p:nvPr/>
        </p:nvSpPr>
        <p:spPr>
          <a:xfrm>
            <a:off x="2987888" y="3765747"/>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フローチャート: 処理 108"/>
          <p:cNvSpPr/>
          <p:nvPr/>
        </p:nvSpPr>
        <p:spPr>
          <a:xfrm>
            <a:off x="3779912" y="3765747"/>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フローチャート: 処理 109"/>
          <p:cNvSpPr/>
          <p:nvPr/>
        </p:nvSpPr>
        <p:spPr>
          <a:xfrm>
            <a:off x="4716080" y="3757442"/>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フローチャート: 準備 110"/>
          <p:cNvSpPr/>
          <p:nvPr/>
        </p:nvSpPr>
        <p:spPr>
          <a:xfrm>
            <a:off x="3527968" y="5609393"/>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フローチャート: 準備 111"/>
          <p:cNvSpPr/>
          <p:nvPr/>
        </p:nvSpPr>
        <p:spPr>
          <a:xfrm>
            <a:off x="5400176" y="5612830"/>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フローチャート: 準備 115"/>
          <p:cNvSpPr/>
          <p:nvPr/>
        </p:nvSpPr>
        <p:spPr>
          <a:xfrm>
            <a:off x="4320056" y="5609393"/>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フローチャート: 処理 116"/>
          <p:cNvSpPr/>
          <p:nvPr/>
        </p:nvSpPr>
        <p:spPr>
          <a:xfrm>
            <a:off x="5508168" y="3758900"/>
            <a:ext cx="576000" cy="442035"/>
          </a:xfrm>
          <a:prstGeom prst="flowChartProcess">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担当課</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D</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角丸四角形 119"/>
          <p:cNvSpPr/>
          <p:nvPr/>
        </p:nvSpPr>
        <p:spPr>
          <a:xfrm>
            <a:off x="2825202" y="3429000"/>
            <a:ext cx="1674789" cy="960494"/>
          </a:xfrm>
          <a:prstGeom prst="roundRect">
            <a:avLst>
              <a:gd name="adj" fmla="val 11336"/>
            </a:avLst>
          </a:prstGeom>
          <a:ln w="12700">
            <a:solidFill>
              <a:schemeClr val="tx1">
                <a:lumMod val="50000"/>
                <a:lumOff val="50000"/>
              </a:schemeClr>
            </a:solidFill>
          </a:ln>
        </p:spPr>
        <p:txBody>
          <a:bodyPr wrap="square" lIns="36000" tIns="36000" rIns="36000" bIns="36000" rtlCol="0" anchor="t"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〇〇部局</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角丸四角形 120"/>
          <p:cNvSpPr/>
          <p:nvPr/>
        </p:nvSpPr>
        <p:spPr>
          <a:xfrm>
            <a:off x="4577642" y="3429000"/>
            <a:ext cx="1650542" cy="960494"/>
          </a:xfrm>
          <a:prstGeom prst="roundRect">
            <a:avLst>
              <a:gd name="adj" fmla="val 11336"/>
            </a:avLst>
          </a:prstGeom>
          <a:ln w="12700">
            <a:solidFill>
              <a:schemeClr val="tx1">
                <a:lumMod val="50000"/>
                <a:lumOff val="50000"/>
              </a:schemeClr>
            </a:solidFill>
          </a:ln>
        </p:spPr>
        <p:txBody>
          <a:bodyPr wrap="square" lIns="36000" tIns="36000" rIns="36000" bIns="36000" rtlCol="0" anchor="t"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□□部局</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フローチャート: 準備 121"/>
          <p:cNvSpPr/>
          <p:nvPr/>
        </p:nvSpPr>
        <p:spPr>
          <a:xfrm>
            <a:off x="2735880" y="5609393"/>
            <a:ext cx="756000" cy="442035"/>
          </a:xfrm>
          <a:prstGeom prst="flowChartPreparation">
            <a:avLst/>
          </a:prstGeom>
          <a:ln w="12700">
            <a:solidFill>
              <a:schemeClr val="tx1">
                <a:lumMod val="50000"/>
                <a:lumOff val="50000"/>
              </a:schemeClr>
            </a:solidFill>
          </a:ln>
        </p:spPr>
        <p:txBody>
          <a:bodyPr wrap="square" lIns="36000" tIns="36000" rIns="36000" bIns="36000" rtlCol="0" anchor="ctr">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シーズ</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角丸四角形 122"/>
          <p:cNvSpPr/>
          <p:nvPr/>
        </p:nvSpPr>
        <p:spPr>
          <a:xfrm>
            <a:off x="2627784" y="5502734"/>
            <a:ext cx="2520280" cy="870942"/>
          </a:xfrm>
          <a:prstGeom prst="roundRect">
            <a:avLst>
              <a:gd name="adj" fmla="val 11336"/>
            </a:avLst>
          </a:prstGeom>
          <a:ln w="12700">
            <a:solidFill>
              <a:schemeClr val="tx1">
                <a:lumMod val="50000"/>
                <a:lumOff val="50000"/>
              </a:schemeClr>
            </a:solidFill>
          </a:ln>
        </p:spPr>
        <p:txBody>
          <a:bodyPr wrap="square" lIns="36000" tIns="36000" rIns="36000" bIns="36000" rtlCol="0" anchor="b" anchorCtr="0">
            <a:no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〇〇研究科</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角丸四角形 123"/>
          <p:cNvSpPr/>
          <p:nvPr/>
        </p:nvSpPr>
        <p:spPr>
          <a:xfrm>
            <a:off x="5233007" y="5488997"/>
            <a:ext cx="1139193" cy="884678"/>
          </a:xfrm>
          <a:prstGeom prst="roundRect">
            <a:avLst>
              <a:gd name="adj" fmla="val 11336"/>
            </a:avLst>
          </a:prstGeom>
          <a:ln w="12700">
            <a:solidFill>
              <a:schemeClr val="tx1">
                <a:lumMod val="50000"/>
                <a:lumOff val="50000"/>
              </a:schemeClr>
            </a:solidFill>
          </a:ln>
        </p:spPr>
        <p:txBody>
          <a:bodyPr wrap="square" lIns="36000" tIns="36000" rIns="36000" bIns="36000" rtlCol="0" anchor="b" anchorCtr="0">
            <a:noAutofit/>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□□研究科</a:t>
            </a:r>
            <a:endPar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角丸四角形 124"/>
          <p:cNvSpPr/>
          <p:nvPr/>
        </p:nvSpPr>
        <p:spPr>
          <a:xfrm>
            <a:off x="2987888" y="4797152"/>
            <a:ext cx="1512103" cy="383334"/>
          </a:xfrm>
          <a:prstGeom prst="roundRect">
            <a:avLst>
              <a:gd name="adj" fmla="val 11336"/>
            </a:avLst>
          </a:prstGeom>
          <a:solidFill>
            <a:schemeClr val="bg1"/>
          </a:solidFill>
          <a:ln w="28575">
            <a:solidFill>
              <a:schemeClr val="tx1">
                <a:lumMod val="50000"/>
                <a:lumOff val="50000"/>
              </a:schemeClr>
            </a:solidFill>
            <a:prstDash val="dash"/>
          </a:ln>
        </p:spPr>
        <p:txBody>
          <a:bodyPr wrap="square" lIns="36000" tIns="36000" rIns="36000" bIns="36000" rtlCol="0" anchor="ctr" anchorCtr="0">
            <a:noAutofit/>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プロジェクトＸ</a:t>
            </a:r>
          </a:p>
        </p:txBody>
      </p:sp>
      <p:sp>
        <p:nvSpPr>
          <p:cNvPr id="144" name="角丸四角形 143"/>
          <p:cNvSpPr/>
          <p:nvPr/>
        </p:nvSpPr>
        <p:spPr>
          <a:xfrm>
            <a:off x="4646263" y="4797152"/>
            <a:ext cx="1509913" cy="383334"/>
          </a:xfrm>
          <a:prstGeom prst="roundRect">
            <a:avLst>
              <a:gd name="adj" fmla="val 11336"/>
            </a:avLst>
          </a:prstGeom>
          <a:solidFill>
            <a:schemeClr val="bg1"/>
          </a:solidFill>
          <a:ln w="28575">
            <a:solidFill>
              <a:schemeClr val="tx1">
                <a:lumMod val="50000"/>
                <a:lumOff val="50000"/>
              </a:schemeClr>
            </a:solidFill>
            <a:prstDash val="dash"/>
          </a:ln>
        </p:spPr>
        <p:txBody>
          <a:bodyPr wrap="square" lIns="36000" tIns="36000" rIns="36000" bIns="36000" rtlCol="0" anchor="ctr" anchorCtr="0">
            <a:noAutofit/>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プロジェクトＹ</a:t>
            </a:r>
          </a:p>
        </p:txBody>
      </p:sp>
      <p:sp>
        <p:nvSpPr>
          <p:cNvPr id="175" name="下矢印 174"/>
          <p:cNvSpPr/>
          <p:nvPr/>
        </p:nvSpPr>
        <p:spPr>
          <a:xfrm>
            <a:off x="3883220" y="4279151"/>
            <a:ext cx="1336852" cy="338003"/>
          </a:xfrm>
          <a:prstGeom prst="downArrow">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tx1">
                <a:lumMod val="50000"/>
                <a:lumOff val="50000"/>
              </a:schemeClr>
            </a:solidFill>
          </a:ln>
        </p:spPr>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1" name="正方形/長方形 180"/>
          <p:cNvSpPr/>
          <p:nvPr/>
        </p:nvSpPr>
        <p:spPr>
          <a:xfrm>
            <a:off x="3563888" y="3068960"/>
            <a:ext cx="1943070" cy="318924"/>
          </a:xfrm>
          <a:prstGeom prst="rect">
            <a:avLst/>
          </a:prstGeom>
          <a:solidFill>
            <a:schemeClr val="bg1"/>
          </a:solidFill>
          <a:ln>
            <a:solidFill>
              <a:schemeClr val="bg1"/>
            </a:solidFill>
          </a:ln>
        </p:spPr>
        <p:txBody>
          <a:bodyPr wrap="square" lIns="36000" tIns="36000" rIns="36000" bIns="3600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＜大阪府・大阪市＞</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2" name="正方形/長方形 181"/>
          <p:cNvSpPr/>
          <p:nvPr/>
        </p:nvSpPr>
        <p:spPr>
          <a:xfrm>
            <a:off x="3928290" y="6422095"/>
            <a:ext cx="1363789" cy="319273"/>
          </a:xfrm>
          <a:prstGeom prst="rect">
            <a:avLst/>
          </a:prstGeom>
          <a:solidFill>
            <a:schemeClr val="bg1"/>
          </a:solidFill>
          <a:ln>
            <a:solidFill>
              <a:schemeClr val="bg1"/>
            </a:solidFill>
          </a:ln>
        </p:spPr>
        <p:txBody>
          <a:bodyPr wrap="square" lIns="36000" tIns="36000" rIns="36000" bIns="3600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＜新大学＞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下矢印 64"/>
          <p:cNvSpPr/>
          <p:nvPr/>
        </p:nvSpPr>
        <p:spPr>
          <a:xfrm flipV="1">
            <a:off x="3883220" y="5222053"/>
            <a:ext cx="1336852" cy="338003"/>
          </a:xfrm>
          <a:prstGeom prst="downArrow">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tx1">
                <a:lumMod val="50000"/>
                <a:lumOff val="50000"/>
              </a:schemeClr>
            </a:solidFill>
          </a:ln>
        </p:spPr>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793761" y="4234222"/>
            <a:ext cx="1363789" cy="319273"/>
          </a:xfrm>
          <a:prstGeom prst="rect">
            <a:avLst/>
          </a:prstGeom>
          <a:noFill/>
          <a:ln>
            <a:noFill/>
          </a:ln>
        </p:spPr>
        <p:txBody>
          <a:bodyPr wrap="square" lIns="36000" tIns="36000" rIns="36000" bIns="3600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814932" y="5259590"/>
            <a:ext cx="1363789" cy="319273"/>
          </a:xfrm>
          <a:prstGeom prst="rect">
            <a:avLst/>
          </a:prstGeom>
          <a:noFill/>
        </p:spPr>
        <p:txBody>
          <a:bodyPr wrap="square" lIns="36000" tIns="36000" rIns="36000" bIns="3600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611560" y="3986764"/>
            <a:ext cx="1728192" cy="810388"/>
          </a:xfrm>
          <a:prstGeom prst="ellipse">
            <a:avLst/>
          </a:prstGeom>
          <a:noFill/>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円/楕円 68"/>
          <p:cNvSpPr/>
          <p:nvPr/>
        </p:nvSpPr>
        <p:spPr>
          <a:xfrm>
            <a:off x="611560" y="5013176"/>
            <a:ext cx="1728192" cy="810388"/>
          </a:xfrm>
          <a:prstGeom prst="ellipse">
            <a:avLst/>
          </a:prstGeom>
          <a:noFill/>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下矢印 69"/>
          <p:cNvSpPr/>
          <p:nvPr/>
        </p:nvSpPr>
        <p:spPr>
          <a:xfrm rot="17425152">
            <a:off x="2219006" y="4289326"/>
            <a:ext cx="697934" cy="480236"/>
          </a:xfrm>
          <a:prstGeom prst="downArrow">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tx1">
                <a:lumMod val="50000"/>
                <a:lumOff val="50000"/>
              </a:schemeClr>
            </a:solidFill>
          </a:ln>
        </p:spPr>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下矢印 72"/>
          <p:cNvSpPr/>
          <p:nvPr/>
        </p:nvSpPr>
        <p:spPr>
          <a:xfrm rot="4174848" flipV="1">
            <a:off x="2219006" y="5010316"/>
            <a:ext cx="697934" cy="480236"/>
          </a:xfrm>
          <a:prstGeom prst="downArrow">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tx1">
                <a:lumMod val="50000"/>
                <a:lumOff val="50000"/>
              </a:schemeClr>
            </a:solidFill>
          </a:ln>
        </p:spPr>
        <p:txBody>
          <a:bodyPr wrap="square"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トライプ矢印 2"/>
          <p:cNvSpPr/>
          <p:nvPr/>
        </p:nvSpPr>
        <p:spPr>
          <a:xfrm>
            <a:off x="6457143" y="4240291"/>
            <a:ext cx="1261317" cy="1416779"/>
          </a:xfrm>
          <a:prstGeom prst="stripedRightArrow">
            <a:avLst>
              <a:gd name="adj1" fmla="val 50000"/>
              <a:gd name="adj2" fmla="val 50931"/>
            </a:avLst>
          </a:prstGeom>
          <a:solidFill>
            <a:schemeClr val="bg1">
              <a:lumMod val="65000"/>
            </a:schemeClr>
          </a:solidFill>
          <a:ln w="12700">
            <a:solidFill>
              <a:schemeClr val="bg1"/>
            </a:solidFill>
          </a:ln>
        </p:spPr>
        <p:txBody>
          <a:bodyPr wrap="square" lIns="36000" tIns="324000" rIns="36000" bIns="108000" rtlCol="0" anchor="ctr">
            <a:spAutoFit/>
          </a:bodyPr>
          <a:lstStyle/>
          <a:p>
            <a:pPr algn="ctr"/>
            <a:endPar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7596336" y="4664054"/>
            <a:ext cx="1175383" cy="565146"/>
          </a:xfrm>
          <a:prstGeom prst="rect">
            <a:avLst/>
          </a:prstGeom>
          <a:noFill/>
        </p:spPr>
        <p:txBody>
          <a:bodyPr wrap="square" lIns="36000" tIns="36000" rIns="36000" bIns="36000">
            <a:spAutoFit/>
          </a:bodyP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都市課題</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解決モデル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3587158" y="733116"/>
            <a:ext cx="2043014" cy="391628"/>
          </a:xfrm>
          <a:prstGeom prst="rect">
            <a:avLst/>
          </a:prstGeom>
          <a:ln w="12700">
            <a:solidFill>
              <a:schemeClr val="tx1">
                <a:lumMod val="50000"/>
                <a:lumOff val="50000"/>
              </a:schemeClr>
            </a:solidFill>
          </a:ln>
        </p:spPr>
        <p:txBody>
          <a:bodyPr wrap="square" lIns="36000" tIns="72000" rIns="36000" bIns="7200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新大学設置後</a:t>
            </a:r>
          </a:p>
        </p:txBody>
      </p:sp>
      <p:sp>
        <p:nvSpPr>
          <p:cNvPr id="50" name="正方形/長方形 49"/>
          <p:cNvSpPr/>
          <p:nvPr/>
        </p:nvSpPr>
        <p:spPr>
          <a:xfrm>
            <a:off x="3499398" y="159023"/>
            <a:ext cx="2170787" cy="461665"/>
          </a:xfrm>
          <a:prstGeom prst="rect">
            <a:avLst/>
          </a:prstGeom>
        </p:spPr>
        <p:txBody>
          <a:bodyPr wrap="none">
            <a:spAutoFit/>
          </a:bodyPr>
          <a:lstStyle/>
          <a:p>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今後の取り組み</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1" name="直線コネクタ 50"/>
          <p:cNvCxnSpPr/>
          <p:nvPr/>
        </p:nvCxnSpPr>
        <p:spPr>
          <a:xfrm>
            <a:off x="625627" y="620688"/>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31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10911</TotalTime>
  <Words>16596</Words>
  <Application>Microsoft Office PowerPoint</Application>
  <PresentationFormat>画面に合わせる (4:3)</PresentationFormat>
  <Paragraphs>3288</Paragraphs>
  <Slides>96</Slides>
  <Notes>39</Notes>
  <HiddenSlides>0</HiddenSlides>
  <MMClips>0</MMClips>
  <ScaleCrop>false</ScaleCrop>
  <HeadingPairs>
    <vt:vector size="4" baseType="variant">
      <vt:variant>
        <vt:lpstr>テーマ</vt:lpstr>
      </vt:variant>
      <vt:variant>
        <vt:i4>1</vt:i4>
      </vt:variant>
      <vt:variant>
        <vt:lpstr>スライド タイトル</vt:lpstr>
      </vt:variant>
      <vt:variant>
        <vt:i4>96</vt:i4>
      </vt:variant>
    </vt:vector>
  </HeadingPairs>
  <TitlesOfParts>
    <vt:vector size="97" baseType="lpstr">
      <vt:lpstr>Office ​​テーマ</vt:lpstr>
      <vt:lpstr>PowerPoint プレゼンテーション</vt:lpstr>
      <vt:lpstr>PowerPoint プレゼンテーション</vt:lpstr>
      <vt:lpstr>第１部　はじめに</vt:lpstr>
      <vt:lpstr>PowerPoint プレゼンテーション</vt:lpstr>
      <vt:lpstr>PowerPoint プレゼンテーション</vt:lpstr>
      <vt:lpstr>PowerPoint プレゼンテーション</vt:lpstr>
      <vt:lpstr>検 討 経 過</vt:lpstr>
      <vt:lpstr>PowerPoint プレゼンテーション</vt:lpstr>
      <vt:lpstr>検討体制　「戦略領域別ワークショップ」</vt:lpstr>
      <vt:lpstr>PowerPoint プレゼンテーション</vt:lpstr>
      <vt:lpstr>PowerPoint プレゼンテーション</vt:lpstr>
      <vt:lpstr>PowerPoint プレゼンテーション</vt:lpstr>
      <vt:lpstr>PowerPoint プレゼンテーション</vt:lpstr>
      <vt:lpstr>第２部　新たな機能と戦略領域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１．スマートシティ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２．パブリックヘルス／スマートエイジング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３．バイオエンジニアリング</vt:lpstr>
      <vt:lpstr>PowerPoint プレゼンテーション</vt:lpstr>
      <vt:lpstr>バイオエンジニアリングとは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４．データマネジメント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第３部　今後に向けた作業課題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新大学に向けさらに検討すべき課題と対策</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Batchadmin</dc:creator>
  <cp:lastModifiedBy>松阪　博文</cp:lastModifiedBy>
  <cp:revision>634</cp:revision>
  <cp:lastPrinted>2017-08-28T13:03:10Z</cp:lastPrinted>
  <dcterms:created xsi:type="dcterms:W3CDTF">2017-03-29T04:17:00Z</dcterms:created>
  <dcterms:modified xsi:type="dcterms:W3CDTF">2017-08-29T01:33:52Z</dcterms:modified>
</cp:coreProperties>
</file>