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ppt/charts/chart16.xml" ContentType="application/vnd.openxmlformats-officedocument.drawingml.chart+xml"/>
  <Override PartName="/ppt/theme/themeOverride1.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20.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21.xml" ContentType="application/vnd.openxmlformats-officedocument.drawingml.chart+xml"/>
  <Override PartName="/ppt/charts/chart22.xml" ContentType="application/vnd.openxmlformats-officedocument.drawingml.chart+xml"/>
  <Override PartName="/ppt/notesSlides/notesSlide4.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5.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465" r:id="rId2"/>
    <p:sldId id="537" r:id="rId3"/>
    <p:sldId id="678" r:id="rId4"/>
    <p:sldId id="491" r:id="rId5"/>
    <p:sldId id="601" r:id="rId6"/>
    <p:sldId id="697" r:id="rId7"/>
    <p:sldId id="657" r:id="rId8"/>
    <p:sldId id="582" r:id="rId9"/>
    <p:sldId id="602" r:id="rId10"/>
    <p:sldId id="658" r:id="rId11"/>
    <p:sldId id="585" r:id="rId12"/>
    <p:sldId id="510" r:id="rId13"/>
    <p:sldId id="512" r:id="rId14"/>
    <p:sldId id="540" r:id="rId15"/>
    <p:sldId id="496" r:id="rId16"/>
    <p:sldId id="558" r:id="rId17"/>
    <p:sldId id="605" r:id="rId18"/>
    <p:sldId id="587" r:id="rId19"/>
    <p:sldId id="586" r:id="rId20"/>
    <p:sldId id="615" r:id="rId21"/>
    <p:sldId id="456" r:id="rId22"/>
    <p:sldId id="669" r:id="rId23"/>
    <p:sldId id="661" r:id="rId24"/>
    <p:sldId id="483" r:id="rId25"/>
    <p:sldId id="438" r:id="rId26"/>
    <p:sldId id="621" r:id="rId27"/>
    <p:sldId id="664" r:id="rId28"/>
    <p:sldId id="620" r:id="rId29"/>
    <p:sldId id="535" r:id="rId30"/>
    <p:sldId id="722" r:id="rId31"/>
    <p:sldId id="455" r:id="rId32"/>
    <p:sldId id="666" r:id="rId33"/>
    <p:sldId id="628" r:id="rId34"/>
    <p:sldId id="629" r:id="rId35"/>
    <p:sldId id="594" r:id="rId36"/>
    <p:sldId id="723" r:id="rId37"/>
    <p:sldId id="702" r:id="rId38"/>
    <p:sldId id="724" r:id="rId39"/>
    <p:sldId id="725" r:id="rId40"/>
    <p:sldId id="651" r:id="rId41"/>
    <p:sldId id="726" r:id="rId42"/>
    <p:sldId id="703" r:id="rId43"/>
    <p:sldId id="705" r:id="rId44"/>
    <p:sldId id="727" r:id="rId45"/>
    <p:sldId id="707" r:id="rId46"/>
    <p:sldId id="728" r:id="rId47"/>
    <p:sldId id="729" r:id="rId48"/>
    <p:sldId id="709" r:id="rId49"/>
    <p:sldId id="645" r:id="rId50"/>
    <p:sldId id="570" r:id="rId51"/>
    <p:sldId id="576" r:id="rId52"/>
    <p:sldId id="564" r:id="rId53"/>
    <p:sldId id="514" r:id="rId54"/>
    <p:sldId id="671" r:id="rId55"/>
    <p:sldId id="660" r:id="rId56"/>
    <p:sldId id="575" r:id="rId57"/>
    <p:sldId id="713" r:id="rId58"/>
    <p:sldId id="552" r:id="rId59"/>
    <p:sldId id="698" r:id="rId60"/>
    <p:sldId id="699" r:id="rId61"/>
    <p:sldId id="700" r:id="rId62"/>
    <p:sldId id="696" r:id="rId63"/>
    <p:sldId id="683" r:id="rId64"/>
    <p:sldId id="684" r:id="rId65"/>
    <p:sldId id="685" r:id="rId66"/>
    <p:sldId id="686" r:id="rId67"/>
    <p:sldId id="687" r:id="rId68"/>
    <p:sldId id="688" r:id="rId69"/>
    <p:sldId id="689" r:id="rId70"/>
    <p:sldId id="690" r:id="rId71"/>
    <p:sldId id="691" r:id="rId72"/>
    <p:sldId id="692" r:id="rId73"/>
    <p:sldId id="693" r:id="rId74"/>
    <p:sldId id="694" r:id="rId75"/>
    <p:sldId id="695" r:id="rId76"/>
    <p:sldId id="701" r:id="rId77"/>
    <p:sldId id="681" r:id="rId78"/>
    <p:sldId id="721" r:id="rId79"/>
    <p:sldId id="710" r:id="rId8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63" autoAdjust="0"/>
  </p:normalViewPr>
  <p:slideViewPr>
    <p:cSldViewPr>
      <p:cViewPr varScale="1">
        <p:scale>
          <a:sx n="70" d="100"/>
          <a:sy n="70" d="100"/>
        </p:scale>
        <p:origin x="-13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9.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0.xlsx"/><Relationship Id="rId1" Type="http://schemas.openxmlformats.org/officeDocument/2006/relationships/themeOverride" Target="../theme/themeOverride3.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大阪府</c:v>
                </c:pt>
              </c:strCache>
            </c:strRef>
          </c:tx>
          <c:spPr>
            <a:ln w="57150">
              <a:solidFill>
                <a:schemeClr val="tx1"/>
              </a:solidFill>
            </a:ln>
          </c:spPr>
          <c:marker>
            <c:symbol val="none"/>
          </c:marker>
          <c:dLbls>
            <c:dLbl>
              <c:idx val="12"/>
              <c:layout/>
              <c:numFmt formatCode="#,##0_);[Red]\(#,##0\)" sourceLinked="0"/>
              <c:spPr/>
              <c:txPr>
                <a:bodyPr/>
                <a:lstStyle/>
                <a:p>
                  <a:pPr>
                    <a:defRPr sz="1000"/>
                  </a:pPr>
                  <a:endParaRPr lang="ja-JP"/>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3CD-4E58-9ED2-070762717AD9}"/>
                </c:ext>
              </c:extLst>
            </c:dLbl>
            <c:dLbl>
              <c:idx val="37"/>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3CD-4E58-9ED2-070762717AD9}"/>
                </c:ext>
              </c:extLst>
            </c:dLbl>
            <c:numFmt formatCode="#,##0_);[Red]\(#,##0\)" sourceLinked="0"/>
            <c:spPr>
              <a:noFill/>
              <a:ln>
                <a:noFill/>
              </a:ln>
              <a:effectLst/>
            </c:spPr>
            <c:txPr>
              <a:bodyPr wrap="square" lIns="38100" tIns="19050" rIns="38100" bIns="19050" anchor="ctr">
                <a:spAutoFit/>
              </a:bodyPr>
              <a:lstStyle/>
              <a:p>
                <a:pPr>
                  <a:defRPr sz="1000"/>
                </a:pPr>
                <a:endParaRPr lang="ja-JP"/>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Sheet1!$A$2:$A$39</c:f>
              <c:numCache>
                <c:formatCode>General</c:formatCode>
                <c:ptCount val="38"/>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numCache>
            </c:numRef>
          </c:cat>
          <c:val>
            <c:numRef>
              <c:f>Sheet1!$B$2:$B$39</c:f>
              <c:numCache>
                <c:formatCode>General</c:formatCode>
                <c:ptCount val="38"/>
                <c:pt idx="1">
                  <c:v>1292949</c:v>
                </c:pt>
                <c:pt idx="2">
                  <c:v>1249916</c:v>
                </c:pt>
                <c:pt idx="3">
                  <c:v>1266356</c:v>
                </c:pt>
                <c:pt idx="4">
                  <c:v>1268160</c:v>
                </c:pt>
                <c:pt idx="5">
                  <c:v>1304654</c:v>
                </c:pt>
                <c:pt idx="6">
                  <c:v>1284009</c:v>
                </c:pt>
                <c:pt idx="7">
                  <c:v>1287244</c:v>
                </c:pt>
                <c:pt idx="8">
                  <c:v>1304976</c:v>
                </c:pt>
                <c:pt idx="9">
                  <c:v>1333782</c:v>
                </c:pt>
                <c:pt idx="10">
                  <c:v>1336646</c:v>
                </c:pt>
                <c:pt idx="11">
                  <c:v>1358579</c:v>
                </c:pt>
                <c:pt idx="12">
                  <c:v>1403702</c:v>
                </c:pt>
                <c:pt idx="13">
                  <c:v>1396070</c:v>
                </c:pt>
                <c:pt idx="14">
                  <c:v>1391929</c:v>
                </c:pt>
                <c:pt idx="15">
                  <c:v>1369130</c:v>
                </c:pt>
                <c:pt idx="16">
                  <c:v>1379430</c:v>
                </c:pt>
                <c:pt idx="17">
                  <c:v>1368846</c:v>
                </c:pt>
                <c:pt idx="18">
                  <c:v>1387903</c:v>
                </c:pt>
                <c:pt idx="19">
                  <c:v>1378545</c:v>
                </c:pt>
                <c:pt idx="20">
                  <c:v>1362623</c:v>
                </c:pt>
                <c:pt idx="21">
                  <c:v>1342235</c:v>
                </c:pt>
                <c:pt idx="22">
                  <c:v>1322916</c:v>
                </c:pt>
                <c:pt idx="23">
                  <c:v>1300718</c:v>
                </c:pt>
                <c:pt idx="24">
                  <c:v>1281392</c:v>
                </c:pt>
                <c:pt idx="25">
                  <c:v>1259778</c:v>
                </c:pt>
                <c:pt idx="26">
                  <c:v>1261464</c:v>
                </c:pt>
                <c:pt idx="27">
                  <c:v>1257742</c:v>
                </c:pt>
                <c:pt idx="28">
                  <c:v>1232885</c:v>
                </c:pt>
                <c:pt idx="29">
                  <c:v>1221637</c:v>
                </c:pt>
                <c:pt idx="30">
                  <c:v>1198242</c:v>
                </c:pt>
                <c:pt idx="31">
                  <c:v>1177374</c:v>
                </c:pt>
                <c:pt idx="32">
                  <c:v>1177621</c:v>
                </c:pt>
                <c:pt idx="33">
                  <c:v>1165935</c:v>
                </c:pt>
                <c:pt idx="34">
                  <c:v>1152899</c:v>
                </c:pt>
                <c:pt idx="35">
                  <c:v>1146405</c:v>
                </c:pt>
                <c:pt idx="36">
                  <c:v>1125737</c:v>
                </c:pt>
                <c:pt idx="37">
                  <c:v>1104532</c:v>
                </c:pt>
              </c:numCache>
            </c:numRef>
          </c:val>
          <c:smooth val="0"/>
          <c:extLst xmlns:c16r2="http://schemas.microsoft.com/office/drawing/2015/06/chart">
            <c:ext xmlns:c16="http://schemas.microsoft.com/office/drawing/2014/chart" uri="{C3380CC4-5D6E-409C-BE32-E72D297353CC}">
              <c16:uniqueId val="{00000002-D3CD-4E58-9ED2-070762717AD9}"/>
            </c:ext>
          </c:extLst>
        </c:ser>
        <c:ser>
          <c:idx val="1"/>
          <c:order val="1"/>
          <c:tx>
            <c:strRef>
              <c:f>Sheet1!$C$1</c:f>
              <c:strCache>
                <c:ptCount val="1"/>
                <c:pt idx="0">
                  <c:v>大阪市</c:v>
                </c:pt>
              </c:strCache>
            </c:strRef>
          </c:tx>
          <c:spPr>
            <a:ln>
              <a:solidFill>
                <a:srgbClr val="FF0000"/>
              </a:solidFill>
            </a:ln>
          </c:spPr>
          <c:marker>
            <c:symbol val="none"/>
          </c:marker>
          <c:dLbls>
            <c:dLbl>
              <c:idx val="0"/>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3CD-4E58-9ED2-070762717AD9}"/>
                </c:ext>
              </c:extLst>
            </c:dLbl>
            <c:dLbl>
              <c:idx val="1"/>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3CD-4E58-9ED2-070762717AD9}"/>
                </c:ext>
              </c:extLst>
            </c:dLbl>
            <c:dLbl>
              <c:idx val="37"/>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3CD-4E58-9ED2-070762717AD9}"/>
                </c:ext>
              </c:extLst>
            </c:dLbl>
            <c:numFmt formatCode="#,##0_);[Red]\(#,##0\)" sourceLinked="0"/>
            <c:spPr>
              <a:noFill/>
              <a:ln>
                <a:noFill/>
              </a:ln>
              <a:effectLst/>
            </c:spPr>
            <c:txPr>
              <a:bodyPr wrap="square" lIns="38100" tIns="19050" rIns="38100" bIns="19050" anchor="ctr">
                <a:spAutoFit/>
              </a:bodyPr>
              <a:lstStyle/>
              <a:p>
                <a:pPr>
                  <a:defRPr sz="1000"/>
                </a:pPr>
                <a:endParaRPr lang="ja-JP"/>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Sheet1!$A$2:$A$39</c:f>
              <c:numCache>
                <c:formatCode>General</c:formatCode>
                <c:ptCount val="38"/>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numCache>
            </c:numRef>
          </c:cat>
          <c:val>
            <c:numRef>
              <c:f>Sheet1!$C$2:$C$39</c:f>
              <c:numCache>
                <c:formatCode>General</c:formatCode>
                <c:ptCount val="38"/>
                <c:pt idx="1">
                  <c:v>574077</c:v>
                </c:pt>
                <c:pt idx="2">
                  <c:v>544520</c:v>
                </c:pt>
                <c:pt idx="3">
                  <c:v>542137</c:v>
                </c:pt>
                <c:pt idx="4">
                  <c:v>535904</c:v>
                </c:pt>
                <c:pt idx="5">
                  <c:v>545791</c:v>
                </c:pt>
                <c:pt idx="6">
                  <c:v>526295</c:v>
                </c:pt>
                <c:pt idx="7">
                  <c:v>525347</c:v>
                </c:pt>
                <c:pt idx="8">
                  <c:v>532945</c:v>
                </c:pt>
                <c:pt idx="9">
                  <c:v>540480</c:v>
                </c:pt>
                <c:pt idx="10">
                  <c:v>538106</c:v>
                </c:pt>
                <c:pt idx="11">
                  <c:v>541658</c:v>
                </c:pt>
                <c:pt idx="12">
                  <c:v>567202</c:v>
                </c:pt>
                <c:pt idx="13">
                  <c:v>556479</c:v>
                </c:pt>
                <c:pt idx="14">
                  <c:v>552456</c:v>
                </c:pt>
                <c:pt idx="15">
                  <c:v>537627</c:v>
                </c:pt>
                <c:pt idx="16">
                  <c:v>543886</c:v>
                </c:pt>
                <c:pt idx="17">
                  <c:v>538165</c:v>
                </c:pt>
                <c:pt idx="18">
                  <c:v>553192</c:v>
                </c:pt>
                <c:pt idx="19">
                  <c:v>548518</c:v>
                </c:pt>
                <c:pt idx="20">
                  <c:v>534751</c:v>
                </c:pt>
                <c:pt idx="21">
                  <c:v>518974</c:v>
                </c:pt>
                <c:pt idx="22">
                  <c:v>506069</c:v>
                </c:pt>
                <c:pt idx="23">
                  <c:v>493811</c:v>
                </c:pt>
                <c:pt idx="24">
                  <c:v>487359</c:v>
                </c:pt>
                <c:pt idx="25">
                  <c:v>477769</c:v>
                </c:pt>
                <c:pt idx="26">
                  <c:v>484161</c:v>
                </c:pt>
                <c:pt idx="27">
                  <c:v>484925</c:v>
                </c:pt>
                <c:pt idx="28">
                  <c:v>467980</c:v>
                </c:pt>
                <c:pt idx="29">
                  <c:v>461020</c:v>
                </c:pt>
                <c:pt idx="30">
                  <c:v>453260</c:v>
                </c:pt>
                <c:pt idx="31">
                  <c:v>441677</c:v>
                </c:pt>
                <c:pt idx="32">
                  <c:v>444360</c:v>
                </c:pt>
                <c:pt idx="33">
                  <c:v>442903</c:v>
                </c:pt>
                <c:pt idx="34">
                  <c:v>438624</c:v>
                </c:pt>
                <c:pt idx="35">
                  <c:v>437154</c:v>
                </c:pt>
                <c:pt idx="36">
                  <c:v>426432</c:v>
                </c:pt>
                <c:pt idx="37">
                  <c:v>410393</c:v>
                </c:pt>
              </c:numCache>
            </c:numRef>
          </c:val>
          <c:smooth val="0"/>
          <c:extLst xmlns:c16r2="http://schemas.microsoft.com/office/drawing/2015/06/chart">
            <c:ext xmlns:c16="http://schemas.microsoft.com/office/drawing/2014/chart" uri="{C3380CC4-5D6E-409C-BE32-E72D297353CC}">
              <c16:uniqueId val="{00000006-D3CD-4E58-9ED2-070762717AD9}"/>
            </c:ext>
          </c:extLst>
        </c:ser>
        <c:ser>
          <c:idx val="2"/>
          <c:order val="2"/>
          <c:tx>
            <c:strRef>
              <c:f>Sheet1!$D$1</c:f>
              <c:strCache>
                <c:ptCount val="1"/>
                <c:pt idx="0">
                  <c:v>大阪市以外</c:v>
                </c:pt>
              </c:strCache>
            </c:strRef>
          </c:tx>
          <c:spPr>
            <a:ln>
              <a:solidFill>
                <a:schemeClr val="bg1">
                  <a:lumMod val="65000"/>
                </a:schemeClr>
              </a:solidFill>
            </a:ln>
          </c:spPr>
          <c:marker>
            <c:symbol val="none"/>
          </c:marker>
          <c:dLbls>
            <c:dLbl>
              <c:idx val="13"/>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3CD-4E58-9ED2-070762717AD9}"/>
                </c:ext>
              </c:extLst>
            </c:dLbl>
            <c:dLbl>
              <c:idx val="37"/>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D3CD-4E58-9ED2-070762717AD9}"/>
                </c:ext>
              </c:extLst>
            </c:dLbl>
            <c:numFmt formatCode="#,##0_);[Red]\(#,##0\)" sourceLinked="0"/>
            <c:spPr>
              <a:noFill/>
              <a:ln>
                <a:noFill/>
              </a:ln>
              <a:effectLst/>
            </c:spPr>
            <c:txPr>
              <a:bodyPr wrap="square" lIns="38100" tIns="19050" rIns="38100" bIns="19050" anchor="ctr">
                <a:spAutoFit/>
              </a:bodyPr>
              <a:lstStyle/>
              <a:p>
                <a:pPr>
                  <a:defRPr sz="1000"/>
                </a:pPr>
                <a:endParaRPr lang="ja-JP"/>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Sheet1!$A$2:$A$39</c:f>
              <c:numCache>
                <c:formatCode>General</c:formatCode>
                <c:ptCount val="38"/>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numCache>
            </c:numRef>
          </c:cat>
          <c:val>
            <c:numRef>
              <c:f>Sheet1!$D$2:$D$39</c:f>
              <c:numCache>
                <c:formatCode>General</c:formatCode>
                <c:ptCount val="38"/>
                <c:pt idx="1">
                  <c:v>718872</c:v>
                </c:pt>
                <c:pt idx="2">
                  <c:v>705396</c:v>
                </c:pt>
                <c:pt idx="3">
                  <c:v>724219</c:v>
                </c:pt>
                <c:pt idx="4">
                  <c:v>732256</c:v>
                </c:pt>
                <c:pt idx="5">
                  <c:v>758863</c:v>
                </c:pt>
                <c:pt idx="6">
                  <c:v>757714</c:v>
                </c:pt>
                <c:pt idx="7">
                  <c:v>761897</c:v>
                </c:pt>
                <c:pt idx="8">
                  <c:v>772031</c:v>
                </c:pt>
                <c:pt idx="9">
                  <c:v>793302</c:v>
                </c:pt>
                <c:pt idx="10">
                  <c:v>798540</c:v>
                </c:pt>
                <c:pt idx="11">
                  <c:v>816921</c:v>
                </c:pt>
                <c:pt idx="12">
                  <c:v>836500</c:v>
                </c:pt>
                <c:pt idx="13">
                  <c:v>839591</c:v>
                </c:pt>
                <c:pt idx="14">
                  <c:v>839473</c:v>
                </c:pt>
                <c:pt idx="15">
                  <c:v>831503</c:v>
                </c:pt>
                <c:pt idx="16">
                  <c:v>835544</c:v>
                </c:pt>
                <c:pt idx="17">
                  <c:v>830681</c:v>
                </c:pt>
                <c:pt idx="18">
                  <c:v>834711</c:v>
                </c:pt>
                <c:pt idx="19">
                  <c:v>830027</c:v>
                </c:pt>
                <c:pt idx="20">
                  <c:v>827872</c:v>
                </c:pt>
                <c:pt idx="21">
                  <c:v>823261</c:v>
                </c:pt>
                <c:pt idx="22">
                  <c:v>816847</c:v>
                </c:pt>
                <c:pt idx="23">
                  <c:v>806907</c:v>
                </c:pt>
                <c:pt idx="24">
                  <c:v>794033</c:v>
                </c:pt>
                <c:pt idx="25">
                  <c:v>782009</c:v>
                </c:pt>
                <c:pt idx="26">
                  <c:v>777303</c:v>
                </c:pt>
                <c:pt idx="27">
                  <c:v>772817</c:v>
                </c:pt>
                <c:pt idx="28">
                  <c:v>764905</c:v>
                </c:pt>
                <c:pt idx="29">
                  <c:v>760617</c:v>
                </c:pt>
                <c:pt idx="30">
                  <c:v>744982</c:v>
                </c:pt>
                <c:pt idx="31">
                  <c:v>735697</c:v>
                </c:pt>
                <c:pt idx="32">
                  <c:v>733261</c:v>
                </c:pt>
                <c:pt idx="33">
                  <c:v>723032</c:v>
                </c:pt>
                <c:pt idx="34">
                  <c:v>714275</c:v>
                </c:pt>
                <c:pt idx="35">
                  <c:v>709251</c:v>
                </c:pt>
                <c:pt idx="36">
                  <c:v>699305</c:v>
                </c:pt>
                <c:pt idx="37">
                  <c:v>694139</c:v>
                </c:pt>
              </c:numCache>
            </c:numRef>
          </c:val>
          <c:smooth val="0"/>
          <c:extLst xmlns:c16r2="http://schemas.microsoft.com/office/drawing/2015/06/chart">
            <c:ext xmlns:c16="http://schemas.microsoft.com/office/drawing/2014/chart" uri="{C3380CC4-5D6E-409C-BE32-E72D297353CC}">
              <c16:uniqueId val="{00000009-D3CD-4E58-9ED2-070762717AD9}"/>
            </c:ext>
          </c:extLst>
        </c:ser>
        <c:dLbls>
          <c:showLegendKey val="0"/>
          <c:showVal val="0"/>
          <c:showCatName val="0"/>
          <c:showSerName val="0"/>
          <c:showPercent val="0"/>
          <c:showBubbleSize val="0"/>
        </c:dLbls>
        <c:marker val="1"/>
        <c:smooth val="0"/>
        <c:axId val="160271744"/>
        <c:axId val="160289920"/>
      </c:lineChart>
      <c:catAx>
        <c:axId val="160271744"/>
        <c:scaling>
          <c:orientation val="minMax"/>
        </c:scaling>
        <c:delete val="0"/>
        <c:axPos val="b"/>
        <c:numFmt formatCode="General" sourceLinked="1"/>
        <c:majorTickMark val="out"/>
        <c:minorTickMark val="none"/>
        <c:tickLblPos val="nextTo"/>
        <c:txPr>
          <a:bodyPr/>
          <a:lstStyle/>
          <a:p>
            <a:pPr>
              <a:defRPr sz="600"/>
            </a:pPr>
            <a:endParaRPr lang="ja-JP"/>
          </a:p>
        </c:txPr>
        <c:crossAx val="160289920"/>
        <c:crosses val="autoZero"/>
        <c:auto val="1"/>
        <c:lblAlgn val="ctr"/>
        <c:lblOffset val="100"/>
        <c:noMultiLvlLbl val="0"/>
      </c:catAx>
      <c:valAx>
        <c:axId val="160289920"/>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crossAx val="160271744"/>
        <c:crosses val="autoZero"/>
        <c:crossBetween val="between"/>
        <c:dispUnits>
          <c:builtInUnit val="thousands"/>
        </c:dispUnits>
      </c:valAx>
    </c:plotArea>
    <c:plotVisOnly val="1"/>
    <c:dispBlanksAs val="gap"/>
    <c:showDLblsOverMax val="0"/>
  </c:chart>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189532520325198E-2"/>
          <c:y val="0.15305738157153917"/>
          <c:w val="0.86162093495934955"/>
          <c:h val="0.70809928840298342"/>
        </c:manualLayout>
      </c:layout>
      <c:barChart>
        <c:barDir val="col"/>
        <c:grouping val="stacked"/>
        <c:varyColors val="0"/>
        <c:ser>
          <c:idx val="0"/>
          <c:order val="0"/>
          <c:tx>
            <c:strRef>
              <c:f>Sheet1!$B$1</c:f>
              <c:strCache>
                <c:ptCount val="1"/>
                <c:pt idx="0">
                  <c:v>管路延長</c:v>
                </c:pt>
              </c:strCache>
            </c:strRef>
          </c:tx>
          <c:spPr>
            <a:solidFill>
              <a:schemeClr val="bg1">
                <a:lumMod val="75000"/>
              </a:schemeClr>
            </a:solidFill>
            <a:ln>
              <a:solidFill>
                <a:schemeClr val="tx1">
                  <a:lumMod val="50000"/>
                  <a:lumOff val="50000"/>
                </a:schemeClr>
              </a:solidFill>
            </a:ln>
          </c:spPr>
          <c:invertIfNegative val="0"/>
          <c:dPt>
            <c:idx val="5"/>
            <c:invertIfNegative val="0"/>
            <c:bubble3D val="0"/>
            <c:extLst xmlns:c16r2="http://schemas.microsoft.com/office/drawing/2015/06/chart">
              <c:ext xmlns:c16="http://schemas.microsoft.com/office/drawing/2014/chart" uri="{C3380CC4-5D6E-409C-BE32-E72D297353CC}">
                <c16:uniqueId val="{00000000-DF67-48ED-A01E-8816EEE6FA03}"/>
              </c:ext>
            </c:extLst>
          </c:dPt>
          <c:cat>
            <c:strRef>
              <c:f>Sheet1!$A$2:$A$30</c:f>
              <c:strCache>
                <c:ptCount val="29"/>
                <c:pt idx="0">
                  <c:v>枚方市</c:v>
                </c:pt>
                <c:pt idx="1">
                  <c:v>吹田市</c:v>
                </c:pt>
                <c:pt idx="2">
                  <c:v>守口市</c:v>
                </c:pt>
                <c:pt idx="3">
                  <c:v>池田市</c:v>
                </c:pt>
                <c:pt idx="4">
                  <c:v>河内長野市</c:v>
                </c:pt>
                <c:pt idx="5">
                  <c:v>富田林市</c:v>
                </c:pt>
                <c:pt idx="6">
                  <c:v>豊中市</c:v>
                </c:pt>
                <c:pt idx="7">
                  <c:v>貝塚市</c:v>
                </c:pt>
                <c:pt idx="8">
                  <c:v>藤井寺市</c:v>
                </c:pt>
                <c:pt idx="9">
                  <c:v>泉佐野市</c:v>
                </c:pt>
                <c:pt idx="10">
                  <c:v>河南町</c:v>
                </c:pt>
                <c:pt idx="11">
                  <c:v>豊能町</c:v>
                </c:pt>
                <c:pt idx="12">
                  <c:v>岸和田市</c:v>
                </c:pt>
                <c:pt idx="13">
                  <c:v>太子町</c:v>
                </c:pt>
                <c:pt idx="14">
                  <c:v>岬町</c:v>
                </c:pt>
                <c:pt idx="15">
                  <c:v>能勢町</c:v>
                </c:pt>
                <c:pt idx="16">
                  <c:v>千早赤阪村</c:v>
                </c:pt>
                <c:pt idx="17">
                  <c:v>四條畷市</c:v>
                </c:pt>
                <c:pt idx="18">
                  <c:v>茨木市</c:v>
                </c:pt>
                <c:pt idx="19">
                  <c:v>箕面市</c:v>
                </c:pt>
                <c:pt idx="20">
                  <c:v>和泉市</c:v>
                </c:pt>
                <c:pt idx="21">
                  <c:v>島本町</c:v>
                </c:pt>
                <c:pt idx="22">
                  <c:v>羽曳野市</c:v>
                </c:pt>
                <c:pt idx="23">
                  <c:v>摂津市</c:v>
                </c:pt>
                <c:pt idx="24">
                  <c:v>高槻市</c:v>
                </c:pt>
                <c:pt idx="25">
                  <c:v>寝屋川市</c:v>
                </c:pt>
                <c:pt idx="26">
                  <c:v>交野市</c:v>
                </c:pt>
                <c:pt idx="27">
                  <c:v>東大阪市</c:v>
                </c:pt>
                <c:pt idx="28">
                  <c:v>柏原市</c:v>
                </c:pt>
              </c:strCache>
            </c:strRef>
          </c:cat>
          <c:val>
            <c:numRef>
              <c:f>Sheet1!$B$2:$B$30</c:f>
              <c:numCache>
                <c:formatCode>General</c:formatCode>
                <c:ptCount val="29"/>
                <c:pt idx="0">
                  <c:v>127400</c:v>
                </c:pt>
                <c:pt idx="1">
                  <c:v>63500</c:v>
                </c:pt>
                <c:pt idx="2">
                  <c:v>62380</c:v>
                </c:pt>
                <c:pt idx="3">
                  <c:v>57500</c:v>
                </c:pt>
                <c:pt idx="4">
                  <c:v>33175</c:v>
                </c:pt>
                <c:pt idx="5">
                  <c:v>30995</c:v>
                </c:pt>
                <c:pt idx="6">
                  <c:v>28000</c:v>
                </c:pt>
                <c:pt idx="7">
                  <c:v>16170</c:v>
                </c:pt>
                <c:pt idx="8">
                  <c:v>11780</c:v>
                </c:pt>
                <c:pt idx="9">
                  <c:v>10650</c:v>
                </c:pt>
                <c:pt idx="10">
                  <c:v>9955</c:v>
                </c:pt>
                <c:pt idx="11">
                  <c:v>8000</c:v>
                </c:pt>
                <c:pt idx="12">
                  <c:v>5500</c:v>
                </c:pt>
                <c:pt idx="13">
                  <c:v>4400</c:v>
                </c:pt>
                <c:pt idx="14">
                  <c:v>4200</c:v>
                </c:pt>
                <c:pt idx="15">
                  <c:v>1054</c:v>
                </c:pt>
                <c:pt idx="16">
                  <c:v>1590</c:v>
                </c:pt>
                <c:pt idx="17">
                  <c:v>450</c:v>
                </c:pt>
                <c:pt idx="18">
                  <c:v>17000</c:v>
                </c:pt>
                <c:pt idx="19">
                  <c:v>5800</c:v>
                </c:pt>
                <c:pt idx="20">
                  <c:v>12000</c:v>
                </c:pt>
                <c:pt idx="21">
                  <c:v>10000</c:v>
                </c:pt>
                <c:pt idx="22">
                  <c:v>17500</c:v>
                </c:pt>
                <c:pt idx="23">
                  <c:v>12500</c:v>
                </c:pt>
                <c:pt idx="24">
                  <c:v>43893</c:v>
                </c:pt>
                <c:pt idx="25">
                  <c:v>12700</c:v>
                </c:pt>
                <c:pt idx="26">
                  <c:v>22500</c:v>
                </c:pt>
                <c:pt idx="27">
                  <c:v>1780</c:v>
                </c:pt>
                <c:pt idx="28">
                  <c:v>17900</c:v>
                </c:pt>
              </c:numCache>
            </c:numRef>
          </c:val>
          <c:extLst xmlns:c16r2="http://schemas.microsoft.com/office/drawing/2015/06/chart">
            <c:ext xmlns:c16="http://schemas.microsoft.com/office/drawing/2014/chart" uri="{C3380CC4-5D6E-409C-BE32-E72D297353CC}">
              <c16:uniqueId val="{00000001-DF67-48ED-A01E-8816EEE6FA03}"/>
            </c:ext>
          </c:extLst>
        </c:ser>
        <c:dLbls>
          <c:showLegendKey val="0"/>
          <c:showVal val="0"/>
          <c:showCatName val="0"/>
          <c:showSerName val="0"/>
          <c:showPercent val="0"/>
          <c:showBubbleSize val="0"/>
        </c:dLbls>
        <c:gapWidth val="80"/>
        <c:overlap val="100"/>
        <c:axId val="180613504"/>
        <c:axId val="180615808"/>
      </c:barChart>
      <c:lineChart>
        <c:grouping val="standard"/>
        <c:varyColors val="0"/>
        <c:ser>
          <c:idx val="1"/>
          <c:order val="1"/>
          <c:tx>
            <c:strRef>
              <c:f>Sheet1!$C$1</c:f>
              <c:strCache>
                <c:ptCount val="1"/>
                <c:pt idx="0">
                  <c:v>耐震化率</c:v>
                </c:pt>
              </c:strCache>
            </c:strRef>
          </c:tx>
          <c:spPr>
            <a:ln>
              <a:solidFill>
                <a:srgbClr val="FF0000"/>
              </a:solidFill>
            </a:ln>
          </c:spPr>
          <c:marker>
            <c:spPr>
              <a:solidFill>
                <a:srgbClr val="FF0000"/>
              </a:solidFill>
              <a:ln>
                <a:solidFill>
                  <a:srgbClr val="FF0000"/>
                </a:solidFill>
              </a:ln>
            </c:spPr>
          </c:marker>
          <c:cat>
            <c:strRef>
              <c:f>Sheet1!$A$2:$A$30</c:f>
              <c:strCache>
                <c:ptCount val="29"/>
                <c:pt idx="0">
                  <c:v>枚方市</c:v>
                </c:pt>
                <c:pt idx="1">
                  <c:v>吹田市</c:v>
                </c:pt>
                <c:pt idx="2">
                  <c:v>守口市</c:v>
                </c:pt>
                <c:pt idx="3">
                  <c:v>池田市</c:v>
                </c:pt>
                <c:pt idx="4">
                  <c:v>河内長野市</c:v>
                </c:pt>
                <c:pt idx="5">
                  <c:v>富田林市</c:v>
                </c:pt>
                <c:pt idx="6">
                  <c:v>豊中市</c:v>
                </c:pt>
                <c:pt idx="7">
                  <c:v>貝塚市</c:v>
                </c:pt>
                <c:pt idx="8">
                  <c:v>藤井寺市</c:v>
                </c:pt>
                <c:pt idx="9">
                  <c:v>泉佐野市</c:v>
                </c:pt>
                <c:pt idx="10">
                  <c:v>河南町</c:v>
                </c:pt>
                <c:pt idx="11">
                  <c:v>豊能町</c:v>
                </c:pt>
                <c:pt idx="12">
                  <c:v>岸和田市</c:v>
                </c:pt>
                <c:pt idx="13">
                  <c:v>太子町</c:v>
                </c:pt>
                <c:pt idx="14">
                  <c:v>岬町</c:v>
                </c:pt>
                <c:pt idx="15">
                  <c:v>能勢町</c:v>
                </c:pt>
                <c:pt idx="16">
                  <c:v>千早赤阪村</c:v>
                </c:pt>
                <c:pt idx="17">
                  <c:v>四條畷市</c:v>
                </c:pt>
                <c:pt idx="18">
                  <c:v>茨木市</c:v>
                </c:pt>
                <c:pt idx="19">
                  <c:v>箕面市</c:v>
                </c:pt>
                <c:pt idx="20">
                  <c:v>和泉市</c:v>
                </c:pt>
                <c:pt idx="21">
                  <c:v>島本町</c:v>
                </c:pt>
                <c:pt idx="22">
                  <c:v>羽曳野市</c:v>
                </c:pt>
                <c:pt idx="23">
                  <c:v>摂津市</c:v>
                </c:pt>
                <c:pt idx="24">
                  <c:v>高槻市</c:v>
                </c:pt>
                <c:pt idx="25">
                  <c:v>寝屋川市</c:v>
                </c:pt>
                <c:pt idx="26">
                  <c:v>交野市</c:v>
                </c:pt>
                <c:pt idx="27">
                  <c:v>東大阪市</c:v>
                </c:pt>
                <c:pt idx="28">
                  <c:v>柏原市</c:v>
                </c:pt>
              </c:strCache>
            </c:strRef>
          </c:cat>
          <c:val>
            <c:numRef>
              <c:f>Sheet1!$C$2:$C$30</c:f>
              <c:numCache>
                <c:formatCode>General</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29.411764705882355</c:v>
                </c:pt>
                <c:pt idx="19">
                  <c:v>39.655172413793103</c:v>
                </c:pt>
                <c:pt idx="20">
                  <c:v>58.333333333333336</c:v>
                </c:pt>
                <c:pt idx="21">
                  <c:v>62</c:v>
                </c:pt>
                <c:pt idx="22">
                  <c:v>71.428571428571431</c:v>
                </c:pt>
                <c:pt idx="23">
                  <c:v>96</c:v>
                </c:pt>
                <c:pt idx="24">
                  <c:v>100</c:v>
                </c:pt>
                <c:pt idx="25">
                  <c:v>100</c:v>
                </c:pt>
                <c:pt idx="26">
                  <c:v>100</c:v>
                </c:pt>
                <c:pt idx="27">
                  <c:v>100</c:v>
                </c:pt>
                <c:pt idx="28">
                  <c:v>100</c:v>
                </c:pt>
              </c:numCache>
            </c:numRef>
          </c:val>
          <c:smooth val="0"/>
          <c:extLst xmlns:c16r2="http://schemas.microsoft.com/office/drawing/2015/06/chart">
            <c:ext xmlns:c16="http://schemas.microsoft.com/office/drawing/2014/chart" uri="{C3380CC4-5D6E-409C-BE32-E72D297353CC}">
              <c16:uniqueId val="{00000002-DF67-48ED-A01E-8816EEE6FA03}"/>
            </c:ext>
          </c:extLst>
        </c:ser>
        <c:dLbls>
          <c:showLegendKey val="0"/>
          <c:showVal val="0"/>
          <c:showCatName val="0"/>
          <c:showSerName val="0"/>
          <c:showPercent val="0"/>
          <c:showBubbleSize val="0"/>
        </c:dLbls>
        <c:marker val="1"/>
        <c:smooth val="0"/>
        <c:axId val="180689152"/>
        <c:axId val="180687616"/>
      </c:lineChart>
      <c:catAx>
        <c:axId val="180613504"/>
        <c:scaling>
          <c:orientation val="minMax"/>
        </c:scaling>
        <c:delete val="0"/>
        <c:axPos val="b"/>
        <c:numFmt formatCode="General" sourceLinked="0"/>
        <c:majorTickMark val="out"/>
        <c:minorTickMark val="none"/>
        <c:tickLblPos val="nextTo"/>
        <c:txPr>
          <a:bodyPr rot="0" vert="eaVert"/>
          <a:lstStyle/>
          <a:p>
            <a:pPr>
              <a:defRPr sz="800"/>
            </a:pPr>
            <a:endParaRPr lang="ja-JP"/>
          </a:p>
        </c:txPr>
        <c:crossAx val="180615808"/>
        <c:crosses val="autoZero"/>
        <c:auto val="1"/>
        <c:lblAlgn val="ctr"/>
        <c:lblOffset val="100"/>
        <c:noMultiLvlLbl val="0"/>
      </c:catAx>
      <c:valAx>
        <c:axId val="180615808"/>
        <c:scaling>
          <c:orientation val="minMax"/>
          <c:max val="15000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900"/>
            </a:pPr>
            <a:endParaRPr lang="ja-JP"/>
          </a:p>
        </c:txPr>
        <c:crossAx val="180613504"/>
        <c:crosses val="autoZero"/>
        <c:crossBetween val="between"/>
        <c:majorUnit val="50000"/>
        <c:dispUnits>
          <c:builtInUnit val="thousands"/>
        </c:dispUnits>
      </c:valAx>
      <c:valAx>
        <c:axId val="180687616"/>
        <c:scaling>
          <c:orientation val="minMax"/>
          <c:max val="100"/>
          <c:min val="0"/>
        </c:scaling>
        <c:delete val="0"/>
        <c:axPos val="r"/>
        <c:numFmt formatCode="General" sourceLinked="1"/>
        <c:majorTickMark val="out"/>
        <c:minorTickMark val="none"/>
        <c:tickLblPos val="nextTo"/>
        <c:txPr>
          <a:bodyPr/>
          <a:lstStyle/>
          <a:p>
            <a:pPr>
              <a:defRPr sz="900"/>
            </a:pPr>
            <a:endParaRPr lang="ja-JP"/>
          </a:p>
        </c:txPr>
        <c:crossAx val="180689152"/>
        <c:crosses val="max"/>
        <c:crossBetween val="between"/>
      </c:valAx>
      <c:catAx>
        <c:axId val="180689152"/>
        <c:scaling>
          <c:orientation val="minMax"/>
        </c:scaling>
        <c:delete val="1"/>
        <c:axPos val="b"/>
        <c:numFmt formatCode="General" sourceLinked="1"/>
        <c:majorTickMark val="out"/>
        <c:minorTickMark val="none"/>
        <c:tickLblPos val="nextTo"/>
        <c:crossAx val="180687616"/>
        <c:crosses val="autoZero"/>
        <c:auto val="1"/>
        <c:lblAlgn val="ctr"/>
        <c:lblOffset val="100"/>
        <c:noMultiLvlLbl val="0"/>
      </c:catAx>
    </c:plotArea>
    <c:plotVisOnly val="1"/>
    <c:dispBlanksAs val="gap"/>
    <c:showDLblsOverMax val="0"/>
  </c:chart>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189532520325198E-2"/>
          <c:y val="0.15305738157153917"/>
          <c:w val="0.86162093495934955"/>
          <c:h val="0.70809928840298342"/>
        </c:manualLayout>
      </c:layout>
      <c:barChart>
        <c:barDir val="col"/>
        <c:grouping val="stacked"/>
        <c:varyColors val="0"/>
        <c:ser>
          <c:idx val="0"/>
          <c:order val="0"/>
          <c:tx>
            <c:strRef>
              <c:f>Sheet1!$B$1</c:f>
              <c:strCache>
                <c:ptCount val="1"/>
                <c:pt idx="0">
                  <c:v>管路延長</c:v>
                </c:pt>
              </c:strCache>
            </c:strRef>
          </c:tx>
          <c:spPr>
            <a:solidFill>
              <a:schemeClr val="bg1">
                <a:lumMod val="75000"/>
              </a:schemeClr>
            </a:solidFill>
            <a:ln>
              <a:solidFill>
                <a:schemeClr val="tx1">
                  <a:lumMod val="50000"/>
                  <a:lumOff val="50000"/>
                </a:schemeClr>
              </a:solidFill>
            </a:ln>
          </c:spPr>
          <c:invertIfNegative val="0"/>
          <c:dPt>
            <c:idx val="5"/>
            <c:invertIfNegative val="0"/>
            <c:bubble3D val="0"/>
            <c:extLst xmlns:c16r2="http://schemas.microsoft.com/office/drawing/2015/06/chart">
              <c:ext xmlns:c16="http://schemas.microsoft.com/office/drawing/2014/chart" uri="{C3380CC4-5D6E-409C-BE32-E72D297353CC}">
                <c16:uniqueId val="{00000000-AC99-479C-81F7-5A950C616203}"/>
              </c:ext>
            </c:extLst>
          </c:dPt>
          <c:cat>
            <c:strRef>
              <c:f>Sheet1!$A$2:$A$3</c:f>
              <c:strCache>
                <c:ptCount val="2"/>
                <c:pt idx="0">
                  <c:v>大阪市</c:v>
                </c:pt>
                <c:pt idx="1">
                  <c:v>企業団</c:v>
                </c:pt>
              </c:strCache>
            </c:strRef>
          </c:cat>
          <c:val>
            <c:numRef>
              <c:f>Sheet1!$B$2:$B$3</c:f>
              <c:numCache>
                <c:formatCode>General</c:formatCode>
                <c:ptCount val="2"/>
                <c:pt idx="0">
                  <c:v>2430000</c:v>
                </c:pt>
                <c:pt idx="1">
                  <c:v>2330000</c:v>
                </c:pt>
              </c:numCache>
            </c:numRef>
          </c:val>
          <c:extLst xmlns:c16r2="http://schemas.microsoft.com/office/drawing/2015/06/chart">
            <c:ext xmlns:c16="http://schemas.microsoft.com/office/drawing/2014/chart" uri="{C3380CC4-5D6E-409C-BE32-E72D297353CC}">
              <c16:uniqueId val="{00000001-AC99-479C-81F7-5A950C616203}"/>
            </c:ext>
          </c:extLst>
        </c:ser>
        <c:dLbls>
          <c:showLegendKey val="0"/>
          <c:showVal val="0"/>
          <c:showCatName val="0"/>
          <c:showSerName val="0"/>
          <c:showPercent val="0"/>
          <c:showBubbleSize val="0"/>
        </c:dLbls>
        <c:gapWidth val="80"/>
        <c:overlap val="100"/>
        <c:axId val="182391168"/>
        <c:axId val="182393088"/>
      </c:barChart>
      <c:lineChart>
        <c:grouping val="standard"/>
        <c:varyColors val="0"/>
        <c:ser>
          <c:idx val="1"/>
          <c:order val="1"/>
          <c:tx>
            <c:strRef>
              <c:f>Sheet1!$C$1</c:f>
              <c:strCache>
                <c:ptCount val="1"/>
                <c:pt idx="0">
                  <c:v>耐震化率</c:v>
                </c:pt>
              </c:strCache>
            </c:strRef>
          </c:tx>
          <c:spPr>
            <a:ln>
              <a:solidFill>
                <a:srgbClr val="FF0000"/>
              </a:solidFill>
            </a:ln>
          </c:spPr>
          <c:marker>
            <c:spPr>
              <a:solidFill>
                <a:srgbClr val="FF0000"/>
              </a:solidFill>
              <a:ln>
                <a:solidFill>
                  <a:srgbClr val="FF0000"/>
                </a:solidFill>
              </a:ln>
            </c:spPr>
          </c:marker>
          <c:cat>
            <c:strRef>
              <c:f>Sheet1!$A$2:$A$3</c:f>
              <c:strCache>
                <c:ptCount val="2"/>
                <c:pt idx="0">
                  <c:v>大阪市</c:v>
                </c:pt>
                <c:pt idx="1">
                  <c:v>企業団</c:v>
                </c:pt>
              </c:strCache>
            </c:strRef>
          </c:cat>
          <c:val>
            <c:numRef>
              <c:f>Sheet1!$C$2:$C$3</c:f>
              <c:numCache>
                <c:formatCode>General</c:formatCode>
                <c:ptCount val="2"/>
                <c:pt idx="0">
                  <c:v>0</c:v>
                </c:pt>
                <c:pt idx="1">
                  <c:v>32.317596566523605</c:v>
                </c:pt>
              </c:numCache>
            </c:numRef>
          </c:val>
          <c:smooth val="0"/>
          <c:extLst xmlns:c16r2="http://schemas.microsoft.com/office/drawing/2015/06/chart">
            <c:ext xmlns:c16="http://schemas.microsoft.com/office/drawing/2014/chart" uri="{C3380CC4-5D6E-409C-BE32-E72D297353CC}">
              <c16:uniqueId val="{00000002-AC99-479C-81F7-5A950C616203}"/>
            </c:ext>
          </c:extLst>
        </c:ser>
        <c:dLbls>
          <c:showLegendKey val="0"/>
          <c:showVal val="0"/>
          <c:showCatName val="0"/>
          <c:showSerName val="0"/>
          <c:showPercent val="0"/>
          <c:showBubbleSize val="0"/>
        </c:dLbls>
        <c:marker val="1"/>
        <c:smooth val="0"/>
        <c:axId val="182413184"/>
        <c:axId val="182411648"/>
      </c:lineChart>
      <c:catAx>
        <c:axId val="182391168"/>
        <c:scaling>
          <c:orientation val="minMax"/>
        </c:scaling>
        <c:delete val="0"/>
        <c:axPos val="b"/>
        <c:numFmt formatCode="General" sourceLinked="0"/>
        <c:majorTickMark val="out"/>
        <c:minorTickMark val="none"/>
        <c:tickLblPos val="nextTo"/>
        <c:txPr>
          <a:bodyPr rot="0" vert="eaVert"/>
          <a:lstStyle/>
          <a:p>
            <a:pPr>
              <a:defRPr sz="900"/>
            </a:pPr>
            <a:endParaRPr lang="ja-JP"/>
          </a:p>
        </c:txPr>
        <c:crossAx val="182393088"/>
        <c:crosses val="autoZero"/>
        <c:auto val="1"/>
        <c:lblAlgn val="ctr"/>
        <c:lblOffset val="100"/>
        <c:noMultiLvlLbl val="0"/>
      </c:catAx>
      <c:valAx>
        <c:axId val="182393088"/>
        <c:scaling>
          <c:orientation val="minMax"/>
          <c:max val="300000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900"/>
            </a:pPr>
            <a:endParaRPr lang="ja-JP"/>
          </a:p>
        </c:txPr>
        <c:crossAx val="182391168"/>
        <c:crosses val="autoZero"/>
        <c:crossBetween val="between"/>
        <c:dispUnits>
          <c:builtInUnit val="thousands"/>
        </c:dispUnits>
      </c:valAx>
      <c:valAx>
        <c:axId val="182411648"/>
        <c:scaling>
          <c:orientation val="minMax"/>
          <c:max val="100"/>
          <c:min val="0"/>
        </c:scaling>
        <c:delete val="0"/>
        <c:axPos val="r"/>
        <c:numFmt formatCode="General" sourceLinked="1"/>
        <c:majorTickMark val="out"/>
        <c:minorTickMark val="none"/>
        <c:tickLblPos val="nextTo"/>
        <c:txPr>
          <a:bodyPr/>
          <a:lstStyle/>
          <a:p>
            <a:pPr>
              <a:defRPr sz="900"/>
            </a:pPr>
            <a:endParaRPr lang="ja-JP"/>
          </a:p>
        </c:txPr>
        <c:crossAx val="182413184"/>
        <c:crosses val="max"/>
        <c:crossBetween val="between"/>
      </c:valAx>
      <c:catAx>
        <c:axId val="182413184"/>
        <c:scaling>
          <c:orientation val="minMax"/>
        </c:scaling>
        <c:delete val="1"/>
        <c:axPos val="b"/>
        <c:numFmt formatCode="General" sourceLinked="1"/>
        <c:majorTickMark val="out"/>
        <c:minorTickMark val="none"/>
        <c:tickLblPos val="nextTo"/>
        <c:crossAx val="182411648"/>
        <c:crosses val="autoZero"/>
        <c:auto val="1"/>
        <c:lblAlgn val="ctr"/>
        <c:lblOffset val="100"/>
        <c:noMultiLvlLbl val="0"/>
      </c:catAx>
    </c:plotArea>
    <c:plotVisOnly val="1"/>
    <c:dispBlanksAs val="gap"/>
    <c:showDLblsOverMax val="0"/>
  </c:chart>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56246284928121"/>
          <c:y val="0.16299753653269125"/>
          <c:w val="0.73664411513273687"/>
          <c:h val="0.68541061329892583"/>
        </c:manualLayout>
      </c:layout>
      <c:barChart>
        <c:barDir val="col"/>
        <c:grouping val="stacked"/>
        <c:varyColors val="0"/>
        <c:ser>
          <c:idx val="0"/>
          <c:order val="0"/>
          <c:tx>
            <c:strRef>
              <c:f>Sheet1!$B$1</c:f>
              <c:strCache>
                <c:ptCount val="1"/>
                <c:pt idx="0">
                  <c:v>全施設能力</c:v>
                </c:pt>
              </c:strCache>
            </c:strRef>
          </c:tx>
          <c:spPr>
            <a:solidFill>
              <a:schemeClr val="bg1">
                <a:lumMod val="85000"/>
              </a:schemeClr>
            </a:solidFill>
            <a:ln>
              <a:solidFill>
                <a:schemeClr val="tx1">
                  <a:lumMod val="50000"/>
                  <a:lumOff val="50000"/>
                </a:schemeClr>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9B06-48D8-80CF-34E252B1E602}"/>
              </c:ext>
            </c:extLst>
          </c:dPt>
          <c:dPt>
            <c:idx val="2"/>
            <c:invertIfNegative val="0"/>
            <c:bubble3D val="0"/>
            <c:spPr>
              <a:solidFill>
                <a:schemeClr val="bg1">
                  <a:lumMod val="50000"/>
                </a:schemeClr>
              </a:solidFill>
              <a:ln>
                <a:solidFill>
                  <a:schemeClr val="tx1">
                    <a:lumMod val="50000"/>
                    <a:lumOff val="50000"/>
                  </a:schemeClr>
                </a:solidFill>
              </a:ln>
            </c:spPr>
            <c:extLst xmlns:c16r2="http://schemas.microsoft.com/office/drawing/2015/06/chart">
              <c:ext xmlns:c16="http://schemas.microsoft.com/office/drawing/2014/chart" uri="{C3380CC4-5D6E-409C-BE32-E72D297353CC}">
                <c16:uniqueId val="{00000002-9B06-48D8-80CF-34E252B1E602}"/>
              </c:ext>
            </c:extLst>
          </c:dPt>
          <c:dPt>
            <c:idx val="5"/>
            <c:invertIfNegative val="0"/>
            <c:bubble3D val="0"/>
            <c:extLst xmlns:c16r2="http://schemas.microsoft.com/office/drawing/2015/06/chart">
              <c:ext xmlns:c16="http://schemas.microsoft.com/office/drawing/2014/chart" uri="{C3380CC4-5D6E-409C-BE32-E72D297353CC}">
                <c16:uniqueId val="{00000003-9B06-48D8-80CF-34E252B1E602}"/>
              </c:ext>
            </c:extLst>
          </c:dPt>
          <c:cat>
            <c:strRef>
              <c:f>Sheet1!$A$2:$A$7</c:f>
              <c:strCache>
                <c:ptCount val="6"/>
                <c:pt idx="0">
                  <c:v>東京都</c:v>
                </c:pt>
                <c:pt idx="1">
                  <c:v>埼玉県</c:v>
                </c:pt>
                <c:pt idx="2">
                  <c:v>大阪府</c:v>
                </c:pt>
                <c:pt idx="3">
                  <c:v>神奈川県</c:v>
                </c:pt>
                <c:pt idx="4">
                  <c:v>愛知県</c:v>
                </c:pt>
                <c:pt idx="5">
                  <c:v>兵庫県</c:v>
                </c:pt>
              </c:strCache>
            </c:strRef>
          </c:cat>
          <c:val>
            <c:numRef>
              <c:f>Sheet1!$B$2:$B$7</c:f>
              <c:numCache>
                <c:formatCode>General</c:formatCode>
                <c:ptCount val="6"/>
                <c:pt idx="0">
                  <c:v>6974300</c:v>
                </c:pt>
                <c:pt idx="1">
                  <c:v>3939643</c:v>
                </c:pt>
                <c:pt idx="2">
                  <c:v>5437272</c:v>
                </c:pt>
                <c:pt idx="3">
                  <c:v>5345758</c:v>
                </c:pt>
                <c:pt idx="4">
                  <c:v>3849255</c:v>
                </c:pt>
                <c:pt idx="5">
                  <c:v>3315658</c:v>
                </c:pt>
              </c:numCache>
            </c:numRef>
          </c:val>
          <c:extLst xmlns:c16r2="http://schemas.microsoft.com/office/drawing/2015/06/chart">
            <c:ext xmlns:c16="http://schemas.microsoft.com/office/drawing/2014/chart" uri="{C3380CC4-5D6E-409C-BE32-E72D297353CC}">
              <c16:uniqueId val="{00000004-9B06-48D8-80CF-34E252B1E602}"/>
            </c:ext>
          </c:extLst>
        </c:ser>
        <c:dLbls>
          <c:showLegendKey val="0"/>
          <c:showVal val="0"/>
          <c:showCatName val="0"/>
          <c:showSerName val="0"/>
          <c:showPercent val="0"/>
          <c:showBubbleSize val="0"/>
        </c:dLbls>
        <c:gapWidth val="80"/>
        <c:overlap val="100"/>
        <c:axId val="184792960"/>
        <c:axId val="184794496"/>
      </c:barChart>
      <c:lineChart>
        <c:grouping val="standard"/>
        <c:varyColors val="0"/>
        <c:ser>
          <c:idx val="1"/>
          <c:order val="1"/>
          <c:tx>
            <c:strRef>
              <c:f>Sheet1!$C$1</c:f>
              <c:strCache>
                <c:ptCount val="1"/>
                <c:pt idx="0">
                  <c:v>耐震化率</c:v>
                </c:pt>
              </c:strCache>
            </c:strRef>
          </c:tx>
          <c:spPr>
            <a:ln>
              <a:solidFill>
                <a:srgbClr val="FF0000"/>
              </a:solidFill>
            </a:ln>
          </c:spPr>
          <c:marker>
            <c:spPr>
              <a:solidFill>
                <a:srgbClr val="FF0000"/>
              </a:solidFill>
              <a:ln>
                <a:solidFill>
                  <a:srgbClr val="FF0000"/>
                </a:solidFill>
              </a:ln>
            </c:spPr>
          </c:marker>
          <c:dLbls>
            <c:spPr>
              <a:noFill/>
              <a:ln>
                <a:noFill/>
              </a:ln>
              <a:effectLst/>
            </c:spPr>
            <c:txPr>
              <a:bodyPr/>
              <a:lstStyle/>
              <a:p>
                <a:pPr>
                  <a:defRPr sz="9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東京都</c:v>
                </c:pt>
                <c:pt idx="1">
                  <c:v>埼玉県</c:v>
                </c:pt>
                <c:pt idx="2">
                  <c:v>大阪府</c:v>
                </c:pt>
                <c:pt idx="3">
                  <c:v>神奈川県</c:v>
                </c:pt>
                <c:pt idx="4">
                  <c:v>愛知県</c:v>
                </c:pt>
                <c:pt idx="5">
                  <c:v>兵庫県</c:v>
                </c:pt>
              </c:strCache>
            </c:strRef>
          </c:cat>
          <c:val>
            <c:numRef>
              <c:f>Sheet1!$C$2:$C$7</c:f>
              <c:numCache>
                <c:formatCode>0.0_ </c:formatCode>
                <c:ptCount val="6"/>
                <c:pt idx="0">
                  <c:v>3.9</c:v>
                </c:pt>
                <c:pt idx="1">
                  <c:v>9.6999999999999993</c:v>
                </c:pt>
                <c:pt idx="2">
                  <c:v>16.5</c:v>
                </c:pt>
                <c:pt idx="3">
                  <c:v>22.8</c:v>
                </c:pt>
                <c:pt idx="4">
                  <c:v>45</c:v>
                </c:pt>
                <c:pt idx="5">
                  <c:v>42.6</c:v>
                </c:pt>
              </c:numCache>
            </c:numRef>
          </c:val>
          <c:smooth val="0"/>
          <c:extLst xmlns:c16r2="http://schemas.microsoft.com/office/drawing/2015/06/chart">
            <c:ext xmlns:c16="http://schemas.microsoft.com/office/drawing/2014/chart" uri="{C3380CC4-5D6E-409C-BE32-E72D297353CC}">
              <c16:uniqueId val="{00000005-9B06-48D8-80CF-34E252B1E602}"/>
            </c:ext>
          </c:extLst>
        </c:ser>
        <c:dLbls>
          <c:showLegendKey val="0"/>
          <c:showVal val="0"/>
          <c:showCatName val="0"/>
          <c:showSerName val="0"/>
          <c:showPercent val="0"/>
          <c:showBubbleSize val="0"/>
        </c:dLbls>
        <c:marker val="1"/>
        <c:smooth val="0"/>
        <c:axId val="184798208"/>
        <c:axId val="184796672"/>
      </c:lineChart>
      <c:catAx>
        <c:axId val="184792960"/>
        <c:scaling>
          <c:orientation val="minMax"/>
        </c:scaling>
        <c:delete val="0"/>
        <c:axPos val="b"/>
        <c:numFmt formatCode="General" sourceLinked="0"/>
        <c:majorTickMark val="out"/>
        <c:minorTickMark val="none"/>
        <c:tickLblPos val="nextTo"/>
        <c:txPr>
          <a:bodyPr rot="0" vert="eaVert"/>
          <a:lstStyle/>
          <a:p>
            <a:pPr>
              <a:defRPr sz="1050"/>
            </a:pPr>
            <a:endParaRPr lang="ja-JP"/>
          </a:p>
        </c:txPr>
        <c:crossAx val="184794496"/>
        <c:crosses val="autoZero"/>
        <c:auto val="1"/>
        <c:lblAlgn val="ctr"/>
        <c:lblOffset val="100"/>
        <c:noMultiLvlLbl val="0"/>
      </c:catAx>
      <c:valAx>
        <c:axId val="184794496"/>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900"/>
            </a:pPr>
            <a:endParaRPr lang="ja-JP"/>
          </a:p>
        </c:txPr>
        <c:crossAx val="184792960"/>
        <c:crosses val="autoZero"/>
        <c:crossBetween val="between"/>
        <c:dispUnits>
          <c:builtInUnit val="tenThousands"/>
        </c:dispUnits>
      </c:valAx>
      <c:valAx>
        <c:axId val="184796672"/>
        <c:scaling>
          <c:orientation val="minMax"/>
          <c:max val="100"/>
          <c:min val="0"/>
        </c:scaling>
        <c:delete val="0"/>
        <c:axPos val="r"/>
        <c:numFmt formatCode="0_ " sourceLinked="0"/>
        <c:majorTickMark val="out"/>
        <c:minorTickMark val="none"/>
        <c:tickLblPos val="nextTo"/>
        <c:txPr>
          <a:bodyPr/>
          <a:lstStyle/>
          <a:p>
            <a:pPr>
              <a:defRPr sz="900"/>
            </a:pPr>
            <a:endParaRPr lang="ja-JP"/>
          </a:p>
        </c:txPr>
        <c:crossAx val="184798208"/>
        <c:crosses val="max"/>
        <c:crossBetween val="between"/>
      </c:valAx>
      <c:catAx>
        <c:axId val="184798208"/>
        <c:scaling>
          <c:orientation val="minMax"/>
        </c:scaling>
        <c:delete val="1"/>
        <c:axPos val="b"/>
        <c:numFmt formatCode="General" sourceLinked="1"/>
        <c:majorTickMark val="out"/>
        <c:minorTickMark val="none"/>
        <c:tickLblPos val="nextTo"/>
        <c:crossAx val="184796672"/>
        <c:crosses val="autoZero"/>
        <c:auto val="1"/>
        <c:lblAlgn val="ctr"/>
        <c:lblOffset val="100"/>
        <c:noMultiLvlLbl val="0"/>
      </c:catAx>
    </c:plotArea>
    <c:legend>
      <c:legendPos val="t"/>
      <c:layout>
        <c:manualLayout>
          <c:xMode val="edge"/>
          <c:yMode val="edge"/>
          <c:x val="0.1622588668531133"/>
          <c:y val="7.2813802083333337E-2"/>
          <c:w val="0.70004525779536508"/>
          <c:h val="5.4628136200716847E-2"/>
        </c:manualLayout>
      </c:layout>
      <c:overlay val="0"/>
      <c:txPr>
        <a:bodyPr/>
        <a:lstStyle/>
        <a:p>
          <a:pPr>
            <a:defRPr sz="1050"/>
          </a:pPr>
          <a:endParaRPr lang="ja-JP"/>
        </a:p>
      </c:txPr>
    </c:legend>
    <c:plotVisOnly val="1"/>
    <c:dispBlanksAs val="gap"/>
    <c:showDLblsOverMax val="0"/>
  </c:chart>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894397718420326"/>
          <c:y val="9.1912964531718711E-2"/>
          <c:w val="0.6786474246405324"/>
          <c:h val="0.83739653927341418"/>
        </c:manualLayout>
      </c:layout>
      <c:barChart>
        <c:barDir val="bar"/>
        <c:grouping val="stacked"/>
        <c:varyColors val="0"/>
        <c:ser>
          <c:idx val="0"/>
          <c:order val="0"/>
          <c:tx>
            <c:strRef>
              <c:f>Sheet1!$B$1</c:f>
              <c:strCache>
                <c:ptCount val="1"/>
                <c:pt idx="0">
                  <c:v>技術職</c:v>
                </c:pt>
              </c:strCache>
            </c:strRef>
          </c:tx>
          <c:spPr>
            <a:solidFill>
              <a:schemeClr val="tx1">
                <a:lumMod val="75000"/>
                <a:lumOff val="25000"/>
              </a:schemeClr>
            </a:solidFill>
            <a:ln>
              <a:solidFill>
                <a:schemeClr val="tx1">
                  <a:lumMod val="75000"/>
                  <a:lumOff val="25000"/>
                </a:schemeClr>
              </a:solidFill>
            </a:ln>
          </c:spPr>
          <c:invertIfNegative val="0"/>
          <c:cat>
            <c:strRef>
              <c:f>Sheet1!$A$2:$A$10</c:f>
              <c:strCache>
                <c:ptCount val="9"/>
                <c:pt idx="0">
                  <c:v>～25歳</c:v>
                </c:pt>
                <c:pt idx="1">
                  <c:v>25～30歳</c:v>
                </c:pt>
                <c:pt idx="2">
                  <c:v>30～35歳</c:v>
                </c:pt>
                <c:pt idx="3">
                  <c:v>35～40歳</c:v>
                </c:pt>
                <c:pt idx="4">
                  <c:v>40～45歳</c:v>
                </c:pt>
                <c:pt idx="5">
                  <c:v>45～50歳</c:v>
                </c:pt>
                <c:pt idx="6">
                  <c:v>50～55歳</c:v>
                </c:pt>
                <c:pt idx="7">
                  <c:v>55～60歳</c:v>
                </c:pt>
                <c:pt idx="8">
                  <c:v>60歳～</c:v>
                </c:pt>
              </c:strCache>
            </c:strRef>
          </c:cat>
          <c:val>
            <c:numRef>
              <c:f>Sheet1!$B$2:$B$10</c:f>
              <c:numCache>
                <c:formatCode>General</c:formatCode>
                <c:ptCount val="9"/>
                <c:pt idx="0">
                  <c:v>38</c:v>
                </c:pt>
                <c:pt idx="1">
                  <c:v>136</c:v>
                </c:pt>
                <c:pt idx="2">
                  <c:v>188</c:v>
                </c:pt>
                <c:pt idx="3">
                  <c:v>201</c:v>
                </c:pt>
                <c:pt idx="4">
                  <c:v>317</c:v>
                </c:pt>
                <c:pt idx="5">
                  <c:v>239</c:v>
                </c:pt>
                <c:pt idx="6">
                  <c:v>244</c:v>
                </c:pt>
                <c:pt idx="7">
                  <c:v>185</c:v>
                </c:pt>
                <c:pt idx="8">
                  <c:v>200</c:v>
                </c:pt>
              </c:numCache>
            </c:numRef>
          </c:val>
          <c:extLst xmlns:c16r2="http://schemas.microsoft.com/office/drawing/2015/06/chart">
            <c:ext xmlns:c16="http://schemas.microsoft.com/office/drawing/2014/chart" uri="{C3380CC4-5D6E-409C-BE32-E72D297353CC}">
              <c16:uniqueId val="{00000000-18B0-4159-8FD6-B821A32A8ED4}"/>
            </c:ext>
          </c:extLst>
        </c:ser>
        <c:ser>
          <c:idx val="1"/>
          <c:order val="1"/>
          <c:tx>
            <c:strRef>
              <c:f>Sheet1!$C$1</c:f>
              <c:strCache>
                <c:ptCount val="1"/>
                <c:pt idx="0">
                  <c:v>技能職</c:v>
                </c:pt>
              </c:strCache>
            </c:strRef>
          </c:tx>
          <c:spPr>
            <a:solidFill>
              <a:schemeClr val="bg1">
                <a:lumMod val="75000"/>
              </a:schemeClr>
            </a:solidFill>
            <a:ln>
              <a:solidFill>
                <a:schemeClr val="tx1">
                  <a:lumMod val="75000"/>
                  <a:lumOff val="25000"/>
                </a:schemeClr>
              </a:solidFill>
            </a:ln>
          </c:spPr>
          <c:invertIfNegative val="0"/>
          <c:cat>
            <c:strRef>
              <c:f>Sheet1!$A$2:$A$10</c:f>
              <c:strCache>
                <c:ptCount val="9"/>
                <c:pt idx="0">
                  <c:v>～25歳</c:v>
                </c:pt>
                <c:pt idx="1">
                  <c:v>25～30歳</c:v>
                </c:pt>
                <c:pt idx="2">
                  <c:v>30～35歳</c:v>
                </c:pt>
                <c:pt idx="3">
                  <c:v>35～40歳</c:v>
                </c:pt>
                <c:pt idx="4">
                  <c:v>40～45歳</c:v>
                </c:pt>
                <c:pt idx="5">
                  <c:v>45～50歳</c:v>
                </c:pt>
                <c:pt idx="6">
                  <c:v>50～55歳</c:v>
                </c:pt>
                <c:pt idx="7">
                  <c:v>55～60歳</c:v>
                </c:pt>
                <c:pt idx="8">
                  <c:v>60歳～</c:v>
                </c:pt>
              </c:strCache>
            </c:strRef>
          </c:cat>
          <c:val>
            <c:numRef>
              <c:f>Sheet1!$C$2:$C$10</c:f>
              <c:numCache>
                <c:formatCode>General</c:formatCode>
                <c:ptCount val="9"/>
                <c:pt idx="0">
                  <c:v>2</c:v>
                </c:pt>
                <c:pt idx="1">
                  <c:v>4</c:v>
                </c:pt>
                <c:pt idx="2">
                  <c:v>7</c:v>
                </c:pt>
                <c:pt idx="3">
                  <c:v>65</c:v>
                </c:pt>
                <c:pt idx="4">
                  <c:v>176</c:v>
                </c:pt>
                <c:pt idx="5">
                  <c:v>178</c:v>
                </c:pt>
                <c:pt idx="6">
                  <c:v>132</c:v>
                </c:pt>
                <c:pt idx="7">
                  <c:v>83</c:v>
                </c:pt>
                <c:pt idx="8">
                  <c:v>43</c:v>
                </c:pt>
              </c:numCache>
            </c:numRef>
          </c:val>
          <c:extLst xmlns:c16r2="http://schemas.microsoft.com/office/drawing/2015/06/chart">
            <c:ext xmlns:c16="http://schemas.microsoft.com/office/drawing/2014/chart" uri="{C3380CC4-5D6E-409C-BE32-E72D297353CC}">
              <c16:uniqueId val="{00000001-18B0-4159-8FD6-B821A32A8ED4}"/>
            </c:ext>
          </c:extLst>
        </c:ser>
        <c:ser>
          <c:idx val="2"/>
          <c:order val="2"/>
          <c:tx>
            <c:strRef>
              <c:f>Sheet1!$D$1</c:f>
              <c:strCache>
                <c:ptCount val="1"/>
                <c:pt idx="0">
                  <c:v>事務職</c:v>
                </c:pt>
              </c:strCache>
            </c:strRef>
          </c:tx>
          <c:spPr>
            <a:solidFill>
              <a:schemeClr val="bg1"/>
            </a:solidFill>
            <a:ln>
              <a:solidFill>
                <a:schemeClr val="tx1">
                  <a:lumMod val="75000"/>
                  <a:lumOff val="25000"/>
                </a:schemeClr>
              </a:solidFill>
            </a:ln>
          </c:spPr>
          <c:invertIfNegative val="0"/>
          <c:cat>
            <c:strRef>
              <c:f>Sheet1!$A$2:$A$10</c:f>
              <c:strCache>
                <c:ptCount val="9"/>
                <c:pt idx="0">
                  <c:v>～25歳</c:v>
                </c:pt>
                <c:pt idx="1">
                  <c:v>25～30歳</c:v>
                </c:pt>
                <c:pt idx="2">
                  <c:v>30～35歳</c:v>
                </c:pt>
                <c:pt idx="3">
                  <c:v>35～40歳</c:v>
                </c:pt>
                <c:pt idx="4">
                  <c:v>40～45歳</c:v>
                </c:pt>
                <c:pt idx="5">
                  <c:v>45～50歳</c:v>
                </c:pt>
                <c:pt idx="6">
                  <c:v>50～55歳</c:v>
                </c:pt>
                <c:pt idx="7">
                  <c:v>55～60歳</c:v>
                </c:pt>
                <c:pt idx="8">
                  <c:v>60歳～</c:v>
                </c:pt>
              </c:strCache>
            </c:strRef>
          </c:cat>
          <c:val>
            <c:numRef>
              <c:f>Sheet1!$D$2:$D$10</c:f>
              <c:numCache>
                <c:formatCode>General</c:formatCode>
                <c:ptCount val="9"/>
                <c:pt idx="0">
                  <c:v>30</c:v>
                </c:pt>
                <c:pt idx="1">
                  <c:v>77</c:v>
                </c:pt>
                <c:pt idx="2">
                  <c:v>118</c:v>
                </c:pt>
                <c:pt idx="3">
                  <c:v>183</c:v>
                </c:pt>
                <c:pt idx="4">
                  <c:v>216</c:v>
                </c:pt>
                <c:pt idx="5">
                  <c:v>225</c:v>
                </c:pt>
                <c:pt idx="6">
                  <c:v>167</c:v>
                </c:pt>
                <c:pt idx="7">
                  <c:v>192</c:v>
                </c:pt>
                <c:pt idx="8">
                  <c:v>112</c:v>
                </c:pt>
              </c:numCache>
            </c:numRef>
          </c:val>
          <c:extLst xmlns:c16r2="http://schemas.microsoft.com/office/drawing/2015/06/chart">
            <c:ext xmlns:c16="http://schemas.microsoft.com/office/drawing/2014/chart" uri="{C3380CC4-5D6E-409C-BE32-E72D297353CC}">
              <c16:uniqueId val="{00000002-18B0-4159-8FD6-B821A32A8ED4}"/>
            </c:ext>
          </c:extLst>
        </c:ser>
        <c:dLbls>
          <c:showLegendKey val="0"/>
          <c:showVal val="0"/>
          <c:showCatName val="0"/>
          <c:showSerName val="0"/>
          <c:showPercent val="0"/>
          <c:showBubbleSize val="0"/>
        </c:dLbls>
        <c:gapWidth val="80"/>
        <c:overlap val="100"/>
        <c:axId val="184952320"/>
        <c:axId val="184953856"/>
      </c:barChart>
      <c:catAx>
        <c:axId val="184952320"/>
        <c:scaling>
          <c:orientation val="minMax"/>
        </c:scaling>
        <c:delete val="0"/>
        <c:axPos val="l"/>
        <c:numFmt formatCode="General" sourceLinked="0"/>
        <c:majorTickMark val="out"/>
        <c:minorTickMark val="none"/>
        <c:tickLblPos val="nextTo"/>
        <c:txPr>
          <a:bodyPr/>
          <a:lstStyle/>
          <a:p>
            <a:pPr>
              <a:defRPr sz="1050"/>
            </a:pPr>
            <a:endParaRPr lang="ja-JP"/>
          </a:p>
        </c:txPr>
        <c:crossAx val="184953856"/>
        <c:crosses val="autoZero"/>
        <c:auto val="1"/>
        <c:lblAlgn val="ctr"/>
        <c:lblOffset val="100"/>
        <c:noMultiLvlLbl val="0"/>
      </c:catAx>
      <c:valAx>
        <c:axId val="184953856"/>
        <c:scaling>
          <c:orientation val="minMax"/>
          <c:max val="800"/>
          <c:min val="0"/>
        </c:scaling>
        <c:delete val="0"/>
        <c:axPos val="b"/>
        <c:majorGridlines>
          <c:spPr>
            <a:ln>
              <a:solidFill>
                <a:schemeClr val="bg1">
                  <a:lumMod val="75000"/>
                </a:schemeClr>
              </a:solidFill>
            </a:ln>
          </c:spPr>
        </c:majorGridlines>
        <c:numFmt formatCode="General" sourceLinked="1"/>
        <c:majorTickMark val="out"/>
        <c:minorTickMark val="none"/>
        <c:tickLblPos val="nextTo"/>
        <c:txPr>
          <a:bodyPr/>
          <a:lstStyle/>
          <a:p>
            <a:pPr>
              <a:defRPr sz="1050"/>
            </a:pPr>
            <a:endParaRPr lang="ja-JP"/>
          </a:p>
        </c:txPr>
        <c:crossAx val="184952320"/>
        <c:crosses val="autoZero"/>
        <c:crossBetween val="between"/>
        <c:majorUnit val="500"/>
      </c:valAx>
    </c:plotArea>
    <c:legend>
      <c:legendPos val="t"/>
      <c:layout/>
      <c:overlay val="0"/>
      <c:spPr>
        <a:solidFill>
          <a:schemeClr val="bg1"/>
        </a:solidFill>
      </c:spPr>
    </c:legend>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技術
職員</c:v>
                </c:pt>
              </c:strCache>
            </c:strRef>
          </c:tx>
          <c:spPr>
            <a:solidFill>
              <a:srgbClr val="C00000"/>
            </a:solidFill>
          </c:spPr>
          <c:invertIfNegative val="0"/>
          <c:cat>
            <c:strRef>
              <c:f>Sheet1!$A$2:$A$46</c:f>
              <c:strCache>
                <c:ptCount val="45"/>
                <c:pt idx="0">
                  <c:v>堺市</c:v>
                </c:pt>
                <c:pt idx="1">
                  <c:v>東大阪市</c:v>
                </c:pt>
                <c:pt idx="2">
                  <c:v>枚方市</c:v>
                </c:pt>
                <c:pt idx="3">
                  <c:v>豊中市</c:v>
                </c:pt>
                <c:pt idx="4">
                  <c:v>吹田市</c:v>
                </c:pt>
                <c:pt idx="5">
                  <c:v>高槻市</c:v>
                </c:pt>
                <c:pt idx="6">
                  <c:v>茨木市</c:v>
                </c:pt>
                <c:pt idx="7">
                  <c:v>八尾市</c:v>
                </c:pt>
                <c:pt idx="8">
                  <c:v>寝屋川市</c:v>
                </c:pt>
                <c:pt idx="10">
                  <c:v>岸和田市</c:v>
                </c:pt>
                <c:pt idx="11">
                  <c:v>和泉市</c:v>
                </c:pt>
                <c:pt idx="12">
                  <c:v>守口市</c:v>
                </c:pt>
                <c:pt idx="13">
                  <c:v>箕面市</c:v>
                </c:pt>
                <c:pt idx="14">
                  <c:v>門真市</c:v>
                </c:pt>
                <c:pt idx="15">
                  <c:v>大東市</c:v>
                </c:pt>
                <c:pt idx="16">
                  <c:v>松原市</c:v>
                </c:pt>
                <c:pt idx="17">
                  <c:v>富田林市</c:v>
                </c:pt>
                <c:pt idx="18">
                  <c:v>羽曳野市</c:v>
                </c:pt>
                <c:pt idx="19">
                  <c:v>河内長野市</c:v>
                </c:pt>
                <c:pt idx="20">
                  <c:v>池田市</c:v>
                </c:pt>
                <c:pt idx="21">
                  <c:v>泉佐野市</c:v>
                </c:pt>
                <c:pt idx="23">
                  <c:v>貝塚市</c:v>
                </c:pt>
                <c:pt idx="24">
                  <c:v>摂津市</c:v>
                </c:pt>
                <c:pt idx="25">
                  <c:v>交野市</c:v>
                </c:pt>
                <c:pt idx="26">
                  <c:v>泉大津市</c:v>
                </c:pt>
                <c:pt idx="27">
                  <c:v>柏原市</c:v>
                </c:pt>
                <c:pt idx="28">
                  <c:v>藤井寺市</c:v>
                </c:pt>
                <c:pt idx="29">
                  <c:v>泉南市</c:v>
                </c:pt>
                <c:pt idx="30">
                  <c:v>高石市</c:v>
                </c:pt>
                <c:pt idx="31">
                  <c:v>大阪狭山市</c:v>
                </c:pt>
                <c:pt idx="32">
                  <c:v>阪南市</c:v>
                </c:pt>
                <c:pt idx="33">
                  <c:v>四條畷市</c:v>
                </c:pt>
                <c:pt idx="35">
                  <c:v>熊取町</c:v>
                </c:pt>
                <c:pt idx="36">
                  <c:v>島本町</c:v>
                </c:pt>
                <c:pt idx="37">
                  <c:v>豊能町</c:v>
                </c:pt>
                <c:pt idx="38">
                  <c:v>忠岡町</c:v>
                </c:pt>
                <c:pt idx="39">
                  <c:v>岬町</c:v>
                </c:pt>
                <c:pt idx="40">
                  <c:v>河南町</c:v>
                </c:pt>
                <c:pt idx="41">
                  <c:v>太子町</c:v>
                </c:pt>
                <c:pt idx="42">
                  <c:v>能勢町</c:v>
                </c:pt>
                <c:pt idx="43">
                  <c:v>田尻町</c:v>
                </c:pt>
                <c:pt idx="44">
                  <c:v>千早赤阪村</c:v>
                </c:pt>
              </c:strCache>
            </c:strRef>
          </c:cat>
          <c:val>
            <c:numRef>
              <c:f>Sheet1!$B$2:$B$46</c:f>
              <c:numCache>
                <c:formatCode>General</c:formatCode>
                <c:ptCount val="45"/>
                <c:pt idx="0">
                  <c:v>138</c:v>
                </c:pt>
                <c:pt idx="1">
                  <c:v>94</c:v>
                </c:pt>
                <c:pt idx="2">
                  <c:v>63</c:v>
                </c:pt>
                <c:pt idx="3">
                  <c:v>72</c:v>
                </c:pt>
                <c:pt idx="4">
                  <c:v>87</c:v>
                </c:pt>
                <c:pt idx="5">
                  <c:v>58</c:v>
                </c:pt>
                <c:pt idx="6">
                  <c:v>25</c:v>
                </c:pt>
                <c:pt idx="7">
                  <c:v>57</c:v>
                </c:pt>
                <c:pt idx="8">
                  <c:v>22</c:v>
                </c:pt>
                <c:pt idx="10">
                  <c:v>25</c:v>
                </c:pt>
                <c:pt idx="11">
                  <c:v>9</c:v>
                </c:pt>
                <c:pt idx="12">
                  <c:v>45</c:v>
                </c:pt>
                <c:pt idx="13">
                  <c:v>12</c:v>
                </c:pt>
                <c:pt idx="14">
                  <c:v>15</c:v>
                </c:pt>
                <c:pt idx="15">
                  <c:v>16</c:v>
                </c:pt>
                <c:pt idx="16">
                  <c:v>13</c:v>
                </c:pt>
                <c:pt idx="17">
                  <c:v>29</c:v>
                </c:pt>
                <c:pt idx="18">
                  <c:v>16</c:v>
                </c:pt>
                <c:pt idx="19">
                  <c:v>14</c:v>
                </c:pt>
                <c:pt idx="20">
                  <c:v>21</c:v>
                </c:pt>
                <c:pt idx="21">
                  <c:v>9</c:v>
                </c:pt>
                <c:pt idx="23">
                  <c:v>19</c:v>
                </c:pt>
                <c:pt idx="24">
                  <c:v>14</c:v>
                </c:pt>
                <c:pt idx="25">
                  <c:v>10</c:v>
                </c:pt>
                <c:pt idx="26">
                  <c:v>8</c:v>
                </c:pt>
                <c:pt idx="27">
                  <c:v>18</c:v>
                </c:pt>
                <c:pt idx="28">
                  <c:v>12</c:v>
                </c:pt>
                <c:pt idx="29">
                  <c:v>12</c:v>
                </c:pt>
                <c:pt idx="30">
                  <c:v>6</c:v>
                </c:pt>
                <c:pt idx="31">
                  <c:v>9</c:v>
                </c:pt>
                <c:pt idx="32">
                  <c:v>8</c:v>
                </c:pt>
                <c:pt idx="33">
                  <c:v>11</c:v>
                </c:pt>
                <c:pt idx="35">
                  <c:v>5</c:v>
                </c:pt>
                <c:pt idx="36">
                  <c:v>3</c:v>
                </c:pt>
                <c:pt idx="37">
                  <c:v>2</c:v>
                </c:pt>
                <c:pt idx="38">
                  <c:v>1</c:v>
                </c:pt>
                <c:pt idx="39">
                  <c:v>2</c:v>
                </c:pt>
                <c:pt idx="40">
                  <c:v>4</c:v>
                </c:pt>
                <c:pt idx="41">
                  <c:v>1</c:v>
                </c:pt>
                <c:pt idx="42">
                  <c:v>1</c:v>
                </c:pt>
                <c:pt idx="43">
                  <c:v>2</c:v>
                </c:pt>
                <c:pt idx="44">
                  <c:v>2</c:v>
                </c:pt>
              </c:numCache>
            </c:numRef>
          </c:val>
          <c:extLst xmlns:c16r2="http://schemas.microsoft.com/office/drawing/2015/06/chart">
            <c:ext xmlns:c16="http://schemas.microsoft.com/office/drawing/2014/chart" uri="{C3380CC4-5D6E-409C-BE32-E72D297353CC}">
              <c16:uniqueId val="{00000000-65C5-40EE-BAF6-1E8BF592BDE7}"/>
            </c:ext>
          </c:extLst>
        </c:ser>
        <c:ser>
          <c:idx val="1"/>
          <c:order val="1"/>
          <c:tx>
            <c:strRef>
              <c:f>Sheet1!$C$1</c:f>
              <c:strCache>
                <c:ptCount val="1"/>
                <c:pt idx="0">
                  <c:v>技術以外</c:v>
                </c:pt>
              </c:strCache>
            </c:strRef>
          </c:tx>
          <c:spPr>
            <a:solidFill>
              <a:schemeClr val="bg1">
                <a:lumMod val="65000"/>
              </a:schemeClr>
            </a:solidFill>
          </c:spPr>
          <c:invertIfNegative val="0"/>
          <c:cat>
            <c:strRef>
              <c:f>Sheet1!$A$2:$A$46</c:f>
              <c:strCache>
                <c:ptCount val="45"/>
                <c:pt idx="0">
                  <c:v>堺市</c:v>
                </c:pt>
                <c:pt idx="1">
                  <c:v>東大阪市</c:v>
                </c:pt>
                <c:pt idx="2">
                  <c:v>枚方市</c:v>
                </c:pt>
                <c:pt idx="3">
                  <c:v>豊中市</c:v>
                </c:pt>
                <c:pt idx="4">
                  <c:v>吹田市</c:v>
                </c:pt>
                <c:pt idx="5">
                  <c:v>高槻市</c:v>
                </c:pt>
                <c:pt idx="6">
                  <c:v>茨木市</c:v>
                </c:pt>
                <c:pt idx="7">
                  <c:v>八尾市</c:v>
                </c:pt>
                <c:pt idx="8">
                  <c:v>寝屋川市</c:v>
                </c:pt>
                <c:pt idx="10">
                  <c:v>岸和田市</c:v>
                </c:pt>
                <c:pt idx="11">
                  <c:v>和泉市</c:v>
                </c:pt>
                <c:pt idx="12">
                  <c:v>守口市</c:v>
                </c:pt>
                <c:pt idx="13">
                  <c:v>箕面市</c:v>
                </c:pt>
                <c:pt idx="14">
                  <c:v>門真市</c:v>
                </c:pt>
                <c:pt idx="15">
                  <c:v>大東市</c:v>
                </c:pt>
                <c:pt idx="16">
                  <c:v>松原市</c:v>
                </c:pt>
                <c:pt idx="17">
                  <c:v>富田林市</c:v>
                </c:pt>
                <c:pt idx="18">
                  <c:v>羽曳野市</c:v>
                </c:pt>
                <c:pt idx="19">
                  <c:v>河内長野市</c:v>
                </c:pt>
                <c:pt idx="20">
                  <c:v>池田市</c:v>
                </c:pt>
                <c:pt idx="21">
                  <c:v>泉佐野市</c:v>
                </c:pt>
                <c:pt idx="23">
                  <c:v>貝塚市</c:v>
                </c:pt>
                <c:pt idx="24">
                  <c:v>摂津市</c:v>
                </c:pt>
                <c:pt idx="25">
                  <c:v>交野市</c:v>
                </c:pt>
                <c:pt idx="26">
                  <c:v>泉大津市</c:v>
                </c:pt>
                <c:pt idx="27">
                  <c:v>柏原市</c:v>
                </c:pt>
                <c:pt idx="28">
                  <c:v>藤井寺市</c:v>
                </c:pt>
                <c:pt idx="29">
                  <c:v>泉南市</c:v>
                </c:pt>
                <c:pt idx="30">
                  <c:v>高石市</c:v>
                </c:pt>
                <c:pt idx="31">
                  <c:v>大阪狭山市</c:v>
                </c:pt>
                <c:pt idx="32">
                  <c:v>阪南市</c:v>
                </c:pt>
                <c:pt idx="33">
                  <c:v>四條畷市</c:v>
                </c:pt>
                <c:pt idx="35">
                  <c:v>熊取町</c:v>
                </c:pt>
                <c:pt idx="36">
                  <c:v>島本町</c:v>
                </c:pt>
                <c:pt idx="37">
                  <c:v>豊能町</c:v>
                </c:pt>
                <c:pt idx="38">
                  <c:v>忠岡町</c:v>
                </c:pt>
                <c:pt idx="39">
                  <c:v>岬町</c:v>
                </c:pt>
                <c:pt idx="40">
                  <c:v>河南町</c:v>
                </c:pt>
                <c:pt idx="41">
                  <c:v>太子町</c:v>
                </c:pt>
                <c:pt idx="42">
                  <c:v>能勢町</c:v>
                </c:pt>
                <c:pt idx="43">
                  <c:v>田尻町</c:v>
                </c:pt>
                <c:pt idx="44">
                  <c:v>千早赤阪村</c:v>
                </c:pt>
              </c:strCache>
            </c:strRef>
          </c:cat>
          <c:val>
            <c:numRef>
              <c:f>Sheet1!$C$2:$C$46</c:f>
              <c:numCache>
                <c:formatCode>General</c:formatCode>
                <c:ptCount val="45"/>
                <c:pt idx="0">
                  <c:v>123</c:v>
                </c:pt>
                <c:pt idx="1">
                  <c:v>99</c:v>
                </c:pt>
                <c:pt idx="2">
                  <c:v>58</c:v>
                </c:pt>
                <c:pt idx="3">
                  <c:v>83</c:v>
                </c:pt>
                <c:pt idx="4">
                  <c:v>66</c:v>
                </c:pt>
                <c:pt idx="5">
                  <c:v>62</c:v>
                </c:pt>
                <c:pt idx="6">
                  <c:v>51</c:v>
                </c:pt>
                <c:pt idx="7">
                  <c:v>40</c:v>
                </c:pt>
                <c:pt idx="8">
                  <c:v>34</c:v>
                </c:pt>
                <c:pt idx="10">
                  <c:v>33</c:v>
                </c:pt>
                <c:pt idx="11">
                  <c:v>24</c:v>
                </c:pt>
                <c:pt idx="12">
                  <c:v>21</c:v>
                </c:pt>
                <c:pt idx="13">
                  <c:v>24</c:v>
                </c:pt>
                <c:pt idx="14">
                  <c:v>21</c:v>
                </c:pt>
                <c:pt idx="15">
                  <c:v>17</c:v>
                </c:pt>
                <c:pt idx="16">
                  <c:v>9</c:v>
                </c:pt>
                <c:pt idx="17">
                  <c:v>10</c:v>
                </c:pt>
                <c:pt idx="18">
                  <c:v>15</c:v>
                </c:pt>
                <c:pt idx="19">
                  <c:v>18</c:v>
                </c:pt>
                <c:pt idx="20">
                  <c:v>33</c:v>
                </c:pt>
                <c:pt idx="21">
                  <c:v>18</c:v>
                </c:pt>
                <c:pt idx="23">
                  <c:v>27</c:v>
                </c:pt>
                <c:pt idx="24">
                  <c:v>23</c:v>
                </c:pt>
                <c:pt idx="25">
                  <c:v>31</c:v>
                </c:pt>
                <c:pt idx="26">
                  <c:v>13</c:v>
                </c:pt>
                <c:pt idx="27">
                  <c:v>16</c:v>
                </c:pt>
                <c:pt idx="28">
                  <c:v>11</c:v>
                </c:pt>
                <c:pt idx="29">
                  <c:v>10</c:v>
                </c:pt>
                <c:pt idx="30">
                  <c:v>11</c:v>
                </c:pt>
                <c:pt idx="31">
                  <c:v>8</c:v>
                </c:pt>
                <c:pt idx="32">
                  <c:v>13</c:v>
                </c:pt>
                <c:pt idx="33">
                  <c:v>10</c:v>
                </c:pt>
                <c:pt idx="35">
                  <c:v>18</c:v>
                </c:pt>
                <c:pt idx="36">
                  <c:v>9</c:v>
                </c:pt>
                <c:pt idx="37">
                  <c:v>8</c:v>
                </c:pt>
                <c:pt idx="38">
                  <c:v>2</c:v>
                </c:pt>
                <c:pt idx="39">
                  <c:v>5</c:v>
                </c:pt>
                <c:pt idx="40">
                  <c:v>3</c:v>
                </c:pt>
                <c:pt idx="41">
                  <c:v>6</c:v>
                </c:pt>
                <c:pt idx="42">
                  <c:v>3</c:v>
                </c:pt>
                <c:pt idx="43">
                  <c:v>6</c:v>
                </c:pt>
                <c:pt idx="44">
                  <c:v>2</c:v>
                </c:pt>
              </c:numCache>
            </c:numRef>
          </c:val>
          <c:extLst xmlns:c16r2="http://schemas.microsoft.com/office/drawing/2015/06/chart">
            <c:ext xmlns:c16="http://schemas.microsoft.com/office/drawing/2014/chart" uri="{C3380CC4-5D6E-409C-BE32-E72D297353CC}">
              <c16:uniqueId val="{00000001-65C5-40EE-BAF6-1E8BF592BDE7}"/>
            </c:ext>
          </c:extLst>
        </c:ser>
        <c:dLbls>
          <c:showLegendKey val="0"/>
          <c:showVal val="0"/>
          <c:showCatName val="0"/>
          <c:showSerName val="0"/>
          <c:showPercent val="0"/>
          <c:showBubbleSize val="0"/>
        </c:dLbls>
        <c:gapWidth val="80"/>
        <c:overlap val="100"/>
        <c:axId val="106395520"/>
        <c:axId val="106397056"/>
      </c:barChart>
      <c:lineChart>
        <c:grouping val="standard"/>
        <c:varyColors val="0"/>
        <c:ser>
          <c:idx val="2"/>
          <c:order val="2"/>
          <c:tx>
            <c:strRef>
              <c:f>Sheet1!$D$1</c:f>
              <c:strCache>
                <c:ptCount val="1"/>
                <c:pt idx="0">
                  <c:v>列1</c:v>
                </c:pt>
              </c:strCache>
            </c:strRef>
          </c:tx>
          <c:spPr>
            <a:ln>
              <a:solidFill>
                <a:schemeClr val="tx1"/>
              </a:solidFill>
            </a:ln>
          </c:spPr>
          <c:marker>
            <c:symbol val="none"/>
          </c:marker>
          <c:cat>
            <c:strRef>
              <c:f>Sheet1!$A$2:$A$46</c:f>
              <c:strCache>
                <c:ptCount val="45"/>
                <c:pt idx="0">
                  <c:v>堺市</c:v>
                </c:pt>
                <c:pt idx="1">
                  <c:v>東大阪市</c:v>
                </c:pt>
                <c:pt idx="2">
                  <c:v>枚方市</c:v>
                </c:pt>
                <c:pt idx="3">
                  <c:v>豊中市</c:v>
                </c:pt>
                <c:pt idx="4">
                  <c:v>吹田市</c:v>
                </c:pt>
                <c:pt idx="5">
                  <c:v>高槻市</c:v>
                </c:pt>
                <c:pt idx="6">
                  <c:v>茨木市</c:v>
                </c:pt>
                <c:pt idx="7">
                  <c:v>八尾市</c:v>
                </c:pt>
                <c:pt idx="8">
                  <c:v>寝屋川市</c:v>
                </c:pt>
                <c:pt idx="10">
                  <c:v>岸和田市</c:v>
                </c:pt>
                <c:pt idx="11">
                  <c:v>和泉市</c:v>
                </c:pt>
                <c:pt idx="12">
                  <c:v>守口市</c:v>
                </c:pt>
                <c:pt idx="13">
                  <c:v>箕面市</c:v>
                </c:pt>
                <c:pt idx="14">
                  <c:v>門真市</c:v>
                </c:pt>
                <c:pt idx="15">
                  <c:v>大東市</c:v>
                </c:pt>
                <c:pt idx="16">
                  <c:v>松原市</c:v>
                </c:pt>
                <c:pt idx="17">
                  <c:v>富田林市</c:v>
                </c:pt>
                <c:pt idx="18">
                  <c:v>羽曳野市</c:v>
                </c:pt>
                <c:pt idx="19">
                  <c:v>河内長野市</c:v>
                </c:pt>
                <c:pt idx="20">
                  <c:v>池田市</c:v>
                </c:pt>
                <c:pt idx="21">
                  <c:v>泉佐野市</c:v>
                </c:pt>
                <c:pt idx="23">
                  <c:v>貝塚市</c:v>
                </c:pt>
                <c:pt idx="24">
                  <c:v>摂津市</c:v>
                </c:pt>
                <c:pt idx="25">
                  <c:v>交野市</c:v>
                </c:pt>
                <c:pt idx="26">
                  <c:v>泉大津市</c:v>
                </c:pt>
                <c:pt idx="27">
                  <c:v>柏原市</c:v>
                </c:pt>
                <c:pt idx="28">
                  <c:v>藤井寺市</c:v>
                </c:pt>
                <c:pt idx="29">
                  <c:v>泉南市</c:v>
                </c:pt>
                <c:pt idx="30">
                  <c:v>高石市</c:v>
                </c:pt>
                <c:pt idx="31">
                  <c:v>大阪狭山市</c:v>
                </c:pt>
                <c:pt idx="32">
                  <c:v>阪南市</c:v>
                </c:pt>
                <c:pt idx="33">
                  <c:v>四條畷市</c:v>
                </c:pt>
                <c:pt idx="35">
                  <c:v>熊取町</c:v>
                </c:pt>
                <c:pt idx="36">
                  <c:v>島本町</c:v>
                </c:pt>
                <c:pt idx="37">
                  <c:v>豊能町</c:v>
                </c:pt>
                <c:pt idx="38">
                  <c:v>忠岡町</c:v>
                </c:pt>
                <c:pt idx="39">
                  <c:v>岬町</c:v>
                </c:pt>
                <c:pt idx="40">
                  <c:v>河南町</c:v>
                </c:pt>
                <c:pt idx="41">
                  <c:v>太子町</c:v>
                </c:pt>
                <c:pt idx="42">
                  <c:v>能勢町</c:v>
                </c:pt>
                <c:pt idx="43">
                  <c:v>田尻町</c:v>
                </c:pt>
                <c:pt idx="44">
                  <c:v>千早赤阪村</c:v>
                </c:pt>
              </c:strCache>
            </c:strRef>
          </c:cat>
          <c:val>
            <c:numRef>
              <c:f>Sheet1!$D$2:$D$46</c:f>
              <c:numCache>
                <c:formatCode>General</c:formatCode>
                <c:ptCount val="45"/>
                <c:pt idx="0">
                  <c:v>52.873563218390807</c:v>
                </c:pt>
                <c:pt idx="1">
                  <c:v>48.704663212435236</c:v>
                </c:pt>
                <c:pt idx="2">
                  <c:v>52.066115702479344</c:v>
                </c:pt>
                <c:pt idx="3">
                  <c:v>46.451612903225808</c:v>
                </c:pt>
                <c:pt idx="4">
                  <c:v>56.862745098039213</c:v>
                </c:pt>
                <c:pt idx="5">
                  <c:v>48.333333333333336</c:v>
                </c:pt>
                <c:pt idx="6">
                  <c:v>32.894736842105267</c:v>
                </c:pt>
                <c:pt idx="7">
                  <c:v>58.762886597938149</c:v>
                </c:pt>
                <c:pt idx="8">
                  <c:v>39.285714285714285</c:v>
                </c:pt>
                <c:pt idx="9">
                  <c:v>41.194581280788171</c:v>
                </c:pt>
                <c:pt idx="10">
                  <c:v>43.103448275862064</c:v>
                </c:pt>
                <c:pt idx="11">
                  <c:v>27.27272727272727</c:v>
                </c:pt>
                <c:pt idx="12">
                  <c:v>68.181818181818173</c:v>
                </c:pt>
                <c:pt idx="13">
                  <c:v>33.333333333333329</c:v>
                </c:pt>
                <c:pt idx="14">
                  <c:v>41.666666666666671</c:v>
                </c:pt>
                <c:pt idx="15">
                  <c:v>48.484848484848484</c:v>
                </c:pt>
                <c:pt idx="16">
                  <c:v>59.090909090909093</c:v>
                </c:pt>
                <c:pt idx="17">
                  <c:v>74.358974358974365</c:v>
                </c:pt>
                <c:pt idx="18">
                  <c:v>51.612903225806448</c:v>
                </c:pt>
                <c:pt idx="19">
                  <c:v>43.75</c:v>
                </c:pt>
                <c:pt idx="20">
                  <c:v>38.888888888888893</c:v>
                </c:pt>
                <c:pt idx="21">
                  <c:v>33.333333333333329</c:v>
                </c:pt>
                <c:pt idx="22">
                  <c:v>37.318840579710141</c:v>
                </c:pt>
                <c:pt idx="23">
                  <c:v>41.304347826086953</c:v>
                </c:pt>
                <c:pt idx="24">
                  <c:v>37.837837837837839</c:v>
                </c:pt>
                <c:pt idx="25">
                  <c:v>24.390243902439025</c:v>
                </c:pt>
                <c:pt idx="26">
                  <c:v>38.095238095238095</c:v>
                </c:pt>
                <c:pt idx="27">
                  <c:v>52.941176470588239</c:v>
                </c:pt>
                <c:pt idx="28">
                  <c:v>52.173913043478258</c:v>
                </c:pt>
                <c:pt idx="29">
                  <c:v>54.54545454545454</c:v>
                </c:pt>
                <c:pt idx="30">
                  <c:v>35.294117647058826</c:v>
                </c:pt>
                <c:pt idx="31">
                  <c:v>52.941176470588239</c:v>
                </c:pt>
                <c:pt idx="32">
                  <c:v>38.095238095238095</c:v>
                </c:pt>
                <c:pt idx="33">
                  <c:v>52.380952380952387</c:v>
                </c:pt>
                <c:pt idx="34">
                  <c:v>37.060041407867502</c:v>
                </c:pt>
                <c:pt idx="35">
                  <c:v>21.739130434782609</c:v>
                </c:pt>
                <c:pt idx="36">
                  <c:v>25</c:v>
                </c:pt>
                <c:pt idx="37">
                  <c:v>20</c:v>
                </c:pt>
                <c:pt idx="38">
                  <c:v>33.333333333333329</c:v>
                </c:pt>
                <c:pt idx="39">
                  <c:v>28.571428571428569</c:v>
                </c:pt>
                <c:pt idx="40">
                  <c:v>57.142857142857139</c:v>
                </c:pt>
                <c:pt idx="41">
                  <c:v>14.285714285714285</c:v>
                </c:pt>
                <c:pt idx="42">
                  <c:v>25</c:v>
                </c:pt>
                <c:pt idx="43">
                  <c:v>25</c:v>
                </c:pt>
                <c:pt idx="44">
                  <c:v>50</c:v>
                </c:pt>
              </c:numCache>
            </c:numRef>
          </c:val>
          <c:smooth val="0"/>
          <c:extLst xmlns:c16r2="http://schemas.microsoft.com/office/drawing/2015/06/chart">
            <c:ext xmlns:c16="http://schemas.microsoft.com/office/drawing/2014/chart" uri="{C3380CC4-5D6E-409C-BE32-E72D297353CC}">
              <c16:uniqueId val="{00000002-65C5-40EE-BAF6-1E8BF592BDE7}"/>
            </c:ext>
          </c:extLst>
        </c:ser>
        <c:dLbls>
          <c:showLegendKey val="0"/>
          <c:showVal val="0"/>
          <c:showCatName val="0"/>
          <c:showSerName val="0"/>
          <c:showPercent val="0"/>
          <c:showBubbleSize val="0"/>
        </c:dLbls>
        <c:marker val="1"/>
        <c:smooth val="0"/>
        <c:axId val="106400384"/>
        <c:axId val="106398848"/>
      </c:lineChart>
      <c:catAx>
        <c:axId val="106395520"/>
        <c:scaling>
          <c:orientation val="minMax"/>
        </c:scaling>
        <c:delete val="0"/>
        <c:axPos val="b"/>
        <c:numFmt formatCode="General" sourceLinked="0"/>
        <c:majorTickMark val="out"/>
        <c:minorTickMark val="none"/>
        <c:tickLblPos val="nextTo"/>
        <c:txPr>
          <a:bodyPr/>
          <a:lstStyle/>
          <a:p>
            <a:pPr>
              <a:defRPr sz="1000"/>
            </a:pPr>
            <a:endParaRPr lang="ja-JP"/>
          </a:p>
        </c:txPr>
        <c:crossAx val="106397056"/>
        <c:crosses val="autoZero"/>
        <c:auto val="1"/>
        <c:lblAlgn val="ctr"/>
        <c:lblOffset val="100"/>
        <c:noMultiLvlLbl val="0"/>
      </c:catAx>
      <c:valAx>
        <c:axId val="106397056"/>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00"/>
            </a:pPr>
            <a:endParaRPr lang="ja-JP"/>
          </a:p>
        </c:txPr>
        <c:crossAx val="106395520"/>
        <c:crosses val="autoZero"/>
        <c:crossBetween val="between"/>
      </c:valAx>
      <c:valAx>
        <c:axId val="106398848"/>
        <c:scaling>
          <c:orientation val="minMax"/>
          <c:max val="90"/>
        </c:scaling>
        <c:delete val="0"/>
        <c:axPos val="r"/>
        <c:numFmt formatCode="General" sourceLinked="1"/>
        <c:majorTickMark val="out"/>
        <c:minorTickMark val="none"/>
        <c:tickLblPos val="nextTo"/>
        <c:txPr>
          <a:bodyPr/>
          <a:lstStyle/>
          <a:p>
            <a:pPr>
              <a:defRPr sz="1000"/>
            </a:pPr>
            <a:endParaRPr lang="ja-JP"/>
          </a:p>
        </c:txPr>
        <c:crossAx val="106400384"/>
        <c:crosses val="max"/>
        <c:crossBetween val="between"/>
        <c:majorUnit val="10"/>
      </c:valAx>
      <c:catAx>
        <c:axId val="106400384"/>
        <c:scaling>
          <c:orientation val="minMax"/>
        </c:scaling>
        <c:delete val="1"/>
        <c:axPos val="b"/>
        <c:numFmt formatCode="General" sourceLinked="1"/>
        <c:majorTickMark val="out"/>
        <c:minorTickMark val="none"/>
        <c:tickLblPos val="nextTo"/>
        <c:crossAx val="106398848"/>
        <c:crosses val="autoZero"/>
        <c:auto val="1"/>
        <c:lblAlgn val="ctr"/>
        <c:lblOffset val="100"/>
        <c:noMultiLvlLbl val="0"/>
      </c:cat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技術
職員</c:v>
                </c:pt>
              </c:strCache>
            </c:strRef>
          </c:tx>
          <c:spPr>
            <a:solidFill>
              <a:srgbClr val="C00000"/>
            </a:solidFill>
          </c:spPr>
          <c:invertIfNegative val="0"/>
          <c:cat>
            <c:strRef>
              <c:f>Sheet1!$A$2:$A$3</c:f>
              <c:strCache>
                <c:ptCount val="2"/>
                <c:pt idx="0">
                  <c:v>大阪市</c:v>
                </c:pt>
                <c:pt idx="1">
                  <c:v>大阪広域</c:v>
                </c:pt>
              </c:strCache>
            </c:strRef>
          </c:cat>
          <c:val>
            <c:numRef>
              <c:f>Sheet1!$B$2:$B$3</c:f>
              <c:numCache>
                <c:formatCode>General</c:formatCode>
                <c:ptCount val="2"/>
                <c:pt idx="0">
                  <c:v>444</c:v>
                </c:pt>
                <c:pt idx="1">
                  <c:v>309</c:v>
                </c:pt>
              </c:numCache>
            </c:numRef>
          </c:val>
          <c:extLst xmlns:c16r2="http://schemas.microsoft.com/office/drawing/2015/06/chart">
            <c:ext xmlns:c16="http://schemas.microsoft.com/office/drawing/2014/chart" uri="{C3380CC4-5D6E-409C-BE32-E72D297353CC}">
              <c16:uniqueId val="{00000000-65C5-40EE-BAF6-1E8BF592BDE7}"/>
            </c:ext>
          </c:extLst>
        </c:ser>
        <c:ser>
          <c:idx val="1"/>
          <c:order val="1"/>
          <c:tx>
            <c:strRef>
              <c:f>Sheet1!$C$1</c:f>
              <c:strCache>
                <c:ptCount val="1"/>
                <c:pt idx="0">
                  <c:v>技術以外</c:v>
                </c:pt>
              </c:strCache>
            </c:strRef>
          </c:tx>
          <c:spPr>
            <a:solidFill>
              <a:schemeClr val="bg1">
                <a:lumMod val="65000"/>
              </a:schemeClr>
            </a:solidFill>
          </c:spPr>
          <c:invertIfNegative val="0"/>
          <c:cat>
            <c:strRef>
              <c:f>Sheet1!$A$2:$A$3</c:f>
              <c:strCache>
                <c:ptCount val="2"/>
                <c:pt idx="0">
                  <c:v>大阪市</c:v>
                </c:pt>
                <c:pt idx="1">
                  <c:v>大阪広域</c:v>
                </c:pt>
              </c:strCache>
            </c:strRef>
          </c:cat>
          <c:val>
            <c:numRef>
              <c:f>Sheet1!$C$2:$C$3</c:f>
              <c:numCache>
                <c:formatCode>General</c:formatCode>
                <c:ptCount val="2"/>
                <c:pt idx="0">
                  <c:v>1043</c:v>
                </c:pt>
                <c:pt idx="1">
                  <c:v>64</c:v>
                </c:pt>
              </c:numCache>
            </c:numRef>
          </c:val>
          <c:extLst xmlns:c16r2="http://schemas.microsoft.com/office/drawing/2015/06/chart">
            <c:ext xmlns:c16="http://schemas.microsoft.com/office/drawing/2014/chart" uri="{C3380CC4-5D6E-409C-BE32-E72D297353CC}">
              <c16:uniqueId val="{00000001-65C5-40EE-BAF6-1E8BF592BDE7}"/>
            </c:ext>
          </c:extLst>
        </c:ser>
        <c:dLbls>
          <c:showLegendKey val="0"/>
          <c:showVal val="0"/>
          <c:showCatName val="0"/>
          <c:showSerName val="0"/>
          <c:showPercent val="0"/>
          <c:showBubbleSize val="0"/>
        </c:dLbls>
        <c:gapWidth val="80"/>
        <c:overlap val="100"/>
        <c:axId val="107067264"/>
        <c:axId val="107068800"/>
      </c:barChart>
      <c:lineChart>
        <c:grouping val="standard"/>
        <c:varyColors val="0"/>
        <c:ser>
          <c:idx val="2"/>
          <c:order val="2"/>
          <c:tx>
            <c:strRef>
              <c:f>Sheet1!$D$1</c:f>
              <c:strCache>
                <c:ptCount val="1"/>
                <c:pt idx="0">
                  <c:v>平均年齢</c:v>
                </c:pt>
              </c:strCache>
            </c:strRef>
          </c:tx>
          <c:spPr>
            <a:ln>
              <a:solidFill>
                <a:schemeClr val="tx1"/>
              </a:solidFill>
            </a:ln>
          </c:spPr>
          <c:marker>
            <c:symbol val="none"/>
          </c:marker>
          <c:cat>
            <c:strRef>
              <c:f>Sheet1!$A$2:$A$3</c:f>
              <c:strCache>
                <c:ptCount val="2"/>
                <c:pt idx="0">
                  <c:v>大阪市</c:v>
                </c:pt>
                <c:pt idx="1">
                  <c:v>大阪広域</c:v>
                </c:pt>
              </c:strCache>
            </c:strRef>
          </c:cat>
          <c:val>
            <c:numRef>
              <c:f>Sheet1!$D$2:$D$3</c:f>
              <c:numCache>
                <c:formatCode>General</c:formatCode>
                <c:ptCount val="2"/>
                <c:pt idx="0">
                  <c:v>29.9</c:v>
                </c:pt>
                <c:pt idx="1">
                  <c:v>82.8</c:v>
                </c:pt>
              </c:numCache>
            </c:numRef>
          </c:val>
          <c:smooth val="0"/>
          <c:extLst xmlns:c16r2="http://schemas.microsoft.com/office/drawing/2015/06/chart">
            <c:ext xmlns:c16="http://schemas.microsoft.com/office/drawing/2014/chart" uri="{C3380CC4-5D6E-409C-BE32-E72D297353CC}">
              <c16:uniqueId val="{00000002-65C5-40EE-BAF6-1E8BF592BDE7}"/>
            </c:ext>
          </c:extLst>
        </c:ser>
        <c:dLbls>
          <c:showLegendKey val="0"/>
          <c:showVal val="0"/>
          <c:showCatName val="0"/>
          <c:showSerName val="0"/>
          <c:showPercent val="0"/>
          <c:showBubbleSize val="0"/>
        </c:dLbls>
        <c:marker val="1"/>
        <c:smooth val="0"/>
        <c:axId val="107072128"/>
        <c:axId val="107070592"/>
      </c:lineChart>
      <c:catAx>
        <c:axId val="107067264"/>
        <c:scaling>
          <c:orientation val="minMax"/>
        </c:scaling>
        <c:delete val="0"/>
        <c:axPos val="b"/>
        <c:numFmt formatCode="General" sourceLinked="0"/>
        <c:majorTickMark val="out"/>
        <c:minorTickMark val="none"/>
        <c:tickLblPos val="nextTo"/>
        <c:txPr>
          <a:bodyPr/>
          <a:lstStyle/>
          <a:p>
            <a:pPr>
              <a:defRPr sz="1000"/>
            </a:pPr>
            <a:endParaRPr lang="ja-JP"/>
          </a:p>
        </c:txPr>
        <c:crossAx val="107068800"/>
        <c:crosses val="autoZero"/>
        <c:auto val="1"/>
        <c:lblAlgn val="ctr"/>
        <c:lblOffset val="100"/>
        <c:noMultiLvlLbl val="0"/>
      </c:catAx>
      <c:valAx>
        <c:axId val="107068800"/>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00"/>
            </a:pPr>
            <a:endParaRPr lang="ja-JP"/>
          </a:p>
        </c:txPr>
        <c:crossAx val="107067264"/>
        <c:crosses val="autoZero"/>
        <c:crossBetween val="between"/>
      </c:valAx>
      <c:valAx>
        <c:axId val="107070592"/>
        <c:scaling>
          <c:orientation val="minMax"/>
        </c:scaling>
        <c:delete val="0"/>
        <c:axPos val="r"/>
        <c:numFmt formatCode="General" sourceLinked="1"/>
        <c:majorTickMark val="out"/>
        <c:minorTickMark val="none"/>
        <c:tickLblPos val="nextTo"/>
        <c:txPr>
          <a:bodyPr/>
          <a:lstStyle/>
          <a:p>
            <a:pPr>
              <a:defRPr sz="1000"/>
            </a:pPr>
            <a:endParaRPr lang="ja-JP"/>
          </a:p>
        </c:txPr>
        <c:crossAx val="107072128"/>
        <c:crosses val="max"/>
        <c:crossBetween val="between"/>
      </c:valAx>
      <c:catAx>
        <c:axId val="107072128"/>
        <c:scaling>
          <c:orientation val="minMax"/>
        </c:scaling>
        <c:delete val="1"/>
        <c:axPos val="b"/>
        <c:numFmt formatCode="General" sourceLinked="1"/>
        <c:majorTickMark val="out"/>
        <c:minorTickMark val="none"/>
        <c:tickLblPos val="nextTo"/>
        <c:crossAx val="107070592"/>
        <c:crosses val="autoZero"/>
        <c:auto val="1"/>
        <c:lblAlgn val="ctr"/>
        <c:lblOffset val="100"/>
        <c:noMultiLvlLbl val="0"/>
      </c:cat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09637961221196"/>
          <c:y val="3.1942964918510286E-2"/>
          <c:w val="0.76499087293538937"/>
          <c:h val="0.8798691145224945"/>
        </c:manualLayout>
      </c:layout>
      <c:barChart>
        <c:barDir val="col"/>
        <c:grouping val="clustered"/>
        <c:varyColors val="0"/>
        <c:ser>
          <c:idx val="2"/>
          <c:order val="2"/>
          <c:tx>
            <c:strRef>
              <c:f>Sheet1!$D$1</c:f>
              <c:strCache>
                <c:ptCount val="1"/>
                <c:pt idx="0">
                  <c:v>経常収支（右軸）</c:v>
                </c:pt>
              </c:strCache>
            </c:strRef>
          </c:tx>
          <c:spPr>
            <a:solidFill>
              <a:sysClr val="windowText" lastClr="000000">
                <a:lumMod val="50000"/>
                <a:lumOff val="50000"/>
              </a:sysClr>
            </a:solidFill>
          </c:spPr>
          <c:invertIfNegative val="0"/>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4C3-4D97-AB96-2340CD9F0337}"/>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4C3-4D97-AB96-2340CD9F0337}"/>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4C3-4D97-AB96-2340CD9F033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4C3-4D97-AB96-2340CD9F0337}"/>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4C3-4D97-AB96-2340CD9F033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4C3-4D97-AB96-2340CD9F033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4C3-4D97-AB96-2340CD9F0337}"/>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4C3-4D97-AB96-2340CD9F033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4C3-4D97-AB96-2340CD9F0337}"/>
                </c:ext>
              </c:extLst>
            </c:dLbl>
            <c:dLbl>
              <c:idx val="12"/>
              <c:layout>
                <c:manualLayout>
                  <c:x val="0"/>
                  <c:y val="1.362794071099018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4C3-4D97-AB96-2340CD9F0337}"/>
                </c:ext>
              </c:extLst>
            </c:dLbl>
            <c:dLbl>
              <c:idx val="13"/>
              <c:layout>
                <c:manualLayout>
                  <c:x val="5.4694134893826032E-3"/>
                  <c:y val="1.67970754572243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4C3-4D97-AB96-2340CD9F0337}"/>
                </c:ext>
              </c:extLst>
            </c:dLbl>
            <c:dLbl>
              <c:idx val="14"/>
              <c:layout>
                <c:manualLayout>
                  <c:x val="-1.1602086406714396E-4"/>
                  <c:y val="2.11643150761026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4C3-4D97-AB96-2340CD9F0337}"/>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H17</c:v>
                </c:pt>
                <c:pt idx="1">
                  <c:v>H18</c:v>
                </c:pt>
                <c:pt idx="2">
                  <c:v>H19</c:v>
                </c:pt>
                <c:pt idx="3">
                  <c:v>H20</c:v>
                </c:pt>
                <c:pt idx="4">
                  <c:v>H21</c:v>
                </c:pt>
                <c:pt idx="5">
                  <c:v>H22</c:v>
                </c:pt>
                <c:pt idx="6">
                  <c:v>H23</c:v>
                </c:pt>
                <c:pt idx="7">
                  <c:v>H24</c:v>
                </c:pt>
                <c:pt idx="8">
                  <c:v>H25</c:v>
                </c:pt>
                <c:pt idx="9">
                  <c:v>H26</c:v>
                </c:pt>
                <c:pt idx="10">
                  <c:v>H27</c:v>
                </c:pt>
              </c:strCache>
            </c:strRef>
          </c:cat>
          <c:val>
            <c:numRef>
              <c:f>Sheet1!$D$2:$D$12</c:f>
              <c:numCache>
                <c:formatCode>General</c:formatCode>
                <c:ptCount val="11"/>
                <c:pt idx="0">
                  <c:v>75</c:v>
                </c:pt>
                <c:pt idx="1">
                  <c:v>72</c:v>
                </c:pt>
                <c:pt idx="2">
                  <c:v>64</c:v>
                </c:pt>
                <c:pt idx="3">
                  <c:v>68</c:v>
                </c:pt>
                <c:pt idx="4">
                  <c:v>50</c:v>
                </c:pt>
                <c:pt idx="5">
                  <c:v>77</c:v>
                </c:pt>
                <c:pt idx="6">
                  <c:v>57</c:v>
                </c:pt>
                <c:pt idx="7">
                  <c:v>103</c:v>
                </c:pt>
                <c:pt idx="8">
                  <c:v>100</c:v>
                </c:pt>
                <c:pt idx="9">
                  <c:v>122</c:v>
                </c:pt>
                <c:pt idx="10">
                  <c:v>122</c:v>
                </c:pt>
              </c:numCache>
            </c:numRef>
          </c:val>
          <c:extLst xmlns:c16r2="http://schemas.microsoft.com/office/drawing/2015/06/chart">
            <c:ext xmlns:c16="http://schemas.microsoft.com/office/drawing/2014/chart" uri="{C3380CC4-5D6E-409C-BE32-E72D297353CC}">
              <c16:uniqueId val="{0000000C-A4C3-4D97-AB96-2340CD9F0337}"/>
            </c:ext>
          </c:extLst>
        </c:ser>
        <c:dLbls>
          <c:showLegendKey val="0"/>
          <c:showVal val="0"/>
          <c:showCatName val="0"/>
          <c:showSerName val="0"/>
          <c:showPercent val="0"/>
          <c:showBubbleSize val="0"/>
        </c:dLbls>
        <c:gapWidth val="111"/>
        <c:overlap val="-9"/>
        <c:axId val="90849280"/>
        <c:axId val="90843392"/>
      </c:barChart>
      <c:lineChart>
        <c:grouping val="standard"/>
        <c:varyColors val="0"/>
        <c:ser>
          <c:idx val="0"/>
          <c:order val="0"/>
          <c:tx>
            <c:strRef>
              <c:f>Sheet1!$B$1</c:f>
              <c:strCache>
                <c:ptCount val="1"/>
                <c:pt idx="0">
                  <c:v>経常収益(左軸)</c:v>
                </c:pt>
              </c:strCache>
            </c:strRef>
          </c:tx>
          <c:spPr>
            <a:ln>
              <a:solidFill>
                <a:srgbClr val="1F497D">
                  <a:lumMod val="75000"/>
                </a:srgbClr>
              </a:solidFill>
            </a:ln>
          </c:spPr>
          <c:marker>
            <c:spPr>
              <a:solidFill>
                <a:srgbClr val="1F497D"/>
              </a:solidFill>
              <a:ln w="19050">
                <a:solidFill>
                  <a:srgbClr val="1F497D">
                    <a:lumMod val="75000"/>
                  </a:srgbClr>
                </a:solidFill>
              </a:ln>
            </c:spPr>
          </c:marker>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4C3-4D97-AB96-2340CD9F0337}"/>
                </c:ext>
              </c:extLst>
            </c:dLbl>
            <c:dLbl>
              <c:idx val="1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4C3-4D97-AB96-2340CD9F0337}"/>
                </c:ext>
              </c:extLst>
            </c:dLbl>
            <c:dLbl>
              <c:idx val="15"/>
              <c:layout>
                <c:manualLayout>
                  <c:x val="3.6291004650514047E-2"/>
                  <c:y val="-4.8834222970314464E-2"/>
                </c:manualLayout>
              </c:layout>
              <c:tx>
                <c:rich>
                  <a:bodyPr/>
                  <a:lstStyle/>
                  <a:p>
                    <a:r>
                      <a:rPr lang="en-US" altLang="en-US" sz="1100" dirty="0">
                        <a:solidFill>
                          <a:schemeClr val="tx1">
                            <a:lumMod val="50000"/>
                            <a:lumOff val="50000"/>
                          </a:schemeClr>
                        </a:solidFill>
                      </a:rPr>
                      <a:t>6</a:t>
                    </a:r>
                    <a:r>
                      <a:rPr lang="en-US" altLang="ja-JP" sz="1100" dirty="0">
                        <a:solidFill>
                          <a:schemeClr val="tx1">
                            <a:lumMod val="50000"/>
                            <a:lumOff val="50000"/>
                          </a:schemeClr>
                        </a:solidFill>
                      </a:rPr>
                      <a:t>47</a:t>
                    </a:r>
                    <a:endParaRPr lang="en-US" alt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4C3-4D97-AB96-2340CD9F0337}"/>
                </c:ext>
              </c:extLst>
            </c:dLbl>
            <c:spPr>
              <a:solidFill>
                <a:srgbClr val="FFFFFF">
                  <a:alpha val="65000"/>
                </a:srgbClr>
              </a:solidFill>
            </c:spPr>
            <c:txPr>
              <a:bodyPr/>
              <a:lstStyle/>
              <a:p>
                <a:pPr>
                  <a:defRPr sz="1100">
                    <a:solidFill>
                      <a:schemeClr val="tx1">
                        <a:lumMod val="50000"/>
                        <a:lumOff val="50000"/>
                      </a:schemeClr>
                    </a:solidFill>
                  </a:defRPr>
                </a:pPr>
                <a:endParaRPr lang="ja-JP"/>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Sheet1!$A$2:$A$12</c:f>
              <c:strCache>
                <c:ptCount val="11"/>
                <c:pt idx="0">
                  <c:v>H17</c:v>
                </c:pt>
                <c:pt idx="1">
                  <c:v>H18</c:v>
                </c:pt>
                <c:pt idx="2">
                  <c:v>H19</c:v>
                </c:pt>
                <c:pt idx="3">
                  <c:v>H20</c:v>
                </c:pt>
                <c:pt idx="4">
                  <c:v>H21</c:v>
                </c:pt>
                <c:pt idx="5">
                  <c:v>H22</c:v>
                </c:pt>
                <c:pt idx="6">
                  <c:v>H23</c:v>
                </c:pt>
                <c:pt idx="7">
                  <c:v>H24</c:v>
                </c:pt>
                <c:pt idx="8">
                  <c:v>H25</c:v>
                </c:pt>
                <c:pt idx="9">
                  <c:v>H26</c:v>
                </c:pt>
                <c:pt idx="10">
                  <c:v>H27</c:v>
                </c:pt>
              </c:strCache>
            </c:strRef>
          </c:cat>
          <c:val>
            <c:numRef>
              <c:f>Sheet1!$B$2:$B$12</c:f>
              <c:numCache>
                <c:formatCode>General</c:formatCode>
                <c:ptCount val="11"/>
                <c:pt idx="0">
                  <c:v>776</c:v>
                </c:pt>
                <c:pt idx="1">
                  <c:v>752</c:v>
                </c:pt>
                <c:pt idx="2">
                  <c:v>729</c:v>
                </c:pt>
                <c:pt idx="3">
                  <c:v>712</c:v>
                </c:pt>
                <c:pt idx="4">
                  <c:v>679</c:v>
                </c:pt>
                <c:pt idx="5">
                  <c:v>674</c:v>
                </c:pt>
                <c:pt idx="6">
                  <c:v>663</c:v>
                </c:pt>
                <c:pt idx="7">
                  <c:v>653</c:v>
                </c:pt>
                <c:pt idx="8">
                  <c:v>650</c:v>
                </c:pt>
                <c:pt idx="9">
                  <c:v>653</c:v>
                </c:pt>
                <c:pt idx="10">
                  <c:v>647</c:v>
                </c:pt>
              </c:numCache>
            </c:numRef>
          </c:val>
          <c:smooth val="0"/>
          <c:extLst xmlns:c16r2="http://schemas.microsoft.com/office/drawing/2015/06/chart">
            <c:ext xmlns:c16="http://schemas.microsoft.com/office/drawing/2014/chart" uri="{C3380CC4-5D6E-409C-BE32-E72D297353CC}">
              <c16:uniqueId val="{00000010-A4C3-4D97-AB96-2340CD9F0337}"/>
            </c:ext>
          </c:extLst>
        </c:ser>
        <c:ser>
          <c:idx val="1"/>
          <c:order val="1"/>
          <c:tx>
            <c:strRef>
              <c:f>Sheet1!$C$1</c:f>
              <c:strCache>
                <c:ptCount val="1"/>
                <c:pt idx="0">
                  <c:v>経常費用</c:v>
                </c:pt>
              </c:strCache>
            </c:strRef>
          </c:tx>
          <c:spPr>
            <a:ln>
              <a:solidFill>
                <a:srgbClr val="C0504D"/>
              </a:solidFill>
            </a:ln>
          </c:spPr>
          <c:marker>
            <c:spPr>
              <a:solidFill>
                <a:srgbClr val="C0504D"/>
              </a:solidFill>
              <a:ln>
                <a:solidFill>
                  <a:srgbClr val="C0504D"/>
                </a:solidFill>
              </a:ln>
            </c:spPr>
          </c:marker>
          <c:dLbls>
            <c:dLbl>
              <c:idx val="0"/>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4C3-4D97-AB96-2340CD9F0337}"/>
                </c:ext>
              </c:extLst>
            </c:dLbl>
            <c:dLbl>
              <c:idx val="10"/>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A4C3-4D97-AB96-2340CD9F0337}"/>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4C3-4D97-AB96-2340CD9F0337}"/>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A4C3-4D97-AB96-2340CD9F0337}"/>
                </c:ext>
              </c:extLst>
            </c:dLbl>
            <c:dLbl>
              <c:idx val="15"/>
              <c:layout>
                <c:manualLayout>
                  <c:x val="4.078326809038723E-2"/>
                  <c:y val="-2.0456540645832504E-2"/>
                </c:manualLayout>
              </c:layout>
              <c:tx>
                <c:rich>
                  <a:bodyPr/>
                  <a:lstStyle/>
                  <a:p>
                    <a:r>
                      <a:rPr lang="en-US" altLang="en-US" sz="1100" dirty="0"/>
                      <a:t>5</a:t>
                    </a:r>
                    <a:r>
                      <a:rPr lang="en-US" altLang="ja-JP" sz="1100" dirty="0"/>
                      <a:t>25</a:t>
                    </a:r>
                    <a:endParaRPr lang="en-US" alt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4C3-4D97-AB96-2340CD9F0337}"/>
                </c:ext>
              </c:extLst>
            </c:dLbl>
            <c:spPr>
              <a:solidFill>
                <a:srgbClr val="FFFFFF">
                  <a:alpha val="37000"/>
                </a:srgbClr>
              </a:solidFill>
            </c:spPr>
            <c:txPr>
              <a:bodyPr/>
              <a:lstStyle/>
              <a:p>
                <a:pPr>
                  <a:defRPr sz="1100">
                    <a:solidFill>
                      <a:schemeClr val="tx2">
                        <a:lumMod val="60000"/>
                        <a:lumOff val="40000"/>
                      </a:schemeClr>
                    </a:solidFill>
                  </a:defRPr>
                </a:pPr>
                <a:endParaRPr lang="ja-JP"/>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Sheet1!$A$2:$A$12</c:f>
              <c:strCache>
                <c:ptCount val="11"/>
                <c:pt idx="0">
                  <c:v>H17</c:v>
                </c:pt>
                <c:pt idx="1">
                  <c:v>H18</c:v>
                </c:pt>
                <c:pt idx="2">
                  <c:v>H19</c:v>
                </c:pt>
                <c:pt idx="3">
                  <c:v>H20</c:v>
                </c:pt>
                <c:pt idx="4">
                  <c:v>H21</c:v>
                </c:pt>
                <c:pt idx="5">
                  <c:v>H22</c:v>
                </c:pt>
                <c:pt idx="6">
                  <c:v>H23</c:v>
                </c:pt>
                <c:pt idx="7">
                  <c:v>H24</c:v>
                </c:pt>
                <c:pt idx="8">
                  <c:v>H25</c:v>
                </c:pt>
                <c:pt idx="9">
                  <c:v>H26</c:v>
                </c:pt>
                <c:pt idx="10">
                  <c:v>H27</c:v>
                </c:pt>
              </c:strCache>
            </c:strRef>
          </c:cat>
          <c:val>
            <c:numRef>
              <c:f>Sheet1!$C$2:$C$12</c:f>
              <c:numCache>
                <c:formatCode>General</c:formatCode>
                <c:ptCount val="11"/>
                <c:pt idx="0">
                  <c:v>701</c:v>
                </c:pt>
                <c:pt idx="1">
                  <c:v>680</c:v>
                </c:pt>
                <c:pt idx="2">
                  <c:v>665</c:v>
                </c:pt>
                <c:pt idx="3">
                  <c:v>644</c:v>
                </c:pt>
                <c:pt idx="4">
                  <c:v>629</c:v>
                </c:pt>
                <c:pt idx="5">
                  <c:v>597</c:v>
                </c:pt>
                <c:pt idx="6">
                  <c:v>606</c:v>
                </c:pt>
                <c:pt idx="7">
                  <c:v>550</c:v>
                </c:pt>
                <c:pt idx="8">
                  <c:v>550</c:v>
                </c:pt>
                <c:pt idx="9">
                  <c:v>531</c:v>
                </c:pt>
                <c:pt idx="10">
                  <c:v>525</c:v>
                </c:pt>
              </c:numCache>
            </c:numRef>
          </c:val>
          <c:smooth val="0"/>
          <c:extLst xmlns:c16r2="http://schemas.microsoft.com/office/drawing/2015/06/chart">
            <c:ext xmlns:c16="http://schemas.microsoft.com/office/drawing/2014/chart" uri="{C3380CC4-5D6E-409C-BE32-E72D297353CC}">
              <c16:uniqueId val="{00000016-A4C3-4D97-AB96-2340CD9F0337}"/>
            </c:ext>
          </c:extLst>
        </c:ser>
        <c:dLbls>
          <c:showLegendKey val="0"/>
          <c:showVal val="0"/>
          <c:showCatName val="0"/>
          <c:showSerName val="0"/>
          <c:showPercent val="0"/>
          <c:showBubbleSize val="0"/>
        </c:dLbls>
        <c:marker val="1"/>
        <c:smooth val="0"/>
        <c:axId val="91220992"/>
        <c:axId val="90841856"/>
      </c:lineChart>
      <c:catAx>
        <c:axId val="91220992"/>
        <c:scaling>
          <c:orientation val="minMax"/>
        </c:scaling>
        <c:delete val="0"/>
        <c:axPos val="b"/>
        <c:numFmt formatCode="General" sourceLinked="0"/>
        <c:majorTickMark val="out"/>
        <c:minorTickMark val="none"/>
        <c:tickLblPos val="low"/>
        <c:txPr>
          <a:bodyPr/>
          <a:lstStyle/>
          <a:p>
            <a:pPr>
              <a:defRPr sz="1200"/>
            </a:pPr>
            <a:endParaRPr lang="ja-JP"/>
          </a:p>
        </c:txPr>
        <c:crossAx val="90841856"/>
        <c:crosses val="autoZero"/>
        <c:auto val="1"/>
        <c:lblAlgn val="ctr"/>
        <c:lblOffset val="100"/>
        <c:noMultiLvlLbl val="0"/>
      </c:catAx>
      <c:valAx>
        <c:axId val="90841856"/>
        <c:scaling>
          <c:orientation val="minMax"/>
          <c:max val="80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400"/>
            </a:pPr>
            <a:endParaRPr lang="ja-JP"/>
          </a:p>
        </c:txPr>
        <c:crossAx val="91220992"/>
        <c:crosses val="autoZero"/>
        <c:crossBetween val="between"/>
        <c:majorUnit val="100"/>
      </c:valAx>
      <c:valAx>
        <c:axId val="90843392"/>
        <c:scaling>
          <c:orientation val="minMax"/>
          <c:max val="300"/>
        </c:scaling>
        <c:delete val="1"/>
        <c:axPos val="r"/>
        <c:numFmt formatCode="General" sourceLinked="1"/>
        <c:majorTickMark val="out"/>
        <c:minorTickMark val="none"/>
        <c:tickLblPos val="nextTo"/>
        <c:crossAx val="90849280"/>
        <c:crosses val="max"/>
        <c:crossBetween val="between"/>
        <c:majorUnit val="50"/>
      </c:valAx>
      <c:catAx>
        <c:axId val="90849280"/>
        <c:scaling>
          <c:orientation val="minMax"/>
        </c:scaling>
        <c:delete val="1"/>
        <c:axPos val="b"/>
        <c:numFmt formatCode="General" sourceLinked="1"/>
        <c:majorTickMark val="out"/>
        <c:minorTickMark val="none"/>
        <c:tickLblPos val="none"/>
        <c:crossAx val="90843392"/>
        <c:crosses val="autoZero"/>
        <c:auto val="1"/>
        <c:lblAlgn val="ctr"/>
        <c:lblOffset val="100"/>
        <c:noMultiLvlLbl val="0"/>
      </c:catAx>
      <c:spPr>
        <a:noFill/>
        <a:ln>
          <a:noFill/>
        </a:ln>
      </c:spPr>
    </c:plotArea>
    <c:plotVisOnly val="1"/>
    <c:dispBlanksAs val="gap"/>
    <c:showDLblsOverMax val="0"/>
  </c:chart>
  <c:txPr>
    <a:bodyPr/>
    <a:lstStyle/>
    <a:p>
      <a:pPr>
        <a:defRPr sz="1800"/>
      </a:pPr>
      <a:endParaRPr lang="ja-JP"/>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9244126597204952"/>
          <c:y val="3.5886754208743925E-2"/>
          <c:w val="0.76111622312073712"/>
          <c:h val="0.8120278477262628"/>
        </c:manualLayout>
      </c:layout>
      <c:barChart>
        <c:barDir val="col"/>
        <c:grouping val="stacked"/>
        <c:varyColors val="0"/>
        <c:ser>
          <c:idx val="0"/>
          <c:order val="0"/>
          <c:tx>
            <c:strRef>
              <c:f>職員数推移データ!$A$3</c:f>
              <c:strCache>
                <c:ptCount val="1"/>
                <c:pt idx="0">
                  <c:v>技術職</c:v>
                </c:pt>
              </c:strCache>
            </c:strRef>
          </c:tx>
          <c:spPr>
            <a:solidFill>
              <a:schemeClr val="bg1">
                <a:lumMod val="85000"/>
              </a:schemeClr>
            </a:solidFill>
            <a:ln>
              <a:solidFill>
                <a:schemeClr val="tx1"/>
              </a:solidFill>
            </a:ln>
          </c:spPr>
          <c:invertIfNegative val="0"/>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A9E-4A5E-8BDE-61D5E692A861}"/>
                </c:ext>
              </c:extLst>
            </c:dLbl>
            <c:dLbl>
              <c:idx val="1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A9E-4A5E-8BDE-61D5E692A861}"/>
                </c:ext>
              </c:extLst>
            </c:dLbl>
            <c:spPr>
              <a:solidFill>
                <a:schemeClr val="bg1"/>
              </a:solidFill>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職員数推移データ!$B$2:$L$2</c:f>
              <c:strCache>
                <c:ptCount val="11"/>
                <c:pt idx="0">
                  <c:v>H17</c:v>
                </c:pt>
                <c:pt idx="1">
                  <c:v>H18</c:v>
                </c:pt>
                <c:pt idx="2">
                  <c:v>H19</c:v>
                </c:pt>
                <c:pt idx="3">
                  <c:v>H20</c:v>
                </c:pt>
                <c:pt idx="4">
                  <c:v>H21</c:v>
                </c:pt>
                <c:pt idx="5">
                  <c:v>H22</c:v>
                </c:pt>
                <c:pt idx="6">
                  <c:v>H23</c:v>
                </c:pt>
                <c:pt idx="7">
                  <c:v>H24</c:v>
                </c:pt>
                <c:pt idx="8">
                  <c:v>H25</c:v>
                </c:pt>
                <c:pt idx="9">
                  <c:v>H26</c:v>
                </c:pt>
                <c:pt idx="10">
                  <c:v>H27</c:v>
                </c:pt>
              </c:strCache>
            </c:strRef>
          </c:cat>
          <c:val>
            <c:numRef>
              <c:f>職員数推移データ!$B$3:$L$3</c:f>
              <c:numCache>
                <c:formatCode>General</c:formatCode>
                <c:ptCount val="11"/>
                <c:pt idx="0">
                  <c:v>481</c:v>
                </c:pt>
                <c:pt idx="1">
                  <c:v>470</c:v>
                </c:pt>
                <c:pt idx="2">
                  <c:v>453</c:v>
                </c:pt>
                <c:pt idx="3">
                  <c:v>440</c:v>
                </c:pt>
                <c:pt idx="4">
                  <c:v>431</c:v>
                </c:pt>
                <c:pt idx="5">
                  <c:v>429</c:v>
                </c:pt>
                <c:pt idx="6">
                  <c:v>425</c:v>
                </c:pt>
                <c:pt idx="7">
                  <c:v>414</c:v>
                </c:pt>
                <c:pt idx="8">
                  <c:v>411</c:v>
                </c:pt>
                <c:pt idx="9">
                  <c:v>443</c:v>
                </c:pt>
                <c:pt idx="10">
                  <c:v>444</c:v>
                </c:pt>
              </c:numCache>
            </c:numRef>
          </c:val>
          <c:extLst xmlns:c16r2="http://schemas.microsoft.com/office/drawing/2015/06/chart">
            <c:ext xmlns:c16="http://schemas.microsoft.com/office/drawing/2014/chart" uri="{C3380CC4-5D6E-409C-BE32-E72D297353CC}">
              <c16:uniqueId val="{00000002-FA9E-4A5E-8BDE-61D5E692A861}"/>
            </c:ext>
          </c:extLst>
        </c:ser>
        <c:ser>
          <c:idx val="1"/>
          <c:order val="1"/>
          <c:tx>
            <c:strRef>
              <c:f>職員数推移データ!$A$4</c:f>
              <c:strCache>
                <c:ptCount val="1"/>
                <c:pt idx="0">
                  <c:v>事務職</c:v>
                </c:pt>
              </c:strCache>
            </c:strRef>
          </c:tx>
          <c:spPr>
            <a:solidFill>
              <a:schemeClr val="bg1">
                <a:lumMod val="65000"/>
              </a:schemeClr>
            </a:solidFill>
            <a:ln>
              <a:solidFill>
                <a:prstClr val="black"/>
              </a:solidFill>
            </a:ln>
          </c:spPr>
          <c:invertIfNegative val="0"/>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A9E-4A5E-8BDE-61D5E692A861}"/>
                </c:ext>
              </c:extLst>
            </c:dLbl>
            <c:dLbl>
              <c:idx val="1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A9E-4A5E-8BDE-61D5E692A861}"/>
                </c:ext>
              </c:extLst>
            </c:dLbl>
            <c:spPr>
              <a:solidFill>
                <a:schemeClr val="bg1"/>
              </a:solidFill>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職員数推移データ!$B$2:$L$2</c:f>
              <c:strCache>
                <c:ptCount val="11"/>
                <c:pt idx="0">
                  <c:v>H17</c:v>
                </c:pt>
                <c:pt idx="1">
                  <c:v>H18</c:v>
                </c:pt>
                <c:pt idx="2">
                  <c:v>H19</c:v>
                </c:pt>
                <c:pt idx="3">
                  <c:v>H20</c:v>
                </c:pt>
                <c:pt idx="4">
                  <c:v>H21</c:v>
                </c:pt>
                <c:pt idx="5">
                  <c:v>H22</c:v>
                </c:pt>
                <c:pt idx="6">
                  <c:v>H23</c:v>
                </c:pt>
                <c:pt idx="7">
                  <c:v>H24</c:v>
                </c:pt>
                <c:pt idx="8">
                  <c:v>H25</c:v>
                </c:pt>
                <c:pt idx="9">
                  <c:v>H26</c:v>
                </c:pt>
                <c:pt idx="10">
                  <c:v>H27</c:v>
                </c:pt>
              </c:strCache>
            </c:strRef>
          </c:cat>
          <c:val>
            <c:numRef>
              <c:f>職員数推移データ!$B$4:$L$4</c:f>
              <c:numCache>
                <c:formatCode>General</c:formatCode>
                <c:ptCount val="11"/>
                <c:pt idx="0">
                  <c:v>743</c:v>
                </c:pt>
                <c:pt idx="1">
                  <c:v>727</c:v>
                </c:pt>
                <c:pt idx="2">
                  <c:v>677</c:v>
                </c:pt>
                <c:pt idx="3">
                  <c:v>658</c:v>
                </c:pt>
                <c:pt idx="4">
                  <c:v>637</c:v>
                </c:pt>
                <c:pt idx="5">
                  <c:v>627</c:v>
                </c:pt>
                <c:pt idx="6">
                  <c:v>613</c:v>
                </c:pt>
                <c:pt idx="7">
                  <c:v>583</c:v>
                </c:pt>
                <c:pt idx="8">
                  <c:v>549</c:v>
                </c:pt>
                <c:pt idx="9">
                  <c:v>534</c:v>
                </c:pt>
                <c:pt idx="10">
                  <c:v>524</c:v>
                </c:pt>
              </c:numCache>
            </c:numRef>
          </c:val>
          <c:extLst xmlns:c16r2="http://schemas.microsoft.com/office/drawing/2015/06/chart">
            <c:ext xmlns:c16="http://schemas.microsoft.com/office/drawing/2014/chart" uri="{C3380CC4-5D6E-409C-BE32-E72D297353CC}">
              <c16:uniqueId val="{00000005-FA9E-4A5E-8BDE-61D5E692A861}"/>
            </c:ext>
          </c:extLst>
        </c:ser>
        <c:ser>
          <c:idx val="2"/>
          <c:order val="2"/>
          <c:tx>
            <c:strRef>
              <c:f>職員数推移データ!$A$5</c:f>
              <c:strCache>
                <c:ptCount val="1"/>
                <c:pt idx="0">
                  <c:v>技能職その他</c:v>
                </c:pt>
              </c:strCache>
            </c:strRef>
          </c:tx>
          <c:spPr>
            <a:solidFill>
              <a:schemeClr val="tx1">
                <a:lumMod val="50000"/>
                <a:lumOff val="50000"/>
              </a:schemeClr>
            </a:solidFill>
            <a:ln>
              <a:solidFill>
                <a:schemeClr val="tx1"/>
              </a:solidFill>
            </a:ln>
          </c:spPr>
          <c:invertIfNegative val="0"/>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A9E-4A5E-8BDE-61D5E692A861}"/>
                </c:ext>
              </c:extLst>
            </c:dLbl>
            <c:dLbl>
              <c:idx val="1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A9E-4A5E-8BDE-61D5E692A861}"/>
                </c:ext>
              </c:extLst>
            </c:dLbl>
            <c:spPr>
              <a:solidFill>
                <a:schemeClr val="bg1"/>
              </a:solidFill>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職員数推移データ!$B$2:$L$2</c:f>
              <c:strCache>
                <c:ptCount val="11"/>
                <c:pt idx="0">
                  <c:v>H17</c:v>
                </c:pt>
                <c:pt idx="1">
                  <c:v>H18</c:v>
                </c:pt>
                <c:pt idx="2">
                  <c:v>H19</c:v>
                </c:pt>
                <c:pt idx="3">
                  <c:v>H20</c:v>
                </c:pt>
                <c:pt idx="4">
                  <c:v>H21</c:v>
                </c:pt>
                <c:pt idx="5">
                  <c:v>H22</c:v>
                </c:pt>
                <c:pt idx="6">
                  <c:v>H23</c:v>
                </c:pt>
                <c:pt idx="7">
                  <c:v>H24</c:v>
                </c:pt>
                <c:pt idx="8">
                  <c:v>H25</c:v>
                </c:pt>
                <c:pt idx="9">
                  <c:v>H26</c:v>
                </c:pt>
                <c:pt idx="10">
                  <c:v>H27</c:v>
                </c:pt>
              </c:strCache>
            </c:strRef>
          </c:cat>
          <c:val>
            <c:numRef>
              <c:f>職員数推移データ!$B$5:$L$5</c:f>
              <c:numCache>
                <c:formatCode>General</c:formatCode>
                <c:ptCount val="11"/>
                <c:pt idx="0">
                  <c:v>953</c:v>
                </c:pt>
                <c:pt idx="1">
                  <c:v>929</c:v>
                </c:pt>
                <c:pt idx="2">
                  <c:v>886</c:v>
                </c:pt>
                <c:pt idx="3">
                  <c:v>834</c:v>
                </c:pt>
                <c:pt idx="4">
                  <c:v>800</c:v>
                </c:pt>
                <c:pt idx="5">
                  <c:v>746</c:v>
                </c:pt>
                <c:pt idx="6">
                  <c:v>699</c:v>
                </c:pt>
                <c:pt idx="7">
                  <c:v>653</c:v>
                </c:pt>
                <c:pt idx="8">
                  <c:v>618</c:v>
                </c:pt>
                <c:pt idx="9">
                  <c:v>553</c:v>
                </c:pt>
                <c:pt idx="10">
                  <c:v>517</c:v>
                </c:pt>
              </c:numCache>
            </c:numRef>
          </c:val>
          <c:extLst xmlns:c16r2="http://schemas.microsoft.com/office/drawing/2015/06/chart">
            <c:ext xmlns:c16="http://schemas.microsoft.com/office/drawing/2014/chart" uri="{C3380CC4-5D6E-409C-BE32-E72D297353CC}">
              <c16:uniqueId val="{00000008-FA9E-4A5E-8BDE-61D5E692A861}"/>
            </c:ext>
          </c:extLst>
        </c:ser>
        <c:dLbls>
          <c:showLegendKey val="0"/>
          <c:showVal val="0"/>
          <c:showCatName val="0"/>
          <c:showSerName val="0"/>
          <c:showPercent val="0"/>
          <c:showBubbleSize val="0"/>
        </c:dLbls>
        <c:gapWidth val="123"/>
        <c:overlap val="100"/>
        <c:serLines/>
        <c:axId val="90900736"/>
        <c:axId val="90911104"/>
      </c:barChart>
      <c:catAx>
        <c:axId val="90900736"/>
        <c:scaling>
          <c:orientation val="minMax"/>
        </c:scaling>
        <c:delete val="0"/>
        <c:axPos val="b"/>
        <c:title>
          <c:tx>
            <c:rich>
              <a:bodyPr/>
              <a:lstStyle/>
              <a:p>
                <a:pPr>
                  <a:defRPr/>
                </a:pPr>
                <a:r>
                  <a:rPr lang="ja-JP" altLang="en-US"/>
                  <a:t>年度</a:t>
                </a:r>
              </a:p>
            </c:rich>
          </c:tx>
          <c:layout/>
          <c:overlay val="0"/>
        </c:title>
        <c:numFmt formatCode="General" sourceLinked="0"/>
        <c:majorTickMark val="none"/>
        <c:minorTickMark val="none"/>
        <c:tickLblPos val="nextTo"/>
        <c:crossAx val="90911104"/>
        <c:crosses val="autoZero"/>
        <c:auto val="1"/>
        <c:lblAlgn val="ctr"/>
        <c:lblOffset val="100"/>
        <c:noMultiLvlLbl val="0"/>
      </c:catAx>
      <c:valAx>
        <c:axId val="90911104"/>
        <c:scaling>
          <c:orientation val="minMax"/>
        </c:scaling>
        <c:delete val="0"/>
        <c:axPos val="l"/>
        <c:majorGridlines/>
        <c:title>
          <c:tx>
            <c:rich>
              <a:bodyPr rot="0" vert="wordArtVertRtl"/>
              <a:lstStyle/>
              <a:p>
                <a:pPr>
                  <a:defRPr/>
                </a:pPr>
                <a:r>
                  <a:rPr lang="ja-JP" altLang="en-US"/>
                  <a:t>職員数（人）</a:t>
                </a:r>
              </a:p>
            </c:rich>
          </c:tx>
          <c:layout/>
          <c:overlay val="0"/>
        </c:title>
        <c:numFmt formatCode="General" sourceLinked="1"/>
        <c:majorTickMark val="out"/>
        <c:minorTickMark val="none"/>
        <c:tickLblPos val="nextTo"/>
        <c:crossAx val="90900736"/>
        <c:crosses val="autoZero"/>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788828902032268E-2"/>
          <c:y val="4.5984498031496124E-2"/>
          <c:w val="0.8903815112000063"/>
          <c:h val="0.87928617125984254"/>
        </c:manualLayout>
      </c:layout>
      <c:barChart>
        <c:barDir val="col"/>
        <c:grouping val="clustered"/>
        <c:varyColors val="0"/>
        <c:ser>
          <c:idx val="0"/>
          <c:order val="0"/>
          <c:tx>
            <c:strRef>
              <c:f>グラフデータの表!$A$2</c:f>
              <c:strCache>
                <c:ptCount val="1"/>
                <c:pt idx="0">
                  <c:v>企業債残高</c:v>
                </c:pt>
              </c:strCache>
            </c:strRef>
          </c:tx>
          <c:spPr>
            <a:solidFill>
              <a:schemeClr val="tx1">
                <a:lumMod val="50000"/>
                <a:lumOff val="50000"/>
              </a:schemeClr>
            </a:solidFill>
          </c:spPr>
          <c:invertIfNegative val="0"/>
          <c:dLbls>
            <c:dLbl>
              <c:idx val="0"/>
              <c:layout>
                <c:manualLayout>
                  <c:x val="6.2348899038722205E-3"/>
                  <c:y val="1.962882965035181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361-49EA-9A8A-28CD9A7EEF53}"/>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361-49EA-9A8A-28CD9A7EEF53}"/>
                </c:ext>
              </c:extLst>
            </c:dLbl>
            <c:dLbl>
              <c:idx val="10"/>
              <c:layout>
                <c:manualLayout>
                  <c:x val="-6.2348899038722344E-3"/>
                  <c:y val="2.158978064396475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61-49EA-9A8A-28CD9A7EEF53}"/>
                </c:ext>
              </c:extLst>
            </c:dLbl>
            <c:dLbl>
              <c:idx val="11"/>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361-49EA-9A8A-28CD9A7EEF53}"/>
                </c:ext>
              </c:extLst>
            </c:dLbl>
            <c:dLbl>
              <c:idx val="23"/>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361-49EA-9A8A-28CD9A7EEF53}"/>
                </c:ext>
              </c:extLst>
            </c:dLbl>
            <c:spPr>
              <a:noFill/>
              <a:ln>
                <a:noFill/>
              </a:ln>
              <a:effectLst/>
            </c:spPr>
            <c:txPr>
              <a:bodyPr/>
              <a:lstStyle/>
              <a:p>
                <a:pPr>
                  <a:defRPr sz="1100"/>
                </a:pPr>
                <a:endParaRPr lang="ja-JP"/>
              </a:p>
            </c:txPr>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グラフデータの表!$B$1:$L$1</c:f>
              <c:numCache>
                <c:formatCode>General</c:formatCode>
                <c:ptCount val="11"/>
                <c:pt idx="0">
                  <c:v>17</c:v>
                </c:pt>
                <c:pt idx="1">
                  <c:v>18</c:v>
                </c:pt>
                <c:pt idx="2">
                  <c:v>19</c:v>
                </c:pt>
                <c:pt idx="3">
                  <c:v>20</c:v>
                </c:pt>
                <c:pt idx="4">
                  <c:v>21</c:v>
                </c:pt>
                <c:pt idx="5">
                  <c:v>22</c:v>
                </c:pt>
                <c:pt idx="6">
                  <c:v>23</c:v>
                </c:pt>
                <c:pt idx="7">
                  <c:v>24</c:v>
                </c:pt>
                <c:pt idx="8">
                  <c:v>25</c:v>
                </c:pt>
                <c:pt idx="9">
                  <c:v>26</c:v>
                </c:pt>
                <c:pt idx="10">
                  <c:v>27</c:v>
                </c:pt>
              </c:numCache>
            </c:numRef>
          </c:cat>
          <c:val>
            <c:numRef>
              <c:f>グラフデータの表!$B$2:$L$2</c:f>
              <c:numCache>
                <c:formatCode>#,##0</c:formatCode>
                <c:ptCount val="11"/>
                <c:pt idx="0" formatCode="#,##0_ ">
                  <c:v>2767</c:v>
                </c:pt>
                <c:pt idx="1">
                  <c:v>2716</c:v>
                </c:pt>
                <c:pt idx="2">
                  <c:v>2536</c:v>
                </c:pt>
                <c:pt idx="3">
                  <c:v>2516</c:v>
                </c:pt>
                <c:pt idx="4">
                  <c:v>2479</c:v>
                </c:pt>
                <c:pt idx="5">
                  <c:v>2394</c:v>
                </c:pt>
                <c:pt idx="6">
                  <c:v>2294</c:v>
                </c:pt>
                <c:pt idx="7">
                  <c:v>2193</c:v>
                </c:pt>
                <c:pt idx="8">
                  <c:v>2072</c:v>
                </c:pt>
                <c:pt idx="9">
                  <c:v>1942</c:v>
                </c:pt>
                <c:pt idx="10">
                  <c:v>1787</c:v>
                </c:pt>
              </c:numCache>
            </c:numRef>
          </c:val>
          <c:extLst xmlns:c16r2="http://schemas.microsoft.com/office/drawing/2015/06/chart">
            <c:ext xmlns:c16="http://schemas.microsoft.com/office/drawing/2014/chart" uri="{C3380CC4-5D6E-409C-BE32-E72D297353CC}">
              <c16:uniqueId val="{00000005-5361-49EA-9A8A-28CD9A7EEF53}"/>
            </c:ext>
          </c:extLst>
        </c:ser>
        <c:dLbls>
          <c:showLegendKey val="0"/>
          <c:showVal val="0"/>
          <c:showCatName val="0"/>
          <c:showSerName val="0"/>
          <c:showPercent val="0"/>
          <c:showBubbleSize val="0"/>
        </c:dLbls>
        <c:gapWidth val="150"/>
        <c:axId val="91048192"/>
        <c:axId val="91058560"/>
      </c:barChart>
      <c:lineChart>
        <c:grouping val="standard"/>
        <c:varyColors val="0"/>
        <c:ser>
          <c:idx val="1"/>
          <c:order val="1"/>
          <c:tx>
            <c:strRef>
              <c:f>グラフデータの表!$A$3</c:f>
              <c:strCache>
                <c:ptCount val="1"/>
                <c:pt idx="0">
                  <c:v>改良費</c:v>
                </c:pt>
              </c:strCache>
            </c:strRef>
          </c:tx>
          <c:spPr>
            <a:ln>
              <a:solidFill>
                <a:srgbClr val="92D050"/>
              </a:solidFill>
            </a:ln>
          </c:spPr>
          <c:marker>
            <c:spPr>
              <a:solidFill>
                <a:srgbClr val="92D050"/>
              </a:solidFill>
              <a:ln>
                <a:solidFill>
                  <a:srgbClr val="92D050"/>
                </a:solidFill>
              </a:ln>
            </c:spPr>
          </c:marker>
          <c:cat>
            <c:numRef>
              <c:f>グラフデータの表!$B$1:$L$1</c:f>
              <c:numCache>
                <c:formatCode>General</c:formatCode>
                <c:ptCount val="11"/>
                <c:pt idx="0">
                  <c:v>17</c:v>
                </c:pt>
                <c:pt idx="1">
                  <c:v>18</c:v>
                </c:pt>
                <c:pt idx="2">
                  <c:v>19</c:v>
                </c:pt>
                <c:pt idx="3">
                  <c:v>20</c:v>
                </c:pt>
                <c:pt idx="4">
                  <c:v>21</c:v>
                </c:pt>
                <c:pt idx="5">
                  <c:v>22</c:v>
                </c:pt>
                <c:pt idx="6">
                  <c:v>23</c:v>
                </c:pt>
                <c:pt idx="7">
                  <c:v>24</c:v>
                </c:pt>
                <c:pt idx="8">
                  <c:v>25</c:v>
                </c:pt>
                <c:pt idx="9">
                  <c:v>26</c:v>
                </c:pt>
                <c:pt idx="10">
                  <c:v>27</c:v>
                </c:pt>
              </c:numCache>
            </c:numRef>
          </c:cat>
          <c:val>
            <c:numRef>
              <c:f>グラフデータの表!$B$3:$L$3</c:f>
              <c:numCache>
                <c:formatCode>General</c:formatCode>
                <c:ptCount val="11"/>
                <c:pt idx="0">
                  <c:v>129</c:v>
                </c:pt>
                <c:pt idx="1">
                  <c:v>135</c:v>
                </c:pt>
                <c:pt idx="2">
                  <c:v>117</c:v>
                </c:pt>
                <c:pt idx="3">
                  <c:v>143</c:v>
                </c:pt>
                <c:pt idx="4">
                  <c:v>149</c:v>
                </c:pt>
                <c:pt idx="5">
                  <c:v>139</c:v>
                </c:pt>
                <c:pt idx="6">
                  <c:v>144</c:v>
                </c:pt>
                <c:pt idx="7">
                  <c:v>144</c:v>
                </c:pt>
                <c:pt idx="8">
                  <c:v>148</c:v>
                </c:pt>
                <c:pt idx="9">
                  <c:v>190</c:v>
                </c:pt>
                <c:pt idx="10">
                  <c:v>184</c:v>
                </c:pt>
              </c:numCache>
            </c:numRef>
          </c:val>
          <c:smooth val="0"/>
          <c:extLst xmlns:c16r2="http://schemas.microsoft.com/office/drawing/2015/06/chart">
            <c:ext xmlns:c16="http://schemas.microsoft.com/office/drawing/2014/chart" uri="{C3380CC4-5D6E-409C-BE32-E72D297353CC}">
              <c16:uniqueId val="{00000006-5361-49EA-9A8A-28CD9A7EEF53}"/>
            </c:ext>
          </c:extLst>
        </c:ser>
        <c:ser>
          <c:idx val="2"/>
          <c:order val="2"/>
          <c:tx>
            <c:strRef>
              <c:f>グラフデータの表!$A$4</c:f>
              <c:strCache>
                <c:ptCount val="1"/>
                <c:pt idx="0">
                  <c:v>企業債借入額</c:v>
                </c:pt>
              </c:strCache>
            </c:strRef>
          </c:tx>
          <c:spPr>
            <a:ln>
              <a:solidFill>
                <a:srgbClr val="002060"/>
              </a:solidFill>
            </a:ln>
          </c:spPr>
          <c:marker>
            <c:spPr>
              <a:solidFill>
                <a:srgbClr val="002060"/>
              </a:solidFill>
              <a:ln>
                <a:solidFill>
                  <a:srgbClr val="002060"/>
                </a:solidFill>
              </a:ln>
            </c:spPr>
          </c:marker>
          <c:cat>
            <c:numRef>
              <c:f>グラフデータの表!$B$1:$L$1</c:f>
              <c:numCache>
                <c:formatCode>General</c:formatCode>
                <c:ptCount val="11"/>
                <c:pt idx="0">
                  <c:v>17</c:v>
                </c:pt>
                <c:pt idx="1">
                  <c:v>18</c:v>
                </c:pt>
                <c:pt idx="2">
                  <c:v>19</c:v>
                </c:pt>
                <c:pt idx="3">
                  <c:v>20</c:v>
                </c:pt>
                <c:pt idx="4">
                  <c:v>21</c:v>
                </c:pt>
                <c:pt idx="5">
                  <c:v>22</c:v>
                </c:pt>
                <c:pt idx="6">
                  <c:v>23</c:v>
                </c:pt>
                <c:pt idx="7">
                  <c:v>24</c:v>
                </c:pt>
                <c:pt idx="8">
                  <c:v>25</c:v>
                </c:pt>
                <c:pt idx="9">
                  <c:v>26</c:v>
                </c:pt>
                <c:pt idx="10">
                  <c:v>27</c:v>
                </c:pt>
              </c:numCache>
            </c:numRef>
          </c:cat>
          <c:val>
            <c:numRef>
              <c:f>グラフデータの表!$B$4:$L$4</c:f>
              <c:numCache>
                <c:formatCode>General</c:formatCode>
                <c:ptCount val="11"/>
                <c:pt idx="0">
                  <c:v>88</c:v>
                </c:pt>
                <c:pt idx="1">
                  <c:v>101</c:v>
                </c:pt>
                <c:pt idx="2">
                  <c:v>78</c:v>
                </c:pt>
                <c:pt idx="3">
                  <c:v>93</c:v>
                </c:pt>
                <c:pt idx="4">
                  <c:v>98</c:v>
                </c:pt>
                <c:pt idx="5">
                  <c:v>67</c:v>
                </c:pt>
                <c:pt idx="6">
                  <c:v>49</c:v>
                </c:pt>
                <c:pt idx="7">
                  <c:v>25</c:v>
                </c:pt>
                <c:pt idx="8">
                  <c:v>8</c:v>
                </c:pt>
                <c:pt idx="9">
                  <c:v>35</c:v>
                </c:pt>
                <c:pt idx="10">
                  <c:v>10</c:v>
                </c:pt>
              </c:numCache>
            </c:numRef>
          </c:val>
          <c:smooth val="0"/>
          <c:extLst xmlns:c16r2="http://schemas.microsoft.com/office/drawing/2015/06/chart">
            <c:ext xmlns:c16="http://schemas.microsoft.com/office/drawing/2014/chart" uri="{C3380CC4-5D6E-409C-BE32-E72D297353CC}">
              <c16:uniqueId val="{00000007-5361-49EA-9A8A-28CD9A7EEF53}"/>
            </c:ext>
          </c:extLst>
        </c:ser>
        <c:dLbls>
          <c:showLegendKey val="0"/>
          <c:showVal val="0"/>
          <c:showCatName val="0"/>
          <c:showSerName val="0"/>
          <c:showPercent val="0"/>
          <c:showBubbleSize val="0"/>
        </c:dLbls>
        <c:marker val="1"/>
        <c:smooth val="0"/>
        <c:axId val="91061632"/>
        <c:axId val="91060096"/>
      </c:lineChart>
      <c:catAx>
        <c:axId val="91048192"/>
        <c:scaling>
          <c:orientation val="minMax"/>
        </c:scaling>
        <c:delete val="0"/>
        <c:axPos val="b"/>
        <c:numFmt formatCode="General" sourceLinked="1"/>
        <c:majorTickMark val="out"/>
        <c:minorTickMark val="none"/>
        <c:tickLblPos val="nextTo"/>
        <c:txPr>
          <a:bodyPr rot="0" vert="horz"/>
          <a:lstStyle/>
          <a:p>
            <a:pPr>
              <a:defRPr sz="1100"/>
            </a:pPr>
            <a:endParaRPr lang="ja-JP"/>
          </a:p>
        </c:txPr>
        <c:crossAx val="91058560"/>
        <c:crosses val="autoZero"/>
        <c:auto val="1"/>
        <c:lblAlgn val="ctr"/>
        <c:lblOffset val="100"/>
        <c:noMultiLvlLbl val="0"/>
      </c:catAx>
      <c:valAx>
        <c:axId val="91058560"/>
        <c:scaling>
          <c:orientation val="minMax"/>
          <c:max val="3000"/>
        </c:scaling>
        <c:delete val="0"/>
        <c:axPos val="l"/>
        <c:majorGridlines/>
        <c:numFmt formatCode="#,##0_);[Red]\(#,##0\)" sourceLinked="0"/>
        <c:majorTickMark val="out"/>
        <c:minorTickMark val="none"/>
        <c:tickLblPos val="nextTo"/>
        <c:txPr>
          <a:bodyPr/>
          <a:lstStyle/>
          <a:p>
            <a:pPr>
              <a:defRPr sz="1100"/>
            </a:pPr>
            <a:endParaRPr lang="ja-JP"/>
          </a:p>
        </c:txPr>
        <c:crossAx val="91048192"/>
        <c:crosses val="autoZero"/>
        <c:crossBetween val="between"/>
      </c:valAx>
      <c:valAx>
        <c:axId val="91060096"/>
        <c:scaling>
          <c:orientation val="minMax"/>
          <c:max val="250"/>
        </c:scaling>
        <c:delete val="0"/>
        <c:axPos val="r"/>
        <c:numFmt formatCode="General" sourceLinked="1"/>
        <c:majorTickMark val="out"/>
        <c:minorTickMark val="none"/>
        <c:tickLblPos val="nextTo"/>
        <c:txPr>
          <a:bodyPr/>
          <a:lstStyle/>
          <a:p>
            <a:pPr>
              <a:defRPr sz="1100"/>
            </a:pPr>
            <a:endParaRPr lang="ja-JP"/>
          </a:p>
        </c:txPr>
        <c:crossAx val="91061632"/>
        <c:crosses val="max"/>
        <c:crossBetween val="between"/>
      </c:valAx>
      <c:catAx>
        <c:axId val="91061632"/>
        <c:scaling>
          <c:orientation val="minMax"/>
        </c:scaling>
        <c:delete val="1"/>
        <c:axPos val="t"/>
        <c:numFmt formatCode="General" sourceLinked="1"/>
        <c:majorTickMark val="out"/>
        <c:minorTickMark val="none"/>
        <c:tickLblPos val="none"/>
        <c:crossAx val="91060096"/>
        <c:crosses val="max"/>
        <c:auto val="1"/>
        <c:lblAlgn val="ctr"/>
        <c:lblOffset val="100"/>
        <c:noMultiLvlLbl val="0"/>
      </c:catAx>
      <c:spPr>
        <a:ln>
          <a:solidFill>
            <a:schemeClr val="bg1"/>
          </a:solidFill>
        </a:ln>
      </c:spPr>
    </c:plotArea>
    <c:plotVisOnly val="1"/>
    <c:dispBlanksAs val="gap"/>
    <c:showDLblsOverMax val="0"/>
  </c:chart>
  <c:txPr>
    <a:bodyPr/>
    <a:lstStyle/>
    <a:p>
      <a:pPr>
        <a:defRPr sz="1800"/>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09637961221196"/>
          <c:y val="0.13369454675976172"/>
          <c:w val="0.76499087293538937"/>
          <c:h val="0.77811760231769111"/>
        </c:manualLayout>
      </c:layout>
      <c:barChart>
        <c:barDir val="col"/>
        <c:grouping val="clustered"/>
        <c:varyColors val="0"/>
        <c:ser>
          <c:idx val="0"/>
          <c:order val="0"/>
          <c:tx>
            <c:strRef>
              <c:f>Sheet1!$B$1</c:f>
              <c:strCache>
                <c:ptCount val="1"/>
                <c:pt idx="0">
                  <c:v>経常損益(右軸)</c:v>
                </c:pt>
              </c:strCache>
            </c:strRef>
          </c:tx>
          <c:spPr>
            <a:solidFill>
              <a:srgbClr val="EEECE1">
                <a:lumMod val="75000"/>
              </a:srgbClr>
            </a:solidFill>
            <a:ln>
              <a:solidFill>
                <a:srgbClr val="1F497D">
                  <a:lumMod val="75000"/>
                </a:srgbClr>
              </a:solidFill>
            </a:ln>
          </c:spPr>
          <c:invertIfNegative val="0"/>
          <c:dPt>
            <c:idx val="23"/>
            <c:invertIfNegative val="0"/>
            <c:bubble3D val="0"/>
            <c:spPr>
              <a:solidFill>
                <a:srgbClr val="FF0000"/>
              </a:solidFill>
              <a:ln>
                <a:solidFill>
                  <a:srgbClr val="1F497D">
                    <a:lumMod val="75000"/>
                  </a:srgbClr>
                </a:solidFill>
              </a:ln>
            </c:spPr>
            <c:extLst xmlns:c16r2="http://schemas.microsoft.com/office/drawing/2015/06/chart">
              <c:ext xmlns:c16="http://schemas.microsoft.com/office/drawing/2014/chart" uri="{C3380CC4-5D6E-409C-BE32-E72D297353CC}">
                <c16:uniqueId val="{00000001-29B4-49A3-A368-05D191619042}"/>
              </c:ext>
            </c:extLst>
          </c:dPt>
          <c:dPt>
            <c:idx val="24"/>
            <c:invertIfNegative val="0"/>
            <c:bubble3D val="0"/>
            <c:spPr>
              <a:solidFill>
                <a:srgbClr val="FF0000"/>
              </a:solidFill>
              <a:ln>
                <a:solidFill>
                  <a:srgbClr val="1F497D">
                    <a:lumMod val="75000"/>
                  </a:srgbClr>
                </a:solidFill>
              </a:ln>
            </c:spPr>
            <c:extLst xmlns:c16r2="http://schemas.microsoft.com/office/drawing/2015/06/chart">
              <c:ext xmlns:c16="http://schemas.microsoft.com/office/drawing/2014/chart" uri="{C3380CC4-5D6E-409C-BE32-E72D297353CC}">
                <c16:uniqueId val="{00000003-29B4-49A3-A368-05D191619042}"/>
              </c:ext>
            </c:extLst>
          </c:dPt>
          <c:dPt>
            <c:idx val="25"/>
            <c:invertIfNegative val="0"/>
            <c:bubble3D val="0"/>
            <c:spPr>
              <a:solidFill>
                <a:srgbClr val="FF0000"/>
              </a:solidFill>
              <a:ln>
                <a:solidFill>
                  <a:srgbClr val="1F497D">
                    <a:lumMod val="75000"/>
                  </a:srgbClr>
                </a:solidFill>
              </a:ln>
            </c:spPr>
            <c:extLst xmlns:c16r2="http://schemas.microsoft.com/office/drawing/2015/06/chart">
              <c:ext xmlns:c16="http://schemas.microsoft.com/office/drawing/2014/chart" uri="{C3380CC4-5D6E-409C-BE32-E72D297353CC}">
                <c16:uniqueId val="{00000005-29B4-49A3-A368-05D191619042}"/>
              </c:ext>
            </c:extLst>
          </c:dPt>
          <c:dPt>
            <c:idx val="26"/>
            <c:invertIfNegative val="0"/>
            <c:bubble3D val="0"/>
            <c:spPr>
              <a:solidFill>
                <a:srgbClr val="FF0000"/>
              </a:solidFill>
              <a:ln>
                <a:solidFill>
                  <a:srgbClr val="1F497D">
                    <a:lumMod val="75000"/>
                  </a:srgbClr>
                </a:solidFill>
              </a:ln>
            </c:spPr>
            <c:extLst xmlns:c16r2="http://schemas.microsoft.com/office/drawing/2015/06/chart">
              <c:ext xmlns:c16="http://schemas.microsoft.com/office/drawing/2014/chart" uri="{C3380CC4-5D6E-409C-BE32-E72D297353CC}">
                <c16:uniqueId val="{00000007-29B4-49A3-A368-05D191619042}"/>
              </c:ext>
            </c:extLst>
          </c:dPt>
          <c:dPt>
            <c:idx val="27"/>
            <c:invertIfNegative val="0"/>
            <c:bubble3D val="0"/>
            <c:spPr>
              <a:solidFill>
                <a:srgbClr val="FF0000"/>
              </a:solidFill>
              <a:ln>
                <a:solidFill>
                  <a:srgbClr val="1F497D">
                    <a:lumMod val="75000"/>
                  </a:srgbClr>
                </a:solidFill>
              </a:ln>
            </c:spPr>
            <c:extLst xmlns:c16r2="http://schemas.microsoft.com/office/drawing/2015/06/chart">
              <c:ext xmlns:c16="http://schemas.microsoft.com/office/drawing/2014/chart" uri="{C3380CC4-5D6E-409C-BE32-E72D297353CC}">
                <c16:uniqueId val="{00000009-29B4-49A3-A368-05D191619042}"/>
              </c:ext>
            </c:extLst>
          </c:dPt>
          <c:dPt>
            <c:idx val="28"/>
            <c:invertIfNegative val="0"/>
            <c:bubble3D val="0"/>
            <c:spPr>
              <a:solidFill>
                <a:srgbClr val="FF0000"/>
              </a:solidFill>
              <a:ln>
                <a:solidFill>
                  <a:srgbClr val="1F497D">
                    <a:lumMod val="75000"/>
                  </a:srgbClr>
                </a:solidFill>
              </a:ln>
            </c:spPr>
            <c:extLst xmlns:c16r2="http://schemas.microsoft.com/office/drawing/2015/06/chart">
              <c:ext xmlns:c16="http://schemas.microsoft.com/office/drawing/2014/chart" uri="{C3380CC4-5D6E-409C-BE32-E72D297353CC}">
                <c16:uniqueId val="{0000000B-29B4-49A3-A368-05D191619042}"/>
              </c:ext>
            </c:extLst>
          </c:dPt>
          <c:dPt>
            <c:idx val="29"/>
            <c:invertIfNegative val="0"/>
            <c:bubble3D val="0"/>
            <c:spPr>
              <a:solidFill>
                <a:srgbClr val="FF0000"/>
              </a:solidFill>
              <a:ln>
                <a:solidFill>
                  <a:srgbClr val="1F497D">
                    <a:lumMod val="75000"/>
                  </a:srgbClr>
                </a:solidFill>
              </a:ln>
            </c:spPr>
            <c:extLst xmlns:c16r2="http://schemas.microsoft.com/office/drawing/2015/06/chart">
              <c:ext xmlns:c16="http://schemas.microsoft.com/office/drawing/2014/chart" uri="{C3380CC4-5D6E-409C-BE32-E72D297353CC}">
                <c16:uniqueId val="{0000000D-29B4-49A3-A368-05D191619042}"/>
              </c:ext>
            </c:extLst>
          </c:dPt>
          <c:cat>
            <c:strRef>
              <c:f>Sheet1!$A$2:$A$31</c:f>
              <c:strCache>
                <c:ptCount val="30"/>
                <c:pt idx="0">
                  <c:v>H30</c:v>
                </c:pt>
                <c:pt idx="1">
                  <c:v>H31</c:v>
                </c:pt>
                <c:pt idx="2">
                  <c:v>H32</c:v>
                </c:pt>
                <c:pt idx="3">
                  <c:v>H33</c:v>
                </c:pt>
                <c:pt idx="4">
                  <c:v>H34</c:v>
                </c:pt>
                <c:pt idx="5">
                  <c:v>H35</c:v>
                </c:pt>
                <c:pt idx="6">
                  <c:v>H36</c:v>
                </c:pt>
                <c:pt idx="7">
                  <c:v>H37</c:v>
                </c:pt>
                <c:pt idx="8">
                  <c:v>H38</c:v>
                </c:pt>
                <c:pt idx="9">
                  <c:v>H39</c:v>
                </c:pt>
                <c:pt idx="10">
                  <c:v>H40</c:v>
                </c:pt>
                <c:pt idx="11">
                  <c:v>H41</c:v>
                </c:pt>
                <c:pt idx="12">
                  <c:v>H42</c:v>
                </c:pt>
                <c:pt idx="13">
                  <c:v>H43</c:v>
                </c:pt>
                <c:pt idx="14">
                  <c:v>H44</c:v>
                </c:pt>
                <c:pt idx="15">
                  <c:v>H45</c:v>
                </c:pt>
                <c:pt idx="16">
                  <c:v>H46</c:v>
                </c:pt>
                <c:pt idx="17">
                  <c:v>H47</c:v>
                </c:pt>
                <c:pt idx="18">
                  <c:v>H48</c:v>
                </c:pt>
                <c:pt idx="19">
                  <c:v>H49</c:v>
                </c:pt>
                <c:pt idx="20">
                  <c:v>H50</c:v>
                </c:pt>
                <c:pt idx="21">
                  <c:v>H51</c:v>
                </c:pt>
                <c:pt idx="22">
                  <c:v>H52</c:v>
                </c:pt>
                <c:pt idx="23">
                  <c:v>H53</c:v>
                </c:pt>
                <c:pt idx="24">
                  <c:v>H54</c:v>
                </c:pt>
                <c:pt idx="25">
                  <c:v>H55</c:v>
                </c:pt>
                <c:pt idx="26">
                  <c:v>H56</c:v>
                </c:pt>
                <c:pt idx="27">
                  <c:v>H57</c:v>
                </c:pt>
                <c:pt idx="28">
                  <c:v>H58</c:v>
                </c:pt>
                <c:pt idx="29">
                  <c:v>H59</c:v>
                </c:pt>
              </c:strCache>
            </c:strRef>
          </c:cat>
          <c:val>
            <c:numRef>
              <c:f>Sheet1!$B$2:$B$31</c:f>
              <c:numCache>
                <c:formatCode>General</c:formatCode>
                <c:ptCount val="30"/>
                <c:pt idx="0">
                  <c:v>79</c:v>
                </c:pt>
                <c:pt idx="1">
                  <c:v>80</c:v>
                </c:pt>
                <c:pt idx="2">
                  <c:v>72</c:v>
                </c:pt>
                <c:pt idx="3">
                  <c:v>69</c:v>
                </c:pt>
                <c:pt idx="4">
                  <c:v>66</c:v>
                </c:pt>
                <c:pt idx="5">
                  <c:v>59</c:v>
                </c:pt>
                <c:pt idx="6">
                  <c:v>52</c:v>
                </c:pt>
                <c:pt idx="7">
                  <c:v>52</c:v>
                </c:pt>
                <c:pt idx="8">
                  <c:v>54</c:v>
                </c:pt>
                <c:pt idx="9">
                  <c:v>48</c:v>
                </c:pt>
                <c:pt idx="10">
                  <c:v>42</c:v>
                </c:pt>
                <c:pt idx="11">
                  <c:v>44</c:v>
                </c:pt>
                <c:pt idx="12">
                  <c:v>40</c:v>
                </c:pt>
                <c:pt idx="13">
                  <c:v>34</c:v>
                </c:pt>
                <c:pt idx="14">
                  <c:v>34</c:v>
                </c:pt>
                <c:pt idx="15">
                  <c:v>35</c:v>
                </c:pt>
                <c:pt idx="16">
                  <c:v>25</c:v>
                </c:pt>
                <c:pt idx="17">
                  <c:v>20</c:v>
                </c:pt>
                <c:pt idx="18">
                  <c:v>18</c:v>
                </c:pt>
                <c:pt idx="19">
                  <c:v>14</c:v>
                </c:pt>
                <c:pt idx="20">
                  <c:v>14</c:v>
                </c:pt>
                <c:pt idx="21">
                  <c:v>8</c:v>
                </c:pt>
                <c:pt idx="22">
                  <c:v>1</c:v>
                </c:pt>
                <c:pt idx="23">
                  <c:v>-5</c:v>
                </c:pt>
                <c:pt idx="24">
                  <c:v>-11</c:v>
                </c:pt>
                <c:pt idx="25">
                  <c:v>-15</c:v>
                </c:pt>
                <c:pt idx="26">
                  <c:v>-21</c:v>
                </c:pt>
                <c:pt idx="27">
                  <c:v>-25</c:v>
                </c:pt>
                <c:pt idx="28">
                  <c:v>-29</c:v>
                </c:pt>
                <c:pt idx="29">
                  <c:v>-33</c:v>
                </c:pt>
              </c:numCache>
            </c:numRef>
          </c:val>
          <c:extLst xmlns:c16r2="http://schemas.microsoft.com/office/drawing/2015/06/chart">
            <c:ext xmlns:c16="http://schemas.microsoft.com/office/drawing/2014/chart" uri="{C3380CC4-5D6E-409C-BE32-E72D297353CC}">
              <c16:uniqueId val="{0000000E-29B4-49A3-A368-05D191619042}"/>
            </c:ext>
          </c:extLst>
        </c:ser>
        <c:dLbls>
          <c:showLegendKey val="0"/>
          <c:showVal val="0"/>
          <c:showCatName val="0"/>
          <c:showSerName val="0"/>
          <c:showPercent val="0"/>
          <c:showBubbleSize val="0"/>
        </c:dLbls>
        <c:gapWidth val="150"/>
        <c:axId val="91600768"/>
        <c:axId val="91599232"/>
      </c:barChart>
      <c:lineChart>
        <c:grouping val="standard"/>
        <c:varyColors val="0"/>
        <c:ser>
          <c:idx val="1"/>
          <c:order val="1"/>
          <c:tx>
            <c:strRef>
              <c:f>Sheet1!$C$1</c:f>
              <c:strCache>
                <c:ptCount val="1"/>
                <c:pt idx="0">
                  <c:v>経常収益（左軸）</c:v>
                </c:pt>
              </c:strCache>
            </c:strRef>
          </c:tx>
          <c:spPr>
            <a:ln>
              <a:solidFill>
                <a:srgbClr val="00B050"/>
              </a:solidFill>
            </a:ln>
          </c:spPr>
          <c:marker>
            <c:symbol val="none"/>
          </c:marker>
          <c:cat>
            <c:strRef>
              <c:f>Sheet1!$A$2:$A$31</c:f>
              <c:strCache>
                <c:ptCount val="30"/>
                <c:pt idx="0">
                  <c:v>H30</c:v>
                </c:pt>
                <c:pt idx="1">
                  <c:v>H31</c:v>
                </c:pt>
                <c:pt idx="2">
                  <c:v>H32</c:v>
                </c:pt>
                <c:pt idx="3">
                  <c:v>H33</c:v>
                </c:pt>
                <c:pt idx="4">
                  <c:v>H34</c:v>
                </c:pt>
                <c:pt idx="5">
                  <c:v>H35</c:v>
                </c:pt>
                <c:pt idx="6">
                  <c:v>H36</c:v>
                </c:pt>
                <c:pt idx="7">
                  <c:v>H37</c:v>
                </c:pt>
                <c:pt idx="8">
                  <c:v>H38</c:v>
                </c:pt>
                <c:pt idx="9">
                  <c:v>H39</c:v>
                </c:pt>
                <c:pt idx="10">
                  <c:v>H40</c:v>
                </c:pt>
                <c:pt idx="11">
                  <c:v>H41</c:v>
                </c:pt>
                <c:pt idx="12">
                  <c:v>H42</c:v>
                </c:pt>
                <c:pt idx="13">
                  <c:v>H43</c:v>
                </c:pt>
                <c:pt idx="14">
                  <c:v>H44</c:v>
                </c:pt>
                <c:pt idx="15">
                  <c:v>H45</c:v>
                </c:pt>
                <c:pt idx="16">
                  <c:v>H46</c:v>
                </c:pt>
                <c:pt idx="17">
                  <c:v>H47</c:v>
                </c:pt>
                <c:pt idx="18">
                  <c:v>H48</c:v>
                </c:pt>
                <c:pt idx="19">
                  <c:v>H49</c:v>
                </c:pt>
                <c:pt idx="20">
                  <c:v>H50</c:v>
                </c:pt>
                <c:pt idx="21">
                  <c:v>H51</c:v>
                </c:pt>
                <c:pt idx="22">
                  <c:v>H52</c:v>
                </c:pt>
                <c:pt idx="23">
                  <c:v>H53</c:v>
                </c:pt>
                <c:pt idx="24">
                  <c:v>H54</c:v>
                </c:pt>
                <c:pt idx="25">
                  <c:v>H55</c:v>
                </c:pt>
                <c:pt idx="26">
                  <c:v>H56</c:v>
                </c:pt>
                <c:pt idx="27">
                  <c:v>H57</c:v>
                </c:pt>
                <c:pt idx="28">
                  <c:v>H58</c:v>
                </c:pt>
                <c:pt idx="29">
                  <c:v>H59</c:v>
                </c:pt>
              </c:strCache>
            </c:strRef>
          </c:cat>
          <c:val>
            <c:numRef>
              <c:f>Sheet1!$C$2:$C$31</c:f>
              <c:numCache>
                <c:formatCode>General</c:formatCode>
                <c:ptCount val="30"/>
                <c:pt idx="0">
                  <c:v>635</c:v>
                </c:pt>
                <c:pt idx="1">
                  <c:v>631</c:v>
                </c:pt>
                <c:pt idx="2">
                  <c:v>624</c:v>
                </c:pt>
                <c:pt idx="3">
                  <c:v>618</c:v>
                </c:pt>
                <c:pt idx="4">
                  <c:v>611</c:v>
                </c:pt>
                <c:pt idx="5">
                  <c:v>607</c:v>
                </c:pt>
                <c:pt idx="6">
                  <c:v>600</c:v>
                </c:pt>
                <c:pt idx="7">
                  <c:v>595</c:v>
                </c:pt>
                <c:pt idx="8">
                  <c:v>590</c:v>
                </c:pt>
                <c:pt idx="9">
                  <c:v>586</c:v>
                </c:pt>
                <c:pt idx="10">
                  <c:v>580</c:v>
                </c:pt>
                <c:pt idx="11">
                  <c:v>575</c:v>
                </c:pt>
                <c:pt idx="12">
                  <c:v>570</c:v>
                </c:pt>
                <c:pt idx="13">
                  <c:v>565</c:v>
                </c:pt>
                <c:pt idx="14">
                  <c:v>557</c:v>
                </c:pt>
                <c:pt idx="15">
                  <c:v>550</c:v>
                </c:pt>
                <c:pt idx="16">
                  <c:v>544</c:v>
                </c:pt>
                <c:pt idx="17">
                  <c:v>540</c:v>
                </c:pt>
                <c:pt idx="18">
                  <c:v>533</c:v>
                </c:pt>
                <c:pt idx="19">
                  <c:v>527</c:v>
                </c:pt>
                <c:pt idx="20">
                  <c:v>522</c:v>
                </c:pt>
                <c:pt idx="21">
                  <c:v>518</c:v>
                </c:pt>
                <c:pt idx="22">
                  <c:v>511</c:v>
                </c:pt>
                <c:pt idx="23">
                  <c:v>506</c:v>
                </c:pt>
                <c:pt idx="24">
                  <c:v>500</c:v>
                </c:pt>
                <c:pt idx="25">
                  <c:v>497</c:v>
                </c:pt>
                <c:pt idx="26">
                  <c:v>490</c:v>
                </c:pt>
                <c:pt idx="27">
                  <c:v>486</c:v>
                </c:pt>
                <c:pt idx="28">
                  <c:v>481</c:v>
                </c:pt>
                <c:pt idx="29">
                  <c:v>477</c:v>
                </c:pt>
              </c:numCache>
            </c:numRef>
          </c:val>
          <c:smooth val="0"/>
          <c:extLst xmlns:c16r2="http://schemas.microsoft.com/office/drawing/2015/06/chart">
            <c:ext xmlns:c16="http://schemas.microsoft.com/office/drawing/2014/chart" uri="{C3380CC4-5D6E-409C-BE32-E72D297353CC}">
              <c16:uniqueId val="{0000000F-29B4-49A3-A368-05D191619042}"/>
            </c:ext>
          </c:extLst>
        </c:ser>
        <c:ser>
          <c:idx val="2"/>
          <c:order val="2"/>
          <c:tx>
            <c:strRef>
              <c:f>Sheet1!$D$1</c:f>
              <c:strCache>
                <c:ptCount val="1"/>
                <c:pt idx="0">
                  <c:v>経常費用左軸）</c:v>
                </c:pt>
              </c:strCache>
            </c:strRef>
          </c:tx>
          <c:spPr>
            <a:ln cmpd="sng">
              <a:solidFill>
                <a:srgbClr val="0070C0"/>
              </a:solidFill>
            </a:ln>
          </c:spPr>
          <c:marker>
            <c:symbol val="none"/>
          </c:marker>
          <c:cat>
            <c:strRef>
              <c:f>Sheet1!$A$2:$A$31</c:f>
              <c:strCache>
                <c:ptCount val="30"/>
                <c:pt idx="0">
                  <c:v>H30</c:v>
                </c:pt>
                <c:pt idx="1">
                  <c:v>H31</c:v>
                </c:pt>
                <c:pt idx="2">
                  <c:v>H32</c:v>
                </c:pt>
                <c:pt idx="3">
                  <c:v>H33</c:v>
                </c:pt>
                <c:pt idx="4">
                  <c:v>H34</c:v>
                </c:pt>
                <c:pt idx="5">
                  <c:v>H35</c:v>
                </c:pt>
                <c:pt idx="6">
                  <c:v>H36</c:v>
                </c:pt>
                <c:pt idx="7">
                  <c:v>H37</c:v>
                </c:pt>
                <c:pt idx="8">
                  <c:v>H38</c:v>
                </c:pt>
                <c:pt idx="9">
                  <c:v>H39</c:v>
                </c:pt>
                <c:pt idx="10">
                  <c:v>H40</c:v>
                </c:pt>
                <c:pt idx="11">
                  <c:v>H41</c:v>
                </c:pt>
                <c:pt idx="12">
                  <c:v>H42</c:v>
                </c:pt>
                <c:pt idx="13">
                  <c:v>H43</c:v>
                </c:pt>
                <c:pt idx="14">
                  <c:v>H44</c:v>
                </c:pt>
                <c:pt idx="15">
                  <c:v>H45</c:v>
                </c:pt>
                <c:pt idx="16">
                  <c:v>H46</c:v>
                </c:pt>
                <c:pt idx="17">
                  <c:v>H47</c:v>
                </c:pt>
                <c:pt idx="18">
                  <c:v>H48</c:v>
                </c:pt>
                <c:pt idx="19">
                  <c:v>H49</c:v>
                </c:pt>
                <c:pt idx="20">
                  <c:v>H50</c:v>
                </c:pt>
                <c:pt idx="21">
                  <c:v>H51</c:v>
                </c:pt>
                <c:pt idx="22">
                  <c:v>H52</c:v>
                </c:pt>
                <c:pt idx="23">
                  <c:v>H53</c:v>
                </c:pt>
                <c:pt idx="24">
                  <c:v>H54</c:v>
                </c:pt>
                <c:pt idx="25">
                  <c:v>H55</c:v>
                </c:pt>
                <c:pt idx="26">
                  <c:v>H56</c:v>
                </c:pt>
                <c:pt idx="27">
                  <c:v>H57</c:v>
                </c:pt>
                <c:pt idx="28">
                  <c:v>H58</c:v>
                </c:pt>
                <c:pt idx="29">
                  <c:v>H59</c:v>
                </c:pt>
              </c:strCache>
            </c:strRef>
          </c:cat>
          <c:val>
            <c:numRef>
              <c:f>Sheet1!$D$2:$D$31</c:f>
              <c:numCache>
                <c:formatCode>General</c:formatCode>
                <c:ptCount val="30"/>
                <c:pt idx="0">
                  <c:v>556</c:v>
                </c:pt>
                <c:pt idx="1">
                  <c:v>550</c:v>
                </c:pt>
                <c:pt idx="2">
                  <c:v>551</c:v>
                </c:pt>
                <c:pt idx="3">
                  <c:v>549</c:v>
                </c:pt>
                <c:pt idx="4">
                  <c:v>545</c:v>
                </c:pt>
                <c:pt idx="5">
                  <c:v>548</c:v>
                </c:pt>
                <c:pt idx="6">
                  <c:v>548</c:v>
                </c:pt>
                <c:pt idx="7">
                  <c:v>543</c:v>
                </c:pt>
                <c:pt idx="8">
                  <c:v>536</c:v>
                </c:pt>
                <c:pt idx="9">
                  <c:v>538</c:v>
                </c:pt>
                <c:pt idx="10">
                  <c:v>538</c:v>
                </c:pt>
                <c:pt idx="11">
                  <c:v>531</c:v>
                </c:pt>
                <c:pt idx="12">
                  <c:v>530</c:v>
                </c:pt>
                <c:pt idx="13">
                  <c:v>531</c:v>
                </c:pt>
                <c:pt idx="14">
                  <c:v>523</c:v>
                </c:pt>
                <c:pt idx="15">
                  <c:v>515</c:v>
                </c:pt>
                <c:pt idx="16">
                  <c:v>520</c:v>
                </c:pt>
                <c:pt idx="17">
                  <c:v>519</c:v>
                </c:pt>
                <c:pt idx="18">
                  <c:v>515</c:v>
                </c:pt>
                <c:pt idx="19">
                  <c:v>514</c:v>
                </c:pt>
                <c:pt idx="20">
                  <c:v>508</c:v>
                </c:pt>
                <c:pt idx="21">
                  <c:v>509</c:v>
                </c:pt>
                <c:pt idx="22">
                  <c:v>510</c:v>
                </c:pt>
                <c:pt idx="23">
                  <c:v>510</c:v>
                </c:pt>
                <c:pt idx="24">
                  <c:v>512</c:v>
                </c:pt>
                <c:pt idx="25">
                  <c:v>512</c:v>
                </c:pt>
                <c:pt idx="26">
                  <c:v>512</c:v>
                </c:pt>
                <c:pt idx="27">
                  <c:v>510</c:v>
                </c:pt>
                <c:pt idx="28">
                  <c:v>509</c:v>
                </c:pt>
                <c:pt idx="29">
                  <c:v>510</c:v>
                </c:pt>
              </c:numCache>
            </c:numRef>
          </c:val>
          <c:smooth val="0"/>
          <c:extLst xmlns:c16r2="http://schemas.microsoft.com/office/drawing/2015/06/chart">
            <c:ext xmlns:c16="http://schemas.microsoft.com/office/drawing/2014/chart" uri="{C3380CC4-5D6E-409C-BE32-E72D297353CC}">
              <c16:uniqueId val="{00000010-29B4-49A3-A368-05D191619042}"/>
            </c:ext>
          </c:extLst>
        </c:ser>
        <c:dLbls>
          <c:showLegendKey val="0"/>
          <c:showVal val="0"/>
          <c:showCatName val="0"/>
          <c:showSerName val="0"/>
          <c:showPercent val="0"/>
          <c:showBubbleSize val="0"/>
        </c:dLbls>
        <c:marker val="1"/>
        <c:smooth val="0"/>
        <c:axId val="91587712"/>
        <c:axId val="91589248"/>
      </c:lineChart>
      <c:catAx>
        <c:axId val="91587712"/>
        <c:scaling>
          <c:orientation val="minMax"/>
        </c:scaling>
        <c:delete val="0"/>
        <c:axPos val="b"/>
        <c:numFmt formatCode="General" sourceLinked="0"/>
        <c:majorTickMark val="out"/>
        <c:minorTickMark val="none"/>
        <c:tickLblPos val="low"/>
        <c:txPr>
          <a:bodyPr/>
          <a:lstStyle/>
          <a:p>
            <a:pPr>
              <a:defRPr sz="700"/>
            </a:pPr>
            <a:endParaRPr lang="ja-JP"/>
          </a:p>
        </c:txPr>
        <c:crossAx val="91589248"/>
        <c:crosses val="autoZero"/>
        <c:auto val="1"/>
        <c:lblAlgn val="ctr"/>
        <c:lblOffset val="100"/>
        <c:tickLblSkip val="5"/>
        <c:noMultiLvlLbl val="0"/>
      </c:catAx>
      <c:valAx>
        <c:axId val="91589248"/>
        <c:scaling>
          <c:orientation val="minMax"/>
          <c:max val="650"/>
          <c:min val="300"/>
        </c:scaling>
        <c:delete val="0"/>
        <c:axPos val="l"/>
        <c:numFmt formatCode="General" sourceLinked="1"/>
        <c:majorTickMark val="out"/>
        <c:minorTickMark val="none"/>
        <c:tickLblPos val="nextTo"/>
        <c:txPr>
          <a:bodyPr/>
          <a:lstStyle/>
          <a:p>
            <a:pPr>
              <a:defRPr sz="900"/>
            </a:pPr>
            <a:endParaRPr lang="ja-JP"/>
          </a:p>
        </c:txPr>
        <c:crossAx val="91587712"/>
        <c:crosses val="autoZero"/>
        <c:crossBetween val="between"/>
        <c:majorUnit val="50"/>
      </c:valAx>
      <c:valAx>
        <c:axId val="91599232"/>
        <c:scaling>
          <c:orientation val="minMax"/>
          <c:max val="140"/>
          <c:min val="-40"/>
        </c:scaling>
        <c:delete val="0"/>
        <c:axPos val="r"/>
        <c:minorGridlines/>
        <c:numFmt formatCode="General" sourceLinked="1"/>
        <c:majorTickMark val="out"/>
        <c:minorTickMark val="out"/>
        <c:tickLblPos val="nextTo"/>
        <c:txPr>
          <a:bodyPr/>
          <a:lstStyle/>
          <a:p>
            <a:pPr>
              <a:defRPr sz="900"/>
            </a:pPr>
            <a:endParaRPr lang="ja-JP"/>
          </a:p>
        </c:txPr>
        <c:crossAx val="91600768"/>
        <c:crosses val="max"/>
        <c:crossBetween val="between"/>
        <c:majorUnit val="20"/>
        <c:minorUnit val="20"/>
      </c:valAx>
      <c:catAx>
        <c:axId val="91600768"/>
        <c:scaling>
          <c:orientation val="minMax"/>
        </c:scaling>
        <c:delete val="1"/>
        <c:axPos val="b"/>
        <c:numFmt formatCode="General" sourceLinked="1"/>
        <c:majorTickMark val="out"/>
        <c:minorTickMark val="none"/>
        <c:tickLblPos val="none"/>
        <c:crossAx val="91599232"/>
        <c:crosses val="autoZero"/>
        <c:auto val="1"/>
        <c:lblAlgn val="ctr"/>
        <c:lblOffset val="100"/>
        <c:noMultiLvlLbl val="0"/>
      </c:catAx>
      <c:spPr>
        <a:noFill/>
        <a:ln w="25400">
          <a:noFill/>
        </a:ln>
      </c:spPr>
    </c:plotArea>
    <c:legend>
      <c:legendPos val="r"/>
      <c:layout>
        <c:manualLayout>
          <c:xMode val="edge"/>
          <c:yMode val="edge"/>
          <c:x val="0.63972028677382597"/>
          <c:y val="0.16666849678201129"/>
          <c:w val="0.2151670509545206"/>
          <c:h val="0.18267253250930776"/>
        </c:manualLayout>
      </c:layout>
      <c:overlay val="0"/>
      <c:txPr>
        <a:bodyPr/>
        <a:lstStyle/>
        <a:p>
          <a:pPr>
            <a:defRPr sz="700"/>
          </a:pPr>
          <a:endParaRPr lang="ja-JP"/>
        </a:p>
      </c:txPr>
    </c:legend>
    <c:plotVisOnly val="1"/>
    <c:dispBlanksAs val="gap"/>
    <c:showDLblsOverMax val="0"/>
  </c:chart>
  <c:txPr>
    <a:bodyPr/>
    <a:lstStyle/>
    <a:p>
      <a:pPr>
        <a:defRPr sz="1800"/>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口径20㎜月20㎥料金税込</c:v>
                </c:pt>
              </c:strCache>
            </c:strRef>
          </c:tx>
          <c:spPr>
            <a:solidFill>
              <a:schemeClr val="bg1">
                <a:lumMod val="50000"/>
              </a:schemeClr>
            </a:solidFill>
          </c:spPr>
          <c:invertIfNegative val="0"/>
          <c:cat>
            <c:strRef>
              <c:f>Sheet1!$A$2:$A$48</c:f>
              <c:strCache>
                <c:ptCount val="47"/>
                <c:pt idx="0">
                  <c:v>大阪市</c:v>
                </c:pt>
                <c:pt idx="1">
                  <c:v>堺市</c:v>
                </c:pt>
                <c:pt idx="3">
                  <c:v>吹田市</c:v>
                </c:pt>
                <c:pt idx="4">
                  <c:v>枚方市</c:v>
                </c:pt>
                <c:pt idx="5">
                  <c:v>高槻市</c:v>
                </c:pt>
                <c:pt idx="6">
                  <c:v>茨木市</c:v>
                </c:pt>
                <c:pt idx="7">
                  <c:v>豊中市</c:v>
                </c:pt>
                <c:pt idx="8">
                  <c:v>東大阪市</c:v>
                </c:pt>
                <c:pt idx="9">
                  <c:v>寝屋川市</c:v>
                </c:pt>
                <c:pt idx="10">
                  <c:v>八尾市</c:v>
                </c:pt>
                <c:pt idx="12">
                  <c:v>富田林市</c:v>
                </c:pt>
                <c:pt idx="13">
                  <c:v>和泉市</c:v>
                </c:pt>
                <c:pt idx="14">
                  <c:v>大東市</c:v>
                </c:pt>
                <c:pt idx="15">
                  <c:v>守口市</c:v>
                </c:pt>
                <c:pt idx="16">
                  <c:v>池田市</c:v>
                </c:pt>
                <c:pt idx="17">
                  <c:v>岸和田市</c:v>
                </c:pt>
                <c:pt idx="18">
                  <c:v>羽曳野市</c:v>
                </c:pt>
                <c:pt idx="19">
                  <c:v>河内長野市</c:v>
                </c:pt>
                <c:pt idx="20">
                  <c:v>箕面市</c:v>
                </c:pt>
                <c:pt idx="21">
                  <c:v>泉佐野市</c:v>
                </c:pt>
                <c:pt idx="22">
                  <c:v>門真市</c:v>
                </c:pt>
                <c:pt idx="23">
                  <c:v>松原市</c:v>
                </c:pt>
                <c:pt idx="25">
                  <c:v>貝塚市</c:v>
                </c:pt>
                <c:pt idx="26">
                  <c:v>大阪狭山市</c:v>
                </c:pt>
                <c:pt idx="27">
                  <c:v>柏原市</c:v>
                </c:pt>
                <c:pt idx="28">
                  <c:v>摂津市</c:v>
                </c:pt>
                <c:pt idx="29">
                  <c:v>高石市</c:v>
                </c:pt>
                <c:pt idx="30">
                  <c:v>交野市</c:v>
                </c:pt>
                <c:pt idx="31">
                  <c:v>四條畷市</c:v>
                </c:pt>
                <c:pt idx="32">
                  <c:v>藤井寺市</c:v>
                </c:pt>
                <c:pt idx="33">
                  <c:v>阪南市</c:v>
                </c:pt>
                <c:pt idx="34">
                  <c:v>泉大津市</c:v>
                </c:pt>
                <c:pt idx="35">
                  <c:v>泉南市</c:v>
                </c:pt>
                <c:pt idx="37">
                  <c:v>熊取町</c:v>
                </c:pt>
                <c:pt idx="38">
                  <c:v>島本町</c:v>
                </c:pt>
                <c:pt idx="39">
                  <c:v>河南町</c:v>
                </c:pt>
                <c:pt idx="40">
                  <c:v>忠岡町</c:v>
                </c:pt>
                <c:pt idx="41">
                  <c:v>田尻町</c:v>
                </c:pt>
                <c:pt idx="42">
                  <c:v>太子町</c:v>
                </c:pt>
                <c:pt idx="43">
                  <c:v>千早赤阪村</c:v>
                </c:pt>
                <c:pt idx="44">
                  <c:v>岬町</c:v>
                </c:pt>
                <c:pt idx="45">
                  <c:v>豊能町</c:v>
                </c:pt>
                <c:pt idx="46">
                  <c:v>能勢町</c:v>
                </c:pt>
              </c:strCache>
            </c:strRef>
          </c:cat>
          <c:val>
            <c:numRef>
              <c:f>Sheet1!$B$2:$B$48</c:f>
              <c:numCache>
                <c:formatCode>General</c:formatCode>
                <c:ptCount val="47"/>
                <c:pt idx="0">
                  <c:v>2073</c:v>
                </c:pt>
                <c:pt idx="1">
                  <c:v>2484</c:v>
                </c:pt>
                <c:pt idx="3">
                  <c:v>2068</c:v>
                </c:pt>
                <c:pt idx="4">
                  <c:v>2235</c:v>
                </c:pt>
                <c:pt idx="5">
                  <c:v>2311</c:v>
                </c:pt>
                <c:pt idx="6">
                  <c:v>2376</c:v>
                </c:pt>
                <c:pt idx="7">
                  <c:v>2451</c:v>
                </c:pt>
                <c:pt idx="8">
                  <c:v>2550</c:v>
                </c:pt>
                <c:pt idx="9">
                  <c:v>2553</c:v>
                </c:pt>
                <c:pt idx="10">
                  <c:v>2721</c:v>
                </c:pt>
                <c:pt idx="12">
                  <c:v>2378</c:v>
                </c:pt>
                <c:pt idx="13">
                  <c:v>2527</c:v>
                </c:pt>
                <c:pt idx="14">
                  <c:v>2577</c:v>
                </c:pt>
                <c:pt idx="15">
                  <c:v>2590</c:v>
                </c:pt>
                <c:pt idx="16">
                  <c:v>2602</c:v>
                </c:pt>
                <c:pt idx="17">
                  <c:v>2624</c:v>
                </c:pt>
                <c:pt idx="18">
                  <c:v>2694</c:v>
                </c:pt>
                <c:pt idx="19">
                  <c:v>2921</c:v>
                </c:pt>
                <c:pt idx="20">
                  <c:v>2958</c:v>
                </c:pt>
                <c:pt idx="21">
                  <c:v>2959</c:v>
                </c:pt>
                <c:pt idx="22">
                  <c:v>3002</c:v>
                </c:pt>
                <c:pt idx="23">
                  <c:v>3067</c:v>
                </c:pt>
                <c:pt idx="25">
                  <c:v>2365</c:v>
                </c:pt>
                <c:pt idx="26">
                  <c:v>2583</c:v>
                </c:pt>
                <c:pt idx="27">
                  <c:v>2629</c:v>
                </c:pt>
                <c:pt idx="28">
                  <c:v>2728</c:v>
                </c:pt>
                <c:pt idx="29">
                  <c:v>2858</c:v>
                </c:pt>
                <c:pt idx="30">
                  <c:v>2864</c:v>
                </c:pt>
                <c:pt idx="31">
                  <c:v>2870</c:v>
                </c:pt>
                <c:pt idx="32">
                  <c:v>2910</c:v>
                </c:pt>
                <c:pt idx="33">
                  <c:v>2922</c:v>
                </c:pt>
                <c:pt idx="34">
                  <c:v>3140</c:v>
                </c:pt>
                <c:pt idx="35">
                  <c:v>3408</c:v>
                </c:pt>
                <c:pt idx="37">
                  <c:v>2720</c:v>
                </c:pt>
                <c:pt idx="38">
                  <c:v>2872</c:v>
                </c:pt>
                <c:pt idx="39">
                  <c:v>3024</c:v>
                </c:pt>
                <c:pt idx="40">
                  <c:v>3099</c:v>
                </c:pt>
                <c:pt idx="41">
                  <c:v>3100</c:v>
                </c:pt>
                <c:pt idx="42">
                  <c:v>3132</c:v>
                </c:pt>
                <c:pt idx="43">
                  <c:v>3548</c:v>
                </c:pt>
                <c:pt idx="44">
                  <c:v>3760</c:v>
                </c:pt>
                <c:pt idx="45">
                  <c:v>3996</c:v>
                </c:pt>
                <c:pt idx="46">
                  <c:v>4806</c:v>
                </c:pt>
              </c:numCache>
            </c:numRef>
          </c:val>
          <c:extLst xmlns:c16r2="http://schemas.microsoft.com/office/drawing/2015/06/chart">
            <c:ext xmlns:c16="http://schemas.microsoft.com/office/drawing/2014/chart" uri="{C3380CC4-5D6E-409C-BE32-E72D297353CC}">
              <c16:uniqueId val="{00000000-7142-435A-B1FA-CB72639B987C}"/>
            </c:ext>
          </c:extLst>
        </c:ser>
        <c:dLbls>
          <c:showLegendKey val="0"/>
          <c:showVal val="0"/>
          <c:showCatName val="0"/>
          <c:showSerName val="0"/>
          <c:showPercent val="0"/>
          <c:showBubbleSize val="0"/>
        </c:dLbls>
        <c:gapWidth val="90"/>
        <c:axId val="171592704"/>
        <c:axId val="171594496"/>
      </c:barChart>
      <c:catAx>
        <c:axId val="171592704"/>
        <c:scaling>
          <c:orientation val="minMax"/>
        </c:scaling>
        <c:delete val="0"/>
        <c:axPos val="b"/>
        <c:numFmt formatCode="General" sourceLinked="0"/>
        <c:majorTickMark val="out"/>
        <c:minorTickMark val="none"/>
        <c:tickLblPos val="nextTo"/>
        <c:txPr>
          <a:bodyPr/>
          <a:lstStyle/>
          <a:p>
            <a:pPr>
              <a:defRPr sz="1000"/>
            </a:pPr>
            <a:endParaRPr lang="ja-JP"/>
          </a:p>
        </c:txPr>
        <c:crossAx val="171594496"/>
        <c:crosses val="autoZero"/>
        <c:auto val="1"/>
        <c:lblAlgn val="ctr"/>
        <c:lblOffset val="100"/>
        <c:noMultiLvlLbl val="0"/>
      </c:catAx>
      <c:valAx>
        <c:axId val="171594496"/>
        <c:scaling>
          <c:orientation val="minMax"/>
          <c:max val="500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50"/>
            </a:pPr>
            <a:endParaRPr lang="ja-JP"/>
          </a:p>
        </c:txPr>
        <c:crossAx val="171592704"/>
        <c:crosses val="autoZero"/>
        <c:crossBetween val="between"/>
        <c:majorUnit val="10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09637961221196"/>
          <c:y val="0.13369454675976172"/>
          <c:w val="0.76499087293538937"/>
          <c:h val="0.77811760231769111"/>
        </c:manualLayout>
      </c:layout>
      <c:barChart>
        <c:barDir val="col"/>
        <c:grouping val="clustered"/>
        <c:varyColors val="0"/>
        <c:ser>
          <c:idx val="0"/>
          <c:order val="0"/>
          <c:tx>
            <c:strRef>
              <c:f>Sheet1!$B$1</c:f>
              <c:strCache>
                <c:ptCount val="1"/>
                <c:pt idx="0">
                  <c:v>経常損益(右軸)</c:v>
                </c:pt>
              </c:strCache>
            </c:strRef>
          </c:tx>
          <c:spPr>
            <a:solidFill>
              <a:srgbClr val="EEECE1">
                <a:lumMod val="75000"/>
              </a:srgbClr>
            </a:solidFill>
            <a:ln>
              <a:solidFill>
                <a:srgbClr val="1F497D">
                  <a:lumMod val="75000"/>
                </a:srgbClr>
              </a:solidFill>
            </a:ln>
          </c:spPr>
          <c:invertIfNegative val="0"/>
          <c:dPt>
            <c:idx val="23"/>
            <c:invertIfNegative val="0"/>
            <c:bubble3D val="0"/>
            <c:spPr>
              <a:solidFill>
                <a:sysClr val="windowText" lastClr="000000"/>
              </a:solidFill>
              <a:ln>
                <a:solidFill>
                  <a:srgbClr val="1F497D">
                    <a:lumMod val="75000"/>
                  </a:srgbClr>
                </a:solidFill>
              </a:ln>
            </c:spPr>
            <c:extLst xmlns:c16r2="http://schemas.microsoft.com/office/drawing/2015/06/chart">
              <c:ext xmlns:c16="http://schemas.microsoft.com/office/drawing/2014/chart" uri="{C3380CC4-5D6E-409C-BE32-E72D297353CC}">
                <c16:uniqueId val="{00000001-D79C-4990-BD50-7BD92B6833BB}"/>
              </c:ext>
            </c:extLst>
          </c:dPt>
          <c:dPt>
            <c:idx val="24"/>
            <c:invertIfNegative val="0"/>
            <c:bubble3D val="0"/>
            <c:spPr>
              <a:solidFill>
                <a:sysClr val="windowText" lastClr="000000"/>
              </a:solidFill>
              <a:ln>
                <a:solidFill>
                  <a:srgbClr val="1F497D">
                    <a:lumMod val="75000"/>
                  </a:srgbClr>
                </a:solidFill>
              </a:ln>
            </c:spPr>
            <c:extLst xmlns:c16r2="http://schemas.microsoft.com/office/drawing/2015/06/chart">
              <c:ext xmlns:c16="http://schemas.microsoft.com/office/drawing/2014/chart" uri="{C3380CC4-5D6E-409C-BE32-E72D297353CC}">
                <c16:uniqueId val="{00000003-D79C-4990-BD50-7BD92B6833BB}"/>
              </c:ext>
            </c:extLst>
          </c:dPt>
          <c:dPt>
            <c:idx val="25"/>
            <c:invertIfNegative val="0"/>
            <c:bubble3D val="0"/>
            <c:spPr>
              <a:solidFill>
                <a:sysClr val="windowText" lastClr="000000"/>
              </a:solidFill>
              <a:ln>
                <a:solidFill>
                  <a:srgbClr val="1F497D">
                    <a:lumMod val="75000"/>
                  </a:srgbClr>
                </a:solidFill>
              </a:ln>
            </c:spPr>
            <c:extLst xmlns:c16r2="http://schemas.microsoft.com/office/drawing/2015/06/chart">
              <c:ext xmlns:c16="http://schemas.microsoft.com/office/drawing/2014/chart" uri="{C3380CC4-5D6E-409C-BE32-E72D297353CC}">
                <c16:uniqueId val="{00000005-D79C-4990-BD50-7BD92B6833BB}"/>
              </c:ext>
            </c:extLst>
          </c:dPt>
          <c:dPt>
            <c:idx val="26"/>
            <c:invertIfNegative val="0"/>
            <c:bubble3D val="0"/>
            <c:spPr>
              <a:solidFill>
                <a:sysClr val="windowText" lastClr="000000"/>
              </a:solidFill>
              <a:ln>
                <a:solidFill>
                  <a:srgbClr val="1F497D">
                    <a:lumMod val="75000"/>
                  </a:srgbClr>
                </a:solidFill>
              </a:ln>
            </c:spPr>
            <c:extLst xmlns:c16r2="http://schemas.microsoft.com/office/drawing/2015/06/chart">
              <c:ext xmlns:c16="http://schemas.microsoft.com/office/drawing/2014/chart" uri="{C3380CC4-5D6E-409C-BE32-E72D297353CC}">
                <c16:uniqueId val="{00000007-D79C-4990-BD50-7BD92B6833BB}"/>
              </c:ext>
            </c:extLst>
          </c:dPt>
          <c:dPt>
            <c:idx val="27"/>
            <c:invertIfNegative val="0"/>
            <c:bubble3D val="0"/>
            <c:spPr>
              <a:solidFill>
                <a:sysClr val="windowText" lastClr="000000"/>
              </a:solidFill>
              <a:ln>
                <a:solidFill>
                  <a:srgbClr val="1F497D">
                    <a:lumMod val="75000"/>
                  </a:srgbClr>
                </a:solidFill>
              </a:ln>
            </c:spPr>
            <c:extLst xmlns:c16r2="http://schemas.microsoft.com/office/drawing/2015/06/chart">
              <c:ext xmlns:c16="http://schemas.microsoft.com/office/drawing/2014/chart" uri="{C3380CC4-5D6E-409C-BE32-E72D297353CC}">
                <c16:uniqueId val="{00000009-D79C-4990-BD50-7BD92B6833BB}"/>
              </c:ext>
            </c:extLst>
          </c:dPt>
          <c:dPt>
            <c:idx val="28"/>
            <c:invertIfNegative val="0"/>
            <c:bubble3D val="0"/>
            <c:spPr>
              <a:solidFill>
                <a:sysClr val="windowText" lastClr="000000"/>
              </a:solidFill>
              <a:ln>
                <a:solidFill>
                  <a:srgbClr val="1F497D">
                    <a:lumMod val="75000"/>
                  </a:srgbClr>
                </a:solidFill>
              </a:ln>
            </c:spPr>
            <c:extLst xmlns:c16r2="http://schemas.microsoft.com/office/drawing/2015/06/chart">
              <c:ext xmlns:c16="http://schemas.microsoft.com/office/drawing/2014/chart" uri="{C3380CC4-5D6E-409C-BE32-E72D297353CC}">
                <c16:uniqueId val="{0000000B-D79C-4990-BD50-7BD92B6833BB}"/>
              </c:ext>
            </c:extLst>
          </c:dPt>
          <c:dPt>
            <c:idx val="29"/>
            <c:invertIfNegative val="0"/>
            <c:bubble3D val="0"/>
            <c:spPr>
              <a:solidFill>
                <a:sysClr val="windowText" lastClr="000000"/>
              </a:solidFill>
              <a:ln>
                <a:solidFill>
                  <a:srgbClr val="1F497D">
                    <a:lumMod val="75000"/>
                  </a:srgbClr>
                </a:solidFill>
              </a:ln>
            </c:spPr>
            <c:extLst xmlns:c16r2="http://schemas.microsoft.com/office/drawing/2015/06/chart">
              <c:ext xmlns:c16="http://schemas.microsoft.com/office/drawing/2014/chart" uri="{C3380CC4-5D6E-409C-BE32-E72D297353CC}">
                <c16:uniqueId val="{0000000D-D79C-4990-BD50-7BD92B6833BB}"/>
              </c:ext>
            </c:extLst>
          </c:dPt>
          <c:cat>
            <c:strRef>
              <c:f>Sheet1!$A$2:$A$31</c:f>
              <c:strCache>
                <c:ptCount val="30"/>
                <c:pt idx="0">
                  <c:v>H30</c:v>
                </c:pt>
                <c:pt idx="1">
                  <c:v>H31</c:v>
                </c:pt>
                <c:pt idx="2">
                  <c:v>H32</c:v>
                </c:pt>
                <c:pt idx="3">
                  <c:v>H33</c:v>
                </c:pt>
                <c:pt idx="4">
                  <c:v>H34</c:v>
                </c:pt>
                <c:pt idx="5">
                  <c:v>H35</c:v>
                </c:pt>
                <c:pt idx="6">
                  <c:v>H36</c:v>
                </c:pt>
                <c:pt idx="7">
                  <c:v>H37</c:v>
                </c:pt>
                <c:pt idx="8">
                  <c:v>H38</c:v>
                </c:pt>
                <c:pt idx="9">
                  <c:v>H39</c:v>
                </c:pt>
                <c:pt idx="10">
                  <c:v>H40</c:v>
                </c:pt>
                <c:pt idx="11">
                  <c:v>H41</c:v>
                </c:pt>
                <c:pt idx="12">
                  <c:v>H42</c:v>
                </c:pt>
                <c:pt idx="13">
                  <c:v>H43</c:v>
                </c:pt>
                <c:pt idx="14">
                  <c:v>H44</c:v>
                </c:pt>
                <c:pt idx="15">
                  <c:v>H45</c:v>
                </c:pt>
                <c:pt idx="16">
                  <c:v>H46</c:v>
                </c:pt>
                <c:pt idx="17">
                  <c:v>H47</c:v>
                </c:pt>
                <c:pt idx="18">
                  <c:v>H48</c:v>
                </c:pt>
                <c:pt idx="19">
                  <c:v>H49</c:v>
                </c:pt>
                <c:pt idx="20">
                  <c:v>H50</c:v>
                </c:pt>
                <c:pt idx="21">
                  <c:v>H51</c:v>
                </c:pt>
                <c:pt idx="22">
                  <c:v>H52</c:v>
                </c:pt>
                <c:pt idx="23">
                  <c:v>H53</c:v>
                </c:pt>
                <c:pt idx="24">
                  <c:v>H54</c:v>
                </c:pt>
                <c:pt idx="25">
                  <c:v>H55</c:v>
                </c:pt>
                <c:pt idx="26">
                  <c:v>H56</c:v>
                </c:pt>
                <c:pt idx="27">
                  <c:v>H57</c:v>
                </c:pt>
                <c:pt idx="28">
                  <c:v>H58</c:v>
                </c:pt>
                <c:pt idx="29">
                  <c:v>H59</c:v>
                </c:pt>
              </c:strCache>
            </c:strRef>
          </c:cat>
          <c:val>
            <c:numRef>
              <c:f>Sheet1!$B$2:$B$31</c:f>
              <c:numCache>
                <c:formatCode>General</c:formatCode>
                <c:ptCount val="30"/>
                <c:pt idx="0">
                  <c:v>70</c:v>
                </c:pt>
                <c:pt idx="1">
                  <c:v>76</c:v>
                </c:pt>
                <c:pt idx="2">
                  <c:v>76</c:v>
                </c:pt>
                <c:pt idx="3">
                  <c:v>77</c:v>
                </c:pt>
                <c:pt idx="4">
                  <c:v>76</c:v>
                </c:pt>
                <c:pt idx="5">
                  <c:v>68</c:v>
                </c:pt>
                <c:pt idx="6">
                  <c:v>59</c:v>
                </c:pt>
                <c:pt idx="7">
                  <c:v>58</c:v>
                </c:pt>
                <c:pt idx="8">
                  <c:v>59</c:v>
                </c:pt>
                <c:pt idx="9">
                  <c:v>55</c:v>
                </c:pt>
                <c:pt idx="10">
                  <c:v>53</c:v>
                </c:pt>
                <c:pt idx="11">
                  <c:v>56</c:v>
                </c:pt>
                <c:pt idx="12">
                  <c:v>54</c:v>
                </c:pt>
                <c:pt idx="13">
                  <c:v>49</c:v>
                </c:pt>
                <c:pt idx="14">
                  <c:v>51</c:v>
                </c:pt>
                <c:pt idx="15">
                  <c:v>55</c:v>
                </c:pt>
                <c:pt idx="16">
                  <c:v>48</c:v>
                </c:pt>
                <c:pt idx="17">
                  <c:v>45</c:v>
                </c:pt>
                <c:pt idx="18">
                  <c:v>46</c:v>
                </c:pt>
                <c:pt idx="19">
                  <c:v>42</c:v>
                </c:pt>
                <c:pt idx="20">
                  <c:v>42</c:v>
                </c:pt>
                <c:pt idx="21">
                  <c:v>38</c:v>
                </c:pt>
                <c:pt idx="22">
                  <c:v>32</c:v>
                </c:pt>
                <c:pt idx="23">
                  <c:v>29</c:v>
                </c:pt>
                <c:pt idx="24">
                  <c:v>23</c:v>
                </c:pt>
                <c:pt idx="25">
                  <c:v>19</c:v>
                </c:pt>
                <c:pt idx="26">
                  <c:v>15</c:v>
                </c:pt>
                <c:pt idx="27">
                  <c:v>13</c:v>
                </c:pt>
                <c:pt idx="28">
                  <c:v>10</c:v>
                </c:pt>
                <c:pt idx="29">
                  <c:v>7</c:v>
                </c:pt>
              </c:numCache>
            </c:numRef>
          </c:val>
          <c:extLst xmlns:c16r2="http://schemas.microsoft.com/office/drawing/2015/06/chart">
            <c:ext xmlns:c16="http://schemas.microsoft.com/office/drawing/2014/chart" uri="{C3380CC4-5D6E-409C-BE32-E72D297353CC}">
              <c16:uniqueId val="{0000000E-D79C-4990-BD50-7BD92B6833BB}"/>
            </c:ext>
          </c:extLst>
        </c:ser>
        <c:dLbls>
          <c:showLegendKey val="0"/>
          <c:showVal val="0"/>
          <c:showCatName val="0"/>
          <c:showSerName val="0"/>
          <c:showPercent val="0"/>
          <c:showBubbleSize val="0"/>
        </c:dLbls>
        <c:gapWidth val="150"/>
        <c:axId val="106652416"/>
        <c:axId val="106642432"/>
      </c:barChart>
      <c:lineChart>
        <c:grouping val="standard"/>
        <c:varyColors val="0"/>
        <c:ser>
          <c:idx val="1"/>
          <c:order val="1"/>
          <c:tx>
            <c:strRef>
              <c:f>Sheet1!$C$1</c:f>
              <c:strCache>
                <c:ptCount val="1"/>
                <c:pt idx="0">
                  <c:v>経常収益（左軸）</c:v>
                </c:pt>
              </c:strCache>
            </c:strRef>
          </c:tx>
          <c:spPr>
            <a:ln>
              <a:solidFill>
                <a:srgbClr val="00B050"/>
              </a:solidFill>
            </a:ln>
          </c:spPr>
          <c:marker>
            <c:symbol val="none"/>
          </c:marker>
          <c:cat>
            <c:strRef>
              <c:f>Sheet1!$A$2:$A$31</c:f>
              <c:strCache>
                <c:ptCount val="30"/>
                <c:pt idx="0">
                  <c:v>H30</c:v>
                </c:pt>
                <c:pt idx="1">
                  <c:v>H31</c:v>
                </c:pt>
                <c:pt idx="2">
                  <c:v>H32</c:v>
                </c:pt>
                <c:pt idx="3">
                  <c:v>H33</c:v>
                </c:pt>
                <c:pt idx="4">
                  <c:v>H34</c:v>
                </c:pt>
                <c:pt idx="5">
                  <c:v>H35</c:v>
                </c:pt>
                <c:pt idx="6">
                  <c:v>H36</c:v>
                </c:pt>
                <c:pt idx="7">
                  <c:v>H37</c:v>
                </c:pt>
                <c:pt idx="8">
                  <c:v>H38</c:v>
                </c:pt>
                <c:pt idx="9">
                  <c:v>H39</c:v>
                </c:pt>
                <c:pt idx="10">
                  <c:v>H40</c:v>
                </c:pt>
                <c:pt idx="11">
                  <c:v>H41</c:v>
                </c:pt>
                <c:pt idx="12">
                  <c:v>H42</c:v>
                </c:pt>
                <c:pt idx="13">
                  <c:v>H43</c:v>
                </c:pt>
                <c:pt idx="14">
                  <c:v>H44</c:v>
                </c:pt>
                <c:pt idx="15">
                  <c:v>H45</c:v>
                </c:pt>
                <c:pt idx="16">
                  <c:v>H46</c:v>
                </c:pt>
                <c:pt idx="17">
                  <c:v>H47</c:v>
                </c:pt>
                <c:pt idx="18">
                  <c:v>H48</c:v>
                </c:pt>
                <c:pt idx="19">
                  <c:v>H49</c:v>
                </c:pt>
                <c:pt idx="20">
                  <c:v>H50</c:v>
                </c:pt>
                <c:pt idx="21">
                  <c:v>H51</c:v>
                </c:pt>
                <c:pt idx="22">
                  <c:v>H52</c:v>
                </c:pt>
                <c:pt idx="23">
                  <c:v>H53</c:v>
                </c:pt>
                <c:pt idx="24">
                  <c:v>H54</c:v>
                </c:pt>
                <c:pt idx="25">
                  <c:v>H55</c:v>
                </c:pt>
                <c:pt idx="26">
                  <c:v>H56</c:v>
                </c:pt>
                <c:pt idx="27">
                  <c:v>H57</c:v>
                </c:pt>
                <c:pt idx="28">
                  <c:v>H58</c:v>
                </c:pt>
                <c:pt idx="29">
                  <c:v>H59</c:v>
                </c:pt>
              </c:strCache>
            </c:strRef>
          </c:cat>
          <c:val>
            <c:numRef>
              <c:f>Sheet1!$C$2:$C$31</c:f>
              <c:numCache>
                <c:formatCode>General</c:formatCode>
                <c:ptCount val="30"/>
                <c:pt idx="0">
                  <c:v>618</c:v>
                </c:pt>
                <c:pt idx="1">
                  <c:v>624</c:v>
                </c:pt>
                <c:pt idx="2">
                  <c:v>623</c:v>
                </c:pt>
                <c:pt idx="3">
                  <c:v>613</c:v>
                </c:pt>
                <c:pt idx="4">
                  <c:v>606</c:v>
                </c:pt>
                <c:pt idx="5">
                  <c:v>607</c:v>
                </c:pt>
                <c:pt idx="6">
                  <c:v>597</c:v>
                </c:pt>
                <c:pt idx="7">
                  <c:v>592</c:v>
                </c:pt>
                <c:pt idx="8">
                  <c:v>574</c:v>
                </c:pt>
                <c:pt idx="9">
                  <c:v>571</c:v>
                </c:pt>
                <c:pt idx="10">
                  <c:v>565</c:v>
                </c:pt>
                <c:pt idx="11">
                  <c:v>560</c:v>
                </c:pt>
                <c:pt idx="12">
                  <c:v>555</c:v>
                </c:pt>
                <c:pt idx="13">
                  <c:v>550</c:v>
                </c:pt>
                <c:pt idx="14">
                  <c:v>542</c:v>
                </c:pt>
                <c:pt idx="15">
                  <c:v>536</c:v>
                </c:pt>
                <c:pt idx="16">
                  <c:v>530</c:v>
                </c:pt>
                <c:pt idx="17">
                  <c:v>526</c:v>
                </c:pt>
                <c:pt idx="18">
                  <c:v>519</c:v>
                </c:pt>
                <c:pt idx="19">
                  <c:v>513</c:v>
                </c:pt>
                <c:pt idx="20">
                  <c:v>508</c:v>
                </c:pt>
                <c:pt idx="21">
                  <c:v>504</c:v>
                </c:pt>
                <c:pt idx="22">
                  <c:v>498</c:v>
                </c:pt>
                <c:pt idx="23">
                  <c:v>493</c:v>
                </c:pt>
                <c:pt idx="24">
                  <c:v>488</c:v>
                </c:pt>
                <c:pt idx="25">
                  <c:v>484</c:v>
                </c:pt>
                <c:pt idx="26">
                  <c:v>478</c:v>
                </c:pt>
                <c:pt idx="27">
                  <c:v>473</c:v>
                </c:pt>
                <c:pt idx="28">
                  <c:v>468</c:v>
                </c:pt>
                <c:pt idx="29">
                  <c:v>465</c:v>
                </c:pt>
              </c:numCache>
            </c:numRef>
          </c:val>
          <c:smooth val="0"/>
          <c:extLst xmlns:c16r2="http://schemas.microsoft.com/office/drawing/2015/06/chart">
            <c:ext xmlns:c16="http://schemas.microsoft.com/office/drawing/2014/chart" uri="{C3380CC4-5D6E-409C-BE32-E72D297353CC}">
              <c16:uniqueId val="{0000000F-D79C-4990-BD50-7BD92B6833BB}"/>
            </c:ext>
          </c:extLst>
        </c:ser>
        <c:ser>
          <c:idx val="2"/>
          <c:order val="2"/>
          <c:tx>
            <c:strRef>
              <c:f>Sheet1!$D$1</c:f>
              <c:strCache>
                <c:ptCount val="1"/>
                <c:pt idx="0">
                  <c:v>経常費用左軸）</c:v>
                </c:pt>
              </c:strCache>
            </c:strRef>
          </c:tx>
          <c:spPr>
            <a:ln cmpd="sng">
              <a:solidFill>
                <a:srgbClr val="0070C0"/>
              </a:solidFill>
            </a:ln>
          </c:spPr>
          <c:marker>
            <c:symbol val="none"/>
          </c:marker>
          <c:cat>
            <c:strRef>
              <c:f>Sheet1!$A$2:$A$31</c:f>
              <c:strCache>
                <c:ptCount val="30"/>
                <c:pt idx="0">
                  <c:v>H30</c:v>
                </c:pt>
                <c:pt idx="1">
                  <c:v>H31</c:v>
                </c:pt>
                <c:pt idx="2">
                  <c:v>H32</c:v>
                </c:pt>
                <c:pt idx="3">
                  <c:v>H33</c:v>
                </c:pt>
                <c:pt idx="4">
                  <c:v>H34</c:v>
                </c:pt>
                <c:pt idx="5">
                  <c:v>H35</c:v>
                </c:pt>
                <c:pt idx="6">
                  <c:v>H36</c:v>
                </c:pt>
                <c:pt idx="7">
                  <c:v>H37</c:v>
                </c:pt>
                <c:pt idx="8">
                  <c:v>H38</c:v>
                </c:pt>
                <c:pt idx="9">
                  <c:v>H39</c:v>
                </c:pt>
                <c:pt idx="10">
                  <c:v>H40</c:v>
                </c:pt>
                <c:pt idx="11">
                  <c:v>H41</c:v>
                </c:pt>
                <c:pt idx="12">
                  <c:v>H42</c:v>
                </c:pt>
                <c:pt idx="13">
                  <c:v>H43</c:v>
                </c:pt>
                <c:pt idx="14">
                  <c:v>H44</c:v>
                </c:pt>
                <c:pt idx="15">
                  <c:v>H45</c:v>
                </c:pt>
                <c:pt idx="16">
                  <c:v>H46</c:v>
                </c:pt>
                <c:pt idx="17">
                  <c:v>H47</c:v>
                </c:pt>
                <c:pt idx="18">
                  <c:v>H48</c:v>
                </c:pt>
                <c:pt idx="19">
                  <c:v>H49</c:v>
                </c:pt>
                <c:pt idx="20">
                  <c:v>H50</c:v>
                </c:pt>
                <c:pt idx="21">
                  <c:v>H51</c:v>
                </c:pt>
                <c:pt idx="22">
                  <c:v>H52</c:v>
                </c:pt>
                <c:pt idx="23">
                  <c:v>H53</c:v>
                </c:pt>
                <c:pt idx="24">
                  <c:v>H54</c:v>
                </c:pt>
                <c:pt idx="25">
                  <c:v>H55</c:v>
                </c:pt>
                <c:pt idx="26">
                  <c:v>H56</c:v>
                </c:pt>
                <c:pt idx="27">
                  <c:v>H57</c:v>
                </c:pt>
                <c:pt idx="28">
                  <c:v>H58</c:v>
                </c:pt>
                <c:pt idx="29">
                  <c:v>H59</c:v>
                </c:pt>
              </c:strCache>
            </c:strRef>
          </c:cat>
          <c:val>
            <c:numRef>
              <c:f>Sheet1!$D$2:$D$31</c:f>
              <c:numCache>
                <c:formatCode>General</c:formatCode>
                <c:ptCount val="30"/>
                <c:pt idx="0">
                  <c:v>548</c:v>
                </c:pt>
                <c:pt idx="1">
                  <c:v>548</c:v>
                </c:pt>
                <c:pt idx="2">
                  <c:v>547</c:v>
                </c:pt>
                <c:pt idx="3">
                  <c:v>536</c:v>
                </c:pt>
                <c:pt idx="4">
                  <c:v>530</c:v>
                </c:pt>
                <c:pt idx="5">
                  <c:v>539</c:v>
                </c:pt>
                <c:pt idx="6">
                  <c:v>538</c:v>
                </c:pt>
                <c:pt idx="7">
                  <c:v>533</c:v>
                </c:pt>
                <c:pt idx="8">
                  <c:v>515</c:v>
                </c:pt>
                <c:pt idx="9">
                  <c:v>516</c:v>
                </c:pt>
                <c:pt idx="10">
                  <c:v>511</c:v>
                </c:pt>
                <c:pt idx="11">
                  <c:v>504</c:v>
                </c:pt>
                <c:pt idx="12">
                  <c:v>501</c:v>
                </c:pt>
                <c:pt idx="13">
                  <c:v>501</c:v>
                </c:pt>
                <c:pt idx="14">
                  <c:v>491</c:v>
                </c:pt>
                <c:pt idx="15">
                  <c:v>482</c:v>
                </c:pt>
                <c:pt idx="16">
                  <c:v>483</c:v>
                </c:pt>
                <c:pt idx="17">
                  <c:v>481</c:v>
                </c:pt>
                <c:pt idx="18">
                  <c:v>473</c:v>
                </c:pt>
                <c:pt idx="19">
                  <c:v>471</c:v>
                </c:pt>
                <c:pt idx="20">
                  <c:v>466</c:v>
                </c:pt>
                <c:pt idx="21">
                  <c:v>466</c:v>
                </c:pt>
                <c:pt idx="22">
                  <c:v>466</c:v>
                </c:pt>
                <c:pt idx="23">
                  <c:v>464</c:v>
                </c:pt>
                <c:pt idx="24">
                  <c:v>464</c:v>
                </c:pt>
                <c:pt idx="25">
                  <c:v>464</c:v>
                </c:pt>
                <c:pt idx="26">
                  <c:v>463</c:v>
                </c:pt>
                <c:pt idx="27">
                  <c:v>460</c:v>
                </c:pt>
                <c:pt idx="28">
                  <c:v>458</c:v>
                </c:pt>
                <c:pt idx="29">
                  <c:v>458</c:v>
                </c:pt>
              </c:numCache>
            </c:numRef>
          </c:val>
          <c:smooth val="0"/>
          <c:extLst xmlns:c16r2="http://schemas.microsoft.com/office/drawing/2015/06/chart">
            <c:ext xmlns:c16="http://schemas.microsoft.com/office/drawing/2014/chart" uri="{C3380CC4-5D6E-409C-BE32-E72D297353CC}">
              <c16:uniqueId val="{00000010-D79C-4990-BD50-7BD92B6833BB}"/>
            </c:ext>
          </c:extLst>
        </c:ser>
        <c:dLbls>
          <c:showLegendKey val="0"/>
          <c:showVal val="0"/>
          <c:showCatName val="0"/>
          <c:showSerName val="0"/>
          <c:showPercent val="0"/>
          <c:showBubbleSize val="0"/>
        </c:dLbls>
        <c:marker val="1"/>
        <c:smooth val="0"/>
        <c:axId val="106639360"/>
        <c:axId val="106640896"/>
      </c:lineChart>
      <c:catAx>
        <c:axId val="106639360"/>
        <c:scaling>
          <c:orientation val="minMax"/>
        </c:scaling>
        <c:delete val="0"/>
        <c:axPos val="b"/>
        <c:numFmt formatCode="General" sourceLinked="0"/>
        <c:majorTickMark val="out"/>
        <c:minorTickMark val="none"/>
        <c:tickLblPos val="low"/>
        <c:txPr>
          <a:bodyPr/>
          <a:lstStyle/>
          <a:p>
            <a:pPr>
              <a:defRPr sz="700"/>
            </a:pPr>
            <a:endParaRPr lang="ja-JP"/>
          </a:p>
        </c:txPr>
        <c:crossAx val="106640896"/>
        <c:crosses val="autoZero"/>
        <c:auto val="1"/>
        <c:lblAlgn val="ctr"/>
        <c:lblOffset val="100"/>
        <c:tickLblSkip val="5"/>
        <c:noMultiLvlLbl val="0"/>
      </c:catAx>
      <c:valAx>
        <c:axId val="106640896"/>
        <c:scaling>
          <c:orientation val="minMax"/>
          <c:max val="650"/>
          <c:min val="300"/>
        </c:scaling>
        <c:delete val="0"/>
        <c:axPos val="l"/>
        <c:numFmt formatCode="General" sourceLinked="1"/>
        <c:majorTickMark val="out"/>
        <c:minorTickMark val="none"/>
        <c:tickLblPos val="nextTo"/>
        <c:txPr>
          <a:bodyPr/>
          <a:lstStyle/>
          <a:p>
            <a:pPr>
              <a:defRPr sz="900"/>
            </a:pPr>
            <a:endParaRPr lang="ja-JP"/>
          </a:p>
        </c:txPr>
        <c:crossAx val="106639360"/>
        <c:crosses val="autoZero"/>
        <c:crossBetween val="between"/>
        <c:majorUnit val="50"/>
      </c:valAx>
      <c:valAx>
        <c:axId val="106642432"/>
        <c:scaling>
          <c:orientation val="minMax"/>
          <c:max val="140"/>
          <c:min val="-40"/>
        </c:scaling>
        <c:delete val="0"/>
        <c:axPos val="r"/>
        <c:minorGridlines/>
        <c:numFmt formatCode="General" sourceLinked="1"/>
        <c:majorTickMark val="out"/>
        <c:minorTickMark val="out"/>
        <c:tickLblPos val="nextTo"/>
        <c:txPr>
          <a:bodyPr/>
          <a:lstStyle/>
          <a:p>
            <a:pPr>
              <a:defRPr sz="900"/>
            </a:pPr>
            <a:endParaRPr lang="ja-JP"/>
          </a:p>
        </c:txPr>
        <c:crossAx val="106652416"/>
        <c:crosses val="max"/>
        <c:crossBetween val="between"/>
        <c:majorUnit val="20"/>
        <c:minorUnit val="20"/>
      </c:valAx>
      <c:catAx>
        <c:axId val="106652416"/>
        <c:scaling>
          <c:orientation val="minMax"/>
        </c:scaling>
        <c:delete val="1"/>
        <c:axPos val="b"/>
        <c:numFmt formatCode="General" sourceLinked="1"/>
        <c:majorTickMark val="out"/>
        <c:minorTickMark val="none"/>
        <c:tickLblPos val="none"/>
        <c:crossAx val="106642432"/>
        <c:crosses val="autoZero"/>
        <c:auto val="1"/>
        <c:lblAlgn val="ctr"/>
        <c:lblOffset val="100"/>
        <c:noMultiLvlLbl val="0"/>
      </c:catAx>
      <c:spPr>
        <a:noFill/>
        <a:ln w="25400">
          <a:noFill/>
        </a:ln>
      </c:spPr>
    </c:plotArea>
    <c:legend>
      <c:legendPos val="r"/>
      <c:layout>
        <c:manualLayout>
          <c:xMode val="edge"/>
          <c:yMode val="edge"/>
          <c:x val="0.62470863205606875"/>
          <c:y val="0.19537977692401104"/>
          <c:w val="0.2151670509545206"/>
          <c:h val="0.18267253250930776"/>
        </c:manualLayout>
      </c:layout>
      <c:overlay val="0"/>
      <c:txPr>
        <a:bodyPr/>
        <a:lstStyle/>
        <a:p>
          <a:pPr>
            <a:defRPr sz="800"/>
          </a:pPr>
          <a:endParaRPr lang="ja-JP"/>
        </a:p>
      </c:txPr>
    </c:legend>
    <c:plotVisOnly val="1"/>
    <c:dispBlanksAs val="gap"/>
    <c:showDLblsOverMax val="0"/>
  </c:chart>
  <c:txPr>
    <a:bodyPr/>
    <a:lstStyle/>
    <a:p>
      <a:pPr>
        <a:defRPr sz="1800"/>
      </a:pPr>
      <a:endParaRPr lang="ja-JP"/>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現行推計</c:v>
                </c:pt>
              </c:strCache>
            </c:strRef>
          </c:tx>
          <c:dLbls>
            <c:dLbl>
              <c:idx val="9"/>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C50-4290-9022-4811DE620CBE}"/>
                </c:ext>
              </c:extLst>
            </c:dLbl>
            <c:spPr>
              <a:noFill/>
              <a:ln>
                <a:noFill/>
              </a:ln>
              <a:effectLst/>
            </c:sp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2015</c:v>
                </c:pt>
                <c:pt idx="1">
                  <c:v>2018</c:v>
                </c:pt>
                <c:pt idx="2">
                  <c:v>2021</c:v>
                </c:pt>
                <c:pt idx="3">
                  <c:v>2024</c:v>
                </c:pt>
                <c:pt idx="4">
                  <c:v>2027</c:v>
                </c:pt>
                <c:pt idx="5">
                  <c:v>2030</c:v>
                </c:pt>
                <c:pt idx="6">
                  <c:v>2033</c:v>
                </c:pt>
                <c:pt idx="7">
                  <c:v>2036</c:v>
                </c:pt>
                <c:pt idx="8">
                  <c:v>2039</c:v>
                </c:pt>
                <c:pt idx="9">
                  <c:v>2042</c:v>
                </c:pt>
              </c:numCache>
            </c:numRef>
          </c:cat>
          <c:val>
            <c:numRef>
              <c:f>Sheet1!$B$2:$B$11</c:f>
              <c:numCache>
                <c:formatCode>General</c:formatCode>
                <c:ptCount val="10"/>
                <c:pt idx="0">
                  <c:v>177</c:v>
                </c:pt>
                <c:pt idx="1">
                  <c:v>180</c:v>
                </c:pt>
                <c:pt idx="2">
                  <c:v>184</c:v>
                </c:pt>
                <c:pt idx="3">
                  <c:v>188</c:v>
                </c:pt>
                <c:pt idx="4">
                  <c:v>197</c:v>
                </c:pt>
                <c:pt idx="5">
                  <c:v>211</c:v>
                </c:pt>
                <c:pt idx="6">
                  <c:v>226</c:v>
                </c:pt>
                <c:pt idx="7">
                  <c:v>242</c:v>
                </c:pt>
                <c:pt idx="8">
                  <c:v>261</c:v>
                </c:pt>
                <c:pt idx="9">
                  <c:v>284</c:v>
                </c:pt>
              </c:numCache>
            </c:numRef>
          </c:val>
          <c:smooth val="0"/>
          <c:extLst xmlns:c16r2="http://schemas.microsoft.com/office/drawing/2015/06/chart">
            <c:ext xmlns:c16="http://schemas.microsoft.com/office/drawing/2014/chart" uri="{C3380CC4-5D6E-409C-BE32-E72D297353CC}">
              <c16:uniqueId val="{00000001-0C50-4290-9022-4811DE620CBE}"/>
            </c:ext>
          </c:extLst>
        </c:ser>
        <c:ser>
          <c:idx val="1"/>
          <c:order val="1"/>
          <c:tx>
            <c:strRef>
              <c:f>Sheet1!$C$1</c:f>
              <c:strCache>
                <c:ptCount val="1"/>
                <c:pt idx="0">
                  <c:v>広域化モデル</c:v>
                </c:pt>
              </c:strCache>
            </c:strRef>
          </c:tx>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C50-4290-9022-4811DE620CBE}"/>
                </c:ext>
              </c:extLst>
            </c:dLbl>
            <c:dLbl>
              <c:idx val="9"/>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C50-4290-9022-4811DE620CBE}"/>
                </c:ext>
              </c:extLst>
            </c:dLbl>
            <c:spPr>
              <a:noFill/>
              <a:ln>
                <a:noFill/>
              </a:ln>
              <a:effectLst/>
            </c:sp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2015</c:v>
                </c:pt>
                <c:pt idx="1">
                  <c:v>2018</c:v>
                </c:pt>
                <c:pt idx="2">
                  <c:v>2021</c:v>
                </c:pt>
                <c:pt idx="3">
                  <c:v>2024</c:v>
                </c:pt>
                <c:pt idx="4">
                  <c:v>2027</c:v>
                </c:pt>
                <c:pt idx="5">
                  <c:v>2030</c:v>
                </c:pt>
                <c:pt idx="6">
                  <c:v>2033</c:v>
                </c:pt>
                <c:pt idx="7">
                  <c:v>2036</c:v>
                </c:pt>
                <c:pt idx="8">
                  <c:v>2039</c:v>
                </c:pt>
                <c:pt idx="9">
                  <c:v>2042</c:v>
                </c:pt>
              </c:numCache>
            </c:numRef>
          </c:cat>
          <c:val>
            <c:numRef>
              <c:f>Sheet1!$C$2:$C$11</c:f>
              <c:numCache>
                <c:formatCode>General</c:formatCode>
                <c:ptCount val="10"/>
                <c:pt idx="0">
                  <c:v>178</c:v>
                </c:pt>
                <c:pt idx="1">
                  <c:v>181</c:v>
                </c:pt>
                <c:pt idx="2">
                  <c:v>183</c:v>
                </c:pt>
                <c:pt idx="3">
                  <c:v>185</c:v>
                </c:pt>
                <c:pt idx="4">
                  <c:v>185</c:v>
                </c:pt>
                <c:pt idx="5">
                  <c:v>185</c:v>
                </c:pt>
                <c:pt idx="6">
                  <c:v>185</c:v>
                </c:pt>
                <c:pt idx="7">
                  <c:v>193</c:v>
                </c:pt>
                <c:pt idx="8">
                  <c:v>208</c:v>
                </c:pt>
                <c:pt idx="9">
                  <c:v>211</c:v>
                </c:pt>
              </c:numCache>
            </c:numRef>
          </c:val>
          <c:smooth val="0"/>
          <c:extLst xmlns:c16r2="http://schemas.microsoft.com/office/drawing/2015/06/chart">
            <c:ext xmlns:c16="http://schemas.microsoft.com/office/drawing/2014/chart" uri="{C3380CC4-5D6E-409C-BE32-E72D297353CC}">
              <c16:uniqueId val="{00000004-0C50-4290-9022-4811DE620CBE}"/>
            </c:ext>
          </c:extLst>
        </c:ser>
        <c:dLbls>
          <c:showLegendKey val="0"/>
          <c:showVal val="0"/>
          <c:showCatName val="0"/>
          <c:showSerName val="0"/>
          <c:showPercent val="0"/>
          <c:showBubbleSize val="0"/>
        </c:dLbls>
        <c:marker val="1"/>
        <c:smooth val="0"/>
        <c:axId val="114806784"/>
        <c:axId val="114808320"/>
      </c:lineChart>
      <c:catAx>
        <c:axId val="114806784"/>
        <c:scaling>
          <c:orientation val="minMax"/>
        </c:scaling>
        <c:delete val="0"/>
        <c:axPos val="b"/>
        <c:numFmt formatCode="General" sourceLinked="1"/>
        <c:majorTickMark val="out"/>
        <c:minorTickMark val="none"/>
        <c:tickLblPos val="nextTo"/>
        <c:crossAx val="114808320"/>
        <c:crosses val="autoZero"/>
        <c:auto val="1"/>
        <c:lblAlgn val="ctr"/>
        <c:lblOffset val="100"/>
        <c:noMultiLvlLbl val="0"/>
      </c:catAx>
      <c:valAx>
        <c:axId val="114808320"/>
        <c:scaling>
          <c:orientation val="minMax"/>
          <c:max val="300"/>
          <c:min val="150"/>
        </c:scaling>
        <c:delete val="0"/>
        <c:axPos val="l"/>
        <c:majorGridlines>
          <c:spPr>
            <a:ln>
              <a:solidFill>
                <a:schemeClr val="bg1">
                  <a:lumMod val="85000"/>
                </a:schemeClr>
              </a:solidFill>
            </a:ln>
          </c:spPr>
        </c:majorGridlines>
        <c:numFmt formatCode="General" sourceLinked="1"/>
        <c:majorTickMark val="out"/>
        <c:minorTickMark val="none"/>
        <c:tickLblPos val="nextTo"/>
        <c:crossAx val="114806784"/>
        <c:crosses val="autoZero"/>
        <c:crossBetween val="between"/>
        <c:majorUnit val="50"/>
      </c:valAx>
    </c:plotArea>
    <c:legend>
      <c:legendPos val="r"/>
      <c:layout>
        <c:manualLayout>
          <c:xMode val="edge"/>
          <c:yMode val="edge"/>
          <c:x val="0.20409127224672466"/>
          <c:y val="9.8209399606299194E-2"/>
          <c:w val="0.39367007467006587"/>
          <c:h val="0.17843758756870709"/>
        </c:manualLayout>
      </c:layout>
      <c:overlay val="1"/>
    </c:legend>
    <c:plotVisOnly val="1"/>
    <c:dispBlanksAs val="gap"/>
    <c:showDLblsOverMax val="0"/>
  </c:chart>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現行推計</c:v>
                </c:pt>
              </c:strCache>
            </c:strRef>
          </c:tx>
          <c:dLbls>
            <c:dLbl>
              <c:idx val="9"/>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7D0-4AB8-B912-5A4F6992D6C9}"/>
                </c:ext>
              </c:extLst>
            </c:dLbl>
            <c:spPr>
              <a:noFill/>
              <a:ln>
                <a:noFill/>
              </a:ln>
              <a:effectLst/>
            </c:sp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2015</c:v>
                </c:pt>
                <c:pt idx="1">
                  <c:v>2018</c:v>
                </c:pt>
                <c:pt idx="2">
                  <c:v>2021</c:v>
                </c:pt>
                <c:pt idx="3">
                  <c:v>2024</c:v>
                </c:pt>
                <c:pt idx="4">
                  <c:v>2027</c:v>
                </c:pt>
                <c:pt idx="5">
                  <c:v>2030</c:v>
                </c:pt>
                <c:pt idx="6">
                  <c:v>2033</c:v>
                </c:pt>
                <c:pt idx="7">
                  <c:v>2036</c:v>
                </c:pt>
                <c:pt idx="8">
                  <c:v>2039</c:v>
                </c:pt>
                <c:pt idx="9">
                  <c:v>2042</c:v>
                </c:pt>
              </c:numCache>
            </c:numRef>
          </c:cat>
          <c:val>
            <c:numRef>
              <c:f>Sheet1!$B$2:$B$11</c:f>
              <c:numCache>
                <c:formatCode>General</c:formatCode>
                <c:ptCount val="10"/>
                <c:pt idx="0">
                  <c:v>2700</c:v>
                </c:pt>
                <c:pt idx="1">
                  <c:v>2700</c:v>
                </c:pt>
                <c:pt idx="2">
                  <c:v>2700</c:v>
                </c:pt>
                <c:pt idx="3">
                  <c:v>2700</c:v>
                </c:pt>
                <c:pt idx="4">
                  <c:v>2748</c:v>
                </c:pt>
                <c:pt idx="5">
                  <c:v>2909</c:v>
                </c:pt>
                <c:pt idx="6">
                  <c:v>3102</c:v>
                </c:pt>
                <c:pt idx="7">
                  <c:v>3263</c:v>
                </c:pt>
                <c:pt idx="8">
                  <c:v>3520</c:v>
                </c:pt>
                <c:pt idx="9">
                  <c:v>3841</c:v>
                </c:pt>
              </c:numCache>
            </c:numRef>
          </c:val>
          <c:smooth val="0"/>
          <c:extLst xmlns:c16r2="http://schemas.microsoft.com/office/drawing/2015/06/chart">
            <c:ext xmlns:c16="http://schemas.microsoft.com/office/drawing/2014/chart" uri="{C3380CC4-5D6E-409C-BE32-E72D297353CC}">
              <c16:uniqueId val="{00000001-47D0-4AB8-B912-5A4F6992D6C9}"/>
            </c:ext>
          </c:extLst>
        </c:ser>
        <c:ser>
          <c:idx val="1"/>
          <c:order val="1"/>
          <c:tx>
            <c:strRef>
              <c:f>Sheet1!$C$1</c:f>
              <c:strCache>
                <c:ptCount val="1"/>
                <c:pt idx="0">
                  <c:v>広域化モデル</c:v>
                </c:pt>
              </c:strCache>
            </c:strRef>
          </c:tx>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7D0-4AB8-B912-5A4F6992D6C9}"/>
                </c:ext>
              </c:extLst>
            </c:dLbl>
            <c:dLbl>
              <c:idx val="9"/>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7D0-4AB8-B912-5A4F6992D6C9}"/>
                </c:ext>
              </c:extLst>
            </c:dLbl>
            <c:spPr>
              <a:noFill/>
              <a:ln>
                <a:noFill/>
              </a:ln>
              <a:effectLst/>
            </c:sp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2015</c:v>
                </c:pt>
                <c:pt idx="1">
                  <c:v>2018</c:v>
                </c:pt>
                <c:pt idx="2">
                  <c:v>2021</c:v>
                </c:pt>
                <c:pt idx="3">
                  <c:v>2024</c:v>
                </c:pt>
                <c:pt idx="4">
                  <c:v>2027</c:v>
                </c:pt>
                <c:pt idx="5">
                  <c:v>2030</c:v>
                </c:pt>
                <c:pt idx="6">
                  <c:v>2033</c:v>
                </c:pt>
                <c:pt idx="7">
                  <c:v>2036</c:v>
                </c:pt>
                <c:pt idx="8">
                  <c:v>2039</c:v>
                </c:pt>
                <c:pt idx="9">
                  <c:v>2042</c:v>
                </c:pt>
              </c:numCache>
            </c:numRef>
          </c:cat>
          <c:val>
            <c:numRef>
              <c:f>Sheet1!$C$2:$C$11</c:f>
              <c:numCache>
                <c:formatCode>General</c:formatCode>
                <c:ptCount val="10"/>
                <c:pt idx="0">
                  <c:v>2700</c:v>
                </c:pt>
                <c:pt idx="1">
                  <c:v>2700</c:v>
                </c:pt>
                <c:pt idx="2">
                  <c:v>2700</c:v>
                </c:pt>
                <c:pt idx="3">
                  <c:v>2700</c:v>
                </c:pt>
                <c:pt idx="4">
                  <c:v>2951</c:v>
                </c:pt>
                <c:pt idx="5">
                  <c:v>2951</c:v>
                </c:pt>
                <c:pt idx="6">
                  <c:v>2951</c:v>
                </c:pt>
                <c:pt idx="7">
                  <c:v>3079</c:v>
                </c:pt>
                <c:pt idx="8">
                  <c:v>3318</c:v>
                </c:pt>
                <c:pt idx="9">
                  <c:v>3350</c:v>
                </c:pt>
              </c:numCache>
            </c:numRef>
          </c:val>
          <c:smooth val="0"/>
          <c:extLst xmlns:c16r2="http://schemas.microsoft.com/office/drawing/2015/06/chart">
            <c:ext xmlns:c16="http://schemas.microsoft.com/office/drawing/2014/chart" uri="{C3380CC4-5D6E-409C-BE32-E72D297353CC}">
              <c16:uniqueId val="{00000004-47D0-4AB8-B912-5A4F6992D6C9}"/>
            </c:ext>
          </c:extLst>
        </c:ser>
        <c:dLbls>
          <c:showLegendKey val="0"/>
          <c:showVal val="0"/>
          <c:showCatName val="0"/>
          <c:showSerName val="0"/>
          <c:showPercent val="0"/>
          <c:showBubbleSize val="0"/>
        </c:dLbls>
        <c:marker val="1"/>
        <c:smooth val="0"/>
        <c:axId val="114889856"/>
        <c:axId val="114891392"/>
      </c:lineChart>
      <c:catAx>
        <c:axId val="114889856"/>
        <c:scaling>
          <c:orientation val="minMax"/>
        </c:scaling>
        <c:delete val="0"/>
        <c:axPos val="b"/>
        <c:numFmt formatCode="General" sourceLinked="1"/>
        <c:majorTickMark val="out"/>
        <c:minorTickMark val="none"/>
        <c:tickLblPos val="nextTo"/>
        <c:crossAx val="114891392"/>
        <c:crosses val="autoZero"/>
        <c:auto val="1"/>
        <c:lblAlgn val="ctr"/>
        <c:lblOffset val="100"/>
        <c:noMultiLvlLbl val="0"/>
      </c:catAx>
      <c:valAx>
        <c:axId val="114891392"/>
        <c:scaling>
          <c:orientation val="minMax"/>
          <c:min val="2000"/>
        </c:scaling>
        <c:delete val="0"/>
        <c:axPos val="l"/>
        <c:majorGridlines>
          <c:spPr>
            <a:ln>
              <a:solidFill>
                <a:schemeClr val="bg1">
                  <a:lumMod val="85000"/>
                </a:schemeClr>
              </a:solidFill>
            </a:ln>
          </c:spPr>
        </c:majorGridlines>
        <c:numFmt formatCode="General" sourceLinked="1"/>
        <c:majorTickMark val="out"/>
        <c:minorTickMark val="none"/>
        <c:tickLblPos val="nextTo"/>
        <c:crossAx val="114889856"/>
        <c:crosses val="autoZero"/>
        <c:crossBetween val="between"/>
        <c:majorUnit val="500"/>
      </c:valAx>
    </c:plotArea>
    <c:legend>
      <c:legendPos val="r"/>
      <c:layout>
        <c:manualLayout>
          <c:xMode val="edge"/>
          <c:yMode val="edge"/>
          <c:x val="0.20409127224672466"/>
          <c:y val="9.8209399606299194E-2"/>
          <c:w val="0.39367007467006587"/>
          <c:h val="0.17843758756870709"/>
        </c:manualLayout>
      </c:layout>
      <c:overlay val="1"/>
    </c:legend>
    <c:plotVisOnly val="1"/>
    <c:dispBlanksAs val="gap"/>
    <c:showDLblsOverMax val="0"/>
  </c:chart>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自己水</c:v>
                </c:pt>
              </c:strCache>
            </c:strRef>
          </c:tx>
          <c:spPr>
            <a:solidFill>
              <a:schemeClr val="tx1">
                <a:lumMod val="75000"/>
                <a:lumOff val="25000"/>
              </a:schemeClr>
            </a:solidFill>
            <a:ln>
              <a:solidFill>
                <a:schemeClr val="tx1">
                  <a:lumMod val="65000"/>
                  <a:lumOff val="35000"/>
                </a:schemeClr>
              </a:solidFill>
            </a:ln>
          </c:spPr>
          <c:invertIfNegative val="0"/>
          <c:cat>
            <c:strRef>
              <c:f>Sheet1!$A$2:$A$43</c:f>
              <c:strCache>
                <c:ptCount val="42"/>
                <c:pt idx="0">
                  <c:v>守口市</c:v>
                </c:pt>
                <c:pt idx="1">
                  <c:v>池田市</c:v>
                </c:pt>
                <c:pt idx="2">
                  <c:v>島本町</c:v>
                </c:pt>
                <c:pt idx="3">
                  <c:v>枚方市</c:v>
                </c:pt>
                <c:pt idx="4">
                  <c:v>太子町</c:v>
                </c:pt>
                <c:pt idx="5">
                  <c:v>河内長野市</c:v>
                </c:pt>
                <c:pt idx="6">
                  <c:v>交野市</c:v>
                </c:pt>
                <c:pt idx="7">
                  <c:v>千早赤阪村</c:v>
                </c:pt>
                <c:pt idx="8">
                  <c:v>豊能町</c:v>
                </c:pt>
                <c:pt idx="9">
                  <c:v>富田林市</c:v>
                </c:pt>
                <c:pt idx="10">
                  <c:v>柏原市</c:v>
                </c:pt>
                <c:pt idx="11">
                  <c:v>貝塚市</c:v>
                </c:pt>
                <c:pt idx="12">
                  <c:v>藤井寺市</c:v>
                </c:pt>
                <c:pt idx="13">
                  <c:v>羽曳野市</c:v>
                </c:pt>
                <c:pt idx="14">
                  <c:v>吹田市</c:v>
                </c:pt>
                <c:pt idx="15">
                  <c:v>摂津市</c:v>
                </c:pt>
                <c:pt idx="16">
                  <c:v>高槻市</c:v>
                </c:pt>
                <c:pt idx="17">
                  <c:v>岬町</c:v>
                </c:pt>
                <c:pt idx="18">
                  <c:v>和泉市</c:v>
                </c:pt>
                <c:pt idx="19">
                  <c:v>河南町</c:v>
                </c:pt>
                <c:pt idx="20">
                  <c:v>泉佐野市</c:v>
                </c:pt>
                <c:pt idx="21">
                  <c:v>茨木市</c:v>
                </c:pt>
                <c:pt idx="22">
                  <c:v>豊中市</c:v>
                </c:pt>
                <c:pt idx="23">
                  <c:v>箕面市</c:v>
                </c:pt>
                <c:pt idx="24">
                  <c:v>岸和田市</c:v>
                </c:pt>
                <c:pt idx="25">
                  <c:v>能勢町</c:v>
                </c:pt>
                <c:pt idx="26">
                  <c:v>四條畷市</c:v>
                </c:pt>
                <c:pt idx="27">
                  <c:v>東大阪市</c:v>
                </c:pt>
                <c:pt idx="28">
                  <c:v>寝屋川市</c:v>
                </c:pt>
                <c:pt idx="29">
                  <c:v>堺市</c:v>
                </c:pt>
                <c:pt idx="30">
                  <c:v>八尾市</c:v>
                </c:pt>
                <c:pt idx="31">
                  <c:v>大東市</c:v>
                </c:pt>
                <c:pt idx="32">
                  <c:v>門真市</c:v>
                </c:pt>
                <c:pt idx="33">
                  <c:v>松原市</c:v>
                </c:pt>
                <c:pt idx="34">
                  <c:v>泉大津市</c:v>
                </c:pt>
                <c:pt idx="35">
                  <c:v>泉南市</c:v>
                </c:pt>
                <c:pt idx="36">
                  <c:v>大阪狭山市</c:v>
                </c:pt>
                <c:pt idx="37">
                  <c:v>高石市</c:v>
                </c:pt>
                <c:pt idx="38">
                  <c:v>阪南市</c:v>
                </c:pt>
                <c:pt idx="39">
                  <c:v>熊取町</c:v>
                </c:pt>
                <c:pt idx="40">
                  <c:v>忠岡町</c:v>
                </c:pt>
                <c:pt idx="41">
                  <c:v>田尻町</c:v>
                </c:pt>
              </c:strCache>
            </c:strRef>
          </c:cat>
          <c:val>
            <c:numRef>
              <c:f>Sheet1!$B$2:$B$43</c:f>
              <c:numCache>
                <c:formatCode>General</c:formatCode>
                <c:ptCount val="42"/>
                <c:pt idx="0">
                  <c:v>17729</c:v>
                </c:pt>
                <c:pt idx="1">
                  <c:v>12593</c:v>
                </c:pt>
                <c:pt idx="2">
                  <c:v>2828</c:v>
                </c:pt>
                <c:pt idx="3">
                  <c:v>38955</c:v>
                </c:pt>
                <c:pt idx="4">
                  <c:v>1126</c:v>
                </c:pt>
                <c:pt idx="5">
                  <c:v>8597</c:v>
                </c:pt>
                <c:pt idx="6">
                  <c:v>5486</c:v>
                </c:pt>
                <c:pt idx="7">
                  <c:v>500</c:v>
                </c:pt>
                <c:pt idx="8">
                  <c:v>1460</c:v>
                </c:pt>
                <c:pt idx="9">
                  <c:v>8503</c:v>
                </c:pt>
                <c:pt idx="10">
                  <c:v>5779</c:v>
                </c:pt>
                <c:pt idx="11">
                  <c:v>5442</c:v>
                </c:pt>
                <c:pt idx="12">
                  <c:v>3789</c:v>
                </c:pt>
                <c:pt idx="13">
                  <c:v>5402</c:v>
                </c:pt>
                <c:pt idx="14">
                  <c:v>16601</c:v>
                </c:pt>
                <c:pt idx="15">
                  <c:v>3613</c:v>
                </c:pt>
                <c:pt idx="16">
                  <c:v>12298</c:v>
                </c:pt>
                <c:pt idx="17">
                  <c:v>627</c:v>
                </c:pt>
                <c:pt idx="18">
                  <c:v>3693</c:v>
                </c:pt>
                <c:pt idx="19">
                  <c:v>327</c:v>
                </c:pt>
                <c:pt idx="20">
                  <c:v>2484</c:v>
                </c:pt>
                <c:pt idx="21">
                  <c:v>4584</c:v>
                </c:pt>
                <c:pt idx="22">
                  <c:v>6335</c:v>
                </c:pt>
                <c:pt idx="23">
                  <c:v>1926</c:v>
                </c:pt>
                <c:pt idx="24">
                  <c:v>1414</c:v>
                </c:pt>
                <c:pt idx="25">
                  <c:v>59</c:v>
                </c:pt>
                <c:pt idx="26">
                  <c:v>102</c:v>
                </c:pt>
                <c:pt idx="27">
                  <c:v>482</c:v>
                </c:pt>
                <c:pt idx="28">
                  <c:v>36</c:v>
                </c:pt>
                <c:pt idx="29">
                  <c:v>0</c:v>
                </c:pt>
                <c:pt idx="30">
                  <c:v>0</c:v>
                </c:pt>
                <c:pt idx="31">
                  <c:v>0</c:v>
                </c:pt>
                <c:pt idx="32">
                  <c:v>0</c:v>
                </c:pt>
                <c:pt idx="33">
                  <c:v>0</c:v>
                </c:pt>
                <c:pt idx="34">
                  <c:v>0</c:v>
                </c:pt>
                <c:pt idx="35">
                  <c:v>0</c:v>
                </c:pt>
                <c:pt idx="36">
                  <c:v>0</c:v>
                </c:pt>
                <c:pt idx="37">
                  <c:v>0</c:v>
                </c:pt>
                <c:pt idx="38">
                  <c:v>0</c:v>
                </c:pt>
                <c:pt idx="39">
                  <c:v>0</c:v>
                </c:pt>
                <c:pt idx="40">
                  <c:v>0</c:v>
                </c:pt>
                <c:pt idx="41">
                  <c:v>0</c:v>
                </c:pt>
              </c:numCache>
            </c:numRef>
          </c:val>
          <c:extLst xmlns:c16r2="http://schemas.microsoft.com/office/drawing/2015/06/chart">
            <c:ext xmlns:c16="http://schemas.microsoft.com/office/drawing/2014/chart" uri="{C3380CC4-5D6E-409C-BE32-E72D297353CC}">
              <c16:uniqueId val="{00000000-7DDA-4F1D-BB68-A93B076B97AD}"/>
            </c:ext>
          </c:extLst>
        </c:ser>
        <c:ser>
          <c:idx val="1"/>
          <c:order val="1"/>
          <c:tx>
            <c:strRef>
              <c:f>Sheet1!$C$1</c:f>
              <c:strCache>
                <c:ptCount val="1"/>
                <c:pt idx="0">
                  <c:v>受水</c:v>
                </c:pt>
              </c:strCache>
            </c:strRef>
          </c:tx>
          <c:spPr>
            <a:solidFill>
              <a:schemeClr val="bg1">
                <a:lumMod val="85000"/>
              </a:schemeClr>
            </a:solidFill>
            <a:ln>
              <a:solidFill>
                <a:schemeClr val="tx1">
                  <a:lumMod val="65000"/>
                  <a:lumOff val="35000"/>
                </a:schemeClr>
              </a:solidFill>
            </a:ln>
          </c:spPr>
          <c:invertIfNegative val="0"/>
          <c:cat>
            <c:strRef>
              <c:f>Sheet1!$A$2:$A$43</c:f>
              <c:strCache>
                <c:ptCount val="42"/>
                <c:pt idx="0">
                  <c:v>守口市</c:v>
                </c:pt>
                <c:pt idx="1">
                  <c:v>池田市</c:v>
                </c:pt>
                <c:pt idx="2">
                  <c:v>島本町</c:v>
                </c:pt>
                <c:pt idx="3">
                  <c:v>枚方市</c:v>
                </c:pt>
                <c:pt idx="4">
                  <c:v>太子町</c:v>
                </c:pt>
                <c:pt idx="5">
                  <c:v>河内長野市</c:v>
                </c:pt>
                <c:pt idx="6">
                  <c:v>交野市</c:v>
                </c:pt>
                <c:pt idx="7">
                  <c:v>千早赤阪村</c:v>
                </c:pt>
                <c:pt idx="8">
                  <c:v>豊能町</c:v>
                </c:pt>
                <c:pt idx="9">
                  <c:v>富田林市</c:v>
                </c:pt>
                <c:pt idx="10">
                  <c:v>柏原市</c:v>
                </c:pt>
                <c:pt idx="11">
                  <c:v>貝塚市</c:v>
                </c:pt>
                <c:pt idx="12">
                  <c:v>藤井寺市</c:v>
                </c:pt>
                <c:pt idx="13">
                  <c:v>羽曳野市</c:v>
                </c:pt>
                <c:pt idx="14">
                  <c:v>吹田市</c:v>
                </c:pt>
                <c:pt idx="15">
                  <c:v>摂津市</c:v>
                </c:pt>
                <c:pt idx="16">
                  <c:v>高槻市</c:v>
                </c:pt>
                <c:pt idx="17">
                  <c:v>岬町</c:v>
                </c:pt>
                <c:pt idx="18">
                  <c:v>和泉市</c:v>
                </c:pt>
                <c:pt idx="19">
                  <c:v>河南町</c:v>
                </c:pt>
                <c:pt idx="20">
                  <c:v>泉佐野市</c:v>
                </c:pt>
                <c:pt idx="21">
                  <c:v>茨木市</c:v>
                </c:pt>
                <c:pt idx="22">
                  <c:v>豊中市</c:v>
                </c:pt>
                <c:pt idx="23">
                  <c:v>箕面市</c:v>
                </c:pt>
                <c:pt idx="24">
                  <c:v>岸和田市</c:v>
                </c:pt>
                <c:pt idx="25">
                  <c:v>能勢町</c:v>
                </c:pt>
                <c:pt idx="26">
                  <c:v>四條畷市</c:v>
                </c:pt>
                <c:pt idx="27">
                  <c:v>東大阪市</c:v>
                </c:pt>
                <c:pt idx="28">
                  <c:v>寝屋川市</c:v>
                </c:pt>
                <c:pt idx="29">
                  <c:v>堺市</c:v>
                </c:pt>
                <c:pt idx="30">
                  <c:v>八尾市</c:v>
                </c:pt>
                <c:pt idx="31">
                  <c:v>大東市</c:v>
                </c:pt>
                <c:pt idx="32">
                  <c:v>門真市</c:v>
                </c:pt>
                <c:pt idx="33">
                  <c:v>松原市</c:v>
                </c:pt>
                <c:pt idx="34">
                  <c:v>泉大津市</c:v>
                </c:pt>
                <c:pt idx="35">
                  <c:v>泉南市</c:v>
                </c:pt>
                <c:pt idx="36">
                  <c:v>大阪狭山市</c:v>
                </c:pt>
                <c:pt idx="37">
                  <c:v>高石市</c:v>
                </c:pt>
                <c:pt idx="38">
                  <c:v>阪南市</c:v>
                </c:pt>
                <c:pt idx="39">
                  <c:v>熊取町</c:v>
                </c:pt>
                <c:pt idx="40">
                  <c:v>忠岡町</c:v>
                </c:pt>
                <c:pt idx="41">
                  <c:v>田尻町</c:v>
                </c:pt>
              </c:strCache>
            </c:strRef>
          </c:cat>
          <c:val>
            <c:numRef>
              <c:f>Sheet1!$C$2:$C$43</c:f>
              <c:numCache>
                <c:formatCode>General</c:formatCode>
                <c:ptCount val="42"/>
                <c:pt idx="0">
                  <c:v>643</c:v>
                </c:pt>
                <c:pt idx="1">
                  <c:v>552</c:v>
                </c:pt>
                <c:pt idx="2">
                  <c:v>328</c:v>
                </c:pt>
                <c:pt idx="3">
                  <c:v>7807</c:v>
                </c:pt>
                <c:pt idx="4">
                  <c:v>411</c:v>
                </c:pt>
                <c:pt idx="5">
                  <c:v>3388</c:v>
                </c:pt>
                <c:pt idx="6">
                  <c:v>2258</c:v>
                </c:pt>
                <c:pt idx="7">
                  <c:v>238</c:v>
                </c:pt>
                <c:pt idx="8">
                  <c:v>701</c:v>
                </c:pt>
                <c:pt idx="9">
                  <c:v>4290</c:v>
                </c:pt>
                <c:pt idx="10">
                  <c:v>3000</c:v>
                </c:pt>
                <c:pt idx="11">
                  <c:v>4857</c:v>
                </c:pt>
                <c:pt idx="12">
                  <c:v>3624</c:v>
                </c:pt>
                <c:pt idx="13">
                  <c:v>7681</c:v>
                </c:pt>
                <c:pt idx="14">
                  <c:v>25491</c:v>
                </c:pt>
                <c:pt idx="15">
                  <c:v>7045</c:v>
                </c:pt>
                <c:pt idx="16">
                  <c:v>25469</c:v>
                </c:pt>
                <c:pt idx="17">
                  <c:v>1525</c:v>
                </c:pt>
                <c:pt idx="18">
                  <c:v>16115</c:v>
                </c:pt>
                <c:pt idx="19">
                  <c:v>1461</c:v>
                </c:pt>
                <c:pt idx="20">
                  <c:v>11600</c:v>
                </c:pt>
                <c:pt idx="21">
                  <c:v>25647</c:v>
                </c:pt>
                <c:pt idx="22">
                  <c:v>37862</c:v>
                </c:pt>
                <c:pt idx="23">
                  <c:v>12580</c:v>
                </c:pt>
                <c:pt idx="24">
                  <c:v>21581</c:v>
                </c:pt>
                <c:pt idx="25">
                  <c:v>1019</c:v>
                </c:pt>
                <c:pt idx="26">
                  <c:v>5866</c:v>
                </c:pt>
                <c:pt idx="27">
                  <c:v>58076</c:v>
                </c:pt>
                <c:pt idx="28">
                  <c:v>25101</c:v>
                </c:pt>
                <c:pt idx="29">
                  <c:v>95358</c:v>
                </c:pt>
                <c:pt idx="30">
                  <c:v>32174</c:v>
                </c:pt>
                <c:pt idx="31">
                  <c:v>13849</c:v>
                </c:pt>
                <c:pt idx="32">
                  <c:v>14352</c:v>
                </c:pt>
                <c:pt idx="33">
                  <c:v>12458</c:v>
                </c:pt>
                <c:pt idx="34">
                  <c:v>8746</c:v>
                </c:pt>
                <c:pt idx="35">
                  <c:v>7534</c:v>
                </c:pt>
                <c:pt idx="36">
                  <c:v>6506</c:v>
                </c:pt>
                <c:pt idx="37">
                  <c:v>7115</c:v>
                </c:pt>
                <c:pt idx="38">
                  <c:v>6200</c:v>
                </c:pt>
                <c:pt idx="39">
                  <c:v>4874</c:v>
                </c:pt>
                <c:pt idx="40">
                  <c:v>2083</c:v>
                </c:pt>
                <c:pt idx="41">
                  <c:v>1146</c:v>
                </c:pt>
              </c:numCache>
            </c:numRef>
          </c:val>
          <c:extLst xmlns:c16r2="http://schemas.microsoft.com/office/drawing/2015/06/chart">
            <c:ext xmlns:c16="http://schemas.microsoft.com/office/drawing/2014/chart" uri="{C3380CC4-5D6E-409C-BE32-E72D297353CC}">
              <c16:uniqueId val="{00000001-7DDA-4F1D-BB68-A93B076B97AD}"/>
            </c:ext>
          </c:extLst>
        </c:ser>
        <c:dLbls>
          <c:showLegendKey val="0"/>
          <c:showVal val="0"/>
          <c:showCatName val="0"/>
          <c:showSerName val="0"/>
          <c:showPercent val="0"/>
          <c:showBubbleSize val="0"/>
        </c:dLbls>
        <c:gapWidth val="80"/>
        <c:overlap val="100"/>
        <c:axId val="115580288"/>
        <c:axId val="115594368"/>
      </c:barChart>
      <c:lineChart>
        <c:grouping val="standard"/>
        <c:varyColors val="0"/>
        <c:ser>
          <c:idx val="2"/>
          <c:order val="2"/>
          <c:tx>
            <c:strRef>
              <c:f>Sheet1!$D$1</c:f>
              <c:strCache>
                <c:ptCount val="1"/>
                <c:pt idx="0">
                  <c:v>自己水率</c:v>
                </c:pt>
              </c:strCache>
            </c:strRef>
          </c:tx>
          <c:spPr>
            <a:ln>
              <a:solidFill>
                <a:schemeClr val="tx1"/>
              </a:solidFill>
              <a:prstDash val="sysDash"/>
            </a:ln>
          </c:spPr>
          <c:marker>
            <c:symbol val="none"/>
          </c:marker>
          <c:cat>
            <c:strRef>
              <c:f>Sheet1!$A$2:$A$43</c:f>
              <c:strCache>
                <c:ptCount val="42"/>
                <c:pt idx="0">
                  <c:v>守口市</c:v>
                </c:pt>
                <c:pt idx="1">
                  <c:v>池田市</c:v>
                </c:pt>
                <c:pt idx="2">
                  <c:v>島本町</c:v>
                </c:pt>
                <c:pt idx="3">
                  <c:v>枚方市</c:v>
                </c:pt>
                <c:pt idx="4">
                  <c:v>太子町</c:v>
                </c:pt>
                <c:pt idx="5">
                  <c:v>河内長野市</c:v>
                </c:pt>
                <c:pt idx="6">
                  <c:v>交野市</c:v>
                </c:pt>
                <c:pt idx="7">
                  <c:v>千早赤阪村</c:v>
                </c:pt>
                <c:pt idx="8">
                  <c:v>豊能町</c:v>
                </c:pt>
                <c:pt idx="9">
                  <c:v>富田林市</c:v>
                </c:pt>
                <c:pt idx="10">
                  <c:v>柏原市</c:v>
                </c:pt>
                <c:pt idx="11">
                  <c:v>貝塚市</c:v>
                </c:pt>
                <c:pt idx="12">
                  <c:v>藤井寺市</c:v>
                </c:pt>
                <c:pt idx="13">
                  <c:v>羽曳野市</c:v>
                </c:pt>
                <c:pt idx="14">
                  <c:v>吹田市</c:v>
                </c:pt>
                <c:pt idx="15">
                  <c:v>摂津市</c:v>
                </c:pt>
                <c:pt idx="16">
                  <c:v>高槻市</c:v>
                </c:pt>
                <c:pt idx="17">
                  <c:v>岬町</c:v>
                </c:pt>
                <c:pt idx="18">
                  <c:v>和泉市</c:v>
                </c:pt>
                <c:pt idx="19">
                  <c:v>河南町</c:v>
                </c:pt>
                <c:pt idx="20">
                  <c:v>泉佐野市</c:v>
                </c:pt>
                <c:pt idx="21">
                  <c:v>茨木市</c:v>
                </c:pt>
                <c:pt idx="22">
                  <c:v>豊中市</c:v>
                </c:pt>
                <c:pt idx="23">
                  <c:v>箕面市</c:v>
                </c:pt>
                <c:pt idx="24">
                  <c:v>岸和田市</c:v>
                </c:pt>
                <c:pt idx="25">
                  <c:v>能勢町</c:v>
                </c:pt>
                <c:pt idx="26">
                  <c:v>四條畷市</c:v>
                </c:pt>
                <c:pt idx="27">
                  <c:v>東大阪市</c:v>
                </c:pt>
                <c:pt idx="28">
                  <c:v>寝屋川市</c:v>
                </c:pt>
                <c:pt idx="29">
                  <c:v>堺市</c:v>
                </c:pt>
                <c:pt idx="30">
                  <c:v>八尾市</c:v>
                </c:pt>
                <c:pt idx="31">
                  <c:v>大東市</c:v>
                </c:pt>
                <c:pt idx="32">
                  <c:v>門真市</c:v>
                </c:pt>
                <c:pt idx="33">
                  <c:v>松原市</c:v>
                </c:pt>
                <c:pt idx="34">
                  <c:v>泉大津市</c:v>
                </c:pt>
                <c:pt idx="35">
                  <c:v>泉南市</c:v>
                </c:pt>
                <c:pt idx="36">
                  <c:v>大阪狭山市</c:v>
                </c:pt>
                <c:pt idx="37">
                  <c:v>高石市</c:v>
                </c:pt>
                <c:pt idx="38">
                  <c:v>阪南市</c:v>
                </c:pt>
                <c:pt idx="39">
                  <c:v>熊取町</c:v>
                </c:pt>
                <c:pt idx="40">
                  <c:v>忠岡町</c:v>
                </c:pt>
                <c:pt idx="41">
                  <c:v>田尻町</c:v>
                </c:pt>
              </c:strCache>
            </c:strRef>
          </c:cat>
          <c:val>
            <c:numRef>
              <c:f>Sheet1!$D$2:$D$43</c:f>
              <c:numCache>
                <c:formatCode>General</c:formatCode>
                <c:ptCount val="42"/>
                <c:pt idx="0">
                  <c:v>96.500108861310679</c:v>
                </c:pt>
                <c:pt idx="1">
                  <c:v>95.80068467097756</c:v>
                </c:pt>
                <c:pt idx="2">
                  <c:v>89.607097591888461</c:v>
                </c:pt>
                <c:pt idx="3">
                  <c:v>83.30482015311577</c:v>
                </c:pt>
                <c:pt idx="4">
                  <c:v>73.259596616785956</c:v>
                </c:pt>
                <c:pt idx="5">
                  <c:v>71.731330830204428</c:v>
                </c:pt>
                <c:pt idx="6">
                  <c:v>70.841942148760324</c:v>
                </c:pt>
                <c:pt idx="7">
                  <c:v>67.750677506775077</c:v>
                </c:pt>
                <c:pt idx="8">
                  <c:v>67.56131420638593</c:v>
                </c:pt>
                <c:pt idx="9">
                  <c:v>66.46603611349957</c:v>
                </c:pt>
                <c:pt idx="10">
                  <c:v>65.82754300034172</c:v>
                </c:pt>
                <c:pt idx="11">
                  <c:v>52.84008156131663</c:v>
                </c:pt>
                <c:pt idx="12">
                  <c:v>51.112909753136378</c:v>
                </c:pt>
                <c:pt idx="13">
                  <c:v>41.290223954750438</c:v>
                </c:pt>
                <c:pt idx="14">
                  <c:v>39.439798536539008</c:v>
                </c:pt>
                <c:pt idx="15">
                  <c:v>33.89941827735035</c:v>
                </c:pt>
                <c:pt idx="16">
                  <c:v>32.562819392591415</c:v>
                </c:pt>
                <c:pt idx="17">
                  <c:v>29.135687732342006</c:v>
                </c:pt>
                <c:pt idx="18">
                  <c:v>18.643982229402262</c:v>
                </c:pt>
                <c:pt idx="19">
                  <c:v>18.288590604026847</c:v>
                </c:pt>
                <c:pt idx="20">
                  <c:v>17.637034933257599</c:v>
                </c:pt>
                <c:pt idx="21">
                  <c:v>15.163243028679171</c:v>
                </c:pt>
                <c:pt idx="22">
                  <c:v>14.333552051044189</c:v>
                </c:pt>
                <c:pt idx="23">
                  <c:v>13.277264580173719</c:v>
                </c:pt>
                <c:pt idx="24">
                  <c:v>6.1491628614916287</c:v>
                </c:pt>
                <c:pt idx="25">
                  <c:v>5.4730983302411875</c:v>
                </c:pt>
                <c:pt idx="26">
                  <c:v>1.7091152815013406</c:v>
                </c:pt>
                <c:pt idx="27">
                  <c:v>0.82311554356364636</c:v>
                </c:pt>
                <c:pt idx="28">
                  <c:v>0.14321518080916579</c:v>
                </c:pt>
                <c:pt idx="29">
                  <c:v>0</c:v>
                </c:pt>
                <c:pt idx="30">
                  <c:v>0</c:v>
                </c:pt>
                <c:pt idx="31">
                  <c:v>0</c:v>
                </c:pt>
                <c:pt idx="32">
                  <c:v>0</c:v>
                </c:pt>
                <c:pt idx="33">
                  <c:v>0</c:v>
                </c:pt>
                <c:pt idx="34">
                  <c:v>0</c:v>
                </c:pt>
                <c:pt idx="35">
                  <c:v>0</c:v>
                </c:pt>
                <c:pt idx="36">
                  <c:v>0</c:v>
                </c:pt>
                <c:pt idx="37">
                  <c:v>0</c:v>
                </c:pt>
                <c:pt idx="38">
                  <c:v>0</c:v>
                </c:pt>
                <c:pt idx="39">
                  <c:v>0</c:v>
                </c:pt>
                <c:pt idx="40">
                  <c:v>0</c:v>
                </c:pt>
                <c:pt idx="41">
                  <c:v>0</c:v>
                </c:pt>
              </c:numCache>
            </c:numRef>
          </c:val>
          <c:smooth val="0"/>
          <c:extLst xmlns:c16r2="http://schemas.microsoft.com/office/drawing/2015/06/chart">
            <c:ext xmlns:c16="http://schemas.microsoft.com/office/drawing/2014/chart" uri="{C3380CC4-5D6E-409C-BE32-E72D297353CC}">
              <c16:uniqueId val="{00000002-7DDA-4F1D-BB68-A93B076B97AD}"/>
            </c:ext>
          </c:extLst>
        </c:ser>
        <c:dLbls>
          <c:showLegendKey val="0"/>
          <c:showVal val="0"/>
          <c:showCatName val="0"/>
          <c:showSerName val="0"/>
          <c:showPercent val="0"/>
          <c:showBubbleSize val="0"/>
        </c:dLbls>
        <c:marker val="1"/>
        <c:smooth val="0"/>
        <c:axId val="115602176"/>
        <c:axId val="115596288"/>
      </c:lineChart>
      <c:catAx>
        <c:axId val="115580288"/>
        <c:scaling>
          <c:orientation val="minMax"/>
        </c:scaling>
        <c:delete val="0"/>
        <c:axPos val="b"/>
        <c:numFmt formatCode="General" sourceLinked="0"/>
        <c:majorTickMark val="out"/>
        <c:minorTickMark val="none"/>
        <c:tickLblPos val="nextTo"/>
        <c:txPr>
          <a:bodyPr/>
          <a:lstStyle/>
          <a:p>
            <a:pPr>
              <a:defRPr sz="700"/>
            </a:pPr>
            <a:endParaRPr lang="ja-JP"/>
          </a:p>
        </c:txPr>
        <c:crossAx val="115594368"/>
        <c:crosses val="autoZero"/>
        <c:auto val="1"/>
        <c:lblAlgn val="ctr"/>
        <c:lblOffset val="100"/>
        <c:noMultiLvlLbl val="0"/>
      </c:catAx>
      <c:valAx>
        <c:axId val="115594368"/>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00"/>
            </a:pPr>
            <a:endParaRPr lang="ja-JP"/>
          </a:p>
        </c:txPr>
        <c:crossAx val="115580288"/>
        <c:crosses val="autoZero"/>
        <c:crossBetween val="between"/>
        <c:dispUnits>
          <c:builtInUnit val="tenThousands"/>
        </c:dispUnits>
      </c:valAx>
      <c:valAx>
        <c:axId val="115596288"/>
        <c:scaling>
          <c:orientation val="minMax"/>
          <c:max val="100"/>
          <c:min val="0"/>
        </c:scaling>
        <c:delete val="0"/>
        <c:axPos val="r"/>
        <c:numFmt formatCode="General" sourceLinked="1"/>
        <c:majorTickMark val="out"/>
        <c:minorTickMark val="none"/>
        <c:tickLblPos val="nextTo"/>
        <c:txPr>
          <a:bodyPr/>
          <a:lstStyle/>
          <a:p>
            <a:pPr>
              <a:defRPr sz="1000"/>
            </a:pPr>
            <a:endParaRPr lang="ja-JP"/>
          </a:p>
        </c:txPr>
        <c:crossAx val="115602176"/>
        <c:crosses val="max"/>
        <c:crossBetween val="between"/>
        <c:majorUnit val="25"/>
      </c:valAx>
      <c:catAx>
        <c:axId val="115602176"/>
        <c:scaling>
          <c:orientation val="minMax"/>
        </c:scaling>
        <c:delete val="1"/>
        <c:axPos val="b"/>
        <c:numFmt formatCode="General" sourceLinked="1"/>
        <c:majorTickMark val="out"/>
        <c:minorTickMark val="none"/>
        <c:tickLblPos val="nextTo"/>
        <c:crossAx val="115596288"/>
        <c:crosses val="autoZero"/>
        <c:auto val="1"/>
        <c:lblAlgn val="ctr"/>
        <c:lblOffset val="100"/>
        <c:noMultiLvlLbl val="0"/>
      </c:catAx>
    </c:plotArea>
    <c:legend>
      <c:legendPos val="r"/>
      <c:layout>
        <c:manualLayout>
          <c:xMode val="edge"/>
          <c:yMode val="edge"/>
          <c:x val="0.28749999999999998"/>
          <c:y val="5.3301427165354333E-2"/>
          <c:w val="0.16979166666666667"/>
          <c:h val="0.18590846456692914"/>
        </c:manualLayout>
      </c:layout>
      <c:overlay val="1"/>
    </c:legend>
    <c:plotVisOnly val="1"/>
    <c:dispBlanksAs val="gap"/>
    <c:showDLblsOverMax val="0"/>
  </c:chart>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取水能力</c:v>
                </c:pt>
              </c:strCache>
            </c:strRef>
          </c:tx>
          <c:spPr>
            <a:ln>
              <a:solidFill>
                <a:schemeClr val="bg1">
                  <a:lumMod val="50000"/>
                </a:schemeClr>
              </a:solidFill>
            </a:ln>
          </c:spPr>
          <c:dPt>
            <c:idx val="0"/>
            <c:bubble3D val="0"/>
            <c:spPr>
              <a:solidFill>
                <a:schemeClr val="accent2">
                  <a:lumMod val="60000"/>
                  <a:lumOff val="40000"/>
                </a:schemeClr>
              </a:solidFill>
              <a:ln>
                <a:solidFill>
                  <a:schemeClr val="bg1">
                    <a:lumMod val="50000"/>
                  </a:schemeClr>
                </a:solidFill>
              </a:ln>
            </c:spPr>
            <c:extLst xmlns:c16r2="http://schemas.microsoft.com/office/drawing/2015/06/chart">
              <c:ext xmlns:c16="http://schemas.microsoft.com/office/drawing/2014/chart" uri="{C3380CC4-5D6E-409C-BE32-E72D297353CC}">
                <c16:uniqueId val="{00000001-BF36-44B3-9616-B3736F7BDE3B}"/>
              </c:ext>
            </c:extLst>
          </c:dPt>
          <c:dPt>
            <c:idx val="1"/>
            <c:bubble3D val="0"/>
            <c:spPr>
              <a:solidFill>
                <a:schemeClr val="accent2">
                  <a:lumMod val="20000"/>
                  <a:lumOff val="80000"/>
                </a:schemeClr>
              </a:solidFill>
              <a:ln>
                <a:solidFill>
                  <a:schemeClr val="bg1">
                    <a:lumMod val="50000"/>
                  </a:schemeClr>
                </a:solidFill>
              </a:ln>
            </c:spPr>
            <c:extLst xmlns:c16r2="http://schemas.microsoft.com/office/drawing/2015/06/chart">
              <c:ext xmlns:c16="http://schemas.microsoft.com/office/drawing/2014/chart" uri="{C3380CC4-5D6E-409C-BE32-E72D297353CC}">
                <c16:uniqueId val="{00000003-BF36-44B3-9616-B3736F7BDE3B}"/>
              </c:ext>
            </c:extLst>
          </c:dPt>
          <c:dPt>
            <c:idx val="2"/>
            <c:bubble3D val="0"/>
            <c:spPr>
              <a:solidFill>
                <a:schemeClr val="bg1"/>
              </a:solidFill>
              <a:ln>
                <a:solidFill>
                  <a:schemeClr val="bg1">
                    <a:lumMod val="50000"/>
                  </a:schemeClr>
                </a:solidFill>
              </a:ln>
            </c:spPr>
            <c:extLst xmlns:c16r2="http://schemas.microsoft.com/office/drawing/2015/06/chart">
              <c:ext xmlns:c16="http://schemas.microsoft.com/office/drawing/2014/chart" uri="{C3380CC4-5D6E-409C-BE32-E72D297353CC}">
                <c16:uniqueId val="{00000005-BF36-44B3-9616-B3736F7BDE3B}"/>
              </c:ext>
            </c:extLst>
          </c:dPt>
          <c:dPt>
            <c:idx val="3"/>
            <c:bubble3D val="0"/>
            <c:spPr>
              <a:pattFill prst="pct20">
                <a:fgClr>
                  <a:schemeClr val="tx1">
                    <a:lumMod val="75000"/>
                    <a:lumOff val="25000"/>
                  </a:schemeClr>
                </a:fgClr>
                <a:bgClr>
                  <a:schemeClr val="bg1"/>
                </a:bgClr>
              </a:pattFill>
              <a:ln>
                <a:solidFill>
                  <a:schemeClr val="bg1">
                    <a:lumMod val="50000"/>
                  </a:schemeClr>
                </a:solidFill>
              </a:ln>
            </c:spPr>
            <c:extLst xmlns:c16r2="http://schemas.microsoft.com/office/drawing/2015/06/chart">
              <c:ext xmlns:c16="http://schemas.microsoft.com/office/drawing/2014/chart" uri="{C3380CC4-5D6E-409C-BE32-E72D297353CC}">
                <c16:uniqueId val="{00000007-134B-4791-B6FF-6D1B148ADD81}"/>
              </c:ext>
            </c:extLst>
          </c:dPt>
          <c:dLbls>
            <c:dLbl>
              <c:idx val="2"/>
              <c:layout>
                <c:manualLayout>
                  <c:x val="-9.2494089834515365E-4"/>
                  <c:y val="-3.508323552838246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F36-44B3-9616-B3736F7BDE3B}"/>
                </c:ext>
              </c:extLst>
            </c:dLbl>
            <c:spPr>
              <a:noFill/>
              <a:ln>
                <a:noFill/>
              </a:ln>
              <a:effectLst/>
            </c:spPr>
            <c:txPr>
              <a:bodyPr/>
              <a:lstStyle/>
              <a:p>
                <a:pPr>
                  <a:defRPr sz="1200"/>
                </a:pPr>
                <a:endParaRPr lang="ja-JP"/>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受水</c:v>
                </c:pt>
                <c:pt idx="1">
                  <c:v>自己水</c:v>
                </c:pt>
                <c:pt idx="2">
                  <c:v>企業団以外</c:v>
                </c:pt>
                <c:pt idx="3">
                  <c:v>自己水大阪</c:v>
                </c:pt>
              </c:strCache>
            </c:strRef>
          </c:cat>
          <c:val>
            <c:numRef>
              <c:f>Sheet1!$B$2:$B$5</c:f>
              <c:numCache>
                <c:formatCode>General</c:formatCode>
                <c:ptCount val="4"/>
                <c:pt idx="0">
                  <c:v>519427</c:v>
                </c:pt>
                <c:pt idx="1">
                  <c:v>172770</c:v>
                </c:pt>
                <c:pt idx="2">
                  <c:v>9184</c:v>
                </c:pt>
                <c:pt idx="3">
                  <c:v>432054</c:v>
                </c:pt>
              </c:numCache>
            </c:numRef>
          </c:val>
          <c:extLst xmlns:c16r2="http://schemas.microsoft.com/office/drawing/2015/06/chart">
            <c:ext xmlns:c16="http://schemas.microsoft.com/office/drawing/2014/chart" uri="{C3380CC4-5D6E-409C-BE32-E72D297353CC}">
              <c16:uniqueId val="{00000006-BF36-44B3-9616-B3736F7BDE3B}"/>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経常収支比率</c:v>
                </c:pt>
              </c:strCache>
            </c:strRef>
          </c:tx>
          <c:spPr>
            <a:solidFill>
              <a:schemeClr val="bg1">
                <a:lumMod val="50000"/>
              </a:schemeClr>
            </a:solidFill>
          </c:spPr>
          <c:invertIfNegative val="0"/>
          <c:cat>
            <c:strRef>
              <c:f>Sheet1!$A$2:$A$48</c:f>
              <c:strCache>
                <c:ptCount val="47"/>
                <c:pt idx="0">
                  <c:v>大阪市</c:v>
                </c:pt>
                <c:pt idx="1">
                  <c:v>堺市</c:v>
                </c:pt>
                <c:pt idx="3">
                  <c:v>高槻市</c:v>
                </c:pt>
                <c:pt idx="4">
                  <c:v>枚方市</c:v>
                </c:pt>
                <c:pt idx="5">
                  <c:v>茨木市</c:v>
                </c:pt>
                <c:pt idx="6">
                  <c:v>八尾市</c:v>
                </c:pt>
                <c:pt idx="7">
                  <c:v>豊中市</c:v>
                </c:pt>
                <c:pt idx="8">
                  <c:v>吹田市</c:v>
                </c:pt>
                <c:pt idx="9">
                  <c:v>東大阪市</c:v>
                </c:pt>
                <c:pt idx="10">
                  <c:v>寝屋川市</c:v>
                </c:pt>
                <c:pt idx="12">
                  <c:v>門真市</c:v>
                </c:pt>
                <c:pt idx="13">
                  <c:v>松原市</c:v>
                </c:pt>
                <c:pt idx="14">
                  <c:v>羽曳野市</c:v>
                </c:pt>
                <c:pt idx="15">
                  <c:v>富田林市</c:v>
                </c:pt>
                <c:pt idx="16">
                  <c:v>泉佐野市</c:v>
                </c:pt>
                <c:pt idx="17">
                  <c:v>箕面市</c:v>
                </c:pt>
                <c:pt idx="18">
                  <c:v>池田市</c:v>
                </c:pt>
                <c:pt idx="19">
                  <c:v>和泉市</c:v>
                </c:pt>
                <c:pt idx="20">
                  <c:v>大東市</c:v>
                </c:pt>
                <c:pt idx="21">
                  <c:v>河内長野市</c:v>
                </c:pt>
                <c:pt idx="22">
                  <c:v>岸和田市</c:v>
                </c:pt>
                <c:pt idx="23">
                  <c:v>守口市</c:v>
                </c:pt>
                <c:pt idx="25">
                  <c:v>泉大津市</c:v>
                </c:pt>
                <c:pt idx="26">
                  <c:v>柏原市</c:v>
                </c:pt>
                <c:pt idx="27">
                  <c:v>摂津市</c:v>
                </c:pt>
                <c:pt idx="28">
                  <c:v>泉南市</c:v>
                </c:pt>
                <c:pt idx="29">
                  <c:v>高石市</c:v>
                </c:pt>
                <c:pt idx="30">
                  <c:v>藤井寺市</c:v>
                </c:pt>
                <c:pt idx="31">
                  <c:v>四條畷市</c:v>
                </c:pt>
                <c:pt idx="32">
                  <c:v>貝塚市</c:v>
                </c:pt>
                <c:pt idx="33">
                  <c:v>阪南市</c:v>
                </c:pt>
                <c:pt idx="34">
                  <c:v>大阪狭山市</c:v>
                </c:pt>
                <c:pt idx="35">
                  <c:v>交野市</c:v>
                </c:pt>
                <c:pt idx="37">
                  <c:v>島本町</c:v>
                </c:pt>
                <c:pt idx="38">
                  <c:v>田尻町</c:v>
                </c:pt>
                <c:pt idx="39">
                  <c:v>岬町</c:v>
                </c:pt>
                <c:pt idx="40">
                  <c:v>忠岡町</c:v>
                </c:pt>
                <c:pt idx="41">
                  <c:v>熊取町</c:v>
                </c:pt>
                <c:pt idx="42">
                  <c:v>太子町</c:v>
                </c:pt>
                <c:pt idx="43">
                  <c:v>能勢町</c:v>
                </c:pt>
                <c:pt idx="44">
                  <c:v>千早赤阪村</c:v>
                </c:pt>
                <c:pt idx="45">
                  <c:v>豊能町</c:v>
                </c:pt>
                <c:pt idx="46">
                  <c:v>河南町</c:v>
                </c:pt>
              </c:strCache>
            </c:strRef>
          </c:cat>
          <c:val>
            <c:numRef>
              <c:f>Sheet1!$B$2:$B$48</c:f>
              <c:numCache>
                <c:formatCode>General</c:formatCode>
                <c:ptCount val="47"/>
                <c:pt idx="0">
                  <c:v>123.3</c:v>
                </c:pt>
                <c:pt idx="1">
                  <c:v>109.1</c:v>
                </c:pt>
                <c:pt idx="3">
                  <c:v>126</c:v>
                </c:pt>
                <c:pt idx="4">
                  <c:v>120.4</c:v>
                </c:pt>
                <c:pt idx="5">
                  <c:v>116.9</c:v>
                </c:pt>
                <c:pt idx="6">
                  <c:v>113.1</c:v>
                </c:pt>
                <c:pt idx="7">
                  <c:v>110.1</c:v>
                </c:pt>
                <c:pt idx="8">
                  <c:v>110.3</c:v>
                </c:pt>
                <c:pt idx="9">
                  <c:v>103.3</c:v>
                </c:pt>
                <c:pt idx="10">
                  <c:v>100.4</c:v>
                </c:pt>
                <c:pt idx="12">
                  <c:v>122.7</c:v>
                </c:pt>
                <c:pt idx="13">
                  <c:v>120.7</c:v>
                </c:pt>
                <c:pt idx="14">
                  <c:v>119.8</c:v>
                </c:pt>
                <c:pt idx="15">
                  <c:v>117</c:v>
                </c:pt>
                <c:pt idx="16">
                  <c:v>116.4</c:v>
                </c:pt>
                <c:pt idx="17">
                  <c:v>115.7</c:v>
                </c:pt>
                <c:pt idx="18">
                  <c:v>115.4</c:v>
                </c:pt>
                <c:pt idx="19">
                  <c:v>114.9</c:v>
                </c:pt>
                <c:pt idx="20">
                  <c:v>113.9</c:v>
                </c:pt>
                <c:pt idx="21">
                  <c:v>113.3</c:v>
                </c:pt>
                <c:pt idx="22">
                  <c:v>107.8</c:v>
                </c:pt>
                <c:pt idx="23">
                  <c:v>104.8</c:v>
                </c:pt>
                <c:pt idx="25">
                  <c:v>120</c:v>
                </c:pt>
                <c:pt idx="26">
                  <c:v>117.7</c:v>
                </c:pt>
                <c:pt idx="27">
                  <c:v>116.3</c:v>
                </c:pt>
                <c:pt idx="28">
                  <c:v>115.3</c:v>
                </c:pt>
                <c:pt idx="29">
                  <c:v>113.6</c:v>
                </c:pt>
                <c:pt idx="30">
                  <c:v>113.4</c:v>
                </c:pt>
                <c:pt idx="31">
                  <c:v>111.1</c:v>
                </c:pt>
                <c:pt idx="32">
                  <c:v>110.9</c:v>
                </c:pt>
                <c:pt idx="33">
                  <c:v>109.1</c:v>
                </c:pt>
                <c:pt idx="34">
                  <c:v>105.3</c:v>
                </c:pt>
                <c:pt idx="35">
                  <c:v>104.3</c:v>
                </c:pt>
                <c:pt idx="37">
                  <c:v>120.9</c:v>
                </c:pt>
                <c:pt idx="38">
                  <c:v>116.7</c:v>
                </c:pt>
                <c:pt idx="39">
                  <c:v>114.9</c:v>
                </c:pt>
                <c:pt idx="40">
                  <c:v>110.3</c:v>
                </c:pt>
                <c:pt idx="41">
                  <c:v>108.6</c:v>
                </c:pt>
                <c:pt idx="42">
                  <c:v>108.3</c:v>
                </c:pt>
                <c:pt idx="43">
                  <c:v>103.6</c:v>
                </c:pt>
                <c:pt idx="44">
                  <c:v>96.6</c:v>
                </c:pt>
                <c:pt idx="45">
                  <c:v>92.8</c:v>
                </c:pt>
                <c:pt idx="46">
                  <c:v>72.3</c:v>
                </c:pt>
              </c:numCache>
            </c:numRef>
          </c:val>
          <c:extLst xmlns:c16r2="http://schemas.microsoft.com/office/drawing/2015/06/chart">
            <c:ext xmlns:c16="http://schemas.microsoft.com/office/drawing/2014/chart" uri="{C3380CC4-5D6E-409C-BE32-E72D297353CC}">
              <c16:uniqueId val="{00000000-8216-4771-A659-2A6EE06A9A41}"/>
            </c:ext>
          </c:extLst>
        </c:ser>
        <c:dLbls>
          <c:showLegendKey val="0"/>
          <c:showVal val="0"/>
          <c:showCatName val="0"/>
          <c:showSerName val="0"/>
          <c:showPercent val="0"/>
          <c:showBubbleSize val="0"/>
        </c:dLbls>
        <c:gapWidth val="90"/>
        <c:axId val="162091392"/>
        <c:axId val="162241152"/>
      </c:barChart>
      <c:catAx>
        <c:axId val="162091392"/>
        <c:scaling>
          <c:orientation val="minMax"/>
        </c:scaling>
        <c:delete val="0"/>
        <c:axPos val="b"/>
        <c:numFmt formatCode="General" sourceLinked="0"/>
        <c:majorTickMark val="out"/>
        <c:minorTickMark val="none"/>
        <c:tickLblPos val="nextTo"/>
        <c:txPr>
          <a:bodyPr/>
          <a:lstStyle/>
          <a:p>
            <a:pPr>
              <a:defRPr sz="1000"/>
            </a:pPr>
            <a:endParaRPr lang="ja-JP"/>
          </a:p>
        </c:txPr>
        <c:crossAx val="162241152"/>
        <c:crosses val="autoZero"/>
        <c:auto val="1"/>
        <c:lblAlgn val="ctr"/>
        <c:lblOffset val="100"/>
        <c:noMultiLvlLbl val="0"/>
      </c:catAx>
      <c:valAx>
        <c:axId val="162241152"/>
        <c:scaling>
          <c:orientation val="minMax"/>
          <c:max val="140"/>
          <c:min val="6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50"/>
            </a:pPr>
            <a:endParaRPr lang="ja-JP"/>
          </a:p>
        </c:txPr>
        <c:crossAx val="162091392"/>
        <c:crosses val="autoZero"/>
        <c:crossBetween val="between"/>
        <c:majorUnit val="2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14178826674446"/>
          <c:y val="3.5229650409213789E-2"/>
          <c:w val="0.78646424054284103"/>
          <c:h val="0.74436752397881711"/>
        </c:manualLayout>
      </c:layout>
      <c:barChart>
        <c:barDir val="col"/>
        <c:grouping val="stacked"/>
        <c:varyColors val="0"/>
        <c:ser>
          <c:idx val="0"/>
          <c:order val="0"/>
          <c:tx>
            <c:strRef>
              <c:f>Sheet1!$B$1</c:f>
              <c:strCache>
                <c:ptCount val="1"/>
                <c:pt idx="0">
                  <c:v>受水費</c:v>
                </c:pt>
              </c:strCache>
            </c:strRef>
          </c:tx>
          <c:spPr>
            <a:solidFill>
              <a:schemeClr val="tx1">
                <a:lumMod val="65000"/>
                <a:lumOff val="35000"/>
              </a:schemeClr>
            </a:solidFill>
            <a:ln>
              <a:solidFill>
                <a:schemeClr val="tx1">
                  <a:lumMod val="75000"/>
                  <a:lumOff val="25000"/>
                </a:schemeClr>
              </a:solidFill>
            </a:ln>
          </c:spPr>
          <c:invertIfNegative val="0"/>
          <c:cat>
            <c:strRef>
              <c:f>Sheet1!$A$2:$A$14</c:f>
              <c:strCache>
                <c:ptCount val="13"/>
                <c:pt idx="0">
                  <c:v>枚方市</c:v>
                </c:pt>
                <c:pt idx="1">
                  <c:v>高槻市</c:v>
                </c:pt>
                <c:pt idx="2">
                  <c:v>吹田市</c:v>
                </c:pt>
                <c:pt idx="3">
                  <c:v>大阪市</c:v>
                </c:pt>
                <c:pt idx="4">
                  <c:v>堺市</c:v>
                </c:pt>
                <c:pt idx="5">
                  <c:v>豊中市</c:v>
                </c:pt>
                <c:pt idx="6">
                  <c:v>東大阪市</c:v>
                </c:pt>
                <c:pt idx="8">
                  <c:v>和泉市</c:v>
                </c:pt>
                <c:pt idx="9">
                  <c:v>茨木市</c:v>
                </c:pt>
                <c:pt idx="10">
                  <c:v>岸和田市</c:v>
                </c:pt>
                <c:pt idx="11">
                  <c:v>寝屋川市</c:v>
                </c:pt>
                <c:pt idx="12">
                  <c:v>八尾市</c:v>
                </c:pt>
              </c:strCache>
            </c:strRef>
          </c:cat>
          <c:val>
            <c:numRef>
              <c:f>Sheet1!$B$2:$B$14</c:f>
              <c:numCache>
                <c:formatCode>0.0_ </c:formatCode>
                <c:ptCount val="13"/>
                <c:pt idx="0">
                  <c:v>13.75755</c:v>
                </c:pt>
                <c:pt idx="1">
                  <c:v>53.065019999999997</c:v>
                </c:pt>
                <c:pt idx="2">
                  <c:v>47.926679999999998</c:v>
                </c:pt>
                <c:pt idx="3">
                  <c:v>0</c:v>
                </c:pt>
                <c:pt idx="4">
                  <c:v>81.471959999999996</c:v>
                </c:pt>
                <c:pt idx="5">
                  <c:v>67.143510000000006</c:v>
                </c:pt>
                <c:pt idx="6">
                  <c:v>79.351900000000001</c:v>
                </c:pt>
                <c:pt idx="8">
                  <c:v>66.842889999999997</c:v>
                </c:pt>
                <c:pt idx="9">
                  <c:v>66.809219999999996</c:v>
                </c:pt>
                <c:pt idx="10">
                  <c:v>74.272210000000001</c:v>
                </c:pt>
                <c:pt idx="11">
                  <c:v>79.137069999999994</c:v>
                </c:pt>
                <c:pt idx="12">
                  <c:v>80.251090000000005</c:v>
                </c:pt>
              </c:numCache>
            </c:numRef>
          </c:val>
          <c:extLst xmlns:c16r2="http://schemas.microsoft.com/office/drawing/2015/06/chart">
            <c:ext xmlns:c16="http://schemas.microsoft.com/office/drawing/2014/chart" uri="{C3380CC4-5D6E-409C-BE32-E72D297353CC}">
              <c16:uniqueId val="{00000000-600C-46A2-92FC-93DF7F5B0A53}"/>
            </c:ext>
          </c:extLst>
        </c:ser>
        <c:ser>
          <c:idx val="1"/>
          <c:order val="1"/>
          <c:tx>
            <c:strRef>
              <c:f>Sheet1!$C$1</c:f>
              <c:strCache>
                <c:ptCount val="1"/>
                <c:pt idx="0">
                  <c:v>減価償却</c:v>
                </c:pt>
              </c:strCache>
            </c:strRef>
          </c:tx>
          <c:spPr>
            <a:pattFill prst="ltUpDiag">
              <a:fgClr>
                <a:schemeClr val="tx1">
                  <a:lumMod val="65000"/>
                  <a:lumOff val="35000"/>
                </a:schemeClr>
              </a:fgClr>
              <a:bgClr>
                <a:schemeClr val="bg1"/>
              </a:bgClr>
            </a:pattFill>
            <a:ln>
              <a:solidFill>
                <a:schemeClr val="tx1">
                  <a:lumMod val="75000"/>
                  <a:lumOff val="25000"/>
                </a:schemeClr>
              </a:solidFill>
            </a:ln>
          </c:spPr>
          <c:invertIfNegative val="0"/>
          <c:dLbls>
            <c:numFmt formatCode="#,##0.0_);[Red]\(#,##0.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枚方市</c:v>
                </c:pt>
                <c:pt idx="1">
                  <c:v>高槻市</c:v>
                </c:pt>
                <c:pt idx="2">
                  <c:v>吹田市</c:v>
                </c:pt>
                <c:pt idx="3">
                  <c:v>大阪市</c:v>
                </c:pt>
                <c:pt idx="4">
                  <c:v>堺市</c:v>
                </c:pt>
                <c:pt idx="5">
                  <c:v>豊中市</c:v>
                </c:pt>
                <c:pt idx="6">
                  <c:v>東大阪市</c:v>
                </c:pt>
                <c:pt idx="8">
                  <c:v>和泉市</c:v>
                </c:pt>
                <c:pt idx="9">
                  <c:v>茨木市</c:v>
                </c:pt>
                <c:pt idx="10">
                  <c:v>岸和田市</c:v>
                </c:pt>
                <c:pt idx="11">
                  <c:v>寝屋川市</c:v>
                </c:pt>
                <c:pt idx="12">
                  <c:v>八尾市</c:v>
                </c:pt>
              </c:strCache>
            </c:strRef>
          </c:cat>
          <c:val>
            <c:numRef>
              <c:f>Sheet1!$C$2:$C$14</c:f>
              <c:numCache>
                <c:formatCode>0.0_ </c:formatCode>
                <c:ptCount val="13"/>
                <c:pt idx="0">
                  <c:v>45.969450000000002</c:v>
                </c:pt>
                <c:pt idx="1">
                  <c:v>21.444870000000002</c:v>
                </c:pt>
                <c:pt idx="2">
                  <c:v>17.481850000000001</c:v>
                </c:pt>
                <c:pt idx="3">
                  <c:v>40.725560000000002</c:v>
                </c:pt>
                <c:pt idx="4">
                  <c:v>26.53464</c:v>
                </c:pt>
                <c:pt idx="5">
                  <c:v>31.04712</c:v>
                </c:pt>
                <c:pt idx="6">
                  <c:v>25.74662</c:v>
                </c:pt>
                <c:pt idx="8">
                  <c:v>21.3355</c:v>
                </c:pt>
                <c:pt idx="9">
                  <c:v>30.113710000000001</c:v>
                </c:pt>
                <c:pt idx="10">
                  <c:v>29.178519999999999</c:v>
                </c:pt>
                <c:pt idx="11">
                  <c:v>25.56147</c:v>
                </c:pt>
                <c:pt idx="12">
                  <c:v>24.495239999999999</c:v>
                </c:pt>
              </c:numCache>
            </c:numRef>
          </c:val>
          <c:extLst xmlns:c16r2="http://schemas.microsoft.com/office/drawing/2015/06/chart">
            <c:ext xmlns:c16="http://schemas.microsoft.com/office/drawing/2014/chart" uri="{C3380CC4-5D6E-409C-BE32-E72D297353CC}">
              <c16:uniqueId val="{00000001-600C-46A2-92FC-93DF7F5B0A53}"/>
            </c:ext>
          </c:extLst>
        </c:ser>
        <c:ser>
          <c:idx val="2"/>
          <c:order val="2"/>
          <c:tx>
            <c:strRef>
              <c:f>Sheet1!$D$1</c:f>
              <c:strCache>
                <c:ptCount val="1"/>
                <c:pt idx="0">
                  <c:v>職員費</c:v>
                </c:pt>
              </c:strCache>
            </c:strRef>
          </c:tx>
          <c:spPr>
            <a:pattFill prst="pct10">
              <a:fgClr>
                <a:schemeClr val="tx1">
                  <a:lumMod val="65000"/>
                  <a:lumOff val="35000"/>
                </a:schemeClr>
              </a:fgClr>
              <a:bgClr>
                <a:schemeClr val="bg1"/>
              </a:bgClr>
            </a:pattFill>
            <a:ln>
              <a:solidFill>
                <a:schemeClr val="tx1">
                  <a:lumMod val="75000"/>
                  <a:lumOff val="25000"/>
                </a:schemeClr>
              </a:solidFill>
            </a:ln>
          </c:spPr>
          <c:invertIfNegative val="0"/>
          <c:dLbls>
            <c:numFmt formatCode="#,##0.0_);[Red]\(#,##0.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枚方市</c:v>
                </c:pt>
                <c:pt idx="1">
                  <c:v>高槻市</c:v>
                </c:pt>
                <c:pt idx="2">
                  <c:v>吹田市</c:v>
                </c:pt>
                <c:pt idx="3">
                  <c:v>大阪市</c:v>
                </c:pt>
                <c:pt idx="4">
                  <c:v>堺市</c:v>
                </c:pt>
                <c:pt idx="5">
                  <c:v>豊中市</c:v>
                </c:pt>
                <c:pt idx="6">
                  <c:v>東大阪市</c:v>
                </c:pt>
                <c:pt idx="8">
                  <c:v>和泉市</c:v>
                </c:pt>
                <c:pt idx="9">
                  <c:v>茨木市</c:v>
                </c:pt>
                <c:pt idx="10">
                  <c:v>岸和田市</c:v>
                </c:pt>
                <c:pt idx="11">
                  <c:v>寝屋川市</c:v>
                </c:pt>
                <c:pt idx="12">
                  <c:v>八尾市</c:v>
                </c:pt>
              </c:strCache>
            </c:strRef>
          </c:cat>
          <c:val>
            <c:numRef>
              <c:f>Sheet1!$D$2:$D$14</c:f>
              <c:numCache>
                <c:formatCode>0.0_ </c:formatCode>
                <c:ptCount val="13"/>
                <c:pt idx="0">
                  <c:v>14.09388</c:v>
                </c:pt>
                <c:pt idx="1">
                  <c:v>18.400449999999999</c:v>
                </c:pt>
                <c:pt idx="2">
                  <c:v>21.96977</c:v>
                </c:pt>
                <c:pt idx="3">
                  <c:v>34.637680000000003</c:v>
                </c:pt>
                <c:pt idx="4">
                  <c:v>18.285409999999999</c:v>
                </c:pt>
                <c:pt idx="5">
                  <c:v>29.016529999999999</c:v>
                </c:pt>
                <c:pt idx="6">
                  <c:v>23.88083</c:v>
                </c:pt>
                <c:pt idx="8">
                  <c:v>9.77379</c:v>
                </c:pt>
                <c:pt idx="9">
                  <c:v>13.092969999999999</c:v>
                </c:pt>
                <c:pt idx="10">
                  <c:v>12.66254</c:v>
                </c:pt>
                <c:pt idx="11">
                  <c:v>13.465949999999999</c:v>
                </c:pt>
                <c:pt idx="12">
                  <c:v>19.39639</c:v>
                </c:pt>
              </c:numCache>
            </c:numRef>
          </c:val>
          <c:extLst xmlns:c16r2="http://schemas.microsoft.com/office/drawing/2015/06/chart">
            <c:ext xmlns:c16="http://schemas.microsoft.com/office/drawing/2014/chart" uri="{C3380CC4-5D6E-409C-BE32-E72D297353CC}">
              <c16:uniqueId val="{00000002-600C-46A2-92FC-93DF7F5B0A53}"/>
            </c:ext>
          </c:extLst>
        </c:ser>
        <c:ser>
          <c:idx val="3"/>
          <c:order val="3"/>
          <c:tx>
            <c:strRef>
              <c:f>Sheet1!$E$1</c:f>
              <c:strCache>
                <c:ptCount val="1"/>
                <c:pt idx="0">
                  <c:v>委託料</c:v>
                </c:pt>
              </c:strCache>
            </c:strRef>
          </c:tx>
          <c:spPr>
            <a:pattFill prst="openDmnd">
              <a:fgClr>
                <a:schemeClr val="tx1"/>
              </a:fgClr>
              <a:bgClr>
                <a:schemeClr val="bg1"/>
              </a:bgClr>
            </a:pattFill>
            <a:ln>
              <a:solidFill>
                <a:schemeClr val="tx1">
                  <a:lumMod val="75000"/>
                  <a:lumOff val="25000"/>
                </a:schemeClr>
              </a:solidFill>
            </a:ln>
          </c:spPr>
          <c:invertIfNegative val="0"/>
          <c:cat>
            <c:strRef>
              <c:f>Sheet1!$A$2:$A$14</c:f>
              <c:strCache>
                <c:ptCount val="13"/>
                <c:pt idx="0">
                  <c:v>枚方市</c:v>
                </c:pt>
                <c:pt idx="1">
                  <c:v>高槻市</c:v>
                </c:pt>
                <c:pt idx="2">
                  <c:v>吹田市</c:v>
                </c:pt>
                <c:pt idx="3">
                  <c:v>大阪市</c:v>
                </c:pt>
                <c:pt idx="4">
                  <c:v>堺市</c:v>
                </c:pt>
                <c:pt idx="5">
                  <c:v>豊中市</c:v>
                </c:pt>
                <c:pt idx="6">
                  <c:v>東大阪市</c:v>
                </c:pt>
                <c:pt idx="8">
                  <c:v>和泉市</c:v>
                </c:pt>
                <c:pt idx="9">
                  <c:v>茨木市</c:v>
                </c:pt>
                <c:pt idx="10">
                  <c:v>岸和田市</c:v>
                </c:pt>
                <c:pt idx="11">
                  <c:v>寝屋川市</c:v>
                </c:pt>
                <c:pt idx="12">
                  <c:v>八尾市</c:v>
                </c:pt>
              </c:strCache>
            </c:strRef>
          </c:cat>
          <c:val>
            <c:numRef>
              <c:f>Sheet1!$E$2:$E$14</c:f>
              <c:numCache>
                <c:formatCode>0.0_ </c:formatCode>
                <c:ptCount val="13"/>
                <c:pt idx="0">
                  <c:v>9.9239499999999996</c:v>
                </c:pt>
                <c:pt idx="1">
                  <c:v>11.78266</c:v>
                </c:pt>
                <c:pt idx="2">
                  <c:v>11.6866</c:v>
                </c:pt>
                <c:pt idx="3">
                  <c:v>17.549099999999999</c:v>
                </c:pt>
                <c:pt idx="4">
                  <c:v>9.9086300000000005</c:v>
                </c:pt>
                <c:pt idx="5">
                  <c:v>8.9950399999999995</c:v>
                </c:pt>
                <c:pt idx="6">
                  <c:v>8.7111999999999998</c:v>
                </c:pt>
                <c:pt idx="8">
                  <c:v>13.140919999999999</c:v>
                </c:pt>
                <c:pt idx="9">
                  <c:v>5.6248899999999997</c:v>
                </c:pt>
                <c:pt idx="10">
                  <c:v>8.3898700000000002</c:v>
                </c:pt>
                <c:pt idx="11">
                  <c:v>17.616980000000002</c:v>
                </c:pt>
                <c:pt idx="12">
                  <c:v>9.8028899999999997</c:v>
                </c:pt>
              </c:numCache>
            </c:numRef>
          </c:val>
          <c:extLst xmlns:c16r2="http://schemas.microsoft.com/office/drawing/2015/06/chart">
            <c:ext xmlns:c16="http://schemas.microsoft.com/office/drawing/2014/chart" uri="{C3380CC4-5D6E-409C-BE32-E72D297353CC}">
              <c16:uniqueId val="{00000003-600C-46A2-92FC-93DF7F5B0A53}"/>
            </c:ext>
          </c:extLst>
        </c:ser>
        <c:ser>
          <c:idx val="4"/>
          <c:order val="4"/>
          <c:tx>
            <c:strRef>
              <c:f>Sheet1!$F$1</c:f>
              <c:strCache>
                <c:ptCount val="1"/>
                <c:pt idx="0">
                  <c:v>修繕・復旧費</c:v>
                </c:pt>
              </c:strCache>
            </c:strRef>
          </c:tx>
          <c:spPr>
            <a:pattFill prst="smGrid">
              <a:fgClr>
                <a:schemeClr val="tx1"/>
              </a:fgClr>
              <a:bgClr>
                <a:schemeClr val="bg1"/>
              </a:bgClr>
            </a:pattFill>
            <a:ln>
              <a:solidFill>
                <a:schemeClr val="tx1">
                  <a:lumMod val="75000"/>
                  <a:lumOff val="25000"/>
                </a:schemeClr>
              </a:solidFill>
            </a:ln>
          </c:spPr>
          <c:invertIfNegative val="0"/>
          <c:cat>
            <c:strRef>
              <c:f>Sheet1!$A$2:$A$14</c:f>
              <c:strCache>
                <c:ptCount val="13"/>
                <c:pt idx="0">
                  <c:v>枚方市</c:v>
                </c:pt>
                <c:pt idx="1">
                  <c:v>高槻市</c:v>
                </c:pt>
                <c:pt idx="2">
                  <c:v>吹田市</c:v>
                </c:pt>
                <c:pt idx="3">
                  <c:v>大阪市</c:v>
                </c:pt>
                <c:pt idx="4">
                  <c:v>堺市</c:v>
                </c:pt>
                <c:pt idx="5">
                  <c:v>豊中市</c:v>
                </c:pt>
                <c:pt idx="6">
                  <c:v>東大阪市</c:v>
                </c:pt>
                <c:pt idx="8">
                  <c:v>和泉市</c:v>
                </c:pt>
                <c:pt idx="9">
                  <c:v>茨木市</c:v>
                </c:pt>
                <c:pt idx="10">
                  <c:v>岸和田市</c:v>
                </c:pt>
                <c:pt idx="11">
                  <c:v>寝屋川市</c:v>
                </c:pt>
                <c:pt idx="12">
                  <c:v>八尾市</c:v>
                </c:pt>
              </c:strCache>
            </c:strRef>
          </c:cat>
          <c:val>
            <c:numRef>
              <c:f>Sheet1!$F$2:$F$14</c:f>
              <c:numCache>
                <c:formatCode>0.0_ </c:formatCode>
                <c:ptCount val="13"/>
                <c:pt idx="0">
                  <c:v>4.5010200000000005</c:v>
                </c:pt>
                <c:pt idx="1">
                  <c:v>4.6381600000000001</c:v>
                </c:pt>
                <c:pt idx="2">
                  <c:v>5.0983800000000006</c:v>
                </c:pt>
                <c:pt idx="3">
                  <c:v>9.3870000000000005</c:v>
                </c:pt>
                <c:pt idx="4">
                  <c:v>5.9077599999999997</c:v>
                </c:pt>
                <c:pt idx="5">
                  <c:v>1.7394700000000001</c:v>
                </c:pt>
                <c:pt idx="6">
                  <c:v>3.4813200000000002</c:v>
                </c:pt>
                <c:pt idx="8">
                  <c:v>0.63724000000000003</c:v>
                </c:pt>
                <c:pt idx="9">
                  <c:v>2.8591199999999999</c:v>
                </c:pt>
                <c:pt idx="10">
                  <c:v>8.06907</c:v>
                </c:pt>
                <c:pt idx="11">
                  <c:v>1.28884</c:v>
                </c:pt>
                <c:pt idx="12">
                  <c:v>3.8861699999999999</c:v>
                </c:pt>
              </c:numCache>
            </c:numRef>
          </c:val>
          <c:extLst xmlns:c16r2="http://schemas.microsoft.com/office/drawing/2015/06/chart">
            <c:ext xmlns:c16="http://schemas.microsoft.com/office/drawing/2014/chart" uri="{C3380CC4-5D6E-409C-BE32-E72D297353CC}">
              <c16:uniqueId val="{00000004-600C-46A2-92FC-93DF7F5B0A53}"/>
            </c:ext>
          </c:extLst>
        </c:ser>
        <c:ser>
          <c:idx val="5"/>
          <c:order val="5"/>
          <c:tx>
            <c:strRef>
              <c:f>Sheet1!$G$1</c:f>
              <c:strCache>
                <c:ptCount val="1"/>
                <c:pt idx="0">
                  <c:v>動力・材料費</c:v>
                </c:pt>
              </c:strCache>
            </c:strRef>
          </c:tx>
          <c:spPr>
            <a:solidFill>
              <a:schemeClr val="bg1">
                <a:lumMod val="75000"/>
              </a:schemeClr>
            </a:solidFill>
            <a:ln>
              <a:solidFill>
                <a:schemeClr val="tx1">
                  <a:lumMod val="75000"/>
                  <a:lumOff val="25000"/>
                </a:schemeClr>
              </a:solidFill>
            </a:ln>
          </c:spPr>
          <c:invertIfNegative val="0"/>
          <c:cat>
            <c:strRef>
              <c:f>Sheet1!$A$2:$A$14</c:f>
              <c:strCache>
                <c:ptCount val="13"/>
                <c:pt idx="0">
                  <c:v>枚方市</c:v>
                </c:pt>
                <c:pt idx="1">
                  <c:v>高槻市</c:v>
                </c:pt>
                <c:pt idx="2">
                  <c:v>吹田市</c:v>
                </c:pt>
                <c:pt idx="3">
                  <c:v>大阪市</c:v>
                </c:pt>
                <c:pt idx="4">
                  <c:v>堺市</c:v>
                </c:pt>
                <c:pt idx="5">
                  <c:v>豊中市</c:v>
                </c:pt>
                <c:pt idx="6">
                  <c:v>東大阪市</c:v>
                </c:pt>
                <c:pt idx="8">
                  <c:v>和泉市</c:v>
                </c:pt>
                <c:pt idx="9">
                  <c:v>茨木市</c:v>
                </c:pt>
                <c:pt idx="10">
                  <c:v>岸和田市</c:v>
                </c:pt>
                <c:pt idx="11">
                  <c:v>寝屋川市</c:v>
                </c:pt>
                <c:pt idx="12">
                  <c:v>八尾市</c:v>
                </c:pt>
              </c:strCache>
            </c:strRef>
          </c:cat>
          <c:val>
            <c:numRef>
              <c:f>Sheet1!$G$2:$G$14</c:f>
              <c:numCache>
                <c:formatCode>0.0_ </c:formatCode>
                <c:ptCount val="13"/>
                <c:pt idx="0">
                  <c:v>12.773099999999999</c:v>
                </c:pt>
                <c:pt idx="1">
                  <c:v>7.3927499999999995</c:v>
                </c:pt>
                <c:pt idx="2">
                  <c:v>7.619699999999999</c:v>
                </c:pt>
                <c:pt idx="3">
                  <c:v>12.73054</c:v>
                </c:pt>
                <c:pt idx="4">
                  <c:v>1.8256900000000003</c:v>
                </c:pt>
                <c:pt idx="5">
                  <c:v>3.8996700000000004</c:v>
                </c:pt>
                <c:pt idx="6">
                  <c:v>4.3630100000000001</c:v>
                </c:pt>
                <c:pt idx="8">
                  <c:v>5.4971299999999994</c:v>
                </c:pt>
                <c:pt idx="9">
                  <c:v>4.5312999999999999</c:v>
                </c:pt>
                <c:pt idx="10">
                  <c:v>4.3942699999999997</c:v>
                </c:pt>
                <c:pt idx="11">
                  <c:v>4.6250600000000004</c:v>
                </c:pt>
                <c:pt idx="12">
                  <c:v>5.2945799999999998</c:v>
                </c:pt>
              </c:numCache>
            </c:numRef>
          </c:val>
          <c:extLst xmlns:c16r2="http://schemas.microsoft.com/office/drawing/2015/06/chart">
            <c:ext xmlns:c16="http://schemas.microsoft.com/office/drawing/2014/chart" uri="{C3380CC4-5D6E-409C-BE32-E72D297353CC}">
              <c16:uniqueId val="{00000005-600C-46A2-92FC-93DF7F5B0A53}"/>
            </c:ext>
          </c:extLst>
        </c:ser>
        <c:ser>
          <c:idx val="6"/>
          <c:order val="6"/>
          <c:tx>
            <c:strRef>
              <c:f>Sheet1!$H$1</c:f>
              <c:strCache>
                <c:ptCount val="1"/>
                <c:pt idx="0">
                  <c:v>利息その他</c:v>
                </c:pt>
              </c:strCache>
            </c:strRef>
          </c:tx>
          <c:spPr>
            <a:solidFill>
              <a:schemeClr val="bg1">
                <a:lumMod val="95000"/>
              </a:schemeClr>
            </a:solidFill>
            <a:ln>
              <a:solidFill>
                <a:schemeClr val="tx1">
                  <a:lumMod val="75000"/>
                  <a:lumOff val="25000"/>
                </a:schemeClr>
              </a:solidFill>
            </a:ln>
          </c:spPr>
          <c:invertIfNegative val="0"/>
          <c:cat>
            <c:strRef>
              <c:f>Sheet1!$A$2:$A$14</c:f>
              <c:strCache>
                <c:ptCount val="13"/>
                <c:pt idx="0">
                  <c:v>枚方市</c:v>
                </c:pt>
                <c:pt idx="1">
                  <c:v>高槻市</c:v>
                </c:pt>
                <c:pt idx="2">
                  <c:v>吹田市</c:v>
                </c:pt>
                <c:pt idx="3">
                  <c:v>大阪市</c:v>
                </c:pt>
                <c:pt idx="4">
                  <c:v>堺市</c:v>
                </c:pt>
                <c:pt idx="5">
                  <c:v>豊中市</c:v>
                </c:pt>
                <c:pt idx="6">
                  <c:v>東大阪市</c:v>
                </c:pt>
                <c:pt idx="8">
                  <c:v>和泉市</c:v>
                </c:pt>
                <c:pt idx="9">
                  <c:v>茨木市</c:v>
                </c:pt>
                <c:pt idx="10">
                  <c:v>岸和田市</c:v>
                </c:pt>
                <c:pt idx="11">
                  <c:v>寝屋川市</c:v>
                </c:pt>
                <c:pt idx="12">
                  <c:v>八尾市</c:v>
                </c:pt>
              </c:strCache>
            </c:strRef>
          </c:cat>
          <c:val>
            <c:numRef>
              <c:f>Sheet1!$H$2:$H$14</c:f>
              <c:numCache>
                <c:formatCode>0.0_ </c:formatCode>
                <c:ptCount val="13"/>
                <c:pt idx="0">
                  <c:v>20.899360000000001</c:v>
                </c:pt>
                <c:pt idx="1">
                  <c:v>7.9261499999999998</c:v>
                </c:pt>
                <c:pt idx="2">
                  <c:v>22.0229</c:v>
                </c:pt>
                <c:pt idx="3">
                  <c:v>22.151270000000004</c:v>
                </c:pt>
                <c:pt idx="4">
                  <c:v>12.270399999999999</c:v>
                </c:pt>
                <c:pt idx="5">
                  <c:v>20.626199999999997</c:v>
                </c:pt>
                <c:pt idx="6">
                  <c:v>19.605040000000002</c:v>
                </c:pt>
                <c:pt idx="8">
                  <c:v>15.251080000000002</c:v>
                </c:pt>
                <c:pt idx="9">
                  <c:v>13.483899999999998</c:v>
                </c:pt>
                <c:pt idx="10">
                  <c:v>10.51613</c:v>
                </c:pt>
                <c:pt idx="11">
                  <c:v>15.233140000000001</c:v>
                </c:pt>
                <c:pt idx="12">
                  <c:v>17.203420000000001</c:v>
                </c:pt>
              </c:numCache>
            </c:numRef>
          </c:val>
          <c:extLst xmlns:c16r2="http://schemas.microsoft.com/office/drawing/2015/06/chart">
            <c:ext xmlns:c16="http://schemas.microsoft.com/office/drawing/2014/chart" uri="{C3380CC4-5D6E-409C-BE32-E72D297353CC}">
              <c16:uniqueId val="{00000006-600C-46A2-92FC-93DF7F5B0A53}"/>
            </c:ext>
          </c:extLst>
        </c:ser>
        <c:dLbls>
          <c:showLegendKey val="0"/>
          <c:showVal val="0"/>
          <c:showCatName val="0"/>
          <c:showSerName val="0"/>
          <c:showPercent val="0"/>
          <c:showBubbleSize val="0"/>
        </c:dLbls>
        <c:gapWidth val="70"/>
        <c:overlap val="100"/>
        <c:axId val="190459264"/>
        <c:axId val="191104512"/>
      </c:barChart>
      <c:catAx>
        <c:axId val="190459264"/>
        <c:scaling>
          <c:orientation val="minMax"/>
        </c:scaling>
        <c:delete val="0"/>
        <c:axPos val="b"/>
        <c:numFmt formatCode="General" sourceLinked="0"/>
        <c:majorTickMark val="out"/>
        <c:minorTickMark val="none"/>
        <c:tickLblPos val="nextTo"/>
        <c:txPr>
          <a:bodyPr rot="0" vert="eaVert"/>
          <a:lstStyle/>
          <a:p>
            <a:pPr>
              <a:defRPr/>
            </a:pPr>
            <a:endParaRPr lang="ja-JP"/>
          </a:p>
        </c:txPr>
        <c:crossAx val="191104512"/>
        <c:crosses val="autoZero"/>
        <c:auto val="1"/>
        <c:lblAlgn val="ctr"/>
        <c:lblOffset val="100"/>
        <c:noMultiLvlLbl val="0"/>
      </c:catAx>
      <c:valAx>
        <c:axId val="191104512"/>
        <c:scaling>
          <c:orientation val="minMax"/>
          <c:max val="250"/>
          <c:min val="0"/>
        </c:scaling>
        <c:delete val="0"/>
        <c:axPos val="l"/>
        <c:majorGridlines>
          <c:spPr>
            <a:ln>
              <a:solidFill>
                <a:schemeClr val="bg1">
                  <a:lumMod val="85000"/>
                </a:schemeClr>
              </a:solidFill>
            </a:ln>
          </c:spPr>
        </c:majorGridlines>
        <c:numFmt formatCode="0_ " sourceLinked="0"/>
        <c:majorTickMark val="out"/>
        <c:minorTickMark val="none"/>
        <c:tickLblPos val="nextTo"/>
        <c:txPr>
          <a:bodyPr/>
          <a:lstStyle/>
          <a:p>
            <a:pPr>
              <a:defRPr sz="1100"/>
            </a:pPr>
            <a:endParaRPr lang="ja-JP"/>
          </a:p>
        </c:txPr>
        <c:crossAx val="190459264"/>
        <c:crosses val="autoZero"/>
        <c:crossBetween val="between"/>
        <c:majorUnit val="50"/>
      </c:valAx>
    </c:plotArea>
    <c:legend>
      <c:legendPos val="l"/>
      <c:layout>
        <c:manualLayout>
          <c:xMode val="edge"/>
          <c:yMode val="edge"/>
          <c:x val="4.8208271925566162E-3"/>
          <c:y val="0.30480085546050439"/>
          <c:w val="0.1181868445878895"/>
          <c:h val="0.40803521830907674"/>
        </c:manualLayout>
      </c:layout>
      <c:overlay val="0"/>
      <c:txPr>
        <a:bodyPr/>
        <a:lstStyle/>
        <a:p>
          <a:pPr>
            <a:defRPr sz="1100"/>
          </a:pPr>
          <a:endParaRPr lang="ja-JP"/>
        </a:p>
      </c:txPr>
    </c:legend>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413633419262267"/>
          <c:y val="3.5229650409213789E-2"/>
          <c:w val="0.77125834888402223"/>
          <c:h val="0.74436752397881711"/>
        </c:manualLayout>
      </c:layout>
      <c:barChart>
        <c:barDir val="col"/>
        <c:grouping val="stacked"/>
        <c:varyColors val="0"/>
        <c:ser>
          <c:idx val="0"/>
          <c:order val="0"/>
          <c:tx>
            <c:strRef>
              <c:f>Sheet1!$B$1</c:f>
              <c:strCache>
                <c:ptCount val="1"/>
                <c:pt idx="0">
                  <c:v>受水費</c:v>
                </c:pt>
              </c:strCache>
            </c:strRef>
          </c:tx>
          <c:spPr>
            <a:solidFill>
              <a:schemeClr val="tx1">
                <a:lumMod val="65000"/>
                <a:lumOff val="35000"/>
              </a:schemeClr>
            </a:solidFill>
            <a:ln>
              <a:solidFill>
                <a:schemeClr val="tx1">
                  <a:lumMod val="75000"/>
                  <a:lumOff val="25000"/>
                </a:schemeClr>
              </a:solidFill>
            </a:ln>
          </c:spPr>
          <c:invertIfNegative val="0"/>
          <c:cat>
            <c:strRef>
              <c:f>Sheet1!$A$2:$A$11</c:f>
              <c:strCache>
                <c:ptCount val="10"/>
                <c:pt idx="0">
                  <c:v>富田林市</c:v>
                </c:pt>
                <c:pt idx="1">
                  <c:v>羽曳野市</c:v>
                </c:pt>
                <c:pt idx="2">
                  <c:v>松原市</c:v>
                </c:pt>
                <c:pt idx="3">
                  <c:v>大東市</c:v>
                </c:pt>
                <c:pt idx="4">
                  <c:v>箕面市</c:v>
                </c:pt>
                <c:pt idx="5">
                  <c:v>門真市</c:v>
                </c:pt>
                <c:pt idx="6">
                  <c:v>守口市</c:v>
                </c:pt>
                <c:pt idx="7">
                  <c:v>河内長野市</c:v>
                </c:pt>
                <c:pt idx="8">
                  <c:v>池田市</c:v>
                </c:pt>
                <c:pt idx="9">
                  <c:v>泉佐野市</c:v>
                </c:pt>
              </c:strCache>
            </c:strRef>
          </c:cat>
          <c:val>
            <c:numRef>
              <c:f>Sheet1!$B$2:$B$11</c:f>
              <c:numCache>
                <c:formatCode>0.00</c:formatCode>
                <c:ptCount val="10"/>
                <c:pt idx="0">
                  <c:v>26.481960000000001</c:v>
                </c:pt>
                <c:pt idx="1">
                  <c:v>48.927309999999999</c:v>
                </c:pt>
                <c:pt idx="2">
                  <c:v>77.360470000000007</c:v>
                </c:pt>
                <c:pt idx="3">
                  <c:v>78.132270000000005</c:v>
                </c:pt>
                <c:pt idx="4">
                  <c:v>66.436549999999997</c:v>
                </c:pt>
                <c:pt idx="5">
                  <c:v>79.998800000000003</c:v>
                </c:pt>
                <c:pt idx="6">
                  <c:v>3.0751599999999999</c:v>
                </c:pt>
                <c:pt idx="7">
                  <c:v>23.37762</c:v>
                </c:pt>
                <c:pt idx="8">
                  <c:v>3.68926</c:v>
                </c:pt>
                <c:pt idx="9">
                  <c:v>69.259659999999997</c:v>
                </c:pt>
              </c:numCache>
            </c:numRef>
          </c:val>
          <c:extLst xmlns:c16r2="http://schemas.microsoft.com/office/drawing/2015/06/chart">
            <c:ext xmlns:c16="http://schemas.microsoft.com/office/drawing/2014/chart" uri="{C3380CC4-5D6E-409C-BE32-E72D297353CC}">
              <c16:uniqueId val="{00000000-600C-46A2-92FC-93DF7F5B0A53}"/>
            </c:ext>
          </c:extLst>
        </c:ser>
        <c:ser>
          <c:idx val="1"/>
          <c:order val="1"/>
          <c:tx>
            <c:strRef>
              <c:f>Sheet1!$C$1</c:f>
              <c:strCache>
                <c:ptCount val="1"/>
                <c:pt idx="0">
                  <c:v>減価償却</c:v>
                </c:pt>
              </c:strCache>
            </c:strRef>
          </c:tx>
          <c:spPr>
            <a:pattFill prst="ltUpDiag">
              <a:fgClr>
                <a:schemeClr val="tx1">
                  <a:lumMod val="65000"/>
                  <a:lumOff val="35000"/>
                </a:schemeClr>
              </a:fgClr>
              <a:bgClr>
                <a:schemeClr val="bg1"/>
              </a:bgClr>
            </a:pattFill>
            <a:ln>
              <a:solidFill>
                <a:schemeClr val="tx1">
                  <a:lumMod val="75000"/>
                  <a:lumOff val="25000"/>
                </a:schemeClr>
              </a:solidFill>
            </a:ln>
          </c:spPr>
          <c:invertIfNegative val="0"/>
          <c:dLbls>
            <c:numFmt formatCode="#,##0.0_);[Red]\(#,##0.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富田林市</c:v>
                </c:pt>
                <c:pt idx="1">
                  <c:v>羽曳野市</c:v>
                </c:pt>
                <c:pt idx="2">
                  <c:v>松原市</c:v>
                </c:pt>
                <c:pt idx="3">
                  <c:v>大東市</c:v>
                </c:pt>
                <c:pt idx="4">
                  <c:v>箕面市</c:v>
                </c:pt>
                <c:pt idx="5">
                  <c:v>門真市</c:v>
                </c:pt>
                <c:pt idx="6">
                  <c:v>守口市</c:v>
                </c:pt>
                <c:pt idx="7">
                  <c:v>河内長野市</c:v>
                </c:pt>
                <c:pt idx="8">
                  <c:v>池田市</c:v>
                </c:pt>
                <c:pt idx="9">
                  <c:v>泉佐野市</c:v>
                </c:pt>
              </c:strCache>
            </c:strRef>
          </c:cat>
          <c:val>
            <c:numRef>
              <c:f>Sheet1!$C$2:$C$11</c:f>
              <c:numCache>
                <c:formatCode>0.00</c:formatCode>
                <c:ptCount val="10"/>
                <c:pt idx="0">
                  <c:v>24.047999999999998</c:v>
                </c:pt>
                <c:pt idx="1">
                  <c:v>20.689109999999999</c:v>
                </c:pt>
                <c:pt idx="2">
                  <c:v>23.27317</c:v>
                </c:pt>
                <c:pt idx="3">
                  <c:v>23.26566</c:v>
                </c:pt>
                <c:pt idx="4">
                  <c:v>29.018270000000001</c:v>
                </c:pt>
                <c:pt idx="5">
                  <c:v>21.323060000000002</c:v>
                </c:pt>
                <c:pt idx="6">
                  <c:v>54.53792</c:v>
                </c:pt>
                <c:pt idx="7">
                  <c:v>48.039639999999999</c:v>
                </c:pt>
                <c:pt idx="8">
                  <c:v>55.822560000000003</c:v>
                </c:pt>
                <c:pt idx="9">
                  <c:v>33.997720000000001</c:v>
                </c:pt>
              </c:numCache>
            </c:numRef>
          </c:val>
          <c:extLst xmlns:c16r2="http://schemas.microsoft.com/office/drawing/2015/06/chart">
            <c:ext xmlns:c16="http://schemas.microsoft.com/office/drawing/2014/chart" uri="{C3380CC4-5D6E-409C-BE32-E72D297353CC}">
              <c16:uniqueId val="{00000001-600C-46A2-92FC-93DF7F5B0A53}"/>
            </c:ext>
          </c:extLst>
        </c:ser>
        <c:ser>
          <c:idx val="2"/>
          <c:order val="2"/>
          <c:tx>
            <c:strRef>
              <c:f>Sheet1!$D$1</c:f>
              <c:strCache>
                <c:ptCount val="1"/>
                <c:pt idx="0">
                  <c:v>職員費</c:v>
                </c:pt>
              </c:strCache>
            </c:strRef>
          </c:tx>
          <c:spPr>
            <a:pattFill prst="pct10">
              <a:fgClr>
                <a:schemeClr val="tx1">
                  <a:lumMod val="65000"/>
                  <a:lumOff val="35000"/>
                </a:schemeClr>
              </a:fgClr>
              <a:bgClr>
                <a:schemeClr val="bg1"/>
              </a:bgClr>
            </a:pattFill>
            <a:ln>
              <a:solidFill>
                <a:schemeClr val="tx1">
                  <a:lumMod val="75000"/>
                  <a:lumOff val="25000"/>
                </a:schemeClr>
              </a:solidFill>
            </a:ln>
          </c:spPr>
          <c:invertIfNegative val="0"/>
          <c:dLbls>
            <c:numFmt formatCode="#,##0.0_);[Red]\(#,##0.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富田林市</c:v>
                </c:pt>
                <c:pt idx="1">
                  <c:v>羽曳野市</c:v>
                </c:pt>
                <c:pt idx="2">
                  <c:v>松原市</c:v>
                </c:pt>
                <c:pt idx="3">
                  <c:v>大東市</c:v>
                </c:pt>
                <c:pt idx="4">
                  <c:v>箕面市</c:v>
                </c:pt>
                <c:pt idx="5">
                  <c:v>門真市</c:v>
                </c:pt>
                <c:pt idx="6">
                  <c:v>守口市</c:v>
                </c:pt>
                <c:pt idx="7">
                  <c:v>河内長野市</c:v>
                </c:pt>
                <c:pt idx="8">
                  <c:v>池田市</c:v>
                </c:pt>
                <c:pt idx="9">
                  <c:v>泉佐野市</c:v>
                </c:pt>
              </c:strCache>
            </c:strRef>
          </c:cat>
          <c:val>
            <c:numRef>
              <c:f>Sheet1!$D$2:$D$11</c:f>
              <c:numCache>
                <c:formatCode>0.00</c:formatCode>
                <c:ptCount val="10"/>
                <c:pt idx="0">
                  <c:v>19.59066</c:v>
                </c:pt>
                <c:pt idx="1">
                  <c:v>18.03398</c:v>
                </c:pt>
                <c:pt idx="2">
                  <c:v>11.8697</c:v>
                </c:pt>
                <c:pt idx="3">
                  <c:v>14.76947</c:v>
                </c:pt>
                <c:pt idx="4">
                  <c:v>18.09873</c:v>
                </c:pt>
                <c:pt idx="5">
                  <c:v>15.90757</c:v>
                </c:pt>
                <c:pt idx="6">
                  <c:v>27.363250000000001</c:v>
                </c:pt>
                <c:pt idx="7">
                  <c:v>14.289160000000001</c:v>
                </c:pt>
                <c:pt idx="8">
                  <c:v>38.085769999999997</c:v>
                </c:pt>
                <c:pt idx="9">
                  <c:v>14.175879999999999</c:v>
                </c:pt>
              </c:numCache>
            </c:numRef>
          </c:val>
          <c:extLst xmlns:c16r2="http://schemas.microsoft.com/office/drawing/2015/06/chart">
            <c:ext xmlns:c16="http://schemas.microsoft.com/office/drawing/2014/chart" uri="{C3380CC4-5D6E-409C-BE32-E72D297353CC}">
              <c16:uniqueId val="{00000002-600C-46A2-92FC-93DF7F5B0A53}"/>
            </c:ext>
          </c:extLst>
        </c:ser>
        <c:ser>
          <c:idx val="3"/>
          <c:order val="3"/>
          <c:tx>
            <c:strRef>
              <c:f>Sheet1!$E$1</c:f>
              <c:strCache>
                <c:ptCount val="1"/>
                <c:pt idx="0">
                  <c:v>委託料</c:v>
                </c:pt>
              </c:strCache>
            </c:strRef>
          </c:tx>
          <c:spPr>
            <a:pattFill prst="openDmnd">
              <a:fgClr>
                <a:schemeClr val="tx1"/>
              </a:fgClr>
              <a:bgClr>
                <a:schemeClr val="bg1"/>
              </a:bgClr>
            </a:pattFill>
            <a:ln>
              <a:solidFill>
                <a:schemeClr val="tx1">
                  <a:lumMod val="75000"/>
                  <a:lumOff val="25000"/>
                </a:schemeClr>
              </a:solidFill>
            </a:ln>
          </c:spPr>
          <c:invertIfNegative val="0"/>
          <c:cat>
            <c:strRef>
              <c:f>Sheet1!$A$2:$A$11</c:f>
              <c:strCache>
                <c:ptCount val="10"/>
                <c:pt idx="0">
                  <c:v>富田林市</c:v>
                </c:pt>
                <c:pt idx="1">
                  <c:v>羽曳野市</c:v>
                </c:pt>
                <c:pt idx="2">
                  <c:v>松原市</c:v>
                </c:pt>
                <c:pt idx="3">
                  <c:v>大東市</c:v>
                </c:pt>
                <c:pt idx="4">
                  <c:v>箕面市</c:v>
                </c:pt>
                <c:pt idx="5">
                  <c:v>門真市</c:v>
                </c:pt>
                <c:pt idx="6">
                  <c:v>守口市</c:v>
                </c:pt>
                <c:pt idx="7">
                  <c:v>河内長野市</c:v>
                </c:pt>
                <c:pt idx="8">
                  <c:v>池田市</c:v>
                </c:pt>
                <c:pt idx="9">
                  <c:v>泉佐野市</c:v>
                </c:pt>
              </c:strCache>
            </c:strRef>
          </c:cat>
          <c:val>
            <c:numRef>
              <c:f>Sheet1!$E$2:$E$11</c:f>
              <c:numCache>
                <c:formatCode>0.00</c:formatCode>
                <c:ptCount val="10"/>
                <c:pt idx="0">
                  <c:v>25.347460000000002</c:v>
                </c:pt>
                <c:pt idx="1">
                  <c:v>19.863350000000001</c:v>
                </c:pt>
                <c:pt idx="2">
                  <c:v>23.59798</c:v>
                </c:pt>
                <c:pt idx="3">
                  <c:v>18.60294</c:v>
                </c:pt>
                <c:pt idx="4">
                  <c:v>15.043889999999999</c:v>
                </c:pt>
                <c:pt idx="5">
                  <c:v>21.443539999999999</c:v>
                </c:pt>
                <c:pt idx="6">
                  <c:v>18.090869999999999</c:v>
                </c:pt>
                <c:pt idx="7">
                  <c:v>40.084330000000001</c:v>
                </c:pt>
                <c:pt idx="8">
                  <c:v>21.73978</c:v>
                </c:pt>
                <c:pt idx="9">
                  <c:v>16.31249</c:v>
                </c:pt>
              </c:numCache>
            </c:numRef>
          </c:val>
          <c:extLst xmlns:c16r2="http://schemas.microsoft.com/office/drawing/2015/06/chart">
            <c:ext xmlns:c16="http://schemas.microsoft.com/office/drawing/2014/chart" uri="{C3380CC4-5D6E-409C-BE32-E72D297353CC}">
              <c16:uniqueId val="{00000003-600C-46A2-92FC-93DF7F5B0A53}"/>
            </c:ext>
          </c:extLst>
        </c:ser>
        <c:ser>
          <c:idx val="4"/>
          <c:order val="4"/>
          <c:tx>
            <c:strRef>
              <c:f>Sheet1!$F$1</c:f>
              <c:strCache>
                <c:ptCount val="1"/>
                <c:pt idx="0">
                  <c:v>修繕・復旧費</c:v>
                </c:pt>
              </c:strCache>
            </c:strRef>
          </c:tx>
          <c:spPr>
            <a:pattFill prst="smGrid">
              <a:fgClr>
                <a:schemeClr val="tx1"/>
              </a:fgClr>
              <a:bgClr>
                <a:schemeClr val="bg1"/>
              </a:bgClr>
            </a:pattFill>
            <a:ln>
              <a:solidFill>
                <a:schemeClr val="tx1">
                  <a:lumMod val="75000"/>
                  <a:lumOff val="25000"/>
                </a:schemeClr>
              </a:solidFill>
            </a:ln>
          </c:spPr>
          <c:invertIfNegative val="0"/>
          <c:cat>
            <c:strRef>
              <c:f>Sheet1!$A$2:$A$11</c:f>
              <c:strCache>
                <c:ptCount val="10"/>
                <c:pt idx="0">
                  <c:v>富田林市</c:v>
                </c:pt>
                <c:pt idx="1">
                  <c:v>羽曳野市</c:v>
                </c:pt>
                <c:pt idx="2">
                  <c:v>松原市</c:v>
                </c:pt>
                <c:pt idx="3">
                  <c:v>大東市</c:v>
                </c:pt>
                <c:pt idx="4">
                  <c:v>箕面市</c:v>
                </c:pt>
                <c:pt idx="5">
                  <c:v>門真市</c:v>
                </c:pt>
                <c:pt idx="6">
                  <c:v>守口市</c:v>
                </c:pt>
                <c:pt idx="7">
                  <c:v>河内長野市</c:v>
                </c:pt>
                <c:pt idx="8">
                  <c:v>池田市</c:v>
                </c:pt>
                <c:pt idx="9">
                  <c:v>泉佐野市</c:v>
                </c:pt>
              </c:strCache>
            </c:strRef>
          </c:cat>
          <c:val>
            <c:numRef>
              <c:f>Sheet1!$F$2:$F$11</c:f>
              <c:numCache>
                <c:formatCode>0.000</c:formatCode>
                <c:ptCount val="10"/>
                <c:pt idx="0">
                  <c:v>11.86004</c:v>
                </c:pt>
                <c:pt idx="1">
                  <c:v>0.76929000000000003</c:v>
                </c:pt>
                <c:pt idx="2">
                  <c:v>0.54479999999999995</c:v>
                </c:pt>
                <c:pt idx="3">
                  <c:v>2.4899800000000001</c:v>
                </c:pt>
                <c:pt idx="4">
                  <c:v>3.9577300000000002</c:v>
                </c:pt>
                <c:pt idx="5">
                  <c:v>1.0401100000000001</c:v>
                </c:pt>
                <c:pt idx="6">
                  <c:v>5.6157899999999996</c:v>
                </c:pt>
                <c:pt idx="7">
                  <c:v>8.7334500000000013</c:v>
                </c:pt>
                <c:pt idx="8">
                  <c:v>4.9969400000000004</c:v>
                </c:pt>
                <c:pt idx="9">
                  <c:v>5.9417799999999996</c:v>
                </c:pt>
              </c:numCache>
            </c:numRef>
          </c:val>
          <c:extLst xmlns:c16r2="http://schemas.microsoft.com/office/drawing/2015/06/chart">
            <c:ext xmlns:c16="http://schemas.microsoft.com/office/drawing/2014/chart" uri="{C3380CC4-5D6E-409C-BE32-E72D297353CC}">
              <c16:uniqueId val="{00000004-600C-46A2-92FC-93DF7F5B0A53}"/>
            </c:ext>
          </c:extLst>
        </c:ser>
        <c:ser>
          <c:idx val="5"/>
          <c:order val="5"/>
          <c:tx>
            <c:strRef>
              <c:f>Sheet1!$G$1</c:f>
              <c:strCache>
                <c:ptCount val="1"/>
                <c:pt idx="0">
                  <c:v>動力・材料費</c:v>
                </c:pt>
              </c:strCache>
            </c:strRef>
          </c:tx>
          <c:spPr>
            <a:solidFill>
              <a:schemeClr val="bg1">
                <a:lumMod val="75000"/>
              </a:schemeClr>
            </a:solidFill>
            <a:ln>
              <a:solidFill>
                <a:schemeClr val="tx1">
                  <a:lumMod val="75000"/>
                  <a:lumOff val="25000"/>
                </a:schemeClr>
              </a:solidFill>
            </a:ln>
          </c:spPr>
          <c:invertIfNegative val="0"/>
          <c:cat>
            <c:strRef>
              <c:f>Sheet1!$A$2:$A$11</c:f>
              <c:strCache>
                <c:ptCount val="10"/>
                <c:pt idx="0">
                  <c:v>富田林市</c:v>
                </c:pt>
                <c:pt idx="1">
                  <c:v>羽曳野市</c:v>
                </c:pt>
                <c:pt idx="2">
                  <c:v>松原市</c:v>
                </c:pt>
                <c:pt idx="3">
                  <c:v>大東市</c:v>
                </c:pt>
                <c:pt idx="4">
                  <c:v>箕面市</c:v>
                </c:pt>
                <c:pt idx="5">
                  <c:v>門真市</c:v>
                </c:pt>
                <c:pt idx="6">
                  <c:v>守口市</c:v>
                </c:pt>
                <c:pt idx="7">
                  <c:v>河内長野市</c:v>
                </c:pt>
                <c:pt idx="8">
                  <c:v>池田市</c:v>
                </c:pt>
                <c:pt idx="9">
                  <c:v>泉佐野市</c:v>
                </c:pt>
              </c:strCache>
            </c:strRef>
          </c:cat>
          <c:val>
            <c:numRef>
              <c:f>Sheet1!$G$2:$G$11</c:f>
              <c:numCache>
                <c:formatCode>0.00</c:formatCode>
                <c:ptCount val="10"/>
                <c:pt idx="0">
                  <c:v>6.6214000000000004</c:v>
                </c:pt>
                <c:pt idx="1">
                  <c:v>8.49282</c:v>
                </c:pt>
                <c:pt idx="2">
                  <c:v>2.1381199999999998</c:v>
                </c:pt>
                <c:pt idx="3">
                  <c:v>4.4159699999999988</c:v>
                </c:pt>
                <c:pt idx="4">
                  <c:v>11.199009999999999</c:v>
                </c:pt>
                <c:pt idx="5">
                  <c:v>2.8947099999999999</c:v>
                </c:pt>
                <c:pt idx="6">
                  <c:v>9.9526000000000003</c:v>
                </c:pt>
                <c:pt idx="7">
                  <c:v>8.7718900000000009</c:v>
                </c:pt>
                <c:pt idx="8">
                  <c:v>15.99405</c:v>
                </c:pt>
                <c:pt idx="9">
                  <c:v>5.1675599999999999</c:v>
                </c:pt>
              </c:numCache>
            </c:numRef>
          </c:val>
          <c:extLst xmlns:c16r2="http://schemas.microsoft.com/office/drawing/2015/06/chart">
            <c:ext xmlns:c16="http://schemas.microsoft.com/office/drawing/2014/chart" uri="{C3380CC4-5D6E-409C-BE32-E72D297353CC}">
              <c16:uniqueId val="{00000005-600C-46A2-92FC-93DF7F5B0A53}"/>
            </c:ext>
          </c:extLst>
        </c:ser>
        <c:ser>
          <c:idx val="6"/>
          <c:order val="6"/>
          <c:tx>
            <c:strRef>
              <c:f>Sheet1!$H$1</c:f>
              <c:strCache>
                <c:ptCount val="1"/>
                <c:pt idx="0">
                  <c:v>利息その他</c:v>
                </c:pt>
              </c:strCache>
            </c:strRef>
          </c:tx>
          <c:spPr>
            <a:solidFill>
              <a:schemeClr val="bg1">
                <a:lumMod val="95000"/>
              </a:schemeClr>
            </a:solidFill>
            <a:ln>
              <a:solidFill>
                <a:schemeClr val="tx1">
                  <a:lumMod val="75000"/>
                  <a:lumOff val="25000"/>
                </a:schemeClr>
              </a:solidFill>
            </a:ln>
          </c:spPr>
          <c:invertIfNegative val="0"/>
          <c:cat>
            <c:strRef>
              <c:f>Sheet1!$A$2:$A$11</c:f>
              <c:strCache>
                <c:ptCount val="10"/>
                <c:pt idx="0">
                  <c:v>富田林市</c:v>
                </c:pt>
                <c:pt idx="1">
                  <c:v>羽曳野市</c:v>
                </c:pt>
                <c:pt idx="2">
                  <c:v>松原市</c:v>
                </c:pt>
                <c:pt idx="3">
                  <c:v>大東市</c:v>
                </c:pt>
                <c:pt idx="4">
                  <c:v>箕面市</c:v>
                </c:pt>
                <c:pt idx="5">
                  <c:v>門真市</c:v>
                </c:pt>
                <c:pt idx="6">
                  <c:v>守口市</c:v>
                </c:pt>
                <c:pt idx="7">
                  <c:v>河内長野市</c:v>
                </c:pt>
                <c:pt idx="8">
                  <c:v>池田市</c:v>
                </c:pt>
                <c:pt idx="9">
                  <c:v>泉佐野市</c:v>
                </c:pt>
              </c:strCache>
            </c:strRef>
          </c:cat>
          <c:val>
            <c:numRef>
              <c:f>Sheet1!$H$2:$H$11</c:f>
              <c:numCache>
                <c:formatCode>0.00</c:formatCode>
                <c:ptCount val="10"/>
                <c:pt idx="0">
                  <c:v>11.7988</c:v>
                </c:pt>
                <c:pt idx="1">
                  <c:v>21.427989999999998</c:v>
                </c:pt>
                <c:pt idx="2">
                  <c:v>7.5518000000000001</c:v>
                </c:pt>
                <c:pt idx="3">
                  <c:v>11.250209999999999</c:v>
                </c:pt>
                <c:pt idx="4">
                  <c:v>13.46935</c:v>
                </c:pt>
                <c:pt idx="5">
                  <c:v>16.617849999999997</c:v>
                </c:pt>
                <c:pt idx="6">
                  <c:v>41.290149999999997</c:v>
                </c:pt>
                <c:pt idx="7">
                  <c:v>18.29083</c:v>
                </c:pt>
                <c:pt idx="8">
                  <c:v>29.68778</c:v>
                </c:pt>
                <c:pt idx="9">
                  <c:v>28.223269999999999</c:v>
                </c:pt>
              </c:numCache>
            </c:numRef>
          </c:val>
          <c:extLst xmlns:c16r2="http://schemas.microsoft.com/office/drawing/2015/06/chart">
            <c:ext xmlns:c16="http://schemas.microsoft.com/office/drawing/2014/chart" uri="{C3380CC4-5D6E-409C-BE32-E72D297353CC}">
              <c16:uniqueId val="{00000006-600C-46A2-92FC-93DF7F5B0A53}"/>
            </c:ext>
          </c:extLst>
        </c:ser>
        <c:dLbls>
          <c:showLegendKey val="0"/>
          <c:showVal val="0"/>
          <c:showCatName val="0"/>
          <c:showSerName val="0"/>
          <c:showPercent val="0"/>
          <c:showBubbleSize val="0"/>
        </c:dLbls>
        <c:gapWidth val="70"/>
        <c:overlap val="100"/>
        <c:axId val="191849216"/>
        <c:axId val="191917056"/>
      </c:barChart>
      <c:catAx>
        <c:axId val="191849216"/>
        <c:scaling>
          <c:orientation val="minMax"/>
        </c:scaling>
        <c:delete val="0"/>
        <c:axPos val="b"/>
        <c:numFmt formatCode="General" sourceLinked="0"/>
        <c:majorTickMark val="out"/>
        <c:minorTickMark val="none"/>
        <c:tickLblPos val="nextTo"/>
        <c:txPr>
          <a:bodyPr rot="0" vert="eaVert"/>
          <a:lstStyle/>
          <a:p>
            <a:pPr>
              <a:defRPr/>
            </a:pPr>
            <a:endParaRPr lang="ja-JP"/>
          </a:p>
        </c:txPr>
        <c:crossAx val="191917056"/>
        <c:crosses val="autoZero"/>
        <c:auto val="1"/>
        <c:lblAlgn val="ctr"/>
        <c:lblOffset val="100"/>
        <c:noMultiLvlLbl val="0"/>
      </c:catAx>
      <c:valAx>
        <c:axId val="191917056"/>
        <c:scaling>
          <c:orientation val="minMax"/>
          <c:max val="250"/>
        </c:scaling>
        <c:delete val="0"/>
        <c:axPos val="l"/>
        <c:majorGridlines>
          <c:spPr>
            <a:ln>
              <a:solidFill>
                <a:schemeClr val="bg1">
                  <a:lumMod val="85000"/>
                </a:schemeClr>
              </a:solidFill>
            </a:ln>
          </c:spPr>
        </c:majorGridlines>
        <c:numFmt formatCode="General" sourceLinked="0"/>
        <c:majorTickMark val="out"/>
        <c:minorTickMark val="none"/>
        <c:tickLblPos val="nextTo"/>
        <c:txPr>
          <a:bodyPr/>
          <a:lstStyle/>
          <a:p>
            <a:pPr>
              <a:defRPr sz="1100"/>
            </a:pPr>
            <a:endParaRPr lang="ja-JP"/>
          </a:p>
        </c:txPr>
        <c:crossAx val="191849216"/>
        <c:crosses val="autoZero"/>
        <c:crossBetween val="between"/>
      </c:valAx>
    </c:plotArea>
    <c:legend>
      <c:legendPos val="l"/>
      <c:layout>
        <c:manualLayout>
          <c:xMode val="edge"/>
          <c:yMode val="edge"/>
          <c:x val="8.9679301169926506E-3"/>
          <c:y val="0.2489505795652335"/>
          <c:w val="0.1181868445878895"/>
          <c:h val="0.40803521830907674"/>
        </c:manualLayout>
      </c:layout>
      <c:overlay val="0"/>
      <c:txPr>
        <a:bodyPr/>
        <a:lstStyle/>
        <a:p>
          <a:pPr>
            <a:defRPr sz="1100"/>
          </a:pPr>
          <a:endParaRPr lang="ja-JP"/>
        </a:p>
      </c:txPr>
    </c:legend>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413633419262267"/>
          <c:y val="3.5229650409213789E-2"/>
          <c:w val="0.77125834888402223"/>
          <c:h val="0.74436752397881711"/>
        </c:manualLayout>
      </c:layout>
      <c:barChart>
        <c:barDir val="col"/>
        <c:grouping val="stacked"/>
        <c:varyColors val="0"/>
        <c:ser>
          <c:idx val="0"/>
          <c:order val="0"/>
          <c:tx>
            <c:strRef>
              <c:f>Sheet1!$B$1</c:f>
              <c:strCache>
                <c:ptCount val="1"/>
                <c:pt idx="0">
                  <c:v>受水費</c:v>
                </c:pt>
              </c:strCache>
            </c:strRef>
          </c:tx>
          <c:spPr>
            <a:solidFill>
              <a:schemeClr val="tx1">
                <a:lumMod val="65000"/>
                <a:lumOff val="35000"/>
              </a:schemeClr>
            </a:solidFill>
            <a:ln>
              <a:solidFill>
                <a:schemeClr val="tx1">
                  <a:lumMod val="75000"/>
                  <a:lumOff val="25000"/>
                </a:schemeClr>
              </a:solidFill>
            </a:ln>
          </c:spPr>
          <c:invertIfNegative val="0"/>
          <c:cat>
            <c:strRef>
              <c:f>Sheet1!$A$2:$A$12</c:f>
              <c:strCache>
                <c:ptCount val="11"/>
                <c:pt idx="0">
                  <c:v>柏原市</c:v>
                </c:pt>
                <c:pt idx="1">
                  <c:v>貝塚市</c:v>
                </c:pt>
                <c:pt idx="2">
                  <c:v>藤井寺市</c:v>
                </c:pt>
                <c:pt idx="3">
                  <c:v>交野市</c:v>
                </c:pt>
                <c:pt idx="4">
                  <c:v>大阪狭山市</c:v>
                </c:pt>
                <c:pt idx="5">
                  <c:v>高石市</c:v>
                </c:pt>
                <c:pt idx="6">
                  <c:v>泉大津市</c:v>
                </c:pt>
                <c:pt idx="7">
                  <c:v>四條畷市</c:v>
                </c:pt>
                <c:pt idx="8">
                  <c:v>泉南市</c:v>
                </c:pt>
                <c:pt idx="9">
                  <c:v>摂津市</c:v>
                </c:pt>
                <c:pt idx="10">
                  <c:v>阪南市</c:v>
                </c:pt>
              </c:strCache>
            </c:strRef>
          </c:cat>
          <c:val>
            <c:numRef>
              <c:f>Sheet1!$B$2:$B$12</c:f>
              <c:numCache>
                <c:formatCode>0.0_ </c:formatCode>
                <c:ptCount val="11"/>
                <c:pt idx="0">
                  <c:v>27.064330000000002</c:v>
                </c:pt>
                <c:pt idx="1">
                  <c:v>37.582810000000002</c:v>
                </c:pt>
                <c:pt idx="2">
                  <c:v>39.450380000000003</c:v>
                </c:pt>
                <c:pt idx="3">
                  <c:v>22.78828</c:v>
                </c:pt>
                <c:pt idx="4">
                  <c:v>79.659809999999993</c:v>
                </c:pt>
                <c:pt idx="5">
                  <c:v>77.293610000000001</c:v>
                </c:pt>
                <c:pt idx="6">
                  <c:v>75.855819999999994</c:v>
                </c:pt>
                <c:pt idx="7">
                  <c:v>77.489419999999996</c:v>
                </c:pt>
                <c:pt idx="8">
                  <c:v>83.879059999999996</c:v>
                </c:pt>
                <c:pt idx="9">
                  <c:v>54.760539999999999</c:v>
                </c:pt>
                <c:pt idx="10">
                  <c:v>82.040530000000004</c:v>
                </c:pt>
              </c:numCache>
            </c:numRef>
          </c:val>
          <c:extLst xmlns:c16r2="http://schemas.microsoft.com/office/drawing/2015/06/chart">
            <c:ext xmlns:c16="http://schemas.microsoft.com/office/drawing/2014/chart" uri="{C3380CC4-5D6E-409C-BE32-E72D297353CC}">
              <c16:uniqueId val="{00000000-600C-46A2-92FC-93DF7F5B0A53}"/>
            </c:ext>
          </c:extLst>
        </c:ser>
        <c:ser>
          <c:idx val="1"/>
          <c:order val="1"/>
          <c:tx>
            <c:strRef>
              <c:f>Sheet1!$C$1</c:f>
              <c:strCache>
                <c:ptCount val="1"/>
                <c:pt idx="0">
                  <c:v>減価償却</c:v>
                </c:pt>
              </c:strCache>
            </c:strRef>
          </c:tx>
          <c:spPr>
            <a:pattFill prst="ltUpDiag">
              <a:fgClr>
                <a:schemeClr val="tx1">
                  <a:lumMod val="65000"/>
                  <a:lumOff val="35000"/>
                </a:schemeClr>
              </a:fgClr>
              <a:bgClr>
                <a:schemeClr val="bg1"/>
              </a:bgClr>
            </a:pattFill>
            <a:ln>
              <a:solidFill>
                <a:schemeClr val="tx1">
                  <a:lumMod val="75000"/>
                  <a:lumOff val="25000"/>
                </a:schemeClr>
              </a:solidFill>
            </a:ln>
          </c:spPr>
          <c:invertIfNegative val="0"/>
          <c:dLbls>
            <c:numFmt formatCode="#,##0.0_);[Red]\(#,##0.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柏原市</c:v>
                </c:pt>
                <c:pt idx="1">
                  <c:v>貝塚市</c:v>
                </c:pt>
                <c:pt idx="2">
                  <c:v>藤井寺市</c:v>
                </c:pt>
                <c:pt idx="3">
                  <c:v>交野市</c:v>
                </c:pt>
                <c:pt idx="4">
                  <c:v>大阪狭山市</c:v>
                </c:pt>
                <c:pt idx="5">
                  <c:v>高石市</c:v>
                </c:pt>
                <c:pt idx="6">
                  <c:v>泉大津市</c:v>
                </c:pt>
                <c:pt idx="7">
                  <c:v>四條畷市</c:v>
                </c:pt>
                <c:pt idx="8">
                  <c:v>泉南市</c:v>
                </c:pt>
                <c:pt idx="9">
                  <c:v>摂津市</c:v>
                </c:pt>
                <c:pt idx="10">
                  <c:v>阪南市</c:v>
                </c:pt>
              </c:strCache>
            </c:strRef>
          </c:cat>
          <c:val>
            <c:numRef>
              <c:f>Sheet1!$C$2:$C$12</c:f>
              <c:numCache>
                <c:formatCode>0.0_ </c:formatCode>
                <c:ptCount val="11"/>
                <c:pt idx="0">
                  <c:v>39.847389999999997</c:v>
                </c:pt>
                <c:pt idx="1">
                  <c:v>34.828859999999999</c:v>
                </c:pt>
                <c:pt idx="2">
                  <c:v>30.074470000000002</c:v>
                </c:pt>
                <c:pt idx="3">
                  <c:v>41.91028</c:v>
                </c:pt>
                <c:pt idx="4">
                  <c:v>18.063120000000001</c:v>
                </c:pt>
                <c:pt idx="5">
                  <c:v>17.994250000000001</c:v>
                </c:pt>
                <c:pt idx="6">
                  <c:v>35.308109999999999</c:v>
                </c:pt>
                <c:pt idx="7">
                  <c:v>26.951930000000001</c:v>
                </c:pt>
                <c:pt idx="8">
                  <c:v>30.54569</c:v>
                </c:pt>
                <c:pt idx="9">
                  <c:v>36.51294</c:v>
                </c:pt>
                <c:pt idx="10">
                  <c:v>34.653329999999997</c:v>
                </c:pt>
              </c:numCache>
            </c:numRef>
          </c:val>
          <c:extLst xmlns:c16r2="http://schemas.microsoft.com/office/drawing/2015/06/chart">
            <c:ext xmlns:c16="http://schemas.microsoft.com/office/drawing/2014/chart" uri="{C3380CC4-5D6E-409C-BE32-E72D297353CC}">
              <c16:uniqueId val="{00000001-600C-46A2-92FC-93DF7F5B0A53}"/>
            </c:ext>
          </c:extLst>
        </c:ser>
        <c:ser>
          <c:idx val="2"/>
          <c:order val="2"/>
          <c:tx>
            <c:strRef>
              <c:f>Sheet1!$D$1</c:f>
              <c:strCache>
                <c:ptCount val="1"/>
                <c:pt idx="0">
                  <c:v>職員費</c:v>
                </c:pt>
              </c:strCache>
            </c:strRef>
          </c:tx>
          <c:spPr>
            <a:pattFill prst="pct10">
              <a:fgClr>
                <a:schemeClr val="tx1">
                  <a:lumMod val="65000"/>
                  <a:lumOff val="35000"/>
                </a:schemeClr>
              </a:fgClr>
              <a:bgClr>
                <a:schemeClr val="bg1"/>
              </a:bgClr>
            </a:pattFill>
            <a:ln>
              <a:solidFill>
                <a:schemeClr val="tx1">
                  <a:lumMod val="75000"/>
                  <a:lumOff val="25000"/>
                </a:schemeClr>
              </a:solidFill>
            </a:ln>
          </c:spPr>
          <c:invertIfNegative val="0"/>
          <c:dLbls>
            <c:numFmt formatCode="#,##0.0_);[Red]\(#,##0.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柏原市</c:v>
                </c:pt>
                <c:pt idx="1">
                  <c:v>貝塚市</c:v>
                </c:pt>
                <c:pt idx="2">
                  <c:v>藤井寺市</c:v>
                </c:pt>
                <c:pt idx="3">
                  <c:v>交野市</c:v>
                </c:pt>
                <c:pt idx="4">
                  <c:v>大阪狭山市</c:v>
                </c:pt>
                <c:pt idx="5">
                  <c:v>高石市</c:v>
                </c:pt>
                <c:pt idx="6">
                  <c:v>泉大津市</c:v>
                </c:pt>
                <c:pt idx="7">
                  <c:v>四條畷市</c:v>
                </c:pt>
                <c:pt idx="8">
                  <c:v>泉南市</c:v>
                </c:pt>
                <c:pt idx="9">
                  <c:v>摂津市</c:v>
                </c:pt>
                <c:pt idx="10">
                  <c:v>阪南市</c:v>
                </c:pt>
              </c:strCache>
            </c:strRef>
          </c:cat>
          <c:val>
            <c:numRef>
              <c:f>Sheet1!$D$2:$D$12</c:f>
              <c:numCache>
                <c:formatCode>0.0_ </c:formatCode>
                <c:ptCount val="11"/>
                <c:pt idx="0">
                  <c:v>19.06476</c:v>
                </c:pt>
                <c:pt idx="1">
                  <c:v>30.38344</c:v>
                </c:pt>
                <c:pt idx="2">
                  <c:v>20.751259999999998</c:v>
                </c:pt>
                <c:pt idx="3">
                  <c:v>26.540800000000001</c:v>
                </c:pt>
                <c:pt idx="4">
                  <c:v>21.701730000000001</c:v>
                </c:pt>
                <c:pt idx="5">
                  <c:v>19.22476</c:v>
                </c:pt>
                <c:pt idx="6">
                  <c:v>14.567310000000001</c:v>
                </c:pt>
                <c:pt idx="7">
                  <c:v>29.515509999999999</c:v>
                </c:pt>
                <c:pt idx="8">
                  <c:v>17.915400000000002</c:v>
                </c:pt>
                <c:pt idx="9">
                  <c:v>36.03031</c:v>
                </c:pt>
                <c:pt idx="10">
                  <c:v>25.785979999999999</c:v>
                </c:pt>
              </c:numCache>
            </c:numRef>
          </c:val>
          <c:extLst xmlns:c16r2="http://schemas.microsoft.com/office/drawing/2015/06/chart">
            <c:ext xmlns:c16="http://schemas.microsoft.com/office/drawing/2014/chart" uri="{C3380CC4-5D6E-409C-BE32-E72D297353CC}">
              <c16:uniqueId val="{00000002-600C-46A2-92FC-93DF7F5B0A53}"/>
            </c:ext>
          </c:extLst>
        </c:ser>
        <c:ser>
          <c:idx val="3"/>
          <c:order val="3"/>
          <c:tx>
            <c:strRef>
              <c:f>Sheet1!$E$1</c:f>
              <c:strCache>
                <c:ptCount val="1"/>
                <c:pt idx="0">
                  <c:v>委託料</c:v>
                </c:pt>
              </c:strCache>
            </c:strRef>
          </c:tx>
          <c:spPr>
            <a:pattFill prst="openDmnd">
              <a:fgClr>
                <a:schemeClr val="tx1"/>
              </a:fgClr>
              <a:bgClr>
                <a:schemeClr val="bg1"/>
              </a:bgClr>
            </a:pattFill>
            <a:ln>
              <a:solidFill>
                <a:schemeClr val="tx1">
                  <a:lumMod val="75000"/>
                  <a:lumOff val="25000"/>
                </a:schemeClr>
              </a:solidFill>
            </a:ln>
          </c:spPr>
          <c:invertIfNegative val="0"/>
          <c:cat>
            <c:strRef>
              <c:f>Sheet1!$A$2:$A$12</c:f>
              <c:strCache>
                <c:ptCount val="11"/>
                <c:pt idx="0">
                  <c:v>柏原市</c:v>
                </c:pt>
                <c:pt idx="1">
                  <c:v>貝塚市</c:v>
                </c:pt>
                <c:pt idx="2">
                  <c:v>藤井寺市</c:v>
                </c:pt>
                <c:pt idx="3">
                  <c:v>交野市</c:v>
                </c:pt>
                <c:pt idx="4">
                  <c:v>大阪狭山市</c:v>
                </c:pt>
                <c:pt idx="5">
                  <c:v>高石市</c:v>
                </c:pt>
                <c:pt idx="6">
                  <c:v>泉大津市</c:v>
                </c:pt>
                <c:pt idx="7">
                  <c:v>四條畷市</c:v>
                </c:pt>
                <c:pt idx="8">
                  <c:v>泉南市</c:v>
                </c:pt>
                <c:pt idx="9">
                  <c:v>摂津市</c:v>
                </c:pt>
                <c:pt idx="10">
                  <c:v>阪南市</c:v>
                </c:pt>
              </c:strCache>
            </c:strRef>
          </c:cat>
          <c:val>
            <c:numRef>
              <c:f>Sheet1!$E$2:$E$12</c:f>
              <c:numCache>
                <c:formatCode>0.0_ </c:formatCode>
                <c:ptCount val="11"/>
                <c:pt idx="0">
                  <c:v>15.23854</c:v>
                </c:pt>
                <c:pt idx="1">
                  <c:v>12.46794</c:v>
                </c:pt>
                <c:pt idx="2">
                  <c:v>20.85463</c:v>
                </c:pt>
                <c:pt idx="3">
                  <c:v>17.781379999999999</c:v>
                </c:pt>
                <c:pt idx="4">
                  <c:v>18.46734</c:v>
                </c:pt>
                <c:pt idx="5">
                  <c:v>25.228909999999999</c:v>
                </c:pt>
                <c:pt idx="6">
                  <c:v>18.446100000000001</c:v>
                </c:pt>
                <c:pt idx="7">
                  <c:v>10.42784</c:v>
                </c:pt>
                <c:pt idx="8">
                  <c:v>15.11504</c:v>
                </c:pt>
                <c:pt idx="9">
                  <c:v>18.520060000000001</c:v>
                </c:pt>
                <c:pt idx="10">
                  <c:v>15.93722</c:v>
                </c:pt>
              </c:numCache>
            </c:numRef>
          </c:val>
          <c:extLst xmlns:c16r2="http://schemas.microsoft.com/office/drawing/2015/06/chart">
            <c:ext xmlns:c16="http://schemas.microsoft.com/office/drawing/2014/chart" uri="{C3380CC4-5D6E-409C-BE32-E72D297353CC}">
              <c16:uniqueId val="{00000003-600C-46A2-92FC-93DF7F5B0A53}"/>
            </c:ext>
          </c:extLst>
        </c:ser>
        <c:ser>
          <c:idx val="4"/>
          <c:order val="4"/>
          <c:tx>
            <c:strRef>
              <c:f>Sheet1!$F$1</c:f>
              <c:strCache>
                <c:ptCount val="1"/>
                <c:pt idx="0">
                  <c:v>修繕・復旧費</c:v>
                </c:pt>
              </c:strCache>
            </c:strRef>
          </c:tx>
          <c:spPr>
            <a:pattFill prst="smGrid">
              <a:fgClr>
                <a:schemeClr val="tx1"/>
              </a:fgClr>
              <a:bgClr>
                <a:schemeClr val="bg1"/>
              </a:bgClr>
            </a:pattFill>
            <a:ln>
              <a:solidFill>
                <a:schemeClr val="tx1">
                  <a:lumMod val="75000"/>
                  <a:lumOff val="25000"/>
                </a:schemeClr>
              </a:solidFill>
            </a:ln>
          </c:spPr>
          <c:invertIfNegative val="0"/>
          <c:cat>
            <c:strRef>
              <c:f>Sheet1!$A$2:$A$12</c:f>
              <c:strCache>
                <c:ptCount val="11"/>
                <c:pt idx="0">
                  <c:v>柏原市</c:v>
                </c:pt>
                <c:pt idx="1">
                  <c:v>貝塚市</c:v>
                </c:pt>
                <c:pt idx="2">
                  <c:v>藤井寺市</c:v>
                </c:pt>
                <c:pt idx="3">
                  <c:v>交野市</c:v>
                </c:pt>
                <c:pt idx="4">
                  <c:v>大阪狭山市</c:v>
                </c:pt>
                <c:pt idx="5">
                  <c:v>高石市</c:v>
                </c:pt>
                <c:pt idx="6">
                  <c:v>泉大津市</c:v>
                </c:pt>
                <c:pt idx="7">
                  <c:v>四條畷市</c:v>
                </c:pt>
                <c:pt idx="8">
                  <c:v>泉南市</c:v>
                </c:pt>
                <c:pt idx="9">
                  <c:v>摂津市</c:v>
                </c:pt>
                <c:pt idx="10">
                  <c:v>阪南市</c:v>
                </c:pt>
              </c:strCache>
            </c:strRef>
          </c:cat>
          <c:val>
            <c:numRef>
              <c:f>Sheet1!$F$2:$F$12</c:f>
              <c:numCache>
                <c:formatCode>0.0_ </c:formatCode>
                <c:ptCount val="11"/>
                <c:pt idx="0">
                  <c:v>11.694290000000001</c:v>
                </c:pt>
                <c:pt idx="1">
                  <c:v>7.5368199999999996</c:v>
                </c:pt>
                <c:pt idx="2">
                  <c:v>3.5805100000000003</c:v>
                </c:pt>
                <c:pt idx="3">
                  <c:v>7.1344199999999995</c:v>
                </c:pt>
                <c:pt idx="4">
                  <c:v>2.8548299999999998</c:v>
                </c:pt>
                <c:pt idx="5">
                  <c:v>4.6115000000000004</c:v>
                </c:pt>
                <c:pt idx="6">
                  <c:v>4.3255799999999995</c:v>
                </c:pt>
                <c:pt idx="7">
                  <c:v>5.7418499999999995</c:v>
                </c:pt>
                <c:pt idx="8">
                  <c:v>5.5596100000000002</c:v>
                </c:pt>
                <c:pt idx="9">
                  <c:v>6.7386099999999995</c:v>
                </c:pt>
                <c:pt idx="10">
                  <c:v>7.1160800000000002</c:v>
                </c:pt>
              </c:numCache>
            </c:numRef>
          </c:val>
          <c:extLst xmlns:c16r2="http://schemas.microsoft.com/office/drawing/2015/06/chart">
            <c:ext xmlns:c16="http://schemas.microsoft.com/office/drawing/2014/chart" uri="{C3380CC4-5D6E-409C-BE32-E72D297353CC}">
              <c16:uniqueId val="{00000004-600C-46A2-92FC-93DF7F5B0A53}"/>
            </c:ext>
          </c:extLst>
        </c:ser>
        <c:ser>
          <c:idx val="5"/>
          <c:order val="5"/>
          <c:tx>
            <c:strRef>
              <c:f>Sheet1!$G$1</c:f>
              <c:strCache>
                <c:ptCount val="1"/>
                <c:pt idx="0">
                  <c:v>動力・材料費</c:v>
                </c:pt>
              </c:strCache>
            </c:strRef>
          </c:tx>
          <c:spPr>
            <a:solidFill>
              <a:schemeClr val="bg1">
                <a:lumMod val="75000"/>
              </a:schemeClr>
            </a:solidFill>
            <a:ln>
              <a:solidFill>
                <a:schemeClr val="tx1">
                  <a:lumMod val="75000"/>
                  <a:lumOff val="25000"/>
                </a:schemeClr>
              </a:solidFill>
            </a:ln>
          </c:spPr>
          <c:invertIfNegative val="0"/>
          <c:cat>
            <c:strRef>
              <c:f>Sheet1!$A$2:$A$12</c:f>
              <c:strCache>
                <c:ptCount val="11"/>
                <c:pt idx="0">
                  <c:v>柏原市</c:v>
                </c:pt>
                <c:pt idx="1">
                  <c:v>貝塚市</c:v>
                </c:pt>
                <c:pt idx="2">
                  <c:v>藤井寺市</c:v>
                </c:pt>
                <c:pt idx="3">
                  <c:v>交野市</c:v>
                </c:pt>
                <c:pt idx="4">
                  <c:v>大阪狭山市</c:v>
                </c:pt>
                <c:pt idx="5">
                  <c:v>高石市</c:v>
                </c:pt>
                <c:pt idx="6">
                  <c:v>泉大津市</c:v>
                </c:pt>
                <c:pt idx="7">
                  <c:v>四條畷市</c:v>
                </c:pt>
                <c:pt idx="8">
                  <c:v>泉南市</c:v>
                </c:pt>
                <c:pt idx="9">
                  <c:v>摂津市</c:v>
                </c:pt>
                <c:pt idx="10">
                  <c:v>阪南市</c:v>
                </c:pt>
              </c:strCache>
            </c:strRef>
          </c:cat>
          <c:val>
            <c:numRef>
              <c:f>Sheet1!$G$2:$G$12</c:f>
              <c:numCache>
                <c:formatCode>0.0_ </c:formatCode>
                <c:ptCount val="11"/>
                <c:pt idx="0">
                  <c:v>12.04106</c:v>
                </c:pt>
                <c:pt idx="1">
                  <c:v>10.42571</c:v>
                </c:pt>
                <c:pt idx="2">
                  <c:v>10.447430000000001</c:v>
                </c:pt>
                <c:pt idx="3">
                  <c:v>18.152950000000004</c:v>
                </c:pt>
                <c:pt idx="4">
                  <c:v>6.9090900000000008</c:v>
                </c:pt>
                <c:pt idx="5">
                  <c:v>3.2945199999999999</c:v>
                </c:pt>
                <c:pt idx="6">
                  <c:v>2.9754799999999997</c:v>
                </c:pt>
                <c:pt idx="7">
                  <c:v>8.5785199999999993</c:v>
                </c:pt>
                <c:pt idx="8">
                  <c:v>7.557739999999999</c:v>
                </c:pt>
                <c:pt idx="9">
                  <c:v>12.765770000000002</c:v>
                </c:pt>
                <c:pt idx="10">
                  <c:v>7.6511399999999998</c:v>
                </c:pt>
              </c:numCache>
            </c:numRef>
          </c:val>
          <c:extLst xmlns:c16r2="http://schemas.microsoft.com/office/drawing/2015/06/chart">
            <c:ext xmlns:c16="http://schemas.microsoft.com/office/drawing/2014/chart" uri="{C3380CC4-5D6E-409C-BE32-E72D297353CC}">
              <c16:uniqueId val="{00000005-600C-46A2-92FC-93DF7F5B0A53}"/>
            </c:ext>
          </c:extLst>
        </c:ser>
        <c:ser>
          <c:idx val="6"/>
          <c:order val="6"/>
          <c:tx>
            <c:strRef>
              <c:f>Sheet1!$H$1</c:f>
              <c:strCache>
                <c:ptCount val="1"/>
                <c:pt idx="0">
                  <c:v>利息その他</c:v>
                </c:pt>
              </c:strCache>
            </c:strRef>
          </c:tx>
          <c:spPr>
            <a:solidFill>
              <a:schemeClr val="bg1">
                <a:lumMod val="95000"/>
              </a:schemeClr>
            </a:solidFill>
            <a:ln>
              <a:solidFill>
                <a:schemeClr val="tx1">
                  <a:lumMod val="75000"/>
                  <a:lumOff val="25000"/>
                </a:schemeClr>
              </a:solidFill>
            </a:ln>
          </c:spPr>
          <c:invertIfNegative val="0"/>
          <c:cat>
            <c:strRef>
              <c:f>Sheet1!$A$2:$A$12</c:f>
              <c:strCache>
                <c:ptCount val="11"/>
                <c:pt idx="0">
                  <c:v>柏原市</c:v>
                </c:pt>
                <c:pt idx="1">
                  <c:v>貝塚市</c:v>
                </c:pt>
                <c:pt idx="2">
                  <c:v>藤井寺市</c:v>
                </c:pt>
                <c:pt idx="3">
                  <c:v>交野市</c:v>
                </c:pt>
                <c:pt idx="4">
                  <c:v>大阪狭山市</c:v>
                </c:pt>
                <c:pt idx="5">
                  <c:v>高石市</c:v>
                </c:pt>
                <c:pt idx="6">
                  <c:v>泉大津市</c:v>
                </c:pt>
                <c:pt idx="7">
                  <c:v>四條畷市</c:v>
                </c:pt>
                <c:pt idx="8">
                  <c:v>泉南市</c:v>
                </c:pt>
                <c:pt idx="9">
                  <c:v>摂津市</c:v>
                </c:pt>
                <c:pt idx="10">
                  <c:v>阪南市</c:v>
                </c:pt>
              </c:strCache>
            </c:strRef>
          </c:cat>
          <c:val>
            <c:numRef>
              <c:f>Sheet1!$H$2:$H$12</c:f>
              <c:numCache>
                <c:formatCode>0.0_ </c:formatCode>
                <c:ptCount val="11"/>
                <c:pt idx="0">
                  <c:v>16.256259999999997</c:v>
                </c:pt>
                <c:pt idx="1">
                  <c:v>12.170310000000001</c:v>
                </c:pt>
                <c:pt idx="2">
                  <c:v>20.70496</c:v>
                </c:pt>
                <c:pt idx="3">
                  <c:v>31.02186</c:v>
                </c:pt>
                <c:pt idx="4">
                  <c:v>18.02149</c:v>
                </c:pt>
                <c:pt idx="5">
                  <c:v>18.148520000000001</c:v>
                </c:pt>
                <c:pt idx="6">
                  <c:v>15.791779999999999</c:v>
                </c:pt>
                <c:pt idx="7">
                  <c:v>16.5197</c:v>
                </c:pt>
                <c:pt idx="8">
                  <c:v>15.918760000000001</c:v>
                </c:pt>
                <c:pt idx="9">
                  <c:v>12.918939999999999</c:v>
                </c:pt>
                <c:pt idx="10">
                  <c:v>11.071679999999999</c:v>
                </c:pt>
              </c:numCache>
            </c:numRef>
          </c:val>
          <c:extLst xmlns:c16r2="http://schemas.microsoft.com/office/drawing/2015/06/chart">
            <c:ext xmlns:c16="http://schemas.microsoft.com/office/drawing/2014/chart" uri="{C3380CC4-5D6E-409C-BE32-E72D297353CC}">
              <c16:uniqueId val="{00000006-600C-46A2-92FC-93DF7F5B0A53}"/>
            </c:ext>
          </c:extLst>
        </c:ser>
        <c:dLbls>
          <c:showLegendKey val="0"/>
          <c:showVal val="0"/>
          <c:showCatName val="0"/>
          <c:showSerName val="0"/>
          <c:showPercent val="0"/>
          <c:showBubbleSize val="0"/>
        </c:dLbls>
        <c:gapWidth val="70"/>
        <c:overlap val="100"/>
        <c:axId val="202390144"/>
        <c:axId val="202391936"/>
      </c:barChart>
      <c:catAx>
        <c:axId val="202390144"/>
        <c:scaling>
          <c:orientation val="minMax"/>
        </c:scaling>
        <c:delete val="0"/>
        <c:axPos val="b"/>
        <c:numFmt formatCode="General" sourceLinked="0"/>
        <c:majorTickMark val="out"/>
        <c:minorTickMark val="none"/>
        <c:tickLblPos val="nextTo"/>
        <c:txPr>
          <a:bodyPr rot="0" vert="eaVert"/>
          <a:lstStyle/>
          <a:p>
            <a:pPr>
              <a:defRPr/>
            </a:pPr>
            <a:endParaRPr lang="ja-JP"/>
          </a:p>
        </c:txPr>
        <c:crossAx val="202391936"/>
        <c:crossesAt val="0"/>
        <c:auto val="1"/>
        <c:lblAlgn val="ctr"/>
        <c:lblOffset val="100"/>
        <c:noMultiLvlLbl val="0"/>
      </c:catAx>
      <c:valAx>
        <c:axId val="202391936"/>
        <c:scaling>
          <c:orientation val="minMax"/>
          <c:max val="250"/>
          <c:min val="0"/>
        </c:scaling>
        <c:delete val="0"/>
        <c:axPos val="l"/>
        <c:majorGridlines>
          <c:spPr>
            <a:ln>
              <a:solidFill>
                <a:schemeClr val="bg1">
                  <a:lumMod val="85000"/>
                </a:schemeClr>
              </a:solidFill>
            </a:ln>
          </c:spPr>
        </c:majorGridlines>
        <c:numFmt formatCode="0_ " sourceLinked="0"/>
        <c:majorTickMark val="out"/>
        <c:minorTickMark val="none"/>
        <c:tickLblPos val="nextTo"/>
        <c:txPr>
          <a:bodyPr/>
          <a:lstStyle/>
          <a:p>
            <a:pPr>
              <a:defRPr sz="1100"/>
            </a:pPr>
            <a:endParaRPr lang="ja-JP"/>
          </a:p>
        </c:txPr>
        <c:crossAx val="202390144"/>
        <c:crosses val="autoZero"/>
        <c:crossBetween val="between"/>
        <c:majorUnit val="50"/>
      </c:valAx>
    </c:plotArea>
    <c:legend>
      <c:legendPos val="l"/>
      <c:layout>
        <c:manualLayout>
          <c:xMode val="edge"/>
          <c:yMode val="edge"/>
          <c:x val="8.9679301169926506E-3"/>
          <c:y val="0.2489505795652335"/>
          <c:w val="0.11622997685185187"/>
          <c:h val="0.40803521830907674"/>
        </c:manualLayout>
      </c:layout>
      <c:overlay val="0"/>
      <c:txPr>
        <a:bodyPr/>
        <a:lstStyle/>
        <a:p>
          <a:pPr>
            <a:defRPr sz="1100"/>
          </a:pPr>
          <a:endParaRPr lang="ja-JP"/>
        </a:p>
      </c:txPr>
    </c:legend>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413633419262267"/>
          <c:y val="3.5229650409213789E-2"/>
          <c:w val="0.77125834888402223"/>
          <c:h val="0.74436752397881711"/>
        </c:manualLayout>
      </c:layout>
      <c:barChart>
        <c:barDir val="col"/>
        <c:grouping val="stacked"/>
        <c:varyColors val="0"/>
        <c:ser>
          <c:idx val="0"/>
          <c:order val="0"/>
          <c:tx>
            <c:strRef>
              <c:f>Sheet1!$B$1</c:f>
              <c:strCache>
                <c:ptCount val="1"/>
                <c:pt idx="0">
                  <c:v>受水費</c:v>
                </c:pt>
              </c:strCache>
            </c:strRef>
          </c:tx>
          <c:spPr>
            <a:solidFill>
              <a:schemeClr val="tx1">
                <a:lumMod val="65000"/>
                <a:lumOff val="35000"/>
              </a:schemeClr>
            </a:solidFill>
            <a:ln>
              <a:solidFill>
                <a:schemeClr val="tx1">
                  <a:lumMod val="75000"/>
                  <a:lumOff val="25000"/>
                </a:schemeClr>
              </a:solidFill>
            </a:ln>
          </c:spPr>
          <c:invertIfNegative val="0"/>
          <c:cat>
            <c:strRef>
              <c:f>Sheet1!$A$2:$A$11</c:f>
              <c:strCache>
                <c:ptCount val="10"/>
                <c:pt idx="0">
                  <c:v>島本町</c:v>
                </c:pt>
                <c:pt idx="1">
                  <c:v>忠岡町</c:v>
                </c:pt>
                <c:pt idx="2">
                  <c:v>熊取町</c:v>
                </c:pt>
                <c:pt idx="3">
                  <c:v>太子町</c:v>
                </c:pt>
                <c:pt idx="4">
                  <c:v>田尻町</c:v>
                </c:pt>
                <c:pt idx="5">
                  <c:v>千早赤阪村</c:v>
                </c:pt>
                <c:pt idx="6">
                  <c:v>岬町</c:v>
                </c:pt>
                <c:pt idx="7">
                  <c:v>豊能町</c:v>
                </c:pt>
                <c:pt idx="8">
                  <c:v>河南町</c:v>
                </c:pt>
                <c:pt idx="9">
                  <c:v>能勢町</c:v>
                </c:pt>
              </c:strCache>
            </c:strRef>
          </c:cat>
          <c:val>
            <c:numRef>
              <c:f>Sheet1!$B$2:$B$11</c:f>
              <c:numCache>
                <c:formatCode>#,##0.0_);[Red]\(#,##0.0\)</c:formatCode>
                <c:ptCount val="10"/>
                <c:pt idx="0">
                  <c:v>8.1268600000000006</c:v>
                </c:pt>
                <c:pt idx="1">
                  <c:v>82.067719999999994</c:v>
                </c:pt>
                <c:pt idx="2">
                  <c:v>80.828509999999994</c:v>
                </c:pt>
                <c:pt idx="3">
                  <c:v>22.871690000000001</c:v>
                </c:pt>
                <c:pt idx="4">
                  <c:v>90.292370000000005</c:v>
                </c:pt>
                <c:pt idx="5">
                  <c:v>30.40165</c:v>
                </c:pt>
                <c:pt idx="6">
                  <c:v>61.523560000000003</c:v>
                </c:pt>
                <c:pt idx="7">
                  <c:v>28.283829999999998</c:v>
                </c:pt>
                <c:pt idx="8">
                  <c:v>66.76764</c:v>
                </c:pt>
                <c:pt idx="9">
                  <c:v>87.779889999999995</c:v>
                </c:pt>
              </c:numCache>
            </c:numRef>
          </c:val>
          <c:extLst xmlns:c16r2="http://schemas.microsoft.com/office/drawing/2015/06/chart">
            <c:ext xmlns:c16="http://schemas.microsoft.com/office/drawing/2014/chart" uri="{C3380CC4-5D6E-409C-BE32-E72D297353CC}">
              <c16:uniqueId val="{00000000-600C-46A2-92FC-93DF7F5B0A53}"/>
            </c:ext>
          </c:extLst>
        </c:ser>
        <c:ser>
          <c:idx val="1"/>
          <c:order val="1"/>
          <c:tx>
            <c:strRef>
              <c:f>Sheet1!$C$1</c:f>
              <c:strCache>
                <c:ptCount val="1"/>
                <c:pt idx="0">
                  <c:v>減価償却</c:v>
                </c:pt>
              </c:strCache>
            </c:strRef>
          </c:tx>
          <c:spPr>
            <a:pattFill prst="ltUpDiag">
              <a:fgClr>
                <a:schemeClr val="tx1">
                  <a:lumMod val="65000"/>
                  <a:lumOff val="35000"/>
                </a:schemeClr>
              </a:fgClr>
              <a:bgClr>
                <a:schemeClr val="bg1"/>
              </a:bgClr>
            </a:pattFill>
            <a:ln>
              <a:solidFill>
                <a:schemeClr val="tx1">
                  <a:lumMod val="75000"/>
                  <a:lumOff val="25000"/>
                </a:schemeClr>
              </a:solidFill>
            </a:ln>
          </c:spPr>
          <c:invertIfNegative val="0"/>
          <c:dLbls>
            <c:numFmt formatCode="#,##0.0_);[Red]\(#,##0.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島本町</c:v>
                </c:pt>
                <c:pt idx="1">
                  <c:v>忠岡町</c:v>
                </c:pt>
                <c:pt idx="2">
                  <c:v>熊取町</c:v>
                </c:pt>
                <c:pt idx="3">
                  <c:v>太子町</c:v>
                </c:pt>
                <c:pt idx="4">
                  <c:v>田尻町</c:v>
                </c:pt>
                <c:pt idx="5">
                  <c:v>千早赤阪村</c:v>
                </c:pt>
                <c:pt idx="6">
                  <c:v>岬町</c:v>
                </c:pt>
                <c:pt idx="7">
                  <c:v>豊能町</c:v>
                </c:pt>
                <c:pt idx="8">
                  <c:v>河南町</c:v>
                </c:pt>
                <c:pt idx="9">
                  <c:v>能勢町</c:v>
                </c:pt>
              </c:strCache>
            </c:strRef>
          </c:cat>
          <c:val>
            <c:numRef>
              <c:f>Sheet1!$C$2:$C$11</c:f>
              <c:numCache>
                <c:formatCode>#,##0.0_);[Red]\(#,##0.0\)</c:formatCode>
                <c:ptCount val="10"/>
                <c:pt idx="0">
                  <c:v>43.318359999999998</c:v>
                </c:pt>
                <c:pt idx="1">
                  <c:v>10.92709</c:v>
                </c:pt>
                <c:pt idx="2">
                  <c:v>25.283470000000001</c:v>
                </c:pt>
                <c:pt idx="3">
                  <c:v>52.35127</c:v>
                </c:pt>
                <c:pt idx="4">
                  <c:v>10.402659999999999</c:v>
                </c:pt>
                <c:pt idx="5">
                  <c:v>61.129919999999998</c:v>
                </c:pt>
                <c:pt idx="6">
                  <c:v>52.204419999999999</c:v>
                </c:pt>
                <c:pt idx="7">
                  <c:v>79.923460000000006</c:v>
                </c:pt>
                <c:pt idx="8">
                  <c:v>12.62373</c:v>
                </c:pt>
                <c:pt idx="9">
                  <c:v>155.66698</c:v>
                </c:pt>
              </c:numCache>
            </c:numRef>
          </c:val>
          <c:extLst xmlns:c16r2="http://schemas.microsoft.com/office/drawing/2015/06/chart">
            <c:ext xmlns:c16="http://schemas.microsoft.com/office/drawing/2014/chart" uri="{C3380CC4-5D6E-409C-BE32-E72D297353CC}">
              <c16:uniqueId val="{00000001-600C-46A2-92FC-93DF7F5B0A53}"/>
            </c:ext>
          </c:extLst>
        </c:ser>
        <c:ser>
          <c:idx val="2"/>
          <c:order val="2"/>
          <c:tx>
            <c:strRef>
              <c:f>Sheet1!$D$1</c:f>
              <c:strCache>
                <c:ptCount val="1"/>
                <c:pt idx="0">
                  <c:v>職員費</c:v>
                </c:pt>
              </c:strCache>
            </c:strRef>
          </c:tx>
          <c:spPr>
            <a:pattFill prst="pct10">
              <a:fgClr>
                <a:schemeClr val="tx1">
                  <a:lumMod val="65000"/>
                  <a:lumOff val="35000"/>
                </a:schemeClr>
              </a:fgClr>
              <a:bgClr>
                <a:schemeClr val="bg1"/>
              </a:bgClr>
            </a:pattFill>
            <a:ln>
              <a:solidFill>
                <a:schemeClr val="tx1">
                  <a:lumMod val="75000"/>
                  <a:lumOff val="25000"/>
                </a:schemeClr>
              </a:solidFill>
            </a:ln>
          </c:spPr>
          <c:invertIfNegative val="0"/>
          <c:dLbls>
            <c:numFmt formatCode="#,##0.0_);[Red]\(#,##0.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島本町</c:v>
                </c:pt>
                <c:pt idx="1">
                  <c:v>忠岡町</c:v>
                </c:pt>
                <c:pt idx="2">
                  <c:v>熊取町</c:v>
                </c:pt>
                <c:pt idx="3">
                  <c:v>太子町</c:v>
                </c:pt>
                <c:pt idx="4">
                  <c:v>田尻町</c:v>
                </c:pt>
                <c:pt idx="5">
                  <c:v>千早赤阪村</c:v>
                </c:pt>
                <c:pt idx="6">
                  <c:v>岬町</c:v>
                </c:pt>
                <c:pt idx="7">
                  <c:v>豊能町</c:v>
                </c:pt>
                <c:pt idx="8">
                  <c:v>河南町</c:v>
                </c:pt>
                <c:pt idx="9">
                  <c:v>能勢町</c:v>
                </c:pt>
              </c:strCache>
            </c:strRef>
          </c:cat>
          <c:val>
            <c:numRef>
              <c:f>Sheet1!$D$2:$D$11</c:f>
              <c:numCache>
                <c:formatCode>#,##0.0_);[Red]\(#,##0.0\)</c:formatCode>
                <c:ptCount val="10"/>
                <c:pt idx="0">
                  <c:v>21.916730000000001</c:v>
                </c:pt>
                <c:pt idx="1">
                  <c:v>17.785679999999999</c:v>
                </c:pt>
                <c:pt idx="2">
                  <c:v>17.67258</c:v>
                </c:pt>
                <c:pt idx="3">
                  <c:v>26.64752</c:v>
                </c:pt>
                <c:pt idx="4">
                  <c:v>41.955570000000002</c:v>
                </c:pt>
                <c:pt idx="5">
                  <c:v>49.102629999999998</c:v>
                </c:pt>
                <c:pt idx="6">
                  <c:v>22.92606</c:v>
                </c:pt>
                <c:pt idx="7">
                  <c:v>41.906289999999998</c:v>
                </c:pt>
                <c:pt idx="8">
                  <c:v>25.652760000000001</c:v>
                </c:pt>
                <c:pt idx="9">
                  <c:v>26.441389999999998</c:v>
                </c:pt>
              </c:numCache>
            </c:numRef>
          </c:val>
          <c:extLst xmlns:c16r2="http://schemas.microsoft.com/office/drawing/2015/06/chart">
            <c:ext xmlns:c16="http://schemas.microsoft.com/office/drawing/2014/chart" uri="{C3380CC4-5D6E-409C-BE32-E72D297353CC}">
              <c16:uniqueId val="{00000002-600C-46A2-92FC-93DF7F5B0A53}"/>
            </c:ext>
          </c:extLst>
        </c:ser>
        <c:ser>
          <c:idx val="3"/>
          <c:order val="3"/>
          <c:tx>
            <c:strRef>
              <c:f>Sheet1!$E$1</c:f>
              <c:strCache>
                <c:ptCount val="1"/>
                <c:pt idx="0">
                  <c:v>委託料</c:v>
                </c:pt>
              </c:strCache>
            </c:strRef>
          </c:tx>
          <c:spPr>
            <a:pattFill prst="openDmnd">
              <a:fgClr>
                <a:schemeClr val="tx1"/>
              </a:fgClr>
              <a:bgClr>
                <a:schemeClr val="bg1"/>
              </a:bgClr>
            </a:pattFill>
            <a:ln>
              <a:solidFill>
                <a:schemeClr val="tx1">
                  <a:lumMod val="75000"/>
                  <a:lumOff val="25000"/>
                </a:schemeClr>
              </a:solidFill>
            </a:ln>
          </c:spPr>
          <c:invertIfNegative val="0"/>
          <c:cat>
            <c:strRef>
              <c:f>Sheet1!$A$2:$A$11</c:f>
              <c:strCache>
                <c:ptCount val="10"/>
                <c:pt idx="0">
                  <c:v>島本町</c:v>
                </c:pt>
                <c:pt idx="1">
                  <c:v>忠岡町</c:v>
                </c:pt>
                <c:pt idx="2">
                  <c:v>熊取町</c:v>
                </c:pt>
                <c:pt idx="3">
                  <c:v>太子町</c:v>
                </c:pt>
                <c:pt idx="4">
                  <c:v>田尻町</c:v>
                </c:pt>
                <c:pt idx="5">
                  <c:v>千早赤阪村</c:v>
                </c:pt>
                <c:pt idx="6">
                  <c:v>岬町</c:v>
                </c:pt>
                <c:pt idx="7">
                  <c:v>豊能町</c:v>
                </c:pt>
                <c:pt idx="8">
                  <c:v>河南町</c:v>
                </c:pt>
                <c:pt idx="9">
                  <c:v>能勢町</c:v>
                </c:pt>
              </c:strCache>
            </c:strRef>
          </c:cat>
          <c:val>
            <c:numRef>
              <c:f>Sheet1!$E$2:$E$11</c:f>
              <c:numCache>
                <c:formatCode>#,##0.0_);[Red]\(#,##0.0\)</c:formatCode>
                <c:ptCount val="10"/>
                <c:pt idx="0">
                  <c:v>32.211910000000003</c:v>
                </c:pt>
                <c:pt idx="1">
                  <c:v>17.841380000000001</c:v>
                </c:pt>
                <c:pt idx="2">
                  <c:v>8.2499000000000002</c:v>
                </c:pt>
                <c:pt idx="3">
                  <c:v>17.95768</c:v>
                </c:pt>
                <c:pt idx="4">
                  <c:v>9.2553000000000001</c:v>
                </c:pt>
                <c:pt idx="5">
                  <c:v>21.95703</c:v>
                </c:pt>
                <c:pt idx="6">
                  <c:v>15.75699</c:v>
                </c:pt>
                <c:pt idx="7">
                  <c:v>65.855819999999994</c:v>
                </c:pt>
                <c:pt idx="8">
                  <c:v>14.4717</c:v>
                </c:pt>
                <c:pt idx="9">
                  <c:v>51.705419999999997</c:v>
                </c:pt>
              </c:numCache>
            </c:numRef>
          </c:val>
          <c:extLst xmlns:c16r2="http://schemas.microsoft.com/office/drawing/2015/06/chart">
            <c:ext xmlns:c16="http://schemas.microsoft.com/office/drawing/2014/chart" uri="{C3380CC4-5D6E-409C-BE32-E72D297353CC}">
              <c16:uniqueId val="{00000003-600C-46A2-92FC-93DF7F5B0A53}"/>
            </c:ext>
          </c:extLst>
        </c:ser>
        <c:ser>
          <c:idx val="4"/>
          <c:order val="4"/>
          <c:tx>
            <c:strRef>
              <c:f>Sheet1!$F$1</c:f>
              <c:strCache>
                <c:ptCount val="1"/>
                <c:pt idx="0">
                  <c:v>修繕・復旧費</c:v>
                </c:pt>
              </c:strCache>
            </c:strRef>
          </c:tx>
          <c:spPr>
            <a:pattFill prst="smGrid">
              <a:fgClr>
                <a:schemeClr val="tx1"/>
              </a:fgClr>
              <a:bgClr>
                <a:schemeClr val="bg1"/>
              </a:bgClr>
            </a:pattFill>
            <a:ln>
              <a:solidFill>
                <a:schemeClr val="tx1">
                  <a:lumMod val="75000"/>
                  <a:lumOff val="25000"/>
                </a:schemeClr>
              </a:solidFill>
            </a:ln>
          </c:spPr>
          <c:invertIfNegative val="0"/>
          <c:cat>
            <c:strRef>
              <c:f>Sheet1!$A$2:$A$11</c:f>
              <c:strCache>
                <c:ptCount val="10"/>
                <c:pt idx="0">
                  <c:v>島本町</c:v>
                </c:pt>
                <c:pt idx="1">
                  <c:v>忠岡町</c:v>
                </c:pt>
                <c:pt idx="2">
                  <c:v>熊取町</c:v>
                </c:pt>
                <c:pt idx="3">
                  <c:v>太子町</c:v>
                </c:pt>
                <c:pt idx="4">
                  <c:v>田尻町</c:v>
                </c:pt>
                <c:pt idx="5">
                  <c:v>千早赤阪村</c:v>
                </c:pt>
                <c:pt idx="6">
                  <c:v>岬町</c:v>
                </c:pt>
                <c:pt idx="7">
                  <c:v>豊能町</c:v>
                </c:pt>
                <c:pt idx="8">
                  <c:v>河南町</c:v>
                </c:pt>
                <c:pt idx="9">
                  <c:v>能勢町</c:v>
                </c:pt>
              </c:strCache>
            </c:strRef>
          </c:cat>
          <c:val>
            <c:numRef>
              <c:f>Sheet1!$F$2:$F$11</c:f>
              <c:numCache>
                <c:formatCode>#,##0.0_);[Red]\(#,##0.0\)</c:formatCode>
                <c:ptCount val="10"/>
                <c:pt idx="0">
                  <c:v>3.4147799999999999</c:v>
                </c:pt>
                <c:pt idx="1">
                  <c:v>11.733639999999999</c:v>
                </c:pt>
                <c:pt idx="2">
                  <c:v>4.0231300000000001</c:v>
                </c:pt>
                <c:pt idx="3">
                  <c:v>9.3383199999999995</c:v>
                </c:pt>
                <c:pt idx="4">
                  <c:v>9.0911000000000008</c:v>
                </c:pt>
                <c:pt idx="5">
                  <c:v>3.6473100000000001</c:v>
                </c:pt>
                <c:pt idx="6">
                  <c:v>9.1329799999999999</c:v>
                </c:pt>
                <c:pt idx="7">
                  <c:v>4.8273700000000002</c:v>
                </c:pt>
                <c:pt idx="8">
                  <c:v>7.4979300000000002</c:v>
                </c:pt>
                <c:pt idx="9">
                  <c:v>5.8414900000000003</c:v>
                </c:pt>
              </c:numCache>
            </c:numRef>
          </c:val>
          <c:extLst xmlns:c16r2="http://schemas.microsoft.com/office/drawing/2015/06/chart">
            <c:ext xmlns:c16="http://schemas.microsoft.com/office/drawing/2014/chart" uri="{C3380CC4-5D6E-409C-BE32-E72D297353CC}">
              <c16:uniqueId val="{00000004-600C-46A2-92FC-93DF7F5B0A53}"/>
            </c:ext>
          </c:extLst>
        </c:ser>
        <c:ser>
          <c:idx val="5"/>
          <c:order val="5"/>
          <c:tx>
            <c:strRef>
              <c:f>Sheet1!$G$1</c:f>
              <c:strCache>
                <c:ptCount val="1"/>
                <c:pt idx="0">
                  <c:v>動力・材料費</c:v>
                </c:pt>
              </c:strCache>
            </c:strRef>
          </c:tx>
          <c:spPr>
            <a:solidFill>
              <a:schemeClr val="bg1">
                <a:lumMod val="75000"/>
              </a:schemeClr>
            </a:solidFill>
            <a:ln>
              <a:solidFill>
                <a:schemeClr val="tx1">
                  <a:lumMod val="75000"/>
                  <a:lumOff val="25000"/>
                </a:schemeClr>
              </a:solidFill>
            </a:ln>
          </c:spPr>
          <c:invertIfNegative val="0"/>
          <c:cat>
            <c:strRef>
              <c:f>Sheet1!$A$2:$A$11</c:f>
              <c:strCache>
                <c:ptCount val="10"/>
                <c:pt idx="0">
                  <c:v>島本町</c:v>
                </c:pt>
                <c:pt idx="1">
                  <c:v>忠岡町</c:v>
                </c:pt>
                <c:pt idx="2">
                  <c:v>熊取町</c:v>
                </c:pt>
                <c:pt idx="3">
                  <c:v>太子町</c:v>
                </c:pt>
                <c:pt idx="4">
                  <c:v>田尻町</c:v>
                </c:pt>
                <c:pt idx="5">
                  <c:v>千早赤阪村</c:v>
                </c:pt>
                <c:pt idx="6">
                  <c:v>岬町</c:v>
                </c:pt>
                <c:pt idx="7">
                  <c:v>豊能町</c:v>
                </c:pt>
                <c:pt idx="8">
                  <c:v>河南町</c:v>
                </c:pt>
                <c:pt idx="9">
                  <c:v>能勢町</c:v>
                </c:pt>
              </c:strCache>
            </c:strRef>
          </c:cat>
          <c:val>
            <c:numRef>
              <c:f>Sheet1!$G$2:$G$11</c:f>
              <c:numCache>
                <c:formatCode>#,##0.0_);[Red]\(#,##0.0\)</c:formatCode>
                <c:ptCount val="10"/>
                <c:pt idx="0">
                  <c:v>16.968239999999998</c:v>
                </c:pt>
                <c:pt idx="1">
                  <c:v>5.1183199999999989</c:v>
                </c:pt>
                <c:pt idx="2">
                  <c:v>6.0898599999999998</c:v>
                </c:pt>
                <c:pt idx="3">
                  <c:v>19.167069999999999</c:v>
                </c:pt>
                <c:pt idx="4">
                  <c:v>7.0628200000000003</c:v>
                </c:pt>
                <c:pt idx="5">
                  <c:v>14.25412</c:v>
                </c:pt>
                <c:pt idx="6">
                  <c:v>14.11054</c:v>
                </c:pt>
                <c:pt idx="7">
                  <c:v>8.1383900000000011</c:v>
                </c:pt>
                <c:pt idx="8">
                  <c:v>19.954660000000001</c:v>
                </c:pt>
                <c:pt idx="9">
                  <c:v>29.294719999999998</c:v>
                </c:pt>
              </c:numCache>
            </c:numRef>
          </c:val>
          <c:extLst xmlns:c16r2="http://schemas.microsoft.com/office/drawing/2015/06/chart">
            <c:ext xmlns:c16="http://schemas.microsoft.com/office/drawing/2014/chart" uri="{C3380CC4-5D6E-409C-BE32-E72D297353CC}">
              <c16:uniqueId val="{00000005-600C-46A2-92FC-93DF7F5B0A53}"/>
            </c:ext>
          </c:extLst>
        </c:ser>
        <c:ser>
          <c:idx val="6"/>
          <c:order val="6"/>
          <c:tx>
            <c:strRef>
              <c:f>Sheet1!$H$1</c:f>
              <c:strCache>
                <c:ptCount val="1"/>
                <c:pt idx="0">
                  <c:v>利息その他</c:v>
                </c:pt>
              </c:strCache>
            </c:strRef>
          </c:tx>
          <c:spPr>
            <a:solidFill>
              <a:schemeClr val="bg1">
                <a:lumMod val="95000"/>
              </a:schemeClr>
            </a:solidFill>
            <a:ln>
              <a:solidFill>
                <a:schemeClr val="tx1">
                  <a:lumMod val="75000"/>
                  <a:lumOff val="25000"/>
                </a:schemeClr>
              </a:solidFill>
            </a:ln>
          </c:spPr>
          <c:invertIfNegative val="0"/>
          <c:cat>
            <c:strRef>
              <c:f>Sheet1!$A$2:$A$11</c:f>
              <c:strCache>
                <c:ptCount val="10"/>
                <c:pt idx="0">
                  <c:v>島本町</c:v>
                </c:pt>
                <c:pt idx="1">
                  <c:v>忠岡町</c:v>
                </c:pt>
                <c:pt idx="2">
                  <c:v>熊取町</c:v>
                </c:pt>
                <c:pt idx="3">
                  <c:v>太子町</c:v>
                </c:pt>
                <c:pt idx="4">
                  <c:v>田尻町</c:v>
                </c:pt>
                <c:pt idx="5">
                  <c:v>千早赤阪村</c:v>
                </c:pt>
                <c:pt idx="6">
                  <c:v>岬町</c:v>
                </c:pt>
                <c:pt idx="7">
                  <c:v>豊能町</c:v>
                </c:pt>
                <c:pt idx="8">
                  <c:v>河南町</c:v>
                </c:pt>
                <c:pt idx="9">
                  <c:v>能勢町</c:v>
                </c:pt>
              </c:strCache>
            </c:strRef>
          </c:cat>
          <c:val>
            <c:numRef>
              <c:f>Sheet1!$H$2:$H$11</c:f>
              <c:numCache>
                <c:formatCode>#,##0.0_);[Red]\(#,##0.0\)</c:formatCode>
                <c:ptCount val="10"/>
                <c:pt idx="0">
                  <c:v>18.0519</c:v>
                </c:pt>
                <c:pt idx="1">
                  <c:v>7.6241599999999998</c:v>
                </c:pt>
                <c:pt idx="2">
                  <c:v>15.178879999999999</c:v>
                </c:pt>
                <c:pt idx="3">
                  <c:v>13.701790000000001</c:v>
                </c:pt>
                <c:pt idx="4">
                  <c:v>7.5337399999999999</c:v>
                </c:pt>
                <c:pt idx="5">
                  <c:v>30.98855</c:v>
                </c:pt>
                <c:pt idx="6">
                  <c:v>40.800840000000001</c:v>
                </c:pt>
                <c:pt idx="7">
                  <c:v>44.689250000000001</c:v>
                </c:pt>
                <c:pt idx="8">
                  <c:v>139.51253</c:v>
                </c:pt>
                <c:pt idx="9">
                  <c:v>90.066639999999992</c:v>
                </c:pt>
              </c:numCache>
            </c:numRef>
          </c:val>
          <c:extLst xmlns:c16r2="http://schemas.microsoft.com/office/drawing/2015/06/chart">
            <c:ext xmlns:c16="http://schemas.microsoft.com/office/drawing/2014/chart" uri="{C3380CC4-5D6E-409C-BE32-E72D297353CC}">
              <c16:uniqueId val="{00000006-600C-46A2-92FC-93DF7F5B0A53}"/>
            </c:ext>
          </c:extLst>
        </c:ser>
        <c:dLbls>
          <c:showLegendKey val="0"/>
          <c:showVal val="0"/>
          <c:showCatName val="0"/>
          <c:showSerName val="0"/>
          <c:showPercent val="0"/>
          <c:showBubbleSize val="0"/>
        </c:dLbls>
        <c:gapWidth val="70"/>
        <c:overlap val="100"/>
        <c:axId val="203312512"/>
        <c:axId val="203322496"/>
      </c:barChart>
      <c:catAx>
        <c:axId val="203312512"/>
        <c:scaling>
          <c:orientation val="minMax"/>
        </c:scaling>
        <c:delete val="0"/>
        <c:axPos val="b"/>
        <c:numFmt formatCode="General" sourceLinked="0"/>
        <c:majorTickMark val="out"/>
        <c:minorTickMark val="none"/>
        <c:tickLblPos val="nextTo"/>
        <c:txPr>
          <a:bodyPr rot="0" vert="eaVert"/>
          <a:lstStyle/>
          <a:p>
            <a:pPr>
              <a:defRPr/>
            </a:pPr>
            <a:endParaRPr lang="ja-JP"/>
          </a:p>
        </c:txPr>
        <c:crossAx val="203322496"/>
        <c:crosses val="autoZero"/>
        <c:auto val="1"/>
        <c:lblAlgn val="ctr"/>
        <c:lblOffset val="100"/>
        <c:noMultiLvlLbl val="0"/>
      </c:catAx>
      <c:valAx>
        <c:axId val="203322496"/>
        <c:scaling>
          <c:orientation val="minMax"/>
          <c:max val="500"/>
          <c:min val="0"/>
        </c:scaling>
        <c:delete val="0"/>
        <c:axPos val="l"/>
        <c:majorGridlines>
          <c:spPr>
            <a:ln>
              <a:solidFill>
                <a:schemeClr val="bg1">
                  <a:lumMod val="85000"/>
                </a:schemeClr>
              </a:solidFill>
            </a:ln>
          </c:spPr>
        </c:majorGridlines>
        <c:numFmt formatCode="#,##0_);[Red]\(#,##0\)" sourceLinked="0"/>
        <c:majorTickMark val="out"/>
        <c:minorTickMark val="none"/>
        <c:tickLblPos val="nextTo"/>
        <c:txPr>
          <a:bodyPr/>
          <a:lstStyle/>
          <a:p>
            <a:pPr>
              <a:defRPr sz="1100"/>
            </a:pPr>
            <a:endParaRPr lang="ja-JP"/>
          </a:p>
        </c:txPr>
        <c:crossAx val="203312512"/>
        <c:crosses val="autoZero"/>
        <c:crossBetween val="between"/>
        <c:majorUnit val="100"/>
      </c:valAx>
    </c:plotArea>
    <c:legend>
      <c:legendPos val="l"/>
      <c:layout>
        <c:manualLayout>
          <c:xMode val="edge"/>
          <c:yMode val="edge"/>
          <c:x val="8.9679301169926506E-3"/>
          <c:y val="0.2489505795652335"/>
          <c:w val="0.1181868445878895"/>
          <c:h val="0.40803521830907674"/>
        </c:manualLayout>
      </c:layout>
      <c:overlay val="0"/>
      <c:txPr>
        <a:bodyPr/>
        <a:lstStyle/>
        <a:p>
          <a:pPr>
            <a:defRPr sz="1100"/>
          </a:pPr>
          <a:endParaRPr lang="ja-JP"/>
        </a:p>
      </c:txPr>
    </c:legend>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41992097351362E-2"/>
          <c:y val="1.6918953449616709E-2"/>
          <c:w val="0.91815086438613291"/>
          <c:h val="0.92534936594346662"/>
        </c:manualLayout>
      </c:layout>
      <c:bubbleChart>
        <c:varyColors val="0"/>
        <c:ser>
          <c:idx val="0"/>
          <c:order val="0"/>
          <c:tx>
            <c:strRef>
              <c:f>Sheet1!$B$1</c:f>
              <c:strCache>
                <c:ptCount val="1"/>
                <c:pt idx="0">
                  <c:v>水道料金</c:v>
                </c:pt>
              </c:strCache>
            </c:strRef>
          </c:tx>
          <c:spPr>
            <a:solidFill>
              <a:schemeClr val="accent1">
                <a:lumMod val="40000"/>
                <a:lumOff val="60000"/>
                <a:alpha val="55000"/>
              </a:schemeClr>
            </a:solidFill>
            <a:ln>
              <a:solidFill>
                <a:schemeClr val="tx2"/>
              </a:solidFill>
            </a:ln>
          </c:spPr>
          <c:invertIfNegative val="0"/>
          <c:dPt>
            <c:idx val="0"/>
            <c:invertIfNegative val="0"/>
            <c:bubble3D val="0"/>
            <c:spPr>
              <a:solidFill>
                <a:schemeClr val="accent1"/>
              </a:solidFill>
              <a:ln>
                <a:solidFill>
                  <a:schemeClr val="tx2"/>
                </a:solidFill>
              </a:ln>
            </c:spPr>
            <c:extLst xmlns:c16r2="http://schemas.microsoft.com/office/drawing/2015/06/chart">
              <c:ext xmlns:c16="http://schemas.microsoft.com/office/drawing/2014/chart" uri="{C3380CC4-5D6E-409C-BE32-E72D297353CC}">
                <c16:uniqueId val="{00000001-1BD6-4433-82C0-AE3FD054D3A6}"/>
              </c:ext>
            </c:extLst>
          </c:dPt>
          <c:dPt>
            <c:idx val="6"/>
            <c:invertIfNegative val="0"/>
            <c:bubble3D val="0"/>
            <c:spPr>
              <a:solidFill>
                <a:schemeClr val="accent1"/>
              </a:solidFill>
              <a:ln>
                <a:solidFill>
                  <a:schemeClr val="tx2"/>
                </a:solidFill>
              </a:ln>
            </c:spPr>
            <c:extLst xmlns:c16r2="http://schemas.microsoft.com/office/drawing/2015/06/chart">
              <c:ext xmlns:c16="http://schemas.microsoft.com/office/drawing/2014/chart" uri="{C3380CC4-5D6E-409C-BE32-E72D297353CC}">
                <c16:uniqueId val="{00000003-63C8-4FCD-8D0C-E1FD09C2FE19}"/>
              </c:ext>
            </c:extLst>
          </c:dPt>
          <c:dPt>
            <c:idx val="24"/>
            <c:invertIfNegative val="0"/>
            <c:bubble3D val="0"/>
            <c:spPr>
              <a:solidFill>
                <a:schemeClr val="accent1"/>
              </a:solidFill>
              <a:ln>
                <a:solidFill>
                  <a:schemeClr val="tx2"/>
                </a:solidFill>
              </a:ln>
            </c:spPr>
            <c:extLst xmlns:c16r2="http://schemas.microsoft.com/office/drawing/2015/06/chart">
              <c:ext xmlns:c16="http://schemas.microsoft.com/office/drawing/2014/chart" uri="{C3380CC4-5D6E-409C-BE32-E72D297353CC}">
                <c16:uniqueId val="{00000019-85FE-4218-9067-FABEE164B012}"/>
              </c:ext>
            </c:extLst>
          </c:dPt>
          <c:dPt>
            <c:idx val="30"/>
            <c:invertIfNegative val="0"/>
            <c:bubble3D val="0"/>
            <c:extLst xmlns:c16r2="http://schemas.microsoft.com/office/drawing/2015/06/chart">
              <c:ext xmlns:c16="http://schemas.microsoft.com/office/drawing/2014/chart" uri="{C3380CC4-5D6E-409C-BE32-E72D297353CC}">
                <c16:uniqueId val="{00000015-1BD6-4433-82C0-AE3FD054D3A6}"/>
              </c:ext>
            </c:extLst>
          </c:dPt>
          <c:dPt>
            <c:idx val="38"/>
            <c:invertIfNegative val="0"/>
            <c:bubble3D val="0"/>
            <c:spPr>
              <a:solidFill>
                <a:schemeClr val="tx2">
                  <a:alpha val="55000"/>
                </a:schemeClr>
              </a:solidFill>
              <a:ln>
                <a:solidFill>
                  <a:schemeClr val="tx2"/>
                </a:solidFill>
              </a:ln>
            </c:spPr>
            <c:extLst xmlns:c16r2="http://schemas.microsoft.com/office/drawing/2015/06/chart">
              <c:ext xmlns:c16="http://schemas.microsoft.com/office/drawing/2014/chart" uri="{C3380CC4-5D6E-409C-BE32-E72D297353CC}">
                <c16:uniqueId val="{00000007-63C8-4FCD-8D0C-E1FD09C2FE19}"/>
              </c:ext>
            </c:extLst>
          </c:dPt>
          <c:dPt>
            <c:idx val="63"/>
            <c:invertIfNegative val="0"/>
            <c:bubble3D val="0"/>
            <c:extLst xmlns:c16r2="http://schemas.microsoft.com/office/drawing/2015/06/chart">
              <c:ext xmlns:c16="http://schemas.microsoft.com/office/drawing/2014/chart" uri="{C3380CC4-5D6E-409C-BE32-E72D297353CC}">
                <c16:uniqueId val="{00000003-1BD6-4433-82C0-AE3FD054D3A6}"/>
              </c:ext>
            </c:extLst>
          </c:dPt>
          <c:dPt>
            <c:idx val="66"/>
            <c:invertIfNegative val="0"/>
            <c:bubble3D val="0"/>
            <c:extLst xmlns:c16r2="http://schemas.microsoft.com/office/drawing/2015/06/chart">
              <c:ext xmlns:c16="http://schemas.microsoft.com/office/drawing/2014/chart" uri="{C3380CC4-5D6E-409C-BE32-E72D297353CC}">
                <c16:uniqueId val="{00000005-1BD6-4433-82C0-AE3FD054D3A6}"/>
              </c:ext>
            </c:extLst>
          </c:dPt>
          <c:dPt>
            <c:idx val="67"/>
            <c:invertIfNegative val="0"/>
            <c:bubble3D val="0"/>
            <c:spPr>
              <a:solidFill>
                <a:schemeClr val="accent1"/>
              </a:solidFill>
              <a:ln>
                <a:solidFill>
                  <a:schemeClr val="tx2"/>
                </a:solidFill>
              </a:ln>
            </c:spPr>
            <c:extLst xmlns:c16r2="http://schemas.microsoft.com/office/drawing/2015/06/chart">
              <c:ext xmlns:c16="http://schemas.microsoft.com/office/drawing/2014/chart" uri="{C3380CC4-5D6E-409C-BE32-E72D297353CC}">
                <c16:uniqueId val="{0000001A-85FE-4218-9067-FABEE164B012}"/>
              </c:ext>
            </c:extLst>
          </c:dPt>
          <c:dPt>
            <c:idx val="71"/>
            <c:invertIfNegative val="0"/>
            <c:bubble3D val="0"/>
            <c:extLst xmlns:c16r2="http://schemas.microsoft.com/office/drawing/2015/06/chart">
              <c:ext xmlns:c16="http://schemas.microsoft.com/office/drawing/2014/chart" uri="{C3380CC4-5D6E-409C-BE32-E72D297353CC}">
                <c16:uniqueId val="{00000016-1BD6-4433-82C0-AE3FD054D3A6}"/>
              </c:ext>
            </c:extLst>
          </c:dPt>
          <c:dPt>
            <c:idx val="79"/>
            <c:invertIfNegative val="0"/>
            <c:bubble3D val="0"/>
            <c:extLst xmlns:c16r2="http://schemas.microsoft.com/office/drawing/2015/06/chart">
              <c:ext xmlns:c16="http://schemas.microsoft.com/office/drawing/2014/chart" uri="{C3380CC4-5D6E-409C-BE32-E72D297353CC}">
                <c16:uniqueId val="{00000007-1BD6-4433-82C0-AE3FD054D3A6}"/>
              </c:ext>
            </c:extLst>
          </c:dPt>
          <c:dPt>
            <c:idx val="81"/>
            <c:invertIfNegative val="0"/>
            <c:bubble3D val="0"/>
            <c:extLst xmlns:c16r2="http://schemas.microsoft.com/office/drawing/2015/06/chart">
              <c:ext xmlns:c16="http://schemas.microsoft.com/office/drawing/2014/chart" uri="{C3380CC4-5D6E-409C-BE32-E72D297353CC}">
                <c16:uniqueId val="{00000017-1BD6-4433-82C0-AE3FD054D3A6}"/>
              </c:ext>
            </c:extLst>
          </c:dPt>
          <c:dPt>
            <c:idx val="88"/>
            <c:invertIfNegative val="0"/>
            <c:bubble3D val="0"/>
            <c:spPr>
              <a:solidFill>
                <a:schemeClr val="tx2">
                  <a:alpha val="55000"/>
                </a:schemeClr>
              </a:solidFill>
              <a:ln>
                <a:solidFill>
                  <a:schemeClr val="tx2"/>
                </a:solidFill>
              </a:ln>
            </c:spPr>
            <c:extLst xmlns:c16r2="http://schemas.microsoft.com/office/drawing/2015/06/chart">
              <c:ext xmlns:c16="http://schemas.microsoft.com/office/drawing/2014/chart" uri="{C3380CC4-5D6E-409C-BE32-E72D297353CC}">
                <c16:uniqueId val="{00000013-63C8-4FCD-8D0C-E1FD09C2FE19}"/>
              </c:ext>
            </c:extLst>
          </c:dPt>
          <c:dPt>
            <c:idx val="98"/>
            <c:invertIfNegative val="0"/>
            <c:bubble3D val="0"/>
            <c:extLst xmlns:c16r2="http://schemas.microsoft.com/office/drawing/2015/06/chart">
              <c:ext xmlns:c16="http://schemas.microsoft.com/office/drawing/2014/chart" uri="{C3380CC4-5D6E-409C-BE32-E72D297353CC}">
                <c16:uniqueId val="{00000009-1BD6-4433-82C0-AE3FD054D3A6}"/>
              </c:ext>
            </c:extLst>
          </c:dPt>
          <c:dPt>
            <c:idx val="110"/>
            <c:invertIfNegative val="0"/>
            <c:bubble3D val="0"/>
            <c:spPr>
              <a:solidFill>
                <a:schemeClr val="accent1"/>
              </a:solidFill>
              <a:ln>
                <a:solidFill>
                  <a:schemeClr val="tx2"/>
                </a:solidFill>
              </a:ln>
            </c:spPr>
            <c:extLst xmlns:c16r2="http://schemas.microsoft.com/office/drawing/2015/06/chart">
              <c:ext xmlns:c16="http://schemas.microsoft.com/office/drawing/2014/chart" uri="{C3380CC4-5D6E-409C-BE32-E72D297353CC}">
                <c16:uniqueId val="{0000001B-85FE-4218-9067-FABEE164B012}"/>
              </c:ext>
            </c:extLst>
          </c:dPt>
          <c:dPt>
            <c:idx val="113"/>
            <c:invertIfNegative val="0"/>
            <c:bubble3D val="0"/>
            <c:extLst xmlns:c16r2="http://schemas.microsoft.com/office/drawing/2015/06/chart">
              <c:ext xmlns:c16="http://schemas.microsoft.com/office/drawing/2014/chart" uri="{C3380CC4-5D6E-409C-BE32-E72D297353CC}">
                <c16:uniqueId val="{00000018-1BD6-4433-82C0-AE3FD054D3A6}"/>
              </c:ext>
            </c:extLst>
          </c:dPt>
          <c:dPt>
            <c:idx val="115"/>
            <c:invertIfNegative val="0"/>
            <c:bubble3D val="0"/>
            <c:extLst xmlns:c16r2="http://schemas.microsoft.com/office/drawing/2015/06/chart">
              <c:ext xmlns:c16="http://schemas.microsoft.com/office/drawing/2014/chart" uri="{C3380CC4-5D6E-409C-BE32-E72D297353CC}">
                <c16:uniqueId val="{0000000B-1BD6-4433-82C0-AE3FD054D3A6}"/>
              </c:ext>
            </c:extLst>
          </c:dPt>
          <c:dPt>
            <c:idx val="131"/>
            <c:invertIfNegative val="0"/>
            <c:bubble3D val="0"/>
            <c:spPr>
              <a:solidFill>
                <a:schemeClr val="tx2">
                  <a:alpha val="55000"/>
                </a:schemeClr>
              </a:solidFill>
              <a:ln>
                <a:solidFill>
                  <a:schemeClr val="tx2"/>
                </a:solidFill>
              </a:ln>
            </c:spPr>
            <c:extLst xmlns:c16r2="http://schemas.microsoft.com/office/drawing/2015/06/chart">
              <c:ext xmlns:c16="http://schemas.microsoft.com/office/drawing/2014/chart" uri="{C3380CC4-5D6E-409C-BE32-E72D297353CC}">
                <c16:uniqueId val="{0000001B-63C8-4FCD-8D0C-E1FD09C2FE19}"/>
              </c:ext>
            </c:extLst>
          </c:dPt>
          <c:dPt>
            <c:idx val="146"/>
            <c:invertIfNegative val="0"/>
            <c:bubble3D val="0"/>
            <c:extLst xmlns:c16r2="http://schemas.microsoft.com/office/drawing/2015/06/chart">
              <c:ext xmlns:c16="http://schemas.microsoft.com/office/drawing/2014/chart" uri="{C3380CC4-5D6E-409C-BE32-E72D297353CC}">
                <c16:uniqueId val="{00000019-1BD6-4433-82C0-AE3FD054D3A6}"/>
              </c:ext>
            </c:extLst>
          </c:dPt>
          <c:dPt>
            <c:idx val="150"/>
            <c:invertIfNegative val="0"/>
            <c:bubble3D val="0"/>
            <c:spPr>
              <a:solidFill>
                <a:schemeClr val="accent1"/>
              </a:solidFill>
              <a:ln>
                <a:solidFill>
                  <a:schemeClr val="tx2"/>
                </a:solidFill>
              </a:ln>
            </c:spPr>
            <c:extLst xmlns:c16r2="http://schemas.microsoft.com/office/drawing/2015/06/chart">
              <c:ext xmlns:c16="http://schemas.microsoft.com/office/drawing/2014/chart" uri="{C3380CC4-5D6E-409C-BE32-E72D297353CC}">
                <c16:uniqueId val="{0000001C-85FE-4218-9067-FABEE164B012}"/>
              </c:ext>
            </c:extLst>
          </c:dPt>
          <c:dPt>
            <c:idx val="153"/>
            <c:invertIfNegative val="0"/>
            <c:bubble3D val="0"/>
            <c:extLst xmlns:c16r2="http://schemas.microsoft.com/office/drawing/2015/06/chart">
              <c:ext xmlns:c16="http://schemas.microsoft.com/office/drawing/2014/chart" uri="{C3380CC4-5D6E-409C-BE32-E72D297353CC}">
                <c16:uniqueId val="{0000000D-1BD6-4433-82C0-AE3FD054D3A6}"/>
              </c:ext>
            </c:extLst>
          </c:dPt>
          <c:dPt>
            <c:idx val="170"/>
            <c:invertIfNegative val="0"/>
            <c:bubble3D val="0"/>
            <c:extLst xmlns:c16r2="http://schemas.microsoft.com/office/drawing/2015/06/chart">
              <c:ext xmlns:c16="http://schemas.microsoft.com/office/drawing/2014/chart" uri="{C3380CC4-5D6E-409C-BE32-E72D297353CC}">
                <c16:uniqueId val="{0000001A-1BD6-4433-82C0-AE3FD054D3A6}"/>
              </c:ext>
            </c:extLst>
          </c:dPt>
          <c:dPt>
            <c:idx val="171"/>
            <c:invertIfNegative val="0"/>
            <c:bubble3D val="0"/>
            <c:spPr>
              <a:solidFill>
                <a:schemeClr val="tx2">
                  <a:alpha val="55000"/>
                </a:schemeClr>
              </a:solidFill>
              <a:ln>
                <a:solidFill>
                  <a:schemeClr val="tx2"/>
                </a:solidFill>
              </a:ln>
            </c:spPr>
            <c:extLst xmlns:c16r2="http://schemas.microsoft.com/office/drawing/2015/06/chart">
              <c:ext xmlns:c16="http://schemas.microsoft.com/office/drawing/2014/chart" uri="{C3380CC4-5D6E-409C-BE32-E72D297353CC}">
                <c16:uniqueId val="{00000023-63C8-4FCD-8D0C-E1FD09C2FE19}"/>
              </c:ext>
            </c:extLst>
          </c:dPt>
          <c:dPt>
            <c:idx val="176"/>
            <c:invertIfNegative val="0"/>
            <c:bubble3D val="0"/>
            <c:extLst xmlns:c16r2="http://schemas.microsoft.com/office/drawing/2015/06/chart">
              <c:ext xmlns:c16="http://schemas.microsoft.com/office/drawing/2014/chart" uri="{C3380CC4-5D6E-409C-BE32-E72D297353CC}">
                <c16:uniqueId val="{0000000F-1BD6-4433-82C0-AE3FD054D3A6}"/>
              </c:ext>
            </c:extLst>
          </c:dPt>
          <c:xVal>
            <c:numRef>
              <c:f>Sheet1!$A$2:$A$177</c:f>
              <c:numCache>
                <c:formatCode>General</c:formatCode>
                <c:ptCount val="176"/>
                <c:pt idx="0">
                  <c:v>1</c:v>
                </c:pt>
                <c:pt idx="1">
                  <c:v>1</c:v>
                </c:pt>
                <c:pt idx="2">
                  <c:v>1</c:v>
                </c:pt>
                <c:pt idx="3">
                  <c:v>1</c:v>
                </c:pt>
                <c:pt idx="4">
                  <c:v>1</c:v>
                </c:pt>
                <c:pt idx="5">
                  <c:v>1</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4</c:v>
                </c:pt>
                <c:pt idx="68">
                  <c:v>4</c:v>
                </c:pt>
                <c:pt idx="69">
                  <c:v>4</c:v>
                </c:pt>
                <c:pt idx="70">
                  <c:v>4</c:v>
                </c:pt>
                <c:pt idx="71">
                  <c:v>4</c:v>
                </c:pt>
                <c:pt idx="72">
                  <c:v>4</c:v>
                </c:pt>
                <c:pt idx="73">
                  <c:v>4</c:v>
                </c:pt>
                <c:pt idx="74">
                  <c:v>4</c:v>
                </c:pt>
                <c:pt idx="75">
                  <c:v>4</c:v>
                </c:pt>
                <c:pt idx="76">
                  <c:v>4</c:v>
                </c:pt>
                <c:pt idx="77">
                  <c:v>4</c:v>
                </c:pt>
                <c:pt idx="78">
                  <c:v>4</c:v>
                </c:pt>
                <c:pt idx="79">
                  <c:v>4</c:v>
                </c:pt>
                <c:pt idx="80">
                  <c:v>4</c:v>
                </c:pt>
                <c:pt idx="81">
                  <c:v>4</c:v>
                </c:pt>
                <c:pt idx="82">
                  <c:v>4</c:v>
                </c:pt>
                <c:pt idx="83">
                  <c:v>4</c:v>
                </c:pt>
                <c:pt idx="84">
                  <c:v>4</c:v>
                </c:pt>
                <c:pt idx="85">
                  <c:v>4</c:v>
                </c:pt>
                <c:pt idx="86">
                  <c:v>4</c:v>
                </c:pt>
                <c:pt idx="87">
                  <c:v>4</c:v>
                </c:pt>
                <c:pt idx="88">
                  <c:v>4</c:v>
                </c:pt>
                <c:pt idx="89">
                  <c:v>4</c:v>
                </c:pt>
                <c:pt idx="90">
                  <c:v>4</c:v>
                </c:pt>
                <c:pt idx="91">
                  <c:v>4</c:v>
                </c:pt>
                <c:pt idx="92">
                  <c:v>4</c:v>
                </c:pt>
                <c:pt idx="93">
                  <c:v>4</c:v>
                </c:pt>
                <c:pt idx="94">
                  <c:v>4</c:v>
                </c:pt>
                <c:pt idx="95">
                  <c:v>4</c:v>
                </c:pt>
                <c:pt idx="96">
                  <c:v>4</c:v>
                </c:pt>
                <c:pt idx="97">
                  <c:v>4</c:v>
                </c:pt>
                <c:pt idx="98">
                  <c:v>4</c:v>
                </c:pt>
                <c:pt idx="99">
                  <c:v>4</c:v>
                </c:pt>
                <c:pt idx="100">
                  <c:v>4</c:v>
                </c:pt>
                <c:pt idx="101">
                  <c:v>4</c:v>
                </c:pt>
                <c:pt idx="102">
                  <c:v>4</c:v>
                </c:pt>
                <c:pt idx="103">
                  <c:v>4</c:v>
                </c:pt>
                <c:pt idx="104">
                  <c:v>4</c:v>
                </c:pt>
                <c:pt idx="105">
                  <c:v>4</c:v>
                </c:pt>
                <c:pt idx="106">
                  <c:v>4</c:v>
                </c:pt>
                <c:pt idx="107">
                  <c:v>4</c:v>
                </c:pt>
                <c:pt idx="108">
                  <c:v>4</c:v>
                </c:pt>
                <c:pt idx="109">
                  <c:v>4</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6</c:v>
                </c:pt>
                <c:pt idx="165">
                  <c:v>6</c:v>
                </c:pt>
                <c:pt idx="166">
                  <c:v>6</c:v>
                </c:pt>
                <c:pt idx="167">
                  <c:v>6</c:v>
                </c:pt>
                <c:pt idx="168">
                  <c:v>6</c:v>
                </c:pt>
                <c:pt idx="169">
                  <c:v>6</c:v>
                </c:pt>
                <c:pt idx="170">
                  <c:v>6</c:v>
                </c:pt>
                <c:pt idx="171">
                  <c:v>6</c:v>
                </c:pt>
                <c:pt idx="172">
                  <c:v>6</c:v>
                </c:pt>
                <c:pt idx="173">
                  <c:v>6</c:v>
                </c:pt>
                <c:pt idx="174">
                  <c:v>6</c:v>
                </c:pt>
                <c:pt idx="175">
                  <c:v>6</c:v>
                </c:pt>
              </c:numCache>
            </c:numRef>
          </c:xVal>
          <c:yVal>
            <c:numRef>
              <c:f>Sheet1!$B$2:$B$177</c:f>
              <c:numCache>
                <c:formatCode>General</c:formatCode>
                <c:ptCount val="176"/>
                <c:pt idx="0">
                  <c:v>2760</c:v>
                </c:pt>
                <c:pt idx="1">
                  <c:v>2681</c:v>
                </c:pt>
                <c:pt idx="2">
                  <c:v>1447</c:v>
                </c:pt>
                <c:pt idx="3">
                  <c:v>2462</c:v>
                </c:pt>
                <c:pt idx="4">
                  <c:v>3294</c:v>
                </c:pt>
                <c:pt idx="5">
                  <c:v>3150</c:v>
                </c:pt>
                <c:pt idx="6">
                  <c:v>2652</c:v>
                </c:pt>
                <c:pt idx="7">
                  <c:v>2278</c:v>
                </c:pt>
                <c:pt idx="8" formatCode="#,##0_);[Red]\(#,##0\)">
                  <c:v>2463</c:v>
                </c:pt>
                <c:pt idx="9" formatCode="#,##0_);[Red]\(#,##0\)">
                  <c:v>2581</c:v>
                </c:pt>
                <c:pt idx="10" formatCode="#,##0_);[Red]\(#,##0\)">
                  <c:v>1630</c:v>
                </c:pt>
                <c:pt idx="11" formatCode="#,##0_);[Red]\(#,##0\)">
                  <c:v>3056</c:v>
                </c:pt>
                <c:pt idx="12" formatCode="#,##0_);[Red]\(#,##0\)">
                  <c:v>1468</c:v>
                </c:pt>
                <c:pt idx="13" formatCode="#,##0_);[Red]\(#,##0\)">
                  <c:v>2207</c:v>
                </c:pt>
                <c:pt idx="14" formatCode="#,##0_);[Red]\(#,##0\)">
                  <c:v>1566</c:v>
                </c:pt>
                <c:pt idx="15" formatCode="#,##0_);[Red]\(#,##0\)">
                  <c:v>1458</c:v>
                </c:pt>
                <c:pt idx="16" formatCode="#,##0_);[Red]\(#,##0\)">
                  <c:v>1652</c:v>
                </c:pt>
                <c:pt idx="17" formatCode="#,##0_);[Red]\(#,##0\)">
                  <c:v>1458</c:v>
                </c:pt>
                <c:pt idx="18" formatCode="#,##0_);[Red]\(#,##0\)">
                  <c:v>2084</c:v>
                </c:pt>
                <c:pt idx="19" formatCode="#,##0_);[Red]\(#,##0\)">
                  <c:v>1512</c:v>
                </c:pt>
                <c:pt idx="20" formatCode="#,##0_);[Red]\(#,##0\)">
                  <c:v>1836</c:v>
                </c:pt>
                <c:pt idx="21" formatCode="#,##0_);[Red]\(#,##0\)">
                  <c:v>5199</c:v>
                </c:pt>
                <c:pt idx="22" formatCode="#,##0_);[Red]\(#,##0\)">
                  <c:v>1674</c:v>
                </c:pt>
                <c:pt idx="23" formatCode="#,##0_);[Red]\(#,##0\)">
                  <c:v>2676</c:v>
                </c:pt>
                <c:pt idx="24">
                  <c:v>2862</c:v>
                </c:pt>
                <c:pt idx="25">
                  <c:v>2473</c:v>
                </c:pt>
                <c:pt idx="26">
                  <c:v>2110</c:v>
                </c:pt>
                <c:pt idx="27">
                  <c:v>2781</c:v>
                </c:pt>
                <c:pt idx="28">
                  <c:v>3099</c:v>
                </c:pt>
                <c:pt idx="29">
                  <c:v>1452</c:v>
                </c:pt>
                <c:pt idx="30">
                  <c:v>1891</c:v>
                </c:pt>
                <c:pt idx="31">
                  <c:v>2980</c:v>
                </c:pt>
                <c:pt idx="32">
                  <c:v>2916</c:v>
                </c:pt>
                <c:pt idx="33">
                  <c:v>4102</c:v>
                </c:pt>
                <c:pt idx="34">
                  <c:v>2710</c:v>
                </c:pt>
                <c:pt idx="35">
                  <c:v>2592</c:v>
                </c:pt>
                <c:pt idx="36">
                  <c:v>2473</c:v>
                </c:pt>
                <c:pt idx="37">
                  <c:v>3132</c:v>
                </c:pt>
                <c:pt idx="38">
                  <c:v>2278</c:v>
                </c:pt>
                <c:pt idx="39">
                  <c:v>2862</c:v>
                </c:pt>
                <c:pt idx="40">
                  <c:v>3510</c:v>
                </c:pt>
                <c:pt idx="41">
                  <c:v>2480</c:v>
                </c:pt>
                <c:pt idx="42">
                  <c:v>2332</c:v>
                </c:pt>
                <c:pt idx="43">
                  <c:v>3332</c:v>
                </c:pt>
                <c:pt idx="44">
                  <c:v>2592</c:v>
                </c:pt>
                <c:pt idx="45">
                  <c:v>2431</c:v>
                </c:pt>
                <c:pt idx="46">
                  <c:v>3294</c:v>
                </c:pt>
                <c:pt idx="47">
                  <c:v>2376</c:v>
                </c:pt>
                <c:pt idx="48">
                  <c:v>2800</c:v>
                </c:pt>
                <c:pt idx="49">
                  <c:v>3240</c:v>
                </c:pt>
                <c:pt idx="50">
                  <c:v>2754</c:v>
                </c:pt>
                <c:pt idx="51">
                  <c:v>2295</c:v>
                </c:pt>
                <c:pt idx="52">
                  <c:v>3888</c:v>
                </c:pt>
                <c:pt idx="53">
                  <c:v>2941</c:v>
                </c:pt>
                <c:pt idx="54">
                  <c:v>2505</c:v>
                </c:pt>
                <c:pt idx="55">
                  <c:v>1270</c:v>
                </c:pt>
                <c:pt idx="56">
                  <c:v>2415</c:v>
                </c:pt>
                <c:pt idx="57">
                  <c:v>2170</c:v>
                </c:pt>
                <c:pt idx="58">
                  <c:v>3564</c:v>
                </c:pt>
                <c:pt idx="59">
                  <c:v>2410</c:v>
                </c:pt>
                <c:pt idx="60">
                  <c:v>2700</c:v>
                </c:pt>
                <c:pt idx="61">
                  <c:v>2106</c:v>
                </c:pt>
                <c:pt idx="62">
                  <c:v>5076</c:v>
                </c:pt>
                <c:pt idx="63">
                  <c:v>4104</c:v>
                </c:pt>
                <c:pt idx="64">
                  <c:v>2634</c:v>
                </c:pt>
                <c:pt idx="65">
                  <c:v>3585</c:v>
                </c:pt>
                <c:pt idx="66">
                  <c:v>2538</c:v>
                </c:pt>
                <c:pt idx="67">
                  <c:v>2073</c:v>
                </c:pt>
                <c:pt idx="68">
                  <c:v>2484</c:v>
                </c:pt>
                <c:pt idx="69">
                  <c:v>2624</c:v>
                </c:pt>
                <c:pt idx="70">
                  <c:v>2451</c:v>
                </c:pt>
                <c:pt idx="71">
                  <c:v>2602</c:v>
                </c:pt>
                <c:pt idx="72">
                  <c:v>2068</c:v>
                </c:pt>
                <c:pt idx="73">
                  <c:v>3140</c:v>
                </c:pt>
                <c:pt idx="74">
                  <c:v>2311</c:v>
                </c:pt>
                <c:pt idx="75">
                  <c:v>2365</c:v>
                </c:pt>
                <c:pt idx="76">
                  <c:v>2590</c:v>
                </c:pt>
                <c:pt idx="77">
                  <c:v>2235</c:v>
                </c:pt>
                <c:pt idx="78">
                  <c:v>2376</c:v>
                </c:pt>
                <c:pt idx="79">
                  <c:v>2721</c:v>
                </c:pt>
                <c:pt idx="80">
                  <c:v>2959</c:v>
                </c:pt>
                <c:pt idx="81">
                  <c:v>2378</c:v>
                </c:pt>
                <c:pt idx="82">
                  <c:v>2553</c:v>
                </c:pt>
                <c:pt idx="83">
                  <c:v>2921</c:v>
                </c:pt>
                <c:pt idx="84">
                  <c:v>3067</c:v>
                </c:pt>
                <c:pt idx="85">
                  <c:v>2577</c:v>
                </c:pt>
                <c:pt idx="86">
                  <c:v>2527</c:v>
                </c:pt>
                <c:pt idx="87">
                  <c:v>2958</c:v>
                </c:pt>
                <c:pt idx="88">
                  <c:v>2629</c:v>
                </c:pt>
                <c:pt idx="89">
                  <c:v>2694</c:v>
                </c:pt>
                <c:pt idx="90">
                  <c:v>3002</c:v>
                </c:pt>
                <c:pt idx="91">
                  <c:v>2728</c:v>
                </c:pt>
                <c:pt idx="92">
                  <c:v>2858</c:v>
                </c:pt>
                <c:pt idx="93">
                  <c:v>2910</c:v>
                </c:pt>
                <c:pt idx="94">
                  <c:v>2550</c:v>
                </c:pt>
                <c:pt idx="95">
                  <c:v>3408</c:v>
                </c:pt>
                <c:pt idx="96">
                  <c:v>2870</c:v>
                </c:pt>
                <c:pt idx="97">
                  <c:v>2864</c:v>
                </c:pt>
                <c:pt idx="98">
                  <c:v>2583</c:v>
                </c:pt>
                <c:pt idx="99">
                  <c:v>2922</c:v>
                </c:pt>
                <c:pt idx="100">
                  <c:v>2872</c:v>
                </c:pt>
                <c:pt idx="101">
                  <c:v>3996</c:v>
                </c:pt>
                <c:pt idx="102">
                  <c:v>4806</c:v>
                </c:pt>
                <c:pt idx="103">
                  <c:v>3099</c:v>
                </c:pt>
                <c:pt idx="104">
                  <c:v>2720</c:v>
                </c:pt>
                <c:pt idx="105">
                  <c:v>3100</c:v>
                </c:pt>
                <c:pt idx="106">
                  <c:v>3760</c:v>
                </c:pt>
                <c:pt idx="107">
                  <c:v>3132</c:v>
                </c:pt>
                <c:pt idx="108">
                  <c:v>3024</c:v>
                </c:pt>
                <c:pt idx="109">
                  <c:v>3548</c:v>
                </c:pt>
                <c:pt idx="110">
                  <c:v>2516</c:v>
                </c:pt>
                <c:pt idx="111">
                  <c:v>2505</c:v>
                </c:pt>
                <c:pt idx="112">
                  <c:v>1436</c:v>
                </c:pt>
                <c:pt idx="113">
                  <c:v>3326</c:v>
                </c:pt>
                <c:pt idx="114">
                  <c:v>2667</c:v>
                </c:pt>
                <c:pt idx="115">
                  <c:v>5022</c:v>
                </c:pt>
                <c:pt idx="116">
                  <c:v>2164</c:v>
                </c:pt>
                <c:pt idx="117">
                  <c:v>2494</c:v>
                </c:pt>
                <c:pt idx="118">
                  <c:v>3886</c:v>
                </c:pt>
                <c:pt idx="119">
                  <c:v>2505</c:v>
                </c:pt>
                <c:pt idx="120">
                  <c:v>2732</c:v>
                </c:pt>
                <c:pt idx="121">
                  <c:v>2970</c:v>
                </c:pt>
                <c:pt idx="122">
                  <c:v>1975</c:v>
                </c:pt>
                <c:pt idx="123">
                  <c:v>961</c:v>
                </c:pt>
                <c:pt idx="124">
                  <c:v>2592</c:v>
                </c:pt>
                <c:pt idx="125">
                  <c:v>2548</c:v>
                </c:pt>
                <c:pt idx="126">
                  <c:v>1782</c:v>
                </c:pt>
                <c:pt idx="127">
                  <c:v>2970</c:v>
                </c:pt>
                <c:pt idx="128">
                  <c:v>4600</c:v>
                </c:pt>
                <c:pt idx="129">
                  <c:v>3132</c:v>
                </c:pt>
                <c:pt idx="130">
                  <c:v>3510</c:v>
                </c:pt>
                <c:pt idx="131">
                  <c:v>3661</c:v>
                </c:pt>
                <c:pt idx="132">
                  <c:v>3340</c:v>
                </c:pt>
                <c:pt idx="133">
                  <c:v>2592</c:v>
                </c:pt>
                <c:pt idx="134">
                  <c:v>3855</c:v>
                </c:pt>
                <c:pt idx="135">
                  <c:v>3132</c:v>
                </c:pt>
                <c:pt idx="136">
                  <c:v>4476</c:v>
                </c:pt>
                <c:pt idx="137">
                  <c:v>2916</c:v>
                </c:pt>
                <c:pt idx="138">
                  <c:v>2100</c:v>
                </c:pt>
                <c:pt idx="139">
                  <c:v>3420</c:v>
                </c:pt>
                <c:pt idx="140">
                  <c:v>2750</c:v>
                </c:pt>
                <c:pt idx="141">
                  <c:v>3132</c:v>
                </c:pt>
                <c:pt idx="142">
                  <c:v>4320</c:v>
                </c:pt>
                <c:pt idx="143">
                  <c:v>3450</c:v>
                </c:pt>
                <c:pt idx="144">
                  <c:v>2700</c:v>
                </c:pt>
                <c:pt idx="145">
                  <c:v>4644</c:v>
                </c:pt>
                <c:pt idx="146">
                  <c:v>2580</c:v>
                </c:pt>
                <c:pt idx="147">
                  <c:v>3996</c:v>
                </c:pt>
                <c:pt idx="148">
                  <c:v>4644</c:v>
                </c:pt>
                <c:pt idx="149">
                  <c:v>4370</c:v>
                </c:pt>
                <c:pt idx="150" formatCode="#,##0_);[Red]\(#,##0\)">
                  <c:v>2397</c:v>
                </c:pt>
                <c:pt idx="151" formatCode="#,##0_);[Red]\(#,##0\)">
                  <c:v>3294</c:v>
                </c:pt>
                <c:pt idx="152" formatCode="#,##0_);[Red]\(#,##0\)">
                  <c:v>3909</c:v>
                </c:pt>
                <c:pt idx="153" formatCode="#,##0_);[Red]\(#,##0\)">
                  <c:v>2916</c:v>
                </c:pt>
                <c:pt idx="154" formatCode="#,##0_);[Red]\(#,##0\)">
                  <c:v>4060</c:v>
                </c:pt>
                <c:pt idx="155" formatCode="#,##0_);[Red]\(#,##0\)">
                  <c:v>2667</c:v>
                </c:pt>
                <c:pt idx="156" formatCode="#,##0_);[Red]\(#,##0\)">
                  <c:v>3970</c:v>
                </c:pt>
                <c:pt idx="157" formatCode="#,##0_);[Red]\(#,##0\)">
                  <c:v>3390</c:v>
                </c:pt>
                <c:pt idx="158" formatCode="#,##0_);[Red]\(#,##0\)">
                  <c:v>3110</c:v>
                </c:pt>
                <c:pt idx="159" formatCode="#,##0_);[Red]\(#,##0\)">
                  <c:v>3672</c:v>
                </c:pt>
                <c:pt idx="160" formatCode="#,##0_);[Red]\(#,##0\)">
                  <c:v>4510</c:v>
                </c:pt>
                <c:pt idx="161" formatCode="#,##0_);[Red]\(#,##0\)">
                  <c:v>3520</c:v>
                </c:pt>
                <c:pt idx="162" formatCode="#,##0_);[Red]\(#,##0\)">
                  <c:v>4060</c:v>
                </c:pt>
                <c:pt idx="163" formatCode="#,##0_);[Red]\(#,##0\)">
                  <c:v>3930</c:v>
                </c:pt>
                <c:pt idx="164" formatCode="#,##0_);[Red]\(#,##0\)">
                  <c:v>4530</c:v>
                </c:pt>
                <c:pt idx="165" formatCode="#,##0_);[Red]\(#,##0\)">
                  <c:v>2451</c:v>
                </c:pt>
                <c:pt idx="166" formatCode="#,##0_);[Red]\(#,##0\)">
                  <c:v>7660</c:v>
                </c:pt>
                <c:pt idx="167" formatCode="#,##0_);[Red]\(#,##0\)">
                  <c:v>4080</c:v>
                </c:pt>
                <c:pt idx="168" formatCode="#,##0_);[Red]\(#,##0\)">
                  <c:v>3801</c:v>
                </c:pt>
                <c:pt idx="169" formatCode="#,##0_);[Red]\(#,##0\)">
                  <c:v>4104</c:v>
                </c:pt>
                <c:pt idx="170" formatCode="#,##0_);[Red]\(#,##0\)">
                  <c:v>3931</c:v>
                </c:pt>
                <c:pt idx="171" formatCode="#,##0_);[Red]\(#,##0\)">
                  <c:v>3500</c:v>
                </c:pt>
                <c:pt idx="172" formatCode="#,##0_);[Red]\(#,##0\)">
                  <c:v>3797</c:v>
                </c:pt>
                <c:pt idx="173" formatCode="#,##0_);[Red]\(#,##0\)">
                  <c:v>3886</c:v>
                </c:pt>
                <c:pt idx="174" formatCode="#,##0_);[Red]\(#,##0\)">
                  <c:v>3940</c:v>
                </c:pt>
                <c:pt idx="175" formatCode="#,##0_);[Red]\(#,##0\)">
                  <c:v>3960</c:v>
                </c:pt>
              </c:numCache>
            </c:numRef>
          </c:yVal>
          <c:bubbleSize>
            <c:numRef>
              <c:f>Sheet1!$C$2:$C$177</c:f>
              <c:numCache>
                <c:formatCode>General</c:formatCode>
                <c:ptCount val="176"/>
                <c:pt idx="0">
                  <c:v>13233747</c:v>
                </c:pt>
                <c:pt idx="1">
                  <c:v>143630</c:v>
                </c:pt>
                <c:pt idx="2">
                  <c:v>112904</c:v>
                </c:pt>
                <c:pt idx="3">
                  <c:v>56178</c:v>
                </c:pt>
                <c:pt idx="4">
                  <c:v>7920</c:v>
                </c:pt>
                <c:pt idx="5">
                  <c:v>7622</c:v>
                </c:pt>
                <c:pt idx="6">
                  <c:v>3733506</c:v>
                </c:pt>
                <c:pt idx="7">
                  <c:v>1481234</c:v>
                </c:pt>
                <c:pt idx="8" formatCode="#,##0_ ">
                  <c:v>2803969</c:v>
                </c:pt>
                <c:pt idx="9" formatCode="#,##0_);[Red]\(#,##0\)">
                  <c:v>403644</c:v>
                </c:pt>
                <c:pt idx="10" formatCode="#,##0_);[Red]\(#,##0\)">
                  <c:v>176020</c:v>
                </c:pt>
                <c:pt idx="11" formatCode="#,##0_);[Red]\(#,##0\)">
                  <c:v>45680</c:v>
                </c:pt>
                <c:pt idx="12" formatCode="#,##0_);[Red]\(#,##0\)">
                  <c:v>163101</c:v>
                </c:pt>
                <c:pt idx="13" formatCode="#,##0_);[Red]\(#,##0\)">
                  <c:v>128493</c:v>
                </c:pt>
                <c:pt idx="14" formatCode="#,##0_);[Red]\(#,##0\)">
                  <c:v>42479</c:v>
                </c:pt>
                <c:pt idx="15" formatCode="#,##0_);[Red]\(#,##0\)">
                  <c:v>9772</c:v>
                </c:pt>
                <c:pt idx="16" formatCode="#,##0_);[Red]\(#,##0\)">
                  <c:v>17209</c:v>
                </c:pt>
                <c:pt idx="17" formatCode="#,##0_);[Red]\(#,##0\)">
                  <c:v>9087</c:v>
                </c:pt>
                <c:pt idx="18" formatCode="#,##0_);[Red]\(#,##0\)">
                  <c:v>10836</c:v>
                </c:pt>
                <c:pt idx="19" formatCode="#,##0_);[Red]\(#,##0\)">
                  <c:v>17061</c:v>
                </c:pt>
                <c:pt idx="20" formatCode="#,##0_);[Red]\(#,##0\)">
                  <c:v>5019</c:v>
                </c:pt>
                <c:pt idx="21" formatCode="#,##0_);[Red]\(#,##0\)">
                  <c:v>7652</c:v>
                </c:pt>
                <c:pt idx="22" formatCode="#,##0_);[Red]\(#,##0\)">
                  <c:v>23222</c:v>
                </c:pt>
                <c:pt idx="23" formatCode="#,##0_);[Red]\(#,##0\)">
                  <c:v>27977</c:v>
                </c:pt>
                <c:pt idx="24">
                  <c:v>2427184</c:v>
                </c:pt>
                <c:pt idx="25">
                  <c:v>376266</c:v>
                </c:pt>
                <c:pt idx="26">
                  <c:v>117993</c:v>
                </c:pt>
                <c:pt idx="27">
                  <c:v>130284</c:v>
                </c:pt>
                <c:pt idx="28">
                  <c:v>379200</c:v>
                </c:pt>
                <c:pt idx="29">
                  <c:v>74483</c:v>
                </c:pt>
                <c:pt idx="30">
                  <c:v>375670</c:v>
                </c:pt>
                <c:pt idx="31">
                  <c:v>80835</c:v>
                </c:pt>
                <c:pt idx="32">
                  <c:v>184971</c:v>
                </c:pt>
                <c:pt idx="33">
                  <c:v>63901</c:v>
                </c:pt>
                <c:pt idx="34">
                  <c:v>410405</c:v>
                </c:pt>
                <c:pt idx="35">
                  <c:v>185942</c:v>
                </c:pt>
                <c:pt idx="36">
                  <c:v>311236</c:v>
                </c:pt>
                <c:pt idx="37">
                  <c:v>71682</c:v>
                </c:pt>
                <c:pt idx="38">
                  <c:v>149025</c:v>
                </c:pt>
                <c:pt idx="39">
                  <c:v>58330</c:v>
                </c:pt>
                <c:pt idx="40">
                  <c:v>34436</c:v>
                </c:pt>
                <c:pt idx="41">
                  <c:v>113627</c:v>
                </c:pt>
                <c:pt idx="42">
                  <c:v>85966</c:v>
                </c:pt>
                <c:pt idx="43">
                  <c:v>46876</c:v>
                </c:pt>
                <c:pt idx="44">
                  <c:v>42964</c:v>
                </c:pt>
                <c:pt idx="45">
                  <c:v>50072</c:v>
                </c:pt>
                <c:pt idx="46">
                  <c:v>82739</c:v>
                </c:pt>
                <c:pt idx="47">
                  <c:v>6675</c:v>
                </c:pt>
                <c:pt idx="48">
                  <c:v>90129</c:v>
                </c:pt>
                <c:pt idx="49">
                  <c:v>70779</c:v>
                </c:pt>
                <c:pt idx="50">
                  <c:v>28282</c:v>
                </c:pt>
                <c:pt idx="51">
                  <c:v>153437</c:v>
                </c:pt>
                <c:pt idx="52">
                  <c:v>63794</c:v>
                </c:pt>
                <c:pt idx="53">
                  <c:v>19088</c:v>
                </c:pt>
                <c:pt idx="54">
                  <c:v>40032</c:v>
                </c:pt>
                <c:pt idx="55">
                  <c:v>7890</c:v>
                </c:pt>
                <c:pt idx="56">
                  <c:v>36407</c:v>
                </c:pt>
                <c:pt idx="57">
                  <c:v>47549</c:v>
                </c:pt>
                <c:pt idx="58">
                  <c:v>137848</c:v>
                </c:pt>
                <c:pt idx="59">
                  <c:v>27190</c:v>
                </c:pt>
                <c:pt idx="60">
                  <c:v>170352</c:v>
                </c:pt>
                <c:pt idx="61">
                  <c:v>94782</c:v>
                </c:pt>
                <c:pt idx="62">
                  <c:v>87488</c:v>
                </c:pt>
                <c:pt idx="63">
                  <c:v>97261</c:v>
                </c:pt>
                <c:pt idx="64">
                  <c:v>57818</c:v>
                </c:pt>
                <c:pt idx="65">
                  <c:v>315394</c:v>
                </c:pt>
                <c:pt idx="66">
                  <c:v>47042</c:v>
                </c:pt>
                <c:pt idx="67">
                  <c:v>2697070</c:v>
                </c:pt>
                <c:pt idx="68">
                  <c:v>845879</c:v>
                </c:pt>
                <c:pt idx="69">
                  <c:v>198919</c:v>
                </c:pt>
                <c:pt idx="70">
                  <c:v>402442</c:v>
                </c:pt>
                <c:pt idx="71">
                  <c:v>102633</c:v>
                </c:pt>
                <c:pt idx="72">
                  <c:v>367025</c:v>
                </c:pt>
                <c:pt idx="73">
                  <c:v>76384</c:v>
                </c:pt>
                <c:pt idx="74">
                  <c:v>354700</c:v>
                </c:pt>
                <c:pt idx="75">
                  <c:v>88924</c:v>
                </c:pt>
                <c:pt idx="76">
                  <c:v>144335</c:v>
                </c:pt>
                <c:pt idx="77">
                  <c:v>404918</c:v>
                </c:pt>
                <c:pt idx="78">
                  <c:v>279242</c:v>
                </c:pt>
                <c:pt idx="79">
                  <c:v>269280</c:v>
                </c:pt>
                <c:pt idx="80">
                  <c:v>100933</c:v>
                </c:pt>
                <c:pt idx="81">
                  <c:v>114622</c:v>
                </c:pt>
                <c:pt idx="82">
                  <c:v>238546</c:v>
                </c:pt>
                <c:pt idx="83">
                  <c:v>109013</c:v>
                </c:pt>
                <c:pt idx="84">
                  <c:v>121730</c:v>
                </c:pt>
                <c:pt idx="85">
                  <c:v>123506</c:v>
                </c:pt>
                <c:pt idx="86">
                  <c:v>185434</c:v>
                </c:pt>
                <c:pt idx="87">
                  <c:v>135413</c:v>
                </c:pt>
                <c:pt idx="88">
                  <c:v>72029</c:v>
                </c:pt>
                <c:pt idx="89">
                  <c:v>111272</c:v>
                </c:pt>
                <c:pt idx="90">
                  <c:v>125165</c:v>
                </c:pt>
                <c:pt idx="91">
                  <c:v>85459</c:v>
                </c:pt>
                <c:pt idx="92">
                  <c:v>58574</c:v>
                </c:pt>
                <c:pt idx="93">
                  <c:v>66826</c:v>
                </c:pt>
                <c:pt idx="94">
                  <c:v>495041</c:v>
                </c:pt>
                <c:pt idx="95">
                  <c:v>63154</c:v>
                </c:pt>
                <c:pt idx="96">
                  <c:v>56207</c:v>
                </c:pt>
                <c:pt idx="97">
                  <c:v>77913</c:v>
                </c:pt>
                <c:pt idx="98">
                  <c:v>57812</c:v>
                </c:pt>
                <c:pt idx="99">
                  <c:v>56255</c:v>
                </c:pt>
                <c:pt idx="100">
                  <c:v>30697</c:v>
                </c:pt>
                <c:pt idx="101">
                  <c:v>20715</c:v>
                </c:pt>
                <c:pt idx="102">
                  <c:v>10602</c:v>
                </c:pt>
                <c:pt idx="103">
                  <c:v>17467</c:v>
                </c:pt>
                <c:pt idx="104">
                  <c:v>44063</c:v>
                </c:pt>
                <c:pt idx="105">
                  <c:v>8680</c:v>
                </c:pt>
                <c:pt idx="106">
                  <c:v>16383</c:v>
                </c:pt>
                <c:pt idx="107">
                  <c:v>13794</c:v>
                </c:pt>
                <c:pt idx="108">
                  <c:v>15743</c:v>
                </c:pt>
                <c:pt idx="109">
                  <c:v>5539</c:v>
                </c:pt>
                <c:pt idx="110">
                  <c:v>1531378</c:v>
                </c:pt>
                <c:pt idx="111">
                  <c:v>463661</c:v>
                </c:pt>
                <c:pt idx="112">
                  <c:v>97765</c:v>
                </c:pt>
                <c:pt idx="113">
                  <c:v>84302</c:v>
                </c:pt>
                <c:pt idx="114">
                  <c:v>484447</c:v>
                </c:pt>
                <c:pt idx="115">
                  <c:v>42768</c:v>
                </c:pt>
                <c:pt idx="116">
                  <c:v>538293</c:v>
                </c:pt>
                <c:pt idx="117">
                  <c:v>297664</c:v>
                </c:pt>
                <c:pt idx="118">
                  <c:v>39135</c:v>
                </c:pt>
                <c:pt idx="119">
                  <c:v>201694</c:v>
                </c:pt>
                <c:pt idx="120">
                  <c:v>94903</c:v>
                </c:pt>
                <c:pt idx="121">
                  <c:v>112106</c:v>
                </c:pt>
                <c:pt idx="122">
                  <c:v>53437</c:v>
                </c:pt>
                <c:pt idx="123">
                  <c:v>49407</c:v>
                </c:pt>
                <c:pt idx="124">
                  <c:v>234228</c:v>
                </c:pt>
                <c:pt idx="125">
                  <c:v>259425</c:v>
                </c:pt>
                <c:pt idx="126">
                  <c:v>54823</c:v>
                </c:pt>
                <c:pt idx="127">
                  <c:v>18873</c:v>
                </c:pt>
                <c:pt idx="128">
                  <c:v>7366</c:v>
                </c:pt>
                <c:pt idx="129">
                  <c:v>159448</c:v>
                </c:pt>
                <c:pt idx="130">
                  <c:v>41851</c:v>
                </c:pt>
                <c:pt idx="131">
                  <c:v>39629</c:v>
                </c:pt>
                <c:pt idx="132">
                  <c:v>44450</c:v>
                </c:pt>
                <c:pt idx="133">
                  <c:v>78856</c:v>
                </c:pt>
                <c:pt idx="134">
                  <c:v>49252</c:v>
                </c:pt>
                <c:pt idx="135">
                  <c:v>13794</c:v>
                </c:pt>
                <c:pt idx="136">
                  <c:v>66159</c:v>
                </c:pt>
                <c:pt idx="137">
                  <c:v>15254</c:v>
                </c:pt>
                <c:pt idx="138">
                  <c:v>19453</c:v>
                </c:pt>
                <c:pt idx="139">
                  <c:v>30758</c:v>
                </c:pt>
                <c:pt idx="140">
                  <c:v>31539</c:v>
                </c:pt>
                <c:pt idx="141">
                  <c:v>31718</c:v>
                </c:pt>
                <c:pt idx="142">
                  <c:v>21597</c:v>
                </c:pt>
                <c:pt idx="143">
                  <c:v>15290</c:v>
                </c:pt>
                <c:pt idx="144">
                  <c:v>34662</c:v>
                </c:pt>
                <c:pt idx="145">
                  <c:v>139580</c:v>
                </c:pt>
                <c:pt idx="146">
                  <c:v>12744</c:v>
                </c:pt>
                <c:pt idx="147">
                  <c:v>4171</c:v>
                </c:pt>
                <c:pt idx="148">
                  <c:v>737</c:v>
                </c:pt>
                <c:pt idx="149">
                  <c:v>11854</c:v>
                </c:pt>
                <c:pt idx="150" formatCode="#,##0_);[Red]\(#,##0\)">
                  <c:v>994758</c:v>
                </c:pt>
                <c:pt idx="151" formatCode="#,##0_);[Red]\(#,##0\)">
                  <c:v>1493894</c:v>
                </c:pt>
                <c:pt idx="152" formatCode="#,##0_);[Red]\(#,##0\)">
                  <c:v>115365</c:v>
                </c:pt>
                <c:pt idx="153" formatCode="#,##0_);[Red]\(#,##0\)">
                  <c:v>272398</c:v>
                </c:pt>
                <c:pt idx="154" formatCode="#,##0_);[Red]\(#,##0\)">
                  <c:v>57051</c:v>
                </c:pt>
                <c:pt idx="155" formatCode="#,##0_);[Red]\(#,##0\)">
                  <c:v>126014</c:v>
                </c:pt>
                <c:pt idx="156" formatCode="#,##0_);[Red]\(#,##0\)">
                  <c:v>48664</c:v>
                </c:pt>
                <c:pt idx="157" formatCode="#,##0_);[Red]\(#,##0\)">
                  <c:v>65368</c:v>
                </c:pt>
                <c:pt idx="158" formatCode="#,##0_);[Red]\(#,##0\)">
                  <c:v>36235</c:v>
                </c:pt>
                <c:pt idx="159" formatCode="#,##0_);[Red]\(#,##0\)">
                  <c:v>23778</c:v>
                </c:pt>
                <c:pt idx="160" formatCode="#,##0_);[Red]\(#,##0\)">
                  <c:v>35433</c:v>
                </c:pt>
                <c:pt idx="161" formatCode="#,##0_);[Red]\(#,##0\)">
                  <c:v>38686</c:v>
                </c:pt>
                <c:pt idx="162" formatCode="#,##0_);[Red]\(#,##0\)">
                  <c:v>35231</c:v>
                </c:pt>
                <c:pt idx="163" formatCode="#,##0_);[Red]\(#,##0\)">
                  <c:v>55016</c:v>
                </c:pt>
                <c:pt idx="164" formatCode="#,##0_);[Red]\(#,##0\)">
                  <c:v>18024</c:v>
                </c:pt>
                <c:pt idx="165" formatCode="#,##0_);[Red]\(#,##0\)">
                  <c:v>62488</c:v>
                </c:pt>
                <c:pt idx="166" formatCode="#,##0_);[Red]\(#,##0\)">
                  <c:v>72890</c:v>
                </c:pt>
                <c:pt idx="167" formatCode="#,##0_);[Red]\(#,##0\)">
                  <c:v>86060</c:v>
                </c:pt>
                <c:pt idx="168" formatCode="#,##0_);[Red]\(#,##0\)">
                  <c:v>152468</c:v>
                </c:pt>
                <c:pt idx="169" formatCode="#,##0_);[Red]\(#,##0\)">
                  <c:v>97602</c:v>
                </c:pt>
                <c:pt idx="170" formatCode="#,##0_);[Red]\(#,##0\)">
                  <c:v>59479</c:v>
                </c:pt>
                <c:pt idx="171" formatCode="#,##0_);[Red]\(#,##0\)">
                  <c:v>36042</c:v>
                </c:pt>
                <c:pt idx="172" formatCode="#,##0_);[Red]\(#,##0\)">
                  <c:v>30500</c:v>
                </c:pt>
                <c:pt idx="173" formatCode="#,##0_);[Red]\(#,##0\)">
                  <c:v>45482</c:v>
                </c:pt>
                <c:pt idx="174" formatCode="#,##0_);[Red]\(#,##0\)">
                  <c:v>27534</c:v>
                </c:pt>
                <c:pt idx="175" formatCode="#,##0_);[Red]\(#,##0\)">
                  <c:v>30948</c:v>
                </c:pt>
              </c:numCache>
            </c:numRef>
          </c:bubbleSize>
          <c:bubble3D val="0"/>
          <c:extLst xmlns:c16r2="http://schemas.microsoft.com/office/drawing/2015/06/chart">
            <c:ext xmlns:c16="http://schemas.microsoft.com/office/drawing/2014/chart" uri="{C3380CC4-5D6E-409C-BE32-E72D297353CC}">
              <c16:uniqueId val="{00000010-1BD6-4433-82C0-AE3FD054D3A6}"/>
            </c:ext>
          </c:extLst>
        </c:ser>
        <c:dLbls>
          <c:showLegendKey val="0"/>
          <c:showVal val="0"/>
          <c:showCatName val="0"/>
          <c:showSerName val="0"/>
          <c:showPercent val="0"/>
          <c:showBubbleSize val="0"/>
        </c:dLbls>
        <c:bubbleScale val="100"/>
        <c:showNegBubbles val="0"/>
        <c:axId val="171656320"/>
        <c:axId val="171657856"/>
      </c:bubbleChart>
      <c:valAx>
        <c:axId val="171656320"/>
        <c:scaling>
          <c:orientation val="minMax"/>
          <c:max val="6.5"/>
          <c:min val="0"/>
        </c:scaling>
        <c:delete val="0"/>
        <c:axPos val="b"/>
        <c:numFmt formatCode="General" sourceLinked="1"/>
        <c:majorTickMark val="out"/>
        <c:minorTickMark val="none"/>
        <c:tickLblPos val="nextTo"/>
        <c:crossAx val="171657856"/>
        <c:crosses val="autoZero"/>
        <c:crossBetween val="midCat"/>
        <c:majorUnit val="1"/>
      </c:valAx>
      <c:valAx>
        <c:axId val="171657856"/>
        <c:scaling>
          <c:orientation val="minMax"/>
          <c:max val="5500"/>
          <c:min val="0"/>
        </c:scaling>
        <c:delete val="0"/>
        <c:axPos val="l"/>
        <c:majorGridlines>
          <c:spPr>
            <a:ln>
              <a:solidFill>
                <a:schemeClr val="bg1">
                  <a:lumMod val="85000"/>
                </a:schemeClr>
              </a:solidFill>
            </a:ln>
          </c:spPr>
        </c:majorGridlines>
        <c:numFmt formatCode="General" sourceLinked="1"/>
        <c:majorTickMark val="out"/>
        <c:minorTickMark val="none"/>
        <c:tickLblPos val="nextTo"/>
        <c:crossAx val="171656320"/>
        <c:crosses val="autoZero"/>
        <c:crossBetween val="midCat"/>
        <c:majorUnit val="500"/>
      </c:valAx>
    </c:plotArea>
    <c:plotVisOnly val="1"/>
    <c:dispBlanksAs val="gap"/>
    <c:showDLblsOverMax val="0"/>
  </c:chart>
  <c:txPr>
    <a:bodyPr/>
    <a:lstStyle/>
    <a:p>
      <a:pPr>
        <a:defRPr sz="1100"/>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取水能力</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神奈川企業団</c:v>
                </c:pt>
                <c:pt idx="4">
                  <c:v>埼玉県</c:v>
                </c:pt>
                <c:pt idx="5">
                  <c:v>大阪企業団</c:v>
                </c:pt>
              </c:strCache>
            </c:strRef>
          </c:cat>
          <c:val>
            <c:numRef>
              <c:f>Sheet1!$B$2:$B$7</c:f>
              <c:numCache>
                <c:formatCode>General</c:formatCode>
                <c:ptCount val="6"/>
                <c:pt idx="0">
                  <c:v>257</c:v>
                </c:pt>
                <c:pt idx="1">
                  <c:v>499</c:v>
                </c:pt>
                <c:pt idx="2">
                  <c:v>503</c:v>
                </c:pt>
                <c:pt idx="3">
                  <c:v>841</c:v>
                </c:pt>
                <c:pt idx="4">
                  <c:v>721</c:v>
                </c:pt>
                <c:pt idx="5">
                  <c:v>616</c:v>
                </c:pt>
              </c:numCache>
            </c:numRef>
          </c:val>
          <c:extLst xmlns:c16r2="http://schemas.microsoft.com/office/drawing/2015/06/chart">
            <c:ext xmlns:c16="http://schemas.microsoft.com/office/drawing/2014/chart" uri="{C3380CC4-5D6E-409C-BE32-E72D297353CC}">
              <c16:uniqueId val="{00000000-0A7E-495E-844A-6224A84D0BDE}"/>
            </c:ext>
          </c:extLst>
        </c:ser>
        <c:dLbls>
          <c:showLegendKey val="0"/>
          <c:showVal val="0"/>
          <c:showCatName val="0"/>
          <c:showSerName val="0"/>
          <c:showPercent val="0"/>
          <c:showBubbleSize val="0"/>
        </c:dLbls>
        <c:gapWidth val="90"/>
        <c:axId val="202741632"/>
        <c:axId val="202743168"/>
      </c:barChart>
      <c:catAx>
        <c:axId val="202741632"/>
        <c:scaling>
          <c:orientation val="minMax"/>
        </c:scaling>
        <c:delete val="0"/>
        <c:axPos val="l"/>
        <c:numFmt formatCode="General" sourceLinked="0"/>
        <c:majorTickMark val="out"/>
        <c:minorTickMark val="none"/>
        <c:tickLblPos val="nextTo"/>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02743168"/>
        <c:crosses val="autoZero"/>
        <c:auto val="1"/>
        <c:lblAlgn val="ctr"/>
        <c:lblOffset val="100"/>
        <c:noMultiLvlLbl val="0"/>
      </c:catAx>
      <c:valAx>
        <c:axId val="202743168"/>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crossAx val="202741632"/>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有収水量</c:v>
                </c:pt>
              </c:strCache>
            </c:strRef>
          </c:tx>
          <c:invertIfNegative val="0"/>
          <c:dLbls>
            <c:numFmt formatCode="#,##0_);[Red]\(#,##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神奈川ｌ企業団</c:v>
                </c:pt>
                <c:pt idx="4">
                  <c:v>埼玉県</c:v>
                </c:pt>
                <c:pt idx="5">
                  <c:v>大阪企業団</c:v>
                </c:pt>
              </c:strCache>
            </c:strRef>
          </c:cat>
          <c:val>
            <c:numRef>
              <c:f>Sheet1!$B$2:$B$7</c:f>
              <c:numCache>
                <c:formatCode>General</c:formatCode>
                <c:ptCount val="6"/>
                <c:pt idx="0">
                  <c:v>79</c:v>
                </c:pt>
                <c:pt idx="1">
                  <c:v>28.7</c:v>
                </c:pt>
                <c:pt idx="2">
                  <c:v>114.3</c:v>
                </c:pt>
                <c:pt idx="3">
                  <c:v>138.4</c:v>
                </c:pt>
                <c:pt idx="4">
                  <c:v>173.6</c:v>
                </c:pt>
                <c:pt idx="5">
                  <c:v>141.69999999999999</c:v>
                </c:pt>
              </c:numCache>
            </c:numRef>
          </c:val>
          <c:extLst xmlns:c16r2="http://schemas.microsoft.com/office/drawing/2015/06/chart">
            <c:ext xmlns:c16="http://schemas.microsoft.com/office/drawing/2014/chart" uri="{C3380CC4-5D6E-409C-BE32-E72D297353CC}">
              <c16:uniqueId val="{00000000-5FAC-4910-BBBA-88FEE3FA5D03}"/>
            </c:ext>
          </c:extLst>
        </c:ser>
        <c:dLbls>
          <c:showLegendKey val="0"/>
          <c:showVal val="0"/>
          <c:showCatName val="0"/>
          <c:showSerName val="0"/>
          <c:showPercent val="0"/>
          <c:showBubbleSize val="0"/>
        </c:dLbls>
        <c:gapWidth val="90"/>
        <c:axId val="202775936"/>
        <c:axId val="202790016"/>
      </c:barChart>
      <c:catAx>
        <c:axId val="202775936"/>
        <c:scaling>
          <c:orientation val="minMax"/>
        </c:scaling>
        <c:delete val="1"/>
        <c:axPos val="l"/>
        <c:numFmt formatCode="General" sourceLinked="0"/>
        <c:majorTickMark val="out"/>
        <c:minorTickMark val="none"/>
        <c:tickLblPos val="nextTo"/>
        <c:crossAx val="202790016"/>
        <c:crosses val="autoZero"/>
        <c:auto val="1"/>
        <c:lblAlgn val="ctr"/>
        <c:lblOffset val="100"/>
        <c:noMultiLvlLbl val="0"/>
      </c:catAx>
      <c:valAx>
        <c:axId val="202790016"/>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crossAx val="202775936"/>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取水能力</c:v>
                </c:pt>
              </c:strCache>
            </c:strRef>
          </c:tx>
          <c:invertIfNegative val="0"/>
          <c:dLbls>
            <c:numFmt formatCode="#,##0_);[Red]\(#,##0\)" sourceLinked="0"/>
            <c:spPr>
              <a:noFill/>
              <a:ln>
                <a:noFill/>
              </a:ln>
              <a:effectLst/>
            </c:spPr>
            <c:txPr>
              <a:bodyPr/>
              <a:lstStyle/>
              <a:p>
                <a:pPr>
                  <a:defRPr sz="105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神奈川ｌ企業団</c:v>
                </c:pt>
                <c:pt idx="4">
                  <c:v>埼玉県</c:v>
                </c:pt>
                <c:pt idx="5">
                  <c:v>大阪企業団</c:v>
                </c:pt>
              </c:strCache>
            </c:strRef>
          </c:cat>
          <c:val>
            <c:numRef>
              <c:f>Sheet1!$B$2:$B$7</c:f>
              <c:numCache>
                <c:formatCode>General</c:formatCode>
                <c:ptCount val="6"/>
                <c:pt idx="0">
                  <c:v>186.8</c:v>
                </c:pt>
                <c:pt idx="1">
                  <c:v>260.70999999999998</c:v>
                </c:pt>
                <c:pt idx="2">
                  <c:v>778.5</c:v>
                </c:pt>
                <c:pt idx="3">
                  <c:v>230.99</c:v>
                </c:pt>
                <c:pt idx="4">
                  <c:v>796.12</c:v>
                </c:pt>
                <c:pt idx="5">
                  <c:v>563.63</c:v>
                </c:pt>
              </c:numCache>
            </c:numRef>
          </c:val>
          <c:extLst xmlns:c16r2="http://schemas.microsoft.com/office/drawing/2015/06/chart">
            <c:ext xmlns:c16="http://schemas.microsoft.com/office/drawing/2014/chart" uri="{C3380CC4-5D6E-409C-BE32-E72D297353CC}">
              <c16:uniqueId val="{00000000-7A73-415C-9C17-2E2548C5E3DB}"/>
            </c:ext>
          </c:extLst>
        </c:ser>
        <c:dLbls>
          <c:showLegendKey val="0"/>
          <c:showVal val="0"/>
          <c:showCatName val="0"/>
          <c:showSerName val="0"/>
          <c:showPercent val="0"/>
          <c:showBubbleSize val="0"/>
        </c:dLbls>
        <c:gapWidth val="90"/>
        <c:axId val="202847360"/>
        <c:axId val="202848896"/>
      </c:barChart>
      <c:catAx>
        <c:axId val="202847360"/>
        <c:scaling>
          <c:orientation val="minMax"/>
        </c:scaling>
        <c:delete val="1"/>
        <c:axPos val="l"/>
        <c:numFmt formatCode="General" sourceLinked="0"/>
        <c:majorTickMark val="out"/>
        <c:minorTickMark val="none"/>
        <c:tickLblPos val="nextTo"/>
        <c:crossAx val="202848896"/>
        <c:crosses val="autoZero"/>
        <c:auto val="1"/>
        <c:lblAlgn val="ctr"/>
        <c:lblOffset val="100"/>
        <c:noMultiLvlLbl val="0"/>
      </c:catAx>
      <c:valAx>
        <c:axId val="202848896"/>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crossAx val="202847360"/>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職員数</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神奈川ｌ企業団</c:v>
                </c:pt>
                <c:pt idx="4">
                  <c:v>埼玉県</c:v>
                </c:pt>
                <c:pt idx="5">
                  <c:v>大阪企業団</c:v>
                </c:pt>
              </c:strCache>
            </c:strRef>
          </c:cat>
          <c:val>
            <c:numRef>
              <c:f>Sheet1!$B$2:$B$7</c:f>
              <c:numCache>
                <c:formatCode>General</c:formatCode>
                <c:ptCount val="6"/>
                <c:pt idx="0">
                  <c:v>243</c:v>
                </c:pt>
                <c:pt idx="1">
                  <c:v>69</c:v>
                </c:pt>
                <c:pt idx="2">
                  <c:v>294</c:v>
                </c:pt>
                <c:pt idx="3">
                  <c:v>666</c:v>
                </c:pt>
                <c:pt idx="4">
                  <c:v>332</c:v>
                </c:pt>
                <c:pt idx="5">
                  <c:v>347</c:v>
                </c:pt>
              </c:numCache>
            </c:numRef>
          </c:val>
          <c:extLst xmlns:c16r2="http://schemas.microsoft.com/office/drawing/2015/06/chart">
            <c:ext xmlns:c16="http://schemas.microsoft.com/office/drawing/2014/chart" uri="{C3380CC4-5D6E-409C-BE32-E72D297353CC}">
              <c16:uniqueId val="{00000000-257B-49EC-84A4-562B967BB888}"/>
            </c:ext>
          </c:extLst>
        </c:ser>
        <c:dLbls>
          <c:showLegendKey val="0"/>
          <c:showVal val="0"/>
          <c:showCatName val="0"/>
          <c:showSerName val="0"/>
          <c:showPercent val="0"/>
          <c:showBubbleSize val="0"/>
        </c:dLbls>
        <c:gapWidth val="90"/>
        <c:axId val="202873472"/>
        <c:axId val="202875264"/>
      </c:barChart>
      <c:catAx>
        <c:axId val="202873472"/>
        <c:scaling>
          <c:orientation val="minMax"/>
        </c:scaling>
        <c:delete val="1"/>
        <c:axPos val="l"/>
        <c:numFmt formatCode="General" sourceLinked="0"/>
        <c:majorTickMark val="out"/>
        <c:minorTickMark val="none"/>
        <c:tickLblPos val="nextTo"/>
        <c:crossAx val="202875264"/>
        <c:crosses val="autoZero"/>
        <c:auto val="1"/>
        <c:lblAlgn val="ctr"/>
        <c:lblOffset val="100"/>
        <c:noMultiLvlLbl val="0"/>
      </c:catAx>
      <c:valAx>
        <c:axId val="202875264"/>
        <c:scaling>
          <c:orientation val="minMax"/>
          <c:max val="70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2873472"/>
        <c:crosses val="autoZero"/>
        <c:crossBetween val="between"/>
        <c:majorUnit val="200"/>
      </c:valAx>
    </c:plotArea>
    <c:plotVisOnly val="1"/>
    <c:dispBlanksAs val="gap"/>
    <c:showDLblsOverMax val="0"/>
  </c:chart>
  <c:txPr>
    <a:bodyPr/>
    <a:lstStyle/>
    <a:p>
      <a:pPr>
        <a:defRPr sz="1100"/>
      </a:pPr>
      <a:endParaRPr lang="ja-JP"/>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取水能力</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神奈川企業団</c:v>
                </c:pt>
                <c:pt idx="4">
                  <c:v>埼玉県</c:v>
                </c:pt>
                <c:pt idx="5">
                  <c:v>大阪企業団</c:v>
                </c:pt>
              </c:strCache>
            </c:strRef>
          </c:cat>
          <c:val>
            <c:numRef>
              <c:f>Sheet1!$B$2:$B$7</c:f>
              <c:numCache>
                <c:formatCode>General</c:formatCode>
                <c:ptCount val="6"/>
                <c:pt idx="0">
                  <c:v>67</c:v>
                </c:pt>
                <c:pt idx="1">
                  <c:v>141</c:v>
                </c:pt>
                <c:pt idx="2">
                  <c:v>80</c:v>
                </c:pt>
                <c:pt idx="3">
                  <c:v>44</c:v>
                </c:pt>
                <c:pt idx="4">
                  <c:v>67</c:v>
                </c:pt>
                <c:pt idx="5">
                  <c:v>81</c:v>
                </c:pt>
              </c:numCache>
            </c:numRef>
          </c:val>
          <c:extLst xmlns:c16r2="http://schemas.microsoft.com/office/drawing/2015/06/chart">
            <c:ext xmlns:c16="http://schemas.microsoft.com/office/drawing/2014/chart" uri="{C3380CC4-5D6E-409C-BE32-E72D297353CC}">
              <c16:uniqueId val="{00000000-0A7E-495E-844A-6224A84D0BDE}"/>
            </c:ext>
          </c:extLst>
        </c:ser>
        <c:dLbls>
          <c:showLegendKey val="0"/>
          <c:showVal val="0"/>
          <c:showCatName val="0"/>
          <c:showSerName val="0"/>
          <c:showPercent val="0"/>
          <c:showBubbleSize val="0"/>
        </c:dLbls>
        <c:gapWidth val="90"/>
        <c:axId val="203184000"/>
        <c:axId val="203185536"/>
      </c:barChart>
      <c:catAx>
        <c:axId val="203184000"/>
        <c:scaling>
          <c:orientation val="minMax"/>
        </c:scaling>
        <c:delete val="0"/>
        <c:axPos val="l"/>
        <c:numFmt formatCode="General" sourceLinked="0"/>
        <c:majorTickMark val="out"/>
        <c:minorTickMark val="none"/>
        <c:tickLblPos val="nextTo"/>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03185536"/>
        <c:crosses val="autoZero"/>
        <c:auto val="1"/>
        <c:lblAlgn val="ctr"/>
        <c:lblOffset val="100"/>
        <c:noMultiLvlLbl val="0"/>
      </c:catAx>
      <c:valAx>
        <c:axId val="203185536"/>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crossAx val="203184000"/>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有収水量</c:v>
                </c:pt>
              </c:strCache>
            </c:strRef>
          </c:tx>
          <c:invertIfNegative val="0"/>
          <c:dLbls>
            <c:numFmt formatCode="#,##0_);[Red]\(#,##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神奈川ｌ企業団</c:v>
                </c:pt>
                <c:pt idx="4">
                  <c:v>埼玉県</c:v>
                </c:pt>
                <c:pt idx="5">
                  <c:v>大阪企業団</c:v>
                </c:pt>
              </c:strCache>
            </c:strRef>
          </c:cat>
          <c:val>
            <c:numRef>
              <c:f>Sheet1!$B$2:$B$7</c:f>
              <c:numCache>
                <c:formatCode>General</c:formatCode>
                <c:ptCount val="6"/>
                <c:pt idx="0">
                  <c:v>59.9</c:v>
                </c:pt>
                <c:pt idx="1">
                  <c:v>112.58</c:v>
                </c:pt>
                <c:pt idx="2">
                  <c:v>63.76</c:v>
                </c:pt>
                <c:pt idx="3">
                  <c:v>74.95</c:v>
                </c:pt>
                <c:pt idx="4">
                  <c:v>56.49</c:v>
                </c:pt>
                <c:pt idx="5">
                  <c:v>63.88</c:v>
                </c:pt>
              </c:numCache>
            </c:numRef>
          </c:val>
          <c:extLst xmlns:c16r2="http://schemas.microsoft.com/office/drawing/2015/06/chart">
            <c:ext xmlns:c16="http://schemas.microsoft.com/office/drawing/2014/chart" uri="{C3380CC4-5D6E-409C-BE32-E72D297353CC}">
              <c16:uniqueId val="{00000000-5FAC-4910-BBBA-88FEE3FA5D03}"/>
            </c:ext>
          </c:extLst>
        </c:ser>
        <c:dLbls>
          <c:showLegendKey val="0"/>
          <c:showVal val="0"/>
          <c:showCatName val="0"/>
          <c:showSerName val="0"/>
          <c:showPercent val="0"/>
          <c:showBubbleSize val="0"/>
        </c:dLbls>
        <c:gapWidth val="90"/>
        <c:axId val="203210112"/>
        <c:axId val="203211904"/>
      </c:barChart>
      <c:catAx>
        <c:axId val="203210112"/>
        <c:scaling>
          <c:orientation val="minMax"/>
        </c:scaling>
        <c:delete val="1"/>
        <c:axPos val="l"/>
        <c:numFmt formatCode="General" sourceLinked="0"/>
        <c:majorTickMark val="out"/>
        <c:minorTickMark val="none"/>
        <c:tickLblPos val="nextTo"/>
        <c:crossAx val="203211904"/>
        <c:crosses val="autoZero"/>
        <c:auto val="1"/>
        <c:lblAlgn val="ctr"/>
        <c:lblOffset val="100"/>
        <c:noMultiLvlLbl val="0"/>
      </c:catAx>
      <c:valAx>
        <c:axId val="203211904"/>
        <c:scaling>
          <c:orientation val="minMax"/>
          <c:max val="15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3210112"/>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取水能力</c:v>
                </c:pt>
              </c:strCache>
            </c:strRef>
          </c:tx>
          <c:invertIfNegative val="0"/>
          <c:dLbls>
            <c:numFmt formatCode="#,##0_);[Red]\(#,##0\)" sourceLinked="0"/>
            <c:spPr>
              <a:noFill/>
              <a:ln>
                <a:noFill/>
              </a:ln>
              <a:effectLst/>
            </c:spPr>
            <c:txPr>
              <a:bodyPr/>
              <a:lstStyle/>
              <a:p>
                <a:pPr>
                  <a:defRPr sz="11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神奈川ｌ企業団</c:v>
                </c:pt>
                <c:pt idx="4">
                  <c:v>埼玉県</c:v>
                </c:pt>
                <c:pt idx="5">
                  <c:v>大阪企業団</c:v>
                </c:pt>
              </c:strCache>
            </c:strRef>
          </c:cat>
          <c:val>
            <c:numRef>
              <c:f>Sheet1!$B$2:$B$7</c:f>
              <c:numCache>
                <c:formatCode>General</c:formatCode>
                <c:ptCount val="6"/>
                <c:pt idx="0">
                  <c:v>61.96</c:v>
                </c:pt>
                <c:pt idx="1">
                  <c:v>131.01</c:v>
                </c:pt>
                <c:pt idx="2">
                  <c:v>69.459999999999994</c:v>
                </c:pt>
                <c:pt idx="3">
                  <c:v>82.79</c:v>
                </c:pt>
                <c:pt idx="4">
                  <c:v>61.78</c:v>
                </c:pt>
                <c:pt idx="5">
                  <c:v>75</c:v>
                </c:pt>
              </c:numCache>
            </c:numRef>
          </c:val>
          <c:extLst xmlns:c16r2="http://schemas.microsoft.com/office/drawing/2015/06/chart">
            <c:ext xmlns:c16="http://schemas.microsoft.com/office/drawing/2014/chart" uri="{C3380CC4-5D6E-409C-BE32-E72D297353CC}">
              <c16:uniqueId val="{00000000-7A73-415C-9C17-2E2548C5E3DB}"/>
            </c:ext>
          </c:extLst>
        </c:ser>
        <c:dLbls>
          <c:showLegendKey val="0"/>
          <c:showVal val="0"/>
          <c:showCatName val="0"/>
          <c:showSerName val="0"/>
          <c:showPercent val="0"/>
          <c:showBubbleSize val="0"/>
        </c:dLbls>
        <c:gapWidth val="90"/>
        <c:axId val="203269248"/>
        <c:axId val="203270784"/>
      </c:barChart>
      <c:catAx>
        <c:axId val="203269248"/>
        <c:scaling>
          <c:orientation val="minMax"/>
        </c:scaling>
        <c:delete val="1"/>
        <c:axPos val="l"/>
        <c:numFmt formatCode="General" sourceLinked="0"/>
        <c:majorTickMark val="out"/>
        <c:minorTickMark val="none"/>
        <c:tickLblPos val="nextTo"/>
        <c:crossAx val="203270784"/>
        <c:crosses val="autoZero"/>
        <c:auto val="1"/>
        <c:lblAlgn val="ctr"/>
        <c:lblOffset val="100"/>
        <c:noMultiLvlLbl val="0"/>
      </c:catAx>
      <c:valAx>
        <c:axId val="203270784"/>
        <c:scaling>
          <c:orientation val="minMax"/>
          <c:max val="15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3269248"/>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職員数</c:v>
                </c:pt>
              </c:strCache>
            </c:strRef>
          </c:tx>
          <c:invertIfNegative val="0"/>
          <c:dLbls>
            <c:spPr>
              <a:noFill/>
              <a:ln>
                <a:noFill/>
              </a:ln>
              <a:effectLst/>
            </c:spPr>
            <c:txPr>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神奈川ｌ企業団</c:v>
                </c:pt>
                <c:pt idx="4">
                  <c:v>埼玉県</c:v>
                </c:pt>
                <c:pt idx="5">
                  <c:v>大阪企業団</c:v>
                </c:pt>
              </c:strCache>
            </c:strRef>
          </c:cat>
          <c:val>
            <c:numRef>
              <c:f>Sheet1!$B$2:$B$7</c:f>
              <c:numCache>
                <c:formatCode>General</c:formatCode>
                <c:ptCount val="6"/>
                <c:pt idx="0">
                  <c:v>103.3</c:v>
                </c:pt>
                <c:pt idx="1">
                  <c:v>115.9</c:v>
                </c:pt>
                <c:pt idx="2">
                  <c:v>107.8</c:v>
                </c:pt>
                <c:pt idx="3">
                  <c:v>110.7</c:v>
                </c:pt>
                <c:pt idx="4">
                  <c:v>110.7</c:v>
                </c:pt>
                <c:pt idx="5">
                  <c:v>117.2</c:v>
                </c:pt>
              </c:numCache>
            </c:numRef>
          </c:val>
          <c:extLst xmlns:c16r2="http://schemas.microsoft.com/office/drawing/2015/06/chart">
            <c:ext xmlns:c16="http://schemas.microsoft.com/office/drawing/2014/chart" uri="{C3380CC4-5D6E-409C-BE32-E72D297353CC}">
              <c16:uniqueId val="{00000000-257B-49EC-84A4-562B967BB888}"/>
            </c:ext>
          </c:extLst>
        </c:ser>
        <c:dLbls>
          <c:showLegendKey val="0"/>
          <c:showVal val="0"/>
          <c:showCatName val="0"/>
          <c:showSerName val="0"/>
          <c:showPercent val="0"/>
          <c:showBubbleSize val="0"/>
        </c:dLbls>
        <c:gapWidth val="90"/>
        <c:axId val="203688576"/>
        <c:axId val="203706752"/>
      </c:barChart>
      <c:catAx>
        <c:axId val="203688576"/>
        <c:scaling>
          <c:orientation val="minMax"/>
        </c:scaling>
        <c:delete val="1"/>
        <c:axPos val="l"/>
        <c:numFmt formatCode="General" sourceLinked="0"/>
        <c:majorTickMark val="out"/>
        <c:minorTickMark val="none"/>
        <c:tickLblPos val="nextTo"/>
        <c:crossAx val="203706752"/>
        <c:crosses val="autoZero"/>
        <c:auto val="1"/>
        <c:lblAlgn val="ctr"/>
        <c:lblOffset val="100"/>
        <c:noMultiLvlLbl val="0"/>
      </c:catAx>
      <c:valAx>
        <c:axId val="203706752"/>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crossAx val="203688576"/>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取水能力</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神奈川企業団</c:v>
                </c:pt>
                <c:pt idx="4">
                  <c:v>埼玉県</c:v>
                </c:pt>
                <c:pt idx="5">
                  <c:v>大阪企業団</c:v>
                </c:pt>
              </c:strCache>
            </c:strRef>
          </c:cat>
          <c:val>
            <c:numRef>
              <c:f>Sheet1!$B$2:$B$7</c:f>
              <c:numCache>
                <c:formatCode>General</c:formatCode>
                <c:ptCount val="6"/>
                <c:pt idx="0">
                  <c:v>61.2</c:v>
                </c:pt>
                <c:pt idx="1">
                  <c:v>54.6</c:v>
                </c:pt>
                <c:pt idx="2">
                  <c:v>64</c:v>
                </c:pt>
                <c:pt idx="3">
                  <c:v>48.7</c:v>
                </c:pt>
                <c:pt idx="4">
                  <c:v>65.099999999999994</c:v>
                </c:pt>
                <c:pt idx="5">
                  <c:v>57.2</c:v>
                </c:pt>
              </c:numCache>
            </c:numRef>
          </c:val>
          <c:extLst xmlns:c16r2="http://schemas.microsoft.com/office/drawing/2015/06/chart">
            <c:ext xmlns:c16="http://schemas.microsoft.com/office/drawing/2014/chart" uri="{C3380CC4-5D6E-409C-BE32-E72D297353CC}">
              <c16:uniqueId val="{00000000-37C4-4A86-B892-10C330B129E6}"/>
            </c:ext>
          </c:extLst>
        </c:ser>
        <c:dLbls>
          <c:showLegendKey val="0"/>
          <c:showVal val="0"/>
          <c:showCatName val="0"/>
          <c:showSerName val="0"/>
          <c:showPercent val="0"/>
          <c:showBubbleSize val="0"/>
        </c:dLbls>
        <c:gapWidth val="90"/>
        <c:axId val="203583872"/>
        <c:axId val="203585408"/>
      </c:barChart>
      <c:catAx>
        <c:axId val="203583872"/>
        <c:scaling>
          <c:orientation val="minMax"/>
        </c:scaling>
        <c:delete val="0"/>
        <c:axPos val="l"/>
        <c:numFmt formatCode="General" sourceLinked="0"/>
        <c:majorTickMark val="out"/>
        <c:minorTickMark val="none"/>
        <c:tickLblPos val="nextTo"/>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03585408"/>
        <c:crosses val="autoZero"/>
        <c:auto val="1"/>
        <c:lblAlgn val="ctr"/>
        <c:lblOffset val="100"/>
        <c:noMultiLvlLbl val="0"/>
      </c:catAx>
      <c:valAx>
        <c:axId val="203585408"/>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crossAx val="203583872"/>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取水能力</c:v>
                </c:pt>
              </c:strCache>
            </c:strRef>
          </c:tx>
          <c:invertIfNegative val="0"/>
          <c:dLbls>
            <c:numFmt formatCode="#,##0.0_);[Red]\(#,##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神奈川ｌ企業団</c:v>
                </c:pt>
                <c:pt idx="4">
                  <c:v>埼玉県</c:v>
                </c:pt>
                <c:pt idx="5">
                  <c:v>大阪企業団</c:v>
                </c:pt>
              </c:strCache>
            </c:strRef>
          </c:cat>
          <c:val>
            <c:numRef>
              <c:f>Sheet1!$B$2:$B$7</c:f>
              <c:numCache>
                <c:formatCode>General</c:formatCode>
                <c:ptCount val="6"/>
                <c:pt idx="0">
                  <c:v>58.2</c:v>
                </c:pt>
                <c:pt idx="1">
                  <c:v>64.599999999999994</c:v>
                </c:pt>
                <c:pt idx="2">
                  <c:v>64.2</c:v>
                </c:pt>
                <c:pt idx="3">
                  <c:v>52.2</c:v>
                </c:pt>
                <c:pt idx="4">
                  <c:v>65.3</c:v>
                </c:pt>
                <c:pt idx="5">
                  <c:v>60.8</c:v>
                </c:pt>
              </c:numCache>
            </c:numRef>
          </c:val>
          <c:extLst xmlns:c16r2="http://schemas.microsoft.com/office/drawing/2015/06/chart">
            <c:ext xmlns:c16="http://schemas.microsoft.com/office/drawing/2014/chart" uri="{C3380CC4-5D6E-409C-BE32-E72D297353CC}">
              <c16:uniqueId val="{00000000-9712-4B66-8D28-1FBB4C395635}"/>
            </c:ext>
          </c:extLst>
        </c:ser>
        <c:dLbls>
          <c:showLegendKey val="0"/>
          <c:showVal val="0"/>
          <c:showCatName val="0"/>
          <c:showSerName val="0"/>
          <c:showPercent val="0"/>
          <c:showBubbleSize val="0"/>
        </c:dLbls>
        <c:gapWidth val="90"/>
        <c:axId val="204367744"/>
        <c:axId val="204369280"/>
      </c:barChart>
      <c:catAx>
        <c:axId val="204367744"/>
        <c:scaling>
          <c:orientation val="minMax"/>
        </c:scaling>
        <c:delete val="1"/>
        <c:axPos val="l"/>
        <c:numFmt formatCode="General" sourceLinked="0"/>
        <c:majorTickMark val="out"/>
        <c:minorTickMark val="none"/>
        <c:tickLblPos val="nextTo"/>
        <c:crossAx val="204369280"/>
        <c:crosses val="autoZero"/>
        <c:auto val="1"/>
        <c:lblAlgn val="ctr"/>
        <c:lblOffset val="100"/>
        <c:noMultiLvlLbl val="0"/>
      </c:catAx>
      <c:valAx>
        <c:axId val="204369280"/>
        <c:scaling>
          <c:orientation val="minMax"/>
          <c:max val="8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4367744"/>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配水能力</c:v>
                </c:pt>
              </c:strCache>
            </c:strRef>
          </c:tx>
          <c:spPr>
            <a:solidFill>
              <a:schemeClr val="bg1">
                <a:lumMod val="75000"/>
              </a:schemeClr>
            </a:solidFill>
            <a:ln>
              <a:solidFill>
                <a:schemeClr val="tx1">
                  <a:lumMod val="75000"/>
                  <a:lumOff val="25000"/>
                </a:schemeClr>
              </a:solidFill>
            </a:ln>
          </c:spPr>
          <c:invertIfNegative val="0"/>
          <c:dPt>
            <c:idx val="0"/>
            <c:invertIfNegative val="0"/>
            <c:bubble3D val="0"/>
            <c:spPr>
              <a:solidFill>
                <a:schemeClr val="tx1">
                  <a:lumMod val="65000"/>
                  <a:lumOff val="35000"/>
                </a:schemeClr>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01-FF22-407E-8DE2-F53B09B59CAA}"/>
              </c:ext>
            </c:extLst>
          </c:dPt>
          <c:cat>
            <c:strRef>
              <c:f>Sheet1!$A$2:$A$6</c:f>
              <c:strCache>
                <c:ptCount val="5"/>
                <c:pt idx="0">
                  <c:v>大阪企業団</c:v>
                </c:pt>
                <c:pt idx="1">
                  <c:v>埼玉県</c:v>
                </c:pt>
                <c:pt idx="2">
                  <c:v>神奈川県</c:v>
                </c:pt>
                <c:pt idx="3">
                  <c:v>愛知県</c:v>
                </c:pt>
                <c:pt idx="4">
                  <c:v>阪神企業団</c:v>
                </c:pt>
              </c:strCache>
            </c:strRef>
          </c:cat>
          <c:val>
            <c:numRef>
              <c:f>Sheet1!$B$2:$B$6</c:f>
              <c:numCache>
                <c:formatCode>General</c:formatCode>
                <c:ptCount val="5"/>
                <c:pt idx="0">
                  <c:v>2330000</c:v>
                </c:pt>
                <c:pt idx="1">
                  <c:v>2665000</c:v>
                </c:pt>
                <c:pt idx="2">
                  <c:v>2652400</c:v>
                </c:pt>
                <c:pt idx="3">
                  <c:v>1785700</c:v>
                </c:pt>
                <c:pt idx="4">
                  <c:v>1289900</c:v>
                </c:pt>
              </c:numCache>
            </c:numRef>
          </c:val>
          <c:extLst xmlns:c16r2="http://schemas.microsoft.com/office/drawing/2015/06/chart">
            <c:ext xmlns:c16="http://schemas.microsoft.com/office/drawing/2014/chart" uri="{C3380CC4-5D6E-409C-BE32-E72D297353CC}">
              <c16:uniqueId val="{00000002-FF22-407E-8DE2-F53B09B59CAA}"/>
            </c:ext>
          </c:extLst>
        </c:ser>
        <c:dLbls>
          <c:showLegendKey val="0"/>
          <c:showVal val="0"/>
          <c:showCatName val="0"/>
          <c:showSerName val="0"/>
          <c:showPercent val="0"/>
          <c:showBubbleSize val="0"/>
        </c:dLbls>
        <c:gapWidth val="100"/>
        <c:overlap val="100"/>
        <c:axId val="174410368"/>
        <c:axId val="175121152"/>
      </c:barChart>
      <c:lineChart>
        <c:grouping val="standard"/>
        <c:varyColors val="0"/>
        <c:ser>
          <c:idx val="1"/>
          <c:order val="1"/>
          <c:tx>
            <c:strRef>
              <c:f>Sheet1!$C$1</c:f>
              <c:strCache>
                <c:ptCount val="1"/>
                <c:pt idx="0">
                  <c:v>施設利用率</c:v>
                </c:pt>
              </c:strCache>
            </c:strRef>
          </c:tx>
          <c:dLbls>
            <c:spPr>
              <a:noFill/>
              <a:ln>
                <a:noFill/>
              </a:ln>
              <a:effectLst/>
            </c:spPr>
            <c:txPr>
              <a:bodyPr/>
              <a:lstStyle/>
              <a:p>
                <a:pPr>
                  <a:defRPr sz="10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大阪企業団</c:v>
                </c:pt>
                <c:pt idx="1">
                  <c:v>埼玉県</c:v>
                </c:pt>
                <c:pt idx="2">
                  <c:v>神奈川県</c:v>
                </c:pt>
                <c:pt idx="3">
                  <c:v>愛知県</c:v>
                </c:pt>
                <c:pt idx="4">
                  <c:v>阪神企業団</c:v>
                </c:pt>
              </c:strCache>
            </c:strRef>
          </c:cat>
          <c:val>
            <c:numRef>
              <c:f>Sheet1!$C$2:$C$6</c:f>
              <c:numCache>
                <c:formatCode>General</c:formatCode>
                <c:ptCount val="5"/>
                <c:pt idx="0">
                  <c:v>60.8</c:v>
                </c:pt>
                <c:pt idx="1">
                  <c:v>65.3</c:v>
                </c:pt>
                <c:pt idx="2">
                  <c:v>52.2</c:v>
                </c:pt>
                <c:pt idx="3">
                  <c:v>64.2</c:v>
                </c:pt>
                <c:pt idx="4">
                  <c:v>64.599999999999994</c:v>
                </c:pt>
              </c:numCache>
            </c:numRef>
          </c:val>
          <c:smooth val="0"/>
          <c:extLst xmlns:c16r2="http://schemas.microsoft.com/office/drawing/2015/06/chart">
            <c:ext xmlns:c16="http://schemas.microsoft.com/office/drawing/2014/chart" uri="{C3380CC4-5D6E-409C-BE32-E72D297353CC}">
              <c16:uniqueId val="{00000003-FF22-407E-8DE2-F53B09B59CAA}"/>
            </c:ext>
          </c:extLst>
        </c:ser>
        <c:dLbls>
          <c:showLegendKey val="0"/>
          <c:showVal val="0"/>
          <c:showCatName val="0"/>
          <c:showSerName val="0"/>
          <c:showPercent val="0"/>
          <c:showBubbleSize val="0"/>
        </c:dLbls>
        <c:marker val="1"/>
        <c:smooth val="0"/>
        <c:axId val="174863104"/>
        <c:axId val="175123456"/>
      </c:lineChart>
      <c:catAx>
        <c:axId val="174410368"/>
        <c:scaling>
          <c:orientation val="minMax"/>
        </c:scaling>
        <c:delete val="0"/>
        <c:axPos val="b"/>
        <c:numFmt formatCode="General" sourceLinked="0"/>
        <c:majorTickMark val="out"/>
        <c:minorTickMark val="none"/>
        <c:tickLblPos val="nextTo"/>
        <c:crossAx val="175121152"/>
        <c:crosses val="autoZero"/>
        <c:auto val="1"/>
        <c:lblAlgn val="ctr"/>
        <c:lblOffset val="100"/>
        <c:noMultiLvlLbl val="0"/>
      </c:catAx>
      <c:valAx>
        <c:axId val="175121152"/>
        <c:scaling>
          <c:orientation val="minMax"/>
          <c:max val="400000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50"/>
            </a:pPr>
            <a:endParaRPr lang="ja-JP"/>
          </a:p>
        </c:txPr>
        <c:crossAx val="174410368"/>
        <c:crosses val="autoZero"/>
        <c:crossBetween val="between"/>
        <c:majorUnit val="1000000"/>
        <c:dispUnits>
          <c:builtInUnit val="tenThousands"/>
        </c:dispUnits>
      </c:valAx>
      <c:valAx>
        <c:axId val="175123456"/>
        <c:scaling>
          <c:orientation val="minMax"/>
        </c:scaling>
        <c:delete val="0"/>
        <c:axPos val="r"/>
        <c:numFmt formatCode="General" sourceLinked="1"/>
        <c:majorTickMark val="out"/>
        <c:minorTickMark val="none"/>
        <c:tickLblPos val="nextTo"/>
        <c:txPr>
          <a:bodyPr/>
          <a:lstStyle/>
          <a:p>
            <a:pPr>
              <a:defRPr sz="1050"/>
            </a:pPr>
            <a:endParaRPr lang="ja-JP"/>
          </a:p>
        </c:txPr>
        <c:crossAx val="174863104"/>
        <c:crosses val="max"/>
        <c:crossBetween val="between"/>
      </c:valAx>
      <c:catAx>
        <c:axId val="174863104"/>
        <c:scaling>
          <c:orientation val="minMax"/>
        </c:scaling>
        <c:delete val="1"/>
        <c:axPos val="b"/>
        <c:numFmt formatCode="General" sourceLinked="1"/>
        <c:majorTickMark val="out"/>
        <c:minorTickMark val="none"/>
        <c:tickLblPos val="nextTo"/>
        <c:crossAx val="175123456"/>
        <c:crosses val="autoZero"/>
        <c:auto val="1"/>
        <c:lblAlgn val="ctr"/>
        <c:lblOffset val="100"/>
        <c:noMultiLvlLbl val="0"/>
      </c:cat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取水能力</c:v>
                </c:pt>
              </c:strCache>
            </c:strRef>
          </c:tx>
          <c:invertIfNegative val="0"/>
          <c:dLbls>
            <c:numFmt formatCode="#,##0.0_);[Red]\(#,##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神奈川ｌ企業団</c:v>
                </c:pt>
                <c:pt idx="4">
                  <c:v>埼玉県</c:v>
                </c:pt>
                <c:pt idx="5">
                  <c:v>大阪企業団</c:v>
                </c:pt>
              </c:strCache>
            </c:strRef>
          </c:cat>
          <c:val>
            <c:numRef>
              <c:f>Sheet1!$B$2:$B$7</c:f>
              <c:numCache>
                <c:formatCode>General</c:formatCode>
                <c:ptCount val="6"/>
                <c:pt idx="0">
                  <c:v>11252</c:v>
                </c:pt>
                <c:pt idx="1">
                  <c:v>77905</c:v>
                </c:pt>
                <c:pt idx="2">
                  <c:v>22649</c:v>
                </c:pt>
                <c:pt idx="3">
                  <c:v>24735</c:v>
                </c:pt>
                <c:pt idx="4">
                  <c:v>28602</c:v>
                </c:pt>
                <c:pt idx="5">
                  <c:v>21858</c:v>
                </c:pt>
              </c:numCache>
            </c:numRef>
          </c:val>
          <c:extLst xmlns:c16r2="http://schemas.microsoft.com/office/drawing/2015/06/chart">
            <c:ext xmlns:c16="http://schemas.microsoft.com/office/drawing/2014/chart" uri="{C3380CC4-5D6E-409C-BE32-E72D297353CC}">
              <c16:uniqueId val="{00000000-5C9B-4CC4-A826-958085116C5D}"/>
            </c:ext>
          </c:extLst>
        </c:ser>
        <c:dLbls>
          <c:showLegendKey val="0"/>
          <c:showVal val="0"/>
          <c:showCatName val="0"/>
          <c:showSerName val="0"/>
          <c:showPercent val="0"/>
          <c:showBubbleSize val="0"/>
        </c:dLbls>
        <c:gapWidth val="90"/>
        <c:axId val="204262784"/>
        <c:axId val="204264576"/>
      </c:barChart>
      <c:catAx>
        <c:axId val="204262784"/>
        <c:scaling>
          <c:orientation val="minMax"/>
        </c:scaling>
        <c:delete val="1"/>
        <c:axPos val="l"/>
        <c:numFmt formatCode="General" sourceLinked="0"/>
        <c:majorTickMark val="out"/>
        <c:minorTickMark val="none"/>
        <c:tickLblPos val="nextTo"/>
        <c:crossAx val="204264576"/>
        <c:crosses val="autoZero"/>
        <c:auto val="1"/>
        <c:lblAlgn val="ctr"/>
        <c:lblOffset val="100"/>
        <c:noMultiLvlLbl val="0"/>
      </c:catAx>
      <c:valAx>
        <c:axId val="204264576"/>
        <c:scaling>
          <c:orientation val="minMax"/>
          <c:max val="8000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4262784"/>
        <c:crosses val="autoZero"/>
        <c:crossBetween val="between"/>
        <c:dispUnits>
          <c:builtInUnit val="thousands"/>
        </c:dispUnits>
      </c:valAx>
    </c:plotArea>
    <c:plotVisOnly val="1"/>
    <c:dispBlanksAs val="gap"/>
    <c:showDLblsOverMax val="0"/>
  </c:chart>
  <c:txPr>
    <a:bodyPr/>
    <a:lstStyle/>
    <a:p>
      <a:pPr>
        <a:defRPr sz="1100"/>
      </a:pPr>
      <a:endParaRPr lang="ja-JP"/>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取水能力</c:v>
                </c:pt>
              </c:strCache>
            </c:strRef>
          </c:tx>
          <c:invertIfNegative val="0"/>
          <c:dLbls>
            <c:numFmt formatCode="#,##0.0_);[Red]\(#,##0.0\)" sourceLinked="0"/>
            <c:spPr>
              <a:noFill/>
              <a:ln>
                <a:noFill/>
              </a:ln>
              <a:effectLst/>
            </c:spPr>
            <c:txPr>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神奈川ｌ企業団</c:v>
                </c:pt>
                <c:pt idx="4">
                  <c:v>埼玉県</c:v>
                </c:pt>
                <c:pt idx="5">
                  <c:v>大阪企業団</c:v>
                </c:pt>
              </c:strCache>
            </c:strRef>
          </c:cat>
          <c:val>
            <c:numRef>
              <c:f>Sheet1!$B$2:$B$7</c:f>
              <c:numCache>
                <c:formatCode>General</c:formatCode>
                <c:ptCount val="6"/>
                <c:pt idx="0">
                  <c:v>78577</c:v>
                </c:pt>
                <c:pt idx="1">
                  <c:v>221298</c:v>
                </c:pt>
                <c:pt idx="2">
                  <c:v>130914</c:v>
                </c:pt>
                <c:pt idx="3">
                  <c:v>123639</c:v>
                </c:pt>
                <c:pt idx="4">
                  <c:v>156031</c:v>
                </c:pt>
                <c:pt idx="5">
                  <c:v>138160</c:v>
                </c:pt>
              </c:numCache>
            </c:numRef>
          </c:val>
          <c:extLst xmlns:c16r2="http://schemas.microsoft.com/office/drawing/2015/06/chart">
            <c:ext xmlns:c16="http://schemas.microsoft.com/office/drawing/2014/chart" uri="{C3380CC4-5D6E-409C-BE32-E72D297353CC}">
              <c16:uniqueId val="{00000000-FF52-4972-B6DC-4A515274993B}"/>
            </c:ext>
          </c:extLst>
        </c:ser>
        <c:dLbls>
          <c:showLegendKey val="0"/>
          <c:showVal val="0"/>
          <c:showCatName val="0"/>
          <c:showSerName val="0"/>
          <c:showPercent val="0"/>
          <c:showBubbleSize val="0"/>
        </c:dLbls>
        <c:gapWidth val="90"/>
        <c:axId val="204334592"/>
        <c:axId val="204336128"/>
      </c:barChart>
      <c:catAx>
        <c:axId val="204334592"/>
        <c:scaling>
          <c:orientation val="minMax"/>
        </c:scaling>
        <c:delete val="1"/>
        <c:axPos val="l"/>
        <c:numFmt formatCode="General" sourceLinked="0"/>
        <c:majorTickMark val="out"/>
        <c:minorTickMark val="none"/>
        <c:tickLblPos val="nextTo"/>
        <c:crossAx val="204336128"/>
        <c:crosses val="autoZero"/>
        <c:auto val="1"/>
        <c:lblAlgn val="ctr"/>
        <c:lblOffset val="100"/>
        <c:noMultiLvlLbl val="0"/>
      </c:catAx>
      <c:valAx>
        <c:axId val="204336128"/>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crossAx val="204334592"/>
        <c:crosses val="autoZero"/>
        <c:crossBetween val="between"/>
        <c:dispUnits>
          <c:builtInUnit val="thousands"/>
        </c:dispUnits>
      </c:valAx>
    </c:plotArea>
    <c:plotVisOnly val="1"/>
    <c:dispBlanksAs val="gap"/>
    <c:showDLblsOverMax val="0"/>
  </c:chart>
  <c:txPr>
    <a:bodyPr/>
    <a:lstStyle/>
    <a:p>
      <a:pPr>
        <a:defRPr sz="1100"/>
      </a:pPr>
      <a:endParaRPr lang="ja-JP"/>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取水能力</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神奈川企業団</c:v>
                </c:pt>
                <c:pt idx="4">
                  <c:v>埼玉県</c:v>
                </c:pt>
                <c:pt idx="5">
                  <c:v>大阪企業団</c:v>
                </c:pt>
              </c:strCache>
            </c:strRef>
          </c:cat>
          <c:val>
            <c:numRef>
              <c:f>Sheet1!$B$2:$B$7</c:f>
              <c:numCache>
                <c:formatCode>General</c:formatCode>
                <c:ptCount val="6"/>
                <c:pt idx="0">
                  <c:v>104.5</c:v>
                </c:pt>
                <c:pt idx="1">
                  <c:v>118.5</c:v>
                </c:pt>
                <c:pt idx="2">
                  <c:v>109</c:v>
                </c:pt>
                <c:pt idx="3">
                  <c:v>110.2</c:v>
                </c:pt>
                <c:pt idx="4">
                  <c:v>110.3</c:v>
                </c:pt>
                <c:pt idx="5">
                  <c:v>117.4</c:v>
                </c:pt>
              </c:numCache>
            </c:numRef>
          </c:val>
          <c:extLst xmlns:c16r2="http://schemas.microsoft.com/office/drawing/2015/06/chart">
            <c:ext xmlns:c16="http://schemas.microsoft.com/office/drawing/2014/chart" uri="{C3380CC4-5D6E-409C-BE32-E72D297353CC}">
              <c16:uniqueId val="{00000000-37C4-4A86-B892-10C330B129E6}"/>
            </c:ext>
          </c:extLst>
        </c:ser>
        <c:dLbls>
          <c:showLegendKey val="0"/>
          <c:showVal val="0"/>
          <c:showCatName val="0"/>
          <c:showSerName val="0"/>
          <c:showPercent val="0"/>
          <c:showBubbleSize val="0"/>
        </c:dLbls>
        <c:gapWidth val="90"/>
        <c:axId val="204518528"/>
        <c:axId val="204520064"/>
      </c:barChart>
      <c:catAx>
        <c:axId val="204518528"/>
        <c:scaling>
          <c:orientation val="minMax"/>
        </c:scaling>
        <c:delete val="0"/>
        <c:axPos val="l"/>
        <c:numFmt formatCode="General" sourceLinked="0"/>
        <c:majorTickMark val="out"/>
        <c:minorTickMark val="none"/>
        <c:tickLblPos val="nextTo"/>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04520064"/>
        <c:crosses val="autoZero"/>
        <c:auto val="1"/>
        <c:lblAlgn val="ctr"/>
        <c:lblOffset val="100"/>
        <c:noMultiLvlLbl val="0"/>
      </c:catAx>
      <c:valAx>
        <c:axId val="204520064"/>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crossAx val="204518528"/>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取水能力</c:v>
                </c:pt>
              </c:strCache>
            </c:strRef>
          </c:tx>
          <c:invertIfNegative val="0"/>
          <c:dLbls>
            <c:numFmt formatCode="#,##0.0_);[Red]\(#,##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神奈川ｌ企業団</c:v>
                </c:pt>
                <c:pt idx="4">
                  <c:v>埼玉県</c:v>
                </c:pt>
                <c:pt idx="5">
                  <c:v>大阪企業団</c:v>
                </c:pt>
              </c:strCache>
            </c:strRef>
          </c:cat>
          <c:val>
            <c:numRef>
              <c:f>Sheet1!$B$2:$B$7</c:f>
              <c:numCache>
                <c:formatCode>General</c:formatCode>
                <c:ptCount val="6"/>
                <c:pt idx="0">
                  <c:v>60.7</c:v>
                </c:pt>
                <c:pt idx="1">
                  <c:v>76.3</c:v>
                </c:pt>
                <c:pt idx="2">
                  <c:v>68.400000000000006</c:v>
                </c:pt>
                <c:pt idx="3">
                  <c:v>69.099999999999994</c:v>
                </c:pt>
                <c:pt idx="4">
                  <c:v>62.9</c:v>
                </c:pt>
                <c:pt idx="5">
                  <c:v>54.9</c:v>
                </c:pt>
              </c:numCache>
            </c:numRef>
          </c:val>
          <c:extLst xmlns:c16r2="http://schemas.microsoft.com/office/drawing/2015/06/chart">
            <c:ext xmlns:c16="http://schemas.microsoft.com/office/drawing/2014/chart" uri="{C3380CC4-5D6E-409C-BE32-E72D297353CC}">
              <c16:uniqueId val="{00000000-9712-4B66-8D28-1FBB4C395635}"/>
            </c:ext>
          </c:extLst>
        </c:ser>
        <c:dLbls>
          <c:showLegendKey val="0"/>
          <c:showVal val="0"/>
          <c:showCatName val="0"/>
          <c:showSerName val="0"/>
          <c:showPercent val="0"/>
          <c:showBubbleSize val="0"/>
        </c:dLbls>
        <c:gapWidth val="90"/>
        <c:axId val="203889280"/>
        <c:axId val="203903360"/>
      </c:barChart>
      <c:catAx>
        <c:axId val="203889280"/>
        <c:scaling>
          <c:orientation val="minMax"/>
        </c:scaling>
        <c:delete val="1"/>
        <c:axPos val="l"/>
        <c:numFmt formatCode="General" sourceLinked="0"/>
        <c:majorTickMark val="out"/>
        <c:minorTickMark val="none"/>
        <c:tickLblPos val="nextTo"/>
        <c:crossAx val="203903360"/>
        <c:crosses val="autoZero"/>
        <c:auto val="1"/>
        <c:lblAlgn val="ctr"/>
        <c:lblOffset val="100"/>
        <c:noMultiLvlLbl val="0"/>
      </c:catAx>
      <c:valAx>
        <c:axId val="203903360"/>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crossAx val="203889280"/>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管延長</c:v>
                </c:pt>
              </c:strCache>
            </c:strRef>
          </c:tx>
          <c:invertIfNegative val="0"/>
          <c:dLbls>
            <c:numFmt formatCode="#,##0.0_);[Red]\(#,##0.0\)" sourceLinked="0"/>
            <c:spPr>
              <a:noFill/>
              <a:ln>
                <a:noFill/>
              </a:ln>
              <a:effectLst/>
            </c:spPr>
            <c:txPr>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神奈川ｌ企業団</c:v>
                </c:pt>
                <c:pt idx="4">
                  <c:v>埼玉県</c:v>
                </c:pt>
                <c:pt idx="5">
                  <c:v>大阪企業団</c:v>
                </c:pt>
              </c:strCache>
            </c:strRef>
          </c:cat>
          <c:val>
            <c:numRef>
              <c:f>Sheet1!$B$2:$B$7</c:f>
              <c:numCache>
                <c:formatCode>General</c:formatCode>
                <c:ptCount val="6"/>
                <c:pt idx="0">
                  <c:v>90</c:v>
                </c:pt>
                <c:pt idx="1">
                  <c:v>97.6</c:v>
                </c:pt>
                <c:pt idx="2">
                  <c:v>45</c:v>
                </c:pt>
                <c:pt idx="3">
                  <c:v>111.4</c:v>
                </c:pt>
                <c:pt idx="4">
                  <c:v>77.900000000000006</c:v>
                </c:pt>
                <c:pt idx="5">
                  <c:v>51.8</c:v>
                </c:pt>
              </c:numCache>
            </c:numRef>
          </c:val>
          <c:extLst xmlns:c16r2="http://schemas.microsoft.com/office/drawing/2015/06/chart">
            <c:ext xmlns:c16="http://schemas.microsoft.com/office/drawing/2014/chart" uri="{C3380CC4-5D6E-409C-BE32-E72D297353CC}">
              <c16:uniqueId val="{00000000-1F1A-471B-A823-384FD85FB7B2}"/>
            </c:ext>
          </c:extLst>
        </c:ser>
        <c:dLbls>
          <c:showLegendKey val="0"/>
          <c:showVal val="0"/>
          <c:showCatName val="0"/>
          <c:showSerName val="0"/>
          <c:showPercent val="0"/>
          <c:showBubbleSize val="0"/>
        </c:dLbls>
        <c:gapWidth val="90"/>
        <c:axId val="203952512"/>
        <c:axId val="203954048"/>
      </c:barChart>
      <c:catAx>
        <c:axId val="203952512"/>
        <c:scaling>
          <c:orientation val="minMax"/>
        </c:scaling>
        <c:delete val="1"/>
        <c:axPos val="l"/>
        <c:numFmt formatCode="General" sourceLinked="0"/>
        <c:majorTickMark val="out"/>
        <c:minorTickMark val="none"/>
        <c:tickLblPos val="nextTo"/>
        <c:crossAx val="203954048"/>
        <c:crosses val="autoZero"/>
        <c:auto val="1"/>
        <c:lblAlgn val="ctr"/>
        <c:lblOffset val="100"/>
        <c:noMultiLvlLbl val="0"/>
      </c:catAx>
      <c:valAx>
        <c:axId val="203954048"/>
        <c:scaling>
          <c:orientation val="minMax"/>
          <c:max val="15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3952512"/>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取水能力</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神奈川ｌ企業団</c:v>
                </c:pt>
                <c:pt idx="4">
                  <c:v>埼玉県</c:v>
                </c:pt>
                <c:pt idx="5">
                  <c:v>大阪企業団</c:v>
                </c:pt>
              </c:strCache>
            </c:strRef>
          </c:cat>
          <c:val>
            <c:numRef>
              <c:f>Sheet1!$B$2:$B$7</c:f>
              <c:numCache>
                <c:formatCode>General</c:formatCode>
                <c:ptCount val="6"/>
                <c:pt idx="0">
                  <c:v>66.3</c:v>
                </c:pt>
                <c:pt idx="1">
                  <c:v>63.7</c:v>
                </c:pt>
                <c:pt idx="2">
                  <c:v>64.099999999999994</c:v>
                </c:pt>
                <c:pt idx="3">
                  <c:v>54.6</c:v>
                </c:pt>
                <c:pt idx="4">
                  <c:v>65.7</c:v>
                </c:pt>
                <c:pt idx="5">
                  <c:v>60.7</c:v>
                </c:pt>
              </c:numCache>
            </c:numRef>
          </c:val>
          <c:extLst xmlns:c16r2="http://schemas.microsoft.com/office/drawing/2015/06/chart">
            <c:ext xmlns:c16="http://schemas.microsoft.com/office/drawing/2014/chart" uri="{C3380CC4-5D6E-409C-BE32-E72D297353CC}">
              <c16:uniqueId val="{00000000-5C9B-4CC4-A826-958085116C5D}"/>
            </c:ext>
          </c:extLst>
        </c:ser>
        <c:dLbls>
          <c:showLegendKey val="0"/>
          <c:showVal val="0"/>
          <c:showCatName val="0"/>
          <c:showSerName val="0"/>
          <c:showPercent val="0"/>
          <c:showBubbleSize val="0"/>
        </c:dLbls>
        <c:gapWidth val="90"/>
        <c:axId val="203986816"/>
        <c:axId val="203988352"/>
      </c:barChart>
      <c:catAx>
        <c:axId val="203986816"/>
        <c:scaling>
          <c:orientation val="minMax"/>
        </c:scaling>
        <c:delete val="1"/>
        <c:axPos val="l"/>
        <c:numFmt formatCode="General" sourceLinked="0"/>
        <c:majorTickMark val="out"/>
        <c:minorTickMark val="none"/>
        <c:tickLblPos val="nextTo"/>
        <c:crossAx val="203988352"/>
        <c:crosses val="autoZero"/>
        <c:auto val="1"/>
        <c:lblAlgn val="ctr"/>
        <c:lblOffset val="100"/>
        <c:noMultiLvlLbl val="0"/>
      </c:catAx>
      <c:valAx>
        <c:axId val="203988352"/>
        <c:scaling>
          <c:orientation val="minMax"/>
          <c:max val="8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3986816"/>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取水能力</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阪神企業団</c:v>
                </c:pt>
                <c:pt idx="1">
                  <c:v>兵庫県</c:v>
                </c:pt>
                <c:pt idx="2">
                  <c:v>愛知県</c:v>
                </c:pt>
                <c:pt idx="3">
                  <c:v>神奈川ｌ企業団</c:v>
                </c:pt>
                <c:pt idx="4">
                  <c:v>埼玉県</c:v>
                </c:pt>
                <c:pt idx="5">
                  <c:v>大阪企業団</c:v>
                </c:pt>
              </c:strCache>
            </c:strRef>
          </c:cat>
          <c:val>
            <c:numRef>
              <c:f>Sheet1!$B$2:$B$7</c:f>
              <c:numCache>
                <c:formatCode>General</c:formatCode>
                <c:ptCount val="6"/>
                <c:pt idx="0">
                  <c:v>37.200000000000003</c:v>
                </c:pt>
                <c:pt idx="1">
                  <c:v>23.7</c:v>
                </c:pt>
                <c:pt idx="2">
                  <c:v>41.6</c:v>
                </c:pt>
                <c:pt idx="3">
                  <c:v>13.6</c:v>
                </c:pt>
                <c:pt idx="4">
                  <c:v>26.5</c:v>
                </c:pt>
                <c:pt idx="5">
                  <c:v>59.1</c:v>
                </c:pt>
              </c:numCache>
            </c:numRef>
          </c:val>
          <c:extLst xmlns:c16r2="http://schemas.microsoft.com/office/drawing/2015/06/chart">
            <c:ext xmlns:c16="http://schemas.microsoft.com/office/drawing/2014/chart" uri="{C3380CC4-5D6E-409C-BE32-E72D297353CC}">
              <c16:uniqueId val="{00000000-FF52-4972-B6DC-4A515274993B}"/>
            </c:ext>
          </c:extLst>
        </c:ser>
        <c:dLbls>
          <c:showLegendKey val="0"/>
          <c:showVal val="0"/>
          <c:showCatName val="0"/>
          <c:showSerName val="0"/>
          <c:showPercent val="0"/>
          <c:showBubbleSize val="0"/>
        </c:dLbls>
        <c:gapWidth val="90"/>
        <c:axId val="204996992"/>
        <c:axId val="204998528"/>
      </c:barChart>
      <c:catAx>
        <c:axId val="204996992"/>
        <c:scaling>
          <c:orientation val="minMax"/>
        </c:scaling>
        <c:delete val="1"/>
        <c:axPos val="l"/>
        <c:numFmt formatCode="General" sourceLinked="0"/>
        <c:majorTickMark val="out"/>
        <c:minorTickMark val="none"/>
        <c:tickLblPos val="nextTo"/>
        <c:crossAx val="204998528"/>
        <c:crosses val="autoZero"/>
        <c:auto val="1"/>
        <c:lblAlgn val="ctr"/>
        <c:lblOffset val="100"/>
        <c:noMultiLvlLbl val="0"/>
      </c:catAx>
      <c:valAx>
        <c:axId val="204998528"/>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crossAx val="204996992"/>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給水人口</c:v>
                </c:pt>
              </c:strCache>
            </c:strRef>
          </c:tx>
          <c:invertIfNegative val="0"/>
          <c:dLbls>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General</c:formatCode>
                <c:ptCount val="9"/>
                <c:pt idx="0">
                  <c:v>85</c:v>
                </c:pt>
                <c:pt idx="1">
                  <c:v>153</c:v>
                </c:pt>
                <c:pt idx="2">
                  <c:v>373</c:v>
                </c:pt>
                <c:pt idx="4">
                  <c:v>99</c:v>
                </c:pt>
                <c:pt idx="5">
                  <c:v>146</c:v>
                </c:pt>
                <c:pt idx="6">
                  <c:v>243</c:v>
                </c:pt>
                <c:pt idx="7">
                  <c:v>270</c:v>
                </c:pt>
                <c:pt idx="8">
                  <c:v>1323</c:v>
                </c:pt>
              </c:numCache>
            </c:numRef>
          </c:val>
          <c:extLst xmlns:c16r2="http://schemas.microsoft.com/office/drawing/2015/06/chart">
            <c:ext xmlns:c16="http://schemas.microsoft.com/office/drawing/2014/chart" uri="{C3380CC4-5D6E-409C-BE32-E72D297353CC}">
              <c16:uniqueId val="{00000000-0A7E-495E-844A-6224A84D0BDE}"/>
            </c:ext>
          </c:extLst>
        </c:ser>
        <c:dLbls>
          <c:showLegendKey val="0"/>
          <c:showVal val="0"/>
          <c:showCatName val="0"/>
          <c:showSerName val="0"/>
          <c:showPercent val="0"/>
          <c:showBubbleSize val="0"/>
        </c:dLbls>
        <c:gapWidth val="90"/>
        <c:axId val="205058432"/>
        <c:axId val="205059968"/>
      </c:barChart>
      <c:catAx>
        <c:axId val="205058432"/>
        <c:scaling>
          <c:orientation val="minMax"/>
        </c:scaling>
        <c:delete val="0"/>
        <c:axPos val="l"/>
        <c:numFmt formatCode="General" sourceLinked="0"/>
        <c:majorTickMark val="out"/>
        <c:minorTickMark val="none"/>
        <c:tickLblPos val="nextTo"/>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05059968"/>
        <c:crosses val="autoZero"/>
        <c:auto val="1"/>
        <c:lblAlgn val="ctr"/>
        <c:lblOffset val="100"/>
        <c:noMultiLvlLbl val="0"/>
      </c:catAx>
      <c:valAx>
        <c:axId val="205059968"/>
        <c:scaling>
          <c:orientation val="minMax"/>
          <c:max val="400"/>
        </c:scaling>
        <c:delete val="0"/>
        <c:axPos val="b"/>
        <c:majorGridlines>
          <c:spPr>
            <a:ln>
              <a:solidFill>
                <a:schemeClr val="bg1">
                  <a:lumMod val="85000"/>
                </a:schemeClr>
              </a:solidFill>
            </a:ln>
          </c:spPr>
        </c:majorGridlines>
        <c:numFmt formatCode="General" sourceLinked="1"/>
        <c:majorTickMark val="out"/>
        <c:minorTickMark val="none"/>
        <c:tickLblPos val="nextTo"/>
        <c:crossAx val="205058432"/>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自己水率</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東京都</c:v>
                </c:pt>
                <c:pt idx="8">
                  <c:v>大阪市</c:v>
                </c:pt>
              </c:strCache>
            </c:strRef>
          </c:cat>
          <c:val>
            <c:numRef>
              <c:f>Sheet1!$B$2:$B$10</c:f>
              <c:numCache>
                <c:formatCode>General</c:formatCode>
                <c:ptCount val="9"/>
                <c:pt idx="0">
                  <c:v>0</c:v>
                </c:pt>
                <c:pt idx="1">
                  <c:v>23.8</c:v>
                </c:pt>
                <c:pt idx="2">
                  <c:v>43.5</c:v>
                </c:pt>
                <c:pt idx="4">
                  <c:v>100</c:v>
                </c:pt>
                <c:pt idx="5">
                  <c:v>100</c:v>
                </c:pt>
                <c:pt idx="6">
                  <c:v>100</c:v>
                </c:pt>
                <c:pt idx="7">
                  <c:v>100</c:v>
                </c:pt>
                <c:pt idx="8">
                  <c:v>100</c:v>
                </c:pt>
              </c:numCache>
            </c:numRef>
          </c:val>
          <c:extLst xmlns:c16r2="http://schemas.microsoft.com/office/drawing/2015/06/chart">
            <c:ext xmlns:c16="http://schemas.microsoft.com/office/drawing/2014/chart" uri="{C3380CC4-5D6E-409C-BE32-E72D297353CC}">
              <c16:uniqueId val="{00000000-CCF3-44C8-B59D-80381240FA74}"/>
            </c:ext>
          </c:extLst>
        </c:ser>
        <c:dLbls>
          <c:showLegendKey val="0"/>
          <c:showVal val="0"/>
          <c:showCatName val="0"/>
          <c:showSerName val="0"/>
          <c:showPercent val="0"/>
          <c:showBubbleSize val="0"/>
        </c:dLbls>
        <c:gapWidth val="90"/>
        <c:axId val="205142656"/>
        <c:axId val="205144448"/>
      </c:barChart>
      <c:catAx>
        <c:axId val="205142656"/>
        <c:scaling>
          <c:orientation val="minMax"/>
        </c:scaling>
        <c:delete val="1"/>
        <c:axPos val="l"/>
        <c:numFmt formatCode="General" sourceLinked="0"/>
        <c:majorTickMark val="out"/>
        <c:minorTickMark val="none"/>
        <c:tickLblPos val="nextTo"/>
        <c:crossAx val="205144448"/>
        <c:crosses val="autoZero"/>
        <c:auto val="1"/>
        <c:lblAlgn val="ctr"/>
        <c:lblOffset val="100"/>
        <c:noMultiLvlLbl val="0"/>
      </c:catAx>
      <c:valAx>
        <c:axId val="205144448"/>
        <c:scaling>
          <c:orientation val="minMax"/>
          <c:max val="11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5142656"/>
        <c:crosses val="autoZero"/>
        <c:crossBetween val="between"/>
        <c:majorUnit val="50"/>
      </c:valAx>
    </c:plotArea>
    <c:plotVisOnly val="1"/>
    <c:dispBlanksAs val="gap"/>
    <c:showDLblsOverMax val="0"/>
  </c:chart>
  <c:txPr>
    <a:bodyPr/>
    <a:lstStyle/>
    <a:p>
      <a:pPr>
        <a:defRPr sz="1100"/>
      </a:pPr>
      <a:endParaRPr lang="ja-JP"/>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管延長</c:v>
                </c:pt>
              </c:strCache>
            </c:strRef>
          </c:tx>
          <c:invertIfNegative val="0"/>
          <c:dLbls>
            <c:numFmt formatCode="0_);[Red]\(0\)" sourceLinked="0"/>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General</c:formatCode>
                <c:ptCount val="9"/>
                <c:pt idx="0">
                  <c:v>2405</c:v>
                </c:pt>
                <c:pt idx="1">
                  <c:v>5150</c:v>
                </c:pt>
                <c:pt idx="2">
                  <c:v>9359</c:v>
                </c:pt>
                <c:pt idx="4">
                  <c:v>4527</c:v>
                </c:pt>
                <c:pt idx="5">
                  <c:v>3927</c:v>
                </c:pt>
                <c:pt idx="6">
                  <c:v>8545</c:v>
                </c:pt>
                <c:pt idx="7">
                  <c:v>5224</c:v>
                </c:pt>
                <c:pt idx="8" formatCode="#,##0.0_ ">
                  <c:v>27666</c:v>
                </c:pt>
              </c:numCache>
            </c:numRef>
          </c:val>
          <c:extLst xmlns:c16r2="http://schemas.microsoft.com/office/drawing/2015/06/chart">
            <c:ext xmlns:c16="http://schemas.microsoft.com/office/drawing/2014/chart" uri="{C3380CC4-5D6E-409C-BE32-E72D297353CC}">
              <c16:uniqueId val="{00000000-5FAC-4910-BBBA-88FEE3FA5D03}"/>
            </c:ext>
          </c:extLst>
        </c:ser>
        <c:dLbls>
          <c:showLegendKey val="0"/>
          <c:showVal val="0"/>
          <c:showCatName val="0"/>
          <c:showSerName val="0"/>
          <c:showPercent val="0"/>
          <c:showBubbleSize val="0"/>
        </c:dLbls>
        <c:gapWidth val="90"/>
        <c:axId val="205185408"/>
        <c:axId val="205186944"/>
      </c:barChart>
      <c:catAx>
        <c:axId val="205185408"/>
        <c:scaling>
          <c:orientation val="minMax"/>
        </c:scaling>
        <c:delete val="1"/>
        <c:axPos val="l"/>
        <c:numFmt formatCode="General" sourceLinked="0"/>
        <c:majorTickMark val="out"/>
        <c:minorTickMark val="none"/>
        <c:tickLblPos val="nextTo"/>
        <c:crossAx val="205186944"/>
        <c:crosses val="autoZero"/>
        <c:auto val="1"/>
        <c:lblAlgn val="ctr"/>
        <c:lblOffset val="100"/>
        <c:noMultiLvlLbl val="0"/>
      </c:catAx>
      <c:valAx>
        <c:axId val="205186944"/>
        <c:scaling>
          <c:orientation val="minMax"/>
          <c:max val="1000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5185408"/>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配水能力</c:v>
                </c:pt>
              </c:strCache>
            </c:strRef>
          </c:tx>
          <c:spPr>
            <a:solidFill>
              <a:schemeClr val="bg1">
                <a:lumMod val="75000"/>
              </a:schemeClr>
            </a:solidFill>
            <a:ln>
              <a:solidFill>
                <a:schemeClr val="tx1">
                  <a:lumMod val="75000"/>
                  <a:lumOff val="25000"/>
                </a:schemeClr>
              </a:solidFill>
            </a:ln>
          </c:spPr>
          <c:invertIfNegative val="0"/>
          <c:dPt>
            <c:idx val="0"/>
            <c:invertIfNegative val="0"/>
            <c:bubble3D val="0"/>
            <c:spPr>
              <a:solidFill>
                <a:schemeClr val="tx1">
                  <a:lumMod val="65000"/>
                  <a:lumOff val="35000"/>
                </a:schemeClr>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01-C397-43DE-BE34-2679C4254400}"/>
              </c:ext>
            </c:extLst>
          </c:dPt>
          <c:cat>
            <c:strRef>
              <c:f>Sheet1!$A$2:$A$6</c:f>
              <c:strCache>
                <c:ptCount val="5"/>
                <c:pt idx="0">
                  <c:v>大阪市</c:v>
                </c:pt>
                <c:pt idx="1">
                  <c:v>東京都</c:v>
                </c:pt>
                <c:pt idx="2">
                  <c:v>名古屋市</c:v>
                </c:pt>
                <c:pt idx="3">
                  <c:v>京都市</c:v>
                </c:pt>
                <c:pt idx="4">
                  <c:v>北九州市</c:v>
                </c:pt>
              </c:strCache>
            </c:strRef>
          </c:cat>
          <c:val>
            <c:numRef>
              <c:f>Sheet1!$B$2:$B$6</c:f>
              <c:numCache>
                <c:formatCode>General</c:formatCode>
                <c:ptCount val="5"/>
                <c:pt idx="0">
                  <c:v>2430000</c:v>
                </c:pt>
                <c:pt idx="1">
                  <c:v>6859500</c:v>
                </c:pt>
                <c:pt idx="2">
                  <c:v>1424000</c:v>
                </c:pt>
                <c:pt idx="3">
                  <c:v>771000</c:v>
                </c:pt>
                <c:pt idx="4">
                  <c:v>769000</c:v>
                </c:pt>
              </c:numCache>
            </c:numRef>
          </c:val>
          <c:extLst xmlns:c16r2="http://schemas.microsoft.com/office/drawing/2015/06/chart">
            <c:ext xmlns:c16="http://schemas.microsoft.com/office/drawing/2014/chart" uri="{C3380CC4-5D6E-409C-BE32-E72D297353CC}">
              <c16:uniqueId val="{00000002-C397-43DE-BE34-2679C4254400}"/>
            </c:ext>
          </c:extLst>
        </c:ser>
        <c:dLbls>
          <c:showLegendKey val="0"/>
          <c:showVal val="0"/>
          <c:showCatName val="0"/>
          <c:showSerName val="0"/>
          <c:showPercent val="0"/>
          <c:showBubbleSize val="0"/>
        </c:dLbls>
        <c:gapWidth val="100"/>
        <c:overlap val="100"/>
        <c:axId val="175591808"/>
        <c:axId val="175593344"/>
      </c:barChart>
      <c:lineChart>
        <c:grouping val="standard"/>
        <c:varyColors val="0"/>
        <c:ser>
          <c:idx val="1"/>
          <c:order val="1"/>
          <c:tx>
            <c:strRef>
              <c:f>Sheet1!$C$1</c:f>
              <c:strCache>
                <c:ptCount val="1"/>
                <c:pt idx="0">
                  <c:v>施設利用率</c:v>
                </c:pt>
              </c:strCache>
            </c:strRef>
          </c:tx>
          <c:dLbls>
            <c:dLbl>
              <c:idx val="1"/>
              <c:layout>
                <c:manualLayout>
                  <c:x val="-5.6261891944093992E-2"/>
                  <c:y val="5.23282480314960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397-43DE-BE34-2679C4254400}"/>
                </c:ext>
              </c:extLst>
            </c:dLbl>
            <c:numFmt formatCode="#,##0.0_);[Red]\(#,##0.0\)" sourceLinked="0"/>
            <c:spPr>
              <a:noFill/>
              <a:ln>
                <a:noFill/>
              </a:ln>
              <a:effectLst/>
            </c:spPr>
            <c:txPr>
              <a:bodyPr/>
              <a:lstStyle/>
              <a:p>
                <a:pPr>
                  <a:defRPr sz="10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大阪市</c:v>
                </c:pt>
                <c:pt idx="1">
                  <c:v>東京都</c:v>
                </c:pt>
                <c:pt idx="2">
                  <c:v>名古屋市</c:v>
                </c:pt>
                <c:pt idx="3">
                  <c:v>京都市</c:v>
                </c:pt>
                <c:pt idx="4">
                  <c:v>北九州市</c:v>
                </c:pt>
              </c:strCache>
            </c:strRef>
          </c:cat>
          <c:val>
            <c:numRef>
              <c:f>Sheet1!$C$2:$C$6</c:f>
              <c:numCache>
                <c:formatCode>General</c:formatCode>
                <c:ptCount val="5"/>
                <c:pt idx="0">
                  <c:v>46.1</c:v>
                </c:pt>
                <c:pt idx="1">
                  <c:v>61</c:v>
                </c:pt>
                <c:pt idx="2">
                  <c:v>53.5</c:v>
                </c:pt>
                <c:pt idx="3">
                  <c:v>66.099999999999994</c:v>
                </c:pt>
                <c:pt idx="4">
                  <c:v>39.6</c:v>
                </c:pt>
              </c:numCache>
            </c:numRef>
          </c:val>
          <c:smooth val="0"/>
          <c:extLst xmlns:c16r2="http://schemas.microsoft.com/office/drawing/2015/06/chart">
            <c:ext xmlns:c16="http://schemas.microsoft.com/office/drawing/2014/chart" uri="{C3380CC4-5D6E-409C-BE32-E72D297353CC}">
              <c16:uniqueId val="{00000004-C397-43DE-BE34-2679C4254400}"/>
            </c:ext>
          </c:extLst>
        </c:ser>
        <c:dLbls>
          <c:showLegendKey val="0"/>
          <c:showVal val="0"/>
          <c:showCatName val="0"/>
          <c:showSerName val="0"/>
          <c:showPercent val="0"/>
          <c:showBubbleSize val="0"/>
        </c:dLbls>
        <c:marker val="1"/>
        <c:smooth val="0"/>
        <c:axId val="175597056"/>
        <c:axId val="175595520"/>
      </c:lineChart>
      <c:catAx>
        <c:axId val="175591808"/>
        <c:scaling>
          <c:orientation val="minMax"/>
        </c:scaling>
        <c:delete val="0"/>
        <c:axPos val="b"/>
        <c:numFmt formatCode="General" sourceLinked="0"/>
        <c:majorTickMark val="out"/>
        <c:minorTickMark val="none"/>
        <c:tickLblPos val="nextTo"/>
        <c:crossAx val="175593344"/>
        <c:crosses val="autoZero"/>
        <c:auto val="1"/>
        <c:lblAlgn val="ctr"/>
        <c:lblOffset val="100"/>
        <c:noMultiLvlLbl val="0"/>
      </c:catAx>
      <c:valAx>
        <c:axId val="175593344"/>
        <c:scaling>
          <c:orientation val="minMax"/>
          <c:max val="400000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50"/>
            </a:pPr>
            <a:endParaRPr lang="ja-JP"/>
          </a:p>
        </c:txPr>
        <c:crossAx val="175591808"/>
        <c:crosses val="autoZero"/>
        <c:crossBetween val="between"/>
        <c:majorUnit val="1000000"/>
        <c:dispUnits>
          <c:builtInUnit val="tenThousands"/>
        </c:dispUnits>
      </c:valAx>
      <c:valAx>
        <c:axId val="175595520"/>
        <c:scaling>
          <c:orientation val="minMax"/>
        </c:scaling>
        <c:delete val="0"/>
        <c:axPos val="r"/>
        <c:numFmt formatCode="General" sourceLinked="1"/>
        <c:majorTickMark val="out"/>
        <c:minorTickMark val="none"/>
        <c:tickLblPos val="nextTo"/>
        <c:txPr>
          <a:bodyPr/>
          <a:lstStyle/>
          <a:p>
            <a:pPr>
              <a:defRPr sz="1050"/>
            </a:pPr>
            <a:endParaRPr lang="ja-JP"/>
          </a:p>
        </c:txPr>
        <c:crossAx val="175597056"/>
        <c:crosses val="max"/>
        <c:crossBetween val="between"/>
      </c:valAx>
      <c:catAx>
        <c:axId val="175597056"/>
        <c:scaling>
          <c:orientation val="minMax"/>
        </c:scaling>
        <c:delete val="1"/>
        <c:axPos val="b"/>
        <c:numFmt formatCode="General" sourceLinked="1"/>
        <c:majorTickMark val="out"/>
        <c:minorTickMark val="none"/>
        <c:tickLblPos val="nextTo"/>
        <c:crossAx val="175595520"/>
        <c:crosses val="autoZero"/>
        <c:auto val="1"/>
        <c:lblAlgn val="ctr"/>
        <c:lblOffset val="100"/>
        <c:noMultiLvlLbl val="0"/>
      </c:catAx>
    </c:plotArea>
    <c:legend>
      <c:legendPos val="r"/>
      <c:layout>
        <c:manualLayout>
          <c:xMode val="edge"/>
          <c:yMode val="edge"/>
          <c:x val="0.77480438872721602"/>
          <c:y val="0.16812007874015744"/>
          <c:w val="0.22519550857343776"/>
          <c:h val="0.12000984251968505"/>
        </c:manualLayout>
      </c:layout>
      <c:overlay val="0"/>
      <c:txPr>
        <a:bodyPr/>
        <a:lstStyle/>
        <a:p>
          <a:pPr>
            <a:defRPr sz="1050"/>
          </a:pPr>
          <a:endParaRPr lang="ja-JP"/>
        </a:p>
      </c:txPr>
    </c:legend>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有収水量</c:v>
                </c:pt>
              </c:strCache>
            </c:strRef>
          </c:tx>
          <c:invertIfNegative val="0"/>
          <c:dLbls>
            <c:numFmt formatCode="0_);[Red]\(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#,##0_ </c:formatCode>
                <c:ptCount val="9"/>
                <c:pt idx="0">
                  <c:v>239877</c:v>
                </c:pt>
                <c:pt idx="1">
                  <c:v>474183</c:v>
                </c:pt>
                <c:pt idx="2">
                  <c:v>1039427</c:v>
                </c:pt>
                <c:pt idx="4">
                  <c:v>274293</c:v>
                </c:pt>
                <c:pt idx="5">
                  <c:v>451838</c:v>
                </c:pt>
                <c:pt idx="6">
                  <c:v>714616</c:v>
                </c:pt>
                <c:pt idx="7">
                  <c:v>1014495</c:v>
                </c:pt>
                <c:pt idx="8">
                  <c:v>4006563</c:v>
                </c:pt>
              </c:numCache>
            </c:numRef>
          </c:val>
          <c:extLst xmlns:c16r2="http://schemas.microsoft.com/office/drawing/2015/06/chart">
            <c:ext xmlns:c16="http://schemas.microsoft.com/office/drawing/2014/chart" uri="{C3380CC4-5D6E-409C-BE32-E72D297353CC}">
              <c16:uniqueId val="{00000000-7A73-415C-9C17-2E2548C5E3DB}"/>
            </c:ext>
          </c:extLst>
        </c:ser>
        <c:dLbls>
          <c:showLegendKey val="0"/>
          <c:showVal val="0"/>
          <c:showCatName val="0"/>
          <c:showSerName val="0"/>
          <c:showPercent val="0"/>
          <c:showBubbleSize val="0"/>
        </c:dLbls>
        <c:gapWidth val="90"/>
        <c:axId val="205244288"/>
        <c:axId val="205245824"/>
      </c:barChart>
      <c:catAx>
        <c:axId val="205244288"/>
        <c:scaling>
          <c:orientation val="minMax"/>
        </c:scaling>
        <c:delete val="1"/>
        <c:axPos val="l"/>
        <c:numFmt formatCode="General" sourceLinked="0"/>
        <c:majorTickMark val="out"/>
        <c:minorTickMark val="none"/>
        <c:tickLblPos val="nextTo"/>
        <c:crossAx val="205245824"/>
        <c:crosses val="autoZero"/>
        <c:auto val="1"/>
        <c:lblAlgn val="ctr"/>
        <c:lblOffset val="100"/>
        <c:noMultiLvlLbl val="0"/>
      </c:catAx>
      <c:valAx>
        <c:axId val="205245824"/>
        <c:scaling>
          <c:orientation val="minMax"/>
          <c:max val="1500000"/>
          <c:min val="0"/>
        </c:scaling>
        <c:delete val="0"/>
        <c:axPos val="b"/>
        <c:majorGridlines>
          <c:spPr>
            <a:ln>
              <a:solidFill>
                <a:schemeClr val="bg1">
                  <a:lumMod val="85000"/>
                </a:schemeClr>
              </a:solidFill>
            </a:ln>
          </c:spPr>
        </c:majorGridlines>
        <c:numFmt formatCode="0_);[Red]\(0\)" sourceLinked="0"/>
        <c:majorTickMark val="out"/>
        <c:minorTickMark val="none"/>
        <c:tickLblPos val="nextTo"/>
        <c:crossAx val="205244288"/>
        <c:crosses val="autoZero"/>
        <c:crossBetween val="between"/>
        <c:majorUnit val="500000"/>
        <c:dispUnits>
          <c:builtInUnit val="tenThousands"/>
        </c:dispUnits>
      </c:valAx>
    </c:plotArea>
    <c:plotVisOnly val="1"/>
    <c:dispBlanksAs val="gap"/>
    <c:showDLblsOverMax val="0"/>
  </c:chart>
  <c:txPr>
    <a:bodyPr/>
    <a:lstStyle/>
    <a:p>
      <a:pPr>
        <a:defRPr sz="1100"/>
      </a:pPr>
      <a:endParaRPr lang="ja-JP"/>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取水能力</c:v>
                </c:pt>
              </c:strCache>
            </c:strRef>
          </c:tx>
          <c:invertIfNegative val="0"/>
          <c:dLbls>
            <c:spPr>
              <a:noFill/>
              <a:ln>
                <a:noFill/>
              </a:ln>
              <a:effectLst/>
            </c:spPr>
            <c:txPr>
              <a:bodyPr wrap="square" lIns="38100" tIns="19050" rIns="38100" bIns="19050" anchor="ctr">
                <a:spAutoFit/>
              </a:bodyPr>
              <a:lstStyle/>
              <a:p>
                <a:pPr>
                  <a:defRPr sz="105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General</c:formatCode>
                <c:ptCount val="9"/>
                <c:pt idx="0">
                  <c:v>231</c:v>
                </c:pt>
                <c:pt idx="1">
                  <c:v>690</c:v>
                </c:pt>
                <c:pt idx="2">
                  <c:v>1583</c:v>
                </c:pt>
                <c:pt idx="4">
                  <c:v>346</c:v>
                </c:pt>
                <c:pt idx="5">
                  <c:v>703</c:v>
                </c:pt>
                <c:pt idx="6">
                  <c:v>1304</c:v>
                </c:pt>
                <c:pt idx="7">
                  <c:v>1484</c:v>
                </c:pt>
                <c:pt idx="8">
                  <c:v>3543</c:v>
                </c:pt>
              </c:numCache>
            </c:numRef>
          </c:val>
          <c:extLst xmlns:c16r2="http://schemas.microsoft.com/office/drawing/2015/06/chart">
            <c:ext xmlns:c16="http://schemas.microsoft.com/office/drawing/2014/chart" uri="{C3380CC4-5D6E-409C-BE32-E72D297353CC}">
              <c16:uniqueId val="{00000000-257B-49EC-84A4-562B967BB888}"/>
            </c:ext>
          </c:extLst>
        </c:ser>
        <c:dLbls>
          <c:showLegendKey val="0"/>
          <c:showVal val="0"/>
          <c:showCatName val="0"/>
          <c:showSerName val="0"/>
          <c:showPercent val="0"/>
          <c:showBubbleSize val="0"/>
        </c:dLbls>
        <c:gapWidth val="90"/>
        <c:axId val="205283328"/>
        <c:axId val="205284864"/>
      </c:barChart>
      <c:catAx>
        <c:axId val="205283328"/>
        <c:scaling>
          <c:orientation val="minMax"/>
        </c:scaling>
        <c:delete val="1"/>
        <c:axPos val="l"/>
        <c:numFmt formatCode="General" sourceLinked="0"/>
        <c:majorTickMark val="out"/>
        <c:minorTickMark val="none"/>
        <c:tickLblPos val="nextTo"/>
        <c:crossAx val="205284864"/>
        <c:crosses val="autoZero"/>
        <c:auto val="1"/>
        <c:lblAlgn val="ctr"/>
        <c:lblOffset val="100"/>
        <c:noMultiLvlLbl val="0"/>
      </c:catAx>
      <c:valAx>
        <c:axId val="205284864"/>
        <c:scaling>
          <c:orientation val="minMax"/>
          <c:max val="180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5283328"/>
        <c:crosses val="autoZero"/>
        <c:crossBetween val="between"/>
        <c:majorUnit val="500"/>
      </c:valAx>
    </c:plotArea>
    <c:plotVisOnly val="1"/>
    <c:dispBlanksAs val="gap"/>
    <c:showDLblsOverMax val="0"/>
  </c:chart>
  <c:txPr>
    <a:bodyPr/>
    <a:lstStyle/>
    <a:p>
      <a:pPr>
        <a:defRPr sz="1100"/>
      </a:pPr>
      <a:endParaRPr lang="ja-JP"/>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水道料金</c:v>
                </c:pt>
              </c:strCache>
            </c:strRef>
          </c:tx>
          <c:invertIfNegative val="0"/>
          <c:dLbls>
            <c:spPr>
              <a:noFill/>
              <a:ln>
                <a:noFill/>
              </a:ln>
              <a:effectLst/>
            </c:spPr>
            <c:txPr>
              <a:bodyPr wrap="square" lIns="38100" tIns="19050" rIns="38100" bIns="19050" anchor="ctr">
                <a:spAutoFit/>
              </a:bodyPr>
              <a:lstStyle/>
              <a:p>
                <a:pPr>
                  <a:defRPr sz="105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General</c:formatCode>
                <c:ptCount val="9"/>
                <c:pt idx="0">
                  <c:v>2484</c:v>
                </c:pt>
                <c:pt idx="1">
                  <c:v>2516</c:v>
                </c:pt>
                <c:pt idx="2">
                  <c:v>2652</c:v>
                </c:pt>
                <c:pt idx="4">
                  <c:v>2397</c:v>
                </c:pt>
                <c:pt idx="5">
                  <c:v>2959</c:v>
                </c:pt>
                <c:pt idx="6">
                  <c:v>2862</c:v>
                </c:pt>
                <c:pt idx="7">
                  <c:v>2073</c:v>
                </c:pt>
                <c:pt idx="8">
                  <c:v>2764</c:v>
                </c:pt>
              </c:numCache>
            </c:numRef>
          </c:val>
          <c:extLst xmlns:c16r2="http://schemas.microsoft.com/office/drawing/2015/06/chart">
            <c:ext xmlns:c16="http://schemas.microsoft.com/office/drawing/2014/chart" uri="{C3380CC4-5D6E-409C-BE32-E72D297353CC}">
              <c16:uniqueId val="{00000000-612F-4238-AE4B-C14B3E6847BD}"/>
            </c:ext>
          </c:extLst>
        </c:ser>
        <c:dLbls>
          <c:showLegendKey val="0"/>
          <c:showVal val="0"/>
          <c:showCatName val="0"/>
          <c:showSerName val="0"/>
          <c:showPercent val="0"/>
          <c:showBubbleSize val="0"/>
        </c:dLbls>
        <c:gapWidth val="90"/>
        <c:axId val="205413760"/>
        <c:axId val="205431936"/>
      </c:barChart>
      <c:catAx>
        <c:axId val="205413760"/>
        <c:scaling>
          <c:orientation val="minMax"/>
        </c:scaling>
        <c:delete val="0"/>
        <c:axPos val="l"/>
        <c:numFmt formatCode="General" sourceLinked="0"/>
        <c:majorTickMark val="out"/>
        <c:minorTickMark val="none"/>
        <c:tickLblPos val="nextTo"/>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05431936"/>
        <c:crosses val="autoZero"/>
        <c:auto val="1"/>
        <c:lblAlgn val="ctr"/>
        <c:lblOffset val="100"/>
        <c:noMultiLvlLbl val="0"/>
      </c:catAx>
      <c:valAx>
        <c:axId val="205431936"/>
        <c:scaling>
          <c:orientation val="minMax"/>
          <c:max val="3000"/>
        </c:scaling>
        <c:delete val="0"/>
        <c:axPos val="b"/>
        <c:majorGridlines>
          <c:spPr>
            <a:ln>
              <a:solidFill>
                <a:schemeClr val="bg1">
                  <a:lumMod val="85000"/>
                </a:schemeClr>
              </a:solidFill>
            </a:ln>
          </c:spPr>
        </c:majorGridlines>
        <c:numFmt formatCode="General" sourceLinked="1"/>
        <c:majorTickMark val="out"/>
        <c:minorTickMark val="none"/>
        <c:tickLblPos val="nextTo"/>
        <c:crossAx val="205413760"/>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給水原価</c:v>
                </c:pt>
              </c:strCache>
            </c:strRef>
          </c:tx>
          <c:invertIfNegative val="0"/>
          <c:dLbls>
            <c:numFmt formatCode="#,##0_);[Red]\(#,##0\)" sourceLinked="0"/>
            <c:spPr>
              <a:noFill/>
              <a:ln>
                <a:noFill/>
              </a:ln>
              <a:effectLst/>
            </c:spPr>
            <c:txPr>
              <a:bodyPr wrap="square" lIns="38100" tIns="19050" rIns="38100" bIns="19050" anchor="ctr">
                <a:spAutoFit/>
              </a:bodyPr>
              <a:lstStyle/>
              <a:p>
                <a:pPr>
                  <a:defRPr sz="105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General</c:formatCode>
                <c:ptCount val="9"/>
                <c:pt idx="0">
                  <c:v>156.19999999999999</c:v>
                </c:pt>
                <c:pt idx="1">
                  <c:v>168.44</c:v>
                </c:pt>
                <c:pt idx="2">
                  <c:v>165.21</c:v>
                </c:pt>
                <c:pt idx="4">
                  <c:v>151.66</c:v>
                </c:pt>
                <c:pt idx="5">
                  <c:v>145.97</c:v>
                </c:pt>
                <c:pt idx="6">
                  <c:v>165.22</c:v>
                </c:pt>
                <c:pt idx="7">
                  <c:v>137.18</c:v>
                </c:pt>
                <c:pt idx="8">
                  <c:v>196.5</c:v>
                </c:pt>
              </c:numCache>
            </c:numRef>
          </c:val>
          <c:extLst xmlns:c16r2="http://schemas.microsoft.com/office/drawing/2015/06/chart">
            <c:ext xmlns:c16="http://schemas.microsoft.com/office/drawing/2014/chart" uri="{C3380CC4-5D6E-409C-BE32-E72D297353CC}">
              <c16:uniqueId val="{00000000-EB53-4E07-905E-2534768315F5}"/>
            </c:ext>
          </c:extLst>
        </c:ser>
        <c:dLbls>
          <c:showLegendKey val="0"/>
          <c:showVal val="0"/>
          <c:showCatName val="0"/>
          <c:showSerName val="0"/>
          <c:showPercent val="0"/>
          <c:showBubbleSize val="0"/>
        </c:dLbls>
        <c:gapWidth val="90"/>
        <c:axId val="205723520"/>
        <c:axId val="205725056"/>
      </c:barChart>
      <c:catAx>
        <c:axId val="205723520"/>
        <c:scaling>
          <c:orientation val="minMax"/>
        </c:scaling>
        <c:delete val="1"/>
        <c:axPos val="l"/>
        <c:numFmt formatCode="General" sourceLinked="0"/>
        <c:majorTickMark val="out"/>
        <c:minorTickMark val="none"/>
        <c:tickLblPos val="nextTo"/>
        <c:crossAx val="205725056"/>
        <c:crosses val="autoZero"/>
        <c:auto val="1"/>
        <c:lblAlgn val="ctr"/>
        <c:lblOffset val="100"/>
        <c:noMultiLvlLbl val="0"/>
      </c:catAx>
      <c:valAx>
        <c:axId val="205725056"/>
        <c:scaling>
          <c:orientation val="minMax"/>
          <c:max val="200"/>
        </c:scaling>
        <c:delete val="0"/>
        <c:axPos val="b"/>
        <c:majorGridlines>
          <c:spPr>
            <a:ln>
              <a:solidFill>
                <a:schemeClr val="bg1">
                  <a:lumMod val="85000"/>
                </a:schemeClr>
              </a:solidFill>
            </a:ln>
          </c:spPr>
        </c:majorGridlines>
        <c:numFmt formatCode="General" sourceLinked="1"/>
        <c:majorTickMark val="out"/>
        <c:minorTickMark val="none"/>
        <c:tickLblPos val="nextTo"/>
        <c:crossAx val="205723520"/>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管延長</c:v>
                </c:pt>
              </c:strCache>
            </c:strRef>
          </c:tx>
          <c:invertIfNegative val="0"/>
          <c:dLbls>
            <c:numFmt formatCode="0_);[Red]\(0\)" sourceLinked="0"/>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0.0_ </c:formatCode>
                <c:ptCount val="9"/>
                <c:pt idx="0">
                  <c:v>105.12804097311141</c:v>
                </c:pt>
                <c:pt idx="1">
                  <c:v>102.84374257895985</c:v>
                </c:pt>
                <c:pt idx="2">
                  <c:v>103.47436595847708</c:v>
                </c:pt>
                <c:pt idx="4">
                  <c:v>95.39</c:v>
                </c:pt>
                <c:pt idx="5">
                  <c:v>113.83160923477426</c:v>
                </c:pt>
                <c:pt idx="6">
                  <c:v>97.016099745793483</c:v>
                </c:pt>
                <c:pt idx="7">
                  <c:v>117.50255139233123</c:v>
                </c:pt>
                <c:pt idx="8">
                  <c:v>99.465648854961827</c:v>
                </c:pt>
              </c:numCache>
            </c:numRef>
          </c:val>
          <c:extLst xmlns:c16r2="http://schemas.microsoft.com/office/drawing/2015/06/chart">
            <c:ext xmlns:c16="http://schemas.microsoft.com/office/drawing/2014/chart" uri="{C3380CC4-5D6E-409C-BE32-E72D297353CC}">
              <c16:uniqueId val="{00000000-07A9-4F27-9695-A3786D816852}"/>
            </c:ext>
          </c:extLst>
        </c:ser>
        <c:dLbls>
          <c:showLegendKey val="0"/>
          <c:showVal val="0"/>
          <c:showCatName val="0"/>
          <c:showSerName val="0"/>
          <c:showPercent val="0"/>
          <c:showBubbleSize val="0"/>
        </c:dLbls>
        <c:gapWidth val="90"/>
        <c:axId val="205458816"/>
        <c:axId val="205464704"/>
      </c:barChart>
      <c:catAx>
        <c:axId val="205458816"/>
        <c:scaling>
          <c:orientation val="minMax"/>
        </c:scaling>
        <c:delete val="1"/>
        <c:axPos val="l"/>
        <c:numFmt formatCode="General" sourceLinked="0"/>
        <c:majorTickMark val="out"/>
        <c:minorTickMark val="none"/>
        <c:tickLblPos val="nextTo"/>
        <c:crossAx val="205464704"/>
        <c:crosses val="autoZero"/>
        <c:auto val="1"/>
        <c:lblAlgn val="ctr"/>
        <c:lblOffset val="100"/>
        <c:noMultiLvlLbl val="0"/>
      </c:catAx>
      <c:valAx>
        <c:axId val="205464704"/>
        <c:scaling>
          <c:orientation val="minMax"/>
          <c:max val="150"/>
          <c:min val="0"/>
        </c:scaling>
        <c:delete val="0"/>
        <c:axPos val="b"/>
        <c:majorGridlines>
          <c:spPr>
            <a:ln>
              <a:solidFill>
                <a:schemeClr val="bg1">
                  <a:lumMod val="85000"/>
                </a:schemeClr>
              </a:solidFill>
            </a:ln>
          </c:spPr>
        </c:majorGridlines>
        <c:numFmt formatCode="0_ " sourceLinked="0"/>
        <c:majorTickMark val="out"/>
        <c:minorTickMark val="none"/>
        <c:tickLblPos val="nextTo"/>
        <c:crossAx val="205458816"/>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供給単価</c:v>
                </c:pt>
              </c:strCache>
            </c:strRef>
          </c:tx>
          <c:invertIfNegative val="0"/>
          <c:dLbls>
            <c:numFmt formatCode="0_);[Red]\(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General</c:formatCode>
                <c:ptCount val="9"/>
                <c:pt idx="0">
                  <c:v>164.21</c:v>
                </c:pt>
                <c:pt idx="1">
                  <c:v>173.23</c:v>
                </c:pt>
                <c:pt idx="2">
                  <c:v>170.95</c:v>
                </c:pt>
                <c:pt idx="4">
                  <c:v>144.66999999999999</c:v>
                </c:pt>
                <c:pt idx="5">
                  <c:v>166.16</c:v>
                </c:pt>
                <c:pt idx="6">
                  <c:v>160.29</c:v>
                </c:pt>
                <c:pt idx="7">
                  <c:v>161.19</c:v>
                </c:pt>
                <c:pt idx="8">
                  <c:v>195.45</c:v>
                </c:pt>
              </c:numCache>
            </c:numRef>
          </c:val>
          <c:extLst xmlns:c16r2="http://schemas.microsoft.com/office/drawing/2015/06/chart">
            <c:ext xmlns:c16="http://schemas.microsoft.com/office/drawing/2014/chart" uri="{C3380CC4-5D6E-409C-BE32-E72D297353CC}">
              <c16:uniqueId val="{00000000-5EB7-454A-836D-4A9D5EDCBDC3}"/>
            </c:ext>
          </c:extLst>
        </c:ser>
        <c:dLbls>
          <c:showLegendKey val="0"/>
          <c:showVal val="0"/>
          <c:showCatName val="0"/>
          <c:showSerName val="0"/>
          <c:showPercent val="0"/>
          <c:showBubbleSize val="0"/>
        </c:dLbls>
        <c:gapWidth val="90"/>
        <c:axId val="205501568"/>
        <c:axId val="205503104"/>
      </c:barChart>
      <c:catAx>
        <c:axId val="205501568"/>
        <c:scaling>
          <c:orientation val="minMax"/>
        </c:scaling>
        <c:delete val="1"/>
        <c:axPos val="l"/>
        <c:numFmt formatCode="General" sourceLinked="0"/>
        <c:majorTickMark val="out"/>
        <c:minorTickMark val="none"/>
        <c:tickLblPos val="nextTo"/>
        <c:crossAx val="205503104"/>
        <c:crosses val="autoZero"/>
        <c:auto val="1"/>
        <c:lblAlgn val="ctr"/>
        <c:lblOffset val="100"/>
        <c:noMultiLvlLbl val="0"/>
      </c:catAx>
      <c:valAx>
        <c:axId val="205503104"/>
        <c:scaling>
          <c:orientation val="minMax"/>
          <c:max val="200"/>
        </c:scaling>
        <c:delete val="0"/>
        <c:axPos val="b"/>
        <c:majorGridlines>
          <c:spPr>
            <a:ln>
              <a:solidFill>
                <a:schemeClr val="bg1">
                  <a:lumMod val="85000"/>
                </a:schemeClr>
              </a:solidFill>
            </a:ln>
          </c:spPr>
        </c:majorGridlines>
        <c:numFmt formatCode="0_);[Red]\(0\)" sourceLinked="0"/>
        <c:majorTickMark val="out"/>
        <c:minorTickMark val="none"/>
        <c:tickLblPos val="nextTo"/>
        <c:crossAx val="205501568"/>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職員当たり年間有収水量
（万㎥／人）</c:v>
                </c:pt>
              </c:strCache>
            </c:strRef>
          </c:tx>
          <c:invertIfNegative val="0"/>
          <c:dLbls>
            <c:numFmt formatCode="#,##0.0_);[Red]\(#,##0.0\)" sourceLinked="0"/>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0.00</c:formatCode>
                <c:ptCount val="9"/>
                <c:pt idx="0">
                  <c:v>38.006485714285716</c:v>
                </c:pt>
                <c:pt idx="1">
                  <c:v>25.152315652173911</c:v>
                </c:pt>
                <c:pt idx="2">
                  <c:v>24.032235123183828</c:v>
                </c:pt>
                <c:pt idx="4">
                  <c:v>29.014808670520228</c:v>
                </c:pt>
                <c:pt idx="5">
                  <c:v>23.523856045519199</c:v>
                </c:pt>
                <c:pt idx="6">
                  <c:v>20.057473619631899</c:v>
                </c:pt>
                <c:pt idx="7">
                  <c:v>25.020564016172507</c:v>
                </c:pt>
                <c:pt idx="8">
                  <c:v>41.388711769686708</c:v>
                </c:pt>
              </c:numCache>
            </c:numRef>
          </c:val>
          <c:extLst xmlns:c16r2="http://schemas.microsoft.com/office/drawing/2015/06/chart">
            <c:ext xmlns:c16="http://schemas.microsoft.com/office/drawing/2014/chart" uri="{C3380CC4-5D6E-409C-BE32-E72D297353CC}">
              <c16:uniqueId val="{00000000-0A7E-495E-844A-6224A84D0BDE}"/>
            </c:ext>
          </c:extLst>
        </c:ser>
        <c:dLbls>
          <c:showLegendKey val="0"/>
          <c:showVal val="0"/>
          <c:showCatName val="0"/>
          <c:showSerName val="0"/>
          <c:showPercent val="0"/>
          <c:showBubbleSize val="0"/>
        </c:dLbls>
        <c:gapWidth val="90"/>
        <c:axId val="204559872"/>
        <c:axId val="204561408"/>
      </c:barChart>
      <c:catAx>
        <c:axId val="204559872"/>
        <c:scaling>
          <c:orientation val="minMax"/>
        </c:scaling>
        <c:delete val="1"/>
        <c:axPos val="l"/>
        <c:numFmt formatCode="General" sourceLinked="0"/>
        <c:majorTickMark val="out"/>
        <c:minorTickMark val="none"/>
        <c:tickLblPos val="nextTo"/>
        <c:crossAx val="204561408"/>
        <c:crosses val="autoZero"/>
        <c:auto val="1"/>
        <c:lblAlgn val="ctr"/>
        <c:lblOffset val="100"/>
        <c:noMultiLvlLbl val="0"/>
      </c:catAx>
      <c:valAx>
        <c:axId val="204561408"/>
        <c:scaling>
          <c:orientation val="minMax"/>
        </c:scaling>
        <c:delete val="0"/>
        <c:axPos val="b"/>
        <c:majorGridlines>
          <c:spPr>
            <a:ln>
              <a:solidFill>
                <a:schemeClr val="bg1">
                  <a:lumMod val="85000"/>
                </a:schemeClr>
              </a:solidFill>
            </a:ln>
          </c:spPr>
        </c:majorGridlines>
        <c:numFmt formatCode="General" sourceLinked="0"/>
        <c:majorTickMark val="out"/>
        <c:minorTickMark val="none"/>
        <c:tickLblPos val="nextTo"/>
        <c:crossAx val="204559872"/>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給水人口</c:v>
                </c:pt>
              </c:strCache>
            </c:strRef>
          </c:tx>
          <c:invertIfNegative val="0"/>
          <c:dLbls>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General</c:formatCode>
                <c:ptCount val="9"/>
                <c:pt idx="0">
                  <c:v>53.2</c:v>
                </c:pt>
                <c:pt idx="1">
                  <c:v>53.1</c:v>
                </c:pt>
                <c:pt idx="2">
                  <c:v>53.1</c:v>
                </c:pt>
                <c:pt idx="4">
                  <c:v>31.8</c:v>
                </c:pt>
                <c:pt idx="5">
                  <c:v>53.3</c:v>
                </c:pt>
                <c:pt idx="6">
                  <c:v>53.4</c:v>
                </c:pt>
                <c:pt idx="7">
                  <c:v>37.9</c:v>
                </c:pt>
                <c:pt idx="8">
                  <c:v>56.5</c:v>
                </c:pt>
              </c:numCache>
            </c:numRef>
          </c:val>
          <c:extLst xmlns:c16r2="http://schemas.microsoft.com/office/drawing/2015/06/chart">
            <c:ext xmlns:c16="http://schemas.microsoft.com/office/drawing/2014/chart" uri="{C3380CC4-5D6E-409C-BE32-E72D297353CC}">
              <c16:uniqueId val="{00000000-3379-4FDE-A466-9EBD084413AD}"/>
            </c:ext>
          </c:extLst>
        </c:ser>
        <c:dLbls>
          <c:showLegendKey val="0"/>
          <c:showVal val="0"/>
          <c:showCatName val="0"/>
          <c:showSerName val="0"/>
          <c:showPercent val="0"/>
          <c:showBubbleSize val="0"/>
        </c:dLbls>
        <c:gapWidth val="90"/>
        <c:axId val="204628736"/>
        <c:axId val="204630272"/>
      </c:barChart>
      <c:catAx>
        <c:axId val="204628736"/>
        <c:scaling>
          <c:orientation val="minMax"/>
        </c:scaling>
        <c:delete val="0"/>
        <c:axPos val="l"/>
        <c:numFmt formatCode="General" sourceLinked="0"/>
        <c:majorTickMark val="out"/>
        <c:minorTickMark val="none"/>
        <c:tickLblPos val="nextTo"/>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04630272"/>
        <c:crosses val="autoZero"/>
        <c:auto val="1"/>
        <c:lblAlgn val="ctr"/>
        <c:lblOffset val="100"/>
        <c:noMultiLvlLbl val="0"/>
      </c:catAx>
      <c:valAx>
        <c:axId val="204630272"/>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crossAx val="204628736"/>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自己水率</c:v>
                </c:pt>
              </c:strCache>
            </c:strRef>
          </c:tx>
          <c:invertIfNegative val="0"/>
          <c:dLbls>
            <c:numFmt formatCode="#,##0.0_);[Red]\(#,##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General</c:formatCode>
                <c:ptCount val="9"/>
                <c:pt idx="0">
                  <c:v>63.4</c:v>
                </c:pt>
                <c:pt idx="1">
                  <c:v>59</c:v>
                </c:pt>
                <c:pt idx="2">
                  <c:v>62</c:v>
                </c:pt>
                <c:pt idx="4">
                  <c:v>39.6</c:v>
                </c:pt>
                <c:pt idx="5">
                  <c:v>66.099999999999994</c:v>
                </c:pt>
                <c:pt idx="6">
                  <c:v>53.5</c:v>
                </c:pt>
                <c:pt idx="7">
                  <c:v>46.1</c:v>
                </c:pt>
                <c:pt idx="8">
                  <c:v>61</c:v>
                </c:pt>
              </c:numCache>
            </c:numRef>
          </c:val>
          <c:extLst xmlns:c16r2="http://schemas.microsoft.com/office/drawing/2015/06/chart">
            <c:ext xmlns:c16="http://schemas.microsoft.com/office/drawing/2014/chart" uri="{C3380CC4-5D6E-409C-BE32-E72D297353CC}">
              <c16:uniqueId val="{00000000-0BE5-4BA2-B491-DB380C7A3EA2}"/>
            </c:ext>
          </c:extLst>
        </c:ser>
        <c:dLbls>
          <c:showLegendKey val="0"/>
          <c:showVal val="0"/>
          <c:showCatName val="0"/>
          <c:showSerName val="0"/>
          <c:showPercent val="0"/>
          <c:showBubbleSize val="0"/>
        </c:dLbls>
        <c:gapWidth val="90"/>
        <c:axId val="204700672"/>
        <c:axId val="204714752"/>
      </c:barChart>
      <c:catAx>
        <c:axId val="204700672"/>
        <c:scaling>
          <c:orientation val="minMax"/>
        </c:scaling>
        <c:delete val="1"/>
        <c:axPos val="l"/>
        <c:numFmt formatCode="General" sourceLinked="0"/>
        <c:majorTickMark val="out"/>
        <c:minorTickMark val="none"/>
        <c:tickLblPos val="nextTo"/>
        <c:crossAx val="204714752"/>
        <c:crosses val="autoZero"/>
        <c:auto val="1"/>
        <c:lblAlgn val="ctr"/>
        <c:lblOffset val="100"/>
        <c:noMultiLvlLbl val="0"/>
      </c:catAx>
      <c:valAx>
        <c:axId val="204714752"/>
        <c:scaling>
          <c:orientation val="minMax"/>
          <c:max val="8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4700672"/>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管延長</c:v>
                </c:pt>
              </c:strCache>
            </c:strRef>
          </c:tx>
          <c:invertIfNegative val="0"/>
          <c:dLbls>
            <c:numFmt formatCode="0_);[Red]\(0\)" sourceLinked="0"/>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General</c:formatCode>
                <c:ptCount val="9"/>
                <c:pt idx="0">
                  <c:v>3662</c:v>
                </c:pt>
                <c:pt idx="1">
                  <c:v>2569</c:v>
                </c:pt>
                <c:pt idx="2">
                  <c:v>2790</c:v>
                </c:pt>
                <c:pt idx="4">
                  <c:v>3338</c:v>
                </c:pt>
                <c:pt idx="5">
                  <c:v>2534</c:v>
                </c:pt>
                <c:pt idx="6">
                  <c:v>2083</c:v>
                </c:pt>
                <c:pt idx="7">
                  <c:v>1817</c:v>
                </c:pt>
                <c:pt idx="8" formatCode="#,##0.0_ ">
                  <c:v>4213</c:v>
                </c:pt>
              </c:numCache>
            </c:numRef>
          </c:val>
          <c:extLst xmlns:c16r2="http://schemas.microsoft.com/office/drawing/2015/06/chart">
            <c:ext xmlns:c16="http://schemas.microsoft.com/office/drawing/2014/chart" uri="{C3380CC4-5D6E-409C-BE32-E72D297353CC}">
              <c16:uniqueId val="{00000000-0232-402F-BB1E-182CB95CBA31}"/>
            </c:ext>
          </c:extLst>
        </c:ser>
        <c:dLbls>
          <c:showLegendKey val="0"/>
          <c:showVal val="0"/>
          <c:showCatName val="0"/>
          <c:showSerName val="0"/>
          <c:showPercent val="0"/>
          <c:showBubbleSize val="0"/>
        </c:dLbls>
        <c:gapWidth val="90"/>
        <c:axId val="204747520"/>
        <c:axId val="204749056"/>
      </c:barChart>
      <c:catAx>
        <c:axId val="204747520"/>
        <c:scaling>
          <c:orientation val="minMax"/>
        </c:scaling>
        <c:delete val="1"/>
        <c:axPos val="l"/>
        <c:numFmt formatCode="General" sourceLinked="0"/>
        <c:majorTickMark val="out"/>
        <c:minorTickMark val="none"/>
        <c:tickLblPos val="nextTo"/>
        <c:crossAx val="204749056"/>
        <c:crosses val="autoZero"/>
        <c:auto val="1"/>
        <c:lblAlgn val="ctr"/>
        <c:lblOffset val="100"/>
        <c:noMultiLvlLbl val="0"/>
      </c:catAx>
      <c:valAx>
        <c:axId val="204749056"/>
        <c:scaling>
          <c:orientation val="minMax"/>
          <c:max val="600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4747520"/>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66259991730587E-2"/>
          <c:y val="3.1664352807823773E-2"/>
          <c:w val="0.91633675868775177"/>
          <c:h val="0.7762292741219784"/>
        </c:manualLayout>
      </c:layout>
      <c:barChart>
        <c:barDir val="col"/>
        <c:grouping val="clustered"/>
        <c:varyColors val="0"/>
        <c:ser>
          <c:idx val="0"/>
          <c:order val="0"/>
          <c:tx>
            <c:strRef>
              <c:f>Sheet1!$B$1</c:f>
              <c:strCache>
                <c:ptCount val="1"/>
                <c:pt idx="0">
                  <c:v>施設利用率</c:v>
                </c:pt>
              </c:strCache>
            </c:strRef>
          </c:tx>
          <c:spPr>
            <a:solidFill>
              <a:schemeClr val="bg1">
                <a:lumMod val="85000"/>
              </a:schemeClr>
            </a:solidFill>
            <a:ln>
              <a:solidFill>
                <a:schemeClr val="tx1">
                  <a:lumMod val="75000"/>
                  <a:lumOff val="25000"/>
                </a:schemeClr>
              </a:solidFill>
            </a:ln>
          </c:spPr>
          <c:invertIfNegative val="0"/>
          <c:dPt>
            <c:idx val="0"/>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01-FB8F-4F7D-8A29-50D78C5E1F5D}"/>
              </c:ext>
            </c:extLst>
          </c:dPt>
          <c:dPt>
            <c:idx val="1"/>
            <c:invertIfNegative val="0"/>
            <c:bubble3D val="0"/>
            <c:spPr>
              <a:solidFill>
                <a:schemeClr val="tx1">
                  <a:lumMod val="95000"/>
                  <a:lumOff val="5000"/>
                </a:schemeClr>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03-FB8F-4F7D-8A29-50D78C5E1F5D}"/>
              </c:ext>
            </c:extLst>
          </c:dPt>
          <c:dPt>
            <c:idx val="2"/>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05-FB8F-4F7D-8A29-50D78C5E1F5D}"/>
              </c:ext>
            </c:extLst>
          </c:dPt>
          <c:dPt>
            <c:idx val="3"/>
            <c:invertIfNegative val="0"/>
            <c:bubble3D val="0"/>
            <c:extLst xmlns:c16r2="http://schemas.microsoft.com/office/drawing/2015/06/chart">
              <c:ext xmlns:c16="http://schemas.microsoft.com/office/drawing/2014/chart" uri="{C3380CC4-5D6E-409C-BE32-E72D297353CC}">
                <c16:uniqueId val="{00000007-FB8F-4F7D-8A29-50D78C5E1F5D}"/>
              </c:ext>
            </c:extLst>
          </c:dPt>
          <c:dPt>
            <c:idx val="5"/>
            <c:invertIfNegative val="0"/>
            <c:bubble3D val="0"/>
            <c:spPr>
              <a:solidFill>
                <a:schemeClr val="tx1"/>
              </a:solidFill>
              <a:ln>
                <a:solidFill>
                  <a:schemeClr val="tx1">
                    <a:lumMod val="75000"/>
                    <a:lumOff val="25000"/>
                  </a:schemeClr>
                </a:solidFill>
              </a:ln>
            </c:spPr>
          </c:dPt>
          <c:dPt>
            <c:idx val="6"/>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05-45EF-45F1-8F39-0EB86C45CC84}"/>
              </c:ext>
            </c:extLst>
          </c:dPt>
          <c:dPt>
            <c:idx val="7"/>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0B-FB8F-4F7D-8A29-50D78C5E1F5D}"/>
              </c:ext>
            </c:extLst>
          </c:dPt>
          <c:dPt>
            <c:idx val="8"/>
            <c:invertIfNegative val="0"/>
            <c:bubble3D val="0"/>
            <c:spPr>
              <a:solidFill>
                <a:schemeClr val="tx1">
                  <a:lumMod val="95000"/>
                  <a:lumOff val="5000"/>
                </a:schemeClr>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0D-FB8F-4F7D-8A29-50D78C5E1F5D}"/>
              </c:ext>
            </c:extLst>
          </c:dPt>
          <c:dPt>
            <c:idx val="9"/>
            <c:invertIfNegative val="0"/>
            <c:bubble3D val="0"/>
            <c:spPr>
              <a:solidFill>
                <a:schemeClr val="tx1">
                  <a:lumMod val="95000"/>
                  <a:lumOff val="5000"/>
                </a:schemeClr>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0F-FB8F-4F7D-8A29-50D78C5E1F5D}"/>
              </c:ext>
            </c:extLst>
          </c:dPt>
          <c:dPt>
            <c:idx val="12"/>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11-FB8F-4F7D-8A29-50D78C5E1F5D}"/>
              </c:ext>
            </c:extLst>
          </c:dPt>
          <c:dPt>
            <c:idx val="13"/>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13-FB8F-4F7D-8A29-50D78C5E1F5D}"/>
              </c:ext>
            </c:extLst>
          </c:dPt>
          <c:dPt>
            <c:idx val="16"/>
            <c:invertIfNegative val="0"/>
            <c:bubble3D val="0"/>
            <c:spPr>
              <a:solidFill>
                <a:schemeClr val="tx1"/>
              </a:solidFill>
              <a:ln>
                <a:solidFill>
                  <a:schemeClr val="tx1">
                    <a:lumMod val="75000"/>
                    <a:lumOff val="25000"/>
                  </a:schemeClr>
                </a:solidFill>
              </a:ln>
            </c:spPr>
          </c:dPt>
          <c:dPt>
            <c:idx val="17"/>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15-FB8F-4F7D-8A29-50D78C5E1F5D}"/>
              </c:ext>
            </c:extLst>
          </c:dPt>
          <c:dPt>
            <c:idx val="18"/>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17-FB8F-4F7D-8A29-50D78C5E1F5D}"/>
              </c:ext>
            </c:extLst>
          </c:dPt>
          <c:dPt>
            <c:idx val="19"/>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19-FB8F-4F7D-8A29-50D78C5E1F5D}"/>
              </c:ext>
            </c:extLst>
          </c:dPt>
          <c:dPt>
            <c:idx val="21"/>
            <c:invertIfNegative val="0"/>
            <c:bubble3D val="0"/>
            <c:spPr>
              <a:solidFill>
                <a:schemeClr val="tx1">
                  <a:lumMod val="95000"/>
                  <a:lumOff val="5000"/>
                </a:schemeClr>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1B-FB8F-4F7D-8A29-50D78C5E1F5D}"/>
              </c:ext>
            </c:extLst>
          </c:dPt>
          <c:dPt>
            <c:idx val="22"/>
            <c:invertIfNegative val="0"/>
            <c:bubble3D val="0"/>
            <c:spPr>
              <a:solidFill>
                <a:schemeClr val="tx1"/>
              </a:solidFill>
              <a:ln>
                <a:solidFill>
                  <a:schemeClr val="tx1">
                    <a:lumMod val="75000"/>
                    <a:lumOff val="25000"/>
                  </a:schemeClr>
                </a:solidFill>
              </a:ln>
            </c:spPr>
          </c:dPt>
          <c:dPt>
            <c:idx val="23"/>
            <c:invertIfNegative val="0"/>
            <c:bubble3D val="0"/>
            <c:spPr>
              <a:solidFill>
                <a:schemeClr val="tx1"/>
              </a:solidFill>
              <a:ln>
                <a:solidFill>
                  <a:schemeClr val="tx1">
                    <a:lumMod val="75000"/>
                    <a:lumOff val="25000"/>
                  </a:schemeClr>
                </a:solidFill>
              </a:ln>
            </c:spPr>
          </c:dPt>
          <c:dPt>
            <c:idx val="25"/>
            <c:invertIfNegative val="0"/>
            <c:bubble3D val="0"/>
            <c:spPr>
              <a:solidFill>
                <a:schemeClr val="tx1">
                  <a:lumMod val="95000"/>
                  <a:lumOff val="5000"/>
                </a:schemeClr>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1D-FB8F-4F7D-8A29-50D78C5E1F5D}"/>
              </c:ext>
            </c:extLst>
          </c:dPt>
          <c:dPt>
            <c:idx val="27"/>
            <c:invertIfNegative val="0"/>
            <c:bubble3D val="0"/>
            <c:spPr>
              <a:solidFill>
                <a:schemeClr val="tx1">
                  <a:lumMod val="95000"/>
                  <a:lumOff val="5000"/>
                </a:schemeClr>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1F-FB8F-4F7D-8A29-50D78C5E1F5D}"/>
              </c:ext>
            </c:extLst>
          </c:dPt>
          <c:dPt>
            <c:idx val="28"/>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21-FB8F-4F7D-8A29-50D78C5E1F5D}"/>
              </c:ext>
            </c:extLst>
          </c:dPt>
          <c:dPt>
            <c:idx val="30"/>
            <c:invertIfNegative val="0"/>
            <c:bubble3D val="0"/>
            <c:extLst xmlns:c16r2="http://schemas.microsoft.com/office/drawing/2015/06/chart">
              <c:ext xmlns:c16="http://schemas.microsoft.com/office/drawing/2014/chart" uri="{C3380CC4-5D6E-409C-BE32-E72D297353CC}">
                <c16:uniqueId val="{00000003-5F83-4E73-A2DF-A08F87365FFA}"/>
              </c:ext>
            </c:extLst>
          </c:dPt>
          <c:dPt>
            <c:idx val="31"/>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24-FB8F-4F7D-8A29-50D78C5E1F5D}"/>
              </c:ext>
            </c:extLst>
          </c:dPt>
          <c:dPt>
            <c:idx val="32"/>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26-FB8F-4F7D-8A29-50D78C5E1F5D}"/>
              </c:ext>
            </c:extLst>
          </c:dPt>
          <c:dPt>
            <c:idx val="34"/>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28-FB8F-4F7D-8A29-50D78C5E1F5D}"/>
              </c:ext>
            </c:extLst>
          </c:dPt>
          <c:dPt>
            <c:idx val="35"/>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2A-FB8F-4F7D-8A29-50D78C5E1F5D}"/>
              </c:ext>
            </c:extLst>
          </c:dPt>
          <c:dPt>
            <c:idx val="36"/>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2C-FB8F-4F7D-8A29-50D78C5E1F5D}"/>
              </c:ext>
            </c:extLst>
          </c:dPt>
          <c:dPt>
            <c:idx val="37"/>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2E-FB8F-4F7D-8A29-50D78C5E1F5D}"/>
              </c:ext>
            </c:extLst>
          </c:dPt>
          <c:dPt>
            <c:idx val="38"/>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30-FB8F-4F7D-8A29-50D78C5E1F5D}"/>
              </c:ext>
            </c:extLst>
          </c:dPt>
          <c:dPt>
            <c:idx val="39"/>
            <c:invertIfNegative val="0"/>
            <c:bubble3D val="0"/>
            <c:spPr>
              <a:solidFill>
                <a:schemeClr val="tx1">
                  <a:lumMod val="95000"/>
                  <a:lumOff val="5000"/>
                </a:schemeClr>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32-FB8F-4F7D-8A29-50D78C5E1F5D}"/>
              </c:ext>
            </c:extLst>
          </c:dPt>
          <c:dPt>
            <c:idx val="40"/>
            <c:invertIfNegative val="0"/>
            <c:bubble3D val="0"/>
            <c:spPr>
              <a:solidFill>
                <a:schemeClr val="tx1">
                  <a:lumMod val="95000"/>
                  <a:lumOff val="5000"/>
                </a:schemeClr>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34-FB8F-4F7D-8A29-50D78C5E1F5D}"/>
              </c:ext>
            </c:extLst>
          </c:dPt>
          <c:dPt>
            <c:idx val="41"/>
            <c:invertIfNegative val="0"/>
            <c:bubble3D val="0"/>
            <c:spPr>
              <a:solidFill>
                <a:schemeClr val="tx1">
                  <a:lumMod val="95000"/>
                  <a:lumOff val="5000"/>
                </a:schemeClr>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36-FB8F-4F7D-8A29-50D78C5E1F5D}"/>
              </c:ext>
            </c:extLst>
          </c:dPt>
          <c:dPt>
            <c:idx val="42"/>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38-FB8F-4F7D-8A29-50D78C5E1F5D}"/>
              </c:ext>
            </c:extLst>
          </c:dPt>
          <c:dPt>
            <c:idx val="44"/>
            <c:invertIfNegative val="0"/>
            <c:bubble3D val="0"/>
            <c:spPr>
              <a:solidFill>
                <a:schemeClr val="tx1"/>
              </a:solidFill>
              <a:ln>
                <a:solidFill>
                  <a:schemeClr val="tx1">
                    <a:lumMod val="75000"/>
                    <a:lumOff val="25000"/>
                  </a:schemeClr>
                </a:solidFill>
              </a:ln>
            </c:spPr>
            <c:extLst xmlns:c16r2="http://schemas.microsoft.com/office/drawing/2015/06/chart">
              <c:ext xmlns:c16="http://schemas.microsoft.com/office/drawing/2014/chart" uri="{C3380CC4-5D6E-409C-BE32-E72D297353CC}">
                <c16:uniqueId val="{00000005-5F83-4E73-A2DF-A08F87365FFA}"/>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B8F-4F7D-8A29-50D78C5E1F5D}"/>
                </c:ext>
              </c:extLst>
            </c:dLbl>
            <c:dLbl>
              <c:idx val="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5EF-45F1-8F39-0EB86C45CC84}"/>
                </c:ext>
              </c:extLst>
            </c:dLbl>
            <c:dLbl>
              <c:idx val="4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8-FB8F-4F7D-8A29-50D78C5E1F5D}"/>
                </c:ext>
              </c:extLst>
            </c:dLbl>
            <c:dLbl>
              <c:idx val="4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F83-4E73-A2DF-A08F87365FFA}"/>
                </c:ext>
              </c:extLst>
            </c:dLbl>
            <c:spPr>
              <a:noFill/>
              <a:ln>
                <a:noFill/>
              </a:ln>
              <a:effectLst/>
            </c:spPr>
            <c:txPr>
              <a:bodyPr rot="0" vert="horz"/>
              <a:lstStyle/>
              <a:p>
                <a:pPr>
                  <a:defRPr sz="800"/>
                </a:pPr>
                <a:endParaRPr lang="ja-JP"/>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Sheet1!$A$2:$A$46</c:f>
              <c:strCache>
                <c:ptCount val="45"/>
                <c:pt idx="0">
                  <c:v>岬町</c:v>
                </c:pt>
                <c:pt idx="1">
                  <c:v>豊能町</c:v>
                </c:pt>
                <c:pt idx="2">
                  <c:v>能勢町</c:v>
                </c:pt>
                <c:pt idx="3">
                  <c:v>田尻町</c:v>
                </c:pt>
                <c:pt idx="4">
                  <c:v>阪南市</c:v>
                </c:pt>
                <c:pt idx="5">
                  <c:v>河南町</c:v>
                </c:pt>
                <c:pt idx="6">
                  <c:v>大阪市</c:v>
                </c:pt>
                <c:pt idx="7">
                  <c:v>摂津市</c:v>
                </c:pt>
                <c:pt idx="8">
                  <c:v>池田市</c:v>
                </c:pt>
                <c:pt idx="9">
                  <c:v>千早赤阪村</c:v>
                </c:pt>
                <c:pt idx="10">
                  <c:v>熊取町</c:v>
                </c:pt>
                <c:pt idx="11">
                  <c:v>高石市</c:v>
                </c:pt>
                <c:pt idx="12">
                  <c:v>泉佐野市</c:v>
                </c:pt>
                <c:pt idx="13">
                  <c:v>寝屋川市</c:v>
                </c:pt>
                <c:pt idx="14">
                  <c:v>門真市</c:v>
                </c:pt>
                <c:pt idx="15">
                  <c:v>泉大津市</c:v>
                </c:pt>
                <c:pt idx="16">
                  <c:v>交野市</c:v>
                </c:pt>
                <c:pt idx="17">
                  <c:v>河内長野市</c:v>
                </c:pt>
                <c:pt idx="18">
                  <c:v>豊中市</c:v>
                </c:pt>
                <c:pt idx="19">
                  <c:v>東大阪市</c:v>
                </c:pt>
                <c:pt idx="20">
                  <c:v>八尾市</c:v>
                </c:pt>
                <c:pt idx="21">
                  <c:v>四條畷市</c:v>
                </c:pt>
                <c:pt idx="22">
                  <c:v>太子町</c:v>
                </c:pt>
                <c:pt idx="23">
                  <c:v>柏原市</c:v>
                </c:pt>
                <c:pt idx="24">
                  <c:v>大東市</c:v>
                </c:pt>
                <c:pt idx="25">
                  <c:v>岸和田市</c:v>
                </c:pt>
                <c:pt idx="26">
                  <c:v>松原市</c:v>
                </c:pt>
                <c:pt idx="27">
                  <c:v>枚方市</c:v>
                </c:pt>
                <c:pt idx="28">
                  <c:v>富田林市</c:v>
                </c:pt>
                <c:pt idx="29">
                  <c:v>泉南市</c:v>
                </c:pt>
                <c:pt idx="30">
                  <c:v>堺市</c:v>
                </c:pt>
                <c:pt idx="31">
                  <c:v>忠岡町</c:v>
                </c:pt>
                <c:pt idx="32">
                  <c:v>和泉市</c:v>
                </c:pt>
                <c:pt idx="33">
                  <c:v>大阪狭山市</c:v>
                </c:pt>
                <c:pt idx="34">
                  <c:v>守口市</c:v>
                </c:pt>
                <c:pt idx="35">
                  <c:v>島本町</c:v>
                </c:pt>
                <c:pt idx="36">
                  <c:v>羽曳野市</c:v>
                </c:pt>
                <c:pt idx="37">
                  <c:v>吹田市</c:v>
                </c:pt>
                <c:pt idx="38">
                  <c:v>茨木市</c:v>
                </c:pt>
                <c:pt idx="39">
                  <c:v>貝塚市</c:v>
                </c:pt>
                <c:pt idx="40">
                  <c:v>藤井寺市</c:v>
                </c:pt>
                <c:pt idx="41">
                  <c:v>高槻市</c:v>
                </c:pt>
                <c:pt idx="42">
                  <c:v>箕面市</c:v>
                </c:pt>
                <c:pt idx="44">
                  <c:v>企業団</c:v>
                </c:pt>
              </c:strCache>
            </c:strRef>
          </c:cat>
          <c:val>
            <c:numRef>
              <c:f>Sheet1!$B$2:$B$46</c:f>
              <c:numCache>
                <c:formatCode>General</c:formatCode>
                <c:ptCount val="45"/>
                <c:pt idx="0">
                  <c:v>31.2</c:v>
                </c:pt>
                <c:pt idx="1">
                  <c:v>35.700000000000003</c:v>
                </c:pt>
                <c:pt idx="2">
                  <c:v>40.799999999999997</c:v>
                </c:pt>
                <c:pt idx="3">
                  <c:v>44.4</c:v>
                </c:pt>
                <c:pt idx="4">
                  <c:v>44.6</c:v>
                </c:pt>
                <c:pt idx="5">
                  <c:v>45.6</c:v>
                </c:pt>
                <c:pt idx="6">
                  <c:v>46.1</c:v>
                </c:pt>
                <c:pt idx="7">
                  <c:v>48.7</c:v>
                </c:pt>
                <c:pt idx="8">
                  <c:v>49.1</c:v>
                </c:pt>
                <c:pt idx="9">
                  <c:v>50.8</c:v>
                </c:pt>
                <c:pt idx="10">
                  <c:v>51</c:v>
                </c:pt>
                <c:pt idx="11">
                  <c:v>51.3</c:v>
                </c:pt>
                <c:pt idx="12">
                  <c:v>52.2</c:v>
                </c:pt>
                <c:pt idx="13">
                  <c:v>52.4</c:v>
                </c:pt>
                <c:pt idx="14">
                  <c:v>53.7</c:v>
                </c:pt>
                <c:pt idx="15">
                  <c:v>54</c:v>
                </c:pt>
                <c:pt idx="16">
                  <c:v>54.8</c:v>
                </c:pt>
                <c:pt idx="17">
                  <c:v>54.9</c:v>
                </c:pt>
                <c:pt idx="18">
                  <c:v>55.5</c:v>
                </c:pt>
                <c:pt idx="19">
                  <c:v>56.5</c:v>
                </c:pt>
                <c:pt idx="20">
                  <c:v>57.5</c:v>
                </c:pt>
                <c:pt idx="21">
                  <c:v>57.6</c:v>
                </c:pt>
                <c:pt idx="22">
                  <c:v>57.7</c:v>
                </c:pt>
                <c:pt idx="23">
                  <c:v>57.8</c:v>
                </c:pt>
                <c:pt idx="24">
                  <c:v>59.1</c:v>
                </c:pt>
                <c:pt idx="25">
                  <c:v>60.1</c:v>
                </c:pt>
                <c:pt idx="26">
                  <c:v>60.2</c:v>
                </c:pt>
                <c:pt idx="27">
                  <c:v>61.1</c:v>
                </c:pt>
                <c:pt idx="28">
                  <c:v>61.7</c:v>
                </c:pt>
                <c:pt idx="29">
                  <c:v>62</c:v>
                </c:pt>
                <c:pt idx="30">
                  <c:v>63.4</c:v>
                </c:pt>
                <c:pt idx="31">
                  <c:v>64.7</c:v>
                </c:pt>
                <c:pt idx="32">
                  <c:v>66.099999999999994</c:v>
                </c:pt>
                <c:pt idx="33">
                  <c:v>66.599999999999994</c:v>
                </c:pt>
                <c:pt idx="34">
                  <c:v>69.900000000000006</c:v>
                </c:pt>
                <c:pt idx="35">
                  <c:v>71.7</c:v>
                </c:pt>
                <c:pt idx="36">
                  <c:v>72.5</c:v>
                </c:pt>
                <c:pt idx="37">
                  <c:v>73.8</c:v>
                </c:pt>
                <c:pt idx="38">
                  <c:v>74.400000000000006</c:v>
                </c:pt>
                <c:pt idx="39">
                  <c:v>77.3</c:v>
                </c:pt>
                <c:pt idx="40">
                  <c:v>80</c:v>
                </c:pt>
                <c:pt idx="41">
                  <c:v>80.3</c:v>
                </c:pt>
                <c:pt idx="42">
                  <c:v>80.7</c:v>
                </c:pt>
                <c:pt idx="44">
                  <c:v>60.8</c:v>
                </c:pt>
              </c:numCache>
            </c:numRef>
          </c:val>
          <c:extLst xmlns:c16r2="http://schemas.microsoft.com/office/drawing/2015/06/chart">
            <c:ext xmlns:c16="http://schemas.microsoft.com/office/drawing/2014/chart" uri="{C3380CC4-5D6E-409C-BE32-E72D297353CC}">
              <c16:uniqueId val="{00000000-45EF-45F1-8F39-0EB86C45CC84}"/>
            </c:ext>
          </c:extLst>
        </c:ser>
        <c:dLbls>
          <c:showLegendKey val="0"/>
          <c:showVal val="0"/>
          <c:showCatName val="0"/>
          <c:showSerName val="0"/>
          <c:showPercent val="0"/>
          <c:showBubbleSize val="0"/>
        </c:dLbls>
        <c:gapWidth val="120"/>
        <c:axId val="178915584"/>
        <c:axId val="178921472"/>
      </c:barChart>
      <c:catAx>
        <c:axId val="178915584"/>
        <c:scaling>
          <c:orientation val="minMax"/>
        </c:scaling>
        <c:delete val="0"/>
        <c:axPos val="b"/>
        <c:numFmt formatCode="General" sourceLinked="1"/>
        <c:majorTickMark val="none"/>
        <c:minorTickMark val="none"/>
        <c:tickLblPos val="nextTo"/>
        <c:txPr>
          <a:bodyPr rot="-60000000" vert="horz"/>
          <a:lstStyle/>
          <a:p>
            <a:pPr>
              <a:defRPr sz="900"/>
            </a:pPr>
            <a:endParaRPr lang="ja-JP"/>
          </a:p>
        </c:txPr>
        <c:crossAx val="178921472"/>
        <c:crosses val="autoZero"/>
        <c:auto val="1"/>
        <c:lblAlgn val="ctr"/>
        <c:lblOffset val="100"/>
        <c:noMultiLvlLbl val="0"/>
      </c:catAx>
      <c:valAx>
        <c:axId val="178921472"/>
        <c:scaling>
          <c:orientation val="minMax"/>
          <c:max val="105"/>
          <c:min val="0"/>
        </c:scaling>
        <c:delete val="0"/>
        <c:axPos val="l"/>
        <c:majorGridlines>
          <c:spPr>
            <a:ln>
              <a:solidFill>
                <a:schemeClr val="bg1">
                  <a:lumMod val="85000"/>
                </a:schemeClr>
              </a:solidFill>
            </a:ln>
          </c:spPr>
        </c:majorGridlines>
        <c:numFmt formatCode="General" sourceLinked="1"/>
        <c:majorTickMark val="none"/>
        <c:minorTickMark val="none"/>
        <c:tickLblPos val="nextTo"/>
        <c:txPr>
          <a:bodyPr rot="-60000000" vert="horz"/>
          <a:lstStyle/>
          <a:p>
            <a:pPr>
              <a:defRPr sz="1050"/>
            </a:pPr>
            <a:endParaRPr lang="ja-JP"/>
          </a:p>
        </c:txPr>
        <c:crossAx val="178915584"/>
        <c:crosses val="autoZero"/>
        <c:crossBetween val="between"/>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自己水率</c:v>
                </c:pt>
              </c:strCache>
            </c:strRef>
          </c:tx>
          <c:invertIfNegative val="0"/>
          <c:dLbls>
            <c:numFmt formatCode="#,##0.0_);[Red]\(#,##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General</c:formatCode>
                <c:ptCount val="9"/>
                <c:pt idx="0">
                  <c:v>39.700000000000003</c:v>
                </c:pt>
                <c:pt idx="1">
                  <c:v>36.1</c:v>
                </c:pt>
                <c:pt idx="2">
                  <c:v>44.1</c:v>
                </c:pt>
                <c:pt idx="4">
                  <c:v>24.6</c:v>
                </c:pt>
                <c:pt idx="5">
                  <c:v>47.5</c:v>
                </c:pt>
                <c:pt idx="6">
                  <c:v>32.6</c:v>
                </c:pt>
                <c:pt idx="7">
                  <c:v>78.599999999999994</c:v>
                </c:pt>
                <c:pt idx="8">
                  <c:v>55.3</c:v>
                </c:pt>
              </c:numCache>
            </c:numRef>
          </c:val>
          <c:extLst xmlns:c16r2="http://schemas.microsoft.com/office/drawing/2015/06/chart">
            <c:ext xmlns:c16="http://schemas.microsoft.com/office/drawing/2014/chart" uri="{C3380CC4-5D6E-409C-BE32-E72D297353CC}">
              <c16:uniqueId val="{00000000-D9A9-4711-AFDE-D9B17AA37543}"/>
            </c:ext>
          </c:extLst>
        </c:ser>
        <c:dLbls>
          <c:showLegendKey val="0"/>
          <c:showVal val="0"/>
          <c:showCatName val="0"/>
          <c:showSerName val="0"/>
          <c:showPercent val="0"/>
          <c:showBubbleSize val="0"/>
        </c:dLbls>
        <c:gapWidth val="90"/>
        <c:axId val="205666560"/>
        <c:axId val="205676544"/>
      </c:barChart>
      <c:catAx>
        <c:axId val="205666560"/>
        <c:scaling>
          <c:orientation val="minMax"/>
        </c:scaling>
        <c:delete val="1"/>
        <c:axPos val="l"/>
        <c:numFmt formatCode="General" sourceLinked="0"/>
        <c:majorTickMark val="out"/>
        <c:minorTickMark val="none"/>
        <c:tickLblPos val="nextTo"/>
        <c:crossAx val="205676544"/>
        <c:crosses val="autoZero"/>
        <c:auto val="1"/>
        <c:lblAlgn val="ctr"/>
        <c:lblOffset val="100"/>
        <c:noMultiLvlLbl val="0"/>
      </c:catAx>
      <c:valAx>
        <c:axId val="205676544"/>
        <c:scaling>
          <c:orientation val="minMax"/>
          <c:max val="8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5666560"/>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給水人口</c:v>
                </c:pt>
              </c:strCache>
            </c:strRef>
          </c:tx>
          <c:invertIfNegative val="0"/>
          <c:dLbls>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General</c:formatCode>
                <c:ptCount val="9"/>
                <c:pt idx="0">
                  <c:v>109.1</c:v>
                </c:pt>
                <c:pt idx="1">
                  <c:v>110.5</c:v>
                </c:pt>
                <c:pt idx="2">
                  <c:v>114.8</c:v>
                </c:pt>
                <c:pt idx="4">
                  <c:v>108.9</c:v>
                </c:pt>
                <c:pt idx="5">
                  <c:v>121.3</c:v>
                </c:pt>
                <c:pt idx="6">
                  <c:v>103.6</c:v>
                </c:pt>
                <c:pt idx="7">
                  <c:v>123.3</c:v>
                </c:pt>
                <c:pt idx="8">
                  <c:v>112.4</c:v>
                </c:pt>
              </c:numCache>
            </c:numRef>
          </c:val>
          <c:extLst xmlns:c16r2="http://schemas.microsoft.com/office/drawing/2015/06/chart">
            <c:ext xmlns:c16="http://schemas.microsoft.com/office/drawing/2014/chart" uri="{C3380CC4-5D6E-409C-BE32-E72D297353CC}">
              <c16:uniqueId val="{00000000-AB5A-45F9-BC5A-C6038E90CCD4}"/>
            </c:ext>
          </c:extLst>
        </c:ser>
        <c:dLbls>
          <c:showLegendKey val="0"/>
          <c:showVal val="0"/>
          <c:showCatName val="0"/>
          <c:showSerName val="0"/>
          <c:showPercent val="0"/>
          <c:showBubbleSize val="0"/>
        </c:dLbls>
        <c:gapWidth val="90"/>
        <c:axId val="206227328"/>
        <c:axId val="206228864"/>
      </c:barChart>
      <c:catAx>
        <c:axId val="206227328"/>
        <c:scaling>
          <c:orientation val="minMax"/>
        </c:scaling>
        <c:delete val="0"/>
        <c:axPos val="l"/>
        <c:numFmt formatCode="General" sourceLinked="0"/>
        <c:majorTickMark val="out"/>
        <c:minorTickMark val="none"/>
        <c:tickLblPos val="nextTo"/>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06228864"/>
        <c:crosses val="autoZero"/>
        <c:auto val="1"/>
        <c:lblAlgn val="ctr"/>
        <c:lblOffset val="100"/>
        <c:noMultiLvlLbl val="0"/>
      </c:catAx>
      <c:valAx>
        <c:axId val="206228864"/>
        <c:scaling>
          <c:orientation val="minMax"/>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6227328"/>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自己水率</c:v>
                </c:pt>
              </c:strCache>
            </c:strRef>
          </c:tx>
          <c:invertIfNegative val="0"/>
          <c:dLbls>
            <c:numFmt formatCode="#,##0.0_);[Red]\(#,##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General</c:formatCode>
                <c:ptCount val="9"/>
                <c:pt idx="0">
                  <c:v>70</c:v>
                </c:pt>
                <c:pt idx="1">
                  <c:v>84.3</c:v>
                </c:pt>
                <c:pt idx="2">
                  <c:v>66.2</c:v>
                </c:pt>
                <c:pt idx="4">
                  <c:v>68.400000000000006</c:v>
                </c:pt>
                <c:pt idx="5">
                  <c:v>42.2</c:v>
                </c:pt>
                <c:pt idx="6">
                  <c:v>63.7</c:v>
                </c:pt>
                <c:pt idx="7">
                  <c:v>54.5</c:v>
                </c:pt>
                <c:pt idx="8">
                  <c:v>83.7</c:v>
                </c:pt>
              </c:numCache>
            </c:numRef>
          </c:val>
          <c:extLst xmlns:c16r2="http://schemas.microsoft.com/office/drawing/2015/06/chart">
            <c:ext xmlns:c16="http://schemas.microsoft.com/office/drawing/2014/chart" uri="{C3380CC4-5D6E-409C-BE32-E72D297353CC}">
              <c16:uniqueId val="{00000000-A497-4DF0-B77F-C48DE87ED935}"/>
            </c:ext>
          </c:extLst>
        </c:ser>
        <c:dLbls>
          <c:showLegendKey val="0"/>
          <c:showVal val="0"/>
          <c:showCatName val="0"/>
          <c:showSerName val="0"/>
          <c:showPercent val="0"/>
          <c:showBubbleSize val="0"/>
        </c:dLbls>
        <c:gapWidth val="90"/>
        <c:axId val="206727808"/>
        <c:axId val="206737792"/>
      </c:barChart>
      <c:catAx>
        <c:axId val="206727808"/>
        <c:scaling>
          <c:orientation val="minMax"/>
        </c:scaling>
        <c:delete val="1"/>
        <c:axPos val="l"/>
        <c:numFmt formatCode="General" sourceLinked="0"/>
        <c:majorTickMark val="out"/>
        <c:minorTickMark val="none"/>
        <c:tickLblPos val="nextTo"/>
        <c:crossAx val="206737792"/>
        <c:crosses val="autoZero"/>
        <c:auto val="1"/>
        <c:lblAlgn val="ctr"/>
        <c:lblOffset val="100"/>
        <c:noMultiLvlLbl val="0"/>
      </c:catAx>
      <c:valAx>
        <c:axId val="206737792"/>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crossAx val="206727808"/>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管延長</c:v>
                </c:pt>
              </c:strCache>
            </c:strRef>
          </c:tx>
          <c:invertIfNegative val="0"/>
          <c:dLbls>
            <c:numFmt formatCode="0_);[Red]\(0\)" sourceLinked="0"/>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General</c:formatCode>
                <c:ptCount val="9"/>
                <c:pt idx="0">
                  <c:v>277</c:v>
                </c:pt>
                <c:pt idx="1">
                  <c:v>333</c:v>
                </c:pt>
                <c:pt idx="2">
                  <c:v>1645</c:v>
                </c:pt>
                <c:pt idx="4">
                  <c:v>595</c:v>
                </c:pt>
                <c:pt idx="5">
                  <c:v>1594</c:v>
                </c:pt>
                <c:pt idx="6">
                  <c:v>934</c:v>
                </c:pt>
                <c:pt idx="7">
                  <c:v>1787</c:v>
                </c:pt>
                <c:pt idx="8" formatCode="#,##0.0_ ">
                  <c:v>2309</c:v>
                </c:pt>
              </c:numCache>
            </c:numRef>
          </c:val>
          <c:extLst xmlns:c16r2="http://schemas.microsoft.com/office/drawing/2015/06/chart">
            <c:ext xmlns:c16="http://schemas.microsoft.com/office/drawing/2014/chart" uri="{C3380CC4-5D6E-409C-BE32-E72D297353CC}">
              <c16:uniqueId val="{00000000-E4B8-465A-A35B-9ABC8E1537CA}"/>
            </c:ext>
          </c:extLst>
        </c:ser>
        <c:dLbls>
          <c:showLegendKey val="0"/>
          <c:showVal val="0"/>
          <c:showCatName val="0"/>
          <c:showSerName val="0"/>
          <c:showPercent val="0"/>
          <c:showBubbleSize val="0"/>
        </c:dLbls>
        <c:gapWidth val="90"/>
        <c:axId val="206514048"/>
        <c:axId val="206515584"/>
      </c:barChart>
      <c:catAx>
        <c:axId val="206514048"/>
        <c:scaling>
          <c:orientation val="minMax"/>
        </c:scaling>
        <c:delete val="1"/>
        <c:axPos val="l"/>
        <c:numFmt formatCode="General" sourceLinked="0"/>
        <c:majorTickMark val="out"/>
        <c:minorTickMark val="none"/>
        <c:tickLblPos val="nextTo"/>
        <c:crossAx val="206515584"/>
        <c:crosses val="autoZero"/>
        <c:auto val="1"/>
        <c:lblAlgn val="ctr"/>
        <c:lblOffset val="100"/>
        <c:noMultiLvlLbl val="0"/>
      </c:catAx>
      <c:valAx>
        <c:axId val="206515584"/>
        <c:scaling>
          <c:orientation val="minMax"/>
          <c:max val="300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6514048"/>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取水能力</c:v>
                </c:pt>
              </c:strCache>
            </c:strRef>
          </c:tx>
          <c:invertIfNegative val="0"/>
          <c:dLbls>
            <c:numFmt formatCode="#,##0.0_);[Red]\(#,##0.0\)" sourceLinked="0"/>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General</c:formatCode>
                <c:ptCount val="9"/>
                <c:pt idx="0">
                  <c:v>15.7</c:v>
                </c:pt>
                <c:pt idx="1">
                  <c:v>19.899999999999999</c:v>
                </c:pt>
                <c:pt idx="2">
                  <c:v>21</c:v>
                </c:pt>
                <c:pt idx="4">
                  <c:v>21.5</c:v>
                </c:pt>
                <c:pt idx="5">
                  <c:v>17.399999999999999</c:v>
                </c:pt>
                <c:pt idx="6">
                  <c:v>12.9</c:v>
                </c:pt>
                <c:pt idx="7">
                  <c:v>44</c:v>
                </c:pt>
                <c:pt idx="8">
                  <c:v>12.5</c:v>
                </c:pt>
              </c:numCache>
            </c:numRef>
          </c:val>
          <c:extLst xmlns:c16r2="http://schemas.microsoft.com/office/drawing/2015/06/chart">
            <c:ext xmlns:c16="http://schemas.microsoft.com/office/drawing/2014/chart" uri="{C3380CC4-5D6E-409C-BE32-E72D297353CC}">
              <c16:uniqueId val="{00000000-1489-4DFD-A05F-1A2B6203FF07}"/>
            </c:ext>
          </c:extLst>
        </c:ser>
        <c:dLbls>
          <c:showLegendKey val="0"/>
          <c:showVal val="0"/>
          <c:showCatName val="0"/>
          <c:showSerName val="0"/>
          <c:showPercent val="0"/>
          <c:showBubbleSize val="0"/>
        </c:dLbls>
        <c:gapWidth val="90"/>
        <c:axId val="206581120"/>
        <c:axId val="206591104"/>
      </c:barChart>
      <c:catAx>
        <c:axId val="206581120"/>
        <c:scaling>
          <c:orientation val="minMax"/>
        </c:scaling>
        <c:delete val="1"/>
        <c:axPos val="l"/>
        <c:numFmt formatCode="General" sourceLinked="0"/>
        <c:majorTickMark val="out"/>
        <c:minorTickMark val="none"/>
        <c:tickLblPos val="nextTo"/>
        <c:crossAx val="206591104"/>
        <c:crosses val="autoZero"/>
        <c:auto val="1"/>
        <c:lblAlgn val="ctr"/>
        <c:lblOffset val="100"/>
        <c:noMultiLvlLbl val="0"/>
      </c:catAx>
      <c:valAx>
        <c:axId val="206591104"/>
        <c:scaling>
          <c:orientation val="minMax"/>
          <c:max val="50"/>
          <c:min val="0"/>
        </c:scaling>
        <c:delete val="0"/>
        <c:axPos val="b"/>
        <c:majorGridlines>
          <c:spPr>
            <a:ln>
              <a:solidFill>
                <a:schemeClr val="bg1">
                  <a:lumMod val="85000"/>
                </a:schemeClr>
              </a:solidFill>
            </a:ln>
          </c:spPr>
        </c:majorGridlines>
        <c:numFmt formatCode="#,##0_);[Red]\(#,##0\)" sourceLinked="0"/>
        <c:majorTickMark val="out"/>
        <c:minorTickMark val="none"/>
        <c:tickLblPos val="nextTo"/>
        <c:crossAx val="206581120"/>
        <c:crosses val="autoZero"/>
        <c:crossBetween val="between"/>
        <c:majorUnit val="20"/>
      </c:valAx>
    </c:plotArea>
    <c:plotVisOnly val="1"/>
    <c:dispBlanksAs val="gap"/>
    <c:showDLblsOverMax val="0"/>
  </c:chart>
  <c:txPr>
    <a:bodyPr/>
    <a:lstStyle/>
    <a:p>
      <a:pPr>
        <a:defRPr sz="1100"/>
      </a:pPr>
      <a:endParaRPr lang="ja-JP"/>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債務残高比率</c:v>
                </c:pt>
              </c:strCache>
            </c:strRef>
          </c:tx>
          <c:spPr>
            <a:ln w="15875"/>
          </c:spPr>
          <c:invertIfNegative val="0"/>
          <c:dLbls>
            <c:numFmt formatCode="#,##0_);[Red]\(#,##0\)" sourceLinked="0"/>
            <c:spPr>
              <a:noFill/>
              <a:ln>
                <a:noFill/>
              </a:ln>
              <a:effectLst/>
            </c:spPr>
            <c:txPr>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堺市</c:v>
                </c:pt>
                <c:pt idx="1">
                  <c:v>神戸市</c:v>
                </c:pt>
                <c:pt idx="2">
                  <c:v>横浜市</c:v>
                </c:pt>
                <c:pt idx="4">
                  <c:v>北九州市</c:v>
                </c:pt>
                <c:pt idx="5">
                  <c:v>京都市</c:v>
                </c:pt>
                <c:pt idx="6">
                  <c:v>名古屋市</c:v>
                </c:pt>
                <c:pt idx="7">
                  <c:v>大阪市</c:v>
                </c:pt>
                <c:pt idx="8">
                  <c:v>東京都</c:v>
                </c:pt>
              </c:strCache>
            </c:strRef>
          </c:cat>
          <c:val>
            <c:numRef>
              <c:f>Sheet1!$B$2:$B$10</c:f>
              <c:numCache>
                <c:formatCode>General</c:formatCode>
                <c:ptCount val="9"/>
                <c:pt idx="0">
                  <c:v>184</c:v>
                </c:pt>
                <c:pt idx="1">
                  <c:v>111</c:v>
                </c:pt>
                <c:pt idx="2">
                  <c:v>253</c:v>
                </c:pt>
                <c:pt idx="4">
                  <c:v>410</c:v>
                </c:pt>
                <c:pt idx="5">
                  <c:v>580</c:v>
                </c:pt>
                <c:pt idx="6">
                  <c:v>223</c:v>
                </c:pt>
                <c:pt idx="7">
                  <c:v>299</c:v>
                </c:pt>
                <c:pt idx="8">
                  <c:v>81</c:v>
                </c:pt>
              </c:numCache>
            </c:numRef>
          </c:val>
          <c:extLst xmlns:c16r2="http://schemas.microsoft.com/office/drawing/2015/06/chart">
            <c:ext xmlns:c16="http://schemas.microsoft.com/office/drawing/2014/chart" uri="{C3380CC4-5D6E-409C-BE32-E72D297353CC}">
              <c16:uniqueId val="{00000000-CF7B-491B-BEFE-5FAE3C93D8AD}"/>
            </c:ext>
          </c:extLst>
        </c:ser>
        <c:dLbls>
          <c:showLegendKey val="0"/>
          <c:showVal val="0"/>
          <c:showCatName val="0"/>
          <c:showSerName val="0"/>
          <c:showPercent val="0"/>
          <c:showBubbleSize val="0"/>
        </c:dLbls>
        <c:gapWidth val="90"/>
        <c:axId val="206623872"/>
        <c:axId val="206625408"/>
      </c:barChart>
      <c:catAx>
        <c:axId val="206623872"/>
        <c:scaling>
          <c:orientation val="minMax"/>
        </c:scaling>
        <c:delete val="1"/>
        <c:axPos val="l"/>
        <c:numFmt formatCode="General" sourceLinked="0"/>
        <c:majorTickMark val="out"/>
        <c:minorTickMark val="none"/>
        <c:tickLblPos val="nextTo"/>
        <c:crossAx val="206625408"/>
        <c:crosses val="autoZero"/>
        <c:auto val="1"/>
        <c:lblAlgn val="ctr"/>
        <c:lblOffset val="100"/>
        <c:noMultiLvlLbl val="0"/>
      </c:catAx>
      <c:valAx>
        <c:axId val="206625408"/>
        <c:scaling>
          <c:orientation val="minMax"/>
          <c:max val="60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206623872"/>
        <c:crosses val="autoZero"/>
        <c:crossBetween val="between"/>
        <c:majorUnit val="300"/>
      </c:valAx>
    </c:plotArea>
    <c:plotVisOnly val="1"/>
    <c:dispBlanksAs val="gap"/>
    <c:showDLblsOverMax val="0"/>
  </c:chart>
  <c:txPr>
    <a:bodyPr/>
    <a:lstStyle/>
    <a:p>
      <a:pPr>
        <a:defRPr sz="1100"/>
      </a:pPr>
      <a:endParaRPr lang="ja-JP"/>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技術管理有資格者</c:v>
                </c:pt>
              </c:strCache>
            </c:strRef>
          </c:tx>
          <c:spPr>
            <a:solidFill>
              <a:schemeClr val="tx1">
                <a:lumMod val="75000"/>
                <a:lumOff val="25000"/>
              </a:schemeClr>
            </a:solidFill>
            <a:ln>
              <a:solidFill>
                <a:schemeClr val="tx1">
                  <a:lumMod val="75000"/>
                  <a:lumOff val="25000"/>
                </a:schemeClr>
              </a:solidFill>
            </a:ln>
          </c:spPr>
          <c:invertIfNegative val="0"/>
          <c:cat>
            <c:strRef>
              <c:f>Sheet1!$A$2:$A$46</c:f>
              <c:strCache>
                <c:ptCount val="45"/>
                <c:pt idx="0">
                  <c:v>堺市</c:v>
                </c:pt>
                <c:pt idx="1">
                  <c:v>東大阪市</c:v>
                </c:pt>
                <c:pt idx="2">
                  <c:v>枚方市</c:v>
                </c:pt>
                <c:pt idx="3">
                  <c:v>豊中市</c:v>
                </c:pt>
                <c:pt idx="4">
                  <c:v>吹田市</c:v>
                </c:pt>
                <c:pt idx="5">
                  <c:v>高槻市</c:v>
                </c:pt>
                <c:pt idx="6">
                  <c:v>茨木市</c:v>
                </c:pt>
                <c:pt idx="7">
                  <c:v>八尾市</c:v>
                </c:pt>
                <c:pt idx="8">
                  <c:v>寝屋川市</c:v>
                </c:pt>
                <c:pt idx="10">
                  <c:v>岸和田市</c:v>
                </c:pt>
                <c:pt idx="11">
                  <c:v>和泉市</c:v>
                </c:pt>
                <c:pt idx="12">
                  <c:v>守口市</c:v>
                </c:pt>
                <c:pt idx="13">
                  <c:v>箕面市</c:v>
                </c:pt>
                <c:pt idx="14">
                  <c:v>門真市</c:v>
                </c:pt>
                <c:pt idx="15">
                  <c:v>大東市</c:v>
                </c:pt>
                <c:pt idx="16">
                  <c:v>松原市</c:v>
                </c:pt>
                <c:pt idx="17">
                  <c:v>富田林市</c:v>
                </c:pt>
                <c:pt idx="18">
                  <c:v>羽曳野市</c:v>
                </c:pt>
                <c:pt idx="19">
                  <c:v>河内長野市</c:v>
                </c:pt>
                <c:pt idx="20">
                  <c:v>池田市</c:v>
                </c:pt>
                <c:pt idx="21">
                  <c:v>泉佐野市</c:v>
                </c:pt>
                <c:pt idx="23">
                  <c:v>貝塚市</c:v>
                </c:pt>
                <c:pt idx="24">
                  <c:v>摂津市</c:v>
                </c:pt>
                <c:pt idx="25">
                  <c:v>交野市</c:v>
                </c:pt>
                <c:pt idx="26">
                  <c:v>泉大津市</c:v>
                </c:pt>
                <c:pt idx="27">
                  <c:v>柏原市</c:v>
                </c:pt>
                <c:pt idx="28">
                  <c:v>藤井寺市</c:v>
                </c:pt>
                <c:pt idx="29">
                  <c:v>泉南市</c:v>
                </c:pt>
                <c:pt idx="30">
                  <c:v>高石市</c:v>
                </c:pt>
                <c:pt idx="31">
                  <c:v>大阪狭山市</c:v>
                </c:pt>
                <c:pt idx="32">
                  <c:v>阪南市</c:v>
                </c:pt>
                <c:pt idx="33">
                  <c:v>四條畷市</c:v>
                </c:pt>
                <c:pt idx="35">
                  <c:v>熊取町</c:v>
                </c:pt>
                <c:pt idx="36">
                  <c:v>島本町</c:v>
                </c:pt>
                <c:pt idx="37">
                  <c:v>豊能町</c:v>
                </c:pt>
                <c:pt idx="38">
                  <c:v>忠岡町</c:v>
                </c:pt>
                <c:pt idx="39">
                  <c:v>岬町</c:v>
                </c:pt>
                <c:pt idx="40">
                  <c:v>河南町</c:v>
                </c:pt>
                <c:pt idx="41">
                  <c:v>太子町</c:v>
                </c:pt>
                <c:pt idx="42">
                  <c:v>能勢町</c:v>
                </c:pt>
                <c:pt idx="43">
                  <c:v>田尻町</c:v>
                </c:pt>
                <c:pt idx="44">
                  <c:v>千早赤阪村</c:v>
                </c:pt>
              </c:strCache>
            </c:strRef>
          </c:cat>
          <c:val>
            <c:numRef>
              <c:f>Sheet1!$B$2:$B$46</c:f>
              <c:numCache>
                <c:formatCode>General</c:formatCode>
                <c:ptCount val="45"/>
                <c:pt idx="0">
                  <c:v>129</c:v>
                </c:pt>
                <c:pt idx="1">
                  <c:v>91</c:v>
                </c:pt>
                <c:pt idx="2">
                  <c:v>52</c:v>
                </c:pt>
                <c:pt idx="3">
                  <c:v>47</c:v>
                </c:pt>
                <c:pt idx="4">
                  <c:v>69</c:v>
                </c:pt>
                <c:pt idx="5">
                  <c:v>47</c:v>
                </c:pt>
                <c:pt idx="6">
                  <c:v>23</c:v>
                </c:pt>
                <c:pt idx="7">
                  <c:v>55</c:v>
                </c:pt>
                <c:pt idx="8">
                  <c:v>17</c:v>
                </c:pt>
                <c:pt idx="10">
                  <c:v>32</c:v>
                </c:pt>
                <c:pt idx="11">
                  <c:v>1</c:v>
                </c:pt>
                <c:pt idx="12">
                  <c:v>31</c:v>
                </c:pt>
                <c:pt idx="13">
                  <c:v>13</c:v>
                </c:pt>
                <c:pt idx="14">
                  <c:v>23</c:v>
                </c:pt>
                <c:pt idx="15">
                  <c:v>15</c:v>
                </c:pt>
                <c:pt idx="16">
                  <c:v>15</c:v>
                </c:pt>
                <c:pt idx="17">
                  <c:v>14</c:v>
                </c:pt>
                <c:pt idx="18">
                  <c:v>14</c:v>
                </c:pt>
                <c:pt idx="19">
                  <c:v>21</c:v>
                </c:pt>
                <c:pt idx="20">
                  <c:v>10</c:v>
                </c:pt>
                <c:pt idx="21">
                  <c:v>9</c:v>
                </c:pt>
                <c:pt idx="23">
                  <c:v>11</c:v>
                </c:pt>
                <c:pt idx="24">
                  <c:v>22</c:v>
                </c:pt>
                <c:pt idx="25">
                  <c:v>9</c:v>
                </c:pt>
                <c:pt idx="26">
                  <c:v>3</c:v>
                </c:pt>
                <c:pt idx="27">
                  <c:v>13</c:v>
                </c:pt>
                <c:pt idx="28">
                  <c:v>3</c:v>
                </c:pt>
                <c:pt idx="29">
                  <c:v>1</c:v>
                </c:pt>
                <c:pt idx="30">
                  <c:v>6</c:v>
                </c:pt>
                <c:pt idx="31">
                  <c:v>8</c:v>
                </c:pt>
                <c:pt idx="32">
                  <c:v>5</c:v>
                </c:pt>
                <c:pt idx="33">
                  <c:v>9</c:v>
                </c:pt>
                <c:pt idx="35">
                  <c:v>5</c:v>
                </c:pt>
                <c:pt idx="36">
                  <c:v>11</c:v>
                </c:pt>
                <c:pt idx="37">
                  <c:v>2</c:v>
                </c:pt>
                <c:pt idx="38">
                  <c:v>1</c:v>
                </c:pt>
                <c:pt idx="39">
                  <c:v>1</c:v>
                </c:pt>
                <c:pt idx="40">
                  <c:v>1</c:v>
                </c:pt>
                <c:pt idx="41">
                  <c:v>1</c:v>
                </c:pt>
                <c:pt idx="42">
                  <c:v>1</c:v>
                </c:pt>
                <c:pt idx="43">
                  <c:v>1</c:v>
                </c:pt>
                <c:pt idx="44">
                  <c:v>2</c:v>
                </c:pt>
              </c:numCache>
            </c:numRef>
          </c:val>
          <c:extLst xmlns:c16r2="http://schemas.microsoft.com/office/drawing/2015/06/chart">
            <c:ext xmlns:c16="http://schemas.microsoft.com/office/drawing/2014/chart" uri="{C3380CC4-5D6E-409C-BE32-E72D297353CC}">
              <c16:uniqueId val="{00000000-65C5-40EE-BAF6-1E8BF592BDE7}"/>
            </c:ext>
          </c:extLst>
        </c:ser>
        <c:ser>
          <c:idx val="1"/>
          <c:order val="1"/>
          <c:tx>
            <c:strRef>
              <c:f>Sheet1!#REF!</c:f>
              <c:strCache>
                <c:ptCount val="1"/>
                <c:pt idx="0">
                  <c:v>#REF!</c:v>
                </c:pt>
              </c:strCache>
            </c:strRef>
          </c:tx>
          <c:spPr>
            <a:solidFill>
              <a:schemeClr val="bg1">
                <a:lumMod val="65000"/>
              </a:schemeClr>
            </a:solidFill>
            <a:ln>
              <a:solidFill>
                <a:schemeClr val="tx1">
                  <a:lumMod val="75000"/>
                  <a:lumOff val="25000"/>
                </a:schemeClr>
              </a:solidFill>
            </a:ln>
          </c:spPr>
          <c:invertIfNegative val="0"/>
          <c:cat>
            <c:strRef>
              <c:f>Sheet1!$A$2:$A$46</c:f>
              <c:strCache>
                <c:ptCount val="45"/>
                <c:pt idx="0">
                  <c:v>堺市</c:v>
                </c:pt>
                <c:pt idx="1">
                  <c:v>東大阪市</c:v>
                </c:pt>
                <c:pt idx="2">
                  <c:v>枚方市</c:v>
                </c:pt>
                <c:pt idx="3">
                  <c:v>豊中市</c:v>
                </c:pt>
                <c:pt idx="4">
                  <c:v>吹田市</c:v>
                </c:pt>
                <c:pt idx="5">
                  <c:v>高槻市</c:v>
                </c:pt>
                <c:pt idx="6">
                  <c:v>茨木市</c:v>
                </c:pt>
                <c:pt idx="7">
                  <c:v>八尾市</c:v>
                </c:pt>
                <c:pt idx="8">
                  <c:v>寝屋川市</c:v>
                </c:pt>
                <c:pt idx="10">
                  <c:v>岸和田市</c:v>
                </c:pt>
                <c:pt idx="11">
                  <c:v>和泉市</c:v>
                </c:pt>
                <c:pt idx="12">
                  <c:v>守口市</c:v>
                </c:pt>
                <c:pt idx="13">
                  <c:v>箕面市</c:v>
                </c:pt>
                <c:pt idx="14">
                  <c:v>門真市</c:v>
                </c:pt>
                <c:pt idx="15">
                  <c:v>大東市</c:v>
                </c:pt>
                <c:pt idx="16">
                  <c:v>松原市</c:v>
                </c:pt>
                <c:pt idx="17">
                  <c:v>富田林市</c:v>
                </c:pt>
                <c:pt idx="18">
                  <c:v>羽曳野市</c:v>
                </c:pt>
                <c:pt idx="19">
                  <c:v>河内長野市</c:v>
                </c:pt>
                <c:pt idx="20">
                  <c:v>池田市</c:v>
                </c:pt>
                <c:pt idx="21">
                  <c:v>泉佐野市</c:v>
                </c:pt>
                <c:pt idx="23">
                  <c:v>貝塚市</c:v>
                </c:pt>
                <c:pt idx="24">
                  <c:v>摂津市</c:v>
                </c:pt>
                <c:pt idx="25">
                  <c:v>交野市</c:v>
                </c:pt>
                <c:pt idx="26">
                  <c:v>泉大津市</c:v>
                </c:pt>
                <c:pt idx="27">
                  <c:v>柏原市</c:v>
                </c:pt>
                <c:pt idx="28">
                  <c:v>藤井寺市</c:v>
                </c:pt>
                <c:pt idx="29">
                  <c:v>泉南市</c:v>
                </c:pt>
                <c:pt idx="30">
                  <c:v>高石市</c:v>
                </c:pt>
                <c:pt idx="31">
                  <c:v>大阪狭山市</c:v>
                </c:pt>
                <c:pt idx="32">
                  <c:v>阪南市</c:v>
                </c:pt>
                <c:pt idx="33">
                  <c:v>四條畷市</c:v>
                </c:pt>
                <c:pt idx="35">
                  <c:v>熊取町</c:v>
                </c:pt>
                <c:pt idx="36">
                  <c:v>島本町</c:v>
                </c:pt>
                <c:pt idx="37">
                  <c:v>豊能町</c:v>
                </c:pt>
                <c:pt idx="38">
                  <c:v>忠岡町</c:v>
                </c:pt>
                <c:pt idx="39">
                  <c:v>岬町</c:v>
                </c:pt>
                <c:pt idx="40">
                  <c:v>河南町</c:v>
                </c:pt>
                <c:pt idx="41">
                  <c:v>太子町</c:v>
                </c:pt>
                <c:pt idx="42">
                  <c:v>能勢町</c:v>
                </c:pt>
                <c:pt idx="43">
                  <c:v>田尻町</c:v>
                </c:pt>
                <c:pt idx="44">
                  <c:v>千早赤阪村</c:v>
                </c:pt>
              </c:strCache>
            </c:strRef>
          </c:cat>
          <c:val>
            <c:numRef>
              <c:f>Sheet1!#REF!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65C5-40EE-BAF6-1E8BF592BDE7}"/>
            </c:ext>
          </c:extLst>
        </c:ser>
        <c:dLbls>
          <c:showLegendKey val="0"/>
          <c:showVal val="0"/>
          <c:showCatName val="0"/>
          <c:showSerName val="0"/>
          <c:showPercent val="0"/>
          <c:showBubbleSize val="0"/>
        </c:dLbls>
        <c:gapWidth val="80"/>
        <c:overlap val="100"/>
        <c:axId val="202041600"/>
        <c:axId val="202256384"/>
      </c:barChart>
      <c:lineChart>
        <c:grouping val="standard"/>
        <c:varyColors val="0"/>
        <c:ser>
          <c:idx val="2"/>
          <c:order val="2"/>
          <c:tx>
            <c:strRef>
              <c:f>Sheet1!#REF!</c:f>
              <c:strCache>
                <c:ptCount val="1"/>
                <c:pt idx="0">
                  <c:v>#REF!</c:v>
                </c:pt>
              </c:strCache>
            </c:strRef>
          </c:tx>
          <c:marker>
            <c:symbol val="none"/>
          </c:marker>
          <c:cat>
            <c:strRef>
              <c:f>Sheet1!$A$2:$A$46</c:f>
              <c:strCache>
                <c:ptCount val="45"/>
                <c:pt idx="0">
                  <c:v>堺市</c:v>
                </c:pt>
                <c:pt idx="1">
                  <c:v>東大阪市</c:v>
                </c:pt>
                <c:pt idx="2">
                  <c:v>枚方市</c:v>
                </c:pt>
                <c:pt idx="3">
                  <c:v>豊中市</c:v>
                </c:pt>
                <c:pt idx="4">
                  <c:v>吹田市</c:v>
                </c:pt>
                <c:pt idx="5">
                  <c:v>高槻市</c:v>
                </c:pt>
                <c:pt idx="6">
                  <c:v>茨木市</c:v>
                </c:pt>
                <c:pt idx="7">
                  <c:v>八尾市</c:v>
                </c:pt>
                <c:pt idx="8">
                  <c:v>寝屋川市</c:v>
                </c:pt>
                <c:pt idx="10">
                  <c:v>岸和田市</c:v>
                </c:pt>
                <c:pt idx="11">
                  <c:v>和泉市</c:v>
                </c:pt>
                <c:pt idx="12">
                  <c:v>守口市</c:v>
                </c:pt>
                <c:pt idx="13">
                  <c:v>箕面市</c:v>
                </c:pt>
                <c:pt idx="14">
                  <c:v>門真市</c:v>
                </c:pt>
                <c:pt idx="15">
                  <c:v>大東市</c:v>
                </c:pt>
                <c:pt idx="16">
                  <c:v>松原市</c:v>
                </c:pt>
                <c:pt idx="17">
                  <c:v>富田林市</c:v>
                </c:pt>
                <c:pt idx="18">
                  <c:v>羽曳野市</c:v>
                </c:pt>
                <c:pt idx="19">
                  <c:v>河内長野市</c:v>
                </c:pt>
                <c:pt idx="20">
                  <c:v>池田市</c:v>
                </c:pt>
                <c:pt idx="21">
                  <c:v>泉佐野市</c:v>
                </c:pt>
                <c:pt idx="23">
                  <c:v>貝塚市</c:v>
                </c:pt>
                <c:pt idx="24">
                  <c:v>摂津市</c:v>
                </c:pt>
                <c:pt idx="25">
                  <c:v>交野市</c:v>
                </c:pt>
                <c:pt idx="26">
                  <c:v>泉大津市</c:v>
                </c:pt>
                <c:pt idx="27">
                  <c:v>柏原市</c:v>
                </c:pt>
                <c:pt idx="28">
                  <c:v>藤井寺市</c:v>
                </c:pt>
                <c:pt idx="29">
                  <c:v>泉南市</c:v>
                </c:pt>
                <c:pt idx="30">
                  <c:v>高石市</c:v>
                </c:pt>
                <c:pt idx="31">
                  <c:v>大阪狭山市</c:v>
                </c:pt>
                <c:pt idx="32">
                  <c:v>阪南市</c:v>
                </c:pt>
                <c:pt idx="33">
                  <c:v>四條畷市</c:v>
                </c:pt>
                <c:pt idx="35">
                  <c:v>熊取町</c:v>
                </c:pt>
                <c:pt idx="36">
                  <c:v>島本町</c:v>
                </c:pt>
                <c:pt idx="37">
                  <c:v>豊能町</c:v>
                </c:pt>
                <c:pt idx="38">
                  <c:v>忠岡町</c:v>
                </c:pt>
                <c:pt idx="39">
                  <c:v>岬町</c:v>
                </c:pt>
                <c:pt idx="40">
                  <c:v>河南町</c:v>
                </c:pt>
                <c:pt idx="41">
                  <c:v>太子町</c:v>
                </c:pt>
                <c:pt idx="42">
                  <c:v>能勢町</c:v>
                </c:pt>
                <c:pt idx="43">
                  <c:v>田尻町</c:v>
                </c:pt>
                <c:pt idx="44">
                  <c:v>千早赤阪村</c:v>
                </c:pt>
              </c:strCache>
            </c:strRef>
          </c:cat>
          <c:val>
            <c:numRef>
              <c:f>Sheet1!#REF!</c:f>
              <c:numCache>
                <c:formatCode>General</c:formatCode>
                <c:ptCount val="1"/>
                <c:pt idx="0">
                  <c:v>1</c:v>
                </c:pt>
              </c:numCache>
            </c:numRef>
          </c:val>
          <c:smooth val="0"/>
          <c:extLst xmlns:c16r2="http://schemas.microsoft.com/office/drawing/2015/06/chart">
            <c:ext xmlns:c16="http://schemas.microsoft.com/office/drawing/2014/chart" uri="{C3380CC4-5D6E-409C-BE32-E72D297353CC}">
              <c16:uniqueId val="{00000002-65C5-40EE-BAF6-1E8BF592BDE7}"/>
            </c:ext>
          </c:extLst>
        </c:ser>
        <c:dLbls>
          <c:showLegendKey val="0"/>
          <c:showVal val="0"/>
          <c:showCatName val="0"/>
          <c:showSerName val="0"/>
          <c:showPercent val="0"/>
          <c:showBubbleSize val="0"/>
        </c:dLbls>
        <c:marker val="1"/>
        <c:smooth val="0"/>
        <c:axId val="203516928"/>
        <c:axId val="202546176"/>
      </c:lineChart>
      <c:catAx>
        <c:axId val="202041600"/>
        <c:scaling>
          <c:orientation val="minMax"/>
        </c:scaling>
        <c:delete val="1"/>
        <c:axPos val="b"/>
        <c:numFmt formatCode="General" sourceLinked="0"/>
        <c:majorTickMark val="out"/>
        <c:minorTickMark val="none"/>
        <c:tickLblPos val="nextTo"/>
        <c:crossAx val="202256384"/>
        <c:crosses val="autoZero"/>
        <c:auto val="1"/>
        <c:lblAlgn val="ctr"/>
        <c:lblOffset val="100"/>
        <c:noMultiLvlLbl val="0"/>
      </c:catAx>
      <c:valAx>
        <c:axId val="202256384"/>
        <c:scaling>
          <c:orientation val="minMax"/>
          <c:max val="15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00"/>
            </a:pPr>
            <a:endParaRPr lang="ja-JP"/>
          </a:p>
        </c:txPr>
        <c:crossAx val="202041600"/>
        <c:crosses val="autoZero"/>
        <c:crossBetween val="between"/>
        <c:majorUnit val="25"/>
      </c:valAx>
      <c:valAx>
        <c:axId val="202546176"/>
        <c:scaling>
          <c:orientation val="minMax"/>
          <c:max val="60"/>
          <c:min val="25"/>
        </c:scaling>
        <c:delete val="1"/>
        <c:axPos val="r"/>
        <c:numFmt formatCode="General" sourceLinked="1"/>
        <c:majorTickMark val="out"/>
        <c:minorTickMark val="none"/>
        <c:tickLblPos val="nextTo"/>
        <c:crossAx val="203516928"/>
        <c:crosses val="max"/>
        <c:crossBetween val="between"/>
        <c:majorUnit val="5"/>
      </c:valAx>
      <c:catAx>
        <c:axId val="203516928"/>
        <c:scaling>
          <c:orientation val="minMax"/>
        </c:scaling>
        <c:delete val="1"/>
        <c:axPos val="b"/>
        <c:numFmt formatCode="General" sourceLinked="1"/>
        <c:majorTickMark val="out"/>
        <c:minorTickMark val="none"/>
        <c:tickLblPos val="nextTo"/>
        <c:crossAx val="202546176"/>
        <c:crosses val="autoZero"/>
        <c:auto val="1"/>
        <c:lblAlgn val="ctr"/>
        <c:lblOffset val="100"/>
        <c:noMultiLvlLbl val="0"/>
      </c:cat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技術管理者有資格者</c:v>
                </c:pt>
              </c:strCache>
            </c:strRef>
          </c:tx>
          <c:spPr>
            <a:solidFill>
              <a:schemeClr val="tx1">
                <a:lumMod val="75000"/>
                <a:lumOff val="25000"/>
              </a:schemeClr>
            </a:solidFill>
            <a:ln>
              <a:solidFill>
                <a:schemeClr val="tx1">
                  <a:lumMod val="75000"/>
                  <a:lumOff val="25000"/>
                </a:schemeClr>
              </a:solidFill>
            </a:ln>
          </c:spPr>
          <c:invertIfNegative val="0"/>
          <c:cat>
            <c:strRef>
              <c:f>Sheet1!$A$2:$A$3</c:f>
              <c:strCache>
                <c:ptCount val="2"/>
                <c:pt idx="0">
                  <c:v>広域企業団</c:v>
                </c:pt>
                <c:pt idx="1">
                  <c:v>大阪市</c:v>
                </c:pt>
              </c:strCache>
            </c:strRef>
          </c:cat>
          <c:val>
            <c:numRef>
              <c:f>Sheet1!$B$2:$B$3</c:f>
              <c:numCache>
                <c:formatCode>General</c:formatCode>
                <c:ptCount val="2"/>
                <c:pt idx="0">
                  <c:v>263</c:v>
                </c:pt>
                <c:pt idx="1">
                  <c:v>354</c:v>
                </c:pt>
              </c:numCache>
            </c:numRef>
          </c:val>
          <c:extLst xmlns:c16r2="http://schemas.microsoft.com/office/drawing/2015/06/chart">
            <c:ext xmlns:c16="http://schemas.microsoft.com/office/drawing/2014/chart" uri="{C3380CC4-5D6E-409C-BE32-E72D297353CC}">
              <c16:uniqueId val="{00000000-65C5-40EE-BAF6-1E8BF592BDE7}"/>
            </c:ext>
          </c:extLst>
        </c:ser>
        <c:ser>
          <c:idx val="1"/>
          <c:order val="1"/>
          <c:tx>
            <c:strRef>
              <c:f>Sheet1!#REF!</c:f>
              <c:strCache>
                <c:ptCount val="1"/>
                <c:pt idx="0">
                  <c:v>#REF!</c:v>
                </c:pt>
              </c:strCache>
            </c:strRef>
          </c:tx>
          <c:spPr>
            <a:solidFill>
              <a:schemeClr val="bg1">
                <a:lumMod val="65000"/>
              </a:schemeClr>
            </a:solidFill>
            <a:ln>
              <a:solidFill>
                <a:schemeClr val="tx1">
                  <a:lumMod val="75000"/>
                  <a:lumOff val="25000"/>
                </a:schemeClr>
              </a:solidFill>
            </a:ln>
          </c:spPr>
          <c:invertIfNegative val="0"/>
          <c:cat>
            <c:strRef>
              <c:f>Sheet1!$A$2:$A$3</c:f>
              <c:strCache>
                <c:ptCount val="2"/>
                <c:pt idx="0">
                  <c:v>広域企業団</c:v>
                </c:pt>
                <c:pt idx="1">
                  <c:v>大阪市</c:v>
                </c:pt>
              </c:strCache>
            </c:strRef>
          </c:cat>
          <c:val>
            <c:numRef>
              <c:f>Sheet1!#REF!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65C5-40EE-BAF6-1E8BF592BDE7}"/>
            </c:ext>
          </c:extLst>
        </c:ser>
        <c:dLbls>
          <c:showLegendKey val="0"/>
          <c:showVal val="0"/>
          <c:showCatName val="0"/>
          <c:showSerName val="0"/>
          <c:showPercent val="0"/>
          <c:showBubbleSize val="0"/>
        </c:dLbls>
        <c:gapWidth val="60"/>
        <c:overlap val="100"/>
        <c:axId val="204220288"/>
        <c:axId val="204242944"/>
      </c:barChart>
      <c:lineChart>
        <c:grouping val="standard"/>
        <c:varyColors val="0"/>
        <c:ser>
          <c:idx val="2"/>
          <c:order val="2"/>
          <c:tx>
            <c:strRef>
              <c:f>Sheet1!#REF!</c:f>
              <c:strCache>
                <c:ptCount val="1"/>
                <c:pt idx="0">
                  <c:v>#REF!</c:v>
                </c:pt>
              </c:strCache>
            </c:strRef>
          </c:tx>
          <c:marker>
            <c:symbol val="none"/>
          </c:marker>
          <c:cat>
            <c:strRef>
              <c:f>Sheet1!$A$2:$A$3</c:f>
              <c:strCache>
                <c:ptCount val="2"/>
                <c:pt idx="0">
                  <c:v>広域企業団</c:v>
                </c:pt>
                <c:pt idx="1">
                  <c:v>大阪市</c:v>
                </c:pt>
              </c:strCache>
            </c:strRef>
          </c:cat>
          <c:val>
            <c:numRef>
              <c:f>Sheet1!#REF!</c:f>
              <c:numCache>
                <c:formatCode>General</c:formatCode>
                <c:ptCount val="1"/>
                <c:pt idx="0">
                  <c:v>1</c:v>
                </c:pt>
              </c:numCache>
            </c:numRef>
          </c:val>
          <c:smooth val="0"/>
          <c:extLst xmlns:c16r2="http://schemas.microsoft.com/office/drawing/2015/06/chart">
            <c:ext xmlns:c16="http://schemas.microsoft.com/office/drawing/2014/chart" uri="{C3380CC4-5D6E-409C-BE32-E72D297353CC}">
              <c16:uniqueId val="{00000002-65C5-40EE-BAF6-1E8BF592BDE7}"/>
            </c:ext>
          </c:extLst>
        </c:ser>
        <c:dLbls>
          <c:showLegendKey val="0"/>
          <c:showVal val="0"/>
          <c:showCatName val="0"/>
          <c:showSerName val="0"/>
          <c:showPercent val="0"/>
          <c:showBubbleSize val="0"/>
        </c:dLbls>
        <c:marker val="1"/>
        <c:smooth val="0"/>
        <c:axId val="204266496"/>
        <c:axId val="204260864"/>
      </c:lineChart>
      <c:catAx>
        <c:axId val="204220288"/>
        <c:scaling>
          <c:orientation val="minMax"/>
        </c:scaling>
        <c:delete val="1"/>
        <c:axPos val="b"/>
        <c:numFmt formatCode="General" sourceLinked="0"/>
        <c:majorTickMark val="out"/>
        <c:minorTickMark val="none"/>
        <c:tickLblPos val="nextTo"/>
        <c:crossAx val="204242944"/>
        <c:crosses val="autoZero"/>
        <c:auto val="1"/>
        <c:lblAlgn val="ctr"/>
        <c:lblOffset val="100"/>
        <c:noMultiLvlLbl val="0"/>
      </c:catAx>
      <c:valAx>
        <c:axId val="204242944"/>
        <c:scaling>
          <c:orientation val="minMax"/>
          <c:max val="40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00"/>
            </a:pPr>
            <a:endParaRPr lang="ja-JP"/>
          </a:p>
        </c:txPr>
        <c:crossAx val="204220288"/>
        <c:crosses val="autoZero"/>
        <c:crossBetween val="between"/>
      </c:valAx>
      <c:valAx>
        <c:axId val="204260864"/>
        <c:scaling>
          <c:orientation val="minMax"/>
          <c:max val="60"/>
          <c:min val="25"/>
        </c:scaling>
        <c:delete val="1"/>
        <c:axPos val="r"/>
        <c:numFmt formatCode="General" sourceLinked="1"/>
        <c:majorTickMark val="out"/>
        <c:minorTickMark val="none"/>
        <c:tickLblPos val="nextTo"/>
        <c:crossAx val="204266496"/>
        <c:crosses val="max"/>
        <c:crossBetween val="between"/>
        <c:majorUnit val="5"/>
      </c:valAx>
      <c:catAx>
        <c:axId val="204266496"/>
        <c:scaling>
          <c:orientation val="minMax"/>
        </c:scaling>
        <c:delete val="1"/>
        <c:axPos val="b"/>
        <c:numFmt formatCode="General" sourceLinked="1"/>
        <c:majorTickMark val="out"/>
        <c:minorTickMark val="none"/>
        <c:tickLblPos val="nextTo"/>
        <c:crossAx val="204260864"/>
        <c:crosses val="autoZero"/>
        <c:auto val="1"/>
        <c:lblAlgn val="ctr"/>
        <c:lblOffset val="100"/>
        <c:noMultiLvlLbl val="0"/>
      </c:cat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Sheet1!#REF!</c:f>
              <c:strCache>
                <c:ptCount val="1"/>
                <c:pt idx="0">
                  <c:v>#REF!</c:v>
                </c:pt>
              </c:strCache>
            </c:strRef>
          </c:tx>
          <c:spPr>
            <a:solidFill>
              <a:schemeClr val="tx1">
                <a:lumMod val="75000"/>
                <a:lumOff val="25000"/>
              </a:schemeClr>
            </a:solidFill>
            <a:ln>
              <a:solidFill>
                <a:schemeClr val="tx1">
                  <a:lumMod val="75000"/>
                  <a:lumOff val="25000"/>
                </a:schemeClr>
              </a:solidFill>
            </a:ln>
          </c:spPr>
          <c:invertIfNegative val="0"/>
          <c:cat>
            <c:strRef>
              <c:f>Sheet1!$A$2:$A$46</c:f>
              <c:strCache>
                <c:ptCount val="45"/>
                <c:pt idx="0">
                  <c:v>堺市</c:v>
                </c:pt>
                <c:pt idx="1">
                  <c:v>東大阪市</c:v>
                </c:pt>
                <c:pt idx="2">
                  <c:v>枚方市</c:v>
                </c:pt>
                <c:pt idx="3">
                  <c:v>豊中市</c:v>
                </c:pt>
                <c:pt idx="4">
                  <c:v>吹田市</c:v>
                </c:pt>
                <c:pt idx="5">
                  <c:v>高槻市</c:v>
                </c:pt>
                <c:pt idx="6">
                  <c:v>茨木市</c:v>
                </c:pt>
                <c:pt idx="7">
                  <c:v>八尾市</c:v>
                </c:pt>
                <c:pt idx="8">
                  <c:v>寝屋川市</c:v>
                </c:pt>
                <c:pt idx="10">
                  <c:v>岸和田市</c:v>
                </c:pt>
                <c:pt idx="11">
                  <c:v>和泉市</c:v>
                </c:pt>
                <c:pt idx="12">
                  <c:v>守口市</c:v>
                </c:pt>
                <c:pt idx="13">
                  <c:v>箕面市</c:v>
                </c:pt>
                <c:pt idx="14">
                  <c:v>門真市</c:v>
                </c:pt>
                <c:pt idx="15">
                  <c:v>大東市</c:v>
                </c:pt>
                <c:pt idx="16">
                  <c:v>松原市</c:v>
                </c:pt>
                <c:pt idx="17">
                  <c:v>富田林市</c:v>
                </c:pt>
                <c:pt idx="18">
                  <c:v>羽曳野市</c:v>
                </c:pt>
                <c:pt idx="19">
                  <c:v>河内長野市</c:v>
                </c:pt>
                <c:pt idx="20">
                  <c:v>池田市</c:v>
                </c:pt>
                <c:pt idx="21">
                  <c:v>泉佐野市</c:v>
                </c:pt>
                <c:pt idx="23">
                  <c:v>貝塚市</c:v>
                </c:pt>
                <c:pt idx="24">
                  <c:v>摂津市</c:v>
                </c:pt>
                <c:pt idx="25">
                  <c:v>交野市</c:v>
                </c:pt>
                <c:pt idx="26">
                  <c:v>泉大津市</c:v>
                </c:pt>
                <c:pt idx="27">
                  <c:v>柏原市</c:v>
                </c:pt>
                <c:pt idx="28">
                  <c:v>藤井寺市</c:v>
                </c:pt>
                <c:pt idx="29">
                  <c:v>泉南市</c:v>
                </c:pt>
                <c:pt idx="30">
                  <c:v>高石市</c:v>
                </c:pt>
                <c:pt idx="31">
                  <c:v>大阪狭山市</c:v>
                </c:pt>
                <c:pt idx="32">
                  <c:v>阪南市</c:v>
                </c:pt>
                <c:pt idx="33">
                  <c:v>四條畷市</c:v>
                </c:pt>
                <c:pt idx="35">
                  <c:v>熊取町</c:v>
                </c:pt>
                <c:pt idx="36">
                  <c:v>島本町</c:v>
                </c:pt>
                <c:pt idx="37">
                  <c:v>豊能町</c:v>
                </c:pt>
                <c:pt idx="38">
                  <c:v>忠岡町</c:v>
                </c:pt>
                <c:pt idx="39">
                  <c:v>岬町</c:v>
                </c:pt>
                <c:pt idx="40">
                  <c:v>河南町</c:v>
                </c:pt>
                <c:pt idx="41">
                  <c:v>太子町</c:v>
                </c:pt>
                <c:pt idx="42">
                  <c:v>能勢町</c:v>
                </c:pt>
                <c:pt idx="43">
                  <c:v>田尻町</c:v>
                </c:pt>
                <c:pt idx="44">
                  <c:v>千早赤阪村</c:v>
                </c:pt>
              </c:strCache>
            </c:strRef>
          </c:cat>
          <c:val>
            <c:numRef>
              <c:f>Sheet1!#REF!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0-65C5-40EE-BAF6-1E8BF592BDE7}"/>
            </c:ext>
          </c:extLst>
        </c:ser>
        <c:ser>
          <c:idx val="1"/>
          <c:order val="1"/>
          <c:tx>
            <c:strRef>
              <c:f>Sheet1!$B$1</c:f>
              <c:strCache>
                <c:ptCount val="1"/>
                <c:pt idx="0">
                  <c:v>布設工事有資格者</c:v>
                </c:pt>
              </c:strCache>
            </c:strRef>
          </c:tx>
          <c:spPr>
            <a:solidFill>
              <a:schemeClr val="tx1">
                <a:lumMod val="75000"/>
                <a:lumOff val="25000"/>
              </a:schemeClr>
            </a:solidFill>
            <a:ln>
              <a:solidFill>
                <a:schemeClr val="tx1">
                  <a:lumMod val="75000"/>
                  <a:lumOff val="25000"/>
                </a:schemeClr>
              </a:solidFill>
            </a:ln>
          </c:spPr>
          <c:invertIfNegative val="0"/>
          <c:cat>
            <c:strRef>
              <c:f>Sheet1!$A$2:$A$46</c:f>
              <c:strCache>
                <c:ptCount val="45"/>
                <c:pt idx="0">
                  <c:v>堺市</c:v>
                </c:pt>
                <c:pt idx="1">
                  <c:v>東大阪市</c:v>
                </c:pt>
                <c:pt idx="2">
                  <c:v>枚方市</c:v>
                </c:pt>
                <c:pt idx="3">
                  <c:v>豊中市</c:v>
                </c:pt>
                <c:pt idx="4">
                  <c:v>吹田市</c:v>
                </c:pt>
                <c:pt idx="5">
                  <c:v>高槻市</c:v>
                </c:pt>
                <c:pt idx="6">
                  <c:v>茨木市</c:v>
                </c:pt>
                <c:pt idx="7">
                  <c:v>八尾市</c:v>
                </c:pt>
                <c:pt idx="8">
                  <c:v>寝屋川市</c:v>
                </c:pt>
                <c:pt idx="10">
                  <c:v>岸和田市</c:v>
                </c:pt>
                <c:pt idx="11">
                  <c:v>和泉市</c:v>
                </c:pt>
                <c:pt idx="12">
                  <c:v>守口市</c:v>
                </c:pt>
                <c:pt idx="13">
                  <c:v>箕面市</c:v>
                </c:pt>
                <c:pt idx="14">
                  <c:v>門真市</c:v>
                </c:pt>
                <c:pt idx="15">
                  <c:v>大東市</c:v>
                </c:pt>
                <c:pt idx="16">
                  <c:v>松原市</c:v>
                </c:pt>
                <c:pt idx="17">
                  <c:v>富田林市</c:v>
                </c:pt>
                <c:pt idx="18">
                  <c:v>羽曳野市</c:v>
                </c:pt>
                <c:pt idx="19">
                  <c:v>河内長野市</c:v>
                </c:pt>
                <c:pt idx="20">
                  <c:v>池田市</c:v>
                </c:pt>
                <c:pt idx="21">
                  <c:v>泉佐野市</c:v>
                </c:pt>
                <c:pt idx="23">
                  <c:v>貝塚市</c:v>
                </c:pt>
                <c:pt idx="24">
                  <c:v>摂津市</c:v>
                </c:pt>
                <c:pt idx="25">
                  <c:v>交野市</c:v>
                </c:pt>
                <c:pt idx="26">
                  <c:v>泉大津市</c:v>
                </c:pt>
                <c:pt idx="27">
                  <c:v>柏原市</c:v>
                </c:pt>
                <c:pt idx="28">
                  <c:v>藤井寺市</c:v>
                </c:pt>
                <c:pt idx="29">
                  <c:v>泉南市</c:v>
                </c:pt>
                <c:pt idx="30">
                  <c:v>高石市</c:v>
                </c:pt>
                <c:pt idx="31">
                  <c:v>大阪狭山市</c:v>
                </c:pt>
                <c:pt idx="32">
                  <c:v>阪南市</c:v>
                </c:pt>
                <c:pt idx="33">
                  <c:v>四條畷市</c:v>
                </c:pt>
                <c:pt idx="35">
                  <c:v>熊取町</c:v>
                </c:pt>
                <c:pt idx="36">
                  <c:v>島本町</c:v>
                </c:pt>
                <c:pt idx="37">
                  <c:v>豊能町</c:v>
                </c:pt>
                <c:pt idx="38">
                  <c:v>忠岡町</c:v>
                </c:pt>
                <c:pt idx="39">
                  <c:v>岬町</c:v>
                </c:pt>
                <c:pt idx="40">
                  <c:v>河南町</c:v>
                </c:pt>
                <c:pt idx="41">
                  <c:v>太子町</c:v>
                </c:pt>
                <c:pt idx="42">
                  <c:v>能勢町</c:v>
                </c:pt>
                <c:pt idx="43">
                  <c:v>田尻町</c:v>
                </c:pt>
                <c:pt idx="44">
                  <c:v>千早赤阪村</c:v>
                </c:pt>
              </c:strCache>
            </c:strRef>
          </c:cat>
          <c:val>
            <c:numRef>
              <c:f>Sheet1!$B$2:$B$46</c:f>
              <c:numCache>
                <c:formatCode>General</c:formatCode>
                <c:ptCount val="45"/>
                <c:pt idx="0">
                  <c:v>111</c:v>
                </c:pt>
                <c:pt idx="1">
                  <c:v>80</c:v>
                </c:pt>
                <c:pt idx="2">
                  <c:v>49</c:v>
                </c:pt>
                <c:pt idx="3">
                  <c:v>44</c:v>
                </c:pt>
                <c:pt idx="4">
                  <c:v>69</c:v>
                </c:pt>
                <c:pt idx="5">
                  <c:v>32</c:v>
                </c:pt>
                <c:pt idx="6">
                  <c:v>23</c:v>
                </c:pt>
                <c:pt idx="7">
                  <c:v>50</c:v>
                </c:pt>
                <c:pt idx="8">
                  <c:v>17</c:v>
                </c:pt>
                <c:pt idx="10">
                  <c:v>26</c:v>
                </c:pt>
                <c:pt idx="11">
                  <c:v>8</c:v>
                </c:pt>
                <c:pt idx="12">
                  <c:v>31</c:v>
                </c:pt>
                <c:pt idx="13">
                  <c:v>13</c:v>
                </c:pt>
                <c:pt idx="14">
                  <c:v>20</c:v>
                </c:pt>
                <c:pt idx="15">
                  <c:v>12</c:v>
                </c:pt>
                <c:pt idx="16">
                  <c:v>10</c:v>
                </c:pt>
                <c:pt idx="17">
                  <c:v>14</c:v>
                </c:pt>
                <c:pt idx="18">
                  <c:v>10</c:v>
                </c:pt>
                <c:pt idx="19">
                  <c:v>18</c:v>
                </c:pt>
                <c:pt idx="20">
                  <c:v>7</c:v>
                </c:pt>
                <c:pt idx="21">
                  <c:v>9</c:v>
                </c:pt>
                <c:pt idx="23">
                  <c:v>10</c:v>
                </c:pt>
                <c:pt idx="24">
                  <c:v>22</c:v>
                </c:pt>
                <c:pt idx="25">
                  <c:v>8</c:v>
                </c:pt>
                <c:pt idx="26">
                  <c:v>3</c:v>
                </c:pt>
                <c:pt idx="27">
                  <c:v>12</c:v>
                </c:pt>
                <c:pt idx="28">
                  <c:v>7</c:v>
                </c:pt>
                <c:pt idx="29">
                  <c:v>6</c:v>
                </c:pt>
                <c:pt idx="30">
                  <c:v>3</c:v>
                </c:pt>
                <c:pt idx="31">
                  <c:v>8</c:v>
                </c:pt>
                <c:pt idx="32">
                  <c:v>6</c:v>
                </c:pt>
                <c:pt idx="33">
                  <c:v>10</c:v>
                </c:pt>
                <c:pt idx="35">
                  <c:v>4</c:v>
                </c:pt>
                <c:pt idx="36">
                  <c:v>11</c:v>
                </c:pt>
                <c:pt idx="37">
                  <c:v>6</c:v>
                </c:pt>
                <c:pt idx="38">
                  <c:v>1</c:v>
                </c:pt>
                <c:pt idx="39">
                  <c:v>1</c:v>
                </c:pt>
                <c:pt idx="40">
                  <c:v>1</c:v>
                </c:pt>
                <c:pt idx="41">
                  <c:v>1</c:v>
                </c:pt>
                <c:pt idx="42">
                  <c:v>1</c:v>
                </c:pt>
                <c:pt idx="43">
                  <c:v>1</c:v>
                </c:pt>
                <c:pt idx="44">
                  <c:v>3</c:v>
                </c:pt>
              </c:numCache>
            </c:numRef>
          </c:val>
          <c:extLst xmlns:c16r2="http://schemas.microsoft.com/office/drawing/2015/06/chart">
            <c:ext xmlns:c16="http://schemas.microsoft.com/office/drawing/2014/chart" uri="{C3380CC4-5D6E-409C-BE32-E72D297353CC}">
              <c16:uniqueId val="{00000001-65C5-40EE-BAF6-1E8BF592BDE7}"/>
            </c:ext>
          </c:extLst>
        </c:ser>
        <c:dLbls>
          <c:showLegendKey val="0"/>
          <c:showVal val="0"/>
          <c:showCatName val="0"/>
          <c:showSerName val="0"/>
          <c:showPercent val="0"/>
          <c:showBubbleSize val="0"/>
        </c:dLbls>
        <c:gapWidth val="80"/>
        <c:overlap val="100"/>
        <c:axId val="205439744"/>
        <c:axId val="205783424"/>
      </c:barChart>
      <c:lineChart>
        <c:grouping val="standard"/>
        <c:varyColors val="0"/>
        <c:ser>
          <c:idx val="2"/>
          <c:order val="2"/>
          <c:tx>
            <c:strRef>
              <c:f>Sheet1!#REF!</c:f>
              <c:strCache>
                <c:ptCount val="1"/>
                <c:pt idx="0">
                  <c:v>#REF!</c:v>
                </c:pt>
              </c:strCache>
            </c:strRef>
          </c:tx>
          <c:marker>
            <c:symbol val="none"/>
          </c:marker>
          <c:cat>
            <c:strRef>
              <c:f>Sheet1!$A$2:$A$46</c:f>
              <c:strCache>
                <c:ptCount val="45"/>
                <c:pt idx="0">
                  <c:v>堺市</c:v>
                </c:pt>
                <c:pt idx="1">
                  <c:v>東大阪市</c:v>
                </c:pt>
                <c:pt idx="2">
                  <c:v>枚方市</c:v>
                </c:pt>
                <c:pt idx="3">
                  <c:v>豊中市</c:v>
                </c:pt>
                <c:pt idx="4">
                  <c:v>吹田市</c:v>
                </c:pt>
                <c:pt idx="5">
                  <c:v>高槻市</c:v>
                </c:pt>
                <c:pt idx="6">
                  <c:v>茨木市</c:v>
                </c:pt>
                <c:pt idx="7">
                  <c:v>八尾市</c:v>
                </c:pt>
                <c:pt idx="8">
                  <c:v>寝屋川市</c:v>
                </c:pt>
                <c:pt idx="10">
                  <c:v>岸和田市</c:v>
                </c:pt>
                <c:pt idx="11">
                  <c:v>和泉市</c:v>
                </c:pt>
                <c:pt idx="12">
                  <c:v>守口市</c:v>
                </c:pt>
                <c:pt idx="13">
                  <c:v>箕面市</c:v>
                </c:pt>
                <c:pt idx="14">
                  <c:v>門真市</c:v>
                </c:pt>
                <c:pt idx="15">
                  <c:v>大東市</c:v>
                </c:pt>
                <c:pt idx="16">
                  <c:v>松原市</c:v>
                </c:pt>
                <c:pt idx="17">
                  <c:v>富田林市</c:v>
                </c:pt>
                <c:pt idx="18">
                  <c:v>羽曳野市</c:v>
                </c:pt>
                <c:pt idx="19">
                  <c:v>河内長野市</c:v>
                </c:pt>
                <c:pt idx="20">
                  <c:v>池田市</c:v>
                </c:pt>
                <c:pt idx="21">
                  <c:v>泉佐野市</c:v>
                </c:pt>
                <c:pt idx="23">
                  <c:v>貝塚市</c:v>
                </c:pt>
                <c:pt idx="24">
                  <c:v>摂津市</c:v>
                </c:pt>
                <c:pt idx="25">
                  <c:v>交野市</c:v>
                </c:pt>
                <c:pt idx="26">
                  <c:v>泉大津市</c:v>
                </c:pt>
                <c:pt idx="27">
                  <c:v>柏原市</c:v>
                </c:pt>
                <c:pt idx="28">
                  <c:v>藤井寺市</c:v>
                </c:pt>
                <c:pt idx="29">
                  <c:v>泉南市</c:v>
                </c:pt>
                <c:pt idx="30">
                  <c:v>高石市</c:v>
                </c:pt>
                <c:pt idx="31">
                  <c:v>大阪狭山市</c:v>
                </c:pt>
                <c:pt idx="32">
                  <c:v>阪南市</c:v>
                </c:pt>
                <c:pt idx="33">
                  <c:v>四條畷市</c:v>
                </c:pt>
                <c:pt idx="35">
                  <c:v>熊取町</c:v>
                </c:pt>
                <c:pt idx="36">
                  <c:v>島本町</c:v>
                </c:pt>
                <c:pt idx="37">
                  <c:v>豊能町</c:v>
                </c:pt>
                <c:pt idx="38">
                  <c:v>忠岡町</c:v>
                </c:pt>
                <c:pt idx="39">
                  <c:v>岬町</c:v>
                </c:pt>
                <c:pt idx="40">
                  <c:v>河南町</c:v>
                </c:pt>
                <c:pt idx="41">
                  <c:v>太子町</c:v>
                </c:pt>
                <c:pt idx="42">
                  <c:v>能勢町</c:v>
                </c:pt>
                <c:pt idx="43">
                  <c:v>田尻町</c:v>
                </c:pt>
                <c:pt idx="44">
                  <c:v>千早赤阪村</c:v>
                </c:pt>
              </c:strCache>
            </c:strRef>
          </c:cat>
          <c:val>
            <c:numRef>
              <c:f>Sheet1!#REF!</c:f>
              <c:numCache>
                <c:formatCode>General</c:formatCode>
                <c:ptCount val="1"/>
                <c:pt idx="0">
                  <c:v>1</c:v>
                </c:pt>
              </c:numCache>
            </c:numRef>
          </c:val>
          <c:smooth val="0"/>
          <c:extLst xmlns:c16r2="http://schemas.microsoft.com/office/drawing/2015/06/chart">
            <c:ext xmlns:c16="http://schemas.microsoft.com/office/drawing/2014/chart" uri="{C3380CC4-5D6E-409C-BE32-E72D297353CC}">
              <c16:uniqueId val="{00000002-65C5-40EE-BAF6-1E8BF592BDE7}"/>
            </c:ext>
          </c:extLst>
        </c:ser>
        <c:dLbls>
          <c:showLegendKey val="0"/>
          <c:showVal val="0"/>
          <c:showCatName val="0"/>
          <c:showSerName val="0"/>
          <c:showPercent val="0"/>
          <c:showBubbleSize val="0"/>
        </c:dLbls>
        <c:marker val="1"/>
        <c:smooth val="0"/>
        <c:axId val="205848576"/>
        <c:axId val="205785344"/>
      </c:lineChart>
      <c:catAx>
        <c:axId val="205439744"/>
        <c:scaling>
          <c:orientation val="minMax"/>
        </c:scaling>
        <c:delete val="0"/>
        <c:axPos val="b"/>
        <c:numFmt formatCode="General" sourceLinked="0"/>
        <c:majorTickMark val="out"/>
        <c:minorTickMark val="none"/>
        <c:tickLblPos val="nextTo"/>
        <c:txPr>
          <a:bodyPr/>
          <a:lstStyle/>
          <a:p>
            <a:pPr>
              <a:defRPr sz="600"/>
            </a:pPr>
            <a:endParaRPr lang="ja-JP"/>
          </a:p>
        </c:txPr>
        <c:crossAx val="205783424"/>
        <c:crosses val="autoZero"/>
        <c:auto val="1"/>
        <c:lblAlgn val="ctr"/>
        <c:lblOffset val="100"/>
        <c:noMultiLvlLbl val="0"/>
      </c:catAx>
      <c:valAx>
        <c:axId val="205783424"/>
        <c:scaling>
          <c:orientation val="minMax"/>
          <c:max val="15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00"/>
            </a:pPr>
            <a:endParaRPr lang="ja-JP"/>
          </a:p>
        </c:txPr>
        <c:crossAx val="205439744"/>
        <c:crosses val="autoZero"/>
        <c:crossBetween val="between"/>
        <c:majorUnit val="25"/>
      </c:valAx>
      <c:valAx>
        <c:axId val="205785344"/>
        <c:scaling>
          <c:orientation val="minMax"/>
          <c:max val="60"/>
          <c:min val="25"/>
        </c:scaling>
        <c:delete val="1"/>
        <c:axPos val="r"/>
        <c:numFmt formatCode="General" sourceLinked="1"/>
        <c:majorTickMark val="out"/>
        <c:minorTickMark val="none"/>
        <c:tickLblPos val="nextTo"/>
        <c:crossAx val="205848576"/>
        <c:crosses val="max"/>
        <c:crossBetween val="between"/>
        <c:majorUnit val="5"/>
      </c:valAx>
      <c:catAx>
        <c:axId val="205848576"/>
        <c:scaling>
          <c:orientation val="minMax"/>
        </c:scaling>
        <c:delete val="1"/>
        <c:axPos val="b"/>
        <c:numFmt formatCode="General" sourceLinked="1"/>
        <c:majorTickMark val="out"/>
        <c:minorTickMark val="none"/>
        <c:tickLblPos val="nextTo"/>
        <c:crossAx val="205785344"/>
        <c:crosses val="autoZero"/>
        <c:auto val="1"/>
        <c:lblAlgn val="ctr"/>
        <c:lblOffset val="100"/>
        <c:noMultiLvlLbl val="0"/>
      </c:cat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Sheet1!#REF!</c:f>
              <c:strCache>
                <c:ptCount val="1"/>
                <c:pt idx="0">
                  <c:v>#REF!</c:v>
                </c:pt>
              </c:strCache>
            </c:strRef>
          </c:tx>
          <c:spPr>
            <a:solidFill>
              <a:schemeClr val="tx1">
                <a:lumMod val="75000"/>
                <a:lumOff val="25000"/>
              </a:schemeClr>
            </a:solidFill>
            <a:ln>
              <a:solidFill>
                <a:schemeClr val="tx1">
                  <a:lumMod val="75000"/>
                  <a:lumOff val="25000"/>
                </a:schemeClr>
              </a:solidFill>
            </a:ln>
          </c:spPr>
          <c:invertIfNegative val="0"/>
          <c:cat>
            <c:strRef>
              <c:f>Sheet1!$A$2:$A$3</c:f>
              <c:strCache>
                <c:ptCount val="2"/>
                <c:pt idx="0">
                  <c:v>広域企業団</c:v>
                </c:pt>
                <c:pt idx="1">
                  <c:v>大阪市</c:v>
                </c:pt>
              </c:strCache>
            </c:strRef>
          </c:cat>
          <c:val>
            <c:numRef>
              <c:f>Sheet1!#REF!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0-65C5-40EE-BAF6-1E8BF592BDE7}"/>
            </c:ext>
          </c:extLst>
        </c:ser>
        <c:ser>
          <c:idx val="1"/>
          <c:order val="1"/>
          <c:tx>
            <c:strRef>
              <c:f>Sheet1!$B$1</c:f>
              <c:strCache>
                <c:ptCount val="1"/>
                <c:pt idx="0">
                  <c:v>布設工事有資格者</c:v>
                </c:pt>
              </c:strCache>
            </c:strRef>
          </c:tx>
          <c:spPr>
            <a:solidFill>
              <a:schemeClr val="tx1">
                <a:lumMod val="75000"/>
                <a:lumOff val="25000"/>
              </a:schemeClr>
            </a:solidFill>
            <a:ln>
              <a:solidFill>
                <a:schemeClr val="tx1">
                  <a:lumMod val="75000"/>
                  <a:lumOff val="25000"/>
                </a:schemeClr>
              </a:solidFill>
            </a:ln>
          </c:spPr>
          <c:invertIfNegative val="0"/>
          <c:cat>
            <c:strRef>
              <c:f>Sheet1!$A$2:$A$3</c:f>
              <c:strCache>
                <c:ptCount val="2"/>
                <c:pt idx="0">
                  <c:v>広域企業団</c:v>
                </c:pt>
                <c:pt idx="1">
                  <c:v>大阪市</c:v>
                </c:pt>
              </c:strCache>
            </c:strRef>
          </c:cat>
          <c:val>
            <c:numRef>
              <c:f>Sheet1!$B$2:$B$3</c:f>
              <c:numCache>
                <c:formatCode>General</c:formatCode>
                <c:ptCount val="2"/>
                <c:pt idx="0">
                  <c:v>80</c:v>
                </c:pt>
                <c:pt idx="1">
                  <c:v>236</c:v>
                </c:pt>
              </c:numCache>
            </c:numRef>
          </c:val>
          <c:extLst xmlns:c16r2="http://schemas.microsoft.com/office/drawing/2015/06/chart">
            <c:ext xmlns:c16="http://schemas.microsoft.com/office/drawing/2014/chart" uri="{C3380CC4-5D6E-409C-BE32-E72D297353CC}">
              <c16:uniqueId val="{00000001-65C5-40EE-BAF6-1E8BF592BDE7}"/>
            </c:ext>
          </c:extLst>
        </c:ser>
        <c:dLbls>
          <c:showLegendKey val="0"/>
          <c:showVal val="0"/>
          <c:showCatName val="0"/>
          <c:showSerName val="0"/>
          <c:showPercent val="0"/>
          <c:showBubbleSize val="0"/>
        </c:dLbls>
        <c:gapWidth val="60"/>
        <c:overlap val="100"/>
        <c:axId val="206248192"/>
        <c:axId val="206397440"/>
      </c:barChart>
      <c:lineChart>
        <c:grouping val="standard"/>
        <c:varyColors val="0"/>
        <c:ser>
          <c:idx val="2"/>
          <c:order val="2"/>
          <c:tx>
            <c:strRef>
              <c:f>Sheet1!#REF!</c:f>
              <c:strCache>
                <c:ptCount val="1"/>
                <c:pt idx="0">
                  <c:v>#REF!</c:v>
                </c:pt>
              </c:strCache>
            </c:strRef>
          </c:tx>
          <c:marker>
            <c:symbol val="none"/>
          </c:marker>
          <c:cat>
            <c:strRef>
              <c:f>Sheet1!$A$2:$A$3</c:f>
              <c:strCache>
                <c:ptCount val="2"/>
                <c:pt idx="0">
                  <c:v>広域企業団</c:v>
                </c:pt>
                <c:pt idx="1">
                  <c:v>大阪市</c:v>
                </c:pt>
              </c:strCache>
            </c:strRef>
          </c:cat>
          <c:val>
            <c:numRef>
              <c:f>Sheet1!#REF!</c:f>
              <c:numCache>
                <c:formatCode>General</c:formatCode>
                <c:ptCount val="1"/>
                <c:pt idx="0">
                  <c:v>1</c:v>
                </c:pt>
              </c:numCache>
            </c:numRef>
          </c:val>
          <c:smooth val="0"/>
          <c:extLst xmlns:c16r2="http://schemas.microsoft.com/office/drawing/2015/06/chart">
            <c:ext xmlns:c16="http://schemas.microsoft.com/office/drawing/2014/chart" uri="{C3380CC4-5D6E-409C-BE32-E72D297353CC}">
              <c16:uniqueId val="{00000002-65C5-40EE-BAF6-1E8BF592BDE7}"/>
            </c:ext>
          </c:extLst>
        </c:ser>
        <c:dLbls>
          <c:showLegendKey val="0"/>
          <c:showVal val="0"/>
          <c:showCatName val="0"/>
          <c:showSerName val="0"/>
          <c:showPercent val="0"/>
          <c:showBubbleSize val="0"/>
        </c:dLbls>
        <c:marker val="1"/>
        <c:smooth val="0"/>
        <c:axId val="206414592"/>
        <c:axId val="206398976"/>
      </c:lineChart>
      <c:catAx>
        <c:axId val="206248192"/>
        <c:scaling>
          <c:orientation val="minMax"/>
        </c:scaling>
        <c:delete val="0"/>
        <c:axPos val="b"/>
        <c:numFmt formatCode="General" sourceLinked="0"/>
        <c:majorTickMark val="out"/>
        <c:minorTickMark val="none"/>
        <c:tickLblPos val="nextTo"/>
        <c:txPr>
          <a:bodyPr rot="-5400000" vert="horz"/>
          <a:lstStyle/>
          <a:p>
            <a:pPr>
              <a:defRPr sz="700"/>
            </a:pPr>
            <a:endParaRPr lang="ja-JP"/>
          </a:p>
        </c:txPr>
        <c:crossAx val="206397440"/>
        <c:crosses val="autoZero"/>
        <c:auto val="1"/>
        <c:lblAlgn val="ctr"/>
        <c:lblOffset val="100"/>
        <c:noMultiLvlLbl val="0"/>
      </c:catAx>
      <c:valAx>
        <c:axId val="206397440"/>
        <c:scaling>
          <c:orientation val="minMax"/>
          <c:max val="40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00"/>
            </a:pPr>
            <a:endParaRPr lang="ja-JP"/>
          </a:p>
        </c:txPr>
        <c:crossAx val="206248192"/>
        <c:crosses val="autoZero"/>
        <c:crossBetween val="between"/>
        <c:majorUnit val="100"/>
      </c:valAx>
      <c:valAx>
        <c:axId val="206398976"/>
        <c:scaling>
          <c:orientation val="minMax"/>
          <c:max val="60"/>
          <c:min val="25"/>
        </c:scaling>
        <c:delete val="1"/>
        <c:axPos val="r"/>
        <c:numFmt formatCode="General" sourceLinked="1"/>
        <c:majorTickMark val="out"/>
        <c:minorTickMark val="none"/>
        <c:tickLblPos val="nextTo"/>
        <c:crossAx val="206414592"/>
        <c:crosses val="max"/>
        <c:crossBetween val="between"/>
        <c:majorUnit val="5"/>
      </c:valAx>
      <c:catAx>
        <c:axId val="206414592"/>
        <c:scaling>
          <c:orientation val="minMax"/>
        </c:scaling>
        <c:delete val="1"/>
        <c:axPos val="b"/>
        <c:numFmt formatCode="General" sourceLinked="1"/>
        <c:majorTickMark val="out"/>
        <c:minorTickMark val="none"/>
        <c:tickLblPos val="nextTo"/>
        <c:crossAx val="206398976"/>
        <c:crosses val="autoZero"/>
        <c:auto val="1"/>
        <c:lblAlgn val="ctr"/>
        <c:lblOffset val="100"/>
        <c:noMultiLvlLbl val="0"/>
      </c:cat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大阪</c:v>
                </c:pt>
              </c:strCache>
            </c:strRef>
          </c:tx>
          <c:spPr>
            <a:ln w="50800" cap="rnd">
              <a:solidFill>
                <a:schemeClr val="accent1"/>
              </a:solidFill>
              <a:round/>
            </a:ln>
            <a:effectLst/>
          </c:spPr>
          <c:marker>
            <c:symbol val="diamond"/>
            <c:size val="6"/>
            <c:spPr>
              <a:solidFill>
                <a:schemeClr val="accent1"/>
              </a:solidFill>
              <a:ln w="57150">
                <a:solidFill>
                  <a:schemeClr val="accent1"/>
                </a:solidFill>
                <a:round/>
              </a:ln>
              <a:effectLst/>
            </c:spPr>
          </c:marker>
          <c:cat>
            <c:strRef>
              <c:f>Sheet1!$A$2:$A$45</c:f>
              <c:strCache>
                <c:ptCount val="44"/>
                <c:pt idx="0">
                  <c:v>水道企業団</c:v>
                </c:pt>
                <c:pt idx="1">
                  <c:v>千早赤阪村</c:v>
                </c:pt>
                <c:pt idx="2">
                  <c:v>大阪市</c:v>
                </c:pt>
                <c:pt idx="3">
                  <c:v>四條畷市</c:v>
                </c:pt>
                <c:pt idx="4">
                  <c:v>大東市</c:v>
                </c:pt>
                <c:pt idx="5">
                  <c:v>島本町</c:v>
                </c:pt>
                <c:pt idx="6">
                  <c:v>池田市</c:v>
                </c:pt>
                <c:pt idx="7">
                  <c:v>吹田市</c:v>
                </c:pt>
                <c:pt idx="8">
                  <c:v>摂津市</c:v>
                </c:pt>
                <c:pt idx="9">
                  <c:v>柏原市</c:v>
                </c:pt>
                <c:pt idx="10">
                  <c:v>箕面市</c:v>
                </c:pt>
                <c:pt idx="11">
                  <c:v>東大阪市</c:v>
                </c:pt>
                <c:pt idx="12">
                  <c:v>忠岡町</c:v>
                </c:pt>
                <c:pt idx="13">
                  <c:v>守口市</c:v>
                </c:pt>
                <c:pt idx="14">
                  <c:v>高石市</c:v>
                </c:pt>
                <c:pt idx="15">
                  <c:v>河内長野市</c:v>
                </c:pt>
                <c:pt idx="16">
                  <c:v>泉南市</c:v>
                </c:pt>
                <c:pt idx="17">
                  <c:v>岸和田市</c:v>
                </c:pt>
                <c:pt idx="18">
                  <c:v>富田林市</c:v>
                </c:pt>
                <c:pt idx="19">
                  <c:v>河南町</c:v>
                </c:pt>
                <c:pt idx="20">
                  <c:v>大阪狭山市</c:v>
                </c:pt>
                <c:pt idx="21">
                  <c:v>八尾市</c:v>
                </c:pt>
                <c:pt idx="22">
                  <c:v>豊中市</c:v>
                </c:pt>
                <c:pt idx="23">
                  <c:v>泉大津市</c:v>
                </c:pt>
                <c:pt idx="24">
                  <c:v>泉佐野市</c:v>
                </c:pt>
                <c:pt idx="25">
                  <c:v>羽曳野市</c:v>
                </c:pt>
                <c:pt idx="26">
                  <c:v>枚方市</c:v>
                </c:pt>
                <c:pt idx="27">
                  <c:v>貝塚市</c:v>
                </c:pt>
                <c:pt idx="28">
                  <c:v>交野市</c:v>
                </c:pt>
                <c:pt idx="29">
                  <c:v>寝屋川市</c:v>
                </c:pt>
                <c:pt idx="30">
                  <c:v>和泉市</c:v>
                </c:pt>
                <c:pt idx="31">
                  <c:v>門真市</c:v>
                </c:pt>
                <c:pt idx="32">
                  <c:v>堺市</c:v>
                </c:pt>
                <c:pt idx="33">
                  <c:v>岬町</c:v>
                </c:pt>
                <c:pt idx="34">
                  <c:v>太子町</c:v>
                </c:pt>
                <c:pt idx="35">
                  <c:v>藤井寺市</c:v>
                </c:pt>
                <c:pt idx="36">
                  <c:v>松原市</c:v>
                </c:pt>
                <c:pt idx="37">
                  <c:v>高槻市</c:v>
                </c:pt>
                <c:pt idx="38">
                  <c:v>茨木市</c:v>
                </c:pt>
                <c:pt idx="39">
                  <c:v>阪南市</c:v>
                </c:pt>
                <c:pt idx="40">
                  <c:v>豊能町</c:v>
                </c:pt>
                <c:pt idx="41">
                  <c:v>能勢町</c:v>
                </c:pt>
                <c:pt idx="42">
                  <c:v>田尻町</c:v>
                </c:pt>
                <c:pt idx="43">
                  <c:v>熊取町</c:v>
                </c:pt>
              </c:strCache>
            </c:strRef>
          </c:cat>
          <c:val>
            <c:numRef>
              <c:f>Sheet1!$B$2:$B$45</c:f>
              <c:numCache>
                <c:formatCode>0.0_);[Red]\(0.0\)</c:formatCode>
                <c:ptCount val="44"/>
                <c:pt idx="0">
                  <c:v>58.9</c:v>
                </c:pt>
                <c:pt idx="1">
                  <c:v>46.6</c:v>
                </c:pt>
                <c:pt idx="2">
                  <c:v>44.001225021055056</c:v>
                </c:pt>
                <c:pt idx="3">
                  <c:v>41.43753360817351</c:v>
                </c:pt>
                <c:pt idx="4">
                  <c:v>40.6</c:v>
                </c:pt>
                <c:pt idx="5">
                  <c:v>40.1</c:v>
                </c:pt>
                <c:pt idx="6">
                  <c:v>37.357149716700285</c:v>
                </c:pt>
                <c:pt idx="7">
                  <c:v>36.98746399899823</c:v>
                </c:pt>
                <c:pt idx="8">
                  <c:v>36.055165454316111</c:v>
                </c:pt>
                <c:pt idx="9">
                  <c:v>32.510947763528307</c:v>
                </c:pt>
                <c:pt idx="10">
                  <c:v>32</c:v>
                </c:pt>
                <c:pt idx="11">
                  <c:v>31.510183418357414</c:v>
                </c:pt>
                <c:pt idx="12">
                  <c:v>29.7</c:v>
                </c:pt>
                <c:pt idx="13">
                  <c:v>29.684156740012135</c:v>
                </c:pt>
                <c:pt idx="14">
                  <c:v>29.135553017657912</c:v>
                </c:pt>
                <c:pt idx="15">
                  <c:v>28.8</c:v>
                </c:pt>
                <c:pt idx="16">
                  <c:v>27.9</c:v>
                </c:pt>
                <c:pt idx="17">
                  <c:v>27.343857240905972</c:v>
                </c:pt>
                <c:pt idx="18">
                  <c:v>26.905674221425073</c:v>
                </c:pt>
                <c:pt idx="19">
                  <c:v>26.3</c:v>
                </c:pt>
                <c:pt idx="20">
                  <c:v>25.983796296296298</c:v>
                </c:pt>
                <c:pt idx="21">
                  <c:v>24.7</c:v>
                </c:pt>
                <c:pt idx="22">
                  <c:v>24.249123153682753</c:v>
                </c:pt>
                <c:pt idx="23">
                  <c:v>23.8</c:v>
                </c:pt>
                <c:pt idx="24">
                  <c:v>23.77179080824089</c:v>
                </c:pt>
                <c:pt idx="25">
                  <c:v>23.5</c:v>
                </c:pt>
                <c:pt idx="26">
                  <c:v>22.85282861680248</c:v>
                </c:pt>
                <c:pt idx="27">
                  <c:v>21.3</c:v>
                </c:pt>
                <c:pt idx="28">
                  <c:v>20</c:v>
                </c:pt>
                <c:pt idx="29">
                  <c:v>19.754265548612686</c:v>
                </c:pt>
                <c:pt idx="30">
                  <c:v>18.7</c:v>
                </c:pt>
                <c:pt idx="31">
                  <c:v>16.5</c:v>
                </c:pt>
                <c:pt idx="32">
                  <c:v>15.699011482111445</c:v>
                </c:pt>
                <c:pt idx="33" formatCode="#,##0.0_ ">
                  <c:v>15.4</c:v>
                </c:pt>
                <c:pt idx="34" formatCode="#,##0.0_ ">
                  <c:v>15</c:v>
                </c:pt>
                <c:pt idx="35" formatCode="#,##0.0_ ">
                  <c:v>14.270174722958732</c:v>
                </c:pt>
                <c:pt idx="36" formatCode="#,##0.0_ ">
                  <c:v>14.173620895198871</c:v>
                </c:pt>
                <c:pt idx="37" formatCode="#,##0.0_ ">
                  <c:v>13.4</c:v>
                </c:pt>
                <c:pt idx="38" formatCode="#,##0.0_ ">
                  <c:v>11.744217546665979</c:v>
                </c:pt>
                <c:pt idx="39" formatCode="#,##0.0_ ">
                  <c:v>11.3</c:v>
                </c:pt>
                <c:pt idx="40" formatCode="#,##0.0_ ">
                  <c:v>10.8</c:v>
                </c:pt>
                <c:pt idx="41" formatCode="#,##0.0_ ">
                  <c:v>4.8</c:v>
                </c:pt>
                <c:pt idx="42" formatCode="0.0">
                  <c:v>2.3708421797593773</c:v>
                </c:pt>
                <c:pt idx="43" formatCode="General">
                  <c:v>0.1</c:v>
                </c:pt>
              </c:numCache>
            </c:numRef>
          </c:val>
          <c:smooth val="0"/>
          <c:extLst xmlns:c16r2="http://schemas.microsoft.com/office/drawing/2015/06/chart">
            <c:ext xmlns:c16="http://schemas.microsoft.com/office/drawing/2014/chart" uri="{C3380CC4-5D6E-409C-BE32-E72D297353CC}">
              <c16:uniqueId val="{00000000-85B5-4805-BC17-27D0F75CE411}"/>
            </c:ext>
          </c:extLst>
        </c:ser>
        <c:ser>
          <c:idx val="1"/>
          <c:order val="1"/>
          <c:tx>
            <c:strRef>
              <c:f>Sheet1!$C$1</c:f>
              <c:strCache>
                <c:ptCount val="1"/>
                <c:pt idx="0">
                  <c:v>東京</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Sheet1!$A$2:$A$45</c:f>
              <c:strCache>
                <c:ptCount val="44"/>
                <c:pt idx="0">
                  <c:v>水道企業団</c:v>
                </c:pt>
                <c:pt idx="1">
                  <c:v>千早赤阪村</c:v>
                </c:pt>
                <c:pt idx="2">
                  <c:v>大阪市</c:v>
                </c:pt>
                <c:pt idx="3">
                  <c:v>四條畷市</c:v>
                </c:pt>
                <c:pt idx="4">
                  <c:v>大東市</c:v>
                </c:pt>
                <c:pt idx="5">
                  <c:v>島本町</c:v>
                </c:pt>
                <c:pt idx="6">
                  <c:v>池田市</c:v>
                </c:pt>
                <c:pt idx="7">
                  <c:v>吹田市</c:v>
                </c:pt>
                <c:pt idx="8">
                  <c:v>摂津市</c:v>
                </c:pt>
                <c:pt idx="9">
                  <c:v>柏原市</c:v>
                </c:pt>
                <c:pt idx="10">
                  <c:v>箕面市</c:v>
                </c:pt>
                <c:pt idx="11">
                  <c:v>東大阪市</c:v>
                </c:pt>
                <c:pt idx="12">
                  <c:v>忠岡町</c:v>
                </c:pt>
                <c:pt idx="13">
                  <c:v>守口市</c:v>
                </c:pt>
                <c:pt idx="14">
                  <c:v>高石市</c:v>
                </c:pt>
                <c:pt idx="15">
                  <c:v>河内長野市</c:v>
                </c:pt>
                <c:pt idx="16">
                  <c:v>泉南市</c:v>
                </c:pt>
                <c:pt idx="17">
                  <c:v>岸和田市</c:v>
                </c:pt>
                <c:pt idx="18">
                  <c:v>富田林市</c:v>
                </c:pt>
                <c:pt idx="19">
                  <c:v>河南町</c:v>
                </c:pt>
                <c:pt idx="20">
                  <c:v>大阪狭山市</c:v>
                </c:pt>
                <c:pt idx="21">
                  <c:v>八尾市</c:v>
                </c:pt>
                <c:pt idx="22">
                  <c:v>豊中市</c:v>
                </c:pt>
                <c:pt idx="23">
                  <c:v>泉大津市</c:v>
                </c:pt>
                <c:pt idx="24">
                  <c:v>泉佐野市</c:v>
                </c:pt>
                <c:pt idx="25">
                  <c:v>羽曳野市</c:v>
                </c:pt>
                <c:pt idx="26">
                  <c:v>枚方市</c:v>
                </c:pt>
                <c:pt idx="27">
                  <c:v>貝塚市</c:v>
                </c:pt>
                <c:pt idx="28">
                  <c:v>交野市</c:v>
                </c:pt>
                <c:pt idx="29">
                  <c:v>寝屋川市</c:v>
                </c:pt>
                <c:pt idx="30">
                  <c:v>和泉市</c:v>
                </c:pt>
                <c:pt idx="31">
                  <c:v>門真市</c:v>
                </c:pt>
                <c:pt idx="32">
                  <c:v>堺市</c:v>
                </c:pt>
                <c:pt idx="33">
                  <c:v>岬町</c:v>
                </c:pt>
                <c:pt idx="34">
                  <c:v>太子町</c:v>
                </c:pt>
                <c:pt idx="35">
                  <c:v>藤井寺市</c:v>
                </c:pt>
                <c:pt idx="36">
                  <c:v>松原市</c:v>
                </c:pt>
                <c:pt idx="37">
                  <c:v>高槻市</c:v>
                </c:pt>
                <c:pt idx="38">
                  <c:v>茨木市</c:v>
                </c:pt>
                <c:pt idx="39">
                  <c:v>阪南市</c:v>
                </c:pt>
                <c:pt idx="40">
                  <c:v>豊能町</c:v>
                </c:pt>
                <c:pt idx="41">
                  <c:v>能勢町</c:v>
                </c:pt>
                <c:pt idx="42">
                  <c:v>田尻町</c:v>
                </c:pt>
                <c:pt idx="43">
                  <c:v>熊取町</c:v>
                </c:pt>
              </c:strCache>
            </c:strRef>
          </c:cat>
          <c:val>
            <c:numRef>
              <c:f>Sheet1!$C$2:$C$45</c:f>
              <c:numCache>
                <c:formatCode>0.0_);[Red]\(0.0\)</c:formatCode>
                <c:ptCount val="44"/>
                <c:pt idx="0">
                  <c:v>12.453245928943932</c:v>
                </c:pt>
                <c:pt idx="1">
                  <c:v>16.075138504155127</c:v>
                </c:pt>
                <c:pt idx="2">
                  <c:v>13.880381003668674</c:v>
                </c:pt>
                <c:pt idx="3">
                  <c:v>12.851333032083099</c:v>
                </c:pt>
                <c:pt idx="4">
                  <c:v>5.444104705794615</c:v>
                </c:pt>
              </c:numCache>
            </c:numRef>
          </c:val>
          <c:smooth val="0"/>
          <c:extLst xmlns:c16r2="http://schemas.microsoft.com/office/drawing/2015/06/chart">
            <c:ext xmlns:c16="http://schemas.microsoft.com/office/drawing/2014/chart" uri="{C3380CC4-5D6E-409C-BE32-E72D297353CC}">
              <c16:uniqueId val="{00000001-85B5-4805-BC17-27D0F75CE411}"/>
            </c:ext>
          </c:extLst>
        </c:ser>
        <c:ser>
          <c:idx val="2"/>
          <c:order val="2"/>
          <c:tx>
            <c:strRef>
              <c:f>Sheet1!$D$1</c:f>
              <c:strCache>
                <c:ptCount val="1"/>
                <c:pt idx="0">
                  <c:v>神奈川</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Sheet1!$A$2:$A$45</c:f>
              <c:strCache>
                <c:ptCount val="44"/>
                <c:pt idx="0">
                  <c:v>水道企業団</c:v>
                </c:pt>
                <c:pt idx="1">
                  <c:v>千早赤阪村</c:v>
                </c:pt>
                <c:pt idx="2">
                  <c:v>大阪市</c:v>
                </c:pt>
                <c:pt idx="3">
                  <c:v>四條畷市</c:v>
                </c:pt>
                <c:pt idx="4">
                  <c:v>大東市</c:v>
                </c:pt>
                <c:pt idx="5">
                  <c:v>島本町</c:v>
                </c:pt>
                <c:pt idx="6">
                  <c:v>池田市</c:v>
                </c:pt>
                <c:pt idx="7">
                  <c:v>吹田市</c:v>
                </c:pt>
                <c:pt idx="8">
                  <c:v>摂津市</c:v>
                </c:pt>
                <c:pt idx="9">
                  <c:v>柏原市</c:v>
                </c:pt>
                <c:pt idx="10">
                  <c:v>箕面市</c:v>
                </c:pt>
                <c:pt idx="11">
                  <c:v>東大阪市</c:v>
                </c:pt>
                <c:pt idx="12">
                  <c:v>忠岡町</c:v>
                </c:pt>
                <c:pt idx="13">
                  <c:v>守口市</c:v>
                </c:pt>
                <c:pt idx="14">
                  <c:v>高石市</c:v>
                </c:pt>
                <c:pt idx="15">
                  <c:v>河内長野市</c:v>
                </c:pt>
                <c:pt idx="16">
                  <c:v>泉南市</c:v>
                </c:pt>
                <c:pt idx="17">
                  <c:v>岸和田市</c:v>
                </c:pt>
                <c:pt idx="18">
                  <c:v>富田林市</c:v>
                </c:pt>
                <c:pt idx="19">
                  <c:v>河南町</c:v>
                </c:pt>
                <c:pt idx="20">
                  <c:v>大阪狭山市</c:v>
                </c:pt>
                <c:pt idx="21">
                  <c:v>八尾市</c:v>
                </c:pt>
                <c:pt idx="22">
                  <c:v>豊中市</c:v>
                </c:pt>
                <c:pt idx="23">
                  <c:v>泉大津市</c:v>
                </c:pt>
                <c:pt idx="24">
                  <c:v>泉佐野市</c:v>
                </c:pt>
                <c:pt idx="25">
                  <c:v>羽曳野市</c:v>
                </c:pt>
                <c:pt idx="26">
                  <c:v>枚方市</c:v>
                </c:pt>
                <c:pt idx="27">
                  <c:v>貝塚市</c:v>
                </c:pt>
                <c:pt idx="28">
                  <c:v>交野市</c:v>
                </c:pt>
                <c:pt idx="29">
                  <c:v>寝屋川市</c:v>
                </c:pt>
                <c:pt idx="30">
                  <c:v>和泉市</c:v>
                </c:pt>
                <c:pt idx="31">
                  <c:v>門真市</c:v>
                </c:pt>
                <c:pt idx="32">
                  <c:v>堺市</c:v>
                </c:pt>
                <c:pt idx="33">
                  <c:v>岬町</c:v>
                </c:pt>
                <c:pt idx="34">
                  <c:v>太子町</c:v>
                </c:pt>
                <c:pt idx="35">
                  <c:v>藤井寺市</c:v>
                </c:pt>
                <c:pt idx="36">
                  <c:v>松原市</c:v>
                </c:pt>
                <c:pt idx="37">
                  <c:v>高槻市</c:v>
                </c:pt>
                <c:pt idx="38">
                  <c:v>茨木市</c:v>
                </c:pt>
                <c:pt idx="39">
                  <c:v>阪南市</c:v>
                </c:pt>
                <c:pt idx="40">
                  <c:v>豊能町</c:v>
                </c:pt>
                <c:pt idx="41">
                  <c:v>能勢町</c:v>
                </c:pt>
                <c:pt idx="42">
                  <c:v>田尻町</c:v>
                </c:pt>
                <c:pt idx="43">
                  <c:v>熊取町</c:v>
                </c:pt>
              </c:strCache>
            </c:strRef>
          </c:cat>
          <c:val>
            <c:numRef>
              <c:f>Sheet1!$D$2:$D$45</c:f>
              <c:numCache>
                <c:formatCode>0.0_);[Red]\(0.0\)</c:formatCode>
                <c:ptCount val="44"/>
                <c:pt idx="0" formatCode="General">
                  <c:v>20</c:v>
                </c:pt>
                <c:pt idx="1">
                  <c:v>30.772321370711666</c:v>
                </c:pt>
                <c:pt idx="2">
                  <c:v>27.785868462798742</c:v>
                </c:pt>
                <c:pt idx="3">
                  <c:v>24.173237380471033</c:v>
                </c:pt>
                <c:pt idx="4">
                  <c:v>23.917428725121034</c:v>
                </c:pt>
                <c:pt idx="5">
                  <c:v>21.066697275324149</c:v>
                </c:pt>
                <c:pt idx="6">
                  <c:v>20.951301289215507</c:v>
                </c:pt>
                <c:pt idx="7">
                  <c:v>19.255353893528671</c:v>
                </c:pt>
                <c:pt idx="8">
                  <c:v>18.356213656255623</c:v>
                </c:pt>
                <c:pt idx="9">
                  <c:v>16.544455906543622</c:v>
                </c:pt>
                <c:pt idx="10">
                  <c:v>15.898111550285465</c:v>
                </c:pt>
                <c:pt idx="11">
                  <c:v>13.254861821903788</c:v>
                </c:pt>
                <c:pt idx="12">
                  <c:v>12.627913889006837</c:v>
                </c:pt>
                <c:pt idx="13">
                  <c:v>12.532845881412088</c:v>
                </c:pt>
                <c:pt idx="14">
                  <c:v>7.6293002574303772</c:v>
                </c:pt>
                <c:pt idx="15">
                  <c:v>6.5533849234265915</c:v>
                </c:pt>
                <c:pt idx="16">
                  <c:v>5.0844010575554197</c:v>
                </c:pt>
                <c:pt idx="17">
                  <c:v>3.0007432181345224</c:v>
                </c:pt>
              </c:numCache>
            </c:numRef>
          </c:val>
          <c:smooth val="0"/>
          <c:extLst xmlns:c16r2="http://schemas.microsoft.com/office/drawing/2015/06/chart">
            <c:ext xmlns:c16="http://schemas.microsoft.com/office/drawing/2014/chart" uri="{C3380CC4-5D6E-409C-BE32-E72D297353CC}">
              <c16:uniqueId val="{00000002-85B5-4805-BC17-27D0F75CE411}"/>
            </c:ext>
          </c:extLst>
        </c:ser>
        <c:ser>
          <c:idx val="3"/>
          <c:order val="3"/>
          <c:tx>
            <c:strRef>
              <c:f>Sheet1!$E$1</c:f>
              <c:strCache>
                <c:ptCount val="1"/>
                <c:pt idx="0">
                  <c:v>愛知</c:v>
                </c:pt>
              </c:strCache>
            </c:strRef>
          </c:tx>
          <c:spPr>
            <a:ln w="22225" cap="rnd">
              <a:solidFill>
                <a:schemeClr val="accent4"/>
              </a:solidFill>
              <a:round/>
            </a:ln>
            <a:effectLst/>
          </c:spPr>
          <c:marker>
            <c:symbol val="x"/>
            <c:size val="6"/>
            <c:spPr>
              <a:noFill/>
              <a:ln w="9525">
                <a:solidFill>
                  <a:schemeClr val="accent4"/>
                </a:solidFill>
                <a:round/>
              </a:ln>
              <a:effectLst/>
            </c:spPr>
          </c:marker>
          <c:cat>
            <c:strRef>
              <c:f>Sheet1!$A$2:$A$45</c:f>
              <c:strCache>
                <c:ptCount val="44"/>
                <c:pt idx="0">
                  <c:v>水道企業団</c:v>
                </c:pt>
                <c:pt idx="1">
                  <c:v>千早赤阪村</c:v>
                </c:pt>
                <c:pt idx="2">
                  <c:v>大阪市</c:v>
                </c:pt>
                <c:pt idx="3">
                  <c:v>四條畷市</c:v>
                </c:pt>
                <c:pt idx="4">
                  <c:v>大東市</c:v>
                </c:pt>
                <c:pt idx="5">
                  <c:v>島本町</c:v>
                </c:pt>
                <c:pt idx="6">
                  <c:v>池田市</c:v>
                </c:pt>
                <c:pt idx="7">
                  <c:v>吹田市</c:v>
                </c:pt>
                <c:pt idx="8">
                  <c:v>摂津市</c:v>
                </c:pt>
                <c:pt idx="9">
                  <c:v>柏原市</c:v>
                </c:pt>
                <c:pt idx="10">
                  <c:v>箕面市</c:v>
                </c:pt>
                <c:pt idx="11">
                  <c:v>東大阪市</c:v>
                </c:pt>
                <c:pt idx="12">
                  <c:v>忠岡町</c:v>
                </c:pt>
                <c:pt idx="13">
                  <c:v>守口市</c:v>
                </c:pt>
                <c:pt idx="14">
                  <c:v>高石市</c:v>
                </c:pt>
                <c:pt idx="15">
                  <c:v>河内長野市</c:v>
                </c:pt>
                <c:pt idx="16">
                  <c:v>泉南市</c:v>
                </c:pt>
                <c:pt idx="17">
                  <c:v>岸和田市</c:v>
                </c:pt>
                <c:pt idx="18">
                  <c:v>富田林市</c:v>
                </c:pt>
                <c:pt idx="19">
                  <c:v>河南町</c:v>
                </c:pt>
                <c:pt idx="20">
                  <c:v>大阪狭山市</c:v>
                </c:pt>
                <c:pt idx="21">
                  <c:v>八尾市</c:v>
                </c:pt>
                <c:pt idx="22">
                  <c:v>豊中市</c:v>
                </c:pt>
                <c:pt idx="23">
                  <c:v>泉大津市</c:v>
                </c:pt>
                <c:pt idx="24">
                  <c:v>泉佐野市</c:v>
                </c:pt>
                <c:pt idx="25">
                  <c:v>羽曳野市</c:v>
                </c:pt>
                <c:pt idx="26">
                  <c:v>枚方市</c:v>
                </c:pt>
                <c:pt idx="27">
                  <c:v>貝塚市</c:v>
                </c:pt>
                <c:pt idx="28">
                  <c:v>交野市</c:v>
                </c:pt>
                <c:pt idx="29">
                  <c:v>寝屋川市</c:v>
                </c:pt>
                <c:pt idx="30">
                  <c:v>和泉市</c:v>
                </c:pt>
                <c:pt idx="31">
                  <c:v>門真市</c:v>
                </c:pt>
                <c:pt idx="32">
                  <c:v>堺市</c:v>
                </c:pt>
                <c:pt idx="33">
                  <c:v>岬町</c:v>
                </c:pt>
                <c:pt idx="34">
                  <c:v>太子町</c:v>
                </c:pt>
                <c:pt idx="35">
                  <c:v>藤井寺市</c:v>
                </c:pt>
                <c:pt idx="36">
                  <c:v>松原市</c:v>
                </c:pt>
                <c:pt idx="37">
                  <c:v>高槻市</c:v>
                </c:pt>
                <c:pt idx="38">
                  <c:v>茨木市</c:v>
                </c:pt>
                <c:pt idx="39">
                  <c:v>阪南市</c:v>
                </c:pt>
                <c:pt idx="40">
                  <c:v>豊能町</c:v>
                </c:pt>
                <c:pt idx="41">
                  <c:v>能勢町</c:v>
                </c:pt>
                <c:pt idx="42">
                  <c:v>田尻町</c:v>
                </c:pt>
                <c:pt idx="43">
                  <c:v>熊取町</c:v>
                </c:pt>
              </c:strCache>
            </c:strRef>
          </c:cat>
          <c:val>
            <c:numRef>
              <c:f>Sheet1!$E$2:$E$45</c:f>
              <c:numCache>
                <c:formatCode>0.0_);[Red]\(0.0\)</c:formatCode>
                <c:ptCount val="44"/>
                <c:pt idx="0">
                  <c:v>41.4</c:v>
                </c:pt>
                <c:pt idx="1">
                  <c:v>35.480929782933472</c:v>
                </c:pt>
                <c:pt idx="2">
                  <c:v>32.295081967213115</c:v>
                </c:pt>
                <c:pt idx="3">
                  <c:v>30.668261512795496</c:v>
                </c:pt>
                <c:pt idx="4" formatCode="0.0_ ">
                  <c:v>30.552941771639603</c:v>
                </c:pt>
                <c:pt idx="5" formatCode="0.0_ ">
                  <c:v>29.489890470194112</c:v>
                </c:pt>
                <c:pt idx="6" formatCode="0.0_ ">
                  <c:v>29.366716679169791</c:v>
                </c:pt>
                <c:pt idx="7" formatCode="0.0_ ">
                  <c:v>24.093809277461631</c:v>
                </c:pt>
                <c:pt idx="8" formatCode="0.0_ ">
                  <c:v>22.167172766501515</c:v>
                </c:pt>
                <c:pt idx="9" formatCode="0.0_ ">
                  <c:v>20.942797476162518</c:v>
                </c:pt>
                <c:pt idx="10" formatCode="0.0_ ">
                  <c:v>19.983555448970503</c:v>
                </c:pt>
                <c:pt idx="11" formatCode="0.0_ ">
                  <c:v>19.875956038305802</c:v>
                </c:pt>
                <c:pt idx="12" formatCode="0.0_ ">
                  <c:v>19.485881665859303</c:v>
                </c:pt>
                <c:pt idx="13" formatCode="0.0_ ">
                  <c:v>16.85401103120855</c:v>
                </c:pt>
                <c:pt idx="14" formatCode="0.0_ ">
                  <c:v>16.61957226182761</c:v>
                </c:pt>
                <c:pt idx="15" formatCode="0.0_ ">
                  <c:v>16.408673630895855</c:v>
                </c:pt>
                <c:pt idx="16" formatCode="0.0_ ">
                  <c:v>15.932091643316298</c:v>
                </c:pt>
                <c:pt idx="17" formatCode="0.0_ ">
                  <c:v>15.754835468475257</c:v>
                </c:pt>
                <c:pt idx="18" formatCode="0.0_ ">
                  <c:v>15.389771151614672</c:v>
                </c:pt>
                <c:pt idx="19" formatCode="0.0_ ">
                  <c:v>14.668281989154261</c:v>
                </c:pt>
                <c:pt idx="20" formatCode="0.0_ ">
                  <c:v>14.432658996621187</c:v>
                </c:pt>
                <c:pt idx="21" formatCode="0.0_ ">
                  <c:v>14.023049615932038</c:v>
                </c:pt>
                <c:pt idx="22" formatCode="0.0_ ">
                  <c:v>13.606806570113584</c:v>
                </c:pt>
                <c:pt idx="23" formatCode="0.0_ ">
                  <c:v>12.867513611615244</c:v>
                </c:pt>
                <c:pt idx="24" formatCode="0.0_ ">
                  <c:v>12.860601819290377</c:v>
                </c:pt>
                <c:pt idx="25" formatCode="0.0_ ">
                  <c:v>12.147880083891929</c:v>
                </c:pt>
                <c:pt idx="26" formatCode="0.0_ ">
                  <c:v>11.553759302027201</c:v>
                </c:pt>
                <c:pt idx="27" formatCode="0.0_ ">
                  <c:v>10.855111982597506</c:v>
                </c:pt>
                <c:pt idx="28" formatCode="0.0_ ">
                  <c:v>9.7443327142204836</c:v>
                </c:pt>
                <c:pt idx="29" formatCode="0.0_ ">
                  <c:v>9.2019163355924274</c:v>
                </c:pt>
                <c:pt idx="30" formatCode="0.0_ ">
                  <c:v>9.195502737970406</c:v>
                </c:pt>
                <c:pt idx="31" formatCode="0.0_ ">
                  <c:v>7.6364451417684638</c:v>
                </c:pt>
                <c:pt idx="32" formatCode="0.0_ ">
                  <c:v>6.7023234721370075</c:v>
                </c:pt>
                <c:pt idx="33" formatCode="0.0_ ">
                  <c:v>6.5026508879335223</c:v>
                </c:pt>
                <c:pt idx="34" formatCode="0.0_ ">
                  <c:v>5.7629596311705829</c:v>
                </c:pt>
                <c:pt idx="35" formatCode="0.0_ ">
                  <c:v>4.5970119422375451</c:v>
                </c:pt>
                <c:pt idx="36" formatCode="0.0_ ">
                  <c:v>4.3268626053414954</c:v>
                </c:pt>
                <c:pt idx="37" formatCode="0.0_ ">
                  <c:v>3.420428299841312</c:v>
                </c:pt>
                <c:pt idx="38" formatCode="0.0_ ">
                  <c:v>2.9050681296937535</c:v>
                </c:pt>
                <c:pt idx="39" formatCode="0.0_ ">
                  <c:v>1.4331956216193196</c:v>
                </c:pt>
                <c:pt idx="40" formatCode="0.0_ ">
                  <c:v>0.73107532852119195</c:v>
                </c:pt>
                <c:pt idx="41" formatCode="0.0_ ">
                  <c:v>0.23484945782800948</c:v>
                </c:pt>
                <c:pt idx="42" formatCode="0.0_ ">
                  <c:v>5.8175563733859445E-2</c:v>
                </c:pt>
                <c:pt idx="43" formatCode="0.0_ ">
                  <c:v>5.8175563733859445E-2</c:v>
                </c:pt>
              </c:numCache>
            </c:numRef>
          </c:val>
          <c:smooth val="0"/>
          <c:extLst xmlns:c16r2="http://schemas.microsoft.com/office/drawing/2015/06/chart">
            <c:ext xmlns:c16="http://schemas.microsoft.com/office/drawing/2014/chart" uri="{C3380CC4-5D6E-409C-BE32-E72D297353CC}">
              <c16:uniqueId val="{00000003-85B5-4805-BC17-27D0F75CE411}"/>
            </c:ext>
          </c:extLst>
        </c:ser>
        <c:ser>
          <c:idx val="4"/>
          <c:order val="4"/>
          <c:tx>
            <c:strRef>
              <c:f>Sheet1!$F$1</c:f>
              <c:strCache>
                <c:ptCount val="1"/>
                <c:pt idx="0">
                  <c:v>兵庫</c:v>
                </c:pt>
              </c:strCache>
            </c:strRef>
          </c:tx>
          <c:spPr>
            <a:ln w="22225" cap="rnd">
              <a:solidFill>
                <a:schemeClr val="accent5"/>
              </a:solidFill>
              <a:round/>
            </a:ln>
            <a:effectLst/>
          </c:spPr>
          <c:marker>
            <c:symbol val="star"/>
            <c:size val="6"/>
            <c:spPr>
              <a:noFill/>
              <a:ln w="9525">
                <a:solidFill>
                  <a:schemeClr val="accent5"/>
                </a:solidFill>
                <a:round/>
              </a:ln>
              <a:effectLst/>
            </c:spPr>
          </c:marker>
          <c:cat>
            <c:strRef>
              <c:f>Sheet1!$A$2:$A$45</c:f>
              <c:strCache>
                <c:ptCount val="44"/>
                <c:pt idx="0">
                  <c:v>水道企業団</c:v>
                </c:pt>
                <c:pt idx="1">
                  <c:v>千早赤阪村</c:v>
                </c:pt>
                <c:pt idx="2">
                  <c:v>大阪市</c:v>
                </c:pt>
                <c:pt idx="3">
                  <c:v>四條畷市</c:v>
                </c:pt>
                <c:pt idx="4">
                  <c:v>大東市</c:v>
                </c:pt>
                <c:pt idx="5">
                  <c:v>島本町</c:v>
                </c:pt>
                <c:pt idx="6">
                  <c:v>池田市</c:v>
                </c:pt>
                <c:pt idx="7">
                  <c:v>吹田市</c:v>
                </c:pt>
                <c:pt idx="8">
                  <c:v>摂津市</c:v>
                </c:pt>
                <c:pt idx="9">
                  <c:v>柏原市</c:v>
                </c:pt>
                <c:pt idx="10">
                  <c:v>箕面市</c:v>
                </c:pt>
                <c:pt idx="11">
                  <c:v>東大阪市</c:v>
                </c:pt>
                <c:pt idx="12">
                  <c:v>忠岡町</c:v>
                </c:pt>
                <c:pt idx="13">
                  <c:v>守口市</c:v>
                </c:pt>
                <c:pt idx="14">
                  <c:v>高石市</c:v>
                </c:pt>
                <c:pt idx="15">
                  <c:v>河内長野市</c:v>
                </c:pt>
                <c:pt idx="16">
                  <c:v>泉南市</c:v>
                </c:pt>
                <c:pt idx="17">
                  <c:v>岸和田市</c:v>
                </c:pt>
                <c:pt idx="18">
                  <c:v>富田林市</c:v>
                </c:pt>
                <c:pt idx="19">
                  <c:v>河南町</c:v>
                </c:pt>
                <c:pt idx="20">
                  <c:v>大阪狭山市</c:v>
                </c:pt>
                <c:pt idx="21">
                  <c:v>八尾市</c:v>
                </c:pt>
                <c:pt idx="22">
                  <c:v>豊中市</c:v>
                </c:pt>
                <c:pt idx="23">
                  <c:v>泉大津市</c:v>
                </c:pt>
                <c:pt idx="24">
                  <c:v>泉佐野市</c:v>
                </c:pt>
                <c:pt idx="25">
                  <c:v>羽曳野市</c:v>
                </c:pt>
                <c:pt idx="26">
                  <c:v>枚方市</c:v>
                </c:pt>
                <c:pt idx="27">
                  <c:v>貝塚市</c:v>
                </c:pt>
                <c:pt idx="28">
                  <c:v>交野市</c:v>
                </c:pt>
                <c:pt idx="29">
                  <c:v>寝屋川市</c:v>
                </c:pt>
                <c:pt idx="30">
                  <c:v>和泉市</c:v>
                </c:pt>
                <c:pt idx="31">
                  <c:v>門真市</c:v>
                </c:pt>
                <c:pt idx="32">
                  <c:v>堺市</c:v>
                </c:pt>
                <c:pt idx="33">
                  <c:v>岬町</c:v>
                </c:pt>
                <c:pt idx="34">
                  <c:v>太子町</c:v>
                </c:pt>
                <c:pt idx="35">
                  <c:v>藤井寺市</c:v>
                </c:pt>
                <c:pt idx="36">
                  <c:v>松原市</c:v>
                </c:pt>
                <c:pt idx="37">
                  <c:v>高槻市</c:v>
                </c:pt>
                <c:pt idx="38">
                  <c:v>茨木市</c:v>
                </c:pt>
                <c:pt idx="39">
                  <c:v>阪南市</c:v>
                </c:pt>
                <c:pt idx="40">
                  <c:v>豊能町</c:v>
                </c:pt>
                <c:pt idx="41">
                  <c:v>能勢町</c:v>
                </c:pt>
                <c:pt idx="42">
                  <c:v>田尻町</c:v>
                </c:pt>
                <c:pt idx="43">
                  <c:v>熊取町</c:v>
                </c:pt>
              </c:strCache>
            </c:strRef>
          </c:cat>
          <c:val>
            <c:numRef>
              <c:f>Sheet1!$F$2:$F$45</c:f>
              <c:numCache>
                <c:formatCode>0.0_);[Red]\(0.0\)</c:formatCode>
                <c:ptCount val="44"/>
                <c:pt idx="0">
                  <c:v>34.4</c:v>
                </c:pt>
                <c:pt idx="1">
                  <c:v>45.990476190476187</c:v>
                </c:pt>
                <c:pt idx="2">
                  <c:v>33.745644938396559</c:v>
                </c:pt>
                <c:pt idx="3">
                  <c:v>26.428645779119393</c:v>
                </c:pt>
                <c:pt idx="4" formatCode="0.0">
                  <c:v>25.650310821413484</c:v>
                </c:pt>
                <c:pt idx="5" formatCode="0.0">
                  <c:v>24.856883234893232</c:v>
                </c:pt>
                <c:pt idx="6" formatCode="0.0">
                  <c:v>23.190897597977244</c:v>
                </c:pt>
                <c:pt idx="7" formatCode="0.0">
                  <c:v>21.414175157285232</c:v>
                </c:pt>
                <c:pt idx="8" formatCode="0.0">
                  <c:v>19.900584454670785</c:v>
                </c:pt>
                <c:pt idx="9" formatCode="0.0">
                  <c:v>19.726623174899039</c:v>
                </c:pt>
                <c:pt idx="10" formatCode="0.0">
                  <c:v>19.033777350891825</c:v>
                </c:pt>
                <c:pt idx="11" formatCode="0.0">
                  <c:v>18.46000457539326</c:v>
                </c:pt>
                <c:pt idx="12" formatCode="0.0">
                  <c:v>16.762439597753691</c:v>
                </c:pt>
                <c:pt idx="13" formatCode="0.0">
                  <c:v>14.927910445367504</c:v>
                </c:pt>
                <c:pt idx="14" formatCode="0.0">
                  <c:v>13.223101228232723</c:v>
                </c:pt>
                <c:pt idx="15" formatCode="0.0">
                  <c:v>10.953915114161648</c:v>
                </c:pt>
                <c:pt idx="16" formatCode="0.0">
                  <c:v>8.6668124498870185</c:v>
                </c:pt>
                <c:pt idx="17" formatCode="0.0">
                  <c:v>8.0563876651982369</c:v>
                </c:pt>
                <c:pt idx="18" formatCode="0.0">
                  <c:v>7.639569049951028</c:v>
                </c:pt>
                <c:pt idx="19" formatCode="0.0">
                  <c:v>6.2014164795301436</c:v>
                </c:pt>
                <c:pt idx="20" formatCode="0.0">
                  <c:v>5.0195912316001268</c:v>
                </c:pt>
                <c:pt idx="21" formatCode="0.0">
                  <c:v>4.9150195140375175</c:v>
                </c:pt>
                <c:pt idx="22" formatCode="0.0">
                  <c:v>4.733798366422227</c:v>
                </c:pt>
                <c:pt idx="23" formatCode="0.0">
                  <c:v>4.1614833244476044</c:v>
                </c:pt>
                <c:pt idx="24" formatCode="0.0">
                  <c:v>3.6329113924050631</c:v>
                </c:pt>
                <c:pt idx="25" formatCode="0.0">
                  <c:v>2.3803879736083124</c:v>
                </c:pt>
                <c:pt idx="26" formatCode="0.0">
                  <c:v>1.4082670491589517</c:v>
                </c:pt>
                <c:pt idx="27" formatCode="0.0">
                  <c:v>1.1255609881995325</c:v>
                </c:pt>
                <c:pt idx="28" formatCode="0.0">
                  <c:v>0.59832680292279983</c:v>
                </c:pt>
                <c:pt idx="29" formatCode="0.0">
                  <c:v>0.55539732270008546</c:v>
                </c:pt>
                <c:pt idx="30" formatCode="0.0">
                  <c:v>0.49769450340335214</c:v>
                </c:pt>
              </c:numCache>
            </c:numRef>
          </c:val>
          <c:smooth val="0"/>
          <c:extLst xmlns:c16r2="http://schemas.microsoft.com/office/drawing/2015/06/chart">
            <c:ext xmlns:c16="http://schemas.microsoft.com/office/drawing/2014/chart" uri="{C3380CC4-5D6E-409C-BE32-E72D297353CC}">
              <c16:uniqueId val="{00000004-85B5-4805-BC17-27D0F75CE411}"/>
            </c:ext>
          </c:extLst>
        </c:ser>
        <c:dLbls>
          <c:showLegendKey val="0"/>
          <c:showVal val="0"/>
          <c:showCatName val="0"/>
          <c:showSerName val="0"/>
          <c:showPercent val="0"/>
          <c:showBubbleSize val="0"/>
        </c:dLbls>
        <c:marker val="1"/>
        <c:smooth val="0"/>
        <c:axId val="179051904"/>
        <c:axId val="179070848"/>
      </c:lineChart>
      <c:catAx>
        <c:axId val="179051904"/>
        <c:scaling>
          <c:orientation val="minMax"/>
        </c:scaling>
        <c:delete val="1"/>
        <c:axPos val="b"/>
        <c:numFmt formatCode="General" sourceLinked="1"/>
        <c:majorTickMark val="none"/>
        <c:minorTickMark val="none"/>
        <c:tickLblPos val="nextTo"/>
        <c:crossAx val="179070848"/>
        <c:crosses val="autoZero"/>
        <c:auto val="1"/>
        <c:lblAlgn val="ctr"/>
        <c:lblOffset val="100"/>
        <c:noMultiLvlLbl val="0"/>
      </c:catAx>
      <c:valAx>
        <c:axId val="179070848"/>
        <c:scaling>
          <c:orientation val="minMax"/>
          <c:max val="60"/>
        </c:scaling>
        <c:delete val="0"/>
        <c:axPos val="l"/>
        <c:numFmt formatCode="#,##0_);[Red]\(#,##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79051904"/>
        <c:crosses val="autoZero"/>
        <c:crossBetween val="between"/>
      </c:valAx>
      <c:spPr>
        <a:noFill/>
        <a:ln>
          <a:noFill/>
        </a:ln>
        <a:effectLst/>
      </c:spPr>
    </c:plotArea>
    <c:plotVisOnly val="1"/>
    <c:dispBlanksAs val="gap"/>
    <c:showDLblsOverMax val="0"/>
  </c:chart>
  <c:spPr>
    <a:noFill/>
    <a:ln>
      <a:noFill/>
    </a:ln>
    <a:effectLst/>
  </c:spPr>
  <c:txPr>
    <a:bodyPr/>
    <a:lstStyle/>
    <a:p>
      <a:pPr>
        <a:defRPr sz="105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189532520325198E-2"/>
          <c:y val="0.15305738157153917"/>
          <c:w val="0.86162093495934955"/>
          <c:h val="0.70809928840298342"/>
        </c:manualLayout>
      </c:layout>
      <c:barChart>
        <c:barDir val="col"/>
        <c:grouping val="stacked"/>
        <c:varyColors val="0"/>
        <c:ser>
          <c:idx val="0"/>
          <c:order val="0"/>
          <c:tx>
            <c:strRef>
              <c:f>Sheet1!$B$1</c:f>
              <c:strCache>
                <c:ptCount val="1"/>
                <c:pt idx="0">
                  <c:v>管路延長</c:v>
                </c:pt>
              </c:strCache>
            </c:strRef>
          </c:tx>
          <c:spPr>
            <a:solidFill>
              <a:schemeClr val="bg1">
                <a:lumMod val="75000"/>
              </a:schemeClr>
            </a:solidFill>
            <a:ln>
              <a:solidFill>
                <a:schemeClr val="tx1">
                  <a:lumMod val="50000"/>
                  <a:lumOff val="50000"/>
                </a:schemeClr>
              </a:solidFill>
            </a:ln>
          </c:spPr>
          <c:invertIfNegative val="0"/>
          <c:dPt>
            <c:idx val="5"/>
            <c:invertIfNegative val="0"/>
            <c:bubble3D val="0"/>
            <c:extLst xmlns:c16r2="http://schemas.microsoft.com/office/drawing/2015/06/chart">
              <c:ext xmlns:c16="http://schemas.microsoft.com/office/drawing/2014/chart" uri="{C3380CC4-5D6E-409C-BE32-E72D297353CC}">
                <c16:uniqueId val="{00000000-FD2A-4777-8A3E-76127C22FF7F}"/>
              </c:ext>
            </c:extLst>
          </c:dPt>
          <c:dPt>
            <c:idx val="23"/>
            <c:invertIfNegative val="0"/>
            <c:bubble3D val="0"/>
            <c:spPr>
              <a:solidFill>
                <a:schemeClr val="tx1">
                  <a:lumMod val="50000"/>
                  <a:lumOff val="50000"/>
                </a:schemeClr>
              </a:solidFill>
              <a:ln>
                <a:solidFill>
                  <a:schemeClr val="tx1">
                    <a:lumMod val="50000"/>
                    <a:lumOff val="50000"/>
                  </a:schemeClr>
                </a:solidFill>
              </a:ln>
            </c:spPr>
            <c:extLst xmlns:c16r2="http://schemas.microsoft.com/office/drawing/2015/06/chart">
              <c:ext xmlns:c16="http://schemas.microsoft.com/office/drawing/2014/chart" uri="{C3380CC4-5D6E-409C-BE32-E72D297353CC}">
                <c16:uniqueId val="{00000002-FD2A-4777-8A3E-76127C22FF7F}"/>
              </c:ext>
            </c:extLst>
          </c:dPt>
          <c:dPt>
            <c:idx val="44"/>
            <c:invertIfNegative val="0"/>
            <c:bubble3D val="0"/>
            <c:spPr>
              <a:solidFill>
                <a:schemeClr val="tx1">
                  <a:lumMod val="50000"/>
                  <a:lumOff val="50000"/>
                </a:schemeClr>
              </a:solidFill>
              <a:ln>
                <a:solidFill>
                  <a:schemeClr val="tx1">
                    <a:lumMod val="50000"/>
                    <a:lumOff val="50000"/>
                  </a:schemeClr>
                </a:solidFill>
              </a:ln>
            </c:spPr>
            <c:extLst xmlns:c16r2="http://schemas.microsoft.com/office/drawing/2015/06/chart">
              <c:ext xmlns:c16="http://schemas.microsoft.com/office/drawing/2014/chart" uri="{C3380CC4-5D6E-409C-BE32-E72D297353CC}">
                <c16:uniqueId val="{00000004-FD2A-4777-8A3E-76127C22FF7F}"/>
              </c:ext>
            </c:extLst>
          </c:dPt>
          <c:cat>
            <c:strRef>
              <c:f>Sheet1!$A$2:$A$46</c:f>
              <c:strCache>
                <c:ptCount val="45"/>
                <c:pt idx="0">
                  <c:v>千早赤阪村</c:v>
                </c:pt>
                <c:pt idx="1">
                  <c:v>岸和田市</c:v>
                </c:pt>
                <c:pt idx="2">
                  <c:v>岬町</c:v>
                </c:pt>
                <c:pt idx="3">
                  <c:v>八尾市</c:v>
                </c:pt>
                <c:pt idx="4">
                  <c:v>豊能町</c:v>
                </c:pt>
                <c:pt idx="5">
                  <c:v>摂津市</c:v>
                </c:pt>
                <c:pt idx="6">
                  <c:v>寝屋川市</c:v>
                </c:pt>
                <c:pt idx="7">
                  <c:v>忠岡町</c:v>
                </c:pt>
                <c:pt idx="8">
                  <c:v>島本町</c:v>
                </c:pt>
                <c:pt idx="9">
                  <c:v>藤井寺市</c:v>
                </c:pt>
                <c:pt idx="10">
                  <c:v>貝塚市</c:v>
                </c:pt>
                <c:pt idx="11">
                  <c:v>河南町</c:v>
                </c:pt>
                <c:pt idx="12">
                  <c:v>東大阪市</c:v>
                </c:pt>
                <c:pt idx="13">
                  <c:v>堺市</c:v>
                </c:pt>
                <c:pt idx="14">
                  <c:v>高石市</c:v>
                </c:pt>
                <c:pt idx="15">
                  <c:v>枚方市</c:v>
                </c:pt>
                <c:pt idx="16">
                  <c:v>田尻町</c:v>
                </c:pt>
                <c:pt idx="17">
                  <c:v>阪南市</c:v>
                </c:pt>
                <c:pt idx="18">
                  <c:v>守口市</c:v>
                </c:pt>
                <c:pt idx="19">
                  <c:v>柏原市</c:v>
                </c:pt>
                <c:pt idx="20">
                  <c:v>泉南市</c:v>
                </c:pt>
                <c:pt idx="21">
                  <c:v>池田市</c:v>
                </c:pt>
                <c:pt idx="22">
                  <c:v>富田林市</c:v>
                </c:pt>
                <c:pt idx="23">
                  <c:v>大阪市</c:v>
                </c:pt>
                <c:pt idx="24">
                  <c:v>箕面市</c:v>
                </c:pt>
                <c:pt idx="25">
                  <c:v>門真市</c:v>
                </c:pt>
                <c:pt idx="26">
                  <c:v>吹田市</c:v>
                </c:pt>
                <c:pt idx="27">
                  <c:v>羽曳野市</c:v>
                </c:pt>
                <c:pt idx="28">
                  <c:v>高槻市</c:v>
                </c:pt>
                <c:pt idx="29">
                  <c:v>大阪狭山市</c:v>
                </c:pt>
                <c:pt idx="30">
                  <c:v>交野市</c:v>
                </c:pt>
                <c:pt idx="31">
                  <c:v>松原市</c:v>
                </c:pt>
                <c:pt idx="32">
                  <c:v>河内長野市</c:v>
                </c:pt>
                <c:pt idx="33">
                  <c:v>大東市</c:v>
                </c:pt>
                <c:pt idx="34">
                  <c:v>太子町</c:v>
                </c:pt>
                <c:pt idx="35">
                  <c:v>豊中市</c:v>
                </c:pt>
                <c:pt idx="36">
                  <c:v>茨木市</c:v>
                </c:pt>
                <c:pt idx="37">
                  <c:v>泉佐野市</c:v>
                </c:pt>
                <c:pt idx="38">
                  <c:v>四條畷市</c:v>
                </c:pt>
                <c:pt idx="39">
                  <c:v>熊取町</c:v>
                </c:pt>
                <c:pt idx="40">
                  <c:v>泉大津市</c:v>
                </c:pt>
                <c:pt idx="41">
                  <c:v>和泉市</c:v>
                </c:pt>
                <c:pt idx="42">
                  <c:v>能勢町</c:v>
                </c:pt>
                <c:pt idx="44">
                  <c:v>企業団</c:v>
                </c:pt>
              </c:strCache>
            </c:strRef>
          </c:cat>
          <c:val>
            <c:numRef>
              <c:f>Sheet1!$B$2:$B$46</c:f>
              <c:numCache>
                <c:formatCode>General</c:formatCode>
                <c:ptCount val="45"/>
                <c:pt idx="0">
                  <c:v>12991</c:v>
                </c:pt>
                <c:pt idx="1">
                  <c:v>31950</c:v>
                </c:pt>
                <c:pt idx="2">
                  <c:v>18279</c:v>
                </c:pt>
                <c:pt idx="3">
                  <c:v>40559</c:v>
                </c:pt>
                <c:pt idx="4">
                  <c:v>49453</c:v>
                </c:pt>
                <c:pt idx="5">
                  <c:v>22190</c:v>
                </c:pt>
                <c:pt idx="6">
                  <c:v>36468</c:v>
                </c:pt>
                <c:pt idx="7">
                  <c:v>331</c:v>
                </c:pt>
                <c:pt idx="8">
                  <c:v>12014</c:v>
                </c:pt>
                <c:pt idx="9">
                  <c:v>9947</c:v>
                </c:pt>
                <c:pt idx="10">
                  <c:v>18902</c:v>
                </c:pt>
                <c:pt idx="11">
                  <c:v>26283</c:v>
                </c:pt>
                <c:pt idx="12">
                  <c:v>66958</c:v>
                </c:pt>
                <c:pt idx="13">
                  <c:v>201126</c:v>
                </c:pt>
                <c:pt idx="14">
                  <c:v>5059</c:v>
                </c:pt>
                <c:pt idx="15">
                  <c:v>56015</c:v>
                </c:pt>
                <c:pt idx="16">
                  <c:v>1190</c:v>
                </c:pt>
                <c:pt idx="17">
                  <c:v>29463</c:v>
                </c:pt>
                <c:pt idx="18">
                  <c:v>46549</c:v>
                </c:pt>
                <c:pt idx="19">
                  <c:v>24332</c:v>
                </c:pt>
                <c:pt idx="20">
                  <c:v>21759</c:v>
                </c:pt>
                <c:pt idx="21">
                  <c:v>47302</c:v>
                </c:pt>
                <c:pt idx="22">
                  <c:v>52898</c:v>
                </c:pt>
                <c:pt idx="23">
                  <c:v>746300</c:v>
                </c:pt>
                <c:pt idx="24">
                  <c:v>46937</c:v>
                </c:pt>
                <c:pt idx="25">
                  <c:v>18899</c:v>
                </c:pt>
                <c:pt idx="26">
                  <c:v>77800</c:v>
                </c:pt>
                <c:pt idx="27">
                  <c:v>31364</c:v>
                </c:pt>
                <c:pt idx="28">
                  <c:v>78705</c:v>
                </c:pt>
                <c:pt idx="29">
                  <c:v>20509</c:v>
                </c:pt>
                <c:pt idx="30">
                  <c:v>23698</c:v>
                </c:pt>
                <c:pt idx="31">
                  <c:v>12875</c:v>
                </c:pt>
                <c:pt idx="32">
                  <c:v>50692</c:v>
                </c:pt>
                <c:pt idx="33">
                  <c:v>15612</c:v>
                </c:pt>
                <c:pt idx="34">
                  <c:v>6735</c:v>
                </c:pt>
                <c:pt idx="35">
                  <c:v>78273</c:v>
                </c:pt>
                <c:pt idx="36">
                  <c:v>86944</c:v>
                </c:pt>
                <c:pt idx="37">
                  <c:v>12018</c:v>
                </c:pt>
                <c:pt idx="38">
                  <c:v>8461</c:v>
                </c:pt>
                <c:pt idx="39">
                  <c:v>5037</c:v>
                </c:pt>
                <c:pt idx="40">
                  <c:v>2332</c:v>
                </c:pt>
                <c:pt idx="41">
                  <c:v>33591</c:v>
                </c:pt>
                <c:pt idx="42">
                  <c:v>13592</c:v>
                </c:pt>
                <c:pt idx="44">
                  <c:v>570760</c:v>
                </c:pt>
              </c:numCache>
            </c:numRef>
          </c:val>
          <c:extLst xmlns:c16r2="http://schemas.microsoft.com/office/drawing/2015/06/chart">
            <c:ext xmlns:c16="http://schemas.microsoft.com/office/drawing/2014/chart" uri="{C3380CC4-5D6E-409C-BE32-E72D297353CC}">
              <c16:uniqueId val="{00000005-FD2A-4777-8A3E-76127C22FF7F}"/>
            </c:ext>
          </c:extLst>
        </c:ser>
        <c:dLbls>
          <c:showLegendKey val="0"/>
          <c:showVal val="0"/>
          <c:showCatName val="0"/>
          <c:showSerName val="0"/>
          <c:showPercent val="0"/>
          <c:showBubbleSize val="0"/>
        </c:dLbls>
        <c:gapWidth val="80"/>
        <c:overlap val="100"/>
        <c:axId val="180231168"/>
        <c:axId val="180237056"/>
      </c:barChart>
      <c:lineChart>
        <c:grouping val="standard"/>
        <c:varyColors val="0"/>
        <c:ser>
          <c:idx val="1"/>
          <c:order val="1"/>
          <c:tx>
            <c:strRef>
              <c:f>Sheet1!$C$1</c:f>
              <c:strCache>
                <c:ptCount val="1"/>
                <c:pt idx="0">
                  <c:v>列1</c:v>
                </c:pt>
              </c:strCache>
            </c:strRef>
          </c:tx>
          <c:cat>
            <c:strRef>
              <c:f>Sheet1!$A$2:$A$46</c:f>
              <c:strCache>
                <c:ptCount val="45"/>
                <c:pt idx="0">
                  <c:v>千早赤阪村</c:v>
                </c:pt>
                <c:pt idx="1">
                  <c:v>岸和田市</c:v>
                </c:pt>
                <c:pt idx="2">
                  <c:v>岬町</c:v>
                </c:pt>
                <c:pt idx="3">
                  <c:v>八尾市</c:v>
                </c:pt>
                <c:pt idx="4">
                  <c:v>豊能町</c:v>
                </c:pt>
                <c:pt idx="5">
                  <c:v>摂津市</c:v>
                </c:pt>
                <c:pt idx="6">
                  <c:v>寝屋川市</c:v>
                </c:pt>
                <c:pt idx="7">
                  <c:v>忠岡町</c:v>
                </c:pt>
                <c:pt idx="8">
                  <c:v>島本町</c:v>
                </c:pt>
                <c:pt idx="9">
                  <c:v>藤井寺市</c:v>
                </c:pt>
                <c:pt idx="10">
                  <c:v>貝塚市</c:v>
                </c:pt>
                <c:pt idx="11">
                  <c:v>河南町</c:v>
                </c:pt>
                <c:pt idx="12">
                  <c:v>東大阪市</c:v>
                </c:pt>
                <c:pt idx="13">
                  <c:v>堺市</c:v>
                </c:pt>
                <c:pt idx="14">
                  <c:v>高石市</c:v>
                </c:pt>
                <c:pt idx="15">
                  <c:v>枚方市</c:v>
                </c:pt>
                <c:pt idx="16">
                  <c:v>田尻町</c:v>
                </c:pt>
                <c:pt idx="17">
                  <c:v>阪南市</c:v>
                </c:pt>
                <c:pt idx="18">
                  <c:v>守口市</c:v>
                </c:pt>
                <c:pt idx="19">
                  <c:v>柏原市</c:v>
                </c:pt>
                <c:pt idx="20">
                  <c:v>泉南市</c:v>
                </c:pt>
                <c:pt idx="21">
                  <c:v>池田市</c:v>
                </c:pt>
                <c:pt idx="22">
                  <c:v>富田林市</c:v>
                </c:pt>
                <c:pt idx="23">
                  <c:v>大阪市</c:v>
                </c:pt>
                <c:pt idx="24">
                  <c:v>箕面市</c:v>
                </c:pt>
                <c:pt idx="25">
                  <c:v>門真市</c:v>
                </c:pt>
                <c:pt idx="26">
                  <c:v>吹田市</c:v>
                </c:pt>
                <c:pt idx="27">
                  <c:v>羽曳野市</c:v>
                </c:pt>
                <c:pt idx="28">
                  <c:v>高槻市</c:v>
                </c:pt>
                <c:pt idx="29">
                  <c:v>大阪狭山市</c:v>
                </c:pt>
                <c:pt idx="30">
                  <c:v>交野市</c:v>
                </c:pt>
                <c:pt idx="31">
                  <c:v>松原市</c:v>
                </c:pt>
                <c:pt idx="32">
                  <c:v>河内長野市</c:v>
                </c:pt>
                <c:pt idx="33">
                  <c:v>大東市</c:v>
                </c:pt>
                <c:pt idx="34">
                  <c:v>太子町</c:v>
                </c:pt>
                <c:pt idx="35">
                  <c:v>豊中市</c:v>
                </c:pt>
                <c:pt idx="36">
                  <c:v>茨木市</c:v>
                </c:pt>
                <c:pt idx="37">
                  <c:v>泉佐野市</c:v>
                </c:pt>
                <c:pt idx="38">
                  <c:v>四條畷市</c:v>
                </c:pt>
                <c:pt idx="39">
                  <c:v>熊取町</c:v>
                </c:pt>
                <c:pt idx="40">
                  <c:v>泉大津市</c:v>
                </c:pt>
                <c:pt idx="41">
                  <c:v>和泉市</c:v>
                </c:pt>
                <c:pt idx="42">
                  <c:v>能勢町</c:v>
                </c:pt>
                <c:pt idx="44">
                  <c:v>企業団</c:v>
                </c:pt>
              </c:strCache>
            </c:strRef>
          </c:cat>
          <c:val>
            <c:numRef>
              <c:f>Sheet1!$C$2:$C$46</c:f>
              <c:numCache>
                <c:formatCode>General</c:formatCode>
                <c:ptCount val="45"/>
              </c:numCache>
            </c:numRef>
          </c:val>
          <c:smooth val="0"/>
          <c:extLst xmlns:c16r2="http://schemas.microsoft.com/office/drawing/2015/06/chart">
            <c:ext xmlns:c16="http://schemas.microsoft.com/office/drawing/2014/chart" uri="{C3380CC4-5D6E-409C-BE32-E72D297353CC}">
              <c16:uniqueId val="{00000006-FD2A-4777-8A3E-76127C22FF7F}"/>
            </c:ext>
          </c:extLst>
        </c:ser>
        <c:ser>
          <c:idx val="2"/>
          <c:order val="2"/>
          <c:tx>
            <c:strRef>
              <c:f>Sheet1!$D$1</c:f>
              <c:strCache>
                <c:ptCount val="1"/>
                <c:pt idx="0">
                  <c:v>耐震適合率</c:v>
                </c:pt>
              </c:strCache>
            </c:strRef>
          </c:tx>
          <c:spPr>
            <a:ln>
              <a:solidFill>
                <a:srgbClr val="FF0000"/>
              </a:solidFill>
            </a:ln>
          </c:spPr>
          <c:marker>
            <c:spPr>
              <a:solidFill>
                <a:srgbClr val="FF0000"/>
              </a:solidFill>
              <a:ln>
                <a:solidFill>
                  <a:srgbClr val="FF0000"/>
                </a:solidFill>
              </a:ln>
            </c:spPr>
          </c:marker>
          <c:dLbls>
            <c:dLbl>
              <c:idx val="23"/>
              <c:layout>
                <c:manualLayout>
                  <c:x val="-5.3583502710027098E-2"/>
                  <c:y val="-3.886103050696815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D2A-4777-8A3E-76127C22FF7F}"/>
                </c:ext>
              </c:extLst>
            </c:dLbl>
            <c:dLbl>
              <c:idx val="44"/>
              <c:layout/>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D2A-4777-8A3E-76127C22FF7F}"/>
                </c:ext>
              </c:extLst>
            </c:dLbl>
            <c:numFmt formatCode="#,##0.0_);[Red]\(#,##0.0\)" sourceLinked="0"/>
            <c:spPr>
              <a:noFill/>
              <a:ln>
                <a:noFill/>
              </a:ln>
              <a:effectLst/>
            </c:spPr>
            <c:txPr>
              <a:bodyPr/>
              <a:lstStyle/>
              <a:p>
                <a:pPr>
                  <a:defRPr sz="900"/>
                </a:pPr>
                <a:endParaRPr lang="ja-JP"/>
              </a:p>
            </c:txPr>
            <c:dLblPos val="l"/>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Sheet1!$A$2:$A$46</c:f>
              <c:strCache>
                <c:ptCount val="45"/>
                <c:pt idx="0">
                  <c:v>千早赤阪村</c:v>
                </c:pt>
                <c:pt idx="1">
                  <c:v>岸和田市</c:v>
                </c:pt>
                <c:pt idx="2">
                  <c:v>岬町</c:v>
                </c:pt>
                <c:pt idx="3">
                  <c:v>八尾市</c:v>
                </c:pt>
                <c:pt idx="4">
                  <c:v>豊能町</c:v>
                </c:pt>
                <c:pt idx="5">
                  <c:v>摂津市</c:v>
                </c:pt>
                <c:pt idx="6">
                  <c:v>寝屋川市</c:v>
                </c:pt>
                <c:pt idx="7">
                  <c:v>忠岡町</c:v>
                </c:pt>
                <c:pt idx="8">
                  <c:v>島本町</c:v>
                </c:pt>
                <c:pt idx="9">
                  <c:v>藤井寺市</c:v>
                </c:pt>
                <c:pt idx="10">
                  <c:v>貝塚市</c:v>
                </c:pt>
                <c:pt idx="11">
                  <c:v>河南町</c:v>
                </c:pt>
                <c:pt idx="12">
                  <c:v>東大阪市</c:v>
                </c:pt>
                <c:pt idx="13">
                  <c:v>堺市</c:v>
                </c:pt>
                <c:pt idx="14">
                  <c:v>高石市</c:v>
                </c:pt>
                <c:pt idx="15">
                  <c:v>枚方市</c:v>
                </c:pt>
                <c:pt idx="16">
                  <c:v>田尻町</c:v>
                </c:pt>
                <c:pt idx="17">
                  <c:v>阪南市</c:v>
                </c:pt>
                <c:pt idx="18">
                  <c:v>守口市</c:v>
                </c:pt>
                <c:pt idx="19">
                  <c:v>柏原市</c:v>
                </c:pt>
                <c:pt idx="20">
                  <c:v>泉南市</c:v>
                </c:pt>
                <c:pt idx="21">
                  <c:v>池田市</c:v>
                </c:pt>
                <c:pt idx="22">
                  <c:v>富田林市</c:v>
                </c:pt>
                <c:pt idx="23">
                  <c:v>大阪市</c:v>
                </c:pt>
                <c:pt idx="24">
                  <c:v>箕面市</c:v>
                </c:pt>
                <c:pt idx="25">
                  <c:v>門真市</c:v>
                </c:pt>
                <c:pt idx="26">
                  <c:v>吹田市</c:v>
                </c:pt>
                <c:pt idx="27">
                  <c:v>羽曳野市</c:v>
                </c:pt>
                <c:pt idx="28">
                  <c:v>高槻市</c:v>
                </c:pt>
                <c:pt idx="29">
                  <c:v>大阪狭山市</c:v>
                </c:pt>
                <c:pt idx="30">
                  <c:v>交野市</c:v>
                </c:pt>
                <c:pt idx="31">
                  <c:v>松原市</c:v>
                </c:pt>
                <c:pt idx="32">
                  <c:v>河内長野市</c:v>
                </c:pt>
                <c:pt idx="33">
                  <c:v>大東市</c:v>
                </c:pt>
                <c:pt idx="34">
                  <c:v>太子町</c:v>
                </c:pt>
                <c:pt idx="35">
                  <c:v>豊中市</c:v>
                </c:pt>
                <c:pt idx="36">
                  <c:v>茨木市</c:v>
                </c:pt>
                <c:pt idx="37">
                  <c:v>泉佐野市</c:v>
                </c:pt>
                <c:pt idx="38">
                  <c:v>四條畷市</c:v>
                </c:pt>
                <c:pt idx="39">
                  <c:v>熊取町</c:v>
                </c:pt>
                <c:pt idx="40">
                  <c:v>泉大津市</c:v>
                </c:pt>
                <c:pt idx="41">
                  <c:v>和泉市</c:v>
                </c:pt>
                <c:pt idx="42">
                  <c:v>能勢町</c:v>
                </c:pt>
                <c:pt idx="44">
                  <c:v>企業団</c:v>
                </c:pt>
              </c:strCache>
            </c:strRef>
          </c:cat>
          <c:val>
            <c:numRef>
              <c:f>Sheet1!$D$2:$D$46</c:f>
              <c:numCache>
                <c:formatCode>General</c:formatCode>
                <c:ptCount val="45"/>
                <c:pt idx="0">
                  <c:v>0.10776691555692403</c:v>
                </c:pt>
                <c:pt idx="1">
                  <c:v>9.511737089201878</c:v>
                </c:pt>
                <c:pt idx="2">
                  <c:v>11.198643251819028</c:v>
                </c:pt>
                <c:pt idx="3">
                  <c:v>12.463325032668457</c:v>
                </c:pt>
                <c:pt idx="4">
                  <c:v>17.632903969425513</c:v>
                </c:pt>
                <c:pt idx="5">
                  <c:v>18.210905813429473</c:v>
                </c:pt>
                <c:pt idx="6">
                  <c:v>20.711308544477351</c:v>
                </c:pt>
                <c:pt idx="7">
                  <c:v>22.9607250755287</c:v>
                </c:pt>
                <c:pt idx="8">
                  <c:v>26.310970534376558</c:v>
                </c:pt>
                <c:pt idx="9">
                  <c:v>27.224288730270434</c:v>
                </c:pt>
                <c:pt idx="10">
                  <c:v>28.594857687017246</c:v>
                </c:pt>
                <c:pt idx="11">
                  <c:v>28.80188715139063</c:v>
                </c:pt>
                <c:pt idx="12">
                  <c:v>29.445323934406641</c:v>
                </c:pt>
                <c:pt idx="13">
                  <c:v>30.065232739675622</c:v>
                </c:pt>
                <c:pt idx="14">
                  <c:v>30.203597548922712</c:v>
                </c:pt>
                <c:pt idx="15">
                  <c:v>30.734624654110505</c:v>
                </c:pt>
                <c:pt idx="16">
                  <c:v>31.428571428571427</c:v>
                </c:pt>
                <c:pt idx="17">
                  <c:v>31.497131996062862</c:v>
                </c:pt>
                <c:pt idx="18">
                  <c:v>31.803046252336248</c:v>
                </c:pt>
                <c:pt idx="19">
                  <c:v>34.123787604800263</c:v>
                </c:pt>
                <c:pt idx="20">
                  <c:v>34.468495794843513</c:v>
                </c:pt>
                <c:pt idx="21">
                  <c:v>36.16760390681155</c:v>
                </c:pt>
                <c:pt idx="22">
                  <c:v>38.784075012287801</c:v>
                </c:pt>
                <c:pt idx="23">
                  <c:v>41.67600160793247</c:v>
                </c:pt>
                <c:pt idx="24">
                  <c:v>42.757312994013255</c:v>
                </c:pt>
                <c:pt idx="25">
                  <c:v>44.023493306524152</c:v>
                </c:pt>
                <c:pt idx="26">
                  <c:v>45.48586118251928</c:v>
                </c:pt>
                <c:pt idx="27">
                  <c:v>47.873357990052291</c:v>
                </c:pt>
                <c:pt idx="28">
                  <c:v>48.84696016771489</c:v>
                </c:pt>
                <c:pt idx="29">
                  <c:v>49.25154810083378</c:v>
                </c:pt>
                <c:pt idx="30">
                  <c:v>49.523166511941938</c:v>
                </c:pt>
                <c:pt idx="31">
                  <c:v>52.442718446601944</c:v>
                </c:pt>
                <c:pt idx="32">
                  <c:v>52.487572003471946</c:v>
                </c:pt>
                <c:pt idx="33">
                  <c:v>53.567768383294897</c:v>
                </c:pt>
                <c:pt idx="34">
                  <c:v>56.377134372680025</c:v>
                </c:pt>
                <c:pt idx="35">
                  <c:v>58.777611692409906</c:v>
                </c:pt>
                <c:pt idx="36">
                  <c:v>65.917142068457864</c:v>
                </c:pt>
                <c:pt idx="37">
                  <c:v>71.134964220336158</c:v>
                </c:pt>
                <c:pt idx="38">
                  <c:v>71.693653232478425</c:v>
                </c:pt>
                <c:pt idx="39">
                  <c:v>78.121897955132027</c:v>
                </c:pt>
                <c:pt idx="40">
                  <c:v>89.879931389365353</c:v>
                </c:pt>
                <c:pt idx="41">
                  <c:v>92.161590902325031</c:v>
                </c:pt>
                <c:pt idx="42">
                  <c:v>95.629782224838138</c:v>
                </c:pt>
                <c:pt idx="44">
                  <c:v>31.212418529679724</c:v>
                </c:pt>
              </c:numCache>
            </c:numRef>
          </c:val>
          <c:smooth val="0"/>
          <c:extLst xmlns:c16r2="http://schemas.microsoft.com/office/drawing/2015/06/chart">
            <c:ext xmlns:c16="http://schemas.microsoft.com/office/drawing/2014/chart" uri="{C3380CC4-5D6E-409C-BE32-E72D297353CC}">
              <c16:uniqueId val="{00000009-FD2A-4777-8A3E-76127C22FF7F}"/>
            </c:ext>
          </c:extLst>
        </c:ser>
        <c:dLbls>
          <c:showLegendKey val="0"/>
          <c:showVal val="0"/>
          <c:showCatName val="0"/>
          <c:showSerName val="0"/>
          <c:showPercent val="0"/>
          <c:showBubbleSize val="0"/>
        </c:dLbls>
        <c:marker val="1"/>
        <c:smooth val="0"/>
        <c:axId val="180253056"/>
        <c:axId val="180238976"/>
      </c:lineChart>
      <c:catAx>
        <c:axId val="180231168"/>
        <c:scaling>
          <c:orientation val="minMax"/>
        </c:scaling>
        <c:delete val="0"/>
        <c:axPos val="b"/>
        <c:numFmt formatCode="General" sourceLinked="0"/>
        <c:majorTickMark val="out"/>
        <c:minorTickMark val="none"/>
        <c:tickLblPos val="nextTo"/>
        <c:txPr>
          <a:bodyPr rot="0" vert="eaVert"/>
          <a:lstStyle/>
          <a:p>
            <a:pPr>
              <a:defRPr sz="700"/>
            </a:pPr>
            <a:endParaRPr lang="ja-JP"/>
          </a:p>
        </c:txPr>
        <c:crossAx val="180237056"/>
        <c:crosses val="autoZero"/>
        <c:auto val="1"/>
        <c:lblAlgn val="ctr"/>
        <c:lblOffset val="100"/>
        <c:noMultiLvlLbl val="0"/>
      </c:catAx>
      <c:valAx>
        <c:axId val="180237056"/>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900"/>
            </a:pPr>
            <a:endParaRPr lang="ja-JP"/>
          </a:p>
        </c:txPr>
        <c:crossAx val="180231168"/>
        <c:crosses val="autoZero"/>
        <c:crossBetween val="between"/>
        <c:dispUnits>
          <c:builtInUnit val="thousands"/>
        </c:dispUnits>
      </c:valAx>
      <c:valAx>
        <c:axId val="180238976"/>
        <c:scaling>
          <c:orientation val="minMax"/>
          <c:max val="100"/>
          <c:min val="0"/>
        </c:scaling>
        <c:delete val="0"/>
        <c:axPos val="r"/>
        <c:numFmt formatCode="General" sourceLinked="1"/>
        <c:majorTickMark val="out"/>
        <c:minorTickMark val="none"/>
        <c:tickLblPos val="nextTo"/>
        <c:txPr>
          <a:bodyPr/>
          <a:lstStyle/>
          <a:p>
            <a:pPr>
              <a:defRPr sz="900"/>
            </a:pPr>
            <a:endParaRPr lang="ja-JP"/>
          </a:p>
        </c:txPr>
        <c:crossAx val="180253056"/>
        <c:crosses val="max"/>
        <c:crossBetween val="between"/>
      </c:valAx>
      <c:catAx>
        <c:axId val="180253056"/>
        <c:scaling>
          <c:orientation val="minMax"/>
        </c:scaling>
        <c:delete val="1"/>
        <c:axPos val="b"/>
        <c:numFmt formatCode="General" sourceLinked="1"/>
        <c:majorTickMark val="out"/>
        <c:minorTickMark val="none"/>
        <c:tickLblPos val="nextTo"/>
        <c:crossAx val="180238976"/>
        <c:crosses val="autoZero"/>
        <c:auto val="1"/>
        <c:lblAlgn val="ctr"/>
        <c:lblOffset val="100"/>
        <c:noMultiLvlLbl val="0"/>
      </c:catAx>
    </c:plotArea>
    <c:plotVisOnly val="1"/>
    <c:dispBlanksAs val="gap"/>
    <c:showDLblsOverMax val="0"/>
  </c:chart>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56246284928121"/>
          <c:y val="0.16299753653269125"/>
          <c:w val="0.73664411513273687"/>
          <c:h val="0.68541061329892583"/>
        </c:manualLayout>
      </c:layout>
      <c:barChart>
        <c:barDir val="col"/>
        <c:grouping val="stacked"/>
        <c:varyColors val="0"/>
        <c:ser>
          <c:idx val="0"/>
          <c:order val="0"/>
          <c:tx>
            <c:strRef>
              <c:f>Sheet1!$B$1</c:f>
              <c:strCache>
                <c:ptCount val="1"/>
                <c:pt idx="0">
                  <c:v>管路延長</c:v>
                </c:pt>
              </c:strCache>
            </c:strRef>
          </c:tx>
          <c:spPr>
            <a:solidFill>
              <a:schemeClr val="bg1">
                <a:lumMod val="85000"/>
              </a:schemeClr>
            </a:solidFill>
            <a:ln>
              <a:solidFill>
                <a:schemeClr val="tx1">
                  <a:lumMod val="50000"/>
                  <a:lumOff val="50000"/>
                </a:schemeClr>
              </a:solidFill>
            </a:ln>
          </c:spPr>
          <c:invertIfNegative val="0"/>
          <c:dPt>
            <c:idx val="0"/>
            <c:invertIfNegative val="0"/>
            <c:bubble3D val="0"/>
            <c:spPr>
              <a:solidFill>
                <a:schemeClr val="bg1">
                  <a:lumMod val="50000"/>
                </a:schemeClr>
              </a:solidFill>
              <a:ln>
                <a:solidFill>
                  <a:schemeClr val="tx1">
                    <a:lumMod val="50000"/>
                    <a:lumOff val="50000"/>
                  </a:schemeClr>
                </a:solidFill>
              </a:ln>
            </c:spPr>
            <c:extLst xmlns:c16r2="http://schemas.microsoft.com/office/drawing/2015/06/chart">
              <c:ext xmlns:c16="http://schemas.microsoft.com/office/drawing/2014/chart" uri="{C3380CC4-5D6E-409C-BE32-E72D297353CC}">
                <c16:uniqueId val="{00000001-5B17-41B3-8471-D8B9AABFB546}"/>
              </c:ext>
            </c:extLst>
          </c:dPt>
          <c:cat>
            <c:strRef>
              <c:f>Sheet1!$A$2:$A$7</c:f>
              <c:strCache>
                <c:ptCount val="6"/>
                <c:pt idx="0">
                  <c:v>大阪府</c:v>
                </c:pt>
                <c:pt idx="1">
                  <c:v>東京都</c:v>
                </c:pt>
                <c:pt idx="2">
                  <c:v>兵庫県</c:v>
                </c:pt>
                <c:pt idx="3">
                  <c:v>埼玉県</c:v>
                </c:pt>
                <c:pt idx="4">
                  <c:v>神奈川県</c:v>
                </c:pt>
                <c:pt idx="5">
                  <c:v>愛知県</c:v>
                </c:pt>
              </c:strCache>
            </c:strRef>
          </c:cat>
          <c:val>
            <c:numRef>
              <c:f>Sheet1!$B$2:$B$7</c:f>
              <c:numCache>
                <c:formatCode>General</c:formatCode>
                <c:ptCount val="6"/>
                <c:pt idx="0">
                  <c:v>2779.1</c:v>
                </c:pt>
                <c:pt idx="1">
                  <c:v>3439.9</c:v>
                </c:pt>
                <c:pt idx="2">
                  <c:v>5790.7</c:v>
                </c:pt>
                <c:pt idx="3">
                  <c:v>3972.2</c:v>
                </c:pt>
                <c:pt idx="4">
                  <c:v>3137.9</c:v>
                </c:pt>
                <c:pt idx="5">
                  <c:v>3693.4</c:v>
                </c:pt>
              </c:numCache>
            </c:numRef>
          </c:val>
          <c:extLst xmlns:c16r2="http://schemas.microsoft.com/office/drawing/2015/06/chart">
            <c:ext xmlns:c16="http://schemas.microsoft.com/office/drawing/2014/chart" uri="{C3380CC4-5D6E-409C-BE32-E72D297353CC}">
              <c16:uniqueId val="{00000002-5B17-41B3-8471-D8B9AABFB546}"/>
            </c:ext>
          </c:extLst>
        </c:ser>
        <c:dLbls>
          <c:showLegendKey val="0"/>
          <c:showVal val="0"/>
          <c:showCatName val="0"/>
          <c:showSerName val="0"/>
          <c:showPercent val="0"/>
          <c:showBubbleSize val="0"/>
        </c:dLbls>
        <c:gapWidth val="80"/>
        <c:overlap val="100"/>
        <c:axId val="180646656"/>
        <c:axId val="180648192"/>
      </c:barChart>
      <c:lineChart>
        <c:grouping val="standard"/>
        <c:varyColors val="0"/>
        <c:ser>
          <c:idx val="1"/>
          <c:order val="1"/>
          <c:tx>
            <c:strRef>
              <c:f>Sheet1!$C$1</c:f>
              <c:strCache>
                <c:ptCount val="1"/>
                <c:pt idx="0">
                  <c:v>耐震化率</c:v>
                </c:pt>
              </c:strCache>
            </c:strRef>
          </c:tx>
          <c:spPr>
            <a:ln>
              <a:solidFill>
                <a:schemeClr val="tx1"/>
              </a:solidFill>
            </a:ln>
          </c:spPr>
          <c:marker>
            <c:spPr>
              <a:solidFill>
                <a:schemeClr val="tx1"/>
              </a:solidFill>
              <a:ln>
                <a:solidFill>
                  <a:schemeClr val="tx1"/>
                </a:solidFill>
              </a:ln>
            </c:spPr>
          </c:marker>
          <c:cat>
            <c:strRef>
              <c:f>Sheet1!$A$2:$A$7</c:f>
              <c:strCache>
                <c:ptCount val="6"/>
                <c:pt idx="0">
                  <c:v>大阪府</c:v>
                </c:pt>
                <c:pt idx="1">
                  <c:v>東京都</c:v>
                </c:pt>
                <c:pt idx="2">
                  <c:v>兵庫県</c:v>
                </c:pt>
                <c:pt idx="3">
                  <c:v>埼玉県</c:v>
                </c:pt>
                <c:pt idx="4">
                  <c:v>神奈川県</c:v>
                </c:pt>
                <c:pt idx="5">
                  <c:v>愛知県</c:v>
                </c:pt>
              </c:strCache>
            </c:strRef>
          </c:cat>
          <c:val>
            <c:numRef>
              <c:f>Sheet1!$C$2:$C$7</c:f>
              <c:numCache>
                <c:formatCode>General</c:formatCode>
                <c:ptCount val="6"/>
              </c:numCache>
            </c:numRef>
          </c:val>
          <c:smooth val="0"/>
          <c:extLst xmlns:c16r2="http://schemas.microsoft.com/office/drawing/2015/06/chart">
            <c:ext xmlns:c16="http://schemas.microsoft.com/office/drawing/2014/chart" uri="{C3380CC4-5D6E-409C-BE32-E72D297353CC}">
              <c16:uniqueId val="{00000003-5B17-41B3-8471-D8B9AABFB546}"/>
            </c:ext>
          </c:extLst>
        </c:ser>
        <c:ser>
          <c:idx val="2"/>
          <c:order val="2"/>
          <c:tx>
            <c:strRef>
              <c:f>Sheet1!$D$1</c:f>
              <c:strCache>
                <c:ptCount val="1"/>
                <c:pt idx="0">
                  <c:v>耐震適合率</c:v>
                </c:pt>
              </c:strCache>
            </c:strRef>
          </c:tx>
          <c:spPr>
            <a:ln>
              <a:solidFill>
                <a:srgbClr val="FF0000"/>
              </a:solidFill>
            </a:ln>
          </c:spPr>
          <c:marker>
            <c:spPr>
              <a:solidFill>
                <a:srgbClr val="FF0000"/>
              </a:solidFill>
              <a:ln>
                <a:solidFill>
                  <a:srgbClr val="FF0000"/>
                </a:solidFill>
              </a:ln>
            </c:spPr>
          </c:marker>
          <c:dLbls>
            <c:spPr>
              <a:noFill/>
              <a:ln>
                <a:noFill/>
              </a:ln>
              <a:effectLst/>
            </c:spPr>
            <c:txPr>
              <a:bodyPr/>
              <a:lstStyle/>
              <a:p>
                <a:pPr>
                  <a:defRPr sz="9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大阪府</c:v>
                </c:pt>
                <c:pt idx="1">
                  <c:v>東京都</c:v>
                </c:pt>
                <c:pt idx="2">
                  <c:v>兵庫県</c:v>
                </c:pt>
                <c:pt idx="3">
                  <c:v>埼玉県</c:v>
                </c:pt>
                <c:pt idx="4">
                  <c:v>神奈川県</c:v>
                </c:pt>
                <c:pt idx="5">
                  <c:v>愛知県</c:v>
                </c:pt>
              </c:strCache>
            </c:strRef>
          </c:cat>
          <c:val>
            <c:numRef>
              <c:f>Sheet1!$D$2:$D$7</c:f>
              <c:numCache>
                <c:formatCode>0.0_ </c:formatCode>
                <c:ptCount val="6"/>
                <c:pt idx="0">
                  <c:v>38.4</c:v>
                </c:pt>
                <c:pt idx="1">
                  <c:v>40.4</c:v>
                </c:pt>
                <c:pt idx="2">
                  <c:v>40.9</c:v>
                </c:pt>
                <c:pt idx="3">
                  <c:v>41.7</c:v>
                </c:pt>
                <c:pt idx="4">
                  <c:v>67</c:v>
                </c:pt>
                <c:pt idx="5">
                  <c:v>58.4</c:v>
                </c:pt>
              </c:numCache>
            </c:numRef>
          </c:val>
          <c:smooth val="0"/>
          <c:extLst xmlns:c16r2="http://schemas.microsoft.com/office/drawing/2015/06/chart">
            <c:ext xmlns:c16="http://schemas.microsoft.com/office/drawing/2014/chart" uri="{C3380CC4-5D6E-409C-BE32-E72D297353CC}">
              <c16:uniqueId val="{00000004-5B17-41B3-8471-D8B9AABFB546}"/>
            </c:ext>
          </c:extLst>
        </c:ser>
        <c:dLbls>
          <c:showLegendKey val="0"/>
          <c:showVal val="0"/>
          <c:showCatName val="0"/>
          <c:showSerName val="0"/>
          <c:showPercent val="0"/>
          <c:showBubbleSize val="0"/>
        </c:dLbls>
        <c:marker val="1"/>
        <c:smooth val="0"/>
        <c:axId val="180663808"/>
        <c:axId val="180662272"/>
      </c:lineChart>
      <c:catAx>
        <c:axId val="180646656"/>
        <c:scaling>
          <c:orientation val="minMax"/>
        </c:scaling>
        <c:delete val="0"/>
        <c:axPos val="b"/>
        <c:numFmt formatCode="General" sourceLinked="0"/>
        <c:majorTickMark val="out"/>
        <c:minorTickMark val="none"/>
        <c:tickLblPos val="nextTo"/>
        <c:txPr>
          <a:bodyPr rot="0" vert="eaVert"/>
          <a:lstStyle/>
          <a:p>
            <a:pPr>
              <a:defRPr sz="1050"/>
            </a:pPr>
            <a:endParaRPr lang="ja-JP"/>
          </a:p>
        </c:txPr>
        <c:crossAx val="180648192"/>
        <c:crosses val="autoZero"/>
        <c:auto val="1"/>
        <c:lblAlgn val="ctr"/>
        <c:lblOffset val="100"/>
        <c:noMultiLvlLbl val="0"/>
      </c:catAx>
      <c:valAx>
        <c:axId val="180648192"/>
        <c:scaling>
          <c:orientation val="minMax"/>
          <c:max val="800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900"/>
            </a:pPr>
            <a:endParaRPr lang="ja-JP"/>
          </a:p>
        </c:txPr>
        <c:crossAx val="180646656"/>
        <c:crosses val="autoZero"/>
        <c:crossBetween val="between"/>
      </c:valAx>
      <c:valAx>
        <c:axId val="180662272"/>
        <c:scaling>
          <c:orientation val="minMax"/>
          <c:max val="100"/>
          <c:min val="0"/>
        </c:scaling>
        <c:delete val="0"/>
        <c:axPos val="r"/>
        <c:numFmt formatCode="General" sourceLinked="1"/>
        <c:majorTickMark val="out"/>
        <c:minorTickMark val="none"/>
        <c:tickLblPos val="nextTo"/>
        <c:txPr>
          <a:bodyPr/>
          <a:lstStyle/>
          <a:p>
            <a:pPr>
              <a:defRPr sz="900"/>
            </a:pPr>
            <a:endParaRPr lang="ja-JP"/>
          </a:p>
        </c:txPr>
        <c:crossAx val="180663808"/>
        <c:crosses val="max"/>
        <c:crossBetween val="between"/>
      </c:valAx>
      <c:catAx>
        <c:axId val="180663808"/>
        <c:scaling>
          <c:orientation val="minMax"/>
        </c:scaling>
        <c:delete val="1"/>
        <c:axPos val="b"/>
        <c:numFmt formatCode="General" sourceLinked="1"/>
        <c:majorTickMark val="out"/>
        <c:minorTickMark val="none"/>
        <c:tickLblPos val="nextTo"/>
        <c:crossAx val="180662272"/>
        <c:crosses val="autoZero"/>
        <c:auto val="1"/>
        <c:lblAlgn val="ctr"/>
        <c:lblOffset val="100"/>
        <c:noMultiLvlLbl val="0"/>
      </c:catAx>
    </c:plotArea>
    <c:legend>
      <c:legendPos val="t"/>
      <c:legendEntry>
        <c:idx val="1"/>
        <c:delete val="1"/>
      </c:legendEntry>
      <c:layout>
        <c:manualLayout>
          <c:xMode val="edge"/>
          <c:yMode val="edge"/>
          <c:x val="3.7718375309616178E-2"/>
          <c:y val="3.6984767025089606E-2"/>
          <c:w val="0.91228143128100192"/>
          <c:h val="5.4628136200716854E-2"/>
        </c:manualLayout>
      </c:layout>
      <c:overlay val="0"/>
      <c:txPr>
        <a:bodyPr/>
        <a:lstStyle/>
        <a:p>
          <a:pPr>
            <a:defRPr sz="1050"/>
          </a:pPr>
          <a:endParaRPr lang="ja-JP"/>
        </a:p>
      </c:txPr>
    </c:legend>
    <c:plotVisOnly val="1"/>
    <c:dispBlanksAs val="gap"/>
    <c:showDLblsOverMax val="0"/>
  </c:chart>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0.04435</cdr:x>
      <cdr:y>0</cdr:y>
    </cdr:from>
    <cdr:to>
      <cdr:x>0.16002</cdr:x>
      <cdr:y>0.09499</cdr:y>
    </cdr:to>
    <cdr:sp macro="" textlink="">
      <cdr:nvSpPr>
        <cdr:cNvPr id="2" name="テキスト ボックス 1"/>
        <cdr:cNvSpPr txBox="1"/>
      </cdr:nvSpPr>
      <cdr:spPr>
        <a:xfrm xmlns:a="http://schemas.openxmlformats.org/drawingml/2006/main">
          <a:off x="225111" y="0"/>
          <a:ext cx="587184" cy="1685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800" dirty="0"/>
            <a:t>億円</a:t>
          </a:r>
        </a:p>
      </cdr:txBody>
    </cdr:sp>
  </cdr:relSizeAnchor>
  <cdr:relSizeAnchor xmlns:cdr="http://schemas.openxmlformats.org/drawingml/2006/chartDrawing">
    <cdr:from>
      <cdr:x>0.87769</cdr:x>
      <cdr:y>0</cdr:y>
    </cdr:from>
    <cdr:to>
      <cdr:x>0.99301</cdr:x>
      <cdr:y>0.09302</cdr:y>
    </cdr:to>
    <cdr:sp macro="" textlink="">
      <cdr:nvSpPr>
        <cdr:cNvPr id="3" name="テキスト ボックス 1"/>
        <cdr:cNvSpPr txBox="1"/>
      </cdr:nvSpPr>
      <cdr:spPr>
        <a:xfrm xmlns:a="http://schemas.openxmlformats.org/drawingml/2006/main">
          <a:off x="4455204" y="0"/>
          <a:ext cx="585356" cy="2880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800" dirty="0"/>
            <a:t>億円</a:t>
          </a:r>
        </a:p>
      </cdr:txBody>
    </cdr:sp>
  </cdr:relSizeAnchor>
</c:userShapes>
</file>

<file path=ppt/drawings/drawing2.xml><?xml version="1.0" encoding="utf-8"?>
<c:userShapes xmlns:c="http://schemas.openxmlformats.org/drawingml/2006/chart">
  <cdr:relSizeAnchor xmlns:cdr="http://schemas.openxmlformats.org/drawingml/2006/chartDrawing">
    <cdr:from>
      <cdr:x>0.04869</cdr:x>
      <cdr:y>0</cdr:y>
    </cdr:from>
    <cdr:to>
      <cdr:x>0.16437</cdr:x>
      <cdr:y>0.09244</cdr:y>
    </cdr:to>
    <cdr:sp macro="" textlink="">
      <cdr:nvSpPr>
        <cdr:cNvPr id="10" name="テキスト ボックス 1"/>
        <cdr:cNvSpPr txBox="1"/>
      </cdr:nvSpPr>
      <cdr:spPr>
        <a:xfrm xmlns:a="http://schemas.openxmlformats.org/drawingml/2006/main">
          <a:off x="247170" y="0"/>
          <a:ext cx="587184" cy="1894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800" dirty="0"/>
            <a:t>億円</a:t>
          </a:r>
        </a:p>
      </cdr:txBody>
    </cdr:sp>
  </cdr:relSizeAnchor>
  <cdr:relSizeAnchor xmlns:cdr="http://schemas.openxmlformats.org/drawingml/2006/chartDrawing">
    <cdr:from>
      <cdr:x>0.87273</cdr:x>
      <cdr:y>0</cdr:y>
    </cdr:from>
    <cdr:to>
      <cdr:x>0.98805</cdr:x>
      <cdr:y>0.09052</cdr:y>
    </cdr:to>
    <cdr:sp macro="" textlink="">
      <cdr:nvSpPr>
        <cdr:cNvPr id="11" name="テキスト ボックス 1"/>
        <cdr:cNvSpPr txBox="1"/>
      </cdr:nvSpPr>
      <cdr:spPr>
        <a:xfrm xmlns:a="http://schemas.openxmlformats.org/drawingml/2006/main">
          <a:off x="4430021" y="0"/>
          <a:ext cx="585370" cy="1854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800" dirty="0"/>
            <a:t>億円</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6967"/>
          </a:xfrm>
          <a:prstGeom prst="rect">
            <a:avLst/>
          </a:prstGeom>
        </p:spPr>
        <p:txBody>
          <a:bodyPr vert="horz" lIns="91433" tIns="45716" rIns="91433" bIns="45716" rtlCol="0"/>
          <a:lstStyle>
            <a:lvl1pPr algn="r">
              <a:defRPr sz="1200"/>
            </a:lvl1pPr>
          </a:lstStyle>
          <a:p>
            <a:fld id="{DADB14BA-C07F-42D5-BC43-A458575660BC}" type="datetimeFigureOut">
              <a:rPr kumimoji="1" lang="ja-JP" altLang="en-US" smtClean="0"/>
              <a:t>2017/8/28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7" cy="496967"/>
          </a:xfrm>
          <a:prstGeom prst="rect">
            <a:avLst/>
          </a:prstGeom>
        </p:spPr>
        <p:txBody>
          <a:bodyPr vert="horz" lIns="91433" tIns="45716" rIns="91433" bIns="45716" rtlCol="0" anchor="b"/>
          <a:lstStyle>
            <a:lvl1pPr algn="r">
              <a:defRPr sz="1200"/>
            </a:lvl1pPr>
          </a:lstStyle>
          <a:p>
            <a:fld id="{68CAB7FA-7D43-4FED-BBE6-57F42884A627}" type="slidenum">
              <a:rPr kumimoji="1" lang="ja-JP" altLang="en-US" smtClean="0"/>
              <a:t>‹#›</a:t>
            </a:fld>
            <a:endParaRPr kumimoji="1" lang="ja-JP" altLang="en-US"/>
          </a:p>
        </p:txBody>
      </p:sp>
    </p:spTree>
    <p:extLst>
      <p:ext uri="{BB962C8B-B14F-4D97-AF65-F5344CB8AC3E}">
        <p14:creationId xmlns:p14="http://schemas.microsoft.com/office/powerpoint/2010/main" val="18870054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CAB7FA-7D43-4FED-BBE6-57F42884A627}" type="slidenum">
              <a:rPr kumimoji="1" lang="ja-JP" altLang="en-US" smtClean="0"/>
              <a:t>9</a:t>
            </a:fld>
            <a:endParaRPr kumimoji="1" lang="ja-JP" altLang="en-US"/>
          </a:p>
        </p:txBody>
      </p:sp>
    </p:spTree>
    <p:extLst>
      <p:ext uri="{BB962C8B-B14F-4D97-AF65-F5344CB8AC3E}">
        <p14:creationId xmlns:p14="http://schemas.microsoft.com/office/powerpoint/2010/main" val="128535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8CAB7FA-7D43-4FED-BBE6-57F42884A627}" type="slidenum">
              <a:rPr kumimoji="1" lang="ja-JP" altLang="en-US" smtClean="0"/>
              <a:t>18</a:t>
            </a:fld>
            <a:endParaRPr kumimoji="1" lang="ja-JP" altLang="en-US"/>
          </a:p>
        </p:txBody>
      </p:sp>
    </p:spTree>
    <p:extLst>
      <p:ext uri="{BB962C8B-B14F-4D97-AF65-F5344CB8AC3E}">
        <p14:creationId xmlns:p14="http://schemas.microsoft.com/office/powerpoint/2010/main" val="500188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D18F24-6AE1-423D-9780-636D4F6D2E4F}" type="slidenum">
              <a:rPr kumimoji="1" lang="ja-JP" altLang="en-US" smtClean="0"/>
              <a:t>36</a:t>
            </a:fld>
            <a:endParaRPr kumimoji="1" lang="ja-JP" altLang="en-US"/>
          </a:p>
        </p:txBody>
      </p:sp>
    </p:spTree>
    <p:extLst>
      <p:ext uri="{BB962C8B-B14F-4D97-AF65-F5344CB8AC3E}">
        <p14:creationId xmlns:p14="http://schemas.microsoft.com/office/powerpoint/2010/main" val="210627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CAB7FA-7D43-4FED-BBE6-57F42884A627}" type="slidenum">
              <a:rPr kumimoji="1" lang="ja-JP" altLang="en-US" smtClean="0"/>
              <a:t>62</a:t>
            </a:fld>
            <a:endParaRPr kumimoji="1" lang="ja-JP" altLang="en-US"/>
          </a:p>
        </p:txBody>
      </p:sp>
    </p:spTree>
    <p:extLst>
      <p:ext uri="{BB962C8B-B14F-4D97-AF65-F5344CB8AC3E}">
        <p14:creationId xmlns:p14="http://schemas.microsoft.com/office/powerpoint/2010/main" val="788274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80CD8A-8C50-462B-B5D3-5274F6DAAB7E}" type="slidenum">
              <a:rPr kumimoji="1" lang="ja-JP" altLang="en-US" smtClean="0"/>
              <a:t>67</a:t>
            </a:fld>
            <a:endParaRPr kumimoji="1" lang="ja-JP" altLang="en-US"/>
          </a:p>
        </p:txBody>
      </p:sp>
    </p:spTree>
    <p:extLst>
      <p:ext uri="{BB962C8B-B14F-4D97-AF65-F5344CB8AC3E}">
        <p14:creationId xmlns:p14="http://schemas.microsoft.com/office/powerpoint/2010/main" val="3331450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C557E5D-9FE9-4602-9F2B-BBFD61D25371}" type="datetimeFigureOut">
              <a:rPr kumimoji="1" lang="ja-JP" altLang="en-US" smtClean="0"/>
              <a:t>2017/8/28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10352B-30BC-4359-A1AE-BDA8A10B4A8A}" type="slidenum">
              <a:rPr kumimoji="1" lang="ja-JP" altLang="en-US" smtClean="0"/>
              <a:t>‹#›</a:t>
            </a:fld>
            <a:endParaRPr kumimoji="1" lang="ja-JP" altLang="en-US"/>
          </a:p>
        </p:txBody>
      </p:sp>
    </p:spTree>
    <p:extLst>
      <p:ext uri="{BB962C8B-B14F-4D97-AF65-F5344CB8AC3E}">
        <p14:creationId xmlns:p14="http://schemas.microsoft.com/office/powerpoint/2010/main" val="152621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C557E5D-9FE9-4602-9F2B-BBFD61D25371}" type="datetimeFigureOut">
              <a:rPr kumimoji="1" lang="ja-JP" altLang="en-US" smtClean="0"/>
              <a:t>2017/8/28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10352B-30BC-4359-A1AE-BDA8A10B4A8A}" type="slidenum">
              <a:rPr kumimoji="1" lang="ja-JP" altLang="en-US" smtClean="0"/>
              <a:t>‹#›</a:t>
            </a:fld>
            <a:endParaRPr kumimoji="1" lang="ja-JP" altLang="en-US"/>
          </a:p>
        </p:txBody>
      </p:sp>
    </p:spTree>
    <p:extLst>
      <p:ext uri="{BB962C8B-B14F-4D97-AF65-F5344CB8AC3E}">
        <p14:creationId xmlns:p14="http://schemas.microsoft.com/office/powerpoint/2010/main" val="15133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C557E5D-9FE9-4602-9F2B-BBFD61D25371}" type="datetimeFigureOut">
              <a:rPr kumimoji="1" lang="ja-JP" altLang="en-US" smtClean="0"/>
              <a:t>2017/8/28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10352B-30BC-4359-A1AE-BDA8A10B4A8A}" type="slidenum">
              <a:rPr kumimoji="1" lang="ja-JP" altLang="en-US" smtClean="0"/>
              <a:t>‹#›</a:t>
            </a:fld>
            <a:endParaRPr kumimoji="1" lang="ja-JP" altLang="en-US"/>
          </a:p>
        </p:txBody>
      </p:sp>
    </p:spTree>
    <p:extLst>
      <p:ext uri="{BB962C8B-B14F-4D97-AF65-F5344CB8AC3E}">
        <p14:creationId xmlns:p14="http://schemas.microsoft.com/office/powerpoint/2010/main" val="33186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C557E5D-9FE9-4602-9F2B-BBFD61D25371}" type="datetimeFigureOut">
              <a:rPr kumimoji="1" lang="ja-JP" altLang="en-US" smtClean="0"/>
              <a:t>2017/8/28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10352B-30BC-4359-A1AE-BDA8A10B4A8A}" type="slidenum">
              <a:rPr kumimoji="1" lang="ja-JP" altLang="en-US" smtClean="0"/>
              <a:t>‹#›</a:t>
            </a:fld>
            <a:endParaRPr kumimoji="1" lang="ja-JP" altLang="en-US"/>
          </a:p>
        </p:txBody>
      </p:sp>
    </p:spTree>
    <p:extLst>
      <p:ext uri="{BB962C8B-B14F-4D97-AF65-F5344CB8AC3E}">
        <p14:creationId xmlns:p14="http://schemas.microsoft.com/office/powerpoint/2010/main" val="203778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C557E5D-9FE9-4602-9F2B-BBFD61D25371}" type="datetimeFigureOut">
              <a:rPr kumimoji="1" lang="ja-JP" altLang="en-US" smtClean="0"/>
              <a:t>2017/8/28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10352B-30BC-4359-A1AE-BDA8A10B4A8A}" type="slidenum">
              <a:rPr kumimoji="1" lang="ja-JP" altLang="en-US" smtClean="0"/>
              <a:t>‹#›</a:t>
            </a:fld>
            <a:endParaRPr kumimoji="1" lang="ja-JP" altLang="en-US"/>
          </a:p>
        </p:txBody>
      </p:sp>
    </p:spTree>
    <p:extLst>
      <p:ext uri="{BB962C8B-B14F-4D97-AF65-F5344CB8AC3E}">
        <p14:creationId xmlns:p14="http://schemas.microsoft.com/office/powerpoint/2010/main" val="274388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C557E5D-9FE9-4602-9F2B-BBFD61D25371}" type="datetimeFigureOut">
              <a:rPr kumimoji="1" lang="ja-JP" altLang="en-US" smtClean="0"/>
              <a:t>2017/8/28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10352B-30BC-4359-A1AE-BDA8A10B4A8A}" type="slidenum">
              <a:rPr kumimoji="1" lang="ja-JP" altLang="en-US" smtClean="0"/>
              <a:t>‹#›</a:t>
            </a:fld>
            <a:endParaRPr kumimoji="1" lang="ja-JP" altLang="en-US"/>
          </a:p>
        </p:txBody>
      </p:sp>
    </p:spTree>
    <p:extLst>
      <p:ext uri="{BB962C8B-B14F-4D97-AF65-F5344CB8AC3E}">
        <p14:creationId xmlns:p14="http://schemas.microsoft.com/office/powerpoint/2010/main" val="312570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C557E5D-9FE9-4602-9F2B-BBFD61D25371}" type="datetimeFigureOut">
              <a:rPr kumimoji="1" lang="ja-JP" altLang="en-US" smtClean="0"/>
              <a:t>2017/8/28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10352B-30BC-4359-A1AE-BDA8A10B4A8A}" type="slidenum">
              <a:rPr kumimoji="1" lang="ja-JP" altLang="en-US" smtClean="0"/>
              <a:t>‹#›</a:t>
            </a:fld>
            <a:endParaRPr kumimoji="1" lang="ja-JP" altLang="en-US"/>
          </a:p>
        </p:txBody>
      </p:sp>
    </p:spTree>
    <p:extLst>
      <p:ext uri="{BB962C8B-B14F-4D97-AF65-F5344CB8AC3E}">
        <p14:creationId xmlns:p14="http://schemas.microsoft.com/office/powerpoint/2010/main" val="149507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C557E5D-9FE9-4602-9F2B-BBFD61D25371}" type="datetimeFigureOut">
              <a:rPr kumimoji="1" lang="ja-JP" altLang="en-US" smtClean="0"/>
              <a:t>2017/8/28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10352B-30BC-4359-A1AE-BDA8A10B4A8A}" type="slidenum">
              <a:rPr kumimoji="1" lang="ja-JP" altLang="en-US" smtClean="0"/>
              <a:t>‹#›</a:t>
            </a:fld>
            <a:endParaRPr kumimoji="1" lang="ja-JP" altLang="en-US"/>
          </a:p>
        </p:txBody>
      </p:sp>
    </p:spTree>
    <p:extLst>
      <p:ext uri="{BB962C8B-B14F-4D97-AF65-F5344CB8AC3E}">
        <p14:creationId xmlns:p14="http://schemas.microsoft.com/office/powerpoint/2010/main" val="303125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C557E5D-9FE9-4602-9F2B-BBFD61D25371}" type="datetimeFigureOut">
              <a:rPr kumimoji="1" lang="ja-JP" altLang="en-US" smtClean="0"/>
              <a:t>2017/8/28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10352B-30BC-4359-A1AE-BDA8A10B4A8A}" type="slidenum">
              <a:rPr kumimoji="1" lang="ja-JP" altLang="en-US" smtClean="0"/>
              <a:t>‹#›</a:t>
            </a:fld>
            <a:endParaRPr kumimoji="1" lang="ja-JP" altLang="en-US"/>
          </a:p>
        </p:txBody>
      </p:sp>
    </p:spTree>
    <p:extLst>
      <p:ext uri="{BB962C8B-B14F-4D97-AF65-F5344CB8AC3E}">
        <p14:creationId xmlns:p14="http://schemas.microsoft.com/office/powerpoint/2010/main" val="161012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C557E5D-9FE9-4602-9F2B-BBFD61D25371}" type="datetimeFigureOut">
              <a:rPr kumimoji="1" lang="ja-JP" altLang="en-US" smtClean="0"/>
              <a:t>2017/8/28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10352B-30BC-4359-A1AE-BDA8A10B4A8A}" type="slidenum">
              <a:rPr kumimoji="1" lang="ja-JP" altLang="en-US" smtClean="0"/>
              <a:t>‹#›</a:t>
            </a:fld>
            <a:endParaRPr kumimoji="1" lang="ja-JP" altLang="en-US"/>
          </a:p>
        </p:txBody>
      </p:sp>
    </p:spTree>
    <p:extLst>
      <p:ext uri="{BB962C8B-B14F-4D97-AF65-F5344CB8AC3E}">
        <p14:creationId xmlns:p14="http://schemas.microsoft.com/office/powerpoint/2010/main" val="307581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C557E5D-9FE9-4602-9F2B-BBFD61D25371}" type="datetimeFigureOut">
              <a:rPr kumimoji="1" lang="ja-JP" altLang="en-US" smtClean="0"/>
              <a:t>2017/8/28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10352B-30BC-4359-A1AE-BDA8A10B4A8A}" type="slidenum">
              <a:rPr kumimoji="1" lang="ja-JP" altLang="en-US" smtClean="0"/>
              <a:t>‹#›</a:t>
            </a:fld>
            <a:endParaRPr kumimoji="1" lang="ja-JP" altLang="en-US"/>
          </a:p>
        </p:txBody>
      </p:sp>
    </p:spTree>
    <p:extLst>
      <p:ext uri="{BB962C8B-B14F-4D97-AF65-F5344CB8AC3E}">
        <p14:creationId xmlns:p14="http://schemas.microsoft.com/office/powerpoint/2010/main" val="2018898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57E5D-9FE9-4602-9F2B-BBFD61D25371}" type="datetimeFigureOut">
              <a:rPr kumimoji="1" lang="ja-JP" altLang="en-US" smtClean="0"/>
              <a:t>2017/8/28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0352B-30BC-4359-A1AE-BDA8A10B4A8A}" type="slidenum">
              <a:rPr kumimoji="1" lang="ja-JP" altLang="en-US" smtClean="0"/>
              <a:t>‹#›</a:t>
            </a:fld>
            <a:endParaRPr kumimoji="1" lang="ja-JP" altLang="en-US"/>
          </a:p>
        </p:txBody>
      </p:sp>
    </p:spTree>
    <p:extLst>
      <p:ext uri="{BB962C8B-B14F-4D97-AF65-F5344CB8AC3E}">
        <p14:creationId xmlns:p14="http://schemas.microsoft.com/office/powerpoint/2010/main" val="1938110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6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 Id="rId5" Type="http://schemas.openxmlformats.org/officeDocument/2006/relationships/chart" Target="../charts/chart33.xml"/><Relationship Id="rId4" Type="http://schemas.openxmlformats.org/officeDocument/2006/relationships/chart" Target="../charts/chart32.xml"/></Relationships>
</file>

<file path=ppt/slides/_rels/slide6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 Id="rId5" Type="http://schemas.openxmlformats.org/officeDocument/2006/relationships/chart" Target="../charts/chart37.xml"/><Relationship Id="rId4" Type="http://schemas.openxmlformats.org/officeDocument/2006/relationships/chart" Target="../charts/char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 Id="rId5" Type="http://schemas.openxmlformats.org/officeDocument/2006/relationships/chart" Target="../charts/chart41.xml"/><Relationship Id="rId4" Type="http://schemas.openxmlformats.org/officeDocument/2006/relationships/chart" Target="../charts/chart40.xml"/></Relationships>
</file>

<file path=ppt/slides/_rels/slide7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7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7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 Id="rId5" Type="http://schemas.openxmlformats.org/officeDocument/2006/relationships/chart" Target="../charts/chart55.xml"/><Relationship Id="rId4" Type="http://schemas.openxmlformats.org/officeDocument/2006/relationships/chart" Target="../charts/chart54.xml"/></Relationships>
</file>

<file path=ppt/slides/_rels/slide7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xml"/><Relationship Id="rId6" Type="http://schemas.openxmlformats.org/officeDocument/2006/relationships/chart" Target="../charts/chart60.xml"/><Relationship Id="rId5" Type="http://schemas.openxmlformats.org/officeDocument/2006/relationships/chart" Target="../charts/chart59.xml"/><Relationship Id="rId4" Type="http://schemas.openxmlformats.org/officeDocument/2006/relationships/chart" Target="../charts/chart58.xml"/></Relationships>
</file>

<file path=ppt/slides/_rels/slide7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2.xml"/><Relationship Id="rId6" Type="http://schemas.openxmlformats.org/officeDocument/2006/relationships/chart" Target="../charts/chart65.xml"/><Relationship Id="rId5" Type="http://schemas.openxmlformats.org/officeDocument/2006/relationships/chart" Target="../charts/chart64.xml"/><Relationship Id="rId4" Type="http://schemas.openxmlformats.org/officeDocument/2006/relationships/chart" Target="../charts/chart63.xml"/></Relationships>
</file>

<file path=ppt/slides/_rels/slide76.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2.xml"/><Relationship Id="rId5" Type="http://schemas.openxmlformats.org/officeDocument/2006/relationships/chart" Target="../charts/chart69.xml"/><Relationship Id="rId4" Type="http://schemas.openxmlformats.org/officeDocument/2006/relationships/chart" Target="../charts/chart68.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テキスト ボックス 1"/>
          <p:cNvSpPr txBox="1">
            <a:spLocks noChangeArrowheads="1"/>
          </p:cNvSpPr>
          <p:nvPr/>
        </p:nvSpPr>
        <p:spPr bwMode="auto">
          <a:xfrm>
            <a:off x="1619672" y="2348880"/>
            <a:ext cx="5817618"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4400" dirty="0">
                <a:latin typeface="Meiryo UI" pitchFamily="50" charset="-128"/>
                <a:ea typeface="Meiryo UI" pitchFamily="50" charset="-128"/>
                <a:cs typeface="Meiryo UI" pitchFamily="50" charset="-128"/>
              </a:rPr>
              <a:t>大阪の水道事業について</a:t>
            </a:r>
            <a:endParaRPr lang="en-US" altLang="ja-JP" sz="4400" dirty="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sz="2400" dirty="0">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2400" dirty="0">
                <a:latin typeface="Meiryo UI" pitchFamily="50" charset="-128"/>
                <a:ea typeface="Meiryo UI" pitchFamily="50" charset="-128"/>
                <a:cs typeface="Meiryo UI" pitchFamily="50" charset="-128"/>
              </a:rPr>
              <a:t>～持続可能な水道を目指して・課題整理～</a:t>
            </a:r>
          </a:p>
        </p:txBody>
      </p:sp>
      <p:sp>
        <p:nvSpPr>
          <p:cNvPr id="3" name="テキスト ボックス 2"/>
          <p:cNvSpPr txBox="1"/>
          <p:nvPr/>
        </p:nvSpPr>
        <p:spPr>
          <a:xfrm>
            <a:off x="3476779" y="5445224"/>
            <a:ext cx="2031325" cy="923330"/>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副首都推進局</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大阪府健康医療部</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大阪市水道局</a:t>
            </a:r>
          </a:p>
        </p:txBody>
      </p:sp>
      <p:sp>
        <p:nvSpPr>
          <p:cNvPr id="6" name="テキスト ボックス 5"/>
          <p:cNvSpPr txBox="1"/>
          <p:nvPr/>
        </p:nvSpPr>
        <p:spPr>
          <a:xfrm>
            <a:off x="6584775" y="188640"/>
            <a:ext cx="2383986" cy="523220"/>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８</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.29</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回副首都推進本部会議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7256766" y="733945"/>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資料３</a:t>
            </a:r>
          </a:p>
        </p:txBody>
      </p:sp>
    </p:spTree>
    <p:extLst>
      <p:ext uri="{BB962C8B-B14F-4D97-AF65-F5344CB8AC3E}">
        <p14:creationId xmlns:p14="http://schemas.microsoft.com/office/powerpoint/2010/main" val="256383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6222" y="1852734"/>
            <a:ext cx="3384250" cy="307773"/>
          </a:xfrm>
          <a:prstGeom prst="rect">
            <a:avLst/>
          </a:prstGeom>
          <a:noFill/>
        </p:spPr>
        <p:txBody>
          <a:bodyPr wrap="none" lIns="91435" tIns="45718" rIns="91435" bIns="45718" rtlCol="0">
            <a:spAutoFit/>
          </a:bodyPr>
          <a:lstStyle/>
          <a:p>
            <a:r>
              <a:rPr lang="ja-JP" altLang="en-US" sz="1400" b="1" dirty="0">
                <a:latin typeface="Meiryo UI" pitchFamily="50" charset="-128"/>
                <a:ea typeface="Meiryo UI" pitchFamily="50" charset="-128"/>
                <a:cs typeface="Meiryo UI" pitchFamily="50" charset="-128"/>
              </a:rPr>
              <a:t>大阪府域における給水量の推移　</a:t>
            </a:r>
            <a:r>
              <a:rPr lang="ja-JP" altLang="en-US" sz="1100" b="1" dirty="0">
                <a:latin typeface="Meiryo UI" pitchFamily="50" charset="-128"/>
                <a:ea typeface="Meiryo UI" pitchFamily="50" charset="-128"/>
                <a:cs typeface="Meiryo UI" pitchFamily="50" charset="-128"/>
              </a:rPr>
              <a:t>（百万㎥）</a:t>
            </a:r>
            <a:endParaRPr lang="ja-JP" altLang="en-US" sz="1200" b="1"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a:xfrm>
            <a:off x="6987480" y="6462319"/>
            <a:ext cx="2133600" cy="365125"/>
          </a:xfrm>
        </p:spPr>
        <p:txBody>
          <a:bodyPr/>
          <a:lstStyle/>
          <a:p>
            <a:fld id="{7853CF83-2CA7-468D-933C-9DDBEAA5E899}" type="slidenum">
              <a:rPr kumimoji="1" lang="ja-JP" altLang="en-US" smtClean="0">
                <a:solidFill>
                  <a:schemeClr val="tx1"/>
                </a:solidFill>
              </a:rPr>
              <a:t>10</a:t>
            </a:fld>
            <a:endParaRPr kumimoji="1" lang="ja-JP" altLang="en-US">
              <a:solidFill>
                <a:schemeClr val="tx1"/>
              </a:solidFill>
            </a:endParaRPr>
          </a:p>
        </p:txBody>
      </p:sp>
      <p:sp>
        <p:nvSpPr>
          <p:cNvPr id="7" name="テキスト ボックス 6"/>
          <p:cNvSpPr txBox="1"/>
          <p:nvPr/>
        </p:nvSpPr>
        <p:spPr>
          <a:xfrm>
            <a:off x="4685998" y="980728"/>
            <a:ext cx="4326374" cy="73866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大阪府域の総給水量は、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1990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1,404</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百万㎥をピークに</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減少している。（大阪市域は数値のわかる</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1979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年の</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574</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百万㎥から</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％減少）</a:t>
            </a:r>
          </a:p>
        </p:txBody>
      </p:sp>
      <p:sp>
        <p:nvSpPr>
          <p:cNvPr id="10" name="テキスト ボックス 9"/>
          <p:cNvSpPr txBox="1"/>
          <p:nvPr/>
        </p:nvSpPr>
        <p:spPr>
          <a:xfrm>
            <a:off x="308808" y="985790"/>
            <a:ext cx="4140000" cy="73866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給水人口全体のパイの減少と、節水やエコによる一人当たりの水使用量の減少の両面により、水需要の減少トレンドが続く。</a:t>
            </a:r>
          </a:p>
        </p:txBody>
      </p:sp>
      <p:sp>
        <p:nvSpPr>
          <p:cNvPr id="11" name="テキスト ボックス 10"/>
          <p:cNvSpPr txBox="1"/>
          <p:nvPr/>
        </p:nvSpPr>
        <p:spPr>
          <a:xfrm>
            <a:off x="629640" y="1868470"/>
            <a:ext cx="3607068" cy="307773"/>
          </a:xfrm>
          <a:prstGeom prst="rect">
            <a:avLst/>
          </a:prstGeom>
          <a:noFill/>
        </p:spPr>
        <p:txBody>
          <a:bodyPr wrap="none" lIns="91435" tIns="45718" rIns="91435" bIns="45718" rtlCol="0">
            <a:spAutoFit/>
          </a:bodyPr>
          <a:lstStyle/>
          <a:p>
            <a:r>
              <a:rPr lang="ja-JP" altLang="en-US" sz="1400" b="1" dirty="0">
                <a:latin typeface="Meiryo UI" pitchFamily="50" charset="-128"/>
                <a:ea typeface="Meiryo UI" pitchFamily="50" charset="-128"/>
                <a:cs typeface="Meiryo UI" pitchFamily="50" charset="-128"/>
              </a:rPr>
              <a:t>全国の給水人口と一人当たり水使用量の推移</a:t>
            </a:r>
            <a:endParaRPr lang="ja-JP" altLang="en-US" sz="1600" b="1" dirty="0">
              <a:latin typeface="Meiryo UI" pitchFamily="50" charset="-128"/>
              <a:ea typeface="Meiryo UI" pitchFamily="50" charset="-128"/>
              <a:cs typeface="Meiryo UI" pitchFamily="50" charset="-128"/>
            </a:endParaRPr>
          </a:p>
        </p:txBody>
      </p:sp>
      <p:sp>
        <p:nvSpPr>
          <p:cNvPr id="12" name="テキスト ボックス 11"/>
          <p:cNvSpPr txBox="1"/>
          <p:nvPr/>
        </p:nvSpPr>
        <p:spPr>
          <a:xfrm>
            <a:off x="2531455" y="84757"/>
            <a:ext cx="5219699" cy="430887"/>
          </a:xfrm>
          <a:prstGeom prst="rect">
            <a:avLst/>
          </a:prstGeom>
          <a:noFill/>
        </p:spPr>
        <p:txBody>
          <a:bodyPr wrap="none" rtlCol="0">
            <a:spAutoFit/>
          </a:bodyPr>
          <a:lstStyle/>
          <a:p>
            <a:pPr algn="ctr"/>
            <a:r>
              <a:rPr kumimoji="1" lang="ja-JP" altLang="en-US" sz="2200" b="1" dirty="0">
                <a:latin typeface="Meiryo UI" panose="020B0604030504040204" pitchFamily="50" charset="-128"/>
                <a:ea typeface="Meiryo UI" panose="020B0604030504040204" pitchFamily="50" charset="-128"/>
              </a:rPr>
              <a:t>水需要の動向と大阪における給水量の推移</a:t>
            </a:r>
          </a:p>
        </p:txBody>
      </p:sp>
      <p:sp>
        <p:nvSpPr>
          <p:cNvPr id="13" name="正方形/長方形 12"/>
          <p:cNvSpPr/>
          <p:nvPr/>
        </p:nvSpPr>
        <p:spPr>
          <a:xfrm>
            <a:off x="147174" y="5187154"/>
            <a:ext cx="4572000" cy="246221"/>
          </a:xfrm>
          <a:prstGeom prst="rect">
            <a:avLst/>
          </a:prstGeom>
        </p:spPr>
        <p:txBody>
          <a:bodyPr>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水道事業の将来予測と経営改革</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2017.4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日本政策投資銀行）</a:t>
            </a:r>
          </a:p>
        </p:txBody>
      </p:sp>
      <p:pic>
        <p:nvPicPr>
          <p:cNvPr id="15" name="図 14"/>
          <p:cNvPicPr>
            <a:picLocks noChangeAspect="1"/>
          </p:cNvPicPr>
          <p:nvPr/>
        </p:nvPicPr>
        <p:blipFill rotWithShape="1">
          <a:blip r:embed="rId2"/>
          <a:srcRect l="25588" t="29919" r="27951" b="27556"/>
          <a:stretch/>
        </p:blipFill>
        <p:spPr>
          <a:xfrm>
            <a:off x="-36512" y="2314166"/>
            <a:ext cx="4698600" cy="2866943"/>
          </a:xfrm>
          <a:prstGeom prst="rect">
            <a:avLst/>
          </a:prstGeom>
        </p:spPr>
      </p:pic>
      <p:graphicFrame>
        <p:nvGraphicFramePr>
          <p:cNvPr id="9" name="グラフ 8"/>
          <p:cNvGraphicFramePr/>
          <p:nvPr>
            <p:extLst>
              <p:ext uri="{D42A27DB-BD31-4B8C-83A1-F6EECF244321}">
                <p14:modId xmlns:p14="http://schemas.microsoft.com/office/powerpoint/2010/main" val="1840699826"/>
              </p:ext>
            </p:extLst>
          </p:nvPr>
        </p:nvGraphicFramePr>
        <p:xfrm>
          <a:off x="4685998" y="2184448"/>
          <a:ext cx="435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正方形/長方形 15"/>
          <p:cNvSpPr/>
          <p:nvPr/>
        </p:nvSpPr>
        <p:spPr>
          <a:xfrm>
            <a:off x="5129794" y="6421103"/>
            <a:ext cx="2408602"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出典：大阪府統計年鑑の各年数値より</a:t>
            </a:r>
          </a:p>
        </p:txBody>
      </p:sp>
      <p:sp>
        <p:nvSpPr>
          <p:cNvPr id="17" name="テキスト ボックス 16"/>
          <p:cNvSpPr txBox="1"/>
          <p:nvPr/>
        </p:nvSpPr>
        <p:spPr>
          <a:xfrm>
            <a:off x="7352176" y="2708920"/>
            <a:ext cx="889987"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府全域</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352176" y="3861048"/>
            <a:ext cx="1066318"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大阪市域を除く</a:t>
            </a:r>
          </a:p>
        </p:txBody>
      </p:sp>
      <p:sp>
        <p:nvSpPr>
          <p:cNvPr id="19" name="テキスト ボックス 18"/>
          <p:cNvSpPr txBox="1"/>
          <p:nvPr/>
        </p:nvSpPr>
        <p:spPr>
          <a:xfrm>
            <a:off x="7352176" y="4535542"/>
            <a:ext cx="748923"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市域</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a:off x="251520" y="61005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四角形: 角を丸くする 20">
            <a:extLst>
              <a:ext uri="{FF2B5EF4-FFF2-40B4-BE49-F238E27FC236}">
                <a16:creationId xmlns:a16="http://schemas.microsoft.com/office/drawing/2014/main" xmlns="" id="{8CB2BD79-35FD-4F2F-A66D-2EDF571F5278}"/>
              </a:ext>
            </a:extLst>
          </p:cNvPr>
          <p:cNvSpPr/>
          <p:nvPr/>
        </p:nvSpPr>
        <p:spPr>
          <a:xfrm>
            <a:off x="226148" y="110225"/>
            <a:ext cx="2052228" cy="349174"/>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１－②水道事業の課題</a:t>
            </a:r>
          </a:p>
        </p:txBody>
      </p:sp>
    </p:spTree>
    <p:extLst>
      <p:ext uri="{BB962C8B-B14F-4D97-AF65-F5344CB8AC3E}">
        <p14:creationId xmlns:p14="http://schemas.microsoft.com/office/powerpoint/2010/main" val="143026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776879" y="75476"/>
            <a:ext cx="4892686" cy="430887"/>
          </a:xfrm>
          <a:prstGeom prst="rect">
            <a:avLst/>
          </a:prstGeom>
          <a:noFill/>
        </p:spPr>
        <p:txBody>
          <a:bodyPr wrap="none" rtlCol="0">
            <a:spAutoFit/>
          </a:bodyPr>
          <a:lstStyle/>
          <a:p>
            <a:pPr algn="ctr"/>
            <a:r>
              <a:rPr lang="ja-JP" altLang="en-US" sz="2200" b="1" dirty="0">
                <a:latin typeface="Meiryo UI" panose="020B0604030504040204" pitchFamily="50" charset="-128"/>
                <a:ea typeface="Meiryo UI" panose="020B0604030504040204" pitchFamily="50" charset="-128"/>
              </a:rPr>
              <a:t>今後の水道料金の見込み（全国試算）</a:t>
            </a:r>
            <a:endParaRPr kumimoji="1" lang="ja-JP" altLang="en-US" sz="22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819065" y="748968"/>
            <a:ext cx="7488833" cy="784830"/>
          </a:xfrm>
          <a:prstGeom prst="rect">
            <a:avLst/>
          </a:prstGeom>
          <a:noFill/>
        </p:spPr>
        <p:txBody>
          <a:bodyPr wrap="square" rtlCol="0">
            <a:spAutoFit/>
          </a:bodyPr>
          <a:lstStyle/>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民間シンタンク</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の調査によると、水需要の低下と設備更新のコスト増加などにより、</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年後（</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2046</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年）の水道料金は、全国ベースで</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倍になると試算。（同調査における中核市規模のケースでは</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倍）</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171912" y="3638661"/>
            <a:ext cx="2736000" cy="2354491"/>
          </a:xfrm>
          <a:prstGeom prst="rect">
            <a:avLst/>
          </a:prstGeom>
          <a:ln>
            <a:solidFill>
              <a:schemeClr val="bg1">
                <a:lumMod val="85000"/>
              </a:schemeClr>
            </a:solidFill>
          </a:ln>
        </p:spPr>
        <p:txBody>
          <a:bodyPr wrap="square">
            <a:spAutoFit/>
          </a:bodyPr>
          <a:lstStyle/>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＜解説＞</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年度より毎年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の料金値上げを行い、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2046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年後）までに</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年度比</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1.63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倍の値上げが必要。</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水道料金値上げは数年に</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回行われることが想定され、</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回値上げする場合、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の料金値上げを</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年毎に実施することになる。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中核市規模（人口</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万人程度）の自治体における同様の試算では</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倍との試算</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23528" y="6509150"/>
            <a:ext cx="4572000" cy="246221"/>
          </a:xfrm>
          <a:prstGeom prst="rect">
            <a:avLst/>
          </a:prstGeom>
        </p:spPr>
        <p:txBody>
          <a:bodyPr>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水道事業の将来予測と経営改革</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2017.4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日本政策投資銀行）</a:t>
            </a:r>
          </a:p>
        </p:txBody>
      </p:sp>
      <p:sp>
        <p:nvSpPr>
          <p:cNvPr id="9" name="テキスト ボックス 8">
            <a:extLst>
              <a:ext uri="{FF2B5EF4-FFF2-40B4-BE49-F238E27FC236}">
                <a16:creationId xmlns:a16="http://schemas.microsoft.com/office/drawing/2014/main" xmlns="" id="{31BD29DC-3F2B-422F-BD47-5863E50FC407}"/>
              </a:ext>
            </a:extLst>
          </p:cNvPr>
          <p:cNvSpPr txBox="1"/>
          <p:nvPr/>
        </p:nvSpPr>
        <p:spPr>
          <a:xfrm>
            <a:off x="6013167" y="1645971"/>
            <a:ext cx="2898522" cy="1055608"/>
          </a:xfrm>
          <a:prstGeom prst="wedgeRoundRectCallout">
            <a:avLst>
              <a:gd name="adj1" fmla="val -49157"/>
              <a:gd name="adj2" fmla="val 1252"/>
              <a:gd name="adj3" fmla="val 16667"/>
            </a:avLst>
          </a:prstGeom>
          <a:solidFill>
            <a:schemeClr val="accent6">
              <a:lumMod val="20000"/>
              <a:lumOff val="80000"/>
            </a:schemeClr>
          </a:solid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大阪府内の平均水道料金</a:t>
            </a:r>
            <a:r>
              <a:rPr kumimoji="1" lang="en-US" altLang="ja-JP" sz="1400" dirty="0">
                <a:latin typeface="Meiryo UI" panose="020B0604030504040204" pitchFamily="50" charset="-128"/>
                <a:ea typeface="Meiryo UI" panose="020B0604030504040204" pitchFamily="50" charset="-128"/>
              </a:rPr>
              <a:t>2,838</a:t>
            </a:r>
            <a:r>
              <a:rPr kumimoji="1" lang="ja-JP" altLang="en-US" sz="1400" dirty="0">
                <a:latin typeface="Meiryo UI" panose="020B0604030504040204" pitchFamily="50" charset="-128"/>
                <a:ea typeface="Meiryo UI" panose="020B0604030504040204" pitchFamily="50" charset="-128"/>
              </a:rPr>
              <a:t>円</a:t>
            </a:r>
            <a:endParaRPr kumimoji="1"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倍なら</a:t>
            </a:r>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4,541</a:t>
            </a:r>
            <a:r>
              <a:rPr kumimoji="1" lang="ja-JP" altLang="en-US" sz="1400" dirty="0">
                <a:latin typeface="Meiryo UI" panose="020B0604030504040204" pitchFamily="50" charset="-128"/>
                <a:ea typeface="Meiryo UI" panose="020B0604030504040204" pitchFamily="50" charset="-128"/>
              </a:rPr>
              <a:t>円に増</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倍なら　⇒　</a:t>
            </a:r>
            <a:r>
              <a:rPr lang="en-US" altLang="ja-JP" sz="1400" dirty="0">
                <a:latin typeface="Meiryo UI" panose="020B0604030504040204" pitchFamily="50" charset="-128"/>
                <a:ea typeface="Meiryo UI" panose="020B0604030504040204" pitchFamily="50" charset="-128"/>
              </a:rPr>
              <a:t>4,257</a:t>
            </a:r>
            <a:r>
              <a:rPr lang="ja-JP" altLang="en-US" sz="1400" dirty="0">
                <a:latin typeface="Meiryo UI" panose="020B0604030504040204" pitchFamily="50" charset="-128"/>
                <a:ea typeface="Meiryo UI" panose="020B0604030504040204" pitchFamily="50" charset="-128"/>
              </a:rPr>
              <a:t>円に増</a:t>
            </a:r>
            <a:endParaRPr kumimoji="1" lang="ja-JP" altLang="en-US" sz="1400" dirty="0">
              <a:latin typeface="Meiryo UI" panose="020B0604030504040204" pitchFamily="50" charset="-128"/>
              <a:ea typeface="Meiryo UI" panose="020B0604030504040204" pitchFamily="50" charset="-128"/>
            </a:endParaRPr>
          </a:p>
        </p:txBody>
      </p:sp>
      <p:sp>
        <p:nvSpPr>
          <p:cNvPr id="11"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11</a:t>
            </a:fld>
            <a:endParaRPr kumimoji="1" lang="ja-JP" altLang="en-US">
              <a:solidFill>
                <a:schemeClr val="tx1"/>
              </a:solidFill>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30" t="15468" r="21220" b="16104"/>
          <a:stretch/>
        </p:blipFill>
        <p:spPr bwMode="auto">
          <a:xfrm>
            <a:off x="476" y="2170466"/>
            <a:ext cx="5976664" cy="407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1700198" y="1862689"/>
            <a:ext cx="2863284" cy="307777"/>
          </a:xfrm>
          <a:prstGeom prst="rect">
            <a:avLst/>
          </a:prstGeom>
          <a:noFill/>
          <a:ln>
            <a:solidFill>
              <a:schemeClr val="bg1">
                <a:lumMod val="75000"/>
              </a:schemeClr>
            </a:solidFill>
          </a:ln>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水道料金の推移予測（全国集計）</a:t>
            </a:r>
          </a:p>
        </p:txBody>
      </p:sp>
      <p:cxnSp>
        <p:nvCxnSpPr>
          <p:cNvPr id="12" name="直線コネクタ 11"/>
          <p:cNvCxnSpPr/>
          <p:nvPr/>
        </p:nvCxnSpPr>
        <p:spPr>
          <a:xfrm>
            <a:off x="251520" y="61005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xmlns="" id="{63CF59C3-C9BD-485C-9CDD-FCB718D1F45B}"/>
              </a:ext>
            </a:extLst>
          </p:cNvPr>
          <p:cNvSpPr/>
          <p:nvPr/>
        </p:nvSpPr>
        <p:spPr>
          <a:xfrm>
            <a:off x="226148" y="110225"/>
            <a:ext cx="2052228" cy="349174"/>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１－②水道事業の課題</a:t>
            </a:r>
          </a:p>
        </p:txBody>
      </p:sp>
    </p:spTree>
    <p:extLst>
      <p:ext uri="{BB962C8B-B14F-4D97-AF65-F5344CB8AC3E}">
        <p14:creationId xmlns:p14="http://schemas.microsoft.com/office/powerpoint/2010/main" val="267735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714690282"/>
              </p:ext>
            </p:extLst>
          </p:nvPr>
        </p:nvGraphicFramePr>
        <p:xfrm>
          <a:off x="359646" y="769484"/>
          <a:ext cx="8424936" cy="5305535"/>
        </p:xfrm>
        <a:graphic>
          <a:graphicData uri="http://schemas.openxmlformats.org/drawingml/2006/table">
            <a:tbl>
              <a:tblPr firstRow="1" bandRow="1">
                <a:tableStyleId>{5940675A-B579-460E-94D1-54222C63F5DA}</a:tableStyleId>
              </a:tblPr>
              <a:tblGrid>
                <a:gridCol w="1944216">
                  <a:extLst>
                    <a:ext uri="{9D8B030D-6E8A-4147-A177-3AD203B41FA5}">
                      <a16:colId xmlns:a16="http://schemas.microsoft.com/office/drawing/2014/main" xmlns="" val="20000"/>
                    </a:ext>
                  </a:extLst>
                </a:gridCol>
                <a:gridCol w="3312368">
                  <a:extLst>
                    <a:ext uri="{9D8B030D-6E8A-4147-A177-3AD203B41FA5}">
                      <a16:colId xmlns:a16="http://schemas.microsoft.com/office/drawing/2014/main" xmlns="" val="20001"/>
                    </a:ext>
                  </a:extLst>
                </a:gridCol>
                <a:gridCol w="3168352">
                  <a:extLst>
                    <a:ext uri="{9D8B030D-6E8A-4147-A177-3AD203B41FA5}">
                      <a16:colId xmlns:a16="http://schemas.microsoft.com/office/drawing/2014/main" xmlns="" val="20002"/>
                    </a:ext>
                  </a:extLst>
                </a:gridCol>
              </a:tblGrid>
              <a:tr h="328311">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主な課題</a:t>
                      </a:r>
                    </a:p>
                  </a:txBody>
                  <a:tcPr anchor="ctr">
                    <a:solidFill>
                      <a:schemeClr val="accent1">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全国的な状況</a:t>
                      </a:r>
                    </a:p>
                  </a:txBody>
                  <a:tcPr anchor="ctr">
                    <a:solidFill>
                      <a:schemeClr val="accent1">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大阪の状況</a:t>
                      </a:r>
                    </a:p>
                  </a:txBody>
                  <a:tcPr anchor="ctr">
                    <a:solidFill>
                      <a:schemeClr val="accent1">
                        <a:lumMod val="20000"/>
                        <a:lumOff val="80000"/>
                      </a:schemeClr>
                    </a:solidFill>
                  </a:tcPr>
                </a:tc>
                <a:extLst>
                  <a:ext uri="{0D108BD9-81ED-4DB2-BD59-A6C34878D82A}">
                    <a16:rowId xmlns:a16="http://schemas.microsoft.com/office/drawing/2014/main" xmlns="" val="10000"/>
                  </a:ext>
                </a:extLst>
              </a:tr>
              <a:tr h="952101">
                <a:tc>
                  <a:txBody>
                    <a:bodyPr/>
                    <a:lstStyle/>
                    <a:p>
                      <a:pPr marL="0" indent="0">
                        <a:buFont typeface="Wingdings" panose="05000000000000000000" pitchFamily="2" charset="2"/>
                        <a:buNone/>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１．給水人口の減少、</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一人あたり水使用</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料の減少</a:t>
                      </a:r>
                    </a:p>
                  </a:txBody>
                  <a:tcPr/>
                </a:tc>
                <a:tc>
                  <a:txBody>
                    <a:bodyPr/>
                    <a:lstStyle/>
                    <a:p>
                      <a:pPr marL="285750" indent="-285750">
                        <a:buFont typeface="Wingdings" panose="05000000000000000000" pitchFamily="2" charset="2"/>
                        <a:buChar char="p"/>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人口減少と節水型家電機器の普及などにより、水需要は減少。水道料金の値上げをしない限り、毎年確実に収入が減少していく事業構造</a:t>
                      </a:r>
                    </a:p>
                  </a:txBody>
                  <a:tcPr/>
                </a:tc>
                <a:tc>
                  <a:txBody>
                    <a:bodyPr/>
                    <a:lstStyle/>
                    <a:p>
                      <a:pPr marL="285750" indent="-285750">
                        <a:buFont typeface="Wingdings" panose="05000000000000000000" pitchFamily="2" charset="2"/>
                        <a:buChar char="n"/>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全国と同じ傾向にあり、比較的事業規模の小さい市町村ほど人口減少（水需要の減少）が顕著</a:t>
                      </a:r>
                    </a:p>
                  </a:txBody>
                  <a:tcPr/>
                </a:tc>
                <a:extLst>
                  <a:ext uri="{0D108BD9-81ED-4DB2-BD59-A6C34878D82A}">
                    <a16:rowId xmlns:a16="http://schemas.microsoft.com/office/drawing/2014/main" xmlns="" val="10001"/>
                  </a:ext>
                </a:extLst>
              </a:tr>
              <a:tr h="787946">
                <a:tc>
                  <a:txBody>
                    <a:bodyPr/>
                    <a:lstStyle/>
                    <a:p>
                      <a:pPr marL="0" indent="0">
                        <a:buFont typeface="Wingdings" panose="05000000000000000000" pitchFamily="2" charset="2"/>
                        <a:buNone/>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２．巨額にのぼる維持</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更新投資・耐震化</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投資</a:t>
                      </a:r>
                    </a:p>
                  </a:txBody>
                  <a:tcPr/>
                </a:tc>
                <a:tc>
                  <a:txBody>
                    <a:bodyPr/>
                    <a:lstStyle/>
                    <a:p>
                      <a:pPr marL="285750" indent="-285750">
                        <a:buFont typeface="Wingdings" panose="05000000000000000000" pitchFamily="2" charset="2"/>
                        <a:buChar char="p"/>
                      </a:pP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1970</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年代と</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年代に設備投資の山があり、順次これらの更新期を迎えるなか、経年経過管路の更新が遅れている</a:t>
                      </a:r>
                    </a:p>
                  </a:txBody>
                  <a:tcPr/>
                </a:tc>
                <a:tc>
                  <a:txBody>
                    <a:bodyPr/>
                    <a:lstStyle/>
                    <a:p>
                      <a:pPr marL="285750" indent="-285750">
                        <a:buFont typeface="Wingdings" panose="05000000000000000000" pitchFamily="2" charset="2"/>
                        <a:buChar char="n"/>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大阪は特に老朽化対策が遅れており、管路の</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老朽化率</a:t>
                      </a:r>
                      <a:r>
                        <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は全国ワースト</a:t>
                      </a:r>
                    </a:p>
                  </a:txBody>
                  <a:tcPr/>
                </a:tc>
                <a:extLst>
                  <a:ext uri="{0D108BD9-81ED-4DB2-BD59-A6C34878D82A}">
                    <a16:rowId xmlns:a16="http://schemas.microsoft.com/office/drawing/2014/main" xmlns="" val="10002"/>
                  </a:ext>
                </a:extLst>
              </a:tr>
              <a:tr h="738699">
                <a:tc>
                  <a:txBody>
                    <a:bodyPr/>
                    <a:lstStyle/>
                    <a:p>
                      <a:pPr marL="0" indent="0">
                        <a:buFont typeface="Wingdings" panose="05000000000000000000" pitchFamily="2" charset="2"/>
                        <a:buNone/>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３．高い有利子負債の</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水準</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285750" indent="-285750">
                        <a:buFont typeface="Wingdings" panose="05000000000000000000" pitchFamily="2" charset="2"/>
                        <a:buChar char="p"/>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全国の水道事業全体で</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7.9</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兆円の有利子負債があり、料金収入の約</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a:t>
                      </a:r>
                    </a:p>
                  </a:txBody>
                  <a:tcPr/>
                </a:tc>
                <a:tc>
                  <a:txBody>
                    <a:bodyPr/>
                    <a:lstStyle/>
                    <a:p>
                      <a:pPr marL="285750" indent="-285750">
                        <a:buFont typeface="Wingdings" panose="05000000000000000000" pitchFamily="2" charset="2"/>
                        <a:buChar char="n"/>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他都市と比して特に多いわけではないが、府域合計（用水含む）</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4,850</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億円の負債は、料金収入の約</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a:t>
                      </a:r>
                    </a:p>
                  </a:txBody>
                  <a:tcPr/>
                </a:tc>
                <a:extLst>
                  <a:ext uri="{0D108BD9-81ED-4DB2-BD59-A6C34878D82A}">
                    <a16:rowId xmlns:a16="http://schemas.microsoft.com/office/drawing/2014/main" xmlns="" val="10003"/>
                  </a:ext>
                </a:extLst>
              </a:tr>
              <a:tr h="738699">
                <a:tc>
                  <a:txBody>
                    <a:bodyPr/>
                    <a:lstStyle/>
                    <a:p>
                      <a:pPr marL="0" indent="0">
                        <a:buFont typeface="Wingdings" panose="05000000000000000000" pitchFamily="2" charset="2"/>
                        <a:buNone/>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４．職員の高齢化、技</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術継承の問題</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285750" indent="-285750">
                        <a:buFont typeface="Wingdings" panose="05000000000000000000" pitchFamily="2" charset="2"/>
                        <a:buChar char="p"/>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団塊世代の職員が退職期を迎え、技術職員では</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歳以上が</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割近くを占めるのに対し、</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歳代は１割に留まる</a:t>
                      </a:r>
                    </a:p>
                  </a:txBody>
                  <a:tcPr/>
                </a:tc>
                <a:tc>
                  <a:txBody>
                    <a:bodyPr/>
                    <a:lstStyle/>
                    <a:p>
                      <a:pPr marL="285750" indent="-285750">
                        <a:buFont typeface="Wingdings" panose="05000000000000000000" pitchFamily="2" charset="2"/>
                        <a:buChar char="n"/>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技術職員のうち、</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歳以上は</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3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歳代は</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で、全国平均とほぼ同じ傾向</a:t>
                      </a:r>
                    </a:p>
                  </a:txBody>
                  <a:tcPr/>
                </a:tc>
                <a:extLst>
                  <a:ext uri="{0D108BD9-81ED-4DB2-BD59-A6C34878D82A}">
                    <a16:rowId xmlns:a16="http://schemas.microsoft.com/office/drawing/2014/main" xmlns="" val="10004"/>
                  </a:ext>
                </a:extLst>
              </a:tr>
              <a:tr h="990748">
                <a:tc>
                  <a:txBody>
                    <a:bodyPr/>
                    <a:lstStyle/>
                    <a:p>
                      <a:pPr marL="0" indent="0">
                        <a:buFont typeface="Wingdings" panose="05000000000000000000" pitchFamily="2" charset="2"/>
                        <a:buNone/>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５．料金格差</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285750" indent="-285750">
                        <a:buFont typeface="Wingdings" panose="05000000000000000000" pitchFamily="2" charset="2"/>
                        <a:buChar char="p"/>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地理的条件や人口密度の違いにより、大きな料金格差があり、最高の</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3,510</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円と最低の</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367</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円の差は約</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285750" indent="-285750">
                        <a:buFont typeface="Wingdings" panose="05000000000000000000" pitchFamily="2" charset="2"/>
                        <a:buChar char="n"/>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最高の</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4,806</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円と最低の</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2,068</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円との差は</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倍（他都市より格差は小さい）</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水道料金の値上げが避けられない中で、料金格差は広がる可能性がある</a:t>
                      </a:r>
                    </a:p>
                  </a:txBody>
                  <a:tcPr/>
                </a:tc>
                <a:extLst>
                  <a:ext uri="{0D108BD9-81ED-4DB2-BD59-A6C34878D82A}">
                    <a16:rowId xmlns:a16="http://schemas.microsoft.com/office/drawing/2014/main" xmlns="" val="10005"/>
                  </a:ext>
                </a:extLst>
              </a:tr>
              <a:tr h="738699">
                <a:tc>
                  <a:txBody>
                    <a:bodyPr/>
                    <a:lstStyle/>
                    <a:p>
                      <a:pPr marL="0" indent="0">
                        <a:buFont typeface="Wingdings" panose="05000000000000000000" pitchFamily="2" charset="2"/>
                        <a:buNone/>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６．数が多い日本の水</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道事業者</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285750" indent="-285750">
                        <a:buFont typeface="Wingdings" panose="05000000000000000000" pitchFamily="2" charset="2"/>
                        <a:buChar char="p"/>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全国で電気事業者が</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法人、ガス事業者が</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206</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法人であるのに対し、水道事業者は</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1348</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事業者で、突出して多い</a:t>
                      </a:r>
                    </a:p>
                  </a:txBody>
                  <a:tcPr/>
                </a:tc>
                <a:tc>
                  <a:txBody>
                    <a:bodyPr/>
                    <a:lstStyle/>
                    <a:p>
                      <a:pPr marL="285750" indent="-285750">
                        <a:buFont typeface="Wingdings" panose="05000000000000000000" pitchFamily="2" charset="2"/>
                        <a:buChar char="n"/>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用水の広域化は、既に企業団により</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行われ、</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給水事業の垂直統合は３市町村</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で開始され、</a:t>
                      </a:r>
                      <a:r>
                        <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団体と協議中</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xmlns="" val="10006"/>
                  </a:ext>
                </a:extLst>
              </a:tr>
            </a:tbl>
          </a:graphicData>
        </a:graphic>
      </p:graphicFrame>
      <p:sp>
        <p:nvSpPr>
          <p:cNvPr id="5" name="テキスト ボックス 4"/>
          <p:cNvSpPr txBox="1"/>
          <p:nvPr/>
        </p:nvSpPr>
        <p:spPr>
          <a:xfrm>
            <a:off x="2704856" y="71748"/>
            <a:ext cx="5533887"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水道事業の構造的・複合的な課題（全国・大阪）</a:t>
            </a:r>
          </a:p>
        </p:txBody>
      </p:sp>
      <p:sp>
        <p:nvSpPr>
          <p:cNvPr id="6" name="テキスト ボックス 5"/>
          <p:cNvSpPr txBox="1"/>
          <p:nvPr/>
        </p:nvSpPr>
        <p:spPr>
          <a:xfrm>
            <a:off x="426292" y="6204594"/>
            <a:ext cx="6882012" cy="600164"/>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「主な課題」と「全国的な状況」欄は、</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水道事業の将来予測と経営改革</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2017.4 </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日本政策投資銀行）より引用</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注）料金格差の欄について、全国的な状況は「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あたり水道料金（口径</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13mm</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）」であるのに対し、</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大阪の状況は「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㎥あたり水道料金（口径</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2"/>
          <p:cNvSpPr>
            <a:spLocks noGrp="1"/>
          </p:cNvSpPr>
          <p:nvPr>
            <p:ph type="sldNum" sz="quarter" idx="12"/>
          </p:nvPr>
        </p:nvSpPr>
        <p:spPr>
          <a:xfrm>
            <a:off x="6987480" y="6478055"/>
            <a:ext cx="2133600" cy="365125"/>
          </a:xfrm>
        </p:spPr>
        <p:txBody>
          <a:bodyPr/>
          <a:lstStyle/>
          <a:p>
            <a:fld id="{7853CF83-2CA7-468D-933C-9DDBEAA5E899}" type="slidenum">
              <a:rPr kumimoji="1" lang="ja-JP" altLang="en-US" smtClean="0">
                <a:solidFill>
                  <a:schemeClr val="tx1"/>
                </a:solidFill>
              </a:rPr>
              <a:t>12</a:t>
            </a:fld>
            <a:endParaRPr kumimoji="1" lang="ja-JP" altLang="en-US" dirty="0">
              <a:solidFill>
                <a:schemeClr val="tx1"/>
              </a:solidFill>
            </a:endParaRPr>
          </a:p>
        </p:txBody>
      </p:sp>
      <p:cxnSp>
        <p:nvCxnSpPr>
          <p:cNvPr id="8" name="直線コネクタ 7"/>
          <p:cNvCxnSpPr/>
          <p:nvPr/>
        </p:nvCxnSpPr>
        <p:spPr>
          <a:xfrm>
            <a:off x="256836" y="55399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xmlns="" id="{20F18C00-683C-4F53-8EFD-6D45E7472E27}"/>
              </a:ext>
            </a:extLst>
          </p:cNvPr>
          <p:cNvSpPr/>
          <p:nvPr/>
        </p:nvSpPr>
        <p:spPr>
          <a:xfrm>
            <a:off x="226148" y="97216"/>
            <a:ext cx="2052228" cy="349174"/>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１－②水道事業の課題</a:t>
            </a:r>
          </a:p>
        </p:txBody>
      </p:sp>
    </p:spTree>
    <p:extLst>
      <p:ext uri="{BB962C8B-B14F-4D97-AF65-F5344CB8AC3E}">
        <p14:creationId xmlns:p14="http://schemas.microsoft.com/office/powerpoint/2010/main" val="132764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BB133BD7-EFC1-4627-94F6-C1B2F1371165}"/>
              </a:ext>
            </a:extLst>
          </p:cNvPr>
          <p:cNvSpPr/>
          <p:nvPr/>
        </p:nvSpPr>
        <p:spPr>
          <a:xfrm>
            <a:off x="2735513" y="48426"/>
            <a:ext cx="6255239" cy="430887"/>
          </a:xfrm>
          <a:prstGeom prst="rect">
            <a:avLst/>
          </a:prstGeom>
        </p:spPr>
        <p:txBody>
          <a:bodyPr wrap="none">
            <a:spAutoFit/>
          </a:bodyPr>
          <a:lstStyle/>
          <a:p>
            <a:r>
              <a:rPr lang="ja-JP" altLang="en-US" sz="2200" b="1" dirty="0">
                <a:latin typeface="Meiryo UI" panose="020B0604030504040204" pitchFamily="50" charset="-128"/>
                <a:ea typeface="Meiryo UI" panose="020B0604030504040204" pitchFamily="50" charset="-128"/>
              </a:rPr>
              <a:t>改正水道法の概要</a:t>
            </a:r>
            <a:r>
              <a:rPr lang="ja-JP" altLang="en-US" b="1" dirty="0">
                <a:latin typeface="Meiryo UI" panose="020B0604030504040204" pitchFamily="50" charset="-128"/>
                <a:ea typeface="Meiryo UI" panose="020B0604030504040204" pitchFamily="50" charset="-128"/>
              </a:rPr>
              <a:t>（「都道府県の責務」と「運営権制度」）</a:t>
            </a:r>
            <a:endParaRPr lang="ja-JP" altLang="en-US" sz="2000" b="1" dirty="0">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xmlns="" id="{604B9C6D-1525-4A60-8905-C02836B75AFD}"/>
              </a:ext>
            </a:extLst>
          </p:cNvPr>
          <p:cNvSpPr/>
          <p:nvPr/>
        </p:nvSpPr>
        <p:spPr>
          <a:xfrm>
            <a:off x="107504" y="895072"/>
            <a:ext cx="1152128" cy="2916000"/>
          </a:xfrm>
          <a:prstGeom prst="roundRect">
            <a:avLst>
              <a:gd name="adj" fmla="val 9284"/>
            </a:avLst>
          </a:prstGeom>
        </p:spPr>
        <p:style>
          <a:lnRef idx="2">
            <a:schemeClr val="dk1"/>
          </a:lnRef>
          <a:fillRef idx="1">
            <a:schemeClr val="lt1"/>
          </a:fillRef>
          <a:effectRef idx="0">
            <a:schemeClr val="dk1"/>
          </a:effectRef>
          <a:fontRef idx="minor">
            <a:schemeClr val="dk1"/>
          </a:fontRef>
        </p:style>
        <p:txBody>
          <a:bodyPr vert="horz" rtlCol="0" anchor="ctr"/>
          <a:lstStyle/>
          <a:p>
            <a:pPr algn="ct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その１</a:t>
            </a:r>
            <a:r>
              <a:rPr lang="en-US" altLang="ja-JP" sz="1400" b="1" dirty="0">
                <a:latin typeface="Meiryo UI" panose="020B0604030504040204" pitchFamily="50" charset="-128"/>
                <a:ea typeface="Meiryo UI" panose="020B0604030504040204" pitchFamily="50" charset="-128"/>
              </a:rPr>
              <a:t>】</a:t>
            </a:r>
          </a:p>
          <a:p>
            <a:pPr algn="ct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都道府県の</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広域化推進</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に対する</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責務明確化</a:t>
            </a:r>
            <a:endParaRPr kumimoji="1" lang="ja-JP" altLang="en-US" sz="14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xmlns="" id="{D8B37617-AA22-48AF-B576-7C3908EA4FA6}"/>
              </a:ext>
            </a:extLst>
          </p:cNvPr>
          <p:cNvSpPr/>
          <p:nvPr/>
        </p:nvSpPr>
        <p:spPr>
          <a:xfrm>
            <a:off x="1367644" y="895072"/>
            <a:ext cx="3276364" cy="2916000"/>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国内の水道広域化の阻害要因としては、料金や財政状況、施設整備水準の事業体間格差が課題となっている。</a:t>
            </a:r>
          </a:p>
          <a:p>
            <a:pPr marL="285750" indent="-285750">
              <a:buFont typeface="Arial" panose="020B0604020202020204" pitchFamily="34" charset="0"/>
              <a:buChar char="•"/>
            </a:pPr>
            <a:endParaRPr lang="ja-JP" altLang="en-US"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事業体自身が広域化検討の契機を捉えられない状況にあることから、広域化の足掛かりを与える推進役として都道府県の積極的な関与が望まれる。　</a:t>
            </a: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現行法では、広域的な連携に対する都道</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府県の責務の規定はない。</a:t>
            </a:r>
          </a:p>
        </p:txBody>
      </p:sp>
      <p:sp>
        <p:nvSpPr>
          <p:cNvPr id="9" name="正方形/長方形 8">
            <a:extLst>
              <a:ext uri="{FF2B5EF4-FFF2-40B4-BE49-F238E27FC236}">
                <a16:creationId xmlns:a16="http://schemas.microsoft.com/office/drawing/2014/main" xmlns="" id="{AC4E908E-F11A-4E3D-86E9-22C623D87E60}"/>
              </a:ext>
            </a:extLst>
          </p:cNvPr>
          <p:cNvSpPr/>
          <p:nvPr/>
        </p:nvSpPr>
        <p:spPr>
          <a:xfrm>
            <a:off x="5151832" y="895072"/>
            <a:ext cx="3888000" cy="2916000"/>
          </a:xfrm>
          <a:prstGeom prst="rect">
            <a:avLst/>
          </a:prstGeom>
          <a:ln/>
        </p:spPr>
        <p:style>
          <a:lnRef idx="1">
            <a:schemeClr val="accent6"/>
          </a:lnRef>
          <a:fillRef idx="2">
            <a:schemeClr val="accent6"/>
          </a:fillRef>
          <a:effectRef idx="1">
            <a:schemeClr val="accent6"/>
          </a:effectRef>
          <a:fontRef idx="minor">
            <a:schemeClr val="dk1"/>
          </a:fontRef>
        </p:style>
        <p:txBody>
          <a:bodyPr lIns="72000" tIns="72000" rIns="72000" rtlCol="0" anchor="ctr"/>
          <a:lstStyle/>
          <a:p>
            <a:pPr marL="285750" indent="-285750">
              <a:buFont typeface="Arial" panose="020B0604020202020204" pitchFamily="34" charset="0"/>
              <a:buChar cha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都道府県</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に対し広域的な連携の推進役としての責務を規定</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２条の２</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都道府県は、水道基盤を強化するため、必要があると認めるときは、水道基盤強化計画を定めることが可能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５条の３</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現行法では、地方公共団体の要請により、水道の</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広域的な整備に関する基本計画を定めることがで</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きるとされている。</a:t>
            </a:r>
          </a:p>
          <a:p>
            <a:pPr marL="285750" indent="-285750">
              <a:buFont typeface="Arial" panose="020B0604020202020204" pitchFamily="34" charset="0"/>
              <a:buChar char="•"/>
            </a:pP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都道府県は、広域連携を推進するため、関係市町村等を構成員とする協議会（広域的連携推進協議会）を組織することが可能</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５条の４</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四角形: 角を丸くする 9">
            <a:extLst>
              <a:ext uri="{FF2B5EF4-FFF2-40B4-BE49-F238E27FC236}">
                <a16:creationId xmlns:a16="http://schemas.microsoft.com/office/drawing/2014/main" xmlns="" id="{5A5DC7DD-8FA8-43B5-A85A-DDDC5FCAFFAE}"/>
              </a:ext>
            </a:extLst>
          </p:cNvPr>
          <p:cNvSpPr/>
          <p:nvPr/>
        </p:nvSpPr>
        <p:spPr>
          <a:xfrm>
            <a:off x="107504" y="3966024"/>
            <a:ext cx="1152128" cy="2700000"/>
          </a:xfrm>
          <a:prstGeom prst="roundRect">
            <a:avLst>
              <a:gd name="adj" fmla="val 9284"/>
            </a:avLst>
          </a:prstGeom>
        </p:spPr>
        <p:style>
          <a:lnRef idx="2">
            <a:schemeClr val="dk1"/>
          </a:lnRef>
          <a:fillRef idx="1">
            <a:schemeClr val="lt1"/>
          </a:fillRef>
          <a:effectRef idx="0">
            <a:schemeClr val="dk1"/>
          </a:effectRef>
          <a:fontRef idx="minor">
            <a:schemeClr val="dk1"/>
          </a:fontRef>
        </p:style>
        <p:txBody>
          <a:bodyPr vert="horz" rtlCol="0" anchor="ctr"/>
          <a:lstStyle/>
          <a:p>
            <a:pPr algn="ct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その２</a:t>
            </a:r>
            <a:r>
              <a:rPr lang="en-US" altLang="ja-JP" sz="1400" b="1" dirty="0">
                <a:latin typeface="Meiryo UI" panose="020B0604030504040204" pitchFamily="50" charset="-128"/>
                <a:ea typeface="Meiryo UI" panose="020B0604030504040204" pitchFamily="50" charset="-128"/>
              </a:rPr>
              <a:t>】</a:t>
            </a:r>
          </a:p>
          <a:p>
            <a:pPr algn="ct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運営権制度</a:t>
            </a:r>
            <a:endParaRPr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の改正</a:t>
            </a:r>
          </a:p>
        </p:txBody>
      </p:sp>
      <p:sp>
        <p:nvSpPr>
          <p:cNvPr id="12" name="正方形/長方形 11">
            <a:extLst>
              <a:ext uri="{FF2B5EF4-FFF2-40B4-BE49-F238E27FC236}">
                <a16:creationId xmlns:a16="http://schemas.microsoft.com/office/drawing/2014/main" xmlns="" id="{DEC6A80A-DD71-4093-9248-8EC789050C52}"/>
              </a:ext>
            </a:extLst>
          </p:cNvPr>
          <p:cNvSpPr/>
          <p:nvPr/>
        </p:nvSpPr>
        <p:spPr>
          <a:xfrm>
            <a:off x="5151832" y="3966024"/>
            <a:ext cx="3888000" cy="2700000"/>
          </a:xfrm>
          <a:prstGeom prst="rect">
            <a:avLst/>
          </a:prstGeom>
        </p:spPr>
        <p:style>
          <a:lnRef idx="1">
            <a:schemeClr val="accent6"/>
          </a:lnRef>
          <a:fillRef idx="2">
            <a:schemeClr val="accent6"/>
          </a:fillRef>
          <a:effectRef idx="1">
            <a:schemeClr val="accent6"/>
          </a:effectRef>
          <a:fontRef idx="minor">
            <a:schemeClr val="dk1"/>
          </a:fontRef>
        </p:style>
        <p:txBody>
          <a:bodyPr tIns="108000" rtlCol="0" anchor="ctr"/>
          <a:lstStyle/>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地方公共団体が、水道事業者等としての位置付けを維持しつつ、水道施設の運営権を民間事業者に設定できる方式を創設。（</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条の４）</a:t>
            </a:r>
          </a:p>
          <a:p>
            <a:pPr marL="285750" indent="-285750">
              <a:buFont typeface="Arial" panose="020B0604020202020204" pitchFamily="34" charset="0"/>
              <a:buChar char="•"/>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地方公共団体に事業認可が残り、水道事業者として、全体方針の決定・全体管理の業務について最低限実施する必要あり。</a:t>
            </a:r>
          </a:p>
          <a:p>
            <a:pPr marL="285750" indent="-285750">
              <a:buFont typeface="Arial" panose="020B0604020202020204" pitchFamily="34" charset="0"/>
              <a:buChar char="•"/>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一方、運営会社の業務範囲は、実施契約によって個別具体的に定められる。</a:t>
            </a:r>
          </a:p>
        </p:txBody>
      </p:sp>
      <p:sp>
        <p:nvSpPr>
          <p:cNvPr id="13" name="正方形/長方形 12">
            <a:extLst>
              <a:ext uri="{FF2B5EF4-FFF2-40B4-BE49-F238E27FC236}">
                <a16:creationId xmlns:a16="http://schemas.microsoft.com/office/drawing/2014/main" xmlns="" id="{B4DF9E6D-B1DC-449A-9A69-3D3B2C66FAEE}"/>
              </a:ext>
            </a:extLst>
          </p:cNvPr>
          <p:cNvSpPr/>
          <p:nvPr/>
        </p:nvSpPr>
        <p:spPr>
          <a:xfrm>
            <a:off x="1367644" y="3966024"/>
            <a:ext cx="3276364" cy="2700000"/>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現行法では、施設の運営権を民間事業者に設定するためには、地方公共団体が水道事業の認可を返上した上で、民間事業者が新たに認可を受けることが必要。</a:t>
            </a:r>
          </a:p>
          <a:p>
            <a:pPr marL="285750" indent="-285750">
              <a:buFont typeface="Arial" panose="020B0604020202020204" pitchFamily="34" charset="0"/>
              <a:buChar char="•"/>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地方公共団体から、不測のリスク発生時には地方公共団体が責任を負えるよう、水道事業の認可を残したまま、運営権の設定を可能として欲しいとの要望。</a:t>
            </a:r>
          </a:p>
        </p:txBody>
      </p:sp>
      <p:sp>
        <p:nvSpPr>
          <p:cNvPr id="14" name="二等辺三角形 13">
            <a:extLst>
              <a:ext uri="{FF2B5EF4-FFF2-40B4-BE49-F238E27FC236}">
                <a16:creationId xmlns:a16="http://schemas.microsoft.com/office/drawing/2014/main" xmlns="" id="{B2C47CEF-50CE-4CEB-8BC5-7C851034F40B}"/>
              </a:ext>
            </a:extLst>
          </p:cNvPr>
          <p:cNvSpPr/>
          <p:nvPr/>
        </p:nvSpPr>
        <p:spPr>
          <a:xfrm rot="5400000">
            <a:off x="3513352" y="2191056"/>
            <a:ext cx="2736304" cy="288032"/>
          </a:xfrm>
          <a:prstGeom prst="triangle">
            <a:avLst/>
          </a:prstGeom>
          <a:gradFill flip="none" rotWithShape="1">
            <a:lin ang="2700000" scaled="1"/>
            <a:tileRect/>
          </a:gradFill>
          <a:ln>
            <a:noFill/>
          </a:ln>
        </p:spPr>
        <p:style>
          <a:lnRef idx="1">
            <a:schemeClr val="accent1"/>
          </a:lnRef>
          <a:fillRef idx="2">
            <a:schemeClr val="accent1"/>
          </a:fillRef>
          <a:effectRef idx="1">
            <a:schemeClr val="accent1"/>
          </a:effectRef>
          <a:fontRef idx="minor">
            <a:schemeClr val="dk1"/>
          </a:fontRef>
        </p:style>
        <p:txBody>
          <a:bodyPr vert="eaVert" rtlCol="0" anchor="ctr"/>
          <a:lstStyle/>
          <a:p>
            <a:pPr algn="ctr"/>
            <a:endParaRPr kumimoji="1" lang="ja-JP" altLang="en-US" sz="1100" dirty="0"/>
          </a:p>
        </p:txBody>
      </p:sp>
      <p:sp>
        <p:nvSpPr>
          <p:cNvPr id="15" name="二等辺三角形 14">
            <a:extLst>
              <a:ext uri="{FF2B5EF4-FFF2-40B4-BE49-F238E27FC236}">
                <a16:creationId xmlns:a16="http://schemas.microsoft.com/office/drawing/2014/main" xmlns="" id="{6F319F92-F67D-431F-8C1F-B952D623124A}"/>
              </a:ext>
            </a:extLst>
          </p:cNvPr>
          <p:cNvSpPr/>
          <p:nvPr/>
        </p:nvSpPr>
        <p:spPr>
          <a:xfrm rot="5400000">
            <a:off x="3525960" y="5153856"/>
            <a:ext cx="2736304" cy="288032"/>
          </a:xfrm>
          <a:prstGeom prst="triangle">
            <a:avLst/>
          </a:prstGeom>
          <a:gradFill flip="none" rotWithShape="1">
            <a:lin ang="2700000" scaled="1"/>
            <a:tileRect/>
          </a:gradFill>
          <a:ln>
            <a:noFill/>
          </a:ln>
        </p:spPr>
        <p:style>
          <a:lnRef idx="1">
            <a:schemeClr val="accent1"/>
          </a:lnRef>
          <a:fillRef idx="2">
            <a:schemeClr val="accent1"/>
          </a:fillRef>
          <a:effectRef idx="1">
            <a:schemeClr val="accent1"/>
          </a:effectRef>
          <a:fontRef idx="minor">
            <a:schemeClr val="dk1"/>
          </a:fontRef>
        </p:style>
        <p:txBody>
          <a:bodyPr vert="eaVert" rtlCol="0" anchor="ctr"/>
          <a:lstStyle/>
          <a:p>
            <a:pPr algn="ctr"/>
            <a:endParaRPr kumimoji="1" lang="ja-JP" altLang="en-US" sz="1100" dirty="0"/>
          </a:p>
        </p:txBody>
      </p:sp>
      <p:sp>
        <p:nvSpPr>
          <p:cNvPr id="16" name="テキスト ボックス 15">
            <a:extLst>
              <a:ext uri="{FF2B5EF4-FFF2-40B4-BE49-F238E27FC236}">
                <a16:creationId xmlns:a16="http://schemas.microsoft.com/office/drawing/2014/main" xmlns="" id="{21535B46-EEDC-489C-8593-0007089A7873}"/>
              </a:ext>
            </a:extLst>
          </p:cNvPr>
          <p:cNvSpPr txBox="1"/>
          <p:nvPr/>
        </p:nvSpPr>
        <p:spPr>
          <a:xfrm>
            <a:off x="2235059" y="560140"/>
            <a:ext cx="1112805" cy="338554"/>
          </a:xfrm>
          <a:prstGeom prst="rect">
            <a:avLst/>
          </a:prstGeom>
          <a:noFill/>
        </p:spPr>
        <p:txBody>
          <a:bodyPr wrap="none" rtlCol="0">
            <a:spAutoFit/>
          </a:bodyPr>
          <a:lstStyle/>
          <a:p>
            <a:r>
              <a:rPr kumimoji="1" lang="ja-JP" altLang="en-US" sz="1600" b="1" u="sng" dirty="0">
                <a:latin typeface="Meiryo UI" panose="020B0604030504040204" pitchFamily="50" charset="-128"/>
                <a:ea typeface="Meiryo UI" panose="020B0604030504040204" pitchFamily="50" charset="-128"/>
              </a:rPr>
              <a:t>現状・背景</a:t>
            </a:r>
          </a:p>
        </p:txBody>
      </p:sp>
      <p:sp>
        <p:nvSpPr>
          <p:cNvPr id="17" name="テキスト ボックス 16">
            <a:extLst>
              <a:ext uri="{FF2B5EF4-FFF2-40B4-BE49-F238E27FC236}">
                <a16:creationId xmlns:a16="http://schemas.microsoft.com/office/drawing/2014/main" xmlns="" id="{29099401-2B73-4964-BE62-54D5DD35D3B9}"/>
              </a:ext>
            </a:extLst>
          </p:cNvPr>
          <p:cNvSpPr txBox="1"/>
          <p:nvPr/>
        </p:nvSpPr>
        <p:spPr>
          <a:xfrm>
            <a:off x="6458724" y="550118"/>
            <a:ext cx="1398140" cy="338554"/>
          </a:xfrm>
          <a:prstGeom prst="rect">
            <a:avLst/>
          </a:prstGeom>
          <a:noFill/>
        </p:spPr>
        <p:txBody>
          <a:bodyPr wrap="none" rtlCol="0">
            <a:spAutoFit/>
          </a:bodyPr>
          <a:lstStyle/>
          <a:p>
            <a:r>
              <a:rPr kumimoji="1" lang="ja-JP" altLang="en-US" sz="1600" b="1" u="sng" dirty="0">
                <a:latin typeface="Meiryo UI" panose="020B0604030504040204" pitchFamily="50" charset="-128"/>
                <a:ea typeface="Meiryo UI" panose="020B0604030504040204" pitchFamily="50" charset="-128"/>
              </a:rPr>
              <a:t>法改正の趣旨</a:t>
            </a:r>
          </a:p>
        </p:txBody>
      </p:sp>
      <p:sp>
        <p:nvSpPr>
          <p:cNvPr id="19" name="スライド番号プレースホルダー 2"/>
          <p:cNvSpPr>
            <a:spLocks noGrp="1"/>
          </p:cNvSpPr>
          <p:nvPr>
            <p:ph type="sldNum" sz="quarter" idx="12"/>
          </p:nvPr>
        </p:nvSpPr>
        <p:spPr>
          <a:xfrm>
            <a:off x="6987480" y="6592267"/>
            <a:ext cx="2133600" cy="365125"/>
          </a:xfrm>
        </p:spPr>
        <p:txBody>
          <a:bodyPr/>
          <a:lstStyle/>
          <a:p>
            <a:fld id="{7853CF83-2CA7-468D-933C-9DDBEAA5E899}" type="slidenum">
              <a:rPr kumimoji="1" lang="ja-JP" altLang="en-US" smtClean="0">
                <a:solidFill>
                  <a:schemeClr val="tx1"/>
                </a:solidFill>
              </a:rPr>
              <a:t>13</a:t>
            </a:fld>
            <a:endParaRPr kumimoji="1" lang="ja-JP" altLang="en-US">
              <a:solidFill>
                <a:schemeClr val="tx1"/>
              </a:solidFill>
            </a:endParaRPr>
          </a:p>
        </p:txBody>
      </p:sp>
      <p:cxnSp>
        <p:nvCxnSpPr>
          <p:cNvPr id="18" name="直線コネクタ 17"/>
          <p:cNvCxnSpPr/>
          <p:nvPr/>
        </p:nvCxnSpPr>
        <p:spPr>
          <a:xfrm>
            <a:off x="251520" y="501272"/>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四角形: 角を丸くする 19">
            <a:extLst>
              <a:ext uri="{FF2B5EF4-FFF2-40B4-BE49-F238E27FC236}">
                <a16:creationId xmlns:a16="http://schemas.microsoft.com/office/drawing/2014/main" xmlns="" id="{69F0ADDA-FC3D-40DD-9ACE-1F98744D79B9}"/>
              </a:ext>
            </a:extLst>
          </p:cNvPr>
          <p:cNvSpPr/>
          <p:nvPr/>
        </p:nvSpPr>
        <p:spPr>
          <a:xfrm>
            <a:off x="226148" y="75952"/>
            <a:ext cx="2052228" cy="349174"/>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１－③改正水道法概要</a:t>
            </a:r>
          </a:p>
        </p:txBody>
      </p:sp>
    </p:spTree>
    <p:extLst>
      <p:ext uri="{BB962C8B-B14F-4D97-AF65-F5344CB8AC3E}">
        <p14:creationId xmlns:p14="http://schemas.microsoft.com/office/powerpoint/2010/main" val="429133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99592" y="2204864"/>
            <a:ext cx="7536037" cy="646331"/>
          </a:xfrm>
          <a:prstGeom prst="rect">
            <a:avLst/>
          </a:prstGeom>
          <a:noFill/>
        </p:spPr>
        <p:txBody>
          <a:bodyPr wrap="none" rtlCol="0">
            <a:spAutoFit/>
          </a:bodyPr>
          <a:lstStyle/>
          <a:p>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第</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章　大阪の水道事業の現状と課題</a:t>
            </a:r>
          </a:p>
        </p:txBody>
      </p:sp>
      <p:sp>
        <p:nvSpPr>
          <p:cNvPr id="3" name="スライド番号プレースホルダー 2"/>
          <p:cNvSpPr>
            <a:spLocks noGrp="1"/>
          </p:cNvSpPr>
          <p:nvPr>
            <p:ph type="sldNum" sz="quarter" idx="12"/>
          </p:nvPr>
        </p:nvSpPr>
        <p:spPr>
          <a:xfrm>
            <a:off x="6988552" y="6483180"/>
            <a:ext cx="2133600" cy="365125"/>
          </a:xfrm>
        </p:spPr>
        <p:txBody>
          <a:bodyPr/>
          <a:lstStyle/>
          <a:p>
            <a:fld id="{7853CF83-2CA7-468D-933C-9DDBEAA5E899}" type="slidenum">
              <a:rPr kumimoji="1" lang="ja-JP" altLang="en-US" smtClean="0">
                <a:solidFill>
                  <a:schemeClr val="tx1"/>
                </a:solidFill>
              </a:rPr>
              <a:t>14</a:t>
            </a:fld>
            <a:endParaRPr kumimoji="1" lang="ja-JP" altLang="en-US" dirty="0">
              <a:solidFill>
                <a:schemeClr val="tx1"/>
              </a:solidFill>
            </a:endParaRPr>
          </a:p>
        </p:txBody>
      </p:sp>
      <p:sp>
        <p:nvSpPr>
          <p:cNvPr id="4" name="正方形/長方形 3"/>
          <p:cNvSpPr/>
          <p:nvPr/>
        </p:nvSpPr>
        <p:spPr>
          <a:xfrm>
            <a:off x="2232248" y="3341891"/>
            <a:ext cx="4572000" cy="2031325"/>
          </a:xfrm>
          <a:prstGeom prst="rect">
            <a:avLst/>
          </a:prstGeom>
        </p:spPr>
        <p:txBody>
          <a:bodyPr>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①　水道料金の仕組みと大阪の状況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②　施設能力と施設利用率（稼働率）</a:t>
            </a: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③　設備更新への対応（老朽化・耐震化）</a:t>
            </a: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④　職員年齢と専門人材（技術継承）</a:t>
            </a:r>
          </a:p>
        </p:txBody>
      </p:sp>
    </p:spTree>
    <p:extLst>
      <p:ext uri="{BB962C8B-B14F-4D97-AF65-F5344CB8AC3E}">
        <p14:creationId xmlns:p14="http://schemas.microsoft.com/office/powerpoint/2010/main" val="3708006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36847" y="1196752"/>
            <a:ext cx="5726248" cy="523220"/>
          </a:xfrm>
          <a:prstGeom prst="rect">
            <a:avLst/>
          </a:prstGeom>
          <a:noFill/>
        </p:spPr>
        <p:txBody>
          <a:bodyPr wrap="none" rtlCol="0">
            <a:spAutoFit/>
          </a:bodyPr>
          <a:lstStyle/>
          <a:p>
            <a:r>
              <a:rPr lang="ja-JP" altLang="en-US" sz="2800" dirty="0" smtClean="0"/>
              <a:t>①　水道</a:t>
            </a:r>
            <a:r>
              <a:rPr lang="ja-JP" altLang="en-US" sz="2800" dirty="0"/>
              <a:t>料金の仕組みと大阪の状況</a:t>
            </a:r>
            <a:endParaRPr kumimoji="1" lang="ja-JP" altLang="en-US" sz="2800" dirty="0"/>
          </a:p>
        </p:txBody>
      </p:sp>
      <p:sp>
        <p:nvSpPr>
          <p:cNvPr id="4"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15</a:t>
            </a:fld>
            <a:endParaRPr kumimoji="1" lang="ja-JP" altLang="en-US">
              <a:solidFill>
                <a:schemeClr val="tx1"/>
              </a:solidFill>
            </a:endParaRPr>
          </a:p>
        </p:txBody>
      </p:sp>
      <p:sp>
        <p:nvSpPr>
          <p:cNvPr id="3" name="正方形/長方形 2"/>
          <p:cNvSpPr/>
          <p:nvPr/>
        </p:nvSpPr>
        <p:spPr>
          <a:xfrm>
            <a:off x="1115616" y="2996952"/>
            <a:ext cx="6984776" cy="3024336"/>
          </a:xfrm>
          <a:prstGeom prst="rect">
            <a:avLst/>
          </a:prstGeom>
          <a:noFill/>
          <a:ln w="12700"/>
        </p:spPr>
        <p:style>
          <a:lnRef idx="2">
            <a:schemeClr val="dk1"/>
          </a:lnRef>
          <a:fillRef idx="1">
            <a:schemeClr val="lt1"/>
          </a:fillRef>
          <a:effectRef idx="0">
            <a:schemeClr val="dk1"/>
          </a:effectRef>
          <a:fontRef idx="minor">
            <a:schemeClr val="dk1"/>
          </a:fontRef>
        </p:style>
        <p:txBody>
          <a:bodyPr vert="horz" rtlCol="0" anchor="ctr"/>
          <a:lstStyle/>
          <a:p>
            <a:pPr marL="285750" indent="-285750">
              <a:lnSpc>
                <a:spcPct val="150000"/>
              </a:lnSpc>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水道料金は「給水原価」を元に算出されるが、水源の有無、人口密度、整備時期や経営効率性、さらには政策判断などの複層的な要因によって市町村ごとに決定されるため、構造的に地域差が生じる。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大阪は淀川の豊富な水源と高い人口密度によって、地勢的には優位な地域といえる。</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しかしながら、今後の人口減少などにより水需要の減少トレンドが続くと見込まれる中で、将来の設備更新を控えて水道料金の値上げの検討が避けられない状況。</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25114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16</a:t>
            </a:fld>
            <a:endParaRPr kumimoji="1" lang="ja-JP" altLang="en-US">
              <a:solidFill>
                <a:schemeClr val="tx1"/>
              </a:solidFill>
            </a:endParaRPr>
          </a:p>
        </p:txBody>
      </p:sp>
      <p:sp>
        <p:nvSpPr>
          <p:cNvPr id="69" name="テキスト ボックス 68"/>
          <p:cNvSpPr txBox="1"/>
          <p:nvPr/>
        </p:nvSpPr>
        <p:spPr>
          <a:xfrm>
            <a:off x="3059832" y="87152"/>
            <a:ext cx="3544560"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水道料金の価格設定要因</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a:extLst>
              <a:ext uri="{FF2B5EF4-FFF2-40B4-BE49-F238E27FC236}">
                <a16:creationId xmlns:a16="http://schemas.microsoft.com/office/drawing/2014/main" xmlns="" id="{71BAD778-00DF-4087-8A16-24D3A32B8882}"/>
              </a:ext>
            </a:extLst>
          </p:cNvPr>
          <p:cNvCxnSpPr/>
          <p:nvPr/>
        </p:nvCxnSpPr>
        <p:spPr>
          <a:xfrm>
            <a:off x="3412043" y="2150650"/>
            <a:ext cx="443416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xmlns="" id="{045B13BC-9C43-4160-83BF-CF0AA969DD75}"/>
              </a:ext>
            </a:extLst>
          </p:cNvPr>
          <p:cNvCxnSpPr/>
          <p:nvPr/>
        </p:nvCxnSpPr>
        <p:spPr>
          <a:xfrm>
            <a:off x="1163187" y="3817466"/>
            <a:ext cx="4608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xmlns="" id="{C2FF75C8-0AEC-4539-82F1-ED99C970438C}"/>
              </a:ext>
            </a:extLst>
          </p:cNvPr>
          <p:cNvCxnSpPr>
            <a:cxnSpLocks/>
          </p:cNvCxnSpPr>
          <p:nvPr/>
        </p:nvCxnSpPr>
        <p:spPr>
          <a:xfrm>
            <a:off x="3416610" y="2150650"/>
            <a:ext cx="0" cy="432000"/>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xmlns="" id="{A91447B1-DFDC-4ACE-817D-95866F68D20D}"/>
              </a:ext>
            </a:extLst>
          </p:cNvPr>
          <p:cNvCxnSpPr>
            <a:cxnSpLocks/>
          </p:cNvCxnSpPr>
          <p:nvPr/>
        </p:nvCxnSpPr>
        <p:spPr>
          <a:xfrm>
            <a:off x="7847286" y="2150650"/>
            <a:ext cx="0" cy="432000"/>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xmlns="" id="{D631E9D3-A6E9-423D-9778-62311F588B25}"/>
              </a:ext>
            </a:extLst>
          </p:cNvPr>
          <p:cNvCxnSpPr>
            <a:cxnSpLocks/>
          </p:cNvCxnSpPr>
          <p:nvPr/>
        </p:nvCxnSpPr>
        <p:spPr>
          <a:xfrm>
            <a:off x="5579034" y="1849470"/>
            <a:ext cx="0" cy="288000"/>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xmlns="" id="{FCEA3EC4-5DB2-499F-AE73-827495D3D810}"/>
              </a:ext>
            </a:extLst>
          </p:cNvPr>
          <p:cNvCxnSpPr>
            <a:cxnSpLocks/>
          </p:cNvCxnSpPr>
          <p:nvPr/>
        </p:nvCxnSpPr>
        <p:spPr>
          <a:xfrm>
            <a:off x="3412043" y="3576766"/>
            <a:ext cx="0" cy="252000"/>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xmlns="" id="{5B66BFD2-3E92-46AA-8131-1F7970B0FF69}"/>
              </a:ext>
            </a:extLst>
          </p:cNvPr>
          <p:cNvCxnSpPr>
            <a:cxnSpLocks/>
          </p:cNvCxnSpPr>
          <p:nvPr/>
        </p:nvCxnSpPr>
        <p:spPr>
          <a:xfrm>
            <a:off x="1179529" y="3817466"/>
            <a:ext cx="0" cy="432000"/>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xmlns="" id="{9055A7D8-54CC-4099-B69C-0FC3799052C5}"/>
              </a:ext>
            </a:extLst>
          </p:cNvPr>
          <p:cNvCxnSpPr>
            <a:cxnSpLocks/>
          </p:cNvCxnSpPr>
          <p:nvPr/>
        </p:nvCxnSpPr>
        <p:spPr>
          <a:xfrm>
            <a:off x="2694633" y="3817466"/>
            <a:ext cx="0" cy="432000"/>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xmlns="" id="{C0A4CDE7-5217-4818-AF35-D6165B549721}"/>
              </a:ext>
            </a:extLst>
          </p:cNvPr>
          <p:cNvCxnSpPr>
            <a:cxnSpLocks/>
          </p:cNvCxnSpPr>
          <p:nvPr/>
        </p:nvCxnSpPr>
        <p:spPr>
          <a:xfrm>
            <a:off x="4210882" y="3817466"/>
            <a:ext cx="0" cy="432000"/>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xmlns="" id="{541A5576-C779-4EF6-8D0E-C34143222587}"/>
              </a:ext>
            </a:extLst>
          </p:cNvPr>
          <p:cNvCxnSpPr>
            <a:cxnSpLocks/>
          </p:cNvCxnSpPr>
          <p:nvPr/>
        </p:nvCxnSpPr>
        <p:spPr>
          <a:xfrm>
            <a:off x="5769688" y="3817466"/>
            <a:ext cx="0" cy="432000"/>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xmlns="" id="{F493221B-1D3A-4853-841E-F84C62447170}"/>
              </a:ext>
            </a:extLst>
          </p:cNvPr>
          <p:cNvCxnSpPr>
            <a:cxnSpLocks/>
          </p:cNvCxnSpPr>
          <p:nvPr/>
        </p:nvCxnSpPr>
        <p:spPr>
          <a:xfrm>
            <a:off x="7847286" y="3590834"/>
            <a:ext cx="0" cy="576000"/>
          </a:xfrm>
          <a:prstGeom prst="line">
            <a:avLst/>
          </a:prstGeom>
          <a:ln w="19050"/>
        </p:spPr>
        <p:style>
          <a:lnRef idx="1">
            <a:schemeClr val="dk1"/>
          </a:lnRef>
          <a:fillRef idx="0">
            <a:schemeClr val="dk1"/>
          </a:fillRef>
          <a:effectRef idx="0">
            <a:schemeClr val="dk1"/>
          </a:effectRef>
          <a:fontRef idx="minor">
            <a:schemeClr val="tx1"/>
          </a:fontRef>
        </p:style>
      </p:cxnSp>
      <p:sp>
        <p:nvSpPr>
          <p:cNvPr id="20" name="正方形/長方形 19"/>
          <p:cNvSpPr/>
          <p:nvPr/>
        </p:nvSpPr>
        <p:spPr>
          <a:xfrm>
            <a:off x="2028633" y="4099684"/>
            <a:ext cx="1332000" cy="1080000"/>
          </a:xfrm>
          <a:prstGeom prst="rect">
            <a:avLst/>
          </a:prstGeom>
          <a:solidFill>
            <a:schemeClr val="bg1">
              <a:lumMod val="9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lIns="72000" rIns="72000"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②人口</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や人口密度</a:t>
            </a:r>
          </a:p>
        </p:txBody>
      </p:sp>
      <p:sp>
        <p:nvSpPr>
          <p:cNvPr id="21" name="正方形/長方形 20"/>
          <p:cNvSpPr/>
          <p:nvPr/>
        </p:nvSpPr>
        <p:spPr>
          <a:xfrm>
            <a:off x="3563505" y="4118456"/>
            <a:ext cx="1332000" cy="1080000"/>
          </a:xfrm>
          <a:prstGeom prst="rect">
            <a:avLst/>
          </a:prstGeom>
          <a:solidFill>
            <a:schemeClr val="bg1">
              <a:lumMod val="9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lIns="72000" rIns="72000"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③施設のスペック</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や整備時期</a:t>
            </a:r>
            <a:endPar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93762" y="4088464"/>
            <a:ext cx="1332000" cy="1080000"/>
          </a:xfrm>
          <a:prstGeom prst="rect">
            <a:avLst/>
          </a:prstGeom>
          <a:solidFill>
            <a:schemeClr val="bg1">
              <a:lumMod val="9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lIns="72000" rIns="72000"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水源</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の有無</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や地理的条件</a:t>
            </a:r>
          </a:p>
        </p:txBody>
      </p:sp>
      <p:sp>
        <p:nvSpPr>
          <p:cNvPr id="24" name="正方形/長方形 23"/>
          <p:cNvSpPr/>
          <p:nvPr/>
        </p:nvSpPr>
        <p:spPr>
          <a:xfrm>
            <a:off x="7092280" y="4137719"/>
            <a:ext cx="1510012" cy="1060738"/>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他事業との</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優先度等</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（一般会計からの</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繰入や補助金等）</a:t>
            </a:r>
          </a:p>
        </p:txBody>
      </p:sp>
      <p:sp>
        <p:nvSpPr>
          <p:cNvPr id="49" name="正方形/長方形 48"/>
          <p:cNvSpPr/>
          <p:nvPr/>
        </p:nvSpPr>
        <p:spPr>
          <a:xfrm>
            <a:off x="5106302" y="4100076"/>
            <a:ext cx="1332000" cy="1080000"/>
          </a:xfrm>
          <a:prstGeom prst="rect">
            <a:avLst/>
          </a:prstGeom>
          <a:solidFill>
            <a:schemeClr val="bg1">
              <a:lumMod val="9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lIns="72000" rIns="72000"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④事業者の</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経営効率性</a:t>
            </a:r>
            <a:endPar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4121471" y="1196752"/>
            <a:ext cx="2951764" cy="652718"/>
          </a:xfrm>
          <a:prstGeom prst="rect">
            <a:avLst/>
          </a:prstGeom>
          <a:solidFill>
            <a:schemeClr val="tx1">
              <a:lumMod val="65000"/>
              <a:lumOff val="3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水道料金の価格設定要因</a:t>
            </a:r>
            <a:endPar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482690" y="2524232"/>
            <a:ext cx="1858706" cy="1066577"/>
          </a:xfrm>
          <a:prstGeom prst="rect">
            <a:avLst/>
          </a:prstGeom>
          <a:solidFill>
            <a:schemeClr val="accent1">
              <a:lumMod val="60000"/>
              <a:lumOff val="4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＜要因１＞</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給水原価の差</a:t>
            </a:r>
          </a:p>
        </p:txBody>
      </p:sp>
      <p:sp>
        <p:nvSpPr>
          <p:cNvPr id="15" name="正方形/長方形 14"/>
          <p:cNvSpPr/>
          <p:nvPr/>
        </p:nvSpPr>
        <p:spPr>
          <a:xfrm>
            <a:off x="7091202" y="2524232"/>
            <a:ext cx="1512168" cy="1066575"/>
          </a:xfrm>
          <a:prstGeom prst="rect">
            <a:avLst/>
          </a:prstGeom>
          <a:solidFill>
            <a:schemeClr val="accent1">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＜要因２＞</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地域事情や政策判断</a:t>
            </a:r>
          </a:p>
        </p:txBody>
      </p:sp>
      <p:sp>
        <p:nvSpPr>
          <p:cNvPr id="10" name="右中かっこ 9">
            <a:extLst>
              <a:ext uri="{FF2B5EF4-FFF2-40B4-BE49-F238E27FC236}">
                <a16:creationId xmlns:a16="http://schemas.microsoft.com/office/drawing/2014/main" xmlns="" id="{1AF90332-223C-4210-8388-7EF146033130}"/>
              </a:ext>
            </a:extLst>
          </p:cNvPr>
          <p:cNvSpPr/>
          <p:nvPr/>
        </p:nvSpPr>
        <p:spPr>
          <a:xfrm rot="5400000">
            <a:off x="1860909" y="3986507"/>
            <a:ext cx="155448" cy="2844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5D54FA09-4955-43F4-B527-25DB81EC121E}"/>
              </a:ext>
            </a:extLst>
          </p:cNvPr>
          <p:cNvSpPr txBox="1"/>
          <p:nvPr/>
        </p:nvSpPr>
        <p:spPr>
          <a:xfrm>
            <a:off x="827584" y="5649390"/>
            <a:ext cx="2228495"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大阪は比較的好条件</a:t>
            </a:r>
          </a:p>
        </p:txBody>
      </p:sp>
      <p:sp>
        <p:nvSpPr>
          <p:cNvPr id="54" name="右中かっこ 53">
            <a:extLst>
              <a:ext uri="{FF2B5EF4-FFF2-40B4-BE49-F238E27FC236}">
                <a16:creationId xmlns:a16="http://schemas.microsoft.com/office/drawing/2014/main" xmlns="" id="{37B814E6-1909-4706-8323-F5036D7B44D4}"/>
              </a:ext>
            </a:extLst>
          </p:cNvPr>
          <p:cNvSpPr/>
          <p:nvPr/>
        </p:nvSpPr>
        <p:spPr>
          <a:xfrm rot="5400000">
            <a:off x="4907781" y="3989169"/>
            <a:ext cx="155448" cy="2844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xmlns="" id="{CE9F3CA4-CC8F-4E59-B8BA-1EA1DE572455}"/>
              </a:ext>
            </a:extLst>
          </p:cNvPr>
          <p:cNvSpPr txBox="1"/>
          <p:nvPr/>
        </p:nvSpPr>
        <p:spPr>
          <a:xfrm>
            <a:off x="3941014" y="5623882"/>
            <a:ext cx="2085827" cy="646331"/>
          </a:xfrm>
          <a:prstGeom prst="rect">
            <a:avLst/>
          </a:prstGeom>
          <a:noFill/>
        </p:spPr>
        <p:txBody>
          <a:bodyPr wrap="none" rtlCol="0">
            <a:spAutoFi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大阪は設備更新や</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経営効率に課題あり</a:t>
            </a:r>
          </a:p>
        </p:txBody>
      </p:sp>
      <p:sp>
        <p:nvSpPr>
          <p:cNvPr id="56" name="テキスト ボックス 55">
            <a:extLst>
              <a:ext uri="{FF2B5EF4-FFF2-40B4-BE49-F238E27FC236}">
                <a16:creationId xmlns:a16="http://schemas.microsoft.com/office/drawing/2014/main" xmlns="" id="{A21875B1-6330-4A71-B31E-72F5FB4639E9}"/>
              </a:ext>
            </a:extLst>
          </p:cNvPr>
          <p:cNvSpPr txBox="1"/>
          <p:nvPr/>
        </p:nvSpPr>
        <p:spPr>
          <a:xfrm>
            <a:off x="7114706" y="5649390"/>
            <a:ext cx="1843774"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自治体に差がある</a:t>
            </a:r>
          </a:p>
        </p:txBody>
      </p:sp>
      <p:cxnSp>
        <p:nvCxnSpPr>
          <p:cNvPr id="28" name="直線コネクタ 27"/>
          <p:cNvCxnSpPr/>
          <p:nvPr/>
        </p:nvCxnSpPr>
        <p:spPr>
          <a:xfrm>
            <a:off x="251520" y="652584"/>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xmlns="" id="{5D54FA09-4955-43F4-B527-25DB81EC121E}"/>
              </a:ext>
            </a:extLst>
          </p:cNvPr>
          <p:cNvSpPr txBox="1"/>
          <p:nvPr/>
        </p:nvSpPr>
        <p:spPr>
          <a:xfrm>
            <a:off x="597492" y="6088200"/>
            <a:ext cx="2725718"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ただし、地理的条件や人口密度など</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が悪条件となっている地域もあり</a:t>
            </a:r>
          </a:p>
        </p:txBody>
      </p:sp>
      <p:sp>
        <p:nvSpPr>
          <p:cNvPr id="30" name="四角形: 角を丸くする 29">
            <a:extLst>
              <a:ext uri="{FF2B5EF4-FFF2-40B4-BE49-F238E27FC236}">
                <a16:creationId xmlns:a16="http://schemas.microsoft.com/office/drawing/2014/main" xmlns="" id="{2A95BFE7-4417-4225-AD98-554E7D72279B}"/>
              </a:ext>
            </a:extLst>
          </p:cNvPr>
          <p:cNvSpPr/>
          <p:nvPr/>
        </p:nvSpPr>
        <p:spPr>
          <a:xfrm>
            <a:off x="226148" y="143397"/>
            <a:ext cx="2196000" cy="349174"/>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ja-JP" altLang="en-US" sz="1400" b="1" dirty="0">
                <a:latin typeface="Meiryo UI" panose="020B0604030504040204" pitchFamily="50" charset="-128"/>
                <a:ea typeface="Meiryo UI" panose="020B0604030504040204" pitchFamily="50" charset="-128"/>
              </a:rPr>
              <a:t>２</a:t>
            </a:r>
            <a:r>
              <a:rPr kumimoji="1" lang="ja-JP" altLang="en-US"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①</a:t>
            </a:r>
            <a:r>
              <a:rPr kumimoji="1" lang="ja-JP" altLang="en-US" sz="1400" b="1" dirty="0">
                <a:latin typeface="Meiryo UI" panose="020B0604030504040204" pitchFamily="50" charset="-128"/>
                <a:ea typeface="Meiryo UI" panose="020B0604030504040204" pitchFamily="50" charset="-128"/>
              </a:rPr>
              <a:t>水道料金の仕組み</a:t>
            </a:r>
          </a:p>
        </p:txBody>
      </p:sp>
    </p:spTree>
    <p:extLst>
      <p:ext uri="{BB962C8B-B14F-4D97-AF65-F5344CB8AC3E}">
        <p14:creationId xmlns:p14="http://schemas.microsoft.com/office/powerpoint/2010/main" val="975755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3" t="15319" r="6900" b="57355"/>
          <a:stretch/>
        </p:blipFill>
        <p:spPr bwMode="auto">
          <a:xfrm>
            <a:off x="1032786" y="1745520"/>
            <a:ext cx="6397118" cy="189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正方形/長方形 29"/>
          <p:cNvSpPr/>
          <p:nvPr/>
        </p:nvSpPr>
        <p:spPr>
          <a:xfrm>
            <a:off x="1043897" y="4336582"/>
            <a:ext cx="2484000" cy="1562617"/>
          </a:xfrm>
          <a:prstGeom prst="rect">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31605" y="4363489"/>
            <a:ext cx="723275" cy="307777"/>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企業団</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029050" y="44624"/>
            <a:ext cx="5373586" cy="400110"/>
          </a:xfrm>
          <a:prstGeom prst="rect">
            <a:avLst/>
          </a:prstGeom>
          <a:noFill/>
        </p:spPr>
        <p:txBody>
          <a:bodyPr wrap="none" rtlCol="0">
            <a:spAutoFit/>
          </a:bodyPr>
          <a:lstStyle/>
          <a:p>
            <a:pPr algn="ctr"/>
            <a:r>
              <a:rPr kumimoji="1" lang="ja-JP" altLang="en-US" sz="2000" b="1" dirty="0">
                <a:latin typeface="Meiryo UI" panose="020B0604030504040204" pitchFamily="50" charset="-128"/>
                <a:ea typeface="Meiryo UI" panose="020B0604030504040204" pitchFamily="50" charset="-128"/>
              </a:rPr>
              <a:t>給水原価（円／㎥）のしくみ　</a:t>
            </a:r>
            <a:r>
              <a:rPr kumimoji="1" lang="ja-JP" altLang="en-US" sz="1600" b="1" dirty="0">
                <a:latin typeface="Meiryo UI" panose="020B0604030504040204" pitchFamily="50" charset="-128"/>
                <a:ea typeface="Meiryo UI" panose="020B0604030504040204" pitchFamily="50" charset="-128"/>
              </a:rPr>
              <a:t>＜平成</a:t>
            </a:r>
            <a:r>
              <a:rPr kumimoji="1" lang="en-US" altLang="ja-JP" sz="1600" b="1" dirty="0">
                <a:latin typeface="Meiryo UI" panose="020B0604030504040204" pitchFamily="50" charset="-128"/>
                <a:ea typeface="Meiryo UI" panose="020B0604030504040204" pitchFamily="50" charset="-128"/>
              </a:rPr>
              <a:t>27</a:t>
            </a:r>
            <a:r>
              <a:rPr kumimoji="1" lang="ja-JP" altLang="en-US" sz="1600" b="1" dirty="0">
                <a:latin typeface="Meiryo UI" panose="020B0604030504040204" pitchFamily="50" charset="-128"/>
                <a:ea typeface="Meiryo UI" panose="020B0604030504040204" pitchFamily="50" charset="-128"/>
              </a:rPr>
              <a:t>年度価格＞</a:t>
            </a:r>
            <a:endParaRPr kumimoji="1" lang="ja-JP" altLang="en-US" sz="20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1008187" y="1079081"/>
            <a:ext cx="86400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原水費</a:t>
            </a:r>
          </a:p>
        </p:txBody>
      </p:sp>
      <p:sp>
        <p:nvSpPr>
          <p:cNvPr id="7" name="正方形/長方形 6"/>
          <p:cNvSpPr/>
          <p:nvPr/>
        </p:nvSpPr>
        <p:spPr>
          <a:xfrm>
            <a:off x="2015888" y="1079081"/>
            <a:ext cx="147600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浄水</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費</a:t>
            </a:r>
          </a:p>
        </p:txBody>
      </p:sp>
      <p:sp>
        <p:nvSpPr>
          <p:cNvPr id="8" name="正方形/長方形 7"/>
          <p:cNvSpPr/>
          <p:nvPr/>
        </p:nvSpPr>
        <p:spPr>
          <a:xfrm>
            <a:off x="3613536" y="1079081"/>
            <a:ext cx="226800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配水・給水</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費</a:t>
            </a:r>
          </a:p>
        </p:txBody>
      </p:sp>
      <p:sp>
        <p:nvSpPr>
          <p:cNvPr id="3" name="テキスト ボックス 2"/>
          <p:cNvSpPr txBox="1"/>
          <p:nvPr/>
        </p:nvSpPr>
        <p:spPr>
          <a:xfrm>
            <a:off x="944304" y="1414514"/>
            <a:ext cx="103105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水利</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権</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・取水</a:t>
            </a:r>
          </a:p>
        </p:txBody>
      </p:sp>
      <p:sp>
        <p:nvSpPr>
          <p:cNvPr id="10" name="テキスト ボックス 9"/>
          <p:cNvSpPr txBox="1"/>
          <p:nvPr/>
        </p:nvSpPr>
        <p:spPr>
          <a:xfrm>
            <a:off x="2013640" y="1414513"/>
            <a:ext cx="1436612"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水を綺麗にする費用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035120" y="1399837"/>
            <a:ext cx="1619354"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水を各家庭へ送る費用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932861" y="1412776"/>
            <a:ext cx="1569660"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検針・徴収・管理費等</a:t>
            </a:r>
          </a:p>
        </p:txBody>
      </p:sp>
      <p:sp>
        <p:nvSpPr>
          <p:cNvPr id="14" name="正方形/長方形 13"/>
          <p:cNvSpPr/>
          <p:nvPr/>
        </p:nvSpPr>
        <p:spPr>
          <a:xfrm>
            <a:off x="5957538" y="1079081"/>
            <a:ext cx="147600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サービス</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費</a:t>
            </a:r>
          </a:p>
        </p:txBody>
      </p:sp>
      <p:cxnSp>
        <p:nvCxnSpPr>
          <p:cNvPr id="15" name="直線コネクタ 14"/>
          <p:cNvCxnSpPr/>
          <p:nvPr/>
        </p:nvCxnSpPr>
        <p:spPr>
          <a:xfrm>
            <a:off x="5919213" y="1124744"/>
            <a:ext cx="0" cy="27360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248337" y="3672320"/>
            <a:ext cx="639919" cy="261610"/>
          </a:xfrm>
          <a:prstGeom prst="rect">
            <a:avLst/>
          </a:prstGeom>
          <a:noFill/>
        </p:spPr>
        <p:txBody>
          <a:bodyPr wrap="none" rtlCol="0">
            <a:spAutoFit/>
          </a:bodyPr>
          <a:lstStyle/>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5.18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2438160" y="3672320"/>
            <a:ext cx="728083" cy="261610"/>
          </a:xfrm>
          <a:prstGeom prst="rect">
            <a:avLst/>
          </a:prstGeom>
          <a:noFill/>
        </p:spPr>
        <p:txBody>
          <a:bodyPr wrap="none" rtlCol="0">
            <a:spAutoFit/>
          </a:bodyPr>
          <a:lstStyle/>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34.33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998595" y="692696"/>
            <a:ext cx="2484000" cy="288032"/>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水・浄水又は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受水</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費用</a:t>
            </a:r>
          </a:p>
        </p:txBody>
      </p:sp>
      <p:sp>
        <p:nvSpPr>
          <p:cNvPr id="21" name="正方形/長方形 20"/>
          <p:cNvSpPr/>
          <p:nvPr/>
        </p:nvSpPr>
        <p:spPr>
          <a:xfrm>
            <a:off x="3626343" y="692696"/>
            <a:ext cx="3816000" cy="288032"/>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給</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水費用</a:t>
            </a:r>
          </a:p>
        </p:txBody>
      </p:sp>
      <p:sp>
        <p:nvSpPr>
          <p:cNvPr id="22" name="テキスト ボックス 21"/>
          <p:cNvSpPr txBox="1"/>
          <p:nvPr/>
        </p:nvSpPr>
        <p:spPr>
          <a:xfrm>
            <a:off x="1846378" y="4391174"/>
            <a:ext cx="875561" cy="307777"/>
          </a:xfrm>
          <a:prstGeom prst="rect">
            <a:avLst/>
          </a:prstGeom>
          <a:noFill/>
        </p:spPr>
        <p:txBody>
          <a:bodyPr wrap="none" rtlCol="0">
            <a:spAutoFit/>
          </a:bodyPr>
          <a:lstStyle/>
          <a:p>
            <a:pPr algn="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63.88</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006051" y="5370696"/>
            <a:ext cx="2534668" cy="400110"/>
          </a:xfrm>
          <a:prstGeom prst="rect">
            <a:avLst/>
          </a:prstGeom>
          <a:noFill/>
        </p:spPr>
        <p:txBody>
          <a:bodyPr wrap="none" rtlCol="0">
            <a:spAutoFit/>
          </a:bodyPr>
          <a:lstStyle/>
          <a:p>
            <a:pPr algn="ct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 受水費　</a:t>
            </a: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3.08</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円 ～ </a:t>
            </a: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90.29</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円 </a:t>
            </a:r>
            <a:endParaRPr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下矢印 18"/>
          <p:cNvSpPr/>
          <p:nvPr/>
        </p:nvSpPr>
        <p:spPr>
          <a:xfrm>
            <a:off x="1852110" y="4710270"/>
            <a:ext cx="864096" cy="25200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455020" y="3672320"/>
            <a:ext cx="728083" cy="261610"/>
          </a:xfrm>
          <a:prstGeom prst="rect">
            <a:avLst/>
          </a:prstGeom>
          <a:noFill/>
        </p:spPr>
        <p:txBody>
          <a:bodyPr wrap="none" rtlCol="0">
            <a:spAutoFit/>
          </a:bodyPr>
          <a:lstStyle/>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62.81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6354524" y="3672320"/>
            <a:ext cx="728083" cy="261610"/>
          </a:xfrm>
          <a:prstGeom prst="rect">
            <a:avLst/>
          </a:prstGeom>
          <a:noFill/>
        </p:spPr>
        <p:txBody>
          <a:bodyPr wrap="none" rtlCol="0">
            <a:spAutoFit/>
          </a:bodyPr>
          <a:lstStyle/>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34.86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2306612" y="6079242"/>
            <a:ext cx="4108629"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　　給水費用　　　</a:t>
            </a: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71.03</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円　～　</a:t>
            </a: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359.02</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円</a:t>
            </a:r>
            <a:endParaRPr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31727" y="5560218"/>
            <a:ext cx="1274639" cy="677108"/>
          </a:xfrm>
          <a:prstGeom prst="rect">
            <a:avLst/>
          </a:prstGeom>
        </p:spPr>
        <p:txBody>
          <a:bodyPr wrap="square">
            <a:spAutoFit/>
          </a:bodyP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各市町村</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最小～最大</a:t>
            </a:r>
            <a:r>
              <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u="sng" dirty="0"/>
          </a:p>
        </p:txBody>
      </p:sp>
      <p:sp>
        <p:nvSpPr>
          <p:cNvPr id="32" name="テキスト ボックス 31"/>
          <p:cNvSpPr txBox="1"/>
          <p:nvPr/>
        </p:nvSpPr>
        <p:spPr>
          <a:xfrm>
            <a:off x="7413466" y="3919101"/>
            <a:ext cx="128592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137.18</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7453354" y="5729922"/>
            <a:ext cx="1526380" cy="523220"/>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sng" dirty="0">
                <a:latin typeface="Meiryo UI" panose="020B0604030504040204" pitchFamily="50" charset="-128"/>
                <a:ea typeface="Meiryo UI" panose="020B0604030504040204" pitchFamily="50" charset="-128"/>
                <a:cs typeface="Meiryo UI" panose="020B0604030504040204" pitchFamily="50" charset="-128"/>
              </a:rPr>
              <a:t>121.92</a:t>
            </a:r>
            <a:r>
              <a:rPr kumimoji="1" lang="ja-JP" altLang="en-US" sz="1400" u="sng" dirty="0">
                <a:latin typeface="Meiryo UI" panose="020B0604030504040204" pitchFamily="50" charset="-128"/>
                <a:ea typeface="Meiryo UI" panose="020B0604030504040204" pitchFamily="50" charset="-128"/>
                <a:cs typeface="Meiryo UI" panose="020B0604030504040204" pitchFamily="50" charset="-128"/>
              </a:rPr>
              <a:t>円 ～</a:t>
            </a:r>
            <a:endParaRPr kumimoji="1"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400" u="sng"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446</a:t>
            </a:r>
            <a:r>
              <a:rPr kumimoji="1" lang="en-US" altLang="ja-JP" sz="1400" u="sng" dirty="0">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400" u="sng"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7612320" y="693000"/>
            <a:ext cx="1280160" cy="706837"/>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給水原価</a:t>
            </a:r>
          </a:p>
        </p:txBody>
      </p:sp>
      <p:sp>
        <p:nvSpPr>
          <p:cNvPr id="34" name="正方形/長方形 33"/>
          <p:cNvSpPr/>
          <p:nvPr/>
        </p:nvSpPr>
        <p:spPr>
          <a:xfrm>
            <a:off x="131605" y="3839361"/>
            <a:ext cx="723275" cy="307777"/>
          </a:xfrm>
          <a:prstGeom prst="rect">
            <a:avLst/>
          </a:prstGeom>
        </p:spPr>
        <p:txBody>
          <a:bodyPr wrap="none">
            <a:spAutoFit/>
          </a:bodyPr>
          <a:lstStyle/>
          <a:p>
            <a:pPr lvl="0"/>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a:xfrm>
            <a:off x="1935000" y="1124744"/>
            <a:ext cx="0" cy="27360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131605" y="4264574"/>
            <a:ext cx="8892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07504" y="5232940"/>
            <a:ext cx="8892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xmlns="" id="{8A9ABCFA-B921-41DE-82DF-ABAE2E1E1563}"/>
              </a:ext>
            </a:extLst>
          </p:cNvPr>
          <p:cNvSpPr txBox="1"/>
          <p:nvPr/>
        </p:nvSpPr>
        <p:spPr>
          <a:xfrm>
            <a:off x="1798484" y="3899218"/>
            <a:ext cx="920156" cy="307777"/>
          </a:xfrm>
          <a:prstGeom prst="rect">
            <a:avLst/>
          </a:prstGeom>
          <a:noFill/>
        </p:spPr>
        <p:txBody>
          <a:bodyPr wrap="square" rtlCol="0">
            <a:spAutoFit/>
          </a:bodyPr>
          <a:lstStyle/>
          <a:p>
            <a:pPr algn="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39.51</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xmlns="" id="{09436C41-EDAA-48A6-928A-65B6E0FFD4B2}"/>
              </a:ext>
            </a:extLst>
          </p:cNvPr>
          <p:cNvSpPr txBox="1"/>
          <p:nvPr/>
        </p:nvSpPr>
        <p:spPr>
          <a:xfrm>
            <a:off x="5208607" y="3904534"/>
            <a:ext cx="875561" cy="307777"/>
          </a:xfrm>
          <a:prstGeom prst="rect">
            <a:avLst/>
          </a:prstGeom>
          <a:noFill/>
        </p:spPr>
        <p:txBody>
          <a:bodyPr wrap="none" rtlCol="0">
            <a:spAutoFit/>
          </a:bodyPr>
          <a:lstStyle/>
          <a:p>
            <a:pPr algn="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97.67</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スライド番号プレースホルダー 2"/>
          <p:cNvSpPr>
            <a:spLocks noGrp="1"/>
          </p:cNvSpPr>
          <p:nvPr>
            <p:ph type="sldNum" sz="quarter" idx="12"/>
          </p:nvPr>
        </p:nvSpPr>
        <p:spPr>
          <a:xfrm>
            <a:off x="6987480" y="6316649"/>
            <a:ext cx="2133600" cy="365125"/>
          </a:xfrm>
        </p:spPr>
        <p:txBody>
          <a:bodyPr/>
          <a:lstStyle/>
          <a:p>
            <a:fld id="{7853CF83-2CA7-468D-933C-9DDBEAA5E899}" type="slidenum">
              <a:rPr kumimoji="1" lang="ja-JP" altLang="en-US" smtClean="0">
                <a:solidFill>
                  <a:schemeClr val="tx1"/>
                </a:solidFill>
              </a:rPr>
              <a:t>17</a:t>
            </a:fld>
            <a:endParaRPr kumimoji="1" lang="ja-JP" altLang="en-US" dirty="0">
              <a:solidFill>
                <a:schemeClr val="tx1"/>
              </a:solidFill>
            </a:endParaRPr>
          </a:p>
        </p:txBody>
      </p:sp>
      <p:sp>
        <p:nvSpPr>
          <p:cNvPr id="45" name="正方形/長方形 44"/>
          <p:cNvSpPr/>
          <p:nvPr/>
        </p:nvSpPr>
        <p:spPr>
          <a:xfrm>
            <a:off x="2976073" y="4336582"/>
            <a:ext cx="1113135" cy="855917"/>
          </a:xfrm>
          <a:prstGeom prst="rect">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259632" y="4963390"/>
            <a:ext cx="2020105"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市町村へ一律料金で</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水を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卸売り</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a:off x="3562464" y="693000"/>
            <a:ext cx="0" cy="540000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624531" y="5865658"/>
            <a:ext cx="902811" cy="523220"/>
          </a:xfrm>
          <a:prstGeom prst="rect">
            <a:avLst/>
          </a:prstGeom>
          <a:noFill/>
        </p:spPr>
        <p:txBody>
          <a:bodyPr wrap="non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自己水費</a:t>
            </a:r>
          </a:p>
        </p:txBody>
      </p:sp>
      <p:sp>
        <p:nvSpPr>
          <p:cNvPr id="28" name="テキスト ボックス 27"/>
          <p:cNvSpPr txBox="1"/>
          <p:nvPr/>
        </p:nvSpPr>
        <p:spPr>
          <a:xfrm>
            <a:off x="7336440" y="5373337"/>
            <a:ext cx="1705916"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（平均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170.95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p:nvPr/>
        </p:nvCxnSpPr>
        <p:spPr>
          <a:xfrm>
            <a:off x="251520" y="480008"/>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201391" y="6465269"/>
            <a:ext cx="7338869" cy="400110"/>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淀川水系においては、河水統制第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期事業</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昭和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18-26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以降の水利権については、利水者に対し水源開発事業の費用負担が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発生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出典：大阪市は大阪市水道局調べ。企業団と各市町村は平成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　地方公営企業年鑑（数値については今後精査）</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3625287" y="4597344"/>
            <a:ext cx="4584909" cy="400110"/>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企業団は、上記イラストの「送水管」まで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各市町村への受渡し地点まで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を管理運営</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年度からは、四條畷市・太子町・千早赤阪村の給水事業を統合</a:t>
            </a:r>
          </a:p>
        </p:txBody>
      </p:sp>
      <p:sp>
        <p:nvSpPr>
          <p:cNvPr id="44" name="四角形: 角を丸くする 43">
            <a:extLst>
              <a:ext uri="{FF2B5EF4-FFF2-40B4-BE49-F238E27FC236}">
                <a16:creationId xmlns:a16="http://schemas.microsoft.com/office/drawing/2014/main" xmlns="" id="{DFB221FA-45E1-45B5-96CF-079D7E9B6B59}"/>
              </a:ext>
            </a:extLst>
          </p:cNvPr>
          <p:cNvSpPr/>
          <p:nvPr/>
        </p:nvSpPr>
        <p:spPr>
          <a:xfrm>
            <a:off x="226148" y="44624"/>
            <a:ext cx="2196000" cy="349174"/>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ja-JP" altLang="en-US" sz="1400" b="1" dirty="0">
                <a:latin typeface="Meiryo UI" panose="020B0604030504040204" pitchFamily="50" charset="-128"/>
                <a:ea typeface="Meiryo UI" panose="020B0604030504040204" pitchFamily="50" charset="-128"/>
              </a:rPr>
              <a:t>２</a:t>
            </a:r>
            <a:r>
              <a:rPr kumimoji="1" lang="ja-JP" altLang="en-US"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①</a:t>
            </a:r>
            <a:r>
              <a:rPr kumimoji="1" lang="ja-JP" altLang="en-US" sz="1400" b="1" dirty="0">
                <a:latin typeface="Meiryo UI" panose="020B0604030504040204" pitchFamily="50" charset="-128"/>
                <a:ea typeface="Meiryo UI" panose="020B0604030504040204" pitchFamily="50" charset="-128"/>
              </a:rPr>
              <a:t>水道料金の仕組み</a:t>
            </a:r>
          </a:p>
        </p:txBody>
      </p:sp>
    </p:spTree>
    <p:extLst>
      <p:ext uri="{BB962C8B-B14F-4D97-AF65-F5344CB8AC3E}">
        <p14:creationId xmlns:p14="http://schemas.microsoft.com/office/powerpoint/2010/main" val="3107755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81859" y="97647"/>
            <a:ext cx="4110421" cy="430887"/>
          </a:xfrm>
          <a:prstGeom prst="rect">
            <a:avLst/>
          </a:prstGeom>
          <a:noFill/>
        </p:spPr>
        <p:txBody>
          <a:bodyPr wrap="none" rtlCol="0">
            <a:spAutoFit/>
          </a:bodyPr>
          <a:lstStyle/>
          <a:p>
            <a:r>
              <a:rPr kumimoji="1" lang="ja-JP" altLang="en-US" sz="2200" b="1" dirty="0">
                <a:latin typeface="Meiryo UI" panose="020B0604030504040204" pitchFamily="50" charset="-128"/>
                <a:ea typeface="Meiryo UI" panose="020B0604030504040204" pitchFamily="50" charset="-128"/>
              </a:rPr>
              <a:t>水道料金の</a:t>
            </a:r>
            <a:r>
              <a:rPr lang="ja-JP" altLang="en-US" sz="2200" b="1" dirty="0">
                <a:latin typeface="Meiryo UI" panose="020B0604030504040204" pitchFamily="50" charset="-128"/>
                <a:ea typeface="Meiryo UI" panose="020B0604030504040204" pitchFamily="50" charset="-128"/>
              </a:rPr>
              <a:t>状況（人口規模別）</a:t>
            </a:r>
            <a:endParaRPr kumimoji="1" lang="ja-JP" altLang="en-US" sz="22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24512" y="942980"/>
            <a:ext cx="7447888" cy="126188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大阪府の水道料金平均は</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2,838</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円で、人口規模の大きい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市町村の方が</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水道料金は低く抑えられている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最も安い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吹田</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2,068</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円）と最も高い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能勢</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町（</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4,806</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円）の料金格差は</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倍（</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2,738</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円）</a:t>
            </a:r>
          </a:p>
        </p:txBody>
      </p:sp>
      <p:graphicFrame>
        <p:nvGraphicFramePr>
          <p:cNvPr id="22" name="グラフ 21"/>
          <p:cNvGraphicFramePr/>
          <p:nvPr>
            <p:extLst/>
          </p:nvPr>
        </p:nvGraphicFramePr>
        <p:xfrm>
          <a:off x="179512" y="2440927"/>
          <a:ext cx="7704856" cy="3672408"/>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直線コネクタ 22"/>
          <p:cNvCxnSpPr/>
          <p:nvPr/>
        </p:nvCxnSpPr>
        <p:spPr>
          <a:xfrm>
            <a:off x="708203" y="3789040"/>
            <a:ext cx="720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24512" y="3433776"/>
            <a:ext cx="720430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685235" y="6135794"/>
            <a:ext cx="1584000" cy="307777"/>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498012" y="6135794"/>
            <a:ext cx="1764000" cy="307777"/>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4438779" y="6135794"/>
            <a:ext cx="1692000" cy="307777"/>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6283428" y="6135794"/>
            <a:ext cx="1584000" cy="307777"/>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7867428" y="3284984"/>
            <a:ext cx="1284326" cy="669414"/>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全国平均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3,466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大阪平均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2,838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2"/>
          <p:cNvSpPr>
            <a:spLocks noGrp="1"/>
          </p:cNvSpPr>
          <p:nvPr>
            <p:ph type="sldNum" sz="quarter" idx="12"/>
          </p:nvPr>
        </p:nvSpPr>
        <p:spPr>
          <a:xfrm>
            <a:off x="6987480" y="6478055"/>
            <a:ext cx="2133600" cy="365125"/>
          </a:xfrm>
        </p:spPr>
        <p:txBody>
          <a:bodyPr/>
          <a:lstStyle/>
          <a:p>
            <a:fld id="{7853CF83-2CA7-468D-933C-9DDBEAA5E899}" type="slidenum">
              <a:rPr kumimoji="1" lang="ja-JP" altLang="en-US" smtClean="0">
                <a:solidFill>
                  <a:schemeClr val="tx1"/>
                </a:solidFill>
              </a:rPr>
              <a:t>18</a:t>
            </a:fld>
            <a:endParaRPr kumimoji="1" lang="ja-JP" altLang="en-US">
              <a:solidFill>
                <a:schemeClr val="tx1"/>
              </a:solidFill>
            </a:endParaRPr>
          </a:p>
        </p:txBody>
      </p:sp>
      <p:sp>
        <p:nvSpPr>
          <p:cNvPr id="14" name="テキスト ボックス 13"/>
          <p:cNvSpPr txBox="1"/>
          <p:nvPr/>
        </p:nvSpPr>
        <p:spPr>
          <a:xfrm>
            <a:off x="219471" y="2132856"/>
            <a:ext cx="748923" cy="261610"/>
          </a:xfrm>
          <a:prstGeom prst="rect">
            <a:avLst/>
          </a:prstGeom>
          <a:noFill/>
        </p:spPr>
        <p:txBody>
          <a:bodyPr wrap="none" rtlCol="0">
            <a:spAutoFit/>
          </a:bodyPr>
          <a:lstStyle/>
          <a:p>
            <a:r>
              <a:rPr kumimoji="1" lang="ja-JP" altLang="en-US" sz="1100" dirty="0"/>
              <a:t>（円／</a:t>
            </a:r>
            <a:r>
              <a:rPr lang="ja-JP" altLang="en-US" sz="1100" dirty="0"/>
              <a:t>月）</a:t>
            </a:r>
            <a:endParaRPr kumimoji="1" lang="ja-JP" altLang="en-US" sz="1100" dirty="0"/>
          </a:p>
        </p:txBody>
      </p:sp>
      <p:sp>
        <p:nvSpPr>
          <p:cNvPr id="15" name="テキスト ボックス 14"/>
          <p:cNvSpPr txBox="1">
            <a:spLocks noChangeArrowheads="1"/>
          </p:cNvSpPr>
          <p:nvPr/>
        </p:nvSpPr>
        <p:spPr bwMode="auto">
          <a:xfrm>
            <a:off x="590346" y="6525344"/>
            <a:ext cx="51267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dirty="0">
                <a:latin typeface="Meiryo UI" pitchFamily="50" charset="-128"/>
                <a:ea typeface="Meiryo UI" pitchFamily="50" charset="-128"/>
                <a:cs typeface="Meiryo UI" pitchFamily="50" charset="-128"/>
              </a:rPr>
              <a:t>出典：総務省　平成</a:t>
            </a:r>
            <a:r>
              <a:rPr lang="en-US" altLang="ja-JP" sz="1000" dirty="0">
                <a:latin typeface="Meiryo UI" pitchFamily="50" charset="-128"/>
                <a:ea typeface="Meiryo UI" pitchFamily="50" charset="-128"/>
                <a:cs typeface="Meiryo UI" pitchFamily="50" charset="-128"/>
              </a:rPr>
              <a:t>27</a:t>
            </a:r>
            <a:r>
              <a:rPr lang="ja-JP" altLang="en-US" sz="1000" dirty="0">
                <a:latin typeface="Meiryo UI" pitchFamily="50" charset="-128"/>
                <a:ea typeface="Meiryo UI" pitchFamily="50" charset="-128"/>
                <a:cs typeface="Meiryo UI" pitchFamily="50" charset="-128"/>
              </a:rPr>
              <a:t>年度地方公営企業年鑑（家庭用・口径</a:t>
            </a:r>
            <a:r>
              <a:rPr lang="en-US" altLang="ja-JP" sz="1000" dirty="0">
                <a:latin typeface="Meiryo UI" pitchFamily="50" charset="-128"/>
                <a:ea typeface="Meiryo UI" pitchFamily="50" charset="-128"/>
                <a:cs typeface="Meiryo UI" pitchFamily="50" charset="-128"/>
              </a:rPr>
              <a:t>20㎜</a:t>
            </a:r>
            <a:r>
              <a:rPr lang="ja-JP" altLang="en-US" sz="1000" dirty="0">
                <a:latin typeface="Meiryo UI" pitchFamily="50" charset="-128"/>
                <a:ea typeface="Meiryo UI" pitchFamily="50" charset="-128"/>
                <a:cs typeface="Meiryo UI" pitchFamily="50" charset="-128"/>
              </a:rPr>
              <a:t>で１か月</a:t>
            </a:r>
            <a:r>
              <a:rPr lang="en-US" altLang="ja-JP" sz="1000" dirty="0">
                <a:latin typeface="Meiryo UI" pitchFamily="50" charset="-128"/>
                <a:ea typeface="Meiryo UI" pitchFamily="50" charset="-128"/>
                <a:cs typeface="Meiryo UI" pitchFamily="50" charset="-128"/>
              </a:rPr>
              <a:t>20</a:t>
            </a:r>
            <a:r>
              <a:rPr lang="ja-JP" altLang="en-US" sz="1000" dirty="0">
                <a:latin typeface="Meiryo UI" pitchFamily="50" charset="-128"/>
                <a:ea typeface="Meiryo UI" pitchFamily="50" charset="-128"/>
                <a:cs typeface="Meiryo UI" pitchFamily="50" charset="-128"/>
              </a:rPr>
              <a:t>㎥使用時）</a:t>
            </a:r>
            <a:endParaRPr lang="en-US" altLang="ja-JP" sz="1000" dirty="0">
              <a:latin typeface="Meiryo UI" pitchFamily="50" charset="-128"/>
              <a:ea typeface="Meiryo UI" pitchFamily="50" charset="-128"/>
              <a:cs typeface="Meiryo UI" pitchFamily="50" charset="-128"/>
            </a:endParaRPr>
          </a:p>
        </p:txBody>
      </p:sp>
      <p:cxnSp>
        <p:nvCxnSpPr>
          <p:cNvPr id="17" name="直線コネクタ 16"/>
          <p:cNvCxnSpPr/>
          <p:nvPr/>
        </p:nvCxnSpPr>
        <p:spPr>
          <a:xfrm>
            <a:off x="251520" y="604952"/>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xmlns="" id="{14BEDA42-6977-4A87-B6DC-909E58BDC6B1}"/>
              </a:ext>
            </a:extLst>
          </p:cNvPr>
          <p:cNvSpPr/>
          <p:nvPr/>
        </p:nvSpPr>
        <p:spPr>
          <a:xfrm>
            <a:off x="226148" y="143397"/>
            <a:ext cx="2196000" cy="349174"/>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ja-JP" altLang="en-US" sz="1400" b="1" dirty="0">
                <a:latin typeface="Meiryo UI" panose="020B0604030504040204" pitchFamily="50" charset="-128"/>
                <a:ea typeface="Meiryo UI" panose="020B0604030504040204" pitchFamily="50" charset="-128"/>
              </a:rPr>
              <a:t>２</a:t>
            </a:r>
            <a:r>
              <a:rPr kumimoji="1" lang="ja-JP" altLang="en-US"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①</a:t>
            </a:r>
            <a:r>
              <a:rPr kumimoji="1" lang="ja-JP" altLang="en-US" sz="1400" b="1" dirty="0">
                <a:latin typeface="Meiryo UI" panose="020B0604030504040204" pitchFamily="50" charset="-128"/>
                <a:ea typeface="Meiryo UI" panose="020B0604030504040204" pitchFamily="50" charset="-128"/>
              </a:rPr>
              <a:t>水道料金の状況</a:t>
            </a:r>
          </a:p>
        </p:txBody>
      </p:sp>
    </p:spTree>
    <p:extLst>
      <p:ext uri="{BB962C8B-B14F-4D97-AF65-F5344CB8AC3E}">
        <p14:creationId xmlns:p14="http://schemas.microsoft.com/office/powerpoint/2010/main" val="348241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704456487"/>
              </p:ext>
            </p:extLst>
          </p:nvPr>
        </p:nvGraphicFramePr>
        <p:xfrm>
          <a:off x="52912" y="1346880"/>
          <a:ext cx="8839568"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p:cNvSpPr txBox="1"/>
          <p:nvPr/>
        </p:nvSpPr>
        <p:spPr>
          <a:xfrm>
            <a:off x="2721206" y="55298"/>
            <a:ext cx="4674678" cy="430887"/>
          </a:xfrm>
          <a:prstGeom prst="rect">
            <a:avLst/>
          </a:prstGeom>
          <a:noFill/>
        </p:spPr>
        <p:txBody>
          <a:bodyPr wrap="none" rtlCol="0">
            <a:spAutoFit/>
          </a:bodyPr>
          <a:lstStyle/>
          <a:p>
            <a:r>
              <a:rPr kumimoji="1" lang="ja-JP" altLang="en-US" sz="2200" b="1" dirty="0">
                <a:latin typeface="Meiryo UI" panose="020B0604030504040204" pitchFamily="50" charset="-128"/>
                <a:ea typeface="Meiryo UI" panose="020B0604030504040204" pitchFamily="50" charset="-128"/>
              </a:rPr>
              <a:t>水道料金</a:t>
            </a:r>
            <a:r>
              <a:rPr lang="ja-JP" altLang="en-US" sz="2200" b="1" dirty="0">
                <a:latin typeface="Meiryo UI" panose="020B0604030504040204" pitchFamily="50" charset="-128"/>
                <a:ea typeface="Meiryo UI" panose="020B0604030504040204" pitchFamily="50" charset="-128"/>
              </a:rPr>
              <a:t>較差の比較（主要都府県）</a:t>
            </a:r>
            <a:endParaRPr kumimoji="1" lang="ja-JP" altLang="en-US" sz="22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427033" y="6156820"/>
            <a:ext cx="723275" cy="307777"/>
          </a:xfrm>
          <a:prstGeom prst="rect">
            <a:avLst/>
          </a:prstGeom>
          <a:solidFill>
            <a:schemeClr val="bg1"/>
          </a:solid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東京都</a:t>
            </a:r>
          </a:p>
        </p:txBody>
      </p:sp>
      <p:sp>
        <p:nvSpPr>
          <p:cNvPr id="10" name="テキスト ボックス 9"/>
          <p:cNvSpPr txBox="1"/>
          <p:nvPr/>
        </p:nvSpPr>
        <p:spPr>
          <a:xfrm>
            <a:off x="2603357" y="6156820"/>
            <a:ext cx="902811" cy="307777"/>
          </a:xfrm>
          <a:prstGeom prst="rect">
            <a:avLst/>
          </a:prstGeom>
          <a:solidFill>
            <a:schemeClr val="bg1"/>
          </a:solid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神奈川県</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935021" y="6156820"/>
            <a:ext cx="723275" cy="307777"/>
          </a:xfrm>
          <a:prstGeom prst="rect">
            <a:avLst/>
          </a:prstGeom>
          <a:solidFill>
            <a:schemeClr val="bg1"/>
          </a:solid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愛知県</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187733" y="6156820"/>
            <a:ext cx="723275" cy="307777"/>
          </a:xfrm>
          <a:prstGeom prst="rect">
            <a:avLst/>
          </a:prstGeom>
          <a:solidFill>
            <a:schemeClr val="tx1">
              <a:lumMod val="75000"/>
              <a:lumOff val="25000"/>
            </a:schemeClr>
          </a:solidFill>
        </p:spPr>
        <p:txBody>
          <a:bodyPr wrap="non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426725" y="6156820"/>
            <a:ext cx="723275" cy="307777"/>
          </a:xfrm>
          <a:prstGeom prst="rect">
            <a:avLst/>
          </a:prstGeom>
          <a:solidFill>
            <a:schemeClr val="bg1"/>
          </a:solid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兵庫県</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7693725" y="6156819"/>
            <a:ext cx="723275" cy="307777"/>
          </a:xfrm>
          <a:prstGeom prst="rect">
            <a:avLst/>
          </a:prstGeom>
          <a:solidFill>
            <a:schemeClr val="bg1"/>
          </a:solid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福岡県</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250314" y="576001"/>
            <a:ext cx="7006756" cy="738664"/>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整備時期や水源の状況により、水道料金の額や市町村格差は都道府県によって異なる</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大阪は、比較府県のなかでは料金格差が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倍と比較的小さい。</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東京では都水道が人口の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％をカバーしており、ほぼ統一料金となっている</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矢印コネクタ 4"/>
          <p:cNvCxnSpPr/>
          <p:nvPr/>
        </p:nvCxnSpPr>
        <p:spPr>
          <a:xfrm>
            <a:off x="5191740" y="2016976"/>
            <a:ext cx="0" cy="23400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19</a:t>
            </a:fld>
            <a:endParaRPr kumimoji="1" lang="ja-JP" altLang="en-US">
              <a:solidFill>
                <a:schemeClr val="tx1"/>
              </a:solidFill>
            </a:endParaRPr>
          </a:p>
        </p:txBody>
      </p:sp>
      <p:cxnSp>
        <p:nvCxnSpPr>
          <p:cNvPr id="18" name="直線コネクタ 17"/>
          <p:cNvCxnSpPr/>
          <p:nvPr/>
        </p:nvCxnSpPr>
        <p:spPr>
          <a:xfrm>
            <a:off x="558008" y="3150848"/>
            <a:ext cx="817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865071" y="2349265"/>
            <a:ext cx="1385316"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全国平均　</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3,466</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円</a:t>
            </a:r>
          </a:p>
        </p:txBody>
      </p:sp>
      <p:cxnSp>
        <p:nvCxnSpPr>
          <p:cNvPr id="21" name="直線コネクタ 20"/>
          <p:cNvCxnSpPr>
            <a:cxnSpLocks/>
          </p:cNvCxnSpPr>
          <p:nvPr/>
        </p:nvCxnSpPr>
        <p:spPr>
          <a:xfrm flipH="1">
            <a:off x="725325" y="2636912"/>
            <a:ext cx="285061" cy="513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716" y="1119428"/>
            <a:ext cx="700833" cy="246221"/>
          </a:xfrm>
          <a:prstGeom prst="rect">
            <a:avLst/>
          </a:prstGeom>
          <a:noFill/>
        </p:spPr>
        <p:txBody>
          <a:bodyPr wrap="none" rtlCol="0">
            <a:spAutoFit/>
          </a:bodyPr>
          <a:lstStyle/>
          <a:p>
            <a:r>
              <a:rPr kumimoji="1" lang="ja-JP" altLang="en-US" sz="1000" dirty="0"/>
              <a:t>円／</a:t>
            </a:r>
            <a:r>
              <a:rPr kumimoji="1" lang="en-US" altLang="ja-JP" sz="1000" dirty="0"/>
              <a:t>20</a:t>
            </a:r>
            <a:r>
              <a:rPr kumimoji="1" lang="ja-JP" altLang="en-US" sz="1000" dirty="0"/>
              <a:t>㎥</a:t>
            </a:r>
          </a:p>
        </p:txBody>
      </p:sp>
      <p:sp>
        <p:nvSpPr>
          <p:cNvPr id="20" name="テキスト ボックス 19"/>
          <p:cNvSpPr txBox="1"/>
          <p:nvPr/>
        </p:nvSpPr>
        <p:spPr>
          <a:xfrm>
            <a:off x="1834864" y="3626660"/>
            <a:ext cx="628698" cy="369332"/>
          </a:xfrm>
          <a:prstGeom prst="rect">
            <a:avLst/>
          </a:prstGeom>
          <a:noFill/>
        </p:spPr>
        <p:txBody>
          <a:bodyPr wrap="none" rtlCol="0">
            <a:spAutoFit/>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2,764</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円</a:t>
            </a:r>
          </a:p>
        </p:txBody>
      </p:sp>
      <p:sp>
        <p:nvSpPr>
          <p:cNvPr id="23" name="テキスト ボックス 22"/>
          <p:cNvSpPr txBox="1"/>
          <p:nvPr/>
        </p:nvSpPr>
        <p:spPr>
          <a:xfrm>
            <a:off x="3260434" y="3676920"/>
            <a:ext cx="628698" cy="369332"/>
          </a:xfrm>
          <a:prstGeom prst="rect">
            <a:avLst/>
          </a:prstGeom>
          <a:noFill/>
        </p:spPr>
        <p:txBody>
          <a:bodyPr wrap="non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横浜市</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2,652</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円</a:t>
            </a:r>
          </a:p>
        </p:txBody>
      </p:sp>
      <p:sp>
        <p:nvSpPr>
          <p:cNvPr id="24" name="テキスト ボックス 23"/>
          <p:cNvSpPr txBox="1"/>
          <p:nvPr/>
        </p:nvSpPr>
        <p:spPr>
          <a:xfrm>
            <a:off x="4431329" y="3511640"/>
            <a:ext cx="644727" cy="369332"/>
          </a:xfrm>
          <a:prstGeom prst="rect">
            <a:avLst/>
          </a:prstGeom>
          <a:noFill/>
        </p:spPr>
        <p:txBody>
          <a:bodyPr wrap="non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名古屋市</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2,862</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円</a:t>
            </a:r>
          </a:p>
        </p:txBody>
      </p:sp>
      <p:sp>
        <p:nvSpPr>
          <p:cNvPr id="25" name="テキスト ボックス 24"/>
          <p:cNvSpPr txBox="1"/>
          <p:nvPr/>
        </p:nvSpPr>
        <p:spPr>
          <a:xfrm>
            <a:off x="5732870" y="4185216"/>
            <a:ext cx="628698" cy="369332"/>
          </a:xfrm>
          <a:prstGeom prst="rect">
            <a:avLst/>
          </a:prstGeom>
          <a:noFill/>
        </p:spPr>
        <p:txBody>
          <a:bodyPr wrap="non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大阪市</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2,073</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円</a:t>
            </a:r>
          </a:p>
        </p:txBody>
      </p:sp>
      <p:sp>
        <p:nvSpPr>
          <p:cNvPr id="26" name="テキスト ボックス 25"/>
          <p:cNvSpPr txBox="1"/>
          <p:nvPr/>
        </p:nvSpPr>
        <p:spPr>
          <a:xfrm>
            <a:off x="6918362" y="3785064"/>
            <a:ext cx="628698" cy="369332"/>
          </a:xfrm>
          <a:prstGeom prst="rect">
            <a:avLst/>
          </a:prstGeom>
          <a:noFill/>
        </p:spPr>
        <p:txBody>
          <a:bodyPr wrap="non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神戸市</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2,516</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円</a:t>
            </a:r>
          </a:p>
        </p:txBody>
      </p:sp>
      <p:sp>
        <p:nvSpPr>
          <p:cNvPr id="27" name="テキスト ボックス 26"/>
          <p:cNvSpPr txBox="1"/>
          <p:nvPr/>
        </p:nvSpPr>
        <p:spPr>
          <a:xfrm>
            <a:off x="8119766" y="3866040"/>
            <a:ext cx="628698" cy="369332"/>
          </a:xfrm>
          <a:prstGeom prst="rect">
            <a:avLst/>
          </a:prstGeom>
          <a:noFill/>
        </p:spPr>
        <p:txBody>
          <a:bodyPr wrap="non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福岡市</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3,294</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円</a:t>
            </a:r>
          </a:p>
        </p:txBody>
      </p:sp>
      <p:cxnSp>
        <p:nvCxnSpPr>
          <p:cNvPr id="28" name="直線矢印コネクタ 27"/>
          <p:cNvCxnSpPr/>
          <p:nvPr/>
        </p:nvCxnSpPr>
        <p:spPr>
          <a:xfrm>
            <a:off x="1175098" y="3259392"/>
            <a:ext cx="0" cy="161929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xmlns="" id="{927ADAA6-2CAC-4DC0-A5A8-B925C2165891}"/>
              </a:ext>
            </a:extLst>
          </p:cNvPr>
          <p:cNvSpPr txBox="1"/>
          <p:nvPr/>
        </p:nvSpPr>
        <p:spPr>
          <a:xfrm>
            <a:off x="1469300" y="5652135"/>
            <a:ext cx="670376" cy="307777"/>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2.3</a:t>
            </a:r>
            <a:r>
              <a:rPr kumimoji="1" lang="ja-JP" altLang="en-US" sz="1400" b="1" dirty="0">
                <a:latin typeface="Meiryo UI" panose="020B0604030504040204" pitchFamily="50" charset="-128"/>
                <a:ea typeface="Meiryo UI" panose="020B0604030504040204" pitchFamily="50" charset="-128"/>
              </a:rPr>
              <a:t>倍</a:t>
            </a:r>
          </a:p>
        </p:txBody>
      </p:sp>
      <p:sp>
        <p:nvSpPr>
          <p:cNvPr id="29" name="テキスト ボックス 28">
            <a:extLst>
              <a:ext uri="{FF2B5EF4-FFF2-40B4-BE49-F238E27FC236}">
                <a16:creationId xmlns:a16="http://schemas.microsoft.com/office/drawing/2014/main" xmlns="" id="{835AB7E6-B80A-4DF6-A70A-8F21F8C705BD}"/>
              </a:ext>
            </a:extLst>
          </p:cNvPr>
          <p:cNvSpPr txBox="1"/>
          <p:nvPr/>
        </p:nvSpPr>
        <p:spPr>
          <a:xfrm>
            <a:off x="2754812" y="5652135"/>
            <a:ext cx="670376" cy="307777"/>
          </a:xfrm>
          <a:prstGeom prst="rect">
            <a:avLst/>
          </a:prstGeom>
          <a:noFill/>
        </p:spPr>
        <p:txBody>
          <a:bodyPr wrap="none" rtlCol="0">
            <a:spAutoFit/>
          </a:bodyPr>
          <a:lstStyle/>
          <a:p>
            <a:r>
              <a:rPr lang="en-US" altLang="ja-JP" sz="1400" b="1" dirty="0">
                <a:latin typeface="Meiryo UI" panose="020B0604030504040204" pitchFamily="50" charset="-128"/>
                <a:ea typeface="Meiryo UI" panose="020B0604030504040204" pitchFamily="50" charset="-128"/>
              </a:rPr>
              <a:t>3.6</a:t>
            </a:r>
            <a:r>
              <a:rPr kumimoji="1" lang="ja-JP" altLang="en-US" sz="1400" b="1" dirty="0">
                <a:latin typeface="Meiryo UI" panose="020B0604030504040204" pitchFamily="50" charset="-128"/>
                <a:ea typeface="Meiryo UI" panose="020B0604030504040204" pitchFamily="50" charset="-128"/>
              </a:rPr>
              <a:t>倍</a:t>
            </a:r>
          </a:p>
        </p:txBody>
      </p:sp>
      <p:sp>
        <p:nvSpPr>
          <p:cNvPr id="30" name="テキスト ボックス 29">
            <a:extLst>
              <a:ext uri="{FF2B5EF4-FFF2-40B4-BE49-F238E27FC236}">
                <a16:creationId xmlns:a16="http://schemas.microsoft.com/office/drawing/2014/main" xmlns="" id="{53F77BC6-A6D2-4799-B894-77071CC20BEB}"/>
              </a:ext>
            </a:extLst>
          </p:cNvPr>
          <p:cNvSpPr txBox="1"/>
          <p:nvPr/>
        </p:nvSpPr>
        <p:spPr>
          <a:xfrm>
            <a:off x="4053643" y="5652134"/>
            <a:ext cx="486030" cy="307777"/>
          </a:xfrm>
          <a:prstGeom prst="rect">
            <a:avLst/>
          </a:prstGeom>
          <a:noFill/>
        </p:spPr>
        <p:txBody>
          <a:bodyPr wrap="none" rtlCol="0">
            <a:spAutoFit/>
          </a:bodyPr>
          <a:lstStyle/>
          <a:p>
            <a:r>
              <a:rPr lang="en-US" altLang="ja-JP" sz="1400" b="1" dirty="0">
                <a:latin typeface="Meiryo UI" panose="020B0604030504040204" pitchFamily="50" charset="-128"/>
                <a:ea typeface="Meiryo UI" panose="020B0604030504040204" pitchFamily="50" charset="-128"/>
              </a:rPr>
              <a:t>4</a:t>
            </a:r>
            <a:r>
              <a:rPr kumimoji="1" lang="ja-JP" altLang="en-US" sz="1400" b="1" dirty="0">
                <a:latin typeface="Meiryo UI" panose="020B0604030504040204" pitchFamily="50" charset="-128"/>
                <a:ea typeface="Meiryo UI" panose="020B0604030504040204" pitchFamily="50" charset="-128"/>
              </a:rPr>
              <a:t>倍</a:t>
            </a:r>
          </a:p>
        </p:txBody>
      </p:sp>
      <p:sp>
        <p:nvSpPr>
          <p:cNvPr id="31" name="テキスト ボックス 30">
            <a:extLst>
              <a:ext uri="{FF2B5EF4-FFF2-40B4-BE49-F238E27FC236}">
                <a16:creationId xmlns:a16="http://schemas.microsoft.com/office/drawing/2014/main" xmlns="" id="{685711AE-89DE-46D2-919F-42A00099F016}"/>
              </a:ext>
            </a:extLst>
          </p:cNvPr>
          <p:cNvSpPr txBox="1"/>
          <p:nvPr/>
        </p:nvSpPr>
        <p:spPr>
          <a:xfrm>
            <a:off x="5214182" y="5652135"/>
            <a:ext cx="670376" cy="307777"/>
          </a:xfrm>
          <a:prstGeom prst="rect">
            <a:avLst/>
          </a:prstGeom>
          <a:noFill/>
        </p:spPr>
        <p:txBody>
          <a:bodyPr wrap="none" rtlCol="0">
            <a:spAutoFit/>
          </a:bodyPr>
          <a:lstStyle/>
          <a:p>
            <a:r>
              <a:rPr lang="en-US" altLang="ja-JP" sz="1400" b="1" dirty="0">
                <a:latin typeface="Meiryo UI" panose="020B0604030504040204" pitchFamily="50" charset="-128"/>
                <a:ea typeface="Meiryo UI" panose="020B0604030504040204" pitchFamily="50" charset="-128"/>
              </a:rPr>
              <a:t>2.3</a:t>
            </a:r>
            <a:r>
              <a:rPr kumimoji="1" lang="ja-JP" altLang="en-US" sz="1400" b="1" dirty="0">
                <a:latin typeface="Meiryo UI" panose="020B0604030504040204" pitchFamily="50" charset="-128"/>
                <a:ea typeface="Meiryo UI" panose="020B0604030504040204" pitchFamily="50" charset="-128"/>
              </a:rPr>
              <a:t>倍</a:t>
            </a:r>
          </a:p>
        </p:txBody>
      </p:sp>
      <p:sp>
        <p:nvSpPr>
          <p:cNvPr id="32" name="テキスト ボックス 31">
            <a:extLst>
              <a:ext uri="{FF2B5EF4-FFF2-40B4-BE49-F238E27FC236}">
                <a16:creationId xmlns:a16="http://schemas.microsoft.com/office/drawing/2014/main" xmlns="" id="{1D6871CA-9091-465E-ACBF-5ECB386156BA}"/>
              </a:ext>
            </a:extLst>
          </p:cNvPr>
          <p:cNvSpPr txBox="1"/>
          <p:nvPr/>
        </p:nvSpPr>
        <p:spPr>
          <a:xfrm>
            <a:off x="6453174" y="5652135"/>
            <a:ext cx="670376" cy="307777"/>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5.2</a:t>
            </a:r>
            <a:r>
              <a:rPr kumimoji="1" lang="ja-JP" altLang="en-US" sz="1400" b="1" dirty="0">
                <a:latin typeface="Meiryo UI" panose="020B0604030504040204" pitchFamily="50" charset="-128"/>
                <a:ea typeface="Meiryo UI" panose="020B0604030504040204" pitchFamily="50" charset="-128"/>
              </a:rPr>
              <a:t>倍</a:t>
            </a:r>
          </a:p>
        </p:txBody>
      </p:sp>
      <p:sp>
        <p:nvSpPr>
          <p:cNvPr id="33" name="テキスト ボックス 32">
            <a:extLst>
              <a:ext uri="{FF2B5EF4-FFF2-40B4-BE49-F238E27FC236}">
                <a16:creationId xmlns:a16="http://schemas.microsoft.com/office/drawing/2014/main" xmlns="" id="{E0F499B2-F313-44D1-8ACB-8106AFE77531}"/>
              </a:ext>
            </a:extLst>
          </p:cNvPr>
          <p:cNvSpPr txBox="1"/>
          <p:nvPr/>
        </p:nvSpPr>
        <p:spPr>
          <a:xfrm>
            <a:off x="7701901" y="5652135"/>
            <a:ext cx="670376" cy="307777"/>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3.2</a:t>
            </a:r>
            <a:r>
              <a:rPr kumimoji="1" lang="ja-JP" altLang="en-US" sz="1400" b="1" dirty="0">
                <a:latin typeface="Meiryo UI" panose="020B0604030504040204" pitchFamily="50" charset="-128"/>
                <a:ea typeface="Meiryo UI" panose="020B0604030504040204" pitchFamily="50" charset="-128"/>
              </a:rPr>
              <a:t>倍</a:t>
            </a:r>
          </a:p>
        </p:txBody>
      </p:sp>
      <p:sp>
        <p:nvSpPr>
          <p:cNvPr id="34" name="テキスト ボックス 33"/>
          <p:cNvSpPr txBox="1"/>
          <p:nvPr/>
        </p:nvSpPr>
        <p:spPr>
          <a:xfrm>
            <a:off x="-36512" y="6480632"/>
            <a:ext cx="5865708" cy="400110"/>
          </a:xfrm>
          <a:prstGeom prst="rect">
            <a:avLst/>
          </a:prstGeom>
          <a:noFill/>
        </p:spPr>
        <p:txBody>
          <a:bodyPr wrap="none" rtlCol="0">
            <a:spAutoFit/>
          </a:bodyPr>
          <a:lstStyle/>
          <a:p>
            <a:r>
              <a:rPr lang="ja-JP" altLang="en-US" sz="1000" dirty="0"/>
              <a:t>出典：</a:t>
            </a:r>
            <a:r>
              <a:rPr lang="ja-JP" altLang="en-US" sz="1000" dirty="0">
                <a:latin typeface="Meiryo UI" pitchFamily="50" charset="-128"/>
                <a:ea typeface="Meiryo UI" pitchFamily="50" charset="-128"/>
                <a:cs typeface="Meiryo UI" pitchFamily="50" charset="-128"/>
              </a:rPr>
              <a:t>総務省　平成</a:t>
            </a:r>
            <a:r>
              <a:rPr lang="en-US" altLang="ja-JP" sz="1000" dirty="0">
                <a:latin typeface="Meiryo UI" pitchFamily="50" charset="-128"/>
                <a:ea typeface="Meiryo UI" pitchFamily="50" charset="-128"/>
                <a:cs typeface="Meiryo UI" pitchFamily="50" charset="-128"/>
              </a:rPr>
              <a:t>27</a:t>
            </a:r>
            <a:r>
              <a:rPr lang="ja-JP" altLang="en-US" sz="1000" dirty="0">
                <a:latin typeface="Meiryo UI" pitchFamily="50" charset="-128"/>
                <a:ea typeface="Meiryo UI" pitchFamily="50" charset="-128"/>
                <a:cs typeface="Meiryo UI" pitchFamily="50" charset="-128"/>
              </a:rPr>
              <a:t>年度地方公営企業年鑑（家庭用・口径</a:t>
            </a:r>
            <a:r>
              <a:rPr lang="en-US" altLang="ja-JP" sz="1000" dirty="0">
                <a:latin typeface="Meiryo UI" pitchFamily="50" charset="-128"/>
                <a:ea typeface="Meiryo UI" pitchFamily="50" charset="-128"/>
                <a:cs typeface="Meiryo UI" pitchFamily="50" charset="-128"/>
              </a:rPr>
              <a:t>20㎜</a:t>
            </a:r>
            <a:r>
              <a:rPr lang="ja-JP" altLang="en-US" sz="1000" dirty="0">
                <a:latin typeface="Meiryo UI" pitchFamily="50" charset="-128"/>
                <a:ea typeface="Meiryo UI" pitchFamily="50" charset="-128"/>
                <a:cs typeface="Meiryo UI" pitchFamily="50" charset="-128"/>
              </a:rPr>
              <a:t>で１か月</a:t>
            </a:r>
            <a:r>
              <a:rPr lang="en-US" altLang="ja-JP" sz="1000" dirty="0">
                <a:latin typeface="Meiryo UI" pitchFamily="50" charset="-128"/>
                <a:ea typeface="Meiryo UI" pitchFamily="50" charset="-128"/>
                <a:cs typeface="Meiryo UI" pitchFamily="50" charset="-128"/>
              </a:rPr>
              <a:t>20</a:t>
            </a:r>
            <a:r>
              <a:rPr lang="ja-JP" altLang="en-US" sz="1000" dirty="0">
                <a:latin typeface="Meiryo UI" pitchFamily="50" charset="-128"/>
                <a:ea typeface="Meiryo UI" pitchFamily="50" charset="-128"/>
                <a:cs typeface="Meiryo UI" pitchFamily="50" charset="-128"/>
              </a:rPr>
              <a:t>㎥使用時）</a:t>
            </a:r>
            <a:endParaRPr lang="en-US" altLang="ja-JP" sz="1000" dirty="0">
              <a:latin typeface="Meiryo UI" pitchFamily="50" charset="-128"/>
              <a:ea typeface="Meiryo UI" pitchFamily="50" charset="-128"/>
              <a:cs typeface="Meiryo UI" pitchFamily="50" charset="-128"/>
            </a:endParaRPr>
          </a:p>
          <a:p>
            <a:r>
              <a:rPr lang="en-US" altLang="ja-JP" sz="1000" dirty="0"/>
              <a:t>※</a:t>
            </a:r>
            <a:r>
              <a:rPr lang="ja-JP" altLang="en-US" sz="1000" dirty="0"/>
              <a:t>　丸</a:t>
            </a:r>
            <a:r>
              <a:rPr kumimoji="1" lang="ja-JP" altLang="en-US" sz="1000" dirty="0"/>
              <a:t>の大きさは人口規模。網掛けは政令指定都市（ただし、東京は東京都水道局が給水している人口）。</a:t>
            </a:r>
          </a:p>
        </p:txBody>
      </p:sp>
      <p:cxnSp>
        <p:nvCxnSpPr>
          <p:cNvPr id="35" name="直線コネクタ 34"/>
          <p:cNvCxnSpPr/>
          <p:nvPr/>
        </p:nvCxnSpPr>
        <p:spPr>
          <a:xfrm>
            <a:off x="251520" y="53305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四角形: 角を丸くする 35">
            <a:extLst>
              <a:ext uri="{FF2B5EF4-FFF2-40B4-BE49-F238E27FC236}">
                <a16:creationId xmlns:a16="http://schemas.microsoft.com/office/drawing/2014/main" xmlns="" id="{846EE8C2-EF57-47CB-8111-72CC015956ED}"/>
              </a:ext>
            </a:extLst>
          </p:cNvPr>
          <p:cNvSpPr/>
          <p:nvPr/>
        </p:nvSpPr>
        <p:spPr>
          <a:xfrm>
            <a:off x="226148" y="90052"/>
            <a:ext cx="2196000" cy="349174"/>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ja-JP" altLang="en-US" sz="1400" b="1" dirty="0">
                <a:latin typeface="Meiryo UI" panose="020B0604030504040204" pitchFamily="50" charset="-128"/>
                <a:ea typeface="Meiryo UI" panose="020B0604030504040204" pitchFamily="50" charset="-128"/>
              </a:rPr>
              <a:t>２</a:t>
            </a:r>
            <a:r>
              <a:rPr kumimoji="1" lang="ja-JP" altLang="en-US"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①</a:t>
            </a:r>
            <a:r>
              <a:rPr kumimoji="1" lang="ja-JP" altLang="en-US" sz="1400" b="1" dirty="0">
                <a:latin typeface="Meiryo UI" panose="020B0604030504040204" pitchFamily="50" charset="-128"/>
                <a:ea typeface="Meiryo UI" panose="020B0604030504040204" pitchFamily="50" charset="-128"/>
              </a:rPr>
              <a:t>水道料金の状況</a:t>
            </a:r>
          </a:p>
        </p:txBody>
      </p:sp>
    </p:spTree>
    <p:extLst>
      <p:ext uri="{BB962C8B-B14F-4D97-AF65-F5344CB8AC3E}">
        <p14:creationId xmlns:p14="http://schemas.microsoft.com/office/powerpoint/2010/main" val="393819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235807" y="148570"/>
            <a:ext cx="867545"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目　次</a:t>
            </a:r>
          </a:p>
        </p:txBody>
      </p:sp>
      <p:sp>
        <p:nvSpPr>
          <p:cNvPr id="6" name="テキスト ボックス 5"/>
          <p:cNvSpPr txBox="1"/>
          <p:nvPr/>
        </p:nvSpPr>
        <p:spPr>
          <a:xfrm>
            <a:off x="1137975" y="767468"/>
            <a:ext cx="7008650" cy="58785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序章（</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はじめに）・・・副首都に相応しい持続可能な水道事業を目指して</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第１章　水道事業の基本的な仕組み</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①　大阪の水道事業について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　水道事業の全国的な課題</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③　改正水道法の概要</a:t>
            </a: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第２章　大阪の水道事業の現状と課題</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①　水道料金の仕組みと大阪の状況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　施設能力と施設利用率（稼働率）</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③　設備更新への対応（老朽化・耐震化）</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④　職員年齢と専門人材（技術継承）</a:t>
            </a: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第３章　府市のこれまでの取り組み</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①　府市の統合協議</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　大阪市水道事業の改革</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③　大阪広域水道企業団（旧大阪府水道部）の改革</a:t>
            </a: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第４章　水道事業の最適化方策　～民間活力の活用と広域化～</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①　民間活力の活用と広域化の事例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　民間活力の活用と広域化のメリット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第５章　今後の取組みの方向性</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①　今後の検討の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視点と検討体制</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2</a:t>
            </a:fld>
            <a:endParaRPr kumimoji="1" lang="ja-JP" altLang="en-US">
              <a:solidFill>
                <a:schemeClr val="tx1"/>
              </a:solidFill>
            </a:endParaRPr>
          </a:p>
        </p:txBody>
      </p:sp>
    </p:spTree>
    <p:extLst>
      <p:ext uri="{BB962C8B-B14F-4D97-AF65-F5344CB8AC3E}">
        <p14:creationId xmlns:p14="http://schemas.microsoft.com/office/powerpoint/2010/main" val="2081462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70BAF2A9-2BFC-4841-A49E-1724C27923F7}"/>
              </a:ext>
            </a:extLst>
          </p:cNvPr>
          <p:cNvSpPr txBox="1"/>
          <p:nvPr/>
        </p:nvSpPr>
        <p:spPr>
          <a:xfrm>
            <a:off x="2380696" y="538800"/>
            <a:ext cx="4322017" cy="923330"/>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②　施設</a:t>
            </a:r>
            <a:r>
              <a:rPr kumimoji="1" lang="ja-JP" altLang="en-US" b="1" dirty="0">
                <a:latin typeface="Meiryo UI" panose="020B0604030504040204" pitchFamily="50" charset="-128"/>
                <a:ea typeface="Meiryo UI" panose="020B0604030504040204" pitchFamily="50" charset="-128"/>
              </a:rPr>
              <a:t>能力と施設利用率（稼働率</a:t>
            </a:r>
            <a:r>
              <a:rPr kumimoji="1" lang="ja-JP" altLang="en-US" b="1" dirty="0" smtClean="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③　設備</a:t>
            </a:r>
            <a:r>
              <a:rPr lang="ja-JP" altLang="en-US" b="1" dirty="0">
                <a:latin typeface="Meiryo UI" panose="020B0604030504040204" pitchFamily="50" charset="-128"/>
                <a:ea typeface="Meiryo UI" panose="020B0604030504040204" pitchFamily="50" charset="-128"/>
              </a:rPr>
              <a:t>更新への対応（老朽化・耐震化）</a:t>
            </a:r>
            <a:endParaRPr lang="en-US" altLang="ja-JP" b="1" dirty="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④　</a:t>
            </a:r>
            <a:r>
              <a:rPr kumimoji="1" lang="ja-JP" altLang="en-US" b="1" dirty="0" smtClean="0">
                <a:latin typeface="Meiryo UI" panose="020B0604030504040204" pitchFamily="50" charset="-128"/>
                <a:ea typeface="Meiryo UI" panose="020B0604030504040204" pitchFamily="50" charset="-128"/>
              </a:rPr>
              <a:t>専門</a:t>
            </a:r>
            <a:r>
              <a:rPr kumimoji="1" lang="ja-JP" altLang="en-US" b="1" dirty="0">
                <a:latin typeface="Meiryo UI" panose="020B0604030504040204" pitchFamily="50" charset="-128"/>
                <a:ea typeface="Meiryo UI" panose="020B0604030504040204" pitchFamily="50" charset="-128"/>
              </a:rPr>
              <a:t>人材の確保（技術継承）</a:t>
            </a:r>
          </a:p>
        </p:txBody>
      </p:sp>
      <p:sp>
        <p:nvSpPr>
          <p:cNvPr id="3" name="正方形/長方形 2"/>
          <p:cNvSpPr/>
          <p:nvPr/>
        </p:nvSpPr>
        <p:spPr>
          <a:xfrm>
            <a:off x="899592" y="1700808"/>
            <a:ext cx="7416824" cy="4896544"/>
          </a:xfrm>
          <a:prstGeom prst="rect">
            <a:avLst/>
          </a:prstGeom>
          <a:noFill/>
          <a:ln w="12700"/>
        </p:spPr>
        <p:style>
          <a:lnRef idx="2">
            <a:schemeClr val="dk1"/>
          </a:lnRef>
          <a:fillRef idx="1">
            <a:schemeClr val="lt1"/>
          </a:fillRef>
          <a:effectRef idx="0">
            <a:schemeClr val="dk1"/>
          </a:effectRef>
          <a:fontRef idx="minor">
            <a:schemeClr val="dk1"/>
          </a:fontRef>
        </p:style>
        <p:txBody>
          <a:bodyPr vert="horz" rtlCol="0" anchor="ctr"/>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０</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．施設の状況</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大阪には大阪広域企業団と大阪市にそれぞれ三つの大規模な浄水場（計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か所）があり、市町村等が所有（自己水）する浄水場が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配水施設が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か所ある。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１．施設</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能力</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（稼働率）</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府内全市町村の施設利用率は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58.4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％で、全国平均の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％と近似であるが、人口規模が大きい主要都市のなかでは低い水準となっており、府域全体の最適配置の視点での適切なダウンサイジングの検討が必要となる可能性が高い。</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２．設備更新（老朽化・耐震化対策）</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全国の中でも大阪は水道整備が早かったこともあり、耐用年数</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年を超える「老朽管率」が</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％と、全国平均</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13.2</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倍以上で全国ワースト。</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耐震化率も全国平均と近似ではあるが、主要都市のなかでは低い水準にあり、特に浄水場は、耐震化工事中も含めて耐震化率０％の団体が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団体あるなど、対策が遅れている。</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３．専門人材（技術継承）</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主要都市の中では平均年齢がやや高く、</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歳以上の職員が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％を占める。</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有資格技術者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は規模の小さい団体ほど不足してお</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り、次世代を担う技術職員の確保が課題。</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20</a:t>
            </a:fld>
            <a:endParaRPr kumimoji="1" lang="ja-JP" altLang="en-US">
              <a:solidFill>
                <a:schemeClr val="tx1"/>
              </a:solidFill>
            </a:endParaRPr>
          </a:p>
        </p:txBody>
      </p:sp>
    </p:spTree>
    <p:extLst>
      <p:ext uri="{BB962C8B-B14F-4D97-AF65-F5344CB8AC3E}">
        <p14:creationId xmlns:p14="http://schemas.microsoft.com/office/powerpoint/2010/main" val="3257147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716016" y="6467231"/>
            <a:ext cx="3336170" cy="261610"/>
          </a:xfrm>
          <a:prstGeom prst="rect">
            <a:avLst/>
          </a:prstGeom>
          <a:noFill/>
        </p:spPr>
        <p:txBody>
          <a:bodyPr wrap="none" rtlCol="0">
            <a:spAutoFit/>
          </a:bodyPr>
          <a:lstStyle/>
          <a:p>
            <a:r>
              <a:rPr kumimoji="1" lang="ja-JP" altLang="en-US" sz="1100" dirty="0"/>
              <a:t>出典：第</a:t>
            </a:r>
            <a:r>
              <a:rPr lang="ja-JP" altLang="en-US" sz="1100" dirty="0"/>
              <a:t>７</a:t>
            </a:r>
            <a:r>
              <a:rPr kumimoji="1" lang="ja-JP" altLang="en-US" sz="1100" dirty="0"/>
              <a:t>回大阪府市統合本部会議資料（</a:t>
            </a:r>
            <a:r>
              <a:rPr kumimoji="1" lang="en-US" altLang="ja-JP" sz="1100" dirty="0"/>
              <a:t>H24</a:t>
            </a:r>
            <a:r>
              <a:rPr kumimoji="1" lang="ja-JP" altLang="en-US" sz="1100" dirty="0"/>
              <a:t>年</a:t>
            </a:r>
            <a:r>
              <a:rPr kumimoji="1" lang="en-US" altLang="ja-JP" sz="1100" dirty="0"/>
              <a:t>3</a:t>
            </a:r>
            <a:r>
              <a:rPr kumimoji="1" lang="ja-JP" altLang="en-US" sz="1100" dirty="0"/>
              <a:t>月）</a:t>
            </a:r>
          </a:p>
        </p:txBody>
      </p:sp>
      <p:sp>
        <p:nvSpPr>
          <p:cNvPr id="4" name="スライド番号プレースホルダー 2"/>
          <p:cNvSpPr>
            <a:spLocks noGrp="1" noChangeArrowheads="1"/>
          </p:cNvSpPr>
          <p:nvPr>
            <p:ph type="sldNum" sz="quarter" idx="12"/>
          </p:nvPr>
        </p:nvSpPr>
        <p:spPr bwMode="auto">
          <a:xfrm>
            <a:off x="6957646" y="64897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9C8D3C22-2803-41FD-9CB2-F9431FADF888}" type="slidenum">
              <a:rPr lang="ja-JP" altLang="en-US" sz="1200" smtClean="0"/>
              <a:pPr>
                <a:spcBef>
                  <a:spcPct val="0"/>
                </a:spcBef>
                <a:buFontTx/>
                <a:buNone/>
              </a:pPr>
              <a:t>21</a:t>
            </a:fld>
            <a:endParaRPr lang="ja-JP" altLang="en-US" sz="1200"/>
          </a:p>
        </p:txBody>
      </p:sp>
      <p:sp>
        <p:nvSpPr>
          <p:cNvPr id="3" name="四角形: 角を丸くする 2">
            <a:extLst>
              <a:ext uri="{FF2B5EF4-FFF2-40B4-BE49-F238E27FC236}">
                <a16:creationId xmlns:a16="http://schemas.microsoft.com/office/drawing/2014/main" xmlns="" id="{96A22E70-99C7-4CD6-85E6-312CC799E00F}"/>
              </a:ext>
            </a:extLst>
          </p:cNvPr>
          <p:cNvSpPr/>
          <p:nvPr/>
        </p:nvSpPr>
        <p:spPr>
          <a:xfrm>
            <a:off x="135315" y="116632"/>
            <a:ext cx="162018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２－②施設能力</a:t>
            </a:r>
          </a:p>
        </p:txBody>
      </p:sp>
      <p:graphicFrame>
        <p:nvGraphicFramePr>
          <p:cNvPr id="7" name="表 6"/>
          <p:cNvGraphicFramePr>
            <a:graphicFrameLocks noGrp="1"/>
          </p:cNvGraphicFramePr>
          <p:nvPr>
            <p:extLst>
              <p:ext uri="{D42A27DB-BD31-4B8C-83A1-F6EECF244321}">
                <p14:modId xmlns:p14="http://schemas.microsoft.com/office/powerpoint/2010/main" val="1410566055"/>
              </p:ext>
            </p:extLst>
          </p:nvPr>
        </p:nvGraphicFramePr>
        <p:xfrm>
          <a:off x="396968" y="4056813"/>
          <a:ext cx="3944940" cy="2042160"/>
        </p:xfrm>
        <a:graphic>
          <a:graphicData uri="http://schemas.openxmlformats.org/drawingml/2006/table">
            <a:tbl>
              <a:tblPr firstRow="1" bandRow="1">
                <a:tableStyleId>{5940675A-B579-460E-94D1-54222C63F5DA}</a:tableStyleId>
              </a:tblPr>
              <a:tblGrid>
                <a:gridCol w="895668">
                  <a:extLst>
                    <a:ext uri="{9D8B030D-6E8A-4147-A177-3AD203B41FA5}">
                      <a16:colId xmlns:a16="http://schemas.microsoft.com/office/drawing/2014/main" xmlns="" val="20000"/>
                    </a:ext>
                  </a:extLst>
                </a:gridCol>
                <a:gridCol w="628968">
                  <a:extLst>
                    <a:ext uri="{9D8B030D-6E8A-4147-A177-3AD203B41FA5}">
                      <a16:colId xmlns:a16="http://schemas.microsoft.com/office/drawing/2014/main" xmlns="" val="20001"/>
                    </a:ext>
                  </a:extLst>
                </a:gridCol>
                <a:gridCol w="762318">
                  <a:extLst>
                    <a:ext uri="{9D8B030D-6E8A-4147-A177-3AD203B41FA5}">
                      <a16:colId xmlns:a16="http://schemas.microsoft.com/office/drawing/2014/main" xmlns="" val="20003"/>
                    </a:ext>
                  </a:extLst>
                </a:gridCol>
                <a:gridCol w="895668">
                  <a:extLst>
                    <a:ext uri="{9D8B030D-6E8A-4147-A177-3AD203B41FA5}">
                      <a16:colId xmlns:a16="http://schemas.microsoft.com/office/drawing/2014/main" xmlns="" val="20004"/>
                    </a:ext>
                  </a:extLst>
                </a:gridCol>
                <a:gridCol w="762318">
                  <a:extLst>
                    <a:ext uri="{9D8B030D-6E8A-4147-A177-3AD203B41FA5}">
                      <a16:colId xmlns:a16="http://schemas.microsoft.com/office/drawing/2014/main" xmlns="" val="20005"/>
                    </a:ext>
                  </a:extLst>
                </a:gridCol>
              </a:tblGrid>
              <a:tr h="307659">
                <a:tc>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2">
                        <a:lumMod val="20000"/>
                        <a:lumOff val="8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浄水場</a:t>
                      </a:r>
                    </a:p>
                  </a:txBody>
                  <a:tcPr anchor="ctr">
                    <a:solidFill>
                      <a:schemeClr val="tx2">
                        <a:lumMod val="20000"/>
                        <a:lumOff val="8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処理能力</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m3/</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日</a:t>
                      </a:r>
                    </a:p>
                  </a:txBody>
                  <a:tcPr anchor="ctr">
                    <a:solidFill>
                      <a:schemeClr val="tx2">
                        <a:lumMod val="20000"/>
                        <a:lumOff val="8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給水開始年</a:t>
                      </a:r>
                    </a:p>
                  </a:txBody>
                  <a:tcPr anchor="ctr">
                    <a:solidFill>
                      <a:schemeClr val="tx2">
                        <a:lumMod val="20000"/>
                        <a:lumOff val="8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敷地面積</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千</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m2</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2">
                        <a:lumMod val="20000"/>
                        <a:lumOff val="80000"/>
                      </a:schemeClr>
                    </a:solidFill>
                  </a:tcPr>
                </a:tc>
                <a:extLst>
                  <a:ext uri="{0D108BD9-81ED-4DB2-BD59-A6C34878D82A}">
                    <a16:rowId xmlns:a16="http://schemas.microsoft.com/office/drawing/2014/main" xmlns="" val="10000"/>
                  </a:ext>
                </a:extLst>
              </a:tr>
              <a:tr h="197010">
                <a:tc rowSpan="3">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大阪市</a:t>
                      </a:r>
                    </a:p>
                  </a:txBody>
                  <a:tcPr>
                    <a:noFill/>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柴島</a:t>
                      </a:r>
                    </a:p>
                  </a:txBody>
                  <a:tcPr anchor="ctr">
                    <a:lnB w="12700" cap="flat" cmpd="sng" algn="ctr">
                      <a:solidFill>
                        <a:schemeClr val="tx1"/>
                      </a:solidFill>
                      <a:prstDash val="dash"/>
                      <a:round/>
                      <a:headEnd type="none" w="med" len="med"/>
                      <a:tailEnd type="none" w="med" len="med"/>
                    </a:lnB>
                    <a:noFill/>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118</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no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大正</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B w="12700" cap="flat" cmpd="sng" algn="ctr">
                      <a:solidFill>
                        <a:schemeClr val="tx1"/>
                      </a:solidFill>
                      <a:prstDash val="dash"/>
                      <a:round/>
                      <a:headEnd type="none" w="med" len="med"/>
                      <a:tailEnd type="none" w="med" len="med"/>
                    </a:lnB>
                    <a:noFill/>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462</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xmlns="" val="10001"/>
                  </a:ext>
                </a:extLst>
              </a:tr>
              <a:tr h="197010">
                <a:tc vMerge="1">
                  <a:txBody>
                    <a:bodyPr/>
                    <a:lstStyle/>
                    <a:p>
                      <a:endParaRPr kumimoji="1" lang="ja-JP" altLang="en-US" dirty="0"/>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庭窪</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80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220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xmlns="" val="10002"/>
                  </a:ext>
                </a:extLst>
              </a:tr>
              <a:tr h="197010">
                <a:tc vMerge="1">
                  <a:txBody>
                    <a:bodyPr/>
                    <a:lstStyle/>
                    <a:p>
                      <a:endParaRPr kumimoji="1" lang="ja-JP" altLang="en-US" dirty="0"/>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豊野</a:t>
                      </a:r>
                    </a:p>
                  </a:txBody>
                  <a:tcPr anchor="ctr">
                    <a:lnT w="12700" cap="flat" cmpd="sng" algn="ctr">
                      <a:solidFill>
                        <a:schemeClr val="tx1"/>
                      </a:solidFill>
                      <a:prstDash val="dash"/>
                      <a:round/>
                      <a:headEnd type="none" w="med" len="med"/>
                      <a:tailEnd type="none" w="med" len="med"/>
                    </a:lnT>
                    <a:noFill/>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no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T w="12700" cap="flat" cmpd="sng" algn="ctr">
                      <a:solidFill>
                        <a:schemeClr val="tx1"/>
                      </a:solidFill>
                      <a:prstDash val="dash"/>
                      <a:round/>
                      <a:headEnd type="none" w="med" len="med"/>
                      <a:tailEnd type="none" w="med" len="med"/>
                    </a:lnT>
                    <a:noFill/>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180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xmlns="" val="10003"/>
                  </a:ext>
                </a:extLst>
              </a:tr>
              <a:tr h="197010">
                <a:tc rowSpan="3">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大阪広域</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水道企業団</a:t>
                      </a:r>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村野</a:t>
                      </a: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180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359</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4"/>
                  </a:ext>
                </a:extLst>
              </a:tr>
              <a:tr h="291467">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庭窪</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H17</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更新）</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59</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5"/>
                  </a:ext>
                </a:extLst>
              </a:tr>
              <a:tr h="19701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三島</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69</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 name="テキスト ボックス 5"/>
          <p:cNvSpPr txBox="1"/>
          <p:nvPr/>
        </p:nvSpPr>
        <p:spPr>
          <a:xfrm>
            <a:off x="337596" y="3717032"/>
            <a:ext cx="2113079"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府市の主な浄水場の概要</a:t>
            </a:r>
          </a:p>
        </p:txBody>
      </p:sp>
      <p:pic>
        <p:nvPicPr>
          <p:cNvPr id="11"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6060" y="157999"/>
            <a:ext cx="4628572" cy="670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901250"/>
            <a:ext cx="1802390" cy="34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2045966" y="132580"/>
            <a:ext cx="3728906"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大阪府内の水道施設（</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浄水場）</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txBox="1">
            <a:spLocks/>
          </p:cNvSpPr>
          <p:nvPr/>
        </p:nvSpPr>
        <p:spPr>
          <a:xfrm>
            <a:off x="6987480" y="65091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53CF83-2CA7-468D-933C-9DDBEAA5E899}" type="slidenum">
              <a:rPr lang="ja-JP" altLang="en-US" smtClean="0">
                <a:solidFill>
                  <a:schemeClr val="tx1"/>
                </a:solidFill>
              </a:rPr>
              <a:pPr/>
              <a:t>21</a:t>
            </a:fld>
            <a:endParaRPr lang="ja-JP" altLang="en-US">
              <a:solidFill>
                <a:schemeClr val="tx1"/>
              </a:solidFill>
            </a:endParaRPr>
          </a:p>
        </p:txBody>
      </p:sp>
      <p:cxnSp>
        <p:nvCxnSpPr>
          <p:cNvPr id="17" name="直線コネクタ 16"/>
          <p:cNvCxnSpPr/>
          <p:nvPr/>
        </p:nvCxnSpPr>
        <p:spPr>
          <a:xfrm>
            <a:off x="123452" y="681448"/>
            <a:ext cx="57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24" y="948007"/>
            <a:ext cx="3965817" cy="190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1565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xmlns="" id="{9E8C8132-6A09-444F-95D3-42BA17F479A6}"/>
              </a:ext>
            </a:extLst>
          </p:cNvPr>
          <p:cNvSpPr txBox="1"/>
          <p:nvPr/>
        </p:nvSpPr>
        <p:spPr>
          <a:xfrm>
            <a:off x="3174044" y="72760"/>
            <a:ext cx="2929007"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府域の水道施設一覧</a:t>
            </a:r>
            <a:endParaRPr kumimoji="1" lang="en-US" altLang="ja-JP" sz="2400" b="1" dirty="0">
              <a:latin typeface="Meiryo UI" panose="020B0604030504040204" pitchFamily="50" charset="-128"/>
              <a:ea typeface="Meiryo UI" panose="020B0604030504040204" pitchFamily="50" charset="-128"/>
            </a:endParaRPr>
          </a:p>
        </p:txBody>
      </p:sp>
      <p:sp>
        <p:nvSpPr>
          <p:cNvPr id="4" name="スライド番号プレースホルダー 2"/>
          <p:cNvSpPr>
            <a:spLocks noGrp="1" noChangeArrowheads="1"/>
          </p:cNvSpPr>
          <p:nvPr>
            <p:ph type="sldNum" sz="quarter" idx="12"/>
          </p:nvPr>
        </p:nvSpPr>
        <p:spPr bwMode="auto">
          <a:xfrm>
            <a:off x="6957646" y="64897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9C8D3C22-2803-41FD-9CB2-F9431FADF888}" type="slidenum">
              <a:rPr lang="ja-JP" altLang="en-US" sz="1200" smtClean="0"/>
              <a:pPr>
                <a:spcBef>
                  <a:spcPct val="0"/>
                </a:spcBef>
                <a:buFontTx/>
                <a:buNone/>
              </a:pPr>
              <a:t>22</a:t>
            </a:fld>
            <a:endParaRPr lang="ja-JP" altLang="en-US" sz="1200"/>
          </a:p>
        </p:txBody>
      </p:sp>
      <p:sp>
        <p:nvSpPr>
          <p:cNvPr id="5" name="テキスト ボックス 4"/>
          <p:cNvSpPr txBox="1"/>
          <p:nvPr/>
        </p:nvSpPr>
        <p:spPr>
          <a:xfrm>
            <a:off x="451005" y="6586756"/>
            <a:ext cx="8230138"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大阪府の水道の現況（平成</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年度）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自己水源欄の網掛け</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は淀川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浄水施設の「能力」は</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認可</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ベース。配水施設の「能力」は現在施設能力</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230256" y="593604"/>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043608" y="662900"/>
            <a:ext cx="7776864" cy="523220"/>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大阪広域企業団と大阪市の浄水施設能力だけで、全体の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％を占める。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浄水施設能力のうち、水源が淀川からの取水によるものは、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512.8</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万㎥／日で全体の</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93</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四角形: 角を丸くする 8">
            <a:extLst>
              <a:ext uri="{FF2B5EF4-FFF2-40B4-BE49-F238E27FC236}">
                <a16:creationId xmlns:a16="http://schemas.microsoft.com/office/drawing/2014/main" xmlns="" id="{199DA0A7-3043-4A2C-87A6-2E2A252BB626}"/>
              </a:ext>
            </a:extLst>
          </p:cNvPr>
          <p:cNvSpPr/>
          <p:nvPr/>
        </p:nvSpPr>
        <p:spPr>
          <a:xfrm>
            <a:off x="135315" y="84736"/>
            <a:ext cx="162018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２－②施設能力</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58128"/>
            <a:ext cx="7761626" cy="526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738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コネクタ 28"/>
          <p:cNvCxnSpPr/>
          <p:nvPr/>
        </p:nvCxnSpPr>
        <p:spPr>
          <a:xfrm>
            <a:off x="251520" y="67081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グラフ 2"/>
          <p:cNvGraphicFramePr/>
          <p:nvPr>
            <p:extLst>
              <p:ext uri="{D42A27DB-BD31-4B8C-83A1-F6EECF244321}">
                <p14:modId xmlns:p14="http://schemas.microsoft.com/office/powerpoint/2010/main" val="2841830438"/>
              </p:ext>
            </p:extLst>
          </p:nvPr>
        </p:nvGraphicFramePr>
        <p:xfrm>
          <a:off x="107505" y="2380976"/>
          <a:ext cx="3888432" cy="3810135"/>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xmlns="" id="{6C4C5175-A9EE-4968-8EB5-EC612A30058D}"/>
              </a:ext>
            </a:extLst>
          </p:cNvPr>
          <p:cNvSpPr txBox="1"/>
          <p:nvPr/>
        </p:nvSpPr>
        <p:spPr>
          <a:xfrm>
            <a:off x="1389580" y="1888696"/>
            <a:ext cx="1415773" cy="307777"/>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主な用水事業者</a:t>
            </a:r>
          </a:p>
        </p:txBody>
      </p:sp>
      <p:sp>
        <p:nvSpPr>
          <p:cNvPr id="11" name="テキスト ボックス 10">
            <a:extLst>
              <a:ext uri="{FF2B5EF4-FFF2-40B4-BE49-F238E27FC236}">
                <a16:creationId xmlns:a16="http://schemas.microsoft.com/office/drawing/2014/main" xmlns="" id="{1AE1A283-8804-44B0-84E7-7F2D8487BFEA}"/>
              </a:ext>
            </a:extLst>
          </p:cNvPr>
          <p:cNvSpPr txBox="1"/>
          <p:nvPr/>
        </p:nvSpPr>
        <p:spPr>
          <a:xfrm>
            <a:off x="4861859" y="1888696"/>
            <a:ext cx="2680542" cy="307777"/>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主な「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完全自己水</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型」給水事業者</a:t>
            </a:r>
          </a:p>
        </p:txBody>
      </p:sp>
      <p:sp>
        <p:nvSpPr>
          <p:cNvPr id="12" name="テキスト ボックス 11">
            <a:extLst>
              <a:ext uri="{FF2B5EF4-FFF2-40B4-BE49-F238E27FC236}">
                <a16:creationId xmlns:a16="http://schemas.microsoft.com/office/drawing/2014/main" xmlns="" id="{9E8C8132-6A09-444F-95D3-42BA17F479A6}"/>
              </a:ext>
            </a:extLst>
          </p:cNvPr>
          <p:cNvSpPr txBox="1"/>
          <p:nvPr/>
        </p:nvSpPr>
        <p:spPr>
          <a:xfrm>
            <a:off x="2882364" y="106000"/>
            <a:ext cx="3264035" cy="430887"/>
          </a:xfrm>
          <a:prstGeom prst="rect">
            <a:avLst/>
          </a:prstGeom>
          <a:noFill/>
        </p:spPr>
        <p:txBody>
          <a:bodyPr wrap="none" rtlCol="0">
            <a:spAutoFit/>
          </a:bodyPr>
          <a:lstStyle/>
          <a:p>
            <a:r>
              <a:rPr kumimoji="1" lang="ja-JP" altLang="en-US" sz="2200" b="1" dirty="0">
                <a:latin typeface="Meiryo UI" panose="020B0604030504040204" pitchFamily="50" charset="-128"/>
                <a:ea typeface="Meiryo UI" panose="020B0604030504040204" pitchFamily="50" charset="-128"/>
              </a:rPr>
              <a:t>主要事業者の施設利用率</a:t>
            </a:r>
            <a:endParaRPr kumimoji="1" lang="en-US" altLang="ja-JP" sz="22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690418" y="6165304"/>
            <a:ext cx="2513830"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配水能力が</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万㎥以上の用水事業者</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p:cNvGraphicFramePr/>
          <p:nvPr>
            <p:extLst>
              <p:ext uri="{D42A27DB-BD31-4B8C-83A1-F6EECF244321}">
                <p14:modId xmlns:p14="http://schemas.microsoft.com/office/powerpoint/2010/main" val="1545865872"/>
              </p:ext>
            </p:extLst>
          </p:nvPr>
        </p:nvGraphicFramePr>
        <p:xfrm>
          <a:off x="4268232" y="2380976"/>
          <a:ext cx="4866740" cy="3810135"/>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71500" y="2190796"/>
            <a:ext cx="466794"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万㎥</a:t>
            </a:r>
          </a:p>
        </p:txBody>
      </p:sp>
      <p:sp>
        <p:nvSpPr>
          <p:cNvPr id="16" name="テキスト ボックス 15"/>
          <p:cNvSpPr txBox="1"/>
          <p:nvPr/>
        </p:nvSpPr>
        <p:spPr>
          <a:xfrm>
            <a:off x="4255832" y="6181168"/>
            <a:ext cx="3829895"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配水能力が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万㎥以上で、かつ自己水率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％の給水事業者</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大波 4"/>
          <p:cNvSpPr/>
          <p:nvPr/>
        </p:nvSpPr>
        <p:spPr>
          <a:xfrm>
            <a:off x="5270204" y="2631180"/>
            <a:ext cx="540000" cy="108000"/>
          </a:xfrm>
          <a:prstGeom prst="wave">
            <a:avLst/>
          </a:prstGeom>
          <a:solidFill>
            <a:schemeClr val="bg1"/>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17" name="大波 16"/>
          <p:cNvSpPr/>
          <p:nvPr/>
        </p:nvSpPr>
        <p:spPr>
          <a:xfrm>
            <a:off x="4254164" y="2631180"/>
            <a:ext cx="540000" cy="108000"/>
          </a:xfrm>
          <a:prstGeom prst="wave">
            <a:avLst/>
          </a:prstGeom>
          <a:solidFill>
            <a:schemeClr val="bg1"/>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18" name="テキスト ボックス 17"/>
          <p:cNvSpPr txBox="1"/>
          <p:nvPr/>
        </p:nvSpPr>
        <p:spPr>
          <a:xfrm>
            <a:off x="4271200" y="2356018"/>
            <a:ext cx="420308" cy="276999"/>
          </a:xfrm>
          <a:prstGeom prst="rect">
            <a:avLst/>
          </a:prstGeom>
          <a:solidFill>
            <a:schemeClr val="bg1"/>
          </a:solidFill>
        </p:spPr>
        <p:txBody>
          <a:bodyPr wrap="none" rtlCol="0">
            <a:spAutoFit/>
          </a:bodyPr>
          <a:lstStyle/>
          <a:p>
            <a:r>
              <a:rPr lang="en-US" altLang="ja-JP" sz="1200" dirty="0"/>
              <a:t>700</a:t>
            </a:r>
            <a:endParaRPr kumimoji="1" lang="ja-JP" altLang="en-US" sz="1200" dirty="0"/>
          </a:p>
        </p:txBody>
      </p:sp>
      <p:sp>
        <p:nvSpPr>
          <p:cNvPr id="19" name="テキスト ボックス 18"/>
          <p:cNvSpPr txBox="1"/>
          <p:nvPr/>
        </p:nvSpPr>
        <p:spPr>
          <a:xfrm>
            <a:off x="4261622" y="2195738"/>
            <a:ext cx="466794"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万㎥</a:t>
            </a:r>
          </a:p>
        </p:txBody>
      </p:sp>
      <p:sp>
        <p:nvSpPr>
          <p:cNvPr id="20" name="テキスト ボックス 19"/>
          <p:cNvSpPr txBox="1"/>
          <p:nvPr/>
        </p:nvSpPr>
        <p:spPr>
          <a:xfrm>
            <a:off x="7686918" y="2199120"/>
            <a:ext cx="325730"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612266" y="2213188"/>
            <a:ext cx="325730"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xmlns="" id="{E59453F7-1A18-4EA7-867C-CB28F9E138B8}"/>
              </a:ext>
            </a:extLst>
          </p:cNvPr>
          <p:cNvSpPr/>
          <p:nvPr/>
        </p:nvSpPr>
        <p:spPr>
          <a:xfrm>
            <a:off x="7092280" y="100896"/>
            <a:ext cx="1930361" cy="1023847"/>
          </a:xfrm>
          <a:prstGeom prst="rect">
            <a:avLst/>
          </a:pr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施設利用率　</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日平均配水量　</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日配水能力</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a:extLst>
              <a:ext uri="{FF2B5EF4-FFF2-40B4-BE49-F238E27FC236}">
                <a16:creationId xmlns:a16="http://schemas.microsoft.com/office/drawing/2014/main" xmlns="" id="{4A584F43-698E-4DC1-9B4F-7DEEE62A7CAC}"/>
              </a:ext>
            </a:extLst>
          </p:cNvPr>
          <p:cNvCxnSpPr/>
          <p:nvPr/>
        </p:nvCxnSpPr>
        <p:spPr>
          <a:xfrm>
            <a:off x="7174920" y="764704"/>
            <a:ext cx="11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23</a:t>
            </a:fld>
            <a:endParaRPr kumimoji="1" lang="ja-JP" altLang="en-US">
              <a:solidFill>
                <a:schemeClr val="tx1"/>
              </a:solidFill>
            </a:endParaRPr>
          </a:p>
        </p:txBody>
      </p:sp>
      <p:sp>
        <p:nvSpPr>
          <p:cNvPr id="26" name="テキスト ボックス 25">
            <a:extLst>
              <a:ext uri="{FF2B5EF4-FFF2-40B4-BE49-F238E27FC236}">
                <a16:creationId xmlns:a16="http://schemas.microsoft.com/office/drawing/2014/main" xmlns="" id="{B53BB0EB-EE06-4E80-B5FE-973477FCB16D}"/>
              </a:ext>
            </a:extLst>
          </p:cNvPr>
          <p:cNvSpPr txBox="1"/>
          <p:nvPr/>
        </p:nvSpPr>
        <p:spPr>
          <a:xfrm>
            <a:off x="611560" y="908720"/>
            <a:ext cx="6336704"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主な用水事業者では、大阪広域企業団は</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番目に施設利用率が低く、主な給水事業者でも、大阪市が</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番目に施設利用率が低い。</a:t>
            </a:r>
          </a:p>
        </p:txBody>
      </p:sp>
      <p:sp>
        <p:nvSpPr>
          <p:cNvPr id="24" name="テキスト ボックス 23"/>
          <p:cNvSpPr txBox="1"/>
          <p:nvPr/>
        </p:nvSpPr>
        <p:spPr>
          <a:xfrm>
            <a:off x="117328" y="6579936"/>
            <a:ext cx="2993127"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出典：総務省　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年度地方</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公営企業</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294180" y="2232260"/>
            <a:ext cx="631904" cy="230832"/>
          </a:xfrm>
          <a:prstGeom prst="rect">
            <a:avLst/>
          </a:prstGeom>
          <a:noFill/>
        </p:spPr>
        <p:txBody>
          <a:bodyPr wrap="none" rtlCol="0">
            <a:spAutoFit/>
          </a:bodyPr>
          <a:lstStyle/>
          <a:p>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680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万㎥</a:t>
            </a:r>
          </a:p>
        </p:txBody>
      </p:sp>
      <p:sp>
        <p:nvSpPr>
          <p:cNvPr id="30" name="四角形: 角を丸くする 29">
            <a:extLst>
              <a:ext uri="{FF2B5EF4-FFF2-40B4-BE49-F238E27FC236}">
                <a16:creationId xmlns:a16="http://schemas.microsoft.com/office/drawing/2014/main" xmlns="" id="{49C4C132-47D0-4E03-A744-9471834D4FA5}"/>
              </a:ext>
            </a:extLst>
          </p:cNvPr>
          <p:cNvSpPr/>
          <p:nvPr/>
        </p:nvSpPr>
        <p:spPr>
          <a:xfrm>
            <a:off x="135315" y="84736"/>
            <a:ext cx="169200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２－②施設利用率</a:t>
            </a:r>
          </a:p>
        </p:txBody>
      </p:sp>
    </p:spTree>
    <p:extLst>
      <p:ext uri="{BB962C8B-B14F-4D97-AF65-F5344CB8AC3E}">
        <p14:creationId xmlns:p14="http://schemas.microsoft.com/office/powerpoint/2010/main" val="114592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59832" y="88496"/>
            <a:ext cx="3544560"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府内事業者の施設利用率</a:t>
            </a:r>
            <a:endParaRPr kumimoji="1" lang="en-US" altLang="ja-JP" sz="2400" b="1" dirty="0">
              <a:latin typeface="Meiryo UI" panose="020B0604030504040204" pitchFamily="50" charset="-128"/>
              <a:ea typeface="Meiryo UI" panose="020B0604030504040204" pitchFamily="50" charset="-128"/>
            </a:endParaRPr>
          </a:p>
        </p:txBody>
      </p:sp>
      <p:sp>
        <p:nvSpPr>
          <p:cNvPr id="12" name="スライド番号プレースホルダー 2"/>
          <p:cNvSpPr>
            <a:spLocks noGrp="1"/>
          </p:cNvSpPr>
          <p:nvPr>
            <p:ph type="sldNum" sz="quarter" idx="12"/>
          </p:nvPr>
        </p:nvSpPr>
        <p:spPr>
          <a:xfrm>
            <a:off x="6987480" y="6514943"/>
            <a:ext cx="2133600" cy="365125"/>
          </a:xfrm>
        </p:spPr>
        <p:txBody>
          <a:bodyPr/>
          <a:lstStyle/>
          <a:p>
            <a:fld id="{7853CF83-2CA7-468D-933C-9DDBEAA5E899}" type="slidenum">
              <a:rPr kumimoji="1" lang="ja-JP" altLang="en-US" smtClean="0">
                <a:solidFill>
                  <a:schemeClr val="tx1"/>
                </a:solidFill>
              </a:rPr>
              <a:t>24</a:t>
            </a:fld>
            <a:endParaRPr kumimoji="1" lang="ja-JP" altLang="en-US">
              <a:solidFill>
                <a:schemeClr val="tx1"/>
              </a:solidFill>
            </a:endParaRPr>
          </a:p>
        </p:txBody>
      </p:sp>
      <p:sp>
        <p:nvSpPr>
          <p:cNvPr id="14" name="テキスト ボックス 13"/>
          <p:cNvSpPr txBox="1"/>
          <p:nvPr/>
        </p:nvSpPr>
        <p:spPr>
          <a:xfrm>
            <a:off x="1026026" y="949495"/>
            <a:ext cx="7560840"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最も低い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％と最も高い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80.7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％の差は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39.5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ポイント差）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府域内の格差も大きく、全国平均を下回る市町村は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団体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37078" y="6581001"/>
            <a:ext cx="2993127"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出典：総務省　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年度地方</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公営企業</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597046" y="2204864"/>
            <a:ext cx="4104000" cy="42839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0" name="グラフ 19"/>
          <p:cNvGraphicFramePr/>
          <p:nvPr>
            <p:extLst>
              <p:ext uri="{D42A27DB-BD31-4B8C-83A1-F6EECF244321}">
                <p14:modId xmlns:p14="http://schemas.microsoft.com/office/powerpoint/2010/main" val="1302723599"/>
              </p:ext>
            </p:extLst>
          </p:nvPr>
        </p:nvGraphicFramePr>
        <p:xfrm>
          <a:off x="71499" y="2221236"/>
          <a:ext cx="8053203" cy="4339620"/>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直線コネクタ 20"/>
          <p:cNvCxnSpPr>
            <a:cxnSpLocks/>
          </p:cNvCxnSpPr>
          <p:nvPr/>
        </p:nvCxnSpPr>
        <p:spPr>
          <a:xfrm>
            <a:off x="610998" y="3819060"/>
            <a:ext cx="774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8282573" y="3712221"/>
            <a:ext cx="825931" cy="861774"/>
          </a:xfrm>
          <a:prstGeom prst="rect">
            <a:avLst/>
          </a:prstGeom>
          <a:noFill/>
        </p:spPr>
        <p:txBody>
          <a:bodyPr wrap="none" rtlCol="0">
            <a:spAutoFit/>
          </a:bodyPr>
          <a:lstStyle/>
          <a:p>
            <a:pPr algn="r"/>
            <a:r>
              <a:rPr lang="ja-JP" altLang="en-US" sz="1000" dirty="0">
                <a:latin typeface="Meiryo UI" panose="020B0604030504040204" pitchFamily="50" charset="-128"/>
                <a:ea typeface="Meiryo UI" panose="020B0604030504040204" pitchFamily="50" charset="-128"/>
              </a:rPr>
              <a:t>全国</a:t>
            </a:r>
            <a:r>
              <a:rPr kumimoji="1" lang="ja-JP" altLang="en-US" sz="1000" dirty="0">
                <a:latin typeface="Meiryo UI" panose="020B0604030504040204" pitchFamily="50" charset="-128"/>
                <a:ea typeface="Meiryo UI" panose="020B0604030504040204" pitchFamily="50" charset="-128"/>
              </a:rPr>
              <a:t>平均</a:t>
            </a:r>
            <a:endParaRPr kumimoji="1" lang="en-US" altLang="ja-JP" sz="1000" dirty="0">
              <a:latin typeface="Meiryo UI" panose="020B0604030504040204" pitchFamily="50" charset="-128"/>
              <a:ea typeface="Meiryo UI" panose="020B0604030504040204" pitchFamily="50" charset="-128"/>
            </a:endParaRPr>
          </a:p>
          <a:p>
            <a:pPr algn="r"/>
            <a:r>
              <a:rPr lang="en-US" altLang="ja-JP" sz="1000" dirty="0">
                <a:latin typeface="Meiryo UI" panose="020B0604030504040204" pitchFamily="50" charset="-128"/>
                <a:ea typeface="Meiryo UI" panose="020B0604030504040204" pitchFamily="50" charset="-128"/>
              </a:rPr>
              <a:t>59.8%</a:t>
            </a:r>
          </a:p>
          <a:p>
            <a:pPr algn="r"/>
            <a:endParaRPr kumimoji="1" lang="en-US" altLang="ja-JP" sz="1000" dirty="0">
              <a:latin typeface="Meiryo UI" panose="020B0604030504040204" pitchFamily="50" charset="-128"/>
              <a:ea typeface="Meiryo UI" panose="020B0604030504040204" pitchFamily="50" charset="-128"/>
            </a:endParaRPr>
          </a:p>
          <a:p>
            <a:pPr algn="r"/>
            <a:r>
              <a:rPr lang="ja-JP" altLang="en-US" sz="1000" dirty="0">
                <a:latin typeface="Meiryo UI" panose="020B0604030504040204" pitchFamily="50" charset="-128"/>
                <a:ea typeface="Meiryo UI" panose="020B0604030504040204" pitchFamily="50" charset="-128"/>
              </a:rPr>
              <a:t>大阪府平均</a:t>
            </a:r>
            <a:endParaRPr lang="en-US" altLang="ja-JP" sz="1000" dirty="0">
              <a:latin typeface="Meiryo UI" panose="020B0604030504040204" pitchFamily="50" charset="-128"/>
              <a:ea typeface="Meiryo UI" panose="020B0604030504040204" pitchFamily="50" charset="-128"/>
            </a:endParaRPr>
          </a:p>
          <a:p>
            <a:pPr algn="r"/>
            <a:r>
              <a:rPr kumimoji="1" lang="en-US" altLang="ja-JP" sz="1000" dirty="0">
                <a:latin typeface="Meiryo UI" panose="020B0604030504040204" pitchFamily="50" charset="-128"/>
                <a:ea typeface="Meiryo UI" panose="020B0604030504040204" pitchFamily="50" charset="-128"/>
              </a:rPr>
              <a:t>58.4%</a:t>
            </a:r>
            <a:endParaRPr kumimoji="1" lang="ja-JP" altLang="en-US" sz="10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691680" y="2220631"/>
            <a:ext cx="2024913"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全国平均以下は</a:t>
            </a:r>
            <a:r>
              <a:rPr kumimoji="1" lang="en-US" altLang="ja-JP" sz="1400" b="1" dirty="0">
                <a:latin typeface="Meiryo UI" panose="020B0604030504040204" pitchFamily="50" charset="-128"/>
                <a:ea typeface="Meiryo UI" panose="020B0604030504040204" pitchFamily="50" charset="-128"/>
              </a:rPr>
              <a:t>25</a:t>
            </a:r>
            <a:r>
              <a:rPr kumimoji="1" lang="ja-JP" altLang="en-US" sz="1400" b="1" dirty="0">
                <a:latin typeface="Meiryo UI" panose="020B0604030504040204" pitchFamily="50" charset="-128"/>
                <a:ea typeface="Meiryo UI" panose="020B0604030504040204" pitchFamily="50" charset="-128"/>
              </a:rPr>
              <a:t>団体</a:t>
            </a:r>
          </a:p>
        </p:txBody>
      </p:sp>
      <p:sp>
        <p:nvSpPr>
          <p:cNvPr id="24" name="正方形/長方形 23"/>
          <p:cNvSpPr/>
          <p:nvPr/>
        </p:nvSpPr>
        <p:spPr>
          <a:xfrm>
            <a:off x="7243553" y="1979733"/>
            <a:ext cx="180000" cy="14400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25" name="テキスト ボックス 24"/>
          <p:cNvSpPr txBox="1"/>
          <p:nvPr/>
        </p:nvSpPr>
        <p:spPr>
          <a:xfrm>
            <a:off x="7430780" y="1910261"/>
            <a:ext cx="1156086" cy="538609"/>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浄水場を持つ</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浄水場を持たない</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7250780" y="2276904"/>
            <a:ext cx="180000" cy="144000"/>
          </a:xfrm>
          <a:prstGeom prst="rect">
            <a:avLst/>
          </a:prstGeom>
          <a:solidFill>
            <a:schemeClr val="bg1">
              <a:lumMod val="95000"/>
            </a:schemeClr>
          </a:solidFill>
          <a:ln w="9525">
            <a:solidFill>
              <a:schemeClr val="tx1">
                <a:lumMod val="95000"/>
                <a:lumOff val="5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cxnSp>
        <p:nvCxnSpPr>
          <p:cNvPr id="28" name="直線コネクタ 27"/>
          <p:cNvCxnSpPr/>
          <p:nvPr/>
        </p:nvCxnSpPr>
        <p:spPr>
          <a:xfrm>
            <a:off x="251520" y="67081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xmlns="" id="{9CE1A0F4-F86E-4F89-9037-C3F0A73B0B49}"/>
              </a:ext>
            </a:extLst>
          </p:cNvPr>
          <p:cNvSpPr/>
          <p:nvPr/>
        </p:nvSpPr>
        <p:spPr>
          <a:xfrm>
            <a:off x="135315" y="84736"/>
            <a:ext cx="169200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２－②施設利用率</a:t>
            </a:r>
          </a:p>
        </p:txBody>
      </p:sp>
    </p:spTree>
    <p:extLst>
      <p:ext uri="{BB962C8B-B14F-4D97-AF65-F5344CB8AC3E}">
        <p14:creationId xmlns:p14="http://schemas.microsoft.com/office/powerpoint/2010/main" val="160500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p:nvPr>
            <p:extLst>
              <p:ext uri="{D42A27DB-BD31-4B8C-83A1-F6EECF244321}">
                <p14:modId xmlns:p14="http://schemas.microsoft.com/office/powerpoint/2010/main" val="2556679957"/>
              </p:ext>
            </p:extLst>
          </p:nvPr>
        </p:nvGraphicFramePr>
        <p:xfrm>
          <a:off x="235820" y="1700808"/>
          <a:ext cx="5488308" cy="4624288"/>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2411760" y="112477"/>
            <a:ext cx="5812810" cy="430887"/>
          </a:xfrm>
          <a:prstGeom prst="rect">
            <a:avLst/>
          </a:prstGeom>
          <a:noFill/>
        </p:spPr>
        <p:txBody>
          <a:bodyPr wrap="none" rtlCol="0">
            <a:spAutoFit/>
          </a:bodyPr>
          <a:lstStyle/>
          <a:p>
            <a:r>
              <a:rPr lang="ja-JP" altLang="en-US" sz="2200" b="1" dirty="0">
                <a:latin typeface="Meiryo UI" panose="020B0604030504040204" pitchFamily="50" charset="-128"/>
                <a:ea typeface="Meiryo UI" panose="020B0604030504040204" pitchFamily="50" charset="-128"/>
              </a:rPr>
              <a:t>耐用年数を超過している管路（老朽化）の状況</a:t>
            </a:r>
            <a:endParaRPr kumimoji="1" lang="en-US" altLang="ja-JP" sz="2200" b="1"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3695252"/>
              </p:ext>
            </p:extLst>
          </p:nvPr>
        </p:nvGraphicFramePr>
        <p:xfrm>
          <a:off x="5760216" y="1925191"/>
          <a:ext cx="3130868" cy="2614458"/>
        </p:xfrm>
        <a:graphic>
          <a:graphicData uri="http://schemas.openxmlformats.org/drawingml/2006/table">
            <a:tbl>
              <a:tblPr firstRow="1" bandRow="1">
                <a:tableStyleId>{5940675A-B579-460E-94D1-54222C63F5DA}</a:tableStyleId>
              </a:tblPr>
              <a:tblGrid>
                <a:gridCol w="844868">
                  <a:extLst>
                    <a:ext uri="{9D8B030D-6E8A-4147-A177-3AD203B41FA5}">
                      <a16:colId xmlns:a16="http://schemas.microsoft.com/office/drawing/2014/main" xmlns="" val="297112895"/>
                    </a:ext>
                  </a:extLst>
                </a:gridCol>
                <a:gridCol w="762000">
                  <a:extLst>
                    <a:ext uri="{9D8B030D-6E8A-4147-A177-3AD203B41FA5}">
                      <a16:colId xmlns:a16="http://schemas.microsoft.com/office/drawing/2014/main" xmlns="" val="1790340712"/>
                    </a:ext>
                  </a:extLst>
                </a:gridCol>
                <a:gridCol w="762000">
                  <a:extLst>
                    <a:ext uri="{9D8B030D-6E8A-4147-A177-3AD203B41FA5}">
                      <a16:colId xmlns:a16="http://schemas.microsoft.com/office/drawing/2014/main" xmlns="" val="3063529805"/>
                    </a:ext>
                  </a:extLst>
                </a:gridCol>
                <a:gridCol w="762000">
                  <a:extLst>
                    <a:ext uri="{9D8B030D-6E8A-4147-A177-3AD203B41FA5}">
                      <a16:colId xmlns:a16="http://schemas.microsoft.com/office/drawing/2014/main" xmlns="" val="444755393"/>
                    </a:ext>
                  </a:extLst>
                </a:gridCol>
              </a:tblGrid>
              <a:tr h="407722">
                <a:tc rowSpan="2">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100" dirty="0">
                          <a:latin typeface="Meiryo UI" panose="020B0604030504040204" pitchFamily="50" charset="-128"/>
                          <a:ea typeface="Meiryo UI" panose="020B0604030504040204" pitchFamily="50" charset="-128"/>
                        </a:rPr>
                        <a:t>導送配水管延長</a:t>
                      </a:r>
                    </a:p>
                  </a:txBody>
                  <a:tcPr>
                    <a:lnB w="12700" cap="flat" cmpd="sng" algn="ctr">
                      <a:solidFill>
                        <a:schemeClr val="tx1"/>
                      </a:solidFill>
                      <a:prstDash val="dash"/>
                      <a:round/>
                      <a:headEnd type="none" w="med" len="med"/>
                      <a:tailEnd type="none" w="med" len="med"/>
                    </a:lnB>
                    <a:solidFill>
                      <a:schemeClr val="bg1"/>
                    </a:solidFill>
                  </a:tcPr>
                </a:tc>
                <a:tc>
                  <a:txBody>
                    <a:bodyPr/>
                    <a:lstStyle/>
                    <a:p>
                      <a:r>
                        <a:rPr kumimoji="1" lang="ja-JP" altLang="en-US" sz="1100" dirty="0">
                          <a:latin typeface="Meiryo UI" panose="020B0604030504040204" pitchFamily="50" charset="-128"/>
                          <a:ea typeface="Meiryo UI" panose="020B0604030504040204" pitchFamily="50" charset="-128"/>
                        </a:rPr>
                        <a:t>耐用年数超過管路</a:t>
                      </a:r>
                    </a:p>
                  </a:txBody>
                  <a:tcPr>
                    <a:lnB w="12700" cap="flat" cmpd="sng" algn="ctr">
                      <a:solidFill>
                        <a:schemeClr val="tx1"/>
                      </a:solidFill>
                      <a:prstDash val="dash"/>
                      <a:round/>
                      <a:headEnd type="none" w="med" len="med"/>
                      <a:tailEnd type="none" w="med" len="med"/>
                    </a:lnB>
                    <a:solidFill>
                      <a:schemeClr val="bg1"/>
                    </a:solidFill>
                  </a:tcPr>
                </a:tc>
                <a:tc>
                  <a:txBody>
                    <a:bodyPr/>
                    <a:lstStyle/>
                    <a:p>
                      <a:r>
                        <a:rPr kumimoji="1" lang="ja-JP" altLang="en-US" sz="1100" dirty="0">
                          <a:latin typeface="Meiryo UI" panose="020B0604030504040204" pitchFamily="50" charset="-128"/>
                          <a:ea typeface="Meiryo UI" panose="020B0604030504040204" pitchFamily="50" charset="-128"/>
                        </a:rPr>
                        <a:t>老朽管率</a:t>
                      </a:r>
                    </a:p>
                  </a:txBody>
                  <a:tcPr>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xmlns="" val="3637081539"/>
                  </a:ext>
                </a:extLst>
              </a:tr>
              <a:tr h="247546">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ja-JP" altLang="en-US" sz="1100" dirty="0">
                          <a:latin typeface="Meiryo UI" panose="020B0604030504040204" pitchFamily="50" charset="-128"/>
                          <a:ea typeface="Meiryo UI" panose="020B0604030504040204" pitchFamily="50" charset="-128"/>
                        </a:rPr>
                        <a:t>千</a:t>
                      </a:r>
                      <a:r>
                        <a:rPr kumimoji="1" lang="en-US" altLang="ja-JP" sz="1100" dirty="0">
                          <a:latin typeface="Meiryo UI" panose="020B0604030504040204" pitchFamily="50" charset="-128"/>
                          <a:ea typeface="Meiryo UI" panose="020B0604030504040204" pitchFamily="50" charset="-128"/>
                        </a:rPr>
                        <a:t>m</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solidFill>
                      <a:schemeClr val="bg1"/>
                    </a:solidFill>
                  </a:tcPr>
                </a:tc>
                <a:tc>
                  <a:txBody>
                    <a:bodyPr/>
                    <a:lstStyle/>
                    <a:p>
                      <a:pPr algn="r"/>
                      <a:r>
                        <a:rPr kumimoji="1" lang="ja-JP" altLang="en-US" sz="1100" dirty="0">
                          <a:latin typeface="Meiryo UI" panose="020B0604030504040204" pitchFamily="50" charset="-128"/>
                          <a:ea typeface="Meiryo UI" panose="020B0604030504040204" pitchFamily="50" charset="-128"/>
                        </a:rPr>
                        <a:t>千</a:t>
                      </a:r>
                      <a:r>
                        <a:rPr kumimoji="1" lang="en-US" altLang="ja-JP" sz="1100" dirty="0">
                          <a:latin typeface="Meiryo UI" panose="020B0604030504040204" pitchFamily="50" charset="-128"/>
                          <a:ea typeface="Meiryo UI" panose="020B0604030504040204" pitchFamily="50" charset="-128"/>
                        </a:rPr>
                        <a:t>m</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solidFill>
                      <a:schemeClr val="bg1"/>
                    </a:solidFill>
                  </a:tcPr>
                </a:tc>
                <a:tc>
                  <a:txBody>
                    <a:bodyPr/>
                    <a:lstStyle/>
                    <a:p>
                      <a:pPr algn="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solidFill>
                      <a:schemeClr val="bg1"/>
                    </a:solidFill>
                  </a:tcPr>
                </a:tc>
                <a:extLst>
                  <a:ext uri="{0D108BD9-81ED-4DB2-BD59-A6C34878D82A}">
                    <a16:rowId xmlns:a16="http://schemas.microsoft.com/office/drawing/2014/main" xmlns="" val="1189510391"/>
                  </a:ext>
                </a:extLst>
              </a:tr>
              <a:tr h="321443">
                <a:tc>
                  <a:txBody>
                    <a:bodyPr/>
                    <a:lstStyle/>
                    <a:p>
                      <a:r>
                        <a:rPr kumimoji="1" lang="ja-JP" altLang="en-US" sz="1200" b="1" u="sng" dirty="0">
                          <a:solidFill>
                            <a:srgbClr val="FF0000"/>
                          </a:solidFill>
                          <a:latin typeface="Meiryo UI" panose="020B0604030504040204" pitchFamily="50" charset="-128"/>
                          <a:ea typeface="Meiryo UI" panose="020B0604030504040204" pitchFamily="50" charset="-128"/>
                        </a:rPr>
                        <a:t>大阪</a:t>
                      </a:r>
                    </a:p>
                  </a:txBody>
                  <a:tcPr>
                    <a:solidFill>
                      <a:schemeClr val="bg1"/>
                    </a:solidFill>
                  </a:tcPr>
                </a:tc>
                <a:tc>
                  <a:txBody>
                    <a:bodyPr/>
                    <a:lstStyle/>
                    <a:p>
                      <a:pPr algn="r"/>
                      <a:r>
                        <a:rPr kumimoji="1" lang="en-US" altLang="ja-JP" sz="1200" b="1" u="sng" dirty="0">
                          <a:solidFill>
                            <a:srgbClr val="FF0000"/>
                          </a:solidFill>
                          <a:latin typeface="Meiryo UI" panose="020B0604030504040204" pitchFamily="50" charset="-128"/>
                          <a:ea typeface="Meiryo UI" panose="020B0604030504040204" pitchFamily="50" charset="-128"/>
                        </a:rPr>
                        <a:t>24,020</a:t>
                      </a:r>
                      <a:endParaRPr kumimoji="1" lang="ja-JP" altLang="en-US" sz="1200" b="1" u="sng" dirty="0">
                        <a:solidFill>
                          <a:srgbClr val="FF0000"/>
                        </a:solidFill>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b="1" u="sng" dirty="0">
                          <a:solidFill>
                            <a:srgbClr val="FF0000"/>
                          </a:solidFill>
                          <a:latin typeface="Meiryo UI" panose="020B0604030504040204" pitchFamily="50" charset="-128"/>
                          <a:ea typeface="Meiryo UI" panose="020B0604030504040204" pitchFamily="50" charset="-128"/>
                        </a:rPr>
                        <a:t>6,772</a:t>
                      </a:r>
                      <a:endParaRPr kumimoji="1" lang="ja-JP" altLang="en-US" sz="1200" b="1" u="sng" dirty="0">
                        <a:solidFill>
                          <a:srgbClr val="FF0000"/>
                        </a:solidFill>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b="1" u="sng" dirty="0">
                          <a:solidFill>
                            <a:srgbClr val="FF0000"/>
                          </a:solidFill>
                          <a:latin typeface="Meiryo UI" panose="020B0604030504040204" pitchFamily="50" charset="-128"/>
                          <a:ea typeface="Meiryo UI" panose="020B0604030504040204" pitchFamily="50" charset="-128"/>
                        </a:rPr>
                        <a:t>28.2</a:t>
                      </a:r>
                      <a:endParaRPr kumimoji="1" lang="ja-JP" altLang="en-US" sz="1200" b="1" u="sng" dirty="0">
                        <a:solidFill>
                          <a:srgbClr val="FF0000"/>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xmlns="" val="2228727971"/>
                  </a:ext>
                </a:extLst>
              </a:tr>
              <a:tr h="321443">
                <a:tc>
                  <a:txBody>
                    <a:bodyPr/>
                    <a:lstStyle/>
                    <a:p>
                      <a:r>
                        <a:rPr kumimoji="1" lang="ja-JP" altLang="en-US" sz="1200" dirty="0">
                          <a:latin typeface="Meiryo UI" panose="020B0604030504040204" pitchFamily="50" charset="-128"/>
                          <a:ea typeface="Meiryo UI" panose="020B0604030504040204" pitchFamily="50" charset="-128"/>
                        </a:rPr>
                        <a:t>東京</a:t>
                      </a: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28,881</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3,567</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12.3</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xmlns="" val="2295902372"/>
                  </a:ext>
                </a:extLst>
              </a:tr>
              <a:tr h="321443">
                <a:tc>
                  <a:txBody>
                    <a:bodyPr/>
                    <a:lstStyle/>
                    <a:p>
                      <a:r>
                        <a:rPr kumimoji="1" lang="ja-JP" altLang="en-US" sz="1200" dirty="0">
                          <a:latin typeface="Meiryo UI" panose="020B0604030504040204" pitchFamily="50" charset="-128"/>
                          <a:ea typeface="Meiryo UI" panose="020B0604030504040204" pitchFamily="50" charset="-128"/>
                        </a:rPr>
                        <a:t>神奈川</a:t>
                      </a: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26,072</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5,599</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21.5</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xmlns="" val="868716981"/>
                  </a:ext>
                </a:extLst>
              </a:tr>
              <a:tr h="321443">
                <a:tc>
                  <a:txBody>
                    <a:bodyPr/>
                    <a:lstStyle/>
                    <a:p>
                      <a:r>
                        <a:rPr kumimoji="1" lang="ja-JP" altLang="en-US" sz="1200" dirty="0">
                          <a:latin typeface="Meiryo UI" panose="020B0604030504040204" pitchFamily="50" charset="-128"/>
                          <a:ea typeface="Meiryo UI" panose="020B0604030504040204" pitchFamily="50" charset="-128"/>
                        </a:rPr>
                        <a:t>愛知</a:t>
                      </a: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40,311</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5,882</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14.6</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xmlns="" val="3695114394"/>
                  </a:ext>
                </a:extLst>
              </a:tr>
              <a:tr h="321443">
                <a:tc>
                  <a:txBody>
                    <a:bodyPr/>
                    <a:lstStyle/>
                    <a:p>
                      <a:r>
                        <a:rPr kumimoji="1" lang="ja-JP" altLang="en-US" sz="1200" dirty="0">
                          <a:latin typeface="Meiryo UI" panose="020B0604030504040204" pitchFamily="50" charset="-128"/>
                          <a:ea typeface="Meiryo UI" panose="020B0604030504040204" pitchFamily="50" charset="-128"/>
                        </a:rPr>
                        <a:t>兵庫</a:t>
                      </a: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27,445</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3,726</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13.6</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xmlns="" val="1056739376"/>
                  </a:ext>
                </a:extLst>
              </a:tr>
              <a:tr h="321443">
                <a:tc gridSpan="3">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全国平均</a:t>
                      </a:r>
                    </a:p>
                  </a:txBody>
                  <a:tcPr>
                    <a:solidFill>
                      <a:schemeClr val="bg1"/>
                    </a:solidFill>
                  </a:tcP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13.2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xmlns="" val="10007"/>
                  </a:ext>
                </a:extLst>
              </a:tr>
            </a:tbl>
          </a:graphicData>
        </a:graphic>
      </p:graphicFrame>
      <p:sp>
        <p:nvSpPr>
          <p:cNvPr id="10" name="テキスト ボックス 9"/>
          <p:cNvSpPr txBox="1"/>
          <p:nvPr/>
        </p:nvSpPr>
        <p:spPr>
          <a:xfrm>
            <a:off x="6286308" y="5529586"/>
            <a:ext cx="2665969" cy="738664"/>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水道管の法定耐用年数は</a:t>
            </a:r>
            <a:r>
              <a:rPr kumimoji="1" lang="en-US" altLang="ja-JP" sz="1050" dirty="0">
                <a:latin typeface="Meiryo UI" panose="020B0604030504040204" pitchFamily="50" charset="-128"/>
                <a:ea typeface="Meiryo UI" panose="020B0604030504040204" pitchFamily="50" charset="-128"/>
              </a:rPr>
              <a:t>40</a:t>
            </a:r>
            <a:r>
              <a:rPr kumimoji="1" lang="ja-JP" altLang="en-US" sz="1050" dirty="0">
                <a:latin typeface="Meiryo UI" panose="020B0604030504040204" pitchFamily="50" charset="-128"/>
                <a:ea typeface="Meiryo UI" panose="020B0604030504040204" pitchFamily="50" charset="-128"/>
              </a:rPr>
              <a:t>年</a:t>
            </a:r>
            <a:endParaRPr kumimoji="1" lang="en-US" altLang="ja-JP" sz="105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いずれの都道府県も最左軸は用水事業者（</a:t>
            </a:r>
            <a:r>
              <a:rPr kumimoji="1" lang="ja-JP" altLang="en-US" sz="1050" dirty="0">
                <a:latin typeface="Meiryo UI" panose="020B0604030504040204" pitchFamily="50" charset="-128"/>
                <a:ea typeface="Meiryo UI" panose="020B0604030504040204" pitchFamily="50" charset="-128"/>
              </a:rPr>
              <a:t>ただし、東京都は、都が用水と末端給水事業者を兼ねている</a:t>
            </a:r>
            <a:r>
              <a:rPr lang="ja-JP" altLang="en-US"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971600" y="1899376"/>
            <a:ext cx="4342857" cy="523220"/>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府県ごとに各市町村の老朽管率の高い順から並べたもの</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（一番左は用水事業者）</a:t>
            </a:r>
            <a:endParaRPr kumimoji="1" lang="ja-JP" altLang="en-US" sz="14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832224" y="1545406"/>
            <a:ext cx="2989921"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域内の全配水管延長と耐用年数超過</a:t>
            </a:r>
          </a:p>
        </p:txBody>
      </p:sp>
      <p:sp>
        <p:nvSpPr>
          <p:cNvPr id="2" name="正方形/長方形 1"/>
          <p:cNvSpPr/>
          <p:nvPr/>
        </p:nvSpPr>
        <p:spPr>
          <a:xfrm>
            <a:off x="8136480" y="1925191"/>
            <a:ext cx="756000" cy="25839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010367" y="797803"/>
            <a:ext cx="7126113"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大阪の「老朽管率」は</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677</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m</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）に達し、全国平均</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13.2%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倍以上となっている。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大阪は、各市町村とも全体に老朽管率が高い</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79368" y="1861374"/>
            <a:ext cx="312906" cy="246221"/>
          </a:xfrm>
          <a:prstGeom prst="rect">
            <a:avLst/>
          </a:prstGeom>
          <a:noFill/>
        </p:spPr>
        <p:txBody>
          <a:bodyPr wrap="none" rtlCol="0">
            <a:spAutoFit/>
          </a:bodyPr>
          <a:lstStyle/>
          <a:p>
            <a:r>
              <a:rPr kumimoji="1" lang="ja-JP" altLang="en-US" sz="1000" dirty="0"/>
              <a:t>％</a:t>
            </a:r>
          </a:p>
        </p:txBody>
      </p:sp>
      <p:cxnSp>
        <p:nvCxnSpPr>
          <p:cNvPr id="9" name="直線コネクタ 8"/>
          <p:cNvCxnSpPr/>
          <p:nvPr/>
        </p:nvCxnSpPr>
        <p:spPr>
          <a:xfrm>
            <a:off x="497348" y="5014884"/>
            <a:ext cx="5328000" cy="0"/>
          </a:xfrm>
          <a:prstGeom prst="line">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897948" y="4895096"/>
            <a:ext cx="1178528" cy="253916"/>
          </a:xfrm>
          <a:prstGeom prst="rect">
            <a:avLst/>
          </a:prstGeom>
          <a:noFill/>
        </p:spPr>
        <p:txBody>
          <a:bodyPr wrap="none" rtlCol="0">
            <a:spAutoFit/>
          </a:bodyPr>
          <a:lstStyle/>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全国平均</a:t>
            </a:r>
            <a:r>
              <a:rPr kumimoji="1" lang="en-US" altLang="ja-JP" sz="1050" b="1" dirty="0">
                <a:latin typeface="Meiryo UI" panose="020B0604030504040204" pitchFamily="50" charset="-128"/>
                <a:ea typeface="Meiryo UI" panose="020B0604030504040204" pitchFamily="50" charset="-128"/>
                <a:cs typeface="Meiryo UI" panose="020B0604030504040204" pitchFamily="50" charset="-128"/>
              </a:rPr>
              <a:t>13.2</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5" name="直線コネクタ 14"/>
          <p:cNvCxnSpPr/>
          <p:nvPr/>
        </p:nvCxnSpPr>
        <p:spPr>
          <a:xfrm>
            <a:off x="652557" y="3933096"/>
            <a:ext cx="3096000" cy="0"/>
          </a:xfrm>
          <a:prstGeom prst="line">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809716" y="3818884"/>
            <a:ext cx="1313180" cy="253916"/>
          </a:xfrm>
          <a:prstGeom prst="rect">
            <a:avLst/>
          </a:prstGeom>
          <a:noFill/>
        </p:spPr>
        <p:txBody>
          <a:bodyPr wrap="non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平均</a:t>
            </a:r>
            <a:r>
              <a:rPr kumimoji="1" lang="en-US" altLang="ja-JP" sz="1050" b="1" dirty="0">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スライド番号プレースホルダー 1"/>
          <p:cNvSpPr>
            <a:spLocks noGrp="1"/>
          </p:cNvSpPr>
          <p:nvPr>
            <p:ph type="sldNum" sz="quarter" idx="12"/>
          </p:nvPr>
        </p:nvSpPr>
        <p:spPr>
          <a:xfrm>
            <a:off x="6974904" y="6484630"/>
            <a:ext cx="2133600" cy="365125"/>
          </a:xfrm>
        </p:spPr>
        <p:txBody>
          <a:bodyPr/>
          <a:lstStyle/>
          <a:p>
            <a:fld id="{7853CF83-2CA7-468D-933C-9DDBEAA5E899}" type="slidenum">
              <a:rPr kumimoji="1" lang="ja-JP" altLang="en-US" smtClean="0">
                <a:solidFill>
                  <a:schemeClr val="tx1"/>
                </a:solidFill>
              </a:rPr>
              <a:t>25</a:t>
            </a:fld>
            <a:endParaRPr kumimoji="1" lang="ja-JP" altLang="en-US">
              <a:solidFill>
                <a:schemeClr val="tx1"/>
              </a:solidFill>
            </a:endParaRPr>
          </a:p>
        </p:txBody>
      </p:sp>
      <p:cxnSp>
        <p:nvCxnSpPr>
          <p:cNvPr id="19" name="直線コネクタ 18"/>
          <p:cNvCxnSpPr/>
          <p:nvPr/>
        </p:nvCxnSpPr>
        <p:spPr>
          <a:xfrm>
            <a:off x="569356" y="6181080"/>
            <a:ext cx="536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431154" y="5250724"/>
            <a:ext cx="466794"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a:t>
            </a:r>
          </a:p>
        </p:txBody>
      </p:sp>
      <p:cxnSp>
        <p:nvCxnSpPr>
          <p:cNvPr id="21" name="直線コネクタ 20"/>
          <p:cNvCxnSpPr>
            <a:stCxn id="5" idx="1"/>
          </p:cNvCxnSpPr>
          <p:nvPr/>
        </p:nvCxnSpPr>
        <p:spPr>
          <a:xfrm flipH="1">
            <a:off x="5275525" y="5381529"/>
            <a:ext cx="155629" cy="148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283968" y="5302059"/>
            <a:ext cx="466794"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愛知</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flipH="1">
            <a:off x="4133772" y="5446932"/>
            <a:ext cx="180000" cy="130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821852" y="5329338"/>
            <a:ext cx="466794"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兵庫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コネクタ 30"/>
          <p:cNvCxnSpPr/>
          <p:nvPr/>
        </p:nvCxnSpPr>
        <p:spPr>
          <a:xfrm flipH="1">
            <a:off x="2671656" y="5474211"/>
            <a:ext cx="180000" cy="130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517860" y="5605016"/>
            <a:ext cx="607859"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神奈川</a:t>
            </a:r>
          </a:p>
        </p:txBody>
      </p:sp>
      <p:cxnSp>
        <p:nvCxnSpPr>
          <p:cNvPr id="33" name="直線コネクタ 32"/>
          <p:cNvCxnSpPr/>
          <p:nvPr/>
        </p:nvCxnSpPr>
        <p:spPr>
          <a:xfrm flipH="1">
            <a:off x="2056913" y="5590948"/>
            <a:ext cx="180000" cy="130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138810" y="5244976"/>
            <a:ext cx="466794"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コネクタ 34"/>
          <p:cNvCxnSpPr/>
          <p:nvPr/>
        </p:nvCxnSpPr>
        <p:spPr>
          <a:xfrm flipH="1">
            <a:off x="1093286" y="5384140"/>
            <a:ext cx="77816" cy="148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151864" y="6225157"/>
            <a:ext cx="2416046"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左から</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老朽管率高い順）</a:t>
            </a:r>
          </a:p>
        </p:txBody>
      </p:sp>
      <p:sp>
        <p:nvSpPr>
          <p:cNvPr id="29" name="テキスト ボックス 28"/>
          <p:cNvSpPr txBox="1"/>
          <p:nvPr/>
        </p:nvSpPr>
        <p:spPr>
          <a:xfrm>
            <a:off x="137078" y="6581001"/>
            <a:ext cx="2993127"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出典：総務省　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年度地方</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公営企業</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四角形: 角を丸くする 2">
            <a:extLst>
              <a:ext uri="{FF2B5EF4-FFF2-40B4-BE49-F238E27FC236}">
                <a16:creationId xmlns:a16="http://schemas.microsoft.com/office/drawing/2014/main" xmlns="" id="{96A22E70-99C7-4CD6-85E6-312CC799E00F}"/>
              </a:ext>
            </a:extLst>
          </p:cNvPr>
          <p:cNvSpPr/>
          <p:nvPr/>
        </p:nvSpPr>
        <p:spPr>
          <a:xfrm>
            <a:off x="215516" y="89909"/>
            <a:ext cx="162018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２－③設備更新</a:t>
            </a:r>
          </a:p>
        </p:txBody>
      </p:sp>
      <p:cxnSp>
        <p:nvCxnSpPr>
          <p:cNvPr id="38" name="直線コネクタ 37"/>
          <p:cNvCxnSpPr/>
          <p:nvPr/>
        </p:nvCxnSpPr>
        <p:spPr>
          <a:xfrm>
            <a:off x="251520" y="67081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235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p:nvPr>
            <p:extLst>
              <p:ext uri="{D42A27DB-BD31-4B8C-83A1-F6EECF244321}">
                <p14:modId xmlns:p14="http://schemas.microsoft.com/office/powerpoint/2010/main" val="2019485678"/>
              </p:ext>
            </p:extLst>
          </p:nvPr>
        </p:nvGraphicFramePr>
        <p:xfrm>
          <a:off x="3241060" y="1904318"/>
          <a:ext cx="590400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xmlns="" id="{25EA8B5C-41AA-409F-92C9-3CC88BC3BF10}"/>
              </a:ext>
            </a:extLst>
          </p:cNvPr>
          <p:cNvSpPr txBox="1"/>
          <p:nvPr/>
        </p:nvSpPr>
        <p:spPr>
          <a:xfrm>
            <a:off x="2987824" y="87824"/>
            <a:ext cx="3852337"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耐震化の状況（基幹管路）</a:t>
            </a:r>
            <a:endParaRPr kumimoji="1" lang="en-US" altLang="ja-JP" sz="2400" b="1"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3693836" y="4403913"/>
            <a:ext cx="5076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5496" y="6265448"/>
            <a:ext cx="4549643" cy="577081"/>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出典）主要府県・・・厚労省　水道事業における耐震化の状況（平成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　　 　　大阪府内・・・大阪府の水道の現況（平成</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グラフは左から耐震適合率が低い順で並んでいる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635896" y="1606414"/>
            <a:ext cx="5083879" cy="338554"/>
          </a:xfrm>
          <a:prstGeom prst="rect">
            <a:avLst/>
          </a:prstGeom>
          <a:noFill/>
          <a:ln>
            <a:solidFill>
              <a:schemeClr val="bg1">
                <a:lumMod val="50000"/>
              </a:schemeClr>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大阪府内</a:t>
            </a:r>
          </a:p>
        </p:txBody>
      </p:sp>
      <p:sp>
        <p:nvSpPr>
          <p:cNvPr id="15" name="スライド番号プレースホルダー 2"/>
          <p:cNvSpPr>
            <a:spLocks noGrp="1"/>
          </p:cNvSpPr>
          <p:nvPr>
            <p:ph type="sldNum" sz="quarter" idx="12"/>
          </p:nvPr>
        </p:nvSpPr>
        <p:spPr>
          <a:xfrm>
            <a:off x="7010400" y="6492875"/>
            <a:ext cx="2133600" cy="365125"/>
          </a:xfrm>
        </p:spPr>
        <p:txBody>
          <a:bodyPr/>
          <a:lstStyle/>
          <a:p>
            <a:fld id="{7853CF83-2CA7-468D-933C-9DDBEAA5E899}" type="slidenum">
              <a:rPr kumimoji="1" lang="ja-JP" altLang="en-US" smtClean="0">
                <a:solidFill>
                  <a:schemeClr val="tx1"/>
                </a:solidFill>
              </a:rPr>
              <a:t>26</a:t>
            </a:fld>
            <a:endParaRPr kumimoji="1" lang="ja-JP" altLang="en-US">
              <a:solidFill>
                <a:schemeClr val="tx1"/>
              </a:solidFill>
            </a:endParaRPr>
          </a:p>
        </p:txBody>
      </p:sp>
      <p:sp>
        <p:nvSpPr>
          <p:cNvPr id="17" name="テキスト ボックス 16"/>
          <p:cNvSpPr txBox="1"/>
          <p:nvPr/>
        </p:nvSpPr>
        <p:spPr>
          <a:xfrm>
            <a:off x="999736" y="791284"/>
            <a:ext cx="7460696" cy="5232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大阪の基幹管路の耐震適合率は全国平均と近似であるが、主要府県の中ではやや遅れている。</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府内市町村管の耐震適合率には０％から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％まで大きな差がある。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148064" y="6323388"/>
            <a:ext cx="3428248" cy="415498"/>
          </a:xfrm>
          <a:prstGeom prst="rect">
            <a:avLst/>
          </a:prstGeom>
          <a:noFill/>
          <a:ln>
            <a:solidFill>
              <a:schemeClr val="bg1">
                <a:lumMod val="65000"/>
              </a:schemeClr>
            </a:solidFill>
          </a:ln>
        </p:spPr>
        <p:txBody>
          <a:bodyPr wrap="squar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耐震適合率とは・・・　レベル２地震動において、地盤によって</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は管路の破損や継手の離脱等の被害が軽微な管の率</a:t>
            </a:r>
          </a:p>
        </p:txBody>
      </p:sp>
      <p:sp>
        <p:nvSpPr>
          <p:cNvPr id="19" name="テキスト ボックス 18"/>
          <p:cNvSpPr txBox="1"/>
          <p:nvPr/>
        </p:nvSpPr>
        <p:spPr>
          <a:xfrm>
            <a:off x="3765844" y="3603540"/>
            <a:ext cx="1136850" cy="3693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耐震適合率</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平均</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38.4%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a:off x="4873482" y="3860196"/>
            <a:ext cx="130566" cy="54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グラフ 21"/>
          <p:cNvGraphicFramePr/>
          <p:nvPr>
            <p:extLst>
              <p:ext uri="{D42A27DB-BD31-4B8C-83A1-F6EECF244321}">
                <p14:modId xmlns:p14="http://schemas.microsoft.com/office/powerpoint/2010/main" val="4056072809"/>
              </p:ext>
            </p:extLst>
          </p:nvPr>
        </p:nvGraphicFramePr>
        <p:xfrm>
          <a:off x="29612" y="1830756"/>
          <a:ext cx="3102228" cy="446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25" name="直線コネクタ 24"/>
          <p:cNvCxnSpPr/>
          <p:nvPr/>
        </p:nvCxnSpPr>
        <p:spPr>
          <a:xfrm>
            <a:off x="439408" y="4482538"/>
            <a:ext cx="226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62235" y="2696406"/>
            <a:ext cx="1021433" cy="3693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耐震適合率</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全国平均</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37.2%</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flipH="1">
            <a:off x="562235" y="3065738"/>
            <a:ext cx="181883" cy="141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50714" y="2250290"/>
            <a:ext cx="344966" cy="246221"/>
          </a:xfrm>
          <a:prstGeom prst="rect">
            <a:avLst/>
          </a:prstGeom>
          <a:noFill/>
        </p:spPr>
        <p:txBody>
          <a:bodyPr wrap="none" rtlCol="0">
            <a:spAutoFit/>
          </a:bodyPr>
          <a:lstStyle/>
          <a:p>
            <a:r>
              <a:rPr kumimoji="1" lang="en-US" altLang="ja-JP" sz="1000" dirty="0"/>
              <a:t>km</a:t>
            </a:r>
            <a:endParaRPr kumimoji="1" lang="ja-JP" altLang="en-US" sz="1000" dirty="0"/>
          </a:p>
        </p:txBody>
      </p:sp>
      <p:sp>
        <p:nvSpPr>
          <p:cNvPr id="29" name="テキスト ボックス 28"/>
          <p:cNvSpPr txBox="1"/>
          <p:nvPr/>
        </p:nvSpPr>
        <p:spPr>
          <a:xfrm>
            <a:off x="467808" y="1584028"/>
            <a:ext cx="2376000" cy="338554"/>
          </a:xfrm>
          <a:prstGeom prst="rect">
            <a:avLst/>
          </a:prstGeom>
          <a:noFill/>
          <a:ln>
            <a:solidFill>
              <a:schemeClr val="bg1">
                <a:lumMod val="50000"/>
              </a:schemeClr>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全国主要都府県</a:t>
            </a:r>
          </a:p>
        </p:txBody>
      </p:sp>
      <p:sp>
        <p:nvSpPr>
          <p:cNvPr id="3" name="テキスト ボックス 2"/>
          <p:cNvSpPr txBox="1"/>
          <p:nvPr/>
        </p:nvSpPr>
        <p:spPr>
          <a:xfrm>
            <a:off x="1217428" y="2003488"/>
            <a:ext cx="492443" cy="215444"/>
          </a:xfrm>
          <a:prstGeom prst="rect">
            <a:avLst/>
          </a:prstGeom>
          <a:noFill/>
        </p:spPr>
        <p:txBody>
          <a:bodyPr wrap="none" rtlCol="0">
            <a:spAutoFit/>
          </a:bodyPr>
          <a:lstStyle/>
          <a:p>
            <a:r>
              <a:rPr kumimoji="1" lang="ja-JP" altLang="en-US" sz="800" dirty="0"/>
              <a:t>（左軸）</a:t>
            </a:r>
          </a:p>
        </p:txBody>
      </p:sp>
      <p:sp>
        <p:nvSpPr>
          <p:cNvPr id="30" name="テキスト ボックス 29"/>
          <p:cNvSpPr txBox="1"/>
          <p:nvPr/>
        </p:nvSpPr>
        <p:spPr>
          <a:xfrm>
            <a:off x="2553321" y="2002908"/>
            <a:ext cx="492443" cy="215444"/>
          </a:xfrm>
          <a:prstGeom prst="rect">
            <a:avLst/>
          </a:prstGeom>
          <a:noFill/>
        </p:spPr>
        <p:txBody>
          <a:bodyPr wrap="none" rtlCol="0">
            <a:spAutoFit/>
          </a:bodyPr>
          <a:lstStyle/>
          <a:p>
            <a:r>
              <a:rPr kumimoji="1" lang="ja-JP" altLang="en-US" sz="800" dirty="0"/>
              <a:t>（右軸）</a:t>
            </a:r>
          </a:p>
        </p:txBody>
      </p:sp>
      <p:sp>
        <p:nvSpPr>
          <p:cNvPr id="31" name="テキスト ボックス 30"/>
          <p:cNvSpPr txBox="1"/>
          <p:nvPr/>
        </p:nvSpPr>
        <p:spPr>
          <a:xfrm>
            <a:off x="3290930" y="2248736"/>
            <a:ext cx="344966" cy="246221"/>
          </a:xfrm>
          <a:prstGeom prst="rect">
            <a:avLst/>
          </a:prstGeom>
          <a:noFill/>
        </p:spPr>
        <p:txBody>
          <a:bodyPr wrap="none" rtlCol="0">
            <a:spAutoFit/>
          </a:bodyPr>
          <a:lstStyle/>
          <a:p>
            <a:r>
              <a:rPr kumimoji="1" lang="en-US" altLang="ja-JP" sz="1000" dirty="0"/>
              <a:t>km</a:t>
            </a:r>
            <a:endParaRPr kumimoji="1" lang="ja-JP" altLang="en-US" sz="1000" dirty="0"/>
          </a:p>
        </p:txBody>
      </p:sp>
      <p:cxnSp>
        <p:nvCxnSpPr>
          <p:cNvPr id="33" name="直線コネクタ 32"/>
          <p:cNvCxnSpPr/>
          <p:nvPr/>
        </p:nvCxnSpPr>
        <p:spPr>
          <a:xfrm>
            <a:off x="251520" y="649552"/>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四角形: 角を丸くする 2">
            <a:extLst>
              <a:ext uri="{FF2B5EF4-FFF2-40B4-BE49-F238E27FC236}">
                <a16:creationId xmlns:a16="http://schemas.microsoft.com/office/drawing/2014/main" xmlns="" id="{F76FF748-0118-4F4C-9750-0FEBE1D12D7A}"/>
              </a:ext>
            </a:extLst>
          </p:cNvPr>
          <p:cNvSpPr/>
          <p:nvPr/>
        </p:nvSpPr>
        <p:spPr>
          <a:xfrm>
            <a:off x="215516" y="89909"/>
            <a:ext cx="162018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２－③設備更新</a:t>
            </a:r>
          </a:p>
        </p:txBody>
      </p:sp>
    </p:spTree>
    <p:extLst>
      <p:ext uri="{BB962C8B-B14F-4D97-AF65-F5344CB8AC3E}">
        <p14:creationId xmlns:p14="http://schemas.microsoft.com/office/powerpoint/2010/main" val="59508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p:nvPr>
            <p:extLst>
              <p:ext uri="{D42A27DB-BD31-4B8C-83A1-F6EECF244321}">
                <p14:modId xmlns:p14="http://schemas.microsoft.com/office/powerpoint/2010/main" val="4059388122"/>
              </p:ext>
            </p:extLst>
          </p:nvPr>
        </p:nvGraphicFramePr>
        <p:xfrm>
          <a:off x="4659467" y="1788950"/>
          <a:ext cx="4464000"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p:nvPr>
            <p:extLst>
              <p:ext uri="{D42A27DB-BD31-4B8C-83A1-F6EECF244321}">
                <p14:modId xmlns:p14="http://schemas.microsoft.com/office/powerpoint/2010/main" val="2547630405"/>
              </p:ext>
            </p:extLst>
          </p:nvPr>
        </p:nvGraphicFramePr>
        <p:xfrm>
          <a:off x="3477868" y="1787282"/>
          <a:ext cx="1152000" cy="447288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xmlns="" id="{25EA8B5C-41AA-409F-92C9-3CC88BC3BF10}"/>
              </a:ext>
            </a:extLst>
          </p:cNvPr>
          <p:cNvSpPr txBox="1"/>
          <p:nvPr/>
        </p:nvSpPr>
        <p:spPr>
          <a:xfrm>
            <a:off x="2915816" y="73594"/>
            <a:ext cx="3852337"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耐震化の状況（浄水施設）</a:t>
            </a:r>
            <a:endParaRPr kumimoji="1" lang="en-US" altLang="ja-JP" sz="2400" b="1" dirty="0">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6810412" y="4639512"/>
            <a:ext cx="180020" cy="460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823784" y="5099650"/>
            <a:ext cx="496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991646" y="4307562"/>
            <a:ext cx="436338" cy="261610"/>
          </a:xfrm>
          <a:prstGeom prst="rect">
            <a:avLst/>
          </a:prstGeom>
          <a:noFill/>
        </p:spPr>
        <p:txBody>
          <a:bodyPr wrap="none" rtlCol="0">
            <a:spAutoFit/>
          </a:bodyPr>
          <a:lstStyle/>
          <a:p>
            <a:r>
              <a:rPr kumimoji="1" lang="en-US" altLang="ja-JP" sz="1050" dirty="0"/>
              <a:t>32.3</a:t>
            </a:r>
            <a:endParaRPr kumimoji="1" lang="ja-JP" altLang="en-US" sz="1050" dirty="0"/>
          </a:p>
        </p:txBody>
      </p:sp>
      <p:sp>
        <p:nvSpPr>
          <p:cNvPr id="17" name="テキスト ボックス 16"/>
          <p:cNvSpPr txBox="1"/>
          <p:nvPr/>
        </p:nvSpPr>
        <p:spPr>
          <a:xfrm>
            <a:off x="5797067" y="4393265"/>
            <a:ext cx="1021433" cy="3693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耐震化率</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平均</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16.1</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707904" y="1687602"/>
            <a:ext cx="5083879" cy="338554"/>
          </a:xfrm>
          <a:prstGeom prst="rect">
            <a:avLst/>
          </a:prstGeom>
          <a:noFill/>
          <a:ln>
            <a:solidFill>
              <a:schemeClr val="bg1">
                <a:lumMod val="50000"/>
              </a:schemeClr>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大阪府内</a:t>
            </a:r>
          </a:p>
        </p:txBody>
      </p:sp>
      <p:sp>
        <p:nvSpPr>
          <p:cNvPr id="21" name="テキスト ボックス 20"/>
          <p:cNvSpPr txBox="1"/>
          <p:nvPr/>
        </p:nvSpPr>
        <p:spPr>
          <a:xfrm>
            <a:off x="179512" y="6251380"/>
            <a:ext cx="4756430" cy="600164"/>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出典）主要府県・・・厚労省　水道事業における耐震化の状況（平成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大阪府内・・・大阪府の水道の現況（平成</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グラフは左から耐震化率が低い順から並んでいる。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27</a:t>
            </a:fld>
            <a:endParaRPr kumimoji="1" lang="ja-JP" altLang="en-US">
              <a:solidFill>
                <a:schemeClr val="tx1"/>
              </a:solidFill>
            </a:endParaRPr>
          </a:p>
        </p:txBody>
      </p:sp>
      <p:sp>
        <p:nvSpPr>
          <p:cNvPr id="24" name="テキスト ボックス 23"/>
          <p:cNvSpPr txBox="1"/>
          <p:nvPr/>
        </p:nvSpPr>
        <p:spPr>
          <a:xfrm>
            <a:off x="999736" y="737043"/>
            <a:ext cx="7560000" cy="738664"/>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浄水</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施設の耐震化率は全国平均を約</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割下回る。</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府内の事業者では、大阪市を含めて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団体中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団体が耐震化率０％（耐震化工事中を含む）である一方、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（全て耐震化済み）が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団体ある。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p:nvPr>
            <p:extLst>
              <p:ext uri="{D42A27DB-BD31-4B8C-83A1-F6EECF244321}">
                <p14:modId xmlns:p14="http://schemas.microsoft.com/office/powerpoint/2010/main" val="2100500841"/>
              </p:ext>
            </p:extLst>
          </p:nvPr>
        </p:nvGraphicFramePr>
        <p:xfrm>
          <a:off x="29612" y="1701320"/>
          <a:ext cx="3102228" cy="4608000"/>
        </p:xfrm>
        <a:graphic>
          <a:graphicData uri="http://schemas.openxmlformats.org/drawingml/2006/chart">
            <c:chart xmlns:c="http://schemas.openxmlformats.org/drawingml/2006/chart" xmlns:r="http://schemas.openxmlformats.org/officeDocument/2006/relationships" r:id="rId4"/>
          </a:graphicData>
        </a:graphic>
      </p:graphicFrame>
      <p:cxnSp>
        <p:nvCxnSpPr>
          <p:cNvPr id="25" name="直線コネクタ 24"/>
          <p:cNvCxnSpPr/>
          <p:nvPr/>
        </p:nvCxnSpPr>
        <p:spPr>
          <a:xfrm>
            <a:off x="467808" y="4797152"/>
            <a:ext cx="2376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150714" y="2205262"/>
            <a:ext cx="441146" cy="246221"/>
          </a:xfrm>
          <a:prstGeom prst="rect">
            <a:avLst/>
          </a:prstGeom>
          <a:noFill/>
        </p:spPr>
        <p:txBody>
          <a:bodyPr wrap="none" rtlCol="0">
            <a:spAutoFit/>
          </a:bodyPr>
          <a:lstStyle/>
          <a:p>
            <a:r>
              <a:rPr lang="ja-JP" altLang="en-US" sz="1000" dirty="0"/>
              <a:t>万㎥</a:t>
            </a:r>
            <a:endParaRPr kumimoji="1" lang="ja-JP" altLang="en-US" sz="1000" dirty="0"/>
          </a:p>
        </p:txBody>
      </p:sp>
      <p:sp>
        <p:nvSpPr>
          <p:cNvPr id="27" name="テキスト ボックス 26"/>
          <p:cNvSpPr txBox="1"/>
          <p:nvPr/>
        </p:nvSpPr>
        <p:spPr>
          <a:xfrm>
            <a:off x="826653" y="2921486"/>
            <a:ext cx="1021433" cy="3693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耐震化率</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全国平均</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25.8</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コネクタ 27"/>
          <p:cNvCxnSpPr/>
          <p:nvPr/>
        </p:nvCxnSpPr>
        <p:spPr>
          <a:xfrm flipH="1">
            <a:off x="826653" y="3290818"/>
            <a:ext cx="288963" cy="15063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67808" y="1665216"/>
            <a:ext cx="2376000" cy="338554"/>
          </a:xfrm>
          <a:prstGeom prst="rect">
            <a:avLst/>
          </a:prstGeom>
          <a:noFill/>
          <a:ln>
            <a:solidFill>
              <a:schemeClr val="bg1">
                <a:lumMod val="50000"/>
              </a:schemeClr>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全国主要都府県</a:t>
            </a:r>
          </a:p>
        </p:txBody>
      </p:sp>
      <p:sp>
        <p:nvSpPr>
          <p:cNvPr id="30" name="テキスト ボックス 29"/>
          <p:cNvSpPr txBox="1"/>
          <p:nvPr/>
        </p:nvSpPr>
        <p:spPr>
          <a:xfrm>
            <a:off x="3491880" y="2190796"/>
            <a:ext cx="441146" cy="246221"/>
          </a:xfrm>
          <a:prstGeom prst="rect">
            <a:avLst/>
          </a:prstGeom>
          <a:noFill/>
        </p:spPr>
        <p:txBody>
          <a:bodyPr wrap="none" rtlCol="0">
            <a:spAutoFit/>
          </a:bodyPr>
          <a:lstStyle/>
          <a:p>
            <a:r>
              <a:rPr lang="ja-JP" altLang="en-US" sz="1000" dirty="0"/>
              <a:t>万㎥</a:t>
            </a:r>
            <a:endParaRPr kumimoji="1" lang="ja-JP" altLang="en-US" sz="1000" dirty="0"/>
          </a:p>
        </p:txBody>
      </p:sp>
      <p:sp>
        <p:nvSpPr>
          <p:cNvPr id="31" name="テキスト ボックス 30"/>
          <p:cNvSpPr txBox="1"/>
          <p:nvPr/>
        </p:nvSpPr>
        <p:spPr>
          <a:xfrm>
            <a:off x="4591038" y="2190796"/>
            <a:ext cx="441146" cy="246221"/>
          </a:xfrm>
          <a:prstGeom prst="rect">
            <a:avLst/>
          </a:prstGeom>
          <a:noFill/>
        </p:spPr>
        <p:txBody>
          <a:bodyPr wrap="none" rtlCol="0">
            <a:spAutoFit/>
          </a:bodyPr>
          <a:lstStyle/>
          <a:p>
            <a:r>
              <a:rPr lang="ja-JP" altLang="en-US" sz="1000" dirty="0"/>
              <a:t>万㎥</a:t>
            </a:r>
            <a:endParaRPr kumimoji="1" lang="ja-JP" altLang="en-US" sz="1000" dirty="0"/>
          </a:p>
        </p:txBody>
      </p:sp>
      <p:cxnSp>
        <p:nvCxnSpPr>
          <p:cNvPr id="33" name="直線コネクタ 32"/>
          <p:cNvCxnSpPr/>
          <p:nvPr/>
        </p:nvCxnSpPr>
        <p:spPr>
          <a:xfrm>
            <a:off x="251520" y="638920"/>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四角形: 角を丸くする 2">
            <a:extLst>
              <a:ext uri="{FF2B5EF4-FFF2-40B4-BE49-F238E27FC236}">
                <a16:creationId xmlns:a16="http://schemas.microsoft.com/office/drawing/2014/main" xmlns="" id="{B01E2A4C-7A32-4BE4-B119-AABE4A22D572}"/>
              </a:ext>
            </a:extLst>
          </p:cNvPr>
          <p:cNvSpPr/>
          <p:nvPr/>
        </p:nvSpPr>
        <p:spPr>
          <a:xfrm>
            <a:off x="215516" y="89909"/>
            <a:ext cx="162018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２－③設備更新</a:t>
            </a:r>
          </a:p>
        </p:txBody>
      </p:sp>
    </p:spTree>
    <p:extLst>
      <p:ext uri="{BB962C8B-B14F-4D97-AF65-F5344CB8AC3E}">
        <p14:creationId xmlns:p14="http://schemas.microsoft.com/office/powerpoint/2010/main" val="1767520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2"/>
          <p:cNvSpPr>
            <a:spLocks noGrp="1"/>
          </p:cNvSpPr>
          <p:nvPr>
            <p:ph type="sldNum" sz="quarter" idx="12"/>
          </p:nvPr>
        </p:nvSpPr>
        <p:spPr>
          <a:xfrm>
            <a:off x="6987480" y="6478055"/>
            <a:ext cx="2133600" cy="365125"/>
          </a:xfrm>
        </p:spPr>
        <p:txBody>
          <a:bodyPr/>
          <a:lstStyle/>
          <a:p>
            <a:fld id="{7853CF83-2CA7-468D-933C-9DDBEAA5E899}" type="slidenum">
              <a:rPr kumimoji="1" lang="ja-JP" altLang="en-US" smtClean="0">
                <a:solidFill>
                  <a:schemeClr val="tx1"/>
                </a:solidFill>
              </a:rPr>
              <a:t>28</a:t>
            </a:fld>
            <a:endParaRPr kumimoji="1" lang="ja-JP" altLang="en-US">
              <a:solidFill>
                <a:schemeClr val="tx1"/>
              </a:solidFill>
            </a:endParaRPr>
          </a:p>
        </p:txBody>
      </p:sp>
      <p:graphicFrame>
        <p:nvGraphicFramePr>
          <p:cNvPr id="3" name="グラフ 2"/>
          <p:cNvGraphicFramePr/>
          <p:nvPr>
            <p:extLst>
              <p:ext uri="{D42A27DB-BD31-4B8C-83A1-F6EECF244321}">
                <p14:modId xmlns:p14="http://schemas.microsoft.com/office/powerpoint/2010/main" val="1748359626"/>
              </p:ext>
            </p:extLst>
          </p:nvPr>
        </p:nvGraphicFramePr>
        <p:xfrm>
          <a:off x="137078" y="1981110"/>
          <a:ext cx="3786850" cy="44722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表 8"/>
          <p:cNvGraphicFramePr>
            <a:graphicFrameLocks noGrp="1"/>
          </p:cNvGraphicFramePr>
          <p:nvPr>
            <p:extLst>
              <p:ext uri="{D42A27DB-BD31-4B8C-83A1-F6EECF244321}">
                <p14:modId xmlns:p14="http://schemas.microsoft.com/office/powerpoint/2010/main" val="4193163642"/>
              </p:ext>
            </p:extLst>
          </p:nvPr>
        </p:nvGraphicFramePr>
        <p:xfrm>
          <a:off x="4126110" y="3412232"/>
          <a:ext cx="4741226" cy="2372360"/>
        </p:xfrm>
        <a:graphic>
          <a:graphicData uri="http://schemas.openxmlformats.org/drawingml/2006/table">
            <a:tbl>
              <a:tblPr firstRow="1" bandRow="1">
                <a:tableStyleId>{5940675A-B579-460E-94D1-54222C63F5DA}</a:tableStyleId>
              </a:tblPr>
              <a:tblGrid>
                <a:gridCol w="921702">
                  <a:extLst>
                    <a:ext uri="{9D8B030D-6E8A-4147-A177-3AD203B41FA5}">
                      <a16:colId xmlns:a16="http://schemas.microsoft.com/office/drawing/2014/main" xmlns="" val="20000"/>
                    </a:ext>
                  </a:extLst>
                </a:gridCol>
                <a:gridCol w="921702">
                  <a:extLst>
                    <a:ext uri="{9D8B030D-6E8A-4147-A177-3AD203B41FA5}">
                      <a16:colId xmlns:a16="http://schemas.microsoft.com/office/drawing/2014/main" xmlns="" val="20001"/>
                    </a:ext>
                  </a:extLst>
                </a:gridCol>
                <a:gridCol w="921702">
                  <a:extLst>
                    <a:ext uri="{9D8B030D-6E8A-4147-A177-3AD203B41FA5}">
                      <a16:colId xmlns:a16="http://schemas.microsoft.com/office/drawing/2014/main" xmlns="" val="20002"/>
                    </a:ext>
                  </a:extLst>
                </a:gridCol>
                <a:gridCol w="1054418">
                  <a:extLst>
                    <a:ext uri="{9D8B030D-6E8A-4147-A177-3AD203B41FA5}">
                      <a16:colId xmlns:a16="http://schemas.microsoft.com/office/drawing/2014/main" xmlns="" val="20003"/>
                    </a:ext>
                  </a:extLst>
                </a:gridCol>
                <a:gridCol w="921702">
                  <a:extLst>
                    <a:ext uri="{9D8B030D-6E8A-4147-A177-3AD203B41FA5}">
                      <a16:colId xmlns:a16="http://schemas.microsoft.com/office/drawing/2014/main" xmlns="" val="20004"/>
                    </a:ext>
                  </a:extLst>
                </a:gridCol>
              </a:tblGrid>
              <a:tr h="370840">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用水</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a:t>
                      </a:r>
                    </a:p>
                  </a:txBody>
                  <a:tcPr anchor="ct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県庁所在</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政令市</a:t>
                      </a:r>
                    </a:p>
                  </a:txBody>
                  <a:tcPr anchor="ct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その他団体</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の平均</a:t>
                      </a:r>
                    </a:p>
                  </a:txBody>
                  <a:tcPr anchor="ct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全体平均</a:t>
                      </a:r>
                    </a:p>
                  </a:txBody>
                  <a:tcPr anchor="ctr"/>
                </a:tc>
                <a:extLst>
                  <a:ext uri="{0D108BD9-81ED-4DB2-BD59-A6C34878D82A}">
                    <a16:rowId xmlns:a16="http://schemas.microsoft.com/office/drawing/2014/main" xmlns="" val="10000"/>
                  </a:ext>
                </a:extLst>
              </a:tr>
              <a:tr h="370840">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p>
                  </a:txBody>
                  <a:tcPr anchor="ctr">
                    <a:solidFill>
                      <a:schemeClr val="accent6">
                        <a:lumMod val="40000"/>
                        <a:lumOff val="60000"/>
                      </a:schemeClr>
                    </a:solidFill>
                  </a:tcPr>
                </a:tc>
                <a:tc>
                  <a:txBody>
                    <a:bodyPr/>
                    <a:lstStyle/>
                    <a:p>
                      <a:pPr algn="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40000"/>
                        <a:lumOff val="60000"/>
                      </a:schemeClr>
                    </a:solidFill>
                  </a:tcPr>
                </a:tc>
                <a:tc>
                  <a:txBody>
                    <a:bodyPr/>
                    <a:lstStyle/>
                    <a:p>
                      <a:pPr algn="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40000"/>
                        <a:lumOff val="60000"/>
                      </a:schemeClr>
                    </a:solidFill>
                  </a:tcPr>
                </a:tc>
                <a:tc>
                  <a:txBody>
                    <a:bodyPr/>
                    <a:lstStyle/>
                    <a:p>
                      <a:pPr algn="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40000"/>
                        <a:lumOff val="60000"/>
                      </a:schemeClr>
                    </a:solidFill>
                  </a:tcPr>
                </a:tc>
                <a:tc>
                  <a:txBody>
                    <a:bodyPr/>
                    <a:lstStyle/>
                    <a:p>
                      <a:pPr algn="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xmlns="" val="10001"/>
                  </a:ext>
                </a:extLst>
              </a:tr>
              <a:tr h="37084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a:t>
                      </a:r>
                    </a:p>
                  </a:txBody>
                  <a:tcPr anchor="ctr"/>
                </a:tc>
                <a:tc gridSpan="2">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pPr algn="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2"/>
                  </a:ext>
                </a:extLst>
              </a:tr>
              <a:tr h="37084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神奈川県</a:t>
                      </a:r>
                    </a:p>
                  </a:txBody>
                  <a:tcPr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3"/>
                  </a:ext>
                </a:extLst>
              </a:tr>
              <a:tr h="37084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愛知県</a:t>
                      </a:r>
                    </a:p>
                  </a:txBody>
                  <a:tcPr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4"/>
                  </a:ext>
                </a:extLst>
              </a:tr>
              <a:tr h="37084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兵庫県</a:t>
                      </a:r>
                    </a:p>
                  </a:txBody>
                  <a:tcPr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5"/>
                  </a:ext>
                </a:extLst>
              </a:tr>
            </a:tbl>
          </a:graphicData>
        </a:graphic>
      </p:graphicFrame>
      <p:sp>
        <p:nvSpPr>
          <p:cNvPr id="11" name="テキスト ボックス 10"/>
          <p:cNvSpPr txBox="1"/>
          <p:nvPr/>
        </p:nvSpPr>
        <p:spPr>
          <a:xfrm>
            <a:off x="3626784" y="68788"/>
            <a:ext cx="2313454"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職員の年齢構成</a:t>
            </a:r>
            <a:endParaRPr kumimoji="1" lang="ja-JP" altLang="en-US" sz="2400" b="1" dirty="0">
              <a:latin typeface="Meiryo UI" panose="020B0604030504040204" pitchFamily="50" charset="-128"/>
              <a:ea typeface="Meiryo UI" panose="020B0604030504040204" pitchFamily="50" charset="-128"/>
            </a:endParaRPr>
          </a:p>
        </p:txBody>
      </p:sp>
      <p:sp>
        <p:nvSpPr>
          <p:cNvPr id="2" name="角丸四角形 1"/>
          <p:cNvSpPr/>
          <p:nvPr/>
        </p:nvSpPr>
        <p:spPr>
          <a:xfrm>
            <a:off x="323528" y="2338467"/>
            <a:ext cx="3240360" cy="1320087"/>
          </a:xfrm>
          <a:prstGeom prst="roundRect">
            <a:avLst>
              <a:gd name="adj" fmla="val 5862"/>
            </a:avLst>
          </a:prstGeom>
          <a:noFill/>
          <a:ln>
            <a:solidFill>
              <a:srgbClr val="FF0000"/>
            </a:solidFill>
            <a:prstDash val="sysDash"/>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rgbClr val="FF0000"/>
              </a:solidFill>
            </a:endParaRPr>
          </a:p>
        </p:txBody>
      </p:sp>
      <p:sp>
        <p:nvSpPr>
          <p:cNvPr id="4" name="テキスト ボックス 3"/>
          <p:cNvSpPr txBox="1"/>
          <p:nvPr/>
        </p:nvSpPr>
        <p:spPr>
          <a:xfrm>
            <a:off x="3603613" y="2301183"/>
            <a:ext cx="381226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歳以上が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36.1</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（技術職のみ：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36.0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4067944" y="5878433"/>
            <a:ext cx="4919937" cy="430887"/>
          </a:xfrm>
          <a:prstGeom prst="rect">
            <a:avLst/>
          </a:prstGeom>
          <a:noFill/>
        </p:spPr>
        <p:txBody>
          <a:bodyPr wrap="none" rtlCol="0">
            <a:spAutoFit/>
          </a:bodyPr>
          <a:lstStyle/>
          <a:p>
            <a:r>
              <a:rPr kumimoji="1" lang="en-US" altLang="ja-JP" sz="1100" dirty="0"/>
              <a:t>※</a:t>
            </a:r>
            <a:r>
              <a:rPr kumimoji="1" lang="ja-JP" altLang="en-US" sz="1100" dirty="0"/>
              <a:t>　大阪府、神奈川県、兵庫県の用水事業者は企業団（大阪の泉北企業団除く）</a:t>
            </a:r>
            <a:endParaRPr kumimoji="1" lang="en-US" altLang="ja-JP" sz="1100" dirty="0"/>
          </a:p>
          <a:p>
            <a:r>
              <a:rPr lang="ja-JP" altLang="en-US" sz="1100" dirty="0"/>
              <a:t>　　　東京都は、都が用水と給水のほとんどを兼ねている。</a:t>
            </a:r>
            <a:endParaRPr kumimoji="1" lang="ja-JP" altLang="en-US" sz="1100" dirty="0"/>
          </a:p>
        </p:txBody>
      </p:sp>
      <p:sp>
        <p:nvSpPr>
          <p:cNvPr id="14" name="テキスト ボックス 13"/>
          <p:cNvSpPr txBox="1"/>
          <p:nvPr/>
        </p:nvSpPr>
        <p:spPr>
          <a:xfrm>
            <a:off x="1143752" y="743440"/>
            <a:ext cx="7460696" cy="73866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大阪全体の水道事業者の平均年齢は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46.8</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で、主要府県のなかではやや平均年齢がやや高い（特に大阪市以外の事業者で高い）。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技術職含めて</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歳以上となっており、高齢化が進んでいる。</a:t>
            </a:r>
          </a:p>
        </p:txBody>
      </p:sp>
      <p:sp>
        <p:nvSpPr>
          <p:cNvPr id="7" name="正方形/長方形 6"/>
          <p:cNvSpPr/>
          <p:nvPr/>
        </p:nvSpPr>
        <p:spPr>
          <a:xfrm>
            <a:off x="6876480" y="3916288"/>
            <a:ext cx="2016000" cy="396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15" name="テキスト ボックス 14"/>
          <p:cNvSpPr txBox="1"/>
          <p:nvPr/>
        </p:nvSpPr>
        <p:spPr>
          <a:xfrm>
            <a:off x="137078" y="6581001"/>
            <a:ext cx="6311343"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出典：左図　大阪府の水道の現況（平成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　／　右図　総務省　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年度地方</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公営企業</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5220072" y="3046574"/>
            <a:ext cx="3039615" cy="338554"/>
          </a:xfrm>
          <a:prstGeom prst="rect">
            <a:avLst/>
          </a:prstGeom>
          <a:noFill/>
        </p:spPr>
        <p:txBody>
          <a:bodyPr wrap="non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主要府県の平均年齢比較（歳）</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01390" y="1690176"/>
            <a:ext cx="2834430"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大阪府内水道事業の年齢構成</a:t>
            </a:r>
          </a:p>
        </p:txBody>
      </p:sp>
      <p:cxnSp>
        <p:nvCxnSpPr>
          <p:cNvPr id="17" name="直線コネクタ 16"/>
          <p:cNvCxnSpPr/>
          <p:nvPr/>
        </p:nvCxnSpPr>
        <p:spPr>
          <a:xfrm>
            <a:off x="251520" y="64423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四角形: 角を丸くする 2">
            <a:extLst>
              <a:ext uri="{FF2B5EF4-FFF2-40B4-BE49-F238E27FC236}">
                <a16:creationId xmlns:a16="http://schemas.microsoft.com/office/drawing/2014/main" xmlns="" id="{8777909B-5250-4773-B5A6-64ED28AD6BFA}"/>
              </a:ext>
            </a:extLst>
          </p:cNvPr>
          <p:cNvSpPr/>
          <p:nvPr/>
        </p:nvSpPr>
        <p:spPr>
          <a:xfrm>
            <a:off x="215516" y="89909"/>
            <a:ext cx="162018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２－④専門人材</a:t>
            </a:r>
          </a:p>
        </p:txBody>
      </p:sp>
    </p:spTree>
    <p:extLst>
      <p:ext uri="{BB962C8B-B14F-4D97-AF65-F5344CB8AC3E}">
        <p14:creationId xmlns:p14="http://schemas.microsoft.com/office/powerpoint/2010/main" val="3046680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p:nvPr>
            <p:extLst>
              <p:ext uri="{D42A27DB-BD31-4B8C-83A1-F6EECF244321}">
                <p14:modId xmlns:p14="http://schemas.microsoft.com/office/powerpoint/2010/main" val="2290343339"/>
              </p:ext>
            </p:extLst>
          </p:nvPr>
        </p:nvGraphicFramePr>
        <p:xfrm>
          <a:off x="1463182" y="2174884"/>
          <a:ext cx="7632000" cy="4101991"/>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2627784" y="88683"/>
            <a:ext cx="5327099"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職員数と技術職員比率（人口規模別）</a:t>
            </a:r>
            <a:endParaRPr kumimoji="1" lang="ja-JP" altLang="en-US" sz="24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892320" y="6292618"/>
            <a:ext cx="1368000" cy="288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491880" y="6292618"/>
            <a:ext cx="1764000" cy="288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5423696" y="6292618"/>
            <a:ext cx="1692000" cy="288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7278500" y="6292618"/>
            <a:ext cx="1476000" cy="288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2"/>
          <p:cNvSpPr>
            <a:spLocks noGrp="1"/>
          </p:cNvSpPr>
          <p:nvPr>
            <p:ph type="sldNum" sz="quarter" idx="12"/>
          </p:nvPr>
        </p:nvSpPr>
        <p:spPr>
          <a:xfrm>
            <a:off x="6987480" y="6498048"/>
            <a:ext cx="2133600" cy="365125"/>
          </a:xfrm>
        </p:spPr>
        <p:txBody>
          <a:bodyPr/>
          <a:lstStyle/>
          <a:p>
            <a:fld id="{7853CF83-2CA7-468D-933C-9DDBEAA5E899}" type="slidenum">
              <a:rPr kumimoji="1" lang="ja-JP" altLang="en-US" smtClean="0">
                <a:solidFill>
                  <a:schemeClr val="tx1"/>
                </a:solidFill>
              </a:rPr>
              <a:t>29</a:t>
            </a:fld>
            <a:endParaRPr kumimoji="1" lang="ja-JP" altLang="en-US">
              <a:solidFill>
                <a:schemeClr val="tx1"/>
              </a:solidFill>
            </a:endParaRPr>
          </a:p>
        </p:txBody>
      </p:sp>
      <p:sp>
        <p:nvSpPr>
          <p:cNvPr id="23" name="テキスト ボックス 22"/>
          <p:cNvSpPr txBox="1"/>
          <p:nvPr/>
        </p:nvSpPr>
        <p:spPr>
          <a:xfrm>
            <a:off x="5668395" y="2919908"/>
            <a:ext cx="1430200"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大阪府平均　</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42.1%</a:t>
            </a:r>
          </a:p>
        </p:txBody>
      </p:sp>
      <p:cxnSp>
        <p:nvCxnSpPr>
          <p:cNvPr id="30" name="直線コネクタ 29"/>
          <p:cNvCxnSpPr>
            <a:cxnSpLocks/>
          </p:cNvCxnSpPr>
          <p:nvPr/>
        </p:nvCxnSpPr>
        <p:spPr>
          <a:xfrm flipV="1">
            <a:off x="5079235" y="3108346"/>
            <a:ext cx="572885" cy="8616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8756640" y="1946973"/>
            <a:ext cx="437940"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3" name="テキスト ボックス 32"/>
          <p:cNvSpPr txBox="1"/>
          <p:nvPr/>
        </p:nvSpPr>
        <p:spPr>
          <a:xfrm>
            <a:off x="-58612" y="1946973"/>
            <a:ext cx="437940"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3" name="グループ化 2"/>
          <p:cNvGrpSpPr/>
          <p:nvPr/>
        </p:nvGrpSpPr>
        <p:grpSpPr>
          <a:xfrm>
            <a:off x="3903630" y="1743199"/>
            <a:ext cx="4760352" cy="461665"/>
            <a:chOff x="4198427" y="1249937"/>
            <a:chExt cx="4760352" cy="461665"/>
          </a:xfrm>
        </p:grpSpPr>
        <p:sp>
          <p:nvSpPr>
            <p:cNvPr id="37" name="テキスト ボックス 36"/>
            <p:cNvSpPr txBox="1"/>
            <p:nvPr/>
          </p:nvSpPr>
          <p:spPr>
            <a:xfrm>
              <a:off x="6853620" y="1256060"/>
              <a:ext cx="2105159"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右</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軸</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技術職員比率</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4198427" y="1249937"/>
              <a:ext cx="2796442"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左軸</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職員数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うち技術職員数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869976" y="1319890"/>
              <a:ext cx="504056"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コネクタ 35"/>
            <p:cNvCxnSpPr/>
            <p:nvPr/>
          </p:nvCxnSpPr>
          <p:spPr>
            <a:xfrm>
              <a:off x="7519519" y="1397595"/>
              <a:ext cx="288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4871984" y="1520307"/>
              <a:ext cx="504056"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9" name="テキスト ボックス 38"/>
          <p:cNvSpPr txBox="1"/>
          <p:nvPr/>
        </p:nvSpPr>
        <p:spPr>
          <a:xfrm>
            <a:off x="899592" y="799500"/>
            <a:ext cx="7713032" cy="830997"/>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大阪市と企業団には、それぞれ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444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名と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人の技術職員がいる。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小規模団体では、技術職員の比率が低い傾向にあり、人口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万人未満の団体では技術者が１～２名のところもある。</a:t>
            </a:r>
          </a:p>
        </p:txBody>
      </p:sp>
      <p:sp>
        <p:nvSpPr>
          <p:cNvPr id="40" name="テキスト ボックス 39"/>
          <p:cNvSpPr txBox="1"/>
          <p:nvPr/>
        </p:nvSpPr>
        <p:spPr>
          <a:xfrm>
            <a:off x="683568" y="6628531"/>
            <a:ext cx="3744416"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出典：「平成</a:t>
            </a: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年度 大阪府の水道の現況」</a:t>
            </a:r>
          </a:p>
        </p:txBody>
      </p:sp>
      <p:graphicFrame>
        <p:nvGraphicFramePr>
          <p:cNvPr id="42" name="グラフ 41"/>
          <p:cNvGraphicFramePr/>
          <p:nvPr>
            <p:extLst>
              <p:ext uri="{D42A27DB-BD31-4B8C-83A1-F6EECF244321}">
                <p14:modId xmlns:p14="http://schemas.microsoft.com/office/powerpoint/2010/main" val="113563722"/>
              </p:ext>
            </p:extLst>
          </p:nvPr>
        </p:nvGraphicFramePr>
        <p:xfrm>
          <a:off x="11508" y="2176738"/>
          <a:ext cx="1368000" cy="3996000"/>
        </p:xfrm>
        <a:graphic>
          <a:graphicData uri="http://schemas.openxmlformats.org/drawingml/2006/chart">
            <c:chart xmlns:c="http://schemas.openxmlformats.org/drawingml/2006/chart" xmlns:r="http://schemas.openxmlformats.org/officeDocument/2006/relationships" r:id="rId3"/>
          </a:graphicData>
        </a:graphic>
      </p:graphicFrame>
      <p:cxnSp>
        <p:nvCxnSpPr>
          <p:cNvPr id="43" name="直線コネクタ 42"/>
          <p:cNvCxnSpPr/>
          <p:nvPr/>
        </p:nvCxnSpPr>
        <p:spPr>
          <a:xfrm>
            <a:off x="251520" y="67081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34236" y="3980900"/>
            <a:ext cx="8172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四角形: 角を丸くする 2">
            <a:extLst>
              <a:ext uri="{FF2B5EF4-FFF2-40B4-BE49-F238E27FC236}">
                <a16:creationId xmlns:a16="http://schemas.microsoft.com/office/drawing/2014/main" xmlns="" id="{B082F62D-D114-4759-8190-65C1A6B9A890}"/>
              </a:ext>
            </a:extLst>
          </p:cNvPr>
          <p:cNvSpPr/>
          <p:nvPr/>
        </p:nvSpPr>
        <p:spPr>
          <a:xfrm>
            <a:off x="215516" y="89909"/>
            <a:ext cx="162018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２－④専門人材</a:t>
            </a:r>
          </a:p>
        </p:txBody>
      </p:sp>
    </p:spTree>
    <p:extLst>
      <p:ext uri="{BB962C8B-B14F-4D97-AF65-F5344CB8AC3E}">
        <p14:creationId xmlns:p14="http://schemas.microsoft.com/office/powerpoint/2010/main" val="360776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336975" y="3933429"/>
            <a:ext cx="8470050" cy="2628000"/>
          </a:xfrm>
          <a:prstGeom prst="roundRect">
            <a:avLst>
              <a:gd name="adj" fmla="val 7967"/>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619672" y="99015"/>
            <a:ext cx="3539752" cy="400110"/>
          </a:xfrm>
          <a:prstGeom prst="rect">
            <a:avLst/>
          </a:prstGeom>
          <a:noFill/>
        </p:spPr>
        <p:txBody>
          <a:bodyPr wrap="none" rtlCol="0">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・・・副首都ビジョンでの位置づけ</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89947" y="3992984"/>
            <a:ext cx="3607290" cy="584775"/>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生活インフラの最適化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◆⽔道・下⽔道・ごみ処理</a:t>
            </a:r>
          </a:p>
        </p:txBody>
      </p:sp>
      <p:sp>
        <p:nvSpPr>
          <p:cNvPr id="7" name="正方形/長方形 6"/>
          <p:cNvSpPr/>
          <p:nvPr/>
        </p:nvSpPr>
        <p:spPr>
          <a:xfrm>
            <a:off x="559397" y="4609318"/>
            <a:ext cx="7992000" cy="1815882"/>
          </a:xfrm>
          <a:prstGeom prst="rect">
            <a:avLst/>
          </a:prstGeom>
          <a:ln>
            <a:solidFill>
              <a:schemeClr val="tx1"/>
            </a:solidFill>
          </a:ln>
        </p:spPr>
        <p:txBody>
          <a:bodyPr wrap="square">
            <a:spAutoFit/>
          </a:bodyP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が安⼼して暮らし、企業の経済活動を⽀える都市の⽣活インフラを、持続可能性をもって維持・発展させるため、下記の視点により、それぞれの⽣活インフラに応じた規模の最適化や、経営形態の⾒直しを⾏</a:t>
            </a:r>
            <a:r>
              <a:rPr lang="ja-JP" altLang="en-US" sz="14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う</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○人口減少に伴う需要減に対応するダウンサイジング</a:t>
            </a: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○施設・設備の⽼朽化に伴う更新コストの平準化</a:t>
            </a: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○⾃律的な運営と運営コストの抑制に資する経営形態の⾒直し</a:t>
            </a: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○ゲリラ豪雨や巨大地震などの災害に強い生活インフラの実現</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92331" y="6608499"/>
            <a:ext cx="136768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副首都ビジョン抜粋</a:t>
            </a:r>
          </a:p>
        </p:txBody>
      </p:sp>
      <p:sp>
        <p:nvSpPr>
          <p:cNvPr id="15" name="テキスト ボックス 14"/>
          <p:cNvSpPr txBox="1"/>
          <p:nvPr/>
        </p:nvSpPr>
        <p:spPr>
          <a:xfrm>
            <a:off x="8439004"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3</a:t>
            </a:fld>
            <a:endParaRPr kumimoji="1" lang="ja-JP" altLang="en-US" sz="1200" dirty="0"/>
          </a:p>
        </p:txBody>
      </p:sp>
      <p:sp>
        <p:nvSpPr>
          <p:cNvPr id="16" name="正方形/長方形 15"/>
          <p:cNvSpPr/>
          <p:nvPr/>
        </p:nvSpPr>
        <p:spPr>
          <a:xfrm>
            <a:off x="396085" y="1419964"/>
            <a:ext cx="8329831" cy="1850052"/>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7" name="角丸四角形 16"/>
          <p:cNvSpPr/>
          <p:nvPr/>
        </p:nvSpPr>
        <p:spPr>
          <a:xfrm>
            <a:off x="673938" y="1471575"/>
            <a:ext cx="3816424" cy="1224453"/>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200" b="1" dirty="0">
                <a:solidFill>
                  <a:prstClr val="black"/>
                </a:solidFill>
                <a:latin typeface="Meiryo UI" panose="020B0604030504040204" pitchFamily="50" charset="-128"/>
                <a:ea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ハード面での機能充実</a:t>
            </a:r>
            <a:r>
              <a:rPr lang="en-US" altLang="ja-JP" sz="1400" b="1" dirty="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sz="1400" b="1" dirty="0">
                <a:solidFill>
                  <a:prstClr val="black"/>
                </a:solidFill>
                <a:latin typeface="Meiryo UI" panose="020B0604030504040204" pitchFamily="50" charset="-128"/>
                <a:ea typeface="Meiryo UI" panose="020B0604030504040204" pitchFamily="50" charset="-128"/>
              </a:rPr>
              <a:t>　（１）都市インフラの充実　</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b="1" dirty="0">
                <a:solidFill>
                  <a:prstClr val="black"/>
                </a:solidFill>
                <a:latin typeface="Meiryo UI" panose="020B0604030504040204" pitchFamily="50" charset="-128"/>
                <a:ea typeface="Meiryo UI" panose="020B0604030504040204" pitchFamily="50" charset="-128"/>
              </a:rPr>
              <a:t>　（２）基盤的な公共機能の高度化</a:t>
            </a:r>
            <a:endParaRPr lang="en-US" altLang="ja-JP" sz="1400" b="1" dirty="0">
              <a:solidFill>
                <a:prstClr val="black"/>
              </a:solidFill>
              <a:latin typeface="Meiryo UI" panose="020B0604030504040204" pitchFamily="50" charset="-128"/>
              <a:ea typeface="Meiryo UI" panose="020B0604030504040204" pitchFamily="50" charset="-128"/>
            </a:endParaRPr>
          </a:p>
        </p:txBody>
      </p:sp>
      <p:sp>
        <p:nvSpPr>
          <p:cNvPr id="18" name="角丸四角形 17"/>
          <p:cNvSpPr/>
          <p:nvPr/>
        </p:nvSpPr>
        <p:spPr>
          <a:xfrm>
            <a:off x="4137219" y="1505235"/>
            <a:ext cx="4968552"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ソフト面での機能充実</a:t>
            </a:r>
            <a:r>
              <a:rPr lang="en-US" altLang="ja-JP" sz="1400" b="1" dirty="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sz="1400" b="1" dirty="0">
                <a:solidFill>
                  <a:prstClr val="black"/>
                </a:solidFill>
                <a:latin typeface="Meiryo UI" panose="020B0604030504040204" pitchFamily="50" charset="-128"/>
                <a:ea typeface="Meiryo UI" panose="020B0604030504040204" pitchFamily="50" charset="-128"/>
              </a:rPr>
              <a:t>（３）規制改革や特区による環境整備</a:t>
            </a:r>
            <a:r>
              <a:rPr lang="en-US" altLang="ja-JP" sz="1400" b="1" dirty="0">
                <a:solidFill>
                  <a:prstClr val="black"/>
                </a:solidFill>
                <a:latin typeface="Meiryo UI" panose="020B0604030504040204" pitchFamily="50" charset="-128"/>
                <a:ea typeface="Meiryo UI" panose="020B0604030504040204" pitchFamily="50" charset="-128"/>
              </a:rPr>
              <a:t/>
            </a:r>
            <a:br>
              <a:rPr lang="en-US" altLang="ja-JP" sz="1400" b="1" dirty="0">
                <a:solidFill>
                  <a:prstClr val="black"/>
                </a:solidFill>
                <a:latin typeface="Meiryo UI" panose="020B0604030504040204" pitchFamily="50" charset="-128"/>
                <a:ea typeface="Meiryo UI" panose="020B0604030504040204" pitchFamily="50" charset="-128"/>
              </a:rPr>
            </a:br>
            <a:r>
              <a:rPr lang="ja-JP" altLang="en-US" sz="1400" b="1" dirty="0">
                <a:solidFill>
                  <a:prstClr val="black"/>
                </a:solidFill>
                <a:latin typeface="Meiryo UI" panose="020B0604030504040204" pitchFamily="50" charset="-128"/>
                <a:ea typeface="Meiryo UI" panose="020B0604030504040204" pitchFamily="50" charset="-128"/>
              </a:rPr>
              <a:t>（４）産業支援や研究開発の機能・体制強化　</a:t>
            </a:r>
            <a:endParaRPr lang="en-US" altLang="ja-JP" sz="1400"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b="1" dirty="0">
                <a:solidFill>
                  <a:prstClr val="black"/>
                </a:solidFill>
                <a:latin typeface="Meiryo UI" panose="020B0604030504040204" pitchFamily="50" charset="-128"/>
                <a:ea typeface="Meiryo UI" panose="020B0604030504040204" pitchFamily="50" charset="-128"/>
              </a:rPr>
              <a:t>（５）人材育成環境の充実</a:t>
            </a:r>
            <a:endParaRPr lang="en-US" altLang="ja-JP" sz="1400"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b="1" dirty="0">
                <a:solidFill>
                  <a:prstClr val="black"/>
                </a:solidFill>
                <a:latin typeface="Meiryo UI" panose="020B0604030504040204" pitchFamily="50" charset="-128"/>
                <a:ea typeface="Meiryo UI" panose="020B0604030504040204" pitchFamily="50" charset="-128"/>
              </a:rPr>
              <a:t>（６）文化創造・情報発信の基盤形成</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403648" y="1082540"/>
            <a:ext cx="6480720" cy="449739"/>
          </a:xfrm>
          <a:prstGeom prst="rect">
            <a:avLst/>
          </a:prstGeom>
          <a:solidFill>
            <a:schemeClr val="tx2"/>
          </a:solidFill>
        </p:spPr>
        <p:txBody>
          <a:bodyPr wrap="square" rtlCol="0">
            <a:spAutoFit/>
          </a:bodyPr>
          <a:lstStyle/>
          <a:p>
            <a:pPr algn="ctr">
              <a:lnSpc>
                <a:spcPct val="150000"/>
              </a:lnSpc>
            </a:pPr>
            <a:r>
              <a:rPr lang="ja-JP" altLang="en-US" b="1" dirty="0">
                <a:solidFill>
                  <a:prstClr val="white"/>
                </a:solidFill>
                <a:latin typeface="Meiryo UI" panose="020B0604030504040204" pitchFamily="50" charset="-128"/>
                <a:ea typeface="Meiryo UI" panose="020B0604030504040204" pitchFamily="50" charset="-128"/>
              </a:rPr>
              <a:t>大都市としてのポテンシャルにさらに磨きをかける</a:t>
            </a:r>
          </a:p>
        </p:txBody>
      </p:sp>
      <p:sp>
        <p:nvSpPr>
          <p:cNvPr id="26" name="角丸四角形 25"/>
          <p:cNvSpPr/>
          <p:nvPr/>
        </p:nvSpPr>
        <p:spPr>
          <a:xfrm>
            <a:off x="781950" y="2225994"/>
            <a:ext cx="2997962" cy="396000"/>
          </a:xfrm>
          <a:prstGeom prst="roundRect">
            <a:avLst/>
          </a:prstGeom>
          <a:noFill/>
          <a:ln w="28575">
            <a:solidFill>
              <a:srgbClr val="FF0000"/>
            </a:solidFill>
            <a:prstDash val="sysDash"/>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矢印コネクタ 26"/>
          <p:cNvCxnSpPr/>
          <p:nvPr/>
        </p:nvCxnSpPr>
        <p:spPr>
          <a:xfrm>
            <a:off x="1089689" y="2640608"/>
            <a:ext cx="0" cy="1188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台形 29"/>
          <p:cNvSpPr/>
          <p:nvPr/>
        </p:nvSpPr>
        <p:spPr>
          <a:xfrm>
            <a:off x="2342864" y="3370570"/>
            <a:ext cx="4461384" cy="458038"/>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ja-JP" altLang="en-US" b="1" dirty="0">
                <a:solidFill>
                  <a:prstClr val="white"/>
                </a:solidFill>
                <a:latin typeface="Meiryo UI" panose="020B0604030504040204" pitchFamily="50" charset="-128"/>
                <a:ea typeface="Meiryo UI" panose="020B0604030504040204" pitchFamily="50" charset="-128"/>
              </a:rPr>
              <a:t>豊かな住民生活をしっかりと確保する</a:t>
            </a:r>
          </a:p>
        </p:txBody>
      </p:sp>
      <p:sp>
        <p:nvSpPr>
          <p:cNvPr id="31" name="上カーブ矢印 30"/>
          <p:cNvSpPr/>
          <p:nvPr/>
        </p:nvSpPr>
        <p:spPr>
          <a:xfrm rot="5400000">
            <a:off x="1375843" y="3078742"/>
            <a:ext cx="880828" cy="393170"/>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2" name="上カーブ矢印 31"/>
          <p:cNvSpPr/>
          <p:nvPr/>
        </p:nvSpPr>
        <p:spPr>
          <a:xfrm rot="16200000">
            <a:off x="7159988" y="3040821"/>
            <a:ext cx="891451" cy="450803"/>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3" name="テキスト ボックス 32"/>
          <p:cNvSpPr txBox="1"/>
          <p:nvPr/>
        </p:nvSpPr>
        <p:spPr>
          <a:xfrm>
            <a:off x="396085" y="632610"/>
            <a:ext cx="8533105" cy="307777"/>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副首都ビジョンの中で、ハード面での機能充実として「基盤的な公共機能の高度化」を図るべきものとして位置づけ。</a:t>
            </a:r>
          </a:p>
        </p:txBody>
      </p:sp>
      <p:sp>
        <p:nvSpPr>
          <p:cNvPr id="21" name="テキスト ボックス 20"/>
          <p:cNvSpPr txBox="1"/>
          <p:nvPr/>
        </p:nvSpPr>
        <p:spPr>
          <a:xfrm>
            <a:off x="467544" y="96069"/>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a:off x="525904" y="557734"/>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911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451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79040" y="1916832"/>
            <a:ext cx="6965368" cy="646331"/>
          </a:xfrm>
          <a:prstGeom prst="rect">
            <a:avLst/>
          </a:prstGeom>
          <a:noFill/>
        </p:spPr>
        <p:txBody>
          <a:bodyPr wrap="none" rtlCol="0">
            <a:spAutoFit/>
          </a:bodyPr>
          <a:lstStyle/>
          <a:p>
            <a:r>
              <a:rPr kumimoji="1" lang="ja-JP" altLang="en-US" sz="3600" dirty="0" smtClean="0"/>
              <a:t>第</a:t>
            </a:r>
            <a:r>
              <a:rPr lang="ja-JP" altLang="en-US" sz="3600" dirty="0"/>
              <a:t>３</a:t>
            </a:r>
            <a:r>
              <a:rPr kumimoji="1" lang="ja-JP" altLang="en-US" sz="3600" dirty="0" smtClean="0"/>
              <a:t>章</a:t>
            </a:r>
            <a:r>
              <a:rPr kumimoji="1" lang="ja-JP" altLang="en-US" sz="3600" dirty="0"/>
              <a:t>　府市のこれまでの取り組み</a:t>
            </a:r>
          </a:p>
        </p:txBody>
      </p:sp>
      <p:sp>
        <p:nvSpPr>
          <p:cNvPr id="4" name="スライド番号プレースホルダー 2"/>
          <p:cNvSpPr>
            <a:spLocks noGrp="1"/>
          </p:cNvSpPr>
          <p:nvPr>
            <p:ph type="sldNum" sz="quarter" idx="12"/>
          </p:nvPr>
        </p:nvSpPr>
        <p:spPr>
          <a:xfrm>
            <a:off x="6988552" y="6483180"/>
            <a:ext cx="2133600" cy="365125"/>
          </a:xfrm>
        </p:spPr>
        <p:txBody>
          <a:bodyPr/>
          <a:lstStyle/>
          <a:p>
            <a:fld id="{7853CF83-2CA7-468D-933C-9DDBEAA5E899}" type="slidenum">
              <a:rPr kumimoji="1" lang="ja-JP" altLang="en-US" smtClean="0">
                <a:solidFill>
                  <a:schemeClr val="tx1"/>
                </a:solidFill>
              </a:rPr>
              <a:t>31</a:t>
            </a:fld>
            <a:endParaRPr kumimoji="1" lang="ja-JP" altLang="en-US" dirty="0">
              <a:solidFill>
                <a:schemeClr val="tx1"/>
              </a:solidFill>
            </a:endParaRPr>
          </a:p>
        </p:txBody>
      </p:sp>
      <p:sp>
        <p:nvSpPr>
          <p:cNvPr id="3" name="正方形/長方形 2"/>
          <p:cNvSpPr/>
          <p:nvPr/>
        </p:nvSpPr>
        <p:spPr>
          <a:xfrm>
            <a:off x="1818524" y="3015952"/>
            <a:ext cx="5886400" cy="1477328"/>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①　府市の統合協議</a:t>
            </a: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②　大阪市水道事業の改革</a:t>
            </a: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③　大阪広域水道企業団（旧大阪府水道部）の改革</a:t>
            </a:r>
          </a:p>
        </p:txBody>
      </p:sp>
    </p:spTree>
    <p:extLst>
      <p:ext uri="{BB962C8B-B14F-4D97-AF65-F5344CB8AC3E}">
        <p14:creationId xmlns:p14="http://schemas.microsoft.com/office/powerpoint/2010/main" val="2295723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40738" y="692696"/>
            <a:ext cx="1196441" cy="14400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3" name="正方形/長方形 12"/>
          <p:cNvSpPr/>
          <p:nvPr/>
        </p:nvSpPr>
        <p:spPr>
          <a:xfrm>
            <a:off x="141754" y="2246504"/>
            <a:ext cx="1196441" cy="14401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4" name="正方形/長方形 13"/>
          <p:cNvSpPr/>
          <p:nvPr/>
        </p:nvSpPr>
        <p:spPr>
          <a:xfrm>
            <a:off x="140737" y="3911644"/>
            <a:ext cx="1196441" cy="28080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2400"/>
          </a:p>
        </p:txBody>
      </p:sp>
      <p:sp>
        <p:nvSpPr>
          <p:cNvPr id="4" name="テキスト ボックス 3"/>
          <p:cNvSpPr txBox="1"/>
          <p:nvPr/>
        </p:nvSpPr>
        <p:spPr>
          <a:xfrm>
            <a:off x="1763688" y="52530"/>
            <a:ext cx="7055768" cy="430887"/>
          </a:xfrm>
          <a:prstGeom prst="rect">
            <a:avLst/>
          </a:prstGeom>
          <a:noFill/>
        </p:spPr>
        <p:txBody>
          <a:bodyPr wrap="square" rtlCol="0">
            <a:spAutoFit/>
          </a:bodyPr>
          <a:lstStyle/>
          <a:p>
            <a:pPr algn="ctr"/>
            <a:r>
              <a:rPr lang="ja-JP" altLang="en-US" sz="2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これまでの府市水道事業の経営形態見直しの経過</a:t>
            </a:r>
          </a:p>
        </p:txBody>
      </p:sp>
      <p:graphicFrame>
        <p:nvGraphicFramePr>
          <p:cNvPr id="5" name="表 4"/>
          <p:cNvGraphicFramePr>
            <a:graphicFrameLocks noGrp="1"/>
          </p:cNvGraphicFramePr>
          <p:nvPr>
            <p:extLst>
              <p:ext uri="{D42A27DB-BD31-4B8C-83A1-F6EECF244321}">
                <p14:modId xmlns:p14="http://schemas.microsoft.com/office/powerpoint/2010/main" val="1595226915"/>
              </p:ext>
            </p:extLst>
          </p:nvPr>
        </p:nvGraphicFramePr>
        <p:xfrm>
          <a:off x="1476672" y="665400"/>
          <a:ext cx="7488000" cy="1483360"/>
        </p:xfrm>
        <a:graphic>
          <a:graphicData uri="http://schemas.openxmlformats.org/drawingml/2006/table">
            <a:tbl>
              <a:tblPr firstRow="1" bandRow="1">
                <a:tableStyleId>{5940675A-B579-460E-94D1-54222C63F5DA}</a:tableStyleId>
              </a:tblPr>
              <a:tblGrid>
                <a:gridCol w="1188000">
                  <a:extLst>
                    <a:ext uri="{9D8B030D-6E8A-4147-A177-3AD203B41FA5}">
                      <a16:colId xmlns:a16="http://schemas.microsoft.com/office/drawing/2014/main" xmlns="" val="20001"/>
                    </a:ext>
                  </a:extLst>
                </a:gridCol>
                <a:gridCol w="6300000">
                  <a:extLst>
                    <a:ext uri="{9D8B030D-6E8A-4147-A177-3AD203B41FA5}">
                      <a16:colId xmlns:a16="http://schemas.microsoft.com/office/drawing/2014/main" xmlns="" val="20002"/>
                    </a:ext>
                  </a:extLst>
                </a:gridCol>
              </a:tblGrid>
              <a:tr h="370840">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年２月</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水道事業統合について橋下知事から平松市長に申し入れ</a:t>
                      </a:r>
                    </a:p>
                  </a:txBody>
                  <a:tcPr marL="36000" marR="36000" marT="36000" marB="36000"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0"/>
                  </a:ext>
                </a:extLst>
              </a:tr>
              <a:tr h="370840">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年９月</a:t>
                      </a: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「コンセッション型の指定管理者制度」で府市が合意</a:t>
                      </a: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1"/>
                  </a:ext>
                </a:extLst>
              </a:tr>
              <a:tr h="370840">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年１月</a:t>
                      </a: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府下</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市町村の首長会議で、府市合意の指定管理者制度を選択しないことを決定</a:t>
                      </a: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2"/>
                  </a:ext>
                </a:extLst>
              </a:tr>
              <a:tr h="370840">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年４月</a:t>
                      </a:r>
                    </a:p>
                  </a:txBody>
                  <a:tcPr marL="36000" marR="36000" marT="36000" marB="36000" anchor="ctr">
                    <a:lnT w="12700" cap="flat" cmpd="sng" algn="ctr">
                      <a:solidFill>
                        <a:schemeClr val="tx1"/>
                      </a:solidFill>
                      <a:prstDash val="dash"/>
                      <a:round/>
                      <a:headEnd type="none" w="med" len="med"/>
                      <a:tailEnd type="none" w="med" len="med"/>
                    </a:lnT>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大阪広域水道企業団による用水供給事業開始（府の用水供給事業は廃止）</a:t>
                      </a:r>
                    </a:p>
                  </a:txBody>
                  <a:tcPr marL="36000" marR="36000" marT="36000" marB="36000"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xmlns="" val="10003"/>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641143991"/>
              </p:ext>
            </p:extLst>
          </p:nvPr>
        </p:nvGraphicFramePr>
        <p:xfrm>
          <a:off x="1475656" y="2233672"/>
          <a:ext cx="7488000" cy="1483360"/>
        </p:xfrm>
        <a:graphic>
          <a:graphicData uri="http://schemas.openxmlformats.org/drawingml/2006/table">
            <a:tbl>
              <a:tblPr firstRow="1" bandRow="1">
                <a:tableStyleId>{5940675A-B579-460E-94D1-54222C63F5DA}</a:tableStyleId>
              </a:tblPr>
              <a:tblGrid>
                <a:gridCol w="1188000">
                  <a:extLst>
                    <a:ext uri="{9D8B030D-6E8A-4147-A177-3AD203B41FA5}">
                      <a16:colId xmlns:a16="http://schemas.microsoft.com/office/drawing/2014/main" xmlns="" val="20001"/>
                    </a:ext>
                  </a:extLst>
                </a:gridCol>
                <a:gridCol w="6300000">
                  <a:extLst>
                    <a:ext uri="{9D8B030D-6E8A-4147-A177-3AD203B41FA5}">
                      <a16:colId xmlns:a16="http://schemas.microsoft.com/office/drawing/2014/main" xmlns="" val="20002"/>
                    </a:ext>
                  </a:extLst>
                </a:gridCol>
              </a:tblGrid>
              <a:tr h="370840">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年１月</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企業団首長会議で、橋下市長が統合協議開始を申し入れ</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0"/>
                  </a:ext>
                </a:extLst>
              </a:tr>
              <a:tr h="370840">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年４月</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市町村首長会議</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大阪市長を含む</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で、統合案を承認</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1"/>
                  </a:ext>
                </a:extLst>
              </a:tr>
              <a:tr h="370840">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年５月</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大阪市会において、統合関連議案を否決（市民にメリットがない等の指摘・意見）</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2"/>
                  </a:ext>
                </a:extLst>
              </a:tr>
              <a:tr h="370840">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年６月</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solidFill>
                      <a:schemeClr val="accent5">
                        <a:lumMod val="40000"/>
                        <a:lumOff val="60000"/>
                      </a:schemeClr>
                    </a:solidFill>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統合協議を一旦中止</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xmlns="" val="10003"/>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794833601"/>
              </p:ext>
            </p:extLst>
          </p:nvPr>
        </p:nvGraphicFramePr>
        <p:xfrm>
          <a:off x="1475656" y="4289964"/>
          <a:ext cx="3564264" cy="2421600"/>
        </p:xfrm>
        <a:graphic>
          <a:graphicData uri="http://schemas.openxmlformats.org/drawingml/2006/table">
            <a:tbl>
              <a:tblPr firstRow="1" bandRow="1">
                <a:tableStyleId>{5940675A-B579-460E-94D1-54222C63F5DA}</a:tableStyleId>
              </a:tblPr>
              <a:tblGrid>
                <a:gridCol w="1188000">
                  <a:extLst>
                    <a:ext uri="{9D8B030D-6E8A-4147-A177-3AD203B41FA5}">
                      <a16:colId xmlns:a16="http://schemas.microsoft.com/office/drawing/2014/main" xmlns="" val="20001"/>
                    </a:ext>
                  </a:extLst>
                </a:gridCol>
                <a:gridCol w="2376264">
                  <a:extLst>
                    <a:ext uri="{9D8B030D-6E8A-4147-A177-3AD203B41FA5}">
                      <a16:colId xmlns:a16="http://schemas.microsoft.com/office/drawing/2014/main" xmlns="" val="20002"/>
                    </a:ext>
                  </a:extLst>
                </a:gridCol>
              </a:tblGrid>
              <a:tr h="388848">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年６月</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大阪市において、経営形態見直し検討を開始</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検討素案、基本方針、実施プラン（実施方針等）策定</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1"/>
                  </a:ext>
                </a:extLst>
              </a:tr>
              <a:tr h="370840">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２・３月市会</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運営権活用を可能とするための「条例改正議案」を提出</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2"/>
                  </a:ext>
                </a:extLst>
              </a:tr>
              <a:tr h="370840">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２・３月市会</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solidFill>
                      <a:schemeClr val="accent5">
                        <a:lumMod val="40000"/>
                        <a:lumOff val="60000"/>
                      </a:schemeClr>
                    </a:solidFill>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「条例改正議案」が、賛否いずれも過半数に達せず「廃案」</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（公共性の担保への懸念等の指摘・意見）</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xmlns="" val="10003"/>
                  </a:ext>
                </a:extLst>
              </a:tr>
            </a:tbl>
          </a:graphicData>
        </a:graphic>
      </p:graphicFrame>
      <p:sp>
        <p:nvSpPr>
          <p:cNvPr id="8" name="スライド番号プレースホルダー 2"/>
          <p:cNvSpPr>
            <a:spLocks noGrp="1"/>
          </p:cNvSpPr>
          <p:nvPr>
            <p:ph type="sldNum" sz="quarter" idx="12"/>
          </p:nvPr>
        </p:nvSpPr>
        <p:spPr>
          <a:xfrm>
            <a:off x="6987480" y="6552640"/>
            <a:ext cx="2133600" cy="365125"/>
          </a:xfrm>
        </p:spPr>
        <p:txBody>
          <a:bodyPr/>
          <a:lstStyle/>
          <a:p>
            <a:fld id="{7853CF83-2CA7-468D-933C-9DDBEAA5E899}" type="slidenum">
              <a:rPr kumimoji="1" lang="ja-JP" altLang="en-US" smtClean="0">
                <a:solidFill>
                  <a:schemeClr val="tx1"/>
                </a:solidFill>
              </a:rPr>
              <a:t>32</a:t>
            </a:fld>
            <a:endParaRPr kumimoji="1" lang="ja-JP" altLang="en-US">
              <a:solidFill>
                <a:schemeClr val="tx1"/>
              </a:solidFill>
            </a:endParaRPr>
          </a:p>
        </p:txBody>
      </p:sp>
      <p:sp>
        <p:nvSpPr>
          <p:cNvPr id="9" name="四角形: 角を丸くする 8">
            <a:extLst>
              <a:ext uri="{FF2B5EF4-FFF2-40B4-BE49-F238E27FC236}">
                <a16:creationId xmlns:a16="http://schemas.microsoft.com/office/drawing/2014/main" xmlns="" id="{45B0965D-543C-4224-825F-EC747610AA83}"/>
              </a:ext>
            </a:extLst>
          </p:cNvPr>
          <p:cNvSpPr/>
          <p:nvPr/>
        </p:nvSpPr>
        <p:spPr>
          <a:xfrm>
            <a:off x="215516" y="69973"/>
            <a:ext cx="1620180" cy="39600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smtClean="0">
                <a:latin typeface="Meiryo UI" panose="020B0604030504040204" pitchFamily="50" charset="-128"/>
                <a:ea typeface="Meiryo UI" panose="020B0604030504040204" pitchFamily="50" charset="-128"/>
              </a:rPr>
              <a:t>３－</a:t>
            </a:r>
            <a:r>
              <a:rPr lang="ja-JP" altLang="en-US" sz="1400" b="1" dirty="0">
                <a:latin typeface="Meiryo UI" panose="020B0604030504040204" pitchFamily="50" charset="-128"/>
                <a:ea typeface="Meiryo UI" panose="020B0604030504040204" pitchFamily="50" charset="-128"/>
              </a:rPr>
              <a:t>①</a:t>
            </a:r>
            <a:r>
              <a:rPr kumimoji="1" lang="ja-JP" altLang="en-US" sz="1400" b="1" dirty="0" smtClean="0">
                <a:latin typeface="Meiryo UI" panose="020B0604030504040204" pitchFamily="50" charset="-128"/>
                <a:ea typeface="Meiryo UI" panose="020B0604030504040204" pitchFamily="50" charset="-128"/>
              </a:rPr>
              <a:t>統合</a:t>
            </a:r>
            <a:r>
              <a:rPr kumimoji="1" lang="ja-JP" altLang="en-US" sz="1400" b="1" dirty="0">
                <a:latin typeface="Meiryo UI" panose="020B0604030504040204" pitchFamily="50" charset="-128"/>
                <a:ea typeface="Meiryo UI" panose="020B0604030504040204" pitchFamily="50" charset="-128"/>
              </a:rPr>
              <a:t>協議</a:t>
            </a:r>
          </a:p>
        </p:txBody>
      </p:sp>
      <p:sp>
        <p:nvSpPr>
          <p:cNvPr id="10" name="正方形/長方形 9"/>
          <p:cNvSpPr/>
          <p:nvPr/>
        </p:nvSpPr>
        <p:spPr>
          <a:xfrm>
            <a:off x="179512" y="736568"/>
            <a:ext cx="1129972" cy="1365365"/>
          </a:xfrm>
          <a:prstGeom prst="rect">
            <a:avLst/>
          </a:prstGeom>
        </p:spPr>
        <p:txBody>
          <a:bodyPr wrap="square" lIns="36000" tIns="36000" rIns="36000" bIns="36000">
            <a:spAutoFit/>
          </a:bodyP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フェーズ１</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大阪府と</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大阪市による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水道事業の</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統合協議</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35640" y="2362948"/>
            <a:ext cx="1262910" cy="1261884"/>
          </a:xfrm>
          <a:prstGeom prst="rect">
            <a:avLst/>
          </a:prstGeom>
        </p:spPr>
        <p:txBody>
          <a:bodyPr wrap="square">
            <a:spAutoFit/>
          </a:bodyP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フェーズ２</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広域水道企業団と大阪市による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水道事業の</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統合協議</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7504" y="5157192"/>
            <a:ext cx="1262910" cy="369332"/>
          </a:xfrm>
          <a:prstGeom prst="rect">
            <a:avLst/>
          </a:prstGeom>
        </p:spPr>
        <p:txBody>
          <a:bodyPr wrap="square">
            <a:spAutoFit/>
          </a:bodyPr>
          <a:lstStyle/>
          <a:p>
            <a:pPr algn="ct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現在</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正方形/長方形 1"/>
          <p:cNvSpPr/>
          <p:nvPr/>
        </p:nvSpPr>
        <p:spPr>
          <a:xfrm>
            <a:off x="1475656" y="3903252"/>
            <a:ext cx="3564000" cy="307777"/>
          </a:xfrm>
          <a:prstGeom prst="rect">
            <a:avLst/>
          </a:prstGeom>
          <a:solidFill>
            <a:schemeClr val="bg1">
              <a:lumMod val="75000"/>
            </a:schemeClr>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大阪市における運営権制度の活用の検討</a:t>
            </a:r>
          </a:p>
        </p:txBody>
      </p:sp>
      <p:sp>
        <p:nvSpPr>
          <p:cNvPr id="17" name="正方形/長方形 16"/>
          <p:cNvSpPr/>
          <p:nvPr/>
        </p:nvSpPr>
        <p:spPr>
          <a:xfrm>
            <a:off x="5337050" y="3903252"/>
            <a:ext cx="3564000" cy="276999"/>
          </a:xfrm>
          <a:prstGeom prst="rect">
            <a:avLst/>
          </a:prstGeom>
          <a:solidFill>
            <a:schemeClr val="bg1">
              <a:lumMod val="75000"/>
            </a:schemeClr>
          </a:solidFill>
        </p:spPr>
        <p:txBody>
          <a:bodyPr wrap="square">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広域水道企業団における受水市町村との事業統合</a:t>
            </a:r>
          </a:p>
        </p:txBody>
      </p:sp>
      <p:cxnSp>
        <p:nvCxnSpPr>
          <p:cNvPr id="18" name="直線コネクタ 17"/>
          <p:cNvCxnSpPr/>
          <p:nvPr/>
        </p:nvCxnSpPr>
        <p:spPr>
          <a:xfrm>
            <a:off x="251520" y="548680"/>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表 18"/>
          <p:cNvGraphicFramePr>
            <a:graphicFrameLocks noGrp="1"/>
          </p:cNvGraphicFramePr>
          <p:nvPr>
            <p:extLst>
              <p:ext uri="{D42A27DB-BD31-4B8C-83A1-F6EECF244321}">
                <p14:modId xmlns:p14="http://schemas.microsoft.com/office/powerpoint/2010/main" val="3906967477"/>
              </p:ext>
            </p:extLst>
          </p:nvPr>
        </p:nvGraphicFramePr>
        <p:xfrm>
          <a:off x="5337050" y="4304806"/>
          <a:ext cx="3564264" cy="1854191"/>
        </p:xfrm>
        <a:graphic>
          <a:graphicData uri="http://schemas.openxmlformats.org/drawingml/2006/table">
            <a:tbl>
              <a:tblPr firstRow="1" bandRow="1">
                <a:tableStyleId>{5940675A-B579-460E-94D1-54222C63F5DA}</a:tableStyleId>
              </a:tblPr>
              <a:tblGrid>
                <a:gridCol w="1188000">
                  <a:extLst>
                    <a:ext uri="{9D8B030D-6E8A-4147-A177-3AD203B41FA5}">
                      <a16:colId xmlns:a16="http://schemas.microsoft.com/office/drawing/2014/main" xmlns="" val="20001"/>
                    </a:ext>
                  </a:extLst>
                </a:gridCol>
                <a:gridCol w="2376264">
                  <a:extLst>
                    <a:ext uri="{9D8B030D-6E8A-4147-A177-3AD203B41FA5}">
                      <a16:colId xmlns:a16="http://schemas.microsoft.com/office/drawing/2014/main" xmlns="" val="20002"/>
                    </a:ext>
                  </a:extLst>
                </a:gridCol>
              </a:tblGrid>
              <a:tr h="490065">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おおさか水道ビジョン</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企業団を核とした広域化の推進</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2"/>
                  </a:ext>
                </a:extLst>
              </a:tr>
              <a:tr h="558309">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四條畷市・太子町・千早赤阪村との事業統合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0"/>
                  </a:ext>
                </a:extLst>
              </a:tr>
              <a:tr h="797162">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（検討中）</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泉南市･阪南市･豊能町･能勢町･忠岡町･田尻町･岬町</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との事業統合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01155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下矢印 17"/>
          <p:cNvSpPr/>
          <p:nvPr/>
        </p:nvSpPr>
        <p:spPr>
          <a:xfrm>
            <a:off x="624421" y="4176717"/>
            <a:ext cx="1224136" cy="740102"/>
          </a:xfrm>
          <a:prstGeom prst="downArrow">
            <a:avLst>
              <a:gd name="adj1" fmla="val 50000"/>
              <a:gd name="adj2" fmla="val 255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 name="右矢印 19"/>
          <p:cNvSpPr/>
          <p:nvPr/>
        </p:nvSpPr>
        <p:spPr>
          <a:xfrm>
            <a:off x="2260754" y="5192590"/>
            <a:ext cx="866986" cy="720000"/>
          </a:xfrm>
          <a:prstGeom prst="rightArrow">
            <a:avLst>
              <a:gd name="adj1" fmla="val 50000"/>
              <a:gd name="adj2" fmla="val 3317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用水の供給</a:t>
            </a:r>
          </a:p>
        </p:txBody>
      </p:sp>
      <p:sp>
        <p:nvSpPr>
          <p:cNvPr id="21" name="左矢印 20"/>
          <p:cNvSpPr/>
          <p:nvPr/>
        </p:nvSpPr>
        <p:spPr>
          <a:xfrm>
            <a:off x="2312456" y="5873845"/>
            <a:ext cx="866986" cy="720000"/>
          </a:xfrm>
          <a:prstGeom prst="leftArrow">
            <a:avLst>
              <a:gd name="adj1" fmla="val 50000"/>
              <a:gd name="adj2" fmla="val 3606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b="1" dirty="0">
                <a:solidFill>
                  <a:schemeClr val="tx1"/>
                </a:solidFill>
              </a:rPr>
              <a:t>用水供給料金</a:t>
            </a:r>
            <a:endParaRPr kumimoji="1" lang="ja-JP" altLang="en-US" sz="1200" b="1" dirty="0">
              <a:solidFill>
                <a:schemeClr val="tx1"/>
              </a:solidFill>
            </a:endParaRPr>
          </a:p>
        </p:txBody>
      </p:sp>
      <p:sp>
        <p:nvSpPr>
          <p:cNvPr id="5" name="テキスト ボックス 2"/>
          <p:cNvSpPr txBox="1">
            <a:spLocks noChangeArrowheads="1"/>
          </p:cNvSpPr>
          <p:nvPr/>
        </p:nvSpPr>
        <p:spPr bwMode="auto">
          <a:xfrm>
            <a:off x="35992" y="7448"/>
            <a:ext cx="4464000" cy="369332"/>
          </a:xfrm>
          <a:prstGeom prst="rect">
            <a:avLst/>
          </a:prstGeom>
          <a:solidFill>
            <a:schemeClr val="bg1">
              <a:lumMod val="85000"/>
            </a:schemeClr>
          </a:solidFill>
          <a:ln w="9525">
            <a:noFill/>
            <a:miter lim="800000"/>
            <a:headEnd/>
            <a:tailEnd/>
          </a:ln>
        </p:spPr>
        <p:txBody>
          <a:bodyPr wrap="square">
            <a:spAutoFit/>
          </a:bodyPr>
          <a:lstStyle/>
          <a:p>
            <a:pPr marL="271463" indent="-271463" algn="ctr"/>
            <a:r>
              <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フェーズ１</a:t>
            </a:r>
            <a:r>
              <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府市統合協議のスキーム</a:t>
            </a:r>
            <a:endPar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50026" y="2708001"/>
            <a:ext cx="4285508" cy="1512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7" name="テキスト ボックス 6"/>
          <p:cNvSpPr txBox="1"/>
          <p:nvPr/>
        </p:nvSpPr>
        <p:spPr>
          <a:xfrm>
            <a:off x="1120374" y="2750206"/>
            <a:ext cx="2304256" cy="369332"/>
          </a:xfrm>
          <a:prstGeom prst="rect">
            <a:avLst/>
          </a:prstGeom>
          <a:noFill/>
        </p:spPr>
        <p:txBody>
          <a:bodyPr wrap="square" rtlCol="0">
            <a:spAutoFit/>
          </a:bodyPr>
          <a:lstStyle/>
          <a:p>
            <a:pPr algn="dist"/>
            <a:r>
              <a:rPr lang="ja-JP" altLang="en-US" dirty="0">
                <a:latin typeface="HGP創英角ｺﾞｼｯｸUB" panose="020B0900000000000000" pitchFamily="50" charset="-128"/>
                <a:ea typeface="HGP創英角ｺﾞｼｯｸUB" panose="020B0900000000000000" pitchFamily="50" charset="-128"/>
              </a:rPr>
              <a:t>大阪府</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円/楕円 7"/>
          <p:cNvSpPr/>
          <p:nvPr/>
        </p:nvSpPr>
        <p:spPr>
          <a:xfrm>
            <a:off x="176638" y="3238301"/>
            <a:ext cx="2824047" cy="38054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PｺﾞｼｯｸE" panose="020B0900000000000000" pitchFamily="50" charset="-128"/>
                <a:ea typeface="HGPｺﾞｼｯｸE" panose="020B0900000000000000" pitchFamily="50" charset="-128"/>
              </a:rPr>
              <a:t>用水供給料金の決定権</a:t>
            </a:r>
          </a:p>
        </p:txBody>
      </p:sp>
      <p:sp>
        <p:nvSpPr>
          <p:cNvPr id="9" name="円/楕円 8"/>
          <p:cNvSpPr/>
          <p:nvPr/>
        </p:nvSpPr>
        <p:spPr>
          <a:xfrm>
            <a:off x="176638" y="3703725"/>
            <a:ext cx="2824047" cy="38054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PｺﾞｼｯｸE" panose="020B0900000000000000" pitchFamily="50" charset="-128"/>
                <a:ea typeface="HGPｺﾞｼｯｸE" panose="020B0900000000000000" pitchFamily="50" charset="-128"/>
              </a:rPr>
              <a:t>資産の所有</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10" name="角丸四角形 9"/>
          <p:cNvSpPr/>
          <p:nvPr/>
        </p:nvSpPr>
        <p:spPr>
          <a:xfrm>
            <a:off x="3176552" y="4988419"/>
            <a:ext cx="1249302" cy="16560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1" name="テキスト ボックス 10"/>
          <p:cNvSpPr txBox="1"/>
          <p:nvPr/>
        </p:nvSpPr>
        <p:spPr>
          <a:xfrm>
            <a:off x="3239976" y="5477798"/>
            <a:ext cx="1116000" cy="584775"/>
          </a:xfrm>
          <a:prstGeom prst="rect">
            <a:avLst/>
          </a:prstGeom>
          <a:noFill/>
        </p:spPr>
        <p:txBody>
          <a:bodyPr wrap="square" rtlCol="0">
            <a:spAutoFit/>
          </a:bodyPr>
          <a:lstStyle/>
          <a:p>
            <a:pPr algn="dist"/>
            <a:r>
              <a:rPr lang="ja-JP" altLang="en-US" sz="1600" dirty="0">
                <a:latin typeface="HGP創英角ｺﾞｼｯｸUB" panose="020B0900000000000000" pitchFamily="50" charset="-128"/>
                <a:ea typeface="HGP創英角ｺﾞｼｯｸUB" panose="020B0900000000000000" pitchFamily="50" charset="-128"/>
              </a:rPr>
              <a:t>府内</a:t>
            </a:r>
            <a:r>
              <a:rPr lang="en-US" altLang="ja-JP" sz="1600" dirty="0">
                <a:latin typeface="HGP創英角ｺﾞｼｯｸUB" panose="020B0900000000000000" pitchFamily="50" charset="-128"/>
                <a:ea typeface="HGP創英角ｺﾞｼｯｸUB" panose="020B0900000000000000" pitchFamily="50" charset="-128"/>
              </a:rPr>
              <a:t>42</a:t>
            </a:r>
          </a:p>
          <a:p>
            <a:pPr algn="dist"/>
            <a:r>
              <a:rPr lang="ja-JP" altLang="en-US" sz="1600" dirty="0">
                <a:latin typeface="HGP創英角ｺﾞｼｯｸUB" panose="020B0900000000000000" pitchFamily="50" charset="-128"/>
                <a:ea typeface="HGP創英角ｺﾞｼｯｸUB" panose="020B0900000000000000" pitchFamily="50" charset="-128"/>
              </a:rPr>
              <a:t>市町村</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12" name="正方形/長方形 11"/>
          <p:cNvSpPr/>
          <p:nvPr/>
        </p:nvSpPr>
        <p:spPr>
          <a:xfrm>
            <a:off x="75037" y="1116951"/>
            <a:ext cx="4437817" cy="12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171450" indent="-171450">
              <a:buFont typeface="Arial" panose="020B0604020202020204" pitchFamily="34" charset="0"/>
              <a:buChar char="•"/>
            </a:pP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用水供給事業に係る府の資産は府に残したまま、市が用水供給事業運営を全面受託</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71450" indent="-171450">
              <a:buFont typeface="Arial" panose="020B0604020202020204" pitchFamily="34" charset="0"/>
              <a:buChar char="•"/>
            </a:pPr>
            <a:r>
              <a:rPr lang="ja-JP" altLang="en-US" sz="1200" dirty="0">
                <a:solidFill>
                  <a:schemeClr val="tx1"/>
                </a:solidFill>
                <a:latin typeface="HG丸ｺﾞｼｯｸM-PRO" panose="020F0600000000000000" pitchFamily="50" charset="-128"/>
                <a:ea typeface="HG丸ｺﾞｼｯｸM-PRO" panose="020F0600000000000000" pitchFamily="50" charset="-128"/>
              </a:rPr>
              <a:t>用水供給料金の決定などの重要事項は、府議会での議決事項となり、府によるガバナンスが確保される</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71450" indent="-171450">
              <a:buFont typeface="Arial" panose="020B0604020202020204" pitchFamily="34" charset="0"/>
              <a:buChar char="•"/>
            </a:pPr>
            <a:r>
              <a:rPr lang="ja-JP" altLang="en-US" sz="1200" dirty="0">
                <a:solidFill>
                  <a:schemeClr val="tx1"/>
                </a:solidFill>
                <a:latin typeface="HG丸ｺﾞｼｯｸM-PRO" panose="020F0600000000000000" pitchFamily="50" charset="-128"/>
                <a:ea typeface="HG丸ｺﾞｼｯｸM-PRO" panose="020F0600000000000000" pitchFamily="50" charset="-128"/>
              </a:rPr>
              <a:t>市町村は「基礎自治体の意向が反映されにくい等の意見があり、コンセッション方式を選択しない」と表明</a:t>
            </a:r>
          </a:p>
        </p:txBody>
      </p:sp>
      <p:sp>
        <p:nvSpPr>
          <p:cNvPr id="13" name="正方形/長方形 12"/>
          <p:cNvSpPr/>
          <p:nvPr/>
        </p:nvSpPr>
        <p:spPr>
          <a:xfrm>
            <a:off x="3203848" y="3326269"/>
            <a:ext cx="1044000" cy="731569"/>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府営</a:t>
            </a: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水道は廃止</a:t>
            </a:r>
          </a:p>
        </p:txBody>
      </p:sp>
      <p:sp>
        <p:nvSpPr>
          <p:cNvPr id="14" name="角丸四角形 13"/>
          <p:cNvSpPr/>
          <p:nvPr/>
        </p:nvSpPr>
        <p:spPr>
          <a:xfrm>
            <a:off x="64093" y="4988419"/>
            <a:ext cx="2208409" cy="1656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5" name="テキスト ボックス 14"/>
          <p:cNvSpPr txBox="1"/>
          <p:nvPr/>
        </p:nvSpPr>
        <p:spPr>
          <a:xfrm>
            <a:off x="135274" y="5123731"/>
            <a:ext cx="2061763" cy="369332"/>
          </a:xfrm>
          <a:prstGeom prst="rect">
            <a:avLst/>
          </a:prstGeom>
          <a:noFill/>
        </p:spPr>
        <p:txBody>
          <a:bodyPr wrap="square" rtlCol="0">
            <a:spAutoFit/>
          </a:bodyPr>
          <a:lstStyle/>
          <a:p>
            <a:pPr algn="dist"/>
            <a:r>
              <a:rPr kumimoji="1" lang="ja-JP" altLang="en-US" dirty="0">
                <a:latin typeface="HGP創英角ｺﾞｼｯｸUB" panose="020B0900000000000000" pitchFamily="50" charset="-128"/>
                <a:ea typeface="HGP創英角ｺﾞｼｯｸUB" panose="020B0900000000000000" pitchFamily="50" charset="-128"/>
              </a:rPr>
              <a:t>大阪市水道局</a:t>
            </a:r>
          </a:p>
        </p:txBody>
      </p:sp>
      <p:sp>
        <p:nvSpPr>
          <p:cNvPr id="16" name="円/楕円 15"/>
          <p:cNvSpPr/>
          <p:nvPr/>
        </p:nvSpPr>
        <p:spPr>
          <a:xfrm>
            <a:off x="144016" y="5550679"/>
            <a:ext cx="2044278" cy="3960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kumimoji="1" lang="ja-JP" altLang="en-US" sz="1400" dirty="0">
                <a:solidFill>
                  <a:schemeClr val="tx1"/>
                </a:solidFill>
                <a:latin typeface="HGPｺﾞｼｯｸE" panose="020B0900000000000000" pitchFamily="50" charset="-128"/>
                <a:ea typeface="HGPｺﾞｼｯｸE" panose="020B0900000000000000" pitchFamily="50" charset="-128"/>
              </a:rPr>
              <a:t>用水</a:t>
            </a:r>
            <a:r>
              <a:rPr lang="ja-JP" altLang="en-US" sz="1400" dirty="0">
                <a:solidFill>
                  <a:schemeClr val="tx1"/>
                </a:solidFill>
                <a:latin typeface="HGPｺﾞｼｯｸE" panose="020B0900000000000000" pitchFamily="50" charset="-128"/>
                <a:ea typeface="HGPｺﾞｼｯｸE" panose="020B0900000000000000" pitchFamily="50" charset="-128"/>
              </a:rPr>
              <a:t>供給</a:t>
            </a:r>
            <a:r>
              <a:rPr kumimoji="1" lang="ja-JP" altLang="en-US" sz="1400" dirty="0">
                <a:solidFill>
                  <a:schemeClr val="tx1"/>
                </a:solidFill>
                <a:latin typeface="HGPｺﾞｼｯｸE" panose="020B0900000000000000" pitchFamily="50" charset="-128"/>
                <a:ea typeface="HGPｺﾞｼｯｸE" panose="020B0900000000000000" pitchFamily="50" charset="-128"/>
              </a:rPr>
              <a:t>事業認可</a:t>
            </a:r>
          </a:p>
        </p:txBody>
      </p:sp>
      <p:sp>
        <p:nvSpPr>
          <p:cNvPr id="17" name="円/楕円 16"/>
          <p:cNvSpPr/>
          <p:nvPr/>
        </p:nvSpPr>
        <p:spPr>
          <a:xfrm>
            <a:off x="144016" y="6048925"/>
            <a:ext cx="2044278" cy="3960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kumimoji="1" lang="ja-JP" altLang="en-US" sz="1400" dirty="0">
                <a:solidFill>
                  <a:schemeClr val="tx1"/>
                </a:solidFill>
                <a:latin typeface="HGPｺﾞｼｯｸE" panose="020B0900000000000000" pitchFamily="50" charset="-128"/>
                <a:ea typeface="HGPｺﾞｼｯｸE" panose="020B0900000000000000" pitchFamily="50" charset="-128"/>
              </a:rPr>
              <a:t>指定管理者</a:t>
            </a:r>
          </a:p>
        </p:txBody>
      </p:sp>
      <p:sp>
        <p:nvSpPr>
          <p:cNvPr id="19" name="テキスト ボックス 18"/>
          <p:cNvSpPr txBox="1"/>
          <p:nvPr/>
        </p:nvSpPr>
        <p:spPr>
          <a:xfrm>
            <a:off x="292464" y="4199362"/>
            <a:ext cx="1852357" cy="492443"/>
          </a:xfrm>
          <a:prstGeom prst="rect">
            <a:avLst/>
          </a:prstGeom>
          <a:noFill/>
        </p:spPr>
        <p:txBody>
          <a:bodyPr wrap="square" rtlCol="0">
            <a:spAutoFit/>
          </a:bodyPr>
          <a:lstStyle/>
          <a:p>
            <a:pPr algn="ctr"/>
            <a:r>
              <a:rPr kumimoji="1" lang="ja-JP" altLang="en-US" sz="1300" b="1" dirty="0">
                <a:latin typeface="+mn-ea"/>
              </a:rPr>
              <a:t>コンセッション契約・</a:t>
            </a:r>
            <a:endParaRPr kumimoji="1" lang="en-US" altLang="ja-JP" sz="1300" b="1" dirty="0">
              <a:latin typeface="+mn-ea"/>
            </a:endParaRPr>
          </a:p>
          <a:p>
            <a:pPr algn="ctr"/>
            <a:r>
              <a:rPr kumimoji="1" lang="ja-JP" altLang="en-US" sz="1300" b="1" dirty="0">
                <a:latin typeface="+mn-ea"/>
              </a:rPr>
              <a:t>指定管理者の指定</a:t>
            </a:r>
          </a:p>
        </p:txBody>
      </p:sp>
      <p:sp>
        <p:nvSpPr>
          <p:cNvPr id="22" name="正方形/長方形 21"/>
          <p:cNvSpPr/>
          <p:nvPr/>
        </p:nvSpPr>
        <p:spPr>
          <a:xfrm>
            <a:off x="4696496" y="1103905"/>
            <a:ext cx="4406063" cy="1533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171450" indent="-171450">
              <a:buFont typeface="Arial" panose="020B0604020202020204" pitchFamily="34" charset="0"/>
              <a:buChar char="•"/>
            </a:pP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大阪市は水道事業を廃止し、大阪市域の水道事業認可を企業団が取得</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71450" indent="-171450">
              <a:buFont typeface="Arial" panose="020B0604020202020204" pitchFamily="34" charset="0"/>
              <a:buChar char="•"/>
            </a:pP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会計は、大阪市域会計と</a:t>
            </a: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42</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市町村への用水供給会計を分離</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71450" indent="-171450">
              <a:buFont typeface="Arial" panose="020B0604020202020204" pitchFamily="34" charset="0"/>
              <a:buChar char="•"/>
            </a:pP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資産は企業団に無償</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で継承</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71450" indent="-171450">
              <a:buFont typeface="Arial" panose="020B0604020202020204" pitchFamily="34" charset="0"/>
              <a:buChar char="•"/>
            </a:pP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大阪市域の水道料金決定は企業団の議会にある</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大阪市選出議員は</a:t>
            </a:r>
            <a:r>
              <a:rPr lang="ja-JP" altLang="en-US" sz="1100" dirty="0">
                <a:solidFill>
                  <a:schemeClr val="tx1"/>
                </a:solidFill>
                <a:latin typeface="HG丸ｺﾞｼｯｸM-PRO" panose="020F0600000000000000" pitchFamily="50" charset="-128"/>
                <a:ea typeface="HG丸ｺﾞｼｯｸM-PRO" panose="020F0600000000000000" pitchFamily="50" charset="-128"/>
              </a:rPr>
              <a:t>定数</a:t>
            </a:r>
            <a:r>
              <a:rPr lang="en-US" altLang="ja-JP" sz="1100" dirty="0">
                <a:solidFill>
                  <a:schemeClr val="tx1"/>
                </a:solidFill>
                <a:latin typeface="HG丸ｺﾞｼｯｸM-PRO" panose="020F0600000000000000" pitchFamily="50" charset="-128"/>
                <a:ea typeface="HG丸ｺﾞｼｯｸM-PRO" panose="020F0600000000000000" pitchFamily="50" charset="-128"/>
              </a:rPr>
              <a:t>37</a:t>
            </a:r>
            <a:r>
              <a:rPr lang="ja-JP" altLang="en-US" sz="1100" dirty="0">
                <a:solidFill>
                  <a:schemeClr val="tx1"/>
                </a:solidFill>
                <a:latin typeface="HG丸ｺﾞｼｯｸM-PRO" panose="020F0600000000000000" pitchFamily="50" charset="-128"/>
                <a:ea typeface="HG丸ｺﾞｼｯｸM-PRO" panose="020F0600000000000000" pitchFamily="50" charset="-128"/>
              </a:rPr>
              <a:t>名中</a:t>
            </a:r>
            <a:r>
              <a:rPr lang="en-US" altLang="ja-JP" sz="1100" dirty="0">
                <a:solidFill>
                  <a:schemeClr val="tx1"/>
                </a:solidFill>
                <a:latin typeface="HG丸ｺﾞｼｯｸM-PRO" panose="020F0600000000000000" pitchFamily="50" charset="-128"/>
                <a:ea typeface="HG丸ｺﾞｼｯｸM-PRO" panose="020F0600000000000000" pitchFamily="50" charset="-128"/>
              </a:rPr>
              <a:t>7</a:t>
            </a:r>
            <a:r>
              <a:rPr lang="ja-JP" altLang="en-US" sz="1100" dirty="0">
                <a:solidFill>
                  <a:schemeClr val="tx1"/>
                </a:solidFill>
                <a:latin typeface="HG丸ｺﾞｼｯｸM-PRO" panose="020F0600000000000000" pitchFamily="50" charset="-128"/>
                <a:ea typeface="HG丸ｺﾞｼｯｸM-PRO" panose="020F0600000000000000" pitchFamily="50" charset="-128"/>
              </a:rPr>
              <a:t>名）</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marL="171450" indent="-171450">
              <a:buFont typeface="Arial" panose="020B0604020202020204" pitchFamily="34" charset="0"/>
              <a:buChar char="•"/>
            </a:pPr>
            <a:r>
              <a:rPr lang="ja-JP" altLang="en-US" sz="1100" dirty="0">
                <a:solidFill>
                  <a:schemeClr val="tx1"/>
                </a:solidFill>
                <a:latin typeface="HG丸ｺﾞｼｯｸM-PRO" panose="020F0600000000000000" pitchFamily="50" charset="-128"/>
                <a:ea typeface="HG丸ｺﾞｼｯｸM-PRO" panose="020F0600000000000000" pitchFamily="50" charset="-128"/>
              </a:rPr>
              <a:t>料金改定等の重要事項の意思決定は、当該市町村の意見を尊重する仕組みを設定</a:t>
            </a:r>
          </a:p>
          <a:p>
            <a:pPr marL="171450" indent="-171450">
              <a:buFont typeface="Arial" panose="020B0604020202020204" pitchFamily="34" charset="0"/>
              <a:buChar char="•"/>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3" name="テキスト ボックス 2"/>
          <p:cNvSpPr txBox="1">
            <a:spLocks noChangeArrowheads="1"/>
          </p:cNvSpPr>
          <p:nvPr/>
        </p:nvSpPr>
        <p:spPr bwMode="auto">
          <a:xfrm>
            <a:off x="4683271" y="7448"/>
            <a:ext cx="4388184" cy="369332"/>
          </a:xfrm>
          <a:prstGeom prst="rect">
            <a:avLst/>
          </a:prstGeom>
          <a:solidFill>
            <a:schemeClr val="bg1">
              <a:lumMod val="85000"/>
            </a:schemeClr>
          </a:solidFill>
          <a:ln w="9525">
            <a:noFill/>
            <a:miter lim="800000"/>
            <a:headEnd/>
            <a:tailEnd/>
          </a:ln>
        </p:spPr>
        <p:txBody>
          <a:bodyPr wrap="square">
            <a:spAutoFit/>
          </a:bodyPr>
          <a:lstStyle/>
          <a:p>
            <a:pPr marL="271463" indent="-271463" algn="ctr"/>
            <a:r>
              <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フェーズ２</a:t>
            </a: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企業団統合協議のスキーム</a:t>
            </a:r>
          </a:p>
        </p:txBody>
      </p:sp>
      <p:cxnSp>
        <p:nvCxnSpPr>
          <p:cNvPr id="25" name="直線コネクタ 24"/>
          <p:cNvCxnSpPr/>
          <p:nvPr/>
        </p:nvCxnSpPr>
        <p:spPr>
          <a:xfrm>
            <a:off x="4586280" y="42203"/>
            <a:ext cx="17192" cy="6732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7" name="AutoShape 3"/>
          <p:cNvSpPr>
            <a:spLocks noChangeArrowheads="1"/>
          </p:cNvSpPr>
          <p:nvPr/>
        </p:nvSpPr>
        <p:spPr bwMode="auto">
          <a:xfrm rot="5400000">
            <a:off x="4737309" y="3371417"/>
            <a:ext cx="426126" cy="360000"/>
          </a:xfrm>
          <a:prstGeom prst="homePlate">
            <a:avLst>
              <a:gd name="adj" fmla="val 25000"/>
            </a:avLst>
          </a:prstGeom>
          <a:solidFill>
            <a:schemeClr val="accent5">
              <a:lumMod val="20000"/>
              <a:lumOff val="80000"/>
            </a:schemeClr>
          </a:solidFill>
          <a:ln w="9525">
            <a:solidFill>
              <a:schemeClr val="accent2"/>
            </a:solidFill>
            <a:miter lim="800000"/>
            <a:headEnd/>
            <a:tailEnd/>
          </a:ln>
        </p:spPr>
        <p:txBody>
          <a:bodyPr rot="10800000" vert="eaVert" wrap="none" lIns="0" tIns="45715" rIns="0" bIns="45715" anchor="ctr"/>
          <a:lstStyle/>
          <a:p>
            <a:pPr algn="ctr"/>
            <a:r>
              <a:rPr lang="ja-JP" altLang="en-US" sz="1400" b="1" dirty="0">
                <a:solidFill>
                  <a:srgbClr val="333399"/>
                </a:solidFill>
                <a:latin typeface="ＭＳ Ｐゴシック" charset="-128"/>
              </a:rPr>
              <a:t>導水</a:t>
            </a:r>
          </a:p>
        </p:txBody>
      </p:sp>
      <p:sp>
        <p:nvSpPr>
          <p:cNvPr id="28" name="AutoShape 4"/>
          <p:cNvSpPr>
            <a:spLocks noChangeArrowheads="1"/>
          </p:cNvSpPr>
          <p:nvPr/>
        </p:nvSpPr>
        <p:spPr bwMode="auto">
          <a:xfrm rot="5400000">
            <a:off x="4731305" y="2937096"/>
            <a:ext cx="442515" cy="360000"/>
          </a:xfrm>
          <a:prstGeom prst="homePlate">
            <a:avLst>
              <a:gd name="adj" fmla="val 25000"/>
            </a:avLst>
          </a:prstGeom>
          <a:solidFill>
            <a:schemeClr val="accent5">
              <a:lumMod val="20000"/>
              <a:lumOff val="80000"/>
            </a:schemeClr>
          </a:solidFill>
          <a:ln w="9525">
            <a:solidFill>
              <a:schemeClr val="accent2"/>
            </a:solidFill>
            <a:miter lim="800000"/>
            <a:headEnd/>
            <a:tailEnd/>
          </a:ln>
        </p:spPr>
        <p:txBody>
          <a:bodyPr rot="10800000" vert="eaVert" wrap="none" lIns="0" tIns="45715" rIns="0" bIns="45715" anchor="ctr"/>
          <a:lstStyle/>
          <a:p>
            <a:pPr algn="ctr"/>
            <a:r>
              <a:rPr lang="ja-JP" altLang="en-US" sz="1400" b="1" dirty="0">
                <a:solidFill>
                  <a:srgbClr val="333399"/>
                </a:solidFill>
                <a:latin typeface="ＭＳ Ｐゴシック" charset="-128"/>
              </a:rPr>
              <a:t>取水</a:t>
            </a:r>
          </a:p>
        </p:txBody>
      </p:sp>
      <p:sp>
        <p:nvSpPr>
          <p:cNvPr id="29" name="AutoShape 5"/>
          <p:cNvSpPr>
            <a:spLocks noChangeArrowheads="1"/>
          </p:cNvSpPr>
          <p:nvPr/>
        </p:nvSpPr>
        <p:spPr bwMode="auto">
          <a:xfrm rot="5400000">
            <a:off x="4733836" y="3806935"/>
            <a:ext cx="433074" cy="360000"/>
          </a:xfrm>
          <a:prstGeom prst="homePlate">
            <a:avLst>
              <a:gd name="adj" fmla="val 22463"/>
            </a:avLst>
          </a:prstGeom>
          <a:solidFill>
            <a:schemeClr val="accent5">
              <a:lumMod val="20000"/>
              <a:lumOff val="80000"/>
            </a:schemeClr>
          </a:solidFill>
          <a:ln w="9525">
            <a:solidFill>
              <a:schemeClr val="accent2"/>
            </a:solidFill>
            <a:miter lim="800000"/>
            <a:headEnd/>
            <a:tailEnd/>
          </a:ln>
        </p:spPr>
        <p:txBody>
          <a:bodyPr rot="10800000" vert="eaVert" wrap="none" lIns="0" tIns="45715" rIns="0" bIns="45715" anchor="ctr"/>
          <a:lstStyle/>
          <a:p>
            <a:pPr algn="ctr"/>
            <a:r>
              <a:rPr lang="ja-JP" altLang="en-US" sz="1400" b="1" dirty="0">
                <a:solidFill>
                  <a:srgbClr val="333399"/>
                </a:solidFill>
                <a:latin typeface="ＭＳ Ｐゴシック" charset="-128"/>
              </a:rPr>
              <a:t>浄水</a:t>
            </a:r>
          </a:p>
        </p:txBody>
      </p:sp>
      <p:sp>
        <p:nvSpPr>
          <p:cNvPr id="30" name="AutoShape 6"/>
          <p:cNvSpPr>
            <a:spLocks noChangeArrowheads="1"/>
          </p:cNvSpPr>
          <p:nvPr/>
        </p:nvSpPr>
        <p:spPr bwMode="auto">
          <a:xfrm rot="5400000">
            <a:off x="4730331" y="4241389"/>
            <a:ext cx="437887" cy="360000"/>
          </a:xfrm>
          <a:prstGeom prst="homePlate">
            <a:avLst>
              <a:gd name="adj" fmla="val 21977"/>
            </a:avLst>
          </a:prstGeom>
          <a:solidFill>
            <a:schemeClr val="accent5">
              <a:lumMod val="20000"/>
              <a:lumOff val="80000"/>
            </a:schemeClr>
          </a:solidFill>
          <a:ln w="9525">
            <a:solidFill>
              <a:schemeClr val="accent2"/>
            </a:solidFill>
            <a:miter lim="800000"/>
            <a:headEnd/>
            <a:tailEnd/>
          </a:ln>
        </p:spPr>
        <p:txBody>
          <a:bodyPr rot="10800000" vert="eaVert" wrap="none" lIns="0" tIns="45715" rIns="0" bIns="45715" anchor="ctr"/>
          <a:lstStyle/>
          <a:p>
            <a:pPr algn="ctr"/>
            <a:r>
              <a:rPr lang="ja-JP" altLang="en-US" sz="1400" b="1" dirty="0">
                <a:solidFill>
                  <a:srgbClr val="333399"/>
                </a:solidFill>
                <a:latin typeface="ＭＳ Ｐゴシック" charset="-128"/>
              </a:rPr>
              <a:t>送水</a:t>
            </a:r>
          </a:p>
        </p:txBody>
      </p:sp>
      <p:sp>
        <p:nvSpPr>
          <p:cNvPr id="31" name="AutoShape 7"/>
          <p:cNvSpPr>
            <a:spLocks noChangeArrowheads="1"/>
          </p:cNvSpPr>
          <p:nvPr/>
        </p:nvSpPr>
        <p:spPr bwMode="auto">
          <a:xfrm rot="5400000">
            <a:off x="4440106" y="5987427"/>
            <a:ext cx="992048" cy="360000"/>
          </a:xfrm>
          <a:prstGeom prst="homePlate">
            <a:avLst>
              <a:gd name="adj" fmla="val 42438"/>
            </a:avLst>
          </a:prstGeom>
          <a:solidFill>
            <a:schemeClr val="accent5">
              <a:lumMod val="20000"/>
              <a:lumOff val="80000"/>
            </a:schemeClr>
          </a:solidFill>
          <a:ln w="9525">
            <a:solidFill>
              <a:schemeClr val="accent2"/>
            </a:solidFill>
            <a:miter lim="800000"/>
            <a:headEnd/>
            <a:tailEnd/>
          </a:ln>
        </p:spPr>
        <p:txBody>
          <a:bodyPr rot="10800000" vert="eaVert" wrap="none" lIns="0" tIns="45715" rIns="0" bIns="45715" anchor="ctr"/>
          <a:lstStyle/>
          <a:p>
            <a:pPr algn="ctr"/>
            <a:r>
              <a:rPr lang="ja-JP" altLang="en-US" sz="1400" b="1" dirty="0">
                <a:solidFill>
                  <a:srgbClr val="333399"/>
                </a:solidFill>
                <a:latin typeface="ＭＳ Ｐゴシック" charset="-128"/>
              </a:rPr>
              <a:t>給水</a:t>
            </a:r>
          </a:p>
        </p:txBody>
      </p:sp>
      <p:sp>
        <p:nvSpPr>
          <p:cNvPr id="32" name="AutoShape 8"/>
          <p:cNvSpPr>
            <a:spLocks noChangeArrowheads="1"/>
          </p:cNvSpPr>
          <p:nvPr/>
        </p:nvSpPr>
        <p:spPr bwMode="auto">
          <a:xfrm rot="5400000">
            <a:off x="4440104" y="5017904"/>
            <a:ext cx="992048" cy="360000"/>
          </a:xfrm>
          <a:prstGeom prst="homePlate">
            <a:avLst>
              <a:gd name="adj" fmla="val 26866"/>
            </a:avLst>
          </a:prstGeom>
          <a:solidFill>
            <a:schemeClr val="accent5">
              <a:lumMod val="20000"/>
              <a:lumOff val="80000"/>
            </a:schemeClr>
          </a:solidFill>
          <a:ln w="9525">
            <a:solidFill>
              <a:schemeClr val="accent2"/>
            </a:solidFill>
            <a:miter lim="800000"/>
            <a:headEnd/>
            <a:tailEnd/>
          </a:ln>
        </p:spPr>
        <p:txBody>
          <a:bodyPr rot="10800000" vert="eaVert" wrap="none" lIns="0" tIns="45715" rIns="0" bIns="45715" anchor="ctr"/>
          <a:lstStyle/>
          <a:p>
            <a:pPr algn="ctr"/>
            <a:r>
              <a:rPr lang="ja-JP" altLang="en-US" sz="1400" b="1" dirty="0">
                <a:solidFill>
                  <a:srgbClr val="333399"/>
                </a:solidFill>
                <a:latin typeface="ＭＳ Ｐゴシック" charset="-128"/>
              </a:rPr>
              <a:t>配水</a:t>
            </a:r>
          </a:p>
        </p:txBody>
      </p:sp>
      <p:sp>
        <p:nvSpPr>
          <p:cNvPr id="33" name="AutoShape 15"/>
          <p:cNvSpPr>
            <a:spLocks noChangeArrowheads="1"/>
          </p:cNvSpPr>
          <p:nvPr/>
        </p:nvSpPr>
        <p:spPr bwMode="auto">
          <a:xfrm>
            <a:off x="5288368" y="2895837"/>
            <a:ext cx="504000" cy="3780231"/>
          </a:xfrm>
          <a:prstGeom prst="roundRect">
            <a:avLst>
              <a:gd name="adj" fmla="val 4032"/>
            </a:avLst>
          </a:prstGeom>
          <a:pattFill prst="ltUpDiag">
            <a:fgClr>
              <a:schemeClr val="tx1">
                <a:lumMod val="65000"/>
                <a:lumOff val="35000"/>
              </a:schemeClr>
            </a:fgClr>
            <a:bgClr>
              <a:schemeClr val="bg1"/>
            </a:bgClr>
          </a:pattFill>
          <a:ln w="9525">
            <a:solidFill>
              <a:schemeClr val="bg1">
                <a:lumMod val="50000"/>
              </a:schemeClr>
            </a:solidFill>
            <a:prstDash val="solid"/>
            <a:round/>
            <a:headEnd/>
            <a:tailEnd/>
          </a:ln>
        </p:spPr>
        <p:txBody>
          <a:bodyPr wrap="none" anchor="ctr"/>
          <a:lstStyle/>
          <a:p>
            <a:endParaRPr lang="ja-JP" altLang="ja-JP" sz="1400">
              <a:solidFill>
                <a:srgbClr val="000000"/>
              </a:solidFill>
            </a:endParaRPr>
          </a:p>
        </p:txBody>
      </p:sp>
      <p:sp>
        <p:nvSpPr>
          <p:cNvPr id="34" name="Rectangle 16"/>
          <p:cNvSpPr>
            <a:spLocks noChangeArrowheads="1"/>
          </p:cNvSpPr>
          <p:nvPr/>
        </p:nvSpPr>
        <p:spPr bwMode="auto">
          <a:xfrm>
            <a:off x="5340325" y="4129494"/>
            <a:ext cx="400087" cy="1645838"/>
          </a:xfrm>
          <a:prstGeom prst="rect">
            <a:avLst/>
          </a:prstGeom>
          <a:noFill/>
          <a:ln w="9525">
            <a:noFill/>
            <a:miter lim="800000"/>
            <a:headEnd/>
            <a:tailEnd/>
          </a:ln>
        </p:spPr>
        <p:txBody>
          <a:bodyPr vert="eaVert" wrap="square" lIns="91429" tIns="45715" rIns="91429" bIns="45715">
            <a:spAutoFit/>
          </a:bodyPr>
          <a:lstStyle/>
          <a:p>
            <a:pPr algn="ctr"/>
            <a:r>
              <a:rPr lang="ja-JP" altLang="en-US" sz="1400" dirty="0">
                <a:ea typeface="HGP創英角ｺﾞｼｯｸUB" pitchFamily="50" charset="-128"/>
              </a:rPr>
              <a:t>大阪市水道局</a:t>
            </a:r>
          </a:p>
        </p:txBody>
      </p:sp>
      <p:grpSp>
        <p:nvGrpSpPr>
          <p:cNvPr id="35" name="Group 17"/>
          <p:cNvGrpSpPr>
            <a:grpSpLocks/>
          </p:cNvGrpSpPr>
          <p:nvPr/>
        </p:nvGrpSpPr>
        <p:grpSpPr bwMode="auto">
          <a:xfrm>
            <a:off x="5856406" y="2894926"/>
            <a:ext cx="787015" cy="1657095"/>
            <a:chOff x="1210" y="922"/>
            <a:chExt cx="833" cy="871"/>
          </a:xfrm>
        </p:grpSpPr>
        <p:sp>
          <p:nvSpPr>
            <p:cNvPr id="58" name="AutoShape 18"/>
            <p:cNvSpPr>
              <a:spLocks noChangeArrowheads="1"/>
            </p:cNvSpPr>
            <p:nvPr/>
          </p:nvSpPr>
          <p:spPr bwMode="auto">
            <a:xfrm>
              <a:off x="1210" y="922"/>
              <a:ext cx="833" cy="871"/>
            </a:xfrm>
            <a:prstGeom prst="roundRect">
              <a:avLst>
                <a:gd name="adj" fmla="val 8477"/>
              </a:avLst>
            </a:prstGeom>
            <a:solidFill>
              <a:schemeClr val="accent5">
                <a:lumMod val="60000"/>
                <a:lumOff val="40000"/>
              </a:schemeClr>
            </a:solidFill>
            <a:ln w="25400">
              <a:noFill/>
              <a:prstDash val="sysDot"/>
              <a:round/>
              <a:headEnd/>
              <a:tailEnd/>
            </a:ln>
          </p:spPr>
          <p:txBody>
            <a:bodyPr wrap="none" anchor="ctr"/>
            <a:lstStyle/>
            <a:p>
              <a:endParaRPr lang="ja-JP" altLang="ja-JP" sz="1400">
                <a:solidFill>
                  <a:srgbClr val="000000"/>
                </a:solidFill>
              </a:endParaRPr>
            </a:p>
          </p:txBody>
        </p:sp>
        <p:sp>
          <p:nvSpPr>
            <p:cNvPr id="59" name="Rectangle 19"/>
            <p:cNvSpPr>
              <a:spLocks noChangeArrowheads="1"/>
            </p:cNvSpPr>
            <p:nvPr/>
          </p:nvSpPr>
          <p:spPr bwMode="auto">
            <a:xfrm>
              <a:off x="1322" y="1147"/>
              <a:ext cx="586" cy="457"/>
            </a:xfrm>
            <a:prstGeom prst="rect">
              <a:avLst/>
            </a:prstGeom>
            <a:noFill/>
            <a:ln w="9525">
              <a:noFill/>
              <a:miter lim="800000"/>
              <a:headEnd/>
              <a:tailEnd/>
            </a:ln>
          </p:spPr>
          <p:txBody>
            <a:bodyPr vert="eaVert" wrap="square" lIns="91429" tIns="45715" rIns="91429" bIns="45715">
              <a:spAutoFit/>
            </a:bodyPr>
            <a:lstStyle/>
            <a:p>
              <a:pPr algn="ctr"/>
              <a:r>
                <a:rPr lang="ja-JP" altLang="en-US" sz="1200" dirty="0">
                  <a:ea typeface="HGP創英角ｺﾞｼｯｸUB" pitchFamily="50" charset="-128"/>
                </a:rPr>
                <a:t>大阪広域</a:t>
              </a:r>
              <a:endParaRPr lang="en-US" altLang="ja-JP" sz="1200" dirty="0">
                <a:ea typeface="HGP創英角ｺﾞｼｯｸUB" pitchFamily="50" charset="-128"/>
              </a:endParaRPr>
            </a:p>
            <a:p>
              <a:pPr algn="ctr"/>
              <a:r>
                <a:rPr lang="ja-JP" altLang="en-US" sz="1200" dirty="0">
                  <a:ea typeface="HGP創英角ｺﾞｼｯｸUB" pitchFamily="50" charset="-128"/>
                </a:rPr>
                <a:t>水道企業団</a:t>
              </a:r>
            </a:p>
          </p:txBody>
        </p:sp>
      </p:grpSp>
      <p:sp>
        <p:nvSpPr>
          <p:cNvPr id="57" name="Text Box 63"/>
          <p:cNvSpPr txBox="1">
            <a:spLocks noChangeArrowheads="1"/>
          </p:cNvSpPr>
          <p:nvPr/>
        </p:nvSpPr>
        <p:spPr bwMode="auto">
          <a:xfrm>
            <a:off x="5928495" y="5193290"/>
            <a:ext cx="400086" cy="1534429"/>
          </a:xfrm>
          <a:prstGeom prst="rect">
            <a:avLst/>
          </a:prstGeom>
          <a:noFill/>
          <a:ln w="9525">
            <a:noFill/>
            <a:miter lim="800000"/>
            <a:headEnd/>
            <a:tailEnd/>
          </a:ln>
        </p:spPr>
        <p:txBody>
          <a:bodyPr vert="eaVert" lIns="91429" tIns="45715" rIns="91429" bIns="45715">
            <a:spAutoFit/>
          </a:bodyPr>
          <a:lstStyle/>
          <a:p>
            <a:r>
              <a:rPr lang="ja-JP" altLang="en-US" sz="1400">
                <a:solidFill>
                  <a:srgbClr val="FFFFFF"/>
                </a:solidFill>
                <a:latin typeface="HGPｺﾞｼｯｸE" pitchFamily="50" charset="-128"/>
                <a:ea typeface="HGPｺﾞｼｯｸE" pitchFamily="50" charset="-128"/>
              </a:rPr>
              <a:t>○○市水道</a:t>
            </a:r>
          </a:p>
        </p:txBody>
      </p:sp>
      <p:sp>
        <p:nvSpPr>
          <p:cNvPr id="54" name="AutoShape 21"/>
          <p:cNvSpPr>
            <a:spLocks noChangeArrowheads="1"/>
          </p:cNvSpPr>
          <p:nvPr/>
        </p:nvSpPr>
        <p:spPr bwMode="auto">
          <a:xfrm>
            <a:off x="5856702" y="4624068"/>
            <a:ext cx="171008" cy="2052000"/>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50" name="AutoShape 21"/>
          <p:cNvSpPr>
            <a:spLocks noChangeArrowheads="1"/>
          </p:cNvSpPr>
          <p:nvPr/>
        </p:nvSpPr>
        <p:spPr bwMode="auto">
          <a:xfrm>
            <a:off x="6048040" y="4624068"/>
            <a:ext cx="199445" cy="2052000"/>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42" name="テキスト ボックス 53"/>
          <p:cNvSpPr txBox="1">
            <a:spLocks noChangeArrowheads="1"/>
          </p:cNvSpPr>
          <p:nvPr/>
        </p:nvSpPr>
        <p:spPr bwMode="auto">
          <a:xfrm>
            <a:off x="6416853" y="5765424"/>
            <a:ext cx="745006" cy="276999"/>
          </a:xfrm>
          <a:prstGeom prst="rect">
            <a:avLst/>
          </a:prstGeom>
          <a:noFill/>
          <a:ln w="9525">
            <a:noFill/>
            <a:miter lim="800000"/>
            <a:headEnd/>
            <a:tailEnd/>
          </a:ln>
        </p:spPr>
        <p:txBody>
          <a:bodyPr>
            <a:spAutoFit/>
          </a:bodyPr>
          <a:lstStyle/>
          <a:p>
            <a:r>
              <a:rPr lang="ja-JP" altLang="en-US" sz="1200" dirty="0">
                <a:solidFill>
                  <a:srgbClr val="000000"/>
                </a:solidFill>
              </a:rPr>
              <a:t>･･･</a:t>
            </a:r>
          </a:p>
        </p:txBody>
      </p:sp>
      <p:sp>
        <p:nvSpPr>
          <p:cNvPr id="45" name="AutoShape 62"/>
          <p:cNvSpPr>
            <a:spLocks noChangeArrowheads="1"/>
          </p:cNvSpPr>
          <p:nvPr/>
        </p:nvSpPr>
        <p:spPr bwMode="auto">
          <a:xfrm>
            <a:off x="6717298" y="4624068"/>
            <a:ext cx="211916" cy="2052000"/>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60" name="右矢印 59"/>
          <p:cNvSpPr/>
          <p:nvPr/>
        </p:nvSpPr>
        <p:spPr>
          <a:xfrm>
            <a:off x="7060243" y="4397484"/>
            <a:ext cx="220766" cy="1225946"/>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Text Box 63"/>
          <p:cNvSpPr txBox="1">
            <a:spLocks noChangeArrowheads="1"/>
          </p:cNvSpPr>
          <p:nvPr/>
        </p:nvSpPr>
        <p:spPr bwMode="auto">
          <a:xfrm>
            <a:off x="5856264" y="5085184"/>
            <a:ext cx="184666" cy="1166760"/>
          </a:xfrm>
          <a:prstGeom prst="rect">
            <a:avLst/>
          </a:prstGeom>
          <a:noFill/>
          <a:ln w="9525">
            <a:noFill/>
            <a:miter lim="800000"/>
            <a:headEnd/>
            <a:tailEnd/>
          </a:ln>
        </p:spPr>
        <p:txBody>
          <a:bodyPr vert="eaVert" lIns="0" tIns="45715" rIns="0" bIns="45715">
            <a:spAutoFit/>
          </a:bodyPr>
          <a:lstStyle/>
          <a:p>
            <a:r>
              <a:rPr lang="ja-JP" altLang="en-US" sz="1200" dirty="0">
                <a:latin typeface="HGPｺﾞｼｯｸE" pitchFamily="50" charset="-128"/>
                <a:ea typeface="HGPｺﾞｼｯｸE" pitchFamily="50" charset="-128"/>
              </a:rPr>
              <a:t>○○市水道</a:t>
            </a:r>
          </a:p>
        </p:txBody>
      </p:sp>
      <p:sp>
        <p:nvSpPr>
          <p:cNvPr id="63" name="Text Box 63"/>
          <p:cNvSpPr txBox="1">
            <a:spLocks noChangeArrowheads="1"/>
          </p:cNvSpPr>
          <p:nvPr/>
        </p:nvSpPr>
        <p:spPr bwMode="auto">
          <a:xfrm>
            <a:off x="6046465" y="5085184"/>
            <a:ext cx="184666" cy="1166760"/>
          </a:xfrm>
          <a:prstGeom prst="rect">
            <a:avLst/>
          </a:prstGeom>
          <a:noFill/>
          <a:ln w="9525">
            <a:noFill/>
            <a:miter lim="800000"/>
            <a:headEnd/>
            <a:tailEnd/>
          </a:ln>
        </p:spPr>
        <p:txBody>
          <a:bodyPr vert="eaVert" lIns="0" tIns="45715" rIns="0" bIns="45715">
            <a:spAutoFit/>
          </a:bodyPr>
          <a:lstStyle/>
          <a:p>
            <a:r>
              <a:rPr lang="ja-JP" altLang="en-US" sz="1200" dirty="0">
                <a:latin typeface="HGPｺﾞｼｯｸE" pitchFamily="50" charset="-128"/>
                <a:ea typeface="HGPｺﾞｼｯｸE" pitchFamily="50" charset="-128"/>
              </a:rPr>
              <a:t>○○市水道</a:t>
            </a:r>
          </a:p>
        </p:txBody>
      </p:sp>
      <p:sp>
        <p:nvSpPr>
          <p:cNvPr id="64" name="Text Box 63"/>
          <p:cNvSpPr txBox="1">
            <a:spLocks noChangeArrowheads="1"/>
          </p:cNvSpPr>
          <p:nvPr/>
        </p:nvSpPr>
        <p:spPr bwMode="auto">
          <a:xfrm>
            <a:off x="6725414" y="5085184"/>
            <a:ext cx="184666" cy="1166760"/>
          </a:xfrm>
          <a:prstGeom prst="rect">
            <a:avLst/>
          </a:prstGeom>
          <a:noFill/>
          <a:ln w="9525">
            <a:noFill/>
            <a:miter lim="800000"/>
            <a:headEnd/>
            <a:tailEnd/>
          </a:ln>
        </p:spPr>
        <p:txBody>
          <a:bodyPr vert="eaVert" lIns="0" tIns="45715" rIns="0" bIns="45715">
            <a:spAutoFit/>
          </a:bodyPr>
          <a:lstStyle/>
          <a:p>
            <a:r>
              <a:rPr lang="ja-JP" altLang="en-US" sz="1200" dirty="0">
                <a:latin typeface="HGPｺﾞｼｯｸE" pitchFamily="50" charset="-128"/>
                <a:ea typeface="HGPｺﾞｼｯｸE" pitchFamily="50" charset="-128"/>
              </a:rPr>
              <a:t>○○町水道</a:t>
            </a:r>
          </a:p>
        </p:txBody>
      </p:sp>
      <p:sp>
        <p:nvSpPr>
          <p:cNvPr id="46" name="AutoShape 64"/>
          <p:cNvSpPr>
            <a:spLocks noChangeArrowheads="1"/>
          </p:cNvSpPr>
          <p:nvPr/>
        </p:nvSpPr>
        <p:spPr bwMode="auto">
          <a:xfrm>
            <a:off x="6786315" y="2904451"/>
            <a:ext cx="141349" cy="2103749"/>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65" name="AutoShape 15"/>
          <p:cNvSpPr>
            <a:spLocks noChangeArrowheads="1"/>
          </p:cNvSpPr>
          <p:nvPr/>
        </p:nvSpPr>
        <p:spPr bwMode="auto">
          <a:xfrm>
            <a:off x="7409203" y="2904451"/>
            <a:ext cx="502461" cy="3771617"/>
          </a:xfrm>
          <a:prstGeom prst="roundRect">
            <a:avLst>
              <a:gd name="adj" fmla="val 4032"/>
            </a:avLst>
          </a:prstGeom>
          <a:solidFill>
            <a:schemeClr val="accent5">
              <a:lumMod val="60000"/>
              <a:lumOff val="40000"/>
            </a:schemeClr>
          </a:solidFill>
          <a:ln w="25400">
            <a:noFill/>
            <a:prstDash val="sysDot"/>
            <a:round/>
            <a:headEnd/>
            <a:tailEnd/>
          </a:ln>
        </p:spPr>
        <p:txBody>
          <a:bodyPr wrap="none" anchor="ctr"/>
          <a:lstStyle/>
          <a:p>
            <a:endParaRPr lang="ja-JP" altLang="ja-JP">
              <a:solidFill>
                <a:srgbClr val="000000"/>
              </a:solidFill>
            </a:endParaRPr>
          </a:p>
        </p:txBody>
      </p:sp>
      <p:sp>
        <p:nvSpPr>
          <p:cNvPr id="67" name="AutoShape 18"/>
          <p:cNvSpPr>
            <a:spLocks noChangeArrowheads="1"/>
          </p:cNvSpPr>
          <p:nvPr/>
        </p:nvSpPr>
        <p:spPr bwMode="auto">
          <a:xfrm>
            <a:off x="7858559" y="2895837"/>
            <a:ext cx="901244" cy="1656184"/>
          </a:xfrm>
          <a:prstGeom prst="roundRect">
            <a:avLst>
              <a:gd name="adj" fmla="val 0"/>
            </a:avLst>
          </a:prstGeom>
          <a:solidFill>
            <a:schemeClr val="accent5">
              <a:lumMod val="60000"/>
              <a:lumOff val="40000"/>
            </a:schemeClr>
          </a:solidFill>
          <a:ln w="25400">
            <a:noFill/>
            <a:prstDash val="sysDot"/>
            <a:round/>
            <a:headEnd/>
            <a:tailEnd/>
          </a:ln>
        </p:spPr>
        <p:txBody>
          <a:bodyPr wrap="none" anchor="ctr"/>
          <a:lstStyle/>
          <a:p>
            <a:endParaRPr lang="ja-JP" altLang="ja-JP" sz="1400">
              <a:solidFill>
                <a:srgbClr val="000000"/>
              </a:solidFill>
            </a:endParaRPr>
          </a:p>
        </p:txBody>
      </p:sp>
      <p:sp>
        <p:nvSpPr>
          <p:cNvPr id="91" name="Rectangle 16"/>
          <p:cNvSpPr>
            <a:spLocks noChangeArrowheads="1"/>
          </p:cNvSpPr>
          <p:nvPr/>
        </p:nvSpPr>
        <p:spPr bwMode="auto">
          <a:xfrm>
            <a:off x="7425921" y="4464749"/>
            <a:ext cx="400087" cy="2348627"/>
          </a:xfrm>
          <a:prstGeom prst="rect">
            <a:avLst/>
          </a:prstGeom>
          <a:noFill/>
          <a:ln w="9525">
            <a:noFill/>
            <a:miter lim="800000"/>
            <a:headEnd/>
            <a:tailEnd/>
          </a:ln>
        </p:spPr>
        <p:txBody>
          <a:bodyPr vert="eaVert" wrap="square" lIns="91429" tIns="45715" rIns="91429" bIns="45715">
            <a:spAutoFit/>
          </a:bodyPr>
          <a:lstStyle/>
          <a:p>
            <a:pPr algn="ctr"/>
            <a:r>
              <a:rPr lang="ja-JP" altLang="en-US" sz="1400" dirty="0">
                <a:ea typeface="HGP創英角ｺﾞｼｯｸUB" pitchFamily="50" charset="-128"/>
              </a:rPr>
              <a:t>（大阪市域）</a:t>
            </a:r>
          </a:p>
        </p:txBody>
      </p:sp>
      <p:sp>
        <p:nvSpPr>
          <p:cNvPr id="92" name="AutoShape 21"/>
          <p:cNvSpPr>
            <a:spLocks noChangeArrowheads="1"/>
          </p:cNvSpPr>
          <p:nvPr/>
        </p:nvSpPr>
        <p:spPr bwMode="auto">
          <a:xfrm>
            <a:off x="6259983" y="4624068"/>
            <a:ext cx="199445" cy="2052000"/>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93" name="Text Box 63"/>
          <p:cNvSpPr txBox="1">
            <a:spLocks noChangeArrowheads="1"/>
          </p:cNvSpPr>
          <p:nvPr/>
        </p:nvSpPr>
        <p:spPr bwMode="auto">
          <a:xfrm>
            <a:off x="6228184" y="5085184"/>
            <a:ext cx="184666" cy="1166760"/>
          </a:xfrm>
          <a:prstGeom prst="rect">
            <a:avLst/>
          </a:prstGeom>
          <a:noFill/>
          <a:ln w="9525">
            <a:noFill/>
            <a:miter lim="800000"/>
            <a:headEnd/>
            <a:tailEnd/>
          </a:ln>
        </p:spPr>
        <p:txBody>
          <a:bodyPr vert="eaVert" lIns="0" tIns="45715" rIns="0" bIns="45715">
            <a:spAutoFit/>
          </a:bodyPr>
          <a:lstStyle/>
          <a:p>
            <a:r>
              <a:rPr lang="ja-JP" altLang="en-US" sz="1200" dirty="0">
                <a:latin typeface="HGPｺﾞｼｯｸE" pitchFamily="50" charset="-128"/>
                <a:ea typeface="HGPｺﾞｼｯｸE" pitchFamily="50" charset="-128"/>
              </a:rPr>
              <a:t>○○町水道</a:t>
            </a:r>
          </a:p>
        </p:txBody>
      </p:sp>
      <p:sp>
        <p:nvSpPr>
          <p:cNvPr id="44" name="Text Box 10"/>
          <p:cNvSpPr txBox="1">
            <a:spLocks noChangeArrowheads="1"/>
          </p:cNvSpPr>
          <p:nvPr/>
        </p:nvSpPr>
        <p:spPr bwMode="auto">
          <a:xfrm>
            <a:off x="5715505" y="6165304"/>
            <a:ext cx="1193104" cy="307777"/>
          </a:xfrm>
          <a:prstGeom prst="rect">
            <a:avLst/>
          </a:prstGeom>
          <a:noFill/>
          <a:ln w="9525">
            <a:noFill/>
            <a:miter lim="800000"/>
            <a:headEnd/>
            <a:tailEnd/>
          </a:ln>
        </p:spPr>
        <p:txBody>
          <a:bodyPr>
            <a:spAutoFit/>
          </a:bodyPr>
          <a:lstStyle/>
          <a:p>
            <a:pPr algn="ctr">
              <a:spcBef>
                <a:spcPct val="50000"/>
              </a:spcBef>
            </a:pPr>
            <a:r>
              <a:rPr lang="en-US" altLang="ja-JP" sz="1400" dirty="0">
                <a:ea typeface="HG創英角ｺﾞｼｯｸUB" pitchFamily="49" charset="-128"/>
              </a:rPr>
              <a:t>42</a:t>
            </a:r>
            <a:r>
              <a:rPr lang="ja-JP" altLang="en-US" sz="1400" dirty="0">
                <a:ea typeface="HG創英角ｺﾞｼｯｸUB" pitchFamily="49" charset="-128"/>
              </a:rPr>
              <a:t>市町村</a:t>
            </a:r>
          </a:p>
        </p:txBody>
      </p:sp>
      <p:sp>
        <p:nvSpPr>
          <p:cNvPr id="37" name="AutoShape 63"/>
          <p:cNvSpPr>
            <a:spLocks noChangeArrowheads="1"/>
          </p:cNvSpPr>
          <p:nvPr/>
        </p:nvSpPr>
        <p:spPr bwMode="auto">
          <a:xfrm>
            <a:off x="6674237" y="2895838"/>
            <a:ext cx="199788" cy="1622822"/>
          </a:xfrm>
          <a:prstGeom prst="roundRect">
            <a:avLst>
              <a:gd name="adj" fmla="val 16667"/>
            </a:avLst>
          </a:prstGeom>
          <a:solidFill>
            <a:srgbClr val="CCFFCC"/>
          </a:solidFill>
          <a:ln w="9525">
            <a:noFill/>
            <a:round/>
            <a:headEnd/>
            <a:tailEnd/>
          </a:ln>
        </p:spPr>
        <p:txBody>
          <a:bodyPr vert="eaVert" wrap="none" anchor="ctr"/>
          <a:lstStyle/>
          <a:p>
            <a:pPr algn="ctr"/>
            <a:r>
              <a:rPr lang="ja-JP" altLang="en-US" sz="1200" dirty="0">
                <a:solidFill>
                  <a:srgbClr val="000000"/>
                </a:solidFill>
              </a:rPr>
              <a:t>泉北水道企業団</a:t>
            </a:r>
          </a:p>
        </p:txBody>
      </p:sp>
      <p:sp>
        <p:nvSpPr>
          <p:cNvPr id="96" name="Text Box 63"/>
          <p:cNvSpPr txBox="1">
            <a:spLocks noChangeArrowheads="1"/>
          </p:cNvSpPr>
          <p:nvPr/>
        </p:nvSpPr>
        <p:spPr bwMode="auto">
          <a:xfrm>
            <a:off x="8071549" y="5193290"/>
            <a:ext cx="400086" cy="1534429"/>
          </a:xfrm>
          <a:prstGeom prst="rect">
            <a:avLst/>
          </a:prstGeom>
          <a:noFill/>
          <a:ln w="9525">
            <a:noFill/>
            <a:miter lim="800000"/>
            <a:headEnd/>
            <a:tailEnd/>
          </a:ln>
        </p:spPr>
        <p:txBody>
          <a:bodyPr vert="eaVert" lIns="91429" tIns="45715" rIns="91429" bIns="45715">
            <a:spAutoFit/>
          </a:bodyPr>
          <a:lstStyle/>
          <a:p>
            <a:r>
              <a:rPr lang="ja-JP" altLang="en-US" sz="1400">
                <a:solidFill>
                  <a:srgbClr val="FFFFFF"/>
                </a:solidFill>
                <a:latin typeface="HGPｺﾞｼｯｸE" pitchFamily="50" charset="-128"/>
                <a:ea typeface="HGPｺﾞｼｯｸE" pitchFamily="50" charset="-128"/>
              </a:rPr>
              <a:t>○○市水道</a:t>
            </a:r>
          </a:p>
        </p:txBody>
      </p:sp>
      <p:sp>
        <p:nvSpPr>
          <p:cNvPr id="98" name="AutoShape 21"/>
          <p:cNvSpPr>
            <a:spLocks noChangeArrowheads="1"/>
          </p:cNvSpPr>
          <p:nvPr/>
        </p:nvSpPr>
        <p:spPr bwMode="auto">
          <a:xfrm>
            <a:off x="7999756" y="4624068"/>
            <a:ext cx="171008" cy="2052000"/>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101" name="AutoShape 21"/>
          <p:cNvSpPr>
            <a:spLocks noChangeArrowheads="1"/>
          </p:cNvSpPr>
          <p:nvPr/>
        </p:nvSpPr>
        <p:spPr bwMode="auto">
          <a:xfrm>
            <a:off x="8191094" y="4624068"/>
            <a:ext cx="199445" cy="2052000"/>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102" name="AutoShape 62"/>
          <p:cNvSpPr>
            <a:spLocks noChangeArrowheads="1"/>
          </p:cNvSpPr>
          <p:nvPr/>
        </p:nvSpPr>
        <p:spPr bwMode="auto">
          <a:xfrm>
            <a:off x="8860352" y="4624068"/>
            <a:ext cx="211916" cy="2052000"/>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103" name="Text Box 63"/>
          <p:cNvSpPr txBox="1">
            <a:spLocks noChangeArrowheads="1"/>
          </p:cNvSpPr>
          <p:nvPr/>
        </p:nvSpPr>
        <p:spPr bwMode="auto">
          <a:xfrm>
            <a:off x="7999318" y="5085184"/>
            <a:ext cx="184666" cy="1166760"/>
          </a:xfrm>
          <a:prstGeom prst="rect">
            <a:avLst/>
          </a:prstGeom>
          <a:noFill/>
          <a:ln w="9525">
            <a:noFill/>
            <a:miter lim="800000"/>
            <a:headEnd/>
            <a:tailEnd/>
          </a:ln>
        </p:spPr>
        <p:txBody>
          <a:bodyPr vert="eaVert" lIns="0" tIns="45715" rIns="0" bIns="45715">
            <a:spAutoFit/>
          </a:bodyPr>
          <a:lstStyle/>
          <a:p>
            <a:r>
              <a:rPr lang="ja-JP" altLang="en-US" sz="1200" dirty="0">
                <a:latin typeface="HGPｺﾞｼｯｸE" pitchFamily="50" charset="-128"/>
                <a:ea typeface="HGPｺﾞｼｯｸE" pitchFamily="50" charset="-128"/>
              </a:rPr>
              <a:t>○○市水道</a:t>
            </a:r>
          </a:p>
        </p:txBody>
      </p:sp>
      <p:sp>
        <p:nvSpPr>
          <p:cNvPr id="104" name="Text Box 63"/>
          <p:cNvSpPr txBox="1">
            <a:spLocks noChangeArrowheads="1"/>
          </p:cNvSpPr>
          <p:nvPr/>
        </p:nvSpPr>
        <p:spPr bwMode="auto">
          <a:xfrm>
            <a:off x="8189519" y="5085184"/>
            <a:ext cx="184666" cy="1166760"/>
          </a:xfrm>
          <a:prstGeom prst="rect">
            <a:avLst/>
          </a:prstGeom>
          <a:noFill/>
          <a:ln w="9525">
            <a:noFill/>
            <a:miter lim="800000"/>
            <a:headEnd/>
            <a:tailEnd/>
          </a:ln>
        </p:spPr>
        <p:txBody>
          <a:bodyPr vert="eaVert" lIns="0" tIns="45715" rIns="0" bIns="45715">
            <a:spAutoFit/>
          </a:bodyPr>
          <a:lstStyle/>
          <a:p>
            <a:r>
              <a:rPr lang="ja-JP" altLang="en-US" sz="1200" dirty="0">
                <a:latin typeface="HGPｺﾞｼｯｸE" pitchFamily="50" charset="-128"/>
                <a:ea typeface="HGPｺﾞｼｯｸE" pitchFamily="50" charset="-128"/>
              </a:rPr>
              <a:t>○○市水道</a:t>
            </a:r>
          </a:p>
        </p:txBody>
      </p:sp>
      <p:sp>
        <p:nvSpPr>
          <p:cNvPr id="105" name="Text Box 63"/>
          <p:cNvSpPr txBox="1">
            <a:spLocks noChangeArrowheads="1"/>
          </p:cNvSpPr>
          <p:nvPr/>
        </p:nvSpPr>
        <p:spPr bwMode="auto">
          <a:xfrm>
            <a:off x="8868468" y="5085184"/>
            <a:ext cx="184666" cy="1166760"/>
          </a:xfrm>
          <a:prstGeom prst="rect">
            <a:avLst/>
          </a:prstGeom>
          <a:noFill/>
          <a:ln w="9525">
            <a:noFill/>
            <a:miter lim="800000"/>
            <a:headEnd/>
            <a:tailEnd/>
          </a:ln>
        </p:spPr>
        <p:txBody>
          <a:bodyPr vert="eaVert" lIns="0" tIns="45715" rIns="0" bIns="45715">
            <a:spAutoFit/>
          </a:bodyPr>
          <a:lstStyle/>
          <a:p>
            <a:r>
              <a:rPr lang="ja-JP" altLang="en-US" sz="1200" dirty="0">
                <a:latin typeface="HGPｺﾞｼｯｸE" pitchFamily="50" charset="-128"/>
                <a:ea typeface="HGPｺﾞｼｯｸE" pitchFamily="50" charset="-128"/>
              </a:rPr>
              <a:t>○○町水道</a:t>
            </a:r>
          </a:p>
        </p:txBody>
      </p:sp>
      <p:sp>
        <p:nvSpPr>
          <p:cNvPr id="106" name="AutoShape 64"/>
          <p:cNvSpPr>
            <a:spLocks noChangeArrowheads="1"/>
          </p:cNvSpPr>
          <p:nvPr/>
        </p:nvSpPr>
        <p:spPr bwMode="auto">
          <a:xfrm>
            <a:off x="8975089" y="2895838"/>
            <a:ext cx="99221" cy="2102837"/>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107" name="AutoShape 21"/>
          <p:cNvSpPr>
            <a:spLocks noChangeArrowheads="1"/>
          </p:cNvSpPr>
          <p:nvPr/>
        </p:nvSpPr>
        <p:spPr bwMode="auto">
          <a:xfrm>
            <a:off x="8399524" y="4624068"/>
            <a:ext cx="199445" cy="2052000"/>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108" name="Text Box 63"/>
          <p:cNvSpPr txBox="1">
            <a:spLocks noChangeArrowheads="1"/>
          </p:cNvSpPr>
          <p:nvPr/>
        </p:nvSpPr>
        <p:spPr bwMode="auto">
          <a:xfrm>
            <a:off x="8388424" y="5085184"/>
            <a:ext cx="184666" cy="1166760"/>
          </a:xfrm>
          <a:prstGeom prst="rect">
            <a:avLst/>
          </a:prstGeom>
          <a:noFill/>
          <a:ln w="9525">
            <a:noFill/>
            <a:miter lim="800000"/>
            <a:headEnd/>
            <a:tailEnd/>
          </a:ln>
        </p:spPr>
        <p:txBody>
          <a:bodyPr vert="eaVert" lIns="0" tIns="45715" rIns="0" bIns="45715">
            <a:spAutoFit/>
          </a:bodyPr>
          <a:lstStyle/>
          <a:p>
            <a:r>
              <a:rPr lang="ja-JP" altLang="en-US" sz="1200" dirty="0">
                <a:latin typeface="HGPｺﾞｼｯｸE" pitchFamily="50" charset="-128"/>
                <a:ea typeface="HGPｺﾞｼｯｸE" pitchFamily="50" charset="-128"/>
              </a:rPr>
              <a:t>○○町水道</a:t>
            </a:r>
          </a:p>
        </p:txBody>
      </p:sp>
      <p:sp>
        <p:nvSpPr>
          <p:cNvPr id="109" name="Text Box 10"/>
          <p:cNvSpPr txBox="1">
            <a:spLocks noChangeArrowheads="1"/>
          </p:cNvSpPr>
          <p:nvPr/>
        </p:nvSpPr>
        <p:spPr bwMode="auto">
          <a:xfrm>
            <a:off x="7858559" y="6165304"/>
            <a:ext cx="1193104" cy="307777"/>
          </a:xfrm>
          <a:prstGeom prst="rect">
            <a:avLst/>
          </a:prstGeom>
          <a:noFill/>
          <a:ln w="9525">
            <a:noFill/>
            <a:miter lim="800000"/>
            <a:headEnd/>
            <a:tailEnd/>
          </a:ln>
        </p:spPr>
        <p:txBody>
          <a:bodyPr>
            <a:spAutoFit/>
          </a:bodyPr>
          <a:lstStyle/>
          <a:p>
            <a:pPr algn="ctr">
              <a:spcBef>
                <a:spcPct val="50000"/>
              </a:spcBef>
            </a:pPr>
            <a:r>
              <a:rPr lang="en-US" altLang="ja-JP" sz="1400" dirty="0">
                <a:ea typeface="HG創英角ｺﾞｼｯｸUB" pitchFamily="49" charset="-128"/>
              </a:rPr>
              <a:t>42</a:t>
            </a:r>
            <a:r>
              <a:rPr lang="ja-JP" altLang="en-US" sz="1400" dirty="0">
                <a:ea typeface="HG創英角ｺﾞｼｯｸUB" pitchFamily="49" charset="-128"/>
              </a:rPr>
              <a:t>市町村</a:t>
            </a:r>
          </a:p>
        </p:txBody>
      </p:sp>
      <p:sp>
        <p:nvSpPr>
          <p:cNvPr id="110" name="AutoShape 63"/>
          <p:cNvSpPr>
            <a:spLocks noChangeArrowheads="1"/>
          </p:cNvSpPr>
          <p:nvPr/>
        </p:nvSpPr>
        <p:spPr bwMode="auto">
          <a:xfrm>
            <a:off x="8817291" y="2894926"/>
            <a:ext cx="199788" cy="1623734"/>
          </a:xfrm>
          <a:prstGeom prst="roundRect">
            <a:avLst>
              <a:gd name="adj" fmla="val 16667"/>
            </a:avLst>
          </a:prstGeom>
          <a:solidFill>
            <a:srgbClr val="CCFFCC"/>
          </a:solidFill>
          <a:ln w="9525">
            <a:noFill/>
            <a:round/>
            <a:headEnd/>
            <a:tailEnd/>
          </a:ln>
        </p:spPr>
        <p:txBody>
          <a:bodyPr vert="eaVert" wrap="none" anchor="ctr"/>
          <a:lstStyle/>
          <a:p>
            <a:pPr algn="ctr"/>
            <a:r>
              <a:rPr lang="ja-JP" altLang="en-US" sz="1200" dirty="0">
                <a:solidFill>
                  <a:srgbClr val="000000"/>
                </a:solidFill>
              </a:rPr>
              <a:t>泉北水道企業団</a:t>
            </a:r>
          </a:p>
        </p:txBody>
      </p:sp>
      <p:sp>
        <p:nvSpPr>
          <p:cNvPr id="111" name="テキスト ボックス 53"/>
          <p:cNvSpPr txBox="1">
            <a:spLocks noChangeArrowheads="1"/>
          </p:cNvSpPr>
          <p:nvPr/>
        </p:nvSpPr>
        <p:spPr bwMode="auto">
          <a:xfrm>
            <a:off x="8556280" y="5765424"/>
            <a:ext cx="745006" cy="276999"/>
          </a:xfrm>
          <a:prstGeom prst="rect">
            <a:avLst/>
          </a:prstGeom>
          <a:noFill/>
          <a:ln w="9525">
            <a:noFill/>
            <a:miter lim="800000"/>
            <a:headEnd/>
            <a:tailEnd/>
          </a:ln>
        </p:spPr>
        <p:txBody>
          <a:bodyPr>
            <a:spAutoFit/>
          </a:bodyPr>
          <a:lstStyle/>
          <a:p>
            <a:r>
              <a:rPr lang="ja-JP" altLang="en-US" sz="1200" dirty="0"/>
              <a:t>･･･</a:t>
            </a:r>
          </a:p>
        </p:txBody>
      </p:sp>
      <p:sp>
        <p:nvSpPr>
          <p:cNvPr id="77" name="Rectangle 19"/>
          <p:cNvSpPr>
            <a:spLocks noChangeArrowheads="1"/>
          </p:cNvSpPr>
          <p:nvPr/>
        </p:nvSpPr>
        <p:spPr bwMode="auto">
          <a:xfrm>
            <a:off x="7798712" y="3327885"/>
            <a:ext cx="553650" cy="869452"/>
          </a:xfrm>
          <a:prstGeom prst="rect">
            <a:avLst/>
          </a:prstGeom>
          <a:noFill/>
          <a:ln w="9525">
            <a:noFill/>
            <a:miter lim="800000"/>
            <a:headEnd/>
            <a:tailEnd/>
          </a:ln>
        </p:spPr>
        <p:txBody>
          <a:bodyPr vert="eaVert" wrap="square" lIns="91429" tIns="45715" rIns="91429" bIns="45715">
            <a:spAutoFit/>
          </a:bodyPr>
          <a:lstStyle/>
          <a:p>
            <a:pPr algn="ctr"/>
            <a:r>
              <a:rPr lang="ja-JP" altLang="en-US" sz="1200" dirty="0">
                <a:ea typeface="HGP創英角ｺﾞｼｯｸUB" pitchFamily="50" charset="-128"/>
              </a:rPr>
              <a:t>大阪広域</a:t>
            </a:r>
            <a:endParaRPr lang="en-US" altLang="ja-JP" sz="1200" dirty="0">
              <a:ea typeface="HGP創英角ｺﾞｼｯｸUB" pitchFamily="50" charset="-128"/>
            </a:endParaRPr>
          </a:p>
          <a:p>
            <a:pPr algn="ctr"/>
            <a:r>
              <a:rPr lang="ja-JP" altLang="en-US" sz="1200" dirty="0">
                <a:ea typeface="HGP創英角ｺﾞｼｯｸUB" pitchFamily="50" charset="-128"/>
              </a:rPr>
              <a:t>水道企業団</a:t>
            </a:r>
          </a:p>
        </p:txBody>
      </p:sp>
      <p:sp>
        <p:nvSpPr>
          <p:cNvPr id="2" name="テキスト ボックス 1"/>
          <p:cNvSpPr txBox="1"/>
          <p:nvPr/>
        </p:nvSpPr>
        <p:spPr>
          <a:xfrm>
            <a:off x="212827" y="494088"/>
            <a:ext cx="4071141" cy="584775"/>
          </a:xfrm>
          <a:prstGeom prst="rect">
            <a:avLst/>
          </a:prstGeom>
          <a:noFill/>
          <a:ln>
            <a:solidFill>
              <a:schemeClr val="bg1">
                <a:lumMod val="75000"/>
              </a:schemeClr>
            </a:solidFill>
          </a:ln>
        </p:spPr>
        <p:txBody>
          <a:bodyPr wrap="square" rtlCol="0">
            <a:spAutoFit/>
          </a:bodyPr>
          <a:lstStyle/>
          <a:p>
            <a:pPr marL="285750" indent="-285750">
              <a:buFont typeface="Wingdings" panose="05000000000000000000" pitchFamily="2" charset="2"/>
              <a:buChar char="n"/>
            </a:pP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大阪府の用水事業（管理運営）を大阪市に指定管理として委託する案</a:t>
            </a:r>
          </a:p>
        </p:txBody>
      </p:sp>
      <p:sp>
        <p:nvSpPr>
          <p:cNvPr id="79" name="テキスト ボックス 78"/>
          <p:cNvSpPr txBox="1"/>
          <p:nvPr/>
        </p:nvSpPr>
        <p:spPr>
          <a:xfrm>
            <a:off x="4841792" y="511595"/>
            <a:ext cx="4071141" cy="584775"/>
          </a:xfrm>
          <a:prstGeom prst="rect">
            <a:avLst/>
          </a:prstGeom>
          <a:noFill/>
          <a:ln>
            <a:solidFill>
              <a:schemeClr val="bg1">
                <a:lumMod val="75000"/>
              </a:schemeClr>
            </a:solidFill>
          </a:ln>
        </p:spPr>
        <p:txBody>
          <a:bodyPr wrap="square" rtlCol="0">
            <a:spAutoFit/>
          </a:bodyPr>
          <a:lstStyle/>
          <a:p>
            <a:pPr marL="285750" indent="-285750">
              <a:buFont typeface="Wingdings" panose="05000000000000000000" pitchFamily="2" charset="2"/>
              <a:buChar char="n"/>
            </a:pP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大阪市の水道事業を広域水道企業団へ統合させる案</a:t>
            </a:r>
          </a:p>
        </p:txBody>
      </p:sp>
      <p:sp>
        <p:nvSpPr>
          <p:cNvPr id="24" name="正方形/長方形 23">
            <a:extLst>
              <a:ext uri="{FF2B5EF4-FFF2-40B4-BE49-F238E27FC236}">
                <a16:creationId xmlns:a16="http://schemas.microsoft.com/office/drawing/2014/main" xmlns="" id="{4AD42088-7A88-4D20-B552-F401A3C9168F}"/>
              </a:ext>
            </a:extLst>
          </p:cNvPr>
          <p:cNvSpPr/>
          <p:nvPr/>
        </p:nvSpPr>
        <p:spPr>
          <a:xfrm>
            <a:off x="5611878" y="2637053"/>
            <a:ext cx="2890728" cy="307777"/>
          </a:xfrm>
          <a:prstGeom prst="rect">
            <a:avLst/>
          </a:prstGeom>
        </p:spPr>
        <p:txBody>
          <a:bodyPr wrap="none">
            <a:spAutoFit/>
          </a:bodyPr>
          <a:lstStyle/>
          <a:p>
            <a:r>
              <a:rPr lang="en-US" altLang="ja-JP" sz="1400" dirty="0">
                <a:latin typeface="Meiryo UI" panose="020B0604030504040204" pitchFamily="50" charset="-128"/>
                <a:ea typeface="Meiryo UI" panose="020B0604030504040204" pitchFamily="50" charset="-128"/>
              </a:rPr>
              <a:t>Before</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after</a:t>
            </a:r>
            <a:endParaRPr lang="ja-JP" altLang="en-US"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982490" y="6584203"/>
            <a:ext cx="2133600" cy="365125"/>
          </a:xfrm>
        </p:spPr>
        <p:txBody>
          <a:bodyPr/>
          <a:lstStyle/>
          <a:p>
            <a:fld id="{D2D8002D-B5B0-4BAC-B1F6-782DDCCE6D9C}" type="slidenum">
              <a:rPr lang="ja-JP" altLang="en-US" smtClean="0">
                <a:solidFill>
                  <a:schemeClr val="tx1"/>
                </a:solidFill>
              </a:rPr>
              <a:pPr/>
              <a:t>33</a:t>
            </a:fld>
            <a:endParaRPr lang="ja-JP" altLang="en-US" dirty="0">
              <a:solidFill>
                <a:schemeClr val="tx1"/>
              </a:solidFill>
            </a:endParaRPr>
          </a:p>
        </p:txBody>
      </p:sp>
    </p:spTree>
    <p:extLst>
      <p:ext uri="{BB962C8B-B14F-4D97-AF65-F5344CB8AC3E}">
        <p14:creationId xmlns:p14="http://schemas.microsoft.com/office/powerpoint/2010/main" val="1001919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6D53B679-F969-4BC6-AC99-0DA04AF4E8D6}"/>
              </a:ext>
            </a:extLst>
          </p:cNvPr>
          <p:cNvSpPr txBox="1"/>
          <p:nvPr/>
        </p:nvSpPr>
        <p:spPr>
          <a:xfrm>
            <a:off x="539552" y="692696"/>
            <a:ext cx="2820003" cy="707886"/>
          </a:xfrm>
          <a:prstGeom prst="rect">
            <a:avLst/>
          </a:prstGeom>
          <a:noFill/>
        </p:spPr>
        <p:txBody>
          <a:bodyPr wrap="none" rtlCol="0">
            <a:spAutoFit/>
          </a:bodyPr>
          <a:lstStyle/>
          <a:p>
            <a:pPr algn="ct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フェーズ２</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における</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ダウンサイジングの</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考え方</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4211960" y="62040"/>
            <a:ext cx="4783592" cy="6741368"/>
          </a:xfrm>
          <a:prstGeom prst="roundRect">
            <a:avLst>
              <a:gd name="adj" fmla="val 6706"/>
            </a:avLst>
          </a:prstGeom>
          <a:noFill/>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6" name="正方形/長方形 5"/>
          <p:cNvSpPr/>
          <p:nvPr/>
        </p:nvSpPr>
        <p:spPr>
          <a:xfrm>
            <a:off x="4380563" y="6503803"/>
            <a:ext cx="3977371"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　</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第２回水道統合事業検討委員会</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資料３－１より抜粋</a:t>
            </a:r>
          </a:p>
        </p:txBody>
      </p:sp>
      <p:sp>
        <p:nvSpPr>
          <p:cNvPr id="8" name="テキスト ボックス 7"/>
          <p:cNvSpPr txBox="1"/>
          <p:nvPr/>
        </p:nvSpPr>
        <p:spPr>
          <a:xfrm>
            <a:off x="179512" y="1556792"/>
            <a:ext cx="3771712" cy="4185761"/>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過去（第</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段階）における広域企業団と大阪市の統合協議では、将来の水需要予測に基づき、両者で</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156</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万㎥／日のダウンサイジングを行うこととして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、企業団と大阪市の６つの浄水場を検討の対象としていた。（結果、市柴島、市庭窪、府村野がダウンサイジングの対象となっていた）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今後の検討にあたっては、これらの協議を踏まえつつ、市町村の自己水の浄水場も含めた全体の最適化も視野に、改めて検証する。</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広域企業団と大阪市では、統合協議が中断した後も、当該予測をベースにそれぞれでダウンサイジングに取り組んでおり、それぞれの計画が実現すれば、これらの目標は概ね達成される見込み。</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a:spLocks noGrp="1"/>
          </p:cNvSpPr>
          <p:nvPr>
            <p:ph type="sldNum" sz="quarter" idx="12"/>
          </p:nvPr>
        </p:nvSpPr>
        <p:spPr>
          <a:xfrm>
            <a:off x="6982490" y="6584203"/>
            <a:ext cx="2133600" cy="365125"/>
          </a:xfrm>
        </p:spPr>
        <p:txBody>
          <a:bodyPr/>
          <a:lstStyle/>
          <a:p>
            <a:fld id="{D2D8002D-B5B0-4BAC-B1F6-782DDCCE6D9C}" type="slidenum">
              <a:rPr lang="ja-JP" altLang="en-US" smtClean="0">
                <a:solidFill>
                  <a:schemeClr val="tx1"/>
                </a:solidFill>
              </a:rPr>
              <a:pPr/>
              <a:t>34</a:t>
            </a:fld>
            <a:endParaRPr lang="ja-JP" altLang="en-US" dirty="0">
              <a:solidFill>
                <a:schemeClr val="tx1"/>
              </a:solidFill>
            </a:endParaRP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13" t="15241" r="22117" b="8575"/>
          <a:stretch/>
        </p:blipFill>
        <p:spPr bwMode="auto">
          <a:xfrm>
            <a:off x="4501051" y="3344207"/>
            <a:ext cx="4247413" cy="3221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083" t="13868" r="21486" b="10155"/>
          <a:stretch/>
        </p:blipFill>
        <p:spPr bwMode="auto">
          <a:xfrm>
            <a:off x="4501051" y="120400"/>
            <a:ext cx="4247413" cy="3159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四角形: 角を丸くする 12">
            <a:extLst>
              <a:ext uri="{FF2B5EF4-FFF2-40B4-BE49-F238E27FC236}">
                <a16:creationId xmlns:a16="http://schemas.microsoft.com/office/drawing/2014/main" xmlns="" id="{C0CC55D0-14A7-4739-A65C-3FEA022534FB}"/>
              </a:ext>
            </a:extLst>
          </p:cNvPr>
          <p:cNvSpPr/>
          <p:nvPr/>
        </p:nvSpPr>
        <p:spPr>
          <a:xfrm>
            <a:off x="215516" y="69973"/>
            <a:ext cx="1620180" cy="39600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smtClean="0">
                <a:latin typeface="Meiryo UI" panose="020B0604030504040204" pitchFamily="50" charset="-128"/>
                <a:ea typeface="Meiryo UI" panose="020B0604030504040204" pitchFamily="50" charset="-128"/>
              </a:rPr>
              <a:t>３－①統合</a:t>
            </a:r>
            <a:r>
              <a:rPr kumimoji="1" lang="ja-JP" altLang="en-US" sz="1400" b="1" dirty="0">
                <a:latin typeface="Meiryo UI" panose="020B0604030504040204" pitchFamily="50" charset="-128"/>
                <a:ea typeface="Meiryo UI" panose="020B0604030504040204" pitchFamily="50" charset="-128"/>
              </a:rPr>
              <a:t>協議</a:t>
            </a:r>
          </a:p>
        </p:txBody>
      </p:sp>
    </p:spTree>
    <p:extLst>
      <p:ext uri="{BB962C8B-B14F-4D97-AF65-F5344CB8AC3E}">
        <p14:creationId xmlns:p14="http://schemas.microsoft.com/office/powerpoint/2010/main" val="3323251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39752" y="2348880"/>
            <a:ext cx="4716356" cy="646331"/>
          </a:xfrm>
          <a:prstGeom prst="rect">
            <a:avLst/>
          </a:prstGeom>
          <a:noFill/>
        </p:spPr>
        <p:txBody>
          <a:bodyPr wrap="none" rtlCol="0">
            <a:spAutoFit/>
          </a:bodyPr>
          <a:lstStyle/>
          <a:p>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大阪市水道事業の改革</a:t>
            </a:r>
          </a:p>
        </p:txBody>
      </p:sp>
      <p:sp>
        <p:nvSpPr>
          <p:cNvPr id="3" name="スライド番号プレースホルダー 2"/>
          <p:cNvSpPr>
            <a:spLocks noGrp="1"/>
          </p:cNvSpPr>
          <p:nvPr>
            <p:ph type="sldNum" sz="quarter" idx="12"/>
          </p:nvPr>
        </p:nvSpPr>
        <p:spPr>
          <a:xfrm>
            <a:off x="6988552" y="6483180"/>
            <a:ext cx="2133600" cy="365125"/>
          </a:xfrm>
        </p:spPr>
        <p:txBody>
          <a:bodyPr/>
          <a:lstStyle/>
          <a:p>
            <a:fld id="{7853CF83-2CA7-468D-933C-9DDBEAA5E899}" type="slidenum">
              <a:rPr kumimoji="1" lang="ja-JP" altLang="en-US" smtClean="0">
                <a:solidFill>
                  <a:schemeClr val="tx1"/>
                </a:solidFill>
              </a:rPr>
              <a:t>35</a:t>
            </a:fld>
            <a:endParaRPr kumimoji="1" lang="ja-JP" altLang="en-US" dirty="0">
              <a:solidFill>
                <a:schemeClr val="tx1"/>
              </a:solidFill>
            </a:endParaRPr>
          </a:p>
        </p:txBody>
      </p:sp>
    </p:spTree>
    <p:extLst>
      <p:ext uri="{BB962C8B-B14F-4D97-AF65-F5344CB8AC3E}">
        <p14:creationId xmlns:p14="http://schemas.microsoft.com/office/powerpoint/2010/main" val="687337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山形 2"/>
          <p:cNvSpPr/>
          <p:nvPr/>
        </p:nvSpPr>
        <p:spPr>
          <a:xfrm>
            <a:off x="1629932" y="1426844"/>
            <a:ext cx="5580000" cy="693581"/>
          </a:xfrm>
          <a:prstGeom prst="chevron">
            <a:avLst/>
          </a:prstGeom>
          <a:solidFill>
            <a:schemeClr val="bg1">
              <a:lumMod val="85000"/>
            </a:schemeClr>
          </a:solidFill>
          <a:ln w="3175"/>
        </p:spPr>
        <p:style>
          <a:lnRef idx="2">
            <a:schemeClr val="dk1"/>
          </a:lnRef>
          <a:fillRef idx="1">
            <a:schemeClr val="lt1"/>
          </a:fillRef>
          <a:effectRef idx="0">
            <a:schemeClr val="dk1"/>
          </a:effectRef>
          <a:fontRef idx="minor">
            <a:schemeClr val="dk1"/>
          </a:fontRef>
        </p:style>
        <p:txBody>
          <a:bodyPr vert="horz" rtlCol="0" anchor="ctr"/>
          <a:lstStyle/>
          <a:p>
            <a:r>
              <a:rPr lang="ja-JP" altLang="en-US"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2" name="テキスト ボックス 31"/>
          <p:cNvSpPr txBox="1"/>
          <p:nvPr/>
        </p:nvSpPr>
        <p:spPr>
          <a:xfrm>
            <a:off x="1909372" y="1799503"/>
            <a:ext cx="223224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局長改革マニフェスト</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212054" y="1426844"/>
            <a:ext cx="1365902" cy="369332"/>
          </a:xfrm>
          <a:prstGeom prst="rect">
            <a:avLst/>
          </a:prstGeom>
          <a:noFill/>
        </p:spPr>
        <p:txBody>
          <a:bodyPr wrap="square" rtlCol="0">
            <a:spAutoFit/>
          </a:bodyPr>
          <a:lstStyle/>
          <a:p>
            <a:r>
              <a:rPr kumimoji="1" lang="en-US" altLang="ja-JP" b="1" dirty="0"/>
              <a:t>H18</a:t>
            </a:r>
            <a:r>
              <a:rPr kumimoji="1" lang="ja-JP" altLang="en-US" b="1" dirty="0"/>
              <a:t>～</a:t>
            </a:r>
            <a:r>
              <a:rPr kumimoji="1" lang="en-US" altLang="ja-JP" b="1" dirty="0"/>
              <a:t>H22</a:t>
            </a:r>
            <a:endParaRPr kumimoji="1" lang="ja-JP" altLang="en-US" b="1" dirty="0"/>
          </a:p>
        </p:txBody>
      </p:sp>
      <p:sp>
        <p:nvSpPr>
          <p:cNvPr id="39" name="テキスト ボックス 38"/>
          <p:cNvSpPr txBox="1"/>
          <p:nvPr/>
        </p:nvSpPr>
        <p:spPr>
          <a:xfrm>
            <a:off x="7276961" y="1803335"/>
            <a:ext cx="1800200" cy="350747"/>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次期経営計画</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7386309" y="1426844"/>
            <a:ext cx="1365902" cy="369332"/>
          </a:xfrm>
          <a:prstGeom prst="rect">
            <a:avLst/>
          </a:prstGeom>
          <a:noFill/>
        </p:spPr>
        <p:txBody>
          <a:bodyPr wrap="square" rtlCol="0">
            <a:spAutoFit/>
          </a:bodyPr>
          <a:lstStyle/>
          <a:p>
            <a:r>
              <a:rPr kumimoji="1" lang="en-US" altLang="ja-JP" b="1" dirty="0"/>
              <a:t>H30</a:t>
            </a:r>
            <a:r>
              <a:rPr kumimoji="1" lang="ja-JP" altLang="en-US" b="1" dirty="0"/>
              <a:t>～</a:t>
            </a:r>
            <a:r>
              <a:rPr kumimoji="1" lang="en-US" altLang="ja-JP" b="1" dirty="0"/>
              <a:t>H39</a:t>
            </a:r>
            <a:endParaRPr kumimoji="1" lang="ja-JP" altLang="en-US" b="1" dirty="0"/>
          </a:p>
        </p:txBody>
      </p:sp>
      <p:sp>
        <p:nvSpPr>
          <p:cNvPr id="42" name="山形 41"/>
          <p:cNvSpPr/>
          <p:nvPr/>
        </p:nvSpPr>
        <p:spPr>
          <a:xfrm>
            <a:off x="6714367" y="2307600"/>
            <a:ext cx="2178113" cy="2103382"/>
          </a:xfrm>
          <a:prstGeom prst="chevron">
            <a:avLst>
              <a:gd name="adj" fmla="val 16964"/>
            </a:avLst>
          </a:prstGeom>
          <a:noFill/>
          <a:ln w="3175"/>
        </p:spPr>
        <p:style>
          <a:lnRef idx="2">
            <a:schemeClr val="dk1"/>
          </a:lnRef>
          <a:fillRef idx="1">
            <a:schemeClr val="lt1"/>
          </a:fillRef>
          <a:effectRef idx="0">
            <a:schemeClr val="dk1"/>
          </a:effectRef>
          <a:fontRef idx="minor">
            <a:schemeClr val="dk1"/>
          </a:fontRef>
        </p:style>
        <p:txBody>
          <a:bodyPr vert="horz" rtlCol="0" anchor="ctr"/>
          <a:lstStyle/>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2932548" y="54697"/>
            <a:ext cx="3943708" cy="430887"/>
          </a:xfrm>
          <a:noFill/>
        </p:spPr>
        <p:txBody>
          <a:bodyPr wrap="none" rtlCol="0">
            <a:spAutoFit/>
          </a:bodyPr>
          <a:lstStyle/>
          <a:p>
            <a:pPr algn="l"/>
            <a:r>
              <a:rPr lang="ja-JP" altLang="en-US" sz="2200" b="1" dirty="0" smtClean="0">
                <a:latin typeface="Meiryo UI" panose="020B0604030504040204" pitchFamily="50" charset="-128"/>
                <a:ea typeface="Meiryo UI" panose="020B0604030504040204" pitchFamily="50" charset="-128"/>
                <a:cs typeface="+mn-cs"/>
              </a:rPr>
              <a:t>大阪市</a:t>
            </a:r>
            <a:r>
              <a:rPr lang="ja-JP" altLang="en-US" sz="2200" b="1" dirty="0">
                <a:latin typeface="Meiryo UI" panose="020B0604030504040204" pitchFamily="50" charset="-128"/>
                <a:ea typeface="Meiryo UI" panose="020B0604030504040204" pitchFamily="50" charset="-128"/>
                <a:cs typeface="+mn-cs"/>
              </a:rPr>
              <a:t>水道事業の改革の概要</a:t>
            </a:r>
          </a:p>
        </p:txBody>
      </p:sp>
      <p:sp>
        <p:nvSpPr>
          <p:cNvPr id="4" name="正方形/長方形 3"/>
          <p:cNvSpPr/>
          <p:nvPr/>
        </p:nvSpPr>
        <p:spPr>
          <a:xfrm>
            <a:off x="395536" y="2341196"/>
            <a:ext cx="792088" cy="1735876"/>
          </a:xfrm>
          <a:prstGeom prst="rect">
            <a:avLst/>
          </a:prstGeom>
          <a:solidFill>
            <a:schemeClr val="bg1">
              <a:lumMod val="75000"/>
            </a:schemeClr>
          </a:solidFill>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a:solidFill>
                  <a:schemeClr val="tx1"/>
                </a:solidFill>
              </a:rPr>
              <a:t>市域</a:t>
            </a:r>
          </a:p>
        </p:txBody>
      </p:sp>
      <p:sp>
        <p:nvSpPr>
          <p:cNvPr id="5" name="正方形/長方形 4"/>
          <p:cNvSpPr/>
          <p:nvPr/>
        </p:nvSpPr>
        <p:spPr>
          <a:xfrm>
            <a:off x="395536" y="4220508"/>
            <a:ext cx="792088" cy="1656764"/>
          </a:xfrm>
          <a:prstGeom prst="rect">
            <a:avLst/>
          </a:prstGeom>
          <a:solidFill>
            <a:schemeClr val="bg1">
              <a:lumMod val="95000"/>
            </a:schemeClr>
          </a:solidFill>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a:solidFill>
                  <a:schemeClr val="tx1"/>
                </a:solidFill>
              </a:rPr>
              <a:t>広域</a:t>
            </a:r>
          </a:p>
        </p:txBody>
      </p:sp>
      <p:sp>
        <p:nvSpPr>
          <p:cNvPr id="6" name="ホームベース 5"/>
          <p:cNvSpPr/>
          <p:nvPr/>
        </p:nvSpPr>
        <p:spPr>
          <a:xfrm>
            <a:off x="1619672" y="2339587"/>
            <a:ext cx="5339689" cy="2071395"/>
          </a:xfrm>
          <a:prstGeom prst="homePlate">
            <a:avLst>
              <a:gd name="adj" fmla="val 22416"/>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vert="horz" rtlCol="0" anchor="ctr"/>
          <a:lstStyle/>
          <a:p>
            <a:pPr algn="ctr"/>
            <a:endParaRPr lang="en-US" altLang="ja-JP"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2" name="グループ化 61"/>
          <p:cNvGrpSpPr/>
          <p:nvPr/>
        </p:nvGrpSpPr>
        <p:grpSpPr>
          <a:xfrm>
            <a:off x="2411760" y="4830832"/>
            <a:ext cx="1080120" cy="1046440"/>
            <a:chOff x="2411760" y="4398784"/>
            <a:chExt cx="1080120" cy="1046440"/>
          </a:xfrm>
        </p:grpSpPr>
        <p:sp>
          <p:nvSpPr>
            <p:cNvPr id="12" name="テキスト ボックス 11"/>
            <p:cNvSpPr txBox="1"/>
            <p:nvPr/>
          </p:nvSpPr>
          <p:spPr>
            <a:xfrm>
              <a:off x="2411760" y="4398784"/>
              <a:ext cx="1080120" cy="1046440"/>
            </a:xfrm>
            <a:prstGeom prst="rect">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en-US" altLang="ja-JP" sz="1400" dirty="0"/>
                <a:t>H20</a:t>
              </a:r>
              <a:r>
                <a:rPr lang="ja-JP" altLang="en-US" sz="1400" dirty="0"/>
                <a:t>～</a:t>
              </a:r>
              <a:r>
                <a:rPr lang="en-US" altLang="ja-JP" sz="1400" dirty="0"/>
                <a:t>H21</a:t>
              </a:r>
              <a:endParaRPr lang="ja-JP" altLang="en-US" sz="1400" dirty="0"/>
            </a:p>
            <a:p>
              <a:pPr algn="ctr"/>
              <a:endParaRPr kumimoji="1" lang="en-US" altLang="ja-JP" sz="1200" dirty="0"/>
            </a:p>
            <a:p>
              <a:pPr algn="ctr"/>
              <a:r>
                <a:rPr kumimoji="1" lang="ja-JP" altLang="en-US" sz="1200" dirty="0"/>
                <a:t>府市</a:t>
              </a:r>
              <a:endParaRPr kumimoji="1" lang="en-US" altLang="ja-JP" sz="1200" dirty="0"/>
            </a:p>
            <a:p>
              <a:pPr algn="ctr"/>
              <a:r>
                <a:rPr kumimoji="1" lang="ja-JP" altLang="en-US" sz="1200" dirty="0"/>
                <a:t>統合協議</a:t>
              </a:r>
              <a:endParaRPr kumimoji="1" lang="en-US" altLang="ja-JP" sz="1200" dirty="0"/>
            </a:p>
            <a:p>
              <a:pPr algn="ctr"/>
              <a:r>
                <a:rPr lang="ja-JP" altLang="en-US" sz="1200" dirty="0"/>
                <a:t>（終了）</a:t>
              </a:r>
              <a:endParaRPr kumimoji="1" lang="en-US" altLang="ja-JP" sz="1200" dirty="0"/>
            </a:p>
          </p:txBody>
        </p:sp>
        <p:cxnSp>
          <p:nvCxnSpPr>
            <p:cNvPr id="23" name="直線矢印コネクタ 22"/>
            <p:cNvCxnSpPr/>
            <p:nvPr/>
          </p:nvCxnSpPr>
          <p:spPr>
            <a:xfrm>
              <a:off x="2582779" y="4737338"/>
              <a:ext cx="693077" cy="0"/>
            </a:xfrm>
            <a:prstGeom prst="straightConnector1">
              <a:avLst/>
            </a:prstGeom>
            <a:ln w="190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0" name="テキスト ボックス 19"/>
          <p:cNvSpPr txBox="1"/>
          <p:nvPr/>
        </p:nvSpPr>
        <p:spPr>
          <a:xfrm>
            <a:off x="4321642" y="4830832"/>
            <a:ext cx="1102622" cy="1046440"/>
          </a:xfrm>
          <a:prstGeom prst="rect">
            <a:avLst/>
          </a:prstGeom>
          <a:noFill/>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en-US" altLang="ja-JP" sz="1400" dirty="0"/>
              <a:t>H24</a:t>
            </a:r>
            <a:r>
              <a:rPr lang="ja-JP" altLang="en-US" sz="1400" dirty="0"/>
              <a:t>～</a:t>
            </a:r>
            <a:r>
              <a:rPr lang="en-US" altLang="ja-JP" sz="1400" dirty="0"/>
              <a:t>H25</a:t>
            </a:r>
            <a:endParaRPr lang="ja-JP" altLang="en-US" sz="1400" dirty="0"/>
          </a:p>
          <a:p>
            <a:pPr algn="ctr"/>
            <a:endParaRPr lang="en-US" altLang="ja-JP" sz="1200" dirty="0"/>
          </a:p>
          <a:p>
            <a:pPr algn="ctr"/>
            <a:r>
              <a:rPr lang="ja-JP" altLang="en-US" sz="1200" dirty="0"/>
              <a:t>企業団と市</a:t>
            </a:r>
            <a:endParaRPr lang="en-US" altLang="ja-JP" sz="1200" dirty="0"/>
          </a:p>
          <a:p>
            <a:pPr algn="ctr"/>
            <a:r>
              <a:rPr lang="ja-JP" altLang="en-US" sz="1200" dirty="0"/>
              <a:t>統合協議</a:t>
            </a:r>
            <a:endParaRPr lang="en-US" altLang="ja-JP" sz="1200" dirty="0"/>
          </a:p>
          <a:p>
            <a:pPr algn="ctr"/>
            <a:r>
              <a:rPr kumimoji="1" lang="ja-JP" altLang="en-US" sz="1200" dirty="0"/>
              <a:t>（中止）</a:t>
            </a:r>
          </a:p>
        </p:txBody>
      </p:sp>
      <p:cxnSp>
        <p:nvCxnSpPr>
          <p:cNvPr id="25" name="直線矢印コネクタ 24"/>
          <p:cNvCxnSpPr/>
          <p:nvPr/>
        </p:nvCxnSpPr>
        <p:spPr>
          <a:xfrm>
            <a:off x="4537666" y="5169386"/>
            <a:ext cx="630070" cy="0"/>
          </a:xfrm>
          <a:prstGeom prst="straightConnector1">
            <a:avLst/>
          </a:prstGeom>
          <a:noFill/>
          <a:ln w="190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1619672" y="2348880"/>
            <a:ext cx="3118846" cy="236988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公営企業改革</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人   ：職員削減</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組織：事業所の再編統合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外郭団体改革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財務：債務残高削減　　　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広域：技術支援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山形 23"/>
          <p:cNvSpPr/>
          <p:nvPr/>
        </p:nvSpPr>
        <p:spPr>
          <a:xfrm>
            <a:off x="6959361" y="1400345"/>
            <a:ext cx="1820986" cy="737712"/>
          </a:xfrm>
          <a:prstGeom prst="chevron">
            <a:avLst/>
          </a:prstGeom>
          <a:noFill/>
          <a:ln w="3175"/>
        </p:spPr>
        <p:style>
          <a:lnRef idx="2">
            <a:schemeClr val="dk1"/>
          </a:lnRef>
          <a:fillRef idx="1">
            <a:schemeClr val="lt1"/>
          </a:fillRef>
          <a:effectRef idx="0">
            <a:schemeClr val="dk1"/>
          </a:effectRef>
          <a:fontRef idx="minor">
            <a:schemeClr val="dk1"/>
          </a:fontRef>
        </p:style>
        <p:txBody>
          <a:bodyPr vert="horz" rtlCol="0" anchor="ctr"/>
          <a:lstStyle/>
          <a:p>
            <a:endParaRPr lang="ja-JP" altLang="en-US"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右矢印 25"/>
          <p:cNvSpPr/>
          <p:nvPr/>
        </p:nvSpPr>
        <p:spPr>
          <a:xfrm>
            <a:off x="5436096" y="2996952"/>
            <a:ext cx="3456384" cy="1367572"/>
          </a:xfrm>
          <a:prstGeom prst="rightArrow">
            <a:avLst>
              <a:gd name="adj1" fmla="val 100000"/>
              <a:gd name="adj2" fmla="val 36873"/>
            </a:avLst>
          </a:prstGeom>
          <a:solidFill>
            <a:schemeClr val="bg1">
              <a:lumMod val="65000"/>
            </a:schemeClr>
          </a:solidFill>
          <a:ln w="3175"/>
        </p:spPr>
        <p:style>
          <a:lnRef idx="2">
            <a:schemeClr val="dk1"/>
          </a:lnRef>
          <a:fillRef idx="1">
            <a:schemeClr val="lt1"/>
          </a:fillRef>
          <a:effectRef idx="0">
            <a:schemeClr val="dk1"/>
          </a:effectRef>
          <a:fontRef idx="minor">
            <a:schemeClr val="dk1"/>
          </a:fontRef>
        </p:style>
        <p:txBody>
          <a:bodyPr vert="horz" rtlCol="0" anchor="ctr"/>
          <a:lstStyle/>
          <a:p>
            <a:pPr algn="ctr"/>
            <a:endParaRPr lang="ja-JP" altLang="en-US">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矢印コネクタ 27"/>
          <p:cNvCxnSpPr/>
          <p:nvPr/>
        </p:nvCxnSpPr>
        <p:spPr>
          <a:xfrm>
            <a:off x="5424264" y="3638895"/>
            <a:ext cx="1535097" cy="0"/>
          </a:xfrm>
          <a:prstGeom prst="straightConnector1">
            <a:avLst/>
          </a:prstGeom>
          <a:ln w="190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388995" y="3085837"/>
            <a:ext cx="1570366"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経営形態見直し</a:t>
            </a:r>
          </a:p>
        </p:txBody>
      </p:sp>
      <p:sp>
        <p:nvSpPr>
          <p:cNvPr id="30" name="テキスト ボックス 29"/>
          <p:cNvSpPr txBox="1"/>
          <p:nvPr/>
        </p:nvSpPr>
        <p:spPr>
          <a:xfrm>
            <a:off x="5436096" y="3625860"/>
            <a:ext cx="2232248" cy="738664"/>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現行法での</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運営権制度検討</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（廃案）</a:t>
            </a:r>
          </a:p>
        </p:txBody>
      </p:sp>
      <p:cxnSp>
        <p:nvCxnSpPr>
          <p:cNvPr id="31" name="直線矢印コネクタ 30"/>
          <p:cNvCxnSpPr/>
          <p:nvPr/>
        </p:nvCxnSpPr>
        <p:spPr>
          <a:xfrm>
            <a:off x="2015912" y="1784916"/>
            <a:ext cx="1656000" cy="0"/>
          </a:xfrm>
          <a:prstGeom prst="straightConnector1">
            <a:avLst/>
          </a:prstGeom>
          <a:ln w="190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4799682" y="1794302"/>
            <a:ext cx="223224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中期経営計画</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4934290" y="1412776"/>
            <a:ext cx="1365902" cy="369332"/>
          </a:xfrm>
          <a:prstGeom prst="rect">
            <a:avLst/>
          </a:prstGeom>
          <a:noFill/>
        </p:spPr>
        <p:txBody>
          <a:bodyPr wrap="square" rtlCol="0">
            <a:spAutoFit/>
          </a:bodyPr>
          <a:lstStyle/>
          <a:p>
            <a:r>
              <a:rPr kumimoji="1" lang="en-US" altLang="ja-JP" b="1" dirty="0"/>
              <a:t>H23</a:t>
            </a:r>
            <a:r>
              <a:rPr kumimoji="1" lang="ja-JP" altLang="en-US" b="1" dirty="0"/>
              <a:t>～</a:t>
            </a:r>
            <a:r>
              <a:rPr kumimoji="1" lang="en-US" altLang="ja-JP" b="1" dirty="0"/>
              <a:t>H29</a:t>
            </a:r>
            <a:endParaRPr kumimoji="1" lang="ja-JP" altLang="en-US" b="1" dirty="0"/>
          </a:p>
        </p:txBody>
      </p:sp>
      <p:cxnSp>
        <p:nvCxnSpPr>
          <p:cNvPr id="36" name="直線矢印コネクタ 35"/>
          <p:cNvCxnSpPr/>
          <p:nvPr/>
        </p:nvCxnSpPr>
        <p:spPr>
          <a:xfrm>
            <a:off x="7366388" y="1780471"/>
            <a:ext cx="1296000" cy="0"/>
          </a:xfrm>
          <a:prstGeom prst="straightConnector1">
            <a:avLst/>
          </a:prstGeom>
          <a:ln w="190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491227" y="3349154"/>
            <a:ext cx="1365902" cy="369332"/>
          </a:xfrm>
          <a:prstGeom prst="rect">
            <a:avLst/>
          </a:prstGeom>
          <a:noFill/>
        </p:spPr>
        <p:txBody>
          <a:bodyPr wrap="square" rtlCol="0">
            <a:spAutoFit/>
          </a:bodyPr>
          <a:lstStyle/>
          <a:p>
            <a:r>
              <a:rPr kumimoji="1" lang="en-US" altLang="ja-JP" dirty="0"/>
              <a:t>H25</a:t>
            </a:r>
            <a:r>
              <a:rPr kumimoji="1" lang="ja-JP" altLang="en-US" dirty="0"/>
              <a:t>～</a:t>
            </a:r>
            <a:r>
              <a:rPr kumimoji="1" lang="en-US" altLang="ja-JP" dirty="0"/>
              <a:t>H28</a:t>
            </a:r>
            <a:endParaRPr kumimoji="1" lang="ja-JP" altLang="en-US" dirty="0"/>
          </a:p>
        </p:txBody>
      </p:sp>
      <p:cxnSp>
        <p:nvCxnSpPr>
          <p:cNvPr id="44" name="直線矢印コネクタ 43"/>
          <p:cNvCxnSpPr/>
          <p:nvPr/>
        </p:nvCxnSpPr>
        <p:spPr>
          <a:xfrm>
            <a:off x="3752350" y="1788726"/>
            <a:ext cx="3420000" cy="0"/>
          </a:xfrm>
          <a:prstGeom prst="straightConnector1">
            <a:avLst/>
          </a:prstGeom>
          <a:ln w="190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p:nvPr/>
        </p:nvCxnSpPr>
        <p:spPr>
          <a:xfrm flipV="1">
            <a:off x="5424264" y="4292764"/>
            <a:ext cx="477054" cy="1080000"/>
          </a:xfrm>
          <a:prstGeom prst="bentConnector2">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スライド番号プレースホルダー 2"/>
          <p:cNvSpPr>
            <a:spLocks noGrp="1"/>
          </p:cNvSpPr>
          <p:nvPr>
            <p:ph type="sldNum" sz="quarter" idx="12"/>
          </p:nvPr>
        </p:nvSpPr>
        <p:spPr>
          <a:xfrm>
            <a:off x="6988552" y="6483180"/>
            <a:ext cx="2133600" cy="365125"/>
          </a:xfrm>
        </p:spPr>
        <p:txBody>
          <a:bodyPr/>
          <a:lstStyle/>
          <a:p>
            <a:fld id="{7853CF83-2CA7-468D-933C-9DDBEAA5E899}" type="slidenum">
              <a:rPr kumimoji="1" lang="ja-JP" altLang="en-US" smtClean="0">
                <a:solidFill>
                  <a:schemeClr val="tx1"/>
                </a:solidFill>
              </a:rPr>
              <a:t>36</a:t>
            </a:fld>
            <a:endParaRPr kumimoji="1" lang="ja-JP" altLang="en-US" dirty="0">
              <a:solidFill>
                <a:schemeClr val="tx1"/>
              </a:solidFill>
            </a:endParaRPr>
          </a:p>
        </p:txBody>
      </p:sp>
      <p:cxnSp>
        <p:nvCxnSpPr>
          <p:cNvPr id="33" name="直線コネクタ 32"/>
          <p:cNvCxnSpPr/>
          <p:nvPr/>
        </p:nvCxnSpPr>
        <p:spPr>
          <a:xfrm>
            <a:off x="251520" y="607023"/>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xmlns="" id="{74C95A0F-B6A0-4245-BC5E-AE149213622A}"/>
              </a:ext>
            </a:extLst>
          </p:cNvPr>
          <p:cNvSpPr/>
          <p:nvPr/>
        </p:nvSpPr>
        <p:spPr>
          <a:xfrm>
            <a:off x="215516" y="69973"/>
            <a:ext cx="1728000" cy="39600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３－②大阪市改革</a:t>
            </a:r>
          </a:p>
        </p:txBody>
      </p:sp>
    </p:spTree>
    <p:extLst>
      <p:ext uri="{BB962C8B-B14F-4D97-AF65-F5344CB8AC3E}">
        <p14:creationId xmlns:p14="http://schemas.microsoft.com/office/powerpoint/2010/main" val="869308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1572" y="806908"/>
            <a:ext cx="5025180" cy="584775"/>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・需要減により収益が減少する中、それを上回る</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費用削減により、料金</a:t>
            </a:r>
            <a:r>
              <a:rPr kumimoji="1" lang="ja-JP" altLang="en-US" sz="1600" dirty="0">
                <a:latin typeface="HG丸ｺﾞｼｯｸM-PRO" panose="020F0600000000000000" pitchFamily="50" charset="-128"/>
                <a:ea typeface="HG丸ｺﾞｼｯｸM-PRO" panose="020F0600000000000000" pitchFamily="50" charset="-128"/>
              </a:rPr>
              <a:t>値上げを行わず黒字を確保</a:t>
            </a:r>
            <a:endParaRPr kumimoji="1" lang="ja-JP" altLang="en-US" sz="1600" dirty="0"/>
          </a:p>
        </p:txBody>
      </p:sp>
      <p:sp>
        <p:nvSpPr>
          <p:cNvPr id="9" name="正方形/長方形 8"/>
          <p:cNvSpPr/>
          <p:nvPr/>
        </p:nvSpPr>
        <p:spPr>
          <a:xfrm>
            <a:off x="446987" y="1887028"/>
            <a:ext cx="3836981" cy="347106"/>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r>
              <a:rPr lang="ja-JP" altLang="en-US" sz="1600" dirty="0">
                <a:latin typeface="HG丸ｺﾞｼｯｸM-PRO" panose="020F0600000000000000" pitchFamily="50" charset="-128"/>
                <a:ea typeface="HG丸ｺﾞｼｯｸM-PRO" panose="020F0600000000000000" pitchFamily="50" charset="-128"/>
              </a:rPr>
              <a:t>経常費用を２</a:t>
            </a:r>
            <a:r>
              <a:rPr lang="en-US" altLang="ja-JP" sz="1600" dirty="0">
                <a:latin typeface="HG丸ｺﾞｼｯｸM-PRO" panose="020F0600000000000000" pitchFamily="50" charset="-128"/>
                <a:ea typeface="HG丸ｺﾞｼｯｸM-PRO" panose="020F0600000000000000" pitchFamily="50" charset="-128"/>
              </a:rPr>
              <a:t>5</a:t>
            </a:r>
            <a:r>
              <a:rPr lang="ja-JP" altLang="en-US" sz="1600" dirty="0">
                <a:latin typeface="HG丸ｺﾞｼｯｸM-PRO" panose="020F0600000000000000" pitchFamily="50" charset="-128"/>
                <a:ea typeface="HG丸ｺﾞｼｯｸM-PRO" panose="020F0600000000000000" pitchFamily="50" charset="-128"/>
              </a:rPr>
              <a:t>％</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約</a:t>
            </a:r>
            <a:r>
              <a:rPr lang="en-US" altLang="ja-JP" sz="1600" dirty="0">
                <a:latin typeface="HG丸ｺﾞｼｯｸM-PRO" panose="020F0600000000000000" pitchFamily="50" charset="-128"/>
                <a:ea typeface="HG丸ｺﾞｼｯｸM-PRO" panose="020F0600000000000000" pitchFamily="50" charset="-128"/>
              </a:rPr>
              <a:t>△180</a:t>
            </a:r>
            <a:r>
              <a:rPr lang="ja-JP" altLang="en-US" sz="1600" dirty="0">
                <a:latin typeface="HG丸ｺﾞｼｯｸM-PRO" panose="020F0600000000000000" pitchFamily="50" charset="-128"/>
                <a:ea typeface="HG丸ｺﾞｼｯｸM-PRO" panose="020F0600000000000000" pitchFamily="50" charset="-128"/>
              </a:rPr>
              <a:t>億円）削減</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2565157" y="59002"/>
            <a:ext cx="5391219" cy="430887"/>
          </a:xfrm>
          <a:prstGeom prst="rect">
            <a:avLst/>
          </a:prstGeom>
          <a:noFill/>
        </p:spPr>
        <p:txBody>
          <a:bodyPr wrap="none" rtlCol="0">
            <a:spAutoFit/>
          </a:bodyPr>
          <a:lstStyle>
            <a:defPPr>
              <a:defRPr lang="ja-JP"/>
            </a:defPPr>
            <a:lvl1pPr>
              <a:defRPr sz="2000" b="1">
                <a:latin typeface="Meiryo UI" panose="020B0604030504040204" pitchFamily="50" charset="-128"/>
                <a:ea typeface="Meiryo UI" panose="020B0604030504040204" pitchFamily="50" charset="-128"/>
              </a:defRPr>
            </a:lvl1pPr>
            <a:lvl2pPr>
              <a:defRPr/>
            </a:lvl2pPr>
            <a:lvl3pPr>
              <a:defRPr/>
            </a:lvl3pPr>
            <a:lvl4pPr>
              <a:defRPr/>
            </a:lvl4pPr>
            <a:lvl5pPr>
              <a:defRPr/>
            </a:lvl5pPr>
            <a:lvl6pPr>
              <a:defRPr/>
            </a:lvl6pPr>
            <a:lvl7pPr>
              <a:defRPr/>
            </a:lvl7pPr>
            <a:lvl8pPr>
              <a:defRPr/>
            </a:lvl8pPr>
            <a:lvl9pPr>
              <a:defRPr/>
            </a:lvl9pPr>
          </a:lstStyle>
          <a:p>
            <a:r>
              <a:rPr lang="ja-JP" altLang="en-US" sz="2200" dirty="0" smtClean="0"/>
              <a:t>過去</a:t>
            </a:r>
            <a:r>
              <a:rPr lang="en-US" altLang="ja-JP" sz="2200" dirty="0"/>
              <a:t>10</a:t>
            </a:r>
            <a:r>
              <a:rPr lang="ja-JP" altLang="en-US" sz="2200" dirty="0"/>
              <a:t>年間の公営企業改革</a:t>
            </a:r>
            <a:r>
              <a:rPr lang="ja-JP" altLang="en-US" dirty="0"/>
              <a:t>（</a:t>
            </a:r>
            <a:r>
              <a:rPr lang="en-US" altLang="ja-JP" dirty="0"/>
              <a:t>H18</a:t>
            </a:r>
            <a:r>
              <a:rPr lang="ja-JP" altLang="en-US" dirty="0"/>
              <a:t>～</a:t>
            </a:r>
            <a:r>
              <a:rPr lang="en-US" altLang="ja-JP" dirty="0"/>
              <a:t>H27)</a:t>
            </a:r>
            <a:endParaRPr lang="ja-JP" altLang="en-US" sz="2200" dirty="0"/>
          </a:p>
        </p:txBody>
      </p:sp>
      <p:graphicFrame>
        <p:nvGraphicFramePr>
          <p:cNvPr id="12" name="グラフ 11"/>
          <p:cNvGraphicFramePr/>
          <p:nvPr>
            <p:extLst>
              <p:ext uri="{D42A27DB-BD31-4B8C-83A1-F6EECF244321}">
                <p14:modId xmlns:p14="http://schemas.microsoft.com/office/powerpoint/2010/main" val="1947639757"/>
              </p:ext>
            </p:extLst>
          </p:nvPr>
        </p:nvGraphicFramePr>
        <p:xfrm>
          <a:off x="104019" y="2625880"/>
          <a:ext cx="4666931" cy="3469144"/>
        </p:xfrm>
        <a:graphic>
          <a:graphicData uri="http://schemas.openxmlformats.org/drawingml/2006/chart">
            <c:chart xmlns:c="http://schemas.openxmlformats.org/drawingml/2006/chart" xmlns:r="http://schemas.openxmlformats.org/officeDocument/2006/relationships" r:id="rId2"/>
          </a:graphicData>
        </a:graphic>
      </p:graphicFrame>
      <p:sp>
        <p:nvSpPr>
          <p:cNvPr id="13" name="四角形吹き出し 12"/>
          <p:cNvSpPr/>
          <p:nvPr/>
        </p:nvSpPr>
        <p:spPr>
          <a:xfrm>
            <a:off x="2774470" y="2674102"/>
            <a:ext cx="1105821" cy="216509"/>
          </a:xfrm>
          <a:prstGeom prst="wedgeRectCallout">
            <a:avLst>
              <a:gd name="adj1" fmla="val -4666"/>
              <a:gd name="adj2" fmla="val 157740"/>
            </a:avLst>
          </a:prstGeom>
          <a:solidFill>
            <a:srgbClr val="FFFFFF"/>
          </a:solidFill>
          <a:ln w="9525" cap="flat" cmpd="sng" algn="ctr">
            <a:solidFill>
              <a:schemeClr val="bg1">
                <a:lumMod val="75000"/>
              </a:schemeClr>
            </a:solidFill>
            <a:prstDash val="solid"/>
          </a:ln>
          <a:effectLst/>
        </p:spPr>
        <p:txBody>
          <a:bodyPr rtlCol="0" anchor="ctr"/>
          <a:lstStyle/>
          <a:p>
            <a:pPr algn="ctr">
              <a:defRPr/>
            </a:pPr>
            <a:r>
              <a:rPr kumimoji="0" lang="ja-JP" altLang="en-US" sz="1000" kern="0" dirty="0">
                <a:solidFill>
                  <a:srgbClr val="000000"/>
                </a:solidFill>
                <a:latin typeface="Arial"/>
              </a:rPr>
              <a:t>経常収益</a:t>
            </a:r>
          </a:p>
        </p:txBody>
      </p:sp>
      <p:sp>
        <p:nvSpPr>
          <p:cNvPr id="14" name="四角形吹き出し 13"/>
          <p:cNvSpPr/>
          <p:nvPr/>
        </p:nvSpPr>
        <p:spPr>
          <a:xfrm>
            <a:off x="1170550" y="3580001"/>
            <a:ext cx="1318542" cy="231245"/>
          </a:xfrm>
          <a:prstGeom prst="wedgeRectCallout">
            <a:avLst>
              <a:gd name="adj1" fmla="val 71935"/>
              <a:gd name="adj2" fmla="val -65544"/>
            </a:avLst>
          </a:prstGeom>
          <a:solidFill>
            <a:srgbClr val="FFFFFF"/>
          </a:solidFill>
          <a:ln w="6350" cap="flat" cmpd="sng" algn="ctr">
            <a:solidFill>
              <a:schemeClr val="bg1">
                <a:lumMod val="75000"/>
              </a:schemeClr>
            </a:solidFill>
            <a:prstDash val="solid"/>
          </a:ln>
          <a:effectLst/>
        </p:spPr>
        <p:txBody>
          <a:bodyPr rtlCol="0" anchor="ctr"/>
          <a:lstStyle/>
          <a:p>
            <a:pPr algn="ctr">
              <a:defRPr/>
            </a:pPr>
            <a:r>
              <a:rPr kumimoji="0" lang="ja-JP" altLang="en-US" sz="1050" kern="0" dirty="0">
                <a:solidFill>
                  <a:srgbClr val="000000"/>
                </a:solidFill>
                <a:latin typeface="Arial"/>
              </a:rPr>
              <a:t>経常費用</a:t>
            </a:r>
          </a:p>
        </p:txBody>
      </p:sp>
      <p:sp>
        <p:nvSpPr>
          <p:cNvPr id="15" name="四角形吹き出し 14"/>
          <p:cNvSpPr/>
          <p:nvPr/>
        </p:nvSpPr>
        <p:spPr>
          <a:xfrm>
            <a:off x="1829821" y="4942896"/>
            <a:ext cx="758735" cy="360040"/>
          </a:xfrm>
          <a:prstGeom prst="wedgeRectCallout">
            <a:avLst>
              <a:gd name="adj1" fmla="val 56900"/>
              <a:gd name="adj2" fmla="val 96892"/>
            </a:avLst>
          </a:prstGeom>
          <a:solidFill>
            <a:srgbClr val="FFFFFF"/>
          </a:solidFill>
          <a:ln w="6350" cap="flat" cmpd="sng" algn="ctr">
            <a:solidFill>
              <a:schemeClr val="bg1">
                <a:lumMod val="75000"/>
              </a:schemeClr>
            </a:solidFill>
            <a:prstDash val="solid"/>
          </a:ln>
          <a:effectLst/>
        </p:spPr>
        <p:txBody>
          <a:bodyPr rtlCol="0" anchor="ctr"/>
          <a:lstStyle/>
          <a:p>
            <a:pPr algn="ctr">
              <a:defRPr/>
            </a:pPr>
            <a:r>
              <a:rPr kumimoji="0" lang="ja-JP" altLang="en-US" sz="1050" kern="0" dirty="0">
                <a:solidFill>
                  <a:srgbClr val="000000"/>
                </a:solidFill>
                <a:latin typeface="Arial"/>
              </a:rPr>
              <a:t>経常収支</a:t>
            </a:r>
          </a:p>
        </p:txBody>
      </p:sp>
      <p:sp>
        <p:nvSpPr>
          <p:cNvPr id="30" name="正方形/長方形 29"/>
          <p:cNvSpPr/>
          <p:nvPr/>
        </p:nvSpPr>
        <p:spPr>
          <a:xfrm>
            <a:off x="5652120" y="699522"/>
            <a:ext cx="3129643" cy="347106"/>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latin typeface="HG丸ｺﾞｼｯｸM-PRO" panose="020F0600000000000000" pitchFamily="50" charset="-128"/>
                <a:ea typeface="HG丸ｺﾞｼｯｸM-PRO" panose="020F0600000000000000" pitchFamily="50" charset="-128"/>
              </a:rPr>
              <a:t>職員数</a:t>
            </a:r>
            <a:r>
              <a:rPr kumimoji="1" lang="en-US" altLang="ja-JP" sz="1600" dirty="0">
                <a:latin typeface="HG丸ｺﾞｼｯｸM-PRO" panose="020F0600000000000000" pitchFamily="50" charset="-128"/>
                <a:ea typeface="HG丸ｺﾞｼｯｸM-PRO" panose="020F0600000000000000" pitchFamily="50" charset="-128"/>
              </a:rPr>
              <a:t>32%(</a:t>
            </a:r>
            <a:r>
              <a:rPr kumimoji="1" lang="ja-JP" altLang="en-US" sz="1600" dirty="0">
                <a:latin typeface="HG丸ｺﾞｼｯｸM-PRO" panose="020F0600000000000000" pitchFamily="50" charset="-128"/>
                <a:ea typeface="HG丸ｺﾞｼｯｸM-PRO" panose="020F0600000000000000" pitchFamily="50" charset="-128"/>
              </a:rPr>
              <a:t>約</a:t>
            </a:r>
            <a:r>
              <a:rPr kumimoji="1" lang="en-US" altLang="ja-JP" sz="1600" dirty="0">
                <a:latin typeface="HG丸ｺﾞｼｯｸM-PRO" panose="020F0600000000000000" pitchFamily="50" charset="-128"/>
                <a:ea typeface="HG丸ｺﾞｼｯｸM-PRO" panose="020F0600000000000000" pitchFamily="50" charset="-128"/>
              </a:rPr>
              <a:t>700</a:t>
            </a:r>
            <a:r>
              <a:rPr kumimoji="1" lang="ja-JP" altLang="en-US" sz="1600" dirty="0">
                <a:latin typeface="HG丸ｺﾞｼｯｸM-PRO" panose="020F0600000000000000" pitchFamily="50" charset="-128"/>
                <a:ea typeface="HG丸ｺﾞｼｯｸM-PRO" panose="020F0600000000000000" pitchFamily="50" charset="-128"/>
              </a:rPr>
              <a:t>人</a:t>
            </a:r>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削減</a:t>
            </a:r>
          </a:p>
        </p:txBody>
      </p:sp>
      <p:graphicFrame>
        <p:nvGraphicFramePr>
          <p:cNvPr id="31" name="グラフ 30"/>
          <p:cNvGraphicFramePr>
            <a:graphicFrameLocks/>
          </p:cNvGraphicFramePr>
          <p:nvPr>
            <p:extLst>
              <p:ext uri="{D42A27DB-BD31-4B8C-83A1-F6EECF244321}">
                <p14:modId xmlns:p14="http://schemas.microsoft.com/office/powerpoint/2010/main" val="3288886771"/>
              </p:ext>
            </p:extLst>
          </p:nvPr>
        </p:nvGraphicFramePr>
        <p:xfrm>
          <a:off x="4766692" y="1035240"/>
          <a:ext cx="4341812" cy="2581926"/>
        </p:xfrm>
        <a:graphic>
          <a:graphicData uri="http://schemas.openxmlformats.org/drawingml/2006/chart">
            <c:chart xmlns:c="http://schemas.openxmlformats.org/drawingml/2006/chart" xmlns:r="http://schemas.openxmlformats.org/officeDocument/2006/relationships" r:id="rId3"/>
          </a:graphicData>
        </a:graphic>
      </p:graphicFrame>
      <p:sp>
        <p:nvSpPr>
          <p:cNvPr id="32" name="テキスト ボックス 31"/>
          <p:cNvSpPr txBox="1"/>
          <p:nvPr/>
        </p:nvSpPr>
        <p:spPr>
          <a:xfrm>
            <a:off x="6774988" y="1910315"/>
            <a:ext cx="1311915" cy="153888"/>
          </a:xfrm>
          <a:prstGeom prst="rect">
            <a:avLst/>
          </a:prstGeom>
          <a:solidFill>
            <a:schemeClr val="bg1"/>
          </a:solidFill>
        </p:spPr>
        <p:txBody>
          <a:bodyPr wrap="square" tIns="0" bIns="0" rtlCol="0">
            <a:spAutoFit/>
          </a:bodyPr>
          <a:lstStyle/>
          <a:p>
            <a:r>
              <a:rPr lang="ja-JP" altLang="en-US" sz="1000" dirty="0">
                <a:solidFill>
                  <a:prstClr val="black"/>
                </a:solidFill>
                <a:latin typeface="HG丸ｺﾞｼｯｸM-PRO" panose="020F0600000000000000" pitchFamily="50" charset="-128"/>
                <a:ea typeface="HG丸ｺﾞｼｯｸM-PRO" panose="020F0600000000000000" pitchFamily="50" charset="-128"/>
              </a:rPr>
              <a:t>技能職・その他</a:t>
            </a:r>
          </a:p>
        </p:txBody>
      </p:sp>
      <p:sp>
        <p:nvSpPr>
          <p:cNvPr id="33" name="テキスト ボックス 32"/>
          <p:cNvSpPr txBox="1"/>
          <p:nvPr/>
        </p:nvSpPr>
        <p:spPr>
          <a:xfrm>
            <a:off x="7024876" y="2979092"/>
            <a:ext cx="812138" cy="161583"/>
          </a:xfrm>
          <a:prstGeom prst="rect">
            <a:avLst/>
          </a:prstGeom>
          <a:solidFill>
            <a:schemeClr val="bg1"/>
          </a:solidFill>
        </p:spPr>
        <p:txBody>
          <a:bodyPr wrap="square" tIns="0" bIns="0" rtlCol="0">
            <a:spAutoFit/>
          </a:bodyPr>
          <a:lstStyle/>
          <a:p>
            <a:r>
              <a:rPr lang="ja-JP" altLang="en-US" sz="1050" dirty="0">
                <a:solidFill>
                  <a:prstClr val="black"/>
                </a:solidFill>
                <a:latin typeface="HG丸ｺﾞｼｯｸM-PRO" panose="020F0600000000000000" pitchFamily="50" charset="-128"/>
                <a:ea typeface="HG丸ｺﾞｼｯｸM-PRO" panose="020F0600000000000000" pitchFamily="50" charset="-128"/>
              </a:rPr>
              <a:t>技術職</a:t>
            </a:r>
          </a:p>
        </p:txBody>
      </p:sp>
      <p:sp>
        <p:nvSpPr>
          <p:cNvPr id="34" name="テキスト ボックス 33"/>
          <p:cNvSpPr txBox="1"/>
          <p:nvPr/>
        </p:nvSpPr>
        <p:spPr>
          <a:xfrm>
            <a:off x="7024876" y="2525228"/>
            <a:ext cx="812138" cy="153888"/>
          </a:xfrm>
          <a:prstGeom prst="rect">
            <a:avLst/>
          </a:prstGeom>
          <a:solidFill>
            <a:schemeClr val="bg1"/>
          </a:solidFill>
        </p:spPr>
        <p:txBody>
          <a:bodyPr wrap="square" tIns="0" bIns="0" rtlCol="0">
            <a:spAutoFit/>
          </a:bodyPr>
          <a:lstStyle/>
          <a:p>
            <a:r>
              <a:rPr lang="ja-JP" altLang="en-US" sz="1000" dirty="0">
                <a:solidFill>
                  <a:prstClr val="black"/>
                </a:solidFill>
                <a:latin typeface="HG丸ｺﾞｼｯｸM-PRO" panose="020F0600000000000000" pitchFamily="50" charset="-128"/>
                <a:ea typeface="HG丸ｺﾞｼｯｸM-PRO" panose="020F0600000000000000" pitchFamily="50" charset="-128"/>
              </a:rPr>
              <a:t>事務職</a:t>
            </a:r>
          </a:p>
        </p:txBody>
      </p:sp>
      <p:sp>
        <p:nvSpPr>
          <p:cNvPr id="35" name="テキスト ボックス 34"/>
          <p:cNvSpPr txBox="1"/>
          <p:nvPr/>
        </p:nvSpPr>
        <p:spPr>
          <a:xfrm>
            <a:off x="5558694" y="1027590"/>
            <a:ext cx="504056" cy="369332"/>
          </a:xfrm>
          <a:prstGeom prst="rect">
            <a:avLst/>
          </a:prstGeom>
          <a:noFill/>
        </p:spPr>
        <p:txBody>
          <a:bodyPr wrap="square" rtlCol="0">
            <a:spAutoFit/>
          </a:bodyPr>
          <a:lstStyle/>
          <a:p>
            <a:r>
              <a:rPr lang="ja-JP" altLang="en-US" sz="900" dirty="0">
                <a:solidFill>
                  <a:prstClr val="black"/>
                </a:solidFill>
              </a:rPr>
              <a:t>全体</a:t>
            </a:r>
            <a:endParaRPr lang="en-US" altLang="ja-JP" sz="900" dirty="0">
              <a:solidFill>
                <a:prstClr val="black"/>
              </a:solidFill>
            </a:endParaRPr>
          </a:p>
          <a:p>
            <a:r>
              <a:rPr lang="en-US" altLang="ja-JP" sz="900" dirty="0">
                <a:solidFill>
                  <a:prstClr val="black"/>
                </a:solidFill>
              </a:rPr>
              <a:t>2,177</a:t>
            </a:r>
            <a:endParaRPr lang="ja-JP" altLang="en-US" sz="900" dirty="0">
              <a:solidFill>
                <a:prstClr val="black"/>
              </a:solidFill>
            </a:endParaRPr>
          </a:p>
        </p:txBody>
      </p:sp>
      <p:sp>
        <p:nvSpPr>
          <p:cNvPr id="36" name="テキスト ボックス 35"/>
          <p:cNvSpPr txBox="1"/>
          <p:nvPr/>
        </p:nvSpPr>
        <p:spPr>
          <a:xfrm>
            <a:off x="8529735" y="1566522"/>
            <a:ext cx="504056" cy="369332"/>
          </a:xfrm>
          <a:prstGeom prst="rect">
            <a:avLst/>
          </a:prstGeom>
          <a:noFill/>
        </p:spPr>
        <p:txBody>
          <a:bodyPr wrap="square" rtlCol="0">
            <a:spAutoFit/>
          </a:bodyPr>
          <a:lstStyle/>
          <a:p>
            <a:r>
              <a:rPr lang="ja-JP" altLang="en-US" sz="900" dirty="0">
                <a:solidFill>
                  <a:prstClr val="black"/>
                </a:solidFill>
              </a:rPr>
              <a:t>全体</a:t>
            </a:r>
            <a:endParaRPr lang="en-US" altLang="ja-JP" sz="900" dirty="0">
              <a:solidFill>
                <a:prstClr val="black"/>
              </a:solidFill>
            </a:endParaRPr>
          </a:p>
          <a:p>
            <a:r>
              <a:rPr lang="en-US" altLang="ja-JP" sz="900" dirty="0">
                <a:solidFill>
                  <a:prstClr val="black"/>
                </a:solidFill>
              </a:rPr>
              <a:t>1,485</a:t>
            </a:r>
            <a:endParaRPr lang="ja-JP" altLang="en-US" sz="900" dirty="0">
              <a:solidFill>
                <a:prstClr val="black"/>
              </a:solidFill>
            </a:endParaRPr>
          </a:p>
        </p:txBody>
      </p:sp>
      <p:sp>
        <p:nvSpPr>
          <p:cNvPr id="37" name="正方形/長方形 36"/>
          <p:cNvSpPr/>
          <p:nvPr/>
        </p:nvSpPr>
        <p:spPr>
          <a:xfrm>
            <a:off x="5558694" y="3733924"/>
            <a:ext cx="3223069" cy="317521"/>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企業債残高</a:t>
            </a:r>
            <a:r>
              <a:rPr kumimoji="1" lang="en-US" altLang="ja-JP" sz="1400" dirty="0">
                <a:latin typeface="HG丸ｺﾞｼｯｸM-PRO" panose="020F0600000000000000" pitchFamily="50" charset="-128"/>
                <a:ea typeface="HG丸ｺﾞｼｯｸM-PRO" panose="020F0600000000000000" pitchFamily="50" charset="-128"/>
              </a:rPr>
              <a:t>35%(</a:t>
            </a:r>
            <a:r>
              <a:rPr kumimoji="1" lang="ja-JP" altLang="en-US" sz="1400" dirty="0">
                <a:latin typeface="HG丸ｺﾞｼｯｸM-PRO" panose="020F0600000000000000" pitchFamily="50" charset="-128"/>
                <a:ea typeface="HG丸ｺﾞｼｯｸM-PRO" panose="020F0600000000000000" pitchFamily="50" charset="-128"/>
              </a:rPr>
              <a:t>約</a:t>
            </a:r>
            <a:r>
              <a:rPr kumimoji="1" lang="en-US" altLang="ja-JP" sz="1400" dirty="0">
                <a:latin typeface="HG丸ｺﾞｼｯｸM-PRO" panose="020F0600000000000000" pitchFamily="50" charset="-128"/>
                <a:ea typeface="HG丸ｺﾞｼｯｸM-PRO" panose="020F0600000000000000" pitchFamily="50" charset="-128"/>
              </a:rPr>
              <a:t>1,000</a:t>
            </a:r>
            <a:r>
              <a:rPr kumimoji="1" lang="ja-JP" altLang="en-US" sz="1400" dirty="0">
                <a:latin typeface="HG丸ｺﾞｼｯｸM-PRO" panose="020F0600000000000000" pitchFamily="50" charset="-128"/>
                <a:ea typeface="HG丸ｺﾞｼｯｸM-PRO" panose="020F0600000000000000" pitchFamily="50" charset="-128"/>
              </a:rPr>
              <a:t>億円）削減</a:t>
            </a:r>
          </a:p>
        </p:txBody>
      </p:sp>
      <p:sp>
        <p:nvSpPr>
          <p:cNvPr id="44" name="右矢印 43"/>
          <p:cNvSpPr/>
          <p:nvPr/>
        </p:nvSpPr>
        <p:spPr>
          <a:xfrm rot="7853062">
            <a:off x="4355630" y="2345916"/>
            <a:ext cx="525472" cy="3748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p:cNvSpPr/>
          <p:nvPr/>
        </p:nvSpPr>
        <p:spPr>
          <a:xfrm rot="13036478">
            <a:off x="4343817" y="5711807"/>
            <a:ext cx="525472" cy="3748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1"/>
          <p:cNvSpPr txBox="1"/>
          <p:nvPr/>
        </p:nvSpPr>
        <p:spPr>
          <a:xfrm>
            <a:off x="241810" y="2422616"/>
            <a:ext cx="1305854" cy="1979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t>億円</a:t>
            </a:r>
          </a:p>
        </p:txBody>
      </p:sp>
      <p:sp>
        <p:nvSpPr>
          <p:cNvPr id="26" name="スライド番号プレースホルダー 2"/>
          <p:cNvSpPr>
            <a:spLocks noGrp="1"/>
          </p:cNvSpPr>
          <p:nvPr>
            <p:ph type="sldNum" sz="quarter" idx="12"/>
          </p:nvPr>
        </p:nvSpPr>
        <p:spPr>
          <a:xfrm>
            <a:off x="6988552" y="6511316"/>
            <a:ext cx="2133600" cy="365125"/>
          </a:xfrm>
        </p:spPr>
        <p:txBody>
          <a:bodyPr/>
          <a:lstStyle/>
          <a:p>
            <a:fld id="{7853CF83-2CA7-468D-933C-9DDBEAA5E899}" type="slidenum">
              <a:rPr kumimoji="1" lang="ja-JP" altLang="en-US" smtClean="0">
                <a:solidFill>
                  <a:schemeClr val="tx1"/>
                </a:solidFill>
              </a:rPr>
              <a:t>37</a:t>
            </a:fld>
            <a:endParaRPr kumimoji="1" lang="ja-JP" altLang="en-US" dirty="0">
              <a:solidFill>
                <a:schemeClr val="tx1"/>
              </a:solidFill>
            </a:endParaRPr>
          </a:p>
        </p:txBody>
      </p:sp>
      <p:sp>
        <p:nvSpPr>
          <p:cNvPr id="27" name="四角形吹き出し 26"/>
          <p:cNvSpPr/>
          <p:nvPr/>
        </p:nvSpPr>
        <p:spPr>
          <a:xfrm>
            <a:off x="4283968" y="3677652"/>
            <a:ext cx="992732" cy="317521"/>
          </a:xfrm>
          <a:prstGeom prst="wedgeRectCallout">
            <a:avLst>
              <a:gd name="adj1" fmla="val -65220"/>
              <a:gd name="adj2" fmla="val -1752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四角形吹き出し 27"/>
          <p:cNvSpPr/>
          <p:nvPr/>
        </p:nvSpPr>
        <p:spPr>
          <a:xfrm>
            <a:off x="4283968" y="3044093"/>
            <a:ext cx="992732" cy="317521"/>
          </a:xfrm>
          <a:prstGeom prst="wedgeRectCallout">
            <a:avLst>
              <a:gd name="adj1" fmla="val -67183"/>
              <a:gd name="adj2" fmla="val 3264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p:nvPr/>
        </p:nvCxnSpPr>
        <p:spPr>
          <a:xfrm>
            <a:off x="251520" y="60047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6" name="グラフ 45"/>
          <p:cNvGraphicFramePr/>
          <p:nvPr>
            <p:extLst>
              <p:ext uri="{D42A27DB-BD31-4B8C-83A1-F6EECF244321}">
                <p14:modId xmlns:p14="http://schemas.microsoft.com/office/powerpoint/2010/main" val="3286524624"/>
              </p:ext>
            </p:extLst>
          </p:nvPr>
        </p:nvGraphicFramePr>
        <p:xfrm>
          <a:off x="5034655" y="4207640"/>
          <a:ext cx="4073849" cy="2588030"/>
        </p:xfrm>
        <a:graphic>
          <a:graphicData uri="http://schemas.openxmlformats.org/drawingml/2006/chart">
            <c:chart xmlns:c="http://schemas.openxmlformats.org/drawingml/2006/chart" xmlns:r="http://schemas.openxmlformats.org/officeDocument/2006/relationships" r:id="rId4"/>
          </a:graphicData>
        </a:graphic>
      </p:graphicFrame>
      <p:sp>
        <p:nvSpPr>
          <p:cNvPr id="47" name="正方形/長方形 46"/>
          <p:cNvSpPr/>
          <p:nvPr/>
        </p:nvSpPr>
        <p:spPr>
          <a:xfrm>
            <a:off x="7430945" y="5626942"/>
            <a:ext cx="109879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企業債残高</a:t>
            </a:r>
          </a:p>
        </p:txBody>
      </p:sp>
      <p:sp>
        <p:nvSpPr>
          <p:cNvPr id="48" name="四角形吹き出し 47"/>
          <p:cNvSpPr/>
          <p:nvPr/>
        </p:nvSpPr>
        <p:spPr>
          <a:xfrm>
            <a:off x="7392551" y="4526710"/>
            <a:ext cx="888925" cy="216024"/>
          </a:xfrm>
          <a:prstGeom prst="wedgeRectCallout">
            <a:avLst>
              <a:gd name="adj1" fmla="val 44288"/>
              <a:gd name="adj2" fmla="val 138927"/>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lang="ja-JP" altLang="en-US" sz="1200" dirty="0">
                <a:solidFill>
                  <a:prstClr val="black"/>
                </a:solidFill>
              </a:rPr>
              <a:t>建設改良費</a:t>
            </a:r>
          </a:p>
        </p:txBody>
      </p:sp>
      <p:sp>
        <p:nvSpPr>
          <p:cNvPr id="49" name="テキスト ボックス 2"/>
          <p:cNvSpPr txBox="1"/>
          <p:nvPr/>
        </p:nvSpPr>
        <p:spPr>
          <a:xfrm>
            <a:off x="5276700" y="4027982"/>
            <a:ext cx="1438147" cy="1905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800" kern="0" dirty="0">
                <a:solidFill>
                  <a:sysClr val="windowText" lastClr="000000"/>
                </a:solidFill>
              </a:rPr>
              <a:t>億円</a:t>
            </a:r>
            <a:r>
              <a:rPr lang="ja-JP" altLang="en-US" sz="1000" kern="0" dirty="0">
                <a:solidFill>
                  <a:sysClr val="windowText" lastClr="000000"/>
                </a:solidFill>
              </a:rPr>
              <a:t>（企業債残高）</a:t>
            </a:r>
          </a:p>
        </p:txBody>
      </p:sp>
      <p:sp>
        <p:nvSpPr>
          <p:cNvPr id="50" name="テキスト ボックス 3"/>
          <p:cNvSpPr txBox="1"/>
          <p:nvPr/>
        </p:nvSpPr>
        <p:spPr>
          <a:xfrm>
            <a:off x="7669746" y="4072736"/>
            <a:ext cx="1438164" cy="19556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defRPr/>
            </a:pPr>
            <a:r>
              <a:rPr lang="ja-JP" altLang="en-US" sz="1000" kern="0" dirty="0">
                <a:solidFill>
                  <a:sysClr val="windowText" lastClr="000000"/>
                </a:solidFill>
              </a:rPr>
              <a:t>（改良費）</a:t>
            </a:r>
            <a:r>
              <a:rPr lang="ja-JP" altLang="en-US" sz="800" kern="0" dirty="0">
                <a:solidFill>
                  <a:sysClr val="windowText" lastClr="000000"/>
                </a:solidFill>
              </a:rPr>
              <a:t>億円</a:t>
            </a:r>
          </a:p>
        </p:txBody>
      </p:sp>
      <p:sp>
        <p:nvSpPr>
          <p:cNvPr id="51" name="四角形吹き出し 50"/>
          <p:cNvSpPr/>
          <p:nvPr/>
        </p:nvSpPr>
        <p:spPr>
          <a:xfrm>
            <a:off x="6288509" y="5953130"/>
            <a:ext cx="888925" cy="216024"/>
          </a:xfrm>
          <a:prstGeom prst="wedgeRectCallout">
            <a:avLst>
              <a:gd name="adj1" fmla="val 29364"/>
              <a:gd name="adj2" fmla="val -137385"/>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pPr algn="ctr"/>
            <a:r>
              <a:rPr lang="ja-JP" altLang="en-US" sz="1200" dirty="0">
                <a:solidFill>
                  <a:prstClr val="black"/>
                </a:solidFill>
              </a:rPr>
              <a:t>新規借入額</a:t>
            </a:r>
          </a:p>
        </p:txBody>
      </p:sp>
      <p:sp>
        <p:nvSpPr>
          <p:cNvPr id="38" name="四角形: 角を丸くする 37">
            <a:extLst>
              <a:ext uri="{FF2B5EF4-FFF2-40B4-BE49-F238E27FC236}">
                <a16:creationId xmlns:a16="http://schemas.microsoft.com/office/drawing/2014/main" xmlns="" id="{776C2356-E6D2-4F32-888C-A5272DF23547}"/>
              </a:ext>
            </a:extLst>
          </p:cNvPr>
          <p:cNvSpPr/>
          <p:nvPr/>
        </p:nvSpPr>
        <p:spPr>
          <a:xfrm>
            <a:off x="215516" y="69973"/>
            <a:ext cx="1728000" cy="39600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３－②大阪市改革</a:t>
            </a:r>
          </a:p>
        </p:txBody>
      </p:sp>
    </p:spTree>
    <p:extLst>
      <p:ext uri="{BB962C8B-B14F-4D97-AF65-F5344CB8AC3E}">
        <p14:creationId xmlns:p14="http://schemas.microsoft.com/office/powerpoint/2010/main" val="2323296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4353" y="6077517"/>
            <a:ext cx="4641663" cy="86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285750" indent="-285750">
              <a:buFont typeface="Wingdings" panose="05000000000000000000" pitchFamily="2" charset="2"/>
              <a:buChar char="ü"/>
            </a:pPr>
            <a:r>
              <a:rPr lang="ja-JP" altLang="en-US" sz="1400" dirty="0">
                <a:solidFill>
                  <a:schemeClr val="tx1"/>
                </a:solidFill>
                <a:latin typeface="HG丸ｺﾞｼｯｸM-PRO" panose="020F0600000000000000" pitchFamily="50" charset="-128"/>
                <a:ea typeface="HG丸ｺﾞｼｯｸM-PRO" panose="020F0600000000000000" pitchFamily="50" charset="-128"/>
              </a:rPr>
              <a:t>２財団法人を統合（</a:t>
            </a:r>
            <a:r>
              <a:rPr lang="en-US" altLang="ja-JP" sz="1400" dirty="0">
                <a:solidFill>
                  <a:schemeClr val="tx1"/>
                </a:solidFill>
                <a:latin typeface="HG丸ｺﾞｼｯｸM-PRO" panose="020F0600000000000000" pitchFamily="50" charset="-128"/>
                <a:ea typeface="HG丸ｺﾞｼｯｸM-PRO" panose="020F0600000000000000" pitchFamily="50" charset="-128"/>
              </a:rPr>
              <a:t>H19</a:t>
            </a:r>
            <a:r>
              <a:rPr lang="ja-JP" altLang="en-US" sz="1400" dirty="0">
                <a:solidFill>
                  <a:schemeClr val="tx1"/>
                </a:solidFill>
                <a:latin typeface="HG丸ｺﾞｼｯｸM-PRO" panose="020F0600000000000000" pitchFamily="50" charset="-128"/>
                <a:ea typeface="HG丸ｺﾞｼｯｸM-PRO" panose="020F0600000000000000" pitchFamily="50" charset="-128"/>
              </a:rPr>
              <a:t>）し、株式会社化（</a:t>
            </a:r>
            <a:r>
              <a:rPr lang="en-US" altLang="ja-JP" sz="1400" dirty="0">
                <a:solidFill>
                  <a:schemeClr val="tx1"/>
                </a:solidFill>
                <a:latin typeface="HG丸ｺﾞｼｯｸM-PRO" panose="020F0600000000000000" pitchFamily="50" charset="-128"/>
                <a:ea typeface="HG丸ｺﾞｼｯｸM-PRO" panose="020F0600000000000000" pitchFamily="50" charset="-128"/>
              </a:rPr>
              <a:t>H20</a:t>
            </a:r>
            <a:r>
              <a:rPr lang="ja-JP" altLang="en-US" sz="1400" dirty="0">
                <a:solidFill>
                  <a:schemeClr val="tx1"/>
                </a:solidFill>
                <a:latin typeface="HG丸ｺﾞｼｯｸM-PRO" panose="020F0600000000000000" pitchFamily="50" charset="-128"/>
                <a:ea typeface="HG丸ｺﾞｼｯｸM-PRO" panose="020F0600000000000000" pitchFamily="50" charset="-128"/>
              </a:rPr>
              <a:t>）</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ü"/>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競争性のない随意契約の解消</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ü"/>
            </a:pPr>
            <a:r>
              <a:rPr lang="ja-JP" altLang="en-US" sz="1400" dirty="0">
                <a:solidFill>
                  <a:schemeClr val="tx1"/>
                </a:solidFill>
                <a:latin typeface="HG丸ｺﾞｼｯｸM-PRO" panose="020F0600000000000000" pitchFamily="50" charset="-128"/>
                <a:ea typeface="HG丸ｺﾞｼｯｸM-PRO" panose="020F0600000000000000" pitchFamily="50" charset="-128"/>
              </a:rPr>
              <a:t>本市外からの受注業務を拡大</a:t>
            </a:r>
            <a:endParaRPr kumimoji="1" lang="ja-JP" altLang="en-US" sz="1600" dirty="0">
              <a:solidFill>
                <a:schemeClr val="tx1"/>
              </a:solidFill>
            </a:endParaRPr>
          </a:p>
        </p:txBody>
      </p:sp>
      <p:sp>
        <p:nvSpPr>
          <p:cNvPr id="5" name="正方形/長方形 4"/>
          <p:cNvSpPr/>
          <p:nvPr/>
        </p:nvSpPr>
        <p:spPr>
          <a:xfrm>
            <a:off x="685814" y="5732122"/>
            <a:ext cx="3309985" cy="347106"/>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r>
              <a:rPr lang="ja-JP" altLang="en-US" sz="1600" dirty="0">
                <a:latin typeface="HG丸ｺﾞｼｯｸM-PRO" panose="020F0600000000000000" pitchFamily="50" charset="-128"/>
                <a:ea typeface="HG丸ｺﾞｼｯｸM-PRO" panose="020F0600000000000000" pitchFamily="50" charset="-128"/>
              </a:rPr>
              <a:t>外郭団体を株式会社化（</a:t>
            </a:r>
            <a:r>
              <a:rPr lang="en-US" altLang="ja-JP" sz="1600" dirty="0">
                <a:latin typeface="HG丸ｺﾞｼｯｸM-PRO" panose="020F0600000000000000" pitchFamily="50" charset="-128"/>
                <a:ea typeface="HG丸ｺﾞｼｯｸM-PRO" panose="020F0600000000000000" pitchFamily="50" charset="-128"/>
              </a:rPr>
              <a:t>H20</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894729" y="1044824"/>
            <a:ext cx="3501844" cy="43996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r>
              <a:rPr lang="ja-JP" altLang="en-US" sz="1600" dirty="0">
                <a:latin typeface="HG丸ｺﾞｼｯｸM-PRO" panose="020F0600000000000000" pitchFamily="50" charset="-128"/>
                <a:ea typeface="HG丸ｺﾞｼｯｸM-PRO" panose="020F0600000000000000" pitchFamily="50" charset="-128"/>
              </a:rPr>
              <a:t>事業所の再編・統合（～</a:t>
            </a:r>
            <a:r>
              <a:rPr lang="en-US" altLang="ja-JP" sz="1600" dirty="0">
                <a:latin typeface="HG丸ｺﾞｼｯｸM-PRO" panose="020F0600000000000000" pitchFamily="50" charset="-128"/>
                <a:ea typeface="HG丸ｺﾞｼｯｸM-PRO" panose="020F0600000000000000" pitchFamily="50" charset="-128"/>
              </a:rPr>
              <a:t>H2</a:t>
            </a:r>
            <a:r>
              <a:rPr lang="ja-JP" altLang="en-US" sz="1600" dirty="0">
                <a:latin typeface="HG丸ｺﾞｼｯｸM-PRO" panose="020F0600000000000000" pitchFamily="50" charset="-128"/>
                <a:ea typeface="HG丸ｺﾞｼｯｸM-PRO" panose="020F0600000000000000" pitchFamily="50" charset="-128"/>
              </a:rPr>
              <a:t>８）</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40715" y="1604675"/>
            <a:ext cx="4492428" cy="86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285750" indent="-285750">
              <a:buFont typeface="Wingdings" panose="05000000000000000000" pitchFamily="2" charset="2"/>
              <a:buChar char="ü"/>
            </a:pPr>
            <a:r>
              <a:rPr lang="en-US" altLang="ja-JP" sz="1400" dirty="0">
                <a:solidFill>
                  <a:schemeClr val="tx1"/>
                </a:solidFill>
                <a:latin typeface="HG丸ｺﾞｼｯｸM-PRO" panose="020F0600000000000000" pitchFamily="50" charset="-128"/>
                <a:ea typeface="HG丸ｺﾞｼｯｸM-PRO" panose="020F0600000000000000" pitchFamily="50" charset="-128"/>
              </a:rPr>
              <a:t>12</a:t>
            </a:r>
            <a:r>
              <a:rPr lang="ja-JP" altLang="en-US" sz="1400" dirty="0">
                <a:solidFill>
                  <a:schemeClr val="tx1"/>
                </a:solidFill>
                <a:latin typeface="HG丸ｺﾞｼｯｸM-PRO" panose="020F0600000000000000" pitchFamily="50" charset="-128"/>
                <a:ea typeface="HG丸ｺﾞｼｯｸM-PRO" panose="020F0600000000000000" pitchFamily="50" charset="-128"/>
              </a:rPr>
              <a:t>の事業所を</a:t>
            </a:r>
            <a:r>
              <a:rPr lang="en-US" altLang="ja-JP" sz="1400" dirty="0">
                <a:solidFill>
                  <a:schemeClr val="tx1"/>
                </a:solidFill>
                <a:latin typeface="HG丸ｺﾞｼｯｸM-PRO" panose="020F0600000000000000" pitchFamily="50" charset="-128"/>
                <a:ea typeface="HG丸ｺﾞｼｯｸM-PRO" panose="020F0600000000000000" pitchFamily="50" charset="-128"/>
              </a:rPr>
              <a:t>4</a:t>
            </a:r>
            <a:r>
              <a:rPr lang="ja-JP" altLang="en-US" sz="1400" dirty="0" err="1">
                <a:solidFill>
                  <a:schemeClr val="tx1"/>
                </a:solidFill>
                <a:latin typeface="HG丸ｺﾞｼｯｸM-PRO" panose="020F0600000000000000" pitchFamily="50" charset="-128"/>
                <a:ea typeface="HG丸ｺﾞｼｯｸM-PRO" panose="020F0600000000000000" pitchFamily="50" charset="-128"/>
              </a:rPr>
              <a:t>つの</a:t>
            </a:r>
            <a:r>
              <a:rPr lang="ja-JP" altLang="en-US" sz="1400" dirty="0">
                <a:solidFill>
                  <a:schemeClr val="tx1"/>
                </a:solidFill>
                <a:latin typeface="HG丸ｺﾞｼｯｸM-PRO" panose="020F0600000000000000" pitchFamily="50" charset="-128"/>
                <a:ea typeface="HG丸ｺﾞｼｯｸM-PRO" panose="020F0600000000000000" pitchFamily="50" charset="-128"/>
              </a:rPr>
              <a:t>水道センターに集約</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ü"/>
            </a:pPr>
            <a:r>
              <a:rPr lang="ja-JP" altLang="en-US" sz="1400" dirty="0">
                <a:solidFill>
                  <a:schemeClr val="tx1"/>
                </a:solidFill>
                <a:latin typeface="HG丸ｺﾞｼｯｸM-PRO" panose="020F0600000000000000" pitchFamily="50" charset="-128"/>
                <a:ea typeface="HG丸ｺﾞｼｯｸM-PRO" panose="020F0600000000000000" pitchFamily="50" charset="-128"/>
              </a:rPr>
              <a:t>人員及び組織のスリム化を実施</a:t>
            </a:r>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ü"/>
            </a:pPr>
            <a:r>
              <a:rPr lang="ja-JP" altLang="en-US" sz="1400" dirty="0">
                <a:solidFill>
                  <a:schemeClr val="tx1"/>
                </a:solidFill>
                <a:latin typeface="HG丸ｺﾞｼｯｸM-PRO" panose="020F0600000000000000" pitchFamily="50" charset="-128"/>
                <a:ea typeface="HG丸ｺﾞｼｯｸM-PRO" panose="020F0600000000000000" pitchFamily="50" charset="-128"/>
              </a:rPr>
              <a:t>建物の耐震化を実施</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ü"/>
            </a:pPr>
            <a:endParaRPr kumimoji="1" lang="ja-JP" altLang="en-US" sz="1600" dirty="0">
              <a:solidFill>
                <a:schemeClr val="tx1"/>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67" y="2611260"/>
            <a:ext cx="4289206" cy="281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6" t="22910" r="9264" b="-2656"/>
          <a:stretch/>
        </p:blipFill>
        <p:spPr bwMode="auto">
          <a:xfrm>
            <a:off x="4767967" y="2731605"/>
            <a:ext cx="4196521" cy="328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5004809" y="1044824"/>
            <a:ext cx="3704853" cy="46155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r>
              <a:rPr lang="ja-JP" altLang="en-US" sz="1600" dirty="0">
                <a:latin typeface="HG丸ｺﾞｼｯｸM-PRO" panose="020F0600000000000000" pitchFamily="50" charset="-128"/>
                <a:ea typeface="HG丸ｺﾞｼｯｸM-PRO" panose="020F0600000000000000" pitchFamily="50" charset="-128"/>
              </a:rPr>
              <a:t>他都市への技術支援実施（</a:t>
            </a:r>
            <a:r>
              <a:rPr lang="en-US" altLang="ja-JP" sz="1600" dirty="0">
                <a:latin typeface="HG丸ｺﾞｼｯｸM-PRO" panose="020F0600000000000000" pitchFamily="50" charset="-128"/>
                <a:ea typeface="HG丸ｺﾞｼｯｸM-PRO" panose="020F0600000000000000" pitchFamily="50" charset="-128"/>
              </a:rPr>
              <a:t>H18</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4783198" y="1584367"/>
            <a:ext cx="3995936" cy="1147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285750" indent="-285750">
              <a:buFont typeface="Wingdings" panose="05000000000000000000" pitchFamily="2" charset="2"/>
              <a:buChar char="ü"/>
            </a:pPr>
            <a:r>
              <a:rPr lang="ja-JP" altLang="en-US" sz="1400" dirty="0">
                <a:solidFill>
                  <a:schemeClr val="tx1"/>
                </a:solidFill>
                <a:latin typeface="HG丸ｺﾞｼｯｸM-PRO" panose="020F0600000000000000" pitchFamily="50" charset="-128"/>
                <a:ea typeface="HG丸ｺﾞｼｯｸM-PRO" panose="020F0600000000000000" pitchFamily="50" charset="-128"/>
              </a:rPr>
              <a:t>大規模事業体として、事業体間の「連携協定」に基づく技術支援を実施</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ü"/>
            </a:pPr>
            <a:r>
              <a:rPr lang="ja-JP" altLang="en-US" sz="1400" dirty="0">
                <a:solidFill>
                  <a:schemeClr val="tx1"/>
                </a:solidFill>
                <a:latin typeface="HG丸ｺﾞｼｯｸM-PRO" panose="020F0600000000000000" pitchFamily="50" charset="-128"/>
                <a:ea typeface="HG丸ｺﾞｼｯｸM-PRO" panose="020F0600000000000000" pitchFamily="50" charset="-128"/>
              </a:rPr>
              <a:t>水安全計画の策定や更新工事の設計・施工監理の支援などニーズに合わせたメニューを展開</a:t>
            </a:r>
            <a:endParaRPr kumimoji="1" lang="ja-JP" altLang="en-US" sz="1600" dirty="0">
              <a:solidFill>
                <a:schemeClr val="tx1"/>
              </a:solidFill>
            </a:endParaRPr>
          </a:p>
        </p:txBody>
      </p:sp>
      <p:sp>
        <p:nvSpPr>
          <p:cNvPr id="12" name="正方形/長方形 11"/>
          <p:cNvSpPr/>
          <p:nvPr/>
        </p:nvSpPr>
        <p:spPr>
          <a:xfrm>
            <a:off x="187612" y="631008"/>
            <a:ext cx="6040572" cy="43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・組織の改革に取り組むとともに、他都市への技術支援を展開</a:t>
            </a:r>
          </a:p>
        </p:txBody>
      </p:sp>
      <p:sp>
        <p:nvSpPr>
          <p:cNvPr id="15" name="スライド番号プレースホルダー 2"/>
          <p:cNvSpPr>
            <a:spLocks noGrp="1"/>
          </p:cNvSpPr>
          <p:nvPr>
            <p:ph type="sldNum" sz="quarter" idx="12"/>
          </p:nvPr>
        </p:nvSpPr>
        <p:spPr>
          <a:xfrm>
            <a:off x="6988552" y="6483180"/>
            <a:ext cx="2133600" cy="365125"/>
          </a:xfrm>
        </p:spPr>
        <p:txBody>
          <a:bodyPr/>
          <a:lstStyle/>
          <a:p>
            <a:fld id="{7853CF83-2CA7-468D-933C-9DDBEAA5E899}" type="slidenum">
              <a:rPr kumimoji="1" lang="ja-JP" altLang="en-US" smtClean="0">
                <a:solidFill>
                  <a:schemeClr val="tx1"/>
                </a:solidFill>
              </a:rPr>
              <a:t>38</a:t>
            </a:fld>
            <a:endParaRPr kumimoji="1" lang="ja-JP" altLang="en-US" dirty="0">
              <a:solidFill>
                <a:schemeClr val="tx1"/>
              </a:solidFill>
            </a:endParaRPr>
          </a:p>
        </p:txBody>
      </p:sp>
      <p:sp>
        <p:nvSpPr>
          <p:cNvPr id="13" name="四角形: 角を丸くする 12">
            <a:extLst>
              <a:ext uri="{FF2B5EF4-FFF2-40B4-BE49-F238E27FC236}">
                <a16:creationId xmlns:a16="http://schemas.microsoft.com/office/drawing/2014/main" xmlns="" id="{A055F0E9-E048-4561-9F9C-B2DC2C0A9277}"/>
              </a:ext>
            </a:extLst>
          </p:cNvPr>
          <p:cNvSpPr/>
          <p:nvPr/>
        </p:nvSpPr>
        <p:spPr>
          <a:xfrm>
            <a:off x="215516" y="69973"/>
            <a:ext cx="1728000" cy="39600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３－②大阪市改革</a:t>
            </a:r>
          </a:p>
        </p:txBody>
      </p:sp>
    </p:spTree>
    <p:extLst>
      <p:ext uri="{BB962C8B-B14F-4D97-AF65-F5344CB8AC3E}">
        <p14:creationId xmlns:p14="http://schemas.microsoft.com/office/powerpoint/2010/main" val="82867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2134" y="4174264"/>
            <a:ext cx="4257080" cy="2383948"/>
            <a:chOff x="22134" y="2485212"/>
            <a:chExt cx="4257080" cy="2383948"/>
          </a:xfrm>
        </p:grpSpPr>
        <p:sp>
          <p:nvSpPr>
            <p:cNvPr id="44" name="右矢印 43"/>
            <p:cNvSpPr/>
            <p:nvPr/>
          </p:nvSpPr>
          <p:spPr>
            <a:xfrm>
              <a:off x="1458153" y="3768262"/>
              <a:ext cx="1693419" cy="306681"/>
            </a:xfrm>
            <a:prstGeom prst="rightArrow">
              <a:avLst>
                <a:gd name="adj1" fmla="val 50000"/>
                <a:gd name="adj2" fmla="val 65408"/>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sz="1050">
                <a:solidFill>
                  <a:prstClr val="white"/>
                </a:solidFill>
              </a:endParaRPr>
            </a:p>
          </p:txBody>
        </p:sp>
        <p:sp>
          <p:nvSpPr>
            <p:cNvPr id="46" name="正方形/長方形 45"/>
            <p:cNvSpPr>
              <a:spLocks noChangeArrowheads="1"/>
            </p:cNvSpPr>
            <p:nvPr/>
          </p:nvSpPr>
          <p:spPr bwMode="auto">
            <a:xfrm>
              <a:off x="3060563" y="3214158"/>
              <a:ext cx="1218651" cy="1622036"/>
            </a:xfrm>
            <a:prstGeom prst="rect">
              <a:avLst/>
            </a:prstGeom>
            <a:noFill/>
            <a:ln w="25400" algn="ctr">
              <a:noFill/>
              <a:miter lim="800000"/>
              <a:headEnd/>
              <a:tailEnd/>
            </a:ln>
          </p:spPr>
          <p:txBody>
            <a:bodyPr anchor="ctr"/>
            <a:lstStyle/>
            <a:p>
              <a:pPr algn="ctr"/>
              <a:endParaRPr lang="ja-JP" altLang="en-US" sz="1050">
                <a:solidFill>
                  <a:prstClr val="black"/>
                </a:solidFill>
              </a:endParaRPr>
            </a:p>
          </p:txBody>
        </p:sp>
        <p:sp>
          <p:nvSpPr>
            <p:cNvPr id="47" name="角丸四角形 46"/>
            <p:cNvSpPr/>
            <p:nvPr/>
          </p:nvSpPr>
          <p:spPr>
            <a:xfrm>
              <a:off x="159618" y="2867360"/>
              <a:ext cx="1218651" cy="1157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prstClr val="white"/>
                  </a:solidFill>
                </a:rPr>
                <a:t>運営会社</a:t>
              </a:r>
              <a:endParaRPr lang="en-US" altLang="ja-JP" sz="1400" dirty="0">
                <a:solidFill>
                  <a:prstClr val="white"/>
                </a:solidFill>
              </a:endParaRPr>
            </a:p>
            <a:p>
              <a:pPr algn="ctr">
                <a:defRPr/>
              </a:pPr>
              <a:r>
                <a:rPr lang="ja-JP" altLang="en-US" sz="1050" b="1" dirty="0">
                  <a:solidFill>
                    <a:prstClr val="white"/>
                  </a:solidFill>
                </a:rPr>
                <a:t>市１００％出資</a:t>
              </a:r>
              <a:endParaRPr lang="en-US" altLang="ja-JP" sz="1050" dirty="0">
                <a:solidFill>
                  <a:prstClr val="white"/>
                </a:solidFill>
              </a:endParaRPr>
            </a:p>
            <a:p>
              <a:pPr algn="ctr">
                <a:defRPr/>
              </a:pPr>
              <a:r>
                <a:rPr lang="ja-JP" altLang="en-US" sz="1050" dirty="0">
                  <a:solidFill>
                    <a:prstClr val="white"/>
                  </a:solidFill>
                </a:rPr>
                <a:t>（運営権者）</a:t>
              </a:r>
              <a:endParaRPr lang="ja-JP" altLang="en-US" sz="1050" b="1" dirty="0">
                <a:solidFill>
                  <a:prstClr val="white"/>
                </a:solidFill>
              </a:endParaRPr>
            </a:p>
          </p:txBody>
        </p:sp>
        <p:sp>
          <p:nvSpPr>
            <p:cNvPr id="48" name="角丸四角形 47"/>
            <p:cNvSpPr/>
            <p:nvPr/>
          </p:nvSpPr>
          <p:spPr>
            <a:xfrm>
              <a:off x="3067941" y="2916905"/>
              <a:ext cx="1203896" cy="52424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1400" dirty="0">
                  <a:solidFill>
                    <a:prstClr val="white"/>
                  </a:solidFill>
                </a:rPr>
                <a:t>大阪市</a:t>
              </a:r>
              <a:endParaRPr lang="en-US" altLang="ja-JP" sz="1400" dirty="0">
                <a:solidFill>
                  <a:prstClr val="white"/>
                </a:solidFill>
              </a:endParaRPr>
            </a:p>
            <a:p>
              <a:pPr algn="ctr"/>
              <a:r>
                <a:rPr lang="ja-JP" altLang="en-US" sz="1400" dirty="0">
                  <a:solidFill>
                    <a:prstClr val="white"/>
                  </a:solidFill>
                </a:rPr>
                <a:t>（管理者）　</a:t>
              </a:r>
            </a:p>
          </p:txBody>
        </p:sp>
        <p:sp>
          <p:nvSpPr>
            <p:cNvPr id="49" name="角丸四角形 48"/>
            <p:cNvSpPr/>
            <p:nvPr/>
          </p:nvSpPr>
          <p:spPr>
            <a:xfrm>
              <a:off x="318879" y="4501156"/>
              <a:ext cx="839577" cy="368004"/>
            </a:xfrm>
            <a:prstGeom prst="roundRect">
              <a:avLst/>
            </a:prstGeom>
            <a:solidFill>
              <a:srgbClr val="FFFF66"/>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1050" b="1" dirty="0">
                  <a:solidFill>
                    <a:schemeClr val="tx1"/>
                  </a:solidFill>
                </a:rPr>
                <a:t>水道</a:t>
              </a:r>
              <a:endParaRPr lang="en-US" altLang="ja-JP" sz="1050" b="1" dirty="0">
                <a:solidFill>
                  <a:schemeClr val="tx1"/>
                </a:solidFill>
              </a:endParaRPr>
            </a:p>
            <a:p>
              <a:pPr algn="ctr">
                <a:defRPr/>
              </a:pPr>
              <a:r>
                <a:rPr lang="ja-JP" altLang="en-US" sz="1050" b="1" dirty="0">
                  <a:solidFill>
                    <a:schemeClr val="tx1"/>
                  </a:solidFill>
                </a:rPr>
                <a:t>利用者</a:t>
              </a:r>
            </a:p>
          </p:txBody>
        </p:sp>
        <p:sp>
          <p:nvSpPr>
            <p:cNvPr id="50" name="角丸四角形 49"/>
            <p:cNvSpPr/>
            <p:nvPr/>
          </p:nvSpPr>
          <p:spPr>
            <a:xfrm>
              <a:off x="1751801" y="2485212"/>
              <a:ext cx="849881" cy="277004"/>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ja-JP" altLang="en-US" sz="1050" dirty="0">
                  <a:solidFill>
                    <a:prstClr val="black"/>
                  </a:solidFill>
                </a:rPr>
                <a:t>厚生労働省</a:t>
              </a:r>
            </a:p>
          </p:txBody>
        </p:sp>
        <p:sp>
          <p:nvSpPr>
            <p:cNvPr id="53" name="円/楕円 52"/>
            <p:cNvSpPr/>
            <p:nvPr/>
          </p:nvSpPr>
          <p:spPr>
            <a:xfrm>
              <a:off x="3187242" y="3645024"/>
              <a:ext cx="965294" cy="62421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sz="1400" dirty="0">
                <a:solidFill>
                  <a:prstClr val="white"/>
                </a:solidFill>
              </a:endParaRPr>
            </a:p>
          </p:txBody>
        </p:sp>
        <p:cxnSp>
          <p:nvCxnSpPr>
            <p:cNvPr id="54" name="直線矢印コネクタ 53"/>
            <p:cNvCxnSpPr/>
            <p:nvPr/>
          </p:nvCxnSpPr>
          <p:spPr>
            <a:xfrm>
              <a:off x="680666" y="3999105"/>
              <a:ext cx="0" cy="4741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38"/>
            <p:cNvSpPr txBox="1">
              <a:spLocks noChangeArrowheads="1"/>
            </p:cNvSpPr>
            <p:nvPr/>
          </p:nvSpPr>
          <p:spPr bwMode="auto">
            <a:xfrm>
              <a:off x="22134" y="4028008"/>
              <a:ext cx="7966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50" dirty="0">
                  <a:solidFill>
                    <a:prstClr val="black"/>
                  </a:solidFill>
                  <a:latin typeface="Calibri" pitchFamily="34" charset="0"/>
                </a:rPr>
                <a:t>水道水</a:t>
              </a:r>
              <a:endParaRPr lang="en-US" altLang="ja-JP" sz="1050" dirty="0">
                <a:solidFill>
                  <a:prstClr val="black"/>
                </a:solidFill>
                <a:latin typeface="Calibri" pitchFamily="34" charset="0"/>
              </a:endParaRPr>
            </a:p>
            <a:p>
              <a:pPr eaLnBrk="1" hangingPunct="1"/>
              <a:r>
                <a:rPr lang="ja-JP" altLang="en-US" sz="1050" dirty="0">
                  <a:solidFill>
                    <a:prstClr val="black"/>
                  </a:solidFill>
                  <a:latin typeface="Calibri" pitchFamily="34" charset="0"/>
                </a:rPr>
                <a:t>の提供</a:t>
              </a:r>
              <a:endParaRPr lang="en-US" altLang="ja-JP" sz="1050" dirty="0">
                <a:solidFill>
                  <a:prstClr val="black"/>
                </a:solidFill>
                <a:latin typeface="Calibri" pitchFamily="34" charset="0"/>
              </a:endParaRPr>
            </a:p>
          </p:txBody>
        </p:sp>
        <p:cxnSp>
          <p:nvCxnSpPr>
            <p:cNvPr id="56" name="直線矢印コネクタ 55"/>
            <p:cNvCxnSpPr/>
            <p:nvPr/>
          </p:nvCxnSpPr>
          <p:spPr>
            <a:xfrm flipV="1">
              <a:off x="798908" y="3984286"/>
              <a:ext cx="0" cy="4783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45"/>
            <p:cNvSpPr txBox="1">
              <a:spLocks noChangeArrowheads="1"/>
            </p:cNvSpPr>
            <p:nvPr/>
          </p:nvSpPr>
          <p:spPr bwMode="auto">
            <a:xfrm>
              <a:off x="832178" y="4026630"/>
              <a:ext cx="517159" cy="34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50" dirty="0">
                  <a:solidFill>
                    <a:prstClr val="black"/>
                  </a:solidFill>
                  <a:latin typeface="Calibri" pitchFamily="34" charset="0"/>
                </a:rPr>
                <a:t>料金支払</a:t>
              </a:r>
              <a:endParaRPr lang="en-US" altLang="ja-JP" sz="1050" dirty="0">
                <a:solidFill>
                  <a:prstClr val="black"/>
                </a:solidFill>
                <a:latin typeface="Calibri" pitchFamily="34" charset="0"/>
              </a:endParaRPr>
            </a:p>
          </p:txBody>
        </p:sp>
        <p:sp>
          <p:nvSpPr>
            <p:cNvPr id="58" name="テキスト ボックス 51"/>
            <p:cNvSpPr txBox="1">
              <a:spLocks noChangeArrowheads="1"/>
            </p:cNvSpPr>
            <p:nvPr/>
          </p:nvSpPr>
          <p:spPr bwMode="auto">
            <a:xfrm>
              <a:off x="367375" y="3756947"/>
              <a:ext cx="802406" cy="178772"/>
            </a:xfrm>
            <a:prstGeom prst="roundRect">
              <a:avLst/>
            </a:prstGeom>
            <a:solidFill>
              <a:schemeClr val="bg1"/>
            </a:solidFill>
            <a:ln>
              <a:noFill/>
            </a:ln>
            <a:extLst/>
          </p:spPr>
          <p:txBody>
            <a:bodyPr wrap="squar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50" dirty="0">
                  <a:solidFill>
                    <a:srgbClr val="C00000"/>
                  </a:solidFill>
                  <a:latin typeface="Calibri" pitchFamily="34" charset="0"/>
                </a:rPr>
                <a:t>水道事業者</a:t>
              </a:r>
            </a:p>
          </p:txBody>
        </p:sp>
        <p:sp>
          <p:nvSpPr>
            <p:cNvPr id="61" name="テキスト ボックス 56"/>
            <p:cNvSpPr txBox="1">
              <a:spLocks noChangeArrowheads="1"/>
            </p:cNvSpPr>
            <p:nvPr/>
          </p:nvSpPr>
          <p:spPr bwMode="auto">
            <a:xfrm>
              <a:off x="1495052" y="4022271"/>
              <a:ext cx="1682294" cy="21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50" dirty="0">
                  <a:solidFill>
                    <a:prstClr val="black"/>
                  </a:solidFill>
                  <a:latin typeface="Calibri" pitchFamily="34" charset="0"/>
                </a:rPr>
                <a:t>施設の維持管理・更新</a:t>
              </a:r>
              <a:endParaRPr lang="en-US" altLang="ja-JP" sz="1050" dirty="0">
                <a:solidFill>
                  <a:prstClr val="black"/>
                </a:solidFill>
                <a:latin typeface="Calibri" pitchFamily="34" charset="0"/>
              </a:endParaRPr>
            </a:p>
          </p:txBody>
        </p:sp>
        <p:sp>
          <p:nvSpPr>
            <p:cNvPr id="62" name="テキスト ボックス 57"/>
            <p:cNvSpPr txBox="1">
              <a:spLocks noChangeArrowheads="1"/>
            </p:cNvSpPr>
            <p:nvPr/>
          </p:nvSpPr>
          <p:spPr bwMode="auto">
            <a:xfrm>
              <a:off x="502583" y="2620187"/>
              <a:ext cx="110868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50" dirty="0">
                  <a:solidFill>
                    <a:prstClr val="black"/>
                  </a:solidFill>
                  <a:latin typeface="Calibri" pitchFamily="34" charset="0"/>
                </a:rPr>
                <a:t>水道事業認可</a:t>
              </a:r>
              <a:endParaRPr lang="en-US" altLang="ja-JP" sz="1050" dirty="0">
                <a:solidFill>
                  <a:prstClr val="black"/>
                </a:solidFill>
                <a:latin typeface="Calibri" pitchFamily="34" charset="0"/>
              </a:endParaRPr>
            </a:p>
          </p:txBody>
        </p:sp>
        <p:sp>
          <p:nvSpPr>
            <p:cNvPr id="63" name="テキスト ボックス 80"/>
            <p:cNvSpPr txBox="1">
              <a:spLocks noChangeArrowheads="1"/>
            </p:cNvSpPr>
            <p:nvPr/>
          </p:nvSpPr>
          <p:spPr bwMode="auto">
            <a:xfrm>
              <a:off x="2792877" y="2567615"/>
              <a:ext cx="129111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50" dirty="0">
                  <a:solidFill>
                    <a:prstClr val="black"/>
                  </a:solidFill>
                  <a:latin typeface="Calibri" pitchFamily="34" charset="0"/>
                </a:rPr>
                <a:t>水道事業廃止許可</a:t>
              </a:r>
              <a:endParaRPr lang="en-US" altLang="ja-JP" sz="1050" dirty="0">
                <a:solidFill>
                  <a:prstClr val="black"/>
                </a:solidFill>
                <a:latin typeface="Calibri" pitchFamily="34" charset="0"/>
              </a:endParaRPr>
            </a:p>
          </p:txBody>
        </p:sp>
        <p:cxnSp>
          <p:nvCxnSpPr>
            <p:cNvPr id="65" name="直線矢印コネクタ 77"/>
            <p:cNvCxnSpPr>
              <a:cxnSpLocks noChangeShapeType="1"/>
            </p:cNvCxnSpPr>
            <p:nvPr/>
          </p:nvCxnSpPr>
          <p:spPr bwMode="auto">
            <a:xfrm flipH="1" flipV="1">
              <a:off x="1278938" y="3989614"/>
              <a:ext cx="150486" cy="390711"/>
            </a:xfrm>
            <a:prstGeom prst="straightConnector1">
              <a:avLst/>
            </a:prstGeom>
            <a:noFill/>
            <a:ln w="28575" algn="ctr">
              <a:solidFill>
                <a:srgbClr val="4A7EBB"/>
              </a:solidFill>
              <a:prstDash val="solid"/>
              <a:round/>
              <a:headEnd/>
              <a:tailEnd type="arrow" w="med" len="med"/>
            </a:ln>
            <a:extLst>
              <a:ext uri="{909E8E84-426E-40DD-AFC4-6F175D3DCCD1}">
                <a14:hiddenFill xmlns:a14="http://schemas.microsoft.com/office/drawing/2010/main">
                  <a:noFill/>
                </a14:hiddenFill>
              </a:ext>
            </a:extLst>
          </p:spPr>
        </p:cxnSp>
        <p:sp>
          <p:nvSpPr>
            <p:cNvPr id="66" name="テキスト ボックス 48"/>
            <p:cNvSpPr txBox="1">
              <a:spLocks noChangeArrowheads="1"/>
            </p:cNvSpPr>
            <p:nvPr/>
          </p:nvSpPr>
          <p:spPr bwMode="auto">
            <a:xfrm>
              <a:off x="1338520" y="4350538"/>
              <a:ext cx="443076" cy="34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50" dirty="0">
                  <a:solidFill>
                    <a:prstClr val="black"/>
                  </a:solidFill>
                  <a:latin typeface="Calibri" pitchFamily="34" charset="0"/>
                </a:rPr>
                <a:t>資金</a:t>
              </a:r>
            </a:p>
            <a:p>
              <a:pPr eaLnBrk="1" hangingPunct="1"/>
              <a:r>
                <a:rPr lang="ja-JP" altLang="en-US" sz="1050" dirty="0">
                  <a:solidFill>
                    <a:prstClr val="black"/>
                  </a:solidFill>
                  <a:latin typeface="Calibri" pitchFamily="34" charset="0"/>
                </a:rPr>
                <a:t>調達</a:t>
              </a:r>
            </a:p>
          </p:txBody>
        </p:sp>
        <p:sp>
          <p:nvSpPr>
            <p:cNvPr id="67" name="テキスト ボックス 66"/>
            <p:cNvSpPr txBox="1"/>
            <p:nvPr/>
          </p:nvSpPr>
          <p:spPr>
            <a:xfrm>
              <a:off x="3140730" y="3784495"/>
              <a:ext cx="1018954" cy="307777"/>
            </a:xfrm>
            <a:prstGeom prst="rect">
              <a:avLst/>
            </a:prstGeom>
            <a:noFill/>
            <a:ln>
              <a:noFill/>
            </a:ln>
          </p:spPr>
          <p:txBody>
            <a:bodyPr wrap="square" rtlCol="0">
              <a:spAutoFit/>
            </a:bodyPr>
            <a:lstStyle/>
            <a:p>
              <a:pPr algn="ctr"/>
              <a:r>
                <a:rPr lang="zh-TW" altLang="en-US" sz="1400" dirty="0">
                  <a:solidFill>
                    <a:prstClr val="white"/>
                  </a:solidFill>
                  <a:latin typeface="ＭＳ Ｐゴシック" panose="020B0600070205080204" pitchFamily="50" charset="-128"/>
                  <a:ea typeface="ＭＳ Ｐゴシック" panose="020B0600070205080204" pitchFamily="50" charset="-128"/>
                </a:rPr>
                <a:t>水道施設</a:t>
              </a:r>
              <a:endParaRPr lang="en-US" altLang="zh-TW" sz="1400" dirty="0">
                <a:solidFill>
                  <a:prstClr val="white"/>
                </a:solidFill>
                <a:latin typeface="ＭＳ Ｐゴシック" panose="020B0600070205080204" pitchFamily="50" charset="-128"/>
                <a:ea typeface="ＭＳ Ｐゴシック" panose="020B0600070205080204" pitchFamily="50" charset="-128"/>
              </a:endParaRPr>
            </a:p>
          </p:txBody>
        </p:sp>
        <p:cxnSp>
          <p:nvCxnSpPr>
            <p:cNvPr id="68" name="直線矢印コネクタ 67"/>
            <p:cNvCxnSpPr/>
            <p:nvPr/>
          </p:nvCxnSpPr>
          <p:spPr>
            <a:xfrm>
              <a:off x="2615131" y="2567507"/>
              <a:ext cx="484965" cy="404998"/>
            </a:xfrm>
            <a:prstGeom prst="straightConnector1">
              <a:avLst/>
            </a:prstGeom>
            <a:ln w="3810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H="1">
              <a:off x="1338520" y="2567507"/>
              <a:ext cx="399389" cy="40499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70" name="右矢印 69"/>
            <p:cNvSpPr/>
            <p:nvPr/>
          </p:nvSpPr>
          <p:spPr>
            <a:xfrm rot="10800000">
              <a:off x="1435241" y="3052149"/>
              <a:ext cx="1676502" cy="322516"/>
            </a:xfrm>
            <a:prstGeom prst="rightArrow">
              <a:avLst>
                <a:gd name="adj1" fmla="val 50000"/>
                <a:gd name="adj2" fmla="val 65408"/>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sz="1050">
                <a:solidFill>
                  <a:prstClr val="white"/>
                </a:solidFill>
              </a:endParaRPr>
            </a:p>
          </p:txBody>
        </p:sp>
        <p:sp>
          <p:nvSpPr>
            <p:cNvPr id="71" name="テキスト ボックス 56"/>
            <p:cNvSpPr txBox="1">
              <a:spLocks noChangeArrowheads="1"/>
            </p:cNvSpPr>
            <p:nvPr/>
          </p:nvSpPr>
          <p:spPr bwMode="auto">
            <a:xfrm>
              <a:off x="1601372" y="3286512"/>
              <a:ext cx="16882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50" dirty="0">
                  <a:solidFill>
                    <a:prstClr val="black"/>
                  </a:solidFill>
                  <a:latin typeface="Calibri" pitchFamily="34" charset="0"/>
                </a:rPr>
                <a:t>・出資、職員の転籍</a:t>
              </a:r>
              <a:endParaRPr lang="en-US" altLang="ja-JP" sz="1050" dirty="0">
                <a:solidFill>
                  <a:prstClr val="black"/>
                </a:solidFill>
                <a:latin typeface="Calibri" pitchFamily="34" charset="0"/>
              </a:endParaRPr>
            </a:p>
            <a:p>
              <a:pPr eaLnBrk="1" hangingPunct="1"/>
              <a:r>
                <a:rPr lang="ja-JP" altLang="en-US" sz="1050" dirty="0">
                  <a:solidFill>
                    <a:prstClr val="black"/>
                  </a:solidFill>
                  <a:latin typeface="Calibri" pitchFamily="34" charset="0"/>
                </a:rPr>
                <a:t>・運営権設定</a:t>
              </a:r>
              <a:endParaRPr lang="en-US" altLang="ja-JP" sz="1050" dirty="0">
                <a:solidFill>
                  <a:prstClr val="black"/>
                </a:solidFill>
                <a:latin typeface="Calibri" pitchFamily="34" charset="0"/>
              </a:endParaRPr>
            </a:p>
            <a:p>
              <a:pPr eaLnBrk="1" hangingPunct="1"/>
              <a:r>
                <a:rPr lang="ja-JP" altLang="en-US" sz="1050" dirty="0">
                  <a:solidFill>
                    <a:prstClr val="black"/>
                  </a:solidFill>
                  <a:latin typeface="Calibri" pitchFamily="34" charset="0"/>
                </a:rPr>
                <a:t>・モニタリング</a:t>
              </a:r>
              <a:endParaRPr lang="en-US" altLang="ja-JP" sz="1050" dirty="0">
                <a:solidFill>
                  <a:prstClr val="black"/>
                </a:solidFill>
                <a:latin typeface="Calibri" pitchFamily="34" charset="0"/>
              </a:endParaRPr>
            </a:p>
            <a:p>
              <a:pPr eaLnBrk="1" hangingPunct="1"/>
              <a:endParaRPr lang="en-US" altLang="ja-JP" sz="1050" dirty="0">
                <a:solidFill>
                  <a:prstClr val="black"/>
                </a:solidFill>
                <a:latin typeface="Calibri" pitchFamily="34" charset="0"/>
              </a:endParaRPr>
            </a:p>
          </p:txBody>
        </p:sp>
      </p:grpSp>
      <p:sp>
        <p:nvSpPr>
          <p:cNvPr id="78" name="テキスト ボックス 77"/>
          <p:cNvSpPr txBox="1"/>
          <p:nvPr/>
        </p:nvSpPr>
        <p:spPr>
          <a:xfrm>
            <a:off x="5029450" y="3936609"/>
            <a:ext cx="3672408" cy="363267"/>
          </a:xfrm>
          <a:prstGeom prst="rect">
            <a:avLst/>
          </a:prstGeom>
          <a:ln w="63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vl1pPr>
              <a:defRPr sz="1600">
                <a:solidFill>
                  <a:schemeClr val="dk1"/>
                </a:solidFill>
                <a:latin typeface="HG丸ｺﾞｼｯｸM-PRO" panose="020F0600000000000000" pitchFamily="50" charset="-128"/>
                <a:ea typeface="HG丸ｺﾞｼｯｸM-PRO" panose="020F06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ja-JP" altLang="en-US" sz="1400" dirty="0"/>
              <a:t>運営権を活用後の収支シミュレーション</a:t>
            </a:r>
          </a:p>
        </p:txBody>
      </p:sp>
      <p:sp>
        <p:nvSpPr>
          <p:cNvPr id="82" name="正方形/長方形 81"/>
          <p:cNvSpPr/>
          <p:nvPr/>
        </p:nvSpPr>
        <p:spPr>
          <a:xfrm>
            <a:off x="4519007" y="908720"/>
            <a:ext cx="4693294" cy="86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285750" indent="-285750">
              <a:buFont typeface="Wingdings" panose="05000000000000000000" pitchFamily="2" charset="2"/>
              <a:buChar char="ü"/>
            </a:pPr>
            <a:r>
              <a:rPr lang="ja-JP" altLang="en-US" sz="1400" dirty="0">
                <a:solidFill>
                  <a:schemeClr val="tx1"/>
                </a:solidFill>
                <a:latin typeface="HG丸ｺﾞｼｯｸM-PRO" panose="020F0600000000000000" pitchFamily="50" charset="-128"/>
                <a:ea typeface="HG丸ｺﾞｼｯｸM-PRO" panose="020F0600000000000000" pitchFamily="50" charset="-128"/>
              </a:rPr>
              <a:t>水需要の減少により今後も収益は減少</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ü"/>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管路の更新（耐震化）ペースアップによりコスト増</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ü"/>
            </a:pPr>
            <a:r>
              <a:rPr lang="ja-JP" altLang="en-US" sz="1400" dirty="0">
                <a:solidFill>
                  <a:schemeClr val="tx1"/>
                </a:solidFill>
                <a:latin typeface="HG丸ｺﾞｼｯｸM-PRO" panose="020F0600000000000000" pitchFamily="50" charset="-128"/>
                <a:ea typeface="HG丸ｺﾞｼｯｸM-PRO" panose="020F0600000000000000" pitchFamily="50" charset="-128"/>
              </a:rPr>
              <a:t>料金値上げをしないと事業期間</a:t>
            </a:r>
            <a:r>
              <a:rPr lang="en-US" altLang="ja-JP" sz="1400" dirty="0">
                <a:solidFill>
                  <a:schemeClr val="tx1"/>
                </a:solidFill>
                <a:latin typeface="HG丸ｺﾞｼｯｸM-PRO" panose="020F0600000000000000" pitchFamily="50" charset="-128"/>
                <a:ea typeface="HG丸ｺﾞｼｯｸM-PRO" panose="020F0600000000000000" pitchFamily="50" charset="-128"/>
              </a:rPr>
              <a:t>(30</a:t>
            </a:r>
            <a:r>
              <a:rPr lang="ja-JP" altLang="en-US" sz="1400" dirty="0">
                <a:solidFill>
                  <a:schemeClr val="tx1"/>
                </a:solidFill>
                <a:latin typeface="HG丸ｺﾞｼｯｸM-PRO" panose="020F0600000000000000" pitchFamily="50" charset="-128"/>
                <a:ea typeface="HG丸ｺﾞｼｯｸM-PRO" panose="020F0600000000000000" pitchFamily="50" charset="-128"/>
              </a:rPr>
              <a:t>年</a:t>
            </a:r>
            <a:r>
              <a:rPr lang="en-US" altLang="ja-JP"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の後半に赤字</a:t>
            </a:r>
            <a:endParaRPr kumimoji="1" lang="ja-JP" altLang="en-US" sz="1600" dirty="0">
              <a:solidFill>
                <a:schemeClr val="tx1"/>
              </a:solidFill>
            </a:endParaRPr>
          </a:p>
        </p:txBody>
      </p:sp>
      <p:sp>
        <p:nvSpPr>
          <p:cNvPr id="83" name="正方形/長方形 82"/>
          <p:cNvSpPr/>
          <p:nvPr/>
        </p:nvSpPr>
        <p:spPr>
          <a:xfrm>
            <a:off x="4687366" y="4312154"/>
            <a:ext cx="4256708" cy="485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285750" indent="-285750">
              <a:buFont typeface="Wingdings" panose="05000000000000000000" pitchFamily="2" charset="2"/>
              <a:buChar char="ü"/>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民間的経営により管路の更新（耐震化）事業費の削減などで</a:t>
            </a: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30</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年間黒字を維持</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4" name="テキスト ボックス 83"/>
          <p:cNvSpPr txBox="1"/>
          <p:nvPr/>
        </p:nvSpPr>
        <p:spPr>
          <a:xfrm>
            <a:off x="4927922" y="548680"/>
            <a:ext cx="3672408" cy="363267"/>
          </a:xfrm>
          <a:prstGeom prst="rect">
            <a:avLst/>
          </a:prstGeom>
          <a:ln w="63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vl1pPr>
              <a:defRPr sz="1600">
                <a:solidFill>
                  <a:schemeClr val="dk1"/>
                </a:solidFill>
                <a:latin typeface="HG丸ｺﾞｼｯｸM-PRO" panose="020F0600000000000000" pitchFamily="50" charset="-128"/>
                <a:ea typeface="HG丸ｺﾞｼｯｸM-PRO" panose="020F06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ja-JP" altLang="en-US" sz="1400" dirty="0">
                <a:latin typeface="Meiryo UI" pitchFamily="50" charset="-128"/>
                <a:ea typeface="Meiryo UI" pitchFamily="50" charset="-128"/>
                <a:cs typeface="Meiryo UI" pitchFamily="50" charset="-128"/>
              </a:rPr>
              <a:t>現行の公営企業の収支シミュレーション</a:t>
            </a:r>
          </a:p>
        </p:txBody>
      </p:sp>
      <p:sp>
        <p:nvSpPr>
          <p:cNvPr id="86" name="正方形/長方形 85"/>
          <p:cNvSpPr/>
          <p:nvPr/>
        </p:nvSpPr>
        <p:spPr>
          <a:xfrm>
            <a:off x="-36512" y="3141184"/>
            <a:ext cx="4620008" cy="810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285750" indent="-285750">
              <a:buFont typeface="Wingdings" panose="05000000000000000000" pitchFamily="2" charset="2"/>
              <a:buChar char="ü"/>
            </a:pPr>
            <a:r>
              <a:rPr lang="ja-JP" altLang="en-US" sz="1400" dirty="0">
                <a:solidFill>
                  <a:schemeClr val="tx1"/>
                </a:solidFill>
                <a:latin typeface="HG丸ｺﾞｼｯｸM-PRO" panose="020F0600000000000000" pitchFamily="50" charset="-128"/>
                <a:ea typeface="HG丸ｺﾞｼｯｸM-PRO" panose="020F0600000000000000" pitchFamily="50" charset="-128"/>
              </a:rPr>
              <a:t>公共施設等運営権を活用したプラン案を策定（</a:t>
            </a:r>
            <a:r>
              <a:rPr lang="en-US" altLang="ja-JP" sz="1400" dirty="0">
                <a:solidFill>
                  <a:schemeClr val="tx1"/>
                </a:solidFill>
                <a:latin typeface="HG丸ｺﾞｼｯｸM-PRO" panose="020F0600000000000000" pitchFamily="50" charset="-128"/>
                <a:ea typeface="HG丸ｺﾞｼｯｸM-PRO" panose="020F0600000000000000" pitchFamily="50" charset="-128"/>
              </a:rPr>
              <a:t>H26</a:t>
            </a:r>
            <a:r>
              <a:rPr lang="ja-JP" altLang="en-US" sz="1400" dirty="0">
                <a:solidFill>
                  <a:schemeClr val="tx1"/>
                </a:solidFill>
                <a:latin typeface="HG丸ｺﾞｼｯｸM-PRO" panose="020F0600000000000000" pitchFamily="50" charset="-128"/>
                <a:ea typeface="HG丸ｺﾞｼｯｸM-PRO" panose="020F0600000000000000" pitchFamily="50" charset="-128"/>
              </a:rPr>
              <a:t>）</a:t>
            </a:r>
            <a:endParaRPr lang="en-US" altLang="ja-JP" sz="1400" dirty="0">
              <a:solidFill>
                <a:schemeClr val="tx1"/>
              </a:solidFill>
            </a:endParaRPr>
          </a:p>
          <a:p>
            <a:pPr marL="285750" indent="-285750">
              <a:buFont typeface="Wingdings" panose="05000000000000000000" pitchFamily="2" charset="2"/>
              <a:buChar char="ü"/>
            </a:pPr>
            <a:r>
              <a:rPr lang="ja-JP" altLang="en-US" sz="1400" dirty="0">
                <a:solidFill>
                  <a:schemeClr val="tx1"/>
                </a:solidFill>
                <a:latin typeface="HG丸ｺﾞｼｯｸM-PRO" panose="020F0600000000000000" pitchFamily="50" charset="-128"/>
                <a:ea typeface="HG丸ｺﾞｼｯｸM-PRO" panose="020F0600000000000000" pitchFamily="50" charset="-128"/>
              </a:rPr>
              <a:t>運営会社が水道法上の水道事業管理者となる</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5" name="テキスト ボックス 84"/>
          <p:cNvSpPr txBox="1"/>
          <p:nvPr/>
        </p:nvSpPr>
        <p:spPr>
          <a:xfrm>
            <a:off x="2124408" y="44624"/>
            <a:ext cx="6696064" cy="400110"/>
          </a:xfrm>
          <a:prstGeom prst="rect">
            <a:avLst/>
          </a:prstGeom>
          <a:noFill/>
        </p:spPr>
        <p:txBody>
          <a:bodyPr wrap="none" rtlCol="0">
            <a:spAutoFit/>
          </a:bodyPr>
          <a:lstStyle>
            <a:defPPr>
              <a:defRPr lang="ja-JP"/>
            </a:defPPr>
            <a:lvl1pPr>
              <a:defRPr sz="2000" b="1">
                <a:latin typeface="Meiryo UI" panose="020B0604030504040204" pitchFamily="50" charset="-128"/>
                <a:ea typeface="Meiryo UI" panose="020B0604030504040204" pitchFamily="50" charset="-128"/>
              </a:defRPr>
            </a:lvl1pPr>
            <a:lvl2pPr>
              <a:defRPr/>
            </a:lvl2pPr>
            <a:lvl3pPr>
              <a:defRPr/>
            </a:lvl3pPr>
            <a:lvl4pPr>
              <a:defRPr/>
            </a:lvl4pPr>
            <a:lvl5pPr>
              <a:defRPr/>
            </a:lvl5pPr>
            <a:lvl6pPr>
              <a:defRPr/>
            </a:lvl6pPr>
            <a:lvl7pPr>
              <a:defRPr/>
            </a:lvl7pPr>
            <a:lvl8pPr>
              <a:defRPr/>
            </a:lvl8pPr>
            <a:lvl9pPr>
              <a:defRPr/>
            </a:lvl9pPr>
          </a:lstStyle>
          <a:p>
            <a:r>
              <a:rPr lang="ja-JP" altLang="en-US" dirty="0" smtClean="0"/>
              <a:t>大阪市</a:t>
            </a:r>
            <a:r>
              <a:rPr lang="ja-JP" altLang="en-US" dirty="0"/>
              <a:t>水道事業の経営形態見直しの検討（</a:t>
            </a:r>
            <a:r>
              <a:rPr lang="en-US" altLang="ja-JP" dirty="0"/>
              <a:t>H25</a:t>
            </a:r>
            <a:r>
              <a:rPr lang="ja-JP" altLang="en-US" dirty="0"/>
              <a:t>～</a:t>
            </a:r>
            <a:r>
              <a:rPr lang="en-US" altLang="ja-JP" dirty="0"/>
              <a:t>H28)</a:t>
            </a:r>
            <a:endParaRPr lang="ja-JP" altLang="en-US" dirty="0"/>
          </a:p>
        </p:txBody>
      </p:sp>
      <p:sp>
        <p:nvSpPr>
          <p:cNvPr id="87" name="テキスト ボックス 86"/>
          <p:cNvSpPr txBox="1"/>
          <p:nvPr/>
        </p:nvSpPr>
        <p:spPr>
          <a:xfrm>
            <a:off x="254517" y="2708920"/>
            <a:ext cx="3672408" cy="363267"/>
          </a:xfrm>
          <a:prstGeom prst="rect">
            <a:avLst/>
          </a:prstGeom>
          <a:ln w="63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vl1pPr>
              <a:defRPr sz="1600">
                <a:solidFill>
                  <a:schemeClr val="dk1"/>
                </a:solidFill>
                <a:latin typeface="HG丸ｺﾞｼｯｸM-PRO" panose="020F0600000000000000" pitchFamily="50" charset="-128"/>
                <a:ea typeface="HG丸ｺﾞｼｯｸM-PRO" panose="020F06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ja-JP" altLang="en-US" sz="1400" dirty="0">
                <a:latin typeface="Meiryo UI" pitchFamily="50" charset="-128"/>
                <a:ea typeface="Meiryo UI" pitchFamily="50" charset="-128"/>
                <a:cs typeface="Meiryo UI" pitchFamily="50" charset="-128"/>
              </a:rPr>
              <a:t>公共施設等運営権制度を活用した事業スキーム</a:t>
            </a:r>
          </a:p>
        </p:txBody>
      </p:sp>
      <p:graphicFrame>
        <p:nvGraphicFramePr>
          <p:cNvPr id="36" name="グラフ 35"/>
          <p:cNvGraphicFramePr/>
          <p:nvPr>
            <p:extLst>
              <p:ext uri="{D42A27DB-BD31-4B8C-83A1-F6EECF244321}">
                <p14:modId xmlns:p14="http://schemas.microsoft.com/office/powerpoint/2010/main" val="2565726549"/>
              </p:ext>
            </p:extLst>
          </p:nvPr>
        </p:nvGraphicFramePr>
        <p:xfrm>
          <a:off x="4327626" y="1680605"/>
          <a:ext cx="5076056" cy="19941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7" name="グラフ 36"/>
          <p:cNvGraphicFramePr/>
          <p:nvPr>
            <p:extLst>
              <p:ext uri="{D42A27DB-BD31-4B8C-83A1-F6EECF244321}">
                <p14:modId xmlns:p14="http://schemas.microsoft.com/office/powerpoint/2010/main" val="3039065304"/>
              </p:ext>
            </p:extLst>
          </p:nvPr>
        </p:nvGraphicFramePr>
        <p:xfrm>
          <a:off x="4327626" y="4663557"/>
          <a:ext cx="5076056" cy="2049200"/>
        </p:xfrm>
        <a:graphic>
          <a:graphicData uri="http://schemas.openxmlformats.org/drawingml/2006/chart">
            <c:chart xmlns:c="http://schemas.openxmlformats.org/drawingml/2006/chart" xmlns:r="http://schemas.openxmlformats.org/officeDocument/2006/relationships" r:id="rId3"/>
          </a:graphicData>
        </a:graphic>
      </p:graphicFrame>
      <p:sp>
        <p:nvSpPr>
          <p:cNvPr id="39" name="正方形/長方形 38"/>
          <p:cNvSpPr/>
          <p:nvPr/>
        </p:nvSpPr>
        <p:spPr>
          <a:xfrm>
            <a:off x="395536" y="1597936"/>
            <a:ext cx="3853394" cy="822952"/>
          </a:xfrm>
          <a:prstGeom prst="rect">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rPr>
              <a:t>3</a:t>
            </a: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月の市会で、実施するための条例改正案が廃案となった</a:t>
            </a:r>
            <a:endParaRPr lang="ja-JP" altLang="en-US"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二等辺三角形 1"/>
          <p:cNvSpPr/>
          <p:nvPr/>
        </p:nvSpPr>
        <p:spPr>
          <a:xfrm rot="10800000">
            <a:off x="5652121" y="3702812"/>
            <a:ext cx="2232248" cy="1582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94142" y="665741"/>
            <a:ext cx="4405850" cy="646331"/>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・現行法に基づく運営権制度（上下分離</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方式の民間運営）を検討。</a:t>
            </a:r>
            <a:endParaRPr kumimoji="1" lang="ja-JP" altLang="en-US" dirty="0"/>
          </a:p>
        </p:txBody>
      </p:sp>
      <p:sp>
        <p:nvSpPr>
          <p:cNvPr id="40" name="右矢印 39"/>
          <p:cNvSpPr/>
          <p:nvPr/>
        </p:nvSpPr>
        <p:spPr>
          <a:xfrm rot="5400000">
            <a:off x="2211316" y="752598"/>
            <a:ext cx="249765" cy="137671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スライド番号プレースホルダー 2"/>
          <p:cNvSpPr>
            <a:spLocks noGrp="1"/>
          </p:cNvSpPr>
          <p:nvPr>
            <p:ph type="sldNum" sz="quarter" idx="12"/>
          </p:nvPr>
        </p:nvSpPr>
        <p:spPr>
          <a:xfrm>
            <a:off x="6988552" y="6525246"/>
            <a:ext cx="2133600" cy="323059"/>
          </a:xfrm>
        </p:spPr>
        <p:txBody>
          <a:bodyPr/>
          <a:lstStyle/>
          <a:p>
            <a:fld id="{7853CF83-2CA7-468D-933C-9DDBEAA5E899}" type="slidenum">
              <a:rPr kumimoji="1" lang="ja-JP" altLang="en-US" smtClean="0">
                <a:solidFill>
                  <a:schemeClr val="tx1"/>
                </a:solidFill>
              </a:rPr>
              <a:t>39</a:t>
            </a:fld>
            <a:endParaRPr kumimoji="1" lang="ja-JP" altLang="en-US" dirty="0">
              <a:solidFill>
                <a:schemeClr val="tx1"/>
              </a:solidFill>
            </a:endParaRPr>
          </a:p>
        </p:txBody>
      </p:sp>
      <p:cxnSp>
        <p:nvCxnSpPr>
          <p:cNvPr id="41" name="直線コネクタ 40"/>
          <p:cNvCxnSpPr/>
          <p:nvPr/>
        </p:nvCxnSpPr>
        <p:spPr>
          <a:xfrm>
            <a:off x="251520" y="50647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四角形: 角を丸くする 44">
            <a:extLst>
              <a:ext uri="{FF2B5EF4-FFF2-40B4-BE49-F238E27FC236}">
                <a16:creationId xmlns:a16="http://schemas.microsoft.com/office/drawing/2014/main" xmlns="" id="{89229A24-336E-4060-A757-CC6012DC5F0F}"/>
              </a:ext>
            </a:extLst>
          </p:cNvPr>
          <p:cNvSpPr/>
          <p:nvPr/>
        </p:nvSpPr>
        <p:spPr>
          <a:xfrm>
            <a:off x="215516" y="69973"/>
            <a:ext cx="1728000" cy="39600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３－②大阪市改革</a:t>
            </a:r>
          </a:p>
        </p:txBody>
      </p:sp>
    </p:spTree>
    <p:extLst>
      <p:ext uri="{BB962C8B-B14F-4D97-AF65-F5344CB8AC3E}">
        <p14:creationId xmlns:p14="http://schemas.microsoft.com/office/powerpoint/2010/main" val="1010294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85236" y="1077745"/>
            <a:ext cx="7920880" cy="5186035"/>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大阪は副首都の実現に向けて、都市機能の強化に取り組みつつあるが、生活インフラの重要な基盤である水道事業についても、持続可能な安定経営、地震や災害に強い危機管理などの面から、機能強化の取り組みが求められてい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また、水需要の低下が進む中、今後は効率的な施設更新の必要性に迫られて</a:t>
            </a:r>
            <a:r>
              <a:rPr lang="ja-JP" altLang="en-US" dirty="0">
                <a:latin typeface="Meiryo UI" panose="020B0604030504040204" pitchFamily="50" charset="-128"/>
                <a:ea typeface="Meiryo UI" panose="020B0604030504040204" pitchFamily="50" charset="-128"/>
                <a:cs typeface="Meiryo UI" panose="020B0604030504040204" pitchFamily="50" charset="-128"/>
              </a:rPr>
              <a:t>おり、現状を放置したままでは</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、水道料金の大幅値上げが避けられない状況にあるといった調査結果も報告されている</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年後に現行水準の</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倍になるという試算）。</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特に大阪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は、施設の利用率が低く、配水管等の施設の老朽化率が全国ワーストの水準で、耐震対策が遅れているなど、</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水道を安定的に供給し</a:t>
            </a:r>
            <a:r>
              <a:rPr lang="ja-JP" altLang="en-US" dirty="0">
                <a:latin typeface="Meiryo UI" panose="020B0604030504040204" pitchFamily="50" charset="-128"/>
                <a:ea typeface="Meiryo UI" panose="020B0604030504040204" pitchFamily="50" charset="-128"/>
                <a:cs typeface="Meiryo UI" panose="020B0604030504040204" pitchFamily="50" charset="-128"/>
              </a:rPr>
              <a:t>続けるために、取り組むべき課題は多い。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（課題）　①低い施設利用率（府平均</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58.4</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％）、②全国ワーストの老朽管率（府平均</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③低い耐震適合率（府平均</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38.4</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％）、④料金格差拡大の懸念（現在</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⑤職員の</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高齢化と技術継承問題（府平均</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46.8</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歳）　など</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生活基盤インフラとしての水道の持続的、安定的な経営、災害時の断水リスクなどの危機管理に早期に対応するため、改正水道法による「広域連携の推進」の理念を先取りしつつ、大阪府域全体の水道事業の最適化について、改めて住民目線であり方を検討する。</a:t>
            </a:r>
          </a:p>
        </p:txBody>
      </p:sp>
      <p:sp>
        <p:nvSpPr>
          <p:cNvPr id="6"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4</a:t>
            </a:fld>
            <a:endParaRPr kumimoji="1" lang="ja-JP" altLang="en-US">
              <a:solidFill>
                <a:schemeClr val="tx1"/>
              </a:solidFill>
            </a:endParaRPr>
          </a:p>
        </p:txBody>
      </p:sp>
      <p:sp>
        <p:nvSpPr>
          <p:cNvPr id="2" name="大かっこ 1"/>
          <p:cNvSpPr/>
          <p:nvPr/>
        </p:nvSpPr>
        <p:spPr>
          <a:xfrm>
            <a:off x="1649476" y="4176376"/>
            <a:ext cx="6552728" cy="720000"/>
          </a:xfrm>
          <a:prstGeom prst="bracketPair">
            <a:avLst>
              <a:gd name="adj" fmla="val 105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467544" y="159023"/>
            <a:ext cx="4248472"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はじめに　・・・課題認識</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525904" y="62068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458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27993" y="58156"/>
            <a:ext cx="3804247" cy="430887"/>
          </a:xfrm>
          <a:prstGeom prst="rect">
            <a:avLst/>
          </a:prstGeom>
          <a:noFill/>
        </p:spPr>
        <p:txBody>
          <a:bodyPr wrap="none" rtlCol="0">
            <a:spAutoFit/>
          </a:bodyPr>
          <a:lstStyle>
            <a:defPPr>
              <a:defRPr lang="ja-JP"/>
            </a:defPPr>
            <a:lvl1pPr>
              <a:defRPr sz="2000" b="1">
                <a:latin typeface="Meiryo UI" panose="020B0604030504040204" pitchFamily="50" charset="-128"/>
                <a:ea typeface="Meiryo UI" panose="020B0604030504040204" pitchFamily="50" charset="-128"/>
              </a:defRPr>
            </a:lvl1pPr>
            <a:lvl2pPr>
              <a:defRPr/>
            </a:lvl2pPr>
            <a:lvl3pPr>
              <a:defRPr/>
            </a:lvl3pPr>
            <a:lvl4pPr>
              <a:defRPr/>
            </a:lvl4pPr>
            <a:lvl5pPr>
              <a:defRPr/>
            </a:lvl5pPr>
            <a:lvl6pPr>
              <a:defRPr/>
            </a:lvl6pPr>
            <a:lvl7pPr>
              <a:defRPr/>
            </a:lvl7pPr>
            <a:lvl8pPr>
              <a:defRPr/>
            </a:lvl8pPr>
            <a:lvl9pPr>
              <a:defRPr/>
            </a:lvl9pPr>
          </a:lstStyle>
          <a:p>
            <a:r>
              <a:rPr lang="ja-JP" altLang="en-US" sz="2200" dirty="0" smtClean="0"/>
              <a:t>大阪市</a:t>
            </a:r>
            <a:r>
              <a:rPr lang="ja-JP" altLang="en-US" sz="2200" dirty="0"/>
              <a:t>水道事業の今後の改革</a:t>
            </a:r>
          </a:p>
        </p:txBody>
      </p:sp>
      <p:sp>
        <p:nvSpPr>
          <p:cNvPr id="5" name="テキスト ボックス 4"/>
          <p:cNvSpPr txBox="1"/>
          <p:nvPr/>
        </p:nvSpPr>
        <p:spPr>
          <a:xfrm>
            <a:off x="1043607" y="730571"/>
            <a:ext cx="7704857" cy="1200329"/>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・さらなるコスト削減及</a:t>
            </a:r>
            <a:r>
              <a:rPr lang="ja-JP" altLang="ja-JP" dirty="0">
                <a:latin typeface="HG丸ｺﾞｼｯｸM-PRO" panose="020F0600000000000000" pitchFamily="50" charset="-128"/>
                <a:ea typeface="HG丸ｺﾞｼｯｸM-PRO" panose="020F0600000000000000" pitchFamily="50" charset="-128"/>
              </a:rPr>
              <a:t>びダウンサイジングの実施</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・３浄水場の一元管理（総合水運用システム）</a:t>
            </a:r>
            <a:endParaRPr lang="ja-JP"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管路</a:t>
            </a:r>
            <a:r>
              <a:rPr lang="ja-JP" altLang="en-US" dirty="0">
                <a:latin typeface="HG丸ｺﾞｼｯｸM-PRO" panose="020F0600000000000000" pitchFamily="50" charset="-128"/>
                <a:ea typeface="HG丸ｺﾞｼｯｸM-PRO" panose="020F0600000000000000" pitchFamily="50" charset="-128"/>
              </a:rPr>
              <a:t>及び浄水施設の</a:t>
            </a:r>
            <a:r>
              <a:rPr lang="ja-JP" altLang="ja-JP" dirty="0">
                <a:latin typeface="HG丸ｺﾞｼｯｸM-PRO" panose="020F0600000000000000" pitchFamily="50" charset="-128"/>
                <a:ea typeface="HG丸ｺﾞｼｯｸM-PRO" panose="020F0600000000000000" pitchFamily="50" charset="-128"/>
              </a:rPr>
              <a:t>耐震化</a:t>
            </a:r>
            <a:r>
              <a:rPr lang="ja-JP" altLang="en-US" dirty="0">
                <a:latin typeface="HG丸ｺﾞｼｯｸM-PRO" panose="020F0600000000000000" pitchFamily="50" charset="-128"/>
                <a:ea typeface="HG丸ｺﾞｼｯｸM-PRO" panose="020F0600000000000000" pitchFamily="50" charset="-128"/>
              </a:rPr>
              <a:t>対策</a:t>
            </a:r>
            <a:endParaRPr lang="ja-JP"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水道法改正後の運営権</a:t>
            </a:r>
            <a:r>
              <a:rPr lang="ja-JP" altLang="en-US" dirty="0">
                <a:latin typeface="HG丸ｺﾞｼｯｸM-PRO" panose="020F0600000000000000" pitchFamily="50" charset="-128"/>
                <a:ea typeface="HG丸ｺﾞｼｯｸM-PRO" panose="020F0600000000000000" pitchFamily="50" charset="-128"/>
              </a:rPr>
              <a:t>制度</a:t>
            </a:r>
            <a:r>
              <a:rPr lang="ja-JP" altLang="ja-JP" dirty="0">
                <a:latin typeface="HG丸ｺﾞｼｯｸM-PRO" panose="020F0600000000000000" pitchFamily="50" charset="-128"/>
                <a:ea typeface="HG丸ｺﾞｼｯｸM-PRO" panose="020F0600000000000000" pitchFamily="50" charset="-128"/>
              </a:rPr>
              <a:t>を含む</a:t>
            </a:r>
            <a:r>
              <a:rPr lang="ja-JP" altLang="en-US" dirty="0">
                <a:latin typeface="HG丸ｺﾞｼｯｸM-PRO" panose="020F0600000000000000" pitchFamily="50" charset="-128"/>
                <a:ea typeface="HG丸ｺﾞｼｯｸM-PRO" panose="020F0600000000000000" pitchFamily="50" charset="-128"/>
              </a:rPr>
              <a:t>経営形態見直し</a:t>
            </a:r>
            <a:r>
              <a:rPr lang="ja-JP" altLang="ja-JP" dirty="0">
                <a:latin typeface="HG丸ｺﾞｼｯｸM-PRO" panose="020F0600000000000000" pitchFamily="50" charset="-128"/>
                <a:ea typeface="HG丸ｺﾞｼｯｸM-PRO" panose="020F0600000000000000" pitchFamily="50" charset="-128"/>
              </a:rPr>
              <a:t>検討・実施 </a:t>
            </a: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など</a:t>
            </a:r>
            <a:endParaRPr kumimoji="1" lang="ja-JP" altLang="en-US" dirty="0"/>
          </a:p>
        </p:txBody>
      </p:sp>
      <p:grpSp>
        <p:nvGrpSpPr>
          <p:cNvPr id="16" name="グループ化 15"/>
          <p:cNvGrpSpPr/>
          <p:nvPr/>
        </p:nvGrpSpPr>
        <p:grpSpPr>
          <a:xfrm>
            <a:off x="4431161" y="3658066"/>
            <a:ext cx="4795392" cy="3010743"/>
            <a:chOff x="287290" y="2612520"/>
            <a:chExt cx="4939993" cy="4203883"/>
          </a:xfrm>
        </p:grpSpPr>
        <p:sp>
          <p:nvSpPr>
            <p:cNvPr id="18" name="正方形/長方形 17"/>
            <p:cNvSpPr/>
            <p:nvPr/>
          </p:nvSpPr>
          <p:spPr>
            <a:xfrm>
              <a:off x="4081474" y="4254247"/>
              <a:ext cx="900000" cy="1555200"/>
            </a:xfrm>
            <a:prstGeom prst="rect">
              <a:avLst/>
            </a:prstGeom>
            <a:no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3" name="正方形/長方形 22"/>
            <p:cNvSpPr/>
            <p:nvPr/>
          </p:nvSpPr>
          <p:spPr>
            <a:xfrm>
              <a:off x="4081474" y="4434044"/>
              <a:ext cx="900000" cy="1393200"/>
            </a:xfrm>
            <a:prstGeom prst="rect">
              <a:avLst/>
            </a:prstGeom>
            <a:solidFill>
              <a:schemeClr val="bg1">
                <a:lumMod val="85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cxnSp>
          <p:nvCxnSpPr>
            <p:cNvPr id="24" name="直線コネクタ 23"/>
            <p:cNvCxnSpPr/>
            <p:nvPr/>
          </p:nvCxnSpPr>
          <p:spPr>
            <a:xfrm>
              <a:off x="287290" y="5819621"/>
              <a:ext cx="4795392"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25" name="グループ化 477"/>
            <p:cNvGrpSpPr/>
            <p:nvPr/>
          </p:nvGrpSpPr>
          <p:grpSpPr>
            <a:xfrm>
              <a:off x="419578" y="3195221"/>
              <a:ext cx="900000" cy="2624400"/>
              <a:chOff x="208656" y="1801392"/>
              <a:chExt cx="1224136" cy="2624400"/>
            </a:xfrm>
          </p:grpSpPr>
          <p:sp>
            <p:nvSpPr>
              <p:cNvPr id="57" name="正方形/長方形 56"/>
              <p:cNvSpPr/>
              <p:nvPr/>
            </p:nvSpPr>
            <p:spPr>
              <a:xfrm>
                <a:off x="208656" y="1801392"/>
                <a:ext cx="1224136" cy="2624400"/>
              </a:xfrm>
              <a:prstGeom prst="rect">
                <a:avLst/>
              </a:prstGeom>
              <a:no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58" name="正方形/長方形 57"/>
              <p:cNvSpPr/>
              <p:nvPr/>
            </p:nvSpPr>
            <p:spPr>
              <a:xfrm>
                <a:off x="208656" y="3030960"/>
                <a:ext cx="1224136" cy="1393200"/>
              </a:xfrm>
              <a:prstGeom prst="rect">
                <a:avLst/>
              </a:prstGeom>
              <a:solidFill>
                <a:schemeClr val="bg1">
                  <a:lumMod val="85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sp>
          <p:nvSpPr>
            <p:cNvPr id="26" name="テキスト ボックス 25"/>
            <p:cNvSpPr txBox="1"/>
            <p:nvPr/>
          </p:nvSpPr>
          <p:spPr>
            <a:xfrm>
              <a:off x="415295" y="2612520"/>
              <a:ext cx="908568" cy="687595"/>
            </a:xfrm>
            <a:prstGeom prst="rect">
              <a:avLst/>
            </a:prstGeom>
            <a:noFill/>
          </p:spPr>
          <p:txBody>
            <a:bodyPr wrap="none" rtlCol="0">
              <a:spAutoFit/>
            </a:bodyPr>
            <a:lstStyle/>
            <a:p>
              <a:pPr algn="ctr"/>
              <a:r>
                <a:rPr lang="ja-JP" altLang="en-US" sz="1200" dirty="0">
                  <a:latin typeface="HGｺﾞｼｯｸM" pitchFamily="49" charset="-128"/>
                  <a:ea typeface="HGｺﾞｼｯｸM" pitchFamily="49" charset="-128"/>
                </a:rPr>
                <a:t>施設能力</a:t>
              </a:r>
              <a:endParaRPr lang="en-US" altLang="ja-JP" sz="1200" dirty="0">
                <a:latin typeface="HGｺﾞｼｯｸM" pitchFamily="49" charset="-128"/>
                <a:ea typeface="HGｺﾞｼｯｸM" pitchFamily="49" charset="-128"/>
              </a:endParaRPr>
            </a:p>
            <a:p>
              <a:pPr algn="ctr"/>
              <a:r>
                <a:rPr lang="en-US" altLang="ja-JP" sz="1400" dirty="0">
                  <a:latin typeface="HG創英角ｺﾞｼｯｸUB" pitchFamily="49" charset="-128"/>
                  <a:ea typeface="HG創英角ｺﾞｼｯｸUB" pitchFamily="49" charset="-128"/>
                </a:rPr>
                <a:t>243</a:t>
              </a:r>
              <a:r>
                <a:rPr lang="ja-JP" altLang="en-US" sz="1000" dirty="0">
                  <a:latin typeface="HG創英角ｺﾞｼｯｸUB" pitchFamily="49" charset="-128"/>
                  <a:ea typeface="HG創英角ｺﾞｼｯｸUB" pitchFamily="49" charset="-128"/>
                </a:rPr>
                <a:t>万</a:t>
              </a:r>
              <a:r>
                <a:rPr lang="en-US" altLang="ja-JP" sz="1000" dirty="0">
                  <a:latin typeface="HG創英角ｺﾞｼｯｸUB" pitchFamily="49" charset="-128"/>
                  <a:ea typeface="HG創英角ｺﾞｼｯｸUB" pitchFamily="49" charset="-128"/>
                </a:rPr>
                <a:t>m</a:t>
              </a:r>
              <a:r>
                <a:rPr lang="en-US" altLang="ja-JP" sz="1000" baseline="30000" dirty="0">
                  <a:latin typeface="HG創英角ｺﾞｼｯｸUB" pitchFamily="49" charset="-128"/>
                  <a:ea typeface="HG創英角ｺﾞｼｯｸUB" pitchFamily="49" charset="-128"/>
                </a:rPr>
                <a:t>3</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日</a:t>
              </a:r>
            </a:p>
          </p:txBody>
        </p:sp>
        <p:sp>
          <p:nvSpPr>
            <p:cNvPr id="27" name="テキスト ボックス 26"/>
            <p:cNvSpPr txBox="1"/>
            <p:nvPr/>
          </p:nvSpPr>
          <p:spPr>
            <a:xfrm>
              <a:off x="415295" y="4782835"/>
              <a:ext cx="908568" cy="945442"/>
            </a:xfrm>
            <a:prstGeom prst="rect">
              <a:avLst/>
            </a:prstGeom>
            <a:noFill/>
          </p:spPr>
          <p:txBody>
            <a:bodyPr wrap="none" rtlCol="0">
              <a:spAutoFit/>
            </a:bodyPr>
            <a:lstStyle/>
            <a:p>
              <a:pPr algn="ctr"/>
              <a:r>
                <a:rPr lang="ja-JP" altLang="en-US" sz="1200" dirty="0">
                  <a:latin typeface="HGｺﾞｼｯｸM" pitchFamily="49" charset="-128"/>
                  <a:ea typeface="HGｺﾞｼｯｸM" pitchFamily="49" charset="-128"/>
                </a:rPr>
                <a:t>水需要</a:t>
              </a:r>
              <a:endParaRPr lang="en-US" altLang="ja-JP" sz="1200" dirty="0">
                <a:latin typeface="HGｺﾞｼｯｸM" pitchFamily="49" charset="-128"/>
                <a:ea typeface="HGｺﾞｼｯｸM" pitchFamily="49" charset="-128"/>
              </a:endParaRPr>
            </a:p>
            <a:p>
              <a:pPr algn="ctr"/>
              <a:r>
                <a:rPr lang="en-US" altLang="ja-JP" sz="1200" dirty="0">
                  <a:latin typeface="HGｺﾞｼｯｸM" pitchFamily="49" charset="-128"/>
                  <a:ea typeface="HGｺﾞｼｯｸM" pitchFamily="49" charset="-128"/>
                </a:rPr>
                <a:t>(</a:t>
              </a:r>
              <a:r>
                <a:rPr lang="en-US" altLang="ja-JP" sz="1200" dirty="0" err="1">
                  <a:latin typeface="HGｺﾞｼｯｸM" pitchFamily="49" charset="-128"/>
                  <a:ea typeface="HGｺﾞｼｯｸM" pitchFamily="49" charset="-128"/>
                </a:rPr>
                <a:t>H25</a:t>
              </a:r>
              <a:r>
                <a:rPr lang="en-US" altLang="ja-JP" sz="1200" dirty="0">
                  <a:latin typeface="HGｺﾞｼｯｸM" pitchFamily="49" charset="-128"/>
                  <a:ea typeface="HGｺﾞｼｯｸM" pitchFamily="49" charset="-128"/>
                </a:rPr>
                <a:t>)</a:t>
              </a:r>
            </a:p>
            <a:p>
              <a:pPr algn="ctr"/>
              <a:r>
                <a:rPr lang="en-US" altLang="ja-JP" sz="1400" dirty="0">
                  <a:latin typeface="HG創英角ｺﾞｼｯｸUB" pitchFamily="49" charset="-128"/>
                  <a:ea typeface="HG創英角ｺﾞｼｯｸUB" pitchFamily="49" charset="-128"/>
                </a:rPr>
                <a:t>131</a:t>
              </a:r>
              <a:r>
                <a:rPr lang="ja-JP" altLang="en-US" sz="1000" dirty="0">
                  <a:latin typeface="HG創英角ｺﾞｼｯｸUB" pitchFamily="49" charset="-128"/>
                  <a:ea typeface="HG創英角ｺﾞｼｯｸUB" pitchFamily="49" charset="-128"/>
                </a:rPr>
                <a:t>万</a:t>
              </a:r>
              <a:r>
                <a:rPr lang="en-US" altLang="ja-JP" sz="1000" dirty="0">
                  <a:latin typeface="HG創英角ｺﾞｼｯｸUB" pitchFamily="49" charset="-128"/>
                  <a:ea typeface="HG創英角ｺﾞｼｯｸUB" pitchFamily="49" charset="-128"/>
                </a:rPr>
                <a:t>m</a:t>
              </a:r>
              <a:r>
                <a:rPr lang="en-US" altLang="ja-JP" sz="1000" baseline="30000" dirty="0">
                  <a:latin typeface="HG創英角ｺﾞｼｯｸUB" pitchFamily="49" charset="-128"/>
                  <a:ea typeface="HG創英角ｺﾞｼｯｸUB" pitchFamily="49" charset="-128"/>
                </a:rPr>
                <a:t>3</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日</a:t>
              </a:r>
            </a:p>
          </p:txBody>
        </p:sp>
        <p:sp>
          <p:nvSpPr>
            <p:cNvPr id="28" name="テキスト ボックス 27"/>
            <p:cNvSpPr txBox="1"/>
            <p:nvPr/>
          </p:nvSpPr>
          <p:spPr>
            <a:xfrm>
              <a:off x="604538" y="3577343"/>
              <a:ext cx="665821" cy="644620"/>
            </a:xfrm>
            <a:prstGeom prst="rect">
              <a:avLst/>
            </a:prstGeom>
            <a:noFill/>
          </p:spPr>
          <p:txBody>
            <a:bodyPr wrap="none" rtlCol="0">
              <a:spAutoFit/>
            </a:bodyPr>
            <a:lstStyle/>
            <a:p>
              <a:r>
                <a:rPr lang="ja-JP" altLang="en-US" sz="1200" dirty="0">
                  <a:latin typeface="HGｺﾞｼｯｸM" pitchFamily="49" charset="-128"/>
                  <a:ea typeface="HGｺﾞｼｯｸM" pitchFamily="49" charset="-128"/>
                </a:rPr>
                <a:t>乖離が</a:t>
              </a:r>
              <a:endParaRPr lang="en-US" altLang="ja-JP" sz="1200" dirty="0">
                <a:latin typeface="HGｺﾞｼｯｸM" pitchFamily="49" charset="-128"/>
                <a:ea typeface="HGｺﾞｼｯｸM" pitchFamily="49" charset="-128"/>
              </a:endParaRPr>
            </a:p>
            <a:p>
              <a:r>
                <a:rPr lang="ja-JP" altLang="en-US" sz="1200" dirty="0">
                  <a:latin typeface="HGｺﾞｼｯｸM" pitchFamily="49" charset="-128"/>
                  <a:ea typeface="HGｺﾞｼｯｸM" pitchFamily="49" charset="-128"/>
                </a:rPr>
                <a:t>大きい</a:t>
              </a:r>
              <a:endParaRPr lang="en-US" altLang="ja-JP" sz="1200" dirty="0">
                <a:latin typeface="HGｺﾞｼｯｸM" pitchFamily="49" charset="-128"/>
                <a:ea typeface="HGｺﾞｼｯｸM" pitchFamily="49" charset="-128"/>
              </a:endParaRPr>
            </a:p>
          </p:txBody>
        </p:sp>
        <p:sp>
          <p:nvSpPr>
            <p:cNvPr id="29" name="テキスト ボックス 28"/>
            <p:cNvSpPr txBox="1"/>
            <p:nvPr/>
          </p:nvSpPr>
          <p:spPr>
            <a:xfrm>
              <a:off x="543273" y="5825609"/>
              <a:ext cx="652610" cy="429747"/>
            </a:xfrm>
            <a:prstGeom prst="rect">
              <a:avLst/>
            </a:prstGeom>
            <a:noFill/>
          </p:spPr>
          <p:txBody>
            <a:bodyPr wrap="none" rtlCol="0">
              <a:spAutoFit/>
            </a:bodyPr>
            <a:lstStyle/>
            <a:p>
              <a:pPr algn="ctr"/>
              <a:r>
                <a:rPr lang="ja-JP" altLang="en-US" sz="1400" dirty="0">
                  <a:latin typeface="HG創英角ｺﾞｼｯｸUB" pitchFamily="49" charset="-128"/>
                  <a:ea typeface="HG創英角ｺﾞｼｯｸUB" pitchFamily="49" charset="-128"/>
                </a:rPr>
                <a:t>現 状</a:t>
              </a:r>
            </a:p>
          </p:txBody>
        </p:sp>
        <p:grpSp>
          <p:nvGrpSpPr>
            <p:cNvPr id="30" name="グループ化 484"/>
            <p:cNvGrpSpPr/>
            <p:nvPr/>
          </p:nvGrpSpPr>
          <p:grpSpPr>
            <a:xfrm>
              <a:off x="2250526" y="3912109"/>
              <a:ext cx="900000" cy="1905880"/>
              <a:chOff x="2368896" y="2518280"/>
              <a:chExt cx="1224136" cy="1905880"/>
            </a:xfrm>
          </p:grpSpPr>
          <p:sp>
            <p:nvSpPr>
              <p:cNvPr id="55" name="正方形/長方形 54"/>
              <p:cNvSpPr/>
              <p:nvPr/>
            </p:nvSpPr>
            <p:spPr>
              <a:xfrm>
                <a:off x="2368896" y="2518280"/>
                <a:ext cx="1224136" cy="1900800"/>
              </a:xfrm>
              <a:prstGeom prst="rect">
                <a:avLst/>
              </a:prstGeom>
              <a:no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56" name="正方形/長方形 55"/>
              <p:cNvSpPr/>
              <p:nvPr/>
            </p:nvSpPr>
            <p:spPr>
              <a:xfrm>
                <a:off x="2368896" y="3030960"/>
                <a:ext cx="1224136" cy="1393200"/>
              </a:xfrm>
              <a:prstGeom prst="rect">
                <a:avLst/>
              </a:prstGeom>
              <a:solidFill>
                <a:schemeClr val="bg1">
                  <a:lumMod val="85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sp>
          <p:nvSpPr>
            <p:cNvPr id="31" name="テキスト ボックス 30"/>
            <p:cNvSpPr txBox="1"/>
            <p:nvPr/>
          </p:nvSpPr>
          <p:spPr>
            <a:xfrm>
              <a:off x="2189306" y="4782835"/>
              <a:ext cx="1062141" cy="945442"/>
            </a:xfrm>
            <a:prstGeom prst="rect">
              <a:avLst/>
            </a:prstGeom>
            <a:noFill/>
          </p:spPr>
          <p:txBody>
            <a:bodyPr wrap="none" rtlCol="0">
              <a:spAutoFit/>
            </a:bodyPr>
            <a:lstStyle/>
            <a:p>
              <a:pPr algn="ctr"/>
              <a:r>
                <a:rPr lang="ja-JP" altLang="en-US" sz="1200" dirty="0">
                  <a:latin typeface="HGｺﾞｼｯｸM" pitchFamily="49" charset="-128"/>
                  <a:ea typeface="HGｺﾞｼｯｸM" pitchFamily="49" charset="-128"/>
                </a:rPr>
                <a:t>水需要</a:t>
              </a:r>
              <a:endParaRPr lang="en-US" altLang="ja-JP" sz="1200" dirty="0">
                <a:latin typeface="HGｺﾞｼｯｸM" pitchFamily="49" charset="-128"/>
                <a:ea typeface="HGｺﾞｼｯｸM" pitchFamily="49" charset="-128"/>
              </a:endParaRPr>
            </a:p>
            <a:p>
              <a:pPr algn="ctr"/>
              <a:r>
                <a:rPr lang="en-US" altLang="ja-JP" sz="1200" dirty="0">
                  <a:latin typeface="HGｺﾞｼｯｸM" pitchFamily="49" charset="-128"/>
                  <a:ea typeface="HGｺﾞｼｯｸM" pitchFamily="49" charset="-128"/>
                </a:rPr>
                <a:t>(H42</a:t>
              </a:r>
              <a:r>
                <a:rPr lang="ja-JP" altLang="en-US" sz="1200" dirty="0">
                  <a:latin typeface="HGｺﾞｼｯｸM" pitchFamily="49" charset="-128"/>
                  <a:ea typeface="HGｺﾞｼｯｸM" pitchFamily="49" charset="-128"/>
                </a:rPr>
                <a:t>予測値</a:t>
              </a:r>
              <a:r>
                <a:rPr lang="en-US" altLang="ja-JP" sz="1200" dirty="0">
                  <a:latin typeface="HGｺﾞｼｯｸM" pitchFamily="49" charset="-128"/>
                  <a:ea typeface="HGｺﾞｼｯｸM" pitchFamily="49" charset="-128"/>
                </a:rPr>
                <a:t>)</a:t>
              </a:r>
            </a:p>
            <a:p>
              <a:pPr algn="ctr"/>
              <a:r>
                <a:rPr lang="en-US" altLang="ja-JP" sz="1400" dirty="0">
                  <a:latin typeface="HG創英角ｺﾞｼｯｸUB" pitchFamily="49" charset="-128"/>
                  <a:ea typeface="HG創英角ｺﾞｼｯｸUB" pitchFamily="49" charset="-128"/>
                </a:rPr>
                <a:t>129</a:t>
              </a:r>
              <a:r>
                <a:rPr lang="ja-JP" altLang="en-US" sz="1000" dirty="0">
                  <a:latin typeface="HG創英角ｺﾞｼｯｸUB" pitchFamily="49" charset="-128"/>
                  <a:ea typeface="HG創英角ｺﾞｼｯｸUB" pitchFamily="49" charset="-128"/>
                </a:rPr>
                <a:t>万</a:t>
              </a:r>
              <a:r>
                <a:rPr lang="en-US" altLang="ja-JP" sz="1000" dirty="0">
                  <a:latin typeface="HG創英角ｺﾞｼｯｸUB" pitchFamily="49" charset="-128"/>
                  <a:ea typeface="HG創英角ｺﾞｼｯｸUB" pitchFamily="49" charset="-128"/>
                </a:rPr>
                <a:t>m</a:t>
              </a:r>
              <a:r>
                <a:rPr lang="en-US" altLang="ja-JP" sz="1000" baseline="30000" dirty="0">
                  <a:latin typeface="HG創英角ｺﾞｼｯｸUB" pitchFamily="49" charset="-128"/>
                  <a:ea typeface="HG創英角ｺﾞｼｯｸUB" pitchFamily="49" charset="-128"/>
                </a:rPr>
                <a:t>3</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日</a:t>
              </a:r>
            </a:p>
          </p:txBody>
        </p:sp>
        <p:sp>
          <p:nvSpPr>
            <p:cNvPr id="32" name="テキスト ボックス 31"/>
            <p:cNvSpPr txBox="1"/>
            <p:nvPr/>
          </p:nvSpPr>
          <p:spPr>
            <a:xfrm>
              <a:off x="1542588" y="2615694"/>
              <a:ext cx="1141408" cy="687595"/>
            </a:xfrm>
            <a:prstGeom prst="rect">
              <a:avLst/>
            </a:prstGeom>
            <a:noFill/>
          </p:spPr>
          <p:txBody>
            <a:bodyPr wrap="none" rtlCol="0">
              <a:spAutoFit/>
            </a:bodyPr>
            <a:lstStyle/>
            <a:p>
              <a:pPr algn="ctr"/>
              <a:r>
                <a:rPr lang="ja-JP" altLang="en-US" sz="1200" dirty="0">
                  <a:latin typeface="HGｺﾞｼｯｸM" pitchFamily="49" charset="-128"/>
                  <a:ea typeface="HGｺﾞｼｯｸM" pitchFamily="49" charset="-128"/>
                </a:rPr>
                <a:t>柴島上系廃止</a:t>
              </a:r>
              <a:endParaRPr lang="en-US" altLang="ja-JP" sz="1200" dirty="0">
                <a:latin typeface="HGｺﾞｼｯｸM" pitchFamily="49" charset="-128"/>
                <a:ea typeface="HGｺﾞｼｯｸM" pitchFamily="49" charset="-128"/>
              </a:endParaRPr>
            </a:p>
            <a:p>
              <a:pPr algn="ctr"/>
              <a:r>
                <a:rPr lang="ja-JP" altLang="en-US" sz="1400" dirty="0">
                  <a:latin typeface="HG創英角ｺﾞｼｯｸUB" pitchFamily="49" charset="-128"/>
                  <a:ea typeface="HG創英角ｺﾞｼｯｸUB" pitchFamily="49" charset="-128"/>
                </a:rPr>
                <a:t>▲</a:t>
              </a:r>
              <a:r>
                <a:rPr lang="en-US" altLang="ja-JP" sz="1400" dirty="0">
                  <a:latin typeface="HG創英角ｺﾞｼｯｸUB" pitchFamily="49" charset="-128"/>
                  <a:ea typeface="HG創英角ｺﾞｼｯｸUB" pitchFamily="49" charset="-128"/>
                </a:rPr>
                <a:t>67</a:t>
              </a:r>
              <a:r>
                <a:rPr lang="ja-JP" altLang="en-US" sz="1000" dirty="0">
                  <a:latin typeface="HG創英角ｺﾞｼｯｸUB" pitchFamily="49" charset="-128"/>
                  <a:ea typeface="HG創英角ｺﾞｼｯｸUB" pitchFamily="49" charset="-128"/>
                </a:rPr>
                <a:t>万</a:t>
              </a:r>
              <a:r>
                <a:rPr lang="en-US" altLang="ja-JP" sz="1000" dirty="0">
                  <a:latin typeface="HG創英角ｺﾞｼｯｸUB" pitchFamily="49" charset="-128"/>
                  <a:ea typeface="HG創英角ｺﾞｼｯｸUB" pitchFamily="49" charset="-128"/>
                </a:rPr>
                <a:t>m</a:t>
              </a:r>
              <a:r>
                <a:rPr lang="en-US" altLang="ja-JP" sz="1000" baseline="30000" dirty="0">
                  <a:latin typeface="HG創英角ｺﾞｼｯｸUB" pitchFamily="49" charset="-128"/>
                  <a:ea typeface="HG創英角ｺﾞｼｯｸUB" pitchFamily="49" charset="-128"/>
                </a:rPr>
                <a:t>3</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日</a:t>
              </a:r>
            </a:p>
          </p:txBody>
        </p:sp>
        <p:grpSp>
          <p:nvGrpSpPr>
            <p:cNvPr id="33" name="グループ化 491"/>
            <p:cNvGrpSpPr/>
            <p:nvPr/>
          </p:nvGrpSpPr>
          <p:grpSpPr>
            <a:xfrm>
              <a:off x="1713044" y="4493162"/>
              <a:ext cx="1974964" cy="475579"/>
              <a:chOff x="1459330" y="2839987"/>
              <a:chExt cx="1974964" cy="632544"/>
            </a:xfrm>
          </p:grpSpPr>
          <p:sp>
            <p:nvSpPr>
              <p:cNvPr id="53" name="二等辺三角形 52"/>
              <p:cNvSpPr/>
              <p:nvPr/>
            </p:nvSpPr>
            <p:spPr>
              <a:xfrm rot="5400000">
                <a:off x="1229354" y="3098539"/>
                <a:ext cx="603968" cy="144016"/>
              </a:xfrm>
              <a:prstGeom prst="triangle">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54" name="二等辺三角形 53"/>
              <p:cNvSpPr/>
              <p:nvPr/>
            </p:nvSpPr>
            <p:spPr>
              <a:xfrm rot="5400000">
                <a:off x="3060302" y="3069963"/>
                <a:ext cx="603968" cy="144016"/>
              </a:xfrm>
              <a:prstGeom prst="triangle">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cxnSp>
          <p:nvCxnSpPr>
            <p:cNvPr id="34" name="直線コネクタ 33"/>
            <p:cNvCxnSpPr/>
            <p:nvPr/>
          </p:nvCxnSpPr>
          <p:spPr>
            <a:xfrm>
              <a:off x="1349938" y="3195220"/>
              <a:ext cx="8640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575487" y="3914283"/>
              <a:ext cx="6840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1790563" y="5046493"/>
              <a:ext cx="0" cy="216000"/>
            </a:xfrm>
            <a:prstGeom prst="straightConnector1">
              <a:avLst/>
            </a:prstGeom>
            <a:ln w="190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259937" y="5255102"/>
              <a:ext cx="1035720" cy="816518"/>
            </a:xfrm>
            <a:prstGeom prst="rect">
              <a:avLst/>
            </a:prstGeom>
            <a:noFill/>
          </p:spPr>
          <p:txBody>
            <a:bodyPr wrap="none" rtlCol="0">
              <a:spAutoFit/>
            </a:bodyPr>
            <a:lstStyle/>
            <a:p>
              <a:pPr algn="ctr"/>
              <a:r>
                <a:rPr lang="ja-JP" altLang="en-US" sz="800" dirty="0">
                  <a:latin typeface="HGｺﾞｼｯｸM" pitchFamily="49" charset="-128"/>
                  <a:ea typeface="HGｺﾞｼｯｸM" pitchFamily="49" charset="-128"/>
                </a:rPr>
                <a:t>水道施設の再構築</a:t>
              </a:r>
              <a:endParaRPr lang="en-US" altLang="ja-JP" sz="800" baseline="30000" dirty="0">
                <a:latin typeface="HGｺﾞｼｯｸM" pitchFamily="49" charset="-128"/>
                <a:ea typeface="HGｺﾞｼｯｸM" pitchFamily="49" charset="-128"/>
              </a:endParaRPr>
            </a:p>
            <a:p>
              <a:pPr algn="ctr"/>
              <a:r>
                <a:rPr lang="ja-JP" altLang="en-US" sz="800" dirty="0">
                  <a:latin typeface="HGｺﾞｼｯｸM" pitchFamily="49" charset="-128"/>
                  <a:ea typeface="HGｺﾞｼｯｸM" pitchFamily="49" charset="-128"/>
                </a:rPr>
                <a:t>＋</a:t>
              </a:r>
              <a:endParaRPr lang="en-US" altLang="ja-JP" sz="800" dirty="0">
                <a:latin typeface="HGｺﾞｼｯｸM" pitchFamily="49" charset="-128"/>
                <a:ea typeface="HGｺﾞｼｯｸM" pitchFamily="49" charset="-128"/>
              </a:endParaRPr>
            </a:p>
            <a:p>
              <a:pPr algn="ctr"/>
              <a:r>
                <a:rPr lang="ja-JP" altLang="en-US" sz="800" dirty="0">
                  <a:latin typeface="HGｺﾞｼｯｸM" pitchFamily="49" charset="-128"/>
                  <a:ea typeface="HGｺﾞｼｯｸM" pitchFamily="49" charset="-128"/>
                </a:rPr>
                <a:t>浄水施設・配水池</a:t>
              </a:r>
              <a:endParaRPr lang="en-US" altLang="ja-JP" sz="800" dirty="0">
                <a:latin typeface="HGｺﾞｼｯｸM" pitchFamily="49" charset="-128"/>
                <a:ea typeface="HGｺﾞｼｯｸM" pitchFamily="49" charset="-128"/>
              </a:endParaRPr>
            </a:p>
            <a:p>
              <a:pPr algn="ctr"/>
              <a:r>
                <a:rPr lang="ja-JP" altLang="en-US" sz="800" dirty="0">
                  <a:latin typeface="HGｺﾞｼｯｸM" pitchFamily="49" charset="-128"/>
                  <a:ea typeface="HGｺﾞｼｯｸM" pitchFamily="49" charset="-128"/>
                </a:rPr>
                <a:t>の耐震化</a:t>
              </a:r>
              <a:endParaRPr lang="en-US" altLang="ja-JP" sz="800" dirty="0">
                <a:latin typeface="HGｺﾞｼｯｸM" pitchFamily="49" charset="-128"/>
                <a:ea typeface="HGｺﾞｼｯｸM" pitchFamily="49" charset="-128"/>
              </a:endParaRPr>
            </a:p>
          </p:txBody>
        </p:sp>
        <p:cxnSp>
          <p:nvCxnSpPr>
            <p:cNvPr id="38" name="直線矢印コネクタ 37"/>
            <p:cNvCxnSpPr/>
            <p:nvPr/>
          </p:nvCxnSpPr>
          <p:spPr>
            <a:xfrm>
              <a:off x="536298" y="3189217"/>
              <a:ext cx="0" cy="1222226"/>
            </a:xfrm>
            <a:prstGeom prst="straightConnector1">
              <a:avLst/>
            </a:prstGeom>
            <a:ln w="28575" cmpd="dbl">
              <a:solidFill>
                <a:schemeClr val="tx1">
                  <a:lumMod val="95000"/>
                  <a:lumOff val="5000"/>
                </a:schemeClr>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下矢印 38"/>
            <p:cNvSpPr/>
            <p:nvPr/>
          </p:nvSpPr>
          <p:spPr>
            <a:xfrm>
              <a:off x="1559612" y="3201917"/>
              <a:ext cx="648072" cy="712068"/>
            </a:xfrm>
            <a:prstGeom prst="downArrow">
              <a:avLst>
                <a:gd name="adj1" fmla="val 50000"/>
                <a:gd name="adj2" fmla="val 31261"/>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0" name="テキスト ボックス 39"/>
            <p:cNvSpPr txBox="1"/>
            <p:nvPr/>
          </p:nvSpPr>
          <p:spPr>
            <a:xfrm>
              <a:off x="1654554" y="3295133"/>
              <a:ext cx="467660" cy="580157"/>
            </a:xfrm>
            <a:prstGeom prst="rect">
              <a:avLst/>
            </a:prstGeom>
            <a:noFill/>
          </p:spPr>
          <p:txBody>
            <a:bodyPr wrap="none" rtlCol="0">
              <a:spAutoFit/>
            </a:bodyPr>
            <a:lstStyle/>
            <a:p>
              <a:pPr algn="ctr"/>
              <a:r>
                <a:rPr lang="ja-JP" altLang="en-US" sz="700" dirty="0">
                  <a:latin typeface="HG創英角ｺﾞｼｯｸUB" pitchFamily="49" charset="-128"/>
                  <a:ea typeface="HG創英角ｺﾞｼｯｸUB" pitchFamily="49" charset="-128"/>
                </a:rPr>
                <a:t>ダウン</a:t>
              </a:r>
              <a:endParaRPr lang="en-US" altLang="ja-JP" sz="700" dirty="0">
                <a:latin typeface="HG創英角ｺﾞｼｯｸUB" pitchFamily="49" charset="-128"/>
                <a:ea typeface="HG創英角ｺﾞｼｯｸUB" pitchFamily="49" charset="-128"/>
              </a:endParaRPr>
            </a:p>
            <a:p>
              <a:pPr algn="ctr"/>
              <a:r>
                <a:rPr lang="ja-JP" altLang="en-US" sz="700" dirty="0">
                  <a:latin typeface="HG創英角ｺﾞｼｯｸUB" pitchFamily="49" charset="-128"/>
                  <a:ea typeface="HG創英角ｺﾞｼｯｸUB" pitchFamily="49" charset="-128"/>
                </a:rPr>
                <a:t>サイ</a:t>
              </a:r>
              <a:endParaRPr lang="en-US" altLang="ja-JP" sz="700" dirty="0">
                <a:latin typeface="HG創英角ｺﾞｼｯｸUB" pitchFamily="49" charset="-128"/>
                <a:ea typeface="HG創英角ｺﾞｼｯｸUB" pitchFamily="49" charset="-128"/>
              </a:endParaRPr>
            </a:p>
            <a:p>
              <a:pPr algn="ctr"/>
              <a:r>
                <a:rPr lang="ja-JP" altLang="en-US" sz="700" dirty="0">
                  <a:latin typeface="HG創英角ｺﾞｼｯｸUB" pitchFamily="49" charset="-128"/>
                  <a:ea typeface="HG創英角ｺﾞｼｯｸUB" pitchFamily="49" charset="-128"/>
                </a:rPr>
                <a:t>ジング</a:t>
              </a:r>
            </a:p>
          </p:txBody>
        </p:sp>
        <p:cxnSp>
          <p:nvCxnSpPr>
            <p:cNvPr id="41" name="直線矢印コネクタ 40"/>
            <p:cNvCxnSpPr/>
            <p:nvPr/>
          </p:nvCxnSpPr>
          <p:spPr>
            <a:xfrm flipV="1">
              <a:off x="3612522" y="5045860"/>
              <a:ext cx="0" cy="216000"/>
            </a:xfrm>
            <a:prstGeom prst="straightConnector1">
              <a:avLst/>
            </a:prstGeom>
            <a:ln w="190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094597" y="5254468"/>
              <a:ext cx="1035720" cy="300823"/>
            </a:xfrm>
            <a:prstGeom prst="rect">
              <a:avLst/>
            </a:prstGeom>
            <a:noFill/>
          </p:spPr>
          <p:txBody>
            <a:bodyPr wrap="none" rtlCol="0">
              <a:spAutoFit/>
            </a:bodyPr>
            <a:lstStyle/>
            <a:p>
              <a:pPr algn="ctr"/>
              <a:r>
                <a:rPr lang="ja-JP" altLang="en-US" sz="800" dirty="0">
                  <a:latin typeface="HGｺﾞｼｯｸM" pitchFamily="49" charset="-128"/>
                  <a:ea typeface="HGｺﾞｼｯｸM" pitchFamily="49" charset="-128"/>
                </a:rPr>
                <a:t>浄水施設の耐震化</a:t>
              </a:r>
              <a:endParaRPr lang="en-US" altLang="ja-JP" sz="800" dirty="0">
                <a:latin typeface="HGｺﾞｼｯｸM" pitchFamily="49" charset="-128"/>
                <a:ea typeface="HGｺﾞｼｯｸM" pitchFamily="49" charset="-128"/>
              </a:endParaRPr>
            </a:p>
          </p:txBody>
        </p:sp>
        <p:sp>
          <p:nvSpPr>
            <p:cNvPr id="43" name="テキスト ボックス 42"/>
            <p:cNvSpPr txBox="1"/>
            <p:nvPr/>
          </p:nvSpPr>
          <p:spPr>
            <a:xfrm>
              <a:off x="4018081" y="4782284"/>
              <a:ext cx="1062141" cy="945442"/>
            </a:xfrm>
            <a:prstGeom prst="rect">
              <a:avLst/>
            </a:prstGeom>
            <a:noFill/>
          </p:spPr>
          <p:txBody>
            <a:bodyPr wrap="none" rtlCol="0">
              <a:spAutoFit/>
            </a:bodyPr>
            <a:lstStyle/>
            <a:p>
              <a:pPr algn="ctr"/>
              <a:r>
                <a:rPr lang="ja-JP" altLang="en-US" sz="1200" dirty="0">
                  <a:latin typeface="HGｺﾞｼｯｸM" pitchFamily="49" charset="-128"/>
                  <a:ea typeface="HGｺﾞｼｯｸM" pitchFamily="49" charset="-128"/>
                </a:rPr>
                <a:t>水需要</a:t>
              </a:r>
              <a:endParaRPr lang="en-US" altLang="ja-JP" sz="1200" dirty="0">
                <a:latin typeface="HGｺﾞｼｯｸM" pitchFamily="49" charset="-128"/>
                <a:ea typeface="HGｺﾞｼｯｸM" pitchFamily="49" charset="-128"/>
              </a:endParaRPr>
            </a:p>
            <a:p>
              <a:pPr algn="ctr"/>
              <a:r>
                <a:rPr lang="en-US" altLang="ja-JP" sz="1200" dirty="0">
                  <a:latin typeface="HGｺﾞｼｯｸM" pitchFamily="49" charset="-128"/>
                  <a:ea typeface="HGｺﾞｼｯｸM" pitchFamily="49" charset="-128"/>
                </a:rPr>
                <a:t>(H42</a:t>
              </a:r>
              <a:r>
                <a:rPr lang="ja-JP" altLang="en-US" sz="1200" dirty="0">
                  <a:latin typeface="HGｺﾞｼｯｸM" pitchFamily="49" charset="-128"/>
                  <a:ea typeface="HGｺﾞｼｯｸM" pitchFamily="49" charset="-128"/>
                </a:rPr>
                <a:t>予測値</a:t>
              </a:r>
              <a:r>
                <a:rPr lang="en-US" altLang="ja-JP" sz="1200" dirty="0">
                  <a:latin typeface="HGｺﾞｼｯｸM" pitchFamily="49" charset="-128"/>
                  <a:ea typeface="HGｺﾞｼｯｸM" pitchFamily="49" charset="-128"/>
                </a:rPr>
                <a:t>)</a:t>
              </a:r>
            </a:p>
            <a:p>
              <a:pPr algn="ctr"/>
              <a:r>
                <a:rPr lang="en-US" altLang="ja-JP" sz="1400" dirty="0">
                  <a:latin typeface="HG創英角ｺﾞｼｯｸUB" pitchFamily="49" charset="-128"/>
                  <a:ea typeface="HG創英角ｺﾞｼｯｸUB" pitchFamily="49" charset="-128"/>
                </a:rPr>
                <a:t>129</a:t>
              </a:r>
              <a:r>
                <a:rPr lang="ja-JP" altLang="en-US" sz="1000" dirty="0">
                  <a:latin typeface="HG創英角ｺﾞｼｯｸUB" pitchFamily="49" charset="-128"/>
                  <a:ea typeface="HG創英角ｺﾞｼｯｸUB" pitchFamily="49" charset="-128"/>
                </a:rPr>
                <a:t>万</a:t>
              </a:r>
              <a:r>
                <a:rPr lang="en-US" altLang="ja-JP" sz="1000" dirty="0">
                  <a:latin typeface="HG創英角ｺﾞｼｯｸUB" pitchFamily="49" charset="-128"/>
                  <a:ea typeface="HG創英角ｺﾞｼｯｸUB" pitchFamily="49" charset="-128"/>
                </a:rPr>
                <a:t>m</a:t>
              </a:r>
              <a:r>
                <a:rPr lang="en-US" altLang="ja-JP" sz="1000" baseline="30000" dirty="0">
                  <a:latin typeface="HG創英角ｺﾞｼｯｸUB" pitchFamily="49" charset="-128"/>
                  <a:ea typeface="HG創英角ｺﾞｼｯｸUB" pitchFamily="49" charset="-128"/>
                </a:rPr>
                <a:t>3</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日</a:t>
              </a:r>
            </a:p>
          </p:txBody>
        </p:sp>
        <p:sp>
          <p:nvSpPr>
            <p:cNvPr id="44" name="テキスト ボックス 43"/>
            <p:cNvSpPr txBox="1"/>
            <p:nvPr/>
          </p:nvSpPr>
          <p:spPr>
            <a:xfrm>
              <a:off x="4100214" y="3668061"/>
              <a:ext cx="908568" cy="687595"/>
            </a:xfrm>
            <a:prstGeom prst="rect">
              <a:avLst/>
            </a:prstGeom>
            <a:noFill/>
          </p:spPr>
          <p:txBody>
            <a:bodyPr wrap="none" rtlCol="0">
              <a:spAutoFit/>
            </a:bodyPr>
            <a:lstStyle/>
            <a:p>
              <a:pPr algn="ctr"/>
              <a:r>
                <a:rPr lang="ja-JP" altLang="en-US" sz="1200" dirty="0">
                  <a:latin typeface="HGｺﾞｼｯｸM" pitchFamily="49" charset="-128"/>
                  <a:ea typeface="HGｺﾞｼｯｸM" pitchFamily="49" charset="-128"/>
                </a:rPr>
                <a:t>施設能力</a:t>
              </a:r>
              <a:endParaRPr lang="en-US" altLang="ja-JP" sz="1200" dirty="0">
                <a:latin typeface="HGｺﾞｼｯｸM" pitchFamily="49" charset="-128"/>
                <a:ea typeface="HGｺﾞｼｯｸM" pitchFamily="49" charset="-128"/>
              </a:endParaRPr>
            </a:p>
            <a:p>
              <a:pPr algn="ctr"/>
              <a:r>
                <a:rPr lang="en-US" altLang="ja-JP" sz="1400" dirty="0">
                  <a:latin typeface="HG創英角ｺﾞｼｯｸUB" pitchFamily="49" charset="-128"/>
                  <a:ea typeface="HG創英角ｺﾞｼｯｸUB" pitchFamily="49" charset="-128"/>
                </a:rPr>
                <a:t>144</a:t>
              </a:r>
              <a:r>
                <a:rPr lang="ja-JP" altLang="en-US" sz="1000" dirty="0">
                  <a:latin typeface="HG創英角ｺﾞｼｯｸUB" pitchFamily="49" charset="-128"/>
                  <a:ea typeface="HG創英角ｺﾞｼｯｸUB" pitchFamily="49" charset="-128"/>
                </a:rPr>
                <a:t>万</a:t>
              </a:r>
              <a:r>
                <a:rPr lang="en-US" altLang="ja-JP" sz="1000" dirty="0">
                  <a:latin typeface="HG創英角ｺﾞｼｯｸUB" pitchFamily="49" charset="-128"/>
                  <a:ea typeface="HG創英角ｺﾞｼｯｸUB" pitchFamily="49" charset="-128"/>
                </a:rPr>
                <a:t>m</a:t>
              </a:r>
              <a:r>
                <a:rPr lang="en-US" altLang="ja-JP" sz="1000" baseline="30000" dirty="0">
                  <a:latin typeface="HG創英角ｺﾞｼｯｸUB" pitchFamily="49" charset="-128"/>
                  <a:ea typeface="HG創英角ｺﾞｼｯｸUB" pitchFamily="49" charset="-128"/>
                </a:rPr>
                <a:t>3</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日</a:t>
              </a:r>
            </a:p>
          </p:txBody>
        </p:sp>
        <p:sp>
          <p:nvSpPr>
            <p:cNvPr id="45" name="テキスト ボックス 44"/>
            <p:cNvSpPr txBox="1"/>
            <p:nvPr/>
          </p:nvSpPr>
          <p:spPr>
            <a:xfrm>
              <a:off x="4147073" y="5824305"/>
              <a:ext cx="745085" cy="429747"/>
            </a:xfrm>
            <a:prstGeom prst="rect">
              <a:avLst/>
            </a:prstGeom>
            <a:noFill/>
          </p:spPr>
          <p:txBody>
            <a:bodyPr wrap="none" rtlCol="0">
              <a:spAutoFit/>
            </a:bodyPr>
            <a:lstStyle/>
            <a:p>
              <a:pPr algn="ctr"/>
              <a:r>
                <a:rPr lang="ja-JP" altLang="en-US" sz="1400" dirty="0">
                  <a:latin typeface="HG創英角ｺﾞｼｯｸUB" pitchFamily="49" charset="-128"/>
                  <a:ea typeface="HG創英角ｺﾞｼｯｸUB" pitchFamily="49" charset="-128"/>
                </a:rPr>
                <a:t>将来形</a:t>
              </a:r>
            </a:p>
          </p:txBody>
        </p:sp>
        <p:cxnSp>
          <p:nvCxnSpPr>
            <p:cNvPr id="46" name="直線コネクタ 45"/>
            <p:cNvCxnSpPr/>
            <p:nvPr/>
          </p:nvCxnSpPr>
          <p:spPr>
            <a:xfrm>
              <a:off x="3177035" y="3909681"/>
              <a:ext cx="8640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402584" y="4249654"/>
              <a:ext cx="6840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8" name="下矢印 47"/>
            <p:cNvSpPr/>
            <p:nvPr/>
          </p:nvSpPr>
          <p:spPr>
            <a:xfrm>
              <a:off x="3386709" y="3911615"/>
              <a:ext cx="648072" cy="352326"/>
            </a:xfrm>
            <a:prstGeom prst="downArrow">
              <a:avLst>
                <a:gd name="adj1" fmla="val 50000"/>
                <a:gd name="adj2" fmla="val 31261"/>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9" name="テキスト ボックス 48"/>
            <p:cNvSpPr txBox="1"/>
            <p:nvPr/>
          </p:nvSpPr>
          <p:spPr>
            <a:xfrm>
              <a:off x="3481651" y="3861039"/>
              <a:ext cx="467660" cy="580157"/>
            </a:xfrm>
            <a:prstGeom prst="rect">
              <a:avLst/>
            </a:prstGeom>
            <a:noFill/>
          </p:spPr>
          <p:txBody>
            <a:bodyPr wrap="none" rtlCol="0">
              <a:spAutoFit/>
            </a:bodyPr>
            <a:lstStyle/>
            <a:p>
              <a:pPr algn="ctr"/>
              <a:r>
                <a:rPr lang="ja-JP" altLang="en-US" sz="700" dirty="0">
                  <a:latin typeface="HG創英角ｺﾞｼｯｸUB" pitchFamily="49" charset="-128"/>
                  <a:ea typeface="HG創英角ｺﾞｼｯｸUB" pitchFamily="49" charset="-128"/>
                </a:rPr>
                <a:t>ダウン</a:t>
              </a:r>
              <a:endParaRPr lang="en-US" altLang="ja-JP" sz="700" dirty="0">
                <a:latin typeface="HG創英角ｺﾞｼｯｸUB" pitchFamily="49" charset="-128"/>
                <a:ea typeface="HG創英角ｺﾞｼｯｸUB" pitchFamily="49" charset="-128"/>
              </a:endParaRPr>
            </a:p>
            <a:p>
              <a:pPr algn="ctr"/>
              <a:r>
                <a:rPr lang="ja-JP" altLang="en-US" sz="700" dirty="0">
                  <a:latin typeface="HG創英角ｺﾞｼｯｸUB" pitchFamily="49" charset="-128"/>
                  <a:ea typeface="HG創英角ｺﾞｼｯｸUB" pitchFamily="49" charset="-128"/>
                </a:rPr>
                <a:t>サイ</a:t>
              </a:r>
              <a:endParaRPr lang="en-US" altLang="ja-JP" sz="700" dirty="0">
                <a:latin typeface="HG創英角ｺﾞｼｯｸUB" pitchFamily="49" charset="-128"/>
                <a:ea typeface="HG創英角ｺﾞｼｯｸUB" pitchFamily="49" charset="-128"/>
              </a:endParaRPr>
            </a:p>
            <a:p>
              <a:pPr algn="ctr"/>
              <a:r>
                <a:rPr lang="ja-JP" altLang="en-US" sz="700" dirty="0">
                  <a:latin typeface="HG創英角ｺﾞｼｯｸUB" pitchFamily="49" charset="-128"/>
                  <a:ea typeface="HG創英角ｺﾞｼｯｸUB" pitchFamily="49" charset="-128"/>
                </a:rPr>
                <a:t>ジング</a:t>
              </a:r>
            </a:p>
          </p:txBody>
        </p:sp>
        <p:sp>
          <p:nvSpPr>
            <p:cNvPr id="50" name="テキスト ボックス 49"/>
            <p:cNvSpPr txBox="1"/>
            <p:nvPr/>
          </p:nvSpPr>
          <p:spPr>
            <a:xfrm>
              <a:off x="3152824" y="3252485"/>
              <a:ext cx="1141408" cy="687595"/>
            </a:xfrm>
            <a:prstGeom prst="rect">
              <a:avLst/>
            </a:prstGeom>
            <a:noFill/>
          </p:spPr>
          <p:txBody>
            <a:bodyPr wrap="none" rtlCol="0">
              <a:spAutoFit/>
            </a:bodyPr>
            <a:lstStyle/>
            <a:p>
              <a:pPr algn="ctr"/>
              <a:r>
                <a:rPr lang="ja-JP" altLang="en-US" sz="1200" dirty="0">
                  <a:latin typeface="HGｺﾞｼｯｸM" pitchFamily="49" charset="-128"/>
                  <a:ea typeface="HGｺﾞｼｯｸM" pitchFamily="49" charset="-128"/>
                </a:rPr>
                <a:t>庭窪３系廃止</a:t>
              </a:r>
              <a:endParaRPr lang="en-US" altLang="ja-JP" sz="1200" dirty="0">
                <a:latin typeface="HGｺﾞｼｯｸM" pitchFamily="49" charset="-128"/>
                <a:ea typeface="HGｺﾞｼｯｸM" pitchFamily="49" charset="-128"/>
              </a:endParaRPr>
            </a:p>
            <a:p>
              <a:pPr algn="ctr"/>
              <a:r>
                <a:rPr lang="ja-JP" altLang="en-US" sz="1400" dirty="0">
                  <a:latin typeface="HG創英角ｺﾞｼｯｸUB" pitchFamily="49" charset="-128"/>
                  <a:ea typeface="HG創英角ｺﾞｼｯｸUB" pitchFamily="49" charset="-128"/>
                </a:rPr>
                <a:t>▲</a:t>
              </a:r>
              <a:r>
                <a:rPr lang="en-US" altLang="ja-JP" sz="1400" dirty="0">
                  <a:latin typeface="HG創英角ｺﾞｼｯｸUB" pitchFamily="49" charset="-128"/>
                  <a:ea typeface="HG創英角ｺﾞｼｯｸUB" pitchFamily="49" charset="-128"/>
                </a:rPr>
                <a:t>32</a:t>
              </a:r>
              <a:r>
                <a:rPr lang="ja-JP" altLang="en-US" sz="1000" dirty="0">
                  <a:latin typeface="HG創英角ｺﾞｼｯｸUB" pitchFamily="49" charset="-128"/>
                  <a:ea typeface="HG創英角ｺﾞｼｯｸUB" pitchFamily="49" charset="-128"/>
                </a:rPr>
                <a:t>万</a:t>
              </a:r>
              <a:r>
                <a:rPr lang="en-US" altLang="ja-JP" sz="1000" dirty="0">
                  <a:latin typeface="HG創英角ｺﾞｼｯｸUB" pitchFamily="49" charset="-128"/>
                  <a:ea typeface="HG創英角ｺﾞｼｯｸUB" pitchFamily="49" charset="-128"/>
                </a:rPr>
                <a:t>m</a:t>
              </a:r>
              <a:r>
                <a:rPr lang="en-US" altLang="ja-JP" sz="1000" baseline="30000" dirty="0">
                  <a:latin typeface="HG創英角ｺﾞｼｯｸUB" pitchFamily="49" charset="-128"/>
                  <a:ea typeface="HG創英角ｺﾞｼｯｸUB" pitchFamily="49" charset="-128"/>
                </a:rPr>
                <a:t>3</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日</a:t>
              </a:r>
            </a:p>
          </p:txBody>
        </p:sp>
        <p:sp>
          <p:nvSpPr>
            <p:cNvPr id="51" name="テキスト ボックス 50"/>
            <p:cNvSpPr txBox="1"/>
            <p:nvPr/>
          </p:nvSpPr>
          <p:spPr>
            <a:xfrm>
              <a:off x="3859131" y="6107322"/>
              <a:ext cx="1368152" cy="709081"/>
            </a:xfrm>
            <a:prstGeom prst="rect">
              <a:avLst/>
            </a:prstGeom>
            <a:noFill/>
          </p:spPr>
          <p:txBody>
            <a:bodyPr wrap="square" rtlCol="0">
              <a:spAutoFit/>
            </a:bodyPr>
            <a:lstStyle/>
            <a:p>
              <a:pPr marL="92075" indent="-92075" algn="ctr"/>
              <a:r>
                <a:rPr lang="ja-JP" altLang="en-US" sz="900" dirty="0">
                  <a:latin typeface="HGｺﾞｼｯｸM" pitchFamily="49" charset="-128"/>
                  <a:ea typeface="HGｺﾞｼｯｸM" pitchFamily="49" charset="-128"/>
                </a:rPr>
                <a:t>柴島上系廃止後に、</a:t>
              </a:r>
              <a:endParaRPr lang="en-US" altLang="ja-JP" sz="900" dirty="0">
                <a:latin typeface="HGｺﾞｼｯｸM" pitchFamily="49" charset="-128"/>
                <a:ea typeface="HGｺﾞｼｯｸM" pitchFamily="49" charset="-128"/>
              </a:endParaRPr>
            </a:p>
            <a:p>
              <a:pPr marL="92075" indent="-92075" algn="ctr"/>
              <a:r>
                <a:rPr lang="ja-JP" altLang="en-US" sz="900" dirty="0">
                  <a:latin typeface="HGｺﾞｼｯｸM" pitchFamily="49" charset="-128"/>
                  <a:ea typeface="HGｺﾞｼｯｸM" pitchFamily="49" charset="-128"/>
                </a:rPr>
                <a:t>将来水需要を精査の</a:t>
              </a:r>
              <a:endParaRPr lang="en-US" altLang="ja-JP" sz="900" dirty="0">
                <a:latin typeface="HGｺﾞｼｯｸM" pitchFamily="49" charset="-128"/>
                <a:ea typeface="HGｺﾞｼｯｸM" pitchFamily="49" charset="-128"/>
              </a:endParaRPr>
            </a:p>
            <a:p>
              <a:pPr marL="92075" indent="-92075" algn="ctr"/>
              <a:r>
                <a:rPr lang="ja-JP" altLang="en-US" sz="900" dirty="0">
                  <a:latin typeface="HGｺﾞｼｯｸM" pitchFamily="49" charset="-128"/>
                  <a:ea typeface="HGｺﾞｼｯｸM" pitchFamily="49" charset="-128"/>
                </a:rPr>
                <a:t>上で将来形を決定。</a:t>
              </a:r>
              <a:endParaRPr lang="en-US" altLang="ja-JP" sz="900" dirty="0">
                <a:latin typeface="HGｺﾞｼｯｸM" pitchFamily="49" charset="-128"/>
                <a:ea typeface="HGｺﾞｼｯｸM" pitchFamily="49" charset="-128"/>
              </a:endParaRPr>
            </a:p>
          </p:txBody>
        </p:sp>
        <p:sp>
          <p:nvSpPr>
            <p:cNvPr id="52" name="大かっこ 51"/>
            <p:cNvSpPr/>
            <p:nvPr/>
          </p:nvSpPr>
          <p:spPr>
            <a:xfrm>
              <a:off x="3902562" y="6143818"/>
              <a:ext cx="1224136" cy="57281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sp>
        <p:nvSpPr>
          <p:cNvPr id="71" name="テキスト ボックス 70"/>
          <p:cNvSpPr txBox="1"/>
          <p:nvPr/>
        </p:nvSpPr>
        <p:spPr>
          <a:xfrm>
            <a:off x="573447" y="3284984"/>
            <a:ext cx="3419872" cy="323165"/>
          </a:xfrm>
          <a:prstGeom prst="rect">
            <a:avLst/>
          </a:prstGeom>
          <a:noFill/>
          <a:ln w="9525">
            <a:noFill/>
          </a:ln>
        </p:spPr>
        <p:txBody>
          <a:bodyPr wrap="square">
            <a:spAutoFit/>
          </a:bodyPr>
          <a:lstStyle/>
          <a:p>
            <a:pPr marL="180975">
              <a:lnSpc>
                <a:spcPts val="1800"/>
              </a:lnSpc>
              <a:spcBef>
                <a:spcPct val="0"/>
              </a:spcBef>
              <a:defRPr/>
            </a:pPr>
            <a:r>
              <a:rPr lang="ja-JP" altLang="en-US" sz="1600" b="1" u="sng" dirty="0">
                <a:solidFill>
                  <a:prstClr val="black"/>
                </a:solidFill>
                <a:latin typeface="HGｺﾞｼｯｸM" pitchFamily="49" charset="-128"/>
                <a:ea typeface="HGｺﾞｼｯｸM" pitchFamily="49" charset="-128"/>
              </a:rPr>
              <a:t>○柴島浄水場上系廃止範囲</a:t>
            </a:r>
          </a:p>
        </p:txBody>
      </p:sp>
      <p:sp>
        <p:nvSpPr>
          <p:cNvPr id="73" name="正方形/長方形 72"/>
          <p:cNvSpPr/>
          <p:nvPr/>
        </p:nvSpPr>
        <p:spPr>
          <a:xfrm>
            <a:off x="526544" y="2479925"/>
            <a:ext cx="7809233" cy="862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285750" indent="-285750">
              <a:buFont typeface="Wingdings" panose="05000000000000000000" pitchFamily="2" charset="2"/>
              <a:buChar char="ü"/>
            </a:pPr>
            <a:r>
              <a:rPr lang="ja-JP" altLang="en-US" sz="1400" dirty="0">
                <a:solidFill>
                  <a:schemeClr val="tx1"/>
                </a:solidFill>
                <a:latin typeface="HG丸ｺﾞｼｯｸM-PRO" panose="020F0600000000000000" pitchFamily="50" charset="-128"/>
                <a:ea typeface="HG丸ｺﾞｼｯｸM-PRO" panose="020F0600000000000000" pitchFamily="50" charset="-128"/>
              </a:rPr>
              <a:t>施設能力と供給量のかい離を改善するため、柴島浄水場の半分（上系）・庭窪浄水場の一部を廃止するなどのダウンサイジングを実施予定</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ü"/>
            </a:pPr>
            <a:r>
              <a:rPr lang="ja-JP" altLang="en-US" sz="1400" dirty="0">
                <a:solidFill>
                  <a:schemeClr val="tx1"/>
                </a:solidFill>
                <a:latin typeface="HG丸ｺﾞｼｯｸM-PRO" panose="020F0600000000000000" pitchFamily="50" charset="-128"/>
                <a:ea typeface="HG丸ｺﾞｼｯｸM-PRO" panose="020F0600000000000000" pitchFamily="50" charset="-128"/>
              </a:rPr>
              <a:t>併せて、残る浄水施設の耐震化を実施</a:t>
            </a:r>
            <a:endParaRPr kumimoji="1" lang="ja-JP" altLang="en-US" sz="1600" dirty="0">
              <a:solidFill>
                <a:schemeClr val="tx1"/>
              </a:solidFill>
            </a:endParaRPr>
          </a:p>
        </p:txBody>
      </p:sp>
      <p:sp>
        <p:nvSpPr>
          <p:cNvPr id="74" name="テキスト ボックス 73"/>
          <p:cNvSpPr txBox="1"/>
          <p:nvPr/>
        </p:nvSpPr>
        <p:spPr>
          <a:xfrm>
            <a:off x="1941312" y="2099927"/>
            <a:ext cx="3672408" cy="363267"/>
          </a:xfrm>
          <a:prstGeom prst="rect">
            <a:avLst/>
          </a:prstGeom>
          <a:ln w="63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vl1pPr>
              <a:defRPr sz="1600">
                <a:solidFill>
                  <a:schemeClr val="dk1"/>
                </a:solidFill>
                <a:latin typeface="HG丸ｺﾞｼｯｸM-PRO" panose="020F0600000000000000" pitchFamily="50" charset="-128"/>
                <a:ea typeface="HG丸ｺﾞｼｯｸM-PRO" panose="020F06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ja-JP" altLang="en-US" sz="1400" dirty="0">
                <a:latin typeface="Meiryo UI" pitchFamily="50" charset="-128"/>
                <a:ea typeface="Meiryo UI" pitchFamily="50" charset="-128"/>
                <a:cs typeface="Meiryo UI" pitchFamily="50" charset="-128"/>
              </a:rPr>
              <a:t>浄水場のダウンサイジング及び耐震化</a:t>
            </a:r>
          </a:p>
        </p:txBody>
      </p:sp>
      <p:sp>
        <p:nvSpPr>
          <p:cNvPr id="75" name="テキスト ボックス 74"/>
          <p:cNvSpPr txBox="1"/>
          <p:nvPr/>
        </p:nvSpPr>
        <p:spPr>
          <a:xfrm>
            <a:off x="5102766" y="3284984"/>
            <a:ext cx="3096344" cy="338554"/>
          </a:xfrm>
          <a:prstGeom prst="rect">
            <a:avLst/>
          </a:prstGeom>
          <a:noFill/>
        </p:spPr>
        <p:txBody>
          <a:bodyPr wrap="square" rtlCol="0">
            <a:spAutoFit/>
          </a:bodyPr>
          <a:lstStyle/>
          <a:p>
            <a:r>
              <a:rPr lang="ja-JP" altLang="en-US" sz="1600" b="1" u="sng" dirty="0">
                <a:solidFill>
                  <a:prstClr val="black"/>
                </a:solidFill>
                <a:latin typeface="HGｺﾞｼｯｸM" pitchFamily="49" charset="-128"/>
                <a:ea typeface="HGｺﾞｼｯｸM" pitchFamily="49" charset="-128"/>
              </a:rPr>
              <a:t>○ダウンサイジングの考え方</a:t>
            </a:r>
          </a:p>
        </p:txBody>
      </p:sp>
      <p:sp>
        <p:nvSpPr>
          <p:cNvPr id="60" name="スライド番号プレースホルダー 2"/>
          <p:cNvSpPr>
            <a:spLocks noGrp="1"/>
          </p:cNvSpPr>
          <p:nvPr>
            <p:ph type="sldNum" sz="quarter" idx="12"/>
          </p:nvPr>
        </p:nvSpPr>
        <p:spPr>
          <a:xfrm>
            <a:off x="6988552" y="6520259"/>
            <a:ext cx="2133600" cy="365125"/>
          </a:xfrm>
        </p:spPr>
        <p:txBody>
          <a:bodyPr/>
          <a:lstStyle/>
          <a:p>
            <a:fld id="{7853CF83-2CA7-468D-933C-9DDBEAA5E899}" type="slidenum">
              <a:rPr kumimoji="1" lang="ja-JP" altLang="en-US" smtClean="0">
                <a:solidFill>
                  <a:schemeClr val="tx1"/>
                </a:solidFill>
              </a:rPr>
              <a:t>40</a:t>
            </a:fld>
            <a:endParaRPr kumimoji="1" lang="ja-JP" altLang="en-US" dirty="0">
              <a:solidFill>
                <a:schemeClr val="tx1"/>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70" y="3855015"/>
            <a:ext cx="4187825"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9" name="直線コネクタ 58"/>
          <p:cNvCxnSpPr/>
          <p:nvPr/>
        </p:nvCxnSpPr>
        <p:spPr>
          <a:xfrm>
            <a:off x="251520" y="607040"/>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四角形: 角を丸くする 61">
            <a:extLst>
              <a:ext uri="{FF2B5EF4-FFF2-40B4-BE49-F238E27FC236}">
                <a16:creationId xmlns:a16="http://schemas.microsoft.com/office/drawing/2014/main" xmlns="" id="{3224C114-0B89-4D2D-B7D5-6490320F8BD5}"/>
              </a:ext>
            </a:extLst>
          </p:cNvPr>
          <p:cNvSpPr/>
          <p:nvPr/>
        </p:nvSpPr>
        <p:spPr>
          <a:xfrm>
            <a:off x="215516" y="69973"/>
            <a:ext cx="1728000" cy="39600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３－②大阪市改革</a:t>
            </a:r>
          </a:p>
        </p:txBody>
      </p:sp>
    </p:spTree>
    <p:extLst>
      <p:ext uri="{BB962C8B-B14F-4D97-AF65-F5344CB8AC3E}">
        <p14:creationId xmlns:p14="http://schemas.microsoft.com/office/powerpoint/2010/main" val="2413252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テキスト ボックス 504"/>
          <p:cNvSpPr txBox="1"/>
          <p:nvPr/>
        </p:nvSpPr>
        <p:spPr>
          <a:xfrm>
            <a:off x="2467827" y="116632"/>
            <a:ext cx="4325789" cy="363267"/>
          </a:xfrm>
          <a:prstGeom prst="rect">
            <a:avLst/>
          </a:prstGeom>
          <a:ln w="63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vl1pPr>
              <a:defRPr sz="1600">
                <a:solidFill>
                  <a:schemeClr val="dk1"/>
                </a:solidFill>
                <a:latin typeface="HG丸ｺﾞｼｯｸM-PRO" panose="020F0600000000000000" pitchFamily="50" charset="-128"/>
                <a:ea typeface="HG丸ｺﾞｼｯｸM-PRO" panose="020F06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ja-JP" altLang="en-US" sz="1400" dirty="0">
                <a:latin typeface="Meiryo UI" pitchFamily="50" charset="-128"/>
                <a:ea typeface="Meiryo UI" pitchFamily="50" charset="-128"/>
                <a:cs typeface="Meiryo UI" pitchFamily="50" charset="-128"/>
              </a:rPr>
              <a:t>総合水運用システムによる浄水場の一元管理のイメージ</a:t>
            </a:r>
          </a:p>
        </p:txBody>
      </p:sp>
      <p:grpSp>
        <p:nvGrpSpPr>
          <p:cNvPr id="618" name="Group 2"/>
          <p:cNvGrpSpPr>
            <a:grpSpLocks/>
          </p:cNvGrpSpPr>
          <p:nvPr/>
        </p:nvGrpSpPr>
        <p:grpSpPr bwMode="auto">
          <a:xfrm>
            <a:off x="4025900" y="871538"/>
            <a:ext cx="4594225" cy="6100762"/>
            <a:chOff x="2365" y="549"/>
            <a:chExt cx="2894" cy="3843"/>
          </a:xfrm>
        </p:grpSpPr>
        <p:sp>
          <p:nvSpPr>
            <p:cNvPr id="619" name="Freeform 3"/>
            <p:cNvSpPr>
              <a:spLocks/>
            </p:cNvSpPr>
            <p:nvPr/>
          </p:nvSpPr>
          <p:spPr bwMode="auto">
            <a:xfrm>
              <a:off x="2365" y="549"/>
              <a:ext cx="2894" cy="3843"/>
            </a:xfrm>
            <a:custGeom>
              <a:avLst/>
              <a:gdLst>
                <a:gd name="T0" fmla="*/ 1383 w 3135"/>
                <a:gd name="T1" fmla="*/ 763 h 3843"/>
                <a:gd name="T2" fmla="*/ 1536 w 3135"/>
                <a:gd name="T3" fmla="*/ 604 h 3843"/>
                <a:gd name="T4" fmla="*/ 1289 w 3135"/>
                <a:gd name="T5" fmla="*/ 532 h 3843"/>
                <a:gd name="T6" fmla="*/ 1080 w 3135"/>
                <a:gd name="T7" fmla="*/ 453 h 3843"/>
                <a:gd name="T8" fmla="*/ 1061 w 3135"/>
                <a:gd name="T9" fmla="*/ 255 h 3843"/>
                <a:gd name="T10" fmla="*/ 965 w 3135"/>
                <a:gd name="T11" fmla="*/ 82 h 3843"/>
                <a:gd name="T12" fmla="*/ 1123 w 3135"/>
                <a:gd name="T13" fmla="*/ 37 h 3843"/>
                <a:gd name="T14" fmla="*/ 1181 w 3135"/>
                <a:gd name="T15" fmla="*/ 205 h 3843"/>
                <a:gd name="T16" fmla="*/ 1422 w 3135"/>
                <a:gd name="T17" fmla="*/ 216 h 3843"/>
                <a:gd name="T18" fmla="*/ 1627 w 3135"/>
                <a:gd name="T19" fmla="*/ 321 h 3843"/>
                <a:gd name="T20" fmla="*/ 1608 w 3135"/>
                <a:gd name="T21" fmla="*/ 465 h 3843"/>
                <a:gd name="T22" fmla="*/ 1747 w 3135"/>
                <a:gd name="T23" fmla="*/ 579 h 3843"/>
                <a:gd name="T24" fmla="*/ 1923 w 3135"/>
                <a:gd name="T25" fmla="*/ 661 h 3843"/>
                <a:gd name="T26" fmla="*/ 1915 w 3135"/>
                <a:gd name="T27" fmla="*/ 556 h 3843"/>
                <a:gd name="T28" fmla="*/ 1956 w 3135"/>
                <a:gd name="T29" fmla="*/ 395 h 3843"/>
                <a:gd name="T30" fmla="*/ 2148 w 3135"/>
                <a:gd name="T31" fmla="*/ 457 h 3843"/>
                <a:gd name="T32" fmla="*/ 2181 w 3135"/>
                <a:gd name="T33" fmla="*/ 573 h 3843"/>
                <a:gd name="T34" fmla="*/ 2342 w 3135"/>
                <a:gd name="T35" fmla="*/ 727 h 3843"/>
                <a:gd name="T36" fmla="*/ 2444 w 3135"/>
                <a:gd name="T37" fmla="*/ 955 h 3843"/>
                <a:gd name="T38" fmla="*/ 2672 w 3135"/>
                <a:gd name="T39" fmla="*/ 1222 h 3843"/>
                <a:gd name="T40" fmla="*/ 2524 w 3135"/>
                <a:gd name="T41" fmla="*/ 1467 h 3843"/>
                <a:gd name="T42" fmla="*/ 2378 w 3135"/>
                <a:gd name="T43" fmla="*/ 1740 h 3843"/>
                <a:gd name="T44" fmla="*/ 2330 w 3135"/>
                <a:gd name="T45" fmla="*/ 2026 h 3843"/>
                <a:gd name="T46" fmla="*/ 2368 w 3135"/>
                <a:gd name="T47" fmla="*/ 2208 h 3843"/>
                <a:gd name="T48" fmla="*/ 2307 w 3135"/>
                <a:gd name="T49" fmla="*/ 2412 h 3843"/>
                <a:gd name="T50" fmla="*/ 2355 w 3135"/>
                <a:gd name="T51" fmla="*/ 2565 h 3843"/>
                <a:gd name="T52" fmla="*/ 2411 w 3135"/>
                <a:gd name="T53" fmla="*/ 2839 h 3843"/>
                <a:gd name="T54" fmla="*/ 2350 w 3135"/>
                <a:gd name="T55" fmla="*/ 3133 h 3843"/>
                <a:gd name="T56" fmla="*/ 2199 w 3135"/>
                <a:gd name="T57" fmla="*/ 3297 h 3843"/>
                <a:gd name="T58" fmla="*/ 1938 w 3135"/>
                <a:gd name="T59" fmla="*/ 3354 h 3843"/>
                <a:gd name="T60" fmla="*/ 1680 w 3135"/>
                <a:gd name="T61" fmla="*/ 3505 h 3843"/>
                <a:gd name="T62" fmla="*/ 1456 w 3135"/>
                <a:gd name="T63" fmla="*/ 3463 h 3843"/>
                <a:gd name="T64" fmla="*/ 1144 w 3135"/>
                <a:gd name="T65" fmla="*/ 3550 h 3843"/>
                <a:gd name="T66" fmla="*/ 859 w 3135"/>
                <a:gd name="T67" fmla="*/ 3646 h 3843"/>
                <a:gd name="T68" fmla="*/ 553 w 3135"/>
                <a:gd name="T69" fmla="*/ 3700 h 3843"/>
                <a:gd name="T70" fmla="*/ 246 w 3135"/>
                <a:gd name="T71" fmla="*/ 3829 h 3843"/>
                <a:gd name="T72" fmla="*/ 50 w 3135"/>
                <a:gd name="T73" fmla="*/ 3778 h 3843"/>
                <a:gd name="T74" fmla="*/ 31 w 3135"/>
                <a:gd name="T75" fmla="*/ 3610 h 3843"/>
                <a:gd name="T76" fmla="*/ 223 w 3135"/>
                <a:gd name="T77" fmla="*/ 3583 h 3843"/>
                <a:gd name="T78" fmla="*/ 529 w 3135"/>
                <a:gd name="T79" fmla="*/ 3475 h 3843"/>
                <a:gd name="T80" fmla="*/ 809 w 3135"/>
                <a:gd name="T81" fmla="*/ 3214 h 3843"/>
                <a:gd name="T82" fmla="*/ 906 w 3135"/>
                <a:gd name="T83" fmla="*/ 3112 h 3843"/>
                <a:gd name="T84" fmla="*/ 947 w 3135"/>
                <a:gd name="T85" fmla="*/ 3030 h 3843"/>
                <a:gd name="T86" fmla="*/ 1040 w 3135"/>
                <a:gd name="T87" fmla="*/ 2920 h 3843"/>
                <a:gd name="T88" fmla="*/ 1089 w 3135"/>
                <a:gd name="T89" fmla="*/ 2905 h 3843"/>
                <a:gd name="T90" fmla="*/ 1117 w 3135"/>
                <a:gd name="T91" fmla="*/ 2862 h 3843"/>
                <a:gd name="T92" fmla="*/ 1131 w 3135"/>
                <a:gd name="T93" fmla="*/ 2766 h 3843"/>
                <a:gd name="T94" fmla="*/ 1199 w 3135"/>
                <a:gd name="T95" fmla="*/ 2676 h 3843"/>
                <a:gd name="T96" fmla="*/ 1276 w 3135"/>
                <a:gd name="T97" fmla="*/ 2646 h 3843"/>
                <a:gd name="T98" fmla="*/ 1279 w 3135"/>
                <a:gd name="T99" fmla="*/ 2545 h 3843"/>
                <a:gd name="T100" fmla="*/ 1423 w 3135"/>
                <a:gd name="T101" fmla="*/ 2473 h 3843"/>
                <a:gd name="T102" fmla="*/ 1361 w 3135"/>
                <a:gd name="T103" fmla="*/ 2280 h 3843"/>
                <a:gd name="T104" fmla="*/ 1466 w 3135"/>
                <a:gd name="T105" fmla="*/ 2343 h 3843"/>
                <a:gd name="T106" fmla="*/ 1498 w 3135"/>
                <a:gd name="T107" fmla="*/ 2248 h 3843"/>
                <a:gd name="T108" fmla="*/ 1412 w 3135"/>
                <a:gd name="T109" fmla="*/ 2193 h 3843"/>
                <a:gd name="T110" fmla="*/ 1956 w 3135"/>
                <a:gd name="T111" fmla="*/ 2253 h 3843"/>
                <a:gd name="T112" fmla="*/ 1921 w 3135"/>
                <a:gd name="T113" fmla="*/ 1918 h 3843"/>
                <a:gd name="T114" fmla="*/ 1999 w 3135"/>
                <a:gd name="T115" fmla="*/ 1645 h 3843"/>
                <a:gd name="T116" fmla="*/ 1854 w 3135"/>
                <a:gd name="T117" fmla="*/ 1390 h 3843"/>
                <a:gd name="T118" fmla="*/ 1532 w 3135"/>
                <a:gd name="T119" fmla="*/ 1575 h 3843"/>
                <a:gd name="T120" fmla="*/ 1437 w 3135"/>
                <a:gd name="T121" fmla="*/ 1393 h 3843"/>
                <a:gd name="T122" fmla="*/ 1348 w 3135"/>
                <a:gd name="T123" fmla="*/ 1099 h 38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35"/>
                <a:gd name="T187" fmla="*/ 0 h 3843"/>
                <a:gd name="T188" fmla="*/ 3135 w 3135"/>
                <a:gd name="T189" fmla="*/ 3843 h 38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35" h="3843">
                  <a:moveTo>
                    <a:pt x="1620" y="964"/>
                  </a:moveTo>
                  <a:cubicBezTo>
                    <a:pt x="1625" y="957"/>
                    <a:pt x="1614" y="949"/>
                    <a:pt x="1617" y="937"/>
                  </a:cubicBezTo>
                  <a:lnTo>
                    <a:pt x="1638" y="894"/>
                  </a:lnTo>
                  <a:lnTo>
                    <a:pt x="1632" y="885"/>
                  </a:lnTo>
                  <a:lnTo>
                    <a:pt x="1653" y="850"/>
                  </a:lnTo>
                  <a:lnTo>
                    <a:pt x="1662" y="795"/>
                  </a:lnTo>
                  <a:lnTo>
                    <a:pt x="1684" y="789"/>
                  </a:lnTo>
                  <a:lnTo>
                    <a:pt x="1689" y="757"/>
                  </a:lnTo>
                  <a:lnTo>
                    <a:pt x="1653" y="766"/>
                  </a:lnTo>
                  <a:lnTo>
                    <a:pt x="1629" y="784"/>
                  </a:lnTo>
                  <a:lnTo>
                    <a:pt x="1621" y="781"/>
                  </a:lnTo>
                  <a:lnTo>
                    <a:pt x="1623" y="763"/>
                  </a:lnTo>
                  <a:lnTo>
                    <a:pt x="1602" y="720"/>
                  </a:lnTo>
                  <a:lnTo>
                    <a:pt x="1570" y="714"/>
                  </a:lnTo>
                  <a:lnTo>
                    <a:pt x="1566" y="700"/>
                  </a:lnTo>
                  <a:lnTo>
                    <a:pt x="1594" y="672"/>
                  </a:lnTo>
                  <a:lnTo>
                    <a:pt x="1636" y="660"/>
                  </a:lnTo>
                  <a:lnTo>
                    <a:pt x="1656" y="642"/>
                  </a:lnTo>
                  <a:lnTo>
                    <a:pt x="1710" y="648"/>
                  </a:lnTo>
                  <a:lnTo>
                    <a:pt x="1767" y="654"/>
                  </a:lnTo>
                  <a:lnTo>
                    <a:pt x="1791" y="645"/>
                  </a:lnTo>
                  <a:lnTo>
                    <a:pt x="1786" y="630"/>
                  </a:lnTo>
                  <a:lnTo>
                    <a:pt x="1800" y="619"/>
                  </a:lnTo>
                  <a:lnTo>
                    <a:pt x="1803" y="604"/>
                  </a:lnTo>
                  <a:lnTo>
                    <a:pt x="1767" y="613"/>
                  </a:lnTo>
                  <a:lnTo>
                    <a:pt x="1723" y="595"/>
                  </a:lnTo>
                  <a:lnTo>
                    <a:pt x="1672" y="552"/>
                  </a:lnTo>
                  <a:lnTo>
                    <a:pt x="1660" y="559"/>
                  </a:lnTo>
                  <a:lnTo>
                    <a:pt x="1635" y="558"/>
                  </a:lnTo>
                  <a:lnTo>
                    <a:pt x="1624" y="565"/>
                  </a:lnTo>
                  <a:lnTo>
                    <a:pt x="1599" y="564"/>
                  </a:lnTo>
                  <a:lnTo>
                    <a:pt x="1567" y="585"/>
                  </a:lnTo>
                  <a:lnTo>
                    <a:pt x="1560" y="567"/>
                  </a:lnTo>
                  <a:lnTo>
                    <a:pt x="1555" y="544"/>
                  </a:lnTo>
                  <a:lnTo>
                    <a:pt x="1524" y="547"/>
                  </a:lnTo>
                  <a:lnTo>
                    <a:pt x="1512" y="532"/>
                  </a:lnTo>
                  <a:lnTo>
                    <a:pt x="1452" y="528"/>
                  </a:lnTo>
                  <a:lnTo>
                    <a:pt x="1435" y="540"/>
                  </a:lnTo>
                  <a:lnTo>
                    <a:pt x="1425" y="534"/>
                  </a:lnTo>
                  <a:lnTo>
                    <a:pt x="1416" y="522"/>
                  </a:lnTo>
                  <a:lnTo>
                    <a:pt x="1408" y="484"/>
                  </a:lnTo>
                  <a:lnTo>
                    <a:pt x="1390" y="469"/>
                  </a:lnTo>
                  <a:lnTo>
                    <a:pt x="1368" y="471"/>
                  </a:lnTo>
                  <a:lnTo>
                    <a:pt x="1356" y="469"/>
                  </a:lnTo>
                  <a:lnTo>
                    <a:pt x="1341" y="481"/>
                  </a:lnTo>
                  <a:lnTo>
                    <a:pt x="1302" y="466"/>
                  </a:lnTo>
                  <a:lnTo>
                    <a:pt x="1278" y="472"/>
                  </a:lnTo>
                  <a:lnTo>
                    <a:pt x="1267" y="453"/>
                  </a:lnTo>
                  <a:lnTo>
                    <a:pt x="1249" y="435"/>
                  </a:lnTo>
                  <a:lnTo>
                    <a:pt x="1236" y="433"/>
                  </a:lnTo>
                  <a:lnTo>
                    <a:pt x="1213" y="424"/>
                  </a:lnTo>
                  <a:lnTo>
                    <a:pt x="1209" y="418"/>
                  </a:lnTo>
                  <a:lnTo>
                    <a:pt x="1219" y="397"/>
                  </a:lnTo>
                  <a:lnTo>
                    <a:pt x="1225" y="369"/>
                  </a:lnTo>
                  <a:lnTo>
                    <a:pt x="1231" y="354"/>
                  </a:lnTo>
                  <a:lnTo>
                    <a:pt x="1272" y="340"/>
                  </a:lnTo>
                  <a:lnTo>
                    <a:pt x="1269" y="331"/>
                  </a:lnTo>
                  <a:lnTo>
                    <a:pt x="1251" y="312"/>
                  </a:lnTo>
                  <a:lnTo>
                    <a:pt x="1243" y="291"/>
                  </a:lnTo>
                  <a:lnTo>
                    <a:pt x="1245" y="255"/>
                  </a:lnTo>
                  <a:lnTo>
                    <a:pt x="1240" y="225"/>
                  </a:lnTo>
                  <a:lnTo>
                    <a:pt x="1251" y="222"/>
                  </a:lnTo>
                  <a:lnTo>
                    <a:pt x="1248" y="196"/>
                  </a:lnTo>
                  <a:lnTo>
                    <a:pt x="1260" y="177"/>
                  </a:lnTo>
                  <a:lnTo>
                    <a:pt x="1254" y="162"/>
                  </a:lnTo>
                  <a:lnTo>
                    <a:pt x="1255" y="129"/>
                  </a:lnTo>
                  <a:lnTo>
                    <a:pt x="1231" y="121"/>
                  </a:lnTo>
                  <a:lnTo>
                    <a:pt x="1203" y="126"/>
                  </a:lnTo>
                  <a:lnTo>
                    <a:pt x="1179" y="124"/>
                  </a:lnTo>
                  <a:lnTo>
                    <a:pt x="1165" y="90"/>
                  </a:lnTo>
                  <a:lnTo>
                    <a:pt x="1149" y="79"/>
                  </a:lnTo>
                  <a:lnTo>
                    <a:pt x="1132" y="82"/>
                  </a:lnTo>
                  <a:lnTo>
                    <a:pt x="1153" y="57"/>
                  </a:lnTo>
                  <a:lnTo>
                    <a:pt x="1168" y="49"/>
                  </a:lnTo>
                  <a:lnTo>
                    <a:pt x="1173" y="36"/>
                  </a:lnTo>
                  <a:lnTo>
                    <a:pt x="1191" y="42"/>
                  </a:lnTo>
                  <a:lnTo>
                    <a:pt x="1207" y="28"/>
                  </a:lnTo>
                  <a:lnTo>
                    <a:pt x="1222" y="30"/>
                  </a:lnTo>
                  <a:lnTo>
                    <a:pt x="1233" y="16"/>
                  </a:lnTo>
                  <a:lnTo>
                    <a:pt x="1230" y="0"/>
                  </a:lnTo>
                  <a:lnTo>
                    <a:pt x="1255" y="0"/>
                  </a:lnTo>
                  <a:lnTo>
                    <a:pt x="1276" y="7"/>
                  </a:lnTo>
                  <a:lnTo>
                    <a:pt x="1290" y="24"/>
                  </a:lnTo>
                  <a:lnTo>
                    <a:pt x="1318" y="37"/>
                  </a:lnTo>
                  <a:lnTo>
                    <a:pt x="1333" y="30"/>
                  </a:lnTo>
                  <a:lnTo>
                    <a:pt x="1351" y="31"/>
                  </a:lnTo>
                  <a:lnTo>
                    <a:pt x="1380" y="69"/>
                  </a:lnTo>
                  <a:lnTo>
                    <a:pt x="1375" y="84"/>
                  </a:lnTo>
                  <a:lnTo>
                    <a:pt x="1386" y="99"/>
                  </a:lnTo>
                  <a:lnTo>
                    <a:pt x="1384" y="111"/>
                  </a:lnTo>
                  <a:lnTo>
                    <a:pt x="1384" y="121"/>
                  </a:lnTo>
                  <a:lnTo>
                    <a:pt x="1371" y="142"/>
                  </a:lnTo>
                  <a:lnTo>
                    <a:pt x="1365" y="157"/>
                  </a:lnTo>
                  <a:lnTo>
                    <a:pt x="1371" y="180"/>
                  </a:lnTo>
                  <a:lnTo>
                    <a:pt x="1381" y="177"/>
                  </a:lnTo>
                  <a:lnTo>
                    <a:pt x="1386" y="205"/>
                  </a:lnTo>
                  <a:lnTo>
                    <a:pt x="1416" y="195"/>
                  </a:lnTo>
                  <a:lnTo>
                    <a:pt x="1443" y="210"/>
                  </a:lnTo>
                  <a:lnTo>
                    <a:pt x="1459" y="201"/>
                  </a:lnTo>
                  <a:lnTo>
                    <a:pt x="1489" y="222"/>
                  </a:lnTo>
                  <a:lnTo>
                    <a:pt x="1518" y="196"/>
                  </a:lnTo>
                  <a:lnTo>
                    <a:pt x="1536" y="211"/>
                  </a:lnTo>
                  <a:lnTo>
                    <a:pt x="1561" y="237"/>
                  </a:lnTo>
                  <a:lnTo>
                    <a:pt x="1575" y="243"/>
                  </a:lnTo>
                  <a:lnTo>
                    <a:pt x="1588" y="238"/>
                  </a:lnTo>
                  <a:lnTo>
                    <a:pt x="1615" y="222"/>
                  </a:lnTo>
                  <a:lnTo>
                    <a:pt x="1647" y="211"/>
                  </a:lnTo>
                  <a:lnTo>
                    <a:pt x="1668" y="216"/>
                  </a:lnTo>
                  <a:lnTo>
                    <a:pt x="1723" y="243"/>
                  </a:lnTo>
                  <a:lnTo>
                    <a:pt x="1747" y="244"/>
                  </a:lnTo>
                  <a:lnTo>
                    <a:pt x="1761" y="247"/>
                  </a:lnTo>
                  <a:lnTo>
                    <a:pt x="1783" y="262"/>
                  </a:lnTo>
                  <a:lnTo>
                    <a:pt x="1818" y="279"/>
                  </a:lnTo>
                  <a:lnTo>
                    <a:pt x="1845" y="279"/>
                  </a:lnTo>
                  <a:lnTo>
                    <a:pt x="1861" y="276"/>
                  </a:lnTo>
                  <a:lnTo>
                    <a:pt x="1873" y="286"/>
                  </a:lnTo>
                  <a:lnTo>
                    <a:pt x="1891" y="289"/>
                  </a:lnTo>
                  <a:lnTo>
                    <a:pt x="1905" y="301"/>
                  </a:lnTo>
                  <a:lnTo>
                    <a:pt x="1920" y="307"/>
                  </a:lnTo>
                  <a:lnTo>
                    <a:pt x="1909" y="321"/>
                  </a:lnTo>
                  <a:lnTo>
                    <a:pt x="1890" y="325"/>
                  </a:lnTo>
                  <a:lnTo>
                    <a:pt x="1872" y="345"/>
                  </a:lnTo>
                  <a:lnTo>
                    <a:pt x="1893" y="379"/>
                  </a:lnTo>
                  <a:lnTo>
                    <a:pt x="1890" y="396"/>
                  </a:lnTo>
                  <a:lnTo>
                    <a:pt x="1900" y="415"/>
                  </a:lnTo>
                  <a:lnTo>
                    <a:pt x="1891" y="430"/>
                  </a:lnTo>
                  <a:lnTo>
                    <a:pt x="1890" y="418"/>
                  </a:lnTo>
                  <a:lnTo>
                    <a:pt x="1876" y="430"/>
                  </a:lnTo>
                  <a:lnTo>
                    <a:pt x="1866" y="426"/>
                  </a:lnTo>
                  <a:lnTo>
                    <a:pt x="1863" y="445"/>
                  </a:lnTo>
                  <a:lnTo>
                    <a:pt x="1876" y="448"/>
                  </a:lnTo>
                  <a:lnTo>
                    <a:pt x="1887" y="465"/>
                  </a:lnTo>
                  <a:lnTo>
                    <a:pt x="1869" y="490"/>
                  </a:lnTo>
                  <a:lnTo>
                    <a:pt x="1863" y="501"/>
                  </a:lnTo>
                  <a:lnTo>
                    <a:pt x="1882" y="513"/>
                  </a:lnTo>
                  <a:lnTo>
                    <a:pt x="1894" y="520"/>
                  </a:lnTo>
                  <a:lnTo>
                    <a:pt x="1908" y="541"/>
                  </a:lnTo>
                  <a:lnTo>
                    <a:pt x="1942" y="543"/>
                  </a:lnTo>
                  <a:lnTo>
                    <a:pt x="1974" y="519"/>
                  </a:lnTo>
                  <a:lnTo>
                    <a:pt x="2002" y="529"/>
                  </a:lnTo>
                  <a:lnTo>
                    <a:pt x="2022" y="529"/>
                  </a:lnTo>
                  <a:lnTo>
                    <a:pt x="2023" y="552"/>
                  </a:lnTo>
                  <a:lnTo>
                    <a:pt x="2035" y="583"/>
                  </a:lnTo>
                  <a:lnTo>
                    <a:pt x="2050" y="579"/>
                  </a:lnTo>
                  <a:lnTo>
                    <a:pt x="2067" y="598"/>
                  </a:lnTo>
                  <a:lnTo>
                    <a:pt x="2116" y="618"/>
                  </a:lnTo>
                  <a:lnTo>
                    <a:pt x="2137" y="622"/>
                  </a:lnTo>
                  <a:lnTo>
                    <a:pt x="2130" y="639"/>
                  </a:lnTo>
                  <a:lnTo>
                    <a:pt x="2131" y="649"/>
                  </a:lnTo>
                  <a:lnTo>
                    <a:pt x="2151" y="667"/>
                  </a:lnTo>
                  <a:lnTo>
                    <a:pt x="2163" y="660"/>
                  </a:lnTo>
                  <a:lnTo>
                    <a:pt x="2185" y="664"/>
                  </a:lnTo>
                  <a:lnTo>
                    <a:pt x="2188" y="654"/>
                  </a:lnTo>
                  <a:lnTo>
                    <a:pt x="2209" y="664"/>
                  </a:lnTo>
                  <a:lnTo>
                    <a:pt x="2242" y="660"/>
                  </a:lnTo>
                  <a:lnTo>
                    <a:pt x="2257" y="661"/>
                  </a:lnTo>
                  <a:lnTo>
                    <a:pt x="2295" y="667"/>
                  </a:lnTo>
                  <a:lnTo>
                    <a:pt x="2323" y="646"/>
                  </a:lnTo>
                  <a:lnTo>
                    <a:pt x="2346" y="636"/>
                  </a:lnTo>
                  <a:lnTo>
                    <a:pt x="2340" y="604"/>
                  </a:lnTo>
                  <a:lnTo>
                    <a:pt x="2343" y="565"/>
                  </a:lnTo>
                  <a:lnTo>
                    <a:pt x="2308" y="556"/>
                  </a:lnTo>
                  <a:lnTo>
                    <a:pt x="2280" y="564"/>
                  </a:lnTo>
                  <a:lnTo>
                    <a:pt x="2263" y="582"/>
                  </a:lnTo>
                  <a:lnTo>
                    <a:pt x="2256" y="577"/>
                  </a:lnTo>
                  <a:lnTo>
                    <a:pt x="2269" y="559"/>
                  </a:lnTo>
                  <a:lnTo>
                    <a:pt x="2263" y="541"/>
                  </a:lnTo>
                  <a:lnTo>
                    <a:pt x="2247" y="556"/>
                  </a:lnTo>
                  <a:lnTo>
                    <a:pt x="2241" y="583"/>
                  </a:lnTo>
                  <a:lnTo>
                    <a:pt x="2233" y="586"/>
                  </a:lnTo>
                  <a:lnTo>
                    <a:pt x="2229" y="555"/>
                  </a:lnTo>
                  <a:lnTo>
                    <a:pt x="2251" y="531"/>
                  </a:lnTo>
                  <a:lnTo>
                    <a:pt x="2247" y="514"/>
                  </a:lnTo>
                  <a:lnTo>
                    <a:pt x="2259" y="486"/>
                  </a:lnTo>
                  <a:lnTo>
                    <a:pt x="2275" y="481"/>
                  </a:lnTo>
                  <a:lnTo>
                    <a:pt x="2332" y="474"/>
                  </a:lnTo>
                  <a:lnTo>
                    <a:pt x="2331" y="448"/>
                  </a:lnTo>
                  <a:lnTo>
                    <a:pt x="2305" y="444"/>
                  </a:lnTo>
                  <a:lnTo>
                    <a:pt x="2292" y="429"/>
                  </a:lnTo>
                  <a:lnTo>
                    <a:pt x="2295" y="395"/>
                  </a:lnTo>
                  <a:lnTo>
                    <a:pt x="2326" y="384"/>
                  </a:lnTo>
                  <a:lnTo>
                    <a:pt x="2352" y="367"/>
                  </a:lnTo>
                  <a:lnTo>
                    <a:pt x="2364" y="372"/>
                  </a:lnTo>
                  <a:lnTo>
                    <a:pt x="2373" y="409"/>
                  </a:lnTo>
                  <a:lnTo>
                    <a:pt x="2397" y="418"/>
                  </a:lnTo>
                  <a:lnTo>
                    <a:pt x="2403" y="405"/>
                  </a:lnTo>
                  <a:lnTo>
                    <a:pt x="2437" y="402"/>
                  </a:lnTo>
                  <a:lnTo>
                    <a:pt x="2451" y="394"/>
                  </a:lnTo>
                  <a:lnTo>
                    <a:pt x="2472" y="402"/>
                  </a:lnTo>
                  <a:lnTo>
                    <a:pt x="2497" y="396"/>
                  </a:lnTo>
                  <a:lnTo>
                    <a:pt x="2506" y="421"/>
                  </a:lnTo>
                  <a:lnTo>
                    <a:pt x="2521" y="457"/>
                  </a:lnTo>
                  <a:lnTo>
                    <a:pt x="2506" y="487"/>
                  </a:lnTo>
                  <a:lnTo>
                    <a:pt x="2499" y="522"/>
                  </a:lnTo>
                  <a:lnTo>
                    <a:pt x="2487" y="534"/>
                  </a:lnTo>
                  <a:lnTo>
                    <a:pt x="2494" y="541"/>
                  </a:lnTo>
                  <a:lnTo>
                    <a:pt x="2473" y="553"/>
                  </a:lnTo>
                  <a:lnTo>
                    <a:pt x="2466" y="568"/>
                  </a:lnTo>
                  <a:lnTo>
                    <a:pt x="2452" y="573"/>
                  </a:lnTo>
                  <a:lnTo>
                    <a:pt x="2433" y="612"/>
                  </a:lnTo>
                  <a:lnTo>
                    <a:pt x="2470" y="606"/>
                  </a:lnTo>
                  <a:lnTo>
                    <a:pt x="2508" y="609"/>
                  </a:lnTo>
                  <a:lnTo>
                    <a:pt x="2533" y="579"/>
                  </a:lnTo>
                  <a:lnTo>
                    <a:pt x="2560" y="573"/>
                  </a:lnTo>
                  <a:lnTo>
                    <a:pt x="2586" y="573"/>
                  </a:lnTo>
                  <a:lnTo>
                    <a:pt x="2602" y="585"/>
                  </a:lnTo>
                  <a:lnTo>
                    <a:pt x="2616" y="591"/>
                  </a:lnTo>
                  <a:lnTo>
                    <a:pt x="2637" y="595"/>
                  </a:lnTo>
                  <a:lnTo>
                    <a:pt x="2677" y="622"/>
                  </a:lnTo>
                  <a:lnTo>
                    <a:pt x="2677" y="645"/>
                  </a:lnTo>
                  <a:lnTo>
                    <a:pt x="2691" y="664"/>
                  </a:lnTo>
                  <a:lnTo>
                    <a:pt x="2667" y="661"/>
                  </a:lnTo>
                  <a:lnTo>
                    <a:pt x="2665" y="702"/>
                  </a:lnTo>
                  <a:lnTo>
                    <a:pt x="2689" y="697"/>
                  </a:lnTo>
                  <a:lnTo>
                    <a:pt x="2733" y="730"/>
                  </a:lnTo>
                  <a:lnTo>
                    <a:pt x="2748" y="727"/>
                  </a:lnTo>
                  <a:lnTo>
                    <a:pt x="2784" y="738"/>
                  </a:lnTo>
                  <a:lnTo>
                    <a:pt x="2800" y="760"/>
                  </a:lnTo>
                  <a:lnTo>
                    <a:pt x="2820" y="802"/>
                  </a:lnTo>
                  <a:lnTo>
                    <a:pt x="2827" y="807"/>
                  </a:lnTo>
                  <a:lnTo>
                    <a:pt x="2821" y="840"/>
                  </a:lnTo>
                  <a:lnTo>
                    <a:pt x="2833" y="850"/>
                  </a:lnTo>
                  <a:lnTo>
                    <a:pt x="2827" y="879"/>
                  </a:lnTo>
                  <a:lnTo>
                    <a:pt x="2865" y="903"/>
                  </a:lnTo>
                  <a:lnTo>
                    <a:pt x="2875" y="919"/>
                  </a:lnTo>
                  <a:lnTo>
                    <a:pt x="2871" y="936"/>
                  </a:lnTo>
                  <a:lnTo>
                    <a:pt x="2890" y="937"/>
                  </a:lnTo>
                  <a:lnTo>
                    <a:pt x="2869" y="955"/>
                  </a:lnTo>
                  <a:lnTo>
                    <a:pt x="2892" y="1000"/>
                  </a:lnTo>
                  <a:lnTo>
                    <a:pt x="2923" y="984"/>
                  </a:lnTo>
                  <a:lnTo>
                    <a:pt x="2952" y="994"/>
                  </a:lnTo>
                  <a:lnTo>
                    <a:pt x="2977" y="1042"/>
                  </a:lnTo>
                  <a:lnTo>
                    <a:pt x="2995" y="1062"/>
                  </a:lnTo>
                  <a:lnTo>
                    <a:pt x="3010" y="1099"/>
                  </a:lnTo>
                  <a:lnTo>
                    <a:pt x="3031" y="1123"/>
                  </a:lnTo>
                  <a:lnTo>
                    <a:pt x="3067" y="1128"/>
                  </a:lnTo>
                  <a:lnTo>
                    <a:pt x="3081" y="1144"/>
                  </a:lnTo>
                  <a:lnTo>
                    <a:pt x="3102" y="1189"/>
                  </a:lnTo>
                  <a:lnTo>
                    <a:pt x="3114" y="1198"/>
                  </a:lnTo>
                  <a:lnTo>
                    <a:pt x="3135" y="1222"/>
                  </a:lnTo>
                  <a:lnTo>
                    <a:pt x="3120" y="1275"/>
                  </a:lnTo>
                  <a:lnTo>
                    <a:pt x="3109" y="1299"/>
                  </a:lnTo>
                  <a:lnTo>
                    <a:pt x="3081" y="1315"/>
                  </a:lnTo>
                  <a:lnTo>
                    <a:pt x="3054" y="1347"/>
                  </a:lnTo>
                  <a:lnTo>
                    <a:pt x="3018" y="1365"/>
                  </a:lnTo>
                  <a:lnTo>
                    <a:pt x="2995" y="1348"/>
                  </a:lnTo>
                  <a:lnTo>
                    <a:pt x="2970" y="1330"/>
                  </a:lnTo>
                  <a:lnTo>
                    <a:pt x="2959" y="1360"/>
                  </a:lnTo>
                  <a:lnTo>
                    <a:pt x="2944" y="1380"/>
                  </a:lnTo>
                  <a:lnTo>
                    <a:pt x="2959" y="1380"/>
                  </a:lnTo>
                  <a:lnTo>
                    <a:pt x="2955" y="1434"/>
                  </a:lnTo>
                  <a:lnTo>
                    <a:pt x="2962" y="1467"/>
                  </a:lnTo>
                  <a:lnTo>
                    <a:pt x="2943" y="1494"/>
                  </a:lnTo>
                  <a:lnTo>
                    <a:pt x="2920" y="1480"/>
                  </a:lnTo>
                  <a:lnTo>
                    <a:pt x="2901" y="1489"/>
                  </a:lnTo>
                  <a:lnTo>
                    <a:pt x="2910" y="1506"/>
                  </a:lnTo>
                  <a:lnTo>
                    <a:pt x="2899" y="1518"/>
                  </a:lnTo>
                  <a:lnTo>
                    <a:pt x="2916" y="1555"/>
                  </a:lnTo>
                  <a:lnTo>
                    <a:pt x="2930" y="1620"/>
                  </a:lnTo>
                  <a:lnTo>
                    <a:pt x="2854" y="1671"/>
                  </a:lnTo>
                  <a:lnTo>
                    <a:pt x="2830" y="1675"/>
                  </a:lnTo>
                  <a:lnTo>
                    <a:pt x="2793" y="1719"/>
                  </a:lnTo>
                  <a:lnTo>
                    <a:pt x="2785" y="1731"/>
                  </a:lnTo>
                  <a:lnTo>
                    <a:pt x="2790" y="1740"/>
                  </a:lnTo>
                  <a:lnTo>
                    <a:pt x="2782" y="1771"/>
                  </a:lnTo>
                  <a:lnTo>
                    <a:pt x="2800" y="1798"/>
                  </a:lnTo>
                  <a:lnTo>
                    <a:pt x="2811" y="1813"/>
                  </a:lnTo>
                  <a:lnTo>
                    <a:pt x="2811" y="1842"/>
                  </a:lnTo>
                  <a:lnTo>
                    <a:pt x="2770" y="1905"/>
                  </a:lnTo>
                  <a:lnTo>
                    <a:pt x="2772" y="1923"/>
                  </a:lnTo>
                  <a:lnTo>
                    <a:pt x="2767" y="1945"/>
                  </a:lnTo>
                  <a:lnTo>
                    <a:pt x="2755" y="1962"/>
                  </a:lnTo>
                  <a:lnTo>
                    <a:pt x="2742" y="1975"/>
                  </a:lnTo>
                  <a:lnTo>
                    <a:pt x="2746" y="1984"/>
                  </a:lnTo>
                  <a:lnTo>
                    <a:pt x="2749" y="2011"/>
                  </a:lnTo>
                  <a:lnTo>
                    <a:pt x="2734" y="2026"/>
                  </a:lnTo>
                  <a:lnTo>
                    <a:pt x="2734" y="2056"/>
                  </a:lnTo>
                  <a:lnTo>
                    <a:pt x="2740" y="2067"/>
                  </a:lnTo>
                  <a:lnTo>
                    <a:pt x="2734" y="2089"/>
                  </a:lnTo>
                  <a:lnTo>
                    <a:pt x="2716" y="2118"/>
                  </a:lnTo>
                  <a:lnTo>
                    <a:pt x="2712" y="2151"/>
                  </a:lnTo>
                  <a:lnTo>
                    <a:pt x="2706" y="2172"/>
                  </a:lnTo>
                  <a:lnTo>
                    <a:pt x="2686" y="2173"/>
                  </a:lnTo>
                  <a:lnTo>
                    <a:pt x="2676" y="2182"/>
                  </a:lnTo>
                  <a:lnTo>
                    <a:pt x="2679" y="2200"/>
                  </a:lnTo>
                  <a:lnTo>
                    <a:pt x="2706" y="2212"/>
                  </a:lnTo>
                  <a:lnTo>
                    <a:pt x="2754" y="2214"/>
                  </a:lnTo>
                  <a:lnTo>
                    <a:pt x="2779" y="2208"/>
                  </a:lnTo>
                  <a:lnTo>
                    <a:pt x="2796" y="2215"/>
                  </a:lnTo>
                  <a:lnTo>
                    <a:pt x="2802" y="2251"/>
                  </a:lnTo>
                  <a:lnTo>
                    <a:pt x="2814" y="2266"/>
                  </a:lnTo>
                  <a:lnTo>
                    <a:pt x="2803" y="2280"/>
                  </a:lnTo>
                  <a:lnTo>
                    <a:pt x="2820" y="2289"/>
                  </a:lnTo>
                  <a:lnTo>
                    <a:pt x="2826" y="2302"/>
                  </a:lnTo>
                  <a:lnTo>
                    <a:pt x="2797" y="2323"/>
                  </a:lnTo>
                  <a:lnTo>
                    <a:pt x="2782" y="2326"/>
                  </a:lnTo>
                  <a:lnTo>
                    <a:pt x="2775" y="2352"/>
                  </a:lnTo>
                  <a:lnTo>
                    <a:pt x="2787" y="2370"/>
                  </a:lnTo>
                  <a:lnTo>
                    <a:pt x="2734" y="2386"/>
                  </a:lnTo>
                  <a:lnTo>
                    <a:pt x="2707" y="2412"/>
                  </a:lnTo>
                  <a:lnTo>
                    <a:pt x="2707" y="2445"/>
                  </a:lnTo>
                  <a:lnTo>
                    <a:pt x="2694" y="2448"/>
                  </a:lnTo>
                  <a:lnTo>
                    <a:pt x="2703" y="2454"/>
                  </a:lnTo>
                  <a:lnTo>
                    <a:pt x="2700" y="2473"/>
                  </a:lnTo>
                  <a:lnTo>
                    <a:pt x="2674" y="2502"/>
                  </a:lnTo>
                  <a:lnTo>
                    <a:pt x="2695" y="2518"/>
                  </a:lnTo>
                  <a:lnTo>
                    <a:pt x="2721" y="2505"/>
                  </a:lnTo>
                  <a:lnTo>
                    <a:pt x="2719" y="2524"/>
                  </a:lnTo>
                  <a:lnTo>
                    <a:pt x="2730" y="2536"/>
                  </a:lnTo>
                  <a:lnTo>
                    <a:pt x="2729" y="2564"/>
                  </a:lnTo>
                  <a:lnTo>
                    <a:pt x="2752" y="2572"/>
                  </a:lnTo>
                  <a:lnTo>
                    <a:pt x="2763" y="2565"/>
                  </a:lnTo>
                  <a:lnTo>
                    <a:pt x="2802" y="2590"/>
                  </a:lnTo>
                  <a:lnTo>
                    <a:pt x="2796" y="2608"/>
                  </a:lnTo>
                  <a:lnTo>
                    <a:pt x="2803" y="2631"/>
                  </a:lnTo>
                  <a:lnTo>
                    <a:pt x="2803" y="2670"/>
                  </a:lnTo>
                  <a:lnTo>
                    <a:pt x="2781" y="2707"/>
                  </a:lnTo>
                  <a:lnTo>
                    <a:pt x="2803" y="2712"/>
                  </a:lnTo>
                  <a:lnTo>
                    <a:pt x="2814" y="2740"/>
                  </a:lnTo>
                  <a:lnTo>
                    <a:pt x="2815" y="2769"/>
                  </a:lnTo>
                  <a:lnTo>
                    <a:pt x="2825" y="2780"/>
                  </a:lnTo>
                  <a:lnTo>
                    <a:pt x="2838" y="2793"/>
                  </a:lnTo>
                  <a:lnTo>
                    <a:pt x="2826" y="2812"/>
                  </a:lnTo>
                  <a:lnTo>
                    <a:pt x="2830" y="2839"/>
                  </a:lnTo>
                  <a:lnTo>
                    <a:pt x="2829" y="2896"/>
                  </a:lnTo>
                  <a:lnTo>
                    <a:pt x="2832" y="2937"/>
                  </a:lnTo>
                  <a:lnTo>
                    <a:pt x="2848" y="2955"/>
                  </a:lnTo>
                  <a:lnTo>
                    <a:pt x="2853" y="2976"/>
                  </a:lnTo>
                  <a:lnTo>
                    <a:pt x="2827" y="2997"/>
                  </a:lnTo>
                  <a:lnTo>
                    <a:pt x="2824" y="3027"/>
                  </a:lnTo>
                  <a:lnTo>
                    <a:pt x="2808" y="3060"/>
                  </a:lnTo>
                  <a:lnTo>
                    <a:pt x="2778" y="3084"/>
                  </a:lnTo>
                  <a:lnTo>
                    <a:pt x="2763" y="3079"/>
                  </a:lnTo>
                  <a:lnTo>
                    <a:pt x="2742" y="3096"/>
                  </a:lnTo>
                  <a:lnTo>
                    <a:pt x="2749" y="3099"/>
                  </a:lnTo>
                  <a:lnTo>
                    <a:pt x="2758" y="3133"/>
                  </a:lnTo>
                  <a:lnTo>
                    <a:pt x="2779" y="3151"/>
                  </a:lnTo>
                  <a:lnTo>
                    <a:pt x="2799" y="3144"/>
                  </a:lnTo>
                  <a:lnTo>
                    <a:pt x="2805" y="3159"/>
                  </a:lnTo>
                  <a:lnTo>
                    <a:pt x="2820" y="3168"/>
                  </a:lnTo>
                  <a:lnTo>
                    <a:pt x="2799" y="3184"/>
                  </a:lnTo>
                  <a:lnTo>
                    <a:pt x="2799" y="3211"/>
                  </a:lnTo>
                  <a:lnTo>
                    <a:pt x="2739" y="3228"/>
                  </a:lnTo>
                  <a:lnTo>
                    <a:pt x="2692" y="3291"/>
                  </a:lnTo>
                  <a:lnTo>
                    <a:pt x="2625" y="3292"/>
                  </a:lnTo>
                  <a:lnTo>
                    <a:pt x="2617" y="3300"/>
                  </a:lnTo>
                  <a:lnTo>
                    <a:pt x="2608" y="3304"/>
                  </a:lnTo>
                  <a:lnTo>
                    <a:pt x="2580" y="3297"/>
                  </a:lnTo>
                  <a:lnTo>
                    <a:pt x="2524" y="3288"/>
                  </a:lnTo>
                  <a:lnTo>
                    <a:pt x="2497" y="3328"/>
                  </a:lnTo>
                  <a:lnTo>
                    <a:pt x="2463" y="3321"/>
                  </a:lnTo>
                  <a:lnTo>
                    <a:pt x="2442" y="3321"/>
                  </a:lnTo>
                  <a:lnTo>
                    <a:pt x="2430" y="3307"/>
                  </a:lnTo>
                  <a:lnTo>
                    <a:pt x="2415" y="3313"/>
                  </a:lnTo>
                  <a:lnTo>
                    <a:pt x="2410" y="3334"/>
                  </a:lnTo>
                  <a:lnTo>
                    <a:pt x="2370" y="3331"/>
                  </a:lnTo>
                  <a:lnTo>
                    <a:pt x="2349" y="3325"/>
                  </a:lnTo>
                  <a:lnTo>
                    <a:pt x="2317" y="3334"/>
                  </a:lnTo>
                  <a:lnTo>
                    <a:pt x="2293" y="3354"/>
                  </a:lnTo>
                  <a:lnTo>
                    <a:pt x="2274" y="3354"/>
                  </a:lnTo>
                  <a:lnTo>
                    <a:pt x="2238" y="3382"/>
                  </a:lnTo>
                  <a:lnTo>
                    <a:pt x="2215" y="3415"/>
                  </a:lnTo>
                  <a:lnTo>
                    <a:pt x="2203" y="3412"/>
                  </a:lnTo>
                  <a:lnTo>
                    <a:pt x="2181" y="3426"/>
                  </a:lnTo>
                  <a:lnTo>
                    <a:pt x="2160" y="3427"/>
                  </a:lnTo>
                  <a:lnTo>
                    <a:pt x="2146" y="3423"/>
                  </a:lnTo>
                  <a:lnTo>
                    <a:pt x="2107" y="3453"/>
                  </a:lnTo>
                  <a:lnTo>
                    <a:pt x="2079" y="3453"/>
                  </a:lnTo>
                  <a:lnTo>
                    <a:pt x="1998" y="3525"/>
                  </a:lnTo>
                  <a:lnTo>
                    <a:pt x="1966" y="3528"/>
                  </a:lnTo>
                  <a:lnTo>
                    <a:pt x="1963" y="3516"/>
                  </a:lnTo>
                  <a:lnTo>
                    <a:pt x="1972" y="3505"/>
                  </a:lnTo>
                  <a:lnTo>
                    <a:pt x="1965" y="3486"/>
                  </a:lnTo>
                  <a:lnTo>
                    <a:pt x="1959" y="3456"/>
                  </a:lnTo>
                  <a:lnTo>
                    <a:pt x="1948" y="3456"/>
                  </a:lnTo>
                  <a:lnTo>
                    <a:pt x="1935" y="3444"/>
                  </a:lnTo>
                  <a:lnTo>
                    <a:pt x="1902" y="3438"/>
                  </a:lnTo>
                  <a:lnTo>
                    <a:pt x="1885" y="3397"/>
                  </a:lnTo>
                  <a:lnTo>
                    <a:pt x="1848" y="3423"/>
                  </a:lnTo>
                  <a:lnTo>
                    <a:pt x="1843" y="3444"/>
                  </a:lnTo>
                  <a:lnTo>
                    <a:pt x="1818" y="3442"/>
                  </a:lnTo>
                  <a:lnTo>
                    <a:pt x="1785" y="3469"/>
                  </a:lnTo>
                  <a:lnTo>
                    <a:pt x="1738" y="3469"/>
                  </a:lnTo>
                  <a:lnTo>
                    <a:pt x="1708" y="3463"/>
                  </a:lnTo>
                  <a:lnTo>
                    <a:pt x="1675" y="3472"/>
                  </a:lnTo>
                  <a:lnTo>
                    <a:pt x="1638" y="3466"/>
                  </a:lnTo>
                  <a:lnTo>
                    <a:pt x="1612" y="3480"/>
                  </a:lnTo>
                  <a:lnTo>
                    <a:pt x="1596" y="3508"/>
                  </a:lnTo>
                  <a:lnTo>
                    <a:pt x="1555" y="3508"/>
                  </a:lnTo>
                  <a:lnTo>
                    <a:pt x="1516" y="3496"/>
                  </a:lnTo>
                  <a:lnTo>
                    <a:pt x="1501" y="3532"/>
                  </a:lnTo>
                  <a:lnTo>
                    <a:pt x="1459" y="3556"/>
                  </a:lnTo>
                  <a:lnTo>
                    <a:pt x="1420" y="3541"/>
                  </a:lnTo>
                  <a:lnTo>
                    <a:pt x="1402" y="3555"/>
                  </a:lnTo>
                  <a:lnTo>
                    <a:pt x="1372" y="3564"/>
                  </a:lnTo>
                  <a:lnTo>
                    <a:pt x="1342" y="3550"/>
                  </a:lnTo>
                  <a:lnTo>
                    <a:pt x="1293" y="3562"/>
                  </a:lnTo>
                  <a:lnTo>
                    <a:pt x="1276" y="3541"/>
                  </a:lnTo>
                  <a:lnTo>
                    <a:pt x="1212" y="3552"/>
                  </a:lnTo>
                  <a:lnTo>
                    <a:pt x="1191" y="3529"/>
                  </a:lnTo>
                  <a:lnTo>
                    <a:pt x="1179" y="3543"/>
                  </a:lnTo>
                  <a:lnTo>
                    <a:pt x="1174" y="3573"/>
                  </a:lnTo>
                  <a:lnTo>
                    <a:pt x="1123" y="3585"/>
                  </a:lnTo>
                  <a:lnTo>
                    <a:pt x="1134" y="3621"/>
                  </a:lnTo>
                  <a:lnTo>
                    <a:pt x="1105" y="3613"/>
                  </a:lnTo>
                  <a:lnTo>
                    <a:pt x="1080" y="3628"/>
                  </a:lnTo>
                  <a:lnTo>
                    <a:pt x="1036" y="3636"/>
                  </a:lnTo>
                  <a:lnTo>
                    <a:pt x="1008" y="3646"/>
                  </a:lnTo>
                  <a:lnTo>
                    <a:pt x="1008" y="3667"/>
                  </a:lnTo>
                  <a:lnTo>
                    <a:pt x="994" y="3691"/>
                  </a:lnTo>
                  <a:lnTo>
                    <a:pt x="957" y="3712"/>
                  </a:lnTo>
                  <a:lnTo>
                    <a:pt x="924" y="3664"/>
                  </a:lnTo>
                  <a:lnTo>
                    <a:pt x="928" y="3646"/>
                  </a:lnTo>
                  <a:lnTo>
                    <a:pt x="909" y="3619"/>
                  </a:lnTo>
                  <a:lnTo>
                    <a:pt x="856" y="3643"/>
                  </a:lnTo>
                  <a:lnTo>
                    <a:pt x="811" y="3649"/>
                  </a:lnTo>
                  <a:lnTo>
                    <a:pt x="793" y="3628"/>
                  </a:lnTo>
                  <a:lnTo>
                    <a:pt x="745" y="3636"/>
                  </a:lnTo>
                  <a:lnTo>
                    <a:pt x="702" y="3672"/>
                  </a:lnTo>
                  <a:lnTo>
                    <a:pt x="649" y="3700"/>
                  </a:lnTo>
                  <a:lnTo>
                    <a:pt x="628" y="3700"/>
                  </a:lnTo>
                  <a:lnTo>
                    <a:pt x="594" y="3678"/>
                  </a:lnTo>
                  <a:lnTo>
                    <a:pt x="550" y="3672"/>
                  </a:lnTo>
                  <a:lnTo>
                    <a:pt x="546" y="3687"/>
                  </a:lnTo>
                  <a:lnTo>
                    <a:pt x="531" y="3709"/>
                  </a:lnTo>
                  <a:lnTo>
                    <a:pt x="535" y="3760"/>
                  </a:lnTo>
                  <a:lnTo>
                    <a:pt x="513" y="3768"/>
                  </a:lnTo>
                  <a:lnTo>
                    <a:pt x="460" y="3778"/>
                  </a:lnTo>
                  <a:lnTo>
                    <a:pt x="435" y="3810"/>
                  </a:lnTo>
                  <a:lnTo>
                    <a:pt x="339" y="3804"/>
                  </a:lnTo>
                  <a:lnTo>
                    <a:pt x="315" y="3819"/>
                  </a:lnTo>
                  <a:lnTo>
                    <a:pt x="289" y="3829"/>
                  </a:lnTo>
                  <a:lnTo>
                    <a:pt x="285" y="3792"/>
                  </a:lnTo>
                  <a:lnTo>
                    <a:pt x="235" y="3795"/>
                  </a:lnTo>
                  <a:lnTo>
                    <a:pt x="216" y="3819"/>
                  </a:lnTo>
                  <a:lnTo>
                    <a:pt x="184" y="3841"/>
                  </a:lnTo>
                  <a:lnTo>
                    <a:pt x="148" y="3826"/>
                  </a:lnTo>
                  <a:lnTo>
                    <a:pt x="126" y="3838"/>
                  </a:lnTo>
                  <a:lnTo>
                    <a:pt x="97" y="3832"/>
                  </a:lnTo>
                  <a:lnTo>
                    <a:pt x="81" y="3843"/>
                  </a:lnTo>
                  <a:lnTo>
                    <a:pt x="70" y="3826"/>
                  </a:lnTo>
                  <a:lnTo>
                    <a:pt x="66" y="3811"/>
                  </a:lnTo>
                  <a:lnTo>
                    <a:pt x="72" y="3786"/>
                  </a:lnTo>
                  <a:lnTo>
                    <a:pt x="58" y="3778"/>
                  </a:lnTo>
                  <a:lnTo>
                    <a:pt x="42" y="3775"/>
                  </a:lnTo>
                  <a:lnTo>
                    <a:pt x="24" y="3762"/>
                  </a:lnTo>
                  <a:lnTo>
                    <a:pt x="30" y="3744"/>
                  </a:lnTo>
                  <a:lnTo>
                    <a:pt x="13" y="3721"/>
                  </a:lnTo>
                  <a:lnTo>
                    <a:pt x="61" y="3672"/>
                  </a:lnTo>
                  <a:lnTo>
                    <a:pt x="48" y="3652"/>
                  </a:lnTo>
                  <a:lnTo>
                    <a:pt x="18" y="3666"/>
                  </a:lnTo>
                  <a:lnTo>
                    <a:pt x="0" y="3651"/>
                  </a:lnTo>
                  <a:lnTo>
                    <a:pt x="1" y="3630"/>
                  </a:lnTo>
                  <a:lnTo>
                    <a:pt x="10" y="3636"/>
                  </a:lnTo>
                  <a:lnTo>
                    <a:pt x="22" y="3631"/>
                  </a:lnTo>
                  <a:lnTo>
                    <a:pt x="37" y="3610"/>
                  </a:lnTo>
                  <a:lnTo>
                    <a:pt x="51" y="3606"/>
                  </a:lnTo>
                  <a:lnTo>
                    <a:pt x="85" y="3594"/>
                  </a:lnTo>
                  <a:lnTo>
                    <a:pt x="117" y="3597"/>
                  </a:lnTo>
                  <a:lnTo>
                    <a:pt x="144" y="3582"/>
                  </a:lnTo>
                  <a:lnTo>
                    <a:pt x="166" y="3585"/>
                  </a:lnTo>
                  <a:lnTo>
                    <a:pt x="177" y="3577"/>
                  </a:lnTo>
                  <a:lnTo>
                    <a:pt x="183" y="3591"/>
                  </a:lnTo>
                  <a:lnTo>
                    <a:pt x="177" y="3601"/>
                  </a:lnTo>
                  <a:lnTo>
                    <a:pt x="186" y="3609"/>
                  </a:lnTo>
                  <a:lnTo>
                    <a:pt x="223" y="3618"/>
                  </a:lnTo>
                  <a:lnTo>
                    <a:pt x="237" y="3603"/>
                  </a:lnTo>
                  <a:lnTo>
                    <a:pt x="262" y="3583"/>
                  </a:lnTo>
                  <a:lnTo>
                    <a:pt x="292" y="3547"/>
                  </a:lnTo>
                  <a:lnTo>
                    <a:pt x="339" y="3549"/>
                  </a:lnTo>
                  <a:lnTo>
                    <a:pt x="363" y="3528"/>
                  </a:lnTo>
                  <a:lnTo>
                    <a:pt x="397" y="3520"/>
                  </a:lnTo>
                  <a:lnTo>
                    <a:pt x="406" y="3520"/>
                  </a:lnTo>
                  <a:lnTo>
                    <a:pt x="457" y="3529"/>
                  </a:lnTo>
                  <a:lnTo>
                    <a:pt x="490" y="3525"/>
                  </a:lnTo>
                  <a:lnTo>
                    <a:pt x="505" y="3510"/>
                  </a:lnTo>
                  <a:lnTo>
                    <a:pt x="522" y="3496"/>
                  </a:lnTo>
                  <a:lnTo>
                    <a:pt x="532" y="3498"/>
                  </a:lnTo>
                  <a:lnTo>
                    <a:pt x="547" y="3490"/>
                  </a:lnTo>
                  <a:lnTo>
                    <a:pt x="621" y="3475"/>
                  </a:lnTo>
                  <a:lnTo>
                    <a:pt x="672" y="3408"/>
                  </a:lnTo>
                  <a:lnTo>
                    <a:pt x="717" y="3369"/>
                  </a:lnTo>
                  <a:lnTo>
                    <a:pt x="745" y="3328"/>
                  </a:lnTo>
                  <a:lnTo>
                    <a:pt x="759" y="3327"/>
                  </a:lnTo>
                  <a:lnTo>
                    <a:pt x="774" y="3337"/>
                  </a:lnTo>
                  <a:lnTo>
                    <a:pt x="823" y="3325"/>
                  </a:lnTo>
                  <a:lnTo>
                    <a:pt x="849" y="3312"/>
                  </a:lnTo>
                  <a:lnTo>
                    <a:pt x="874" y="3262"/>
                  </a:lnTo>
                  <a:lnTo>
                    <a:pt x="874" y="3252"/>
                  </a:lnTo>
                  <a:lnTo>
                    <a:pt x="886" y="3243"/>
                  </a:lnTo>
                  <a:lnTo>
                    <a:pt x="910" y="3241"/>
                  </a:lnTo>
                  <a:lnTo>
                    <a:pt x="949" y="3214"/>
                  </a:lnTo>
                  <a:lnTo>
                    <a:pt x="978" y="3184"/>
                  </a:lnTo>
                  <a:lnTo>
                    <a:pt x="805" y="3021"/>
                  </a:lnTo>
                  <a:lnTo>
                    <a:pt x="639" y="3139"/>
                  </a:lnTo>
                  <a:lnTo>
                    <a:pt x="598" y="3096"/>
                  </a:lnTo>
                  <a:lnTo>
                    <a:pt x="748" y="2992"/>
                  </a:lnTo>
                  <a:lnTo>
                    <a:pt x="781" y="2994"/>
                  </a:lnTo>
                  <a:lnTo>
                    <a:pt x="976" y="3181"/>
                  </a:lnTo>
                  <a:lnTo>
                    <a:pt x="1044" y="3132"/>
                  </a:lnTo>
                  <a:lnTo>
                    <a:pt x="1059" y="3127"/>
                  </a:lnTo>
                  <a:lnTo>
                    <a:pt x="1078" y="3118"/>
                  </a:lnTo>
                  <a:lnTo>
                    <a:pt x="1078" y="3111"/>
                  </a:lnTo>
                  <a:lnTo>
                    <a:pt x="1063" y="3112"/>
                  </a:lnTo>
                  <a:lnTo>
                    <a:pt x="1062" y="3103"/>
                  </a:lnTo>
                  <a:lnTo>
                    <a:pt x="1087" y="3103"/>
                  </a:lnTo>
                  <a:lnTo>
                    <a:pt x="1060" y="3081"/>
                  </a:lnTo>
                  <a:lnTo>
                    <a:pt x="1077" y="3057"/>
                  </a:lnTo>
                  <a:lnTo>
                    <a:pt x="1102" y="3073"/>
                  </a:lnTo>
                  <a:lnTo>
                    <a:pt x="1093" y="3087"/>
                  </a:lnTo>
                  <a:lnTo>
                    <a:pt x="1104" y="3091"/>
                  </a:lnTo>
                  <a:lnTo>
                    <a:pt x="1128" y="3064"/>
                  </a:lnTo>
                  <a:lnTo>
                    <a:pt x="1120" y="3060"/>
                  </a:lnTo>
                  <a:lnTo>
                    <a:pt x="1113" y="3061"/>
                  </a:lnTo>
                  <a:lnTo>
                    <a:pt x="1093" y="3048"/>
                  </a:lnTo>
                  <a:lnTo>
                    <a:pt x="1111" y="3030"/>
                  </a:lnTo>
                  <a:lnTo>
                    <a:pt x="1146" y="3042"/>
                  </a:lnTo>
                  <a:lnTo>
                    <a:pt x="1164" y="3006"/>
                  </a:lnTo>
                  <a:lnTo>
                    <a:pt x="1174" y="3003"/>
                  </a:lnTo>
                  <a:lnTo>
                    <a:pt x="1171" y="2992"/>
                  </a:lnTo>
                  <a:lnTo>
                    <a:pt x="1174" y="2985"/>
                  </a:lnTo>
                  <a:lnTo>
                    <a:pt x="1188" y="2976"/>
                  </a:lnTo>
                  <a:lnTo>
                    <a:pt x="1177" y="2973"/>
                  </a:lnTo>
                  <a:lnTo>
                    <a:pt x="1153" y="2988"/>
                  </a:lnTo>
                  <a:lnTo>
                    <a:pt x="1140" y="2979"/>
                  </a:lnTo>
                  <a:lnTo>
                    <a:pt x="1123" y="2973"/>
                  </a:lnTo>
                  <a:lnTo>
                    <a:pt x="1189" y="2883"/>
                  </a:lnTo>
                  <a:lnTo>
                    <a:pt x="1221" y="2920"/>
                  </a:lnTo>
                  <a:lnTo>
                    <a:pt x="1213" y="2944"/>
                  </a:lnTo>
                  <a:lnTo>
                    <a:pt x="1180" y="2970"/>
                  </a:lnTo>
                  <a:lnTo>
                    <a:pt x="1189" y="2974"/>
                  </a:lnTo>
                  <a:lnTo>
                    <a:pt x="1204" y="2964"/>
                  </a:lnTo>
                  <a:lnTo>
                    <a:pt x="1219" y="2971"/>
                  </a:lnTo>
                  <a:lnTo>
                    <a:pt x="1234" y="2952"/>
                  </a:lnTo>
                  <a:lnTo>
                    <a:pt x="1242" y="2926"/>
                  </a:lnTo>
                  <a:lnTo>
                    <a:pt x="1249" y="2928"/>
                  </a:lnTo>
                  <a:lnTo>
                    <a:pt x="1242" y="2956"/>
                  </a:lnTo>
                  <a:lnTo>
                    <a:pt x="1251" y="2956"/>
                  </a:lnTo>
                  <a:lnTo>
                    <a:pt x="1284" y="2911"/>
                  </a:lnTo>
                  <a:lnTo>
                    <a:pt x="1278" y="2905"/>
                  </a:lnTo>
                  <a:lnTo>
                    <a:pt x="1270" y="2910"/>
                  </a:lnTo>
                  <a:lnTo>
                    <a:pt x="1252" y="2899"/>
                  </a:lnTo>
                  <a:lnTo>
                    <a:pt x="1293" y="2859"/>
                  </a:lnTo>
                  <a:lnTo>
                    <a:pt x="1296" y="2866"/>
                  </a:lnTo>
                  <a:lnTo>
                    <a:pt x="1291" y="2877"/>
                  </a:lnTo>
                  <a:lnTo>
                    <a:pt x="1294" y="2886"/>
                  </a:lnTo>
                  <a:lnTo>
                    <a:pt x="1299" y="2886"/>
                  </a:lnTo>
                  <a:lnTo>
                    <a:pt x="1309" y="2877"/>
                  </a:lnTo>
                  <a:lnTo>
                    <a:pt x="1315" y="2880"/>
                  </a:lnTo>
                  <a:lnTo>
                    <a:pt x="1327" y="2872"/>
                  </a:lnTo>
                  <a:lnTo>
                    <a:pt x="1338" y="2857"/>
                  </a:lnTo>
                  <a:lnTo>
                    <a:pt x="1311" y="2862"/>
                  </a:lnTo>
                  <a:lnTo>
                    <a:pt x="1318" y="2859"/>
                  </a:lnTo>
                  <a:lnTo>
                    <a:pt x="1299" y="2830"/>
                  </a:lnTo>
                  <a:lnTo>
                    <a:pt x="1306" y="2815"/>
                  </a:lnTo>
                  <a:lnTo>
                    <a:pt x="1347" y="2836"/>
                  </a:lnTo>
                  <a:lnTo>
                    <a:pt x="1345" y="2842"/>
                  </a:lnTo>
                  <a:lnTo>
                    <a:pt x="1353" y="2850"/>
                  </a:lnTo>
                  <a:lnTo>
                    <a:pt x="1357" y="2823"/>
                  </a:lnTo>
                  <a:lnTo>
                    <a:pt x="1339" y="2811"/>
                  </a:lnTo>
                  <a:lnTo>
                    <a:pt x="1342" y="2803"/>
                  </a:lnTo>
                  <a:lnTo>
                    <a:pt x="1357" y="2805"/>
                  </a:lnTo>
                  <a:lnTo>
                    <a:pt x="1360" y="2782"/>
                  </a:lnTo>
                  <a:lnTo>
                    <a:pt x="1327" y="2766"/>
                  </a:lnTo>
                  <a:lnTo>
                    <a:pt x="1338" y="2748"/>
                  </a:lnTo>
                  <a:lnTo>
                    <a:pt x="1332" y="2745"/>
                  </a:lnTo>
                  <a:lnTo>
                    <a:pt x="1330" y="2709"/>
                  </a:lnTo>
                  <a:lnTo>
                    <a:pt x="1342" y="2685"/>
                  </a:lnTo>
                  <a:lnTo>
                    <a:pt x="1360" y="2673"/>
                  </a:lnTo>
                  <a:lnTo>
                    <a:pt x="1386" y="2637"/>
                  </a:lnTo>
                  <a:lnTo>
                    <a:pt x="1399" y="2640"/>
                  </a:lnTo>
                  <a:lnTo>
                    <a:pt x="1383" y="2661"/>
                  </a:lnTo>
                  <a:lnTo>
                    <a:pt x="1393" y="2668"/>
                  </a:lnTo>
                  <a:lnTo>
                    <a:pt x="1411" y="2650"/>
                  </a:lnTo>
                  <a:lnTo>
                    <a:pt x="1420" y="2656"/>
                  </a:lnTo>
                  <a:lnTo>
                    <a:pt x="1407" y="2676"/>
                  </a:lnTo>
                  <a:lnTo>
                    <a:pt x="1426" y="2691"/>
                  </a:lnTo>
                  <a:lnTo>
                    <a:pt x="1437" y="2680"/>
                  </a:lnTo>
                  <a:lnTo>
                    <a:pt x="1455" y="2682"/>
                  </a:lnTo>
                  <a:lnTo>
                    <a:pt x="1471" y="2671"/>
                  </a:lnTo>
                  <a:lnTo>
                    <a:pt x="1486" y="2679"/>
                  </a:lnTo>
                  <a:lnTo>
                    <a:pt x="1461" y="2647"/>
                  </a:lnTo>
                  <a:lnTo>
                    <a:pt x="1479" y="2629"/>
                  </a:lnTo>
                  <a:lnTo>
                    <a:pt x="1485" y="2634"/>
                  </a:lnTo>
                  <a:lnTo>
                    <a:pt x="1474" y="2647"/>
                  </a:lnTo>
                  <a:lnTo>
                    <a:pt x="1485" y="2656"/>
                  </a:lnTo>
                  <a:lnTo>
                    <a:pt x="1492" y="2643"/>
                  </a:lnTo>
                  <a:lnTo>
                    <a:pt x="1497" y="2646"/>
                  </a:lnTo>
                  <a:lnTo>
                    <a:pt x="1489" y="2662"/>
                  </a:lnTo>
                  <a:lnTo>
                    <a:pt x="1500" y="2667"/>
                  </a:lnTo>
                  <a:lnTo>
                    <a:pt x="1522" y="2652"/>
                  </a:lnTo>
                  <a:lnTo>
                    <a:pt x="1504" y="2635"/>
                  </a:lnTo>
                  <a:lnTo>
                    <a:pt x="1518" y="2607"/>
                  </a:lnTo>
                  <a:lnTo>
                    <a:pt x="1563" y="2622"/>
                  </a:lnTo>
                  <a:lnTo>
                    <a:pt x="1600" y="2583"/>
                  </a:lnTo>
                  <a:lnTo>
                    <a:pt x="1593" y="2575"/>
                  </a:lnTo>
                  <a:lnTo>
                    <a:pt x="1572" y="2596"/>
                  </a:lnTo>
                  <a:lnTo>
                    <a:pt x="1555" y="2598"/>
                  </a:lnTo>
                  <a:lnTo>
                    <a:pt x="1495" y="2571"/>
                  </a:lnTo>
                  <a:lnTo>
                    <a:pt x="1501" y="2545"/>
                  </a:lnTo>
                  <a:lnTo>
                    <a:pt x="1489" y="2541"/>
                  </a:lnTo>
                  <a:lnTo>
                    <a:pt x="1473" y="2548"/>
                  </a:lnTo>
                  <a:lnTo>
                    <a:pt x="1465" y="2538"/>
                  </a:lnTo>
                  <a:lnTo>
                    <a:pt x="1516" y="2451"/>
                  </a:lnTo>
                  <a:lnTo>
                    <a:pt x="1548" y="2472"/>
                  </a:lnTo>
                  <a:lnTo>
                    <a:pt x="1525" y="2511"/>
                  </a:lnTo>
                  <a:lnTo>
                    <a:pt x="1569" y="2530"/>
                  </a:lnTo>
                  <a:lnTo>
                    <a:pt x="1618" y="2452"/>
                  </a:lnTo>
                  <a:lnTo>
                    <a:pt x="1642" y="2458"/>
                  </a:lnTo>
                  <a:lnTo>
                    <a:pt x="1650" y="2445"/>
                  </a:lnTo>
                  <a:lnTo>
                    <a:pt x="1666" y="2449"/>
                  </a:lnTo>
                  <a:lnTo>
                    <a:pt x="1669" y="2473"/>
                  </a:lnTo>
                  <a:lnTo>
                    <a:pt x="1594" y="2577"/>
                  </a:lnTo>
                  <a:lnTo>
                    <a:pt x="1603" y="2581"/>
                  </a:lnTo>
                  <a:lnTo>
                    <a:pt x="1614" y="2569"/>
                  </a:lnTo>
                  <a:lnTo>
                    <a:pt x="1656" y="2518"/>
                  </a:lnTo>
                  <a:lnTo>
                    <a:pt x="1690" y="2437"/>
                  </a:lnTo>
                  <a:lnTo>
                    <a:pt x="1600" y="2421"/>
                  </a:lnTo>
                  <a:lnTo>
                    <a:pt x="1521" y="2422"/>
                  </a:lnTo>
                  <a:lnTo>
                    <a:pt x="1483" y="2230"/>
                  </a:lnTo>
                  <a:lnTo>
                    <a:pt x="1546" y="2254"/>
                  </a:lnTo>
                  <a:lnTo>
                    <a:pt x="1572" y="2374"/>
                  </a:lnTo>
                  <a:lnTo>
                    <a:pt x="1611" y="2371"/>
                  </a:lnTo>
                  <a:lnTo>
                    <a:pt x="1597" y="2280"/>
                  </a:lnTo>
                  <a:lnTo>
                    <a:pt x="1632" y="2292"/>
                  </a:lnTo>
                  <a:lnTo>
                    <a:pt x="1638" y="2311"/>
                  </a:lnTo>
                  <a:lnTo>
                    <a:pt x="1668" y="2311"/>
                  </a:lnTo>
                  <a:lnTo>
                    <a:pt x="1687" y="2388"/>
                  </a:lnTo>
                  <a:lnTo>
                    <a:pt x="1725" y="2404"/>
                  </a:lnTo>
                  <a:lnTo>
                    <a:pt x="1729" y="2392"/>
                  </a:lnTo>
                  <a:lnTo>
                    <a:pt x="1708" y="2386"/>
                  </a:lnTo>
                  <a:lnTo>
                    <a:pt x="1717" y="2349"/>
                  </a:lnTo>
                  <a:lnTo>
                    <a:pt x="1740" y="2352"/>
                  </a:lnTo>
                  <a:lnTo>
                    <a:pt x="1746" y="2359"/>
                  </a:lnTo>
                  <a:lnTo>
                    <a:pt x="1749" y="2346"/>
                  </a:lnTo>
                  <a:lnTo>
                    <a:pt x="1720" y="2343"/>
                  </a:lnTo>
                  <a:lnTo>
                    <a:pt x="1713" y="2310"/>
                  </a:lnTo>
                  <a:lnTo>
                    <a:pt x="1749" y="2308"/>
                  </a:lnTo>
                  <a:lnTo>
                    <a:pt x="1782" y="2316"/>
                  </a:lnTo>
                  <a:lnTo>
                    <a:pt x="1780" y="2302"/>
                  </a:lnTo>
                  <a:lnTo>
                    <a:pt x="1780" y="2311"/>
                  </a:lnTo>
                  <a:lnTo>
                    <a:pt x="1708" y="2287"/>
                  </a:lnTo>
                  <a:lnTo>
                    <a:pt x="1723" y="2278"/>
                  </a:lnTo>
                  <a:lnTo>
                    <a:pt x="1770" y="2289"/>
                  </a:lnTo>
                  <a:lnTo>
                    <a:pt x="1771" y="2269"/>
                  </a:lnTo>
                  <a:lnTo>
                    <a:pt x="1765" y="2269"/>
                  </a:lnTo>
                  <a:lnTo>
                    <a:pt x="1765" y="2247"/>
                  </a:lnTo>
                  <a:lnTo>
                    <a:pt x="1758" y="2248"/>
                  </a:lnTo>
                  <a:lnTo>
                    <a:pt x="1758" y="2275"/>
                  </a:lnTo>
                  <a:lnTo>
                    <a:pt x="1722" y="2268"/>
                  </a:lnTo>
                  <a:lnTo>
                    <a:pt x="1678" y="2275"/>
                  </a:lnTo>
                  <a:lnTo>
                    <a:pt x="1651" y="2280"/>
                  </a:lnTo>
                  <a:lnTo>
                    <a:pt x="1594" y="2256"/>
                  </a:lnTo>
                  <a:lnTo>
                    <a:pt x="1584" y="2203"/>
                  </a:lnTo>
                  <a:lnTo>
                    <a:pt x="1629" y="2215"/>
                  </a:lnTo>
                  <a:lnTo>
                    <a:pt x="1632" y="2224"/>
                  </a:lnTo>
                  <a:lnTo>
                    <a:pt x="1686" y="2239"/>
                  </a:lnTo>
                  <a:lnTo>
                    <a:pt x="1693" y="2215"/>
                  </a:lnTo>
                  <a:lnTo>
                    <a:pt x="1648" y="2203"/>
                  </a:lnTo>
                  <a:lnTo>
                    <a:pt x="1657" y="2193"/>
                  </a:lnTo>
                  <a:lnTo>
                    <a:pt x="1695" y="2187"/>
                  </a:lnTo>
                  <a:lnTo>
                    <a:pt x="1785" y="2215"/>
                  </a:lnTo>
                  <a:lnTo>
                    <a:pt x="1930" y="2260"/>
                  </a:lnTo>
                  <a:lnTo>
                    <a:pt x="1945" y="2287"/>
                  </a:lnTo>
                  <a:lnTo>
                    <a:pt x="1974" y="2298"/>
                  </a:lnTo>
                  <a:lnTo>
                    <a:pt x="2067" y="2250"/>
                  </a:lnTo>
                  <a:lnTo>
                    <a:pt x="2100" y="2257"/>
                  </a:lnTo>
                  <a:lnTo>
                    <a:pt x="2106" y="2230"/>
                  </a:lnTo>
                  <a:lnTo>
                    <a:pt x="2157" y="2230"/>
                  </a:lnTo>
                  <a:lnTo>
                    <a:pt x="2161" y="2253"/>
                  </a:lnTo>
                  <a:lnTo>
                    <a:pt x="2204" y="2250"/>
                  </a:lnTo>
                  <a:lnTo>
                    <a:pt x="2295" y="2253"/>
                  </a:lnTo>
                  <a:lnTo>
                    <a:pt x="2335" y="2259"/>
                  </a:lnTo>
                  <a:lnTo>
                    <a:pt x="2343" y="2217"/>
                  </a:lnTo>
                  <a:lnTo>
                    <a:pt x="2370" y="2209"/>
                  </a:lnTo>
                  <a:lnTo>
                    <a:pt x="2371" y="2178"/>
                  </a:lnTo>
                  <a:lnTo>
                    <a:pt x="2301" y="2157"/>
                  </a:lnTo>
                  <a:lnTo>
                    <a:pt x="2250" y="2140"/>
                  </a:lnTo>
                  <a:lnTo>
                    <a:pt x="2251" y="2116"/>
                  </a:lnTo>
                  <a:lnTo>
                    <a:pt x="2313" y="2133"/>
                  </a:lnTo>
                  <a:lnTo>
                    <a:pt x="2316" y="2062"/>
                  </a:lnTo>
                  <a:lnTo>
                    <a:pt x="2277" y="2037"/>
                  </a:lnTo>
                  <a:lnTo>
                    <a:pt x="2245" y="2016"/>
                  </a:lnTo>
                  <a:lnTo>
                    <a:pt x="2254" y="1918"/>
                  </a:lnTo>
                  <a:lnTo>
                    <a:pt x="2224" y="1911"/>
                  </a:lnTo>
                  <a:lnTo>
                    <a:pt x="2227" y="1894"/>
                  </a:lnTo>
                  <a:lnTo>
                    <a:pt x="2245" y="1890"/>
                  </a:lnTo>
                  <a:lnTo>
                    <a:pt x="2265" y="1797"/>
                  </a:lnTo>
                  <a:lnTo>
                    <a:pt x="2329" y="1794"/>
                  </a:lnTo>
                  <a:lnTo>
                    <a:pt x="2352" y="1746"/>
                  </a:lnTo>
                  <a:lnTo>
                    <a:pt x="2391" y="1725"/>
                  </a:lnTo>
                  <a:lnTo>
                    <a:pt x="2421" y="1693"/>
                  </a:lnTo>
                  <a:lnTo>
                    <a:pt x="2431" y="1662"/>
                  </a:lnTo>
                  <a:lnTo>
                    <a:pt x="2370" y="1669"/>
                  </a:lnTo>
                  <a:lnTo>
                    <a:pt x="2370" y="1638"/>
                  </a:lnTo>
                  <a:lnTo>
                    <a:pt x="2346" y="1645"/>
                  </a:lnTo>
                  <a:lnTo>
                    <a:pt x="2313" y="1651"/>
                  </a:lnTo>
                  <a:lnTo>
                    <a:pt x="2310" y="1689"/>
                  </a:lnTo>
                  <a:lnTo>
                    <a:pt x="2292" y="1689"/>
                  </a:lnTo>
                  <a:lnTo>
                    <a:pt x="2260" y="1605"/>
                  </a:lnTo>
                  <a:lnTo>
                    <a:pt x="2218" y="1608"/>
                  </a:lnTo>
                  <a:lnTo>
                    <a:pt x="2211" y="1567"/>
                  </a:lnTo>
                  <a:lnTo>
                    <a:pt x="2248" y="1542"/>
                  </a:lnTo>
                  <a:lnTo>
                    <a:pt x="2227" y="1503"/>
                  </a:lnTo>
                  <a:lnTo>
                    <a:pt x="2232" y="1450"/>
                  </a:lnTo>
                  <a:lnTo>
                    <a:pt x="2194" y="1447"/>
                  </a:lnTo>
                  <a:lnTo>
                    <a:pt x="2199" y="1407"/>
                  </a:lnTo>
                  <a:lnTo>
                    <a:pt x="2175" y="1390"/>
                  </a:lnTo>
                  <a:lnTo>
                    <a:pt x="2137" y="1431"/>
                  </a:lnTo>
                  <a:lnTo>
                    <a:pt x="2106" y="1438"/>
                  </a:lnTo>
                  <a:lnTo>
                    <a:pt x="2094" y="1468"/>
                  </a:lnTo>
                  <a:lnTo>
                    <a:pt x="2080" y="1489"/>
                  </a:lnTo>
                  <a:lnTo>
                    <a:pt x="2031" y="1486"/>
                  </a:lnTo>
                  <a:lnTo>
                    <a:pt x="1978" y="1504"/>
                  </a:lnTo>
                  <a:lnTo>
                    <a:pt x="1950" y="1486"/>
                  </a:lnTo>
                  <a:lnTo>
                    <a:pt x="1908" y="1476"/>
                  </a:lnTo>
                  <a:lnTo>
                    <a:pt x="1879" y="1494"/>
                  </a:lnTo>
                  <a:lnTo>
                    <a:pt x="1866" y="1530"/>
                  </a:lnTo>
                  <a:lnTo>
                    <a:pt x="1839" y="1549"/>
                  </a:lnTo>
                  <a:lnTo>
                    <a:pt x="1798" y="1575"/>
                  </a:lnTo>
                  <a:lnTo>
                    <a:pt x="1753" y="1560"/>
                  </a:lnTo>
                  <a:lnTo>
                    <a:pt x="1759" y="1513"/>
                  </a:lnTo>
                  <a:lnTo>
                    <a:pt x="1759" y="1494"/>
                  </a:lnTo>
                  <a:lnTo>
                    <a:pt x="1753" y="1477"/>
                  </a:lnTo>
                  <a:lnTo>
                    <a:pt x="1744" y="1480"/>
                  </a:lnTo>
                  <a:lnTo>
                    <a:pt x="1743" y="1437"/>
                  </a:lnTo>
                  <a:lnTo>
                    <a:pt x="1728" y="1443"/>
                  </a:lnTo>
                  <a:lnTo>
                    <a:pt x="1716" y="1441"/>
                  </a:lnTo>
                  <a:lnTo>
                    <a:pt x="1713" y="1420"/>
                  </a:lnTo>
                  <a:lnTo>
                    <a:pt x="1717" y="1404"/>
                  </a:lnTo>
                  <a:lnTo>
                    <a:pt x="1707" y="1395"/>
                  </a:lnTo>
                  <a:lnTo>
                    <a:pt x="1687" y="1393"/>
                  </a:lnTo>
                  <a:lnTo>
                    <a:pt x="1692" y="1357"/>
                  </a:lnTo>
                  <a:lnTo>
                    <a:pt x="1690" y="1333"/>
                  </a:lnTo>
                  <a:lnTo>
                    <a:pt x="1671" y="1294"/>
                  </a:lnTo>
                  <a:lnTo>
                    <a:pt x="1672" y="1284"/>
                  </a:lnTo>
                  <a:lnTo>
                    <a:pt x="1650" y="1270"/>
                  </a:lnTo>
                  <a:lnTo>
                    <a:pt x="1639" y="1249"/>
                  </a:lnTo>
                  <a:lnTo>
                    <a:pt x="1623" y="1248"/>
                  </a:lnTo>
                  <a:lnTo>
                    <a:pt x="1611" y="1228"/>
                  </a:lnTo>
                  <a:lnTo>
                    <a:pt x="1582" y="1225"/>
                  </a:lnTo>
                  <a:lnTo>
                    <a:pt x="1549" y="1162"/>
                  </a:lnTo>
                  <a:lnTo>
                    <a:pt x="1546" y="1143"/>
                  </a:lnTo>
                  <a:lnTo>
                    <a:pt x="1582" y="1099"/>
                  </a:lnTo>
                  <a:lnTo>
                    <a:pt x="1588" y="1045"/>
                  </a:lnTo>
                  <a:lnTo>
                    <a:pt x="1554" y="982"/>
                  </a:lnTo>
                  <a:lnTo>
                    <a:pt x="1585" y="982"/>
                  </a:lnTo>
                  <a:lnTo>
                    <a:pt x="1620" y="964"/>
                  </a:lnTo>
                  <a:close/>
                </a:path>
              </a:pathLst>
            </a:custGeom>
            <a:solidFill>
              <a:srgbClr val="969696">
                <a:alpha val="49019"/>
              </a:srgbClr>
            </a:solidFill>
            <a:ln w="38100">
              <a:no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20" name="Rectangle 4"/>
            <p:cNvSpPr>
              <a:spLocks noChangeArrowheads="1"/>
            </p:cNvSpPr>
            <p:nvPr/>
          </p:nvSpPr>
          <p:spPr bwMode="auto">
            <a:xfrm rot="-2540150">
              <a:off x="2838" y="3595"/>
              <a:ext cx="288" cy="103"/>
            </a:xfrm>
            <a:prstGeom prst="rect">
              <a:avLst/>
            </a:prstGeom>
            <a:solidFill>
              <a:srgbClr val="FFFFFF"/>
            </a:solidFill>
            <a:ln w="9525">
              <a:no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grpSp>
      <p:sp>
        <p:nvSpPr>
          <p:cNvPr id="621" name="Freeform 5"/>
          <p:cNvSpPr>
            <a:spLocks/>
          </p:cNvSpPr>
          <p:nvPr/>
        </p:nvSpPr>
        <p:spPr bwMode="auto">
          <a:xfrm>
            <a:off x="6389688" y="2917825"/>
            <a:ext cx="1138237" cy="819150"/>
          </a:xfrm>
          <a:custGeom>
            <a:avLst/>
            <a:gdLst>
              <a:gd name="T0" fmla="*/ 0 w 777"/>
              <a:gd name="T1" fmla="*/ 882054667 h 516"/>
              <a:gd name="T2" fmla="*/ 64378512 w 777"/>
              <a:gd name="T3" fmla="*/ 814009488 h 516"/>
              <a:gd name="T4" fmla="*/ 190990881 w 777"/>
              <a:gd name="T5" fmla="*/ 776207956 h 516"/>
              <a:gd name="T6" fmla="*/ 238202111 w 777"/>
              <a:gd name="T7" fmla="*/ 695562994 h 516"/>
              <a:gd name="T8" fmla="*/ 358377634 w 777"/>
              <a:gd name="T9" fmla="*/ 647680842 h 516"/>
              <a:gd name="T10" fmla="*/ 418464022 w 777"/>
              <a:gd name="T11" fmla="*/ 564514931 h 516"/>
              <a:gd name="T12" fmla="*/ 390566237 w 777"/>
              <a:gd name="T13" fmla="*/ 473789349 h 516"/>
              <a:gd name="T14" fmla="*/ 416317926 w 777"/>
              <a:gd name="T15" fmla="*/ 438507178 h 516"/>
              <a:gd name="T16" fmla="*/ 500011280 w 777"/>
              <a:gd name="T17" fmla="*/ 413305529 h 516"/>
              <a:gd name="T18" fmla="*/ 572974153 w 777"/>
              <a:gd name="T19" fmla="*/ 458668419 h 516"/>
              <a:gd name="T20" fmla="*/ 654521410 w 777"/>
              <a:gd name="T21" fmla="*/ 453628109 h 516"/>
              <a:gd name="T22" fmla="*/ 714607707 w 777"/>
              <a:gd name="T23" fmla="*/ 400703960 h 516"/>
              <a:gd name="T24" fmla="*/ 776841747 w 777"/>
              <a:gd name="T25" fmla="*/ 352821807 h 516"/>
              <a:gd name="T26" fmla="*/ 811176355 w 777"/>
              <a:gd name="T27" fmla="*/ 234373726 h 516"/>
              <a:gd name="T28" fmla="*/ 888431421 w 777"/>
              <a:gd name="T29" fmla="*/ 224293106 h 516"/>
              <a:gd name="T30" fmla="*/ 959248198 w 777"/>
              <a:gd name="T31" fmla="*/ 262096225 h 516"/>
              <a:gd name="T32" fmla="*/ 1023628152 w 777"/>
              <a:gd name="T33" fmla="*/ 294857447 h 516"/>
              <a:gd name="T34" fmla="*/ 1118050521 w 777"/>
              <a:gd name="T35" fmla="*/ 239414036 h 516"/>
              <a:gd name="T36" fmla="*/ 1210326794 w 777"/>
              <a:gd name="T37" fmla="*/ 257055915 h 516"/>
              <a:gd name="T38" fmla="*/ 1272560652 w 777"/>
              <a:gd name="T39" fmla="*/ 211693124 h 516"/>
              <a:gd name="T40" fmla="*/ 1266122363 w 777"/>
              <a:gd name="T41" fmla="*/ 136088423 h 516"/>
              <a:gd name="T42" fmla="*/ 1349815717 w 777"/>
              <a:gd name="T43" fmla="*/ 90725607 h 516"/>
              <a:gd name="T44" fmla="*/ 1409902014 w 777"/>
              <a:gd name="T45" fmla="*/ 0 h 516"/>
              <a:gd name="T46" fmla="*/ 1461405390 w 777"/>
              <a:gd name="T47" fmla="*/ 20161247 h 516"/>
              <a:gd name="T48" fmla="*/ 1461405390 w 777"/>
              <a:gd name="T49" fmla="*/ 105846562 h 516"/>
              <a:gd name="T50" fmla="*/ 1517200960 w 777"/>
              <a:gd name="T51" fmla="*/ 148688404 h 516"/>
              <a:gd name="T52" fmla="*/ 1536514726 w 777"/>
              <a:gd name="T53" fmla="*/ 269655897 h 516"/>
              <a:gd name="T54" fmla="*/ 1581579815 w 777"/>
              <a:gd name="T55" fmla="*/ 375502409 h 516"/>
              <a:gd name="T56" fmla="*/ 1491449271 w 777"/>
              <a:gd name="T57" fmla="*/ 423386248 h 516"/>
              <a:gd name="T58" fmla="*/ 1504325848 w 777"/>
              <a:gd name="T59" fmla="*/ 541832742 h 516"/>
              <a:gd name="T60" fmla="*/ 1594456391 w 777"/>
              <a:gd name="T61" fmla="*/ 549394001 h 516"/>
              <a:gd name="T62" fmla="*/ 1628792464 w 777"/>
              <a:gd name="T63" fmla="*/ 627518014 h 516"/>
              <a:gd name="T64" fmla="*/ 1667419264 w 777"/>
              <a:gd name="T65" fmla="*/ 756046716 h 516"/>
              <a:gd name="T66" fmla="*/ 1665273168 w 777"/>
              <a:gd name="T67" fmla="*/ 861893427 h 516"/>
              <a:gd name="T68" fmla="*/ 1375567406 w 777"/>
              <a:gd name="T69" fmla="*/ 859372478 h 516"/>
              <a:gd name="T70" fmla="*/ 1188867298 w 777"/>
              <a:gd name="T71" fmla="*/ 929936819 h 516"/>
              <a:gd name="T72" fmla="*/ 1145948305 w 777"/>
              <a:gd name="T73" fmla="*/ 972780249 h 516"/>
              <a:gd name="T74" fmla="*/ 1208182163 w 777"/>
              <a:gd name="T75" fmla="*/ 987901179 h 516"/>
              <a:gd name="T76" fmla="*/ 1203889971 w 777"/>
              <a:gd name="T77" fmla="*/ 1300400407 h 516"/>
              <a:gd name="T78" fmla="*/ 997876463 w 777"/>
              <a:gd name="T79" fmla="*/ 1300400407 h 516"/>
              <a:gd name="T80" fmla="*/ 995730367 w 777"/>
              <a:gd name="T81" fmla="*/ 990420541 h 516"/>
              <a:gd name="T82" fmla="*/ 914183109 w 777"/>
              <a:gd name="T83" fmla="*/ 995460851 h 516"/>
              <a:gd name="T84" fmla="*/ 849804621 w 777"/>
              <a:gd name="T85" fmla="*/ 1050904262 h 516"/>
              <a:gd name="T86" fmla="*/ 811176355 w 777"/>
              <a:gd name="T87" fmla="*/ 995460851 h 516"/>
              <a:gd name="T88" fmla="*/ 630915818 w 777"/>
              <a:gd name="T89" fmla="*/ 1096267053 h 516"/>
              <a:gd name="T90" fmla="*/ 480697879 w 777"/>
              <a:gd name="T91" fmla="*/ 1139110483 h 516"/>
              <a:gd name="T92" fmla="*/ 418464022 w 777"/>
              <a:gd name="T93" fmla="*/ 1209674825 h 516"/>
              <a:gd name="T94" fmla="*/ 178115769 w 777"/>
              <a:gd name="T95" fmla="*/ 1290319786 h 516"/>
              <a:gd name="T96" fmla="*/ 100860704 w 777"/>
              <a:gd name="T97" fmla="*/ 1292840735 h 516"/>
              <a:gd name="T98" fmla="*/ 100860704 w 777"/>
              <a:gd name="T99" fmla="*/ 1237395736 h 516"/>
              <a:gd name="T100" fmla="*/ 173823577 w 777"/>
              <a:gd name="T101" fmla="*/ 1194553894 h 516"/>
              <a:gd name="T102" fmla="*/ 167385288 w 777"/>
              <a:gd name="T103" fmla="*/ 1146670154 h 516"/>
              <a:gd name="T104" fmla="*/ 23605598 w 777"/>
              <a:gd name="T105" fmla="*/ 1199594204 h 516"/>
              <a:gd name="T106" fmla="*/ 0 w 777"/>
              <a:gd name="T107" fmla="*/ 1156750775 h 516"/>
              <a:gd name="T108" fmla="*/ 120174104 w 777"/>
              <a:gd name="T109" fmla="*/ 1103828312 h 516"/>
              <a:gd name="T110" fmla="*/ 90130200 w 777"/>
              <a:gd name="T111" fmla="*/ 990420541 h 516"/>
              <a:gd name="T112" fmla="*/ 32189988 w 777"/>
              <a:gd name="T113" fmla="*/ 945057750 h 516"/>
              <a:gd name="T114" fmla="*/ 0 w 777"/>
              <a:gd name="T115" fmla="*/ 882054667 h 5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77"/>
              <a:gd name="T175" fmla="*/ 0 h 516"/>
              <a:gd name="T176" fmla="*/ 777 w 777"/>
              <a:gd name="T177" fmla="*/ 516 h 5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77" h="516">
                <a:moveTo>
                  <a:pt x="0" y="350"/>
                </a:moveTo>
                <a:lnTo>
                  <a:pt x="30" y="323"/>
                </a:lnTo>
                <a:lnTo>
                  <a:pt x="89" y="308"/>
                </a:lnTo>
                <a:lnTo>
                  <a:pt x="111" y="276"/>
                </a:lnTo>
                <a:lnTo>
                  <a:pt x="167" y="257"/>
                </a:lnTo>
                <a:lnTo>
                  <a:pt x="195" y="224"/>
                </a:lnTo>
                <a:lnTo>
                  <a:pt x="182" y="188"/>
                </a:lnTo>
                <a:lnTo>
                  <a:pt x="194" y="174"/>
                </a:lnTo>
                <a:lnTo>
                  <a:pt x="233" y="164"/>
                </a:lnTo>
                <a:lnTo>
                  <a:pt x="267" y="182"/>
                </a:lnTo>
                <a:lnTo>
                  <a:pt x="305" y="180"/>
                </a:lnTo>
                <a:lnTo>
                  <a:pt x="333" y="159"/>
                </a:lnTo>
                <a:lnTo>
                  <a:pt x="362" y="140"/>
                </a:lnTo>
                <a:lnTo>
                  <a:pt x="378" y="93"/>
                </a:lnTo>
                <a:lnTo>
                  <a:pt x="414" y="89"/>
                </a:lnTo>
                <a:lnTo>
                  <a:pt x="447" y="104"/>
                </a:lnTo>
                <a:lnTo>
                  <a:pt x="477" y="117"/>
                </a:lnTo>
                <a:lnTo>
                  <a:pt x="521" y="95"/>
                </a:lnTo>
                <a:lnTo>
                  <a:pt x="564" y="102"/>
                </a:lnTo>
                <a:lnTo>
                  <a:pt x="593" y="84"/>
                </a:lnTo>
                <a:lnTo>
                  <a:pt x="590" y="54"/>
                </a:lnTo>
                <a:lnTo>
                  <a:pt x="629" y="36"/>
                </a:lnTo>
                <a:lnTo>
                  <a:pt x="657" y="0"/>
                </a:lnTo>
                <a:lnTo>
                  <a:pt x="681" y="8"/>
                </a:lnTo>
                <a:lnTo>
                  <a:pt x="681" y="42"/>
                </a:lnTo>
                <a:lnTo>
                  <a:pt x="707" y="59"/>
                </a:lnTo>
                <a:lnTo>
                  <a:pt x="716" y="107"/>
                </a:lnTo>
                <a:lnTo>
                  <a:pt x="737" y="149"/>
                </a:lnTo>
                <a:lnTo>
                  <a:pt x="695" y="168"/>
                </a:lnTo>
                <a:lnTo>
                  <a:pt x="701" y="215"/>
                </a:lnTo>
                <a:lnTo>
                  <a:pt x="743" y="218"/>
                </a:lnTo>
                <a:lnTo>
                  <a:pt x="759" y="249"/>
                </a:lnTo>
                <a:lnTo>
                  <a:pt x="777" y="300"/>
                </a:lnTo>
                <a:lnTo>
                  <a:pt x="776" y="342"/>
                </a:lnTo>
                <a:lnTo>
                  <a:pt x="641" y="341"/>
                </a:lnTo>
                <a:lnTo>
                  <a:pt x="554" y="369"/>
                </a:lnTo>
                <a:lnTo>
                  <a:pt x="534" y="386"/>
                </a:lnTo>
                <a:lnTo>
                  <a:pt x="563" y="392"/>
                </a:lnTo>
                <a:lnTo>
                  <a:pt x="561" y="516"/>
                </a:lnTo>
                <a:lnTo>
                  <a:pt x="465" y="516"/>
                </a:lnTo>
                <a:lnTo>
                  <a:pt x="464" y="393"/>
                </a:lnTo>
                <a:lnTo>
                  <a:pt x="426" y="395"/>
                </a:lnTo>
                <a:lnTo>
                  <a:pt x="396" y="417"/>
                </a:lnTo>
                <a:lnTo>
                  <a:pt x="378" y="395"/>
                </a:lnTo>
                <a:lnTo>
                  <a:pt x="294" y="435"/>
                </a:lnTo>
                <a:lnTo>
                  <a:pt x="224" y="452"/>
                </a:lnTo>
                <a:lnTo>
                  <a:pt x="195" y="480"/>
                </a:lnTo>
                <a:lnTo>
                  <a:pt x="83" y="512"/>
                </a:lnTo>
                <a:lnTo>
                  <a:pt x="47" y="513"/>
                </a:lnTo>
                <a:lnTo>
                  <a:pt x="47" y="491"/>
                </a:lnTo>
                <a:lnTo>
                  <a:pt x="81" y="474"/>
                </a:lnTo>
                <a:lnTo>
                  <a:pt x="78" y="455"/>
                </a:lnTo>
                <a:lnTo>
                  <a:pt x="11" y="476"/>
                </a:lnTo>
                <a:lnTo>
                  <a:pt x="0" y="459"/>
                </a:lnTo>
                <a:lnTo>
                  <a:pt x="56" y="438"/>
                </a:lnTo>
                <a:lnTo>
                  <a:pt x="42" y="393"/>
                </a:lnTo>
                <a:lnTo>
                  <a:pt x="15" y="375"/>
                </a:lnTo>
                <a:lnTo>
                  <a:pt x="0" y="350"/>
                </a:lnTo>
                <a:close/>
              </a:path>
            </a:pathLst>
          </a:custGeom>
          <a:solidFill>
            <a:srgbClr val="FF99FF"/>
          </a:solidFill>
          <a:ln w="9525">
            <a:noFill/>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22" name="Freeform 6"/>
          <p:cNvSpPr>
            <a:spLocks/>
          </p:cNvSpPr>
          <p:nvPr/>
        </p:nvSpPr>
        <p:spPr bwMode="auto">
          <a:xfrm>
            <a:off x="6383338" y="2908300"/>
            <a:ext cx="1352550" cy="1430338"/>
          </a:xfrm>
          <a:custGeom>
            <a:avLst/>
            <a:gdLst>
              <a:gd name="T0" fmla="*/ 1936601471 w 886"/>
              <a:gd name="T1" fmla="*/ 638709280 h 1025"/>
              <a:gd name="T2" fmla="*/ 1973888180 w 886"/>
              <a:gd name="T3" fmla="*/ 677654923 h 1025"/>
              <a:gd name="T4" fmla="*/ 1908636057 w 886"/>
              <a:gd name="T5" fmla="*/ 769177150 h 1025"/>
              <a:gd name="T6" fmla="*/ 1778131810 w 886"/>
              <a:gd name="T7" fmla="*/ 878226067 h 1025"/>
              <a:gd name="T8" fmla="*/ 1691904481 w 886"/>
              <a:gd name="T9" fmla="*/ 901592895 h 1025"/>
              <a:gd name="T10" fmla="*/ 1663939068 w 886"/>
              <a:gd name="T11" fmla="*/ 1102163864 h 1025"/>
              <a:gd name="T12" fmla="*/ 1661609507 w 886"/>
              <a:gd name="T13" fmla="*/ 1207316682 h 1025"/>
              <a:gd name="T14" fmla="*/ 1633644093 w 886"/>
              <a:gd name="T15" fmla="*/ 1248208979 h 1025"/>
              <a:gd name="T16" fmla="*/ 1696565129 w 886"/>
              <a:gd name="T17" fmla="*/ 1400098243 h 1025"/>
              <a:gd name="T18" fmla="*/ 1799105489 w 886"/>
              <a:gd name="T19" fmla="*/ 1493567299 h 1025"/>
              <a:gd name="T20" fmla="*/ 1810757872 w 886"/>
              <a:gd name="T21" fmla="*/ 1620141685 h 1025"/>
              <a:gd name="T22" fmla="*/ 1684914273 w 886"/>
              <a:gd name="T23" fmla="*/ 1666875341 h 1025"/>
              <a:gd name="T24" fmla="*/ 1792113754 w 886"/>
              <a:gd name="T25" fmla="*/ 1688295514 h 1025"/>
              <a:gd name="T26" fmla="*/ 1885331291 w 886"/>
              <a:gd name="T27" fmla="*/ 1715558441 h 1025"/>
              <a:gd name="T28" fmla="*/ 1910967144 w 886"/>
              <a:gd name="T29" fmla="*/ 1803185790 h 1025"/>
              <a:gd name="T30" fmla="*/ 1855036316 w 886"/>
              <a:gd name="T31" fmla="*/ 1912233311 h 1025"/>
              <a:gd name="T32" fmla="*/ 1766479427 w 886"/>
              <a:gd name="T33" fmla="*/ 1933653485 h 1025"/>
              <a:gd name="T34" fmla="*/ 1687243834 w 886"/>
              <a:gd name="T35" fmla="*/ 1886918434 h 1025"/>
              <a:gd name="T36" fmla="*/ 1468182316 w 886"/>
              <a:gd name="T37" fmla="*/ 1900550595 h 1025"/>
              <a:gd name="T38" fmla="*/ 1321363512 w 886"/>
              <a:gd name="T39" fmla="*/ 1933653485 h 1025"/>
              <a:gd name="T40" fmla="*/ 1158231677 w 886"/>
              <a:gd name="T41" fmla="*/ 1947284251 h 1025"/>
              <a:gd name="T42" fmla="*/ 967135955 w 886"/>
              <a:gd name="T43" fmla="*/ 1923917423 h 1025"/>
              <a:gd name="T44" fmla="*/ 323932678 w 886"/>
              <a:gd name="T45" fmla="*/ 1758398788 h 1025"/>
              <a:gd name="T46" fmla="*/ 274992059 w 886"/>
              <a:gd name="T47" fmla="*/ 1682454156 h 1025"/>
              <a:gd name="T48" fmla="*/ 258679028 w 886"/>
              <a:gd name="T49" fmla="*/ 1639613809 h 1025"/>
              <a:gd name="T50" fmla="*/ 256349467 w 886"/>
              <a:gd name="T51" fmla="*/ 1612352278 h 1025"/>
              <a:gd name="T52" fmla="*/ 405497928 w 886"/>
              <a:gd name="T53" fmla="*/ 1608457574 h 1025"/>
              <a:gd name="T54" fmla="*/ 468420490 w 886"/>
              <a:gd name="T55" fmla="*/ 1351415143 h 1025"/>
              <a:gd name="T56" fmla="*/ 414819223 w 886"/>
              <a:gd name="T57" fmla="*/ 1335837723 h 1025"/>
              <a:gd name="T58" fmla="*/ 354227652 w 886"/>
              <a:gd name="T59" fmla="*/ 1312469500 h 1025"/>
              <a:gd name="T60" fmla="*/ 198087505 w 886"/>
              <a:gd name="T61" fmla="*/ 1287154622 h 1025"/>
              <a:gd name="T62" fmla="*/ 165461443 w 886"/>
              <a:gd name="T63" fmla="*/ 1226788806 h 1025"/>
              <a:gd name="T64" fmla="*/ 76904530 w 886"/>
              <a:gd name="T65" fmla="*/ 1283261314 h 1025"/>
              <a:gd name="T66" fmla="*/ 107201055 w 886"/>
              <a:gd name="T67" fmla="*/ 1154740273 h 1025"/>
              <a:gd name="T68" fmla="*/ 200418640 w 886"/>
              <a:gd name="T69" fmla="*/ 1047639405 h 1025"/>
              <a:gd name="T70" fmla="*/ 11652386 w 886"/>
              <a:gd name="T71" fmla="*/ 1055428813 h 1025"/>
              <a:gd name="T72" fmla="*/ 142156677 w 886"/>
              <a:gd name="T73" fmla="*/ 979484181 h 1025"/>
              <a:gd name="T74" fmla="*/ 20973685 w 886"/>
              <a:gd name="T75" fmla="*/ 759441088 h 1025"/>
              <a:gd name="T76" fmla="*/ 438123989 w 886"/>
              <a:gd name="T77" fmla="*/ 514082943 h 1025"/>
              <a:gd name="T78" fmla="*/ 570959323 w 886"/>
              <a:gd name="T79" fmla="*/ 389456606 h 1025"/>
              <a:gd name="T80" fmla="*/ 769046780 w 886"/>
              <a:gd name="T81" fmla="*/ 346616172 h 1025"/>
              <a:gd name="T82" fmla="*/ 829639973 w 886"/>
              <a:gd name="T83" fmla="*/ 237568650 h 1025"/>
              <a:gd name="T84" fmla="*/ 943831189 w 886"/>
              <a:gd name="T85" fmla="*/ 194728303 h 1025"/>
              <a:gd name="T86" fmla="*/ 1085987819 w 886"/>
              <a:gd name="T87" fmla="*/ 268724885 h 1025"/>
              <a:gd name="T88" fmla="*/ 1307381568 w 886"/>
              <a:gd name="T89" fmla="*/ 216148476 h 1025"/>
              <a:gd name="T90" fmla="*/ 1342337191 w 886"/>
              <a:gd name="T91" fmla="*/ 110995615 h 1025"/>
              <a:gd name="T92" fmla="*/ 1498477290 w 886"/>
              <a:gd name="T93" fmla="*/ 9736065 h 1025"/>
              <a:gd name="T94" fmla="*/ 1538095087 w 886"/>
              <a:gd name="T95" fmla="*/ 85680716 h 1025"/>
              <a:gd name="T96" fmla="*/ 1610339327 w 886"/>
              <a:gd name="T97" fmla="*/ 198623007 h 1025"/>
              <a:gd name="T98" fmla="*/ 1584704619 w 886"/>
              <a:gd name="T99" fmla="*/ 416719533 h 1025"/>
              <a:gd name="T100" fmla="*/ 1722200982 w 886"/>
              <a:gd name="T101" fmla="*/ 562766044 h 1025"/>
              <a:gd name="T102" fmla="*/ 1794444841 w 886"/>
              <a:gd name="T103" fmla="*/ 660129454 h 1025"/>
              <a:gd name="T104" fmla="*/ 1887662378 w 886"/>
              <a:gd name="T105" fmla="*/ 543292524 h 1025"/>
              <a:gd name="T106" fmla="*/ 1892323026 w 886"/>
              <a:gd name="T107" fmla="*/ 537451166 h 1025"/>
              <a:gd name="T108" fmla="*/ 1878341082 w 886"/>
              <a:gd name="T109" fmla="*/ 514082943 h 10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86"/>
              <a:gd name="T166" fmla="*/ 0 h 1025"/>
              <a:gd name="T167" fmla="*/ 886 w 886"/>
              <a:gd name="T168" fmla="*/ 1025 h 10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86" h="1025">
                <a:moveTo>
                  <a:pt x="815" y="261"/>
                </a:moveTo>
                <a:lnTo>
                  <a:pt x="819" y="265"/>
                </a:lnTo>
                <a:lnTo>
                  <a:pt x="820" y="265"/>
                </a:lnTo>
                <a:lnTo>
                  <a:pt x="831" y="286"/>
                </a:lnTo>
                <a:lnTo>
                  <a:pt x="828" y="310"/>
                </a:lnTo>
                <a:lnTo>
                  <a:pt x="823" y="322"/>
                </a:lnTo>
                <a:lnTo>
                  <a:pt x="831" y="328"/>
                </a:lnTo>
                <a:lnTo>
                  <a:pt x="833" y="318"/>
                </a:lnTo>
                <a:lnTo>
                  <a:pt x="843" y="310"/>
                </a:lnTo>
                <a:lnTo>
                  <a:pt x="864" y="310"/>
                </a:lnTo>
                <a:lnTo>
                  <a:pt x="886" y="304"/>
                </a:lnTo>
                <a:lnTo>
                  <a:pt x="875" y="348"/>
                </a:lnTo>
                <a:lnTo>
                  <a:pt x="858" y="347"/>
                </a:lnTo>
                <a:lnTo>
                  <a:pt x="847" y="348"/>
                </a:lnTo>
                <a:lnTo>
                  <a:pt x="866" y="370"/>
                </a:lnTo>
                <a:lnTo>
                  <a:pt x="863" y="370"/>
                </a:lnTo>
                <a:lnTo>
                  <a:pt x="856" y="373"/>
                </a:lnTo>
                <a:lnTo>
                  <a:pt x="843" y="376"/>
                </a:lnTo>
                <a:lnTo>
                  <a:pt x="845" y="384"/>
                </a:lnTo>
                <a:lnTo>
                  <a:pt x="828" y="396"/>
                </a:lnTo>
                <a:lnTo>
                  <a:pt x="819" y="395"/>
                </a:lnTo>
                <a:lnTo>
                  <a:pt x="806" y="406"/>
                </a:lnTo>
                <a:lnTo>
                  <a:pt x="810" y="409"/>
                </a:lnTo>
                <a:lnTo>
                  <a:pt x="799" y="438"/>
                </a:lnTo>
                <a:lnTo>
                  <a:pt x="795" y="444"/>
                </a:lnTo>
                <a:lnTo>
                  <a:pt x="780" y="454"/>
                </a:lnTo>
                <a:lnTo>
                  <a:pt x="768" y="454"/>
                </a:lnTo>
                <a:lnTo>
                  <a:pt x="763" y="451"/>
                </a:lnTo>
                <a:lnTo>
                  <a:pt x="764" y="454"/>
                </a:lnTo>
                <a:lnTo>
                  <a:pt x="756" y="454"/>
                </a:lnTo>
                <a:lnTo>
                  <a:pt x="756" y="451"/>
                </a:lnTo>
                <a:lnTo>
                  <a:pt x="752" y="451"/>
                </a:lnTo>
                <a:lnTo>
                  <a:pt x="750" y="457"/>
                </a:lnTo>
                <a:lnTo>
                  <a:pt x="729" y="455"/>
                </a:lnTo>
                <a:lnTo>
                  <a:pt x="726" y="463"/>
                </a:lnTo>
                <a:lnTo>
                  <a:pt x="726" y="465"/>
                </a:lnTo>
                <a:lnTo>
                  <a:pt x="724" y="476"/>
                </a:lnTo>
                <a:lnTo>
                  <a:pt x="726" y="480"/>
                </a:lnTo>
                <a:lnTo>
                  <a:pt x="722" y="489"/>
                </a:lnTo>
                <a:lnTo>
                  <a:pt x="720" y="510"/>
                </a:lnTo>
                <a:lnTo>
                  <a:pt x="714" y="555"/>
                </a:lnTo>
                <a:lnTo>
                  <a:pt x="714" y="566"/>
                </a:lnTo>
                <a:lnTo>
                  <a:pt x="692" y="566"/>
                </a:lnTo>
                <a:lnTo>
                  <a:pt x="691" y="586"/>
                </a:lnTo>
                <a:lnTo>
                  <a:pt x="691" y="593"/>
                </a:lnTo>
                <a:lnTo>
                  <a:pt x="700" y="594"/>
                </a:lnTo>
                <a:lnTo>
                  <a:pt x="700" y="597"/>
                </a:lnTo>
                <a:lnTo>
                  <a:pt x="710" y="597"/>
                </a:lnTo>
                <a:lnTo>
                  <a:pt x="713" y="620"/>
                </a:lnTo>
                <a:lnTo>
                  <a:pt x="723" y="620"/>
                </a:lnTo>
                <a:lnTo>
                  <a:pt x="723" y="630"/>
                </a:lnTo>
                <a:lnTo>
                  <a:pt x="719" y="632"/>
                </a:lnTo>
                <a:lnTo>
                  <a:pt x="718" y="635"/>
                </a:lnTo>
                <a:lnTo>
                  <a:pt x="699" y="635"/>
                </a:lnTo>
                <a:lnTo>
                  <a:pt x="699" y="641"/>
                </a:lnTo>
                <a:lnTo>
                  <a:pt x="701" y="641"/>
                </a:lnTo>
                <a:lnTo>
                  <a:pt x="703" y="651"/>
                </a:lnTo>
                <a:lnTo>
                  <a:pt x="713" y="651"/>
                </a:lnTo>
                <a:lnTo>
                  <a:pt x="713" y="667"/>
                </a:lnTo>
                <a:lnTo>
                  <a:pt x="708" y="666"/>
                </a:lnTo>
                <a:lnTo>
                  <a:pt x="709" y="703"/>
                </a:lnTo>
                <a:lnTo>
                  <a:pt x="710" y="719"/>
                </a:lnTo>
                <a:lnTo>
                  <a:pt x="728" y="719"/>
                </a:lnTo>
                <a:lnTo>
                  <a:pt x="729" y="734"/>
                </a:lnTo>
                <a:lnTo>
                  <a:pt x="743" y="734"/>
                </a:lnTo>
                <a:lnTo>
                  <a:pt x="745" y="756"/>
                </a:lnTo>
                <a:lnTo>
                  <a:pt x="758" y="754"/>
                </a:lnTo>
                <a:lnTo>
                  <a:pt x="759" y="757"/>
                </a:lnTo>
                <a:lnTo>
                  <a:pt x="772" y="757"/>
                </a:lnTo>
                <a:lnTo>
                  <a:pt x="772" y="767"/>
                </a:lnTo>
                <a:lnTo>
                  <a:pt x="773" y="776"/>
                </a:lnTo>
                <a:lnTo>
                  <a:pt x="778" y="776"/>
                </a:lnTo>
                <a:lnTo>
                  <a:pt x="778" y="790"/>
                </a:lnTo>
                <a:lnTo>
                  <a:pt x="780" y="798"/>
                </a:lnTo>
                <a:lnTo>
                  <a:pt x="774" y="818"/>
                </a:lnTo>
                <a:lnTo>
                  <a:pt x="777" y="820"/>
                </a:lnTo>
                <a:lnTo>
                  <a:pt x="777" y="832"/>
                </a:lnTo>
                <a:lnTo>
                  <a:pt x="774" y="834"/>
                </a:lnTo>
                <a:lnTo>
                  <a:pt x="773" y="846"/>
                </a:lnTo>
                <a:lnTo>
                  <a:pt x="732" y="828"/>
                </a:lnTo>
                <a:lnTo>
                  <a:pt x="722" y="829"/>
                </a:lnTo>
                <a:lnTo>
                  <a:pt x="715" y="820"/>
                </a:lnTo>
                <a:lnTo>
                  <a:pt x="713" y="852"/>
                </a:lnTo>
                <a:lnTo>
                  <a:pt x="723" y="856"/>
                </a:lnTo>
                <a:lnTo>
                  <a:pt x="726" y="854"/>
                </a:lnTo>
                <a:lnTo>
                  <a:pt x="741" y="859"/>
                </a:lnTo>
                <a:lnTo>
                  <a:pt x="741" y="864"/>
                </a:lnTo>
                <a:lnTo>
                  <a:pt x="747" y="865"/>
                </a:lnTo>
                <a:lnTo>
                  <a:pt x="747" y="870"/>
                </a:lnTo>
                <a:lnTo>
                  <a:pt x="769" y="870"/>
                </a:lnTo>
                <a:lnTo>
                  <a:pt x="769" y="867"/>
                </a:lnTo>
                <a:lnTo>
                  <a:pt x="765" y="851"/>
                </a:lnTo>
                <a:lnTo>
                  <a:pt x="775" y="865"/>
                </a:lnTo>
                <a:lnTo>
                  <a:pt x="782" y="865"/>
                </a:lnTo>
                <a:lnTo>
                  <a:pt x="782" y="870"/>
                </a:lnTo>
                <a:lnTo>
                  <a:pt x="779" y="870"/>
                </a:lnTo>
                <a:lnTo>
                  <a:pt x="780" y="881"/>
                </a:lnTo>
                <a:lnTo>
                  <a:pt x="809" y="881"/>
                </a:lnTo>
                <a:lnTo>
                  <a:pt x="810" y="887"/>
                </a:lnTo>
                <a:lnTo>
                  <a:pt x="819" y="896"/>
                </a:lnTo>
                <a:lnTo>
                  <a:pt x="829" y="896"/>
                </a:lnTo>
                <a:lnTo>
                  <a:pt x="829" y="921"/>
                </a:lnTo>
                <a:lnTo>
                  <a:pt x="824" y="921"/>
                </a:lnTo>
                <a:lnTo>
                  <a:pt x="824" y="926"/>
                </a:lnTo>
                <a:lnTo>
                  <a:pt x="820" y="926"/>
                </a:lnTo>
                <a:lnTo>
                  <a:pt x="819" y="927"/>
                </a:lnTo>
                <a:lnTo>
                  <a:pt x="814" y="927"/>
                </a:lnTo>
                <a:lnTo>
                  <a:pt x="812" y="932"/>
                </a:lnTo>
                <a:lnTo>
                  <a:pt x="804" y="932"/>
                </a:lnTo>
                <a:lnTo>
                  <a:pt x="802" y="943"/>
                </a:lnTo>
                <a:lnTo>
                  <a:pt x="797" y="943"/>
                </a:lnTo>
                <a:lnTo>
                  <a:pt x="796" y="982"/>
                </a:lnTo>
                <a:lnTo>
                  <a:pt x="783" y="982"/>
                </a:lnTo>
                <a:lnTo>
                  <a:pt x="782" y="987"/>
                </a:lnTo>
                <a:lnTo>
                  <a:pt x="759" y="982"/>
                </a:lnTo>
                <a:lnTo>
                  <a:pt x="759" y="987"/>
                </a:lnTo>
                <a:lnTo>
                  <a:pt x="755" y="987"/>
                </a:lnTo>
                <a:lnTo>
                  <a:pt x="760" y="990"/>
                </a:lnTo>
                <a:lnTo>
                  <a:pt x="758" y="993"/>
                </a:lnTo>
                <a:lnTo>
                  <a:pt x="755" y="991"/>
                </a:lnTo>
                <a:lnTo>
                  <a:pt x="755" y="1019"/>
                </a:lnTo>
                <a:lnTo>
                  <a:pt x="746" y="1019"/>
                </a:lnTo>
                <a:lnTo>
                  <a:pt x="747" y="1002"/>
                </a:lnTo>
                <a:lnTo>
                  <a:pt x="742" y="994"/>
                </a:lnTo>
                <a:lnTo>
                  <a:pt x="737" y="973"/>
                </a:lnTo>
                <a:lnTo>
                  <a:pt x="724" y="969"/>
                </a:lnTo>
                <a:lnTo>
                  <a:pt x="724" y="979"/>
                </a:lnTo>
                <a:lnTo>
                  <a:pt x="714" y="976"/>
                </a:lnTo>
                <a:lnTo>
                  <a:pt x="656" y="977"/>
                </a:lnTo>
                <a:lnTo>
                  <a:pt x="655" y="973"/>
                </a:lnTo>
                <a:lnTo>
                  <a:pt x="651" y="976"/>
                </a:lnTo>
                <a:lnTo>
                  <a:pt x="643" y="974"/>
                </a:lnTo>
                <a:lnTo>
                  <a:pt x="630" y="976"/>
                </a:lnTo>
                <a:lnTo>
                  <a:pt x="628" y="951"/>
                </a:lnTo>
                <a:lnTo>
                  <a:pt x="588" y="952"/>
                </a:lnTo>
                <a:lnTo>
                  <a:pt x="576" y="955"/>
                </a:lnTo>
                <a:lnTo>
                  <a:pt x="573" y="957"/>
                </a:lnTo>
                <a:lnTo>
                  <a:pt x="574" y="968"/>
                </a:lnTo>
                <a:lnTo>
                  <a:pt x="567" y="983"/>
                </a:lnTo>
                <a:lnTo>
                  <a:pt x="567" y="993"/>
                </a:lnTo>
                <a:lnTo>
                  <a:pt x="564" y="979"/>
                </a:lnTo>
                <a:lnTo>
                  <a:pt x="552" y="977"/>
                </a:lnTo>
                <a:lnTo>
                  <a:pt x="548" y="968"/>
                </a:lnTo>
                <a:lnTo>
                  <a:pt x="532" y="979"/>
                </a:lnTo>
                <a:lnTo>
                  <a:pt x="527" y="980"/>
                </a:lnTo>
                <a:lnTo>
                  <a:pt x="514" y="988"/>
                </a:lnTo>
                <a:lnTo>
                  <a:pt x="497" y="1000"/>
                </a:lnTo>
                <a:lnTo>
                  <a:pt x="455" y="1022"/>
                </a:lnTo>
                <a:lnTo>
                  <a:pt x="437" y="1025"/>
                </a:lnTo>
                <a:lnTo>
                  <a:pt x="433" y="1022"/>
                </a:lnTo>
                <a:lnTo>
                  <a:pt x="432" y="1022"/>
                </a:lnTo>
                <a:lnTo>
                  <a:pt x="427" y="1019"/>
                </a:lnTo>
                <a:lnTo>
                  <a:pt x="420" y="1005"/>
                </a:lnTo>
                <a:lnTo>
                  <a:pt x="415" y="988"/>
                </a:lnTo>
                <a:lnTo>
                  <a:pt x="401" y="977"/>
                </a:lnTo>
                <a:lnTo>
                  <a:pt x="368" y="969"/>
                </a:lnTo>
                <a:lnTo>
                  <a:pt x="343" y="965"/>
                </a:lnTo>
                <a:lnTo>
                  <a:pt x="315" y="952"/>
                </a:lnTo>
                <a:lnTo>
                  <a:pt x="295" y="942"/>
                </a:lnTo>
                <a:lnTo>
                  <a:pt x="182" y="901"/>
                </a:lnTo>
                <a:lnTo>
                  <a:pt x="139" y="903"/>
                </a:lnTo>
                <a:lnTo>
                  <a:pt x="139" y="887"/>
                </a:lnTo>
                <a:lnTo>
                  <a:pt x="74" y="887"/>
                </a:lnTo>
                <a:lnTo>
                  <a:pt x="76" y="840"/>
                </a:lnTo>
                <a:lnTo>
                  <a:pt x="87" y="846"/>
                </a:lnTo>
                <a:lnTo>
                  <a:pt x="90" y="874"/>
                </a:lnTo>
                <a:lnTo>
                  <a:pt x="118" y="874"/>
                </a:lnTo>
                <a:lnTo>
                  <a:pt x="118" y="864"/>
                </a:lnTo>
                <a:lnTo>
                  <a:pt x="105" y="857"/>
                </a:lnTo>
                <a:lnTo>
                  <a:pt x="105" y="850"/>
                </a:lnTo>
                <a:lnTo>
                  <a:pt x="113" y="851"/>
                </a:lnTo>
                <a:lnTo>
                  <a:pt x="111" y="843"/>
                </a:lnTo>
                <a:lnTo>
                  <a:pt x="108" y="843"/>
                </a:lnTo>
                <a:lnTo>
                  <a:pt x="108" y="842"/>
                </a:lnTo>
                <a:lnTo>
                  <a:pt x="111" y="842"/>
                </a:lnTo>
                <a:lnTo>
                  <a:pt x="111" y="837"/>
                </a:lnTo>
                <a:lnTo>
                  <a:pt x="106" y="835"/>
                </a:lnTo>
                <a:lnTo>
                  <a:pt x="111" y="835"/>
                </a:lnTo>
                <a:lnTo>
                  <a:pt x="110" y="829"/>
                </a:lnTo>
                <a:lnTo>
                  <a:pt x="106" y="828"/>
                </a:lnTo>
                <a:lnTo>
                  <a:pt x="106" y="826"/>
                </a:lnTo>
                <a:lnTo>
                  <a:pt x="110" y="828"/>
                </a:lnTo>
                <a:lnTo>
                  <a:pt x="111" y="825"/>
                </a:lnTo>
                <a:lnTo>
                  <a:pt x="119" y="823"/>
                </a:lnTo>
                <a:lnTo>
                  <a:pt x="118" y="818"/>
                </a:lnTo>
                <a:lnTo>
                  <a:pt x="126" y="815"/>
                </a:lnTo>
                <a:lnTo>
                  <a:pt x="156" y="801"/>
                </a:lnTo>
                <a:lnTo>
                  <a:pt x="159" y="812"/>
                </a:lnTo>
                <a:lnTo>
                  <a:pt x="174" y="826"/>
                </a:lnTo>
                <a:lnTo>
                  <a:pt x="177" y="838"/>
                </a:lnTo>
                <a:lnTo>
                  <a:pt x="185" y="846"/>
                </a:lnTo>
                <a:lnTo>
                  <a:pt x="189" y="799"/>
                </a:lnTo>
                <a:lnTo>
                  <a:pt x="188" y="774"/>
                </a:lnTo>
                <a:lnTo>
                  <a:pt x="189" y="774"/>
                </a:lnTo>
                <a:lnTo>
                  <a:pt x="212" y="784"/>
                </a:lnTo>
                <a:lnTo>
                  <a:pt x="201" y="694"/>
                </a:lnTo>
                <a:lnTo>
                  <a:pt x="200" y="690"/>
                </a:lnTo>
                <a:lnTo>
                  <a:pt x="196" y="686"/>
                </a:lnTo>
                <a:lnTo>
                  <a:pt x="186" y="690"/>
                </a:lnTo>
                <a:lnTo>
                  <a:pt x="185" y="692"/>
                </a:lnTo>
                <a:lnTo>
                  <a:pt x="169" y="698"/>
                </a:lnTo>
                <a:lnTo>
                  <a:pt x="160" y="694"/>
                </a:lnTo>
                <a:lnTo>
                  <a:pt x="178" y="686"/>
                </a:lnTo>
                <a:lnTo>
                  <a:pt x="182" y="687"/>
                </a:lnTo>
                <a:lnTo>
                  <a:pt x="169" y="680"/>
                </a:lnTo>
                <a:lnTo>
                  <a:pt x="166" y="683"/>
                </a:lnTo>
                <a:lnTo>
                  <a:pt x="150" y="689"/>
                </a:lnTo>
                <a:lnTo>
                  <a:pt x="129" y="678"/>
                </a:lnTo>
                <a:lnTo>
                  <a:pt x="146" y="671"/>
                </a:lnTo>
                <a:lnTo>
                  <a:pt x="152" y="674"/>
                </a:lnTo>
                <a:lnTo>
                  <a:pt x="154" y="671"/>
                </a:lnTo>
                <a:lnTo>
                  <a:pt x="139" y="663"/>
                </a:lnTo>
                <a:lnTo>
                  <a:pt x="119" y="672"/>
                </a:lnTo>
                <a:lnTo>
                  <a:pt x="101" y="663"/>
                </a:lnTo>
                <a:lnTo>
                  <a:pt x="101" y="659"/>
                </a:lnTo>
                <a:lnTo>
                  <a:pt x="87" y="667"/>
                </a:lnTo>
                <a:lnTo>
                  <a:pt x="85" y="661"/>
                </a:lnTo>
                <a:lnTo>
                  <a:pt x="95" y="656"/>
                </a:lnTo>
                <a:lnTo>
                  <a:pt x="96" y="656"/>
                </a:lnTo>
                <a:lnTo>
                  <a:pt x="99" y="656"/>
                </a:lnTo>
                <a:lnTo>
                  <a:pt x="95" y="641"/>
                </a:lnTo>
                <a:lnTo>
                  <a:pt x="87" y="636"/>
                </a:lnTo>
                <a:lnTo>
                  <a:pt x="74" y="627"/>
                </a:lnTo>
                <a:lnTo>
                  <a:pt x="71" y="630"/>
                </a:lnTo>
                <a:lnTo>
                  <a:pt x="70" y="630"/>
                </a:lnTo>
                <a:lnTo>
                  <a:pt x="61" y="647"/>
                </a:lnTo>
                <a:lnTo>
                  <a:pt x="55" y="648"/>
                </a:lnTo>
                <a:lnTo>
                  <a:pt x="61" y="611"/>
                </a:lnTo>
                <a:lnTo>
                  <a:pt x="50" y="614"/>
                </a:lnTo>
                <a:lnTo>
                  <a:pt x="40" y="655"/>
                </a:lnTo>
                <a:lnTo>
                  <a:pt x="33" y="659"/>
                </a:lnTo>
                <a:lnTo>
                  <a:pt x="42" y="603"/>
                </a:lnTo>
                <a:lnTo>
                  <a:pt x="76" y="591"/>
                </a:lnTo>
                <a:lnTo>
                  <a:pt x="82" y="572"/>
                </a:lnTo>
                <a:lnTo>
                  <a:pt x="77" y="580"/>
                </a:lnTo>
                <a:lnTo>
                  <a:pt x="49" y="589"/>
                </a:lnTo>
                <a:lnTo>
                  <a:pt x="50" y="591"/>
                </a:lnTo>
                <a:lnTo>
                  <a:pt x="46" y="593"/>
                </a:lnTo>
                <a:lnTo>
                  <a:pt x="43" y="589"/>
                </a:lnTo>
                <a:lnTo>
                  <a:pt x="45" y="561"/>
                </a:lnTo>
                <a:lnTo>
                  <a:pt x="49" y="555"/>
                </a:lnTo>
                <a:lnTo>
                  <a:pt x="51" y="552"/>
                </a:lnTo>
                <a:lnTo>
                  <a:pt x="79" y="542"/>
                </a:lnTo>
                <a:lnTo>
                  <a:pt x="79" y="541"/>
                </a:lnTo>
                <a:lnTo>
                  <a:pt x="86" y="538"/>
                </a:lnTo>
                <a:lnTo>
                  <a:pt x="82" y="522"/>
                </a:lnTo>
                <a:lnTo>
                  <a:pt x="42" y="536"/>
                </a:lnTo>
                <a:lnTo>
                  <a:pt x="42" y="538"/>
                </a:lnTo>
                <a:lnTo>
                  <a:pt x="14" y="546"/>
                </a:lnTo>
                <a:lnTo>
                  <a:pt x="11" y="552"/>
                </a:lnTo>
                <a:lnTo>
                  <a:pt x="4" y="544"/>
                </a:lnTo>
                <a:lnTo>
                  <a:pt x="5" y="542"/>
                </a:lnTo>
                <a:lnTo>
                  <a:pt x="6" y="542"/>
                </a:lnTo>
                <a:lnTo>
                  <a:pt x="7" y="538"/>
                </a:lnTo>
                <a:lnTo>
                  <a:pt x="6" y="538"/>
                </a:lnTo>
                <a:lnTo>
                  <a:pt x="9" y="528"/>
                </a:lnTo>
                <a:lnTo>
                  <a:pt x="6" y="524"/>
                </a:lnTo>
                <a:lnTo>
                  <a:pt x="23" y="518"/>
                </a:lnTo>
                <a:lnTo>
                  <a:pt x="61" y="503"/>
                </a:lnTo>
                <a:lnTo>
                  <a:pt x="56" y="485"/>
                </a:lnTo>
                <a:lnTo>
                  <a:pt x="47" y="454"/>
                </a:lnTo>
                <a:lnTo>
                  <a:pt x="20" y="438"/>
                </a:lnTo>
                <a:lnTo>
                  <a:pt x="11" y="427"/>
                </a:lnTo>
                <a:lnTo>
                  <a:pt x="4" y="406"/>
                </a:lnTo>
                <a:lnTo>
                  <a:pt x="0" y="404"/>
                </a:lnTo>
                <a:lnTo>
                  <a:pt x="9" y="390"/>
                </a:lnTo>
                <a:lnTo>
                  <a:pt x="24" y="376"/>
                </a:lnTo>
                <a:lnTo>
                  <a:pt x="82" y="353"/>
                </a:lnTo>
                <a:lnTo>
                  <a:pt x="103" y="323"/>
                </a:lnTo>
                <a:lnTo>
                  <a:pt x="126" y="309"/>
                </a:lnTo>
                <a:lnTo>
                  <a:pt x="175" y="287"/>
                </a:lnTo>
                <a:lnTo>
                  <a:pt x="185" y="276"/>
                </a:lnTo>
                <a:lnTo>
                  <a:pt x="188" y="264"/>
                </a:lnTo>
                <a:lnTo>
                  <a:pt x="186" y="254"/>
                </a:lnTo>
                <a:lnTo>
                  <a:pt x="178" y="236"/>
                </a:lnTo>
                <a:lnTo>
                  <a:pt x="177" y="223"/>
                </a:lnTo>
                <a:lnTo>
                  <a:pt x="181" y="205"/>
                </a:lnTo>
                <a:lnTo>
                  <a:pt x="188" y="197"/>
                </a:lnTo>
                <a:lnTo>
                  <a:pt x="231" y="192"/>
                </a:lnTo>
                <a:lnTo>
                  <a:pt x="245" y="200"/>
                </a:lnTo>
                <a:lnTo>
                  <a:pt x="258" y="208"/>
                </a:lnTo>
                <a:lnTo>
                  <a:pt x="277" y="215"/>
                </a:lnTo>
                <a:lnTo>
                  <a:pt x="288" y="212"/>
                </a:lnTo>
                <a:lnTo>
                  <a:pt x="290" y="205"/>
                </a:lnTo>
                <a:lnTo>
                  <a:pt x="293" y="203"/>
                </a:lnTo>
                <a:lnTo>
                  <a:pt x="314" y="183"/>
                </a:lnTo>
                <a:lnTo>
                  <a:pt x="330" y="178"/>
                </a:lnTo>
                <a:lnTo>
                  <a:pt x="342" y="170"/>
                </a:lnTo>
                <a:lnTo>
                  <a:pt x="347" y="163"/>
                </a:lnTo>
                <a:lnTo>
                  <a:pt x="344" y="160"/>
                </a:lnTo>
                <a:lnTo>
                  <a:pt x="346" y="153"/>
                </a:lnTo>
                <a:lnTo>
                  <a:pt x="350" y="153"/>
                </a:lnTo>
                <a:lnTo>
                  <a:pt x="357" y="133"/>
                </a:lnTo>
                <a:lnTo>
                  <a:pt x="356" y="122"/>
                </a:lnTo>
                <a:lnTo>
                  <a:pt x="364" y="113"/>
                </a:lnTo>
                <a:lnTo>
                  <a:pt x="369" y="113"/>
                </a:lnTo>
                <a:lnTo>
                  <a:pt x="372" y="106"/>
                </a:lnTo>
                <a:lnTo>
                  <a:pt x="382" y="100"/>
                </a:lnTo>
                <a:lnTo>
                  <a:pt x="391" y="99"/>
                </a:lnTo>
                <a:lnTo>
                  <a:pt x="400" y="103"/>
                </a:lnTo>
                <a:lnTo>
                  <a:pt x="405" y="100"/>
                </a:lnTo>
                <a:lnTo>
                  <a:pt x="410" y="102"/>
                </a:lnTo>
                <a:lnTo>
                  <a:pt x="415" y="103"/>
                </a:lnTo>
                <a:lnTo>
                  <a:pt x="426" y="108"/>
                </a:lnTo>
                <a:lnTo>
                  <a:pt x="428" y="106"/>
                </a:lnTo>
                <a:lnTo>
                  <a:pt x="426" y="119"/>
                </a:lnTo>
                <a:lnTo>
                  <a:pt x="459" y="136"/>
                </a:lnTo>
                <a:lnTo>
                  <a:pt x="466" y="138"/>
                </a:lnTo>
                <a:lnTo>
                  <a:pt x="489" y="116"/>
                </a:lnTo>
                <a:lnTo>
                  <a:pt x="502" y="108"/>
                </a:lnTo>
                <a:lnTo>
                  <a:pt x="515" y="106"/>
                </a:lnTo>
                <a:lnTo>
                  <a:pt x="516" y="113"/>
                </a:lnTo>
                <a:lnTo>
                  <a:pt x="531" y="113"/>
                </a:lnTo>
                <a:lnTo>
                  <a:pt x="545" y="119"/>
                </a:lnTo>
                <a:lnTo>
                  <a:pt x="561" y="111"/>
                </a:lnTo>
                <a:lnTo>
                  <a:pt x="561" y="105"/>
                </a:lnTo>
                <a:lnTo>
                  <a:pt x="569" y="102"/>
                </a:lnTo>
                <a:lnTo>
                  <a:pt x="569" y="99"/>
                </a:lnTo>
                <a:lnTo>
                  <a:pt x="573" y="93"/>
                </a:lnTo>
                <a:lnTo>
                  <a:pt x="564" y="88"/>
                </a:lnTo>
                <a:lnTo>
                  <a:pt x="561" y="82"/>
                </a:lnTo>
                <a:lnTo>
                  <a:pt x="576" y="57"/>
                </a:lnTo>
                <a:lnTo>
                  <a:pt x="579" y="52"/>
                </a:lnTo>
                <a:lnTo>
                  <a:pt x="607" y="44"/>
                </a:lnTo>
                <a:lnTo>
                  <a:pt x="611" y="39"/>
                </a:lnTo>
                <a:lnTo>
                  <a:pt x="620" y="15"/>
                </a:lnTo>
                <a:lnTo>
                  <a:pt x="625" y="8"/>
                </a:lnTo>
                <a:lnTo>
                  <a:pt x="636" y="0"/>
                </a:lnTo>
                <a:lnTo>
                  <a:pt x="643" y="5"/>
                </a:lnTo>
                <a:lnTo>
                  <a:pt x="653" y="4"/>
                </a:lnTo>
                <a:lnTo>
                  <a:pt x="661" y="10"/>
                </a:lnTo>
                <a:lnTo>
                  <a:pt x="664" y="19"/>
                </a:lnTo>
                <a:lnTo>
                  <a:pt x="663" y="27"/>
                </a:lnTo>
                <a:lnTo>
                  <a:pt x="657" y="24"/>
                </a:lnTo>
                <a:lnTo>
                  <a:pt x="663" y="30"/>
                </a:lnTo>
                <a:lnTo>
                  <a:pt x="660" y="44"/>
                </a:lnTo>
                <a:lnTo>
                  <a:pt x="659" y="43"/>
                </a:lnTo>
                <a:lnTo>
                  <a:pt x="661" y="66"/>
                </a:lnTo>
                <a:lnTo>
                  <a:pt x="696" y="68"/>
                </a:lnTo>
                <a:lnTo>
                  <a:pt x="699" y="76"/>
                </a:lnTo>
                <a:lnTo>
                  <a:pt x="706" y="85"/>
                </a:lnTo>
                <a:lnTo>
                  <a:pt x="701" y="88"/>
                </a:lnTo>
                <a:lnTo>
                  <a:pt x="691" y="102"/>
                </a:lnTo>
                <a:lnTo>
                  <a:pt x="688" y="130"/>
                </a:lnTo>
                <a:lnTo>
                  <a:pt x="706" y="155"/>
                </a:lnTo>
                <a:lnTo>
                  <a:pt x="709" y="166"/>
                </a:lnTo>
                <a:lnTo>
                  <a:pt x="708" y="181"/>
                </a:lnTo>
                <a:lnTo>
                  <a:pt x="695" y="187"/>
                </a:lnTo>
                <a:lnTo>
                  <a:pt x="674" y="203"/>
                </a:lnTo>
                <a:lnTo>
                  <a:pt x="680" y="214"/>
                </a:lnTo>
                <a:lnTo>
                  <a:pt x="682" y="248"/>
                </a:lnTo>
                <a:lnTo>
                  <a:pt x="705" y="242"/>
                </a:lnTo>
                <a:lnTo>
                  <a:pt x="708" y="247"/>
                </a:lnTo>
                <a:lnTo>
                  <a:pt x="720" y="248"/>
                </a:lnTo>
                <a:lnTo>
                  <a:pt x="731" y="261"/>
                </a:lnTo>
                <a:lnTo>
                  <a:pt x="731" y="267"/>
                </a:lnTo>
                <a:lnTo>
                  <a:pt x="739" y="289"/>
                </a:lnTo>
                <a:lnTo>
                  <a:pt x="749" y="317"/>
                </a:lnTo>
                <a:lnTo>
                  <a:pt x="746" y="322"/>
                </a:lnTo>
                <a:lnTo>
                  <a:pt x="749" y="326"/>
                </a:lnTo>
                <a:lnTo>
                  <a:pt x="749" y="329"/>
                </a:lnTo>
                <a:lnTo>
                  <a:pt x="751" y="329"/>
                </a:lnTo>
                <a:lnTo>
                  <a:pt x="750" y="337"/>
                </a:lnTo>
                <a:lnTo>
                  <a:pt x="770" y="339"/>
                </a:lnTo>
                <a:lnTo>
                  <a:pt x="773" y="315"/>
                </a:lnTo>
                <a:lnTo>
                  <a:pt x="786" y="315"/>
                </a:lnTo>
                <a:lnTo>
                  <a:pt x="774" y="290"/>
                </a:lnTo>
                <a:lnTo>
                  <a:pt x="809" y="292"/>
                </a:lnTo>
                <a:lnTo>
                  <a:pt x="814" y="283"/>
                </a:lnTo>
                <a:lnTo>
                  <a:pt x="811" y="284"/>
                </a:lnTo>
                <a:lnTo>
                  <a:pt x="810" y="279"/>
                </a:lnTo>
                <a:lnTo>
                  <a:pt x="811" y="279"/>
                </a:lnTo>
                <a:lnTo>
                  <a:pt x="810" y="278"/>
                </a:lnTo>
                <a:lnTo>
                  <a:pt x="811" y="278"/>
                </a:lnTo>
                <a:lnTo>
                  <a:pt x="811" y="276"/>
                </a:lnTo>
                <a:lnTo>
                  <a:pt x="808" y="275"/>
                </a:lnTo>
                <a:lnTo>
                  <a:pt x="812" y="275"/>
                </a:lnTo>
                <a:lnTo>
                  <a:pt x="812" y="276"/>
                </a:lnTo>
                <a:lnTo>
                  <a:pt x="815" y="278"/>
                </a:lnTo>
                <a:lnTo>
                  <a:pt x="815" y="273"/>
                </a:lnTo>
                <a:lnTo>
                  <a:pt x="812" y="271"/>
                </a:lnTo>
                <a:lnTo>
                  <a:pt x="811" y="270"/>
                </a:lnTo>
                <a:lnTo>
                  <a:pt x="808" y="269"/>
                </a:lnTo>
                <a:lnTo>
                  <a:pt x="808" y="265"/>
                </a:lnTo>
                <a:lnTo>
                  <a:pt x="806" y="264"/>
                </a:lnTo>
                <a:lnTo>
                  <a:pt x="808" y="256"/>
                </a:lnTo>
                <a:lnTo>
                  <a:pt x="809" y="256"/>
                </a:lnTo>
                <a:lnTo>
                  <a:pt x="810" y="262"/>
                </a:lnTo>
                <a:lnTo>
                  <a:pt x="811" y="257"/>
                </a:lnTo>
                <a:lnTo>
                  <a:pt x="814" y="261"/>
                </a:lnTo>
                <a:lnTo>
                  <a:pt x="815" y="261"/>
                </a:lnTo>
                <a:close/>
              </a:path>
            </a:pathLst>
          </a:custGeom>
          <a:solidFill>
            <a:srgbClr val="FF9999"/>
          </a:solidFill>
          <a:ln w="38100" cap="rnd">
            <a:solidFill>
              <a:srgbClr val="808080"/>
            </a:solidFill>
            <a:prstDash val="solid"/>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23" name="Freeform 7"/>
          <p:cNvSpPr>
            <a:spLocks/>
          </p:cNvSpPr>
          <p:nvPr/>
        </p:nvSpPr>
        <p:spPr bwMode="auto">
          <a:xfrm>
            <a:off x="7847013" y="3414713"/>
            <a:ext cx="449262" cy="501650"/>
          </a:xfrm>
          <a:custGeom>
            <a:avLst/>
            <a:gdLst>
              <a:gd name="T0" fmla="*/ 130632798 w 307"/>
              <a:gd name="T1" fmla="*/ 37801548 h 316"/>
              <a:gd name="T2" fmla="*/ 126349445 w 307"/>
              <a:gd name="T3" fmla="*/ 0 h 316"/>
              <a:gd name="T4" fmla="*/ 134916151 w 307"/>
              <a:gd name="T5" fmla="*/ 20161248 h 316"/>
              <a:gd name="T6" fmla="*/ 194878748 w 307"/>
              <a:gd name="T7" fmla="*/ 37801548 h 316"/>
              <a:gd name="T8" fmla="*/ 194878748 w 307"/>
              <a:gd name="T9" fmla="*/ 73083734 h 316"/>
              <a:gd name="T10" fmla="*/ 239850295 w 307"/>
              <a:gd name="T11" fmla="*/ 65524062 h 316"/>
              <a:gd name="T12" fmla="*/ 246276056 w 307"/>
              <a:gd name="T13" fmla="*/ 30241876 h 316"/>
              <a:gd name="T14" fmla="*/ 379049753 w 307"/>
              <a:gd name="T15" fmla="*/ 25201559 h 316"/>
              <a:gd name="T16" fmla="*/ 396181793 w 307"/>
              <a:gd name="T17" fmla="*/ 27720927 h 316"/>
              <a:gd name="T18" fmla="*/ 483985407 w 307"/>
              <a:gd name="T19" fmla="*/ 47883756 h 316"/>
              <a:gd name="T20" fmla="*/ 520391711 w 307"/>
              <a:gd name="T21" fmla="*/ 68043424 h 316"/>
              <a:gd name="T22" fmla="*/ 569646612 w 307"/>
              <a:gd name="T23" fmla="*/ 45362807 h 316"/>
              <a:gd name="T24" fmla="*/ 595343803 w 307"/>
              <a:gd name="T25" fmla="*/ 40322497 h 316"/>
              <a:gd name="T26" fmla="*/ 612477214 w 307"/>
              <a:gd name="T27" fmla="*/ 83165943 h 316"/>
              <a:gd name="T28" fmla="*/ 601769564 w 307"/>
              <a:gd name="T29" fmla="*/ 173891557 h 316"/>
              <a:gd name="T30" fmla="*/ 644600166 w 307"/>
              <a:gd name="T31" fmla="*/ 246975316 h 316"/>
              <a:gd name="T32" fmla="*/ 648882056 w 307"/>
              <a:gd name="T33" fmla="*/ 307459043 h 316"/>
              <a:gd name="T34" fmla="*/ 640316813 w 307"/>
              <a:gd name="T35" fmla="*/ 360383098 h 316"/>
              <a:gd name="T36" fmla="*/ 612477214 w 307"/>
              <a:gd name="T37" fmla="*/ 410784616 h 316"/>
              <a:gd name="T38" fmla="*/ 576070909 w 307"/>
              <a:gd name="T39" fmla="*/ 466228131 h 316"/>
              <a:gd name="T40" fmla="*/ 569646612 w 307"/>
              <a:gd name="T41" fmla="*/ 519152185 h 316"/>
              <a:gd name="T42" fmla="*/ 558938961 w 307"/>
              <a:gd name="T43" fmla="*/ 592235895 h 316"/>
              <a:gd name="T44" fmla="*/ 535381252 w 307"/>
              <a:gd name="T45" fmla="*/ 635079328 h 316"/>
              <a:gd name="T46" fmla="*/ 511825006 w 307"/>
              <a:gd name="T47" fmla="*/ 655240570 h 316"/>
              <a:gd name="T48" fmla="*/ 520391711 w 307"/>
              <a:gd name="T49" fmla="*/ 685482434 h 316"/>
              <a:gd name="T50" fmla="*/ 520391711 w 307"/>
              <a:gd name="T51" fmla="*/ 753527420 h 316"/>
              <a:gd name="T52" fmla="*/ 503258300 w 307"/>
              <a:gd name="T53" fmla="*/ 761087092 h 316"/>
              <a:gd name="T54" fmla="*/ 468994403 w 307"/>
              <a:gd name="T55" fmla="*/ 756046781 h 316"/>
              <a:gd name="T56" fmla="*/ 430447153 w 307"/>
              <a:gd name="T57" fmla="*/ 761087092 h 316"/>
              <a:gd name="T58" fmla="*/ 409031852 w 307"/>
              <a:gd name="T59" fmla="*/ 753527420 h 316"/>
              <a:gd name="T60" fmla="*/ 396181793 w 307"/>
              <a:gd name="T61" fmla="*/ 748487109 h 316"/>
              <a:gd name="T62" fmla="*/ 340502504 w 307"/>
              <a:gd name="T63" fmla="*/ 740925850 h 316"/>
              <a:gd name="T64" fmla="*/ 327653908 w 307"/>
              <a:gd name="T65" fmla="*/ 748487109 h 316"/>
              <a:gd name="T66" fmla="*/ 278399008 w 307"/>
              <a:gd name="T67" fmla="*/ 745966160 h 316"/>
              <a:gd name="T68" fmla="*/ 186313460 w 307"/>
              <a:gd name="T69" fmla="*/ 748487109 h 316"/>
              <a:gd name="T70" fmla="*/ 169180048 w 307"/>
              <a:gd name="T71" fmla="*/ 796369266 h 316"/>
              <a:gd name="T72" fmla="*/ 2140945 w 307"/>
              <a:gd name="T73" fmla="*/ 745966160 h 316"/>
              <a:gd name="T74" fmla="*/ 0 w 307"/>
              <a:gd name="T75" fmla="*/ 307459043 h 316"/>
              <a:gd name="T76" fmla="*/ 117784203 w 307"/>
              <a:gd name="T77" fmla="*/ 40322497 h 3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7"/>
              <a:gd name="T118" fmla="*/ 0 h 316"/>
              <a:gd name="T119" fmla="*/ 307 w 307"/>
              <a:gd name="T120" fmla="*/ 316 h 3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7" h="316">
                <a:moveTo>
                  <a:pt x="55" y="16"/>
                </a:moveTo>
                <a:lnTo>
                  <a:pt x="61" y="15"/>
                </a:lnTo>
                <a:lnTo>
                  <a:pt x="59" y="10"/>
                </a:lnTo>
                <a:lnTo>
                  <a:pt x="59" y="0"/>
                </a:lnTo>
                <a:lnTo>
                  <a:pt x="60" y="0"/>
                </a:lnTo>
                <a:lnTo>
                  <a:pt x="63" y="8"/>
                </a:lnTo>
                <a:lnTo>
                  <a:pt x="68" y="15"/>
                </a:lnTo>
                <a:lnTo>
                  <a:pt x="91" y="15"/>
                </a:lnTo>
                <a:lnTo>
                  <a:pt x="93" y="23"/>
                </a:lnTo>
                <a:lnTo>
                  <a:pt x="91" y="29"/>
                </a:lnTo>
                <a:lnTo>
                  <a:pt x="108" y="29"/>
                </a:lnTo>
                <a:lnTo>
                  <a:pt x="112" y="26"/>
                </a:lnTo>
                <a:lnTo>
                  <a:pt x="115" y="25"/>
                </a:lnTo>
                <a:lnTo>
                  <a:pt x="115" y="12"/>
                </a:lnTo>
                <a:lnTo>
                  <a:pt x="174" y="12"/>
                </a:lnTo>
                <a:lnTo>
                  <a:pt x="177" y="10"/>
                </a:lnTo>
                <a:lnTo>
                  <a:pt x="183" y="8"/>
                </a:lnTo>
                <a:lnTo>
                  <a:pt x="185" y="11"/>
                </a:lnTo>
                <a:lnTo>
                  <a:pt x="213" y="13"/>
                </a:lnTo>
                <a:lnTo>
                  <a:pt x="226" y="19"/>
                </a:lnTo>
                <a:lnTo>
                  <a:pt x="233" y="27"/>
                </a:lnTo>
                <a:lnTo>
                  <a:pt x="243" y="27"/>
                </a:lnTo>
                <a:lnTo>
                  <a:pt x="263" y="22"/>
                </a:lnTo>
                <a:lnTo>
                  <a:pt x="266" y="18"/>
                </a:lnTo>
                <a:lnTo>
                  <a:pt x="275" y="19"/>
                </a:lnTo>
                <a:lnTo>
                  <a:pt x="278" y="16"/>
                </a:lnTo>
                <a:lnTo>
                  <a:pt x="281" y="22"/>
                </a:lnTo>
                <a:lnTo>
                  <a:pt x="286" y="33"/>
                </a:lnTo>
                <a:lnTo>
                  <a:pt x="279" y="52"/>
                </a:lnTo>
                <a:lnTo>
                  <a:pt x="281" y="69"/>
                </a:lnTo>
                <a:lnTo>
                  <a:pt x="293" y="84"/>
                </a:lnTo>
                <a:lnTo>
                  <a:pt x="301" y="98"/>
                </a:lnTo>
                <a:lnTo>
                  <a:pt x="306" y="100"/>
                </a:lnTo>
                <a:lnTo>
                  <a:pt x="303" y="122"/>
                </a:lnTo>
                <a:lnTo>
                  <a:pt x="307" y="130"/>
                </a:lnTo>
                <a:lnTo>
                  <a:pt x="299" y="143"/>
                </a:lnTo>
                <a:lnTo>
                  <a:pt x="297" y="150"/>
                </a:lnTo>
                <a:lnTo>
                  <a:pt x="286" y="163"/>
                </a:lnTo>
                <a:lnTo>
                  <a:pt x="285" y="170"/>
                </a:lnTo>
                <a:lnTo>
                  <a:pt x="269" y="185"/>
                </a:lnTo>
                <a:lnTo>
                  <a:pt x="269" y="194"/>
                </a:lnTo>
                <a:lnTo>
                  <a:pt x="266" y="206"/>
                </a:lnTo>
                <a:lnTo>
                  <a:pt x="272" y="211"/>
                </a:lnTo>
                <a:lnTo>
                  <a:pt x="261" y="235"/>
                </a:lnTo>
                <a:lnTo>
                  <a:pt x="258" y="236"/>
                </a:lnTo>
                <a:lnTo>
                  <a:pt x="250" y="252"/>
                </a:lnTo>
                <a:lnTo>
                  <a:pt x="243" y="253"/>
                </a:lnTo>
                <a:lnTo>
                  <a:pt x="239" y="260"/>
                </a:lnTo>
                <a:lnTo>
                  <a:pt x="237" y="268"/>
                </a:lnTo>
                <a:lnTo>
                  <a:pt x="243" y="272"/>
                </a:lnTo>
                <a:lnTo>
                  <a:pt x="244" y="275"/>
                </a:lnTo>
                <a:lnTo>
                  <a:pt x="243" y="299"/>
                </a:lnTo>
                <a:lnTo>
                  <a:pt x="237" y="302"/>
                </a:lnTo>
                <a:lnTo>
                  <a:pt x="235" y="302"/>
                </a:lnTo>
                <a:lnTo>
                  <a:pt x="229" y="299"/>
                </a:lnTo>
                <a:lnTo>
                  <a:pt x="219" y="300"/>
                </a:lnTo>
                <a:lnTo>
                  <a:pt x="217" y="305"/>
                </a:lnTo>
                <a:lnTo>
                  <a:pt x="201" y="302"/>
                </a:lnTo>
                <a:lnTo>
                  <a:pt x="196" y="302"/>
                </a:lnTo>
                <a:lnTo>
                  <a:pt x="191" y="299"/>
                </a:lnTo>
                <a:lnTo>
                  <a:pt x="187" y="300"/>
                </a:lnTo>
                <a:lnTo>
                  <a:pt x="185" y="297"/>
                </a:lnTo>
                <a:lnTo>
                  <a:pt x="169" y="296"/>
                </a:lnTo>
                <a:lnTo>
                  <a:pt x="159" y="294"/>
                </a:lnTo>
                <a:lnTo>
                  <a:pt x="154" y="294"/>
                </a:lnTo>
                <a:lnTo>
                  <a:pt x="153" y="297"/>
                </a:lnTo>
                <a:lnTo>
                  <a:pt x="134" y="299"/>
                </a:lnTo>
                <a:lnTo>
                  <a:pt x="130" y="296"/>
                </a:lnTo>
                <a:lnTo>
                  <a:pt x="127" y="297"/>
                </a:lnTo>
                <a:lnTo>
                  <a:pt x="87" y="297"/>
                </a:lnTo>
                <a:lnTo>
                  <a:pt x="84" y="316"/>
                </a:lnTo>
                <a:lnTo>
                  <a:pt x="79" y="316"/>
                </a:lnTo>
                <a:lnTo>
                  <a:pt x="82" y="297"/>
                </a:lnTo>
                <a:lnTo>
                  <a:pt x="1" y="296"/>
                </a:lnTo>
                <a:lnTo>
                  <a:pt x="0" y="242"/>
                </a:lnTo>
                <a:lnTo>
                  <a:pt x="0" y="122"/>
                </a:lnTo>
                <a:lnTo>
                  <a:pt x="55" y="120"/>
                </a:lnTo>
                <a:lnTo>
                  <a:pt x="55" y="16"/>
                </a:lnTo>
                <a:close/>
              </a:path>
            </a:pathLst>
          </a:custGeom>
          <a:solidFill>
            <a:srgbClr val="FFFFFF"/>
          </a:solidFill>
          <a:ln w="3175" cap="rnd" cmpd="sng">
            <a:no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24" name="Freeform 8"/>
          <p:cNvSpPr>
            <a:spLocks/>
          </p:cNvSpPr>
          <p:nvPr/>
        </p:nvSpPr>
        <p:spPr bwMode="auto">
          <a:xfrm>
            <a:off x="7475538" y="3876675"/>
            <a:ext cx="720725" cy="485775"/>
          </a:xfrm>
          <a:custGeom>
            <a:avLst/>
            <a:gdLst>
              <a:gd name="T0" fmla="*/ 721020912 w 492"/>
              <a:gd name="T1" fmla="*/ 234373743 h 306"/>
              <a:gd name="T2" fmla="*/ 538620401 w 492"/>
              <a:gd name="T3" fmla="*/ 90725614 h 306"/>
              <a:gd name="T4" fmla="*/ 725313033 w 492"/>
              <a:gd name="T5" fmla="*/ 50403117 h 306"/>
              <a:gd name="T6" fmla="*/ 817586502 w 492"/>
              <a:gd name="T7" fmla="*/ 15120938 h 306"/>
              <a:gd name="T8" fmla="*/ 875525746 w 492"/>
              <a:gd name="T9" fmla="*/ 2520950 h 306"/>
              <a:gd name="T10" fmla="*/ 942049233 w 492"/>
              <a:gd name="T11" fmla="*/ 7559675 h 306"/>
              <a:gd name="T12" fmla="*/ 967800496 w 492"/>
              <a:gd name="T13" fmla="*/ 27720926 h 306"/>
              <a:gd name="T14" fmla="*/ 1038614640 w 492"/>
              <a:gd name="T15" fmla="*/ 17640299 h 306"/>
              <a:gd name="T16" fmla="*/ 1045052822 w 492"/>
              <a:gd name="T17" fmla="*/ 52922491 h 306"/>
              <a:gd name="T18" fmla="*/ 1036468579 w 492"/>
              <a:gd name="T19" fmla="*/ 126007812 h 306"/>
              <a:gd name="T20" fmla="*/ 1049343478 w 492"/>
              <a:gd name="T21" fmla="*/ 148688415 h 306"/>
              <a:gd name="T22" fmla="*/ 1030030397 w 492"/>
              <a:gd name="T23" fmla="*/ 214212501 h 306"/>
              <a:gd name="T24" fmla="*/ 1010717316 w 492"/>
              <a:gd name="T25" fmla="*/ 294857469 h 306"/>
              <a:gd name="T26" fmla="*/ 997842416 w 492"/>
              <a:gd name="T27" fmla="*/ 380544335 h 306"/>
              <a:gd name="T28" fmla="*/ 942049233 w 492"/>
              <a:gd name="T29" fmla="*/ 425905641 h 306"/>
              <a:gd name="T30" fmla="*/ 912007313 w 492"/>
              <a:gd name="T31" fmla="*/ 471268435 h 306"/>
              <a:gd name="T32" fmla="*/ 909861252 w 492"/>
              <a:gd name="T33" fmla="*/ 529232800 h 306"/>
              <a:gd name="T34" fmla="*/ 886256049 w 492"/>
              <a:gd name="T35" fmla="*/ 572074645 h 306"/>
              <a:gd name="T36" fmla="*/ 836899583 w 492"/>
              <a:gd name="T37" fmla="*/ 559474663 h 306"/>
              <a:gd name="T38" fmla="*/ 787544582 w 492"/>
              <a:gd name="T39" fmla="*/ 567034335 h 306"/>
              <a:gd name="T40" fmla="*/ 723166972 w 492"/>
              <a:gd name="T41" fmla="*/ 567034335 h 306"/>
              <a:gd name="T42" fmla="*/ 635185808 w 492"/>
              <a:gd name="T43" fmla="*/ 579635905 h 306"/>
              <a:gd name="T44" fmla="*/ 605143888 w 492"/>
              <a:gd name="T45" fmla="*/ 579635905 h 306"/>
              <a:gd name="T46" fmla="*/ 624456970 w 492"/>
              <a:gd name="T47" fmla="*/ 622477750 h 306"/>
              <a:gd name="T48" fmla="*/ 508578481 w 492"/>
              <a:gd name="T49" fmla="*/ 655240562 h 306"/>
              <a:gd name="T50" fmla="*/ 480681157 w 492"/>
              <a:gd name="T51" fmla="*/ 672882443 h 306"/>
              <a:gd name="T52" fmla="*/ 480681157 w 492"/>
              <a:gd name="T53" fmla="*/ 705643667 h 306"/>
              <a:gd name="T54" fmla="*/ 469952318 w 492"/>
              <a:gd name="T55" fmla="*/ 723285547 h 306"/>
              <a:gd name="T56" fmla="*/ 461368076 w 492"/>
              <a:gd name="T57" fmla="*/ 730845219 h 306"/>
              <a:gd name="T58" fmla="*/ 457075954 w 492"/>
              <a:gd name="T59" fmla="*/ 768648342 h 306"/>
              <a:gd name="T60" fmla="*/ 379823537 w 492"/>
              <a:gd name="T61" fmla="*/ 733366168 h 306"/>
              <a:gd name="T62" fmla="*/ 354073739 w 492"/>
              <a:gd name="T63" fmla="*/ 753527410 h 306"/>
              <a:gd name="T64" fmla="*/ 291842373 w 492"/>
              <a:gd name="T65" fmla="*/ 738406479 h 306"/>
              <a:gd name="T66" fmla="*/ 263945049 w 492"/>
              <a:gd name="T67" fmla="*/ 725804909 h 306"/>
              <a:gd name="T68" fmla="*/ 259652927 w 492"/>
              <a:gd name="T69" fmla="*/ 703124305 h 306"/>
              <a:gd name="T70" fmla="*/ 238195250 w 492"/>
              <a:gd name="T71" fmla="*/ 705643667 h 306"/>
              <a:gd name="T72" fmla="*/ 156650758 w 492"/>
              <a:gd name="T73" fmla="*/ 640119631 h 306"/>
              <a:gd name="T74" fmla="*/ 199569088 w 492"/>
              <a:gd name="T75" fmla="*/ 551913403 h 306"/>
              <a:gd name="T76" fmla="*/ 225318886 w 492"/>
              <a:gd name="T77" fmla="*/ 519152179 h 306"/>
              <a:gd name="T78" fmla="*/ 248924089 w 492"/>
              <a:gd name="T79" fmla="*/ 514111868 h 306"/>
              <a:gd name="T80" fmla="*/ 259652927 w 492"/>
              <a:gd name="T81" fmla="*/ 451107193 h 306"/>
              <a:gd name="T82" fmla="*/ 214590048 w 492"/>
              <a:gd name="T83" fmla="*/ 415824921 h 306"/>
              <a:gd name="T84" fmla="*/ 154504697 w 492"/>
              <a:gd name="T85" fmla="*/ 393144317 h 306"/>
              <a:gd name="T86" fmla="*/ 115878534 w 492"/>
              <a:gd name="T87" fmla="*/ 350302472 h 306"/>
              <a:gd name="T88" fmla="*/ 77252348 w 492"/>
              <a:gd name="T89" fmla="*/ 393144317 h 306"/>
              <a:gd name="T90" fmla="*/ 62231388 w 492"/>
              <a:gd name="T91" fmla="*/ 367942765 h 306"/>
              <a:gd name="T92" fmla="*/ 0 w 492"/>
              <a:gd name="T93" fmla="*/ 350302472 h 306"/>
              <a:gd name="T94" fmla="*/ 42918296 w 492"/>
              <a:gd name="T95" fmla="*/ 299897780 h 306"/>
              <a:gd name="T96" fmla="*/ 143775858 w 492"/>
              <a:gd name="T97" fmla="*/ 307459039 h 306"/>
              <a:gd name="T98" fmla="*/ 150212575 w 492"/>
              <a:gd name="T99" fmla="*/ 264615606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2"/>
              <a:gd name="T151" fmla="*/ 0 h 306"/>
              <a:gd name="T152" fmla="*/ 492 w 49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2" h="306">
                <a:moveTo>
                  <a:pt x="199" y="118"/>
                </a:moveTo>
                <a:lnTo>
                  <a:pt x="201" y="87"/>
                </a:lnTo>
                <a:lnTo>
                  <a:pt x="336" y="93"/>
                </a:lnTo>
                <a:lnTo>
                  <a:pt x="336" y="40"/>
                </a:lnTo>
                <a:lnTo>
                  <a:pt x="303" y="40"/>
                </a:lnTo>
                <a:lnTo>
                  <a:pt x="251" y="36"/>
                </a:lnTo>
                <a:lnTo>
                  <a:pt x="251" y="0"/>
                </a:lnTo>
                <a:lnTo>
                  <a:pt x="336" y="2"/>
                </a:lnTo>
                <a:lnTo>
                  <a:pt x="338" y="20"/>
                </a:lnTo>
                <a:lnTo>
                  <a:pt x="345" y="20"/>
                </a:lnTo>
                <a:lnTo>
                  <a:pt x="345" y="5"/>
                </a:lnTo>
                <a:lnTo>
                  <a:pt x="381" y="6"/>
                </a:lnTo>
                <a:lnTo>
                  <a:pt x="384" y="4"/>
                </a:lnTo>
                <a:lnTo>
                  <a:pt x="407" y="6"/>
                </a:lnTo>
                <a:lnTo>
                  <a:pt x="408" y="1"/>
                </a:lnTo>
                <a:lnTo>
                  <a:pt x="414" y="1"/>
                </a:lnTo>
                <a:lnTo>
                  <a:pt x="424" y="4"/>
                </a:lnTo>
                <a:lnTo>
                  <a:pt x="439" y="3"/>
                </a:lnTo>
                <a:lnTo>
                  <a:pt x="441" y="9"/>
                </a:lnTo>
                <a:lnTo>
                  <a:pt x="446" y="8"/>
                </a:lnTo>
                <a:lnTo>
                  <a:pt x="451" y="11"/>
                </a:lnTo>
                <a:lnTo>
                  <a:pt x="468" y="13"/>
                </a:lnTo>
                <a:lnTo>
                  <a:pt x="473" y="9"/>
                </a:lnTo>
                <a:lnTo>
                  <a:pt x="484" y="7"/>
                </a:lnTo>
                <a:lnTo>
                  <a:pt x="492" y="10"/>
                </a:lnTo>
                <a:lnTo>
                  <a:pt x="491" y="16"/>
                </a:lnTo>
                <a:lnTo>
                  <a:pt x="487" y="21"/>
                </a:lnTo>
                <a:lnTo>
                  <a:pt x="485" y="36"/>
                </a:lnTo>
                <a:lnTo>
                  <a:pt x="486" y="46"/>
                </a:lnTo>
                <a:lnTo>
                  <a:pt x="483" y="50"/>
                </a:lnTo>
                <a:lnTo>
                  <a:pt x="477" y="48"/>
                </a:lnTo>
                <a:lnTo>
                  <a:pt x="480" y="54"/>
                </a:lnTo>
                <a:lnTo>
                  <a:pt x="489" y="59"/>
                </a:lnTo>
                <a:lnTo>
                  <a:pt x="487" y="77"/>
                </a:lnTo>
                <a:lnTo>
                  <a:pt x="485" y="82"/>
                </a:lnTo>
                <a:lnTo>
                  <a:pt x="480" y="85"/>
                </a:lnTo>
                <a:lnTo>
                  <a:pt x="477" y="97"/>
                </a:lnTo>
                <a:lnTo>
                  <a:pt x="467" y="110"/>
                </a:lnTo>
                <a:lnTo>
                  <a:pt x="471" y="117"/>
                </a:lnTo>
                <a:lnTo>
                  <a:pt x="462" y="144"/>
                </a:lnTo>
                <a:lnTo>
                  <a:pt x="467" y="151"/>
                </a:lnTo>
                <a:lnTo>
                  <a:pt x="465" y="151"/>
                </a:lnTo>
                <a:lnTo>
                  <a:pt x="463" y="153"/>
                </a:lnTo>
                <a:lnTo>
                  <a:pt x="456" y="167"/>
                </a:lnTo>
                <a:lnTo>
                  <a:pt x="439" y="169"/>
                </a:lnTo>
                <a:lnTo>
                  <a:pt x="439" y="172"/>
                </a:lnTo>
                <a:lnTo>
                  <a:pt x="429" y="176"/>
                </a:lnTo>
                <a:lnTo>
                  <a:pt x="425" y="187"/>
                </a:lnTo>
                <a:lnTo>
                  <a:pt x="432" y="191"/>
                </a:lnTo>
                <a:lnTo>
                  <a:pt x="429" y="193"/>
                </a:lnTo>
                <a:lnTo>
                  <a:pt x="424" y="210"/>
                </a:lnTo>
                <a:lnTo>
                  <a:pt x="427" y="214"/>
                </a:lnTo>
                <a:lnTo>
                  <a:pt x="417" y="225"/>
                </a:lnTo>
                <a:lnTo>
                  <a:pt x="413" y="227"/>
                </a:lnTo>
                <a:lnTo>
                  <a:pt x="405" y="222"/>
                </a:lnTo>
                <a:lnTo>
                  <a:pt x="393" y="225"/>
                </a:lnTo>
                <a:lnTo>
                  <a:pt x="390" y="222"/>
                </a:lnTo>
                <a:lnTo>
                  <a:pt x="383" y="227"/>
                </a:lnTo>
                <a:lnTo>
                  <a:pt x="378" y="225"/>
                </a:lnTo>
                <a:lnTo>
                  <a:pt x="367" y="225"/>
                </a:lnTo>
                <a:lnTo>
                  <a:pt x="349" y="219"/>
                </a:lnTo>
                <a:lnTo>
                  <a:pt x="338" y="219"/>
                </a:lnTo>
                <a:lnTo>
                  <a:pt x="337" y="225"/>
                </a:lnTo>
                <a:lnTo>
                  <a:pt x="300" y="227"/>
                </a:lnTo>
                <a:lnTo>
                  <a:pt x="299" y="227"/>
                </a:lnTo>
                <a:lnTo>
                  <a:pt x="296" y="230"/>
                </a:lnTo>
                <a:lnTo>
                  <a:pt x="295" y="233"/>
                </a:lnTo>
                <a:lnTo>
                  <a:pt x="291" y="233"/>
                </a:lnTo>
                <a:lnTo>
                  <a:pt x="282" y="230"/>
                </a:lnTo>
                <a:lnTo>
                  <a:pt x="291" y="242"/>
                </a:lnTo>
                <a:lnTo>
                  <a:pt x="292" y="246"/>
                </a:lnTo>
                <a:lnTo>
                  <a:pt x="291" y="247"/>
                </a:lnTo>
                <a:lnTo>
                  <a:pt x="273" y="252"/>
                </a:lnTo>
                <a:lnTo>
                  <a:pt x="275" y="259"/>
                </a:lnTo>
                <a:lnTo>
                  <a:pt x="237" y="260"/>
                </a:lnTo>
                <a:lnTo>
                  <a:pt x="234" y="264"/>
                </a:lnTo>
                <a:lnTo>
                  <a:pt x="224" y="265"/>
                </a:lnTo>
                <a:lnTo>
                  <a:pt x="224" y="267"/>
                </a:lnTo>
                <a:lnTo>
                  <a:pt x="220" y="267"/>
                </a:lnTo>
                <a:lnTo>
                  <a:pt x="220" y="280"/>
                </a:lnTo>
                <a:lnTo>
                  <a:pt x="224" y="280"/>
                </a:lnTo>
                <a:lnTo>
                  <a:pt x="224" y="283"/>
                </a:lnTo>
                <a:lnTo>
                  <a:pt x="219" y="283"/>
                </a:lnTo>
                <a:lnTo>
                  <a:pt x="219" y="287"/>
                </a:lnTo>
                <a:lnTo>
                  <a:pt x="214" y="288"/>
                </a:lnTo>
                <a:lnTo>
                  <a:pt x="214" y="290"/>
                </a:lnTo>
                <a:lnTo>
                  <a:pt x="215" y="290"/>
                </a:lnTo>
                <a:lnTo>
                  <a:pt x="214" y="292"/>
                </a:lnTo>
                <a:lnTo>
                  <a:pt x="214" y="290"/>
                </a:lnTo>
                <a:lnTo>
                  <a:pt x="213" y="305"/>
                </a:lnTo>
                <a:lnTo>
                  <a:pt x="190" y="306"/>
                </a:lnTo>
                <a:lnTo>
                  <a:pt x="188" y="298"/>
                </a:lnTo>
                <a:lnTo>
                  <a:pt x="177" y="291"/>
                </a:lnTo>
                <a:lnTo>
                  <a:pt x="177" y="292"/>
                </a:lnTo>
                <a:lnTo>
                  <a:pt x="169" y="292"/>
                </a:lnTo>
                <a:lnTo>
                  <a:pt x="165" y="299"/>
                </a:lnTo>
                <a:lnTo>
                  <a:pt x="151" y="292"/>
                </a:lnTo>
                <a:lnTo>
                  <a:pt x="147" y="298"/>
                </a:lnTo>
                <a:lnTo>
                  <a:pt x="136" y="293"/>
                </a:lnTo>
                <a:lnTo>
                  <a:pt x="123" y="295"/>
                </a:lnTo>
                <a:lnTo>
                  <a:pt x="123" y="290"/>
                </a:lnTo>
                <a:lnTo>
                  <a:pt x="123" y="288"/>
                </a:lnTo>
                <a:lnTo>
                  <a:pt x="119" y="287"/>
                </a:lnTo>
                <a:lnTo>
                  <a:pt x="119" y="284"/>
                </a:lnTo>
                <a:lnTo>
                  <a:pt x="121" y="279"/>
                </a:lnTo>
                <a:lnTo>
                  <a:pt x="116" y="276"/>
                </a:lnTo>
                <a:lnTo>
                  <a:pt x="114" y="280"/>
                </a:lnTo>
                <a:lnTo>
                  <a:pt x="111" y="280"/>
                </a:lnTo>
                <a:lnTo>
                  <a:pt x="114" y="273"/>
                </a:lnTo>
                <a:lnTo>
                  <a:pt x="72" y="259"/>
                </a:lnTo>
                <a:lnTo>
                  <a:pt x="73" y="254"/>
                </a:lnTo>
                <a:lnTo>
                  <a:pt x="87" y="254"/>
                </a:lnTo>
                <a:lnTo>
                  <a:pt x="87" y="219"/>
                </a:lnTo>
                <a:lnTo>
                  <a:pt x="93" y="219"/>
                </a:lnTo>
                <a:lnTo>
                  <a:pt x="95" y="210"/>
                </a:lnTo>
                <a:lnTo>
                  <a:pt x="103" y="210"/>
                </a:lnTo>
                <a:lnTo>
                  <a:pt x="105" y="206"/>
                </a:lnTo>
                <a:lnTo>
                  <a:pt x="111" y="206"/>
                </a:lnTo>
                <a:lnTo>
                  <a:pt x="111" y="204"/>
                </a:lnTo>
                <a:lnTo>
                  <a:pt x="116" y="204"/>
                </a:lnTo>
                <a:lnTo>
                  <a:pt x="116" y="200"/>
                </a:lnTo>
                <a:lnTo>
                  <a:pt x="121" y="200"/>
                </a:lnTo>
                <a:lnTo>
                  <a:pt x="121" y="179"/>
                </a:lnTo>
                <a:lnTo>
                  <a:pt x="111" y="179"/>
                </a:lnTo>
                <a:lnTo>
                  <a:pt x="101" y="170"/>
                </a:lnTo>
                <a:lnTo>
                  <a:pt x="100" y="165"/>
                </a:lnTo>
                <a:lnTo>
                  <a:pt x="70" y="165"/>
                </a:lnTo>
                <a:lnTo>
                  <a:pt x="69" y="156"/>
                </a:lnTo>
                <a:lnTo>
                  <a:pt x="72" y="156"/>
                </a:lnTo>
                <a:lnTo>
                  <a:pt x="72" y="151"/>
                </a:lnTo>
                <a:lnTo>
                  <a:pt x="65" y="151"/>
                </a:lnTo>
                <a:lnTo>
                  <a:pt x="54" y="139"/>
                </a:lnTo>
                <a:lnTo>
                  <a:pt x="58" y="153"/>
                </a:lnTo>
                <a:lnTo>
                  <a:pt x="58" y="156"/>
                </a:lnTo>
                <a:lnTo>
                  <a:pt x="36" y="156"/>
                </a:lnTo>
                <a:lnTo>
                  <a:pt x="36" y="151"/>
                </a:lnTo>
                <a:lnTo>
                  <a:pt x="29" y="150"/>
                </a:lnTo>
                <a:lnTo>
                  <a:pt x="29" y="146"/>
                </a:lnTo>
                <a:lnTo>
                  <a:pt x="14" y="142"/>
                </a:lnTo>
                <a:lnTo>
                  <a:pt x="10" y="143"/>
                </a:lnTo>
                <a:lnTo>
                  <a:pt x="0" y="139"/>
                </a:lnTo>
                <a:lnTo>
                  <a:pt x="2" y="112"/>
                </a:lnTo>
                <a:lnTo>
                  <a:pt x="9" y="119"/>
                </a:lnTo>
                <a:lnTo>
                  <a:pt x="20" y="119"/>
                </a:lnTo>
                <a:lnTo>
                  <a:pt x="63" y="134"/>
                </a:lnTo>
                <a:lnTo>
                  <a:pt x="63" y="124"/>
                </a:lnTo>
                <a:lnTo>
                  <a:pt x="67" y="122"/>
                </a:lnTo>
                <a:lnTo>
                  <a:pt x="67" y="112"/>
                </a:lnTo>
                <a:lnTo>
                  <a:pt x="63" y="110"/>
                </a:lnTo>
                <a:lnTo>
                  <a:pt x="70" y="105"/>
                </a:lnTo>
                <a:lnTo>
                  <a:pt x="199" y="118"/>
                </a:lnTo>
                <a:close/>
              </a:path>
            </a:pathLst>
          </a:custGeom>
          <a:solidFill>
            <a:srgbClr val="FFFFFF"/>
          </a:solidFill>
          <a:ln w="3175" cap="rnd" cmpd="sng">
            <a:no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25" name="Freeform 9"/>
          <p:cNvSpPr>
            <a:spLocks/>
          </p:cNvSpPr>
          <p:nvPr/>
        </p:nvSpPr>
        <p:spPr bwMode="auto">
          <a:xfrm>
            <a:off x="7439025" y="3424238"/>
            <a:ext cx="531813" cy="641350"/>
          </a:xfrm>
          <a:custGeom>
            <a:avLst/>
            <a:gdLst>
              <a:gd name="T0" fmla="*/ 844252433 w 335"/>
              <a:gd name="T1" fmla="*/ 808970904 h 404"/>
              <a:gd name="T2" fmla="*/ 516631733 w 335"/>
              <a:gd name="T3" fmla="*/ 950099810 h 404"/>
              <a:gd name="T4" fmla="*/ 214212710 w 335"/>
              <a:gd name="T5" fmla="*/ 990422298 h 404"/>
              <a:gd name="T6" fmla="*/ 194051399 w 335"/>
              <a:gd name="T7" fmla="*/ 859374212 h 404"/>
              <a:gd name="T8" fmla="*/ 163809506 w 335"/>
              <a:gd name="T9" fmla="*/ 851812952 h 404"/>
              <a:gd name="T10" fmla="*/ 126007935 w 335"/>
              <a:gd name="T11" fmla="*/ 808970904 h 404"/>
              <a:gd name="T12" fmla="*/ 90725702 w 335"/>
              <a:gd name="T13" fmla="*/ 773688727 h 404"/>
              <a:gd name="T14" fmla="*/ 45362851 w 335"/>
              <a:gd name="T15" fmla="*/ 738406550 h 404"/>
              <a:gd name="T16" fmla="*/ 52922543 w 335"/>
              <a:gd name="T17" fmla="*/ 657761575 h 404"/>
              <a:gd name="T18" fmla="*/ 30241905 w 335"/>
              <a:gd name="T19" fmla="*/ 624998760 h 404"/>
              <a:gd name="T20" fmla="*/ 17640316 w 335"/>
              <a:gd name="T21" fmla="*/ 599797205 h 404"/>
              <a:gd name="T22" fmla="*/ 65524125 w 335"/>
              <a:gd name="T23" fmla="*/ 587195634 h 404"/>
              <a:gd name="T24" fmla="*/ 75604756 w 335"/>
              <a:gd name="T25" fmla="*/ 577115012 h 404"/>
              <a:gd name="T26" fmla="*/ 52922543 w 335"/>
              <a:gd name="T27" fmla="*/ 556953768 h 404"/>
              <a:gd name="T28" fmla="*/ 20161268 w 335"/>
              <a:gd name="T29" fmla="*/ 504031296 h 404"/>
              <a:gd name="T30" fmla="*/ 0 w 335"/>
              <a:gd name="T31" fmla="*/ 493950674 h 404"/>
              <a:gd name="T32" fmla="*/ 2519365 w 335"/>
              <a:gd name="T33" fmla="*/ 433466942 h 404"/>
              <a:gd name="T34" fmla="*/ 55443494 w 335"/>
              <a:gd name="T35" fmla="*/ 410786238 h 404"/>
              <a:gd name="T36" fmla="*/ 73083804 w 335"/>
              <a:gd name="T37" fmla="*/ 264615632 h 404"/>
              <a:gd name="T38" fmla="*/ 78124120 w 335"/>
              <a:gd name="T39" fmla="*/ 234375353 h 404"/>
              <a:gd name="T40" fmla="*/ 83164435 w 335"/>
              <a:gd name="T41" fmla="*/ 206652800 h 404"/>
              <a:gd name="T42" fmla="*/ 143648245 w 335"/>
              <a:gd name="T43" fmla="*/ 194052816 h 404"/>
              <a:gd name="T44" fmla="*/ 158769191 w 335"/>
              <a:gd name="T45" fmla="*/ 178931883 h 404"/>
              <a:gd name="T46" fmla="*/ 176411089 w 335"/>
              <a:gd name="T47" fmla="*/ 186491556 h 404"/>
              <a:gd name="T48" fmla="*/ 186491719 w 335"/>
              <a:gd name="T49" fmla="*/ 186491556 h 404"/>
              <a:gd name="T50" fmla="*/ 252015869 w 335"/>
              <a:gd name="T51" fmla="*/ 163810950 h 404"/>
              <a:gd name="T52" fmla="*/ 287298077 w 335"/>
              <a:gd name="T53" fmla="*/ 85685311 h 404"/>
              <a:gd name="T54" fmla="*/ 309978703 w 335"/>
              <a:gd name="T55" fmla="*/ 55443446 h 404"/>
              <a:gd name="T56" fmla="*/ 372983439 w 335"/>
              <a:gd name="T57" fmla="*/ 30241878 h 404"/>
              <a:gd name="T58" fmla="*/ 400704380 w 335"/>
              <a:gd name="T59" fmla="*/ 7561263 h 404"/>
              <a:gd name="T60" fmla="*/ 423386692 w 335"/>
              <a:gd name="T61" fmla="*/ 0 h 404"/>
              <a:gd name="T62" fmla="*/ 443547954 w 335"/>
              <a:gd name="T63" fmla="*/ 30241878 h 404"/>
              <a:gd name="T64" fmla="*/ 516631733 w 335"/>
              <a:gd name="T65" fmla="*/ 22682199 h 404"/>
              <a:gd name="T66" fmla="*/ 544354262 w 335"/>
              <a:gd name="T67" fmla="*/ 20161250 h 404"/>
              <a:gd name="T68" fmla="*/ 567034887 w 335"/>
              <a:gd name="T69" fmla="*/ 63004706 h 404"/>
              <a:gd name="T70" fmla="*/ 584676785 w 335"/>
              <a:gd name="T71" fmla="*/ 68043429 h 404"/>
              <a:gd name="T72" fmla="*/ 627518672 w 335"/>
              <a:gd name="T73" fmla="*/ 55443446 h 404"/>
              <a:gd name="T74" fmla="*/ 632558988 w 335"/>
              <a:gd name="T75" fmla="*/ 65524068 h 404"/>
              <a:gd name="T76" fmla="*/ 637599303 w 335"/>
              <a:gd name="T77" fmla="*/ 70564378 h 404"/>
              <a:gd name="T78" fmla="*/ 693042772 w 335"/>
              <a:gd name="T79" fmla="*/ 68043429 h 404"/>
              <a:gd name="T80" fmla="*/ 682962142 w 335"/>
              <a:gd name="T81" fmla="*/ 63004706 h 404"/>
              <a:gd name="T82" fmla="*/ 680442778 w 335"/>
              <a:gd name="T83" fmla="*/ 57964395 h 404"/>
              <a:gd name="T84" fmla="*/ 685483093 w 335"/>
              <a:gd name="T85" fmla="*/ 37801551 h 404"/>
              <a:gd name="T86" fmla="*/ 680442778 w 335"/>
              <a:gd name="T87" fmla="*/ 27722517 h 404"/>
              <a:gd name="T88" fmla="*/ 783768450 w 335"/>
              <a:gd name="T89" fmla="*/ 17640301 h 404"/>
              <a:gd name="T90" fmla="*/ 652720249 w 335"/>
              <a:gd name="T91" fmla="*/ 299897809 h 4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404"/>
              <a:gd name="T140" fmla="*/ 335 w 335"/>
              <a:gd name="T141" fmla="*/ 404 h 4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404">
                <a:moveTo>
                  <a:pt x="264" y="320"/>
                </a:moveTo>
                <a:lnTo>
                  <a:pt x="335" y="321"/>
                </a:lnTo>
                <a:lnTo>
                  <a:pt x="330" y="378"/>
                </a:lnTo>
                <a:lnTo>
                  <a:pt x="205" y="377"/>
                </a:lnTo>
                <a:lnTo>
                  <a:pt x="206" y="404"/>
                </a:lnTo>
                <a:lnTo>
                  <a:pt x="85" y="393"/>
                </a:lnTo>
                <a:lnTo>
                  <a:pt x="77" y="349"/>
                </a:lnTo>
                <a:lnTo>
                  <a:pt x="77" y="341"/>
                </a:lnTo>
                <a:lnTo>
                  <a:pt x="65" y="341"/>
                </a:lnTo>
                <a:lnTo>
                  <a:pt x="65" y="338"/>
                </a:lnTo>
                <a:lnTo>
                  <a:pt x="52" y="339"/>
                </a:lnTo>
                <a:lnTo>
                  <a:pt x="50" y="321"/>
                </a:lnTo>
                <a:lnTo>
                  <a:pt x="37" y="321"/>
                </a:lnTo>
                <a:lnTo>
                  <a:pt x="36" y="307"/>
                </a:lnTo>
                <a:lnTo>
                  <a:pt x="18" y="307"/>
                </a:lnTo>
                <a:lnTo>
                  <a:pt x="18" y="293"/>
                </a:lnTo>
                <a:lnTo>
                  <a:pt x="17" y="260"/>
                </a:lnTo>
                <a:lnTo>
                  <a:pt x="21" y="261"/>
                </a:lnTo>
                <a:lnTo>
                  <a:pt x="21" y="248"/>
                </a:lnTo>
                <a:lnTo>
                  <a:pt x="12" y="248"/>
                </a:lnTo>
                <a:lnTo>
                  <a:pt x="9" y="238"/>
                </a:lnTo>
                <a:lnTo>
                  <a:pt x="7" y="238"/>
                </a:lnTo>
                <a:lnTo>
                  <a:pt x="7" y="233"/>
                </a:lnTo>
                <a:lnTo>
                  <a:pt x="26" y="233"/>
                </a:lnTo>
                <a:lnTo>
                  <a:pt x="27" y="230"/>
                </a:lnTo>
                <a:lnTo>
                  <a:pt x="30" y="229"/>
                </a:lnTo>
                <a:lnTo>
                  <a:pt x="30" y="221"/>
                </a:lnTo>
                <a:lnTo>
                  <a:pt x="21" y="221"/>
                </a:lnTo>
                <a:lnTo>
                  <a:pt x="18" y="200"/>
                </a:lnTo>
                <a:lnTo>
                  <a:pt x="8" y="200"/>
                </a:lnTo>
                <a:lnTo>
                  <a:pt x="8" y="197"/>
                </a:lnTo>
                <a:lnTo>
                  <a:pt x="0" y="196"/>
                </a:lnTo>
                <a:lnTo>
                  <a:pt x="0" y="191"/>
                </a:lnTo>
                <a:lnTo>
                  <a:pt x="1" y="172"/>
                </a:lnTo>
                <a:lnTo>
                  <a:pt x="22" y="172"/>
                </a:lnTo>
                <a:lnTo>
                  <a:pt x="22" y="163"/>
                </a:lnTo>
                <a:lnTo>
                  <a:pt x="28" y="123"/>
                </a:lnTo>
                <a:lnTo>
                  <a:pt x="29" y="105"/>
                </a:lnTo>
                <a:lnTo>
                  <a:pt x="33" y="97"/>
                </a:lnTo>
                <a:lnTo>
                  <a:pt x="31" y="93"/>
                </a:lnTo>
                <a:lnTo>
                  <a:pt x="33" y="84"/>
                </a:lnTo>
                <a:lnTo>
                  <a:pt x="33" y="82"/>
                </a:lnTo>
                <a:lnTo>
                  <a:pt x="37" y="75"/>
                </a:lnTo>
                <a:lnTo>
                  <a:pt x="57" y="77"/>
                </a:lnTo>
                <a:lnTo>
                  <a:pt x="59" y="71"/>
                </a:lnTo>
                <a:lnTo>
                  <a:pt x="63" y="71"/>
                </a:lnTo>
                <a:lnTo>
                  <a:pt x="63" y="74"/>
                </a:lnTo>
                <a:lnTo>
                  <a:pt x="70" y="74"/>
                </a:lnTo>
                <a:lnTo>
                  <a:pt x="69" y="71"/>
                </a:lnTo>
                <a:lnTo>
                  <a:pt x="74" y="74"/>
                </a:lnTo>
                <a:lnTo>
                  <a:pt x="87" y="74"/>
                </a:lnTo>
                <a:lnTo>
                  <a:pt x="100" y="65"/>
                </a:lnTo>
                <a:lnTo>
                  <a:pt x="104" y="60"/>
                </a:lnTo>
                <a:lnTo>
                  <a:pt x="114" y="34"/>
                </a:lnTo>
                <a:lnTo>
                  <a:pt x="111" y="32"/>
                </a:lnTo>
                <a:lnTo>
                  <a:pt x="123" y="22"/>
                </a:lnTo>
                <a:lnTo>
                  <a:pt x="132" y="23"/>
                </a:lnTo>
                <a:lnTo>
                  <a:pt x="148" y="12"/>
                </a:lnTo>
                <a:lnTo>
                  <a:pt x="147" y="5"/>
                </a:lnTo>
                <a:lnTo>
                  <a:pt x="159" y="3"/>
                </a:lnTo>
                <a:lnTo>
                  <a:pt x="165" y="0"/>
                </a:lnTo>
                <a:lnTo>
                  <a:pt x="168" y="0"/>
                </a:lnTo>
                <a:lnTo>
                  <a:pt x="175" y="6"/>
                </a:lnTo>
                <a:lnTo>
                  <a:pt x="176" y="12"/>
                </a:lnTo>
                <a:lnTo>
                  <a:pt x="196" y="12"/>
                </a:lnTo>
                <a:lnTo>
                  <a:pt x="205" y="9"/>
                </a:lnTo>
                <a:lnTo>
                  <a:pt x="205" y="14"/>
                </a:lnTo>
                <a:lnTo>
                  <a:pt x="216" y="8"/>
                </a:lnTo>
                <a:lnTo>
                  <a:pt x="225" y="22"/>
                </a:lnTo>
                <a:lnTo>
                  <a:pt x="225" y="25"/>
                </a:lnTo>
                <a:lnTo>
                  <a:pt x="231" y="25"/>
                </a:lnTo>
                <a:lnTo>
                  <a:pt x="232" y="27"/>
                </a:lnTo>
                <a:lnTo>
                  <a:pt x="248" y="28"/>
                </a:lnTo>
                <a:lnTo>
                  <a:pt x="249" y="22"/>
                </a:lnTo>
                <a:lnTo>
                  <a:pt x="251" y="22"/>
                </a:lnTo>
                <a:lnTo>
                  <a:pt x="251" y="26"/>
                </a:lnTo>
                <a:lnTo>
                  <a:pt x="253" y="26"/>
                </a:lnTo>
                <a:lnTo>
                  <a:pt x="253" y="28"/>
                </a:lnTo>
                <a:lnTo>
                  <a:pt x="275" y="35"/>
                </a:lnTo>
                <a:lnTo>
                  <a:pt x="275" y="27"/>
                </a:lnTo>
                <a:lnTo>
                  <a:pt x="273" y="27"/>
                </a:lnTo>
                <a:lnTo>
                  <a:pt x="271" y="25"/>
                </a:lnTo>
                <a:lnTo>
                  <a:pt x="270" y="25"/>
                </a:lnTo>
                <a:lnTo>
                  <a:pt x="270" y="23"/>
                </a:lnTo>
                <a:lnTo>
                  <a:pt x="272" y="23"/>
                </a:lnTo>
                <a:lnTo>
                  <a:pt x="272" y="15"/>
                </a:lnTo>
                <a:lnTo>
                  <a:pt x="270" y="14"/>
                </a:lnTo>
                <a:lnTo>
                  <a:pt x="270" y="11"/>
                </a:lnTo>
                <a:lnTo>
                  <a:pt x="289" y="9"/>
                </a:lnTo>
                <a:lnTo>
                  <a:pt x="311" y="7"/>
                </a:lnTo>
                <a:lnTo>
                  <a:pt x="312" y="119"/>
                </a:lnTo>
                <a:lnTo>
                  <a:pt x="259" y="119"/>
                </a:lnTo>
                <a:lnTo>
                  <a:pt x="264" y="320"/>
                </a:lnTo>
                <a:close/>
              </a:path>
            </a:pathLst>
          </a:custGeom>
          <a:solidFill>
            <a:srgbClr val="FFFFFF"/>
          </a:solidFill>
          <a:ln w="3175" cap="rnd" cmpd="sng">
            <a:no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26" name="Freeform 10"/>
          <p:cNvSpPr>
            <a:spLocks/>
          </p:cNvSpPr>
          <p:nvPr/>
        </p:nvSpPr>
        <p:spPr bwMode="auto">
          <a:xfrm>
            <a:off x="7296150" y="2671763"/>
            <a:ext cx="463550" cy="352425"/>
          </a:xfrm>
          <a:custGeom>
            <a:avLst/>
            <a:gdLst>
              <a:gd name="T0" fmla="*/ 463418436 w 303"/>
              <a:gd name="T1" fmla="*/ 411366415 h 253"/>
              <a:gd name="T2" fmla="*/ 280859267 w 303"/>
              <a:gd name="T3" fmla="*/ 475399097 h 253"/>
              <a:gd name="T4" fmla="*/ 238731309 w 303"/>
              <a:gd name="T5" fmla="*/ 473458670 h 253"/>
              <a:gd name="T6" fmla="*/ 149792422 w 303"/>
              <a:gd name="T7" fmla="*/ 454054405 h 253"/>
              <a:gd name="T8" fmla="*/ 147451725 w 303"/>
              <a:gd name="T9" fmla="*/ 411366415 h 253"/>
              <a:gd name="T10" fmla="*/ 140429633 w 303"/>
              <a:gd name="T11" fmla="*/ 372557885 h 253"/>
              <a:gd name="T12" fmla="*/ 156812983 w 303"/>
              <a:gd name="T13" fmla="*/ 362855665 h 253"/>
              <a:gd name="T14" fmla="*/ 128727678 w 303"/>
              <a:gd name="T15" fmla="*/ 333749268 h 253"/>
              <a:gd name="T16" fmla="*/ 156812983 w 303"/>
              <a:gd name="T17" fmla="*/ 329868414 h 253"/>
              <a:gd name="T18" fmla="*/ 16383356 w 303"/>
              <a:gd name="T19" fmla="*/ 149411492 h 253"/>
              <a:gd name="T20" fmla="*/ 0 w 303"/>
              <a:gd name="T21" fmla="*/ 139709359 h 253"/>
              <a:gd name="T22" fmla="*/ 9361261 w 303"/>
              <a:gd name="T23" fmla="*/ 118364668 h 253"/>
              <a:gd name="T24" fmla="*/ 25746150 w 303"/>
              <a:gd name="T25" fmla="*/ 106722108 h 253"/>
              <a:gd name="T26" fmla="*/ 42129500 w 303"/>
              <a:gd name="T27" fmla="*/ 122245521 h 253"/>
              <a:gd name="T28" fmla="*/ 117024193 w 303"/>
              <a:gd name="T29" fmla="*/ 79556116 h 253"/>
              <a:gd name="T30" fmla="*/ 187238985 w 303"/>
              <a:gd name="T31" fmla="*/ 58212817 h 253"/>
              <a:gd name="T32" fmla="*/ 194261077 w 303"/>
              <a:gd name="T33" fmla="*/ 64032704 h 253"/>
              <a:gd name="T34" fmla="*/ 208303777 w 303"/>
              <a:gd name="T35" fmla="*/ 79556116 h 253"/>
              <a:gd name="T36" fmla="*/ 234049915 w 303"/>
              <a:gd name="T37" fmla="*/ 81496542 h 253"/>
              <a:gd name="T38" fmla="*/ 280859267 w 303"/>
              <a:gd name="T39" fmla="*/ 67913557 h 253"/>
              <a:gd name="T40" fmla="*/ 273838706 w 303"/>
              <a:gd name="T41" fmla="*/ 81496542 h 253"/>
              <a:gd name="T42" fmla="*/ 278518570 w 303"/>
              <a:gd name="T43" fmla="*/ 91198675 h 253"/>
              <a:gd name="T44" fmla="*/ 285540661 w 303"/>
              <a:gd name="T45" fmla="*/ 124185947 h 253"/>
              <a:gd name="T46" fmla="*/ 285540661 w 303"/>
              <a:gd name="T47" fmla="*/ 141649786 h 253"/>
              <a:gd name="T48" fmla="*/ 339372104 w 303"/>
              <a:gd name="T49" fmla="*/ 145530639 h 253"/>
              <a:gd name="T50" fmla="*/ 313625966 w 303"/>
              <a:gd name="T51" fmla="*/ 246431468 h 253"/>
              <a:gd name="T52" fmla="*/ 346392666 w 303"/>
              <a:gd name="T53" fmla="*/ 246431468 h 253"/>
              <a:gd name="T54" fmla="*/ 374479501 w 303"/>
              <a:gd name="T55" fmla="*/ 232848482 h 253"/>
              <a:gd name="T56" fmla="*/ 402564901 w 303"/>
              <a:gd name="T57" fmla="*/ 203742084 h 253"/>
              <a:gd name="T58" fmla="*/ 432992434 w 303"/>
              <a:gd name="T59" fmla="*/ 166875330 h 253"/>
              <a:gd name="T60" fmla="*/ 550016578 w 303"/>
              <a:gd name="T61" fmla="*/ 81496542 h 253"/>
              <a:gd name="T62" fmla="*/ 564059231 w 303"/>
              <a:gd name="T63" fmla="*/ 58212817 h 253"/>
              <a:gd name="T64" fmla="*/ 587464672 w 303"/>
              <a:gd name="T65" fmla="*/ 46570258 h 253"/>
              <a:gd name="T66" fmla="*/ 629594160 w 303"/>
              <a:gd name="T67" fmla="*/ 15523418 h 253"/>
              <a:gd name="T68" fmla="*/ 669381420 w 303"/>
              <a:gd name="T69" fmla="*/ 15523418 h 253"/>
              <a:gd name="T70" fmla="*/ 664701556 w 303"/>
              <a:gd name="T71" fmla="*/ 31046835 h 253"/>
              <a:gd name="T72" fmla="*/ 669381420 w 303"/>
              <a:gd name="T73" fmla="*/ 48510684 h 253"/>
              <a:gd name="T74" fmla="*/ 671722117 w 303"/>
              <a:gd name="T75" fmla="*/ 67913557 h 253"/>
              <a:gd name="T76" fmla="*/ 669381420 w 303"/>
              <a:gd name="T77" fmla="*/ 128066800 h 253"/>
              <a:gd name="T78" fmla="*/ 671722117 w 303"/>
              <a:gd name="T79" fmla="*/ 145530639 h 253"/>
              <a:gd name="T80" fmla="*/ 676403511 w 303"/>
              <a:gd name="T81" fmla="*/ 155232771 h 253"/>
              <a:gd name="T82" fmla="*/ 678744209 w 303"/>
              <a:gd name="T83" fmla="*/ 166875330 h 253"/>
              <a:gd name="T84" fmla="*/ 641296115 w 303"/>
              <a:gd name="T85" fmla="*/ 261954880 h 2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3"/>
              <a:gd name="T130" fmla="*/ 0 h 253"/>
              <a:gd name="T131" fmla="*/ 303 w 303"/>
              <a:gd name="T132" fmla="*/ 253 h 2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3" h="253">
                <a:moveTo>
                  <a:pt x="232" y="176"/>
                </a:moveTo>
                <a:lnTo>
                  <a:pt x="198" y="212"/>
                </a:lnTo>
                <a:lnTo>
                  <a:pt x="176" y="229"/>
                </a:lnTo>
                <a:lnTo>
                  <a:pt x="120" y="245"/>
                </a:lnTo>
                <a:lnTo>
                  <a:pt x="109" y="253"/>
                </a:lnTo>
                <a:lnTo>
                  <a:pt x="102" y="244"/>
                </a:lnTo>
                <a:lnTo>
                  <a:pt x="99" y="236"/>
                </a:lnTo>
                <a:lnTo>
                  <a:pt x="64" y="234"/>
                </a:lnTo>
                <a:lnTo>
                  <a:pt x="62" y="211"/>
                </a:lnTo>
                <a:lnTo>
                  <a:pt x="63" y="212"/>
                </a:lnTo>
                <a:lnTo>
                  <a:pt x="65" y="198"/>
                </a:lnTo>
                <a:lnTo>
                  <a:pt x="60" y="192"/>
                </a:lnTo>
                <a:lnTo>
                  <a:pt x="65" y="195"/>
                </a:lnTo>
                <a:lnTo>
                  <a:pt x="67" y="187"/>
                </a:lnTo>
                <a:lnTo>
                  <a:pt x="64" y="178"/>
                </a:lnTo>
                <a:lnTo>
                  <a:pt x="55" y="172"/>
                </a:lnTo>
                <a:lnTo>
                  <a:pt x="59" y="168"/>
                </a:lnTo>
                <a:lnTo>
                  <a:pt x="67" y="170"/>
                </a:lnTo>
                <a:lnTo>
                  <a:pt x="53" y="147"/>
                </a:lnTo>
                <a:lnTo>
                  <a:pt x="7" y="77"/>
                </a:lnTo>
                <a:lnTo>
                  <a:pt x="4" y="78"/>
                </a:lnTo>
                <a:lnTo>
                  <a:pt x="0" y="72"/>
                </a:lnTo>
                <a:lnTo>
                  <a:pt x="5" y="66"/>
                </a:lnTo>
                <a:lnTo>
                  <a:pt x="4" y="61"/>
                </a:lnTo>
                <a:lnTo>
                  <a:pt x="13" y="58"/>
                </a:lnTo>
                <a:lnTo>
                  <a:pt x="11" y="55"/>
                </a:lnTo>
                <a:lnTo>
                  <a:pt x="14" y="55"/>
                </a:lnTo>
                <a:lnTo>
                  <a:pt x="18" y="63"/>
                </a:lnTo>
                <a:lnTo>
                  <a:pt x="22" y="63"/>
                </a:lnTo>
                <a:lnTo>
                  <a:pt x="50" y="41"/>
                </a:lnTo>
                <a:lnTo>
                  <a:pt x="70" y="32"/>
                </a:lnTo>
                <a:lnTo>
                  <a:pt x="80" y="30"/>
                </a:lnTo>
                <a:lnTo>
                  <a:pt x="81" y="33"/>
                </a:lnTo>
                <a:lnTo>
                  <a:pt x="83" y="33"/>
                </a:lnTo>
                <a:lnTo>
                  <a:pt x="85" y="39"/>
                </a:lnTo>
                <a:lnTo>
                  <a:pt x="89" y="41"/>
                </a:lnTo>
                <a:lnTo>
                  <a:pt x="89" y="42"/>
                </a:lnTo>
                <a:lnTo>
                  <a:pt x="100" y="42"/>
                </a:lnTo>
                <a:lnTo>
                  <a:pt x="102" y="35"/>
                </a:lnTo>
                <a:lnTo>
                  <a:pt x="120" y="35"/>
                </a:lnTo>
                <a:lnTo>
                  <a:pt x="119" y="42"/>
                </a:lnTo>
                <a:lnTo>
                  <a:pt x="117" y="42"/>
                </a:lnTo>
                <a:lnTo>
                  <a:pt x="117" y="47"/>
                </a:lnTo>
                <a:lnTo>
                  <a:pt x="119" y="47"/>
                </a:lnTo>
                <a:lnTo>
                  <a:pt x="119" y="58"/>
                </a:lnTo>
                <a:lnTo>
                  <a:pt x="122" y="64"/>
                </a:lnTo>
                <a:lnTo>
                  <a:pt x="119" y="72"/>
                </a:lnTo>
                <a:lnTo>
                  <a:pt x="122" y="73"/>
                </a:lnTo>
                <a:lnTo>
                  <a:pt x="118" y="91"/>
                </a:lnTo>
                <a:lnTo>
                  <a:pt x="145" y="75"/>
                </a:lnTo>
                <a:lnTo>
                  <a:pt x="143" y="119"/>
                </a:lnTo>
                <a:lnTo>
                  <a:pt x="134" y="127"/>
                </a:lnTo>
                <a:lnTo>
                  <a:pt x="139" y="133"/>
                </a:lnTo>
                <a:lnTo>
                  <a:pt x="148" y="127"/>
                </a:lnTo>
                <a:lnTo>
                  <a:pt x="158" y="125"/>
                </a:lnTo>
                <a:lnTo>
                  <a:pt x="160" y="120"/>
                </a:lnTo>
                <a:lnTo>
                  <a:pt x="171" y="111"/>
                </a:lnTo>
                <a:lnTo>
                  <a:pt x="172" y="105"/>
                </a:lnTo>
                <a:lnTo>
                  <a:pt x="180" y="97"/>
                </a:lnTo>
                <a:lnTo>
                  <a:pt x="185" y="86"/>
                </a:lnTo>
                <a:lnTo>
                  <a:pt x="212" y="69"/>
                </a:lnTo>
                <a:lnTo>
                  <a:pt x="235" y="42"/>
                </a:lnTo>
                <a:lnTo>
                  <a:pt x="235" y="36"/>
                </a:lnTo>
                <a:lnTo>
                  <a:pt x="241" y="30"/>
                </a:lnTo>
                <a:lnTo>
                  <a:pt x="246" y="32"/>
                </a:lnTo>
                <a:lnTo>
                  <a:pt x="251" y="24"/>
                </a:lnTo>
                <a:lnTo>
                  <a:pt x="266" y="13"/>
                </a:lnTo>
                <a:lnTo>
                  <a:pt x="269" y="8"/>
                </a:lnTo>
                <a:lnTo>
                  <a:pt x="281" y="0"/>
                </a:lnTo>
                <a:lnTo>
                  <a:pt x="286" y="8"/>
                </a:lnTo>
                <a:lnTo>
                  <a:pt x="286" y="16"/>
                </a:lnTo>
                <a:lnTo>
                  <a:pt x="284" y="16"/>
                </a:lnTo>
                <a:lnTo>
                  <a:pt x="284" y="24"/>
                </a:lnTo>
                <a:lnTo>
                  <a:pt x="286" y="25"/>
                </a:lnTo>
                <a:lnTo>
                  <a:pt x="285" y="33"/>
                </a:lnTo>
                <a:lnTo>
                  <a:pt x="287" y="35"/>
                </a:lnTo>
                <a:lnTo>
                  <a:pt x="284" y="47"/>
                </a:lnTo>
                <a:lnTo>
                  <a:pt x="286" y="66"/>
                </a:lnTo>
                <a:lnTo>
                  <a:pt x="284" y="77"/>
                </a:lnTo>
                <a:lnTo>
                  <a:pt x="287" y="75"/>
                </a:lnTo>
                <a:lnTo>
                  <a:pt x="286" y="80"/>
                </a:lnTo>
                <a:lnTo>
                  <a:pt x="289" y="80"/>
                </a:lnTo>
                <a:lnTo>
                  <a:pt x="291" y="84"/>
                </a:lnTo>
                <a:lnTo>
                  <a:pt x="290" y="86"/>
                </a:lnTo>
                <a:lnTo>
                  <a:pt x="303" y="103"/>
                </a:lnTo>
                <a:lnTo>
                  <a:pt x="274" y="135"/>
                </a:lnTo>
                <a:lnTo>
                  <a:pt x="232" y="176"/>
                </a:lnTo>
                <a:close/>
              </a:path>
            </a:pathLst>
          </a:custGeom>
          <a:solidFill>
            <a:srgbClr val="FFFFFF"/>
          </a:solidFill>
          <a:ln w="3175" cap="rnd"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27" name="Freeform 11"/>
          <p:cNvSpPr>
            <a:spLocks/>
          </p:cNvSpPr>
          <p:nvPr/>
        </p:nvSpPr>
        <p:spPr bwMode="auto">
          <a:xfrm>
            <a:off x="7610475" y="4295775"/>
            <a:ext cx="323850" cy="303213"/>
          </a:xfrm>
          <a:custGeom>
            <a:avLst/>
            <a:gdLst>
              <a:gd name="T0" fmla="*/ 12911955 w 285"/>
              <a:gd name="T1" fmla="*/ 91565777 h 267"/>
              <a:gd name="T2" fmla="*/ 27115901 w 285"/>
              <a:gd name="T3" fmla="*/ 94144790 h 267"/>
              <a:gd name="T4" fmla="*/ 27115901 w 285"/>
              <a:gd name="T5" fmla="*/ 121227263 h 267"/>
              <a:gd name="T6" fmla="*/ 41318715 w 285"/>
              <a:gd name="T7" fmla="*/ 134123462 h 267"/>
              <a:gd name="T8" fmla="*/ 41318715 w 285"/>
              <a:gd name="T9" fmla="*/ 183130419 h 267"/>
              <a:gd name="T10" fmla="*/ 51648957 w 285"/>
              <a:gd name="T11" fmla="*/ 207633879 h 267"/>
              <a:gd name="T12" fmla="*/ 56813510 w 285"/>
              <a:gd name="T13" fmla="*/ 206344940 h 267"/>
              <a:gd name="T14" fmla="*/ 71016315 w 285"/>
              <a:gd name="T15" fmla="*/ 217951066 h 267"/>
              <a:gd name="T16" fmla="*/ 82637430 w 285"/>
              <a:gd name="T17" fmla="*/ 243744600 h 267"/>
              <a:gd name="T18" fmla="*/ 104588769 w 285"/>
              <a:gd name="T19" fmla="*/ 257930874 h 267"/>
              <a:gd name="T20" fmla="*/ 112335030 w 285"/>
              <a:gd name="T21" fmla="*/ 250192700 h 267"/>
              <a:gd name="T22" fmla="*/ 116208729 w 285"/>
              <a:gd name="T23" fmla="*/ 252771713 h 267"/>
              <a:gd name="T24" fmla="*/ 112335030 w 285"/>
              <a:gd name="T25" fmla="*/ 273406086 h 267"/>
              <a:gd name="T26" fmla="*/ 91675682 w 285"/>
              <a:gd name="T27" fmla="*/ 260509887 h 267"/>
              <a:gd name="T28" fmla="*/ 86511128 w 285"/>
              <a:gd name="T29" fmla="*/ 266957986 h 267"/>
              <a:gd name="T30" fmla="*/ 112335030 w 285"/>
              <a:gd name="T31" fmla="*/ 285013347 h 267"/>
              <a:gd name="T32" fmla="*/ 116208729 w 285"/>
              <a:gd name="T33" fmla="*/ 309516878 h 267"/>
              <a:gd name="T34" fmla="*/ 111044176 w 285"/>
              <a:gd name="T35" fmla="*/ 318543991 h 267"/>
              <a:gd name="T36" fmla="*/ 134286369 w 285"/>
              <a:gd name="T37" fmla="*/ 336599351 h 267"/>
              <a:gd name="T38" fmla="*/ 142033767 w 285"/>
              <a:gd name="T39" fmla="*/ 334020339 h 267"/>
              <a:gd name="T40" fmla="*/ 157528598 w 285"/>
              <a:gd name="T41" fmla="*/ 334020339 h 267"/>
              <a:gd name="T42" fmla="*/ 171731403 w 285"/>
              <a:gd name="T43" fmla="*/ 318543991 h 267"/>
              <a:gd name="T44" fmla="*/ 169148558 w 285"/>
              <a:gd name="T45" fmla="*/ 301778704 h 267"/>
              <a:gd name="T46" fmla="*/ 187226198 w 285"/>
              <a:gd name="T47" fmla="*/ 296620608 h 267"/>
              <a:gd name="T48" fmla="*/ 198847295 w 285"/>
              <a:gd name="T49" fmla="*/ 278565247 h 267"/>
              <a:gd name="T50" fmla="*/ 179478800 w 285"/>
              <a:gd name="T51" fmla="*/ 232137339 h 267"/>
              <a:gd name="T52" fmla="*/ 223380342 w 285"/>
              <a:gd name="T53" fmla="*/ 234716352 h 267"/>
              <a:gd name="T54" fmla="*/ 246621399 w 285"/>
              <a:gd name="T55" fmla="*/ 247613687 h 267"/>
              <a:gd name="T56" fmla="*/ 267280748 w 285"/>
              <a:gd name="T57" fmla="*/ 260509887 h 267"/>
              <a:gd name="T58" fmla="*/ 278901844 w 285"/>
              <a:gd name="T59" fmla="*/ 252771713 h 267"/>
              <a:gd name="T60" fmla="*/ 321512603 w 285"/>
              <a:gd name="T61" fmla="*/ 247613687 h 267"/>
              <a:gd name="T62" fmla="*/ 366704999 w 285"/>
              <a:gd name="T63" fmla="*/ 131544450 h 267"/>
              <a:gd name="T64" fmla="*/ 329258864 w 285"/>
              <a:gd name="T65" fmla="*/ 98013877 h 267"/>
              <a:gd name="T66" fmla="*/ 286649242 w 285"/>
              <a:gd name="T67" fmla="*/ 12896204 h 267"/>
              <a:gd name="T68" fmla="*/ 231127740 w 285"/>
              <a:gd name="T69" fmla="*/ 3869088 h 267"/>
              <a:gd name="T70" fmla="*/ 200138149 w 285"/>
              <a:gd name="T71" fmla="*/ 43847777 h 267"/>
              <a:gd name="T72" fmla="*/ 153654899 w 285"/>
              <a:gd name="T73" fmla="*/ 78668442 h 267"/>
              <a:gd name="T74" fmla="*/ 130412670 w 285"/>
              <a:gd name="T75" fmla="*/ 54164964 h 267"/>
              <a:gd name="T76" fmla="*/ 96841371 w 285"/>
              <a:gd name="T77" fmla="*/ 58034051 h 267"/>
              <a:gd name="T78" fmla="*/ 68434607 w 285"/>
              <a:gd name="T79" fmla="*/ 59324125 h 267"/>
              <a:gd name="T80" fmla="*/ 46483268 w 285"/>
              <a:gd name="T81" fmla="*/ 43847777 h 267"/>
              <a:gd name="T82" fmla="*/ 19368503 w 285"/>
              <a:gd name="T83" fmla="*/ 36110730 h 267"/>
              <a:gd name="T84" fmla="*/ 15494800 w 285"/>
              <a:gd name="T85" fmla="*/ 67062299 h 267"/>
              <a:gd name="T86" fmla="*/ 3873700 w 285"/>
              <a:gd name="T87" fmla="*/ 98013877 h 2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5"/>
              <a:gd name="T133" fmla="*/ 0 h 267"/>
              <a:gd name="T134" fmla="*/ 285 w 285"/>
              <a:gd name="T135" fmla="*/ 267 h 2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5" h="267">
                <a:moveTo>
                  <a:pt x="3" y="76"/>
                </a:moveTo>
                <a:lnTo>
                  <a:pt x="10" y="71"/>
                </a:lnTo>
                <a:lnTo>
                  <a:pt x="9" y="75"/>
                </a:lnTo>
                <a:lnTo>
                  <a:pt x="21" y="73"/>
                </a:lnTo>
                <a:lnTo>
                  <a:pt x="25" y="90"/>
                </a:lnTo>
                <a:lnTo>
                  <a:pt x="21" y="94"/>
                </a:lnTo>
                <a:lnTo>
                  <a:pt x="21" y="100"/>
                </a:lnTo>
                <a:lnTo>
                  <a:pt x="32" y="104"/>
                </a:lnTo>
                <a:lnTo>
                  <a:pt x="37" y="104"/>
                </a:lnTo>
                <a:lnTo>
                  <a:pt x="32" y="142"/>
                </a:lnTo>
                <a:lnTo>
                  <a:pt x="38" y="150"/>
                </a:lnTo>
                <a:lnTo>
                  <a:pt x="40" y="161"/>
                </a:lnTo>
                <a:lnTo>
                  <a:pt x="52" y="171"/>
                </a:lnTo>
                <a:lnTo>
                  <a:pt x="44" y="160"/>
                </a:lnTo>
                <a:lnTo>
                  <a:pt x="49" y="160"/>
                </a:lnTo>
                <a:lnTo>
                  <a:pt x="55" y="169"/>
                </a:lnTo>
                <a:lnTo>
                  <a:pt x="59" y="169"/>
                </a:lnTo>
                <a:lnTo>
                  <a:pt x="64" y="189"/>
                </a:lnTo>
                <a:lnTo>
                  <a:pt x="63" y="194"/>
                </a:lnTo>
                <a:lnTo>
                  <a:pt x="81" y="200"/>
                </a:lnTo>
                <a:lnTo>
                  <a:pt x="83" y="194"/>
                </a:lnTo>
                <a:lnTo>
                  <a:pt x="87" y="194"/>
                </a:lnTo>
                <a:lnTo>
                  <a:pt x="87" y="198"/>
                </a:lnTo>
                <a:lnTo>
                  <a:pt x="90" y="196"/>
                </a:lnTo>
                <a:lnTo>
                  <a:pt x="90" y="212"/>
                </a:lnTo>
                <a:lnTo>
                  <a:pt x="87" y="212"/>
                </a:lnTo>
                <a:lnTo>
                  <a:pt x="83" y="207"/>
                </a:lnTo>
                <a:lnTo>
                  <a:pt x="71" y="202"/>
                </a:lnTo>
                <a:lnTo>
                  <a:pt x="68" y="203"/>
                </a:lnTo>
                <a:lnTo>
                  <a:pt x="67" y="207"/>
                </a:lnTo>
                <a:lnTo>
                  <a:pt x="87" y="213"/>
                </a:lnTo>
                <a:lnTo>
                  <a:pt x="87" y="221"/>
                </a:lnTo>
                <a:lnTo>
                  <a:pt x="91" y="224"/>
                </a:lnTo>
                <a:lnTo>
                  <a:pt x="90" y="240"/>
                </a:lnTo>
                <a:lnTo>
                  <a:pt x="86" y="244"/>
                </a:lnTo>
                <a:lnTo>
                  <a:pt x="86" y="247"/>
                </a:lnTo>
                <a:lnTo>
                  <a:pt x="98" y="258"/>
                </a:lnTo>
                <a:lnTo>
                  <a:pt x="104" y="261"/>
                </a:lnTo>
                <a:lnTo>
                  <a:pt x="106" y="258"/>
                </a:lnTo>
                <a:lnTo>
                  <a:pt x="110" y="259"/>
                </a:lnTo>
                <a:lnTo>
                  <a:pt x="122" y="267"/>
                </a:lnTo>
                <a:lnTo>
                  <a:pt x="122" y="259"/>
                </a:lnTo>
                <a:lnTo>
                  <a:pt x="129" y="247"/>
                </a:lnTo>
                <a:lnTo>
                  <a:pt x="133" y="247"/>
                </a:lnTo>
                <a:lnTo>
                  <a:pt x="131" y="244"/>
                </a:lnTo>
                <a:lnTo>
                  <a:pt x="131" y="234"/>
                </a:lnTo>
                <a:lnTo>
                  <a:pt x="138" y="234"/>
                </a:lnTo>
                <a:lnTo>
                  <a:pt x="145" y="230"/>
                </a:lnTo>
                <a:lnTo>
                  <a:pt x="145" y="223"/>
                </a:lnTo>
                <a:lnTo>
                  <a:pt x="154" y="216"/>
                </a:lnTo>
                <a:lnTo>
                  <a:pt x="145" y="200"/>
                </a:lnTo>
                <a:lnTo>
                  <a:pt x="139" y="180"/>
                </a:lnTo>
                <a:lnTo>
                  <a:pt x="166" y="179"/>
                </a:lnTo>
                <a:lnTo>
                  <a:pt x="173" y="182"/>
                </a:lnTo>
                <a:lnTo>
                  <a:pt x="185" y="180"/>
                </a:lnTo>
                <a:lnTo>
                  <a:pt x="191" y="192"/>
                </a:lnTo>
                <a:lnTo>
                  <a:pt x="197" y="192"/>
                </a:lnTo>
                <a:lnTo>
                  <a:pt x="207" y="202"/>
                </a:lnTo>
                <a:lnTo>
                  <a:pt x="215" y="200"/>
                </a:lnTo>
                <a:lnTo>
                  <a:pt x="216" y="196"/>
                </a:lnTo>
                <a:lnTo>
                  <a:pt x="230" y="196"/>
                </a:lnTo>
                <a:lnTo>
                  <a:pt x="249" y="192"/>
                </a:lnTo>
                <a:lnTo>
                  <a:pt x="252" y="148"/>
                </a:lnTo>
                <a:lnTo>
                  <a:pt x="284" y="102"/>
                </a:lnTo>
                <a:lnTo>
                  <a:pt x="285" y="94"/>
                </a:lnTo>
                <a:lnTo>
                  <a:pt x="255" y="76"/>
                </a:lnTo>
                <a:lnTo>
                  <a:pt x="228" y="70"/>
                </a:lnTo>
                <a:lnTo>
                  <a:pt x="222" y="10"/>
                </a:lnTo>
                <a:lnTo>
                  <a:pt x="197" y="0"/>
                </a:lnTo>
                <a:lnTo>
                  <a:pt x="179" y="3"/>
                </a:lnTo>
                <a:lnTo>
                  <a:pt x="167" y="10"/>
                </a:lnTo>
                <a:lnTo>
                  <a:pt x="155" y="34"/>
                </a:lnTo>
                <a:lnTo>
                  <a:pt x="152" y="63"/>
                </a:lnTo>
                <a:lnTo>
                  <a:pt x="119" y="61"/>
                </a:lnTo>
                <a:lnTo>
                  <a:pt x="113" y="40"/>
                </a:lnTo>
                <a:lnTo>
                  <a:pt x="101" y="42"/>
                </a:lnTo>
                <a:lnTo>
                  <a:pt x="90" y="51"/>
                </a:lnTo>
                <a:lnTo>
                  <a:pt x="75" y="45"/>
                </a:lnTo>
                <a:lnTo>
                  <a:pt x="68" y="51"/>
                </a:lnTo>
                <a:lnTo>
                  <a:pt x="53" y="46"/>
                </a:lnTo>
                <a:lnTo>
                  <a:pt x="39" y="48"/>
                </a:lnTo>
                <a:lnTo>
                  <a:pt x="36" y="34"/>
                </a:lnTo>
                <a:lnTo>
                  <a:pt x="29" y="25"/>
                </a:lnTo>
                <a:lnTo>
                  <a:pt x="15" y="28"/>
                </a:lnTo>
                <a:lnTo>
                  <a:pt x="12" y="40"/>
                </a:lnTo>
                <a:lnTo>
                  <a:pt x="12" y="52"/>
                </a:lnTo>
                <a:lnTo>
                  <a:pt x="0" y="61"/>
                </a:lnTo>
                <a:lnTo>
                  <a:pt x="3" y="76"/>
                </a:lnTo>
                <a:close/>
              </a:path>
            </a:pathLst>
          </a:custGeom>
          <a:solidFill>
            <a:srgbClr val="FFFFFF"/>
          </a:solidFill>
          <a:ln w="3175" cap="rnd" cmpd="sng">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28" name="Freeform 12"/>
          <p:cNvSpPr>
            <a:spLocks/>
          </p:cNvSpPr>
          <p:nvPr/>
        </p:nvSpPr>
        <p:spPr bwMode="auto">
          <a:xfrm>
            <a:off x="7794625" y="4178300"/>
            <a:ext cx="522288" cy="466725"/>
          </a:xfrm>
          <a:custGeom>
            <a:avLst/>
            <a:gdLst>
              <a:gd name="T0" fmla="*/ 118250272 w 343"/>
              <a:gd name="T1" fmla="*/ 260098172 h 335"/>
              <a:gd name="T2" fmla="*/ 88108303 w 343"/>
              <a:gd name="T3" fmla="*/ 248452343 h 335"/>
              <a:gd name="T4" fmla="*/ 74195347 w 343"/>
              <a:gd name="T5" fmla="*/ 217394940 h 335"/>
              <a:gd name="T6" fmla="*/ 34780117 w 343"/>
              <a:gd name="T7" fmla="*/ 205749111 h 335"/>
              <a:gd name="T8" fmla="*/ 0 w 343"/>
              <a:gd name="T9" fmla="*/ 197984760 h 335"/>
              <a:gd name="T10" fmla="*/ 9274799 w 343"/>
              <a:gd name="T11" fmla="*/ 163047228 h 335"/>
              <a:gd name="T12" fmla="*/ 122886909 w 343"/>
              <a:gd name="T13" fmla="*/ 149459266 h 335"/>
              <a:gd name="T14" fmla="*/ 159984571 w 343"/>
              <a:gd name="T15" fmla="*/ 122284735 h 335"/>
              <a:gd name="T16" fmla="*/ 157667014 w 343"/>
              <a:gd name="T17" fmla="*/ 93169465 h 335"/>
              <a:gd name="T18" fmla="*/ 176215083 w 343"/>
              <a:gd name="T19" fmla="*/ 81523614 h 335"/>
              <a:gd name="T20" fmla="*/ 262004331 w 343"/>
              <a:gd name="T21" fmla="*/ 62113434 h 335"/>
              <a:gd name="T22" fmla="*/ 350112610 w 343"/>
              <a:gd name="T23" fmla="*/ 73759263 h 335"/>
              <a:gd name="T24" fmla="*/ 384892715 w 343"/>
              <a:gd name="T25" fmla="*/ 73759263 h 335"/>
              <a:gd name="T26" fmla="*/ 440538541 w 343"/>
              <a:gd name="T27" fmla="*/ 75700003 h 335"/>
              <a:gd name="T28" fmla="*/ 463726293 w 343"/>
              <a:gd name="T29" fmla="*/ 5823614 h 335"/>
              <a:gd name="T30" fmla="*/ 491549159 w 343"/>
              <a:gd name="T31" fmla="*/ 36879632 h 335"/>
              <a:gd name="T32" fmla="*/ 556471209 w 343"/>
              <a:gd name="T33" fmla="*/ 46584733 h 335"/>
              <a:gd name="T34" fmla="*/ 663127558 w 343"/>
              <a:gd name="T35" fmla="*/ 38820371 h 335"/>
              <a:gd name="T36" fmla="*/ 695588583 w 343"/>
              <a:gd name="T37" fmla="*/ 38820371 h 335"/>
              <a:gd name="T38" fmla="*/ 735005324 w 343"/>
              <a:gd name="T39" fmla="*/ 87345832 h 335"/>
              <a:gd name="T40" fmla="*/ 751235837 w 343"/>
              <a:gd name="T41" fmla="*/ 157223617 h 335"/>
              <a:gd name="T42" fmla="*/ 765147270 w 343"/>
              <a:gd name="T43" fmla="*/ 166928707 h 335"/>
              <a:gd name="T44" fmla="*/ 746597678 w 343"/>
              <a:gd name="T45" fmla="*/ 194103281 h 335"/>
              <a:gd name="T46" fmla="*/ 779058703 w 343"/>
              <a:gd name="T47" fmla="*/ 217394940 h 335"/>
              <a:gd name="T48" fmla="*/ 781377782 w 343"/>
              <a:gd name="T49" fmla="*/ 262038912 h 335"/>
              <a:gd name="T50" fmla="*/ 686313787 w 343"/>
              <a:gd name="T51" fmla="*/ 293096314 h 335"/>
              <a:gd name="T52" fmla="*/ 677038991 w 343"/>
              <a:gd name="T53" fmla="*/ 329975935 h 335"/>
              <a:gd name="T54" fmla="*/ 702544299 w 343"/>
              <a:gd name="T55" fmla="*/ 394028780 h 335"/>
              <a:gd name="T56" fmla="*/ 614436020 w 343"/>
              <a:gd name="T57" fmla="*/ 423145444 h 335"/>
              <a:gd name="T58" fmla="*/ 535602537 w 343"/>
              <a:gd name="T59" fmla="*/ 489140335 h 335"/>
              <a:gd name="T60" fmla="*/ 496185795 w 343"/>
              <a:gd name="T61" fmla="*/ 574545406 h 335"/>
              <a:gd name="T62" fmla="*/ 519372024 w 343"/>
              <a:gd name="T63" fmla="*/ 613365766 h 335"/>
              <a:gd name="T64" fmla="*/ 486912522 w 343"/>
              <a:gd name="T65" fmla="*/ 650245387 h 335"/>
              <a:gd name="T66" fmla="*/ 375617919 w 343"/>
              <a:gd name="T67" fmla="*/ 628894467 h 335"/>
              <a:gd name="T68" fmla="*/ 329245461 w 343"/>
              <a:gd name="T69" fmla="*/ 607542155 h 335"/>
              <a:gd name="T70" fmla="*/ 306059232 w 343"/>
              <a:gd name="T71" fmla="*/ 584250496 h 335"/>
              <a:gd name="T72" fmla="*/ 308376789 w 343"/>
              <a:gd name="T73" fmla="*/ 537665785 h 335"/>
              <a:gd name="T74" fmla="*/ 282873003 w 343"/>
              <a:gd name="T75" fmla="*/ 543489396 h 335"/>
              <a:gd name="T76" fmla="*/ 231862385 w 343"/>
              <a:gd name="T77" fmla="*/ 595896325 h 335"/>
              <a:gd name="T78" fmla="*/ 171578447 w 343"/>
              <a:gd name="T79" fmla="*/ 599779197 h 335"/>
              <a:gd name="T80" fmla="*/ 157667014 w 343"/>
              <a:gd name="T81" fmla="*/ 580367624 h 335"/>
              <a:gd name="T82" fmla="*/ 157667014 w 343"/>
              <a:gd name="T83" fmla="*/ 529901434 h 335"/>
              <a:gd name="T84" fmla="*/ 157667014 w 343"/>
              <a:gd name="T85" fmla="*/ 514372733 h 335"/>
              <a:gd name="T86" fmla="*/ 157667014 w 343"/>
              <a:gd name="T87" fmla="*/ 395970913 h 335"/>
              <a:gd name="T88" fmla="*/ 208676156 w 343"/>
              <a:gd name="T89" fmla="*/ 308623622 h 3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3"/>
              <a:gd name="T136" fmla="*/ 0 h 335"/>
              <a:gd name="T137" fmla="*/ 343 w 343"/>
              <a:gd name="T138" fmla="*/ 335 h 3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3" h="335">
                <a:moveTo>
                  <a:pt x="68" y="145"/>
                </a:moveTo>
                <a:lnTo>
                  <a:pt x="51" y="141"/>
                </a:lnTo>
                <a:lnTo>
                  <a:pt x="51" y="134"/>
                </a:lnTo>
                <a:lnTo>
                  <a:pt x="43" y="131"/>
                </a:lnTo>
                <a:lnTo>
                  <a:pt x="42" y="128"/>
                </a:lnTo>
                <a:lnTo>
                  <a:pt x="38" y="128"/>
                </a:lnTo>
                <a:lnTo>
                  <a:pt x="38" y="122"/>
                </a:lnTo>
                <a:lnTo>
                  <a:pt x="32" y="122"/>
                </a:lnTo>
                <a:lnTo>
                  <a:pt x="32" y="112"/>
                </a:lnTo>
                <a:lnTo>
                  <a:pt x="31" y="112"/>
                </a:lnTo>
                <a:lnTo>
                  <a:pt x="31" y="105"/>
                </a:lnTo>
                <a:lnTo>
                  <a:pt x="15" y="106"/>
                </a:lnTo>
                <a:lnTo>
                  <a:pt x="15" y="102"/>
                </a:lnTo>
                <a:lnTo>
                  <a:pt x="4" y="102"/>
                </a:lnTo>
                <a:lnTo>
                  <a:pt x="0" y="102"/>
                </a:lnTo>
                <a:lnTo>
                  <a:pt x="0" y="87"/>
                </a:lnTo>
                <a:lnTo>
                  <a:pt x="4" y="87"/>
                </a:lnTo>
                <a:lnTo>
                  <a:pt x="4" y="84"/>
                </a:lnTo>
                <a:lnTo>
                  <a:pt x="14" y="83"/>
                </a:lnTo>
                <a:lnTo>
                  <a:pt x="15" y="78"/>
                </a:lnTo>
                <a:lnTo>
                  <a:pt x="53" y="77"/>
                </a:lnTo>
                <a:lnTo>
                  <a:pt x="51" y="70"/>
                </a:lnTo>
                <a:lnTo>
                  <a:pt x="68" y="64"/>
                </a:lnTo>
                <a:lnTo>
                  <a:pt x="69" y="63"/>
                </a:lnTo>
                <a:lnTo>
                  <a:pt x="68" y="59"/>
                </a:lnTo>
                <a:lnTo>
                  <a:pt x="60" y="45"/>
                </a:lnTo>
                <a:lnTo>
                  <a:pt x="68" y="48"/>
                </a:lnTo>
                <a:lnTo>
                  <a:pt x="72" y="48"/>
                </a:lnTo>
                <a:lnTo>
                  <a:pt x="73" y="44"/>
                </a:lnTo>
                <a:lnTo>
                  <a:pt x="76" y="42"/>
                </a:lnTo>
                <a:lnTo>
                  <a:pt x="77" y="41"/>
                </a:lnTo>
                <a:lnTo>
                  <a:pt x="112" y="39"/>
                </a:lnTo>
                <a:lnTo>
                  <a:pt x="113" y="32"/>
                </a:lnTo>
                <a:lnTo>
                  <a:pt x="124" y="33"/>
                </a:lnTo>
                <a:lnTo>
                  <a:pt x="141" y="38"/>
                </a:lnTo>
                <a:lnTo>
                  <a:pt x="151" y="38"/>
                </a:lnTo>
                <a:lnTo>
                  <a:pt x="156" y="41"/>
                </a:lnTo>
                <a:lnTo>
                  <a:pt x="163" y="36"/>
                </a:lnTo>
                <a:lnTo>
                  <a:pt x="166" y="38"/>
                </a:lnTo>
                <a:lnTo>
                  <a:pt x="177" y="36"/>
                </a:lnTo>
                <a:lnTo>
                  <a:pt x="185" y="42"/>
                </a:lnTo>
                <a:lnTo>
                  <a:pt x="190" y="39"/>
                </a:lnTo>
                <a:lnTo>
                  <a:pt x="199" y="27"/>
                </a:lnTo>
                <a:lnTo>
                  <a:pt x="196" y="22"/>
                </a:lnTo>
                <a:lnTo>
                  <a:pt x="200" y="3"/>
                </a:lnTo>
                <a:lnTo>
                  <a:pt x="204" y="0"/>
                </a:lnTo>
                <a:lnTo>
                  <a:pt x="206" y="14"/>
                </a:lnTo>
                <a:lnTo>
                  <a:pt x="212" y="19"/>
                </a:lnTo>
                <a:lnTo>
                  <a:pt x="223" y="19"/>
                </a:lnTo>
                <a:lnTo>
                  <a:pt x="231" y="24"/>
                </a:lnTo>
                <a:lnTo>
                  <a:pt x="240" y="24"/>
                </a:lnTo>
                <a:lnTo>
                  <a:pt x="244" y="27"/>
                </a:lnTo>
                <a:lnTo>
                  <a:pt x="267" y="25"/>
                </a:lnTo>
                <a:lnTo>
                  <a:pt x="286" y="20"/>
                </a:lnTo>
                <a:lnTo>
                  <a:pt x="295" y="16"/>
                </a:lnTo>
                <a:lnTo>
                  <a:pt x="300" y="17"/>
                </a:lnTo>
                <a:lnTo>
                  <a:pt x="300" y="20"/>
                </a:lnTo>
                <a:lnTo>
                  <a:pt x="314" y="28"/>
                </a:lnTo>
                <a:lnTo>
                  <a:pt x="312" y="39"/>
                </a:lnTo>
                <a:lnTo>
                  <a:pt x="317" y="45"/>
                </a:lnTo>
                <a:lnTo>
                  <a:pt x="320" y="63"/>
                </a:lnTo>
                <a:lnTo>
                  <a:pt x="326" y="73"/>
                </a:lnTo>
                <a:lnTo>
                  <a:pt x="324" y="81"/>
                </a:lnTo>
                <a:lnTo>
                  <a:pt x="326" y="83"/>
                </a:lnTo>
                <a:lnTo>
                  <a:pt x="326" y="86"/>
                </a:lnTo>
                <a:lnTo>
                  <a:pt x="330" y="86"/>
                </a:lnTo>
                <a:lnTo>
                  <a:pt x="330" y="87"/>
                </a:lnTo>
                <a:lnTo>
                  <a:pt x="320" y="97"/>
                </a:lnTo>
                <a:lnTo>
                  <a:pt x="322" y="100"/>
                </a:lnTo>
                <a:lnTo>
                  <a:pt x="326" y="106"/>
                </a:lnTo>
                <a:lnTo>
                  <a:pt x="333" y="108"/>
                </a:lnTo>
                <a:lnTo>
                  <a:pt x="336" y="112"/>
                </a:lnTo>
                <a:lnTo>
                  <a:pt x="336" y="122"/>
                </a:lnTo>
                <a:lnTo>
                  <a:pt x="343" y="123"/>
                </a:lnTo>
                <a:lnTo>
                  <a:pt x="337" y="135"/>
                </a:lnTo>
                <a:lnTo>
                  <a:pt x="312" y="153"/>
                </a:lnTo>
                <a:lnTo>
                  <a:pt x="305" y="151"/>
                </a:lnTo>
                <a:lnTo>
                  <a:pt x="296" y="151"/>
                </a:lnTo>
                <a:lnTo>
                  <a:pt x="294" y="160"/>
                </a:lnTo>
                <a:lnTo>
                  <a:pt x="299" y="165"/>
                </a:lnTo>
                <a:lnTo>
                  <a:pt x="292" y="170"/>
                </a:lnTo>
                <a:lnTo>
                  <a:pt x="291" y="178"/>
                </a:lnTo>
                <a:lnTo>
                  <a:pt x="303" y="195"/>
                </a:lnTo>
                <a:lnTo>
                  <a:pt x="303" y="203"/>
                </a:lnTo>
                <a:lnTo>
                  <a:pt x="296" y="207"/>
                </a:lnTo>
                <a:lnTo>
                  <a:pt x="289" y="207"/>
                </a:lnTo>
                <a:lnTo>
                  <a:pt x="265" y="218"/>
                </a:lnTo>
                <a:lnTo>
                  <a:pt x="236" y="242"/>
                </a:lnTo>
                <a:lnTo>
                  <a:pt x="227" y="251"/>
                </a:lnTo>
                <a:lnTo>
                  <a:pt x="231" y="252"/>
                </a:lnTo>
                <a:lnTo>
                  <a:pt x="231" y="271"/>
                </a:lnTo>
                <a:lnTo>
                  <a:pt x="228" y="283"/>
                </a:lnTo>
                <a:lnTo>
                  <a:pt x="214" y="296"/>
                </a:lnTo>
                <a:lnTo>
                  <a:pt x="218" y="298"/>
                </a:lnTo>
                <a:lnTo>
                  <a:pt x="226" y="298"/>
                </a:lnTo>
                <a:lnTo>
                  <a:pt x="224" y="316"/>
                </a:lnTo>
                <a:lnTo>
                  <a:pt x="223" y="322"/>
                </a:lnTo>
                <a:lnTo>
                  <a:pt x="215" y="334"/>
                </a:lnTo>
                <a:lnTo>
                  <a:pt x="210" y="335"/>
                </a:lnTo>
                <a:lnTo>
                  <a:pt x="203" y="326"/>
                </a:lnTo>
                <a:lnTo>
                  <a:pt x="178" y="332"/>
                </a:lnTo>
                <a:lnTo>
                  <a:pt x="162" y="324"/>
                </a:lnTo>
                <a:lnTo>
                  <a:pt x="150" y="326"/>
                </a:lnTo>
                <a:lnTo>
                  <a:pt x="142" y="321"/>
                </a:lnTo>
                <a:lnTo>
                  <a:pt x="142" y="313"/>
                </a:lnTo>
                <a:lnTo>
                  <a:pt x="132" y="315"/>
                </a:lnTo>
                <a:lnTo>
                  <a:pt x="131" y="304"/>
                </a:lnTo>
                <a:lnTo>
                  <a:pt x="132" y="301"/>
                </a:lnTo>
                <a:lnTo>
                  <a:pt x="131" y="298"/>
                </a:lnTo>
                <a:lnTo>
                  <a:pt x="136" y="282"/>
                </a:lnTo>
                <a:lnTo>
                  <a:pt x="133" y="277"/>
                </a:lnTo>
                <a:lnTo>
                  <a:pt x="127" y="277"/>
                </a:lnTo>
                <a:lnTo>
                  <a:pt x="127" y="280"/>
                </a:lnTo>
                <a:lnTo>
                  <a:pt x="122" y="280"/>
                </a:lnTo>
                <a:lnTo>
                  <a:pt x="105" y="299"/>
                </a:lnTo>
                <a:lnTo>
                  <a:pt x="103" y="309"/>
                </a:lnTo>
                <a:lnTo>
                  <a:pt x="100" y="307"/>
                </a:lnTo>
                <a:lnTo>
                  <a:pt x="100" y="303"/>
                </a:lnTo>
                <a:lnTo>
                  <a:pt x="80" y="299"/>
                </a:lnTo>
                <a:lnTo>
                  <a:pt x="74" y="309"/>
                </a:lnTo>
                <a:lnTo>
                  <a:pt x="69" y="310"/>
                </a:lnTo>
                <a:lnTo>
                  <a:pt x="68" y="301"/>
                </a:lnTo>
                <a:lnTo>
                  <a:pt x="68" y="299"/>
                </a:lnTo>
                <a:lnTo>
                  <a:pt x="67" y="287"/>
                </a:lnTo>
                <a:lnTo>
                  <a:pt x="68" y="274"/>
                </a:lnTo>
                <a:lnTo>
                  <a:pt x="68" y="273"/>
                </a:lnTo>
                <a:lnTo>
                  <a:pt x="68" y="270"/>
                </a:lnTo>
                <a:lnTo>
                  <a:pt x="68" y="267"/>
                </a:lnTo>
                <a:lnTo>
                  <a:pt x="68" y="265"/>
                </a:lnTo>
                <a:lnTo>
                  <a:pt x="65" y="265"/>
                </a:lnTo>
                <a:lnTo>
                  <a:pt x="65" y="238"/>
                </a:lnTo>
                <a:lnTo>
                  <a:pt x="68" y="204"/>
                </a:lnTo>
                <a:lnTo>
                  <a:pt x="70" y="203"/>
                </a:lnTo>
                <a:lnTo>
                  <a:pt x="92" y="167"/>
                </a:lnTo>
                <a:lnTo>
                  <a:pt x="90" y="159"/>
                </a:lnTo>
                <a:lnTo>
                  <a:pt x="86" y="156"/>
                </a:lnTo>
                <a:lnTo>
                  <a:pt x="68" y="145"/>
                </a:lnTo>
                <a:close/>
              </a:path>
            </a:pathLst>
          </a:custGeom>
          <a:noFill/>
          <a:ln w="3175">
            <a:solidFill>
              <a:srgbClr val="808080"/>
            </a:solidFill>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29" name="Freeform 13"/>
          <p:cNvSpPr>
            <a:spLocks/>
          </p:cNvSpPr>
          <p:nvPr/>
        </p:nvSpPr>
        <p:spPr bwMode="auto">
          <a:xfrm>
            <a:off x="7794625" y="4178300"/>
            <a:ext cx="522288" cy="466725"/>
          </a:xfrm>
          <a:custGeom>
            <a:avLst/>
            <a:gdLst>
              <a:gd name="T0" fmla="*/ 118250272 w 343"/>
              <a:gd name="T1" fmla="*/ 260098172 h 335"/>
              <a:gd name="T2" fmla="*/ 88108303 w 343"/>
              <a:gd name="T3" fmla="*/ 248452343 h 335"/>
              <a:gd name="T4" fmla="*/ 74195347 w 343"/>
              <a:gd name="T5" fmla="*/ 217394940 h 335"/>
              <a:gd name="T6" fmla="*/ 34780117 w 343"/>
              <a:gd name="T7" fmla="*/ 205749111 h 335"/>
              <a:gd name="T8" fmla="*/ 0 w 343"/>
              <a:gd name="T9" fmla="*/ 197984760 h 335"/>
              <a:gd name="T10" fmla="*/ 9274799 w 343"/>
              <a:gd name="T11" fmla="*/ 163047228 h 335"/>
              <a:gd name="T12" fmla="*/ 122886909 w 343"/>
              <a:gd name="T13" fmla="*/ 149459266 h 335"/>
              <a:gd name="T14" fmla="*/ 159984571 w 343"/>
              <a:gd name="T15" fmla="*/ 122284735 h 335"/>
              <a:gd name="T16" fmla="*/ 157667014 w 343"/>
              <a:gd name="T17" fmla="*/ 93169465 h 335"/>
              <a:gd name="T18" fmla="*/ 176215083 w 343"/>
              <a:gd name="T19" fmla="*/ 81523614 h 335"/>
              <a:gd name="T20" fmla="*/ 262004331 w 343"/>
              <a:gd name="T21" fmla="*/ 62113434 h 335"/>
              <a:gd name="T22" fmla="*/ 350112610 w 343"/>
              <a:gd name="T23" fmla="*/ 73759263 h 335"/>
              <a:gd name="T24" fmla="*/ 384892715 w 343"/>
              <a:gd name="T25" fmla="*/ 73759263 h 335"/>
              <a:gd name="T26" fmla="*/ 440538541 w 343"/>
              <a:gd name="T27" fmla="*/ 75700003 h 335"/>
              <a:gd name="T28" fmla="*/ 463726293 w 343"/>
              <a:gd name="T29" fmla="*/ 5823614 h 335"/>
              <a:gd name="T30" fmla="*/ 491549159 w 343"/>
              <a:gd name="T31" fmla="*/ 36879632 h 335"/>
              <a:gd name="T32" fmla="*/ 556471209 w 343"/>
              <a:gd name="T33" fmla="*/ 46584733 h 335"/>
              <a:gd name="T34" fmla="*/ 663127558 w 343"/>
              <a:gd name="T35" fmla="*/ 38820371 h 335"/>
              <a:gd name="T36" fmla="*/ 695588583 w 343"/>
              <a:gd name="T37" fmla="*/ 38820371 h 335"/>
              <a:gd name="T38" fmla="*/ 735005324 w 343"/>
              <a:gd name="T39" fmla="*/ 87345832 h 335"/>
              <a:gd name="T40" fmla="*/ 751235837 w 343"/>
              <a:gd name="T41" fmla="*/ 157223617 h 335"/>
              <a:gd name="T42" fmla="*/ 765147270 w 343"/>
              <a:gd name="T43" fmla="*/ 166928707 h 335"/>
              <a:gd name="T44" fmla="*/ 746597678 w 343"/>
              <a:gd name="T45" fmla="*/ 194103281 h 335"/>
              <a:gd name="T46" fmla="*/ 779058703 w 343"/>
              <a:gd name="T47" fmla="*/ 217394940 h 335"/>
              <a:gd name="T48" fmla="*/ 781377782 w 343"/>
              <a:gd name="T49" fmla="*/ 262038912 h 335"/>
              <a:gd name="T50" fmla="*/ 686313787 w 343"/>
              <a:gd name="T51" fmla="*/ 293096314 h 335"/>
              <a:gd name="T52" fmla="*/ 677038991 w 343"/>
              <a:gd name="T53" fmla="*/ 329975935 h 335"/>
              <a:gd name="T54" fmla="*/ 702544299 w 343"/>
              <a:gd name="T55" fmla="*/ 394028780 h 335"/>
              <a:gd name="T56" fmla="*/ 614436020 w 343"/>
              <a:gd name="T57" fmla="*/ 423145444 h 335"/>
              <a:gd name="T58" fmla="*/ 535602537 w 343"/>
              <a:gd name="T59" fmla="*/ 489140335 h 335"/>
              <a:gd name="T60" fmla="*/ 496185795 w 343"/>
              <a:gd name="T61" fmla="*/ 574545406 h 335"/>
              <a:gd name="T62" fmla="*/ 519372024 w 343"/>
              <a:gd name="T63" fmla="*/ 613365766 h 335"/>
              <a:gd name="T64" fmla="*/ 486912522 w 343"/>
              <a:gd name="T65" fmla="*/ 650245387 h 335"/>
              <a:gd name="T66" fmla="*/ 375617919 w 343"/>
              <a:gd name="T67" fmla="*/ 628894467 h 335"/>
              <a:gd name="T68" fmla="*/ 329245461 w 343"/>
              <a:gd name="T69" fmla="*/ 607542155 h 335"/>
              <a:gd name="T70" fmla="*/ 306059232 w 343"/>
              <a:gd name="T71" fmla="*/ 584250496 h 335"/>
              <a:gd name="T72" fmla="*/ 308376789 w 343"/>
              <a:gd name="T73" fmla="*/ 537665785 h 335"/>
              <a:gd name="T74" fmla="*/ 282873003 w 343"/>
              <a:gd name="T75" fmla="*/ 543489396 h 335"/>
              <a:gd name="T76" fmla="*/ 231862385 w 343"/>
              <a:gd name="T77" fmla="*/ 595896325 h 335"/>
              <a:gd name="T78" fmla="*/ 171578447 w 343"/>
              <a:gd name="T79" fmla="*/ 599779197 h 335"/>
              <a:gd name="T80" fmla="*/ 157667014 w 343"/>
              <a:gd name="T81" fmla="*/ 580367624 h 335"/>
              <a:gd name="T82" fmla="*/ 157667014 w 343"/>
              <a:gd name="T83" fmla="*/ 529901434 h 335"/>
              <a:gd name="T84" fmla="*/ 157667014 w 343"/>
              <a:gd name="T85" fmla="*/ 514372733 h 335"/>
              <a:gd name="T86" fmla="*/ 157667014 w 343"/>
              <a:gd name="T87" fmla="*/ 395970913 h 335"/>
              <a:gd name="T88" fmla="*/ 208676156 w 343"/>
              <a:gd name="T89" fmla="*/ 308623622 h 3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3"/>
              <a:gd name="T136" fmla="*/ 0 h 335"/>
              <a:gd name="T137" fmla="*/ 343 w 343"/>
              <a:gd name="T138" fmla="*/ 335 h 3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3" h="335">
                <a:moveTo>
                  <a:pt x="68" y="145"/>
                </a:moveTo>
                <a:lnTo>
                  <a:pt x="51" y="141"/>
                </a:lnTo>
                <a:lnTo>
                  <a:pt x="51" y="134"/>
                </a:lnTo>
                <a:lnTo>
                  <a:pt x="43" y="131"/>
                </a:lnTo>
                <a:lnTo>
                  <a:pt x="42" y="128"/>
                </a:lnTo>
                <a:lnTo>
                  <a:pt x="38" y="128"/>
                </a:lnTo>
                <a:lnTo>
                  <a:pt x="38" y="122"/>
                </a:lnTo>
                <a:lnTo>
                  <a:pt x="32" y="122"/>
                </a:lnTo>
                <a:lnTo>
                  <a:pt x="32" y="112"/>
                </a:lnTo>
                <a:lnTo>
                  <a:pt x="31" y="112"/>
                </a:lnTo>
                <a:lnTo>
                  <a:pt x="31" y="105"/>
                </a:lnTo>
                <a:lnTo>
                  <a:pt x="15" y="106"/>
                </a:lnTo>
                <a:lnTo>
                  <a:pt x="15" y="102"/>
                </a:lnTo>
                <a:lnTo>
                  <a:pt x="4" y="102"/>
                </a:lnTo>
                <a:lnTo>
                  <a:pt x="0" y="102"/>
                </a:lnTo>
                <a:lnTo>
                  <a:pt x="0" y="87"/>
                </a:lnTo>
                <a:lnTo>
                  <a:pt x="4" y="87"/>
                </a:lnTo>
                <a:lnTo>
                  <a:pt x="4" y="84"/>
                </a:lnTo>
                <a:lnTo>
                  <a:pt x="14" y="83"/>
                </a:lnTo>
                <a:lnTo>
                  <a:pt x="15" y="78"/>
                </a:lnTo>
                <a:lnTo>
                  <a:pt x="53" y="77"/>
                </a:lnTo>
                <a:lnTo>
                  <a:pt x="51" y="70"/>
                </a:lnTo>
                <a:lnTo>
                  <a:pt x="68" y="64"/>
                </a:lnTo>
                <a:lnTo>
                  <a:pt x="69" y="63"/>
                </a:lnTo>
                <a:lnTo>
                  <a:pt x="68" y="59"/>
                </a:lnTo>
                <a:lnTo>
                  <a:pt x="60" y="45"/>
                </a:lnTo>
                <a:lnTo>
                  <a:pt x="68" y="48"/>
                </a:lnTo>
                <a:lnTo>
                  <a:pt x="72" y="48"/>
                </a:lnTo>
                <a:lnTo>
                  <a:pt x="73" y="44"/>
                </a:lnTo>
                <a:lnTo>
                  <a:pt x="76" y="42"/>
                </a:lnTo>
                <a:lnTo>
                  <a:pt x="77" y="41"/>
                </a:lnTo>
                <a:lnTo>
                  <a:pt x="112" y="39"/>
                </a:lnTo>
                <a:lnTo>
                  <a:pt x="113" y="32"/>
                </a:lnTo>
                <a:lnTo>
                  <a:pt x="124" y="33"/>
                </a:lnTo>
                <a:lnTo>
                  <a:pt x="141" y="38"/>
                </a:lnTo>
                <a:lnTo>
                  <a:pt x="151" y="38"/>
                </a:lnTo>
                <a:lnTo>
                  <a:pt x="156" y="41"/>
                </a:lnTo>
                <a:lnTo>
                  <a:pt x="163" y="36"/>
                </a:lnTo>
                <a:lnTo>
                  <a:pt x="166" y="38"/>
                </a:lnTo>
                <a:lnTo>
                  <a:pt x="177" y="36"/>
                </a:lnTo>
                <a:lnTo>
                  <a:pt x="185" y="42"/>
                </a:lnTo>
                <a:lnTo>
                  <a:pt x="190" y="39"/>
                </a:lnTo>
                <a:lnTo>
                  <a:pt x="199" y="27"/>
                </a:lnTo>
                <a:lnTo>
                  <a:pt x="196" y="22"/>
                </a:lnTo>
                <a:lnTo>
                  <a:pt x="200" y="3"/>
                </a:lnTo>
                <a:lnTo>
                  <a:pt x="204" y="0"/>
                </a:lnTo>
                <a:lnTo>
                  <a:pt x="206" y="14"/>
                </a:lnTo>
                <a:lnTo>
                  <a:pt x="212" y="19"/>
                </a:lnTo>
                <a:lnTo>
                  <a:pt x="223" y="19"/>
                </a:lnTo>
                <a:lnTo>
                  <a:pt x="231" y="24"/>
                </a:lnTo>
                <a:lnTo>
                  <a:pt x="240" y="24"/>
                </a:lnTo>
                <a:lnTo>
                  <a:pt x="244" y="27"/>
                </a:lnTo>
                <a:lnTo>
                  <a:pt x="267" y="25"/>
                </a:lnTo>
                <a:lnTo>
                  <a:pt x="286" y="20"/>
                </a:lnTo>
                <a:lnTo>
                  <a:pt x="295" y="16"/>
                </a:lnTo>
                <a:lnTo>
                  <a:pt x="300" y="17"/>
                </a:lnTo>
                <a:lnTo>
                  <a:pt x="300" y="20"/>
                </a:lnTo>
                <a:lnTo>
                  <a:pt x="314" y="28"/>
                </a:lnTo>
                <a:lnTo>
                  <a:pt x="312" y="39"/>
                </a:lnTo>
                <a:lnTo>
                  <a:pt x="317" y="45"/>
                </a:lnTo>
                <a:lnTo>
                  <a:pt x="320" y="63"/>
                </a:lnTo>
                <a:lnTo>
                  <a:pt x="326" y="73"/>
                </a:lnTo>
                <a:lnTo>
                  <a:pt x="324" y="81"/>
                </a:lnTo>
                <a:lnTo>
                  <a:pt x="326" y="83"/>
                </a:lnTo>
                <a:lnTo>
                  <a:pt x="326" y="86"/>
                </a:lnTo>
                <a:lnTo>
                  <a:pt x="330" y="86"/>
                </a:lnTo>
                <a:lnTo>
                  <a:pt x="330" y="87"/>
                </a:lnTo>
                <a:lnTo>
                  <a:pt x="320" y="97"/>
                </a:lnTo>
                <a:lnTo>
                  <a:pt x="322" y="100"/>
                </a:lnTo>
                <a:lnTo>
                  <a:pt x="326" y="106"/>
                </a:lnTo>
                <a:lnTo>
                  <a:pt x="333" y="108"/>
                </a:lnTo>
                <a:lnTo>
                  <a:pt x="336" y="112"/>
                </a:lnTo>
                <a:lnTo>
                  <a:pt x="336" y="122"/>
                </a:lnTo>
                <a:lnTo>
                  <a:pt x="343" y="123"/>
                </a:lnTo>
                <a:lnTo>
                  <a:pt x="337" y="135"/>
                </a:lnTo>
                <a:lnTo>
                  <a:pt x="312" y="153"/>
                </a:lnTo>
                <a:lnTo>
                  <a:pt x="305" y="151"/>
                </a:lnTo>
                <a:lnTo>
                  <a:pt x="296" y="151"/>
                </a:lnTo>
                <a:lnTo>
                  <a:pt x="294" y="160"/>
                </a:lnTo>
                <a:lnTo>
                  <a:pt x="299" y="165"/>
                </a:lnTo>
                <a:lnTo>
                  <a:pt x="292" y="170"/>
                </a:lnTo>
                <a:lnTo>
                  <a:pt x="291" y="178"/>
                </a:lnTo>
                <a:lnTo>
                  <a:pt x="303" y="195"/>
                </a:lnTo>
                <a:lnTo>
                  <a:pt x="303" y="203"/>
                </a:lnTo>
                <a:lnTo>
                  <a:pt x="296" y="207"/>
                </a:lnTo>
                <a:lnTo>
                  <a:pt x="289" y="207"/>
                </a:lnTo>
                <a:lnTo>
                  <a:pt x="265" y="218"/>
                </a:lnTo>
                <a:lnTo>
                  <a:pt x="236" y="242"/>
                </a:lnTo>
                <a:lnTo>
                  <a:pt x="227" y="251"/>
                </a:lnTo>
                <a:lnTo>
                  <a:pt x="231" y="252"/>
                </a:lnTo>
                <a:lnTo>
                  <a:pt x="231" y="271"/>
                </a:lnTo>
                <a:lnTo>
                  <a:pt x="228" y="283"/>
                </a:lnTo>
                <a:lnTo>
                  <a:pt x="214" y="296"/>
                </a:lnTo>
                <a:lnTo>
                  <a:pt x="218" y="298"/>
                </a:lnTo>
                <a:lnTo>
                  <a:pt x="226" y="298"/>
                </a:lnTo>
                <a:lnTo>
                  <a:pt x="224" y="316"/>
                </a:lnTo>
                <a:lnTo>
                  <a:pt x="223" y="322"/>
                </a:lnTo>
                <a:lnTo>
                  <a:pt x="215" y="334"/>
                </a:lnTo>
                <a:lnTo>
                  <a:pt x="210" y="335"/>
                </a:lnTo>
                <a:lnTo>
                  <a:pt x="203" y="326"/>
                </a:lnTo>
                <a:lnTo>
                  <a:pt x="178" y="332"/>
                </a:lnTo>
                <a:lnTo>
                  <a:pt x="162" y="324"/>
                </a:lnTo>
                <a:lnTo>
                  <a:pt x="150" y="326"/>
                </a:lnTo>
                <a:lnTo>
                  <a:pt x="142" y="321"/>
                </a:lnTo>
                <a:lnTo>
                  <a:pt x="142" y="313"/>
                </a:lnTo>
                <a:lnTo>
                  <a:pt x="132" y="315"/>
                </a:lnTo>
                <a:lnTo>
                  <a:pt x="131" y="304"/>
                </a:lnTo>
                <a:lnTo>
                  <a:pt x="132" y="301"/>
                </a:lnTo>
                <a:lnTo>
                  <a:pt x="131" y="298"/>
                </a:lnTo>
                <a:lnTo>
                  <a:pt x="136" y="282"/>
                </a:lnTo>
                <a:lnTo>
                  <a:pt x="133" y="277"/>
                </a:lnTo>
                <a:lnTo>
                  <a:pt x="127" y="277"/>
                </a:lnTo>
                <a:lnTo>
                  <a:pt x="127" y="280"/>
                </a:lnTo>
                <a:lnTo>
                  <a:pt x="122" y="280"/>
                </a:lnTo>
                <a:lnTo>
                  <a:pt x="105" y="299"/>
                </a:lnTo>
                <a:lnTo>
                  <a:pt x="103" y="309"/>
                </a:lnTo>
                <a:lnTo>
                  <a:pt x="100" y="307"/>
                </a:lnTo>
                <a:lnTo>
                  <a:pt x="100" y="303"/>
                </a:lnTo>
                <a:lnTo>
                  <a:pt x="80" y="299"/>
                </a:lnTo>
                <a:lnTo>
                  <a:pt x="74" y="309"/>
                </a:lnTo>
                <a:lnTo>
                  <a:pt x="69" y="310"/>
                </a:lnTo>
                <a:lnTo>
                  <a:pt x="68" y="301"/>
                </a:lnTo>
                <a:lnTo>
                  <a:pt x="68" y="299"/>
                </a:lnTo>
                <a:lnTo>
                  <a:pt x="67" y="287"/>
                </a:lnTo>
                <a:lnTo>
                  <a:pt x="68" y="274"/>
                </a:lnTo>
                <a:lnTo>
                  <a:pt x="68" y="273"/>
                </a:lnTo>
                <a:lnTo>
                  <a:pt x="68" y="270"/>
                </a:lnTo>
                <a:lnTo>
                  <a:pt x="68" y="267"/>
                </a:lnTo>
                <a:lnTo>
                  <a:pt x="68" y="265"/>
                </a:lnTo>
                <a:lnTo>
                  <a:pt x="65" y="265"/>
                </a:lnTo>
                <a:lnTo>
                  <a:pt x="65" y="238"/>
                </a:lnTo>
                <a:lnTo>
                  <a:pt x="68" y="204"/>
                </a:lnTo>
                <a:lnTo>
                  <a:pt x="70" y="203"/>
                </a:lnTo>
                <a:lnTo>
                  <a:pt x="92" y="167"/>
                </a:lnTo>
                <a:lnTo>
                  <a:pt x="90" y="159"/>
                </a:lnTo>
                <a:lnTo>
                  <a:pt x="86" y="156"/>
                </a:lnTo>
                <a:lnTo>
                  <a:pt x="68" y="145"/>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30" name="Freeform 14"/>
          <p:cNvSpPr>
            <a:spLocks/>
          </p:cNvSpPr>
          <p:nvPr/>
        </p:nvSpPr>
        <p:spPr bwMode="auto">
          <a:xfrm>
            <a:off x="6115050" y="3773488"/>
            <a:ext cx="182563" cy="136525"/>
          </a:xfrm>
          <a:custGeom>
            <a:avLst/>
            <a:gdLst>
              <a:gd name="T0" fmla="*/ 70390456 w 125"/>
              <a:gd name="T1" fmla="*/ 0 h 86"/>
              <a:gd name="T2" fmla="*/ 249568033 w 125"/>
              <a:gd name="T3" fmla="*/ 40322498 h 86"/>
              <a:gd name="T4" fmla="*/ 266632557 w 125"/>
              <a:gd name="T5" fmla="*/ 93246567 h 86"/>
              <a:gd name="T6" fmla="*/ 179177554 w 125"/>
              <a:gd name="T7" fmla="*/ 216733460 h 86"/>
              <a:gd name="T8" fmla="*/ 63991990 w 125"/>
              <a:gd name="T9" fmla="*/ 209173787 h 86"/>
              <a:gd name="T10" fmla="*/ 0 w 125"/>
              <a:gd name="T11" fmla="*/ 100806239 h 86"/>
              <a:gd name="T12" fmla="*/ 70390456 w 125"/>
              <a:gd name="T13" fmla="*/ 0 h 86"/>
              <a:gd name="T14" fmla="*/ 0 60000 65536"/>
              <a:gd name="T15" fmla="*/ 0 60000 65536"/>
              <a:gd name="T16" fmla="*/ 0 60000 65536"/>
              <a:gd name="T17" fmla="*/ 0 60000 65536"/>
              <a:gd name="T18" fmla="*/ 0 60000 65536"/>
              <a:gd name="T19" fmla="*/ 0 60000 65536"/>
              <a:gd name="T20" fmla="*/ 0 60000 65536"/>
              <a:gd name="T21" fmla="*/ 0 w 125"/>
              <a:gd name="T22" fmla="*/ 0 h 86"/>
              <a:gd name="T23" fmla="*/ 125 w 125"/>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86">
                <a:moveTo>
                  <a:pt x="33" y="0"/>
                </a:moveTo>
                <a:lnTo>
                  <a:pt x="117" y="16"/>
                </a:lnTo>
                <a:lnTo>
                  <a:pt x="125" y="37"/>
                </a:lnTo>
                <a:lnTo>
                  <a:pt x="84" y="86"/>
                </a:lnTo>
                <a:lnTo>
                  <a:pt x="30" y="83"/>
                </a:lnTo>
                <a:lnTo>
                  <a:pt x="0" y="40"/>
                </a:lnTo>
                <a:lnTo>
                  <a:pt x="33" y="0"/>
                </a:lnTo>
                <a:close/>
              </a:path>
            </a:pathLst>
          </a:custGeom>
          <a:solidFill>
            <a:srgbClr val="FF9999"/>
          </a:solidFill>
          <a:ln w="38100">
            <a:solidFill>
              <a:srgbClr val="808080"/>
            </a:solidFill>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grpSp>
        <p:nvGrpSpPr>
          <p:cNvPr id="631" name="Group 15"/>
          <p:cNvGrpSpPr>
            <a:grpSpLocks/>
          </p:cNvGrpSpPr>
          <p:nvPr/>
        </p:nvGrpSpPr>
        <p:grpSpPr bwMode="auto">
          <a:xfrm>
            <a:off x="6310313" y="3889375"/>
            <a:ext cx="320675" cy="171450"/>
            <a:chOff x="3977" y="2222"/>
            <a:chExt cx="210" cy="123"/>
          </a:xfrm>
        </p:grpSpPr>
        <p:sp>
          <p:nvSpPr>
            <p:cNvPr id="632" name="Freeform 16"/>
            <p:cNvSpPr>
              <a:spLocks/>
            </p:cNvSpPr>
            <p:nvPr/>
          </p:nvSpPr>
          <p:spPr bwMode="auto">
            <a:xfrm>
              <a:off x="3977" y="2222"/>
              <a:ext cx="210" cy="123"/>
            </a:xfrm>
            <a:custGeom>
              <a:avLst/>
              <a:gdLst>
                <a:gd name="T0" fmla="*/ 9 w 210"/>
                <a:gd name="T1" fmla="*/ 33 h 123"/>
                <a:gd name="T2" fmla="*/ 20 w 210"/>
                <a:gd name="T3" fmla="*/ 33 h 123"/>
                <a:gd name="T4" fmla="*/ 136 w 210"/>
                <a:gd name="T5" fmla="*/ 9 h 123"/>
                <a:gd name="T6" fmla="*/ 135 w 210"/>
                <a:gd name="T7" fmla="*/ 6 h 123"/>
                <a:gd name="T8" fmla="*/ 166 w 210"/>
                <a:gd name="T9" fmla="*/ 0 h 123"/>
                <a:gd name="T10" fmla="*/ 166 w 210"/>
                <a:gd name="T11" fmla="*/ 3 h 123"/>
                <a:gd name="T12" fmla="*/ 176 w 210"/>
                <a:gd name="T13" fmla="*/ 4 h 123"/>
                <a:gd name="T14" fmla="*/ 193 w 210"/>
                <a:gd name="T15" fmla="*/ 14 h 123"/>
                <a:gd name="T16" fmla="*/ 193 w 210"/>
                <a:gd name="T17" fmla="*/ 15 h 123"/>
                <a:gd name="T18" fmla="*/ 199 w 210"/>
                <a:gd name="T19" fmla="*/ 14 h 123"/>
                <a:gd name="T20" fmla="*/ 210 w 210"/>
                <a:gd name="T21" fmla="*/ 85 h 123"/>
                <a:gd name="T22" fmla="*/ 196 w 210"/>
                <a:gd name="T23" fmla="*/ 95 h 123"/>
                <a:gd name="T24" fmla="*/ 170 w 210"/>
                <a:gd name="T25" fmla="*/ 106 h 123"/>
                <a:gd name="T26" fmla="*/ 168 w 210"/>
                <a:gd name="T27" fmla="*/ 111 h 123"/>
                <a:gd name="T28" fmla="*/ 163 w 210"/>
                <a:gd name="T29" fmla="*/ 109 h 123"/>
                <a:gd name="T30" fmla="*/ 118 w 210"/>
                <a:gd name="T31" fmla="*/ 123 h 123"/>
                <a:gd name="T32" fmla="*/ 112 w 210"/>
                <a:gd name="T33" fmla="*/ 101 h 123"/>
                <a:gd name="T34" fmla="*/ 91 w 210"/>
                <a:gd name="T35" fmla="*/ 99 h 123"/>
                <a:gd name="T36" fmla="*/ 91 w 210"/>
                <a:gd name="T37" fmla="*/ 101 h 123"/>
                <a:gd name="T38" fmla="*/ 64 w 210"/>
                <a:gd name="T39" fmla="*/ 101 h 123"/>
                <a:gd name="T40" fmla="*/ 50 w 210"/>
                <a:gd name="T41" fmla="*/ 81 h 123"/>
                <a:gd name="T42" fmla="*/ 84 w 210"/>
                <a:gd name="T43" fmla="*/ 51 h 123"/>
                <a:gd name="T44" fmla="*/ 73 w 210"/>
                <a:gd name="T45" fmla="*/ 39 h 123"/>
                <a:gd name="T46" fmla="*/ 37 w 210"/>
                <a:gd name="T47" fmla="*/ 70 h 123"/>
                <a:gd name="T48" fmla="*/ 10 w 210"/>
                <a:gd name="T49" fmla="*/ 72 h 123"/>
                <a:gd name="T50" fmla="*/ 1 w 210"/>
                <a:gd name="T51" fmla="*/ 85 h 123"/>
                <a:gd name="T52" fmla="*/ 0 w 210"/>
                <a:gd name="T53" fmla="*/ 84 h 123"/>
                <a:gd name="T54" fmla="*/ 9 w 210"/>
                <a:gd name="T55" fmla="*/ 70 h 123"/>
                <a:gd name="T56" fmla="*/ 9 w 210"/>
                <a:gd name="T57" fmla="*/ 33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0"/>
                <a:gd name="T88" fmla="*/ 0 h 123"/>
                <a:gd name="T89" fmla="*/ 210 w 210"/>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0" h="123">
                  <a:moveTo>
                    <a:pt x="9" y="33"/>
                  </a:moveTo>
                  <a:lnTo>
                    <a:pt x="20" y="33"/>
                  </a:lnTo>
                  <a:lnTo>
                    <a:pt x="136" y="9"/>
                  </a:lnTo>
                  <a:lnTo>
                    <a:pt x="135" y="6"/>
                  </a:lnTo>
                  <a:lnTo>
                    <a:pt x="166" y="0"/>
                  </a:lnTo>
                  <a:lnTo>
                    <a:pt x="166" y="3"/>
                  </a:lnTo>
                  <a:lnTo>
                    <a:pt x="176" y="4"/>
                  </a:lnTo>
                  <a:lnTo>
                    <a:pt x="193" y="14"/>
                  </a:lnTo>
                  <a:lnTo>
                    <a:pt x="193" y="15"/>
                  </a:lnTo>
                  <a:lnTo>
                    <a:pt x="199" y="14"/>
                  </a:lnTo>
                  <a:lnTo>
                    <a:pt x="210" y="85"/>
                  </a:lnTo>
                  <a:lnTo>
                    <a:pt x="196" y="95"/>
                  </a:lnTo>
                  <a:lnTo>
                    <a:pt x="170" y="106"/>
                  </a:lnTo>
                  <a:lnTo>
                    <a:pt x="168" y="111"/>
                  </a:lnTo>
                  <a:lnTo>
                    <a:pt x="163" y="109"/>
                  </a:lnTo>
                  <a:lnTo>
                    <a:pt x="118" y="123"/>
                  </a:lnTo>
                  <a:lnTo>
                    <a:pt x="112" y="101"/>
                  </a:lnTo>
                  <a:lnTo>
                    <a:pt x="91" y="99"/>
                  </a:lnTo>
                  <a:lnTo>
                    <a:pt x="91" y="101"/>
                  </a:lnTo>
                  <a:lnTo>
                    <a:pt x="64" y="101"/>
                  </a:lnTo>
                  <a:lnTo>
                    <a:pt x="50" y="81"/>
                  </a:lnTo>
                  <a:lnTo>
                    <a:pt x="84" y="51"/>
                  </a:lnTo>
                  <a:lnTo>
                    <a:pt x="73" y="39"/>
                  </a:lnTo>
                  <a:lnTo>
                    <a:pt x="37" y="70"/>
                  </a:lnTo>
                  <a:lnTo>
                    <a:pt x="10" y="72"/>
                  </a:lnTo>
                  <a:lnTo>
                    <a:pt x="1" y="85"/>
                  </a:lnTo>
                  <a:lnTo>
                    <a:pt x="0" y="84"/>
                  </a:lnTo>
                  <a:lnTo>
                    <a:pt x="9" y="70"/>
                  </a:lnTo>
                  <a:lnTo>
                    <a:pt x="9" y="33"/>
                  </a:lnTo>
                  <a:close/>
                </a:path>
              </a:pathLst>
            </a:custGeom>
            <a:solidFill>
              <a:srgbClr val="FF99CC"/>
            </a:solidFill>
            <a:ln w="3175">
              <a:solidFill>
                <a:srgbClr val="808080"/>
              </a:solidFill>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33" name="Freeform 17"/>
            <p:cNvSpPr>
              <a:spLocks/>
            </p:cNvSpPr>
            <p:nvPr/>
          </p:nvSpPr>
          <p:spPr bwMode="auto">
            <a:xfrm>
              <a:off x="3977" y="2222"/>
              <a:ext cx="210" cy="123"/>
            </a:xfrm>
            <a:custGeom>
              <a:avLst/>
              <a:gdLst>
                <a:gd name="T0" fmla="*/ 9 w 210"/>
                <a:gd name="T1" fmla="*/ 33 h 123"/>
                <a:gd name="T2" fmla="*/ 20 w 210"/>
                <a:gd name="T3" fmla="*/ 33 h 123"/>
                <a:gd name="T4" fmla="*/ 136 w 210"/>
                <a:gd name="T5" fmla="*/ 9 h 123"/>
                <a:gd name="T6" fmla="*/ 135 w 210"/>
                <a:gd name="T7" fmla="*/ 6 h 123"/>
                <a:gd name="T8" fmla="*/ 166 w 210"/>
                <a:gd name="T9" fmla="*/ 0 h 123"/>
                <a:gd name="T10" fmla="*/ 166 w 210"/>
                <a:gd name="T11" fmla="*/ 3 h 123"/>
                <a:gd name="T12" fmla="*/ 176 w 210"/>
                <a:gd name="T13" fmla="*/ 4 h 123"/>
                <a:gd name="T14" fmla="*/ 193 w 210"/>
                <a:gd name="T15" fmla="*/ 14 h 123"/>
                <a:gd name="T16" fmla="*/ 193 w 210"/>
                <a:gd name="T17" fmla="*/ 15 h 123"/>
                <a:gd name="T18" fmla="*/ 199 w 210"/>
                <a:gd name="T19" fmla="*/ 14 h 123"/>
                <a:gd name="T20" fmla="*/ 210 w 210"/>
                <a:gd name="T21" fmla="*/ 85 h 123"/>
                <a:gd name="T22" fmla="*/ 196 w 210"/>
                <a:gd name="T23" fmla="*/ 95 h 123"/>
                <a:gd name="T24" fmla="*/ 170 w 210"/>
                <a:gd name="T25" fmla="*/ 106 h 123"/>
                <a:gd name="T26" fmla="*/ 168 w 210"/>
                <a:gd name="T27" fmla="*/ 111 h 123"/>
                <a:gd name="T28" fmla="*/ 163 w 210"/>
                <a:gd name="T29" fmla="*/ 109 h 123"/>
                <a:gd name="T30" fmla="*/ 118 w 210"/>
                <a:gd name="T31" fmla="*/ 123 h 123"/>
                <a:gd name="T32" fmla="*/ 112 w 210"/>
                <a:gd name="T33" fmla="*/ 101 h 123"/>
                <a:gd name="T34" fmla="*/ 91 w 210"/>
                <a:gd name="T35" fmla="*/ 99 h 123"/>
                <a:gd name="T36" fmla="*/ 91 w 210"/>
                <a:gd name="T37" fmla="*/ 101 h 123"/>
                <a:gd name="T38" fmla="*/ 64 w 210"/>
                <a:gd name="T39" fmla="*/ 101 h 123"/>
                <a:gd name="T40" fmla="*/ 50 w 210"/>
                <a:gd name="T41" fmla="*/ 81 h 123"/>
                <a:gd name="T42" fmla="*/ 84 w 210"/>
                <a:gd name="T43" fmla="*/ 51 h 123"/>
                <a:gd name="T44" fmla="*/ 73 w 210"/>
                <a:gd name="T45" fmla="*/ 39 h 123"/>
                <a:gd name="T46" fmla="*/ 37 w 210"/>
                <a:gd name="T47" fmla="*/ 70 h 123"/>
                <a:gd name="T48" fmla="*/ 10 w 210"/>
                <a:gd name="T49" fmla="*/ 72 h 123"/>
                <a:gd name="T50" fmla="*/ 1 w 210"/>
                <a:gd name="T51" fmla="*/ 85 h 123"/>
                <a:gd name="T52" fmla="*/ 0 w 210"/>
                <a:gd name="T53" fmla="*/ 84 h 123"/>
                <a:gd name="T54" fmla="*/ 9 w 210"/>
                <a:gd name="T55" fmla="*/ 70 h 123"/>
                <a:gd name="T56" fmla="*/ 9 w 210"/>
                <a:gd name="T57" fmla="*/ 33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0"/>
                <a:gd name="T88" fmla="*/ 0 h 123"/>
                <a:gd name="T89" fmla="*/ 210 w 210"/>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0" h="123">
                  <a:moveTo>
                    <a:pt x="9" y="33"/>
                  </a:moveTo>
                  <a:lnTo>
                    <a:pt x="20" y="33"/>
                  </a:lnTo>
                  <a:lnTo>
                    <a:pt x="136" y="9"/>
                  </a:lnTo>
                  <a:lnTo>
                    <a:pt x="135" y="6"/>
                  </a:lnTo>
                  <a:lnTo>
                    <a:pt x="166" y="0"/>
                  </a:lnTo>
                  <a:lnTo>
                    <a:pt x="166" y="3"/>
                  </a:lnTo>
                  <a:lnTo>
                    <a:pt x="176" y="4"/>
                  </a:lnTo>
                  <a:lnTo>
                    <a:pt x="193" y="14"/>
                  </a:lnTo>
                  <a:lnTo>
                    <a:pt x="193" y="15"/>
                  </a:lnTo>
                  <a:lnTo>
                    <a:pt x="199" y="14"/>
                  </a:lnTo>
                  <a:lnTo>
                    <a:pt x="210" y="85"/>
                  </a:lnTo>
                  <a:lnTo>
                    <a:pt x="196" y="95"/>
                  </a:lnTo>
                  <a:lnTo>
                    <a:pt x="170" y="106"/>
                  </a:lnTo>
                  <a:lnTo>
                    <a:pt x="168" y="111"/>
                  </a:lnTo>
                  <a:lnTo>
                    <a:pt x="163" y="109"/>
                  </a:lnTo>
                  <a:lnTo>
                    <a:pt x="118" y="123"/>
                  </a:lnTo>
                  <a:lnTo>
                    <a:pt x="112" y="101"/>
                  </a:lnTo>
                  <a:lnTo>
                    <a:pt x="91" y="99"/>
                  </a:lnTo>
                  <a:lnTo>
                    <a:pt x="91" y="101"/>
                  </a:lnTo>
                  <a:lnTo>
                    <a:pt x="64" y="101"/>
                  </a:lnTo>
                  <a:lnTo>
                    <a:pt x="50" y="81"/>
                  </a:lnTo>
                  <a:lnTo>
                    <a:pt x="84" y="51"/>
                  </a:lnTo>
                  <a:lnTo>
                    <a:pt x="73" y="39"/>
                  </a:lnTo>
                  <a:lnTo>
                    <a:pt x="37" y="70"/>
                  </a:lnTo>
                  <a:lnTo>
                    <a:pt x="10" y="72"/>
                  </a:lnTo>
                  <a:lnTo>
                    <a:pt x="1" y="85"/>
                  </a:lnTo>
                  <a:lnTo>
                    <a:pt x="0" y="84"/>
                  </a:lnTo>
                  <a:lnTo>
                    <a:pt x="9" y="70"/>
                  </a:lnTo>
                  <a:lnTo>
                    <a:pt x="9" y="33"/>
                  </a:lnTo>
                  <a:close/>
                </a:path>
              </a:pathLst>
            </a:custGeom>
            <a:solidFill>
              <a:srgbClr val="FF99CC"/>
            </a:solidFill>
            <a:ln w="3175" cap="rnd">
              <a:solidFill>
                <a:srgbClr val="808080"/>
              </a:solidFill>
              <a:prstDash val="solid"/>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grpSp>
      <p:sp>
        <p:nvSpPr>
          <p:cNvPr id="634" name="Freeform 18"/>
          <p:cNvSpPr>
            <a:spLocks/>
          </p:cNvSpPr>
          <p:nvPr/>
        </p:nvSpPr>
        <p:spPr bwMode="auto">
          <a:xfrm>
            <a:off x="6330950" y="4071938"/>
            <a:ext cx="146050" cy="76200"/>
          </a:xfrm>
          <a:custGeom>
            <a:avLst/>
            <a:gdLst>
              <a:gd name="T0" fmla="*/ 0 w 97"/>
              <a:gd name="T1" fmla="*/ 0 h 55"/>
              <a:gd name="T2" fmla="*/ 31738022 w 97"/>
              <a:gd name="T3" fmla="*/ 0 h 55"/>
              <a:gd name="T4" fmla="*/ 47607780 w 97"/>
              <a:gd name="T5" fmla="*/ 9597044 h 55"/>
              <a:gd name="T6" fmla="*/ 185897548 w 97"/>
              <a:gd name="T7" fmla="*/ 11517286 h 55"/>
              <a:gd name="T8" fmla="*/ 185897548 w 97"/>
              <a:gd name="T9" fmla="*/ 9597044 h 55"/>
              <a:gd name="T10" fmla="*/ 199499814 w 97"/>
              <a:gd name="T11" fmla="*/ 9597044 h 55"/>
              <a:gd name="T12" fmla="*/ 219903143 w 97"/>
              <a:gd name="T13" fmla="*/ 82538453 h 55"/>
              <a:gd name="T14" fmla="*/ 208568463 w 97"/>
              <a:gd name="T15" fmla="*/ 84457307 h 55"/>
              <a:gd name="T16" fmla="*/ 208568463 w 97"/>
              <a:gd name="T17" fmla="*/ 105571650 h 55"/>
              <a:gd name="T18" fmla="*/ 190431119 w 97"/>
              <a:gd name="T19" fmla="*/ 105571650 h 55"/>
              <a:gd name="T20" fmla="*/ 185897548 w 97"/>
              <a:gd name="T21" fmla="*/ 94054370 h 55"/>
              <a:gd name="T22" fmla="*/ 34005560 w 97"/>
              <a:gd name="T23" fmla="*/ 94054370 h 55"/>
              <a:gd name="T24" fmla="*/ 0 w 97"/>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55"/>
              <a:gd name="T41" fmla="*/ 97 w 97"/>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55">
                <a:moveTo>
                  <a:pt x="0" y="0"/>
                </a:moveTo>
                <a:lnTo>
                  <a:pt x="14" y="0"/>
                </a:lnTo>
                <a:lnTo>
                  <a:pt x="21" y="5"/>
                </a:lnTo>
                <a:lnTo>
                  <a:pt x="82" y="6"/>
                </a:lnTo>
                <a:lnTo>
                  <a:pt x="82" y="5"/>
                </a:lnTo>
                <a:lnTo>
                  <a:pt x="88" y="5"/>
                </a:lnTo>
                <a:lnTo>
                  <a:pt x="97" y="43"/>
                </a:lnTo>
                <a:lnTo>
                  <a:pt x="92" y="44"/>
                </a:lnTo>
                <a:lnTo>
                  <a:pt x="92" y="55"/>
                </a:lnTo>
                <a:lnTo>
                  <a:pt x="84" y="55"/>
                </a:lnTo>
                <a:lnTo>
                  <a:pt x="82" y="49"/>
                </a:lnTo>
                <a:lnTo>
                  <a:pt x="15" y="49"/>
                </a:lnTo>
                <a:lnTo>
                  <a:pt x="0" y="0"/>
                </a:lnTo>
                <a:close/>
              </a:path>
            </a:pathLst>
          </a:custGeom>
          <a:solidFill>
            <a:srgbClr val="FFFFFF"/>
          </a:solidFill>
          <a:ln w="3175" cap="rnd"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35" name="Freeform 19"/>
          <p:cNvSpPr>
            <a:spLocks/>
          </p:cNvSpPr>
          <p:nvPr/>
        </p:nvSpPr>
        <p:spPr bwMode="auto">
          <a:xfrm>
            <a:off x="6330950" y="4071938"/>
            <a:ext cx="146050" cy="76200"/>
          </a:xfrm>
          <a:custGeom>
            <a:avLst/>
            <a:gdLst>
              <a:gd name="T0" fmla="*/ 0 w 97"/>
              <a:gd name="T1" fmla="*/ 0 h 55"/>
              <a:gd name="T2" fmla="*/ 31738022 w 97"/>
              <a:gd name="T3" fmla="*/ 0 h 55"/>
              <a:gd name="T4" fmla="*/ 47607780 w 97"/>
              <a:gd name="T5" fmla="*/ 9597044 h 55"/>
              <a:gd name="T6" fmla="*/ 185897548 w 97"/>
              <a:gd name="T7" fmla="*/ 11517286 h 55"/>
              <a:gd name="T8" fmla="*/ 185897548 w 97"/>
              <a:gd name="T9" fmla="*/ 9597044 h 55"/>
              <a:gd name="T10" fmla="*/ 199499814 w 97"/>
              <a:gd name="T11" fmla="*/ 9597044 h 55"/>
              <a:gd name="T12" fmla="*/ 219903143 w 97"/>
              <a:gd name="T13" fmla="*/ 82538453 h 55"/>
              <a:gd name="T14" fmla="*/ 208568463 w 97"/>
              <a:gd name="T15" fmla="*/ 84457307 h 55"/>
              <a:gd name="T16" fmla="*/ 208568463 w 97"/>
              <a:gd name="T17" fmla="*/ 105571650 h 55"/>
              <a:gd name="T18" fmla="*/ 190431119 w 97"/>
              <a:gd name="T19" fmla="*/ 105571650 h 55"/>
              <a:gd name="T20" fmla="*/ 185897548 w 97"/>
              <a:gd name="T21" fmla="*/ 94054370 h 55"/>
              <a:gd name="T22" fmla="*/ 34005560 w 97"/>
              <a:gd name="T23" fmla="*/ 94054370 h 55"/>
              <a:gd name="T24" fmla="*/ 0 w 97"/>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55"/>
              <a:gd name="T41" fmla="*/ 97 w 97"/>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55">
                <a:moveTo>
                  <a:pt x="0" y="0"/>
                </a:moveTo>
                <a:lnTo>
                  <a:pt x="14" y="0"/>
                </a:lnTo>
                <a:lnTo>
                  <a:pt x="21" y="5"/>
                </a:lnTo>
                <a:lnTo>
                  <a:pt x="82" y="6"/>
                </a:lnTo>
                <a:lnTo>
                  <a:pt x="82" y="5"/>
                </a:lnTo>
                <a:lnTo>
                  <a:pt x="88" y="5"/>
                </a:lnTo>
                <a:lnTo>
                  <a:pt x="97" y="43"/>
                </a:lnTo>
                <a:lnTo>
                  <a:pt x="92" y="44"/>
                </a:lnTo>
                <a:lnTo>
                  <a:pt x="92" y="55"/>
                </a:lnTo>
                <a:lnTo>
                  <a:pt x="84" y="55"/>
                </a:lnTo>
                <a:lnTo>
                  <a:pt x="82" y="49"/>
                </a:lnTo>
                <a:lnTo>
                  <a:pt x="15" y="49"/>
                </a:lnTo>
                <a:lnTo>
                  <a:pt x="0" y="0"/>
                </a:lnTo>
                <a:close/>
              </a:path>
            </a:pathLst>
          </a:custGeom>
          <a:solidFill>
            <a:srgbClr val="FF9999"/>
          </a:solidFill>
          <a:ln w="38100" cap="rnd" cmpd="sng">
            <a:solidFill>
              <a:srgbClr val="808080"/>
            </a:solidFill>
            <a:prstDash val="solid"/>
            <a:round/>
            <a:headEnd type="none" w="med" len="med"/>
            <a:tailEnd type="none" w="med" len="me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36" name="Freeform 20"/>
          <p:cNvSpPr>
            <a:spLocks/>
          </p:cNvSpPr>
          <p:nvPr/>
        </p:nvSpPr>
        <p:spPr bwMode="auto">
          <a:xfrm>
            <a:off x="7645400" y="2733675"/>
            <a:ext cx="536575" cy="434975"/>
          </a:xfrm>
          <a:custGeom>
            <a:avLst/>
            <a:gdLst>
              <a:gd name="T0" fmla="*/ 392009868 w 346"/>
              <a:gd name="T1" fmla="*/ 578832405 h 310"/>
              <a:gd name="T2" fmla="*/ 355935292 w 346"/>
              <a:gd name="T3" fmla="*/ 519767033 h 310"/>
              <a:gd name="T4" fmla="*/ 276570294 w 346"/>
              <a:gd name="T5" fmla="*/ 517798421 h 310"/>
              <a:gd name="T6" fmla="*/ 238091987 w 346"/>
              <a:gd name="T7" fmla="*/ 496142287 h 310"/>
              <a:gd name="T8" fmla="*/ 216447552 w 346"/>
              <a:gd name="T9" fmla="*/ 452827213 h 310"/>
              <a:gd name="T10" fmla="*/ 199612081 w 346"/>
              <a:gd name="T11" fmla="*/ 452827213 h 310"/>
              <a:gd name="T12" fmla="*/ 187587223 w 346"/>
              <a:gd name="T13" fmla="*/ 419358005 h 310"/>
              <a:gd name="T14" fmla="*/ 197206799 w 346"/>
              <a:gd name="T15" fmla="*/ 403607706 h 310"/>
              <a:gd name="T16" fmla="*/ 177967646 w 346"/>
              <a:gd name="T17" fmla="*/ 387857408 h 310"/>
              <a:gd name="T18" fmla="*/ 158726942 w 346"/>
              <a:gd name="T19" fmla="*/ 399669079 h 310"/>
              <a:gd name="T20" fmla="*/ 149107365 w 346"/>
              <a:gd name="T21" fmla="*/ 395731856 h 310"/>
              <a:gd name="T22" fmla="*/ 129868211 w 346"/>
              <a:gd name="T23" fmla="*/ 383918781 h 310"/>
              <a:gd name="T24" fmla="*/ 115438071 w 346"/>
              <a:gd name="T25" fmla="*/ 311073038 h 310"/>
              <a:gd name="T26" fmla="*/ 60124317 w 346"/>
              <a:gd name="T27" fmla="*/ 293354128 h 310"/>
              <a:gd name="T28" fmla="*/ 26455011 w 346"/>
              <a:gd name="T29" fmla="*/ 281541053 h 310"/>
              <a:gd name="T30" fmla="*/ 101007906 w 346"/>
              <a:gd name="T31" fmla="*/ 181130578 h 310"/>
              <a:gd name="T32" fmla="*/ 173157082 w 346"/>
              <a:gd name="T33" fmla="*/ 112222147 h 310"/>
              <a:gd name="T34" fmla="*/ 238091987 w 346"/>
              <a:gd name="T35" fmla="*/ 80721528 h 310"/>
              <a:gd name="T36" fmla="*/ 303025293 w 346"/>
              <a:gd name="T37" fmla="*/ 0 h 310"/>
              <a:gd name="T38" fmla="*/ 394413599 w 346"/>
              <a:gd name="T39" fmla="*/ 15750304 h 310"/>
              <a:gd name="T40" fmla="*/ 500232141 w 346"/>
              <a:gd name="T41" fmla="*/ 23626160 h 310"/>
              <a:gd name="T42" fmla="*/ 500232141 w 346"/>
              <a:gd name="T43" fmla="*/ 66939842 h 310"/>
              <a:gd name="T44" fmla="*/ 579597139 w 346"/>
              <a:gd name="T45" fmla="*/ 66939842 h 310"/>
              <a:gd name="T46" fmla="*/ 606050587 w 346"/>
              <a:gd name="T47" fmla="*/ 61032603 h 310"/>
              <a:gd name="T48" fmla="*/ 632505586 w 346"/>
              <a:gd name="T49" fmla="*/ 84658752 h 310"/>
              <a:gd name="T50" fmla="*/ 666174880 w 346"/>
              <a:gd name="T51" fmla="*/ 76784304 h 310"/>
              <a:gd name="T52" fmla="*/ 680605021 w 346"/>
              <a:gd name="T53" fmla="*/ 84658752 h 310"/>
              <a:gd name="T54" fmla="*/ 695035161 w 346"/>
              <a:gd name="T55" fmla="*/ 104347699 h 310"/>
              <a:gd name="T56" fmla="*/ 702249456 w 346"/>
              <a:gd name="T57" fmla="*/ 155535817 h 310"/>
              <a:gd name="T58" fmla="*/ 716679596 w 346"/>
              <a:gd name="T59" fmla="*/ 198850935 h 310"/>
              <a:gd name="T60" fmla="*/ 755159454 w 346"/>
              <a:gd name="T61" fmla="*/ 181130578 h 310"/>
              <a:gd name="T62" fmla="*/ 776803890 w 346"/>
              <a:gd name="T63" fmla="*/ 169317504 h 310"/>
              <a:gd name="T64" fmla="*/ 805662620 w 346"/>
              <a:gd name="T65" fmla="*/ 181130578 h 310"/>
              <a:gd name="T66" fmla="*/ 829712531 w 346"/>
              <a:gd name="T67" fmla="*/ 234288756 h 310"/>
              <a:gd name="T68" fmla="*/ 820092954 w 346"/>
              <a:gd name="T69" fmla="*/ 309104426 h 310"/>
              <a:gd name="T70" fmla="*/ 798448325 w 346"/>
              <a:gd name="T71" fmla="*/ 342573634 h 310"/>
              <a:gd name="T72" fmla="*/ 800853607 w 346"/>
              <a:gd name="T73" fmla="*/ 368168483 h 310"/>
              <a:gd name="T74" fmla="*/ 791232479 w 346"/>
              <a:gd name="T75" fmla="*/ 370137095 h 310"/>
              <a:gd name="T76" fmla="*/ 793637761 w 346"/>
              <a:gd name="T77" fmla="*/ 397700468 h 310"/>
              <a:gd name="T78" fmla="*/ 800853607 w 346"/>
              <a:gd name="T79" fmla="*/ 419358005 h 310"/>
              <a:gd name="T80" fmla="*/ 805662620 w 346"/>
              <a:gd name="T81" fmla="*/ 437076915 h 310"/>
              <a:gd name="T82" fmla="*/ 798448325 w 346"/>
              <a:gd name="T83" fmla="*/ 437076915 h 310"/>
              <a:gd name="T84" fmla="*/ 805662620 w 346"/>
              <a:gd name="T85" fmla="*/ 468578914 h 310"/>
              <a:gd name="T86" fmla="*/ 771993326 w 346"/>
              <a:gd name="T87" fmla="*/ 476453362 h 310"/>
              <a:gd name="T88" fmla="*/ 771993326 w 346"/>
              <a:gd name="T89" fmla="*/ 496142287 h 310"/>
              <a:gd name="T90" fmla="*/ 764779031 w 346"/>
              <a:gd name="T91" fmla="*/ 498110899 h 310"/>
              <a:gd name="T92" fmla="*/ 731109737 w 346"/>
              <a:gd name="T93" fmla="*/ 486297824 h 310"/>
              <a:gd name="T94" fmla="*/ 711869033 w 346"/>
              <a:gd name="T95" fmla="*/ 464640287 h 310"/>
              <a:gd name="T96" fmla="*/ 699844174 w 346"/>
              <a:gd name="T97" fmla="*/ 468578914 h 310"/>
              <a:gd name="T98" fmla="*/ 642125163 w 346"/>
              <a:gd name="T99" fmla="*/ 464640287 h 310"/>
              <a:gd name="T100" fmla="*/ 584406152 w 346"/>
              <a:gd name="T101" fmla="*/ 460703064 h 310"/>
              <a:gd name="T102" fmla="*/ 545926294 w 346"/>
              <a:gd name="T103" fmla="*/ 460703064 h 310"/>
              <a:gd name="T104" fmla="*/ 480992988 w 346"/>
              <a:gd name="T105" fmla="*/ 490235048 h 310"/>
              <a:gd name="T106" fmla="*/ 468968129 w 346"/>
              <a:gd name="T107" fmla="*/ 498110899 h 310"/>
              <a:gd name="T108" fmla="*/ 454537989 w 346"/>
              <a:gd name="T109" fmla="*/ 509923973 h 310"/>
              <a:gd name="T110" fmla="*/ 440107848 w 346"/>
              <a:gd name="T111" fmla="*/ 557174868 h 310"/>
              <a:gd name="T112" fmla="*/ 440107848 w 346"/>
              <a:gd name="T113" fmla="*/ 584738241 h 310"/>
              <a:gd name="T114" fmla="*/ 418463413 w 346"/>
              <a:gd name="T115" fmla="*/ 610333002 h 3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6"/>
              <a:gd name="T175" fmla="*/ 0 h 310"/>
              <a:gd name="T176" fmla="*/ 346 w 346"/>
              <a:gd name="T177" fmla="*/ 310 h 3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6" h="310">
                <a:moveTo>
                  <a:pt x="168" y="308"/>
                </a:moveTo>
                <a:lnTo>
                  <a:pt x="163" y="294"/>
                </a:lnTo>
                <a:lnTo>
                  <a:pt x="154" y="272"/>
                </a:lnTo>
                <a:lnTo>
                  <a:pt x="148" y="264"/>
                </a:lnTo>
                <a:lnTo>
                  <a:pt x="128" y="266"/>
                </a:lnTo>
                <a:lnTo>
                  <a:pt x="115" y="263"/>
                </a:lnTo>
                <a:lnTo>
                  <a:pt x="108" y="247"/>
                </a:lnTo>
                <a:lnTo>
                  <a:pt x="99" y="252"/>
                </a:lnTo>
                <a:lnTo>
                  <a:pt x="95" y="234"/>
                </a:lnTo>
                <a:lnTo>
                  <a:pt x="90" y="230"/>
                </a:lnTo>
                <a:lnTo>
                  <a:pt x="90" y="232"/>
                </a:lnTo>
                <a:lnTo>
                  <a:pt x="83" y="230"/>
                </a:lnTo>
                <a:lnTo>
                  <a:pt x="78" y="221"/>
                </a:lnTo>
                <a:lnTo>
                  <a:pt x="78" y="213"/>
                </a:lnTo>
                <a:lnTo>
                  <a:pt x="78" y="210"/>
                </a:lnTo>
                <a:lnTo>
                  <a:pt x="82" y="205"/>
                </a:lnTo>
                <a:lnTo>
                  <a:pt x="80" y="199"/>
                </a:lnTo>
                <a:lnTo>
                  <a:pt x="74" y="197"/>
                </a:lnTo>
                <a:lnTo>
                  <a:pt x="72" y="201"/>
                </a:lnTo>
                <a:lnTo>
                  <a:pt x="66" y="203"/>
                </a:lnTo>
                <a:lnTo>
                  <a:pt x="65" y="201"/>
                </a:lnTo>
                <a:lnTo>
                  <a:pt x="62" y="201"/>
                </a:lnTo>
                <a:lnTo>
                  <a:pt x="57" y="193"/>
                </a:lnTo>
                <a:lnTo>
                  <a:pt x="54" y="195"/>
                </a:lnTo>
                <a:lnTo>
                  <a:pt x="45" y="195"/>
                </a:lnTo>
                <a:lnTo>
                  <a:pt x="48" y="158"/>
                </a:lnTo>
                <a:lnTo>
                  <a:pt x="34" y="158"/>
                </a:lnTo>
                <a:lnTo>
                  <a:pt x="25" y="149"/>
                </a:lnTo>
                <a:lnTo>
                  <a:pt x="8" y="148"/>
                </a:lnTo>
                <a:lnTo>
                  <a:pt x="11" y="143"/>
                </a:lnTo>
                <a:lnTo>
                  <a:pt x="0" y="133"/>
                </a:lnTo>
                <a:lnTo>
                  <a:pt x="42" y="92"/>
                </a:lnTo>
                <a:lnTo>
                  <a:pt x="71" y="60"/>
                </a:lnTo>
                <a:lnTo>
                  <a:pt x="72" y="57"/>
                </a:lnTo>
                <a:lnTo>
                  <a:pt x="76" y="56"/>
                </a:lnTo>
                <a:lnTo>
                  <a:pt x="99" y="41"/>
                </a:lnTo>
                <a:lnTo>
                  <a:pt x="112" y="27"/>
                </a:lnTo>
                <a:lnTo>
                  <a:pt x="126" y="0"/>
                </a:lnTo>
                <a:lnTo>
                  <a:pt x="163" y="6"/>
                </a:lnTo>
                <a:lnTo>
                  <a:pt x="164" y="8"/>
                </a:lnTo>
                <a:lnTo>
                  <a:pt x="198" y="6"/>
                </a:lnTo>
                <a:lnTo>
                  <a:pt x="208" y="12"/>
                </a:lnTo>
                <a:lnTo>
                  <a:pt x="209" y="20"/>
                </a:lnTo>
                <a:lnTo>
                  <a:pt x="208" y="34"/>
                </a:lnTo>
                <a:lnTo>
                  <a:pt x="212" y="32"/>
                </a:lnTo>
                <a:lnTo>
                  <a:pt x="241" y="34"/>
                </a:lnTo>
                <a:lnTo>
                  <a:pt x="241" y="32"/>
                </a:lnTo>
                <a:lnTo>
                  <a:pt x="252" y="31"/>
                </a:lnTo>
                <a:lnTo>
                  <a:pt x="263" y="34"/>
                </a:lnTo>
                <a:lnTo>
                  <a:pt x="263" y="43"/>
                </a:lnTo>
                <a:lnTo>
                  <a:pt x="267" y="40"/>
                </a:lnTo>
                <a:lnTo>
                  <a:pt x="277" y="39"/>
                </a:lnTo>
                <a:lnTo>
                  <a:pt x="278" y="40"/>
                </a:lnTo>
                <a:lnTo>
                  <a:pt x="283" y="43"/>
                </a:lnTo>
                <a:lnTo>
                  <a:pt x="286" y="51"/>
                </a:lnTo>
                <a:lnTo>
                  <a:pt x="289" y="53"/>
                </a:lnTo>
                <a:lnTo>
                  <a:pt x="287" y="60"/>
                </a:lnTo>
                <a:lnTo>
                  <a:pt x="292" y="79"/>
                </a:lnTo>
                <a:lnTo>
                  <a:pt x="300" y="93"/>
                </a:lnTo>
                <a:lnTo>
                  <a:pt x="298" y="101"/>
                </a:lnTo>
                <a:lnTo>
                  <a:pt x="304" y="102"/>
                </a:lnTo>
                <a:lnTo>
                  <a:pt x="314" y="92"/>
                </a:lnTo>
                <a:lnTo>
                  <a:pt x="321" y="90"/>
                </a:lnTo>
                <a:lnTo>
                  <a:pt x="323" y="86"/>
                </a:lnTo>
                <a:lnTo>
                  <a:pt x="330" y="86"/>
                </a:lnTo>
                <a:lnTo>
                  <a:pt x="335" y="92"/>
                </a:lnTo>
                <a:lnTo>
                  <a:pt x="337" y="109"/>
                </a:lnTo>
                <a:lnTo>
                  <a:pt x="345" y="119"/>
                </a:lnTo>
                <a:lnTo>
                  <a:pt x="346" y="144"/>
                </a:lnTo>
                <a:lnTo>
                  <a:pt x="341" y="157"/>
                </a:lnTo>
                <a:lnTo>
                  <a:pt x="340" y="163"/>
                </a:lnTo>
                <a:lnTo>
                  <a:pt x="332" y="174"/>
                </a:lnTo>
                <a:lnTo>
                  <a:pt x="329" y="185"/>
                </a:lnTo>
                <a:lnTo>
                  <a:pt x="333" y="187"/>
                </a:lnTo>
                <a:lnTo>
                  <a:pt x="332" y="189"/>
                </a:lnTo>
                <a:lnTo>
                  <a:pt x="329" y="188"/>
                </a:lnTo>
                <a:lnTo>
                  <a:pt x="329" y="199"/>
                </a:lnTo>
                <a:lnTo>
                  <a:pt x="330" y="202"/>
                </a:lnTo>
                <a:lnTo>
                  <a:pt x="330" y="210"/>
                </a:lnTo>
                <a:lnTo>
                  <a:pt x="333" y="213"/>
                </a:lnTo>
                <a:lnTo>
                  <a:pt x="338" y="219"/>
                </a:lnTo>
                <a:lnTo>
                  <a:pt x="335" y="222"/>
                </a:lnTo>
                <a:lnTo>
                  <a:pt x="332" y="221"/>
                </a:lnTo>
                <a:lnTo>
                  <a:pt x="332" y="222"/>
                </a:lnTo>
                <a:lnTo>
                  <a:pt x="336" y="232"/>
                </a:lnTo>
                <a:lnTo>
                  <a:pt x="335" y="238"/>
                </a:lnTo>
                <a:lnTo>
                  <a:pt x="324" y="240"/>
                </a:lnTo>
                <a:lnTo>
                  <a:pt x="321" y="242"/>
                </a:lnTo>
                <a:lnTo>
                  <a:pt x="326" y="252"/>
                </a:lnTo>
                <a:lnTo>
                  <a:pt x="321" y="252"/>
                </a:lnTo>
                <a:lnTo>
                  <a:pt x="318" y="250"/>
                </a:lnTo>
                <a:lnTo>
                  <a:pt x="318" y="253"/>
                </a:lnTo>
                <a:lnTo>
                  <a:pt x="306" y="247"/>
                </a:lnTo>
                <a:lnTo>
                  <a:pt x="304" y="247"/>
                </a:lnTo>
                <a:lnTo>
                  <a:pt x="300" y="238"/>
                </a:lnTo>
                <a:lnTo>
                  <a:pt x="296" y="236"/>
                </a:lnTo>
                <a:lnTo>
                  <a:pt x="295" y="234"/>
                </a:lnTo>
                <a:lnTo>
                  <a:pt x="291" y="238"/>
                </a:lnTo>
                <a:lnTo>
                  <a:pt x="290" y="234"/>
                </a:lnTo>
                <a:lnTo>
                  <a:pt x="267" y="236"/>
                </a:lnTo>
                <a:lnTo>
                  <a:pt x="266" y="234"/>
                </a:lnTo>
                <a:lnTo>
                  <a:pt x="243" y="234"/>
                </a:lnTo>
                <a:lnTo>
                  <a:pt x="235" y="234"/>
                </a:lnTo>
                <a:lnTo>
                  <a:pt x="227" y="234"/>
                </a:lnTo>
                <a:lnTo>
                  <a:pt x="200" y="234"/>
                </a:lnTo>
                <a:lnTo>
                  <a:pt x="200" y="249"/>
                </a:lnTo>
                <a:lnTo>
                  <a:pt x="195" y="249"/>
                </a:lnTo>
                <a:lnTo>
                  <a:pt x="195" y="253"/>
                </a:lnTo>
                <a:lnTo>
                  <a:pt x="189" y="253"/>
                </a:lnTo>
                <a:lnTo>
                  <a:pt x="189" y="259"/>
                </a:lnTo>
                <a:lnTo>
                  <a:pt x="183" y="259"/>
                </a:lnTo>
                <a:lnTo>
                  <a:pt x="183" y="283"/>
                </a:lnTo>
                <a:lnTo>
                  <a:pt x="180" y="292"/>
                </a:lnTo>
                <a:lnTo>
                  <a:pt x="183" y="297"/>
                </a:lnTo>
                <a:lnTo>
                  <a:pt x="181" y="305"/>
                </a:lnTo>
                <a:lnTo>
                  <a:pt x="174" y="310"/>
                </a:lnTo>
                <a:lnTo>
                  <a:pt x="168" y="308"/>
                </a:lnTo>
                <a:close/>
              </a:path>
            </a:pathLst>
          </a:custGeom>
          <a:solidFill>
            <a:srgbClr val="FFFFFF"/>
          </a:solidFill>
          <a:ln w="3175">
            <a:solidFill>
              <a:srgbClr val="808080"/>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37" name="Freeform 21"/>
          <p:cNvSpPr>
            <a:spLocks/>
          </p:cNvSpPr>
          <p:nvPr/>
        </p:nvSpPr>
        <p:spPr bwMode="auto">
          <a:xfrm>
            <a:off x="6348413" y="4167188"/>
            <a:ext cx="1366837" cy="1398587"/>
          </a:xfrm>
          <a:custGeom>
            <a:avLst/>
            <a:gdLst>
              <a:gd name="T0" fmla="*/ 467053260 w 1205"/>
              <a:gd name="T1" fmla="*/ 990703115 h 1233"/>
              <a:gd name="T2" fmla="*/ 495359819 w 1205"/>
              <a:gd name="T3" fmla="*/ 901925203 h 1233"/>
              <a:gd name="T4" fmla="*/ 465766959 w 1205"/>
              <a:gd name="T5" fmla="*/ 895492613 h 1233"/>
              <a:gd name="T6" fmla="*/ 445180474 w 1205"/>
              <a:gd name="T7" fmla="*/ 844027354 h 1233"/>
              <a:gd name="T8" fmla="*/ 427166590 w 1205"/>
              <a:gd name="T9" fmla="*/ 819582150 h 1233"/>
              <a:gd name="T10" fmla="*/ 459333186 w 1205"/>
              <a:gd name="T11" fmla="*/ 795135811 h 1233"/>
              <a:gd name="T12" fmla="*/ 431026627 w 1205"/>
              <a:gd name="T13" fmla="*/ 761683166 h 1233"/>
              <a:gd name="T14" fmla="*/ 409153841 w 1205"/>
              <a:gd name="T15" fmla="*/ 739810545 h 1233"/>
              <a:gd name="T16" fmla="*/ 353828158 w 1205"/>
              <a:gd name="T17" fmla="*/ 715365341 h 1233"/>
              <a:gd name="T18" fmla="*/ 380847282 w 1205"/>
              <a:gd name="T19" fmla="*/ 693492719 h 1233"/>
              <a:gd name="T20" fmla="*/ 353828158 w 1205"/>
              <a:gd name="T21" fmla="*/ 640740035 h 1233"/>
              <a:gd name="T22" fmla="*/ 316515225 w 1205"/>
              <a:gd name="T23" fmla="*/ 611148532 h 1233"/>
              <a:gd name="T24" fmla="*/ 330669071 w 1205"/>
              <a:gd name="T25" fmla="*/ 508217872 h 1233"/>
              <a:gd name="T26" fmla="*/ 331955372 w 1205"/>
              <a:gd name="T27" fmla="*/ 476052652 h 1233"/>
              <a:gd name="T28" fmla="*/ 346108085 w 1205"/>
              <a:gd name="T29" fmla="*/ 455466322 h 1233"/>
              <a:gd name="T30" fmla="*/ 64332075 w 1205"/>
              <a:gd name="T31" fmla="*/ 424587393 h 1233"/>
              <a:gd name="T32" fmla="*/ 146678034 w 1205"/>
              <a:gd name="T33" fmla="*/ 317796868 h 1233"/>
              <a:gd name="T34" fmla="*/ 146678034 w 1205"/>
              <a:gd name="T35" fmla="*/ 338383198 h 1233"/>
              <a:gd name="T36" fmla="*/ 195569979 w 1205"/>
              <a:gd name="T37" fmla="*/ 211007406 h 1233"/>
              <a:gd name="T38" fmla="*/ 253469398 w 1205"/>
              <a:gd name="T39" fmla="*/ 212293697 h 1233"/>
              <a:gd name="T40" fmla="*/ 409153841 w 1205"/>
              <a:gd name="T41" fmla="*/ 371835843 h 1233"/>
              <a:gd name="T42" fmla="*/ 424593989 w 1205"/>
              <a:gd name="T43" fmla="*/ 289491585 h 1233"/>
              <a:gd name="T44" fmla="*/ 433600363 w 1205"/>
              <a:gd name="T45" fmla="*/ 283057861 h 1233"/>
              <a:gd name="T46" fmla="*/ 395001129 w 1205"/>
              <a:gd name="T47" fmla="*/ 225160011 h 1233"/>
              <a:gd name="T48" fmla="*/ 479919671 w 1205"/>
              <a:gd name="T49" fmla="*/ 227732594 h 1233"/>
              <a:gd name="T50" fmla="*/ 491499782 w 1205"/>
              <a:gd name="T51" fmla="*/ 207147398 h 1233"/>
              <a:gd name="T52" fmla="*/ 375700944 w 1205"/>
              <a:gd name="T53" fmla="*/ 190421075 h 1233"/>
              <a:gd name="T54" fmla="*/ 465766959 w 1205"/>
              <a:gd name="T55" fmla="*/ 120943167 h 1233"/>
              <a:gd name="T56" fmla="*/ 326809035 w 1205"/>
              <a:gd name="T57" fmla="*/ 162114729 h 1233"/>
              <a:gd name="T58" fmla="*/ 250896796 w 1205"/>
              <a:gd name="T59" fmla="*/ 52751568 h 1233"/>
              <a:gd name="T60" fmla="*/ 281775956 w 1205"/>
              <a:gd name="T61" fmla="*/ 20586339 h 1233"/>
              <a:gd name="T62" fmla="*/ 676777156 w 1205"/>
              <a:gd name="T63" fmla="*/ 109363143 h 1233"/>
              <a:gd name="T64" fmla="*/ 790002258 w 1205"/>
              <a:gd name="T65" fmla="*/ 192993658 h 1233"/>
              <a:gd name="T66" fmla="*/ 961125643 w 1205"/>
              <a:gd name="T67" fmla="*/ 141529497 h 1233"/>
              <a:gd name="T68" fmla="*/ 959839343 w 1205"/>
              <a:gd name="T69" fmla="*/ 281771569 h 1233"/>
              <a:gd name="T70" fmla="*/ 1049904223 w 1205"/>
              <a:gd name="T71" fmla="*/ 328089466 h 1233"/>
              <a:gd name="T72" fmla="*/ 1076924481 w 1205"/>
              <a:gd name="T73" fmla="*/ 362828402 h 1233"/>
              <a:gd name="T74" fmla="*/ 1174709435 w 1205"/>
              <a:gd name="T75" fmla="*/ 423299968 h 1233"/>
              <a:gd name="T76" fmla="*/ 1550410521 w 1205"/>
              <a:gd name="T77" fmla="*/ 548103107 h 1233"/>
              <a:gd name="T78" fmla="*/ 1221029026 w 1205"/>
              <a:gd name="T79" fmla="*/ 801568402 h 1233"/>
              <a:gd name="T80" fmla="*/ 1132250164 w 1205"/>
              <a:gd name="T81" fmla="*/ 833734756 h 1233"/>
              <a:gd name="T82" fmla="*/ 1109089942 w 1205"/>
              <a:gd name="T83" fmla="*/ 856893668 h 1233"/>
              <a:gd name="T84" fmla="*/ 1051190524 w 1205"/>
              <a:gd name="T85" fmla="*/ 829874748 h 1233"/>
              <a:gd name="T86" fmla="*/ 1069204407 w 1205"/>
              <a:gd name="T87" fmla="*/ 922511533 h 1233"/>
              <a:gd name="T88" fmla="*/ 1076924481 w 1205"/>
              <a:gd name="T89" fmla="*/ 1019008327 h 1233"/>
              <a:gd name="T90" fmla="*/ 1069204407 w 1205"/>
              <a:gd name="T91" fmla="*/ 1085913617 h 1233"/>
              <a:gd name="T92" fmla="*/ 1084643420 w 1205"/>
              <a:gd name="T93" fmla="*/ 1221009638 h 1233"/>
              <a:gd name="T94" fmla="*/ 1119383752 w 1205"/>
              <a:gd name="T95" fmla="*/ 1276333770 h 1233"/>
              <a:gd name="T96" fmla="*/ 1097509832 w 1205"/>
              <a:gd name="T97" fmla="*/ 1353532793 h 1233"/>
              <a:gd name="T98" fmla="*/ 1034464075 w 1205"/>
              <a:gd name="T99" fmla="*/ 1434589555 h 1233"/>
              <a:gd name="T100" fmla="*/ 957265607 w 1205"/>
              <a:gd name="T101" fmla="*/ 1495061121 h 1233"/>
              <a:gd name="T102" fmla="*/ 935392820 w 1205"/>
              <a:gd name="T103" fmla="*/ 1583837898 h 1233"/>
              <a:gd name="T104" fmla="*/ 829887793 w 1205"/>
              <a:gd name="T105" fmla="*/ 1547812671 h 1233"/>
              <a:gd name="T106" fmla="*/ 779708448 w 1205"/>
              <a:gd name="T107" fmla="*/ 1531086348 h 1233"/>
              <a:gd name="T108" fmla="*/ 769415772 w 1205"/>
              <a:gd name="T109" fmla="*/ 1443595862 h 1233"/>
              <a:gd name="T110" fmla="*/ 692216169 w 1205"/>
              <a:gd name="T111" fmla="*/ 1312360132 h 1233"/>
              <a:gd name="T112" fmla="*/ 591857338 w 1205"/>
              <a:gd name="T113" fmla="*/ 1251888566 h 1233"/>
              <a:gd name="T114" fmla="*/ 559691876 w 1205"/>
              <a:gd name="T115" fmla="*/ 1210715906 h 1233"/>
              <a:gd name="T116" fmla="*/ 545538029 w 1205"/>
              <a:gd name="T117" fmla="*/ 1127085143 h 1233"/>
              <a:gd name="T118" fmla="*/ 510798832 w 1205"/>
              <a:gd name="T119" fmla="*/ 1111646246 h 1233"/>
              <a:gd name="T120" fmla="*/ 499218721 w 1205"/>
              <a:gd name="T121" fmla="*/ 962396769 h 12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5"/>
              <a:gd name="T184" fmla="*/ 0 h 1233"/>
              <a:gd name="T185" fmla="*/ 1205 w 1205"/>
              <a:gd name="T186" fmla="*/ 1233 h 12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5" h="1233">
                <a:moveTo>
                  <a:pt x="381" y="725"/>
                </a:moveTo>
                <a:lnTo>
                  <a:pt x="382" y="757"/>
                </a:lnTo>
                <a:lnTo>
                  <a:pt x="381" y="759"/>
                </a:lnTo>
                <a:lnTo>
                  <a:pt x="380" y="749"/>
                </a:lnTo>
                <a:lnTo>
                  <a:pt x="377" y="748"/>
                </a:lnTo>
                <a:lnTo>
                  <a:pt x="363" y="770"/>
                </a:lnTo>
                <a:lnTo>
                  <a:pt x="365" y="746"/>
                </a:lnTo>
                <a:lnTo>
                  <a:pt x="374" y="735"/>
                </a:lnTo>
                <a:lnTo>
                  <a:pt x="377" y="725"/>
                </a:lnTo>
                <a:lnTo>
                  <a:pt x="380" y="705"/>
                </a:lnTo>
                <a:lnTo>
                  <a:pt x="386" y="704"/>
                </a:lnTo>
                <a:lnTo>
                  <a:pt x="385" y="701"/>
                </a:lnTo>
                <a:lnTo>
                  <a:pt x="380" y="704"/>
                </a:lnTo>
                <a:lnTo>
                  <a:pt x="374" y="701"/>
                </a:lnTo>
                <a:lnTo>
                  <a:pt x="370" y="704"/>
                </a:lnTo>
                <a:lnTo>
                  <a:pt x="370" y="693"/>
                </a:lnTo>
                <a:lnTo>
                  <a:pt x="367" y="696"/>
                </a:lnTo>
                <a:lnTo>
                  <a:pt x="362" y="696"/>
                </a:lnTo>
                <a:lnTo>
                  <a:pt x="369" y="680"/>
                </a:lnTo>
                <a:lnTo>
                  <a:pt x="362" y="663"/>
                </a:lnTo>
                <a:lnTo>
                  <a:pt x="355" y="663"/>
                </a:lnTo>
                <a:lnTo>
                  <a:pt x="351" y="674"/>
                </a:lnTo>
                <a:lnTo>
                  <a:pt x="346" y="674"/>
                </a:lnTo>
                <a:lnTo>
                  <a:pt x="346" y="656"/>
                </a:lnTo>
                <a:lnTo>
                  <a:pt x="342" y="645"/>
                </a:lnTo>
                <a:lnTo>
                  <a:pt x="335" y="642"/>
                </a:lnTo>
                <a:lnTo>
                  <a:pt x="326" y="645"/>
                </a:lnTo>
                <a:lnTo>
                  <a:pt x="323" y="640"/>
                </a:lnTo>
                <a:lnTo>
                  <a:pt x="323" y="635"/>
                </a:lnTo>
                <a:lnTo>
                  <a:pt x="332" y="637"/>
                </a:lnTo>
                <a:lnTo>
                  <a:pt x="337" y="637"/>
                </a:lnTo>
                <a:lnTo>
                  <a:pt x="338" y="640"/>
                </a:lnTo>
                <a:lnTo>
                  <a:pt x="345" y="625"/>
                </a:lnTo>
                <a:lnTo>
                  <a:pt x="350" y="621"/>
                </a:lnTo>
                <a:lnTo>
                  <a:pt x="355" y="623"/>
                </a:lnTo>
                <a:lnTo>
                  <a:pt x="357" y="618"/>
                </a:lnTo>
                <a:lnTo>
                  <a:pt x="351" y="610"/>
                </a:lnTo>
                <a:lnTo>
                  <a:pt x="343" y="607"/>
                </a:lnTo>
                <a:lnTo>
                  <a:pt x="343" y="602"/>
                </a:lnTo>
                <a:lnTo>
                  <a:pt x="346" y="598"/>
                </a:lnTo>
                <a:lnTo>
                  <a:pt x="338" y="592"/>
                </a:lnTo>
                <a:lnTo>
                  <a:pt x="335" y="592"/>
                </a:lnTo>
                <a:lnTo>
                  <a:pt x="332" y="587"/>
                </a:lnTo>
                <a:lnTo>
                  <a:pt x="332" y="580"/>
                </a:lnTo>
                <a:lnTo>
                  <a:pt x="330" y="583"/>
                </a:lnTo>
                <a:lnTo>
                  <a:pt x="324" y="581"/>
                </a:lnTo>
                <a:lnTo>
                  <a:pt x="320" y="575"/>
                </a:lnTo>
                <a:lnTo>
                  <a:pt x="318" y="575"/>
                </a:lnTo>
                <a:lnTo>
                  <a:pt x="315" y="577"/>
                </a:lnTo>
                <a:lnTo>
                  <a:pt x="304" y="573"/>
                </a:lnTo>
                <a:lnTo>
                  <a:pt x="285" y="575"/>
                </a:lnTo>
                <a:lnTo>
                  <a:pt x="281" y="570"/>
                </a:lnTo>
                <a:lnTo>
                  <a:pt x="269" y="570"/>
                </a:lnTo>
                <a:lnTo>
                  <a:pt x="275" y="556"/>
                </a:lnTo>
                <a:lnTo>
                  <a:pt x="283" y="553"/>
                </a:lnTo>
                <a:lnTo>
                  <a:pt x="284" y="544"/>
                </a:lnTo>
                <a:lnTo>
                  <a:pt x="299" y="546"/>
                </a:lnTo>
                <a:lnTo>
                  <a:pt x="304" y="543"/>
                </a:lnTo>
                <a:lnTo>
                  <a:pt x="304" y="539"/>
                </a:lnTo>
                <a:lnTo>
                  <a:pt x="296" y="539"/>
                </a:lnTo>
                <a:lnTo>
                  <a:pt x="272" y="534"/>
                </a:lnTo>
                <a:lnTo>
                  <a:pt x="275" y="529"/>
                </a:lnTo>
                <a:lnTo>
                  <a:pt x="283" y="519"/>
                </a:lnTo>
                <a:lnTo>
                  <a:pt x="284" y="514"/>
                </a:lnTo>
                <a:lnTo>
                  <a:pt x="275" y="512"/>
                </a:lnTo>
                <a:lnTo>
                  <a:pt x="275" y="498"/>
                </a:lnTo>
                <a:lnTo>
                  <a:pt x="275" y="506"/>
                </a:lnTo>
                <a:lnTo>
                  <a:pt x="272" y="498"/>
                </a:lnTo>
                <a:lnTo>
                  <a:pt x="269" y="506"/>
                </a:lnTo>
                <a:lnTo>
                  <a:pt x="265" y="505"/>
                </a:lnTo>
                <a:lnTo>
                  <a:pt x="272" y="495"/>
                </a:lnTo>
                <a:lnTo>
                  <a:pt x="246" y="475"/>
                </a:lnTo>
                <a:lnTo>
                  <a:pt x="226" y="475"/>
                </a:lnTo>
                <a:lnTo>
                  <a:pt x="227" y="468"/>
                </a:lnTo>
                <a:lnTo>
                  <a:pt x="219" y="466"/>
                </a:lnTo>
                <a:lnTo>
                  <a:pt x="249" y="415"/>
                </a:lnTo>
                <a:lnTo>
                  <a:pt x="250" y="401"/>
                </a:lnTo>
                <a:lnTo>
                  <a:pt x="257" y="395"/>
                </a:lnTo>
                <a:lnTo>
                  <a:pt x="258" y="388"/>
                </a:lnTo>
                <a:lnTo>
                  <a:pt x="254" y="385"/>
                </a:lnTo>
                <a:lnTo>
                  <a:pt x="258" y="375"/>
                </a:lnTo>
                <a:lnTo>
                  <a:pt x="254" y="374"/>
                </a:lnTo>
                <a:lnTo>
                  <a:pt x="257" y="374"/>
                </a:lnTo>
                <a:lnTo>
                  <a:pt x="258" y="370"/>
                </a:lnTo>
                <a:lnTo>
                  <a:pt x="262" y="370"/>
                </a:lnTo>
                <a:lnTo>
                  <a:pt x="262" y="364"/>
                </a:lnTo>
                <a:lnTo>
                  <a:pt x="265" y="364"/>
                </a:lnTo>
                <a:lnTo>
                  <a:pt x="265" y="361"/>
                </a:lnTo>
                <a:lnTo>
                  <a:pt x="267" y="361"/>
                </a:lnTo>
                <a:lnTo>
                  <a:pt x="269" y="354"/>
                </a:lnTo>
                <a:lnTo>
                  <a:pt x="179" y="330"/>
                </a:lnTo>
                <a:lnTo>
                  <a:pt x="124" y="330"/>
                </a:lnTo>
                <a:lnTo>
                  <a:pt x="124" y="332"/>
                </a:lnTo>
                <a:lnTo>
                  <a:pt x="122" y="332"/>
                </a:lnTo>
                <a:lnTo>
                  <a:pt x="120" y="330"/>
                </a:lnTo>
                <a:lnTo>
                  <a:pt x="50" y="330"/>
                </a:lnTo>
                <a:lnTo>
                  <a:pt x="15" y="150"/>
                </a:lnTo>
                <a:lnTo>
                  <a:pt x="0" y="58"/>
                </a:lnTo>
                <a:lnTo>
                  <a:pt x="82" y="100"/>
                </a:lnTo>
                <a:lnTo>
                  <a:pt x="93" y="150"/>
                </a:lnTo>
                <a:lnTo>
                  <a:pt x="112" y="247"/>
                </a:lnTo>
                <a:lnTo>
                  <a:pt x="114" y="247"/>
                </a:lnTo>
                <a:lnTo>
                  <a:pt x="116" y="253"/>
                </a:lnTo>
                <a:lnTo>
                  <a:pt x="112" y="255"/>
                </a:lnTo>
                <a:lnTo>
                  <a:pt x="114" y="257"/>
                </a:lnTo>
                <a:lnTo>
                  <a:pt x="116" y="257"/>
                </a:lnTo>
                <a:lnTo>
                  <a:pt x="117" y="263"/>
                </a:lnTo>
                <a:lnTo>
                  <a:pt x="114" y="263"/>
                </a:lnTo>
                <a:lnTo>
                  <a:pt x="116" y="268"/>
                </a:lnTo>
                <a:lnTo>
                  <a:pt x="170" y="261"/>
                </a:lnTo>
                <a:lnTo>
                  <a:pt x="156" y="188"/>
                </a:lnTo>
                <a:lnTo>
                  <a:pt x="155" y="188"/>
                </a:lnTo>
                <a:lnTo>
                  <a:pt x="153" y="164"/>
                </a:lnTo>
                <a:lnTo>
                  <a:pt x="152" y="164"/>
                </a:lnTo>
                <a:lnTo>
                  <a:pt x="148" y="150"/>
                </a:lnTo>
                <a:lnTo>
                  <a:pt x="148" y="129"/>
                </a:lnTo>
                <a:lnTo>
                  <a:pt x="195" y="150"/>
                </a:lnTo>
                <a:lnTo>
                  <a:pt x="199" y="151"/>
                </a:lnTo>
                <a:lnTo>
                  <a:pt x="201" y="165"/>
                </a:lnTo>
                <a:lnTo>
                  <a:pt x="197" y="165"/>
                </a:lnTo>
                <a:lnTo>
                  <a:pt x="199" y="178"/>
                </a:lnTo>
                <a:lnTo>
                  <a:pt x="242" y="177"/>
                </a:lnTo>
                <a:lnTo>
                  <a:pt x="254" y="223"/>
                </a:lnTo>
                <a:lnTo>
                  <a:pt x="264" y="284"/>
                </a:lnTo>
                <a:lnTo>
                  <a:pt x="311" y="301"/>
                </a:lnTo>
                <a:lnTo>
                  <a:pt x="318" y="289"/>
                </a:lnTo>
                <a:lnTo>
                  <a:pt x="292" y="281"/>
                </a:lnTo>
                <a:lnTo>
                  <a:pt x="300" y="250"/>
                </a:lnTo>
                <a:lnTo>
                  <a:pt x="299" y="250"/>
                </a:lnTo>
                <a:lnTo>
                  <a:pt x="307" y="226"/>
                </a:lnTo>
                <a:lnTo>
                  <a:pt x="312" y="225"/>
                </a:lnTo>
                <a:lnTo>
                  <a:pt x="330" y="225"/>
                </a:lnTo>
                <a:lnTo>
                  <a:pt x="330" y="240"/>
                </a:lnTo>
                <a:lnTo>
                  <a:pt x="338" y="247"/>
                </a:lnTo>
                <a:lnTo>
                  <a:pt x="342" y="237"/>
                </a:lnTo>
                <a:lnTo>
                  <a:pt x="343" y="226"/>
                </a:lnTo>
                <a:lnTo>
                  <a:pt x="338" y="223"/>
                </a:lnTo>
                <a:lnTo>
                  <a:pt x="337" y="220"/>
                </a:lnTo>
                <a:lnTo>
                  <a:pt x="314" y="220"/>
                </a:lnTo>
                <a:lnTo>
                  <a:pt x="308" y="217"/>
                </a:lnTo>
                <a:lnTo>
                  <a:pt x="296" y="172"/>
                </a:lnTo>
                <a:lnTo>
                  <a:pt x="299" y="171"/>
                </a:lnTo>
                <a:lnTo>
                  <a:pt x="308" y="172"/>
                </a:lnTo>
                <a:lnTo>
                  <a:pt x="307" y="175"/>
                </a:lnTo>
                <a:lnTo>
                  <a:pt x="320" y="178"/>
                </a:lnTo>
                <a:lnTo>
                  <a:pt x="335" y="178"/>
                </a:lnTo>
                <a:lnTo>
                  <a:pt x="337" y="178"/>
                </a:lnTo>
                <a:lnTo>
                  <a:pt x="342" y="178"/>
                </a:lnTo>
                <a:lnTo>
                  <a:pt x="351" y="171"/>
                </a:lnTo>
                <a:lnTo>
                  <a:pt x="373" y="177"/>
                </a:lnTo>
                <a:lnTo>
                  <a:pt x="377" y="186"/>
                </a:lnTo>
                <a:lnTo>
                  <a:pt x="385" y="186"/>
                </a:lnTo>
                <a:lnTo>
                  <a:pt x="393" y="178"/>
                </a:lnTo>
                <a:lnTo>
                  <a:pt x="393" y="171"/>
                </a:lnTo>
                <a:lnTo>
                  <a:pt x="397" y="165"/>
                </a:lnTo>
                <a:lnTo>
                  <a:pt x="382" y="161"/>
                </a:lnTo>
                <a:lnTo>
                  <a:pt x="377" y="165"/>
                </a:lnTo>
                <a:lnTo>
                  <a:pt x="381" y="172"/>
                </a:lnTo>
                <a:lnTo>
                  <a:pt x="385" y="172"/>
                </a:lnTo>
                <a:lnTo>
                  <a:pt x="385" y="175"/>
                </a:lnTo>
                <a:lnTo>
                  <a:pt x="300" y="150"/>
                </a:lnTo>
                <a:lnTo>
                  <a:pt x="292" y="148"/>
                </a:lnTo>
                <a:lnTo>
                  <a:pt x="312" y="127"/>
                </a:lnTo>
                <a:lnTo>
                  <a:pt x="362" y="142"/>
                </a:lnTo>
                <a:lnTo>
                  <a:pt x="373" y="145"/>
                </a:lnTo>
                <a:lnTo>
                  <a:pt x="374" y="117"/>
                </a:lnTo>
                <a:lnTo>
                  <a:pt x="363" y="113"/>
                </a:lnTo>
                <a:lnTo>
                  <a:pt x="362" y="94"/>
                </a:lnTo>
                <a:lnTo>
                  <a:pt x="357" y="94"/>
                </a:lnTo>
                <a:lnTo>
                  <a:pt x="357" y="123"/>
                </a:lnTo>
                <a:lnTo>
                  <a:pt x="351" y="127"/>
                </a:lnTo>
                <a:lnTo>
                  <a:pt x="307" y="113"/>
                </a:lnTo>
                <a:lnTo>
                  <a:pt x="258" y="133"/>
                </a:lnTo>
                <a:lnTo>
                  <a:pt x="254" y="126"/>
                </a:lnTo>
                <a:lnTo>
                  <a:pt x="219" y="137"/>
                </a:lnTo>
                <a:lnTo>
                  <a:pt x="145" y="103"/>
                </a:lnTo>
                <a:lnTo>
                  <a:pt x="131" y="23"/>
                </a:lnTo>
                <a:lnTo>
                  <a:pt x="178" y="38"/>
                </a:lnTo>
                <a:lnTo>
                  <a:pt x="186" y="38"/>
                </a:lnTo>
                <a:lnTo>
                  <a:pt x="195" y="41"/>
                </a:lnTo>
                <a:lnTo>
                  <a:pt x="192" y="52"/>
                </a:lnTo>
                <a:lnTo>
                  <a:pt x="264" y="75"/>
                </a:lnTo>
                <a:lnTo>
                  <a:pt x="275" y="50"/>
                </a:lnTo>
                <a:lnTo>
                  <a:pt x="275" y="44"/>
                </a:lnTo>
                <a:lnTo>
                  <a:pt x="215" y="26"/>
                </a:lnTo>
                <a:lnTo>
                  <a:pt x="219" y="16"/>
                </a:lnTo>
                <a:lnTo>
                  <a:pt x="219" y="2"/>
                </a:lnTo>
                <a:lnTo>
                  <a:pt x="276" y="0"/>
                </a:lnTo>
                <a:lnTo>
                  <a:pt x="428" y="50"/>
                </a:lnTo>
                <a:lnTo>
                  <a:pt x="455" y="64"/>
                </a:lnTo>
                <a:lnTo>
                  <a:pt x="493" y="79"/>
                </a:lnTo>
                <a:lnTo>
                  <a:pt x="526" y="85"/>
                </a:lnTo>
                <a:lnTo>
                  <a:pt x="571" y="94"/>
                </a:lnTo>
                <a:lnTo>
                  <a:pt x="590" y="107"/>
                </a:lnTo>
                <a:lnTo>
                  <a:pt x="598" y="129"/>
                </a:lnTo>
                <a:lnTo>
                  <a:pt x="606" y="145"/>
                </a:lnTo>
                <a:lnTo>
                  <a:pt x="612" y="150"/>
                </a:lnTo>
                <a:lnTo>
                  <a:pt x="614" y="150"/>
                </a:lnTo>
                <a:lnTo>
                  <a:pt x="619" y="154"/>
                </a:lnTo>
                <a:lnTo>
                  <a:pt x="643" y="150"/>
                </a:lnTo>
                <a:lnTo>
                  <a:pt x="701" y="123"/>
                </a:lnTo>
                <a:lnTo>
                  <a:pt x="723" y="107"/>
                </a:lnTo>
                <a:lnTo>
                  <a:pt x="740" y="97"/>
                </a:lnTo>
                <a:lnTo>
                  <a:pt x="747" y="110"/>
                </a:lnTo>
                <a:lnTo>
                  <a:pt x="747" y="129"/>
                </a:lnTo>
                <a:lnTo>
                  <a:pt x="736" y="129"/>
                </a:lnTo>
                <a:lnTo>
                  <a:pt x="738" y="144"/>
                </a:lnTo>
                <a:lnTo>
                  <a:pt x="747" y="145"/>
                </a:lnTo>
                <a:lnTo>
                  <a:pt x="747" y="150"/>
                </a:lnTo>
                <a:lnTo>
                  <a:pt x="746" y="219"/>
                </a:lnTo>
                <a:lnTo>
                  <a:pt x="804" y="219"/>
                </a:lnTo>
                <a:lnTo>
                  <a:pt x="802" y="234"/>
                </a:lnTo>
                <a:lnTo>
                  <a:pt x="800" y="236"/>
                </a:lnTo>
                <a:lnTo>
                  <a:pt x="804" y="236"/>
                </a:lnTo>
                <a:lnTo>
                  <a:pt x="808" y="247"/>
                </a:lnTo>
                <a:lnTo>
                  <a:pt x="816" y="255"/>
                </a:lnTo>
                <a:lnTo>
                  <a:pt x="829" y="253"/>
                </a:lnTo>
                <a:lnTo>
                  <a:pt x="829" y="267"/>
                </a:lnTo>
                <a:lnTo>
                  <a:pt x="825" y="267"/>
                </a:lnTo>
                <a:lnTo>
                  <a:pt x="831" y="271"/>
                </a:lnTo>
                <a:lnTo>
                  <a:pt x="831" y="282"/>
                </a:lnTo>
                <a:lnTo>
                  <a:pt x="837" y="282"/>
                </a:lnTo>
                <a:lnTo>
                  <a:pt x="837" y="295"/>
                </a:lnTo>
                <a:lnTo>
                  <a:pt x="906" y="293"/>
                </a:lnTo>
                <a:lnTo>
                  <a:pt x="913" y="301"/>
                </a:lnTo>
                <a:lnTo>
                  <a:pt x="906" y="305"/>
                </a:lnTo>
                <a:lnTo>
                  <a:pt x="902" y="322"/>
                </a:lnTo>
                <a:lnTo>
                  <a:pt x="913" y="329"/>
                </a:lnTo>
                <a:lnTo>
                  <a:pt x="913" y="332"/>
                </a:lnTo>
                <a:lnTo>
                  <a:pt x="907" y="336"/>
                </a:lnTo>
                <a:lnTo>
                  <a:pt x="897" y="336"/>
                </a:lnTo>
                <a:lnTo>
                  <a:pt x="931" y="328"/>
                </a:lnTo>
                <a:lnTo>
                  <a:pt x="1023" y="284"/>
                </a:lnTo>
                <a:lnTo>
                  <a:pt x="1205" y="426"/>
                </a:lnTo>
                <a:lnTo>
                  <a:pt x="1103" y="752"/>
                </a:lnTo>
                <a:lnTo>
                  <a:pt x="942" y="585"/>
                </a:lnTo>
                <a:lnTo>
                  <a:pt x="942" y="601"/>
                </a:lnTo>
                <a:lnTo>
                  <a:pt x="937" y="607"/>
                </a:lnTo>
                <a:lnTo>
                  <a:pt x="938" y="614"/>
                </a:lnTo>
                <a:lnTo>
                  <a:pt x="949" y="623"/>
                </a:lnTo>
                <a:lnTo>
                  <a:pt x="942" y="626"/>
                </a:lnTo>
                <a:lnTo>
                  <a:pt x="936" y="623"/>
                </a:lnTo>
                <a:lnTo>
                  <a:pt x="902" y="626"/>
                </a:lnTo>
                <a:lnTo>
                  <a:pt x="899" y="621"/>
                </a:lnTo>
                <a:lnTo>
                  <a:pt x="879" y="640"/>
                </a:lnTo>
                <a:lnTo>
                  <a:pt x="880" y="648"/>
                </a:lnTo>
                <a:lnTo>
                  <a:pt x="880" y="669"/>
                </a:lnTo>
                <a:lnTo>
                  <a:pt x="876" y="669"/>
                </a:lnTo>
                <a:lnTo>
                  <a:pt x="876" y="678"/>
                </a:lnTo>
                <a:lnTo>
                  <a:pt x="872" y="678"/>
                </a:lnTo>
                <a:lnTo>
                  <a:pt x="870" y="666"/>
                </a:lnTo>
                <a:lnTo>
                  <a:pt x="862" y="666"/>
                </a:lnTo>
                <a:lnTo>
                  <a:pt x="862" y="671"/>
                </a:lnTo>
                <a:lnTo>
                  <a:pt x="835" y="656"/>
                </a:lnTo>
                <a:lnTo>
                  <a:pt x="829" y="650"/>
                </a:lnTo>
                <a:lnTo>
                  <a:pt x="827" y="652"/>
                </a:lnTo>
                <a:lnTo>
                  <a:pt x="825" y="646"/>
                </a:lnTo>
                <a:lnTo>
                  <a:pt x="817" y="645"/>
                </a:lnTo>
                <a:lnTo>
                  <a:pt x="821" y="658"/>
                </a:lnTo>
                <a:lnTo>
                  <a:pt x="816" y="652"/>
                </a:lnTo>
                <a:lnTo>
                  <a:pt x="814" y="648"/>
                </a:lnTo>
                <a:lnTo>
                  <a:pt x="810" y="646"/>
                </a:lnTo>
                <a:lnTo>
                  <a:pt x="820" y="693"/>
                </a:lnTo>
                <a:lnTo>
                  <a:pt x="831" y="717"/>
                </a:lnTo>
                <a:lnTo>
                  <a:pt x="843" y="725"/>
                </a:lnTo>
                <a:lnTo>
                  <a:pt x="852" y="740"/>
                </a:lnTo>
                <a:lnTo>
                  <a:pt x="856" y="759"/>
                </a:lnTo>
                <a:lnTo>
                  <a:pt x="847" y="780"/>
                </a:lnTo>
                <a:lnTo>
                  <a:pt x="839" y="786"/>
                </a:lnTo>
                <a:lnTo>
                  <a:pt x="837" y="792"/>
                </a:lnTo>
                <a:lnTo>
                  <a:pt x="829" y="796"/>
                </a:lnTo>
                <a:lnTo>
                  <a:pt x="821" y="804"/>
                </a:lnTo>
                <a:lnTo>
                  <a:pt x="817" y="812"/>
                </a:lnTo>
                <a:lnTo>
                  <a:pt x="820" y="822"/>
                </a:lnTo>
                <a:lnTo>
                  <a:pt x="816" y="834"/>
                </a:lnTo>
                <a:lnTo>
                  <a:pt x="831" y="844"/>
                </a:lnTo>
                <a:lnTo>
                  <a:pt x="831" y="880"/>
                </a:lnTo>
                <a:lnTo>
                  <a:pt x="829" y="890"/>
                </a:lnTo>
                <a:lnTo>
                  <a:pt x="835" y="901"/>
                </a:lnTo>
                <a:lnTo>
                  <a:pt x="833" y="925"/>
                </a:lnTo>
                <a:lnTo>
                  <a:pt x="843" y="941"/>
                </a:lnTo>
                <a:lnTo>
                  <a:pt x="843" y="949"/>
                </a:lnTo>
                <a:lnTo>
                  <a:pt x="847" y="955"/>
                </a:lnTo>
                <a:lnTo>
                  <a:pt x="847" y="960"/>
                </a:lnTo>
                <a:lnTo>
                  <a:pt x="863" y="972"/>
                </a:lnTo>
                <a:lnTo>
                  <a:pt x="866" y="980"/>
                </a:lnTo>
                <a:lnTo>
                  <a:pt x="868" y="980"/>
                </a:lnTo>
                <a:lnTo>
                  <a:pt x="870" y="992"/>
                </a:lnTo>
                <a:lnTo>
                  <a:pt x="879" y="996"/>
                </a:lnTo>
                <a:lnTo>
                  <a:pt x="888" y="1008"/>
                </a:lnTo>
                <a:lnTo>
                  <a:pt x="876" y="1026"/>
                </a:lnTo>
                <a:lnTo>
                  <a:pt x="864" y="1031"/>
                </a:lnTo>
                <a:lnTo>
                  <a:pt x="859" y="1042"/>
                </a:lnTo>
                <a:lnTo>
                  <a:pt x="853" y="1052"/>
                </a:lnTo>
                <a:lnTo>
                  <a:pt x="831" y="1073"/>
                </a:lnTo>
                <a:lnTo>
                  <a:pt x="827" y="1085"/>
                </a:lnTo>
                <a:lnTo>
                  <a:pt x="822" y="1087"/>
                </a:lnTo>
                <a:lnTo>
                  <a:pt x="821" y="1094"/>
                </a:lnTo>
                <a:lnTo>
                  <a:pt x="813" y="1106"/>
                </a:lnTo>
                <a:lnTo>
                  <a:pt x="804" y="1115"/>
                </a:lnTo>
                <a:lnTo>
                  <a:pt x="798" y="1115"/>
                </a:lnTo>
                <a:lnTo>
                  <a:pt x="778" y="1138"/>
                </a:lnTo>
                <a:lnTo>
                  <a:pt x="773" y="1141"/>
                </a:lnTo>
                <a:lnTo>
                  <a:pt x="769" y="1148"/>
                </a:lnTo>
                <a:lnTo>
                  <a:pt x="758" y="1152"/>
                </a:lnTo>
                <a:lnTo>
                  <a:pt x="744" y="1162"/>
                </a:lnTo>
                <a:lnTo>
                  <a:pt x="740" y="1173"/>
                </a:lnTo>
                <a:lnTo>
                  <a:pt x="728" y="1186"/>
                </a:lnTo>
                <a:lnTo>
                  <a:pt x="722" y="1211"/>
                </a:lnTo>
                <a:lnTo>
                  <a:pt x="730" y="1226"/>
                </a:lnTo>
                <a:lnTo>
                  <a:pt x="727" y="1229"/>
                </a:lnTo>
                <a:lnTo>
                  <a:pt x="727" y="1231"/>
                </a:lnTo>
                <a:lnTo>
                  <a:pt x="722" y="1233"/>
                </a:lnTo>
                <a:lnTo>
                  <a:pt x="705" y="1226"/>
                </a:lnTo>
                <a:lnTo>
                  <a:pt x="697" y="1227"/>
                </a:lnTo>
                <a:lnTo>
                  <a:pt x="674" y="1221"/>
                </a:lnTo>
                <a:lnTo>
                  <a:pt x="668" y="1216"/>
                </a:lnTo>
                <a:lnTo>
                  <a:pt x="645" y="1203"/>
                </a:lnTo>
                <a:lnTo>
                  <a:pt x="639" y="1208"/>
                </a:lnTo>
                <a:lnTo>
                  <a:pt x="627" y="1208"/>
                </a:lnTo>
                <a:lnTo>
                  <a:pt x="622" y="1203"/>
                </a:lnTo>
                <a:lnTo>
                  <a:pt x="608" y="1206"/>
                </a:lnTo>
                <a:lnTo>
                  <a:pt x="606" y="1196"/>
                </a:lnTo>
                <a:lnTo>
                  <a:pt x="606" y="1190"/>
                </a:lnTo>
                <a:lnTo>
                  <a:pt x="595" y="1179"/>
                </a:lnTo>
                <a:lnTo>
                  <a:pt x="598" y="1168"/>
                </a:lnTo>
                <a:lnTo>
                  <a:pt x="602" y="1162"/>
                </a:lnTo>
                <a:lnTo>
                  <a:pt x="602" y="1152"/>
                </a:lnTo>
                <a:lnTo>
                  <a:pt x="595" y="1131"/>
                </a:lnTo>
                <a:lnTo>
                  <a:pt x="598" y="1122"/>
                </a:lnTo>
                <a:lnTo>
                  <a:pt x="594" y="1110"/>
                </a:lnTo>
                <a:lnTo>
                  <a:pt x="590" y="1083"/>
                </a:lnTo>
                <a:lnTo>
                  <a:pt x="576" y="1062"/>
                </a:lnTo>
                <a:lnTo>
                  <a:pt x="571" y="1051"/>
                </a:lnTo>
                <a:lnTo>
                  <a:pt x="544" y="1024"/>
                </a:lnTo>
                <a:lnTo>
                  <a:pt x="538" y="1020"/>
                </a:lnTo>
                <a:lnTo>
                  <a:pt x="533" y="1021"/>
                </a:lnTo>
                <a:lnTo>
                  <a:pt x="520" y="1016"/>
                </a:lnTo>
                <a:lnTo>
                  <a:pt x="509" y="1016"/>
                </a:lnTo>
                <a:lnTo>
                  <a:pt x="491" y="999"/>
                </a:lnTo>
                <a:lnTo>
                  <a:pt x="471" y="988"/>
                </a:lnTo>
                <a:lnTo>
                  <a:pt x="460" y="973"/>
                </a:lnTo>
                <a:lnTo>
                  <a:pt x="463" y="966"/>
                </a:lnTo>
                <a:lnTo>
                  <a:pt x="462" y="948"/>
                </a:lnTo>
                <a:lnTo>
                  <a:pt x="463" y="940"/>
                </a:lnTo>
                <a:lnTo>
                  <a:pt x="454" y="932"/>
                </a:lnTo>
                <a:lnTo>
                  <a:pt x="442" y="934"/>
                </a:lnTo>
                <a:lnTo>
                  <a:pt x="435" y="941"/>
                </a:lnTo>
                <a:lnTo>
                  <a:pt x="431" y="938"/>
                </a:lnTo>
                <a:lnTo>
                  <a:pt x="429" y="913"/>
                </a:lnTo>
                <a:lnTo>
                  <a:pt x="436" y="887"/>
                </a:lnTo>
                <a:lnTo>
                  <a:pt x="435" y="882"/>
                </a:lnTo>
                <a:lnTo>
                  <a:pt x="428" y="877"/>
                </a:lnTo>
                <a:lnTo>
                  <a:pt x="424" y="876"/>
                </a:lnTo>
                <a:lnTo>
                  <a:pt x="429" y="866"/>
                </a:lnTo>
                <a:lnTo>
                  <a:pt x="428" y="860"/>
                </a:lnTo>
                <a:lnTo>
                  <a:pt x="423" y="863"/>
                </a:lnTo>
                <a:lnTo>
                  <a:pt x="411" y="863"/>
                </a:lnTo>
                <a:lnTo>
                  <a:pt x="408" y="864"/>
                </a:lnTo>
                <a:lnTo>
                  <a:pt x="397" y="864"/>
                </a:lnTo>
                <a:lnTo>
                  <a:pt x="394" y="800"/>
                </a:lnTo>
                <a:lnTo>
                  <a:pt x="398" y="776"/>
                </a:lnTo>
                <a:lnTo>
                  <a:pt x="393" y="774"/>
                </a:lnTo>
                <a:lnTo>
                  <a:pt x="394" y="770"/>
                </a:lnTo>
                <a:lnTo>
                  <a:pt x="392" y="752"/>
                </a:lnTo>
                <a:lnTo>
                  <a:pt x="388" y="748"/>
                </a:lnTo>
                <a:lnTo>
                  <a:pt x="386" y="742"/>
                </a:lnTo>
                <a:lnTo>
                  <a:pt x="394" y="725"/>
                </a:lnTo>
                <a:lnTo>
                  <a:pt x="386" y="719"/>
                </a:lnTo>
                <a:lnTo>
                  <a:pt x="381" y="725"/>
                </a:lnTo>
                <a:close/>
              </a:path>
            </a:pathLst>
          </a:custGeom>
          <a:solidFill>
            <a:srgbClr val="FFFFFF"/>
          </a:solidFill>
          <a:ln w="3175">
            <a:solidFill>
              <a:srgbClr val="808080"/>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38" name="Freeform 22"/>
          <p:cNvSpPr>
            <a:spLocks/>
          </p:cNvSpPr>
          <p:nvPr/>
        </p:nvSpPr>
        <p:spPr bwMode="auto">
          <a:xfrm>
            <a:off x="7185025" y="4237038"/>
            <a:ext cx="455613" cy="355600"/>
          </a:xfrm>
          <a:custGeom>
            <a:avLst/>
            <a:gdLst>
              <a:gd name="T0" fmla="*/ 18574990 w 299"/>
              <a:gd name="T1" fmla="*/ 132237193 h 255"/>
              <a:gd name="T2" fmla="*/ 0 w 299"/>
              <a:gd name="T3" fmla="*/ 105012185 h 255"/>
              <a:gd name="T4" fmla="*/ 18574990 w 299"/>
              <a:gd name="T5" fmla="*/ 75841814 h 255"/>
              <a:gd name="T6" fmla="*/ 18574990 w 299"/>
              <a:gd name="T7" fmla="*/ 54450039 h 255"/>
              <a:gd name="T8" fmla="*/ 67336245 w 299"/>
              <a:gd name="T9" fmla="*/ 50560752 h 255"/>
              <a:gd name="T10" fmla="*/ 99843229 w 299"/>
              <a:gd name="T11" fmla="*/ 81675047 h 255"/>
              <a:gd name="T12" fmla="*/ 116095983 w 299"/>
              <a:gd name="T13" fmla="*/ 33059647 h 255"/>
              <a:gd name="T14" fmla="*/ 120740491 w 299"/>
              <a:gd name="T15" fmla="*/ 7778577 h 255"/>
              <a:gd name="T16" fmla="*/ 241480982 w 299"/>
              <a:gd name="T17" fmla="*/ 0 h 255"/>
              <a:gd name="T18" fmla="*/ 276310220 w 299"/>
              <a:gd name="T19" fmla="*/ 44727508 h 255"/>
              <a:gd name="T20" fmla="*/ 304172695 w 299"/>
              <a:gd name="T21" fmla="*/ 42782167 h 255"/>
              <a:gd name="T22" fmla="*/ 441165964 w 299"/>
              <a:gd name="T23" fmla="*/ 48616805 h 255"/>
              <a:gd name="T24" fmla="*/ 464385456 w 299"/>
              <a:gd name="T25" fmla="*/ 35003593 h 255"/>
              <a:gd name="T26" fmla="*/ 506179932 w 299"/>
              <a:gd name="T27" fmla="*/ 83620388 h 255"/>
              <a:gd name="T28" fmla="*/ 515467424 w 299"/>
              <a:gd name="T29" fmla="*/ 132237193 h 255"/>
              <a:gd name="T30" fmla="*/ 536366185 w 299"/>
              <a:gd name="T31" fmla="*/ 77785760 h 255"/>
              <a:gd name="T32" fmla="*/ 547974407 w 299"/>
              <a:gd name="T33" fmla="*/ 75841814 h 255"/>
              <a:gd name="T34" fmla="*/ 545653677 w 299"/>
              <a:gd name="T35" fmla="*/ 70007186 h 255"/>
              <a:gd name="T36" fmla="*/ 599057899 w 299"/>
              <a:gd name="T37" fmla="*/ 70007186 h 255"/>
              <a:gd name="T38" fmla="*/ 684969105 w 299"/>
              <a:gd name="T39" fmla="*/ 118623992 h 255"/>
              <a:gd name="T40" fmla="*/ 668714851 w 299"/>
              <a:gd name="T41" fmla="*/ 126402565 h 255"/>
              <a:gd name="T42" fmla="*/ 659427359 w 299"/>
              <a:gd name="T43" fmla="*/ 136126480 h 255"/>
              <a:gd name="T44" fmla="*/ 659427359 w 299"/>
              <a:gd name="T45" fmla="*/ 138070426 h 255"/>
              <a:gd name="T46" fmla="*/ 668714851 w 299"/>
              <a:gd name="T47" fmla="*/ 159462201 h 255"/>
              <a:gd name="T48" fmla="*/ 659427359 w 299"/>
              <a:gd name="T49" fmla="*/ 171130062 h 255"/>
              <a:gd name="T50" fmla="*/ 645496883 w 299"/>
              <a:gd name="T51" fmla="*/ 178908636 h 255"/>
              <a:gd name="T52" fmla="*/ 622277391 w 299"/>
              <a:gd name="T53" fmla="*/ 190576540 h 255"/>
              <a:gd name="T54" fmla="*/ 601380153 w 299"/>
              <a:gd name="T55" fmla="*/ 202244401 h 255"/>
              <a:gd name="T56" fmla="*/ 596735645 w 299"/>
              <a:gd name="T57" fmla="*/ 241137270 h 255"/>
              <a:gd name="T58" fmla="*/ 529399424 w 299"/>
              <a:gd name="T59" fmla="*/ 246971898 h 255"/>
              <a:gd name="T60" fmla="*/ 508502186 w 299"/>
              <a:gd name="T61" fmla="*/ 274196906 h 255"/>
              <a:gd name="T62" fmla="*/ 517789678 w 299"/>
              <a:gd name="T63" fmla="*/ 359761218 h 255"/>
              <a:gd name="T64" fmla="*/ 524756439 w 299"/>
              <a:gd name="T65" fmla="*/ 377263794 h 255"/>
              <a:gd name="T66" fmla="*/ 487604948 w 299"/>
              <a:gd name="T67" fmla="*/ 414212717 h 255"/>
              <a:gd name="T68" fmla="*/ 459742472 w 299"/>
              <a:gd name="T69" fmla="*/ 433659151 h 255"/>
              <a:gd name="T70" fmla="*/ 434200726 w 299"/>
              <a:gd name="T71" fmla="*/ 478385254 h 255"/>
              <a:gd name="T72" fmla="*/ 434200726 w 299"/>
              <a:gd name="T73" fmla="*/ 490053114 h 255"/>
              <a:gd name="T74" fmla="*/ 427235488 w 299"/>
              <a:gd name="T75" fmla="*/ 484219881 h 255"/>
              <a:gd name="T76" fmla="*/ 406338250 w 299"/>
              <a:gd name="T77" fmla="*/ 495887742 h 255"/>
              <a:gd name="T78" fmla="*/ 380796409 w 299"/>
              <a:gd name="T79" fmla="*/ 490053114 h 255"/>
              <a:gd name="T80" fmla="*/ 373831171 w 299"/>
              <a:gd name="T81" fmla="*/ 493942401 h 255"/>
              <a:gd name="T82" fmla="*/ 352932409 w 299"/>
              <a:gd name="T83" fmla="*/ 490053114 h 255"/>
              <a:gd name="T84" fmla="*/ 345967171 w 299"/>
              <a:gd name="T85" fmla="*/ 495887742 h 255"/>
              <a:gd name="T86" fmla="*/ 339001933 w 299"/>
              <a:gd name="T87" fmla="*/ 493942401 h 255"/>
              <a:gd name="T88" fmla="*/ 325069933 w 299"/>
              <a:gd name="T89" fmla="*/ 468662734 h 255"/>
              <a:gd name="T90" fmla="*/ 290240696 w 299"/>
              <a:gd name="T91" fmla="*/ 451160245 h 255"/>
              <a:gd name="T92" fmla="*/ 304172695 w 299"/>
              <a:gd name="T93" fmla="*/ 425880577 h 255"/>
              <a:gd name="T94" fmla="*/ 285597712 w 299"/>
              <a:gd name="T95" fmla="*/ 410323430 h 255"/>
              <a:gd name="T96" fmla="*/ 304172695 w 299"/>
              <a:gd name="T97" fmla="*/ 377263794 h 255"/>
              <a:gd name="T98" fmla="*/ 174144713 w 299"/>
              <a:gd name="T99" fmla="*/ 369485220 h 255"/>
              <a:gd name="T100" fmla="*/ 162534967 w 299"/>
              <a:gd name="T101" fmla="*/ 348093358 h 255"/>
              <a:gd name="T102" fmla="*/ 153247475 w 299"/>
              <a:gd name="T103" fmla="*/ 322813690 h 255"/>
              <a:gd name="T104" fmla="*/ 157890459 w 299"/>
              <a:gd name="T105" fmla="*/ 301421915 h 255"/>
              <a:gd name="T106" fmla="*/ 123062745 w 299"/>
              <a:gd name="T107" fmla="*/ 293643341 h 255"/>
              <a:gd name="T108" fmla="*/ 109130745 w 299"/>
              <a:gd name="T109" fmla="*/ 274196906 h 255"/>
              <a:gd name="T110" fmla="*/ 116095983 w 299"/>
              <a:gd name="T111" fmla="*/ 246971898 h 255"/>
              <a:gd name="T112" fmla="*/ 18574990 w 299"/>
              <a:gd name="T113" fmla="*/ 138070426 h 2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
              <a:gd name="T172" fmla="*/ 0 h 255"/>
              <a:gd name="T173" fmla="*/ 299 w 299"/>
              <a:gd name="T174" fmla="*/ 255 h 2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 h="255">
                <a:moveTo>
                  <a:pt x="8" y="71"/>
                </a:moveTo>
                <a:lnTo>
                  <a:pt x="8" y="68"/>
                </a:lnTo>
                <a:lnTo>
                  <a:pt x="1" y="67"/>
                </a:lnTo>
                <a:lnTo>
                  <a:pt x="0" y="54"/>
                </a:lnTo>
                <a:lnTo>
                  <a:pt x="8" y="54"/>
                </a:lnTo>
                <a:lnTo>
                  <a:pt x="8" y="39"/>
                </a:lnTo>
                <a:lnTo>
                  <a:pt x="3" y="29"/>
                </a:lnTo>
                <a:lnTo>
                  <a:pt x="8" y="28"/>
                </a:lnTo>
                <a:lnTo>
                  <a:pt x="24" y="17"/>
                </a:lnTo>
                <a:lnTo>
                  <a:pt x="29" y="26"/>
                </a:lnTo>
                <a:lnTo>
                  <a:pt x="40" y="28"/>
                </a:lnTo>
                <a:lnTo>
                  <a:pt x="43" y="42"/>
                </a:lnTo>
                <a:lnTo>
                  <a:pt x="43" y="32"/>
                </a:lnTo>
                <a:lnTo>
                  <a:pt x="50" y="17"/>
                </a:lnTo>
                <a:lnTo>
                  <a:pt x="49" y="6"/>
                </a:lnTo>
                <a:lnTo>
                  <a:pt x="52" y="4"/>
                </a:lnTo>
                <a:lnTo>
                  <a:pt x="64" y="1"/>
                </a:lnTo>
                <a:lnTo>
                  <a:pt x="104" y="0"/>
                </a:lnTo>
                <a:lnTo>
                  <a:pt x="106" y="25"/>
                </a:lnTo>
                <a:lnTo>
                  <a:pt x="119" y="23"/>
                </a:lnTo>
                <a:lnTo>
                  <a:pt x="127" y="25"/>
                </a:lnTo>
                <a:lnTo>
                  <a:pt x="131" y="22"/>
                </a:lnTo>
                <a:lnTo>
                  <a:pt x="132" y="26"/>
                </a:lnTo>
                <a:lnTo>
                  <a:pt x="190" y="25"/>
                </a:lnTo>
                <a:lnTo>
                  <a:pt x="200" y="28"/>
                </a:lnTo>
                <a:lnTo>
                  <a:pt x="200" y="18"/>
                </a:lnTo>
                <a:lnTo>
                  <a:pt x="213" y="22"/>
                </a:lnTo>
                <a:lnTo>
                  <a:pt x="218" y="43"/>
                </a:lnTo>
                <a:lnTo>
                  <a:pt x="223" y="51"/>
                </a:lnTo>
                <a:lnTo>
                  <a:pt x="222" y="68"/>
                </a:lnTo>
                <a:lnTo>
                  <a:pt x="231" y="68"/>
                </a:lnTo>
                <a:lnTo>
                  <a:pt x="231" y="40"/>
                </a:lnTo>
                <a:lnTo>
                  <a:pt x="234" y="42"/>
                </a:lnTo>
                <a:lnTo>
                  <a:pt x="236" y="39"/>
                </a:lnTo>
                <a:lnTo>
                  <a:pt x="231" y="36"/>
                </a:lnTo>
                <a:lnTo>
                  <a:pt x="235" y="36"/>
                </a:lnTo>
                <a:lnTo>
                  <a:pt x="235" y="31"/>
                </a:lnTo>
                <a:lnTo>
                  <a:pt x="258" y="36"/>
                </a:lnTo>
                <a:lnTo>
                  <a:pt x="299" y="53"/>
                </a:lnTo>
                <a:lnTo>
                  <a:pt x="295" y="61"/>
                </a:lnTo>
                <a:lnTo>
                  <a:pt x="294" y="64"/>
                </a:lnTo>
                <a:lnTo>
                  <a:pt x="288" y="65"/>
                </a:lnTo>
                <a:lnTo>
                  <a:pt x="288" y="70"/>
                </a:lnTo>
                <a:lnTo>
                  <a:pt x="284" y="70"/>
                </a:lnTo>
                <a:lnTo>
                  <a:pt x="282" y="71"/>
                </a:lnTo>
                <a:lnTo>
                  <a:pt x="284" y="71"/>
                </a:lnTo>
                <a:lnTo>
                  <a:pt x="284" y="79"/>
                </a:lnTo>
                <a:lnTo>
                  <a:pt x="288" y="82"/>
                </a:lnTo>
                <a:lnTo>
                  <a:pt x="288" y="87"/>
                </a:lnTo>
                <a:lnTo>
                  <a:pt x="284" y="88"/>
                </a:lnTo>
                <a:lnTo>
                  <a:pt x="284" y="92"/>
                </a:lnTo>
                <a:lnTo>
                  <a:pt x="278" y="92"/>
                </a:lnTo>
                <a:lnTo>
                  <a:pt x="278" y="98"/>
                </a:lnTo>
                <a:lnTo>
                  <a:pt x="268" y="98"/>
                </a:lnTo>
                <a:lnTo>
                  <a:pt x="267" y="104"/>
                </a:lnTo>
                <a:lnTo>
                  <a:pt x="259" y="104"/>
                </a:lnTo>
                <a:lnTo>
                  <a:pt x="262" y="110"/>
                </a:lnTo>
                <a:lnTo>
                  <a:pt x="257" y="124"/>
                </a:lnTo>
                <a:lnTo>
                  <a:pt x="236" y="123"/>
                </a:lnTo>
                <a:lnTo>
                  <a:pt x="228" y="127"/>
                </a:lnTo>
                <a:lnTo>
                  <a:pt x="215" y="127"/>
                </a:lnTo>
                <a:lnTo>
                  <a:pt x="219" y="141"/>
                </a:lnTo>
                <a:lnTo>
                  <a:pt x="215" y="141"/>
                </a:lnTo>
                <a:lnTo>
                  <a:pt x="223" y="185"/>
                </a:lnTo>
                <a:lnTo>
                  <a:pt x="225" y="185"/>
                </a:lnTo>
                <a:lnTo>
                  <a:pt x="226" y="194"/>
                </a:lnTo>
                <a:lnTo>
                  <a:pt x="222" y="194"/>
                </a:lnTo>
                <a:lnTo>
                  <a:pt x="210" y="213"/>
                </a:lnTo>
                <a:lnTo>
                  <a:pt x="215" y="221"/>
                </a:lnTo>
                <a:lnTo>
                  <a:pt x="198" y="223"/>
                </a:lnTo>
                <a:lnTo>
                  <a:pt x="185" y="221"/>
                </a:lnTo>
                <a:lnTo>
                  <a:pt x="187" y="246"/>
                </a:lnTo>
                <a:lnTo>
                  <a:pt x="189" y="247"/>
                </a:lnTo>
                <a:lnTo>
                  <a:pt x="187" y="252"/>
                </a:lnTo>
                <a:lnTo>
                  <a:pt x="184" y="252"/>
                </a:lnTo>
                <a:lnTo>
                  <a:pt x="184" y="249"/>
                </a:lnTo>
                <a:lnTo>
                  <a:pt x="175" y="250"/>
                </a:lnTo>
                <a:lnTo>
                  <a:pt x="175" y="255"/>
                </a:lnTo>
                <a:lnTo>
                  <a:pt x="168" y="255"/>
                </a:lnTo>
                <a:lnTo>
                  <a:pt x="164" y="252"/>
                </a:lnTo>
                <a:lnTo>
                  <a:pt x="163" y="254"/>
                </a:lnTo>
                <a:lnTo>
                  <a:pt x="161" y="254"/>
                </a:lnTo>
                <a:lnTo>
                  <a:pt x="158" y="250"/>
                </a:lnTo>
                <a:lnTo>
                  <a:pt x="152" y="252"/>
                </a:lnTo>
                <a:lnTo>
                  <a:pt x="152" y="255"/>
                </a:lnTo>
                <a:lnTo>
                  <a:pt x="149" y="255"/>
                </a:lnTo>
                <a:lnTo>
                  <a:pt x="148" y="250"/>
                </a:lnTo>
                <a:lnTo>
                  <a:pt x="146" y="254"/>
                </a:lnTo>
                <a:lnTo>
                  <a:pt x="141" y="246"/>
                </a:lnTo>
                <a:lnTo>
                  <a:pt x="140" y="241"/>
                </a:lnTo>
                <a:lnTo>
                  <a:pt x="126" y="236"/>
                </a:lnTo>
                <a:lnTo>
                  <a:pt x="125" y="232"/>
                </a:lnTo>
                <a:lnTo>
                  <a:pt x="127" y="223"/>
                </a:lnTo>
                <a:lnTo>
                  <a:pt x="131" y="219"/>
                </a:lnTo>
                <a:lnTo>
                  <a:pt x="131" y="216"/>
                </a:lnTo>
                <a:lnTo>
                  <a:pt x="123" y="211"/>
                </a:lnTo>
                <a:lnTo>
                  <a:pt x="126" y="197"/>
                </a:lnTo>
                <a:lnTo>
                  <a:pt x="131" y="194"/>
                </a:lnTo>
                <a:lnTo>
                  <a:pt x="126" y="188"/>
                </a:lnTo>
                <a:lnTo>
                  <a:pt x="75" y="190"/>
                </a:lnTo>
                <a:lnTo>
                  <a:pt x="75" y="179"/>
                </a:lnTo>
                <a:lnTo>
                  <a:pt x="70" y="179"/>
                </a:lnTo>
                <a:lnTo>
                  <a:pt x="70" y="170"/>
                </a:lnTo>
                <a:lnTo>
                  <a:pt x="66" y="166"/>
                </a:lnTo>
                <a:lnTo>
                  <a:pt x="68" y="166"/>
                </a:lnTo>
                <a:lnTo>
                  <a:pt x="68" y="155"/>
                </a:lnTo>
                <a:lnTo>
                  <a:pt x="59" y="157"/>
                </a:lnTo>
                <a:lnTo>
                  <a:pt x="53" y="151"/>
                </a:lnTo>
                <a:lnTo>
                  <a:pt x="50" y="141"/>
                </a:lnTo>
                <a:lnTo>
                  <a:pt x="47" y="141"/>
                </a:lnTo>
                <a:lnTo>
                  <a:pt x="49" y="140"/>
                </a:lnTo>
                <a:lnTo>
                  <a:pt x="50" y="127"/>
                </a:lnTo>
                <a:lnTo>
                  <a:pt x="7" y="127"/>
                </a:lnTo>
                <a:lnTo>
                  <a:pt x="8" y="71"/>
                </a:lnTo>
                <a:close/>
              </a:path>
            </a:pathLst>
          </a:custGeom>
          <a:solidFill>
            <a:srgbClr val="66FFFF"/>
          </a:solidFill>
          <a:ln w="3175" cap="rnd" cmpd="sng">
            <a:solidFill>
              <a:srgbClr val="808080"/>
            </a:solidFill>
            <a:prstDash val="solid"/>
            <a:round/>
            <a:headEnd type="none" w="med" len="med"/>
            <a:tailEnd type="none" w="med" len="me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39" name="Freeform 23"/>
          <p:cNvSpPr>
            <a:spLocks/>
          </p:cNvSpPr>
          <p:nvPr/>
        </p:nvSpPr>
        <p:spPr bwMode="auto">
          <a:xfrm>
            <a:off x="7185025" y="4237038"/>
            <a:ext cx="455613" cy="355600"/>
          </a:xfrm>
          <a:custGeom>
            <a:avLst/>
            <a:gdLst>
              <a:gd name="T0" fmla="*/ 14129670 w 402"/>
              <a:gd name="T1" fmla="*/ 107129890 h 313"/>
              <a:gd name="T2" fmla="*/ 0 w 402"/>
              <a:gd name="T3" fmla="*/ 85188356 h 313"/>
              <a:gd name="T4" fmla="*/ 14129670 w 402"/>
              <a:gd name="T5" fmla="*/ 61955057 h 313"/>
              <a:gd name="T6" fmla="*/ 14129670 w 402"/>
              <a:gd name="T7" fmla="*/ 43884222 h 313"/>
              <a:gd name="T8" fmla="*/ 50095899 w 402"/>
              <a:gd name="T9" fmla="*/ 41302998 h 313"/>
              <a:gd name="T10" fmla="*/ 74501805 w 402"/>
              <a:gd name="T11" fmla="*/ 67117503 h 313"/>
              <a:gd name="T12" fmla="*/ 86062132 w 402"/>
              <a:gd name="T13" fmla="*/ 27105125 h 313"/>
              <a:gd name="T14" fmla="*/ 89915574 w 402"/>
              <a:gd name="T15" fmla="*/ 6454197 h 313"/>
              <a:gd name="T16" fmla="*/ 179832281 w 402"/>
              <a:gd name="T17" fmla="*/ 0 h 313"/>
              <a:gd name="T18" fmla="*/ 205522273 w 402"/>
              <a:gd name="T19" fmla="*/ 36140543 h 313"/>
              <a:gd name="T20" fmla="*/ 226074719 w 402"/>
              <a:gd name="T21" fmla="*/ 34849931 h 313"/>
              <a:gd name="T22" fmla="*/ 327551788 w 402"/>
              <a:gd name="T23" fmla="*/ 40012387 h 313"/>
              <a:gd name="T24" fmla="*/ 345534896 w 402"/>
              <a:gd name="T25" fmla="*/ 28395737 h 313"/>
              <a:gd name="T26" fmla="*/ 376362433 w 402"/>
              <a:gd name="T27" fmla="*/ 68408115 h 313"/>
              <a:gd name="T28" fmla="*/ 382785214 w 402"/>
              <a:gd name="T29" fmla="*/ 107129890 h 313"/>
              <a:gd name="T30" fmla="*/ 399484219 w 402"/>
              <a:gd name="T31" fmla="*/ 63245668 h 313"/>
              <a:gd name="T32" fmla="*/ 407191103 w 402"/>
              <a:gd name="T33" fmla="*/ 61955057 h 313"/>
              <a:gd name="T34" fmla="*/ 405907000 w 402"/>
              <a:gd name="T35" fmla="*/ 56791474 h 313"/>
              <a:gd name="T36" fmla="*/ 445726658 w 402"/>
              <a:gd name="T37" fmla="*/ 56791474 h 313"/>
              <a:gd name="T38" fmla="*/ 509952204 w 402"/>
              <a:gd name="T39" fmla="*/ 96804997 h 313"/>
              <a:gd name="T40" fmla="*/ 512521543 w 402"/>
              <a:gd name="T41" fmla="*/ 121328890 h 313"/>
              <a:gd name="T42" fmla="*/ 502245320 w 402"/>
              <a:gd name="T43" fmla="*/ 114874696 h 313"/>
              <a:gd name="T44" fmla="*/ 506098762 w 402"/>
              <a:gd name="T45" fmla="*/ 122619502 h 313"/>
              <a:gd name="T46" fmla="*/ 497107775 w 402"/>
              <a:gd name="T47" fmla="*/ 130363172 h 313"/>
              <a:gd name="T48" fmla="*/ 490684993 w 402"/>
              <a:gd name="T49" fmla="*/ 139398589 h 313"/>
              <a:gd name="T50" fmla="*/ 480408770 w 402"/>
              <a:gd name="T51" fmla="*/ 145852784 h 313"/>
              <a:gd name="T52" fmla="*/ 462425662 w 402"/>
              <a:gd name="T53" fmla="*/ 154887101 h 313"/>
              <a:gd name="T54" fmla="*/ 447010760 w 402"/>
              <a:gd name="T55" fmla="*/ 165213130 h 313"/>
              <a:gd name="T56" fmla="*/ 444442555 w 402"/>
              <a:gd name="T57" fmla="*/ 196191217 h 313"/>
              <a:gd name="T58" fmla="*/ 394346674 w 402"/>
              <a:gd name="T59" fmla="*/ 201353664 h 313"/>
              <a:gd name="T60" fmla="*/ 377647669 w 402"/>
              <a:gd name="T61" fmla="*/ 223296334 h 313"/>
              <a:gd name="T62" fmla="*/ 385354553 w 402"/>
              <a:gd name="T63" fmla="*/ 292995043 h 313"/>
              <a:gd name="T64" fmla="*/ 390492098 w 402"/>
              <a:gd name="T65" fmla="*/ 307192978 h 313"/>
              <a:gd name="T66" fmla="*/ 362232767 w 402"/>
              <a:gd name="T67" fmla="*/ 336880454 h 313"/>
              <a:gd name="T68" fmla="*/ 341681454 w 402"/>
              <a:gd name="T69" fmla="*/ 353659541 h 313"/>
              <a:gd name="T70" fmla="*/ 322413110 w 402"/>
              <a:gd name="T71" fmla="*/ 389800076 h 313"/>
              <a:gd name="T72" fmla="*/ 322413110 w 402"/>
              <a:gd name="T73" fmla="*/ 398835493 h 313"/>
              <a:gd name="T74" fmla="*/ 317275565 w 402"/>
              <a:gd name="T75" fmla="*/ 394962522 h 313"/>
              <a:gd name="T76" fmla="*/ 301860663 w 402"/>
              <a:gd name="T77" fmla="*/ 403997940 h 313"/>
              <a:gd name="T78" fmla="*/ 282593382 w 402"/>
              <a:gd name="T79" fmla="*/ 398835493 h 313"/>
              <a:gd name="T80" fmla="*/ 277454703 w 402"/>
              <a:gd name="T81" fmla="*/ 402707328 h 313"/>
              <a:gd name="T82" fmla="*/ 262040935 w 402"/>
              <a:gd name="T83" fmla="*/ 398835493 h 313"/>
              <a:gd name="T84" fmla="*/ 256903390 w 402"/>
              <a:gd name="T85" fmla="*/ 403997940 h 313"/>
              <a:gd name="T86" fmla="*/ 251764711 w 402"/>
              <a:gd name="T87" fmla="*/ 402707328 h 313"/>
              <a:gd name="T88" fmla="*/ 241488488 w 402"/>
              <a:gd name="T89" fmla="*/ 382055270 h 313"/>
              <a:gd name="T90" fmla="*/ 215798496 w 402"/>
              <a:gd name="T91" fmla="*/ 367857406 h 313"/>
              <a:gd name="T92" fmla="*/ 226074719 w 402"/>
              <a:gd name="T93" fmla="*/ 347206483 h 313"/>
              <a:gd name="T94" fmla="*/ 211945054 w 402"/>
              <a:gd name="T95" fmla="*/ 334299231 h 313"/>
              <a:gd name="T96" fmla="*/ 226074719 w 402"/>
              <a:gd name="T97" fmla="*/ 307192978 h 313"/>
              <a:gd name="T98" fmla="*/ 129736364 w 402"/>
              <a:gd name="T99" fmla="*/ 300739920 h 313"/>
              <a:gd name="T100" fmla="*/ 120744244 w 402"/>
              <a:gd name="T101" fmla="*/ 283959625 h 313"/>
              <a:gd name="T102" fmla="*/ 114321463 w 402"/>
              <a:gd name="T103" fmla="*/ 263308703 h 313"/>
              <a:gd name="T104" fmla="*/ 116890802 w 402"/>
              <a:gd name="T105" fmla="*/ 245237868 h 313"/>
              <a:gd name="T106" fmla="*/ 91200810 w 402"/>
              <a:gd name="T107" fmla="*/ 238784810 h 313"/>
              <a:gd name="T108" fmla="*/ 80924587 w 402"/>
              <a:gd name="T109" fmla="*/ 223296334 h 313"/>
              <a:gd name="T110" fmla="*/ 86062132 w 402"/>
              <a:gd name="T111" fmla="*/ 201353664 h 313"/>
              <a:gd name="T112" fmla="*/ 14129670 w 402"/>
              <a:gd name="T113" fmla="*/ 112293473 h 3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2"/>
              <a:gd name="T172" fmla="*/ 0 h 313"/>
              <a:gd name="T173" fmla="*/ 402 w 402"/>
              <a:gd name="T174" fmla="*/ 313 h 3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2" h="313">
                <a:moveTo>
                  <a:pt x="11" y="87"/>
                </a:moveTo>
                <a:lnTo>
                  <a:pt x="11" y="83"/>
                </a:lnTo>
                <a:lnTo>
                  <a:pt x="1" y="82"/>
                </a:lnTo>
                <a:lnTo>
                  <a:pt x="0" y="66"/>
                </a:lnTo>
                <a:lnTo>
                  <a:pt x="11" y="66"/>
                </a:lnTo>
                <a:lnTo>
                  <a:pt x="11" y="48"/>
                </a:lnTo>
                <a:lnTo>
                  <a:pt x="4" y="36"/>
                </a:lnTo>
                <a:lnTo>
                  <a:pt x="11" y="34"/>
                </a:lnTo>
                <a:lnTo>
                  <a:pt x="32" y="21"/>
                </a:lnTo>
                <a:lnTo>
                  <a:pt x="39" y="32"/>
                </a:lnTo>
                <a:lnTo>
                  <a:pt x="54" y="34"/>
                </a:lnTo>
                <a:lnTo>
                  <a:pt x="58" y="52"/>
                </a:lnTo>
                <a:lnTo>
                  <a:pt x="58" y="39"/>
                </a:lnTo>
                <a:lnTo>
                  <a:pt x="67" y="21"/>
                </a:lnTo>
                <a:lnTo>
                  <a:pt x="66" y="7"/>
                </a:lnTo>
                <a:lnTo>
                  <a:pt x="70" y="5"/>
                </a:lnTo>
                <a:lnTo>
                  <a:pt x="86" y="1"/>
                </a:lnTo>
                <a:lnTo>
                  <a:pt x="140" y="0"/>
                </a:lnTo>
                <a:lnTo>
                  <a:pt x="143" y="31"/>
                </a:lnTo>
                <a:lnTo>
                  <a:pt x="160" y="28"/>
                </a:lnTo>
                <a:lnTo>
                  <a:pt x="171" y="31"/>
                </a:lnTo>
                <a:lnTo>
                  <a:pt x="176" y="27"/>
                </a:lnTo>
                <a:lnTo>
                  <a:pt x="177" y="32"/>
                </a:lnTo>
                <a:lnTo>
                  <a:pt x="255" y="31"/>
                </a:lnTo>
                <a:lnTo>
                  <a:pt x="269" y="34"/>
                </a:lnTo>
                <a:lnTo>
                  <a:pt x="269" y="22"/>
                </a:lnTo>
                <a:lnTo>
                  <a:pt x="286" y="27"/>
                </a:lnTo>
                <a:lnTo>
                  <a:pt x="293" y="53"/>
                </a:lnTo>
                <a:lnTo>
                  <a:pt x="300" y="63"/>
                </a:lnTo>
                <a:lnTo>
                  <a:pt x="298" y="83"/>
                </a:lnTo>
                <a:lnTo>
                  <a:pt x="311" y="83"/>
                </a:lnTo>
                <a:lnTo>
                  <a:pt x="311" y="49"/>
                </a:lnTo>
                <a:lnTo>
                  <a:pt x="315" y="52"/>
                </a:lnTo>
                <a:lnTo>
                  <a:pt x="317" y="48"/>
                </a:lnTo>
                <a:lnTo>
                  <a:pt x="311" y="44"/>
                </a:lnTo>
                <a:lnTo>
                  <a:pt x="316" y="44"/>
                </a:lnTo>
                <a:lnTo>
                  <a:pt x="316" y="38"/>
                </a:lnTo>
                <a:lnTo>
                  <a:pt x="347" y="44"/>
                </a:lnTo>
                <a:lnTo>
                  <a:pt x="402" y="65"/>
                </a:lnTo>
                <a:lnTo>
                  <a:pt x="397" y="75"/>
                </a:lnTo>
                <a:lnTo>
                  <a:pt x="395" y="79"/>
                </a:lnTo>
                <a:lnTo>
                  <a:pt x="399" y="94"/>
                </a:lnTo>
                <a:lnTo>
                  <a:pt x="387" y="86"/>
                </a:lnTo>
                <a:lnTo>
                  <a:pt x="391" y="89"/>
                </a:lnTo>
                <a:lnTo>
                  <a:pt x="394" y="95"/>
                </a:lnTo>
                <a:lnTo>
                  <a:pt x="394" y="100"/>
                </a:lnTo>
                <a:lnTo>
                  <a:pt x="387" y="101"/>
                </a:lnTo>
                <a:lnTo>
                  <a:pt x="387" y="107"/>
                </a:lnTo>
                <a:lnTo>
                  <a:pt x="382" y="108"/>
                </a:lnTo>
                <a:lnTo>
                  <a:pt x="382" y="113"/>
                </a:lnTo>
                <a:lnTo>
                  <a:pt x="374" y="113"/>
                </a:lnTo>
                <a:lnTo>
                  <a:pt x="374" y="120"/>
                </a:lnTo>
                <a:lnTo>
                  <a:pt x="360" y="120"/>
                </a:lnTo>
                <a:lnTo>
                  <a:pt x="359" y="128"/>
                </a:lnTo>
                <a:lnTo>
                  <a:pt x="348" y="128"/>
                </a:lnTo>
                <a:lnTo>
                  <a:pt x="352" y="135"/>
                </a:lnTo>
                <a:lnTo>
                  <a:pt x="346" y="152"/>
                </a:lnTo>
                <a:lnTo>
                  <a:pt x="317" y="151"/>
                </a:lnTo>
                <a:lnTo>
                  <a:pt x="307" y="156"/>
                </a:lnTo>
                <a:lnTo>
                  <a:pt x="289" y="156"/>
                </a:lnTo>
                <a:lnTo>
                  <a:pt x="294" y="173"/>
                </a:lnTo>
                <a:lnTo>
                  <a:pt x="289" y="173"/>
                </a:lnTo>
                <a:lnTo>
                  <a:pt x="300" y="227"/>
                </a:lnTo>
                <a:lnTo>
                  <a:pt x="303" y="227"/>
                </a:lnTo>
                <a:lnTo>
                  <a:pt x="304" y="238"/>
                </a:lnTo>
                <a:lnTo>
                  <a:pt x="298" y="238"/>
                </a:lnTo>
                <a:lnTo>
                  <a:pt x="282" y="261"/>
                </a:lnTo>
                <a:lnTo>
                  <a:pt x="289" y="271"/>
                </a:lnTo>
                <a:lnTo>
                  <a:pt x="266" y="274"/>
                </a:lnTo>
                <a:lnTo>
                  <a:pt x="249" y="271"/>
                </a:lnTo>
                <a:lnTo>
                  <a:pt x="251" y="302"/>
                </a:lnTo>
                <a:lnTo>
                  <a:pt x="254" y="303"/>
                </a:lnTo>
                <a:lnTo>
                  <a:pt x="251" y="309"/>
                </a:lnTo>
                <a:lnTo>
                  <a:pt x="247" y="309"/>
                </a:lnTo>
                <a:lnTo>
                  <a:pt x="247" y="306"/>
                </a:lnTo>
                <a:lnTo>
                  <a:pt x="235" y="307"/>
                </a:lnTo>
                <a:lnTo>
                  <a:pt x="235" y="313"/>
                </a:lnTo>
                <a:lnTo>
                  <a:pt x="226" y="313"/>
                </a:lnTo>
                <a:lnTo>
                  <a:pt x="220" y="309"/>
                </a:lnTo>
                <a:lnTo>
                  <a:pt x="219" y="312"/>
                </a:lnTo>
                <a:lnTo>
                  <a:pt x="216" y="312"/>
                </a:lnTo>
                <a:lnTo>
                  <a:pt x="212" y="307"/>
                </a:lnTo>
                <a:lnTo>
                  <a:pt x="204" y="309"/>
                </a:lnTo>
                <a:lnTo>
                  <a:pt x="204" y="313"/>
                </a:lnTo>
                <a:lnTo>
                  <a:pt x="200" y="313"/>
                </a:lnTo>
                <a:lnTo>
                  <a:pt x="199" y="307"/>
                </a:lnTo>
                <a:lnTo>
                  <a:pt x="196" y="312"/>
                </a:lnTo>
                <a:lnTo>
                  <a:pt x="190" y="302"/>
                </a:lnTo>
                <a:lnTo>
                  <a:pt x="188" y="296"/>
                </a:lnTo>
                <a:lnTo>
                  <a:pt x="169" y="290"/>
                </a:lnTo>
                <a:lnTo>
                  <a:pt x="168" y="285"/>
                </a:lnTo>
                <a:lnTo>
                  <a:pt x="171" y="274"/>
                </a:lnTo>
                <a:lnTo>
                  <a:pt x="176" y="269"/>
                </a:lnTo>
                <a:lnTo>
                  <a:pt x="176" y="265"/>
                </a:lnTo>
                <a:lnTo>
                  <a:pt x="165" y="259"/>
                </a:lnTo>
                <a:lnTo>
                  <a:pt x="169" y="242"/>
                </a:lnTo>
                <a:lnTo>
                  <a:pt x="176" y="238"/>
                </a:lnTo>
                <a:lnTo>
                  <a:pt x="169" y="231"/>
                </a:lnTo>
                <a:lnTo>
                  <a:pt x="101" y="233"/>
                </a:lnTo>
                <a:lnTo>
                  <a:pt x="101" y="220"/>
                </a:lnTo>
                <a:lnTo>
                  <a:pt x="94" y="220"/>
                </a:lnTo>
                <a:lnTo>
                  <a:pt x="94" y="209"/>
                </a:lnTo>
                <a:lnTo>
                  <a:pt x="89" y="204"/>
                </a:lnTo>
                <a:lnTo>
                  <a:pt x="91" y="204"/>
                </a:lnTo>
                <a:lnTo>
                  <a:pt x="91" y="190"/>
                </a:lnTo>
                <a:lnTo>
                  <a:pt x="79" y="193"/>
                </a:lnTo>
                <a:lnTo>
                  <a:pt x="71" y="185"/>
                </a:lnTo>
                <a:lnTo>
                  <a:pt x="67" y="173"/>
                </a:lnTo>
                <a:lnTo>
                  <a:pt x="63" y="173"/>
                </a:lnTo>
                <a:lnTo>
                  <a:pt x="66" y="172"/>
                </a:lnTo>
                <a:lnTo>
                  <a:pt x="67" y="156"/>
                </a:lnTo>
                <a:lnTo>
                  <a:pt x="9" y="156"/>
                </a:lnTo>
                <a:lnTo>
                  <a:pt x="11" y="87"/>
                </a:lnTo>
                <a:close/>
              </a:path>
            </a:pathLst>
          </a:custGeom>
          <a:solidFill>
            <a:srgbClr val="FFFFFF"/>
          </a:solidFill>
          <a:ln w="3175" cap="rnd"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40" name="Freeform 24"/>
          <p:cNvSpPr>
            <a:spLocks/>
          </p:cNvSpPr>
          <p:nvPr/>
        </p:nvSpPr>
        <p:spPr bwMode="auto">
          <a:xfrm>
            <a:off x="7472363" y="3832225"/>
            <a:ext cx="720725" cy="533400"/>
          </a:xfrm>
          <a:custGeom>
            <a:avLst/>
            <a:gdLst>
              <a:gd name="T0" fmla="*/ 354432389 w 636"/>
              <a:gd name="T1" fmla="*/ 577016223 h 470"/>
              <a:gd name="T2" fmla="*/ 312054682 w 636"/>
              <a:gd name="T3" fmla="*/ 591184232 h 470"/>
              <a:gd name="T4" fmla="*/ 279950631 w 636"/>
              <a:gd name="T5" fmla="*/ 579592431 h 470"/>
              <a:gd name="T6" fmla="*/ 243993720 w 636"/>
              <a:gd name="T7" fmla="*/ 591184232 h 470"/>
              <a:gd name="T8" fmla="*/ 204183878 w 636"/>
              <a:gd name="T9" fmla="*/ 575728120 h 470"/>
              <a:gd name="T10" fmla="*/ 197763082 w 636"/>
              <a:gd name="T11" fmla="*/ 565424423 h 470"/>
              <a:gd name="T12" fmla="*/ 188774421 w 636"/>
              <a:gd name="T13" fmla="*/ 558985038 h 470"/>
              <a:gd name="T14" fmla="*/ 119428428 w 636"/>
              <a:gd name="T15" fmla="*/ 520345325 h 470"/>
              <a:gd name="T16" fmla="*/ 145111612 w 636"/>
              <a:gd name="T17" fmla="*/ 449506419 h 470"/>
              <a:gd name="T18" fmla="*/ 170795965 w 636"/>
              <a:gd name="T19" fmla="*/ 432762203 h 470"/>
              <a:gd name="T20" fmla="*/ 184921490 w 636"/>
              <a:gd name="T21" fmla="*/ 422458507 h 470"/>
              <a:gd name="T22" fmla="*/ 200332080 w 636"/>
              <a:gd name="T23" fmla="*/ 414731018 h 470"/>
              <a:gd name="T24" fmla="*/ 168226967 w 636"/>
              <a:gd name="T25" fmla="*/ 360635193 h 470"/>
              <a:gd name="T26" fmla="*/ 114291565 w 636"/>
              <a:gd name="T27" fmla="*/ 334875384 h 470"/>
              <a:gd name="T28" fmla="*/ 107870769 w 636"/>
              <a:gd name="T29" fmla="*/ 325859792 h 470"/>
              <a:gd name="T30" fmla="*/ 96313109 w 636"/>
              <a:gd name="T31" fmla="*/ 334875384 h 470"/>
              <a:gd name="T32" fmla="*/ 48798521 w 636"/>
              <a:gd name="T33" fmla="*/ 324571688 h 470"/>
              <a:gd name="T34" fmla="*/ 16694527 w 636"/>
              <a:gd name="T35" fmla="*/ 311691783 h 470"/>
              <a:gd name="T36" fmla="*/ 15410595 w 636"/>
              <a:gd name="T37" fmla="*/ 269188823 h 470"/>
              <a:gd name="T38" fmla="*/ 105302904 w 636"/>
              <a:gd name="T39" fmla="*/ 276916311 h 470"/>
              <a:gd name="T40" fmla="*/ 105302904 w 636"/>
              <a:gd name="T41" fmla="*/ 252444607 h 470"/>
              <a:gd name="T42" fmla="*/ 113007632 w 636"/>
              <a:gd name="T43" fmla="*/ 185470012 h 470"/>
              <a:gd name="T44" fmla="*/ 214457605 w 636"/>
              <a:gd name="T45" fmla="*/ 167437692 h 470"/>
              <a:gd name="T46" fmla="*/ 208036809 w 636"/>
              <a:gd name="T47" fmla="*/ 131374152 h 470"/>
              <a:gd name="T48" fmla="*/ 214457605 w 636"/>
              <a:gd name="T49" fmla="*/ 99174958 h 470"/>
              <a:gd name="T50" fmla="*/ 274813768 w 636"/>
              <a:gd name="T51" fmla="*/ 59247124 h 470"/>
              <a:gd name="T52" fmla="*/ 395526164 w 636"/>
              <a:gd name="T53" fmla="*/ 5152418 h 470"/>
              <a:gd name="T54" fmla="*/ 448177598 w 636"/>
              <a:gd name="T55" fmla="*/ 19319298 h 470"/>
              <a:gd name="T56" fmla="*/ 508533761 w 636"/>
              <a:gd name="T57" fmla="*/ 10303701 h 470"/>
              <a:gd name="T58" fmla="*/ 561185195 w 636"/>
              <a:gd name="T59" fmla="*/ 90159366 h 470"/>
              <a:gd name="T60" fmla="*/ 633099159 w 636"/>
              <a:gd name="T61" fmla="*/ 64399539 h 470"/>
              <a:gd name="T62" fmla="*/ 678045864 w 636"/>
              <a:gd name="T63" fmla="*/ 56670916 h 470"/>
              <a:gd name="T64" fmla="*/ 729412233 w 636"/>
              <a:gd name="T65" fmla="*/ 59247124 h 470"/>
              <a:gd name="T66" fmla="*/ 748675754 w 636"/>
              <a:gd name="T67" fmla="*/ 74703254 h 470"/>
              <a:gd name="T68" fmla="*/ 803895053 w 636"/>
              <a:gd name="T69" fmla="*/ 66974612 h 470"/>
              <a:gd name="T70" fmla="*/ 807746851 w 636"/>
              <a:gd name="T71" fmla="*/ 91446335 h 470"/>
              <a:gd name="T72" fmla="*/ 801326055 w 636"/>
              <a:gd name="T73" fmla="*/ 144254056 h 470"/>
              <a:gd name="T74" fmla="*/ 811599782 w 636"/>
              <a:gd name="T75" fmla="*/ 160998307 h 470"/>
              <a:gd name="T76" fmla="*/ 797474257 w 636"/>
              <a:gd name="T77" fmla="*/ 207365509 h 470"/>
              <a:gd name="T78" fmla="*/ 782063667 w 636"/>
              <a:gd name="T79" fmla="*/ 264036407 h 470"/>
              <a:gd name="T80" fmla="*/ 771789940 w 636"/>
              <a:gd name="T81" fmla="*/ 325859792 h 470"/>
              <a:gd name="T82" fmla="*/ 728128300 w 636"/>
              <a:gd name="T83" fmla="*/ 358058985 h 470"/>
              <a:gd name="T84" fmla="*/ 706298047 w 636"/>
              <a:gd name="T85" fmla="*/ 391547417 h 470"/>
              <a:gd name="T86" fmla="*/ 703729048 w 636"/>
              <a:gd name="T87" fmla="*/ 432762203 h 470"/>
              <a:gd name="T88" fmla="*/ 685750593 w 636"/>
              <a:gd name="T89" fmla="*/ 463674427 h 470"/>
              <a:gd name="T90" fmla="*/ 647224683 w 636"/>
              <a:gd name="T91" fmla="*/ 454657700 h 470"/>
              <a:gd name="T92" fmla="*/ 608699907 w 636"/>
              <a:gd name="T93" fmla="*/ 458522012 h 470"/>
              <a:gd name="T94" fmla="*/ 558617330 w 636"/>
              <a:gd name="T95" fmla="*/ 459810116 h 470"/>
              <a:gd name="T96" fmla="*/ 491839238 w 636"/>
              <a:gd name="T97" fmla="*/ 467537604 h 470"/>
              <a:gd name="T98" fmla="*/ 468725052 w 636"/>
              <a:gd name="T99" fmla="*/ 468825708 h 470"/>
              <a:gd name="T100" fmla="*/ 482850577 w 636"/>
              <a:gd name="T101" fmla="*/ 499737932 h 470"/>
              <a:gd name="T102" fmla="*/ 392958299 w 636"/>
              <a:gd name="T103" fmla="*/ 521633429 h 470"/>
              <a:gd name="T104" fmla="*/ 372410845 w 636"/>
              <a:gd name="T105" fmla="*/ 535801438 h 470"/>
              <a:gd name="T106" fmla="*/ 372410845 w 636"/>
              <a:gd name="T107" fmla="*/ 558985038 h 470"/>
              <a:gd name="T108" fmla="*/ 363422184 w 636"/>
              <a:gd name="T109" fmla="*/ 570576839 h 470"/>
              <a:gd name="T110" fmla="*/ 357001388 w 636"/>
              <a:gd name="T111" fmla="*/ 575728120 h 4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6"/>
              <a:gd name="T169" fmla="*/ 0 h 470"/>
              <a:gd name="T170" fmla="*/ 636 w 636"/>
              <a:gd name="T171" fmla="*/ 470 h 4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6" h="470">
                <a:moveTo>
                  <a:pt x="278" y="447"/>
                </a:moveTo>
                <a:lnTo>
                  <a:pt x="276" y="450"/>
                </a:lnTo>
                <a:lnTo>
                  <a:pt x="276" y="448"/>
                </a:lnTo>
                <a:lnTo>
                  <a:pt x="275" y="469"/>
                </a:lnTo>
                <a:lnTo>
                  <a:pt x="245" y="470"/>
                </a:lnTo>
                <a:lnTo>
                  <a:pt x="243" y="459"/>
                </a:lnTo>
                <a:lnTo>
                  <a:pt x="229" y="449"/>
                </a:lnTo>
                <a:lnTo>
                  <a:pt x="229" y="450"/>
                </a:lnTo>
                <a:lnTo>
                  <a:pt x="218" y="450"/>
                </a:lnTo>
                <a:lnTo>
                  <a:pt x="213" y="460"/>
                </a:lnTo>
                <a:lnTo>
                  <a:pt x="195" y="450"/>
                </a:lnTo>
                <a:lnTo>
                  <a:pt x="190" y="459"/>
                </a:lnTo>
                <a:lnTo>
                  <a:pt x="176" y="452"/>
                </a:lnTo>
                <a:lnTo>
                  <a:pt x="159" y="455"/>
                </a:lnTo>
                <a:lnTo>
                  <a:pt x="159" y="447"/>
                </a:lnTo>
                <a:lnTo>
                  <a:pt x="159" y="445"/>
                </a:lnTo>
                <a:lnTo>
                  <a:pt x="154" y="443"/>
                </a:lnTo>
                <a:lnTo>
                  <a:pt x="154" y="439"/>
                </a:lnTo>
                <a:lnTo>
                  <a:pt x="156" y="432"/>
                </a:lnTo>
                <a:lnTo>
                  <a:pt x="150" y="428"/>
                </a:lnTo>
                <a:lnTo>
                  <a:pt x="147" y="434"/>
                </a:lnTo>
                <a:lnTo>
                  <a:pt x="143" y="434"/>
                </a:lnTo>
                <a:lnTo>
                  <a:pt x="148" y="424"/>
                </a:lnTo>
                <a:lnTo>
                  <a:pt x="93" y="404"/>
                </a:lnTo>
                <a:lnTo>
                  <a:pt x="94" y="397"/>
                </a:lnTo>
                <a:lnTo>
                  <a:pt x="112" y="397"/>
                </a:lnTo>
                <a:lnTo>
                  <a:pt x="113" y="349"/>
                </a:lnTo>
                <a:lnTo>
                  <a:pt x="120" y="349"/>
                </a:lnTo>
                <a:lnTo>
                  <a:pt x="123" y="336"/>
                </a:lnTo>
                <a:lnTo>
                  <a:pt x="133" y="336"/>
                </a:lnTo>
                <a:lnTo>
                  <a:pt x="136" y="330"/>
                </a:lnTo>
                <a:lnTo>
                  <a:pt x="143" y="330"/>
                </a:lnTo>
                <a:lnTo>
                  <a:pt x="144" y="328"/>
                </a:lnTo>
                <a:lnTo>
                  <a:pt x="150" y="328"/>
                </a:lnTo>
                <a:lnTo>
                  <a:pt x="150" y="322"/>
                </a:lnTo>
                <a:lnTo>
                  <a:pt x="156" y="322"/>
                </a:lnTo>
                <a:lnTo>
                  <a:pt x="156" y="292"/>
                </a:lnTo>
                <a:lnTo>
                  <a:pt x="143" y="292"/>
                </a:lnTo>
                <a:lnTo>
                  <a:pt x="131" y="280"/>
                </a:lnTo>
                <a:lnTo>
                  <a:pt x="129" y="273"/>
                </a:lnTo>
                <a:lnTo>
                  <a:pt x="90" y="273"/>
                </a:lnTo>
                <a:lnTo>
                  <a:pt x="89" y="260"/>
                </a:lnTo>
                <a:lnTo>
                  <a:pt x="93" y="260"/>
                </a:lnTo>
                <a:lnTo>
                  <a:pt x="93" y="253"/>
                </a:lnTo>
                <a:lnTo>
                  <a:pt x="84" y="253"/>
                </a:lnTo>
                <a:lnTo>
                  <a:pt x="70" y="236"/>
                </a:lnTo>
                <a:lnTo>
                  <a:pt x="75" y="256"/>
                </a:lnTo>
                <a:lnTo>
                  <a:pt x="75" y="260"/>
                </a:lnTo>
                <a:lnTo>
                  <a:pt x="46" y="260"/>
                </a:lnTo>
                <a:lnTo>
                  <a:pt x="46" y="253"/>
                </a:lnTo>
                <a:lnTo>
                  <a:pt x="38" y="252"/>
                </a:lnTo>
                <a:lnTo>
                  <a:pt x="38" y="246"/>
                </a:lnTo>
                <a:lnTo>
                  <a:pt x="18" y="240"/>
                </a:lnTo>
                <a:lnTo>
                  <a:pt x="13" y="242"/>
                </a:lnTo>
                <a:lnTo>
                  <a:pt x="0" y="237"/>
                </a:lnTo>
                <a:lnTo>
                  <a:pt x="3" y="198"/>
                </a:lnTo>
                <a:lnTo>
                  <a:pt x="12" y="209"/>
                </a:lnTo>
                <a:lnTo>
                  <a:pt x="26" y="208"/>
                </a:lnTo>
                <a:lnTo>
                  <a:pt x="81" y="230"/>
                </a:lnTo>
                <a:lnTo>
                  <a:pt x="82" y="215"/>
                </a:lnTo>
                <a:lnTo>
                  <a:pt x="86" y="213"/>
                </a:lnTo>
                <a:lnTo>
                  <a:pt x="86" y="198"/>
                </a:lnTo>
                <a:lnTo>
                  <a:pt x="82" y="196"/>
                </a:lnTo>
                <a:lnTo>
                  <a:pt x="90" y="171"/>
                </a:lnTo>
                <a:lnTo>
                  <a:pt x="88" y="161"/>
                </a:lnTo>
                <a:lnTo>
                  <a:pt x="88" y="144"/>
                </a:lnTo>
                <a:lnTo>
                  <a:pt x="81" y="144"/>
                </a:lnTo>
                <a:lnTo>
                  <a:pt x="82" y="124"/>
                </a:lnTo>
                <a:lnTo>
                  <a:pt x="167" y="130"/>
                </a:lnTo>
                <a:lnTo>
                  <a:pt x="174" y="120"/>
                </a:lnTo>
                <a:lnTo>
                  <a:pt x="156" y="106"/>
                </a:lnTo>
                <a:lnTo>
                  <a:pt x="162" y="102"/>
                </a:lnTo>
                <a:lnTo>
                  <a:pt x="144" y="85"/>
                </a:lnTo>
                <a:lnTo>
                  <a:pt x="147" y="82"/>
                </a:lnTo>
                <a:lnTo>
                  <a:pt x="167" y="77"/>
                </a:lnTo>
                <a:lnTo>
                  <a:pt x="185" y="67"/>
                </a:lnTo>
                <a:lnTo>
                  <a:pt x="214" y="61"/>
                </a:lnTo>
                <a:lnTo>
                  <a:pt x="214" y="46"/>
                </a:lnTo>
                <a:lnTo>
                  <a:pt x="203" y="42"/>
                </a:lnTo>
                <a:lnTo>
                  <a:pt x="205" y="0"/>
                </a:lnTo>
                <a:lnTo>
                  <a:pt x="308" y="4"/>
                </a:lnTo>
                <a:lnTo>
                  <a:pt x="340" y="7"/>
                </a:lnTo>
                <a:lnTo>
                  <a:pt x="341" y="15"/>
                </a:lnTo>
                <a:lnTo>
                  <a:pt x="349" y="15"/>
                </a:lnTo>
                <a:lnTo>
                  <a:pt x="355" y="19"/>
                </a:lnTo>
                <a:lnTo>
                  <a:pt x="355" y="4"/>
                </a:lnTo>
                <a:lnTo>
                  <a:pt x="396" y="8"/>
                </a:lnTo>
                <a:lnTo>
                  <a:pt x="396" y="48"/>
                </a:lnTo>
                <a:lnTo>
                  <a:pt x="434" y="45"/>
                </a:lnTo>
                <a:lnTo>
                  <a:pt x="437" y="70"/>
                </a:lnTo>
                <a:lnTo>
                  <a:pt x="446" y="70"/>
                </a:lnTo>
                <a:lnTo>
                  <a:pt x="446" y="49"/>
                </a:lnTo>
                <a:lnTo>
                  <a:pt x="493" y="50"/>
                </a:lnTo>
                <a:lnTo>
                  <a:pt x="497" y="48"/>
                </a:lnTo>
                <a:lnTo>
                  <a:pt x="526" y="50"/>
                </a:lnTo>
                <a:lnTo>
                  <a:pt x="528" y="44"/>
                </a:lnTo>
                <a:lnTo>
                  <a:pt x="535" y="44"/>
                </a:lnTo>
                <a:lnTo>
                  <a:pt x="548" y="48"/>
                </a:lnTo>
                <a:lnTo>
                  <a:pt x="568" y="46"/>
                </a:lnTo>
                <a:lnTo>
                  <a:pt x="570" y="54"/>
                </a:lnTo>
                <a:lnTo>
                  <a:pt x="577" y="53"/>
                </a:lnTo>
                <a:lnTo>
                  <a:pt x="583" y="58"/>
                </a:lnTo>
                <a:lnTo>
                  <a:pt x="605" y="60"/>
                </a:lnTo>
                <a:lnTo>
                  <a:pt x="612" y="54"/>
                </a:lnTo>
                <a:lnTo>
                  <a:pt x="626" y="52"/>
                </a:lnTo>
                <a:lnTo>
                  <a:pt x="636" y="56"/>
                </a:lnTo>
                <a:lnTo>
                  <a:pt x="635" y="65"/>
                </a:lnTo>
                <a:lnTo>
                  <a:pt x="629" y="71"/>
                </a:lnTo>
                <a:lnTo>
                  <a:pt x="627" y="92"/>
                </a:lnTo>
                <a:lnTo>
                  <a:pt x="628" y="106"/>
                </a:lnTo>
                <a:lnTo>
                  <a:pt x="624" y="112"/>
                </a:lnTo>
                <a:lnTo>
                  <a:pt x="617" y="109"/>
                </a:lnTo>
                <a:lnTo>
                  <a:pt x="621" y="117"/>
                </a:lnTo>
                <a:lnTo>
                  <a:pt x="632" y="125"/>
                </a:lnTo>
                <a:lnTo>
                  <a:pt x="629" y="150"/>
                </a:lnTo>
                <a:lnTo>
                  <a:pt x="627" y="157"/>
                </a:lnTo>
                <a:lnTo>
                  <a:pt x="621" y="161"/>
                </a:lnTo>
                <a:lnTo>
                  <a:pt x="617" y="178"/>
                </a:lnTo>
                <a:lnTo>
                  <a:pt x="604" y="196"/>
                </a:lnTo>
                <a:lnTo>
                  <a:pt x="609" y="205"/>
                </a:lnTo>
                <a:lnTo>
                  <a:pt x="597" y="244"/>
                </a:lnTo>
                <a:lnTo>
                  <a:pt x="604" y="253"/>
                </a:lnTo>
                <a:lnTo>
                  <a:pt x="601" y="253"/>
                </a:lnTo>
                <a:lnTo>
                  <a:pt x="598" y="256"/>
                </a:lnTo>
                <a:lnTo>
                  <a:pt x="590" y="276"/>
                </a:lnTo>
                <a:lnTo>
                  <a:pt x="567" y="278"/>
                </a:lnTo>
                <a:lnTo>
                  <a:pt x="567" y="283"/>
                </a:lnTo>
                <a:lnTo>
                  <a:pt x="554" y="288"/>
                </a:lnTo>
                <a:lnTo>
                  <a:pt x="550" y="304"/>
                </a:lnTo>
                <a:lnTo>
                  <a:pt x="559" y="309"/>
                </a:lnTo>
                <a:lnTo>
                  <a:pt x="554" y="312"/>
                </a:lnTo>
                <a:lnTo>
                  <a:pt x="548" y="336"/>
                </a:lnTo>
                <a:lnTo>
                  <a:pt x="552" y="342"/>
                </a:lnTo>
                <a:lnTo>
                  <a:pt x="539" y="357"/>
                </a:lnTo>
                <a:lnTo>
                  <a:pt x="534" y="360"/>
                </a:lnTo>
                <a:lnTo>
                  <a:pt x="523" y="353"/>
                </a:lnTo>
                <a:lnTo>
                  <a:pt x="508" y="356"/>
                </a:lnTo>
                <a:lnTo>
                  <a:pt x="504" y="353"/>
                </a:lnTo>
                <a:lnTo>
                  <a:pt x="495" y="359"/>
                </a:lnTo>
                <a:lnTo>
                  <a:pt x="488" y="356"/>
                </a:lnTo>
                <a:lnTo>
                  <a:pt x="474" y="356"/>
                </a:lnTo>
                <a:lnTo>
                  <a:pt x="451" y="349"/>
                </a:lnTo>
                <a:lnTo>
                  <a:pt x="437" y="348"/>
                </a:lnTo>
                <a:lnTo>
                  <a:pt x="435" y="357"/>
                </a:lnTo>
                <a:lnTo>
                  <a:pt x="388" y="359"/>
                </a:lnTo>
                <a:lnTo>
                  <a:pt x="387" y="360"/>
                </a:lnTo>
                <a:lnTo>
                  <a:pt x="383" y="363"/>
                </a:lnTo>
                <a:lnTo>
                  <a:pt x="381" y="368"/>
                </a:lnTo>
                <a:lnTo>
                  <a:pt x="376" y="368"/>
                </a:lnTo>
                <a:lnTo>
                  <a:pt x="365" y="364"/>
                </a:lnTo>
                <a:lnTo>
                  <a:pt x="376" y="381"/>
                </a:lnTo>
                <a:lnTo>
                  <a:pt x="377" y="386"/>
                </a:lnTo>
                <a:lnTo>
                  <a:pt x="376" y="388"/>
                </a:lnTo>
                <a:lnTo>
                  <a:pt x="353" y="395"/>
                </a:lnTo>
                <a:lnTo>
                  <a:pt x="356" y="404"/>
                </a:lnTo>
                <a:lnTo>
                  <a:pt x="306" y="405"/>
                </a:lnTo>
                <a:lnTo>
                  <a:pt x="303" y="411"/>
                </a:lnTo>
                <a:lnTo>
                  <a:pt x="290" y="412"/>
                </a:lnTo>
                <a:lnTo>
                  <a:pt x="290" y="416"/>
                </a:lnTo>
                <a:lnTo>
                  <a:pt x="284" y="416"/>
                </a:lnTo>
                <a:lnTo>
                  <a:pt x="284" y="434"/>
                </a:lnTo>
                <a:lnTo>
                  <a:pt x="290" y="434"/>
                </a:lnTo>
                <a:lnTo>
                  <a:pt x="290" y="438"/>
                </a:lnTo>
                <a:lnTo>
                  <a:pt x="283" y="438"/>
                </a:lnTo>
                <a:lnTo>
                  <a:pt x="283" y="443"/>
                </a:lnTo>
                <a:lnTo>
                  <a:pt x="276" y="445"/>
                </a:lnTo>
                <a:lnTo>
                  <a:pt x="276" y="447"/>
                </a:lnTo>
                <a:lnTo>
                  <a:pt x="278" y="447"/>
                </a:lnTo>
                <a:close/>
              </a:path>
            </a:pathLst>
          </a:custGeom>
          <a:noFill/>
          <a:ln w="3175" cap="rnd" cmpd="sng">
            <a:solidFill>
              <a:srgbClr val="808080"/>
            </a:solidFill>
            <a:prstDash val="solid"/>
            <a:round/>
            <a:headEnd type="none" w="med" len="med"/>
            <a:tailEnd type="none" w="med" len="me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41" name="Freeform 25"/>
          <p:cNvSpPr>
            <a:spLocks/>
          </p:cNvSpPr>
          <p:nvPr/>
        </p:nvSpPr>
        <p:spPr bwMode="auto">
          <a:xfrm>
            <a:off x="7915275" y="3054350"/>
            <a:ext cx="560388" cy="379413"/>
          </a:xfrm>
          <a:custGeom>
            <a:avLst/>
            <a:gdLst>
              <a:gd name="T0" fmla="*/ 415015466 w 367"/>
              <a:gd name="T1" fmla="*/ 5880202 h 271"/>
              <a:gd name="T2" fmla="*/ 473304960 w 367"/>
              <a:gd name="T3" fmla="*/ 60763476 h 271"/>
              <a:gd name="T4" fmla="*/ 515272968 w 367"/>
              <a:gd name="T5" fmla="*/ 41162803 h 271"/>
              <a:gd name="T6" fmla="*/ 543251131 w 367"/>
              <a:gd name="T7" fmla="*/ 52923211 h 271"/>
              <a:gd name="T8" fmla="*/ 578224217 w 367"/>
              <a:gd name="T9" fmla="*/ 62724943 h 271"/>
              <a:gd name="T10" fmla="*/ 603872266 w 367"/>
              <a:gd name="T11" fmla="*/ 56843344 h 271"/>
              <a:gd name="T12" fmla="*/ 645838748 w 367"/>
              <a:gd name="T13" fmla="*/ 88205804 h 271"/>
              <a:gd name="T14" fmla="*/ 676150079 w 367"/>
              <a:gd name="T15" fmla="*/ 68605142 h 271"/>
              <a:gd name="T16" fmla="*/ 725111483 w 367"/>
              <a:gd name="T17" fmla="*/ 66645075 h 271"/>
              <a:gd name="T18" fmla="*/ 769411132 w 367"/>
              <a:gd name="T19" fmla="*/ 68605142 h 271"/>
              <a:gd name="T20" fmla="*/ 778737695 w 367"/>
              <a:gd name="T21" fmla="*/ 94086025 h 271"/>
              <a:gd name="T22" fmla="*/ 809047690 w 367"/>
              <a:gd name="T23" fmla="*/ 170531410 h 271"/>
              <a:gd name="T24" fmla="*/ 841689135 w 367"/>
              <a:gd name="T25" fmla="*/ 297939962 h 271"/>
              <a:gd name="T26" fmla="*/ 802052768 w 367"/>
              <a:gd name="T27" fmla="*/ 313621892 h 271"/>
              <a:gd name="T28" fmla="*/ 750759532 w 367"/>
              <a:gd name="T29" fmla="*/ 356744750 h 271"/>
              <a:gd name="T30" fmla="*/ 708791524 w 367"/>
              <a:gd name="T31" fmla="*/ 388105898 h 271"/>
              <a:gd name="T32" fmla="*/ 659828593 w 367"/>
              <a:gd name="T33" fmla="*/ 423388491 h 271"/>
              <a:gd name="T34" fmla="*/ 585219140 w 367"/>
              <a:gd name="T35" fmla="*/ 476313081 h 271"/>
              <a:gd name="T36" fmla="*/ 538587850 w 367"/>
              <a:gd name="T37" fmla="*/ 521396005 h 271"/>
              <a:gd name="T38" fmla="*/ 517604609 w 367"/>
              <a:gd name="T39" fmla="*/ 505714075 h 271"/>
              <a:gd name="T40" fmla="*/ 536256209 w 367"/>
              <a:gd name="T41" fmla="*/ 470431482 h 271"/>
              <a:gd name="T42" fmla="*/ 545582772 w 367"/>
              <a:gd name="T43" fmla="*/ 427308624 h 271"/>
              <a:gd name="T44" fmla="*/ 526929645 w 367"/>
              <a:gd name="T45" fmla="*/ 399867696 h 271"/>
              <a:gd name="T46" fmla="*/ 515272968 w 367"/>
              <a:gd name="T47" fmla="*/ 372425368 h 271"/>
              <a:gd name="T48" fmla="*/ 459315115 w 367"/>
              <a:gd name="T49" fmla="*/ 352824618 h 271"/>
              <a:gd name="T50" fmla="*/ 387037207 w 367"/>
              <a:gd name="T51" fmla="*/ 329302422 h 271"/>
              <a:gd name="T52" fmla="*/ 354395762 w 367"/>
              <a:gd name="T53" fmla="*/ 311661826 h 271"/>
              <a:gd name="T54" fmla="*/ 310096113 w 367"/>
              <a:gd name="T55" fmla="*/ 256777170 h 271"/>
              <a:gd name="T56" fmla="*/ 277454668 w 367"/>
              <a:gd name="T57" fmla="*/ 225414709 h 271"/>
              <a:gd name="T58" fmla="*/ 79272759 w 367"/>
              <a:gd name="T59" fmla="*/ 194053649 h 271"/>
              <a:gd name="T60" fmla="*/ 62951273 w 367"/>
              <a:gd name="T61" fmla="*/ 188173450 h 271"/>
              <a:gd name="T62" fmla="*/ 34973098 w 367"/>
              <a:gd name="T63" fmla="*/ 170531410 h 271"/>
              <a:gd name="T64" fmla="*/ 16321492 w 367"/>
              <a:gd name="T65" fmla="*/ 143089082 h 271"/>
              <a:gd name="T66" fmla="*/ 23314888 w 367"/>
              <a:gd name="T67" fmla="*/ 99966224 h 271"/>
              <a:gd name="T68" fmla="*/ 37304739 w 367"/>
              <a:gd name="T69" fmla="*/ 41162803 h 271"/>
              <a:gd name="T70" fmla="*/ 60619632 w 367"/>
              <a:gd name="T71" fmla="*/ 33322538 h 271"/>
              <a:gd name="T72" fmla="*/ 142224032 w 367"/>
              <a:gd name="T73" fmla="*/ 3920134 h 271"/>
              <a:gd name="T74" fmla="*/ 216833533 w 367"/>
              <a:gd name="T75" fmla="*/ 9800334 h 271"/>
              <a:gd name="T76" fmla="*/ 282117949 w 367"/>
              <a:gd name="T77" fmla="*/ 3920134 h 271"/>
              <a:gd name="T78" fmla="*/ 303101190 w 367"/>
              <a:gd name="T79" fmla="*/ 29402405 h 271"/>
              <a:gd name="T80" fmla="*/ 335742635 w 367"/>
              <a:gd name="T81" fmla="*/ 35282604 h 271"/>
              <a:gd name="T82" fmla="*/ 342737558 w 367"/>
              <a:gd name="T83" fmla="*/ 21562135 h 271"/>
              <a:gd name="T84" fmla="*/ 377710643 w 367"/>
              <a:gd name="T85" fmla="*/ 0 h 2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7"/>
              <a:gd name="T130" fmla="*/ 0 h 271"/>
              <a:gd name="T131" fmla="*/ 367 w 367"/>
              <a:gd name="T132" fmla="*/ 271 h 2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7" h="271">
                <a:moveTo>
                  <a:pt x="162" y="0"/>
                </a:moveTo>
                <a:lnTo>
                  <a:pt x="171" y="9"/>
                </a:lnTo>
                <a:lnTo>
                  <a:pt x="178" y="3"/>
                </a:lnTo>
                <a:lnTo>
                  <a:pt x="188" y="20"/>
                </a:lnTo>
                <a:lnTo>
                  <a:pt x="201" y="25"/>
                </a:lnTo>
                <a:lnTo>
                  <a:pt x="203" y="31"/>
                </a:lnTo>
                <a:lnTo>
                  <a:pt x="212" y="29"/>
                </a:lnTo>
                <a:lnTo>
                  <a:pt x="218" y="20"/>
                </a:lnTo>
                <a:lnTo>
                  <a:pt x="221" y="21"/>
                </a:lnTo>
                <a:lnTo>
                  <a:pt x="224" y="31"/>
                </a:lnTo>
                <a:lnTo>
                  <a:pt x="233" y="31"/>
                </a:lnTo>
                <a:lnTo>
                  <a:pt x="233" y="27"/>
                </a:lnTo>
                <a:lnTo>
                  <a:pt x="241" y="32"/>
                </a:lnTo>
                <a:lnTo>
                  <a:pt x="243" y="31"/>
                </a:lnTo>
                <a:lnTo>
                  <a:pt x="248" y="32"/>
                </a:lnTo>
                <a:lnTo>
                  <a:pt x="253" y="39"/>
                </a:lnTo>
                <a:lnTo>
                  <a:pt x="256" y="37"/>
                </a:lnTo>
                <a:lnTo>
                  <a:pt x="259" y="29"/>
                </a:lnTo>
                <a:lnTo>
                  <a:pt x="268" y="26"/>
                </a:lnTo>
                <a:lnTo>
                  <a:pt x="271" y="43"/>
                </a:lnTo>
                <a:lnTo>
                  <a:pt x="277" y="45"/>
                </a:lnTo>
                <a:lnTo>
                  <a:pt x="283" y="40"/>
                </a:lnTo>
                <a:lnTo>
                  <a:pt x="285" y="40"/>
                </a:lnTo>
                <a:lnTo>
                  <a:pt x="290" y="35"/>
                </a:lnTo>
                <a:lnTo>
                  <a:pt x="297" y="35"/>
                </a:lnTo>
                <a:lnTo>
                  <a:pt x="299" y="31"/>
                </a:lnTo>
                <a:lnTo>
                  <a:pt x="311" y="34"/>
                </a:lnTo>
                <a:lnTo>
                  <a:pt x="314" y="40"/>
                </a:lnTo>
                <a:lnTo>
                  <a:pt x="327" y="40"/>
                </a:lnTo>
                <a:lnTo>
                  <a:pt x="330" y="35"/>
                </a:lnTo>
                <a:lnTo>
                  <a:pt x="333" y="35"/>
                </a:lnTo>
                <a:lnTo>
                  <a:pt x="337" y="40"/>
                </a:lnTo>
                <a:lnTo>
                  <a:pt x="334" y="48"/>
                </a:lnTo>
                <a:lnTo>
                  <a:pt x="350" y="79"/>
                </a:lnTo>
                <a:lnTo>
                  <a:pt x="350" y="86"/>
                </a:lnTo>
                <a:lnTo>
                  <a:pt x="347" y="87"/>
                </a:lnTo>
                <a:lnTo>
                  <a:pt x="360" y="138"/>
                </a:lnTo>
                <a:lnTo>
                  <a:pt x="367" y="148"/>
                </a:lnTo>
                <a:lnTo>
                  <a:pt x="361" y="152"/>
                </a:lnTo>
                <a:lnTo>
                  <a:pt x="357" y="159"/>
                </a:lnTo>
                <a:lnTo>
                  <a:pt x="350" y="162"/>
                </a:lnTo>
                <a:lnTo>
                  <a:pt x="344" y="160"/>
                </a:lnTo>
                <a:lnTo>
                  <a:pt x="337" y="167"/>
                </a:lnTo>
                <a:lnTo>
                  <a:pt x="334" y="173"/>
                </a:lnTo>
                <a:lnTo>
                  <a:pt x="322" y="182"/>
                </a:lnTo>
                <a:lnTo>
                  <a:pt x="318" y="183"/>
                </a:lnTo>
                <a:lnTo>
                  <a:pt x="314" y="193"/>
                </a:lnTo>
                <a:lnTo>
                  <a:pt x="304" y="198"/>
                </a:lnTo>
                <a:lnTo>
                  <a:pt x="289" y="216"/>
                </a:lnTo>
                <a:lnTo>
                  <a:pt x="285" y="215"/>
                </a:lnTo>
                <a:lnTo>
                  <a:pt x="283" y="216"/>
                </a:lnTo>
                <a:lnTo>
                  <a:pt x="268" y="216"/>
                </a:lnTo>
                <a:lnTo>
                  <a:pt x="253" y="234"/>
                </a:lnTo>
                <a:lnTo>
                  <a:pt x="251" y="243"/>
                </a:lnTo>
                <a:lnTo>
                  <a:pt x="236" y="258"/>
                </a:lnTo>
                <a:lnTo>
                  <a:pt x="233" y="260"/>
                </a:lnTo>
                <a:lnTo>
                  <a:pt x="231" y="266"/>
                </a:lnTo>
                <a:lnTo>
                  <a:pt x="224" y="271"/>
                </a:lnTo>
                <a:lnTo>
                  <a:pt x="224" y="266"/>
                </a:lnTo>
                <a:lnTo>
                  <a:pt x="222" y="258"/>
                </a:lnTo>
                <a:lnTo>
                  <a:pt x="225" y="257"/>
                </a:lnTo>
                <a:lnTo>
                  <a:pt x="225" y="249"/>
                </a:lnTo>
                <a:lnTo>
                  <a:pt x="230" y="240"/>
                </a:lnTo>
                <a:lnTo>
                  <a:pt x="229" y="232"/>
                </a:lnTo>
                <a:lnTo>
                  <a:pt x="231" y="224"/>
                </a:lnTo>
                <a:lnTo>
                  <a:pt x="234" y="218"/>
                </a:lnTo>
                <a:lnTo>
                  <a:pt x="230" y="216"/>
                </a:lnTo>
                <a:lnTo>
                  <a:pt x="231" y="215"/>
                </a:lnTo>
                <a:lnTo>
                  <a:pt x="226" y="204"/>
                </a:lnTo>
                <a:lnTo>
                  <a:pt x="226" y="198"/>
                </a:lnTo>
                <a:lnTo>
                  <a:pt x="222" y="195"/>
                </a:lnTo>
                <a:lnTo>
                  <a:pt x="221" y="190"/>
                </a:lnTo>
                <a:lnTo>
                  <a:pt x="202" y="190"/>
                </a:lnTo>
                <a:lnTo>
                  <a:pt x="203" y="183"/>
                </a:lnTo>
                <a:lnTo>
                  <a:pt x="197" y="180"/>
                </a:lnTo>
                <a:lnTo>
                  <a:pt x="194" y="177"/>
                </a:lnTo>
                <a:lnTo>
                  <a:pt x="192" y="177"/>
                </a:lnTo>
                <a:lnTo>
                  <a:pt x="166" y="168"/>
                </a:lnTo>
                <a:lnTo>
                  <a:pt x="163" y="164"/>
                </a:lnTo>
                <a:lnTo>
                  <a:pt x="157" y="159"/>
                </a:lnTo>
                <a:lnTo>
                  <a:pt x="152" y="159"/>
                </a:lnTo>
                <a:lnTo>
                  <a:pt x="148" y="154"/>
                </a:lnTo>
                <a:lnTo>
                  <a:pt x="148" y="125"/>
                </a:lnTo>
                <a:lnTo>
                  <a:pt x="133" y="131"/>
                </a:lnTo>
                <a:lnTo>
                  <a:pt x="129" y="118"/>
                </a:lnTo>
                <a:lnTo>
                  <a:pt x="122" y="113"/>
                </a:lnTo>
                <a:lnTo>
                  <a:pt x="119" y="115"/>
                </a:lnTo>
                <a:lnTo>
                  <a:pt x="109" y="105"/>
                </a:lnTo>
                <a:lnTo>
                  <a:pt x="106" y="104"/>
                </a:lnTo>
                <a:lnTo>
                  <a:pt x="34" y="99"/>
                </a:lnTo>
                <a:lnTo>
                  <a:pt x="30" y="99"/>
                </a:lnTo>
                <a:lnTo>
                  <a:pt x="30" y="96"/>
                </a:lnTo>
                <a:lnTo>
                  <a:pt x="27" y="96"/>
                </a:lnTo>
                <a:lnTo>
                  <a:pt x="26" y="90"/>
                </a:lnTo>
                <a:lnTo>
                  <a:pt x="29" y="90"/>
                </a:lnTo>
                <a:lnTo>
                  <a:pt x="15" y="87"/>
                </a:lnTo>
                <a:lnTo>
                  <a:pt x="1" y="89"/>
                </a:lnTo>
                <a:lnTo>
                  <a:pt x="0" y="78"/>
                </a:lnTo>
                <a:lnTo>
                  <a:pt x="7" y="73"/>
                </a:lnTo>
                <a:lnTo>
                  <a:pt x="10" y="65"/>
                </a:lnTo>
                <a:lnTo>
                  <a:pt x="6" y="60"/>
                </a:lnTo>
                <a:lnTo>
                  <a:pt x="10" y="51"/>
                </a:lnTo>
                <a:lnTo>
                  <a:pt x="10" y="27"/>
                </a:lnTo>
                <a:lnTo>
                  <a:pt x="15" y="27"/>
                </a:lnTo>
                <a:lnTo>
                  <a:pt x="16" y="21"/>
                </a:lnTo>
                <a:lnTo>
                  <a:pt x="21" y="21"/>
                </a:lnTo>
                <a:lnTo>
                  <a:pt x="21" y="17"/>
                </a:lnTo>
                <a:lnTo>
                  <a:pt x="26" y="17"/>
                </a:lnTo>
                <a:lnTo>
                  <a:pt x="26" y="2"/>
                </a:lnTo>
                <a:lnTo>
                  <a:pt x="53" y="3"/>
                </a:lnTo>
                <a:lnTo>
                  <a:pt x="61" y="2"/>
                </a:lnTo>
                <a:lnTo>
                  <a:pt x="69" y="3"/>
                </a:lnTo>
                <a:lnTo>
                  <a:pt x="92" y="3"/>
                </a:lnTo>
                <a:lnTo>
                  <a:pt x="93" y="5"/>
                </a:lnTo>
                <a:lnTo>
                  <a:pt x="116" y="3"/>
                </a:lnTo>
                <a:lnTo>
                  <a:pt x="117" y="6"/>
                </a:lnTo>
                <a:lnTo>
                  <a:pt x="121" y="2"/>
                </a:lnTo>
                <a:lnTo>
                  <a:pt x="122" y="5"/>
                </a:lnTo>
                <a:lnTo>
                  <a:pt x="126" y="6"/>
                </a:lnTo>
                <a:lnTo>
                  <a:pt x="130" y="15"/>
                </a:lnTo>
                <a:lnTo>
                  <a:pt x="133" y="15"/>
                </a:lnTo>
                <a:lnTo>
                  <a:pt x="144" y="21"/>
                </a:lnTo>
                <a:lnTo>
                  <a:pt x="144" y="18"/>
                </a:lnTo>
                <a:lnTo>
                  <a:pt x="147" y="20"/>
                </a:lnTo>
                <a:lnTo>
                  <a:pt x="152" y="20"/>
                </a:lnTo>
                <a:lnTo>
                  <a:pt x="147" y="11"/>
                </a:lnTo>
                <a:lnTo>
                  <a:pt x="151" y="8"/>
                </a:lnTo>
                <a:lnTo>
                  <a:pt x="161" y="6"/>
                </a:lnTo>
                <a:lnTo>
                  <a:pt x="162" y="0"/>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42" name="Freeform 26"/>
          <p:cNvSpPr>
            <a:spLocks/>
          </p:cNvSpPr>
          <p:nvPr/>
        </p:nvSpPr>
        <p:spPr bwMode="auto">
          <a:xfrm>
            <a:off x="7677150" y="3162300"/>
            <a:ext cx="593725" cy="317500"/>
          </a:xfrm>
          <a:custGeom>
            <a:avLst/>
            <a:gdLst>
              <a:gd name="T0" fmla="*/ 330796394 w 389"/>
              <a:gd name="T1" fmla="*/ 52358264 h 228"/>
              <a:gd name="T2" fmla="*/ 349432332 w 389"/>
              <a:gd name="T3" fmla="*/ 3878235 h 228"/>
              <a:gd name="T4" fmla="*/ 363410049 w 389"/>
              <a:gd name="T5" fmla="*/ 21330987 h 228"/>
              <a:gd name="T6" fmla="*/ 442613645 w 389"/>
              <a:gd name="T7" fmla="*/ 46540218 h 228"/>
              <a:gd name="T8" fmla="*/ 617330526 w 389"/>
              <a:gd name="T9" fmla="*/ 58174918 h 228"/>
              <a:gd name="T10" fmla="*/ 647613544 w 389"/>
              <a:gd name="T11" fmla="*/ 73689245 h 228"/>
              <a:gd name="T12" fmla="*/ 670909230 w 389"/>
              <a:gd name="T13" fmla="*/ 108593370 h 228"/>
              <a:gd name="T14" fmla="*/ 708182633 w 389"/>
              <a:gd name="T15" fmla="*/ 153195145 h 228"/>
              <a:gd name="T16" fmla="*/ 726818571 w 389"/>
              <a:gd name="T17" fmla="*/ 160951612 h 228"/>
              <a:gd name="T18" fmla="*/ 750114257 w 389"/>
              <a:gd name="T19" fmla="*/ 180344173 h 228"/>
              <a:gd name="T20" fmla="*/ 815341758 w 389"/>
              <a:gd name="T21" fmla="*/ 197795571 h 228"/>
              <a:gd name="T22" fmla="*/ 836306807 w 389"/>
              <a:gd name="T23" fmla="*/ 209431665 h 228"/>
              <a:gd name="T24" fmla="*/ 878239958 w 389"/>
              <a:gd name="T25" fmla="*/ 221066366 h 228"/>
              <a:gd name="T26" fmla="*/ 889887037 w 389"/>
              <a:gd name="T27" fmla="*/ 236579300 h 228"/>
              <a:gd name="T28" fmla="*/ 901534117 w 389"/>
              <a:gd name="T29" fmla="*/ 271484795 h 228"/>
              <a:gd name="T30" fmla="*/ 906193865 w 389"/>
              <a:gd name="T31" fmla="*/ 277302842 h 228"/>
              <a:gd name="T32" fmla="*/ 896875896 w 389"/>
              <a:gd name="T33" fmla="*/ 304450477 h 228"/>
              <a:gd name="T34" fmla="*/ 887557927 w 389"/>
              <a:gd name="T35" fmla="*/ 337417552 h 228"/>
              <a:gd name="T36" fmla="*/ 880569068 w 389"/>
              <a:gd name="T37" fmla="*/ 354870299 h 228"/>
              <a:gd name="T38" fmla="*/ 885227290 w 389"/>
              <a:gd name="T39" fmla="*/ 380079601 h 228"/>
              <a:gd name="T40" fmla="*/ 885227290 w 389"/>
              <a:gd name="T41" fmla="*/ 397530956 h 228"/>
              <a:gd name="T42" fmla="*/ 871251099 w 389"/>
              <a:gd name="T43" fmla="*/ 391714302 h 228"/>
              <a:gd name="T44" fmla="*/ 845626302 w 389"/>
              <a:gd name="T45" fmla="*/ 397530956 h 228"/>
              <a:gd name="T46" fmla="*/ 778068165 w 389"/>
              <a:gd name="T47" fmla="*/ 409167049 h 228"/>
              <a:gd name="T48" fmla="*/ 733807430 w 389"/>
              <a:gd name="T49" fmla="*/ 380079601 h 228"/>
              <a:gd name="T50" fmla="*/ 666251009 w 389"/>
              <a:gd name="T51" fmla="*/ 368443507 h 228"/>
              <a:gd name="T52" fmla="*/ 645284434 w 389"/>
              <a:gd name="T53" fmla="*/ 376201367 h 228"/>
              <a:gd name="T54" fmla="*/ 512500703 w 389"/>
              <a:gd name="T55" fmla="*/ 403349002 h 228"/>
              <a:gd name="T56" fmla="*/ 498522986 w 389"/>
              <a:gd name="T57" fmla="*/ 413045283 h 228"/>
              <a:gd name="T58" fmla="*/ 465909331 w 389"/>
              <a:gd name="T59" fmla="*/ 399470769 h 228"/>
              <a:gd name="T60" fmla="*/ 409999990 w 389"/>
              <a:gd name="T61" fmla="*/ 383957834 h 228"/>
              <a:gd name="T62" fmla="*/ 391363956 w 389"/>
              <a:gd name="T63" fmla="*/ 349052252 h 228"/>
              <a:gd name="T64" fmla="*/ 389034845 w 389"/>
              <a:gd name="T65" fmla="*/ 370383321 h 228"/>
              <a:gd name="T66" fmla="*/ 379716876 w 389"/>
              <a:gd name="T67" fmla="*/ 383957834 h 228"/>
              <a:gd name="T68" fmla="*/ 291193880 w 389"/>
              <a:gd name="T69" fmla="*/ 387836068 h 228"/>
              <a:gd name="T70" fmla="*/ 295852102 w 389"/>
              <a:gd name="T71" fmla="*/ 397530956 h 228"/>
              <a:gd name="T72" fmla="*/ 291193880 w 389"/>
              <a:gd name="T73" fmla="*/ 414983703 h 228"/>
              <a:gd name="T74" fmla="*/ 291193880 w 389"/>
              <a:gd name="T75" fmla="*/ 418861937 h 228"/>
              <a:gd name="T76" fmla="*/ 302840960 w 389"/>
              <a:gd name="T77" fmla="*/ 424679984 h 228"/>
              <a:gd name="T78" fmla="*/ 249262256 w 389"/>
              <a:gd name="T79" fmla="*/ 428558217 h 228"/>
              <a:gd name="T80" fmla="*/ 244602508 w 389"/>
              <a:gd name="T81" fmla="*/ 420801750 h 228"/>
              <a:gd name="T82" fmla="*/ 237613650 w 389"/>
              <a:gd name="T83" fmla="*/ 413045283 h 228"/>
              <a:gd name="T84" fmla="*/ 200341773 w 389"/>
              <a:gd name="T85" fmla="*/ 424679984 h 228"/>
              <a:gd name="T86" fmla="*/ 181704261 w 389"/>
              <a:gd name="T87" fmla="*/ 418861937 h 228"/>
              <a:gd name="T88" fmla="*/ 158408575 w 389"/>
              <a:gd name="T89" fmla="*/ 383957834 h 228"/>
              <a:gd name="T90" fmla="*/ 130454668 w 389"/>
              <a:gd name="T91" fmla="*/ 383957834 h 228"/>
              <a:gd name="T92" fmla="*/ 62898223 w 389"/>
              <a:gd name="T93" fmla="*/ 391714302 h 228"/>
              <a:gd name="T94" fmla="*/ 44260747 w 389"/>
              <a:gd name="T95" fmla="*/ 364565187 h 228"/>
              <a:gd name="T96" fmla="*/ 23295692 w 389"/>
              <a:gd name="T97" fmla="*/ 319964804 h 228"/>
              <a:gd name="T98" fmla="*/ 90852131 w 389"/>
              <a:gd name="T99" fmla="*/ 236579300 h 228"/>
              <a:gd name="T100" fmla="*/ 130454668 w 389"/>
              <a:gd name="T101" fmla="*/ 217188132 h 228"/>
              <a:gd name="T102" fmla="*/ 172386292 w 389"/>
              <a:gd name="T103" fmla="*/ 201675198 h 228"/>
              <a:gd name="T104" fmla="*/ 188693120 w 389"/>
              <a:gd name="T105" fmla="*/ 186160871 h 228"/>
              <a:gd name="T106" fmla="*/ 198011089 w 389"/>
              <a:gd name="T107" fmla="*/ 159013192 h 228"/>
              <a:gd name="T108" fmla="*/ 272556416 w 389"/>
              <a:gd name="T109" fmla="*/ 172586313 h 228"/>
              <a:gd name="T110" fmla="*/ 323807535 w 389"/>
              <a:gd name="T111" fmla="*/ 172586313 h 228"/>
              <a:gd name="T112" fmla="*/ 356421190 w 389"/>
              <a:gd name="T113" fmla="*/ 164829846 h 228"/>
              <a:gd name="T114" fmla="*/ 337783726 w 389"/>
              <a:gd name="T115" fmla="*/ 126046117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9"/>
              <a:gd name="T175" fmla="*/ 0 h 228"/>
              <a:gd name="T176" fmla="*/ 389 w 389"/>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9" h="228">
                <a:moveTo>
                  <a:pt x="137" y="42"/>
                </a:moveTo>
                <a:lnTo>
                  <a:pt x="142" y="27"/>
                </a:lnTo>
                <a:lnTo>
                  <a:pt x="141" y="7"/>
                </a:lnTo>
                <a:lnTo>
                  <a:pt x="150" y="2"/>
                </a:lnTo>
                <a:lnTo>
                  <a:pt x="156" y="0"/>
                </a:lnTo>
                <a:lnTo>
                  <a:pt x="156" y="11"/>
                </a:lnTo>
                <a:lnTo>
                  <a:pt x="179" y="15"/>
                </a:lnTo>
                <a:lnTo>
                  <a:pt x="190" y="24"/>
                </a:lnTo>
                <a:lnTo>
                  <a:pt x="262" y="29"/>
                </a:lnTo>
                <a:lnTo>
                  <a:pt x="265" y="30"/>
                </a:lnTo>
                <a:lnTo>
                  <a:pt x="274" y="40"/>
                </a:lnTo>
                <a:lnTo>
                  <a:pt x="278" y="38"/>
                </a:lnTo>
                <a:lnTo>
                  <a:pt x="285" y="43"/>
                </a:lnTo>
                <a:lnTo>
                  <a:pt x="288" y="56"/>
                </a:lnTo>
                <a:lnTo>
                  <a:pt x="304" y="50"/>
                </a:lnTo>
                <a:lnTo>
                  <a:pt x="304" y="79"/>
                </a:lnTo>
                <a:lnTo>
                  <a:pt x="308" y="83"/>
                </a:lnTo>
                <a:lnTo>
                  <a:pt x="312" y="83"/>
                </a:lnTo>
                <a:lnTo>
                  <a:pt x="319" y="89"/>
                </a:lnTo>
                <a:lnTo>
                  <a:pt x="322" y="93"/>
                </a:lnTo>
                <a:lnTo>
                  <a:pt x="348" y="102"/>
                </a:lnTo>
                <a:lnTo>
                  <a:pt x="350" y="102"/>
                </a:lnTo>
                <a:lnTo>
                  <a:pt x="352" y="105"/>
                </a:lnTo>
                <a:lnTo>
                  <a:pt x="359" y="108"/>
                </a:lnTo>
                <a:lnTo>
                  <a:pt x="358" y="114"/>
                </a:lnTo>
                <a:lnTo>
                  <a:pt x="377" y="114"/>
                </a:lnTo>
                <a:lnTo>
                  <a:pt x="378" y="120"/>
                </a:lnTo>
                <a:lnTo>
                  <a:pt x="382" y="122"/>
                </a:lnTo>
                <a:lnTo>
                  <a:pt x="382" y="128"/>
                </a:lnTo>
                <a:lnTo>
                  <a:pt x="387" y="140"/>
                </a:lnTo>
                <a:lnTo>
                  <a:pt x="386" y="141"/>
                </a:lnTo>
                <a:lnTo>
                  <a:pt x="389" y="143"/>
                </a:lnTo>
                <a:lnTo>
                  <a:pt x="387" y="149"/>
                </a:lnTo>
                <a:lnTo>
                  <a:pt x="385" y="157"/>
                </a:lnTo>
                <a:lnTo>
                  <a:pt x="386" y="165"/>
                </a:lnTo>
                <a:lnTo>
                  <a:pt x="381" y="174"/>
                </a:lnTo>
                <a:lnTo>
                  <a:pt x="381" y="182"/>
                </a:lnTo>
                <a:lnTo>
                  <a:pt x="378" y="183"/>
                </a:lnTo>
                <a:lnTo>
                  <a:pt x="380" y="191"/>
                </a:lnTo>
                <a:lnTo>
                  <a:pt x="380" y="196"/>
                </a:lnTo>
                <a:lnTo>
                  <a:pt x="381" y="202"/>
                </a:lnTo>
                <a:lnTo>
                  <a:pt x="380" y="205"/>
                </a:lnTo>
                <a:lnTo>
                  <a:pt x="377" y="198"/>
                </a:lnTo>
                <a:lnTo>
                  <a:pt x="374" y="202"/>
                </a:lnTo>
                <a:lnTo>
                  <a:pt x="366" y="200"/>
                </a:lnTo>
                <a:lnTo>
                  <a:pt x="363" y="205"/>
                </a:lnTo>
                <a:lnTo>
                  <a:pt x="343" y="211"/>
                </a:lnTo>
                <a:lnTo>
                  <a:pt x="334" y="211"/>
                </a:lnTo>
                <a:lnTo>
                  <a:pt x="327" y="202"/>
                </a:lnTo>
                <a:lnTo>
                  <a:pt x="315" y="196"/>
                </a:lnTo>
                <a:lnTo>
                  <a:pt x="288" y="192"/>
                </a:lnTo>
                <a:lnTo>
                  <a:pt x="286" y="190"/>
                </a:lnTo>
                <a:lnTo>
                  <a:pt x="280" y="191"/>
                </a:lnTo>
                <a:lnTo>
                  <a:pt x="277" y="194"/>
                </a:lnTo>
                <a:lnTo>
                  <a:pt x="220" y="194"/>
                </a:lnTo>
                <a:lnTo>
                  <a:pt x="220" y="208"/>
                </a:lnTo>
                <a:lnTo>
                  <a:pt x="218" y="210"/>
                </a:lnTo>
                <a:lnTo>
                  <a:pt x="214" y="213"/>
                </a:lnTo>
                <a:lnTo>
                  <a:pt x="197" y="213"/>
                </a:lnTo>
                <a:lnTo>
                  <a:pt x="200" y="206"/>
                </a:lnTo>
                <a:lnTo>
                  <a:pt x="197" y="198"/>
                </a:lnTo>
                <a:lnTo>
                  <a:pt x="176" y="198"/>
                </a:lnTo>
                <a:lnTo>
                  <a:pt x="171" y="190"/>
                </a:lnTo>
                <a:lnTo>
                  <a:pt x="168" y="180"/>
                </a:lnTo>
                <a:lnTo>
                  <a:pt x="167" y="180"/>
                </a:lnTo>
                <a:lnTo>
                  <a:pt x="167" y="191"/>
                </a:lnTo>
                <a:lnTo>
                  <a:pt x="169" y="198"/>
                </a:lnTo>
                <a:lnTo>
                  <a:pt x="163" y="198"/>
                </a:lnTo>
                <a:lnTo>
                  <a:pt x="145" y="198"/>
                </a:lnTo>
                <a:lnTo>
                  <a:pt x="125" y="200"/>
                </a:lnTo>
                <a:lnTo>
                  <a:pt x="125" y="204"/>
                </a:lnTo>
                <a:lnTo>
                  <a:pt x="127" y="205"/>
                </a:lnTo>
                <a:lnTo>
                  <a:pt x="127" y="214"/>
                </a:lnTo>
                <a:lnTo>
                  <a:pt x="125" y="214"/>
                </a:lnTo>
                <a:lnTo>
                  <a:pt x="125" y="216"/>
                </a:lnTo>
                <a:lnTo>
                  <a:pt x="128" y="219"/>
                </a:lnTo>
                <a:lnTo>
                  <a:pt x="130" y="219"/>
                </a:lnTo>
                <a:lnTo>
                  <a:pt x="130" y="228"/>
                </a:lnTo>
                <a:lnTo>
                  <a:pt x="107" y="221"/>
                </a:lnTo>
                <a:lnTo>
                  <a:pt x="107" y="217"/>
                </a:lnTo>
                <a:lnTo>
                  <a:pt x="105" y="217"/>
                </a:lnTo>
                <a:lnTo>
                  <a:pt x="105" y="213"/>
                </a:lnTo>
                <a:lnTo>
                  <a:pt x="102" y="213"/>
                </a:lnTo>
                <a:lnTo>
                  <a:pt x="102" y="221"/>
                </a:lnTo>
                <a:lnTo>
                  <a:pt x="86" y="219"/>
                </a:lnTo>
                <a:lnTo>
                  <a:pt x="85" y="216"/>
                </a:lnTo>
                <a:lnTo>
                  <a:pt x="78" y="216"/>
                </a:lnTo>
                <a:lnTo>
                  <a:pt x="78" y="213"/>
                </a:lnTo>
                <a:lnTo>
                  <a:pt x="68" y="198"/>
                </a:lnTo>
                <a:lnTo>
                  <a:pt x="56" y="204"/>
                </a:lnTo>
                <a:lnTo>
                  <a:pt x="56" y="198"/>
                </a:lnTo>
                <a:lnTo>
                  <a:pt x="48" y="202"/>
                </a:lnTo>
                <a:lnTo>
                  <a:pt x="27" y="202"/>
                </a:lnTo>
                <a:lnTo>
                  <a:pt x="25" y="196"/>
                </a:lnTo>
                <a:lnTo>
                  <a:pt x="19" y="188"/>
                </a:lnTo>
                <a:lnTo>
                  <a:pt x="0" y="166"/>
                </a:lnTo>
                <a:lnTo>
                  <a:pt x="10" y="165"/>
                </a:lnTo>
                <a:lnTo>
                  <a:pt x="28" y="166"/>
                </a:lnTo>
                <a:lnTo>
                  <a:pt x="39" y="122"/>
                </a:lnTo>
                <a:lnTo>
                  <a:pt x="53" y="116"/>
                </a:lnTo>
                <a:lnTo>
                  <a:pt x="56" y="112"/>
                </a:lnTo>
                <a:lnTo>
                  <a:pt x="60" y="112"/>
                </a:lnTo>
                <a:lnTo>
                  <a:pt x="74" y="104"/>
                </a:lnTo>
                <a:lnTo>
                  <a:pt x="74" y="96"/>
                </a:lnTo>
                <a:lnTo>
                  <a:pt x="81" y="96"/>
                </a:lnTo>
                <a:lnTo>
                  <a:pt x="82" y="82"/>
                </a:lnTo>
                <a:lnTo>
                  <a:pt x="85" y="82"/>
                </a:lnTo>
                <a:lnTo>
                  <a:pt x="105" y="91"/>
                </a:lnTo>
                <a:lnTo>
                  <a:pt x="117" y="89"/>
                </a:lnTo>
                <a:lnTo>
                  <a:pt x="133" y="99"/>
                </a:lnTo>
                <a:lnTo>
                  <a:pt x="139" y="89"/>
                </a:lnTo>
                <a:lnTo>
                  <a:pt x="145" y="85"/>
                </a:lnTo>
                <a:lnTo>
                  <a:pt x="153" y="85"/>
                </a:lnTo>
                <a:lnTo>
                  <a:pt x="153" y="75"/>
                </a:lnTo>
                <a:lnTo>
                  <a:pt x="145" y="65"/>
                </a:lnTo>
                <a:lnTo>
                  <a:pt x="137" y="42"/>
                </a:lnTo>
                <a:close/>
              </a:path>
            </a:pathLst>
          </a:custGeom>
          <a:solidFill>
            <a:srgbClr val="FFFFFF"/>
          </a:solidFill>
          <a:ln w="3175" cap="rnd"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43" name="Freeform 27"/>
          <p:cNvSpPr>
            <a:spLocks/>
          </p:cNvSpPr>
          <p:nvPr/>
        </p:nvSpPr>
        <p:spPr bwMode="auto">
          <a:xfrm>
            <a:off x="7677150" y="3162300"/>
            <a:ext cx="593725" cy="317500"/>
          </a:xfrm>
          <a:custGeom>
            <a:avLst/>
            <a:gdLst>
              <a:gd name="T0" fmla="*/ 330796394 w 389"/>
              <a:gd name="T1" fmla="*/ 52358264 h 228"/>
              <a:gd name="T2" fmla="*/ 349432332 w 389"/>
              <a:gd name="T3" fmla="*/ 3878235 h 228"/>
              <a:gd name="T4" fmla="*/ 363410049 w 389"/>
              <a:gd name="T5" fmla="*/ 21330987 h 228"/>
              <a:gd name="T6" fmla="*/ 442613645 w 389"/>
              <a:gd name="T7" fmla="*/ 46540218 h 228"/>
              <a:gd name="T8" fmla="*/ 617330526 w 389"/>
              <a:gd name="T9" fmla="*/ 58174918 h 228"/>
              <a:gd name="T10" fmla="*/ 647613544 w 389"/>
              <a:gd name="T11" fmla="*/ 73689245 h 228"/>
              <a:gd name="T12" fmla="*/ 670909230 w 389"/>
              <a:gd name="T13" fmla="*/ 108593370 h 228"/>
              <a:gd name="T14" fmla="*/ 708182633 w 389"/>
              <a:gd name="T15" fmla="*/ 153195145 h 228"/>
              <a:gd name="T16" fmla="*/ 726818571 w 389"/>
              <a:gd name="T17" fmla="*/ 160951612 h 228"/>
              <a:gd name="T18" fmla="*/ 750114257 w 389"/>
              <a:gd name="T19" fmla="*/ 180344173 h 228"/>
              <a:gd name="T20" fmla="*/ 815341758 w 389"/>
              <a:gd name="T21" fmla="*/ 197795571 h 228"/>
              <a:gd name="T22" fmla="*/ 836306807 w 389"/>
              <a:gd name="T23" fmla="*/ 209431665 h 228"/>
              <a:gd name="T24" fmla="*/ 878239958 w 389"/>
              <a:gd name="T25" fmla="*/ 221066366 h 228"/>
              <a:gd name="T26" fmla="*/ 889887037 w 389"/>
              <a:gd name="T27" fmla="*/ 236579300 h 228"/>
              <a:gd name="T28" fmla="*/ 901534117 w 389"/>
              <a:gd name="T29" fmla="*/ 271484795 h 228"/>
              <a:gd name="T30" fmla="*/ 906193865 w 389"/>
              <a:gd name="T31" fmla="*/ 277302842 h 228"/>
              <a:gd name="T32" fmla="*/ 896875896 w 389"/>
              <a:gd name="T33" fmla="*/ 304450477 h 228"/>
              <a:gd name="T34" fmla="*/ 887557927 w 389"/>
              <a:gd name="T35" fmla="*/ 337417552 h 228"/>
              <a:gd name="T36" fmla="*/ 880569068 w 389"/>
              <a:gd name="T37" fmla="*/ 354870299 h 228"/>
              <a:gd name="T38" fmla="*/ 885227290 w 389"/>
              <a:gd name="T39" fmla="*/ 380079601 h 228"/>
              <a:gd name="T40" fmla="*/ 885227290 w 389"/>
              <a:gd name="T41" fmla="*/ 397530956 h 228"/>
              <a:gd name="T42" fmla="*/ 871251099 w 389"/>
              <a:gd name="T43" fmla="*/ 391714302 h 228"/>
              <a:gd name="T44" fmla="*/ 845626302 w 389"/>
              <a:gd name="T45" fmla="*/ 397530956 h 228"/>
              <a:gd name="T46" fmla="*/ 778068165 w 389"/>
              <a:gd name="T47" fmla="*/ 409167049 h 228"/>
              <a:gd name="T48" fmla="*/ 733807430 w 389"/>
              <a:gd name="T49" fmla="*/ 380079601 h 228"/>
              <a:gd name="T50" fmla="*/ 666251009 w 389"/>
              <a:gd name="T51" fmla="*/ 368443507 h 228"/>
              <a:gd name="T52" fmla="*/ 645284434 w 389"/>
              <a:gd name="T53" fmla="*/ 376201367 h 228"/>
              <a:gd name="T54" fmla="*/ 512500703 w 389"/>
              <a:gd name="T55" fmla="*/ 403349002 h 228"/>
              <a:gd name="T56" fmla="*/ 498522986 w 389"/>
              <a:gd name="T57" fmla="*/ 413045283 h 228"/>
              <a:gd name="T58" fmla="*/ 465909331 w 389"/>
              <a:gd name="T59" fmla="*/ 399470769 h 228"/>
              <a:gd name="T60" fmla="*/ 409999990 w 389"/>
              <a:gd name="T61" fmla="*/ 383957834 h 228"/>
              <a:gd name="T62" fmla="*/ 391363956 w 389"/>
              <a:gd name="T63" fmla="*/ 349052252 h 228"/>
              <a:gd name="T64" fmla="*/ 389034845 w 389"/>
              <a:gd name="T65" fmla="*/ 370383321 h 228"/>
              <a:gd name="T66" fmla="*/ 379716876 w 389"/>
              <a:gd name="T67" fmla="*/ 383957834 h 228"/>
              <a:gd name="T68" fmla="*/ 291193880 w 389"/>
              <a:gd name="T69" fmla="*/ 387836068 h 228"/>
              <a:gd name="T70" fmla="*/ 295852102 w 389"/>
              <a:gd name="T71" fmla="*/ 397530956 h 228"/>
              <a:gd name="T72" fmla="*/ 291193880 w 389"/>
              <a:gd name="T73" fmla="*/ 414983703 h 228"/>
              <a:gd name="T74" fmla="*/ 291193880 w 389"/>
              <a:gd name="T75" fmla="*/ 418861937 h 228"/>
              <a:gd name="T76" fmla="*/ 302840960 w 389"/>
              <a:gd name="T77" fmla="*/ 424679984 h 228"/>
              <a:gd name="T78" fmla="*/ 249262256 w 389"/>
              <a:gd name="T79" fmla="*/ 428558217 h 228"/>
              <a:gd name="T80" fmla="*/ 244602508 w 389"/>
              <a:gd name="T81" fmla="*/ 420801750 h 228"/>
              <a:gd name="T82" fmla="*/ 237613650 w 389"/>
              <a:gd name="T83" fmla="*/ 413045283 h 228"/>
              <a:gd name="T84" fmla="*/ 200341773 w 389"/>
              <a:gd name="T85" fmla="*/ 424679984 h 228"/>
              <a:gd name="T86" fmla="*/ 181704261 w 389"/>
              <a:gd name="T87" fmla="*/ 418861937 h 228"/>
              <a:gd name="T88" fmla="*/ 158408575 w 389"/>
              <a:gd name="T89" fmla="*/ 383957834 h 228"/>
              <a:gd name="T90" fmla="*/ 130454668 w 389"/>
              <a:gd name="T91" fmla="*/ 383957834 h 228"/>
              <a:gd name="T92" fmla="*/ 62898223 w 389"/>
              <a:gd name="T93" fmla="*/ 391714302 h 228"/>
              <a:gd name="T94" fmla="*/ 44260747 w 389"/>
              <a:gd name="T95" fmla="*/ 364565187 h 228"/>
              <a:gd name="T96" fmla="*/ 23295692 w 389"/>
              <a:gd name="T97" fmla="*/ 319964804 h 228"/>
              <a:gd name="T98" fmla="*/ 90852131 w 389"/>
              <a:gd name="T99" fmla="*/ 236579300 h 228"/>
              <a:gd name="T100" fmla="*/ 130454668 w 389"/>
              <a:gd name="T101" fmla="*/ 217188132 h 228"/>
              <a:gd name="T102" fmla="*/ 172386292 w 389"/>
              <a:gd name="T103" fmla="*/ 201675198 h 228"/>
              <a:gd name="T104" fmla="*/ 188693120 w 389"/>
              <a:gd name="T105" fmla="*/ 186160871 h 228"/>
              <a:gd name="T106" fmla="*/ 198011089 w 389"/>
              <a:gd name="T107" fmla="*/ 159013192 h 228"/>
              <a:gd name="T108" fmla="*/ 272556416 w 389"/>
              <a:gd name="T109" fmla="*/ 172586313 h 228"/>
              <a:gd name="T110" fmla="*/ 323807535 w 389"/>
              <a:gd name="T111" fmla="*/ 172586313 h 228"/>
              <a:gd name="T112" fmla="*/ 356421190 w 389"/>
              <a:gd name="T113" fmla="*/ 164829846 h 228"/>
              <a:gd name="T114" fmla="*/ 337783726 w 389"/>
              <a:gd name="T115" fmla="*/ 126046117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9"/>
              <a:gd name="T175" fmla="*/ 0 h 228"/>
              <a:gd name="T176" fmla="*/ 389 w 389"/>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9" h="228">
                <a:moveTo>
                  <a:pt x="137" y="42"/>
                </a:moveTo>
                <a:lnTo>
                  <a:pt x="142" y="27"/>
                </a:lnTo>
                <a:lnTo>
                  <a:pt x="141" y="7"/>
                </a:lnTo>
                <a:lnTo>
                  <a:pt x="150" y="2"/>
                </a:lnTo>
                <a:lnTo>
                  <a:pt x="156" y="0"/>
                </a:lnTo>
                <a:lnTo>
                  <a:pt x="156" y="11"/>
                </a:lnTo>
                <a:lnTo>
                  <a:pt x="179" y="15"/>
                </a:lnTo>
                <a:lnTo>
                  <a:pt x="190" y="24"/>
                </a:lnTo>
                <a:lnTo>
                  <a:pt x="262" y="29"/>
                </a:lnTo>
                <a:lnTo>
                  <a:pt x="265" y="30"/>
                </a:lnTo>
                <a:lnTo>
                  <a:pt x="274" y="40"/>
                </a:lnTo>
                <a:lnTo>
                  <a:pt x="278" y="38"/>
                </a:lnTo>
                <a:lnTo>
                  <a:pt x="285" y="43"/>
                </a:lnTo>
                <a:lnTo>
                  <a:pt x="288" y="56"/>
                </a:lnTo>
                <a:lnTo>
                  <a:pt x="304" y="50"/>
                </a:lnTo>
                <a:lnTo>
                  <a:pt x="304" y="79"/>
                </a:lnTo>
                <a:lnTo>
                  <a:pt x="308" y="83"/>
                </a:lnTo>
                <a:lnTo>
                  <a:pt x="312" y="83"/>
                </a:lnTo>
                <a:lnTo>
                  <a:pt x="319" y="89"/>
                </a:lnTo>
                <a:lnTo>
                  <a:pt x="322" y="93"/>
                </a:lnTo>
                <a:lnTo>
                  <a:pt x="348" y="102"/>
                </a:lnTo>
                <a:lnTo>
                  <a:pt x="350" y="102"/>
                </a:lnTo>
                <a:lnTo>
                  <a:pt x="352" y="105"/>
                </a:lnTo>
                <a:lnTo>
                  <a:pt x="359" y="108"/>
                </a:lnTo>
                <a:lnTo>
                  <a:pt x="358" y="114"/>
                </a:lnTo>
                <a:lnTo>
                  <a:pt x="377" y="114"/>
                </a:lnTo>
                <a:lnTo>
                  <a:pt x="378" y="120"/>
                </a:lnTo>
                <a:lnTo>
                  <a:pt x="382" y="122"/>
                </a:lnTo>
                <a:lnTo>
                  <a:pt x="382" y="128"/>
                </a:lnTo>
                <a:lnTo>
                  <a:pt x="387" y="140"/>
                </a:lnTo>
                <a:lnTo>
                  <a:pt x="386" y="141"/>
                </a:lnTo>
                <a:lnTo>
                  <a:pt x="389" y="143"/>
                </a:lnTo>
                <a:lnTo>
                  <a:pt x="387" y="149"/>
                </a:lnTo>
                <a:lnTo>
                  <a:pt x="385" y="157"/>
                </a:lnTo>
                <a:lnTo>
                  <a:pt x="386" y="165"/>
                </a:lnTo>
                <a:lnTo>
                  <a:pt x="381" y="174"/>
                </a:lnTo>
                <a:lnTo>
                  <a:pt x="381" y="182"/>
                </a:lnTo>
                <a:lnTo>
                  <a:pt x="378" y="183"/>
                </a:lnTo>
                <a:lnTo>
                  <a:pt x="380" y="191"/>
                </a:lnTo>
                <a:lnTo>
                  <a:pt x="380" y="196"/>
                </a:lnTo>
                <a:lnTo>
                  <a:pt x="381" y="202"/>
                </a:lnTo>
                <a:lnTo>
                  <a:pt x="380" y="205"/>
                </a:lnTo>
                <a:lnTo>
                  <a:pt x="377" y="198"/>
                </a:lnTo>
                <a:lnTo>
                  <a:pt x="374" y="202"/>
                </a:lnTo>
                <a:lnTo>
                  <a:pt x="366" y="200"/>
                </a:lnTo>
                <a:lnTo>
                  <a:pt x="363" y="205"/>
                </a:lnTo>
                <a:lnTo>
                  <a:pt x="343" y="211"/>
                </a:lnTo>
                <a:lnTo>
                  <a:pt x="334" y="211"/>
                </a:lnTo>
                <a:lnTo>
                  <a:pt x="327" y="202"/>
                </a:lnTo>
                <a:lnTo>
                  <a:pt x="315" y="196"/>
                </a:lnTo>
                <a:lnTo>
                  <a:pt x="288" y="192"/>
                </a:lnTo>
                <a:lnTo>
                  <a:pt x="286" y="190"/>
                </a:lnTo>
                <a:lnTo>
                  <a:pt x="280" y="191"/>
                </a:lnTo>
                <a:lnTo>
                  <a:pt x="277" y="194"/>
                </a:lnTo>
                <a:lnTo>
                  <a:pt x="220" y="194"/>
                </a:lnTo>
                <a:lnTo>
                  <a:pt x="220" y="208"/>
                </a:lnTo>
                <a:lnTo>
                  <a:pt x="218" y="210"/>
                </a:lnTo>
                <a:lnTo>
                  <a:pt x="214" y="213"/>
                </a:lnTo>
                <a:lnTo>
                  <a:pt x="197" y="213"/>
                </a:lnTo>
                <a:lnTo>
                  <a:pt x="200" y="206"/>
                </a:lnTo>
                <a:lnTo>
                  <a:pt x="197" y="198"/>
                </a:lnTo>
                <a:lnTo>
                  <a:pt x="176" y="198"/>
                </a:lnTo>
                <a:lnTo>
                  <a:pt x="171" y="190"/>
                </a:lnTo>
                <a:lnTo>
                  <a:pt x="168" y="180"/>
                </a:lnTo>
                <a:lnTo>
                  <a:pt x="167" y="180"/>
                </a:lnTo>
                <a:lnTo>
                  <a:pt x="167" y="191"/>
                </a:lnTo>
                <a:lnTo>
                  <a:pt x="169" y="198"/>
                </a:lnTo>
                <a:lnTo>
                  <a:pt x="163" y="198"/>
                </a:lnTo>
                <a:lnTo>
                  <a:pt x="145" y="198"/>
                </a:lnTo>
                <a:lnTo>
                  <a:pt x="125" y="200"/>
                </a:lnTo>
                <a:lnTo>
                  <a:pt x="125" y="204"/>
                </a:lnTo>
                <a:lnTo>
                  <a:pt x="127" y="205"/>
                </a:lnTo>
                <a:lnTo>
                  <a:pt x="127" y="214"/>
                </a:lnTo>
                <a:lnTo>
                  <a:pt x="125" y="214"/>
                </a:lnTo>
                <a:lnTo>
                  <a:pt x="125" y="216"/>
                </a:lnTo>
                <a:lnTo>
                  <a:pt x="128" y="219"/>
                </a:lnTo>
                <a:lnTo>
                  <a:pt x="130" y="219"/>
                </a:lnTo>
                <a:lnTo>
                  <a:pt x="130" y="228"/>
                </a:lnTo>
                <a:lnTo>
                  <a:pt x="107" y="221"/>
                </a:lnTo>
                <a:lnTo>
                  <a:pt x="107" y="217"/>
                </a:lnTo>
                <a:lnTo>
                  <a:pt x="105" y="217"/>
                </a:lnTo>
                <a:lnTo>
                  <a:pt x="105" y="213"/>
                </a:lnTo>
                <a:lnTo>
                  <a:pt x="102" y="213"/>
                </a:lnTo>
                <a:lnTo>
                  <a:pt x="102" y="221"/>
                </a:lnTo>
                <a:lnTo>
                  <a:pt x="86" y="219"/>
                </a:lnTo>
                <a:lnTo>
                  <a:pt x="85" y="216"/>
                </a:lnTo>
                <a:lnTo>
                  <a:pt x="78" y="216"/>
                </a:lnTo>
                <a:lnTo>
                  <a:pt x="78" y="213"/>
                </a:lnTo>
                <a:lnTo>
                  <a:pt x="68" y="198"/>
                </a:lnTo>
                <a:lnTo>
                  <a:pt x="56" y="204"/>
                </a:lnTo>
                <a:lnTo>
                  <a:pt x="56" y="198"/>
                </a:lnTo>
                <a:lnTo>
                  <a:pt x="48" y="202"/>
                </a:lnTo>
                <a:lnTo>
                  <a:pt x="27" y="202"/>
                </a:lnTo>
                <a:lnTo>
                  <a:pt x="25" y="196"/>
                </a:lnTo>
                <a:lnTo>
                  <a:pt x="19" y="188"/>
                </a:lnTo>
                <a:lnTo>
                  <a:pt x="0" y="166"/>
                </a:lnTo>
                <a:lnTo>
                  <a:pt x="10" y="165"/>
                </a:lnTo>
                <a:lnTo>
                  <a:pt x="28" y="166"/>
                </a:lnTo>
                <a:lnTo>
                  <a:pt x="39" y="122"/>
                </a:lnTo>
                <a:lnTo>
                  <a:pt x="53" y="116"/>
                </a:lnTo>
                <a:lnTo>
                  <a:pt x="56" y="112"/>
                </a:lnTo>
                <a:lnTo>
                  <a:pt x="60" y="112"/>
                </a:lnTo>
                <a:lnTo>
                  <a:pt x="74" y="104"/>
                </a:lnTo>
                <a:lnTo>
                  <a:pt x="74" y="96"/>
                </a:lnTo>
                <a:lnTo>
                  <a:pt x="81" y="96"/>
                </a:lnTo>
                <a:lnTo>
                  <a:pt x="82" y="82"/>
                </a:lnTo>
                <a:lnTo>
                  <a:pt x="85" y="82"/>
                </a:lnTo>
                <a:lnTo>
                  <a:pt x="105" y="91"/>
                </a:lnTo>
                <a:lnTo>
                  <a:pt x="117" y="89"/>
                </a:lnTo>
                <a:lnTo>
                  <a:pt x="133" y="99"/>
                </a:lnTo>
                <a:lnTo>
                  <a:pt x="139" y="89"/>
                </a:lnTo>
                <a:lnTo>
                  <a:pt x="145" y="85"/>
                </a:lnTo>
                <a:lnTo>
                  <a:pt x="153" y="85"/>
                </a:lnTo>
                <a:lnTo>
                  <a:pt x="153" y="75"/>
                </a:lnTo>
                <a:lnTo>
                  <a:pt x="145" y="65"/>
                </a:lnTo>
                <a:lnTo>
                  <a:pt x="137" y="42"/>
                </a:lnTo>
                <a:close/>
              </a:path>
            </a:pathLst>
          </a:custGeom>
          <a:solidFill>
            <a:srgbClr val="FFFFFF"/>
          </a:solidFill>
          <a:ln w="3175" cap="rnd"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44" name="Freeform 28"/>
          <p:cNvSpPr>
            <a:spLocks/>
          </p:cNvSpPr>
          <p:nvPr/>
        </p:nvSpPr>
        <p:spPr bwMode="auto">
          <a:xfrm>
            <a:off x="7423150" y="2930525"/>
            <a:ext cx="366713" cy="444500"/>
          </a:xfrm>
          <a:custGeom>
            <a:avLst/>
            <a:gdLst>
              <a:gd name="T0" fmla="*/ 264241097 w 323"/>
              <a:gd name="T1" fmla="*/ 1285875 h 392"/>
              <a:gd name="T2" fmla="*/ 193347440 w 323"/>
              <a:gd name="T3" fmla="*/ 60432722 h 392"/>
              <a:gd name="T4" fmla="*/ 163700465 w 323"/>
              <a:gd name="T5" fmla="*/ 82290340 h 392"/>
              <a:gd name="T6" fmla="*/ 74760640 w 323"/>
              <a:gd name="T7" fmla="*/ 102863200 h 392"/>
              <a:gd name="T8" fmla="*/ 23201693 w 323"/>
              <a:gd name="T9" fmla="*/ 141437170 h 392"/>
              <a:gd name="T10" fmla="*/ 19334746 w 323"/>
              <a:gd name="T11" fmla="*/ 183868799 h 392"/>
              <a:gd name="T12" fmla="*/ 55425885 w 323"/>
              <a:gd name="T13" fmla="*/ 228871009 h 392"/>
              <a:gd name="T14" fmla="*/ 54137281 w 323"/>
              <a:gd name="T15" fmla="*/ 267444979 h 392"/>
              <a:gd name="T16" fmla="*/ 32224192 w 323"/>
              <a:gd name="T17" fmla="*/ 272588477 h 392"/>
              <a:gd name="T18" fmla="*/ 0 w 323"/>
              <a:gd name="T19" fmla="*/ 294447211 h 392"/>
              <a:gd name="T20" fmla="*/ 5155554 w 323"/>
              <a:gd name="T21" fmla="*/ 307304894 h 392"/>
              <a:gd name="T22" fmla="*/ 7733897 w 323"/>
              <a:gd name="T23" fmla="*/ 361308226 h 392"/>
              <a:gd name="T24" fmla="*/ 47691990 w 323"/>
              <a:gd name="T25" fmla="*/ 352307103 h 392"/>
              <a:gd name="T26" fmla="*/ 47691990 w 323"/>
              <a:gd name="T27" fmla="*/ 360022351 h 392"/>
              <a:gd name="T28" fmla="*/ 70893675 w 323"/>
              <a:gd name="T29" fmla="*/ 361308226 h 392"/>
              <a:gd name="T30" fmla="*/ 97962324 w 323"/>
              <a:gd name="T31" fmla="*/ 393452823 h 392"/>
              <a:gd name="T32" fmla="*/ 97962324 w 323"/>
              <a:gd name="T33" fmla="*/ 403739820 h 392"/>
              <a:gd name="T34" fmla="*/ 131476247 w 323"/>
              <a:gd name="T35" fmla="*/ 504031235 h 392"/>
              <a:gd name="T36" fmla="*/ 152099623 w 323"/>
              <a:gd name="T37" fmla="*/ 502745360 h 392"/>
              <a:gd name="T38" fmla="*/ 158544914 w 323"/>
              <a:gd name="T39" fmla="*/ 475744261 h 392"/>
              <a:gd name="T40" fmla="*/ 175301307 w 323"/>
              <a:gd name="T41" fmla="*/ 470600763 h 392"/>
              <a:gd name="T42" fmla="*/ 158544914 w 323"/>
              <a:gd name="T43" fmla="*/ 430740918 h 392"/>
              <a:gd name="T44" fmla="*/ 213970781 w 323"/>
              <a:gd name="T45" fmla="*/ 434598542 h 392"/>
              <a:gd name="T46" fmla="*/ 212682177 w 323"/>
              <a:gd name="T47" fmla="*/ 380595211 h 392"/>
              <a:gd name="T48" fmla="*/ 229438571 w 323"/>
              <a:gd name="T49" fmla="*/ 371594089 h 392"/>
              <a:gd name="T50" fmla="*/ 237172466 w 323"/>
              <a:gd name="T51" fmla="*/ 340735366 h 392"/>
              <a:gd name="T52" fmla="*/ 221704676 w 323"/>
              <a:gd name="T53" fmla="*/ 321448381 h 392"/>
              <a:gd name="T54" fmla="*/ 197214388 w 323"/>
              <a:gd name="T55" fmla="*/ 309876643 h 392"/>
              <a:gd name="T56" fmla="*/ 199791596 w 323"/>
              <a:gd name="T57" fmla="*/ 289303713 h 392"/>
              <a:gd name="T58" fmla="*/ 188190754 w 323"/>
              <a:gd name="T59" fmla="*/ 267444979 h 392"/>
              <a:gd name="T60" fmla="*/ 155966570 w 323"/>
              <a:gd name="T61" fmla="*/ 258444990 h 392"/>
              <a:gd name="T62" fmla="*/ 159833518 w 323"/>
              <a:gd name="T63" fmla="*/ 235300382 h 392"/>
              <a:gd name="T64" fmla="*/ 170145756 w 323"/>
              <a:gd name="T65" fmla="*/ 218585146 h 392"/>
              <a:gd name="T66" fmla="*/ 193347440 w 323"/>
              <a:gd name="T67" fmla="*/ 198012286 h 392"/>
              <a:gd name="T68" fmla="*/ 207525490 w 323"/>
              <a:gd name="T69" fmla="*/ 181297050 h 392"/>
              <a:gd name="T70" fmla="*/ 246194964 w 323"/>
              <a:gd name="T71" fmla="*/ 165867689 h 392"/>
              <a:gd name="T72" fmla="*/ 274553335 w 323"/>
              <a:gd name="T73" fmla="*/ 168439438 h 392"/>
              <a:gd name="T74" fmla="*/ 286154178 w 323"/>
              <a:gd name="T75" fmla="*/ 156866567 h 392"/>
              <a:gd name="T76" fmla="*/ 304199246 w 323"/>
              <a:gd name="T77" fmla="*/ 177439426 h 392"/>
              <a:gd name="T78" fmla="*/ 327400930 w 323"/>
              <a:gd name="T79" fmla="*/ 178725301 h 392"/>
              <a:gd name="T80" fmla="*/ 341580116 w 323"/>
              <a:gd name="T81" fmla="*/ 225014519 h 392"/>
              <a:gd name="T82" fmla="*/ 381538194 w 323"/>
              <a:gd name="T83" fmla="*/ 235300382 h 392"/>
              <a:gd name="T84" fmla="*/ 400872931 w 323"/>
              <a:gd name="T85" fmla="*/ 185154674 h 392"/>
              <a:gd name="T86" fmla="*/ 416340720 w 323"/>
              <a:gd name="T87" fmla="*/ 150438328 h 392"/>
              <a:gd name="T88" fmla="*/ 399584327 w 323"/>
              <a:gd name="T89" fmla="*/ 144008919 h 392"/>
              <a:gd name="T90" fmla="*/ 384116537 w 323"/>
              <a:gd name="T91" fmla="*/ 132437182 h 392"/>
              <a:gd name="T92" fmla="*/ 384116537 w 323"/>
              <a:gd name="T93" fmla="*/ 109292573 h 392"/>
              <a:gd name="T94" fmla="*/ 391850432 w 323"/>
              <a:gd name="T95" fmla="*/ 93863212 h 392"/>
              <a:gd name="T96" fmla="*/ 368648748 w 323"/>
              <a:gd name="T97" fmla="*/ 102863200 h 392"/>
              <a:gd name="T98" fmla="*/ 357047906 w 323"/>
              <a:gd name="T99" fmla="*/ 91291462 h 392"/>
              <a:gd name="T100" fmla="*/ 340290377 w 323"/>
              <a:gd name="T101" fmla="*/ 91291462 h 392"/>
              <a:gd name="T102" fmla="*/ 328689534 w 323"/>
              <a:gd name="T103" fmla="*/ 82290340 h 392"/>
              <a:gd name="T104" fmla="*/ 333846221 w 323"/>
              <a:gd name="T105" fmla="*/ 33430481 h 392"/>
              <a:gd name="T106" fmla="*/ 314511484 w 323"/>
              <a:gd name="T107" fmla="*/ 33430481 h 392"/>
              <a:gd name="T108" fmla="*/ 301620903 w 323"/>
              <a:gd name="T109" fmla="*/ 18001115 h 392"/>
              <a:gd name="T110" fmla="*/ 266819441 w 323"/>
              <a:gd name="T111" fmla="*/ 18001115 h 392"/>
              <a:gd name="T112" fmla="*/ 264241097 w 323"/>
              <a:gd name="T113" fmla="*/ 0 h 3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3"/>
              <a:gd name="T172" fmla="*/ 0 h 392"/>
              <a:gd name="T173" fmla="*/ 323 w 323"/>
              <a:gd name="T174" fmla="*/ 392 h 3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3" h="392">
                <a:moveTo>
                  <a:pt x="205" y="1"/>
                </a:moveTo>
                <a:lnTo>
                  <a:pt x="150" y="47"/>
                </a:lnTo>
                <a:lnTo>
                  <a:pt x="127" y="64"/>
                </a:lnTo>
                <a:lnTo>
                  <a:pt x="58" y="80"/>
                </a:lnTo>
                <a:lnTo>
                  <a:pt x="18" y="110"/>
                </a:lnTo>
                <a:lnTo>
                  <a:pt x="15" y="143"/>
                </a:lnTo>
                <a:lnTo>
                  <a:pt x="43" y="178"/>
                </a:lnTo>
                <a:lnTo>
                  <a:pt x="42" y="208"/>
                </a:lnTo>
                <a:lnTo>
                  <a:pt x="25" y="212"/>
                </a:lnTo>
                <a:lnTo>
                  <a:pt x="0" y="229"/>
                </a:lnTo>
                <a:lnTo>
                  <a:pt x="4" y="239"/>
                </a:lnTo>
                <a:lnTo>
                  <a:pt x="6" y="281"/>
                </a:lnTo>
                <a:lnTo>
                  <a:pt x="37" y="274"/>
                </a:lnTo>
                <a:lnTo>
                  <a:pt x="37" y="280"/>
                </a:lnTo>
                <a:lnTo>
                  <a:pt x="55" y="281"/>
                </a:lnTo>
                <a:lnTo>
                  <a:pt x="76" y="306"/>
                </a:lnTo>
                <a:lnTo>
                  <a:pt x="76" y="314"/>
                </a:lnTo>
                <a:lnTo>
                  <a:pt x="102" y="392"/>
                </a:lnTo>
                <a:lnTo>
                  <a:pt x="118" y="391"/>
                </a:lnTo>
                <a:lnTo>
                  <a:pt x="123" y="370"/>
                </a:lnTo>
                <a:lnTo>
                  <a:pt x="136" y="366"/>
                </a:lnTo>
                <a:lnTo>
                  <a:pt x="123" y="335"/>
                </a:lnTo>
                <a:lnTo>
                  <a:pt x="166" y="338"/>
                </a:lnTo>
                <a:lnTo>
                  <a:pt x="165" y="296"/>
                </a:lnTo>
                <a:lnTo>
                  <a:pt x="178" y="289"/>
                </a:lnTo>
                <a:lnTo>
                  <a:pt x="184" y="265"/>
                </a:lnTo>
                <a:lnTo>
                  <a:pt x="172" y="250"/>
                </a:lnTo>
                <a:lnTo>
                  <a:pt x="153" y="241"/>
                </a:lnTo>
                <a:lnTo>
                  <a:pt x="155" y="225"/>
                </a:lnTo>
                <a:lnTo>
                  <a:pt x="146" y="208"/>
                </a:lnTo>
                <a:lnTo>
                  <a:pt x="121" y="201"/>
                </a:lnTo>
                <a:lnTo>
                  <a:pt x="124" y="183"/>
                </a:lnTo>
                <a:lnTo>
                  <a:pt x="132" y="170"/>
                </a:lnTo>
                <a:lnTo>
                  <a:pt x="150" y="154"/>
                </a:lnTo>
                <a:lnTo>
                  <a:pt x="161" y="141"/>
                </a:lnTo>
                <a:lnTo>
                  <a:pt x="191" y="129"/>
                </a:lnTo>
                <a:lnTo>
                  <a:pt x="213" y="131"/>
                </a:lnTo>
                <a:lnTo>
                  <a:pt x="222" y="122"/>
                </a:lnTo>
                <a:lnTo>
                  <a:pt x="236" y="138"/>
                </a:lnTo>
                <a:lnTo>
                  <a:pt x="254" y="139"/>
                </a:lnTo>
                <a:lnTo>
                  <a:pt x="265" y="175"/>
                </a:lnTo>
                <a:lnTo>
                  <a:pt x="296" y="183"/>
                </a:lnTo>
                <a:lnTo>
                  <a:pt x="311" y="144"/>
                </a:lnTo>
                <a:lnTo>
                  <a:pt x="323" y="117"/>
                </a:lnTo>
                <a:lnTo>
                  <a:pt x="310" y="112"/>
                </a:lnTo>
                <a:lnTo>
                  <a:pt x="298" y="103"/>
                </a:lnTo>
                <a:lnTo>
                  <a:pt x="298" y="85"/>
                </a:lnTo>
                <a:lnTo>
                  <a:pt x="304" y="73"/>
                </a:lnTo>
                <a:lnTo>
                  <a:pt x="286" y="80"/>
                </a:lnTo>
                <a:lnTo>
                  <a:pt x="277" y="71"/>
                </a:lnTo>
                <a:lnTo>
                  <a:pt x="264" y="71"/>
                </a:lnTo>
                <a:lnTo>
                  <a:pt x="255" y="64"/>
                </a:lnTo>
                <a:lnTo>
                  <a:pt x="259" y="26"/>
                </a:lnTo>
                <a:lnTo>
                  <a:pt x="244" y="26"/>
                </a:lnTo>
                <a:lnTo>
                  <a:pt x="234" y="14"/>
                </a:lnTo>
                <a:lnTo>
                  <a:pt x="207" y="14"/>
                </a:lnTo>
                <a:lnTo>
                  <a:pt x="205" y="0"/>
                </a:lnTo>
              </a:path>
            </a:pathLst>
          </a:custGeom>
          <a:solidFill>
            <a:srgbClr val="FFFFFF"/>
          </a:solidFill>
          <a:ln w="3175">
            <a:solidFill>
              <a:srgbClr val="808080"/>
            </a:solidFill>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45" name="Freeform 29"/>
          <p:cNvSpPr>
            <a:spLocks/>
          </p:cNvSpPr>
          <p:nvPr/>
        </p:nvSpPr>
        <p:spPr bwMode="auto">
          <a:xfrm>
            <a:off x="6943725" y="2422525"/>
            <a:ext cx="481013" cy="677863"/>
          </a:xfrm>
          <a:custGeom>
            <a:avLst/>
            <a:gdLst>
              <a:gd name="T0" fmla="*/ 16218967 w 316"/>
              <a:gd name="T1" fmla="*/ 701284912 h 485"/>
              <a:gd name="T2" fmla="*/ 53291981 w 316"/>
              <a:gd name="T3" fmla="*/ 660263728 h 485"/>
              <a:gd name="T4" fmla="*/ 101950409 w 316"/>
              <a:gd name="T5" fmla="*/ 644635147 h 485"/>
              <a:gd name="T6" fmla="*/ 111219039 w 316"/>
              <a:gd name="T7" fmla="*/ 630961885 h 485"/>
              <a:gd name="T8" fmla="*/ 127437999 w 316"/>
              <a:gd name="T9" fmla="*/ 617287225 h 485"/>
              <a:gd name="T10" fmla="*/ 134389852 w 316"/>
              <a:gd name="T11" fmla="*/ 587985381 h 485"/>
              <a:gd name="T12" fmla="*/ 90364979 w 316"/>
              <a:gd name="T13" fmla="*/ 574312119 h 485"/>
              <a:gd name="T14" fmla="*/ 55610281 w 316"/>
              <a:gd name="T15" fmla="*/ 513755907 h 485"/>
              <a:gd name="T16" fmla="*/ 69512464 w 316"/>
              <a:gd name="T17" fmla="*/ 461012588 h 485"/>
              <a:gd name="T18" fmla="*/ 74146018 w 316"/>
              <a:gd name="T19" fmla="*/ 441477560 h 485"/>
              <a:gd name="T20" fmla="*/ 92683278 w 316"/>
              <a:gd name="T21" fmla="*/ 380921348 h 485"/>
              <a:gd name="T22" fmla="*/ 122804446 w 316"/>
              <a:gd name="T23" fmla="*/ 369200611 h 485"/>
              <a:gd name="T24" fmla="*/ 185365033 w 316"/>
              <a:gd name="T25" fmla="*/ 341852602 h 485"/>
              <a:gd name="T26" fmla="*/ 183048256 w 316"/>
              <a:gd name="T27" fmla="*/ 255900993 h 485"/>
              <a:gd name="T28" fmla="*/ 234023485 w 316"/>
              <a:gd name="T29" fmla="*/ 222692702 h 485"/>
              <a:gd name="T30" fmla="*/ 215487747 w 316"/>
              <a:gd name="T31" fmla="*/ 191436936 h 485"/>
              <a:gd name="T32" fmla="*/ 166829296 w 316"/>
              <a:gd name="T33" fmla="*/ 128926759 h 485"/>
              <a:gd name="T34" fmla="*/ 115852593 w 316"/>
              <a:gd name="T35" fmla="*/ 56649787 h 485"/>
              <a:gd name="T36" fmla="*/ 145975259 w 316"/>
              <a:gd name="T37" fmla="*/ 7814294 h 485"/>
              <a:gd name="T38" fmla="*/ 206219117 w 316"/>
              <a:gd name="T39" fmla="*/ 0 h 485"/>
              <a:gd name="T40" fmla="*/ 268779705 w 316"/>
              <a:gd name="T41" fmla="*/ 42975117 h 485"/>
              <a:gd name="T42" fmla="*/ 310486256 w 316"/>
              <a:gd name="T43" fmla="*/ 31254379 h 485"/>
              <a:gd name="T44" fmla="*/ 347559253 w 316"/>
              <a:gd name="T45" fmla="*/ 52743341 h 485"/>
              <a:gd name="T46" fmla="*/ 393900880 w 316"/>
              <a:gd name="T47" fmla="*/ 44929039 h 485"/>
              <a:gd name="T48" fmla="*/ 393900880 w 316"/>
              <a:gd name="T49" fmla="*/ 54695865 h 485"/>
              <a:gd name="T50" fmla="*/ 458779862 w 316"/>
              <a:gd name="T51" fmla="*/ 128926759 h 485"/>
              <a:gd name="T52" fmla="*/ 465730192 w 316"/>
              <a:gd name="T53" fmla="*/ 162135049 h 485"/>
              <a:gd name="T54" fmla="*/ 512071819 w 316"/>
              <a:gd name="T55" fmla="*/ 173855786 h 485"/>
              <a:gd name="T56" fmla="*/ 539876186 w 316"/>
              <a:gd name="T57" fmla="*/ 177763631 h 485"/>
              <a:gd name="T58" fmla="*/ 576949184 w 316"/>
              <a:gd name="T59" fmla="*/ 189484412 h 485"/>
              <a:gd name="T60" fmla="*/ 627924364 w 316"/>
              <a:gd name="T61" fmla="*/ 216832333 h 485"/>
              <a:gd name="T62" fmla="*/ 692803251 w 316"/>
              <a:gd name="T63" fmla="*/ 240273808 h 485"/>
              <a:gd name="T64" fmla="*/ 704388658 w 316"/>
              <a:gd name="T65" fmla="*/ 255900993 h 485"/>
              <a:gd name="T66" fmla="*/ 732193025 w 316"/>
              <a:gd name="T67" fmla="*/ 281294992 h 485"/>
              <a:gd name="T68" fmla="*/ 727559471 w 316"/>
              <a:gd name="T69" fmla="*/ 343805126 h 485"/>
              <a:gd name="T70" fmla="*/ 586217813 w 316"/>
              <a:gd name="T71" fmla="*/ 472733326 h 485"/>
              <a:gd name="T72" fmla="*/ 563047000 w 316"/>
              <a:gd name="T73" fmla="*/ 457104744 h 485"/>
              <a:gd name="T74" fmla="*/ 549144816 w 316"/>
              <a:gd name="T75" fmla="*/ 478593695 h 485"/>
              <a:gd name="T76" fmla="*/ 551461593 w 316"/>
              <a:gd name="T77" fmla="*/ 500081248 h 485"/>
              <a:gd name="T78" fmla="*/ 671949214 w 316"/>
              <a:gd name="T79" fmla="*/ 677844835 h 485"/>
              <a:gd name="T80" fmla="*/ 625607587 w 316"/>
              <a:gd name="T81" fmla="*/ 677844835 h 485"/>
              <a:gd name="T82" fmla="*/ 567680554 w 316"/>
              <a:gd name="T83" fmla="*/ 754028405 h 485"/>
              <a:gd name="T84" fmla="*/ 486584229 w 316"/>
              <a:gd name="T85" fmla="*/ 789190618 h 485"/>
              <a:gd name="T86" fmla="*/ 479632376 w 316"/>
              <a:gd name="T87" fmla="*/ 859515043 h 485"/>
              <a:gd name="T88" fmla="*/ 451828009 w 316"/>
              <a:gd name="T89" fmla="*/ 882955120 h 485"/>
              <a:gd name="T90" fmla="*/ 382315473 w 316"/>
              <a:gd name="T91" fmla="*/ 898583702 h 485"/>
              <a:gd name="T92" fmla="*/ 315121332 w 316"/>
              <a:gd name="T93" fmla="*/ 888815489 h 485"/>
              <a:gd name="T94" fmla="*/ 215487747 w 316"/>
              <a:gd name="T95" fmla="*/ 943512730 h 485"/>
              <a:gd name="T96" fmla="*/ 139023406 w 316"/>
              <a:gd name="T97" fmla="*/ 888815489 h 485"/>
              <a:gd name="T98" fmla="*/ 90364979 w 316"/>
              <a:gd name="T99" fmla="*/ 873188305 h 485"/>
              <a:gd name="T100" fmla="*/ 37073009 w 316"/>
              <a:gd name="T101" fmla="*/ 873188305 h 485"/>
              <a:gd name="T102" fmla="*/ 0 w 316"/>
              <a:gd name="T103" fmla="*/ 849746830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6"/>
              <a:gd name="T157" fmla="*/ 0 h 485"/>
              <a:gd name="T158" fmla="*/ 316 w 316"/>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6" h="485">
                <a:moveTo>
                  <a:pt x="0" y="435"/>
                </a:moveTo>
                <a:lnTo>
                  <a:pt x="7" y="398"/>
                </a:lnTo>
                <a:lnTo>
                  <a:pt x="7" y="359"/>
                </a:lnTo>
                <a:lnTo>
                  <a:pt x="16" y="341"/>
                </a:lnTo>
                <a:lnTo>
                  <a:pt x="21" y="343"/>
                </a:lnTo>
                <a:lnTo>
                  <a:pt x="23" y="338"/>
                </a:lnTo>
                <a:lnTo>
                  <a:pt x="26" y="337"/>
                </a:lnTo>
                <a:lnTo>
                  <a:pt x="44" y="333"/>
                </a:lnTo>
                <a:lnTo>
                  <a:pt x="44" y="330"/>
                </a:lnTo>
                <a:lnTo>
                  <a:pt x="47" y="327"/>
                </a:lnTo>
                <a:lnTo>
                  <a:pt x="46" y="324"/>
                </a:lnTo>
                <a:lnTo>
                  <a:pt x="48" y="323"/>
                </a:lnTo>
                <a:lnTo>
                  <a:pt x="47" y="318"/>
                </a:lnTo>
                <a:lnTo>
                  <a:pt x="49" y="318"/>
                </a:lnTo>
                <a:lnTo>
                  <a:pt x="55" y="316"/>
                </a:lnTo>
                <a:lnTo>
                  <a:pt x="53" y="312"/>
                </a:lnTo>
                <a:lnTo>
                  <a:pt x="62" y="304"/>
                </a:lnTo>
                <a:lnTo>
                  <a:pt x="58" y="301"/>
                </a:lnTo>
                <a:lnTo>
                  <a:pt x="57" y="302"/>
                </a:lnTo>
                <a:lnTo>
                  <a:pt x="49" y="298"/>
                </a:lnTo>
                <a:lnTo>
                  <a:pt x="39" y="294"/>
                </a:lnTo>
                <a:lnTo>
                  <a:pt x="38" y="284"/>
                </a:lnTo>
                <a:lnTo>
                  <a:pt x="26" y="279"/>
                </a:lnTo>
                <a:lnTo>
                  <a:pt x="24" y="263"/>
                </a:lnTo>
                <a:lnTo>
                  <a:pt x="26" y="249"/>
                </a:lnTo>
                <a:lnTo>
                  <a:pt x="33" y="242"/>
                </a:lnTo>
                <a:lnTo>
                  <a:pt x="30" y="236"/>
                </a:lnTo>
                <a:lnTo>
                  <a:pt x="23" y="236"/>
                </a:lnTo>
                <a:lnTo>
                  <a:pt x="21" y="232"/>
                </a:lnTo>
                <a:lnTo>
                  <a:pt x="32" y="226"/>
                </a:lnTo>
                <a:lnTo>
                  <a:pt x="38" y="217"/>
                </a:lnTo>
                <a:lnTo>
                  <a:pt x="47" y="215"/>
                </a:lnTo>
                <a:lnTo>
                  <a:pt x="40" y="195"/>
                </a:lnTo>
                <a:lnTo>
                  <a:pt x="48" y="192"/>
                </a:lnTo>
                <a:lnTo>
                  <a:pt x="49" y="192"/>
                </a:lnTo>
                <a:lnTo>
                  <a:pt x="53" y="189"/>
                </a:lnTo>
                <a:lnTo>
                  <a:pt x="62" y="189"/>
                </a:lnTo>
                <a:lnTo>
                  <a:pt x="72" y="182"/>
                </a:lnTo>
                <a:lnTo>
                  <a:pt x="80" y="175"/>
                </a:lnTo>
                <a:lnTo>
                  <a:pt x="85" y="172"/>
                </a:lnTo>
                <a:lnTo>
                  <a:pt x="81" y="154"/>
                </a:lnTo>
                <a:lnTo>
                  <a:pt x="79" y="131"/>
                </a:lnTo>
                <a:lnTo>
                  <a:pt x="85" y="131"/>
                </a:lnTo>
                <a:lnTo>
                  <a:pt x="92" y="122"/>
                </a:lnTo>
                <a:lnTo>
                  <a:pt x="101" y="114"/>
                </a:lnTo>
                <a:lnTo>
                  <a:pt x="94" y="109"/>
                </a:lnTo>
                <a:lnTo>
                  <a:pt x="96" y="98"/>
                </a:lnTo>
                <a:lnTo>
                  <a:pt x="93" y="98"/>
                </a:lnTo>
                <a:lnTo>
                  <a:pt x="88" y="92"/>
                </a:lnTo>
                <a:lnTo>
                  <a:pt x="79" y="73"/>
                </a:lnTo>
                <a:lnTo>
                  <a:pt x="72" y="66"/>
                </a:lnTo>
                <a:lnTo>
                  <a:pt x="61" y="53"/>
                </a:lnTo>
                <a:lnTo>
                  <a:pt x="49" y="33"/>
                </a:lnTo>
                <a:lnTo>
                  <a:pt x="50" y="29"/>
                </a:lnTo>
                <a:lnTo>
                  <a:pt x="66" y="13"/>
                </a:lnTo>
                <a:lnTo>
                  <a:pt x="61" y="10"/>
                </a:lnTo>
                <a:lnTo>
                  <a:pt x="63" y="4"/>
                </a:lnTo>
                <a:lnTo>
                  <a:pt x="72" y="5"/>
                </a:lnTo>
                <a:lnTo>
                  <a:pt x="81" y="2"/>
                </a:lnTo>
                <a:lnTo>
                  <a:pt x="89" y="0"/>
                </a:lnTo>
                <a:lnTo>
                  <a:pt x="98" y="10"/>
                </a:lnTo>
                <a:lnTo>
                  <a:pt x="108" y="11"/>
                </a:lnTo>
                <a:lnTo>
                  <a:pt x="116" y="22"/>
                </a:lnTo>
                <a:lnTo>
                  <a:pt x="121" y="23"/>
                </a:lnTo>
                <a:lnTo>
                  <a:pt x="132" y="17"/>
                </a:lnTo>
                <a:lnTo>
                  <a:pt x="134" y="16"/>
                </a:lnTo>
                <a:lnTo>
                  <a:pt x="148" y="17"/>
                </a:lnTo>
                <a:lnTo>
                  <a:pt x="148" y="25"/>
                </a:lnTo>
                <a:lnTo>
                  <a:pt x="150" y="27"/>
                </a:lnTo>
                <a:lnTo>
                  <a:pt x="158" y="23"/>
                </a:lnTo>
                <a:lnTo>
                  <a:pt x="165" y="28"/>
                </a:lnTo>
                <a:lnTo>
                  <a:pt x="170" y="23"/>
                </a:lnTo>
                <a:lnTo>
                  <a:pt x="172" y="27"/>
                </a:lnTo>
                <a:lnTo>
                  <a:pt x="172" y="29"/>
                </a:lnTo>
                <a:lnTo>
                  <a:pt x="170" y="28"/>
                </a:lnTo>
                <a:lnTo>
                  <a:pt x="167" y="36"/>
                </a:lnTo>
                <a:lnTo>
                  <a:pt x="180" y="44"/>
                </a:lnTo>
                <a:lnTo>
                  <a:pt x="198" y="66"/>
                </a:lnTo>
                <a:lnTo>
                  <a:pt x="195" y="73"/>
                </a:lnTo>
                <a:lnTo>
                  <a:pt x="201" y="78"/>
                </a:lnTo>
                <a:lnTo>
                  <a:pt x="201" y="83"/>
                </a:lnTo>
                <a:lnTo>
                  <a:pt x="212" y="88"/>
                </a:lnTo>
                <a:lnTo>
                  <a:pt x="213" y="86"/>
                </a:lnTo>
                <a:lnTo>
                  <a:pt x="221" y="89"/>
                </a:lnTo>
                <a:lnTo>
                  <a:pt x="230" y="84"/>
                </a:lnTo>
                <a:lnTo>
                  <a:pt x="234" y="88"/>
                </a:lnTo>
                <a:lnTo>
                  <a:pt x="233" y="91"/>
                </a:lnTo>
                <a:lnTo>
                  <a:pt x="243" y="98"/>
                </a:lnTo>
                <a:lnTo>
                  <a:pt x="248" y="98"/>
                </a:lnTo>
                <a:lnTo>
                  <a:pt x="249" y="97"/>
                </a:lnTo>
                <a:lnTo>
                  <a:pt x="257" y="97"/>
                </a:lnTo>
                <a:lnTo>
                  <a:pt x="257" y="103"/>
                </a:lnTo>
                <a:lnTo>
                  <a:pt x="271" y="111"/>
                </a:lnTo>
                <a:lnTo>
                  <a:pt x="280" y="114"/>
                </a:lnTo>
                <a:lnTo>
                  <a:pt x="285" y="119"/>
                </a:lnTo>
                <a:lnTo>
                  <a:pt x="299" y="123"/>
                </a:lnTo>
                <a:lnTo>
                  <a:pt x="302" y="122"/>
                </a:lnTo>
                <a:lnTo>
                  <a:pt x="307" y="125"/>
                </a:lnTo>
                <a:lnTo>
                  <a:pt x="304" y="131"/>
                </a:lnTo>
                <a:lnTo>
                  <a:pt x="311" y="133"/>
                </a:lnTo>
                <a:lnTo>
                  <a:pt x="314" y="133"/>
                </a:lnTo>
                <a:lnTo>
                  <a:pt x="316" y="144"/>
                </a:lnTo>
                <a:lnTo>
                  <a:pt x="307" y="158"/>
                </a:lnTo>
                <a:lnTo>
                  <a:pt x="314" y="167"/>
                </a:lnTo>
                <a:lnTo>
                  <a:pt x="314" y="176"/>
                </a:lnTo>
                <a:lnTo>
                  <a:pt x="302" y="211"/>
                </a:lnTo>
                <a:lnTo>
                  <a:pt x="281" y="220"/>
                </a:lnTo>
                <a:lnTo>
                  <a:pt x="253" y="242"/>
                </a:lnTo>
                <a:lnTo>
                  <a:pt x="249" y="242"/>
                </a:lnTo>
                <a:lnTo>
                  <a:pt x="245" y="234"/>
                </a:lnTo>
                <a:lnTo>
                  <a:pt x="243" y="234"/>
                </a:lnTo>
                <a:lnTo>
                  <a:pt x="244" y="237"/>
                </a:lnTo>
                <a:lnTo>
                  <a:pt x="235" y="240"/>
                </a:lnTo>
                <a:lnTo>
                  <a:pt x="237" y="245"/>
                </a:lnTo>
                <a:lnTo>
                  <a:pt x="231" y="251"/>
                </a:lnTo>
                <a:lnTo>
                  <a:pt x="235" y="257"/>
                </a:lnTo>
                <a:lnTo>
                  <a:pt x="238" y="256"/>
                </a:lnTo>
                <a:lnTo>
                  <a:pt x="284" y="326"/>
                </a:lnTo>
                <a:lnTo>
                  <a:pt x="298" y="349"/>
                </a:lnTo>
                <a:lnTo>
                  <a:pt x="290" y="347"/>
                </a:lnTo>
                <a:lnTo>
                  <a:pt x="287" y="351"/>
                </a:lnTo>
                <a:lnTo>
                  <a:pt x="277" y="352"/>
                </a:lnTo>
                <a:lnTo>
                  <a:pt x="270" y="347"/>
                </a:lnTo>
                <a:lnTo>
                  <a:pt x="259" y="355"/>
                </a:lnTo>
                <a:lnTo>
                  <a:pt x="254" y="362"/>
                </a:lnTo>
                <a:lnTo>
                  <a:pt x="245" y="386"/>
                </a:lnTo>
                <a:lnTo>
                  <a:pt x="242" y="391"/>
                </a:lnTo>
                <a:lnTo>
                  <a:pt x="213" y="399"/>
                </a:lnTo>
                <a:lnTo>
                  <a:pt x="210" y="404"/>
                </a:lnTo>
                <a:lnTo>
                  <a:pt x="195" y="429"/>
                </a:lnTo>
                <a:lnTo>
                  <a:pt x="198" y="435"/>
                </a:lnTo>
                <a:lnTo>
                  <a:pt x="207" y="440"/>
                </a:lnTo>
                <a:lnTo>
                  <a:pt x="203" y="446"/>
                </a:lnTo>
                <a:lnTo>
                  <a:pt x="203" y="449"/>
                </a:lnTo>
                <a:lnTo>
                  <a:pt x="195" y="452"/>
                </a:lnTo>
                <a:lnTo>
                  <a:pt x="195" y="458"/>
                </a:lnTo>
                <a:lnTo>
                  <a:pt x="179" y="466"/>
                </a:lnTo>
                <a:lnTo>
                  <a:pt x="165" y="460"/>
                </a:lnTo>
                <a:lnTo>
                  <a:pt x="150" y="460"/>
                </a:lnTo>
                <a:lnTo>
                  <a:pt x="149" y="453"/>
                </a:lnTo>
                <a:lnTo>
                  <a:pt x="136" y="455"/>
                </a:lnTo>
                <a:lnTo>
                  <a:pt x="124" y="463"/>
                </a:lnTo>
                <a:lnTo>
                  <a:pt x="101" y="485"/>
                </a:lnTo>
                <a:lnTo>
                  <a:pt x="93" y="483"/>
                </a:lnTo>
                <a:lnTo>
                  <a:pt x="60" y="466"/>
                </a:lnTo>
                <a:lnTo>
                  <a:pt x="62" y="453"/>
                </a:lnTo>
                <a:lnTo>
                  <a:pt x="60" y="455"/>
                </a:lnTo>
                <a:lnTo>
                  <a:pt x="49" y="450"/>
                </a:lnTo>
                <a:lnTo>
                  <a:pt x="44" y="449"/>
                </a:lnTo>
                <a:lnTo>
                  <a:pt x="39" y="447"/>
                </a:lnTo>
                <a:lnTo>
                  <a:pt x="34" y="450"/>
                </a:lnTo>
                <a:lnTo>
                  <a:pt x="25" y="446"/>
                </a:lnTo>
                <a:lnTo>
                  <a:pt x="16" y="447"/>
                </a:lnTo>
                <a:lnTo>
                  <a:pt x="6" y="453"/>
                </a:lnTo>
                <a:lnTo>
                  <a:pt x="2" y="450"/>
                </a:lnTo>
                <a:lnTo>
                  <a:pt x="0" y="435"/>
                </a:lnTo>
                <a:close/>
              </a:path>
            </a:pathLst>
          </a:custGeom>
          <a:solidFill>
            <a:srgbClr val="FFFFFF"/>
          </a:solidFill>
          <a:ln w="3175" cap="rnd"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46" name="Freeform 30"/>
          <p:cNvSpPr>
            <a:spLocks/>
          </p:cNvSpPr>
          <p:nvPr/>
        </p:nvSpPr>
        <p:spPr bwMode="auto">
          <a:xfrm>
            <a:off x="6943725" y="2422525"/>
            <a:ext cx="481013" cy="677863"/>
          </a:xfrm>
          <a:custGeom>
            <a:avLst/>
            <a:gdLst>
              <a:gd name="T0" fmla="*/ 16218967 w 316"/>
              <a:gd name="T1" fmla="*/ 701284912 h 485"/>
              <a:gd name="T2" fmla="*/ 53291981 w 316"/>
              <a:gd name="T3" fmla="*/ 660263728 h 485"/>
              <a:gd name="T4" fmla="*/ 101950409 w 316"/>
              <a:gd name="T5" fmla="*/ 644635147 h 485"/>
              <a:gd name="T6" fmla="*/ 111219039 w 316"/>
              <a:gd name="T7" fmla="*/ 630961885 h 485"/>
              <a:gd name="T8" fmla="*/ 127437999 w 316"/>
              <a:gd name="T9" fmla="*/ 617287225 h 485"/>
              <a:gd name="T10" fmla="*/ 134389852 w 316"/>
              <a:gd name="T11" fmla="*/ 587985381 h 485"/>
              <a:gd name="T12" fmla="*/ 90364979 w 316"/>
              <a:gd name="T13" fmla="*/ 574312119 h 485"/>
              <a:gd name="T14" fmla="*/ 55610281 w 316"/>
              <a:gd name="T15" fmla="*/ 513755907 h 485"/>
              <a:gd name="T16" fmla="*/ 69512464 w 316"/>
              <a:gd name="T17" fmla="*/ 461012588 h 485"/>
              <a:gd name="T18" fmla="*/ 74146018 w 316"/>
              <a:gd name="T19" fmla="*/ 441477560 h 485"/>
              <a:gd name="T20" fmla="*/ 92683278 w 316"/>
              <a:gd name="T21" fmla="*/ 380921348 h 485"/>
              <a:gd name="T22" fmla="*/ 122804446 w 316"/>
              <a:gd name="T23" fmla="*/ 369200611 h 485"/>
              <a:gd name="T24" fmla="*/ 185365033 w 316"/>
              <a:gd name="T25" fmla="*/ 341852602 h 485"/>
              <a:gd name="T26" fmla="*/ 183048256 w 316"/>
              <a:gd name="T27" fmla="*/ 255900993 h 485"/>
              <a:gd name="T28" fmla="*/ 234023485 w 316"/>
              <a:gd name="T29" fmla="*/ 222692702 h 485"/>
              <a:gd name="T30" fmla="*/ 215487747 w 316"/>
              <a:gd name="T31" fmla="*/ 191436936 h 485"/>
              <a:gd name="T32" fmla="*/ 166829296 w 316"/>
              <a:gd name="T33" fmla="*/ 128926759 h 485"/>
              <a:gd name="T34" fmla="*/ 115852593 w 316"/>
              <a:gd name="T35" fmla="*/ 56649787 h 485"/>
              <a:gd name="T36" fmla="*/ 145975259 w 316"/>
              <a:gd name="T37" fmla="*/ 7814294 h 485"/>
              <a:gd name="T38" fmla="*/ 206219117 w 316"/>
              <a:gd name="T39" fmla="*/ 0 h 485"/>
              <a:gd name="T40" fmla="*/ 268779705 w 316"/>
              <a:gd name="T41" fmla="*/ 42975117 h 485"/>
              <a:gd name="T42" fmla="*/ 310486256 w 316"/>
              <a:gd name="T43" fmla="*/ 31254379 h 485"/>
              <a:gd name="T44" fmla="*/ 347559253 w 316"/>
              <a:gd name="T45" fmla="*/ 52743341 h 485"/>
              <a:gd name="T46" fmla="*/ 393900880 w 316"/>
              <a:gd name="T47" fmla="*/ 44929039 h 485"/>
              <a:gd name="T48" fmla="*/ 393900880 w 316"/>
              <a:gd name="T49" fmla="*/ 54695865 h 485"/>
              <a:gd name="T50" fmla="*/ 458779862 w 316"/>
              <a:gd name="T51" fmla="*/ 128926759 h 485"/>
              <a:gd name="T52" fmla="*/ 465730192 w 316"/>
              <a:gd name="T53" fmla="*/ 162135049 h 485"/>
              <a:gd name="T54" fmla="*/ 512071819 w 316"/>
              <a:gd name="T55" fmla="*/ 173855786 h 485"/>
              <a:gd name="T56" fmla="*/ 539876186 w 316"/>
              <a:gd name="T57" fmla="*/ 177763631 h 485"/>
              <a:gd name="T58" fmla="*/ 576949184 w 316"/>
              <a:gd name="T59" fmla="*/ 189484412 h 485"/>
              <a:gd name="T60" fmla="*/ 627924364 w 316"/>
              <a:gd name="T61" fmla="*/ 216832333 h 485"/>
              <a:gd name="T62" fmla="*/ 692803251 w 316"/>
              <a:gd name="T63" fmla="*/ 240273808 h 485"/>
              <a:gd name="T64" fmla="*/ 704388658 w 316"/>
              <a:gd name="T65" fmla="*/ 255900993 h 485"/>
              <a:gd name="T66" fmla="*/ 732193025 w 316"/>
              <a:gd name="T67" fmla="*/ 281294992 h 485"/>
              <a:gd name="T68" fmla="*/ 727559471 w 316"/>
              <a:gd name="T69" fmla="*/ 343805126 h 485"/>
              <a:gd name="T70" fmla="*/ 586217813 w 316"/>
              <a:gd name="T71" fmla="*/ 472733326 h 485"/>
              <a:gd name="T72" fmla="*/ 563047000 w 316"/>
              <a:gd name="T73" fmla="*/ 457104744 h 485"/>
              <a:gd name="T74" fmla="*/ 549144816 w 316"/>
              <a:gd name="T75" fmla="*/ 478593695 h 485"/>
              <a:gd name="T76" fmla="*/ 551461593 w 316"/>
              <a:gd name="T77" fmla="*/ 500081248 h 485"/>
              <a:gd name="T78" fmla="*/ 671949214 w 316"/>
              <a:gd name="T79" fmla="*/ 677844835 h 485"/>
              <a:gd name="T80" fmla="*/ 625607587 w 316"/>
              <a:gd name="T81" fmla="*/ 677844835 h 485"/>
              <a:gd name="T82" fmla="*/ 567680554 w 316"/>
              <a:gd name="T83" fmla="*/ 754028405 h 485"/>
              <a:gd name="T84" fmla="*/ 486584229 w 316"/>
              <a:gd name="T85" fmla="*/ 789190618 h 485"/>
              <a:gd name="T86" fmla="*/ 479632376 w 316"/>
              <a:gd name="T87" fmla="*/ 859515043 h 485"/>
              <a:gd name="T88" fmla="*/ 451828009 w 316"/>
              <a:gd name="T89" fmla="*/ 882955120 h 485"/>
              <a:gd name="T90" fmla="*/ 382315473 w 316"/>
              <a:gd name="T91" fmla="*/ 898583702 h 485"/>
              <a:gd name="T92" fmla="*/ 315121332 w 316"/>
              <a:gd name="T93" fmla="*/ 888815489 h 485"/>
              <a:gd name="T94" fmla="*/ 215487747 w 316"/>
              <a:gd name="T95" fmla="*/ 943512730 h 485"/>
              <a:gd name="T96" fmla="*/ 139023406 w 316"/>
              <a:gd name="T97" fmla="*/ 888815489 h 485"/>
              <a:gd name="T98" fmla="*/ 90364979 w 316"/>
              <a:gd name="T99" fmla="*/ 873188305 h 485"/>
              <a:gd name="T100" fmla="*/ 37073009 w 316"/>
              <a:gd name="T101" fmla="*/ 873188305 h 485"/>
              <a:gd name="T102" fmla="*/ 0 w 316"/>
              <a:gd name="T103" fmla="*/ 849746830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6"/>
              <a:gd name="T157" fmla="*/ 0 h 485"/>
              <a:gd name="T158" fmla="*/ 316 w 316"/>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6" h="485">
                <a:moveTo>
                  <a:pt x="0" y="435"/>
                </a:moveTo>
                <a:lnTo>
                  <a:pt x="7" y="398"/>
                </a:lnTo>
                <a:lnTo>
                  <a:pt x="7" y="359"/>
                </a:lnTo>
                <a:lnTo>
                  <a:pt x="16" y="341"/>
                </a:lnTo>
                <a:lnTo>
                  <a:pt x="21" y="343"/>
                </a:lnTo>
                <a:lnTo>
                  <a:pt x="23" y="338"/>
                </a:lnTo>
                <a:lnTo>
                  <a:pt x="26" y="337"/>
                </a:lnTo>
                <a:lnTo>
                  <a:pt x="44" y="333"/>
                </a:lnTo>
                <a:lnTo>
                  <a:pt x="44" y="330"/>
                </a:lnTo>
                <a:lnTo>
                  <a:pt x="47" y="327"/>
                </a:lnTo>
                <a:lnTo>
                  <a:pt x="46" y="324"/>
                </a:lnTo>
                <a:lnTo>
                  <a:pt x="48" y="323"/>
                </a:lnTo>
                <a:lnTo>
                  <a:pt x="47" y="318"/>
                </a:lnTo>
                <a:lnTo>
                  <a:pt x="49" y="318"/>
                </a:lnTo>
                <a:lnTo>
                  <a:pt x="55" y="316"/>
                </a:lnTo>
                <a:lnTo>
                  <a:pt x="53" y="312"/>
                </a:lnTo>
                <a:lnTo>
                  <a:pt x="62" y="304"/>
                </a:lnTo>
                <a:lnTo>
                  <a:pt x="58" y="301"/>
                </a:lnTo>
                <a:lnTo>
                  <a:pt x="57" y="302"/>
                </a:lnTo>
                <a:lnTo>
                  <a:pt x="49" y="298"/>
                </a:lnTo>
                <a:lnTo>
                  <a:pt x="39" y="294"/>
                </a:lnTo>
                <a:lnTo>
                  <a:pt x="38" y="284"/>
                </a:lnTo>
                <a:lnTo>
                  <a:pt x="26" y="279"/>
                </a:lnTo>
                <a:lnTo>
                  <a:pt x="24" y="263"/>
                </a:lnTo>
                <a:lnTo>
                  <a:pt x="26" y="249"/>
                </a:lnTo>
                <a:lnTo>
                  <a:pt x="33" y="242"/>
                </a:lnTo>
                <a:lnTo>
                  <a:pt x="30" y="236"/>
                </a:lnTo>
                <a:lnTo>
                  <a:pt x="23" y="236"/>
                </a:lnTo>
                <a:lnTo>
                  <a:pt x="21" y="232"/>
                </a:lnTo>
                <a:lnTo>
                  <a:pt x="32" y="226"/>
                </a:lnTo>
                <a:lnTo>
                  <a:pt x="38" y="217"/>
                </a:lnTo>
                <a:lnTo>
                  <a:pt x="47" y="215"/>
                </a:lnTo>
                <a:lnTo>
                  <a:pt x="40" y="195"/>
                </a:lnTo>
                <a:lnTo>
                  <a:pt x="48" y="192"/>
                </a:lnTo>
                <a:lnTo>
                  <a:pt x="49" y="192"/>
                </a:lnTo>
                <a:lnTo>
                  <a:pt x="53" y="189"/>
                </a:lnTo>
                <a:lnTo>
                  <a:pt x="62" y="189"/>
                </a:lnTo>
                <a:lnTo>
                  <a:pt x="72" y="182"/>
                </a:lnTo>
                <a:lnTo>
                  <a:pt x="80" y="175"/>
                </a:lnTo>
                <a:lnTo>
                  <a:pt x="85" y="172"/>
                </a:lnTo>
                <a:lnTo>
                  <a:pt x="81" y="154"/>
                </a:lnTo>
                <a:lnTo>
                  <a:pt x="79" y="131"/>
                </a:lnTo>
                <a:lnTo>
                  <a:pt x="85" y="131"/>
                </a:lnTo>
                <a:lnTo>
                  <a:pt x="92" y="122"/>
                </a:lnTo>
                <a:lnTo>
                  <a:pt x="101" y="114"/>
                </a:lnTo>
                <a:lnTo>
                  <a:pt x="94" y="109"/>
                </a:lnTo>
                <a:lnTo>
                  <a:pt x="96" y="98"/>
                </a:lnTo>
                <a:lnTo>
                  <a:pt x="93" y="98"/>
                </a:lnTo>
                <a:lnTo>
                  <a:pt x="88" y="92"/>
                </a:lnTo>
                <a:lnTo>
                  <a:pt x="79" y="73"/>
                </a:lnTo>
                <a:lnTo>
                  <a:pt x="72" y="66"/>
                </a:lnTo>
                <a:lnTo>
                  <a:pt x="61" y="53"/>
                </a:lnTo>
                <a:lnTo>
                  <a:pt x="49" y="33"/>
                </a:lnTo>
                <a:lnTo>
                  <a:pt x="50" y="29"/>
                </a:lnTo>
                <a:lnTo>
                  <a:pt x="66" y="13"/>
                </a:lnTo>
                <a:lnTo>
                  <a:pt x="61" y="10"/>
                </a:lnTo>
                <a:lnTo>
                  <a:pt x="63" y="4"/>
                </a:lnTo>
                <a:lnTo>
                  <a:pt x="72" y="5"/>
                </a:lnTo>
                <a:lnTo>
                  <a:pt x="81" y="2"/>
                </a:lnTo>
                <a:lnTo>
                  <a:pt x="89" y="0"/>
                </a:lnTo>
                <a:lnTo>
                  <a:pt x="98" y="10"/>
                </a:lnTo>
                <a:lnTo>
                  <a:pt x="108" y="11"/>
                </a:lnTo>
                <a:lnTo>
                  <a:pt x="116" y="22"/>
                </a:lnTo>
                <a:lnTo>
                  <a:pt x="121" y="23"/>
                </a:lnTo>
                <a:lnTo>
                  <a:pt x="132" y="17"/>
                </a:lnTo>
                <a:lnTo>
                  <a:pt x="134" y="16"/>
                </a:lnTo>
                <a:lnTo>
                  <a:pt x="148" y="17"/>
                </a:lnTo>
                <a:lnTo>
                  <a:pt x="148" y="25"/>
                </a:lnTo>
                <a:lnTo>
                  <a:pt x="150" y="27"/>
                </a:lnTo>
                <a:lnTo>
                  <a:pt x="158" y="23"/>
                </a:lnTo>
                <a:lnTo>
                  <a:pt x="165" y="28"/>
                </a:lnTo>
                <a:lnTo>
                  <a:pt x="170" y="23"/>
                </a:lnTo>
                <a:lnTo>
                  <a:pt x="172" y="27"/>
                </a:lnTo>
                <a:lnTo>
                  <a:pt x="172" y="29"/>
                </a:lnTo>
                <a:lnTo>
                  <a:pt x="170" y="28"/>
                </a:lnTo>
                <a:lnTo>
                  <a:pt x="167" y="36"/>
                </a:lnTo>
                <a:lnTo>
                  <a:pt x="180" y="44"/>
                </a:lnTo>
                <a:lnTo>
                  <a:pt x="198" y="66"/>
                </a:lnTo>
                <a:lnTo>
                  <a:pt x="195" y="73"/>
                </a:lnTo>
                <a:lnTo>
                  <a:pt x="201" y="78"/>
                </a:lnTo>
                <a:lnTo>
                  <a:pt x="201" y="83"/>
                </a:lnTo>
                <a:lnTo>
                  <a:pt x="212" y="88"/>
                </a:lnTo>
                <a:lnTo>
                  <a:pt x="213" y="86"/>
                </a:lnTo>
                <a:lnTo>
                  <a:pt x="221" y="89"/>
                </a:lnTo>
                <a:lnTo>
                  <a:pt x="230" y="84"/>
                </a:lnTo>
                <a:lnTo>
                  <a:pt x="234" y="88"/>
                </a:lnTo>
                <a:lnTo>
                  <a:pt x="233" y="91"/>
                </a:lnTo>
                <a:lnTo>
                  <a:pt x="243" y="98"/>
                </a:lnTo>
                <a:lnTo>
                  <a:pt x="248" y="98"/>
                </a:lnTo>
                <a:lnTo>
                  <a:pt x="249" y="97"/>
                </a:lnTo>
                <a:lnTo>
                  <a:pt x="257" y="97"/>
                </a:lnTo>
                <a:lnTo>
                  <a:pt x="257" y="103"/>
                </a:lnTo>
                <a:lnTo>
                  <a:pt x="271" y="111"/>
                </a:lnTo>
                <a:lnTo>
                  <a:pt x="280" y="114"/>
                </a:lnTo>
                <a:lnTo>
                  <a:pt x="285" y="119"/>
                </a:lnTo>
                <a:lnTo>
                  <a:pt x="299" y="123"/>
                </a:lnTo>
                <a:lnTo>
                  <a:pt x="302" y="122"/>
                </a:lnTo>
                <a:lnTo>
                  <a:pt x="307" y="125"/>
                </a:lnTo>
                <a:lnTo>
                  <a:pt x="304" y="131"/>
                </a:lnTo>
                <a:lnTo>
                  <a:pt x="311" y="133"/>
                </a:lnTo>
                <a:lnTo>
                  <a:pt x="314" y="133"/>
                </a:lnTo>
                <a:lnTo>
                  <a:pt x="316" y="144"/>
                </a:lnTo>
                <a:lnTo>
                  <a:pt x="307" y="158"/>
                </a:lnTo>
                <a:lnTo>
                  <a:pt x="314" y="167"/>
                </a:lnTo>
                <a:lnTo>
                  <a:pt x="314" y="176"/>
                </a:lnTo>
                <a:lnTo>
                  <a:pt x="302" y="211"/>
                </a:lnTo>
                <a:lnTo>
                  <a:pt x="281" y="220"/>
                </a:lnTo>
                <a:lnTo>
                  <a:pt x="253" y="242"/>
                </a:lnTo>
                <a:lnTo>
                  <a:pt x="249" y="242"/>
                </a:lnTo>
                <a:lnTo>
                  <a:pt x="245" y="234"/>
                </a:lnTo>
                <a:lnTo>
                  <a:pt x="243" y="234"/>
                </a:lnTo>
                <a:lnTo>
                  <a:pt x="244" y="237"/>
                </a:lnTo>
                <a:lnTo>
                  <a:pt x="235" y="240"/>
                </a:lnTo>
                <a:lnTo>
                  <a:pt x="237" y="245"/>
                </a:lnTo>
                <a:lnTo>
                  <a:pt x="231" y="251"/>
                </a:lnTo>
                <a:lnTo>
                  <a:pt x="235" y="257"/>
                </a:lnTo>
                <a:lnTo>
                  <a:pt x="238" y="256"/>
                </a:lnTo>
                <a:lnTo>
                  <a:pt x="284" y="326"/>
                </a:lnTo>
                <a:lnTo>
                  <a:pt x="298" y="349"/>
                </a:lnTo>
                <a:lnTo>
                  <a:pt x="290" y="347"/>
                </a:lnTo>
                <a:lnTo>
                  <a:pt x="287" y="351"/>
                </a:lnTo>
                <a:lnTo>
                  <a:pt x="277" y="352"/>
                </a:lnTo>
                <a:lnTo>
                  <a:pt x="270" y="347"/>
                </a:lnTo>
                <a:lnTo>
                  <a:pt x="259" y="355"/>
                </a:lnTo>
                <a:lnTo>
                  <a:pt x="254" y="362"/>
                </a:lnTo>
                <a:lnTo>
                  <a:pt x="245" y="386"/>
                </a:lnTo>
                <a:lnTo>
                  <a:pt x="242" y="391"/>
                </a:lnTo>
                <a:lnTo>
                  <a:pt x="213" y="399"/>
                </a:lnTo>
                <a:lnTo>
                  <a:pt x="210" y="404"/>
                </a:lnTo>
                <a:lnTo>
                  <a:pt x="195" y="429"/>
                </a:lnTo>
                <a:lnTo>
                  <a:pt x="198" y="435"/>
                </a:lnTo>
                <a:lnTo>
                  <a:pt x="207" y="440"/>
                </a:lnTo>
                <a:lnTo>
                  <a:pt x="203" y="446"/>
                </a:lnTo>
                <a:lnTo>
                  <a:pt x="203" y="449"/>
                </a:lnTo>
                <a:lnTo>
                  <a:pt x="195" y="452"/>
                </a:lnTo>
                <a:lnTo>
                  <a:pt x="195" y="458"/>
                </a:lnTo>
                <a:lnTo>
                  <a:pt x="179" y="466"/>
                </a:lnTo>
                <a:lnTo>
                  <a:pt x="165" y="460"/>
                </a:lnTo>
                <a:lnTo>
                  <a:pt x="150" y="460"/>
                </a:lnTo>
                <a:lnTo>
                  <a:pt x="149" y="453"/>
                </a:lnTo>
                <a:lnTo>
                  <a:pt x="136" y="455"/>
                </a:lnTo>
                <a:lnTo>
                  <a:pt x="124" y="463"/>
                </a:lnTo>
                <a:lnTo>
                  <a:pt x="101" y="485"/>
                </a:lnTo>
                <a:lnTo>
                  <a:pt x="93" y="483"/>
                </a:lnTo>
                <a:lnTo>
                  <a:pt x="60" y="466"/>
                </a:lnTo>
                <a:lnTo>
                  <a:pt x="62" y="453"/>
                </a:lnTo>
                <a:lnTo>
                  <a:pt x="60" y="455"/>
                </a:lnTo>
                <a:lnTo>
                  <a:pt x="49" y="450"/>
                </a:lnTo>
                <a:lnTo>
                  <a:pt x="44" y="449"/>
                </a:lnTo>
                <a:lnTo>
                  <a:pt x="39" y="447"/>
                </a:lnTo>
                <a:lnTo>
                  <a:pt x="34" y="450"/>
                </a:lnTo>
                <a:lnTo>
                  <a:pt x="25" y="446"/>
                </a:lnTo>
                <a:lnTo>
                  <a:pt x="16" y="447"/>
                </a:lnTo>
                <a:lnTo>
                  <a:pt x="6" y="453"/>
                </a:lnTo>
                <a:lnTo>
                  <a:pt x="2" y="450"/>
                </a:lnTo>
                <a:lnTo>
                  <a:pt x="0" y="435"/>
                </a:lnTo>
                <a:close/>
              </a:path>
            </a:pathLst>
          </a:custGeom>
          <a:solidFill>
            <a:srgbClr val="FFFFFF"/>
          </a:solidFill>
          <a:ln w="3175" cap="rnd"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47" name="Freeform 31"/>
          <p:cNvSpPr>
            <a:spLocks/>
          </p:cNvSpPr>
          <p:nvPr/>
        </p:nvSpPr>
        <p:spPr bwMode="auto">
          <a:xfrm>
            <a:off x="6621463" y="2466975"/>
            <a:ext cx="476250" cy="739775"/>
          </a:xfrm>
          <a:custGeom>
            <a:avLst/>
            <a:gdLst>
              <a:gd name="T0" fmla="*/ 167762097 w 312"/>
              <a:gd name="T1" fmla="*/ 713063385 h 530"/>
              <a:gd name="T2" fmla="*/ 132811162 w 312"/>
              <a:gd name="T3" fmla="*/ 732546154 h 530"/>
              <a:gd name="T4" fmla="*/ 97861728 w 312"/>
              <a:gd name="T5" fmla="*/ 711116243 h 530"/>
              <a:gd name="T6" fmla="*/ 102520452 w 312"/>
              <a:gd name="T7" fmla="*/ 646822846 h 530"/>
              <a:gd name="T8" fmla="*/ 41940524 w 312"/>
              <a:gd name="T9" fmla="*/ 619547494 h 530"/>
              <a:gd name="T10" fmla="*/ 53590339 w 312"/>
              <a:gd name="T11" fmla="*/ 543565657 h 530"/>
              <a:gd name="T12" fmla="*/ 51260989 w 312"/>
              <a:gd name="T13" fmla="*/ 520185986 h 530"/>
              <a:gd name="T14" fmla="*/ 39611174 w 312"/>
              <a:gd name="T15" fmla="*/ 467582425 h 530"/>
              <a:gd name="T16" fmla="*/ 16310036 w 312"/>
              <a:gd name="T17" fmla="*/ 446152688 h 530"/>
              <a:gd name="T18" fmla="*/ 16310036 w 312"/>
              <a:gd name="T19" fmla="*/ 391600588 h 530"/>
              <a:gd name="T20" fmla="*/ 20970262 w 312"/>
              <a:gd name="T21" fmla="*/ 374066533 h 530"/>
              <a:gd name="T22" fmla="*/ 0 w 312"/>
              <a:gd name="T23" fmla="*/ 364325149 h 530"/>
              <a:gd name="T24" fmla="*/ 9320456 w 312"/>
              <a:gd name="T25" fmla="*/ 337049797 h 530"/>
              <a:gd name="T26" fmla="*/ 23299612 w 312"/>
              <a:gd name="T27" fmla="*/ 298084609 h 530"/>
              <a:gd name="T28" fmla="*/ 30290721 w 312"/>
              <a:gd name="T29" fmla="*/ 280549158 h 530"/>
              <a:gd name="T30" fmla="*/ 55921216 w 312"/>
              <a:gd name="T31" fmla="*/ 276653477 h 530"/>
              <a:gd name="T32" fmla="*/ 62910793 w 312"/>
              <a:gd name="T33" fmla="*/ 243532509 h 530"/>
              <a:gd name="T34" fmla="*/ 62910793 w 312"/>
              <a:gd name="T35" fmla="*/ 225998454 h 530"/>
              <a:gd name="T36" fmla="*/ 116501132 w 312"/>
              <a:gd name="T37" fmla="*/ 216257157 h 530"/>
              <a:gd name="T38" fmla="*/ 95530852 w 312"/>
              <a:gd name="T39" fmla="*/ 210412937 h 530"/>
              <a:gd name="T40" fmla="*/ 95530852 w 312"/>
              <a:gd name="T41" fmla="*/ 190930344 h 530"/>
              <a:gd name="T42" fmla="*/ 170091447 w 312"/>
              <a:gd name="T43" fmla="*/ 173394849 h 530"/>
              <a:gd name="T44" fmla="*/ 216692234 w 312"/>
              <a:gd name="T45" fmla="*/ 151965112 h 530"/>
              <a:gd name="T46" fmla="*/ 286592579 w 312"/>
              <a:gd name="T47" fmla="*/ 97413012 h 530"/>
              <a:gd name="T48" fmla="*/ 379794057 w 312"/>
              <a:gd name="T49" fmla="*/ 44809418 h 530"/>
              <a:gd name="T50" fmla="*/ 424064015 w 312"/>
              <a:gd name="T51" fmla="*/ 68189100 h 530"/>
              <a:gd name="T52" fmla="*/ 514936143 w 312"/>
              <a:gd name="T53" fmla="*/ 91568793 h 530"/>
              <a:gd name="T54" fmla="*/ 545225326 w 312"/>
              <a:gd name="T55" fmla="*/ 83774617 h 530"/>
              <a:gd name="T56" fmla="*/ 563866232 w 312"/>
              <a:gd name="T57" fmla="*/ 33120979 h 530"/>
              <a:gd name="T58" fmla="*/ 591826065 w 312"/>
              <a:gd name="T59" fmla="*/ 31172440 h 530"/>
              <a:gd name="T60" fmla="*/ 605806745 w 312"/>
              <a:gd name="T61" fmla="*/ 3897078 h 530"/>
              <a:gd name="T62" fmla="*/ 659397060 w 312"/>
              <a:gd name="T63" fmla="*/ 64292023 h 530"/>
              <a:gd name="T64" fmla="*/ 708327149 w 312"/>
              <a:gd name="T65" fmla="*/ 128585442 h 530"/>
              <a:gd name="T66" fmla="*/ 726968055 w 312"/>
              <a:gd name="T67" fmla="*/ 157809332 h 530"/>
              <a:gd name="T68" fmla="*/ 675707090 w 312"/>
              <a:gd name="T69" fmla="*/ 190930344 h 530"/>
              <a:gd name="T70" fmla="*/ 678037966 w 312"/>
              <a:gd name="T71" fmla="*/ 276653477 h 530"/>
              <a:gd name="T72" fmla="*/ 615127198 w 312"/>
              <a:gd name="T73" fmla="*/ 303928829 h 530"/>
              <a:gd name="T74" fmla="*/ 584836488 w 312"/>
              <a:gd name="T75" fmla="*/ 315618664 h 530"/>
              <a:gd name="T76" fmla="*/ 563866232 w 312"/>
              <a:gd name="T77" fmla="*/ 376015072 h 530"/>
              <a:gd name="T78" fmla="*/ 561536882 w 312"/>
              <a:gd name="T79" fmla="*/ 395497665 h 530"/>
              <a:gd name="T80" fmla="*/ 545225326 w 312"/>
              <a:gd name="T81" fmla="*/ 450048370 h 530"/>
              <a:gd name="T82" fmla="*/ 582507138 w 312"/>
              <a:gd name="T83" fmla="*/ 510444689 h 530"/>
              <a:gd name="T84" fmla="*/ 626777001 w 312"/>
              <a:gd name="T85" fmla="*/ 522134525 h 530"/>
              <a:gd name="T86" fmla="*/ 619787424 w 312"/>
              <a:gd name="T87" fmla="*/ 553306954 h 530"/>
              <a:gd name="T88" fmla="*/ 603477395 w 312"/>
              <a:gd name="T89" fmla="*/ 564996789 h 530"/>
              <a:gd name="T90" fmla="*/ 594156942 w 312"/>
              <a:gd name="T91" fmla="*/ 580582306 h 530"/>
              <a:gd name="T92" fmla="*/ 545225326 w 312"/>
              <a:gd name="T93" fmla="*/ 596167823 h 530"/>
              <a:gd name="T94" fmla="*/ 507945040 w 312"/>
              <a:gd name="T95" fmla="*/ 635133010 h 530"/>
              <a:gd name="T96" fmla="*/ 496295237 w 312"/>
              <a:gd name="T97" fmla="*/ 814373606 h 530"/>
              <a:gd name="T98" fmla="*/ 486974784 w 312"/>
              <a:gd name="T99" fmla="*/ 831907661 h 530"/>
              <a:gd name="T100" fmla="*/ 454354725 w 312"/>
              <a:gd name="T101" fmla="*/ 911786574 h 530"/>
              <a:gd name="T102" fmla="*/ 447365148 w 312"/>
              <a:gd name="T103" fmla="*/ 929320630 h 530"/>
              <a:gd name="T104" fmla="*/ 370473604 w 312"/>
              <a:gd name="T105" fmla="*/ 968285817 h 530"/>
              <a:gd name="T106" fmla="*/ 309893712 w 312"/>
              <a:gd name="T107" fmla="*/ 1024786456 h 530"/>
              <a:gd name="T108" fmla="*/ 209702658 w 312"/>
              <a:gd name="T109" fmla="*/ 1001406785 h 530"/>
              <a:gd name="T110" fmla="*/ 188732354 w 312"/>
              <a:gd name="T111" fmla="*/ 974131433 h 530"/>
              <a:gd name="T112" fmla="*/ 193392580 w 312"/>
              <a:gd name="T113" fmla="*/ 816322144 h 530"/>
              <a:gd name="T114" fmla="*/ 191061704 w 312"/>
              <a:gd name="T115" fmla="*/ 798788089 h 5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2"/>
              <a:gd name="T175" fmla="*/ 0 h 530"/>
              <a:gd name="T176" fmla="*/ 312 w 312"/>
              <a:gd name="T177" fmla="*/ 530 h 5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2" h="530">
                <a:moveTo>
                  <a:pt x="70" y="402"/>
                </a:moveTo>
                <a:lnTo>
                  <a:pt x="69" y="394"/>
                </a:lnTo>
                <a:lnTo>
                  <a:pt x="72" y="366"/>
                </a:lnTo>
                <a:lnTo>
                  <a:pt x="70" y="363"/>
                </a:lnTo>
                <a:lnTo>
                  <a:pt x="64" y="365"/>
                </a:lnTo>
                <a:lnTo>
                  <a:pt x="57" y="376"/>
                </a:lnTo>
                <a:lnTo>
                  <a:pt x="54" y="377"/>
                </a:lnTo>
                <a:lnTo>
                  <a:pt x="49" y="374"/>
                </a:lnTo>
                <a:lnTo>
                  <a:pt x="42" y="365"/>
                </a:lnTo>
                <a:lnTo>
                  <a:pt x="44" y="355"/>
                </a:lnTo>
                <a:lnTo>
                  <a:pt x="41" y="337"/>
                </a:lnTo>
                <a:lnTo>
                  <a:pt x="44" y="332"/>
                </a:lnTo>
                <a:lnTo>
                  <a:pt x="40" y="323"/>
                </a:lnTo>
                <a:lnTo>
                  <a:pt x="31" y="318"/>
                </a:lnTo>
                <a:lnTo>
                  <a:pt x="18" y="318"/>
                </a:lnTo>
                <a:lnTo>
                  <a:pt x="17" y="307"/>
                </a:lnTo>
                <a:lnTo>
                  <a:pt x="22" y="298"/>
                </a:lnTo>
                <a:lnTo>
                  <a:pt x="23" y="279"/>
                </a:lnTo>
                <a:lnTo>
                  <a:pt x="24" y="279"/>
                </a:lnTo>
                <a:lnTo>
                  <a:pt x="24" y="268"/>
                </a:lnTo>
                <a:lnTo>
                  <a:pt x="22" y="267"/>
                </a:lnTo>
                <a:lnTo>
                  <a:pt x="19" y="249"/>
                </a:lnTo>
                <a:lnTo>
                  <a:pt x="17" y="245"/>
                </a:lnTo>
                <a:lnTo>
                  <a:pt x="17" y="240"/>
                </a:lnTo>
                <a:lnTo>
                  <a:pt x="14" y="240"/>
                </a:lnTo>
                <a:lnTo>
                  <a:pt x="13" y="229"/>
                </a:lnTo>
                <a:lnTo>
                  <a:pt x="7" y="229"/>
                </a:lnTo>
                <a:lnTo>
                  <a:pt x="9" y="216"/>
                </a:lnTo>
                <a:lnTo>
                  <a:pt x="2" y="200"/>
                </a:lnTo>
                <a:lnTo>
                  <a:pt x="7" y="201"/>
                </a:lnTo>
                <a:lnTo>
                  <a:pt x="8" y="197"/>
                </a:lnTo>
                <a:lnTo>
                  <a:pt x="2" y="193"/>
                </a:lnTo>
                <a:lnTo>
                  <a:pt x="9" y="192"/>
                </a:lnTo>
                <a:lnTo>
                  <a:pt x="4" y="189"/>
                </a:lnTo>
                <a:lnTo>
                  <a:pt x="4" y="185"/>
                </a:lnTo>
                <a:lnTo>
                  <a:pt x="0" y="187"/>
                </a:lnTo>
                <a:lnTo>
                  <a:pt x="0" y="181"/>
                </a:lnTo>
                <a:lnTo>
                  <a:pt x="4" y="178"/>
                </a:lnTo>
                <a:lnTo>
                  <a:pt x="4" y="173"/>
                </a:lnTo>
                <a:lnTo>
                  <a:pt x="9" y="173"/>
                </a:lnTo>
                <a:lnTo>
                  <a:pt x="13" y="156"/>
                </a:lnTo>
                <a:lnTo>
                  <a:pt x="10" y="153"/>
                </a:lnTo>
                <a:lnTo>
                  <a:pt x="9" y="142"/>
                </a:lnTo>
                <a:lnTo>
                  <a:pt x="10" y="140"/>
                </a:lnTo>
                <a:lnTo>
                  <a:pt x="13" y="144"/>
                </a:lnTo>
                <a:lnTo>
                  <a:pt x="19" y="142"/>
                </a:lnTo>
                <a:lnTo>
                  <a:pt x="20" y="144"/>
                </a:lnTo>
                <a:lnTo>
                  <a:pt x="24" y="142"/>
                </a:lnTo>
                <a:lnTo>
                  <a:pt x="27" y="144"/>
                </a:lnTo>
                <a:lnTo>
                  <a:pt x="32" y="144"/>
                </a:lnTo>
                <a:lnTo>
                  <a:pt x="27" y="125"/>
                </a:lnTo>
                <a:lnTo>
                  <a:pt x="28" y="125"/>
                </a:lnTo>
                <a:lnTo>
                  <a:pt x="25" y="119"/>
                </a:lnTo>
                <a:lnTo>
                  <a:pt x="27" y="116"/>
                </a:lnTo>
                <a:lnTo>
                  <a:pt x="37" y="116"/>
                </a:lnTo>
                <a:lnTo>
                  <a:pt x="42" y="111"/>
                </a:lnTo>
                <a:lnTo>
                  <a:pt x="50" y="111"/>
                </a:lnTo>
                <a:lnTo>
                  <a:pt x="53" y="108"/>
                </a:lnTo>
                <a:lnTo>
                  <a:pt x="46" y="105"/>
                </a:lnTo>
                <a:lnTo>
                  <a:pt x="41" y="108"/>
                </a:lnTo>
                <a:lnTo>
                  <a:pt x="33" y="106"/>
                </a:lnTo>
                <a:lnTo>
                  <a:pt x="33" y="92"/>
                </a:lnTo>
                <a:lnTo>
                  <a:pt x="41" y="98"/>
                </a:lnTo>
                <a:lnTo>
                  <a:pt x="57" y="100"/>
                </a:lnTo>
                <a:lnTo>
                  <a:pt x="64" y="92"/>
                </a:lnTo>
                <a:lnTo>
                  <a:pt x="73" y="89"/>
                </a:lnTo>
                <a:lnTo>
                  <a:pt x="77" y="83"/>
                </a:lnTo>
                <a:lnTo>
                  <a:pt x="82" y="83"/>
                </a:lnTo>
                <a:lnTo>
                  <a:pt x="93" y="78"/>
                </a:lnTo>
                <a:lnTo>
                  <a:pt x="99" y="69"/>
                </a:lnTo>
                <a:lnTo>
                  <a:pt x="115" y="53"/>
                </a:lnTo>
                <a:lnTo>
                  <a:pt x="123" y="50"/>
                </a:lnTo>
                <a:lnTo>
                  <a:pt x="145" y="30"/>
                </a:lnTo>
                <a:lnTo>
                  <a:pt x="163" y="22"/>
                </a:lnTo>
                <a:lnTo>
                  <a:pt x="163" y="23"/>
                </a:lnTo>
                <a:lnTo>
                  <a:pt x="169" y="27"/>
                </a:lnTo>
                <a:lnTo>
                  <a:pt x="174" y="31"/>
                </a:lnTo>
                <a:lnTo>
                  <a:pt x="182" y="35"/>
                </a:lnTo>
                <a:lnTo>
                  <a:pt x="196" y="45"/>
                </a:lnTo>
                <a:lnTo>
                  <a:pt x="217" y="47"/>
                </a:lnTo>
                <a:lnTo>
                  <a:pt x="221" y="47"/>
                </a:lnTo>
                <a:lnTo>
                  <a:pt x="227" y="49"/>
                </a:lnTo>
                <a:lnTo>
                  <a:pt x="234" y="45"/>
                </a:lnTo>
                <a:lnTo>
                  <a:pt x="234" y="43"/>
                </a:lnTo>
                <a:lnTo>
                  <a:pt x="240" y="43"/>
                </a:lnTo>
                <a:lnTo>
                  <a:pt x="237" y="27"/>
                </a:lnTo>
                <a:lnTo>
                  <a:pt x="242" y="17"/>
                </a:lnTo>
                <a:lnTo>
                  <a:pt x="246" y="19"/>
                </a:lnTo>
                <a:lnTo>
                  <a:pt x="250" y="16"/>
                </a:lnTo>
                <a:lnTo>
                  <a:pt x="254" y="16"/>
                </a:lnTo>
                <a:lnTo>
                  <a:pt x="254" y="8"/>
                </a:lnTo>
                <a:lnTo>
                  <a:pt x="259" y="0"/>
                </a:lnTo>
                <a:lnTo>
                  <a:pt x="260" y="2"/>
                </a:lnTo>
                <a:lnTo>
                  <a:pt x="260" y="0"/>
                </a:lnTo>
                <a:lnTo>
                  <a:pt x="272" y="20"/>
                </a:lnTo>
                <a:lnTo>
                  <a:pt x="283" y="33"/>
                </a:lnTo>
                <a:lnTo>
                  <a:pt x="290" y="41"/>
                </a:lnTo>
                <a:lnTo>
                  <a:pt x="299" y="59"/>
                </a:lnTo>
                <a:lnTo>
                  <a:pt x="304" y="66"/>
                </a:lnTo>
                <a:lnTo>
                  <a:pt x="307" y="66"/>
                </a:lnTo>
                <a:lnTo>
                  <a:pt x="305" y="77"/>
                </a:lnTo>
                <a:lnTo>
                  <a:pt x="312" y="81"/>
                </a:lnTo>
                <a:lnTo>
                  <a:pt x="303" y="89"/>
                </a:lnTo>
                <a:lnTo>
                  <a:pt x="296" y="98"/>
                </a:lnTo>
                <a:lnTo>
                  <a:pt x="290" y="98"/>
                </a:lnTo>
                <a:lnTo>
                  <a:pt x="292" y="122"/>
                </a:lnTo>
                <a:lnTo>
                  <a:pt x="296" y="139"/>
                </a:lnTo>
                <a:lnTo>
                  <a:pt x="291" y="142"/>
                </a:lnTo>
                <a:lnTo>
                  <a:pt x="283" y="150"/>
                </a:lnTo>
                <a:lnTo>
                  <a:pt x="273" y="156"/>
                </a:lnTo>
                <a:lnTo>
                  <a:pt x="264" y="156"/>
                </a:lnTo>
                <a:lnTo>
                  <a:pt x="260" y="159"/>
                </a:lnTo>
                <a:lnTo>
                  <a:pt x="259" y="159"/>
                </a:lnTo>
                <a:lnTo>
                  <a:pt x="251" y="162"/>
                </a:lnTo>
                <a:lnTo>
                  <a:pt x="258" y="182"/>
                </a:lnTo>
                <a:lnTo>
                  <a:pt x="249" y="184"/>
                </a:lnTo>
                <a:lnTo>
                  <a:pt x="242" y="193"/>
                </a:lnTo>
                <a:lnTo>
                  <a:pt x="232" y="200"/>
                </a:lnTo>
                <a:lnTo>
                  <a:pt x="234" y="203"/>
                </a:lnTo>
                <a:lnTo>
                  <a:pt x="241" y="203"/>
                </a:lnTo>
                <a:lnTo>
                  <a:pt x="244" y="209"/>
                </a:lnTo>
                <a:lnTo>
                  <a:pt x="237" y="216"/>
                </a:lnTo>
                <a:lnTo>
                  <a:pt x="234" y="231"/>
                </a:lnTo>
                <a:lnTo>
                  <a:pt x="237" y="246"/>
                </a:lnTo>
                <a:lnTo>
                  <a:pt x="249" y="251"/>
                </a:lnTo>
                <a:lnTo>
                  <a:pt x="250" y="262"/>
                </a:lnTo>
                <a:lnTo>
                  <a:pt x="260" y="265"/>
                </a:lnTo>
                <a:lnTo>
                  <a:pt x="268" y="270"/>
                </a:lnTo>
                <a:lnTo>
                  <a:pt x="269" y="268"/>
                </a:lnTo>
                <a:lnTo>
                  <a:pt x="273" y="271"/>
                </a:lnTo>
                <a:lnTo>
                  <a:pt x="264" y="279"/>
                </a:lnTo>
                <a:lnTo>
                  <a:pt x="266" y="284"/>
                </a:lnTo>
                <a:lnTo>
                  <a:pt x="260" y="285"/>
                </a:lnTo>
                <a:lnTo>
                  <a:pt x="258" y="285"/>
                </a:lnTo>
                <a:lnTo>
                  <a:pt x="259" y="290"/>
                </a:lnTo>
                <a:lnTo>
                  <a:pt x="257" y="291"/>
                </a:lnTo>
                <a:lnTo>
                  <a:pt x="258" y="294"/>
                </a:lnTo>
                <a:lnTo>
                  <a:pt x="255" y="298"/>
                </a:lnTo>
                <a:lnTo>
                  <a:pt x="255" y="301"/>
                </a:lnTo>
                <a:lnTo>
                  <a:pt x="237" y="304"/>
                </a:lnTo>
                <a:lnTo>
                  <a:pt x="234" y="306"/>
                </a:lnTo>
                <a:lnTo>
                  <a:pt x="232" y="310"/>
                </a:lnTo>
                <a:lnTo>
                  <a:pt x="227" y="309"/>
                </a:lnTo>
                <a:lnTo>
                  <a:pt x="218" y="326"/>
                </a:lnTo>
                <a:lnTo>
                  <a:pt x="218" y="365"/>
                </a:lnTo>
                <a:lnTo>
                  <a:pt x="211" y="402"/>
                </a:lnTo>
                <a:lnTo>
                  <a:pt x="213" y="418"/>
                </a:lnTo>
                <a:lnTo>
                  <a:pt x="217" y="421"/>
                </a:lnTo>
                <a:lnTo>
                  <a:pt x="214" y="427"/>
                </a:lnTo>
                <a:lnTo>
                  <a:pt x="209" y="427"/>
                </a:lnTo>
                <a:lnTo>
                  <a:pt x="201" y="436"/>
                </a:lnTo>
                <a:lnTo>
                  <a:pt x="203" y="447"/>
                </a:lnTo>
                <a:lnTo>
                  <a:pt x="195" y="468"/>
                </a:lnTo>
                <a:lnTo>
                  <a:pt x="191" y="468"/>
                </a:lnTo>
                <a:lnTo>
                  <a:pt x="189" y="474"/>
                </a:lnTo>
                <a:lnTo>
                  <a:pt x="192" y="477"/>
                </a:lnTo>
                <a:lnTo>
                  <a:pt x="187" y="485"/>
                </a:lnTo>
                <a:lnTo>
                  <a:pt x="175" y="492"/>
                </a:lnTo>
                <a:lnTo>
                  <a:pt x="159" y="497"/>
                </a:lnTo>
                <a:lnTo>
                  <a:pt x="138" y="517"/>
                </a:lnTo>
                <a:lnTo>
                  <a:pt x="135" y="519"/>
                </a:lnTo>
                <a:lnTo>
                  <a:pt x="133" y="526"/>
                </a:lnTo>
                <a:lnTo>
                  <a:pt x="122" y="530"/>
                </a:lnTo>
                <a:lnTo>
                  <a:pt x="103" y="522"/>
                </a:lnTo>
                <a:lnTo>
                  <a:pt x="90" y="514"/>
                </a:lnTo>
                <a:lnTo>
                  <a:pt x="87" y="508"/>
                </a:lnTo>
                <a:lnTo>
                  <a:pt x="83" y="507"/>
                </a:lnTo>
                <a:lnTo>
                  <a:pt x="81" y="500"/>
                </a:lnTo>
                <a:lnTo>
                  <a:pt x="83" y="492"/>
                </a:lnTo>
                <a:lnTo>
                  <a:pt x="88" y="433"/>
                </a:lnTo>
                <a:lnTo>
                  <a:pt x="83" y="419"/>
                </a:lnTo>
                <a:lnTo>
                  <a:pt x="87" y="416"/>
                </a:lnTo>
                <a:lnTo>
                  <a:pt x="85" y="410"/>
                </a:lnTo>
                <a:lnTo>
                  <a:pt x="82" y="410"/>
                </a:lnTo>
                <a:lnTo>
                  <a:pt x="74" y="416"/>
                </a:lnTo>
                <a:lnTo>
                  <a:pt x="70" y="402"/>
                </a:lnTo>
                <a:close/>
              </a:path>
            </a:pathLst>
          </a:custGeom>
          <a:solidFill>
            <a:srgbClr val="FFFFFF"/>
          </a:solidFill>
          <a:ln w="3175" cap="rnd"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48" name="Freeform 32"/>
          <p:cNvSpPr>
            <a:spLocks/>
          </p:cNvSpPr>
          <p:nvPr/>
        </p:nvSpPr>
        <p:spPr bwMode="auto">
          <a:xfrm>
            <a:off x="7505700" y="4373563"/>
            <a:ext cx="660400" cy="444500"/>
          </a:xfrm>
          <a:custGeom>
            <a:avLst/>
            <a:gdLst>
              <a:gd name="T0" fmla="*/ 37390565 w 432"/>
              <a:gd name="T1" fmla="*/ 189521955 h 318"/>
              <a:gd name="T2" fmla="*/ 21031906 w 432"/>
              <a:gd name="T3" fmla="*/ 85968805 h 318"/>
              <a:gd name="T4" fmla="*/ 107498462 w 432"/>
              <a:gd name="T5" fmla="*/ 52754324 h 318"/>
              <a:gd name="T6" fmla="*/ 135542523 w 432"/>
              <a:gd name="T7" fmla="*/ 0 h 318"/>
              <a:gd name="T8" fmla="*/ 170595689 w 432"/>
              <a:gd name="T9" fmla="*/ 0 h 318"/>
              <a:gd name="T10" fmla="*/ 207987819 w 432"/>
              <a:gd name="T11" fmla="*/ 33215890 h 318"/>
              <a:gd name="T12" fmla="*/ 229019719 w 432"/>
              <a:gd name="T13" fmla="*/ 54707048 h 318"/>
              <a:gd name="T14" fmla="*/ 254726393 w 432"/>
              <a:gd name="T15" fmla="*/ 162168398 h 318"/>
              <a:gd name="T16" fmla="*/ 266410272 w 432"/>
              <a:gd name="T17" fmla="*/ 158261552 h 318"/>
              <a:gd name="T18" fmla="*/ 308475600 w 432"/>
              <a:gd name="T19" fmla="*/ 197338442 h 318"/>
              <a:gd name="T20" fmla="*/ 320159479 w 432"/>
              <a:gd name="T21" fmla="*/ 226646077 h 318"/>
              <a:gd name="T22" fmla="*/ 282768926 w 432"/>
              <a:gd name="T23" fmla="*/ 212968622 h 318"/>
              <a:gd name="T24" fmla="*/ 322496866 w 432"/>
              <a:gd name="T25" fmla="*/ 246184501 h 318"/>
              <a:gd name="T26" fmla="*/ 334182274 w 432"/>
              <a:gd name="T27" fmla="*/ 298937405 h 318"/>
              <a:gd name="T28" fmla="*/ 376246073 w 432"/>
              <a:gd name="T29" fmla="*/ 314568982 h 318"/>
              <a:gd name="T30" fmla="*/ 392604727 w 432"/>
              <a:gd name="T31" fmla="*/ 277444860 h 318"/>
              <a:gd name="T32" fmla="*/ 415974110 w 432"/>
              <a:gd name="T33" fmla="*/ 244230379 h 318"/>
              <a:gd name="T34" fmla="*/ 453366192 w 432"/>
              <a:gd name="T35" fmla="*/ 173891732 h 318"/>
              <a:gd name="T36" fmla="*/ 507115399 w 432"/>
              <a:gd name="T37" fmla="*/ 195384321 h 318"/>
              <a:gd name="T38" fmla="*/ 563201993 w 432"/>
              <a:gd name="T39" fmla="*/ 201245288 h 318"/>
              <a:gd name="T40" fmla="*/ 602929934 w 432"/>
              <a:gd name="T41" fmla="*/ 250091347 h 318"/>
              <a:gd name="T42" fmla="*/ 600592546 w 432"/>
              <a:gd name="T43" fmla="*/ 289168193 h 318"/>
              <a:gd name="T44" fmla="*/ 616951200 w 432"/>
              <a:gd name="T45" fmla="*/ 332153284 h 318"/>
              <a:gd name="T46" fmla="*/ 684721674 w 432"/>
              <a:gd name="T47" fmla="*/ 332153284 h 318"/>
              <a:gd name="T48" fmla="*/ 740808268 w 432"/>
              <a:gd name="T49" fmla="*/ 271583892 h 318"/>
              <a:gd name="T50" fmla="*/ 752493676 w 432"/>
              <a:gd name="T51" fmla="*/ 316521706 h 318"/>
              <a:gd name="T52" fmla="*/ 775862963 w 432"/>
              <a:gd name="T53" fmla="*/ 355598553 h 318"/>
              <a:gd name="T54" fmla="*/ 918416262 w 432"/>
              <a:gd name="T55" fmla="*/ 365367765 h 318"/>
              <a:gd name="T56" fmla="*/ 920752121 w 432"/>
              <a:gd name="T57" fmla="*/ 431798212 h 318"/>
              <a:gd name="T58" fmla="*/ 993197369 w 432"/>
              <a:gd name="T59" fmla="*/ 420076276 h 318"/>
              <a:gd name="T60" fmla="*/ 962817449 w 432"/>
              <a:gd name="T61" fmla="*/ 496275847 h 318"/>
              <a:gd name="T62" fmla="*/ 871677689 w 432"/>
              <a:gd name="T63" fmla="*/ 517768393 h 318"/>
              <a:gd name="T64" fmla="*/ 803905686 w 432"/>
              <a:gd name="T65" fmla="*/ 558797963 h 318"/>
              <a:gd name="T66" fmla="*/ 691732307 w 432"/>
              <a:gd name="T67" fmla="*/ 605691298 h 318"/>
              <a:gd name="T68" fmla="*/ 687059061 w 432"/>
              <a:gd name="T69" fmla="*/ 617413233 h 318"/>
              <a:gd name="T70" fmla="*/ 612276425 w 432"/>
              <a:gd name="T71" fmla="*/ 615460509 h 318"/>
              <a:gd name="T72" fmla="*/ 549179198 w 432"/>
              <a:gd name="T73" fmla="*/ 611552265 h 318"/>
              <a:gd name="T74" fmla="*/ 476735479 w 432"/>
              <a:gd name="T75" fmla="*/ 603737176 h 318"/>
              <a:gd name="T76" fmla="*/ 387931481 w 432"/>
              <a:gd name="T77" fmla="*/ 572475419 h 318"/>
              <a:gd name="T78" fmla="*/ 306138213 w 432"/>
              <a:gd name="T79" fmla="*/ 566614451 h 318"/>
              <a:gd name="T80" fmla="*/ 222009086 w 432"/>
              <a:gd name="T81" fmla="*/ 547076028 h 318"/>
              <a:gd name="T82" fmla="*/ 158911810 w 432"/>
              <a:gd name="T83" fmla="*/ 513860149 h 318"/>
              <a:gd name="T84" fmla="*/ 156574423 w 432"/>
              <a:gd name="T85" fmla="*/ 480644270 h 318"/>
              <a:gd name="T86" fmla="*/ 121521257 w 432"/>
              <a:gd name="T87" fmla="*/ 437660577 h 318"/>
              <a:gd name="T88" fmla="*/ 102825216 w 432"/>
              <a:gd name="T89" fmla="*/ 402491975 h 318"/>
              <a:gd name="T90" fmla="*/ 67770497 w 432"/>
              <a:gd name="T91" fmla="*/ 392722763 h 318"/>
              <a:gd name="T92" fmla="*/ 39727953 w 432"/>
              <a:gd name="T93" fmla="*/ 359506797 h 318"/>
              <a:gd name="T94" fmla="*/ 28042545 w 432"/>
              <a:gd name="T95" fmla="*/ 273538014 h 3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2"/>
              <a:gd name="T145" fmla="*/ 0 h 318"/>
              <a:gd name="T146" fmla="*/ 432 w 432"/>
              <a:gd name="T147" fmla="*/ 318 h 3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2" h="318">
                <a:moveTo>
                  <a:pt x="4" y="123"/>
                </a:moveTo>
                <a:lnTo>
                  <a:pt x="0" y="116"/>
                </a:lnTo>
                <a:lnTo>
                  <a:pt x="12" y="97"/>
                </a:lnTo>
                <a:lnTo>
                  <a:pt x="16" y="97"/>
                </a:lnTo>
                <a:lnTo>
                  <a:pt x="14" y="87"/>
                </a:lnTo>
                <a:lnTo>
                  <a:pt x="13" y="87"/>
                </a:lnTo>
                <a:lnTo>
                  <a:pt x="5" y="44"/>
                </a:lnTo>
                <a:lnTo>
                  <a:pt x="9" y="44"/>
                </a:lnTo>
                <a:lnTo>
                  <a:pt x="4" y="30"/>
                </a:lnTo>
                <a:lnTo>
                  <a:pt x="18" y="30"/>
                </a:lnTo>
                <a:lnTo>
                  <a:pt x="26" y="25"/>
                </a:lnTo>
                <a:lnTo>
                  <a:pt x="46" y="27"/>
                </a:lnTo>
                <a:lnTo>
                  <a:pt x="52" y="12"/>
                </a:lnTo>
                <a:lnTo>
                  <a:pt x="49" y="6"/>
                </a:lnTo>
                <a:lnTo>
                  <a:pt x="57" y="6"/>
                </a:lnTo>
                <a:lnTo>
                  <a:pt x="58" y="0"/>
                </a:lnTo>
                <a:lnTo>
                  <a:pt x="68" y="0"/>
                </a:lnTo>
                <a:lnTo>
                  <a:pt x="68" y="6"/>
                </a:lnTo>
                <a:lnTo>
                  <a:pt x="73" y="6"/>
                </a:lnTo>
                <a:lnTo>
                  <a:pt x="73" y="0"/>
                </a:lnTo>
                <a:lnTo>
                  <a:pt x="78" y="2"/>
                </a:lnTo>
                <a:lnTo>
                  <a:pt x="77" y="5"/>
                </a:lnTo>
                <a:lnTo>
                  <a:pt x="86" y="3"/>
                </a:lnTo>
                <a:lnTo>
                  <a:pt x="89" y="17"/>
                </a:lnTo>
                <a:lnTo>
                  <a:pt x="86" y="20"/>
                </a:lnTo>
                <a:lnTo>
                  <a:pt x="86" y="25"/>
                </a:lnTo>
                <a:lnTo>
                  <a:pt x="94" y="28"/>
                </a:lnTo>
                <a:lnTo>
                  <a:pt x="98" y="28"/>
                </a:lnTo>
                <a:lnTo>
                  <a:pt x="94" y="59"/>
                </a:lnTo>
                <a:lnTo>
                  <a:pt x="99" y="66"/>
                </a:lnTo>
                <a:lnTo>
                  <a:pt x="100" y="75"/>
                </a:lnTo>
                <a:lnTo>
                  <a:pt x="109" y="83"/>
                </a:lnTo>
                <a:lnTo>
                  <a:pt x="103" y="74"/>
                </a:lnTo>
                <a:lnTo>
                  <a:pt x="107" y="74"/>
                </a:lnTo>
                <a:lnTo>
                  <a:pt x="111" y="81"/>
                </a:lnTo>
                <a:lnTo>
                  <a:pt x="114" y="81"/>
                </a:lnTo>
                <a:lnTo>
                  <a:pt x="118" y="97"/>
                </a:lnTo>
                <a:lnTo>
                  <a:pt x="117" y="101"/>
                </a:lnTo>
                <a:lnTo>
                  <a:pt x="131" y="106"/>
                </a:lnTo>
                <a:lnTo>
                  <a:pt x="132" y="101"/>
                </a:lnTo>
                <a:lnTo>
                  <a:pt x="135" y="101"/>
                </a:lnTo>
                <a:lnTo>
                  <a:pt x="135" y="105"/>
                </a:lnTo>
                <a:lnTo>
                  <a:pt x="137" y="103"/>
                </a:lnTo>
                <a:lnTo>
                  <a:pt x="137" y="116"/>
                </a:lnTo>
                <a:lnTo>
                  <a:pt x="135" y="116"/>
                </a:lnTo>
                <a:lnTo>
                  <a:pt x="132" y="112"/>
                </a:lnTo>
                <a:lnTo>
                  <a:pt x="123" y="108"/>
                </a:lnTo>
                <a:lnTo>
                  <a:pt x="121" y="109"/>
                </a:lnTo>
                <a:lnTo>
                  <a:pt x="120" y="112"/>
                </a:lnTo>
                <a:lnTo>
                  <a:pt x="135" y="117"/>
                </a:lnTo>
                <a:lnTo>
                  <a:pt x="135" y="123"/>
                </a:lnTo>
                <a:lnTo>
                  <a:pt x="138" y="126"/>
                </a:lnTo>
                <a:lnTo>
                  <a:pt x="137" y="139"/>
                </a:lnTo>
                <a:lnTo>
                  <a:pt x="134" y="142"/>
                </a:lnTo>
                <a:lnTo>
                  <a:pt x="134" y="144"/>
                </a:lnTo>
                <a:lnTo>
                  <a:pt x="143" y="153"/>
                </a:lnTo>
                <a:lnTo>
                  <a:pt x="148" y="156"/>
                </a:lnTo>
                <a:lnTo>
                  <a:pt x="149" y="153"/>
                </a:lnTo>
                <a:lnTo>
                  <a:pt x="152" y="154"/>
                </a:lnTo>
                <a:lnTo>
                  <a:pt x="161" y="161"/>
                </a:lnTo>
                <a:lnTo>
                  <a:pt x="161" y="154"/>
                </a:lnTo>
                <a:lnTo>
                  <a:pt x="166" y="144"/>
                </a:lnTo>
                <a:lnTo>
                  <a:pt x="169" y="144"/>
                </a:lnTo>
                <a:lnTo>
                  <a:pt x="168" y="142"/>
                </a:lnTo>
                <a:lnTo>
                  <a:pt x="168" y="134"/>
                </a:lnTo>
                <a:lnTo>
                  <a:pt x="173" y="134"/>
                </a:lnTo>
                <a:lnTo>
                  <a:pt x="178" y="131"/>
                </a:lnTo>
                <a:lnTo>
                  <a:pt x="178" y="125"/>
                </a:lnTo>
                <a:lnTo>
                  <a:pt x="185" y="119"/>
                </a:lnTo>
                <a:lnTo>
                  <a:pt x="178" y="106"/>
                </a:lnTo>
                <a:lnTo>
                  <a:pt x="174" y="90"/>
                </a:lnTo>
                <a:lnTo>
                  <a:pt x="194" y="89"/>
                </a:lnTo>
                <a:lnTo>
                  <a:pt x="199" y="92"/>
                </a:lnTo>
                <a:lnTo>
                  <a:pt x="208" y="90"/>
                </a:lnTo>
                <a:lnTo>
                  <a:pt x="212" y="100"/>
                </a:lnTo>
                <a:lnTo>
                  <a:pt x="217" y="100"/>
                </a:lnTo>
                <a:lnTo>
                  <a:pt x="224" y="108"/>
                </a:lnTo>
                <a:lnTo>
                  <a:pt x="230" y="106"/>
                </a:lnTo>
                <a:lnTo>
                  <a:pt x="231" y="103"/>
                </a:lnTo>
                <a:lnTo>
                  <a:pt x="241" y="103"/>
                </a:lnTo>
                <a:lnTo>
                  <a:pt x="255" y="100"/>
                </a:lnTo>
                <a:lnTo>
                  <a:pt x="255" y="126"/>
                </a:lnTo>
                <a:lnTo>
                  <a:pt x="258" y="126"/>
                </a:lnTo>
                <a:lnTo>
                  <a:pt x="258" y="128"/>
                </a:lnTo>
                <a:lnTo>
                  <a:pt x="258" y="131"/>
                </a:lnTo>
                <a:lnTo>
                  <a:pt x="258" y="134"/>
                </a:lnTo>
                <a:lnTo>
                  <a:pt x="258" y="136"/>
                </a:lnTo>
                <a:lnTo>
                  <a:pt x="257" y="148"/>
                </a:lnTo>
                <a:lnTo>
                  <a:pt x="258" y="161"/>
                </a:lnTo>
                <a:lnTo>
                  <a:pt x="258" y="162"/>
                </a:lnTo>
                <a:lnTo>
                  <a:pt x="259" y="171"/>
                </a:lnTo>
                <a:lnTo>
                  <a:pt x="264" y="170"/>
                </a:lnTo>
                <a:lnTo>
                  <a:pt x="271" y="161"/>
                </a:lnTo>
                <a:lnTo>
                  <a:pt x="290" y="164"/>
                </a:lnTo>
                <a:lnTo>
                  <a:pt x="290" y="168"/>
                </a:lnTo>
                <a:lnTo>
                  <a:pt x="293" y="170"/>
                </a:lnTo>
                <a:lnTo>
                  <a:pt x="295" y="161"/>
                </a:lnTo>
                <a:lnTo>
                  <a:pt x="312" y="142"/>
                </a:lnTo>
                <a:lnTo>
                  <a:pt x="317" y="142"/>
                </a:lnTo>
                <a:lnTo>
                  <a:pt x="317" y="139"/>
                </a:lnTo>
                <a:lnTo>
                  <a:pt x="323" y="139"/>
                </a:lnTo>
                <a:lnTo>
                  <a:pt x="326" y="144"/>
                </a:lnTo>
                <a:lnTo>
                  <a:pt x="321" y="159"/>
                </a:lnTo>
                <a:lnTo>
                  <a:pt x="322" y="162"/>
                </a:lnTo>
                <a:lnTo>
                  <a:pt x="321" y="165"/>
                </a:lnTo>
                <a:lnTo>
                  <a:pt x="322" y="176"/>
                </a:lnTo>
                <a:lnTo>
                  <a:pt x="332" y="175"/>
                </a:lnTo>
                <a:lnTo>
                  <a:pt x="332" y="182"/>
                </a:lnTo>
                <a:lnTo>
                  <a:pt x="340" y="187"/>
                </a:lnTo>
                <a:lnTo>
                  <a:pt x="352" y="185"/>
                </a:lnTo>
                <a:lnTo>
                  <a:pt x="368" y="193"/>
                </a:lnTo>
                <a:lnTo>
                  <a:pt x="393" y="187"/>
                </a:lnTo>
                <a:lnTo>
                  <a:pt x="401" y="196"/>
                </a:lnTo>
                <a:lnTo>
                  <a:pt x="393" y="202"/>
                </a:lnTo>
                <a:lnTo>
                  <a:pt x="388" y="214"/>
                </a:lnTo>
                <a:lnTo>
                  <a:pt x="394" y="221"/>
                </a:lnTo>
                <a:lnTo>
                  <a:pt x="403" y="228"/>
                </a:lnTo>
                <a:lnTo>
                  <a:pt x="409" y="224"/>
                </a:lnTo>
                <a:lnTo>
                  <a:pt x="416" y="226"/>
                </a:lnTo>
                <a:lnTo>
                  <a:pt x="425" y="215"/>
                </a:lnTo>
                <a:lnTo>
                  <a:pt x="430" y="214"/>
                </a:lnTo>
                <a:lnTo>
                  <a:pt x="432" y="229"/>
                </a:lnTo>
                <a:lnTo>
                  <a:pt x="417" y="240"/>
                </a:lnTo>
                <a:lnTo>
                  <a:pt x="412" y="254"/>
                </a:lnTo>
                <a:lnTo>
                  <a:pt x="399" y="267"/>
                </a:lnTo>
                <a:lnTo>
                  <a:pt x="385" y="274"/>
                </a:lnTo>
                <a:lnTo>
                  <a:pt x="378" y="267"/>
                </a:lnTo>
                <a:lnTo>
                  <a:pt x="373" y="265"/>
                </a:lnTo>
                <a:lnTo>
                  <a:pt x="354" y="290"/>
                </a:lnTo>
                <a:lnTo>
                  <a:pt x="352" y="288"/>
                </a:lnTo>
                <a:lnTo>
                  <a:pt x="349" y="290"/>
                </a:lnTo>
                <a:lnTo>
                  <a:pt x="344" y="286"/>
                </a:lnTo>
                <a:lnTo>
                  <a:pt x="339" y="285"/>
                </a:lnTo>
                <a:lnTo>
                  <a:pt x="316" y="309"/>
                </a:lnTo>
                <a:lnTo>
                  <a:pt x="303" y="306"/>
                </a:lnTo>
                <a:lnTo>
                  <a:pt x="296" y="310"/>
                </a:lnTo>
                <a:lnTo>
                  <a:pt x="293" y="310"/>
                </a:lnTo>
                <a:lnTo>
                  <a:pt x="293" y="313"/>
                </a:lnTo>
                <a:lnTo>
                  <a:pt x="295" y="313"/>
                </a:lnTo>
                <a:lnTo>
                  <a:pt x="294" y="316"/>
                </a:lnTo>
                <a:lnTo>
                  <a:pt x="286" y="315"/>
                </a:lnTo>
                <a:lnTo>
                  <a:pt x="285" y="318"/>
                </a:lnTo>
                <a:lnTo>
                  <a:pt x="280" y="318"/>
                </a:lnTo>
                <a:lnTo>
                  <a:pt x="262" y="315"/>
                </a:lnTo>
                <a:lnTo>
                  <a:pt x="258" y="312"/>
                </a:lnTo>
                <a:lnTo>
                  <a:pt x="257" y="312"/>
                </a:lnTo>
                <a:lnTo>
                  <a:pt x="250" y="315"/>
                </a:lnTo>
                <a:lnTo>
                  <a:pt x="235" y="313"/>
                </a:lnTo>
                <a:lnTo>
                  <a:pt x="223" y="315"/>
                </a:lnTo>
                <a:lnTo>
                  <a:pt x="210" y="313"/>
                </a:lnTo>
                <a:lnTo>
                  <a:pt x="209" y="309"/>
                </a:lnTo>
                <a:lnTo>
                  <a:pt x="204" y="309"/>
                </a:lnTo>
                <a:lnTo>
                  <a:pt x="204" y="296"/>
                </a:lnTo>
                <a:lnTo>
                  <a:pt x="197" y="296"/>
                </a:lnTo>
                <a:lnTo>
                  <a:pt x="195" y="294"/>
                </a:lnTo>
                <a:lnTo>
                  <a:pt x="166" y="293"/>
                </a:lnTo>
                <a:lnTo>
                  <a:pt x="153" y="296"/>
                </a:lnTo>
                <a:lnTo>
                  <a:pt x="149" y="299"/>
                </a:lnTo>
                <a:lnTo>
                  <a:pt x="145" y="299"/>
                </a:lnTo>
                <a:lnTo>
                  <a:pt x="131" y="290"/>
                </a:lnTo>
                <a:lnTo>
                  <a:pt x="121" y="291"/>
                </a:lnTo>
                <a:lnTo>
                  <a:pt x="112" y="286"/>
                </a:lnTo>
                <a:lnTo>
                  <a:pt x="108" y="277"/>
                </a:lnTo>
                <a:lnTo>
                  <a:pt x="95" y="280"/>
                </a:lnTo>
                <a:lnTo>
                  <a:pt x="89" y="279"/>
                </a:lnTo>
                <a:lnTo>
                  <a:pt x="80" y="271"/>
                </a:lnTo>
                <a:lnTo>
                  <a:pt x="72" y="271"/>
                </a:lnTo>
                <a:lnTo>
                  <a:pt x="68" y="263"/>
                </a:lnTo>
                <a:lnTo>
                  <a:pt x="72" y="268"/>
                </a:lnTo>
                <a:lnTo>
                  <a:pt x="75" y="265"/>
                </a:lnTo>
                <a:lnTo>
                  <a:pt x="67" y="254"/>
                </a:lnTo>
                <a:lnTo>
                  <a:pt x="67" y="246"/>
                </a:lnTo>
                <a:lnTo>
                  <a:pt x="71" y="251"/>
                </a:lnTo>
                <a:lnTo>
                  <a:pt x="72" y="248"/>
                </a:lnTo>
                <a:lnTo>
                  <a:pt x="54" y="231"/>
                </a:lnTo>
                <a:lnTo>
                  <a:pt x="52" y="224"/>
                </a:lnTo>
                <a:lnTo>
                  <a:pt x="39" y="216"/>
                </a:lnTo>
                <a:lnTo>
                  <a:pt x="37" y="212"/>
                </a:lnTo>
                <a:lnTo>
                  <a:pt x="41" y="212"/>
                </a:lnTo>
                <a:lnTo>
                  <a:pt x="44" y="206"/>
                </a:lnTo>
                <a:lnTo>
                  <a:pt x="35" y="199"/>
                </a:lnTo>
                <a:lnTo>
                  <a:pt x="34" y="196"/>
                </a:lnTo>
                <a:lnTo>
                  <a:pt x="31" y="196"/>
                </a:lnTo>
                <a:lnTo>
                  <a:pt x="29" y="201"/>
                </a:lnTo>
                <a:lnTo>
                  <a:pt x="25" y="199"/>
                </a:lnTo>
                <a:lnTo>
                  <a:pt x="29" y="189"/>
                </a:lnTo>
                <a:lnTo>
                  <a:pt x="17" y="187"/>
                </a:lnTo>
                <a:lnTo>
                  <a:pt x="17" y="184"/>
                </a:lnTo>
                <a:lnTo>
                  <a:pt x="4" y="187"/>
                </a:lnTo>
                <a:lnTo>
                  <a:pt x="5" y="162"/>
                </a:lnTo>
                <a:lnTo>
                  <a:pt x="9" y="159"/>
                </a:lnTo>
                <a:lnTo>
                  <a:pt x="12" y="140"/>
                </a:lnTo>
                <a:lnTo>
                  <a:pt x="9" y="131"/>
                </a:lnTo>
                <a:lnTo>
                  <a:pt x="4" y="123"/>
                </a:lnTo>
                <a:close/>
              </a:path>
            </a:pathLst>
          </a:custGeom>
          <a:solidFill>
            <a:srgbClr val="FFFFFF"/>
          </a:solidFill>
          <a:ln w="3175" cap="rnd" cmpd="sng">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49" name="Freeform 33"/>
          <p:cNvSpPr>
            <a:spLocks/>
          </p:cNvSpPr>
          <p:nvPr/>
        </p:nvSpPr>
        <p:spPr bwMode="auto">
          <a:xfrm>
            <a:off x="7443788" y="4759325"/>
            <a:ext cx="492125" cy="730250"/>
          </a:xfrm>
          <a:custGeom>
            <a:avLst/>
            <a:gdLst>
              <a:gd name="T0" fmla="*/ 615165350 w 323"/>
              <a:gd name="T1" fmla="*/ 703055002 h 524"/>
              <a:gd name="T2" fmla="*/ 624450206 w 323"/>
              <a:gd name="T3" fmla="*/ 786567029 h 524"/>
              <a:gd name="T4" fmla="*/ 624450206 w 323"/>
              <a:gd name="T5" fmla="*/ 835120270 h 524"/>
              <a:gd name="T6" fmla="*/ 598916089 w 323"/>
              <a:gd name="T7" fmla="*/ 910862768 h 524"/>
              <a:gd name="T8" fmla="*/ 536237976 w 323"/>
              <a:gd name="T9" fmla="*/ 945821380 h 524"/>
              <a:gd name="T10" fmla="*/ 487488671 w 323"/>
              <a:gd name="T11" fmla="*/ 1013797311 h 524"/>
              <a:gd name="T12" fmla="*/ 415527225 w 323"/>
              <a:gd name="T13" fmla="*/ 992433327 h 524"/>
              <a:gd name="T14" fmla="*/ 313386091 w 323"/>
              <a:gd name="T15" fmla="*/ 916689436 h 524"/>
              <a:gd name="T16" fmla="*/ 259994358 w 323"/>
              <a:gd name="T17" fmla="*/ 901152120 h 524"/>
              <a:gd name="T18" fmla="*/ 211245053 w 323"/>
              <a:gd name="T19" fmla="*/ 846772212 h 524"/>
              <a:gd name="T20" fmla="*/ 232138265 w 323"/>
              <a:gd name="T21" fmla="*/ 736071101 h 524"/>
              <a:gd name="T22" fmla="*/ 243745097 w 323"/>
              <a:gd name="T23" fmla="*/ 687517686 h 524"/>
              <a:gd name="T24" fmla="*/ 206602624 w 323"/>
              <a:gd name="T25" fmla="*/ 633137778 h 524"/>
              <a:gd name="T26" fmla="*/ 157853272 w 323"/>
              <a:gd name="T27" fmla="*/ 617600462 h 524"/>
              <a:gd name="T28" fmla="*/ 123032775 w 323"/>
              <a:gd name="T29" fmla="*/ 611773795 h 524"/>
              <a:gd name="T30" fmla="*/ 30178081 w 323"/>
              <a:gd name="T31" fmla="*/ 600120459 h 524"/>
              <a:gd name="T32" fmla="*/ 30178081 w 323"/>
              <a:gd name="T33" fmla="*/ 555452593 h 524"/>
              <a:gd name="T34" fmla="*/ 9284859 w 323"/>
              <a:gd name="T35" fmla="*/ 518551294 h 524"/>
              <a:gd name="T36" fmla="*/ 0 w 323"/>
              <a:gd name="T37" fmla="*/ 471939346 h 524"/>
              <a:gd name="T38" fmla="*/ 34820509 w 323"/>
              <a:gd name="T39" fmla="*/ 444750089 h 524"/>
              <a:gd name="T40" fmla="*/ 30178081 w 323"/>
              <a:gd name="T41" fmla="*/ 421444812 h 524"/>
              <a:gd name="T42" fmla="*/ 30178081 w 323"/>
              <a:gd name="T43" fmla="*/ 380659533 h 524"/>
              <a:gd name="T44" fmla="*/ 16249266 w 323"/>
              <a:gd name="T45" fmla="*/ 335990185 h 524"/>
              <a:gd name="T46" fmla="*/ 23213671 w 323"/>
              <a:gd name="T47" fmla="*/ 281610277 h 524"/>
              <a:gd name="T48" fmla="*/ 92854682 w 323"/>
              <a:gd name="T49" fmla="*/ 209751759 h 524"/>
              <a:gd name="T50" fmla="*/ 146246439 w 323"/>
              <a:gd name="T51" fmla="*/ 231114349 h 524"/>
              <a:gd name="T52" fmla="*/ 220531433 w 323"/>
              <a:gd name="T53" fmla="*/ 231114349 h 524"/>
              <a:gd name="T54" fmla="*/ 262316334 w 323"/>
              <a:gd name="T55" fmla="*/ 215577033 h 524"/>
              <a:gd name="T56" fmla="*/ 259994358 w 323"/>
              <a:gd name="T57" fmla="*/ 151486433 h 524"/>
              <a:gd name="T58" fmla="*/ 278565594 w 323"/>
              <a:gd name="T59" fmla="*/ 102933193 h 524"/>
              <a:gd name="T60" fmla="*/ 287850450 w 323"/>
              <a:gd name="T61" fmla="*/ 62147891 h 524"/>
              <a:gd name="T62" fmla="*/ 313386091 w 323"/>
              <a:gd name="T63" fmla="*/ 15537321 h 524"/>
              <a:gd name="T64" fmla="*/ 369098277 w 323"/>
              <a:gd name="T65" fmla="*/ 29131955 h 524"/>
              <a:gd name="T66" fmla="*/ 443383317 w 323"/>
              <a:gd name="T67" fmla="*/ 36901310 h 524"/>
              <a:gd name="T68" fmla="*/ 561773616 w 323"/>
              <a:gd name="T69" fmla="*/ 36901310 h 524"/>
              <a:gd name="T70" fmla="*/ 605878970 w 323"/>
              <a:gd name="T71" fmla="*/ 73801226 h 524"/>
              <a:gd name="T72" fmla="*/ 687128319 w 323"/>
              <a:gd name="T73" fmla="*/ 67974559 h 524"/>
              <a:gd name="T74" fmla="*/ 738198077 w 323"/>
              <a:gd name="T75" fmla="*/ 116527821 h 524"/>
              <a:gd name="T76" fmla="*/ 710341984 w 323"/>
              <a:gd name="T77" fmla="*/ 100991899 h 524"/>
              <a:gd name="T78" fmla="*/ 680163915 w 323"/>
              <a:gd name="T79" fmla="*/ 122354489 h 524"/>
              <a:gd name="T80" fmla="*/ 666235107 w 323"/>
              <a:gd name="T81" fmla="*/ 192271757 h 524"/>
              <a:gd name="T82" fmla="*/ 645343418 w 323"/>
              <a:gd name="T83" fmla="*/ 291320925 h 524"/>
              <a:gd name="T84" fmla="*/ 687128319 w 323"/>
              <a:gd name="T85" fmla="*/ 355411482 h 524"/>
              <a:gd name="T86" fmla="*/ 749804909 w 323"/>
              <a:gd name="T87" fmla="*/ 464171385 h 524"/>
              <a:gd name="T88" fmla="*/ 721948816 w 323"/>
              <a:gd name="T89" fmla="*/ 485535369 h 524"/>
              <a:gd name="T90" fmla="*/ 677841939 w 323"/>
              <a:gd name="T91" fmla="*/ 448634070 h 524"/>
              <a:gd name="T92" fmla="*/ 645343418 w 323"/>
              <a:gd name="T93" fmla="*/ 436980734 h 524"/>
              <a:gd name="T94" fmla="*/ 626772182 w 323"/>
              <a:gd name="T95" fmla="*/ 466114072 h 524"/>
              <a:gd name="T96" fmla="*/ 582665305 w 323"/>
              <a:gd name="T97" fmla="*/ 485535369 h 524"/>
              <a:gd name="T98" fmla="*/ 582665305 w 323"/>
              <a:gd name="T99" fmla="*/ 524377961 h 524"/>
              <a:gd name="T100" fmla="*/ 633736586 w 323"/>
              <a:gd name="T101" fmla="*/ 596236479 h 5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3"/>
              <a:gd name="T154" fmla="*/ 0 h 524"/>
              <a:gd name="T155" fmla="*/ 323 w 323"/>
              <a:gd name="T156" fmla="*/ 524 h 5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3" h="524">
                <a:moveTo>
                  <a:pt x="270" y="326"/>
                </a:moveTo>
                <a:lnTo>
                  <a:pt x="264" y="339"/>
                </a:lnTo>
                <a:lnTo>
                  <a:pt x="262" y="354"/>
                </a:lnTo>
                <a:lnTo>
                  <a:pt x="265" y="362"/>
                </a:lnTo>
                <a:lnTo>
                  <a:pt x="265" y="370"/>
                </a:lnTo>
                <a:lnTo>
                  <a:pt x="271" y="379"/>
                </a:lnTo>
                <a:lnTo>
                  <a:pt x="274" y="397"/>
                </a:lnTo>
                <a:lnTo>
                  <a:pt x="269" y="405"/>
                </a:lnTo>
                <a:lnTo>
                  <a:pt x="270" y="412"/>
                </a:lnTo>
                <a:lnTo>
                  <a:pt x="268" y="420"/>
                </a:lnTo>
                <a:lnTo>
                  <a:pt x="261" y="422"/>
                </a:lnTo>
                <a:lnTo>
                  <a:pt x="269" y="430"/>
                </a:lnTo>
                <a:lnTo>
                  <a:pt x="264" y="438"/>
                </a:lnTo>
                <a:lnTo>
                  <a:pt x="266" y="452"/>
                </a:lnTo>
                <a:lnTo>
                  <a:pt x="260" y="458"/>
                </a:lnTo>
                <a:lnTo>
                  <a:pt x="258" y="469"/>
                </a:lnTo>
                <a:lnTo>
                  <a:pt x="251" y="472"/>
                </a:lnTo>
                <a:lnTo>
                  <a:pt x="251" y="477"/>
                </a:lnTo>
                <a:lnTo>
                  <a:pt x="241" y="490"/>
                </a:lnTo>
                <a:lnTo>
                  <a:pt x="231" y="487"/>
                </a:lnTo>
                <a:lnTo>
                  <a:pt x="225" y="488"/>
                </a:lnTo>
                <a:lnTo>
                  <a:pt x="219" y="503"/>
                </a:lnTo>
                <a:lnTo>
                  <a:pt x="214" y="506"/>
                </a:lnTo>
                <a:lnTo>
                  <a:pt x="210" y="522"/>
                </a:lnTo>
                <a:lnTo>
                  <a:pt x="204" y="524"/>
                </a:lnTo>
                <a:lnTo>
                  <a:pt x="196" y="516"/>
                </a:lnTo>
                <a:lnTo>
                  <a:pt x="187" y="514"/>
                </a:lnTo>
                <a:lnTo>
                  <a:pt x="179" y="511"/>
                </a:lnTo>
                <a:lnTo>
                  <a:pt x="173" y="516"/>
                </a:lnTo>
                <a:lnTo>
                  <a:pt x="151" y="499"/>
                </a:lnTo>
                <a:lnTo>
                  <a:pt x="146" y="485"/>
                </a:lnTo>
                <a:lnTo>
                  <a:pt x="135" y="472"/>
                </a:lnTo>
                <a:lnTo>
                  <a:pt x="129" y="475"/>
                </a:lnTo>
                <a:lnTo>
                  <a:pt x="127" y="472"/>
                </a:lnTo>
                <a:lnTo>
                  <a:pt x="120" y="471"/>
                </a:lnTo>
                <a:lnTo>
                  <a:pt x="112" y="464"/>
                </a:lnTo>
                <a:lnTo>
                  <a:pt x="112" y="458"/>
                </a:lnTo>
                <a:lnTo>
                  <a:pt x="115" y="444"/>
                </a:lnTo>
                <a:lnTo>
                  <a:pt x="107" y="444"/>
                </a:lnTo>
                <a:lnTo>
                  <a:pt x="91" y="436"/>
                </a:lnTo>
                <a:lnTo>
                  <a:pt x="93" y="430"/>
                </a:lnTo>
                <a:lnTo>
                  <a:pt x="91" y="409"/>
                </a:lnTo>
                <a:lnTo>
                  <a:pt x="96" y="387"/>
                </a:lnTo>
                <a:lnTo>
                  <a:pt x="100" y="379"/>
                </a:lnTo>
                <a:lnTo>
                  <a:pt x="109" y="379"/>
                </a:lnTo>
                <a:lnTo>
                  <a:pt x="113" y="364"/>
                </a:lnTo>
                <a:lnTo>
                  <a:pt x="112" y="357"/>
                </a:lnTo>
                <a:lnTo>
                  <a:pt x="105" y="354"/>
                </a:lnTo>
                <a:lnTo>
                  <a:pt x="95" y="340"/>
                </a:lnTo>
                <a:lnTo>
                  <a:pt x="86" y="337"/>
                </a:lnTo>
                <a:lnTo>
                  <a:pt x="84" y="332"/>
                </a:lnTo>
                <a:lnTo>
                  <a:pt x="89" y="326"/>
                </a:lnTo>
                <a:lnTo>
                  <a:pt x="77" y="318"/>
                </a:lnTo>
                <a:lnTo>
                  <a:pt x="74" y="318"/>
                </a:lnTo>
                <a:lnTo>
                  <a:pt x="70" y="315"/>
                </a:lnTo>
                <a:lnTo>
                  <a:pt x="68" y="318"/>
                </a:lnTo>
                <a:lnTo>
                  <a:pt x="66" y="318"/>
                </a:lnTo>
                <a:lnTo>
                  <a:pt x="66" y="324"/>
                </a:lnTo>
                <a:lnTo>
                  <a:pt x="64" y="318"/>
                </a:lnTo>
                <a:lnTo>
                  <a:pt x="53" y="315"/>
                </a:lnTo>
                <a:lnTo>
                  <a:pt x="41" y="309"/>
                </a:lnTo>
                <a:lnTo>
                  <a:pt x="29" y="318"/>
                </a:lnTo>
                <a:lnTo>
                  <a:pt x="23" y="318"/>
                </a:lnTo>
                <a:lnTo>
                  <a:pt x="13" y="309"/>
                </a:lnTo>
                <a:lnTo>
                  <a:pt x="10" y="300"/>
                </a:lnTo>
                <a:lnTo>
                  <a:pt x="7" y="298"/>
                </a:lnTo>
                <a:lnTo>
                  <a:pt x="5" y="295"/>
                </a:lnTo>
                <a:lnTo>
                  <a:pt x="13" y="286"/>
                </a:lnTo>
                <a:lnTo>
                  <a:pt x="7" y="273"/>
                </a:lnTo>
                <a:lnTo>
                  <a:pt x="4" y="273"/>
                </a:lnTo>
                <a:lnTo>
                  <a:pt x="0" y="268"/>
                </a:lnTo>
                <a:lnTo>
                  <a:pt x="4" y="267"/>
                </a:lnTo>
                <a:lnTo>
                  <a:pt x="0" y="262"/>
                </a:lnTo>
                <a:lnTo>
                  <a:pt x="1" y="259"/>
                </a:lnTo>
                <a:lnTo>
                  <a:pt x="4" y="259"/>
                </a:lnTo>
                <a:lnTo>
                  <a:pt x="0" y="243"/>
                </a:lnTo>
                <a:lnTo>
                  <a:pt x="4" y="239"/>
                </a:lnTo>
                <a:lnTo>
                  <a:pt x="7" y="237"/>
                </a:lnTo>
                <a:lnTo>
                  <a:pt x="9" y="231"/>
                </a:lnTo>
                <a:lnTo>
                  <a:pt x="15" y="229"/>
                </a:lnTo>
                <a:lnTo>
                  <a:pt x="24" y="232"/>
                </a:lnTo>
                <a:lnTo>
                  <a:pt x="27" y="223"/>
                </a:lnTo>
                <a:lnTo>
                  <a:pt x="19" y="223"/>
                </a:lnTo>
                <a:lnTo>
                  <a:pt x="13" y="217"/>
                </a:lnTo>
                <a:lnTo>
                  <a:pt x="12" y="208"/>
                </a:lnTo>
                <a:lnTo>
                  <a:pt x="7" y="209"/>
                </a:lnTo>
                <a:lnTo>
                  <a:pt x="5" y="198"/>
                </a:lnTo>
                <a:lnTo>
                  <a:pt x="13" y="196"/>
                </a:lnTo>
                <a:lnTo>
                  <a:pt x="13" y="184"/>
                </a:lnTo>
                <a:lnTo>
                  <a:pt x="14" y="183"/>
                </a:lnTo>
                <a:lnTo>
                  <a:pt x="14" y="178"/>
                </a:lnTo>
                <a:lnTo>
                  <a:pt x="7" y="173"/>
                </a:lnTo>
                <a:lnTo>
                  <a:pt x="7" y="164"/>
                </a:lnTo>
                <a:lnTo>
                  <a:pt x="5" y="161"/>
                </a:lnTo>
                <a:lnTo>
                  <a:pt x="9" y="158"/>
                </a:lnTo>
                <a:lnTo>
                  <a:pt x="10" y="145"/>
                </a:lnTo>
                <a:lnTo>
                  <a:pt x="9" y="141"/>
                </a:lnTo>
                <a:lnTo>
                  <a:pt x="12" y="114"/>
                </a:lnTo>
                <a:lnTo>
                  <a:pt x="15" y="111"/>
                </a:lnTo>
                <a:lnTo>
                  <a:pt x="40" y="108"/>
                </a:lnTo>
                <a:lnTo>
                  <a:pt x="45" y="110"/>
                </a:lnTo>
                <a:lnTo>
                  <a:pt x="52" y="114"/>
                </a:lnTo>
                <a:lnTo>
                  <a:pt x="62" y="116"/>
                </a:lnTo>
                <a:lnTo>
                  <a:pt x="63" y="119"/>
                </a:lnTo>
                <a:lnTo>
                  <a:pt x="74" y="116"/>
                </a:lnTo>
                <a:lnTo>
                  <a:pt x="77" y="122"/>
                </a:lnTo>
                <a:lnTo>
                  <a:pt x="92" y="123"/>
                </a:lnTo>
                <a:lnTo>
                  <a:pt x="95" y="119"/>
                </a:lnTo>
                <a:lnTo>
                  <a:pt x="101" y="120"/>
                </a:lnTo>
                <a:lnTo>
                  <a:pt x="105" y="125"/>
                </a:lnTo>
                <a:lnTo>
                  <a:pt x="110" y="123"/>
                </a:lnTo>
                <a:lnTo>
                  <a:pt x="113" y="111"/>
                </a:lnTo>
                <a:lnTo>
                  <a:pt x="112" y="97"/>
                </a:lnTo>
                <a:lnTo>
                  <a:pt x="105" y="84"/>
                </a:lnTo>
                <a:lnTo>
                  <a:pt x="107" y="81"/>
                </a:lnTo>
                <a:lnTo>
                  <a:pt x="112" y="78"/>
                </a:lnTo>
                <a:lnTo>
                  <a:pt x="113" y="75"/>
                </a:lnTo>
                <a:lnTo>
                  <a:pt x="127" y="77"/>
                </a:lnTo>
                <a:lnTo>
                  <a:pt x="127" y="68"/>
                </a:lnTo>
                <a:lnTo>
                  <a:pt x="120" y="53"/>
                </a:lnTo>
                <a:lnTo>
                  <a:pt x="123" y="39"/>
                </a:lnTo>
                <a:lnTo>
                  <a:pt x="122" y="35"/>
                </a:lnTo>
                <a:lnTo>
                  <a:pt x="127" y="35"/>
                </a:lnTo>
                <a:lnTo>
                  <a:pt x="124" y="32"/>
                </a:lnTo>
                <a:lnTo>
                  <a:pt x="126" y="29"/>
                </a:lnTo>
                <a:lnTo>
                  <a:pt x="127" y="27"/>
                </a:lnTo>
                <a:lnTo>
                  <a:pt x="132" y="9"/>
                </a:lnTo>
                <a:lnTo>
                  <a:pt x="135" y="8"/>
                </a:lnTo>
                <a:lnTo>
                  <a:pt x="133" y="3"/>
                </a:lnTo>
                <a:lnTo>
                  <a:pt x="146" y="0"/>
                </a:lnTo>
                <a:lnTo>
                  <a:pt x="150" y="9"/>
                </a:lnTo>
                <a:lnTo>
                  <a:pt x="159" y="15"/>
                </a:lnTo>
                <a:lnTo>
                  <a:pt x="169" y="13"/>
                </a:lnTo>
                <a:lnTo>
                  <a:pt x="183" y="22"/>
                </a:lnTo>
                <a:lnTo>
                  <a:pt x="187" y="22"/>
                </a:lnTo>
                <a:lnTo>
                  <a:pt x="191" y="19"/>
                </a:lnTo>
                <a:lnTo>
                  <a:pt x="204" y="16"/>
                </a:lnTo>
                <a:lnTo>
                  <a:pt x="233" y="17"/>
                </a:lnTo>
                <a:lnTo>
                  <a:pt x="235" y="19"/>
                </a:lnTo>
                <a:lnTo>
                  <a:pt x="242" y="19"/>
                </a:lnTo>
                <a:lnTo>
                  <a:pt x="242" y="32"/>
                </a:lnTo>
                <a:lnTo>
                  <a:pt x="247" y="32"/>
                </a:lnTo>
                <a:lnTo>
                  <a:pt x="248" y="36"/>
                </a:lnTo>
                <a:lnTo>
                  <a:pt x="261" y="38"/>
                </a:lnTo>
                <a:lnTo>
                  <a:pt x="273" y="36"/>
                </a:lnTo>
                <a:lnTo>
                  <a:pt x="288" y="38"/>
                </a:lnTo>
                <a:lnTo>
                  <a:pt x="295" y="35"/>
                </a:lnTo>
                <a:lnTo>
                  <a:pt x="296" y="35"/>
                </a:lnTo>
                <a:lnTo>
                  <a:pt x="300" y="38"/>
                </a:lnTo>
                <a:lnTo>
                  <a:pt x="318" y="41"/>
                </a:lnTo>
                <a:lnTo>
                  <a:pt x="319" y="60"/>
                </a:lnTo>
                <a:lnTo>
                  <a:pt x="318" y="60"/>
                </a:lnTo>
                <a:lnTo>
                  <a:pt x="316" y="53"/>
                </a:lnTo>
                <a:lnTo>
                  <a:pt x="314" y="49"/>
                </a:lnTo>
                <a:lnTo>
                  <a:pt x="307" y="52"/>
                </a:lnTo>
                <a:lnTo>
                  <a:pt x="306" y="52"/>
                </a:lnTo>
                <a:lnTo>
                  <a:pt x="306" y="56"/>
                </a:lnTo>
                <a:lnTo>
                  <a:pt x="296" y="55"/>
                </a:lnTo>
                <a:lnTo>
                  <a:pt x="292" y="56"/>
                </a:lnTo>
                <a:lnTo>
                  <a:pt x="293" y="63"/>
                </a:lnTo>
                <a:lnTo>
                  <a:pt x="292" y="66"/>
                </a:lnTo>
                <a:lnTo>
                  <a:pt x="291" y="74"/>
                </a:lnTo>
                <a:lnTo>
                  <a:pt x="293" y="87"/>
                </a:lnTo>
                <a:lnTo>
                  <a:pt x="287" y="99"/>
                </a:lnTo>
                <a:lnTo>
                  <a:pt x="278" y="106"/>
                </a:lnTo>
                <a:lnTo>
                  <a:pt x="273" y="122"/>
                </a:lnTo>
                <a:lnTo>
                  <a:pt x="274" y="142"/>
                </a:lnTo>
                <a:lnTo>
                  <a:pt x="278" y="150"/>
                </a:lnTo>
                <a:lnTo>
                  <a:pt x="283" y="153"/>
                </a:lnTo>
                <a:lnTo>
                  <a:pt x="288" y="164"/>
                </a:lnTo>
                <a:lnTo>
                  <a:pt x="293" y="181"/>
                </a:lnTo>
                <a:lnTo>
                  <a:pt x="296" y="183"/>
                </a:lnTo>
                <a:lnTo>
                  <a:pt x="305" y="186"/>
                </a:lnTo>
                <a:lnTo>
                  <a:pt x="313" y="195"/>
                </a:lnTo>
                <a:lnTo>
                  <a:pt x="321" y="195"/>
                </a:lnTo>
                <a:lnTo>
                  <a:pt x="323" y="239"/>
                </a:lnTo>
                <a:lnTo>
                  <a:pt x="318" y="239"/>
                </a:lnTo>
                <a:lnTo>
                  <a:pt x="318" y="261"/>
                </a:lnTo>
                <a:lnTo>
                  <a:pt x="311" y="261"/>
                </a:lnTo>
                <a:lnTo>
                  <a:pt x="311" y="250"/>
                </a:lnTo>
                <a:lnTo>
                  <a:pt x="298" y="247"/>
                </a:lnTo>
                <a:lnTo>
                  <a:pt x="301" y="239"/>
                </a:lnTo>
                <a:lnTo>
                  <a:pt x="296" y="231"/>
                </a:lnTo>
                <a:lnTo>
                  <a:pt x="292" y="231"/>
                </a:lnTo>
                <a:lnTo>
                  <a:pt x="291" y="219"/>
                </a:lnTo>
                <a:lnTo>
                  <a:pt x="290" y="217"/>
                </a:lnTo>
                <a:lnTo>
                  <a:pt x="279" y="219"/>
                </a:lnTo>
                <a:lnTo>
                  <a:pt x="278" y="225"/>
                </a:lnTo>
                <a:lnTo>
                  <a:pt x="277" y="228"/>
                </a:lnTo>
                <a:lnTo>
                  <a:pt x="278" y="231"/>
                </a:lnTo>
                <a:lnTo>
                  <a:pt x="277" y="239"/>
                </a:lnTo>
                <a:lnTo>
                  <a:pt x="270" y="240"/>
                </a:lnTo>
                <a:lnTo>
                  <a:pt x="265" y="237"/>
                </a:lnTo>
                <a:lnTo>
                  <a:pt x="254" y="235"/>
                </a:lnTo>
                <a:lnTo>
                  <a:pt x="252" y="248"/>
                </a:lnTo>
                <a:lnTo>
                  <a:pt x="251" y="250"/>
                </a:lnTo>
                <a:lnTo>
                  <a:pt x="258" y="261"/>
                </a:lnTo>
                <a:lnTo>
                  <a:pt x="258" y="267"/>
                </a:lnTo>
                <a:lnTo>
                  <a:pt x="254" y="270"/>
                </a:lnTo>
                <a:lnTo>
                  <a:pt x="251" y="270"/>
                </a:lnTo>
                <a:lnTo>
                  <a:pt x="250" y="280"/>
                </a:lnTo>
                <a:lnTo>
                  <a:pt x="255" y="287"/>
                </a:lnTo>
                <a:lnTo>
                  <a:pt x="261" y="290"/>
                </a:lnTo>
                <a:lnTo>
                  <a:pt x="273" y="307"/>
                </a:lnTo>
                <a:lnTo>
                  <a:pt x="270" y="326"/>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50" name="Freeform 34"/>
          <p:cNvSpPr>
            <a:spLocks/>
          </p:cNvSpPr>
          <p:nvPr/>
        </p:nvSpPr>
        <p:spPr bwMode="auto">
          <a:xfrm>
            <a:off x="7267575" y="4786313"/>
            <a:ext cx="236538" cy="492125"/>
          </a:xfrm>
          <a:custGeom>
            <a:avLst/>
            <a:gdLst>
              <a:gd name="T0" fmla="*/ 93064884 w 157"/>
              <a:gd name="T1" fmla="*/ 684144050 h 354"/>
              <a:gd name="T2" fmla="*/ 61285941 w 157"/>
              <a:gd name="T3" fmla="*/ 653222206 h 354"/>
              <a:gd name="T4" fmla="*/ 52207104 w 157"/>
              <a:gd name="T5" fmla="*/ 635828235 h 354"/>
              <a:gd name="T6" fmla="*/ 38587330 w 157"/>
              <a:gd name="T7" fmla="*/ 599109328 h 354"/>
              <a:gd name="T8" fmla="*/ 29508492 w 157"/>
              <a:gd name="T9" fmla="*/ 543064095 h 354"/>
              <a:gd name="T10" fmla="*/ 31777448 w 157"/>
              <a:gd name="T11" fmla="*/ 469624890 h 354"/>
              <a:gd name="T12" fmla="*/ 13619768 w 157"/>
              <a:gd name="T13" fmla="*/ 436769302 h 354"/>
              <a:gd name="T14" fmla="*/ 18159187 w 157"/>
              <a:gd name="T15" fmla="*/ 407781203 h 354"/>
              <a:gd name="T16" fmla="*/ 43126748 w 157"/>
              <a:gd name="T17" fmla="*/ 388454877 h 354"/>
              <a:gd name="T18" fmla="*/ 61285941 w 157"/>
              <a:gd name="T19" fmla="*/ 371060906 h 354"/>
              <a:gd name="T20" fmla="*/ 70366285 w 157"/>
              <a:gd name="T21" fmla="*/ 307284777 h 354"/>
              <a:gd name="T22" fmla="*/ 34047911 w 157"/>
              <a:gd name="T23" fmla="*/ 272498225 h 354"/>
              <a:gd name="T24" fmla="*/ 0 w 157"/>
              <a:gd name="T25" fmla="*/ 160406325 h 354"/>
              <a:gd name="T26" fmla="*/ 9078840 w 157"/>
              <a:gd name="T27" fmla="*/ 170069488 h 354"/>
              <a:gd name="T28" fmla="*/ 11349303 w 157"/>
              <a:gd name="T29" fmla="*/ 156541616 h 354"/>
              <a:gd name="T30" fmla="*/ 27238030 w 157"/>
              <a:gd name="T31" fmla="*/ 170069488 h 354"/>
              <a:gd name="T32" fmla="*/ 40857792 w 157"/>
              <a:gd name="T33" fmla="*/ 173935587 h 354"/>
              <a:gd name="T34" fmla="*/ 86255003 w 157"/>
              <a:gd name="T35" fmla="*/ 189395857 h 354"/>
              <a:gd name="T36" fmla="*/ 104414207 w 157"/>
              <a:gd name="T37" fmla="*/ 210654538 h 354"/>
              <a:gd name="T38" fmla="*/ 111224089 w 157"/>
              <a:gd name="T39" fmla="*/ 197126665 h 354"/>
              <a:gd name="T40" fmla="*/ 115763507 w 157"/>
              <a:gd name="T41" fmla="*/ 162338679 h 354"/>
              <a:gd name="T42" fmla="*/ 149811406 w 157"/>
              <a:gd name="T43" fmla="*/ 121755063 h 354"/>
              <a:gd name="T44" fmla="*/ 208828415 w 157"/>
              <a:gd name="T45" fmla="*/ 123687417 h 354"/>
              <a:gd name="T46" fmla="*/ 233795970 w 157"/>
              <a:gd name="T47" fmla="*/ 123687417 h 354"/>
              <a:gd name="T48" fmla="*/ 213367833 w 157"/>
              <a:gd name="T49" fmla="*/ 96630283 h 354"/>
              <a:gd name="T50" fmla="*/ 222446671 w 157"/>
              <a:gd name="T51" fmla="*/ 63776063 h 354"/>
              <a:gd name="T52" fmla="*/ 233795970 w 157"/>
              <a:gd name="T53" fmla="*/ 19326331 h 354"/>
              <a:gd name="T54" fmla="*/ 251955151 w 157"/>
              <a:gd name="T55" fmla="*/ 5798457 h 354"/>
              <a:gd name="T56" fmla="*/ 263304451 w 157"/>
              <a:gd name="T57" fmla="*/ 9663166 h 354"/>
              <a:gd name="T58" fmla="*/ 267843870 w 157"/>
              <a:gd name="T59" fmla="*/ 0 h 354"/>
              <a:gd name="T60" fmla="*/ 272384795 w 157"/>
              <a:gd name="T61" fmla="*/ 15460232 h 354"/>
              <a:gd name="T62" fmla="*/ 297352350 w 157"/>
              <a:gd name="T63" fmla="*/ 30921854 h 354"/>
              <a:gd name="T64" fmla="*/ 297352350 w 157"/>
              <a:gd name="T65" fmla="*/ 52180546 h 354"/>
              <a:gd name="T66" fmla="*/ 304162232 w 157"/>
              <a:gd name="T67" fmla="*/ 46382092 h 354"/>
              <a:gd name="T68" fmla="*/ 310972113 w 157"/>
              <a:gd name="T69" fmla="*/ 57979000 h 354"/>
              <a:gd name="T70" fmla="*/ 317781994 w 157"/>
              <a:gd name="T71" fmla="*/ 79237680 h 354"/>
              <a:gd name="T72" fmla="*/ 326860831 w 157"/>
              <a:gd name="T73" fmla="*/ 106293446 h 354"/>
              <a:gd name="T74" fmla="*/ 315511531 w 157"/>
              <a:gd name="T75" fmla="*/ 102428737 h 354"/>
              <a:gd name="T76" fmla="*/ 347290475 w 157"/>
              <a:gd name="T77" fmla="*/ 144946098 h 354"/>
              <a:gd name="T78" fmla="*/ 299622813 w 157"/>
              <a:gd name="T79" fmla="*/ 181665005 h 354"/>
              <a:gd name="T80" fmla="*/ 286003051 w 157"/>
              <a:gd name="T81" fmla="*/ 237711672 h 354"/>
              <a:gd name="T82" fmla="*/ 286003051 w 157"/>
              <a:gd name="T83" fmla="*/ 272498225 h 354"/>
              <a:gd name="T84" fmla="*/ 281463632 w 157"/>
              <a:gd name="T85" fmla="*/ 284093742 h 354"/>
              <a:gd name="T86" fmla="*/ 297352350 w 157"/>
              <a:gd name="T87" fmla="*/ 311150876 h 354"/>
              <a:gd name="T88" fmla="*/ 295083394 w 157"/>
              <a:gd name="T89" fmla="*/ 322746394 h 354"/>
              <a:gd name="T90" fmla="*/ 276924213 w 157"/>
              <a:gd name="T91" fmla="*/ 349802138 h 354"/>
              <a:gd name="T92" fmla="*/ 292812932 w 157"/>
              <a:gd name="T93" fmla="*/ 367196197 h 354"/>
              <a:gd name="T94" fmla="*/ 308701650 w 157"/>
              <a:gd name="T95" fmla="*/ 398118040 h 354"/>
              <a:gd name="T96" fmla="*/ 320050950 w 157"/>
              <a:gd name="T97" fmla="*/ 415510621 h 354"/>
              <a:gd name="T98" fmla="*/ 286003051 w 157"/>
              <a:gd name="T99" fmla="*/ 413578267 h 354"/>
              <a:gd name="T100" fmla="*/ 274653751 w 157"/>
              <a:gd name="T101" fmla="*/ 427107529 h 354"/>
              <a:gd name="T102" fmla="*/ 274653751 w 157"/>
              <a:gd name="T103" fmla="*/ 467691145 h 354"/>
              <a:gd name="T104" fmla="*/ 265574914 w 157"/>
              <a:gd name="T105" fmla="*/ 471557245 h 354"/>
              <a:gd name="T106" fmla="*/ 265574914 w 157"/>
              <a:gd name="T107" fmla="*/ 485085117 h 354"/>
              <a:gd name="T108" fmla="*/ 281463632 w 157"/>
              <a:gd name="T109" fmla="*/ 494748280 h 354"/>
              <a:gd name="T110" fmla="*/ 276924213 w 157"/>
              <a:gd name="T111" fmla="*/ 535333286 h 354"/>
              <a:gd name="T112" fmla="*/ 274653751 w 157"/>
              <a:gd name="T113" fmla="*/ 539197995 h 354"/>
              <a:gd name="T114" fmla="*/ 245145270 w 157"/>
              <a:gd name="T115" fmla="*/ 562389030 h 354"/>
              <a:gd name="T116" fmla="*/ 215636789 w 157"/>
              <a:gd name="T117" fmla="*/ 624232717 h 354"/>
              <a:gd name="T118" fmla="*/ 172510006 w 157"/>
              <a:gd name="T119" fmla="*/ 635828235 h 354"/>
              <a:gd name="T120" fmla="*/ 95333840 w 157"/>
              <a:gd name="T121" fmla="*/ 684144050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7"/>
              <a:gd name="T184" fmla="*/ 0 h 354"/>
              <a:gd name="T185" fmla="*/ 157 w 157"/>
              <a:gd name="T186" fmla="*/ 354 h 3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7" h="354">
                <a:moveTo>
                  <a:pt x="42" y="354"/>
                </a:moveTo>
                <a:lnTo>
                  <a:pt x="41" y="354"/>
                </a:lnTo>
                <a:lnTo>
                  <a:pt x="39" y="347"/>
                </a:lnTo>
                <a:lnTo>
                  <a:pt x="27" y="338"/>
                </a:lnTo>
                <a:lnTo>
                  <a:pt x="27" y="334"/>
                </a:lnTo>
                <a:lnTo>
                  <a:pt x="23" y="329"/>
                </a:lnTo>
                <a:lnTo>
                  <a:pt x="23" y="323"/>
                </a:lnTo>
                <a:lnTo>
                  <a:pt x="17" y="310"/>
                </a:lnTo>
                <a:lnTo>
                  <a:pt x="18" y="290"/>
                </a:lnTo>
                <a:lnTo>
                  <a:pt x="13" y="281"/>
                </a:lnTo>
                <a:lnTo>
                  <a:pt x="14" y="273"/>
                </a:lnTo>
                <a:lnTo>
                  <a:pt x="14" y="243"/>
                </a:lnTo>
                <a:lnTo>
                  <a:pt x="4" y="235"/>
                </a:lnTo>
                <a:lnTo>
                  <a:pt x="6" y="226"/>
                </a:lnTo>
                <a:lnTo>
                  <a:pt x="5" y="218"/>
                </a:lnTo>
                <a:lnTo>
                  <a:pt x="8" y="211"/>
                </a:lnTo>
                <a:lnTo>
                  <a:pt x="13" y="205"/>
                </a:lnTo>
                <a:lnTo>
                  <a:pt x="19" y="201"/>
                </a:lnTo>
                <a:lnTo>
                  <a:pt x="21" y="196"/>
                </a:lnTo>
                <a:lnTo>
                  <a:pt x="27" y="192"/>
                </a:lnTo>
                <a:lnTo>
                  <a:pt x="34" y="175"/>
                </a:lnTo>
                <a:lnTo>
                  <a:pt x="31" y="159"/>
                </a:lnTo>
                <a:lnTo>
                  <a:pt x="23" y="147"/>
                </a:lnTo>
                <a:lnTo>
                  <a:pt x="15" y="141"/>
                </a:lnTo>
                <a:lnTo>
                  <a:pt x="6" y="120"/>
                </a:lnTo>
                <a:lnTo>
                  <a:pt x="0" y="83"/>
                </a:lnTo>
                <a:lnTo>
                  <a:pt x="3" y="84"/>
                </a:lnTo>
                <a:lnTo>
                  <a:pt x="4" y="88"/>
                </a:lnTo>
                <a:lnTo>
                  <a:pt x="8" y="92"/>
                </a:lnTo>
                <a:lnTo>
                  <a:pt x="5" y="81"/>
                </a:lnTo>
                <a:lnTo>
                  <a:pt x="11" y="83"/>
                </a:lnTo>
                <a:lnTo>
                  <a:pt x="12" y="88"/>
                </a:lnTo>
                <a:lnTo>
                  <a:pt x="13" y="86"/>
                </a:lnTo>
                <a:lnTo>
                  <a:pt x="18" y="90"/>
                </a:lnTo>
                <a:lnTo>
                  <a:pt x="38" y="103"/>
                </a:lnTo>
                <a:lnTo>
                  <a:pt x="38" y="98"/>
                </a:lnTo>
                <a:lnTo>
                  <a:pt x="44" y="98"/>
                </a:lnTo>
                <a:lnTo>
                  <a:pt x="46" y="109"/>
                </a:lnTo>
                <a:lnTo>
                  <a:pt x="49" y="109"/>
                </a:lnTo>
                <a:lnTo>
                  <a:pt x="49" y="102"/>
                </a:lnTo>
                <a:lnTo>
                  <a:pt x="51" y="102"/>
                </a:lnTo>
                <a:lnTo>
                  <a:pt x="51" y="84"/>
                </a:lnTo>
                <a:lnTo>
                  <a:pt x="51" y="78"/>
                </a:lnTo>
                <a:lnTo>
                  <a:pt x="66" y="63"/>
                </a:lnTo>
                <a:lnTo>
                  <a:pt x="68" y="67"/>
                </a:lnTo>
                <a:lnTo>
                  <a:pt x="92" y="64"/>
                </a:lnTo>
                <a:lnTo>
                  <a:pt x="98" y="67"/>
                </a:lnTo>
                <a:lnTo>
                  <a:pt x="103" y="64"/>
                </a:lnTo>
                <a:lnTo>
                  <a:pt x="95" y="57"/>
                </a:lnTo>
                <a:lnTo>
                  <a:pt x="94" y="50"/>
                </a:lnTo>
                <a:lnTo>
                  <a:pt x="98" y="45"/>
                </a:lnTo>
                <a:lnTo>
                  <a:pt x="98" y="33"/>
                </a:lnTo>
                <a:lnTo>
                  <a:pt x="103" y="17"/>
                </a:lnTo>
                <a:lnTo>
                  <a:pt x="103" y="10"/>
                </a:lnTo>
                <a:lnTo>
                  <a:pt x="107" y="10"/>
                </a:lnTo>
                <a:lnTo>
                  <a:pt x="111" y="3"/>
                </a:lnTo>
                <a:lnTo>
                  <a:pt x="116" y="2"/>
                </a:lnTo>
                <a:lnTo>
                  <a:pt x="116" y="5"/>
                </a:lnTo>
                <a:lnTo>
                  <a:pt x="117" y="5"/>
                </a:lnTo>
                <a:lnTo>
                  <a:pt x="118" y="0"/>
                </a:lnTo>
                <a:lnTo>
                  <a:pt x="124" y="2"/>
                </a:lnTo>
                <a:lnTo>
                  <a:pt x="120" y="8"/>
                </a:lnTo>
                <a:lnTo>
                  <a:pt x="118" y="16"/>
                </a:lnTo>
                <a:lnTo>
                  <a:pt x="131" y="16"/>
                </a:lnTo>
                <a:lnTo>
                  <a:pt x="134" y="17"/>
                </a:lnTo>
                <a:lnTo>
                  <a:pt x="131" y="27"/>
                </a:lnTo>
                <a:lnTo>
                  <a:pt x="135" y="28"/>
                </a:lnTo>
                <a:lnTo>
                  <a:pt x="134" y="24"/>
                </a:lnTo>
                <a:lnTo>
                  <a:pt x="137" y="24"/>
                </a:lnTo>
                <a:lnTo>
                  <a:pt x="137" y="30"/>
                </a:lnTo>
                <a:lnTo>
                  <a:pt x="141" y="31"/>
                </a:lnTo>
                <a:lnTo>
                  <a:pt x="140" y="41"/>
                </a:lnTo>
                <a:lnTo>
                  <a:pt x="146" y="53"/>
                </a:lnTo>
                <a:lnTo>
                  <a:pt x="144" y="55"/>
                </a:lnTo>
                <a:lnTo>
                  <a:pt x="141" y="53"/>
                </a:lnTo>
                <a:lnTo>
                  <a:pt x="139" y="53"/>
                </a:lnTo>
                <a:lnTo>
                  <a:pt x="141" y="69"/>
                </a:lnTo>
                <a:lnTo>
                  <a:pt x="153" y="75"/>
                </a:lnTo>
                <a:lnTo>
                  <a:pt x="157" y="90"/>
                </a:lnTo>
                <a:lnTo>
                  <a:pt x="132" y="94"/>
                </a:lnTo>
                <a:lnTo>
                  <a:pt x="129" y="97"/>
                </a:lnTo>
                <a:lnTo>
                  <a:pt x="126" y="123"/>
                </a:lnTo>
                <a:lnTo>
                  <a:pt x="127" y="128"/>
                </a:lnTo>
                <a:lnTo>
                  <a:pt x="126" y="141"/>
                </a:lnTo>
                <a:lnTo>
                  <a:pt x="122" y="144"/>
                </a:lnTo>
                <a:lnTo>
                  <a:pt x="124" y="147"/>
                </a:lnTo>
                <a:lnTo>
                  <a:pt x="124" y="156"/>
                </a:lnTo>
                <a:lnTo>
                  <a:pt x="131" y="161"/>
                </a:lnTo>
                <a:lnTo>
                  <a:pt x="131" y="165"/>
                </a:lnTo>
                <a:lnTo>
                  <a:pt x="130" y="167"/>
                </a:lnTo>
                <a:lnTo>
                  <a:pt x="130" y="179"/>
                </a:lnTo>
                <a:lnTo>
                  <a:pt x="122" y="181"/>
                </a:lnTo>
                <a:lnTo>
                  <a:pt x="124" y="192"/>
                </a:lnTo>
                <a:lnTo>
                  <a:pt x="129" y="190"/>
                </a:lnTo>
                <a:lnTo>
                  <a:pt x="130" y="199"/>
                </a:lnTo>
                <a:lnTo>
                  <a:pt x="136" y="206"/>
                </a:lnTo>
                <a:lnTo>
                  <a:pt x="144" y="206"/>
                </a:lnTo>
                <a:lnTo>
                  <a:pt x="141" y="215"/>
                </a:lnTo>
                <a:lnTo>
                  <a:pt x="132" y="212"/>
                </a:lnTo>
                <a:lnTo>
                  <a:pt x="126" y="214"/>
                </a:lnTo>
                <a:lnTo>
                  <a:pt x="124" y="220"/>
                </a:lnTo>
                <a:lnTo>
                  <a:pt x="121" y="221"/>
                </a:lnTo>
                <a:lnTo>
                  <a:pt x="117" y="226"/>
                </a:lnTo>
                <a:lnTo>
                  <a:pt x="121" y="242"/>
                </a:lnTo>
                <a:lnTo>
                  <a:pt x="118" y="242"/>
                </a:lnTo>
                <a:lnTo>
                  <a:pt x="117" y="244"/>
                </a:lnTo>
                <a:lnTo>
                  <a:pt x="121" y="250"/>
                </a:lnTo>
                <a:lnTo>
                  <a:pt x="117" y="251"/>
                </a:lnTo>
                <a:lnTo>
                  <a:pt x="121" y="256"/>
                </a:lnTo>
                <a:lnTo>
                  <a:pt x="124" y="256"/>
                </a:lnTo>
                <a:lnTo>
                  <a:pt x="130" y="268"/>
                </a:lnTo>
                <a:lnTo>
                  <a:pt x="122" y="277"/>
                </a:lnTo>
                <a:lnTo>
                  <a:pt x="124" y="281"/>
                </a:lnTo>
                <a:lnTo>
                  <a:pt x="121" y="279"/>
                </a:lnTo>
                <a:lnTo>
                  <a:pt x="111" y="293"/>
                </a:lnTo>
                <a:lnTo>
                  <a:pt x="108" y="291"/>
                </a:lnTo>
                <a:lnTo>
                  <a:pt x="99" y="295"/>
                </a:lnTo>
                <a:lnTo>
                  <a:pt x="95" y="323"/>
                </a:lnTo>
                <a:lnTo>
                  <a:pt x="89" y="326"/>
                </a:lnTo>
                <a:lnTo>
                  <a:pt x="76" y="329"/>
                </a:lnTo>
                <a:lnTo>
                  <a:pt x="58" y="349"/>
                </a:lnTo>
                <a:lnTo>
                  <a:pt x="42" y="354"/>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51" name="Freeform 36"/>
          <p:cNvSpPr>
            <a:spLocks/>
          </p:cNvSpPr>
          <p:nvPr/>
        </p:nvSpPr>
        <p:spPr bwMode="auto">
          <a:xfrm>
            <a:off x="4171950" y="6283325"/>
            <a:ext cx="811213" cy="515938"/>
          </a:xfrm>
          <a:custGeom>
            <a:avLst/>
            <a:gdLst>
              <a:gd name="T0" fmla="*/ 7001486 w 531"/>
              <a:gd name="T1" fmla="*/ 244998046 h 370"/>
              <a:gd name="T2" fmla="*/ 67682045 w 531"/>
              <a:gd name="T3" fmla="*/ 237219935 h 370"/>
              <a:gd name="T4" fmla="*/ 200714876 w 531"/>
              <a:gd name="T5" fmla="*/ 173053958 h 370"/>
              <a:gd name="T6" fmla="*/ 268396897 w 531"/>
              <a:gd name="T7" fmla="*/ 180832070 h 370"/>
              <a:gd name="T8" fmla="*/ 312741660 w 531"/>
              <a:gd name="T9" fmla="*/ 194443111 h 370"/>
              <a:gd name="T10" fmla="*/ 312741660 w 531"/>
              <a:gd name="T11" fmla="*/ 147775793 h 370"/>
              <a:gd name="T12" fmla="*/ 366420714 w 531"/>
              <a:gd name="T13" fmla="*/ 147775793 h 370"/>
              <a:gd name="T14" fmla="*/ 401428225 w 531"/>
              <a:gd name="T15" fmla="*/ 192497886 h 370"/>
              <a:gd name="T16" fmla="*/ 494784896 w 531"/>
              <a:gd name="T17" fmla="*/ 209997939 h 370"/>
              <a:gd name="T18" fmla="*/ 525125165 w 531"/>
              <a:gd name="T19" fmla="*/ 206108884 h 370"/>
              <a:gd name="T20" fmla="*/ 541462468 w 531"/>
              <a:gd name="T21" fmla="*/ 198332167 h 370"/>
              <a:gd name="T22" fmla="*/ 567135591 w 531"/>
              <a:gd name="T23" fmla="*/ 169164903 h 370"/>
              <a:gd name="T24" fmla="*/ 599810196 w 531"/>
              <a:gd name="T25" fmla="*/ 134164796 h 370"/>
              <a:gd name="T26" fmla="*/ 709502643 w 531"/>
              <a:gd name="T27" fmla="*/ 73887897 h 370"/>
              <a:gd name="T28" fmla="*/ 823862426 w 531"/>
              <a:gd name="T29" fmla="*/ 27222006 h 370"/>
              <a:gd name="T30" fmla="*/ 863538515 w 531"/>
              <a:gd name="T31" fmla="*/ 13611003 h 370"/>
              <a:gd name="T32" fmla="*/ 961562332 w 531"/>
              <a:gd name="T33" fmla="*/ 19443889 h 370"/>
              <a:gd name="T34" fmla="*/ 1031578690 w 531"/>
              <a:gd name="T35" fmla="*/ 21389115 h 370"/>
              <a:gd name="T36" fmla="*/ 1061918959 w 531"/>
              <a:gd name="T37" fmla="*/ 31111062 h 370"/>
              <a:gd name="T38" fmla="*/ 1033913027 w 531"/>
              <a:gd name="T39" fmla="*/ 85555064 h 370"/>
              <a:gd name="T40" fmla="*/ 1054917476 w 531"/>
              <a:gd name="T41" fmla="*/ 101109914 h 370"/>
              <a:gd name="T42" fmla="*/ 1085257745 w 531"/>
              <a:gd name="T43" fmla="*/ 139999076 h 370"/>
              <a:gd name="T44" fmla="*/ 1064253296 w 531"/>
              <a:gd name="T45" fmla="*/ 180832070 h 370"/>
              <a:gd name="T46" fmla="*/ 1036245836 w 531"/>
              <a:gd name="T47" fmla="*/ 211943164 h 370"/>
              <a:gd name="T48" fmla="*/ 1103929384 w 531"/>
              <a:gd name="T49" fmla="*/ 291663926 h 370"/>
              <a:gd name="T50" fmla="*/ 1173945742 w 531"/>
              <a:gd name="T51" fmla="*/ 285831039 h 370"/>
              <a:gd name="T52" fmla="*/ 1229959134 w 531"/>
              <a:gd name="T53" fmla="*/ 311107810 h 370"/>
              <a:gd name="T54" fmla="*/ 1215956168 w 531"/>
              <a:gd name="T55" fmla="*/ 406384881 h 370"/>
              <a:gd name="T56" fmla="*/ 1197284528 w 531"/>
              <a:gd name="T57" fmla="*/ 521105749 h 370"/>
              <a:gd name="T58" fmla="*/ 1178612888 w 531"/>
              <a:gd name="T59" fmla="*/ 548327744 h 370"/>
              <a:gd name="T60" fmla="*/ 1110930867 w 531"/>
              <a:gd name="T61" fmla="*/ 567773023 h 370"/>
              <a:gd name="T62" fmla="*/ 1061918959 w 531"/>
              <a:gd name="T63" fmla="*/ 559994911 h 370"/>
              <a:gd name="T64" fmla="*/ 984901118 w 531"/>
              <a:gd name="T65" fmla="*/ 620271789 h 370"/>
              <a:gd name="T66" fmla="*/ 924220580 w 531"/>
              <a:gd name="T67" fmla="*/ 641660898 h 370"/>
              <a:gd name="T68" fmla="*/ 844868403 w 531"/>
              <a:gd name="T69" fmla="*/ 624160844 h 370"/>
              <a:gd name="T70" fmla="*/ 779519000 w 531"/>
              <a:gd name="T71" fmla="*/ 645549953 h 370"/>
              <a:gd name="T72" fmla="*/ 707168306 w 531"/>
              <a:gd name="T73" fmla="*/ 663050007 h 370"/>
              <a:gd name="T74" fmla="*/ 639484757 w 531"/>
              <a:gd name="T75" fmla="*/ 684437722 h 370"/>
              <a:gd name="T76" fmla="*/ 662825071 w 531"/>
              <a:gd name="T77" fmla="*/ 620271789 h 370"/>
              <a:gd name="T78" fmla="*/ 599810196 w 531"/>
              <a:gd name="T79" fmla="*/ 596938849 h 370"/>
              <a:gd name="T80" fmla="*/ 513455008 w 531"/>
              <a:gd name="T81" fmla="*/ 608606016 h 370"/>
              <a:gd name="T82" fmla="*/ 483114739 w 531"/>
              <a:gd name="T83" fmla="*/ 668882893 h 370"/>
              <a:gd name="T84" fmla="*/ 464443099 w 531"/>
              <a:gd name="T85" fmla="*/ 701937775 h 370"/>
              <a:gd name="T86" fmla="*/ 380423680 w 531"/>
              <a:gd name="T87" fmla="*/ 672771949 h 370"/>
              <a:gd name="T88" fmla="*/ 315074469 w 531"/>
              <a:gd name="T89" fmla="*/ 686382947 h 370"/>
              <a:gd name="T90" fmla="*/ 270731234 w 531"/>
              <a:gd name="T91" fmla="*/ 699993944 h 370"/>
              <a:gd name="T92" fmla="*/ 219384988 w 531"/>
              <a:gd name="T93" fmla="*/ 692215833 h 370"/>
              <a:gd name="T94" fmla="*/ 184377526 w 531"/>
              <a:gd name="T95" fmla="*/ 701937775 h 370"/>
              <a:gd name="T96" fmla="*/ 151702920 w 531"/>
              <a:gd name="T97" fmla="*/ 639717067 h 370"/>
              <a:gd name="T98" fmla="*/ 119028314 w 531"/>
              <a:gd name="T99" fmla="*/ 571662079 h 370"/>
              <a:gd name="T100" fmla="*/ 58347752 w 531"/>
              <a:gd name="T101" fmla="*/ 530829085 h 370"/>
              <a:gd name="T102" fmla="*/ 39676101 w 531"/>
              <a:gd name="T103" fmla="*/ 460828872 h 370"/>
              <a:gd name="T104" fmla="*/ 72350718 w 531"/>
              <a:gd name="T105" fmla="*/ 412219162 h 370"/>
              <a:gd name="T106" fmla="*/ 142367100 w 531"/>
              <a:gd name="T107" fmla="*/ 348051747 h 370"/>
              <a:gd name="T108" fmla="*/ 109692494 w 531"/>
              <a:gd name="T109" fmla="*/ 305274923 h 370"/>
              <a:gd name="T110" fmla="*/ 51346269 w 531"/>
              <a:gd name="T111" fmla="*/ 316942090 h 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1"/>
              <a:gd name="T169" fmla="*/ 0 h 370"/>
              <a:gd name="T170" fmla="*/ 531 w 531"/>
              <a:gd name="T171" fmla="*/ 370 h 3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1" h="370">
                <a:moveTo>
                  <a:pt x="0" y="147"/>
                </a:moveTo>
                <a:lnTo>
                  <a:pt x="7" y="137"/>
                </a:lnTo>
                <a:lnTo>
                  <a:pt x="0" y="130"/>
                </a:lnTo>
                <a:lnTo>
                  <a:pt x="3" y="126"/>
                </a:lnTo>
                <a:lnTo>
                  <a:pt x="13" y="133"/>
                </a:lnTo>
                <a:lnTo>
                  <a:pt x="22" y="131"/>
                </a:lnTo>
                <a:lnTo>
                  <a:pt x="28" y="128"/>
                </a:lnTo>
                <a:lnTo>
                  <a:pt x="29" y="122"/>
                </a:lnTo>
                <a:lnTo>
                  <a:pt x="42" y="102"/>
                </a:lnTo>
                <a:lnTo>
                  <a:pt x="58" y="99"/>
                </a:lnTo>
                <a:lnTo>
                  <a:pt x="65" y="93"/>
                </a:lnTo>
                <a:lnTo>
                  <a:pt x="86" y="89"/>
                </a:lnTo>
                <a:lnTo>
                  <a:pt x="90" y="90"/>
                </a:lnTo>
                <a:lnTo>
                  <a:pt x="99" y="87"/>
                </a:lnTo>
                <a:lnTo>
                  <a:pt x="107" y="86"/>
                </a:lnTo>
                <a:lnTo>
                  <a:pt x="115" y="93"/>
                </a:lnTo>
                <a:lnTo>
                  <a:pt x="123" y="90"/>
                </a:lnTo>
                <a:lnTo>
                  <a:pt x="122" y="86"/>
                </a:lnTo>
                <a:lnTo>
                  <a:pt x="126" y="84"/>
                </a:lnTo>
                <a:lnTo>
                  <a:pt x="134" y="100"/>
                </a:lnTo>
                <a:lnTo>
                  <a:pt x="136" y="100"/>
                </a:lnTo>
                <a:lnTo>
                  <a:pt x="134" y="93"/>
                </a:lnTo>
                <a:lnTo>
                  <a:pt x="129" y="79"/>
                </a:lnTo>
                <a:lnTo>
                  <a:pt x="134" y="76"/>
                </a:lnTo>
                <a:lnTo>
                  <a:pt x="145" y="70"/>
                </a:lnTo>
                <a:lnTo>
                  <a:pt x="153" y="75"/>
                </a:lnTo>
                <a:lnTo>
                  <a:pt x="155" y="75"/>
                </a:lnTo>
                <a:lnTo>
                  <a:pt x="157" y="76"/>
                </a:lnTo>
                <a:lnTo>
                  <a:pt x="172" y="66"/>
                </a:lnTo>
                <a:lnTo>
                  <a:pt x="184" y="83"/>
                </a:lnTo>
                <a:lnTo>
                  <a:pt x="170" y="92"/>
                </a:lnTo>
                <a:lnTo>
                  <a:pt x="172" y="99"/>
                </a:lnTo>
                <a:lnTo>
                  <a:pt x="188" y="106"/>
                </a:lnTo>
                <a:lnTo>
                  <a:pt x="189" y="105"/>
                </a:lnTo>
                <a:lnTo>
                  <a:pt x="193" y="106"/>
                </a:lnTo>
                <a:lnTo>
                  <a:pt x="212" y="108"/>
                </a:lnTo>
                <a:lnTo>
                  <a:pt x="216" y="114"/>
                </a:lnTo>
                <a:lnTo>
                  <a:pt x="222" y="109"/>
                </a:lnTo>
                <a:lnTo>
                  <a:pt x="222" y="108"/>
                </a:lnTo>
                <a:lnTo>
                  <a:pt x="225" y="106"/>
                </a:lnTo>
                <a:lnTo>
                  <a:pt x="225" y="103"/>
                </a:lnTo>
                <a:lnTo>
                  <a:pt x="228" y="103"/>
                </a:lnTo>
                <a:lnTo>
                  <a:pt x="228" y="105"/>
                </a:lnTo>
                <a:lnTo>
                  <a:pt x="232" y="102"/>
                </a:lnTo>
                <a:lnTo>
                  <a:pt x="230" y="95"/>
                </a:lnTo>
                <a:lnTo>
                  <a:pt x="240" y="90"/>
                </a:lnTo>
                <a:lnTo>
                  <a:pt x="240" y="89"/>
                </a:lnTo>
                <a:lnTo>
                  <a:pt x="243" y="87"/>
                </a:lnTo>
                <a:lnTo>
                  <a:pt x="251" y="84"/>
                </a:lnTo>
                <a:lnTo>
                  <a:pt x="253" y="84"/>
                </a:lnTo>
                <a:lnTo>
                  <a:pt x="255" y="79"/>
                </a:lnTo>
                <a:lnTo>
                  <a:pt x="257" y="69"/>
                </a:lnTo>
                <a:lnTo>
                  <a:pt x="276" y="38"/>
                </a:lnTo>
                <a:lnTo>
                  <a:pt x="295" y="34"/>
                </a:lnTo>
                <a:lnTo>
                  <a:pt x="303" y="36"/>
                </a:lnTo>
                <a:lnTo>
                  <a:pt x="304" y="38"/>
                </a:lnTo>
                <a:lnTo>
                  <a:pt x="325" y="36"/>
                </a:lnTo>
                <a:lnTo>
                  <a:pt x="349" y="13"/>
                </a:lnTo>
                <a:lnTo>
                  <a:pt x="354" y="13"/>
                </a:lnTo>
                <a:lnTo>
                  <a:pt x="353" y="14"/>
                </a:lnTo>
                <a:lnTo>
                  <a:pt x="358" y="16"/>
                </a:lnTo>
                <a:lnTo>
                  <a:pt x="367" y="10"/>
                </a:lnTo>
                <a:lnTo>
                  <a:pt x="366" y="8"/>
                </a:lnTo>
                <a:lnTo>
                  <a:pt x="370" y="7"/>
                </a:lnTo>
                <a:lnTo>
                  <a:pt x="384" y="0"/>
                </a:lnTo>
                <a:lnTo>
                  <a:pt x="385" y="3"/>
                </a:lnTo>
                <a:lnTo>
                  <a:pt x="392" y="7"/>
                </a:lnTo>
                <a:lnTo>
                  <a:pt x="412" y="10"/>
                </a:lnTo>
                <a:lnTo>
                  <a:pt x="415" y="8"/>
                </a:lnTo>
                <a:lnTo>
                  <a:pt x="432" y="10"/>
                </a:lnTo>
                <a:lnTo>
                  <a:pt x="443" y="8"/>
                </a:lnTo>
                <a:lnTo>
                  <a:pt x="442" y="11"/>
                </a:lnTo>
                <a:lnTo>
                  <a:pt x="457" y="10"/>
                </a:lnTo>
                <a:lnTo>
                  <a:pt x="465" y="7"/>
                </a:lnTo>
                <a:lnTo>
                  <a:pt x="466" y="11"/>
                </a:lnTo>
                <a:lnTo>
                  <a:pt x="455" y="16"/>
                </a:lnTo>
                <a:lnTo>
                  <a:pt x="444" y="31"/>
                </a:lnTo>
                <a:lnTo>
                  <a:pt x="438" y="34"/>
                </a:lnTo>
                <a:lnTo>
                  <a:pt x="440" y="44"/>
                </a:lnTo>
                <a:lnTo>
                  <a:pt x="443" y="44"/>
                </a:lnTo>
                <a:lnTo>
                  <a:pt x="444" y="52"/>
                </a:lnTo>
                <a:lnTo>
                  <a:pt x="448" y="50"/>
                </a:lnTo>
                <a:lnTo>
                  <a:pt x="449" y="48"/>
                </a:lnTo>
                <a:lnTo>
                  <a:pt x="452" y="52"/>
                </a:lnTo>
                <a:lnTo>
                  <a:pt x="458" y="50"/>
                </a:lnTo>
                <a:lnTo>
                  <a:pt x="461" y="61"/>
                </a:lnTo>
                <a:lnTo>
                  <a:pt x="461" y="66"/>
                </a:lnTo>
                <a:lnTo>
                  <a:pt x="465" y="72"/>
                </a:lnTo>
                <a:lnTo>
                  <a:pt x="463" y="84"/>
                </a:lnTo>
                <a:lnTo>
                  <a:pt x="466" y="87"/>
                </a:lnTo>
                <a:lnTo>
                  <a:pt x="462" y="95"/>
                </a:lnTo>
                <a:lnTo>
                  <a:pt x="456" y="93"/>
                </a:lnTo>
                <a:lnTo>
                  <a:pt x="448" y="99"/>
                </a:lnTo>
                <a:lnTo>
                  <a:pt x="443" y="100"/>
                </a:lnTo>
                <a:lnTo>
                  <a:pt x="439" y="105"/>
                </a:lnTo>
                <a:lnTo>
                  <a:pt x="444" y="109"/>
                </a:lnTo>
                <a:lnTo>
                  <a:pt x="449" y="109"/>
                </a:lnTo>
                <a:lnTo>
                  <a:pt x="455" y="144"/>
                </a:lnTo>
                <a:lnTo>
                  <a:pt x="467" y="151"/>
                </a:lnTo>
                <a:lnTo>
                  <a:pt x="473" y="150"/>
                </a:lnTo>
                <a:lnTo>
                  <a:pt x="486" y="144"/>
                </a:lnTo>
                <a:lnTo>
                  <a:pt x="492" y="147"/>
                </a:lnTo>
                <a:lnTo>
                  <a:pt x="501" y="144"/>
                </a:lnTo>
                <a:lnTo>
                  <a:pt x="503" y="147"/>
                </a:lnTo>
                <a:lnTo>
                  <a:pt x="507" y="162"/>
                </a:lnTo>
                <a:lnTo>
                  <a:pt x="512" y="163"/>
                </a:lnTo>
                <a:lnTo>
                  <a:pt x="519" y="163"/>
                </a:lnTo>
                <a:lnTo>
                  <a:pt x="527" y="160"/>
                </a:lnTo>
                <a:lnTo>
                  <a:pt x="528" y="167"/>
                </a:lnTo>
                <a:lnTo>
                  <a:pt x="531" y="175"/>
                </a:lnTo>
                <a:lnTo>
                  <a:pt x="531" y="196"/>
                </a:lnTo>
                <a:lnTo>
                  <a:pt x="521" y="209"/>
                </a:lnTo>
                <a:lnTo>
                  <a:pt x="516" y="210"/>
                </a:lnTo>
                <a:lnTo>
                  <a:pt x="512" y="226"/>
                </a:lnTo>
                <a:lnTo>
                  <a:pt x="515" y="237"/>
                </a:lnTo>
                <a:lnTo>
                  <a:pt x="513" y="268"/>
                </a:lnTo>
                <a:lnTo>
                  <a:pt x="516" y="277"/>
                </a:lnTo>
                <a:lnTo>
                  <a:pt x="512" y="279"/>
                </a:lnTo>
                <a:lnTo>
                  <a:pt x="508" y="279"/>
                </a:lnTo>
                <a:lnTo>
                  <a:pt x="505" y="282"/>
                </a:lnTo>
                <a:lnTo>
                  <a:pt x="499" y="279"/>
                </a:lnTo>
                <a:lnTo>
                  <a:pt x="490" y="282"/>
                </a:lnTo>
                <a:lnTo>
                  <a:pt x="486" y="279"/>
                </a:lnTo>
                <a:lnTo>
                  <a:pt x="476" y="292"/>
                </a:lnTo>
                <a:lnTo>
                  <a:pt x="471" y="290"/>
                </a:lnTo>
                <a:lnTo>
                  <a:pt x="468" y="286"/>
                </a:lnTo>
                <a:lnTo>
                  <a:pt x="461" y="285"/>
                </a:lnTo>
                <a:lnTo>
                  <a:pt x="455" y="288"/>
                </a:lnTo>
                <a:lnTo>
                  <a:pt x="444" y="308"/>
                </a:lnTo>
                <a:lnTo>
                  <a:pt x="436" y="307"/>
                </a:lnTo>
                <a:lnTo>
                  <a:pt x="427" y="316"/>
                </a:lnTo>
                <a:lnTo>
                  <a:pt x="422" y="319"/>
                </a:lnTo>
                <a:lnTo>
                  <a:pt x="421" y="330"/>
                </a:lnTo>
                <a:lnTo>
                  <a:pt x="415" y="330"/>
                </a:lnTo>
                <a:lnTo>
                  <a:pt x="402" y="325"/>
                </a:lnTo>
                <a:lnTo>
                  <a:pt x="396" y="330"/>
                </a:lnTo>
                <a:lnTo>
                  <a:pt x="392" y="330"/>
                </a:lnTo>
                <a:lnTo>
                  <a:pt x="383" y="325"/>
                </a:lnTo>
                <a:lnTo>
                  <a:pt x="366" y="322"/>
                </a:lnTo>
                <a:lnTo>
                  <a:pt x="362" y="321"/>
                </a:lnTo>
                <a:lnTo>
                  <a:pt x="354" y="325"/>
                </a:lnTo>
                <a:lnTo>
                  <a:pt x="350" y="322"/>
                </a:lnTo>
                <a:lnTo>
                  <a:pt x="338" y="325"/>
                </a:lnTo>
                <a:lnTo>
                  <a:pt x="334" y="332"/>
                </a:lnTo>
                <a:lnTo>
                  <a:pt x="322" y="333"/>
                </a:lnTo>
                <a:lnTo>
                  <a:pt x="312" y="338"/>
                </a:lnTo>
                <a:lnTo>
                  <a:pt x="310" y="337"/>
                </a:lnTo>
                <a:lnTo>
                  <a:pt x="303" y="341"/>
                </a:lnTo>
                <a:lnTo>
                  <a:pt x="295" y="341"/>
                </a:lnTo>
                <a:lnTo>
                  <a:pt x="281" y="356"/>
                </a:lnTo>
                <a:lnTo>
                  <a:pt x="272" y="355"/>
                </a:lnTo>
                <a:lnTo>
                  <a:pt x="274" y="352"/>
                </a:lnTo>
                <a:lnTo>
                  <a:pt x="277" y="350"/>
                </a:lnTo>
                <a:lnTo>
                  <a:pt x="280" y="343"/>
                </a:lnTo>
                <a:lnTo>
                  <a:pt x="277" y="329"/>
                </a:lnTo>
                <a:lnTo>
                  <a:pt x="284" y="319"/>
                </a:lnTo>
                <a:lnTo>
                  <a:pt x="278" y="316"/>
                </a:lnTo>
                <a:lnTo>
                  <a:pt x="277" y="311"/>
                </a:lnTo>
                <a:lnTo>
                  <a:pt x="264" y="311"/>
                </a:lnTo>
                <a:lnTo>
                  <a:pt x="257" y="307"/>
                </a:lnTo>
                <a:lnTo>
                  <a:pt x="253" y="304"/>
                </a:lnTo>
                <a:lnTo>
                  <a:pt x="247" y="304"/>
                </a:lnTo>
                <a:lnTo>
                  <a:pt x="231" y="322"/>
                </a:lnTo>
                <a:lnTo>
                  <a:pt x="220" y="313"/>
                </a:lnTo>
                <a:lnTo>
                  <a:pt x="215" y="313"/>
                </a:lnTo>
                <a:lnTo>
                  <a:pt x="211" y="321"/>
                </a:lnTo>
                <a:lnTo>
                  <a:pt x="214" y="325"/>
                </a:lnTo>
                <a:lnTo>
                  <a:pt x="207" y="344"/>
                </a:lnTo>
                <a:lnTo>
                  <a:pt x="206" y="346"/>
                </a:lnTo>
                <a:lnTo>
                  <a:pt x="204" y="352"/>
                </a:lnTo>
                <a:lnTo>
                  <a:pt x="206" y="356"/>
                </a:lnTo>
                <a:lnTo>
                  <a:pt x="199" y="361"/>
                </a:lnTo>
                <a:lnTo>
                  <a:pt x="179" y="368"/>
                </a:lnTo>
                <a:lnTo>
                  <a:pt x="172" y="364"/>
                </a:lnTo>
                <a:lnTo>
                  <a:pt x="165" y="353"/>
                </a:lnTo>
                <a:lnTo>
                  <a:pt x="163" y="346"/>
                </a:lnTo>
                <a:lnTo>
                  <a:pt x="152" y="343"/>
                </a:lnTo>
                <a:lnTo>
                  <a:pt x="151" y="340"/>
                </a:lnTo>
                <a:lnTo>
                  <a:pt x="139" y="346"/>
                </a:lnTo>
                <a:lnTo>
                  <a:pt x="135" y="353"/>
                </a:lnTo>
                <a:lnTo>
                  <a:pt x="134" y="353"/>
                </a:lnTo>
                <a:lnTo>
                  <a:pt x="131" y="352"/>
                </a:lnTo>
                <a:lnTo>
                  <a:pt x="128" y="358"/>
                </a:lnTo>
                <a:lnTo>
                  <a:pt x="116" y="360"/>
                </a:lnTo>
                <a:lnTo>
                  <a:pt x="113" y="363"/>
                </a:lnTo>
                <a:lnTo>
                  <a:pt x="109" y="363"/>
                </a:lnTo>
                <a:lnTo>
                  <a:pt x="102" y="356"/>
                </a:lnTo>
                <a:lnTo>
                  <a:pt x="94" y="356"/>
                </a:lnTo>
                <a:lnTo>
                  <a:pt x="86" y="361"/>
                </a:lnTo>
                <a:lnTo>
                  <a:pt x="83" y="370"/>
                </a:lnTo>
                <a:lnTo>
                  <a:pt x="80" y="366"/>
                </a:lnTo>
                <a:lnTo>
                  <a:pt x="79" y="361"/>
                </a:lnTo>
                <a:lnTo>
                  <a:pt x="72" y="349"/>
                </a:lnTo>
                <a:lnTo>
                  <a:pt x="70" y="338"/>
                </a:lnTo>
                <a:lnTo>
                  <a:pt x="66" y="335"/>
                </a:lnTo>
                <a:lnTo>
                  <a:pt x="65" y="329"/>
                </a:lnTo>
                <a:lnTo>
                  <a:pt x="72" y="310"/>
                </a:lnTo>
                <a:lnTo>
                  <a:pt x="70" y="302"/>
                </a:lnTo>
                <a:lnTo>
                  <a:pt x="61" y="301"/>
                </a:lnTo>
                <a:lnTo>
                  <a:pt x="51" y="294"/>
                </a:lnTo>
                <a:lnTo>
                  <a:pt x="45" y="290"/>
                </a:lnTo>
                <a:lnTo>
                  <a:pt x="38" y="293"/>
                </a:lnTo>
                <a:lnTo>
                  <a:pt x="36" y="288"/>
                </a:lnTo>
                <a:lnTo>
                  <a:pt x="25" y="273"/>
                </a:lnTo>
                <a:lnTo>
                  <a:pt x="29" y="255"/>
                </a:lnTo>
                <a:lnTo>
                  <a:pt x="26" y="245"/>
                </a:lnTo>
                <a:lnTo>
                  <a:pt x="22" y="238"/>
                </a:lnTo>
                <a:lnTo>
                  <a:pt x="17" y="237"/>
                </a:lnTo>
                <a:lnTo>
                  <a:pt x="16" y="231"/>
                </a:lnTo>
                <a:lnTo>
                  <a:pt x="23" y="220"/>
                </a:lnTo>
                <a:lnTo>
                  <a:pt x="29" y="217"/>
                </a:lnTo>
                <a:lnTo>
                  <a:pt x="31" y="212"/>
                </a:lnTo>
                <a:lnTo>
                  <a:pt x="42" y="202"/>
                </a:lnTo>
                <a:lnTo>
                  <a:pt x="45" y="202"/>
                </a:lnTo>
                <a:lnTo>
                  <a:pt x="52" y="190"/>
                </a:lnTo>
                <a:lnTo>
                  <a:pt x="61" y="179"/>
                </a:lnTo>
                <a:lnTo>
                  <a:pt x="58" y="163"/>
                </a:lnTo>
                <a:lnTo>
                  <a:pt x="53" y="162"/>
                </a:lnTo>
                <a:lnTo>
                  <a:pt x="53" y="159"/>
                </a:lnTo>
                <a:lnTo>
                  <a:pt x="47" y="157"/>
                </a:lnTo>
                <a:lnTo>
                  <a:pt x="48" y="151"/>
                </a:lnTo>
                <a:lnTo>
                  <a:pt x="43" y="153"/>
                </a:lnTo>
                <a:lnTo>
                  <a:pt x="38" y="157"/>
                </a:lnTo>
                <a:lnTo>
                  <a:pt x="22" y="163"/>
                </a:lnTo>
                <a:lnTo>
                  <a:pt x="21" y="168"/>
                </a:lnTo>
                <a:lnTo>
                  <a:pt x="19" y="168"/>
                </a:lnTo>
                <a:lnTo>
                  <a:pt x="0" y="147"/>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52" name="Freeform 37"/>
          <p:cNvSpPr>
            <a:spLocks/>
          </p:cNvSpPr>
          <p:nvPr/>
        </p:nvSpPr>
        <p:spPr bwMode="auto">
          <a:xfrm>
            <a:off x="4841875" y="5976938"/>
            <a:ext cx="663575" cy="596900"/>
          </a:xfrm>
          <a:custGeom>
            <a:avLst/>
            <a:gdLst>
              <a:gd name="T0" fmla="*/ 189942250 w 436"/>
              <a:gd name="T1" fmla="*/ 748421873 h 427"/>
              <a:gd name="T2" fmla="*/ 150563042 w 436"/>
              <a:gd name="T3" fmla="*/ 715202195 h 427"/>
              <a:gd name="T4" fmla="*/ 113501780 w 436"/>
              <a:gd name="T5" fmla="*/ 709339437 h 427"/>
              <a:gd name="T6" fmla="*/ 39377698 w 436"/>
              <a:gd name="T7" fmla="*/ 709339437 h 427"/>
              <a:gd name="T8" fmla="*/ 2316425 w 436"/>
              <a:gd name="T9" fmla="*/ 633129168 h 427"/>
              <a:gd name="T10" fmla="*/ 41694122 w 436"/>
              <a:gd name="T11" fmla="*/ 611633784 h 427"/>
              <a:gd name="T12" fmla="*/ 60225526 w 436"/>
              <a:gd name="T13" fmla="*/ 594046907 h 427"/>
              <a:gd name="T14" fmla="*/ 53276254 w 436"/>
              <a:gd name="T15" fmla="*/ 547149032 h 427"/>
              <a:gd name="T16" fmla="*/ 25480676 w 436"/>
              <a:gd name="T17" fmla="*/ 521745143 h 427"/>
              <a:gd name="T18" fmla="*/ 11582123 w 436"/>
              <a:gd name="T19" fmla="*/ 513929530 h 427"/>
              <a:gd name="T20" fmla="*/ 16214974 w 436"/>
              <a:gd name="T21" fmla="*/ 488525641 h 427"/>
              <a:gd name="T22" fmla="*/ 62541950 w 436"/>
              <a:gd name="T23" fmla="*/ 441627767 h 427"/>
              <a:gd name="T24" fmla="*/ 108868932 w 436"/>
              <a:gd name="T25" fmla="*/ 404499758 h 427"/>
              <a:gd name="T26" fmla="*/ 189942250 w 436"/>
              <a:gd name="T27" fmla="*/ 373233111 h 427"/>
              <a:gd name="T28" fmla="*/ 199207946 w 436"/>
              <a:gd name="T29" fmla="*/ 373233111 h 427"/>
              <a:gd name="T30" fmla="*/ 210788592 w 436"/>
              <a:gd name="T31" fmla="*/ 371280256 h 427"/>
              <a:gd name="T32" fmla="*/ 319658998 w 436"/>
              <a:gd name="T33" fmla="*/ 351739038 h 427"/>
              <a:gd name="T34" fmla="*/ 472538512 w 436"/>
              <a:gd name="T35" fmla="*/ 212996872 h 427"/>
              <a:gd name="T36" fmla="*/ 488753480 w 436"/>
              <a:gd name="T37" fmla="*/ 185640128 h 427"/>
              <a:gd name="T38" fmla="*/ 572141700 w 436"/>
              <a:gd name="T39" fmla="*/ 109429815 h 427"/>
              <a:gd name="T40" fmla="*/ 586040245 w 436"/>
              <a:gd name="T41" fmla="*/ 111384068 h 427"/>
              <a:gd name="T42" fmla="*/ 632367203 w 436"/>
              <a:gd name="T43" fmla="*/ 35173766 h 427"/>
              <a:gd name="T44" fmla="*/ 667113563 w 436"/>
              <a:gd name="T45" fmla="*/ 17586883 h 427"/>
              <a:gd name="T46" fmla="*/ 685644955 w 436"/>
              <a:gd name="T47" fmla="*/ 39082272 h 427"/>
              <a:gd name="T48" fmla="*/ 664797139 w 436"/>
              <a:gd name="T49" fmla="*/ 41036525 h 427"/>
              <a:gd name="T50" fmla="*/ 660164291 w 436"/>
              <a:gd name="T51" fmla="*/ 60577666 h 427"/>
              <a:gd name="T52" fmla="*/ 694909129 w 436"/>
              <a:gd name="T53" fmla="*/ 185640128 h 427"/>
              <a:gd name="T54" fmla="*/ 769033175 w 436"/>
              <a:gd name="T55" fmla="*/ 226675244 h 427"/>
              <a:gd name="T56" fmla="*/ 780615295 w 436"/>
              <a:gd name="T57" fmla="*/ 275528769 h 427"/>
              <a:gd name="T58" fmla="*/ 836208140 w 436"/>
              <a:gd name="T59" fmla="*/ 383004375 h 427"/>
              <a:gd name="T60" fmla="*/ 870952978 w 436"/>
              <a:gd name="T61" fmla="*/ 422086636 h 427"/>
              <a:gd name="T62" fmla="*/ 931178480 w 436"/>
              <a:gd name="T63" fmla="*/ 513929530 h 427"/>
              <a:gd name="T64" fmla="*/ 970557688 w 436"/>
              <a:gd name="T65" fmla="*/ 558873152 h 427"/>
              <a:gd name="T66" fmla="*/ 979823384 w 436"/>
              <a:gd name="T67" fmla="*/ 662441562 h 427"/>
              <a:gd name="T68" fmla="*/ 947393448 w 436"/>
              <a:gd name="T69" fmla="*/ 687844054 h 427"/>
              <a:gd name="T70" fmla="*/ 896433642 w 436"/>
              <a:gd name="T71" fmla="*/ 711293690 h 427"/>
              <a:gd name="T72" fmla="*/ 803779726 w 436"/>
              <a:gd name="T73" fmla="*/ 699568173 h 427"/>
              <a:gd name="T74" fmla="*/ 711124097 w 436"/>
              <a:gd name="T75" fmla="*/ 672211429 h 427"/>
              <a:gd name="T76" fmla="*/ 650898595 w 436"/>
              <a:gd name="T77" fmla="*/ 687844054 h 427"/>
              <a:gd name="T78" fmla="*/ 623103029 w 436"/>
              <a:gd name="T79" fmla="*/ 695661065 h 427"/>
              <a:gd name="T80" fmla="*/ 588356669 w 436"/>
              <a:gd name="T81" fmla="*/ 732789073 h 427"/>
              <a:gd name="T82" fmla="*/ 535080438 w 436"/>
              <a:gd name="T83" fmla="*/ 769917256 h 427"/>
              <a:gd name="T84" fmla="*/ 391465099 w 436"/>
              <a:gd name="T85" fmla="*/ 834402008 h 427"/>
              <a:gd name="T86" fmla="*/ 298811182 w 436"/>
              <a:gd name="T87" fmla="*/ 787504133 h 427"/>
              <a:gd name="T88" fmla="*/ 210788592 w 436"/>
              <a:gd name="T89" fmla="*/ 754283233 h 4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6"/>
              <a:gd name="T136" fmla="*/ 0 h 427"/>
              <a:gd name="T137" fmla="*/ 436 w 436"/>
              <a:gd name="T138" fmla="*/ 427 h 4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6" h="427">
                <a:moveTo>
                  <a:pt x="91" y="386"/>
                </a:moveTo>
                <a:lnTo>
                  <a:pt x="90" y="380"/>
                </a:lnTo>
                <a:lnTo>
                  <a:pt x="82" y="383"/>
                </a:lnTo>
                <a:lnTo>
                  <a:pt x="74" y="383"/>
                </a:lnTo>
                <a:lnTo>
                  <a:pt x="69" y="381"/>
                </a:lnTo>
                <a:lnTo>
                  <a:pt x="65" y="366"/>
                </a:lnTo>
                <a:lnTo>
                  <a:pt x="63" y="363"/>
                </a:lnTo>
                <a:lnTo>
                  <a:pt x="54" y="366"/>
                </a:lnTo>
                <a:lnTo>
                  <a:pt x="49" y="363"/>
                </a:lnTo>
                <a:lnTo>
                  <a:pt x="36" y="369"/>
                </a:lnTo>
                <a:lnTo>
                  <a:pt x="29" y="370"/>
                </a:lnTo>
                <a:lnTo>
                  <a:pt x="17" y="363"/>
                </a:lnTo>
                <a:lnTo>
                  <a:pt x="11" y="328"/>
                </a:lnTo>
                <a:lnTo>
                  <a:pt x="7" y="328"/>
                </a:lnTo>
                <a:lnTo>
                  <a:pt x="1" y="324"/>
                </a:lnTo>
                <a:lnTo>
                  <a:pt x="5" y="319"/>
                </a:lnTo>
                <a:lnTo>
                  <a:pt x="10" y="318"/>
                </a:lnTo>
                <a:lnTo>
                  <a:pt x="18" y="313"/>
                </a:lnTo>
                <a:lnTo>
                  <a:pt x="24" y="314"/>
                </a:lnTo>
                <a:lnTo>
                  <a:pt x="28" y="307"/>
                </a:lnTo>
                <a:lnTo>
                  <a:pt x="26" y="304"/>
                </a:lnTo>
                <a:lnTo>
                  <a:pt x="27" y="291"/>
                </a:lnTo>
                <a:lnTo>
                  <a:pt x="23" y="285"/>
                </a:lnTo>
                <a:lnTo>
                  <a:pt x="23" y="280"/>
                </a:lnTo>
                <a:lnTo>
                  <a:pt x="20" y="269"/>
                </a:lnTo>
                <a:lnTo>
                  <a:pt x="14" y="271"/>
                </a:lnTo>
                <a:lnTo>
                  <a:pt x="11" y="267"/>
                </a:lnTo>
                <a:lnTo>
                  <a:pt x="10" y="269"/>
                </a:lnTo>
                <a:lnTo>
                  <a:pt x="7" y="271"/>
                </a:lnTo>
                <a:lnTo>
                  <a:pt x="5" y="263"/>
                </a:lnTo>
                <a:lnTo>
                  <a:pt x="3" y="263"/>
                </a:lnTo>
                <a:lnTo>
                  <a:pt x="0" y="253"/>
                </a:lnTo>
                <a:lnTo>
                  <a:pt x="7" y="250"/>
                </a:lnTo>
                <a:lnTo>
                  <a:pt x="17" y="235"/>
                </a:lnTo>
                <a:lnTo>
                  <a:pt x="28" y="230"/>
                </a:lnTo>
                <a:lnTo>
                  <a:pt x="27" y="226"/>
                </a:lnTo>
                <a:lnTo>
                  <a:pt x="38" y="220"/>
                </a:lnTo>
                <a:lnTo>
                  <a:pt x="50" y="210"/>
                </a:lnTo>
                <a:lnTo>
                  <a:pt x="47" y="207"/>
                </a:lnTo>
                <a:lnTo>
                  <a:pt x="68" y="194"/>
                </a:lnTo>
                <a:lnTo>
                  <a:pt x="72" y="202"/>
                </a:lnTo>
                <a:lnTo>
                  <a:pt x="82" y="191"/>
                </a:lnTo>
                <a:lnTo>
                  <a:pt x="86" y="194"/>
                </a:lnTo>
                <a:lnTo>
                  <a:pt x="89" y="191"/>
                </a:lnTo>
                <a:lnTo>
                  <a:pt x="86" y="191"/>
                </a:lnTo>
                <a:lnTo>
                  <a:pt x="86" y="190"/>
                </a:lnTo>
                <a:lnTo>
                  <a:pt x="91" y="188"/>
                </a:lnTo>
                <a:lnTo>
                  <a:pt x="91" y="190"/>
                </a:lnTo>
                <a:lnTo>
                  <a:pt x="101" y="187"/>
                </a:lnTo>
                <a:lnTo>
                  <a:pt x="132" y="183"/>
                </a:lnTo>
                <a:lnTo>
                  <a:pt x="138" y="180"/>
                </a:lnTo>
                <a:lnTo>
                  <a:pt x="164" y="163"/>
                </a:lnTo>
                <a:lnTo>
                  <a:pt x="179" y="146"/>
                </a:lnTo>
                <a:lnTo>
                  <a:pt x="204" y="109"/>
                </a:lnTo>
                <a:lnTo>
                  <a:pt x="202" y="109"/>
                </a:lnTo>
                <a:lnTo>
                  <a:pt x="213" y="96"/>
                </a:lnTo>
                <a:lnTo>
                  <a:pt x="211" y="95"/>
                </a:lnTo>
                <a:lnTo>
                  <a:pt x="241" y="60"/>
                </a:lnTo>
                <a:lnTo>
                  <a:pt x="244" y="54"/>
                </a:lnTo>
                <a:lnTo>
                  <a:pt x="247" y="56"/>
                </a:lnTo>
                <a:lnTo>
                  <a:pt x="248" y="56"/>
                </a:lnTo>
                <a:lnTo>
                  <a:pt x="251" y="59"/>
                </a:lnTo>
                <a:lnTo>
                  <a:pt x="253" y="57"/>
                </a:lnTo>
                <a:lnTo>
                  <a:pt x="247" y="51"/>
                </a:lnTo>
                <a:lnTo>
                  <a:pt x="254" y="45"/>
                </a:lnTo>
                <a:lnTo>
                  <a:pt x="273" y="18"/>
                </a:lnTo>
                <a:lnTo>
                  <a:pt x="279" y="6"/>
                </a:lnTo>
                <a:lnTo>
                  <a:pt x="288" y="0"/>
                </a:lnTo>
                <a:lnTo>
                  <a:pt x="288" y="9"/>
                </a:lnTo>
                <a:lnTo>
                  <a:pt x="304" y="14"/>
                </a:lnTo>
                <a:lnTo>
                  <a:pt x="301" y="21"/>
                </a:lnTo>
                <a:lnTo>
                  <a:pt x="296" y="20"/>
                </a:lnTo>
                <a:lnTo>
                  <a:pt x="294" y="15"/>
                </a:lnTo>
                <a:lnTo>
                  <a:pt x="287" y="15"/>
                </a:lnTo>
                <a:lnTo>
                  <a:pt x="287" y="21"/>
                </a:lnTo>
                <a:lnTo>
                  <a:pt x="294" y="23"/>
                </a:lnTo>
                <a:lnTo>
                  <a:pt x="291" y="31"/>
                </a:lnTo>
                <a:lnTo>
                  <a:pt x="285" y="31"/>
                </a:lnTo>
                <a:lnTo>
                  <a:pt x="282" y="56"/>
                </a:lnTo>
                <a:lnTo>
                  <a:pt x="285" y="79"/>
                </a:lnTo>
                <a:lnTo>
                  <a:pt x="300" y="95"/>
                </a:lnTo>
                <a:lnTo>
                  <a:pt x="310" y="101"/>
                </a:lnTo>
                <a:lnTo>
                  <a:pt x="322" y="104"/>
                </a:lnTo>
                <a:lnTo>
                  <a:pt x="332" y="116"/>
                </a:lnTo>
                <a:lnTo>
                  <a:pt x="334" y="137"/>
                </a:lnTo>
                <a:lnTo>
                  <a:pt x="337" y="138"/>
                </a:lnTo>
                <a:lnTo>
                  <a:pt x="337" y="141"/>
                </a:lnTo>
                <a:lnTo>
                  <a:pt x="360" y="177"/>
                </a:lnTo>
                <a:lnTo>
                  <a:pt x="363" y="190"/>
                </a:lnTo>
                <a:lnTo>
                  <a:pt x="361" y="196"/>
                </a:lnTo>
                <a:lnTo>
                  <a:pt x="369" y="207"/>
                </a:lnTo>
                <a:lnTo>
                  <a:pt x="373" y="208"/>
                </a:lnTo>
                <a:lnTo>
                  <a:pt x="376" y="216"/>
                </a:lnTo>
                <a:lnTo>
                  <a:pt x="378" y="217"/>
                </a:lnTo>
                <a:lnTo>
                  <a:pt x="377" y="226"/>
                </a:lnTo>
                <a:lnTo>
                  <a:pt x="402" y="263"/>
                </a:lnTo>
                <a:lnTo>
                  <a:pt x="409" y="266"/>
                </a:lnTo>
                <a:lnTo>
                  <a:pt x="422" y="283"/>
                </a:lnTo>
                <a:lnTo>
                  <a:pt x="419" y="286"/>
                </a:lnTo>
                <a:lnTo>
                  <a:pt x="436" y="331"/>
                </a:lnTo>
                <a:lnTo>
                  <a:pt x="426" y="339"/>
                </a:lnTo>
                <a:lnTo>
                  <a:pt x="423" y="339"/>
                </a:lnTo>
                <a:lnTo>
                  <a:pt x="420" y="342"/>
                </a:lnTo>
                <a:lnTo>
                  <a:pt x="411" y="344"/>
                </a:lnTo>
                <a:lnTo>
                  <a:pt x="409" y="352"/>
                </a:lnTo>
                <a:lnTo>
                  <a:pt x="393" y="360"/>
                </a:lnTo>
                <a:lnTo>
                  <a:pt x="390" y="364"/>
                </a:lnTo>
                <a:lnTo>
                  <a:pt x="387" y="364"/>
                </a:lnTo>
                <a:lnTo>
                  <a:pt x="386" y="363"/>
                </a:lnTo>
                <a:lnTo>
                  <a:pt x="383" y="363"/>
                </a:lnTo>
                <a:lnTo>
                  <a:pt x="347" y="358"/>
                </a:lnTo>
                <a:lnTo>
                  <a:pt x="341" y="363"/>
                </a:lnTo>
                <a:lnTo>
                  <a:pt x="323" y="345"/>
                </a:lnTo>
                <a:lnTo>
                  <a:pt x="307" y="344"/>
                </a:lnTo>
                <a:lnTo>
                  <a:pt x="298" y="347"/>
                </a:lnTo>
                <a:lnTo>
                  <a:pt x="297" y="349"/>
                </a:lnTo>
                <a:lnTo>
                  <a:pt x="281" y="352"/>
                </a:lnTo>
                <a:lnTo>
                  <a:pt x="278" y="360"/>
                </a:lnTo>
                <a:lnTo>
                  <a:pt x="273" y="358"/>
                </a:lnTo>
                <a:lnTo>
                  <a:pt x="269" y="356"/>
                </a:lnTo>
                <a:lnTo>
                  <a:pt x="268" y="361"/>
                </a:lnTo>
                <a:lnTo>
                  <a:pt x="256" y="375"/>
                </a:lnTo>
                <a:lnTo>
                  <a:pt x="254" y="375"/>
                </a:lnTo>
                <a:lnTo>
                  <a:pt x="245" y="384"/>
                </a:lnTo>
                <a:lnTo>
                  <a:pt x="242" y="384"/>
                </a:lnTo>
                <a:lnTo>
                  <a:pt x="231" y="394"/>
                </a:lnTo>
                <a:lnTo>
                  <a:pt x="222" y="400"/>
                </a:lnTo>
                <a:lnTo>
                  <a:pt x="218" y="411"/>
                </a:lnTo>
                <a:lnTo>
                  <a:pt x="169" y="427"/>
                </a:lnTo>
                <a:lnTo>
                  <a:pt x="160" y="414"/>
                </a:lnTo>
                <a:lnTo>
                  <a:pt x="145" y="403"/>
                </a:lnTo>
                <a:lnTo>
                  <a:pt x="129" y="403"/>
                </a:lnTo>
                <a:lnTo>
                  <a:pt x="105" y="394"/>
                </a:lnTo>
                <a:lnTo>
                  <a:pt x="99" y="387"/>
                </a:lnTo>
                <a:lnTo>
                  <a:pt x="91" y="386"/>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53" name="Freeform 39"/>
          <p:cNvSpPr>
            <a:spLocks/>
          </p:cNvSpPr>
          <p:nvPr/>
        </p:nvSpPr>
        <p:spPr bwMode="auto">
          <a:xfrm>
            <a:off x="5270500" y="5843588"/>
            <a:ext cx="641350" cy="741362"/>
          </a:xfrm>
          <a:custGeom>
            <a:avLst/>
            <a:gdLst>
              <a:gd name="T0" fmla="*/ 326451732 w 420"/>
              <a:gd name="T1" fmla="*/ 738772129 h 531"/>
              <a:gd name="T2" fmla="*/ 219189029 w 420"/>
              <a:gd name="T3" fmla="*/ 625714999 h 531"/>
              <a:gd name="T4" fmla="*/ 212193735 w 420"/>
              <a:gd name="T5" fmla="*/ 592577111 h 531"/>
              <a:gd name="T6" fmla="*/ 186544276 w 420"/>
              <a:gd name="T7" fmla="*/ 555541139 h 531"/>
              <a:gd name="T8" fmla="*/ 128248632 w 420"/>
              <a:gd name="T9" fmla="*/ 456128869 h 531"/>
              <a:gd name="T10" fmla="*/ 90940373 w 420"/>
              <a:gd name="T11" fmla="*/ 389853091 h 531"/>
              <a:gd name="T12" fmla="*/ 6995297 w 420"/>
              <a:gd name="T13" fmla="*/ 339172348 h 531"/>
              <a:gd name="T14" fmla="*/ 20985888 w 420"/>
              <a:gd name="T15" fmla="*/ 245607201 h 531"/>
              <a:gd name="T16" fmla="*/ 11658826 w 420"/>
              <a:gd name="T17" fmla="*/ 216368791 h 531"/>
              <a:gd name="T18" fmla="*/ 44303541 w 420"/>
              <a:gd name="T19" fmla="*/ 228064434 h 531"/>
              <a:gd name="T20" fmla="*/ 13990594 w 420"/>
              <a:gd name="T21" fmla="*/ 185179943 h 531"/>
              <a:gd name="T22" fmla="*/ 41971776 w 420"/>
              <a:gd name="T23" fmla="*/ 200775065 h 531"/>
              <a:gd name="T24" fmla="*/ 79281550 w 420"/>
              <a:gd name="T25" fmla="*/ 210520271 h 531"/>
              <a:gd name="T26" fmla="*/ 130580397 w 420"/>
              <a:gd name="T27" fmla="*/ 198824628 h 531"/>
              <a:gd name="T28" fmla="*/ 181880747 w 420"/>
              <a:gd name="T29" fmla="*/ 183230902 h 531"/>
              <a:gd name="T30" fmla="*/ 289143497 w 420"/>
              <a:gd name="T31" fmla="*/ 46782595 h 531"/>
              <a:gd name="T32" fmla="*/ 305465850 w 420"/>
              <a:gd name="T33" fmla="*/ 31188859 h 531"/>
              <a:gd name="T34" fmla="*/ 291475261 w 420"/>
              <a:gd name="T35" fmla="*/ 38985023 h 531"/>
              <a:gd name="T36" fmla="*/ 289143497 w 420"/>
              <a:gd name="T37" fmla="*/ 21442251 h 531"/>
              <a:gd name="T38" fmla="*/ 338110555 w 420"/>
              <a:gd name="T39" fmla="*/ 3898084 h 531"/>
              <a:gd name="T40" fmla="*/ 345107376 w 420"/>
              <a:gd name="T41" fmla="*/ 48731636 h 531"/>
              <a:gd name="T42" fmla="*/ 436046294 w 420"/>
              <a:gd name="T43" fmla="*/ 118905518 h 531"/>
              <a:gd name="T44" fmla="*/ 436046294 w 420"/>
              <a:gd name="T45" fmla="*/ 142296805 h 531"/>
              <a:gd name="T46" fmla="*/ 478019585 w 420"/>
              <a:gd name="T47" fmla="*/ 155941490 h 531"/>
              <a:gd name="T48" fmla="*/ 506000761 w 420"/>
              <a:gd name="T49" fmla="*/ 142296805 h 531"/>
              <a:gd name="T50" fmla="*/ 603936405 w 420"/>
              <a:gd name="T51" fmla="*/ 130601162 h 531"/>
              <a:gd name="T52" fmla="*/ 704203813 w 420"/>
              <a:gd name="T53" fmla="*/ 206622189 h 531"/>
              <a:gd name="T54" fmla="*/ 753172399 w 420"/>
              <a:gd name="T55" fmla="*/ 270948925 h 531"/>
              <a:gd name="T56" fmla="*/ 781153575 w 420"/>
              <a:gd name="T57" fmla="*/ 313832020 h 531"/>
              <a:gd name="T58" fmla="*/ 804471412 w 420"/>
              <a:gd name="T59" fmla="*/ 337223307 h 531"/>
              <a:gd name="T60" fmla="*/ 813798471 w 420"/>
              <a:gd name="T61" fmla="*/ 350867992 h 531"/>
              <a:gd name="T62" fmla="*/ 788148869 w 420"/>
              <a:gd name="T63" fmla="*/ 428839500 h 531"/>
              <a:gd name="T64" fmla="*/ 797475927 w 420"/>
              <a:gd name="T65" fmla="*/ 454179828 h 531"/>
              <a:gd name="T66" fmla="*/ 830122351 w 420"/>
              <a:gd name="T67" fmla="*/ 473671636 h 531"/>
              <a:gd name="T68" fmla="*/ 858103527 w 420"/>
              <a:gd name="T69" fmla="*/ 547744975 h 531"/>
              <a:gd name="T70" fmla="*/ 876757644 w 420"/>
              <a:gd name="T71" fmla="*/ 590628069 h 531"/>
              <a:gd name="T72" fmla="*/ 916397644 w 420"/>
              <a:gd name="T73" fmla="*/ 565287742 h 531"/>
              <a:gd name="T74" fmla="*/ 949043877 w 420"/>
              <a:gd name="T75" fmla="*/ 580881467 h 531"/>
              <a:gd name="T76" fmla="*/ 979356817 w 420"/>
              <a:gd name="T77" fmla="*/ 625714999 h 531"/>
              <a:gd name="T78" fmla="*/ 946712112 w 420"/>
              <a:gd name="T79" fmla="*/ 643257766 h 531"/>
              <a:gd name="T80" fmla="*/ 965366229 w 420"/>
              <a:gd name="T81" fmla="*/ 707584503 h 531"/>
              <a:gd name="T82" fmla="*/ 916397644 w 420"/>
              <a:gd name="T83" fmla="*/ 750467772 h 531"/>
              <a:gd name="T84" fmla="*/ 860435292 w 420"/>
              <a:gd name="T85" fmla="*/ 762163416 h 531"/>
              <a:gd name="T86" fmla="*/ 874425880 w 420"/>
              <a:gd name="T87" fmla="*/ 814794509 h 531"/>
              <a:gd name="T88" fmla="*/ 832454116 w 420"/>
              <a:gd name="T89" fmla="*/ 820641632 h 531"/>
              <a:gd name="T90" fmla="*/ 741513575 w 420"/>
              <a:gd name="T91" fmla="*/ 847931001 h 531"/>
              <a:gd name="T92" fmla="*/ 687881460 w 420"/>
              <a:gd name="T93" fmla="*/ 875221767 h 531"/>
              <a:gd name="T94" fmla="*/ 662232049 w 420"/>
              <a:gd name="T95" fmla="*/ 879119849 h 531"/>
              <a:gd name="T96" fmla="*/ 587614052 w 420"/>
              <a:gd name="T97" fmla="*/ 879119849 h 531"/>
              <a:gd name="T98" fmla="*/ 564296405 w 420"/>
              <a:gd name="T99" fmla="*/ 978532120 h 531"/>
              <a:gd name="T100" fmla="*/ 554969347 w 420"/>
              <a:gd name="T101" fmla="*/ 999974365 h 531"/>
              <a:gd name="T102" fmla="*/ 506000761 w 420"/>
              <a:gd name="T103" fmla="*/ 1013619050 h 531"/>
              <a:gd name="T104" fmla="*/ 480351350 w 420"/>
              <a:gd name="T105" fmla="*/ 1027263734 h 531"/>
              <a:gd name="T106" fmla="*/ 422055706 w 420"/>
              <a:gd name="T107" fmla="*/ 984380639 h 531"/>
              <a:gd name="T108" fmla="*/ 396406199 w 420"/>
              <a:gd name="T109" fmla="*/ 920053903 h 531"/>
              <a:gd name="T110" fmla="*/ 359097964 w 420"/>
              <a:gd name="T111" fmla="*/ 832337276 h 5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31"/>
              <a:gd name="T170" fmla="*/ 420 w 420"/>
              <a:gd name="T171" fmla="*/ 531 h 5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31">
                <a:moveTo>
                  <a:pt x="154" y="427"/>
                </a:moveTo>
                <a:lnTo>
                  <a:pt x="137" y="382"/>
                </a:lnTo>
                <a:lnTo>
                  <a:pt x="140" y="379"/>
                </a:lnTo>
                <a:lnTo>
                  <a:pt x="126" y="361"/>
                </a:lnTo>
                <a:lnTo>
                  <a:pt x="120" y="359"/>
                </a:lnTo>
                <a:lnTo>
                  <a:pt x="94" y="321"/>
                </a:lnTo>
                <a:lnTo>
                  <a:pt x="96" y="313"/>
                </a:lnTo>
                <a:lnTo>
                  <a:pt x="93" y="312"/>
                </a:lnTo>
                <a:lnTo>
                  <a:pt x="91" y="304"/>
                </a:lnTo>
                <a:lnTo>
                  <a:pt x="87" y="303"/>
                </a:lnTo>
                <a:lnTo>
                  <a:pt x="79" y="291"/>
                </a:lnTo>
                <a:lnTo>
                  <a:pt x="80" y="285"/>
                </a:lnTo>
                <a:lnTo>
                  <a:pt x="78" y="273"/>
                </a:lnTo>
                <a:lnTo>
                  <a:pt x="55" y="237"/>
                </a:lnTo>
                <a:lnTo>
                  <a:pt x="55" y="234"/>
                </a:lnTo>
                <a:lnTo>
                  <a:pt x="52" y="233"/>
                </a:lnTo>
                <a:lnTo>
                  <a:pt x="49" y="212"/>
                </a:lnTo>
                <a:lnTo>
                  <a:pt x="39" y="200"/>
                </a:lnTo>
                <a:lnTo>
                  <a:pt x="28" y="197"/>
                </a:lnTo>
                <a:lnTo>
                  <a:pt x="18" y="190"/>
                </a:lnTo>
                <a:lnTo>
                  <a:pt x="3" y="174"/>
                </a:lnTo>
                <a:lnTo>
                  <a:pt x="0" y="151"/>
                </a:lnTo>
                <a:lnTo>
                  <a:pt x="3" y="126"/>
                </a:lnTo>
                <a:lnTo>
                  <a:pt x="9" y="126"/>
                </a:lnTo>
                <a:lnTo>
                  <a:pt x="12" y="119"/>
                </a:lnTo>
                <a:lnTo>
                  <a:pt x="5" y="117"/>
                </a:lnTo>
                <a:lnTo>
                  <a:pt x="5" y="111"/>
                </a:lnTo>
                <a:lnTo>
                  <a:pt x="12" y="111"/>
                </a:lnTo>
                <a:lnTo>
                  <a:pt x="13" y="116"/>
                </a:lnTo>
                <a:lnTo>
                  <a:pt x="19" y="117"/>
                </a:lnTo>
                <a:lnTo>
                  <a:pt x="22" y="110"/>
                </a:lnTo>
                <a:lnTo>
                  <a:pt x="6" y="105"/>
                </a:lnTo>
                <a:lnTo>
                  <a:pt x="6" y="95"/>
                </a:lnTo>
                <a:lnTo>
                  <a:pt x="11" y="95"/>
                </a:lnTo>
                <a:lnTo>
                  <a:pt x="16" y="97"/>
                </a:lnTo>
                <a:lnTo>
                  <a:pt x="18" y="103"/>
                </a:lnTo>
                <a:lnTo>
                  <a:pt x="22" y="106"/>
                </a:lnTo>
                <a:lnTo>
                  <a:pt x="32" y="110"/>
                </a:lnTo>
                <a:lnTo>
                  <a:pt x="34" y="108"/>
                </a:lnTo>
                <a:lnTo>
                  <a:pt x="36" y="108"/>
                </a:lnTo>
                <a:lnTo>
                  <a:pt x="56" y="103"/>
                </a:lnTo>
                <a:lnTo>
                  <a:pt x="56" y="102"/>
                </a:lnTo>
                <a:lnTo>
                  <a:pt x="60" y="98"/>
                </a:lnTo>
                <a:lnTo>
                  <a:pt x="61" y="102"/>
                </a:lnTo>
                <a:lnTo>
                  <a:pt x="78" y="94"/>
                </a:lnTo>
                <a:lnTo>
                  <a:pt x="94" y="77"/>
                </a:lnTo>
                <a:lnTo>
                  <a:pt x="109" y="56"/>
                </a:lnTo>
                <a:lnTo>
                  <a:pt x="124" y="24"/>
                </a:lnTo>
                <a:lnTo>
                  <a:pt x="131" y="27"/>
                </a:lnTo>
                <a:lnTo>
                  <a:pt x="128" y="22"/>
                </a:lnTo>
                <a:lnTo>
                  <a:pt x="131" y="16"/>
                </a:lnTo>
                <a:lnTo>
                  <a:pt x="128" y="14"/>
                </a:lnTo>
                <a:lnTo>
                  <a:pt x="126" y="24"/>
                </a:lnTo>
                <a:lnTo>
                  <a:pt x="125" y="20"/>
                </a:lnTo>
                <a:lnTo>
                  <a:pt x="123" y="20"/>
                </a:lnTo>
                <a:lnTo>
                  <a:pt x="125" y="19"/>
                </a:lnTo>
                <a:lnTo>
                  <a:pt x="124" y="11"/>
                </a:lnTo>
                <a:lnTo>
                  <a:pt x="133" y="2"/>
                </a:lnTo>
                <a:lnTo>
                  <a:pt x="142" y="0"/>
                </a:lnTo>
                <a:lnTo>
                  <a:pt x="145" y="2"/>
                </a:lnTo>
                <a:lnTo>
                  <a:pt x="154" y="2"/>
                </a:lnTo>
                <a:lnTo>
                  <a:pt x="160" y="19"/>
                </a:lnTo>
                <a:lnTo>
                  <a:pt x="148" y="25"/>
                </a:lnTo>
                <a:lnTo>
                  <a:pt x="166" y="58"/>
                </a:lnTo>
                <a:lnTo>
                  <a:pt x="177" y="49"/>
                </a:lnTo>
                <a:lnTo>
                  <a:pt x="187" y="61"/>
                </a:lnTo>
                <a:lnTo>
                  <a:pt x="191" y="66"/>
                </a:lnTo>
                <a:lnTo>
                  <a:pt x="185" y="69"/>
                </a:lnTo>
                <a:lnTo>
                  <a:pt x="187" y="73"/>
                </a:lnTo>
                <a:lnTo>
                  <a:pt x="184" y="73"/>
                </a:lnTo>
                <a:lnTo>
                  <a:pt x="185" y="84"/>
                </a:lnTo>
                <a:lnTo>
                  <a:pt x="205" y="80"/>
                </a:lnTo>
                <a:lnTo>
                  <a:pt x="206" y="83"/>
                </a:lnTo>
                <a:lnTo>
                  <a:pt x="218" y="78"/>
                </a:lnTo>
                <a:lnTo>
                  <a:pt x="217" y="73"/>
                </a:lnTo>
                <a:lnTo>
                  <a:pt x="229" y="69"/>
                </a:lnTo>
                <a:lnTo>
                  <a:pt x="235" y="77"/>
                </a:lnTo>
                <a:lnTo>
                  <a:pt x="259" y="67"/>
                </a:lnTo>
                <a:lnTo>
                  <a:pt x="278" y="78"/>
                </a:lnTo>
                <a:lnTo>
                  <a:pt x="283" y="90"/>
                </a:lnTo>
                <a:lnTo>
                  <a:pt x="302" y="106"/>
                </a:lnTo>
                <a:lnTo>
                  <a:pt x="310" y="122"/>
                </a:lnTo>
                <a:lnTo>
                  <a:pt x="315" y="125"/>
                </a:lnTo>
                <a:lnTo>
                  <a:pt x="323" y="139"/>
                </a:lnTo>
                <a:lnTo>
                  <a:pt x="326" y="141"/>
                </a:lnTo>
                <a:lnTo>
                  <a:pt x="326" y="147"/>
                </a:lnTo>
                <a:lnTo>
                  <a:pt x="335" y="161"/>
                </a:lnTo>
                <a:lnTo>
                  <a:pt x="336" y="167"/>
                </a:lnTo>
                <a:lnTo>
                  <a:pt x="338" y="171"/>
                </a:lnTo>
                <a:lnTo>
                  <a:pt x="345" y="173"/>
                </a:lnTo>
                <a:lnTo>
                  <a:pt x="349" y="171"/>
                </a:lnTo>
                <a:lnTo>
                  <a:pt x="347" y="174"/>
                </a:lnTo>
                <a:lnTo>
                  <a:pt x="349" y="180"/>
                </a:lnTo>
                <a:lnTo>
                  <a:pt x="342" y="181"/>
                </a:lnTo>
                <a:lnTo>
                  <a:pt x="336" y="217"/>
                </a:lnTo>
                <a:lnTo>
                  <a:pt x="338" y="220"/>
                </a:lnTo>
                <a:lnTo>
                  <a:pt x="339" y="225"/>
                </a:lnTo>
                <a:lnTo>
                  <a:pt x="343" y="226"/>
                </a:lnTo>
                <a:lnTo>
                  <a:pt x="342" y="233"/>
                </a:lnTo>
                <a:lnTo>
                  <a:pt x="346" y="242"/>
                </a:lnTo>
                <a:lnTo>
                  <a:pt x="349" y="242"/>
                </a:lnTo>
                <a:lnTo>
                  <a:pt x="356" y="243"/>
                </a:lnTo>
                <a:lnTo>
                  <a:pt x="360" y="259"/>
                </a:lnTo>
                <a:lnTo>
                  <a:pt x="360" y="264"/>
                </a:lnTo>
                <a:lnTo>
                  <a:pt x="368" y="281"/>
                </a:lnTo>
                <a:lnTo>
                  <a:pt x="366" y="293"/>
                </a:lnTo>
                <a:lnTo>
                  <a:pt x="370" y="303"/>
                </a:lnTo>
                <a:lnTo>
                  <a:pt x="376" y="303"/>
                </a:lnTo>
                <a:lnTo>
                  <a:pt x="378" y="299"/>
                </a:lnTo>
                <a:lnTo>
                  <a:pt x="386" y="291"/>
                </a:lnTo>
                <a:lnTo>
                  <a:pt x="393" y="290"/>
                </a:lnTo>
                <a:lnTo>
                  <a:pt x="396" y="295"/>
                </a:lnTo>
                <a:lnTo>
                  <a:pt x="401" y="293"/>
                </a:lnTo>
                <a:lnTo>
                  <a:pt x="407" y="298"/>
                </a:lnTo>
                <a:lnTo>
                  <a:pt x="409" y="296"/>
                </a:lnTo>
                <a:lnTo>
                  <a:pt x="414" y="296"/>
                </a:lnTo>
                <a:lnTo>
                  <a:pt x="420" y="321"/>
                </a:lnTo>
                <a:lnTo>
                  <a:pt x="414" y="330"/>
                </a:lnTo>
                <a:lnTo>
                  <a:pt x="410" y="329"/>
                </a:lnTo>
                <a:lnTo>
                  <a:pt x="406" y="330"/>
                </a:lnTo>
                <a:lnTo>
                  <a:pt x="414" y="338"/>
                </a:lnTo>
                <a:lnTo>
                  <a:pt x="416" y="348"/>
                </a:lnTo>
                <a:lnTo>
                  <a:pt x="414" y="363"/>
                </a:lnTo>
                <a:lnTo>
                  <a:pt x="406" y="373"/>
                </a:lnTo>
                <a:lnTo>
                  <a:pt x="398" y="377"/>
                </a:lnTo>
                <a:lnTo>
                  <a:pt x="393" y="385"/>
                </a:lnTo>
                <a:lnTo>
                  <a:pt x="386" y="384"/>
                </a:lnTo>
                <a:lnTo>
                  <a:pt x="373" y="387"/>
                </a:lnTo>
                <a:lnTo>
                  <a:pt x="369" y="391"/>
                </a:lnTo>
                <a:lnTo>
                  <a:pt x="364" y="393"/>
                </a:lnTo>
                <a:lnTo>
                  <a:pt x="366" y="407"/>
                </a:lnTo>
                <a:lnTo>
                  <a:pt x="375" y="418"/>
                </a:lnTo>
                <a:lnTo>
                  <a:pt x="374" y="433"/>
                </a:lnTo>
                <a:lnTo>
                  <a:pt x="369" y="426"/>
                </a:lnTo>
                <a:lnTo>
                  <a:pt x="357" y="421"/>
                </a:lnTo>
                <a:lnTo>
                  <a:pt x="345" y="420"/>
                </a:lnTo>
                <a:lnTo>
                  <a:pt x="326" y="433"/>
                </a:lnTo>
                <a:lnTo>
                  <a:pt x="318" y="435"/>
                </a:lnTo>
                <a:lnTo>
                  <a:pt x="314" y="439"/>
                </a:lnTo>
                <a:lnTo>
                  <a:pt x="298" y="442"/>
                </a:lnTo>
                <a:lnTo>
                  <a:pt x="295" y="449"/>
                </a:lnTo>
                <a:lnTo>
                  <a:pt x="290" y="449"/>
                </a:lnTo>
                <a:lnTo>
                  <a:pt x="287" y="451"/>
                </a:lnTo>
                <a:lnTo>
                  <a:pt x="284" y="451"/>
                </a:lnTo>
                <a:lnTo>
                  <a:pt x="279" y="452"/>
                </a:lnTo>
                <a:lnTo>
                  <a:pt x="269" y="445"/>
                </a:lnTo>
                <a:lnTo>
                  <a:pt x="252" y="451"/>
                </a:lnTo>
                <a:lnTo>
                  <a:pt x="255" y="468"/>
                </a:lnTo>
                <a:lnTo>
                  <a:pt x="246" y="502"/>
                </a:lnTo>
                <a:lnTo>
                  <a:pt x="242" y="502"/>
                </a:lnTo>
                <a:lnTo>
                  <a:pt x="242" y="507"/>
                </a:lnTo>
                <a:lnTo>
                  <a:pt x="238" y="510"/>
                </a:lnTo>
                <a:lnTo>
                  <a:pt x="238" y="513"/>
                </a:lnTo>
                <a:lnTo>
                  <a:pt x="228" y="513"/>
                </a:lnTo>
                <a:lnTo>
                  <a:pt x="223" y="522"/>
                </a:lnTo>
                <a:lnTo>
                  <a:pt x="217" y="520"/>
                </a:lnTo>
                <a:lnTo>
                  <a:pt x="214" y="527"/>
                </a:lnTo>
                <a:lnTo>
                  <a:pt x="210" y="525"/>
                </a:lnTo>
                <a:lnTo>
                  <a:pt x="206" y="527"/>
                </a:lnTo>
                <a:lnTo>
                  <a:pt x="204" y="531"/>
                </a:lnTo>
                <a:lnTo>
                  <a:pt x="196" y="530"/>
                </a:lnTo>
                <a:lnTo>
                  <a:pt x="181" y="505"/>
                </a:lnTo>
                <a:lnTo>
                  <a:pt x="178" y="494"/>
                </a:lnTo>
                <a:lnTo>
                  <a:pt x="175" y="491"/>
                </a:lnTo>
                <a:lnTo>
                  <a:pt x="170" y="472"/>
                </a:lnTo>
                <a:lnTo>
                  <a:pt x="173" y="458"/>
                </a:lnTo>
                <a:lnTo>
                  <a:pt x="164" y="436"/>
                </a:lnTo>
                <a:lnTo>
                  <a:pt x="154" y="427"/>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54" name="Freeform 40"/>
          <p:cNvSpPr>
            <a:spLocks/>
          </p:cNvSpPr>
          <p:nvPr/>
        </p:nvSpPr>
        <p:spPr bwMode="auto">
          <a:xfrm>
            <a:off x="5553075" y="5505450"/>
            <a:ext cx="844550" cy="852488"/>
          </a:xfrm>
          <a:custGeom>
            <a:avLst/>
            <a:gdLst>
              <a:gd name="T0" fmla="*/ 518245722 w 554"/>
              <a:gd name="T1" fmla="*/ 1049713536 h 612"/>
              <a:gd name="T2" fmla="*/ 450850966 w 554"/>
              <a:gd name="T3" fmla="*/ 1053594305 h 612"/>
              <a:gd name="T4" fmla="*/ 409019844 w 554"/>
              <a:gd name="T5" fmla="*/ 983743249 h 612"/>
              <a:gd name="T6" fmla="*/ 367187102 w 554"/>
              <a:gd name="T7" fmla="*/ 923592722 h 612"/>
              <a:gd name="T8" fmla="*/ 367187102 w 554"/>
              <a:gd name="T9" fmla="*/ 822696908 h 612"/>
              <a:gd name="T10" fmla="*/ 357892482 w 554"/>
              <a:gd name="T11" fmla="*/ 805233447 h 612"/>
              <a:gd name="T12" fmla="*/ 323032706 w 554"/>
              <a:gd name="T13" fmla="*/ 741202152 h 612"/>
              <a:gd name="T14" fmla="*/ 218453375 w 554"/>
              <a:gd name="T15" fmla="*/ 622842702 h 612"/>
              <a:gd name="T16" fmla="*/ 79015721 w 554"/>
              <a:gd name="T17" fmla="*/ 622842702 h 612"/>
              <a:gd name="T18" fmla="*/ 6971349 w 554"/>
              <a:gd name="T19" fmla="*/ 615081164 h 612"/>
              <a:gd name="T20" fmla="*/ 0 w 554"/>
              <a:gd name="T21" fmla="*/ 578215252 h 612"/>
              <a:gd name="T22" fmla="*/ 62746707 w 554"/>
              <a:gd name="T23" fmla="*/ 552991646 h 612"/>
              <a:gd name="T24" fmla="*/ 85987067 w 554"/>
              <a:gd name="T25" fmla="*/ 523887272 h 612"/>
              <a:gd name="T26" fmla="*/ 83663793 w 554"/>
              <a:gd name="T27" fmla="*/ 487019967 h 612"/>
              <a:gd name="T28" fmla="*/ 69719577 w 554"/>
              <a:gd name="T29" fmla="*/ 426870833 h 612"/>
              <a:gd name="T30" fmla="*/ 125494939 w 554"/>
              <a:gd name="T31" fmla="*/ 310451855 h 612"/>
              <a:gd name="T32" fmla="*/ 264932570 w 554"/>
              <a:gd name="T33" fmla="*/ 221196955 h 612"/>
              <a:gd name="T34" fmla="*/ 311411764 w 554"/>
              <a:gd name="T35" fmla="*/ 188211811 h 612"/>
              <a:gd name="T36" fmla="*/ 299792346 w 554"/>
              <a:gd name="T37" fmla="*/ 166867538 h 612"/>
              <a:gd name="T38" fmla="*/ 316059836 w 554"/>
              <a:gd name="T39" fmla="*/ 69851078 h 612"/>
              <a:gd name="T40" fmla="*/ 360215756 w 554"/>
              <a:gd name="T41" fmla="*/ 126120857 h 612"/>
              <a:gd name="T42" fmla="*/ 385779389 w 554"/>
              <a:gd name="T43" fmla="*/ 75672231 h 612"/>
              <a:gd name="T44" fmla="*/ 495006887 w 554"/>
              <a:gd name="T45" fmla="*/ 60150548 h 612"/>
              <a:gd name="T46" fmla="*/ 632121196 w 554"/>
              <a:gd name="T47" fmla="*/ 133882395 h 612"/>
              <a:gd name="T48" fmla="*/ 706487297 w 554"/>
              <a:gd name="T49" fmla="*/ 199852725 h 612"/>
              <a:gd name="T50" fmla="*/ 704164023 w 554"/>
              <a:gd name="T51" fmla="*/ 230898877 h 612"/>
              <a:gd name="T52" fmla="*/ 692544605 w 554"/>
              <a:gd name="T53" fmla="*/ 339556230 h 612"/>
              <a:gd name="T54" fmla="*/ 597261419 w 554"/>
              <a:gd name="T55" fmla="*/ 322092769 h 612"/>
              <a:gd name="T56" fmla="*/ 532189937 w 554"/>
              <a:gd name="T57" fmla="*/ 333735076 h 612"/>
              <a:gd name="T58" fmla="*/ 522893793 w 554"/>
              <a:gd name="T59" fmla="*/ 370601076 h 612"/>
              <a:gd name="T60" fmla="*/ 504301506 w 554"/>
              <a:gd name="T61" fmla="*/ 432691987 h 612"/>
              <a:gd name="T62" fmla="*/ 580993930 w 554"/>
              <a:gd name="T63" fmla="*/ 518066119 h 612"/>
              <a:gd name="T64" fmla="*/ 632121196 w 554"/>
              <a:gd name="T65" fmla="*/ 615081164 h 612"/>
              <a:gd name="T66" fmla="*/ 706487297 w 554"/>
              <a:gd name="T67" fmla="*/ 638365778 h 612"/>
              <a:gd name="T68" fmla="*/ 762262635 w 554"/>
              <a:gd name="T69" fmla="*/ 741202152 h 612"/>
              <a:gd name="T70" fmla="*/ 852897940 w 554"/>
              <a:gd name="T71" fmla="*/ 778069457 h 612"/>
              <a:gd name="T72" fmla="*/ 917969422 w 554"/>
              <a:gd name="T73" fmla="*/ 795531525 h 612"/>
              <a:gd name="T74" fmla="*/ 971421486 w 554"/>
              <a:gd name="T75" fmla="*/ 859562820 h 612"/>
              <a:gd name="T76" fmla="*/ 1073676018 w 554"/>
              <a:gd name="T77" fmla="*/ 904190270 h 612"/>
              <a:gd name="T78" fmla="*/ 1113182342 w 554"/>
              <a:gd name="T79" fmla="*/ 974041326 h 612"/>
              <a:gd name="T80" fmla="*/ 1196846111 w 554"/>
              <a:gd name="T81" fmla="*/ 985683633 h 612"/>
              <a:gd name="T82" fmla="*/ 1280509881 w 554"/>
              <a:gd name="T83" fmla="*/ 1005086085 h 612"/>
              <a:gd name="T84" fmla="*/ 1259594319 w 554"/>
              <a:gd name="T85" fmla="*/ 1109864062 h 612"/>
              <a:gd name="T86" fmla="*/ 1180578622 w 554"/>
              <a:gd name="T87" fmla="*/ 1140908821 h 612"/>
              <a:gd name="T88" fmla="*/ 1092266781 w 554"/>
              <a:gd name="T89" fmla="*/ 1137028052 h 612"/>
              <a:gd name="T90" fmla="*/ 945857853 w 554"/>
              <a:gd name="T91" fmla="*/ 1168072811 h 612"/>
              <a:gd name="T92" fmla="*/ 866842156 w 554"/>
              <a:gd name="T93" fmla="*/ 1164193435 h 612"/>
              <a:gd name="T94" fmla="*/ 797122411 w 554"/>
              <a:gd name="T95" fmla="*/ 1168072811 h 612"/>
              <a:gd name="T96" fmla="*/ 739023800 w 554"/>
              <a:gd name="T97" fmla="*/ 1135087667 h 612"/>
              <a:gd name="T98" fmla="*/ 676275592 w 554"/>
              <a:gd name="T99" fmla="*/ 1142849205 h 612"/>
              <a:gd name="T100" fmla="*/ 608880836 w 554"/>
              <a:gd name="T101" fmla="*/ 1164193435 h 6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4"/>
              <a:gd name="T154" fmla="*/ 0 h 612"/>
              <a:gd name="T155" fmla="*/ 554 w 554"/>
              <a:gd name="T156" fmla="*/ 612 h 6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4" h="612">
                <a:moveTo>
                  <a:pt x="229" y="574"/>
                </a:moveTo>
                <a:lnTo>
                  <a:pt x="236" y="565"/>
                </a:lnTo>
                <a:lnTo>
                  <a:pt x="229" y="540"/>
                </a:lnTo>
                <a:lnTo>
                  <a:pt x="225" y="540"/>
                </a:lnTo>
                <a:lnTo>
                  <a:pt x="223" y="541"/>
                </a:lnTo>
                <a:lnTo>
                  <a:pt x="217" y="536"/>
                </a:lnTo>
                <a:lnTo>
                  <a:pt x="212" y="538"/>
                </a:lnTo>
                <a:lnTo>
                  <a:pt x="209" y="533"/>
                </a:lnTo>
                <a:lnTo>
                  <a:pt x="202" y="535"/>
                </a:lnTo>
                <a:lnTo>
                  <a:pt x="194" y="543"/>
                </a:lnTo>
                <a:lnTo>
                  <a:pt x="192" y="546"/>
                </a:lnTo>
                <a:lnTo>
                  <a:pt x="186" y="546"/>
                </a:lnTo>
                <a:lnTo>
                  <a:pt x="182" y="536"/>
                </a:lnTo>
                <a:lnTo>
                  <a:pt x="183" y="524"/>
                </a:lnTo>
                <a:lnTo>
                  <a:pt x="176" y="507"/>
                </a:lnTo>
                <a:lnTo>
                  <a:pt x="176" y="502"/>
                </a:lnTo>
                <a:lnTo>
                  <a:pt x="172" y="487"/>
                </a:lnTo>
                <a:lnTo>
                  <a:pt x="164" y="485"/>
                </a:lnTo>
                <a:lnTo>
                  <a:pt x="162" y="485"/>
                </a:lnTo>
                <a:lnTo>
                  <a:pt x="158" y="476"/>
                </a:lnTo>
                <a:lnTo>
                  <a:pt x="159" y="469"/>
                </a:lnTo>
                <a:lnTo>
                  <a:pt x="155" y="468"/>
                </a:lnTo>
                <a:lnTo>
                  <a:pt x="154" y="463"/>
                </a:lnTo>
                <a:lnTo>
                  <a:pt x="151" y="460"/>
                </a:lnTo>
                <a:lnTo>
                  <a:pt x="158" y="424"/>
                </a:lnTo>
                <a:lnTo>
                  <a:pt x="164" y="423"/>
                </a:lnTo>
                <a:lnTo>
                  <a:pt x="163" y="418"/>
                </a:lnTo>
                <a:lnTo>
                  <a:pt x="164" y="415"/>
                </a:lnTo>
                <a:lnTo>
                  <a:pt x="160" y="417"/>
                </a:lnTo>
                <a:lnTo>
                  <a:pt x="154" y="415"/>
                </a:lnTo>
                <a:lnTo>
                  <a:pt x="151" y="410"/>
                </a:lnTo>
                <a:lnTo>
                  <a:pt x="150" y="404"/>
                </a:lnTo>
                <a:lnTo>
                  <a:pt x="142" y="390"/>
                </a:lnTo>
                <a:lnTo>
                  <a:pt x="141" y="384"/>
                </a:lnTo>
                <a:lnTo>
                  <a:pt x="139" y="382"/>
                </a:lnTo>
                <a:lnTo>
                  <a:pt x="131" y="368"/>
                </a:lnTo>
                <a:lnTo>
                  <a:pt x="126" y="365"/>
                </a:lnTo>
                <a:lnTo>
                  <a:pt x="118" y="349"/>
                </a:lnTo>
                <a:lnTo>
                  <a:pt x="99" y="333"/>
                </a:lnTo>
                <a:lnTo>
                  <a:pt x="94" y="321"/>
                </a:lnTo>
                <a:lnTo>
                  <a:pt x="74" y="311"/>
                </a:lnTo>
                <a:lnTo>
                  <a:pt x="51" y="320"/>
                </a:lnTo>
                <a:lnTo>
                  <a:pt x="45" y="312"/>
                </a:lnTo>
                <a:lnTo>
                  <a:pt x="33" y="317"/>
                </a:lnTo>
                <a:lnTo>
                  <a:pt x="34" y="321"/>
                </a:lnTo>
                <a:lnTo>
                  <a:pt x="22" y="326"/>
                </a:lnTo>
                <a:lnTo>
                  <a:pt x="21" y="323"/>
                </a:lnTo>
                <a:lnTo>
                  <a:pt x="1" y="327"/>
                </a:lnTo>
                <a:lnTo>
                  <a:pt x="0" y="317"/>
                </a:lnTo>
                <a:lnTo>
                  <a:pt x="3" y="317"/>
                </a:lnTo>
                <a:lnTo>
                  <a:pt x="1" y="312"/>
                </a:lnTo>
                <a:lnTo>
                  <a:pt x="7" y="309"/>
                </a:lnTo>
                <a:lnTo>
                  <a:pt x="3" y="304"/>
                </a:lnTo>
                <a:lnTo>
                  <a:pt x="3" y="302"/>
                </a:lnTo>
                <a:lnTo>
                  <a:pt x="0" y="298"/>
                </a:lnTo>
                <a:lnTo>
                  <a:pt x="14" y="292"/>
                </a:lnTo>
                <a:lnTo>
                  <a:pt x="19" y="293"/>
                </a:lnTo>
                <a:lnTo>
                  <a:pt x="26" y="288"/>
                </a:lnTo>
                <a:lnTo>
                  <a:pt x="24" y="287"/>
                </a:lnTo>
                <a:lnTo>
                  <a:pt x="27" y="285"/>
                </a:lnTo>
                <a:lnTo>
                  <a:pt x="34" y="296"/>
                </a:lnTo>
                <a:lnTo>
                  <a:pt x="44" y="290"/>
                </a:lnTo>
                <a:lnTo>
                  <a:pt x="36" y="276"/>
                </a:lnTo>
                <a:lnTo>
                  <a:pt x="40" y="275"/>
                </a:lnTo>
                <a:lnTo>
                  <a:pt x="37" y="270"/>
                </a:lnTo>
                <a:lnTo>
                  <a:pt x="45" y="270"/>
                </a:lnTo>
                <a:lnTo>
                  <a:pt x="51" y="265"/>
                </a:lnTo>
                <a:lnTo>
                  <a:pt x="47" y="261"/>
                </a:lnTo>
                <a:lnTo>
                  <a:pt x="39" y="257"/>
                </a:lnTo>
                <a:lnTo>
                  <a:pt x="36" y="251"/>
                </a:lnTo>
                <a:lnTo>
                  <a:pt x="44" y="248"/>
                </a:lnTo>
                <a:lnTo>
                  <a:pt x="41" y="240"/>
                </a:lnTo>
                <a:lnTo>
                  <a:pt x="28" y="224"/>
                </a:lnTo>
                <a:lnTo>
                  <a:pt x="31" y="222"/>
                </a:lnTo>
                <a:lnTo>
                  <a:pt x="30" y="220"/>
                </a:lnTo>
                <a:lnTo>
                  <a:pt x="34" y="215"/>
                </a:lnTo>
                <a:lnTo>
                  <a:pt x="28" y="212"/>
                </a:lnTo>
                <a:lnTo>
                  <a:pt x="24" y="214"/>
                </a:lnTo>
                <a:lnTo>
                  <a:pt x="17" y="206"/>
                </a:lnTo>
                <a:lnTo>
                  <a:pt x="54" y="160"/>
                </a:lnTo>
                <a:lnTo>
                  <a:pt x="55" y="160"/>
                </a:lnTo>
                <a:lnTo>
                  <a:pt x="93" y="127"/>
                </a:lnTo>
                <a:lnTo>
                  <a:pt x="100" y="116"/>
                </a:lnTo>
                <a:lnTo>
                  <a:pt x="103" y="121"/>
                </a:lnTo>
                <a:lnTo>
                  <a:pt x="114" y="114"/>
                </a:lnTo>
                <a:lnTo>
                  <a:pt x="119" y="116"/>
                </a:lnTo>
                <a:lnTo>
                  <a:pt x="126" y="106"/>
                </a:lnTo>
                <a:lnTo>
                  <a:pt x="128" y="109"/>
                </a:lnTo>
                <a:lnTo>
                  <a:pt x="136" y="103"/>
                </a:lnTo>
                <a:lnTo>
                  <a:pt x="134" y="97"/>
                </a:lnTo>
                <a:lnTo>
                  <a:pt x="115" y="95"/>
                </a:lnTo>
                <a:lnTo>
                  <a:pt x="112" y="91"/>
                </a:lnTo>
                <a:lnTo>
                  <a:pt x="118" y="84"/>
                </a:lnTo>
                <a:lnTo>
                  <a:pt x="125" y="86"/>
                </a:lnTo>
                <a:lnTo>
                  <a:pt x="129" y="86"/>
                </a:lnTo>
                <a:lnTo>
                  <a:pt x="135" y="85"/>
                </a:lnTo>
                <a:lnTo>
                  <a:pt x="141" y="82"/>
                </a:lnTo>
                <a:lnTo>
                  <a:pt x="113" y="60"/>
                </a:lnTo>
                <a:lnTo>
                  <a:pt x="132" y="37"/>
                </a:lnTo>
                <a:lnTo>
                  <a:pt x="136" y="36"/>
                </a:lnTo>
                <a:lnTo>
                  <a:pt x="156" y="52"/>
                </a:lnTo>
                <a:lnTo>
                  <a:pt x="146" y="65"/>
                </a:lnTo>
                <a:lnTo>
                  <a:pt x="156" y="71"/>
                </a:lnTo>
                <a:lnTo>
                  <a:pt x="159" y="68"/>
                </a:lnTo>
                <a:lnTo>
                  <a:pt x="155" y="65"/>
                </a:lnTo>
                <a:lnTo>
                  <a:pt x="156" y="64"/>
                </a:lnTo>
                <a:lnTo>
                  <a:pt x="160" y="67"/>
                </a:lnTo>
                <a:lnTo>
                  <a:pt x="181" y="41"/>
                </a:lnTo>
                <a:lnTo>
                  <a:pt x="171" y="33"/>
                </a:lnTo>
                <a:lnTo>
                  <a:pt x="166" y="39"/>
                </a:lnTo>
                <a:lnTo>
                  <a:pt x="148" y="24"/>
                </a:lnTo>
                <a:lnTo>
                  <a:pt x="166" y="0"/>
                </a:lnTo>
                <a:lnTo>
                  <a:pt x="184" y="16"/>
                </a:lnTo>
                <a:lnTo>
                  <a:pt x="194" y="25"/>
                </a:lnTo>
                <a:lnTo>
                  <a:pt x="213" y="31"/>
                </a:lnTo>
                <a:lnTo>
                  <a:pt x="223" y="30"/>
                </a:lnTo>
                <a:lnTo>
                  <a:pt x="233" y="45"/>
                </a:lnTo>
                <a:lnTo>
                  <a:pt x="250" y="52"/>
                </a:lnTo>
                <a:lnTo>
                  <a:pt x="262" y="66"/>
                </a:lnTo>
                <a:lnTo>
                  <a:pt x="272" y="69"/>
                </a:lnTo>
                <a:lnTo>
                  <a:pt x="276" y="83"/>
                </a:lnTo>
                <a:lnTo>
                  <a:pt x="282" y="91"/>
                </a:lnTo>
                <a:lnTo>
                  <a:pt x="294" y="97"/>
                </a:lnTo>
                <a:lnTo>
                  <a:pt x="301" y="105"/>
                </a:lnTo>
                <a:lnTo>
                  <a:pt x="304" y="103"/>
                </a:lnTo>
                <a:lnTo>
                  <a:pt x="309" y="98"/>
                </a:lnTo>
                <a:lnTo>
                  <a:pt x="314" y="108"/>
                </a:lnTo>
                <a:lnTo>
                  <a:pt x="308" y="119"/>
                </a:lnTo>
                <a:lnTo>
                  <a:pt x="304" y="117"/>
                </a:lnTo>
                <a:lnTo>
                  <a:pt x="303" y="119"/>
                </a:lnTo>
                <a:lnTo>
                  <a:pt x="303" y="133"/>
                </a:lnTo>
                <a:lnTo>
                  <a:pt x="298" y="145"/>
                </a:lnTo>
                <a:lnTo>
                  <a:pt x="296" y="163"/>
                </a:lnTo>
                <a:lnTo>
                  <a:pt x="299" y="173"/>
                </a:lnTo>
                <a:lnTo>
                  <a:pt x="298" y="175"/>
                </a:lnTo>
                <a:lnTo>
                  <a:pt x="295" y="172"/>
                </a:lnTo>
                <a:lnTo>
                  <a:pt x="272" y="158"/>
                </a:lnTo>
                <a:lnTo>
                  <a:pt x="269" y="152"/>
                </a:lnTo>
                <a:lnTo>
                  <a:pt x="264" y="152"/>
                </a:lnTo>
                <a:lnTo>
                  <a:pt x="257" y="166"/>
                </a:lnTo>
                <a:lnTo>
                  <a:pt x="250" y="161"/>
                </a:lnTo>
                <a:lnTo>
                  <a:pt x="242" y="172"/>
                </a:lnTo>
                <a:lnTo>
                  <a:pt x="236" y="167"/>
                </a:lnTo>
                <a:lnTo>
                  <a:pt x="235" y="172"/>
                </a:lnTo>
                <a:lnTo>
                  <a:pt x="229" y="172"/>
                </a:lnTo>
                <a:lnTo>
                  <a:pt x="225" y="172"/>
                </a:lnTo>
                <a:lnTo>
                  <a:pt x="229" y="178"/>
                </a:lnTo>
                <a:lnTo>
                  <a:pt x="228" y="184"/>
                </a:lnTo>
                <a:lnTo>
                  <a:pt x="225" y="186"/>
                </a:lnTo>
                <a:lnTo>
                  <a:pt x="225" y="191"/>
                </a:lnTo>
                <a:lnTo>
                  <a:pt x="215" y="203"/>
                </a:lnTo>
                <a:lnTo>
                  <a:pt x="218" y="205"/>
                </a:lnTo>
                <a:lnTo>
                  <a:pt x="213" y="215"/>
                </a:lnTo>
                <a:lnTo>
                  <a:pt x="218" y="218"/>
                </a:lnTo>
                <a:lnTo>
                  <a:pt x="217" y="223"/>
                </a:lnTo>
                <a:lnTo>
                  <a:pt x="219" y="234"/>
                </a:lnTo>
                <a:lnTo>
                  <a:pt x="231" y="236"/>
                </a:lnTo>
                <a:lnTo>
                  <a:pt x="235" y="245"/>
                </a:lnTo>
                <a:lnTo>
                  <a:pt x="235" y="253"/>
                </a:lnTo>
                <a:lnTo>
                  <a:pt x="250" y="267"/>
                </a:lnTo>
                <a:lnTo>
                  <a:pt x="246" y="278"/>
                </a:lnTo>
                <a:lnTo>
                  <a:pt x="246" y="282"/>
                </a:lnTo>
                <a:lnTo>
                  <a:pt x="269" y="306"/>
                </a:lnTo>
                <a:lnTo>
                  <a:pt x="273" y="312"/>
                </a:lnTo>
                <a:lnTo>
                  <a:pt x="272" y="317"/>
                </a:lnTo>
                <a:lnTo>
                  <a:pt x="278" y="321"/>
                </a:lnTo>
                <a:lnTo>
                  <a:pt x="285" y="320"/>
                </a:lnTo>
                <a:lnTo>
                  <a:pt x="295" y="326"/>
                </a:lnTo>
                <a:lnTo>
                  <a:pt x="299" y="324"/>
                </a:lnTo>
                <a:lnTo>
                  <a:pt x="304" y="329"/>
                </a:lnTo>
                <a:lnTo>
                  <a:pt x="304" y="345"/>
                </a:lnTo>
                <a:lnTo>
                  <a:pt x="306" y="353"/>
                </a:lnTo>
                <a:lnTo>
                  <a:pt x="305" y="362"/>
                </a:lnTo>
                <a:lnTo>
                  <a:pt x="311" y="365"/>
                </a:lnTo>
                <a:lnTo>
                  <a:pt x="328" y="382"/>
                </a:lnTo>
                <a:lnTo>
                  <a:pt x="337" y="386"/>
                </a:lnTo>
                <a:lnTo>
                  <a:pt x="341" y="389"/>
                </a:lnTo>
                <a:lnTo>
                  <a:pt x="350" y="392"/>
                </a:lnTo>
                <a:lnTo>
                  <a:pt x="357" y="389"/>
                </a:lnTo>
                <a:lnTo>
                  <a:pt x="367" y="401"/>
                </a:lnTo>
                <a:lnTo>
                  <a:pt x="368" y="399"/>
                </a:lnTo>
                <a:lnTo>
                  <a:pt x="374" y="409"/>
                </a:lnTo>
                <a:lnTo>
                  <a:pt x="381" y="409"/>
                </a:lnTo>
                <a:lnTo>
                  <a:pt x="383" y="402"/>
                </a:lnTo>
                <a:lnTo>
                  <a:pt x="395" y="410"/>
                </a:lnTo>
                <a:lnTo>
                  <a:pt x="400" y="409"/>
                </a:lnTo>
                <a:lnTo>
                  <a:pt x="418" y="413"/>
                </a:lnTo>
                <a:lnTo>
                  <a:pt x="424" y="415"/>
                </a:lnTo>
                <a:lnTo>
                  <a:pt x="427" y="421"/>
                </a:lnTo>
                <a:lnTo>
                  <a:pt x="418" y="443"/>
                </a:lnTo>
                <a:lnTo>
                  <a:pt x="423" y="454"/>
                </a:lnTo>
                <a:lnTo>
                  <a:pt x="433" y="460"/>
                </a:lnTo>
                <a:lnTo>
                  <a:pt x="446" y="463"/>
                </a:lnTo>
                <a:lnTo>
                  <a:pt x="458" y="460"/>
                </a:lnTo>
                <a:lnTo>
                  <a:pt x="462" y="466"/>
                </a:lnTo>
                <a:lnTo>
                  <a:pt x="464" y="479"/>
                </a:lnTo>
                <a:lnTo>
                  <a:pt x="472" y="483"/>
                </a:lnTo>
                <a:lnTo>
                  <a:pt x="473" y="502"/>
                </a:lnTo>
                <a:lnTo>
                  <a:pt x="478" y="505"/>
                </a:lnTo>
                <a:lnTo>
                  <a:pt x="479" y="502"/>
                </a:lnTo>
                <a:lnTo>
                  <a:pt x="486" y="505"/>
                </a:lnTo>
                <a:lnTo>
                  <a:pt x="489" y="502"/>
                </a:lnTo>
                <a:lnTo>
                  <a:pt x="493" y="502"/>
                </a:lnTo>
                <a:lnTo>
                  <a:pt x="498" y="507"/>
                </a:lnTo>
                <a:lnTo>
                  <a:pt x="515" y="508"/>
                </a:lnTo>
                <a:lnTo>
                  <a:pt x="519" y="499"/>
                </a:lnTo>
                <a:lnTo>
                  <a:pt x="528" y="499"/>
                </a:lnTo>
                <a:lnTo>
                  <a:pt x="539" y="502"/>
                </a:lnTo>
                <a:lnTo>
                  <a:pt x="546" y="505"/>
                </a:lnTo>
                <a:lnTo>
                  <a:pt x="551" y="518"/>
                </a:lnTo>
                <a:lnTo>
                  <a:pt x="554" y="535"/>
                </a:lnTo>
                <a:lnTo>
                  <a:pt x="550" y="546"/>
                </a:lnTo>
                <a:lnTo>
                  <a:pt x="544" y="553"/>
                </a:lnTo>
                <a:lnTo>
                  <a:pt x="544" y="565"/>
                </a:lnTo>
                <a:lnTo>
                  <a:pt x="542" y="572"/>
                </a:lnTo>
                <a:lnTo>
                  <a:pt x="537" y="582"/>
                </a:lnTo>
                <a:lnTo>
                  <a:pt x="528" y="580"/>
                </a:lnTo>
                <a:lnTo>
                  <a:pt x="519" y="588"/>
                </a:lnTo>
                <a:lnTo>
                  <a:pt x="515" y="586"/>
                </a:lnTo>
                <a:lnTo>
                  <a:pt x="508" y="588"/>
                </a:lnTo>
                <a:lnTo>
                  <a:pt x="501" y="594"/>
                </a:lnTo>
                <a:lnTo>
                  <a:pt x="499" y="600"/>
                </a:lnTo>
                <a:lnTo>
                  <a:pt x="486" y="597"/>
                </a:lnTo>
                <a:lnTo>
                  <a:pt x="481" y="594"/>
                </a:lnTo>
                <a:lnTo>
                  <a:pt x="470" y="586"/>
                </a:lnTo>
                <a:lnTo>
                  <a:pt x="456" y="589"/>
                </a:lnTo>
                <a:lnTo>
                  <a:pt x="450" y="606"/>
                </a:lnTo>
                <a:lnTo>
                  <a:pt x="435" y="605"/>
                </a:lnTo>
                <a:lnTo>
                  <a:pt x="419" y="612"/>
                </a:lnTo>
                <a:lnTo>
                  <a:pt x="407" y="602"/>
                </a:lnTo>
                <a:lnTo>
                  <a:pt x="401" y="599"/>
                </a:lnTo>
                <a:lnTo>
                  <a:pt x="397" y="596"/>
                </a:lnTo>
                <a:lnTo>
                  <a:pt x="391" y="597"/>
                </a:lnTo>
                <a:lnTo>
                  <a:pt x="383" y="600"/>
                </a:lnTo>
                <a:lnTo>
                  <a:pt x="373" y="600"/>
                </a:lnTo>
                <a:lnTo>
                  <a:pt x="365" y="596"/>
                </a:lnTo>
                <a:lnTo>
                  <a:pt x="361" y="597"/>
                </a:lnTo>
                <a:lnTo>
                  <a:pt x="358" y="602"/>
                </a:lnTo>
                <a:lnTo>
                  <a:pt x="354" y="603"/>
                </a:lnTo>
                <a:lnTo>
                  <a:pt x="343" y="602"/>
                </a:lnTo>
                <a:lnTo>
                  <a:pt x="338" y="606"/>
                </a:lnTo>
                <a:lnTo>
                  <a:pt x="336" y="606"/>
                </a:lnTo>
                <a:lnTo>
                  <a:pt x="328" y="592"/>
                </a:lnTo>
                <a:lnTo>
                  <a:pt x="322" y="585"/>
                </a:lnTo>
                <a:lnTo>
                  <a:pt x="318" y="585"/>
                </a:lnTo>
                <a:lnTo>
                  <a:pt x="315" y="582"/>
                </a:lnTo>
                <a:lnTo>
                  <a:pt x="311" y="585"/>
                </a:lnTo>
                <a:lnTo>
                  <a:pt x="306" y="582"/>
                </a:lnTo>
                <a:lnTo>
                  <a:pt x="299" y="591"/>
                </a:lnTo>
                <a:lnTo>
                  <a:pt x="291" y="589"/>
                </a:lnTo>
                <a:lnTo>
                  <a:pt x="282" y="592"/>
                </a:lnTo>
                <a:lnTo>
                  <a:pt x="277" y="591"/>
                </a:lnTo>
                <a:lnTo>
                  <a:pt x="272" y="596"/>
                </a:lnTo>
                <a:lnTo>
                  <a:pt x="267" y="596"/>
                </a:lnTo>
                <a:lnTo>
                  <a:pt x="262" y="600"/>
                </a:lnTo>
                <a:lnTo>
                  <a:pt x="244" y="572"/>
                </a:lnTo>
                <a:lnTo>
                  <a:pt x="229" y="574"/>
                </a:lnTo>
                <a:close/>
              </a:path>
            </a:pathLst>
          </a:custGeom>
          <a:solidFill>
            <a:srgbClr val="FFFFFF"/>
          </a:solidFill>
          <a:ln w="3175" cap="rnd" cmpd="sng">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55" name="Freeform 41"/>
          <p:cNvSpPr>
            <a:spLocks/>
          </p:cNvSpPr>
          <p:nvPr/>
        </p:nvSpPr>
        <p:spPr bwMode="auto">
          <a:xfrm>
            <a:off x="6130925" y="5748338"/>
            <a:ext cx="46038" cy="66675"/>
          </a:xfrm>
          <a:custGeom>
            <a:avLst/>
            <a:gdLst>
              <a:gd name="T0" fmla="*/ 10080735 w 29"/>
              <a:gd name="T1" fmla="*/ 2013018 h 47"/>
              <a:gd name="T2" fmla="*/ 40322940 w 29"/>
              <a:gd name="T3" fmla="*/ 40249000 h 47"/>
              <a:gd name="T4" fmla="*/ 45363306 w 29"/>
              <a:gd name="T5" fmla="*/ 62386523 h 47"/>
              <a:gd name="T6" fmla="*/ 57963439 w 29"/>
              <a:gd name="T7" fmla="*/ 78486402 h 47"/>
              <a:gd name="T8" fmla="*/ 70565148 w 29"/>
              <a:gd name="T9" fmla="*/ 72448770 h 47"/>
              <a:gd name="T10" fmla="*/ 73084537 w 29"/>
              <a:gd name="T11" fmla="*/ 82511017 h 47"/>
              <a:gd name="T12" fmla="*/ 65524782 w 29"/>
              <a:gd name="T13" fmla="*/ 94586304 h 47"/>
              <a:gd name="T14" fmla="*/ 47882695 w 29"/>
              <a:gd name="T15" fmla="*/ 84524034 h 47"/>
              <a:gd name="T16" fmla="*/ 32761597 w 29"/>
              <a:gd name="T17" fmla="*/ 40249000 h 47"/>
              <a:gd name="T18" fmla="*/ 10080735 w 29"/>
              <a:gd name="T19" fmla="*/ 22137517 h 47"/>
              <a:gd name="T20" fmla="*/ 0 w 29"/>
              <a:gd name="T21" fmla="*/ 12075270 h 47"/>
              <a:gd name="T22" fmla="*/ 2519390 w 29"/>
              <a:gd name="T23" fmla="*/ 0 h 47"/>
              <a:gd name="T24" fmla="*/ 10080735 w 29"/>
              <a:gd name="T25" fmla="*/ 2013018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47"/>
              <a:gd name="T41" fmla="*/ 29 w 29"/>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47">
                <a:moveTo>
                  <a:pt x="4" y="1"/>
                </a:moveTo>
                <a:lnTo>
                  <a:pt x="16" y="20"/>
                </a:lnTo>
                <a:lnTo>
                  <a:pt x="18" y="31"/>
                </a:lnTo>
                <a:lnTo>
                  <a:pt x="23" y="39"/>
                </a:lnTo>
                <a:lnTo>
                  <a:pt x="28" y="36"/>
                </a:lnTo>
                <a:lnTo>
                  <a:pt x="29" y="41"/>
                </a:lnTo>
                <a:lnTo>
                  <a:pt x="26" y="47"/>
                </a:lnTo>
                <a:lnTo>
                  <a:pt x="19" y="42"/>
                </a:lnTo>
                <a:lnTo>
                  <a:pt x="13" y="20"/>
                </a:lnTo>
                <a:lnTo>
                  <a:pt x="4" y="11"/>
                </a:lnTo>
                <a:lnTo>
                  <a:pt x="0" y="6"/>
                </a:lnTo>
                <a:lnTo>
                  <a:pt x="1" y="0"/>
                </a:lnTo>
                <a:lnTo>
                  <a:pt x="4" y="1"/>
                </a:lnTo>
                <a:close/>
              </a:path>
            </a:pathLst>
          </a:custGeom>
          <a:noFill/>
          <a:ln w="3175" cap="rnd">
            <a:solidFill>
              <a:srgbClr val="808080"/>
            </a:solidFill>
            <a:prstDash val="solid"/>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56" name="Freeform 42"/>
          <p:cNvSpPr>
            <a:spLocks/>
          </p:cNvSpPr>
          <p:nvPr/>
        </p:nvSpPr>
        <p:spPr bwMode="auto">
          <a:xfrm>
            <a:off x="6130925" y="5748338"/>
            <a:ext cx="46038" cy="66675"/>
          </a:xfrm>
          <a:custGeom>
            <a:avLst/>
            <a:gdLst>
              <a:gd name="T0" fmla="*/ 10080735 w 29"/>
              <a:gd name="T1" fmla="*/ 2013018 h 47"/>
              <a:gd name="T2" fmla="*/ 40322940 w 29"/>
              <a:gd name="T3" fmla="*/ 40249000 h 47"/>
              <a:gd name="T4" fmla="*/ 45363306 w 29"/>
              <a:gd name="T5" fmla="*/ 62386523 h 47"/>
              <a:gd name="T6" fmla="*/ 57963439 w 29"/>
              <a:gd name="T7" fmla="*/ 78486402 h 47"/>
              <a:gd name="T8" fmla="*/ 70565148 w 29"/>
              <a:gd name="T9" fmla="*/ 72448770 h 47"/>
              <a:gd name="T10" fmla="*/ 73084537 w 29"/>
              <a:gd name="T11" fmla="*/ 82511017 h 47"/>
              <a:gd name="T12" fmla="*/ 65524782 w 29"/>
              <a:gd name="T13" fmla="*/ 94586304 h 47"/>
              <a:gd name="T14" fmla="*/ 47882695 w 29"/>
              <a:gd name="T15" fmla="*/ 84524034 h 47"/>
              <a:gd name="T16" fmla="*/ 32761597 w 29"/>
              <a:gd name="T17" fmla="*/ 40249000 h 47"/>
              <a:gd name="T18" fmla="*/ 10080735 w 29"/>
              <a:gd name="T19" fmla="*/ 22137517 h 47"/>
              <a:gd name="T20" fmla="*/ 0 w 29"/>
              <a:gd name="T21" fmla="*/ 12075270 h 47"/>
              <a:gd name="T22" fmla="*/ 2519390 w 29"/>
              <a:gd name="T23" fmla="*/ 0 h 47"/>
              <a:gd name="T24" fmla="*/ 10080735 w 29"/>
              <a:gd name="T25" fmla="*/ 2013018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47"/>
              <a:gd name="T41" fmla="*/ 29 w 29"/>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47">
                <a:moveTo>
                  <a:pt x="4" y="1"/>
                </a:moveTo>
                <a:lnTo>
                  <a:pt x="16" y="20"/>
                </a:lnTo>
                <a:lnTo>
                  <a:pt x="18" y="31"/>
                </a:lnTo>
                <a:lnTo>
                  <a:pt x="23" y="39"/>
                </a:lnTo>
                <a:lnTo>
                  <a:pt x="28" y="36"/>
                </a:lnTo>
                <a:lnTo>
                  <a:pt x="29" y="41"/>
                </a:lnTo>
                <a:lnTo>
                  <a:pt x="26" y="47"/>
                </a:lnTo>
                <a:lnTo>
                  <a:pt x="19" y="42"/>
                </a:lnTo>
                <a:lnTo>
                  <a:pt x="13" y="20"/>
                </a:lnTo>
                <a:lnTo>
                  <a:pt x="4" y="11"/>
                </a:lnTo>
                <a:lnTo>
                  <a:pt x="0" y="6"/>
                </a:lnTo>
                <a:lnTo>
                  <a:pt x="1" y="0"/>
                </a:lnTo>
                <a:lnTo>
                  <a:pt x="4" y="1"/>
                </a:lnTo>
                <a:close/>
              </a:path>
            </a:pathLst>
          </a:custGeom>
          <a:noFill/>
          <a:ln w="3175" cap="rnd">
            <a:solidFill>
              <a:srgbClr val="808080"/>
            </a:solidFill>
            <a:prstDash val="solid"/>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57" name="Freeform 43"/>
          <p:cNvSpPr>
            <a:spLocks/>
          </p:cNvSpPr>
          <p:nvPr/>
        </p:nvSpPr>
        <p:spPr bwMode="auto">
          <a:xfrm>
            <a:off x="5834063" y="5327650"/>
            <a:ext cx="741362" cy="939800"/>
          </a:xfrm>
          <a:custGeom>
            <a:avLst/>
            <a:gdLst>
              <a:gd name="T0" fmla="*/ 204773076 w 486"/>
              <a:gd name="T1" fmla="*/ 380255964 h 673"/>
              <a:gd name="T2" fmla="*/ 90751252 w 486"/>
              <a:gd name="T3" fmla="*/ 304204719 h 673"/>
              <a:gd name="T4" fmla="*/ 9308212 w 486"/>
              <a:gd name="T5" fmla="*/ 271053390 h 673"/>
              <a:gd name="T6" fmla="*/ 90751252 w 486"/>
              <a:gd name="T7" fmla="*/ 202802709 h 673"/>
              <a:gd name="T8" fmla="*/ 104713590 w 486"/>
              <a:gd name="T9" fmla="*/ 185252335 h 673"/>
              <a:gd name="T10" fmla="*/ 190810714 w 486"/>
              <a:gd name="T11" fmla="*/ 126751508 h 673"/>
              <a:gd name="T12" fmla="*/ 246656967 w 486"/>
              <a:gd name="T13" fmla="*/ 85801077 h 673"/>
              <a:gd name="T14" fmla="*/ 295524304 w 486"/>
              <a:gd name="T15" fmla="*/ 48750907 h 673"/>
              <a:gd name="T16" fmla="*/ 314139198 w 486"/>
              <a:gd name="T17" fmla="*/ 31200522 h 673"/>
              <a:gd name="T18" fmla="*/ 358352430 w 486"/>
              <a:gd name="T19" fmla="*/ 19499801 h 673"/>
              <a:gd name="T20" fmla="*/ 358352430 w 486"/>
              <a:gd name="T21" fmla="*/ 27300283 h 673"/>
              <a:gd name="T22" fmla="*/ 372313219 w 486"/>
              <a:gd name="T23" fmla="*/ 39000999 h 673"/>
              <a:gd name="T24" fmla="*/ 388601822 w 486"/>
              <a:gd name="T25" fmla="*/ 56551384 h 673"/>
              <a:gd name="T26" fmla="*/ 404890522 w 486"/>
              <a:gd name="T27" fmla="*/ 62401043 h 673"/>
              <a:gd name="T28" fmla="*/ 425833230 w 486"/>
              <a:gd name="T29" fmla="*/ 87751895 h 673"/>
              <a:gd name="T30" fmla="*/ 442121834 w 486"/>
              <a:gd name="T31" fmla="*/ 89701316 h 673"/>
              <a:gd name="T32" fmla="*/ 463064542 w 486"/>
              <a:gd name="T33" fmla="*/ 101402053 h 673"/>
              <a:gd name="T34" fmla="*/ 558469876 w 486"/>
              <a:gd name="T35" fmla="*/ 157952019 h 673"/>
              <a:gd name="T36" fmla="*/ 525892668 w 486"/>
              <a:gd name="T37" fmla="*/ 224253322 h 673"/>
              <a:gd name="T38" fmla="*/ 542181272 w 486"/>
              <a:gd name="T39" fmla="*/ 306154140 h 673"/>
              <a:gd name="T40" fmla="*/ 618971711 w 486"/>
              <a:gd name="T41" fmla="*/ 434856509 h 673"/>
              <a:gd name="T42" fmla="*/ 700414730 w 486"/>
              <a:gd name="T43" fmla="*/ 477756338 h 673"/>
              <a:gd name="T44" fmla="*/ 746954252 w 486"/>
              <a:gd name="T45" fmla="*/ 462156781 h 673"/>
              <a:gd name="T46" fmla="*/ 770223250 w 486"/>
              <a:gd name="T47" fmla="*/ 530407462 h 673"/>
              <a:gd name="T48" fmla="*/ 823743357 w 486"/>
              <a:gd name="T49" fmla="*/ 522606985 h 673"/>
              <a:gd name="T50" fmla="*/ 863302485 w 486"/>
              <a:gd name="T51" fmla="*/ 518706747 h 673"/>
              <a:gd name="T52" fmla="*/ 881917378 w 486"/>
              <a:gd name="T53" fmla="*/ 559658552 h 673"/>
              <a:gd name="T54" fmla="*/ 847013881 w 486"/>
              <a:gd name="T55" fmla="*/ 586958824 h 673"/>
              <a:gd name="T56" fmla="*/ 853994275 w 486"/>
              <a:gd name="T57" fmla="*/ 659109744 h 673"/>
              <a:gd name="T58" fmla="*/ 853994275 w 486"/>
              <a:gd name="T59" fmla="*/ 729309846 h 673"/>
              <a:gd name="T60" fmla="*/ 905187902 w 486"/>
              <a:gd name="T61" fmla="*/ 807311996 h 673"/>
              <a:gd name="T62" fmla="*/ 937765109 w 486"/>
              <a:gd name="T63" fmla="*/ 881412336 h 673"/>
              <a:gd name="T64" fmla="*/ 1005245814 w 486"/>
              <a:gd name="T65" fmla="*/ 914562268 h 673"/>
              <a:gd name="T66" fmla="*/ 1044804941 w 486"/>
              <a:gd name="T67" fmla="*/ 920413324 h 673"/>
              <a:gd name="T68" fmla="*/ 1072728044 w 486"/>
              <a:gd name="T69" fmla="*/ 990613426 h 673"/>
              <a:gd name="T70" fmla="*/ 1098324858 w 486"/>
              <a:gd name="T71" fmla="*/ 1131016423 h 673"/>
              <a:gd name="T72" fmla="*/ 1112285646 w 486"/>
              <a:gd name="T73" fmla="*/ 1199267104 h 673"/>
              <a:gd name="T74" fmla="*/ 1098324858 w 486"/>
              <a:gd name="T75" fmla="*/ 1230467614 h 673"/>
              <a:gd name="T76" fmla="*/ 1051785336 w 486"/>
              <a:gd name="T77" fmla="*/ 1287017580 h 673"/>
              <a:gd name="T78" fmla="*/ 1016881839 w 486"/>
              <a:gd name="T79" fmla="*/ 1306518772 h 673"/>
              <a:gd name="T80" fmla="*/ 933111005 w 486"/>
              <a:gd name="T81" fmla="*/ 1312368432 h 673"/>
              <a:gd name="T82" fmla="*/ 842359776 w 486"/>
              <a:gd name="T83" fmla="*/ 1230467614 h 673"/>
              <a:gd name="T84" fmla="*/ 770223250 w 486"/>
              <a:gd name="T85" fmla="*/ 1236317274 h 673"/>
              <a:gd name="T86" fmla="*/ 702741020 w 486"/>
              <a:gd name="T87" fmla="*/ 1230467614 h 673"/>
              <a:gd name="T88" fmla="*/ 670163813 w 486"/>
              <a:gd name="T89" fmla="*/ 1187566388 h 673"/>
              <a:gd name="T90" fmla="*/ 625952106 w 486"/>
              <a:gd name="T91" fmla="*/ 1127116184 h 673"/>
              <a:gd name="T92" fmla="*/ 570104375 w 486"/>
              <a:gd name="T93" fmla="*/ 1012064039 h 673"/>
              <a:gd name="T94" fmla="*/ 623625816 w 486"/>
              <a:gd name="T95" fmla="*/ 980863528 h 673"/>
              <a:gd name="T96" fmla="*/ 609663502 w 486"/>
              <a:gd name="T97" fmla="*/ 871662438 h 673"/>
              <a:gd name="T98" fmla="*/ 588720793 w 486"/>
              <a:gd name="T99" fmla="*/ 815111076 h 673"/>
              <a:gd name="T100" fmla="*/ 546835376 w 486"/>
              <a:gd name="T101" fmla="*/ 739059918 h 673"/>
              <a:gd name="T102" fmla="*/ 532873062 w 486"/>
              <a:gd name="T103" fmla="*/ 651309267 h 673"/>
              <a:gd name="T104" fmla="*/ 463064542 w 486"/>
              <a:gd name="T105" fmla="*/ 583058586 h 673"/>
              <a:gd name="T106" fmla="*/ 411872441 w 486"/>
              <a:gd name="T107" fmla="*/ 542108177 h 673"/>
              <a:gd name="T108" fmla="*/ 425833230 w 486"/>
              <a:gd name="T109" fmla="*/ 499206951 h 673"/>
              <a:gd name="T110" fmla="*/ 393255927 w 486"/>
              <a:gd name="T111" fmla="*/ 505056611 h 673"/>
              <a:gd name="T112" fmla="*/ 404890522 w 486"/>
              <a:gd name="T113" fmla="*/ 489457053 h 673"/>
              <a:gd name="T114" fmla="*/ 369986929 w 486"/>
              <a:gd name="T115" fmla="*/ 495306713 h 673"/>
              <a:gd name="T116" fmla="*/ 397910032 w 486"/>
              <a:gd name="T117" fmla="*/ 473856100 h 673"/>
              <a:gd name="T118" fmla="*/ 388601822 w 486"/>
              <a:gd name="T119" fmla="*/ 468006440 h 673"/>
              <a:gd name="T120" fmla="*/ 344390116 w 486"/>
              <a:gd name="T121" fmla="*/ 462156781 h 673"/>
              <a:gd name="T122" fmla="*/ 325773697 w 486"/>
              <a:gd name="T123" fmla="*/ 442655589 h 673"/>
              <a:gd name="T124" fmla="*/ 279235700 w 486"/>
              <a:gd name="T125" fmla="*/ 446555827 h 6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6"/>
              <a:gd name="T190" fmla="*/ 0 h 673"/>
              <a:gd name="T191" fmla="*/ 486 w 486"/>
              <a:gd name="T192" fmla="*/ 673 h 6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6" h="673">
                <a:moveTo>
                  <a:pt x="110" y="223"/>
                </a:moveTo>
                <a:lnTo>
                  <a:pt x="98" y="217"/>
                </a:lnTo>
                <a:lnTo>
                  <a:pt x="92" y="209"/>
                </a:lnTo>
                <a:lnTo>
                  <a:pt x="88" y="195"/>
                </a:lnTo>
                <a:lnTo>
                  <a:pt x="78" y="192"/>
                </a:lnTo>
                <a:lnTo>
                  <a:pt x="66" y="178"/>
                </a:lnTo>
                <a:lnTo>
                  <a:pt x="50" y="171"/>
                </a:lnTo>
                <a:lnTo>
                  <a:pt x="39" y="156"/>
                </a:lnTo>
                <a:lnTo>
                  <a:pt x="29" y="157"/>
                </a:lnTo>
                <a:lnTo>
                  <a:pt x="10" y="151"/>
                </a:lnTo>
                <a:lnTo>
                  <a:pt x="0" y="142"/>
                </a:lnTo>
                <a:lnTo>
                  <a:pt x="4" y="139"/>
                </a:lnTo>
                <a:lnTo>
                  <a:pt x="14" y="140"/>
                </a:lnTo>
                <a:lnTo>
                  <a:pt x="22" y="127"/>
                </a:lnTo>
                <a:lnTo>
                  <a:pt x="33" y="102"/>
                </a:lnTo>
                <a:lnTo>
                  <a:pt x="39" y="104"/>
                </a:lnTo>
                <a:lnTo>
                  <a:pt x="41" y="101"/>
                </a:lnTo>
                <a:lnTo>
                  <a:pt x="43" y="99"/>
                </a:lnTo>
                <a:lnTo>
                  <a:pt x="43" y="97"/>
                </a:lnTo>
                <a:lnTo>
                  <a:pt x="45" y="95"/>
                </a:lnTo>
                <a:lnTo>
                  <a:pt x="35" y="86"/>
                </a:lnTo>
                <a:lnTo>
                  <a:pt x="38" y="78"/>
                </a:lnTo>
                <a:lnTo>
                  <a:pt x="68" y="54"/>
                </a:lnTo>
                <a:lnTo>
                  <a:pt x="82" y="65"/>
                </a:lnTo>
                <a:lnTo>
                  <a:pt x="98" y="44"/>
                </a:lnTo>
                <a:lnTo>
                  <a:pt x="106" y="10"/>
                </a:lnTo>
                <a:lnTo>
                  <a:pt x="113" y="14"/>
                </a:lnTo>
                <a:lnTo>
                  <a:pt x="106" y="44"/>
                </a:lnTo>
                <a:lnTo>
                  <a:pt x="113" y="49"/>
                </a:lnTo>
                <a:lnTo>
                  <a:pt x="114" y="48"/>
                </a:lnTo>
                <a:lnTo>
                  <a:pt x="113" y="46"/>
                </a:lnTo>
                <a:lnTo>
                  <a:pt x="127" y="25"/>
                </a:lnTo>
                <a:lnTo>
                  <a:pt x="125" y="24"/>
                </a:lnTo>
                <a:lnTo>
                  <a:pt x="130" y="17"/>
                </a:lnTo>
                <a:lnTo>
                  <a:pt x="132" y="20"/>
                </a:lnTo>
                <a:lnTo>
                  <a:pt x="135" y="16"/>
                </a:lnTo>
                <a:lnTo>
                  <a:pt x="132" y="14"/>
                </a:lnTo>
                <a:lnTo>
                  <a:pt x="141" y="0"/>
                </a:lnTo>
                <a:lnTo>
                  <a:pt x="153" y="8"/>
                </a:lnTo>
                <a:lnTo>
                  <a:pt x="154" y="10"/>
                </a:lnTo>
                <a:lnTo>
                  <a:pt x="147" y="13"/>
                </a:lnTo>
                <a:lnTo>
                  <a:pt x="149" y="17"/>
                </a:lnTo>
                <a:lnTo>
                  <a:pt x="152" y="15"/>
                </a:lnTo>
                <a:lnTo>
                  <a:pt x="154" y="14"/>
                </a:lnTo>
                <a:lnTo>
                  <a:pt x="155" y="14"/>
                </a:lnTo>
                <a:lnTo>
                  <a:pt x="157" y="17"/>
                </a:lnTo>
                <a:lnTo>
                  <a:pt x="159" y="17"/>
                </a:lnTo>
                <a:lnTo>
                  <a:pt x="160" y="20"/>
                </a:lnTo>
                <a:lnTo>
                  <a:pt x="162" y="24"/>
                </a:lnTo>
                <a:lnTo>
                  <a:pt x="165" y="26"/>
                </a:lnTo>
                <a:lnTo>
                  <a:pt x="167" y="28"/>
                </a:lnTo>
                <a:lnTo>
                  <a:pt x="167" y="29"/>
                </a:lnTo>
                <a:lnTo>
                  <a:pt x="168" y="29"/>
                </a:lnTo>
                <a:lnTo>
                  <a:pt x="170" y="29"/>
                </a:lnTo>
                <a:lnTo>
                  <a:pt x="172" y="31"/>
                </a:lnTo>
                <a:lnTo>
                  <a:pt x="174" y="32"/>
                </a:lnTo>
                <a:lnTo>
                  <a:pt x="176" y="38"/>
                </a:lnTo>
                <a:lnTo>
                  <a:pt x="179" y="41"/>
                </a:lnTo>
                <a:lnTo>
                  <a:pt x="182" y="44"/>
                </a:lnTo>
                <a:lnTo>
                  <a:pt x="183" y="45"/>
                </a:lnTo>
                <a:lnTo>
                  <a:pt x="186" y="47"/>
                </a:lnTo>
                <a:lnTo>
                  <a:pt x="187" y="47"/>
                </a:lnTo>
                <a:lnTo>
                  <a:pt x="188" y="48"/>
                </a:lnTo>
                <a:lnTo>
                  <a:pt x="190" y="46"/>
                </a:lnTo>
                <a:lnTo>
                  <a:pt x="193" y="49"/>
                </a:lnTo>
                <a:lnTo>
                  <a:pt x="194" y="47"/>
                </a:lnTo>
                <a:lnTo>
                  <a:pt x="198" y="51"/>
                </a:lnTo>
                <a:lnTo>
                  <a:pt x="199" y="52"/>
                </a:lnTo>
                <a:lnTo>
                  <a:pt x="201" y="50"/>
                </a:lnTo>
                <a:lnTo>
                  <a:pt x="199" y="48"/>
                </a:lnTo>
                <a:lnTo>
                  <a:pt x="201" y="47"/>
                </a:lnTo>
                <a:lnTo>
                  <a:pt x="240" y="81"/>
                </a:lnTo>
                <a:lnTo>
                  <a:pt x="242" y="95"/>
                </a:lnTo>
                <a:lnTo>
                  <a:pt x="233" y="108"/>
                </a:lnTo>
                <a:lnTo>
                  <a:pt x="233" y="115"/>
                </a:lnTo>
                <a:lnTo>
                  <a:pt x="226" y="115"/>
                </a:lnTo>
                <a:lnTo>
                  <a:pt x="225" y="123"/>
                </a:lnTo>
                <a:lnTo>
                  <a:pt x="232" y="131"/>
                </a:lnTo>
                <a:lnTo>
                  <a:pt x="238" y="143"/>
                </a:lnTo>
                <a:lnTo>
                  <a:pt x="233" y="157"/>
                </a:lnTo>
                <a:lnTo>
                  <a:pt x="252" y="203"/>
                </a:lnTo>
                <a:lnTo>
                  <a:pt x="255" y="204"/>
                </a:lnTo>
                <a:lnTo>
                  <a:pt x="260" y="218"/>
                </a:lnTo>
                <a:lnTo>
                  <a:pt x="266" y="223"/>
                </a:lnTo>
                <a:lnTo>
                  <a:pt x="274" y="239"/>
                </a:lnTo>
                <a:lnTo>
                  <a:pt x="283" y="232"/>
                </a:lnTo>
                <a:lnTo>
                  <a:pt x="292" y="224"/>
                </a:lnTo>
                <a:lnTo>
                  <a:pt x="301" y="245"/>
                </a:lnTo>
                <a:lnTo>
                  <a:pt x="305" y="245"/>
                </a:lnTo>
                <a:lnTo>
                  <a:pt x="314" y="229"/>
                </a:lnTo>
                <a:lnTo>
                  <a:pt x="316" y="231"/>
                </a:lnTo>
                <a:lnTo>
                  <a:pt x="321" y="237"/>
                </a:lnTo>
                <a:lnTo>
                  <a:pt x="321" y="248"/>
                </a:lnTo>
                <a:lnTo>
                  <a:pt x="318" y="256"/>
                </a:lnTo>
                <a:lnTo>
                  <a:pt x="329" y="272"/>
                </a:lnTo>
                <a:lnTo>
                  <a:pt x="331" y="272"/>
                </a:lnTo>
                <a:lnTo>
                  <a:pt x="334" y="266"/>
                </a:lnTo>
                <a:lnTo>
                  <a:pt x="342" y="265"/>
                </a:lnTo>
                <a:lnTo>
                  <a:pt x="348" y="269"/>
                </a:lnTo>
                <a:lnTo>
                  <a:pt x="354" y="268"/>
                </a:lnTo>
                <a:lnTo>
                  <a:pt x="355" y="263"/>
                </a:lnTo>
                <a:lnTo>
                  <a:pt x="369" y="259"/>
                </a:lnTo>
                <a:lnTo>
                  <a:pt x="371" y="262"/>
                </a:lnTo>
                <a:lnTo>
                  <a:pt x="371" y="266"/>
                </a:lnTo>
                <a:lnTo>
                  <a:pt x="375" y="271"/>
                </a:lnTo>
                <a:lnTo>
                  <a:pt x="373" y="279"/>
                </a:lnTo>
                <a:lnTo>
                  <a:pt x="379" y="282"/>
                </a:lnTo>
                <a:lnTo>
                  <a:pt x="379" y="287"/>
                </a:lnTo>
                <a:lnTo>
                  <a:pt x="371" y="288"/>
                </a:lnTo>
                <a:lnTo>
                  <a:pt x="367" y="295"/>
                </a:lnTo>
                <a:lnTo>
                  <a:pt x="365" y="295"/>
                </a:lnTo>
                <a:lnTo>
                  <a:pt x="364" y="301"/>
                </a:lnTo>
                <a:lnTo>
                  <a:pt x="352" y="309"/>
                </a:lnTo>
                <a:lnTo>
                  <a:pt x="352" y="323"/>
                </a:lnTo>
                <a:lnTo>
                  <a:pt x="355" y="331"/>
                </a:lnTo>
                <a:lnTo>
                  <a:pt x="367" y="338"/>
                </a:lnTo>
                <a:lnTo>
                  <a:pt x="367" y="346"/>
                </a:lnTo>
                <a:lnTo>
                  <a:pt x="371" y="354"/>
                </a:lnTo>
                <a:lnTo>
                  <a:pt x="369" y="358"/>
                </a:lnTo>
                <a:lnTo>
                  <a:pt x="367" y="374"/>
                </a:lnTo>
                <a:lnTo>
                  <a:pt x="374" y="379"/>
                </a:lnTo>
                <a:lnTo>
                  <a:pt x="375" y="396"/>
                </a:lnTo>
                <a:lnTo>
                  <a:pt x="384" y="413"/>
                </a:lnTo>
                <a:lnTo>
                  <a:pt x="389" y="414"/>
                </a:lnTo>
                <a:lnTo>
                  <a:pt x="392" y="424"/>
                </a:lnTo>
                <a:lnTo>
                  <a:pt x="397" y="425"/>
                </a:lnTo>
                <a:lnTo>
                  <a:pt x="402" y="432"/>
                </a:lnTo>
                <a:lnTo>
                  <a:pt x="403" y="452"/>
                </a:lnTo>
                <a:lnTo>
                  <a:pt x="417" y="453"/>
                </a:lnTo>
                <a:lnTo>
                  <a:pt x="424" y="461"/>
                </a:lnTo>
                <a:lnTo>
                  <a:pt x="427" y="461"/>
                </a:lnTo>
                <a:lnTo>
                  <a:pt x="432" y="469"/>
                </a:lnTo>
                <a:lnTo>
                  <a:pt x="437" y="467"/>
                </a:lnTo>
                <a:lnTo>
                  <a:pt x="442" y="469"/>
                </a:lnTo>
                <a:lnTo>
                  <a:pt x="447" y="467"/>
                </a:lnTo>
                <a:lnTo>
                  <a:pt x="449" y="472"/>
                </a:lnTo>
                <a:lnTo>
                  <a:pt x="452" y="480"/>
                </a:lnTo>
                <a:lnTo>
                  <a:pt x="451" y="488"/>
                </a:lnTo>
                <a:lnTo>
                  <a:pt x="456" y="502"/>
                </a:lnTo>
                <a:lnTo>
                  <a:pt x="461" y="508"/>
                </a:lnTo>
                <a:lnTo>
                  <a:pt x="465" y="542"/>
                </a:lnTo>
                <a:lnTo>
                  <a:pt x="470" y="555"/>
                </a:lnTo>
                <a:lnTo>
                  <a:pt x="466" y="567"/>
                </a:lnTo>
                <a:lnTo>
                  <a:pt x="472" y="580"/>
                </a:lnTo>
                <a:lnTo>
                  <a:pt x="469" y="589"/>
                </a:lnTo>
                <a:lnTo>
                  <a:pt x="472" y="597"/>
                </a:lnTo>
                <a:lnTo>
                  <a:pt x="476" y="600"/>
                </a:lnTo>
                <a:lnTo>
                  <a:pt x="478" y="615"/>
                </a:lnTo>
                <a:lnTo>
                  <a:pt x="480" y="621"/>
                </a:lnTo>
                <a:lnTo>
                  <a:pt x="486" y="627"/>
                </a:lnTo>
                <a:lnTo>
                  <a:pt x="479" y="631"/>
                </a:lnTo>
                <a:lnTo>
                  <a:pt x="472" y="631"/>
                </a:lnTo>
                <a:lnTo>
                  <a:pt x="460" y="640"/>
                </a:lnTo>
                <a:lnTo>
                  <a:pt x="457" y="650"/>
                </a:lnTo>
                <a:lnTo>
                  <a:pt x="457" y="654"/>
                </a:lnTo>
                <a:lnTo>
                  <a:pt x="452" y="660"/>
                </a:lnTo>
                <a:lnTo>
                  <a:pt x="451" y="667"/>
                </a:lnTo>
                <a:lnTo>
                  <a:pt x="450" y="668"/>
                </a:lnTo>
                <a:lnTo>
                  <a:pt x="442" y="673"/>
                </a:lnTo>
                <a:lnTo>
                  <a:pt x="437" y="670"/>
                </a:lnTo>
                <a:lnTo>
                  <a:pt x="427" y="673"/>
                </a:lnTo>
                <a:lnTo>
                  <a:pt x="412" y="670"/>
                </a:lnTo>
                <a:lnTo>
                  <a:pt x="407" y="673"/>
                </a:lnTo>
                <a:lnTo>
                  <a:pt x="401" y="673"/>
                </a:lnTo>
                <a:lnTo>
                  <a:pt x="386" y="662"/>
                </a:lnTo>
                <a:lnTo>
                  <a:pt x="370" y="660"/>
                </a:lnTo>
                <a:lnTo>
                  <a:pt x="367" y="644"/>
                </a:lnTo>
                <a:lnTo>
                  <a:pt x="362" y="631"/>
                </a:lnTo>
                <a:lnTo>
                  <a:pt x="355" y="628"/>
                </a:lnTo>
                <a:lnTo>
                  <a:pt x="344" y="625"/>
                </a:lnTo>
                <a:lnTo>
                  <a:pt x="335" y="625"/>
                </a:lnTo>
                <a:lnTo>
                  <a:pt x="331" y="634"/>
                </a:lnTo>
                <a:lnTo>
                  <a:pt x="314" y="633"/>
                </a:lnTo>
                <a:lnTo>
                  <a:pt x="310" y="628"/>
                </a:lnTo>
                <a:lnTo>
                  <a:pt x="305" y="628"/>
                </a:lnTo>
                <a:lnTo>
                  <a:pt x="302" y="631"/>
                </a:lnTo>
                <a:lnTo>
                  <a:pt x="295" y="628"/>
                </a:lnTo>
                <a:lnTo>
                  <a:pt x="295" y="631"/>
                </a:lnTo>
                <a:lnTo>
                  <a:pt x="289" y="628"/>
                </a:lnTo>
                <a:lnTo>
                  <a:pt x="288" y="609"/>
                </a:lnTo>
                <a:lnTo>
                  <a:pt x="280" y="605"/>
                </a:lnTo>
                <a:lnTo>
                  <a:pt x="278" y="592"/>
                </a:lnTo>
                <a:lnTo>
                  <a:pt x="274" y="586"/>
                </a:lnTo>
                <a:lnTo>
                  <a:pt x="269" y="578"/>
                </a:lnTo>
                <a:lnTo>
                  <a:pt x="270" y="549"/>
                </a:lnTo>
                <a:lnTo>
                  <a:pt x="256" y="528"/>
                </a:lnTo>
                <a:lnTo>
                  <a:pt x="247" y="525"/>
                </a:lnTo>
                <a:lnTo>
                  <a:pt x="245" y="519"/>
                </a:lnTo>
                <a:lnTo>
                  <a:pt x="252" y="511"/>
                </a:lnTo>
                <a:lnTo>
                  <a:pt x="259" y="512"/>
                </a:lnTo>
                <a:lnTo>
                  <a:pt x="265" y="511"/>
                </a:lnTo>
                <a:lnTo>
                  <a:pt x="268" y="503"/>
                </a:lnTo>
                <a:lnTo>
                  <a:pt x="262" y="482"/>
                </a:lnTo>
                <a:lnTo>
                  <a:pt x="259" y="475"/>
                </a:lnTo>
                <a:lnTo>
                  <a:pt x="265" y="459"/>
                </a:lnTo>
                <a:lnTo>
                  <a:pt x="262" y="447"/>
                </a:lnTo>
                <a:lnTo>
                  <a:pt x="271" y="416"/>
                </a:lnTo>
                <a:lnTo>
                  <a:pt x="266" y="416"/>
                </a:lnTo>
                <a:lnTo>
                  <a:pt x="261" y="421"/>
                </a:lnTo>
                <a:lnTo>
                  <a:pt x="253" y="418"/>
                </a:lnTo>
                <a:lnTo>
                  <a:pt x="249" y="411"/>
                </a:lnTo>
                <a:lnTo>
                  <a:pt x="253" y="397"/>
                </a:lnTo>
                <a:lnTo>
                  <a:pt x="232" y="385"/>
                </a:lnTo>
                <a:lnTo>
                  <a:pt x="235" y="379"/>
                </a:lnTo>
                <a:lnTo>
                  <a:pt x="233" y="377"/>
                </a:lnTo>
                <a:lnTo>
                  <a:pt x="234" y="363"/>
                </a:lnTo>
                <a:lnTo>
                  <a:pt x="229" y="350"/>
                </a:lnTo>
                <a:lnTo>
                  <a:pt x="229" y="334"/>
                </a:lnTo>
                <a:lnTo>
                  <a:pt x="217" y="327"/>
                </a:lnTo>
                <a:lnTo>
                  <a:pt x="220" y="316"/>
                </a:lnTo>
                <a:lnTo>
                  <a:pt x="205" y="302"/>
                </a:lnTo>
                <a:lnTo>
                  <a:pt x="199" y="299"/>
                </a:lnTo>
                <a:lnTo>
                  <a:pt x="194" y="298"/>
                </a:lnTo>
                <a:lnTo>
                  <a:pt x="196" y="293"/>
                </a:lnTo>
                <a:lnTo>
                  <a:pt x="192" y="287"/>
                </a:lnTo>
                <a:lnTo>
                  <a:pt x="177" y="278"/>
                </a:lnTo>
                <a:lnTo>
                  <a:pt x="174" y="271"/>
                </a:lnTo>
                <a:lnTo>
                  <a:pt x="174" y="268"/>
                </a:lnTo>
                <a:lnTo>
                  <a:pt x="184" y="262"/>
                </a:lnTo>
                <a:lnTo>
                  <a:pt x="183" y="256"/>
                </a:lnTo>
                <a:lnTo>
                  <a:pt x="177" y="257"/>
                </a:lnTo>
                <a:lnTo>
                  <a:pt x="176" y="263"/>
                </a:lnTo>
                <a:lnTo>
                  <a:pt x="170" y="263"/>
                </a:lnTo>
                <a:lnTo>
                  <a:pt x="169" y="259"/>
                </a:lnTo>
                <a:lnTo>
                  <a:pt x="165" y="257"/>
                </a:lnTo>
                <a:lnTo>
                  <a:pt x="169" y="251"/>
                </a:lnTo>
                <a:lnTo>
                  <a:pt x="174" y="253"/>
                </a:lnTo>
                <a:lnTo>
                  <a:pt x="174" y="251"/>
                </a:lnTo>
                <a:lnTo>
                  <a:pt x="173" y="249"/>
                </a:lnTo>
                <a:lnTo>
                  <a:pt x="166" y="248"/>
                </a:lnTo>
                <a:lnTo>
                  <a:pt x="162" y="253"/>
                </a:lnTo>
                <a:lnTo>
                  <a:pt x="159" y="254"/>
                </a:lnTo>
                <a:lnTo>
                  <a:pt x="153" y="248"/>
                </a:lnTo>
                <a:lnTo>
                  <a:pt x="154" y="245"/>
                </a:lnTo>
                <a:lnTo>
                  <a:pt x="162" y="247"/>
                </a:lnTo>
                <a:lnTo>
                  <a:pt x="171" y="243"/>
                </a:lnTo>
                <a:lnTo>
                  <a:pt x="177" y="251"/>
                </a:lnTo>
                <a:lnTo>
                  <a:pt x="183" y="249"/>
                </a:lnTo>
                <a:lnTo>
                  <a:pt x="173" y="237"/>
                </a:lnTo>
                <a:lnTo>
                  <a:pt x="167" y="240"/>
                </a:lnTo>
                <a:lnTo>
                  <a:pt x="151" y="240"/>
                </a:lnTo>
                <a:lnTo>
                  <a:pt x="156" y="234"/>
                </a:lnTo>
                <a:lnTo>
                  <a:pt x="152" y="234"/>
                </a:lnTo>
                <a:lnTo>
                  <a:pt x="148" y="237"/>
                </a:lnTo>
                <a:lnTo>
                  <a:pt x="146" y="235"/>
                </a:lnTo>
                <a:lnTo>
                  <a:pt x="144" y="232"/>
                </a:lnTo>
                <a:lnTo>
                  <a:pt x="147" y="227"/>
                </a:lnTo>
                <a:lnTo>
                  <a:pt x="140" y="227"/>
                </a:lnTo>
                <a:lnTo>
                  <a:pt x="133" y="229"/>
                </a:lnTo>
                <a:lnTo>
                  <a:pt x="130" y="234"/>
                </a:lnTo>
                <a:lnTo>
                  <a:pt x="125" y="224"/>
                </a:lnTo>
                <a:lnTo>
                  <a:pt x="120" y="229"/>
                </a:lnTo>
                <a:lnTo>
                  <a:pt x="117" y="231"/>
                </a:lnTo>
                <a:lnTo>
                  <a:pt x="110" y="223"/>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58" name="Freeform 44"/>
          <p:cNvSpPr>
            <a:spLocks/>
          </p:cNvSpPr>
          <p:nvPr/>
        </p:nvSpPr>
        <p:spPr bwMode="auto">
          <a:xfrm>
            <a:off x="5876925" y="5645150"/>
            <a:ext cx="374650" cy="506413"/>
          </a:xfrm>
          <a:custGeom>
            <a:avLst/>
            <a:gdLst>
              <a:gd name="T0" fmla="*/ 259562138 w 245"/>
              <a:gd name="T1" fmla="*/ 0 h 362"/>
              <a:gd name="T2" fmla="*/ 273592395 w 245"/>
              <a:gd name="T3" fmla="*/ 15655436 h 362"/>
              <a:gd name="T4" fmla="*/ 296976666 w 245"/>
              <a:gd name="T5" fmla="*/ 13699732 h 362"/>
              <a:gd name="T6" fmla="*/ 336729315 w 245"/>
              <a:gd name="T7" fmla="*/ 19569644 h 362"/>
              <a:gd name="T8" fmla="*/ 332053072 w 245"/>
              <a:gd name="T9" fmla="*/ 31312272 h 362"/>
              <a:gd name="T10" fmla="*/ 289962302 w 245"/>
              <a:gd name="T11" fmla="*/ 41097790 h 362"/>
              <a:gd name="T12" fmla="*/ 320360937 w 245"/>
              <a:gd name="T13" fmla="*/ 41097790 h 362"/>
              <a:gd name="T14" fmla="*/ 339068965 w 245"/>
              <a:gd name="T15" fmla="*/ 50881921 h 362"/>
              <a:gd name="T16" fmla="*/ 327376830 w 245"/>
              <a:gd name="T17" fmla="*/ 62624543 h 362"/>
              <a:gd name="T18" fmla="*/ 348421450 w 245"/>
              <a:gd name="T19" fmla="*/ 58710336 h 362"/>
              <a:gd name="T20" fmla="*/ 339068965 w 245"/>
              <a:gd name="T21" fmla="*/ 80237078 h 362"/>
              <a:gd name="T22" fmla="*/ 381159736 w 245"/>
              <a:gd name="T23" fmla="*/ 117420671 h 362"/>
              <a:gd name="T24" fmla="*/ 399866235 w 245"/>
              <a:gd name="T25" fmla="*/ 140904517 h 362"/>
              <a:gd name="T26" fmla="*/ 441958630 w 245"/>
              <a:gd name="T27" fmla="*/ 195700667 h 362"/>
              <a:gd name="T28" fmla="*/ 479373157 w 245"/>
              <a:gd name="T29" fmla="*/ 266153604 h 362"/>
              <a:gd name="T30" fmla="*/ 474695386 w 245"/>
              <a:gd name="T31" fmla="*/ 309207088 h 362"/>
              <a:gd name="T32" fmla="*/ 526140170 w 245"/>
              <a:gd name="T33" fmla="*/ 373788800 h 362"/>
              <a:gd name="T34" fmla="*/ 565892819 w 245"/>
              <a:gd name="T35" fmla="*/ 369874593 h 362"/>
              <a:gd name="T36" fmla="*/ 537832305 w 245"/>
              <a:gd name="T37" fmla="*/ 485338117 h 362"/>
              <a:gd name="T38" fmla="*/ 551862562 w 245"/>
              <a:gd name="T39" fmla="*/ 555789654 h 362"/>
              <a:gd name="T40" fmla="*/ 505095549 w 245"/>
              <a:gd name="T41" fmla="*/ 571446484 h 362"/>
              <a:gd name="T42" fmla="*/ 563554697 w 245"/>
              <a:gd name="T43" fmla="*/ 630156798 h 362"/>
              <a:gd name="T44" fmla="*/ 544848198 w 245"/>
              <a:gd name="T45" fmla="*/ 708436750 h 362"/>
              <a:gd name="T46" fmla="*/ 479373157 w 245"/>
              <a:gd name="T47" fmla="*/ 669296074 h 362"/>
              <a:gd name="T48" fmla="*/ 479373157 w 245"/>
              <a:gd name="T49" fmla="*/ 610585760 h 362"/>
              <a:gd name="T50" fmla="*/ 399866235 w 245"/>
              <a:gd name="T51" fmla="*/ 589059018 h 362"/>
              <a:gd name="T52" fmla="*/ 362453236 w 245"/>
              <a:gd name="T53" fmla="*/ 583187707 h 362"/>
              <a:gd name="T54" fmla="*/ 320360937 w 245"/>
              <a:gd name="T55" fmla="*/ 569489380 h 362"/>
              <a:gd name="T56" fmla="*/ 271254274 w 245"/>
              <a:gd name="T57" fmla="*/ 549919742 h 362"/>
              <a:gd name="T58" fmla="*/ 219809490 w 245"/>
              <a:gd name="T59" fmla="*/ 493166532 h 362"/>
              <a:gd name="T60" fmla="*/ 201102990 w 245"/>
              <a:gd name="T61" fmla="*/ 436413321 h 362"/>
              <a:gd name="T62" fmla="*/ 154334401 w 245"/>
              <a:gd name="T63" fmla="*/ 430542010 h 362"/>
              <a:gd name="T64" fmla="*/ 133288251 w 245"/>
              <a:gd name="T65" fmla="*/ 401186853 h 362"/>
              <a:gd name="T66" fmla="*/ 88859336 w 245"/>
              <a:gd name="T67" fmla="*/ 324863917 h 362"/>
              <a:gd name="T68" fmla="*/ 42090782 w 245"/>
              <a:gd name="T69" fmla="*/ 264196500 h 362"/>
              <a:gd name="T70" fmla="*/ 11692138 w 245"/>
              <a:gd name="T71" fmla="*/ 228970032 h 362"/>
              <a:gd name="T72" fmla="*/ 7015896 w 245"/>
              <a:gd name="T73" fmla="*/ 199614875 h 362"/>
              <a:gd name="T74" fmla="*/ 37414540 w 245"/>
              <a:gd name="T75" fmla="*/ 162431259 h 362"/>
              <a:gd name="T76" fmla="*/ 39752661 w 245"/>
              <a:gd name="T77" fmla="*/ 138947413 h 362"/>
              <a:gd name="T78" fmla="*/ 70152837 w 245"/>
              <a:gd name="T79" fmla="*/ 138947413 h 362"/>
              <a:gd name="T80" fmla="*/ 119257994 w 245"/>
              <a:gd name="T81" fmla="*/ 99806738 h 362"/>
              <a:gd name="T82" fmla="*/ 191748928 w 245"/>
              <a:gd name="T83" fmla="*/ 138947413 h 362"/>
              <a:gd name="T84" fmla="*/ 196425171 w 245"/>
              <a:gd name="T85" fmla="*/ 119377775 h 362"/>
              <a:gd name="T86" fmla="*/ 210457005 w 245"/>
              <a:gd name="T87" fmla="*/ 35226479 h 362"/>
              <a:gd name="T88" fmla="*/ 236179397 w 245"/>
              <a:gd name="T89" fmla="*/ 13699732 h 3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5"/>
              <a:gd name="T136" fmla="*/ 0 h 362"/>
              <a:gd name="T137" fmla="*/ 245 w 245"/>
              <a:gd name="T138" fmla="*/ 362 h 3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5" h="362">
                <a:moveTo>
                  <a:pt x="101" y="7"/>
                </a:moveTo>
                <a:lnTo>
                  <a:pt x="104" y="2"/>
                </a:lnTo>
                <a:lnTo>
                  <a:pt x="111" y="0"/>
                </a:lnTo>
                <a:lnTo>
                  <a:pt x="118" y="0"/>
                </a:lnTo>
                <a:lnTo>
                  <a:pt x="116" y="5"/>
                </a:lnTo>
                <a:lnTo>
                  <a:pt x="117" y="8"/>
                </a:lnTo>
                <a:lnTo>
                  <a:pt x="120" y="10"/>
                </a:lnTo>
                <a:lnTo>
                  <a:pt x="123" y="7"/>
                </a:lnTo>
                <a:lnTo>
                  <a:pt x="127" y="7"/>
                </a:lnTo>
                <a:lnTo>
                  <a:pt x="122" y="13"/>
                </a:lnTo>
                <a:lnTo>
                  <a:pt x="139" y="13"/>
                </a:lnTo>
                <a:lnTo>
                  <a:pt x="144" y="10"/>
                </a:lnTo>
                <a:lnTo>
                  <a:pt x="154" y="22"/>
                </a:lnTo>
                <a:lnTo>
                  <a:pt x="149" y="24"/>
                </a:lnTo>
                <a:lnTo>
                  <a:pt x="142" y="16"/>
                </a:lnTo>
                <a:lnTo>
                  <a:pt x="134" y="20"/>
                </a:lnTo>
                <a:lnTo>
                  <a:pt x="126" y="18"/>
                </a:lnTo>
                <a:lnTo>
                  <a:pt x="124" y="21"/>
                </a:lnTo>
                <a:lnTo>
                  <a:pt x="130" y="27"/>
                </a:lnTo>
                <a:lnTo>
                  <a:pt x="134" y="26"/>
                </a:lnTo>
                <a:lnTo>
                  <a:pt x="137" y="21"/>
                </a:lnTo>
                <a:lnTo>
                  <a:pt x="144" y="22"/>
                </a:lnTo>
                <a:lnTo>
                  <a:pt x="145" y="24"/>
                </a:lnTo>
                <a:lnTo>
                  <a:pt x="145" y="26"/>
                </a:lnTo>
                <a:lnTo>
                  <a:pt x="140" y="24"/>
                </a:lnTo>
                <a:lnTo>
                  <a:pt x="136" y="30"/>
                </a:lnTo>
                <a:lnTo>
                  <a:pt x="140" y="32"/>
                </a:lnTo>
                <a:lnTo>
                  <a:pt x="141" y="36"/>
                </a:lnTo>
                <a:lnTo>
                  <a:pt x="148" y="36"/>
                </a:lnTo>
                <a:lnTo>
                  <a:pt x="149" y="30"/>
                </a:lnTo>
                <a:lnTo>
                  <a:pt x="154" y="29"/>
                </a:lnTo>
                <a:lnTo>
                  <a:pt x="155" y="35"/>
                </a:lnTo>
                <a:lnTo>
                  <a:pt x="145" y="41"/>
                </a:lnTo>
                <a:lnTo>
                  <a:pt x="145" y="44"/>
                </a:lnTo>
                <a:lnTo>
                  <a:pt x="149" y="51"/>
                </a:lnTo>
                <a:lnTo>
                  <a:pt x="163" y="60"/>
                </a:lnTo>
                <a:lnTo>
                  <a:pt x="167" y="66"/>
                </a:lnTo>
                <a:lnTo>
                  <a:pt x="165" y="71"/>
                </a:lnTo>
                <a:lnTo>
                  <a:pt x="171" y="72"/>
                </a:lnTo>
                <a:lnTo>
                  <a:pt x="176" y="75"/>
                </a:lnTo>
                <a:lnTo>
                  <a:pt x="191" y="89"/>
                </a:lnTo>
                <a:lnTo>
                  <a:pt x="189" y="100"/>
                </a:lnTo>
                <a:lnTo>
                  <a:pt x="200" y="107"/>
                </a:lnTo>
                <a:lnTo>
                  <a:pt x="200" y="123"/>
                </a:lnTo>
                <a:lnTo>
                  <a:pt x="205" y="136"/>
                </a:lnTo>
                <a:lnTo>
                  <a:pt x="204" y="150"/>
                </a:lnTo>
                <a:lnTo>
                  <a:pt x="206" y="152"/>
                </a:lnTo>
                <a:lnTo>
                  <a:pt x="203" y="158"/>
                </a:lnTo>
                <a:lnTo>
                  <a:pt x="225" y="170"/>
                </a:lnTo>
                <a:lnTo>
                  <a:pt x="221" y="184"/>
                </a:lnTo>
                <a:lnTo>
                  <a:pt x="225" y="191"/>
                </a:lnTo>
                <a:lnTo>
                  <a:pt x="232" y="194"/>
                </a:lnTo>
                <a:lnTo>
                  <a:pt x="237" y="189"/>
                </a:lnTo>
                <a:lnTo>
                  <a:pt x="242" y="189"/>
                </a:lnTo>
                <a:lnTo>
                  <a:pt x="233" y="220"/>
                </a:lnTo>
                <a:lnTo>
                  <a:pt x="236" y="232"/>
                </a:lnTo>
                <a:lnTo>
                  <a:pt x="230" y="248"/>
                </a:lnTo>
                <a:lnTo>
                  <a:pt x="233" y="255"/>
                </a:lnTo>
                <a:lnTo>
                  <a:pt x="239" y="276"/>
                </a:lnTo>
                <a:lnTo>
                  <a:pt x="236" y="284"/>
                </a:lnTo>
                <a:lnTo>
                  <a:pt x="230" y="285"/>
                </a:lnTo>
                <a:lnTo>
                  <a:pt x="223" y="284"/>
                </a:lnTo>
                <a:lnTo>
                  <a:pt x="216" y="292"/>
                </a:lnTo>
                <a:lnTo>
                  <a:pt x="218" y="298"/>
                </a:lnTo>
                <a:lnTo>
                  <a:pt x="227" y="301"/>
                </a:lnTo>
                <a:lnTo>
                  <a:pt x="241" y="322"/>
                </a:lnTo>
                <a:lnTo>
                  <a:pt x="240" y="351"/>
                </a:lnTo>
                <a:lnTo>
                  <a:pt x="245" y="359"/>
                </a:lnTo>
                <a:lnTo>
                  <a:pt x="233" y="362"/>
                </a:lnTo>
                <a:lnTo>
                  <a:pt x="221" y="359"/>
                </a:lnTo>
                <a:lnTo>
                  <a:pt x="210" y="353"/>
                </a:lnTo>
                <a:lnTo>
                  <a:pt x="205" y="342"/>
                </a:lnTo>
                <a:lnTo>
                  <a:pt x="214" y="320"/>
                </a:lnTo>
                <a:lnTo>
                  <a:pt x="212" y="313"/>
                </a:lnTo>
                <a:lnTo>
                  <a:pt x="205" y="312"/>
                </a:lnTo>
                <a:lnTo>
                  <a:pt x="187" y="307"/>
                </a:lnTo>
                <a:lnTo>
                  <a:pt x="182" y="309"/>
                </a:lnTo>
                <a:lnTo>
                  <a:pt x="171" y="301"/>
                </a:lnTo>
                <a:lnTo>
                  <a:pt x="168" y="307"/>
                </a:lnTo>
                <a:lnTo>
                  <a:pt x="162" y="307"/>
                </a:lnTo>
                <a:lnTo>
                  <a:pt x="155" y="298"/>
                </a:lnTo>
                <a:lnTo>
                  <a:pt x="154" y="300"/>
                </a:lnTo>
                <a:lnTo>
                  <a:pt x="144" y="287"/>
                </a:lnTo>
                <a:lnTo>
                  <a:pt x="137" y="291"/>
                </a:lnTo>
                <a:lnTo>
                  <a:pt x="128" y="287"/>
                </a:lnTo>
                <a:lnTo>
                  <a:pt x="124" y="284"/>
                </a:lnTo>
                <a:lnTo>
                  <a:pt x="116" y="281"/>
                </a:lnTo>
                <a:lnTo>
                  <a:pt x="99" y="264"/>
                </a:lnTo>
                <a:lnTo>
                  <a:pt x="93" y="261"/>
                </a:lnTo>
                <a:lnTo>
                  <a:pt x="94" y="252"/>
                </a:lnTo>
                <a:lnTo>
                  <a:pt x="91" y="244"/>
                </a:lnTo>
                <a:lnTo>
                  <a:pt x="91" y="228"/>
                </a:lnTo>
                <a:lnTo>
                  <a:pt x="86" y="223"/>
                </a:lnTo>
                <a:lnTo>
                  <a:pt x="82" y="225"/>
                </a:lnTo>
                <a:lnTo>
                  <a:pt x="72" y="219"/>
                </a:lnTo>
                <a:lnTo>
                  <a:pt x="66" y="220"/>
                </a:lnTo>
                <a:lnTo>
                  <a:pt x="59" y="215"/>
                </a:lnTo>
                <a:lnTo>
                  <a:pt x="61" y="211"/>
                </a:lnTo>
                <a:lnTo>
                  <a:pt x="57" y="205"/>
                </a:lnTo>
                <a:lnTo>
                  <a:pt x="34" y="181"/>
                </a:lnTo>
                <a:lnTo>
                  <a:pt x="34" y="177"/>
                </a:lnTo>
                <a:lnTo>
                  <a:pt x="38" y="166"/>
                </a:lnTo>
                <a:lnTo>
                  <a:pt x="22" y="152"/>
                </a:lnTo>
                <a:lnTo>
                  <a:pt x="22" y="144"/>
                </a:lnTo>
                <a:lnTo>
                  <a:pt x="18" y="135"/>
                </a:lnTo>
                <a:lnTo>
                  <a:pt x="7" y="133"/>
                </a:lnTo>
                <a:lnTo>
                  <a:pt x="4" y="122"/>
                </a:lnTo>
                <a:lnTo>
                  <a:pt x="5" y="117"/>
                </a:lnTo>
                <a:lnTo>
                  <a:pt x="0" y="114"/>
                </a:lnTo>
                <a:lnTo>
                  <a:pt x="5" y="104"/>
                </a:lnTo>
                <a:lnTo>
                  <a:pt x="3" y="102"/>
                </a:lnTo>
                <a:lnTo>
                  <a:pt x="12" y="89"/>
                </a:lnTo>
                <a:lnTo>
                  <a:pt x="12" y="85"/>
                </a:lnTo>
                <a:lnTo>
                  <a:pt x="16" y="83"/>
                </a:lnTo>
                <a:lnTo>
                  <a:pt x="17" y="77"/>
                </a:lnTo>
                <a:lnTo>
                  <a:pt x="12" y="71"/>
                </a:lnTo>
                <a:lnTo>
                  <a:pt x="17" y="71"/>
                </a:lnTo>
                <a:lnTo>
                  <a:pt x="22" y="71"/>
                </a:lnTo>
                <a:lnTo>
                  <a:pt x="23" y="66"/>
                </a:lnTo>
                <a:lnTo>
                  <a:pt x="30" y="71"/>
                </a:lnTo>
                <a:lnTo>
                  <a:pt x="38" y="60"/>
                </a:lnTo>
                <a:lnTo>
                  <a:pt x="44" y="65"/>
                </a:lnTo>
                <a:lnTo>
                  <a:pt x="51" y="51"/>
                </a:lnTo>
                <a:lnTo>
                  <a:pt x="57" y="51"/>
                </a:lnTo>
                <a:lnTo>
                  <a:pt x="59" y="57"/>
                </a:lnTo>
                <a:lnTo>
                  <a:pt x="82" y="71"/>
                </a:lnTo>
                <a:lnTo>
                  <a:pt x="85" y="74"/>
                </a:lnTo>
                <a:lnTo>
                  <a:pt x="86" y="72"/>
                </a:lnTo>
                <a:lnTo>
                  <a:pt x="84" y="61"/>
                </a:lnTo>
                <a:lnTo>
                  <a:pt x="85" y="44"/>
                </a:lnTo>
                <a:lnTo>
                  <a:pt x="90" y="32"/>
                </a:lnTo>
                <a:lnTo>
                  <a:pt x="90" y="18"/>
                </a:lnTo>
                <a:lnTo>
                  <a:pt x="91" y="16"/>
                </a:lnTo>
                <a:lnTo>
                  <a:pt x="95" y="18"/>
                </a:lnTo>
                <a:lnTo>
                  <a:pt x="101" y="7"/>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59" name="Freeform 45"/>
          <p:cNvSpPr>
            <a:spLocks/>
          </p:cNvSpPr>
          <p:nvPr/>
        </p:nvSpPr>
        <p:spPr bwMode="auto">
          <a:xfrm>
            <a:off x="6008688" y="5011738"/>
            <a:ext cx="771525" cy="1196975"/>
          </a:xfrm>
          <a:custGeom>
            <a:avLst/>
            <a:gdLst>
              <a:gd name="T0" fmla="*/ 1027593671 w 506"/>
              <a:gd name="T1" fmla="*/ 934193033 h 858"/>
              <a:gd name="T2" fmla="*/ 1069440506 w 506"/>
              <a:gd name="T3" fmla="*/ 1015936079 h 858"/>
              <a:gd name="T4" fmla="*/ 1062466288 w 506"/>
              <a:gd name="T5" fmla="*/ 1093785469 h 858"/>
              <a:gd name="T6" fmla="*/ 1069440506 w 506"/>
              <a:gd name="T7" fmla="*/ 1202774336 h 858"/>
              <a:gd name="T8" fmla="*/ 1113614113 w 506"/>
              <a:gd name="T9" fmla="*/ 1265053291 h 858"/>
              <a:gd name="T10" fmla="*/ 1160111444 w 506"/>
              <a:gd name="T11" fmla="*/ 1370149898 h 858"/>
              <a:gd name="T12" fmla="*/ 1113614113 w 506"/>
              <a:gd name="T13" fmla="*/ 1449945418 h 858"/>
              <a:gd name="T14" fmla="*/ 1076416249 w 506"/>
              <a:gd name="T15" fmla="*/ 1545311724 h 858"/>
              <a:gd name="T16" fmla="*/ 1048517851 w 506"/>
              <a:gd name="T17" fmla="*/ 1652354461 h 858"/>
              <a:gd name="T18" fmla="*/ 939247981 w 506"/>
              <a:gd name="T19" fmla="*/ 1669871027 h 858"/>
              <a:gd name="T20" fmla="*/ 848578568 w 506"/>
              <a:gd name="T21" fmla="*/ 1652354461 h 858"/>
              <a:gd name="T22" fmla="*/ 829979635 w 506"/>
              <a:gd name="T23" fmla="*/ 1570612810 h 858"/>
              <a:gd name="T24" fmla="*/ 792781580 w 506"/>
              <a:gd name="T25" fmla="*/ 1418805941 h 858"/>
              <a:gd name="T26" fmla="*/ 760232687 w 506"/>
              <a:gd name="T27" fmla="*/ 1354580857 h 858"/>
              <a:gd name="T28" fmla="*/ 702110643 w 506"/>
              <a:gd name="T29" fmla="*/ 1325387510 h 858"/>
              <a:gd name="T30" fmla="*/ 637014380 w 506"/>
              <a:gd name="T31" fmla="*/ 1247538120 h 858"/>
              <a:gd name="T32" fmla="*/ 590517049 w 506"/>
              <a:gd name="T33" fmla="*/ 1140495382 h 858"/>
              <a:gd name="T34" fmla="*/ 550993937 w 506"/>
              <a:gd name="T35" fmla="*/ 1070430512 h 858"/>
              <a:gd name="T36" fmla="*/ 595167545 w 506"/>
              <a:gd name="T37" fmla="*/ 1004257903 h 858"/>
              <a:gd name="T38" fmla="*/ 595167545 w 506"/>
              <a:gd name="T39" fmla="*/ 961440250 h 858"/>
              <a:gd name="T40" fmla="*/ 541694471 w 506"/>
              <a:gd name="T41" fmla="*/ 967280035 h 858"/>
              <a:gd name="T42" fmla="*/ 471949238 w 506"/>
              <a:gd name="T43" fmla="*/ 940032818 h 858"/>
              <a:gd name="T44" fmla="*/ 441725592 w 506"/>
              <a:gd name="T45" fmla="*/ 918623992 h 858"/>
              <a:gd name="T46" fmla="*/ 351056084 w 506"/>
              <a:gd name="T47" fmla="*/ 875806339 h 858"/>
              <a:gd name="T48" fmla="*/ 285959821 w 506"/>
              <a:gd name="T49" fmla="*/ 720107384 h 858"/>
              <a:gd name="T50" fmla="*/ 274335107 w 506"/>
              <a:gd name="T51" fmla="*/ 651988644 h 858"/>
              <a:gd name="T52" fmla="*/ 197614083 w 506"/>
              <a:gd name="T53" fmla="*/ 539107516 h 858"/>
              <a:gd name="T54" fmla="*/ 174364656 w 506"/>
              <a:gd name="T55" fmla="*/ 531322996 h 858"/>
              <a:gd name="T56" fmla="*/ 153442000 w 506"/>
              <a:gd name="T57" fmla="*/ 527430736 h 858"/>
              <a:gd name="T58" fmla="*/ 127867325 w 506"/>
              <a:gd name="T59" fmla="*/ 498235994 h 858"/>
              <a:gd name="T60" fmla="*/ 109268393 w 506"/>
              <a:gd name="T61" fmla="*/ 488505343 h 858"/>
              <a:gd name="T62" fmla="*/ 88345714 w 506"/>
              <a:gd name="T63" fmla="*/ 470988777 h 858"/>
              <a:gd name="T64" fmla="*/ 88345714 w 506"/>
              <a:gd name="T65" fmla="*/ 457365866 h 858"/>
              <a:gd name="T66" fmla="*/ 0 w 506"/>
              <a:gd name="T67" fmla="*/ 406763692 h 858"/>
              <a:gd name="T68" fmla="*/ 102294175 w 506"/>
              <a:gd name="T69" fmla="*/ 354215302 h 858"/>
              <a:gd name="T70" fmla="*/ 139492039 w 506"/>
              <a:gd name="T71" fmla="*/ 344483256 h 858"/>
              <a:gd name="T72" fmla="*/ 169715685 w 506"/>
              <a:gd name="T73" fmla="*/ 358107562 h 858"/>
              <a:gd name="T74" fmla="*/ 158090971 w 506"/>
              <a:gd name="T75" fmla="*/ 313343779 h 858"/>
              <a:gd name="T76" fmla="*/ 144142534 w 506"/>
              <a:gd name="T77" fmla="*/ 297774738 h 858"/>
              <a:gd name="T78" fmla="*/ 195288835 w 506"/>
              <a:gd name="T79" fmla="*/ 251064824 h 858"/>
              <a:gd name="T80" fmla="*/ 227837777 w 506"/>
              <a:gd name="T81" fmla="*/ 291934952 h 858"/>
              <a:gd name="T82" fmla="*/ 241786214 w 506"/>
              <a:gd name="T83" fmla="*/ 268579996 h 858"/>
              <a:gd name="T84" fmla="*/ 195288835 w 506"/>
              <a:gd name="T85" fmla="*/ 196570391 h 858"/>
              <a:gd name="T86" fmla="*/ 197614083 w 506"/>
              <a:gd name="T87" fmla="*/ 182946085 h 858"/>
              <a:gd name="T88" fmla="*/ 255736175 w 506"/>
              <a:gd name="T89" fmla="*/ 159591085 h 858"/>
              <a:gd name="T90" fmla="*/ 172040933 w 506"/>
              <a:gd name="T91" fmla="*/ 108988911 h 858"/>
              <a:gd name="T92" fmla="*/ 181340399 w 506"/>
              <a:gd name="T93" fmla="*/ 0 h 858"/>
              <a:gd name="T94" fmla="*/ 427777155 w 506"/>
              <a:gd name="T95" fmla="*/ 118720957 h 858"/>
              <a:gd name="T96" fmla="*/ 755583716 w 506"/>
              <a:gd name="T97" fmla="*/ 373678085 h 858"/>
              <a:gd name="T98" fmla="*/ 943898476 w 506"/>
              <a:gd name="T99" fmla="*/ 449579950 h 858"/>
              <a:gd name="T100" fmla="*/ 925299544 w 506"/>
              <a:gd name="T101" fmla="*/ 542999777 h 858"/>
              <a:gd name="T102" fmla="*/ 948547447 w 506"/>
              <a:gd name="T103" fmla="*/ 560516343 h 858"/>
              <a:gd name="T104" fmla="*/ 971796874 w 506"/>
              <a:gd name="T105" fmla="*/ 690914037 h 858"/>
              <a:gd name="T106" fmla="*/ 1011319986 w 506"/>
              <a:gd name="T107" fmla="*/ 760979081 h 858"/>
              <a:gd name="T108" fmla="*/ 1039218385 w 506"/>
              <a:gd name="T109" fmla="*/ 864129558 h 8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6"/>
              <a:gd name="T166" fmla="*/ 0 h 858"/>
              <a:gd name="T167" fmla="*/ 506 w 506"/>
              <a:gd name="T168" fmla="*/ 858 h 8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6" h="858">
                <a:moveTo>
                  <a:pt x="450" y="450"/>
                </a:moveTo>
                <a:lnTo>
                  <a:pt x="449" y="457"/>
                </a:lnTo>
                <a:lnTo>
                  <a:pt x="450" y="466"/>
                </a:lnTo>
                <a:lnTo>
                  <a:pt x="441" y="474"/>
                </a:lnTo>
                <a:lnTo>
                  <a:pt x="442" y="480"/>
                </a:lnTo>
                <a:lnTo>
                  <a:pt x="452" y="481"/>
                </a:lnTo>
                <a:lnTo>
                  <a:pt x="451" y="489"/>
                </a:lnTo>
                <a:lnTo>
                  <a:pt x="457" y="495"/>
                </a:lnTo>
                <a:lnTo>
                  <a:pt x="457" y="511"/>
                </a:lnTo>
                <a:lnTo>
                  <a:pt x="460" y="522"/>
                </a:lnTo>
                <a:lnTo>
                  <a:pt x="468" y="528"/>
                </a:lnTo>
                <a:lnTo>
                  <a:pt x="468" y="534"/>
                </a:lnTo>
                <a:lnTo>
                  <a:pt x="460" y="550"/>
                </a:lnTo>
                <a:lnTo>
                  <a:pt x="464" y="559"/>
                </a:lnTo>
                <a:lnTo>
                  <a:pt x="457" y="562"/>
                </a:lnTo>
                <a:lnTo>
                  <a:pt x="452" y="575"/>
                </a:lnTo>
                <a:lnTo>
                  <a:pt x="455" y="589"/>
                </a:lnTo>
                <a:lnTo>
                  <a:pt x="444" y="604"/>
                </a:lnTo>
                <a:lnTo>
                  <a:pt x="442" y="614"/>
                </a:lnTo>
                <a:lnTo>
                  <a:pt x="460" y="618"/>
                </a:lnTo>
                <a:lnTo>
                  <a:pt x="466" y="623"/>
                </a:lnTo>
                <a:lnTo>
                  <a:pt x="466" y="632"/>
                </a:lnTo>
                <a:lnTo>
                  <a:pt x="472" y="638"/>
                </a:lnTo>
                <a:lnTo>
                  <a:pt x="472" y="643"/>
                </a:lnTo>
                <a:lnTo>
                  <a:pt x="479" y="650"/>
                </a:lnTo>
                <a:lnTo>
                  <a:pt x="493" y="654"/>
                </a:lnTo>
                <a:lnTo>
                  <a:pt x="500" y="664"/>
                </a:lnTo>
                <a:lnTo>
                  <a:pt x="506" y="692"/>
                </a:lnTo>
                <a:lnTo>
                  <a:pt x="504" y="700"/>
                </a:lnTo>
                <a:lnTo>
                  <a:pt x="499" y="704"/>
                </a:lnTo>
                <a:lnTo>
                  <a:pt x="489" y="704"/>
                </a:lnTo>
                <a:lnTo>
                  <a:pt x="484" y="715"/>
                </a:lnTo>
                <a:lnTo>
                  <a:pt x="483" y="729"/>
                </a:lnTo>
                <a:lnTo>
                  <a:pt x="486" y="735"/>
                </a:lnTo>
                <a:lnTo>
                  <a:pt x="479" y="745"/>
                </a:lnTo>
                <a:lnTo>
                  <a:pt x="473" y="748"/>
                </a:lnTo>
                <a:lnTo>
                  <a:pt x="470" y="757"/>
                </a:lnTo>
                <a:lnTo>
                  <a:pt x="473" y="768"/>
                </a:lnTo>
                <a:lnTo>
                  <a:pt x="469" y="784"/>
                </a:lnTo>
                <a:lnTo>
                  <a:pt x="463" y="794"/>
                </a:lnTo>
                <a:lnTo>
                  <a:pt x="476" y="826"/>
                </a:lnTo>
                <a:lnTo>
                  <a:pt x="472" y="833"/>
                </a:lnTo>
                <a:lnTo>
                  <a:pt x="466" y="835"/>
                </a:lnTo>
                <a:lnTo>
                  <a:pt x="457" y="844"/>
                </a:lnTo>
                <a:lnTo>
                  <a:pt x="451" y="849"/>
                </a:lnTo>
                <a:lnTo>
                  <a:pt x="444" y="848"/>
                </a:lnTo>
                <a:lnTo>
                  <a:pt x="437" y="849"/>
                </a:lnTo>
                <a:lnTo>
                  <a:pt x="431" y="848"/>
                </a:lnTo>
                <a:lnTo>
                  <a:pt x="417" y="857"/>
                </a:lnTo>
                <a:lnTo>
                  <a:pt x="404" y="858"/>
                </a:lnTo>
                <a:lnTo>
                  <a:pt x="401" y="857"/>
                </a:lnTo>
                <a:lnTo>
                  <a:pt x="385" y="855"/>
                </a:lnTo>
                <a:lnTo>
                  <a:pt x="378" y="851"/>
                </a:lnTo>
                <a:lnTo>
                  <a:pt x="371" y="854"/>
                </a:lnTo>
                <a:lnTo>
                  <a:pt x="365" y="849"/>
                </a:lnTo>
                <a:lnTo>
                  <a:pt x="363" y="842"/>
                </a:lnTo>
                <a:lnTo>
                  <a:pt x="361" y="827"/>
                </a:lnTo>
                <a:lnTo>
                  <a:pt x="357" y="824"/>
                </a:lnTo>
                <a:lnTo>
                  <a:pt x="354" y="816"/>
                </a:lnTo>
                <a:lnTo>
                  <a:pt x="357" y="807"/>
                </a:lnTo>
                <a:lnTo>
                  <a:pt x="351" y="794"/>
                </a:lnTo>
                <a:lnTo>
                  <a:pt x="355" y="782"/>
                </a:lnTo>
                <a:lnTo>
                  <a:pt x="350" y="770"/>
                </a:lnTo>
                <a:lnTo>
                  <a:pt x="346" y="735"/>
                </a:lnTo>
                <a:lnTo>
                  <a:pt x="341" y="729"/>
                </a:lnTo>
                <a:lnTo>
                  <a:pt x="336" y="715"/>
                </a:lnTo>
                <a:lnTo>
                  <a:pt x="337" y="707"/>
                </a:lnTo>
                <a:lnTo>
                  <a:pt x="333" y="700"/>
                </a:lnTo>
                <a:lnTo>
                  <a:pt x="332" y="695"/>
                </a:lnTo>
                <a:lnTo>
                  <a:pt x="327" y="696"/>
                </a:lnTo>
                <a:lnTo>
                  <a:pt x="322" y="695"/>
                </a:lnTo>
                <a:lnTo>
                  <a:pt x="317" y="696"/>
                </a:lnTo>
                <a:lnTo>
                  <a:pt x="311" y="688"/>
                </a:lnTo>
                <a:lnTo>
                  <a:pt x="309" y="688"/>
                </a:lnTo>
                <a:lnTo>
                  <a:pt x="302" y="681"/>
                </a:lnTo>
                <a:lnTo>
                  <a:pt x="288" y="679"/>
                </a:lnTo>
                <a:lnTo>
                  <a:pt x="287" y="659"/>
                </a:lnTo>
                <a:lnTo>
                  <a:pt x="282" y="653"/>
                </a:lnTo>
                <a:lnTo>
                  <a:pt x="277" y="651"/>
                </a:lnTo>
                <a:lnTo>
                  <a:pt x="274" y="641"/>
                </a:lnTo>
                <a:lnTo>
                  <a:pt x="269" y="640"/>
                </a:lnTo>
                <a:lnTo>
                  <a:pt x="260" y="623"/>
                </a:lnTo>
                <a:lnTo>
                  <a:pt x="259" y="606"/>
                </a:lnTo>
                <a:lnTo>
                  <a:pt x="252" y="601"/>
                </a:lnTo>
                <a:lnTo>
                  <a:pt x="254" y="586"/>
                </a:lnTo>
                <a:lnTo>
                  <a:pt x="256" y="581"/>
                </a:lnTo>
                <a:lnTo>
                  <a:pt x="252" y="573"/>
                </a:lnTo>
                <a:lnTo>
                  <a:pt x="252" y="565"/>
                </a:lnTo>
                <a:lnTo>
                  <a:pt x="240" y="558"/>
                </a:lnTo>
                <a:lnTo>
                  <a:pt x="237" y="550"/>
                </a:lnTo>
                <a:lnTo>
                  <a:pt x="237" y="536"/>
                </a:lnTo>
                <a:lnTo>
                  <a:pt x="248" y="528"/>
                </a:lnTo>
                <a:lnTo>
                  <a:pt x="250" y="522"/>
                </a:lnTo>
                <a:lnTo>
                  <a:pt x="252" y="522"/>
                </a:lnTo>
                <a:lnTo>
                  <a:pt x="256" y="516"/>
                </a:lnTo>
                <a:lnTo>
                  <a:pt x="264" y="514"/>
                </a:lnTo>
                <a:lnTo>
                  <a:pt x="264" y="509"/>
                </a:lnTo>
                <a:lnTo>
                  <a:pt x="257" y="506"/>
                </a:lnTo>
                <a:lnTo>
                  <a:pt x="260" y="499"/>
                </a:lnTo>
                <a:lnTo>
                  <a:pt x="256" y="494"/>
                </a:lnTo>
                <a:lnTo>
                  <a:pt x="256" y="489"/>
                </a:lnTo>
                <a:lnTo>
                  <a:pt x="254" y="486"/>
                </a:lnTo>
                <a:lnTo>
                  <a:pt x="240" y="491"/>
                </a:lnTo>
                <a:lnTo>
                  <a:pt x="238" y="495"/>
                </a:lnTo>
                <a:lnTo>
                  <a:pt x="233" y="497"/>
                </a:lnTo>
                <a:lnTo>
                  <a:pt x="227" y="492"/>
                </a:lnTo>
                <a:lnTo>
                  <a:pt x="219" y="494"/>
                </a:lnTo>
                <a:lnTo>
                  <a:pt x="216" y="500"/>
                </a:lnTo>
                <a:lnTo>
                  <a:pt x="214" y="500"/>
                </a:lnTo>
                <a:lnTo>
                  <a:pt x="203" y="483"/>
                </a:lnTo>
                <a:lnTo>
                  <a:pt x="206" y="475"/>
                </a:lnTo>
                <a:lnTo>
                  <a:pt x="206" y="464"/>
                </a:lnTo>
                <a:lnTo>
                  <a:pt x="201" y="458"/>
                </a:lnTo>
                <a:lnTo>
                  <a:pt x="199" y="457"/>
                </a:lnTo>
                <a:lnTo>
                  <a:pt x="190" y="472"/>
                </a:lnTo>
                <a:lnTo>
                  <a:pt x="186" y="472"/>
                </a:lnTo>
                <a:lnTo>
                  <a:pt x="177" y="452"/>
                </a:lnTo>
                <a:lnTo>
                  <a:pt x="168" y="460"/>
                </a:lnTo>
                <a:lnTo>
                  <a:pt x="159" y="466"/>
                </a:lnTo>
                <a:lnTo>
                  <a:pt x="151" y="450"/>
                </a:lnTo>
                <a:lnTo>
                  <a:pt x="145" y="445"/>
                </a:lnTo>
                <a:lnTo>
                  <a:pt x="140" y="432"/>
                </a:lnTo>
                <a:lnTo>
                  <a:pt x="137" y="430"/>
                </a:lnTo>
                <a:lnTo>
                  <a:pt x="118" y="385"/>
                </a:lnTo>
                <a:lnTo>
                  <a:pt x="123" y="370"/>
                </a:lnTo>
                <a:lnTo>
                  <a:pt x="116" y="358"/>
                </a:lnTo>
                <a:lnTo>
                  <a:pt x="110" y="351"/>
                </a:lnTo>
                <a:lnTo>
                  <a:pt x="111" y="343"/>
                </a:lnTo>
                <a:lnTo>
                  <a:pt x="118" y="343"/>
                </a:lnTo>
                <a:lnTo>
                  <a:pt x="118" y="335"/>
                </a:lnTo>
                <a:lnTo>
                  <a:pt x="127" y="322"/>
                </a:lnTo>
                <a:lnTo>
                  <a:pt x="125" y="309"/>
                </a:lnTo>
                <a:lnTo>
                  <a:pt x="85" y="274"/>
                </a:lnTo>
                <a:lnTo>
                  <a:pt x="84" y="276"/>
                </a:lnTo>
                <a:lnTo>
                  <a:pt x="85" y="277"/>
                </a:lnTo>
                <a:lnTo>
                  <a:pt x="84" y="279"/>
                </a:lnTo>
                <a:lnTo>
                  <a:pt x="83" y="278"/>
                </a:lnTo>
                <a:lnTo>
                  <a:pt x="79" y="275"/>
                </a:lnTo>
                <a:lnTo>
                  <a:pt x="78" y="276"/>
                </a:lnTo>
                <a:lnTo>
                  <a:pt x="75" y="273"/>
                </a:lnTo>
                <a:lnTo>
                  <a:pt x="73" y="275"/>
                </a:lnTo>
                <a:lnTo>
                  <a:pt x="72" y="275"/>
                </a:lnTo>
                <a:lnTo>
                  <a:pt x="70" y="274"/>
                </a:lnTo>
                <a:lnTo>
                  <a:pt x="68" y="272"/>
                </a:lnTo>
                <a:lnTo>
                  <a:pt x="66" y="271"/>
                </a:lnTo>
                <a:lnTo>
                  <a:pt x="64" y="268"/>
                </a:lnTo>
                <a:lnTo>
                  <a:pt x="61" y="265"/>
                </a:lnTo>
                <a:lnTo>
                  <a:pt x="59" y="260"/>
                </a:lnTo>
                <a:lnTo>
                  <a:pt x="57" y="258"/>
                </a:lnTo>
                <a:lnTo>
                  <a:pt x="55" y="256"/>
                </a:lnTo>
                <a:lnTo>
                  <a:pt x="53" y="256"/>
                </a:lnTo>
                <a:lnTo>
                  <a:pt x="52" y="256"/>
                </a:lnTo>
                <a:lnTo>
                  <a:pt x="52" y="255"/>
                </a:lnTo>
                <a:lnTo>
                  <a:pt x="50" y="254"/>
                </a:lnTo>
                <a:lnTo>
                  <a:pt x="47" y="251"/>
                </a:lnTo>
                <a:lnTo>
                  <a:pt x="45" y="247"/>
                </a:lnTo>
                <a:lnTo>
                  <a:pt x="44" y="245"/>
                </a:lnTo>
                <a:lnTo>
                  <a:pt x="42" y="244"/>
                </a:lnTo>
                <a:lnTo>
                  <a:pt x="40" y="241"/>
                </a:lnTo>
                <a:lnTo>
                  <a:pt x="38" y="242"/>
                </a:lnTo>
                <a:lnTo>
                  <a:pt x="37" y="243"/>
                </a:lnTo>
                <a:lnTo>
                  <a:pt x="34" y="245"/>
                </a:lnTo>
                <a:lnTo>
                  <a:pt x="32" y="240"/>
                </a:lnTo>
                <a:lnTo>
                  <a:pt x="38" y="237"/>
                </a:lnTo>
                <a:lnTo>
                  <a:pt x="38" y="235"/>
                </a:lnTo>
                <a:lnTo>
                  <a:pt x="26" y="227"/>
                </a:lnTo>
                <a:lnTo>
                  <a:pt x="32" y="217"/>
                </a:lnTo>
                <a:lnTo>
                  <a:pt x="24" y="212"/>
                </a:lnTo>
                <a:lnTo>
                  <a:pt x="18" y="221"/>
                </a:lnTo>
                <a:lnTo>
                  <a:pt x="0" y="209"/>
                </a:lnTo>
                <a:lnTo>
                  <a:pt x="12" y="202"/>
                </a:lnTo>
                <a:lnTo>
                  <a:pt x="41" y="158"/>
                </a:lnTo>
                <a:lnTo>
                  <a:pt x="47" y="167"/>
                </a:lnTo>
                <a:lnTo>
                  <a:pt x="39" y="178"/>
                </a:lnTo>
                <a:lnTo>
                  <a:pt x="44" y="182"/>
                </a:lnTo>
                <a:lnTo>
                  <a:pt x="38" y="190"/>
                </a:lnTo>
                <a:lnTo>
                  <a:pt x="45" y="193"/>
                </a:lnTo>
                <a:lnTo>
                  <a:pt x="54" y="180"/>
                </a:lnTo>
                <a:lnTo>
                  <a:pt x="60" y="181"/>
                </a:lnTo>
                <a:lnTo>
                  <a:pt x="60" y="177"/>
                </a:lnTo>
                <a:lnTo>
                  <a:pt x="62" y="177"/>
                </a:lnTo>
                <a:lnTo>
                  <a:pt x="61" y="183"/>
                </a:lnTo>
                <a:lnTo>
                  <a:pt x="63" y="184"/>
                </a:lnTo>
                <a:lnTo>
                  <a:pt x="68" y="183"/>
                </a:lnTo>
                <a:lnTo>
                  <a:pt x="73" y="184"/>
                </a:lnTo>
                <a:lnTo>
                  <a:pt x="76" y="181"/>
                </a:lnTo>
                <a:lnTo>
                  <a:pt x="77" y="171"/>
                </a:lnTo>
                <a:lnTo>
                  <a:pt x="84" y="161"/>
                </a:lnTo>
                <a:lnTo>
                  <a:pt x="80" y="159"/>
                </a:lnTo>
                <a:lnTo>
                  <a:pt x="68" y="161"/>
                </a:lnTo>
                <a:lnTo>
                  <a:pt x="59" y="168"/>
                </a:lnTo>
                <a:lnTo>
                  <a:pt x="57" y="164"/>
                </a:lnTo>
                <a:lnTo>
                  <a:pt x="64" y="159"/>
                </a:lnTo>
                <a:lnTo>
                  <a:pt x="61" y="154"/>
                </a:lnTo>
                <a:lnTo>
                  <a:pt x="62" y="153"/>
                </a:lnTo>
                <a:lnTo>
                  <a:pt x="46" y="127"/>
                </a:lnTo>
                <a:lnTo>
                  <a:pt x="56" y="110"/>
                </a:lnTo>
                <a:lnTo>
                  <a:pt x="81" y="126"/>
                </a:lnTo>
                <a:lnTo>
                  <a:pt x="82" y="125"/>
                </a:lnTo>
                <a:lnTo>
                  <a:pt x="84" y="129"/>
                </a:lnTo>
                <a:lnTo>
                  <a:pt x="93" y="135"/>
                </a:lnTo>
                <a:lnTo>
                  <a:pt x="93" y="136"/>
                </a:lnTo>
                <a:lnTo>
                  <a:pt x="95" y="137"/>
                </a:lnTo>
                <a:lnTo>
                  <a:pt x="90" y="143"/>
                </a:lnTo>
                <a:lnTo>
                  <a:pt x="98" y="150"/>
                </a:lnTo>
                <a:lnTo>
                  <a:pt x="102" y="142"/>
                </a:lnTo>
                <a:lnTo>
                  <a:pt x="98" y="139"/>
                </a:lnTo>
                <a:lnTo>
                  <a:pt x="99" y="138"/>
                </a:lnTo>
                <a:lnTo>
                  <a:pt x="103" y="141"/>
                </a:lnTo>
                <a:lnTo>
                  <a:pt x="104" y="138"/>
                </a:lnTo>
                <a:lnTo>
                  <a:pt x="103" y="136"/>
                </a:lnTo>
                <a:lnTo>
                  <a:pt x="106" y="121"/>
                </a:lnTo>
                <a:lnTo>
                  <a:pt x="84" y="107"/>
                </a:lnTo>
                <a:lnTo>
                  <a:pt x="82" y="107"/>
                </a:lnTo>
                <a:lnTo>
                  <a:pt x="84" y="101"/>
                </a:lnTo>
                <a:lnTo>
                  <a:pt x="84" y="98"/>
                </a:lnTo>
                <a:lnTo>
                  <a:pt x="85" y="98"/>
                </a:lnTo>
                <a:lnTo>
                  <a:pt x="84" y="98"/>
                </a:lnTo>
                <a:lnTo>
                  <a:pt x="85" y="96"/>
                </a:lnTo>
                <a:lnTo>
                  <a:pt x="85" y="94"/>
                </a:lnTo>
                <a:lnTo>
                  <a:pt x="101" y="99"/>
                </a:lnTo>
                <a:lnTo>
                  <a:pt x="102" y="99"/>
                </a:lnTo>
                <a:lnTo>
                  <a:pt x="107" y="81"/>
                </a:lnTo>
                <a:lnTo>
                  <a:pt x="110" y="83"/>
                </a:lnTo>
                <a:lnTo>
                  <a:pt x="110" y="82"/>
                </a:lnTo>
                <a:lnTo>
                  <a:pt x="108" y="80"/>
                </a:lnTo>
                <a:lnTo>
                  <a:pt x="107" y="79"/>
                </a:lnTo>
                <a:lnTo>
                  <a:pt x="108" y="77"/>
                </a:lnTo>
                <a:lnTo>
                  <a:pt x="84" y="62"/>
                </a:lnTo>
                <a:lnTo>
                  <a:pt x="74" y="56"/>
                </a:lnTo>
                <a:lnTo>
                  <a:pt x="84" y="36"/>
                </a:lnTo>
                <a:lnTo>
                  <a:pt x="85" y="35"/>
                </a:lnTo>
                <a:lnTo>
                  <a:pt x="84" y="33"/>
                </a:lnTo>
                <a:lnTo>
                  <a:pt x="78" y="27"/>
                </a:lnTo>
                <a:lnTo>
                  <a:pt x="78" y="0"/>
                </a:lnTo>
                <a:lnTo>
                  <a:pt x="84" y="3"/>
                </a:lnTo>
                <a:lnTo>
                  <a:pt x="128" y="31"/>
                </a:lnTo>
                <a:lnTo>
                  <a:pt x="137" y="33"/>
                </a:lnTo>
                <a:lnTo>
                  <a:pt x="153" y="41"/>
                </a:lnTo>
                <a:lnTo>
                  <a:pt x="184" y="61"/>
                </a:lnTo>
                <a:lnTo>
                  <a:pt x="273" y="143"/>
                </a:lnTo>
                <a:lnTo>
                  <a:pt x="276" y="150"/>
                </a:lnTo>
                <a:lnTo>
                  <a:pt x="279" y="148"/>
                </a:lnTo>
                <a:lnTo>
                  <a:pt x="282" y="150"/>
                </a:lnTo>
                <a:lnTo>
                  <a:pt x="325" y="192"/>
                </a:lnTo>
                <a:lnTo>
                  <a:pt x="331" y="189"/>
                </a:lnTo>
                <a:lnTo>
                  <a:pt x="345" y="168"/>
                </a:lnTo>
                <a:lnTo>
                  <a:pt x="351" y="170"/>
                </a:lnTo>
                <a:lnTo>
                  <a:pt x="406" y="223"/>
                </a:lnTo>
                <a:lnTo>
                  <a:pt x="406" y="231"/>
                </a:lnTo>
                <a:lnTo>
                  <a:pt x="403" y="246"/>
                </a:lnTo>
                <a:lnTo>
                  <a:pt x="406" y="249"/>
                </a:lnTo>
                <a:lnTo>
                  <a:pt x="405" y="259"/>
                </a:lnTo>
                <a:lnTo>
                  <a:pt x="397" y="269"/>
                </a:lnTo>
                <a:lnTo>
                  <a:pt x="398" y="279"/>
                </a:lnTo>
                <a:lnTo>
                  <a:pt x="400" y="280"/>
                </a:lnTo>
                <a:lnTo>
                  <a:pt x="400" y="283"/>
                </a:lnTo>
                <a:lnTo>
                  <a:pt x="403" y="283"/>
                </a:lnTo>
                <a:lnTo>
                  <a:pt x="403" y="288"/>
                </a:lnTo>
                <a:lnTo>
                  <a:pt x="408" y="288"/>
                </a:lnTo>
                <a:lnTo>
                  <a:pt x="405" y="298"/>
                </a:lnTo>
                <a:lnTo>
                  <a:pt x="413" y="309"/>
                </a:lnTo>
                <a:lnTo>
                  <a:pt x="408" y="313"/>
                </a:lnTo>
                <a:lnTo>
                  <a:pt x="408" y="330"/>
                </a:lnTo>
                <a:lnTo>
                  <a:pt x="418" y="355"/>
                </a:lnTo>
                <a:lnTo>
                  <a:pt x="414" y="363"/>
                </a:lnTo>
                <a:lnTo>
                  <a:pt x="420" y="374"/>
                </a:lnTo>
                <a:lnTo>
                  <a:pt x="427" y="374"/>
                </a:lnTo>
                <a:lnTo>
                  <a:pt x="437" y="382"/>
                </a:lnTo>
                <a:lnTo>
                  <a:pt x="435" y="391"/>
                </a:lnTo>
                <a:lnTo>
                  <a:pt x="437" y="396"/>
                </a:lnTo>
                <a:lnTo>
                  <a:pt x="435" y="403"/>
                </a:lnTo>
                <a:lnTo>
                  <a:pt x="450" y="430"/>
                </a:lnTo>
                <a:lnTo>
                  <a:pt x="447" y="433"/>
                </a:lnTo>
                <a:lnTo>
                  <a:pt x="447" y="444"/>
                </a:lnTo>
                <a:lnTo>
                  <a:pt x="451" y="448"/>
                </a:lnTo>
                <a:lnTo>
                  <a:pt x="450" y="450"/>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60" name="Freeform 46"/>
          <p:cNvSpPr>
            <a:spLocks/>
          </p:cNvSpPr>
          <p:nvPr/>
        </p:nvSpPr>
        <p:spPr bwMode="auto">
          <a:xfrm>
            <a:off x="6126163" y="4943475"/>
            <a:ext cx="339725" cy="277813"/>
          </a:xfrm>
          <a:custGeom>
            <a:avLst/>
            <a:gdLst>
              <a:gd name="T0" fmla="*/ 0 w 221"/>
              <a:gd name="T1" fmla="*/ 95497884 h 199"/>
              <a:gd name="T2" fmla="*/ 0 w 221"/>
              <a:gd name="T3" fmla="*/ 70162441 h 199"/>
              <a:gd name="T4" fmla="*/ 2362703 w 221"/>
              <a:gd name="T5" fmla="*/ 62365531 h 199"/>
              <a:gd name="T6" fmla="*/ 16541996 w 221"/>
              <a:gd name="T7" fmla="*/ 46774503 h 199"/>
              <a:gd name="T8" fmla="*/ 30719752 w 221"/>
              <a:gd name="T9" fmla="*/ 19488791 h 199"/>
              <a:gd name="T10" fmla="*/ 61439504 w 221"/>
              <a:gd name="T11" fmla="*/ 0 h 199"/>
              <a:gd name="T12" fmla="*/ 144144865 w 221"/>
              <a:gd name="T13" fmla="*/ 62365531 h 199"/>
              <a:gd name="T14" fmla="*/ 160686854 w 221"/>
              <a:gd name="T15" fmla="*/ 83804591 h 199"/>
              <a:gd name="T16" fmla="*/ 231577191 w 221"/>
              <a:gd name="T17" fmla="*/ 122783580 h 199"/>
              <a:gd name="T18" fmla="*/ 271749277 w 221"/>
              <a:gd name="T19" fmla="*/ 140323486 h 199"/>
              <a:gd name="T20" fmla="*/ 354456151 w 221"/>
              <a:gd name="T21" fmla="*/ 152018154 h 199"/>
              <a:gd name="T22" fmla="*/ 375723545 w 221"/>
              <a:gd name="T23" fmla="*/ 181251332 h 199"/>
              <a:gd name="T24" fmla="*/ 380448949 w 221"/>
              <a:gd name="T25" fmla="*/ 222179221 h 199"/>
              <a:gd name="T26" fmla="*/ 418256891 w 221"/>
              <a:gd name="T27" fmla="*/ 270902580 h 199"/>
              <a:gd name="T28" fmla="*/ 441888525 w 221"/>
              <a:gd name="T29" fmla="*/ 292341640 h 199"/>
              <a:gd name="T30" fmla="*/ 477333669 w 221"/>
              <a:gd name="T31" fmla="*/ 292341640 h 199"/>
              <a:gd name="T32" fmla="*/ 491511419 w 221"/>
              <a:gd name="T33" fmla="*/ 307932669 h 199"/>
              <a:gd name="T34" fmla="*/ 498601063 w 221"/>
              <a:gd name="T35" fmla="*/ 311830426 h 199"/>
              <a:gd name="T36" fmla="*/ 493874122 w 221"/>
              <a:gd name="T37" fmla="*/ 313779304 h 199"/>
              <a:gd name="T38" fmla="*/ 510416111 w 221"/>
              <a:gd name="T39" fmla="*/ 319625940 h 199"/>
              <a:gd name="T40" fmla="*/ 512778813 w 221"/>
              <a:gd name="T41" fmla="*/ 333269486 h 199"/>
              <a:gd name="T42" fmla="*/ 522231159 w 221"/>
              <a:gd name="T43" fmla="*/ 341065000 h 199"/>
              <a:gd name="T44" fmla="*/ 505689170 w 221"/>
              <a:gd name="T45" fmla="*/ 356656028 h 199"/>
              <a:gd name="T46" fmla="*/ 491511419 w 221"/>
              <a:gd name="T47" fmla="*/ 362502664 h 199"/>
              <a:gd name="T48" fmla="*/ 482059073 w 221"/>
              <a:gd name="T49" fmla="*/ 387839568 h 199"/>
              <a:gd name="T50" fmla="*/ 477333669 w 221"/>
              <a:gd name="T51" fmla="*/ 383941811 h 199"/>
              <a:gd name="T52" fmla="*/ 467881323 w 221"/>
              <a:gd name="T53" fmla="*/ 387839568 h 199"/>
              <a:gd name="T54" fmla="*/ 460791679 w 221"/>
              <a:gd name="T55" fmla="*/ 374197418 h 199"/>
              <a:gd name="T56" fmla="*/ 252844585 w 221"/>
              <a:gd name="T57" fmla="*/ 214383707 h 199"/>
              <a:gd name="T58" fmla="*/ 177227307 w 221"/>
              <a:gd name="T59" fmla="*/ 175404696 h 199"/>
              <a:gd name="T60" fmla="*/ 139419460 w 221"/>
              <a:gd name="T61" fmla="*/ 159813668 h 199"/>
              <a:gd name="T62" fmla="*/ 118152066 w 221"/>
              <a:gd name="T63" fmla="*/ 155915911 h 199"/>
              <a:gd name="T64" fmla="*/ 16541996 w 221"/>
              <a:gd name="T65" fmla="*/ 101344520 h 199"/>
              <a:gd name="T66" fmla="*/ 0 w 221"/>
              <a:gd name="T67" fmla="*/ 95497884 h 1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1"/>
              <a:gd name="T103" fmla="*/ 0 h 199"/>
              <a:gd name="T104" fmla="*/ 221 w 221"/>
              <a:gd name="T105" fmla="*/ 199 h 1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1" h="199">
                <a:moveTo>
                  <a:pt x="0" y="49"/>
                </a:moveTo>
                <a:lnTo>
                  <a:pt x="0" y="36"/>
                </a:lnTo>
                <a:lnTo>
                  <a:pt x="1" y="32"/>
                </a:lnTo>
                <a:lnTo>
                  <a:pt x="7" y="24"/>
                </a:lnTo>
                <a:lnTo>
                  <a:pt x="13" y="10"/>
                </a:lnTo>
                <a:lnTo>
                  <a:pt x="26" y="0"/>
                </a:lnTo>
                <a:lnTo>
                  <a:pt x="61" y="32"/>
                </a:lnTo>
                <a:lnTo>
                  <a:pt x="68" y="43"/>
                </a:lnTo>
                <a:lnTo>
                  <a:pt x="98" y="63"/>
                </a:lnTo>
                <a:lnTo>
                  <a:pt x="115" y="72"/>
                </a:lnTo>
                <a:lnTo>
                  <a:pt x="150" y="78"/>
                </a:lnTo>
                <a:lnTo>
                  <a:pt x="159" y="93"/>
                </a:lnTo>
                <a:lnTo>
                  <a:pt x="161" y="114"/>
                </a:lnTo>
                <a:lnTo>
                  <a:pt x="177" y="139"/>
                </a:lnTo>
                <a:lnTo>
                  <a:pt x="187" y="150"/>
                </a:lnTo>
                <a:lnTo>
                  <a:pt x="202" y="150"/>
                </a:lnTo>
                <a:lnTo>
                  <a:pt x="208" y="158"/>
                </a:lnTo>
                <a:lnTo>
                  <a:pt x="211" y="160"/>
                </a:lnTo>
                <a:lnTo>
                  <a:pt x="209" y="161"/>
                </a:lnTo>
                <a:lnTo>
                  <a:pt x="216" y="164"/>
                </a:lnTo>
                <a:lnTo>
                  <a:pt x="217" y="171"/>
                </a:lnTo>
                <a:lnTo>
                  <a:pt x="221" y="175"/>
                </a:lnTo>
                <a:lnTo>
                  <a:pt x="214" y="183"/>
                </a:lnTo>
                <a:lnTo>
                  <a:pt x="208" y="186"/>
                </a:lnTo>
                <a:lnTo>
                  <a:pt x="204" y="199"/>
                </a:lnTo>
                <a:lnTo>
                  <a:pt x="202" y="197"/>
                </a:lnTo>
                <a:lnTo>
                  <a:pt x="198" y="199"/>
                </a:lnTo>
                <a:lnTo>
                  <a:pt x="195" y="192"/>
                </a:lnTo>
                <a:lnTo>
                  <a:pt x="107" y="110"/>
                </a:lnTo>
                <a:lnTo>
                  <a:pt x="75" y="90"/>
                </a:lnTo>
                <a:lnTo>
                  <a:pt x="59" y="82"/>
                </a:lnTo>
                <a:lnTo>
                  <a:pt x="50" y="80"/>
                </a:lnTo>
                <a:lnTo>
                  <a:pt x="7" y="52"/>
                </a:lnTo>
                <a:lnTo>
                  <a:pt x="0" y="49"/>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61" name="Freeform 47"/>
          <p:cNvSpPr>
            <a:spLocks/>
          </p:cNvSpPr>
          <p:nvPr/>
        </p:nvSpPr>
        <p:spPr bwMode="auto">
          <a:xfrm>
            <a:off x="5819775" y="5276850"/>
            <a:ext cx="142875" cy="169863"/>
          </a:xfrm>
          <a:custGeom>
            <a:avLst/>
            <a:gdLst>
              <a:gd name="T0" fmla="*/ 117821726 w 94"/>
              <a:gd name="T1" fmla="*/ 32954817 h 122"/>
              <a:gd name="T2" fmla="*/ 143235228 w 94"/>
              <a:gd name="T3" fmla="*/ 0 h 122"/>
              <a:gd name="T4" fmla="*/ 150166184 w 94"/>
              <a:gd name="T5" fmla="*/ 3877611 h 122"/>
              <a:gd name="T6" fmla="*/ 166336892 w 94"/>
              <a:gd name="T7" fmla="*/ 25200991 h 122"/>
              <a:gd name="T8" fmla="*/ 170957529 w 94"/>
              <a:gd name="T9" fmla="*/ 23262882 h 122"/>
              <a:gd name="T10" fmla="*/ 217162425 w 94"/>
              <a:gd name="T11" fmla="*/ 85296288 h 122"/>
              <a:gd name="T12" fmla="*/ 203300514 w 94"/>
              <a:gd name="T13" fmla="*/ 127944443 h 122"/>
              <a:gd name="T14" fmla="*/ 164026574 w 94"/>
              <a:gd name="T15" fmla="*/ 168654468 h 122"/>
              <a:gd name="T16" fmla="*/ 78547809 w 94"/>
              <a:gd name="T17" fmla="*/ 228749798 h 122"/>
              <a:gd name="T18" fmla="*/ 64687419 w 94"/>
              <a:gd name="T19" fmla="*/ 236503624 h 122"/>
              <a:gd name="T20" fmla="*/ 53135827 w 94"/>
              <a:gd name="T21" fmla="*/ 230687907 h 122"/>
              <a:gd name="T22" fmla="*/ 55446145 w 94"/>
              <a:gd name="T23" fmla="*/ 230687907 h 122"/>
              <a:gd name="T24" fmla="*/ 57756464 w 94"/>
              <a:gd name="T25" fmla="*/ 230687907 h 122"/>
              <a:gd name="T26" fmla="*/ 62377101 w 94"/>
              <a:gd name="T27" fmla="*/ 226810297 h 122"/>
              <a:gd name="T28" fmla="*/ 50825509 w 94"/>
              <a:gd name="T29" fmla="*/ 211302645 h 122"/>
              <a:gd name="T30" fmla="*/ 43894542 w 94"/>
              <a:gd name="T31" fmla="*/ 203548818 h 122"/>
              <a:gd name="T32" fmla="*/ 30032631 w 94"/>
              <a:gd name="T33" fmla="*/ 201609317 h 122"/>
              <a:gd name="T34" fmla="*/ 27722313 w 94"/>
              <a:gd name="T35" fmla="*/ 205486927 h 122"/>
              <a:gd name="T36" fmla="*/ 32342950 w 94"/>
              <a:gd name="T37" fmla="*/ 211302645 h 122"/>
              <a:gd name="T38" fmla="*/ 27722313 w 94"/>
              <a:gd name="T39" fmla="*/ 213240753 h 122"/>
              <a:gd name="T40" fmla="*/ 13861916 w 94"/>
              <a:gd name="T41" fmla="*/ 205486927 h 122"/>
              <a:gd name="T42" fmla="*/ 0 w 94"/>
              <a:gd name="T43" fmla="*/ 195793600 h 122"/>
              <a:gd name="T44" fmla="*/ 13861916 w 94"/>
              <a:gd name="T45" fmla="*/ 178346403 h 122"/>
              <a:gd name="T46" fmla="*/ 117821726 w 94"/>
              <a:gd name="T47" fmla="*/ 32954817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4"/>
              <a:gd name="T73" fmla="*/ 0 h 122"/>
              <a:gd name="T74" fmla="*/ 94 w 94"/>
              <a:gd name="T75" fmla="*/ 122 h 1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4" h="122">
                <a:moveTo>
                  <a:pt x="51" y="17"/>
                </a:moveTo>
                <a:lnTo>
                  <a:pt x="62" y="0"/>
                </a:lnTo>
                <a:lnTo>
                  <a:pt x="65" y="2"/>
                </a:lnTo>
                <a:lnTo>
                  <a:pt x="72" y="13"/>
                </a:lnTo>
                <a:lnTo>
                  <a:pt x="74" y="12"/>
                </a:lnTo>
                <a:lnTo>
                  <a:pt x="94" y="44"/>
                </a:lnTo>
                <a:lnTo>
                  <a:pt x="88" y="66"/>
                </a:lnTo>
                <a:lnTo>
                  <a:pt x="71" y="87"/>
                </a:lnTo>
                <a:lnTo>
                  <a:pt x="34" y="118"/>
                </a:lnTo>
                <a:lnTo>
                  <a:pt x="28" y="122"/>
                </a:lnTo>
                <a:lnTo>
                  <a:pt x="23" y="119"/>
                </a:lnTo>
                <a:lnTo>
                  <a:pt x="24" y="119"/>
                </a:lnTo>
                <a:lnTo>
                  <a:pt x="25" y="119"/>
                </a:lnTo>
                <a:lnTo>
                  <a:pt x="27" y="117"/>
                </a:lnTo>
                <a:lnTo>
                  <a:pt x="22" y="109"/>
                </a:lnTo>
                <a:lnTo>
                  <a:pt x="19" y="105"/>
                </a:lnTo>
                <a:lnTo>
                  <a:pt x="13" y="104"/>
                </a:lnTo>
                <a:lnTo>
                  <a:pt x="12" y="106"/>
                </a:lnTo>
                <a:lnTo>
                  <a:pt x="14" y="109"/>
                </a:lnTo>
                <a:lnTo>
                  <a:pt x="12" y="110"/>
                </a:lnTo>
                <a:lnTo>
                  <a:pt x="6" y="106"/>
                </a:lnTo>
                <a:lnTo>
                  <a:pt x="0" y="101"/>
                </a:lnTo>
                <a:lnTo>
                  <a:pt x="6" y="92"/>
                </a:lnTo>
                <a:lnTo>
                  <a:pt x="51" y="17"/>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62" name="Freeform 48"/>
          <p:cNvSpPr>
            <a:spLocks/>
          </p:cNvSpPr>
          <p:nvPr/>
        </p:nvSpPr>
        <p:spPr bwMode="auto">
          <a:xfrm>
            <a:off x="6165850" y="4833938"/>
            <a:ext cx="411163" cy="317500"/>
          </a:xfrm>
          <a:custGeom>
            <a:avLst/>
            <a:gdLst>
              <a:gd name="T0" fmla="*/ 520174847 w 268"/>
              <a:gd name="T1" fmla="*/ 234640879 h 228"/>
              <a:gd name="T2" fmla="*/ 515467953 w 268"/>
              <a:gd name="T3" fmla="*/ 240457534 h 228"/>
              <a:gd name="T4" fmla="*/ 520174847 w 268"/>
              <a:gd name="T5" fmla="*/ 248215393 h 228"/>
              <a:gd name="T6" fmla="*/ 541358936 w 268"/>
              <a:gd name="T7" fmla="*/ 261788515 h 228"/>
              <a:gd name="T8" fmla="*/ 546065830 w 268"/>
              <a:gd name="T9" fmla="*/ 273424608 h 228"/>
              <a:gd name="T10" fmla="*/ 560188045 w 268"/>
              <a:gd name="T11" fmla="*/ 273424608 h 228"/>
              <a:gd name="T12" fmla="*/ 550774258 w 268"/>
              <a:gd name="T13" fmla="*/ 296694010 h 228"/>
              <a:gd name="T14" fmla="*/ 560188045 w 268"/>
              <a:gd name="T15" fmla="*/ 325781458 h 228"/>
              <a:gd name="T16" fmla="*/ 569603367 w 268"/>
              <a:gd name="T17" fmla="*/ 349052252 h 228"/>
              <a:gd name="T18" fmla="*/ 546065830 w 268"/>
              <a:gd name="T19" fmla="*/ 343234206 h 228"/>
              <a:gd name="T20" fmla="*/ 536650509 w 268"/>
              <a:gd name="T21" fmla="*/ 354870299 h 228"/>
              <a:gd name="T22" fmla="*/ 520174847 w 268"/>
              <a:gd name="T23" fmla="*/ 364565187 h 228"/>
              <a:gd name="T24" fmla="*/ 501345738 w 268"/>
              <a:gd name="T25" fmla="*/ 366505087 h 228"/>
              <a:gd name="T26" fmla="*/ 482515094 w 268"/>
              <a:gd name="T27" fmla="*/ 360686953 h 228"/>
              <a:gd name="T28" fmla="*/ 442501895 w 268"/>
              <a:gd name="T29" fmla="*/ 414983703 h 228"/>
              <a:gd name="T30" fmla="*/ 440148449 w 268"/>
              <a:gd name="T31" fmla="*/ 438254498 h 228"/>
              <a:gd name="T32" fmla="*/ 411904018 w 268"/>
              <a:gd name="T33" fmla="*/ 442132731 h 228"/>
              <a:gd name="T34" fmla="*/ 355413527 w 268"/>
              <a:gd name="T35" fmla="*/ 420801750 h 228"/>
              <a:gd name="T36" fmla="*/ 313046881 w 268"/>
              <a:gd name="T37" fmla="*/ 329659692 h 228"/>
              <a:gd name="T38" fmla="*/ 209482946 w 268"/>
              <a:gd name="T39" fmla="*/ 290877356 h 228"/>
              <a:gd name="T40" fmla="*/ 98857065 w 268"/>
              <a:gd name="T41" fmla="*/ 234640879 h 228"/>
              <a:gd name="T42" fmla="*/ 0 w 268"/>
              <a:gd name="T43" fmla="*/ 151255332 h 228"/>
              <a:gd name="T44" fmla="*/ 68257653 w 268"/>
              <a:gd name="T45" fmla="*/ 69811012 h 228"/>
              <a:gd name="T46" fmla="*/ 56488885 w 268"/>
              <a:gd name="T47" fmla="*/ 122167884 h 228"/>
              <a:gd name="T48" fmla="*/ 120041179 w 268"/>
              <a:gd name="T49" fmla="*/ 91141993 h 228"/>
              <a:gd name="T50" fmla="*/ 105917430 w 268"/>
              <a:gd name="T51" fmla="*/ 157073379 h 228"/>
              <a:gd name="T52" fmla="*/ 171823146 w 268"/>
              <a:gd name="T53" fmla="*/ 162891425 h 228"/>
              <a:gd name="T54" fmla="*/ 185945362 w 268"/>
              <a:gd name="T55" fmla="*/ 174526126 h 228"/>
              <a:gd name="T56" fmla="*/ 207127965 w 268"/>
              <a:gd name="T57" fmla="*/ 180344173 h 228"/>
              <a:gd name="T58" fmla="*/ 216543287 w 268"/>
              <a:gd name="T59" fmla="*/ 162891425 h 228"/>
              <a:gd name="T60" fmla="*/ 237727377 w 268"/>
              <a:gd name="T61" fmla="*/ 166769659 h 228"/>
              <a:gd name="T62" fmla="*/ 240080824 w 268"/>
              <a:gd name="T63" fmla="*/ 149316911 h 228"/>
              <a:gd name="T64" fmla="*/ 268325254 w 268"/>
              <a:gd name="T65" fmla="*/ 160951612 h 228"/>
              <a:gd name="T66" fmla="*/ 280094023 w 268"/>
              <a:gd name="T67" fmla="*/ 162891425 h 228"/>
              <a:gd name="T68" fmla="*/ 225958609 w 268"/>
              <a:gd name="T69" fmla="*/ 95020248 h 228"/>
              <a:gd name="T70" fmla="*/ 235373930 w 268"/>
              <a:gd name="T71" fmla="*/ 83384133 h 228"/>
              <a:gd name="T72" fmla="*/ 263618361 w 268"/>
              <a:gd name="T73" fmla="*/ 67871199 h 228"/>
              <a:gd name="T74" fmla="*/ 289509344 w 268"/>
              <a:gd name="T75" fmla="*/ 62053152 h 228"/>
              <a:gd name="T76" fmla="*/ 282447470 w 268"/>
              <a:gd name="T77" fmla="*/ 110533183 h 228"/>
              <a:gd name="T78" fmla="*/ 315400328 w 268"/>
              <a:gd name="T79" fmla="*/ 85323946 h 228"/>
              <a:gd name="T80" fmla="*/ 315400328 w 268"/>
              <a:gd name="T81" fmla="*/ 139620631 h 228"/>
              <a:gd name="T82" fmla="*/ 324815650 w 268"/>
              <a:gd name="T83" fmla="*/ 63992965 h 228"/>
              <a:gd name="T84" fmla="*/ 458977558 w 268"/>
              <a:gd name="T85" fmla="*/ 40722160 h 228"/>
              <a:gd name="T86" fmla="*/ 508406078 w 268"/>
              <a:gd name="T87" fmla="*/ 69811012 h 228"/>
              <a:gd name="T88" fmla="*/ 506052631 w 268"/>
              <a:gd name="T89" fmla="*/ 83384133 h 228"/>
              <a:gd name="T90" fmla="*/ 595494351 w 268"/>
              <a:gd name="T91" fmla="*/ 67871199 h 228"/>
              <a:gd name="T92" fmla="*/ 604909672 w 268"/>
              <a:gd name="T93" fmla="*/ 89202180 h 228"/>
              <a:gd name="T94" fmla="*/ 630800656 w 268"/>
              <a:gd name="T95" fmla="*/ 106654949 h 228"/>
              <a:gd name="T96" fmla="*/ 611971547 w 268"/>
              <a:gd name="T97" fmla="*/ 133803977 h 228"/>
              <a:gd name="T98" fmla="*/ 621385334 w 268"/>
              <a:gd name="T99" fmla="*/ 151255332 h 228"/>
              <a:gd name="T100" fmla="*/ 602556225 w 268"/>
              <a:gd name="T101" fmla="*/ 186160871 h 228"/>
              <a:gd name="T102" fmla="*/ 576665242 w 268"/>
              <a:gd name="T103" fmla="*/ 193917338 h 228"/>
              <a:gd name="T104" fmla="*/ 560188045 w 268"/>
              <a:gd name="T105" fmla="*/ 197795571 h 228"/>
              <a:gd name="T106" fmla="*/ 567249920 w 268"/>
              <a:gd name="T107" fmla="*/ 203613618 h 228"/>
              <a:gd name="T108" fmla="*/ 562543026 w 268"/>
              <a:gd name="T109" fmla="*/ 207491852 h 228"/>
              <a:gd name="T110" fmla="*/ 557834599 w 268"/>
              <a:gd name="T111" fmla="*/ 213309898 h 228"/>
              <a:gd name="T112" fmla="*/ 541358936 w 268"/>
              <a:gd name="T113" fmla="*/ 213309898 h 2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8"/>
              <a:gd name="T172" fmla="*/ 0 h 228"/>
              <a:gd name="T173" fmla="*/ 268 w 268"/>
              <a:gd name="T174" fmla="*/ 228 h 2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8" h="228">
                <a:moveTo>
                  <a:pt x="230" y="110"/>
                </a:moveTo>
                <a:lnTo>
                  <a:pt x="221" y="121"/>
                </a:lnTo>
                <a:lnTo>
                  <a:pt x="221" y="124"/>
                </a:lnTo>
                <a:lnTo>
                  <a:pt x="219" y="124"/>
                </a:lnTo>
                <a:lnTo>
                  <a:pt x="219" y="125"/>
                </a:lnTo>
                <a:lnTo>
                  <a:pt x="221" y="128"/>
                </a:lnTo>
                <a:lnTo>
                  <a:pt x="223" y="127"/>
                </a:lnTo>
                <a:lnTo>
                  <a:pt x="230" y="135"/>
                </a:lnTo>
                <a:lnTo>
                  <a:pt x="228" y="138"/>
                </a:lnTo>
                <a:lnTo>
                  <a:pt x="232" y="141"/>
                </a:lnTo>
                <a:lnTo>
                  <a:pt x="235" y="138"/>
                </a:lnTo>
                <a:lnTo>
                  <a:pt x="238" y="141"/>
                </a:lnTo>
                <a:lnTo>
                  <a:pt x="234" y="146"/>
                </a:lnTo>
                <a:lnTo>
                  <a:pt x="234" y="153"/>
                </a:lnTo>
                <a:lnTo>
                  <a:pt x="243" y="161"/>
                </a:lnTo>
                <a:lnTo>
                  <a:pt x="238" y="168"/>
                </a:lnTo>
                <a:lnTo>
                  <a:pt x="243" y="174"/>
                </a:lnTo>
                <a:lnTo>
                  <a:pt x="242" y="180"/>
                </a:lnTo>
                <a:lnTo>
                  <a:pt x="238" y="183"/>
                </a:lnTo>
                <a:lnTo>
                  <a:pt x="232" y="177"/>
                </a:lnTo>
                <a:lnTo>
                  <a:pt x="233" y="180"/>
                </a:lnTo>
                <a:lnTo>
                  <a:pt x="228" y="183"/>
                </a:lnTo>
                <a:lnTo>
                  <a:pt x="227" y="181"/>
                </a:lnTo>
                <a:lnTo>
                  <a:pt x="221" y="188"/>
                </a:lnTo>
                <a:lnTo>
                  <a:pt x="216" y="183"/>
                </a:lnTo>
                <a:lnTo>
                  <a:pt x="213" y="189"/>
                </a:lnTo>
                <a:lnTo>
                  <a:pt x="208" y="186"/>
                </a:lnTo>
                <a:lnTo>
                  <a:pt x="205" y="186"/>
                </a:lnTo>
                <a:lnTo>
                  <a:pt x="185" y="211"/>
                </a:lnTo>
                <a:lnTo>
                  <a:pt x="188" y="214"/>
                </a:lnTo>
                <a:lnTo>
                  <a:pt x="183" y="222"/>
                </a:lnTo>
                <a:lnTo>
                  <a:pt x="187" y="226"/>
                </a:lnTo>
                <a:lnTo>
                  <a:pt x="185" y="226"/>
                </a:lnTo>
                <a:lnTo>
                  <a:pt x="175" y="228"/>
                </a:lnTo>
                <a:lnTo>
                  <a:pt x="161" y="228"/>
                </a:lnTo>
                <a:lnTo>
                  <a:pt x="151" y="217"/>
                </a:lnTo>
                <a:lnTo>
                  <a:pt x="134" y="192"/>
                </a:lnTo>
                <a:lnTo>
                  <a:pt x="133" y="170"/>
                </a:lnTo>
                <a:lnTo>
                  <a:pt x="124" y="156"/>
                </a:lnTo>
                <a:lnTo>
                  <a:pt x="89" y="150"/>
                </a:lnTo>
                <a:lnTo>
                  <a:pt x="72" y="141"/>
                </a:lnTo>
                <a:lnTo>
                  <a:pt x="42" y="121"/>
                </a:lnTo>
                <a:lnTo>
                  <a:pt x="35" y="110"/>
                </a:lnTo>
                <a:lnTo>
                  <a:pt x="0" y="78"/>
                </a:lnTo>
                <a:lnTo>
                  <a:pt x="5" y="75"/>
                </a:lnTo>
                <a:lnTo>
                  <a:pt x="29" y="36"/>
                </a:lnTo>
                <a:lnTo>
                  <a:pt x="38" y="41"/>
                </a:lnTo>
                <a:lnTo>
                  <a:pt x="24" y="63"/>
                </a:lnTo>
                <a:lnTo>
                  <a:pt x="36" y="72"/>
                </a:lnTo>
                <a:lnTo>
                  <a:pt x="51" y="47"/>
                </a:lnTo>
                <a:lnTo>
                  <a:pt x="61" y="57"/>
                </a:lnTo>
                <a:lnTo>
                  <a:pt x="45" y="81"/>
                </a:lnTo>
                <a:lnTo>
                  <a:pt x="63" y="97"/>
                </a:lnTo>
                <a:lnTo>
                  <a:pt x="73" y="84"/>
                </a:lnTo>
                <a:lnTo>
                  <a:pt x="78" y="84"/>
                </a:lnTo>
                <a:lnTo>
                  <a:pt x="79" y="90"/>
                </a:lnTo>
                <a:lnTo>
                  <a:pt x="86" y="84"/>
                </a:lnTo>
                <a:lnTo>
                  <a:pt x="88" y="93"/>
                </a:lnTo>
                <a:lnTo>
                  <a:pt x="93" y="90"/>
                </a:lnTo>
                <a:lnTo>
                  <a:pt x="92" y="84"/>
                </a:lnTo>
                <a:lnTo>
                  <a:pt x="99" y="83"/>
                </a:lnTo>
                <a:lnTo>
                  <a:pt x="101" y="86"/>
                </a:lnTo>
                <a:lnTo>
                  <a:pt x="106" y="83"/>
                </a:lnTo>
                <a:lnTo>
                  <a:pt x="102" y="77"/>
                </a:lnTo>
                <a:lnTo>
                  <a:pt x="110" y="75"/>
                </a:lnTo>
                <a:lnTo>
                  <a:pt x="114" y="83"/>
                </a:lnTo>
                <a:lnTo>
                  <a:pt x="118" y="83"/>
                </a:lnTo>
                <a:lnTo>
                  <a:pt x="119" y="84"/>
                </a:lnTo>
                <a:lnTo>
                  <a:pt x="123" y="83"/>
                </a:lnTo>
                <a:lnTo>
                  <a:pt x="96" y="49"/>
                </a:lnTo>
                <a:lnTo>
                  <a:pt x="101" y="47"/>
                </a:lnTo>
                <a:lnTo>
                  <a:pt x="100" y="43"/>
                </a:lnTo>
                <a:lnTo>
                  <a:pt x="110" y="36"/>
                </a:lnTo>
                <a:lnTo>
                  <a:pt x="112" y="35"/>
                </a:lnTo>
                <a:lnTo>
                  <a:pt x="118" y="26"/>
                </a:lnTo>
                <a:lnTo>
                  <a:pt x="123" y="32"/>
                </a:lnTo>
                <a:lnTo>
                  <a:pt x="114" y="49"/>
                </a:lnTo>
                <a:lnTo>
                  <a:pt x="120" y="57"/>
                </a:lnTo>
                <a:lnTo>
                  <a:pt x="128" y="38"/>
                </a:lnTo>
                <a:lnTo>
                  <a:pt x="134" y="44"/>
                </a:lnTo>
                <a:lnTo>
                  <a:pt x="125" y="63"/>
                </a:lnTo>
                <a:lnTo>
                  <a:pt x="134" y="72"/>
                </a:lnTo>
                <a:lnTo>
                  <a:pt x="156" y="55"/>
                </a:lnTo>
                <a:lnTo>
                  <a:pt x="138" y="33"/>
                </a:lnTo>
                <a:lnTo>
                  <a:pt x="156" y="0"/>
                </a:lnTo>
                <a:lnTo>
                  <a:pt x="195" y="21"/>
                </a:lnTo>
                <a:lnTo>
                  <a:pt x="214" y="30"/>
                </a:lnTo>
                <a:lnTo>
                  <a:pt x="216" y="36"/>
                </a:lnTo>
                <a:lnTo>
                  <a:pt x="220" y="38"/>
                </a:lnTo>
                <a:lnTo>
                  <a:pt x="215" y="43"/>
                </a:lnTo>
                <a:lnTo>
                  <a:pt x="232" y="57"/>
                </a:lnTo>
                <a:lnTo>
                  <a:pt x="253" y="35"/>
                </a:lnTo>
                <a:lnTo>
                  <a:pt x="262" y="43"/>
                </a:lnTo>
                <a:lnTo>
                  <a:pt x="257" y="46"/>
                </a:lnTo>
                <a:lnTo>
                  <a:pt x="262" y="51"/>
                </a:lnTo>
                <a:lnTo>
                  <a:pt x="268" y="55"/>
                </a:lnTo>
                <a:lnTo>
                  <a:pt x="268" y="60"/>
                </a:lnTo>
                <a:lnTo>
                  <a:pt x="260" y="69"/>
                </a:lnTo>
                <a:lnTo>
                  <a:pt x="268" y="78"/>
                </a:lnTo>
                <a:lnTo>
                  <a:pt x="264" y="78"/>
                </a:lnTo>
                <a:lnTo>
                  <a:pt x="253" y="93"/>
                </a:lnTo>
                <a:lnTo>
                  <a:pt x="256" y="96"/>
                </a:lnTo>
                <a:lnTo>
                  <a:pt x="248" y="105"/>
                </a:lnTo>
                <a:lnTo>
                  <a:pt x="245" y="100"/>
                </a:lnTo>
                <a:lnTo>
                  <a:pt x="242" y="105"/>
                </a:lnTo>
                <a:lnTo>
                  <a:pt x="238" y="102"/>
                </a:lnTo>
                <a:lnTo>
                  <a:pt x="237" y="104"/>
                </a:lnTo>
                <a:lnTo>
                  <a:pt x="241" y="105"/>
                </a:lnTo>
                <a:lnTo>
                  <a:pt x="237" y="104"/>
                </a:lnTo>
                <a:lnTo>
                  <a:pt x="239" y="107"/>
                </a:lnTo>
                <a:lnTo>
                  <a:pt x="235" y="105"/>
                </a:lnTo>
                <a:lnTo>
                  <a:pt x="237" y="110"/>
                </a:lnTo>
                <a:lnTo>
                  <a:pt x="233" y="107"/>
                </a:lnTo>
                <a:lnTo>
                  <a:pt x="230" y="110"/>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63" name="Freeform 49"/>
          <p:cNvSpPr>
            <a:spLocks/>
          </p:cNvSpPr>
          <p:nvPr/>
        </p:nvSpPr>
        <p:spPr bwMode="auto">
          <a:xfrm>
            <a:off x="6465888" y="4692650"/>
            <a:ext cx="287337" cy="233363"/>
          </a:xfrm>
          <a:custGeom>
            <a:avLst/>
            <a:gdLst>
              <a:gd name="T0" fmla="*/ 117878113 w 189"/>
              <a:gd name="T1" fmla="*/ 115208660 h 167"/>
              <a:gd name="T2" fmla="*/ 122499829 w 189"/>
              <a:gd name="T3" fmla="*/ 124972173 h 167"/>
              <a:gd name="T4" fmla="*/ 138678873 w 189"/>
              <a:gd name="T5" fmla="*/ 101539462 h 167"/>
              <a:gd name="T6" fmla="*/ 214953947 w 189"/>
              <a:gd name="T7" fmla="*/ 3905686 h 167"/>
              <a:gd name="T8" fmla="*/ 247312035 w 189"/>
              <a:gd name="T9" fmla="*/ 15621347 h 167"/>
              <a:gd name="T10" fmla="*/ 281980981 w 189"/>
              <a:gd name="T11" fmla="*/ 60533244 h 167"/>
              <a:gd name="T12" fmla="*/ 293538310 w 189"/>
              <a:gd name="T13" fmla="*/ 52721875 h 167"/>
              <a:gd name="T14" fmla="*/ 295849168 w 189"/>
              <a:gd name="T15" fmla="*/ 52721875 h 167"/>
              <a:gd name="T16" fmla="*/ 312028212 w 189"/>
              <a:gd name="T17" fmla="*/ 76154585 h 167"/>
              <a:gd name="T18" fmla="*/ 295849168 w 189"/>
              <a:gd name="T19" fmla="*/ 101539462 h 167"/>
              <a:gd name="T20" fmla="*/ 335142870 w 189"/>
              <a:gd name="T21" fmla="*/ 115208660 h 167"/>
              <a:gd name="T22" fmla="*/ 346698679 w 189"/>
              <a:gd name="T23" fmla="*/ 121066488 h 167"/>
              <a:gd name="T24" fmla="*/ 312028212 w 189"/>
              <a:gd name="T25" fmla="*/ 124972173 h 167"/>
              <a:gd name="T26" fmla="*/ 295849168 w 189"/>
              <a:gd name="T27" fmla="*/ 144497802 h 167"/>
              <a:gd name="T28" fmla="*/ 307406497 w 189"/>
              <a:gd name="T29" fmla="*/ 164024828 h 167"/>
              <a:gd name="T30" fmla="*/ 346698679 w 189"/>
              <a:gd name="T31" fmla="*/ 171836197 h 167"/>
              <a:gd name="T32" fmla="*/ 369811816 w 189"/>
              <a:gd name="T33" fmla="*/ 173788341 h 167"/>
              <a:gd name="T34" fmla="*/ 381369145 w 189"/>
              <a:gd name="T35" fmla="*/ 183551898 h 167"/>
              <a:gd name="T36" fmla="*/ 395235812 w 189"/>
              <a:gd name="T37" fmla="*/ 179646169 h 167"/>
              <a:gd name="T38" fmla="*/ 399859142 w 189"/>
              <a:gd name="T39" fmla="*/ 201125383 h 167"/>
              <a:gd name="T40" fmla="*/ 418350565 w 189"/>
              <a:gd name="T41" fmla="*/ 210888896 h 167"/>
              <a:gd name="T42" fmla="*/ 413727329 w 189"/>
              <a:gd name="T43" fmla="*/ 222605950 h 167"/>
              <a:gd name="T44" fmla="*/ 436840466 w 189"/>
              <a:gd name="T45" fmla="*/ 240179435 h 167"/>
              <a:gd name="T46" fmla="*/ 425283138 w 189"/>
              <a:gd name="T47" fmla="*/ 247990804 h 167"/>
              <a:gd name="T48" fmla="*/ 404482378 w 189"/>
              <a:gd name="T49" fmla="*/ 277279946 h 167"/>
              <a:gd name="T50" fmla="*/ 395235812 w 189"/>
              <a:gd name="T51" fmla="*/ 271422118 h 167"/>
              <a:gd name="T52" fmla="*/ 379056767 w 189"/>
              <a:gd name="T53" fmla="*/ 277279946 h 167"/>
              <a:gd name="T54" fmla="*/ 374435052 w 189"/>
              <a:gd name="T55" fmla="*/ 298760513 h 167"/>
              <a:gd name="T56" fmla="*/ 358256008 w 189"/>
              <a:gd name="T57" fmla="*/ 316333999 h 167"/>
              <a:gd name="T58" fmla="*/ 307406497 w 189"/>
              <a:gd name="T59" fmla="*/ 326097512 h 167"/>
              <a:gd name="T60" fmla="*/ 277359266 w 189"/>
              <a:gd name="T61" fmla="*/ 324145368 h 167"/>
              <a:gd name="T62" fmla="*/ 272736030 w 189"/>
              <a:gd name="T63" fmla="*/ 324145368 h 167"/>
              <a:gd name="T64" fmla="*/ 277359266 w 189"/>
              <a:gd name="T65" fmla="*/ 316333999 h 167"/>
              <a:gd name="T66" fmla="*/ 235754706 w 189"/>
              <a:gd name="T67" fmla="*/ 300712657 h 167"/>
              <a:gd name="T68" fmla="*/ 205707475 w 189"/>
              <a:gd name="T69" fmla="*/ 292901288 h 167"/>
              <a:gd name="T70" fmla="*/ 194151619 w 189"/>
              <a:gd name="T71" fmla="*/ 292901288 h 167"/>
              <a:gd name="T72" fmla="*/ 182594290 w 189"/>
              <a:gd name="T73" fmla="*/ 285091316 h 167"/>
              <a:gd name="T74" fmla="*/ 159481153 w 189"/>
              <a:gd name="T75" fmla="*/ 292901288 h 167"/>
              <a:gd name="T76" fmla="*/ 143302109 w 189"/>
              <a:gd name="T77" fmla="*/ 285091316 h 167"/>
              <a:gd name="T78" fmla="*/ 136368015 w 189"/>
              <a:gd name="T79" fmla="*/ 265564290 h 167"/>
              <a:gd name="T80" fmla="*/ 46226287 w 189"/>
              <a:gd name="T81" fmla="*/ 281185631 h 167"/>
              <a:gd name="T82" fmla="*/ 48537145 w 189"/>
              <a:gd name="T83" fmla="*/ 267517831 h 167"/>
              <a:gd name="T84" fmla="*/ 0 w 189"/>
              <a:gd name="T85" fmla="*/ 238227291 h 1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9"/>
              <a:gd name="T130" fmla="*/ 0 h 167"/>
              <a:gd name="T131" fmla="*/ 189 w 189"/>
              <a:gd name="T132" fmla="*/ 167 h 1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9" h="167">
                <a:moveTo>
                  <a:pt x="0" y="122"/>
                </a:moveTo>
                <a:lnTo>
                  <a:pt x="51" y="59"/>
                </a:lnTo>
                <a:lnTo>
                  <a:pt x="51" y="62"/>
                </a:lnTo>
                <a:lnTo>
                  <a:pt x="53" y="64"/>
                </a:lnTo>
                <a:lnTo>
                  <a:pt x="61" y="53"/>
                </a:lnTo>
                <a:lnTo>
                  <a:pt x="60" y="52"/>
                </a:lnTo>
                <a:lnTo>
                  <a:pt x="87" y="0"/>
                </a:lnTo>
                <a:lnTo>
                  <a:pt x="93" y="2"/>
                </a:lnTo>
                <a:lnTo>
                  <a:pt x="92" y="8"/>
                </a:lnTo>
                <a:lnTo>
                  <a:pt x="107" y="8"/>
                </a:lnTo>
                <a:lnTo>
                  <a:pt x="127" y="24"/>
                </a:lnTo>
                <a:lnTo>
                  <a:pt x="122" y="31"/>
                </a:lnTo>
                <a:lnTo>
                  <a:pt x="124" y="33"/>
                </a:lnTo>
                <a:lnTo>
                  <a:pt x="127" y="27"/>
                </a:lnTo>
                <a:lnTo>
                  <a:pt x="128" y="33"/>
                </a:lnTo>
                <a:lnTo>
                  <a:pt x="128" y="27"/>
                </a:lnTo>
                <a:lnTo>
                  <a:pt x="128" y="37"/>
                </a:lnTo>
                <a:lnTo>
                  <a:pt x="135" y="39"/>
                </a:lnTo>
                <a:lnTo>
                  <a:pt x="134" y="44"/>
                </a:lnTo>
                <a:lnTo>
                  <a:pt x="128" y="52"/>
                </a:lnTo>
                <a:lnTo>
                  <a:pt x="127" y="56"/>
                </a:lnTo>
                <a:lnTo>
                  <a:pt x="145" y="59"/>
                </a:lnTo>
                <a:lnTo>
                  <a:pt x="150" y="59"/>
                </a:lnTo>
                <a:lnTo>
                  <a:pt x="150" y="62"/>
                </a:lnTo>
                <a:lnTo>
                  <a:pt x="146" y="66"/>
                </a:lnTo>
                <a:lnTo>
                  <a:pt x="135" y="64"/>
                </a:lnTo>
                <a:lnTo>
                  <a:pt x="134" y="70"/>
                </a:lnTo>
                <a:lnTo>
                  <a:pt x="128" y="74"/>
                </a:lnTo>
                <a:lnTo>
                  <a:pt x="124" y="84"/>
                </a:lnTo>
                <a:lnTo>
                  <a:pt x="133" y="84"/>
                </a:lnTo>
                <a:lnTo>
                  <a:pt x="137" y="89"/>
                </a:lnTo>
                <a:lnTo>
                  <a:pt x="150" y="88"/>
                </a:lnTo>
                <a:lnTo>
                  <a:pt x="158" y="91"/>
                </a:lnTo>
                <a:lnTo>
                  <a:pt x="160" y="89"/>
                </a:lnTo>
                <a:lnTo>
                  <a:pt x="162" y="89"/>
                </a:lnTo>
                <a:lnTo>
                  <a:pt x="165" y="94"/>
                </a:lnTo>
                <a:lnTo>
                  <a:pt x="169" y="95"/>
                </a:lnTo>
                <a:lnTo>
                  <a:pt x="171" y="92"/>
                </a:lnTo>
                <a:lnTo>
                  <a:pt x="171" y="98"/>
                </a:lnTo>
                <a:lnTo>
                  <a:pt x="173" y="103"/>
                </a:lnTo>
                <a:lnTo>
                  <a:pt x="175" y="103"/>
                </a:lnTo>
                <a:lnTo>
                  <a:pt x="181" y="108"/>
                </a:lnTo>
                <a:lnTo>
                  <a:pt x="179" y="111"/>
                </a:lnTo>
                <a:lnTo>
                  <a:pt x="179" y="114"/>
                </a:lnTo>
                <a:lnTo>
                  <a:pt x="185" y="117"/>
                </a:lnTo>
                <a:lnTo>
                  <a:pt x="189" y="123"/>
                </a:lnTo>
                <a:lnTo>
                  <a:pt x="188" y="128"/>
                </a:lnTo>
                <a:lnTo>
                  <a:pt x="184" y="127"/>
                </a:lnTo>
                <a:lnTo>
                  <a:pt x="180" y="130"/>
                </a:lnTo>
                <a:lnTo>
                  <a:pt x="175" y="142"/>
                </a:lnTo>
                <a:lnTo>
                  <a:pt x="174" y="139"/>
                </a:lnTo>
                <a:lnTo>
                  <a:pt x="171" y="139"/>
                </a:lnTo>
                <a:lnTo>
                  <a:pt x="164" y="137"/>
                </a:lnTo>
                <a:lnTo>
                  <a:pt x="164" y="142"/>
                </a:lnTo>
                <a:lnTo>
                  <a:pt x="166" y="145"/>
                </a:lnTo>
                <a:lnTo>
                  <a:pt x="162" y="153"/>
                </a:lnTo>
                <a:lnTo>
                  <a:pt x="162" y="159"/>
                </a:lnTo>
                <a:lnTo>
                  <a:pt x="155" y="162"/>
                </a:lnTo>
                <a:lnTo>
                  <a:pt x="146" y="153"/>
                </a:lnTo>
                <a:lnTo>
                  <a:pt x="133" y="167"/>
                </a:lnTo>
                <a:lnTo>
                  <a:pt x="127" y="162"/>
                </a:lnTo>
                <a:lnTo>
                  <a:pt x="120" y="166"/>
                </a:lnTo>
                <a:lnTo>
                  <a:pt x="119" y="167"/>
                </a:lnTo>
                <a:lnTo>
                  <a:pt x="118" y="166"/>
                </a:lnTo>
                <a:lnTo>
                  <a:pt x="122" y="162"/>
                </a:lnTo>
                <a:lnTo>
                  <a:pt x="120" y="162"/>
                </a:lnTo>
                <a:lnTo>
                  <a:pt x="116" y="166"/>
                </a:lnTo>
                <a:lnTo>
                  <a:pt x="102" y="154"/>
                </a:lnTo>
                <a:lnTo>
                  <a:pt x="99" y="159"/>
                </a:lnTo>
                <a:lnTo>
                  <a:pt x="89" y="150"/>
                </a:lnTo>
                <a:lnTo>
                  <a:pt x="88" y="152"/>
                </a:lnTo>
                <a:lnTo>
                  <a:pt x="84" y="150"/>
                </a:lnTo>
                <a:lnTo>
                  <a:pt x="80" y="154"/>
                </a:lnTo>
                <a:lnTo>
                  <a:pt x="79" y="146"/>
                </a:lnTo>
                <a:lnTo>
                  <a:pt x="75" y="152"/>
                </a:lnTo>
                <a:lnTo>
                  <a:pt x="69" y="150"/>
                </a:lnTo>
                <a:lnTo>
                  <a:pt x="67" y="152"/>
                </a:lnTo>
                <a:lnTo>
                  <a:pt x="62" y="146"/>
                </a:lnTo>
                <a:lnTo>
                  <a:pt x="67" y="144"/>
                </a:lnTo>
                <a:lnTo>
                  <a:pt x="59" y="136"/>
                </a:lnTo>
                <a:lnTo>
                  <a:pt x="37" y="158"/>
                </a:lnTo>
                <a:lnTo>
                  <a:pt x="20" y="144"/>
                </a:lnTo>
                <a:lnTo>
                  <a:pt x="26" y="139"/>
                </a:lnTo>
                <a:lnTo>
                  <a:pt x="21" y="137"/>
                </a:lnTo>
                <a:lnTo>
                  <a:pt x="19" y="131"/>
                </a:lnTo>
                <a:lnTo>
                  <a:pt x="0" y="122"/>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64" name="Freeform 50"/>
          <p:cNvSpPr>
            <a:spLocks/>
          </p:cNvSpPr>
          <p:nvPr/>
        </p:nvSpPr>
        <p:spPr bwMode="auto">
          <a:xfrm>
            <a:off x="6542088" y="4919663"/>
            <a:ext cx="15875" cy="14287"/>
          </a:xfrm>
          <a:custGeom>
            <a:avLst/>
            <a:gdLst>
              <a:gd name="T0" fmla="*/ 15120938 w 10"/>
              <a:gd name="T1" fmla="*/ 0 h 11"/>
              <a:gd name="T2" fmla="*/ 25201559 w 10"/>
              <a:gd name="T3" fmla="*/ 6747361 h 11"/>
              <a:gd name="T4" fmla="*/ 7559675 w 10"/>
              <a:gd name="T5" fmla="*/ 18556214 h 11"/>
              <a:gd name="T6" fmla="*/ 0 w 10"/>
              <a:gd name="T7" fmla="*/ 13496020 h 11"/>
              <a:gd name="T8" fmla="*/ 15120938 w 10"/>
              <a:gd name="T9" fmla="*/ 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6" y="0"/>
                </a:moveTo>
                <a:lnTo>
                  <a:pt x="10" y="4"/>
                </a:lnTo>
                <a:lnTo>
                  <a:pt x="3" y="11"/>
                </a:lnTo>
                <a:lnTo>
                  <a:pt x="0" y="8"/>
                </a:lnTo>
                <a:lnTo>
                  <a:pt x="6" y="0"/>
                </a:lnTo>
                <a:close/>
              </a:path>
            </a:pathLst>
          </a:custGeom>
          <a:noFill/>
          <a:ln w="3175" cap="rnd">
            <a:solidFill>
              <a:srgbClr val="808080"/>
            </a:solidFill>
            <a:prstDash val="solid"/>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65" name="Freeform 51"/>
          <p:cNvSpPr>
            <a:spLocks/>
          </p:cNvSpPr>
          <p:nvPr/>
        </p:nvSpPr>
        <p:spPr bwMode="auto">
          <a:xfrm>
            <a:off x="6326188" y="4643438"/>
            <a:ext cx="261937" cy="180975"/>
          </a:xfrm>
          <a:custGeom>
            <a:avLst/>
            <a:gdLst>
              <a:gd name="T0" fmla="*/ 398902593 w 172"/>
              <a:gd name="T1" fmla="*/ 51172433 h 129"/>
              <a:gd name="T2" fmla="*/ 331645723 w 172"/>
              <a:gd name="T3" fmla="*/ 153515873 h 129"/>
              <a:gd name="T4" fmla="*/ 238877417 w 172"/>
              <a:gd name="T5" fmla="*/ 247986225 h 129"/>
              <a:gd name="T6" fmla="*/ 236558057 w 172"/>
              <a:gd name="T7" fmla="*/ 247986225 h 129"/>
              <a:gd name="T8" fmla="*/ 236558057 w 172"/>
              <a:gd name="T9" fmla="*/ 249954503 h 129"/>
              <a:gd name="T10" fmla="*/ 227282140 w 172"/>
              <a:gd name="T11" fmla="*/ 247986225 h 129"/>
              <a:gd name="T12" fmla="*/ 227282140 w 172"/>
              <a:gd name="T13" fmla="*/ 249954503 h 129"/>
              <a:gd name="T14" fmla="*/ 220324060 w 172"/>
              <a:gd name="T15" fmla="*/ 253891058 h 129"/>
              <a:gd name="T16" fmla="*/ 220324060 w 172"/>
              <a:gd name="T17" fmla="*/ 249954503 h 129"/>
              <a:gd name="T18" fmla="*/ 197131936 w 172"/>
              <a:gd name="T19" fmla="*/ 253891058 h 129"/>
              <a:gd name="T20" fmla="*/ 57979454 w 172"/>
              <a:gd name="T21" fmla="*/ 188942107 h 129"/>
              <a:gd name="T22" fmla="*/ 85810250 w 172"/>
              <a:gd name="T23" fmla="*/ 133834500 h 129"/>
              <a:gd name="T24" fmla="*/ 55660094 w 172"/>
              <a:gd name="T25" fmla="*/ 122024835 h 129"/>
              <a:gd name="T26" fmla="*/ 18553363 w 172"/>
              <a:gd name="T27" fmla="*/ 143674485 h 129"/>
              <a:gd name="T28" fmla="*/ 0 w 172"/>
              <a:gd name="T29" fmla="*/ 118088280 h 129"/>
              <a:gd name="T30" fmla="*/ 67256893 w 172"/>
              <a:gd name="T31" fmla="*/ 0 h 129"/>
              <a:gd name="T32" fmla="*/ 109002350 w 172"/>
              <a:gd name="T33" fmla="*/ 17713101 h 129"/>
              <a:gd name="T34" fmla="*/ 102044270 w 172"/>
              <a:gd name="T35" fmla="*/ 27554494 h 129"/>
              <a:gd name="T36" fmla="*/ 139152507 w 172"/>
              <a:gd name="T37" fmla="*/ 41331034 h 129"/>
              <a:gd name="T38" fmla="*/ 129875067 w 172"/>
              <a:gd name="T39" fmla="*/ 57075862 h 129"/>
              <a:gd name="T40" fmla="*/ 206409424 w 172"/>
              <a:gd name="T41" fmla="*/ 94471755 h 129"/>
              <a:gd name="T42" fmla="*/ 211046621 w 172"/>
              <a:gd name="T43" fmla="*/ 90535178 h 129"/>
              <a:gd name="T44" fmla="*/ 213365981 w 172"/>
              <a:gd name="T45" fmla="*/ 94471755 h 129"/>
              <a:gd name="T46" fmla="*/ 213365981 w 172"/>
              <a:gd name="T47" fmla="*/ 98406907 h 129"/>
              <a:gd name="T48" fmla="*/ 224962780 w 172"/>
              <a:gd name="T49" fmla="*/ 104311740 h 129"/>
              <a:gd name="T50" fmla="*/ 250474217 w 172"/>
              <a:gd name="T51" fmla="*/ 61012417 h 129"/>
              <a:gd name="T52" fmla="*/ 245835497 w 172"/>
              <a:gd name="T53" fmla="*/ 57075862 h 129"/>
              <a:gd name="T54" fmla="*/ 269027573 w 172"/>
              <a:gd name="T55" fmla="*/ 21649656 h 129"/>
              <a:gd name="T56" fmla="*/ 273666293 w 172"/>
              <a:gd name="T57" fmla="*/ 23617939 h 129"/>
              <a:gd name="T58" fmla="*/ 289900290 w 172"/>
              <a:gd name="T59" fmla="*/ 1968278 h 129"/>
              <a:gd name="T60" fmla="*/ 398902593 w 172"/>
              <a:gd name="T61" fmla="*/ 51172433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2"/>
              <a:gd name="T94" fmla="*/ 0 h 129"/>
              <a:gd name="T95" fmla="*/ 172 w 172"/>
              <a:gd name="T96" fmla="*/ 129 h 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2" h="129">
                <a:moveTo>
                  <a:pt x="172" y="26"/>
                </a:moveTo>
                <a:lnTo>
                  <a:pt x="143" y="78"/>
                </a:lnTo>
                <a:lnTo>
                  <a:pt x="103" y="126"/>
                </a:lnTo>
                <a:lnTo>
                  <a:pt x="102" y="126"/>
                </a:lnTo>
                <a:lnTo>
                  <a:pt x="102" y="127"/>
                </a:lnTo>
                <a:lnTo>
                  <a:pt x="98" y="126"/>
                </a:lnTo>
                <a:lnTo>
                  <a:pt x="98" y="127"/>
                </a:lnTo>
                <a:lnTo>
                  <a:pt x="95" y="129"/>
                </a:lnTo>
                <a:lnTo>
                  <a:pt x="95" y="127"/>
                </a:lnTo>
                <a:lnTo>
                  <a:pt x="85" y="129"/>
                </a:lnTo>
                <a:lnTo>
                  <a:pt x="25" y="96"/>
                </a:lnTo>
                <a:lnTo>
                  <a:pt x="37" y="68"/>
                </a:lnTo>
                <a:lnTo>
                  <a:pt x="24" y="62"/>
                </a:lnTo>
                <a:lnTo>
                  <a:pt x="8" y="73"/>
                </a:lnTo>
                <a:lnTo>
                  <a:pt x="0" y="60"/>
                </a:lnTo>
                <a:lnTo>
                  <a:pt x="29" y="0"/>
                </a:lnTo>
                <a:lnTo>
                  <a:pt x="47" y="9"/>
                </a:lnTo>
                <a:lnTo>
                  <a:pt x="44" y="14"/>
                </a:lnTo>
                <a:lnTo>
                  <a:pt x="60" y="21"/>
                </a:lnTo>
                <a:lnTo>
                  <a:pt x="56" y="29"/>
                </a:lnTo>
                <a:lnTo>
                  <a:pt x="89" y="48"/>
                </a:lnTo>
                <a:lnTo>
                  <a:pt x="91" y="46"/>
                </a:lnTo>
                <a:lnTo>
                  <a:pt x="92" y="48"/>
                </a:lnTo>
                <a:lnTo>
                  <a:pt x="92" y="50"/>
                </a:lnTo>
                <a:lnTo>
                  <a:pt x="97" y="53"/>
                </a:lnTo>
                <a:lnTo>
                  <a:pt x="108" y="31"/>
                </a:lnTo>
                <a:lnTo>
                  <a:pt x="106" y="29"/>
                </a:lnTo>
                <a:lnTo>
                  <a:pt x="116" y="11"/>
                </a:lnTo>
                <a:lnTo>
                  <a:pt x="118" y="12"/>
                </a:lnTo>
                <a:lnTo>
                  <a:pt x="125" y="1"/>
                </a:lnTo>
                <a:lnTo>
                  <a:pt x="172" y="26"/>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66" name="Freeform 52"/>
          <p:cNvSpPr>
            <a:spLocks/>
          </p:cNvSpPr>
          <p:nvPr/>
        </p:nvSpPr>
        <p:spPr bwMode="auto">
          <a:xfrm>
            <a:off x="6542088" y="4919663"/>
            <a:ext cx="15875" cy="14287"/>
          </a:xfrm>
          <a:custGeom>
            <a:avLst/>
            <a:gdLst>
              <a:gd name="T0" fmla="*/ 15120938 w 10"/>
              <a:gd name="T1" fmla="*/ 0 h 11"/>
              <a:gd name="T2" fmla="*/ 25201559 w 10"/>
              <a:gd name="T3" fmla="*/ 6747361 h 11"/>
              <a:gd name="T4" fmla="*/ 7559675 w 10"/>
              <a:gd name="T5" fmla="*/ 18556214 h 11"/>
              <a:gd name="T6" fmla="*/ 0 w 10"/>
              <a:gd name="T7" fmla="*/ 13496020 h 11"/>
              <a:gd name="T8" fmla="*/ 15120938 w 10"/>
              <a:gd name="T9" fmla="*/ 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6" y="0"/>
                </a:moveTo>
                <a:lnTo>
                  <a:pt x="10" y="4"/>
                </a:lnTo>
                <a:lnTo>
                  <a:pt x="3" y="11"/>
                </a:lnTo>
                <a:lnTo>
                  <a:pt x="0" y="8"/>
                </a:lnTo>
                <a:lnTo>
                  <a:pt x="6" y="0"/>
                </a:lnTo>
                <a:close/>
              </a:path>
            </a:pathLst>
          </a:custGeom>
          <a:noFill/>
          <a:ln w="3175" cap="rnd">
            <a:solidFill>
              <a:srgbClr val="808080"/>
            </a:solidFill>
            <a:prstDash val="solid"/>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67" name="Freeform 53"/>
          <p:cNvSpPr>
            <a:spLocks/>
          </p:cNvSpPr>
          <p:nvPr/>
        </p:nvSpPr>
        <p:spPr bwMode="auto">
          <a:xfrm>
            <a:off x="6435725" y="4894263"/>
            <a:ext cx="793750" cy="1314450"/>
          </a:xfrm>
          <a:custGeom>
            <a:avLst/>
            <a:gdLst>
              <a:gd name="T0" fmla="*/ 804620861 w 519"/>
              <a:gd name="T1" fmla="*/ 1633610456 h 942"/>
              <a:gd name="T2" fmla="*/ 675975114 w 519"/>
              <a:gd name="T3" fmla="*/ 1746541496 h 942"/>
              <a:gd name="T4" fmla="*/ 622177548 w 519"/>
              <a:gd name="T5" fmla="*/ 1773800279 h 942"/>
              <a:gd name="T6" fmla="*/ 514582415 w 519"/>
              <a:gd name="T7" fmla="*/ 1828319242 h 942"/>
              <a:gd name="T8" fmla="*/ 435056044 w 519"/>
              <a:gd name="T9" fmla="*/ 1789376926 h 942"/>
              <a:gd name="T10" fmla="*/ 451429615 w 519"/>
              <a:gd name="T11" fmla="*/ 1658922681 h 942"/>
              <a:gd name="T12" fmla="*/ 474819994 w 519"/>
              <a:gd name="T13" fmla="*/ 1582986004 h 942"/>
              <a:gd name="T14" fmla="*/ 528617561 w 519"/>
              <a:gd name="T15" fmla="*/ 1510943837 h 942"/>
              <a:gd name="T16" fmla="*/ 449091189 w 519"/>
              <a:gd name="T17" fmla="*/ 1405800073 h 942"/>
              <a:gd name="T18" fmla="*/ 383598338 w 519"/>
              <a:gd name="T19" fmla="*/ 1339598974 h 942"/>
              <a:gd name="T20" fmla="*/ 421022428 w 519"/>
              <a:gd name="T21" fmla="*/ 1234455560 h 942"/>
              <a:gd name="T22" fmla="*/ 414005620 w 519"/>
              <a:gd name="T23" fmla="*/ 1127365588 h 942"/>
              <a:gd name="T24" fmla="*/ 397631953 w 519"/>
              <a:gd name="T25" fmla="*/ 1070900068 h 942"/>
              <a:gd name="T26" fmla="*/ 390615145 w 519"/>
              <a:gd name="T27" fmla="*/ 1006646922 h 942"/>
              <a:gd name="T28" fmla="*/ 367224766 w 519"/>
              <a:gd name="T29" fmla="*/ 907344576 h 942"/>
              <a:gd name="T30" fmla="*/ 299393584 w 519"/>
              <a:gd name="T31" fmla="*/ 806095672 h 942"/>
              <a:gd name="T32" fmla="*/ 287698395 w 519"/>
              <a:gd name="T33" fmla="*/ 724317752 h 942"/>
              <a:gd name="T34" fmla="*/ 273664779 w 519"/>
              <a:gd name="T35" fmla="*/ 687323390 h 942"/>
              <a:gd name="T36" fmla="*/ 294715203 w 519"/>
              <a:gd name="T37" fmla="*/ 597756622 h 942"/>
              <a:gd name="T38" fmla="*/ 4678383 w 519"/>
              <a:gd name="T39" fmla="*/ 455618846 h 942"/>
              <a:gd name="T40" fmla="*/ 32745625 w 519"/>
              <a:gd name="T41" fmla="*/ 387471189 h 942"/>
              <a:gd name="T42" fmla="*/ 23390385 w 519"/>
              <a:gd name="T43" fmla="*/ 356317808 h 942"/>
              <a:gd name="T44" fmla="*/ 67831206 w 519"/>
              <a:gd name="T45" fmla="*/ 278434572 h 942"/>
              <a:gd name="T46" fmla="*/ 119290370 w 519"/>
              <a:gd name="T47" fmla="*/ 268698994 h 942"/>
              <a:gd name="T48" fmla="*/ 154374409 w 519"/>
              <a:gd name="T49" fmla="*/ 266751041 h 942"/>
              <a:gd name="T50" fmla="*/ 135662412 w 519"/>
              <a:gd name="T51" fmla="*/ 200549942 h 942"/>
              <a:gd name="T52" fmla="*/ 128645604 w 519"/>
              <a:gd name="T53" fmla="*/ 179132183 h 942"/>
              <a:gd name="T54" fmla="*/ 105255225 w 519"/>
              <a:gd name="T55" fmla="*/ 157714467 h 942"/>
              <a:gd name="T56" fmla="*/ 140340793 w 519"/>
              <a:gd name="T57" fmla="*/ 120720105 h 942"/>
              <a:gd name="T58" fmla="*/ 145019175 w 519"/>
              <a:gd name="T59" fmla="*/ 114879037 h 942"/>
              <a:gd name="T60" fmla="*/ 182443170 w 519"/>
              <a:gd name="T61" fmla="*/ 97354437 h 942"/>
              <a:gd name="T62" fmla="*/ 215188831 w 519"/>
              <a:gd name="T63" fmla="*/ 25312237 h 942"/>
              <a:gd name="T64" fmla="*/ 231562402 w 519"/>
              <a:gd name="T65" fmla="*/ 21417721 h 942"/>
              <a:gd name="T66" fmla="*/ 283020013 w 519"/>
              <a:gd name="T67" fmla="*/ 21417721 h 942"/>
              <a:gd name="T68" fmla="*/ 322783963 w 519"/>
              <a:gd name="T69" fmla="*/ 44783395 h 942"/>
              <a:gd name="T70" fmla="*/ 406988812 w 519"/>
              <a:gd name="T71" fmla="*/ 36994373 h 942"/>
              <a:gd name="T72" fmla="*/ 460784849 w 519"/>
              <a:gd name="T73" fmla="*/ 3894512 h 942"/>
              <a:gd name="T74" fmla="*/ 495870418 w 519"/>
              <a:gd name="T75" fmla="*/ 33101258 h 942"/>
              <a:gd name="T76" fmla="*/ 512243989 w 519"/>
              <a:gd name="T77" fmla="*/ 97354437 h 942"/>
              <a:gd name="T78" fmla="*/ 526277605 w 519"/>
              <a:gd name="T79" fmla="*/ 99300994 h 942"/>
              <a:gd name="T80" fmla="*/ 523939179 w 519"/>
              <a:gd name="T81" fmla="*/ 167450046 h 942"/>
              <a:gd name="T82" fmla="*/ 537972795 w 519"/>
              <a:gd name="T83" fmla="*/ 120720105 h 942"/>
              <a:gd name="T84" fmla="*/ 552006410 w 519"/>
              <a:gd name="T85" fmla="*/ 202497895 h 942"/>
              <a:gd name="T86" fmla="*/ 575396789 w 519"/>
              <a:gd name="T87" fmla="*/ 350476740 h 942"/>
              <a:gd name="T88" fmla="*/ 605803977 w 519"/>
              <a:gd name="T89" fmla="*/ 369947984 h 942"/>
              <a:gd name="T90" fmla="*/ 615160740 w 519"/>
              <a:gd name="T91" fmla="*/ 467302378 h 942"/>
              <a:gd name="T92" fmla="*/ 671296732 w 519"/>
              <a:gd name="T93" fmla="*/ 482879025 h 942"/>
              <a:gd name="T94" fmla="*/ 750823104 w 519"/>
              <a:gd name="T95" fmla="*/ 591915554 h 942"/>
              <a:gd name="T96" fmla="*/ 858418427 w 519"/>
              <a:gd name="T97" fmla="*/ 646434517 h 942"/>
              <a:gd name="T98" fmla="*/ 900520804 w 519"/>
              <a:gd name="T99" fmla="*/ 772995821 h 942"/>
              <a:gd name="T100" fmla="*/ 919232802 w 519"/>
              <a:gd name="T101" fmla="*/ 866455703 h 942"/>
              <a:gd name="T102" fmla="*/ 977707220 w 519"/>
              <a:gd name="T103" fmla="*/ 895662440 h 942"/>
              <a:gd name="T104" fmla="*/ 1092319160 w 519"/>
              <a:gd name="T105" fmla="*/ 922921223 h 942"/>
              <a:gd name="T106" fmla="*/ 1162488769 w 519"/>
              <a:gd name="T107" fmla="*/ 930710244 h 942"/>
              <a:gd name="T108" fmla="*/ 1192895956 w 519"/>
              <a:gd name="T109" fmla="*/ 1018329059 h 942"/>
              <a:gd name="T110" fmla="*/ 1195235911 w 519"/>
              <a:gd name="T111" fmla="*/ 1125419031 h 942"/>
              <a:gd name="T112" fmla="*/ 1176523914 w 519"/>
              <a:gd name="T113" fmla="*/ 1222773424 h 942"/>
              <a:gd name="T114" fmla="*/ 1129743155 w 519"/>
              <a:gd name="T115" fmla="*/ 1298710101 h 942"/>
              <a:gd name="T116" fmla="*/ 1132081582 w 519"/>
              <a:gd name="T117" fmla="*/ 1370752269 h 942"/>
              <a:gd name="T118" fmla="*/ 1050216784 w 519"/>
              <a:gd name="T119" fmla="*/ 1458371083 h 942"/>
              <a:gd name="T120" fmla="*/ 958995223 w 519"/>
              <a:gd name="T121" fmla="*/ 1479790542 h 9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9"/>
              <a:gd name="T184" fmla="*/ 0 h 942"/>
              <a:gd name="T185" fmla="*/ 519 w 519"/>
              <a:gd name="T186" fmla="*/ 942 h 9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9" h="942">
                <a:moveTo>
                  <a:pt x="381" y="788"/>
                </a:moveTo>
                <a:lnTo>
                  <a:pt x="351" y="799"/>
                </a:lnTo>
                <a:lnTo>
                  <a:pt x="351" y="815"/>
                </a:lnTo>
                <a:lnTo>
                  <a:pt x="347" y="823"/>
                </a:lnTo>
                <a:lnTo>
                  <a:pt x="344" y="839"/>
                </a:lnTo>
                <a:lnTo>
                  <a:pt x="326" y="855"/>
                </a:lnTo>
                <a:lnTo>
                  <a:pt x="310" y="871"/>
                </a:lnTo>
                <a:lnTo>
                  <a:pt x="308" y="875"/>
                </a:lnTo>
                <a:lnTo>
                  <a:pt x="299" y="881"/>
                </a:lnTo>
                <a:lnTo>
                  <a:pt x="289" y="897"/>
                </a:lnTo>
                <a:lnTo>
                  <a:pt x="292" y="906"/>
                </a:lnTo>
                <a:lnTo>
                  <a:pt x="289" y="910"/>
                </a:lnTo>
                <a:lnTo>
                  <a:pt x="278" y="911"/>
                </a:lnTo>
                <a:lnTo>
                  <a:pt x="271" y="910"/>
                </a:lnTo>
                <a:lnTo>
                  <a:pt x="266" y="911"/>
                </a:lnTo>
                <a:lnTo>
                  <a:pt x="255" y="925"/>
                </a:lnTo>
                <a:lnTo>
                  <a:pt x="244" y="928"/>
                </a:lnTo>
                <a:lnTo>
                  <a:pt x="236" y="942"/>
                </a:lnTo>
                <a:lnTo>
                  <a:pt x="223" y="936"/>
                </a:lnTo>
                <a:lnTo>
                  <a:pt x="220" y="939"/>
                </a:lnTo>
                <a:lnTo>
                  <a:pt x="198" y="942"/>
                </a:lnTo>
                <a:lnTo>
                  <a:pt x="190" y="939"/>
                </a:lnTo>
                <a:lnTo>
                  <a:pt x="187" y="933"/>
                </a:lnTo>
                <a:lnTo>
                  <a:pt x="177" y="928"/>
                </a:lnTo>
                <a:lnTo>
                  <a:pt x="186" y="919"/>
                </a:lnTo>
                <a:lnTo>
                  <a:pt x="192" y="917"/>
                </a:lnTo>
                <a:lnTo>
                  <a:pt x="196" y="910"/>
                </a:lnTo>
                <a:lnTo>
                  <a:pt x="183" y="878"/>
                </a:lnTo>
                <a:lnTo>
                  <a:pt x="189" y="868"/>
                </a:lnTo>
                <a:lnTo>
                  <a:pt x="193" y="852"/>
                </a:lnTo>
                <a:lnTo>
                  <a:pt x="190" y="841"/>
                </a:lnTo>
                <a:lnTo>
                  <a:pt x="193" y="832"/>
                </a:lnTo>
                <a:lnTo>
                  <a:pt x="199" y="829"/>
                </a:lnTo>
                <a:lnTo>
                  <a:pt x="206" y="819"/>
                </a:lnTo>
                <a:lnTo>
                  <a:pt x="203" y="813"/>
                </a:lnTo>
                <a:lnTo>
                  <a:pt x="204" y="799"/>
                </a:lnTo>
                <a:lnTo>
                  <a:pt x="209" y="788"/>
                </a:lnTo>
                <a:lnTo>
                  <a:pt x="219" y="788"/>
                </a:lnTo>
                <a:lnTo>
                  <a:pt x="224" y="784"/>
                </a:lnTo>
                <a:lnTo>
                  <a:pt x="226" y="776"/>
                </a:lnTo>
                <a:lnTo>
                  <a:pt x="220" y="748"/>
                </a:lnTo>
                <a:lnTo>
                  <a:pt x="213" y="738"/>
                </a:lnTo>
                <a:lnTo>
                  <a:pt x="199" y="734"/>
                </a:lnTo>
                <a:lnTo>
                  <a:pt x="192" y="727"/>
                </a:lnTo>
                <a:lnTo>
                  <a:pt x="192" y="722"/>
                </a:lnTo>
                <a:lnTo>
                  <a:pt x="186" y="716"/>
                </a:lnTo>
                <a:lnTo>
                  <a:pt x="186" y="707"/>
                </a:lnTo>
                <a:lnTo>
                  <a:pt x="180" y="702"/>
                </a:lnTo>
                <a:lnTo>
                  <a:pt x="162" y="698"/>
                </a:lnTo>
                <a:lnTo>
                  <a:pt x="164" y="688"/>
                </a:lnTo>
                <a:lnTo>
                  <a:pt x="175" y="673"/>
                </a:lnTo>
                <a:lnTo>
                  <a:pt x="173" y="659"/>
                </a:lnTo>
                <a:lnTo>
                  <a:pt x="177" y="646"/>
                </a:lnTo>
                <a:lnTo>
                  <a:pt x="184" y="643"/>
                </a:lnTo>
                <a:lnTo>
                  <a:pt x="180" y="634"/>
                </a:lnTo>
                <a:lnTo>
                  <a:pt x="188" y="618"/>
                </a:lnTo>
                <a:lnTo>
                  <a:pt x="188" y="612"/>
                </a:lnTo>
                <a:lnTo>
                  <a:pt x="180" y="606"/>
                </a:lnTo>
                <a:lnTo>
                  <a:pt x="177" y="595"/>
                </a:lnTo>
                <a:lnTo>
                  <a:pt x="177" y="579"/>
                </a:lnTo>
                <a:lnTo>
                  <a:pt x="171" y="573"/>
                </a:lnTo>
                <a:lnTo>
                  <a:pt x="173" y="565"/>
                </a:lnTo>
                <a:lnTo>
                  <a:pt x="162" y="564"/>
                </a:lnTo>
                <a:lnTo>
                  <a:pt x="161" y="558"/>
                </a:lnTo>
                <a:lnTo>
                  <a:pt x="170" y="550"/>
                </a:lnTo>
                <a:lnTo>
                  <a:pt x="169" y="541"/>
                </a:lnTo>
                <a:lnTo>
                  <a:pt x="170" y="534"/>
                </a:lnTo>
                <a:lnTo>
                  <a:pt x="171" y="532"/>
                </a:lnTo>
                <a:lnTo>
                  <a:pt x="167" y="528"/>
                </a:lnTo>
                <a:lnTo>
                  <a:pt x="167" y="517"/>
                </a:lnTo>
                <a:lnTo>
                  <a:pt x="170" y="514"/>
                </a:lnTo>
                <a:lnTo>
                  <a:pt x="155" y="487"/>
                </a:lnTo>
                <a:lnTo>
                  <a:pt x="157" y="480"/>
                </a:lnTo>
                <a:lnTo>
                  <a:pt x="155" y="475"/>
                </a:lnTo>
                <a:lnTo>
                  <a:pt x="157" y="466"/>
                </a:lnTo>
                <a:lnTo>
                  <a:pt x="147" y="458"/>
                </a:lnTo>
                <a:lnTo>
                  <a:pt x="141" y="458"/>
                </a:lnTo>
                <a:lnTo>
                  <a:pt x="134" y="447"/>
                </a:lnTo>
                <a:lnTo>
                  <a:pt x="138" y="439"/>
                </a:lnTo>
                <a:lnTo>
                  <a:pt x="128" y="414"/>
                </a:lnTo>
                <a:lnTo>
                  <a:pt x="128" y="397"/>
                </a:lnTo>
                <a:lnTo>
                  <a:pt x="133" y="393"/>
                </a:lnTo>
                <a:lnTo>
                  <a:pt x="125" y="382"/>
                </a:lnTo>
                <a:lnTo>
                  <a:pt x="128" y="372"/>
                </a:lnTo>
                <a:lnTo>
                  <a:pt x="123" y="372"/>
                </a:lnTo>
                <a:lnTo>
                  <a:pt x="123" y="367"/>
                </a:lnTo>
                <a:lnTo>
                  <a:pt x="120" y="367"/>
                </a:lnTo>
                <a:lnTo>
                  <a:pt x="120" y="364"/>
                </a:lnTo>
                <a:lnTo>
                  <a:pt x="118" y="363"/>
                </a:lnTo>
                <a:lnTo>
                  <a:pt x="117" y="353"/>
                </a:lnTo>
                <a:lnTo>
                  <a:pt x="125" y="343"/>
                </a:lnTo>
                <a:lnTo>
                  <a:pt x="126" y="333"/>
                </a:lnTo>
                <a:lnTo>
                  <a:pt x="123" y="330"/>
                </a:lnTo>
                <a:lnTo>
                  <a:pt x="126" y="315"/>
                </a:lnTo>
                <a:lnTo>
                  <a:pt x="126" y="307"/>
                </a:lnTo>
                <a:lnTo>
                  <a:pt x="71" y="254"/>
                </a:lnTo>
                <a:lnTo>
                  <a:pt x="65" y="252"/>
                </a:lnTo>
                <a:lnTo>
                  <a:pt x="51" y="273"/>
                </a:lnTo>
                <a:lnTo>
                  <a:pt x="45" y="276"/>
                </a:lnTo>
                <a:lnTo>
                  <a:pt x="2" y="234"/>
                </a:lnTo>
                <a:lnTo>
                  <a:pt x="6" y="221"/>
                </a:lnTo>
                <a:lnTo>
                  <a:pt x="12" y="218"/>
                </a:lnTo>
                <a:lnTo>
                  <a:pt x="19" y="210"/>
                </a:lnTo>
                <a:lnTo>
                  <a:pt x="15" y="206"/>
                </a:lnTo>
                <a:lnTo>
                  <a:pt x="14" y="199"/>
                </a:lnTo>
                <a:lnTo>
                  <a:pt x="7" y="196"/>
                </a:lnTo>
                <a:lnTo>
                  <a:pt x="9" y="195"/>
                </a:lnTo>
                <a:lnTo>
                  <a:pt x="6" y="193"/>
                </a:lnTo>
                <a:lnTo>
                  <a:pt x="0" y="185"/>
                </a:lnTo>
                <a:lnTo>
                  <a:pt x="10" y="183"/>
                </a:lnTo>
                <a:lnTo>
                  <a:pt x="11" y="183"/>
                </a:lnTo>
                <a:lnTo>
                  <a:pt x="7" y="179"/>
                </a:lnTo>
                <a:lnTo>
                  <a:pt x="12" y="171"/>
                </a:lnTo>
                <a:lnTo>
                  <a:pt x="10" y="168"/>
                </a:lnTo>
                <a:lnTo>
                  <a:pt x="29" y="143"/>
                </a:lnTo>
                <a:lnTo>
                  <a:pt x="32" y="143"/>
                </a:lnTo>
                <a:lnTo>
                  <a:pt x="37" y="146"/>
                </a:lnTo>
                <a:lnTo>
                  <a:pt x="41" y="140"/>
                </a:lnTo>
                <a:lnTo>
                  <a:pt x="45" y="145"/>
                </a:lnTo>
                <a:lnTo>
                  <a:pt x="51" y="138"/>
                </a:lnTo>
                <a:lnTo>
                  <a:pt x="52" y="140"/>
                </a:lnTo>
                <a:lnTo>
                  <a:pt x="57" y="137"/>
                </a:lnTo>
                <a:lnTo>
                  <a:pt x="56" y="134"/>
                </a:lnTo>
                <a:lnTo>
                  <a:pt x="62" y="140"/>
                </a:lnTo>
                <a:lnTo>
                  <a:pt x="66" y="137"/>
                </a:lnTo>
                <a:lnTo>
                  <a:pt x="68" y="131"/>
                </a:lnTo>
                <a:lnTo>
                  <a:pt x="62" y="125"/>
                </a:lnTo>
                <a:lnTo>
                  <a:pt x="68" y="119"/>
                </a:lnTo>
                <a:lnTo>
                  <a:pt x="58" y="111"/>
                </a:lnTo>
                <a:lnTo>
                  <a:pt x="58" y="103"/>
                </a:lnTo>
                <a:lnTo>
                  <a:pt x="62" y="98"/>
                </a:lnTo>
                <a:lnTo>
                  <a:pt x="60" y="95"/>
                </a:lnTo>
                <a:lnTo>
                  <a:pt x="56" y="98"/>
                </a:lnTo>
                <a:lnTo>
                  <a:pt x="52" y="95"/>
                </a:lnTo>
                <a:lnTo>
                  <a:pt x="55" y="92"/>
                </a:lnTo>
                <a:lnTo>
                  <a:pt x="47" y="84"/>
                </a:lnTo>
                <a:lnTo>
                  <a:pt x="45" y="86"/>
                </a:lnTo>
                <a:lnTo>
                  <a:pt x="43" y="82"/>
                </a:lnTo>
                <a:lnTo>
                  <a:pt x="43" y="81"/>
                </a:lnTo>
                <a:lnTo>
                  <a:pt x="45" y="81"/>
                </a:lnTo>
                <a:lnTo>
                  <a:pt x="45" y="78"/>
                </a:lnTo>
                <a:lnTo>
                  <a:pt x="55" y="67"/>
                </a:lnTo>
                <a:lnTo>
                  <a:pt x="57" y="64"/>
                </a:lnTo>
                <a:lnTo>
                  <a:pt x="61" y="67"/>
                </a:lnTo>
                <a:lnTo>
                  <a:pt x="60" y="62"/>
                </a:lnTo>
                <a:lnTo>
                  <a:pt x="64" y="64"/>
                </a:lnTo>
                <a:lnTo>
                  <a:pt x="61" y="61"/>
                </a:lnTo>
                <a:lnTo>
                  <a:pt x="65" y="62"/>
                </a:lnTo>
                <a:lnTo>
                  <a:pt x="61" y="61"/>
                </a:lnTo>
                <a:lnTo>
                  <a:pt x="62" y="59"/>
                </a:lnTo>
                <a:lnTo>
                  <a:pt x="66" y="62"/>
                </a:lnTo>
                <a:lnTo>
                  <a:pt x="70" y="58"/>
                </a:lnTo>
                <a:lnTo>
                  <a:pt x="72" y="62"/>
                </a:lnTo>
                <a:lnTo>
                  <a:pt x="80" y="53"/>
                </a:lnTo>
                <a:lnTo>
                  <a:pt x="78" y="50"/>
                </a:lnTo>
                <a:lnTo>
                  <a:pt x="88" y="36"/>
                </a:lnTo>
                <a:lnTo>
                  <a:pt x="93" y="36"/>
                </a:lnTo>
                <a:lnTo>
                  <a:pt x="84" y="26"/>
                </a:lnTo>
                <a:lnTo>
                  <a:pt x="92" y="17"/>
                </a:lnTo>
                <a:lnTo>
                  <a:pt x="92" y="13"/>
                </a:lnTo>
                <a:lnTo>
                  <a:pt x="86" y="8"/>
                </a:lnTo>
                <a:lnTo>
                  <a:pt x="88" y="6"/>
                </a:lnTo>
                <a:lnTo>
                  <a:pt x="94" y="8"/>
                </a:lnTo>
                <a:lnTo>
                  <a:pt x="98" y="3"/>
                </a:lnTo>
                <a:lnTo>
                  <a:pt x="99" y="11"/>
                </a:lnTo>
                <a:lnTo>
                  <a:pt x="104" y="6"/>
                </a:lnTo>
                <a:lnTo>
                  <a:pt x="107" y="8"/>
                </a:lnTo>
                <a:lnTo>
                  <a:pt x="108" y="6"/>
                </a:lnTo>
                <a:lnTo>
                  <a:pt x="118" y="16"/>
                </a:lnTo>
                <a:lnTo>
                  <a:pt x="121" y="11"/>
                </a:lnTo>
                <a:lnTo>
                  <a:pt x="135" y="22"/>
                </a:lnTo>
                <a:lnTo>
                  <a:pt x="139" y="19"/>
                </a:lnTo>
                <a:lnTo>
                  <a:pt x="141" y="19"/>
                </a:lnTo>
                <a:lnTo>
                  <a:pt x="137" y="22"/>
                </a:lnTo>
                <a:lnTo>
                  <a:pt x="138" y="23"/>
                </a:lnTo>
                <a:lnTo>
                  <a:pt x="139" y="22"/>
                </a:lnTo>
                <a:lnTo>
                  <a:pt x="146" y="19"/>
                </a:lnTo>
                <a:lnTo>
                  <a:pt x="152" y="23"/>
                </a:lnTo>
                <a:lnTo>
                  <a:pt x="165" y="9"/>
                </a:lnTo>
                <a:lnTo>
                  <a:pt x="174" y="19"/>
                </a:lnTo>
                <a:lnTo>
                  <a:pt x="181" y="16"/>
                </a:lnTo>
                <a:lnTo>
                  <a:pt x="181" y="9"/>
                </a:lnTo>
                <a:lnTo>
                  <a:pt x="186" y="2"/>
                </a:lnTo>
                <a:lnTo>
                  <a:pt x="192" y="0"/>
                </a:lnTo>
                <a:lnTo>
                  <a:pt x="197" y="2"/>
                </a:lnTo>
                <a:lnTo>
                  <a:pt x="200" y="11"/>
                </a:lnTo>
                <a:lnTo>
                  <a:pt x="200" y="26"/>
                </a:lnTo>
                <a:lnTo>
                  <a:pt x="204" y="26"/>
                </a:lnTo>
                <a:lnTo>
                  <a:pt x="207" y="17"/>
                </a:lnTo>
                <a:lnTo>
                  <a:pt x="212" y="17"/>
                </a:lnTo>
                <a:lnTo>
                  <a:pt x="217" y="31"/>
                </a:lnTo>
                <a:lnTo>
                  <a:pt x="212" y="44"/>
                </a:lnTo>
                <a:lnTo>
                  <a:pt x="216" y="44"/>
                </a:lnTo>
                <a:lnTo>
                  <a:pt x="219" y="41"/>
                </a:lnTo>
                <a:lnTo>
                  <a:pt x="219" y="50"/>
                </a:lnTo>
                <a:lnTo>
                  <a:pt x="221" y="48"/>
                </a:lnTo>
                <a:lnTo>
                  <a:pt x="225" y="50"/>
                </a:lnTo>
                <a:lnTo>
                  <a:pt x="229" y="48"/>
                </a:lnTo>
                <a:lnTo>
                  <a:pt x="230" y="50"/>
                </a:lnTo>
                <a:lnTo>
                  <a:pt x="225" y="51"/>
                </a:lnTo>
                <a:lnTo>
                  <a:pt x="223" y="67"/>
                </a:lnTo>
                <a:lnTo>
                  <a:pt x="221" y="75"/>
                </a:lnTo>
                <a:lnTo>
                  <a:pt x="215" y="84"/>
                </a:lnTo>
                <a:lnTo>
                  <a:pt x="213" y="104"/>
                </a:lnTo>
                <a:lnTo>
                  <a:pt x="224" y="86"/>
                </a:lnTo>
                <a:lnTo>
                  <a:pt x="225" y="87"/>
                </a:lnTo>
                <a:lnTo>
                  <a:pt x="226" y="95"/>
                </a:lnTo>
                <a:lnTo>
                  <a:pt x="227" y="93"/>
                </a:lnTo>
                <a:lnTo>
                  <a:pt x="226" y="67"/>
                </a:lnTo>
                <a:lnTo>
                  <a:pt x="230" y="62"/>
                </a:lnTo>
                <a:lnTo>
                  <a:pt x="236" y="67"/>
                </a:lnTo>
                <a:lnTo>
                  <a:pt x="230" y="81"/>
                </a:lnTo>
                <a:lnTo>
                  <a:pt x="232" y="86"/>
                </a:lnTo>
                <a:lnTo>
                  <a:pt x="234" y="89"/>
                </a:lnTo>
                <a:lnTo>
                  <a:pt x="236" y="104"/>
                </a:lnTo>
                <a:lnTo>
                  <a:pt x="235" y="107"/>
                </a:lnTo>
                <a:lnTo>
                  <a:pt x="239" y="109"/>
                </a:lnTo>
                <a:lnTo>
                  <a:pt x="236" y="128"/>
                </a:lnTo>
                <a:lnTo>
                  <a:pt x="238" y="180"/>
                </a:lnTo>
                <a:lnTo>
                  <a:pt x="246" y="180"/>
                </a:lnTo>
                <a:lnTo>
                  <a:pt x="248" y="179"/>
                </a:lnTo>
                <a:lnTo>
                  <a:pt x="257" y="179"/>
                </a:lnTo>
                <a:lnTo>
                  <a:pt x="261" y="177"/>
                </a:lnTo>
                <a:lnTo>
                  <a:pt x="262" y="182"/>
                </a:lnTo>
                <a:lnTo>
                  <a:pt x="259" y="190"/>
                </a:lnTo>
                <a:lnTo>
                  <a:pt x="261" y="191"/>
                </a:lnTo>
                <a:lnTo>
                  <a:pt x="266" y="195"/>
                </a:lnTo>
                <a:lnTo>
                  <a:pt x="267" y="199"/>
                </a:lnTo>
                <a:lnTo>
                  <a:pt x="262" y="220"/>
                </a:lnTo>
                <a:lnTo>
                  <a:pt x="263" y="240"/>
                </a:lnTo>
                <a:lnTo>
                  <a:pt x="266" y="243"/>
                </a:lnTo>
                <a:lnTo>
                  <a:pt x="271" y="237"/>
                </a:lnTo>
                <a:lnTo>
                  <a:pt x="280" y="235"/>
                </a:lnTo>
                <a:lnTo>
                  <a:pt x="288" y="242"/>
                </a:lnTo>
                <a:lnTo>
                  <a:pt x="287" y="248"/>
                </a:lnTo>
                <a:lnTo>
                  <a:pt x="288" y="263"/>
                </a:lnTo>
                <a:lnTo>
                  <a:pt x="285" y="269"/>
                </a:lnTo>
                <a:lnTo>
                  <a:pt x="293" y="281"/>
                </a:lnTo>
                <a:lnTo>
                  <a:pt x="308" y="290"/>
                </a:lnTo>
                <a:lnTo>
                  <a:pt x="321" y="304"/>
                </a:lnTo>
                <a:lnTo>
                  <a:pt x="329" y="304"/>
                </a:lnTo>
                <a:lnTo>
                  <a:pt x="339" y="308"/>
                </a:lnTo>
                <a:lnTo>
                  <a:pt x="343" y="307"/>
                </a:lnTo>
                <a:lnTo>
                  <a:pt x="347" y="310"/>
                </a:lnTo>
                <a:lnTo>
                  <a:pt x="367" y="332"/>
                </a:lnTo>
                <a:lnTo>
                  <a:pt x="371" y="341"/>
                </a:lnTo>
                <a:lnTo>
                  <a:pt x="381" y="358"/>
                </a:lnTo>
                <a:lnTo>
                  <a:pt x="384" y="380"/>
                </a:lnTo>
                <a:lnTo>
                  <a:pt x="387" y="390"/>
                </a:lnTo>
                <a:lnTo>
                  <a:pt x="385" y="397"/>
                </a:lnTo>
                <a:lnTo>
                  <a:pt x="391" y="414"/>
                </a:lnTo>
                <a:lnTo>
                  <a:pt x="391" y="422"/>
                </a:lnTo>
                <a:lnTo>
                  <a:pt x="387" y="427"/>
                </a:lnTo>
                <a:lnTo>
                  <a:pt x="385" y="436"/>
                </a:lnTo>
                <a:lnTo>
                  <a:pt x="393" y="445"/>
                </a:lnTo>
                <a:lnTo>
                  <a:pt x="393" y="450"/>
                </a:lnTo>
                <a:lnTo>
                  <a:pt x="395" y="458"/>
                </a:lnTo>
                <a:lnTo>
                  <a:pt x="405" y="456"/>
                </a:lnTo>
                <a:lnTo>
                  <a:pt x="410" y="460"/>
                </a:lnTo>
                <a:lnTo>
                  <a:pt x="418" y="460"/>
                </a:lnTo>
                <a:lnTo>
                  <a:pt x="422" y="456"/>
                </a:lnTo>
                <a:lnTo>
                  <a:pt x="439" y="466"/>
                </a:lnTo>
                <a:lnTo>
                  <a:pt x="444" y="470"/>
                </a:lnTo>
                <a:lnTo>
                  <a:pt x="461" y="475"/>
                </a:lnTo>
                <a:lnTo>
                  <a:pt x="467" y="474"/>
                </a:lnTo>
                <a:lnTo>
                  <a:pt x="479" y="480"/>
                </a:lnTo>
                <a:lnTo>
                  <a:pt x="483" y="478"/>
                </a:lnTo>
                <a:lnTo>
                  <a:pt x="483" y="477"/>
                </a:lnTo>
                <a:lnTo>
                  <a:pt x="485" y="474"/>
                </a:lnTo>
                <a:lnTo>
                  <a:pt x="497" y="478"/>
                </a:lnTo>
                <a:lnTo>
                  <a:pt x="502" y="478"/>
                </a:lnTo>
                <a:lnTo>
                  <a:pt x="507" y="483"/>
                </a:lnTo>
                <a:lnTo>
                  <a:pt x="516" y="506"/>
                </a:lnTo>
                <a:lnTo>
                  <a:pt x="514" y="519"/>
                </a:lnTo>
                <a:lnTo>
                  <a:pt x="510" y="523"/>
                </a:lnTo>
                <a:lnTo>
                  <a:pt x="513" y="531"/>
                </a:lnTo>
                <a:lnTo>
                  <a:pt x="513" y="534"/>
                </a:lnTo>
                <a:lnTo>
                  <a:pt x="512" y="559"/>
                </a:lnTo>
                <a:lnTo>
                  <a:pt x="519" y="568"/>
                </a:lnTo>
                <a:lnTo>
                  <a:pt x="511" y="578"/>
                </a:lnTo>
                <a:lnTo>
                  <a:pt x="508" y="589"/>
                </a:lnTo>
                <a:lnTo>
                  <a:pt x="510" y="600"/>
                </a:lnTo>
                <a:lnTo>
                  <a:pt x="500" y="615"/>
                </a:lnTo>
                <a:lnTo>
                  <a:pt x="506" y="626"/>
                </a:lnTo>
                <a:lnTo>
                  <a:pt x="503" y="628"/>
                </a:lnTo>
                <a:lnTo>
                  <a:pt x="498" y="639"/>
                </a:lnTo>
                <a:lnTo>
                  <a:pt x="498" y="646"/>
                </a:lnTo>
                <a:lnTo>
                  <a:pt x="493" y="648"/>
                </a:lnTo>
                <a:lnTo>
                  <a:pt x="488" y="653"/>
                </a:lnTo>
                <a:lnTo>
                  <a:pt x="483" y="667"/>
                </a:lnTo>
                <a:lnTo>
                  <a:pt x="487" y="668"/>
                </a:lnTo>
                <a:lnTo>
                  <a:pt x="483" y="682"/>
                </a:lnTo>
                <a:lnTo>
                  <a:pt x="485" y="684"/>
                </a:lnTo>
                <a:lnTo>
                  <a:pt x="487" y="698"/>
                </a:lnTo>
                <a:lnTo>
                  <a:pt x="484" y="704"/>
                </a:lnTo>
                <a:lnTo>
                  <a:pt x="484" y="713"/>
                </a:lnTo>
                <a:lnTo>
                  <a:pt x="479" y="718"/>
                </a:lnTo>
                <a:lnTo>
                  <a:pt x="471" y="732"/>
                </a:lnTo>
                <a:lnTo>
                  <a:pt x="465" y="735"/>
                </a:lnTo>
                <a:lnTo>
                  <a:pt x="449" y="749"/>
                </a:lnTo>
                <a:lnTo>
                  <a:pt x="426" y="752"/>
                </a:lnTo>
                <a:lnTo>
                  <a:pt x="420" y="749"/>
                </a:lnTo>
                <a:lnTo>
                  <a:pt x="414" y="748"/>
                </a:lnTo>
                <a:lnTo>
                  <a:pt x="408" y="754"/>
                </a:lnTo>
                <a:lnTo>
                  <a:pt x="410" y="760"/>
                </a:lnTo>
                <a:lnTo>
                  <a:pt x="398" y="776"/>
                </a:lnTo>
                <a:lnTo>
                  <a:pt x="394" y="785"/>
                </a:lnTo>
                <a:lnTo>
                  <a:pt x="387" y="785"/>
                </a:lnTo>
                <a:lnTo>
                  <a:pt x="381" y="788"/>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68" name="Freeform 54"/>
          <p:cNvSpPr>
            <a:spLocks/>
          </p:cNvSpPr>
          <p:nvPr/>
        </p:nvSpPr>
        <p:spPr bwMode="auto">
          <a:xfrm>
            <a:off x="6370638" y="4587875"/>
            <a:ext cx="74612" cy="85725"/>
          </a:xfrm>
          <a:custGeom>
            <a:avLst/>
            <a:gdLst>
              <a:gd name="T0" fmla="*/ 71877243 w 49"/>
              <a:gd name="T1" fmla="*/ 118528653 h 62"/>
              <a:gd name="T2" fmla="*/ 34779852 w 49"/>
              <a:gd name="T3" fmla="*/ 105145878 h 62"/>
              <a:gd name="T4" fmla="*/ 41735515 w 49"/>
              <a:gd name="T5" fmla="*/ 95587543 h 62"/>
              <a:gd name="T6" fmla="*/ 0 w 49"/>
              <a:gd name="T7" fmla="*/ 78381688 h 62"/>
              <a:gd name="T8" fmla="*/ 41735515 w 49"/>
              <a:gd name="T9" fmla="*/ 0 h 62"/>
              <a:gd name="T10" fmla="*/ 113612770 w 49"/>
              <a:gd name="T11" fmla="*/ 47794463 h 62"/>
              <a:gd name="T12" fmla="*/ 71877243 w 49"/>
              <a:gd name="T13" fmla="*/ 118528653 h 62"/>
              <a:gd name="T14" fmla="*/ 0 60000 65536"/>
              <a:gd name="T15" fmla="*/ 0 60000 65536"/>
              <a:gd name="T16" fmla="*/ 0 60000 65536"/>
              <a:gd name="T17" fmla="*/ 0 60000 65536"/>
              <a:gd name="T18" fmla="*/ 0 60000 65536"/>
              <a:gd name="T19" fmla="*/ 0 60000 65536"/>
              <a:gd name="T20" fmla="*/ 0 60000 65536"/>
              <a:gd name="T21" fmla="*/ 0 w 49"/>
              <a:gd name="T22" fmla="*/ 0 h 62"/>
              <a:gd name="T23" fmla="*/ 49 w 49"/>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62">
                <a:moveTo>
                  <a:pt x="31" y="62"/>
                </a:moveTo>
                <a:lnTo>
                  <a:pt x="15" y="55"/>
                </a:lnTo>
                <a:lnTo>
                  <a:pt x="18" y="50"/>
                </a:lnTo>
                <a:lnTo>
                  <a:pt x="0" y="41"/>
                </a:lnTo>
                <a:lnTo>
                  <a:pt x="18" y="0"/>
                </a:lnTo>
                <a:lnTo>
                  <a:pt x="49" y="25"/>
                </a:lnTo>
                <a:lnTo>
                  <a:pt x="31" y="62"/>
                </a:lnTo>
                <a:close/>
              </a:path>
            </a:pathLst>
          </a:custGeom>
          <a:solidFill>
            <a:srgbClr val="FFFFFF"/>
          </a:solidFill>
          <a:ln w="3175" cap="flat"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69" name="Freeform 55"/>
          <p:cNvSpPr>
            <a:spLocks/>
          </p:cNvSpPr>
          <p:nvPr/>
        </p:nvSpPr>
        <p:spPr bwMode="auto">
          <a:xfrm>
            <a:off x="6370638" y="4587875"/>
            <a:ext cx="74612" cy="85725"/>
          </a:xfrm>
          <a:custGeom>
            <a:avLst/>
            <a:gdLst>
              <a:gd name="T0" fmla="*/ 71877243 w 49"/>
              <a:gd name="T1" fmla="*/ 118528653 h 62"/>
              <a:gd name="T2" fmla="*/ 34779852 w 49"/>
              <a:gd name="T3" fmla="*/ 105145878 h 62"/>
              <a:gd name="T4" fmla="*/ 41735515 w 49"/>
              <a:gd name="T5" fmla="*/ 95587543 h 62"/>
              <a:gd name="T6" fmla="*/ 0 w 49"/>
              <a:gd name="T7" fmla="*/ 78381688 h 62"/>
              <a:gd name="T8" fmla="*/ 41735515 w 49"/>
              <a:gd name="T9" fmla="*/ 0 h 62"/>
              <a:gd name="T10" fmla="*/ 113612770 w 49"/>
              <a:gd name="T11" fmla="*/ 47794463 h 62"/>
              <a:gd name="T12" fmla="*/ 71877243 w 49"/>
              <a:gd name="T13" fmla="*/ 118528653 h 62"/>
              <a:gd name="T14" fmla="*/ 0 60000 65536"/>
              <a:gd name="T15" fmla="*/ 0 60000 65536"/>
              <a:gd name="T16" fmla="*/ 0 60000 65536"/>
              <a:gd name="T17" fmla="*/ 0 60000 65536"/>
              <a:gd name="T18" fmla="*/ 0 60000 65536"/>
              <a:gd name="T19" fmla="*/ 0 60000 65536"/>
              <a:gd name="T20" fmla="*/ 0 60000 65536"/>
              <a:gd name="T21" fmla="*/ 0 w 49"/>
              <a:gd name="T22" fmla="*/ 0 h 62"/>
              <a:gd name="T23" fmla="*/ 49 w 49"/>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62">
                <a:moveTo>
                  <a:pt x="31" y="62"/>
                </a:moveTo>
                <a:lnTo>
                  <a:pt x="15" y="55"/>
                </a:lnTo>
                <a:lnTo>
                  <a:pt x="18" y="50"/>
                </a:lnTo>
                <a:lnTo>
                  <a:pt x="0" y="41"/>
                </a:lnTo>
                <a:lnTo>
                  <a:pt x="18" y="0"/>
                </a:lnTo>
                <a:lnTo>
                  <a:pt x="49" y="25"/>
                </a:lnTo>
                <a:lnTo>
                  <a:pt x="31" y="62"/>
                </a:lnTo>
                <a:close/>
              </a:path>
            </a:pathLst>
          </a:custGeom>
          <a:solidFill>
            <a:srgbClr val="FFFFFF"/>
          </a:solidFill>
          <a:ln w="3175" cap="flat"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70" name="Freeform 56"/>
          <p:cNvSpPr>
            <a:spLocks/>
          </p:cNvSpPr>
          <p:nvPr/>
        </p:nvSpPr>
        <p:spPr bwMode="auto">
          <a:xfrm>
            <a:off x="6516688" y="4581525"/>
            <a:ext cx="103187" cy="98425"/>
          </a:xfrm>
          <a:custGeom>
            <a:avLst/>
            <a:gdLst>
              <a:gd name="T0" fmla="*/ 110529967 w 68"/>
              <a:gd name="T1" fmla="*/ 136443374 h 71"/>
              <a:gd name="T2" fmla="*/ 0 w 68"/>
              <a:gd name="T3" fmla="*/ 88399496 h 71"/>
              <a:gd name="T4" fmla="*/ 48356757 w 68"/>
              <a:gd name="T5" fmla="*/ 17295073 h 71"/>
              <a:gd name="T6" fmla="*/ 92108037 w 68"/>
              <a:gd name="T7" fmla="*/ 26904681 h 71"/>
              <a:gd name="T8" fmla="*/ 112831946 w 68"/>
              <a:gd name="T9" fmla="*/ 0 h 71"/>
              <a:gd name="T10" fmla="*/ 156583215 w 68"/>
              <a:gd name="T11" fmla="*/ 7686853 h 71"/>
              <a:gd name="T12" fmla="*/ 154281235 w 68"/>
              <a:gd name="T13" fmla="*/ 65338945 h 71"/>
              <a:gd name="T14" fmla="*/ 149675759 w 68"/>
              <a:gd name="T15" fmla="*/ 65338945 h 71"/>
              <a:gd name="T16" fmla="*/ 149675759 w 68"/>
              <a:gd name="T17" fmla="*/ 71104429 h 71"/>
              <a:gd name="T18" fmla="*/ 110529967 w 68"/>
              <a:gd name="T19" fmla="*/ 136443374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1"/>
              <a:gd name="T32" fmla="*/ 68 w 68"/>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1">
                <a:moveTo>
                  <a:pt x="48" y="71"/>
                </a:moveTo>
                <a:lnTo>
                  <a:pt x="0" y="46"/>
                </a:lnTo>
                <a:lnTo>
                  <a:pt x="21" y="9"/>
                </a:lnTo>
                <a:lnTo>
                  <a:pt x="40" y="14"/>
                </a:lnTo>
                <a:lnTo>
                  <a:pt x="49" y="0"/>
                </a:lnTo>
                <a:lnTo>
                  <a:pt x="68" y="4"/>
                </a:lnTo>
                <a:lnTo>
                  <a:pt x="67" y="34"/>
                </a:lnTo>
                <a:lnTo>
                  <a:pt x="65" y="34"/>
                </a:lnTo>
                <a:lnTo>
                  <a:pt x="65" y="37"/>
                </a:lnTo>
                <a:lnTo>
                  <a:pt x="48" y="71"/>
                </a:lnTo>
                <a:close/>
              </a:path>
            </a:pathLst>
          </a:custGeom>
          <a:solidFill>
            <a:srgbClr val="FFFFFF"/>
          </a:solidFill>
          <a:ln w="3175" cap="flat"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71" name="Freeform 57"/>
          <p:cNvSpPr>
            <a:spLocks/>
          </p:cNvSpPr>
          <p:nvPr/>
        </p:nvSpPr>
        <p:spPr bwMode="auto">
          <a:xfrm>
            <a:off x="6516688" y="4581525"/>
            <a:ext cx="103187" cy="98425"/>
          </a:xfrm>
          <a:custGeom>
            <a:avLst/>
            <a:gdLst>
              <a:gd name="T0" fmla="*/ 110529967 w 68"/>
              <a:gd name="T1" fmla="*/ 136443374 h 71"/>
              <a:gd name="T2" fmla="*/ 0 w 68"/>
              <a:gd name="T3" fmla="*/ 88399496 h 71"/>
              <a:gd name="T4" fmla="*/ 48356757 w 68"/>
              <a:gd name="T5" fmla="*/ 17295073 h 71"/>
              <a:gd name="T6" fmla="*/ 92108037 w 68"/>
              <a:gd name="T7" fmla="*/ 26904681 h 71"/>
              <a:gd name="T8" fmla="*/ 112831946 w 68"/>
              <a:gd name="T9" fmla="*/ 0 h 71"/>
              <a:gd name="T10" fmla="*/ 156583215 w 68"/>
              <a:gd name="T11" fmla="*/ 7686853 h 71"/>
              <a:gd name="T12" fmla="*/ 154281235 w 68"/>
              <a:gd name="T13" fmla="*/ 65338945 h 71"/>
              <a:gd name="T14" fmla="*/ 149675759 w 68"/>
              <a:gd name="T15" fmla="*/ 65338945 h 71"/>
              <a:gd name="T16" fmla="*/ 149675759 w 68"/>
              <a:gd name="T17" fmla="*/ 71104429 h 71"/>
              <a:gd name="T18" fmla="*/ 110529967 w 68"/>
              <a:gd name="T19" fmla="*/ 136443374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1"/>
              <a:gd name="T32" fmla="*/ 68 w 68"/>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1">
                <a:moveTo>
                  <a:pt x="48" y="71"/>
                </a:moveTo>
                <a:lnTo>
                  <a:pt x="0" y="46"/>
                </a:lnTo>
                <a:lnTo>
                  <a:pt x="21" y="9"/>
                </a:lnTo>
                <a:lnTo>
                  <a:pt x="40" y="14"/>
                </a:lnTo>
                <a:lnTo>
                  <a:pt x="49" y="0"/>
                </a:lnTo>
                <a:lnTo>
                  <a:pt x="68" y="4"/>
                </a:lnTo>
                <a:lnTo>
                  <a:pt x="67" y="34"/>
                </a:lnTo>
                <a:lnTo>
                  <a:pt x="65" y="34"/>
                </a:lnTo>
                <a:lnTo>
                  <a:pt x="65" y="37"/>
                </a:lnTo>
                <a:lnTo>
                  <a:pt x="48" y="71"/>
                </a:lnTo>
                <a:close/>
              </a:path>
            </a:pathLst>
          </a:custGeom>
          <a:solidFill>
            <a:srgbClr val="FFFFFF"/>
          </a:solidFill>
          <a:ln w="3175" cap="flat"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72" name="Freeform 58"/>
          <p:cNvSpPr>
            <a:spLocks/>
          </p:cNvSpPr>
          <p:nvPr/>
        </p:nvSpPr>
        <p:spPr bwMode="auto">
          <a:xfrm>
            <a:off x="6445250" y="2058988"/>
            <a:ext cx="314325" cy="671512"/>
          </a:xfrm>
          <a:custGeom>
            <a:avLst/>
            <a:gdLst>
              <a:gd name="T0" fmla="*/ 74502656 w 206"/>
              <a:gd name="T1" fmla="*/ 812743262 h 481"/>
              <a:gd name="T2" fmla="*/ 48892793 w 206"/>
              <a:gd name="T3" fmla="*/ 764017470 h 481"/>
              <a:gd name="T4" fmla="*/ 0 w 206"/>
              <a:gd name="T5" fmla="*/ 633432676 h 481"/>
              <a:gd name="T6" fmla="*/ 55876617 w 206"/>
              <a:gd name="T7" fmla="*/ 569115525 h 481"/>
              <a:gd name="T8" fmla="*/ 83816439 w 206"/>
              <a:gd name="T9" fmla="*/ 481408541 h 481"/>
              <a:gd name="T10" fmla="*/ 88471804 w 206"/>
              <a:gd name="T11" fmla="*/ 432684145 h 481"/>
              <a:gd name="T12" fmla="*/ 11640705 w 206"/>
              <a:gd name="T13" fmla="*/ 276762082 h 481"/>
              <a:gd name="T14" fmla="*/ 93128696 w 206"/>
              <a:gd name="T15" fmla="*/ 276762082 h 481"/>
              <a:gd name="T16" fmla="*/ 132707718 w 206"/>
              <a:gd name="T17" fmla="*/ 253373646 h 481"/>
              <a:gd name="T18" fmla="*/ 169959797 w 206"/>
              <a:gd name="T19" fmla="*/ 212443535 h 481"/>
              <a:gd name="T20" fmla="*/ 169959797 w 206"/>
              <a:gd name="T21" fmla="*/ 157870939 h 481"/>
              <a:gd name="T22" fmla="*/ 202555033 w 206"/>
              <a:gd name="T23" fmla="*/ 81858850 h 481"/>
              <a:gd name="T24" fmla="*/ 207211924 w 206"/>
              <a:gd name="T25" fmla="*/ 29235207 h 481"/>
              <a:gd name="T26" fmla="*/ 232821775 w 206"/>
              <a:gd name="T27" fmla="*/ 5846763 h 481"/>
              <a:gd name="T28" fmla="*/ 237478666 w 206"/>
              <a:gd name="T29" fmla="*/ 5846763 h 481"/>
              <a:gd name="T30" fmla="*/ 249119368 w 206"/>
              <a:gd name="T31" fmla="*/ 42879043 h 481"/>
              <a:gd name="T32" fmla="*/ 279386110 w 206"/>
              <a:gd name="T33" fmla="*/ 27286287 h 481"/>
              <a:gd name="T34" fmla="*/ 291026813 w 206"/>
              <a:gd name="T35" fmla="*/ 37030887 h 481"/>
              <a:gd name="T36" fmla="*/ 304995961 w 206"/>
              <a:gd name="T37" fmla="*/ 54572574 h 481"/>
              <a:gd name="T38" fmla="*/ 337591149 w 206"/>
              <a:gd name="T39" fmla="*/ 87705609 h 481"/>
              <a:gd name="T40" fmla="*/ 351560297 w 206"/>
              <a:gd name="T41" fmla="*/ 105247307 h 481"/>
              <a:gd name="T42" fmla="*/ 398124633 w 206"/>
              <a:gd name="T43" fmla="*/ 132533583 h 481"/>
              <a:gd name="T44" fmla="*/ 465643549 w 206"/>
              <a:gd name="T45" fmla="*/ 175412615 h 481"/>
              <a:gd name="T46" fmla="*/ 451674401 w 206"/>
              <a:gd name="T47" fmla="*/ 239729810 h 481"/>
              <a:gd name="T48" fmla="*/ 470300440 w 206"/>
              <a:gd name="T49" fmla="*/ 288455602 h 481"/>
              <a:gd name="T50" fmla="*/ 470300440 w 206"/>
              <a:gd name="T51" fmla="*/ 296251282 h 481"/>
              <a:gd name="T52" fmla="*/ 470300440 w 206"/>
              <a:gd name="T53" fmla="*/ 360569830 h 481"/>
              <a:gd name="T54" fmla="*/ 437705253 w 206"/>
              <a:gd name="T55" fmla="*/ 358620910 h 481"/>
              <a:gd name="T56" fmla="*/ 412093876 w 206"/>
              <a:gd name="T57" fmla="*/ 366416677 h 481"/>
              <a:gd name="T58" fmla="*/ 412093876 w 206"/>
              <a:gd name="T59" fmla="*/ 399549713 h 481"/>
              <a:gd name="T60" fmla="*/ 398124633 w 206"/>
              <a:gd name="T61" fmla="*/ 430735225 h 481"/>
              <a:gd name="T62" fmla="*/ 398124633 w 206"/>
              <a:gd name="T63" fmla="*/ 446326585 h 481"/>
              <a:gd name="T64" fmla="*/ 405110065 w 206"/>
              <a:gd name="T65" fmla="*/ 479459621 h 481"/>
              <a:gd name="T66" fmla="*/ 393469267 w 206"/>
              <a:gd name="T67" fmla="*/ 512594053 h 481"/>
              <a:gd name="T68" fmla="*/ 370186336 w 206"/>
              <a:gd name="T69" fmla="*/ 563268765 h 481"/>
              <a:gd name="T70" fmla="*/ 384155485 w 206"/>
              <a:gd name="T71" fmla="*/ 623688076 h 481"/>
              <a:gd name="T72" fmla="*/ 374843228 w 206"/>
              <a:gd name="T73" fmla="*/ 643178672 h 481"/>
              <a:gd name="T74" fmla="*/ 360874080 w 206"/>
              <a:gd name="T75" fmla="*/ 654872192 h 481"/>
              <a:gd name="T76" fmla="*/ 360874080 w 206"/>
              <a:gd name="T77" fmla="*/ 713342584 h 481"/>
              <a:gd name="T78" fmla="*/ 342248040 w 206"/>
              <a:gd name="T79" fmla="*/ 728935340 h 481"/>
              <a:gd name="T80" fmla="*/ 339919594 w 206"/>
              <a:gd name="T81" fmla="*/ 744528270 h 481"/>
              <a:gd name="T82" fmla="*/ 344576486 w 206"/>
              <a:gd name="T83" fmla="*/ 752323950 h 481"/>
              <a:gd name="T84" fmla="*/ 363202525 w 206"/>
              <a:gd name="T85" fmla="*/ 781559146 h 481"/>
              <a:gd name="T86" fmla="*/ 391140822 w 206"/>
              <a:gd name="T87" fmla="*/ 781559146 h 481"/>
              <a:gd name="T88" fmla="*/ 367857891 w 206"/>
              <a:gd name="T89" fmla="*/ 789354826 h 481"/>
              <a:gd name="T90" fmla="*/ 330607338 w 206"/>
              <a:gd name="T91" fmla="*/ 797151902 h 481"/>
              <a:gd name="T92" fmla="*/ 332935783 w 206"/>
              <a:gd name="T93" fmla="*/ 816641102 h 481"/>
              <a:gd name="T94" fmla="*/ 342248040 w 206"/>
              <a:gd name="T95" fmla="*/ 851724454 h 481"/>
              <a:gd name="T96" fmla="*/ 323622001 w 206"/>
              <a:gd name="T97" fmla="*/ 849775534 h 481"/>
              <a:gd name="T98" fmla="*/ 311981298 w 206"/>
              <a:gd name="T99" fmla="*/ 849775534 h 481"/>
              <a:gd name="T100" fmla="*/ 291026813 w 206"/>
              <a:gd name="T101" fmla="*/ 845876298 h 481"/>
              <a:gd name="T102" fmla="*/ 291026813 w 206"/>
              <a:gd name="T103" fmla="*/ 869264734 h 481"/>
              <a:gd name="T104" fmla="*/ 288698367 w 206"/>
              <a:gd name="T105" fmla="*/ 910194846 h 481"/>
              <a:gd name="T106" fmla="*/ 277057665 w 206"/>
              <a:gd name="T107" fmla="*/ 919939446 h 481"/>
              <a:gd name="T108" fmla="*/ 267745408 w 206"/>
              <a:gd name="T109" fmla="*/ 937481122 h 481"/>
              <a:gd name="T110" fmla="*/ 197898094 w 206"/>
              <a:gd name="T111" fmla="*/ 884857490 h 481"/>
              <a:gd name="T112" fmla="*/ 200226587 w 206"/>
              <a:gd name="T113" fmla="*/ 877061810 h 481"/>
              <a:gd name="T114" fmla="*/ 186257391 w 206"/>
              <a:gd name="T115" fmla="*/ 869264734 h 481"/>
              <a:gd name="T116" fmla="*/ 165302906 w 206"/>
              <a:gd name="T117" fmla="*/ 865366894 h 481"/>
              <a:gd name="T118" fmla="*/ 146678392 w 206"/>
              <a:gd name="T119" fmla="*/ 845876298 h 481"/>
              <a:gd name="T120" fmla="*/ 137364610 w 206"/>
              <a:gd name="T121" fmla="*/ 818590022 h 481"/>
              <a:gd name="T122" fmla="*/ 121067016 w 206"/>
              <a:gd name="T123" fmla="*/ 824438178 h 4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6"/>
              <a:gd name="T187" fmla="*/ 0 h 481"/>
              <a:gd name="T188" fmla="*/ 206 w 206"/>
              <a:gd name="T189" fmla="*/ 481 h 4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6" h="481">
                <a:moveTo>
                  <a:pt x="36" y="423"/>
                </a:moveTo>
                <a:lnTo>
                  <a:pt x="32" y="417"/>
                </a:lnTo>
                <a:lnTo>
                  <a:pt x="28" y="403"/>
                </a:lnTo>
                <a:lnTo>
                  <a:pt x="21" y="392"/>
                </a:lnTo>
                <a:lnTo>
                  <a:pt x="3" y="350"/>
                </a:lnTo>
                <a:lnTo>
                  <a:pt x="0" y="325"/>
                </a:lnTo>
                <a:lnTo>
                  <a:pt x="2" y="317"/>
                </a:lnTo>
                <a:lnTo>
                  <a:pt x="24" y="292"/>
                </a:lnTo>
                <a:lnTo>
                  <a:pt x="34" y="272"/>
                </a:lnTo>
                <a:lnTo>
                  <a:pt x="36" y="247"/>
                </a:lnTo>
                <a:lnTo>
                  <a:pt x="38" y="229"/>
                </a:lnTo>
                <a:lnTo>
                  <a:pt x="38" y="222"/>
                </a:lnTo>
                <a:lnTo>
                  <a:pt x="23" y="176"/>
                </a:lnTo>
                <a:lnTo>
                  <a:pt x="5" y="142"/>
                </a:lnTo>
                <a:lnTo>
                  <a:pt x="20" y="146"/>
                </a:lnTo>
                <a:lnTo>
                  <a:pt x="40" y="142"/>
                </a:lnTo>
                <a:lnTo>
                  <a:pt x="46" y="135"/>
                </a:lnTo>
                <a:lnTo>
                  <a:pt x="57" y="130"/>
                </a:lnTo>
                <a:lnTo>
                  <a:pt x="71" y="118"/>
                </a:lnTo>
                <a:lnTo>
                  <a:pt x="73" y="109"/>
                </a:lnTo>
                <a:lnTo>
                  <a:pt x="65" y="92"/>
                </a:lnTo>
                <a:lnTo>
                  <a:pt x="73" y="81"/>
                </a:lnTo>
                <a:lnTo>
                  <a:pt x="75" y="72"/>
                </a:lnTo>
                <a:lnTo>
                  <a:pt x="87" y="42"/>
                </a:lnTo>
                <a:lnTo>
                  <a:pt x="82" y="34"/>
                </a:lnTo>
                <a:lnTo>
                  <a:pt x="89" y="15"/>
                </a:lnTo>
                <a:lnTo>
                  <a:pt x="96" y="11"/>
                </a:lnTo>
                <a:lnTo>
                  <a:pt x="100" y="3"/>
                </a:lnTo>
                <a:lnTo>
                  <a:pt x="97" y="0"/>
                </a:lnTo>
                <a:lnTo>
                  <a:pt x="102" y="3"/>
                </a:lnTo>
                <a:lnTo>
                  <a:pt x="103" y="17"/>
                </a:lnTo>
                <a:lnTo>
                  <a:pt x="107" y="22"/>
                </a:lnTo>
                <a:lnTo>
                  <a:pt x="118" y="14"/>
                </a:lnTo>
                <a:lnTo>
                  <a:pt x="120" y="14"/>
                </a:lnTo>
                <a:lnTo>
                  <a:pt x="120" y="17"/>
                </a:lnTo>
                <a:lnTo>
                  <a:pt x="125" y="19"/>
                </a:lnTo>
                <a:lnTo>
                  <a:pt x="125" y="22"/>
                </a:lnTo>
                <a:lnTo>
                  <a:pt x="131" y="28"/>
                </a:lnTo>
                <a:lnTo>
                  <a:pt x="137" y="30"/>
                </a:lnTo>
                <a:lnTo>
                  <a:pt x="145" y="45"/>
                </a:lnTo>
                <a:lnTo>
                  <a:pt x="149" y="50"/>
                </a:lnTo>
                <a:lnTo>
                  <a:pt x="151" y="54"/>
                </a:lnTo>
                <a:lnTo>
                  <a:pt x="161" y="65"/>
                </a:lnTo>
                <a:lnTo>
                  <a:pt x="171" y="68"/>
                </a:lnTo>
                <a:lnTo>
                  <a:pt x="186" y="72"/>
                </a:lnTo>
                <a:lnTo>
                  <a:pt x="200" y="90"/>
                </a:lnTo>
                <a:lnTo>
                  <a:pt x="200" y="100"/>
                </a:lnTo>
                <a:lnTo>
                  <a:pt x="194" y="123"/>
                </a:lnTo>
                <a:lnTo>
                  <a:pt x="202" y="134"/>
                </a:lnTo>
                <a:lnTo>
                  <a:pt x="202" y="148"/>
                </a:lnTo>
                <a:lnTo>
                  <a:pt x="206" y="145"/>
                </a:lnTo>
                <a:lnTo>
                  <a:pt x="202" y="152"/>
                </a:lnTo>
                <a:lnTo>
                  <a:pt x="197" y="176"/>
                </a:lnTo>
                <a:lnTo>
                  <a:pt x="202" y="185"/>
                </a:lnTo>
                <a:lnTo>
                  <a:pt x="200" y="188"/>
                </a:lnTo>
                <a:lnTo>
                  <a:pt x="188" y="184"/>
                </a:lnTo>
                <a:lnTo>
                  <a:pt x="182" y="188"/>
                </a:lnTo>
                <a:lnTo>
                  <a:pt x="177" y="188"/>
                </a:lnTo>
                <a:lnTo>
                  <a:pt x="173" y="200"/>
                </a:lnTo>
                <a:lnTo>
                  <a:pt x="177" y="205"/>
                </a:lnTo>
                <a:lnTo>
                  <a:pt x="177" y="216"/>
                </a:lnTo>
                <a:lnTo>
                  <a:pt x="171" y="221"/>
                </a:lnTo>
                <a:lnTo>
                  <a:pt x="171" y="229"/>
                </a:lnTo>
                <a:lnTo>
                  <a:pt x="169" y="236"/>
                </a:lnTo>
                <a:lnTo>
                  <a:pt x="174" y="246"/>
                </a:lnTo>
                <a:lnTo>
                  <a:pt x="169" y="259"/>
                </a:lnTo>
                <a:lnTo>
                  <a:pt x="169" y="263"/>
                </a:lnTo>
                <a:lnTo>
                  <a:pt x="161" y="269"/>
                </a:lnTo>
                <a:lnTo>
                  <a:pt x="159" y="289"/>
                </a:lnTo>
                <a:lnTo>
                  <a:pt x="159" y="308"/>
                </a:lnTo>
                <a:lnTo>
                  <a:pt x="165" y="320"/>
                </a:lnTo>
                <a:lnTo>
                  <a:pt x="166" y="328"/>
                </a:lnTo>
                <a:lnTo>
                  <a:pt x="161" y="330"/>
                </a:lnTo>
                <a:lnTo>
                  <a:pt x="163" y="338"/>
                </a:lnTo>
                <a:lnTo>
                  <a:pt x="155" y="336"/>
                </a:lnTo>
                <a:lnTo>
                  <a:pt x="147" y="346"/>
                </a:lnTo>
                <a:lnTo>
                  <a:pt x="155" y="366"/>
                </a:lnTo>
                <a:lnTo>
                  <a:pt x="154" y="374"/>
                </a:lnTo>
                <a:lnTo>
                  <a:pt x="147" y="374"/>
                </a:lnTo>
                <a:lnTo>
                  <a:pt x="143" y="380"/>
                </a:lnTo>
                <a:lnTo>
                  <a:pt x="146" y="382"/>
                </a:lnTo>
                <a:lnTo>
                  <a:pt x="151" y="376"/>
                </a:lnTo>
                <a:lnTo>
                  <a:pt x="148" y="386"/>
                </a:lnTo>
                <a:lnTo>
                  <a:pt x="148" y="400"/>
                </a:lnTo>
                <a:lnTo>
                  <a:pt x="156" y="401"/>
                </a:lnTo>
                <a:lnTo>
                  <a:pt x="161" y="398"/>
                </a:lnTo>
                <a:lnTo>
                  <a:pt x="168" y="401"/>
                </a:lnTo>
                <a:lnTo>
                  <a:pt x="165" y="405"/>
                </a:lnTo>
                <a:lnTo>
                  <a:pt x="158" y="405"/>
                </a:lnTo>
                <a:lnTo>
                  <a:pt x="152" y="409"/>
                </a:lnTo>
                <a:lnTo>
                  <a:pt x="142" y="409"/>
                </a:lnTo>
                <a:lnTo>
                  <a:pt x="141" y="413"/>
                </a:lnTo>
                <a:lnTo>
                  <a:pt x="143" y="419"/>
                </a:lnTo>
                <a:lnTo>
                  <a:pt x="142" y="419"/>
                </a:lnTo>
                <a:lnTo>
                  <a:pt x="147" y="437"/>
                </a:lnTo>
                <a:lnTo>
                  <a:pt x="142" y="437"/>
                </a:lnTo>
                <a:lnTo>
                  <a:pt x="139" y="436"/>
                </a:lnTo>
                <a:lnTo>
                  <a:pt x="135" y="437"/>
                </a:lnTo>
                <a:lnTo>
                  <a:pt x="134" y="436"/>
                </a:lnTo>
                <a:lnTo>
                  <a:pt x="128" y="437"/>
                </a:lnTo>
                <a:lnTo>
                  <a:pt x="125" y="434"/>
                </a:lnTo>
                <a:lnTo>
                  <a:pt x="124" y="436"/>
                </a:lnTo>
                <a:lnTo>
                  <a:pt x="125" y="446"/>
                </a:lnTo>
                <a:lnTo>
                  <a:pt x="128" y="450"/>
                </a:lnTo>
                <a:lnTo>
                  <a:pt x="124" y="467"/>
                </a:lnTo>
                <a:lnTo>
                  <a:pt x="119" y="467"/>
                </a:lnTo>
                <a:lnTo>
                  <a:pt x="119" y="472"/>
                </a:lnTo>
                <a:lnTo>
                  <a:pt x="115" y="475"/>
                </a:lnTo>
                <a:lnTo>
                  <a:pt x="115" y="481"/>
                </a:lnTo>
                <a:lnTo>
                  <a:pt x="105" y="479"/>
                </a:lnTo>
                <a:lnTo>
                  <a:pt x="85" y="454"/>
                </a:lnTo>
                <a:lnTo>
                  <a:pt x="83" y="450"/>
                </a:lnTo>
                <a:lnTo>
                  <a:pt x="86" y="450"/>
                </a:lnTo>
                <a:lnTo>
                  <a:pt x="86" y="445"/>
                </a:lnTo>
                <a:lnTo>
                  <a:pt x="80" y="446"/>
                </a:lnTo>
                <a:lnTo>
                  <a:pt x="78" y="445"/>
                </a:lnTo>
                <a:lnTo>
                  <a:pt x="71" y="444"/>
                </a:lnTo>
                <a:lnTo>
                  <a:pt x="68" y="434"/>
                </a:lnTo>
                <a:lnTo>
                  <a:pt x="63" y="434"/>
                </a:lnTo>
                <a:lnTo>
                  <a:pt x="63" y="420"/>
                </a:lnTo>
                <a:lnTo>
                  <a:pt x="59" y="420"/>
                </a:lnTo>
                <a:lnTo>
                  <a:pt x="59" y="417"/>
                </a:lnTo>
                <a:lnTo>
                  <a:pt x="52" y="423"/>
                </a:lnTo>
                <a:lnTo>
                  <a:pt x="36" y="423"/>
                </a:lnTo>
                <a:close/>
              </a:path>
            </a:pathLst>
          </a:custGeom>
          <a:solidFill>
            <a:srgbClr val="FFFFFF"/>
          </a:solidFill>
          <a:ln w="3175" cap="rnd"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73" name="Freeform 59"/>
          <p:cNvSpPr>
            <a:spLocks/>
          </p:cNvSpPr>
          <p:nvPr/>
        </p:nvSpPr>
        <p:spPr bwMode="auto">
          <a:xfrm>
            <a:off x="6592888" y="1798638"/>
            <a:ext cx="627062" cy="809625"/>
          </a:xfrm>
          <a:custGeom>
            <a:avLst/>
            <a:gdLst>
              <a:gd name="T0" fmla="*/ 183892409 w 411"/>
              <a:gd name="T1" fmla="*/ 782564593 h 581"/>
              <a:gd name="T2" fmla="*/ 197860173 w 411"/>
              <a:gd name="T3" fmla="*/ 728192758 h 581"/>
              <a:gd name="T4" fmla="*/ 232775815 w 411"/>
              <a:gd name="T5" fmla="*/ 704890617 h 581"/>
              <a:gd name="T6" fmla="*/ 244415364 w 411"/>
              <a:gd name="T7" fmla="*/ 623333126 h 581"/>
              <a:gd name="T8" fmla="*/ 204843339 w 411"/>
              <a:gd name="T9" fmla="*/ 502938734 h 581"/>
              <a:gd name="T10" fmla="*/ 121042812 w 411"/>
              <a:gd name="T11" fmla="*/ 460218143 h 581"/>
              <a:gd name="T12" fmla="*/ 65177836 w 411"/>
              <a:gd name="T13" fmla="*/ 405846483 h 581"/>
              <a:gd name="T14" fmla="*/ 46555156 w 411"/>
              <a:gd name="T15" fmla="*/ 390311722 h 581"/>
              <a:gd name="T16" fmla="*/ 0 w 411"/>
              <a:gd name="T17" fmla="*/ 363125805 h 581"/>
              <a:gd name="T18" fmla="*/ 30260703 w 411"/>
              <a:gd name="T19" fmla="*/ 275742082 h 581"/>
              <a:gd name="T20" fmla="*/ 81472289 w 411"/>
              <a:gd name="T21" fmla="*/ 178649786 h 581"/>
              <a:gd name="T22" fmla="*/ 130354146 w 411"/>
              <a:gd name="T23" fmla="*/ 172824948 h 581"/>
              <a:gd name="T24" fmla="*/ 188548839 w 411"/>
              <a:gd name="T25" fmla="*/ 153406498 h 581"/>
              <a:gd name="T26" fmla="*/ 242087149 w 411"/>
              <a:gd name="T27" fmla="*/ 106802217 h 581"/>
              <a:gd name="T28" fmla="*/ 297953627 w 411"/>
              <a:gd name="T29" fmla="*/ 31069531 h 581"/>
              <a:gd name="T30" fmla="*/ 346835460 w 411"/>
              <a:gd name="T31" fmla="*/ 5826235 h 581"/>
              <a:gd name="T32" fmla="*/ 388735700 w 411"/>
              <a:gd name="T33" fmla="*/ 1942542 h 581"/>
              <a:gd name="T34" fmla="*/ 405030249 w 411"/>
              <a:gd name="T35" fmla="*/ 48546844 h 581"/>
              <a:gd name="T36" fmla="*/ 486500988 w 411"/>
              <a:gd name="T37" fmla="*/ 132045506 h 581"/>
              <a:gd name="T38" fmla="*/ 535384347 w 411"/>
              <a:gd name="T39" fmla="*/ 163115026 h 581"/>
              <a:gd name="T40" fmla="*/ 458568512 w 411"/>
              <a:gd name="T41" fmla="*/ 196127132 h 581"/>
              <a:gd name="T42" fmla="*/ 449257178 w 411"/>
              <a:gd name="T43" fmla="*/ 269917243 h 581"/>
              <a:gd name="T44" fmla="*/ 474862965 w 411"/>
              <a:gd name="T45" fmla="*/ 341764813 h 581"/>
              <a:gd name="T46" fmla="*/ 512106775 w 411"/>
              <a:gd name="T47" fmla="*/ 405846483 h 581"/>
              <a:gd name="T48" fmla="*/ 612200182 w 411"/>
              <a:gd name="T49" fmla="*/ 341764813 h 581"/>
              <a:gd name="T50" fmla="*/ 647117303 w 411"/>
              <a:gd name="T51" fmla="*/ 363125805 h 581"/>
              <a:gd name="T52" fmla="*/ 714621804 w 411"/>
              <a:gd name="T53" fmla="*/ 434974855 h 581"/>
              <a:gd name="T54" fmla="*/ 803077378 w 411"/>
              <a:gd name="T55" fmla="*/ 400020251 h 581"/>
              <a:gd name="T56" fmla="*/ 814715401 w 411"/>
              <a:gd name="T57" fmla="*/ 499055044 h 581"/>
              <a:gd name="T58" fmla="*/ 882221428 w 411"/>
              <a:gd name="T59" fmla="*/ 535950796 h 581"/>
              <a:gd name="T60" fmla="*/ 870581879 w 411"/>
              <a:gd name="T61" fmla="*/ 551485557 h 581"/>
              <a:gd name="T62" fmla="*/ 858943856 w 411"/>
              <a:gd name="T63" fmla="*/ 551485557 h 581"/>
              <a:gd name="T64" fmla="*/ 872910094 w 411"/>
              <a:gd name="T65" fmla="*/ 570904007 h 581"/>
              <a:gd name="T66" fmla="*/ 826354950 w 411"/>
              <a:gd name="T67" fmla="*/ 537891945 h 581"/>
              <a:gd name="T68" fmla="*/ 882221428 w 411"/>
              <a:gd name="T69" fmla="*/ 617508288 h 581"/>
              <a:gd name="T70" fmla="*/ 893859451 w 411"/>
              <a:gd name="T71" fmla="*/ 650518957 h 581"/>
              <a:gd name="T72" fmla="*/ 933431476 w 411"/>
              <a:gd name="T73" fmla="*/ 693239547 h 581"/>
              <a:gd name="T74" fmla="*/ 945069500 w 411"/>
              <a:gd name="T75" fmla="*/ 689355857 h 581"/>
              <a:gd name="T76" fmla="*/ 954380833 w 411"/>
              <a:gd name="T77" fmla="*/ 728192758 h 581"/>
              <a:gd name="T78" fmla="*/ 942742810 w 411"/>
              <a:gd name="T79" fmla="*/ 761204994 h 581"/>
              <a:gd name="T80" fmla="*/ 891531237 w 411"/>
              <a:gd name="T81" fmla="*/ 792274515 h 581"/>
              <a:gd name="T82" fmla="*/ 931103261 w 411"/>
              <a:gd name="T83" fmla="*/ 831111415 h 581"/>
              <a:gd name="T84" fmla="*/ 954380833 w 411"/>
              <a:gd name="T85" fmla="*/ 836937647 h 581"/>
              <a:gd name="T86" fmla="*/ 956709048 w 411"/>
              <a:gd name="T87" fmla="*/ 873832006 h 581"/>
              <a:gd name="T88" fmla="*/ 914808809 w 411"/>
              <a:gd name="T89" fmla="*/ 926262519 h 581"/>
              <a:gd name="T90" fmla="*/ 877564998 w 411"/>
              <a:gd name="T91" fmla="*/ 902960378 h 581"/>
              <a:gd name="T92" fmla="*/ 803077378 w 411"/>
              <a:gd name="T93" fmla="*/ 912668907 h 581"/>
              <a:gd name="T94" fmla="*/ 721604923 w 411"/>
              <a:gd name="T95" fmla="*/ 873832006 h 581"/>
              <a:gd name="T96" fmla="*/ 686689328 w 411"/>
              <a:gd name="T97" fmla="*/ 895192998 h 581"/>
              <a:gd name="T98" fmla="*/ 642460873 w 411"/>
              <a:gd name="T99" fmla="*/ 934029899 h 581"/>
              <a:gd name="T100" fmla="*/ 614528397 w 411"/>
              <a:gd name="T101" fmla="*/ 970924258 h 581"/>
              <a:gd name="T102" fmla="*/ 586595921 w 411"/>
              <a:gd name="T103" fmla="*/ 1017528538 h 581"/>
              <a:gd name="T104" fmla="*/ 544695681 w 411"/>
              <a:gd name="T105" fmla="*/ 1025295919 h 581"/>
              <a:gd name="T106" fmla="*/ 435290940 w 411"/>
              <a:gd name="T107" fmla="*/ 986459018 h 581"/>
              <a:gd name="T108" fmla="*/ 328214318 w 411"/>
              <a:gd name="T109" fmla="*/ 1031122150 h 581"/>
              <a:gd name="T110" fmla="*/ 232775815 w 411"/>
              <a:gd name="T111" fmla="*/ 1095202340 h 581"/>
              <a:gd name="T112" fmla="*/ 174582601 w 411"/>
              <a:gd name="T113" fmla="*/ 1128214402 h 581"/>
              <a:gd name="T114" fmla="*/ 130354146 w 411"/>
              <a:gd name="T115" fmla="*/ 1089377501 h 581"/>
              <a:gd name="T116" fmla="*/ 151305029 w 411"/>
              <a:gd name="T117" fmla="*/ 1019471080 h 581"/>
              <a:gd name="T118" fmla="*/ 144320384 w 411"/>
              <a:gd name="T119" fmla="*/ 961215729 h 581"/>
              <a:gd name="T120" fmla="*/ 167597956 w 411"/>
              <a:gd name="T121" fmla="*/ 866064626 h 5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1"/>
              <a:gd name="T184" fmla="*/ 0 h 581"/>
              <a:gd name="T185" fmla="*/ 411 w 411"/>
              <a:gd name="T186" fmla="*/ 581 h 5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1" h="581">
                <a:moveTo>
                  <a:pt x="74" y="416"/>
                </a:moveTo>
                <a:lnTo>
                  <a:pt x="73" y="416"/>
                </a:lnTo>
                <a:lnTo>
                  <a:pt x="73" y="408"/>
                </a:lnTo>
                <a:lnTo>
                  <a:pt x="79" y="403"/>
                </a:lnTo>
                <a:lnTo>
                  <a:pt x="79" y="392"/>
                </a:lnTo>
                <a:lnTo>
                  <a:pt x="75" y="387"/>
                </a:lnTo>
                <a:lnTo>
                  <a:pt x="79" y="375"/>
                </a:lnTo>
                <a:lnTo>
                  <a:pt x="85" y="375"/>
                </a:lnTo>
                <a:lnTo>
                  <a:pt x="91" y="371"/>
                </a:lnTo>
                <a:lnTo>
                  <a:pt x="103" y="375"/>
                </a:lnTo>
                <a:lnTo>
                  <a:pt x="105" y="372"/>
                </a:lnTo>
                <a:lnTo>
                  <a:pt x="100" y="363"/>
                </a:lnTo>
                <a:lnTo>
                  <a:pt x="105" y="339"/>
                </a:lnTo>
                <a:lnTo>
                  <a:pt x="109" y="332"/>
                </a:lnTo>
                <a:lnTo>
                  <a:pt x="105" y="335"/>
                </a:lnTo>
                <a:lnTo>
                  <a:pt x="105" y="321"/>
                </a:lnTo>
                <a:lnTo>
                  <a:pt x="97" y="310"/>
                </a:lnTo>
                <a:lnTo>
                  <a:pt x="103" y="287"/>
                </a:lnTo>
                <a:lnTo>
                  <a:pt x="103" y="277"/>
                </a:lnTo>
                <a:lnTo>
                  <a:pt x="88" y="259"/>
                </a:lnTo>
                <a:lnTo>
                  <a:pt x="73" y="256"/>
                </a:lnTo>
                <a:lnTo>
                  <a:pt x="64" y="252"/>
                </a:lnTo>
                <a:lnTo>
                  <a:pt x="54" y="241"/>
                </a:lnTo>
                <a:lnTo>
                  <a:pt x="52" y="237"/>
                </a:lnTo>
                <a:lnTo>
                  <a:pt x="48" y="232"/>
                </a:lnTo>
                <a:lnTo>
                  <a:pt x="40" y="217"/>
                </a:lnTo>
                <a:lnTo>
                  <a:pt x="33" y="215"/>
                </a:lnTo>
                <a:lnTo>
                  <a:pt x="28" y="209"/>
                </a:lnTo>
                <a:lnTo>
                  <a:pt x="28" y="206"/>
                </a:lnTo>
                <a:lnTo>
                  <a:pt x="23" y="204"/>
                </a:lnTo>
                <a:lnTo>
                  <a:pt x="23" y="201"/>
                </a:lnTo>
                <a:lnTo>
                  <a:pt x="20" y="201"/>
                </a:lnTo>
                <a:lnTo>
                  <a:pt x="10" y="209"/>
                </a:lnTo>
                <a:lnTo>
                  <a:pt x="6" y="204"/>
                </a:lnTo>
                <a:lnTo>
                  <a:pt x="5" y="190"/>
                </a:lnTo>
                <a:lnTo>
                  <a:pt x="0" y="187"/>
                </a:lnTo>
                <a:lnTo>
                  <a:pt x="4" y="162"/>
                </a:lnTo>
                <a:lnTo>
                  <a:pt x="9" y="153"/>
                </a:lnTo>
                <a:lnTo>
                  <a:pt x="9" y="148"/>
                </a:lnTo>
                <a:lnTo>
                  <a:pt x="13" y="142"/>
                </a:lnTo>
                <a:lnTo>
                  <a:pt x="15" y="123"/>
                </a:lnTo>
                <a:lnTo>
                  <a:pt x="20" y="114"/>
                </a:lnTo>
                <a:lnTo>
                  <a:pt x="33" y="109"/>
                </a:lnTo>
                <a:lnTo>
                  <a:pt x="35" y="92"/>
                </a:lnTo>
                <a:lnTo>
                  <a:pt x="36" y="87"/>
                </a:lnTo>
                <a:lnTo>
                  <a:pt x="41" y="87"/>
                </a:lnTo>
                <a:lnTo>
                  <a:pt x="46" y="83"/>
                </a:lnTo>
                <a:lnTo>
                  <a:pt x="56" y="89"/>
                </a:lnTo>
                <a:lnTo>
                  <a:pt x="60" y="98"/>
                </a:lnTo>
                <a:lnTo>
                  <a:pt x="62" y="91"/>
                </a:lnTo>
                <a:lnTo>
                  <a:pt x="71" y="92"/>
                </a:lnTo>
                <a:lnTo>
                  <a:pt x="81" y="79"/>
                </a:lnTo>
                <a:lnTo>
                  <a:pt x="85" y="78"/>
                </a:lnTo>
                <a:lnTo>
                  <a:pt x="95" y="78"/>
                </a:lnTo>
                <a:lnTo>
                  <a:pt x="98" y="50"/>
                </a:lnTo>
                <a:lnTo>
                  <a:pt x="104" y="55"/>
                </a:lnTo>
                <a:lnTo>
                  <a:pt x="109" y="55"/>
                </a:lnTo>
                <a:lnTo>
                  <a:pt x="123" y="42"/>
                </a:lnTo>
                <a:lnTo>
                  <a:pt x="132" y="23"/>
                </a:lnTo>
                <a:lnTo>
                  <a:pt x="128" y="16"/>
                </a:lnTo>
                <a:lnTo>
                  <a:pt x="132" y="11"/>
                </a:lnTo>
                <a:lnTo>
                  <a:pt x="132" y="6"/>
                </a:lnTo>
                <a:lnTo>
                  <a:pt x="137" y="5"/>
                </a:lnTo>
                <a:lnTo>
                  <a:pt x="149" y="3"/>
                </a:lnTo>
                <a:lnTo>
                  <a:pt x="154" y="3"/>
                </a:lnTo>
                <a:lnTo>
                  <a:pt x="160" y="1"/>
                </a:lnTo>
                <a:lnTo>
                  <a:pt x="161" y="0"/>
                </a:lnTo>
                <a:lnTo>
                  <a:pt x="167" y="1"/>
                </a:lnTo>
                <a:lnTo>
                  <a:pt x="167" y="11"/>
                </a:lnTo>
                <a:lnTo>
                  <a:pt x="175" y="14"/>
                </a:lnTo>
                <a:lnTo>
                  <a:pt x="174" y="20"/>
                </a:lnTo>
                <a:lnTo>
                  <a:pt x="174" y="25"/>
                </a:lnTo>
                <a:lnTo>
                  <a:pt x="180" y="32"/>
                </a:lnTo>
                <a:lnTo>
                  <a:pt x="178" y="40"/>
                </a:lnTo>
                <a:lnTo>
                  <a:pt x="193" y="56"/>
                </a:lnTo>
                <a:lnTo>
                  <a:pt x="209" y="68"/>
                </a:lnTo>
                <a:lnTo>
                  <a:pt x="215" y="70"/>
                </a:lnTo>
                <a:lnTo>
                  <a:pt x="223" y="68"/>
                </a:lnTo>
                <a:lnTo>
                  <a:pt x="229" y="70"/>
                </a:lnTo>
                <a:lnTo>
                  <a:pt x="230" y="84"/>
                </a:lnTo>
                <a:lnTo>
                  <a:pt x="226" y="84"/>
                </a:lnTo>
                <a:lnTo>
                  <a:pt x="219" y="91"/>
                </a:lnTo>
                <a:lnTo>
                  <a:pt x="213" y="92"/>
                </a:lnTo>
                <a:lnTo>
                  <a:pt x="197" y="101"/>
                </a:lnTo>
                <a:lnTo>
                  <a:pt x="197" y="107"/>
                </a:lnTo>
                <a:lnTo>
                  <a:pt x="188" y="115"/>
                </a:lnTo>
                <a:lnTo>
                  <a:pt x="188" y="131"/>
                </a:lnTo>
                <a:lnTo>
                  <a:pt x="193" y="139"/>
                </a:lnTo>
                <a:lnTo>
                  <a:pt x="192" y="146"/>
                </a:lnTo>
                <a:lnTo>
                  <a:pt x="201" y="149"/>
                </a:lnTo>
                <a:lnTo>
                  <a:pt x="205" y="168"/>
                </a:lnTo>
                <a:lnTo>
                  <a:pt x="204" y="176"/>
                </a:lnTo>
                <a:lnTo>
                  <a:pt x="204" y="190"/>
                </a:lnTo>
                <a:lnTo>
                  <a:pt x="207" y="202"/>
                </a:lnTo>
                <a:lnTo>
                  <a:pt x="214" y="204"/>
                </a:lnTo>
                <a:lnTo>
                  <a:pt x="220" y="209"/>
                </a:lnTo>
                <a:lnTo>
                  <a:pt x="232" y="207"/>
                </a:lnTo>
                <a:lnTo>
                  <a:pt x="237" y="192"/>
                </a:lnTo>
                <a:lnTo>
                  <a:pt x="256" y="182"/>
                </a:lnTo>
                <a:lnTo>
                  <a:pt x="263" y="176"/>
                </a:lnTo>
                <a:lnTo>
                  <a:pt x="269" y="179"/>
                </a:lnTo>
                <a:lnTo>
                  <a:pt x="269" y="182"/>
                </a:lnTo>
                <a:lnTo>
                  <a:pt x="273" y="182"/>
                </a:lnTo>
                <a:lnTo>
                  <a:pt x="278" y="187"/>
                </a:lnTo>
                <a:lnTo>
                  <a:pt x="289" y="187"/>
                </a:lnTo>
                <a:lnTo>
                  <a:pt x="289" y="196"/>
                </a:lnTo>
                <a:lnTo>
                  <a:pt x="306" y="229"/>
                </a:lnTo>
                <a:lnTo>
                  <a:pt x="307" y="224"/>
                </a:lnTo>
                <a:lnTo>
                  <a:pt x="314" y="221"/>
                </a:lnTo>
                <a:lnTo>
                  <a:pt x="325" y="202"/>
                </a:lnTo>
                <a:lnTo>
                  <a:pt x="336" y="198"/>
                </a:lnTo>
                <a:lnTo>
                  <a:pt x="345" y="206"/>
                </a:lnTo>
                <a:lnTo>
                  <a:pt x="352" y="223"/>
                </a:lnTo>
                <a:lnTo>
                  <a:pt x="350" y="230"/>
                </a:lnTo>
                <a:lnTo>
                  <a:pt x="345" y="235"/>
                </a:lnTo>
                <a:lnTo>
                  <a:pt x="350" y="257"/>
                </a:lnTo>
                <a:lnTo>
                  <a:pt x="358" y="262"/>
                </a:lnTo>
                <a:lnTo>
                  <a:pt x="364" y="262"/>
                </a:lnTo>
                <a:lnTo>
                  <a:pt x="364" y="266"/>
                </a:lnTo>
                <a:lnTo>
                  <a:pt x="379" y="276"/>
                </a:lnTo>
                <a:lnTo>
                  <a:pt x="379" y="280"/>
                </a:lnTo>
                <a:lnTo>
                  <a:pt x="382" y="282"/>
                </a:lnTo>
                <a:lnTo>
                  <a:pt x="377" y="287"/>
                </a:lnTo>
                <a:lnTo>
                  <a:pt x="374" y="284"/>
                </a:lnTo>
                <a:lnTo>
                  <a:pt x="372" y="277"/>
                </a:lnTo>
                <a:lnTo>
                  <a:pt x="368" y="274"/>
                </a:lnTo>
                <a:lnTo>
                  <a:pt x="370" y="280"/>
                </a:lnTo>
                <a:lnTo>
                  <a:pt x="369" y="284"/>
                </a:lnTo>
                <a:lnTo>
                  <a:pt x="373" y="284"/>
                </a:lnTo>
                <a:lnTo>
                  <a:pt x="374" y="287"/>
                </a:lnTo>
                <a:lnTo>
                  <a:pt x="372" y="288"/>
                </a:lnTo>
                <a:lnTo>
                  <a:pt x="375" y="294"/>
                </a:lnTo>
                <a:lnTo>
                  <a:pt x="373" y="296"/>
                </a:lnTo>
                <a:lnTo>
                  <a:pt x="362" y="287"/>
                </a:lnTo>
                <a:lnTo>
                  <a:pt x="361" y="288"/>
                </a:lnTo>
                <a:lnTo>
                  <a:pt x="355" y="277"/>
                </a:lnTo>
                <a:lnTo>
                  <a:pt x="349" y="277"/>
                </a:lnTo>
                <a:lnTo>
                  <a:pt x="359" y="293"/>
                </a:lnTo>
                <a:lnTo>
                  <a:pt x="379" y="308"/>
                </a:lnTo>
                <a:lnTo>
                  <a:pt x="379" y="318"/>
                </a:lnTo>
                <a:lnTo>
                  <a:pt x="382" y="326"/>
                </a:lnTo>
                <a:lnTo>
                  <a:pt x="377" y="333"/>
                </a:lnTo>
                <a:lnTo>
                  <a:pt x="379" y="335"/>
                </a:lnTo>
                <a:lnTo>
                  <a:pt x="384" y="335"/>
                </a:lnTo>
                <a:lnTo>
                  <a:pt x="385" y="341"/>
                </a:lnTo>
                <a:lnTo>
                  <a:pt x="392" y="342"/>
                </a:lnTo>
                <a:lnTo>
                  <a:pt x="398" y="355"/>
                </a:lnTo>
                <a:lnTo>
                  <a:pt x="401" y="357"/>
                </a:lnTo>
                <a:lnTo>
                  <a:pt x="402" y="354"/>
                </a:lnTo>
                <a:lnTo>
                  <a:pt x="401" y="349"/>
                </a:lnTo>
                <a:lnTo>
                  <a:pt x="408" y="350"/>
                </a:lnTo>
                <a:lnTo>
                  <a:pt x="406" y="355"/>
                </a:lnTo>
                <a:lnTo>
                  <a:pt x="408" y="360"/>
                </a:lnTo>
                <a:lnTo>
                  <a:pt x="402" y="368"/>
                </a:lnTo>
                <a:lnTo>
                  <a:pt x="404" y="374"/>
                </a:lnTo>
                <a:lnTo>
                  <a:pt x="410" y="375"/>
                </a:lnTo>
                <a:lnTo>
                  <a:pt x="410" y="378"/>
                </a:lnTo>
                <a:lnTo>
                  <a:pt x="406" y="378"/>
                </a:lnTo>
                <a:lnTo>
                  <a:pt x="405" y="383"/>
                </a:lnTo>
                <a:lnTo>
                  <a:pt x="405" y="392"/>
                </a:lnTo>
                <a:lnTo>
                  <a:pt x="397" y="394"/>
                </a:lnTo>
                <a:lnTo>
                  <a:pt x="392" y="399"/>
                </a:lnTo>
                <a:lnTo>
                  <a:pt x="383" y="400"/>
                </a:lnTo>
                <a:lnTo>
                  <a:pt x="383" y="408"/>
                </a:lnTo>
                <a:lnTo>
                  <a:pt x="385" y="410"/>
                </a:lnTo>
                <a:lnTo>
                  <a:pt x="385" y="416"/>
                </a:lnTo>
                <a:lnTo>
                  <a:pt x="385" y="422"/>
                </a:lnTo>
                <a:lnTo>
                  <a:pt x="400" y="428"/>
                </a:lnTo>
                <a:lnTo>
                  <a:pt x="405" y="425"/>
                </a:lnTo>
                <a:lnTo>
                  <a:pt x="408" y="430"/>
                </a:lnTo>
                <a:lnTo>
                  <a:pt x="411" y="428"/>
                </a:lnTo>
                <a:lnTo>
                  <a:pt x="410" y="431"/>
                </a:lnTo>
                <a:lnTo>
                  <a:pt x="406" y="431"/>
                </a:lnTo>
                <a:lnTo>
                  <a:pt x="404" y="438"/>
                </a:lnTo>
                <a:lnTo>
                  <a:pt x="408" y="441"/>
                </a:lnTo>
                <a:lnTo>
                  <a:pt x="411" y="450"/>
                </a:lnTo>
                <a:lnTo>
                  <a:pt x="405" y="472"/>
                </a:lnTo>
                <a:lnTo>
                  <a:pt x="401" y="475"/>
                </a:lnTo>
                <a:lnTo>
                  <a:pt x="398" y="472"/>
                </a:lnTo>
                <a:lnTo>
                  <a:pt x="393" y="477"/>
                </a:lnTo>
                <a:lnTo>
                  <a:pt x="387" y="472"/>
                </a:lnTo>
                <a:lnTo>
                  <a:pt x="379" y="475"/>
                </a:lnTo>
                <a:lnTo>
                  <a:pt x="377" y="473"/>
                </a:lnTo>
                <a:lnTo>
                  <a:pt x="377" y="465"/>
                </a:lnTo>
                <a:lnTo>
                  <a:pt x="362" y="464"/>
                </a:lnTo>
                <a:lnTo>
                  <a:pt x="360" y="465"/>
                </a:lnTo>
                <a:lnTo>
                  <a:pt x="350" y="472"/>
                </a:lnTo>
                <a:lnTo>
                  <a:pt x="345" y="470"/>
                </a:lnTo>
                <a:lnTo>
                  <a:pt x="337" y="459"/>
                </a:lnTo>
                <a:lnTo>
                  <a:pt x="327" y="458"/>
                </a:lnTo>
                <a:lnTo>
                  <a:pt x="318" y="449"/>
                </a:lnTo>
                <a:lnTo>
                  <a:pt x="310" y="450"/>
                </a:lnTo>
                <a:lnTo>
                  <a:pt x="301" y="453"/>
                </a:lnTo>
                <a:lnTo>
                  <a:pt x="292" y="452"/>
                </a:lnTo>
                <a:lnTo>
                  <a:pt x="289" y="458"/>
                </a:lnTo>
                <a:lnTo>
                  <a:pt x="295" y="461"/>
                </a:lnTo>
                <a:lnTo>
                  <a:pt x="279" y="478"/>
                </a:lnTo>
                <a:lnTo>
                  <a:pt x="278" y="481"/>
                </a:lnTo>
                <a:lnTo>
                  <a:pt x="278" y="483"/>
                </a:lnTo>
                <a:lnTo>
                  <a:pt x="276" y="481"/>
                </a:lnTo>
                <a:lnTo>
                  <a:pt x="272" y="489"/>
                </a:lnTo>
                <a:lnTo>
                  <a:pt x="272" y="497"/>
                </a:lnTo>
                <a:lnTo>
                  <a:pt x="268" y="497"/>
                </a:lnTo>
                <a:lnTo>
                  <a:pt x="264" y="500"/>
                </a:lnTo>
                <a:lnTo>
                  <a:pt x="260" y="498"/>
                </a:lnTo>
                <a:lnTo>
                  <a:pt x="255" y="508"/>
                </a:lnTo>
                <a:lnTo>
                  <a:pt x="258" y="524"/>
                </a:lnTo>
                <a:lnTo>
                  <a:pt x="252" y="524"/>
                </a:lnTo>
                <a:lnTo>
                  <a:pt x="251" y="526"/>
                </a:lnTo>
                <a:lnTo>
                  <a:pt x="245" y="530"/>
                </a:lnTo>
                <a:lnTo>
                  <a:pt x="238" y="528"/>
                </a:lnTo>
                <a:lnTo>
                  <a:pt x="234" y="528"/>
                </a:lnTo>
                <a:lnTo>
                  <a:pt x="214" y="526"/>
                </a:lnTo>
                <a:lnTo>
                  <a:pt x="200" y="516"/>
                </a:lnTo>
                <a:lnTo>
                  <a:pt x="192" y="512"/>
                </a:lnTo>
                <a:lnTo>
                  <a:pt x="187" y="508"/>
                </a:lnTo>
                <a:lnTo>
                  <a:pt x="180" y="504"/>
                </a:lnTo>
                <a:lnTo>
                  <a:pt x="180" y="503"/>
                </a:lnTo>
                <a:lnTo>
                  <a:pt x="163" y="511"/>
                </a:lnTo>
                <a:lnTo>
                  <a:pt x="141" y="531"/>
                </a:lnTo>
                <a:lnTo>
                  <a:pt x="133" y="534"/>
                </a:lnTo>
                <a:lnTo>
                  <a:pt x="117" y="550"/>
                </a:lnTo>
                <a:lnTo>
                  <a:pt x="111" y="559"/>
                </a:lnTo>
                <a:lnTo>
                  <a:pt x="100" y="564"/>
                </a:lnTo>
                <a:lnTo>
                  <a:pt x="95" y="564"/>
                </a:lnTo>
                <a:lnTo>
                  <a:pt x="91" y="570"/>
                </a:lnTo>
                <a:lnTo>
                  <a:pt x="82" y="573"/>
                </a:lnTo>
                <a:lnTo>
                  <a:pt x="75" y="581"/>
                </a:lnTo>
                <a:lnTo>
                  <a:pt x="59" y="579"/>
                </a:lnTo>
                <a:lnTo>
                  <a:pt x="51" y="573"/>
                </a:lnTo>
                <a:lnTo>
                  <a:pt x="54" y="564"/>
                </a:lnTo>
                <a:lnTo>
                  <a:pt x="56" y="561"/>
                </a:lnTo>
                <a:lnTo>
                  <a:pt x="58" y="553"/>
                </a:lnTo>
                <a:lnTo>
                  <a:pt x="50" y="533"/>
                </a:lnTo>
                <a:lnTo>
                  <a:pt x="58" y="524"/>
                </a:lnTo>
                <a:lnTo>
                  <a:pt x="65" y="525"/>
                </a:lnTo>
                <a:lnTo>
                  <a:pt x="64" y="517"/>
                </a:lnTo>
                <a:lnTo>
                  <a:pt x="69" y="516"/>
                </a:lnTo>
                <a:lnTo>
                  <a:pt x="68" y="508"/>
                </a:lnTo>
                <a:lnTo>
                  <a:pt x="62" y="495"/>
                </a:lnTo>
                <a:lnTo>
                  <a:pt x="62" y="477"/>
                </a:lnTo>
                <a:lnTo>
                  <a:pt x="64" y="456"/>
                </a:lnTo>
                <a:lnTo>
                  <a:pt x="72" y="450"/>
                </a:lnTo>
                <a:lnTo>
                  <a:pt x="72" y="446"/>
                </a:lnTo>
                <a:lnTo>
                  <a:pt x="77" y="433"/>
                </a:lnTo>
                <a:lnTo>
                  <a:pt x="72" y="424"/>
                </a:lnTo>
                <a:lnTo>
                  <a:pt x="74" y="416"/>
                </a:lnTo>
                <a:close/>
              </a:path>
            </a:pathLst>
          </a:custGeom>
          <a:solidFill>
            <a:srgbClr val="FFFFFF"/>
          </a:solidFill>
          <a:ln w="3175" cap="rnd"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74" name="Freeform 60"/>
          <p:cNvSpPr>
            <a:spLocks/>
          </p:cNvSpPr>
          <p:nvPr/>
        </p:nvSpPr>
        <p:spPr bwMode="auto">
          <a:xfrm>
            <a:off x="6662738" y="2581275"/>
            <a:ext cx="17462" cy="11113"/>
          </a:xfrm>
          <a:custGeom>
            <a:avLst/>
            <a:gdLst>
              <a:gd name="T0" fmla="*/ 27721722 w 11"/>
              <a:gd name="T1" fmla="*/ 0 h 8"/>
              <a:gd name="T2" fmla="*/ 20160672 w 11"/>
              <a:gd name="T3" fmla="*/ 5788484 h 8"/>
              <a:gd name="T4" fmla="*/ 7561046 w 11"/>
              <a:gd name="T5" fmla="*/ 15437344 h 8"/>
              <a:gd name="T6" fmla="*/ 0 w 11"/>
              <a:gd name="T7" fmla="*/ 11578357 h 8"/>
              <a:gd name="T8" fmla="*/ 10080336 w 11"/>
              <a:gd name="T9" fmla="*/ 0 h 8"/>
              <a:gd name="T10" fmla="*/ 27721722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0"/>
                </a:moveTo>
                <a:lnTo>
                  <a:pt x="8" y="3"/>
                </a:lnTo>
                <a:lnTo>
                  <a:pt x="3" y="8"/>
                </a:lnTo>
                <a:lnTo>
                  <a:pt x="0" y="6"/>
                </a:lnTo>
                <a:lnTo>
                  <a:pt x="4" y="0"/>
                </a:lnTo>
                <a:lnTo>
                  <a:pt x="11" y="0"/>
                </a:lnTo>
                <a:close/>
              </a:path>
            </a:pathLst>
          </a:custGeom>
          <a:noFill/>
          <a:ln w="3175" cap="rnd">
            <a:solidFill>
              <a:srgbClr val="808080"/>
            </a:solidFill>
            <a:prstDash val="solid"/>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75" name="Freeform 61"/>
          <p:cNvSpPr>
            <a:spLocks/>
          </p:cNvSpPr>
          <p:nvPr/>
        </p:nvSpPr>
        <p:spPr bwMode="auto">
          <a:xfrm>
            <a:off x="6462713" y="1509713"/>
            <a:ext cx="752475" cy="577850"/>
          </a:xfrm>
          <a:custGeom>
            <a:avLst/>
            <a:gdLst>
              <a:gd name="T0" fmla="*/ 505809495 w 494"/>
              <a:gd name="T1" fmla="*/ 255211512 h 414"/>
              <a:gd name="T2" fmla="*/ 533652587 w 494"/>
              <a:gd name="T3" fmla="*/ 222092622 h 414"/>
              <a:gd name="T4" fmla="*/ 561494155 w 494"/>
              <a:gd name="T5" fmla="*/ 200663326 h 414"/>
              <a:gd name="T6" fmla="*/ 621820091 w 494"/>
              <a:gd name="T7" fmla="*/ 142216703 h 414"/>
              <a:gd name="T8" fmla="*/ 631101122 w 494"/>
              <a:gd name="T9" fmla="*/ 91564118 h 414"/>
              <a:gd name="T10" fmla="*/ 656624336 w 494"/>
              <a:gd name="T11" fmla="*/ 27274802 h 414"/>
              <a:gd name="T12" fmla="*/ 679826151 w 494"/>
              <a:gd name="T13" fmla="*/ 27274802 h 414"/>
              <a:gd name="T14" fmla="*/ 730871057 w 494"/>
              <a:gd name="T15" fmla="*/ 9741099 h 414"/>
              <a:gd name="T16" fmla="*/ 756394271 w 494"/>
              <a:gd name="T17" fmla="*/ 33118902 h 414"/>
              <a:gd name="T18" fmla="*/ 814398998 w 494"/>
              <a:gd name="T19" fmla="*/ 74030401 h 414"/>
              <a:gd name="T20" fmla="*/ 858484273 w 494"/>
              <a:gd name="T21" fmla="*/ 74030401 h 414"/>
              <a:gd name="T22" fmla="*/ 939692147 w 494"/>
              <a:gd name="T23" fmla="*/ 21430697 h 414"/>
              <a:gd name="T24" fmla="*/ 990737053 w 494"/>
              <a:gd name="T25" fmla="*/ 42859998 h 414"/>
              <a:gd name="T26" fmla="*/ 1030181052 w 494"/>
              <a:gd name="T27" fmla="*/ 37015899 h 414"/>
              <a:gd name="T28" fmla="*/ 1032500928 w 494"/>
              <a:gd name="T29" fmla="*/ 91564118 h 414"/>
              <a:gd name="T30" fmla="*/ 1067303650 w 494"/>
              <a:gd name="T31" fmla="*/ 155854796 h 414"/>
              <a:gd name="T32" fmla="*/ 1118348556 w 494"/>
              <a:gd name="T33" fmla="*/ 190922229 h 414"/>
              <a:gd name="T34" fmla="*/ 1146191647 w 494"/>
              <a:gd name="T35" fmla="*/ 218197020 h 414"/>
              <a:gd name="T36" fmla="*/ 1146191647 w 494"/>
              <a:gd name="T37" fmla="*/ 255211512 h 414"/>
              <a:gd name="T38" fmla="*/ 1129949463 w 494"/>
              <a:gd name="T39" fmla="*/ 309761094 h 414"/>
              <a:gd name="T40" fmla="*/ 1085865711 w 494"/>
              <a:gd name="T41" fmla="*/ 358465181 h 414"/>
              <a:gd name="T42" fmla="*/ 1053382866 w 494"/>
              <a:gd name="T43" fmla="*/ 422755947 h 414"/>
              <a:gd name="T44" fmla="*/ 1055702743 w 494"/>
              <a:gd name="T45" fmla="*/ 483149629 h 414"/>
              <a:gd name="T46" fmla="*/ 993056930 w 494"/>
              <a:gd name="T47" fmla="*/ 516268520 h 414"/>
              <a:gd name="T48" fmla="*/ 969855115 w 494"/>
              <a:gd name="T49" fmla="*/ 531853716 h 414"/>
              <a:gd name="T50" fmla="*/ 904887902 w 494"/>
              <a:gd name="T51" fmla="*/ 561077006 h 414"/>
              <a:gd name="T52" fmla="*/ 870085180 w 494"/>
              <a:gd name="T53" fmla="*/ 668226276 h 414"/>
              <a:gd name="T54" fmla="*/ 844561966 w 494"/>
              <a:gd name="T55" fmla="*/ 697449565 h 414"/>
              <a:gd name="T56" fmla="*/ 844561966 w 494"/>
              <a:gd name="T57" fmla="*/ 730568456 h 414"/>
              <a:gd name="T58" fmla="*/ 844561966 w 494"/>
              <a:gd name="T59" fmla="*/ 765636020 h 414"/>
              <a:gd name="T60" fmla="*/ 823680028 w 494"/>
              <a:gd name="T61" fmla="*/ 750050824 h 414"/>
              <a:gd name="T62" fmla="*/ 749433117 w 494"/>
              <a:gd name="T63" fmla="*/ 773428618 h 414"/>
              <a:gd name="T64" fmla="*/ 696068335 w 494"/>
              <a:gd name="T65" fmla="*/ 798754910 h 414"/>
              <a:gd name="T66" fmla="*/ 672864997 w 494"/>
              <a:gd name="T67" fmla="*/ 744205328 h 414"/>
              <a:gd name="T68" fmla="*/ 645023429 w 494"/>
              <a:gd name="T69" fmla="*/ 685759970 h 414"/>
              <a:gd name="T70" fmla="*/ 635742398 w 494"/>
              <a:gd name="T71" fmla="*/ 625366289 h 414"/>
              <a:gd name="T72" fmla="*/ 693746935 w 494"/>
              <a:gd name="T73" fmla="*/ 578610700 h 414"/>
              <a:gd name="T74" fmla="*/ 733190933 w 494"/>
              <a:gd name="T75" fmla="*/ 564972607 h 414"/>
              <a:gd name="T76" fmla="*/ 698388212 w 494"/>
              <a:gd name="T77" fmla="*/ 537697816 h 414"/>
              <a:gd name="T78" fmla="*/ 612539061 w 494"/>
              <a:gd name="T79" fmla="*/ 479252632 h 414"/>
              <a:gd name="T80" fmla="*/ 603259553 w 494"/>
              <a:gd name="T81" fmla="*/ 440289642 h 414"/>
              <a:gd name="T82" fmla="*/ 587017369 w 494"/>
              <a:gd name="T83" fmla="*/ 403273754 h 414"/>
              <a:gd name="T84" fmla="*/ 556854401 w 494"/>
              <a:gd name="T85" fmla="*/ 407170751 h 414"/>
              <a:gd name="T86" fmla="*/ 505809495 w 494"/>
              <a:gd name="T87" fmla="*/ 413014851 h 414"/>
              <a:gd name="T88" fmla="*/ 505809495 w 494"/>
              <a:gd name="T89" fmla="*/ 446133741 h 414"/>
              <a:gd name="T90" fmla="*/ 440842282 w 494"/>
              <a:gd name="T91" fmla="*/ 506527423 h 414"/>
              <a:gd name="T92" fmla="*/ 396758435 w 494"/>
              <a:gd name="T93" fmla="*/ 551335909 h 414"/>
              <a:gd name="T94" fmla="*/ 343393652 w 494"/>
              <a:gd name="T95" fmla="*/ 576662202 h 414"/>
              <a:gd name="T96" fmla="*/ 306269530 w 494"/>
              <a:gd name="T97" fmla="*/ 561077006 h 414"/>
              <a:gd name="T98" fmla="*/ 294668623 w 494"/>
              <a:gd name="T99" fmla="*/ 551335909 h 414"/>
              <a:gd name="T100" fmla="*/ 227381533 w 494"/>
              <a:gd name="T101" fmla="*/ 564972607 h 414"/>
              <a:gd name="T102" fmla="*/ 155454642 w 494"/>
              <a:gd name="T103" fmla="*/ 607832594 h 414"/>
              <a:gd name="T104" fmla="*/ 139213981 w 494"/>
              <a:gd name="T105" fmla="*/ 582506301 h 414"/>
              <a:gd name="T106" fmla="*/ 95128682 w 494"/>
              <a:gd name="T107" fmla="*/ 467563037 h 414"/>
              <a:gd name="T108" fmla="*/ 81207898 w 494"/>
              <a:gd name="T109" fmla="*/ 446133741 h 414"/>
              <a:gd name="T110" fmla="*/ 11600910 w 494"/>
              <a:gd name="T111" fmla="*/ 434444146 h 414"/>
              <a:gd name="T112" fmla="*/ 13920790 w 494"/>
              <a:gd name="T113" fmla="*/ 407170751 h 414"/>
              <a:gd name="T114" fmla="*/ 67287114 w 494"/>
              <a:gd name="T115" fmla="*/ 366257867 h 414"/>
              <a:gd name="T116" fmla="*/ 197218517 w 494"/>
              <a:gd name="T117" fmla="*/ 319502191 h 414"/>
              <a:gd name="T118" fmla="*/ 273786685 w 494"/>
              <a:gd name="T119" fmla="*/ 301968496 h 414"/>
              <a:gd name="T120" fmla="*/ 354994559 w 494"/>
              <a:gd name="T121" fmla="*/ 301968496 h 414"/>
              <a:gd name="T122" fmla="*/ 466365497 w 494"/>
              <a:gd name="T123" fmla="*/ 321450689 h 414"/>
              <a:gd name="T124" fmla="*/ 503489619 w 494"/>
              <a:gd name="T125" fmla="*/ 301968496 h 4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4"/>
              <a:gd name="T190" fmla="*/ 0 h 414"/>
              <a:gd name="T191" fmla="*/ 494 w 494"/>
              <a:gd name="T192" fmla="*/ 414 h 4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4" h="414">
                <a:moveTo>
                  <a:pt x="217" y="155"/>
                </a:moveTo>
                <a:lnTo>
                  <a:pt x="220" y="149"/>
                </a:lnTo>
                <a:lnTo>
                  <a:pt x="218" y="131"/>
                </a:lnTo>
                <a:lnTo>
                  <a:pt x="224" y="125"/>
                </a:lnTo>
                <a:lnTo>
                  <a:pt x="230" y="125"/>
                </a:lnTo>
                <a:lnTo>
                  <a:pt x="230" y="114"/>
                </a:lnTo>
                <a:lnTo>
                  <a:pt x="226" y="106"/>
                </a:lnTo>
                <a:lnTo>
                  <a:pt x="228" y="101"/>
                </a:lnTo>
                <a:lnTo>
                  <a:pt x="242" y="103"/>
                </a:lnTo>
                <a:lnTo>
                  <a:pt x="261" y="95"/>
                </a:lnTo>
                <a:lnTo>
                  <a:pt x="260" y="84"/>
                </a:lnTo>
                <a:lnTo>
                  <a:pt x="268" y="73"/>
                </a:lnTo>
                <a:lnTo>
                  <a:pt x="270" y="57"/>
                </a:lnTo>
                <a:lnTo>
                  <a:pt x="269" y="48"/>
                </a:lnTo>
                <a:lnTo>
                  <a:pt x="272" y="47"/>
                </a:lnTo>
                <a:lnTo>
                  <a:pt x="278" y="33"/>
                </a:lnTo>
                <a:lnTo>
                  <a:pt x="277" y="26"/>
                </a:lnTo>
                <a:lnTo>
                  <a:pt x="283" y="14"/>
                </a:lnTo>
                <a:lnTo>
                  <a:pt x="287" y="14"/>
                </a:lnTo>
                <a:lnTo>
                  <a:pt x="291" y="11"/>
                </a:lnTo>
                <a:lnTo>
                  <a:pt x="293" y="14"/>
                </a:lnTo>
                <a:lnTo>
                  <a:pt x="306" y="6"/>
                </a:lnTo>
                <a:lnTo>
                  <a:pt x="305" y="0"/>
                </a:lnTo>
                <a:lnTo>
                  <a:pt x="315" y="5"/>
                </a:lnTo>
                <a:lnTo>
                  <a:pt x="323" y="6"/>
                </a:lnTo>
                <a:lnTo>
                  <a:pt x="326" y="9"/>
                </a:lnTo>
                <a:lnTo>
                  <a:pt x="326" y="17"/>
                </a:lnTo>
                <a:lnTo>
                  <a:pt x="332" y="33"/>
                </a:lnTo>
                <a:lnTo>
                  <a:pt x="344" y="33"/>
                </a:lnTo>
                <a:lnTo>
                  <a:pt x="351" y="38"/>
                </a:lnTo>
                <a:lnTo>
                  <a:pt x="358" y="36"/>
                </a:lnTo>
                <a:lnTo>
                  <a:pt x="364" y="39"/>
                </a:lnTo>
                <a:lnTo>
                  <a:pt x="370" y="38"/>
                </a:lnTo>
                <a:lnTo>
                  <a:pt x="386" y="23"/>
                </a:lnTo>
                <a:lnTo>
                  <a:pt x="395" y="6"/>
                </a:lnTo>
                <a:lnTo>
                  <a:pt x="405" y="11"/>
                </a:lnTo>
                <a:lnTo>
                  <a:pt x="410" y="17"/>
                </a:lnTo>
                <a:lnTo>
                  <a:pt x="421" y="17"/>
                </a:lnTo>
                <a:lnTo>
                  <a:pt x="427" y="22"/>
                </a:lnTo>
                <a:lnTo>
                  <a:pt x="432" y="19"/>
                </a:lnTo>
                <a:lnTo>
                  <a:pt x="438" y="20"/>
                </a:lnTo>
                <a:lnTo>
                  <a:pt x="444" y="19"/>
                </a:lnTo>
                <a:lnTo>
                  <a:pt x="445" y="36"/>
                </a:lnTo>
                <a:lnTo>
                  <a:pt x="442" y="39"/>
                </a:lnTo>
                <a:lnTo>
                  <a:pt x="445" y="47"/>
                </a:lnTo>
                <a:lnTo>
                  <a:pt x="445" y="57"/>
                </a:lnTo>
                <a:lnTo>
                  <a:pt x="456" y="80"/>
                </a:lnTo>
                <a:lnTo>
                  <a:pt x="460" y="80"/>
                </a:lnTo>
                <a:lnTo>
                  <a:pt x="464" y="77"/>
                </a:lnTo>
                <a:lnTo>
                  <a:pt x="474" y="78"/>
                </a:lnTo>
                <a:lnTo>
                  <a:pt x="482" y="98"/>
                </a:lnTo>
                <a:lnTo>
                  <a:pt x="492" y="104"/>
                </a:lnTo>
                <a:lnTo>
                  <a:pt x="492" y="109"/>
                </a:lnTo>
                <a:lnTo>
                  <a:pt x="494" y="112"/>
                </a:lnTo>
                <a:lnTo>
                  <a:pt x="492" y="120"/>
                </a:lnTo>
                <a:lnTo>
                  <a:pt x="494" y="122"/>
                </a:lnTo>
                <a:lnTo>
                  <a:pt x="494" y="131"/>
                </a:lnTo>
                <a:lnTo>
                  <a:pt x="492" y="135"/>
                </a:lnTo>
                <a:lnTo>
                  <a:pt x="490" y="155"/>
                </a:lnTo>
                <a:lnTo>
                  <a:pt x="487" y="159"/>
                </a:lnTo>
                <a:lnTo>
                  <a:pt x="483" y="159"/>
                </a:lnTo>
                <a:lnTo>
                  <a:pt x="479" y="170"/>
                </a:lnTo>
                <a:lnTo>
                  <a:pt x="468" y="184"/>
                </a:lnTo>
                <a:lnTo>
                  <a:pt x="469" y="195"/>
                </a:lnTo>
                <a:lnTo>
                  <a:pt x="454" y="204"/>
                </a:lnTo>
                <a:lnTo>
                  <a:pt x="454" y="217"/>
                </a:lnTo>
                <a:lnTo>
                  <a:pt x="451" y="226"/>
                </a:lnTo>
                <a:lnTo>
                  <a:pt x="461" y="240"/>
                </a:lnTo>
                <a:lnTo>
                  <a:pt x="455" y="248"/>
                </a:lnTo>
                <a:lnTo>
                  <a:pt x="450" y="249"/>
                </a:lnTo>
                <a:lnTo>
                  <a:pt x="440" y="249"/>
                </a:lnTo>
                <a:lnTo>
                  <a:pt x="428" y="265"/>
                </a:lnTo>
                <a:lnTo>
                  <a:pt x="431" y="277"/>
                </a:lnTo>
                <a:lnTo>
                  <a:pt x="422" y="277"/>
                </a:lnTo>
                <a:lnTo>
                  <a:pt x="418" y="273"/>
                </a:lnTo>
                <a:lnTo>
                  <a:pt x="413" y="274"/>
                </a:lnTo>
                <a:lnTo>
                  <a:pt x="409" y="279"/>
                </a:lnTo>
                <a:lnTo>
                  <a:pt x="390" y="288"/>
                </a:lnTo>
                <a:lnTo>
                  <a:pt x="379" y="290"/>
                </a:lnTo>
                <a:lnTo>
                  <a:pt x="383" y="302"/>
                </a:lnTo>
                <a:lnTo>
                  <a:pt x="375" y="343"/>
                </a:lnTo>
                <a:lnTo>
                  <a:pt x="370" y="349"/>
                </a:lnTo>
                <a:lnTo>
                  <a:pt x="368" y="355"/>
                </a:lnTo>
                <a:lnTo>
                  <a:pt x="364" y="358"/>
                </a:lnTo>
                <a:lnTo>
                  <a:pt x="358" y="361"/>
                </a:lnTo>
                <a:lnTo>
                  <a:pt x="358" y="372"/>
                </a:lnTo>
                <a:lnTo>
                  <a:pt x="364" y="375"/>
                </a:lnTo>
                <a:lnTo>
                  <a:pt x="372" y="380"/>
                </a:lnTo>
                <a:lnTo>
                  <a:pt x="375" y="393"/>
                </a:lnTo>
                <a:lnTo>
                  <a:pt x="364" y="393"/>
                </a:lnTo>
                <a:lnTo>
                  <a:pt x="359" y="388"/>
                </a:lnTo>
                <a:lnTo>
                  <a:pt x="355" y="388"/>
                </a:lnTo>
                <a:lnTo>
                  <a:pt x="355" y="385"/>
                </a:lnTo>
                <a:lnTo>
                  <a:pt x="349" y="382"/>
                </a:lnTo>
                <a:lnTo>
                  <a:pt x="342" y="388"/>
                </a:lnTo>
                <a:lnTo>
                  <a:pt x="323" y="397"/>
                </a:lnTo>
                <a:lnTo>
                  <a:pt x="318" y="412"/>
                </a:lnTo>
                <a:lnTo>
                  <a:pt x="306" y="414"/>
                </a:lnTo>
                <a:lnTo>
                  <a:pt x="300" y="410"/>
                </a:lnTo>
                <a:lnTo>
                  <a:pt x="293" y="408"/>
                </a:lnTo>
                <a:lnTo>
                  <a:pt x="290" y="396"/>
                </a:lnTo>
                <a:lnTo>
                  <a:pt x="290" y="382"/>
                </a:lnTo>
                <a:lnTo>
                  <a:pt x="291" y="374"/>
                </a:lnTo>
                <a:lnTo>
                  <a:pt x="287" y="355"/>
                </a:lnTo>
                <a:lnTo>
                  <a:pt x="278" y="352"/>
                </a:lnTo>
                <a:lnTo>
                  <a:pt x="279" y="344"/>
                </a:lnTo>
                <a:lnTo>
                  <a:pt x="274" y="336"/>
                </a:lnTo>
                <a:lnTo>
                  <a:pt x="274" y="321"/>
                </a:lnTo>
                <a:lnTo>
                  <a:pt x="283" y="313"/>
                </a:lnTo>
                <a:lnTo>
                  <a:pt x="283" y="307"/>
                </a:lnTo>
                <a:lnTo>
                  <a:pt x="299" y="297"/>
                </a:lnTo>
                <a:lnTo>
                  <a:pt x="305" y="296"/>
                </a:lnTo>
                <a:lnTo>
                  <a:pt x="312" y="290"/>
                </a:lnTo>
                <a:lnTo>
                  <a:pt x="316" y="290"/>
                </a:lnTo>
                <a:lnTo>
                  <a:pt x="315" y="276"/>
                </a:lnTo>
                <a:lnTo>
                  <a:pt x="309" y="274"/>
                </a:lnTo>
                <a:lnTo>
                  <a:pt x="301" y="276"/>
                </a:lnTo>
                <a:lnTo>
                  <a:pt x="295" y="274"/>
                </a:lnTo>
                <a:lnTo>
                  <a:pt x="279" y="262"/>
                </a:lnTo>
                <a:lnTo>
                  <a:pt x="264" y="246"/>
                </a:lnTo>
                <a:lnTo>
                  <a:pt x="266" y="238"/>
                </a:lnTo>
                <a:lnTo>
                  <a:pt x="260" y="231"/>
                </a:lnTo>
                <a:lnTo>
                  <a:pt x="260" y="226"/>
                </a:lnTo>
                <a:lnTo>
                  <a:pt x="261" y="219"/>
                </a:lnTo>
                <a:lnTo>
                  <a:pt x="253" y="217"/>
                </a:lnTo>
                <a:lnTo>
                  <a:pt x="253" y="207"/>
                </a:lnTo>
                <a:lnTo>
                  <a:pt x="247" y="206"/>
                </a:lnTo>
                <a:lnTo>
                  <a:pt x="246" y="207"/>
                </a:lnTo>
                <a:lnTo>
                  <a:pt x="240" y="209"/>
                </a:lnTo>
                <a:lnTo>
                  <a:pt x="235" y="209"/>
                </a:lnTo>
                <a:lnTo>
                  <a:pt x="223" y="210"/>
                </a:lnTo>
                <a:lnTo>
                  <a:pt x="218" y="212"/>
                </a:lnTo>
                <a:lnTo>
                  <a:pt x="218" y="217"/>
                </a:lnTo>
                <a:lnTo>
                  <a:pt x="214" y="221"/>
                </a:lnTo>
                <a:lnTo>
                  <a:pt x="218" y="229"/>
                </a:lnTo>
                <a:lnTo>
                  <a:pt x="209" y="248"/>
                </a:lnTo>
                <a:lnTo>
                  <a:pt x="195" y="260"/>
                </a:lnTo>
                <a:lnTo>
                  <a:pt x="190" y="260"/>
                </a:lnTo>
                <a:lnTo>
                  <a:pt x="184" y="256"/>
                </a:lnTo>
                <a:lnTo>
                  <a:pt x="181" y="283"/>
                </a:lnTo>
                <a:lnTo>
                  <a:pt x="171" y="283"/>
                </a:lnTo>
                <a:lnTo>
                  <a:pt x="167" y="285"/>
                </a:lnTo>
                <a:lnTo>
                  <a:pt x="157" y="297"/>
                </a:lnTo>
                <a:lnTo>
                  <a:pt x="148" y="296"/>
                </a:lnTo>
                <a:lnTo>
                  <a:pt x="146" y="304"/>
                </a:lnTo>
                <a:lnTo>
                  <a:pt x="142" y="294"/>
                </a:lnTo>
                <a:lnTo>
                  <a:pt x="132" y="288"/>
                </a:lnTo>
                <a:lnTo>
                  <a:pt x="127" y="293"/>
                </a:lnTo>
                <a:lnTo>
                  <a:pt x="122" y="293"/>
                </a:lnTo>
                <a:lnTo>
                  <a:pt x="127" y="283"/>
                </a:lnTo>
                <a:lnTo>
                  <a:pt x="123" y="276"/>
                </a:lnTo>
                <a:lnTo>
                  <a:pt x="117" y="273"/>
                </a:lnTo>
                <a:lnTo>
                  <a:pt x="98" y="290"/>
                </a:lnTo>
                <a:lnTo>
                  <a:pt x="91" y="288"/>
                </a:lnTo>
                <a:lnTo>
                  <a:pt x="80" y="293"/>
                </a:lnTo>
                <a:lnTo>
                  <a:pt x="67" y="312"/>
                </a:lnTo>
                <a:lnTo>
                  <a:pt x="57" y="309"/>
                </a:lnTo>
                <a:lnTo>
                  <a:pt x="57" y="302"/>
                </a:lnTo>
                <a:lnTo>
                  <a:pt x="60" y="299"/>
                </a:lnTo>
                <a:lnTo>
                  <a:pt x="64" y="288"/>
                </a:lnTo>
                <a:lnTo>
                  <a:pt x="58" y="280"/>
                </a:lnTo>
                <a:lnTo>
                  <a:pt x="41" y="240"/>
                </a:lnTo>
                <a:lnTo>
                  <a:pt x="42" y="235"/>
                </a:lnTo>
                <a:lnTo>
                  <a:pt x="40" y="232"/>
                </a:lnTo>
                <a:lnTo>
                  <a:pt x="35" y="229"/>
                </a:lnTo>
                <a:lnTo>
                  <a:pt x="28" y="231"/>
                </a:lnTo>
                <a:lnTo>
                  <a:pt x="6" y="231"/>
                </a:lnTo>
                <a:lnTo>
                  <a:pt x="5" y="223"/>
                </a:lnTo>
                <a:lnTo>
                  <a:pt x="0" y="217"/>
                </a:lnTo>
                <a:lnTo>
                  <a:pt x="3" y="212"/>
                </a:lnTo>
                <a:lnTo>
                  <a:pt x="6" y="209"/>
                </a:lnTo>
                <a:lnTo>
                  <a:pt x="22" y="206"/>
                </a:lnTo>
                <a:lnTo>
                  <a:pt x="27" y="198"/>
                </a:lnTo>
                <a:lnTo>
                  <a:pt x="29" y="188"/>
                </a:lnTo>
                <a:lnTo>
                  <a:pt x="62" y="173"/>
                </a:lnTo>
                <a:lnTo>
                  <a:pt x="73" y="173"/>
                </a:lnTo>
                <a:lnTo>
                  <a:pt x="85" y="164"/>
                </a:lnTo>
                <a:lnTo>
                  <a:pt x="92" y="155"/>
                </a:lnTo>
                <a:lnTo>
                  <a:pt x="98" y="151"/>
                </a:lnTo>
                <a:lnTo>
                  <a:pt x="118" y="155"/>
                </a:lnTo>
                <a:lnTo>
                  <a:pt x="131" y="153"/>
                </a:lnTo>
                <a:lnTo>
                  <a:pt x="140" y="155"/>
                </a:lnTo>
                <a:lnTo>
                  <a:pt x="153" y="155"/>
                </a:lnTo>
                <a:lnTo>
                  <a:pt x="175" y="165"/>
                </a:lnTo>
                <a:lnTo>
                  <a:pt x="196" y="164"/>
                </a:lnTo>
                <a:lnTo>
                  <a:pt x="201" y="165"/>
                </a:lnTo>
                <a:lnTo>
                  <a:pt x="207" y="164"/>
                </a:lnTo>
                <a:lnTo>
                  <a:pt x="212" y="157"/>
                </a:lnTo>
                <a:lnTo>
                  <a:pt x="217" y="155"/>
                </a:lnTo>
                <a:close/>
              </a:path>
            </a:pathLst>
          </a:custGeom>
          <a:solidFill>
            <a:srgbClr val="FFFFFF"/>
          </a:solidFill>
          <a:ln w="3175" cap="rnd"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76" name="Freeform 62"/>
          <p:cNvSpPr>
            <a:spLocks/>
          </p:cNvSpPr>
          <p:nvPr/>
        </p:nvSpPr>
        <p:spPr bwMode="auto">
          <a:xfrm>
            <a:off x="6932613" y="5172075"/>
            <a:ext cx="1254125" cy="1123950"/>
          </a:xfrm>
          <a:custGeom>
            <a:avLst/>
            <a:gdLst>
              <a:gd name="T0" fmla="*/ 209498410 w 822"/>
              <a:gd name="T1" fmla="*/ 1512739205 h 805"/>
              <a:gd name="T2" fmla="*/ 153631840 w 822"/>
              <a:gd name="T3" fmla="*/ 1415267986 h 805"/>
              <a:gd name="T4" fmla="*/ 125699342 w 822"/>
              <a:gd name="T5" fmla="*/ 1393824982 h 805"/>
              <a:gd name="T6" fmla="*/ 37243852 w 822"/>
              <a:gd name="T7" fmla="*/ 1348988466 h 805"/>
              <a:gd name="T8" fmla="*/ 48883410 w 822"/>
              <a:gd name="T9" fmla="*/ 1214480314 h 805"/>
              <a:gd name="T10" fmla="*/ 141993808 w 822"/>
              <a:gd name="T11" fmla="*/ 1142352066 h 805"/>
              <a:gd name="T12" fmla="*/ 190875680 w 822"/>
              <a:gd name="T13" fmla="*/ 1079970766 h 805"/>
              <a:gd name="T14" fmla="*/ 286314307 w 822"/>
              <a:gd name="T15" fmla="*/ 1072172928 h 805"/>
              <a:gd name="T16" fmla="*/ 367786637 w 822"/>
              <a:gd name="T17" fmla="*/ 1001995187 h 805"/>
              <a:gd name="T18" fmla="*/ 365458420 w 822"/>
              <a:gd name="T19" fmla="*/ 941562997 h 805"/>
              <a:gd name="T20" fmla="*/ 388736010 w 822"/>
              <a:gd name="T21" fmla="*/ 875283476 h 805"/>
              <a:gd name="T22" fmla="*/ 418996821 w 822"/>
              <a:gd name="T23" fmla="*/ 832396070 h 805"/>
              <a:gd name="T24" fmla="*/ 430634853 w 822"/>
              <a:gd name="T25" fmla="*/ 736875708 h 805"/>
              <a:gd name="T26" fmla="*/ 435291287 w 822"/>
              <a:gd name="T27" fmla="*/ 647202501 h 805"/>
              <a:gd name="T28" fmla="*/ 421325038 w 822"/>
              <a:gd name="T29" fmla="*/ 551682138 h 805"/>
              <a:gd name="T30" fmla="*/ 356147078 w 822"/>
              <a:gd name="T31" fmla="*/ 512694349 h 805"/>
              <a:gd name="T32" fmla="*/ 418996821 w 822"/>
              <a:gd name="T33" fmla="*/ 419121701 h 805"/>
              <a:gd name="T34" fmla="*/ 488829593 w 822"/>
              <a:gd name="T35" fmla="*/ 360639930 h 805"/>
              <a:gd name="T36" fmla="*/ 530728340 w 822"/>
              <a:gd name="T37" fmla="*/ 315803413 h 805"/>
              <a:gd name="T38" fmla="*/ 593577987 w 822"/>
              <a:gd name="T39" fmla="*/ 245625672 h 805"/>
              <a:gd name="T40" fmla="*/ 628495136 w 822"/>
              <a:gd name="T41" fmla="*/ 171548271 h 805"/>
              <a:gd name="T42" fmla="*/ 686688349 w 822"/>
              <a:gd name="T43" fmla="*/ 97470913 h 805"/>
              <a:gd name="T44" fmla="*/ 761177555 w 822"/>
              <a:gd name="T45" fmla="*/ 23393522 h 805"/>
              <a:gd name="T46" fmla="*/ 805404710 w 822"/>
              <a:gd name="T47" fmla="*/ 5848730 h 805"/>
              <a:gd name="T48" fmla="*/ 877565698 w 822"/>
              <a:gd name="T49" fmla="*/ 23393522 h 805"/>
              <a:gd name="T50" fmla="*/ 935758912 w 822"/>
              <a:gd name="T51" fmla="*/ 42887417 h 805"/>
              <a:gd name="T52" fmla="*/ 961364719 w 822"/>
              <a:gd name="T53" fmla="*/ 42887417 h 805"/>
              <a:gd name="T54" fmla="*/ 1003263467 w 822"/>
              <a:gd name="T55" fmla="*/ 85773437 h 805"/>
              <a:gd name="T56" fmla="*/ 1035852399 w 822"/>
              <a:gd name="T57" fmla="*/ 159850817 h 805"/>
              <a:gd name="T58" fmla="*/ 998608559 w 822"/>
              <a:gd name="T59" fmla="*/ 261219950 h 805"/>
              <a:gd name="T60" fmla="*/ 1042835523 w 822"/>
              <a:gd name="T61" fmla="*/ 315803413 h 805"/>
              <a:gd name="T62" fmla="*/ 1082407580 w 822"/>
              <a:gd name="T63" fmla="*/ 348943872 h 805"/>
              <a:gd name="T64" fmla="*/ 1184829283 w 822"/>
              <a:gd name="T65" fmla="*/ 428868648 h 805"/>
              <a:gd name="T66" fmla="*/ 1256990272 w 822"/>
              <a:gd name="T67" fmla="*/ 442515212 h 805"/>
              <a:gd name="T68" fmla="*/ 1282596079 w 822"/>
              <a:gd name="T69" fmla="*/ 491249948 h 805"/>
              <a:gd name="T70" fmla="*/ 1336134385 w 822"/>
              <a:gd name="T71" fmla="*/ 538035574 h 805"/>
              <a:gd name="T72" fmla="*/ 1396655815 w 822"/>
              <a:gd name="T73" fmla="*/ 538035574 h 805"/>
              <a:gd name="T74" fmla="*/ 1471143495 w 822"/>
              <a:gd name="T75" fmla="*/ 594568148 h 805"/>
              <a:gd name="T76" fmla="*/ 1587531447 w 822"/>
              <a:gd name="T77" fmla="*/ 660849065 h 805"/>
              <a:gd name="T78" fmla="*/ 1657364601 w 822"/>
              <a:gd name="T79" fmla="*/ 674494233 h 805"/>
              <a:gd name="T80" fmla="*/ 1710902906 w 822"/>
              <a:gd name="T81" fmla="*/ 746622655 h 805"/>
              <a:gd name="T82" fmla="*/ 1836602200 w 822"/>
              <a:gd name="T83" fmla="*/ 886979534 h 805"/>
              <a:gd name="T84" fmla="*/ 1913418097 w 822"/>
              <a:gd name="T85" fmla="*/ 912322155 h 805"/>
              <a:gd name="T86" fmla="*/ 1871517823 w 822"/>
              <a:gd name="T87" fmla="*/ 986399513 h 805"/>
              <a:gd name="T88" fmla="*/ 1734180497 w 822"/>
              <a:gd name="T89" fmla="*/ 1052679034 h 805"/>
              <a:gd name="T90" fmla="*/ 1622448978 w 822"/>
              <a:gd name="T91" fmla="*/ 1076072545 h 805"/>
              <a:gd name="T92" fmla="*/ 1503732427 w 822"/>
              <a:gd name="T93" fmla="*/ 1056578651 h 805"/>
              <a:gd name="T94" fmla="*/ 1422260097 w 822"/>
              <a:gd name="T95" fmla="*/ 1056578651 h 805"/>
              <a:gd name="T96" fmla="*/ 1275611429 w 822"/>
              <a:gd name="T97" fmla="*/ 1120909061 h 805"/>
              <a:gd name="T98" fmla="*/ 1208106874 w 822"/>
              <a:gd name="T99" fmla="*/ 1087768603 h 805"/>
              <a:gd name="T100" fmla="*/ 1154568568 w 822"/>
              <a:gd name="T101" fmla="*/ 1148199397 h 805"/>
              <a:gd name="T102" fmla="*/ 1121979636 w 822"/>
              <a:gd name="T103" fmla="*/ 1144301176 h 805"/>
              <a:gd name="T104" fmla="*/ 1049818648 w 822"/>
              <a:gd name="T105" fmla="*/ 1122858171 h 805"/>
              <a:gd name="T106" fmla="*/ 938087129 w 822"/>
              <a:gd name="T107" fmla="*/ 1177441635 h 805"/>
              <a:gd name="T108" fmla="*/ 870582574 w 822"/>
              <a:gd name="T109" fmla="*/ 1183288965 h 805"/>
              <a:gd name="T110" fmla="*/ 805404710 w 822"/>
              <a:gd name="T111" fmla="*/ 1251518993 h 805"/>
              <a:gd name="T112" fmla="*/ 709965940 w 822"/>
              <a:gd name="T113" fmla="*/ 1315849403 h 805"/>
              <a:gd name="T114" fmla="*/ 628495136 w 822"/>
              <a:gd name="T115" fmla="*/ 1348988466 h 805"/>
              <a:gd name="T116" fmla="*/ 528401649 w 822"/>
              <a:gd name="T117" fmla="*/ 1393824982 h 805"/>
              <a:gd name="T118" fmla="*/ 444602628 w 822"/>
              <a:gd name="T119" fmla="*/ 1405521039 h 805"/>
              <a:gd name="T120" fmla="*/ 374769761 w 822"/>
              <a:gd name="T121" fmla="*/ 1469851799 h 805"/>
              <a:gd name="T122" fmla="*/ 260708499 w 822"/>
              <a:gd name="T123" fmla="*/ 1561473941 h 8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2"/>
              <a:gd name="T187" fmla="*/ 0 h 805"/>
              <a:gd name="T188" fmla="*/ 822 w 822"/>
              <a:gd name="T189" fmla="*/ 805 h 8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2" h="805">
                <a:moveTo>
                  <a:pt x="84" y="802"/>
                </a:moveTo>
                <a:lnTo>
                  <a:pt x="78" y="794"/>
                </a:lnTo>
                <a:lnTo>
                  <a:pt x="88" y="787"/>
                </a:lnTo>
                <a:lnTo>
                  <a:pt x="90" y="776"/>
                </a:lnTo>
                <a:lnTo>
                  <a:pt x="78" y="756"/>
                </a:lnTo>
                <a:lnTo>
                  <a:pt x="84" y="746"/>
                </a:lnTo>
                <a:lnTo>
                  <a:pt x="75" y="726"/>
                </a:lnTo>
                <a:lnTo>
                  <a:pt x="66" y="726"/>
                </a:lnTo>
                <a:lnTo>
                  <a:pt x="61" y="724"/>
                </a:lnTo>
                <a:lnTo>
                  <a:pt x="58" y="715"/>
                </a:lnTo>
                <a:lnTo>
                  <a:pt x="55" y="714"/>
                </a:lnTo>
                <a:lnTo>
                  <a:pt x="54" y="715"/>
                </a:lnTo>
                <a:lnTo>
                  <a:pt x="44" y="709"/>
                </a:lnTo>
                <a:lnTo>
                  <a:pt x="39" y="704"/>
                </a:lnTo>
                <a:lnTo>
                  <a:pt x="23" y="701"/>
                </a:lnTo>
                <a:lnTo>
                  <a:pt x="16" y="692"/>
                </a:lnTo>
                <a:lnTo>
                  <a:pt x="9" y="673"/>
                </a:lnTo>
                <a:lnTo>
                  <a:pt x="0" y="655"/>
                </a:lnTo>
                <a:lnTo>
                  <a:pt x="18" y="640"/>
                </a:lnTo>
                <a:lnTo>
                  <a:pt x="21" y="623"/>
                </a:lnTo>
                <a:lnTo>
                  <a:pt x="25" y="615"/>
                </a:lnTo>
                <a:lnTo>
                  <a:pt x="25" y="600"/>
                </a:lnTo>
                <a:lnTo>
                  <a:pt x="55" y="589"/>
                </a:lnTo>
                <a:lnTo>
                  <a:pt x="61" y="586"/>
                </a:lnTo>
                <a:lnTo>
                  <a:pt x="68" y="586"/>
                </a:lnTo>
                <a:lnTo>
                  <a:pt x="72" y="576"/>
                </a:lnTo>
                <a:lnTo>
                  <a:pt x="84" y="561"/>
                </a:lnTo>
                <a:lnTo>
                  <a:pt x="82" y="554"/>
                </a:lnTo>
                <a:lnTo>
                  <a:pt x="88" y="548"/>
                </a:lnTo>
                <a:lnTo>
                  <a:pt x="94" y="550"/>
                </a:lnTo>
                <a:lnTo>
                  <a:pt x="100" y="553"/>
                </a:lnTo>
                <a:lnTo>
                  <a:pt x="123" y="550"/>
                </a:lnTo>
                <a:lnTo>
                  <a:pt x="139" y="536"/>
                </a:lnTo>
                <a:lnTo>
                  <a:pt x="145" y="533"/>
                </a:lnTo>
                <a:lnTo>
                  <a:pt x="153" y="519"/>
                </a:lnTo>
                <a:lnTo>
                  <a:pt x="158" y="514"/>
                </a:lnTo>
                <a:lnTo>
                  <a:pt x="158" y="505"/>
                </a:lnTo>
                <a:lnTo>
                  <a:pt x="161" y="498"/>
                </a:lnTo>
                <a:lnTo>
                  <a:pt x="159" y="485"/>
                </a:lnTo>
                <a:lnTo>
                  <a:pt x="157" y="483"/>
                </a:lnTo>
                <a:lnTo>
                  <a:pt x="161" y="469"/>
                </a:lnTo>
                <a:lnTo>
                  <a:pt x="157" y="468"/>
                </a:lnTo>
                <a:lnTo>
                  <a:pt x="162" y="453"/>
                </a:lnTo>
                <a:lnTo>
                  <a:pt x="167" y="449"/>
                </a:lnTo>
                <a:lnTo>
                  <a:pt x="172" y="447"/>
                </a:lnTo>
                <a:lnTo>
                  <a:pt x="172" y="439"/>
                </a:lnTo>
                <a:lnTo>
                  <a:pt x="177" y="428"/>
                </a:lnTo>
                <a:lnTo>
                  <a:pt x="180" y="427"/>
                </a:lnTo>
                <a:lnTo>
                  <a:pt x="174" y="416"/>
                </a:lnTo>
                <a:lnTo>
                  <a:pt x="184" y="400"/>
                </a:lnTo>
                <a:lnTo>
                  <a:pt x="182" y="390"/>
                </a:lnTo>
                <a:lnTo>
                  <a:pt x="185" y="378"/>
                </a:lnTo>
                <a:lnTo>
                  <a:pt x="193" y="369"/>
                </a:lnTo>
                <a:lnTo>
                  <a:pt x="186" y="360"/>
                </a:lnTo>
                <a:lnTo>
                  <a:pt x="187" y="335"/>
                </a:lnTo>
                <a:lnTo>
                  <a:pt x="187" y="332"/>
                </a:lnTo>
                <a:lnTo>
                  <a:pt x="184" y="324"/>
                </a:lnTo>
                <a:lnTo>
                  <a:pt x="188" y="320"/>
                </a:lnTo>
                <a:lnTo>
                  <a:pt x="190" y="307"/>
                </a:lnTo>
                <a:lnTo>
                  <a:pt x="181" y="283"/>
                </a:lnTo>
                <a:lnTo>
                  <a:pt x="176" y="279"/>
                </a:lnTo>
                <a:lnTo>
                  <a:pt x="171" y="279"/>
                </a:lnTo>
                <a:lnTo>
                  <a:pt x="159" y="274"/>
                </a:lnTo>
                <a:lnTo>
                  <a:pt x="153" y="263"/>
                </a:lnTo>
                <a:lnTo>
                  <a:pt x="158" y="243"/>
                </a:lnTo>
                <a:lnTo>
                  <a:pt x="167" y="232"/>
                </a:lnTo>
                <a:lnTo>
                  <a:pt x="170" y="223"/>
                </a:lnTo>
                <a:lnTo>
                  <a:pt x="180" y="215"/>
                </a:lnTo>
                <a:lnTo>
                  <a:pt x="188" y="212"/>
                </a:lnTo>
                <a:lnTo>
                  <a:pt x="191" y="206"/>
                </a:lnTo>
                <a:lnTo>
                  <a:pt x="195" y="204"/>
                </a:lnTo>
                <a:lnTo>
                  <a:pt x="210" y="185"/>
                </a:lnTo>
                <a:lnTo>
                  <a:pt x="214" y="185"/>
                </a:lnTo>
                <a:lnTo>
                  <a:pt x="221" y="178"/>
                </a:lnTo>
                <a:lnTo>
                  <a:pt x="227" y="168"/>
                </a:lnTo>
                <a:lnTo>
                  <a:pt x="228" y="162"/>
                </a:lnTo>
                <a:lnTo>
                  <a:pt x="231" y="160"/>
                </a:lnTo>
                <a:lnTo>
                  <a:pt x="234" y="151"/>
                </a:lnTo>
                <a:lnTo>
                  <a:pt x="251" y="134"/>
                </a:lnTo>
                <a:lnTo>
                  <a:pt x="255" y="126"/>
                </a:lnTo>
                <a:lnTo>
                  <a:pt x="259" y="117"/>
                </a:lnTo>
                <a:lnTo>
                  <a:pt x="268" y="112"/>
                </a:lnTo>
                <a:lnTo>
                  <a:pt x="277" y="98"/>
                </a:lnTo>
                <a:lnTo>
                  <a:pt x="270" y="88"/>
                </a:lnTo>
                <a:lnTo>
                  <a:pt x="263" y="84"/>
                </a:lnTo>
                <a:lnTo>
                  <a:pt x="262" y="75"/>
                </a:lnTo>
                <a:lnTo>
                  <a:pt x="277" y="70"/>
                </a:lnTo>
                <a:lnTo>
                  <a:pt x="295" y="50"/>
                </a:lnTo>
                <a:lnTo>
                  <a:pt x="308" y="47"/>
                </a:lnTo>
                <a:lnTo>
                  <a:pt x="314" y="44"/>
                </a:lnTo>
                <a:lnTo>
                  <a:pt x="318" y="16"/>
                </a:lnTo>
                <a:lnTo>
                  <a:pt x="327" y="12"/>
                </a:lnTo>
                <a:lnTo>
                  <a:pt x="330" y="14"/>
                </a:lnTo>
                <a:lnTo>
                  <a:pt x="340" y="0"/>
                </a:lnTo>
                <a:lnTo>
                  <a:pt x="343" y="2"/>
                </a:lnTo>
                <a:lnTo>
                  <a:pt x="346" y="3"/>
                </a:lnTo>
                <a:lnTo>
                  <a:pt x="349" y="12"/>
                </a:lnTo>
                <a:lnTo>
                  <a:pt x="359" y="22"/>
                </a:lnTo>
                <a:lnTo>
                  <a:pt x="364" y="22"/>
                </a:lnTo>
                <a:lnTo>
                  <a:pt x="377" y="12"/>
                </a:lnTo>
                <a:lnTo>
                  <a:pt x="389" y="19"/>
                </a:lnTo>
                <a:lnTo>
                  <a:pt x="400" y="22"/>
                </a:lnTo>
                <a:lnTo>
                  <a:pt x="402" y="28"/>
                </a:lnTo>
                <a:lnTo>
                  <a:pt x="402" y="22"/>
                </a:lnTo>
                <a:lnTo>
                  <a:pt x="404" y="22"/>
                </a:lnTo>
                <a:lnTo>
                  <a:pt x="406" y="19"/>
                </a:lnTo>
                <a:lnTo>
                  <a:pt x="410" y="22"/>
                </a:lnTo>
                <a:lnTo>
                  <a:pt x="413" y="22"/>
                </a:lnTo>
                <a:lnTo>
                  <a:pt x="425" y="29"/>
                </a:lnTo>
                <a:lnTo>
                  <a:pt x="420" y="36"/>
                </a:lnTo>
                <a:lnTo>
                  <a:pt x="422" y="41"/>
                </a:lnTo>
                <a:lnTo>
                  <a:pt x="431" y="44"/>
                </a:lnTo>
                <a:lnTo>
                  <a:pt x="441" y="58"/>
                </a:lnTo>
                <a:lnTo>
                  <a:pt x="448" y="61"/>
                </a:lnTo>
                <a:lnTo>
                  <a:pt x="449" y="67"/>
                </a:lnTo>
                <a:lnTo>
                  <a:pt x="445" y="82"/>
                </a:lnTo>
                <a:lnTo>
                  <a:pt x="436" y="82"/>
                </a:lnTo>
                <a:lnTo>
                  <a:pt x="432" y="90"/>
                </a:lnTo>
                <a:lnTo>
                  <a:pt x="427" y="112"/>
                </a:lnTo>
                <a:lnTo>
                  <a:pt x="429" y="134"/>
                </a:lnTo>
                <a:lnTo>
                  <a:pt x="427" y="140"/>
                </a:lnTo>
                <a:lnTo>
                  <a:pt x="443" y="148"/>
                </a:lnTo>
                <a:lnTo>
                  <a:pt x="451" y="148"/>
                </a:lnTo>
                <a:lnTo>
                  <a:pt x="448" y="162"/>
                </a:lnTo>
                <a:lnTo>
                  <a:pt x="448" y="168"/>
                </a:lnTo>
                <a:lnTo>
                  <a:pt x="456" y="175"/>
                </a:lnTo>
                <a:lnTo>
                  <a:pt x="463" y="176"/>
                </a:lnTo>
                <a:lnTo>
                  <a:pt x="465" y="179"/>
                </a:lnTo>
                <a:lnTo>
                  <a:pt x="471" y="176"/>
                </a:lnTo>
                <a:lnTo>
                  <a:pt x="482" y="188"/>
                </a:lnTo>
                <a:lnTo>
                  <a:pt x="487" y="203"/>
                </a:lnTo>
                <a:lnTo>
                  <a:pt x="509" y="220"/>
                </a:lnTo>
                <a:lnTo>
                  <a:pt x="515" y="215"/>
                </a:lnTo>
                <a:lnTo>
                  <a:pt x="523" y="218"/>
                </a:lnTo>
                <a:lnTo>
                  <a:pt x="532" y="220"/>
                </a:lnTo>
                <a:lnTo>
                  <a:pt x="540" y="227"/>
                </a:lnTo>
                <a:lnTo>
                  <a:pt x="540" y="238"/>
                </a:lnTo>
                <a:lnTo>
                  <a:pt x="544" y="238"/>
                </a:lnTo>
                <a:lnTo>
                  <a:pt x="546" y="240"/>
                </a:lnTo>
                <a:lnTo>
                  <a:pt x="551" y="252"/>
                </a:lnTo>
                <a:lnTo>
                  <a:pt x="561" y="262"/>
                </a:lnTo>
                <a:lnTo>
                  <a:pt x="565" y="268"/>
                </a:lnTo>
                <a:lnTo>
                  <a:pt x="572" y="273"/>
                </a:lnTo>
                <a:lnTo>
                  <a:pt x="574" y="276"/>
                </a:lnTo>
                <a:lnTo>
                  <a:pt x="581" y="277"/>
                </a:lnTo>
                <a:lnTo>
                  <a:pt x="590" y="276"/>
                </a:lnTo>
                <a:lnTo>
                  <a:pt x="594" y="273"/>
                </a:lnTo>
                <a:lnTo>
                  <a:pt x="600" y="276"/>
                </a:lnTo>
                <a:lnTo>
                  <a:pt x="605" y="283"/>
                </a:lnTo>
                <a:lnTo>
                  <a:pt x="613" y="287"/>
                </a:lnTo>
                <a:lnTo>
                  <a:pt x="623" y="299"/>
                </a:lnTo>
                <a:lnTo>
                  <a:pt x="632" y="305"/>
                </a:lnTo>
                <a:lnTo>
                  <a:pt x="650" y="330"/>
                </a:lnTo>
                <a:lnTo>
                  <a:pt x="652" y="329"/>
                </a:lnTo>
                <a:lnTo>
                  <a:pt x="663" y="335"/>
                </a:lnTo>
                <a:lnTo>
                  <a:pt x="682" y="339"/>
                </a:lnTo>
                <a:lnTo>
                  <a:pt x="692" y="335"/>
                </a:lnTo>
                <a:lnTo>
                  <a:pt x="695" y="335"/>
                </a:lnTo>
                <a:lnTo>
                  <a:pt x="701" y="335"/>
                </a:lnTo>
                <a:lnTo>
                  <a:pt x="712" y="346"/>
                </a:lnTo>
                <a:lnTo>
                  <a:pt x="719" y="360"/>
                </a:lnTo>
                <a:lnTo>
                  <a:pt x="720" y="371"/>
                </a:lnTo>
                <a:lnTo>
                  <a:pt x="726" y="380"/>
                </a:lnTo>
                <a:lnTo>
                  <a:pt x="735" y="383"/>
                </a:lnTo>
                <a:lnTo>
                  <a:pt x="766" y="443"/>
                </a:lnTo>
                <a:lnTo>
                  <a:pt x="776" y="446"/>
                </a:lnTo>
                <a:lnTo>
                  <a:pt x="781" y="446"/>
                </a:lnTo>
                <a:lnTo>
                  <a:pt x="789" y="455"/>
                </a:lnTo>
                <a:lnTo>
                  <a:pt x="791" y="461"/>
                </a:lnTo>
                <a:lnTo>
                  <a:pt x="786" y="470"/>
                </a:lnTo>
                <a:lnTo>
                  <a:pt x="800" y="472"/>
                </a:lnTo>
                <a:lnTo>
                  <a:pt x="822" y="468"/>
                </a:lnTo>
                <a:lnTo>
                  <a:pt x="818" y="486"/>
                </a:lnTo>
                <a:lnTo>
                  <a:pt x="810" y="494"/>
                </a:lnTo>
                <a:lnTo>
                  <a:pt x="805" y="495"/>
                </a:lnTo>
                <a:lnTo>
                  <a:pt x="804" y="506"/>
                </a:lnTo>
                <a:lnTo>
                  <a:pt x="779" y="540"/>
                </a:lnTo>
                <a:lnTo>
                  <a:pt x="765" y="542"/>
                </a:lnTo>
                <a:lnTo>
                  <a:pt x="757" y="539"/>
                </a:lnTo>
                <a:lnTo>
                  <a:pt x="745" y="540"/>
                </a:lnTo>
                <a:lnTo>
                  <a:pt x="732" y="537"/>
                </a:lnTo>
                <a:lnTo>
                  <a:pt x="707" y="540"/>
                </a:lnTo>
                <a:lnTo>
                  <a:pt x="710" y="547"/>
                </a:lnTo>
                <a:lnTo>
                  <a:pt x="697" y="552"/>
                </a:lnTo>
                <a:lnTo>
                  <a:pt x="672" y="540"/>
                </a:lnTo>
                <a:lnTo>
                  <a:pt x="664" y="542"/>
                </a:lnTo>
                <a:lnTo>
                  <a:pt x="651" y="539"/>
                </a:lnTo>
                <a:lnTo>
                  <a:pt x="646" y="542"/>
                </a:lnTo>
                <a:lnTo>
                  <a:pt x="632" y="537"/>
                </a:lnTo>
                <a:lnTo>
                  <a:pt x="628" y="534"/>
                </a:lnTo>
                <a:lnTo>
                  <a:pt x="621" y="534"/>
                </a:lnTo>
                <a:lnTo>
                  <a:pt x="611" y="542"/>
                </a:lnTo>
                <a:lnTo>
                  <a:pt x="598" y="571"/>
                </a:lnTo>
                <a:lnTo>
                  <a:pt x="592" y="578"/>
                </a:lnTo>
                <a:lnTo>
                  <a:pt x="561" y="573"/>
                </a:lnTo>
                <a:lnTo>
                  <a:pt x="548" y="575"/>
                </a:lnTo>
                <a:lnTo>
                  <a:pt x="545" y="571"/>
                </a:lnTo>
                <a:lnTo>
                  <a:pt x="538" y="569"/>
                </a:lnTo>
                <a:lnTo>
                  <a:pt x="535" y="559"/>
                </a:lnTo>
                <a:lnTo>
                  <a:pt x="519" y="558"/>
                </a:lnTo>
                <a:lnTo>
                  <a:pt x="510" y="565"/>
                </a:lnTo>
                <a:lnTo>
                  <a:pt x="510" y="575"/>
                </a:lnTo>
                <a:lnTo>
                  <a:pt x="504" y="586"/>
                </a:lnTo>
                <a:lnTo>
                  <a:pt x="496" y="589"/>
                </a:lnTo>
                <a:lnTo>
                  <a:pt x="490" y="586"/>
                </a:lnTo>
                <a:lnTo>
                  <a:pt x="487" y="587"/>
                </a:lnTo>
                <a:lnTo>
                  <a:pt x="483" y="584"/>
                </a:lnTo>
                <a:lnTo>
                  <a:pt x="482" y="587"/>
                </a:lnTo>
                <a:lnTo>
                  <a:pt x="474" y="584"/>
                </a:lnTo>
                <a:lnTo>
                  <a:pt x="466" y="586"/>
                </a:lnTo>
                <a:lnTo>
                  <a:pt x="456" y="581"/>
                </a:lnTo>
                <a:lnTo>
                  <a:pt x="451" y="576"/>
                </a:lnTo>
                <a:lnTo>
                  <a:pt x="422" y="583"/>
                </a:lnTo>
                <a:lnTo>
                  <a:pt x="415" y="595"/>
                </a:lnTo>
                <a:lnTo>
                  <a:pt x="409" y="595"/>
                </a:lnTo>
                <a:lnTo>
                  <a:pt x="403" y="604"/>
                </a:lnTo>
                <a:lnTo>
                  <a:pt x="392" y="609"/>
                </a:lnTo>
                <a:lnTo>
                  <a:pt x="390" y="610"/>
                </a:lnTo>
                <a:lnTo>
                  <a:pt x="379" y="606"/>
                </a:lnTo>
                <a:lnTo>
                  <a:pt x="374" y="607"/>
                </a:lnTo>
                <a:lnTo>
                  <a:pt x="376" y="612"/>
                </a:lnTo>
                <a:lnTo>
                  <a:pt x="366" y="614"/>
                </a:lnTo>
                <a:lnTo>
                  <a:pt x="359" y="622"/>
                </a:lnTo>
                <a:lnTo>
                  <a:pt x="346" y="642"/>
                </a:lnTo>
                <a:lnTo>
                  <a:pt x="341" y="645"/>
                </a:lnTo>
                <a:lnTo>
                  <a:pt x="320" y="675"/>
                </a:lnTo>
                <a:lnTo>
                  <a:pt x="310" y="675"/>
                </a:lnTo>
                <a:lnTo>
                  <a:pt x="305" y="675"/>
                </a:lnTo>
                <a:lnTo>
                  <a:pt x="301" y="682"/>
                </a:lnTo>
                <a:lnTo>
                  <a:pt x="286" y="692"/>
                </a:lnTo>
                <a:lnTo>
                  <a:pt x="280" y="690"/>
                </a:lnTo>
                <a:lnTo>
                  <a:pt x="270" y="692"/>
                </a:lnTo>
                <a:lnTo>
                  <a:pt x="260" y="687"/>
                </a:lnTo>
                <a:lnTo>
                  <a:pt x="254" y="685"/>
                </a:lnTo>
                <a:lnTo>
                  <a:pt x="246" y="690"/>
                </a:lnTo>
                <a:lnTo>
                  <a:pt x="227" y="715"/>
                </a:lnTo>
                <a:lnTo>
                  <a:pt x="214" y="723"/>
                </a:lnTo>
                <a:lnTo>
                  <a:pt x="210" y="720"/>
                </a:lnTo>
                <a:lnTo>
                  <a:pt x="201" y="720"/>
                </a:lnTo>
                <a:lnTo>
                  <a:pt x="191" y="721"/>
                </a:lnTo>
                <a:lnTo>
                  <a:pt x="176" y="737"/>
                </a:lnTo>
                <a:lnTo>
                  <a:pt x="172" y="746"/>
                </a:lnTo>
                <a:lnTo>
                  <a:pt x="167" y="752"/>
                </a:lnTo>
                <a:lnTo>
                  <a:pt x="161" y="754"/>
                </a:lnTo>
                <a:lnTo>
                  <a:pt x="159" y="759"/>
                </a:lnTo>
                <a:lnTo>
                  <a:pt x="144" y="771"/>
                </a:lnTo>
                <a:lnTo>
                  <a:pt x="127" y="790"/>
                </a:lnTo>
                <a:lnTo>
                  <a:pt x="112" y="801"/>
                </a:lnTo>
                <a:lnTo>
                  <a:pt x="105" y="802"/>
                </a:lnTo>
                <a:lnTo>
                  <a:pt x="89" y="805"/>
                </a:lnTo>
                <a:lnTo>
                  <a:pt x="84" y="802"/>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77" name="Freeform 63"/>
          <p:cNvSpPr>
            <a:spLocks/>
          </p:cNvSpPr>
          <p:nvPr/>
        </p:nvSpPr>
        <p:spPr bwMode="auto">
          <a:xfrm>
            <a:off x="7977188" y="5272088"/>
            <a:ext cx="14287" cy="17462"/>
          </a:xfrm>
          <a:custGeom>
            <a:avLst/>
            <a:gdLst>
              <a:gd name="T0" fmla="*/ 0 w 9"/>
              <a:gd name="T1" fmla="*/ 0 h 12"/>
              <a:gd name="T2" fmla="*/ 20160542 w 9"/>
              <a:gd name="T3" fmla="*/ 6353258 h 12"/>
              <a:gd name="T4" fmla="*/ 22681403 w 9"/>
              <a:gd name="T5" fmla="*/ 12705062 h 12"/>
              <a:gd name="T6" fmla="*/ 7560998 w 9"/>
              <a:gd name="T7" fmla="*/ 4234535 h 12"/>
              <a:gd name="T8" fmla="*/ 5040136 w 9"/>
              <a:gd name="T9" fmla="*/ 12705062 h 12"/>
              <a:gd name="T10" fmla="*/ 17641269 w 9"/>
              <a:gd name="T11" fmla="*/ 19058317 h 12"/>
              <a:gd name="T12" fmla="*/ 7560998 w 9"/>
              <a:gd name="T13" fmla="*/ 19058317 h 12"/>
              <a:gd name="T14" fmla="*/ 5040136 w 9"/>
              <a:gd name="T15" fmla="*/ 25410124 h 12"/>
              <a:gd name="T16" fmla="*/ 0 w 9"/>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2"/>
              <a:gd name="T29" fmla="*/ 9 w 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2">
                <a:moveTo>
                  <a:pt x="0" y="0"/>
                </a:moveTo>
                <a:lnTo>
                  <a:pt x="8" y="3"/>
                </a:lnTo>
                <a:lnTo>
                  <a:pt x="9" y="6"/>
                </a:lnTo>
                <a:lnTo>
                  <a:pt x="3" y="2"/>
                </a:lnTo>
                <a:lnTo>
                  <a:pt x="2" y="6"/>
                </a:lnTo>
                <a:lnTo>
                  <a:pt x="7" y="9"/>
                </a:lnTo>
                <a:lnTo>
                  <a:pt x="3" y="9"/>
                </a:lnTo>
                <a:lnTo>
                  <a:pt x="2" y="12"/>
                </a:lnTo>
                <a:lnTo>
                  <a:pt x="0" y="0"/>
                </a:lnTo>
                <a:close/>
              </a:path>
            </a:pathLst>
          </a:custGeom>
          <a:noFill/>
          <a:ln w="3175" cap="rnd">
            <a:solidFill>
              <a:srgbClr val="808080"/>
            </a:solidFill>
            <a:prstDash val="solid"/>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78" name="Freeform 64"/>
          <p:cNvSpPr>
            <a:spLocks/>
          </p:cNvSpPr>
          <p:nvPr/>
        </p:nvSpPr>
        <p:spPr bwMode="auto">
          <a:xfrm>
            <a:off x="7758113" y="5195888"/>
            <a:ext cx="595312" cy="635000"/>
          </a:xfrm>
          <a:custGeom>
            <a:avLst/>
            <a:gdLst>
              <a:gd name="T0" fmla="*/ 354163305 w 390"/>
              <a:gd name="T1" fmla="*/ 619372030 h 455"/>
              <a:gd name="T2" fmla="*/ 263292773 w 390"/>
              <a:gd name="T3" fmla="*/ 607686638 h 455"/>
              <a:gd name="T4" fmla="*/ 193392433 w 390"/>
              <a:gd name="T5" fmla="*/ 549255489 h 455"/>
              <a:gd name="T6" fmla="*/ 139802158 w 390"/>
              <a:gd name="T7" fmla="*/ 504457995 h 455"/>
              <a:gd name="T8" fmla="*/ 95530779 w 390"/>
              <a:gd name="T9" fmla="*/ 508353126 h 455"/>
              <a:gd name="T10" fmla="*/ 58250522 w 390"/>
              <a:gd name="T11" fmla="*/ 488876076 h 455"/>
              <a:gd name="T12" fmla="*/ 13980675 w 390"/>
              <a:gd name="T13" fmla="*/ 434340058 h 455"/>
              <a:gd name="T14" fmla="*/ 0 w 390"/>
              <a:gd name="T15" fmla="*/ 410967877 h 455"/>
              <a:gd name="T16" fmla="*/ 34950921 w 390"/>
              <a:gd name="T17" fmla="*/ 370065515 h 455"/>
              <a:gd name="T18" fmla="*/ 86210333 w 390"/>
              <a:gd name="T19" fmla="*/ 342796721 h 455"/>
              <a:gd name="T20" fmla="*/ 125821489 w 390"/>
              <a:gd name="T21" fmla="*/ 303842621 h 455"/>
              <a:gd name="T22" fmla="*/ 139802158 w 390"/>
              <a:gd name="T23" fmla="*/ 243464604 h 455"/>
              <a:gd name="T24" fmla="*/ 149121078 w 390"/>
              <a:gd name="T25" fmla="*/ 206457372 h 455"/>
              <a:gd name="T26" fmla="*/ 163101747 w 390"/>
              <a:gd name="T27" fmla="*/ 163608099 h 455"/>
              <a:gd name="T28" fmla="*/ 142131506 w 390"/>
              <a:gd name="T29" fmla="*/ 93490161 h 455"/>
              <a:gd name="T30" fmla="*/ 156112175 w 390"/>
              <a:gd name="T31" fmla="*/ 23372191 h 455"/>
              <a:gd name="T32" fmla="*/ 202712927 w 390"/>
              <a:gd name="T33" fmla="*/ 5843397 h 455"/>
              <a:gd name="T34" fmla="*/ 253972327 w 390"/>
              <a:gd name="T35" fmla="*/ 5843397 h 455"/>
              <a:gd name="T36" fmla="*/ 274942567 w 390"/>
              <a:gd name="T37" fmla="*/ 74013090 h 455"/>
              <a:gd name="T38" fmla="*/ 330863716 w 390"/>
              <a:gd name="T39" fmla="*/ 91541898 h 455"/>
              <a:gd name="T40" fmla="*/ 375133545 w 390"/>
              <a:gd name="T41" fmla="*/ 138287655 h 455"/>
              <a:gd name="T42" fmla="*/ 424065219 w 390"/>
              <a:gd name="T43" fmla="*/ 173346623 h 455"/>
              <a:gd name="T44" fmla="*/ 449695682 w 390"/>
              <a:gd name="T45" fmla="*/ 200613978 h 455"/>
              <a:gd name="T46" fmla="*/ 477655493 w 390"/>
              <a:gd name="T47" fmla="*/ 204509109 h 455"/>
              <a:gd name="T48" fmla="*/ 479984842 w 390"/>
              <a:gd name="T49" fmla="*/ 239568078 h 455"/>
              <a:gd name="T50" fmla="*/ 556876231 w 390"/>
              <a:gd name="T51" fmla="*/ 227882685 h 455"/>
              <a:gd name="T52" fmla="*/ 629107398 w 390"/>
              <a:gd name="T53" fmla="*/ 282418704 h 455"/>
              <a:gd name="T54" fmla="*/ 675708102 w 390"/>
              <a:gd name="T55" fmla="*/ 327216197 h 455"/>
              <a:gd name="T56" fmla="*/ 712988359 w 390"/>
              <a:gd name="T57" fmla="*/ 321372803 h 455"/>
              <a:gd name="T58" fmla="*/ 650077638 w 390"/>
              <a:gd name="T59" fmla="*/ 286313835 h 455"/>
              <a:gd name="T60" fmla="*/ 615126729 w 390"/>
              <a:gd name="T61" fmla="*/ 249306603 h 455"/>
              <a:gd name="T62" fmla="*/ 596487364 w 390"/>
              <a:gd name="T63" fmla="*/ 220091028 h 455"/>
              <a:gd name="T64" fmla="*/ 566196677 w 390"/>
              <a:gd name="T65" fmla="*/ 206457372 h 455"/>
              <a:gd name="T66" fmla="*/ 554546883 w 390"/>
              <a:gd name="T67" fmla="*/ 185032060 h 455"/>
              <a:gd name="T68" fmla="*/ 610466506 w 390"/>
              <a:gd name="T69" fmla="*/ 163608099 h 455"/>
              <a:gd name="T70" fmla="*/ 596487364 w 390"/>
              <a:gd name="T71" fmla="*/ 109072080 h 455"/>
              <a:gd name="T72" fmla="*/ 689687244 w 390"/>
              <a:gd name="T73" fmla="*/ 112967211 h 455"/>
              <a:gd name="T74" fmla="*/ 682697673 w 390"/>
              <a:gd name="T75" fmla="*/ 97385292 h 455"/>
              <a:gd name="T76" fmla="*/ 729298376 w 390"/>
              <a:gd name="T77" fmla="*/ 91541898 h 455"/>
              <a:gd name="T78" fmla="*/ 794538445 w 390"/>
              <a:gd name="T79" fmla="*/ 85699878 h 455"/>
              <a:gd name="T80" fmla="*/ 859780232 w 390"/>
              <a:gd name="T81" fmla="*/ 130497393 h 455"/>
              <a:gd name="T82" fmla="*/ 869099151 w 390"/>
              <a:gd name="T83" fmla="*/ 220091028 h 455"/>
              <a:gd name="T84" fmla="*/ 885410695 w 390"/>
              <a:gd name="T85" fmla="*/ 249306603 h 455"/>
              <a:gd name="T86" fmla="*/ 908710283 w 390"/>
              <a:gd name="T87" fmla="*/ 307739148 h 455"/>
              <a:gd name="T88" fmla="*/ 843470214 w 390"/>
              <a:gd name="T89" fmla="*/ 385647434 h 455"/>
              <a:gd name="T90" fmla="*/ 836479117 w 390"/>
              <a:gd name="T91" fmla="*/ 449921977 h 455"/>
              <a:gd name="T92" fmla="*/ 768907982 w 390"/>
              <a:gd name="T93" fmla="*/ 525881912 h 455"/>
              <a:gd name="T94" fmla="*/ 689687244 w 390"/>
              <a:gd name="T95" fmla="*/ 568732538 h 455"/>
              <a:gd name="T96" fmla="*/ 687357896 w 390"/>
              <a:gd name="T97" fmla="*/ 595999850 h 455"/>
              <a:gd name="T98" fmla="*/ 694347467 w 390"/>
              <a:gd name="T99" fmla="*/ 636902212 h 455"/>
              <a:gd name="T100" fmla="*/ 757258188 w 390"/>
              <a:gd name="T101" fmla="*/ 701176756 h 455"/>
              <a:gd name="T102" fmla="*/ 806189957 w 390"/>
              <a:gd name="T103" fmla="*/ 685594837 h 455"/>
              <a:gd name="T104" fmla="*/ 836479117 w 390"/>
              <a:gd name="T105" fmla="*/ 738182766 h 455"/>
              <a:gd name="T106" fmla="*/ 815508877 w 390"/>
              <a:gd name="T107" fmla="*/ 761554947 h 455"/>
              <a:gd name="T108" fmla="*/ 794538445 w 390"/>
              <a:gd name="T109" fmla="*/ 802457309 h 455"/>
              <a:gd name="T110" fmla="*/ 743279045 w 390"/>
              <a:gd name="T111" fmla="*/ 858941591 h 455"/>
              <a:gd name="T112" fmla="*/ 708328136 w 390"/>
              <a:gd name="T113" fmla="*/ 862836722 h 455"/>
              <a:gd name="T114" fmla="*/ 657067210 w 390"/>
              <a:gd name="T115" fmla="*/ 878418641 h 455"/>
              <a:gd name="T116" fmla="*/ 584836043 w 390"/>
              <a:gd name="T117" fmla="*/ 866731853 h 455"/>
              <a:gd name="T118" fmla="*/ 552216008 w 390"/>
              <a:gd name="T119" fmla="*/ 835568015 h 455"/>
              <a:gd name="T120" fmla="*/ 433385665 w 390"/>
              <a:gd name="T121" fmla="*/ 707018754 h 455"/>
              <a:gd name="T122" fmla="*/ 400764104 w 390"/>
              <a:gd name="T123" fmla="*/ 640797343 h 4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0"/>
              <a:gd name="T187" fmla="*/ 0 h 455"/>
              <a:gd name="T188" fmla="*/ 390 w 390"/>
              <a:gd name="T189" fmla="*/ 455 h 4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0" h="455">
                <a:moveTo>
                  <a:pt x="161" y="318"/>
                </a:moveTo>
                <a:lnTo>
                  <a:pt x="155" y="318"/>
                </a:lnTo>
                <a:lnTo>
                  <a:pt x="152" y="318"/>
                </a:lnTo>
                <a:lnTo>
                  <a:pt x="142" y="323"/>
                </a:lnTo>
                <a:lnTo>
                  <a:pt x="123" y="318"/>
                </a:lnTo>
                <a:lnTo>
                  <a:pt x="113" y="312"/>
                </a:lnTo>
                <a:lnTo>
                  <a:pt x="110" y="313"/>
                </a:lnTo>
                <a:lnTo>
                  <a:pt x="92" y="289"/>
                </a:lnTo>
                <a:lnTo>
                  <a:pt x="83" y="282"/>
                </a:lnTo>
                <a:lnTo>
                  <a:pt x="73" y="270"/>
                </a:lnTo>
                <a:lnTo>
                  <a:pt x="65" y="267"/>
                </a:lnTo>
                <a:lnTo>
                  <a:pt x="60" y="259"/>
                </a:lnTo>
                <a:lnTo>
                  <a:pt x="54" y="256"/>
                </a:lnTo>
                <a:lnTo>
                  <a:pt x="50" y="259"/>
                </a:lnTo>
                <a:lnTo>
                  <a:pt x="41" y="261"/>
                </a:lnTo>
                <a:lnTo>
                  <a:pt x="34" y="259"/>
                </a:lnTo>
                <a:lnTo>
                  <a:pt x="32" y="256"/>
                </a:lnTo>
                <a:lnTo>
                  <a:pt x="25" y="251"/>
                </a:lnTo>
                <a:lnTo>
                  <a:pt x="21" y="245"/>
                </a:lnTo>
                <a:lnTo>
                  <a:pt x="11" y="235"/>
                </a:lnTo>
                <a:lnTo>
                  <a:pt x="6" y="223"/>
                </a:lnTo>
                <a:lnTo>
                  <a:pt x="4" y="221"/>
                </a:lnTo>
                <a:lnTo>
                  <a:pt x="0" y="221"/>
                </a:lnTo>
                <a:lnTo>
                  <a:pt x="0" y="211"/>
                </a:lnTo>
                <a:lnTo>
                  <a:pt x="6" y="209"/>
                </a:lnTo>
                <a:lnTo>
                  <a:pt x="10" y="193"/>
                </a:lnTo>
                <a:lnTo>
                  <a:pt x="15" y="190"/>
                </a:lnTo>
                <a:lnTo>
                  <a:pt x="21" y="175"/>
                </a:lnTo>
                <a:lnTo>
                  <a:pt x="27" y="173"/>
                </a:lnTo>
                <a:lnTo>
                  <a:pt x="37" y="176"/>
                </a:lnTo>
                <a:lnTo>
                  <a:pt x="47" y="164"/>
                </a:lnTo>
                <a:lnTo>
                  <a:pt x="47" y="159"/>
                </a:lnTo>
                <a:lnTo>
                  <a:pt x="54" y="156"/>
                </a:lnTo>
                <a:lnTo>
                  <a:pt x="56" y="145"/>
                </a:lnTo>
                <a:lnTo>
                  <a:pt x="63" y="139"/>
                </a:lnTo>
                <a:lnTo>
                  <a:pt x="60" y="125"/>
                </a:lnTo>
                <a:lnTo>
                  <a:pt x="65" y="117"/>
                </a:lnTo>
                <a:lnTo>
                  <a:pt x="57" y="109"/>
                </a:lnTo>
                <a:lnTo>
                  <a:pt x="64" y="106"/>
                </a:lnTo>
                <a:lnTo>
                  <a:pt x="67" y="98"/>
                </a:lnTo>
                <a:lnTo>
                  <a:pt x="65" y="92"/>
                </a:lnTo>
                <a:lnTo>
                  <a:pt x="70" y="84"/>
                </a:lnTo>
                <a:lnTo>
                  <a:pt x="68" y="66"/>
                </a:lnTo>
                <a:lnTo>
                  <a:pt x="61" y="56"/>
                </a:lnTo>
                <a:lnTo>
                  <a:pt x="61" y="48"/>
                </a:lnTo>
                <a:lnTo>
                  <a:pt x="59" y="41"/>
                </a:lnTo>
                <a:lnTo>
                  <a:pt x="60" y="25"/>
                </a:lnTo>
                <a:lnTo>
                  <a:pt x="67" y="12"/>
                </a:lnTo>
                <a:lnTo>
                  <a:pt x="78" y="14"/>
                </a:lnTo>
                <a:lnTo>
                  <a:pt x="81" y="8"/>
                </a:lnTo>
                <a:lnTo>
                  <a:pt x="87" y="3"/>
                </a:lnTo>
                <a:lnTo>
                  <a:pt x="92" y="3"/>
                </a:lnTo>
                <a:lnTo>
                  <a:pt x="109" y="0"/>
                </a:lnTo>
                <a:lnTo>
                  <a:pt x="109" y="3"/>
                </a:lnTo>
                <a:lnTo>
                  <a:pt x="114" y="3"/>
                </a:lnTo>
                <a:lnTo>
                  <a:pt x="115" y="38"/>
                </a:lnTo>
                <a:lnTo>
                  <a:pt x="118" y="38"/>
                </a:lnTo>
                <a:lnTo>
                  <a:pt x="118" y="53"/>
                </a:lnTo>
                <a:lnTo>
                  <a:pt x="142" y="51"/>
                </a:lnTo>
                <a:lnTo>
                  <a:pt x="142" y="47"/>
                </a:lnTo>
                <a:lnTo>
                  <a:pt x="145" y="47"/>
                </a:lnTo>
                <a:lnTo>
                  <a:pt x="159" y="58"/>
                </a:lnTo>
                <a:lnTo>
                  <a:pt x="161" y="71"/>
                </a:lnTo>
                <a:lnTo>
                  <a:pt x="176" y="75"/>
                </a:lnTo>
                <a:lnTo>
                  <a:pt x="182" y="84"/>
                </a:lnTo>
                <a:lnTo>
                  <a:pt x="182" y="89"/>
                </a:lnTo>
                <a:lnTo>
                  <a:pt x="187" y="97"/>
                </a:lnTo>
                <a:lnTo>
                  <a:pt x="191" y="98"/>
                </a:lnTo>
                <a:lnTo>
                  <a:pt x="193" y="103"/>
                </a:lnTo>
                <a:lnTo>
                  <a:pt x="196" y="100"/>
                </a:lnTo>
                <a:lnTo>
                  <a:pt x="200" y="103"/>
                </a:lnTo>
                <a:lnTo>
                  <a:pt x="205" y="105"/>
                </a:lnTo>
                <a:lnTo>
                  <a:pt x="201" y="116"/>
                </a:lnTo>
                <a:lnTo>
                  <a:pt x="205" y="116"/>
                </a:lnTo>
                <a:lnTo>
                  <a:pt x="206" y="123"/>
                </a:lnTo>
                <a:lnTo>
                  <a:pt x="214" y="119"/>
                </a:lnTo>
                <a:lnTo>
                  <a:pt x="225" y="116"/>
                </a:lnTo>
                <a:lnTo>
                  <a:pt x="239" y="117"/>
                </a:lnTo>
                <a:lnTo>
                  <a:pt x="243" y="122"/>
                </a:lnTo>
                <a:lnTo>
                  <a:pt x="260" y="139"/>
                </a:lnTo>
                <a:lnTo>
                  <a:pt x="270" y="145"/>
                </a:lnTo>
                <a:lnTo>
                  <a:pt x="273" y="151"/>
                </a:lnTo>
                <a:lnTo>
                  <a:pt x="283" y="158"/>
                </a:lnTo>
                <a:lnTo>
                  <a:pt x="290" y="168"/>
                </a:lnTo>
                <a:lnTo>
                  <a:pt x="293" y="172"/>
                </a:lnTo>
                <a:lnTo>
                  <a:pt x="306" y="168"/>
                </a:lnTo>
                <a:lnTo>
                  <a:pt x="306" y="165"/>
                </a:lnTo>
                <a:lnTo>
                  <a:pt x="298" y="165"/>
                </a:lnTo>
                <a:lnTo>
                  <a:pt x="295" y="159"/>
                </a:lnTo>
                <a:lnTo>
                  <a:pt x="279" y="147"/>
                </a:lnTo>
                <a:lnTo>
                  <a:pt x="274" y="134"/>
                </a:lnTo>
                <a:lnTo>
                  <a:pt x="268" y="133"/>
                </a:lnTo>
                <a:lnTo>
                  <a:pt x="264" y="128"/>
                </a:lnTo>
                <a:lnTo>
                  <a:pt x="265" y="108"/>
                </a:lnTo>
                <a:lnTo>
                  <a:pt x="262" y="114"/>
                </a:lnTo>
                <a:lnTo>
                  <a:pt x="256" y="113"/>
                </a:lnTo>
                <a:lnTo>
                  <a:pt x="256" y="109"/>
                </a:lnTo>
                <a:lnTo>
                  <a:pt x="254" y="111"/>
                </a:lnTo>
                <a:lnTo>
                  <a:pt x="243" y="106"/>
                </a:lnTo>
                <a:lnTo>
                  <a:pt x="243" y="102"/>
                </a:lnTo>
                <a:lnTo>
                  <a:pt x="241" y="100"/>
                </a:lnTo>
                <a:lnTo>
                  <a:pt x="238" y="95"/>
                </a:lnTo>
                <a:lnTo>
                  <a:pt x="247" y="88"/>
                </a:lnTo>
                <a:lnTo>
                  <a:pt x="260" y="89"/>
                </a:lnTo>
                <a:lnTo>
                  <a:pt x="262" y="84"/>
                </a:lnTo>
                <a:lnTo>
                  <a:pt x="251" y="72"/>
                </a:lnTo>
                <a:lnTo>
                  <a:pt x="256" y="73"/>
                </a:lnTo>
                <a:lnTo>
                  <a:pt x="256" y="56"/>
                </a:lnTo>
                <a:lnTo>
                  <a:pt x="281" y="51"/>
                </a:lnTo>
                <a:lnTo>
                  <a:pt x="284" y="58"/>
                </a:lnTo>
                <a:lnTo>
                  <a:pt x="296" y="58"/>
                </a:lnTo>
                <a:lnTo>
                  <a:pt x="297" y="61"/>
                </a:lnTo>
                <a:lnTo>
                  <a:pt x="298" y="59"/>
                </a:lnTo>
                <a:lnTo>
                  <a:pt x="293" y="50"/>
                </a:lnTo>
                <a:lnTo>
                  <a:pt x="296" y="44"/>
                </a:lnTo>
                <a:lnTo>
                  <a:pt x="306" y="45"/>
                </a:lnTo>
                <a:lnTo>
                  <a:pt x="313" y="47"/>
                </a:lnTo>
                <a:lnTo>
                  <a:pt x="320" y="44"/>
                </a:lnTo>
                <a:lnTo>
                  <a:pt x="336" y="41"/>
                </a:lnTo>
                <a:lnTo>
                  <a:pt x="341" y="44"/>
                </a:lnTo>
                <a:lnTo>
                  <a:pt x="348" y="45"/>
                </a:lnTo>
                <a:lnTo>
                  <a:pt x="369" y="66"/>
                </a:lnTo>
                <a:lnTo>
                  <a:pt x="369" y="67"/>
                </a:lnTo>
                <a:lnTo>
                  <a:pt x="370" y="75"/>
                </a:lnTo>
                <a:lnTo>
                  <a:pt x="368" y="88"/>
                </a:lnTo>
                <a:lnTo>
                  <a:pt x="373" y="113"/>
                </a:lnTo>
                <a:lnTo>
                  <a:pt x="369" y="116"/>
                </a:lnTo>
                <a:lnTo>
                  <a:pt x="375" y="125"/>
                </a:lnTo>
                <a:lnTo>
                  <a:pt x="380" y="128"/>
                </a:lnTo>
                <a:lnTo>
                  <a:pt x="387" y="137"/>
                </a:lnTo>
                <a:lnTo>
                  <a:pt x="390" y="139"/>
                </a:lnTo>
                <a:lnTo>
                  <a:pt x="390" y="158"/>
                </a:lnTo>
                <a:lnTo>
                  <a:pt x="380" y="173"/>
                </a:lnTo>
                <a:lnTo>
                  <a:pt x="367" y="187"/>
                </a:lnTo>
                <a:lnTo>
                  <a:pt x="362" y="198"/>
                </a:lnTo>
                <a:lnTo>
                  <a:pt x="362" y="211"/>
                </a:lnTo>
                <a:lnTo>
                  <a:pt x="365" y="219"/>
                </a:lnTo>
                <a:lnTo>
                  <a:pt x="359" y="231"/>
                </a:lnTo>
                <a:lnTo>
                  <a:pt x="356" y="243"/>
                </a:lnTo>
                <a:lnTo>
                  <a:pt x="344" y="259"/>
                </a:lnTo>
                <a:lnTo>
                  <a:pt x="330" y="270"/>
                </a:lnTo>
                <a:lnTo>
                  <a:pt x="321" y="285"/>
                </a:lnTo>
                <a:lnTo>
                  <a:pt x="306" y="281"/>
                </a:lnTo>
                <a:lnTo>
                  <a:pt x="296" y="292"/>
                </a:lnTo>
                <a:lnTo>
                  <a:pt x="287" y="298"/>
                </a:lnTo>
                <a:lnTo>
                  <a:pt x="287" y="303"/>
                </a:lnTo>
                <a:lnTo>
                  <a:pt x="295" y="306"/>
                </a:lnTo>
                <a:lnTo>
                  <a:pt x="296" y="318"/>
                </a:lnTo>
                <a:lnTo>
                  <a:pt x="296" y="326"/>
                </a:lnTo>
                <a:lnTo>
                  <a:pt x="298" y="327"/>
                </a:lnTo>
                <a:lnTo>
                  <a:pt x="298" y="336"/>
                </a:lnTo>
                <a:lnTo>
                  <a:pt x="311" y="354"/>
                </a:lnTo>
                <a:lnTo>
                  <a:pt x="325" y="360"/>
                </a:lnTo>
                <a:lnTo>
                  <a:pt x="330" y="359"/>
                </a:lnTo>
                <a:lnTo>
                  <a:pt x="338" y="352"/>
                </a:lnTo>
                <a:lnTo>
                  <a:pt x="346" y="352"/>
                </a:lnTo>
                <a:lnTo>
                  <a:pt x="348" y="357"/>
                </a:lnTo>
                <a:lnTo>
                  <a:pt x="348" y="367"/>
                </a:lnTo>
                <a:lnTo>
                  <a:pt x="359" y="379"/>
                </a:lnTo>
                <a:lnTo>
                  <a:pt x="360" y="384"/>
                </a:lnTo>
                <a:lnTo>
                  <a:pt x="355" y="388"/>
                </a:lnTo>
                <a:lnTo>
                  <a:pt x="350" y="391"/>
                </a:lnTo>
                <a:lnTo>
                  <a:pt x="341" y="401"/>
                </a:lnTo>
                <a:lnTo>
                  <a:pt x="342" y="405"/>
                </a:lnTo>
                <a:lnTo>
                  <a:pt x="341" y="412"/>
                </a:lnTo>
                <a:lnTo>
                  <a:pt x="344" y="419"/>
                </a:lnTo>
                <a:lnTo>
                  <a:pt x="338" y="433"/>
                </a:lnTo>
                <a:lnTo>
                  <a:pt x="319" y="441"/>
                </a:lnTo>
                <a:lnTo>
                  <a:pt x="313" y="441"/>
                </a:lnTo>
                <a:lnTo>
                  <a:pt x="306" y="445"/>
                </a:lnTo>
                <a:lnTo>
                  <a:pt x="304" y="443"/>
                </a:lnTo>
                <a:lnTo>
                  <a:pt x="295" y="448"/>
                </a:lnTo>
                <a:lnTo>
                  <a:pt x="284" y="446"/>
                </a:lnTo>
                <a:lnTo>
                  <a:pt x="282" y="451"/>
                </a:lnTo>
                <a:lnTo>
                  <a:pt x="260" y="455"/>
                </a:lnTo>
                <a:lnTo>
                  <a:pt x="246" y="454"/>
                </a:lnTo>
                <a:lnTo>
                  <a:pt x="251" y="445"/>
                </a:lnTo>
                <a:lnTo>
                  <a:pt x="250" y="438"/>
                </a:lnTo>
                <a:lnTo>
                  <a:pt x="241" y="429"/>
                </a:lnTo>
                <a:lnTo>
                  <a:pt x="237" y="429"/>
                </a:lnTo>
                <a:lnTo>
                  <a:pt x="227" y="426"/>
                </a:lnTo>
                <a:lnTo>
                  <a:pt x="195" y="367"/>
                </a:lnTo>
                <a:lnTo>
                  <a:pt x="186" y="363"/>
                </a:lnTo>
                <a:lnTo>
                  <a:pt x="181" y="354"/>
                </a:lnTo>
                <a:lnTo>
                  <a:pt x="179" y="343"/>
                </a:lnTo>
                <a:lnTo>
                  <a:pt x="172" y="329"/>
                </a:lnTo>
                <a:lnTo>
                  <a:pt x="161" y="318"/>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79" name="Freeform 65"/>
          <p:cNvSpPr>
            <a:spLocks/>
          </p:cNvSpPr>
          <p:nvPr/>
        </p:nvSpPr>
        <p:spPr bwMode="auto">
          <a:xfrm>
            <a:off x="8020050" y="5313363"/>
            <a:ext cx="15875" cy="17462"/>
          </a:xfrm>
          <a:custGeom>
            <a:avLst/>
            <a:gdLst>
              <a:gd name="T0" fmla="*/ 2520950 w 10"/>
              <a:gd name="T1" fmla="*/ 0 h 12"/>
              <a:gd name="T2" fmla="*/ 15120938 w 10"/>
              <a:gd name="T3" fmla="*/ 6353258 h 12"/>
              <a:gd name="T4" fmla="*/ 15120938 w 10"/>
              <a:gd name="T5" fmla="*/ 19058317 h 12"/>
              <a:gd name="T6" fmla="*/ 25201559 w 10"/>
              <a:gd name="T7" fmla="*/ 25410124 h 12"/>
              <a:gd name="T8" fmla="*/ 20161249 w 10"/>
              <a:gd name="T9" fmla="*/ 25410124 h 12"/>
              <a:gd name="T10" fmla="*/ 10080624 w 10"/>
              <a:gd name="T11" fmla="*/ 25410124 h 12"/>
              <a:gd name="T12" fmla="*/ 7559675 w 10"/>
              <a:gd name="T13" fmla="*/ 10587792 h 12"/>
              <a:gd name="T14" fmla="*/ 0 w 10"/>
              <a:gd name="T15" fmla="*/ 6353258 h 12"/>
              <a:gd name="T16" fmla="*/ 2520950 w 1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2"/>
              <a:gd name="T29" fmla="*/ 10 w 1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2">
                <a:moveTo>
                  <a:pt x="1" y="0"/>
                </a:moveTo>
                <a:lnTo>
                  <a:pt x="6" y="3"/>
                </a:lnTo>
                <a:lnTo>
                  <a:pt x="6" y="9"/>
                </a:lnTo>
                <a:lnTo>
                  <a:pt x="10" y="12"/>
                </a:lnTo>
                <a:lnTo>
                  <a:pt x="8" y="12"/>
                </a:lnTo>
                <a:lnTo>
                  <a:pt x="4" y="12"/>
                </a:lnTo>
                <a:lnTo>
                  <a:pt x="3" y="5"/>
                </a:lnTo>
                <a:lnTo>
                  <a:pt x="0" y="3"/>
                </a:lnTo>
                <a:lnTo>
                  <a:pt x="1" y="0"/>
                </a:lnTo>
                <a:close/>
              </a:path>
            </a:pathLst>
          </a:custGeom>
          <a:noFill/>
          <a:ln w="3175" cap="rnd">
            <a:solidFill>
              <a:srgbClr val="808080"/>
            </a:solidFill>
            <a:prstDash val="solid"/>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80" name="Freeform 66"/>
          <p:cNvSpPr>
            <a:spLocks/>
          </p:cNvSpPr>
          <p:nvPr/>
        </p:nvSpPr>
        <p:spPr bwMode="auto">
          <a:xfrm>
            <a:off x="8020050" y="5313363"/>
            <a:ext cx="15875" cy="17462"/>
          </a:xfrm>
          <a:custGeom>
            <a:avLst/>
            <a:gdLst>
              <a:gd name="T0" fmla="*/ 2520950 w 10"/>
              <a:gd name="T1" fmla="*/ 0 h 12"/>
              <a:gd name="T2" fmla="*/ 15120938 w 10"/>
              <a:gd name="T3" fmla="*/ 6353258 h 12"/>
              <a:gd name="T4" fmla="*/ 15120938 w 10"/>
              <a:gd name="T5" fmla="*/ 19058317 h 12"/>
              <a:gd name="T6" fmla="*/ 25201559 w 10"/>
              <a:gd name="T7" fmla="*/ 25410124 h 12"/>
              <a:gd name="T8" fmla="*/ 20161249 w 10"/>
              <a:gd name="T9" fmla="*/ 25410124 h 12"/>
              <a:gd name="T10" fmla="*/ 10080624 w 10"/>
              <a:gd name="T11" fmla="*/ 25410124 h 12"/>
              <a:gd name="T12" fmla="*/ 7559675 w 10"/>
              <a:gd name="T13" fmla="*/ 10587792 h 12"/>
              <a:gd name="T14" fmla="*/ 0 w 10"/>
              <a:gd name="T15" fmla="*/ 6353258 h 12"/>
              <a:gd name="T16" fmla="*/ 2520950 w 1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2"/>
              <a:gd name="T29" fmla="*/ 10 w 1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2">
                <a:moveTo>
                  <a:pt x="1" y="0"/>
                </a:moveTo>
                <a:lnTo>
                  <a:pt x="6" y="3"/>
                </a:lnTo>
                <a:lnTo>
                  <a:pt x="6" y="9"/>
                </a:lnTo>
                <a:lnTo>
                  <a:pt x="10" y="12"/>
                </a:lnTo>
                <a:lnTo>
                  <a:pt x="8" y="12"/>
                </a:lnTo>
                <a:lnTo>
                  <a:pt x="4" y="12"/>
                </a:lnTo>
                <a:lnTo>
                  <a:pt x="3" y="5"/>
                </a:lnTo>
                <a:lnTo>
                  <a:pt x="0" y="3"/>
                </a:lnTo>
                <a:lnTo>
                  <a:pt x="1" y="0"/>
                </a:lnTo>
                <a:close/>
              </a:path>
            </a:pathLst>
          </a:custGeom>
          <a:noFill/>
          <a:ln w="3175" cap="rnd">
            <a:solidFill>
              <a:srgbClr val="808080"/>
            </a:solidFill>
            <a:prstDash val="solid"/>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81" name="Freeform 67"/>
          <p:cNvSpPr>
            <a:spLocks/>
          </p:cNvSpPr>
          <p:nvPr/>
        </p:nvSpPr>
        <p:spPr bwMode="auto">
          <a:xfrm>
            <a:off x="7977188" y="5272088"/>
            <a:ext cx="14287" cy="17462"/>
          </a:xfrm>
          <a:custGeom>
            <a:avLst/>
            <a:gdLst>
              <a:gd name="T0" fmla="*/ 0 w 9"/>
              <a:gd name="T1" fmla="*/ 0 h 12"/>
              <a:gd name="T2" fmla="*/ 20160542 w 9"/>
              <a:gd name="T3" fmla="*/ 6353258 h 12"/>
              <a:gd name="T4" fmla="*/ 22681403 w 9"/>
              <a:gd name="T5" fmla="*/ 12705062 h 12"/>
              <a:gd name="T6" fmla="*/ 7560998 w 9"/>
              <a:gd name="T7" fmla="*/ 4234535 h 12"/>
              <a:gd name="T8" fmla="*/ 5040136 w 9"/>
              <a:gd name="T9" fmla="*/ 12705062 h 12"/>
              <a:gd name="T10" fmla="*/ 17641269 w 9"/>
              <a:gd name="T11" fmla="*/ 19058317 h 12"/>
              <a:gd name="T12" fmla="*/ 7560998 w 9"/>
              <a:gd name="T13" fmla="*/ 19058317 h 12"/>
              <a:gd name="T14" fmla="*/ 5040136 w 9"/>
              <a:gd name="T15" fmla="*/ 25410124 h 12"/>
              <a:gd name="T16" fmla="*/ 0 w 9"/>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2"/>
              <a:gd name="T29" fmla="*/ 9 w 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2">
                <a:moveTo>
                  <a:pt x="0" y="0"/>
                </a:moveTo>
                <a:lnTo>
                  <a:pt x="8" y="3"/>
                </a:lnTo>
                <a:lnTo>
                  <a:pt x="9" y="6"/>
                </a:lnTo>
                <a:lnTo>
                  <a:pt x="3" y="2"/>
                </a:lnTo>
                <a:lnTo>
                  <a:pt x="2" y="6"/>
                </a:lnTo>
                <a:lnTo>
                  <a:pt x="7" y="9"/>
                </a:lnTo>
                <a:lnTo>
                  <a:pt x="3" y="9"/>
                </a:lnTo>
                <a:lnTo>
                  <a:pt x="2" y="12"/>
                </a:lnTo>
                <a:lnTo>
                  <a:pt x="0" y="0"/>
                </a:lnTo>
                <a:close/>
              </a:path>
            </a:pathLst>
          </a:custGeom>
          <a:noFill/>
          <a:ln w="3175" cap="rnd">
            <a:solidFill>
              <a:srgbClr val="808080"/>
            </a:solidFill>
            <a:prstDash val="solid"/>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82" name="Freeform 68"/>
          <p:cNvSpPr>
            <a:spLocks/>
          </p:cNvSpPr>
          <p:nvPr/>
        </p:nvSpPr>
        <p:spPr bwMode="auto">
          <a:xfrm>
            <a:off x="7677150" y="4513263"/>
            <a:ext cx="3175" cy="4762"/>
          </a:xfrm>
          <a:custGeom>
            <a:avLst/>
            <a:gdLst>
              <a:gd name="T0" fmla="*/ 5040312 w 2"/>
              <a:gd name="T1" fmla="*/ 4251275 h 4"/>
              <a:gd name="T2" fmla="*/ 0 w 2"/>
              <a:gd name="T3" fmla="*/ 5669161 h 4"/>
              <a:gd name="T4" fmla="*/ 2520950 w 2"/>
              <a:gd name="T5" fmla="*/ 0 h 4"/>
              <a:gd name="T6" fmla="*/ 5040312 w 2"/>
              <a:gd name="T7" fmla="*/ 4251275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3"/>
                </a:moveTo>
                <a:lnTo>
                  <a:pt x="0" y="4"/>
                </a:lnTo>
                <a:lnTo>
                  <a:pt x="1" y="0"/>
                </a:lnTo>
                <a:lnTo>
                  <a:pt x="2" y="3"/>
                </a:lnTo>
                <a:close/>
              </a:path>
            </a:pathLst>
          </a:custGeom>
          <a:noFill/>
          <a:ln w="3175" cap="rnd">
            <a:solidFill>
              <a:srgbClr val="808080"/>
            </a:solidFill>
            <a:prstDash val="solid"/>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83" name="Freeform 69"/>
          <p:cNvSpPr>
            <a:spLocks/>
          </p:cNvSpPr>
          <p:nvPr/>
        </p:nvSpPr>
        <p:spPr bwMode="auto">
          <a:xfrm>
            <a:off x="7677150" y="4513263"/>
            <a:ext cx="3175" cy="4762"/>
          </a:xfrm>
          <a:custGeom>
            <a:avLst/>
            <a:gdLst>
              <a:gd name="T0" fmla="*/ 5040312 w 2"/>
              <a:gd name="T1" fmla="*/ 4251275 h 4"/>
              <a:gd name="T2" fmla="*/ 0 w 2"/>
              <a:gd name="T3" fmla="*/ 5669161 h 4"/>
              <a:gd name="T4" fmla="*/ 2520950 w 2"/>
              <a:gd name="T5" fmla="*/ 0 h 4"/>
              <a:gd name="T6" fmla="*/ 5040312 w 2"/>
              <a:gd name="T7" fmla="*/ 4251275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3"/>
                </a:moveTo>
                <a:lnTo>
                  <a:pt x="0" y="4"/>
                </a:lnTo>
                <a:lnTo>
                  <a:pt x="1" y="0"/>
                </a:lnTo>
                <a:lnTo>
                  <a:pt x="2" y="3"/>
                </a:lnTo>
                <a:close/>
              </a:path>
            </a:pathLst>
          </a:custGeom>
          <a:noFill/>
          <a:ln w="3175" cap="rnd">
            <a:solidFill>
              <a:srgbClr val="808080"/>
            </a:solidFill>
            <a:prstDash val="solid"/>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84" name="Freeform 70"/>
          <p:cNvSpPr>
            <a:spLocks/>
          </p:cNvSpPr>
          <p:nvPr/>
        </p:nvSpPr>
        <p:spPr bwMode="auto">
          <a:xfrm>
            <a:off x="7824788" y="4897438"/>
            <a:ext cx="509587" cy="538162"/>
          </a:xfrm>
          <a:custGeom>
            <a:avLst/>
            <a:gdLst>
              <a:gd name="T0" fmla="*/ 25605986 w 334"/>
              <a:gd name="T1" fmla="*/ 371266309 h 386"/>
              <a:gd name="T2" fmla="*/ 2328233 w 334"/>
              <a:gd name="T3" fmla="*/ 332390304 h 386"/>
              <a:gd name="T4" fmla="*/ 18622810 w 334"/>
              <a:gd name="T5" fmla="*/ 314895862 h 386"/>
              <a:gd name="T6" fmla="*/ 9311405 w 334"/>
              <a:gd name="T7" fmla="*/ 264357447 h 386"/>
              <a:gd name="T8" fmla="*/ 62850081 w 334"/>
              <a:gd name="T9" fmla="*/ 272131515 h 386"/>
              <a:gd name="T10" fmla="*/ 65178313 w 334"/>
              <a:gd name="T11" fmla="*/ 244918094 h 386"/>
              <a:gd name="T12" fmla="*/ 95439226 w 334"/>
              <a:gd name="T13" fmla="*/ 233255597 h 386"/>
              <a:gd name="T14" fmla="*/ 118716992 w 334"/>
              <a:gd name="T15" fmla="*/ 272131515 h 386"/>
              <a:gd name="T16" fmla="*/ 141994735 w 334"/>
              <a:gd name="T17" fmla="*/ 314895862 h 386"/>
              <a:gd name="T18" fmla="*/ 169928942 w 334"/>
              <a:gd name="T19" fmla="*/ 272131515 h 386"/>
              <a:gd name="T20" fmla="*/ 128028395 w 334"/>
              <a:gd name="T21" fmla="*/ 169111125 h 386"/>
              <a:gd name="T22" fmla="*/ 88456056 w 334"/>
              <a:gd name="T23" fmla="*/ 126346778 h 386"/>
              <a:gd name="T24" fmla="*/ 55866911 w 334"/>
              <a:gd name="T25" fmla="*/ 83583804 h 386"/>
              <a:gd name="T26" fmla="*/ 86127824 w 334"/>
              <a:gd name="T27" fmla="*/ 0 h 386"/>
              <a:gd name="T28" fmla="*/ 200189902 w 334"/>
              <a:gd name="T29" fmla="*/ 13606019 h 386"/>
              <a:gd name="T30" fmla="*/ 263041485 w 334"/>
              <a:gd name="T31" fmla="*/ 71919913 h 386"/>
              <a:gd name="T32" fmla="*/ 277007826 w 334"/>
              <a:gd name="T33" fmla="*/ 75808341 h 386"/>
              <a:gd name="T34" fmla="*/ 295629104 w 334"/>
              <a:gd name="T35" fmla="*/ 126346778 h 386"/>
              <a:gd name="T36" fmla="*/ 302613800 w 334"/>
              <a:gd name="T37" fmla="*/ 132178723 h 386"/>
              <a:gd name="T38" fmla="*/ 339857883 w 334"/>
              <a:gd name="T39" fmla="*/ 126346778 h 386"/>
              <a:gd name="T40" fmla="*/ 409691206 w 334"/>
              <a:gd name="T41" fmla="*/ 165222696 h 386"/>
              <a:gd name="T42" fmla="*/ 400381330 w 334"/>
              <a:gd name="T43" fmla="*/ 182717138 h 386"/>
              <a:gd name="T44" fmla="*/ 393396538 w 334"/>
              <a:gd name="T45" fmla="*/ 186604216 h 386"/>
              <a:gd name="T46" fmla="*/ 416675902 w 334"/>
              <a:gd name="T47" fmla="*/ 188549127 h 386"/>
              <a:gd name="T48" fmla="*/ 432970474 w 334"/>
              <a:gd name="T49" fmla="*/ 180773621 h 386"/>
              <a:gd name="T50" fmla="*/ 509786872 w 334"/>
              <a:gd name="T51" fmla="*/ 180773621 h 386"/>
              <a:gd name="T52" fmla="*/ 551687419 w 334"/>
              <a:gd name="T53" fmla="*/ 126346778 h 386"/>
              <a:gd name="T54" fmla="*/ 609882539 w 334"/>
              <a:gd name="T55" fmla="*/ 101078268 h 386"/>
              <a:gd name="T56" fmla="*/ 679715766 w 334"/>
              <a:gd name="T57" fmla="*/ 99133356 h 386"/>
              <a:gd name="T58" fmla="*/ 668077658 w 334"/>
              <a:gd name="T59" fmla="*/ 147728254 h 386"/>
              <a:gd name="T60" fmla="*/ 707649973 w 334"/>
              <a:gd name="T61" fmla="*/ 182717138 h 386"/>
              <a:gd name="T62" fmla="*/ 726271251 w 334"/>
              <a:gd name="T63" fmla="*/ 227425046 h 386"/>
              <a:gd name="T64" fmla="*/ 735582654 w 334"/>
              <a:gd name="T65" fmla="*/ 289625957 h 386"/>
              <a:gd name="T66" fmla="*/ 777483200 w 334"/>
              <a:gd name="T67" fmla="*/ 322671324 h 386"/>
              <a:gd name="T68" fmla="*/ 756533690 w 334"/>
              <a:gd name="T69" fmla="*/ 365434277 h 386"/>
              <a:gd name="T70" fmla="*/ 749548994 w 334"/>
              <a:gd name="T71" fmla="*/ 410142228 h 386"/>
              <a:gd name="T72" fmla="*/ 754205458 w 334"/>
              <a:gd name="T73" fmla="*/ 478175085 h 386"/>
              <a:gd name="T74" fmla="*/ 749548994 w 334"/>
              <a:gd name="T75" fmla="*/ 544264425 h 386"/>
              <a:gd name="T76" fmla="*/ 672732596 w 334"/>
              <a:gd name="T77" fmla="*/ 495669527 h 386"/>
              <a:gd name="T78" fmla="*/ 605226075 w 334"/>
              <a:gd name="T79" fmla="*/ 503443595 h 386"/>
              <a:gd name="T80" fmla="*/ 586604796 w 334"/>
              <a:gd name="T81" fmla="*/ 532600534 h 386"/>
              <a:gd name="T82" fmla="*/ 554015651 w 334"/>
              <a:gd name="T83" fmla="*/ 528713500 h 386"/>
              <a:gd name="T84" fmla="*/ 488837362 w 334"/>
              <a:gd name="T85" fmla="*/ 559813955 h 386"/>
              <a:gd name="T86" fmla="*/ 498147238 w 334"/>
              <a:gd name="T87" fmla="*/ 588970894 h 386"/>
              <a:gd name="T88" fmla="*/ 453919985 w 334"/>
              <a:gd name="T89" fmla="*/ 610352370 h 386"/>
              <a:gd name="T90" fmla="*/ 481852666 w 334"/>
              <a:gd name="T91" fmla="*/ 631735241 h 386"/>
              <a:gd name="T92" fmla="*/ 502803702 w 334"/>
              <a:gd name="T93" fmla="*/ 637565792 h 386"/>
              <a:gd name="T94" fmla="*/ 514441811 w 334"/>
              <a:gd name="T95" fmla="*/ 674498193 h 386"/>
              <a:gd name="T96" fmla="*/ 579620100 w 334"/>
              <a:gd name="T97" fmla="*/ 725036608 h 386"/>
              <a:gd name="T98" fmla="*/ 605226075 w 334"/>
              <a:gd name="T99" fmla="*/ 742531225 h 386"/>
              <a:gd name="T100" fmla="*/ 551687419 w 334"/>
              <a:gd name="T101" fmla="*/ 723093091 h 386"/>
              <a:gd name="T102" fmla="*/ 498147238 w 334"/>
              <a:gd name="T103" fmla="*/ 686160690 h 386"/>
              <a:gd name="T104" fmla="*/ 416675902 w 334"/>
              <a:gd name="T105" fmla="*/ 641454220 h 386"/>
              <a:gd name="T106" fmla="*/ 370118796 w 334"/>
              <a:gd name="T107" fmla="*/ 641454220 h 386"/>
              <a:gd name="T108" fmla="*/ 356152455 w 334"/>
              <a:gd name="T109" fmla="*/ 616184316 h 386"/>
              <a:gd name="T110" fmla="*/ 335202945 w 334"/>
              <a:gd name="T111" fmla="*/ 608408853 h 386"/>
              <a:gd name="T112" fmla="*/ 316580141 w 334"/>
              <a:gd name="T113" fmla="*/ 579251915 h 386"/>
              <a:gd name="T114" fmla="*/ 263041485 w 334"/>
              <a:gd name="T115" fmla="*/ 528713500 h 386"/>
              <a:gd name="T116" fmla="*/ 223467645 w 334"/>
              <a:gd name="T117" fmla="*/ 517051003 h 386"/>
              <a:gd name="T118" fmla="*/ 160617539 w 334"/>
              <a:gd name="T119" fmla="*/ 489837581 h 386"/>
              <a:gd name="T120" fmla="*/ 146651199 w 334"/>
              <a:gd name="T121" fmla="*/ 415972779 h 386"/>
              <a:gd name="T122" fmla="*/ 81472886 w 334"/>
              <a:gd name="T123" fmla="*/ 431523704 h 3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4"/>
              <a:gd name="T187" fmla="*/ 0 h 386"/>
              <a:gd name="T188" fmla="*/ 334 w 334"/>
              <a:gd name="T189" fmla="*/ 386 h 3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4" h="386">
                <a:moveTo>
                  <a:pt x="21" y="227"/>
                </a:moveTo>
                <a:lnTo>
                  <a:pt x="23" y="208"/>
                </a:lnTo>
                <a:lnTo>
                  <a:pt x="11" y="191"/>
                </a:lnTo>
                <a:lnTo>
                  <a:pt x="5" y="188"/>
                </a:lnTo>
                <a:lnTo>
                  <a:pt x="0" y="181"/>
                </a:lnTo>
                <a:lnTo>
                  <a:pt x="1" y="171"/>
                </a:lnTo>
                <a:lnTo>
                  <a:pt x="4" y="171"/>
                </a:lnTo>
                <a:lnTo>
                  <a:pt x="8" y="168"/>
                </a:lnTo>
                <a:lnTo>
                  <a:pt x="8" y="162"/>
                </a:lnTo>
                <a:lnTo>
                  <a:pt x="1" y="151"/>
                </a:lnTo>
                <a:lnTo>
                  <a:pt x="3" y="149"/>
                </a:lnTo>
                <a:lnTo>
                  <a:pt x="4" y="136"/>
                </a:lnTo>
                <a:lnTo>
                  <a:pt x="15" y="138"/>
                </a:lnTo>
                <a:lnTo>
                  <a:pt x="21" y="141"/>
                </a:lnTo>
                <a:lnTo>
                  <a:pt x="27" y="140"/>
                </a:lnTo>
                <a:lnTo>
                  <a:pt x="28" y="132"/>
                </a:lnTo>
                <a:lnTo>
                  <a:pt x="27" y="129"/>
                </a:lnTo>
                <a:lnTo>
                  <a:pt x="28" y="126"/>
                </a:lnTo>
                <a:lnTo>
                  <a:pt x="29" y="120"/>
                </a:lnTo>
                <a:lnTo>
                  <a:pt x="40" y="118"/>
                </a:lnTo>
                <a:lnTo>
                  <a:pt x="41" y="120"/>
                </a:lnTo>
                <a:lnTo>
                  <a:pt x="42" y="132"/>
                </a:lnTo>
                <a:lnTo>
                  <a:pt x="46" y="132"/>
                </a:lnTo>
                <a:lnTo>
                  <a:pt x="51" y="140"/>
                </a:lnTo>
                <a:lnTo>
                  <a:pt x="49" y="148"/>
                </a:lnTo>
                <a:lnTo>
                  <a:pt x="61" y="151"/>
                </a:lnTo>
                <a:lnTo>
                  <a:pt x="61" y="162"/>
                </a:lnTo>
                <a:lnTo>
                  <a:pt x="68" y="162"/>
                </a:lnTo>
                <a:lnTo>
                  <a:pt x="68" y="140"/>
                </a:lnTo>
                <a:lnTo>
                  <a:pt x="73" y="140"/>
                </a:lnTo>
                <a:lnTo>
                  <a:pt x="72" y="96"/>
                </a:lnTo>
                <a:lnTo>
                  <a:pt x="63" y="96"/>
                </a:lnTo>
                <a:lnTo>
                  <a:pt x="55" y="87"/>
                </a:lnTo>
                <a:lnTo>
                  <a:pt x="46" y="84"/>
                </a:lnTo>
                <a:lnTo>
                  <a:pt x="44" y="82"/>
                </a:lnTo>
                <a:lnTo>
                  <a:pt x="38" y="65"/>
                </a:lnTo>
                <a:lnTo>
                  <a:pt x="33" y="54"/>
                </a:lnTo>
                <a:lnTo>
                  <a:pt x="28" y="51"/>
                </a:lnTo>
                <a:lnTo>
                  <a:pt x="24" y="43"/>
                </a:lnTo>
                <a:lnTo>
                  <a:pt x="23" y="23"/>
                </a:lnTo>
                <a:lnTo>
                  <a:pt x="28" y="7"/>
                </a:lnTo>
                <a:lnTo>
                  <a:pt x="37" y="0"/>
                </a:lnTo>
                <a:lnTo>
                  <a:pt x="46" y="1"/>
                </a:lnTo>
                <a:lnTo>
                  <a:pt x="80" y="3"/>
                </a:lnTo>
                <a:lnTo>
                  <a:pt x="86" y="7"/>
                </a:lnTo>
                <a:lnTo>
                  <a:pt x="92" y="17"/>
                </a:lnTo>
                <a:lnTo>
                  <a:pt x="110" y="34"/>
                </a:lnTo>
                <a:lnTo>
                  <a:pt x="113" y="37"/>
                </a:lnTo>
                <a:lnTo>
                  <a:pt x="109" y="45"/>
                </a:lnTo>
                <a:lnTo>
                  <a:pt x="112" y="46"/>
                </a:lnTo>
                <a:lnTo>
                  <a:pt x="119" y="39"/>
                </a:lnTo>
                <a:lnTo>
                  <a:pt x="119" y="45"/>
                </a:lnTo>
                <a:lnTo>
                  <a:pt x="123" y="46"/>
                </a:lnTo>
                <a:lnTo>
                  <a:pt x="127" y="65"/>
                </a:lnTo>
                <a:lnTo>
                  <a:pt x="128" y="73"/>
                </a:lnTo>
                <a:lnTo>
                  <a:pt x="134" y="71"/>
                </a:lnTo>
                <a:lnTo>
                  <a:pt x="130" y="68"/>
                </a:lnTo>
                <a:lnTo>
                  <a:pt x="132" y="65"/>
                </a:lnTo>
                <a:lnTo>
                  <a:pt x="144" y="65"/>
                </a:lnTo>
                <a:lnTo>
                  <a:pt x="146" y="65"/>
                </a:lnTo>
                <a:lnTo>
                  <a:pt x="149" y="71"/>
                </a:lnTo>
                <a:lnTo>
                  <a:pt x="155" y="73"/>
                </a:lnTo>
                <a:lnTo>
                  <a:pt x="176" y="85"/>
                </a:lnTo>
                <a:lnTo>
                  <a:pt x="174" y="91"/>
                </a:lnTo>
                <a:lnTo>
                  <a:pt x="170" y="91"/>
                </a:lnTo>
                <a:lnTo>
                  <a:pt x="172" y="94"/>
                </a:lnTo>
                <a:lnTo>
                  <a:pt x="166" y="93"/>
                </a:lnTo>
                <a:lnTo>
                  <a:pt x="166" y="97"/>
                </a:lnTo>
                <a:lnTo>
                  <a:pt x="169" y="96"/>
                </a:lnTo>
                <a:lnTo>
                  <a:pt x="172" y="97"/>
                </a:lnTo>
                <a:lnTo>
                  <a:pt x="174" y="96"/>
                </a:lnTo>
                <a:lnTo>
                  <a:pt x="179" y="97"/>
                </a:lnTo>
                <a:lnTo>
                  <a:pt x="181" y="94"/>
                </a:lnTo>
                <a:lnTo>
                  <a:pt x="183" y="96"/>
                </a:lnTo>
                <a:lnTo>
                  <a:pt x="186" y="93"/>
                </a:lnTo>
                <a:lnTo>
                  <a:pt x="200" y="99"/>
                </a:lnTo>
                <a:lnTo>
                  <a:pt x="205" y="96"/>
                </a:lnTo>
                <a:lnTo>
                  <a:pt x="219" y="93"/>
                </a:lnTo>
                <a:lnTo>
                  <a:pt x="219" y="90"/>
                </a:lnTo>
                <a:lnTo>
                  <a:pt x="229" y="71"/>
                </a:lnTo>
                <a:lnTo>
                  <a:pt x="237" y="65"/>
                </a:lnTo>
                <a:lnTo>
                  <a:pt x="238" y="63"/>
                </a:lnTo>
                <a:lnTo>
                  <a:pt x="252" y="60"/>
                </a:lnTo>
                <a:lnTo>
                  <a:pt x="262" y="52"/>
                </a:lnTo>
                <a:lnTo>
                  <a:pt x="270" y="51"/>
                </a:lnTo>
                <a:lnTo>
                  <a:pt x="277" y="54"/>
                </a:lnTo>
                <a:lnTo>
                  <a:pt x="292" y="51"/>
                </a:lnTo>
                <a:lnTo>
                  <a:pt x="282" y="65"/>
                </a:lnTo>
                <a:lnTo>
                  <a:pt x="279" y="70"/>
                </a:lnTo>
                <a:lnTo>
                  <a:pt x="287" y="76"/>
                </a:lnTo>
                <a:lnTo>
                  <a:pt x="293" y="77"/>
                </a:lnTo>
                <a:lnTo>
                  <a:pt x="305" y="88"/>
                </a:lnTo>
                <a:lnTo>
                  <a:pt x="304" y="94"/>
                </a:lnTo>
                <a:lnTo>
                  <a:pt x="310" y="109"/>
                </a:lnTo>
                <a:lnTo>
                  <a:pt x="314" y="110"/>
                </a:lnTo>
                <a:lnTo>
                  <a:pt x="312" y="117"/>
                </a:lnTo>
                <a:lnTo>
                  <a:pt x="309" y="121"/>
                </a:lnTo>
                <a:lnTo>
                  <a:pt x="312" y="138"/>
                </a:lnTo>
                <a:lnTo>
                  <a:pt x="316" y="149"/>
                </a:lnTo>
                <a:lnTo>
                  <a:pt x="322" y="149"/>
                </a:lnTo>
                <a:lnTo>
                  <a:pt x="329" y="165"/>
                </a:lnTo>
                <a:lnTo>
                  <a:pt x="334" y="166"/>
                </a:lnTo>
                <a:lnTo>
                  <a:pt x="332" y="171"/>
                </a:lnTo>
                <a:lnTo>
                  <a:pt x="333" y="177"/>
                </a:lnTo>
                <a:lnTo>
                  <a:pt x="325" y="188"/>
                </a:lnTo>
                <a:lnTo>
                  <a:pt x="320" y="189"/>
                </a:lnTo>
                <a:lnTo>
                  <a:pt x="318" y="197"/>
                </a:lnTo>
                <a:lnTo>
                  <a:pt x="322" y="211"/>
                </a:lnTo>
                <a:lnTo>
                  <a:pt x="328" y="219"/>
                </a:lnTo>
                <a:lnTo>
                  <a:pt x="325" y="228"/>
                </a:lnTo>
                <a:lnTo>
                  <a:pt x="324" y="246"/>
                </a:lnTo>
                <a:lnTo>
                  <a:pt x="326" y="250"/>
                </a:lnTo>
                <a:lnTo>
                  <a:pt x="324" y="258"/>
                </a:lnTo>
                <a:lnTo>
                  <a:pt x="322" y="280"/>
                </a:lnTo>
                <a:lnTo>
                  <a:pt x="302" y="259"/>
                </a:lnTo>
                <a:lnTo>
                  <a:pt x="295" y="258"/>
                </a:lnTo>
                <a:lnTo>
                  <a:pt x="289" y="255"/>
                </a:lnTo>
                <a:lnTo>
                  <a:pt x="274" y="258"/>
                </a:lnTo>
                <a:lnTo>
                  <a:pt x="266" y="261"/>
                </a:lnTo>
                <a:lnTo>
                  <a:pt x="260" y="259"/>
                </a:lnTo>
                <a:lnTo>
                  <a:pt x="250" y="258"/>
                </a:lnTo>
                <a:lnTo>
                  <a:pt x="247" y="265"/>
                </a:lnTo>
                <a:lnTo>
                  <a:pt x="252" y="274"/>
                </a:lnTo>
                <a:lnTo>
                  <a:pt x="251" y="275"/>
                </a:lnTo>
                <a:lnTo>
                  <a:pt x="250" y="272"/>
                </a:lnTo>
                <a:lnTo>
                  <a:pt x="238" y="272"/>
                </a:lnTo>
                <a:lnTo>
                  <a:pt x="234" y="266"/>
                </a:lnTo>
                <a:lnTo>
                  <a:pt x="210" y="271"/>
                </a:lnTo>
                <a:lnTo>
                  <a:pt x="210" y="288"/>
                </a:lnTo>
                <a:lnTo>
                  <a:pt x="205" y="286"/>
                </a:lnTo>
                <a:lnTo>
                  <a:pt x="216" y="298"/>
                </a:lnTo>
                <a:lnTo>
                  <a:pt x="214" y="303"/>
                </a:lnTo>
                <a:lnTo>
                  <a:pt x="201" y="302"/>
                </a:lnTo>
                <a:lnTo>
                  <a:pt x="192" y="310"/>
                </a:lnTo>
                <a:lnTo>
                  <a:pt x="195" y="314"/>
                </a:lnTo>
                <a:lnTo>
                  <a:pt x="197" y="316"/>
                </a:lnTo>
                <a:lnTo>
                  <a:pt x="197" y="321"/>
                </a:lnTo>
                <a:lnTo>
                  <a:pt x="207" y="325"/>
                </a:lnTo>
                <a:lnTo>
                  <a:pt x="210" y="323"/>
                </a:lnTo>
                <a:lnTo>
                  <a:pt x="210" y="327"/>
                </a:lnTo>
                <a:lnTo>
                  <a:pt x="216" y="328"/>
                </a:lnTo>
                <a:lnTo>
                  <a:pt x="219" y="322"/>
                </a:lnTo>
                <a:lnTo>
                  <a:pt x="218" y="342"/>
                </a:lnTo>
                <a:lnTo>
                  <a:pt x="221" y="347"/>
                </a:lnTo>
                <a:lnTo>
                  <a:pt x="228" y="348"/>
                </a:lnTo>
                <a:lnTo>
                  <a:pt x="233" y="361"/>
                </a:lnTo>
                <a:lnTo>
                  <a:pt x="249" y="373"/>
                </a:lnTo>
                <a:lnTo>
                  <a:pt x="252" y="380"/>
                </a:lnTo>
                <a:lnTo>
                  <a:pt x="260" y="380"/>
                </a:lnTo>
                <a:lnTo>
                  <a:pt x="260" y="382"/>
                </a:lnTo>
                <a:lnTo>
                  <a:pt x="247" y="386"/>
                </a:lnTo>
                <a:lnTo>
                  <a:pt x="243" y="382"/>
                </a:lnTo>
                <a:lnTo>
                  <a:pt x="237" y="372"/>
                </a:lnTo>
                <a:lnTo>
                  <a:pt x="227" y="365"/>
                </a:lnTo>
                <a:lnTo>
                  <a:pt x="224" y="359"/>
                </a:lnTo>
                <a:lnTo>
                  <a:pt x="214" y="353"/>
                </a:lnTo>
                <a:lnTo>
                  <a:pt x="197" y="336"/>
                </a:lnTo>
                <a:lnTo>
                  <a:pt x="193" y="331"/>
                </a:lnTo>
                <a:lnTo>
                  <a:pt x="179" y="330"/>
                </a:lnTo>
                <a:lnTo>
                  <a:pt x="167" y="333"/>
                </a:lnTo>
                <a:lnTo>
                  <a:pt x="160" y="337"/>
                </a:lnTo>
                <a:lnTo>
                  <a:pt x="159" y="330"/>
                </a:lnTo>
                <a:lnTo>
                  <a:pt x="155" y="330"/>
                </a:lnTo>
                <a:lnTo>
                  <a:pt x="159" y="319"/>
                </a:lnTo>
                <a:lnTo>
                  <a:pt x="153" y="317"/>
                </a:lnTo>
                <a:lnTo>
                  <a:pt x="150" y="314"/>
                </a:lnTo>
                <a:lnTo>
                  <a:pt x="147" y="317"/>
                </a:lnTo>
                <a:lnTo>
                  <a:pt x="144" y="313"/>
                </a:lnTo>
                <a:lnTo>
                  <a:pt x="141" y="311"/>
                </a:lnTo>
                <a:lnTo>
                  <a:pt x="136" y="303"/>
                </a:lnTo>
                <a:lnTo>
                  <a:pt x="136" y="298"/>
                </a:lnTo>
                <a:lnTo>
                  <a:pt x="129" y="289"/>
                </a:lnTo>
                <a:lnTo>
                  <a:pt x="115" y="285"/>
                </a:lnTo>
                <a:lnTo>
                  <a:pt x="113" y="272"/>
                </a:lnTo>
                <a:lnTo>
                  <a:pt x="99" y="261"/>
                </a:lnTo>
                <a:lnTo>
                  <a:pt x="96" y="261"/>
                </a:lnTo>
                <a:lnTo>
                  <a:pt x="96" y="266"/>
                </a:lnTo>
                <a:lnTo>
                  <a:pt x="72" y="267"/>
                </a:lnTo>
                <a:lnTo>
                  <a:pt x="72" y="252"/>
                </a:lnTo>
                <a:lnTo>
                  <a:pt x="69" y="252"/>
                </a:lnTo>
                <a:lnTo>
                  <a:pt x="68" y="218"/>
                </a:lnTo>
                <a:lnTo>
                  <a:pt x="63" y="218"/>
                </a:lnTo>
                <a:lnTo>
                  <a:pt x="63" y="214"/>
                </a:lnTo>
                <a:lnTo>
                  <a:pt x="46" y="218"/>
                </a:lnTo>
                <a:lnTo>
                  <a:pt x="41" y="218"/>
                </a:lnTo>
                <a:lnTo>
                  <a:pt x="35" y="222"/>
                </a:lnTo>
                <a:lnTo>
                  <a:pt x="32" y="228"/>
                </a:lnTo>
                <a:lnTo>
                  <a:pt x="21" y="227"/>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85" name="Freeform 71"/>
          <p:cNvSpPr>
            <a:spLocks/>
          </p:cNvSpPr>
          <p:nvPr/>
        </p:nvSpPr>
        <p:spPr bwMode="auto">
          <a:xfrm>
            <a:off x="7881938" y="4691063"/>
            <a:ext cx="403225" cy="344487"/>
          </a:xfrm>
          <a:custGeom>
            <a:avLst/>
            <a:gdLst>
              <a:gd name="T0" fmla="*/ 251948400 w 264"/>
              <a:gd name="T1" fmla="*/ 415730064 h 246"/>
              <a:gd name="T2" fmla="*/ 216954901 w 264"/>
              <a:gd name="T3" fmla="*/ 421612949 h 246"/>
              <a:gd name="T4" fmla="*/ 212288796 w 264"/>
              <a:gd name="T5" fmla="*/ 429456327 h 246"/>
              <a:gd name="T6" fmla="*/ 200625823 w 264"/>
              <a:gd name="T7" fmla="*/ 378470864 h 246"/>
              <a:gd name="T8" fmla="*/ 191293565 w 264"/>
              <a:gd name="T9" fmla="*/ 362782618 h 246"/>
              <a:gd name="T10" fmla="*/ 167964566 w 264"/>
              <a:gd name="T11" fmla="*/ 374549874 h 246"/>
              <a:gd name="T12" fmla="*/ 170298382 w 264"/>
              <a:gd name="T13" fmla="*/ 352978745 h 246"/>
              <a:gd name="T14" fmla="*/ 114309700 w 264"/>
              <a:gd name="T15" fmla="*/ 301991880 h 246"/>
              <a:gd name="T16" fmla="*/ 20995189 w 264"/>
              <a:gd name="T17" fmla="*/ 288265617 h 246"/>
              <a:gd name="T18" fmla="*/ 16330611 w 264"/>
              <a:gd name="T19" fmla="*/ 264734080 h 246"/>
              <a:gd name="T20" fmla="*/ 11664503 w 264"/>
              <a:gd name="T21" fmla="*/ 223552490 h 246"/>
              <a:gd name="T22" fmla="*/ 11664503 w 264"/>
              <a:gd name="T23" fmla="*/ 203943343 h 246"/>
              <a:gd name="T24" fmla="*/ 46656483 w 264"/>
              <a:gd name="T25" fmla="*/ 203943343 h 246"/>
              <a:gd name="T26" fmla="*/ 48990299 w 264"/>
              <a:gd name="T27" fmla="*/ 194138069 h 246"/>
              <a:gd name="T28" fmla="*/ 69985494 w 264"/>
              <a:gd name="T29" fmla="*/ 198060458 h 246"/>
              <a:gd name="T30" fmla="*/ 74651600 w 264"/>
              <a:gd name="T31" fmla="*/ 209826227 h 246"/>
              <a:gd name="T32" fmla="*/ 83982283 w 264"/>
              <a:gd name="T33" fmla="*/ 174527477 h 246"/>
              <a:gd name="T34" fmla="*/ 104979017 w 264"/>
              <a:gd name="T35" fmla="*/ 170606488 h 246"/>
              <a:gd name="T36" fmla="*/ 102645201 w 264"/>
              <a:gd name="T37" fmla="*/ 164723604 h 246"/>
              <a:gd name="T38" fmla="*/ 109643595 w 264"/>
              <a:gd name="T39" fmla="*/ 158840719 h 246"/>
              <a:gd name="T40" fmla="*/ 156301593 w 264"/>
              <a:gd name="T41" fmla="*/ 154918330 h 246"/>
              <a:gd name="T42" fmla="*/ 221621006 w 264"/>
              <a:gd name="T43" fmla="*/ 111776245 h 246"/>
              <a:gd name="T44" fmla="*/ 240283900 w 264"/>
              <a:gd name="T45" fmla="*/ 115698635 h 246"/>
              <a:gd name="T46" fmla="*/ 289274188 w 264"/>
              <a:gd name="T47" fmla="*/ 70596033 h 246"/>
              <a:gd name="T48" fmla="*/ 317267765 w 264"/>
              <a:gd name="T49" fmla="*/ 88244686 h 246"/>
              <a:gd name="T50" fmla="*/ 380254841 w 264"/>
              <a:gd name="T51" fmla="*/ 49024991 h 246"/>
              <a:gd name="T52" fmla="*/ 426911408 w 264"/>
              <a:gd name="T53" fmla="*/ 0 h 246"/>
              <a:gd name="T54" fmla="*/ 443242012 w 264"/>
              <a:gd name="T55" fmla="*/ 41180201 h 246"/>
              <a:gd name="T56" fmla="*/ 440908196 w 264"/>
              <a:gd name="T57" fmla="*/ 82361802 h 246"/>
              <a:gd name="T58" fmla="*/ 461904906 w 264"/>
              <a:gd name="T59" fmla="*/ 123542014 h 246"/>
              <a:gd name="T60" fmla="*/ 494564589 w 264"/>
              <a:gd name="T61" fmla="*/ 127464403 h 246"/>
              <a:gd name="T62" fmla="*/ 515559772 w 264"/>
              <a:gd name="T63" fmla="*/ 109815750 h 246"/>
              <a:gd name="T64" fmla="*/ 613540347 w 264"/>
              <a:gd name="T65" fmla="*/ 176489372 h 246"/>
              <a:gd name="T66" fmla="*/ 613540347 w 264"/>
              <a:gd name="T67" fmla="*/ 252968312 h 246"/>
              <a:gd name="T68" fmla="*/ 615872636 w 264"/>
              <a:gd name="T69" fmla="*/ 345133965 h 246"/>
              <a:gd name="T70" fmla="*/ 597209742 w 264"/>
              <a:gd name="T71" fmla="*/ 362782618 h 246"/>
              <a:gd name="T72" fmla="*/ 608874241 w 264"/>
              <a:gd name="T73" fmla="*/ 380432759 h 246"/>
              <a:gd name="T74" fmla="*/ 559883954 w 264"/>
              <a:gd name="T75" fmla="*/ 394159022 h 246"/>
              <a:gd name="T76" fmla="*/ 524891982 w 264"/>
              <a:gd name="T77" fmla="*/ 390236632 h 246"/>
              <a:gd name="T78" fmla="*/ 468903301 w 264"/>
              <a:gd name="T79" fmla="*/ 411807675 h 246"/>
              <a:gd name="T80" fmla="*/ 447908118 w 264"/>
              <a:gd name="T81" fmla="*/ 427495833 h 246"/>
              <a:gd name="T82" fmla="*/ 424579119 w 264"/>
              <a:gd name="T83" fmla="*/ 470637918 h 246"/>
              <a:gd name="T84" fmla="*/ 380254841 w 264"/>
              <a:gd name="T85" fmla="*/ 482403686 h 246"/>
              <a:gd name="T86" fmla="*/ 340596764 w 264"/>
              <a:gd name="T87" fmla="*/ 476520802 h 246"/>
              <a:gd name="T88" fmla="*/ 331264553 w 264"/>
              <a:gd name="T89" fmla="*/ 478481296 h 246"/>
              <a:gd name="T90" fmla="*/ 314935476 w 264"/>
              <a:gd name="T91" fmla="*/ 478481296 h 246"/>
              <a:gd name="T92" fmla="*/ 300937160 w 264"/>
              <a:gd name="T93" fmla="*/ 478481296 h 246"/>
              <a:gd name="T94" fmla="*/ 314935476 w 264"/>
              <a:gd name="T95" fmla="*/ 472598412 h 246"/>
              <a:gd name="T96" fmla="*/ 319600054 w 264"/>
              <a:gd name="T97" fmla="*/ 466715528 h 246"/>
              <a:gd name="T98" fmla="*/ 275275872 w 264"/>
              <a:gd name="T99" fmla="*/ 429456327 h 246"/>
              <a:gd name="T100" fmla="*/ 254280689 w 264"/>
              <a:gd name="T101" fmla="*/ 415730064 h 2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4"/>
              <a:gd name="T154" fmla="*/ 0 h 246"/>
              <a:gd name="T155" fmla="*/ 264 w 264"/>
              <a:gd name="T156" fmla="*/ 246 h 2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4" h="246">
                <a:moveTo>
                  <a:pt x="109" y="212"/>
                </a:moveTo>
                <a:lnTo>
                  <a:pt x="108" y="212"/>
                </a:lnTo>
                <a:lnTo>
                  <a:pt x="95" y="212"/>
                </a:lnTo>
                <a:lnTo>
                  <a:pt x="93" y="215"/>
                </a:lnTo>
                <a:lnTo>
                  <a:pt x="98" y="218"/>
                </a:lnTo>
                <a:lnTo>
                  <a:pt x="91" y="219"/>
                </a:lnTo>
                <a:lnTo>
                  <a:pt x="90" y="212"/>
                </a:lnTo>
                <a:lnTo>
                  <a:pt x="86" y="193"/>
                </a:lnTo>
                <a:lnTo>
                  <a:pt x="82" y="191"/>
                </a:lnTo>
                <a:lnTo>
                  <a:pt x="82" y="185"/>
                </a:lnTo>
                <a:lnTo>
                  <a:pt x="75" y="193"/>
                </a:lnTo>
                <a:lnTo>
                  <a:pt x="72" y="191"/>
                </a:lnTo>
                <a:lnTo>
                  <a:pt x="76" y="183"/>
                </a:lnTo>
                <a:lnTo>
                  <a:pt x="73" y="180"/>
                </a:lnTo>
                <a:lnTo>
                  <a:pt x="55" y="163"/>
                </a:lnTo>
                <a:lnTo>
                  <a:pt x="49" y="154"/>
                </a:lnTo>
                <a:lnTo>
                  <a:pt x="43" y="149"/>
                </a:lnTo>
                <a:lnTo>
                  <a:pt x="9" y="147"/>
                </a:lnTo>
                <a:lnTo>
                  <a:pt x="0" y="146"/>
                </a:lnTo>
                <a:lnTo>
                  <a:pt x="7" y="135"/>
                </a:lnTo>
                <a:lnTo>
                  <a:pt x="4" y="121"/>
                </a:lnTo>
                <a:lnTo>
                  <a:pt x="5" y="114"/>
                </a:lnTo>
                <a:lnTo>
                  <a:pt x="7" y="110"/>
                </a:lnTo>
                <a:lnTo>
                  <a:pt x="5" y="104"/>
                </a:lnTo>
                <a:lnTo>
                  <a:pt x="9" y="102"/>
                </a:lnTo>
                <a:lnTo>
                  <a:pt x="20" y="104"/>
                </a:lnTo>
                <a:lnTo>
                  <a:pt x="20" y="99"/>
                </a:lnTo>
                <a:lnTo>
                  <a:pt x="21" y="99"/>
                </a:lnTo>
                <a:lnTo>
                  <a:pt x="27" y="96"/>
                </a:lnTo>
                <a:lnTo>
                  <a:pt x="30" y="101"/>
                </a:lnTo>
                <a:lnTo>
                  <a:pt x="31" y="107"/>
                </a:lnTo>
                <a:lnTo>
                  <a:pt x="32" y="107"/>
                </a:lnTo>
                <a:lnTo>
                  <a:pt x="31" y="89"/>
                </a:lnTo>
                <a:lnTo>
                  <a:pt x="36" y="89"/>
                </a:lnTo>
                <a:lnTo>
                  <a:pt x="37" y="85"/>
                </a:lnTo>
                <a:lnTo>
                  <a:pt x="45" y="87"/>
                </a:lnTo>
                <a:lnTo>
                  <a:pt x="46" y="84"/>
                </a:lnTo>
                <a:lnTo>
                  <a:pt x="44" y="84"/>
                </a:lnTo>
                <a:lnTo>
                  <a:pt x="44" y="81"/>
                </a:lnTo>
                <a:lnTo>
                  <a:pt x="47" y="81"/>
                </a:lnTo>
                <a:lnTo>
                  <a:pt x="54" y="76"/>
                </a:lnTo>
                <a:lnTo>
                  <a:pt x="67" y="79"/>
                </a:lnTo>
                <a:lnTo>
                  <a:pt x="90" y="56"/>
                </a:lnTo>
                <a:lnTo>
                  <a:pt x="95" y="57"/>
                </a:lnTo>
                <a:lnTo>
                  <a:pt x="100" y="60"/>
                </a:lnTo>
                <a:lnTo>
                  <a:pt x="103" y="59"/>
                </a:lnTo>
                <a:lnTo>
                  <a:pt x="105" y="60"/>
                </a:lnTo>
                <a:lnTo>
                  <a:pt x="124" y="36"/>
                </a:lnTo>
                <a:lnTo>
                  <a:pt x="129" y="37"/>
                </a:lnTo>
                <a:lnTo>
                  <a:pt x="136" y="45"/>
                </a:lnTo>
                <a:lnTo>
                  <a:pt x="150" y="37"/>
                </a:lnTo>
                <a:lnTo>
                  <a:pt x="163" y="25"/>
                </a:lnTo>
                <a:lnTo>
                  <a:pt x="168" y="11"/>
                </a:lnTo>
                <a:lnTo>
                  <a:pt x="183" y="0"/>
                </a:lnTo>
                <a:lnTo>
                  <a:pt x="181" y="12"/>
                </a:lnTo>
                <a:lnTo>
                  <a:pt x="190" y="21"/>
                </a:lnTo>
                <a:lnTo>
                  <a:pt x="192" y="34"/>
                </a:lnTo>
                <a:lnTo>
                  <a:pt x="189" y="42"/>
                </a:lnTo>
                <a:lnTo>
                  <a:pt x="194" y="62"/>
                </a:lnTo>
                <a:lnTo>
                  <a:pt x="198" y="63"/>
                </a:lnTo>
                <a:lnTo>
                  <a:pt x="202" y="60"/>
                </a:lnTo>
                <a:lnTo>
                  <a:pt x="212" y="65"/>
                </a:lnTo>
                <a:lnTo>
                  <a:pt x="218" y="57"/>
                </a:lnTo>
                <a:lnTo>
                  <a:pt x="221" y="56"/>
                </a:lnTo>
                <a:lnTo>
                  <a:pt x="238" y="63"/>
                </a:lnTo>
                <a:lnTo>
                  <a:pt x="263" y="90"/>
                </a:lnTo>
                <a:lnTo>
                  <a:pt x="256" y="102"/>
                </a:lnTo>
                <a:lnTo>
                  <a:pt x="263" y="129"/>
                </a:lnTo>
                <a:lnTo>
                  <a:pt x="261" y="149"/>
                </a:lnTo>
                <a:lnTo>
                  <a:pt x="264" y="176"/>
                </a:lnTo>
                <a:lnTo>
                  <a:pt x="258" y="179"/>
                </a:lnTo>
                <a:lnTo>
                  <a:pt x="256" y="185"/>
                </a:lnTo>
                <a:lnTo>
                  <a:pt x="261" y="188"/>
                </a:lnTo>
                <a:lnTo>
                  <a:pt x="261" y="194"/>
                </a:lnTo>
                <a:lnTo>
                  <a:pt x="255" y="198"/>
                </a:lnTo>
                <a:lnTo>
                  <a:pt x="240" y="201"/>
                </a:lnTo>
                <a:lnTo>
                  <a:pt x="233" y="198"/>
                </a:lnTo>
                <a:lnTo>
                  <a:pt x="225" y="199"/>
                </a:lnTo>
                <a:lnTo>
                  <a:pt x="215" y="207"/>
                </a:lnTo>
                <a:lnTo>
                  <a:pt x="201" y="210"/>
                </a:lnTo>
                <a:lnTo>
                  <a:pt x="200" y="212"/>
                </a:lnTo>
                <a:lnTo>
                  <a:pt x="192" y="218"/>
                </a:lnTo>
                <a:lnTo>
                  <a:pt x="182" y="237"/>
                </a:lnTo>
                <a:lnTo>
                  <a:pt x="182" y="240"/>
                </a:lnTo>
                <a:lnTo>
                  <a:pt x="168" y="243"/>
                </a:lnTo>
                <a:lnTo>
                  <a:pt x="163" y="246"/>
                </a:lnTo>
                <a:lnTo>
                  <a:pt x="149" y="240"/>
                </a:lnTo>
                <a:lnTo>
                  <a:pt x="146" y="243"/>
                </a:lnTo>
                <a:lnTo>
                  <a:pt x="144" y="241"/>
                </a:lnTo>
                <a:lnTo>
                  <a:pt x="142" y="244"/>
                </a:lnTo>
                <a:lnTo>
                  <a:pt x="137" y="243"/>
                </a:lnTo>
                <a:lnTo>
                  <a:pt x="135" y="244"/>
                </a:lnTo>
                <a:lnTo>
                  <a:pt x="132" y="243"/>
                </a:lnTo>
                <a:lnTo>
                  <a:pt x="129" y="244"/>
                </a:lnTo>
                <a:lnTo>
                  <a:pt x="129" y="240"/>
                </a:lnTo>
                <a:lnTo>
                  <a:pt x="135" y="241"/>
                </a:lnTo>
                <a:lnTo>
                  <a:pt x="133" y="238"/>
                </a:lnTo>
                <a:lnTo>
                  <a:pt x="137" y="238"/>
                </a:lnTo>
                <a:lnTo>
                  <a:pt x="139" y="232"/>
                </a:lnTo>
                <a:lnTo>
                  <a:pt x="118" y="219"/>
                </a:lnTo>
                <a:lnTo>
                  <a:pt x="112" y="218"/>
                </a:lnTo>
                <a:lnTo>
                  <a:pt x="109" y="212"/>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86" name="Freeform 72"/>
          <p:cNvSpPr>
            <a:spLocks/>
          </p:cNvSpPr>
          <p:nvPr/>
        </p:nvSpPr>
        <p:spPr bwMode="auto">
          <a:xfrm>
            <a:off x="7008813" y="1655763"/>
            <a:ext cx="776287" cy="1203325"/>
          </a:xfrm>
          <a:custGeom>
            <a:avLst/>
            <a:gdLst>
              <a:gd name="T0" fmla="*/ 305829702 w 510"/>
              <a:gd name="T1" fmla="*/ 1052313347 h 862"/>
              <a:gd name="T2" fmla="*/ 308146385 w 510"/>
              <a:gd name="T3" fmla="*/ 1026980711 h 862"/>
              <a:gd name="T4" fmla="*/ 259491467 w 510"/>
              <a:gd name="T5" fmla="*/ 993851592 h 862"/>
              <a:gd name="T6" fmla="*/ 308146385 w 510"/>
              <a:gd name="T7" fmla="*/ 945133695 h 862"/>
              <a:gd name="T8" fmla="*/ 303513018 w 510"/>
              <a:gd name="T9" fmla="*/ 915902119 h 862"/>
              <a:gd name="T10" fmla="*/ 303513018 w 510"/>
              <a:gd name="T11" fmla="*/ 886671939 h 862"/>
              <a:gd name="T12" fmla="*/ 261808151 w 510"/>
              <a:gd name="T13" fmla="*/ 851594048 h 862"/>
              <a:gd name="T14" fmla="*/ 247906528 w 510"/>
              <a:gd name="T15" fmla="*/ 798978607 h 862"/>
              <a:gd name="T16" fmla="*/ 210836550 w 510"/>
              <a:gd name="T17" fmla="*/ 756107025 h 862"/>
              <a:gd name="T18" fmla="*/ 234004906 w 510"/>
              <a:gd name="T19" fmla="*/ 750260710 h 862"/>
              <a:gd name="T20" fmla="*/ 236323111 w 510"/>
              <a:gd name="T21" fmla="*/ 750260710 h 862"/>
              <a:gd name="T22" fmla="*/ 213153233 w 510"/>
              <a:gd name="T23" fmla="*/ 717131417 h 862"/>
              <a:gd name="T24" fmla="*/ 180716574 w 510"/>
              <a:gd name="T25" fmla="*/ 646978426 h 862"/>
              <a:gd name="T26" fmla="*/ 97309859 w 510"/>
              <a:gd name="T27" fmla="*/ 629439481 h 862"/>
              <a:gd name="T28" fmla="*/ 32436624 w 510"/>
              <a:gd name="T29" fmla="*/ 539797378 h 862"/>
              <a:gd name="T30" fmla="*/ 23168362 w 510"/>
              <a:gd name="T31" fmla="*/ 489130709 h 862"/>
              <a:gd name="T32" fmla="*/ 74139981 w 510"/>
              <a:gd name="T33" fmla="*/ 358565708 h 862"/>
              <a:gd name="T34" fmla="*/ 169133157 w 510"/>
              <a:gd name="T35" fmla="*/ 337130615 h 862"/>
              <a:gd name="T36" fmla="*/ 240956478 w 510"/>
              <a:gd name="T37" fmla="*/ 265027458 h 862"/>
              <a:gd name="T38" fmla="*/ 254858100 w 510"/>
              <a:gd name="T39" fmla="*/ 155898989 h 862"/>
              <a:gd name="T40" fmla="*/ 312779752 w 510"/>
              <a:gd name="T41" fmla="*/ 60410549 h 862"/>
              <a:gd name="T42" fmla="*/ 312779752 w 510"/>
              <a:gd name="T43" fmla="*/ 9743861 h 862"/>
              <a:gd name="T44" fmla="*/ 382286342 w 510"/>
              <a:gd name="T45" fmla="*/ 19487723 h 862"/>
              <a:gd name="T46" fmla="*/ 451793028 w 510"/>
              <a:gd name="T47" fmla="*/ 64308093 h 862"/>
              <a:gd name="T48" fmla="*/ 477278067 w 510"/>
              <a:gd name="T49" fmla="*/ 146155131 h 862"/>
              <a:gd name="T50" fmla="*/ 560686280 w 510"/>
              <a:gd name="T51" fmla="*/ 134462500 h 862"/>
              <a:gd name="T52" fmla="*/ 639461126 w 510"/>
              <a:gd name="T53" fmla="*/ 136411272 h 862"/>
              <a:gd name="T54" fmla="*/ 792375929 w 510"/>
              <a:gd name="T55" fmla="*/ 134462500 h 862"/>
              <a:gd name="T56" fmla="*/ 861882710 w 510"/>
              <a:gd name="T57" fmla="*/ 177334082 h 862"/>
              <a:gd name="T58" fmla="*/ 834079465 w 510"/>
              <a:gd name="T59" fmla="*/ 239693425 h 862"/>
              <a:gd name="T60" fmla="*/ 822494526 w 510"/>
              <a:gd name="T61" fmla="*/ 274771316 h 862"/>
              <a:gd name="T62" fmla="*/ 757622634 w 510"/>
              <a:gd name="T63" fmla="*/ 325437985 h 862"/>
              <a:gd name="T64" fmla="*/ 794692613 w 510"/>
              <a:gd name="T65" fmla="*/ 411181236 h 862"/>
              <a:gd name="T66" fmla="*/ 752987745 w 510"/>
              <a:gd name="T67" fmla="*/ 475489307 h 862"/>
              <a:gd name="T68" fmla="*/ 831762781 w 510"/>
              <a:gd name="T69" fmla="*/ 526157372 h 862"/>
              <a:gd name="T70" fmla="*/ 780790990 w 510"/>
              <a:gd name="T71" fmla="*/ 541746149 h 862"/>
              <a:gd name="T72" fmla="*/ 769206051 w 510"/>
              <a:gd name="T73" fmla="*/ 569028954 h 862"/>
              <a:gd name="T74" fmla="*/ 759939317 w 510"/>
              <a:gd name="T75" fmla="*/ 588516671 h 862"/>
              <a:gd name="T76" fmla="*/ 778474307 w 510"/>
              <a:gd name="T77" fmla="*/ 680106150 h 862"/>
              <a:gd name="T78" fmla="*/ 790059246 w 510"/>
              <a:gd name="T79" fmla="*/ 853542820 h 862"/>
              <a:gd name="T80" fmla="*/ 931389300 w 510"/>
              <a:gd name="T81" fmla="*/ 929543521 h 862"/>
              <a:gd name="T82" fmla="*/ 931389300 w 510"/>
              <a:gd name="T83" fmla="*/ 1009441765 h 862"/>
              <a:gd name="T84" fmla="*/ 973092646 w 510"/>
              <a:gd name="T85" fmla="*/ 1087391238 h 862"/>
              <a:gd name="T86" fmla="*/ 1005529257 w 510"/>
              <a:gd name="T87" fmla="*/ 1161441772 h 862"/>
              <a:gd name="T88" fmla="*/ 1098204204 w 510"/>
              <a:gd name="T89" fmla="*/ 1206263521 h 862"/>
              <a:gd name="T90" fmla="*/ 1149175805 w 510"/>
              <a:gd name="T91" fmla="*/ 1245237560 h 862"/>
              <a:gd name="T92" fmla="*/ 1086620787 w 510"/>
              <a:gd name="T93" fmla="*/ 1420622827 h 862"/>
              <a:gd name="T94" fmla="*/ 993944318 w 510"/>
              <a:gd name="T95" fmla="*/ 1479084932 h 862"/>
              <a:gd name="T96" fmla="*/ 852614454 w 510"/>
              <a:gd name="T97" fmla="*/ 1609649845 h 862"/>
              <a:gd name="T98" fmla="*/ 778474307 w 510"/>
              <a:gd name="T99" fmla="*/ 1668111601 h 862"/>
              <a:gd name="T100" fmla="*/ 708967716 w 510"/>
              <a:gd name="T101" fmla="*/ 1597957215 h 862"/>
              <a:gd name="T102" fmla="*/ 711284400 w 510"/>
              <a:gd name="T103" fmla="*/ 1512214051 h 862"/>
              <a:gd name="T104" fmla="*/ 671897738 w 510"/>
              <a:gd name="T105" fmla="*/ 1488828790 h 862"/>
              <a:gd name="T106" fmla="*/ 627876187 w 510"/>
              <a:gd name="T107" fmla="*/ 1484931247 h 862"/>
              <a:gd name="T108" fmla="*/ 627876187 w 510"/>
              <a:gd name="T109" fmla="*/ 1397238962 h 862"/>
              <a:gd name="T110" fmla="*/ 604707831 w 510"/>
              <a:gd name="T111" fmla="*/ 1327084576 h 862"/>
              <a:gd name="T112" fmla="*/ 549102863 w 510"/>
              <a:gd name="T113" fmla="*/ 1293955457 h 862"/>
              <a:gd name="T114" fmla="*/ 474961384 w 510"/>
              <a:gd name="T115" fmla="*/ 1264725277 h 862"/>
              <a:gd name="T116" fmla="*/ 412406366 w 510"/>
              <a:gd name="T117" fmla="*/ 1245237560 h 862"/>
              <a:gd name="T118" fmla="*/ 352166414 w 510"/>
              <a:gd name="T119" fmla="*/ 1216007380 h 862"/>
              <a:gd name="T120" fmla="*/ 298878129 w 510"/>
              <a:gd name="T121" fmla="*/ 1130262820 h 8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0"/>
              <a:gd name="T184" fmla="*/ 0 h 862"/>
              <a:gd name="T185" fmla="*/ 510 w 510"/>
              <a:gd name="T186" fmla="*/ 862 h 8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0" h="862">
                <a:moveTo>
                  <a:pt x="129" y="577"/>
                </a:moveTo>
                <a:lnTo>
                  <a:pt x="133" y="574"/>
                </a:lnTo>
                <a:lnTo>
                  <a:pt x="139" y="552"/>
                </a:lnTo>
                <a:lnTo>
                  <a:pt x="137" y="543"/>
                </a:lnTo>
                <a:lnTo>
                  <a:pt x="132" y="540"/>
                </a:lnTo>
                <a:lnTo>
                  <a:pt x="135" y="533"/>
                </a:lnTo>
                <a:lnTo>
                  <a:pt x="138" y="533"/>
                </a:lnTo>
                <a:lnTo>
                  <a:pt x="139" y="530"/>
                </a:lnTo>
                <a:lnTo>
                  <a:pt x="137" y="532"/>
                </a:lnTo>
                <a:lnTo>
                  <a:pt x="133" y="527"/>
                </a:lnTo>
                <a:lnTo>
                  <a:pt x="128" y="530"/>
                </a:lnTo>
                <a:lnTo>
                  <a:pt x="114" y="524"/>
                </a:lnTo>
                <a:lnTo>
                  <a:pt x="114" y="518"/>
                </a:lnTo>
                <a:lnTo>
                  <a:pt x="114" y="511"/>
                </a:lnTo>
                <a:lnTo>
                  <a:pt x="112" y="510"/>
                </a:lnTo>
                <a:lnTo>
                  <a:pt x="112" y="502"/>
                </a:lnTo>
                <a:lnTo>
                  <a:pt x="120" y="501"/>
                </a:lnTo>
                <a:lnTo>
                  <a:pt x="125" y="496"/>
                </a:lnTo>
                <a:lnTo>
                  <a:pt x="133" y="494"/>
                </a:lnTo>
                <a:lnTo>
                  <a:pt x="133" y="485"/>
                </a:lnTo>
                <a:lnTo>
                  <a:pt x="135" y="480"/>
                </a:lnTo>
                <a:lnTo>
                  <a:pt x="138" y="480"/>
                </a:lnTo>
                <a:lnTo>
                  <a:pt x="138" y="477"/>
                </a:lnTo>
                <a:lnTo>
                  <a:pt x="132" y="476"/>
                </a:lnTo>
                <a:lnTo>
                  <a:pt x="131" y="470"/>
                </a:lnTo>
                <a:lnTo>
                  <a:pt x="137" y="462"/>
                </a:lnTo>
                <a:lnTo>
                  <a:pt x="135" y="457"/>
                </a:lnTo>
                <a:lnTo>
                  <a:pt x="137" y="452"/>
                </a:lnTo>
                <a:lnTo>
                  <a:pt x="129" y="451"/>
                </a:lnTo>
                <a:lnTo>
                  <a:pt x="131" y="455"/>
                </a:lnTo>
                <a:lnTo>
                  <a:pt x="129" y="458"/>
                </a:lnTo>
                <a:lnTo>
                  <a:pt x="127" y="457"/>
                </a:lnTo>
                <a:lnTo>
                  <a:pt x="120" y="444"/>
                </a:lnTo>
                <a:lnTo>
                  <a:pt x="114" y="443"/>
                </a:lnTo>
                <a:lnTo>
                  <a:pt x="113" y="437"/>
                </a:lnTo>
                <a:lnTo>
                  <a:pt x="107" y="437"/>
                </a:lnTo>
                <a:lnTo>
                  <a:pt x="105" y="435"/>
                </a:lnTo>
                <a:lnTo>
                  <a:pt x="110" y="427"/>
                </a:lnTo>
                <a:lnTo>
                  <a:pt x="107" y="419"/>
                </a:lnTo>
                <a:lnTo>
                  <a:pt x="107" y="410"/>
                </a:lnTo>
                <a:lnTo>
                  <a:pt x="87" y="395"/>
                </a:lnTo>
                <a:lnTo>
                  <a:pt x="77" y="379"/>
                </a:lnTo>
                <a:lnTo>
                  <a:pt x="83" y="379"/>
                </a:lnTo>
                <a:lnTo>
                  <a:pt x="90" y="390"/>
                </a:lnTo>
                <a:lnTo>
                  <a:pt x="91" y="388"/>
                </a:lnTo>
                <a:lnTo>
                  <a:pt x="101" y="398"/>
                </a:lnTo>
                <a:lnTo>
                  <a:pt x="104" y="396"/>
                </a:lnTo>
                <a:lnTo>
                  <a:pt x="100" y="390"/>
                </a:lnTo>
                <a:lnTo>
                  <a:pt x="102" y="388"/>
                </a:lnTo>
                <a:lnTo>
                  <a:pt x="101" y="385"/>
                </a:lnTo>
                <a:lnTo>
                  <a:pt x="98" y="385"/>
                </a:lnTo>
                <a:lnTo>
                  <a:pt x="99" y="382"/>
                </a:lnTo>
                <a:lnTo>
                  <a:pt x="96" y="376"/>
                </a:lnTo>
                <a:lnTo>
                  <a:pt x="100" y="379"/>
                </a:lnTo>
                <a:lnTo>
                  <a:pt x="102" y="385"/>
                </a:lnTo>
                <a:lnTo>
                  <a:pt x="105" y="388"/>
                </a:lnTo>
                <a:lnTo>
                  <a:pt x="110" y="384"/>
                </a:lnTo>
                <a:lnTo>
                  <a:pt x="107" y="382"/>
                </a:lnTo>
                <a:lnTo>
                  <a:pt x="107" y="377"/>
                </a:lnTo>
                <a:lnTo>
                  <a:pt x="92" y="368"/>
                </a:lnTo>
                <a:lnTo>
                  <a:pt x="92" y="364"/>
                </a:lnTo>
                <a:lnTo>
                  <a:pt x="86" y="364"/>
                </a:lnTo>
                <a:lnTo>
                  <a:pt x="78" y="359"/>
                </a:lnTo>
                <a:lnTo>
                  <a:pt x="73" y="337"/>
                </a:lnTo>
                <a:lnTo>
                  <a:pt x="78" y="332"/>
                </a:lnTo>
                <a:lnTo>
                  <a:pt x="81" y="325"/>
                </a:lnTo>
                <a:lnTo>
                  <a:pt x="73" y="307"/>
                </a:lnTo>
                <a:lnTo>
                  <a:pt x="64" y="299"/>
                </a:lnTo>
                <a:lnTo>
                  <a:pt x="53" y="304"/>
                </a:lnTo>
                <a:lnTo>
                  <a:pt x="42" y="323"/>
                </a:lnTo>
                <a:lnTo>
                  <a:pt x="36" y="326"/>
                </a:lnTo>
                <a:lnTo>
                  <a:pt x="35" y="331"/>
                </a:lnTo>
                <a:lnTo>
                  <a:pt x="18" y="298"/>
                </a:lnTo>
                <a:lnTo>
                  <a:pt x="17" y="289"/>
                </a:lnTo>
                <a:lnTo>
                  <a:pt x="14" y="277"/>
                </a:lnTo>
                <a:lnTo>
                  <a:pt x="6" y="271"/>
                </a:lnTo>
                <a:lnTo>
                  <a:pt x="0" y="269"/>
                </a:lnTo>
                <a:lnTo>
                  <a:pt x="0" y="257"/>
                </a:lnTo>
                <a:lnTo>
                  <a:pt x="6" y="254"/>
                </a:lnTo>
                <a:lnTo>
                  <a:pt x="10" y="251"/>
                </a:lnTo>
                <a:lnTo>
                  <a:pt x="13" y="245"/>
                </a:lnTo>
                <a:lnTo>
                  <a:pt x="18" y="239"/>
                </a:lnTo>
                <a:lnTo>
                  <a:pt x="26" y="198"/>
                </a:lnTo>
                <a:lnTo>
                  <a:pt x="22" y="186"/>
                </a:lnTo>
                <a:lnTo>
                  <a:pt x="32" y="184"/>
                </a:lnTo>
                <a:lnTo>
                  <a:pt x="51" y="175"/>
                </a:lnTo>
                <a:lnTo>
                  <a:pt x="55" y="170"/>
                </a:lnTo>
                <a:lnTo>
                  <a:pt x="60" y="169"/>
                </a:lnTo>
                <a:lnTo>
                  <a:pt x="64" y="173"/>
                </a:lnTo>
                <a:lnTo>
                  <a:pt x="73" y="173"/>
                </a:lnTo>
                <a:lnTo>
                  <a:pt x="70" y="161"/>
                </a:lnTo>
                <a:lnTo>
                  <a:pt x="82" y="145"/>
                </a:lnTo>
                <a:lnTo>
                  <a:pt x="92" y="145"/>
                </a:lnTo>
                <a:lnTo>
                  <a:pt x="98" y="144"/>
                </a:lnTo>
                <a:lnTo>
                  <a:pt x="104" y="136"/>
                </a:lnTo>
                <a:lnTo>
                  <a:pt x="93" y="122"/>
                </a:lnTo>
                <a:lnTo>
                  <a:pt x="96" y="113"/>
                </a:lnTo>
                <a:lnTo>
                  <a:pt x="96" y="100"/>
                </a:lnTo>
                <a:lnTo>
                  <a:pt x="112" y="91"/>
                </a:lnTo>
                <a:lnTo>
                  <a:pt x="110" y="80"/>
                </a:lnTo>
                <a:lnTo>
                  <a:pt x="122" y="66"/>
                </a:lnTo>
                <a:lnTo>
                  <a:pt x="125" y="55"/>
                </a:lnTo>
                <a:lnTo>
                  <a:pt x="129" y="55"/>
                </a:lnTo>
                <a:lnTo>
                  <a:pt x="132" y="51"/>
                </a:lnTo>
                <a:lnTo>
                  <a:pt x="135" y="31"/>
                </a:lnTo>
                <a:lnTo>
                  <a:pt x="137" y="27"/>
                </a:lnTo>
                <a:lnTo>
                  <a:pt x="136" y="18"/>
                </a:lnTo>
                <a:lnTo>
                  <a:pt x="135" y="16"/>
                </a:lnTo>
                <a:lnTo>
                  <a:pt x="137" y="8"/>
                </a:lnTo>
                <a:lnTo>
                  <a:pt x="135" y="5"/>
                </a:lnTo>
                <a:lnTo>
                  <a:pt x="135" y="0"/>
                </a:lnTo>
                <a:lnTo>
                  <a:pt x="144" y="2"/>
                </a:lnTo>
                <a:lnTo>
                  <a:pt x="149" y="5"/>
                </a:lnTo>
                <a:lnTo>
                  <a:pt x="159" y="10"/>
                </a:lnTo>
                <a:lnTo>
                  <a:pt x="165" y="10"/>
                </a:lnTo>
                <a:lnTo>
                  <a:pt x="169" y="12"/>
                </a:lnTo>
                <a:lnTo>
                  <a:pt x="174" y="12"/>
                </a:lnTo>
                <a:lnTo>
                  <a:pt x="175" y="15"/>
                </a:lnTo>
                <a:lnTo>
                  <a:pt x="195" y="21"/>
                </a:lnTo>
                <a:lnTo>
                  <a:pt x="195" y="33"/>
                </a:lnTo>
                <a:lnTo>
                  <a:pt x="185" y="44"/>
                </a:lnTo>
                <a:lnTo>
                  <a:pt x="187" y="51"/>
                </a:lnTo>
                <a:lnTo>
                  <a:pt x="190" y="55"/>
                </a:lnTo>
                <a:lnTo>
                  <a:pt x="194" y="57"/>
                </a:lnTo>
                <a:lnTo>
                  <a:pt x="206" y="75"/>
                </a:lnTo>
                <a:lnTo>
                  <a:pt x="211" y="76"/>
                </a:lnTo>
                <a:lnTo>
                  <a:pt x="216" y="75"/>
                </a:lnTo>
                <a:lnTo>
                  <a:pt x="221" y="64"/>
                </a:lnTo>
                <a:lnTo>
                  <a:pt x="231" y="69"/>
                </a:lnTo>
                <a:lnTo>
                  <a:pt x="242" y="69"/>
                </a:lnTo>
                <a:lnTo>
                  <a:pt x="246" y="58"/>
                </a:lnTo>
                <a:lnTo>
                  <a:pt x="251" y="60"/>
                </a:lnTo>
                <a:lnTo>
                  <a:pt x="265" y="75"/>
                </a:lnTo>
                <a:lnTo>
                  <a:pt x="270" y="70"/>
                </a:lnTo>
                <a:lnTo>
                  <a:pt x="276" y="70"/>
                </a:lnTo>
                <a:lnTo>
                  <a:pt x="281" y="66"/>
                </a:lnTo>
                <a:lnTo>
                  <a:pt x="299" y="63"/>
                </a:lnTo>
                <a:lnTo>
                  <a:pt x="315" y="66"/>
                </a:lnTo>
                <a:lnTo>
                  <a:pt x="327" y="70"/>
                </a:lnTo>
                <a:lnTo>
                  <a:pt x="342" y="69"/>
                </a:lnTo>
                <a:lnTo>
                  <a:pt x="350" y="70"/>
                </a:lnTo>
                <a:lnTo>
                  <a:pt x="356" y="69"/>
                </a:lnTo>
                <a:lnTo>
                  <a:pt x="360" y="78"/>
                </a:lnTo>
                <a:lnTo>
                  <a:pt x="366" y="83"/>
                </a:lnTo>
                <a:lnTo>
                  <a:pt x="372" y="91"/>
                </a:lnTo>
                <a:lnTo>
                  <a:pt x="369" y="106"/>
                </a:lnTo>
                <a:lnTo>
                  <a:pt x="364" y="108"/>
                </a:lnTo>
                <a:lnTo>
                  <a:pt x="363" y="111"/>
                </a:lnTo>
                <a:lnTo>
                  <a:pt x="364" y="117"/>
                </a:lnTo>
                <a:lnTo>
                  <a:pt x="360" y="123"/>
                </a:lnTo>
                <a:lnTo>
                  <a:pt x="360" y="125"/>
                </a:lnTo>
                <a:lnTo>
                  <a:pt x="368" y="125"/>
                </a:lnTo>
                <a:lnTo>
                  <a:pt x="364" y="131"/>
                </a:lnTo>
                <a:lnTo>
                  <a:pt x="357" y="134"/>
                </a:lnTo>
                <a:lnTo>
                  <a:pt x="355" y="141"/>
                </a:lnTo>
                <a:lnTo>
                  <a:pt x="349" y="142"/>
                </a:lnTo>
                <a:lnTo>
                  <a:pt x="345" y="147"/>
                </a:lnTo>
                <a:lnTo>
                  <a:pt x="340" y="148"/>
                </a:lnTo>
                <a:lnTo>
                  <a:pt x="323" y="161"/>
                </a:lnTo>
                <a:lnTo>
                  <a:pt x="327" y="167"/>
                </a:lnTo>
                <a:lnTo>
                  <a:pt x="340" y="167"/>
                </a:lnTo>
                <a:lnTo>
                  <a:pt x="346" y="176"/>
                </a:lnTo>
                <a:lnTo>
                  <a:pt x="338" y="184"/>
                </a:lnTo>
                <a:lnTo>
                  <a:pt x="340" y="200"/>
                </a:lnTo>
                <a:lnTo>
                  <a:pt x="343" y="211"/>
                </a:lnTo>
                <a:lnTo>
                  <a:pt x="340" y="223"/>
                </a:lnTo>
                <a:lnTo>
                  <a:pt x="334" y="226"/>
                </a:lnTo>
                <a:lnTo>
                  <a:pt x="328" y="226"/>
                </a:lnTo>
                <a:lnTo>
                  <a:pt x="324" y="234"/>
                </a:lnTo>
                <a:lnTo>
                  <a:pt x="325" y="244"/>
                </a:lnTo>
                <a:lnTo>
                  <a:pt x="334" y="250"/>
                </a:lnTo>
                <a:lnTo>
                  <a:pt x="334" y="254"/>
                </a:lnTo>
                <a:lnTo>
                  <a:pt x="345" y="259"/>
                </a:lnTo>
                <a:lnTo>
                  <a:pt x="350" y="267"/>
                </a:lnTo>
                <a:lnTo>
                  <a:pt x="359" y="270"/>
                </a:lnTo>
                <a:lnTo>
                  <a:pt x="356" y="273"/>
                </a:lnTo>
                <a:lnTo>
                  <a:pt x="345" y="270"/>
                </a:lnTo>
                <a:lnTo>
                  <a:pt x="340" y="275"/>
                </a:lnTo>
                <a:lnTo>
                  <a:pt x="340" y="278"/>
                </a:lnTo>
                <a:lnTo>
                  <a:pt x="337" y="278"/>
                </a:lnTo>
                <a:lnTo>
                  <a:pt x="330" y="286"/>
                </a:lnTo>
                <a:lnTo>
                  <a:pt x="334" y="290"/>
                </a:lnTo>
                <a:lnTo>
                  <a:pt x="341" y="289"/>
                </a:lnTo>
                <a:lnTo>
                  <a:pt x="338" y="292"/>
                </a:lnTo>
                <a:lnTo>
                  <a:pt x="332" y="292"/>
                </a:lnTo>
                <a:lnTo>
                  <a:pt x="325" y="287"/>
                </a:lnTo>
                <a:lnTo>
                  <a:pt x="319" y="292"/>
                </a:lnTo>
                <a:lnTo>
                  <a:pt x="322" y="296"/>
                </a:lnTo>
                <a:lnTo>
                  <a:pt x="327" y="299"/>
                </a:lnTo>
                <a:lnTo>
                  <a:pt x="328" y="302"/>
                </a:lnTo>
                <a:lnTo>
                  <a:pt x="320" y="307"/>
                </a:lnTo>
                <a:lnTo>
                  <a:pt x="307" y="320"/>
                </a:lnTo>
                <a:lnTo>
                  <a:pt x="319" y="329"/>
                </a:lnTo>
                <a:lnTo>
                  <a:pt x="336" y="338"/>
                </a:lnTo>
                <a:lnTo>
                  <a:pt x="336" y="349"/>
                </a:lnTo>
                <a:lnTo>
                  <a:pt x="341" y="357"/>
                </a:lnTo>
                <a:lnTo>
                  <a:pt x="337" y="392"/>
                </a:lnTo>
                <a:lnTo>
                  <a:pt x="328" y="401"/>
                </a:lnTo>
                <a:lnTo>
                  <a:pt x="327" y="406"/>
                </a:lnTo>
                <a:lnTo>
                  <a:pt x="341" y="438"/>
                </a:lnTo>
                <a:lnTo>
                  <a:pt x="350" y="451"/>
                </a:lnTo>
                <a:lnTo>
                  <a:pt x="365" y="451"/>
                </a:lnTo>
                <a:lnTo>
                  <a:pt x="388" y="458"/>
                </a:lnTo>
                <a:lnTo>
                  <a:pt x="396" y="460"/>
                </a:lnTo>
                <a:lnTo>
                  <a:pt x="402" y="477"/>
                </a:lnTo>
                <a:lnTo>
                  <a:pt x="413" y="491"/>
                </a:lnTo>
                <a:lnTo>
                  <a:pt x="414" y="502"/>
                </a:lnTo>
                <a:lnTo>
                  <a:pt x="405" y="502"/>
                </a:lnTo>
                <a:lnTo>
                  <a:pt x="401" y="513"/>
                </a:lnTo>
                <a:lnTo>
                  <a:pt x="402" y="518"/>
                </a:lnTo>
                <a:lnTo>
                  <a:pt x="401" y="522"/>
                </a:lnTo>
                <a:lnTo>
                  <a:pt x="406" y="546"/>
                </a:lnTo>
                <a:lnTo>
                  <a:pt x="416" y="546"/>
                </a:lnTo>
                <a:lnTo>
                  <a:pt x="418" y="558"/>
                </a:lnTo>
                <a:lnTo>
                  <a:pt x="420" y="558"/>
                </a:lnTo>
                <a:lnTo>
                  <a:pt x="416" y="575"/>
                </a:lnTo>
                <a:lnTo>
                  <a:pt x="419" y="591"/>
                </a:lnTo>
                <a:lnTo>
                  <a:pt x="424" y="591"/>
                </a:lnTo>
                <a:lnTo>
                  <a:pt x="424" y="596"/>
                </a:lnTo>
                <a:lnTo>
                  <a:pt x="434" y="596"/>
                </a:lnTo>
                <a:lnTo>
                  <a:pt x="436" y="602"/>
                </a:lnTo>
                <a:lnTo>
                  <a:pt x="451" y="603"/>
                </a:lnTo>
                <a:lnTo>
                  <a:pt x="451" y="608"/>
                </a:lnTo>
                <a:lnTo>
                  <a:pt x="474" y="608"/>
                </a:lnTo>
                <a:lnTo>
                  <a:pt x="474" y="619"/>
                </a:lnTo>
                <a:lnTo>
                  <a:pt x="509" y="621"/>
                </a:lnTo>
                <a:lnTo>
                  <a:pt x="510" y="630"/>
                </a:lnTo>
                <a:lnTo>
                  <a:pt x="506" y="633"/>
                </a:lnTo>
                <a:lnTo>
                  <a:pt x="498" y="633"/>
                </a:lnTo>
                <a:lnTo>
                  <a:pt x="496" y="639"/>
                </a:lnTo>
                <a:lnTo>
                  <a:pt x="488" y="644"/>
                </a:lnTo>
                <a:lnTo>
                  <a:pt x="477" y="649"/>
                </a:lnTo>
                <a:lnTo>
                  <a:pt x="474" y="655"/>
                </a:lnTo>
                <a:lnTo>
                  <a:pt x="474" y="719"/>
                </a:lnTo>
                <a:lnTo>
                  <a:pt x="469" y="729"/>
                </a:lnTo>
                <a:lnTo>
                  <a:pt x="457" y="737"/>
                </a:lnTo>
                <a:lnTo>
                  <a:pt x="454" y="742"/>
                </a:lnTo>
                <a:lnTo>
                  <a:pt x="439" y="753"/>
                </a:lnTo>
                <a:lnTo>
                  <a:pt x="434" y="761"/>
                </a:lnTo>
                <a:lnTo>
                  <a:pt x="429" y="759"/>
                </a:lnTo>
                <a:lnTo>
                  <a:pt x="423" y="765"/>
                </a:lnTo>
                <a:lnTo>
                  <a:pt x="423" y="772"/>
                </a:lnTo>
                <a:lnTo>
                  <a:pt x="400" y="798"/>
                </a:lnTo>
                <a:lnTo>
                  <a:pt x="373" y="815"/>
                </a:lnTo>
                <a:lnTo>
                  <a:pt x="368" y="826"/>
                </a:lnTo>
                <a:lnTo>
                  <a:pt x="360" y="834"/>
                </a:lnTo>
                <a:lnTo>
                  <a:pt x="359" y="840"/>
                </a:lnTo>
                <a:lnTo>
                  <a:pt x="349" y="850"/>
                </a:lnTo>
                <a:lnTo>
                  <a:pt x="346" y="854"/>
                </a:lnTo>
                <a:lnTo>
                  <a:pt x="336" y="856"/>
                </a:lnTo>
                <a:lnTo>
                  <a:pt x="327" y="862"/>
                </a:lnTo>
                <a:lnTo>
                  <a:pt x="322" y="856"/>
                </a:lnTo>
                <a:lnTo>
                  <a:pt x="332" y="848"/>
                </a:lnTo>
                <a:lnTo>
                  <a:pt x="333" y="804"/>
                </a:lnTo>
                <a:lnTo>
                  <a:pt x="306" y="820"/>
                </a:lnTo>
                <a:lnTo>
                  <a:pt x="310" y="803"/>
                </a:lnTo>
                <a:lnTo>
                  <a:pt x="307" y="801"/>
                </a:lnTo>
                <a:lnTo>
                  <a:pt x="310" y="793"/>
                </a:lnTo>
                <a:lnTo>
                  <a:pt x="307" y="787"/>
                </a:lnTo>
                <a:lnTo>
                  <a:pt x="307" y="776"/>
                </a:lnTo>
                <a:lnTo>
                  <a:pt x="305" y="776"/>
                </a:lnTo>
                <a:lnTo>
                  <a:pt x="305" y="772"/>
                </a:lnTo>
                <a:lnTo>
                  <a:pt x="307" y="772"/>
                </a:lnTo>
                <a:lnTo>
                  <a:pt x="309" y="764"/>
                </a:lnTo>
                <a:lnTo>
                  <a:pt x="290" y="764"/>
                </a:lnTo>
                <a:lnTo>
                  <a:pt x="288" y="772"/>
                </a:lnTo>
                <a:lnTo>
                  <a:pt x="277" y="772"/>
                </a:lnTo>
                <a:lnTo>
                  <a:pt x="277" y="770"/>
                </a:lnTo>
                <a:lnTo>
                  <a:pt x="273" y="768"/>
                </a:lnTo>
                <a:lnTo>
                  <a:pt x="271" y="762"/>
                </a:lnTo>
                <a:lnTo>
                  <a:pt x="269" y="762"/>
                </a:lnTo>
                <a:lnTo>
                  <a:pt x="268" y="759"/>
                </a:lnTo>
                <a:lnTo>
                  <a:pt x="259" y="761"/>
                </a:lnTo>
                <a:lnTo>
                  <a:pt x="271" y="726"/>
                </a:lnTo>
                <a:lnTo>
                  <a:pt x="271" y="717"/>
                </a:lnTo>
                <a:lnTo>
                  <a:pt x="264" y="708"/>
                </a:lnTo>
                <a:lnTo>
                  <a:pt x="273" y="694"/>
                </a:lnTo>
                <a:lnTo>
                  <a:pt x="271" y="683"/>
                </a:lnTo>
                <a:lnTo>
                  <a:pt x="268" y="683"/>
                </a:lnTo>
                <a:lnTo>
                  <a:pt x="261" y="681"/>
                </a:lnTo>
                <a:lnTo>
                  <a:pt x="264" y="675"/>
                </a:lnTo>
                <a:lnTo>
                  <a:pt x="259" y="672"/>
                </a:lnTo>
                <a:lnTo>
                  <a:pt x="256" y="674"/>
                </a:lnTo>
                <a:lnTo>
                  <a:pt x="242" y="669"/>
                </a:lnTo>
                <a:lnTo>
                  <a:pt x="237" y="664"/>
                </a:lnTo>
                <a:lnTo>
                  <a:pt x="228" y="661"/>
                </a:lnTo>
                <a:lnTo>
                  <a:pt x="214" y="653"/>
                </a:lnTo>
                <a:lnTo>
                  <a:pt x="214" y="647"/>
                </a:lnTo>
                <a:lnTo>
                  <a:pt x="206" y="647"/>
                </a:lnTo>
                <a:lnTo>
                  <a:pt x="205" y="649"/>
                </a:lnTo>
                <a:lnTo>
                  <a:pt x="200" y="649"/>
                </a:lnTo>
                <a:lnTo>
                  <a:pt x="190" y="641"/>
                </a:lnTo>
                <a:lnTo>
                  <a:pt x="191" y="638"/>
                </a:lnTo>
                <a:lnTo>
                  <a:pt x="187" y="635"/>
                </a:lnTo>
                <a:lnTo>
                  <a:pt x="178" y="639"/>
                </a:lnTo>
                <a:lnTo>
                  <a:pt x="170" y="636"/>
                </a:lnTo>
                <a:lnTo>
                  <a:pt x="169" y="638"/>
                </a:lnTo>
                <a:lnTo>
                  <a:pt x="158" y="633"/>
                </a:lnTo>
                <a:lnTo>
                  <a:pt x="158" y="628"/>
                </a:lnTo>
                <a:lnTo>
                  <a:pt x="152" y="624"/>
                </a:lnTo>
                <a:lnTo>
                  <a:pt x="155" y="616"/>
                </a:lnTo>
                <a:lnTo>
                  <a:pt x="137" y="594"/>
                </a:lnTo>
                <a:lnTo>
                  <a:pt x="124" y="587"/>
                </a:lnTo>
                <a:lnTo>
                  <a:pt x="127" y="579"/>
                </a:lnTo>
                <a:lnTo>
                  <a:pt x="129" y="580"/>
                </a:lnTo>
                <a:lnTo>
                  <a:pt x="129" y="577"/>
                </a:lnTo>
                <a:close/>
              </a:path>
            </a:pathLst>
          </a:custGeom>
          <a:solidFill>
            <a:srgbClr val="FFFFFF"/>
          </a:solidFill>
          <a:ln w="3175" cap="rnd"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87" name="Freeform 73"/>
          <p:cNvSpPr>
            <a:spLocks/>
          </p:cNvSpPr>
          <p:nvPr/>
        </p:nvSpPr>
        <p:spPr bwMode="auto">
          <a:xfrm>
            <a:off x="7439025" y="1282700"/>
            <a:ext cx="814388" cy="1535113"/>
          </a:xfrm>
          <a:custGeom>
            <a:avLst/>
            <a:gdLst>
              <a:gd name="T0" fmla="*/ 279100191 w 534"/>
              <a:gd name="T1" fmla="*/ 1451636919 h 1099"/>
              <a:gd name="T2" fmla="*/ 104662583 w 534"/>
              <a:gd name="T3" fmla="*/ 1313108048 h 1099"/>
              <a:gd name="T4" fmla="*/ 86056700 w 534"/>
              <a:gd name="T5" fmla="*/ 1162870978 h 1099"/>
              <a:gd name="T6" fmla="*/ 86056700 w 534"/>
              <a:gd name="T7" fmla="*/ 1090678794 h 1099"/>
              <a:gd name="T8" fmla="*/ 111639781 w 534"/>
              <a:gd name="T9" fmla="*/ 1078971991 h 1099"/>
              <a:gd name="T10" fmla="*/ 179089072 w 534"/>
              <a:gd name="T11" fmla="*/ 1047754316 h 1099"/>
              <a:gd name="T12" fmla="*/ 97685362 w 534"/>
              <a:gd name="T13" fmla="*/ 977513499 h 1099"/>
              <a:gd name="T14" fmla="*/ 130247166 w 534"/>
              <a:gd name="T15" fmla="*/ 879957739 h 1099"/>
              <a:gd name="T16" fmla="*/ 146527293 w 534"/>
              <a:gd name="T17" fmla="*/ 807765556 h 1099"/>
              <a:gd name="T18" fmla="*/ 181414805 w 534"/>
              <a:gd name="T19" fmla="*/ 764841077 h 1099"/>
              <a:gd name="T20" fmla="*/ 206999434 w 534"/>
              <a:gd name="T21" fmla="*/ 698502819 h 1099"/>
              <a:gd name="T22" fmla="*/ 213976632 w 534"/>
              <a:gd name="T23" fmla="*/ 620457932 h 1099"/>
              <a:gd name="T24" fmla="*/ 258168599 w 534"/>
              <a:gd name="T25" fmla="*/ 522902173 h 1099"/>
              <a:gd name="T26" fmla="*/ 158157480 w 534"/>
              <a:gd name="T27" fmla="*/ 409736878 h 1099"/>
              <a:gd name="T28" fmla="*/ 93033897 w 534"/>
              <a:gd name="T29" fmla="*/ 427296384 h 1099"/>
              <a:gd name="T30" fmla="*/ 53494920 w 534"/>
              <a:gd name="T31" fmla="*/ 421443681 h 1099"/>
              <a:gd name="T32" fmla="*/ 13954401 w 534"/>
              <a:gd name="T33" fmla="*/ 433150483 h 1099"/>
              <a:gd name="T34" fmla="*/ 53494920 w 534"/>
              <a:gd name="T35" fmla="*/ 345348676 h 1099"/>
              <a:gd name="T36" fmla="*/ 55820653 w 534"/>
              <a:gd name="T37" fmla="*/ 282913326 h 1099"/>
              <a:gd name="T38" fmla="*/ 137224363 w 534"/>
              <a:gd name="T39" fmla="*/ 245841550 h 1099"/>
              <a:gd name="T40" fmla="*/ 232584017 w 534"/>
              <a:gd name="T41" fmla="*/ 191210269 h 1099"/>
              <a:gd name="T42" fmla="*/ 151180283 w 534"/>
              <a:gd name="T43" fmla="*/ 76093542 h 1099"/>
              <a:gd name="T44" fmla="*/ 218628097 w 534"/>
              <a:gd name="T45" fmla="*/ 29266320 h 1099"/>
              <a:gd name="T46" fmla="*/ 295381843 w 534"/>
              <a:gd name="T47" fmla="*/ 17559511 h 1099"/>
              <a:gd name="T48" fmla="*/ 379111262 w 534"/>
              <a:gd name="T49" fmla="*/ 115116706 h 1099"/>
              <a:gd name="T50" fmla="*/ 455865103 w 534"/>
              <a:gd name="T51" fmla="*/ 72192206 h 1099"/>
              <a:gd name="T52" fmla="*/ 520987137 w 534"/>
              <a:gd name="T53" fmla="*/ 72192206 h 1099"/>
              <a:gd name="T54" fmla="*/ 611695278 w 534"/>
              <a:gd name="T55" fmla="*/ 103409903 h 1099"/>
              <a:gd name="T56" fmla="*/ 651234255 w 534"/>
              <a:gd name="T57" fmla="*/ 208769775 h 1099"/>
              <a:gd name="T58" fmla="*/ 625651198 w 534"/>
              <a:gd name="T59" fmla="*/ 277059226 h 1099"/>
              <a:gd name="T60" fmla="*/ 607043813 w 534"/>
              <a:gd name="T61" fmla="*/ 335593240 h 1099"/>
              <a:gd name="T62" fmla="*/ 579133499 w 534"/>
              <a:gd name="T63" fmla="*/ 398030075 h 1099"/>
              <a:gd name="T64" fmla="*/ 541920254 w 534"/>
              <a:gd name="T65" fmla="*/ 440954553 h 1099"/>
              <a:gd name="T66" fmla="*/ 502381277 w 534"/>
              <a:gd name="T67" fmla="*/ 440954553 h 1099"/>
              <a:gd name="T68" fmla="*/ 476796695 w 534"/>
              <a:gd name="T69" fmla="*/ 509244004 h 1099"/>
              <a:gd name="T70" fmla="*/ 562853371 w 534"/>
              <a:gd name="T71" fmla="*/ 528754876 h 1099"/>
              <a:gd name="T72" fmla="*/ 700077687 w 534"/>
              <a:gd name="T73" fmla="*/ 474123595 h 1099"/>
              <a:gd name="T74" fmla="*/ 765201246 w 534"/>
              <a:gd name="T75" fmla="*/ 550217115 h 1099"/>
              <a:gd name="T76" fmla="*/ 781481373 w 534"/>
              <a:gd name="T77" fmla="*/ 634116102 h 1099"/>
              <a:gd name="T78" fmla="*/ 781481373 w 534"/>
              <a:gd name="T79" fmla="*/ 749232938 h 1099"/>
              <a:gd name="T80" fmla="*/ 851256587 w 534"/>
              <a:gd name="T81" fmla="*/ 725819158 h 1099"/>
              <a:gd name="T82" fmla="*/ 830324995 w 534"/>
              <a:gd name="T83" fmla="*/ 840934598 h 1099"/>
              <a:gd name="T84" fmla="*/ 879166902 w 534"/>
              <a:gd name="T85" fmla="*/ 932637654 h 1099"/>
              <a:gd name="T86" fmla="*/ 941964728 w 534"/>
              <a:gd name="T87" fmla="*/ 997025768 h 1099"/>
              <a:gd name="T88" fmla="*/ 997785358 w 534"/>
              <a:gd name="T89" fmla="*/ 1047754316 h 1099"/>
              <a:gd name="T90" fmla="*/ 1069886114 w 534"/>
              <a:gd name="T91" fmla="*/ 1139457372 h 1099"/>
              <a:gd name="T92" fmla="*/ 1135009673 w 534"/>
              <a:gd name="T93" fmla="*/ 1125799203 h 1099"/>
              <a:gd name="T94" fmla="*/ 1228043546 w 534"/>
              <a:gd name="T95" fmla="*/ 1211649556 h 1099"/>
              <a:gd name="T96" fmla="*/ 965223578 w 534"/>
              <a:gd name="T97" fmla="*/ 1484806310 h 1099"/>
              <a:gd name="T98" fmla="*/ 895448554 w 534"/>
              <a:gd name="T99" fmla="*/ 1754061379 h 1099"/>
              <a:gd name="T100" fmla="*/ 676818837 w 534"/>
              <a:gd name="T101" fmla="*/ 1867226674 h 1099"/>
              <a:gd name="T102" fmla="*/ 551223184 w 534"/>
              <a:gd name="T103" fmla="*/ 2107215434 h 1099"/>
              <a:gd name="T104" fmla="*/ 453537846 w 534"/>
              <a:gd name="T105" fmla="*/ 2099411365 h 1099"/>
              <a:gd name="T106" fmla="*/ 448886381 w 534"/>
              <a:gd name="T107" fmla="*/ 2011611042 h 1099"/>
              <a:gd name="T108" fmla="*/ 446560648 w 534"/>
              <a:gd name="T109" fmla="*/ 1958929731 h 1099"/>
              <a:gd name="T110" fmla="*/ 497729813 w 534"/>
              <a:gd name="T111" fmla="*/ 1767719548 h 1099"/>
              <a:gd name="T112" fmla="*/ 446560648 w 534"/>
              <a:gd name="T113" fmla="*/ 1707235564 h 1099"/>
              <a:gd name="T114" fmla="*/ 330269355 w 534"/>
              <a:gd name="T115" fmla="*/ 1674065126 h 1099"/>
              <a:gd name="T116" fmla="*/ 288404646 w 534"/>
              <a:gd name="T117" fmla="*/ 1586264803 h 10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4"/>
              <a:gd name="T178" fmla="*/ 0 h 1099"/>
              <a:gd name="T179" fmla="*/ 534 w 534"/>
              <a:gd name="T180" fmla="*/ 1099 h 10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4" h="1099">
                <a:moveTo>
                  <a:pt x="120" y="785"/>
                </a:moveTo>
                <a:lnTo>
                  <a:pt x="119" y="780"/>
                </a:lnTo>
                <a:lnTo>
                  <a:pt x="123" y="769"/>
                </a:lnTo>
                <a:lnTo>
                  <a:pt x="132" y="769"/>
                </a:lnTo>
                <a:lnTo>
                  <a:pt x="131" y="758"/>
                </a:lnTo>
                <a:lnTo>
                  <a:pt x="120" y="744"/>
                </a:lnTo>
                <a:lnTo>
                  <a:pt x="114" y="727"/>
                </a:lnTo>
                <a:lnTo>
                  <a:pt x="106" y="725"/>
                </a:lnTo>
                <a:lnTo>
                  <a:pt x="83" y="718"/>
                </a:lnTo>
                <a:lnTo>
                  <a:pt x="68" y="718"/>
                </a:lnTo>
                <a:lnTo>
                  <a:pt x="59" y="705"/>
                </a:lnTo>
                <a:lnTo>
                  <a:pt x="45" y="673"/>
                </a:lnTo>
                <a:lnTo>
                  <a:pt x="46" y="668"/>
                </a:lnTo>
                <a:lnTo>
                  <a:pt x="55" y="659"/>
                </a:lnTo>
                <a:lnTo>
                  <a:pt x="59" y="624"/>
                </a:lnTo>
                <a:lnTo>
                  <a:pt x="54" y="616"/>
                </a:lnTo>
                <a:lnTo>
                  <a:pt x="54" y="605"/>
                </a:lnTo>
                <a:lnTo>
                  <a:pt x="37" y="596"/>
                </a:lnTo>
                <a:lnTo>
                  <a:pt x="25" y="587"/>
                </a:lnTo>
                <a:lnTo>
                  <a:pt x="38" y="575"/>
                </a:lnTo>
                <a:lnTo>
                  <a:pt x="46" y="569"/>
                </a:lnTo>
                <a:lnTo>
                  <a:pt x="45" y="567"/>
                </a:lnTo>
                <a:lnTo>
                  <a:pt x="40" y="563"/>
                </a:lnTo>
                <a:lnTo>
                  <a:pt x="37" y="559"/>
                </a:lnTo>
                <a:lnTo>
                  <a:pt x="43" y="554"/>
                </a:lnTo>
                <a:lnTo>
                  <a:pt x="50" y="559"/>
                </a:lnTo>
                <a:lnTo>
                  <a:pt x="56" y="559"/>
                </a:lnTo>
                <a:lnTo>
                  <a:pt x="59" y="556"/>
                </a:lnTo>
                <a:lnTo>
                  <a:pt x="52" y="557"/>
                </a:lnTo>
                <a:lnTo>
                  <a:pt x="48" y="553"/>
                </a:lnTo>
                <a:lnTo>
                  <a:pt x="55" y="545"/>
                </a:lnTo>
                <a:lnTo>
                  <a:pt x="58" y="545"/>
                </a:lnTo>
                <a:lnTo>
                  <a:pt x="58" y="542"/>
                </a:lnTo>
                <a:lnTo>
                  <a:pt x="63" y="537"/>
                </a:lnTo>
                <a:lnTo>
                  <a:pt x="74" y="540"/>
                </a:lnTo>
                <a:lnTo>
                  <a:pt x="77" y="537"/>
                </a:lnTo>
                <a:lnTo>
                  <a:pt x="68" y="534"/>
                </a:lnTo>
                <a:lnTo>
                  <a:pt x="63" y="526"/>
                </a:lnTo>
                <a:lnTo>
                  <a:pt x="52" y="521"/>
                </a:lnTo>
                <a:lnTo>
                  <a:pt x="52" y="517"/>
                </a:lnTo>
                <a:lnTo>
                  <a:pt x="43" y="511"/>
                </a:lnTo>
                <a:lnTo>
                  <a:pt x="42" y="501"/>
                </a:lnTo>
                <a:lnTo>
                  <a:pt x="46" y="493"/>
                </a:lnTo>
                <a:lnTo>
                  <a:pt x="52" y="493"/>
                </a:lnTo>
                <a:lnTo>
                  <a:pt x="58" y="490"/>
                </a:lnTo>
                <a:lnTo>
                  <a:pt x="61" y="478"/>
                </a:lnTo>
                <a:lnTo>
                  <a:pt x="58" y="467"/>
                </a:lnTo>
                <a:lnTo>
                  <a:pt x="56" y="451"/>
                </a:lnTo>
                <a:lnTo>
                  <a:pt x="64" y="443"/>
                </a:lnTo>
                <a:lnTo>
                  <a:pt x="58" y="434"/>
                </a:lnTo>
                <a:lnTo>
                  <a:pt x="45" y="434"/>
                </a:lnTo>
                <a:lnTo>
                  <a:pt x="41" y="428"/>
                </a:lnTo>
                <a:lnTo>
                  <a:pt x="58" y="415"/>
                </a:lnTo>
                <a:lnTo>
                  <a:pt x="63" y="414"/>
                </a:lnTo>
                <a:lnTo>
                  <a:pt x="67" y="409"/>
                </a:lnTo>
                <a:lnTo>
                  <a:pt x="73" y="408"/>
                </a:lnTo>
                <a:lnTo>
                  <a:pt x="75" y="401"/>
                </a:lnTo>
                <a:lnTo>
                  <a:pt x="82" y="398"/>
                </a:lnTo>
                <a:lnTo>
                  <a:pt x="86" y="392"/>
                </a:lnTo>
                <a:lnTo>
                  <a:pt x="78" y="392"/>
                </a:lnTo>
                <a:lnTo>
                  <a:pt x="78" y="391"/>
                </a:lnTo>
                <a:lnTo>
                  <a:pt x="82" y="384"/>
                </a:lnTo>
                <a:lnTo>
                  <a:pt x="81" y="378"/>
                </a:lnTo>
                <a:lnTo>
                  <a:pt x="82" y="375"/>
                </a:lnTo>
                <a:lnTo>
                  <a:pt x="87" y="374"/>
                </a:lnTo>
                <a:lnTo>
                  <a:pt x="89" y="358"/>
                </a:lnTo>
                <a:lnTo>
                  <a:pt x="84" y="350"/>
                </a:lnTo>
                <a:lnTo>
                  <a:pt x="78" y="346"/>
                </a:lnTo>
                <a:lnTo>
                  <a:pt x="74" y="336"/>
                </a:lnTo>
                <a:lnTo>
                  <a:pt x="78" y="327"/>
                </a:lnTo>
                <a:lnTo>
                  <a:pt x="86" y="321"/>
                </a:lnTo>
                <a:lnTo>
                  <a:pt x="92" y="318"/>
                </a:lnTo>
                <a:lnTo>
                  <a:pt x="111" y="304"/>
                </a:lnTo>
                <a:lnTo>
                  <a:pt x="109" y="291"/>
                </a:lnTo>
                <a:lnTo>
                  <a:pt x="113" y="283"/>
                </a:lnTo>
                <a:lnTo>
                  <a:pt x="111" y="276"/>
                </a:lnTo>
                <a:lnTo>
                  <a:pt x="110" y="273"/>
                </a:lnTo>
                <a:lnTo>
                  <a:pt x="111" y="268"/>
                </a:lnTo>
                <a:lnTo>
                  <a:pt x="109" y="260"/>
                </a:lnTo>
                <a:lnTo>
                  <a:pt x="114" y="230"/>
                </a:lnTo>
                <a:lnTo>
                  <a:pt x="110" y="222"/>
                </a:lnTo>
                <a:lnTo>
                  <a:pt x="98" y="219"/>
                </a:lnTo>
                <a:lnTo>
                  <a:pt x="88" y="213"/>
                </a:lnTo>
                <a:lnTo>
                  <a:pt x="68" y="210"/>
                </a:lnTo>
                <a:lnTo>
                  <a:pt x="55" y="224"/>
                </a:lnTo>
                <a:lnTo>
                  <a:pt x="46" y="224"/>
                </a:lnTo>
                <a:lnTo>
                  <a:pt x="46" y="230"/>
                </a:lnTo>
                <a:lnTo>
                  <a:pt x="35" y="244"/>
                </a:lnTo>
                <a:lnTo>
                  <a:pt x="25" y="241"/>
                </a:lnTo>
                <a:lnTo>
                  <a:pt x="40" y="219"/>
                </a:lnTo>
                <a:lnTo>
                  <a:pt x="42" y="205"/>
                </a:lnTo>
                <a:lnTo>
                  <a:pt x="37" y="204"/>
                </a:lnTo>
                <a:lnTo>
                  <a:pt x="35" y="193"/>
                </a:lnTo>
                <a:lnTo>
                  <a:pt x="28" y="193"/>
                </a:lnTo>
                <a:lnTo>
                  <a:pt x="24" y="199"/>
                </a:lnTo>
                <a:lnTo>
                  <a:pt x="23" y="216"/>
                </a:lnTo>
                <a:lnTo>
                  <a:pt x="12" y="224"/>
                </a:lnTo>
                <a:lnTo>
                  <a:pt x="8" y="235"/>
                </a:lnTo>
                <a:lnTo>
                  <a:pt x="12" y="241"/>
                </a:lnTo>
                <a:lnTo>
                  <a:pt x="8" y="247"/>
                </a:lnTo>
                <a:lnTo>
                  <a:pt x="1" y="234"/>
                </a:lnTo>
                <a:lnTo>
                  <a:pt x="6" y="222"/>
                </a:lnTo>
                <a:lnTo>
                  <a:pt x="5" y="218"/>
                </a:lnTo>
                <a:lnTo>
                  <a:pt x="0" y="214"/>
                </a:lnTo>
                <a:lnTo>
                  <a:pt x="12" y="201"/>
                </a:lnTo>
                <a:lnTo>
                  <a:pt x="14" y="191"/>
                </a:lnTo>
                <a:lnTo>
                  <a:pt x="24" y="185"/>
                </a:lnTo>
                <a:lnTo>
                  <a:pt x="23" y="177"/>
                </a:lnTo>
                <a:lnTo>
                  <a:pt x="19" y="172"/>
                </a:lnTo>
                <a:lnTo>
                  <a:pt x="19" y="168"/>
                </a:lnTo>
                <a:lnTo>
                  <a:pt x="23" y="165"/>
                </a:lnTo>
                <a:lnTo>
                  <a:pt x="23" y="160"/>
                </a:lnTo>
                <a:lnTo>
                  <a:pt x="25" y="154"/>
                </a:lnTo>
                <a:lnTo>
                  <a:pt x="24" y="145"/>
                </a:lnTo>
                <a:lnTo>
                  <a:pt x="28" y="140"/>
                </a:lnTo>
                <a:lnTo>
                  <a:pt x="28" y="129"/>
                </a:lnTo>
                <a:lnTo>
                  <a:pt x="43" y="134"/>
                </a:lnTo>
                <a:lnTo>
                  <a:pt x="48" y="126"/>
                </a:lnTo>
                <a:lnTo>
                  <a:pt x="54" y="124"/>
                </a:lnTo>
                <a:lnTo>
                  <a:pt x="59" y="126"/>
                </a:lnTo>
                <a:lnTo>
                  <a:pt x="68" y="121"/>
                </a:lnTo>
                <a:lnTo>
                  <a:pt x="78" y="124"/>
                </a:lnTo>
                <a:lnTo>
                  <a:pt x="88" y="120"/>
                </a:lnTo>
                <a:lnTo>
                  <a:pt x="94" y="120"/>
                </a:lnTo>
                <a:lnTo>
                  <a:pt x="100" y="118"/>
                </a:lnTo>
                <a:lnTo>
                  <a:pt x="100" y="98"/>
                </a:lnTo>
                <a:lnTo>
                  <a:pt x="97" y="90"/>
                </a:lnTo>
                <a:lnTo>
                  <a:pt x="75" y="88"/>
                </a:lnTo>
                <a:lnTo>
                  <a:pt x="65" y="72"/>
                </a:lnTo>
                <a:lnTo>
                  <a:pt x="64" y="60"/>
                </a:lnTo>
                <a:lnTo>
                  <a:pt x="67" y="54"/>
                </a:lnTo>
                <a:lnTo>
                  <a:pt x="65" y="39"/>
                </a:lnTo>
                <a:lnTo>
                  <a:pt x="69" y="37"/>
                </a:lnTo>
                <a:lnTo>
                  <a:pt x="67" y="36"/>
                </a:lnTo>
                <a:lnTo>
                  <a:pt x="72" y="31"/>
                </a:lnTo>
                <a:lnTo>
                  <a:pt x="83" y="26"/>
                </a:lnTo>
                <a:lnTo>
                  <a:pt x="86" y="20"/>
                </a:lnTo>
                <a:lnTo>
                  <a:pt x="94" y="15"/>
                </a:lnTo>
                <a:lnTo>
                  <a:pt x="100" y="15"/>
                </a:lnTo>
                <a:lnTo>
                  <a:pt x="108" y="12"/>
                </a:lnTo>
                <a:lnTo>
                  <a:pt x="118" y="0"/>
                </a:lnTo>
                <a:lnTo>
                  <a:pt x="124" y="3"/>
                </a:lnTo>
                <a:lnTo>
                  <a:pt x="128" y="3"/>
                </a:lnTo>
                <a:lnTo>
                  <a:pt x="127" y="9"/>
                </a:lnTo>
                <a:lnTo>
                  <a:pt x="132" y="14"/>
                </a:lnTo>
                <a:lnTo>
                  <a:pt x="137" y="34"/>
                </a:lnTo>
                <a:lnTo>
                  <a:pt x="143" y="40"/>
                </a:lnTo>
                <a:lnTo>
                  <a:pt x="150" y="54"/>
                </a:lnTo>
                <a:lnTo>
                  <a:pt x="155" y="53"/>
                </a:lnTo>
                <a:lnTo>
                  <a:pt x="163" y="59"/>
                </a:lnTo>
                <a:lnTo>
                  <a:pt x="172" y="39"/>
                </a:lnTo>
                <a:lnTo>
                  <a:pt x="174" y="39"/>
                </a:lnTo>
                <a:lnTo>
                  <a:pt x="180" y="43"/>
                </a:lnTo>
                <a:lnTo>
                  <a:pt x="187" y="42"/>
                </a:lnTo>
                <a:lnTo>
                  <a:pt x="191" y="39"/>
                </a:lnTo>
                <a:lnTo>
                  <a:pt x="196" y="37"/>
                </a:lnTo>
                <a:lnTo>
                  <a:pt x="200" y="34"/>
                </a:lnTo>
                <a:lnTo>
                  <a:pt x="206" y="34"/>
                </a:lnTo>
                <a:lnTo>
                  <a:pt x="211" y="31"/>
                </a:lnTo>
                <a:lnTo>
                  <a:pt x="215" y="31"/>
                </a:lnTo>
                <a:lnTo>
                  <a:pt x="216" y="36"/>
                </a:lnTo>
                <a:lnTo>
                  <a:pt x="224" y="37"/>
                </a:lnTo>
                <a:lnTo>
                  <a:pt x="229" y="34"/>
                </a:lnTo>
                <a:lnTo>
                  <a:pt x="232" y="34"/>
                </a:lnTo>
                <a:lnTo>
                  <a:pt x="233" y="40"/>
                </a:lnTo>
                <a:lnTo>
                  <a:pt x="247" y="33"/>
                </a:lnTo>
                <a:lnTo>
                  <a:pt x="260" y="29"/>
                </a:lnTo>
                <a:lnTo>
                  <a:pt x="263" y="53"/>
                </a:lnTo>
                <a:lnTo>
                  <a:pt x="269" y="57"/>
                </a:lnTo>
                <a:lnTo>
                  <a:pt x="269" y="73"/>
                </a:lnTo>
                <a:lnTo>
                  <a:pt x="272" y="79"/>
                </a:lnTo>
                <a:lnTo>
                  <a:pt x="280" y="88"/>
                </a:lnTo>
                <a:lnTo>
                  <a:pt x="284" y="103"/>
                </a:lnTo>
                <a:lnTo>
                  <a:pt x="280" y="107"/>
                </a:lnTo>
                <a:lnTo>
                  <a:pt x="274" y="107"/>
                </a:lnTo>
                <a:lnTo>
                  <a:pt x="278" y="117"/>
                </a:lnTo>
                <a:lnTo>
                  <a:pt x="267" y="129"/>
                </a:lnTo>
                <a:lnTo>
                  <a:pt x="273" y="135"/>
                </a:lnTo>
                <a:lnTo>
                  <a:pt x="266" y="137"/>
                </a:lnTo>
                <a:lnTo>
                  <a:pt x="269" y="142"/>
                </a:lnTo>
                <a:lnTo>
                  <a:pt x="265" y="148"/>
                </a:lnTo>
                <a:lnTo>
                  <a:pt x="263" y="150"/>
                </a:lnTo>
                <a:lnTo>
                  <a:pt x="263" y="160"/>
                </a:lnTo>
                <a:lnTo>
                  <a:pt x="257" y="169"/>
                </a:lnTo>
                <a:lnTo>
                  <a:pt x="263" y="169"/>
                </a:lnTo>
                <a:lnTo>
                  <a:pt x="261" y="172"/>
                </a:lnTo>
                <a:lnTo>
                  <a:pt x="253" y="179"/>
                </a:lnTo>
                <a:lnTo>
                  <a:pt x="251" y="185"/>
                </a:lnTo>
                <a:lnTo>
                  <a:pt x="259" y="196"/>
                </a:lnTo>
                <a:lnTo>
                  <a:pt x="250" y="193"/>
                </a:lnTo>
                <a:lnTo>
                  <a:pt x="247" y="195"/>
                </a:lnTo>
                <a:lnTo>
                  <a:pt x="249" y="204"/>
                </a:lnTo>
                <a:lnTo>
                  <a:pt x="244" y="208"/>
                </a:lnTo>
                <a:lnTo>
                  <a:pt x="240" y="205"/>
                </a:lnTo>
                <a:lnTo>
                  <a:pt x="236" y="210"/>
                </a:lnTo>
                <a:lnTo>
                  <a:pt x="233" y="216"/>
                </a:lnTo>
                <a:lnTo>
                  <a:pt x="230" y="218"/>
                </a:lnTo>
                <a:lnTo>
                  <a:pt x="233" y="226"/>
                </a:lnTo>
                <a:lnTo>
                  <a:pt x="229" y="227"/>
                </a:lnTo>
                <a:lnTo>
                  <a:pt x="227" y="234"/>
                </a:lnTo>
                <a:lnTo>
                  <a:pt x="224" y="232"/>
                </a:lnTo>
                <a:lnTo>
                  <a:pt x="223" y="227"/>
                </a:lnTo>
                <a:lnTo>
                  <a:pt x="218" y="227"/>
                </a:lnTo>
                <a:lnTo>
                  <a:pt x="216" y="226"/>
                </a:lnTo>
                <a:lnTo>
                  <a:pt x="213" y="229"/>
                </a:lnTo>
                <a:lnTo>
                  <a:pt x="215" y="232"/>
                </a:lnTo>
                <a:lnTo>
                  <a:pt x="207" y="244"/>
                </a:lnTo>
                <a:lnTo>
                  <a:pt x="207" y="249"/>
                </a:lnTo>
                <a:lnTo>
                  <a:pt x="201" y="258"/>
                </a:lnTo>
                <a:lnTo>
                  <a:pt x="205" y="261"/>
                </a:lnTo>
                <a:lnTo>
                  <a:pt x="196" y="269"/>
                </a:lnTo>
                <a:lnTo>
                  <a:pt x="200" y="273"/>
                </a:lnTo>
                <a:lnTo>
                  <a:pt x="214" y="277"/>
                </a:lnTo>
                <a:lnTo>
                  <a:pt x="228" y="274"/>
                </a:lnTo>
                <a:lnTo>
                  <a:pt x="236" y="271"/>
                </a:lnTo>
                <a:lnTo>
                  <a:pt x="242" y="271"/>
                </a:lnTo>
                <a:lnTo>
                  <a:pt x="251" y="271"/>
                </a:lnTo>
                <a:lnTo>
                  <a:pt x="267" y="274"/>
                </a:lnTo>
                <a:lnTo>
                  <a:pt x="278" y="266"/>
                </a:lnTo>
                <a:lnTo>
                  <a:pt x="282" y="257"/>
                </a:lnTo>
                <a:lnTo>
                  <a:pt x="288" y="249"/>
                </a:lnTo>
                <a:lnTo>
                  <a:pt x="301" y="243"/>
                </a:lnTo>
                <a:lnTo>
                  <a:pt x="307" y="234"/>
                </a:lnTo>
                <a:lnTo>
                  <a:pt x="315" y="237"/>
                </a:lnTo>
                <a:lnTo>
                  <a:pt x="328" y="240"/>
                </a:lnTo>
                <a:lnTo>
                  <a:pt x="332" y="249"/>
                </a:lnTo>
                <a:lnTo>
                  <a:pt x="333" y="271"/>
                </a:lnTo>
                <a:lnTo>
                  <a:pt x="329" y="282"/>
                </a:lnTo>
                <a:lnTo>
                  <a:pt x="343" y="296"/>
                </a:lnTo>
                <a:lnTo>
                  <a:pt x="350" y="296"/>
                </a:lnTo>
                <a:lnTo>
                  <a:pt x="349" y="307"/>
                </a:lnTo>
                <a:lnTo>
                  <a:pt x="341" y="311"/>
                </a:lnTo>
                <a:lnTo>
                  <a:pt x="336" y="318"/>
                </a:lnTo>
                <a:lnTo>
                  <a:pt x="336" y="325"/>
                </a:lnTo>
                <a:lnTo>
                  <a:pt x="332" y="331"/>
                </a:lnTo>
                <a:lnTo>
                  <a:pt x="334" y="339"/>
                </a:lnTo>
                <a:lnTo>
                  <a:pt x="333" y="347"/>
                </a:lnTo>
                <a:lnTo>
                  <a:pt x="338" y="352"/>
                </a:lnTo>
                <a:lnTo>
                  <a:pt x="339" y="364"/>
                </a:lnTo>
                <a:lnTo>
                  <a:pt x="336" y="384"/>
                </a:lnTo>
                <a:lnTo>
                  <a:pt x="337" y="392"/>
                </a:lnTo>
                <a:lnTo>
                  <a:pt x="343" y="392"/>
                </a:lnTo>
                <a:lnTo>
                  <a:pt x="351" y="386"/>
                </a:lnTo>
                <a:lnTo>
                  <a:pt x="355" y="380"/>
                </a:lnTo>
                <a:lnTo>
                  <a:pt x="364" y="372"/>
                </a:lnTo>
                <a:lnTo>
                  <a:pt x="366" y="372"/>
                </a:lnTo>
                <a:lnTo>
                  <a:pt x="366" y="391"/>
                </a:lnTo>
                <a:lnTo>
                  <a:pt x="362" y="395"/>
                </a:lnTo>
                <a:lnTo>
                  <a:pt x="365" y="408"/>
                </a:lnTo>
                <a:lnTo>
                  <a:pt x="359" y="414"/>
                </a:lnTo>
                <a:lnTo>
                  <a:pt x="352" y="419"/>
                </a:lnTo>
                <a:lnTo>
                  <a:pt x="357" y="431"/>
                </a:lnTo>
                <a:lnTo>
                  <a:pt x="353" y="443"/>
                </a:lnTo>
                <a:lnTo>
                  <a:pt x="357" y="451"/>
                </a:lnTo>
                <a:lnTo>
                  <a:pt x="356" y="462"/>
                </a:lnTo>
                <a:lnTo>
                  <a:pt x="359" y="473"/>
                </a:lnTo>
                <a:lnTo>
                  <a:pt x="364" y="479"/>
                </a:lnTo>
                <a:lnTo>
                  <a:pt x="378" y="478"/>
                </a:lnTo>
                <a:lnTo>
                  <a:pt x="389" y="484"/>
                </a:lnTo>
                <a:lnTo>
                  <a:pt x="389" y="489"/>
                </a:lnTo>
                <a:lnTo>
                  <a:pt x="385" y="493"/>
                </a:lnTo>
                <a:lnTo>
                  <a:pt x="404" y="501"/>
                </a:lnTo>
                <a:lnTo>
                  <a:pt x="412" y="501"/>
                </a:lnTo>
                <a:lnTo>
                  <a:pt x="405" y="511"/>
                </a:lnTo>
                <a:lnTo>
                  <a:pt x="407" y="520"/>
                </a:lnTo>
                <a:lnTo>
                  <a:pt x="405" y="524"/>
                </a:lnTo>
                <a:lnTo>
                  <a:pt x="407" y="529"/>
                </a:lnTo>
                <a:lnTo>
                  <a:pt x="412" y="532"/>
                </a:lnTo>
                <a:lnTo>
                  <a:pt x="415" y="536"/>
                </a:lnTo>
                <a:lnTo>
                  <a:pt x="429" y="537"/>
                </a:lnTo>
                <a:lnTo>
                  <a:pt x="441" y="562"/>
                </a:lnTo>
                <a:lnTo>
                  <a:pt x="453" y="568"/>
                </a:lnTo>
                <a:lnTo>
                  <a:pt x="455" y="576"/>
                </a:lnTo>
                <a:lnTo>
                  <a:pt x="450" y="581"/>
                </a:lnTo>
                <a:lnTo>
                  <a:pt x="452" y="584"/>
                </a:lnTo>
                <a:lnTo>
                  <a:pt x="460" y="584"/>
                </a:lnTo>
                <a:lnTo>
                  <a:pt x="462" y="585"/>
                </a:lnTo>
                <a:lnTo>
                  <a:pt x="468" y="577"/>
                </a:lnTo>
                <a:lnTo>
                  <a:pt x="473" y="576"/>
                </a:lnTo>
                <a:lnTo>
                  <a:pt x="479" y="569"/>
                </a:lnTo>
                <a:lnTo>
                  <a:pt x="481" y="577"/>
                </a:lnTo>
                <a:lnTo>
                  <a:pt x="488" y="577"/>
                </a:lnTo>
                <a:lnTo>
                  <a:pt x="489" y="585"/>
                </a:lnTo>
                <a:lnTo>
                  <a:pt x="496" y="583"/>
                </a:lnTo>
                <a:lnTo>
                  <a:pt x="517" y="589"/>
                </a:lnTo>
                <a:lnTo>
                  <a:pt x="534" y="598"/>
                </a:lnTo>
                <a:lnTo>
                  <a:pt x="529" y="608"/>
                </a:lnTo>
                <a:lnTo>
                  <a:pt x="528" y="621"/>
                </a:lnTo>
                <a:lnTo>
                  <a:pt x="499" y="679"/>
                </a:lnTo>
                <a:lnTo>
                  <a:pt x="487" y="691"/>
                </a:lnTo>
                <a:lnTo>
                  <a:pt x="443" y="708"/>
                </a:lnTo>
                <a:lnTo>
                  <a:pt x="432" y="719"/>
                </a:lnTo>
                <a:lnTo>
                  <a:pt x="427" y="729"/>
                </a:lnTo>
                <a:lnTo>
                  <a:pt x="415" y="761"/>
                </a:lnTo>
                <a:lnTo>
                  <a:pt x="411" y="785"/>
                </a:lnTo>
                <a:lnTo>
                  <a:pt x="412" y="821"/>
                </a:lnTo>
                <a:lnTo>
                  <a:pt x="393" y="852"/>
                </a:lnTo>
                <a:lnTo>
                  <a:pt x="389" y="867"/>
                </a:lnTo>
                <a:lnTo>
                  <a:pt x="388" y="889"/>
                </a:lnTo>
                <a:lnTo>
                  <a:pt x="385" y="899"/>
                </a:lnTo>
                <a:lnTo>
                  <a:pt x="374" y="912"/>
                </a:lnTo>
                <a:lnTo>
                  <a:pt x="359" y="920"/>
                </a:lnTo>
                <a:lnTo>
                  <a:pt x="332" y="926"/>
                </a:lnTo>
                <a:lnTo>
                  <a:pt x="312" y="937"/>
                </a:lnTo>
                <a:lnTo>
                  <a:pt x="301" y="948"/>
                </a:lnTo>
                <a:lnTo>
                  <a:pt x="291" y="957"/>
                </a:lnTo>
                <a:lnTo>
                  <a:pt x="279" y="984"/>
                </a:lnTo>
                <a:lnTo>
                  <a:pt x="267" y="996"/>
                </a:lnTo>
                <a:lnTo>
                  <a:pt x="264" y="1020"/>
                </a:lnTo>
                <a:lnTo>
                  <a:pt x="264" y="1038"/>
                </a:lnTo>
                <a:lnTo>
                  <a:pt x="250" y="1066"/>
                </a:lnTo>
                <a:lnTo>
                  <a:pt x="237" y="1080"/>
                </a:lnTo>
                <a:lnTo>
                  <a:pt x="214" y="1095"/>
                </a:lnTo>
                <a:lnTo>
                  <a:pt x="210" y="1096"/>
                </a:lnTo>
                <a:lnTo>
                  <a:pt x="209" y="1099"/>
                </a:lnTo>
                <a:lnTo>
                  <a:pt x="196" y="1082"/>
                </a:lnTo>
                <a:lnTo>
                  <a:pt x="197" y="1080"/>
                </a:lnTo>
                <a:lnTo>
                  <a:pt x="195" y="1076"/>
                </a:lnTo>
                <a:lnTo>
                  <a:pt x="192" y="1076"/>
                </a:lnTo>
                <a:lnTo>
                  <a:pt x="193" y="1071"/>
                </a:lnTo>
                <a:lnTo>
                  <a:pt x="190" y="1073"/>
                </a:lnTo>
                <a:lnTo>
                  <a:pt x="192" y="1062"/>
                </a:lnTo>
                <a:lnTo>
                  <a:pt x="190" y="1043"/>
                </a:lnTo>
                <a:lnTo>
                  <a:pt x="193" y="1031"/>
                </a:lnTo>
                <a:lnTo>
                  <a:pt x="191" y="1029"/>
                </a:lnTo>
                <a:lnTo>
                  <a:pt x="192" y="1021"/>
                </a:lnTo>
                <a:lnTo>
                  <a:pt x="190" y="1020"/>
                </a:lnTo>
                <a:lnTo>
                  <a:pt x="190" y="1012"/>
                </a:lnTo>
                <a:lnTo>
                  <a:pt x="192" y="1012"/>
                </a:lnTo>
                <a:lnTo>
                  <a:pt x="192" y="1004"/>
                </a:lnTo>
                <a:lnTo>
                  <a:pt x="187" y="996"/>
                </a:lnTo>
                <a:lnTo>
                  <a:pt x="192" y="986"/>
                </a:lnTo>
                <a:lnTo>
                  <a:pt x="192" y="922"/>
                </a:lnTo>
                <a:lnTo>
                  <a:pt x="195" y="915"/>
                </a:lnTo>
                <a:lnTo>
                  <a:pt x="206" y="911"/>
                </a:lnTo>
                <a:lnTo>
                  <a:pt x="214" y="906"/>
                </a:lnTo>
                <a:lnTo>
                  <a:pt x="216" y="900"/>
                </a:lnTo>
                <a:lnTo>
                  <a:pt x="224" y="900"/>
                </a:lnTo>
                <a:lnTo>
                  <a:pt x="228" y="897"/>
                </a:lnTo>
                <a:lnTo>
                  <a:pt x="227" y="887"/>
                </a:lnTo>
                <a:lnTo>
                  <a:pt x="192" y="886"/>
                </a:lnTo>
                <a:lnTo>
                  <a:pt x="192" y="875"/>
                </a:lnTo>
                <a:lnTo>
                  <a:pt x="169" y="875"/>
                </a:lnTo>
                <a:lnTo>
                  <a:pt x="169" y="870"/>
                </a:lnTo>
                <a:lnTo>
                  <a:pt x="154" y="869"/>
                </a:lnTo>
                <a:lnTo>
                  <a:pt x="152" y="863"/>
                </a:lnTo>
                <a:lnTo>
                  <a:pt x="142" y="863"/>
                </a:lnTo>
                <a:lnTo>
                  <a:pt x="142" y="858"/>
                </a:lnTo>
                <a:lnTo>
                  <a:pt x="137" y="858"/>
                </a:lnTo>
                <a:lnTo>
                  <a:pt x="134" y="842"/>
                </a:lnTo>
                <a:lnTo>
                  <a:pt x="138" y="825"/>
                </a:lnTo>
                <a:lnTo>
                  <a:pt x="136" y="825"/>
                </a:lnTo>
                <a:lnTo>
                  <a:pt x="134" y="813"/>
                </a:lnTo>
                <a:lnTo>
                  <a:pt x="124" y="813"/>
                </a:lnTo>
                <a:lnTo>
                  <a:pt x="119" y="789"/>
                </a:lnTo>
                <a:lnTo>
                  <a:pt x="120" y="785"/>
                </a:lnTo>
                <a:close/>
              </a:path>
            </a:pathLst>
          </a:custGeom>
          <a:solidFill>
            <a:srgbClr val="FFFFFF"/>
          </a:solidFill>
          <a:ln w="3175" cap="rnd"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88" name="Freeform 74"/>
          <p:cNvSpPr>
            <a:spLocks/>
          </p:cNvSpPr>
          <p:nvPr/>
        </p:nvSpPr>
        <p:spPr bwMode="auto">
          <a:xfrm>
            <a:off x="8151813" y="2638425"/>
            <a:ext cx="411162" cy="481013"/>
          </a:xfrm>
          <a:custGeom>
            <a:avLst/>
            <a:gdLst>
              <a:gd name="T0" fmla="*/ 6956252 w 270"/>
              <a:gd name="T1" fmla="*/ 561789698 h 345"/>
              <a:gd name="T2" fmla="*/ 9275509 w 270"/>
              <a:gd name="T3" fmla="*/ 546238344 h 345"/>
              <a:gd name="T4" fmla="*/ 0 w 270"/>
              <a:gd name="T5" fmla="*/ 519022777 h 345"/>
              <a:gd name="T6" fmla="*/ 9275509 w 270"/>
              <a:gd name="T7" fmla="*/ 493752176 h 345"/>
              <a:gd name="T8" fmla="*/ 25508795 w 270"/>
              <a:gd name="T9" fmla="*/ 449043079 h 345"/>
              <a:gd name="T10" fmla="*/ 37103559 w 270"/>
              <a:gd name="T11" fmla="*/ 363510545 h 345"/>
              <a:gd name="T12" fmla="*/ 48698322 w 270"/>
              <a:gd name="T13" fmla="*/ 299361559 h 345"/>
              <a:gd name="T14" fmla="*/ 122906974 w 270"/>
              <a:gd name="T15" fmla="*/ 272147387 h 345"/>
              <a:gd name="T16" fmla="*/ 141457985 w 270"/>
              <a:gd name="T17" fmla="*/ 242988249 h 345"/>
              <a:gd name="T18" fmla="*/ 146096500 w 270"/>
              <a:gd name="T19" fmla="*/ 194390617 h 345"/>
              <a:gd name="T20" fmla="*/ 67250868 w 270"/>
              <a:gd name="T21" fmla="*/ 91363180 h 345"/>
              <a:gd name="T22" fmla="*/ 127543965 w 270"/>
              <a:gd name="T23" fmla="*/ 46654084 h 345"/>
              <a:gd name="T24" fmla="*/ 164649035 w 270"/>
              <a:gd name="T25" fmla="*/ 23327042 h 345"/>
              <a:gd name="T26" fmla="*/ 194794810 w 270"/>
              <a:gd name="T27" fmla="*/ 0 h 345"/>
              <a:gd name="T28" fmla="*/ 206389620 w 270"/>
              <a:gd name="T29" fmla="*/ 19438501 h 345"/>
              <a:gd name="T30" fmla="*/ 248131682 w 270"/>
              <a:gd name="T31" fmla="*/ 31102719 h 345"/>
              <a:gd name="T32" fmla="*/ 299150771 w 270"/>
              <a:gd name="T33" fmla="*/ 40821966 h 345"/>
              <a:gd name="T34" fmla="*/ 396547391 w 270"/>
              <a:gd name="T35" fmla="*/ 31102719 h 345"/>
              <a:gd name="T36" fmla="*/ 456842082 w 270"/>
              <a:gd name="T37" fmla="*/ 46654084 h 345"/>
              <a:gd name="T38" fmla="*/ 524092927 w 270"/>
              <a:gd name="T39" fmla="*/ 56373331 h 345"/>
              <a:gd name="T40" fmla="*/ 565833465 w 270"/>
              <a:gd name="T41" fmla="*/ 95251738 h 345"/>
              <a:gd name="T42" fmla="*/ 584386000 w 270"/>
              <a:gd name="T43" fmla="*/ 101083844 h 345"/>
              <a:gd name="T44" fmla="*/ 600619277 w 270"/>
              <a:gd name="T45" fmla="*/ 147736512 h 345"/>
              <a:gd name="T46" fmla="*/ 612214040 w 270"/>
              <a:gd name="T47" fmla="*/ 223549754 h 345"/>
              <a:gd name="T48" fmla="*/ 565833465 w 270"/>
              <a:gd name="T49" fmla="*/ 241044679 h 345"/>
              <a:gd name="T50" fmla="*/ 549601710 w 270"/>
              <a:gd name="T51" fmla="*/ 287698740 h 345"/>
              <a:gd name="T52" fmla="*/ 514815898 w 270"/>
              <a:gd name="T53" fmla="*/ 340183514 h 345"/>
              <a:gd name="T54" fmla="*/ 554238702 w 270"/>
              <a:gd name="T55" fmla="*/ 351847727 h 345"/>
              <a:gd name="T56" fmla="*/ 554238702 w 270"/>
              <a:gd name="T57" fmla="*/ 468481574 h 345"/>
              <a:gd name="T58" fmla="*/ 554238702 w 270"/>
              <a:gd name="T59" fmla="*/ 542349808 h 345"/>
              <a:gd name="T60" fmla="*/ 521773669 w 270"/>
              <a:gd name="T61" fmla="*/ 579284622 h 345"/>
              <a:gd name="T62" fmla="*/ 468436845 w 270"/>
              <a:gd name="T63" fmla="*/ 575396087 h 345"/>
              <a:gd name="T64" fmla="*/ 422056270 w 270"/>
              <a:gd name="T65" fmla="*/ 606498795 h 345"/>
              <a:gd name="T66" fmla="*/ 415100021 w 270"/>
              <a:gd name="T67" fmla="*/ 645377179 h 345"/>
              <a:gd name="T68" fmla="*/ 398866648 w 270"/>
              <a:gd name="T69" fmla="*/ 660928533 h 345"/>
              <a:gd name="T70" fmla="*/ 333935061 w 270"/>
              <a:gd name="T71" fmla="*/ 643433609 h 345"/>
              <a:gd name="T72" fmla="*/ 301468506 w 270"/>
              <a:gd name="T73" fmla="*/ 660928533 h 345"/>
              <a:gd name="T74" fmla="*/ 269003473 w 270"/>
              <a:gd name="T75" fmla="*/ 666760640 h 345"/>
              <a:gd name="T76" fmla="*/ 234217661 w 270"/>
              <a:gd name="T77" fmla="*/ 655096427 h 345"/>
              <a:gd name="T78" fmla="*/ 204071886 w 270"/>
              <a:gd name="T79" fmla="*/ 643433609 h 345"/>
              <a:gd name="T80" fmla="*/ 180880789 w 270"/>
              <a:gd name="T81" fmla="*/ 643433609 h 345"/>
              <a:gd name="T82" fmla="*/ 146096500 w 270"/>
              <a:gd name="T83" fmla="*/ 622050149 h 345"/>
              <a:gd name="T84" fmla="*/ 106673696 w 270"/>
              <a:gd name="T85" fmla="*/ 631769396 h 345"/>
              <a:gd name="T86" fmla="*/ 37103559 w 270"/>
              <a:gd name="T87" fmla="*/ 600666688 h 3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0"/>
              <a:gd name="T133" fmla="*/ 0 h 345"/>
              <a:gd name="T134" fmla="*/ 270 w 270"/>
              <a:gd name="T135" fmla="*/ 345 h 3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0" h="345">
                <a:moveTo>
                  <a:pt x="7" y="300"/>
                </a:moveTo>
                <a:lnTo>
                  <a:pt x="3" y="290"/>
                </a:lnTo>
                <a:lnTo>
                  <a:pt x="3" y="289"/>
                </a:lnTo>
                <a:lnTo>
                  <a:pt x="6" y="290"/>
                </a:lnTo>
                <a:lnTo>
                  <a:pt x="10" y="287"/>
                </a:lnTo>
                <a:lnTo>
                  <a:pt x="4" y="281"/>
                </a:lnTo>
                <a:lnTo>
                  <a:pt x="1" y="278"/>
                </a:lnTo>
                <a:lnTo>
                  <a:pt x="2" y="270"/>
                </a:lnTo>
                <a:lnTo>
                  <a:pt x="0" y="267"/>
                </a:lnTo>
                <a:lnTo>
                  <a:pt x="0" y="256"/>
                </a:lnTo>
                <a:lnTo>
                  <a:pt x="3" y="257"/>
                </a:lnTo>
                <a:lnTo>
                  <a:pt x="4" y="254"/>
                </a:lnTo>
                <a:lnTo>
                  <a:pt x="0" y="253"/>
                </a:lnTo>
                <a:lnTo>
                  <a:pt x="3" y="242"/>
                </a:lnTo>
                <a:lnTo>
                  <a:pt x="11" y="231"/>
                </a:lnTo>
                <a:lnTo>
                  <a:pt x="12" y="225"/>
                </a:lnTo>
                <a:lnTo>
                  <a:pt x="17" y="212"/>
                </a:lnTo>
                <a:lnTo>
                  <a:pt x="16" y="187"/>
                </a:lnTo>
                <a:lnTo>
                  <a:pt x="8" y="176"/>
                </a:lnTo>
                <a:lnTo>
                  <a:pt x="6" y="160"/>
                </a:lnTo>
                <a:lnTo>
                  <a:pt x="21" y="154"/>
                </a:lnTo>
                <a:lnTo>
                  <a:pt x="42" y="152"/>
                </a:lnTo>
                <a:lnTo>
                  <a:pt x="50" y="142"/>
                </a:lnTo>
                <a:lnTo>
                  <a:pt x="53" y="140"/>
                </a:lnTo>
                <a:lnTo>
                  <a:pt x="56" y="139"/>
                </a:lnTo>
                <a:lnTo>
                  <a:pt x="61" y="140"/>
                </a:lnTo>
                <a:lnTo>
                  <a:pt x="61" y="125"/>
                </a:lnTo>
                <a:lnTo>
                  <a:pt x="58" y="122"/>
                </a:lnTo>
                <a:lnTo>
                  <a:pt x="56" y="102"/>
                </a:lnTo>
                <a:lnTo>
                  <a:pt x="63" y="100"/>
                </a:lnTo>
                <a:lnTo>
                  <a:pt x="53" y="80"/>
                </a:lnTo>
                <a:lnTo>
                  <a:pt x="50" y="68"/>
                </a:lnTo>
                <a:lnTo>
                  <a:pt x="29" y="47"/>
                </a:lnTo>
                <a:lnTo>
                  <a:pt x="40" y="41"/>
                </a:lnTo>
                <a:lnTo>
                  <a:pt x="35" y="35"/>
                </a:lnTo>
                <a:lnTo>
                  <a:pt x="55" y="24"/>
                </a:lnTo>
                <a:lnTo>
                  <a:pt x="63" y="24"/>
                </a:lnTo>
                <a:lnTo>
                  <a:pt x="71" y="21"/>
                </a:lnTo>
                <a:lnTo>
                  <a:pt x="71" y="12"/>
                </a:lnTo>
                <a:lnTo>
                  <a:pt x="74" y="8"/>
                </a:lnTo>
                <a:lnTo>
                  <a:pt x="78" y="10"/>
                </a:lnTo>
                <a:lnTo>
                  <a:pt x="84" y="0"/>
                </a:lnTo>
                <a:lnTo>
                  <a:pt x="86" y="2"/>
                </a:lnTo>
                <a:lnTo>
                  <a:pt x="84" y="7"/>
                </a:lnTo>
                <a:lnTo>
                  <a:pt x="89" y="10"/>
                </a:lnTo>
                <a:lnTo>
                  <a:pt x="99" y="7"/>
                </a:lnTo>
                <a:lnTo>
                  <a:pt x="101" y="12"/>
                </a:lnTo>
                <a:lnTo>
                  <a:pt x="107" y="16"/>
                </a:lnTo>
                <a:lnTo>
                  <a:pt x="119" y="21"/>
                </a:lnTo>
                <a:lnTo>
                  <a:pt x="122" y="19"/>
                </a:lnTo>
                <a:lnTo>
                  <a:pt x="129" y="21"/>
                </a:lnTo>
                <a:lnTo>
                  <a:pt x="134" y="24"/>
                </a:lnTo>
                <a:lnTo>
                  <a:pt x="153" y="18"/>
                </a:lnTo>
                <a:lnTo>
                  <a:pt x="171" y="16"/>
                </a:lnTo>
                <a:lnTo>
                  <a:pt x="182" y="19"/>
                </a:lnTo>
                <a:lnTo>
                  <a:pt x="182" y="21"/>
                </a:lnTo>
                <a:lnTo>
                  <a:pt x="197" y="24"/>
                </a:lnTo>
                <a:lnTo>
                  <a:pt x="202" y="22"/>
                </a:lnTo>
                <a:lnTo>
                  <a:pt x="221" y="30"/>
                </a:lnTo>
                <a:lnTo>
                  <a:pt x="226" y="29"/>
                </a:lnTo>
                <a:lnTo>
                  <a:pt x="235" y="31"/>
                </a:lnTo>
                <a:lnTo>
                  <a:pt x="237" y="43"/>
                </a:lnTo>
                <a:lnTo>
                  <a:pt x="244" y="49"/>
                </a:lnTo>
                <a:lnTo>
                  <a:pt x="248" y="47"/>
                </a:lnTo>
                <a:lnTo>
                  <a:pt x="252" y="47"/>
                </a:lnTo>
                <a:lnTo>
                  <a:pt x="252" y="52"/>
                </a:lnTo>
                <a:lnTo>
                  <a:pt x="259" y="55"/>
                </a:lnTo>
                <a:lnTo>
                  <a:pt x="261" y="60"/>
                </a:lnTo>
                <a:lnTo>
                  <a:pt x="259" y="76"/>
                </a:lnTo>
                <a:lnTo>
                  <a:pt x="270" y="82"/>
                </a:lnTo>
                <a:lnTo>
                  <a:pt x="270" y="95"/>
                </a:lnTo>
                <a:lnTo>
                  <a:pt x="264" y="115"/>
                </a:lnTo>
                <a:lnTo>
                  <a:pt x="253" y="116"/>
                </a:lnTo>
                <a:lnTo>
                  <a:pt x="248" y="125"/>
                </a:lnTo>
                <a:lnTo>
                  <a:pt x="244" y="124"/>
                </a:lnTo>
                <a:lnTo>
                  <a:pt x="242" y="130"/>
                </a:lnTo>
                <a:lnTo>
                  <a:pt x="238" y="130"/>
                </a:lnTo>
                <a:lnTo>
                  <a:pt x="237" y="148"/>
                </a:lnTo>
                <a:lnTo>
                  <a:pt x="233" y="158"/>
                </a:lnTo>
                <a:lnTo>
                  <a:pt x="228" y="166"/>
                </a:lnTo>
                <a:lnTo>
                  <a:pt x="222" y="175"/>
                </a:lnTo>
                <a:lnTo>
                  <a:pt x="225" y="179"/>
                </a:lnTo>
                <a:lnTo>
                  <a:pt x="233" y="176"/>
                </a:lnTo>
                <a:lnTo>
                  <a:pt x="239" y="181"/>
                </a:lnTo>
                <a:lnTo>
                  <a:pt x="233" y="194"/>
                </a:lnTo>
                <a:lnTo>
                  <a:pt x="233" y="234"/>
                </a:lnTo>
                <a:lnTo>
                  <a:pt x="239" y="241"/>
                </a:lnTo>
                <a:lnTo>
                  <a:pt x="234" y="251"/>
                </a:lnTo>
                <a:lnTo>
                  <a:pt x="238" y="262"/>
                </a:lnTo>
                <a:lnTo>
                  <a:pt x="239" y="279"/>
                </a:lnTo>
                <a:lnTo>
                  <a:pt x="238" y="281"/>
                </a:lnTo>
                <a:lnTo>
                  <a:pt x="231" y="286"/>
                </a:lnTo>
                <a:lnTo>
                  <a:pt x="225" y="298"/>
                </a:lnTo>
                <a:lnTo>
                  <a:pt x="224" y="309"/>
                </a:lnTo>
                <a:lnTo>
                  <a:pt x="215" y="308"/>
                </a:lnTo>
                <a:lnTo>
                  <a:pt x="202" y="296"/>
                </a:lnTo>
                <a:lnTo>
                  <a:pt x="197" y="295"/>
                </a:lnTo>
                <a:lnTo>
                  <a:pt x="182" y="304"/>
                </a:lnTo>
                <a:lnTo>
                  <a:pt x="182" y="312"/>
                </a:lnTo>
                <a:lnTo>
                  <a:pt x="189" y="325"/>
                </a:lnTo>
                <a:lnTo>
                  <a:pt x="184" y="331"/>
                </a:lnTo>
                <a:lnTo>
                  <a:pt x="179" y="332"/>
                </a:lnTo>
                <a:lnTo>
                  <a:pt x="178" y="335"/>
                </a:lnTo>
                <a:lnTo>
                  <a:pt x="175" y="335"/>
                </a:lnTo>
                <a:lnTo>
                  <a:pt x="172" y="340"/>
                </a:lnTo>
                <a:lnTo>
                  <a:pt x="159" y="340"/>
                </a:lnTo>
                <a:lnTo>
                  <a:pt x="156" y="334"/>
                </a:lnTo>
                <a:lnTo>
                  <a:pt x="144" y="331"/>
                </a:lnTo>
                <a:lnTo>
                  <a:pt x="142" y="335"/>
                </a:lnTo>
                <a:lnTo>
                  <a:pt x="135" y="335"/>
                </a:lnTo>
                <a:lnTo>
                  <a:pt x="130" y="340"/>
                </a:lnTo>
                <a:lnTo>
                  <a:pt x="128" y="340"/>
                </a:lnTo>
                <a:lnTo>
                  <a:pt x="122" y="345"/>
                </a:lnTo>
                <a:lnTo>
                  <a:pt x="116" y="343"/>
                </a:lnTo>
                <a:lnTo>
                  <a:pt x="113" y="326"/>
                </a:lnTo>
                <a:lnTo>
                  <a:pt x="104" y="329"/>
                </a:lnTo>
                <a:lnTo>
                  <a:pt x="101" y="337"/>
                </a:lnTo>
                <a:lnTo>
                  <a:pt x="98" y="339"/>
                </a:lnTo>
                <a:lnTo>
                  <a:pt x="93" y="332"/>
                </a:lnTo>
                <a:lnTo>
                  <a:pt x="88" y="331"/>
                </a:lnTo>
                <a:lnTo>
                  <a:pt x="86" y="332"/>
                </a:lnTo>
                <a:lnTo>
                  <a:pt x="78" y="327"/>
                </a:lnTo>
                <a:lnTo>
                  <a:pt x="78" y="331"/>
                </a:lnTo>
                <a:lnTo>
                  <a:pt x="69" y="331"/>
                </a:lnTo>
                <a:lnTo>
                  <a:pt x="66" y="321"/>
                </a:lnTo>
                <a:lnTo>
                  <a:pt x="63" y="320"/>
                </a:lnTo>
                <a:lnTo>
                  <a:pt x="57" y="329"/>
                </a:lnTo>
                <a:lnTo>
                  <a:pt x="48" y="331"/>
                </a:lnTo>
                <a:lnTo>
                  <a:pt x="46" y="325"/>
                </a:lnTo>
                <a:lnTo>
                  <a:pt x="33" y="320"/>
                </a:lnTo>
                <a:lnTo>
                  <a:pt x="23" y="303"/>
                </a:lnTo>
                <a:lnTo>
                  <a:pt x="16" y="309"/>
                </a:lnTo>
                <a:lnTo>
                  <a:pt x="7" y="300"/>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89" name="Freeform 75"/>
          <p:cNvSpPr>
            <a:spLocks/>
          </p:cNvSpPr>
          <p:nvPr/>
        </p:nvSpPr>
        <p:spPr bwMode="auto">
          <a:xfrm>
            <a:off x="7926388" y="3179763"/>
            <a:ext cx="23812" cy="7937"/>
          </a:xfrm>
          <a:custGeom>
            <a:avLst/>
            <a:gdLst>
              <a:gd name="T0" fmla="*/ 0 w 16"/>
              <a:gd name="T1" fmla="*/ 10079989 h 5"/>
              <a:gd name="T2" fmla="*/ 2214516 w 16"/>
              <a:gd name="T3" fmla="*/ 0 h 5"/>
              <a:gd name="T4" fmla="*/ 35439692 w 16"/>
              <a:gd name="T5" fmla="*/ 5039995 h 5"/>
              <a:gd name="T6" fmla="*/ 33225177 w 16"/>
              <a:gd name="T7" fmla="*/ 12599192 h 5"/>
              <a:gd name="T8" fmla="*/ 0 w 16"/>
              <a:gd name="T9" fmla="*/ 10079989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4"/>
                </a:moveTo>
                <a:lnTo>
                  <a:pt x="1" y="0"/>
                </a:lnTo>
                <a:lnTo>
                  <a:pt x="16" y="2"/>
                </a:lnTo>
                <a:lnTo>
                  <a:pt x="15" y="5"/>
                </a:lnTo>
                <a:lnTo>
                  <a:pt x="0" y="4"/>
                </a:lnTo>
                <a:close/>
              </a:path>
            </a:pathLst>
          </a:custGeom>
          <a:noFill/>
          <a:ln w="3175" cap="rnd">
            <a:solidFill>
              <a:srgbClr val="808080"/>
            </a:solidFill>
            <a:prstDash val="solid"/>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90" name="Freeform 76"/>
          <p:cNvSpPr>
            <a:spLocks/>
          </p:cNvSpPr>
          <p:nvPr/>
        </p:nvSpPr>
        <p:spPr bwMode="auto">
          <a:xfrm>
            <a:off x="7926388" y="3179763"/>
            <a:ext cx="23812" cy="7937"/>
          </a:xfrm>
          <a:custGeom>
            <a:avLst/>
            <a:gdLst>
              <a:gd name="T0" fmla="*/ 0 w 16"/>
              <a:gd name="T1" fmla="*/ 10079989 h 5"/>
              <a:gd name="T2" fmla="*/ 2214516 w 16"/>
              <a:gd name="T3" fmla="*/ 0 h 5"/>
              <a:gd name="T4" fmla="*/ 35439692 w 16"/>
              <a:gd name="T5" fmla="*/ 5039995 h 5"/>
              <a:gd name="T6" fmla="*/ 33225177 w 16"/>
              <a:gd name="T7" fmla="*/ 12599192 h 5"/>
              <a:gd name="T8" fmla="*/ 0 w 16"/>
              <a:gd name="T9" fmla="*/ 10079989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4"/>
                </a:moveTo>
                <a:lnTo>
                  <a:pt x="1" y="0"/>
                </a:lnTo>
                <a:lnTo>
                  <a:pt x="16" y="2"/>
                </a:lnTo>
                <a:lnTo>
                  <a:pt x="15" y="5"/>
                </a:lnTo>
                <a:lnTo>
                  <a:pt x="0" y="4"/>
                </a:lnTo>
                <a:close/>
              </a:path>
            </a:pathLst>
          </a:custGeom>
          <a:noFill/>
          <a:ln w="3175" cap="rnd">
            <a:solidFill>
              <a:srgbClr val="808080"/>
            </a:solidFill>
            <a:prstDash val="solid"/>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91" name="Freeform 77"/>
          <p:cNvSpPr>
            <a:spLocks/>
          </p:cNvSpPr>
          <p:nvPr/>
        </p:nvSpPr>
        <p:spPr bwMode="auto">
          <a:xfrm>
            <a:off x="7840663" y="2028825"/>
            <a:ext cx="931862" cy="846138"/>
          </a:xfrm>
          <a:custGeom>
            <a:avLst/>
            <a:gdLst>
              <a:gd name="T0" fmla="*/ 7001186 w 610"/>
              <a:gd name="T1" fmla="*/ 897732890 h 607"/>
              <a:gd name="T2" fmla="*/ 112017454 w 610"/>
              <a:gd name="T3" fmla="*/ 785030699 h 607"/>
              <a:gd name="T4" fmla="*/ 282377083 w 610"/>
              <a:gd name="T5" fmla="*/ 709247537 h 607"/>
              <a:gd name="T6" fmla="*/ 345386206 w 610"/>
              <a:gd name="T7" fmla="*/ 557682954 h 607"/>
              <a:gd name="T8" fmla="*/ 392060252 w 610"/>
              <a:gd name="T9" fmla="*/ 359481742 h 607"/>
              <a:gd name="T10" fmla="*/ 616095159 w 610"/>
              <a:gd name="T11" fmla="*/ 169053330 h 607"/>
              <a:gd name="T12" fmla="*/ 707109015 w 610"/>
              <a:gd name="T13" fmla="*/ 0 h 607"/>
              <a:gd name="T14" fmla="*/ 730446802 w 610"/>
              <a:gd name="T15" fmla="*/ 97156720 h 607"/>
              <a:gd name="T16" fmla="*/ 823793558 w 610"/>
              <a:gd name="T17" fmla="*/ 136020506 h 607"/>
              <a:gd name="T18" fmla="*/ 830794741 w 610"/>
              <a:gd name="T19" fmla="*/ 217631711 h 607"/>
              <a:gd name="T20" fmla="*/ 823793558 w 610"/>
              <a:gd name="T21" fmla="*/ 256495497 h 607"/>
              <a:gd name="T22" fmla="*/ 849464054 w 610"/>
              <a:gd name="T23" fmla="*/ 320619350 h 607"/>
              <a:gd name="T24" fmla="*/ 893805391 w 610"/>
              <a:gd name="T25" fmla="*/ 353652174 h 607"/>
              <a:gd name="T26" fmla="*/ 977818064 w 610"/>
              <a:gd name="T27" fmla="*/ 330333902 h 607"/>
              <a:gd name="T28" fmla="*/ 1031493293 w 610"/>
              <a:gd name="T29" fmla="*/ 375027343 h 607"/>
              <a:gd name="T30" fmla="*/ 1040827186 w 610"/>
              <a:gd name="T31" fmla="*/ 431378438 h 607"/>
              <a:gd name="T32" fmla="*/ 1092168179 w 610"/>
              <a:gd name="T33" fmla="*/ 487729534 h 607"/>
              <a:gd name="T34" fmla="*/ 1136509516 w 610"/>
              <a:gd name="T35" fmla="*/ 565454317 h 607"/>
              <a:gd name="T36" fmla="*/ 1171513905 w 610"/>
              <a:gd name="T37" fmla="*/ 614034049 h 607"/>
              <a:gd name="T38" fmla="*/ 1260195051 w 610"/>
              <a:gd name="T39" fmla="*/ 641237306 h 607"/>
              <a:gd name="T40" fmla="*/ 1320871464 w 610"/>
              <a:gd name="T41" fmla="*/ 740337346 h 607"/>
              <a:gd name="T42" fmla="*/ 1376879403 w 610"/>
              <a:gd name="T43" fmla="*/ 796688441 h 607"/>
              <a:gd name="T44" fmla="*/ 1423553450 w 610"/>
              <a:gd name="T45" fmla="*/ 874414618 h 607"/>
              <a:gd name="T46" fmla="*/ 1360544327 w 610"/>
              <a:gd name="T47" fmla="*/ 959913553 h 607"/>
              <a:gd name="T48" fmla="*/ 1327872648 w 610"/>
              <a:gd name="T49" fmla="*/ 1029866974 h 607"/>
              <a:gd name="T50" fmla="*/ 1264861998 w 610"/>
              <a:gd name="T51" fmla="*/ 1090104447 h 607"/>
              <a:gd name="T52" fmla="*/ 1204185584 w 610"/>
              <a:gd name="T53" fmla="*/ 1150341921 h 607"/>
              <a:gd name="T54" fmla="*/ 1106170545 w 610"/>
              <a:gd name="T55" fmla="*/ 1128966839 h 607"/>
              <a:gd name="T56" fmla="*/ 1052495316 w 610"/>
              <a:gd name="T57" fmla="*/ 1092047637 h 607"/>
              <a:gd name="T58" fmla="*/ 1103837836 w 610"/>
              <a:gd name="T59" fmla="*/ 1008491891 h 607"/>
              <a:gd name="T60" fmla="*/ 1061830736 w 610"/>
              <a:gd name="T61" fmla="*/ 950197607 h 607"/>
              <a:gd name="T62" fmla="*/ 1024492110 w 610"/>
              <a:gd name="T63" fmla="*/ 932708903 h 607"/>
              <a:gd name="T64" fmla="*/ 945146384 w 610"/>
              <a:gd name="T65" fmla="*/ 891903322 h 607"/>
              <a:gd name="T66" fmla="*/ 872801841 w 610"/>
              <a:gd name="T67" fmla="*/ 880244186 h 607"/>
              <a:gd name="T68" fmla="*/ 758450007 w 610"/>
              <a:gd name="T69" fmla="*/ 886073754 h 607"/>
              <a:gd name="T70" fmla="*/ 704776305 w 610"/>
              <a:gd name="T71" fmla="*/ 862755483 h 607"/>
              <a:gd name="T72" fmla="*/ 669770389 w 610"/>
              <a:gd name="T73" fmla="*/ 851096347 h 607"/>
              <a:gd name="T74" fmla="*/ 639432946 w 610"/>
              <a:gd name="T75" fmla="*/ 889960133 h 607"/>
              <a:gd name="T76" fmla="*/ 567088403 w 610"/>
              <a:gd name="T77" fmla="*/ 928822525 h 607"/>
              <a:gd name="T78" fmla="*/ 620762105 w 610"/>
              <a:gd name="T79" fmla="*/ 1043467905 h 607"/>
              <a:gd name="T80" fmla="*/ 616095159 w 610"/>
              <a:gd name="T81" fmla="*/ 1123137271 h 607"/>
              <a:gd name="T82" fmla="*/ 569421113 w 610"/>
              <a:gd name="T83" fmla="*/ 1144512354 h 607"/>
              <a:gd name="T84" fmla="*/ 459737944 w 610"/>
              <a:gd name="T85" fmla="*/ 1150341921 h 607"/>
              <a:gd name="T86" fmla="*/ 403728477 w 610"/>
              <a:gd name="T87" fmla="*/ 1177545177 h 607"/>
              <a:gd name="T88" fmla="*/ 380392122 w 610"/>
              <a:gd name="T89" fmla="*/ 1084274880 h 607"/>
              <a:gd name="T90" fmla="*/ 352387389 w 610"/>
              <a:gd name="T91" fmla="*/ 1057070230 h 607"/>
              <a:gd name="T92" fmla="*/ 291712503 w 610"/>
              <a:gd name="T93" fmla="*/ 1041524715 h 607"/>
              <a:gd name="T94" fmla="*/ 191363180 w 610"/>
              <a:gd name="T95" fmla="*/ 1047354283 h 607"/>
              <a:gd name="T96" fmla="*/ 88679643 w 610"/>
              <a:gd name="T97" fmla="*/ 996832756 h 6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0"/>
              <a:gd name="T148" fmla="*/ 0 h 607"/>
              <a:gd name="T149" fmla="*/ 610 w 610"/>
              <a:gd name="T150" fmla="*/ 607 h 6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0" h="607">
                <a:moveTo>
                  <a:pt x="37" y="511"/>
                </a:moveTo>
                <a:lnTo>
                  <a:pt x="0" y="505"/>
                </a:lnTo>
                <a:lnTo>
                  <a:pt x="0" y="486"/>
                </a:lnTo>
                <a:lnTo>
                  <a:pt x="3" y="462"/>
                </a:lnTo>
                <a:lnTo>
                  <a:pt x="15" y="450"/>
                </a:lnTo>
                <a:lnTo>
                  <a:pt x="26" y="423"/>
                </a:lnTo>
                <a:lnTo>
                  <a:pt x="37" y="414"/>
                </a:lnTo>
                <a:lnTo>
                  <a:pt x="48" y="404"/>
                </a:lnTo>
                <a:lnTo>
                  <a:pt x="68" y="392"/>
                </a:lnTo>
                <a:lnTo>
                  <a:pt x="95" y="386"/>
                </a:lnTo>
                <a:lnTo>
                  <a:pt x="110" y="378"/>
                </a:lnTo>
                <a:lnTo>
                  <a:pt x="121" y="365"/>
                </a:lnTo>
                <a:lnTo>
                  <a:pt x="124" y="355"/>
                </a:lnTo>
                <a:lnTo>
                  <a:pt x="125" y="333"/>
                </a:lnTo>
                <a:lnTo>
                  <a:pt x="129" y="318"/>
                </a:lnTo>
                <a:lnTo>
                  <a:pt x="148" y="287"/>
                </a:lnTo>
                <a:lnTo>
                  <a:pt x="147" y="251"/>
                </a:lnTo>
                <a:lnTo>
                  <a:pt x="151" y="227"/>
                </a:lnTo>
                <a:lnTo>
                  <a:pt x="163" y="195"/>
                </a:lnTo>
                <a:lnTo>
                  <a:pt x="168" y="185"/>
                </a:lnTo>
                <a:lnTo>
                  <a:pt x="179" y="174"/>
                </a:lnTo>
                <a:lnTo>
                  <a:pt x="223" y="157"/>
                </a:lnTo>
                <a:lnTo>
                  <a:pt x="236" y="145"/>
                </a:lnTo>
                <a:lnTo>
                  <a:pt x="264" y="87"/>
                </a:lnTo>
                <a:lnTo>
                  <a:pt x="265" y="74"/>
                </a:lnTo>
                <a:lnTo>
                  <a:pt x="270" y="64"/>
                </a:lnTo>
                <a:lnTo>
                  <a:pt x="288" y="35"/>
                </a:lnTo>
                <a:lnTo>
                  <a:pt x="303" y="0"/>
                </a:lnTo>
                <a:lnTo>
                  <a:pt x="311" y="3"/>
                </a:lnTo>
                <a:lnTo>
                  <a:pt x="319" y="20"/>
                </a:lnTo>
                <a:lnTo>
                  <a:pt x="313" y="32"/>
                </a:lnTo>
                <a:lnTo>
                  <a:pt x="313" y="50"/>
                </a:lnTo>
                <a:lnTo>
                  <a:pt x="327" y="59"/>
                </a:lnTo>
                <a:lnTo>
                  <a:pt x="342" y="70"/>
                </a:lnTo>
                <a:lnTo>
                  <a:pt x="347" y="68"/>
                </a:lnTo>
                <a:lnTo>
                  <a:pt x="353" y="70"/>
                </a:lnTo>
                <a:lnTo>
                  <a:pt x="356" y="84"/>
                </a:lnTo>
                <a:lnTo>
                  <a:pt x="359" y="92"/>
                </a:lnTo>
                <a:lnTo>
                  <a:pt x="355" y="101"/>
                </a:lnTo>
                <a:lnTo>
                  <a:pt x="356" y="112"/>
                </a:lnTo>
                <a:lnTo>
                  <a:pt x="362" y="113"/>
                </a:lnTo>
                <a:lnTo>
                  <a:pt x="372" y="112"/>
                </a:lnTo>
                <a:lnTo>
                  <a:pt x="372" y="115"/>
                </a:lnTo>
                <a:lnTo>
                  <a:pt x="353" y="132"/>
                </a:lnTo>
                <a:lnTo>
                  <a:pt x="353" y="142"/>
                </a:lnTo>
                <a:lnTo>
                  <a:pt x="360" y="146"/>
                </a:lnTo>
                <a:lnTo>
                  <a:pt x="358" y="160"/>
                </a:lnTo>
                <a:lnTo>
                  <a:pt x="364" y="165"/>
                </a:lnTo>
                <a:lnTo>
                  <a:pt x="370" y="180"/>
                </a:lnTo>
                <a:lnTo>
                  <a:pt x="372" y="185"/>
                </a:lnTo>
                <a:lnTo>
                  <a:pt x="374" y="187"/>
                </a:lnTo>
                <a:lnTo>
                  <a:pt x="383" y="182"/>
                </a:lnTo>
                <a:lnTo>
                  <a:pt x="388" y="177"/>
                </a:lnTo>
                <a:lnTo>
                  <a:pt x="400" y="171"/>
                </a:lnTo>
                <a:lnTo>
                  <a:pt x="406" y="166"/>
                </a:lnTo>
                <a:lnTo>
                  <a:pt x="419" y="170"/>
                </a:lnTo>
                <a:lnTo>
                  <a:pt x="423" y="176"/>
                </a:lnTo>
                <a:lnTo>
                  <a:pt x="428" y="177"/>
                </a:lnTo>
                <a:lnTo>
                  <a:pt x="437" y="190"/>
                </a:lnTo>
                <a:lnTo>
                  <a:pt x="442" y="193"/>
                </a:lnTo>
                <a:lnTo>
                  <a:pt x="444" y="209"/>
                </a:lnTo>
                <a:lnTo>
                  <a:pt x="446" y="209"/>
                </a:lnTo>
                <a:lnTo>
                  <a:pt x="450" y="221"/>
                </a:lnTo>
                <a:lnTo>
                  <a:pt x="446" y="222"/>
                </a:lnTo>
                <a:lnTo>
                  <a:pt x="451" y="230"/>
                </a:lnTo>
                <a:lnTo>
                  <a:pt x="454" y="230"/>
                </a:lnTo>
                <a:lnTo>
                  <a:pt x="467" y="243"/>
                </a:lnTo>
                <a:lnTo>
                  <a:pt x="468" y="251"/>
                </a:lnTo>
                <a:lnTo>
                  <a:pt x="475" y="258"/>
                </a:lnTo>
                <a:lnTo>
                  <a:pt x="479" y="277"/>
                </a:lnTo>
                <a:lnTo>
                  <a:pt x="482" y="279"/>
                </a:lnTo>
                <a:lnTo>
                  <a:pt x="487" y="291"/>
                </a:lnTo>
                <a:lnTo>
                  <a:pt x="491" y="293"/>
                </a:lnTo>
                <a:lnTo>
                  <a:pt x="499" y="299"/>
                </a:lnTo>
                <a:lnTo>
                  <a:pt x="502" y="310"/>
                </a:lnTo>
                <a:lnTo>
                  <a:pt x="502" y="316"/>
                </a:lnTo>
                <a:lnTo>
                  <a:pt x="509" y="327"/>
                </a:lnTo>
                <a:lnTo>
                  <a:pt x="523" y="327"/>
                </a:lnTo>
                <a:lnTo>
                  <a:pt x="536" y="332"/>
                </a:lnTo>
                <a:lnTo>
                  <a:pt x="540" y="330"/>
                </a:lnTo>
                <a:lnTo>
                  <a:pt x="546" y="332"/>
                </a:lnTo>
                <a:lnTo>
                  <a:pt x="551" y="341"/>
                </a:lnTo>
                <a:lnTo>
                  <a:pt x="557" y="345"/>
                </a:lnTo>
                <a:lnTo>
                  <a:pt x="566" y="381"/>
                </a:lnTo>
                <a:lnTo>
                  <a:pt x="570" y="384"/>
                </a:lnTo>
                <a:lnTo>
                  <a:pt x="573" y="391"/>
                </a:lnTo>
                <a:lnTo>
                  <a:pt x="578" y="394"/>
                </a:lnTo>
                <a:lnTo>
                  <a:pt x="590" y="410"/>
                </a:lnTo>
                <a:lnTo>
                  <a:pt x="591" y="420"/>
                </a:lnTo>
                <a:lnTo>
                  <a:pt x="595" y="427"/>
                </a:lnTo>
                <a:lnTo>
                  <a:pt x="607" y="435"/>
                </a:lnTo>
                <a:lnTo>
                  <a:pt x="610" y="450"/>
                </a:lnTo>
                <a:lnTo>
                  <a:pt x="605" y="467"/>
                </a:lnTo>
                <a:lnTo>
                  <a:pt x="597" y="483"/>
                </a:lnTo>
                <a:lnTo>
                  <a:pt x="595" y="492"/>
                </a:lnTo>
                <a:lnTo>
                  <a:pt x="583" y="494"/>
                </a:lnTo>
                <a:lnTo>
                  <a:pt x="578" y="509"/>
                </a:lnTo>
                <a:lnTo>
                  <a:pt x="582" y="514"/>
                </a:lnTo>
                <a:lnTo>
                  <a:pt x="583" y="522"/>
                </a:lnTo>
                <a:lnTo>
                  <a:pt x="569" y="530"/>
                </a:lnTo>
                <a:lnTo>
                  <a:pt x="560" y="545"/>
                </a:lnTo>
                <a:lnTo>
                  <a:pt x="550" y="548"/>
                </a:lnTo>
                <a:lnTo>
                  <a:pt x="543" y="555"/>
                </a:lnTo>
                <a:lnTo>
                  <a:pt x="542" y="561"/>
                </a:lnTo>
                <a:lnTo>
                  <a:pt x="538" y="562"/>
                </a:lnTo>
                <a:lnTo>
                  <a:pt x="528" y="581"/>
                </a:lnTo>
                <a:lnTo>
                  <a:pt x="519" y="592"/>
                </a:lnTo>
                <a:lnTo>
                  <a:pt x="516" y="592"/>
                </a:lnTo>
                <a:lnTo>
                  <a:pt x="513" y="592"/>
                </a:lnTo>
                <a:lnTo>
                  <a:pt x="499" y="598"/>
                </a:lnTo>
                <a:lnTo>
                  <a:pt x="490" y="600"/>
                </a:lnTo>
                <a:lnTo>
                  <a:pt x="474" y="581"/>
                </a:lnTo>
                <a:lnTo>
                  <a:pt x="470" y="571"/>
                </a:lnTo>
                <a:lnTo>
                  <a:pt x="465" y="569"/>
                </a:lnTo>
                <a:lnTo>
                  <a:pt x="458" y="569"/>
                </a:lnTo>
                <a:lnTo>
                  <a:pt x="451" y="562"/>
                </a:lnTo>
                <a:lnTo>
                  <a:pt x="456" y="553"/>
                </a:lnTo>
                <a:lnTo>
                  <a:pt x="467" y="552"/>
                </a:lnTo>
                <a:lnTo>
                  <a:pt x="473" y="532"/>
                </a:lnTo>
                <a:lnTo>
                  <a:pt x="473" y="519"/>
                </a:lnTo>
                <a:lnTo>
                  <a:pt x="462" y="513"/>
                </a:lnTo>
                <a:lnTo>
                  <a:pt x="464" y="497"/>
                </a:lnTo>
                <a:lnTo>
                  <a:pt x="462" y="492"/>
                </a:lnTo>
                <a:lnTo>
                  <a:pt x="455" y="489"/>
                </a:lnTo>
                <a:lnTo>
                  <a:pt x="455" y="484"/>
                </a:lnTo>
                <a:lnTo>
                  <a:pt x="451" y="484"/>
                </a:lnTo>
                <a:lnTo>
                  <a:pt x="447" y="486"/>
                </a:lnTo>
                <a:lnTo>
                  <a:pt x="439" y="480"/>
                </a:lnTo>
                <a:lnTo>
                  <a:pt x="438" y="469"/>
                </a:lnTo>
                <a:lnTo>
                  <a:pt x="429" y="466"/>
                </a:lnTo>
                <a:lnTo>
                  <a:pt x="424" y="467"/>
                </a:lnTo>
                <a:lnTo>
                  <a:pt x="405" y="459"/>
                </a:lnTo>
                <a:lnTo>
                  <a:pt x="400" y="461"/>
                </a:lnTo>
                <a:lnTo>
                  <a:pt x="384" y="458"/>
                </a:lnTo>
                <a:lnTo>
                  <a:pt x="384" y="456"/>
                </a:lnTo>
                <a:lnTo>
                  <a:pt x="374" y="453"/>
                </a:lnTo>
                <a:lnTo>
                  <a:pt x="356" y="455"/>
                </a:lnTo>
                <a:lnTo>
                  <a:pt x="337" y="461"/>
                </a:lnTo>
                <a:lnTo>
                  <a:pt x="332" y="458"/>
                </a:lnTo>
                <a:lnTo>
                  <a:pt x="325" y="456"/>
                </a:lnTo>
                <a:lnTo>
                  <a:pt x="322" y="458"/>
                </a:lnTo>
                <a:lnTo>
                  <a:pt x="310" y="453"/>
                </a:lnTo>
                <a:lnTo>
                  <a:pt x="303" y="449"/>
                </a:lnTo>
                <a:lnTo>
                  <a:pt x="302" y="444"/>
                </a:lnTo>
                <a:lnTo>
                  <a:pt x="292" y="447"/>
                </a:lnTo>
                <a:lnTo>
                  <a:pt x="287" y="444"/>
                </a:lnTo>
                <a:lnTo>
                  <a:pt x="288" y="439"/>
                </a:lnTo>
                <a:lnTo>
                  <a:pt x="287" y="438"/>
                </a:lnTo>
                <a:lnTo>
                  <a:pt x="280" y="447"/>
                </a:lnTo>
                <a:lnTo>
                  <a:pt x="277" y="445"/>
                </a:lnTo>
                <a:lnTo>
                  <a:pt x="274" y="449"/>
                </a:lnTo>
                <a:lnTo>
                  <a:pt x="274" y="458"/>
                </a:lnTo>
                <a:lnTo>
                  <a:pt x="266" y="461"/>
                </a:lnTo>
                <a:lnTo>
                  <a:pt x="257" y="461"/>
                </a:lnTo>
                <a:lnTo>
                  <a:pt x="238" y="472"/>
                </a:lnTo>
                <a:lnTo>
                  <a:pt x="243" y="478"/>
                </a:lnTo>
                <a:lnTo>
                  <a:pt x="232" y="484"/>
                </a:lnTo>
                <a:lnTo>
                  <a:pt x="253" y="505"/>
                </a:lnTo>
                <a:lnTo>
                  <a:pt x="256" y="517"/>
                </a:lnTo>
                <a:lnTo>
                  <a:pt x="266" y="537"/>
                </a:lnTo>
                <a:lnTo>
                  <a:pt x="259" y="539"/>
                </a:lnTo>
                <a:lnTo>
                  <a:pt x="261" y="559"/>
                </a:lnTo>
                <a:lnTo>
                  <a:pt x="264" y="562"/>
                </a:lnTo>
                <a:lnTo>
                  <a:pt x="264" y="578"/>
                </a:lnTo>
                <a:lnTo>
                  <a:pt x="259" y="576"/>
                </a:lnTo>
                <a:lnTo>
                  <a:pt x="256" y="578"/>
                </a:lnTo>
                <a:lnTo>
                  <a:pt x="252" y="579"/>
                </a:lnTo>
                <a:lnTo>
                  <a:pt x="244" y="589"/>
                </a:lnTo>
                <a:lnTo>
                  <a:pt x="224" y="591"/>
                </a:lnTo>
                <a:lnTo>
                  <a:pt x="209" y="597"/>
                </a:lnTo>
                <a:lnTo>
                  <a:pt x="204" y="591"/>
                </a:lnTo>
                <a:lnTo>
                  <a:pt x="197" y="592"/>
                </a:lnTo>
                <a:lnTo>
                  <a:pt x="194" y="595"/>
                </a:lnTo>
                <a:lnTo>
                  <a:pt x="188" y="597"/>
                </a:lnTo>
                <a:lnTo>
                  <a:pt x="178" y="607"/>
                </a:lnTo>
                <a:lnTo>
                  <a:pt x="173" y="606"/>
                </a:lnTo>
                <a:lnTo>
                  <a:pt x="174" y="598"/>
                </a:lnTo>
                <a:lnTo>
                  <a:pt x="166" y="584"/>
                </a:lnTo>
                <a:lnTo>
                  <a:pt x="161" y="565"/>
                </a:lnTo>
                <a:lnTo>
                  <a:pt x="163" y="558"/>
                </a:lnTo>
                <a:lnTo>
                  <a:pt x="160" y="556"/>
                </a:lnTo>
                <a:lnTo>
                  <a:pt x="157" y="548"/>
                </a:lnTo>
                <a:lnTo>
                  <a:pt x="152" y="545"/>
                </a:lnTo>
                <a:lnTo>
                  <a:pt x="151" y="544"/>
                </a:lnTo>
                <a:lnTo>
                  <a:pt x="141" y="545"/>
                </a:lnTo>
                <a:lnTo>
                  <a:pt x="137" y="548"/>
                </a:lnTo>
                <a:lnTo>
                  <a:pt x="137" y="539"/>
                </a:lnTo>
                <a:lnTo>
                  <a:pt x="125" y="536"/>
                </a:lnTo>
                <a:lnTo>
                  <a:pt x="115" y="537"/>
                </a:lnTo>
                <a:lnTo>
                  <a:pt x="115" y="539"/>
                </a:lnTo>
                <a:lnTo>
                  <a:pt x="85" y="537"/>
                </a:lnTo>
                <a:lnTo>
                  <a:pt x="82" y="539"/>
                </a:lnTo>
                <a:lnTo>
                  <a:pt x="83" y="525"/>
                </a:lnTo>
                <a:lnTo>
                  <a:pt x="82" y="517"/>
                </a:lnTo>
                <a:lnTo>
                  <a:pt x="72" y="511"/>
                </a:lnTo>
                <a:lnTo>
                  <a:pt x="38" y="513"/>
                </a:lnTo>
                <a:lnTo>
                  <a:pt x="37" y="511"/>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92" name="Freeform 78"/>
          <p:cNvSpPr>
            <a:spLocks/>
          </p:cNvSpPr>
          <p:nvPr/>
        </p:nvSpPr>
        <p:spPr bwMode="auto">
          <a:xfrm>
            <a:off x="7937500" y="1606550"/>
            <a:ext cx="384175" cy="511175"/>
          </a:xfrm>
          <a:custGeom>
            <a:avLst/>
            <a:gdLst>
              <a:gd name="T0" fmla="*/ 441581805 w 252"/>
              <a:gd name="T1" fmla="*/ 696378114 h 366"/>
              <a:gd name="T2" fmla="*/ 378830093 w 252"/>
              <a:gd name="T3" fmla="*/ 688576413 h 366"/>
              <a:gd name="T4" fmla="*/ 360237247 w 252"/>
              <a:gd name="T5" fmla="*/ 672970218 h 366"/>
              <a:gd name="T6" fmla="*/ 339321057 w 252"/>
              <a:gd name="T7" fmla="*/ 671020491 h 366"/>
              <a:gd name="T8" fmla="*/ 313755132 w 252"/>
              <a:gd name="T9" fmla="*/ 688576413 h 366"/>
              <a:gd name="T10" fmla="*/ 290514075 w 252"/>
              <a:gd name="T11" fmla="*/ 686625289 h 366"/>
              <a:gd name="T12" fmla="*/ 297487154 w 252"/>
              <a:gd name="T13" fmla="*/ 671020491 h 366"/>
              <a:gd name="T14" fmla="*/ 264948149 w 252"/>
              <a:gd name="T15" fmla="*/ 643711743 h 366"/>
              <a:gd name="T16" fmla="*/ 204521400 w 252"/>
              <a:gd name="T17" fmla="*/ 591043976 h 366"/>
              <a:gd name="T18" fmla="*/ 185928507 w 252"/>
              <a:gd name="T19" fmla="*/ 579340028 h 366"/>
              <a:gd name="T20" fmla="*/ 185928507 w 252"/>
              <a:gd name="T21" fmla="*/ 561784106 h 366"/>
              <a:gd name="T22" fmla="*/ 197549798 w 252"/>
              <a:gd name="T23" fmla="*/ 524722534 h 366"/>
              <a:gd name="T24" fmla="*/ 134798180 w 252"/>
              <a:gd name="T25" fmla="*/ 509116338 h 366"/>
              <a:gd name="T26" fmla="*/ 144094603 w 252"/>
              <a:gd name="T27" fmla="*/ 491561812 h 366"/>
              <a:gd name="T28" fmla="*/ 85992698 w 252"/>
              <a:gd name="T29" fmla="*/ 481807591 h 366"/>
              <a:gd name="T30" fmla="*/ 67399852 w 252"/>
              <a:gd name="T31" fmla="*/ 448646870 h 366"/>
              <a:gd name="T32" fmla="*/ 60426773 w 252"/>
              <a:gd name="T33" fmla="*/ 411585298 h 366"/>
              <a:gd name="T34" fmla="*/ 58103429 w 252"/>
              <a:gd name="T35" fmla="*/ 364769418 h 366"/>
              <a:gd name="T36" fmla="*/ 88316042 w 252"/>
              <a:gd name="T37" fmla="*/ 343312645 h 366"/>
              <a:gd name="T38" fmla="*/ 90640910 w 252"/>
              <a:gd name="T39" fmla="*/ 310151923 h 366"/>
              <a:gd name="T40" fmla="*/ 85992698 w 252"/>
              <a:gd name="T41" fmla="*/ 273088955 h 366"/>
              <a:gd name="T42" fmla="*/ 55778562 w 252"/>
              <a:gd name="T43" fmla="*/ 300399099 h 366"/>
              <a:gd name="T44" fmla="*/ 20917720 w 252"/>
              <a:gd name="T45" fmla="*/ 312101650 h 366"/>
              <a:gd name="T46" fmla="*/ 27889281 w 252"/>
              <a:gd name="T47" fmla="*/ 257484156 h 366"/>
              <a:gd name="T48" fmla="*/ 13944640 w 252"/>
              <a:gd name="T49" fmla="*/ 224323435 h 366"/>
              <a:gd name="T50" fmla="*/ 11621294 w 252"/>
              <a:gd name="T51" fmla="*/ 193113837 h 366"/>
              <a:gd name="T52" fmla="*/ 20917720 w 252"/>
              <a:gd name="T53" fmla="*/ 167754773 h 366"/>
              <a:gd name="T54" fmla="*/ 51130350 w 252"/>
              <a:gd name="T55" fmla="*/ 146298001 h 366"/>
              <a:gd name="T56" fmla="*/ 37185704 w 252"/>
              <a:gd name="T57" fmla="*/ 124841228 h 366"/>
              <a:gd name="T58" fmla="*/ 13944640 w 252"/>
              <a:gd name="T59" fmla="*/ 76074289 h 366"/>
              <a:gd name="T60" fmla="*/ 0 w 252"/>
              <a:gd name="T61" fmla="*/ 15604804 h 366"/>
              <a:gd name="T62" fmla="*/ 25565937 w 252"/>
              <a:gd name="T63" fmla="*/ 0 h 366"/>
              <a:gd name="T64" fmla="*/ 67399852 w 252"/>
              <a:gd name="T65" fmla="*/ 15604804 h 366"/>
              <a:gd name="T66" fmla="*/ 92964253 w 252"/>
              <a:gd name="T67" fmla="*/ 44864680 h 366"/>
              <a:gd name="T68" fmla="*/ 127826625 w 252"/>
              <a:gd name="T69" fmla="*/ 39012706 h 366"/>
              <a:gd name="T70" fmla="*/ 158039238 w 252"/>
              <a:gd name="T71" fmla="*/ 48765542 h 366"/>
              <a:gd name="T72" fmla="*/ 174308740 w 252"/>
              <a:gd name="T73" fmla="*/ 72173438 h 366"/>
              <a:gd name="T74" fmla="*/ 227762457 w 252"/>
              <a:gd name="T75" fmla="*/ 105334182 h 366"/>
              <a:gd name="T76" fmla="*/ 244031960 w 252"/>
              <a:gd name="T77" fmla="*/ 130693202 h 366"/>
              <a:gd name="T78" fmla="*/ 246355303 w 252"/>
              <a:gd name="T79" fmla="*/ 167754773 h 366"/>
              <a:gd name="T80" fmla="*/ 269596361 w 252"/>
              <a:gd name="T81" fmla="*/ 191162714 h 366"/>
              <a:gd name="T82" fmla="*/ 264948149 w 252"/>
              <a:gd name="T83" fmla="*/ 200915538 h 366"/>
              <a:gd name="T84" fmla="*/ 216142691 w 252"/>
              <a:gd name="T85" fmla="*/ 202866662 h 366"/>
              <a:gd name="T86" fmla="*/ 218466035 w 252"/>
              <a:gd name="T87" fmla="*/ 234076260 h 366"/>
              <a:gd name="T88" fmla="*/ 220790903 w 252"/>
              <a:gd name="T89" fmla="*/ 280892053 h 366"/>
              <a:gd name="T90" fmla="*/ 255651726 w 252"/>
              <a:gd name="T91" fmla="*/ 275040079 h 366"/>
              <a:gd name="T92" fmla="*/ 304458709 w 252"/>
              <a:gd name="T93" fmla="*/ 312101650 h 366"/>
              <a:gd name="T94" fmla="*/ 353265692 w 252"/>
              <a:gd name="T95" fmla="*/ 337460671 h 366"/>
              <a:gd name="T96" fmla="*/ 374181881 w 252"/>
              <a:gd name="T97" fmla="*/ 343312645 h 366"/>
              <a:gd name="T98" fmla="*/ 381154961 w 252"/>
              <a:gd name="T99" fmla="*/ 329657573 h 366"/>
              <a:gd name="T100" fmla="*/ 383478304 w 252"/>
              <a:gd name="T101" fmla="*/ 360868567 h 366"/>
              <a:gd name="T102" fmla="*/ 402071245 w 252"/>
              <a:gd name="T103" fmla="*/ 339411794 h 366"/>
              <a:gd name="T104" fmla="*/ 436933594 w 252"/>
              <a:gd name="T105" fmla="*/ 345263768 h 366"/>
              <a:gd name="T106" fmla="*/ 488063920 w 252"/>
              <a:gd name="T107" fmla="*/ 382325427 h 366"/>
              <a:gd name="T108" fmla="*/ 511304977 w 252"/>
              <a:gd name="T109" fmla="*/ 392078252 h 366"/>
              <a:gd name="T110" fmla="*/ 518276532 w 252"/>
              <a:gd name="T111" fmla="*/ 409634175 h 366"/>
              <a:gd name="T112" fmla="*/ 525249612 w 252"/>
              <a:gd name="T113" fmla="*/ 436942922 h 366"/>
              <a:gd name="T114" fmla="*/ 585676361 w 252"/>
              <a:gd name="T115" fmla="*/ 518870560 h 366"/>
              <a:gd name="T116" fmla="*/ 560110435 w 252"/>
              <a:gd name="T117" fmla="*/ 589092853 h 366"/>
              <a:gd name="T118" fmla="*/ 481090840 w 252"/>
              <a:gd name="T119" fmla="*/ 713934037 h 3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2"/>
              <a:gd name="T181" fmla="*/ 0 h 366"/>
              <a:gd name="T182" fmla="*/ 252 w 252"/>
              <a:gd name="T183" fmla="*/ 366 h 3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2" h="366">
                <a:moveTo>
                  <a:pt x="207" y="366"/>
                </a:moveTo>
                <a:lnTo>
                  <a:pt x="190" y="357"/>
                </a:lnTo>
                <a:lnTo>
                  <a:pt x="169" y="350"/>
                </a:lnTo>
                <a:lnTo>
                  <a:pt x="163" y="353"/>
                </a:lnTo>
                <a:lnTo>
                  <a:pt x="161" y="345"/>
                </a:lnTo>
                <a:lnTo>
                  <a:pt x="155" y="345"/>
                </a:lnTo>
                <a:lnTo>
                  <a:pt x="152" y="337"/>
                </a:lnTo>
                <a:lnTo>
                  <a:pt x="146" y="344"/>
                </a:lnTo>
                <a:lnTo>
                  <a:pt x="141" y="345"/>
                </a:lnTo>
                <a:lnTo>
                  <a:pt x="135" y="353"/>
                </a:lnTo>
                <a:lnTo>
                  <a:pt x="133" y="352"/>
                </a:lnTo>
                <a:lnTo>
                  <a:pt x="125" y="352"/>
                </a:lnTo>
                <a:lnTo>
                  <a:pt x="123" y="349"/>
                </a:lnTo>
                <a:lnTo>
                  <a:pt x="128" y="344"/>
                </a:lnTo>
                <a:lnTo>
                  <a:pt x="126" y="336"/>
                </a:lnTo>
                <a:lnTo>
                  <a:pt x="114" y="330"/>
                </a:lnTo>
                <a:lnTo>
                  <a:pt x="102" y="305"/>
                </a:lnTo>
                <a:lnTo>
                  <a:pt x="88" y="303"/>
                </a:lnTo>
                <a:lnTo>
                  <a:pt x="85" y="300"/>
                </a:lnTo>
                <a:lnTo>
                  <a:pt x="80" y="297"/>
                </a:lnTo>
                <a:lnTo>
                  <a:pt x="78" y="292"/>
                </a:lnTo>
                <a:lnTo>
                  <a:pt x="80" y="288"/>
                </a:lnTo>
                <a:lnTo>
                  <a:pt x="78" y="279"/>
                </a:lnTo>
                <a:lnTo>
                  <a:pt x="85" y="269"/>
                </a:lnTo>
                <a:lnTo>
                  <a:pt x="77" y="269"/>
                </a:lnTo>
                <a:lnTo>
                  <a:pt x="58" y="261"/>
                </a:lnTo>
                <a:lnTo>
                  <a:pt x="62" y="257"/>
                </a:lnTo>
                <a:lnTo>
                  <a:pt x="62" y="252"/>
                </a:lnTo>
                <a:lnTo>
                  <a:pt x="51" y="246"/>
                </a:lnTo>
                <a:lnTo>
                  <a:pt x="37" y="247"/>
                </a:lnTo>
                <a:lnTo>
                  <a:pt x="32" y="241"/>
                </a:lnTo>
                <a:lnTo>
                  <a:pt x="29" y="230"/>
                </a:lnTo>
                <a:lnTo>
                  <a:pt x="30" y="219"/>
                </a:lnTo>
                <a:lnTo>
                  <a:pt x="26" y="211"/>
                </a:lnTo>
                <a:lnTo>
                  <a:pt x="30" y="199"/>
                </a:lnTo>
                <a:lnTo>
                  <a:pt x="25" y="187"/>
                </a:lnTo>
                <a:lnTo>
                  <a:pt x="32" y="182"/>
                </a:lnTo>
                <a:lnTo>
                  <a:pt x="38" y="176"/>
                </a:lnTo>
                <a:lnTo>
                  <a:pt x="35" y="163"/>
                </a:lnTo>
                <a:lnTo>
                  <a:pt x="39" y="159"/>
                </a:lnTo>
                <a:lnTo>
                  <a:pt x="39" y="140"/>
                </a:lnTo>
                <a:lnTo>
                  <a:pt x="37" y="140"/>
                </a:lnTo>
                <a:lnTo>
                  <a:pt x="28" y="148"/>
                </a:lnTo>
                <a:lnTo>
                  <a:pt x="24" y="154"/>
                </a:lnTo>
                <a:lnTo>
                  <a:pt x="16" y="160"/>
                </a:lnTo>
                <a:lnTo>
                  <a:pt x="9" y="160"/>
                </a:lnTo>
                <a:lnTo>
                  <a:pt x="9" y="152"/>
                </a:lnTo>
                <a:lnTo>
                  <a:pt x="12" y="132"/>
                </a:lnTo>
                <a:lnTo>
                  <a:pt x="11" y="120"/>
                </a:lnTo>
                <a:lnTo>
                  <a:pt x="6" y="115"/>
                </a:lnTo>
                <a:lnTo>
                  <a:pt x="7" y="107"/>
                </a:lnTo>
                <a:lnTo>
                  <a:pt x="5" y="99"/>
                </a:lnTo>
                <a:lnTo>
                  <a:pt x="9" y="93"/>
                </a:lnTo>
                <a:lnTo>
                  <a:pt x="9" y="86"/>
                </a:lnTo>
                <a:lnTo>
                  <a:pt x="14" y="79"/>
                </a:lnTo>
                <a:lnTo>
                  <a:pt x="22" y="75"/>
                </a:lnTo>
                <a:lnTo>
                  <a:pt x="22" y="64"/>
                </a:lnTo>
                <a:lnTo>
                  <a:pt x="16" y="64"/>
                </a:lnTo>
                <a:lnTo>
                  <a:pt x="2" y="50"/>
                </a:lnTo>
                <a:lnTo>
                  <a:pt x="6" y="39"/>
                </a:lnTo>
                <a:lnTo>
                  <a:pt x="5" y="17"/>
                </a:lnTo>
                <a:lnTo>
                  <a:pt x="0" y="8"/>
                </a:lnTo>
                <a:lnTo>
                  <a:pt x="6" y="0"/>
                </a:lnTo>
                <a:lnTo>
                  <a:pt x="11" y="0"/>
                </a:lnTo>
                <a:lnTo>
                  <a:pt x="22" y="2"/>
                </a:lnTo>
                <a:lnTo>
                  <a:pt x="29" y="8"/>
                </a:lnTo>
                <a:lnTo>
                  <a:pt x="29" y="15"/>
                </a:lnTo>
                <a:lnTo>
                  <a:pt x="40" y="23"/>
                </a:lnTo>
                <a:lnTo>
                  <a:pt x="47" y="17"/>
                </a:lnTo>
                <a:lnTo>
                  <a:pt x="55" y="20"/>
                </a:lnTo>
                <a:lnTo>
                  <a:pt x="60" y="25"/>
                </a:lnTo>
                <a:lnTo>
                  <a:pt x="68" y="25"/>
                </a:lnTo>
                <a:lnTo>
                  <a:pt x="70" y="31"/>
                </a:lnTo>
                <a:lnTo>
                  <a:pt x="75" y="37"/>
                </a:lnTo>
                <a:lnTo>
                  <a:pt x="85" y="48"/>
                </a:lnTo>
                <a:lnTo>
                  <a:pt x="98" y="54"/>
                </a:lnTo>
                <a:lnTo>
                  <a:pt x="100" y="60"/>
                </a:lnTo>
                <a:lnTo>
                  <a:pt x="105" y="67"/>
                </a:lnTo>
                <a:lnTo>
                  <a:pt x="103" y="75"/>
                </a:lnTo>
                <a:lnTo>
                  <a:pt x="106" y="86"/>
                </a:lnTo>
                <a:lnTo>
                  <a:pt x="109" y="93"/>
                </a:lnTo>
                <a:lnTo>
                  <a:pt x="116" y="98"/>
                </a:lnTo>
                <a:lnTo>
                  <a:pt x="118" y="107"/>
                </a:lnTo>
                <a:lnTo>
                  <a:pt x="114" y="103"/>
                </a:lnTo>
                <a:lnTo>
                  <a:pt x="94" y="103"/>
                </a:lnTo>
                <a:lnTo>
                  <a:pt x="93" y="104"/>
                </a:lnTo>
                <a:lnTo>
                  <a:pt x="97" y="115"/>
                </a:lnTo>
                <a:lnTo>
                  <a:pt x="94" y="120"/>
                </a:lnTo>
                <a:lnTo>
                  <a:pt x="93" y="134"/>
                </a:lnTo>
                <a:lnTo>
                  <a:pt x="95" y="144"/>
                </a:lnTo>
                <a:lnTo>
                  <a:pt x="105" y="144"/>
                </a:lnTo>
                <a:lnTo>
                  <a:pt x="110" y="141"/>
                </a:lnTo>
                <a:lnTo>
                  <a:pt x="119" y="144"/>
                </a:lnTo>
                <a:lnTo>
                  <a:pt x="131" y="160"/>
                </a:lnTo>
                <a:lnTo>
                  <a:pt x="140" y="162"/>
                </a:lnTo>
                <a:lnTo>
                  <a:pt x="152" y="173"/>
                </a:lnTo>
                <a:lnTo>
                  <a:pt x="158" y="177"/>
                </a:lnTo>
                <a:lnTo>
                  <a:pt x="161" y="176"/>
                </a:lnTo>
                <a:lnTo>
                  <a:pt x="160" y="169"/>
                </a:lnTo>
                <a:lnTo>
                  <a:pt x="164" y="169"/>
                </a:lnTo>
                <a:lnTo>
                  <a:pt x="167" y="173"/>
                </a:lnTo>
                <a:lnTo>
                  <a:pt x="165" y="185"/>
                </a:lnTo>
                <a:lnTo>
                  <a:pt x="167" y="187"/>
                </a:lnTo>
                <a:lnTo>
                  <a:pt x="173" y="174"/>
                </a:lnTo>
                <a:lnTo>
                  <a:pt x="180" y="174"/>
                </a:lnTo>
                <a:lnTo>
                  <a:pt x="188" y="177"/>
                </a:lnTo>
                <a:lnTo>
                  <a:pt x="205" y="188"/>
                </a:lnTo>
                <a:lnTo>
                  <a:pt x="210" y="196"/>
                </a:lnTo>
                <a:lnTo>
                  <a:pt x="215" y="198"/>
                </a:lnTo>
                <a:lnTo>
                  <a:pt x="220" y="201"/>
                </a:lnTo>
                <a:lnTo>
                  <a:pt x="219" y="205"/>
                </a:lnTo>
                <a:lnTo>
                  <a:pt x="223" y="210"/>
                </a:lnTo>
                <a:lnTo>
                  <a:pt x="218" y="226"/>
                </a:lnTo>
                <a:lnTo>
                  <a:pt x="226" y="224"/>
                </a:lnTo>
                <a:lnTo>
                  <a:pt x="238" y="255"/>
                </a:lnTo>
                <a:lnTo>
                  <a:pt x="252" y="266"/>
                </a:lnTo>
                <a:lnTo>
                  <a:pt x="246" y="279"/>
                </a:lnTo>
                <a:lnTo>
                  <a:pt x="241" y="302"/>
                </a:lnTo>
                <a:lnTo>
                  <a:pt x="226" y="337"/>
                </a:lnTo>
                <a:lnTo>
                  <a:pt x="207" y="366"/>
                </a:lnTo>
                <a:close/>
              </a:path>
            </a:pathLst>
          </a:custGeom>
          <a:solidFill>
            <a:srgbClr val="FFFFFF"/>
          </a:solidFill>
          <a:ln w="3175" cap="rnd" cmpd="sng">
            <a:solidFill>
              <a:srgbClr val="808080"/>
            </a:solidFill>
            <a:prstDash val="solid"/>
            <a:round/>
            <a:headEnd type="none" w="med" len="med"/>
            <a:tailEnd type="none" w="med" len="me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93" name="Freeform 79"/>
          <p:cNvSpPr>
            <a:spLocks/>
          </p:cNvSpPr>
          <p:nvPr/>
        </p:nvSpPr>
        <p:spPr bwMode="auto">
          <a:xfrm>
            <a:off x="6211888" y="3656013"/>
            <a:ext cx="160337" cy="111125"/>
          </a:xfrm>
          <a:custGeom>
            <a:avLst/>
            <a:gdLst>
              <a:gd name="T0" fmla="*/ 226185145 w 105"/>
              <a:gd name="T1" fmla="*/ 36660134 h 80"/>
              <a:gd name="T2" fmla="*/ 244839204 w 105"/>
              <a:gd name="T3" fmla="*/ 52096791 h 80"/>
              <a:gd name="T4" fmla="*/ 228516902 w 105"/>
              <a:gd name="T5" fmla="*/ 154359555 h 80"/>
              <a:gd name="T6" fmla="*/ 11658790 w 105"/>
              <a:gd name="T7" fmla="*/ 117699431 h 80"/>
              <a:gd name="T8" fmla="*/ 0 w 105"/>
              <a:gd name="T9" fmla="*/ 117699431 h 80"/>
              <a:gd name="T10" fmla="*/ 11658790 w 105"/>
              <a:gd name="T11" fmla="*/ 59814419 h 80"/>
              <a:gd name="T12" fmla="*/ 74617788 w 105"/>
              <a:gd name="T13" fmla="*/ 36660134 h 80"/>
              <a:gd name="T14" fmla="*/ 170221393 w 105"/>
              <a:gd name="T15" fmla="*/ 0 h 80"/>
              <a:gd name="T16" fmla="*/ 226185145 w 105"/>
              <a:gd name="T17" fmla="*/ 3666013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80"/>
              <a:gd name="T29" fmla="*/ 105 w 105"/>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80">
                <a:moveTo>
                  <a:pt x="97" y="19"/>
                </a:moveTo>
                <a:lnTo>
                  <a:pt x="105" y="27"/>
                </a:lnTo>
                <a:lnTo>
                  <a:pt x="98" y="80"/>
                </a:lnTo>
                <a:lnTo>
                  <a:pt x="5" y="61"/>
                </a:lnTo>
                <a:lnTo>
                  <a:pt x="0" y="61"/>
                </a:lnTo>
                <a:lnTo>
                  <a:pt x="5" y="31"/>
                </a:lnTo>
                <a:lnTo>
                  <a:pt x="32" y="19"/>
                </a:lnTo>
                <a:lnTo>
                  <a:pt x="73" y="0"/>
                </a:lnTo>
                <a:lnTo>
                  <a:pt x="97" y="19"/>
                </a:lnTo>
                <a:close/>
              </a:path>
            </a:pathLst>
          </a:custGeom>
          <a:solidFill>
            <a:srgbClr val="FF9999"/>
          </a:solidFill>
          <a:ln w="38100" cap="rnd" cmpd="sng">
            <a:solidFill>
              <a:srgbClr val="808080"/>
            </a:solidFill>
            <a:prstDash val="solid"/>
            <a:round/>
            <a:headEnd type="none" w="med" len="med"/>
            <a:tailEnd type="none" w="med" len="me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94" name="Freeform 80"/>
          <p:cNvSpPr>
            <a:spLocks/>
          </p:cNvSpPr>
          <p:nvPr/>
        </p:nvSpPr>
        <p:spPr bwMode="auto">
          <a:xfrm>
            <a:off x="6307138" y="3887788"/>
            <a:ext cx="320675" cy="171450"/>
          </a:xfrm>
          <a:custGeom>
            <a:avLst/>
            <a:gdLst>
              <a:gd name="T0" fmla="*/ 20985888 w 210"/>
              <a:gd name="T1" fmla="*/ 64118124 h 123"/>
              <a:gd name="T2" fmla="*/ 46635306 w 210"/>
              <a:gd name="T3" fmla="*/ 64118124 h 123"/>
              <a:gd name="T4" fmla="*/ 317124673 w 210"/>
              <a:gd name="T5" fmla="*/ 17486507 h 123"/>
              <a:gd name="T6" fmla="*/ 314792908 w 210"/>
              <a:gd name="T7" fmla="*/ 11657209 h 123"/>
              <a:gd name="T8" fmla="*/ 387079140 w 210"/>
              <a:gd name="T9" fmla="*/ 0 h 123"/>
              <a:gd name="T10" fmla="*/ 387079140 w 210"/>
              <a:gd name="T11" fmla="*/ 5829301 h 123"/>
              <a:gd name="T12" fmla="*/ 410396883 w 210"/>
              <a:gd name="T13" fmla="*/ 7772401 h 123"/>
              <a:gd name="T14" fmla="*/ 450038409 w 210"/>
              <a:gd name="T15" fmla="*/ 27202010 h 123"/>
              <a:gd name="T16" fmla="*/ 450038409 w 210"/>
              <a:gd name="T17" fmla="*/ 29145110 h 123"/>
              <a:gd name="T18" fmla="*/ 464028997 w 210"/>
              <a:gd name="T19" fmla="*/ 27202010 h 123"/>
              <a:gd name="T20" fmla="*/ 489678409 w 210"/>
              <a:gd name="T21" fmla="*/ 165152351 h 123"/>
              <a:gd name="T22" fmla="*/ 457033703 w 210"/>
              <a:gd name="T23" fmla="*/ 184581996 h 123"/>
              <a:gd name="T24" fmla="*/ 396406199 w 210"/>
              <a:gd name="T25" fmla="*/ 205954697 h 123"/>
              <a:gd name="T26" fmla="*/ 391742670 w 210"/>
              <a:gd name="T27" fmla="*/ 215668801 h 123"/>
              <a:gd name="T28" fmla="*/ 380083846 w 210"/>
              <a:gd name="T29" fmla="*/ 211782602 h 123"/>
              <a:gd name="T30" fmla="*/ 275152909 w 210"/>
              <a:gd name="T31" fmla="*/ 238984601 h 123"/>
              <a:gd name="T32" fmla="*/ 261162321 w 210"/>
              <a:gd name="T33" fmla="*/ 196239199 h 123"/>
              <a:gd name="T34" fmla="*/ 212193735 w 210"/>
              <a:gd name="T35" fmla="*/ 192353000 h 123"/>
              <a:gd name="T36" fmla="*/ 212193735 w 210"/>
              <a:gd name="T37" fmla="*/ 196239199 h 123"/>
              <a:gd name="T38" fmla="*/ 149236041 w 210"/>
              <a:gd name="T39" fmla="*/ 196239199 h 123"/>
              <a:gd name="T40" fmla="*/ 116589809 w 210"/>
              <a:gd name="T41" fmla="*/ 157379953 h 123"/>
              <a:gd name="T42" fmla="*/ 195871335 w 210"/>
              <a:gd name="T43" fmla="*/ 99091149 h 123"/>
              <a:gd name="T44" fmla="*/ 170221923 w 210"/>
              <a:gd name="T45" fmla="*/ 75775327 h 123"/>
              <a:gd name="T46" fmla="*/ 86276844 w 210"/>
              <a:gd name="T47" fmla="*/ 136007252 h 123"/>
              <a:gd name="T48" fmla="*/ 23317653 w 210"/>
              <a:gd name="T49" fmla="*/ 139893452 h 123"/>
              <a:gd name="T50" fmla="*/ 2331765 w 210"/>
              <a:gd name="T51" fmla="*/ 165152351 h 123"/>
              <a:gd name="T52" fmla="*/ 0 w 210"/>
              <a:gd name="T53" fmla="*/ 163209252 h 123"/>
              <a:gd name="T54" fmla="*/ 20985888 w 210"/>
              <a:gd name="T55" fmla="*/ 136007252 h 123"/>
              <a:gd name="T56" fmla="*/ 20985888 w 210"/>
              <a:gd name="T57" fmla="*/ 64118124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0"/>
              <a:gd name="T88" fmla="*/ 0 h 123"/>
              <a:gd name="T89" fmla="*/ 210 w 210"/>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0" h="123">
                <a:moveTo>
                  <a:pt x="9" y="33"/>
                </a:moveTo>
                <a:lnTo>
                  <a:pt x="20" y="33"/>
                </a:lnTo>
                <a:lnTo>
                  <a:pt x="136" y="9"/>
                </a:lnTo>
                <a:lnTo>
                  <a:pt x="135" y="6"/>
                </a:lnTo>
                <a:lnTo>
                  <a:pt x="166" y="0"/>
                </a:lnTo>
                <a:lnTo>
                  <a:pt x="166" y="3"/>
                </a:lnTo>
                <a:lnTo>
                  <a:pt x="176" y="4"/>
                </a:lnTo>
                <a:lnTo>
                  <a:pt x="193" y="14"/>
                </a:lnTo>
                <a:lnTo>
                  <a:pt x="193" y="15"/>
                </a:lnTo>
                <a:lnTo>
                  <a:pt x="199" y="14"/>
                </a:lnTo>
                <a:lnTo>
                  <a:pt x="210" y="85"/>
                </a:lnTo>
                <a:lnTo>
                  <a:pt x="196" y="95"/>
                </a:lnTo>
                <a:lnTo>
                  <a:pt x="170" y="106"/>
                </a:lnTo>
                <a:lnTo>
                  <a:pt x="168" y="111"/>
                </a:lnTo>
                <a:lnTo>
                  <a:pt x="163" y="109"/>
                </a:lnTo>
                <a:lnTo>
                  <a:pt x="118" y="123"/>
                </a:lnTo>
                <a:lnTo>
                  <a:pt x="112" y="101"/>
                </a:lnTo>
                <a:lnTo>
                  <a:pt x="91" y="99"/>
                </a:lnTo>
                <a:lnTo>
                  <a:pt x="91" y="101"/>
                </a:lnTo>
                <a:lnTo>
                  <a:pt x="64" y="101"/>
                </a:lnTo>
                <a:lnTo>
                  <a:pt x="50" y="81"/>
                </a:lnTo>
                <a:lnTo>
                  <a:pt x="84" y="51"/>
                </a:lnTo>
                <a:lnTo>
                  <a:pt x="73" y="39"/>
                </a:lnTo>
                <a:lnTo>
                  <a:pt x="37" y="70"/>
                </a:lnTo>
                <a:lnTo>
                  <a:pt x="10" y="72"/>
                </a:lnTo>
                <a:lnTo>
                  <a:pt x="1" y="85"/>
                </a:lnTo>
                <a:lnTo>
                  <a:pt x="0" y="84"/>
                </a:lnTo>
                <a:lnTo>
                  <a:pt x="9" y="70"/>
                </a:lnTo>
                <a:lnTo>
                  <a:pt x="9" y="33"/>
                </a:lnTo>
                <a:close/>
              </a:path>
            </a:pathLst>
          </a:custGeom>
          <a:solidFill>
            <a:srgbClr val="FF9999"/>
          </a:solidFill>
          <a:ln w="38100" cap="rnd" cmpd="sng">
            <a:solidFill>
              <a:srgbClr val="808080"/>
            </a:solidFill>
            <a:prstDash val="solid"/>
            <a:round/>
            <a:headEnd type="none" w="med" len="med"/>
            <a:tailEnd type="none" w="med" len="me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95" name="Freeform 81"/>
          <p:cNvSpPr>
            <a:spLocks/>
          </p:cNvSpPr>
          <p:nvPr/>
        </p:nvSpPr>
        <p:spPr bwMode="auto">
          <a:xfrm>
            <a:off x="7535863" y="3054350"/>
            <a:ext cx="374650" cy="311150"/>
          </a:xfrm>
          <a:custGeom>
            <a:avLst/>
            <a:gdLst>
              <a:gd name="T0" fmla="*/ 554202212 w 245"/>
              <a:gd name="T1" fmla="*/ 276450508 h 223"/>
              <a:gd name="T2" fmla="*/ 572908712 w 245"/>
              <a:gd name="T3" fmla="*/ 315387501 h 223"/>
              <a:gd name="T4" fmla="*/ 540170427 w 245"/>
              <a:gd name="T5" fmla="*/ 323174621 h 223"/>
              <a:gd name="T6" fmla="*/ 488725642 w 245"/>
              <a:gd name="T7" fmla="*/ 325122447 h 223"/>
              <a:gd name="T8" fmla="*/ 413898116 w 245"/>
              <a:gd name="T9" fmla="*/ 309546813 h 223"/>
              <a:gd name="T10" fmla="*/ 404544102 w 245"/>
              <a:gd name="T11" fmla="*/ 336802429 h 223"/>
              <a:gd name="T12" fmla="*/ 388175628 w 245"/>
              <a:gd name="T13" fmla="*/ 352378063 h 223"/>
              <a:gd name="T14" fmla="*/ 348421450 w 245"/>
              <a:gd name="T15" fmla="*/ 367952390 h 223"/>
              <a:gd name="T16" fmla="*/ 306330680 w 245"/>
              <a:gd name="T17" fmla="*/ 389367318 h 223"/>
              <a:gd name="T18" fmla="*/ 205779233 w 245"/>
              <a:gd name="T19" fmla="*/ 401048695 h 223"/>
              <a:gd name="T20" fmla="*/ 177718672 w 245"/>
              <a:gd name="T21" fmla="*/ 434145000 h 223"/>
              <a:gd name="T22" fmla="*/ 170702779 w 245"/>
              <a:gd name="T23" fmla="*/ 401048695 h 223"/>
              <a:gd name="T24" fmla="*/ 151996280 w 245"/>
              <a:gd name="T25" fmla="*/ 313441070 h 223"/>
              <a:gd name="T26" fmla="*/ 140304144 w 245"/>
              <a:gd name="T27" fmla="*/ 303706124 h 223"/>
              <a:gd name="T28" fmla="*/ 119257994 w 245"/>
              <a:gd name="T29" fmla="*/ 237514910 h 223"/>
              <a:gd name="T30" fmla="*/ 95875229 w 245"/>
              <a:gd name="T31" fmla="*/ 202470778 h 223"/>
              <a:gd name="T32" fmla="*/ 63136944 w 245"/>
              <a:gd name="T33" fmla="*/ 163533741 h 223"/>
              <a:gd name="T34" fmla="*/ 0 w 245"/>
              <a:gd name="T35" fmla="*/ 140172383 h 223"/>
              <a:gd name="T36" fmla="*/ 18706505 w 245"/>
              <a:gd name="T37" fmla="*/ 107076078 h 223"/>
              <a:gd name="T38" fmla="*/ 49106675 w 245"/>
              <a:gd name="T39" fmla="*/ 109022509 h 223"/>
              <a:gd name="T40" fmla="*/ 86521215 w 245"/>
              <a:gd name="T41" fmla="*/ 75926182 h 223"/>
              <a:gd name="T42" fmla="*/ 102889616 w 245"/>
              <a:gd name="T43" fmla="*/ 48670566 h 223"/>
              <a:gd name="T44" fmla="*/ 116919873 w 245"/>
              <a:gd name="T45" fmla="*/ 27255627 h 223"/>
              <a:gd name="T46" fmla="*/ 161350294 w 245"/>
              <a:gd name="T47" fmla="*/ 36990573 h 223"/>
              <a:gd name="T48" fmla="*/ 196425171 w 245"/>
              <a:gd name="T49" fmla="*/ 36990573 h 223"/>
              <a:gd name="T50" fmla="*/ 226825383 w 245"/>
              <a:gd name="T51" fmla="*/ 33096316 h 223"/>
              <a:gd name="T52" fmla="*/ 278270167 w 245"/>
              <a:gd name="T53" fmla="*/ 52564823 h 223"/>
              <a:gd name="T54" fmla="*/ 299316317 w 245"/>
              <a:gd name="T55" fmla="*/ 60351943 h 223"/>
              <a:gd name="T56" fmla="*/ 362453236 w 245"/>
              <a:gd name="T57" fmla="*/ 54511254 h 223"/>
              <a:gd name="T58" fmla="*/ 383497857 w 245"/>
              <a:gd name="T59" fmla="*/ 1946432 h 223"/>
              <a:gd name="T60" fmla="*/ 395189992 w 245"/>
              <a:gd name="T61" fmla="*/ 5840691 h 223"/>
              <a:gd name="T62" fmla="*/ 425588722 w 245"/>
              <a:gd name="T63" fmla="*/ 33096316 h 223"/>
              <a:gd name="T64" fmla="*/ 472357264 w 245"/>
              <a:gd name="T65" fmla="*/ 70086889 h 223"/>
              <a:gd name="T66" fmla="*/ 533156063 w 245"/>
              <a:gd name="T67" fmla="*/ 81766871 h 223"/>
              <a:gd name="T68" fmla="*/ 565892819 w 245"/>
              <a:gd name="T69" fmla="*/ 151853760 h 223"/>
              <a:gd name="T70" fmla="*/ 549524441 w 245"/>
              <a:gd name="T71" fmla="*/ 167427999 h 223"/>
              <a:gd name="T72" fmla="*/ 535494184 w 245"/>
              <a:gd name="T73" fmla="*/ 231674221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223"/>
              <a:gd name="T113" fmla="*/ 245 w 245"/>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223">
                <a:moveTo>
                  <a:pt x="229" y="119"/>
                </a:moveTo>
                <a:lnTo>
                  <a:pt x="237" y="142"/>
                </a:lnTo>
                <a:lnTo>
                  <a:pt x="245" y="153"/>
                </a:lnTo>
                <a:lnTo>
                  <a:pt x="245" y="162"/>
                </a:lnTo>
                <a:lnTo>
                  <a:pt x="237" y="162"/>
                </a:lnTo>
                <a:lnTo>
                  <a:pt x="231" y="166"/>
                </a:lnTo>
                <a:lnTo>
                  <a:pt x="225" y="176"/>
                </a:lnTo>
                <a:lnTo>
                  <a:pt x="209" y="167"/>
                </a:lnTo>
                <a:lnTo>
                  <a:pt x="197" y="169"/>
                </a:lnTo>
                <a:lnTo>
                  <a:pt x="177" y="159"/>
                </a:lnTo>
                <a:lnTo>
                  <a:pt x="174" y="159"/>
                </a:lnTo>
                <a:lnTo>
                  <a:pt x="173" y="173"/>
                </a:lnTo>
                <a:lnTo>
                  <a:pt x="166" y="173"/>
                </a:lnTo>
                <a:lnTo>
                  <a:pt x="166" y="181"/>
                </a:lnTo>
                <a:lnTo>
                  <a:pt x="152" y="189"/>
                </a:lnTo>
                <a:lnTo>
                  <a:pt x="149" y="189"/>
                </a:lnTo>
                <a:lnTo>
                  <a:pt x="145" y="193"/>
                </a:lnTo>
                <a:lnTo>
                  <a:pt x="131" y="200"/>
                </a:lnTo>
                <a:lnTo>
                  <a:pt x="109" y="206"/>
                </a:lnTo>
                <a:lnTo>
                  <a:pt x="88" y="206"/>
                </a:lnTo>
                <a:lnTo>
                  <a:pt x="78" y="214"/>
                </a:lnTo>
                <a:lnTo>
                  <a:pt x="76" y="223"/>
                </a:lnTo>
                <a:lnTo>
                  <a:pt x="68" y="217"/>
                </a:lnTo>
                <a:lnTo>
                  <a:pt x="73" y="206"/>
                </a:lnTo>
                <a:lnTo>
                  <a:pt x="76" y="181"/>
                </a:lnTo>
                <a:lnTo>
                  <a:pt x="65" y="161"/>
                </a:lnTo>
                <a:lnTo>
                  <a:pt x="64" y="161"/>
                </a:lnTo>
                <a:lnTo>
                  <a:pt x="60" y="156"/>
                </a:lnTo>
                <a:lnTo>
                  <a:pt x="57" y="140"/>
                </a:lnTo>
                <a:lnTo>
                  <a:pt x="51" y="122"/>
                </a:lnTo>
                <a:lnTo>
                  <a:pt x="38" y="109"/>
                </a:lnTo>
                <a:lnTo>
                  <a:pt x="41" y="104"/>
                </a:lnTo>
                <a:lnTo>
                  <a:pt x="25" y="90"/>
                </a:lnTo>
                <a:lnTo>
                  <a:pt x="27" y="84"/>
                </a:lnTo>
                <a:lnTo>
                  <a:pt x="21" y="75"/>
                </a:lnTo>
                <a:lnTo>
                  <a:pt x="0" y="72"/>
                </a:lnTo>
                <a:lnTo>
                  <a:pt x="4" y="58"/>
                </a:lnTo>
                <a:lnTo>
                  <a:pt x="8" y="55"/>
                </a:lnTo>
                <a:lnTo>
                  <a:pt x="15" y="53"/>
                </a:lnTo>
                <a:lnTo>
                  <a:pt x="21" y="56"/>
                </a:lnTo>
                <a:lnTo>
                  <a:pt x="27" y="49"/>
                </a:lnTo>
                <a:lnTo>
                  <a:pt x="37" y="39"/>
                </a:lnTo>
                <a:lnTo>
                  <a:pt x="40" y="31"/>
                </a:lnTo>
                <a:lnTo>
                  <a:pt x="44" y="25"/>
                </a:lnTo>
                <a:lnTo>
                  <a:pt x="44" y="17"/>
                </a:lnTo>
                <a:lnTo>
                  <a:pt x="50" y="14"/>
                </a:lnTo>
                <a:lnTo>
                  <a:pt x="68" y="16"/>
                </a:lnTo>
                <a:lnTo>
                  <a:pt x="69" y="19"/>
                </a:lnTo>
                <a:lnTo>
                  <a:pt x="73" y="17"/>
                </a:lnTo>
                <a:lnTo>
                  <a:pt x="84" y="19"/>
                </a:lnTo>
                <a:lnTo>
                  <a:pt x="92" y="14"/>
                </a:lnTo>
                <a:lnTo>
                  <a:pt x="97" y="17"/>
                </a:lnTo>
                <a:lnTo>
                  <a:pt x="104" y="23"/>
                </a:lnTo>
                <a:lnTo>
                  <a:pt x="119" y="27"/>
                </a:lnTo>
                <a:lnTo>
                  <a:pt x="123" y="29"/>
                </a:lnTo>
                <a:lnTo>
                  <a:pt x="128" y="31"/>
                </a:lnTo>
                <a:lnTo>
                  <a:pt x="133" y="29"/>
                </a:lnTo>
                <a:lnTo>
                  <a:pt x="155" y="28"/>
                </a:lnTo>
                <a:lnTo>
                  <a:pt x="165" y="8"/>
                </a:lnTo>
                <a:lnTo>
                  <a:pt x="164" y="1"/>
                </a:lnTo>
                <a:lnTo>
                  <a:pt x="164" y="0"/>
                </a:lnTo>
                <a:lnTo>
                  <a:pt x="169" y="3"/>
                </a:lnTo>
                <a:lnTo>
                  <a:pt x="173" y="22"/>
                </a:lnTo>
                <a:lnTo>
                  <a:pt x="182" y="17"/>
                </a:lnTo>
                <a:lnTo>
                  <a:pt x="189" y="33"/>
                </a:lnTo>
                <a:lnTo>
                  <a:pt x="202" y="36"/>
                </a:lnTo>
                <a:lnTo>
                  <a:pt x="222" y="34"/>
                </a:lnTo>
                <a:lnTo>
                  <a:pt x="228" y="42"/>
                </a:lnTo>
                <a:lnTo>
                  <a:pt x="237" y="64"/>
                </a:lnTo>
                <a:lnTo>
                  <a:pt x="242" y="78"/>
                </a:lnTo>
                <a:lnTo>
                  <a:pt x="237" y="84"/>
                </a:lnTo>
                <a:lnTo>
                  <a:pt x="235" y="86"/>
                </a:lnTo>
                <a:lnTo>
                  <a:pt x="233" y="101"/>
                </a:lnTo>
                <a:lnTo>
                  <a:pt x="229" y="119"/>
                </a:lnTo>
                <a:close/>
              </a:path>
            </a:pathLst>
          </a:custGeom>
          <a:solidFill>
            <a:srgbClr val="FFFFFF"/>
          </a:solidFill>
          <a:ln w="3175" cmpd="sng">
            <a:solidFill>
              <a:srgbClr val="808080"/>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96" name="Freeform 82"/>
          <p:cNvSpPr>
            <a:spLocks/>
          </p:cNvSpPr>
          <p:nvPr/>
        </p:nvSpPr>
        <p:spPr bwMode="auto">
          <a:xfrm>
            <a:off x="5840413" y="698500"/>
            <a:ext cx="1152525" cy="976313"/>
          </a:xfrm>
          <a:custGeom>
            <a:avLst/>
            <a:gdLst>
              <a:gd name="T0" fmla="*/ 194690452 w 1015"/>
              <a:gd name="T1" fmla="*/ 397310661 h 861"/>
              <a:gd name="T2" fmla="*/ 199847858 w 1015"/>
              <a:gd name="T3" fmla="*/ 322734430 h 861"/>
              <a:gd name="T4" fmla="*/ 197269155 w 1015"/>
              <a:gd name="T5" fmla="*/ 234014633 h 861"/>
              <a:gd name="T6" fmla="*/ 105725727 w 1015"/>
              <a:gd name="T7" fmla="*/ 230157007 h 861"/>
              <a:gd name="T8" fmla="*/ 32233230 w 1015"/>
              <a:gd name="T9" fmla="*/ 150438409 h 861"/>
              <a:gd name="T10" fmla="*/ 19339714 w 1015"/>
              <a:gd name="T11" fmla="*/ 123436126 h 861"/>
              <a:gd name="T12" fmla="*/ 64467595 w 1015"/>
              <a:gd name="T13" fmla="*/ 66860997 h 861"/>
              <a:gd name="T14" fmla="*/ 130223974 w 1015"/>
              <a:gd name="T15" fmla="*/ 57861004 h 861"/>
              <a:gd name="T16" fmla="*/ 192111749 w 1015"/>
              <a:gd name="T17" fmla="*/ 0 h 861"/>
              <a:gd name="T18" fmla="*/ 259158029 w 1015"/>
              <a:gd name="T19" fmla="*/ 41145759 h 861"/>
              <a:gd name="T20" fmla="*/ 382934713 w 1015"/>
              <a:gd name="T21" fmla="*/ 93863262 h 861"/>
              <a:gd name="T22" fmla="*/ 412590367 w 1015"/>
              <a:gd name="T23" fmla="*/ 168439529 h 861"/>
              <a:gd name="T24" fmla="*/ 399696851 w 1015"/>
              <a:gd name="T25" fmla="*/ 254587504 h 861"/>
              <a:gd name="T26" fmla="*/ 411300447 w 1015"/>
              <a:gd name="T27" fmla="*/ 343307301 h 861"/>
              <a:gd name="T28" fmla="*/ 486082837 w 1015"/>
              <a:gd name="T29" fmla="*/ 367737797 h 861"/>
              <a:gd name="T30" fmla="*/ 586651123 w 1015"/>
              <a:gd name="T31" fmla="*/ 394738911 h 861"/>
              <a:gd name="T32" fmla="*/ 676905873 w 1015"/>
              <a:gd name="T33" fmla="*/ 394738911 h 861"/>
              <a:gd name="T34" fmla="*/ 741372315 w 1015"/>
              <a:gd name="T35" fmla="*/ 437170527 h 861"/>
              <a:gd name="T36" fmla="*/ 826469517 w 1015"/>
              <a:gd name="T37" fmla="*/ 384453042 h 861"/>
              <a:gd name="T38" fmla="*/ 887068472 w 1015"/>
              <a:gd name="T39" fmla="*/ 388310668 h 861"/>
              <a:gd name="T40" fmla="*/ 963139646 w 1015"/>
              <a:gd name="T41" fmla="*/ 432027026 h 861"/>
              <a:gd name="T42" fmla="*/ 1019871114 w 1015"/>
              <a:gd name="T43" fmla="*/ 442314029 h 861"/>
              <a:gd name="T44" fmla="*/ 1102388478 w 1015"/>
              <a:gd name="T45" fmla="*/ 483458636 h 861"/>
              <a:gd name="T46" fmla="*/ 1213272995 w 1015"/>
              <a:gd name="T47" fmla="*/ 495031514 h 861"/>
              <a:gd name="T48" fmla="*/ 1271293247 w 1015"/>
              <a:gd name="T49" fmla="*/ 542605498 h 861"/>
              <a:gd name="T50" fmla="*/ 1284186763 w 1015"/>
              <a:gd name="T51" fmla="*/ 574750112 h 861"/>
              <a:gd name="T52" fmla="*/ 1244216297 w 1015"/>
              <a:gd name="T53" fmla="*/ 649326485 h 861"/>
              <a:gd name="T54" fmla="*/ 1259688515 w 1015"/>
              <a:gd name="T55" fmla="*/ 712330973 h 861"/>
              <a:gd name="T56" fmla="*/ 1267424625 w 1015"/>
              <a:gd name="T57" fmla="*/ 749619089 h 861"/>
              <a:gd name="T58" fmla="*/ 1258399732 w 1015"/>
              <a:gd name="T59" fmla="*/ 749619089 h 861"/>
              <a:gd name="T60" fmla="*/ 1228744078 w 1015"/>
              <a:gd name="T61" fmla="*/ 807480075 h 861"/>
              <a:gd name="T62" fmla="*/ 1248084919 w 1015"/>
              <a:gd name="T63" fmla="*/ 843482316 h 861"/>
              <a:gd name="T64" fmla="*/ 1218430401 w 1015"/>
              <a:gd name="T65" fmla="*/ 906485669 h 861"/>
              <a:gd name="T66" fmla="*/ 1211983076 w 1015"/>
              <a:gd name="T67" fmla="*/ 937344408 h 861"/>
              <a:gd name="T68" fmla="*/ 1178459652 w 1015"/>
              <a:gd name="T69" fmla="*/ 993919520 h 861"/>
              <a:gd name="T70" fmla="*/ 1159119946 w 1015"/>
              <a:gd name="T71" fmla="*/ 1069781626 h 861"/>
              <a:gd name="T72" fmla="*/ 1063707931 w 1015"/>
              <a:gd name="T73" fmla="*/ 1103212116 h 861"/>
              <a:gd name="T74" fmla="*/ 974743242 w 1015"/>
              <a:gd name="T75" fmla="*/ 1062066374 h 861"/>
              <a:gd name="T76" fmla="*/ 869017551 w 1015"/>
              <a:gd name="T77" fmla="*/ 1013206515 h 861"/>
              <a:gd name="T78" fmla="*/ 777474158 w 1015"/>
              <a:gd name="T79" fmla="*/ 1013206515 h 861"/>
              <a:gd name="T80" fmla="*/ 701402985 w 1015"/>
              <a:gd name="T81" fmla="*/ 1015778266 h 861"/>
              <a:gd name="T82" fmla="*/ 682063279 w 1015"/>
              <a:gd name="T83" fmla="*/ 979776025 h 861"/>
              <a:gd name="T84" fmla="*/ 651118842 w 1015"/>
              <a:gd name="T85" fmla="*/ 946345536 h 861"/>
              <a:gd name="T86" fmla="*/ 627910514 w 1015"/>
              <a:gd name="T87" fmla="*/ 964346656 h 861"/>
              <a:gd name="T88" fmla="*/ 515737355 w 1015"/>
              <a:gd name="T89" fmla="*/ 954059653 h 861"/>
              <a:gd name="T90" fmla="*/ 470610619 w 1015"/>
              <a:gd name="T91" fmla="*/ 954059653 h 861"/>
              <a:gd name="T92" fmla="*/ 440956101 w 1015"/>
              <a:gd name="T93" fmla="*/ 861483436 h 861"/>
              <a:gd name="T94" fmla="*/ 400985635 w 1015"/>
              <a:gd name="T95" fmla="*/ 844768191 h 861"/>
              <a:gd name="T96" fmla="*/ 341676599 w 1015"/>
              <a:gd name="T97" fmla="*/ 865339928 h 861"/>
              <a:gd name="T98" fmla="*/ 299127430 w 1015"/>
              <a:gd name="T99" fmla="*/ 843482316 h 861"/>
              <a:gd name="T100" fmla="*/ 224346105 w 1015"/>
              <a:gd name="T101" fmla="*/ 844768191 h 861"/>
              <a:gd name="T102" fmla="*/ 149563715 w 1015"/>
              <a:gd name="T103" fmla="*/ 765048458 h 861"/>
              <a:gd name="T104" fmla="*/ 123776649 w 1015"/>
              <a:gd name="T105" fmla="*/ 738046211 h 861"/>
              <a:gd name="T106" fmla="*/ 152142418 w 1015"/>
              <a:gd name="T107" fmla="*/ 645468860 h 861"/>
              <a:gd name="T108" fmla="*/ 219188699 w 1015"/>
              <a:gd name="T109" fmla="*/ 622325372 h 861"/>
              <a:gd name="T110" fmla="*/ 177929449 w 1015"/>
              <a:gd name="T111" fmla="*/ 534891380 h 861"/>
              <a:gd name="T112" fmla="*/ 185665559 w 1015"/>
              <a:gd name="T113" fmla="*/ 446170521 h 8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5"/>
              <a:gd name="T172" fmla="*/ 0 h 861"/>
              <a:gd name="T173" fmla="*/ 1015 w 1015"/>
              <a:gd name="T174" fmla="*/ 861 h 8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5" h="861">
                <a:moveTo>
                  <a:pt x="138" y="330"/>
                </a:moveTo>
                <a:lnTo>
                  <a:pt x="133" y="326"/>
                </a:lnTo>
                <a:lnTo>
                  <a:pt x="137" y="313"/>
                </a:lnTo>
                <a:lnTo>
                  <a:pt x="147" y="313"/>
                </a:lnTo>
                <a:lnTo>
                  <a:pt x="151" y="309"/>
                </a:lnTo>
                <a:lnTo>
                  <a:pt x="149" y="278"/>
                </a:lnTo>
                <a:lnTo>
                  <a:pt x="144" y="272"/>
                </a:lnTo>
                <a:lnTo>
                  <a:pt x="147" y="262"/>
                </a:lnTo>
                <a:lnTo>
                  <a:pt x="156" y="257"/>
                </a:lnTo>
                <a:lnTo>
                  <a:pt x="155" y="251"/>
                </a:lnTo>
                <a:lnTo>
                  <a:pt x="160" y="240"/>
                </a:lnTo>
                <a:lnTo>
                  <a:pt x="153" y="224"/>
                </a:lnTo>
                <a:lnTo>
                  <a:pt x="156" y="219"/>
                </a:lnTo>
                <a:lnTo>
                  <a:pt x="155" y="211"/>
                </a:lnTo>
                <a:lnTo>
                  <a:pt x="153" y="182"/>
                </a:lnTo>
                <a:lnTo>
                  <a:pt x="129" y="172"/>
                </a:lnTo>
                <a:lnTo>
                  <a:pt x="122" y="175"/>
                </a:lnTo>
                <a:lnTo>
                  <a:pt x="118" y="169"/>
                </a:lnTo>
                <a:lnTo>
                  <a:pt x="102" y="169"/>
                </a:lnTo>
                <a:lnTo>
                  <a:pt x="82" y="179"/>
                </a:lnTo>
                <a:lnTo>
                  <a:pt x="71" y="175"/>
                </a:lnTo>
                <a:lnTo>
                  <a:pt x="59" y="175"/>
                </a:lnTo>
                <a:lnTo>
                  <a:pt x="50" y="147"/>
                </a:lnTo>
                <a:lnTo>
                  <a:pt x="40" y="128"/>
                </a:lnTo>
                <a:lnTo>
                  <a:pt x="25" y="117"/>
                </a:lnTo>
                <a:lnTo>
                  <a:pt x="23" y="113"/>
                </a:lnTo>
                <a:lnTo>
                  <a:pt x="19" y="110"/>
                </a:lnTo>
                <a:lnTo>
                  <a:pt x="4" y="115"/>
                </a:lnTo>
                <a:lnTo>
                  <a:pt x="0" y="110"/>
                </a:lnTo>
                <a:lnTo>
                  <a:pt x="15" y="96"/>
                </a:lnTo>
                <a:lnTo>
                  <a:pt x="22" y="80"/>
                </a:lnTo>
                <a:lnTo>
                  <a:pt x="39" y="72"/>
                </a:lnTo>
                <a:lnTo>
                  <a:pt x="39" y="63"/>
                </a:lnTo>
                <a:lnTo>
                  <a:pt x="48" y="58"/>
                </a:lnTo>
                <a:lnTo>
                  <a:pt x="50" y="52"/>
                </a:lnTo>
                <a:lnTo>
                  <a:pt x="54" y="52"/>
                </a:lnTo>
                <a:lnTo>
                  <a:pt x="59" y="58"/>
                </a:lnTo>
                <a:lnTo>
                  <a:pt x="74" y="56"/>
                </a:lnTo>
                <a:lnTo>
                  <a:pt x="82" y="45"/>
                </a:lnTo>
                <a:lnTo>
                  <a:pt x="101" y="45"/>
                </a:lnTo>
                <a:lnTo>
                  <a:pt x="114" y="37"/>
                </a:lnTo>
                <a:lnTo>
                  <a:pt x="124" y="15"/>
                </a:lnTo>
                <a:lnTo>
                  <a:pt x="120" y="3"/>
                </a:lnTo>
                <a:lnTo>
                  <a:pt x="124" y="0"/>
                </a:lnTo>
                <a:lnTo>
                  <a:pt x="149" y="0"/>
                </a:lnTo>
                <a:lnTo>
                  <a:pt x="161" y="7"/>
                </a:lnTo>
                <a:lnTo>
                  <a:pt x="182" y="9"/>
                </a:lnTo>
                <a:lnTo>
                  <a:pt x="198" y="25"/>
                </a:lnTo>
                <a:lnTo>
                  <a:pt x="195" y="32"/>
                </a:lnTo>
                <a:lnTo>
                  <a:pt x="201" y="32"/>
                </a:lnTo>
                <a:lnTo>
                  <a:pt x="232" y="51"/>
                </a:lnTo>
                <a:lnTo>
                  <a:pt x="254" y="41"/>
                </a:lnTo>
                <a:lnTo>
                  <a:pt x="261" y="41"/>
                </a:lnTo>
                <a:lnTo>
                  <a:pt x="284" y="48"/>
                </a:lnTo>
                <a:lnTo>
                  <a:pt x="297" y="73"/>
                </a:lnTo>
                <a:lnTo>
                  <a:pt x="310" y="83"/>
                </a:lnTo>
                <a:lnTo>
                  <a:pt x="314" y="100"/>
                </a:lnTo>
                <a:lnTo>
                  <a:pt x="310" y="107"/>
                </a:lnTo>
                <a:lnTo>
                  <a:pt x="315" y="123"/>
                </a:lnTo>
                <a:lnTo>
                  <a:pt x="320" y="131"/>
                </a:lnTo>
                <a:lnTo>
                  <a:pt x="322" y="141"/>
                </a:lnTo>
                <a:lnTo>
                  <a:pt x="322" y="171"/>
                </a:lnTo>
                <a:lnTo>
                  <a:pt x="310" y="179"/>
                </a:lnTo>
                <a:lnTo>
                  <a:pt x="304" y="189"/>
                </a:lnTo>
                <a:lnTo>
                  <a:pt x="310" y="198"/>
                </a:lnTo>
                <a:lnTo>
                  <a:pt x="296" y="213"/>
                </a:lnTo>
                <a:lnTo>
                  <a:pt x="297" y="230"/>
                </a:lnTo>
                <a:lnTo>
                  <a:pt x="304" y="248"/>
                </a:lnTo>
                <a:lnTo>
                  <a:pt x="311" y="248"/>
                </a:lnTo>
                <a:lnTo>
                  <a:pt x="319" y="267"/>
                </a:lnTo>
                <a:lnTo>
                  <a:pt x="320" y="282"/>
                </a:lnTo>
                <a:lnTo>
                  <a:pt x="339" y="280"/>
                </a:lnTo>
                <a:lnTo>
                  <a:pt x="345" y="276"/>
                </a:lnTo>
                <a:lnTo>
                  <a:pt x="366" y="275"/>
                </a:lnTo>
                <a:lnTo>
                  <a:pt x="377" y="286"/>
                </a:lnTo>
                <a:lnTo>
                  <a:pt x="396" y="294"/>
                </a:lnTo>
                <a:lnTo>
                  <a:pt x="409" y="286"/>
                </a:lnTo>
                <a:lnTo>
                  <a:pt x="419" y="278"/>
                </a:lnTo>
                <a:lnTo>
                  <a:pt x="429" y="292"/>
                </a:lnTo>
                <a:lnTo>
                  <a:pt x="455" y="307"/>
                </a:lnTo>
                <a:lnTo>
                  <a:pt x="487" y="276"/>
                </a:lnTo>
                <a:lnTo>
                  <a:pt x="494" y="275"/>
                </a:lnTo>
                <a:lnTo>
                  <a:pt x="509" y="288"/>
                </a:lnTo>
                <a:lnTo>
                  <a:pt x="520" y="294"/>
                </a:lnTo>
                <a:lnTo>
                  <a:pt x="525" y="307"/>
                </a:lnTo>
                <a:lnTo>
                  <a:pt x="536" y="315"/>
                </a:lnTo>
                <a:lnTo>
                  <a:pt x="546" y="330"/>
                </a:lnTo>
                <a:lnTo>
                  <a:pt x="546" y="334"/>
                </a:lnTo>
                <a:lnTo>
                  <a:pt x="565" y="340"/>
                </a:lnTo>
                <a:lnTo>
                  <a:pt x="575" y="340"/>
                </a:lnTo>
                <a:lnTo>
                  <a:pt x="586" y="330"/>
                </a:lnTo>
                <a:lnTo>
                  <a:pt x="592" y="326"/>
                </a:lnTo>
                <a:lnTo>
                  <a:pt x="607" y="323"/>
                </a:lnTo>
                <a:lnTo>
                  <a:pt x="610" y="316"/>
                </a:lnTo>
                <a:lnTo>
                  <a:pt x="641" y="299"/>
                </a:lnTo>
                <a:lnTo>
                  <a:pt x="655" y="296"/>
                </a:lnTo>
                <a:lnTo>
                  <a:pt x="666" y="298"/>
                </a:lnTo>
                <a:lnTo>
                  <a:pt x="676" y="302"/>
                </a:lnTo>
                <a:lnTo>
                  <a:pt x="681" y="299"/>
                </a:lnTo>
                <a:lnTo>
                  <a:pt x="688" y="302"/>
                </a:lnTo>
                <a:lnTo>
                  <a:pt x="700" y="313"/>
                </a:lnTo>
                <a:lnTo>
                  <a:pt x="717" y="318"/>
                </a:lnTo>
                <a:lnTo>
                  <a:pt x="725" y="316"/>
                </a:lnTo>
                <a:lnTo>
                  <a:pt x="744" y="330"/>
                </a:lnTo>
                <a:lnTo>
                  <a:pt x="747" y="336"/>
                </a:lnTo>
                <a:lnTo>
                  <a:pt x="756" y="344"/>
                </a:lnTo>
                <a:lnTo>
                  <a:pt x="760" y="337"/>
                </a:lnTo>
                <a:lnTo>
                  <a:pt x="773" y="341"/>
                </a:lnTo>
                <a:lnTo>
                  <a:pt x="778" y="337"/>
                </a:lnTo>
                <a:lnTo>
                  <a:pt x="791" y="344"/>
                </a:lnTo>
                <a:lnTo>
                  <a:pt x="805" y="344"/>
                </a:lnTo>
                <a:lnTo>
                  <a:pt x="829" y="363"/>
                </a:lnTo>
                <a:lnTo>
                  <a:pt x="836" y="363"/>
                </a:lnTo>
                <a:lnTo>
                  <a:pt x="847" y="372"/>
                </a:lnTo>
                <a:lnTo>
                  <a:pt x="855" y="376"/>
                </a:lnTo>
                <a:lnTo>
                  <a:pt x="875" y="389"/>
                </a:lnTo>
                <a:lnTo>
                  <a:pt x="899" y="389"/>
                </a:lnTo>
                <a:lnTo>
                  <a:pt x="914" y="393"/>
                </a:lnTo>
                <a:lnTo>
                  <a:pt x="927" y="388"/>
                </a:lnTo>
                <a:lnTo>
                  <a:pt x="941" y="385"/>
                </a:lnTo>
                <a:lnTo>
                  <a:pt x="946" y="393"/>
                </a:lnTo>
                <a:lnTo>
                  <a:pt x="949" y="403"/>
                </a:lnTo>
                <a:lnTo>
                  <a:pt x="973" y="405"/>
                </a:lnTo>
                <a:lnTo>
                  <a:pt x="978" y="409"/>
                </a:lnTo>
                <a:lnTo>
                  <a:pt x="986" y="422"/>
                </a:lnTo>
                <a:lnTo>
                  <a:pt x="1000" y="428"/>
                </a:lnTo>
                <a:lnTo>
                  <a:pt x="1011" y="426"/>
                </a:lnTo>
                <a:lnTo>
                  <a:pt x="1015" y="433"/>
                </a:lnTo>
                <a:lnTo>
                  <a:pt x="1012" y="437"/>
                </a:lnTo>
                <a:lnTo>
                  <a:pt x="996" y="447"/>
                </a:lnTo>
                <a:lnTo>
                  <a:pt x="976" y="451"/>
                </a:lnTo>
                <a:lnTo>
                  <a:pt x="949" y="478"/>
                </a:lnTo>
                <a:lnTo>
                  <a:pt x="957" y="485"/>
                </a:lnTo>
                <a:lnTo>
                  <a:pt x="958" y="500"/>
                </a:lnTo>
                <a:lnTo>
                  <a:pt x="965" y="505"/>
                </a:lnTo>
                <a:lnTo>
                  <a:pt x="969" y="516"/>
                </a:lnTo>
                <a:lnTo>
                  <a:pt x="976" y="524"/>
                </a:lnTo>
                <a:lnTo>
                  <a:pt x="972" y="536"/>
                </a:lnTo>
                <a:lnTo>
                  <a:pt x="972" y="544"/>
                </a:lnTo>
                <a:lnTo>
                  <a:pt x="977" y="554"/>
                </a:lnTo>
                <a:lnTo>
                  <a:pt x="977" y="565"/>
                </a:lnTo>
                <a:lnTo>
                  <a:pt x="983" y="580"/>
                </a:lnTo>
                <a:lnTo>
                  <a:pt x="999" y="572"/>
                </a:lnTo>
                <a:lnTo>
                  <a:pt x="991" y="583"/>
                </a:lnTo>
                <a:lnTo>
                  <a:pt x="983" y="583"/>
                </a:lnTo>
                <a:lnTo>
                  <a:pt x="973" y="598"/>
                </a:lnTo>
                <a:lnTo>
                  <a:pt x="965" y="602"/>
                </a:lnTo>
                <a:lnTo>
                  <a:pt x="965" y="598"/>
                </a:lnTo>
                <a:lnTo>
                  <a:pt x="976" y="585"/>
                </a:lnTo>
                <a:lnTo>
                  <a:pt x="976" y="583"/>
                </a:lnTo>
                <a:lnTo>
                  <a:pt x="964" y="585"/>
                </a:lnTo>
                <a:lnTo>
                  <a:pt x="952" y="596"/>
                </a:lnTo>
                <a:lnTo>
                  <a:pt x="942" y="592"/>
                </a:lnTo>
                <a:lnTo>
                  <a:pt x="938" y="612"/>
                </a:lnTo>
                <a:lnTo>
                  <a:pt x="953" y="628"/>
                </a:lnTo>
                <a:lnTo>
                  <a:pt x="958" y="625"/>
                </a:lnTo>
                <a:lnTo>
                  <a:pt x="958" y="633"/>
                </a:lnTo>
                <a:lnTo>
                  <a:pt x="964" y="649"/>
                </a:lnTo>
                <a:lnTo>
                  <a:pt x="977" y="649"/>
                </a:lnTo>
                <a:lnTo>
                  <a:pt x="968" y="656"/>
                </a:lnTo>
                <a:lnTo>
                  <a:pt x="965" y="663"/>
                </a:lnTo>
                <a:lnTo>
                  <a:pt x="958" y="673"/>
                </a:lnTo>
                <a:lnTo>
                  <a:pt x="950" y="679"/>
                </a:lnTo>
                <a:lnTo>
                  <a:pt x="937" y="696"/>
                </a:lnTo>
                <a:lnTo>
                  <a:pt x="945" y="705"/>
                </a:lnTo>
                <a:lnTo>
                  <a:pt x="950" y="705"/>
                </a:lnTo>
                <a:lnTo>
                  <a:pt x="958" y="715"/>
                </a:lnTo>
                <a:lnTo>
                  <a:pt x="960" y="722"/>
                </a:lnTo>
                <a:lnTo>
                  <a:pt x="942" y="732"/>
                </a:lnTo>
                <a:lnTo>
                  <a:pt x="940" y="729"/>
                </a:lnTo>
                <a:lnTo>
                  <a:pt x="934" y="732"/>
                </a:lnTo>
                <a:lnTo>
                  <a:pt x="929" y="732"/>
                </a:lnTo>
                <a:lnTo>
                  <a:pt x="921" y="747"/>
                </a:lnTo>
                <a:lnTo>
                  <a:pt x="922" y="756"/>
                </a:lnTo>
                <a:lnTo>
                  <a:pt x="914" y="773"/>
                </a:lnTo>
                <a:lnTo>
                  <a:pt x="910" y="774"/>
                </a:lnTo>
                <a:lnTo>
                  <a:pt x="911" y="785"/>
                </a:lnTo>
                <a:lnTo>
                  <a:pt x="909" y="805"/>
                </a:lnTo>
                <a:lnTo>
                  <a:pt x="898" y="818"/>
                </a:lnTo>
                <a:lnTo>
                  <a:pt x="899" y="832"/>
                </a:lnTo>
                <a:lnTo>
                  <a:pt x="873" y="842"/>
                </a:lnTo>
                <a:lnTo>
                  <a:pt x="855" y="839"/>
                </a:lnTo>
                <a:lnTo>
                  <a:pt x="852" y="846"/>
                </a:lnTo>
                <a:lnTo>
                  <a:pt x="827" y="853"/>
                </a:lnTo>
                <a:lnTo>
                  <a:pt x="825" y="858"/>
                </a:lnTo>
                <a:lnTo>
                  <a:pt x="812" y="861"/>
                </a:lnTo>
                <a:lnTo>
                  <a:pt x="787" y="842"/>
                </a:lnTo>
                <a:lnTo>
                  <a:pt x="767" y="839"/>
                </a:lnTo>
                <a:lnTo>
                  <a:pt x="756" y="836"/>
                </a:lnTo>
                <a:lnTo>
                  <a:pt x="756" y="826"/>
                </a:lnTo>
                <a:lnTo>
                  <a:pt x="743" y="815"/>
                </a:lnTo>
                <a:lnTo>
                  <a:pt x="738" y="805"/>
                </a:lnTo>
                <a:lnTo>
                  <a:pt x="731" y="807"/>
                </a:lnTo>
                <a:lnTo>
                  <a:pt x="693" y="770"/>
                </a:lnTo>
                <a:lnTo>
                  <a:pt x="674" y="788"/>
                </a:lnTo>
                <a:lnTo>
                  <a:pt x="651" y="778"/>
                </a:lnTo>
                <a:lnTo>
                  <a:pt x="638" y="781"/>
                </a:lnTo>
                <a:lnTo>
                  <a:pt x="634" y="788"/>
                </a:lnTo>
                <a:lnTo>
                  <a:pt x="610" y="791"/>
                </a:lnTo>
                <a:lnTo>
                  <a:pt x="603" y="788"/>
                </a:lnTo>
                <a:lnTo>
                  <a:pt x="589" y="794"/>
                </a:lnTo>
                <a:lnTo>
                  <a:pt x="577" y="805"/>
                </a:lnTo>
                <a:lnTo>
                  <a:pt x="561" y="810"/>
                </a:lnTo>
                <a:lnTo>
                  <a:pt x="550" y="810"/>
                </a:lnTo>
                <a:lnTo>
                  <a:pt x="544" y="790"/>
                </a:lnTo>
                <a:lnTo>
                  <a:pt x="540" y="778"/>
                </a:lnTo>
                <a:lnTo>
                  <a:pt x="540" y="774"/>
                </a:lnTo>
                <a:lnTo>
                  <a:pt x="544" y="770"/>
                </a:lnTo>
                <a:lnTo>
                  <a:pt x="542" y="756"/>
                </a:lnTo>
                <a:lnTo>
                  <a:pt x="529" y="762"/>
                </a:lnTo>
                <a:lnTo>
                  <a:pt x="497" y="767"/>
                </a:lnTo>
                <a:lnTo>
                  <a:pt x="493" y="756"/>
                </a:lnTo>
                <a:lnTo>
                  <a:pt x="506" y="753"/>
                </a:lnTo>
                <a:lnTo>
                  <a:pt x="510" y="747"/>
                </a:lnTo>
                <a:lnTo>
                  <a:pt x="505" y="736"/>
                </a:lnTo>
                <a:lnTo>
                  <a:pt x="487" y="729"/>
                </a:lnTo>
                <a:lnTo>
                  <a:pt x="491" y="735"/>
                </a:lnTo>
                <a:lnTo>
                  <a:pt x="505" y="740"/>
                </a:lnTo>
                <a:lnTo>
                  <a:pt x="498" y="750"/>
                </a:lnTo>
                <a:lnTo>
                  <a:pt x="487" y="750"/>
                </a:lnTo>
                <a:lnTo>
                  <a:pt x="479" y="742"/>
                </a:lnTo>
                <a:lnTo>
                  <a:pt x="467" y="740"/>
                </a:lnTo>
                <a:lnTo>
                  <a:pt x="458" y="743"/>
                </a:lnTo>
                <a:lnTo>
                  <a:pt x="407" y="736"/>
                </a:lnTo>
                <a:lnTo>
                  <a:pt x="400" y="742"/>
                </a:lnTo>
                <a:lnTo>
                  <a:pt x="401" y="747"/>
                </a:lnTo>
                <a:lnTo>
                  <a:pt x="386" y="757"/>
                </a:lnTo>
                <a:lnTo>
                  <a:pt x="378" y="747"/>
                </a:lnTo>
                <a:lnTo>
                  <a:pt x="374" y="742"/>
                </a:lnTo>
                <a:lnTo>
                  <a:pt x="365" y="742"/>
                </a:lnTo>
                <a:lnTo>
                  <a:pt x="355" y="722"/>
                </a:lnTo>
                <a:lnTo>
                  <a:pt x="359" y="711"/>
                </a:lnTo>
                <a:lnTo>
                  <a:pt x="357" y="692"/>
                </a:lnTo>
                <a:lnTo>
                  <a:pt x="347" y="684"/>
                </a:lnTo>
                <a:lnTo>
                  <a:pt x="342" y="670"/>
                </a:lnTo>
                <a:lnTo>
                  <a:pt x="332" y="667"/>
                </a:lnTo>
                <a:lnTo>
                  <a:pt x="326" y="657"/>
                </a:lnTo>
                <a:lnTo>
                  <a:pt x="320" y="656"/>
                </a:lnTo>
                <a:lnTo>
                  <a:pt x="316" y="657"/>
                </a:lnTo>
                <a:lnTo>
                  <a:pt x="311" y="657"/>
                </a:lnTo>
                <a:lnTo>
                  <a:pt x="308" y="660"/>
                </a:lnTo>
                <a:lnTo>
                  <a:pt x="294" y="661"/>
                </a:lnTo>
                <a:lnTo>
                  <a:pt x="284" y="654"/>
                </a:lnTo>
                <a:lnTo>
                  <a:pt x="279" y="663"/>
                </a:lnTo>
                <a:lnTo>
                  <a:pt x="265" y="673"/>
                </a:lnTo>
                <a:lnTo>
                  <a:pt x="261" y="673"/>
                </a:lnTo>
                <a:lnTo>
                  <a:pt x="253" y="667"/>
                </a:lnTo>
                <a:lnTo>
                  <a:pt x="248" y="667"/>
                </a:lnTo>
                <a:lnTo>
                  <a:pt x="245" y="660"/>
                </a:lnTo>
                <a:lnTo>
                  <a:pt x="232" y="656"/>
                </a:lnTo>
                <a:lnTo>
                  <a:pt x="226" y="657"/>
                </a:lnTo>
                <a:lnTo>
                  <a:pt x="210" y="654"/>
                </a:lnTo>
                <a:lnTo>
                  <a:pt x="201" y="661"/>
                </a:lnTo>
                <a:lnTo>
                  <a:pt x="187" y="667"/>
                </a:lnTo>
                <a:lnTo>
                  <a:pt x="174" y="657"/>
                </a:lnTo>
                <a:lnTo>
                  <a:pt x="174" y="650"/>
                </a:lnTo>
                <a:lnTo>
                  <a:pt x="155" y="618"/>
                </a:lnTo>
                <a:lnTo>
                  <a:pt x="144" y="608"/>
                </a:lnTo>
                <a:lnTo>
                  <a:pt x="127" y="606"/>
                </a:lnTo>
                <a:lnTo>
                  <a:pt x="116" y="595"/>
                </a:lnTo>
                <a:lnTo>
                  <a:pt x="110" y="592"/>
                </a:lnTo>
                <a:lnTo>
                  <a:pt x="106" y="596"/>
                </a:lnTo>
                <a:lnTo>
                  <a:pt x="101" y="596"/>
                </a:lnTo>
                <a:lnTo>
                  <a:pt x="93" y="581"/>
                </a:lnTo>
                <a:lnTo>
                  <a:pt x="96" y="574"/>
                </a:lnTo>
                <a:lnTo>
                  <a:pt x="101" y="572"/>
                </a:lnTo>
                <a:lnTo>
                  <a:pt x="102" y="564"/>
                </a:lnTo>
                <a:lnTo>
                  <a:pt x="114" y="546"/>
                </a:lnTo>
                <a:lnTo>
                  <a:pt x="113" y="522"/>
                </a:lnTo>
                <a:lnTo>
                  <a:pt x="118" y="502"/>
                </a:lnTo>
                <a:lnTo>
                  <a:pt x="125" y="489"/>
                </a:lnTo>
                <a:lnTo>
                  <a:pt x="130" y="492"/>
                </a:lnTo>
                <a:lnTo>
                  <a:pt x="138" y="495"/>
                </a:lnTo>
                <a:lnTo>
                  <a:pt x="156" y="485"/>
                </a:lnTo>
                <a:lnTo>
                  <a:pt x="170" y="484"/>
                </a:lnTo>
                <a:lnTo>
                  <a:pt x="180" y="477"/>
                </a:lnTo>
                <a:lnTo>
                  <a:pt x="178" y="464"/>
                </a:lnTo>
                <a:lnTo>
                  <a:pt x="161" y="454"/>
                </a:lnTo>
                <a:lnTo>
                  <a:pt x="144" y="432"/>
                </a:lnTo>
                <a:lnTo>
                  <a:pt x="138" y="416"/>
                </a:lnTo>
                <a:lnTo>
                  <a:pt x="147" y="409"/>
                </a:lnTo>
                <a:lnTo>
                  <a:pt x="138" y="395"/>
                </a:lnTo>
                <a:lnTo>
                  <a:pt x="144" y="364"/>
                </a:lnTo>
                <a:lnTo>
                  <a:pt x="141" y="358"/>
                </a:lnTo>
                <a:lnTo>
                  <a:pt x="144" y="347"/>
                </a:lnTo>
                <a:lnTo>
                  <a:pt x="138" y="330"/>
                </a:lnTo>
                <a:close/>
              </a:path>
            </a:pathLst>
          </a:custGeom>
          <a:solidFill>
            <a:srgbClr val="FFFFFF"/>
          </a:solidFill>
          <a:ln w="3175" cap="rnd">
            <a:solidFill>
              <a:srgbClr val="808080"/>
            </a:solidFill>
            <a:prstDash val="solid"/>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697" name="Freeform 83"/>
          <p:cNvSpPr>
            <a:spLocks/>
          </p:cNvSpPr>
          <p:nvPr/>
        </p:nvSpPr>
        <p:spPr bwMode="auto">
          <a:xfrm>
            <a:off x="6467475" y="2020888"/>
            <a:ext cx="1844675" cy="1550987"/>
          </a:xfrm>
          <a:custGeom>
            <a:avLst/>
            <a:gdLst>
              <a:gd name="T0" fmla="*/ 0 w 1626"/>
              <a:gd name="T1" fmla="*/ 1758450724 h 1368"/>
              <a:gd name="T2" fmla="*/ 478786188 w 1626"/>
              <a:gd name="T3" fmla="*/ 1545072177 h 1368"/>
              <a:gd name="T4" fmla="*/ 561157823 w 1626"/>
              <a:gd name="T5" fmla="*/ 1503938157 h 1368"/>
              <a:gd name="T6" fmla="*/ 635807152 w 1626"/>
              <a:gd name="T7" fmla="*/ 1491083563 h 1368"/>
              <a:gd name="T8" fmla="*/ 710457474 w 1626"/>
              <a:gd name="T9" fmla="*/ 1475658731 h 1368"/>
              <a:gd name="T10" fmla="*/ 736197829 w 1626"/>
              <a:gd name="T11" fmla="*/ 1447380438 h 1368"/>
              <a:gd name="T12" fmla="*/ 759365171 w 1626"/>
              <a:gd name="T13" fmla="*/ 1406246418 h 1368"/>
              <a:gd name="T14" fmla="*/ 803125704 w 1626"/>
              <a:gd name="T15" fmla="*/ 1362542160 h 1368"/>
              <a:gd name="T16" fmla="*/ 864904146 w 1626"/>
              <a:gd name="T17" fmla="*/ 1339405478 h 1368"/>
              <a:gd name="T18" fmla="*/ 934405036 w 1626"/>
              <a:gd name="T19" fmla="*/ 1336834106 h 1368"/>
              <a:gd name="T20" fmla="*/ 1011628372 w 1626"/>
              <a:gd name="T21" fmla="*/ 1323979512 h 1368"/>
              <a:gd name="T22" fmla="*/ 1065685502 w 1626"/>
              <a:gd name="T23" fmla="*/ 1293129848 h 1368"/>
              <a:gd name="T24" fmla="*/ 1086278694 w 1626"/>
              <a:gd name="T25" fmla="*/ 1275133643 h 1368"/>
              <a:gd name="T26" fmla="*/ 1088852843 w 1626"/>
              <a:gd name="T27" fmla="*/ 1249425589 h 1368"/>
              <a:gd name="T28" fmla="*/ 1088852843 w 1626"/>
              <a:gd name="T29" fmla="*/ 1216004552 h 1368"/>
              <a:gd name="T30" fmla="*/ 1091426992 w 1626"/>
              <a:gd name="T31" fmla="*/ 1174871383 h 1368"/>
              <a:gd name="T32" fmla="*/ 1109444900 w 1626"/>
              <a:gd name="T33" fmla="*/ 1151733567 h 1368"/>
              <a:gd name="T34" fmla="*/ 1155779583 w 1626"/>
              <a:gd name="T35" fmla="*/ 1118312531 h 1368"/>
              <a:gd name="T36" fmla="*/ 1243299799 w 1626"/>
              <a:gd name="T37" fmla="*/ 1097746088 h 1368"/>
              <a:gd name="T38" fmla="*/ 1281910900 w 1626"/>
              <a:gd name="T39" fmla="*/ 1069466661 h 1368"/>
              <a:gd name="T40" fmla="*/ 1341116328 w 1626"/>
              <a:gd name="T41" fmla="*/ 1015479181 h 1368"/>
              <a:gd name="T42" fmla="*/ 1467248495 w 1626"/>
              <a:gd name="T43" fmla="*/ 902362611 h 1368"/>
              <a:gd name="T44" fmla="*/ 1529026938 w 1626"/>
              <a:gd name="T45" fmla="*/ 856088114 h 1368"/>
              <a:gd name="T46" fmla="*/ 1557342577 w 1626"/>
              <a:gd name="T47" fmla="*/ 804670872 h 1368"/>
              <a:gd name="T48" fmla="*/ 1567639173 w 1626"/>
              <a:gd name="T49" fmla="*/ 735258560 h 1368"/>
              <a:gd name="T50" fmla="*/ 1585657082 w 1626"/>
              <a:gd name="T51" fmla="*/ 724975338 h 1368"/>
              <a:gd name="T52" fmla="*/ 1598527827 w 1626"/>
              <a:gd name="T53" fmla="*/ 681271080 h 1368"/>
              <a:gd name="T54" fmla="*/ 1631991764 w 1626"/>
              <a:gd name="T55" fmla="*/ 655563026 h 1368"/>
              <a:gd name="T56" fmla="*/ 1673178149 w 1626"/>
              <a:gd name="T57" fmla="*/ 632425211 h 1368"/>
              <a:gd name="T58" fmla="*/ 1724659995 w 1626"/>
              <a:gd name="T59" fmla="*/ 622141989 h 1368"/>
              <a:gd name="T60" fmla="*/ 1752975634 w 1626"/>
              <a:gd name="T61" fmla="*/ 609287395 h 1368"/>
              <a:gd name="T62" fmla="*/ 1773567692 w 1626"/>
              <a:gd name="T63" fmla="*/ 586150572 h 1368"/>
              <a:gd name="T64" fmla="*/ 1776141841 w 1626"/>
              <a:gd name="T65" fmla="*/ 532163092 h 1368"/>
              <a:gd name="T66" fmla="*/ 1786438437 w 1626"/>
              <a:gd name="T67" fmla="*/ 506453905 h 1368"/>
              <a:gd name="T68" fmla="*/ 1814754076 w 1626"/>
              <a:gd name="T69" fmla="*/ 467892391 h 1368"/>
              <a:gd name="T70" fmla="*/ 1814754076 w 1626"/>
              <a:gd name="T71" fmla="*/ 406191928 h 1368"/>
              <a:gd name="T72" fmla="*/ 1819902374 w 1626"/>
              <a:gd name="T73" fmla="*/ 372770891 h 1368"/>
              <a:gd name="T74" fmla="*/ 1848218013 w 1626"/>
              <a:gd name="T75" fmla="*/ 311070428 h 1368"/>
              <a:gd name="T76" fmla="*/ 1876532518 w 1626"/>
              <a:gd name="T77" fmla="*/ 280220692 h 1368"/>
              <a:gd name="T78" fmla="*/ 1940886244 w 1626"/>
              <a:gd name="T79" fmla="*/ 262225621 h 1368"/>
              <a:gd name="T80" fmla="*/ 1971774898 w 1626"/>
              <a:gd name="T81" fmla="*/ 233946195 h 1368"/>
              <a:gd name="T82" fmla="*/ 2018109580 w 1626"/>
              <a:gd name="T83" fmla="*/ 138824660 h 1368"/>
              <a:gd name="T84" fmla="*/ 2020683729 w 1626"/>
              <a:gd name="T85" fmla="*/ 113116606 h 1368"/>
              <a:gd name="T86" fmla="*/ 2059294830 w 1626"/>
              <a:gd name="T87" fmla="*/ 71983702 h 1368"/>
              <a:gd name="T88" fmla="*/ 2092758768 w 1626"/>
              <a:gd name="T89" fmla="*/ 0 h 13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26"/>
              <a:gd name="T136" fmla="*/ 0 h 1368"/>
              <a:gd name="T137" fmla="*/ 1626 w 1626"/>
              <a:gd name="T138" fmla="*/ 1368 h 13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26" h="1368">
                <a:moveTo>
                  <a:pt x="0" y="1368"/>
                </a:moveTo>
                <a:lnTo>
                  <a:pt x="372" y="1202"/>
                </a:lnTo>
                <a:lnTo>
                  <a:pt x="436" y="1170"/>
                </a:lnTo>
                <a:lnTo>
                  <a:pt x="494" y="1160"/>
                </a:lnTo>
                <a:lnTo>
                  <a:pt x="552" y="1148"/>
                </a:lnTo>
                <a:lnTo>
                  <a:pt x="572" y="1126"/>
                </a:lnTo>
                <a:lnTo>
                  <a:pt x="590" y="1094"/>
                </a:lnTo>
                <a:lnTo>
                  <a:pt x="624" y="1060"/>
                </a:lnTo>
                <a:lnTo>
                  <a:pt x="672" y="1042"/>
                </a:lnTo>
                <a:lnTo>
                  <a:pt x="726" y="1040"/>
                </a:lnTo>
                <a:lnTo>
                  <a:pt x="786" y="1030"/>
                </a:lnTo>
                <a:lnTo>
                  <a:pt x="828" y="1006"/>
                </a:lnTo>
                <a:lnTo>
                  <a:pt x="844" y="992"/>
                </a:lnTo>
                <a:lnTo>
                  <a:pt x="846" y="972"/>
                </a:lnTo>
                <a:lnTo>
                  <a:pt x="846" y="946"/>
                </a:lnTo>
                <a:lnTo>
                  <a:pt x="848" y="914"/>
                </a:lnTo>
                <a:lnTo>
                  <a:pt x="862" y="896"/>
                </a:lnTo>
                <a:lnTo>
                  <a:pt x="898" y="870"/>
                </a:lnTo>
                <a:lnTo>
                  <a:pt x="966" y="854"/>
                </a:lnTo>
                <a:lnTo>
                  <a:pt x="996" y="832"/>
                </a:lnTo>
                <a:lnTo>
                  <a:pt x="1042" y="790"/>
                </a:lnTo>
                <a:lnTo>
                  <a:pt x="1140" y="702"/>
                </a:lnTo>
                <a:lnTo>
                  <a:pt x="1188" y="666"/>
                </a:lnTo>
                <a:lnTo>
                  <a:pt x="1210" y="626"/>
                </a:lnTo>
                <a:lnTo>
                  <a:pt x="1218" y="572"/>
                </a:lnTo>
                <a:lnTo>
                  <a:pt x="1232" y="564"/>
                </a:lnTo>
                <a:lnTo>
                  <a:pt x="1242" y="530"/>
                </a:lnTo>
                <a:lnTo>
                  <a:pt x="1268" y="510"/>
                </a:lnTo>
                <a:lnTo>
                  <a:pt x="1300" y="492"/>
                </a:lnTo>
                <a:lnTo>
                  <a:pt x="1340" y="484"/>
                </a:lnTo>
                <a:lnTo>
                  <a:pt x="1362" y="474"/>
                </a:lnTo>
                <a:lnTo>
                  <a:pt x="1378" y="456"/>
                </a:lnTo>
                <a:lnTo>
                  <a:pt x="1380" y="414"/>
                </a:lnTo>
                <a:lnTo>
                  <a:pt x="1388" y="394"/>
                </a:lnTo>
                <a:lnTo>
                  <a:pt x="1410" y="364"/>
                </a:lnTo>
                <a:lnTo>
                  <a:pt x="1410" y="316"/>
                </a:lnTo>
                <a:lnTo>
                  <a:pt x="1414" y="290"/>
                </a:lnTo>
                <a:lnTo>
                  <a:pt x="1436" y="242"/>
                </a:lnTo>
                <a:lnTo>
                  <a:pt x="1458" y="218"/>
                </a:lnTo>
                <a:lnTo>
                  <a:pt x="1508" y="204"/>
                </a:lnTo>
                <a:lnTo>
                  <a:pt x="1532" y="182"/>
                </a:lnTo>
                <a:lnTo>
                  <a:pt x="1568" y="108"/>
                </a:lnTo>
                <a:lnTo>
                  <a:pt x="1570" y="88"/>
                </a:lnTo>
                <a:lnTo>
                  <a:pt x="1600" y="56"/>
                </a:lnTo>
                <a:lnTo>
                  <a:pt x="1626" y="0"/>
                </a:lnTo>
              </a:path>
            </a:pathLst>
          </a:custGeom>
          <a:noFill/>
          <a:ln w="50800">
            <a:solidFill>
              <a:srgbClr val="00CCFF"/>
            </a:solidFill>
            <a:round/>
            <a:headEnd type="none" w="med" len="med"/>
            <a:tailEnd type="none" w="med" len="me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98" name="Freeform 84"/>
          <p:cNvSpPr>
            <a:spLocks/>
          </p:cNvSpPr>
          <p:nvPr/>
        </p:nvSpPr>
        <p:spPr bwMode="auto">
          <a:xfrm>
            <a:off x="4176713" y="698500"/>
            <a:ext cx="4594225" cy="6100763"/>
          </a:xfrm>
          <a:custGeom>
            <a:avLst/>
            <a:gdLst>
              <a:gd name="T0" fmla="*/ 2147483647 w 3135"/>
              <a:gd name="T1" fmla="*/ 1922880475 h 3843"/>
              <a:gd name="T2" fmla="*/ 2147483647 w 3135"/>
              <a:gd name="T3" fmla="*/ 1522174510 h 3843"/>
              <a:gd name="T4" fmla="*/ 2147483647 w 3135"/>
              <a:gd name="T5" fmla="*/ 1340723291 h 3843"/>
              <a:gd name="T6" fmla="*/ 2147483647 w 3135"/>
              <a:gd name="T7" fmla="*/ 1141631775 h 3843"/>
              <a:gd name="T8" fmla="*/ 2147483647 w 3135"/>
              <a:gd name="T9" fmla="*/ 642640725 h 3843"/>
              <a:gd name="T10" fmla="*/ 2147483647 w 3135"/>
              <a:gd name="T11" fmla="*/ 206652827 h 3843"/>
              <a:gd name="T12" fmla="*/ 2147483647 w 3135"/>
              <a:gd name="T13" fmla="*/ 93246584 h 3843"/>
              <a:gd name="T14" fmla="*/ 2147483647 w 3135"/>
              <a:gd name="T15" fmla="*/ 516632934 h 3843"/>
              <a:gd name="T16" fmla="*/ 2147483647 w 3135"/>
              <a:gd name="T17" fmla="*/ 544353855 h 3843"/>
              <a:gd name="T18" fmla="*/ 2147483647 w 3135"/>
              <a:gd name="T19" fmla="*/ 808971009 h 3843"/>
              <a:gd name="T20" fmla="*/ 2147483647 w 3135"/>
              <a:gd name="T21" fmla="*/ 1171873645 h 3843"/>
              <a:gd name="T22" fmla="*/ 2147483647 w 3135"/>
              <a:gd name="T23" fmla="*/ 1459171408 h 3843"/>
              <a:gd name="T24" fmla="*/ 2147483647 w 3135"/>
              <a:gd name="T25" fmla="*/ 1665824582 h 3843"/>
              <a:gd name="T26" fmla="*/ 2147483647 w 3135"/>
              <a:gd name="T27" fmla="*/ 1401207031 h 3843"/>
              <a:gd name="T28" fmla="*/ 2147483647 w 3135"/>
              <a:gd name="T29" fmla="*/ 995462738 h 3843"/>
              <a:gd name="T30" fmla="*/ 2147483647 w 3135"/>
              <a:gd name="T31" fmla="*/ 1151712399 h 3843"/>
              <a:gd name="T32" fmla="*/ 2147483647 w 3135"/>
              <a:gd name="T33" fmla="*/ 1444050473 h 3843"/>
              <a:gd name="T34" fmla="*/ 2147483647 w 3135"/>
              <a:gd name="T35" fmla="*/ 1832154866 h 3843"/>
              <a:gd name="T36" fmla="*/ 2147483647 w 3135"/>
              <a:gd name="T37" fmla="*/ 2147483647 h 3843"/>
              <a:gd name="T38" fmla="*/ 2147483647 w 3135"/>
              <a:gd name="T39" fmla="*/ 2147483647 h 3843"/>
              <a:gd name="T40" fmla="*/ 2147483647 w 3135"/>
              <a:gd name="T41" fmla="*/ 2147483647 h 3843"/>
              <a:gd name="T42" fmla="*/ 2147483647 w 3135"/>
              <a:gd name="T43" fmla="*/ 2147483647 h 3843"/>
              <a:gd name="T44" fmla="*/ 2147483647 w 3135"/>
              <a:gd name="T45" fmla="*/ 2147483647 h 3843"/>
              <a:gd name="T46" fmla="*/ 2147483647 w 3135"/>
              <a:gd name="T47" fmla="*/ 2147483647 h 3843"/>
              <a:gd name="T48" fmla="*/ 2147483647 w 3135"/>
              <a:gd name="T49" fmla="*/ 2147483647 h 3843"/>
              <a:gd name="T50" fmla="*/ 2147483647 w 3135"/>
              <a:gd name="T51" fmla="*/ 2147483647 h 3843"/>
              <a:gd name="T52" fmla="*/ 2147483647 w 3135"/>
              <a:gd name="T53" fmla="*/ 2147483647 h 3843"/>
              <a:gd name="T54" fmla="*/ 2147483647 w 3135"/>
              <a:gd name="T55" fmla="*/ 2147483647 h 3843"/>
              <a:gd name="T56" fmla="*/ 2147483647 w 3135"/>
              <a:gd name="T57" fmla="*/ 2147483647 h 3843"/>
              <a:gd name="T58" fmla="*/ 2147483647 w 3135"/>
              <a:gd name="T59" fmla="*/ 2147483647 h 3843"/>
              <a:gd name="T60" fmla="*/ 2147483647 w 3135"/>
              <a:gd name="T61" fmla="*/ 2147483647 h 3843"/>
              <a:gd name="T62" fmla="*/ 2147483647 w 3135"/>
              <a:gd name="T63" fmla="*/ 2147483647 h 3843"/>
              <a:gd name="T64" fmla="*/ 2147483647 w 3135"/>
              <a:gd name="T65" fmla="*/ 2147483647 h 3843"/>
              <a:gd name="T66" fmla="*/ 2147483647 w 3135"/>
              <a:gd name="T67" fmla="*/ 2147483647 h 3843"/>
              <a:gd name="T68" fmla="*/ 1393779353 w 3135"/>
              <a:gd name="T69" fmla="*/ 2147483647 h 3843"/>
              <a:gd name="T70" fmla="*/ 620651211 w 3135"/>
              <a:gd name="T71" fmla="*/ 2147483647 h 3843"/>
              <a:gd name="T72" fmla="*/ 124559925 w 3135"/>
              <a:gd name="T73" fmla="*/ 2147483647 h 3843"/>
              <a:gd name="T74" fmla="*/ 79460307 w 3135"/>
              <a:gd name="T75" fmla="*/ 2147483647 h 3843"/>
              <a:gd name="T76" fmla="*/ 562665808 w 3135"/>
              <a:gd name="T77" fmla="*/ 2147483647 h 3843"/>
              <a:gd name="T78" fmla="*/ 1333647048 w 3135"/>
              <a:gd name="T79" fmla="*/ 2147483647 h 3843"/>
              <a:gd name="T80" fmla="*/ 2038053995 w 3135"/>
              <a:gd name="T81" fmla="*/ 2147483647 h 3843"/>
              <a:gd name="T82" fmla="*/ 2147483647 w 3135"/>
              <a:gd name="T83" fmla="*/ 2147483647 h 3843"/>
              <a:gd name="T84" fmla="*/ 2147483647 w 3135"/>
              <a:gd name="T85" fmla="*/ 2147483647 h 3843"/>
              <a:gd name="T86" fmla="*/ 2147483647 w 3135"/>
              <a:gd name="T87" fmla="*/ 2147483647 h 3843"/>
              <a:gd name="T88" fmla="*/ 2147483647 w 3135"/>
              <a:gd name="T89" fmla="*/ 2147483647 h 3843"/>
              <a:gd name="T90" fmla="*/ 2147483647 w 3135"/>
              <a:gd name="T91" fmla="*/ 2147483647 h 3843"/>
              <a:gd name="T92" fmla="*/ 2147483647 w 3135"/>
              <a:gd name="T93" fmla="*/ 2147483647 h 3843"/>
              <a:gd name="T94" fmla="*/ 2147483647 w 3135"/>
              <a:gd name="T95" fmla="*/ 2147483647 h 3843"/>
              <a:gd name="T96" fmla="*/ 2147483647 w 3135"/>
              <a:gd name="T97" fmla="*/ 2147483647 h 3843"/>
              <a:gd name="T98" fmla="*/ 2147483647 w 3135"/>
              <a:gd name="T99" fmla="*/ 2147483647 h 3843"/>
              <a:gd name="T100" fmla="*/ 2147483647 w 3135"/>
              <a:gd name="T101" fmla="*/ 2147483647 h 3843"/>
              <a:gd name="T102" fmla="*/ 2147483647 w 3135"/>
              <a:gd name="T103" fmla="*/ 2147483647 h 3843"/>
              <a:gd name="T104" fmla="*/ 2147483647 w 3135"/>
              <a:gd name="T105" fmla="*/ 2147483647 h 3843"/>
              <a:gd name="T106" fmla="*/ 2147483647 w 3135"/>
              <a:gd name="T107" fmla="*/ 2147483647 h 3843"/>
              <a:gd name="T108" fmla="*/ 2147483647 w 3135"/>
              <a:gd name="T109" fmla="*/ 2147483647 h 3843"/>
              <a:gd name="T110" fmla="*/ 2147483647 w 3135"/>
              <a:gd name="T111" fmla="*/ 2147483647 h 3843"/>
              <a:gd name="T112" fmla="*/ 2147483647 w 3135"/>
              <a:gd name="T113" fmla="*/ 2147483647 h 3843"/>
              <a:gd name="T114" fmla="*/ 2147483647 w 3135"/>
              <a:gd name="T115" fmla="*/ 2147483647 h 3843"/>
              <a:gd name="T116" fmla="*/ 2147483647 w 3135"/>
              <a:gd name="T117" fmla="*/ 2147483647 h 3843"/>
              <a:gd name="T118" fmla="*/ 2147483647 w 3135"/>
              <a:gd name="T119" fmla="*/ 2147483647 h 3843"/>
              <a:gd name="T120" fmla="*/ 2147483647 w 3135"/>
              <a:gd name="T121" fmla="*/ 2147483647 h 3843"/>
              <a:gd name="T122" fmla="*/ 2147483647 w 3135"/>
              <a:gd name="T123" fmla="*/ 2147483647 h 38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35"/>
              <a:gd name="T187" fmla="*/ 0 h 3843"/>
              <a:gd name="T188" fmla="*/ 3135 w 3135"/>
              <a:gd name="T189" fmla="*/ 3843 h 38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35" h="3843">
                <a:moveTo>
                  <a:pt x="1620" y="964"/>
                </a:moveTo>
                <a:cubicBezTo>
                  <a:pt x="1625" y="957"/>
                  <a:pt x="1614" y="949"/>
                  <a:pt x="1617" y="937"/>
                </a:cubicBezTo>
                <a:lnTo>
                  <a:pt x="1638" y="894"/>
                </a:lnTo>
                <a:lnTo>
                  <a:pt x="1632" y="885"/>
                </a:lnTo>
                <a:lnTo>
                  <a:pt x="1653" y="850"/>
                </a:lnTo>
                <a:lnTo>
                  <a:pt x="1662" y="795"/>
                </a:lnTo>
                <a:lnTo>
                  <a:pt x="1684" y="789"/>
                </a:lnTo>
                <a:lnTo>
                  <a:pt x="1689" y="757"/>
                </a:lnTo>
                <a:lnTo>
                  <a:pt x="1653" y="766"/>
                </a:lnTo>
                <a:lnTo>
                  <a:pt x="1629" y="784"/>
                </a:lnTo>
                <a:lnTo>
                  <a:pt x="1621" y="781"/>
                </a:lnTo>
                <a:lnTo>
                  <a:pt x="1623" y="763"/>
                </a:lnTo>
                <a:lnTo>
                  <a:pt x="1602" y="720"/>
                </a:lnTo>
                <a:lnTo>
                  <a:pt x="1570" y="714"/>
                </a:lnTo>
                <a:lnTo>
                  <a:pt x="1566" y="700"/>
                </a:lnTo>
                <a:lnTo>
                  <a:pt x="1594" y="672"/>
                </a:lnTo>
                <a:lnTo>
                  <a:pt x="1636" y="660"/>
                </a:lnTo>
                <a:lnTo>
                  <a:pt x="1656" y="642"/>
                </a:lnTo>
                <a:lnTo>
                  <a:pt x="1710" y="648"/>
                </a:lnTo>
                <a:lnTo>
                  <a:pt x="1767" y="654"/>
                </a:lnTo>
                <a:lnTo>
                  <a:pt x="1791" y="645"/>
                </a:lnTo>
                <a:lnTo>
                  <a:pt x="1786" y="630"/>
                </a:lnTo>
                <a:lnTo>
                  <a:pt x="1800" y="619"/>
                </a:lnTo>
                <a:lnTo>
                  <a:pt x="1803" y="604"/>
                </a:lnTo>
                <a:lnTo>
                  <a:pt x="1767" y="613"/>
                </a:lnTo>
                <a:lnTo>
                  <a:pt x="1723" y="595"/>
                </a:lnTo>
                <a:lnTo>
                  <a:pt x="1672" y="552"/>
                </a:lnTo>
                <a:lnTo>
                  <a:pt x="1660" y="559"/>
                </a:lnTo>
                <a:lnTo>
                  <a:pt x="1635" y="558"/>
                </a:lnTo>
                <a:lnTo>
                  <a:pt x="1624" y="565"/>
                </a:lnTo>
                <a:lnTo>
                  <a:pt x="1599" y="564"/>
                </a:lnTo>
                <a:lnTo>
                  <a:pt x="1567" y="585"/>
                </a:lnTo>
                <a:lnTo>
                  <a:pt x="1560" y="567"/>
                </a:lnTo>
                <a:lnTo>
                  <a:pt x="1555" y="544"/>
                </a:lnTo>
                <a:lnTo>
                  <a:pt x="1524" y="547"/>
                </a:lnTo>
                <a:lnTo>
                  <a:pt x="1512" y="532"/>
                </a:lnTo>
                <a:lnTo>
                  <a:pt x="1452" y="528"/>
                </a:lnTo>
                <a:lnTo>
                  <a:pt x="1435" y="540"/>
                </a:lnTo>
                <a:lnTo>
                  <a:pt x="1425" y="534"/>
                </a:lnTo>
                <a:lnTo>
                  <a:pt x="1416" y="522"/>
                </a:lnTo>
                <a:lnTo>
                  <a:pt x="1408" y="484"/>
                </a:lnTo>
                <a:lnTo>
                  <a:pt x="1390" y="469"/>
                </a:lnTo>
                <a:lnTo>
                  <a:pt x="1368" y="471"/>
                </a:lnTo>
                <a:lnTo>
                  <a:pt x="1356" y="469"/>
                </a:lnTo>
                <a:lnTo>
                  <a:pt x="1341" y="481"/>
                </a:lnTo>
                <a:lnTo>
                  <a:pt x="1302" y="466"/>
                </a:lnTo>
                <a:lnTo>
                  <a:pt x="1278" y="472"/>
                </a:lnTo>
                <a:lnTo>
                  <a:pt x="1267" y="453"/>
                </a:lnTo>
                <a:lnTo>
                  <a:pt x="1249" y="435"/>
                </a:lnTo>
                <a:lnTo>
                  <a:pt x="1236" y="433"/>
                </a:lnTo>
                <a:lnTo>
                  <a:pt x="1213" y="424"/>
                </a:lnTo>
                <a:lnTo>
                  <a:pt x="1209" y="418"/>
                </a:lnTo>
                <a:lnTo>
                  <a:pt x="1219" y="397"/>
                </a:lnTo>
                <a:lnTo>
                  <a:pt x="1225" y="369"/>
                </a:lnTo>
                <a:lnTo>
                  <a:pt x="1231" y="354"/>
                </a:lnTo>
                <a:lnTo>
                  <a:pt x="1272" y="340"/>
                </a:lnTo>
                <a:lnTo>
                  <a:pt x="1269" y="331"/>
                </a:lnTo>
                <a:lnTo>
                  <a:pt x="1251" y="312"/>
                </a:lnTo>
                <a:lnTo>
                  <a:pt x="1243" y="291"/>
                </a:lnTo>
                <a:lnTo>
                  <a:pt x="1245" y="255"/>
                </a:lnTo>
                <a:lnTo>
                  <a:pt x="1240" y="225"/>
                </a:lnTo>
                <a:lnTo>
                  <a:pt x="1251" y="222"/>
                </a:lnTo>
                <a:lnTo>
                  <a:pt x="1248" y="196"/>
                </a:lnTo>
                <a:lnTo>
                  <a:pt x="1260" y="177"/>
                </a:lnTo>
                <a:lnTo>
                  <a:pt x="1254" y="162"/>
                </a:lnTo>
                <a:lnTo>
                  <a:pt x="1255" y="129"/>
                </a:lnTo>
                <a:lnTo>
                  <a:pt x="1231" y="121"/>
                </a:lnTo>
                <a:lnTo>
                  <a:pt x="1203" y="126"/>
                </a:lnTo>
                <a:lnTo>
                  <a:pt x="1179" y="124"/>
                </a:lnTo>
                <a:lnTo>
                  <a:pt x="1165" y="90"/>
                </a:lnTo>
                <a:lnTo>
                  <a:pt x="1149" y="79"/>
                </a:lnTo>
                <a:lnTo>
                  <a:pt x="1132" y="82"/>
                </a:lnTo>
                <a:lnTo>
                  <a:pt x="1153" y="57"/>
                </a:lnTo>
                <a:lnTo>
                  <a:pt x="1168" y="49"/>
                </a:lnTo>
                <a:lnTo>
                  <a:pt x="1173" y="36"/>
                </a:lnTo>
                <a:lnTo>
                  <a:pt x="1191" y="42"/>
                </a:lnTo>
                <a:lnTo>
                  <a:pt x="1207" y="28"/>
                </a:lnTo>
                <a:lnTo>
                  <a:pt x="1222" y="30"/>
                </a:lnTo>
                <a:lnTo>
                  <a:pt x="1233" y="16"/>
                </a:lnTo>
                <a:lnTo>
                  <a:pt x="1230" y="0"/>
                </a:lnTo>
                <a:lnTo>
                  <a:pt x="1255" y="0"/>
                </a:lnTo>
                <a:lnTo>
                  <a:pt x="1276" y="7"/>
                </a:lnTo>
                <a:lnTo>
                  <a:pt x="1290" y="24"/>
                </a:lnTo>
                <a:lnTo>
                  <a:pt x="1318" y="37"/>
                </a:lnTo>
                <a:lnTo>
                  <a:pt x="1333" y="30"/>
                </a:lnTo>
                <a:lnTo>
                  <a:pt x="1351" y="31"/>
                </a:lnTo>
                <a:lnTo>
                  <a:pt x="1380" y="69"/>
                </a:lnTo>
                <a:lnTo>
                  <a:pt x="1375" y="84"/>
                </a:lnTo>
                <a:lnTo>
                  <a:pt x="1386" y="99"/>
                </a:lnTo>
                <a:lnTo>
                  <a:pt x="1384" y="111"/>
                </a:lnTo>
                <a:lnTo>
                  <a:pt x="1384" y="121"/>
                </a:lnTo>
                <a:lnTo>
                  <a:pt x="1371" y="142"/>
                </a:lnTo>
                <a:lnTo>
                  <a:pt x="1365" y="157"/>
                </a:lnTo>
                <a:lnTo>
                  <a:pt x="1371" y="180"/>
                </a:lnTo>
                <a:lnTo>
                  <a:pt x="1381" y="177"/>
                </a:lnTo>
                <a:lnTo>
                  <a:pt x="1386" y="205"/>
                </a:lnTo>
                <a:lnTo>
                  <a:pt x="1416" y="195"/>
                </a:lnTo>
                <a:lnTo>
                  <a:pt x="1443" y="210"/>
                </a:lnTo>
                <a:lnTo>
                  <a:pt x="1459" y="201"/>
                </a:lnTo>
                <a:lnTo>
                  <a:pt x="1489" y="222"/>
                </a:lnTo>
                <a:lnTo>
                  <a:pt x="1518" y="196"/>
                </a:lnTo>
                <a:lnTo>
                  <a:pt x="1536" y="211"/>
                </a:lnTo>
                <a:lnTo>
                  <a:pt x="1561" y="237"/>
                </a:lnTo>
                <a:lnTo>
                  <a:pt x="1575" y="243"/>
                </a:lnTo>
                <a:lnTo>
                  <a:pt x="1588" y="238"/>
                </a:lnTo>
                <a:lnTo>
                  <a:pt x="1615" y="222"/>
                </a:lnTo>
                <a:lnTo>
                  <a:pt x="1647" y="211"/>
                </a:lnTo>
                <a:lnTo>
                  <a:pt x="1668" y="216"/>
                </a:lnTo>
                <a:lnTo>
                  <a:pt x="1723" y="243"/>
                </a:lnTo>
                <a:lnTo>
                  <a:pt x="1747" y="244"/>
                </a:lnTo>
                <a:lnTo>
                  <a:pt x="1761" y="247"/>
                </a:lnTo>
                <a:lnTo>
                  <a:pt x="1783" y="262"/>
                </a:lnTo>
                <a:lnTo>
                  <a:pt x="1818" y="279"/>
                </a:lnTo>
                <a:lnTo>
                  <a:pt x="1845" y="279"/>
                </a:lnTo>
                <a:lnTo>
                  <a:pt x="1861" y="276"/>
                </a:lnTo>
                <a:lnTo>
                  <a:pt x="1873" y="286"/>
                </a:lnTo>
                <a:lnTo>
                  <a:pt x="1891" y="289"/>
                </a:lnTo>
                <a:lnTo>
                  <a:pt x="1905" y="301"/>
                </a:lnTo>
                <a:lnTo>
                  <a:pt x="1920" y="307"/>
                </a:lnTo>
                <a:lnTo>
                  <a:pt x="1909" y="321"/>
                </a:lnTo>
                <a:lnTo>
                  <a:pt x="1890" y="325"/>
                </a:lnTo>
                <a:lnTo>
                  <a:pt x="1872" y="345"/>
                </a:lnTo>
                <a:lnTo>
                  <a:pt x="1893" y="379"/>
                </a:lnTo>
                <a:lnTo>
                  <a:pt x="1890" y="396"/>
                </a:lnTo>
                <a:lnTo>
                  <a:pt x="1900" y="415"/>
                </a:lnTo>
                <a:lnTo>
                  <a:pt x="1891" y="430"/>
                </a:lnTo>
                <a:lnTo>
                  <a:pt x="1890" y="418"/>
                </a:lnTo>
                <a:lnTo>
                  <a:pt x="1876" y="430"/>
                </a:lnTo>
                <a:lnTo>
                  <a:pt x="1866" y="426"/>
                </a:lnTo>
                <a:lnTo>
                  <a:pt x="1863" y="445"/>
                </a:lnTo>
                <a:lnTo>
                  <a:pt x="1876" y="448"/>
                </a:lnTo>
                <a:lnTo>
                  <a:pt x="1887" y="465"/>
                </a:lnTo>
                <a:lnTo>
                  <a:pt x="1869" y="490"/>
                </a:lnTo>
                <a:lnTo>
                  <a:pt x="1863" y="501"/>
                </a:lnTo>
                <a:lnTo>
                  <a:pt x="1882" y="513"/>
                </a:lnTo>
                <a:lnTo>
                  <a:pt x="1894" y="520"/>
                </a:lnTo>
                <a:lnTo>
                  <a:pt x="1908" y="541"/>
                </a:lnTo>
                <a:lnTo>
                  <a:pt x="1942" y="543"/>
                </a:lnTo>
                <a:lnTo>
                  <a:pt x="1974" y="519"/>
                </a:lnTo>
                <a:lnTo>
                  <a:pt x="2002" y="529"/>
                </a:lnTo>
                <a:lnTo>
                  <a:pt x="2022" y="529"/>
                </a:lnTo>
                <a:lnTo>
                  <a:pt x="2023" y="552"/>
                </a:lnTo>
                <a:lnTo>
                  <a:pt x="2035" y="583"/>
                </a:lnTo>
                <a:lnTo>
                  <a:pt x="2050" y="579"/>
                </a:lnTo>
                <a:lnTo>
                  <a:pt x="2067" y="598"/>
                </a:lnTo>
                <a:lnTo>
                  <a:pt x="2116" y="618"/>
                </a:lnTo>
                <a:lnTo>
                  <a:pt x="2137" y="622"/>
                </a:lnTo>
                <a:lnTo>
                  <a:pt x="2130" y="639"/>
                </a:lnTo>
                <a:lnTo>
                  <a:pt x="2131" y="649"/>
                </a:lnTo>
                <a:lnTo>
                  <a:pt x="2151" y="667"/>
                </a:lnTo>
                <a:lnTo>
                  <a:pt x="2163" y="660"/>
                </a:lnTo>
                <a:lnTo>
                  <a:pt x="2185" y="664"/>
                </a:lnTo>
                <a:lnTo>
                  <a:pt x="2188" y="654"/>
                </a:lnTo>
                <a:lnTo>
                  <a:pt x="2209" y="664"/>
                </a:lnTo>
                <a:lnTo>
                  <a:pt x="2242" y="660"/>
                </a:lnTo>
                <a:lnTo>
                  <a:pt x="2257" y="661"/>
                </a:lnTo>
                <a:lnTo>
                  <a:pt x="2295" y="667"/>
                </a:lnTo>
                <a:lnTo>
                  <a:pt x="2323" y="646"/>
                </a:lnTo>
                <a:lnTo>
                  <a:pt x="2346" y="636"/>
                </a:lnTo>
                <a:lnTo>
                  <a:pt x="2340" y="604"/>
                </a:lnTo>
                <a:lnTo>
                  <a:pt x="2343" y="565"/>
                </a:lnTo>
                <a:lnTo>
                  <a:pt x="2308" y="556"/>
                </a:lnTo>
                <a:lnTo>
                  <a:pt x="2280" y="564"/>
                </a:lnTo>
                <a:lnTo>
                  <a:pt x="2263" y="582"/>
                </a:lnTo>
                <a:lnTo>
                  <a:pt x="2256" y="577"/>
                </a:lnTo>
                <a:lnTo>
                  <a:pt x="2269" y="559"/>
                </a:lnTo>
                <a:lnTo>
                  <a:pt x="2263" y="541"/>
                </a:lnTo>
                <a:lnTo>
                  <a:pt x="2247" y="556"/>
                </a:lnTo>
                <a:lnTo>
                  <a:pt x="2241" y="583"/>
                </a:lnTo>
                <a:lnTo>
                  <a:pt x="2233" y="586"/>
                </a:lnTo>
                <a:lnTo>
                  <a:pt x="2229" y="555"/>
                </a:lnTo>
                <a:lnTo>
                  <a:pt x="2251" y="531"/>
                </a:lnTo>
                <a:lnTo>
                  <a:pt x="2247" y="514"/>
                </a:lnTo>
                <a:lnTo>
                  <a:pt x="2259" y="486"/>
                </a:lnTo>
                <a:lnTo>
                  <a:pt x="2275" y="481"/>
                </a:lnTo>
                <a:lnTo>
                  <a:pt x="2332" y="474"/>
                </a:lnTo>
                <a:lnTo>
                  <a:pt x="2331" y="448"/>
                </a:lnTo>
                <a:lnTo>
                  <a:pt x="2305" y="444"/>
                </a:lnTo>
                <a:lnTo>
                  <a:pt x="2292" y="429"/>
                </a:lnTo>
                <a:lnTo>
                  <a:pt x="2295" y="395"/>
                </a:lnTo>
                <a:lnTo>
                  <a:pt x="2326" y="384"/>
                </a:lnTo>
                <a:lnTo>
                  <a:pt x="2352" y="367"/>
                </a:lnTo>
                <a:lnTo>
                  <a:pt x="2364" y="372"/>
                </a:lnTo>
                <a:lnTo>
                  <a:pt x="2373" y="409"/>
                </a:lnTo>
                <a:lnTo>
                  <a:pt x="2397" y="418"/>
                </a:lnTo>
                <a:lnTo>
                  <a:pt x="2403" y="405"/>
                </a:lnTo>
                <a:lnTo>
                  <a:pt x="2437" y="402"/>
                </a:lnTo>
                <a:lnTo>
                  <a:pt x="2451" y="394"/>
                </a:lnTo>
                <a:lnTo>
                  <a:pt x="2472" y="402"/>
                </a:lnTo>
                <a:lnTo>
                  <a:pt x="2497" y="396"/>
                </a:lnTo>
                <a:lnTo>
                  <a:pt x="2506" y="421"/>
                </a:lnTo>
                <a:lnTo>
                  <a:pt x="2521" y="457"/>
                </a:lnTo>
                <a:lnTo>
                  <a:pt x="2506" y="487"/>
                </a:lnTo>
                <a:lnTo>
                  <a:pt x="2499" y="522"/>
                </a:lnTo>
                <a:lnTo>
                  <a:pt x="2487" y="534"/>
                </a:lnTo>
                <a:lnTo>
                  <a:pt x="2494" y="541"/>
                </a:lnTo>
                <a:lnTo>
                  <a:pt x="2473" y="553"/>
                </a:lnTo>
                <a:lnTo>
                  <a:pt x="2466" y="568"/>
                </a:lnTo>
                <a:lnTo>
                  <a:pt x="2452" y="573"/>
                </a:lnTo>
                <a:lnTo>
                  <a:pt x="2433" y="612"/>
                </a:lnTo>
                <a:lnTo>
                  <a:pt x="2470" y="606"/>
                </a:lnTo>
                <a:lnTo>
                  <a:pt x="2508" y="609"/>
                </a:lnTo>
                <a:lnTo>
                  <a:pt x="2533" y="579"/>
                </a:lnTo>
                <a:lnTo>
                  <a:pt x="2560" y="573"/>
                </a:lnTo>
                <a:lnTo>
                  <a:pt x="2586" y="573"/>
                </a:lnTo>
                <a:lnTo>
                  <a:pt x="2602" y="585"/>
                </a:lnTo>
                <a:lnTo>
                  <a:pt x="2616" y="591"/>
                </a:lnTo>
                <a:lnTo>
                  <a:pt x="2637" y="595"/>
                </a:lnTo>
                <a:lnTo>
                  <a:pt x="2677" y="622"/>
                </a:lnTo>
                <a:lnTo>
                  <a:pt x="2677" y="645"/>
                </a:lnTo>
                <a:lnTo>
                  <a:pt x="2691" y="664"/>
                </a:lnTo>
                <a:lnTo>
                  <a:pt x="2667" y="661"/>
                </a:lnTo>
                <a:lnTo>
                  <a:pt x="2665" y="702"/>
                </a:lnTo>
                <a:lnTo>
                  <a:pt x="2689" y="697"/>
                </a:lnTo>
                <a:lnTo>
                  <a:pt x="2733" y="730"/>
                </a:lnTo>
                <a:lnTo>
                  <a:pt x="2748" y="727"/>
                </a:lnTo>
                <a:lnTo>
                  <a:pt x="2784" y="738"/>
                </a:lnTo>
                <a:lnTo>
                  <a:pt x="2800" y="760"/>
                </a:lnTo>
                <a:lnTo>
                  <a:pt x="2820" y="802"/>
                </a:lnTo>
                <a:lnTo>
                  <a:pt x="2827" y="807"/>
                </a:lnTo>
                <a:lnTo>
                  <a:pt x="2821" y="840"/>
                </a:lnTo>
                <a:lnTo>
                  <a:pt x="2833" y="850"/>
                </a:lnTo>
                <a:lnTo>
                  <a:pt x="2827" y="879"/>
                </a:lnTo>
                <a:lnTo>
                  <a:pt x="2865" y="903"/>
                </a:lnTo>
                <a:lnTo>
                  <a:pt x="2875" y="919"/>
                </a:lnTo>
                <a:lnTo>
                  <a:pt x="2871" y="936"/>
                </a:lnTo>
                <a:lnTo>
                  <a:pt x="2890" y="937"/>
                </a:lnTo>
                <a:lnTo>
                  <a:pt x="2869" y="955"/>
                </a:lnTo>
                <a:lnTo>
                  <a:pt x="2892" y="1000"/>
                </a:lnTo>
                <a:lnTo>
                  <a:pt x="2923" y="984"/>
                </a:lnTo>
                <a:lnTo>
                  <a:pt x="2952" y="994"/>
                </a:lnTo>
                <a:lnTo>
                  <a:pt x="2977" y="1042"/>
                </a:lnTo>
                <a:lnTo>
                  <a:pt x="2995" y="1062"/>
                </a:lnTo>
                <a:lnTo>
                  <a:pt x="3010" y="1099"/>
                </a:lnTo>
                <a:lnTo>
                  <a:pt x="3031" y="1123"/>
                </a:lnTo>
                <a:lnTo>
                  <a:pt x="3067" y="1128"/>
                </a:lnTo>
                <a:lnTo>
                  <a:pt x="3081" y="1144"/>
                </a:lnTo>
                <a:lnTo>
                  <a:pt x="3102" y="1189"/>
                </a:lnTo>
                <a:lnTo>
                  <a:pt x="3114" y="1198"/>
                </a:lnTo>
                <a:lnTo>
                  <a:pt x="3135" y="1222"/>
                </a:lnTo>
                <a:lnTo>
                  <a:pt x="3120" y="1275"/>
                </a:lnTo>
                <a:lnTo>
                  <a:pt x="3109" y="1299"/>
                </a:lnTo>
                <a:lnTo>
                  <a:pt x="3081" y="1315"/>
                </a:lnTo>
                <a:lnTo>
                  <a:pt x="3054" y="1347"/>
                </a:lnTo>
                <a:lnTo>
                  <a:pt x="3018" y="1365"/>
                </a:lnTo>
                <a:lnTo>
                  <a:pt x="2995" y="1348"/>
                </a:lnTo>
                <a:lnTo>
                  <a:pt x="2970" y="1330"/>
                </a:lnTo>
                <a:lnTo>
                  <a:pt x="2959" y="1360"/>
                </a:lnTo>
                <a:lnTo>
                  <a:pt x="2944" y="1380"/>
                </a:lnTo>
                <a:lnTo>
                  <a:pt x="2959" y="1380"/>
                </a:lnTo>
                <a:lnTo>
                  <a:pt x="2955" y="1434"/>
                </a:lnTo>
                <a:lnTo>
                  <a:pt x="2962" y="1467"/>
                </a:lnTo>
                <a:lnTo>
                  <a:pt x="2943" y="1494"/>
                </a:lnTo>
                <a:lnTo>
                  <a:pt x="2920" y="1480"/>
                </a:lnTo>
                <a:lnTo>
                  <a:pt x="2901" y="1489"/>
                </a:lnTo>
                <a:lnTo>
                  <a:pt x="2910" y="1506"/>
                </a:lnTo>
                <a:lnTo>
                  <a:pt x="2899" y="1518"/>
                </a:lnTo>
                <a:lnTo>
                  <a:pt x="2916" y="1555"/>
                </a:lnTo>
                <a:lnTo>
                  <a:pt x="2930" y="1620"/>
                </a:lnTo>
                <a:lnTo>
                  <a:pt x="2854" y="1671"/>
                </a:lnTo>
                <a:lnTo>
                  <a:pt x="2830" y="1675"/>
                </a:lnTo>
                <a:lnTo>
                  <a:pt x="2793" y="1719"/>
                </a:lnTo>
                <a:lnTo>
                  <a:pt x="2785" y="1731"/>
                </a:lnTo>
                <a:lnTo>
                  <a:pt x="2790" y="1740"/>
                </a:lnTo>
                <a:lnTo>
                  <a:pt x="2782" y="1771"/>
                </a:lnTo>
                <a:lnTo>
                  <a:pt x="2800" y="1798"/>
                </a:lnTo>
                <a:lnTo>
                  <a:pt x="2811" y="1813"/>
                </a:lnTo>
                <a:lnTo>
                  <a:pt x="2811" y="1842"/>
                </a:lnTo>
                <a:lnTo>
                  <a:pt x="2770" y="1905"/>
                </a:lnTo>
                <a:lnTo>
                  <a:pt x="2772" y="1923"/>
                </a:lnTo>
                <a:lnTo>
                  <a:pt x="2767" y="1945"/>
                </a:lnTo>
                <a:lnTo>
                  <a:pt x="2755" y="1962"/>
                </a:lnTo>
                <a:lnTo>
                  <a:pt x="2742" y="1975"/>
                </a:lnTo>
                <a:lnTo>
                  <a:pt x="2746" y="1984"/>
                </a:lnTo>
                <a:lnTo>
                  <a:pt x="2749" y="2011"/>
                </a:lnTo>
                <a:lnTo>
                  <a:pt x="2734" y="2026"/>
                </a:lnTo>
                <a:lnTo>
                  <a:pt x="2734" y="2056"/>
                </a:lnTo>
                <a:lnTo>
                  <a:pt x="2740" y="2067"/>
                </a:lnTo>
                <a:lnTo>
                  <a:pt x="2734" y="2089"/>
                </a:lnTo>
                <a:lnTo>
                  <a:pt x="2716" y="2118"/>
                </a:lnTo>
                <a:lnTo>
                  <a:pt x="2712" y="2151"/>
                </a:lnTo>
                <a:lnTo>
                  <a:pt x="2706" y="2172"/>
                </a:lnTo>
                <a:lnTo>
                  <a:pt x="2686" y="2173"/>
                </a:lnTo>
                <a:lnTo>
                  <a:pt x="2676" y="2182"/>
                </a:lnTo>
                <a:lnTo>
                  <a:pt x="2679" y="2200"/>
                </a:lnTo>
                <a:lnTo>
                  <a:pt x="2706" y="2212"/>
                </a:lnTo>
                <a:lnTo>
                  <a:pt x="2754" y="2214"/>
                </a:lnTo>
                <a:lnTo>
                  <a:pt x="2779" y="2208"/>
                </a:lnTo>
                <a:lnTo>
                  <a:pt x="2796" y="2215"/>
                </a:lnTo>
                <a:lnTo>
                  <a:pt x="2802" y="2251"/>
                </a:lnTo>
                <a:lnTo>
                  <a:pt x="2814" y="2266"/>
                </a:lnTo>
                <a:lnTo>
                  <a:pt x="2803" y="2280"/>
                </a:lnTo>
                <a:lnTo>
                  <a:pt x="2820" y="2289"/>
                </a:lnTo>
                <a:lnTo>
                  <a:pt x="2826" y="2302"/>
                </a:lnTo>
                <a:lnTo>
                  <a:pt x="2797" y="2323"/>
                </a:lnTo>
                <a:lnTo>
                  <a:pt x="2782" y="2326"/>
                </a:lnTo>
                <a:lnTo>
                  <a:pt x="2775" y="2352"/>
                </a:lnTo>
                <a:lnTo>
                  <a:pt x="2787" y="2370"/>
                </a:lnTo>
                <a:lnTo>
                  <a:pt x="2734" y="2386"/>
                </a:lnTo>
                <a:lnTo>
                  <a:pt x="2707" y="2412"/>
                </a:lnTo>
                <a:lnTo>
                  <a:pt x="2707" y="2445"/>
                </a:lnTo>
                <a:lnTo>
                  <a:pt x="2694" y="2448"/>
                </a:lnTo>
                <a:lnTo>
                  <a:pt x="2703" y="2454"/>
                </a:lnTo>
                <a:lnTo>
                  <a:pt x="2700" y="2473"/>
                </a:lnTo>
                <a:lnTo>
                  <a:pt x="2674" y="2502"/>
                </a:lnTo>
                <a:lnTo>
                  <a:pt x="2695" y="2518"/>
                </a:lnTo>
                <a:lnTo>
                  <a:pt x="2721" y="2505"/>
                </a:lnTo>
                <a:lnTo>
                  <a:pt x="2719" y="2524"/>
                </a:lnTo>
                <a:lnTo>
                  <a:pt x="2730" y="2536"/>
                </a:lnTo>
                <a:lnTo>
                  <a:pt x="2729" y="2564"/>
                </a:lnTo>
                <a:lnTo>
                  <a:pt x="2752" y="2572"/>
                </a:lnTo>
                <a:lnTo>
                  <a:pt x="2763" y="2565"/>
                </a:lnTo>
                <a:lnTo>
                  <a:pt x="2802" y="2590"/>
                </a:lnTo>
                <a:lnTo>
                  <a:pt x="2796" y="2608"/>
                </a:lnTo>
                <a:lnTo>
                  <a:pt x="2803" y="2631"/>
                </a:lnTo>
                <a:lnTo>
                  <a:pt x="2803" y="2670"/>
                </a:lnTo>
                <a:lnTo>
                  <a:pt x="2781" y="2707"/>
                </a:lnTo>
                <a:lnTo>
                  <a:pt x="2803" y="2712"/>
                </a:lnTo>
                <a:lnTo>
                  <a:pt x="2814" y="2740"/>
                </a:lnTo>
                <a:lnTo>
                  <a:pt x="2815" y="2769"/>
                </a:lnTo>
                <a:lnTo>
                  <a:pt x="2825" y="2780"/>
                </a:lnTo>
                <a:lnTo>
                  <a:pt x="2838" y="2793"/>
                </a:lnTo>
                <a:lnTo>
                  <a:pt x="2826" y="2812"/>
                </a:lnTo>
                <a:lnTo>
                  <a:pt x="2830" y="2839"/>
                </a:lnTo>
                <a:lnTo>
                  <a:pt x="2829" y="2896"/>
                </a:lnTo>
                <a:lnTo>
                  <a:pt x="2832" y="2937"/>
                </a:lnTo>
                <a:lnTo>
                  <a:pt x="2848" y="2955"/>
                </a:lnTo>
                <a:lnTo>
                  <a:pt x="2853" y="2976"/>
                </a:lnTo>
                <a:lnTo>
                  <a:pt x="2827" y="2997"/>
                </a:lnTo>
                <a:lnTo>
                  <a:pt x="2824" y="3027"/>
                </a:lnTo>
                <a:lnTo>
                  <a:pt x="2808" y="3060"/>
                </a:lnTo>
                <a:lnTo>
                  <a:pt x="2778" y="3084"/>
                </a:lnTo>
                <a:lnTo>
                  <a:pt x="2763" y="3079"/>
                </a:lnTo>
                <a:lnTo>
                  <a:pt x="2742" y="3096"/>
                </a:lnTo>
                <a:lnTo>
                  <a:pt x="2749" y="3099"/>
                </a:lnTo>
                <a:lnTo>
                  <a:pt x="2758" y="3133"/>
                </a:lnTo>
                <a:lnTo>
                  <a:pt x="2779" y="3151"/>
                </a:lnTo>
                <a:lnTo>
                  <a:pt x="2799" y="3144"/>
                </a:lnTo>
                <a:lnTo>
                  <a:pt x="2805" y="3159"/>
                </a:lnTo>
                <a:lnTo>
                  <a:pt x="2820" y="3168"/>
                </a:lnTo>
                <a:lnTo>
                  <a:pt x="2799" y="3184"/>
                </a:lnTo>
                <a:lnTo>
                  <a:pt x="2799" y="3211"/>
                </a:lnTo>
                <a:lnTo>
                  <a:pt x="2739" y="3228"/>
                </a:lnTo>
                <a:lnTo>
                  <a:pt x="2692" y="3291"/>
                </a:lnTo>
                <a:lnTo>
                  <a:pt x="2625" y="3292"/>
                </a:lnTo>
                <a:lnTo>
                  <a:pt x="2617" y="3300"/>
                </a:lnTo>
                <a:lnTo>
                  <a:pt x="2608" y="3304"/>
                </a:lnTo>
                <a:lnTo>
                  <a:pt x="2580" y="3297"/>
                </a:lnTo>
                <a:lnTo>
                  <a:pt x="2524" y="3288"/>
                </a:lnTo>
                <a:lnTo>
                  <a:pt x="2497" y="3328"/>
                </a:lnTo>
                <a:lnTo>
                  <a:pt x="2463" y="3321"/>
                </a:lnTo>
                <a:lnTo>
                  <a:pt x="2442" y="3321"/>
                </a:lnTo>
                <a:lnTo>
                  <a:pt x="2430" y="3307"/>
                </a:lnTo>
                <a:lnTo>
                  <a:pt x="2415" y="3313"/>
                </a:lnTo>
                <a:lnTo>
                  <a:pt x="2410" y="3334"/>
                </a:lnTo>
                <a:lnTo>
                  <a:pt x="2370" y="3331"/>
                </a:lnTo>
                <a:lnTo>
                  <a:pt x="2349" y="3325"/>
                </a:lnTo>
                <a:lnTo>
                  <a:pt x="2317" y="3334"/>
                </a:lnTo>
                <a:lnTo>
                  <a:pt x="2293" y="3354"/>
                </a:lnTo>
                <a:lnTo>
                  <a:pt x="2274" y="3354"/>
                </a:lnTo>
                <a:lnTo>
                  <a:pt x="2238" y="3382"/>
                </a:lnTo>
                <a:lnTo>
                  <a:pt x="2215" y="3415"/>
                </a:lnTo>
                <a:lnTo>
                  <a:pt x="2203" y="3412"/>
                </a:lnTo>
                <a:lnTo>
                  <a:pt x="2181" y="3426"/>
                </a:lnTo>
                <a:lnTo>
                  <a:pt x="2160" y="3427"/>
                </a:lnTo>
                <a:lnTo>
                  <a:pt x="2146" y="3423"/>
                </a:lnTo>
                <a:lnTo>
                  <a:pt x="2107" y="3453"/>
                </a:lnTo>
                <a:lnTo>
                  <a:pt x="2079" y="3453"/>
                </a:lnTo>
                <a:lnTo>
                  <a:pt x="1998" y="3525"/>
                </a:lnTo>
                <a:lnTo>
                  <a:pt x="1966" y="3528"/>
                </a:lnTo>
                <a:lnTo>
                  <a:pt x="1963" y="3516"/>
                </a:lnTo>
                <a:lnTo>
                  <a:pt x="1972" y="3505"/>
                </a:lnTo>
                <a:lnTo>
                  <a:pt x="1965" y="3486"/>
                </a:lnTo>
                <a:lnTo>
                  <a:pt x="1959" y="3456"/>
                </a:lnTo>
                <a:lnTo>
                  <a:pt x="1948" y="3456"/>
                </a:lnTo>
                <a:lnTo>
                  <a:pt x="1935" y="3444"/>
                </a:lnTo>
                <a:lnTo>
                  <a:pt x="1902" y="3438"/>
                </a:lnTo>
                <a:lnTo>
                  <a:pt x="1885" y="3397"/>
                </a:lnTo>
                <a:lnTo>
                  <a:pt x="1848" y="3423"/>
                </a:lnTo>
                <a:lnTo>
                  <a:pt x="1843" y="3444"/>
                </a:lnTo>
                <a:lnTo>
                  <a:pt x="1818" y="3442"/>
                </a:lnTo>
                <a:lnTo>
                  <a:pt x="1785" y="3469"/>
                </a:lnTo>
                <a:lnTo>
                  <a:pt x="1738" y="3469"/>
                </a:lnTo>
                <a:lnTo>
                  <a:pt x="1708" y="3463"/>
                </a:lnTo>
                <a:lnTo>
                  <a:pt x="1675" y="3472"/>
                </a:lnTo>
                <a:lnTo>
                  <a:pt x="1638" y="3466"/>
                </a:lnTo>
                <a:lnTo>
                  <a:pt x="1612" y="3480"/>
                </a:lnTo>
                <a:lnTo>
                  <a:pt x="1596" y="3508"/>
                </a:lnTo>
                <a:lnTo>
                  <a:pt x="1555" y="3508"/>
                </a:lnTo>
                <a:lnTo>
                  <a:pt x="1516" y="3496"/>
                </a:lnTo>
                <a:lnTo>
                  <a:pt x="1501" y="3532"/>
                </a:lnTo>
                <a:lnTo>
                  <a:pt x="1459" y="3556"/>
                </a:lnTo>
                <a:lnTo>
                  <a:pt x="1420" y="3541"/>
                </a:lnTo>
                <a:lnTo>
                  <a:pt x="1402" y="3555"/>
                </a:lnTo>
                <a:lnTo>
                  <a:pt x="1372" y="3564"/>
                </a:lnTo>
                <a:lnTo>
                  <a:pt x="1342" y="3550"/>
                </a:lnTo>
                <a:lnTo>
                  <a:pt x="1293" y="3562"/>
                </a:lnTo>
                <a:lnTo>
                  <a:pt x="1276" y="3541"/>
                </a:lnTo>
                <a:lnTo>
                  <a:pt x="1212" y="3552"/>
                </a:lnTo>
                <a:lnTo>
                  <a:pt x="1191" y="3529"/>
                </a:lnTo>
                <a:lnTo>
                  <a:pt x="1179" y="3543"/>
                </a:lnTo>
                <a:lnTo>
                  <a:pt x="1174" y="3573"/>
                </a:lnTo>
                <a:lnTo>
                  <a:pt x="1123" y="3585"/>
                </a:lnTo>
                <a:lnTo>
                  <a:pt x="1134" y="3621"/>
                </a:lnTo>
                <a:lnTo>
                  <a:pt x="1105" y="3613"/>
                </a:lnTo>
                <a:lnTo>
                  <a:pt x="1080" y="3628"/>
                </a:lnTo>
                <a:lnTo>
                  <a:pt x="1036" y="3636"/>
                </a:lnTo>
                <a:lnTo>
                  <a:pt x="1008" y="3646"/>
                </a:lnTo>
                <a:lnTo>
                  <a:pt x="1008" y="3667"/>
                </a:lnTo>
                <a:lnTo>
                  <a:pt x="994" y="3691"/>
                </a:lnTo>
                <a:lnTo>
                  <a:pt x="957" y="3712"/>
                </a:lnTo>
                <a:lnTo>
                  <a:pt x="924" y="3664"/>
                </a:lnTo>
                <a:lnTo>
                  <a:pt x="928" y="3646"/>
                </a:lnTo>
                <a:lnTo>
                  <a:pt x="909" y="3619"/>
                </a:lnTo>
                <a:lnTo>
                  <a:pt x="856" y="3643"/>
                </a:lnTo>
                <a:lnTo>
                  <a:pt x="811" y="3649"/>
                </a:lnTo>
                <a:lnTo>
                  <a:pt x="793" y="3628"/>
                </a:lnTo>
                <a:lnTo>
                  <a:pt x="745" y="3636"/>
                </a:lnTo>
                <a:lnTo>
                  <a:pt x="702" y="3672"/>
                </a:lnTo>
                <a:lnTo>
                  <a:pt x="649" y="3700"/>
                </a:lnTo>
                <a:lnTo>
                  <a:pt x="628" y="3700"/>
                </a:lnTo>
                <a:lnTo>
                  <a:pt x="594" y="3678"/>
                </a:lnTo>
                <a:lnTo>
                  <a:pt x="550" y="3672"/>
                </a:lnTo>
                <a:lnTo>
                  <a:pt x="546" y="3687"/>
                </a:lnTo>
                <a:lnTo>
                  <a:pt x="531" y="3709"/>
                </a:lnTo>
                <a:lnTo>
                  <a:pt x="535" y="3760"/>
                </a:lnTo>
                <a:lnTo>
                  <a:pt x="513" y="3768"/>
                </a:lnTo>
                <a:lnTo>
                  <a:pt x="460" y="3778"/>
                </a:lnTo>
                <a:lnTo>
                  <a:pt x="435" y="3810"/>
                </a:lnTo>
                <a:lnTo>
                  <a:pt x="339" y="3804"/>
                </a:lnTo>
                <a:lnTo>
                  <a:pt x="315" y="3819"/>
                </a:lnTo>
                <a:lnTo>
                  <a:pt x="289" y="3829"/>
                </a:lnTo>
                <a:lnTo>
                  <a:pt x="285" y="3792"/>
                </a:lnTo>
                <a:lnTo>
                  <a:pt x="235" y="3795"/>
                </a:lnTo>
                <a:lnTo>
                  <a:pt x="216" y="3819"/>
                </a:lnTo>
                <a:lnTo>
                  <a:pt x="184" y="3841"/>
                </a:lnTo>
                <a:lnTo>
                  <a:pt x="148" y="3826"/>
                </a:lnTo>
                <a:lnTo>
                  <a:pt x="126" y="3838"/>
                </a:lnTo>
                <a:lnTo>
                  <a:pt x="97" y="3832"/>
                </a:lnTo>
                <a:lnTo>
                  <a:pt x="81" y="3843"/>
                </a:lnTo>
                <a:lnTo>
                  <a:pt x="70" y="3826"/>
                </a:lnTo>
                <a:lnTo>
                  <a:pt x="66" y="3811"/>
                </a:lnTo>
                <a:lnTo>
                  <a:pt x="72" y="3786"/>
                </a:lnTo>
                <a:lnTo>
                  <a:pt x="58" y="3778"/>
                </a:lnTo>
                <a:lnTo>
                  <a:pt x="42" y="3775"/>
                </a:lnTo>
                <a:lnTo>
                  <a:pt x="24" y="3762"/>
                </a:lnTo>
                <a:lnTo>
                  <a:pt x="30" y="3744"/>
                </a:lnTo>
                <a:lnTo>
                  <a:pt x="13" y="3721"/>
                </a:lnTo>
                <a:lnTo>
                  <a:pt x="61" y="3672"/>
                </a:lnTo>
                <a:lnTo>
                  <a:pt x="48" y="3652"/>
                </a:lnTo>
                <a:lnTo>
                  <a:pt x="18" y="3666"/>
                </a:lnTo>
                <a:lnTo>
                  <a:pt x="0" y="3651"/>
                </a:lnTo>
                <a:lnTo>
                  <a:pt x="1" y="3630"/>
                </a:lnTo>
                <a:lnTo>
                  <a:pt x="10" y="3636"/>
                </a:lnTo>
                <a:lnTo>
                  <a:pt x="22" y="3631"/>
                </a:lnTo>
                <a:lnTo>
                  <a:pt x="37" y="3610"/>
                </a:lnTo>
                <a:lnTo>
                  <a:pt x="51" y="3606"/>
                </a:lnTo>
                <a:lnTo>
                  <a:pt x="85" y="3594"/>
                </a:lnTo>
                <a:lnTo>
                  <a:pt x="117" y="3597"/>
                </a:lnTo>
                <a:lnTo>
                  <a:pt x="144" y="3582"/>
                </a:lnTo>
                <a:lnTo>
                  <a:pt x="166" y="3585"/>
                </a:lnTo>
                <a:lnTo>
                  <a:pt x="177" y="3577"/>
                </a:lnTo>
                <a:lnTo>
                  <a:pt x="183" y="3591"/>
                </a:lnTo>
                <a:lnTo>
                  <a:pt x="177" y="3601"/>
                </a:lnTo>
                <a:lnTo>
                  <a:pt x="186" y="3609"/>
                </a:lnTo>
                <a:lnTo>
                  <a:pt x="223" y="3618"/>
                </a:lnTo>
                <a:lnTo>
                  <a:pt x="237" y="3603"/>
                </a:lnTo>
                <a:lnTo>
                  <a:pt x="262" y="3583"/>
                </a:lnTo>
                <a:lnTo>
                  <a:pt x="292" y="3547"/>
                </a:lnTo>
                <a:lnTo>
                  <a:pt x="339" y="3549"/>
                </a:lnTo>
                <a:lnTo>
                  <a:pt x="363" y="3528"/>
                </a:lnTo>
                <a:lnTo>
                  <a:pt x="397" y="3520"/>
                </a:lnTo>
                <a:lnTo>
                  <a:pt x="406" y="3520"/>
                </a:lnTo>
                <a:lnTo>
                  <a:pt x="457" y="3529"/>
                </a:lnTo>
                <a:lnTo>
                  <a:pt x="490" y="3525"/>
                </a:lnTo>
                <a:lnTo>
                  <a:pt x="505" y="3510"/>
                </a:lnTo>
                <a:lnTo>
                  <a:pt x="522" y="3496"/>
                </a:lnTo>
                <a:lnTo>
                  <a:pt x="532" y="3498"/>
                </a:lnTo>
                <a:lnTo>
                  <a:pt x="547" y="3490"/>
                </a:lnTo>
                <a:lnTo>
                  <a:pt x="621" y="3475"/>
                </a:lnTo>
                <a:lnTo>
                  <a:pt x="672" y="3408"/>
                </a:lnTo>
                <a:lnTo>
                  <a:pt x="717" y="3369"/>
                </a:lnTo>
                <a:lnTo>
                  <a:pt x="745" y="3328"/>
                </a:lnTo>
                <a:lnTo>
                  <a:pt x="759" y="3327"/>
                </a:lnTo>
                <a:lnTo>
                  <a:pt x="774" y="3337"/>
                </a:lnTo>
                <a:lnTo>
                  <a:pt x="823" y="3325"/>
                </a:lnTo>
                <a:lnTo>
                  <a:pt x="849" y="3312"/>
                </a:lnTo>
                <a:lnTo>
                  <a:pt x="874" y="3262"/>
                </a:lnTo>
                <a:lnTo>
                  <a:pt x="874" y="3252"/>
                </a:lnTo>
                <a:lnTo>
                  <a:pt x="886" y="3243"/>
                </a:lnTo>
                <a:lnTo>
                  <a:pt x="910" y="3241"/>
                </a:lnTo>
                <a:lnTo>
                  <a:pt x="949" y="3214"/>
                </a:lnTo>
                <a:lnTo>
                  <a:pt x="978" y="3184"/>
                </a:lnTo>
                <a:lnTo>
                  <a:pt x="805" y="3021"/>
                </a:lnTo>
                <a:lnTo>
                  <a:pt x="639" y="3139"/>
                </a:lnTo>
                <a:lnTo>
                  <a:pt x="598" y="3096"/>
                </a:lnTo>
                <a:lnTo>
                  <a:pt x="748" y="2992"/>
                </a:lnTo>
                <a:lnTo>
                  <a:pt x="781" y="2994"/>
                </a:lnTo>
                <a:lnTo>
                  <a:pt x="976" y="3181"/>
                </a:lnTo>
                <a:lnTo>
                  <a:pt x="1044" y="3132"/>
                </a:lnTo>
                <a:lnTo>
                  <a:pt x="1059" y="3127"/>
                </a:lnTo>
                <a:lnTo>
                  <a:pt x="1078" y="3118"/>
                </a:lnTo>
                <a:lnTo>
                  <a:pt x="1078" y="3111"/>
                </a:lnTo>
                <a:lnTo>
                  <a:pt x="1063" y="3112"/>
                </a:lnTo>
                <a:lnTo>
                  <a:pt x="1062" y="3103"/>
                </a:lnTo>
                <a:lnTo>
                  <a:pt x="1087" y="3103"/>
                </a:lnTo>
                <a:lnTo>
                  <a:pt x="1060" y="3081"/>
                </a:lnTo>
                <a:lnTo>
                  <a:pt x="1077" y="3057"/>
                </a:lnTo>
                <a:lnTo>
                  <a:pt x="1102" y="3073"/>
                </a:lnTo>
                <a:lnTo>
                  <a:pt x="1093" y="3087"/>
                </a:lnTo>
                <a:lnTo>
                  <a:pt x="1104" y="3091"/>
                </a:lnTo>
                <a:lnTo>
                  <a:pt x="1128" y="3064"/>
                </a:lnTo>
                <a:lnTo>
                  <a:pt x="1120" y="3060"/>
                </a:lnTo>
                <a:lnTo>
                  <a:pt x="1113" y="3061"/>
                </a:lnTo>
                <a:lnTo>
                  <a:pt x="1093" y="3048"/>
                </a:lnTo>
                <a:lnTo>
                  <a:pt x="1111" y="3030"/>
                </a:lnTo>
                <a:lnTo>
                  <a:pt x="1146" y="3042"/>
                </a:lnTo>
                <a:lnTo>
                  <a:pt x="1164" y="3006"/>
                </a:lnTo>
                <a:lnTo>
                  <a:pt x="1174" y="3003"/>
                </a:lnTo>
                <a:lnTo>
                  <a:pt x="1171" y="2992"/>
                </a:lnTo>
                <a:lnTo>
                  <a:pt x="1174" y="2985"/>
                </a:lnTo>
                <a:lnTo>
                  <a:pt x="1188" y="2976"/>
                </a:lnTo>
                <a:lnTo>
                  <a:pt x="1177" y="2973"/>
                </a:lnTo>
                <a:lnTo>
                  <a:pt x="1153" y="2988"/>
                </a:lnTo>
                <a:lnTo>
                  <a:pt x="1140" y="2979"/>
                </a:lnTo>
                <a:lnTo>
                  <a:pt x="1123" y="2973"/>
                </a:lnTo>
                <a:lnTo>
                  <a:pt x="1189" y="2883"/>
                </a:lnTo>
                <a:lnTo>
                  <a:pt x="1221" y="2920"/>
                </a:lnTo>
                <a:lnTo>
                  <a:pt x="1213" y="2944"/>
                </a:lnTo>
                <a:lnTo>
                  <a:pt x="1180" y="2970"/>
                </a:lnTo>
                <a:lnTo>
                  <a:pt x="1189" y="2974"/>
                </a:lnTo>
                <a:lnTo>
                  <a:pt x="1204" y="2964"/>
                </a:lnTo>
                <a:lnTo>
                  <a:pt x="1219" y="2971"/>
                </a:lnTo>
                <a:lnTo>
                  <a:pt x="1234" y="2952"/>
                </a:lnTo>
                <a:lnTo>
                  <a:pt x="1242" y="2926"/>
                </a:lnTo>
                <a:lnTo>
                  <a:pt x="1249" y="2928"/>
                </a:lnTo>
                <a:lnTo>
                  <a:pt x="1242" y="2956"/>
                </a:lnTo>
                <a:lnTo>
                  <a:pt x="1251" y="2956"/>
                </a:lnTo>
                <a:lnTo>
                  <a:pt x="1284" y="2911"/>
                </a:lnTo>
                <a:lnTo>
                  <a:pt x="1278" y="2905"/>
                </a:lnTo>
                <a:lnTo>
                  <a:pt x="1270" y="2910"/>
                </a:lnTo>
                <a:lnTo>
                  <a:pt x="1252" y="2899"/>
                </a:lnTo>
                <a:lnTo>
                  <a:pt x="1293" y="2859"/>
                </a:lnTo>
                <a:lnTo>
                  <a:pt x="1296" y="2866"/>
                </a:lnTo>
                <a:lnTo>
                  <a:pt x="1291" y="2877"/>
                </a:lnTo>
                <a:lnTo>
                  <a:pt x="1294" y="2886"/>
                </a:lnTo>
                <a:lnTo>
                  <a:pt x="1299" y="2886"/>
                </a:lnTo>
                <a:lnTo>
                  <a:pt x="1309" y="2877"/>
                </a:lnTo>
                <a:lnTo>
                  <a:pt x="1315" y="2880"/>
                </a:lnTo>
                <a:lnTo>
                  <a:pt x="1327" y="2872"/>
                </a:lnTo>
                <a:lnTo>
                  <a:pt x="1338" y="2857"/>
                </a:lnTo>
                <a:lnTo>
                  <a:pt x="1311" y="2862"/>
                </a:lnTo>
                <a:lnTo>
                  <a:pt x="1318" y="2859"/>
                </a:lnTo>
                <a:lnTo>
                  <a:pt x="1299" y="2830"/>
                </a:lnTo>
                <a:lnTo>
                  <a:pt x="1306" y="2815"/>
                </a:lnTo>
                <a:lnTo>
                  <a:pt x="1347" y="2836"/>
                </a:lnTo>
                <a:lnTo>
                  <a:pt x="1345" y="2842"/>
                </a:lnTo>
                <a:lnTo>
                  <a:pt x="1353" y="2850"/>
                </a:lnTo>
                <a:lnTo>
                  <a:pt x="1357" y="2823"/>
                </a:lnTo>
                <a:lnTo>
                  <a:pt x="1339" y="2811"/>
                </a:lnTo>
                <a:lnTo>
                  <a:pt x="1342" y="2803"/>
                </a:lnTo>
                <a:lnTo>
                  <a:pt x="1357" y="2805"/>
                </a:lnTo>
                <a:lnTo>
                  <a:pt x="1360" y="2782"/>
                </a:lnTo>
                <a:lnTo>
                  <a:pt x="1327" y="2766"/>
                </a:lnTo>
                <a:lnTo>
                  <a:pt x="1338" y="2748"/>
                </a:lnTo>
                <a:lnTo>
                  <a:pt x="1332" y="2745"/>
                </a:lnTo>
                <a:lnTo>
                  <a:pt x="1330" y="2709"/>
                </a:lnTo>
                <a:lnTo>
                  <a:pt x="1342" y="2685"/>
                </a:lnTo>
                <a:lnTo>
                  <a:pt x="1360" y="2673"/>
                </a:lnTo>
                <a:lnTo>
                  <a:pt x="1386" y="2637"/>
                </a:lnTo>
                <a:lnTo>
                  <a:pt x="1399" y="2640"/>
                </a:lnTo>
                <a:lnTo>
                  <a:pt x="1383" y="2661"/>
                </a:lnTo>
                <a:lnTo>
                  <a:pt x="1393" y="2668"/>
                </a:lnTo>
                <a:lnTo>
                  <a:pt x="1411" y="2650"/>
                </a:lnTo>
                <a:lnTo>
                  <a:pt x="1420" y="2656"/>
                </a:lnTo>
                <a:lnTo>
                  <a:pt x="1407" y="2676"/>
                </a:lnTo>
                <a:lnTo>
                  <a:pt x="1426" y="2691"/>
                </a:lnTo>
                <a:lnTo>
                  <a:pt x="1437" y="2680"/>
                </a:lnTo>
                <a:lnTo>
                  <a:pt x="1455" y="2682"/>
                </a:lnTo>
                <a:lnTo>
                  <a:pt x="1471" y="2671"/>
                </a:lnTo>
                <a:lnTo>
                  <a:pt x="1486" y="2679"/>
                </a:lnTo>
                <a:lnTo>
                  <a:pt x="1461" y="2647"/>
                </a:lnTo>
                <a:lnTo>
                  <a:pt x="1479" y="2629"/>
                </a:lnTo>
                <a:lnTo>
                  <a:pt x="1485" y="2634"/>
                </a:lnTo>
                <a:lnTo>
                  <a:pt x="1474" y="2647"/>
                </a:lnTo>
                <a:lnTo>
                  <a:pt x="1485" y="2656"/>
                </a:lnTo>
                <a:lnTo>
                  <a:pt x="1492" y="2643"/>
                </a:lnTo>
                <a:lnTo>
                  <a:pt x="1497" y="2646"/>
                </a:lnTo>
                <a:lnTo>
                  <a:pt x="1489" y="2662"/>
                </a:lnTo>
                <a:lnTo>
                  <a:pt x="1500" y="2667"/>
                </a:lnTo>
                <a:lnTo>
                  <a:pt x="1522" y="2652"/>
                </a:lnTo>
                <a:lnTo>
                  <a:pt x="1504" y="2635"/>
                </a:lnTo>
                <a:lnTo>
                  <a:pt x="1518" y="2607"/>
                </a:lnTo>
                <a:lnTo>
                  <a:pt x="1563" y="2622"/>
                </a:lnTo>
                <a:lnTo>
                  <a:pt x="1600" y="2583"/>
                </a:lnTo>
                <a:lnTo>
                  <a:pt x="1593" y="2575"/>
                </a:lnTo>
                <a:lnTo>
                  <a:pt x="1572" y="2596"/>
                </a:lnTo>
                <a:lnTo>
                  <a:pt x="1555" y="2598"/>
                </a:lnTo>
                <a:lnTo>
                  <a:pt x="1495" y="2571"/>
                </a:lnTo>
                <a:lnTo>
                  <a:pt x="1501" y="2545"/>
                </a:lnTo>
                <a:lnTo>
                  <a:pt x="1489" y="2541"/>
                </a:lnTo>
                <a:lnTo>
                  <a:pt x="1473" y="2548"/>
                </a:lnTo>
                <a:lnTo>
                  <a:pt x="1465" y="2538"/>
                </a:lnTo>
                <a:lnTo>
                  <a:pt x="1516" y="2451"/>
                </a:lnTo>
                <a:lnTo>
                  <a:pt x="1548" y="2472"/>
                </a:lnTo>
                <a:lnTo>
                  <a:pt x="1525" y="2511"/>
                </a:lnTo>
                <a:lnTo>
                  <a:pt x="1569" y="2530"/>
                </a:lnTo>
                <a:lnTo>
                  <a:pt x="1618" y="2452"/>
                </a:lnTo>
                <a:lnTo>
                  <a:pt x="1642" y="2458"/>
                </a:lnTo>
                <a:lnTo>
                  <a:pt x="1650" y="2445"/>
                </a:lnTo>
                <a:lnTo>
                  <a:pt x="1666" y="2449"/>
                </a:lnTo>
                <a:lnTo>
                  <a:pt x="1669" y="2473"/>
                </a:lnTo>
                <a:lnTo>
                  <a:pt x="1594" y="2577"/>
                </a:lnTo>
                <a:lnTo>
                  <a:pt x="1603" y="2581"/>
                </a:lnTo>
                <a:lnTo>
                  <a:pt x="1614" y="2569"/>
                </a:lnTo>
                <a:lnTo>
                  <a:pt x="1656" y="2518"/>
                </a:lnTo>
                <a:lnTo>
                  <a:pt x="1690" y="2437"/>
                </a:lnTo>
                <a:lnTo>
                  <a:pt x="1600" y="2421"/>
                </a:lnTo>
                <a:lnTo>
                  <a:pt x="1521" y="2422"/>
                </a:lnTo>
                <a:lnTo>
                  <a:pt x="1483" y="2230"/>
                </a:lnTo>
                <a:lnTo>
                  <a:pt x="1546" y="2254"/>
                </a:lnTo>
                <a:lnTo>
                  <a:pt x="1572" y="2374"/>
                </a:lnTo>
                <a:lnTo>
                  <a:pt x="1611" y="2371"/>
                </a:lnTo>
                <a:lnTo>
                  <a:pt x="1597" y="2280"/>
                </a:lnTo>
                <a:lnTo>
                  <a:pt x="1632" y="2292"/>
                </a:lnTo>
                <a:lnTo>
                  <a:pt x="1638" y="2311"/>
                </a:lnTo>
                <a:lnTo>
                  <a:pt x="1668" y="2311"/>
                </a:lnTo>
                <a:lnTo>
                  <a:pt x="1687" y="2388"/>
                </a:lnTo>
                <a:lnTo>
                  <a:pt x="1725" y="2404"/>
                </a:lnTo>
                <a:lnTo>
                  <a:pt x="1729" y="2392"/>
                </a:lnTo>
                <a:lnTo>
                  <a:pt x="1708" y="2386"/>
                </a:lnTo>
                <a:lnTo>
                  <a:pt x="1717" y="2349"/>
                </a:lnTo>
                <a:lnTo>
                  <a:pt x="1740" y="2352"/>
                </a:lnTo>
                <a:lnTo>
                  <a:pt x="1746" y="2359"/>
                </a:lnTo>
                <a:lnTo>
                  <a:pt x="1749" y="2346"/>
                </a:lnTo>
                <a:lnTo>
                  <a:pt x="1720" y="2343"/>
                </a:lnTo>
                <a:lnTo>
                  <a:pt x="1713" y="2310"/>
                </a:lnTo>
                <a:lnTo>
                  <a:pt x="1749" y="2308"/>
                </a:lnTo>
                <a:lnTo>
                  <a:pt x="1782" y="2316"/>
                </a:lnTo>
                <a:lnTo>
                  <a:pt x="1780" y="2302"/>
                </a:lnTo>
                <a:lnTo>
                  <a:pt x="1780" y="2311"/>
                </a:lnTo>
                <a:lnTo>
                  <a:pt x="1708" y="2287"/>
                </a:lnTo>
                <a:lnTo>
                  <a:pt x="1723" y="2278"/>
                </a:lnTo>
                <a:lnTo>
                  <a:pt x="1770" y="2289"/>
                </a:lnTo>
                <a:lnTo>
                  <a:pt x="1771" y="2269"/>
                </a:lnTo>
                <a:lnTo>
                  <a:pt x="1765" y="2269"/>
                </a:lnTo>
                <a:lnTo>
                  <a:pt x="1765" y="2247"/>
                </a:lnTo>
                <a:lnTo>
                  <a:pt x="1758" y="2248"/>
                </a:lnTo>
                <a:lnTo>
                  <a:pt x="1758" y="2275"/>
                </a:lnTo>
                <a:lnTo>
                  <a:pt x="1722" y="2268"/>
                </a:lnTo>
                <a:lnTo>
                  <a:pt x="1678" y="2275"/>
                </a:lnTo>
                <a:lnTo>
                  <a:pt x="1651" y="2280"/>
                </a:lnTo>
                <a:lnTo>
                  <a:pt x="1594" y="2256"/>
                </a:lnTo>
                <a:lnTo>
                  <a:pt x="1584" y="2203"/>
                </a:lnTo>
                <a:lnTo>
                  <a:pt x="1629" y="2215"/>
                </a:lnTo>
                <a:lnTo>
                  <a:pt x="1632" y="2224"/>
                </a:lnTo>
                <a:lnTo>
                  <a:pt x="1686" y="2239"/>
                </a:lnTo>
                <a:lnTo>
                  <a:pt x="1693" y="2215"/>
                </a:lnTo>
                <a:lnTo>
                  <a:pt x="1648" y="2203"/>
                </a:lnTo>
                <a:lnTo>
                  <a:pt x="1657" y="2193"/>
                </a:lnTo>
                <a:lnTo>
                  <a:pt x="1695" y="2187"/>
                </a:lnTo>
                <a:lnTo>
                  <a:pt x="1785" y="2215"/>
                </a:lnTo>
                <a:lnTo>
                  <a:pt x="1930" y="2260"/>
                </a:lnTo>
                <a:lnTo>
                  <a:pt x="1945" y="2287"/>
                </a:lnTo>
                <a:lnTo>
                  <a:pt x="1974" y="2298"/>
                </a:lnTo>
                <a:lnTo>
                  <a:pt x="2067" y="2250"/>
                </a:lnTo>
                <a:lnTo>
                  <a:pt x="2100" y="2257"/>
                </a:lnTo>
                <a:lnTo>
                  <a:pt x="2106" y="2230"/>
                </a:lnTo>
                <a:lnTo>
                  <a:pt x="2157" y="2230"/>
                </a:lnTo>
                <a:lnTo>
                  <a:pt x="2161" y="2253"/>
                </a:lnTo>
                <a:lnTo>
                  <a:pt x="2204" y="2250"/>
                </a:lnTo>
                <a:lnTo>
                  <a:pt x="2295" y="2253"/>
                </a:lnTo>
                <a:lnTo>
                  <a:pt x="2335" y="2259"/>
                </a:lnTo>
                <a:lnTo>
                  <a:pt x="2343" y="2217"/>
                </a:lnTo>
                <a:lnTo>
                  <a:pt x="2370" y="2209"/>
                </a:lnTo>
                <a:lnTo>
                  <a:pt x="2371" y="2178"/>
                </a:lnTo>
                <a:lnTo>
                  <a:pt x="2301" y="2157"/>
                </a:lnTo>
                <a:lnTo>
                  <a:pt x="2250" y="2140"/>
                </a:lnTo>
                <a:lnTo>
                  <a:pt x="2251" y="2116"/>
                </a:lnTo>
                <a:lnTo>
                  <a:pt x="2313" y="2133"/>
                </a:lnTo>
                <a:lnTo>
                  <a:pt x="2316" y="2062"/>
                </a:lnTo>
                <a:lnTo>
                  <a:pt x="2277" y="2037"/>
                </a:lnTo>
                <a:lnTo>
                  <a:pt x="2245" y="2016"/>
                </a:lnTo>
                <a:lnTo>
                  <a:pt x="2254" y="1918"/>
                </a:lnTo>
                <a:lnTo>
                  <a:pt x="2224" y="1911"/>
                </a:lnTo>
                <a:lnTo>
                  <a:pt x="2227" y="1894"/>
                </a:lnTo>
                <a:lnTo>
                  <a:pt x="2245" y="1890"/>
                </a:lnTo>
                <a:lnTo>
                  <a:pt x="2265" y="1797"/>
                </a:lnTo>
                <a:lnTo>
                  <a:pt x="2329" y="1794"/>
                </a:lnTo>
                <a:lnTo>
                  <a:pt x="2352" y="1746"/>
                </a:lnTo>
                <a:lnTo>
                  <a:pt x="2391" y="1725"/>
                </a:lnTo>
                <a:lnTo>
                  <a:pt x="2421" y="1693"/>
                </a:lnTo>
                <a:lnTo>
                  <a:pt x="2431" y="1662"/>
                </a:lnTo>
                <a:lnTo>
                  <a:pt x="2370" y="1669"/>
                </a:lnTo>
                <a:lnTo>
                  <a:pt x="2370" y="1638"/>
                </a:lnTo>
                <a:lnTo>
                  <a:pt x="2346" y="1645"/>
                </a:lnTo>
                <a:lnTo>
                  <a:pt x="2313" y="1651"/>
                </a:lnTo>
                <a:lnTo>
                  <a:pt x="2310" y="1689"/>
                </a:lnTo>
                <a:lnTo>
                  <a:pt x="2292" y="1689"/>
                </a:lnTo>
                <a:lnTo>
                  <a:pt x="2260" y="1605"/>
                </a:lnTo>
                <a:lnTo>
                  <a:pt x="2218" y="1608"/>
                </a:lnTo>
                <a:lnTo>
                  <a:pt x="2211" y="1567"/>
                </a:lnTo>
                <a:lnTo>
                  <a:pt x="2248" y="1542"/>
                </a:lnTo>
                <a:lnTo>
                  <a:pt x="2227" y="1503"/>
                </a:lnTo>
                <a:lnTo>
                  <a:pt x="2232" y="1450"/>
                </a:lnTo>
                <a:lnTo>
                  <a:pt x="2194" y="1447"/>
                </a:lnTo>
                <a:lnTo>
                  <a:pt x="2199" y="1407"/>
                </a:lnTo>
                <a:lnTo>
                  <a:pt x="2175" y="1390"/>
                </a:lnTo>
                <a:lnTo>
                  <a:pt x="2137" y="1431"/>
                </a:lnTo>
                <a:lnTo>
                  <a:pt x="2106" y="1438"/>
                </a:lnTo>
                <a:lnTo>
                  <a:pt x="2094" y="1468"/>
                </a:lnTo>
                <a:lnTo>
                  <a:pt x="2080" y="1489"/>
                </a:lnTo>
                <a:lnTo>
                  <a:pt x="2031" y="1486"/>
                </a:lnTo>
                <a:lnTo>
                  <a:pt x="1978" y="1504"/>
                </a:lnTo>
                <a:lnTo>
                  <a:pt x="1950" y="1486"/>
                </a:lnTo>
                <a:lnTo>
                  <a:pt x="1908" y="1476"/>
                </a:lnTo>
                <a:lnTo>
                  <a:pt x="1879" y="1494"/>
                </a:lnTo>
                <a:lnTo>
                  <a:pt x="1866" y="1530"/>
                </a:lnTo>
                <a:lnTo>
                  <a:pt x="1839" y="1549"/>
                </a:lnTo>
                <a:lnTo>
                  <a:pt x="1798" y="1575"/>
                </a:lnTo>
                <a:lnTo>
                  <a:pt x="1753" y="1560"/>
                </a:lnTo>
                <a:lnTo>
                  <a:pt x="1759" y="1513"/>
                </a:lnTo>
                <a:lnTo>
                  <a:pt x="1759" y="1494"/>
                </a:lnTo>
                <a:lnTo>
                  <a:pt x="1753" y="1477"/>
                </a:lnTo>
                <a:lnTo>
                  <a:pt x="1744" y="1480"/>
                </a:lnTo>
                <a:lnTo>
                  <a:pt x="1743" y="1437"/>
                </a:lnTo>
                <a:lnTo>
                  <a:pt x="1728" y="1443"/>
                </a:lnTo>
                <a:lnTo>
                  <a:pt x="1716" y="1441"/>
                </a:lnTo>
                <a:lnTo>
                  <a:pt x="1713" y="1420"/>
                </a:lnTo>
                <a:lnTo>
                  <a:pt x="1717" y="1404"/>
                </a:lnTo>
                <a:lnTo>
                  <a:pt x="1707" y="1395"/>
                </a:lnTo>
                <a:lnTo>
                  <a:pt x="1687" y="1393"/>
                </a:lnTo>
                <a:lnTo>
                  <a:pt x="1692" y="1357"/>
                </a:lnTo>
                <a:lnTo>
                  <a:pt x="1690" y="1333"/>
                </a:lnTo>
                <a:lnTo>
                  <a:pt x="1671" y="1294"/>
                </a:lnTo>
                <a:lnTo>
                  <a:pt x="1672" y="1284"/>
                </a:lnTo>
                <a:lnTo>
                  <a:pt x="1650" y="1270"/>
                </a:lnTo>
                <a:lnTo>
                  <a:pt x="1639" y="1249"/>
                </a:lnTo>
                <a:lnTo>
                  <a:pt x="1623" y="1248"/>
                </a:lnTo>
                <a:lnTo>
                  <a:pt x="1611" y="1228"/>
                </a:lnTo>
                <a:lnTo>
                  <a:pt x="1582" y="1225"/>
                </a:lnTo>
                <a:lnTo>
                  <a:pt x="1549" y="1162"/>
                </a:lnTo>
                <a:lnTo>
                  <a:pt x="1546" y="1143"/>
                </a:lnTo>
                <a:lnTo>
                  <a:pt x="1582" y="1099"/>
                </a:lnTo>
                <a:lnTo>
                  <a:pt x="1588" y="1045"/>
                </a:lnTo>
                <a:lnTo>
                  <a:pt x="1554" y="982"/>
                </a:lnTo>
                <a:lnTo>
                  <a:pt x="1585" y="982"/>
                </a:lnTo>
                <a:lnTo>
                  <a:pt x="1620" y="964"/>
                </a:lnTo>
                <a:close/>
              </a:path>
            </a:pathLst>
          </a:custGeom>
          <a:noFill/>
          <a:ln w="38100">
            <a:solidFill>
              <a:srgbClr val="808080"/>
            </a:solidFill>
            <a:round/>
            <a:headEnd/>
            <a:tailEnd/>
          </a:ln>
        </p:spPr>
        <p:txBody>
          <a:bodyPr/>
          <a:lstStyle/>
          <a:p>
            <a:pPr algn="ctr" fontAlgn="base">
              <a:spcBef>
                <a:spcPct val="0"/>
              </a:spcBef>
              <a:spcAft>
                <a:spcPct val="0"/>
              </a:spcAft>
            </a:pPr>
            <a:endParaRPr lang="ja-JP" altLang="en-US">
              <a:solidFill>
                <a:srgbClr val="000000"/>
              </a:solidFill>
              <a:latin typeface="HG丸ｺﾞｼｯｸM-PRO" pitchFamily="50" charset="-128"/>
              <a:ea typeface="HG丸ｺﾞｼｯｸM-PRO" pitchFamily="50" charset="-128"/>
            </a:endParaRPr>
          </a:p>
        </p:txBody>
      </p:sp>
      <p:sp>
        <p:nvSpPr>
          <p:cNvPr id="699" name="Oval 88"/>
          <p:cNvSpPr>
            <a:spLocks noChangeArrowheads="1"/>
          </p:cNvSpPr>
          <p:nvPr/>
        </p:nvSpPr>
        <p:spPr bwMode="auto">
          <a:xfrm>
            <a:off x="7439025" y="2995612"/>
            <a:ext cx="188119" cy="188119"/>
          </a:xfrm>
          <a:prstGeom prst="ellipse">
            <a:avLst/>
          </a:prstGeom>
          <a:gradFill rotWithShape="1">
            <a:gsLst>
              <a:gs pos="0">
                <a:srgbClr val="FF0066">
                  <a:gamma/>
                  <a:tint val="0"/>
                  <a:invGamma/>
                </a:srgbClr>
              </a:gs>
              <a:gs pos="100000">
                <a:srgbClr val="FF0066"/>
              </a:gs>
            </a:gsLst>
            <a:path path="shape">
              <a:fillToRect l="50000" t="50000" r="50000" b="50000"/>
            </a:path>
          </a:gradFill>
          <a:ln w="9525">
            <a:noFill/>
            <a:round/>
            <a:headEnd/>
            <a:tailEnd/>
          </a:ln>
          <a:effectLst>
            <a:outerShdw dist="35921" dir="2700000" algn="ctr" rotWithShape="0">
              <a:srgbClr val="808080">
                <a:alpha val="50000"/>
              </a:srgbClr>
            </a:outerShdw>
          </a:effectLst>
        </p:spPr>
        <p:txBody>
          <a:bodyPr wrap="none" anchor="ctr"/>
          <a:lstStyle/>
          <a:p>
            <a:pPr algn="ctr" fontAlgn="base">
              <a:spcBef>
                <a:spcPct val="0"/>
              </a:spcBef>
              <a:spcAft>
                <a:spcPct val="0"/>
              </a:spcAft>
              <a:defRPr/>
            </a:pPr>
            <a:endParaRPr lang="ja-JP" altLang="en-US">
              <a:solidFill>
                <a:srgbClr val="000000"/>
              </a:solidFill>
              <a:latin typeface="HG丸ｺﾞｼｯｸM-PRO" pitchFamily="50" charset="-128"/>
              <a:ea typeface="HG丸ｺﾞｼｯｸM-PRO" pitchFamily="50" charset="-128"/>
            </a:endParaRPr>
          </a:p>
        </p:txBody>
      </p:sp>
      <p:sp>
        <p:nvSpPr>
          <p:cNvPr id="700" name="Rectangle 89"/>
          <p:cNvSpPr>
            <a:spLocks noChangeArrowheads="1"/>
          </p:cNvSpPr>
          <p:nvPr/>
        </p:nvSpPr>
        <p:spPr bwMode="auto">
          <a:xfrm>
            <a:off x="7104063" y="3390900"/>
            <a:ext cx="144462" cy="144463"/>
          </a:xfrm>
          <a:prstGeom prst="rect">
            <a:avLst/>
          </a:prstGeom>
          <a:gradFill rotWithShape="1">
            <a:gsLst>
              <a:gs pos="0">
                <a:srgbClr val="339966">
                  <a:gamma/>
                  <a:tint val="0"/>
                  <a:invGamma/>
                </a:srgbClr>
              </a:gs>
              <a:gs pos="100000">
                <a:srgbClr val="339966"/>
              </a:gs>
            </a:gsLst>
            <a:path path="shape">
              <a:fillToRect l="50000" t="50000" r="50000" b="50000"/>
            </a:path>
          </a:gradFill>
          <a:ln w="9525">
            <a:noFill/>
            <a:miter lim="800000"/>
            <a:headEnd/>
            <a:tailEnd/>
          </a:ln>
          <a:effectLst>
            <a:outerShdw dist="35921" dir="2700000" algn="ctr" rotWithShape="0">
              <a:srgbClr val="808080">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701" name="Rectangle 89"/>
          <p:cNvSpPr>
            <a:spLocks noChangeArrowheads="1"/>
          </p:cNvSpPr>
          <p:nvPr/>
        </p:nvSpPr>
        <p:spPr bwMode="auto">
          <a:xfrm>
            <a:off x="6594475" y="3625850"/>
            <a:ext cx="144463" cy="144463"/>
          </a:xfrm>
          <a:prstGeom prst="rect">
            <a:avLst/>
          </a:prstGeom>
          <a:gradFill rotWithShape="1">
            <a:gsLst>
              <a:gs pos="0">
                <a:srgbClr val="339966">
                  <a:gamma/>
                  <a:tint val="0"/>
                  <a:invGamma/>
                </a:srgbClr>
              </a:gs>
              <a:gs pos="100000">
                <a:srgbClr val="339966"/>
              </a:gs>
            </a:gsLst>
            <a:path path="shape">
              <a:fillToRect l="50000" t="50000" r="50000" b="50000"/>
            </a:path>
          </a:gradFill>
          <a:ln w="9525">
            <a:noFill/>
            <a:miter lim="800000"/>
            <a:headEnd/>
            <a:tailEnd/>
          </a:ln>
          <a:effectLst>
            <a:outerShdw dist="35921" dir="2700000" algn="ctr" rotWithShape="0">
              <a:srgbClr val="808080">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702" name="Rectangle 89"/>
          <p:cNvSpPr>
            <a:spLocks noChangeArrowheads="1"/>
          </p:cNvSpPr>
          <p:nvPr/>
        </p:nvSpPr>
        <p:spPr bwMode="auto">
          <a:xfrm>
            <a:off x="7104063" y="3598863"/>
            <a:ext cx="144462" cy="144462"/>
          </a:xfrm>
          <a:prstGeom prst="rect">
            <a:avLst/>
          </a:prstGeom>
          <a:gradFill rotWithShape="1">
            <a:gsLst>
              <a:gs pos="0">
                <a:srgbClr val="339966">
                  <a:gamma/>
                  <a:tint val="0"/>
                  <a:invGamma/>
                </a:srgbClr>
              </a:gs>
              <a:gs pos="100000">
                <a:srgbClr val="339966"/>
              </a:gs>
            </a:gsLst>
            <a:path path="shape">
              <a:fillToRect l="50000" t="50000" r="50000" b="50000"/>
            </a:path>
          </a:gradFill>
          <a:ln w="9525">
            <a:noFill/>
            <a:miter lim="800000"/>
            <a:headEnd/>
            <a:tailEnd/>
          </a:ln>
          <a:effectLst>
            <a:outerShdw dist="35921" dir="2700000" algn="ctr" rotWithShape="0">
              <a:srgbClr val="808080">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703" name="Rectangle 89"/>
          <p:cNvSpPr>
            <a:spLocks noChangeArrowheads="1"/>
          </p:cNvSpPr>
          <p:nvPr/>
        </p:nvSpPr>
        <p:spPr bwMode="auto">
          <a:xfrm>
            <a:off x="7481888" y="3390900"/>
            <a:ext cx="144462" cy="144463"/>
          </a:xfrm>
          <a:prstGeom prst="rect">
            <a:avLst/>
          </a:prstGeom>
          <a:gradFill rotWithShape="1">
            <a:gsLst>
              <a:gs pos="0">
                <a:srgbClr val="339966">
                  <a:gamma/>
                  <a:tint val="0"/>
                  <a:invGamma/>
                </a:srgbClr>
              </a:gs>
              <a:gs pos="100000">
                <a:srgbClr val="339966"/>
              </a:gs>
            </a:gsLst>
            <a:path path="shape">
              <a:fillToRect l="50000" t="50000" r="50000" b="50000"/>
            </a:path>
          </a:gradFill>
          <a:ln w="9525">
            <a:noFill/>
            <a:miter lim="800000"/>
            <a:headEnd/>
            <a:tailEnd/>
          </a:ln>
          <a:effectLst>
            <a:outerShdw dist="35921" dir="2700000" algn="ctr" rotWithShape="0">
              <a:srgbClr val="808080">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704" name="Rectangle 89"/>
          <p:cNvSpPr>
            <a:spLocks noChangeArrowheads="1"/>
          </p:cNvSpPr>
          <p:nvPr/>
        </p:nvSpPr>
        <p:spPr bwMode="auto">
          <a:xfrm>
            <a:off x="7326313" y="3821113"/>
            <a:ext cx="144462" cy="144462"/>
          </a:xfrm>
          <a:prstGeom prst="rect">
            <a:avLst/>
          </a:prstGeom>
          <a:gradFill rotWithShape="1">
            <a:gsLst>
              <a:gs pos="0">
                <a:srgbClr val="339966">
                  <a:gamma/>
                  <a:tint val="0"/>
                  <a:invGamma/>
                </a:srgbClr>
              </a:gs>
              <a:gs pos="100000">
                <a:srgbClr val="339966"/>
              </a:gs>
            </a:gsLst>
            <a:path path="shape">
              <a:fillToRect l="50000" t="50000" r="50000" b="50000"/>
            </a:path>
          </a:gradFill>
          <a:ln w="9525">
            <a:noFill/>
            <a:miter lim="800000"/>
            <a:headEnd/>
            <a:tailEnd/>
          </a:ln>
          <a:effectLst>
            <a:outerShdw dist="35921" dir="2700000" algn="ctr" rotWithShape="0">
              <a:srgbClr val="808080">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705" name="Rectangle 89"/>
          <p:cNvSpPr>
            <a:spLocks noChangeArrowheads="1"/>
          </p:cNvSpPr>
          <p:nvPr/>
        </p:nvSpPr>
        <p:spPr bwMode="auto">
          <a:xfrm>
            <a:off x="7051675" y="3990975"/>
            <a:ext cx="144463" cy="144463"/>
          </a:xfrm>
          <a:prstGeom prst="rect">
            <a:avLst/>
          </a:prstGeom>
          <a:gradFill rotWithShape="1">
            <a:gsLst>
              <a:gs pos="0">
                <a:srgbClr val="339966">
                  <a:gamma/>
                  <a:tint val="0"/>
                  <a:invGamma/>
                </a:srgbClr>
              </a:gs>
              <a:gs pos="100000">
                <a:srgbClr val="339966"/>
              </a:gs>
            </a:gsLst>
            <a:path path="shape">
              <a:fillToRect l="50000" t="50000" r="50000" b="50000"/>
            </a:path>
          </a:gradFill>
          <a:ln w="9525">
            <a:noFill/>
            <a:miter lim="800000"/>
            <a:headEnd/>
            <a:tailEnd/>
          </a:ln>
          <a:effectLst>
            <a:outerShdw dist="35921" dir="2700000" algn="ctr" rotWithShape="0">
              <a:srgbClr val="808080">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706" name="Rectangle 89"/>
          <p:cNvSpPr>
            <a:spLocks noChangeArrowheads="1"/>
          </p:cNvSpPr>
          <p:nvPr/>
        </p:nvSpPr>
        <p:spPr bwMode="auto">
          <a:xfrm>
            <a:off x="7142163" y="4135438"/>
            <a:ext cx="144462" cy="144462"/>
          </a:xfrm>
          <a:prstGeom prst="rect">
            <a:avLst/>
          </a:prstGeom>
          <a:gradFill rotWithShape="1">
            <a:gsLst>
              <a:gs pos="0">
                <a:srgbClr val="339966">
                  <a:gamma/>
                  <a:tint val="0"/>
                  <a:invGamma/>
                </a:srgbClr>
              </a:gs>
              <a:gs pos="100000">
                <a:srgbClr val="339966"/>
              </a:gs>
            </a:gsLst>
            <a:path path="shape">
              <a:fillToRect l="50000" t="50000" r="50000" b="50000"/>
            </a:path>
          </a:gradFill>
          <a:ln w="9525">
            <a:noFill/>
            <a:miter lim="800000"/>
            <a:headEnd/>
            <a:tailEnd/>
          </a:ln>
          <a:effectLst>
            <a:outerShdw dist="35921" dir="2700000" algn="ctr" rotWithShape="0">
              <a:srgbClr val="808080">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707" name="Rectangle 89"/>
          <p:cNvSpPr>
            <a:spLocks noChangeArrowheads="1"/>
          </p:cNvSpPr>
          <p:nvPr/>
        </p:nvSpPr>
        <p:spPr bwMode="auto">
          <a:xfrm>
            <a:off x="6816725" y="3376613"/>
            <a:ext cx="144463" cy="144462"/>
          </a:xfrm>
          <a:prstGeom prst="rect">
            <a:avLst/>
          </a:prstGeom>
          <a:gradFill rotWithShape="1">
            <a:gsLst>
              <a:gs pos="0">
                <a:srgbClr val="339966">
                  <a:gamma/>
                  <a:tint val="0"/>
                  <a:invGamma/>
                </a:srgbClr>
              </a:gs>
              <a:gs pos="100000">
                <a:srgbClr val="339966"/>
              </a:gs>
            </a:gsLst>
            <a:path path="shape">
              <a:fillToRect l="50000" t="50000" r="50000" b="50000"/>
            </a:path>
          </a:gradFill>
          <a:ln w="9525">
            <a:noFill/>
            <a:miter lim="800000"/>
            <a:headEnd/>
            <a:tailEnd/>
          </a:ln>
          <a:effectLst>
            <a:outerShdw dist="35921" dir="2700000" algn="ctr" rotWithShape="0">
              <a:srgbClr val="808080">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708" name="Rectangle 89"/>
          <p:cNvSpPr>
            <a:spLocks noChangeArrowheads="1"/>
          </p:cNvSpPr>
          <p:nvPr/>
        </p:nvSpPr>
        <p:spPr bwMode="auto">
          <a:xfrm>
            <a:off x="6842125" y="3795713"/>
            <a:ext cx="144463" cy="144462"/>
          </a:xfrm>
          <a:prstGeom prst="rect">
            <a:avLst/>
          </a:prstGeom>
          <a:gradFill rotWithShape="1">
            <a:gsLst>
              <a:gs pos="0">
                <a:srgbClr val="339966">
                  <a:gamma/>
                  <a:tint val="0"/>
                  <a:invGamma/>
                </a:srgbClr>
              </a:gs>
              <a:gs pos="100000">
                <a:srgbClr val="339966"/>
              </a:gs>
            </a:gsLst>
            <a:path path="shape">
              <a:fillToRect l="50000" t="50000" r="50000" b="50000"/>
            </a:path>
          </a:gradFill>
          <a:ln w="9525">
            <a:noFill/>
            <a:miter lim="800000"/>
            <a:headEnd/>
            <a:tailEnd/>
          </a:ln>
          <a:effectLst>
            <a:outerShdw dist="35921" dir="2700000" algn="ctr" rotWithShape="0">
              <a:srgbClr val="808080">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709" name="Rectangle 89"/>
          <p:cNvSpPr>
            <a:spLocks noChangeArrowheads="1"/>
          </p:cNvSpPr>
          <p:nvPr/>
        </p:nvSpPr>
        <p:spPr bwMode="auto">
          <a:xfrm>
            <a:off x="6842125" y="4121150"/>
            <a:ext cx="144463" cy="144463"/>
          </a:xfrm>
          <a:prstGeom prst="rect">
            <a:avLst/>
          </a:prstGeom>
          <a:gradFill rotWithShape="1">
            <a:gsLst>
              <a:gs pos="0">
                <a:srgbClr val="339966">
                  <a:gamma/>
                  <a:tint val="0"/>
                  <a:invGamma/>
                </a:srgbClr>
              </a:gs>
              <a:gs pos="100000">
                <a:srgbClr val="339966"/>
              </a:gs>
            </a:gsLst>
            <a:path path="shape">
              <a:fillToRect l="50000" t="50000" r="50000" b="50000"/>
            </a:path>
          </a:gradFill>
          <a:ln w="9525">
            <a:noFill/>
            <a:miter lim="800000"/>
            <a:headEnd/>
            <a:tailEnd/>
          </a:ln>
          <a:effectLst>
            <a:outerShdw dist="35921" dir="2700000" algn="ctr" rotWithShape="0">
              <a:srgbClr val="808080">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710" name="Rectangle 89"/>
          <p:cNvSpPr>
            <a:spLocks noChangeArrowheads="1"/>
          </p:cNvSpPr>
          <p:nvPr/>
        </p:nvSpPr>
        <p:spPr bwMode="auto">
          <a:xfrm>
            <a:off x="6477000" y="3951288"/>
            <a:ext cx="144463" cy="144462"/>
          </a:xfrm>
          <a:prstGeom prst="rect">
            <a:avLst/>
          </a:prstGeom>
          <a:gradFill rotWithShape="1">
            <a:gsLst>
              <a:gs pos="0">
                <a:srgbClr val="339966">
                  <a:gamma/>
                  <a:tint val="0"/>
                  <a:invGamma/>
                </a:srgbClr>
              </a:gs>
              <a:gs pos="100000">
                <a:srgbClr val="339966"/>
              </a:gs>
            </a:gsLst>
            <a:path path="shape">
              <a:fillToRect l="50000" t="50000" r="50000" b="50000"/>
            </a:path>
          </a:gradFill>
          <a:ln w="9525">
            <a:noFill/>
            <a:miter lim="800000"/>
            <a:headEnd/>
            <a:tailEnd/>
          </a:ln>
          <a:effectLst>
            <a:outerShdw dist="35921" dir="2700000" algn="ctr" rotWithShape="0">
              <a:srgbClr val="808080">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HG丸ｺﾞｼｯｸM-PRO" pitchFamily="50" charset="-128"/>
              <a:ea typeface="HG丸ｺﾞｼｯｸM-PRO" pitchFamily="50" charset="-128"/>
            </a:endParaRPr>
          </a:p>
        </p:txBody>
      </p:sp>
      <p:sp>
        <p:nvSpPr>
          <p:cNvPr id="711" name="Oval 88"/>
          <p:cNvSpPr>
            <a:spLocks noChangeArrowheads="1"/>
          </p:cNvSpPr>
          <p:nvPr/>
        </p:nvSpPr>
        <p:spPr bwMode="auto">
          <a:xfrm>
            <a:off x="7931150" y="2863057"/>
            <a:ext cx="188119" cy="188119"/>
          </a:xfrm>
          <a:prstGeom prst="ellipse">
            <a:avLst/>
          </a:prstGeom>
          <a:gradFill rotWithShape="1">
            <a:gsLst>
              <a:gs pos="0">
                <a:srgbClr val="FF0066">
                  <a:gamma/>
                  <a:tint val="0"/>
                  <a:invGamma/>
                </a:srgbClr>
              </a:gs>
              <a:gs pos="100000">
                <a:srgbClr val="FF0066"/>
              </a:gs>
            </a:gsLst>
            <a:path path="shape">
              <a:fillToRect l="50000" t="50000" r="50000" b="50000"/>
            </a:path>
          </a:gradFill>
          <a:ln w="9525">
            <a:noFill/>
            <a:round/>
            <a:headEnd/>
            <a:tailEnd/>
          </a:ln>
          <a:effectLst>
            <a:outerShdw dist="35921" dir="2700000" algn="ctr" rotWithShape="0">
              <a:srgbClr val="808080">
                <a:alpha val="50000"/>
              </a:srgbClr>
            </a:outerShdw>
          </a:effectLst>
        </p:spPr>
        <p:txBody>
          <a:bodyPr wrap="none" anchor="ctr"/>
          <a:lstStyle/>
          <a:p>
            <a:pPr algn="ctr" fontAlgn="base">
              <a:spcBef>
                <a:spcPct val="0"/>
              </a:spcBef>
              <a:spcAft>
                <a:spcPct val="0"/>
              </a:spcAft>
              <a:defRPr/>
            </a:pPr>
            <a:endParaRPr lang="ja-JP" altLang="en-US">
              <a:solidFill>
                <a:srgbClr val="000000"/>
              </a:solidFill>
              <a:latin typeface="HG丸ｺﾞｼｯｸM-PRO" pitchFamily="50" charset="-128"/>
              <a:ea typeface="HG丸ｺﾞｼｯｸM-PRO" pitchFamily="50" charset="-128"/>
            </a:endParaRPr>
          </a:p>
        </p:txBody>
      </p:sp>
      <p:sp>
        <p:nvSpPr>
          <p:cNvPr id="712" name="Oval 88"/>
          <p:cNvSpPr>
            <a:spLocks noChangeArrowheads="1"/>
          </p:cNvSpPr>
          <p:nvPr/>
        </p:nvSpPr>
        <p:spPr bwMode="auto">
          <a:xfrm>
            <a:off x="8244408" y="2132856"/>
            <a:ext cx="188119" cy="188119"/>
          </a:xfrm>
          <a:prstGeom prst="ellipse">
            <a:avLst/>
          </a:prstGeom>
          <a:gradFill rotWithShape="1">
            <a:gsLst>
              <a:gs pos="0">
                <a:srgbClr val="FF0066">
                  <a:gamma/>
                  <a:tint val="0"/>
                  <a:invGamma/>
                </a:srgbClr>
              </a:gs>
              <a:gs pos="100000">
                <a:srgbClr val="FF0066"/>
              </a:gs>
            </a:gsLst>
            <a:path path="shape">
              <a:fillToRect l="50000" t="50000" r="50000" b="50000"/>
            </a:path>
          </a:gradFill>
          <a:ln w="9525">
            <a:noFill/>
            <a:round/>
            <a:headEnd/>
            <a:tailEnd/>
          </a:ln>
          <a:effectLst>
            <a:outerShdw dist="35921" dir="2700000" algn="ctr" rotWithShape="0">
              <a:srgbClr val="808080">
                <a:alpha val="50000"/>
              </a:srgbClr>
            </a:outerShdw>
          </a:effectLst>
        </p:spPr>
        <p:txBody>
          <a:bodyPr wrap="none" anchor="ctr"/>
          <a:lstStyle/>
          <a:p>
            <a:pPr algn="ctr" fontAlgn="base">
              <a:spcBef>
                <a:spcPct val="0"/>
              </a:spcBef>
              <a:spcAft>
                <a:spcPct val="0"/>
              </a:spcAft>
              <a:defRPr/>
            </a:pPr>
            <a:endParaRPr lang="ja-JP" altLang="en-US">
              <a:solidFill>
                <a:srgbClr val="000000"/>
              </a:solidFill>
              <a:latin typeface="HG丸ｺﾞｼｯｸM-PRO" pitchFamily="50" charset="-128"/>
              <a:ea typeface="HG丸ｺﾞｼｯｸM-PRO" pitchFamily="50" charset="-128"/>
            </a:endParaRPr>
          </a:p>
        </p:txBody>
      </p:sp>
      <p:sp>
        <p:nvSpPr>
          <p:cNvPr id="713" name="Oval 88"/>
          <p:cNvSpPr>
            <a:spLocks noChangeArrowheads="1"/>
          </p:cNvSpPr>
          <p:nvPr/>
        </p:nvSpPr>
        <p:spPr bwMode="auto">
          <a:xfrm>
            <a:off x="7352507" y="2807493"/>
            <a:ext cx="188119" cy="188119"/>
          </a:xfrm>
          <a:prstGeom prst="ellipse">
            <a:avLst/>
          </a:prstGeom>
          <a:gradFill rotWithShape="1">
            <a:gsLst>
              <a:gs pos="0">
                <a:srgbClr val="FF0066">
                  <a:gamma/>
                  <a:tint val="0"/>
                  <a:invGamma/>
                </a:srgbClr>
              </a:gs>
              <a:gs pos="100000">
                <a:srgbClr val="FF0066"/>
              </a:gs>
            </a:gsLst>
            <a:path path="shape">
              <a:fillToRect l="50000" t="50000" r="50000" b="50000"/>
            </a:path>
          </a:gradFill>
          <a:ln w="9525">
            <a:noFill/>
            <a:round/>
            <a:headEnd/>
            <a:tailEnd/>
          </a:ln>
          <a:effectLst>
            <a:outerShdw dist="35921" dir="2700000" algn="ctr" rotWithShape="0">
              <a:srgbClr val="808080">
                <a:alpha val="50000"/>
              </a:srgbClr>
            </a:outerShdw>
          </a:effectLst>
        </p:spPr>
        <p:txBody>
          <a:bodyPr wrap="none" anchor="ctr"/>
          <a:lstStyle/>
          <a:p>
            <a:pPr algn="ctr" fontAlgn="base">
              <a:spcBef>
                <a:spcPct val="0"/>
              </a:spcBef>
              <a:spcAft>
                <a:spcPct val="0"/>
              </a:spcAft>
              <a:defRPr/>
            </a:pPr>
            <a:endParaRPr lang="ja-JP" altLang="en-US">
              <a:solidFill>
                <a:srgbClr val="000000"/>
              </a:solidFill>
              <a:latin typeface="HG丸ｺﾞｼｯｸM-PRO" pitchFamily="50" charset="-128"/>
              <a:ea typeface="HG丸ｺﾞｼｯｸM-PRO" pitchFamily="50" charset="-128"/>
            </a:endParaRPr>
          </a:p>
        </p:txBody>
      </p:sp>
      <p:cxnSp>
        <p:nvCxnSpPr>
          <p:cNvPr id="714" name="直線矢印コネクタ 713"/>
          <p:cNvCxnSpPr>
            <a:endCxn id="707" idx="0"/>
          </p:cNvCxnSpPr>
          <p:nvPr/>
        </p:nvCxnSpPr>
        <p:spPr bwMode="auto">
          <a:xfrm flipH="1">
            <a:off x="6888957" y="3168650"/>
            <a:ext cx="245784" cy="207963"/>
          </a:xfrm>
          <a:prstGeom prst="straightConnector1">
            <a:avLst/>
          </a:prstGeom>
          <a:noFill/>
          <a:ln w="25400" cap="flat" cmpd="sng" algn="ctr">
            <a:solidFill>
              <a:srgbClr val="2D2D8A"/>
            </a:solidFill>
            <a:prstDash val="solid"/>
            <a:headEnd type="none" w="med" len="med"/>
            <a:tailEnd type="arrow"/>
          </a:ln>
          <a:effectLst>
            <a:outerShdw blurRad="40000" dist="20000" dir="5400000" rotWithShape="0">
              <a:srgbClr val="000000">
                <a:alpha val="38000"/>
              </a:srgbClr>
            </a:outerShdw>
          </a:effectLst>
        </p:spPr>
      </p:cxnSp>
      <p:cxnSp>
        <p:nvCxnSpPr>
          <p:cNvPr id="715" name="直線矢印コネクタ 714"/>
          <p:cNvCxnSpPr>
            <a:endCxn id="701" idx="0"/>
          </p:cNvCxnSpPr>
          <p:nvPr/>
        </p:nvCxnSpPr>
        <p:spPr bwMode="auto">
          <a:xfrm flipH="1">
            <a:off x="6666707" y="3168650"/>
            <a:ext cx="468035" cy="457200"/>
          </a:xfrm>
          <a:prstGeom prst="straightConnector1">
            <a:avLst/>
          </a:prstGeom>
          <a:noFill/>
          <a:ln w="25400" cap="flat" cmpd="sng" algn="ctr">
            <a:solidFill>
              <a:srgbClr val="2D2D8A"/>
            </a:solidFill>
            <a:prstDash val="solid"/>
            <a:headEnd type="none" w="med" len="med"/>
            <a:tailEnd type="arrow"/>
          </a:ln>
          <a:effectLst>
            <a:outerShdw blurRad="40000" dist="20000" dir="5400000" rotWithShape="0">
              <a:srgbClr val="000000">
                <a:alpha val="38000"/>
              </a:srgbClr>
            </a:outerShdw>
          </a:effectLst>
        </p:spPr>
      </p:cxnSp>
      <p:cxnSp>
        <p:nvCxnSpPr>
          <p:cNvPr id="716" name="直線矢印コネクタ 715"/>
          <p:cNvCxnSpPr>
            <a:endCxn id="708" idx="0"/>
          </p:cNvCxnSpPr>
          <p:nvPr/>
        </p:nvCxnSpPr>
        <p:spPr bwMode="auto">
          <a:xfrm flipH="1">
            <a:off x="6914357" y="3172620"/>
            <a:ext cx="220386" cy="623093"/>
          </a:xfrm>
          <a:prstGeom prst="straightConnector1">
            <a:avLst/>
          </a:prstGeom>
          <a:noFill/>
          <a:ln w="25400" cap="flat" cmpd="sng" algn="ctr">
            <a:solidFill>
              <a:srgbClr val="2D2D8A"/>
            </a:solidFill>
            <a:prstDash val="solid"/>
            <a:headEnd type="none" w="med" len="med"/>
            <a:tailEnd type="arrow"/>
          </a:ln>
          <a:effectLst>
            <a:outerShdw blurRad="40000" dist="20000" dir="5400000" rotWithShape="0">
              <a:srgbClr val="000000">
                <a:alpha val="38000"/>
              </a:srgbClr>
            </a:outerShdw>
          </a:effectLst>
        </p:spPr>
      </p:cxnSp>
      <p:cxnSp>
        <p:nvCxnSpPr>
          <p:cNvPr id="717" name="直線矢印コネクタ 716"/>
          <p:cNvCxnSpPr>
            <a:endCxn id="700" idx="0"/>
          </p:cNvCxnSpPr>
          <p:nvPr/>
        </p:nvCxnSpPr>
        <p:spPr bwMode="auto">
          <a:xfrm>
            <a:off x="7134741" y="3179763"/>
            <a:ext cx="41553" cy="211137"/>
          </a:xfrm>
          <a:prstGeom prst="straightConnector1">
            <a:avLst/>
          </a:prstGeom>
          <a:noFill/>
          <a:ln w="25400" cap="flat" cmpd="sng" algn="ctr">
            <a:solidFill>
              <a:srgbClr val="2D2D8A"/>
            </a:solidFill>
            <a:prstDash val="solid"/>
            <a:headEnd type="none" w="med" len="med"/>
            <a:tailEnd type="arrow"/>
          </a:ln>
          <a:effectLst>
            <a:outerShdw blurRad="40000" dist="20000" dir="5400000" rotWithShape="0">
              <a:srgbClr val="000000">
                <a:alpha val="38000"/>
              </a:srgbClr>
            </a:outerShdw>
          </a:effectLst>
        </p:spPr>
      </p:cxnSp>
      <p:cxnSp>
        <p:nvCxnSpPr>
          <p:cNvPr id="718" name="直線矢印コネクタ 717"/>
          <p:cNvCxnSpPr>
            <a:endCxn id="703" idx="0"/>
          </p:cNvCxnSpPr>
          <p:nvPr/>
        </p:nvCxnSpPr>
        <p:spPr bwMode="auto">
          <a:xfrm>
            <a:off x="7134741" y="3179763"/>
            <a:ext cx="419378" cy="211137"/>
          </a:xfrm>
          <a:prstGeom prst="straightConnector1">
            <a:avLst/>
          </a:prstGeom>
          <a:noFill/>
          <a:ln w="25400" cap="flat" cmpd="sng" algn="ctr">
            <a:solidFill>
              <a:srgbClr val="2D2D8A"/>
            </a:solidFill>
            <a:prstDash val="solid"/>
            <a:headEnd type="none" w="med" len="med"/>
            <a:tailEnd type="arrow"/>
          </a:ln>
          <a:effectLst>
            <a:outerShdw blurRad="40000" dist="20000" dir="5400000" rotWithShape="0">
              <a:srgbClr val="000000">
                <a:alpha val="38000"/>
              </a:srgbClr>
            </a:outerShdw>
          </a:effectLst>
        </p:spPr>
      </p:cxnSp>
      <p:cxnSp>
        <p:nvCxnSpPr>
          <p:cNvPr id="719" name="直線矢印コネクタ 718"/>
          <p:cNvCxnSpPr>
            <a:endCxn id="704" idx="0"/>
          </p:cNvCxnSpPr>
          <p:nvPr/>
        </p:nvCxnSpPr>
        <p:spPr bwMode="auto">
          <a:xfrm>
            <a:off x="7134741" y="3168650"/>
            <a:ext cx="263803" cy="652463"/>
          </a:xfrm>
          <a:prstGeom prst="straightConnector1">
            <a:avLst/>
          </a:prstGeom>
          <a:noFill/>
          <a:ln w="25400" cap="flat" cmpd="sng" algn="ctr">
            <a:solidFill>
              <a:srgbClr val="2D2D8A"/>
            </a:solidFill>
            <a:prstDash val="solid"/>
            <a:headEnd type="none" w="med" len="med"/>
            <a:tailEnd type="arrow"/>
          </a:ln>
          <a:effectLst>
            <a:outerShdw blurRad="40000" dist="20000" dir="5400000" rotWithShape="0">
              <a:srgbClr val="000000">
                <a:alpha val="38000"/>
              </a:srgbClr>
            </a:outerShdw>
          </a:effectLst>
        </p:spPr>
      </p:cxnSp>
      <p:cxnSp>
        <p:nvCxnSpPr>
          <p:cNvPr id="720" name="直線矢印コネクタ 719"/>
          <p:cNvCxnSpPr>
            <a:endCxn id="709" idx="0"/>
          </p:cNvCxnSpPr>
          <p:nvPr/>
        </p:nvCxnSpPr>
        <p:spPr bwMode="auto">
          <a:xfrm flipH="1">
            <a:off x="6914357" y="3179763"/>
            <a:ext cx="220384" cy="941387"/>
          </a:xfrm>
          <a:prstGeom prst="straightConnector1">
            <a:avLst/>
          </a:prstGeom>
          <a:noFill/>
          <a:ln w="25400" cap="flat" cmpd="sng" algn="ctr">
            <a:solidFill>
              <a:srgbClr val="2D2D8A"/>
            </a:solidFill>
            <a:prstDash val="solid"/>
            <a:headEnd type="none" w="med" len="med"/>
            <a:tailEnd type="arrow"/>
          </a:ln>
          <a:effectLst>
            <a:outerShdw blurRad="40000" dist="20000" dir="5400000" rotWithShape="0">
              <a:srgbClr val="000000">
                <a:alpha val="38000"/>
              </a:srgbClr>
            </a:outerShdw>
          </a:effectLst>
        </p:spPr>
      </p:cxnSp>
      <p:cxnSp>
        <p:nvCxnSpPr>
          <p:cNvPr id="721" name="直線矢印コネクタ 720"/>
          <p:cNvCxnSpPr>
            <a:endCxn id="705" idx="0"/>
          </p:cNvCxnSpPr>
          <p:nvPr/>
        </p:nvCxnSpPr>
        <p:spPr bwMode="auto">
          <a:xfrm>
            <a:off x="7123907" y="3187700"/>
            <a:ext cx="0" cy="803275"/>
          </a:xfrm>
          <a:prstGeom prst="straightConnector1">
            <a:avLst/>
          </a:prstGeom>
          <a:noFill/>
          <a:ln w="25400" cap="flat" cmpd="sng" algn="ctr">
            <a:solidFill>
              <a:srgbClr val="2D2D8A"/>
            </a:solidFill>
            <a:prstDash val="solid"/>
            <a:headEnd type="none" w="med" len="med"/>
            <a:tailEnd type="arrow"/>
          </a:ln>
          <a:effectLst>
            <a:outerShdw blurRad="40000" dist="20000" dir="5400000" rotWithShape="0">
              <a:srgbClr val="000000">
                <a:alpha val="38000"/>
              </a:srgbClr>
            </a:outerShdw>
          </a:effectLst>
        </p:spPr>
      </p:cxnSp>
      <p:cxnSp>
        <p:nvCxnSpPr>
          <p:cNvPr id="722" name="直線矢印コネクタ 721"/>
          <p:cNvCxnSpPr>
            <a:endCxn id="706" idx="0"/>
          </p:cNvCxnSpPr>
          <p:nvPr/>
        </p:nvCxnSpPr>
        <p:spPr bwMode="auto">
          <a:xfrm>
            <a:off x="7142163" y="3179763"/>
            <a:ext cx="72231" cy="955675"/>
          </a:xfrm>
          <a:prstGeom prst="straightConnector1">
            <a:avLst/>
          </a:prstGeom>
          <a:noFill/>
          <a:ln w="25400" cap="flat" cmpd="sng" algn="ctr">
            <a:solidFill>
              <a:srgbClr val="2D2D8A"/>
            </a:solidFill>
            <a:prstDash val="solid"/>
            <a:headEnd type="none" w="med" len="med"/>
            <a:tailEnd type="arrow"/>
          </a:ln>
          <a:effectLst>
            <a:outerShdw blurRad="40000" dist="20000" dir="5400000" rotWithShape="0">
              <a:srgbClr val="000000">
                <a:alpha val="38000"/>
              </a:srgbClr>
            </a:outerShdw>
          </a:effectLst>
        </p:spPr>
      </p:cxnSp>
      <p:cxnSp>
        <p:nvCxnSpPr>
          <p:cNvPr id="723" name="直線矢印コネクタ 722"/>
          <p:cNvCxnSpPr>
            <a:endCxn id="710" idx="0"/>
          </p:cNvCxnSpPr>
          <p:nvPr/>
        </p:nvCxnSpPr>
        <p:spPr bwMode="auto">
          <a:xfrm flipH="1">
            <a:off x="6549232" y="3206750"/>
            <a:ext cx="574674" cy="744538"/>
          </a:xfrm>
          <a:prstGeom prst="straightConnector1">
            <a:avLst/>
          </a:prstGeom>
          <a:noFill/>
          <a:ln w="25400" cap="flat" cmpd="sng" algn="ctr">
            <a:solidFill>
              <a:srgbClr val="2D2D8A"/>
            </a:solidFill>
            <a:prstDash val="solid"/>
            <a:headEnd type="none" w="med" len="med"/>
            <a:tailEnd type="arrow"/>
          </a:ln>
          <a:effectLst>
            <a:outerShdw blurRad="40000" dist="20000" dir="5400000" rotWithShape="0">
              <a:srgbClr val="000000">
                <a:alpha val="38000"/>
              </a:srgbClr>
            </a:outerShdw>
          </a:effectLst>
        </p:spPr>
      </p:cxnSp>
      <p:cxnSp>
        <p:nvCxnSpPr>
          <p:cNvPr id="724" name="直線矢印コネクタ 723"/>
          <p:cNvCxnSpPr>
            <a:endCxn id="702" idx="0"/>
          </p:cNvCxnSpPr>
          <p:nvPr/>
        </p:nvCxnSpPr>
        <p:spPr bwMode="auto">
          <a:xfrm>
            <a:off x="7134741" y="3172620"/>
            <a:ext cx="41553" cy="426243"/>
          </a:xfrm>
          <a:prstGeom prst="straightConnector1">
            <a:avLst/>
          </a:prstGeom>
          <a:noFill/>
          <a:ln w="25400" cap="flat" cmpd="sng" algn="ctr">
            <a:solidFill>
              <a:srgbClr val="2D2D8A"/>
            </a:solidFill>
            <a:prstDash val="solid"/>
            <a:headEnd type="none" w="med" len="med"/>
            <a:tailEnd type="arrow"/>
          </a:ln>
          <a:effectLst>
            <a:outerShdw blurRad="40000" dist="20000" dir="5400000" rotWithShape="0">
              <a:srgbClr val="000000">
                <a:alpha val="38000"/>
              </a:srgbClr>
            </a:outerShdw>
          </a:effectLst>
        </p:spPr>
      </p:cxnSp>
      <p:cxnSp>
        <p:nvCxnSpPr>
          <p:cNvPr id="725" name="直線矢印コネクタ 724"/>
          <p:cNvCxnSpPr>
            <a:endCxn id="713" idx="2"/>
          </p:cNvCxnSpPr>
          <p:nvPr/>
        </p:nvCxnSpPr>
        <p:spPr bwMode="auto">
          <a:xfrm flipV="1">
            <a:off x="7134741" y="2901553"/>
            <a:ext cx="217766" cy="271068"/>
          </a:xfrm>
          <a:prstGeom prst="straightConnector1">
            <a:avLst/>
          </a:prstGeom>
          <a:noFill/>
          <a:ln w="25400" cap="flat" cmpd="sng" algn="ctr">
            <a:solidFill>
              <a:srgbClr val="2D2D8A"/>
            </a:solidFill>
            <a:prstDash val="solid"/>
            <a:headEnd type="none" w="med" len="med"/>
            <a:tailEnd type="arrow"/>
          </a:ln>
          <a:effectLst>
            <a:outerShdw blurRad="40000" dist="20000" dir="5400000" rotWithShape="0">
              <a:srgbClr val="000000">
                <a:alpha val="38000"/>
              </a:srgbClr>
            </a:outerShdw>
          </a:effectLst>
        </p:spPr>
      </p:cxnSp>
      <p:cxnSp>
        <p:nvCxnSpPr>
          <p:cNvPr id="726" name="直線矢印コネクタ 725"/>
          <p:cNvCxnSpPr/>
          <p:nvPr/>
        </p:nvCxnSpPr>
        <p:spPr bwMode="auto">
          <a:xfrm flipV="1">
            <a:off x="7142163" y="3120464"/>
            <a:ext cx="390293" cy="52156"/>
          </a:xfrm>
          <a:prstGeom prst="straightConnector1">
            <a:avLst/>
          </a:prstGeom>
          <a:noFill/>
          <a:ln w="38100" cap="flat" cmpd="sng" algn="ctr">
            <a:solidFill>
              <a:srgbClr val="FF0000"/>
            </a:solidFill>
            <a:prstDash val="solid"/>
            <a:headEnd type="none" w="med" len="med"/>
            <a:tailEnd type="arrow"/>
          </a:ln>
          <a:effectLst>
            <a:outerShdw blurRad="40000" dist="23000" dir="5400000" rotWithShape="0">
              <a:srgbClr val="000000">
                <a:alpha val="35000"/>
              </a:srgbClr>
            </a:outerShdw>
          </a:effectLst>
        </p:spPr>
      </p:cxnSp>
      <p:cxnSp>
        <p:nvCxnSpPr>
          <p:cNvPr id="727" name="直線矢印コネクタ 726"/>
          <p:cNvCxnSpPr>
            <a:endCxn id="711" idx="2"/>
          </p:cNvCxnSpPr>
          <p:nvPr/>
        </p:nvCxnSpPr>
        <p:spPr bwMode="auto">
          <a:xfrm flipV="1">
            <a:off x="7155517" y="2957117"/>
            <a:ext cx="775633" cy="217206"/>
          </a:xfrm>
          <a:prstGeom prst="straightConnector1">
            <a:avLst/>
          </a:prstGeom>
          <a:noFill/>
          <a:ln w="38100" cap="flat" cmpd="sng" algn="ctr">
            <a:solidFill>
              <a:srgbClr val="FF0000"/>
            </a:solidFill>
            <a:prstDash val="solid"/>
            <a:headEnd type="none" w="med" len="med"/>
            <a:tailEnd type="arrow"/>
          </a:ln>
          <a:effectLst>
            <a:outerShdw blurRad="40000" dist="23000" dir="5400000" rotWithShape="0">
              <a:srgbClr val="000000">
                <a:alpha val="35000"/>
              </a:srgbClr>
            </a:outerShdw>
          </a:effectLst>
        </p:spPr>
      </p:cxnSp>
      <p:cxnSp>
        <p:nvCxnSpPr>
          <p:cNvPr id="728" name="直線矢印コネクタ 727"/>
          <p:cNvCxnSpPr>
            <a:endCxn id="712" idx="3"/>
          </p:cNvCxnSpPr>
          <p:nvPr/>
        </p:nvCxnSpPr>
        <p:spPr bwMode="auto">
          <a:xfrm flipV="1">
            <a:off x="7134743" y="2293426"/>
            <a:ext cx="1137214" cy="880897"/>
          </a:xfrm>
          <a:prstGeom prst="straightConnector1">
            <a:avLst/>
          </a:prstGeom>
          <a:noFill/>
          <a:ln w="38100" cap="flat" cmpd="sng" algn="ctr">
            <a:solidFill>
              <a:srgbClr val="FF0000"/>
            </a:solidFill>
            <a:prstDash val="solid"/>
            <a:headEnd type="none" w="med" len="med"/>
            <a:tailEnd type="arrow"/>
          </a:ln>
          <a:effectLst>
            <a:outerShdw blurRad="40000" dist="23000" dir="5400000" rotWithShape="0">
              <a:srgbClr val="000000">
                <a:alpha val="35000"/>
              </a:srgbClr>
            </a:outerShdw>
          </a:effectLst>
        </p:spPr>
      </p:cxnSp>
      <p:sp>
        <p:nvSpPr>
          <p:cNvPr id="729" name="Oval 88"/>
          <p:cNvSpPr>
            <a:spLocks noChangeArrowheads="1"/>
          </p:cNvSpPr>
          <p:nvPr/>
        </p:nvSpPr>
        <p:spPr bwMode="auto">
          <a:xfrm>
            <a:off x="6992939" y="3041700"/>
            <a:ext cx="243284" cy="243284"/>
          </a:xfrm>
          <a:prstGeom prst="ellipse">
            <a:avLst/>
          </a:prstGeom>
          <a:gradFill rotWithShape="1">
            <a:gsLst>
              <a:gs pos="0">
                <a:srgbClr val="FFFF00"/>
              </a:gs>
              <a:gs pos="100000">
                <a:srgbClr val="FF0066"/>
              </a:gs>
            </a:gsLst>
            <a:path path="shape">
              <a:fillToRect l="50000" t="50000" r="50000" b="50000"/>
            </a:path>
          </a:gradFill>
          <a:ln w="9525">
            <a:noFill/>
            <a:round/>
            <a:headEnd/>
            <a:tailEnd/>
          </a:ln>
          <a:effectLst>
            <a:outerShdw dist="35921" dir="2700000" algn="ctr" rotWithShape="0">
              <a:srgbClr val="808080">
                <a:alpha val="50000"/>
              </a:srgbClr>
            </a:outerShdw>
          </a:effectLst>
        </p:spPr>
        <p:txBody>
          <a:bodyPr wrap="none" anchor="ctr"/>
          <a:lstStyle/>
          <a:p>
            <a:pPr algn="ctr" fontAlgn="base">
              <a:spcBef>
                <a:spcPct val="0"/>
              </a:spcBef>
              <a:spcAft>
                <a:spcPct val="0"/>
              </a:spcAft>
              <a:defRPr/>
            </a:pPr>
            <a:endParaRPr lang="ja-JP" altLang="en-US">
              <a:solidFill>
                <a:srgbClr val="000000"/>
              </a:solidFill>
              <a:latin typeface="HG丸ｺﾞｼｯｸM-PRO" pitchFamily="50" charset="-128"/>
              <a:ea typeface="HG丸ｺﾞｼｯｸM-PRO" pitchFamily="50" charset="-128"/>
            </a:endParaRPr>
          </a:p>
        </p:txBody>
      </p:sp>
      <p:grpSp>
        <p:nvGrpSpPr>
          <p:cNvPr id="4" name="グループ化 3"/>
          <p:cNvGrpSpPr/>
          <p:nvPr/>
        </p:nvGrpSpPr>
        <p:grpSpPr>
          <a:xfrm>
            <a:off x="1857114" y="3574238"/>
            <a:ext cx="2627784" cy="2181597"/>
            <a:chOff x="1857114" y="3574238"/>
            <a:chExt cx="2627784" cy="2181597"/>
          </a:xfrm>
        </p:grpSpPr>
        <p:sp>
          <p:nvSpPr>
            <p:cNvPr id="750" name="Oval 88"/>
            <p:cNvSpPr>
              <a:spLocks noChangeArrowheads="1"/>
            </p:cNvSpPr>
            <p:nvPr/>
          </p:nvSpPr>
          <p:spPr bwMode="auto">
            <a:xfrm>
              <a:off x="2136539" y="4075516"/>
              <a:ext cx="188119" cy="188119"/>
            </a:xfrm>
            <a:prstGeom prst="ellipse">
              <a:avLst/>
            </a:prstGeom>
            <a:gradFill rotWithShape="1">
              <a:gsLst>
                <a:gs pos="0">
                  <a:srgbClr val="FF0066">
                    <a:gamma/>
                    <a:tint val="0"/>
                    <a:invGamma/>
                  </a:srgbClr>
                </a:gs>
                <a:gs pos="100000">
                  <a:srgbClr val="FF0066"/>
                </a:gs>
              </a:gsLst>
              <a:path path="shape">
                <a:fillToRect l="50000" t="50000" r="50000" b="50000"/>
              </a:path>
            </a:gradFill>
            <a:ln w="9525">
              <a:noFill/>
              <a:round/>
              <a:headEnd/>
              <a:tailEnd/>
            </a:ln>
            <a:effectLst>
              <a:outerShdw dist="35921" dir="2700000" algn="ctr" rotWithShape="0">
                <a:srgbClr val="808080">
                  <a:alpha val="50000"/>
                </a:srgbClr>
              </a:outerShdw>
            </a:effectLst>
          </p:spPr>
          <p:txBody>
            <a:bodyPr wrap="none" anchor="ctr"/>
            <a:lstStyle/>
            <a:p>
              <a:pPr algn="ctr" fontAlgn="base">
                <a:spcBef>
                  <a:spcPct val="0"/>
                </a:spcBef>
                <a:spcAft>
                  <a:spcPct val="0"/>
                </a:spcAft>
                <a:defRPr/>
              </a:pPr>
              <a:endParaRPr lang="ja-JP" altLang="en-US" sz="1400">
                <a:solidFill>
                  <a:srgbClr val="000000"/>
                </a:solidFill>
                <a:latin typeface="HG丸ｺﾞｼｯｸM-PRO" panose="020F0600000000000000" pitchFamily="50" charset="-128"/>
                <a:ea typeface="HG丸ｺﾞｼｯｸM-PRO" panose="020F0600000000000000" pitchFamily="50" charset="-128"/>
              </a:endParaRPr>
            </a:p>
          </p:txBody>
        </p:sp>
        <p:sp>
          <p:nvSpPr>
            <p:cNvPr id="751" name="テキスト ボックス 750"/>
            <p:cNvSpPr txBox="1"/>
            <p:nvPr/>
          </p:nvSpPr>
          <p:spPr>
            <a:xfrm>
              <a:off x="2512777" y="3964242"/>
              <a:ext cx="1900113" cy="307777"/>
            </a:xfrm>
            <a:prstGeom prst="rect">
              <a:avLst/>
            </a:prstGeom>
            <a:noFill/>
          </p:spPr>
          <p:txBody>
            <a:bodyPr wrap="square" rtlCol="0">
              <a:spAutoFit/>
            </a:bodyPr>
            <a:lstStyle/>
            <a:p>
              <a:r>
                <a:rPr lang="ja-JP" altLang="en-US" sz="1400" dirty="0">
                  <a:solidFill>
                    <a:srgbClr val="000000"/>
                  </a:solidFill>
                  <a:latin typeface="HG丸ｺﾞｼｯｸM-PRO" panose="020F0600000000000000" pitchFamily="50" charset="-128"/>
                  <a:ea typeface="HG丸ｺﾞｼｯｸM-PRO" panose="020F0600000000000000" pitchFamily="50" charset="-128"/>
                </a:rPr>
                <a:t>取・浄水場</a:t>
              </a:r>
            </a:p>
          </p:txBody>
        </p:sp>
        <p:sp>
          <p:nvSpPr>
            <p:cNvPr id="752" name="Rectangle 89"/>
            <p:cNvSpPr>
              <a:spLocks noChangeArrowheads="1"/>
            </p:cNvSpPr>
            <p:nvPr/>
          </p:nvSpPr>
          <p:spPr bwMode="auto">
            <a:xfrm>
              <a:off x="2180196" y="4540306"/>
              <a:ext cx="144462" cy="144462"/>
            </a:xfrm>
            <a:prstGeom prst="rect">
              <a:avLst/>
            </a:prstGeom>
            <a:gradFill rotWithShape="1">
              <a:gsLst>
                <a:gs pos="0">
                  <a:srgbClr val="339966">
                    <a:gamma/>
                    <a:tint val="0"/>
                    <a:invGamma/>
                  </a:srgbClr>
                </a:gs>
                <a:gs pos="100000">
                  <a:srgbClr val="339966"/>
                </a:gs>
              </a:gsLst>
              <a:path path="shape">
                <a:fillToRect l="50000" t="50000" r="50000" b="50000"/>
              </a:path>
            </a:gradFill>
            <a:ln w="9525">
              <a:noFill/>
              <a:miter lim="800000"/>
              <a:headEnd/>
              <a:tailEnd/>
            </a:ln>
            <a:effectLst>
              <a:outerShdw dist="35921" dir="2700000" algn="ctr" rotWithShape="0">
                <a:srgbClr val="808080">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endParaRPr>
            </a:p>
          </p:txBody>
        </p:sp>
        <p:sp>
          <p:nvSpPr>
            <p:cNvPr id="753" name="テキスト ボックス 752"/>
            <p:cNvSpPr txBox="1"/>
            <p:nvPr/>
          </p:nvSpPr>
          <p:spPr>
            <a:xfrm>
              <a:off x="2512777" y="4386998"/>
              <a:ext cx="1900113" cy="307777"/>
            </a:xfrm>
            <a:prstGeom prst="rect">
              <a:avLst/>
            </a:prstGeom>
            <a:noFill/>
          </p:spPr>
          <p:txBody>
            <a:bodyPr wrap="square" rtlCol="0">
              <a:spAutoFit/>
            </a:bodyPr>
            <a:lstStyle/>
            <a:p>
              <a:r>
                <a:rPr lang="ja-JP" altLang="en-US" sz="1400" dirty="0">
                  <a:solidFill>
                    <a:srgbClr val="000000"/>
                  </a:solidFill>
                  <a:latin typeface="HG丸ｺﾞｼｯｸM-PRO" panose="020F0600000000000000" pitchFamily="50" charset="-128"/>
                  <a:ea typeface="HG丸ｺﾞｼｯｸM-PRO" panose="020F0600000000000000" pitchFamily="50" charset="-128"/>
                </a:rPr>
                <a:t>配水場</a:t>
              </a:r>
            </a:p>
          </p:txBody>
        </p:sp>
        <p:cxnSp>
          <p:nvCxnSpPr>
            <p:cNvPr id="754" name="直線矢印コネクタ 753"/>
            <p:cNvCxnSpPr/>
            <p:nvPr/>
          </p:nvCxnSpPr>
          <p:spPr bwMode="auto">
            <a:xfrm flipV="1">
              <a:off x="2108634" y="5017855"/>
              <a:ext cx="360040" cy="1"/>
            </a:xfrm>
            <a:prstGeom prst="straightConnector1">
              <a:avLst/>
            </a:prstGeom>
            <a:noFill/>
            <a:ln w="25400" cap="flat" cmpd="sng" algn="ctr">
              <a:solidFill>
                <a:srgbClr val="2D2D8A"/>
              </a:solidFill>
              <a:prstDash val="solid"/>
              <a:headEnd type="none" w="med" len="med"/>
              <a:tailEnd type="arrow"/>
            </a:ln>
            <a:effectLst>
              <a:outerShdw blurRad="40000" dist="20000" dir="5400000" rotWithShape="0">
                <a:srgbClr val="000000">
                  <a:alpha val="38000"/>
                </a:srgbClr>
              </a:outerShdw>
            </a:effectLst>
          </p:spPr>
        </p:cxnSp>
        <p:cxnSp>
          <p:nvCxnSpPr>
            <p:cNvPr id="755" name="直線矢印コネクタ 754"/>
            <p:cNvCxnSpPr/>
            <p:nvPr/>
          </p:nvCxnSpPr>
          <p:spPr bwMode="auto">
            <a:xfrm flipV="1">
              <a:off x="2108634" y="5476409"/>
              <a:ext cx="360040" cy="1"/>
            </a:xfrm>
            <a:prstGeom prst="straightConnector1">
              <a:avLst/>
            </a:prstGeom>
            <a:noFill/>
            <a:ln w="38100" cap="flat" cmpd="sng" algn="ctr">
              <a:solidFill>
                <a:srgbClr val="FF0000"/>
              </a:solidFill>
              <a:prstDash val="solid"/>
              <a:headEnd type="none" w="med" len="med"/>
              <a:tailEnd type="arrow"/>
            </a:ln>
            <a:effectLst>
              <a:outerShdw blurRad="40000" dist="23000" dir="5400000" rotWithShape="0">
                <a:srgbClr val="000000">
                  <a:alpha val="35000"/>
                </a:srgbClr>
              </a:outerShdw>
            </a:effectLst>
          </p:spPr>
        </p:cxnSp>
        <p:sp>
          <p:nvSpPr>
            <p:cNvPr id="756" name="テキスト ボックス 755"/>
            <p:cNvSpPr txBox="1"/>
            <p:nvPr/>
          </p:nvSpPr>
          <p:spPr>
            <a:xfrm>
              <a:off x="2512777" y="4828338"/>
              <a:ext cx="1900113" cy="307777"/>
            </a:xfrm>
            <a:prstGeom prst="rect">
              <a:avLst/>
            </a:prstGeom>
            <a:noFill/>
          </p:spPr>
          <p:txBody>
            <a:bodyPr wrap="square" rtlCol="0">
              <a:spAutoFit/>
            </a:bodyPr>
            <a:lstStyle/>
            <a:p>
              <a:r>
                <a:rPr lang="ja-JP" altLang="en-US" sz="1400" dirty="0">
                  <a:solidFill>
                    <a:srgbClr val="000000"/>
                  </a:solidFill>
                  <a:latin typeface="HG丸ｺﾞｼｯｸM-PRO" panose="020F0600000000000000" pitchFamily="50" charset="-128"/>
                  <a:ea typeface="HG丸ｺﾞｼｯｸM-PRO" panose="020F0600000000000000" pitchFamily="50" charset="-128"/>
                </a:rPr>
                <a:t>遠隔管理</a:t>
              </a:r>
            </a:p>
          </p:txBody>
        </p:sp>
        <p:sp>
          <p:nvSpPr>
            <p:cNvPr id="757" name="テキスト ボックス 756"/>
            <p:cNvSpPr txBox="1"/>
            <p:nvPr/>
          </p:nvSpPr>
          <p:spPr>
            <a:xfrm>
              <a:off x="2512777" y="5251094"/>
              <a:ext cx="1900113" cy="307777"/>
            </a:xfrm>
            <a:prstGeom prst="rect">
              <a:avLst/>
            </a:prstGeom>
            <a:noFill/>
          </p:spPr>
          <p:txBody>
            <a:bodyPr wrap="square" rtlCol="0">
              <a:spAutoFit/>
            </a:bodyPr>
            <a:lstStyle/>
            <a:p>
              <a:r>
                <a:rPr lang="ja-JP" altLang="en-US" sz="1400" dirty="0">
                  <a:solidFill>
                    <a:srgbClr val="000000"/>
                  </a:solidFill>
                  <a:latin typeface="HG丸ｺﾞｼｯｸM-PRO" panose="020F0600000000000000" pitchFamily="50" charset="-128"/>
                  <a:ea typeface="HG丸ｺﾞｼｯｸM-PRO" panose="020F0600000000000000" pitchFamily="50" charset="-128"/>
                </a:rPr>
                <a:t>遠隔管理（新規）</a:t>
              </a:r>
            </a:p>
          </p:txBody>
        </p:sp>
        <p:sp>
          <p:nvSpPr>
            <p:cNvPr id="758" name="正方形/長方形 757"/>
            <p:cNvSpPr/>
            <p:nvPr/>
          </p:nvSpPr>
          <p:spPr bwMode="auto">
            <a:xfrm>
              <a:off x="1857114" y="3574238"/>
              <a:ext cx="2627784" cy="2181597"/>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endParaRPr>
            </a:p>
          </p:txBody>
        </p:sp>
        <p:sp>
          <p:nvSpPr>
            <p:cNvPr id="759" name="テキスト ボックス 758"/>
            <p:cNvSpPr txBox="1"/>
            <p:nvPr/>
          </p:nvSpPr>
          <p:spPr>
            <a:xfrm>
              <a:off x="1964618" y="3604202"/>
              <a:ext cx="1900113" cy="307777"/>
            </a:xfrm>
            <a:prstGeom prst="rect">
              <a:avLst/>
            </a:prstGeom>
            <a:noFill/>
          </p:spPr>
          <p:txBody>
            <a:bodyPr wrap="square" rtlCol="0">
              <a:spAutoFit/>
            </a:bodyPr>
            <a:lstStyle/>
            <a:p>
              <a:r>
                <a:rPr lang="ja-JP" altLang="en-US" sz="1400" b="1" dirty="0">
                  <a:solidFill>
                    <a:srgbClr val="000000"/>
                  </a:solidFill>
                  <a:latin typeface="HG丸ｺﾞｼｯｸM-PRO" panose="020F0600000000000000" pitchFamily="50" charset="-128"/>
                  <a:ea typeface="HG丸ｺﾞｼｯｸM-PRO" panose="020F0600000000000000" pitchFamily="50" charset="-128"/>
                </a:rPr>
                <a:t>凡例</a:t>
              </a:r>
            </a:p>
          </p:txBody>
        </p:sp>
      </p:grpSp>
      <p:sp>
        <p:nvSpPr>
          <p:cNvPr id="2" name="テキスト ボックス 1"/>
          <p:cNvSpPr txBox="1"/>
          <p:nvPr/>
        </p:nvSpPr>
        <p:spPr>
          <a:xfrm>
            <a:off x="5095180" y="2473732"/>
            <a:ext cx="1205012" cy="52322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柴島浄水場</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lang="ja-JP" altLang="en-US" sz="1400" dirty="0">
                <a:latin typeface="HG丸ｺﾞｼｯｸM-PRO" panose="020F0600000000000000" pitchFamily="50" charset="-128"/>
                <a:ea typeface="HG丸ｺﾞｼｯｸM-PRO" panose="020F0600000000000000" pitchFamily="50" charset="-128"/>
              </a:rPr>
              <a:t>総合管理棟</a:t>
            </a:r>
            <a:endParaRPr kumimoji="1" lang="ja-JP" altLang="en-US" sz="1400" dirty="0">
              <a:latin typeface="HG丸ｺﾞｼｯｸM-PRO" panose="020F0600000000000000" pitchFamily="50" charset="-128"/>
              <a:ea typeface="HG丸ｺﾞｼｯｸM-PRO" panose="020F0600000000000000" pitchFamily="50" charset="-128"/>
            </a:endParaRPr>
          </a:p>
        </p:txBody>
      </p:sp>
      <p:cxnSp>
        <p:nvCxnSpPr>
          <p:cNvPr id="375" name="直線コネクタ 374"/>
          <p:cNvCxnSpPr>
            <a:stCxn id="2" idx="2"/>
            <a:endCxn id="729" idx="2"/>
          </p:cNvCxnSpPr>
          <p:nvPr/>
        </p:nvCxnSpPr>
        <p:spPr>
          <a:xfrm>
            <a:off x="5697686" y="2996952"/>
            <a:ext cx="1295253" cy="166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正方形/長方形 127"/>
          <p:cNvSpPr/>
          <p:nvPr/>
        </p:nvSpPr>
        <p:spPr>
          <a:xfrm>
            <a:off x="201440" y="1400082"/>
            <a:ext cx="4640436" cy="1740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285750" indent="-285750">
              <a:buFont typeface="Wingdings" panose="05000000000000000000" pitchFamily="2" charset="2"/>
              <a:buChar char="ü"/>
            </a:pPr>
            <a:r>
              <a:rPr lang="ja-JP" altLang="en-US" sz="1400" dirty="0">
                <a:solidFill>
                  <a:schemeClr val="tx1"/>
                </a:solidFill>
                <a:latin typeface="HG丸ｺﾞｼｯｸM-PRO" panose="020F0600000000000000" pitchFamily="50" charset="-128"/>
                <a:ea typeface="HG丸ｺﾞｼｯｸM-PRO" panose="020F0600000000000000" pitchFamily="50" charset="-128"/>
              </a:rPr>
              <a:t>現在、柴島浄水場総合管理棟に設置されている総合水運用システムにより、市域の配水場に関しては、遠隔による一元管理を実施</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ü"/>
            </a:pP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ü"/>
            </a:pPr>
            <a:r>
              <a:rPr lang="ja-JP" altLang="en-US" sz="1400" dirty="0">
                <a:solidFill>
                  <a:schemeClr val="tx1"/>
                </a:solidFill>
                <a:latin typeface="HG丸ｺﾞｼｯｸM-PRO" panose="020F0600000000000000" pitchFamily="50" charset="-128"/>
                <a:ea typeface="HG丸ｺﾞｼｯｸM-PRO" panose="020F0600000000000000" pitchFamily="50" charset="-128"/>
              </a:rPr>
              <a:t>今後は、</a:t>
            </a:r>
            <a:r>
              <a:rPr lang="en-US" altLang="ja-JP" sz="1400" dirty="0">
                <a:solidFill>
                  <a:schemeClr val="tx1"/>
                </a:solidFill>
                <a:latin typeface="HG丸ｺﾞｼｯｸM-PRO" panose="020F0600000000000000" pitchFamily="50" charset="-128"/>
                <a:ea typeface="HG丸ｺﾞｼｯｸM-PRO" panose="020F0600000000000000" pitchFamily="50" charset="-128"/>
              </a:rPr>
              <a:t>ICT</a:t>
            </a:r>
            <a:r>
              <a:rPr lang="ja-JP" altLang="en-US" sz="1400" dirty="0">
                <a:solidFill>
                  <a:schemeClr val="tx1"/>
                </a:solidFill>
                <a:latin typeface="HG丸ｺﾞｼｯｸM-PRO" panose="020F0600000000000000" pitchFamily="50" charset="-128"/>
                <a:ea typeface="HG丸ｺﾞｼｯｸM-PRO" panose="020F0600000000000000" pitchFamily="50" charset="-128"/>
              </a:rPr>
              <a:t>技術を活用し、総合水運用システムの高度化を進め、取・浄水場においても遠隔により一元的に管理予定</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8403104" y="1366638"/>
            <a:ext cx="692531" cy="432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楠葉</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取水場</a:t>
            </a:r>
          </a:p>
        </p:txBody>
      </p:sp>
      <p:sp>
        <p:nvSpPr>
          <p:cNvPr id="130" name="正方形/長方形 129"/>
          <p:cNvSpPr/>
          <p:nvPr/>
        </p:nvSpPr>
        <p:spPr>
          <a:xfrm>
            <a:off x="8403104" y="3861096"/>
            <a:ext cx="692531" cy="432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庭窪</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浄水場</a:t>
            </a:r>
          </a:p>
        </p:txBody>
      </p:sp>
      <p:sp>
        <p:nvSpPr>
          <p:cNvPr id="131" name="正方形/長方形 130"/>
          <p:cNvSpPr/>
          <p:nvPr/>
        </p:nvSpPr>
        <p:spPr>
          <a:xfrm>
            <a:off x="8403104" y="3357040"/>
            <a:ext cx="692531" cy="432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豊野</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浄水場</a:t>
            </a:r>
          </a:p>
        </p:txBody>
      </p:sp>
      <p:cxnSp>
        <p:nvCxnSpPr>
          <p:cNvPr id="5" name="直線矢印コネクタ 4"/>
          <p:cNvCxnSpPr>
            <a:stCxn id="3" idx="2"/>
            <a:endCxn id="712" idx="7"/>
          </p:cNvCxnSpPr>
          <p:nvPr/>
        </p:nvCxnSpPr>
        <p:spPr>
          <a:xfrm flipH="1">
            <a:off x="8404978" y="1798638"/>
            <a:ext cx="344392" cy="361767"/>
          </a:xfrm>
          <a:prstGeom prst="straightConnector1">
            <a:avLst/>
          </a:prstGeom>
          <a:ln>
            <a:solidFill>
              <a:schemeClr val="tx1">
                <a:lumMod val="95000"/>
                <a:lumOff val="5000"/>
              </a:schemeClr>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a:stCxn id="131" idx="1"/>
            <a:endCxn id="711" idx="5"/>
          </p:cNvCxnSpPr>
          <p:nvPr/>
        </p:nvCxnSpPr>
        <p:spPr>
          <a:xfrm flipH="1" flipV="1">
            <a:off x="8091720" y="3023627"/>
            <a:ext cx="311384" cy="549413"/>
          </a:xfrm>
          <a:prstGeom prst="straightConnector1">
            <a:avLst/>
          </a:prstGeom>
          <a:ln>
            <a:solidFill>
              <a:schemeClr val="tx1">
                <a:lumMod val="95000"/>
                <a:lumOff val="5000"/>
              </a:schemeClr>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a:stCxn id="130" idx="1"/>
            <a:endCxn id="699" idx="4"/>
          </p:cNvCxnSpPr>
          <p:nvPr/>
        </p:nvCxnSpPr>
        <p:spPr>
          <a:xfrm flipH="1" flipV="1">
            <a:off x="7533085" y="3183731"/>
            <a:ext cx="870019" cy="893365"/>
          </a:xfrm>
          <a:prstGeom prst="straightConnector1">
            <a:avLst/>
          </a:prstGeom>
          <a:ln>
            <a:solidFill>
              <a:schemeClr val="tx1">
                <a:lumMod val="95000"/>
                <a:lumOff val="5000"/>
              </a:schemeClr>
            </a:solidFill>
            <a:tailEnd type="diamond" w="lg" len="lg"/>
          </a:ln>
        </p:spPr>
        <p:style>
          <a:lnRef idx="1">
            <a:schemeClr val="accent1"/>
          </a:lnRef>
          <a:fillRef idx="0">
            <a:schemeClr val="accent1"/>
          </a:fillRef>
          <a:effectRef idx="0">
            <a:schemeClr val="accent1"/>
          </a:effectRef>
          <a:fontRef idx="minor">
            <a:schemeClr val="tx1"/>
          </a:fontRef>
        </p:style>
      </p:cxnSp>
      <p:sp>
        <p:nvSpPr>
          <p:cNvPr id="136" name="スライド番号プレースホルダー 2"/>
          <p:cNvSpPr>
            <a:spLocks noGrp="1"/>
          </p:cNvSpPr>
          <p:nvPr>
            <p:ph type="sldNum" sz="quarter" idx="12"/>
          </p:nvPr>
        </p:nvSpPr>
        <p:spPr>
          <a:xfrm>
            <a:off x="6988552" y="6483180"/>
            <a:ext cx="2133600" cy="365125"/>
          </a:xfrm>
        </p:spPr>
        <p:txBody>
          <a:bodyPr/>
          <a:lstStyle/>
          <a:p>
            <a:fld id="{7853CF83-2CA7-468D-933C-9DDBEAA5E899}" type="slidenum">
              <a:rPr kumimoji="1" lang="ja-JP" altLang="en-US" smtClean="0">
                <a:solidFill>
                  <a:schemeClr val="tx1"/>
                </a:solidFill>
              </a:rPr>
              <a:t>41</a:t>
            </a:fld>
            <a:endParaRPr kumimoji="1" lang="ja-JP" altLang="en-US" dirty="0">
              <a:solidFill>
                <a:schemeClr val="tx1"/>
              </a:solidFill>
            </a:endParaRPr>
          </a:p>
        </p:txBody>
      </p:sp>
      <p:sp>
        <p:nvSpPr>
          <p:cNvPr id="138" name="四角形: 角を丸くする 137">
            <a:extLst>
              <a:ext uri="{FF2B5EF4-FFF2-40B4-BE49-F238E27FC236}">
                <a16:creationId xmlns:a16="http://schemas.microsoft.com/office/drawing/2014/main" xmlns="" id="{8224D2DC-8D5C-413D-8A0D-702303B445A2}"/>
              </a:ext>
            </a:extLst>
          </p:cNvPr>
          <p:cNvSpPr/>
          <p:nvPr/>
        </p:nvSpPr>
        <p:spPr>
          <a:xfrm>
            <a:off x="215516" y="69973"/>
            <a:ext cx="1728000" cy="39600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３－②大阪市改革</a:t>
            </a:r>
          </a:p>
        </p:txBody>
      </p:sp>
    </p:spTree>
    <p:extLst>
      <p:ext uri="{BB962C8B-B14F-4D97-AF65-F5344CB8AC3E}">
        <p14:creationId xmlns:p14="http://schemas.microsoft.com/office/powerpoint/2010/main" val="2459710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3608" y="2420888"/>
            <a:ext cx="7571303" cy="1077218"/>
          </a:xfrm>
          <a:prstGeom prst="rect">
            <a:avLst/>
          </a:prstGeom>
          <a:noFill/>
        </p:spPr>
        <p:txBody>
          <a:bodyPr wrap="none" rtlCol="0">
            <a:spAutoFit/>
          </a:bodyPr>
          <a:lstStyle/>
          <a:p>
            <a:pPr algn="ct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大阪広域水道企業団</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（旧大阪府水道部）</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の改革</a:t>
            </a:r>
          </a:p>
        </p:txBody>
      </p:sp>
      <p:sp>
        <p:nvSpPr>
          <p:cNvPr id="4" name="スライド番号プレースホルダー 2"/>
          <p:cNvSpPr>
            <a:spLocks noGrp="1"/>
          </p:cNvSpPr>
          <p:nvPr>
            <p:ph type="sldNum" sz="quarter" idx="12"/>
          </p:nvPr>
        </p:nvSpPr>
        <p:spPr>
          <a:xfrm>
            <a:off x="6988552" y="6483180"/>
            <a:ext cx="2133600" cy="365125"/>
          </a:xfrm>
        </p:spPr>
        <p:txBody>
          <a:bodyPr/>
          <a:lstStyle/>
          <a:p>
            <a:fld id="{7853CF83-2CA7-468D-933C-9DDBEAA5E899}" type="slidenum">
              <a:rPr kumimoji="1" lang="ja-JP" altLang="en-US" smtClean="0">
                <a:solidFill>
                  <a:schemeClr val="tx1"/>
                </a:solidFill>
              </a:rPr>
              <a:t>42</a:t>
            </a:fld>
            <a:endParaRPr kumimoji="1" lang="ja-JP" altLang="en-US" dirty="0">
              <a:solidFill>
                <a:schemeClr val="tx1"/>
              </a:solidFill>
            </a:endParaRPr>
          </a:p>
        </p:txBody>
      </p:sp>
    </p:spTree>
    <p:extLst>
      <p:ext uri="{BB962C8B-B14F-4D97-AF65-F5344CB8AC3E}">
        <p14:creationId xmlns:p14="http://schemas.microsoft.com/office/powerpoint/2010/main" val="2909584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56643" y="87336"/>
            <a:ext cx="3852337"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大阪広域水道企業団の概要</a:t>
            </a:r>
          </a:p>
        </p:txBody>
      </p:sp>
      <p:sp>
        <p:nvSpPr>
          <p:cNvPr id="2" name="正方形/長方形 1"/>
          <p:cNvSpPr/>
          <p:nvPr/>
        </p:nvSpPr>
        <p:spPr>
          <a:xfrm>
            <a:off x="4572000" y="896814"/>
            <a:ext cx="4464496" cy="1308050"/>
          </a:xfrm>
          <a:prstGeom prst="rect">
            <a:avLst/>
          </a:prstGeom>
          <a:ln>
            <a:solidFill>
              <a:schemeClr val="bg1">
                <a:lumMod val="75000"/>
              </a:schemeClr>
            </a:solidFill>
          </a:ln>
        </p:spPr>
        <p:txBody>
          <a:bodyPr wrap="square">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＜設立の沿革＞</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府内</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市町村議会において規約（案）を可決 </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大阪広域水道企業団の設立許可</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市町村でスタート→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月に</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市町村） </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大阪府と事業承継協定を締結</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（条例可決後発動）</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水道用水供給事業及び工業用水道事業の事業開始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4680520" y="2399447"/>
            <a:ext cx="4139952" cy="1384995"/>
          </a:xfrm>
          <a:prstGeom prst="rect">
            <a:avLst/>
          </a:prstGeom>
          <a:ln>
            <a:solidFill>
              <a:schemeClr val="bg1">
                <a:lumMod val="75000"/>
              </a:schemeClr>
            </a:solidFill>
          </a:ln>
        </p:spPr>
        <p:txBody>
          <a:bodyPr wrap="square">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＜受水市町村（末端給水事業者）との統合の取り組み＞</a:t>
            </a: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月統合</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四條畷市・太子町・千早赤阪村：平成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月統合　</a:t>
            </a: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月の統合を目指して協議中</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泉南市・阪南市・豊能町・能勢町・忠岡町・田尻町・岬町</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717" y="823790"/>
            <a:ext cx="4227259" cy="592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表 4"/>
          <p:cNvGraphicFramePr>
            <a:graphicFrameLocks noGrp="1"/>
          </p:cNvGraphicFramePr>
          <p:nvPr>
            <p:extLst>
              <p:ext uri="{D42A27DB-BD31-4B8C-83A1-F6EECF244321}">
                <p14:modId xmlns:p14="http://schemas.microsoft.com/office/powerpoint/2010/main" val="1330578931"/>
              </p:ext>
            </p:extLst>
          </p:nvPr>
        </p:nvGraphicFramePr>
        <p:xfrm>
          <a:off x="4283968" y="4229305"/>
          <a:ext cx="2088232" cy="1981200"/>
        </p:xfrm>
        <a:graphic>
          <a:graphicData uri="http://schemas.openxmlformats.org/drawingml/2006/table">
            <a:tbl>
              <a:tblPr firstRow="1" bandRow="1">
                <a:tableStyleId>{5940675A-B579-460E-94D1-54222C63F5DA}</a:tableStyleId>
              </a:tblPr>
              <a:tblGrid>
                <a:gridCol w="835293">
                  <a:extLst>
                    <a:ext uri="{9D8B030D-6E8A-4147-A177-3AD203B41FA5}">
                      <a16:colId xmlns:a16="http://schemas.microsoft.com/office/drawing/2014/main" xmlns="" val="20000"/>
                    </a:ext>
                  </a:extLst>
                </a:gridCol>
                <a:gridCol w="1252939">
                  <a:extLst>
                    <a:ext uri="{9D8B030D-6E8A-4147-A177-3AD203B41FA5}">
                      <a16:colId xmlns:a16="http://schemas.microsoft.com/office/drawing/2014/main" xmlns="" val="20001"/>
                    </a:ext>
                  </a:extLst>
                </a:gridCol>
              </a:tblGrid>
              <a:tr h="235334">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a:txBody>
                  <a:tcPr marL="36000" marR="36000">
                    <a:solidFill>
                      <a:schemeClr val="accent1">
                        <a:lumMod val="40000"/>
                        <a:lumOff val="6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a:t>
                      </a:r>
                    </a:p>
                  </a:txBody>
                  <a:tcPr marL="36000" marR="36000">
                    <a:solidFill>
                      <a:schemeClr val="accent1">
                        <a:lumMod val="40000"/>
                        <a:lumOff val="60000"/>
                      </a:schemeClr>
                    </a:solidFill>
                  </a:tcPr>
                </a:tc>
                <a:extLst>
                  <a:ext uri="{0D108BD9-81ED-4DB2-BD59-A6C34878D82A}">
                    <a16:rowId xmlns:a16="http://schemas.microsoft.com/office/drawing/2014/main" xmlns="" val="10000"/>
                  </a:ext>
                </a:extLst>
              </a:tr>
              <a:tr h="235334">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事業収益</a:t>
                      </a:r>
                    </a:p>
                  </a:txBody>
                  <a:tcPr marL="36000" marR="36000"/>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422</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txBody>
                  <a:tcPr marL="36000" marR="36000"/>
                </a:tc>
                <a:extLst>
                  <a:ext uri="{0D108BD9-81ED-4DB2-BD59-A6C34878D82A}">
                    <a16:rowId xmlns:a16="http://schemas.microsoft.com/office/drawing/2014/main" xmlns="" val="10001"/>
                  </a:ext>
                </a:extLst>
              </a:tr>
              <a:tr h="235334">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事業費用</a:t>
                      </a:r>
                    </a:p>
                  </a:txBody>
                  <a:tcPr marL="36000" marR="36000"/>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359</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txBody>
                  <a:tcPr marL="36000" marR="36000"/>
                </a:tc>
                <a:extLst>
                  <a:ext uri="{0D108BD9-81ED-4DB2-BD59-A6C34878D82A}">
                    <a16:rowId xmlns:a16="http://schemas.microsoft.com/office/drawing/2014/main" xmlns="" val="10002"/>
                  </a:ext>
                </a:extLst>
              </a:tr>
              <a:tr h="235334">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資本金</a:t>
                      </a:r>
                    </a:p>
                  </a:txBody>
                  <a:tcPr marL="36000" marR="36000"/>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290</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txBody>
                  <a:tcPr marL="36000" marR="36000"/>
                </a:tc>
                <a:extLst>
                  <a:ext uri="{0D108BD9-81ED-4DB2-BD59-A6C34878D82A}">
                    <a16:rowId xmlns:a16="http://schemas.microsoft.com/office/drawing/2014/main" xmlns="" val="1930399160"/>
                  </a:ext>
                </a:extLst>
              </a:tr>
              <a:tr h="235334">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企業債残高</a:t>
                      </a:r>
                    </a:p>
                  </a:txBody>
                  <a:tcPr marL="36000" marR="36000"/>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1,034</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txBody>
                  <a:tcPr marL="36000" marR="36000"/>
                </a:tc>
                <a:extLst>
                  <a:ext uri="{0D108BD9-81ED-4DB2-BD59-A6C34878D82A}">
                    <a16:rowId xmlns:a16="http://schemas.microsoft.com/office/drawing/2014/main" xmlns="" val="1891724305"/>
                  </a:ext>
                </a:extLst>
              </a:tr>
              <a:tr h="387609">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職員数</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うち技術職</a:t>
                      </a:r>
                    </a:p>
                  </a:txBody>
                  <a:tcPr marL="36000" marR="36000"/>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373</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 </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309</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marL="36000" marR="36000"/>
                </a:tc>
                <a:extLst>
                  <a:ext uri="{0D108BD9-81ED-4DB2-BD59-A6C34878D82A}">
                    <a16:rowId xmlns:a16="http://schemas.microsoft.com/office/drawing/2014/main" xmlns="" val="10003"/>
                  </a:ext>
                </a:extLst>
              </a:tr>
              <a:tr h="235334">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有収水量</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51,862</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a:t>
                      </a:r>
                      <a:r>
                        <a:rPr kumimoji="1" lang="en-US" altLang="ja-JP" sz="1100"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marL="36000" marR="36000"/>
                </a:tc>
                <a:extLst>
                  <a:ext uri="{0D108BD9-81ED-4DB2-BD59-A6C34878D82A}">
                    <a16:rowId xmlns:a16="http://schemas.microsoft.com/office/drawing/2014/main" xmlns="" val="3384494504"/>
                  </a:ext>
                </a:extLst>
              </a:tr>
            </a:tbl>
          </a:graphicData>
        </a:graphic>
      </p:graphicFrame>
      <p:sp>
        <p:nvSpPr>
          <p:cNvPr id="7" name="テキスト ボックス 6"/>
          <p:cNvSpPr txBox="1"/>
          <p:nvPr/>
        </p:nvSpPr>
        <p:spPr>
          <a:xfrm>
            <a:off x="4319487" y="3921528"/>
            <a:ext cx="1914307" cy="307777"/>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主要データ</a:t>
            </a:r>
            <a:r>
              <a:rPr kumimoji="1" lang="en-US" altLang="ja-JP" sz="1400" b="1"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平成</a:t>
            </a:r>
            <a:r>
              <a:rPr kumimoji="1" lang="en-US" altLang="ja-JP" sz="1100" dirty="0">
                <a:latin typeface="Meiryo UI" panose="020B0604030504040204" pitchFamily="50" charset="-128"/>
                <a:ea typeface="Meiryo UI" panose="020B0604030504040204" pitchFamily="50" charset="-128"/>
              </a:rPr>
              <a:t>27</a:t>
            </a:r>
            <a:r>
              <a:rPr kumimoji="1" lang="ja-JP" altLang="en-US" sz="1100" dirty="0">
                <a:latin typeface="Meiryo UI" panose="020B0604030504040204" pitchFamily="50" charset="-128"/>
                <a:ea typeface="Meiryo UI" panose="020B0604030504040204" pitchFamily="50" charset="-128"/>
              </a:rPr>
              <a:t>年度</a:t>
            </a:r>
            <a:endParaRPr kumimoji="1" lang="ja-JP" altLang="en-US" sz="1400" dirty="0">
              <a:latin typeface="Meiryo UI" panose="020B0604030504040204" pitchFamily="50" charset="-128"/>
              <a:ea typeface="Meiryo UI" panose="020B0604030504040204" pitchFamily="50" charset="-128"/>
            </a:endParaRPr>
          </a:p>
        </p:txBody>
      </p:sp>
      <p:sp>
        <p:nvSpPr>
          <p:cNvPr id="10" name="スライド番号プレースホルダー 2"/>
          <p:cNvSpPr>
            <a:spLocks noGrp="1"/>
          </p:cNvSpPr>
          <p:nvPr>
            <p:ph type="sldNum" sz="quarter" idx="12"/>
          </p:nvPr>
        </p:nvSpPr>
        <p:spPr>
          <a:xfrm>
            <a:off x="6987480" y="6505351"/>
            <a:ext cx="2133600" cy="365125"/>
          </a:xfrm>
        </p:spPr>
        <p:txBody>
          <a:bodyPr/>
          <a:lstStyle/>
          <a:p>
            <a:fld id="{7853CF83-2CA7-468D-933C-9DDBEAA5E899}" type="slidenum">
              <a:rPr kumimoji="1" lang="ja-JP" altLang="en-US" smtClean="0">
                <a:solidFill>
                  <a:schemeClr val="tx1"/>
                </a:solidFill>
              </a:rPr>
              <a:t>43</a:t>
            </a:fld>
            <a:endParaRPr kumimoji="1" lang="ja-JP" altLang="en-US" dirty="0">
              <a:solidFill>
                <a:schemeClr val="tx1"/>
              </a:solidFill>
            </a:endParaRPr>
          </a:p>
        </p:txBody>
      </p:sp>
      <p:sp>
        <p:nvSpPr>
          <p:cNvPr id="8" name="テキスト ボックス 7"/>
          <p:cNvSpPr txBox="1"/>
          <p:nvPr/>
        </p:nvSpPr>
        <p:spPr>
          <a:xfrm>
            <a:off x="408222" y="806908"/>
            <a:ext cx="3515706"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執行機関・議決機関・運営協議会・首長会議</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251520" y="622972"/>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588224" y="3931456"/>
            <a:ext cx="1101584" cy="307777"/>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ガバナンス</a:t>
            </a:r>
            <a:r>
              <a:rPr kumimoji="1" lang="en-US" altLang="ja-JP" sz="1400" b="1"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75228137"/>
              </p:ext>
            </p:extLst>
          </p:nvPr>
        </p:nvGraphicFramePr>
        <p:xfrm>
          <a:off x="6516216" y="4239233"/>
          <a:ext cx="2520279" cy="2204040"/>
        </p:xfrm>
        <a:graphic>
          <a:graphicData uri="http://schemas.openxmlformats.org/drawingml/2006/table">
            <a:tbl>
              <a:tblPr firstRow="1" bandRow="1">
                <a:tableStyleId>{5940675A-B579-460E-94D1-54222C63F5DA}</a:tableStyleId>
              </a:tblPr>
              <a:tblGrid>
                <a:gridCol w="267323">
                  <a:extLst>
                    <a:ext uri="{9D8B030D-6E8A-4147-A177-3AD203B41FA5}">
                      <a16:colId xmlns:a16="http://schemas.microsoft.com/office/drawing/2014/main" xmlns="" val="20000"/>
                    </a:ext>
                  </a:extLst>
                </a:gridCol>
                <a:gridCol w="901183">
                  <a:extLst>
                    <a:ext uri="{9D8B030D-6E8A-4147-A177-3AD203B41FA5}">
                      <a16:colId xmlns:a16="http://schemas.microsoft.com/office/drawing/2014/main" xmlns="" val="20002"/>
                    </a:ext>
                  </a:extLst>
                </a:gridCol>
                <a:gridCol w="1351773">
                  <a:extLst>
                    <a:ext uri="{9D8B030D-6E8A-4147-A177-3AD203B41FA5}">
                      <a16:colId xmlns:a16="http://schemas.microsoft.com/office/drawing/2014/main" xmlns="" val="20001"/>
                    </a:ext>
                  </a:extLst>
                </a:gridCol>
              </a:tblGrid>
              <a:tr h="235334">
                <a:tc gridSpan="2">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a:t>
                      </a:r>
                    </a:p>
                  </a:txBody>
                  <a:tcPr marL="36000" marR="36000" marT="36000" marB="36000">
                    <a:solidFill>
                      <a:schemeClr val="accent1">
                        <a:lumMod val="40000"/>
                        <a:lumOff val="60000"/>
                      </a:schemeClr>
                    </a:solidFill>
                  </a:tcPr>
                </a:tc>
                <a:tc hMerge="1">
                  <a:txBody>
                    <a:bodyPr/>
                    <a:lstStyle/>
                    <a:p>
                      <a:endParaRPr kumimoji="1" lang="ja-JP" altLang="en-US"/>
                    </a:p>
                  </a:txBody>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取扱い案件</a:t>
                      </a:r>
                    </a:p>
                  </a:txBody>
                  <a:tcPr marL="36000" marR="36000" marT="36000" marB="36000">
                    <a:solidFill>
                      <a:schemeClr val="accent1">
                        <a:lumMod val="40000"/>
                        <a:lumOff val="60000"/>
                      </a:schemeClr>
                    </a:solidFill>
                  </a:tcPr>
                </a:tc>
                <a:extLst>
                  <a:ext uri="{0D108BD9-81ED-4DB2-BD59-A6C34878D82A}">
                    <a16:rowId xmlns:a16="http://schemas.microsoft.com/office/drawing/2014/main" xmlns="" val="10000"/>
                  </a:ext>
                </a:extLst>
              </a:tr>
              <a:tr h="235334">
                <a:tc gridSpan="2">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構成市町村議会</a:t>
                      </a:r>
                    </a:p>
                  </a:txBody>
                  <a:tcPr marL="36000" marR="36000" marT="36000" marB="36000"/>
                </a:tc>
                <a:tc hMerge="1">
                  <a:txBody>
                    <a:bodyPr/>
                    <a:lstStyle/>
                    <a:p>
                      <a:endParaRPr kumimoji="1" lang="ja-JP" altLang="en-US"/>
                    </a:p>
                  </a:txBody>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企業団規約の改廃</a:t>
                      </a:r>
                    </a:p>
                  </a:txBody>
                  <a:tcPr marL="36000" marR="36000" marT="36000" marB="36000"/>
                </a:tc>
                <a:extLst>
                  <a:ext uri="{0D108BD9-81ED-4DB2-BD59-A6C34878D82A}">
                    <a16:rowId xmlns:a16="http://schemas.microsoft.com/office/drawing/2014/main" xmlns="" val="10001"/>
                  </a:ext>
                </a:extLst>
              </a:tr>
              <a:tr h="235334">
                <a:tc gridSpan="2">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企業団議会</a:t>
                      </a:r>
                    </a:p>
                  </a:txBody>
                  <a:tcPr marL="36000" marR="36000" marT="36000" marB="36000"/>
                </a:tc>
                <a:tc hMerge="1">
                  <a:txBody>
                    <a:bodyPr/>
                    <a:lstStyle/>
                    <a:p>
                      <a:endParaRPr kumimoji="1" lang="ja-JP" altLang="en-US"/>
                    </a:p>
                  </a:txBody>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条例の制定・改廃、予算・決算 等</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tc>
                <a:extLst>
                  <a:ext uri="{0D108BD9-81ED-4DB2-BD59-A6C34878D82A}">
                    <a16:rowId xmlns:a16="http://schemas.microsoft.com/office/drawing/2014/main" xmlns="" val="10002"/>
                  </a:ext>
                </a:extLst>
              </a:tr>
              <a:tr h="235334">
                <a:tc rowSpan="2">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企業団</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R w="12700" cap="flat" cmpd="sng" algn="ctr">
                      <a:solidFill>
                        <a:schemeClr val="tx1"/>
                      </a:solidFill>
                      <a:prstDash val="solid"/>
                      <a:round/>
                      <a:headEnd type="none" w="med" len="med"/>
                      <a:tailEnd type="none" w="med" len="med"/>
                    </a:lnR>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首長会議</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料金、重要な計画改廃、企業団規約改廃等を協議 </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tc>
                <a:extLst>
                  <a:ext uri="{0D108BD9-81ED-4DB2-BD59-A6C34878D82A}">
                    <a16:rowId xmlns:a16="http://schemas.microsoft.com/office/drawing/2014/main" xmlns="" val="1930399160"/>
                  </a:ext>
                </a:extLst>
              </a:tr>
              <a:tr h="235334">
                <a:tc vMerge="1">
                  <a:txBody>
                    <a:bodyPr/>
                    <a:lstStyle/>
                    <a:p>
                      <a:pPr algn="l"/>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R w="12700" cap="flat" cmpd="sng" algn="ctr">
                      <a:solidFill>
                        <a:schemeClr val="tx1"/>
                      </a:solidFill>
                      <a:prstDash val="solid"/>
                      <a:round/>
                      <a:headEnd type="none" w="med" len="med"/>
                      <a:tailEnd type="none" w="med" len="med"/>
                    </a:lnR>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運営協議会</a:t>
                      </a:r>
                    </a:p>
                  </a:txBody>
                  <a:tcPr marL="36000" marR="36000" marT="36000" marB="36000">
                    <a:lnL w="12700" cap="flat" cmpd="sng" algn="ctr">
                      <a:solidFill>
                        <a:schemeClr val="tx1"/>
                      </a:solidFill>
                      <a:prstDash val="solid"/>
                      <a:round/>
                      <a:headEnd type="none" w="med" len="med"/>
                      <a:tailEnd type="none" w="med" len="med"/>
                    </a:lnL>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予算、決算、条例の制定・改廃等の協議、構成団体相互の連絡調整 等</a:t>
                      </a:r>
                    </a:p>
                  </a:txBody>
                  <a:tcPr marL="36000" marR="36000" marT="36000" marB="36000"/>
                </a:tc>
                <a:extLst>
                  <a:ext uri="{0D108BD9-81ED-4DB2-BD59-A6C34878D82A}">
                    <a16:rowId xmlns:a16="http://schemas.microsoft.com/office/drawing/2014/main" xmlns="" val="1891724305"/>
                  </a:ext>
                </a:extLst>
              </a:tr>
            </a:tbl>
          </a:graphicData>
        </a:graphic>
      </p:graphicFrame>
      <p:sp>
        <p:nvSpPr>
          <p:cNvPr id="15" name="四角形: 角を丸くする 14">
            <a:extLst>
              <a:ext uri="{FF2B5EF4-FFF2-40B4-BE49-F238E27FC236}">
                <a16:creationId xmlns:a16="http://schemas.microsoft.com/office/drawing/2014/main" xmlns="" id="{19E79335-9406-4860-B26E-3C7B597431BE}"/>
              </a:ext>
            </a:extLst>
          </p:cNvPr>
          <p:cNvSpPr/>
          <p:nvPr/>
        </p:nvSpPr>
        <p:spPr>
          <a:xfrm>
            <a:off x="215516" y="120168"/>
            <a:ext cx="1728000" cy="39600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３－③企業団改革</a:t>
            </a:r>
          </a:p>
        </p:txBody>
      </p:sp>
    </p:spTree>
    <p:extLst>
      <p:ext uri="{BB962C8B-B14F-4D97-AF65-F5344CB8AC3E}">
        <p14:creationId xmlns:p14="http://schemas.microsoft.com/office/powerpoint/2010/main" val="1195446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ホームベース 22"/>
          <p:cNvSpPr/>
          <p:nvPr/>
        </p:nvSpPr>
        <p:spPr>
          <a:xfrm>
            <a:off x="1187624" y="2060848"/>
            <a:ext cx="1656184" cy="4190062"/>
          </a:xfrm>
          <a:prstGeom prst="homePlate">
            <a:avLst>
              <a:gd name="adj" fmla="val 39540"/>
            </a:avLst>
          </a:prstGeom>
          <a:noFill/>
          <a:ln w="3175"/>
        </p:spPr>
        <p:style>
          <a:lnRef idx="2">
            <a:schemeClr val="dk1"/>
          </a:lnRef>
          <a:fillRef idx="1">
            <a:schemeClr val="lt1"/>
          </a:fillRef>
          <a:effectRef idx="0">
            <a:schemeClr val="dk1"/>
          </a:effectRef>
          <a:fontRef idx="minor">
            <a:schemeClr val="dk1"/>
          </a:fontRef>
        </p:style>
        <p:txBody>
          <a:bodyPr vert="horz" lIns="36000" rIns="36000" rtlCol="0" anchor="ct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中期経営計画</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アクションプラン等</a:t>
            </a:r>
            <a:endParaRPr lang="en-US" altLang="ja-JP"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H26】</a:t>
            </a:r>
            <a:endParaRPr lang="ja-JP" altLang="en-US"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xmlns="" id="{994721B3-0F77-4538-854D-55569E432BBC}"/>
              </a:ext>
            </a:extLst>
          </p:cNvPr>
          <p:cNvSpPr txBox="1"/>
          <p:nvPr/>
        </p:nvSpPr>
        <p:spPr>
          <a:xfrm>
            <a:off x="2579760" y="107440"/>
            <a:ext cx="4368504" cy="430887"/>
          </a:xfrm>
          <a:prstGeom prst="rect">
            <a:avLst/>
          </a:prstGeom>
          <a:noFill/>
        </p:spPr>
        <p:txBody>
          <a:bodyPr wrap="none" rtlCol="0">
            <a:spAutoFit/>
          </a:bodyPr>
          <a:lstStyle/>
          <a:p>
            <a:r>
              <a:rPr lang="ja-JP" altLang="en-US" sz="2200" b="1" dirty="0">
                <a:latin typeface="Meiryo UI" panose="020B0604030504040204" pitchFamily="50" charset="-128"/>
                <a:ea typeface="Meiryo UI" panose="020B0604030504040204" pitchFamily="50" charset="-128"/>
                <a:cs typeface="Meiryo UI" panose="020B0604030504040204" pitchFamily="50" charset="-128"/>
              </a:rPr>
              <a:t>大阪広域水道企業団の改革の概要</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a:spLocks noGrp="1"/>
          </p:cNvSpPr>
          <p:nvPr>
            <p:ph type="sldNum" sz="quarter" idx="12"/>
          </p:nvPr>
        </p:nvSpPr>
        <p:spPr>
          <a:xfrm>
            <a:off x="6974904" y="6509150"/>
            <a:ext cx="2133600" cy="365125"/>
          </a:xfrm>
        </p:spPr>
        <p:txBody>
          <a:bodyPr/>
          <a:lstStyle/>
          <a:p>
            <a:fld id="{7853CF83-2CA7-468D-933C-9DDBEAA5E899}" type="slidenum">
              <a:rPr kumimoji="1" lang="ja-JP" altLang="en-US" smtClean="0">
                <a:solidFill>
                  <a:schemeClr val="tx1"/>
                </a:solidFill>
              </a:rPr>
              <a:t>44</a:t>
            </a:fld>
            <a:endParaRPr kumimoji="1" lang="ja-JP" altLang="en-US">
              <a:solidFill>
                <a:schemeClr val="tx1"/>
              </a:solidFill>
            </a:endParaRPr>
          </a:p>
        </p:txBody>
      </p:sp>
      <p:cxnSp>
        <p:nvCxnSpPr>
          <p:cNvPr id="13" name="直線コネクタ 12"/>
          <p:cNvCxnSpPr/>
          <p:nvPr/>
        </p:nvCxnSpPr>
        <p:spPr>
          <a:xfrm>
            <a:off x="251520" y="67081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山形 6"/>
          <p:cNvSpPr/>
          <p:nvPr/>
        </p:nvSpPr>
        <p:spPr>
          <a:xfrm>
            <a:off x="2483768" y="2060848"/>
            <a:ext cx="4680520" cy="4190062"/>
          </a:xfrm>
          <a:prstGeom prst="chevron">
            <a:avLst>
              <a:gd name="adj" fmla="val 14383"/>
            </a:avLst>
          </a:prstGeom>
          <a:solidFill>
            <a:schemeClr val="bg1">
              <a:lumMod val="85000"/>
            </a:schemeClr>
          </a:solidFill>
          <a:ln w="3175"/>
        </p:spPr>
        <p:style>
          <a:lnRef idx="2">
            <a:schemeClr val="dk1"/>
          </a:lnRef>
          <a:fillRef idx="1">
            <a:schemeClr val="lt1"/>
          </a:fillRef>
          <a:effectRef idx="0">
            <a:schemeClr val="dk1"/>
          </a:effectRef>
          <a:fontRef idx="minor">
            <a:schemeClr val="dk1"/>
          </a:fontRef>
        </p:style>
        <p:txBody>
          <a:bodyPr vert="horz" lIns="36000" rIns="0"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中期経営計画</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2015-2019</a:t>
            </a:r>
          </a:p>
          <a:p>
            <a:pPr algn="ctr"/>
            <a:r>
              <a:rPr lang="en-US" altLang="ja-JP" sz="1600" b="1"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600" b="1"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H31】</a:t>
            </a:r>
          </a:p>
          <a:p>
            <a:pPr algn="ct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◆効率的・段階的な施設更新</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◆災害に対する安全性の強化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◆市町村水道との連携強化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◆新たな課題への取組み</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◆危機管理能力の強化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◆市町村の水質管理への支援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◆効率的な財政運営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◆市町村水道事業との統合の推進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◆市町村水道事業との連携の推進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◆業務効率化及び組織のスリム化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◆人材育成と技術継承　　　　　　　　など　</a:t>
            </a:r>
            <a:endParaRPr lang="en-US" altLang="ja-JP" sz="1600" b="1"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山形 7"/>
          <p:cNvSpPr/>
          <p:nvPr/>
        </p:nvSpPr>
        <p:spPr>
          <a:xfrm>
            <a:off x="6804247" y="2060848"/>
            <a:ext cx="1800201" cy="4176464"/>
          </a:xfrm>
          <a:prstGeom prst="chevron">
            <a:avLst>
              <a:gd name="adj" fmla="val 36917"/>
            </a:avLst>
          </a:prstGeom>
          <a:noFill/>
          <a:ln w="3175">
            <a:prstDash val="dash"/>
          </a:ln>
        </p:spPr>
        <p:style>
          <a:lnRef idx="2">
            <a:schemeClr val="dk1"/>
          </a:lnRef>
          <a:fillRef idx="1">
            <a:schemeClr val="lt1"/>
          </a:fillRef>
          <a:effectRef idx="0">
            <a:schemeClr val="dk1"/>
          </a:effectRef>
          <a:fontRef idx="minor">
            <a:schemeClr val="dk1"/>
          </a:fontRef>
        </p:style>
        <p:txBody>
          <a:bodyPr vert="horz" lIns="36000" rIns="0" rtlCol="0" anchor="ctr"/>
          <a:lstStyle/>
          <a:p>
            <a:pPr algn="ctr"/>
            <a:endParaRPr lang="ja-JP" altLang="en-US"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ホームベース 17"/>
          <p:cNvSpPr/>
          <p:nvPr/>
        </p:nvSpPr>
        <p:spPr>
          <a:xfrm>
            <a:off x="1187624" y="1052736"/>
            <a:ext cx="7667896" cy="765589"/>
          </a:xfrm>
          <a:prstGeom prst="homePlate">
            <a:avLst/>
          </a:prstGeom>
          <a:noFill/>
          <a:ln w="3175"/>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1600" b="1"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大阪広域水道企業団将来構想 </a:t>
            </a:r>
            <a:r>
              <a:rPr lang="en-US" altLang="ja-JP" sz="1600" b="1"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600" b="1"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H41】</a:t>
            </a:r>
            <a:endParaRPr lang="ja-JP" altLang="en-US" sz="1600" b="1"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525576" y="1052737"/>
            <a:ext cx="461665" cy="5184576"/>
          </a:xfrm>
          <a:prstGeom prst="rect">
            <a:avLst/>
          </a:prstGeom>
          <a:noFill/>
          <a:ln>
            <a:solidFill>
              <a:schemeClr val="tx2"/>
            </a:solidFill>
          </a:ln>
        </p:spPr>
        <p:txBody>
          <a:bodyPr vert="eaVert" wrap="square" rtlCol="0">
            <a:spAutoFit/>
          </a:bodyP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企　　業　　団　　設　　立</a:t>
            </a:r>
          </a:p>
        </p:txBody>
      </p:sp>
      <p:sp>
        <p:nvSpPr>
          <p:cNvPr id="32" name="テキスト ボックス 31"/>
          <p:cNvSpPr txBox="1"/>
          <p:nvPr/>
        </p:nvSpPr>
        <p:spPr>
          <a:xfrm>
            <a:off x="7484374" y="3887470"/>
            <a:ext cx="1059906" cy="523220"/>
          </a:xfrm>
          <a:prstGeom prst="rect">
            <a:avLst/>
          </a:prstGeom>
          <a:noFill/>
        </p:spPr>
        <p:txBody>
          <a:bodyPr wrap="none" rtlCol="0">
            <a:spAutoFit/>
          </a:bodyP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次期計画</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【H32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四角形: 角を丸くする 14">
            <a:extLst>
              <a:ext uri="{FF2B5EF4-FFF2-40B4-BE49-F238E27FC236}">
                <a16:creationId xmlns:a16="http://schemas.microsoft.com/office/drawing/2014/main" xmlns="" id="{C6DF657F-F6E9-490E-8BA0-5C9E7BC525E1}"/>
              </a:ext>
            </a:extLst>
          </p:cNvPr>
          <p:cNvSpPr/>
          <p:nvPr/>
        </p:nvSpPr>
        <p:spPr>
          <a:xfrm>
            <a:off x="215516" y="120168"/>
            <a:ext cx="1728000" cy="39600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３－③企業団改革</a:t>
            </a:r>
          </a:p>
        </p:txBody>
      </p:sp>
    </p:spTree>
    <p:extLst>
      <p:ext uri="{BB962C8B-B14F-4D97-AF65-F5344CB8AC3E}">
        <p14:creationId xmlns:p14="http://schemas.microsoft.com/office/powerpoint/2010/main" val="3483029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994721B3-0F77-4538-854D-55569E432BBC}"/>
              </a:ext>
            </a:extLst>
          </p:cNvPr>
          <p:cNvSpPr txBox="1"/>
          <p:nvPr/>
        </p:nvSpPr>
        <p:spPr>
          <a:xfrm>
            <a:off x="2411760" y="109272"/>
            <a:ext cx="5389617" cy="430887"/>
          </a:xfrm>
          <a:prstGeom prst="rect">
            <a:avLst/>
          </a:prstGeom>
          <a:noFill/>
        </p:spPr>
        <p:txBody>
          <a:bodyPr wrap="none" rtlCol="0">
            <a:spAutoFit/>
          </a:bodyPr>
          <a:lstStyle/>
          <a:p>
            <a:r>
              <a:rPr lang="ja-JP" altLang="en-US" sz="2200" b="1" dirty="0">
                <a:latin typeface="Meiryo UI" panose="020B0604030504040204" pitchFamily="50" charset="-128"/>
                <a:ea typeface="Meiryo UI" panose="020B0604030504040204" pitchFamily="50" charset="-128"/>
                <a:cs typeface="Meiryo UI" panose="020B0604030504040204" pitchFamily="50" charset="-128"/>
              </a:rPr>
              <a:t>大阪広域水道企業団／経営改革の取り組み</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a:spLocks noGrp="1"/>
          </p:cNvSpPr>
          <p:nvPr>
            <p:ph type="sldNum" sz="quarter" idx="12"/>
          </p:nvPr>
        </p:nvSpPr>
        <p:spPr>
          <a:xfrm>
            <a:off x="6974904" y="6509150"/>
            <a:ext cx="2133600" cy="365125"/>
          </a:xfrm>
        </p:spPr>
        <p:txBody>
          <a:bodyPr/>
          <a:lstStyle/>
          <a:p>
            <a:fld id="{7853CF83-2CA7-468D-933C-9DDBEAA5E899}" type="slidenum">
              <a:rPr kumimoji="1" lang="ja-JP" altLang="en-US" smtClean="0">
                <a:solidFill>
                  <a:schemeClr val="tx1"/>
                </a:solidFill>
              </a:rPr>
              <a:t>45</a:t>
            </a:fld>
            <a:endParaRPr kumimoji="1" lang="ja-JP" altLang="en-US">
              <a:solidFill>
                <a:schemeClr val="tx1"/>
              </a:solidFill>
            </a:endParaRPr>
          </a:p>
        </p:txBody>
      </p:sp>
      <p:sp>
        <p:nvSpPr>
          <p:cNvPr id="7" name="二等辺三角形 6"/>
          <p:cNvSpPr/>
          <p:nvPr/>
        </p:nvSpPr>
        <p:spPr>
          <a:xfrm rot="5400000">
            <a:off x="4545211" y="2062460"/>
            <a:ext cx="1872208" cy="324000"/>
          </a:xfrm>
          <a:prstGeom prst="triangle">
            <a:avLst/>
          </a:prstGeom>
          <a:solidFill>
            <a:schemeClr val="bg1">
              <a:lumMod val="75000"/>
            </a:schemeClr>
          </a:solidFill>
          <a:ln>
            <a:noFill/>
          </a:ln>
        </p:spPr>
        <p:style>
          <a:lnRef idx="1">
            <a:schemeClr val="accent2"/>
          </a:lnRef>
          <a:fillRef idx="2">
            <a:schemeClr val="accent2"/>
          </a:fillRef>
          <a:effectRef idx="1">
            <a:schemeClr val="accent2"/>
          </a:effectRef>
          <a:fontRef idx="minor">
            <a:schemeClr val="dk1"/>
          </a:fontRef>
        </p:style>
        <p:txBody>
          <a:bodyPr vert="eaVert" rtlCol="0" anchor="ctr"/>
          <a:lstStyle/>
          <a:p>
            <a:pPr algn="ctr"/>
            <a:endParaRPr kumimoji="1" lang="ja-JP" altLang="en-US" sz="1100" dirty="0"/>
          </a:p>
        </p:txBody>
      </p:sp>
      <p:sp>
        <p:nvSpPr>
          <p:cNvPr id="11" name="正方形/長方形 10">
            <a:extLst>
              <a:ext uri="{FF2B5EF4-FFF2-40B4-BE49-F238E27FC236}">
                <a16:creationId xmlns:a16="http://schemas.microsoft.com/office/drawing/2014/main" xmlns="" id="{92CA12BB-663D-4DE6-8C2E-494FAF3D3DA5}"/>
              </a:ext>
            </a:extLst>
          </p:cNvPr>
          <p:cNvSpPr/>
          <p:nvPr/>
        </p:nvSpPr>
        <p:spPr>
          <a:xfrm>
            <a:off x="5665768" y="1210400"/>
            <a:ext cx="3348000" cy="2800767"/>
          </a:xfrm>
          <a:prstGeom prst="rect">
            <a:avLst/>
          </a:prstGeom>
        </p:spPr>
        <p:txBody>
          <a:bodyPr wrap="square" lIns="36000" rIns="0">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企業団設立の</a:t>
            </a:r>
            <a:r>
              <a:rPr lang="en-US" altLang="ja-JP" sz="1400" dirty="0">
                <a:latin typeface="Meiryo UI" panose="020B0604030504040204" pitchFamily="50" charset="-128"/>
                <a:ea typeface="Meiryo UI" panose="020B0604030504040204" pitchFamily="50" charset="-128"/>
              </a:rPr>
              <a:t>H23</a:t>
            </a:r>
            <a:r>
              <a:rPr lang="ja-JP" altLang="en-US" sz="1400" dirty="0">
                <a:latin typeface="Meiryo UI" panose="020B0604030504040204" pitchFamily="50" charset="-128"/>
                <a:ea typeface="Meiryo UI" panose="020B0604030504040204" pitchFamily="50" charset="-128"/>
              </a:rPr>
              <a:t>年度と直近</a:t>
            </a:r>
            <a:r>
              <a:rPr lang="en-US" altLang="ja-JP" sz="1400" dirty="0">
                <a:latin typeface="Meiryo UI" panose="020B0604030504040204" pitchFamily="50" charset="-128"/>
                <a:ea typeface="Meiryo UI" panose="020B0604030504040204" pitchFamily="50" charset="-128"/>
              </a:rPr>
              <a:t>H28</a:t>
            </a:r>
            <a:r>
              <a:rPr lang="ja-JP" altLang="en-US" sz="1400" dirty="0">
                <a:latin typeface="Meiryo UI" panose="020B0604030504040204" pitchFamily="50" charset="-128"/>
                <a:ea typeface="Meiryo UI" panose="020B0604030504040204" pitchFamily="50" charset="-128"/>
              </a:rPr>
              <a:t>年度決算を比較すると、単年度損益は</a:t>
            </a:r>
            <a:r>
              <a:rPr lang="en-US" altLang="ja-JP" sz="1400" dirty="0">
                <a:latin typeface="Meiryo UI" panose="020B0604030504040204" pitchFamily="50" charset="-128"/>
                <a:ea typeface="Meiryo UI" panose="020B0604030504040204" pitchFamily="50" charset="-128"/>
              </a:rPr>
              <a:t>1,488</a:t>
            </a:r>
            <a:r>
              <a:rPr lang="ja-JP" altLang="en-US" sz="1400" dirty="0">
                <a:latin typeface="Meiryo UI" panose="020B0604030504040204" pitchFamily="50" charset="-128"/>
                <a:ea typeface="Meiryo UI" panose="020B0604030504040204" pitchFamily="50" charset="-128"/>
              </a:rPr>
              <a:t>百万円から</a:t>
            </a:r>
            <a:r>
              <a:rPr lang="en-US" altLang="ja-JP" sz="1400" dirty="0">
                <a:latin typeface="Meiryo UI" panose="020B0604030504040204" pitchFamily="50" charset="-128"/>
                <a:ea typeface="Meiryo UI" panose="020B0604030504040204" pitchFamily="50" charset="-128"/>
              </a:rPr>
              <a:t>7,485</a:t>
            </a:r>
            <a:r>
              <a:rPr lang="ja-JP" altLang="en-US" sz="1400" dirty="0">
                <a:latin typeface="Meiryo UI" panose="020B0604030504040204" pitchFamily="50" charset="-128"/>
                <a:ea typeface="Meiryo UI" panose="020B0604030504040204" pitchFamily="50" charset="-128"/>
              </a:rPr>
              <a:t>百万円へ５倍に増加。</a:t>
            </a:r>
          </a:p>
          <a:p>
            <a:pPr marL="285750" indent="-285750">
              <a:buFont typeface="Arial" panose="020B0604020202020204" pitchFamily="34" charset="0"/>
              <a:buChar char="•"/>
            </a:pPr>
            <a:endParaRPr lang="ja-JP" altLang="en-US"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累積欠損金は</a:t>
            </a:r>
            <a:r>
              <a:rPr lang="en-US" altLang="ja-JP" sz="1400" dirty="0">
                <a:latin typeface="Meiryo UI" panose="020B0604030504040204" pitchFamily="50" charset="-128"/>
                <a:ea typeface="Meiryo UI" panose="020B0604030504040204" pitchFamily="50" charset="-128"/>
              </a:rPr>
              <a:t>H23</a:t>
            </a:r>
            <a:r>
              <a:rPr lang="ja-JP" altLang="en-US" sz="1400" dirty="0">
                <a:latin typeface="Meiryo UI" panose="020B0604030504040204" pitchFamily="50" charset="-128"/>
                <a:ea typeface="Meiryo UI" panose="020B0604030504040204" pitchFamily="50" charset="-128"/>
              </a:rPr>
              <a:t>年度の企業団設立時に</a:t>
            </a:r>
            <a:r>
              <a:rPr lang="en-US" altLang="ja-JP" sz="1400" dirty="0">
                <a:latin typeface="Meiryo UI" panose="020B0604030504040204" pitchFamily="50" charset="-128"/>
                <a:ea typeface="Meiryo UI" panose="020B0604030504040204" pitchFamily="50" charset="-128"/>
              </a:rPr>
              <a:t>426</a:t>
            </a:r>
            <a:r>
              <a:rPr lang="ja-JP" altLang="en-US" sz="1400" dirty="0">
                <a:latin typeface="Meiryo UI" panose="020B0604030504040204" pitchFamily="50" charset="-128"/>
                <a:ea typeface="Meiryo UI" panose="020B0604030504040204" pitchFamily="50" charset="-128"/>
              </a:rPr>
              <a:t>億円の赤字であったものが</a:t>
            </a:r>
            <a:r>
              <a:rPr lang="en-US" altLang="ja-JP" sz="1400" dirty="0">
                <a:latin typeface="Meiryo UI" panose="020B0604030504040204" pitchFamily="50" charset="-128"/>
                <a:ea typeface="Meiryo UI" panose="020B0604030504040204" pitchFamily="50" charset="-128"/>
              </a:rPr>
              <a:t>H28</a:t>
            </a:r>
            <a:r>
              <a:rPr lang="ja-JP" altLang="en-US" sz="1400" dirty="0">
                <a:latin typeface="Meiryo UI" panose="020B0604030504040204" pitchFamily="50" charset="-128"/>
                <a:ea typeface="Meiryo UI" panose="020B0604030504040204" pitchFamily="50" charset="-128"/>
              </a:rPr>
              <a:t>年度決算で</a:t>
            </a:r>
            <a:r>
              <a:rPr lang="en-US" altLang="ja-JP" sz="1400" dirty="0">
                <a:latin typeface="Meiryo UI" panose="020B0604030504040204" pitchFamily="50" charset="-128"/>
                <a:ea typeface="Meiryo UI" panose="020B0604030504040204" pitchFamily="50" charset="-128"/>
              </a:rPr>
              <a:t>61</a:t>
            </a:r>
            <a:r>
              <a:rPr lang="ja-JP" altLang="en-US" sz="1400" dirty="0">
                <a:latin typeface="Meiryo UI" panose="020B0604030504040204" pitchFamily="50" charset="-128"/>
                <a:ea typeface="Meiryo UI" panose="020B0604030504040204" pitchFamily="50" charset="-128"/>
              </a:rPr>
              <a:t>億円にまで縮小。</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事業運営の効率化により、用供料金を値下げ</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平成</a:t>
            </a:r>
            <a:r>
              <a:rPr lang="en-US" altLang="ja-JP" sz="1100" dirty="0">
                <a:latin typeface="Meiryo UI" panose="020B0604030504040204" pitchFamily="50" charset="-128"/>
                <a:ea typeface="Meiryo UI" panose="020B0604030504040204" pitchFamily="50" charset="-128"/>
              </a:rPr>
              <a:t>22</a:t>
            </a:r>
            <a:r>
              <a:rPr lang="ja-JP" altLang="en-US" sz="1100" dirty="0">
                <a:latin typeface="Meiryo UI" panose="020B0604030504040204" pitchFamily="50" charset="-128"/>
                <a:ea typeface="Meiryo UI" panose="020B0604030504040204" pitchFamily="50" charset="-128"/>
              </a:rPr>
              <a:t>年度　</a:t>
            </a:r>
            <a:r>
              <a:rPr lang="en-US" altLang="ja-JP" sz="1100" dirty="0">
                <a:latin typeface="Meiryo UI" panose="020B0604030504040204" pitchFamily="50" charset="-128"/>
                <a:ea typeface="Meiryo UI" panose="020B0604030504040204" pitchFamily="50" charset="-128"/>
              </a:rPr>
              <a:t>88</a:t>
            </a:r>
            <a:r>
              <a:rPr lang="ja-JP" altLang="en-US" sz="1100" dirty="0">
                <a:latin typeface="Meiryo UI" panose="020B0604030504040204" pitchFamily="50" charset="-128"/>
                <a:ea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銭→</a:t>
            </a:r>
            <a:r>
              <a:rPr lang="en-US" altLang="ja-JP" sz="1100" dirty="0">
                <a:latin typeface="Meiryo UI" panose="020B0604030504040204" pitchFamily="50" charset="-128"/>
                <a:ea typeface="Meiryo UI" panose="020B0604030504040204" pitchFamily="50" charset="-128"/>
              </a:rPr>
              <a:t>78</a:t>
            </a:r>
            <a:r>
              <a:rPr lang="ja-JP" altLang="en-US" sz="1100" dirty="0">
                <a:latin typeface="Meiryo UI" panose="020B0604030504040204" pitchFamily="50" charset="-128"/>
                <a:ea typeface="Meiryo UI" panose="020B0604030504040204" pitchFamily="50" charset="-128"/>
              </a:rPr>
              <a:t>円、</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rPr>
              <a:t>25</a:t>
            </a:r>
            <a:r>
              <a:rPr lang="ja-JP" altLang="en-US" sz="1100" dirty="0">
                <a:latin typeface="Meiryo UI" panose="020B0604030504040204" pitchFamily="50" charset="-128"/>
                <a:ea typeface="Meiryo UI" panose="020B0604030504040204" pitchFamily="50" charset="-128"/>
              </a:rPr>
              <a:t>年度　</a:t>
            </a:r>
            <a:r>
              <a:rPr lang="en-US" altLang="ja-JP" sz="1100" dirty="0">
                <a:latin typeface="Meiryo UI" panose="020B0604030504040204" pitchFamily="50" charset="-128"/>
                <a:ea typeface="Meiryo UI" panose="020B0604030504040204" pitchFamily="50" charset="-128"/>
              </a:rPr>
              <a:t>78</a:t>
            </a:r>
            <a:r>
              <a:rPr lang="ja-JP" altLang="en-US" sz="1100" dirty="0">
                <a:latin typeface="Meiryo UI" panose="020B0604030504040204" pitchFamily="50" charset="-128"/>
                <a:ea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rPr>
              <a:t>75</a:t>
            </a:r>
            <a:r>
              <a:rPr lang="ja-JP" altLang="en-US" sz="1100" dirty="0">
                <a:latin typeface="Meiryo UI" panose="020B0604030504040204" pitchFamily="50" charset="-128"/>
                <a:ea typeface="Meiryo UI" panose="020B0604030504040204" pitchFamily="50" charset="-128"/>
              </a:rPr>
              <a:t>円</a:t>
            </a:r>
            <a:endParaRPr lang="en-US" altLang="ja-JP" sz="11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xmlns="" id="{92CA12BB-663D-4DE6-8C2E-494FAF3D3DA5}"/>
              </a:ext>
            </a:extLst>
          </p:cNvPr>
          <p:cNvSpPr/>
          <p:nvPr/>
        </p:nvSpPr>
        <p:spPr>
          <a:xfrm>
            <a:off x="5160893" y="4736047"/>
            <a:ext cx="3348880" cy="954107"/>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運転管理業務委託の導入等、業務の効率化、アウトソーシングを推進</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職員数は</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年で</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割削減、企業団設立時から１割削減</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250" t="29160" r="28383" b="25769"/>
          <a:stretch/>
        </p:blipFill>
        <p:spPr bwMode="auto">
          <a:xfrm>
            <a:off x="237872" y="3883221"/>
            <a:ext cx="4492789" cy="296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直線コネクタ 12"/>
          <p:cNvCxnSpPr/>
          <p:nvPr/>
        </p:nvCxnSpPr>
        <p:spPr>
          <a:xfrm>
            <a:off x="251520" y="67081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683251" y="5947695"/>
            <a:ext cx="1948549" cy="79478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2" name="テキスト ボックス 1"/>
          <p:cNvSpPr txBox="1"/>
          <p:nvPr/>
        </p:nvSpPr>
        <p:spPr>
          <a:xfrm>
            <a:off x="499555" y="6345087"/>
            <a:ext cx="2446504" cy="215444"/>
          </a:xfrm>
          <a:prstGeom prst="rect">
            <a:avLst/>
          </a:prstGeom>
          <a:solidFill>
            <a:schemeClr val="bg1"/>
          </a:solidFill>
        </p:spPr>
        <p:txBody>
          <a:bodyPr wrap="none" rtlCol="0">
            <a:spAutoFit/>
          </a:bodyPr>
          <a:lstStyle/>
          <a:p>
            <a:r>
              <a:rPr kumimoji="1" lang="en-US" altLang="ja-JP" sz="800" dirty="0"/>
              <a:t>※</a:t>
            </a:r>
            <a:r>
              <a:rPr kumimoji="1" lang="ja-JP" altLang="en-US" sz="800" dirty="0"/>
              <a:t>上記職員数は、工水事業担当職員数も含んだ値</a:t>
            </a:r>
          </a:p>
        </p:txBody>
      </p:sp>
      <p:sp>
        <p:nvSpPr>
          <p:cNvPr id="5" name="大かっこ 4"/>
          <p:cNvSpPr/>
          <p:nvPr/>
        </p:nvSpPr>
        <p:spPr>
          <a:xfrm>
            <a:off x="5971216" y="3586664"/>
            <a:ext cx="2218599" cy="36004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83" y="1340768"/>
            <a:ext cx="2532498" cy="182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6899" y="1334716"/>
            <a:ext cx="2524329" cy="182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二等辺三角形 20"/>
          <p:cNvSpPr/>
          <p:nvPr/>
        </p:nvSpPr>
        <p:spPr>
          <a:xfrm rot="5400000">
            <a:off x="3725888" y="5051101"/>
            <a:ext cx="1872208" cy="324000"/>
          </a:xfrm>
          <a:prstGeom prst="triangle">
            <a:avLst/>
          </a:prstGeom>
          <a:solidFill>
            <a:schemeClr val="bg1">
              <a:lumMod val="75000"/>
            </a:schemeClr>
          </a:solidFill>
          <a:ln>
            <a:noFill/>
          </a:ln>
        </p:spPr>
        <p:style>
          <a:lnRef idx="1">
            <a:schemeClr val="accent2"/>
          </a:lnRef>
          <a:fillRef idx="2">
            <a:schemeClr val="accent2"/>
          </a:fillRef>
          <a:effectRef idx="1">
            <a:schemeClr val="accent2"/>
          </a:effectRef>
          <a:fontRef idx="minor">
            <a:schemeClr val="dk1"/>
          </a:fontRef>
        </p:style>
        <p:txBody>
          <a:bodyPr vert="eaVert" rtlCol="0" anchor="ctr"/>
          <a:lstStyle/>
          <a:p>
            <a:pPr algn="ctr"/>
            <a:endParaRPr kumimoji="1" lang="ja-JP" altLang="en-US" sz="1100" dirty="0"/>
          </a:p>
        </p:txBody>
      </p:sp>
      <p:sp>
        <p:nvSpPr>
          <p:cNvPr id="8" name="テキスト ボックス 7"/>
          <p:cNvSpPr txBox="1"/>
          <p:nvPr/>
        </p:nvSpPr>
        <p:spPr>
          <a:xfrm>
            <a:off x="115764" y="908720"/>
            <a:ext cx="1005403" cy="338554"/>
          </a:xfrm>
          <a:prstGeom prst="rect">
            <a:avLst/>
          </a:prstGeom>
          <a:noFill/>
          <a:ln>
            <a:solidFill>
              <a:schemeClr val="bg1">
                <a:lumMod val="50000"/>
              </a:schemeClr>
            </a:solidFill>
          </a:ln>
        </p:spPr>
        <p:txBody>
          <a:bodyPr wrap="non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経営</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改善</a:t>
            </a:r>
          </a:p>
        </p:txBody>
      </p:sp>
      <p:sp>
        <p:nvSpPr>
          <p:cNvPr id="17" name="テキスト ボックス 16"/>
          <p:cNvSpPr txBox="1"/>
          <p:nvPr/>
        </p:nvSpPr>
        <p:spPr>
          <a:xfrm>
            <a:off x="363729" y="3603891"/>
            <a:ext cx="1157689" cy="338554"/>
          </a:xfrm>
          <a:prstGeom prst="rect">
            <a:avLst/>
          </a:prstGeom>
          <a:noFill/>
          <a:ln>
            <a:solidFill>
              <a:schemeClr val="bg1">
                <a:lumMod val="50000"/>
              </a:schemeClr>
            </a:solidFill>
          </a:ln>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人員見直し</a:t>
            </a:r>
          </a:p>
        </p:txBody>
      </p:sp>
      <p:sp>
        <p:nvSpPr>
          <p:cNvPr id="19" name="四角形: 角を丸くする 18">
            <a:extLst>
              <a:ext uri="{FF2B5EF4-FFF2-40B4-BE49-F238E27FC236}">
                <a16:creationId xmlns:a16="http://schemas.microsoft.com/office/drawing/2014/main" xmlns="" id="{C05D660D-9278-4427-8462-A60566E5C87E}"/>
              </a:ext>
            </a:extLst>
          </p:cNvPr>
          <p:cNvSpPr/>
          <p:nvPr/>
        </p:nvSpPr>
        <p:spPr>
          <a:xfrm>
            <a:off x="215516" y="120168"/>
            <a:ext cx="1728000" cy="39600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３－③企業団改革</a:t>
            </a:r>
          </a:p>
        </p:txBody>
      </p:sp>
    </p:spTree>
    <p:extLst>
      <p:ext uri="{BB962C8B-B14F-4D97-AF65-F5344CB8AC3E}">
        <p14:creationId xmlns:p14="http://schemas.microsoft.com/office/powerpoint/2010/main" val="4143899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1FBAEEA0-2776-466F-B4BA-262A3CFBE959}"/>
              </a:ext>
            </a:extLst>
          </p:cNvPr>
          <p:cNvSpPr txBox="1"/>
          <p:nvPr/>
        </p:nvSpPr>
        <p:spPr>
          <a:xfrm>
            <a:off x="4934056" y="1200151"/>
            <a:ext cx="2318263" cy="338554"/>
          </a:xfrm>
          <a:prstGeom prst="rect">
            <a:avLst/>
          </a:prstGeom>
          <a:noFill/>
          <a:ln>
            <a:solidFill>
              <a:schemeClr val="bg1">
                <a:lumMod val="50000"/>
              </a:schemeClr>
            </a:solidFill>
          </a:ln>
        </p:spPr>
        <p:txBody>
          <a:bodyPr wrap="non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計画的なダウンサイジング</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xmlns="" id="{4C083515-F405-4ED0-BEE9-EFAEE5364BEF}"/>
              </a:ext>
            </a:extLst>
          </p:cNvPr>
          <p:cNvSpPr txBox="1"/>
          <p:nvPr/>
        </p:nvSpPr>
        <p:spPr>
          <a:xfrm>
            <a:off x="503039" y="1153880"/>
            <a:ext cx="1210588" cy="338554"/>
          </a:xfrm>
          <a:prstGeom prst="rect">
            <a:avLst/>
          </a:prstGeom>
          <a:noFill/>
          <a:ln>
            <a:solidFill>
              <a:schemeClr val="bg1">
                <a:lumMod val="50000"/>
              </a:schemeClr>
            </a:solidFill>
          </a:ln>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水需要予測</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xmlns="" id="{9F8E08F0-EB6E-4D42-B5C8-CE64ED718C7D}"/>
              </a:ext>
            </a:extLst>
          </p:cNvPr>
          <p:cNvSpPr txBox="1"/>
          <p:nvPr/>
        </p:nvSpPr>
        <p:spPr>
          <a:xfrm>
            <a:off x="2294707" y="132368"/>
            <a:ext cx="6309741" cy="430887"/>
          </a:xfrm>
          <a:prstGeom prst="rect">
            <a:avLst/>
          </a:prstGeom>
          <a:noFill/>
        </p:spPr>
        <p:txBody>
          <a:bodyPr wrap="none" rtlCol="0">
            <a:spAutoFit/>
          </a:bodyPr>
          <a:lstStyle/>
          <a:p>
            <a:r>
              <a:rPr kumimoji="1" lang="ja-JP" altLang="en-US" sz="2200" b="1" dirty="0">
                <a:latin typeface="Meiryo UI" panose="020B0604030504040204" pitchFamily="50" charset="-128"/>
                <a:ea typeface="Meiryo UI" panose="020B0604030504040204" pitchFamily="50" charset="-128"/>
              </a:rPr>
              <a:t>大阪広域水道企業団／水需要予測と施設更新計画</a:t>
            </a:r>
          </a:p>
        </p:txBody>
      </p:sp>
      <p:sp>
        <p:nvSpPr>
          <p:cNvPr id="9" name="正方形/長方形 8">
            <a:extLst>
              <a:ext uri="{FF2B5EF4-FFF2-40B4-BE49-F238E27FC236}">
                <a16:creationId xmlns:a16="http://schemas.microsoft.com/office/drawing/2014/main" xmlns="" id="{92CA12BB-663D-4DE6-8C2E-494FAF3D3DA5}"/>
              </a:ext>
            </a:extLst>
          </p:cNvPr>
          <p:cNvSpPr/>
          <p:nvPr/>
        </p:nvSpPr>
        <p:spPr>
          <a:xfrm>
            <a:off x="4788023" y="1590467"/>
            <a:ext cx="4032448" cy="1815882"/>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水需要予測（平成 </a:t>
            </a:r>
            <a:r>
              <a:rPr lang="en-US" altLang="ja-JP" sz="1400" dirty="0">
                <a:latin typeface="Meiryo UI" panose="020B0604030504040204" pitchFamily="50" charset="-128"/>
                <a:ea typeface="Meiryo UI" panose="020B0604030504040204" pitchFamily="50" charset="-128"/>
              </a:rPr>
              <a:t>21 </a:t>
            </a:r>
            <a:r>
              <a:rPr lang="ja-JP" altLang="en-US" sz="1400" dirty="0">
                <a:latin typeface="Meiryo UI" panose="020B0604030504040204" pitchFamily="50" charset="-128"/>
                <a:ea typeface="Meiryo UI" panose="020B0604030504040204" pitchFamily="50" charset="-128"/>
              </a:rPr>
              <a:t>年度）に基 づき、必要となる施設能力の規模を約 </a:t>
            </a:r>
            <a:r>
              <a:rPr lang="en-US" altLang="ja-JP" sz="1400" dirty="0">
                <a:latin typeface="Meiryo UI" panose="020B0604030504040204" pitchFamily="50" charset="-128"/>
                <a:ea typeface="Meiryo UI" panose="020B0604030504040204" pitchFamily="50" charset="-128"/>
              </a:rPr>
              <a:t>150 </a:t>
            </a:r>
            <a:r>
              <a:rPr lang="ja-JP" altLang="en-US" sz="1400" dirty="0">
                <a:latin typeface="Meiryo UI" panose="020B0604030504040204" pitchFamily="50" charset="-128"/>
                <a:ea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日と設定</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これに伴い、整備内容についても精査し、段階的な施設更新を行うとともに、施設のダウンサイジ ング（小規模化）を実現。</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さらに、アセットマネジメントを実践して、施設の老朽度・劣化度を診断した上 で、耐震補強等により既存施設を有効活用。</a:t>
            </a:r>
          </a:p>
        </p:txBody>
      </p:sp>
      <p:sp>
        <p:nvSpPr>
          <p:cNvPr id="11"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46</a:t>
            </a:fld>
            <a:endParaRPr kumimoji="1" lang="ja-JP" altLang="en-US">
              <a:solidFill>
                <a:schemeClr val="tx1"/>
              </a:solidFill>
            </a:endParaRPr>
          </a:p>
        </p:txBody>
      </p:sp>
      <p:pic>
        <p:nvPicPr>
          <p:cNvPr id="8" name="図 7">
            <a:extLst>
              <a:ext uri="{FF2B5EF4-FFF2-40B4-BE49-F238E27FC236}">
                <a16:creationId xmlns:a16="http://schemas.microsoft.com/office/drawing/2014/main" xmlns="" id="{E0C13069-B5A0-4D24-85D5-B491789A011A}"/>
              </a:ext>
            </a:extLst>
          </p:cNvPr>
          <p:cNvPicPr>
            <a:picLocks noChangeAspect="1"/>
          </p:cNvPicPr>
          <p:nvPr/>
        </p:nvPicPr>
        <p:blipFill rotWithShape="1">
          <a:blip r:embed="rId2"/>
          <a:srcRect l="25200" t="20081" r="25975" b="6682"/>
          <a:stretch/>
        </p:blipFill>
        <p:spPr>
          <a:xfrm>
            <a:off x="35496" y="1518459"/>
            <a:ext cx="4401006" cy="4401006"/>
          </a:xfrm>
          <a:prstGeom prst="rect">
            <a:avLst/>
          </a:prstGeom>
        </p:spPr>
      </p:pic>
      <p:pic>
        <p:nvPicPr>
          <p:cNvPr id="12" name="図 11">
            <a:extLst>
              <a:ext uri="{FF2B5EF4-FFF2-40B4-BE49-F238E27FC236}">
                <a16:creationId xmlns:a16="http://schemas.microsoft.com/office/drawing/2014/main" xmlns="" id="{C90F872B-6BA4-442D-AFB1-E1803F3DDD18}"/>
              </a:ext>
            </a:extLst>
          </p:cNvPr>
          <p:cNvPicPr>
            <a:picLocks noChangeAspect="1"/>
          </p:cNvPicPr>
          <p:nvPr/>
        </p:nvPicPr>
        <p:blipFill rotWithShape="1">
          <a:blip r:embed="rId3"/>
          <a:srcRect l="27951" t="31238" r="28737" b="34644"/>
          <a:stretch/>
        </p:blipFill>
        <p:spPr>
          <a:xfrm>
            <a:off x="4391471" y="3961608"/>
            <a:ext cx="4607707" cy="2419720"/>
          </a:xfrm>
          <a:prstGeom prst="rect">
            <a:avLst/>
          </a:prstGeom>
        </p:spPr>
      </p:pic>
      <p:cxnSp>
        <p:nvCxnSpPr>
          <p:cNvPr id="10" name="直線コネクタ 9"/>
          <p:cNvCxnSpPr/>
          <p:nvPr/>
        </p:nvCxnSpPr>
        <p:spPr>
          <a:xfrm>
            <a:off x="251520" y="67081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xmlns="" id="{8419CADE-353B-495A-8FBD-9FE0D5148FF6}"/>
              </a:ext>
            </a:extLst>
          </p:cNvPr>
          <p:cNvSpPr/>
          <p:nvPr/>
        </p:nvSpPr>
        <p:spPr>
          <a:xfrm>
            <a:off x="215516" y="120168"/>
            <a:ext cx="1728000" cy="39600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３－③企業団改革</a:t>
            </a:r>
          </a:p>
        </p:txBody>
      </p:sp>
    </p:spTree>
    <p:extLst>
      <p:ext uri="{BB962C8B-B14F-4D97-AF65-F5344CB8AC3E}">
        <p14:creationId xmlns:p14="http://schemas.microsoft.com/office/powerpoint/2010/main" val="4268161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21470" y="1511647"/>
            <a:ext cx="6828125" cy="510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xmlns="" id="{994721B3-0F77-4538-854D-55569E432BBC}"/>
              </a:ext>
            </a:extLst>
          </p:cNvPr>
          <p:cNvSpPr txBox="1"/>
          <p:nvPr/>
        </p:nvSpPr>
        <p:spPr>
          <a:xfrm>
            <a:off x="2411760" y="148570"/>
            <a:ext cx="4976042"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大阪広域水道企業団／広域化のロードマップ</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xmlns="" id="{994721B3-0F77-4538-854D-55569E432BBC}"/>
              </a:ext>
            </a:extLst>
          </p:cNvPr>
          <p:cNvSpPr txBox="1"/>
          <p:nvPr/>
        </p:nvSpPr>
        <p:spPr>
          <a:xfrm>
            <a:off x="1074914" y="836712"/>
            <a:ext cx="7560083" cy="584775"/>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大阪府が策定した「おおさか水道ビジョン」に基づき、「府域一水道」（府内の全市町村と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企業団との水道事業統合）をめざす。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xmlns="" id="{994721B3-0F77-4538-854D-55569E432BBC}"/>
              </a:ext>
            </a:extLst>
          </p:cNvPr>
          <p:cNvSpPr txBox="1"/>
          <p:nvPr/>
        </p:nvSpPr>
        <p:spPr>
          <a:xfrm>
            <a:off x="1403648" y="6509150"/>
            <a:ext cx="6141425"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出典：おおさか水道ビジョン</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（大阪府水道整備基本構想）</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H24.3</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策定（目標年次</a:t>
            </a:r>
            <a:r>
              <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H42</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8" name="直線コネクタ 7"/>
          <p:cNvCxnSpPr/>
          <p:nvPr/>
        </p:nvCxnSpPr>
        <p:spPr>
          <a:xfrm>
            <a:off x="251520" y="67081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47</a:t>
            </a:fld>
            <a:endParaRPr kumimoji="1" lang="ja-JP" altLang="en-US">
              <a:solidFill>
                <a:schemeClr val="tx1"/>
              </a:solidFill>
            </a:endParaRPr>
          </a:p>
        </p:txBody>
      </p:sp>
      <p:sp>
        <p:nvSpPr>
          <p:cNvPr id="12" name="四角形: 角を丸くする 11">
            <a:extLst>
              <a:ext uri="{FF2B5EF4-FFF2-40B4-BE49-F238E27FC236}">
                <a16:creationId xmlns:a16="http://schemas.microsoft.com/office/drawing/2014/main" xmlns="" id="{202F1840-FCE3-496A-B8F6-9DCF500977FA}"/>
              </a:ext>
            </a:extLst>
          </p:cNvPr>
          <p:cNvSpPr/>
          <p:nvPr/>
        </p:nvSpPr>
        <p:spPr>
          <a:xfrm>
            <a:off x="215516" y="120168"/>
            <a:ext cx="1728000" cy="39600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３－③企業団改革</a:t>
            </a:r>
          </a:p>
        </p:txBody>
      </p:sp>
    </p:spTree>
    <p:extLst>
      <p:ext uri="{BB962C8B-B14F-4D97-AF65-F5344CB8AC3E}">
        <p14:creationId xmlns:p14="http://schemas.microsoft.com/office/powerpoint/2010/main" val="2624355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334215" y="3226596"/>
            <a:ext cx="4230378" cy="3435035"/>
          </a:xfrm>
          <a:prstGeom prst="roundRect">
            <a:avLst>
              <a:gd name="adj" fmla="val 5922"/>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tx1"/>
              </a:solidFill>
            </a:endParaRPr>
          </a:p>
        </p:txBody>
      </p:sp>
      <p:sp>
        <p:nvSpPr>
          <p:cNvPr id="4" name="テキスト ボックス 3">
            <a:extLst>
              <a:ext uri="{FF2B5EF4-FFF2-40B4-BE49-F238E27FC236}">
                <a16:creationId xmlns:a16="http://schemas.microsoft.com/office/drawing/2014/main" xmlns="" id="{994721B3-0F77-4538-854D-55569E432BBC}"/>
              </a:ext>
            </a:extLst>
          </p:cNvPr>
          <p:cNvSpPr txBox="1"/>
          <p:nvPr/>
        </p:nvSpPr>
        <p:spPr>
          <a:xfrm>
            <a:off x="2460884" y="142577"/>
            <a:ext cx="5107488" cy="430887"/>
          </a:xfrm>
          <a:prstGeom prst="rect">
            <a:avLst/>
          </a:prstGeom>
          <a:noFill/>
        </p:spPr>
        <p:txBody>
          <a:bodyPr wrap="none" rtlCol="0">
            <a:spAutoFit/>
          </a:bodyPr>
          <a:lstStyle/>
          <a:p>
            <a:r>
              <a:rPr lang="ja-JP" altLang="en-US" sz="2200" b="1" dirty="0">
                <a:latin typeface="Meiryo UI" panose="020B0604030504040204" pitchFamily="50" charset="-128"/>
                <a:ea typeface="Meiryo UI" panose="020B0604030504040204" pitchFamily="50" charset="-128"/>
                <a:cs typeface="Meiryo UI" panose="020B0604030504040204" pitchFamily="50" charset="-128"/>
              </a:rPr>
              <a:t>大阪広域水道企業団／広域化の取り組み</a:t>
            </a:r>
            <a:endParaRPr kumimoji="1"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xmlns="" id="{EE65726F-B2C5-4440-99EF-D037D6AD13F7}"/>
              </a:ext>
            </a:extLst>
          </p:cNvPr>
          <p:cNvSpPr/>
          <p:nvPr/>
        </p:nvSpPr>
        <p:spPr>
          <a:xfrm>
            <a:off x="4544337" y="4200916"/>
            <a:ext cx="4392488" cy="1277273"/>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＜統合のメリット＞</a:t>
            </a:r>
            <a:endParaRPr lang="en-US" altLang="ja-JP" sz="1100" dirty="0">
              <a:latin typeface="Meiryo UI" panose="020B0604030504040204" pitchFamily="50" charset="-128"/>
              <a:ea typeface="Meiryo UI" panose="020B0604030504040204" pitchFamily="50" charset="-128"/>
            </a:endParaRPr>
          </a:p>
          <a:p>
            <a:pPr marL="228600" indent="-228600">
              <a:buFont typeface="+mj-ea"/>
              <a:buAutoNum type="circleNumDbPlain"/>
            </a:pPr>
            <a:r>
              <a:rPr lang="ja-JP" altLang="en-US" sz="1100" dirty="0">
                <a:latin typeface="Meiryo UI" panose="020B0604030504040204" pitchFamily="50" charset="-128"/>
                <a:ea typeface="Meiryo UI" panose="020B0604030504040204" pitchFamily="50" charset="-128"/>
              </a:rPr>
              <a:t>スケールメリット 及び業務手法の見直 し等による業務の効 率化 </a:t>
            </a:r>
          </a:p>
          <a:p>
            <a:pPr marL="228600" indent="-228600">
              <a:buFont typeface="+mj-ea"/>
              <a:buAutoNum type="circleNumDbPlain"/>
            </a:pPr>
            <a:r>
              <a:rPr lang="ja-JP" altLang="en-US" sz="1100" dirty="0">
                <a:latin typeface="Meiryo UI" panose="020B0604030504040204" pitchFamily="50" charset="-128"/>
                <a:ea typeface="Meiryo UI" panose="020B0604030504040204" pitchFamily="50" charset="-128"/>
              </a:rPr>
              <a:t>企業団の技術力・組 織力を活用した非常 時対応の充実 </a:t>
            </a:r>
          </a:p>
          <a:p>
            <a:pPr marL="228600" indent="-228600">
              <a:buFont typeface="+mj-ea"/>
              <a:buAutoNum type="circleNumDbPlain"/>
            </a:pPr>
            <a:r>
              <a:rPr lang="ja-JP" altLang="en-US" sz="1100" dirty="0">
                <a:latin typeface="Meiryo UI" panose="020B0604030504040204" pitchFamily="50" charset="-128"/>
                <a:ea typeface="Meiryo UI" panose="020B0604030504040204" pitchFamily="50" charset="-128"/>
              </a:rPr>
              <a:t>人員の適正配置に よる技術継承問題の 解消 </a:t>
            </a:r>
          </a:p>
          <a:p>
            <a:pPr marL="228600" indent="-228600">
              <a:buFont typeface="+mj-ea"/>
              <a:buAutoNum type="circleNumDbPlain"/>
            </a:pPr>
            <a:r>
              <a:rPr lang="ja-JP" altLang="en-US" sz="1100" dirty="0">
                <a:latin typeface="Meiryo UI" panose="020B0604030504040204" pitchFamily="50" charset="-128"/>
                <a:ea typeface="Meiryo UI" panose="020B0604030504040204" pitchFamily="50" charset="-128"/>
              </a:rPr>
              <a:t>技術管理者を中心と した専門技術職による確実な事業運営 </a:t>
            </a:r>
          </a:p>
          <a:p>
            <a:pPr marL="228600" indent="-228600">
              <a:buFont typeface="+mj-ea"/>
              <a:buAutoNum type="circleNumDbPlain"/>
            </a:pPr>
            <a:r>
              <a:rPr lang="ja-JP" altLang="en-US" sz="1100" dirty="0">
                <a:latin typeface="Meiryo UI" panose="020B0604030504040204" pitchFamily="50" charset="-128"/>
                <a:ea typeface="Meiryo UI" panose="020B0604030504040204" pitchFamily="50" charset="-128"/>
              </a:rPr>
              <a:t>水源から蛇口までの 総合的な水質管理 </a:t>
            </a:r>
          </a:p>
          <a:p>
            <a:pPr marL="228600" indent="-228600">
              <a:buFont typeface="+mj-ea"/>
              <a:buAutoNum type="circleNumDbPlain"/>
            </a:pPr>
            <a:r>
              <a:rPr lang="ja-JP" altLang="en-US" sz="1100" dirty="0">
                <a:latin typeface="Meiryo UI" panose="020B0604030504040204" pitchFamily="50" charset="-128"/>
                <a:ea typeface="Meiryo UI" panose="020B0604030504040204" pitchFamily="50" charset="-128"/>
              </a:rPr>
              <a:t>新規サービスの導入 等によるお客さまサービスの維持・向上 </a:t>
            </a:r>
          </a:p>
        </p:txBody>
      </p:sp>
      <p:sp>
        <p:nvSpPr>
          <p:cNvPr id="5" name="正方形/長方形 4">
            <a:extLst>
              <a:ext uri="{FF2B5EF4-FFF2-40B4-BE49-F238E27FC236}">
                <a16:creationId xmlns:a16="http://schemas.microsoft.com/office/drawing/2014/main" xmlns="" id="{2BD95E07-0B91-4012-A4CB-A556FC7D9E47}"/>
              </a:ext>
            </a:extLst>
          </p:cNvPr>
          <p:cNvSpPr/>
          <p:nvPr/>
        </p:nvSpPr>
        <p:spPr>
          <a:xfrm>
            <a:off x="4411764" y="5636102"/>
            <a:ext cx="3725416" cy="954107"/>
          </a:xfrm>
          <a:prstGeom prst="rect">
            <a:avLst/>
          </a:prstGeom>
        </p:spPr>
        <p:txBody>
          <a:bodyPr wrap="square">
            <a:spAutoFit/>
          </a:bodyPr>
          <a:lstStyle/>
          <a:p>
            <a:pPr marL="285750" indent="-285750">
              <a:buFont typeface="Wingdings" panose="05000000000000000000" pitchFamily="2" charset="2"/>
              <a:buChar char="n"/>
            </a:pPr>
            <a:r>
              <a:rPr lang="ja-JP" altLang="en-US" sz="1400" b="1" dirty="0">
                <a:latin typeface="Meiryo UI" panose="020B0604030504040204" pitchFamily="50" charset="-128"/>
                <a:ea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rPr>
              <a:t>28</a:t>
            </a:r>
            <a:r>
              <a:rPr lang="ja-JP" altLang="en-US" sz="1400" b="1" dirty="0">
                <a:latin typeface="Meiryo UI" panose="020B0604030504040204" pitchFamily="50" charset="-128"/>
                <a:ea typeface="Meiryo UI" panose="020B0604030504040204" pitchFamily="50" charset="-128"/>
              </a:rPr>
              <a:t>年４月</a:t>
            </a:r>
            <a:r>
              <a:rPr lang="en-US" altLang="ja-JP" sz="1400" b="1" dirty="0">
                <a:latin typeface="Meiryo UI" panose="020B0604030504040204" pitchFamily="50" charset="-128"/>
                <a:ea typeface="Meiryo UI" panose="020B0604030504040204" pitchFamily="50" charset="-128"/>
              </a:rPr>
              <a:t>25 </a:t>
            </a:r>
            <a:r>
              <a:rPr lang="ja-JP" altLang="en-US" sz="1400" b="1" dirty="0">
                <a:latin typeface="Meiryo UI" panose="020B0604030504040204" pitchFamily="50" charset="-128"/>
                <a:ea typeface="Meiryo UI" panose="020B0604030504040204" pitchFamily="50" charset="-128"/>
              </a:rPr>
              <a:t>日＜協議開始＞</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400" b="1" dirty="0">
                <a:latin typeface="Meiryo UI" panose="020B0604030504040204" pitchFamily="50" charset="-128"/>
                <a:ea typeface="Meiryo UI" panose="020B0604030504040204" pitchFamily="50" charset="-128"/>
              </a:rPr>
              <a:t>泉南市・阪南市・豊能町・能勢町・ 忠岡町・田尻町・岬町との水道事業の統合に向けての検討、協議に関する覚書を締結。</a:t>
            </a:r>
          </a:p>
        </p:txBody>
      </p:sp>
      <p:sp>
        <p:nvSpPr>
          <p:cNvPr id="6" name="正方形/長方形 5">
            <a:extLst>
              <a:ext uri="{FF2B5EF4-FFF2-40B4-BE49-F238E27FC236}">
                <a16:creationId xmlns:a16="http://schemas.microsoft.com/office/drawing/2014/main" xmlns="" id="{7F903FE7-E9BD-4E2A-877A-B87EDB989C1B}"/>
              </a:ext>
            </a:extLst>
          </p:cNvPr>
          <p:cNvSpPr/>
          <p:nvPr/>
        </p:nvSpPr>
        <p:spPr>
          <a:xfrm>
            <a:off x="4387378" y="3365099"/>
            <a:ext cx="4032448" cy="738664"/>
          </a:xfrm>
          <a:prstGeom prst="rect">
            <a:avLst/>
          </a:prstGeom>
        </p:spPr>
        <p:txBody>
          <a:bodyPr wrap="square">
            <a:spAutoFit/>
          </a:bodyPr>
          <a:lstStyle/>
          <a:p>
            <a:pPr marL="342900" indent="-342900">
              <a:buFont typeface="Wingdings" panose="05000000000000000000" pitchFamily="2" charset="2"/>
              <a:buChar char="n"/>
            </a:pPr>
            <a:r>
              <a:rPr lang="ja-JP" altLang="en-US" sz="1400" b="1" dirty="0">
                <a:latin typeface="Meiryo UI" panose="020B0604030504040204" pitchFamily="50" charset="-128"/>
                <a:ea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rPr>
              <a:t>29</a:t>
            </a:r>
            <a:r>
              <a:rPr lang="ja-JP" altLang="en-US" sz="1400" b="1" dirty="0">
                <a:latin typeface="Meiryo UI" panose="020B0604030504040204" pitchFamily="50" charset="-128"/>
                <a:ea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rPr>
              <a:t>4</a:t>
            </a:r>
            <a:r>
              <a:rPr lang="ja-JP" altLang="en-US" sz="1400" b="1" dirty="0">
                <a:latin typeface="Meiryo UI" panose="020B0604030504040204" pitchFamily="50" charset="-128"/>
                <a:ea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日＜実現＞</a:t>
            </a:r>
            <a:endParaRPr lang="en-US" altLang="ja-JP" sz="1400" b="1"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400" b="1" dirty="0">
                <a:latin typeface="Meiryo UI" panose="020B0604030504040204" pitchFamily="50" charset="-128"/>
                <a:ea typeface="Meiryo UI" panose="020B0604030504040204" pitchFamily="50" charset="-128"/>
              </a:rPr>
              <a:t>四條畷市・太子町・千早赤阪村の水道事業を企業団に統合</a:t>
            </a:r>
          </a:p>
        </p:txBody>
      </p:sp>
      <p:sp>
        <p:nvSpPr>
          <p:cNvPr id="8"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48</a:t>
            </a:fld>
            <a:endParaRPr kumimoji="1" lang="ja-JP" altLang="en-US">
              <a:solidFill>
                <a:schemeClr val="tx1"/>
              </a:solidFill>
            </a:endParaRPr>
          </a:p>
        </p:txBody>
      </p:sp>
      <p:sp>
        <p:nvSpPr>
          <p:cNvPr id="2" name="正方形/長方形 1"/>
          <p:cNvSpPr/>
          <p:nvPr/>
        </p:nvSpPr>
        <p:spPr>
          <a:xfrm>
            <a:off x="539553" y="758254"/>
            <a:ext cx="8208911" cy="1508105"/>
          </a:xfrm>
          <a:prstGeom prst="rect">
            <a:avLst/>
          </a:prstGeom>
        </p:spPr>
        <p:txBody>
          <a:bodyPr wrap="square">
            <a:spAutoFit/>
          </a:bodyPr>
          <a:lstStyle/>
          <a:p>
            <a:pPr>
              <a:spcAft>
                <a:spcPts val="600"/>
              </a:spcAft>
            </a:pP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◆まずはできることから（ロードマップステップ１）</a:t>
            </a:r>
            <a:endParaRPr lang="ja-JP" altLang="en-US" sz="1600" u="sng"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広域化の推進にあたっては、「業務の共同化」など連携に取り組みやすい分野から、順次取組を進めていくこととしています。（ステップ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＜取組の具体例＞</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・事務の共同処理等の管理の一体化（災害用備蓄水の共同製作、水質管理業務の共同化など）</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・企業団の技術力を活かした技術支援の推進　など</a:t>
            </a:r>
          </a:p>
        </p:txBody>
      </p:sp>
      <p:cxnSp>
        <p:nvCxnSpPr>
          <p:cNvPr id="19" name="直線コネクタ 18"/>
          <p:cNvCxnSpPr/>
          <p:nvPr/>
        </p:nvCxnSpPr>
        <p:spPr>
          <a:xfrm>
            <a:off x="251520" y="67081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20"/>
          <p:cNvGrpSpPr>
            <a:grpSpLocks noChangeAspect="1"/>
          </p:cNvGrpSpPr>
          <p:nvPr/>
        </p:nvGrpSpPr>
        <p:grpSpPr>
          <a:xfrm>
            <a:off x="827584" y="3212976"/>
            <a:ext cx="3116342" cy="3427657"/>
            <a:chOff x="0" y="0"/>
            <a:chExt cx="8918748" cy="9809707"/>
          </a:xfrm>
        </p:grpSpPr>
        <p:pic>
          <p:nvPicPr>
            <p:cNvPr id="23" name="図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886710" cy="3180310"/>
            </a:xfrm>
            <a:prstGeom prst="rect">
              <a:avLst/>
            </a:prstGeom>
            <a:noFill/>
            <a:extLst>
              <a:ext uri="{909E8E84-426E-40DD-AFC4-6F175D3DCCD1}">
                <a14:hiddenFill xmlns:a14="http://schemas.microsoft.com/office/drawing/2010/main">
                  <a:solidFill>
                    <a:srgbClr val="FFFFFF"/>
                  </a:solidFill>
                </a14:hiddenFill>
              </a:ext>
            </a:extLst>
          </p:spPr>
        </p:pic>
        <p:sp>
          <p:nvSpPr>
            <p:cNvPr id="24" name="二等辺三角形 23"/>
            <p:cNvSpPr/>
            <p:nvPr/>
          </p:nvSpPr>
          <p:spPr>
            <a:xfrm rot="10800000">
              <a:off x="1500058" y="3404463"/>
              <a:ext cx="5824682" cy="5065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25" name="図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1" y="3841748"/>
              <a:ext cx="8912687" cy="596795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正方形/長方形 9"/>
          <p:cNvSpPr/>
          <p:nvPr/>
        </p:nvSpPr>
        <p:spPr>
          <a:xfrm>
            <a:off x="508488" y="2290520"/>
            <a:ext cx="8126116" cy="877163"/>
          </a:xfrm>
          <a:prstGeom prst="rect">
            <a:avLst/>
          </a:prstGeom>
        </p:spPr>
        <p:txBody>
          <a:bodyPr wrap="square">
            <a:spAutoFit/>
          </a:bodyPr>
          <a:lstStyle/>
          <a:p>
            <a:pPr>
              <a:spcAft>
                <a:spcPts val="600"/>
              </a:spcAft>
            </a:pP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◆進み始めた「府域一水道」</a:t>
            </a:r>
            <a:r>
              <a:rPr lang="en-US" altLang="ja-JP" sz="1600" b="1"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ロードマップステップ２</a:t>
            </a:r>
            <a:r>
              <a:rPr lang="en-US" altLang="ja-JP" sz="1600" b="1" u="sng"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広域化のステップを進展させた「経営の一体化」の取組（ステップ２）として、四條畷市、太子町、千早赤阪村の３つの市町村水道事業との統合に向け、検討、協議を進めています。</a:t>
            </a:r>
          </a:p>
        </p:txBody>
      </p:sp>
      <p:sp>
        <p:nvSpPr>
          <p:cNvPr id="17" name="四角形: 角を丸くする 16">
            <a:extLst>
              <a:ext uri="{FF2B5EF4-FFF2-40B4-BE49-F238E27FC236}">
                <a16:creationId xmlns:a16="http://schemas.microsoft.com/office/drawing/2014/main" xmlns="" id="{4AF15349-FB13-44ED-A7FB-C04BD3982CF3}"/>
              </a:ext>
            </a:extLst>
          </p:cNvPr>
          <p:cNvSpPr/>
          <p:nvPr/>
        </p:nvSpPr>
        <p:spPr>
          <a:xfrm>
            <a:off x="215516" y="120168"/>
            <a:ext cx="1728000" cy="39600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３－③企業団改革</a:t>
            </a:r>
          </a:p>
        </p:txBody>
      </p:sp>
    </p:spTree>
    <p:extLst>
      <p:ext uri="{BB962C8B-B14F-4D97-AF65-F5344CB8AC3E}">
        <p14:creationId xmlns:p14="http://schemas.microsoft.com/office/powerpoint/2010/main" val="1007396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54233" y="2636912"/>
            <a:ext cx="7157729" cy="1077218"/>
          </a:xfrm>
          <a:prstGeom prst="rect">
            <a:avLst/>
          </a:prstGeom>
          <a:noFill/>
        </p:spPr>
        <p:txBody>
          <a:bodyPr wrap="none" rtlCol="0">
            <a:spAutoFit/>
          </a:bodyPr>
          <a:lstStyle/>
          <a:p>
            <a:r>
              <a:rPr kumimoji="1" lang="ja-JP" altLang="en-US" sz="3600" dirty="0"/>
              <a:t>第</a:t>
            </a:r>
            <a:r>
              <a:rPr lang="ja-JP" altLang="en-US" sz="3600" dirty="0"/>
              <a:t>４</a:t>
            </a:r>
            <a:r>
              <a:rPr kumimoji="1" lang="ja-JP" altLang="en-US" sz="3600" dirty="0"/>
              <a:t>章　水道事業最適化の取り組み</a:t>
            </a:r>
            <a:endParaRPr kumimoji="1" lang="en-US" altLang="ja-JP" sz="3600" dirty="0"/>
          </a:p>
          <a:p>
            <a:r>
              <a:rPr lang="ja-JP" altLang="en-US" sz="2800" dirty="0"/>
              <a:t>　　　　　　　　　～民間活力の活用と広域化～</a:t>
            </a:r>
            <a:endParaRPr kumimoji="1" lang="ja-JP" altLang="en-US" sz="2800" dirty="0"/>
          </a:p>
        </p:txBody>
      </p:sp>
      <p:sp>
        <p:nvSpPr>
          <p:cNvPr id="3" name="スライド番号プレースホルダー 2"/>
          <p:cNvSpPr>
            <a:spLocks noGrp="1"/>
          </p:cNvSpPr>
          <p:nvPr>
            <p:ph type="sldNum" sz="quarter" idx="12"/>
          </p:nvPr>
        </p:nvSpPr>
        <p:spPr>
          <a:xfrm>
            <a:off x="6988552" y="6483180"/>
            <a:ext cx="2133600" cy="365125"/>
          </a:xfrm>
        </p:spPr>
        <p:txBody>
          <a:bodyPr/>
          <a:lstStyle/>
          <a:p>
            <a:fld id="{7853CF83-2CA7-468D-933C-9DDBEAA5E899}" type="slidenum">
              <a:rPr kumimoji="1" lang="ja-JP" altLang="en-US" smtClean="0">
                <a:solidFill>
                  <a:schemeClr val="tx1"/>
                </a:solidFill>
              </a:rPr>
              <a:t>49</a:t>
            </a:fld>
            <a:endParaRPr kumimoji="1" lang="ja-JP" altLang="en-US" dirty="0">
              <a:solidFill>
                <a:schemeClr val="tx1"/>
              </a:solidFill>
            </a:endParaRPr>
          </a:p>
        </p:txBody>
      </p:sp>
    </p:spTree>
    <p:extLst>
      <p:ext uri="{BB962C8B-B14F-4D97-AF65-F5344CB8AC3E}">
        <p14:creationId xmlns:p14="http://schemas.microsoft.com/office/powerpoint/2010/main" val="112908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59632" y="2348880"/>
            <a:ext cx="7035900" cy="646331"/>
          </a:xfrm>
          <a:prstGeom prst="rect">
            <a:avLst/>
          </a:prstGeom>
          <a:noFill/>
        </p:spPr>
        <p:txBody>
          <a:bodyPr wrap="none" rtlCol="0">
            <a:spAutoFit/>
          </a:bodyPr>
          <a:lstStyle/>
          <a:p>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3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章　</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水道事業の基本的な仕組み</a:t>
            </a:r>
            <a:endParaRPr kumimoji="1" lang="ja-JP" altLang="en-US" sz="3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988552" y="6483180"/>
            <a:ext cx="2133600" cy="365125"/>
          </a:xfrm>
        </p:spPr>
        <p:txBody>
          <a:bodyPr/>
          <a:lstStyle/>
          <a:p>
            <a:fld id="{7853CF83-2CA7-468D-933C-9DDBEAA5E899}" type="slidenum">
              <a:rPr kumimoji="1" lang="ja-JP" altLang="en-US" smtClean="0">
                <a:solidFill>
                  <a:schemeClr val="tx1"/>
                </a:solidFill>
              </a:rPr>
              <a:t>5</a:t>
            </a:fld>
            <a:endParaRPr kumimoji="1" lang="ja-JP" altLang="en-US" dirty="0">
              <a:solidFill>
                <a:schemeClr val="tx1"/>
              </a:solidFill>
            </a:endParaRPr>
          </a:p>
        </p:txBody>
      </p:sp>
      <p:sp>
        <p:nvSpPr>
          <p:cNvPr id="4" name="正方形/長方形 3"/>
          <p:cNvSpPr/>
          <p:nvPr/>
        </p:nvSpPr>
        <p:spPr>
          <a:xfrm>
            <a:off x="2491582" y="3356992"/>
            <a:ext cx="4572000" cy="1631216"/>
          </a:xfrm>
          <a:prstGeom prst="rect">
            <a:avLst/>
          </a:prstGeom>
        </p:spPr>
        <p:txBody>
          <a:bodyPr>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①　大阪の水道事業について</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②　水道事業の全国的な課題</a:t>
            </a: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③　改正水道法の概要</a:t>
            </a:r>
          </a:p>
        </p:txBody>
      </p:sp>
    </p:spTree>
    <p:extLst>
      <p:ext uri="{BB962C8B-B14F-4D97-AF65-F5344CB8AC3E}">
        <p14:creationId xmlns:p14="http://schemas.microsoft.com/office/powerpoint/2010/main" val="290631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5F269043-030E-4E6F-B2F5-0D15AB6DFCDA}"/>
              </a:ext>
            </a:extLst>
          </p:cNvPr>
          <p:cNvSpPr txBox="1"/>
          <p:nvPr/>
        </p:nvSpPr>
        <p:spPr>
          <a:xfrm>
            <a:off x="3014810" y="118300"/>
            <a:ext cx="3573414"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生活インフラ事業者の比較</a:t>
            </a:r>
            <a:endParaRPr kumimoji="1" lang="ja-JP" altLang="en-US" sz="2400" b="1" dirty="0">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xmlns="" id="{C3434B74-2835-4B53-9196-5BEFFCEAF665}"/>
              </a:ext>
            </a:extLst>
          </p:cNvPr>
          <p:cNvGraphicFramePr>
            <a:graphicFrameLocks noGrp="1"/>
          </p:cNvGraphicFramePr>
          <p:nvPr>
            <p:extLst>
              <p:ext uri="{D42A27DB-BD31-4B8C-83A1-F6EECF244321}">
                <p14:modId xmlns:p14="http://schemas.microsoft.com/office/powerpoint/2010/main" val="4031340701"/>
              </p:ext>
            </p:extLst>
          </p:nvPr>
        </p:nvGraphicFramePr>
        <p:xfrm>
          <a:off x="1035544" y="2221692"/>
          <a:ext cx="7064848" cy="2595880"/>
        </p:xfrm>
        <a:graphic>
          <a:graphicData uri="http://schemas.openxmlformats.org/drawingml/2006/table">
            <a:tbl>
              <a:tblPr firstRow="1" bandRow="1">
                <a:tableStyleId>{5940675A-B579-460E-94D1-54222C63F5DA}</a:tableStyleId>
              </a:tblPr>
              <a:tblGrid>
                <a:gridCol w="1020310">
                  <a:extLst>
                    <a:ext uri="{9D8B030D-6E8A-4147-A177-3AD203B41FA5}">
                      <a16:colId xmlns:a16="http://schemas.microsoft.com/office/drawing/2014/main" xmlns="" val="2856518662"/>
                    </a:ext>
                  </a:extLst>
                </a:gridCol>
                <a:gridCol w="1580042">
                  <a:extLst>
                    <a:ext uri="{9D8B030D-6E8A-4147-A177-3AD203B41FA5}">
                      <a16:colId xmlns:a16="http://schemas.microsoft.com/office/drawing/2014/main" xmlns="" val="2681292702"/>
                    </a:ext>
                  </a:extLst>
                </a:gridCol>
                <a:gridCol w="1440160">
                  <a:extLst>
                    <a:ext uri="{9D8B030D-6E8A-4147-A177-3AD203B41FA5}">
                      <a16:colId xmlns:a16="http://schemas.microsoft.com/office/drawing/2014/main" xmlns="" val="1517773411"/>
                    </a:ext>
                  </a:extLst>
                </a:gridCol>
                <a:gridCol w="1576705">
                  <a:extLst>
                    <a:ext uri="{9D8B030D-6E8A-4147-A177-3AD203B41FA5}">
                      <a16:colId xmlns:a16="http://schemas.microsoft.com/office/drawing/2014/main" xmlns="" val="1837520377"/>
                    </a:ext>
                  </a:extLst>
                </a:gridCol>
                <a:gridCol w="1447631">
                  <a:extLst>
                    <a:ext uri="{9D8B030D-6E8A-4147-A177-3AD203B41FA5}">
                      <a16:colId xmlns:a16="http://schemas.microsoft.com/office/drawing/2014/main" xmlns="" val="3908194281"/>
                    </a:ext>
                  </a:extLst>
                </a:gridCol>
              </a:tblGrid>
              <a:tr h="370840">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solidFill>
                      <a:schemeClr val="tx2">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水道事業者</a:t>
                      </a:r>
                    </a:p>
                  </a:txBody>
                  <a:tcPr>
                    <a:solidFill>
                      <a:schemeClr val="tx2">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下水道事業者</a:t>
                      </a:r>
                    </a:p>
                  </a:txBody>
                  <a:tcPr>
                    <a:solidFill>
                      <a:schemeClr val="tx2">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ガス事業者</a:t>
                      </a:r>
                    </a:p>
                  </a:txBody>
                  <a:tcPr>
                    <a:solidFill>
                      <a:schemeClr val="tx2">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電気事業者</a:t>
                      </a:r>
                    </a:p>
                  </a:txBody>
                  <a:tcPr>
                    <a:solidFill>
                      <a:schemeClr val="tx2">
                        <a:lumMod val="20000"/>
                        <a:lumOff val="80000"/>
                      </a:schemeClr>
                    </a:solidFill>
                  </a:tcPr>
                </a:tc>
                <a:extLst>
                  <a:ext uri="{0D108BD9-81ED-4DB2-BD59-A6C34878D82A}">
                    <a16:rowId xmlns:a16="http://schemas.microsoft.com/office/drawing/2014/main" xmlns="" val="4226567500"/>
                  </a:ext>
                </a:extLst>
              </a:tr>
              <a:tr h="37084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根拠法</a:t>
                      </a:r>
                    </a:p>
                  </a:txBody>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水道法</a:t>
                      </a:r>
                    </a:p>
                  </a:txBody>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下水道法</a:t>
                      </a:r>
                    </a:p>
                  </a:txBody>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ガス事業法</a:t>
                      </a:r>
                    </a:p>
                  </a:txBody>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電気事業法</a:t>
                      </a:r>
                    </a:p>
                  </a:txBody>
                  <a:tcPr/>
                </a:tc>
                <a:extLst>
                  <a:ext uri="{0D108BD9-81ED-4DB2-BD59-A6C34878D82A}">
                    <a16:rowId xmlns:a16="http://schemas.microsoft.com/office/drawing/2014/main" xmlns="" val="3206036589"/>
                  </a:ext>
                </a:extLst>
              </a:tr>
              <a:tr h="37084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事業体</a:t>
                      </a:r>
                    </a:p>
                  </a:txBody>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地方自治体</a:t>
                      </a:r>
                    </a:p>
                  </a:txBody>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地方自治体</a:t>
                      </a:r>
                    </a:p>
                  </a:txBody>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民間・公共事業者</a:t>
                      </a:r>
                    </a:p>
                  </a:txBody>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民間事業者</a:t>
                      </a:r>
                    </a:p>
                  </a:txBody>
                  <a:tcPr/>
                </a:tc>
                <a:extLst>
                  <a:ext uri="{0D108BD9-81ED-4DB2-BD59-A6C34878D82A}">
                    <a16:rowId xmlns:a16="http://schemas.microsoft.com/office/drawing/2014/main" xmlns="" val="4204170634"/>
                  </a:ext>
                </a:extLst>
              </a:tr>
              <a:tr h="370840">
                <a:tc>
                  <a:txBody>
                    <a:bodyPr/>
                    <a:lstStyle/>
                    <a:p>
                      <a:r>
                        <a:rPr kumimoji="1" lang="ja-JP" altLang="en-US" sz="1400" b="1" u="sng" dirty="0">
                          <a:solidFill>
                            <a:schemeClr val="tx1"/>
                          </a:solidFill>
                          <a:latin typeface="Meiryo UI" panose="020B0604030504040204" pitchFamily="50" charset="-128"/>
                          <a:ea typeface="Meiryo UI" panose="020B0604030504040204" pitchFamily="50" charset="-128"/>
                        </a:rPr>
                        <a:t>事業者数</a:t>
                      </a:r>
                    </a:p>
                  </a:txBody>
                  <a:tcPr/>
                </a:tc>
                <a:tc>
                  <a:txBody>
                    <a:bodyPr/>
                    <a:lstStyle/>
                    <a:p>
                      <a:pPr algn="r"/>
                      <a:r>
                        <a:rPr kumimoji="1" lang="en-US" altLang="ja-JP" sz="1400" b="1" u="sng" dirty="0">
                          <a:solidFill>
                            <a:schemeClr val="tx1"/>
                          </a:solidFill>
                          <a:latin typeface="Meiryo UI" panose="020B0604030504040204" pitchFamily="50" charset="-128"/>
                          <a:ea typeface="Meiryo UI" panose="020B0604030504040204" pitchFamily="50" charset="-128"/>
                        </a:rPr>
                        <a:t>1,348</a:t>
                      </a:r>
                      <a:endParaRPr kumimoji="1" lang="ja-JP" altLang="en-US" sz="1400" b="1" u="sng"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400" b="1" u="sng" dirty="0">
                          <a:solidFill>
                            <a:schemeClr val="tx1"/>
                          </a:solidFill>
                          <a:latin typeface="Meiryo UI" panose="020B0604030504040204" pitchFamily="50" charset="-128"/>
                          <a:ea typeface="Meiryo UI" panose="020B0604030504040204" pitchFamily="50" charset="-128"/>
                        </a:rPr>
                        <a:t>1,994</a:t>
                      </a:r>
                      <a:endParaRPr kumimoji="1" lang="ja-JP" altLang="en-US" sz="1400" b="1" u="sng"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400" b="1" u="sng" dirty="0">
                          <a:solidFill>
                            <a:schemeClr val="tx1"/>
                          </a:solidFill>
                          <a:latin typeface="Meiryo UI" panose="020B0604030504040204" pitchFamily="50" charset="-128"/>
                          <a:ea typeface="Meiryo UI" panose="020B0604030504040204" pitchFamily="50" charset="-128"/>
                        </a:rPr>
                        <a:t>206</a:t>
                      </a:r>
                      <a:endParaRPr kumimoji="1" lang="ja-JP" altLang="en-US" sz="1400" b="1" u="sng"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400" b="1" u="sng" dirty="0">
                          <a:solidFill>
                            <a:schemeClr val="tx1"/>
                          </a:solidFill>
                          <a:latin typeface="Meiryo UI" panose="020B0604030504040204" pitchFamily="50" charset="-128"/>
                          <a:ea typeface="Meiryo UI" panose="020B0604030504040204" pitchFamily="50" charset="-128"/>
                        </a:rPr>
                        <a:t>10</a:t>
                      </a:r>
                      <a:endParaRPr kumimoji="1" lang="ja-JP" altLang="en-US" sz="1400" b="1" u="sng"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2992679049"/>
                  </a:ext>
                </a:extLst>
              </a:tr>
              <a:tr h="37084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料金収入</a:t>
                      </a:r>
                    </a:p>
                  </a:txBody>
                  <a:tcP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兆</a:t>
                      </a:r>
                      <a:r>
                        <a:rPr kumimoji="1" lang="en-US" altLang="ja-JP" sz="1400" dirty="0">
                          <a:solidFill>
                            <a:schemeClr val="tx1"/>
                          </a:solidFill>
                          <a:latin typeface="Meiryo UI" panose="020B0604030504040204" pitchFamily="50" charset="-128"/>
                          <a:ea typeface="Meiryo UI" panose="020B0604030504040204" pitchFamily="50" charset="-128"/>
                        </a:rPr>
                        <a:t>7</a:t>
                      </a:r>
                      <a:r>
                        <a:rPr kumimoji="1" lang="ja-JP" altLang="en-US" sz="1400" dirty="0">
                          <a:solidFill>
                            <a:schemeClr val="tx1"/>
                          </a:solidFill>
                          <a:latin typeface="Meiryo UI" panose="020B0604030504040204" pitchFamily="50" charset="-128"/>
                          <a:ea typeface="Meiryo UI" panose="020B0604030504040204" pitchFamily="50" charset="-128"/>
                        </a:rPr>
                        <a:t>千億円</a:t>
                      </a:r>
                    </a:p>
                  </a:txBody>
                  <a:tcPr/>
                </a:tc>
                <a:tc>
                  <a:txBody>
                    <a:bodyPr/>
                    <a:lstStyle/>
                    <a:p>
                      <a:pPr algn="r"/>
                      <a:r>
                        <a:rPr kumimoji="1" lang="ja-JP" altLang="en-US" sz="1400" dirty="0">
                          <a:solidFill>
                            <a:schemeClr val="tx1"/>
                          </a:solidFill>
                          <a:latin typeface="Meiryo UI" panose="020B0604030504040204" pitchFamily="50" charset="-128"/>
                          <a:ea typeface="Meiryo UI" panose="020B0604030504040204" pitchFamily="50" charset="-128"/>
                        </a:rPr>
                        <a:t>１兆</a:t>
                      </a:r>
                      <a:r>
                        <a:rPr kumimoji="1" lang="en-US" altLang="ja-JP" sz="1400" dirty="0">
                          <a:solidFill>
                            <a:schemeClr val="tx1"/>
                          </a:solidFill>
                          <a:latin typeface="Meiryo UI" panose="020B0604030504040204" pitchFamily="50" charset="-128"/>
                          <a:ea typeface="Meiryo UI" panose="020B0604030504040204" pitchFamily="50" charset="-128"/>
                        </a:rPr>
                        <a:t>100</a:t>
                      </a:r>
                      <a:r>
                        <a:rPr kumimoji="1" lang="ja-JP" altLang="en-US" sz="1400" dirty="0">
                          <a:solidFill>
                            <a:schemeClr val="tx1"/>
                          </a:solidFill>
                          <a:latin typeface="Meiryo UI" panose="020B0604030504040204" pitchFamily="50" charset="-128"/>
                          <a:ea typeface="Meiryo UI" panose="020B0604030504040204" pitchFamily="50" charset="-128"/>
                        </a:rPr>
                        <a:t>億円</a:t>
                      </a:r>
                    </a:p>
                  </a:txBody>
                  <a:tcP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兆</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千億円</a:t>
                      </a:r>
                    </a:p>
                  </a:txBody>
                  <a:tcP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17</a:t>
                      </a:r>
                      <a:r>
                        <a:rPr kumimoji="1" lang="ja-JP" altLang="en-US" sz="1400" dirty="0">
                          <a:solidFill>
                            <a:schemeClr val="tx1"/>
                          </a:solidFill>
                          <a:latin typeface="Meiryo UI" panose="020B0604030504040204" pitchFamily="50" charset="-128"/>
                          <a:ea typeface="Meiryo UI" panose="020B0604030504040204" pitchFamily="50" charset="-128"/>
                        </a:rPr>
                        <a:t>兆</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千億円</a:t>
                      </a:r>
                    </a:p>
                  </a:txBody>
                  <a:tcPr/>
                </a:tc>
                <a:extLst>
                  <a:ext uri="{0D108BD9-81ED-4DB2-BD59-A6C34878D82A}">
                    <a16:rowId xmlns:a16="http://schemas.microsoft.com/office/drawing/2014/main" xmlns="" val="1643645549"/>
                  </a:ext>
                </a:extLst>
              </a:tr>
              <a:tr h="37084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料金格差</a:t>
                      </a:r>
                    </a:p>
                  </a:txBody>
                  <a:tcPr/>
                </a:tc>
                <a:tc>
                  <a:txBody>
                    <a:bodyPr/>
                    <a:lstStyle/>
                    <a:p>
                      <a:pPr algn="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倍</a:t>
                      </a:r>
                    </a:p>
                  </a:txBody>
                  <a:tcPr/>
                </a:tc>
                <a:tc>
                  <a:txBody>
                    <a:bodyPr/>
                    <a:lstStyle/>
                    <a:p>
                      <a:pPr algn="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ja-JP" sz="1400" dirty="0">
                          <a:solidFill>
                            <a:schemeClr val="tx1"/>
                          </a:solidFill>
                          <a:latin typeface="Meiryo UI" panose="020B0604030504040204" pitchFamily="50" charset="-128"/>
                          <a:ea typeface="Meiryo UI" panose="020B0604030504040204" pitchFamily="50" charset="-128"/>
                        </a:rPr>
                        <a:t>6.8</a:t>
                      </a:r>
                      <a:r>
                        <a:rPr kumimoji="1" lang="ja-JP" altLang="en-US" sz="1400" dirty="0">
                          <a:solidFill>
                            <a:schemeClr val="tx1"/>
                          </a:solidFill>
                          <a:latin typeface="Meiryo UI" panose="020B0604030504040204" pitchFamily="50" charset="-128"/>
                          <a:ea typeface="Meiryo UI" panose="020B0604030504040204" pitchFamily="50" charset="-128"/>
                        </a:rPr>
                        <a:t>倍</a:t>
                      </a:r>
                    </a:p>
                  </a:txBody>
                  <a:tcPr/>
                </a:tc>
                <a:tc>
                  <a:txBody>
                    <a:bodyPr/>
                    <a:lstStyle/>
                    <a:p>
                      <a:pPr algn="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ja-JP" sz="1400" dirty="0">
                          <a:solidFill>
                            <a:schemeClr val="tx1"/>
                          </a:solidFill>
                          <a:latin typeface="Meiryo UI" panose="020B0604030504040204" pitchFamily="50" charset="-128"/>
                          <a:ea typeface="Meiryo UI" panose="020B0604030504040204" pitchFamily="50" charset="-128"/>
                        </a:rPr>
                        <a:t>3.5</a:t>
                      </a:r>
                      <a:r>
                        <a:rPr kumimoji="1" lang="ja-JP" altLang="en-US" sz="1400" dirty="0">
                          <a:solidFill>
                            <a:schemeClr val="tx1"/>
                          </a:solidFill>
                          <a:latin typeface="Meiryo UI" panose="020B0604030504040204" pitchFamily="50" charset="-128"/>
                          <a:ea typeface="Meiryo UI" panose="020B0604030504040204" pitchFamily="50" charset="-128"/>
                        </a:rPr>
                        <a:t>倍</a:t>
                      </a:r>
                    </a:p>
                  </a:txBody>
                  <a:tcPr/>
                </a:tc>
                <a:tc>
                  <a:txBody>
                    <a:bodyPr/>
                    <a:lstStyle/>
                    <a:p>
                      <a:pPr algn="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ja-JP" sz="1400" dirty="0">
                          <a:solidFill>
                            <a:schemeClr val="tx1"/>
                          </a:solidFill>
                          <a:latin typeface="Meiryo UI" panose="020B0604030504040204" pitchFamily="50" charset="-128"/>
                          <a:ea typeface="Meiryo UI" panose="020B0604030504040204" pitchFamily="50" charset="-128"/>
                        </a:rPr>
                        <a:t>1.3</a:t>
                      </a:r>
                      <a:r>
                        <a:rPr kumimoji="1" lang="ja-JP" altLang="en-US" sz="1400" dirty="0">
                          <a:solidFill>
                            <a:schemeClr val="tx1"/>
                          </a:solidFill>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xmlns="" val="491179701"/>
                  </a:ext>
                </a:extLst>
              </a:tr>
              <a:tr h="37084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家計支出</a:t>
                      </a:r>
                    </a:p>
                  </a:txBody>
                  <a:tcPr/>
                </a:tc>
                <a:tc gridSpan="2">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4,200</a:t>
                      </a:r>
                      <a:r>
                        <a:rPr kumimoji="1" lang="ja-JP" altLang="en-US" sz="1400" dirty="0">
                          <a:solidFill>
                            <a:schemeClr val="tx1"/>
                          </a:solidFill>
                          <a:latin typeface="Meiryo UI" panose="020B0604030504040204" pitchFamily="50" charset="-128"/>
                          <a:ea typeface="Meiryo UI" panose="020B0604030504040204" pitchFamily="50" charset="-128"/>
                        </a:rPr>
                        <a:t>円／月</a:t>
                      </a:r>
                    </a:p>
                  </a:txBody>
                  <a:tcPr/>
                </a:tc>
                <a:tc hMerge="1">
                  <a:txBody>
                    <a:bodyPr/>
                    <a:lstStyle/>
                    <a:p>
                      <a:pPr algn="r"/>
                      <a:endParaRPr kumimoji="1" lang="ja-JP" altLang="en-US" sz="140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4,286</a:t>
                      </a:r>
                      <a:r>
                        <a:rPr kumimoji="1" lang="ja-JP" altLang="en-US" sz="1400" dirty="0">
                          <a:solidFill>
                            <a:schemeClr val="tx1"/>
                          </a:solidFill>
                          <a:latin typeface="Meiryo UI" panose="020B0604030504040204" pitchFamily="50" charset="-128"/>
                          <a:ea typeface="Meiryo UI" panose="020B0604030504040204" pitchFamily="50" charset="-128"/>
                        </a:rPr>
                        <a:t>円／月</a:t>
                      </a:r>
                    </a:p>
                  </a:txBody>
                  <a:tcP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8,559</a:t>
                      </a:r>
                      <a:r>
                        <a:rPr kumimoji="1" lang="ja-JP" altLang="en-US" sz="1400" dirty="0">
                          <a:solidFill>
                            <a:schemeClr val="tx1"/>
                          </a:solidFill>
                          <a:latin typeface="Meiryo UI" panose="020B0604030504040204" pitchFamily="50" charset="-128"/>
                          <a:ea typeface="Meiryo UI" panose="020B0604030504040204" pitchFamily="50" charset="-128"/>
                        </a:rPr>
                        <a:t>円／月</a:t>
                      </a:r>
                    </a:p>
                  </a:txBody>
                  <a:tcPr/>
                </a:tc>
                <a:extLst>
                  <a:ext uri="{0D108BD9-81ED-4DB2-BD59-A6C34878D82A}">
                    <a16:rowId xmlns:a16="http://schemas.microsoft.com/office/drawing/2014/main" xmlns="" val="3249118584"/>
                  </a:ext>
                </a:extLst>
              </a:tr>
            </a:tbl>
          </a:graphicData>
        </a:graphic>
      </p:graphicFrame>
      <p:sp>
        <p:nvSpPr>
          <p:cNvPr id="2" name="テキスト ボックス 1">
            <a:extLst>
              <a:ext uri="{FF2B5EF4-FFF2-40B4-BE49-F238E27FC236}">
                <a16:creationId xmlns:a16="http://schemas.microsoft.com/office/drawing/2014/main" xmlns="" id="{41398601-664E-4CA6-A63E-E87AD49C4F52}"/>
              </a:ext>
            </a:extLst>
          </p:cNvPr>
          <p:cNvSpPr txBox="1"/>
          <p:nvPr/>
        </p:nvSpPr>
        <p:spPr>
          <a:xfrm>
            <a:off x="1043608" y="5589240"/>
            <a:ext cx="7088800" cy="938719"/>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rPr>
              <a:t>出典：事業者数、料金収入、料金格差：水道と下水道は地方公営企業年鑑</a:t>
            </a:r>
            <a:r>
              <a:rPr lang="en-US" altLang="ja-JP" sz="1100" dirty="0">
                <a:latin typeface="Meiryo UI" panose="020B0604030504040204" pitchFamily="50" charset="-128"/>
                <a:ea typeface="Meiryo UI" panose="020B0604030504040204" pitchFamily="50" charset="-128"/>
              </a:rPr>
              <a:t>2014</a:t>
            </a:r>
            <a:r>
              <a:rPr lang="ja-JP" altLang="en-US" sz="1100" dirty="0">
                <a:latin typeface="Meiryo UI" panose="020B0604030504040204" pitchFamily="50" charset="-128"/>
                <a:ea typeface="Meiryo UI" panose="020B0604030504040204" pitchFamily="50" charset="-128"/>
              </a:rPr>
              <a:t>年、ガスと電気はガス事業年鑑等</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家計支出は、家計調査</a:t>
            </a:r>
            <a:r>
              <a:rPr kumimoji="1" lang="en-US" altLang="ja-JP" sz="1100" dirty="0">
                <a:latin typeface="Meiryo UI" panose="020B0604030504040204" pitchFamily="50" charset="-128"/>
                <a:ea typeface="Meiryo UI" panose="020B0604030504040204" pitchFamily="50" charset="-128"/>
              </a:rPr>
              <a:t>2016</a:t>
            </a:r>
            <a:r>
              <a:rPr kumimoji="1" lang="ja-JP" altLang="en-US" sz="1100" dirty="0">
                <a:latin typeface="Meiryo UI" panose="020B0604030504040204" pitchFamily="50" charset="-128"/>
                <a:ea typeface="Meiryo UI" panose="020B0604030504040204" pitchFamily="50" charset="-128"/>
              </a:rPr>
              <a:t>年（全国総世帯の平均）</a:t>
            </a:r>
            <a:endParaRPr kumimoji="1"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下水道事業者・・・事業者数は、公共下水道及び流域下水道のみ（集落排水施設等の小規模事業者は除く）。</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料金収入及び料金格差は公共下水道のみ</a:t>
            </a:r>
          </a:p>
        </p:txBody>
      </p:sp>
      <p:sp>
        <p:nvSpPr>
          <p:cNvPr id="7" name="テキスト ボックス 6">
            <a:extLst>
              <a:ext uri="{FF2B5EF4-FFF2-40B4-BE49-F238E27FC236}">
                <a16:creationId xmlns:a16="http://schemas.microsoft.com/office/drawing/2014/main" xmlns="" id="{F01FEEE0-646B-4F6E-8880-25DA6BA8F36C}"/>
              </a:ext>
            </a:extLst>
          </p:cNvPr>
          <p:cNvSpPr txBox="1"/>
          <p:nvPr/>
        </p:nvSpPr>
        <p:spPr>
          <a:xfrm>
            <a:off x="988383" y="1068209"/>
            <a:ext cx="7040001" cy="584775"/>
          </a:xfrm>
          <a:prstGeom prst="rect">
            <a:avLst/>
          </a:prstGeom>
          <a:noFill/>
        </p:spPr>
        <p:txBody>
          <a:bodyPr wrap="square" rIns="0" rtlCol="0">
            <a:spAutoFit/>
          </a:bodyPr>
          <a:lstStyle/>
          <a:p>
            <a:pPr marL="285750" indent="-285750">
              <a:buFont typeface="Arial" panose="020B0604020202020204" pitchFamily="34" charset="0"/>
              <a:buChar char="•"/>
            </a:pPr>
            <a:r>
              <a:rPr kumimoji="1" lang="ja-JP" altLang="en-US" sz="1600" dirty="0">
                <a:latin typeface="Meiryo UI" pitchFamily="50" charset="-128"/>
                <a:ea typeface="Meiryo UI" pitchFamily="50" charset="-128"/>
                <a:cs typeface="Meiryo UI" pitchFamily="50" charset="-128"/>
              </a:rPr>
              <a:t>地方自治体が事業者に位置づけられている水道事業（と下水道事業）は、ガス事業や電気事業に比べて、事業者数が多く、料金格差が大きい。</a:t>
            </a:r>
          </a:p>
        </p:txBody>
      </p:sp>
      <p:sp>
        <p:nvSpPr>
          <p:cNvPr id="3" name="正方形/長方形 2">
            <a:extLst>
              <a:ext uri="{FF2B5EF4-FFF2-40B4-BE49-F238E27FC236}">
                <a16:creationId xmlns:a16="http://schemas.microsoft.com/office/drawing/2014/main" xmlns="" id="{E43012B9-B00F-444F-A319-8EF5AFBA4C9B}"/>
              </a:ext>
            </a:extLst>
          </p:cNvPr>
          <p:cNvSpPr/>
          <p:nvPr/>
        </p:nvSpPr>
        <p:spPr>
          <a:xfrm>
            <a:off x="2051720" y="2204864"/>
            <a:ext cx="3024336" cy="26127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9"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50</a:t>
            </a:fld>
            <a:endParaRPr kumimoji="1" lang="ja-JP" altLang="en-US">
              <a:solidFill>
                <a:schemeClr val="tx1"/>
              </a:solidFill>
            </a:endParaRPr>
          </a:p>
        </p:txBody>
      </p:sp>
      <p:cxnSp>
        <p:nvCxnSpPr>
          <p:cNvPr id="8" name="直線コネクタ 7"/>
          <p:cNvCxnSpPr/>
          <p:nvPr/>
        </p:nvCxnSpPr>
        <p:spPr>
          <a:xfrm>
            <a:off x="251520" y="67081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xmlns="" id="{9AF06C9D-4994-46D6-A4D2-52EC107A3995}"/>
              </a:ext>
            </a:extLst>
          </p:cNvPr>
          <p:cNvSpPr/>
          <p:nvPr/>
        </p:nvSpPr>
        <p:spPr>
          <a:xfrm>
            <a:off x="229584" y="116632"/>
            <a:ext cx="203816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４　水道事業の最適化</a:t>
            </a:r>
          </a:p>
        </p:txBody>
      </p:sp>
    </p:spTree>
    <p:extLst>
      <p:ext uri="{BB962C8B-B14F-4D97-AF65-F5344CB8AC3E}">
        <p14:creationId xmlns:p14="http://schemas.microsoft.com/office/powerpoint/2010/main" val="2392572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56300" y="72760"/>
            <a:ext cx="4968028" cy="461665"/>
          </a:xfrm>
          <a:prstGeom prst="rect">
            <a:avLst/>
          </a:prstGeom>
          <a:noFill/>
        </p:spPr>
        <p:txBody>
          <a:bodyPr wrap="none" rtlCol="0">
            <a:spAutoFit/>
          </a:bodyPr>
          <a:lstStyle/>
          <a:p>
            <a:pPr algn="ctr"/>
            <a:r>
              <a:rPr lang="ja-JP" altLang="en-US" sz="2400" b="1" dirty="0">
                <a:latin typeface="Meiryo UI" panose="020B0604030504040204" pitchFamily="50" charset="-128"/>
                <a:ea typeface="Meiryo UI" panose="020B0604030504040204" pitchFamily="50" charset="-128"/>
              </a:rPr>
              <a:t>民間活力の活用</a:t>
            </a:r>
            <a:r>
              <a:rPr kumimoji="1" lang="ja-JP" altLang="en-US" sz="2400" b="1" dirty="0">
                <a:latin typeface="Meiryo UI" panose="020B0604030504040204" pitchFamily="50" charset="-128"/>
                <a:ea typeface="Meiryo UI" panose="020B0604030504040204" pitchFamily="50" charset="-128"/>
              </a:rPr>
              <a:t>と広域化の先進事例</a:t>
            </a:r>
          </a:p>
        </p:txBody>
      </p:sp>
      <p:sp>
        <p:nvSpPr>
          <p:cNvPr id="2" name="正方形/長方形 1">
            <a:extLst>
              <a:ext uri="{FF2B5EF4-FFF2-40B4-BE49-F238E27FC236}">
                <a16:creationId xmlns:a16="http://schemas.microsoft.com/office/drawing/2014/main" xmlns="" id="{942A7AB9-55EA-4532-A042-9BE830831190}"/>
              </a:ext>
            </a:extLst>
          </p:cNvPr>
          <p:cNvSpPr/>
          <p:nvPr/>
        </p:nvSpPr>
        <p:spPr>
          <a:xfrm>
            <a:off x="107504" y="739488"/>
            <a:ext cx="4536504" cy="3477875"/>
          </a:xfrm>
          <a:prstGeom prst="rect">
            <a:avLst/>
          </a:prstGeom>
          <a:ln>
            <a:solidFill>
              <a:schemeClr val="bg1">
                <a:lumMod val="65000"/>
              </a:schemeClr>
            </a:solidFill>
          </a:ln>
        </p:spPr>
        <p:txBody>
          <a:bodyPr wrap="square">
            <a:spAutoFit/>
          </a:bodyPr>
          <a:lstStyle/>
          <a:p>
            <a:r>
              <a:rPr lang="ja-JP" altLang="en-US"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１．民間活力の活用 </a:t>
            </a:r>
            <a:endParaRPr lang="en-US" altLang="ja-JP"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包括的民間委託</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（１）宮城県山元町・・・「上下水道における包括的民間委託」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（２）群馬県館林市・・・「浄水施設等の包括的民間委託」</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（３）福井県坂井市・・・「上下水道における包括的民間委託」</a:t>
            </a:r>
            <a:endParaRPr lang="en-US" altLang="ja-JP" sz="1100" dirty="0">
              <a:latin typeface="Meiryo UI" panose="020B0604030504040204" pitchFamily="50" charset="-128"/>
              <a:ea typeface="Meiryo UI" panose="020B0604030504040204" pitchFamily="50" charset="-128"/>
            </a:endParaRPr>
          </a:p>
          <a:p>
            <a:endParaRPr lang="ja-JP" altLang="en-US" sz="7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指定管理者制度</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（４）岐阜県高山市・・・「浄水施設等の指定管理者制度」 </a:t>
            </a:r>
            <a:endParaRPr lang="en-US" altLang="ja-JP" sz="1100" dirty="0">
              <a:latin typeface="Meiryo UI" panose="020B0604030504040204" pitchFamily="50" charset="-128"/>
              <a:ea typeface="Meiryo UI" panose="020B0604030504040204" pitchFamily="50" charset="-128"/>
            </a:endParaRPr>
          </a:p>
          <a:p>
            <a:r>
              <a:rPr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（５）広島県企業局・・・「第三セクターを活用した指定管理者制度」 </a:t>
            </a:r>
            <a:endParaRPr lang="en-US" altLang="ja-JP"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ＰＦＩ</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（６）北海道夕張市・・・「</a:t>
            </a:r>
            <a:r>
              <a:rPr lang="en-US" altLang="ja-JP" sz="1100" dirty="0">
                <a:latin typeface="Meiryo UI" panose="020B0604030504040204" pitchFamily="50" charset="-128"/>
                <a:ea typeface="Meiryo UI" panose="020B0604030504040204" pitchFamily="50" charset="-128"/>
              </a:rPr>
              <a:t>PFI</a:t>
            </a:r>
            <a:r>
              <a:rPr lang="ja-JP" altLang="en-US" sz="1100" dirty="0">
                <a:latin typeface="Meiryo UI" panose="020B0604030504040204" pitchFamily="50" charset="-128"/>
                <a:ea typeface="Meiryo UI" panose="020B0604030504040204" pitchFamily="50" charset="-128"/>
              </a:rPr>
              <a:t>による浄水施設等の更新・維持管理等業務」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（７）愛知県岡崎市・・・「男川浄水場更新事業」</a:t>
            </a:r>
            <a:endParaRPr lang="en-US" altLang="ja-JP" sz="1100" dirty="0">
              <a:latin typeface="Meiryo UI" panose="020B0604030504040204" pitchFamily="50" charset="-128"/>
              <a:ea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ＤＢＯ</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（８）福島県会津若松市・・・「滝沢浄水場更新整備等事業及び送配水</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施設維持管理等事業」</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（９）長門川水道企業団・・・「浄水場・配水場設備の設計・修繕・更新</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及び運転管理業務」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）長崎県佐世保市・・・「北部浄水場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仮称</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統合事業」  </a:t>
            </a:r>
            <a:endParaRPr lang="en-US" altLang="ja-JP" sz="11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xmlns="" id="{FCBF4ADE-8F5D-43FE-B827-0A9F2F165934}"/>
              </a:ext>
            </a:extLst>
          </p:cNvPr>
          <p:cNvSpPr/>
          <p:nvPr/>
        </p:nvSpPr>
        <p:spPr>
          <a:xfrm>
            <a:off x="4773956" y="741314"/>
            <a:ext cx="4284000" cy="2846933"/>
          </a:xfrm>
          <a:prstGeom prst="rect">
            <a:avLst/>
          </a:prstGeom>
          <a:ln>
            <a:solidFill>
              <a:schemeClr val="bg1">
                <a:lumMod val="50000"/>
              </a:schemeClr>
            </a:solidFill>
          </a:ln>
        </p:spPr>
        <p:txBody>
          <a:bodyPr wrap="square">
            <a:spAutoFit/>
          </a:bodyPr>
          <a:lstStyle/>
          <a:p>
            <a:r>
              <a:rPr lang="ja-JP" altLang="en-US"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２．広域化の取り組み</a:t>
            </a:r>
            <a:endParaRPr lang="en-US" altLang="ja-JP"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事業統合</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）群馬県太田市・・・「群馬県東部広域水道事業」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）埼玉県秩父市・・・「秩父地域の水道広域化」</a:t>
            </a:r>
            <a:endParaRPr lang="en-US" altLang="ja-JP" sz="1100" dirty="0">
              <a:latin typeface="Meiryo UI" panose="020B0604030504040204" pitchFamily="50" charset="-128"/>
              <a:ea typeface="Meiryo UI" panose="020B0604030504040204" pitchFamily="50" charset="-128"/>
            </a:endParaRPr>
          </a:p>
          <a:p>
            <a:r>
              <a:rPr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3</a:t>
            </a:r>
            <a:r>
              <a:rPr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）香川県・・・「香川県における水道広域化」</a:t>
            </a:r>
            <a:endParaRPr lang="en-US" altLang="ja-JP"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p>
          <a:p>
            <a:r>
              <a:rPr lang="en-US" altLang="ja-JP" sz="1100" b="1"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管理の一体化</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）八戸圏域水道企業団・・・「新たな共同化</a:t>
            </a:r>
            <a:r>
              <a:rPr lang="ja-JP" altLang="en-US" sz="900" dirty="0">
                <a:latin typeface="Meiryo UI" panose="020B0604030504040204" pitchFamily="50" charset="-128"/>
                <a:ea typeface="Meiryo UI" panose="020B0604030504040204" pitchFamily="50" charset="-128"/>
              </a:rPr>
              <a:t>（施設管理及びシステム）</a:t>
            </a:r>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）茨城県かすみがうら市・・・「</a:t>
            </a:r>
            <a:r>
              <a:rPr lang="ja-JP" altLang="en-US" sz="1050" dirty="0">
                <a:latin typeface="Meiryo UI" panose="020B0604030504040204" pitchFamily="50" charset="-128"/>
                <a:ea typeface="Meiryo UI" panose="020B0604030504040204" pitchFamily="50" charset="-128"/>
              </a:rPr>
              <a:t>上下水道料金等収納業務の共同発注」</a:t>
            </a:r>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rPr>
              <a:t>）高知県四万十町・・・「水道料金システムの共同利用」</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）宗像地区事務組合・・・「第三者委託と事務の代替執行による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包括業務委託」</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b="1"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施設の共同化</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8</a:t>
            </a:r>
            <a:r>
              <a:rPr lang="ja-JP" altLang="en-US" sz="1100" dirty="0">
                <a:latin typeface="Meiryo UI" panose="020B0604030504040204" pitchFamily="50" charset="-128"/>
                <a:ea typeface="Meiryo UI" panose="020B0604030504040204" pitchFamily="50" charset="-128"/>
              </a:rPr>
              <a:t>）熊本県荒尾市・・・「荒尾市と大牟田市の浄水場の共同化」 </a:t>
            </a:r>
            <a:endParaRPr lang="en-US" altLang="ja-JP" sz="11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xmlns="" id="{DC171EE3-A293-497F-B674-762615D92724}"/>
              </a:ext>
            </a:extLst>
          </p:cNvPr>
          <p:cNvPicPr>
            <a:picLocks noChangeAspect="1"/>
          </p:cNvPicPr>
          <p:nvPr/>
        </p:nvPicPr>
        <p:blipFill rotWithShape="1">
          <a:blip r:embed="rId2"/>
          <a:srcRect l="24747" t="32281" r="26375" b="28738"/>
          <a:stretch/>
        </p:blipFill>
        <p:spPr>
          <a:xfrm>
            <a:off x="133428" y="4382102"/>
            <a:ext cx="4572848" cy="2431274"/>
          </a:xfrm>
          <a:prstGeom prst="rect">
            <a:avLst/>
          </a:prstGeom>
        </p:spPr>
      </p:pic>
      <p:sp>
        <p:nvSpPr>
          <p:cNvPr id="6" name="正方形/長方形 5">
            <a:extLst>
              <a:ext uri="{FF2B5EF4-FFF2-40B4-BE49-F238E27FC236}">
                <a16:creationId xmlns:a16="http://schemas.microsoft.com/office/drawing/2014/main" xmlns="" id="{E696DB1D-B6B5-417B-90C4-C7209986249F}"/>
              </a:ext>
            </a:extLst>
          </p:cNvPr>
          <p:cNvSpPr/>
          <p:nvPr/>
        </p:nvSpPr>
        <p:spPr>
          <a:xfrm>
            <a:off x="91224" y="4300404"/>
            <a:ext cx="2680542" cy="276999"/>
          </a:xfrm>
          <a:prstGeom prst="rect">
            <a:avLst/>
          </a:prstGeom>
          <a:solidFill>
            <a:schemeClr val="bg1"/>
          </a:solidFill>
        </p:spPr>
        <p:txBody>
          <a:bodyPr wrap="none">
            <a:spAutoFit/>
          </a:bodyPr>
          <a:lstStyle/>
          <a:p>
            <a:r>
              <a:rPr lang="zh-TW" altLang="en-US" sz="1200" b="1" dirty="0">
                <a:latin typeface="Meiryo UI" panose="020B0604030504040204" pitchFamily="50" charset="-128"/>
                <a:ea typeface="Meiryo UI" panose="020B0604030504040204" pitchFamily="50" charset="-128"/>
              </a:rPr>
              <a:t>広島県</a:t>
            </a:r>
            <a:r>
              <a:rPr lang="ja-JP" altLang="en-US" sz="1200" b="1" dirty="0">
                <a:latin typeface="Meiryo UI" panose="020B0604030504040204" pitchFamily="50" charset="-128"/>
                <a:ea typeface="Meiryo UI" panose="020B0604030504040204" pitchFamily="50" charset="-128"/>
              </a:rPr>
              <a:t>における公民共同企業体の設立</a:t>
            </a:r>
          </a:p>
        </p:txBody>
      </p:sp>
      <p:pic>
        <p:nvPicPr>
          <p:cNvPr id="7" name="図 6">
            <a:extLst>
              <a:ext uri="{FF2B5EF4-FFF2-40B4-BE49-F238E27FC236}">
                <a16:creationId xmlns:a16="http://schemas.microsoft.com/office/drawing/2014/main" xmlns="" id="{A3C06E9B-34F7-4A57-9AC8-346EC655B905}"/>
              </a:ext>
            </a:extLst>
          </p:cNvPr>
          <p:cNvPicPr>
            <a:picLocks noChangeAspect="1"/>
          </p:cNvPicPr>
          <p:nvPr/>
        </p:nvPicPr>
        <p:blipFill rotWithShape="1">
          <a:blip r:embed="rId3"/>
          <a:srcRect l="23226" t="24013" r="22438" b="37006"/>
          <a:stretch/>
        </p:blipFill>
        <p:spPr>
          <a:xfrm>
            <a:off x="4997502" y="4369703"/>
            <a:ext cx="4038994" cy="1931693"/>
          </a:xfrm>
          <a:prstGeom prst="rect">
            <a:avLst/>
          </a:prstGeom>
        </p:spPr>
      </p:pic>
      <p:sp>
        <p:nvSpPr>
          <p:cNvPr id="8" name="正方形/長方形 7">
            <a:extLst>
              <a:ext uri="{FF2B5EF4-FFF2-40B4-BE49-F238E27FC236}">
                <a16:creationId xmlns:a16="http://schemas.microsoft.com/office/drawing/2014/main" xmlns="" id="{EAB96BA9-A76C-40A6-B90C-2F6AD565EA1A}"/>
              </a:ext>
            </a:extLst>
          </p:cNvPr>
          <p:cNvSpPr/>
          <p:nvPr/>
        </p:nvSpPr>
        <p:spPr>
          <a:xfrm>
            <a:off x="4961844" y="4281959"/>
            <a:ext cx="2232248" cy="276999"/>
          </a:xfrm>
          <a:prstGeom prst="rect">
            <a:avLst/>
          </a:prstGeom>
          <a:solidFill>
            <a:schemeClr val="bg1"/>
          </a:solidFill>
        </p:spPr>
        <p:txBody>
          <a:bodyPr wrap="square">
            <a:spAutoFit/>
          </a:bodyPr>
          <a:lstStyle/>
          <a:p>
            <a:r>
              <a:rPr lang="ja-JP" altLang="en-US" sz="1200" b="1" dirty="0">
                <a:latin typeface="Meiryo UI" panose="020B0604030504040204" pitchFamily="50" charset="-128"/>
                <a:ea typeface="Meiryo UI" panose="020B0604030504040204" pitchFamily="50" charset="-128"/>
              </a:rPr>
              <a:t>香川県における県域一水道</a:t>
            </a:r>
          </a:p>
        </p:txBody>
      </p:sp>
      <p:sp>
        <p:nvSpPr>
          <p:cNvPr id="9"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51</a:t>
            </a:fld>
            <a:endParaRPr kumimoji="1" lang="ja-JP" altLang="en-US">
              <a:solidFill>
                <a:schemeClr val="tx1"/>
              </a:solidFill>
            </a:endParaRPr>
          </a:p>
        </p:txBody>
      </p:sp>
      <p:cxnSp>
        <p:nvCxnSpPr>
          <p:cNvPr id="10" name="直線コネクタ 9"/>
          <p:cNvCxnSpPr/>
          <p:nvPr/>
        </p:nvCxnSpPr>
        <p:spPr>
          <a:xfrm>
            <a:off x="251520" y="586408"/>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xmlns="" id="{8DD99289-A959-4378-A967-1FAD4ADC9A42}"/>
              </a:ext>
            </a:extLst>
          </p:cNvPr>
          <p:cNvSpPr/>
          <p:nvPr/>
        </p:nvSpPr>
        <p:spPr>
          <a:xfrm>
            <a:off x="229584" y="63472"/>
            <a:ext cx="203816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４　水道事業の最適化</a:t>
            </a:r>
          </a:p>
        </p:txBody>
      </p:sp>
    </p:spTree>
    <p:extLst>
      <p:ext uri="{BB962C8B-B14F-4D97-AF65-F5344CB8AC3E}">
        <p14:creationId xmlns:p14="http://schemas.microsoft.com/office/powerpoint/2010/main" val="3877081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082609476"/>
              </p:ext>
            </p:extLst>
          </p:nvPr>
        </p:nvGraphicFramePr>
        <p:xfrm>
          <a:off x="1041934" y="2075505"/>
          <a:ext cx="7855255" cy="4368156"/>
        </p:xfrm>
        <a:graphic>
          <a:graphicData uri="http://schemas.openxmlformats.org/drawingml/2006/table">
            <a:tbl>
              <a:tblPr firstRow="1" bandRow="1">
                <a:tableStyleId>{5940675A-B579-460E-94D1-54222C63F5DA}</a:tableStyleId>
              </a:tblPr>
              <a:tblGrid>
                <a:gridCol w="1675130">
                  <a:extLst>
                    <a:ext uri="{9D8B030D-6E8A-4147-A177-3AD203B41FA5}">
                      <a16:colId xmlns:a16="http://schemas.microsoft.com/office/drawing/2014/main" xmlns="" val="4008795747"/>
                    </a:ext>
                  </a:extLst>
                </a:gridCol>
                <a:gridCol w="1570672">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3484853946"/>
                    </a:ext>
                  </a:extLst>
                </a:gridCol>
                <a:gridCol w="1384501">
                  <a:extLst>
                    <a:ext uri="{9D8B030D-6E8A-4147-A177-3AD203B41FA5}">
                      <a16:colId xmlns:a16="http://schemas.microsoft.com/office/drawing/2014/main" xmlns="" val="4150259600"/>
                    </a:ext>
                  </a:extLst>
                </a:gridCol>
                <a:gridCol w="1568768">
                  <a:extLst>
                    <a:ext uri="{9D8B030D-6E8A-4147-A177-3AD203B41FA5}">
                      <a16:colId xmlns:a16="http://schemas.microsoft.com/office/drawing/2014/main" xmlns="" val="346583580"/>
                    </a:ext>
                  </a:extLst>
                </a:gridCol>
              </a:tblGrid>
              <a:tr h="332325">
                <a:tc rowSpan="2">
                  <a:txBody>
                    <a:bodyPr/>
                    <a:lstStyle/>
                    <a:p>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単独</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lumMod val="40000"/>
                        <a:lumOff val="60000"/>
                      </a:schemeClr>
                    </a:solidFill>
                  </a:tcPr>
                </a:tc>
                <a:tc gridSpan="3">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p>
                  </a:txBody>
                  <a:tcPr anchor="ctr">
                    <a:solidFill>
                      <a:schemeClr val="accent2">
                        <a:lumMod val="40000"/>
                        <a:lumOff val="60000"/>
                      </a:schemeClr>
                    </a:solidFill>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0"/>
                  </a:ext>
                </a:extLst>
              </a:tr>
              <a:tr h="332325">
                <a:tc vMerge="1">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水平連携</a:t>
                      </a:r>
                    </a:p>
                  </a:txBody>
                  <a:tcPr anchor="ctr">
                    <a:solidFill>
                      <a:schemeClr val="accent2">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垂直連携</a:t>
                      </a:r>
                    </a:p>
                  </a:txBody>
                  <a:tcPr anchor="ctr">
                    <a:solidFill>
                      <a:schemeClr val="accent2">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水平・垂直連携</a:t>
                      </a:r>
                    </a:p>
                  </a:txBody>
                  <a:tcPr anchor="ctr">
                    <a:solidFill>
                      <a:schemeClr val="accent2">
                        <a:lumMod val="40000"/>
                        <a:lumOff val="60000"/>
                      </a:schemeClr>
                    </a:solidFill>
                  </a:tcPr>
                </a:tc>
                <a:extLst>
                  <a:ext uri="{0D108BD9-81ED-4DB2-BD59-A6C34878D82A}">
                    <a16:rowId xmlns:a16="http://schemas.microsoft.com/office/drawing/2014/main" xmlns="" val="1647400004"/>
                  </a:ext>
                </a:extLst>
              </a:tr>
              <a:tr h="796834">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lumMod val="40000"/>
                        <a:lumOff val="60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浜松市下水道事業</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宮城県用水</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工水</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浜松市水道事業</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大阪市水道事業</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宮城県上下水道事業</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（構想のみ）</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765601559"/>
                  </a:ext>
                </a:extLst>
              </a:tr>
              <a:tr h="517232">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ＰＦＩ</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lumMod val="40000"/>
                        <a:lumOff val="60000"/>
                      </a:schemeClr>
                    </a:solidFill>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3"/>
                  </a:ext>
                </a:extLst>
              </a:tr>
              <a:tr h="618848">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第三者委託</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（包括委託、指定管理者）</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lumMod val="40000"/>
                        <a:lumOff val="60000"/>
                      </a:schemeClr>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神奈川県箱根地区水道事業</a:t>
                      </a:r>
                    </a:p>
                  </a:txBody>
                  <a:tcPr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群馬東部地域水道事業</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荒尾市水道事業</a:t>
                      </a:r>
                    </a:p>
                  </a:txBody>
                  <a:tcPr anchor="ct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広島県用水供給事業（㈱みずみらい広島</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217744393"/>
                  </a:ext>
                </a:extLst>
              </a:tr>
              <a:tr h="618848">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一部事務組合</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企業団</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lumMod val="40000"/>
                        <a:lumOff val="60000"/>
                      </a:schemeClr>
                    </a:solidFill>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神奈川県広域水道企業団</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大阪広域水道企業団</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岩手中部水道企業団</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香川県水道企業団</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大阪広域水道</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企業団</a:t>
                      </a:r>
                      <a:endParaRPr kumimoji="1" lang="en-US" altLang="ja-JP" sz="1050"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八戸圏域水道企業団</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6"/>
                  </a:ext>
                </a:extLst>
              </a:tr>
              <a:tr h="420224">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協議会</a:t>
                      </a:r>
                    </a:p>
                  </a:txBody>
                  <a:tcPr anchor="ctr">
                    <a:solidFill>
                      <a:schemeClr val="accent2">
                        <a:lumMod val="40000"/>
                        <a:lumOff val="60000"/>
                      </a:schemeClr>
                    </a:solidFill>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北奥羽地区水道事業協議会</a:t>
                      </a:r>
                    </a:p>
                  </a:txBody>
                  <a:tcPr anchor="ctr"/>
                </a:tc>
                <a:extLst>
                  <a:ext uri="{0D108BD9-81ED-4DB2-BD59-A6C34878D82A}">
                    <a16:rowId xmlns:a16="http://schemas.microsoft.com/office/drawing/2014/main" xmlns="" val="10007"/>
                  </a:ext>
                </a:extLst>
              </a:tr>
              <a:tr h="618848">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公営企業</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（法適・非適）</a:t>
                      </a:r>
                    </a:p>
                  </a:txBody>
                  <a:tcPr anchor="ctr">
                    <a:solidFill>
                      <a:schemeClr val="accent2">
                        <a:lumMod val="40000"/>
                        <a:lumOff val="60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宮城県用水</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工水</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大阪市水道事業</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香川県内の水道事業</a:t>
                      </a:r>
                    </a:p>
                  </a:txBody>
                  <a:tcPr anchor="ct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東京都水道局</a:t>
                      </a:r>
                    </a:p>
                  </a:txBody>
                  <a:tcPr anchor="ctr"/>
                </a:tc>
                <a:extLst>
                  <a:ext uri="{0D108BD9-81ED-4DB2-BD59-A6C34878D82A}">
                    <a16:rowId xmlns:a16="http://schemas.microsoft.com/office/drawing/2014/main" xmlns="" val="10008"/>
                  </a:ext>
                </a:extLst>
              </a:tr>
            </a:tbl>
          </a:graphicData>
        </a:graphic>
      </p:graphicFrame>
      <p:sp>
        <p:nvSpPr>
          <p:cNvPr id="5" name="テキスト ボックス 4"/>
          <p:cNvSpPr txBox="1"/>
          <p:nvPr/>
        </p:nvSpPr>
        <p:spPr>
          <a:xfrm>
            <a:off x="2843808" y="33895"/>
            <a:ext cx="5011308"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広域</a:t>
            </a:r>
            <a:r>
              <a:rPr lang="ja-JP" altLang="en-US" sz="2400" b="1" dirty="0">
                <a:latin typeface="Meiryo UI" panose="020B0604030504040204" pitchFamily="50" charset="-128"/>
                <a:ea typeface="Meiryo UI" panose="020B0604030504040204" pitchFamily="50" charset="-128"/>
              </a:rPr>
              <a:t>化と経営形態の組み合わせケース</a:t>
            </a:r>
            <a:endParaRPr kumimoji="1" lang="ja-JP" altLang="en-US" sz="2400" b="1" dirty="0">
              <a:latin typeface="Meiryo UI" panose="020B0604030504040204" pitchFamily="50" charset="-128"/>
              <a:ea typeface="Meiryo UI" panose="020B0604030504040204" pitchFamily="50" charset="-128"/>
            </a:endParaRPr>
          </a:p>
        </p:txBody>
      </p:sp>
      <p:sp>
        <p:nvSpPr>
          <p:cNvPr id="6" name="四角形: 角を丸くする 5"/>
          <p:cNvSpPr/>
          <p:nvPr/>
        </p:nvSpPr>
        <p:spPr>
          <a:xfrm>
            <a:off x="2752688" y="1600611"/>
            <a:ext cx="5941604" cy="36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広域化</a:t>
            </a:r>
          </a:p>
        </p:txBody>
      </p:sp>
      <p:sp>
        <p:nvSpPr>
          <p:cNvPr id="7" name="四角形: 角を丸くする 6"/>
          <p:cNvSpPr/>
          <p:nvPr/>
        </p:nvSpPr>
        <p:spPr>
          <a:xfrm>
            <a:off x="386631" y="2796570"/>
            <a:ext cx="468000" cy="17445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民営化・官民連携</a:t>
            </a:r>
          </a:p>
        </p:txBody>
      </p:sp>
      <p:sp>
        <p:nvSpPr>
          <p:cNvPr id="8" name="スライド番号プレースホルダー 2"/>
          <p:cNvSpPr>
            <a:spLocks noGrp="1"/>
          </p:cNvSpPr>
          <p:nvPr>
            <p:ph type="sldNum" sz="quarter" idx="12"/>
          </p:nvPr>
        </p:nvSpPr>
        <p:spPr>
          <a:xfrm>
            <a:off x="6987480" y="6478055"/>
            <a:ext cx="2133600" cy="365125"/>
          </a:xfrm>
        </p:spPr>
        <p:txBody>
          <a:bodyPr/>
          <a:lstStyle/>
          <a:p>
            <a:fld id="{7853CF83-2CA7-468D-933C-9DDBEAA5E899}" type="slidenum">
              <a:rPr kumimoji="1" lang="ja-JP" altLang="en-US" smtClean="0">
                <a:solidFill>
                  <a:schemeClr val="tx1"/>
                </a:solidFill>
              </a:rPr>
              <a:t>52</a:t>
            </a:fld>
            <a:endParaRPr kumimoji="1" lang="ja-JP" altLang="en-US">
              <a:solidFill>
                <a:schemeClr val="tx1"/>
              </a:solidFill>
            </a:endParaRPr>
          </a:p>
        </p:txBody>
      </p:sp>
      <p:sp>
        <p:nvSpPr>
          <p:cNvPr id="9" name="テキスト ボックス 8"/>
          <p:cNvSpPr txBox="1"/>
          <p:nvPr/>
        </p:nvSpPr>
        <p:spPr>
          <a:xfrm>
            <a:off x="912293" y="617697"/>
            <a:ext cx="7548139" cy="584775"/>
          </a:xfrm>
          <a:prstGeom prst="rect">
            <a:avLst/>
          </a:prstGeom>
          <a:noFill/>
        </p:spPr>
        <p:txBody>
          <a:bodyPr wrap="square" rIns="0" rtlCol="0">
            <a:spAutoFit/>
          </a:bodyPr>
          <a:lstStyle/>
          <a:p>
            <a:pPr marL="285750" indent="-285750">
              <a:buFont typeface="Arial" panose="020B0604020202020204" pitchFamily="34" charset="0"/>
              <a:buChar char="•"/>
            </a:pPr>
            <a:r>
              <a:rPr kumimoji="1" lang="ja-JP" altLang="en-US" sz="1600" dirty="0">
                <a:latin typeface="Meiryo UI" pitchFamily="50" charset="-128"/>
                <a:ea typeface="Meiryo UI" pitchFamily="50" charset="-128"/>
                <a:cs typeface="Meiryo UI" pitchFamily="50" charset="-128"/>
              </a:rPr>
              <a:t>水道事業の広域化や民間活力の活用の手法は多種多様であり、水道事業の持続可能性を高めるために、府域全域で全体最適を図る手立てを検討していく必要がある。</a:t>
            </a:r>
          </a:p>
        </p:txBody>
      </p:sp>
      <p:sp>
        <p:nvSpPr>
          <p:cNvPr id="10" name="四角形: 角を丸くする 6"/>
          <p:cNvSpPr/>
          <p:nvPr/>
        </p:nvSpPr>
        <p:spPr>
          <a:xfrm>
            <a:off x="376053" y="4650930"/>
            <a:ext cx="468000" cy="18127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従来の経営形態</a:t>
            </a:r>
          </a:p>
        </p:txBody>
      </p:sp>
      <p:sp>
        <p:nvSpPr>
          <p:cNvPr id="3" name="テキスト ボックス 2"/>
          <p:cNvSpPr txBox="1"/>
          <p:nvPr/>
        </p:nvSpPr>
        <p:spPr>
          <a:xfrm>
            <a:off x="1060322" y="6534350"/>
            <a:ext cx="1359668" cy="261610"/>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は検討中の団体</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矢印コネクタ 11"/>
          <p:cNvCxnSpPr/>
          <p:nvPr/>
        </p:nvCxnSpPr>
        <p:spPr>
          <a:xfrm flipV="1">
            <a:off x="197348" y="2520939"/>
            <a:ext cx="0" cy="4040386"/>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2752688" y="1448283"/>
            <a:ext cx="5941604" cy="0"/>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3379768" y="3515337"/>
            <a:ext cx="0" cy="23400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712160" y="5070011"/>
            <a:ext cx="16560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4215727" y="4939011"/>
            <a:ext cx="3053129" cy="140629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3997669" y="3025746"/>
            <a:ext cx="1946251"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大かっこ 12"/>
          <p:cNvSpPr/>
          <p:nvPr/>
        </p:nvSpPr>
        <p:spPr>
          <a:xfrm>
            <a:off x="2783770" y="2939267"/>
            <a:ext cx="1431957" cy="518527"/>
          </a:xfrm>
          <a:prstGeom prst="bracketPair">
            <a:avLst>
              <a:gd name="adj" fmla="val 852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大かっこ 18"/>
          <p:cNvSpPr/>
          <p:nvPr/>
        </p:nvSpPr>
        <p:spPr>
          <a:xfrm>
            <a:off x="6015928" y="2809722"/>
            <a:ext cx="1252928" cy="43204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大かっこ 22"/>
          <p:cNvSpPr/>
          <p:nvPr/>
        </p:nvSpPr>
        <p:spPr>
          <a:xfrm>
            <a:off x="7368160" y="4811476"/>
            <a:ext cx="1456080" cy="25853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0" name="直線コネクタ 19"/>
          <p:cNvCxnSpPr/>
          <p:nvPr/>
        </p:nvCxnSpPr>
        <p:spPr>
          <a:xfrm>
            <a:off x="251520" y="592552"/>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xmlns="" id="{7ECFB427-D3D6-4588-B064-31929B971BDA}"/>
              </a:ext>
            </a:extLst>
          </p:cNvPr>
          <p:cNvSpPr/>
          <p:nvPr/>
        </p:nvSpPr>
        <p:spPr>
          <a:xfrm>
            <a:off x="229584" y="55256"/>
            <a:ext cx="203816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４　水道事業の最適化</a:t>
            </a:r>
          </a:p>
        </p:txBody>
      </p:sp>
    </p:spTree>
    <p:extLst>
      <p:ext uri="{BB962C8B-B14F-4D97-AF65-F5344CB8AC3E}">
        <p14:creationId xmlns:p14="http://schemas.microsoft.com/office/powerpoint/2010/main" val="930974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100144" y="46292"/>
            <a:ext cx="3119765" cy="461665"/>
          </a:xfrm>
          <a:prstGeom prst="rect">
            <a:avLst/>
          </a:prstGeom>
          <a:noFill/>
        </p:spPr>
        <p:txBody>
          <a:bodyPr wrap="none" rtlCol="0">
            <a:spAutoFit/>
          </a:bodyPr>
          <a:lstStyle/>
          <a:p>
            <a:pPr algn="ctr"/>
            <a:r>
              <a:rPr lang="ja-JP" altLang="en-US" sz="2400" b="1" dirty="0">
                <a:latin typeface="Meiryo UI" panose="020B0604030504040204" pitchFamily="50" charset="-128"/>
                <a:ea typeface="Meiryo UI" panose="020B0604030504040204" pitchFamily="50" charset="-128"/>
              </a:rPr>
              <a:t>広域化の事例とメリット</a:t>
            </a:r>
            <a:endParaRPr kumimoji="1" lang="ja-JP" altLang="en-US" sz="2400" b="1"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xmlns="" id="{F685ACF2-D28F-4259-A054-E8B9CE749D5A}"/>
              </a:ext>
            </a:extLst>
          </p:cNvPr>
          <p:cNvPicPr>
            <a:picLocks noChangeAspect="1"/>
          </p:cNvPicPr>
          <p:nvPr/>
        </p:nvPicPr>
        <p:blipFill rotWithShape="1">
          <a:blip r:embed="rId2"/>
          <a:srcRect l="7476" t="25194" r="51575" b="13381"/>
          <a:stretch/>
        </p:blipFill>
        <p:spPr>
          <a:xfrm>
            <a:off x="854052" y="3515342"/>
            <a:ext cx="3024336" cy="3024336"/>
          </a:xfrm>
          <a:prstGeom prst="rect">
            <a:avLst/>
          </a:prstGeom>
        </p:spPr>
      </p:pic>
      <p:pic>
        <p:nvPicPr>
          <p:cNvPr id="7" name="図 6">
            <a:extLst>
              <a:ext uri="{FF2B5EF4-FFF2-40B4-BE49-F238E27FC236}">
                <a16:creationId xmlns:a16="http://schemas.microsoft.com/office/drawing/2014/main" xmlns="" id="{032F3DD8-F024-4E5B-8C72-A02CFE63A149}"/>
              </a:ext>
            </a:extLst>
          </p:cNvPr>
          <p:cNvPicPr>
            <a:picLocks noChangeAspect="1"/>
          </p:cNvPicPr>
          <p:nvPr/>
        </p:nvPicPr>
        <p:blipFill rotWithShape="1">
          <a:blip r:embed="rId3"/>
          <a:srcRect l="70475" t="23919" r="5325" b="58072"/>
          <a:stretch/>
        </p:blipFill>
        <p:spPr>
          <a:xfrm>
            <a:off x="921514" y="2048448"/>
            <a:ext cx="3096344" cy="1536129"/>
          </a:xfrm>
          <a:prstGeom prst="rect">
            <a:avLst/>
          </a:prstGeom>
        </p:spPr>
      </p:pic>
      <p:sp>
        <p:nvSpPr>
          <p:cNvPr id="18" name="テキスト ボックス 17">
            <a:extLst>
              <a:ext uri="{FF2B5EF4-FFF2-40B4-BE49-F238E27FC236}">
                <a16:creationId xmlns:a16="http://schemas.microsoft.com/office/drawing/2014/main" xmlns="" id="{199C4E5D-6B21-4362-BA22-421BBB07E8D4}"/>
              </a:ext>
            </a:extLst>
          </p:cNvPr>
          <p:cNvSpPr txBox="1"/>
          <p:nvPr/>
        </p:nvSpPr>
        <p:spPr>
          <a:xfrm>
            <a:off x="684990" y="703336"/>
            <a:ext cx="3598978" cy="523220"/>
          </a:xfrm>
          <a:prstGeom prst="rect">
            <a:avLst/>
          </a:prstGeom>
          <a:noFill/>
          <a:ln>
            <a:solidFill>
              <a:schemeClr val="bg1">
                <a:lumMod val="75000"/>
              </a:schemeClr>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大阪広域水道企業団における</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市町村統合のメリット</a:t>
            </a:r>
          </a:p>
        </p:txBody>
      </p:sp>
      <p:sp>
        <p:nvSpPr>
          <p:cNvPr id="23" name="スライド番号プレースホルダー 2"/>
          <p:cNvSpPr txBox="1">
            <a:spLocks/>
          </p:cNvSpPr>
          <p:nvPr/>
        </p:nvSpPr>
        <p:spPr>
          <a:xfrm>
            <a:off x="6998337" y="649779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53CF83-2CA7-468D-933C-9DDBEAA5E899}" type="slidenum">
              <a:rPr lang="ja-JP" altLang="en-US" smtClean="0">
                <a:solidFill>
                  <a:schemeClr val="tx1"/>
                </a:solidFill>
              </a:rPr>
              <a:pPr/>
              <a:t>53</a:t>
            </a:fld>
            <a:endParaRPr lang="ja-JP" altLang="en-US">
              <a:solidFill>
                <a:schemeClr val="tx1"/>
              </a:solidFill>
            </a:endParaRPr>
          </a:p>
        </p:txBody>
      </p:sp>
      <p:graphicFrame>
        <p:nvGraphicFramePr>
          <p:cNvPr id="24" name="グラフ 23"/>
          <p:cNvGraphicFramePr/>
          <p:nvPr>
            <p:extLst>
              <p:ext uri="{D42A27DB-BD31-4B8C-83A1-F6EECF244321}">
                <p14:modId xmlns:p14="http://schemas.microsoft.com/office/powerpoint/2010/main" val="726811445"/>
              </p:ext>
            </p:extLst>
          </p:nvPr>
        </p:nvGraphicFramePr>
        <p:xfrm>
          <a:off x="5451372" y="2108263"/>
          <a:ext cx="2598480" cy="2295273"/>
        </p:xfrm>
        <a:graphic>
          <a:graphicData uri="http://schemas.openxmlformats.org/drawingml/2006/chart">
            <c:chart xmlns:c="http://schemas.openxmlformats.org/drawingml/2006/chart" xmlns:r="http://schemas.openxmlformats.org/officeDocument/2006/relationships" r:id="rId4"/>
          </a:graphicData>
        </a:graphic>
      </p:graphicFrame>
      <p:sp>
        <p:nvSpPr>
          <p:cNvPr id="25" name="テキスト ボックス 24"/>
          <p:cNvSpPr txBox="1"/>
          <p:nvPr/>
        </p:nvSpPr>
        <p:spPr>
          <a:xfrm>
            <a:off x="4946056" y="759027"/>
            <a:ext cx="3802407" cy="307777"/>
          </a:xfrm>
          <a:prstGeom prst="rect">
            <a:avLst/>
          </a:prstGeom>
          <a:noFill/>
          <a:ln>
            <a:solidFill>
              <a:schemeClr val="bg1">
                <a:lumMod val="75000"/>
              </a:schemeClr>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香川県の広域化による水道料金の試算</a:t>
            </a:r>
          </a:p>
        </p:txBody>
      </p:sp>
      <p:cxnSp>
        <p:nvCxnSpPr>
          <p:cNvPr id="26" name="直線矢印コネクタ 25"/>
          <p:cNvCxnSpPr/>
          <p:nvPr/>
        </p:nvCxnSpPr>
        <p:spPr>
          <a:xfrm>
            <a:off x="7994559" y="2396295"/>
            <a:ext cx="0" cy="864096"/>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8008627" y="2628055"/>
            <a:ext cx="755335"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％抑制</a:t>
            </a:r>
          </a:p>
        </p:txBody>
      </p:sp>
      <p:graphicFrame>
        <p:nvGraphicFramePr>
          <p:cNvPr id="28" name="グラフ 27"/>
          <p:cNvGraphicFramePr/>
          <p:nvPr>
            <p:extLst>
              <p:ext uri="{D42A27DB-BD31-4B8C-83A1-F6EECF244321}">
                <p14:modId xmlns:p14="http://schemas.microsoft.com/office/powerpoint/2010/main" val="1920998905"/>
              </p:ext>
            </p:extLst>
          </p:nvPr>
        </p:nvGraphicFramePr>
        <p:xfrm>
          <a:off x="5412027" y="4317120"/>
          <a:ext cx="2598480" cy="2295273"/>
        </p:xfrm>
        <a:graphic>
          <a:graphicData uri="http://schemas.openxmlformats.org/drawingml/2006/chart">
            <c:chart xmlns:c="http://schemas.openxmlformats.org/drawingml/2006/chart" xmlns:r="http://schemas.openxmlformats.org/officeDocument/2006/relationships" r:id="rId5"/>
          </a:graphicData>
        </a:graphic>
      </p:graphicFrame>
      <p:sp>
        <p:nvSpPr>
          <p:cNvPr id="29" name="テキスト ボックス 28"/>
          <p:cNvSpPr txBox="1"/>
          <p:nvPr/>
        </p:nvSpPr>
        <p:spPr>
          <a:xfrm>
            <a:off x="8065137" y="4581128"/>
            <a:ext cx="755335"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％抑制</a:t>
            </a:r>
          </a:p>
        </p:txBody>
      </p:sp>
      <p:cxnSp>
        <p:nvCxnSpPr>
          <p:cNvPr id="30" name="直線矢印コネクタ 29"/>
          <p:cNvCxnSpPr/>
          <p:nvPr/>
        </p:nvCxnSpPr>
        <p:spPr>
          <a:xfrm>
            <a:off x="7997995" y="4437112"/>
            <a:ext cx="0" cy="61200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4849400" y="6628531"/>
            <a:ext cx="3561152"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香川県広域水道事業体設立準備協議会</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回資料より作成</a:t>
            </a:r>
          </a:p>
        </p:txBody>
      </p:sp>
      <p:sp>
        <p:nvSpPr>
          <p:cNvPr id="32" name="テキスト ボックス 31"/>
          <p:cNvSpPr txBox="1"/>
          <p:nvPr/>
        </p:nvSpPr>
        <p:spPr>
          <a:xfrm>
            <a:off x="4950698" y="2420888"/>
            <a:ext cx="400110" cy="1349087"/>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供給単価の試算</a:t>
            </a:r>
          </a:p>
        </p:txBody>
      </p:sp>
      <p:sp>
        <p:nvSpPr>
          <p:cNvPr id="33" name="テキスト ボックス 32"/>
          <p:cNvSpPr txBox="1"/>
          <p:nvPr/>
        </p:nvSpPr>
        <p:spPr>
          <a:xfrm>
            <a:off x="4946056" y="4320392"/>
            <a:ext cx="400110" cy="2246769"/>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水道料金の試算（高松市）</a:t>
            </a:r>
          </a:p>
        </p:txBody>
      </p:sp>
      <p:sp>
        <p:nvSpPr>
          <p:cNvPr id="3" name="正方形/長方形 2"/>
          <p:cNvSpPr/>
          <p:nvPr/>
        </p:nvSpPr>
        <p:spPr>
          <a:xfrm>
            <a:off x="5004048" y="1150613"/>
            <a:ext cx="3744416" cy="954107"/>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香川県における広域化計画の供給単価の将来予測では、広域化することにより、現行推計より用水単価を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％、水道料金を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％、それぞれ抑制することができるとされている。</a:t>
            </a:r>
          </a:p>
        </p:txBody>
      </p:sp>
      <p:sp>
        <p:nvSpPr>
          <p:cNvPr id="8" name="正方形/長方形 7"/>
          <p:cNvSpPr/>
          <p:nvPr/>
        </p:nvSpPr>
        <p:spPr>
          <a:xfrm>
            <a:off x="307792" y="6511863"/>
            <a:ext cx="4176464"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出典：大阪広域水道企業団と四條畷市・太子町・千早赤阪村との水道事業</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の統合に向けての検討、協議　統合案（大阪広域水道企業団）</a:t>
            </a:r>
          </a:p>
        </p:txBody>
      </p:sp>
      <p:sp>
        <p:nvSpPr>
          <p:cNvPr id="5" name="テキスト ボックス 4"/>
          <p:cNvSpPr txBox="1"/>
          <p:nvPr/>
        </p:nvSpPr>
        <p:spPr>
          <a:xfrm>
            <a:off x="684990" y="1236143"/>
            <a:ext cx="3598977" cy="954107"/>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大阪広域水道企業団に統合した府内３市町村のケースでは、統合効果を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38.5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億円と見込むとともに、サービス向上や給水安定性などのメリットを確認。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コネクタ 33"/>
          <p:cNvCxnSpPr/>
          <p:nvPr/>
        </p:nvCxnSpPr>
        <p:spPr>
          <a:xfrm>
            <a:off x="251520" y="586408"/>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xmlns="" id="{159B379E-0F22-4DA2-8FDC-F087833F61C4}"/>
              </a:ext>
            </a:extLst>
          </p:cNvPr>
          <p:cNvSpPr/>
          <p:nvPr/>
        </p:nvSpPr>
        <p:spPr>
          <a:xfrm>
            <a:off x="229584" y="68788"/>
            <a:ext cx="203816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４　水道事業の最適化</a:t>
            </a:r>
          </a:p>
        </p:txBody>
      </p:sp>
    </p:spTree>
    <p:extLst>
      <p:ext uri="{BB962C8B-B14F-4D97-AF65-F5344CB8AC3E}">
        <p14:creationId xmlns:p14="http://schemas.microsoft.com/office/powerpoint/2010/main" val="3399409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23186" y="60360"/>
            <a:ext cx="4325223" cy="461665"/>
          </a:xfrm>
          <a:prstGeom prst="rect">
            <a:avLst/>
          </a:prstGeom>
          <a:noFill/>
        </p:spPr>
        <p:txBody>
          <a:bodyPr wrap="none" rtlCol="0">
            <a:spAutoFit/>
          </a:bodyPr>
          <a:lstStyle/>
          <a:p>
            <a:pPr algn="ctr"/>
            <a:r>
              <a:rPr lang="ja-JP" altLang="en-US" sz="2400" b="1" dirty="0">
                <a:latin typeface="Meiryo UI" panose="020B0604030504040204" pitchFamily="50" charset="-128"/>
                <a:ea typeface="Meiryo UI" panose="020B0604030504040204" pitchFamily="50" charset="-128"/>
              </a:rPr>
              <a:t>民間活力の活用の手法とメリット</a:t>
            </a:r>
            <a:endParaRPr kumimoji="1" lang="ja-JP" altLang="en-US" sz="2400" b="1"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215810433"/>
              </p:ext>
            </p:extLst>
          </p:nvPr>
        </p:nvGraphicFramePr>
        <p:xfrm>
          <a:off x="251521" y="692695"/>
          <a:ext cx="8568952" cy="5832649"/>
        </p:xfrm>
        <a:graphic>
          <a:graphicData uri="http://schemas.openxmlformats.org/drawingml/2006/table">
            <a:tbl>
              <a:tblPr firstRow="1" bandRow="1">
                <a:tableStyleId>{5940675A-B579-460E-94D1-54222C63F5DA}</a:tableStyleId>
              </a:tblPr>
              <a:tblGrid>
                <a:gridCol w="1193101">
                  <a:extLst>
                    <a:ext uri="{9D8B030D-6E8A-4147-A177-3AD203B41FA5}">
                      <a16:colId xmlns:a16="http://schemas.microsoft.com/office/drawing/2014/main" xmlns="" val="20000"/>
                    </a:ext>
                  </a:extLst>
                </a:gridCol>
                <a:gridCol w="3631434">
                  <a:extLst>
                    <a:ext uri="{9D8B030D-6E8A-4147-A177-3AD203B41FA5}">
                      <a16:colId xmlns:a16="http://schemas.microsoft.com/office/drawing/2014/main" xmlns="" val="20001"/>
                    </a:ext>
                  </a:extLst>
                </a:gridCol>
                <a:gridCol w="3744417">
                  <a:extLst>
                    <a:ext uri="{9D8B030D-6E8A-4147-A177-3AD203B41FA5}">
                      <a16:colId xmlns:a16="http://schemas.microsoft.com/office/drawing/2014/main" xmlns="" val="20002"/>
                    </a:ext>
                  </a:extLst>
                </a:gridCol>
              </a:tblGrid>
              <a:tr h="38118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民営化の種類</a:t>
                      </a:r>
                    </a:p>
                  </a:txBody>
                  <a:tcPr>
                    <a:solidFill>
                      <a:schemeClr val="accent1">
                        <a:lumMod val="40000"/>
                        <a:lumOff val="6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概要</a:t>
                      </a:r>
                    </a:p>
                  </a:txBody>
                  <a:tcPr>
                    <a:solidFill>
                      <a:schemeClr val="accent1">
                        <a:lumMod val="40000"/>
                        <a:lumOff val="6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メリット</a:t>
                      </a:r>
                    </a:p>
                  </a:txBody>
                  <a:tcPr>
                    <a:solidFill>
                      <a:schemeClr val="accent1">
                        <a:lumMod val="40000"/>
                        <a:lumOff val="60000"/>
                      </a:schemeClr>
                    </a:solidFill>
                  </a:tcPr>
                </a:tc>
                <a:extLst>
                  <a:ext uri="{0D108BD9-81ED-4DB2-BD59-A6C34878D82A}">
                    <a16:rowId xmlns:a16="http://schemas.microsoft.com/office/drawing/2014/main" xmlns="" val="10000"/>
                  </a:ext>
                </a:extLst>
              </a:tr>
              <a:tr h="1597843">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公設民営化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（コンセッション）</a:t>
                      </a:r>
                    </a:p>
                  </a:txBody>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水道資産を地方公共団体が所有し、地方公共団体と民間事業者が事業権契約を締結することで、民間事業者が水道経営権を獲得する方法</a:t>
                      </a: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契約期間は、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30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年間程度の長期にわたることが想定される</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民間事業者は水道法上の水道事業者等として国又は都道府県から認可を受けた上で、水道利用者から直接料金を徴収し、これを収入として水道事業を運営</a:t>
                      </a: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228600" indent="-228600">
                        <a:buFont typeface="+mj-lt"/>
                        <a:buAutoNum type="arabicPeriod"/>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水道事業の経営を含めた全ての業務について民間事業者が包括的に担うことにより、民間事業者のノウハウや活力が活かされる余地が大きい</a:t>
                      </a:r>
                    </a:p>
                  </a:txBody>
                  <a:tcPr/>
                </a:tc>
                <a:extLst>
                  <a:ext uri="{0D108BD9-81ED-4DB2-BD59-A6C34878D82A}">
                    <a16:rowId xmlns:a16="http://schemas.microsoft.com/office/drawing/2014/main" xmlns="" val="10001"/>
                  </a:ext>
                </a:extLst>
              </a:tr>
              <a:tr h="1597843">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ＰＦＩ</a:t>
                      </a:r>
                    </a:p>
                  </a:txBody>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公共施設等の設計、建設、維持管理、修繕等の業務について、民間事業者の資金とノウハウを活用して包括的に実施するもの</a:t>
                      </a: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契約期間は、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30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年の長期で、サービス購入型、ジョイントベンチャー型、独立採算型の</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類型に分類される</a:t>
                      </a:r>
                    </a:p>
                  </a:txBody>
                  <a:tcPr/>
                </a:tc>
                <a:tc>
                  <a:txBody>
                    <a:bodyPr/>
                    <a:lstStyle/>
                    <a:p>
                      <a:pPr marL="228600" indent="-228600">
                        <a:buFont typeface="+mj-lt"/>
                        <a:buAutoNum type="arabicPeriod"/>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性能発注により、競争による民間企業のインセンティブの向上とノウハウの活用が期待</a:t>
                      </a:r>
                    </a:p>
                    <a:p>
                      <a:pPr marL="228600" indent="-228600">
                        <a:buFont typeface="+mj-lt"/>
                        <a:buAutoNum type="arabicPeriod"/>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長期および包括的な業務実施により、ライフサイクルコストの最適化で、財政支出の軽減につながることが期待。</a:t>
                      </a:r>
                    </a:p>
                    <a:p>
                      <a:pPr marL="228600" indent="-228600">
                        <a:buFont typeface="+mj-lt"/>
                        <a:buAutoNum type="arabicPeriod"/>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民間事業者が資金調達を行うことにより、発注者である水道事業者等にとっては財政支出の平準化が可能</a:t>
                      </a:r>
                    </a:p>
                    <a:p>
                      <a:pPr marL="228600" indent="-228600">
                        <a:buFont typeface="+mj-lt"/>
                        <a:buAutoNum type="arabicPeriod"/>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BTO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方式を採用する場合は、国庫補助金の活用により、財政支出の軽減を図ることも可能</a:t>
                      </a:r>
                    </a:p>
                  </a:txBody>
                  <a:tcPr/>
                </a:tc>
                <a:extLst>
                  <a:ext uri="{0D108BD9-81ED-4DB2-BD59-A6C34878D82A}">
                    <a16:rowId xmlns:a16="http://schemas.microsoft.com/office/drawing/2014/main" xmlns="" val="10002"/>
                  </a:ext>
                </a:extLst>
              </a:tr>
              <a:tr h="1033898">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ＤＢＯ</a:t>
                      </a:r>
                    </a:p>
                  </a:txBody>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施設の設計、建設、維持管理、修繕等の業務について民間事業者のノウハウを活用して包括的に実施するもの</a:t>
                      </a: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契約期間は、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30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年の長期で、施設整備に伴う資金調達は水道事業者等が担う</a:t>
                      </a:r>
                    </a:p>
                  </a:txBody>
                  <a:tcPr/>
                </a:tc>
                <a:tc>
                  <a:txBody>
                    <a:bodyPr/>
                    <a:lstStyle/>
                    <a:p>
                      <a:pPr marL="228600" indent="-228600">
                        <a:buFont typeface="+mj-lt"/>
                        <a:buAutoNum type="arabicPeriod"/>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上記１及び２は同じ。</a:t>
                      </a:r>
                    </a:p>
                    <a:p>
                      <a:pPr marL="228600" indent="-228600">
                        <a:buFont typeface="+mj-lt"/>
                        <a:buAutoNum type="arabicPeriod"/>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施設整備に伴う資金調達は水道事業者等が行うことから、国庫補助金の活用や起債等の措置を図ることが可能</a:t>
                      </a:r>
                    </a:p>
                  </a:txBody>
                  <a:tcPr/>
                </a:tc>
                <a:extLst>
                  <a:ext uri="{0D108BD9-81ED-4DB2-BD59-A6C34878D82A}">
                    <a16:rowId xmlns:a16="http://schemas.microsoft.com/office/drawing/2014/main" xmlns="" val="10003"/>
                  </a:ext>
                </a:extLst>
              </a:tr>
              <a:tr h="1221880">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第三者委託</a:t>
                      </a:r>
                    </a:p>
                  </a:txBody>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浄水場の運転管理業務などの水道の管理に関する技術上の業務について、技術的に信頼できる他の水道事業者等や民間事業者といった第三者に水道法上の責任を含め委託するもの</a:t>
                      </a: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契約期間は、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年程度とすることが多い。</a:t>
                      </a:r>
                    </a:p>
                  </a:txBody>
                  <a:tcPr/>
                </a:tc>
                <a:tc>
                  <a:txBody>
                    <a:bodyPr/>
                    <a:lstStyle/>
                    <a:p>
                      <a:pPr marL="228600" indent="-228600">
                        <a:buFont typeface="+mj-lt"/>
                        <a:buAutoNum type="arabicPeriod"/>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専門的な知識が要求される業務において、他の水道事業者等や民間事業者の技術力を活用</a:t>
                      </a:r>
                    </a:p>
                    <a:p>
                      <a:pPr marL="228600" indent="-228600">
                        <a:buFont typeface="+mj-lt"/>
                        <a:buAutoNum type="arabicPeriod"/>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経験豊富な技術職員の定年退職等により、技術力の維持が困難となりつつある水道事業者等においては、他の水道事業者等や民間事業者への第三者委託の導入により技術力を確保することも可能</a:t>
                      </a:r>
                    </a:p>
                  </a:txBody>
                  <a:tcPr/>
                </a:tc>
                <a:extLst>
                  <a:ext uri="{0D108BD9-81ED-4DB2-BD59-A6C34878D82A}">
                    <a16:rowId xmlns:a16="http://schemas.microsoft.com/office/drawing/2014/main" xmlns="" val="10004"/>
                  </a:ext>
                </a:extLst>
              </a:tr>
            </a:tbl>
          </a:graphicData>
        </a:graphic>
      </p:graphicFrame>
      <p:sp>
        <p:nvSpPr>
          <p:cNvPr id="6" name="正方形/長方形 5"/>
          <p:cNvSpPr/>
          <p:nvPr/>
        </p:nvSpPr>
        <p:spPr>
          <a:xfrm>
            <a:off x="251520" y="6582322"/>
            <a:ext cx="6336704"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出典）厚生労働省「民間活用を含む水道事業の連携形態に係る比較検討の手引き」より引用</a:t>
            </a:r>
          </a:p>
        </p:txBody>
      </p:sp>
      <p:sp>
        <p:nvSpPr>
          <p:cNvPr id="7" name="スライド番号プレースホルダー 2"/>
          <p:cNvSpPr>
            <a:spLocks noGrp="1" noChangeArrowheads="1"/>
          </p:cNvSpPr>
          <p:nvPr>
            <p:ph type="sldNum" sz="quarter" idx="12"/>
          </p:nvPr>
        </p:nvSpPr>
        <p:spPr bwMode="auto">
          <a:xfrm>
            <a:off x="6957646" y="64897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9C8D3C22-2803-41FD-9CB2-F9431FADF888}" type="slidenum">
              <a:rPr lang="ja-JP" altLang="en-US" sz="1200" smtClean="0"/>
              <a:pPr>
                <a:spcBef>
                  <a:spcPct val="0"/>
                </a:spcBef>
                <a:buFontTx/>
                <a:buNone/>
              </a:pPr>
              <a:t>54</a:t>
            </a:fld>
            <a:endParaRPr lang="ja-JP" altLang="en-US" sz="1200"/>
          </a:p>
        </p:txBody>
      </p:sp>
      <p:cxnSp>
        <p:nvCxnSpPr>
          <p:cNvPr id="8" name="直線コネクタ 7"/>
          <p:cNvCxnSpPr/>
          <p:nvPr/>
        </p:nvCxnSpPr>
        <p:spPr>
          <a:xfrm>
            <a:off x="251520" y="586408"/>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51520" y="1772816"/>
            <a:ext cx="1224136" cy="923330"/>
          </a:xfrm>
          <a:prstGeom prst="rect">
            <a:avLst/>
          </a:prstGeom>
          <a:noFill/>
        </p:spPr>
        <p:txBody>
          <a:bodyPr wrap="square" rtlCol="0">
            <a:spAutoFit/>
          </a:bodyPr>
          <a:lstStyle/>
          <a:p>
            <a:pPr lvl="0">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概要及びメリットは現行の水道法に基づく</a:t>
            </a:r>
          </a:p>
          <a:p>
            <a:endParaRPr kumimoji="1" lang="ja-JP" altLang="en-US" dirty="0"/>
          </a:p>
        </p:txBody>
      </p:sp>
      <p:sp>
        <p:nvSpPr>
          <p:cNvPr id="11" name="四角形: 角を丸くする 10">
            <a:extLst>
              <a:ext uri="{FF2B5EF4-FFF2-40B4-BE49-F238E27FC236}">
                <a16:creationId xmlns:a16="http://schemas.microsoft.com/office/drawing/2014/main" xmlns="" id="{7797AF8D-1266-4CBD-B932-F4E5A57FFA55}"/>
              </a:ext>
            </a:extLst>
          </p:cNvPr>
          <p:cNvSpPr/>
          <p:nvPr/>
        </p:nvSpPr>
        <p:spPr>
          <a:xfrm>
            <a:off x="229584" y="68788"/>
            <a:ext cx="203816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４　水道事業の最適化</a:t>
            </a:r>
          </a:p>
        </p:txBody>
      </p:sp>
    </p:spTree>
    <p:extLst>
      <p:ext uri="{BB962C8B-B14F-4D97-AF65-F5344CB8AC3E}">
        <p14:creationId xmlns:p14="http://schemas.microsoft.com/office/powerpoint/2010/main" val="2245673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75656" y="2132856"/>
            <a:ext cx="6346609" cy="646331"/>
          </a:xfrm>
          <a:prstGeom prst="rect">
            <a:avLst/>
          </a:prstGeom>
          <a:noFill/>
        </p:spPr>
        <p:txBody>
          <a:bodyPr wrap="none" rtlCol="0">
            <a:spAutoFit/>
          </a:bodyPr>
          <a:lstStyle/>
          <a:p>
            <a:r>
              <a:rPr kumimoji="1" lang="ja-JP" altLang="en-US" sz="3600" dirty="0"/>
              <a:t>第</a:t>
            </a:r>
            <a:r>
              <a:rPr lang="ja-JP" altLang="en-US" sz="3600" dirty="0"/>
              <a:t>５</a:t>
            </a:r>
            <a:r>
              <a:rPr kumimoji="1" lang="ja-JP" altLang="en-US" sz="3600" dirty="0"/>
              <a:t>章　今後の取組みの方向性</a:t>
            </a:r>
          </a:p>
        </p:txBody>
      </p:sp>
      <p:sp>
        <p:nvSpPr>
          <p:cNvPr id="3" name="スライド番号プレースホルダー 2"/>
          <p:cNvSpPr>
            <a:spLocks noGrp="1"/>
          </p:cNvSpPr>
          <p:nvPr>
            <p:ph type="sldNum" sz="quarter" idx="12"/>
          </p:nvPr>
        </p:nvSpPr>
        <p:spPr>
          <a:xfrm>
            <a:off x="6988552" y="6483180"/>
            <a:ext cx="2133600" cy="365125"/>
          </a:xfrm>
        </p:spPr>
        <p:txBody>
          <a:bodyPr/>
          <a:lstStyle/>
          <a:p>
            <a:fld id="{7853CF83-2CA7-468D-933C-9DDBEAA5E899}" type="slidenum">
              <a:rPr kumimoji="1" lang="ja-JP" altLang="en-US" smtClean="0">
                <a:solidFill>
                  <a:schemeClr val="tx1"/>
                </a:solidFill>
              </a:rPr>
              <a:t>55</a:t>
            </a:fld>
            <a:endParaRPr kumimoji="1" lang="ja-JP" altLang="en-US" dirty="0">
              <a:solidFill>
                <a:schemeClr val="tx1"/>
              </a:solidFill>
            </a:endParaRPr>
          </a:p>
        </p:txBody>
      </p:sp>
    </p:spTree>
    <p:extLst>
      <p:ext uri="{BB962C8B-B14F-4D97-AF65-F5344CB8AC3E}">
        <p14:creationId xmlns:p14="http://schemas.microsoft.com/office/powerpoint/2010/main" val="1980337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27584" y="837000"/>
            <a:ext cx="7560840" cy="2015936"/>
          </a:xfrm>
          <a:prstGeom prst="rect">
            <a:avLst/>
          </a:prstGeom>
          <a:noFill/>
        </p:spPr>
        <p:txBody>
          <a:bodyPr wrap="square" rtlCol="0">
            <a:spAutoFit/>
          </a:bodyPr>
          <a:lstStyle/>
          <a:p>
            <a:pPr marL="342900" indent="-342900">
              <a:lnSpc>
                <a:spcPts val="3000"/>
              </a:lnSpc>
              <a:buFont typeface="Wingdings" panose="05000000000000000000" pitchFamily="2" charset="2"/>
              <a:buChar char="n"/>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検討にあたって</a:t>
            </a:r>
            <a:r>
              <a:rPr lang="ja-JP" altLang="en-US" dirty="0">
                <a:latin typeface="Meiryo UI" panose="020B0604030504040204" pitchFamily="50" charset="-128"/>
                <a:ea typeface="Meiryo UI" panose="020B0604030504040204" pitchFamily="50" charset="-128"/>
                <a:cs typeface="Meiryo UI" panose="020B0604030504040204" pitchFamily="50" charset="-128"/>
              </a:rPr>
              <a:t>は、過去の統合協議を踏まえつつ、今日的な課題を加え、次の三つの観点から、住民目線による水道事業のあるべき姿をゼロベースで検証。</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①　副首都の実現を目指した都市基盤（生活インフラ）の強化</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②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持続的・安定的な水道事業の経営</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③　府域全体の水道事業最適化の検討</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a:spLocks noGrp="1"/>
          </p:cNvSpPr>
          <p:nvPr>
            <p:ph type="sldNum" sz="quarter" idx="12"/>
          </p:nvPr>
        </p:nvSpPr>
        <p:spPr>
          <a:xfrm>
            <a:off x="6960836" y="6509150"/>
            <a:ext cx="2133600" cy="365125"/>
          </a:xfrm>
        </p:spPr>
        <p:txBody>
          <a:bodyPr/>
          <a:lstStyle/>
          <a:p>
            <a:fld id="{7853CF83-2CA7-468D-933C-9DDBEAA5E899}" type="slidenum">
              <a:rPr kumimoji="1" lang="ja-JP" altLang="en-US" smtClean="0">
                <a:solidFill>
                  <a:schemeClr val="tx1"/>
                </a:solidFill>
              </a:rPr>
              <a:t>56</a:t>
            </a:fld>
            <a:endParaRPr kumimoji="1" lang="ja-JP" altLang="en-US">
              <a:solidFill>
                <a:schemeClr val="tx1"/>
              </a:solidFill>
            </a:endParaRPr>
          </a:p>
        </p:txBody>
      </p:sp>
      <p:sp>
        <p:nvSpPr>
          <p:cNvPr id="3" name="正方形/長方形 2"/>
          <p:cNvSpPr/>
          <p:nvPr/>
        </p:nvSpPr>
        <p:spPr>
          <a:xfrm>
            <a:off x="3333796" y="80296"/>
            <a:ext cx="2595582" cy="441916"/>
          </a:xfrm>
          <a:prstGeom prst="rect">
            <a:avLst/>
          </a:prstGeom>
        </p:spPr>
        <p:txBody>
          <a:bodyPr wrap="none">
            <a:spAutoFit/>
          </a:bodyPr>
          <a:lstStyle/>
          <a:p>
            <a:pPr lvl="0" algn="ctr">
              <a:lnSpc>
                <a:spcPts val="30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今後の検討の視点</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74">
            <a:extLst>
              <a:ext uri="{FF2B5EF4-FFF2-40B4-BE49-F238E27FC236}">
                <a16:creationId xmlns:a16="http://schemas.microsoft.com/office/drawing/2014/main" xmlns="" id="{97C9AF70-353E-4EC4-B68A-13F8D81BBD91}"/>
              </a:ext>
            </a:extLst>
          </p:cNvPr>
          <p:cNvSpPr/>
          <p:nvPr/>
        </p:nvSpPr>
        <p:spPr>
          <a:xfrm>
            <a:off x="755576" y="3759928"/>
            <a:ext cx="5170508" cy="828000"/>
          </a:xfrm>
          <a:prstGeom prst="roundRect">
            <a:avLst/>
          </a:prstGeom>
        </p:spPr>
        <p:style>
          <a:lnRef idx="2">
            <a:schemeClr val="dk1"/>
          </a:lnRef>
          <a:fillRef idx="1">
            <a:schemeClr val="lt1"/>
          </a:fillRef>
          <a:effectRef idx="0">
            <a:schemeClr val="dk1"/>
          </a:effectRef>
          <a:fontRef idx="minor">
            <a:schemeClr val="dk1"/>
          </a:fontRef>
        </p:style>
        <p:txBody>
          <a:bodyPr vert="horz" wrap="square" rtlCol="0" anchor="ctr"/>
          <a:lstStyle/>
          <a:p>
            <a:pPr marL="285750" indent="-285750">
              <a:buFont typeface="Wingdings" panose="05000000000000000000" pitchFamily="2" charset="2"/>
              <a:buChar char="n"/>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稼働率が低く、今後も需要が減る施設・設備のダウンサイジングを、府域全体で無駄なく最適にできるか</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74">
            <a:extLst>
              <a:ext uri="{FF2B5EF4-FFF2-40B4-BE49-F238E27FC236}">
                <a16:creationId xmlns:a16="http://schemas.microsoft.com/office/drawing/2014/main" xmlns="" id="{40933A1F-09EC-47E1-9EBC-ABBB2768D94D}"/>
              </a:ext>
            </a:extLst>
          </p:cNvPr>
          <p:cNvSpPr/>
          <p:nvPr/>
        </p:nvSpPr>
        <p:spPr>
          <a:xfrm>
            <a:off x="755576" y="4728192"/>
            <a:ext cx="5170508" cy="828000"/>
          </a:xfrm>
          <a:prstGeom prst="roundRect">
            <a:avLst/>
          </a:prstGeom>
        </p:spPr>
        <p:style>
          <a:lnRef idx="2">
            <a:schemeClr val="dk1"/>
          </a:lnRef>
          <a:fillRef idx="1">
            <a:schemeClr val="lt1"/>
          </a:fillRef>
          <a:effectRef idx="0">
            <a:schemeClr val="dk1"/>
          </a:effectRef>
          <a:fontRef idx="minor">
            <a:schemeClr val="dk1"/>
          </a:fontRef>
        </p:style>
        <p:txBody>
          <a:bodyPr vert="horz" wrap="square" rtlCol="0" anchor="ctr"/>
          <a:lstStyle/>
          <a:p>
            <a:pPr marL="285750" indent="-285750">
              <a:buFont typeface="Wingdings" panose="05000000000000000000" pitchFamily="2" charset="2"/>
              <a:buChar char="n"/>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老朽化が進む施設・設備の更新を、危機管理と財政負担抑制の観点から迅速かつ低廉に行えるか</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4">
            <a:extLst>
              <a:ext uri="{FF2B5EF4-FFF2-40B4-BE49-F238E27FC236}">
                <a16:creationId xmlns:a16="http://schemas.microsoft.com/office/drawing/2014/main" xmlns="" id="{F1805924-0D2D-4682-B400-0F6153E14E7F}"/>
              </a:ext>
            </a:extLst>
          </p:cNvPr>
          <p:cNvSpPr/>
          <p:nvPr/>
        </p:nvSpPr>
        <p:spPr>
          <a:xfrm>
            <a:off x="755576" y="5709052"/>
            <a:ext cx="5170508" cy="828000"/>
          </a:xfrm>
          <a:prstGeom prst="roundRect">
            <a:avLst/>
          </a:prstGeom>
        </p:spPr>
        <p:style>
          <a:lnRef idx="2">
            <a:schemeClr val="dk1"/>
          </a:lnRef>
          <a:fillRef idx="1">
            <a:schemeClr val="lt1"/>
          </a:fillRef>
          <a:effectRef idx="0">
            <a:schemeClr val="dk1"/>
          </a:effectRef>
          <a:fontRef idx="minor">
            <a:schemeClr val="dk1"/>
          </a:fontRef>
        </p:style>
        <p:txBody>
          <a:bodyPr vert="horz" wrap="square" rtlCol="0" anchor="ctr"/>
          <a:lstStyle/>
          <a:p>
            <a:pPr marL="285750" indent="-285750">
              <a:buFont typeface="Wingdings" panose="05000000000000000000" pitchFamily="2" charset="2"/>
              <a:buChar char="n"/>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人口減少に伴う労働力不足と高齢化に対応できるよう、円滑な技術継承と専門人材の確保ができるか</a:t>
            </a:r>
            <a:endParaRPr lang="ja-JP"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74">
            <a:extLst>
              <a:ext uri="{FF2B5EF4-FFF2-40B4-BE49-F238E27FC236}">
                <a16:creationId xmlns:a16="http://schemas.microsoft.com/office/drawing/2014/main" xmlns="" id="{4B41FDE4-6C9A-46F7-B051-2A763D178B00}"/>
              </a:ext>
            </a:extLst>
          </p:cNvPr>
          <p:cNvSpPr/>
          <p:nvPr/>
        </p:nvSpPr>
        <p:spPr>
          <a:xfrm>
            <a:off x="6514032" y="3759928"/>
            <a:ext cx="2060612" cy="828000"/>
          </a:xfrm>
          <a:prstGeom prst="rect">
            <a:avLst/>
          </a:prstGeom>
        </p:spPr>
        <p:style>
          <a:lnRef idx="1">
            <a:schemeClr val="accent2"/>
          </a:lnRef>
          <a:fillRef idx="2">
            <a:schemeClr val="accent2"/>
          </a:fillRef>
          <a:effectRef idx="1">
            <a:schemeClr val="accent2"/>
          </a:effectRef>
          <a:fontRef idx="minor">
            <a:schemeClr val="dk1"/>
          </a:fontRef>
        </p:style>
        <p:txBody>
          <a:bodyPr vert="horz" wrap="square" rtlCol="0" anchor="ct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水道料金高騰の抑制</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74">
            <a:extLst>
              <a:ext uri="{FF2B5EF4-FFF2-40B4-BE49-F238E27FC236}">
                <a16:creationId xmlns:a16="http://schemas.microsoft.com/office/drawing/2014/main" xmlns="" id="{C157A7D6-8C39-4028-843A-0447DAEE6100}"/>
              </a:ext>
            </a:extLst>
          </p:cNvPr>
          <p:cNvSpPr/>
          <p:nvPr/>
        </p:nvSpPr>
        <p:spPr>
          <a:xfrm>
            <a:off x="6514032" y="4728192"/>
            <a:ext cx="2060612" cy="828000"/>
          </a:xfrm>
          <a:prstGeom prst="rect">
            <a:avLst/>
          </a:prstGeom>
        </p:spPr>
        <p:style>
          <a:lnRef idx="1">
            <a:schemeClr val="accent2"/>
          </a:lnRef>
          <a:fillRef idx="2">
            <a:schemeClr val="accent2"/>
          </a:fillRef>
          <a:effectRef idx="1">
            <a:schemeClr val="accent2"/>
          </a:effectRef>
          <a:fontRef idx="minor">
            <a:schemeClr val="dk1"/>
          </a:fontRef>
        </p:style>
        <p:txBody>
          <a:bodyPr vert="horz" wrap="square" rtlCol="0" anchor="ctr"/>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安心・安全の強化</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財政負担の抑制</a:t>
            </a:r>
            <a:endParaRPr lang="ja-JP"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74">
            <a:extLst>
              <a:ext uri="{FF2B5EF4-FFF2-40B4-BE49-F238E27FC236}">
                <a16:creationId xmlns:a16="http://schemas.microsoft.com/office/drawing/2014/main" xmlns="" id="{7B8C6178-38B4-4FC1-A7B3-19850B808BB5}"/>
              </a:ext>
            </a:extLst>
          </p:cNvPr>
          <p:cNvSpPr/>
          <p:nvPr/>
        </p:nvSpPr>
        <p:spPr>
          <a:xfrm>
            <a:off x="6514032" y="5709052"/>
            <a:ext cx="2060612" cy="828000"/>
          </a:xfrm>
          <a:prstGeom prst="rect">
            <a:avLst/>
          </a:prstGeom>
        </p:spPr>
        <p:style>
          <a:lnRef idx="1">
            <a:schemeClr val="accent2"/>
          </a:lnRef>
          <a:fillRef idx="2">
            <a:schemeClr val="accent2"/>
          </a:fillRef>
          <a:effectRef idx="1">
            <a:schemeClr val="accent2"/>
          </a:effectRef>
          <a:fontRef idx="minor">
            <a:schemeClr val="dk1"/>
          </a:fontRef>
        </p:style>
        <p:txBody>
          <a:bodyPr vert="horz" wrap="square" rtlCol="0" anchor="ctr"/>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確実な技術継承</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専門人材確保</a:t>
            </a:r>
            <a:endParaRPr lang="ja-JP"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二等辺三角形 11"/>
          <p:cNvSpPr/>
          <p:nvPr/>
        </p:nvSpPr>
        <p:spPr>
          <a:xfrm rot="5400000">
            <a:off x="5797167" y="4029928"/>
            <a:ext cx="864000" cy="288000"/>
          </a:xfrm>
          <a:prstGeom prst="triangle">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13" name="二等辺三角形 12"/>
          <p:cNvSpPr/>
          <p:nvPr/>
        </p:nvSpPr>
        <p:spPr>
          <a:xfrm rot="5400000">
            <a:off x="5797167" y="4998192"/>
            <a:ext cx="864000" cy="288000"/>
          </a:xfrm>
          <a:prstGeom prst="triangle">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14" name="二等辺三角形 13"/>
          <p:cNvSpPr/>
          <p:nvPr/>
        </p:nvSpPr>
        <p:spPr>
          <a:xfrm rot="5400000">
            <a:off x="5797167" y="5979052"/>
            <a:ext cx="864000" cy="288000"/>
          </a:xfrm>
          <a:prstGeom prst="triangle">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15" name="テキスト ボックス 14">
            <a:extLst>
              <a:ext uri="{FF2B5EF4-FFF2-40B4-BE49-F238E27FC236}">
                <a16:creationId xmlns:a16="http://schemas.microsoft.com/office/drawing/2014/main" xmlns="" id="{65F6F409-B54D-481F-90A5-64DDE8AB8F87}"/>
              </a:ext>
            </a:extLst>
          </p:cNvPr>
          <p:cNvSpPr txBox="1"/>
          <p:nvPr/>
        </p:nvSpPr>
        <p:spPr>
          <a:xfrm>
            <a:off x="2343451" y="3162454"/>
            <a:ext cx="6231193"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持続可能で安全・安心な水道事業を支える次の三つの要素を中心に検証</a:t>
            </a:r>
          </a:p>
        </p:txBody>
      </p:sp>
      <p:sp>
        <p:nvSpPr>
          <p:cNvPr id="16" name="テキスト ボックス 15">
            <a:extLst>
              <a:ext uri="{FF2B5EF4-FFF2-40B4-BE49-F238E27FC236}">
                <a16:creationId xmlns:a16="http://schemas.microsoft.com/office/drawing/2014/main" xmlns="" id="{A50B5E9C-DB19-46E3-938A-4617137F69D4}"/>
              </a:ext>
            </a:extLst>
          </p:cNvPr>
          <p:cNvSpPr txBox="1"/>
          <p:nvPr/>
        </p:nvSpPr>
        <p:spPr>
          <a:xfrm>
            <a:off x="755576" y="3129034"/>
            <a:ext cx="1467068" cy="400110"/>
          </a:xfrm>
          <a:prstGeom prst="rect">
            <a:avLst/>
          </a:prstGeom>
          <a:noFill/>
        </p:spPr>
        <p:txBody>
          <a:bodyPr wrap="none" rtlCol="0">
            <a:spAutoFit/>
          </a:bodyPr>
          <a:lstStyle/>
          <a:p>
            <a:r>
              <a:rPr kumimoji="1" lang="ja-JP" altLang="en-US" sz="2000" b="1" u="sng" dirty="0">
                <a:latin typeface="Meiryo UI" panose="020B0604030504040204" pitchFamily="50" charset="-128"/>
                <a:ea typeface="Meiryo UI" panose="020B0604030504040204" pitchFamily="50" charset="-128"/>
                <a:cs typeface="Meiryo UI" panose="020B0604030504040204" pitchFamily="50" charset="-128"/>
              </a:rPr>
              <a:t>検討の視点</a:t>
            </a:r>
          </a:p>
        </p:txBody>
      </p:sp>
      <p:cxnSp>
        <p:nvCxnSpPr>
          <p:cNvPr id="17" name="直線コネクタ 16"/>
          <p:cNvCxnSpPr/>
          <p:nvPr/>
        </p:nvCxnSpPr>
        <p:spPr>
          <a:xfrm>
            <a:off x="251520" y="586408"/>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344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1403648" y="2547488"/>
            <a:ext cx="3168352" cy="2376264"/>
          </a:xfrm>
          <a:prstGeom prst="roundRect">
            <a:avLst>
              <a:gd name="adj" fmla="val 863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kumimoji="1" lang="ja-JP" altLang="en-US"/>
          </a:p>
        </p:txBody>
      </p:sp>
      <p:sp>
        <p:nvSpPr>
          <p:cNvPr id="5" name="Rectangle 2"/>
          <p:cNvSpPr txBox="1">
            <a:spLocks noChangeArrowheads="1"/>
          </p:cNvSpPr>
          <p:nvPr/>
        </p:nvSpPr>
        <p:spPr bwMode="auto">
          <a:xfrm>
            <a:off x="397701" y="116632"/>
            <a:ext cx="8311639" cy="464720"/>
          </a:xfrm>
          <a:prstGeom prst="rect">
            <a:avLst/>
          </a:prstGeom>
          <a:noFill/>
          <a:ln>
            <a:noFill/>
          </a:ln>
          <a:effectLst/>
          <a:extLst/>
        </p:spPr>
        <p:txBody>
          <a:bodyPr vert="horz" wrap="square" lIns="94466" tIns="47233" rIns="94466" bIns="47233" numCol="1" anchor="ctr" anchorCtr="0" compatLnSpc="1">
            <a:prstTxWarp prst="textNoShape">
              <a:avLst/>
            </a:prstTxWarp>
            <a:spAutoFit/>
          </a:bodyPr>
          <a:lstStyle>
            <a:lvl1pPr algn="l" rtl="0" eaLnBrk="1" fontAlgn="base" hangingPunct="1">
              <a:lnSpc>
                <a:spcPct val="100000"/>
              </a:lnSpc>
              <a:spcBef>
                <a:spcPct val="0"/>
              </a:spcBef>
              <a:spcAft>
                <a:spcPct val="0"/>
              </a:spcAft>
              <a:defRPr kumimoji="1" sz="8000">
                <a:solidFill>
                  <a:schemeClr val="tx1"/>
                </a:solidFill>
                <a:latin typeface="+mj-lt"/>
                <a:ea typeface="+mj-ea"/>
                <a:cs typeface="+mj-cs"/>
              </a:defRPr>
            </a:lvl1pPr>
            <a:lvl2pPr algn="l" rtl="0" eaLnBrk="1" fontAlgn="base" hangingPunct="1">
              <a:spcBef>
                <a:spcPct val="0"/>
              </a:spcBef>
              <a:spcAft>
                <a:spcPct val="0"/>
              </a:spcAft>
              <a:defRPr kumimoji="1" sz="36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36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36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36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36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36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36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3600">
                <a:solidFill>
                  <a:schemeClr val="tx1"/>
                </a:solidFill>
                <a:latin typeface="Arial" charset="0"/>
                <a:ea typeface="ＭＳ Ｐゴシック" pitchFamily="50" charset="-128"/>
              </a:defRPr>
            </a:lvl9pPr>
          </a:lstStyle>
          <a:p>
            <a:pPr algn="ct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府域水道事業の最適化に関する検討体制</a:t>
            </a:r>
          </a:p>
        </p:txBody>
      </p:sp>
      <p:cxnSp>
        <p:nvCxnSpPr>
          <p:cNvPr id="11" name="直線コネクタ 10"/>
          <p:cNvCxnSpPr/>
          <p:nvPr/>
        </p:nvCxnSpPr>
        <p:spPr>
          <a:xfrm>
            <a:off x="2987824" y="2060847"/>
            <a:ext cx="0" cy="288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1403648" y="2348880"/>
            <a:ext cx="3168352" cy="462940"/>
          </a:xfrm>
          <a:prstGeom prst="rect">
            <a:avLst/>
          </a:prstGeom>
          <a:solidFill>
            <a:schemeClr val="bg1"/>
          </a:solidFill>
          <a:ln>
            <a:solidFill>
              <a:schemeClr val="tx1"/>
            </a:solidFill>
          </a:ln>
        </p:spPr>
        <p:txBody>
          <a:bodyPr wrap="none" lIns="36000" tIns="36000" rIns="36000" bIns="36000" rtlCol="0" anchor="ctr">
            <a:noAutofit/>
          </a:bodyPr>
          <a:lstStyle/>
          <a:p>
            <a:pPr algn="ctr"/>
            <a:r>
              <a:rPr lang="ja-JP" altLang="en-US" sz="1600" b="1" dirty="0">
                <a:latin typeface="Meiryo UI" panose="020B0604030504040204" pitchFamily="50" charset="-128"/>
                <a:ea typeface="Meiryo UI" panose="020B0604030504040204" pitchFamily="50" charset="-128"/>
              </a:rPr>
              <a:t>府域水道最適化検討チーム</a:t>
            </a:r>
            <a:endParaRPr lang="en-US" altLang="ja-JP" sz="1600" b="1" dirty="0">
              <a:latin typeface="Meiryo UI" panose="020B0604030504040204" pitchFamily="50" charset="-128"/>
              <a:ea typeface="Meiryo UI" panose="020B0604030504040204" pitchFamily="50" charset="-128"/>
            </a:endParaRPr>
          </a:p>
        </p:txBody>
      </p:sp>
      <p:sp>
        <p:nvSpPr>
          <p:cNvPr id="21" name="Rectangle 5"/>
          <p:cNvSpPr>
            <a:spLocks noChangeArrowheads="1"/>
          </p:cNvSpPr>
          <p:nvPr/>
        </p:nvSpPr>
        <p:spPr bwMode="auto">
          <a:xfrm>
            <a:off x="251520" y="764704"/>
            <a:ext cx="8526325" cy="6207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059" tIns="33059" rIns="33059" bIns="33059" numCol="1" anchor="ctr" anchorCtr="0" compatLnSpc="1">
            <a:prstTxWarp prst="textNoShape">
              <a:avLst/>
            </a:prstTxWarp>
            <a:spAutoFit/>
          </a:bodyPr>
          <a:lstStyle/>
          <a:p>
            <a:pPr fontAlgn="base">
              <a:spcBef>
                <a:spcPct val="0"/>
              </a:spcBef>
              <a:spcAft>
                <a:spcPct val="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副首都にふさわしい府域の持続可能な水道事業を構築するため、現状を評価・分析し、</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あるべき水道事業の姿を検討</a:t>
            </a:r>
          </a:p>
        </p:txBody>
      </p:sp>
      <p:sp>
        <p:nvSpPr>
          <p:cNvPr id="22" name="下矢印 21"/>
          <p:cNvSpPr/>
          <p:nvPr/>
        </p:nvSpPr>
        <p:spPr>
          <a:xfrm rot="5400000">
            <a:off x="4898171" y="3102828"/>
            <a:ext cx="1368152" cy="72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444208" y="3789039"/>
            <a:ext cx="543739" cy="307777"/>
          </a:xfrm>
          <a:prstGeom prst="rect">
            <a:avLst/>
          </a:prstGeom>
          <a:noFill/>
          <a:ln>
            <a:noFill/>
            <a:prstDash val="dash"/>
          </a:ln>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助言</a:t>
            </a:r>
          </a:p>
        </p:txBody>
      </p:sp>
      <p:sp>
        <p:nvSpPr>
          <p:cNvPr id="24" name="正方形/長方形 23"/>
          <p:cNvSpPr/>
          <p:nvPr/>
        </p:nvSpPr>
        <p:spPr>
          <a:xfrm>
            <a:off x="1403648" y="1556792"/>
            <a:ext cx="6408712" cy="504056"/>
          </a:xfrm>
          <a:prstGeom prst="rect">
            <a:avLst/>
          </a:prstGeom>
          <a:noFill/>
          <a:ln>
            <a:solidFill>
              <a:schemeClr val="tx1"/>
            </a:solidFill>
            <a:prstDash val="dash"/>
          </a:ln>
        </p:spPr>
        <p:txBody>
          <a:bodyPr wrap="square" lIns="68415" tIns="34208" rIns="68415" bIns="34208" rtlCol="0" anchor="ctr">
            <a:no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algn="ct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2627784" y="1700807"/>
            <a:ext cx="4103995" cy="315305"/>
          </a:xfrm>
          <a:prstGeom prst="rect">
            <a:avLst/>
          </a:prstGeom>
          <a:noFill/>
        </p:spPr>
        <p:txBody>
          <a:bodyPr wrap="none" lIns="68415" tIns="34208" rIns="68415" bIns="34208"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本部長（知事）、副本部長（市長）、本部員</a:t>
            </a:r>
          </a:p>
        </p:txBody>
      </p:sp>
      <p:sp>
        <p:nvSpPr>
          <p:cNvPr id="20" name="テキスト ボックス 17"/>
          <p:cNvSpPr txBox="1"/>
          <p:nvPr/>
        </p:nvSpPr>
        <p:spPr>
          <a:xfrm>
            <a:off x="3563172" y="1399876"/>
            <a:ext cx="2066065" cy="313831"/>
          </a:xfrm>
          <a:prstGeom prst="rect">
            <a:avLst/>
          </a:prstGeom>
          <a:solidFill>
            <a:srgbClr val="1F497D"/>
          </a:solidFill>
          <a:ln w="28575">
            <a:noFill/>
          </a:ln>
        </p:spPr>
        <p:txBody>
          <a:bodyPr wrap="square" lIns="0" tIns="0" rIns="0" bIns="0" rtlCol="0" anchor="ctr" anchorCtr="0">
            <a:no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algn="ctr"/>
            <a:r>
              <a:rPr lang="ja-JP" altLang="en-US" sz="16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副首都推進本部会議</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6228184" y="3212975"/>
            <a:ext cx="902811" cy="523220"/>
          </a:xfrm>
          <a:prstGeom prst="rect">
            <a:avLst/>
          </a:prstGeom>
          <a:solidFill>
            <a:schemeClr val="bg1"/>
          </a:solidFill>
          <a:ln>
            <a:solidFill>
              <a:schemeClr val="tx1"/>
            </a:solidFill>
            <a:prstDash val="dash"/>
          </a:ln>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特別顧問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特別参与</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574960" y="2861233"/>
            <a:ext cx="2525819" cy="2011695"/>
          </a:xfrm>
          <a:prstGeom prst="rect">
            <a:avLst/>
          </a:prstGeom>
          <a:noFill/>
          <a:ln>
            <a:noFill/>
          </a:ln>
        </p:spPr>
        <p:txBody>
          <a:bodyPr wrap="square" lIns="36000" tIns="36000" rIns="36000" bIns="36000" anchor="ctr" anchorCtr="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＜副首都推進局＞</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事業再編担当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課長</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大阪府健康医療部＞</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健康医療総務課長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・環境衛生課長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大阪市水道局＞</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経営改革担当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部長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経営改革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課長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pPr/>
              <a:t>57</a:t>
            </a:fld>
            <a:endParaRPr kumimoji="1" lang="ja-JP" altLang="en-US">
              <a:solidFill>
                <a:schemeClr val="tx1"/>
              </a:solidFill>
            </a:endParaRPr>
          </a:p>
        </p:txBody>
      </p:sp>
      <p:cxnSp>
        <p:nvCxnSpPr>
          <p:cNvPr id="19" name="直線コネクタ 18"/>
          <p:cNvCxnSpPr/>
          <p:nvPr/>
        </p:nvCxnSpPr>
        <p:spPr>
          <a:xfrm>
            <a:off x="251520" y="688685"/>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467544" y="5280303"/>
            <a:ext cx="8284429" cy="1303809"/>
          </a:xfrm>
          <a:prstGeom prst="rect">
            <a:avLst/>
          </a:prstGeom>
        </p:spPr>
        <p:txBody>
          <a:bodyPr wrap="square" lIns="36000" tIns="36000" rIns="36000" bIns="36000" anchor="ctr" anchorCtr="0">
            <a:spAutoFit/>
          </a:bodyPr>
          <a:lstStyle/>
          <a:p>
            <a:pPr marL="285750" indent="-285750">
              <a:buFont typeface="Wingdings" panose="05000000000000000000" pitchFamily="2" charset="2"/>
              <a:buChar char="u"/>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副首都大阪にふさわしい都市機能（生活インフラ）としての水道事業</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年の府市水道事業の統合協議を踏まえつつ、府域水道事業を客観的に課題整理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住民目線のアウトカム指標などにより、持続可能な大阪の水道事業のあり方を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改正水道法を踏まえた運営形態・手法の比較</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法改正の状況や他府県の状況等を踏まえ、検討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323528" y="5013176"/>
            <a:ext cx="2259943" cy="331011"/>
          </a:xfrm>
          <a:prstGeom prst="rect">
            <a:avLst/>
          </a:prstGeom>
        </p:spPr>
        <p:txBody>
          <a:bodyPr wrap="square" lIns="83969" tIns="41985" rIns="83969" bIns="41985">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＜主な検討事項＞</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66940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79212" y="2348880"/>
            <a:ext cx="4209807" cy="1877437"/>
          </a:xfrm>
          <a:prstGeom prst="rect">
            <a:avLst/>
          </a:prstGeom>
          <a:noFill/>
        </p:spPr>
        <p:txBody>
          <a:bodyPr wrap="none" rtlCol="0">
            <a:spAutoFit/>
          </a:bodyPr>
          <a:lstStyle/>
          <a:p>
            <a:pPr algn="ctr"/>
            <a:r>
              <a:rPr kumimoji="1" lang="ja-JP" altLang="en-US" sz="4800" dirty="0">
                <a:latin typeface="Meiryo UI" panose="020B0604030504040204" pitchFamily="50" charset="-128"/>
                <a:ea typeface="Meiryo UI" panose="020B0604030504040204" pitchFamily="50" charset="-128"/>
              </a:rPr>
              <a:t>参考資料</a:t>
            </a:r>
            <a:endParaRPr kumimoji="1" lang="en-US" altLang="ja-JP" sz="4800" dirty="0">
              <a:latin typeface="Meiryo UI" panose="020B0604030504040204" pitchFamily="50" charset="-128"/>
              <a:ea typeface="Meiryo UI" panose="020B0604030504040204" pitchFamily="50" charset="-128"/>
            </a:endParaRPr>
          </a:p>
          <a:p>
            <a:pPr algn="ctr"/>
            <a:endParaRPr lang="en-US" altLang="ja-JP" sz="3600" dirty="0">
              <a:latin typeface="Meiryo UI" panose="020B0604030504040204" pitchFamily="50" charset="-128"/>
              <a:ea typeface="Meiryo UI" panose="020B0604030504040204" pitchFamily="50" charset="-128"/>
            </a:endParaRPr>
          </a:p>
          <a:p>
            <a:pPr algn="ctr"/>
            <a:r>
              <a:rPr kumimoji="1" lang="ja-JP" altLang="en-US" sz="3200" dirty="0">
                <a:latin typeface="Meiryo UI" panose="020B0604030504040204" pitchFamily="50" charset="-128"/>
                <a:ea typeface="Meiryo UI" panose="020B0604030504040204" pitchFamily="50" charset="-128"/>
              </a:rPr>
              <a:t>（経営分析データなど）</a:t>
            </a:r>
          </a:p>
        </p:txBody>
      </p:sp>
      <p:sp>
        <p:nvSpPr>
          <p:cNvPr id="3" name="スライド番号プレースホルダー 2"/>
          <p:cNvSpPr>
            <a:spLocks noGrp="1"/>
          </p:cNvSpPr>
          <p:nvPr>
            <p:ph type="sldNum" sz="quarter" idx="12"/>
          </p:nvPr>
        </p:nvSpPr>
        <p:spPr>
          <a:xfrm>
            <a:off x="6988552" y="6483180"/>
            <a:ext cx="2133600" cy="365125"/>
          </a:xfrm>
        </p:spPr>
        <p:txBody>
          <a:bodyPr/>
          <a:lstStyle/>
          <a:p>
            <a:fld id="{7853CF83-2CA7-468D-933C-9DDBEAA5E899}" type="slidenum">
              <a:rPr kumimoji="1" lang="ja-JP" altLang="en-US" smtClean="0">
                <a:solidFill>
                  <a:schemeClr val="tx1"/>
                </a:solidFill>
              </a:rPr>
              <a:t>58</a:t>
            </a:fld>
            <a:endParaRPr kumimoji="1" lang="ja-JP" altLang="en-US" dirty="0">
              <a:solidFill>
                <a:schemeClr val="tx1"/>
              </a:solidFill>
            </a:endParaRPr>
          </a:p>
        </p:txBody>
      </p:sp>
    </p:spTree>
    <p:extLst>
      <p:ext uri="{BB962C8B-B14F-4D97-AF65-F5344CB8AC3E}">
        <p14:creationId xmlns:p14="http://schemas.microsoft.com/office/powerpoint/2010/main" val="15686075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74904" y="6448251"/>
            <a:ext cx="2133600" cy="365125"/>
          </a:xfrm>
        </p:spPr>
        <p:txBody>
          <a:bodyPr/>
          <a:lstStyle/>
          <a:p>
            <a:fld id="{7853CF83-2CA7-468D-933C-9DDBEAA5E899}" type="slidenum">
              <a:rPr kumimoji="1" lang="ja-JP" altLang="en-US" smtClean="0">
                <a:solidFill>
                  <a:schemeClr val="tx1"/>
                </a:solidFill>
              </a:rPr>
              <a:t>59</a:t>
            </a:fld>
            <a:endParaRPr kumimoji="1" lang="ja-JP" altLang="en-US">
              <a:solidFill>
                <a:schemeClr val="tx1"/>
              </a:solidFill>
            </a:endParaRPr>
          </a:p>
        </p:txBody>
      </p:sp>
      <p:sp>
        <p:nvSpPr>
          <p:cNvPr id="4" name="テキスト ボックス 3"/>
          <p:cNvSpPr txBox="1"/>
          <p:nvPr/>
        </p:nvSpPr>
        <p:spPr>
          <a:xfrm>
            <a:off x="3371185" y="72760"/>
            <a:ext cx="2929007" cy="461665"/>
          </a:xfrm>
          <a:prstGeom prst="rect">
            <a:avLst/>
          </a:prstGeom>
          <a:noFill/>
        </p:spPr>
        <p:txBody>
          <a:bodyPr wrap="none" rtlCol="0">
            <a:spAutoFit/>
          </a:bodyPr>
          <a:lstStyle/>
          <a:p>
            <a:pPr algn="ctr"/>
            <a:r>
              <a:rPr lang="ja-JP" altLang="en-US" sz="2400" b="1" dirty="0">
                <a:latin typeface="Meiryo UI" pitchFamily="50" charset="-128"/>
                <a:ea typeface="Meiryo UI" pitchFamily="50" charset="-128"/>
                <a:cs typeface="Meiryo UI" pitchFamily="50" charset="-128"/>
              </a:rPr>
              <a:t>大阪の水道（概況）</a:t>
            </a:r>
          </a:p>
        </p:txBody>
      </p:sp>
      <p:sp>
        <p:nvSpPr>
          <p:cNvPr id="5" name="テキスト ボックス 4"/>
          <p:cNvSpPr txBox="1"/>
          <p:nvPr/>
        </p:nvSpPr>
        <p:spPr>
          <a:xfrm>
            <a:off x="683568" y="729272"/>
            <a:ext cx="7848872" cy="5940088"/>
          </a:xfrm>
          <a:prstGeom prst="rect">
            <a:avLst/>
          </a:prstGeom>
          <a:noFill/>
          <a:ln w="9525">
            <a:noFill/>
            <a:prstDash val="dash"/>
          </a:ln>
        </p:spPr>
        <p:style>
          <a:lnRef idx="2">
            <a:schemeClr val="dk1"/>
          </a:lnRef>
          <a:fillRef idx="1">
            <a:schemeClr val="lt1"/>
          </a:fillRef>
          <a:effectRef idx="0">
            <a:schemeClr val="dk1"/>
          </a:effectRef>
          <a:fontRef idx="minor">
            <a:schemeClr val="dk1"/>
          </a:fontRef>
        </p:style>
        <p:txBody>
          <a:bodyPr wrap="square" lIns="72000" rIns="36000" rtlCol="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大阪の地勢</a:t>
            </a:r>
            <a:endParaRPr lang="en-US" altLang="ja-JP" sz="1400" b="1" dirty="0">
              <a:solidFill>
                <a:schemeClr val="tx1"/>
              </a:solidFill>
              <a:latin typeface="Meiryo UI" panose="020B0604030504040204" pitchFamily="50" charset="-128"/>
              <a:ea typeface="Meiryo UI" panose="020B0604030504040204" pitchFamily="50" charset="-128"/>
            </a:endParaRPr>
          </a:p>
          <a:p>
            <a:pPr marL="285750" indent="-285750">
              <a:spcBef>
                <a:spcPts val="300"/>
              </a:spcBef>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rPr>
              <a:t>大阪は、“天然の貯水池“である琵琶湖を源とする淀川が流れ、府域の上水道のほとんどはこの淀川を水源としていて、他府県と比べても水源に恵まれている土地柄である。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spcBef>
                <a:spcPts val="300"/>
              </a:spcBef>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rPr>
              <a:t>また、高低差が比較的小さく、面積が狭い大阪平野に多くの人口が密集していることから、配水効率が良好であるといえる。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spcBef>
                <a:spcPts val="300"/>
              </a:spcBef>
              <a:buFont typeface="Arial" panose="020B0604020202020204" pitchFamily="34" charset="0"/>
              <a:buChar char="•"/>
            </a:pP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大阪における水道事業の歴史的経過</a:t>
            </a:r>
            <a:endParaRPr lang="en-US" altLang="ja-JP" sz="1400" b="1" dirty="0">
              <a:solidFill>
                <a:schemeClr val="tx1"/>
              </a:solidFill>
              <a:latin typeface="Meiryo UI" panose="020B0604030504040204" pitchFamily="50" charset="-128"/>
              <a:ea typeface="Meiryo UI" panose="020B0604030504040204" pitchFamily="50" charset="-128"/>
            </a:endParaRPr>
          </a:p>
          <a:p>
            <a:pPr marL="285750" indent="-285750">
              <a:spcBef>
                <a:spcPts val="300"/>
              </a:spcBef>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rPr>
              <a:t>明治初期の伝染病の流行や大火災の続発によって、衛生面・防火面からの要請があり、明治</a:t>
            </a:r>
            <a:r>
              <a:rPr lang="en-US" altLang="ja-JP" sz="1400" dirty="0">
                <a:solidFill>
                  <a:schemeClr val="tx1"/>
                </a:solidFill>
                <a:latin typeface="Meiryo UI" panose="020B0604030504040204" pitchFamily="50" charset="-128"/>
                <a:ea typeface="Meiryo UI" panose="020B0604030504040204" pitchFamily="50" charset="-128"/>
              </a:rPr>
              <a:t>28</a:t>
            </a:r>
            <a:r>
              <a:rPr lang="ja-JP" altLang="en-US" sz="1400" dirty="0">
                <a:solidFill>
                  <a:schemeClr val="tx1"/>
                </a:solidFill>
                <a:latin typeface="Meiryo UI" panose="020B0604030504040204" pitchFamily="50" charset="-128"/>
                <a:ea typeface="Meiryo UI" panose="020B0604030504040204" pitchFamily="50" charset="-128"/>
              </a:rPr>
              <a:t>年の大阪市をはじめ、各市町村が独自水源により水道を整備してきた歴史がある</a:t>
            </a:r>
            <a:r>
              <a:rPr lang="ja-JP" altLang="en-US" sz="1200" dirty="0">
                <a:solidFill>
                  <a:schemeClr val="tx1"/>
                </a:solidFill>
                <a:latin typeface="Meiryo UI" panose="020B0604030504040204" pitchFamily="50" charset="-128"/>
                <a:ea typeface="Meiryo UI" panose="020B0604030504040204" pitchFamily="50" charset="-128"/>
              </a:rPr>
              <a:t>（明</a:t>
            </a:r>
            <a:r>
              <a:rPr lang="en-US" altLang="ja-JP" sz="1200" dirty="0">
                <a:solidFill>
                  <a:schemeClr val="tx1"/>
                </a:solidFill>
                <a:latin typeface="Meiryo UI" panose="020B0604030504040204" pitchFamily="50" charset="-128"/>
                <a:ea typeface="Meiryo UI" panose="020B0604030504040204" pitchFamily="50" charset="-128"/>
              </a:rPr>
              <a:t>43</a:t>
            </a:r>
            <a:r>
              <a:rPr lang="ja-JP" altLang="en-US" sz="1200" dirty="0">
                <a:solidFill>
                  <a:schemeClr val="tx1"/>
                </a:solidFill>
                <a:latin typeface="Meiryo UI" panose="020B0604030504040204" pitchFamily="50" charset="-128"/>
                <a:ea typeface="Meiryo UI" panose="020B0604030504040204" pitchFamily="50" charset="-128"/>
              </a:rPr>
              <a:t>：堺市、大</a:t>
            </a:r>
            <a:r>
              <a:rPr lang="en-US" altLang="ja-JP" sz="1200" dirty="0">
                <a:solidFill>
                  <a:schemeClr val="tx1"/>
                </a:solidFill>
                <a:latin typeface="Meiryo UI" panose="020B0604030504040204" pitchFamily="50" charset="-128"/>
                <a:ea typeface="Meiryo UI" panose="020B0604030504040204" pitchFamily="50" charset="-128"/>
              </a:rPr>
              <a:t>14</a:t>
            </a:r>
            <a:r>
              <a:rPr lang="ja-JP" altLang="en-US" sz="1200" dirty="0">
                <a:solidFill>
                  <a:schemeClr val="tx1"/>
                </a:solidFill>
                <a:latin typeface="Meiryo UI" panose="020B0604030504040204" pitchFamily="50" charset="-128"/>
                <a:ea typeface="Meiryo UI" panose="020B0604030504040204" pitchFamily="50" charset="-128"/>
              </a:rPr>
              <a:t>：守口市等）。</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spcBef>
                <a:spcPts val="300"/>
              </a:spcBef>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rPr>
              <a:t>その後、淀川以外に安定した水源を持たない大阪府では、高度経済成長に伴う人口増で水不足が深刻化したことを受け、水源が十分でない市町村に水道水を供給するために、昭和</a:t>
            </a:r>
            <a:r>
              <a:rPr lang="en-US" altLang="ja-JP" sz="1400" dirty="0">
                <a:solidFill>
                  <a:schemeClr val="tx1"/>
                </a:solidFill>
                <a:latin typeface="Meiryo UI" panose="020B0604030504040204" pitchFamily="50" charset="-128"/>
                <a:ea typeface="Meiryo UI" panose="020B0604030504040204" pitchFamily="50" charset="-128"/>
              </a:rPr>
              <a:t>15</a:t>
            </a:r>
            <a:r>
              <a:rPr lang="ja-JP" altLang="en-US" sz="1400" dirty="0">
                <a:solidFill>
                  <a:schemeClr val="tx1"/>
                </a:solidFill>
                <a:latin typeface="Meiryo UI" panose="020B0604030504040204" pitchFamily="50" charset="-128"/>
                <a:ea typeface="Meiryo UI" panose="020B0604030504040204" pitchFamily="50" charset="-128"/>
              </a:rPr>
              <a:t>年に淀川を水源とする用水供給事業に着手、昭和</a:t>
            </a:r>
            <a:r>
              <a:rPr lang="en-US" altLang="ja-JP" sz="1400" dirty="0">
                <a:solidFill>
                  <a:schemeClr val="tx1"/>
                </a:solidFill>
                <a:latin typeface="Meiryo UI" panose="020B0604030504040204" pitchFamily="50" charset="-128"/>
                <a:ea typeface="Meiryo UI" panose="020B0604030504040204" pitchFamily="50" charset="-128"/>
              </a:rPr>
              <a:t>26</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月に本格的な用水供給を実施。</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spcBef>
                <a:spcPts val="300"/>
              </a:spcBef>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rPr>
              <a:t>この大阪府の用水事業は、平成</a:t>
            </a:r>
            <a:r>
              <a:rPr lang="en-US" altLang="ja-JP" sz="1400" dirty="0">
                <a:solidFill>
                  <a:schemeClr val="tx1"/>
                </a:solidFill>
                <a:latin typeface="Meiryo UI" panose="020B0604030504040204" pitchFamily="50" charset="-128"/>
                <a:ea typeface="Meiryo UI" panose="020B0604030504040204" pitchFamily="50" charset="-128"/>
              </a:rPr>
              <a:t>23</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rPr>
              <a:t>月、大阪市を除く府内</a:t>
            </a:r>
            <a:r>
              <a:rPr lang="en-US" altLang="ja-JP" sz="1400" dirty="0">
                <a:solidFill>
                  <a:schemeClr val="tx1"/>
                </a:solidFill>
                <a:latin typeface="Meiryo UI" panose="020B0604030504040204" pitchFamily="50" charset="-128"/>
                <a:ea typeface="Meiryo UI" panose="020B0604030504040204" pitchFamily="50" charset="-128"/>
              </a:rPr>
              <a:t>42</a:t>
            </a:r>
            <a:r>
              <a:rPr lang="ja-JP" altLang="en-US" sz="1400" dirty="0">
                <a:solidFill>
                  <a:schemeClr val="tx1"/>
                </a:solidFill>
                <a:latin typeface="Meiryo UI" panose="020B0604030504040204" pitchFamily="50" charset="-128"/>
                <a:ea typeface="Meiryo UI" panose="020B0604030504040204" pitchFamily="50" charset="-128"/>
              </a:rPr>
              <a:t>市町村で構成する大阪広域水道企業団へ事業承継している。</a:t>
            </a:r>
          </a:p>
          <a:p>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府域の水道施設の状況</a:t>
            </a:r>
            <a:endParaRPr lang="en-US" altLang="ja-JP" sz="1400" b="1" dirty="0">
              <a:solidFill>
                <a:schemeClr val="tx1"/>
              </a:solidFill>
              <a:latin typeface="Meiryo UI" panose="020B0604030504040204" pitchFamily="50" charset="-128"/>
              <a:ea typeface="Meiryo UI" panose="020B0604030504040204" pitchFamily="50" charset="-128"/>
            </a:endParaRPr>
          </a:p>
          <a:p>
            <a:pPr marL="285750" indent="-285750">
              <a:spcBef>
                <a:spcPts val="300"/>
              </a:spcBef>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rPr>
              <a:t>取水の大部分は淀川水系（広域企業団、大阪市、吹田市、枚方市、守口市等）であるが、池田市や河内長野市のダムからの取水、交野市や島本町などの地下水からの取水、泉北水道企業団の池（光明池）からの取水など、取水量は多くないが淀川以外からの自己水も存在す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spcBef>
                <a:spcPts val="300"/>
              </a:spcBef>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rPr>
              <a:t>大阪市（３ヶ所）と企業団（３ヶ所）以外に、自己水を持つ市町村は浄水場をそれぞれ保有しており、その数は</a:t>
            </a:r>
            <a:r>
              <a:rPr lang="en-US" altLang="ja-JP" sz="1400" dirty="0">
                <a:solidFill>
                  <a:schemeClr val="tx1"/>
                </a:solidFill>
                <a:latin typeface="Meiryo UI" panose="020B0604030504040204" pitchFamily="50" charset="-128"/>
                <a:ea typeface="Meiryo UI" panose="020B0604030504040204" pitchFamily="50" charset="-128"/>
              </a:rPr>
              <a:t>45</a:t>
            </a:r>
            <a:r>
              <a:rPr lang="ja-JP" altLang="en-US" sz="1400" dirty="0">
                <a:solidFill>
                  <a:schemeClr val="tx1"/>
                </a:solidFill>
                <a:latin typeface="Meiryo UI" panose="020B0604030504040204" pitchFamily="50" charset="-128"/>
                <a:ea typeface="Meiryo UI" panose="020B0604030504040204" pitchFamily="50" charset="-128"/>
              </a:rPr>
              <a:t>浄水場</a:t>
            </a:r>
          </a:p>
          <a:p>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府内給水事業者の現況</a:t>
            </a:r>
            <a:endParaRPr lang="en-US" altLang="ja-JP" sz="1400" b="1" dirty="0">
              <a:solidFill>
                <a:schemeClr val="tx1"/>
              </a:solidFill>
              <a:latin typeface="Meiryo UI" panose="020B0604030504040204" pitchFamily="50" charset="-128"/>
              <a:ea typeface="Meiryo UI" panose="020B0604030504040204" pitchFamily="50" charset="-128"/>
            </a:endParaRPr>
          </a:p>
          <a:p>
            <a:pPr marL="285750" indent="-285750">
              <a:spcBef>
                <a:spcPts val="300"/>
              </a:spcBef>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rPr>
              <a:t>大阪市域の水道事業は大阪市が自己水で担い、その量は府内取水量の４割強、人口の</a:t>
            </a:r>
            <a:r>
              <a:rPr lang="en-US" altLang="ja-JP" sz="1400" dirty="0">
                <a:solidFill>
                  <a:schemeClr val="tx1"/>
                </a:solidFill>
                <a:latin typeface="Meiryo UI" panose="020B0604030504040204" pitchFamily="50" charset="-128"/>
                <a:ea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rPr>
              <a:t>割をカバー</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spcBef>
                <a:spcPts val="300"/>
              </a:spcBef>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rPr>
              <a:t>大阪市を除く市町村域の水道事業は全取水量の</a:t>
            </a:r>
            <a:r>
              <a:rPr lang="en-US" altLang="ja-JP" sz="1400" dirty="0">
                <a:solidFill>
                  <a:schemeClr val="tx1"/>
                </a:solidFill>
                <a:latin typeface="Meiryo UI" panose="020B0604030504040204" pitchFamily="50" charset="-128"/>
                <a:ea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rPr>
              <a:t>割を企業団から受水（各々の受水率は</a:t>
            </a:r>
            <a:r>
              <a:rPr lang="en-US" altLang="ja-JP" sz="1400" dirty="0">
                <a:solidFill>
                  <a:schemeClr val="tx1"/>
                </a:solidFill>
                <a:latin typeface="Meiryo UI" panose="020B0604030504040204" pitchFamily="50" charset="-128"/>
                <a:ea typeface="Meiryo UI" panose="020B0604030504040204" pitchFamily="50" charset="-128"/>
              </a:rPr>
              <a:t>4.4</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100%</a:t>
            </a:r>
            <a:r>
              <a:rPr lang="ja-JP" altLang="en-US" sz="1400" dirty="0">
                <a:solidFill>
                  <a:schemeClr val="tx1"/>
                </a:solidFill>
                <a:latin typeface="Meiryo UI" panose="020B0604030504040204" pitchFamily="50" charset="-128"/>
                <a:ea typeface="Meiryo UI" panose="020B0604030504040204" pitchFamily="50" charset="-128"/>
              </a:rPr>
              <a:t>）し、残りを自己水により、府内人口の７割に給水。</a:t>
            </a:r>
            <a:endParaRPr lang="en-US" altLang="ja-JP" sz="1400" dirty="0">
              <a:solidFill>
                <a:schemeClr val="tx1"/>
              </a:solidFill>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5904" y="52959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509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7AA0335-8674-40C4-BC54-310727FB80DC}"/>
              </a:ext>
            </a:extLst>
          </p:cNvPr>
          <p:cNvSpPr txBox="1"/>
          <p:nvPr/>
        </p:nvSpPr>
        <p:spPr>
          <a:xfrm>
            <a:off x="3618556" y="24916"/>
            <a:ext cx="2393604" cy="430887"/>
          </a:xfrm>
          <a:prstGeom prst="rect">
            <a:avLst/>
          </a:prstGeom>
          <a:noFill/>
        </p:spPr>
        <p:txBody>
          <a:bodyPr wrap="none" rtlCol="0">
            <a:spAutoFit/>
          </a:bodyPr>
          <a:lstStyle/>
          <a:p>
            <a:r>
              <a:rPr kumimoji="1" lang="ja-JP" altLang="en-US" sz="2200" b="1" dirty="0">
                <a:latin typeface="Meiryo UI" panose="020B0604030504040204" pitchFamily="50" charset="-128"/>
                <a:ea typeface="Meiryo UI" panose="020B0604030504040204" pitchFamily="50" charset="-128"/>
                <a:cs typeface="Meiryo UI" panose="020B0604030504040204" pitchFamily="50" charset="-128"/>
              </a:rPr>
              <a:t>大阪の水道の</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特徴</a:t>
            </a:r>
            <a:endParaRPr kumimoji="1"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a:extLst>
              <a:ext uri="{FF2B5EF4-FFF2-40B4-BE49-F238E27FC236}">
                <a16:creationId xmlns:a16="http://schemas.microsoft.com/office/drawing/2014/main" xmlns="" id="{AD7D6940-3EA0-4392-9FE0-DFE347F80450}"/>
              </a:ext>
            </a:extLst>
          </p:cNvPr>
          <p:cNvGraphicFramePr>
            <a:graphicFrameLocks noGrp="1"/>
          </p:cNvGraphicFramePr>
          <p:nvPr>
            <p:extLst>
              <p:ext uri="{D42A27DB-BD31-4B8C-83A1-F6EECF244321}">
                <p14:modId xmlns:p14="http://schemas.microsoft.com/office/powerpoint/2010/main" val="916635588"/>
              </p:ext>
            </p:extLst>
          </p:nvPr>
        </p:nvGraphicFramePr>
        <p:xfrm>
          <a:off x="377056" y="1261869"/>
          <a:ext cx="8352928" cy="5275018"/>
        </p:xfrm>
        <a:graphic>
          <a:graphicData uri="http://schemas.openxmlformats.org/drawingml/2006/table">
            <a:tbl>
              <a:tblPr firstRow="1" bandRow="1">
                <a:tableStyleId>{5940675A-B579-460E-94D1-54222C63F5DA}</a:tableStyleId>
              </a:tblPr>
              <a:tblGrid>
                <a:gridCol w="695844">
                  <a:extLst>
                    <a:ext uri="{9D8B030D-6E8A-4147-A177-3AD203B41FA5}">
                      <a16:colId xmlns:a16="http://schemas.microsoft.com/office/drawing/2014/main" xmlns="" val="3439236774"/>
                    </a:ext>
                  </a:extLst>
                </a:gridCol>
                <a:gridCol w="2112468">
                  <a:extLst>
                    <a:ext uri="{9D8B030D-6E8A-4147-A177-3AD203B41FA5}">
                      <a16:colId xmlns:a16="http://schemas.microsoft.com/office/drawing/2014/main" xmlns="" val="4251494355"/>
                    </a:ext>
                  </a:extLst>
                </a:gridCol>
                <a:gridCol w="2664296">
                  <a:extLst>
                    <a:ext uri="{9D8B030D-6E8A-4147-A177-3AD203B41FA5}">
                      <a16:colId xmlns:a16="http://schemas.microsoft.com/office/drawing/2014/main" xmlns="" val="3260252366"/>
                    </a:ext>
                  </a:extLst>
                </a:gridCol>
                <a:gridCol w="2880320">
                  <a:extLst>
                    <a:ext uri="{9D8B030D-6E8A-4147-A177-3AD203B41FA5}">
                      <a16:colId xmlns:a16="http://schemas.microsoft.com/office/drawing/2014/main" xmlns="" val="3025268494"/>
                    </a:ext>
                  </a:extLst>
                </a:gridCol>
              </a:tblGrid>
              <a:tr h="383600">
                <a:tc>
                  <a:txBody>
                    <a:bodyPr/>
                    <a:lstStyle/>
                    <a:p>
                      <a:endParaRPr kumimoji="1" lang="ja-JP" altLang="en-US" sz="1600" dirty="0">
                        <a:solidFill>
                          <a:schemeClr val="tx1"/>
                        </a:solidFill>
                        <a:latin typeface="Meiryo UI" panose="020B0604030504040204" pitchFamily="50" charset="-128"/>
                        <a:ea typeface="Meiryo UI" panose="020B0604030504040204" pitchFamily="50" charset="-128"/>
                      </a:endParaRPr>
                    </a:p>
                  </a:txBody>
                  <a:tcPr>
                    <a:solidFill>
                      <a:schemeClr val="tx2">
                        <a:lumMod val="20000"/>
                        <a:lumOff val="8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特徴</a:t>
                      </a:r>
                    </a:p>
                  </a:txBody>
                  <a:tcPr>
                    <a:solidFill>
                      <a:schemeClr val="tx2">
                        <a:lumMod val="20000"/>
                        <a:lumOff val="8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内容</a:t>
                      </a:r>
                    </a:p>
                  </a:txBody>
                  <a:tcPr>
                    <a:solidFill>
                      <a:schemeClr val="tx2">
                        <a:lumMod val="20000"/>
                        <a:lumOff val="8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料金等への影響</a:t>
                      </a:r>
                    </a:p>
                  </a:txBody>
                  <a:tcPr>
                    <a:solidFill>
                      <a:schemeClr val="tx2">
                        <a:lumMod val="20000"/>
                        <a:lumOff val="80000"/>
                      </a:schemeClr>
                    </a:solidFill>
                  </a:tcPr>
                </a:tc>
                <a:extLst>
                  <a:ext uri="{0D108BD9-81ED-4DB2-BD59-A6C34878D82A}">
                    <a16:rowId xmlns:a16="http://schemas.microsoft.com/office/drawing/2014/main" xmlns="" val="2810017209"/>
                  </a:ext>
                </a:extLst>
              </a:tr>
              <a:tr h="756691">
                <a:tc rowSpan="2">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水源</a:t>
                      </a:r>
                    </a:p>
                  </a:txBody>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水源が淀川に集中</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琵琶湖を源流とする淀川を水源に持つ団体が多い（企業団からの受水含む）</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dirty="0">
                          <a:solidFill>
                            <a:schemeClr val="tx1"/>
                          </a:solidFill>
                          <a:latin typeface="Meiryo UI" panose="020B0604030504040204" pitchFamily="50" charset="-128"/>
                          <a:ea typeface="Meiryo UI" panose="020B0604030504040204" pitchFamily="50" charset="-128"/>
                        </a:rPr>
                        <a:t>　　⇒　総水源量の</a:t>
                      </a:r>
                      <a:r>
                        <a:rPr kumimoji="1" lang="en-US" altLang="ja-JP" sz="1400" dirty="0">
                          <a:solidFill>
                            <a:schemeClr val="tx1"/>
                          </a:solidFill>
                          <a:latin typeface="Meiryo UI" panose="020B0604030504040204" pitchFamily="50" charset="-128"/>
                          <a:ea typeface="Meiryo UI" panose="020B0604030504040204" pitchFamily="50" charset="-128"/>
                        </a:rPr>
                        <a:t>92</a:t>
                      </a:r>
                      <a:r>
                        <a:rPr kumimoji="1" lang="ja-JP" altLang="en-US" sz="1400" dirty="0">
                          <a:solidFill>
                            <a:schemeClr val="tx1"/>
                          </a:solidFill>
                          <a:latin typeface="Meiryo UI" panose="020B0604030504040204" pitchFamily="50" charset="-128"/>
                          <a:ea typeface="Meiryo UI" panose="020B0604030504040204" pitchFamily="50" charset="-128"/>
                        </a:rPr>
                        <a:t>％</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原水費を比較的安価で安定供給が可能</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水源を確保しにくい地域では、企業団の用水を一律料金で受水</a:t>
                      </a:r>
                    </a:p>
                  </a:txBody>
                  <a:tcPr/>
                </a:tc>
                <a:extLst>
                  <a:ext uri="{0D108BD9-81ED-4DB2-BD59-A6C34878D82A}">
                    <a16:rowId xmlns:a16="http://schemas.microsoft.com/office/drawing/2014/main" xmlns="" val="1492991674"/>
                  </a:ext>
                </a:extLst>
              </a:tr>
              <a:tr h="599047">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約</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分の１が自己水源を持たない団体</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給水のすべてを企業団から受水の市町村が</a:t>
                      </a:r>
                      <a:r>
                        <a:rPr kumimoji="1" lang="en-US" altLang="ja-JP" sz="1400" dirty="0">
                          <a:solidFill>
                            <a:schemeClr val="tx1"/>
                          </a:solidFill>
                          <a:latin typeface="Meiryo UI" panose="020B0604030504040204" pitchFamily="50" charset="-128"/>
                          <a:ea typeface="Meiryo UI" panose="020B0604030504040204" pitchFamily="50" charset="-128"/>
                        </a:rPr>
                        <a:t>13</a:t>
                      </a:r>
                      <a:r>
                        <a:rPr kumimoji="1" lang="ja-JP" altLang="en-US" sz="1400" dirty="0">
                          <a:solidFill>
                            <a:schemeClr val="tx1"/>
                          </a:solidFill>
                          <a:latin typeface="Meiryo UI" panose="020B0604030504040204" pitchFamily="50" charset="-128"/>
                          <a:ea typeface="Meiryo UI" panose="020B0604030504040204" pitchFamily="50" charset="-128"/>
                        </a:rPr>
                        <a:t>団体ある</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企業団の給水原価が多くの受水団体の水道料金に影響</a:t>
                      </a:r>
                    </a:p>
                  </a:txBody>
                  <a:tcPr/>
                </a:tc>
                <a:extLst>
                  <a:ext uri="{0D108BD9-81ED-4DB2-BD59-A6C34878D82A}">
                    <a16:rowId xmlns:a16="http://schemas.microsoft.com/office/drawing/2014/main" xmlns="" val="1772362359"/>
                  </a:ext>
                </a:extLst>
              </a:tr>
              <a:tr h="599047">
                <a:tc rowSpan="2">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地勢</a:t>
                      </a:r>
                    </a:p>
                  </a:txBody>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平野部は高低差が小さく面積が狭い</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面積</a:t>
                      </a:r>
                      <a:r>
                        <a:rPr kumimoji="1" lang="en-US" altLang="ja-JP" sz="1400" dirty="0">
                          <a:solidFill>
                            <a:schemeClr val="tx1"/>
                          </a:solidFill>
                          <a:latin typeface="Meiryo UI" panose="020B0604030504040204" pitchFamily="50" charset="-128"/>
                          <a:ea typeface="Meiryo UI" panose="020B0604030504040204" pitchFamily="50" charset="-128"/>
                        </a:rPr>
                        <a:t>1,899</a:t>
                      </a:r>
                      <a:r>
                        <a:rPr kumimoji="1" lang="ja-JP" altLang="en-US" sz="1400" dirty="0">
                          <a:solidFill>
                            <a:schemeClr val="tx1"/>
                          </a:solidFill>
                          <a:latin typeface="Meiryo UI" panose="020B0604030504040204" pitchFamily="50" charset="-128"/>
                          <a:ea typeface="Meiryo UI" panose="020B0604030504040204" pitchFamily="50" charset="-128"/>
                        </a:rPr>
                        <a:t>㎢の大阪平野が水道の供給対象</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平野部では配水設備の能力が少なくて済む</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平野部周辺の市町村では、起伏が激しく配水池等が多く必要</a:t>
                      </a:r>
                    </a:p>
                  </a:txBody>
                  <a:tcPr/>
                </a:tc>
                <a:extLst>
                  <a:ext uri="{0D108BD9-81ED-4DB2-BD59-A6C34878D82A}">
                    <a16:rowId xmlns:a16="http://schemas.microsoft.com/office/drawing/2014/main" xmlns="" val="964686031"/>
                  </a:ext>
                </a:extLst>
              </a:tr>
              <a:tr h="599047">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供給人口が多く、人口密度が高い</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人口</a:t>
                      </a:r>
                      <a:r>
                        <a:rPr kumimoji="1" lang="en-US" altLang="ja-JP" sz="1400" dirty="0">
                          <a:solidFill>
                            <a:schemeClr val="tx1"/>
                          </a:solidFill>
                          <a:latin typeface="Meiryo UI" panose="020B0604030504040204" pitchFamily="50" charset="-128"/>
                          <a:ea typeface="Meiryo UI" panose="020B0604030504040204" pitchFamily="50" charset="-128"/>
                        </a:rPr>
                        <a:t>880</a:t>
                      </a:r>
                      <a:r>
                        <a:rPr kumimoji="1" lang="ja-JP" altLang="en-US" sz="1400" dirty="0">
                          <a:solidFill>
                            <a:schemeClr val="tx1"/>
                          </a:solidFill>
                          <a:latin typeface="Meiryo UI" panose="020B0604030504040204" pitchFamily="50" charset="-128"/>
                          <a:ea typeface="Meiryo UI" panose="020B0604030504040204" pitchFamily="50" charset="-128"/>
                        </a:rPr>
                        <a:t>万人、人口密度</a:t>
                      </a:r>
                      <a:r>
                        <a:rPr kumimoji="1" lang="en-US" altLang="ja-JP" sz="1400" dirty="0">
                          <a:solidFill>
                            <a:schemeClr val="tx1"/>
                          </a:solidFill>
                          <a:latin typeface="Meiryo UI" panose="020B0604030504040204" pitchFamily="50" charset="-128"/>
                          <a:ea typeface="Meiryo UI" panose="020B0604030504040204" pitchFamily="50" charset="-128"/>
                        </a:rPr>
                        <a:t>4,640</a:t>
                      </a:r>
                      <a:r>
                        <a:rPr kumimoji="1" lang="ja-JP" altLang="en-US" sz="1400" dirty="0">
                          <a:solidFill>
                            <a:schemeClr val="tx1"/>
                          </a:solidFill>
                          <a:latin typeface="Meiryo UI" panose="020B0604030504040204" pitchFamily="50" charset="-128"/>
                          <a:ea typeface="Meiryo UI" panose="020B0604030504040204" pitchFamily="50" charset="-128"/>
                        </a:rPr>
                        <a:t>人</a:t>
                      </a:r>
                      <a:r>
                        <a:rPr kumimoji="1" lang="en-US" altLang="ja-JP" sz="1400" dirty="0">
                          <a:solidFill>
                            <a:schemeClr val="tx1"/>
                          </a:solidFill>
                          <a:latin typeface="Meiryo UI" panose="020B0604030504040204" pitchFamily="50" charset="-128"/>
                          <a:ea typeface="Meiryo UI" panose="020B0604030504040204" pitchFamily="50" charset="-128"/>
                        </a:rPr>
                        <a:t>/km²</a:t>
                      </a:r>
                      <a:r>
                        <a:rPr kumimoji="1" lang="ja-JP" altLang="en-US" sz="1400" dirty="0">
                          <a:solidFill>
                            <a:schemeClr val="tx1"/>
                          </a:solidFill>
                          <a:latin typeface="Meiryo UI" panose="020B0604030504040204" pitchFamily="50" charset="-128"/>
                          <a:ea typeface="Meiryo UI" panose="020B0604030504040204" pitchFamily="50" charset="-128"/>
                        </a:rPr>
                        <a:t>は、東京都に次ぐ</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都市部では効率的な配水・給水が可能</a:t>
                      </a:r>
                    </a:p>
                  </a:txBody>
                  <a:tcPr/>
                </a:tc>
                <a:extLst>
                  <a:ext uri="{0D108BD9-81ED-4DB2-BD59-A6C34878D82A}">
                    <a16:rowId xmlns:a16="http://schemas.microsoft.com/office/drawing/2014/main" xmlns="" val="3157554000"/>
                  </a:ext>
                </a:extLst>
              </a:tr>
              <a:tr h="535989">
                <a:tc rowSpan="2">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歴史</a:t>
                      </a:r>
                    </a:p>
                  </a:txBody>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整備時期が早い</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明治</a:t>
                      </a:r>
                      <a:r>
                        <a:rPr kumimoji="1" lang="en-US" altLang="ja-JP" sz="1400" dirty="0">
                          <a:solidFill>
                            <a:schemeClr val="tx1"/>
                          </a:solidFill>
                          <a:latin typeface="Meiryo UI" panose="020B0604030504040204" pitchFamily="50" charset="-128"/>
                          <a:ea typeface="Meiryo UI" panose="020B0604030504040204" pitchFamily="50" charset="-128"/>
                        </a:rPr>
                        <a:t>28</a:t>
                      </a:r>
                      <a:r>
                        <a:rPr kumimoji="1" lang="ja-JP" altLang="en-US" sz="1400" dirty="0">
                          <a:solidFill>
                            <a:schemeClr val="tx1"/>
                          </a:solidFill>
                          <a:latin typeface="Meiryo UI" panose="020B0604030504040204" pitchFamily="50" charset="-128"/>
                          <a:ea typeface="Meiryo UI" panose="020B0604030504040204" pitchFamily="50" charset="-128"/>
                        </a:rPr>
                        <a:t>年の大阪市、同</a:t>
                      </a:r>
                      <a:r>
                        <a:rPr kumimoji="1" lang="en-US" altLang="ja-JP" sz="1400" dirty="0">
                          <a:solidFill>
                            <a:schemeClr val="tx1"/>
                          </a:solidFill>
                          <a:latin typeface="Meiryo UI" panose="020B0604030504040204" pitchFamily="50" charset="-128"/>
                          <a:ea typeface="Meiryo UI" panose="020B0604030504040204" pitchFamily="50" charset="-128"/>
                        </a:rPr>
                        <a:t>43</a:t>
                      </a:r>
                      <a:r>
                        <a:rPr kumimoji="1" lang="ja-JP" altLang="en-US" sz="1400" dirty="0">
                          <a:solidFill>
                            <a:schemeClr val="tx1"/>
                          </a:solidFill>
                          <a:latin typeface="Meiryo UI" panose="020B0604030504040204" pitchFamily="50" charset="-128"/>
                          <a:ea typeface="Meiryo UI" panose="020B0604030504040204" pitchFamily="50" charset="-128"/>
                        </a:rPr>
                        <a:t>年年の堺市など、全国的にも水道事業の整備時期が早い</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減価償却費が低く抑えられている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老朽化の更新が遅れている）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他府県より設備更新時期（負担）が早く到来する</a:t>
                      </a:r>
                    </a:p>
                  </a:txBody>
                  <a:tcPr/>
                </a:tc>
                <a:extLst>
                  <a:ext uri="{0D108BD9-81ED-4DB2-BD59-A6C34878D82A}">
                    <a16:rowId xmlns:a16="http://schemas.microsoft.com/office/drawing/2014/main" xmlns="" val="654683683"/>
                  </a:ext>
                </a:extLst>
              </a:tr>
              <a:tr h="756691">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広域自治体が水道事業を持たない</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大阪府の水道事業者数は</a:t>
                      </a:r>
                      <a:r>
                        <a:rPr kumimoji="1" lang="en-US" altLang="ja-JP" sz="1400" dirty="0">
                          <a:solidFill>
                            <a:schemeClr val="tx1"/>
                          </a:solidFill>
                          <a:latin typeface="Meiryo UI" panose="020B0604030504040204" pitchFamily="50" charset="-128"/>
                          <a:ea typeface="Meiryo UI" panose="020B0604030504040204" pitchFamily="50" charset="-128"/>
                        </a:rPr>
                        <a:t>43</a:t>
                      </a: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各々で水道料金を設定</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府域の全体最適を実行しにくい</a:t>
                      </a:r>
                    </a:p>
                  </a:txBody>
                  <a:tcPr/>
                </a:tc>
                <a:extLst>
                  <a:ext uri="{0D108BD9-81ED-4DB2-BD59-A6C34878D82A}">
                    <a16:rowId xmlns:a16="http://schemas.microsoft.com/office/drawing/2014/main" xmlns="" val="3215457093"/>
                  </a:ext>
                </a:extLst>
              </a:tr>
            </a:tbl>
          </a:graphicData>
        </a:graphic>
      </p:graphicFrame>
      <p:sp>
        <p:nvSpPr>
          <p:cNvPr id="6" name="テキスト ボックス 5">
            <a:extLst>
              <a:ext uri="{FF2B5EF4-FFF2-40B4-BE49-F238E27FC236}">
                <a16:creationId xmlns:a16="http://schemas.microsoft.com/office/drawing/2014/main" xmlns="" id="{4B5D6E84-9E2A-49DB-9DF3-9E81242C1763}"/>
              </a:ext>
            </a:extLst>
          </p:cNvPr>
          <p:cNvSpPr txBox="1"/>
          <p:nvPr/>
        </p:nvSpPr>
        <p:spPr>
          <a:xfrm>
            <a:off x="773100" y="578484"/>
            <a:ext cx="7560840"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大阪は、水源が豊かで安定供給が可能で、水道料金が低く抑えられる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要素</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が多い</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一方で、整備時期が古いため設備更新時期（負担）を早く迎える</a:t>
            </a:r>
          </a:p>
        </p:txBody>
      </p:sp>
      <p:sp>
        <p:nvSpPr>
          <p:cNvPr id="7"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6</a:t>
            </a:fld>
            <a:endParaRPr kumimoji="1" lang="ja-JP" altLang="en-US">
              <a:solidFill>
                <a:schemeClr val="tx1"/>
              </a:solidFill>
            </a:endParaRPr>
          </a:p>
        </p:txBody>
      </p:sp>
      <p:cxnSp>
        <p:nvCxnSpPr>
          <p:cNvPr id="8" name="直線コネクタ 7"/>
          <p:cNvCxnSpPr/>
          <p:nvPr/>
        </p:nvCxnSpPr>
        <p:spPr>
          <a:xfrm>
            <a:off x="251520" y="492408"/>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xmlns="" id="{041CAA62-E65F-4337-ACBE-6A105F3608E1}"/>
              </a:ext>
            </a:extLst>
          </p:cNvPr>
          <p:cNvSpPr/>
          <p:nvPr/>
        </p:nvSpPr>
        <p:spPr>
          <a:xfrm>
            <a:off x="226148" y="60806"/>
            <a:ext cx="2052228" cy="349174"/>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１－①大阪の水道事業</a:t>
            </a:r>
          </a:p>
        </p:txBody>
      </p:sp>
    </p:spTree>
    <p:extLst>
      <p:ext uri="{BB962C8B-B14F-4D97-AF65-F5344CB8AC3E}">
        <p14:creationId xmlns:p14="http://schemas.microsoft.com/office/powerpoint/2010/main" val="2565264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矢印 11"/>
          <p:cNvSpPr/>
          <p:nvPr/>
        </p:nvSpPr>
        <p:spPr>
          <a:xfrm>
            <a:off x="4187799" y="2889330"/>
            <a:ext cx="648072" cy="115212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44624"/>
            <a:ext cx="9144000" cy="400110"/>
          </a:xfrm>
          <a:prstGeom prst="rect">
            <a:avLst/>
          </a:prstGeom>
          <a:noFill/>
        </p:spPr>
        <p:txBody>
          <a:bodyPr wrap="square" rtlCol="0">
            <a:spAutoFit/>
          </a:bodyPr>
          <a:lstStyle/>
          <a:p>
            <a:pPr algn="ct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改正</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水道法における都道府県の広域連携推進の役割の規定</a:t>
            </a:r>
            <a:endPar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179512" y="980728"/>
            <a:ext cx="4032448" cy="5544616"/>
          </a:xfrm>
          <a:prstGeom prst="roundRect">
            <a:avLst>
              <a:gd name="adj" fmla="val 210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責務</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都道府県に関する規定なし</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○広域的水道整備計画</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第５条の２　</a:t>
            </a:r>
            <a:r>
              <a:rPr kumimoji="1"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地方公共団体は、（略）関係地方公共団体と共同して、</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水道の広域的な整備に関する基本計画（以下「</a:t>
            </a:r>
            <a:r>
              <a:rPr kumimoji="1"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広域的水道整備計画</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a:t>
            </a:r>
            <a:r>
              <a:rPr kumimoji="1"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を定めるべきことを都道府県知事に要請することができる。</a:t>
            </a:r>
            <a:endParaRPr kumimoji="1"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○広域的連携等推進協議会</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規定なし</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4860032" y="980728"/>
            <a:ext cx="4104456" cy="5544616"/>
          </a:xfrm>
          <a:prstGeom prst="roundRect">
            <a:avLst>
              <a:gd name="adj" fmla="val 104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○責務</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第２条の２</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都道府県は、</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（中略）</a:t>
            </a:r>
            <a:r>
              <a:rPr kumimoji="1"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市町村の区域を超えた広域的な水道事業者等の間の連携等</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水道事業者等の間の連携及び</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２以上の水道事業又は水道用水供給事業の一体的な経営をいう。</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以下同じ。</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その他の水道の基盤の強化</a:t>
            </a:r>
            <a:r>
              <a:rPr kumimoji="1"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に関する施策を策定し、及びこれらを実施するよう努めなければならない。</a:t>
            </a:r>
            <a:endParaRPr kumimoji="1"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○水道基盤強化計画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第５条の３</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水道の基盤に強化のために必要があると認めるときは、</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水道の基盤の強化に関する計画</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（以下この条において「水道基盤強化計画」という。）</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を定めることができる。</a:t>
            </a:r>
            <a:endPar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○広域的連携等推進協議会</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第５条の４　</a:t>
            </a:r>
            <a:r>
              <a:rPr kumimoji="1"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都道府県は、</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市町村の区域を超えた広域的な水道事業者等の間の連携等の推進に関し必要な協議を行うため、当該都道府県が定める区域において</a:t>
            </a:r>
            <a:r>
              <a:rPr kumimoji="1"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広域的連携推進協議会</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（以下この条において「協議会」という。）</a:t>
            </a:r>
            <a:r>
              <a:rPr kumimoji="1"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を組織することができる。</a:t>
            </a:r>
            <a:endParaRPr kumimoji="1"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79512" y="548680"/>
            <a:ext cx="4032448" cy="4320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S創英角ｺﾞｼｯｸUB" panose="020B0900000000000000" pitchFamily="50" charset="-128"/>
                <a:ea typeface="HGS創英角ｺﾞｼｯｸUB" panose="020B0900000000000000" pitchFamily="50" charset="-128"/>
              </a:rPr>
              <a:t>現　行　水　道　法</a:t>
            </a:r>
          </a:p>
        </p:txBody>
      </p:sp>
      <p:sp>
        <p:nvSpPr>
          <p:cNvPr id="10" name="正方形/長方形 9"/>
          <p:cNvSpPr/>
          <p:nvPr/>
        </p:nvSpPr>
        <p:spPr>
          <a:xfrm>
            <a:off x="4860032" y="548680"/>
            <a:ext cx="4104456" cy="4320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S創英角ｺﾞｼｯｸUB" panose="020B0900000000000000" pitchFamily="50" charset="-128"/>
                <a:ea typeface="HGS創英角ｺﾞｼｯｸUB" panose="020B0900000000000000" pitchFamily="50" charset="-128"/>
              </a:rPr>
              <a:t>改　正</a:t>
            </a:r>
            <a:r>
              <a:rPr kumimoji="1" lang="ja-JP" altLang="en-US" sz="2000" dirty="0">
                <a:latin typeface="HGS創英角ｺﾞｼｯｸUB" panose="020B0900000000000000" pitchFamily="50" charset="-128"/>
                <a:ea typeface="HGS創英角ｺﾞｼｯｸUB" panose="020B0900000000000000" pitchFamily="50" charset="-128"/>
              </a:rPr>
              <a:t>　水　道　法</a:t>
            </a:r>
          </a:p>
        </p:txBody>
      </p:sp>
      <p:sp>
        <p:nvSpPr>
          <p:cNvPr id="11"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lang="ja-JP" altLang="en-US" smtClean="0">
                <a:solidFill>
                  <a:schemeClr val="tx1"/>
                </a:solidFill>
              </a:rPr>
              <a:pPr/>
              <a:t>60</a:t>
            </a:fld>
            <a:endParaRPr lang="ja-JP" altLang="en-US" dirty="0">
              <a:solidFill>
                <a:schemeClr val="tx1"/>
              </a:solidFill>
            </a:endParaRPr>
          </a:p>
        </p:txBody>
      </p:sp>
    </p:spTree>
    <p:extLst>
      <p:ext uri="{BB962C8B-B14F-4D97-AF65-F5344CB8AC3E}">
        <p14:creationId xmlns:p14="http://schemas.microsoft.com/office/powerpoint/2010/main" val="2935569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改正法</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運営権の特徴（現行法運営権との比較）</a:t>
            </a:r>
          </a:p>
        </p:txBody>
      </p:sp>
      <p:graphicFrame>
        <p:nvGraphicFramePr>
          <p:cNvPr id="5" name="表 4"/>
          <p:cNvGraphicFramePr>
            <a:graphicFrameLocks noGrp="1"/>
          </p:cNvGraphicFramePr>
          <p:nvPr>
            <p:extLst>
              <p:ext uri="{D42A27DB-BD31-4B8C-83A1-F6EECF244321}">
                <p14:modId xmlns:p14="http://schemas.microsoft.com/office/powerpoint/2010/main" val="1639969373"/>
              </p:ext>
            </p:extLst>
          </p:nvPr>
        </p:nvGraphicFramePr>
        <p:xfrm>
          <a:off x="107504" y="476672"/>
          <a:ext cx="9001000" cy="6263640"/>
        </p:xfrm>
        <a:graphic>
          <a:graphicData uri="http://schemas.openxmlformats.org/drawingml/2006/table">
            <a:tbl>
              <a:tblPr firstRow="1" bandRow="1">
                <a:tableStyleId>{5C22544A-7EE6-4342-B048-85BDC9FD1C3A}</a:tableStyleId>
              </a:tblPr>
              <a:tblGrid>
                <a:gridCol w="1214264">
                  <a:extLst>
                    <a:ext uri="{9D8B030D-6E8A-4147-A177-3AD203B41FA5}">
                      <a16:colId xmlns:a16="http://schemas.microsoft.com/office/drawing/2014/main" xmlns="" val="20000"/>
                    </a:ext>
                  </a:extLst>
                </a:gridCol>
                <a:gridCol w="3428510">
                  <a:extLst>
                    <a:ext uri="{9D8B030D-6E8A-4147-A177-3AD203B41FA5}">
                      <a16:colId xmlns:a16="http://schemas.microsoft.com/office/drawing/2014/main" xmlns="" val="20001"/>
                    </a:ext>
                  </a:extLst>
                </a:gridCol>
                <a:gridCol w="4358226">
                  <a:extLst>
                    <a:ext uri="{9D8B030D-6E8A-4147-A177-3AD203B41FA5}">
                      <a16:colId xmlns:a16="http://schemas.microsoft.com/office/drawing/2014/main" xmlns="" val="20002"/>
                    </a:ext>
                  </a:extLst>
                </a:gridCol>
              </a:tblGrid>
              <a:tr h="314516">
                <a:tc>
                  <a:txBody>
                    <a:bodyPr/>
                    <a:lstStyle/>
                    <a:p>
                      <a:endParaRPr kumimoji="1" lang="ja-JP" altLang="en-US" sz="1600" dirty="0"/>
                    </a:p>
                  </a:txBody>
                  <a:tcPr/>
                </a:tc>
                <a:tc>
                  <a:txBody>
                    <a:body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現行法運営権</a:t>
                      </a:r>
                    </a:p>
                  </a:txBody>
                  <a:tcPr anchor="ctr"/>
                </a:tc>
                <a:tc>
                  <a:txBody>
                    <a:body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改正法運営権</a:t>
                      </a:r>
                    </a:p>
                  </a:txBody>
                  <a:tcPr anchor="ctr"/>
                </a:tc>
                <a:extLst>
                  <a:ext uri="{0D108BD9-81ED-4DB2-BD59-A6C34878D82A}">
                    <a16:rowId xmlns:a16="http://schemas.microsoft.com/office/drawing/2014/main" xmlns="" val="10000"/>
                  </a:ext>
                </a:extLst>
              </a:tr>
              <a:tr h="956652">
                <a:tc>
                  <a:txBody>
                    <a:bodyPr/>
                    <a:lstStyle/>
                    <a:p>
                      <a:r>
                        <a:rPr kumimoji="1" lang="ja-JP" altLang="en-US" sz="1600" b="1" dirty="0">
                          <a:effectLst/>
                          <a:latin typeface="Meiryo UI" panose="020B0604030504040204" pitchFamily="50" charset="-128"/>
                          <a:ea typeface="Meiryo UI" panose="020B0604030504040204" pitchFamily="50" charset="-128"/>
                          <a:cs typeface="Meiryo UI" panose="020B0604030504040204" pitchFamily="50" charset="-128"/>
                        </a:rPr>
                        <a:t>事業認可</a:t>
                      </a:r>
                    </a:p>
                  </a:txBody>
                  <a:tcPr/>
                </a:tc>
                <a:tc>
                  <a:txBody>
                    <a:bodyPr/>
                    <a:lstStyle/>
                    <a:p>
                      <a:pPr marL="285750" indent="-285750">
                        <a:buFont typeface="Meiryo UI" panose="020B0604030504040204" pitchFamily="50" charset="-128"/>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市は事業認可を返上し、運営会社が新たに認可を受けることが必要</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l"/>
                      </a:pPr>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運営会社が水道事業者として水道法上の最終責任を負う</a:t>
                      </a:r>
                    </a:p>
                  </a:txBody>
                  <a:tcPr/>
                </a:tc>
                <a:tc>
                  <a:txBody>
                    <a:bodyPr/>
                    <a:lstStyle/>
                    <a:p>
                      <a:pPr marL="285750" indent="-285750">
                        <a:buFont typeface="Meiryo UI" panose="020B0604030504040204" pitchFamily="50" charset="-128"/>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市に事業認可が残る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市が水道事業者として水道法上の最終責任（＝事業継続性の確保）を負う</a:t>
                      </a:r>
                    </a:p>
                  </a:txBody>
                  <a:tcPr/>
                </a:tc>
                <a:extLst>
                  <a:ext uri="{0D108BD9-81ED-4DB2-BD59-A6C34878D82A}">
                    <a16:rowId xmlns:a16="http://schemas.microsoft.com/office/drawing/2014/main" xmlns="" val="10001"/>
                  </a:ext>
                </a:extLst>
              </a:tr>
              <a:tr h="497983">
                <a:tc>
                  <a:txBody>
                    <a:bodyPr/>
                    <a:lstStyle/>
                    <a:p>
                      <a:r>
                        <a:rPr kumimoji="1" lang="ja-JP" altLang="en-US" sz="1600" b="1" dirty="0">
                          <a:effectLst/>
                          <a:latin typeface="Meiryo UI" panose="020B0604030504040204" pitchFamily="50" charset="-128"/>
                          <a:ea typeface="Meiryo UI" panose="020B0604030504040204" pitchFamily="50" charset="-128"/>
                          <a:cs typeface="Meiryo UI" panose="020B0604030504040204" pitchFamily="50" charset="-128"/>
                        </a:rPr>
                        <a:t>国の許可</a:t>
                      </a:r>
                    </a:p>
                  </a:txBody>
                  <a:tcPr/>
                </a:tc>
                <a:tc>
                  <a:txBody>
                    <a:bodyPr/>
                    <a:lstStyle/>
                    <a:p>
                      <a:pPr marL="285750" indent="-285750">
                        <a:buFont typeface="Meiryo UI" panose="020B0604030504040204" pitchFamily="50" charset="-128"/>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必要なし</a:t>
                      </a:r>
                    </a:p>
                  </a:txBody>
                  <a:tcPr/>
                </a:tc>
                <a:tc>
                  <a:txBody>
                    <a:bodyPr/>
                    <a:lstStyle/>
                    <a:p>
                      <a:pPr marL="285750" indent="-285750">
                        <a:buFont typeface="Meiryo UI" panose="020B0604030504040204" pitchFamily="50" charset="-128"/>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水道事業者である市は、運営権を設定しようとする場合には、厚労大臣の許可が必要</a:t>
                      </a:r>
                    </a:p>
                  </a:txBody>
                  <a:tcPr/>
                </a:tc>
                <a:extLst>
                  <a:ext uri="{0D108BD9-81ED-4DB2-BD59-A6C34878D82A}">
                    <a16:rowId xmlns:a16="http://schemas.microsoft.com/office/drawing/2014/main" xmlns="" val="10002"/>
                  </a:ext>
                </a:extLst>
              </a:tr>
              <a:tr h="1441530">
                <a:tc>
                  <a:txBody>
                    <a:bodyPr/>
                    <a:lstStyle/>
                    <a:p>
                      <a:r>
                        <a:rPr kumimoji="1" lang="ja-JP" altLang="en-US" sz="1600" b="1" dirty="0">
                          <a:effectLst/>
                          <a:latin typeface="Meiryo UI" panose="020B0604030504040204" pitchFamily="50" charset="-128"/>
                          <a:ea typeface="Meiryo UI" panose="020B0604030504040204" pitchFamily="50" charset="-128"/>
                          <a:cs typeface="Meiryo UI" panose="020B0604030504040204" pitchFamily="50" charset="-128"/>
                        </a:rPr>
                        <a:t>業務範囲</a:t>
                      </a:r>
                      <a:endParaRPr kumimoji="1" lang="en-US" altLang="ja-JP" sz="1600" b="1" dirty="0">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b="1" dirty="0">
                        <a:effectLst/>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285750" indent="-285750">
                        <a:buFont typeface="Meiryo UI" panose="020B0604030504040204" pitchFamily="50" charset="-128"/>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水道事業者として可能な業務全部を運営会社が実施　　　　　　　　（市は管理者としてモニタリングを実施）</a:t>
                      </a:r>
                    </a:p>
                  </a:txBody>
                  <a:tcPr/>
                </a:tc>
                <a:tc>
                  <a:txBody>
                    <a:bodyPr/>
                    <a:lstStyle/>
                    <a:p>
                      <a:pPr marL="285750" indent="-285750">
                        <a:buFont typeface="Meiryo UI" panose="020B0604030504040204" pitchFamily="50" charset="-128"/>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具体的な業務範囲は、実施契約によって個別具体的に定められる（業務の一体性が必要）</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全体方針の決定等の業務は、市に残る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1" dirty="0">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effectLst/>
                          <a:latin typeface="Meiryo UI" panose="020B0604030504040204" pitchFamily="50" charset="-128"/>
                          <a:ea typeface="Meiryo UI" panose="020B0604030504040204" pitchFamily="50" charset="-128"/>
                          <a:cs typeface="Meiryo UI" panose="020B0604030504040204" pitchFamily="50" charset="-128"/>
                        </a:rPr>
                        <a:t>包括委託との違い</a:t>
                      </a:r>
                      <a:r>
                        <a:rPr kumimoji="1" lang="en-US" altLang="ja-JP" sz="1600" b="1" dirty="0">
                          <a:effectLst/>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包括委託では、（自らの計画による）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更新投資を民間に行わすことができない</a:t>
                      </a:r>
                    </a:p>
                  </a:txBody>
                  <a:tcPr/>
                </a:tc>
                <a:extLst>
                  <a:ext uri="{0D108BD9-81ED-4DB2-BD59-A6C34878D82A}">
                    <a16:rowId xmlns:a16="http://schemas.microsoft.com/office/drawing/2014/main" xmlns="" val="10003"/>
                  </a:ext>
                </a:extLst>
              </a:tr>
              <a:tr h="956652">
                <a:tc>
                  <a:txBody>
                    <a:bodyPr/>
                    <a:lstStyle/>
                    <a:p>
                      <a:r>
                        <a:rPr kumimoji="1" lang="ja-JP" altLang="en-US" sz="1600" b="1" dirty="0">
                          <a:effectLst/>
                          <a:latin typeface="Meiryo UI" panose="020B0604030504040204" pitchFamily="50" charset="-128"/>
                          <a:ea typeface="Meiryo UI" panose="020B0604030504040204" pitchFamily="50" charset="-128"/>
                          <a:cs typeface="Meiryo UI" panose="020B0604030504040204" pitchFamily="50" charset="-128"/>
                        </a:rPr>
                        <a:t>国の関与</a:t>
                      </a:r>
                    </a:p>
                  </a:txBody>
                  <a:tcPr/>
                </a:tc>
                <a:tc>
                  <a:txBody>
                    <a:bodyPr/>
                    <a:lstStyle/>
                    <a:p>
                      <a:pPr marL="285750" indent="-285750">
                        <a:buFont typeface="Meiryo UI" panose="020B0604030504040204" pitchFamily="50" charset="-128"/>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水道事業者である運営会社に対し、水道法に基づく監督を行う</a:t>
                      </a:r>
                    </a:p>
                  </a:txBody>
                  <a:tcPr/>
                </a:tc>
                <a:tc>
                  <a:txBody>
                    <a:bodyPr/>
                    <a:lstStyle/>
                    <a:p>
                      <a:pPr marL="285750" indent="-285750">
                        <a:buFont typeface="Meiryo UI" panose="020B0604030504040204" pitchFamily="50" charset="-128"/>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市（水道事業者）と運営会社の双方に対し、水道法に基づく監督を行う</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運営権者が法令の規定に違反した場合は、必要に応じて、市に対して運営権の取消を求める</a:t>
                      </a:r>
                    </a:p>
                  </a:txBody>
                  <a:tcPr/>
                </a:tc>
                <a:extLst>
                  <a:ext uri="{0D108BD9-81ED-4DB2-BD59-A6C34878D82A}">
                    <a16:rowId xmlns:a16="http://schemas.microsoft.com/office/drawing/2014/main" xmlns="" val="10004"/>
                  </a:ext>
                </a:extLst>
              </a:tr>
              <a:tr h="1308844">
                <a:tc>
                  <a:txBody>
                    <a:bodyPr/>
                    <a:lstStyle/>
                    <a:p>
                      <a:r>
                        <a:rPr kumimoji="1" lang="ja-JP" altLang="en-US" sz="1600" b="1" dirty="0">
                          <a:effectLst/>
                          <a:latin typeface="Meiryo UI" panose="020B0604030504040204" pitchFamily="50" charset="-128"/>
                          <a:ea typeface="Meiryo UI" panose="020B0604030504040204" pitchFamily="50" charset="-128"/>
                          <a:cs typeface="Meiryo UI" panose="020B0604030504040204" pitchFamily="50" charset="-128"/>
                        </a:rPr>
                        <a:t>料金</a:t>
                      </a:r>
                    </a:p>
                  </a:txBody>
                  <a:tcPr/>
                </a:tc>
                <a:tc>
                  <a:txBody>
                    <a:bodyPr/>
                    <a:lstStyle/>
                    <a:p>
                      <a:pPr marL="285750" indent="-285750">
                        <a:buFont typeface="Meiryo UI" panose="020B0604030504040204" pitchFamily="50" charset="-128"/>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料金収入はすべて運営会社の収入</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Meiryo UI" panose="020B0604030504040204" pitchFamily="50" charset="-128"/>
                        <a:buNone/>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（運営会社より市へ運営権対価が</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Meiryo UI" panose="020B0604030504040204" pitchFamily="50" charset="-128"/>
                        <a:buNone/>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支払われる）</a:t>
                      </a:r>
                    </a:p>
                  </a:txBody>
                  <a:tcPr/>
                </a:tc>
                <a:tc>
                  <a:txBody>
                    <a:bodyPr/>
                    <a:lstStyle/>
                    <a:p>
                      <a:pPr marL="342900" indent="-342900">
                        <a:buFont typeface="Meiryo UI" panose="020B0604030504040204" pitchFamily="50" charset="-128"/>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市と運営会社の業務範囲に応じて、それぞれが料金を直接収入</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包括委託との違い</a:t>
                      </a:r>
                      <a:r>
                        <a:rPr kumimoji="1"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包括委託では、民間が料金の直接収受は</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できず、 成果に応じて委託料が支払われる</a:t>
                      </a:r>
                    </a:p>
                  </a:txBody>
                  <a:tcPr/>
                </a:tc>
                <a:extLst>
                  <a:ext uri="{0D108BD9-81ED-4DB2-BD59-A6C34878D82A}">
                    <a16:rowId xmlns:a16="http://schemas.microsoft.com/office/drawing/2014/main" xmlns="" val="10005"/>
                  </a:ext>
                </a:extLst>
              </a:tr>
            </a:tbl>
          </a:graphicData>
        </a:graphic>
      </p:graphicFrame>
      <p:cxnSp>
        <p:nvCxnSpPr>
          <p:cNvPr id="23" name="直線矢印コネクタ 22"/>
          <p:cNvCxnSpPr/>
          <p:nvPr/>
        </p:nvCxnSpPr>
        <p:spPr>
          <a:xfrm>
            <a:off x="4283968" y="692696"/>
            <a:ext cx="1296144" cy="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大かっこ 27"/>
          <p:cNvSpPr/>
          <p:nvPr/>
        </p:nvSpPr>
        <p:spPr>
          <a:xfrm>
            <a:off x="4860032" y="3429000"/>
            <a:ext cx="3528392" cy="720080"/>
          </a:xfrm>
          <a:prstGeom prst="bracketPair">
            <a:avLst>
              <a:gd name="adj" fmla="val 5906"/>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大かっこ 6"/>
          <p:cNvSpPr/>
          <p:nvPr/>
        </p:nvSpPr>
        <p:spPr>
          <a:xfrm>
            <a:off x="4860032" y="6021288"/>
            <a:ext cx="3816424" cy="648072"/>
          </a:xfrm>
          <a:prstGeom prst="bracketPair">
            <a:avLst>
              <a:gd name="adj" fmla="val 5906"/>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lang="ja-JP" altLang="en-US" smtClean="0">
                <a:solidFill>
                  <a:schemeClr val="tx1"/>
                </a:solidFill>
              </a:rPr>
              <a:pPr/>
              <a:t>61</a:t>
            </a:fld>
            <a:endParaRPr lang="ja-JP" altLang="en-US" dirty="0">
              <a:solidFill>
                <a:schemeClr val="tx1"/>
              </a:solidFill>
            </a:endParaRPr>
          </a:p>
        </p:txBody>
      </p:sp>
    </p:spTree>
    <p:extLst>
      <p:ext uri="{BB962C8B-B14F-4D97-AF65-F5344CB8AC3E}">
        <p14:creationId xmlns:p14="http://schemas.microsoft.com/office/powerpoint/2010/main" val="30723521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416707" y="2318887"/>
            <a:ext cx="1611297" cy="3864903"/>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31" name="正方形/長方形 30"/>
          <p:cNvSpPr/>
          <p:nvPr/>
        </p:nvSpPr>
        <p:spPr>
          <a:xfrm>
            <a:off x="7065158" y="2318887"/>
            <a:ext cx="1611297" cy="3864903"/>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graphicFrame>
        <p:nvGraphicFramePr>
          <p:cNvPr id="2" name="グラフ 1"/>
          <p:cNvGraphicFramePr/>
          <p:nvPr>
            <p:extLst>
              <p:ext uri="{D42A27DB-BD31-4B8C-83A1-F6EECF244321}">
                <p14:modId xmlns:p14="http://schemas.microsoft.com/office/powerpoint/2010/main" val="2117551866"/>
              </p:ext>
            </p:extLst>
          </p:nvPr>
        </p:nvGraphicFramePr>
        <p:xfrm>
          <a:off x="3032306" y="2165632"/>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a:graphicFrameLocks noChangeAspect="1"/>
          </p:cNvGraphicFramePr>
          <p:nvPr>
            <p:extLst>
              <p:ext uri="{D42A27DB-BD31-4B8C-83A1-F6EECF244321}">
                <p14:modId xmlns:p14="http://schemas.microsoft.com/office/powerpoint/2010/main" val="2943457645"/>
              </p:ext>
            </p:extLst>
          </p:nvPr>
        </p:nvGraphicFramePr>
        <p:xfrm>
          <a:off x="-180528" y="2840157"/>
          <a:ext cx="3384000" cy="2821091"/>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p:cNvSpPr txBox="1"/>
          <p:nvPr/>
        </p:nvSpPr>
        <p:spPr>
          <a:xfrm>
            <a:off x="1475656" y="4030721"/>
            <a:ext cx="1249060"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企業団からの受水</a:t>
            </a:r>
          </a:p>
        </p:txBody>
      </p:sp>
      <p:sp>
        <p:nvSpPr>
          <p:cNvPr id="7" name="テキスト ボックス 6"/>
          <p:cNvSpPr txBox="1"/>
          <p:nvPr/>
        </p:nvSpPr>
        <p:spPr>
          <a:xfrm>
            <a:off x="375548" y="3698992"/>
            <a:ext cx="1172116" cy="707886"/>
          </a:xfrm>
          <a:prstGeom prst="rect">
            <a:avLst/>
          </a:prstGeom>
          <a:noFill/>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大阪市</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（完全自己水）</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43,070</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万㎥</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012544" y="4792760"/>
            <a:ext cx="673582" cy="400110"/>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市町村の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自己水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テキスト ボックス 8"/>
          <p:cNvSpPr txBox="1"/>
          <p:nvPr/>
        </p:nvSpPr>
        <p:spPr>
          <a:xfrm>
            <a:off x="838998" y="2264671"/>
            <a:ext cx="1386918" cy="461665"/>
          </a:xfrm>
          <a:prstGeom prst="rect">
            <a:avLst/>
          </a:prstGeom>
          <a:noFill/>
          <a:ln>
            <a:solidFill>
              <a:schemeClr val="bg1">
                <a:lumMod val="75000"/>
              </a:schemeClr>
            </a:solidFill>
          </a:ln>
        </p:spPr>
        <p:txBody>
          <a:bodyPr wrap="none" rtlCol="0">
            <a:sp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大阪の年間取水量</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113,343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3" name="テキスト ボックス 22"/>
          <p:cNvSpPr txBox="1"/>
          <p:nvPr/>
        </p:nvSpPr>
        <p:spPr>
          <a:xfrm>
            <a:off x="2466843" y="96786"/>
            <a:ext cx="424667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大阪内の末端給水事業者の水源内訳</a:t>
            </a:r>
          </a:p>
        </p:txBody>
      </p:sp>
      <p:sp>
        <p:nvSpPr>
          <p:cNvPr id="20" name="テキスト ボックス 19"/>
          <p:cNvSpPr txBox="1"/>
          <p:nvPr/>
        </p:nvSpPr>
        <p:spPr>
          <a:xfrm>
            <a:off x="952480" y="764704"/>
            <a:ext cx="7507952" cy="73866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大阪府内市町村の自己水率は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（企業団加盟市町村の自己水率は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24.6%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わずかでも自己水を持っているのは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団体。そのうち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割以上を自己水で賄っているのは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団体</a:t>
            </a: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全てを企業団の受水に頼っているのは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団体。</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521484" y="5517232"/>
            <a:ext cx="1510868" cy="400110"/>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大阪市除く市町村に限ると自己水率は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406224" y="6347578"/>
            <a:ext cx="1608133" cy="461665"/>
          </a:xfrm>
          <a:prstGeom prst="rect">
            <a:avLst/>
          </a:prstGeom>
          <a:noFill/>
        </p:spPr>
        <p:txBody>
          <a:bodyPr vert="horz" wrap="none" rtlCol="0">
            <a:sp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自己水が</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割超の団体</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団体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右中かっこ 26"/>
          <p:cNvSpPr/>
          <p:nvPr/>
        </p:nvSpPr>
        <p:spPr>
          <a:xfrm rot="5400000">
            <a:off x="4171520" y="5475784"/>
            <a:ext cx="108000" cy="1584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p:cNvSpPr txBox="1"/>
          <p:nvPr/>
        </p:nvSpPr>
        <p:spPr>
          <a:xfrm>
            <a:off x="-38883" y="5157772"/>
            <a:ext cx="736099"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その他</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の受水</a:t>
            </a:r>
          </a:p>
        </p:txBody>
      </p:sp>
      <p:cxnSp>
        <p:nvCxnSpPr>
          <p:cNvPr id="3" name="直線コネクタ 2"/>
          <p:cNvCxnSpPr/>
          <p:nvPr/>
        </p:nvCxnSpPr>
        <p:spPr>
          <a:xfrm flipH="1">
            <a:off x="547577" y="5072276"/>
            <a:ext cx="28800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794253" y="1978960"/>
            <a:ext cx="1210588"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（取水量／万㎥）</a:t>
            </a:r>
          </a:p>
        </p:txBody>
      </p:sp>
      <p:cxnSp>
        <p:nvCxnSpPr>
          <p:cNvPr id="22" name="直線コネクタ 21"/>
          <p:cNvCxnSpPr/>
          <p:nvPr/>
        </p:nvCxnSpPr>
        <p:spPr>
          <a:xfrm>
            <a:off x="1534016" y="2752931"/>
            <a:ext cx="0" cy="403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443873" y="1825071"/>
            <a:ext cx="3296479"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取水量の内訳（大阪市以外の市町村）</a:t>
            </a:r>
          </a:p>
        </p:txBody>
      </p:sp>
      <p:sp>
        <p:nvSpPr>
          <p:cNvPr id="29" name="右中かっこ 28"/>
          <p:cNvSpPr/>
          <p:nvPr/>
        </p:nvSpPr>
        <p:spPr>
          <a:xfrm rot="5400000">
            <a:off x="7816808" y="5475784"/>
            <a:ext cx="108000" cy="1584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7271124" y="6321784"/>
            <a:ext cx="1199367" cy="461665"/>
          </a:xfrm>
          <a:prstGeom prst="rect">
            <a:avLst/>
          </a:prstGeom>
          <a:noFill/>
        </p:spPr>
        <p:txBody>
          <a:bodyPr vert="horz" wrap="non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全て受水の団体</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団体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8073096" y="1965627"/>
            <a:ext cx="1210588"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（自己水率／％）</a:t>
            </a:r>
          </a:p>
        </p:txBody>
      </p:sp>
      <p:sp>
        <p:nvSpPr>
          <p:cNvPr id="34"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62</a:t>
            </a:fld>
            <a:endParaRPr kumimoji="1" lang="ja-JP" altLang="en-US">
              <a:solidFill>
                <a:schemeClr val="tx1"/>
              </a:solidFill>
            </a:endParaRPr>
          </a:p>
        </p:txBody>
      </p:sp>
      <p:sp>
        <p:nvSpPr>
          <p:cNvPr id="11" name="テキスト ボックス 10"/>
          <p:cNvSpPr txBox="1"/>
          <p:nvPr/>
        </p:nvSpPr>
        <p:spPr>
          <a:xfrm>
            <a:off x="5778409" y="2867004"/>
            <a:ext cx="607859" cy="261610"/>
          </a:xfrm>
          <a:prstGeom prst="rect">
            <a:avLst/>
          </a:prstGeom>
          <a:noFill/>
        </p:spPr>
        <p:txBody>
          <a:bodyPr wrap="none" rtlCol="0">
            <a:spAutoFit/>
          </a:bodyPr>
          <a:lstStyle/>
          <a:p>
            <a:r>
              <a:rPr kumimoji="1" lang="ja-JP" altLang="en-US" sz="1100" dirty="0"/>
              <a:t>（右軸）</a:t>
            </a:r>
          </a:p>
        </p:txBody>
      </p:sp>
      <p:sp>
        <p:nvSpPr>
          <p:cNvPr id="25" name="テキスト ボックス 24"/>
          <p:cNvSpPr txBox="1"/>
          <p:nvPr/>
        </p:nvSpPr>
        <p:spPr>
          <a:xfrm>
            <a:off x="5824272" y="2492896"/>
            <a:ext cx="607859" cy="261610"/>
          </a:xfrm>
          <a:prstGeom prst="rect">
            <a:avLst/>
          </a:prstGeom>
          <a:noFill/>
        </p:spPr>
        <p:txBody>
          <a:bodyPr wrap="none" rtlCol="0">
            <a:spAutoFit/>
          </a:bodyPr>
          <a:lstStyle/>
          <a:p>
            <a:r>
              <a:rPr kumimoji="1" lang="ja-JP" altLang="en-US" sz="1100" dirty="0"/>
              <a:t>（左軸）</a:t>
            </a:r>
          </a:p>
        </p:txBody>
      </p:sp>
      <p:sp>
        <p:nvSpPr>
          <p:cNvPr id="13" name="右中かっこ 12"/>
          <p:cNvSpPr/>
          <p:nvPr/>
        </p:nvSpPr>
        <p:spPr>
          <a:xfrm>
            <a:off x="5700685" y="2409804"/>
            <a:ext cx="155448" cy="39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8" name="直線コネクタ 27"/>
          <p:cNvCxnSpPr/>
          <p:nvPr/>
        </p:nvCxnSpPr>
        <p:spPr>
          <a:xfrm>
            <a:off x="251520" y="534612"/>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4109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コネクタ 18"/>
          <p:cNvCxnSpPr/>
          <p:nvPr/>
        </p:nvCxnSpPr>
        <p:spPr>
          <a:xfrm>
            <a:off x="251520" y="688685"/>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548787" y="87015"/>
            <a:ext cx="2031325"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経常収支比率</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732055" y="1349429"/>
            <a:ext cx="7420325"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水道事業は水道料金で経常費を賄うスキームとなっているため、黒字経営が原則であるが、規模の小さい団体では経営が厳しい団体も存在する。</a:t>
            </a:r>
          </a:p>
        </p:txBody>
      </p:sp>
      <p:graphicFrame>
        <p:nvGraphicFramePr>
          <p:cNvPr id="3" name="グラフ 2"/>
          <p:cNvGraphicFramePr/>
          <p:nvPr>
            <p:extLst/>
          </p:nvPr>
        </p:nvGraphicFramePr>
        <p:xfrm>
          <a:off x="107504" y="2564904"/>
          <a:ext cx="7704856" cy="367240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線コネクタ 5"/>
          <p:cNvCxnSpPr/>
          <p:nvPr/>
        </p:nvCxnSpPr>
        <p:spPr>
          <a:xfrm>
            <a:off x="536218" y="3662428"/>
            <a:ext cx="720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32550" y="3604488"/>
            <a:ext cx="720430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433808" y="3307514"/>
            <a:ext cx="1242648" cy="669414"/>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全国平均</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113.6</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大阪平均</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111.6%</a:t>
            </a:r>
          </a:p>
        </p:txBody>
      </p:sp>
      <p:sp>
        <p:nvSpPr>
          <p:cNvPr id="36" name="テキスト ボックス 35"/>
          <p:cNvSpPr txBox="1"/>
          <p:nvPr/>
        </p:nvSpPr>
        <p:spPr>
          <a:xfrm>
            <a:off x="613227" y="6259771"/>
            <a:ext cx="1584000" cy="307777"/>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2426004" y="6259771"/>
            <a:ext cx="1764000" cy="307777"/>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366771" y="6259771"/>
            <a:ext cx="1692000" cy="307777"/>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6211420" y="6259771"/>
            <a:ext cx="1584000" cy="307777"/>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4" name="直線コネクタ 43"/>
          <p:cNvCxnSpPr/>
          <p:nvPr/>
        </p:nvCxnSpPr>
        <p:spPr>
          <a:xfrm>
            <a:off x="536218" y="4078740"/>
            <a:ext cx="7812000"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8321585" y="3931616"/>
            <a:ext cx="824265"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黒字ライン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6987480" y="6478055"/>
            <a:ext cx="2133600" cy="365125"/>
          </a:xfrm>
        </p:spPr>
        <p:txBody>
          <a:bodyPr/>
          <a:lstStyle/>
          <a:p>
            <a:fld id="{7853CF83-2CA7-468D-933C-9DDBEAA5E899}" type="slidenum">
              <a:rPr kumimoji="1" lang="ja-JP" altLang="en-US" smtClean="0">
                <a:solidFill>
                  <a:schemeClr val="tx1"/>
                </a:solidFill>
              </a:rPr>
              <a:t>63</a:t>
            </a:fld>
            <a:endParaRPr kumimoji="1" lang="ja-JP" altLang="en-US">
              <a:solidFill>
                <a:schemeClr val="tx1"/>
              </a:solidFill>
            </a:endParaRPr>
          </a:p>
        </p:txBody>
      </p:sp>
      <p:sp>
        <p:nvSpPr>
          <p:cNvPr id="15" name="正方形/長方形 14"/>
          <p:cNvSpPr/>
          <p:nvPr/>
        </p:nvSpPr>
        <p:spPr>
          <a:xfrm>
            <a:off x="6643403" y="159186"/>
            <a:ext cx="2232000" cy="936000"/>
          </a:xfrm>
          <a:prstGeom prst="rect">
            <a:avLst/>
          </a:pr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経常収支比率</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営業収益＋営業外収益　</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営業費用＋営業外費用</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6754356" y="794508"/>
            <a:ext cx="15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37078" y="6581001"/>
            <a:ext cx="2993127"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出典：総務省　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年度地方</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公営企業</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218026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145107003"/>
              </p:ext>
            </p:extLst>
          </p:nvPr>
        </p:nvGraphicFramePr>
        <p:xfrm>
          <a:off x="-50580" y="1195084"/>
          <a:ext cx="9252000"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1749620" y="116632"/>
            <a:ext cx="6075702"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給水原価の内訳（人口</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万人以上／</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15</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万人）</a:t>
            </a:r>
          </a:p>
        </p:txBody>
      </p:sp>
      <p:cxnSp>
        <p:nvCxnSpPr>
          <p:cNvPr id="6" name="直線コネクタ 5"/>
          <p:cNvCxnSpPr/>
          <p:nvPr/>
        </p:nvCxnSpPr>
        <p:spPr>
          <a:xfrm>
            <a:off x="1677612" y="2491228"/>
            <a:ext cx="727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3742599373"/>
              </p:ext>
            </p:extLst>
          </p:nvPr>
        </p:nvGraphicFramePr>
        <p:xfrm>
          <a:off x="233591" y="5345080"/>
          <a:ext cx="8829377" cy="1152128"/>
        </p:xfrm>
        <a:graphic>
          <a:graphicData uri="http://schemas.openxmlformats.org/drawingml/2006/table">
            <a:tbl>
              <a:tblPr firstRow="1" bandRow="1">
                <a:tableStyleId>{5940675A-B579-460E-94D1-54222C63F5DA}</a:tableStyleId>
              </a:tblPr>
              <a:tblGrid>
                <a:gridCol w="1353936">
                  <a:extLst>
                    <a:ext uri="{9D8B030D-6E8A-4147-A177-3AD203B41FA5}">
                      <a16:colId xmlns:a16="http://schemas.microsoft.com/office/drawing/2014/main" xmlns="" val="20000"/>
                    </a:ext>
                  </a:extLst>
                </a:gridCol>
                <a:gridCol w="561731">
                  <a:extLst>
                    <a:ext uri="{9D8B030D-6E8A-4147-A177-3AD203B41FA5}">
                      <a16:colId xmlns:a16="http://schemas.microsoft.com/office/drawing/2014/main" xmlns="" val="20001"/>
                    </a:ext>
                  </a:extLst>
                </a:gridCol>
                <a:gridCol w="605155">
                  <a:extLst>
                    <a:ext uri="{9D8B030D-6E8A-4147-A177-3AD203B41FA5}">
                      <a16:colId xmlns:a16="http://schemas.microsoft.com/office/drawing/2014/main" xmlns="" val="20002"/>
                    </a:ext>
                  </a:extLst>
                </a:gridCol>
                <a:gridCol w="609367">
                  <a:extLst>
                    <a:ext uri="{9D8B030D-6E8A-4147-A177-3AD203B41FA5}">
                      <a16:colId xmlns:a16="http://schemas.microsoft.com/office/drawing/2014/main" xmlns="" val="20003"/>
                    </a:ext>
                  </a:extLst>
                </a:gridCol>
                <a:gridCol w="561731">
                  <a:extLst>
                    <a:ext uri="{9D8B030D-6E8A-4147-A177-3AD203B41FA5}">
                      <a16:colId xmlns:a16="http://schemas.microsoft.com/office/drawing/2014/main" xmlns="" val="20004"/>
                    </a:ext>
                  </a:extLst>
                </a:gridCol>
                <a:gridCol w="561731">
                  <a:extLst>
                    <a:ext uri="{9D8B030D-6E8A-4147-A177-3AD203B41FA5}">
                      <a16:colId xmlns:a16="http://schemas.microsoft.com/office/drawing/2014/main" xmlns="" val="20006"/>
                    </a:ext>
                  </a:extLst>
                </a:gridCol>
                <a:gridCol w="561731">
                  <a:extLst>
                    <a:ext uri="{9D8B030D-6E8A-4147-A177-3AD203B41FA5}">
                      <a16:colId xmlns:a16="http://schemas.microsoft.com/office/drawing/2014/main" xmlns="" val="20005"/>
                    </a:ext>
                  </a:extLst>
                </a:gridCol>
                <a:gridCol w="580164">
                  <a:extLst>
                    <a:ext uri="{9D8B030D-6E8A-4147-A177-3AD203B41FA5}">
                      <a16:colId xmlns:a16="http://schemas.microsoft.com/office/drawing/2014/main" xmlns="" val="20007"/>
                    </a:ext>
                  </a:extLst>
                </a:gridCol>
                <a:gridCol w="442034">
                  <a:extLst>
                    <a:ext uri="{9D8B030D-6E8A-4147-A177-3AD203B41FA5}">
                      <a16:colId xmlns:a16="http://schemas.microsoft.com/office/drawing/2014/main" xmlns="" val="20012"/>
                    </a:ext>
                  </a:extLst>
                </a:gridCol>
                <a:gridCol w="609367">
                  <a:extLst>
                    <a:ext uri="{9D8B030D-6E8A-4147-A177-3AD203B41FA5}">
                      <a16:colId xmlns:a16="http://schemas.microsoft.com/office/drawing/2014/main" xmlns="" val="20008"/>
                    </a:ext>
                  </a:extLst>
                </a:gridCol>
                <a:gridCol w="605155">
                  <a:extLst>
                    <a:ext uri="{9D8B030D-6E8A-4147-A177-3AD203B41FA5}">
                      <a16:colId xmlns:a16="http://schemas.microsoft.com/office/drawing/2014/main" xmlns="" val="20009"/>
                    </a:ext>
                  </a:extLst>
                </a:gridCol>
                <a:gridCol w="607772">
                  <a:extLst>
                    <a:ext uri="{9D8B030D-6E8A-4147-A177-3AD203B41FA5}">
                      <a16:colId xmlns:a16="http://schemas.microsoft.com/office/drawing/2014/main" xmlns="" val="20010"/>
                    </a:ext>
                  </a:extLst>
                </a:gridCol>
                <a:gridCol w="607772">
                  <a:extLst>
                    <a:ext uri="{9D8B030D-6E8A-4147-A177-3AD203B41FA5}">
                      <a16:colId xmlns:a16="http://schemas.microsoft.com/office/drawing/2014/main" xmlns="" val="20011"/>
                    </a:ext>
                  </a:extLst>
                </a:gridCol>
                <a:gridCol w="561731">
                  <a:extLst>
                    <a:ext uri="{9D8B030D-6E8A-4147-A177-3AD203B41FA5}">
                      <a16:colId xmlns:a16="http://schemas.microsoft.com/office/drawing/2014/main" xmlns="" val="20013"/>
                    </a:ext>
                  </a:extLst>
                </a:gridCol>
              </a:tblGrid>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給水原価（円）</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r"/>
                      <a:r>
                        <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121.9</a:t>
                      </a:r>
                      <a:endPar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r"/>
                      <a:r>
                        <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124.7</a:t>
                      </a:r>
                      <a:endPar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r"/>
                      <a:r>
                        <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133.8</a:t>
                      </a:r>
                      <a:endPar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r"/>
                      <a:r>
                        <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137.2</a:t>
                      </a:r>
                      <a:endPar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r"/>
                      <a:r>
                        <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156.2</a:t>
                      </a:r>
                      <a:endPar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r"/>
                      <a:r>
                        <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162.5</a:t>
                      </a:r>
                      <a:endPar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r"/>
                      <a:r>
                        <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165.1</a:t>
                      </a:r>
                      <a:endPar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rowSpan="4">
                  <a:txBody>
                    <a:bodyPr/>
                    <a:lstStyle/>
                    <a:p>
                      <a:pPr algn="r"/>
                      <a:endPar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mpd="sng">
                      <a:noFill/>
                    </a:lnT>
                    <a:lnB w="12700" cmpd="sng">
                      <a:noFill/>
                    </a:lnB>
                    <a:noFill/>
                  </a:tcPr>
                </a:tc>
                <a:tc>
                  <a:txBody>
                    <a:bodyPr/>
                    <a:lstStyle/>
                    <a:p>
                      <a:pPr algn="r"/>
                      <a:r>
                        <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132.5</a:t>
                      </a:r>
                      <a:endPar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r"/>
                      <a:r>
                        <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136.5</a:t>
                      </a:r>
                      <a:endPar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r"/>
                      <a:r>
                        <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147.5</a:t>
                      </a:r>
                      <a:endPar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r"/>
                      <a:r>
                        <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156.9</a:t>
                      </a:r>
                      <a:endPar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r"/>
                      <a:r>
                        <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160.3</a:t>
                      </a:r>
                      <a:endPar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xmlns="" val="10000"/>
                  </a:ext>
                </a:extLst>
              </a:tr>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給水人口（千人）</a:t>
                      </a:r>
                    </a:p>
                  </a:txBody>
                  <a:tcPr anchor="ct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404</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355</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367</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2,697</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846</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402</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495</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algn="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185</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279</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199</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239</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269</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1"/>
                  </a:ext>
                </a:extLst>
              </a:tr>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自己水率（％）</a:t>
                      </a: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62.1</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29.7</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40.7</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10.4</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0.7</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vMerge="1">
                  <a:txBody>
                    <a:bodyPr/>
                    <a:lstStyle/>
                    <a:p>
                      <a:pPr algn="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13.5</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15.3</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5.2</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10.6</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2"/>
                  </a:ext>
                </a:extLst>
              </a:tr>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主な自己水源</a:t>
                      </a:r>
                    </a:p>
                  </a:txBody>
                  <a:tcPr anchor="ctr">
                    <a:lnT w="12700" cap="flat" cmpd="sng" algn="ctr">
                      <a:solidFill>
                        <a:schemeClr val="tx1"/>
                      </a:solidFill>
                      <a:prstDash val="dash"/>
                      <a:round/>
                      <a:headEnd type="none" w="med" len="med"/>
                      <a:tailEnd type="none" w="med" len="med"/>
                    </a:lnT>
                  </a:tcPr>
                </a:tc>
                <a:tc>
                  <a:txBody>
                    <a:bodyPr/>
                    <a:lstStyle/>
                    <a:p>
                      <a:pPr algn="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淀川</a:t>
                      </a:r>
                    </a:p>
                  </a:txBody>
                  <a:tcPr anchor="ctr">
                    <a:lnT w="12700" cap="flat" cmpd="sng" algn="ctr">
                      <a:solidFill>
                        <a:schemeClr val="tx1"/>
                      </a:solidFill>
                      <a:prstDash val="dash"/>
                      <a:round/>
                      <a:headEnd type="none" w="med" len="med"/>
                      <a:tailEnd type="none" w="med" len="med"/>
                    </a:lnT>
                  </a:tcPr>
                </a:tc>
                <a:tc>
                  <a:txBody>
                    <a:bodyPr/>
                    <a:lstStyle/>
                    <a:p>
                      <a:pPr algn="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地下水</a:t>
                      </a:r>
                    </a:p>
                  </a:txBody>
                  <a:tcPr anchor="ctr">
                    <a:lnT w="12700" cap="flat" cmpd="sng" algn="ctr">
                      <a:solidFill>
                        <a:schemeClr val="tx1"/>
                      </a:solidFill>
                      <a:prstDash val="dash"/>
                      <a:round/>
                      <a:headEnd type="none" w="med" len="med"/>
                      <a:tailEnd type="none" w="med" len="med"/>
                    </a:lnT>
                  </a:tcPr>
                </a:tc>
                <a:tc>
                  <a:txBody>
                    <a:bodyPr/>
                    <a:lstStyle/>
                    <a:p>
                      <a:pPr algn="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淀川</a:t>
                      </a:r>
                    </a:p>
                  </a:txBody>
                  <a:tcPr anchor="ctr">
                    <a:lnT w="12700" cap="flat" cmpd="sng" algn="ctr">
                      <a:solidFill>
                        <a:schemeClr val="tx1"/>
                      </a:solidFill>
                      <a:prstDash val="dash"/>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淀川</a:t>
                      </a: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猪名川</a:t>
                      </a: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vMerge="1">
                  <a:txBody>
                    <a:bodyPr/>
                    <a:lstStyle/>
                    <a:p>
                      <a:pPr algn="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父鬼川</a:t>
                      </a:r>
                    </a:p>
                  </a:txBody>
                  <a:tcPr anchor="ctr">
                    <a:lnT w="12700" cap="flat" cmpd="sng" algn="ctr">
                      <a:solidFill>
                        <a:schemeClr val="tx1"/>
                      </a:solidFill>
                      <a:prstDash val="dash"/>
                      <a:round/>
                      <a:headEnd type="none" w="med" len="med"/>
                      <a:tailEnd type="none" w="med" len="med"/>
                    </a:lnT>
                  </a:tcPr>
                </a:tc>
                <a:tc>
                  <a:txBody>
                    <a:bodyPr/>
                    <a:lstStyle/>
                    <a:p>
                      <a:pPr algn="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地下水</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地下水</a:t>
                      </a:r>
                    </a:p>
                  </a:txBody>
                  <a:tcPr anchor="ctr">
                    <a:lnT w="12700" cap="flat" cmpd="sng" algn="ctr">
                      <a:solidFill>
                        <a:schemeClr val="tx1"/>
                      </a:solidFill>
                      <a:prstDash val="dash"/>
                      <a:round/>
                      <a:headEnd type="none" w="med" len="med"/>
                      <a:tailEnd type="none" w="med" len="med"/>
                    </a:lnT>
                  </a:tcPr>
                </a:tc>
                <a:tc>
                  <a:txBody>
                    <a:bodyPr/>
                    <a:lstStyle/>
                    <a:p>
                      <a:pPr algn="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淀川</a:t>
                      </a: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xmlns="" val="10003"/>
                  </a:ext>
                </a:extLst>
              </a:tr>
            </a:tbl>
          </a:graphicData>
        </a:graphic>
      </p:graphicFrame>
      <p:sp>
        <p:nvSpPr>
          <p:cNvPr id="8" name="スライド番号プレースホルダー 2"/>
          <p:cNvSpPr>
            <a:spLocks noGrp="1"/>
          </p:cNvSpPr>
          <p:nvPr>
            <p:ph type="sldNum" sz="quarter" idx="12"/>
          </p:nvPr>
        </p:nvSpPr>
        <p:spPr>
          <a:xfrm>
            <a:off x="6930192" y="6509150"/>
            <a:ext cx="2133600" cy="365125"/>
          </a:xfrm>
        </p:spPr>
        <p:txBody>
          <a:bodyPr/>
          <a:lstStyle/>
          <a:p>
            <a:fld id="{7853CF83-2CA7-468D-933C-9DDBEAA5E899}" type="slidenum">
              <a:rPr kumimoji="1" lang="ja-JP" altLang="en-US" smtClean="0">
                <a:solidFill>
                  <a:schemeClr val="tx1"/>
                </a:solidFill>
              </a:rPr>
              <a:t>64</a:t>
            </a:fld>
            <a:endParaRPr kumimoji="1" lang="ja-JP" altLang="en-US">
              <a:solidFill>
                <a:schemeClr val="tx1"/>
              </a:solidFill>
            </a:endParaRPr>
          </a:p>
        </p:txBody>
      </p:sp>
      <p:sp>
        <p:nvSpPr>
          <p:cNvPr id="9" name="テキスト ボックス 8"/>
          <p:cNvSpPr txBox="1"/>
          <p:nvPr/>
        </p:nvSpPr>
        <p:spPr>
          <a:xfrm>
            <a:off x="2083543" y="1990197"/>
            <a:ext cx="889987" cy="430887"/>
          </a:xfrm>
          <a:prstGeom prst="rect">
            <a:avLst/>
          </a:prstGeom>
          <a:noFill/>
        </p:spPr>
        <p:txBody>
          <a:bodyPr wrap="none" rtlCol="0">
            <a:spAutoFit/>
          </a:bodyPr>
          <a:lstStyle/>
          <a:p>
            <a:pPr algn="r"/>
            <a:r>
              <a:rPr lang="ja-JP" altLang="en-US" sz="1100" dirty="0">
                <a:latin typeface="Meiryo UI" panose="020B0604030504040204" pitchFamily="50" charset="-128"/>
                <a:ea typeface="Meiryo UI" panose="020B0604030504040204" pitchFamily="50" charset="-128"/>
                <a:cs typeface="Meiryo UI" panose="020B0604030504040204" pitchFamily="50" charset="-128"/>
              </a:rPr>
              <a:t>府域</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中央値</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159.9</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円</a:t>
            </a:r>
          </a:p>
        </p:txBody>
      </p:sp>
      <p:cxnSp>
        <p:nvCxnSpPr>
          <p:cNvPr id="3" name="直線コネクタ 2">
            <a:extLst>
              <a:ext uri="{FF2B5EF4-FFF2-40B4-BE49-F238E27FC236}">
                <a16:creationId xmlns:a16="http://schemas.microsoft.com/office/drawing/2014/main" xmlns="" id="{A85803C8-7218-49E8-8E07-DA361C73FD53}"/>
              </a:ext>
            </a:extLst>
          </p:cNvPr>
          <p:cNvCxnSpPr>
            <a:cxnSpLocks/>
            <a:stCxn id="9" idx="1"/>
          </p:cNvCxnSpPr>
          <p:nvPr/>
        </p:nvCxnSpPr>
        <p:spPr>
          <a:xfrm flipH="1">
            <a:off x="1885675" y="2205641"/>
            <a:ext cx="197868" cy="285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xmlns="" id="{A221F269-A8A7-4113-A378-C64E25805C5E}"/>
              </a:ext>
            </a:extLst>
          </p:cNvPr>
          <p:cNvSpPr txBox="1"/>
          <p:nvPr/>
        </p:nvSpPr>
        <p:spPr>
          <a:xfrm>
            <a:off x="3012720" y="1443626"/>
            <a:ext cx="1127232" cy="307777"/>
          </a:xfrm>
          <a:prstGeom prst="rect">
            <a:avLst/>
          </a:prstGeom>
          <a:solidFill>
            <a:schemeClr val="bg1"/>
          </a:solidFill>
          <a:ln>
            <a:solidFill>
              <a:schemeClr val="bg1">
                <a:lumMod val="65000"/>
              </a:schemeClr>
            </a:solidFill>
          </a:ln>
        </p:spPr>
        <p:txBody>
          <a:bodyPr wrap="none" rtlCol="0">
            <a:spAutoFit/>
          </a:bodyPr>
          <a:lstStyle/>
          <a:p>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万人以上</a:t>
            </a:r>
          </a:p>
        </p:txBody>
      </p:sp>
      <p:sp>
        <p:nvSpPr>
          <p:cNvPr id="12" name="テキスト ボックス 11">
            <a:extLst>
              <a:ext uri="{FF2B5EF4-FFF2-40B4-BE49-F238E27FC236}">
                <a16:creationId xmlns:a16="http://schemas.microsoft.com/office/drawing/2014/main" xmlns="" id="{0473443A-8089-4510-B483-C82ECF2EF5FE}"/>
              </a:ext>
            </a:extLst>
          </p:cNvPr>
          <p:cNvSpPr txBox="1"/>
          <p:nvPr/>
        </p:nvSpPr>
        <p:spPr>
          <a:xfrm>
            <a:off x="6948264" y="1463371"/>
            <a:ext cx="1136850" cy="307777"/>
          </a:xfrm>
          <a:prstGeom prst="rect">
            <a:avLst/>
          </a:prstGeom>
          <a:solidFill>
            <a:schemeClr val="bg1"/>
          </a:solidFill>
          <a:ln>
            <a:solidFill>
              <a:schemeClr val="bg1">
                <a:lumMod val="65000"/>
              </a:schemeClr>
            </a:solidFill>
          </a:ln>
        </p:spPr>
        <p:txBody>
          <a:bodyPr wrap="none" rtlCol="0">
            <a:spAutoFit/>
          </a:bodyPr>
          <a:lstStyle/>
          <a:p>
            <a:r>
              <a:rPr lang="en-US" altLang="ja-JP" sz="1400" dirty="0">
                <a:latin typeface="Meiryo UI" panose="020B0604030504040204" pitchFamily="50" charset="-128"/>
                <a:ea typeface="Meiryo UI" panose="020B0604030504040204" pitchFamily="50" charset="-128"/>
              </a:rPr>
              <a:t>15</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万人</a:t>
            </a:r>
          </a:p>
        </p:txBody>
      </p:sp>
      <p:sp>
        <p:nvSpPr>
          <p:cNvPr id="13" name="テキスト ボックス 12">
            <a:extLst>
              <a:ext uri="{FF2B5EF4-FFF2-40B4-BE49-F238E27FC236}">
                <a16:creationId xmlns:a16="http://schemas.microsoft.com/office/drawing/2014/main" xmlns="" id="{B53BB0EB-EE06-4E80-B5FE-973477FCB16D}"/>
              </a:ext>
            </a:extLst>
          </p:cNvPr>
          <p:cNvSpPr txBox="1"/>
          <p:nvPr/>
        </p:nvSpPr>
        <p:spPr>
          <a:xfrm>
            <a:off x="985668" y="629590"/>
            <a:ext cx="7488832" cy="584775"/>
          </a:xfrm>
          <a:prstGeom prst="rect">
            <a:avLst/>
          </a:prstGeom>
          <a:noFill/>
        </p:spPr>
        <p:txBody>
          <a:bodyPr wrap="square" rtlCol="0">
            <a:spAutoFit/>
          </a:bodyPr>
          <a:lstStyle/>
          <a:p>
            <a:pPr marL="285750" indent="-285750">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万人以上の団体では、自己水率の高い団体ほど給水原価が低い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万人の団体では、いずれも自己水率が低く給水原価も同水準</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（ほぼ平均値）</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17328" y="6579936"/>
            <a:ext cx="4057521"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出典：総務省　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年度地方</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公営企業</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年鑑（Ｐ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72</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同じ）</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251520" y="548680"/>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99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1037592696"/>
              </p:ext>
            </p:extLst>
          </p:nvPr>
        </p:nvGraphicFramePr>
        <p:xfrm>
          <a:off x="251520" y="1280694"/>
          <a:ext cx="8424000"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329492" y="76562"/>
            <a:ext cx="4447051"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給水原価の内訳（人口</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万人）</a:t>
            </a:r>
          </a:p>
        </p:txBody>
      </p:sp>
      <p:graphicFrame>
        <p:nvGraphicFramePr>
          <p:cNvPr id="7" name="表 6"/>
          <p:cNvGraphicFramePr>
            <a:graphicFrameLocks noGrp="1"/>
          </p:cNvGraphicFramePr>
          <p:nvPr>
            <p:extLst>
              <p:ext uri="{D42A27DB-BD31-4B8C-83A1-F6EECF244321}">
                <p14:modId xmlns:p14="http://schemas.microsoft.com/office/powerpoint/2010/main" val="4011333376"/>
              </p:ext>
            </p:extLst>
          </p:nvPr>
        </p:nvGraphicFramePr>
        <p:xfrm>
          <a:off x="499110" y="5589240"/>
          <a:ext cx="7961320" cy="1152128"/>
        </p:xfrm>
        <a:graphic>
          <a:graphicData uri="http://schemas.openxmlformats.org/drawingml/2006/table">
            <a:tbl>
              <a:tblPr firstRow="1" bandRow="1">
                <a:tableStyleId>{5940675A-B579-460E-94D1-54222C63F5DA}</a:tableStyleId>
              </a:tblPr>
              <a:tblGrid>
                <a:gridCol w="1365980">
                  <a:extLst>
                    <a:ext uri="{9D8B030D-6E8A-4147-A177-3AD203B41FA5}">
                      <a16:colId xmlns:a16="http://schemas.microsoft.com/office/drawing/2014/main" xmlns="" val="20000"/>
                    </a:ext>
                  </a:extLst>
                </a:gridCol>
                <a:gridCol w="657377">
                  <a:extLst>
                    <a:ext uri="{9D8B030D-6E8A-4147-A177-3AD203B41FA5}">
                      <a16:colId xmlns:a16="http://schemas.microsoft.com/office/drawing/2014/main" xmlns="" val="20001"/>
                    </a:ext>
                  </a:extLst>
                </a:gridCol>
                <a:gridCol w="657377">
                  <a:extLst>
                    <a:ext uri="{9D8B030D-6E8A-4147-A177-3AD203B41FA5}">
                      <a16:colId xmlns:a16="http://schemas.microsoft.com/office/drawing/2014/main" xmlns="" val="20005"/>
                    </a:ext>
                  </a:extLst>
                </a:gridCol>
                <a:gridCol w="657377">
                  <a:extLst>
                    <a:ext uri="{9D8B030D-6E8A-4147-A177-3AD203B41FA5}">
                      <a16:colId xmlns:a16="http://schemas.microsoft.com/office/drawing/2014/main" xmlns="" val="20006"/>
                    </a:ext>
                  </a:extLst>
                </a:gridCol>
                <a:gridCol w="657377">
                  <a:extLst>
                    <a:ext uri="{9D8B030D-6E8A-4147-A177-3AD203B41FA5}">
                      <a16:colId xmlns:a16="http://schemas.microsoft.com/office/drawing/2014/main" xmlns="" val="20002"/>
                    </a:ext>
                  </a:extLst>
                </a:gridCol>
                <a:gridCol w="657377">
                  <a:extLst>
                    <a:ext uri="{9D8B030D-6E8A-4147-A177-3AD203B41FA5}">
                      <a16:colId xmlns:a16="http://schemas.microsoft.com/office/drawing/2014/main" xmlns="" val="20008"/>
                    </a:ext>
                  </a:extLst>
                </a:gridCol>
                <a:gridCol w="657377">
                  <a:extLst>
                    <a:ext uri="{9D8B030D-6E8A-4147-A177-3AD203B41FA5}">
                      <a16:colId xmlns:a16="http://schemas.microsoft.com/office/drawing/2014/main" xmlns="" val="20009"/>
                    </a:ext>
                  </a:extLst>
                </a:gridCol>
                <a:gridCol w="657377">
                  <a:extLst>
                    <a:ext uri="{9D8B030D-6E8A-4147-A177-3AD203B41FA5}">
                      <a16:colId xmlns:a16="http://schemas.microsoft.com/office/drawing/2014/main" xmlns="" val="20003"/>
                    </a:ext>
                  </a:extLst>
                </a:gridCol>
                <a:gridCol w="657377">
                  <a:extLst>
                    <a:ext uri="{9D8B030D-6E8A-4147-A177-3AD203B41FA5}">
                      <a16:colId xmlns:a16="http://schemas.microsoft.com/office/drawing/2014/main" xmlns="" val="20004"/>
                    </a:ext>
                  </a:extLst>
                </a:gridCol>
                <a:gridCol w="678947">
                  <a:extLst>
                    <a:ext uri="{9D8B030D-6E8A-4147-A177-3AD203B41FA5}">
                      <a16:colId xmlns:a16="http://schemas.microsoft.com/office/drawing/2014/main" xmlns="" val="20007"/>
                    </a:ext>
                  </a:extLst>
                </a:gridCol>
                <a:gridCol w="657377">
                  <a:extLst>
                    <a:ext uri="{9D8B030D-6E8A-4147-A177-3AD203B41FA5}">
                      <a16:colId xmlns:a16="http://schemas.microsoft.com/office/drawing/2014/main" xmlns="" val="20011"/>
                    </a:ext>
                  </a:extLst>
                </a:gridCol>
              </a:tblGrid>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給水原価（円）</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125.8</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138.2</a:t>
                      </a: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146.3</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152.9</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157.2</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a:solidFill>
                            <a:srgbClr val="FF0000"/>
                          </a:solidFill>
                          <a:latin typeface="Meiryo UI" panose="020B0604030504040204" pitchFamily="50" charset="-128"/>
                          <a:ea typeface="Meiryo UI" panose="020B0604030504040204" pitchFamily="50" charset="-128"/>
                          <a:cs typeface="Meiryo UI" panose="020B0604030504040204" pitchFamily="50" charset="-128"/>
                        </a:rPr>
                        <a:t>159.2</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FF0000"/>
                          </a:solidFill>
                          <a:latin typeface="Meiryo UI" panose="020B0604030504040204" pitchFamily="50" charset="-128"/>
                          <a:ea typeface="Meiryo UI" panose="020B0604030504040204" pitchFamily="50" charset="-128"/>
                          <a:cs typeface="Meiryo UI" panose="020B0604030504040204" pitchFamily="50" charset="-128"/>
                        </a:rPr>
                        <a:t>159.9</a:t>
                      </a:r>
                      <a:endParaRPr kumimoji="1" lang="ja-JP" altLang="en-US" sz="110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161.6</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170.0</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173.1</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xmlns="" val="10000"/>
                  </a:ext>
                </a:extLst>
              </a:tr>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給水人口（千人）</a:t>
                      </a: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115</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111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122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124</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135</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125</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144</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109</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103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101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xmlns="" val="10001"/>
                  </a:ext>
                </a:extLst>
              </a:tr>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自己水率（％）</a:t>
                      </a: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54.1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37.6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13.2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91.4</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56.1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84.0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10.5</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2"/>
                  </a:ext>
                </a:extLst>
              </a:tr>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主な自己水源</a:t>
                      </a: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ダム</a:t>
                      </a: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石川</a:t>
                      </a: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地下水</a:t>
                      </a: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淀川</a:t>
                      </a: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ダム</a:t>
                      </a: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猪名川</a:t>
                      </a: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池</a:t>
                      </a:r>
                    </a:p>
                  </a:txBody>
                  <a:tcP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xmlns="" val="10003"/>
                  </a:ext>
                </a:extLst>
              </a:tr>
            </a:tbl>
          </a:graphicData>
        </a:graphic>
      </p:graphicFrame>
      <p:sp>
        <p:nvSpPr>
          <p:cNvPr id="8" name="スライド番号プレースホルダー 2"/>
          <p:cNvSpPr>
            <a:spLocks noGrp="1"/>
          </p:cNvSpPr>
          <p:nvPr>
            <p:ph type="sldNum" sz="quarter" idx="12"/>
          </p:nvPr>
        </p:nvSpPr>
        <p:spPr>
          <a:xfrm>
            <a:off x="6974904" y="6509150"/>
            <a:ext cx="2133600" cy="365125"/>
          </a:xfrm>
        </p:spPr>
        <p:txBody>
          <a:bodyPr/>
          <a:lstStyle/>
          <a:p>
            <a:fld id="{7853CF83-2CA7-468D-933C-9DDBEAA5E899}" type="slidenum">
              <a:rPr kumimoji="1" lang="ja-JP" altLang="en-US" smtClean="0">
                <a:solidFill>
                  <a:schemeClr val="tx1"/>
                </a:solidFill>
              </a:rPr>
              <a:t>65</a:t>
            </a:fld>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xmlns="" id="{B53BB0EB-EE06-4E80-B5FE-973477FCB16D}"/>
              </a:ext>
            </a:extLst>
          </p:cNvPr>
          <p:cNvSpPr txBox="1"/>
          <p:nvPr/>
        </p:nvSpPr>
        <p:spPr>
          <a:xfrm>
            <a:off x="788716" y="611977"/>
            <a:ext cx="7912216"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富田林市（自己水率</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）、羽曳野市（自己水率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）が低いほかは、自己水の有無にかかわらず、原価は中央値の近傍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33884" y="2577827"/>
            <a:ext cx="716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xmlns="" id="{CF7F6856-E56D-411C-A666-8897E25A33FE}"/>
              </a:ext>
            </a:extLst>
          </p:cNvPr>
          <p:cNvSpPr txBox="1"/>
          <p:nvPr/>
        </p:nvSpPr>
        <p:spPr>
          <a:xfrm>
            <a:off x="8218517" y="2132856"/>
            <a:ext cx="889987" cy="430887"/>
          </a:xfrm>
          <a:prstGeom prst="rect">
            <a:avLst/>
          </a:prstGeom>
          <a:noFill/>
        </p:spPr>
        <p:txBody>
          <a:bodyPr wrap="none" rtlCol="0">
            <a:spAutoFit/>
          </a:bodyPr>
          <a:lstStyle/>
          <a:p>
            <a:pPr algn="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府域</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中央値</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159.9</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円</a:t>
            </a:r>
          </a:p>
        </p:txBody>
      </p:sp>
      <p:cxnSp>
        <p:nvCxnSpPr>
          <p:cNvPr id="10" name="直線コネクタ 9"/>
          <p:cNvCxnSpPr/>
          <p:nvPr/>
        </p:nvCxnSpPr>
        <p:spPr>
          <a:xfrm>
            <a:off x="251520" y="520544"/>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126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2643965594"/>
              </p:ext>
            </p:extLst>
          </p:nvPr>
        </p:nvGraphicFramePr>
        <p:xfrm>
          <a:off x="38656" y="1136678"/>
          <a:ext cx="8640000"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458313" y="76562"/>
            <a:ext cx="4273927"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給水原価の内訳（人口</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万人）</a:t>
            </a:r>
          </a:p>
        </p:txBody>
      </p:sp>
      <p:graphicFrame>
        <p:nvGraphicFramePr>
          <p:cNvPr id="7" name="表 6"/>
          <p:cNvGraphicFramePr>
            <a:graphicFrameLocks noGrp="1"/>
          </p:cNvGraphicFramePr>
          <p:nvPr>
            <p:extLst>
              <p:ext uri="{D42A27DB-BD31-4B8C-83A1-F6EECF244321}">
                <p14:modId xmlns:p14="http://schemas.microsoft.com/office/powerpoint/2010/main" val="1555802838"/>
              </p:ext>
            </p:extLst>
          </p:nvPr>
        </p:nvGraphicFramePr>
        <p:xfrm>
          <a:off x="397028" y="5445224"/>
          <a:ext cx="8077364" cy="1152128"/>
        </p:xfrm>
        <a:graphic>
          <a:graphicData uri="http://schemas.openxmlformats.org/drawingml/2006/table">
            <a:tbl>
              <a:tblPr firstRow="1" bandRow="1">
                <a:tableStyleId>{5940675A-B579-460E-94D1-54222C63F5DA}</a:tableStyleId>
              </a:tblPr>
              <a:tblGrid>
                <a:gridCol w="1348105">
                  <a:extLst>
                    <a:ext uri="{9D8B030D-6E8A-4147-A177-3AD203B41FA5}">
                      <a16:colId xmlns:a16="http://schemas.microsoft.com/office/drawing/2014/main" xmlns="" val="20000"/>
                    </a:ext>
                  </a:extLst>
                </a:gridCol>
                <a:gridCol w="608123">
                  <a:extLst>
                    <a:ext uri="{9D8B030D-6E8A-4147-A177-3AD203B41FA5}">
                      <a16:colId xmlns:a16="http://schemas.microsoft.com/office/drawing/2014/main" xmlns="" val="20001"/>
                    </a:ext>
                  </a:extLst>
                </a:gridCol>
                <a:gridCol w="608123">
                  <a:extLst>
                    <a:ext uri="{9D8B030D-6E8A-4147-A177-3AD203B41FA5}">
                      <a16:colId xmlns:a16="http://schemas.microsoft.com/office/drawing/2014/main" xmlns="" val="20002"/>
                    </a:ext>
                  </a:extLst>
                </a:gridCol>
                <a:gridCol w="608123">
                  <a:extLst>
                    <a:ext uri="{9D8B030D-6E8A-4147-A177-3AD203B41FA5}">
                      <a16:colId xmlns:a16="http://schemas.microsoft.com/office/drawing/2014/main" xmlns="" val="20003"/>
                    </a:ext>
                  </a:extLst>
                </a:gridCol>
                <a:gridCol w="608123">
                  <a:extLst>
                    <a:ext uri="{9D8B030D-6E8A-4147-A177-3AD203B41FA5}">
                      <a16:colId xmlns:a16="http://schemas.microsoft.com/office/drawing/2014/main" xmlns="" val="20004"/>
                    </a:ext>
                  </a:extLst>
                </a:gridCol>
                <a:gridCol w="608123">
                  <a:extLst>
                    <a:ext uri="{9D8B030D-6E8A-4147-A177-3AD203B41FA5}">
                      <a16:colId xmlns:a16="http://schemas.microsoft.com/office/drawing/2014/main" xmlns="" val="20005"/>
                    </a:ext>
                  </a:extLst>
                </a:gridCol>
                <a:gridCol w="628076">
                  <a:extLst>
                    <a:ext uri="{9D8B030D-6E8A-4147-A177-3AD203B41FA5}">
                      <a16:colId xmlns:a16="http://schemas.microsoft.com/office/drawing/2014/main" xmlns="" val="20007"/>
                    </a:ext>
                  </a:extLst>
                </a:gridCol>
                <a:gridCol w="628076">
                  <a:extLst>
                    <a:ext uri="{9D8B030D-6E8A-4147-A177-3AD203B41FA5}">
                      <a16:colId xmlns:a16="http://schemas.microsoft.com/office/drawing/2014/main" xmlns="" val="20008"/>
                    </a:ext>
                  </a:extLst>
                </a:gridCol>
                <a:gridCol w="608123">
                  <a:extLst>
                    <a:ext uri="{9D8B030D-6E8A-4147-A177-3AD203B41FA5}">
                      <a16:colId xmlns:a16="http://schemas.microsoft.com/office/drawing/2014/main" xmlns="" val="20009"/>
                    </a:ext>
                  </a:extLst>
                </a:gridCol>
                <a:gridCol w="608123">
                  <a:extLst>
                    <a:ext uri="{9D8B030D-6E8A-4147-A177-3AD203B41FA5}">
                      <a16:colId xmlns:a16="http://schemas.microsoft.com/office/drawing/2014/main" xmlns="" val="20012"/>
                    </a:ext>
                  </a:extLst>
                </a:gridCol>
                <a:gridCol w="608123">
                  <a:extLst>
                    <a:ext uri="{9D8B030D-6E8A-4147-A177-3AD203B41FA5}">
                      <a16:colId xmlns:a16="http://schemas.microsoft.com/office/drawing/2014/main" xmlns="" val="20010"/>
                    </a:ext>
                  </a:extLst>
                </a:gridCol>
                <a:gridCol w="608123">
                  <a:extLst>
                    <a:ext uri="{9D8B030D-6E8A-4147-A177-3AD203B41FA5}">
                      <a16:colId xmlns:a16="http://schemas.microsoft.com/office/drawing/2014/main" xmlns="" val="20011"/>
                    </a:ext>
                  </a:extLst>
                </a:gridCol>
              </a:tblGrid>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給水原価（円）</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141.2</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145.4</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145.9</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165.3</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165.7</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165.8</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167.3</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175.2</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176.5</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178.2</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184.3</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xmlns="" val="10000"/>
                  </a:ext>
                </a:extLst>
              </a:tr>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給水人口（千人）</a:t>
                      </a: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72.0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88.9</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66.8</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77.9</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57.8</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58.6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76.4</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56.2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63.2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85.5</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56.3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xmlns="" val="10001"/>
                  </a:ext>
                </a:extLst>
              </a:tr>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自己水率（％）</a:t>
                      </a: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45.1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48.2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49.6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58.4</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11.8</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2"/>
                  </a:ext>
                </a:extLst>
              </a:tr>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主な自己水源</a:t>
                      </a: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地下水</a:t>
                      </a: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地下水</a:t>
                      </a: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地下水</a:t>
                      </a: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地下水</a:t>
                      </a: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地下水</a:t>
                      </a:r>
                    </a:p>
                  </a:txBody>
                  <a:tcPr>
                    <a:lnT w="12700" cap="flat" cmpd="sng" algn="ctr">
                      <a:solidFill>
                        <a:schemeClr val="tx1"/>
                      </a:solidFill>
                      <a:prstDash val="dash"/>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地下水</a:t>
                      </a: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xmlns="" val="10003"/>
                  </a:ext>
                </a:extLst>
              </a:tr>
            </a:tbl>
          </a:graphicData>
        </a:graphic>
      </p:graphicFrame>
      <p:sp>
        <p:nvSpPr>
          <p:cNvPr id="8" name="スライド番号プレースホルダー 2"/>
          <p:cNvSpPr>
            <a:spLocks noGrp="1"/>
          </p:cNvSpPr>
          <p:nvPr>
            <p:ph type="sldNum" sz="quarter" idx="12"/>
          </p:nvPr>
        </p:nvSpPr>
        <p:spPr>
          <a:xfrm>
            <a:off x="6902896" y="6509150"/>
            <a:ext cx="2133600" cy="365125"/>
          </a:xfrm>
        </p:spPr>
        <p:txBody>
          <a:bodyPr/>
          <a:lstStyle/>
          <a:p>
            <a:fld id="{7853CF83-2CA7-468D-933C-9DDBEAA5E899}" type="slidenum">
              <a:rPr kumimoji="1" lang="ja-JP" altLang="en-US" smtClean="0">
                <a:solidFill>
                  <a:schemeClr val="tx1"/>
                </a:solidFill>
              </a:rPr>
              <a:t>66</a:t>
            </a:fld>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xmlns="" id="{B53BB0EB-EE06-4E80-B5FE-973477FCB16D}"/>
              </a:ext>
            </a:extLst>
          </p:cNvPr>
          <p:cNvSpPr txBox="1"/>
          <p:nvPr/>
        </p:nvSpPr>
        <p:spPr>
          <a:xfrm>
            <a:off x="788716" y="614038"/>
            <a:ext cx="7912216" cy="33855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当該規模の団体では、自己水率が低い（受水費が多い）団体ほど原価が高くなる傾向</a:t>
            </a:r>
          </a:p>
        </p:txBody>
      </p:sp>
      <p:cxnSp>
        <p:nvCxnSpPr>
          <p:cNvPr id="12" name="直線コネクタ 11"/>
          <p:cNvCxnSpPr/>
          <p:nvPr/>
        </p:nvCxnSpPr>
        <p:spPr>
          <a:xfrm>
            <a:off x="1830253" y="2448103"/>
            <a:ext cx="716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xmlns="" id="{E9426108-7A42-4508-9EBC-197152BF8109}"/>
              </a:ext>
            </a:extLst>
          </p:cNvPr>
          <p:cNvSpPr txBox="1"/>
          <p:nvPr/>
        </p:nvSpPr>
        <p:spPr>
          <a:xfrm>
            <a:off x="8338316" y="2026221"/>
            <a:ext cx="825867" cy="400110"/>
          </a:xfrm>
          <a:prstGeom prst="rect">
            <a:avLst/>
          </a:prstGeom>
          <a:noFill/>
        </p:spPr>
        <p:txBody>
          <a:bodyPr wrap="non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府域</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中央値</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159.9</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円</a:t>
            </a:r>
          </a:p>
        </p:txBody>
      </p:sp>
      <p:cxnSp>
        <p:nvCxnSpPr>
          <p:cNvPr id="10" name="直線コネクタ 9"/>
          <p:cNvCxnSpPr/>
          <p:nvPr/>
        </p:nvCxnSpPr>
        <p:spPr>
          <a:xfrm>
            <a:off x="251520" y="520544"/>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6808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1767012166"/>
              </p:ext>
            </p:extLst>
          </p:nvPr>
        </p:nvGraphicFramePr>
        <p:xfrm>
          <a:off x="179512" y="1136678"/>
          <a:ext cx="8496944"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2083664" y="76562"/>
            <a:ext cx="495360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給水原価の内訳（町村／人口</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万人以下）</a:t>
            </a:r>
          </a:p>
        </p:txBody>
      </p:sp>
      <p:graphicFrame>
        <p:nvGraphicFramePr>
          <p:cNvPr id="7" name="表 6"/>
          <p:cNvGraphicFramePr>
            <a:graphicFrameLocks noGrp="1"/>
          </p:cNvGraphicFramePr>
          <p:nvPr>
            <p:extLst>
              <p:ext uri="{D42A27DB-BD31-4B8C-83A1-F6EECF244321}">
                <p14:modId xmlns:p14="http://schemas.microsoft.com/office/powerpoint/2010/main" val="1796518023"/>
              </p:ext>
            </p:extLst>
          </p:nvPr>
        </p:nvGraphicFramePr>
        <p:xfrm>
          <a:off x="582003" y="5445224"/>
          <a:ext cx="7878429" cy="1152128"/>
        </p:xfrm>
        <a:graphic>
          <a:graphicData uri="http://schemas.openxmlformats.org/drawingml/2006/table">
            <a:tbl>
              <a:tblPr firstRow="1" bandRow="1">
                <a:tableStyleId>{5940675A-B579-460E-94D1-54222C63F5DA}</a:tableStyleId>
              </a:tblPr>
              <a:tblGrid>
                <a:gridCol w="1348105">
                  <a:extLst>
                    <a:ext uri="{9D8B030D-6E8A-4147-A177-3AD203B41FA5}">
                      <a16:colId xmlns:a16="http://schemas.microsoft.com/office/drawing/2014/main" xmlns="" val="20000"/>
                    </a:ext>
                  </a:extLst>
                </a:gridCol>
                <a:gridCol w="648775">
                  <a:extLst>
                    <a:ext uri="{9D8B030D-6E8A-4147-A177-3AD203B41FA5}">
                      <a16:colId xmlns:a16="http://schemas.microsoft.com/office/drawing/2014/main" xmlns="" val="20001"/>
                    </a:ext>
                  </a:extLst>
                </a:gridCol>
                <a:gridCol w="648775">
                  <a:extLst>
                    <a:ext uri="{9D8B030D-6E8A-4147-A177-3AD203B41FA5}">
                      <a16:colId xmlns:a16="http://schemas.microsoft.com/office/drawing/2014/main" xmlns="" val="20002"/>
                    </a:ext>
                  </a:extLst>
                </a:gridCol>
                <a:gridCol w="648775">
                  <a:extLst>
                    <a:ext uri="{9D8B030D-6E8A-4147-A177-3AD203B41FA5}">
                      <a16:colId xmlns:a16="http://schemas.microsoft.com/office/drawing/2014/main" xmlns="" val="20003"/>
                    </a:ext>
                  </a:extLst>
                </a:gridCol>
                <a:gridCol w="648775">
                  <a:extLst>
                    <a:ext uri="{9D8B030D-6E8A-4147-A177-3AD203B41FA5}">
                      <a16:colId xmlns:a16="http://schemas.microsoft.com/office/drawing/2014/main" xmlns="" val="20004"/>
                    </a:ext>
                  </a:extLst>
                </a:gridCol>
                <a:gridCol w="648775">
                  <a:extLst>
                    <a:ext uri="{9D8B030D-6E8A-4147-A177-3AD203B41FA5}">
                      <a16:colId xmlns:a16="http://schemas.microsoft.com/office/drawing/2014/main" xmlns="" val="20005"/>
                    </a:ext>
                  </a:extLst>
                </a:gridCol>
                <a:gridCol w="670062">
                  <a:extLst>
                    <a:ext uri="{9D8B030D-6E8A-4147-A177-3AD203B41FA5}">
                      <a16:colId xmlns:a16="http://schemas.microsoft.com/office/drawing/2014/main" xmlns="" val="20007"/>
                    </a:ext>
                  </a:extLst>
                </a:gridCol>
                <a:gridCol w="670062">
                  <a:extLst>
                    <a:ext uri="{9D8B030D-6E8A-4147-A177-3AD203B41FA5}">
                      <a16:colId xmlns:a16="http://schemas.microsoft.com/office/drawing/2014/main" xmlns="" val="20008"/>
                    </a:ext>
                  </a:extLst>
                </a:gridCol>
                <a:gridCol w="648775">
                  <a:extLst>
                    <a:ext uri="{9D8B030D-6E8A-4147-A177-3AD203B41FA5}">
                      <a16:colId xmlns:a16="http://schemas.microsoft.com/office/drawing/2014/main" xmlns="" val="20009"/>
                    </a:ext>
                  </a:extLst>
                </a:gridCol>
                <a:gridCol w="648775">
                  <a:extLst>
                    <a:ext uri="{9D8B030D-6E8A-4147-A177-3AD203B41FA5}">
                      <a16:colId xmlns:a16="http://schemas.microsoft.com/office/drawing/2014/main" xmlns="" val="20010"/>
                    </a:ext>
                  </a:extLst>
                </a:gridCol>
                <a:gridCol w="648775">
                  <a:extLst>
                    <a:ext uri="{9D8B030D-6E8A-4147-A177-3AD203B41FA5}">
                      <a16:colId xmlns:a16="http://schemas.microsoft.com/office/drawing/2014/main" xmlns="" val="20011"/>
                    </a:ext>
                  </a:extLst>
                </a:gridCol>
              </a:tblGrid>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給水原価（円）</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144.0</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153.1</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157.3</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162.0</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175.6</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211.5</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216.5</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273.6</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286.5</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446.8</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xmlns="" val="10000"/>
                  </a:ext>
                </a:extLst>
              </a:tr>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給水人口（千人）</a:t>
                      </a: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40.7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30.7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0.9</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13.8</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44.1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5.5</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16.4</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20.7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15.7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10.6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xmlns="" val="10001"/>
                  </a:ext>
                </a:extLst>
              </a:tr>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自己水率（％）</a:t>
                      </a: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83.3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59.5</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50.0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19.0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51.2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28.4</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17.6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2"/>
                  </a:ext>
                </a:extLst>
              </a:tr>
              <a:tr h="288032">
                <a:tc>
                  <a:txBody>
                    <a:bodyPr/>
                    <a:lstStyle/>
                    <a:p>
                      <a:pPr algn="l"/>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主な自己水源</a:t>
                      </a: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地下水</a:t>
                      </a: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地下水</a:t>
                      </a: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岩井谷川</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ダム</a:t>
                      </a: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猪名川</a:t>
                      </a: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地下水</a:t>
                      </a:r>
                    </a:p>
                  </a:txBody>
                  <a:tcPr>
                    <a:lnT w="12700" cap="flat" cmpd="sng" algn="ctr">
                      <a:solidFill>
                        <a:schemeClr val="tx1"/>
                      </a:solidFill>
                      <a:prstDash val="dash"/>
                      <a:round/>
                      <a:headEnd type="none" w="med" len="med"/>
                      <a:tailEnd type="none" w="med" len="med"/>
                    </a:lnT>
                  </a:tcPr>
                </a:tc>
                <a:tc>
                  <a:txBody>
                    <a:bodyPr/>
                    <a:lstStyle/>
                    <a:p>
                      <a:pPr algn="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小和田川</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xmlns="" val="10003"/>
                  </a:ext>
                </a:extLst>
              </a:tr>
            </a:tbl>
          </a:graphicData>
        </a:graphic>
      </p:graphicFrame>
      <p:sp>
        <p:nvSpPr>
          <p:cNvPr id="8"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67</a:t>
            </a:fld>
            <a:endParaRPr kumimoji="1" lang="ja-JP" altLang="en-US">
              <a:solidFill>
                <a:schemeClr val="tx1"/>
              </a:solidFill>
            </a:endParaRPr>
          </a:p>
        </p:txBody>
      </p:sp>
      <p:sp>
        <p:nvSpPr>
          <p:cNvPr id="9" name="テキスト ボックス 8">
            <a:extLst>
              <a:ext uri="{FF2B5EF4-FFF2-40B4-BE49-F238E27FC236}">
                <a16:creationId xmlns:a16="http://schemas.microsoft.com/office/drawing/2014/main" xmlns="" id="{B53BB0EB-EE06-4E80-B5FE-973477FCB16D}"/>
              </a:ext>
            </a:extLst>
          </p:cNvPr>
          <p:cNvSpPr txBox="1"/>
          <p:nvPr/>
        </p:nvSpPr>
        <p:spPr>
          <a:xfrm>
            <a:off x="788716" y="614038"/>
            <a:ext cx="7764441"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人口規模の小さい団体では自己水の有無に関わらず原価の格差が大きくなる傾向にあり、最安の島本町と最高の能勢町との差は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302.8</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円）</a:t>
            </a:r>
          </a:p>
        </p:txBody>
      </p:sp>
      <p:cxnSp>
        <p:nvCxnSpPr>
          <p:cNvPr id="13" name="直線コネクタ 12"/>
          <p:cNvCxnSpPr/>
          <p:nvPr/>
        </p:nvCxnSpPr>
        <p:spPr>
          <a:xfrm>
            <a:off x="1907704" y="3480012"/>
            <a:ext cx="716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xmlns="" id="{E9426108-7A42-4508-9EBC-197152BF8109}"/>
              </a:ext>
            </a:extLst>
          </p:cNvPr>
          <p:cNvSpPr txBox="1"/>
          <p:nvPr/>
        </p:nvSpPr>
        <p:spPr>
          <a:xfrm>
            <a:off x="8338316" y="3036030"/>
            <a:ext cx="825867" cy="400110"/>
          </a:xfrm>
          <a:prstGeom prst="rect">
            <a:avLst/>
          </a:prstGeom>
          <a:noFill/>
        </p:spPr>
        <p:txBody>
          <a:bodyPr wrap="non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府域</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中央値</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159.9</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円</a:t>
            </a:r>
          </a:p>
        </p:txBody>
      </p:sp>
      <p:cxnSp>
        <p:nvCxnSpPr>
          <p:cNvPr id="11" name="直線コネクタ 10"/>
          <p:cNvCxnSpPr/>
          <p:nvPr/>
        </p:nvCxnSpPr>
        <p:spPr>
          <a:xfrm>
            <a:off x="251520" y="520544"/>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506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p:nvPr>
            <p:extLst/>
          </p:nvPr>
        </p:nvGraphicFramePr>
        <p:xfrm>
          <a:off x="25387" y="1849876"/>
          <a:ext cx="2772000" cy="4840312"/>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1843490" y="116632"/>
            <a:ext cx="5811206"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主要用水事業者の比較（基本データ／規模・能力）</a:t>
            </a:r>
          </a:p>
        </p:txBody>
      </p:sp>
      <p:graphicFrame>
        <p:nvGraphicFramePr>
          <p:cNvPr id="10" name="グラフ 9"/>
          <p:cNvGraphicFramePr/>
          <p:nvPr>
            <p:extLst/>
          </p:nvPr>
        </p:nvGraphicFramePr>
        <p:xfrm>
          <a:off x="3203848" y="1894032"/>
          <a:ext cx="1764000" cy="475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p:nvPr>
            <p:extLst/>
          </p:nvPr>
        </p:nvGraphicFramePr>
        <p:xfrm>
          <a:off x="5349240" y="1894032"/>
          <a:ext cx="1764000" cy="475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グラフ 14"/>
          <p:cNvGraphicFramePr/>
          <p:nvPr>
            <p:extLst/>
          </p:nvPr>
        </p:nvGraphicFramePr>
        <p:xfrm>
          <a:off x="7353016" y="1894032"/>
          <a:ext cx="1728000" cy="4752000"/>
        </p:xfrm>
        <a:graphic>
          <a:graphicData uri="http://schemas.openxmlformats.org/drawingml/2006/chart">
            <c:chart xmlns:c="http://schemas.openxmlformats.org/drawingml/2006/chart" xmlns:r="http://schemas.openxmlformats.org/officeDocument/2006/relationships" r:id="rId5"/>
          </a:graphicData>
        </a:graphic>
      </p:graphicFrame>
      <p:cxnSp>
        <p:nvCxnSpPr>
          <p:cNvPr id="22" name="直線コネクタ 21"/>
          <p:cNvCxnSpPr/>
          <p:nvPr/>
        </p:nvCxnSpPr>
        <p:spPr>
          <a:xfrm>
            <a:off x="3375301" y="2088144"/>
            <a:ext cx="0" cy="43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529080" y="2060848"/>
            <a:ext cx="0" cy="43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526072" y="2132856"/>
            <a:ext cx="0" cy="43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スライド番号プレースホルダー 2"/>
          <p:cNvSpPr>
            <a:spLocks noGrp="1" noChangeArrowheads="1"/>
          </p:cNvSpPr>
          <p:nvPr>
            <p:ph type="sldNum" sz="quarter" idx="12"/>
          </p:nvPr>
        </p:nvSpPr>
        <p:spPr bwMode="auto">
          <a:xfrm>
            <a:off x="6957646" y="64897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9C8D3C22-2803-41FD-9CB2-F9431FADF888}" type="slidenum">
              <a:rPr lang="ja-JP" altLang="en-US" sz="1200" smtClean="0"/>
              <a:pPr>
                <a:spcBef>
                  <a:spcPct val="0"/>
                </a:spcBef>
                <a:buFontTx/>
                <a:buNone/>
              </a:pPr>
              <a:t>68</a:t>
            </a:fld>
            <a:endParaRPr lang="ja-JP" altLang="en-US" sz="1200"/>
          </a:p>
        </p:txBody>
      </p:sp>
      <p:sp>
        <p:nvSpPr>
          <p:cNvPr id="25" name="テキスト ボックス 24"/>
          <p:cNvSpPr txBox="1"/>
          <p:nvPr/>
        </p:nvSpPr>
        <p:spPr>
          <a:xfrm>
            <a:off x="5691864" y="1431902"/>
            <a:ext cx="1082348" cy="523220"/>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配水管延長</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7740352" y="1431902"/>
            <a:ext cx="723275" cy="523220"/>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職員数</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367498" y="1447291"/>
            <a:ext cx="902811" cy="492443"/>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給水人口</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（万人）</a:t>
            </a:r>
          </a:p>
        </p:txBody>
      </p:sp>
      <p:sp>
        <p:nvSpPr>
          <p:cNvPr id="29" name="テキスト ボックス 28">
            <a:extLst>
              <a:ext uri="{FF2B5EF4-FFF2-40B4-BE49-F238E27FC236}">
                <a16:creationId xmlns:a16="http://schemas.microsoft.com/office/drawing/2014/main" xmlns="" id="{26E31D45-F2B6-4CCA-9E72-122AC81EF3FD}"/>
              </a:ext>
            </a:extLst>
          </p:cNvPr>
          <p:cNvSpPr txBox="1"/>
          <p:nvPr/>
        </p:nvSpPr>
        <p:spPr>
          <a:xfrm>
            <a:off x="3500410" y="1447291"/>
            <a:ext cx="1107996" cy="492443"/>
          </a:xfrm>
          <a:prstGeom prst="rect">
            <a:avLst/>
          </a:prstGeom>
          <a:no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有収水量</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（万㎥／日）</a:t>
            </a:r>
          </a:p>
        </p:txBody>
      </p:sp>
      <p:sp>
        <p:nvSpPr>
          <p:cNvPr id="30" name="正方形/長方形 29">
            <a:extLst>
              <a:ext uri="{FF2B5EF4-FFF2-40B4-BE49-F238E27FC236}">
                <a16:creationId xmlns:a16="http://schemas.microsoft.com/office/drawing/2014/main" xmlns="" id="{DE1D72EE-2BA3-4384-9119-75007A27BABC}"/>
              </a:ext>
            </a:extLst>
          </p:cNvPr>
          <p:cNvSpPr/>
          <p:nvPr/>
        </p:nvSpPr>
        <p:spPr>
          <a:xfrm>
            <a:off x="93856" y="2204864"/>
            <a:ext cx="936000" cy="288032"/>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16" name="正方形/長方形 15">
            <a:extLst>
              <a:ext uri="{FF2B5EF4-FFF2-40B4-BE49-F238E27FC236}">
                <a16:creationId xmlns:a16="http://schemas.microsoft.com/office/drawing/2014/main" xmlns="" id="{50783509-26C0-48B7-A89A-46B1705DE60D}"/>
              </a:ext>
            </a:extLst>
          </p:cNvPr>
          <p:cNvSpPr/>
          <p:nvPr/>
        </p:nvSpPr>
        <p:spPr>
          <a:xfrm>
            <a:off x="1182260" y="772542"/>
            <a:ext cx="6846124" cy="338554"/>
          </a:xfrm>
          <a:prstGeom prst="rect">
            <a:avLst/>
          </a:prstGeom>
        </p:spPr>
        <p:txBody>
          <a:bodyPr wrap="square">
            <a:spAutoFit/>
          </a:bodyPr>
          <a:lstStyle/>
          <a:p>
            <a:pPr marL="285750" lvl="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府企業団は給水人口で国内３番目、有収水量で同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番目の規模</a:t>
            </a:r>
          </a:p>
        </p:txBody>
      </p:sp>
      <p:cxnSp>
        <p:nvCxnSpPr>
          <p:cNvPr id="18" name="直線コネクタ 17"/>
          <p:cNvCxnSpPr/>
          <p:nvPr/>
        </p:nvCxnSpPr>
        <p:spPr>
          <a:xfrm>
            <a:off x="251520" y="604952"/>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7132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18179" y="174992"/>
            <a:ext cx="5678157"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主要用水事業者の比較（基本データ／料金関係）</a:t>
            </a:r>
          </a:p>
        </p:txBody>
      </p:sp>
      <p:sp>
        <p:nvSpPr>
          <p:cNvPr id="19" name="スライド番号プレースホルダー 2"/>
          <p:cNvSpPr>
            <a:spLocks noGrp="1" noChangeArrowheads="1"/>
          </p:cNvSpPr>
          <p:nvPr>
            <p:ph type="sldNum" sz="quarter" idx="12"/>
          </p:nvPr>
        </p:nvSpPr>
        <p:spPr bwMode="auto">
          <a:xfrm>
            <a:off x="6957646" y="64897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9C8D3C22-2803-41FD-9CB2-F9431FADF888}" type="slidenum">
              <a:rPr lang="ja-JP" altLang="en-US" sz="1200" smtClean="0"/>
              <a:pPr>
                <a:spcBef>
                  <a:spcPct val="0"/>
                </a:spcBef>
                <a:buFontTx/>
                <a:buNone/>
              </a:pPr>
              <a:t>69</a:t>
            </a:fld>
            <a:endParaRPr lang="ja-JP" altLang="en-US" sz="1200"/>
          </a:p>
        </p:txBody>
      </p:sp>
      <p:sp>
        <p:nvSpPr>
          <p:cNvPr id="25" name="テキスト ボックス 24"/>
          <p:cNvSpPr txBox="1"/>
          <p:nvPr/>
        </p:nvSpPr>
        <p:spPr>
          <a:xfrm>
            <a:off x="3597077" y="1528451"/>
            <a:ext cx="902811" cy="492443"/>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給水</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原価</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7522100" y="1528451"/>
            <a:ext cx="1082348" cy="492443"/>
          </a:xfrm>
          <a:prstGeom prst="rect">
            <a:avLst/>
          </a:prstGeom>
          <a:no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料金回収率</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7" name="テキスト ボックス 26"/>
          <p:cNvSpPr txBox="1"/>
          <p:nvPr/>
        </p:nvSpPr>
        <p:spPr>
          <a:xfrm>
            <a:off x="1331640" y="1528451"/>
            <a:ext cx="1261884" cy="492443"/>
          </a:xfrm>
          <a:prstGeom prst="rect">
            <a:avLst/>
          </a:prstGeom>
          <a:no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料金（卸値）</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xmlns="" id="{26E31D45-F2B6-4CCA-9E72-122AC81EF3FD}"/>
              </a:ext>
            </a:extLst>
          </p:cNvPr>
          <p:cNvSpPr txBox="1"/>
          <p:nvPr/>
        </p:nvSpPr>
        <p:spPr>
          <a:xfrm>
            <a:off x="5484237" y="1528451"/>
            <a:ext cx="902811" cy="492443"/>
          </a:xfrm>
          <a:prstGeom prst="rect">
            <a:avLst/>
          </a:prstGeom>
          <a:no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供給単価</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グラフ 8"/>
          <p:cNvGraphicFramePr/>
          <p:nvPr>
            <p:extLst/>
          </p:nvPr>
        </p:nvGraphicFramePr>
        <p:xfrm>
          <a:off x="25387" y="1849876"/>
          <a:ext cx="2772000" cy="4840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p:nvPr>
            <p:extLst/>
          </p:nvPr>
        </p:nvGraphicFramePr>
        <p:xfrm>
          <a:off x="3203848" y="1894032"/>
          <a:ext cx="1764000" cy="475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p:nvPr>
            <p:extLst/>
          </p:nvPr>
        </p:nvGraphicFramePr>
        <p:xfrm>
          <a:off x="5220072" y="1894032"/>
          <a:ext cx="1764000" cy="475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p:cNvGraphicFramePr/>
          <p:nvPr>
            <p:extLst/>
          </p:nvPr>
        </p:nvGraphicFramePr>
        <p:xfrm>
          <a:off x="7148296" y="1894032"/>
          <a:ext cx="1836000" cy="4752000"/>
        </p:xfrm>
        <a:graphic>
          <a:graphicData uri="http://schemas.openxmlformats.org/drawingml/2006/chart">
            <c:chart xmlns:c="http://schemas.openxmlformats.org/drawingml/2006/chart" xmlns:r="http://schemas.openxmlformats.org/officeDocument/2006/relationships" r:id="rId5"/>
          </a:graphicData>
        </a:graphic>
      </p:graphicFrame>
      <p:cxnSp>
        <p:nvCxnSpPr>
          <p:cNvPr id="13" name="直線コネクタ 12"/>
          <p:cNvCxnSpPr/>
          <p:nvPr/>
        </p:nvCxnSpPr>
        <p:spPr>
          <a:xfrm>
            <a:off x="3375301" y="2088144"/>
            <a:ext cx="0" cy="43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399912" y="2060848"/>
            <a:ext cx="0" cy="43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7362296" y="2060848"/>
            <a:ext cx="0" cy="43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xmlns="" id="{DE1D72EE-2BA3-4384-9119-75007A27BABC}"/>
              </a:ext>
            </a:extLst>
          </p:cNvPr>
          <p:cNvSpPr/>
          <p:nvPr/>
        </p:nvSpPr>
        <p:spPr>
          <a:xfrm>
            <a:off x="93856" y="2204864"/>
            <a:ext cx="936000" cy="288032"/>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17" name="正方形/長方形 16">
            <a:extLst>
              <a:ext uri="{FF2B5EF4-FFF2-40B4-BE49-F238E27FC236}">
                <a16:creationId xmlns:a16="http://schemas.microsoft.com/office/drawing/2014/main" xmlns="" id="{50783509-26C0-48B7-A89A-46B1705DE60D}"/>
              </a:ext>
            </a:extLst>
          </p:cNvPr>
          <p:cNvSpPr/>
          <p:nvPr/>
        </p:nvSpPr>
        <p:spPr>
          <a:xfrm>
            <a:off x="971600" y="858198"/>
            <a:ext cx="7062148" cy="338554"/>
          </a:xfrm>
          <a:prstGeom prst="rect">
            <a:avLst/>
          </a:prstGeom>
        </p:spPr>
        <p:txBody>
          <a:bodyPr wrap="square">
            <a:spAutoFit/>
          </a:bodyPr>
          <a:lstStyle/>
          <a:p>
            <a:pPr marL="285750" lvl="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末端給水事業者への供給料金（卸値）は、比較団体中、兵庫県に次いで高い</a:t>
            </a:r>
          </a:p>
        </p:txBody>
      </p:sp>
      <p:cxnSp>
        <p:nvCxnSpPr>
          <p:cNvPr id="18" name="直線コネクタ 17"/>
          <p:cNvCxnSpPr/>
          <p:nvPr/>
        </p:nvCxnSpPr>
        <p:spPr>
          <a:xfrm>
            <a:off x="251520" y="620688"/>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54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204426" y="3859956"/>
            <a:ext cx="854994" cy="2800928"/>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tx1"/>
              </a:solidFill>
            </a:endParaRPr>
          </a:p>
        </p:txBody>
      </p:sp>
      <p:sp>
        <p:nvSpPr>
          <p:cNvPr id="30" name="角丸四角形 29"/>
          <p:cNvSpPr/>
          <p:nvPr/>
        </p:nvSpPr>
        <p:spPr>
          <a:xfrm>
            <a:off x="213520" y="866516"/>
            <a:ext cx="854994" cy="2551317"/>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tx1"/>
              </a:solidFill>
            </a:endParaRPr>
          </a:p>
        </p:txBody>
      </p:sp>
      <p:sp>
        <p:nvSpPr>
          <p:cNvPr id="4" name="正方形/長方形 3">
            <a:extLst>
              <a:ext uri="{FF2B5EF4-FFF2-40B4-BE49-F238E27FC236}">
                <a16:creationId xmlns:a16="http://schemas.microsoft.com/office/drawing/2014/main" xmlns="" id="{5B1B8429-699E-453D-954C-428DB3797EDD}"/>
              </a:ext>
            </a:extLst>
          </p:cNvPr>
          <p:cNvSpPr/>
          <p:nvPr/>
        </p:nvSpPr>
        <p:spPr>
          <a:xfrm>
            <a:off x="1187624" y="866516"/>
            <a:ext cx="7776864" cy="2517245"/>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tx1"/>
              </a:solidFill>
            </a:endParaRPr>
          </a:p>
        </p:txBody>
      </p:sp>
      <p:sp>
        <p:nvSpPr>
          <p:cNvPr id="6" name="正方形/長方形 5">
            <a:extLst>
              <a:ext uri="{FF2B5EF4-FFF2-40B4-BE49-F238E27FC236}">
                <a16:creationId xmlns:a16="http://schemas.microsoft.com/office/drawing/2014/main" xmlns="" id="{35DC29C0-D728-409F-A043-97A7308EA842}"/>
              </a:ext>
            </a:extLst>
          </p:cNvPr>
          <p:cNvSpPr/>
          <p:nvPr/>
        </p:nvSpPr>
        <p:spPr>
          <a:xfrm>
            <a:off x="1405001" y="3922148"/>
            <a:ext cx="2014871" cy="270500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xmlns="" id="{7FAD809C-490B-4D6A-A077-51538BA49823}"/>
              </a:ext>
            </a:extLst>
          </p:cNvPr>
          <p:cNvSpPr txBox="1"/>
          <p:nvPr/>
        </p:nvSpPr>
        <p:spPr>
          <a:xfrm>
            <a:off x="2929884" y="40293"/>
            <a:ext cx="3746538" cy="430887"/>
          </a:xfrm>
          <a:prstGeom prst="rect">
            <a:avLst/>
          </a:prstGeom>
          <a:noFill/>
        </p:spPr>
        <p:txBody>
          <a:bodyPr wrap="none" rtlCol="0">
            <a:spAutoFit/>
          </a:bodyPr>
          <a:lstStyle/>
          <a:p>
            <a:r>
              <a:rPr kumimoji="1" lang="ja-JP" altLang="en-US" sz="2200" b="1" dirty="0">
                <a:latin typeface="Meiryo UI" panose="020B0604030504040204" pitchFamily="50" charset="-128"/>
                <a:ea typeface="Meiryo UI" panose="020B0604030504040204" pitchFamily="50" charset="-128"/>
                <a:cs typeface="Meiryo UI" panose="020B0604030504040204" pitchFamily="50" charset="-128"/>
              </a:rPr>
              <a:t>大阪府と各水道事業者の役割</a:t>
            </a:r>
          </a:p>
        </p:txBody>
      </p:sp>
      <p:sp>
        <p:nvSpPr>
          <p:cNvPr id="11" name="四角形: 角を丸くする 10">
            <a:extLst>
              <a:ext uri="{FF2B5EF4-FFF2-40B4-BE49-F238E27FC236}">
                <a16:creationId xmlns:a16="http://schemas.microsoft.com/office/drawing/2014/main" xmlns="" id="{363DC16F-A03E-4F54-8EE4-942483CA827C}"/>
              </a:ext>
            </a:extLst>
          </p:cNvPr>
          <p:cNvSpPr/>
          <p:nvPr/>
        </p:nvSpPr>
        <p:spPr>
          <a:xfrm>
            <a:off x="3491880" y="650492"/>
            <a:ext cx="2952328" cy="432048"/>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12" name="四角形: 角を丸くする 11">
            <a:extLst>
              <a:ext uri="{FF2B5EF4-FFF2-40B4-BE49-F238E27FC236}">
                <a16:creationId xmlns:a16="http://schemas.microsoft.com/office/drawing/2014/main" xmlns="" id="{F7A6B0B4-5D4F-4149-809B-9B77F16C8F4B}"/>
              </a:ext>
            </a:extLst>
          </p:cNvPr>
          <p:cNvSpPr/>
          <p:nvPr/>
        </p:nvSpPr>
        <p:spPr>
          <a:xfrm>
            <a:off x="1654314" y="3720568"/>
            <a:ext cx="1440160" cy="432048"/>
          </a:xfrm>
          <a:prstGeom prst="round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L 字 1"/>
          <p:cNvSpPr/>
          <p:nvPr/>
        </p:nvSpPr>
        <p:spPr>
          <a:xfrm rot="5400000">
            <a:off x="3962022" y="3568906"/>
            <a:ext cx="2706972" cy="3409528"/>
          </a:xfrm>
          <a:prstGeom prst="corner">
            <a:avLst>
              <a:gd name="adj1" fmla="val 60084"/>
              <a:gd name="adj2" fmla="val 46911"/>
            </a:avLst>
          </a:prstGeom>
          <a:solidFill>
            <a:schemeClr val="bg1"/>
          </a:solidFill>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四角形: 角を丸くする 11">
            <a:extLst>
              <a:ext uri="{FF2B5EF4-FFF2-40B4-BE49-F238E27FC236}">
                <a16:creationId xmlns:a16="http://schemas.microsoft.com/office/drawing/2014/main" xmlns="" id="{F7A6B0B4-5D4F-4149-809B-9B77F16C8F4B}"/>
              </a:ext>
            </a:extLst>
          </p:cNvPr>
          <p:cNvSpPr/>
          <p:nvPr/>
        </p:nvSpPr>
        <p:spPr>
          <a:xfrm>
            <a:off x="4499992" y="3748704"/>
            <a:ext cx="1440160" cy="432048"/>
          </a:xfrm>
          <a:prstGeom prst="round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企業団</a:t>
            </a:r>
          </a:p>
        </p:txBody>
      </p:sp>
      <p:sp>
        <p:nvSpPr>
          <p:cNvPr id="14" name="L 字 13"/>
          <p:cNvSpPr/>
          <p:nvPr/>
        </p:nvSpPr>
        <p:spPr>
          <a:xfrm rot="16200000">
            <a:off x="5689205" y="3567897"/>
            <a:ext cx="2708989" cy="3409528"/>
          </a:xfrm>
          <a:prstGeom prst="corner">
            <a:avLst>
              <a:gd name="adj1" fmla="val 61674"/>
              <a:gd name="adj2" fmla="val 49763"/>
            </a:avLst>
          </a:prstGeom>
          <a:solidFill>
            <a:schemeClr val="bg1"/>
          </a:solidFill>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651715" y="4468657"/>
            <a:ext cx="3284149" cy="64633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府内</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２市町村（構成団体）へ水を供給</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企業団（一部事務組合）を、構成団体の合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議制により水道事業を運営</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672064" y="5381401"/>
            <a:ext cx="1476000" cy="98488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市町村の給水</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事業の垂直統合　</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を</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推進</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年度から３市</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町村で開始）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35784" y="4625000"/>
            <a:ext cx="461665" cy="1246495"/>
          </a:xfrm>
          <a:prstGeom prst="rect">
            <a:avLst/>
          </a:prstGeom>
          <a:noFill/>
        </p:spPr>
        <p:txBody>
          <a:bodyPr vert="eaVert" wrap="none" rtlCol="0">
            <a:spAutoFi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水道事業者</a:t>
            </a:r>
          </a:p>
        </p:txBody>
      </p:sp>
      <p:sp>
        <p:nvSpPr>
          <p:cNvPr id="17" name="テキスト ボックス 16"/>
          <p:cNvSpPr txBox="1"/>
          <p:nvPr/>
        </p:nvSpPr>
        <p:spPr>
          <a:xfrm>
            <a:off x="425574" y="1007308"/>
            <a:ext cx="430887" cy="2349361"/>
          </a:xfrm>
          <a:prstGeom prst="rect">
            <a:avLst/>
          </a:prstGeom>
          <a:noFill/>
        </p:spPr>
        <p:txBody>
          <a:bodyPr vert="eaVert" wrap="none" rtlCol="0">
            <a:spAutoFit/>
          </a:bodyP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計画・指導監督・許認可</a:t>
            </a:r>
          </a:p>
        </p:txBody>
      </p:sp>
      <p:sp>
        <p:nvSpPr>
          <p:cNvPr id="7" name="正方形/長方形 6"/>
          <p:cNvSpPr/>
          <p:nvPr/>
        </p:nvSpPr>
        <p:spPr>
          <a:xfrm>
            <a:off x="2396024" y="1114012"/>
            <a:ext cx="5238328" cy="307777"/>
          </a:xfrm>
          <a:prstGeom prst="rect">
            <a:avLst/>
          </a:prstGeom>
        </p:spPr>
        <p:txBody>
          <a:bodyPr wrap="square">
            <a:spAutoFit/>
          </a:bodyPr>
          <a:lstStyle/>
          <a:p>
            <a:pPr algn="ctr"/>
            <a:r>
              <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府域水道の広域計画の策定、指導監督、企業団の設置許可等</a:t>
            </a:r>
            <a:r>
              <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正方形/長方形 17"/>
          <p:cNvSpPr/>
          <p:nvPr/>
        </p:nvSpPr>
        <p:spPr>
          <a:xfrm>
            <a:off x="5220072" y="1474052"/>
            <a:ext cx="3456384" cy="830997"/>
          </a:xfrm>
          <a:prstGeom prst="rect">
            <a:avLst/>
          </a:prstGeom>
          <a:solidFill>
            <a:schemeClr val="bg1"/>
          </a:solidFill>
          <a:ln>
            <a:solidFill>
              <a:schemeClr val="bg1">
                <a:lumMod val="50000"/>
              </a:schemeClr>
            </a:solidFill>
          </a:ln>
        </p:spPr>
        <p:txBody>
          <a:bodyPr wrap="square">
            <a:spAutoFit/>
          </a:bodyPr>
          <a:lstStyle/>
          <a:p>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２．水道事業の指導監督</a:t>
            </a:r>
            <a:endParaRPr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・知事認可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事業者、大臣認可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事業者</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・水道事業の認可、届出等の事務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・立入検査、報告徴収</a:t>
            </a:r>
          </a:p>
        </p:txBody>
      </p:sp>
      <p:sp>
        <p:nvSpPr>
          <p:cNvPr id="19" name="下矢印 18"/>
          <p:cNvSpPr/>
          <p:nvPr/>
        </p:nvSpPr>
        <p:spPr>
          <a:xfrm>
            <a:off x="4705494" y="3383761"/>
            <a:ext cx="1080120" cy="430060"/>
          </a:xfrm>
          <a:prstGeom prst="downArrow">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tx1"/>
              </a:solidFill>
            </a:endParaRPr>
          </a:p>
        </p:txBody>
      </p:sp>
      <p:sp>
        <p:nvSpPr>
          <p:cNvPr id="20" name="下矢印 19"/>
          <p:cNvSpPr/>
          <p:nvPr/>
        </p:nvSpPr>
        <p:spPr>
          <a:xfrm rot="5400000">
            <a:off x="6297926" y="3296388"/>
            <a:ext cx="540060" cy="1336680"/>
          </a:xfrm>
          <a:prstGeom prst="downArrow">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864356" y="3826228"/>
            <a:ext cx="1443024"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企業団の構成団体</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4525624" y="3355625"/>
            <a:ext cx="1428596"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運</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営協議会へ出席</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321884" y="5448633"/>
            <a:ext cx="3426580" cy="830997"/>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企業団水を購入し、自己水含めて各戸へ給水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首長または首長が任命する公営企業管理者が</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水道事業を運営</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620801" y="4032664"/>
            <a:ext cx="461665" cy="2400657"/>
          </a:xfrm>
          <a:prstGeom prst="rect">
            <a:avLst/>
          </a:prstGeom>
          <a:noFill/>
        </p:spPr>
        <p:txBody>
          <a:bodyPr vert="eaVert" wrap="non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取水・浄水　／　給水</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四角形: 角を丸くする 11">
            <a:extLst>
              <a:ext uri="{FF2B5EF4-FFF2-40B4-BE49-F238E27FC236}">
                <a16:creationId xmlns:a16="http://schemas.microsoft.com/office/drawing/2014/main" xmlns="" id="{F7A6B0B4-5D4F-4149-809B-9B77F16C8F4B}"/>
              </a:ext>
            </a:extLst>
          </p:cNvPr>
          <p:cNvSpPr/>
          <p:nvPr/>
        </p:nvSpPr>
        <p:spPr>
          <a:xfrm>
            <a:off x="7206492" y="3744334"/>
            <a:ext cx="1440160" cy="432048"/>
          </a:xfrm>
          <a:prstGeom prst="round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４２市町村</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7192424" y="4484393"/>
            <a:ext cx="1476000" cy="64633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一部市町村が</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企業団への垂直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統合を検討</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432680" y="4179818"/>
            <a:ext cx="1607616" cy="307777"/>
          </a:xfrm>
          <a:prstGeom prst="rect">
            <a:avLst/>
          </a:prstGeom>
        </p:spPr>
        <p:txBody>
          <a:bodyPr wrap="square">
            <a:spAutoFit/>
          </a:bodyPr>
          <a:lstStyle/>
          <a:p>
            <a:pPr algn="ctr"/>
            <a:r>
              <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用水供給事業者</a:t>
            </a:r>
            <a:r>
              <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28" name="正方形/長方形 27"/>
          <p:cNvSpPr/>
          <p:nvPr/>
        </p:nvSpPr>
        <p:spPr>
          <a:xfrm>
            <a:off x="7082908" y="4179818"/>
            <a:ext cx="1607616" cy="307777"/>
          </a:xfrm>
          <a:prstGeom prst="rect">
            <a:avLst/>
          </a:prstGeom>
        </p:spPr>
        <p:txBody>
          <a:bodyPr wrap="square">
            <a:spAutoFit/>
          </a:bodyPr>
          <a:lstStyle/>
          <a:p>
            <a:pPr algn="ctr"/>
            <a:r>
              <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末端給水事業者</a:t>
            </a:r>
            <a:r>
              <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29" name="正方形/長方形 28"/>
          <p:cNvSpPr/>
          <p:nvPr/>
        </p:nvSpPr>
        <p:spPr>
          <a:xfrm>
            <a:off x="1547664" y="4179818"/>
            <a:ext cx="1607616" cy="307777"/>
          </a:xfrm>
          <a:prstGeom prst="rect">
            <a:avLst/>
          </a:prstGeom>
        </p:spPr>
        <p:txBody>
          <a:bodyPr wrap="square">
            <a:spAutoFit/>
          </a:bodyPr>
          <a:lstStyle/>
          <a:p>
            <a:pPr algn="ctr"/>
            <a:r>
              <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末端給水事業者</a:t>
            </a:r>
            <a:r>
              <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32" name="テキスト ボックス 31"/>
          <p:cNvSpPr txBox="1"/>
          <p:nvPr/>
        </p:nvSpPr>
        <p:spPr>
          <a:xfrm>
            <a:off x="1461588" y="4701581"/>
            <a:ext cx="1760241" cy="136191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完全自己水により、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大阪市内の各戸へ水を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供給</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水道局長が公営企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業管理者として水道事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業を運営</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ホームベース 33"/>
          <p:cNvSpPr/>
          <p:nvPr/>
        </p:nvSpPr>
        <p:spPr>
          <a:xfrm>
            <a:off x="5234974" y="2380351"/>
            <a:ext cx="3426580" cy="720000"/>
          </a:xfrm>
          <a:prstGeom prst="homePlate">
            <a:avLst>
              <a:gd name="adj" fmla="val 0"/>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３．水道事業への国交付金関係事務</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（財源国費）</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厚生労働省生活基盤施設耐震化等の交付金</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関係事務</a:t>
            </a:r>
          </a:p>
        </p:txBody>
      </p:sp>
      <p:sp>
        <p:nvSpPr>
          <p:cNvPr id="35"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7</a:t>
            </a:fld>
            <a:endParaRPr kumimoji="1" lang="ja-JP" altLang="en-US">
              <a:solidFill>
                <a:schemeClr val="tx1"/>
              </a:solidFill>
            </a:endParaRPr>
          </a:p>
        </p:txBody>
      </p:sp>
      <p:cxnSp>
        <p:nvCxnSpPr>
          <p:cNvPr id="36" name="直線コネクタ 35"/>
          <p:cNvCxnSpPr/>
          <p:nvPr/>
        </p:nvCxnSpPr>
        <p:spPr>
          <a:xfrm>
            <a:off x="251520" y="487394"/>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xmlns="" id="{A66243DF-80E1-40A6-808C-7DF85BDFA7EE}"/>
              </a:ext>
            </a:extLst>
          </p:cNvPr>
          <p:cNvSpPr/>
          <p:nvPr/>
        </p:nvSpPr>
        <p:spPr>
          <a:xfrm>
            <a:off x="1359776" y="1443535"/>
            <a:ext cx="3509315" cy="1831271"/>
          </a:xfrm>
          <a:prstGeom prst="rect">
            <a:avLst/>
          </a:prstGeom>
          <a:solidFill>
            <a:schemeClr val="bg1"/>
          </a:solidFill>
          <a:ln>
            <a:solidFill>
              <a:schemeClr val="bg1">
                <a:lumMod val="50000"/>
              </a:schemeClr>
            </a:solidFill>
          </a:ln>
        </p:spPr>
        <p:txBody>
          <a:bodyPr wrap="square">
            <a:spAutoFit/>
          </a:bodyPr>
          <a:lstStyle/>
          <a:p>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１．広域計画の策定</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① 大阪府水道整備基本構想</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・府域の水道のあり方（府域一水道）を提示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・大阪市を含む府内全域を対象</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・現行計画は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H24.3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改定（目標年次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H42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② 大阪府広域的水道整備計画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議決対象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・広域的見地から水道の計画的整備を推進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大阪市を除く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府域を対象</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・現行計画は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H28.10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改定（目標年次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H37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四角形: 角を丸くする 37">
            <a:extLst>
              <a:ext uri="{FF2B5EF4-FFF2-40B4-BE49-F238E27FC236}">
                <a16:creationId xmlns:a16="http://schemas.microsoft.com/office/drawing/2014/main" xmlns="" id="{E44A07E8-445D-40C5-9996-D73083F084D7}"/>
              </a:ext>
            </a:extLst>
          </p:cNvPr>
          <p:cNvSpPr/>
          <p:nvPr/>
        </p:nvSpPr>
        <p:spPr>
          <a:xfrm>
            <a:off x="226148" y="60806"/>
            <a:ext cx="2052228" cy="349174"/>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１－①大阪の水道事業</a:t>
            </a:r>
          </a:p>
        </p:txBody>
      </p:sp>
    </p:spTree>
    <p:extLst>
      <p:ext uri="{BB962C8B-B14F-4D97-AF65-F5344CB8AC3E}">
        <p14:creationId xmlns:p14="http://schemas.microsoft.com/office/powerpoint/2010/main" val="35849150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xmlns="" id="{1D61F9E1-9267-41D2-A384-FBBF79C19ABE}"/>
              </a:ext>
            </a:extLst>
          </p:cNvPr>
          <p:cNvGraphicFramePr/>
          <p:nvPr>
            <p:extLst/>
          </p:nvPr>
        </p:nvGraphicFramePr>
        <p:xfrm>
          <a:off x="25387" y="1849876"/>
          <a:ext cx="2700000" cy="484031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xmlns="" id="{68877D9A-612F-4213-902E-7E8DDC084F4B}"/>
              </a:ext>
            </a:extLst>
          </p:cNvPr>
          <p:cNvSpPr txBox="1"/>
          <p:nvPr/>
        </p:nvSpPr>
        <p:spPr>
          <a:xfrm>
            <a:off x="2483768" y="116632"/>
            <a:ext cx="426751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主要用水事業者の比較（経営効率）</a:t>
            </a:r>
          </a:p>
        </p:txBody>
      </p:sp>
      <p:graphicFrame>
        <p:nvGraphicFramePr>
          <p:cNvPr id="6" name="グラフ 5">
            <a:extLst>
              <a:ext uri="{FF2B5EF4-FFF2-40B4-BE49-F238E27FC236}">
                <a16:creationId xmlns:a16="http://schemas.microsoft.com/office/drawing/2014/main" xmlns="" id="{BCC8655F-D4FF-4DFC-A709-27C82BC145E5}"/>
              </a:ext>
            </a:extLst>
          </p:cNvPr>
          <p:cNvGraphicFramePr/>
          <p:nvPr>
            <p:extLst/>
          </p:nvPr>
        </p:nvGraphicFramePr>
        <p:xfrm>
          <a:off x="2920952" y="1894032"/>
          <a:ext cx="1764000" cy="475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xmlns="" id="{704413ED-2FE5-4E5D-AC61-C386FC47FB23}"/>
              </a:ext>
            </a:extLst>
          </p:cNvPr>
          <p:cNvGraphicFramePr/>
          <p:nvPr>
            <p:extLst/>
          </p:nvPr>
        </p:nvGraphicFramePr>
        <p:xfrm>
          <a:off x="5148064" y="1894032"/>
          <a:ext cx="1800000" cy="475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a:extLst>
              <a:ext uri="{FF2B5EF4-FFF2-40B4-BE49-F238E27FC236}">
                <a16:creationId xmlns:a16="http://schemas.microsoft.com/office/drawing/2014/main" xmlns="" id="{78BA2745-2C68-47E3-BAA6-407846B51176}"/>
              </a:ext>
            </a:extLst>
          </p:cNvPr>
          <p:cNvGraphicFramePr/>
          <p:nvPr>
            <p:extLst/>
          </p:nvPr>
        </p:nvGraphicFramePr>
        <p:xfrm>
          <a:off x="7177936" y="1894032"/>
          <a:ext cx="1872000" cy="4752000"/>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直線コネクタ 14">
            <a:extLst>
              <a:ext uri="{FF2B5EF4-FFF2-40B4-BE49-F238E27FC236}">
                <a16:creationId xmlns:a16="http://schemas.microsoft.com/office/drawing/2014/main" xmlns="" id="{BDADF17F-D958-4880-9D0A-42B2FA4C3E23}"/>
              </a:ext>
            </a:extLst>
          </p:cNvPr>
          <p:cNvCxnSpPr/>
          <p:nvPr/>
        </p:nvCxnSpPr>
        <p:spPr>
          <a:xfrm>
            <a:off x="3084957" y="2058618"/>
            <a:ext cx="0" cy="43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xmlns="" id="{8E2F198A-4761-481A-8092-B38DDFA31216}"/>
              </a:ext>
            </a:extLst>
          </p:cNvPr>
          <p:cNvCxnSpPr/>
          <p:nvPr/>
        </p:nvCxnSpPr>
        <p:spPr>
          <a:xfrm>
            <a:off x="5327904" y="2060848"/>
            <a:ext cx="0" cy="43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xmlns="" id="{9EFDC477-E106-43E6-A492-838E30C9042C}"/>
              </a:ext>
            </a:extLst>
          </p:cNvPr>
          <p:cNvCxnSpPr/>
          <p:nvPr/>
        </p:nvCxnSpPr>
        <p:spPr>
          <a:xfrm>
            <a:off x="7342256" y="2006256"/>
            <a:ext cx="0" cy="43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スライド番号プレースホルダー 2">
            <a:extLst>
              <a:ext uri="{FF2B5EF4-FFF2-40B4-BE49-F238E27FC236}">
                <a16:creationId xmlns:a16="http://schemas.microsoft.com/office/drawing/2014/main" xmlns="" id="{A97DA0B4-B84C-40CF-BF19-343237A494C0}"/>
              </a:ext>
            </a:extLst>
          </p:cNvPr>
          <p:cNvSpPr>
            <a:spLocks noGrp="1" noChangeArrowheads="1"/>
          </p:cNvSpPr>
          <p:nvPr>
            <p:ph type="sldNum" sz="quarter" idx="12"/>
          </p:nvPr>
        </p:nvSpPr>
        <p:spPr bwMode="auto">
          <a:xfrm>
            <a:off x="6957646" y="64897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9C8D3C22-2803-41FD-9CB2-F9431FADF888}" type="slidenum">
              <a:rPr lang="ja-JP" altLang="en-US" sz="1200" smtClean="0"/>
              <a:pPr>
                <a:spcBef>
                  <a:spcPct val="0"/>
                </a:spcBef>
                <a:buFontTx/>
                <a:buNone/>
              </a:pPr>
              <a:t>70</a:t>
            </a:fld>
            <a:endParaRPr lang="ja-JP" altLang="en-US" sz="1200"/>
          </a:p>
        </p:txBody>
      </p:sp>
      <p:sp>
        <p:nvSpPr>
          <p:cNvPr id="21" name="テキスト ボックス 20">
            <a:extLst>
              <a:ext uri="{FF2B5EF4-FFF2-40B4-BE49-F238E27FC236}">
                <a16:creationId xmlns:a16="http://schemas.microsoft.com/office/drawing/2014/main" xmlns="" id="{2044A20F-E0DB-4D7B-8952-54F597FE5ED5}"/>
              </a:ext>
            </a:extLst>
          </p:cNvPr>
          <p:cNvSpPr txBox="1"/>
          <p:nvPr/>
        </p:nvSpPr>
        <p:spPr>
          <a:xfrm>
            <a:off x="7514417" y="1342509"/>
            <a:ext cx="954107" cy="646331"/>
          </a:xfrm>
          <a:prstGeom prst="rect">
            <a:avLst/>
          </a:prstGeom>
          <a:noFill/>
        </p:spPr>
        <p:txBody>
          <a:bodyPr wrap="non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職員当たり</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営業収益</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xmlns="" id="{920E0640-3863-46AD-857B-941D5F4C4C2E}"/>
              </a:ext>
            </a:extLst>
          </p:cNvPr>
          <p:cNvSpPr txBox="1"/>
          <p:nvPr/>
        </p:nvSpPr>
        <p:spPr>
          <a:xfrm>
            <a:off x="1119226" y="1342509"/>
            <a:ext cx="954107"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有収水量</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／取水能力</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xmlns="" id="{918F71C9-FFBE-4C0D-A626-B827833DA560}"/>
              </a:ext>
            </a:extLst>
          </p:cNvPr>
          <p:cNvSpPr txBox="1"/>
          <p:nvPr/>
        </p:nvSpPr>
        <p:spPr>
          <a:xfrm>
            <a:off x="5426185" y="1342509"/>
            <a:ext cx="878767" cy="646331"/>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職員当たり</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給水人口</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xmlns="" id="{92DE4BD6-3DA8-48A4-9FF4-459F423044AB}"/>
              </a:ext>
            </a:extLst>
          </p:cNvPr>
          <p:cNvSpPr txBox="1"/>
          <p:nvPr/>
        </p:nvSpPr>
        <p:spPr>
          <a:xfrm>
            <a:off x="3218277" y="1342509"/>
            <a:ext cx="954107" cy="461665"/>
          </a:xfrm>
          <a:prstGeom prst="rect">
            <a:avLst/>
          </a:prstGeom>
          <a:noFill/>
        </p:spPr>
        <p:txBody>
          <a:bodyPr wrap="non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施設利用率</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xmlns="" id="{DE1D72EE-2BA3-4384-9119-75007A27BABC}"/>
              </a:ext>
            </a:extLst>
          </p:cNvPr>
          <p:cNvSpPr/>
          <p:nvPr/>
        </p:nvSpPr>
        <p:spPr>
          <a:xfrm>
            <a:off x="93856" y="2204864"/>
            <a:ext cx="936000" cy="288032"/>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16" name="正方形/長方形 15">
            <a:extLst>
              <a:ext uri="{FF2B5EF4-FFF2-40B4-BE49-F238E27FC236}">
                <a16:creationId xmlns:a16="http://schemas.microsoft.com/office/drawing/2014/main" xmlns="" id="{50783509-26C0-48B7-A89A-46B1705DE60D}"/>
              </a:ext>
            </a:extLst>
          </p:cNvPr>
          <p:cNvSpPr/>
          <p:nvPr/>
        </p:nvSpPr>
        <p:spPr>
          <a:xfrm>
            <a:off x="971600" y="764704"/>
            <a:ext cx="7062148" cy="338554"/>
          </a:xfrm>
          <a:prstGeom prst="rect">
            <a:avLst/>
          </a:prstGeom>
        </p:spPr>
        <p:txBody>
          <a:bodyPr wrap="square">
            <a:spAutoFit/>
          </a:bodyPr>
          <a:lstStyle/>
          <a:p>
            <a:pPr marL="285750" lvl="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経営効率は同種同規模団体と比べても同じような水準を保持</a:t>
            </a:r>
          </a:p>
        </p:txBody>
      </p:sp>
      <p:cxnSp>
        <p:nvCxnSpPr>
          <p:cNvPr id="20" name="直線コネクタ 19"/>
          <p:cNvCxnSpPr/>
          <p:nvPr/>
        </p:nvCxnSpPr>
        <p:spPr>
          <a:xfrm>
            <a:off x="251520" y="620688"/>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2065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xmlns="" id="{1D61F9E1-9267-41D2-A384-FBBF79C19ABE}"/>
              </a:ext>
            </a:extLst>
          </p:cNvPr>
          <p:cNvGraphicFramePr/>
          <p:nvPr>
            <p:extLst/>
          </p:nvPr>
        </p:nvGraphicFramePr>
        <p:xfrm>
          <a:off x="25387" y="1849876"/>
          <a:ext cx="2700000" cy="484031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xmlns="" id="{68877D9A-612F-4213-902E-7E8DDC084F4B}"/>
              </a:ext>
            </a:extLst>
          </p:cNvPr>
          <p:cNvSpPr txBox="1"/>
          <p:nvPr/>
        </p:nvSpPr>
        <p:spPr>
          <a:xfrm>
            <a:off x="2506929" y="116632"/>
            <a:ext cx="426751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主要用水事業者の比較（経営指標）</a:t>
            </a:r>
          </a:p>
        </p:txBody>
      </p:sp>
      <p:graphicFrame>
        <p:nvGraphicFramePr>
          <p:cNvPr id="6" name="グラフ 5">
            <a:extLst>
              <a:ext uri="{FF2B5EF4-FFF2-40B4-BE49-F238E27FC236}">
                <a16:creationId xmlns:a16="http://schemas.microsoft.com/office/drawing/2014/main" xmlns="" id="{BCC8655F-D4FF-4DFC-A709-27C82BC145E5}"/>
              </a:ext>
            </a:extLst>
          </p:cNvPr>
          <p:cNvGraphicFramePr/>
          <p:nvPr>
            <p:extLst/>
          </p:nvPr>
        </p:nvGraphicFramePr>
        <p:xfrm>
          <a:off x="2771800" y="1894032"/>
          <a:ext cx="1620000" cy="475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xmlns="" id="{65EC29CA-5E9E-4E16-A03F-9AC5606ABFF2}"/>
              </a:ext>
            </a:extLst>
          </p:cNvPr>
          <p:cNvGraphicFramePr/>
          <p:nvPr>
            <p:extLst/>
          </p:nvPr>
        </p:nvGraphicFramePr>
        <p:xfrm>
          <a:off x="4387040" y="1899262"/>
          <a:ext cx="1620000" cy="475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a:extLst>
              <a:ext uri="{FF2B5EF4-FFF2-40B4-BE49-F238E27FC236}">
                <a16:creationId xmlns:a16="http://schemas.microsoft.com/office/drawing/2014/main" xmlns="" id="{704413ED-2FE5-4E5D-AC61-C386FC47FB23}"/>
              </a:ext>
            </a:extLst>
          </p:cNvPr>
          <p:cNvGraphicFramePr/>
          <p:nvPr>
            <p:extLst/>
          </p:nvPr>
        </p:nvGraphicFramePr>
        <p:xfrm>
          <a:off x="5962688" y="1894032"/>
          <a:ext cx="1620000" cy="475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グラフ 12">
            <a:extLst>
              <a:ext uri="{FF2B5EF4-FFF2-40B4-BE49-F238E27FC236}">
                <a16:creationId xmlns:a16="http://schemas.microsoft.com/office/drawing/2014/main" xmlns="" id="{78BA2745-2C68-47E3-BAA6-407846B51176}"/>
              </a:ext>
            </a:extLst>
          </p:cNvPr>
          <p:cNvGraphicFramePr/>
          <p:nvPr>
            <p:extLst/>
          </p:nvPr>
        </p:nvGraphicFramePr>
        <p:xfrm>
          <a:off x="7488504" y="1894032"/>
          <a:ext cx="1620000" cy="4752000"/>
        </p:xfrm>
        <a:graphic>
          <a:graphicData uri="http://schemas.openxmlformats.org/drawingml/2006/chart">
            <c:chart xmlns:c="http://schemas.openxmlformats.org/drawingml/2006/chart" xmlns:r="http://schemas.openxmlformats.org/officeDocument/2006/relationships" r:id="rId6"/>
          </a:graphicData>
        </a:graphic>
      </p:graphicFrame>
      <p:cxnSp>
        <p:nvCxnSpPr>
          <p:cNvPr id="15" name="直線コネクタ 14">
            <a:extLst>
              <a:ext uri="{FF2B5EF4-FFF2-40B4-BE49-F238E27FC236}">
                <a16:creationId xmlns:a16="http://schemas.microsoft.com/office/drawing/2014/main" xmlns="" id="{BDADF17F-D958-4880-9D0A-42B2FA4C3E23}"/>
              </a:ext>
            </a:extLst>
          </p:cNvPr>
          <p:cNvCxnSpPr/>
          <p:nvPr/>
        </p:nvCxnSpPr>
        <p:spPr>
          <a:xfrm>
            <a:off x="2935805" y="2058618"/>
            <a:ext cx="0" cy="43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xmlns="" id="{A26C20AF-618F-4539-B274-7E880A88923D}"/>
              </a:ext>
            </a:extLst>
          </p:cNvPr>
          <p:cNvCxnSpPr/>
          <p:nvPr/>
        </p:nvCxnSpPr>
        <p:spPr>
          <a:xfrm>
            <a:off x="4558493" y="2107022"/>
            <a:ext cx="0" cy="43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xmlns="" id="{8E2F198A-4761-481A-8092-B38DDFA31216}"/>
              </a:ext>
            </a:extLst>
          </p:cNvPr>
          <p:cNvCxnSpPr/>
          <p:nvPr/>
        </p:nvCxnSpPr>
        <p:spPr>
          <a:xfrm>
            <a:off x="6142528" y="2060848"/>
            <a:ext cx="0" cy="43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xmlns="" id="{9EFDC477-E106-43E6-A492-838E30C9042C}"/>
              </a:ext>
            </a:extLst>
          </p:cNvPr>
          <p:cNvCxnSpPr/>
          <p:nvPr/>
        </p:nvCxnSpPr>
        <p:spPr>
          <a:xfrm>
            <a:off x="7661560" y="2132856"/>
            <a:ext cx="0" cy="43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スライド番号プレースホルダー 2">
            <a:extLst>
              <a:ext uri="{FF2B5EF4-FFF2-40B4-BE49-F238E27FC236}">
                <a16:creationId xmlns:a16="http://schemas.microsoft.com/office/drawing/2014/main" xmlns="" id="{A97DA0B4-B84C-40CF-BF19-343237A494C0}"/>
              </a:ext>
            </a:extLst>
          </p:cNvPr>
          <p:cNvSpPr>
            <a:spLocks noGrp="1" noChangeArrowheads="1"/>
          </p:cNvSpPr>
          <p:nvPr>
            <p:ph type="sldNum" sz="quarter" idx="12"/>
          </p:nvPr>
        </p:nvSpPr>
        <p:spPr bwMode="auto">
          <a:xfrm>
            <a:off x="6957646" y="64897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9C8D3C22-2803-41FD-9CB2-F9431FADF888}" type="slidenum">
              <a:rPr lang="ja-JP" altLang="en-US" sz="1200" smtClean="0"/>
              <a:pPr>
                <a:spcBef>
                  <a:spcPct val="0"/>
                </a:spcBef>
                <a:buFontTx/>
                <a:buNone/>
              </a:pPr>
              <a:t>71</a:t>
            </a:fld>
            <a:endParaRPr lang="ja-JP" altLang="en-US" sz="1200"/>
          </a:p>
        </p:txBody>
      </p:sp>
      <p:sp>
        <p:nvSpPr>
          <p:cNvPr id="21" name="テキスト ボックス 20"/>
          <p:cNvSpPr txBox="1"/>
          <p:nvPr/>
        </p:nvSpPr>
        <p:spPr>
          <a:xfrm>
            <a:off x="4472116" y="1489184"/>
            <a:ext cx="1107996"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料金収入対</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企業債費比率</a:t>
            </a:r>
          </a:p>
        </p:txBody>
      </p:sp>
      <p:sp>
        <p:nvSpPr>
          <p:cNvPr id="22" name="テキスト ボックス 21"/>
          <p:cNvSpPr txBox="1"/>
          <p:nvPr/>
        </p:nvSpPr>
        <p:spPr>
          <a:xfrm>
            <a:off x="942766" y="1581517"/>
            <a:ext cx="1107996"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経常収支比率</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xmlns="" id="{3E835BD1-DC7A-4E5C-8A61-237B4BA7ABC4}"/>
              </a:ext>
            </a:extLst>
          </p:cNvPr>
          <p:cNvSpPr txBox="1"/>
          <p:nvPr/>
        </p:nvSpPr>
        <p:spPr>
          <a:xfrm>
            <a:off x="2987824" y="1489184"/>
            <a:ext cx="800219" cy="461665"/>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自己資本</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構成比率</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xmlns="" id="{68550E64-2F53-4D28-A704-9992C8232C8E}"/>
              </a:ext>
            </a:extLst>
          </p:cNvPr>
          <p:cNvSpPr txBox="1"/>
          <p:nvPr/>
        </p:nvSpPr>
        <p:spPr>
          <a:xfrm>
            <a:off x="7712476" y="1581517"/>
            <a:ext cx="1107996"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管路経年化率</a:t>
            </a:r>
          </a:p>
        </p:txBody>
      </p:sp>
      <p:sp>
        <p:nvSpPr>
          <p:cNvPr id="25" name="テキスト ボックス 24">
            <a:extLst>
              <a:ext uri="{FF2B5EF4-FFF2-40B4-BE49-F238E27FC236}">
                <a16:creationId xmlns:a16="http://schemas.microsoft.com/office/drawing/2014/main" xmlns="" id="{2857FF52-BEF6-4E9C-A7CC-2B090757CAD9}"/>
              </a:ext>
            </a:extLst>
          </p:cNvPr>
          <p:cNvSpPr txBox="1"/>
          <p:nvPr/>
        </p:nvSpPr>
        <p:spPr>
          <a:xfrm>
            <a:off x="6156176" y="1489184"/>
            <a:ext cx="954107"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企業債残高</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xmlns="" id="{DE1D72EE-2BA3-4384-9119-75007A27BABC}"/>
              </a:ext>
            </a:extLst>
          </p:cNvPr>
          <p:cNvSpPr/>
          <p:nvPr/>
        </p:nvSpPr>
        <p:spPr>
          <a:xfrm>
            <a:off x="93856" y="2204864"/>
            <a:ext cx="936000" cy="288032"/>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20" name="正方形/長方形 19">
            <a:extLst>
              <a:ext uri="{FF2B5EF4-FFF2-40B4-BE49-F238E27FC236}">
                <a16:creationId xmlns:a16="http://schemas.microsoft.com/office/drawing/2014/main" xmlns="" id="{50783509-26C0-48B7-A89A-46B1705DE60D}"/>
              </a:ext>
            </a:extLst>
          </p:cNvPr>
          <p:cNvSpPr/>
          <p:nvPr/>
        </p:nvSpPr>
        <p:spPr>
          <a:xfrm>
            <a:off x="1110252" y="679048"/>
            <a:ext cx="7062148" cy="584775"/>
          </a:xfrm>
          <a:prstGeom prst="rect">
            <a:avLst/>
          </a:prstGeom>
        </p:spPr>
        <p:txBody>
          <a:bodyPr wrap="square">
            <a:spAutoFit/>
          </a:bodyPr>
          <a:lstStyle/>
          <a:p>
            <a:pPr marL="285750" lvl="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自己資本比率がやや低い一方で、企業債残高はやや少ない。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大阪市と同様、管路経年化率が突出して高い。</a:t>
            </a:r>
          </a:p>
        </p:txBody>
      </p:sp>
      <p:cxnSp>
        <p:nvCxnSpPr>
          <p:cNvPr id="27" name="直線コネクタ 26"/>
          <p:cNvCxnSpPr/>
          <p:nvPr/>
        </p:nvCxnSpPr>
        <p:spPr>
          <a:xfrm>
            <a:off x="251520" y="620688"/>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112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p:nvPr>
            <p:extLst/>
          </p:nvPr>
        </p:nvGraphicFramePr>
        <p:xfrm>
          <a:off x="-1193" y="1849876"/>
          <a:ext cx="2520000" cy="486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1537032" y="121948"/>
            <a:ext cx="6505307"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主要末端給水事業者の比較（基本データ／規模・能力）</a:t>
            </a:r>
          </a:p>
        </p:txBody>
      </p:sp>
      <p:graphicFrame>
        <p:nvGraphicFramePr>
          <p:cNvPr id="5" name="グラフ 4"/>
          <p:cNvGraphicFramePr/>
          <p:nvPr>
            <p:extLst/>
          </p:nvPr>
        </p:nvGraphicFramePr>
        <p:xfrm>
          <a:off x="2590572" y="1849876"/>
          <a:ext cx="1620000" cy="486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6123975" y="1436568"/>
            <a:ext cx="723275" cy="492443"/>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管延長</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p:nvPr>
            <p:extLst/>
          </p:nvPr>
        </p:nvGraphicFramePr>
        <p:xfrm>
          <a:off x="5676284" y="1849876"/>
          <a:ext cx="1692000" cy="486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7969135" y="1436568"/>
            <a:ext cx="723275" cy="492443"/>
          </a:xfrm>
          <a:prstGeom prst="rect">
            <a:avLst/>
          </a:prstGeom>
          <a:no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職員数</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905858" y="1436568"/>
            <a:ext cx="902811" cy="492443"/>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自己水率</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p:nvPr>
            <p:extLst/>
          </p:nvPr>
        </p:nvGraphicFramePr>
        <p:xfrm>
          <a:off x="4159590" y="1849876"/>
          <a:ext cx="1620000" cy="48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p:cNvGraphicFramePr/>
          <p:nvPr>
            <p:extLst/>
          </p:nvPr>
        </p:nvGraphicFramePr>
        <p:xfrm>
          <a:off x="7358020" y="1849876"/>
          <a:ext cx="1764000" cy="4860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テキスト ボックス 17"/>
          <p:cNvSpPr txBox="1"/>
          <p:nvPr/>
        </p:nvSpPr>
        <p:spPr>
          <a:xfrm>
            <a:off x="1038244" y="1436568"/>
            <a:ext cx="902811" cy="492443"/>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給水人口</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a:off x="2765209" y="1959360"/>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853053" y="1959360"/>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344746" y="1959360"/>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525760" y="1959360"/>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スライド番号プレースホルダー 2"/>
          <p:cNvSpPr>
            <a:spLocks noGrp="1" noChangeArrowheads="1"/>
          </p:cNvSpPr>
          <p:nvPr>
            <p:ph type="sldNum" sz="quarter" idx="12"/>
          </p:nvPr>
        </p:nvSpPr>
        <p:spPr bwMode="auto">
          <a:xfrm>
            <a:off x="7015016" y="64897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9C8D3C22-2803-41FD-9CB2-F9431FADF888}" type="slidenum">
              <a:rPr lang="ja-JP" altLang="en-US" sz="1200" smtClean="0"/>
              <a:pPr>
                <a:spcBef>
                  <a:spcPct val="0"/>
                </a:spcBef>
                <a:buFontTx/>
                <a:buNone/>
              </a:pPr>
              <a:t>72</a:t>
            </a:fld>
            <a:endParaRPr lang="ja-JP" altLang="en-US" sz="1200"/>
          </a:p>
        </p:txBody>
      </p:sp>
      <p:sp>
        <p:nvSpPr>
          <p:cNvPr id="21" name="テキスト ボックス 20">
            <a:extLst>
              <a:ext uri="{FF2B5EF4-FFF2-40B4-BE49-F238E27FC236}">
                <a16:creationId xmlns:a16="http://schemas.microsoft.com/office/drawing/2014/main" xmlns="" id="{26E31D45-F2B6-4CCA-9E72-122AC81EF3FD}"/>
              </a:ext>
            </a:extLst>
          </p:cNvPr>
          <p:cNvSpPr txBox="1"/>
          <p:nvPr/>
        </p:nvSpPr>
        <p:spPr>
          <a:xfrm>
            <a:off x="4412857" y="1436568"/>
            <a:ext cx="1107996" cy="492443"/>
          </a:xfrm>
          <a:prstGeom prst="rect">
            <a:avLst/>
          </a:prstGeom>
          <a:no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有収水量</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（万㎥／日）</a:t>
            </a:r>
          </a:p>
        </p:txBody>
      </p:sp>
      <p:sp>
        <p:nvSpPr>
          <p:cNvPr id="3" name="波線 2">
            <a:extLst>
              <a:ext uri="{FF2B5EF4-FFF2-40B4-BE49-F238E27FC236}">
                <a16:creationId xmlns:a16="http://schemas.microsoft.com/office/drawing/2014/main" xmlns="" id="{E449873A-5857-4DDB-9611-62AA2165F493}"/>
              </a:ext>
            </a:extLst>
          </p:cNvPr>
          <p:cNvSpPr/>
          <p:nvPr/>
        </p:nvSpPr>
        <p:spPr>
          <a:xfrm rot="5400000">
            <a:off x="1951096" y="2198106"/>
            <a:ext cx="396000" cy="72000"/>
          </a:xfrm>
          <a:prstGeom prst="wave">
            <a:avLst/>
          </a:prstGeom>
          <a:solidFill>
            <a:schemeClr val="bg1"/>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6" name="テキスト ボックス 5">
            <a:extLst>
              <a:ext uri="{FF2B5EF4-FFF2-40B4-BE49-F238E27FC236}">
                <a16:creationId xmlns:a16="http://schemas.microsoft.com/office/drawing/2014/main" xmlns="" id="{EFF0BCD6-8853-462C-8D45-88C275C3C0EB}"/>
              </a:ext>
            </a:extLst>
          </p:cNvPr>
          <p:cNvSpPr txBox="1"/>
          <p:nvPr/>
        </p:nvSpPr>
        <p:spPr>
          <a:xfrm>
            <a:off x="2206368" y="2102659"/>
            <a:ext cx="447558" cy="246221"/>
          </a:xfrm>
          <a:prstGeom prst="rect">
            <a:avLst/>
          </a:prstGeom>
          <a:noFill/>
        </p:spPr>
        <p:txBody>
          <a:bodyPr wrap="none" rtlCol="0">
            <a:spAutoFit/>
          </a:bodyPr>
          <a:lstStyle/>
          <a:p>
            <a:r>
              <a:rPr kumimoji="1" lang="en-US" altLang="ja-JP" sz="1000" dirty="0"/>
              <a:t>1323</a:t>
            </a:r>
            <a:endParaRPr kumimoji="1" lang="ja-JP" altLang="en-US" sz="1000" dirty="0"/>
          </a:p>
        </p:txBody>
      </p:sp>
      <p:sp>
        <p:nvSpPr>
          <p:cNvPr id="7" name="正方形/長方形 6">
            <a:extLst>
              <a:ext uri="{FF2B5EF4-FFF2-40B4-BE49-F238E27FC236}">
                <a16:creationId xmlns:a16="http://schemas.microsoft.com/office/drawing/2014/main" xmlns="" id="{17B3AED5-8EED-454B-BD2F-3B9C31F695F6}"/>
              </a:ext>
            </a:extLst>
          </p:cNvPr>
          <p:cNvSpPr/>
          <p:nvPr/>
        </p:nvSpPr>
        <p:spPr>
          <a:xfrm>
            <a:off x="96872" y="2564904"/>
            <a:ext cx="648072" cy="288032"/>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25" name="波線 24">
            <a:extLst>
              <a:ext uri="{FF2B5EF4-FFF2-40B4-BE49-F238E27FC236}">
                <a16:creationId xmlns:a16="http://schemas.microsoft.com/office/drawing/2014/main" xmlns="" id="{EE9C6844-39FA-49CA-97FD-212F3E7FCA82}"/>
              </a:ext>
            </a:extLst>
          </p:cNvPr>
          <p:cNvSpPr/>
          <p:nvPr/>
        </p:nvSpPr>
        <p:spPr>
          <a:xfrm rot="5400000">
            <a:off x="5049866" y="2198106"/>
            <a:ext cx="396000" cy="72000"/>
          </a:xfrm>
          <a:prstGeom prst="wave">
            <a:avLst/>
          </a:prstGeom>
          <a:solidFill>
            <a:schemeClr val="bg1"/>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26" name="テキスト ボックス 25">
            <a:extLst>
              <a:ext uri="{FF2B5EF4-FFF2-40B4-BE49-F238E27FC236}">
                <a16:creationId xmlns:a16="http://schemas.microsoft.com/office/drawing/2014/main" xmlns="" id="{00ACF407-5E7A-46CC-95B3-4644D1F1D876}"/>
              </a:ext>
            </a:extLst>
          </p:cNvPr>
          <p:cNvSpPr txBox="1"/>
          <p:nvPr/>
        </p:nvSpPr>
        <p:spPr>
          <a:xfrm>
            <a:off x="5394006" y="2102659"/>
            <a:ext cx="381836" cy="246221"/>
          </a:xfrm>
          <a:prstGeom prst="rect">
            <a:avLst/>
          </a:prstGeom>
          <a:noFill/>
        </p:spPr>
        <p:txBody>
          <a:bodyPr wrap="none" rtlCol="0">
            <a:spAutoFit/>
          </a:bodyPr>
          <a:lstStyle/>
          <a:p>
            <a:r>
              <a:rPr kumimoji="1" lang="en-US" altLang="ja-JP" sz="1000" dirty="0"/>
              <a:t>401</a:t>
            </a:r>
            <a:endParaRPr kumimoji="1" lang="ja-JP" altLang="en-US" sz="1000" dirty="0"/>
          </a:p>
        </p:txBody>
      </p:sp>
      <p:sp>
        <p:nvSpPr>
          <p:cNvPr id="27" name="波線 26">
            <a:extLst>
              <a:ext uri="{FF2B5EF4-FFF2-40B4-BE49-F238E27FC236}">
                <a16:creationId xmlns:a16="http://schemas.microsoft.com/office/drawing/2014/main" xmlns="" id="{998DF90C-BD08-4418-92E7-BAF46365B40A}"/>
              </a:ext>
            </a:extLst>
          </p:cNvPr>
          <p:cNvSpPr/>
          <p:nvPr/>
        </p:nvSpPr>
        <p:spPr>
          <a:xfrm rot="5400000">
            <a:off x="6727796" y="2186888"/>
            <a:ext cx="396000" cy="72000"/>
          </a:xfrm>
          <a:prstGeom prst="wave">
            <a:avLst/>
          </a:prstGeom>
          <a:solidFill>
            <a:schemeClr val="bg1"/>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28" name="テキスト ボックス 27">
            <a:extLst>
              <a:ext uri="{FF2B5EF4-FFF2-40B4-BE49-F238E27FC236}">
                <a16:creationId xmlns:a16="http://schemas.microsoft.com/office/drawing/2014/main" xmlns="" id="{4A01CB81-084B-4719-B89D-8BF9758014BC}"/>
              </a:ext>
            </a:extLst>
          </p:cNvPr>
          <p:cNvSpPr txBox="1"/>
          <p:nvPr/>
        </p:nvSpPr>
        <p:spPr>
          <a:xfrm>
            <a:off x="7012008" y="2102659"/>
            <a:ext cx="513282" cy="246221"/>
          </a:xfrm>
          <a:prstGeom prst="rect">
            <a:avLst/>
          </a:prstGeom>
          <a:noFill/>
        </p:spPr>
        <p:txBody>
          <a:bodyPr wrap="none" rtlCol="0">
            <a:spAutoFit/>
          </a:bodyPr>
          <a:lstStyle/>
          <a:p>
            <a:r>
              <a:rPr kumimoji="1" lang="en-US" altLang="ja-JP" sz="1000" dirty="0"/>
              <a:t>27666</a:t>
            </a:r>
            <a:endParaRPr kumimoji="1" lang="ja-JP" altLang="en-US" sz="1000" dirty="0"/>
          </a:p>
        </p:txBody>
      </p:sp>
      <p:sp>
        <p:nvSpPr>
          <p:cNvPr id="29" name="波線 28">
            <a:extLst>
              <a:ext uri="{FF2B5EF4-FFF2-40B4-BE49-F238E27FC236}">
                <a16:creationId xmlns:a16="http://schemas.microsoft.com/office/drawing/2014/main" xmlns="" id="{006F0C16-0A71-4928-9F24-DB3C460D707F}"/>
              </a:ext>
            </a:extLst>
          </p:cNvPr>
          <p:cNvSpPr/>
          <p:nvPr/>
        </p:nvSpPr>
        <p:spPr>
          <a:xfrm rot="5400000">
            <a:off x="8517364" y="2186888"/>
            <a:ext cx="396000" cy="72000"/>
          </a:xfrm>
          <a:prstGeom prst="wave">
            <a:avLst/>
          </a:prstGeom>
          <a:solidFill>
            <a:schemeClr val="bg1"/>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30" name="テキスト ボックス 29">
            <a:extLst>
              <a:ext uri="{FF2B5EF4-FFF2-40B4-BE49-F238E27FC236}">
                <a16:creationId xmlns:a16="http://schemas.microsoft.com/office/drawing/2014/main" xmlns="" id="{730FCF72-E02B-4BC6-9D2D-B89CFE15FCC5}"/>
              </a:ext>
            </a:extLst>
          </p:cNvPr>
          <p:cNvSpPr txBox="1"/>
          <p:nvPr/>
        </p:nvSpPr>
        <p:spPr>
          <a:xfrm>
            <a:off x="8769729" y="2127540"/>
            <a:ext cx="447558" cy="246221"/>
          </a:xfrm>
          <a:prstGeom prst="rect">
            <a:avLst/>
          </a:prstGeom>
          <a:noFill/>
        </p:spPr>
        <p:txBody>
          <a:bodyPr wrap="none" rtlCol="0">
            <a:spAutoFit/>
          </a:bodyPr>
          <a:lstStyle/>
          <a:p>
            <a:r>
              <a:rPr lang="en-US" altLang="ja-JP" sz="1000" dirty="0"/>
              <a:t>3543</a:t>
            </a:r>
            <a:endParaRPr kumimoji="1" lang="ja-JP" altLang="en-US" sz="1000" dirty="0"/>
          </a:p>
        </p:txBody>
      </p:sp>
      <p:sp>
        <p:nvSpPr>
          <p:cNvPr id="31" name="正方形/長方形 30">
            <a:extLst>
              <a:ext uri="{FF2B5EF4-FFF2-40B4-BE49-F238E27FC236}">
                <a16:creationId xmlns:a16="http://schemas.microsoft.com/office/drawing/2014/main" xmlns="" id="{50783509-26C0-48B7-A89A-46B1705DE60D}"/>
              </a:ext>
            </a:extLst>
          </p:cNvPr>
          <p:cNvSpPr/>
          <p:nvPr/>
        </p:nvSpPr>
        <p:spPr>
          <a:xfrm>
            <a:off x="1182260" y="685579"/>
            <a:ext cx="6846124" cy="584775"/>
          </a:xfrm>
          <a:prstGeom prst="rect">
            <a:avLst/>
          </a:prstGeom>
        </p:spPr>
        <p:txBody>
          <a:bodyPr wrap="square">
            <a:spAutoFit/>
          </a:bodyPr>
          <a:lstStyle/>
          <a:p>
            <a:pPr marL="285750" lvl="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自己水率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％の「自己完結型給水事業者」の中でも、大阪市は東京都に次ぐ規模を誇る</a:t>
            </a:r>
          </a:p>
        </p:txBody>
      </p:sp>
      <p:sp>
        <p:nvSpPr>
          <p:cNvPr id="33" name="テキスト ボックス 32"/>
          <p:cNvSpPr txBox="1">
            <a:spLocks noChangeArrowheads="1"/>
          </p:cNvSpPr>
          <p:nvPr/>
        </p:nvSpPr>
        <p:spPr bwMode="auto">
          <a:xfrm>
            <a:off x="-21526" y="6607642"/>
            <a:ext cx="27382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dirty="0">
                <a:latin typeface="Meiryo UI" pitchFamily="50" charset="-128"/>
                <a:ea typeface="Meiryo UI" pitchFamily="50" charset="-128"/>
                <a:cs typeface="Meiryo UI" pitchFamily="50" charset="-128"/>
              </a:rPr>
              <a:t>出典：総務省　平成</a:t>
            </a:r>
            <a:r>
              <a:rPr lang="en-US" altLang="ja-JP" sz="1000" dirty="0">
                <a:latin typeface="Meiryo UI" pitchFamily="50" charset="-128"/>
                <a:ea typeface="Meiryo UI" pitchFamily="50" charset="-128"/>
                <a:cs typeface="Meiryo UI" pitchFamily="50" charset="-128"/>
              </a:rPr>
              <a:t>27</a:t>
            </a:r>
            <a:r>
              <a:rPr lang="ja-JP" altLang="en-US" sz="1000" dirty="0">
                <a:latin typeface="Meiryo UI" pitchFamily="50" charset="-128"/>
                <a:ea typeface="Meiryo UI" pitchFamily="50" charset="-128"/>
                <a:cs typeface="Meiryo UI" pitchFamily="50" charset="-128"/>
              </a:rPr>
              <a:t>年度地方公営企業年鑑</a:t>
            </a:r>
            <a:endParaRPr lang="en-US" altLang="ja-JP" sz="1000" dirty="0">
              <a:latin typeface="Meiryo UI" pitchFamily="50" charset="-128"/>
              <a:ea typeface="Meiryo UI" pitchFamily="50" charset="-128"/>
              <a:cs typeface="Meiryo UI" pitchFamily="50" charset="-128"/>
            </a:endParaRPr>
          </a:p>
        </p:txBody>
      </p:sp>
      <p:cxnSp>
        <p:nvCxnSpPr>
          <p:cNvPr id="34" name="直線コネクタ 33"/>
          <p:cNvCxnSpPr/>
          <p:nvPr/>
        </p:nvCxnSpPr>
        <p:spPr>
          <a:xfrm>
            <a:off x="251520" y="620688"/>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48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57380" y="116632"/>
            <a:ext cx="5904180"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主要末端給水事業者の比較（</a:t>
            </a:r>
            <a:r>
              <a:rPr kumimoji="1" lang="ja-JP" altLang="en-US" sz="2000" b="1" dirty="0">
                <a:latin typeface="Meiryo UI" panose="020B0604030504040204" pitchFamily="50" charset="-128"/>
                <a:ea typeface="Meiryo UI" panose="020B0604030504040204" pitchFamily="50" charset="-128"/>
              </a:rPr>
              <a:t>基本データ／料金）</a:t>
            </a:r>
          </a:p>
        </p:txBody>
      </p:sp>
      <p:sp>
        <p:nvSpPr>
          <p:cNvPr id="9" name="テキスト ボックス 8"/>
          <p:cNvSpPr txBox="1"/>
          <p:nvPr/>
        </p:nvSpPr>
        <p:spPr>
          <a:xfrm>
            <a:off x="3597077" y="1555742"/>
            <a:ext cx="902811" cy="492443"/>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給水</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原価</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281104" y="1555742"/>
            <a:ext cx="1082348" cy="492443"/>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料金回収率</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085880" y="1555742"/>
            <a:ext cx="902811" cy="492443"/>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水道料金</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スライド番号プレースホルダー 2"/>
          <p:cNvSpPr>
            <a:spLocks noGrp="1" noChangeArrowheads="1"/>
          </p:cNvSpPr>
          <p:nvPr>
            <p:ph type="sldNum" sz="quarter" idx="12"/>
          </p:nvPr>
        </p:nvSpPr>
        <p:spPr bwMode="auto">
          <a:xfrm>
            <a:off x="7001962" y="651762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9C8D3C22-2803-41FD-9CB2-F9431FADF888}" type="slidenum">
              <a:rPr lang="ja-JP" altLang="en-US" sz="1200" smtClean="0"/>
              <a:pPr>
                <a:spcBef>
                  <a:spcPct val="0"/>
                </a:spcBef>
                <a:buFontTx/>
                <a:buNone/>
              </a:pPr>
              <a:t>73</a:t>
            </a:fld>
            <a:endParaRPr lang="ja-JP" altLang="en-US" sz="1200"/>
          </a:p>
        </p:txBody>
      </p:sp>
      <p:sp>
        <p:nvSpPr>
          <p:cNvPr id="21" name="テキスト ボックス 20">
            <a:extLst>
              <a:ext uri="{FF2B5EF4-FFF2-40B4-BE49-F238E27FC236}">
                <a16:creationId xmlns:a16="http://schemas.microsoft.com/office/drawing/2014/main" xmlns="" id="{26E31D45-F2B6-4CCA-9E72-122AC81EF3FD}"/>
              </a:ext>
            </a:extLst>
          </p:cNvPr>
          <p:cNvSpPr txBox="1"/>
          <p:nvPr/>
        </p:nvSpPr>
        <p:spPr>
          <a:xfrm>
            <a:off x="5469389" y="1555742"/>
            <a:ext cx="902811" cy="492443"/>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供給単価</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a:extLst>
              <a:ext uri="{FF2B5EF4-FFF2-40B4-BE49-F238E27FC236}">
                <a16:creationId xmlns:a16="http://schemas.microsoft.com/office/drawing/2014/main" xmlns="" id="{8C168BAB-A29E-43C7-B90C-92C7524759E3}"/>
              </a:ext>
            </a:extLst>
          </p:cNvPr>
          <p:cNvGraphicFramePr/>
          <p:nvPr>
            <p:extLst/>
          </p:nvPr>
        </p:nvGraphicFramePr>
        <p:xfrm>
          <a:off x="-1193" y="1849876"/>
          <a:ext cx="2592000" cy="48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a:extLst>
              <a:ext uri="{FF2B5EF4-FFF2-40B4-BE49-F238E27FC236}">
                <a16:creationId xmlns:a16="http://schemas.microsoft.com/office/drawing/2014/main" xmlns="" id="{17D93B15-8C2C-4431-907B-351B7B57D70C}"/>
              </a:ext>
            </a:extLst>
          </p:cNvPr>
          <p:cNvGraphicFramePr/>
          <p:nvPr>
            <p:extLst/>
          </p:nvPr>
        </p:nvGraphicFramePr>
        <p:xfrm>
          <a:off x="3212320" y="1849876"/>
          <a:ext cx="1620000" cy="48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a:extLst>
              <a:ext uri="{FF2B5EF4-FFF2-40B4-BE49-F238E27FC236}">
                <a16:creationId xmlns:a16="http://schemas.microsoft.com/office/drawing/2014/main" xmlns="" id="{EC35276F-FF3C-49BC-8472-81B345198ACA}"/>
              </a:ext>
            </a:extLst>
          </p:cNvPr>
          <p:cNvGraphicFramePr/>
          <p:nvPr>
            <p:extLst/>
          </p:nvPr>
        </p:nvGraphicFramePr>
        <p:xfrm>
          <a:off x="6984456" y="1849876"/>
          <a:ext cx="1692000" cy="48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a:extLst>
              <a:ext uri="{FF2B5EF4-FFF2-40B4-BE49-F238E27FC236}">
                <a16:creationId xmlns:a16="http://schemas.microsoft.com/office/drawing/2014/main" xmlns="" id="{92B75EC6-6071-469D-8A62-57932B860C32}"/>
              </a:ext>
            </a:extLst>
          </p:cNvPr>
          <p:cNvGraphicFramePr/>
          <p:nvPr>
            <p:extLst/>
          </p:nvPr>
        </p:nvGraphicFramePr>
        <p:xfrm>
          <a:off x="5128986" y="1849876"/>
          <a:ext cx="1620000" cy="4860000"/>
        </p:xfrm>
        <a:graphic>
          <a:graphicData uri="http://schemas.openxmlformats.org/drawingml/2006/chart">
            <c:chart xmlns:c="http://schemas.openxmlformats.org/drawingml/2006/chart" xmlns:r="http://schemas.openxmlformats.org/officeDocument/2006/relationships" r:id="rId5"/>
          </a:graphicData>
        </a:graphic>
      </p:graphicFrame>
      <p:cxnSp>
        <p:nvCxnSpPr>
          <p:cNvPr id="27" name="直線コネクタ 26">
            <a:extLst>
              <a:ext uri="{FF2B5EF4-FFF2-40B4-BE49-F238E27FC236}">
                <a16:creationId xmlns:a16="http://schemas.microsoft.com/office/drawing/2014/main" xmlns="" id="{99E522B5-64C8-486D-A2EC-F101D6382D62}"/>
              </a:ext>
            </a:extLst>
          </p:cNvPr>
          <p:cNvCxnSpPr/>
          <p:nvPr/>
        </p:nvCxnSpPr>
        <p:spPr>
          <a:xfrm>
            <a:off x="3386957" y="1959360"/>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xmlns="" id="{8C1E2E70-CCBA-4FEB-B4B6-E83EBFA1CC4F}"/>
              </a:ext>
            </a:extLst>
          </p:cNvPr>
          <p:cNvCxnSpPr/>
          <p:nvPr/>
        </p:nvCxnSpPr>
        <p:spPr>
          <a:xfrm>
            <a:off x="7177173" y="1959360"/>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xmlns="" id="{80E96416-3727-4AD6-A2C1-D72E967D0283}"/>
              </a:ext>
            </a:extLst>
          </p:cNvPr>
          <p:cNvCxnSpPr/>
          <p:nvPr/>
        </p:nvCxnSpPr>
        <p:spPr>
          <a:xfrm>
            <a:off x="5314142" y="1959360"/>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xmlns="" id="{DE1D72EE-2BA3-4384-9119-75007A27BABC}"/>
              </a:ext>
            </a:extLst>
          </p:cNvPr>
          <p:cNvSpPr/>
          <p:nvPr/>
        </p:nvSpPr>
        <p:spPr>
          <a:xfrm>
            <a:off x="96872" y="2564904"/>
            <a:ext cx="648072" cy="288032"/>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17" name="正方形/長方形 16">
            <a:extLst>
              <a:ext uri="{FF2B5EF4-FFF2-40B4-BE49-F238E27FC236}">
                <a16:creationId xmlns:a16="http://schemas.microsoft.com/office/drawing/2014/main" xmlns="" id="{899B7495-D24D-4C46-8AEB-7F39EB789C41}"/>
              </a:ext>
            </a:extLst>
          </p:cNvPr>
          <p:cNvSpPr/>
          <p:nvPr/>
        </p:nvSpPr>
        <p:spPr>
          <a:xfrm>
            <a:off x="1182260" y="685579"/>
            <a:ext cx="6846124" cy="584775"/>
          </a:xfrm>
          <a:prstGeom prst="rect">
            <a:avLst/>
          </a:prstGeom>
        </p:spPr>
        <p:txBody>
          <a:bodyPr wrap="square">
            <a:spAutoFit/>
          </a:bodyPr>
          <a:lstStyle/>
          <a:p>
            <a:pPr marL="285750" lvl="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大阪市は同種同規模の水道事業者の中でも、給水原価（水道料金）が低く抑えられている。</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a:spLocks noChangeArrowheads="1"/>
          </p:cNvSpPr>
          <p:nvPr/>
        </p:nvSpPr>
        <p:spPr bwMode="auto">
          <a:xfrm>
            <a:off x="-21526" y="6607642"/>
            <a:ext cx="57486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dirty="0">
                <a:latin typeface="Meiryo UI" pitchFamily="50" charset="-128"/>
                <a:ea typeface="Meiryo UI" pitchFamily="50" charset="-128"/>
                <a:cs typeface="Meiryo UI" pitchFamily="50" charset="-128"/>
              </a:rPr>
              <a:t>出典：総務省　平成</a:t>
            </a:r>
            <a:r>
              <a:rPr lang="en-US" altLang="ja-JP" sz="1000" dirty="0">
                <a:latin typeface="Meiryo UI" pitchFamily="50" charset="-128"/>
                <a:ea typeface="Meiryo UI" pitchFamily="50" charset="-128"/>
                <a:cs typeface="Meiryo UI" pitchFamily="50" charset="-128"/>
              </a:rPr>
              <a:t>27</a:t>
            </a:r>
            <a:r>
              <a:rPr lang="ja-JP" altLang="en-US" sz="1000" dirty="0">
                <a:latin typeface="Meiryo UI" pitchFamily="50" charset="-128"/>
                <a:ea typeface="Meiryo UI" pitchFamily="50" charset="-128"/>
                <a:cs typeface="Meiryo UI" pitchFamily="50" charset="-128"/>
              </a:rPr>
              <a:t>年度地方公営企業年鑑（水道料金は家庭用・口径</a:t>
            </a:r>
            <a:r>
              <a:rPr lang="en-US" altLang="ja-JP" sz="1000" dirty="0">
                <a:latin typeface="Meiryo UI" pitchFamily="50" charset="-128"/>
                <a:ea typeface="Meiryo UI" pitchFamily="50" charset="-128"/>
                <a:cs typeface="Meiryo UI" pitchFamily="50" charset="-128"/>
              </a:rPr>
              <a:t>20㎜</a:t>
            </a:r>
            <a:r>
              <a:rPr lang="ja-JP" altLang="en-US" sz="1000" dirty="0">
                <a:latin typeface="Meiryo UI" pitchFamily="50" charset="-128"/>
                <a:ea typeface="Meiryo UI" pitchFamily="50" charset="-128"/>
                <a:cs typeface="Meiryo UI" pitchFamily="50" charset="-128"/>
              </a:rPr>
              <a:t>で１か月</a:t>
            </a:r>
            <a:r>
              <a:rPr lang="en-US" altLang="ja-JP" sz="1000" dirty="0">
                <a:latin typeface="Meiryo UI" pitchFamily="50" charset="-128"/>
                <a:ea typeface="Meiryo UI" pitchFamily="50" charset="-128"/>
                <a:cs typeface="Meiryo UI" pitchFamily="50" charset="-128"/>
              </a:rPr>
              <a:t>20</a:t>
            </a:r>
            <a:r>
              <a:rPr lang="ja-JP" altLang="en-US" sz="1000" dirty="0">
                <a:latin typeface="Meiryo UI" pitchFamily="50" charset="-128"/>
                <a:ea typeface="Meiryo UI" pitchFamily="50" charset="-128"/>
                <a:cs typeface="Meiryo UI" pitchFamily="50" charset="-128"/>
              </a:rPr>
              <a:t>㎥使用時）</a:t>
            </a:r>
            <a:endParaRPr lang="en-US" altLang="ja-JP" sz="1000" dirty="0">
              <a:latin typeface="Meiryo UI" pitchFamily="50" charset="-128"/>
              <a:ea typeface="Meiryo UI" pitchFamily="50" charset="-128"/>
              <a:cs typeface="Meiryo UI" pitchFamily="50" charset="-128"/>
            </a:endParaRPr>
          </a:p>
        </p:txBody>
      </p:sp>
      <p:cxnSp>
        <p:nvCxnSpPr>
          <p:cNvPr id="20" name="直線コネクタ 19"/>
          <p:cNvCxnSpPr/>
          <p:nvPr/>
        </p:nvCxnSpPr>
        <p:spPr>
          <a:xfrm>
            <a:off x="251520" y="620688"/>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10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p:cNvGraphicFramePr/>
          <p:nvPr>
            <p:extLst>
              <p:ext uri="{D42A27DB-BD31-4B8C-83A1-F6EECF244321}">
                <p14:modId xmlns:p14="http://schemas.microsoft.com/office/powerpoint/2010/main" val="3587225447"/>
              </p:ext>
            </p:extLst>
          </p:nvPr>
        </p:nvGraphicFramePr>
        <p:xfrm>
          <a:off x="7346808" y="1849876"/>
          <a:ext cx="1627352" cy="486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xmlns="" id="{68877D9A-612F-4213-902E-7E8DDC084F4B}"/>
              </a:ext>
            </a:extLst>
          </p:cNvPr>
          <p:cNvSpPr txBox="1"/>
          <p:nvPr/>
        </p:nvSpPr>
        <p:spPr>
          <a:xfrm>
            <a:off x="2195736" y="82888"/>
            <a:ext cx="4780476"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主要末端給水事業者の比較（</a:t>
            </a:r>
            <a:r>
              <a:rPr kumimoji="1" lang="ja-JP" altLang="en-US" sz="2000" b="1" dirty="0">
                <a:latin typeface="Meiryo UI" panose="020B0604030504040204" pitchFamily="50" charset="-128"/>
                <a:ea typeface="Meiryo UI" panose="020B0604030504040204" pitchFamily="50" charset="-128"/>
              </a:rPr>
              <a:t>経営効率）</a:t>
            </a:r>
          </a:p>
        </p:txBody>
      </p:sp>
      <p:sp>
        <p:nvSpPr>
          <p:cNvPr id="11" name="テキスト ボックス 10">
            <a:extLst>
              <a:ext uri="{FF2B5EF4-FFF2-40B4-BE49-F238E27FC236}">
                <a16:creationId xmlns:a16="http://schemas.microsoft.com/office/drawing/2014/main" xmlns="" id="{920E0640-3863-46AD-857B-941D5F4C4C2E}"/>
              </a:ext>
            </a:extLst>
          </p:cNvPr>
          <p:cNvSpPr txBox="1"/>
          <p:nvPr/>
        </p:nvSpPr>
        <p:spPr>
          <a:xfrm>
            <a:off x="1091930" y="1334100"/>
            <a:ext cx="954107" cy="646331"/>
          </a:xfrm>
          <a:prstGeom prst="rect">
            <a:avLst/>
          </a:prstGeom>
          <a:noFill/>
        </p:spPr>
        <p:txBody>
          <a:bodyPr wrap="non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有収水量</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／取水能力</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テキスト ボックス 13">
            <a:extLst>
              <a:ext uri="{FF2B5EF4-FFF2-40B4-BE49-F238E27FC236}">
                <a16:creationId xmlns:a16="http://schemas.microsoft.com/office/drawing/2014/main" xmlns="" id="{918F71C9-FFBE-4C0D-A626-B827833DA560}"/>
              </a:ext>
            </a:extLst>
          </p:cNvPr>
          <p:cNvSpPr txBox="1"/>
          <p:nvPr/>
        </p:nvSpPr>
        <p:spPr>
          <a:xfrm>
            <a:off x="6012160" y="1334100"/>
            <a:ext cx="878767" cy="646331"/>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職員当たり</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給水人口</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xmlns="" id="{A134DD3F-B3EE-4E92-B499-50B764BCCD01}"/>
              </a:ext>
            </a:extLst>
          </p:cNvPr>
          <p:cNvSpPr txBox="1"/>
          <p:nvPr/>
        </p:nvSpPr>
        <p:spPr>
          <a:xfrm>
            <a:off x="4279032" y="1334100"/>
            <a:ext cx="954107" cy="646331"/>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配水管</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使用効率</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（㎥／ｍ）</a:t>
            </a:r>
          </a:p>
        </p:txBody>
      </p:sp>
      <p:sp>
        <p:nvSpPr>
          <p:cNvPr id="20" name="テキスト ボックス 19">
            <a:extLst>
              <a:ext uri="{FF2B5EF4-FFF2-40B4-BE49-F238E27FC236}">
                <a16:creationId xmlns:a16="http://schemas.microsoft.com/office/drawing/2014/main" xmlns="" id="{92DE4BD6-3DA8-48A4-9FF4-459F423044AB}"/>
              </a:ext>
            </a:extLst>
          </p:cNvPr>
          <p:cNvSpPr txBox="1"/>
          <p:nvPr/>
        </p:nvSpPr>
        <p:spPr>
          <a:xfrm>
            <a:off x="2846439" y="1334100"/>
            <a:ext cx="954107" cy="461665"/>
          </a:xfrm>
          <a:prstGeom prst="rect">
            <a:avLst/>
          </a:prstGeom>
          <a:noFill/>
        </p:spPr>
        <p:txBody>
          <a:bodyPr wrap="non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施設利用率</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グラフ 20">
            <a:extLst>
              <a:ext uri="{FF2B5EF4-FFF2-40B4-BE49-F238E27FC236}">
                <a16:creationId xmlns:a16="http://schemas.microsoft.com/office/drawing/2014/main" xmlns="" id="{47AD94DE-69F2-4815-ACC4-FAE0C58A4156}"/>
              </a:ext>
            </a:extLst>
          </p:cNvPr>
          <p:cNvGraphicFramePr/>
          <p:nvPr>
            <p:extLst/>
          </p:nvPr>
        </p:nvGraphicFramePr>
        <p:xfrm>
          <a:off x="-1193" y="1849876"/>
          <a:ext cx="2520000" cy="48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グラフ 22">
            <a:extLst>
              <a:ext uri="{FF2B5EF4-FFF2-40B4-BE49-F238E27FC236}">
                <a16:creationId xmlns:a16="http://schemas.microsoft.com/office/drawing/2014/main" xmlns="" id="{7A07649B-042A-4A61-883C-028B22F2FADF}"/>
              </a:ext>
            </a:extLst>
          </p:cNvPr>
          <p:cNvGraphicFramePr/>
          <p:nvPr>
            <p:extLst/>
          </p:nvPr>
        </p:nvGraphicFramePr>
        <p:xfrm>
          <a:off x="2590572" y="1849876"/>
          <a:ext cx="1620000" cy="48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a:extLst>
              <a:ext uri="{FF2B5EF4-FFF2-40B4-BE49-F238E27FC236}">
                <a16:creationId xmlns:a16="http://schemas.microsoft.com/office/drawing/2014/main" xmlns="" id="{C85D7121-C1F4-4D78-8564-FF7F3583E7F1}"/>
              </a:ext>
            </a:extLst>
          </p:cNvPr>
          <p:cNvGraphicFramePr/>
          <p:nvPr>
            <p:extLst/>
          </p:nvPr>
        </p:nvGraphicFramePr>
        <p:xfrm>
          <a:off x="5676284" y="1849876"/>
          <a:ext cx="1692000" cy="4860000"/>
        </p:xfrm>
        <a:graphic>
          <a:graphicData uri="http://schemas.openxmlformats.org/drawingml/2006/chart">
            <c:chart xmlns:c="http://schemas.openxmlformats.org/drawingml/2006/chart" xmlns:r="http://schemas.openxmlformats.org/officeDocument/2006/relationships" r:id="rId5"/>
          </a:graphicData>
        </a:graphic>
      </p:graphicFrame>
      <p:cxnSp>
        <p:nvCxnSpPr>
          <p:cNvPr id="31" name="直線コネクタ 30">
            <a:extLst>
              <a:ext uri="{FF2B5EF4-FFF2-40B4-BE49-F238E27FC236}">
                <a16:creationId xmlns:a16="http://schemas.microsoft.com/office/drawing/2014/main" xmlns="" id="{A90FA6A4-37BF-4E5D-9F3E-5F58C389E418}"/>
              </a:ext>
            </a:extLst>
          </p:cNvPr>
          <p:cNvCxnSpPr/>
          <p:nvPr/>
        </p:nvCxnSpPr>
        <p:spPr>
          <a:xfrm>
            <a:off x="2765209" y="1959360"/>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xmlns="" id="{88999137-ACC4-4C93-9FA8-6D7748916F99}"/>
              </a:ext>
            </a:extLst>
          </p:cNvPr>
          <p:cNvCxnSpPr/>
          <p:nvPr/>
        </p:nvCxnSpPr>
        <p:spPr>
          <a:xfrm>
            <a:off x="5853053" y="1959360"/>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xmlns="" id="{44753A52-217C-4421-BBFD-4C20467C621D}"/>
              </a:ext>
            </a:extLst>
          </p:cNvPr>
          <p:cNvCxnSpPr/>
          <p:nvPr/>
        </p:nvCxnSpPr>
        <p:spPr>
          <a:xfrm>
            <a:off x="7518564" y="1959360"/>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2">
            <a:extLst>
              <a:ext uri="{FF2B5EF4-FFF2-40B4-BE49-F238E27FC236}">
                <a16:creationId xmlns:a16="http://schemas.microsoft.com/office/drawing/2014/main" xmlns="" id="{8CC75CDB-8184-4DB4-98C9-395ECF33BAB6}"/>
              </a:ext>
            </a:extLst>
          </p:cNvPr>
          <p:cNvSpPr txBox="1">
            <a:spLocks noChangeArrowheads="1"/>
          </p:cNvSpPr>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ja-JP"/>
            </a:defPPr>
            <a:lvl1pPr marL="0" algn="r" defTabSz="914400" rtl="0" eaLnBrk="1" latinLnBrk="0" hangingPunct="1">
              <a:spcBef>
                <a:spcPct val="20000"/>
              </a:spcBef>
              <a:buFont typeface="Arial" charset="0"/>
              <a:buChar char="•"/>
              <a:defRPr kumimoji="1" sz="3200" kern="1200">
                <a:solidFill>
                  <a:schemeClr val="tx1"/>
                </a:solidFill>
                <a:latin typeface="Calibri" pitchFamily="34" charset="0"/>
                <a:ea typeface="ＭＳ Ｐゴシック" charset="-128"/>
                <a:cs typeface="+mn-cs"/>
              </a:defRPr>
            </a:lvl1pPr>
            <a:lvl2pPr marL="742950" indent="-285750" algn="l" defTabSz="914400" rtl="0" eaLnBrk="1" latinLnBrk="0" hangingPunct="1">
              <a:spcBef>
                <a:spcPct val="20000"/>
              </a:spcBef>
              <a:buFont typeface="Arial" charset="0"/>
              <a:buChar char="–"/>
              <a:defRPr kumimoji="1" sz="2800" kern="1200">
                <a:solidFill>
                  <a:schemeClr val="tx1"/>
                </a:solidFill>
                <a:latin typeface="Calibri" pitchFamily="34" charset="0"/>
                <a:ea typeface="ＭＳ Ｐゴシック" charset="-128"/>
                <a:cs typeface="+mn-cs"/>
              </a:defRPr>
            </a:lvl2pPr>
            <a:lvl3pPr marL="1143000" indent="-228600" algn="l" defTabSz="914400" rtl="0" eaLnBrk="1" latinLnBrk="0" hangingPunct="1">
              <a:spcBef>
                <a:spcPct val="20000"/>
              </a:spcBef>
              <a:buFont typeface="Arial" charset="0"/>
              <a:buChar char="•"/>
              <a:defRPr kumimoji="1" sz="2400" kern="1200">
                <a:solidFill>
                  <a:schemeClr val="tx1"/>
                </a:solidFill>
                <a:latin typeface="Calibri" pitchFamily="34" charset="0"/>
                <a:ea typeface="ＭＳ Ｐゴシック" charset="-128"/>
                <a:cs typeface="+mn-cs"/>
              </a:defRPr>
            </a:lvl3pPr>
            <a:lvl4pPr marL="1600200" indent="-228600" algn="l" defTabSz="914400" rtl="0" eaLnBrk="1" latinLnBrk="0" hangingPunct="1">
              <a:spcBef>
                <a:spcPct val="20000"/>
              </a:spcBef>
              <a:buFont typeface="Arial" charset="0"/>
              <a:buChar char="–"/>
              <a:defRPr kumimoji="1" sz="2000" kern="1200">
                <a:solidFill>
                  <a:schemeClr val="tx1"/>
                </a:solidFill>
                <a:latin typeface="Calibri" pitchFamily="34" charset="0"/>
                <a:ea typeface="ＭＳ Ｐゴシック" charset="-128"/>
                <a:cs typeface="+mn-cs"/>
              </a:defRPr>
            </a:lvl4pPr>
            <a:lvl5pPr marL="2057400" indent="-228600" algn="l" defTabSz="914400" rtl="0" eaLnBrk="1" latinLnBrk="0" hangingPunct="1">
              <a:spcBef>
                <a:spcPct val="20000"/>
              </a:spcBef>
              <a:buFont typeface="Arial" charset="0"/>
              <a:buChar char="»"/>
              <a:defRPr kumimoji="1" sz="2000" kern="1200">
                <a:solidFill>
                  <a:schemeClr val="tx1"/>
                </a:solidFill>
                <a:latin typeface="Calibri" pitchFamily="34" charset="0"/>
                <a:ea typeface="ＭＳ Ｐゴシック" charset="-128"/>
                <a:cs typeface="+mn-cs"/>
              </a:defRPr>
            </a:lvl5pPr>
            <a:lvl6pPr marL="2514600" indent="-228600" algn="l" defTabSz="914400" rtl="0" eaLnBrk="0" fontAlgn="base" latinLnBrk="0" hangingPunct="0">
              <a:spcBef>
                <a:spcPct val="20000"/>
              </a:spcBef>
              <a:spcAft>
                <a:spcPct val="0"/>
              </a:spcAft>
              <a:buFont typeface="Arial" charset="0"/>
              <a:buChar char="»"/>
              <a:defRPr kumimoji="1" sz="2000" kern="1200">
                <a:solidFill>
                  <a:schemeClr val="tx1"/>
                </a:solidFill>
                <a:latin typeface="Calibri" pitchFamily="34" charset="0"/>
                <a:ea typeface="ＭＳ Ｐゴシック" charset="-128"/>
                <a:cs typeface="+mn-cs"/>
              </a:defRPr>
            </a:lvl6pPr>
            <a:lvl7pPr marL="2971800" indent="-228600" algn="l" defTabSz="914400" rtl="0" eaLnBrk="0" fontAlgn="base" latinLnBrk="0" hangingPunct="0">
              <a:spcBef>
                <a:spcPct val="20000"/>
              </a:spcBef>
              <a:spcAft>
                <a:spcPct val="0"/>
              </a:spcAft>
              <a:buFont typeface="Arial" charset="0"/>
              <a:buChar char="»"/>
              <a:defRPr kumimoji="1" sz="2000" kern="1200">
                <a:solidFill>
                  <a:schemeClr val="tx1"/>
                </a:solidFill>
                <a:latin typeface="Calibri" pitchFamily="34" charset="0"/>
                <a:ea typeface="ＭＳ Ｐゴシック" charset="-128"/>
                <a:cs typeface="+mn-cs"/>
              </a:defRPr>
            </a:lvl7pPr>
            <a:lvl8pPr marL="3429000" indent="-228600" algn="l" defTabSz="914400" rtl="0" eaLnBrk="0" fontAlgn="base" latinLnBrk="0" hangingPunct="0">
              <a:spcBef>
                <a:spcPct val="20000"/>
              </a:spcBef>
              <a:spcAft>
                <a:spcPct val="0"/>
              </a:spcAft>
              <a:buFont typeface="Arial" charset="0"/>
              <a:buChar char="»"/>
              <a:defRPr kumimoji="1" sz="2000" kern="1200">
                <a:solidFill>
                  <a:schemeClr val="tx1"/>
                </a:solidFill>
                <a:latin typeface="Calibri" pitchFamily="34" charset="0"/>
                <a:ea typeface="ＭＳ Ｐゴシック" charset="-128"/>
                <a:cs typeface="+mn-cs"/>
              </a:defRPr>
            </a:lvl8pPr>
            <a:lvl9pPr marL="3886200" indent="-228600" algn="l" defTabSz="914400" rtl="0" eaLnBrk="0" fontAlgn="base" latinLnBrk="0" hangingPunct="0">
              <a:spcBef>
                <a:spcPct val="20000"/>
              </a:spcBef>
              <a:spcAft>
                <a:spcPct val="0"/>
              </a:spcAft>
              <a:buFont typeface="Arial" charset="0"/>
              <a:buChar char="»"/>
              <a:defRPr kumimoji="1" sz="2000" kern="1200">
                <a:solidFill>
                  <a:schemeClr val="tx1"/>
                </a:solidFill>
                <a:latin typeface="Calibri" pitchFamily="34" charset="0"/>
                <a:ea typeface="ＭＳ Ｐゴシック" charset="-128"/>
                <a:cs typeface="+mn-cs"/>
              </a:defRPr>
            </a:lvl9pPr>
          </a:lstStyle>
          <a:p>
            <a:pPr>
              <a:spcBef>
                <a:spcPct val="0"/>
              </a:spcBef>
              <a:buFontTx/>
              <a:buNone/>
            </a:pPr>
            <a:fld id="{9C8D3C22-2803-41FD-9CB2-F9431FADF888}" type="slidenum">
              <a:rPr lang="ja-JP" altLang="en-US" sz="1200" smtClean="0"/>
              <a:pPr>
                <a:spcBef>
                  <a:spcPct val="0"/>
                </a:spcBef>
                <a:buFontTx/>
                <a:buNone/>
              </a:pPr>
              <a:t>74</a:t>
            </a:fld>
            <a:endParaRPr lang="ja-JP" altLang="en-US" sz="1200"/>
          </a:p>
        </p:txBody>
      </p:sp>
      <p:sp>
        <p:nvSpPr>
          <p:cNvPr id="39" name="正方形/長方形 38">
            <a:extLst>
              <a:ext uri="{FF2B5EF4-FFF2-40B4-BE49-F238E27FC236}">
                <a16:creationId xmlns:a16="http://schemas.microsoft.com/office/drawing/2014/main" xmlns="" id="{9A92A5AB-6998-4E22-B017-C6ED56141A51}"/>
              </a:ext>
            </a:extLst>
          </p:cNvPr>
          <p:cNvSpPr/>
          <p:nvPr/>
        </p:nvSpPr>
        <p:spPr>
          <a:xfrm>
            <a:off x="96872" y="2564904"/>
            <a:ext cx="648072" cy="288032"/>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graphicFrame>
        <p:nvGraphicFramePr>
          <p:cNvPr id="46" name="グラフ 45">
            <a:extLst>
              <a:ext uri="{FF2B5EF4-FFF2-40B4-BE49-F238E27FC236}">
                <a16:creationId xmlns:a16="http://schemas.microsoft.com/office/drawing/2014/main" xmlns="" id="{DD1B1A6E-F2B6-4647-9EA3-5B09B58F0175}"/>
              </a:ext>
            </a:extLst>
          </p:cNvPr>
          <p:cNvGraphicFramePr/>
          <p:nvPr>
            <p:extLst>
              <p:ext uri="{D42A27DB-BD31-4B8C-83A1-F6EECF244321}">
                <p14:modId xmlns:p14="http://schemas.microsoft.com/office/powerpoint/2010/main" val="3986572856"/>
              </p:ext>
            </p:extLst>
          </p:nvPr>
        </p:nvGraphicFramePr>
        <p:xfrm>
          <a:off x="4067944" y="1847242"/>
          <a:ext cx="1620000" cy="4860000"/>
        </p:xfrm>
        <a:graphic>
          <a:graphicData uri="http://schemas.openxmlformats.org/drawingml/2006/chart">
            <c:chart xmlns:c="http://schemas.openxmlformats.org/drawingml/2006/chart" xmlns:r="http://schemas.openxmlformats.org/officeDocument/2006/relationships" r:id="rId6"/>
          </a:graphicData>
        </a:graphic>
      </p:graphicFrame>
      <p:cxnSp>
        <p:nvCxnSpPr>
          <p:cNvPr id="47" name="直線コネクタ 46">
            <a:extLst>
              <a:ext uri="{FF2B5EF4-FFF2-40B4-BE49-F238E27FC236}">
                <a16:creationId xmlns:a16="http://schemas.microsoft.com/office/drawing/2014/main" xmlns="" id="{42A75466-F416-49E2-A247-9E57B4EF4E9C}"/>
              </a:ext>
            </a:extLst>
          </p:cNvPr>
          <p:cNvCxnSpPr/>
          <p:nvPr/>
        </p:nvCxnSpPr>
        <p:spPr>
          <a:xfrm>
            <a:off x="4247897" y="1954308"/>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xmlns="" id="{5A7A65F3-22C9-4896-8F01-E5574500F23D}"/>
              </a:ext>
            </a:extLst>
          </p:cNvPr>
          <p:cNvSpPr/>
          <p:nvPr/>
        </p:nvSpPr>
        <p:spPr>
          <a:xfrm>
            <a:off x="1449987" y="640113"/>
            <a:ext cx="6497995" cy="584775"/>
          </a:xfrm>
          <a:prstGeom prst="rect">
            <a:avLst/>
          </a:prstGeom>
        </p:spPr>
        <p:txBody>
          <a:bodyPr wrap="square">
            <a:spAutoFit/>
          </a:bodyPr>
          <a:lstStyle/>
          <a:p>
            <a:pPr marL="285750" lvl="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大阪市は同種同規模団体の中では、配水管使用効率を除く経営効率の指標がやや劣る</a:t>
            </a:r>
          </a:p>
        </p:txBody>
      </p:sp>
      <p:sp>
        <p:nvSpPr>
          <p:cNvPr id="27" name="テキスト ボックス 26"/>
          <p:cNvSpPr txBox="1">
            <a:spLocks noChangeArrowheads="1"/>
          </p:cNvSpPr>
          <p:nvPr/>
        </p:nvSpPr>
        <p:spPr bwMode="auto">
          <a:xfrm>
            <a:off x="-21526" y="6607642"/>
            <a:ext cx="27382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dirty="0">
                <a:latin typeface="Meiryo UI" pitchFamily="50" charset="-128"/>
                <a:ea typeface="Meiryo UI" pitchFamily="50" charset="-128"/>
                <a:cs typeface="Meiryo UI" pitchFamily="50" charset="-128"/>
              </a:rPr>
              <a:t>出典：総務省　平成</a:t>
            </a:r>
            <a:r>
              <a:rPr lang="en-US" altLang="ja-JP" sz="1000" dirty="0">
                <a:latin typeface="Meiryo UI" pitchFamily="50" charset="-128"/>
                <a:ea typeface="Meiryo UI" pitchFamily="50" charset="-128"/>
                <a:cs typeface="Meiryo UI" pitchFamily="50" charset="-128"/>
              </a:rPr>
              <a:t>27</a:t>
            </a:r>
            <a:r>
              <a:rPr lang="ja-JP" altLang="en-US" sz="1000" dirty="0">
                <a:latin typeface="Meiryo UI" pitchFamily="50" charset="-128"/>
                <a:ea typeface="Meiryo UI" pitchFamily="50" charset="-128"/>
                <a:cs typeface="Meiryo UI" pitchFamily="50" charset="-128"/>
              </a:rPr>
              <a:t>年度地方公営企業年鑑</a:t>
            </a:r>
            <a:endParaRPr lang="en-US" altLang="ja-JP" sz="1000" dirty="0">
              <a:latin typeface="Meiryo UI" pitchFamily="50" charset="-128"/>
              <a:ea typeface="Meiryo UI" pitchFamily="50" charset="-128"/>
              <a:cs typeface="Meiryo UI" pitchFamily="50" charset="-128"/>
            </a:endParaRPr>
          </a:p>
        </p:txBody>
      </p:sp>
      <p:sp>
        <p:nvSpPr>
          <p:cNvPr id="30" name="テキスト ボックス 29"/>
          <p:cNvSpPr txBox="1"/>
          <p:nvPr/>
        </p:nvSpPr>
        <p:spPr>
          <a:xfrm>
            <a:off x="7523202" y="1307977"/>
            <a:ext cx="1107996" cy="646331"/>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職員当たり</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有収水量</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a:t>
            </a:r>
          </a:p>
        </p:txBody>
      </p:sp>
      <p:cxnSp>
        <p:nvCxnSpPr>
          <p:cNvPr id="29" name="直線コネクタ 28"/>
          <p:cNvCxnSpPr/>
          <p:nvPr/>
        </p:nvCxnSpPr>
        <p:spPr>
          <a:xfrm>
            <a:off x="251520" y="56441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5462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95736" y="116632"/>
            <a:ext cx="4780476"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主要末端給水事業者の比較（</a:t>
            </a:r>
            <a:r>
              <a:rPr kumimoji="1" lang="ja-JP" altLang="en-US" sz="2000" b="1" dirty="0">
                <a:latin typeface="Meiryo UI" panose="020B0604030504040204" pitchFamily="50" charset="-128"/>
                <a:ea typeface="Meiryo UI" panose="020B0604030504040204" pitchFamily="50" charset="-128"/>
              </a:rPr>
              <a:t>経営指標）</a:t>
            </a:r>
          </a:p>
        </p:txBody>
      </p:sp>
      <p:sp>
        <p:nvSpPr>
          <p:cNvPr id="9" name="テキスト ボックス 8"/>
          <p:cNvSpPr txBox="1"/>
          <p:nvPr/>
        </p:nvSpPr>
        <p:spPr>
          <a:xfrm>
            <a:off x="4283968" y="1253570"/>
            <a:ext cx="1107996" cy="646331"/>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企業債残高</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対</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給水収益比率</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942766" y="1443018"/>
            <a:ext cx="1107996" cy="461665"/>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経常収支比率</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xmlns="" id="{3E835BD1-DC7A-4E5C-8A61-237B4BA7ABC4}"/>
              </a:ext>
            </a:extLst>
          </p:cNvPr>
          <p:cNvSpPr txBox="1"/>
          <p:nvPr/>
        </p:nvSpPr>
        <p:spPr>
          <a:xfrm>
            <a:off x="2627784" y="1425536"/>
            <a:ext cx="1415772" cy="461665"/>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自己資本構成比率</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xmlns="" id="{68550E64-2F53-4D28-A704-9992C8232C8E}"/>
              </a:ext>
            </a:extLst>
          </p:cNvPr>
          <p:cNvSpPr txBox="1"/>
          <p:nvPr/>
        </p:nvSpPr>
        <p:spPr>
          <a:xfrm>
            <a:off x="7524328" y="1443018"/>
            <a:ext cx="1107996" cy="461665"/>
          </a:xfrm>
          <a:prstGeom prst="rect">
            <a:avLst/>
          </a:prstGeom>
          <a:noFill/>
        </p:spPr>
        <p:txBody>
          <a:bodyPr wrap="non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管路経年化率</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6" name="グラフ 25">
            <a:extLst>
              <a:ext uri="{FF2B5EF4-FFF2-40B4-BE49-F238E27FC236}">
                <a16:creationId xmlns:a16="http://schemas.microsoft.com/office/drawing/2014/main" xmlns="" id="{29B22AF6-7550-4964-A1F2-D8E7798E017E}"/>
              </a:ext>
            </a:extLst>
          </p:cNvPr>
          <p:cNvGraphicFramePr/>
          <p:nvPr>
            <p:extLst/>
          </p:nvPr>
        </p:nvGraphicFramePr>
        <p:xfrm>
          <a:off x="-1193" y="1849876"/>
          <a:ext cx="2520000" cy="48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グラフ 26">
            <a:extLst>
              <a:ext uri="{FF2B5EF4-FFF2-40B4-BE49-F238E27FC236}">
                <a16:creationId xmlns:a16="http://schemas.microsoft.com/office/drawing/2014/main" xmlns="" id="{0105A383-CAB6-4876-A600-AAD44C51457D}"/>
              </a:ext>
            </a:extLst>
          </p:cNvPr>
          <p:cNvGraphicFramePr/>
          <p:nvPr>
            <p:extLst/>
          </p:nvPr>
        </p:nvGraphicFramePr>
        <p:xfrm>
          <a:off x="2590572" y="1849876"/>
          <a:ext cx="1620000" cy="48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a:extLst>
              <a:ext uri="{FF2B5EF4-FFF2-40B4-BE49-F238E27FC236}">
                <a16:creationId xmlns:a16="http://schemas.microsoft.com/office/drawing/2014/main" xmlns="" id="{C0885540-1353-4F82-A076-96D9910F67C4}"/>
              </a:ext>
            </a:extLst>
          </p:cNvPr>
          <p:cNvGraphicFramePr/>
          <p:nvPr>
            <p:extLst/>
          </p:nvPr>
        </p:nvGraphicFramePr>
        <p:xfrm>
          <a:off x="5676284" y="1849876"/>
          <a:ext cx="1692000" cy="48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グラフ 28">
            <a:extLst>
              <a:ext uri="{FF2B5EF4-FFF2-40B4-BE49-F238E27FC236}">
                <a16:creationId xmlns:a16="http://schemas.microsoft.com/office/drawing/2014/main" xmlns="" id="{2EAAE9ED-8E55-40BA-912D-B92D37BE63FE}"/>
              </a:ext>
            </a:extLst>
          </p:cNvPr>
          <p:cNvGraphicFramePr/>
          <p:nvPr>
            <p:extLst/>
          </p:nvPr>
        </p:nvGraphicFramePr>
        <p:xfrm>
          <a:off x="7320808" y="1849876"/>
          <a:ext cx="1872000" cy="4860000"/>
        </p:xfrm>
        <a:graphic>
          <a:graphicData uri="http://schemas.openxmlformats.org/drawingml/2006/chart">
            <c:chart xmlns:c="http://schemas.openxmlformats.org/drawingml/2006/chart" xmlns:r="http://schemas.openxmlformats.org/officeDocument/2006/relationships" r:id="rId5"/>
          </a:graphicData>
        </a:graphic>
      </p:graphicFrame>
      <p:cxnSp>
        <p:nvCxnSpPr>
          <p:cNvPr id="30" name="直線コネクタ 29">
            <a:extLst>
              <a:ext uri="{FF2B5EF4-FFF2-40B4-BE49-F238E27FC236}">
                <a16:creationId xmlns:a16="http://schemas.microsoft.com/office/drawing/2014/main" xmlns="" id="{B0C31166-1BAE-455C-BEEE-276B8C1D20C1}"/>
              </a:ext>
            </a:extLst>
          </p:cNvPr>
          <p:cNvCxnSpPr/>
          <p:nvPr/>
        </p:nvCxnSpPr>
        <p:spPr>
          <a:xfrm>
            <a:off x="2765209" y="1959360"/>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xmlns="" id="{A02D746D-0252-4983-9BB6-1980B6660C4B}"/>
              </a:ext>
            </a:extLst>
          </p:cNvPr>
          <p:cNvCxnSpPr/>
          <p:nvPr/>
        </p:nvCxnSpPr>
        <p:spPr>
          <a:xfrm>
            <a:off x="5853053" y="1959360"/>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xmlns="" id="{5D87FA7D-99D9-4F9A-A6D4-1849231F7B5E}"/>
              </a:ext>
            </a:extLst>
          </p:cNvPr>
          <p:cNvCxnSpPr/>
          <p:nvPr/>
        </p:nvCxnSpPr>
        <p:spPr>
          <a:xfrm>
            <a:off x="7504496" y="1959360"/>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xmlns="" id="{6142D539-C2BC-417B-9428-6E18318C7A3D}"/>
              </a:ext>
            </a:extLst>
          </p:cNvPr>
          <p:cNvSpPr/>
          <p:nvPr/>
        </p:nvSpPr>
        <p:spPr>
          <a:xfrm>
            <a:off x="96872" y="2564904"/>
            <a:ext cx="648072" cy="288032"/>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graphicFrame>
        <p:nvGraphicFramePr>
          <p:cNvPr id="35" name="グラフ 34">
            <a:extLst>
              <a:ext uri="{FF2B5EF4-FFF2-40B4-BE49-F238E27FC236}">
                <a16:creationId xmlns:a16="http://schemas.microsoft.com/office/drawing/2014/main" xmlns="" id="{E68B727C-2988-4F50-A4EF-827736722297}"/>
              </a:ext>
            </a:extLst>
          </p:cNvPr>
          <p:cNvGraphicFramePr/>
          <p:nvPr>
            <p:extLst>
              <p:ext uri="{D42A27DB-BD31-4B8C-83A1-F6EECF244321}">
                <p14:modId xmlns:p14="http://schemas.microsoft.com/office/powerpoint/2010/main" val="923280452"/>
              </p:ext>
            </p:extLst>
          </p:nvPr>
        </p:nvGraphicFramePr>
        <p:xfrm>
          <a:off x="4043556" y="1870752"/>
          <a:ext cx="1620000" cy="4860000"/>
        </p:xfrm>
        <a:graphic>
          <a:graphicData uri="http://schemas.openxmlformats.org/drawingml/2006/chart">
            <c:chart xmlns:c="http://schemas.openxmlformats.org/drawingml/2006/chart" xmlns:r="http://schemas.openxmlformats.org/officeDocument/2006/relationships" r:id="rId6"/>
          </a:graphicData>
        </a:graphic>
      </p:graphicFrame>
      <p:cxnSp>
        <p:nvCxnSpPr>
          <p:cNvPr id="36" name="直線コネクタ 35">
            <a:extLst>
              <a:ext uri="{FF2B5EF4-FFF2-40B4-BE49-F238E27FC236}">
                <a16:creationId xmlns:a16="http://schemas.microsoft.com/office/drawing/2014/main" xmlns="" id="{142D24F7-3716-46C8-84A2-FFE9D1D293A8}"/>
              </a:ext>
            </a:extLst>
          </p:cNvPr>
          <p:cNvCxnSpPr/>
          <p:nvPr/>
        </p:nvCxnSpPr>
        <p:spPr>
          <a:xfrm>
            <a:off x="4211960" y="1954308"/>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xmlns="" id="{2857FF52-BEF6-4E9C-A7CC-2B090757CAD9}"/>
              </a:ext>
            </a:extLst>
          </p:cNvPr>
          <p:cNvSpPr txBox="1"/>
          <p:nvPr/>
        </p:nvSpPr>
        <p:spPr>
          <a:xfrm>
            <a:off x="5981092" y="1443018"/>
            <a:ext cx="978153"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企業債残高</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75</a:t>
            </a:fld>
            <a:endParaRPr kumimoji="1" lang="ja-JP" altLang="en-US">
              <a:solidFill>
                <a:schemeClr val="tx1"/>
              </a:solidFill>
            </a:endParaRPr>
          </a:p>
        </p:txBody>
      </p:sp>
      <p:sp>
        <p:nvSpPr>
          <p:cNvPr id="22" name="正方形/長方形 21">
            <a:extLst>
              <a:ext uri="{FF2B5EF4-FFF2-40B4-BE49-F238E27FC236}">
                <a16:creationId xmlns:a16="http://schemas.microsoft.com/office/drawing/2014/main" xmlns="" id="{402B0924-1496-44AA-A25C-782FAA7297A1}"/>
              </a:ext>
            </a:extLst>
          </p:cNvPr>
          <p:cNvSpPr/>
          <p:nvPr/>
        </p:nvSpPr>
        <p:spPr>
          <a:xfrm>
            <a:off x="1449987" y="714182"/>
            <a:ext cx="6497995" cy="338554"/>
          </a:xfrm>
          <a:prstGeom prst="rect">
            <a:avLst/>
          </a:prstGeom>
        </p:spPr>
        <p:txBody>
          <a:bodyPr wrap="square">
            <a:spAutoFit/>
          </a:bodyPr>
          <a:lstStyle/>
          <a:p>
            <a:pPr marL="285750" lvl="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大阪市は管路経年化率が突出して高い。</a:t>
            </a:r>
          </a:p>
        </p:txBody>
      </p:sp>
      <p:sp>
        <p:nvSpPr>
          <p:cNvPr id="23" name="テキスト ボックス 22"/>
          <p:cNvSpPr txBox="1">
            <a:spLocks noChangeArrowheads="1"/>
          </p:cNvSpPr>
          <p:nvPr/>
        </p:nvSpPr>
        <p:spPr bwMode="auto">
          <a:xfrm>
            <a:off x="-21526" y="6607642"/>
            <a:ext cx="27382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dirty="0">
                <a:latin typeface="Meiryo UI" pitchFamily="50" charset="-128"/>
                <a:ea typeface="Meiryo UI" pitchFamily="50" charset="-128"/>
                <a:cs typeface="Meiryo UI" pitchFamily="50" charset="-128"/>
              </a:rPr>
              <a:t>出典：総務省　平成</a:t>
            </a:r>
            <a:r>
              <a:rPr lang="en-US" altLang="ja-JP" sz="1000" dirty="0">
                <a:latin typeface="Meiryo UI" pitchFamily="50" charset="-128"/>
                <a:ea typeface="Meiryo UI" pitchFamily="50" charset="-128"/>
                <a:cs typeface="Meiryo UI" pitchFamily="50" charset="-128"/>
              </a:rPr>
              <a:t>27</a:t>
            </a:r>
            <a:r>
              <a:rPr lang="ja-JP" altLang="en-US" sz="1000" dirty="0">
                <a:latin typeface="Meiryo UI" pitchFamily="50" charset="-128"/>
                <a:ea typeface="Meiryo UI" pitchFamily="50" charset="-128"/>
                <a:cs typeface="Meiryo UI" pitchFamily="50" charset="-128"/>
              </a:rPr>
              <a:t>年度地方公営企業年鑑</a:t>
            </a:r>
            <a:endParaRPr lang="en-US" altLang="ja-JP" sz="1000" dirty="0">
              <a:latin typeface="Meiryo UI" pitchFamily="50" charset="-128"/>
              <a:ea typeface="Meiryo UI" pitchFamily="50" charset="-128"/>
              <a:cs typeface="Meiryo UI" pitchFamily="50" charset="-128"/>
            </a:endParaRPr>
          </a:p>
        </p:txBody>
      </p:sp>
      <p:cxnSp>
        <p:nvCxnSpPr>
          <p:cNvPr id="38" name="直線コネクタ 37"/>
          <p:cNvCxnSpPr/>
          <p:nvPr/>
        </p:nvCxnSpPr>
        <p:spPr>
          <a:xfrm>
            <a:off x="251520" y="620688"/>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2359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131840" y="87015"/>
            <a:ext cx="3236784"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技術系有資格者の状況</a:t>
            </a:r>
          </a:p>
        </p:txBody>
      </p:sp>
      <p:graphicFrame>
        <p:nvGraphicFramePr>
          <p:cNvPr id="6" name="グラフ 5"/>
          <p:cNvGraphicFramePr/>
          <p:nvPr>
            <p:extLst>
              <p:ext uri="{D42A27DB-BD31-4B8C-83A1-F6EECF244321}">
                <p14:modId xmlns:p14="http://schemas.microsoft.com/office/powerpoint/2010/main" val="2241526901"/>
              </p:ext>
            </p:extLst>
          </p:nvPr>
        </p:nvGraphicFramePr>
        <p:xfrm>
          <a:off x="841116" y="1498852"/>
          <a:ext cx="4716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p:nvPr>
            <p:extLst>
              <p:ext uri="{D42A27DB-BD31-4B8C-83A1-F6EECF244321}">
                <p14:modId xmlns:p14="http://schemas.microsoft.com/office/powerpoint/2010/main" val="3692789313"/>
              </p:ext>
            </p:extLst>
          </p:nvPr>
        </p:nvGraphicFramePr>
        <p:xfrm>
          <a:off x="38802" y="1498852"/>
          <a:ext cx="900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1258672" y="6222504"/>
            <a:ext cx="864000" cy="216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267840" y="6222503"/>
            <a:ext cx="1080000" cy="216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454668" y="6220400"/>
            <a:ext cx="1008000" cy="216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556052" y="6222503"/>
            <a:ext cx="864000" cy="216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 角を丸くする 40">
            <a:extLst>
              <a:ext uri="{FF2B5EF4-FFF2-40B4-BE49-F238E27FC236}">
                <a16:creationId xmlns:a16="http://schemas.microsoft.com/office/drawing/2014/main" xmlns="" id="{9590DB14-99E6-4006-8589-9FF6BCC69E4B}"/>
              </a:ext>
            </a:extLst>
          </p:cNvPr>
          <p:cNvSpPr/>
          <p:nvPr/>
        </p:nvSpPr>
        <p:spPr>
          <a:xfrm>
            <a:off x="171856" y="116632"/>
            <a:ext cx="162018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600" b="1" dirty="0">
                <a:latin typeface="Meiryo UI" panose="020B0604030504040204" pitchFamily="50" charset="-128"/>
                <a:ea typeface="Meiryo UI" panose="020B0604030504040204" pitchFamily="50" charset="-128"/>
              </a:rPr>
              <a:t>専門人材</a:t>
            </a:r>
          </a:p>
        </p:txBody>
      </p:sp>
      <p:sp>
        <p:nvSpPr>
          <p:cNvPr id="13"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76</a:t>
            </a:fld>
            <a:endParaRPr kumimoji="1" lang="ja-JP" altLang="en-US" dirty="0">
              <a:solidFill>
                <a:schemeClr val="tx1"/>
              </a:solidFill>
            </a:endParaRPr>
          </a:p>
        </p:txBody>
      </p:sp>
      <p:sp>
        <p:nvSpPr>
          <p:cNvPr id="2" name="テキスト ボックス 1"/>
          <p:cNvSpPr txBox="1"/>
          <p:nvPr/>
        </p:nvSpPr>
        <p:spPr>
          <a:xfrm>
            <a:off x="1523768" y="1349159"/>
            <a:ext cx="3674404" cy="307777"/>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有資格技術者数（左から人口が多い団体順）</a:t>
            </a:r>
          </a:p>
        </p:txBody>
      </p:sp>
      <p:sp>
        <p:nvSpPr>
          <p:cNvPr id="3" name="テキスト ボックス 2"/>
          <p:cNvSpPr txBox="1"/>
          <p:nvPr/>
        </p:nvSpPr>
        <p:spPr>
          <a:xfrm>
            <a:off x="5592169" y="4574738"/>
            <a:ext cx="3528000" cy="1446550"/>
          </a:xfrm>
          <a:prstGeom prst="rect">
            <a:avLst/>
          </a:prstGeom>
          <a:noFill/>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水道技術管理者</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水道事業（上水道・簡易水道・</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専用水道）の設置者が必ず設置しなければならない技術</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面での責任者。水道における一定以上の知識及び実務経</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験が必要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水道法施行令第</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条</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水道布設工事監督者</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水道施設の布設工事（新設</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または増設もしくは改造）の施工に関する技術上の監督</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業務を行なうことができる者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水道法施行令第</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条</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p:cNvGraphicFramePr/>
          <p:nvPr>
            <p:extLst>
              <p:ext uri="{D42A27DB-BD31-4B8C-83A1-F6EECF244321}">
                <p14:modId xmlns:p14="http://schemas.microsoft.com/office/powerpoint/2010/main" val="453464527"/>
              </p:ext>
            </p:extLst>
          </p:nvPr>
        </p:nvGraphicFramePr>
        <p:xfrm>
          <a:off x="841116" y="3676524"/>
          <a:ext cx="4716000" cy="25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p:cNvGraphicFramePr/>
          <p:nvPr>
            <p:extLst>
              <p:ext uri="{D42A27DB-BD31-4B8C-83A1-F6EECF244321}">
                <p14:modId xmlns:p14="http://schemas.microsoft.com/office/powerpoint/2010/main" val="3747527999"/>
              </p:ext>
            </p:extLst>
          </p:nvPr>
        </p:nvGraphicFramePr>
        <p:xfrm>
          <a:off x="35496" y="3660020"/>
          <a:ext cx="900000" cy="27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表 3">
            <a:extLst>
              <a:ext uri="{FF2B5EF4-FFF2-40B4-BE49-F238E27FC236}">
                <a16:creationId xmlns:a16="http://schemas.microsoft.com/office/drawing/2014/main" xmlns="" id="{7945A7C8-BBA3-4345-85E5-252755548BEE}"/>
              </a:ext>
            </a:extLst>
          </p:cNvPr>
          <p:cNvGraphicFramePr>
            <a:graphicFrameLocks noGrp="1"/>
          </p:cNvGraphicFramePr>
          <p:nvPr>
            <p:extLst>
              <p:ext uri="{D42A27DB-BD31-4B8C-83A1-F6EECF244321}">
                <p14:modId xmlns:p14="http://schemas.microsoft.com/office/powerpoint/2010/main" val="2670353392"/>
              </p:ext>
            </p:extLst>
          </p:nvPr>
        </p:nvGraphicFramePr>
        <p:xfrm>
          <a:off x="5734488" y="1666594"/>
          <a:ext cx="3230000" cy="2792678"/>
        </p:xfrm>
        <a:graphic>
          <a:graphicData uri="http://schemas.openxmlformats.org/drawingml/2006/table">
            <a:tbl>
              <a:tblPr firstRow="1" bandRow="1">
                <a:tableStyleId>{5940675A-B579-460E-94D1-54222C63F5DA}</a:tableStyleId>
              </a:tblPr>
              <a:tblGrid>
                <a:gridCol w="921068">
                  <a:extLst>
                    <a:ext uri="{9D8B030D-6E8A-4147-A177-3AD203B41FA5}">
                      <a16:colId xmlns:a16="http://schemas.microsoft.com/office/drawing/2014/main" xmlns="" val="1257570426"/>
                    </a:ext>
                  </a:extLst>
                </a:gridCol>
                <a:gridCol w="732032">
                  <a:extLst>
                    <a:ext uri="{9D8B030D-6E8A-4147-A177-3AD203B41FA5}">
                      <a16:colId xmlns:a16="http://schemas.microsoft.com/office/drawing/2014/main" xmlns="" val="1010082605"/>
                    </a:ext>
                  </a:extLst>
                </a:gridCol>
                <a:gridCol w="844868">
                  <a:extLst>
                    <a:ext uri="{9D8B030D-6E8A-4147-A177-3AD203B41FA5}">
                      <a16:colId xmlns:a16="http://schemas.microsoft.com/office/drawing/2014/main" xmlns="" val="2197068968"/>
                    </a:ext>
                  </a:extLst>
                </a:gridCol>
                <a:gridCol w="732032">
                  <a:extLst>
                    <a:ext uri="{9D8B030D-6E8A-4147-A177-3AD203B41FA5}">
                      <a16:colId xmlns:a16="http://schemas.microsoft.com/office/drawing/2014/main" xmlns="" val="3365926031"/>
                    </a:ext>
                  </a:extLst>
                </a:gridCol>
              </a:tblGrid>
              <a:tr h="611841">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事業者</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規模</a:t>
                      </a:r>
                    </a:p>
                  </a:txBody>
                  <a:tcPr>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総職員数</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人）</a:t>
                      </a:r>
                    </a:p>
                  </a:txBody>
                  <a:tcPr>
                    <a:lnB w="28575"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水道技術</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管理者数</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（人）</a:t>
                      </a:r>
                    </a:p>
                  </a:txBody>
                  <a:tcPr>
                    <a:lnB w="28575"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有資格者比率</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36551106"/>
                  </a:ext>
                </a:extLst>
              </a:tr>
              <a:tr h="307514">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企業団</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373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263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70.5</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5426772"/>
                  </a:ext>
                </a:extLst>
              </a:tr>
              <a:tr h="307514">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大阪市</a:t>
                      </a:r>
                    </a:p>
                  </a:txBody>
                  <a:tcPr>
                    <a:lnT w="28575"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1,487</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354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23.8</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250340880"/>
                  </a:ext>
                </a:extLst>
              </a:tr>
              <a:tr h="307514">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20</a:t>
                      </a:r>
                      <a:r>
                        <a:rPr kumimoji="1" lang="ja-JP" altLang="en-US" sz="1200" dirty="0">
                          <a:solidFill>
                            <a:schemeClr val="tx1"/>
                          </a:solidFill>
                          <a:latin typeface="Meiryo UI" panose="020B0604030504040204" pitchFamily="50" charset="-128"/>
                          <a:ea typeface="Meiryo UI" panose="020B0604030504040204" pitchFamily="50" charset="-128"/>
                        </a:rPr>
                        <a:t>万以上</a:t>
                      </a:r>
                    </a:p>
                  </a:txBody>
                  <a:tcPr>
                    <a:solidFill>
                      <a:schemeClr val="accent6">
                        <a:lumMod val="40000"/>
                        <a:lumOff val="60000"/>
                      </a:schemeClr>
                    </a:solidFill>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1,232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530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43.0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307310908"/>
                  </a:ext>
                </a:extLst>
              </a:tr>
              <a:tr h="307514">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20</a:t>
                      </a:r>
                      <a:r>
                        <a:rPr kumimoji="1" lang="ja-JP" altLang="en-US" sz="1200" dirty="0">
                          <a:solidFill>
                            <a:schemeClr val="tx1"/>
                          </a:solidFill>
                          <a:latin typeface="Meiryo UI" panose="020B0604030504040204" pitchFamily="50" charset="-128"/>
                          <a:ea typeface="Meiryo UI" panose="020B0604030504040204" pitchFamily="50" charset="-128"/>
                        </a:rPr>
                        <a:t>万</a:t>
                      </a:r>
                    </a:p>
                  </a:txBody>
                  <a:tcPr>
                    <a:solidFill>
                      <a:schemeClr val="accent6">
                        <a:lumMod val="40000"/>
                        <a:lumOff val="60000"/>
                      </a:schemeClr>
                    </a:solidFill>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467</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198</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42.4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152933461"/>
                  </a:ext>
                </a:extLst>
              </a:tr>
              <a:tr h="307514">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５～</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万</a:t>
                      </a:r>
                    </a:p>
                  </a:txBody>
                  <a:tcPr>
                    <a:solidFill>
                      <a:schemeClr val="accent6">
                        <a:lumMod val="40000"/>
                        <a:lumOff val="60000"/>
                      </a:schemeClr>
                    </a:solidFill>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300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90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30.0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2830368919"/>
                  </a:ext>
                </a:extLst>
              </a:tr>
              <a:tr h="307514">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万未満</a:t>
                      </a:r>
                    </a:p>
                  </a:txBody>
                  <a:tcPr>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85</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B w="28575" cap="flat" cmpd="sng" algn="ctr">
                      <a:solidFill>
                        <a:schemeClr val="tx1"/>
                      </a:solidFill>
                      <a:prstDash val="solid"/>
                      <a:round/>
                      <a:headEnd type="none" w="med" len="med"/>
                      <a:tailEnd type="none" w="med" len="med"/>
                    </a:lnB>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26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B w="28575" cap="flat" cmpd="sng" algn="ctr">
                      <a:solidFill>
                        <a:schemeClr val="tx1"/>
                      </a:solidFill>
                      <a:prstDash val="solid"/>
                      <a:round/>
                      <a:headEnd type="none" w="med" len="med"/>
                      <a:tailEnd type="none" w="med" len="med"/>
                    </a:lnB>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30.6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56776265"/>
                  </a:ext>
                </a:extLst>
              </a:tr>
              <a:tr h="307514">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大阪全体</a:t>
                      </a:r>
                    </a:p>
                  </a:txBody>
                  <a:tcPr>
                    <a:lnT w="28575"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3,944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1,461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37.0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028782144"/>
                  </a:ext>
                </a:extLst>
              </a:tr>
            </a:tbl>
          </a:graphicData>
        </a:graphic>
      </p:graphicFrame>
      <p:sp>
        <p:nvSpPr>
          <p:cNvPr id="14" name="テキスト ボックス 13"/>
          <p:cNvSpPr txBox="1"/>
          <p:nvPr/>
        </p:nvSpPr>
        <p:spPr>
          <a:xfrm>
            <a:off x="2267744" y="3975260"/>
            <a:ext cx="2419252" cy="276999"/>
          </a:xfrm>
          <a:prstGeom prst="rect">
            <a:avLst/>
          </a:prstGeom>
          <a:solidFill>
            <a:schemeClr val="bg1"/>
          </a:solidFill>
          <a:ln>
            <a:solidFill>
              <a:schemeClr val="bg1">
                <a:lumMod val="65000"/>
              </a:schemeClr>
            </a:solidFill>
          </a:ln>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水道布設工事監督者数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1,094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p>
        </p:txBody>
      </p:sp>
      <p:sp>
        <p:nvSpPr>
          <p:cNvPr id="17" name="テキスト ボックス 16"/>
          <p:cNvSpPr txBox="1"/>
          <p:nvPr/>
        </p:nvSpPr>
        <p:spPr>
          <a:xfrm>
            <a:off x="2339752" y="1815020"/>
            <a:ext cx="2111475" cy="276999"/>
          </a:xfrm>
          <a:prstGeom prst="rect">
            <a:avLst/>
          </a:prstGeom>
          <a:solidFill>
            <a:schemeClr val="bg1"/>
          </a:solidFill>
          <a:ln>
            <a:solidFill>
              <a:schemeClr val="bg1">
                <a:lumMod val="65000"/>
              </a:schemeClr>
            </a:solidFill>
          </a:ln>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水道技術管理者数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1,461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p>
        </p:txBody>
      </p:sp>
      <p:sp>
        <p:nvSpPr>
          <p:cNvPr id="19" name="テキスト ボックス 18"/>
          <p:cNvSpPr txBox="1"/>
          <p:nvPr/>
        </p:nvSpPr>
        <p:spPr>
          <a:xfrm>
            <a:off x="1619672" y="836712"/>
            <a:ext cx="6144631" cy="338554"/>
          </a:xfrm>
          <a:prstGeom prst="rect">
            <a:avLst/>
          </a:prstGeom>
          <a:noFill/>
        </p:spPr>
        <p:txBody>
          <a:bodyPr wrap="non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規模の小さい団体ほど、職員に占める有資格技術者の比率が低くなる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21461" y="6531324"/>
            <a:ext cx="2794355"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大阪府の水道の現況（平成</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22" name="正方形/長方形 21"/>
          <p:cNvSpPr/>
          <p:nvPr/>
        </p:nvSpPr>
        <p:spPr>
          <a:xfrm>
            <a:off x="8244408" y="1666594"/>
            <a:ext cx="720000" cy="2808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23" name="テキスト ボックス 22"/>
          <p:cNvSpPr txBox="1"/>
          <p:nvPr/>
        </p:nvSpPr>
        <p:spPr>
          <a:xfrm>
            <a:off x="6488080" y="1334367"/>
            <a:ext cx="1965603" cy="307777"/>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水道技術管理者の比率</a:t>
            </a:r>
          </a:p>
        </p:txBody>
      </p:sp>
      <p:cxnSp>
        <p:nvCxnSpPr>
          <p:cNvPr id="24" name="直線コネクタ 23"/>
          <p:cNvCxnSpPr/>
          <p:nvPr/>
        </p:nvCxnSpPr>
        <p:spPr>
          <a:xfrm>
            <a:off x="251520" y="67081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0536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962" t="31445" r="20058" b="39739"/>
          <a:stretch/>
        </p:blipFill>
        <p:spPr bwMode="auto">
          <a:xfrm>
            <a:off x="4327595" y="144676"/>
            <a:ext cx="4649991" cy="129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2"/>
          <p:cNvSpPr>
            <a:spLocks noGrp="1" noChangeArrowheads="1"/>
          </p:cNvSpPr>
          <p:nvPr>
            <p:ph type="sldNum" sz="quarter" idx="12"/>
          </p:nvPr>
        </p:nvSpPr>
        <p:spPr bwMode="auto">
          <a:xfrm>
            <a:off x="6957646" y="64897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9C8D3C22-2803-41FD-9CB2-F9431FADF888}" type="slidenum">
              <a:rPr lang="ja-JP" altLang="en-US" sz="1200" smtClean="0"/>
              <a:pPr>
                <a:spcBef>
                  <a:spcPct val="0"/>
                </a:spcBef>
                <a:buFontTx/>
                <a:buNone/>
              </a:pPr>
              <a:t>77</a:t>
            </a:fld>
            <a:endParaRPr lang="ja-JP" altLang="en-US" sz="1200"/>
          </a:p>
        </p:txBody>
      </p:sp>
      <p:sp>
        <p:nvSpPr>
          <p:cNvPr id="8" name="テキスト ボックス 7">
            <a:extLst>
              <a:ext uri="{FF2B5EF4-FFF2-40B4-BE49-F238E27FC236}">
                <a16:creationId xmlns:a16="http://schemas.microsoft.com/office/drawing/2014/main" xmlns="" id="{FBC0023E-3F00-480B-BBB8-9F1D4AF85888}"/>
              </a:ext>
            </a:extLst>
          </p:cNvPr>
          <p:cNvSpPr txBox="1"/>
          <p:nvPr/>
        </p:nvSpPr>
        <p:spPr>
          <a:xfrm>
            <a:off x="382065" y="466406"/>
            <a:ext cx="3829895"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欧州の民営化・官民連携の取組み</a:t>
            </a:r>
            <a:endParaRPr kumimoji="1" lang="ja-JP" altLang="en-US" sz="20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94407" y="1762302"/>
            <a:ext cx="4338454" cy="4170372"/>
          </a:xfrm>
          <a:prstGeom prst="rect">
            <a:avLst/>
          </a:prstGeom>
        </p:spPr>
        <p:txBody>
          <a:bodyPr wrap="square">
            <a:spAutoFit/>
          </a:bodyPr>
          <a:lstStyle/>
          <a:p>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民間委託の実状</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自治体が供給責任を有するが、約</a:t>
            </a:r>
            <a:r>
              <a:rPr lang="en-US" altLang="ja-JP" sz="1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割が民間委託</a:t>
            </a:r>
          </a:p>
          <a:p>
            <a:pPr marL="171450" indent="-171450">
              <a:buFont typeface="Arial" panose="020B0604020202020204" pitchFamily="34" charset="0"/>
              <a:buChar cha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フランスでは、上下水道の供給責任は約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36,000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にのぼる地方自治体若しくは複数自治体で構成される事業組合が担っており、事業資産も公有である点、日本と類似。 上下水道の事業運営は、自治体が直営する場合と民間委託する場合とがあり、歴史的にヴェオリアやスエズといった大手民間水道企業が長期契約で受託するケースが多かったが、近年は少しずつ変化。 民間委託の比率は、上水道で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下水道で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民間委託方式</a:t>
            </a:r>
            <a:r>
              <a:rPr lang="ja-JP" altLang="en-US"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・・・アフェルマージュが主流</a:t>
            </a:r>
          </a:p>
          <a:p>
            <a:pPr marL="171450" indent="-171450">
              <a:buFont typeface="Arial" panose="020B0604020202020204" pitchFamily="34" charset="0"/>
              <a:buChar cha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道コンセッションの契約形態は、収入リスクは民間企業が負うものの新規の設備投資を伴わないアフェルマージュが基本であるが、実際は個別事業毎に、コンセッション（新規の設備投資を伴う）やレジーアンテレッセ（収入リスクは自治体が負う）的要素が含まれる多様な契約形態が存在。</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民間委託の近年の動向</a:t>
            </a:r>
            <a:r>
              <a:rPr lang="ja-JP" altLang="en-US"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・・・競争の激化や契約期間の短期化</a:t>
            </a:r>
          </a:p>
          <a:p>
            <a:pPr marL="171450" indent="-171450">
              <a:buFont typeface="Arial" panose="020B0604020202020204" pitchFamily="34" charset="0"/>
              <a:buChar cha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近年の傾向として、民間企業間の競争の激化や水道料金値下げ圧力の増加（契約更新時の平均値下げ幅：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-23.9%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）、また契約期間の短期化</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（平均契約期間：約</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572001" y="1741344"/>
            <a:ext cx="4405585" cy="4893647"/>
          </a:xfrm>
          <a:prstGeom prst="rect">
            <a:avLst/>
          </a:prstGeom>
        </p:spPr>
        <p:txBody>
          <a:bodyPr wrap="square">
            <a:spAutoFit/>
          </a:bodyPr>
          <a:lstStyle/>
          <a:p>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再公営化の動き</a:t>
            </a:r>
            <a:r>
              <a:rPr lang="ja-JP" altLang="en-US"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・・・政治的な背景強い。また、官民間で提案競争</a:t>
            </a:r>
            <a:endParaRPr lang="en-US" altLang="ja-JP"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させる枠組みも</a:t>
            </a:r>
            <a:endParaRPr lang="en-US" altLang="ja-JP"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民間企業の水道事業運営に係る儲け過ぎや不透明性への批判等を背景に、政治的な理由等から、パリ市等の一部の大規模な都市で再公営化の動き。 但し、再公営化された場合でも、運営費の過半が民間企業に外注されている模様であり、再公営化の効果に対して否定的な見方も。 なお、リール市ではコンセッション契約の終了に伴う更新に際して、公営を含めた様々な手法を</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年をかけて比較検討し、結果として民間委託を継続。</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近年の動き</a:t>
            </a:r>
            <a:r>
              <a:rPr lang="ja-JP" altLang="en-US"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・・・サービス水準の向上を目指した効率的な運営が引続</a:t>
            </a:r>
            <a:endParaRPr lang="en-US" altLang="ja-JP"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き</a:t>
            </a:r>
            <a:r>
              <a:rPr lang="ja-JP" altLang="en-US"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求められる</a:t>
            </a:r>
            <a:endParaRPr lang="en-US" altLang="ja-JP"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近年の傾向としては、地方自治体による多様な</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設定を通じた結果重視型の コントロール、民間企業のパフォーマンスに応じたインセンティブ・メカニズムの導入、 自治体や金融機関（</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CDC</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等）も出資する混合経済会社（</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SEMOP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）設立を通じた自治体のガバナンスへの関与、等。</a:t>
            </a: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また、フランス政府は複数自治体による広域化を推進し、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年には上下水道の供給 主体を</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程度にまで削減することを目指している。</a:t>
            </a: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民間委託を効果的にコントロールする自治体担当者の能力（近年は民間→自治体への転籍事例も増えている模様）や、自治体に対して中立的な立場で技術・財務・法律面でのアドバイスを提供するコンサルタントの役割なども重要。</a:t>
            </a:r>
          </a:p>
        </p:txBody>
      </p:sp>
      <p:sp>
        <p:nvSpPr>
          <p:cNvPr id="10" name="テキスト ボックス 9"/>
          <p:cNvSpPr txBox="1"/>
          <p:nvPr/>
        </p:nvSpPr>
        <p:spPr>
          <a:xfrm>
            <a:off x="1075634" y="1253024"/>
            <a:ext cx="2376000" cy="338554"/>
          </a:xfrm>
          <a:prstGeom prst="rect">
            <a:avLst/>
          </a:prstGeom>
          <a:noFill/>
          <a:ln>
            <a:solidFill>
              <a:schemeClr val="bg1">
                <a:lumMod val="50000"/>
              </a:schemeClr>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フランスの水道事業の状況</a:t>
            </a:r>
          </a:p>
        </p:txBody>
      </p:sp>
      <p:sp>
        <p:nvSpPr>
          <p:cNvPr id="3" name="正方形/長方形 2"/>
          <p:cNvSpPr/>
          <p:nvPr/>
        </p:nvSpPr>
        <p:spPr>
          <a:xfrm>
            <a:off x="35496" y="6194091"/>
            <a:ext cx="4572000" cy="577081"/>
          </a:xfrm>
          <a:prstGeom prst="rect">
            <a:avLst/>
          </a:prstGeom>
        </p:spPr>
        <p:txBody>
          <a:bodyPr>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フランス・英国の水道分野における官民連携制度と事例の最新動向について</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日本政策投資銀行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4" name="テキスト ボックス 3"/>
          <p:cNvSpPr txBox="1"/>
          <p:nvPr/>
        </p:nvSpPr>
        <p:spPr>
          <a:xfrm>
            <a:off x="5148064" y="874690"/>
            <a:ext cx="415498"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民営</a:t>
            </a:r>
          </a:p>
        </p:txBody>
      </p:sp>
      <p:sp>
        <p:nvSpPr>
          <p:cNvPr id="11" name="テキスト ボックス 10"/>
          <p:cNvSpPr txBox="1"/>
          <p:nvPr/>
        </p:nvSpPr>
        <p:spPr>
          <a:xfrm>
            <a:off x="5614858" y="461123"/>
            <a:ext cx="415498"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営</a:t>
            </a:r>
          </a:p>
        </p:txBody>
      </p:sp>
    </p:spTree>
    <p:extLst>
      <p:ext uri="{BB962C8B-B14F-4D97-AF65-F5344CB8AC3E}">
        <p14:creationId xmlns:p14="http://schemas.microsoft.com/office/powerpoint/2010/main" val="13659973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26661" y="129144"/>
            <a:ext cx="6931175"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民間活力の活用と広域化の取り組み</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（民間シンクタンクアイデア）</a:t>
            </a:r>
          </a:p>
        </p:txBody>
      </p:sp>
      <p:sp>
        <p:nvSpPr>
          <p:cNvPr id="5" name="正方形/長方形 4"/>
          <p:cNvSpPr/>
          <p:nvPr/>
        </p:nvSpPr>
        <p:spPr>
          <a:xfrm>
            <a:off x="118697" y="6480378"/>
            <a:ext cx="4944679"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水道事業の将来予測と経営改革</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日本政策投資銀行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2017.4</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2"/>
          <p:cNvSpPr>
            <a:spLocks noGrp="1" noChangeArrowheads="1"/>
          </p:cNvSpPr>
          <p:nvPr>
            <p:ph type="sldNum" sz="quarter" idx="12"/>
          </p:nvPr>
        </p:nvSpPr>
        <p:spPr bwMode="auto">
          <a:xfrm>
            <a:off x="6957646" y="64897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9C8D3C22-2803-41FD-9CB2-F9431FADF888}" type="slidenum">
              <a:rPr lang="ja-JP" altLang="en-US" sz="1200" smtClean="0"/>
              <a:pPr>
                <a:spcBef>
                  <a:spcPct val="0"/>
                </a:spcBef>
                <a:buFontTx/>
                <a:buNone/>
              </a:pPr>
              <a:t>78</a:t>
            </a:fld>
            <a:endParaRPr lang="ja-JP" altLang="en-US" sz="1200"/>
          </a:p>
        </p:txBody>
      </p:sp>
      <p:sp>
        <p:nvSpPr>
          <p:cNvPr id="8" name="テキスト ボックス 7">
            <a:extLst>
              <a:ext uri="{FF2B5EF4-FFF2-40B4-BE49-F238E27FC236}">
                <a16:creationId xmlns:a16="http://schemas.microsoft.com/office/drawing/2014/main" xmlns="" id="{456A6B18-0831-4709-A564-787A591750CD}"/>
              </a:ext>
            </a:extLst>
          </p:cNvPr>
          <p:cNvSpPr txBox="1"/>
          <p:nvPr/>
        </p:nvSpPr>
        <p:spPr>
          <a:xfrm>
            <a:off x="5057444" y="1120676"/>
            <a:ext cx="3831344" cy="230832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民間シンクタンクのレポートでは、「官民連携を通じた広域化スキーム」という手法が示されて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おり、民間活力の活用と広域化をセットで検討することも考えられる。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また、官民連携にあたっては、フランスにおける再公営化の教訓から、公的な機関が担うモニタリング機能の強化とリスク分担の考え方が重要とされている。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59" t="33398" r="35981" b="23633"/>
          <a:stretch/>
        </p:blipFill>
        <p:spPr bwMode="auto">
          <a:xfrm>
            <a:off x="168270" y="980728"/>
            <a:ext cx="4783951"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151" t="41211" r="32924" b="32836"/>
          <a:stretch/>
        </p:blipFill>
        <p:spPr bwMode="auto">
          <a:xfrm>
            <a:off x="3985560" y="4077072"/>
            <a:ext cx="503686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23528" y="934514"/>
            <a:ext cx="4392488" cy="288032"/>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「官民連携を通じた広域化」スキーム（イメージ）</a:t>
            </a:r>
          </a:p>
        </p:txBody>
      </p:sp>
      <p:sp>
        <p:nvSpPr>
          <p:cNvPr id="10" name="正方形/長方形 9"/>
          <p:cNvSpPr/>
          <p:nvPr/>
        </p:nvSpPr>
        <p:spPr>
          <a:xfrm>
            <a:off x="4201584" y="3979720"/>
            <a:ext cx="4608000" cy="288032"/>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水道事業者区分と官民の適切な役割・リスク分担（イメージ）</a:t>
            </a:r>
          </a:p>
        </p:txBody>
      </p:sp>
      <p:cxnSp>
        <p:nvCxnSpPr>
          <p:cNvPr id="11" name="直線コネクタ 10"/>
          <p:cNvCxnSpPr/>
          <p:nvPr/>
        </p:nvCxnSpPr>
        <p:spPr>
          <a:xfrm>
            <a:off x="251520" y="628612"/>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xmlns="" id="{E61CBE2D-9AD2-47F4-98A1-262A4D047D21}"/>
              </a:ext>
            </a:extLst>
          </p:cNvPr>
          <p:cNvSpPr/>
          <p:nvPr/>
        </p:nvSpPr>
        <p:spPr>
          <a:xfrm>
            <a:off x="229584" y="116632"/>
            <a:ext cx="2038160" cy="432048"/>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４　水道事業の最適化</a:t>
            </a:r>
          </a:p>
        </p:txBody>
      </p:sp>
    </p:spTree>
    <p:extLst>
      <p:ext uri="{BB962C8B-B14F-4D97-AF65-F5344CB8AC3E}">
        <p14:creationId xmlns:p14="http://schemas.microsoft.com/office/powerpoint/2010/main" val="15658231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11599" y="116632"/>
            <a:ext cx="6003567"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国による「民間活力導入」と「広域化」への支援</a:t>
            </a:r>
          </a:p>
        </p:txBody>
      </p:sp>
      <p:sp>
        <p:nvSpPr>
          <p:cNvPr id="5" name="正方形/長方形 4"/>
          <p:cNvSpPr/>
          <p:nvPr/>
        </p:nvSpPr>
        <p:spPr>
          <a:xfrm>
            <a:off x="817504" y="1531399"/>
            <a:ext cx="3113352" cy="492443"/>
          </a:xfrm>
          <a:prstGeom prst="rect">
            <a:avLst/>
          </a:prstGeom>
          <a:solidFill>
            <a:schemeClr val="bg1">
              <a:lumMod val="85000"/>
            </a:schemeClr>
          </a:solidFill>
        </p:spPr>
        <p:txBody>
          <a:bodyPr wrap="non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水道分野における官民連携推進協議会</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年度設置）</a:t>
            </a:r>
          </a:p>
        </p:txBody>
      </p:sp>
      <p:sp>
        <p:nvSpPr>
          <p:cNvPr id="6" name="正方形/長方形 5"/>
          <p:cNvSpPr/>
          <p:nvPr/>
        </p:nvSpPr>
        <p:spPr>
          <a:xfrm>
            <a:off x="276720" y="2112905"/>
            <a:ext cx="4194920" cy="1015663"/>
          </a:xfrm>
          <a:prstGeom prst="rect">
            <a:avLst/>
          </a:prstGeom>
          <a:ln>
            <a:solidFill>
              <a:schemeClr val="bg1">
                <a:lumMod val="75000"/>
              </a:schemeClr>
            </a:solidFill>
          </a:ln>
        </p:spPr>
        <p:txBody>
          <a:bodyPr wrap="square">
            <a:spAutoFit/>
          </a:bodyPr>
          <a:lstStyle/>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道分野を取り巻く環境が年々厳しさを増す中、事業経営の効率化や広域化の推進など地域の実情に応じた形態により、事業の運営基盤を強化するため、厚生労働省、経済産業省、日本水道協会及び日本工業用水協会が連携し、水道事業者と民間事業者との連携を促進</a:t>
            </a:r>
          </a:p>
        </p:txBody>
      </p:sp>
      <p:sp>
        <p:nvSpPr>
          <p:cNvPr id="7" name="正方形/長方形 6"/>
          <p:cNvSpPr/>
          <p:nvPr/>
        </p:nvSpPr>
        <p:spPr>
          <a:xfrm>
            <a:off x="276720" y="3842651"/>
            <a:ext cx="4194920" cy="1200329"/>
          </a:xfrm>
          <a:prstGeom prst="rect">
            <a:avLst/>
          </a:prstGeom>
          <a:ln>
            <a:solidFill>
              <a:schemeClr val="bg1">
                <a:lumMod val="75000"/>
              </a:schemeClr>
            </a:solidFill>
          </a:ln>
        </p:spPr>
        <p:txBody>
          <a:bodyPr wrap="square">
            <a:spAutoFit/>
          </a:bodyPr>
          <a:lstStyle/>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上下水道など海外の水インフラプロジェクトに関して、官民による情報の共有・交換を行うための場として「海外水インフラ</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PPP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協議会（仮称）」を設置し、水源確保から上下水道事業までの水管理をパッケージとして捉え、官民共同セミナーを開催するなど、官民連携による海外展開に向けた取り組みを積極的に推進</a:t>
            </a:r>
          </a:p>
        </p:txBody>
      </p:sp>
      <p:sp>
        <p:nvSpPr>
          <p:cNvPr id="8" name="正方形/長方形 7"/>
          <p:cNvSpPr/>
          <p:nvPr/>
        </p:nvSpPr>
        <p:spPr>
          <a:xfrm>
            <a:off x="1279970" y="3284984"/>
            <a:ext cx="2188420" cy="492443"/>
          </a:xfrm>
          <a:prstGeom prst="rect">
            <a:avLst/>
          </a:prstGeom>
          <a:solidFill>
            <a:schemeClr val="bg1">
              <a:lumMod val="85000"/>
            </a:schemeClr>
          </a:solidFill>
        </p:spPr>
        <p:txBody>
          <a:bodyPr wrap="non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海外水インフラ</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PPP</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協議会</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年度設置）</a:t>
            </a:r>
          </a:p>
        </p:txBody>
      </p:sp>
      <p:sp>
        <p:nvSpPr>
          <p:cNvPr id="9" name="正方形/長方形 8"/>
          <p:cNvSpPr/>
          <p:nvPr/>
        </p:nvSpPr>
        <p:spPr>
          <a:xfrm>
            <a:off x="317664" y="5133244"/>
            <a:ext cx="4194920" cy="707886"/>
          </a:xfrm>
          <a:prstGeom prst="rect">
            <a:avLst/>
          </a:prstGeom>
          <a:solidFill>
            <a:schemeClr val="bg1">
              <a:lumMod val="85000"/>
            </a:schemeClr>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生活基盤施設耐震化等交付金</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zh-TW" altLang="en-US" sz="1400" b="1" dirty="0">
                <a:latin typeface="Meiryo UI" panose="020B0604030504040204" pitchFamily="50" charset="-128"/>
                <a:ea typeface="Meiryo UI" panose="020B0604030504040204" pitchFamily="50" charset="-128"/>
                <a:cs typeface="Meiryo UI" panose="020B0604030504040204" pitchFamily="50" charset="-128"/>
              </a:rPr>
              <a:t>官民連携等基盤強化</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推進事業）厚生労働省</a:t>
            </a:r>
            <a:endParaRPr lang="en-US" altLang="zh-TW"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年度事業）</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875655" y="1531399"/>
            <a:ext cx="4076104" cy="892552"/>
          </a:xfrm>
          <a:prstGeom prst="rect">
            <a:avLst/>
          </a:prstGeom>
          <a:solidFill>
            <a:schemeClr val="bg1">
              <a:lumMod val="85000"/>
            </a:schemeClr>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生活基盤施設耐震化等交付金</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（水道事業運営基盤強化推進事業）厚生労働省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年度創設の国庫補助事業が、平成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年度から交付金制度に変更）</a:t>
            </a:r>
          </a:p>
        </p:txBody>
      </p:sp>
      <p:sp>
        <p:nvSpPr>
          <p:cNvPr id="13" name="正方形/長方形 12"/>
          <p:cNvSpPr/>
          <p:nvPr/>
        </p:nvSpPr>
        <p:spPr>
          <a:xfrm>
            <a:off x="299600" y="5891475"/>
            <a:ext cx="4194920" cy="830997"/>
          </a:xfrm>
          <a:prstGeom prst="rect">
            <a:avLst/>
          </a:prstGeom>
          <a:ln>
            <a:solidFill>
              <a:schemeClr val="bg1">
                <a:lumMod val="75000"/>
              </a:schemeClr>
            </a:solidFill>
          </a:ln>
        </p:spPr>
        <p:txBody>
          <a:bodyPr wrap="square">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道事業体の実情に応じた複数の事業スキーム（コンセッション方式を含む）を検討し、事業スキーム毎の評価を行った上で、事業体に適した方策の評価を行い、事業体が官民連携の検討を進める上で必要となる事業実施方針（案）等の作成支援</a:t>
            </a:r>
          </a:p>
        </p:txBody>
      </p:sp>
      <p:sp>
        <p:nvSpPr>
          <p:cNvPr id="14" name="角丸四角形 13"/>
          <p:cNvSpPr/>
          <p:nvPr/>
        </p:nvSpPr>
        <p:spPr>
          <a:xfrm>
            <a:off x="336128" y="908720"/>
            <a:ext cx="4076104" cy="432048"/>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民間活力導入に対する支援</a:t>
            </a:r>
          </a:p>
        </p:txBody>
      </p:sp>
      <p:sp>
        <p:nvSpPr>
          <p:cNvPr id="15" name="角丸四角形 14"/>
          <p:cNvSpPr/>
          <p:nvPr/>
        </p:nvSpPr>
        <p:spPr>
          <a:xfrm>
            <a:off x="4875655" y="908720"/>
            <a:ext cx="4076104" cy="432048"/>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広域化に対する支援</a:t>
            </a:r>
          </a:p>
        </p:txBody>
      </p:sp>
      <p:sp>
        <p:nvSpPr>
          <p:cNvPr id="16" name="スライド番号プレースホルダー 2"/>
          <p:cNvSpPr>
            <a:spLocks noGrp="1" noChangeArrowheads="1"/>
          </p:cNvSpPr>
          <p:nvPr>
            <p:ph type="sldNum" sz="quarter" idx="12"/>
          </p:nvPr>
        </p:nvSpPr>
        <p:spPr bwMode="auto">
          <a:xfrm>
            <a:off x="6957646" y="64897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9C8D3C22-2803-41FD-9CB2-F9431FADF888}" type="slidenum">
              <a:rPr lang="ja-JP" altLang="en-US" sz="1200" smtClean="0"/>
              <a:pPr>
                <a:spcBef>
                  <a:spcPct val="0"/>
                </a:spcBef>
                <a:buFontTx/>
                <a:buNone/>
              </a:pPr>
              <a:t>79</a:t>
            </a:fld>
            <a:endParaRPr lang="ja-JP" altLang="en-US" sz="1200"/>
          </a:p>
        </p:txBody>
      </p:sp>
      <p:cxnSp>
        <p:nvCxnSpPr>
          <p:cNvPr id="17" name="直線コネクタ 16"/>
          <p:cNvCxnSpPr/>
          <p:nvPr/>
        </p:nvCxnSpPr>
        <p:spPr>
          <a:xfrm>
            <a:off x="251520" y="620688"/>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4867206" y="2543076"/>
            <a:ext cx="4047889" cy="3416320"/>
            <a:chOff x="4867206" y="2543076"/>
            <a:chExt cx="4047889" cy="3416320"/>
          </a:xfrm>
        </p:grpSpPr>
        <p:sp>
          <p:nvSpPr>
            <p:cNvPr id="10" name="正方形/長方形 9"/>
            <p:cNvSpPr/>
            <p:nvPr/>
          </p:nvSpPr>
          <p:spPr>
            <a:xfrm>
              <a:off x="4867206" y="2543076"/>
              <a:ext cx="4047889" cy="3416320"/>
            </a:xfrm>
            <a:prstGeom prst="rect">
              <a:avLst/>
            </a:prstGeom>
            <a:ln>
              <a:solidFill>
                <a:schemeClr val="bg1">
                  <a:lumMod val="75000"/>
                </a:schemeClr>
              </a:solidFill>
            </a:ln>
          </p:spPr>
          <p:txBody>
            <a:bodyPr wrap="square">
              <a:spAutoFit/>
            </a:bodyPr>
            <a:lstStyle/>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都道府県水道ビジョンに基づく圏域における広域化であって、市町村域を超えて３事業体以上の統合に伴って行う、以下の事業に対して財政支援を行うもの。（平成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年度までの時限事業）</a:t>
              </a: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広域化事業 </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広域化を契機に実施する以下の事業</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① 連絡管等の整備</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② 集中監視設備の整備</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③ 統合浄水場等の建設</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④ 広域化により統合元の人材・経営能力を活用して実施でき  </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施設・設備整備</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・給水人口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万人以下、かつ資本単価が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円以上。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・法定耐用年数が経過した水道施設の整備費のうち、統合先</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が過去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年間に行った建設投資額の平均を上回る額。</a:t>
              </a: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運営基盤強化等事業（広域化事業費を上限）</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広域化する圏域内の運営基盤強化に資する施設・設備整備</a:t>
              </a:r>
            </a:p>
          </p:txBody>
        </p:sp>
        <p:sp>
          <p:nvSpPr>
            <p:cNvPr id="19" name="大かっこ 18"/>
            <p:cNvSpPr/>
            <p:nvPr/>
          </p:nvSpPr>
          <p:spPr>
            <a:xfrm>
              <a:off x="4987971" y="4751668"/>
              <a:ext cx="3851472" cy="582623"/>
            </a:xfrm>
            <a:prstGeom prst="bracketPair">
              <a:avLst>
                <a:gd name="adj" fmla="val 9328"/>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Tree>
    <p:extLst>
      <p:ext uri="{BB962C8B-B14F-4D97-AF65-F5344CB8AC3E}">
        <p14:creationId xmlns:p14="http://schemas.microsoft.com/office/powerpoint/2010/main" val="419539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083616" y="1981088"/>
            <a:ext cx="1764000" cy="3167512"/>
          </a:xfrm>
          <a:prstGeom prst="rect">
            <a:avLst/>
          </a:prstGeom>
          <a:pattFill prst="pct10">
            <a:fgClr>
              <a:schemeClr val="tx1">
                <a:lumMod val="75000"/>
                <a:lumOff val="25000"/>
              </a:schemeClr>
            </a:fgClr>
            <a:bgClr>
              <a:schemeClr val="bg1"/>
            </a:bgClr>
          </a:patt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600" b="1" dirty="0"/>
              <a:t>大阪市</a:t>
            </a:r>
          </a:p>
        </p:txBody>
      </p:sp>
      <p:sp>
        <p:nvSpPr>
          <p:cNvPr id="9" name="正方形/長方形 8"/>
          <p:cNvSpPr/>
          <p:nvPr/>
        </p:nvSpPr>
        <p:spPr>
          <a:xfrm>
            <a:off x="4201295" y="3622784"/>
            <a:ext cx="216000" cy="1512000"/>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100" dirty="0"/>
              <a:t>市町村</a:t>
            </a:r>
            <a:endParaRPr kumimoji="1" lang="ja-JP" altLang="en-US" sz="1100" dirty="0"/>
          </a:p>
        </p:txBody>
      </p:sp>
      <p:sp>
        <p:nvSpPr>
          <p:cNvPr id="10" name="正方形/長方形 9"/>
          <p:cNvSpPr/>
          <p:nvPr/>
        </p:nvSpPr>
        <p:spPr>
          <a:xfrm>
            <a:off x="5705216" y="1969739"/>
            <a:ext cx="180000" cy="1584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泉北水道企業団</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L 字 10"/>
          <p:cNvSpPr/>
          <p:nvPr/>
        </p:nvSpPr>
        <p:spPr>
          <a:xfrm flipH="1">
            <a:off x="5157277" y="1970291"/>
            <a:ext cx="1526887" cy="3167512"/>
          </a:xfrm>
          <a:prstGeom prst="corner">
            <a:avLst>
              <a:gd name="adj1" fmla="val 100390"/>
              <a:gd name="adj2" fmla="val 48439"/>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正方形/長方形 11"/>
          <p:cNvSpPr/>
          <p:nvPr/>
        </p:nvSpPr>
        <p:spPr>
          <a:xfrm>
            <a:off x="6130012" y="2278281"/>
            <a:ext cx="346249" cy="1708160"/>
          </a:xfrm>
          <a:prstGeom prst="rect">
            <a:avLst/>
          </a:prstGeom>
        </p:spPr>
        <p:txBody>
          <a:bodyPr vert="eaVert" wrap="none">
            <a:spAutoFit/>
          </a:bodyPr>
          <a:lstStyle/>
          <a:p>
            <a:pPr lvl="0"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自己水・受水混合型市町村</a:t>
            </a:r>
          </a:p>
        </p:txBody>
      </p:sp>
      <p:sp>
        <p:nvSpPr>
          <p:cNvPr id="14" name="正方形/長方形 13"/>
          <p:cNvSpPr/>
          <p:nvPr/>
        </p:nvSpPr>
        <p:spPr>
          <a:xfrm>
            <a:off x="4472553" y="3622784"/>
            <a:ext cx="180000" cy="1512000"/>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a:t>市町村</a:t>
            </a:r>
          </a:p>
        </p:txBody>
      </p:sp>
      <p:sp>
        <p:nvSpPr>
          <p:cNvPr id="15" name="正方形/長方形 14"/>
          <p:cNvSpPr/>
          <p:nvPr/>
        </p:nvSpPr>
        <p:spPr>
          <a:xfrm>
            <a:off x="4710063" y="3626552"/>
            <a:ext cx="180000" cy="1512000"/>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a:t>市町村</a:t>
            </a:r>
          </a:p>
        </p:txBody>
      </p:sp>
      <p:sp>
        <p:nvSpPr>
          <p:cNvPr id="17" name="四角形吹き出し 16"/>
          <p:cNvSpPr/>
          <p:nvPr/>
        </p:nvSpPr>
        <p:spPr>
          <a:xfrm>
            <a:off x="323528" y="702808"/>
            <a:ext cx="2124032" cy="1044000"/>
          </a:xfrm>
          <a:prstGeom prst="wedgeRectCallout">
            <a:avLst>
              <a:gd name="adj1" fmla="val 51594"/>
              <a:gd name="adj2" fmla="val 78255"/>
            </a:avLst>
          </a:prstGeom>
          <a:ln w="12700">
            <a:prstDash val="dash"/>
          </a:ln>
        </p:spPr>
        <p:style>
          <a:lnRef idx="2">
            <a:schemeClr val="dk1"/>
          </a:lnRef>
          <a:fillRef idx="1">
            <a:schemeClr val="lt1"/>
          </a:fillRef>
          <a:effectRef idx="0">
            <a:schemeClr val="dk1"/>
          </a:effectRef>
          <a:fontRef idx="minor">
            <a:schemeClr val="dk1"/>
          </a:fontRef>
        </p:style>
        <p:txBody>
          <a:bodyPr rtlCol="0" anchor="ctr"/>
          <a:lstStyle/>
          <a:p>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（取水・浄水部分）</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処理能力</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浄水場</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配水場等：</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四角形吹き出し 20"/>
          <p:cNvSpPr/>
          <p:nvPr/>
        </p:nvSpPr>
        <p:spPr>
          <a:xfrm>
            <a:off x="323528" y="5481344"/>
            <a:ext cx="2029712" cy="1044000"/>
          </a:xfrm>
          <a:prstGeom prst="wedgeRectCallout">
            <a:avLst>
              <a:gd name="adj1" fmla="val 53921"/>
              <a:gd name="adj2" fmla="val -87135"/>
            </a:avLst>
          </a:prstGeom>
          <a:ln w="12700">
            <a:prstDash val="dash"/>
          </a:ln>
        </p:spPr>
        <p:style>
          <a:lnRef idx="2">
            <a:schemeClr val="dk1"/>
          </a:lnRef>
          <a:fillRef idx="1">
            <a:schemeClr val="lt1"/>
          </a:fillRef>
          <a:effectRef idx="0">
            <a:schemeClr val="dk1"/>
          </a:effectRef>
          <a:fontRef idx="minor">
            <a:schemeClr val="dk1"/>
          </a:fontRef>
        </p:style>
        <p:txBody>
          <a:bodyPr rtlCol="0" anchor="ct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大阪市（給水部分）</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給水人口：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269.7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配水量</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配</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水管延長：</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522.4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m</a:t>
            </a:r>
          </a:p>
        </p:txBody>
      </p:sp>
      <p:sp>
        <p:nvSpPr>
          <p:cNvPr id="24" name="右中かっこ 23"/>
          <p:cNvSpPr/>
          <p:nvPr/>
        </p:nvSpPr>
        <p:spPr>
          <a:xfrm rot="5400000">
            <a:off x="4582167" y="4794472"/>
            <a:ext cx="155448"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正方形/長方形 24"/>
          <p:cNvSpPr/>
          <p:nvPr/>
        </p:nvSpPr>
        <p:spPr>
          <a:xfrm>
            <a:off x="4930703" y="3622784"/>
            <a:ext cx="180000" cy="1512000"/>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a:t>市町村</a:t>
            </a:r>
          </a:p>
        </p:txBody>
      </p:sp>
      <p:sp>
        <p:nvSpPr>
          <p:cNvPr id="26" name="四角形吹き出し 25"/>
          <p:cNvSpPr/>
          <p:nvPr/>
        </p:nvSpPr>
        <p:spPr>
          <a:xfrm>
            <a:off x="4399848" y="5481344"/>
            <a:ext cx="2232000" cy="1044000"/>
          </a:xfrm>
          <a:prstGeom prst="wedgeRectCallout">
            <a:avLst>
              <a:gd name="adj1" fmla="val -36480"/>
              <a:gd name="adj2" fmla="val -64199"/>
            </a:avLst>
          </a:prstGeom>
          <a:ln w="12700">
            <a:prstDash val="dash"/>
          </a:ln>
        </p:spPr>
        <p:style>
          <a:lnRef idx="2">
            <a:schemeClr val="dk1"/>
          </a:lnRef>
          <a:fillRef idx="1">
            <a:schemeClr val="lt1"/>
          </a:fillRef>
          <a:effectRef idx="0">
            <a:schemeClr val="dk1"/>
          </a:effectRef>
          <a:fontRef idx="minor">
            <a:schemeClr val="dk1"/>
          </a:fontRef>
        </p:style>
        <p:txBody>
          <a:bodyPr rtlCol="0" anchor="ct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全て企業団水</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団体</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給水人口：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176.1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配水量：</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54.5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配</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水管延長</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487.3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m</a:t>
            </a:r>
          </a:p>
        </p:txBody>
      </p:sp>
      <p:sp>
        <p:nvSpPr>
          <p:cNvPr id="28" name="四角形吹き出し 27"/>
          <p:cNvSpPr/>
          <p:nvPr/>
        </p:nvSpPr>
        <p:spPr>
          <a:xfrm>
            <a:off x="6732472" y="702808"/>
            <a:ext cx="2088000" cy="1044000"/>
          </a:xfrm>
          <a:prstGeom prst="wedgeRectCallout">
            <a:avLst>
              <a:gd name="adj1" fmla="val -57944"/>
              <a:gd name="adj2" fmla="val 79273"/>
            </a:avLst>
          </a:prstGeom>
          <a:ln w="12700">
            <a:prstDash val="dash"/>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自己水のある市町村計</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処理能力：</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浄水場</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配水場等</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350</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2863415" y="44624"/>
            <a:ext cx="3677610" cy="430887"/>
          </a:xfrm>
          <a:prstGeom prst="rect">
            <a:avLst/>
          </a:prstGeom>
          <a:noFill/>
        </p:spPr>
        <p:txBody>
          <a:bodyPr wrap="none" rtlCol="0">
            <a:spAutoFit/>
          </a:bodyPr>
          <a:lstStyle/>
          <a:p>
            <a:r>
              <a:rPr kumimoji="1" lang="ja-JP" altLang="en-US" sz="2200" b="1" dirty="0">
                <a:latin typeface="Meiryo UI" panose="020B0604030504040204" pitchFamily="50" charset="-128"/>
                <a:ea typeface="Meiryo UI" panose="020B0604030504040204" pitchFamily="50" charset="-128"/>
                <a:cs typeface="Meiryo UI" panose="020B0604030504040204" pitchFamily="50" charset="-128"/>
              </a:rPr>
              <a:t>大阪の水道事業の</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組み合わせ</a:t>
            </a:r>
            <a:endParaRPr kumimoji="1"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6812683" y="193198"/>
            <a:ext cx="2295821"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横軸の長さは概ねの配水能力を占めす</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四角形吹き出し 29"/>
          <p:cNvSpPr/>
          <p:nvPr/>
        </p:nvSpPr>
        <p:spPr>
          <a:xfrm>
            <a:off x="2429176" y="5472782"/>
            <a:ext cx="1872000" cy="1044000"/>
          </a:xfrm>
          <a:prstGeom prst="wedgeRectCallout">
            <a:avLst>
              <a:gd name="adj1" fmla="val 37137"/>
              <a:gd name="adj2" fmla="val -88127"/>
            </a:avLst>
          </a:prstGeom>
          <a:ln w="12700">
            <a:prstDash val="dash"/>
          </a:ln>
        </p:spPr>
        <p:style>
          <a:lnRef idx="2">
            <a:schemeClr val="dk1"/>
          </a:lnRef>
          <a:fillRef idx="1">
            <a:schemeClr val="lt1"/>
          </a:fillRef>
          <a:effectRef idx="0">
            <a:schemeClr val="dk1"/>
          </a:effectRef>
          <a:fontRef idx="minor">
            <a:schemeClr val="dk1"/>
          </a:fontRef>
        </p:style>
        <p:txBody>
          <a:bodyPr rtlCol="0" anchor="ct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企業団と統合</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 3</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団体</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給水人口：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配水量</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配</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水管延長：</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35.1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m</a:t>
            </a:r>
          </a:p>
        </p:txBody>
      </p:sp>
      <p:sp>
        <p:nvSpPr>
          <p:cNvPr id="31" name="四角形吹き出し 30"/>
          <p:cNvSpPr/>
          <p:nvPr/>
        </p:nvSpPr>
        <p:spPr>
          <a:xfrm>
            <a:off x="6705130" y="5472782"/>
            <a:ext cx="2196000" cy="1044000"/>
          </a:xfrm>
          <a:prstGeom prst="wedgeRectCallout">
            <a:avLst>
              <a:gd name="adj1" fmla="val -57297"/>
              <a:gd name="adj2" fmla="val -84643"/>
            </a:avLst>
          </a:prstGeom>
          <a:ln w="12700">
            <a:prstDash val="dash"/>
          </a:ln>
        </p:spPr>
        <p:style>
          <a:lnRef idx="2">
            <a:schemeClr val="dk1"/>
          </a:lnRef>
          <a:fillRef idx="1">
            <a:schemeClr val="lt1"/>
          </a:fillRef>
          <a:effectRef idx="0">
            <a:schemeClr val="dk1"/>
          </a:effectRef>
          <a:fontRef idx="minor">
            <a:schemeClr val="dk1"/>
          </a:fontRef>
        </p:style>
        <p:txBody>
          <a:bodyPr rtlCol="0" anchor="ct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自己水・受水混合</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 28</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団体</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給水人口：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441.3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配水量：</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135.1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endParaRPr lang="zh-TW"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配</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水管延長</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1,335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m</a:t>
            </a:r>
          </a:p>
        </p:txBody>
      </p:sp>
      <p:sp>
        <p:nvSpPr>
          <p:cNvPr id="19" name="下矢印 18"/>
          <p:cNvSpPr/>
          <p:nvPr/>
        </p:nvSpPr>
        <p:spPr>
          <a:xfrm>
            <a:off x="908344" y="3567695"/>
            <a:ext cx="396000" cy="1580737"/>
          </a:xfrm>
          <a:prstGeom prst="downArrow">
            <a:avLst>
              <a:gd name="adj1" fmla="val 100000"/>
              <a:gd name="adj2" fmla="val 22091"/>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5998" tIns="45718" rIns="35998" bIns="45718" rtlCol="0" anchor="ctr" anchorCtr="1"/>
          <a:lstStyle/>
          <a:p>
            <a:r>
              <a:rPr kumimoji="1" lang="ja-JP" altLang="en-US" sz="1600" b="1" dirty="0">
                <a:solidFill>
                  <a:schemeClr val="tx1"/>
                </a:solidFill>
              </a:rPr>
              <a:t>配水・給水</a:t>
            </a:r>
          </a:p>
        </p:txBody>
      </p:sp>
      <p:sp>
        <p:nvSpPr>
          <p:cNvPr id="20" name="下矢印 19"/>
          <p:cNvSpPr/>
          <p:nvPr/>
        </p:nvSpPr>
        <p:spPr>
          <a:xfrm>
            <a:off x="908344" y="1972125"/>
            <a:ext cx="396000" cy="1668075"/>
          </a:xfrm>
          <a:prstGeom prst="downArrow">
            <a:avLst>
              <a:gd name="adj1" fmla="val 100000"/>
              <a:gd name="adj2" fmla="val 22091"/>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5998" tIns="45718" rIns="35998" bIns="45718" rtlCol="0" anchor="ctr" anchorCtr="1"/>
          <a:lstStyle/>
          <a:p>
            <a:r>
              <a:rPr kumimoji="1" lang="ja-JP" altLang="en-US" sz="1600" b="1" dirty="0">
                <a:solidFill>
                  <a:schemeClr val="tx1"/>
                </a:solidFill>
              </a:rPr>
              <a:t>取水・浄水</a:t>
            </a:r>
          </a:p>
        </p:txBody>
      </p:sp>
      <p:sp>
        <p:nvSpPr>
          <p:cNvPr id="33" name="L 字 32"/>
          <p:cNvSpPr/>
          <p:nvPr/>
        </p:nvSpPr>
        <p:spPr>
          <a:xfrm rot="10800000" flipH="1">
            <a:off x="3918919" y="1966682"/>
            <a:ext cx="1744431" cy="3167512"/>
          </a:xfrm>
          <a:prstGeom prst="corner">
            <a:avLst>
              <a:gd name="adj1" fmla="val 90992"/>
              <a:gd name="adj2" fmla="val 12576"/>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4226016" y="1970333"/>
            <a:ext cx="1008112" cy="1583757"/>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基礎自治の一組</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pPr algn="ct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大阪広域水道企業団</a:t>
            </a:r>
          </a:p>
        </p:txBody>
      </p:sp>
      <p:sp>
        <p:nvSpPr>
          <p:cNvPr id="6" name="テキスト ボックス 5"/>
          <p:cNvSpPr txBox="1"/>
          <p:nvPr/>
        </p:nvSpPr>
        <p:spPr>
          <a:xfrm>
            <a:off x="3863676" y="3683617"/>
            <a:ext cx="323165" cy="1361911"/>
          </a:xfrm>
          <a:prstGeom prst="rect">
            <a:avLst/>
          </a:prstGeom>
          <a:noFill/>
        </p:spPr>
        <p:txBody>
          <a:bodyPr vert="eaVert"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四條畷・太子・千早赤阪</a:t>
            </a:r>
          </a:p>
        </p:txBody>
      </p:sp>
      <p:sp>
        <p:nvSpPr>
          <p:cNvPr id="22" name="四角形吹き出し 21"/>
          <p:cNvSpPr/>
          <p:nvPr/>
        </p:nvSpPr>
        <p:spPr>
          <a:xfrm>
            <a:off x="2555776" y="702808"/>
            <a:ext cx="1836000" cy="1044000"/>
          </a:xfrm>
          <a:prstGeom prst="wedgeRectCallout">
            <a:avLst>
              <a:gd name="adj1" fmla="val 44904"/>
              <a:gd name="adj2" fmla="val 75502"/>
            </a:avLst>
          </a:prstGeom>
          <a:ln w="12700">
            <a:prstDash val="dash"/>
          </a:ln>
        </p:spPr>
        <p:style>
          <a:lnRef idx="2">
            <a:schemeClr val="dk1"/>
          </a:lnRef>
          <a:fillRef idx="1">
            <a:schemeClr val="lt1"/>
          </a:fillRef>
          <a:effectRef idx="0">
            <a:schemeClr val="dk1"/>
          </a:effectRef>
          <a:fontRef idx="minor">
            <a:schemeClr val="dk1"/>
          </a:fontRef>
        </p:style>
        <p:txBody>
          <a:bodyPr rtlCol="0" anchor="ctr"/>
          <a:lstStyle/>
          <a:p>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大阪広域企業団</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処理能力</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浄水場：３</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四角形吹き出し 33"/>
          <p:cNvSpPr/>
          <p:nvPr/>
        </p:nvSpPr>
        <p:spPr>
          <a:xfrm>
            <a:off x="4594560" y="697752"/>
            <a:ext cx="1836000" cy="1044000"/>
          </a:xfrm>
          <a:prstGeom prst="wedgeRectCallout">
            <a:avLst>
              <a:gd name="adj1" fmla="val 16234"/>
              <a:gd name="adj2" fmla="val 76300"/>
            </a:avLst>
          </a:prstGeom>
          <a:ln w="12700">
            <a:prstDash val="dash"/>
          </a:ln>
        </p:spPr>
        <p:style>
          <a:lnRef idx="2">
            <a:schemeClr val="dk1"/>
          </a:lnRef>
          <a:fillRef idx="1">
            <a:schemeClr val="lt1"/>
          </a:fillRef>
          <a:effectRef idx="0">
            <a:schemeClr val="dk1"/>
          </a:effectRef>
          <a:fontRef idx="minor">
            <a:schemeClr val="dk1"/>
          </a:fontRef>
        </p:style>
        <p:txBody>
          <a:bodyPr rtlCol="0" anchor="ct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泉北企業団</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処理能力</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浄水場：１</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xmlns="" id="{ECE1D6E2-516A-46A1-8DEF-D092E365FDA4}"/>
              </a:ext>
            </a:extLst>
          </p:cNvPr>
          <p:cNvSpPr txBox="1"/>
          <p:nvPr/>
        </p:nvSpPr>
        <p:spPr>
          <a:xfrm>
            <a:off x="2339752" y="4469050"/>
            <a:ext cx="1328395" cy="400110"/>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大阪市は</a:t>
            </a:r>
            <a:endParaRPr kumimoji="1"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「完全自己水型」</a:t>
            </a:r>
          </a:p>
        </p:txBody>
      </p:sp>
      <p:sp>
        <p:nvSpPr>
          <p:cNvPr id="16" name="正方形/長方形 15">
            <a:extLst>
              <a:ext uri="{FF2B5EF4-FFF2-40B4-BE49-F238E27FC236}">
                <a16:creationId xmlns:a16="http://schemas.microsoft.com/office/drawing/2014/main" xmlns="" id="{7869B178-4AEE-4300-AD33-C6CC77B826E0}"/>
              </a:ext>
            </a:extLst>
          </p:cNvPr>
          <p:cNvSpPr/>
          <p:nvPr/>
        </p:nvSpPr>
        <p:spPr>
          <a:xfrm>
            <a:off x="6923180" y="2448001"/>
            <a:ext cx="2041308" cy="877163"/>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泉北水道企業団</a:t>
            </a:r>
            <a:endParaRPr lang="en-US" altLang="ja-JP" sz="9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泉大津市、和泉市、高石市による</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一部事務組合</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光明池を水源とし、３市の一部住宅</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に上水道を供給</a:t>
            </a:r>
          </a:p>
        </p:txBody>
      </p:sp>
      <p:sp>
        <p:nvSpPr>
          <p:cNvPr id="18" name="大かっこ 17">
            <a:extLst>
              <a:ext uri="{FF2B5EF4-FFF2-40B4-BE49-F238E27FC236}">
                <a16:creationId xmlns:a16="http://schemas.microsoft.com/office/drawing/2014/main" xmlns="" id="{B2E844D0-AA80-4E5B-9C65-D4EB2EDE9E2B}"/>
              </a:ext>
            </a:extLst>
          </p:cNvPr>
          <p:cNvSpPr/>
          <p:nvPr/>
        </p:nvSpPr>
        <p:spPr>
          <a:xfrm>
            <a:off x="6936333" y="2372361"/>
            <a:ext cx="1925882" cy="972000"/>
          </a:xfrm>
          <a:prstGeom prst="bracketPair">
            <a:avLst>
              <a:gd name="adj" fmla="val 102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xmlns="" id="{A2920DA7-1F43-4DD8-95BC-43B19886C74B}"/>
              </a:ext>
            </a:extLst>
          </p:cNvPr>
          <p:cNvSpPr txBox="1"/>
          <p:nvPr/>
        </p:nvSpPr>
        <p:spPr>
          <a:xfrm>
            <a:off x="5346091" y="4271572"/>
            <a:ext cx="1242133" cy="553998"/>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自己水の比率は</a:t>
            </a:r>
            <a:r>
              <a:rPr kumimoji="1" lang="en-US" altLang="ja-JP" sz="1000" dirty="0">
                <a:latin typeface="Meiryo UI" panose="020B0604030504040204" pitchFamily="50" charset="-128"/>
                <a:ea typeface="Meiryo UI" panose="020B0604030504040204" pitchFamily="50" charset="-128"/>
              </a:rPr>
              <a:t>0.1</a:t>
            </a:r>
            <a:r>
              <a:rPr kumimoji="1" lang="ja-JP" altLang="en-US" sz="1000" dirty="0">
                <a:latin typeface="Meiryo UI" panose="020B0604030504040204" pitchFamily="50" charset="-128"/>
                <a:ea typeface="Meiryo UI" panose="020B0604030504040204" pitchFamily="50" charset="-128"/>
              </a:rPr>
              <a:t>％から</a:t>
            </a:r>
            <a:r>
              <a:rPr kumimoji="1" lang="en-US" altLang="ja-JP" sz="1000" dirty="0">
                <a:latin typeface="Meiryo UI" panose="020B0604030504040204" pitchFamily="50" charset="-128"/>
                <a:ea typeface="Meiryo UI" panose="020B0604030504040204" pitchFamily="50" charset="-128"/>
              </a:rPr>
              <a:t>97%</a:t>
            </a:r>
            <a:r>
              <a:rPr kumimoji="1" lang="ja-JP" altLang="en-US" sz="1000" dirty="0" err="1">
                <a:latin typeface="Meiryo UI" panose="020B0604030504040204" pitchFamily="50" charset="-128"/>
                <a:ea typeface="Meiryo UI" panose="020B0604030504040204" pitchFamily="50" charset="-128"/>
              </a:rPr>
              <a:t>まで</a:t>
            </a:r>
            <a:r>
              <a:rPr kumimoji="1" lang="ja-JP" altLang="en-US" sz="1000" dirty="0">
                <a:latin typeface="Meiryo UI" panose="020B0604030504040204" pitchFamily="50" charset="-128"/>
                <a:ea typeface="Meiryo UI" panose="020B0604030504040204" pitchFamily="50" charset="-128"/>
              </a:rPr>
              <a:t>団体により様々</a:t>
            </a:r>
          </a:p>
        </p:txBody>
      </p:sp>
      <p:sp>
        <p:nvSpPr>
          <p:cNvPr id="37"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8</a:t>
            </a:fld>
            <a:endParaRPr kumimoji="1" lang="ja-JP" altLang="en-US">
              <a:solidFill>
                <a:schemeClr val="tx1"/>
              </a:solidFill>
            </a:endParaRPr>
          </a:p>
        </p:txBody>
      </p:sp>
      <p:cxnSp>
        <p:nvCxnSpPr>
          <p:cNvPr id="7" name="直線コネクタ 6"/>
          <p:cNvCxnSpPr/>
          <p:nvPr/>
        </p:nvCxnSpPr>
        <p:spPr>
          <a:xfrm>
            <a:off x="467544" y="3594991"/>
            <a:ext cx="8352000"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1520" y="487394"/>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四角形: 角を丸くする 34">
            <a:extLst>
              <a:ext uri="{FF2B5EF4-FFF2-40B4-BE49-F238E27FC236}">
                <a16:creationId xmlns:a16="http://schemas.microsoft.com/office/drawing/2014/main" xmlns="" id="{DF46BEA9-F49D-4F7C-93DD-8AC809DD4D73}"/>
              </a:ext>
            </a:extLst>
          </p:cNvPr>
          <p:cNvSpPr/>
          <p:nvPr/>
        </p:nvSpPr>
        <p:spPr>
          <a:xfrm>
            <a:off x="226148" y="60806"/>
            <a:ext cx="2052228" cy="349174"/>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１－①大阪の水道事業</a:t>
            </a:r>
          </a:p>
        </p:txBody>
      </p:sp>
    </p:spTree>
    <p:extLst>
      <p:ext uri="{BB962C8B-B14F-4D97-AF65-F5344CB8AC3E}">
        <p14:creationId xmlns:p14="http://schemas.microsoft.com/office/powerpoint/2010/main" val="198647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L 字 91"/>
          <p:cNvSpPr/>
          <p:nvPr/>
        </p:nvSpPr>
        <p:spPr>
          <a:xfrm flipH="1">
            <a:off x="5412283" y="4073937"/>
            <a:ext cx="541033" cy="2580125"/>
          </a:xfrm>
          <a:custGeom>
            <a:avLst/>
            <a:gdLst>
              <a:gd name="connsiteX0" fmla="*/ 0 w 360000"/>
              <a:gd name="connsiteY0" fmla="*/ 0 h 2592000"/>
              <a:gd name="connsiteX1" fmla="*/ 163825 w 360000"/>
              <a:gd name="connsiteY1" fmla="*/ 0 h 2592000"/>
              <a:gd name="connsiteX2" fmla="*/ 163825 w 360000"/>
              <a:gd name="connsiteY2" fmla="*/ 1288890 h 2592000"/>
              <a:gd name="connsiteX3" fmla="*/ 360000 w 360000"/>
              <a:gd name="connsiteY3" fmla="*/ 1288890 h 2592000"/>
              <a:gd name="connsiteX4" fmla="*/ 360000 w 360000"/>
              <a:gd name="connsiteY4" fmla="*/ 2592000 h 2592000"/>
              <a:gd name="connsiteX5" fmla="*/ 0 w 360000"/>
              <a:gd name="connsiteY5" fmla="*/ 2592000 h 2592000"/>
              <a:gd name="connsiteX6" fmla="*/ 0 w 360000"/>
              <a:gd name="connsiteY6" fmla="*/ 0 h 2592000"/>
              <a:gd name="connsiteX0" fmla="*/ 0 w 617175"/>
              <a:gd name="connsiteY0" fmla="*/ 0 h 2592000"/>
              <a:gd name="connsiteX1" fmla="*/ 163825 w 617175"/>
              <a:gd name="connsiteY1" fmla="*/ 0 h 2592000"/>
              <a:gd name="connsiteX2" fmla="*/ 163825 w 617175"/>
              <a:gd name="connsiteY2" fmla="*/ 1288890 h 2592000"/>
              <a:gd name="connsiteX3" fmla="*/ 617175 w 617175"/>
              <a:gd name="connsiteY3" fmla="*/ 1307940 h 2592000"/>
              <a:gd name="connsiteX4" fmla="*/ 360000 w 617175"/>
              <a:gd name="connsiteY4" fmla="*/ 2592000 h 2592000"/>
              <a:gd name="connsiteX5" fmla="*/ 0 w 617175"/>
              <a:gd name="connsiteY5" fmla="*/ 2592000 h 2592000"/>
              <a:gd name="connsiteX6" fmla="*/ 0 w 617175"/>
              <a:gd name="connsiteY6" fmla="*/ 0 h 2592000"/>
              <a:gd name="connsiteX0" fmla="*/ 0 w 617175"/>
              <a:gd name="connsiteY0" fmla="*/ 0 h 2620575"/>
              <a:gd name="connsiteX1" fmla="*/ 163825 w 617175"/>
              <a:gd name="connsiteY1" fmla="*/ 0 h 2620575"/>
              <a:gd name="connsiteX2" fmla="*/ 163825 w 617175"/>
              <a:gd name="connsiteY2" fmla="*/ 1288890 h 2620575"/>
              <a:gd name="connsiteX3" fmla="*/ 617175 w 617175"/>
              <a:gd name="connsiteY3" fmla="*/ 1307940 h 2620575"/>
              <a:gd name="connsiteX4" fmla="*/ 598125 w 617175"/>
              <a:gd name="connsiteY4" fmla="*/ 2620575 h 2620575"/>
              <a:gd name="connsiteX5" fmla="*/ 0 w 617175"/>
              <a:gd name="connsiteY5" fmla="*/ 2592000 h 2620575"/>
              <a:gd name="connsiteX6" fmla="*/ 0 w 617175"/>
              <a:gd name="connsiteY6" fmla="*/ 0 h 2620575"/>
              <a:gd name="connsiteX0" fmla="*/ 0 w 617175"/>
              <a:gd name="connsiteY0" fmla="*/ 0 h 2592000"/>
              <a:gd name="connsiteX1" fmla="*/ 163825 w 617175"/>
              <a:gd name="connsiteY1" fmla="*/ 0 h 2592000"/>
              <a:gd name="connsiteX2" fmla="*/ 163825 w 617175"/>
              <a:gd name="connsiteY2" fmla="*/ 1288890 h 2592000"/>
              <a:gd name="connsiteX3" fmla="*/ 617175 w 617175"/>
              <a:gd name="connsiteY3" fmla="*/ 1307940 h 2592000"/>
              <a:gd name="connsiteX4" fmla="*/ 617175 w 617175"/>
              <a:gd name="connsiteY4" fmla="*/ 2592000 h 2592000"/>
              <a:gd name="connsiteX5" fmla="*/ 0 w 617175"/>
              <a:gd name="connsiteY5" fmla="*/ 2592000 h 2592000"/>
              <a:gd name="connsiteX6" fmla="*/ 0 w 617175"/>
              <a:gd name="connsiteY6" fmla="*/ 0 h 2592000"/>
              <a:gd name="connsiteX0" fmla="*/ 0 w 626700"/>
              <a:gd name="connsiteY0" fmla="*/ 0 h 2592000"/>
              <a:gd name="connsiteX1" fmla="*/ 163825 w 626700"/>
              <a:gd name="connsiteY1" fmla="*/ 0 h 2592000"/>
              <a:gd name="connsiteX2" fmla="*/ 163825 w 626700"/>
              <a:gd name="connsiteY2" fmla="*/ 1288890 h 2592000"/>
              <a:gd name="connsiteX3" fmla="*/ 626700 w 626700"/>
              <a:gd name="connsiteY3" fmla="*/ 1288890 h 2592000"/>
              <a:gd name="connsiteX4" fmla="*/ 617175 w 626700"/>
              <a:gd name="connsiteY4" fmla="*/ 2592000 h 2592000"/>
              <a:gd name="connsiteX5" fmla="*/ 0 w 626700"/>
              <a:gd name="connsiteY5" fmla="*/ 2592000 h 2592000"/>
              <a:gd name="connsiteX6" fmla="*/ 0 w 626700"/>
              <a:gd name="connsiteY6" fmla="*/ 0 h 2592000"/>
              <a:gd name="connsiteX0" fmla="*/ 0 w 617175"/>
              <a:gd name="connsiteY0" fmla="*/ 0 h 2592000"/>
              <a:gd name="connsiteX1" fmla="*/ 163825 w 617175"/>
              <a:gd name="connsiteY1" fmla="*/ 0 h 2592000"/>
              <a:gd name="connsiteX2" fmla="*/ 163825 w 617175"/>
              <a:gd name="connsiteY2" fmla="*/ 1288890 h 2592000"/>
              <a:gd name="connsiteX3" fmla="*/ 446533 w 617175"/>
              <a:gd name="connsiteY3" fmla="*/ 1260315 h 2592000"/>
              <a:gd name="connsiteX4" fmla="*/ 617175 w 617175"/>
              <a:gd name="connsiteY4" fmla="*/ 2592000 h 2592000"/>
              <a:gd name="connsiteX5" fmla="*/ 0 w 617175"/>
              <a:gd name="connsiteY5" fmla="*/ 2592000 h 2592000"/>
              <a:gd name="connsiteX6" fmla="*/ 0 w 617175"/>
              <a:gd name="connsiteY6" fmla="*/ 0 h 2592000"/>
              <a:gd name="connsiteX0" fmla="*/ 0 w 446533"/>
              <a:gd name="connsiteY0" fmla="*/ 0 h 2592000"/>
              <a:gd name="connsiteX1" fmla="*/ 163825 w 446533"/>
              <a:gd name="connsiteY1" fmla="*/ 0 h 2592000"/>
              <a:gd name="connsiteX2" fmla="*/ 163825 w 446533"/>
              <a:gd name="connsiteY2" fmla="*/ 1288890 h 2592000"/>
              <a:gd name="connsiteX3" fmla="*/ 446533 w 446533"/>
              <a:gd name="connsiteY3" fmla="*/ 1260315 h 2592000"/>
              <a:gd name="connsiteX4" fmla="*/ 421342 w 446533"/>
              <a:gd name="connsiteY4" fmla="*/ 2592000 h 2592000"/>
              <a:gd name="connsiteX5" fmla="*/ 0 w 446533"/>
              <a:gd name="connsiteY5" fmla="*/ 2592000 h 2592000"/>
              <a:gd name="connsiteX6" fmla="*/ 0 w 446533"/>
              <a:gd name="connsiteY6" fmla="*/ 0 h 2592000"/>
              <a:gd name="connsiteX0" fmla="*/ 0 w 446533"/>
              <a:gd name="connsiteY0" fmla="*/ 0 h 2592000"/>
              <a:gd name="connsiteX1" fmla="*/ 163825 w 446533"/>
              <a:gd name="connsiteY1" fmla="*/ 0 h 2592000"/>
              <a:gd name="connsiteX2" fmla="*/ 163825 w 446533"/>
              <a:gd name="connsiteY2" fmla="*/ 1250790 h 2592000"/>
              <a:gd name="connsiteX3" fmla="*/ 446533 w 446533"/>
              <a:gd name="connsiteY3" fmla="*/ 1260315 h 2592000"/>
              <a:gd name="connsiteX4" fmla="*/ 421342 w 446533"/>
              <a:gd name="connsiteY4" fmla="*/ 2592000 h 2592000"/>
              <a:gd name="connsiteX5" fmla="*/ 0 w 446533"/>
              <a:gd name="connsiteY5" fmla="*/ 2592000 h 2592000"/>
              <a:gd name="connsiteX6" fmla="*/ 0 w 446533"/>
              <a:gd name="connsiteY6" fmla="*/ 0 h 2592000"/>
              <a:gd name="connsiteX0" fmla="*/ 0 w 446533"/>
              <a:gd name="connsiteY0" fmla="*/ 0 h 2611050"/>
              <a:gd name="connsiteX1" fmla="*/ 163825 w 446533"/>
              <a:gd name="connsiteY1" fmla="*/ 0 h 2611050"/>
              <a:gd name="connsiteX2" fmla="*/ 163825 w 446533"/>
              <a:gd name="connsiteY2" fmla="*/ 1250790 h 2611050"/>
              <a:gd name="connsiteX3" fmla="*/ 446533 w 446533"/>
              <a:gd name="connsiteY3" fmla="*/ 1260315 h 2611050"/>
              <a:gd name="connsiteX4" fmla="*/ 429175 w 446533"/>
              <a:gd name="connsiteY4" fmla="*/ 2611050 h 2611050"/>
              <a:gd name="connsiteX5" fmla="*/ 0 w 446533"/>
              <a:gd name="connsiteY5" fmla="*/ 2592000 h 2611050"/>
              <a:gd name="connsiteX6" fmla="*/ 0 w 446533"/>
              <a:gd name="connsiteY6" fmla="*/ 0 h 2611050"/>
              <a:gd name="connsiteX0" fmla="*/ 15667 w 462200"/>
              <a:gd name="connsiteY0" fmla="*/ 0 h 2611050"/>
              <a:gd name="connsiteX1" fmla="*/ 179492 w 462200"/>
              <a:gd name="connsiteY1" fmla="*/ 0 h 2611050"/>
              <a:gd name="connsiteX2" fmla="*/ 179492 w 462200"/>
              <a:gd name="connsiteY2" fmla="*/ 1250790 h 2611050"/>
              <a:gd name="connsiteX3" fmla="*/ 462200 w 462200"/>
              <a:gd name="connsiteY3" fmla="*/ 1260315 h 2611050"/>
              <a:gd name="connsiteX4" fmla="*/ 444842 w 462200"/>
              <a:gd name="connsiteY4" fmla="*/ 2611050 h 2611050"/>
              <a:gd name="connsiteX5" fmla="*/ 0 w 462200"/>
              <a:gd name="connsiteY5" fmla="*/ 2611050 h 2611050"/>
              <a:gd name="connsiteX6" fmla="*/ 15667 w 462200"/>
              <a:gd name="connsiteY6" fmla="*/ 0 h 2611050"/>
              <a:gd name="connsiteX0" fmla="*/ 15667 w 462200"/>
              <a:gd name="connsiteY0" fmla="*/ 0 h 2611050"/>
              <a:gd name="connsiteX1" fmla="*/ 179492 w 462200"/>
              <a:gd name="connsiteY1" fmla="*/ 0 h 2611050"/>
              <a:gd name="connsiteX2" fmla="*/ 208790 w 462200"/>
              <a:gd name="connsiteY2" fmla="*/ 1238827 h 2611050"/>
              <a:gd name="connsiteX3" fmla="*/ 462200 w 462200"/>
              <a:gd name="connsiteY3" fmla="*/ 1260315 h 2611050"/>
              <a:gd name="connsiteX4" fmla="*/ 444842 w 462200"/>
              <a:gd name="connsiteY4" fmla="*/ 2611050 h 2611050"/>
              <a:gd name="connsiteX5" fmla="*/ 0 w 462200"/>
              <a:gd name="connsiteY5" fmla="*/ 2611050 h 2611050"/>
              <a:gd name="connsiteX6" fmla="*/ 15667 w 462200"/>
              <a:gd name="connsiteY6" fmla="*/ 0 h 2611050"/>
              <a:gd name="connsiteX0" fmla="*/ 15667 w 462200"/>
              <a:gd name="connsiteY0" fmla="*/ 0 h 2611050"/>
              <a:gd name="connsiteX1" fmla="*/ 208790 w 462200"/>
              <a:gd name="connsiteY1" fmla="*/ 11962 h 2611050"/>
              <a:gd name="connsiteX2" fmla="*/ 208790 w 462200"/>
              <a:gd name="connsiteY2" fmla="*/ 1238827 h 2611050"/>
              <a:gd name="connsiteX3" fmla="*/ 462200 w 462200"/>
              <a:gd name="connsiteY3" fmla="*/ 1260315 h 2611050"/>
              <a:gd name="connsiteX4" fmla="*/ 444842 w 462200"/>
              <a:gd name="connsiteY4" fmla="*/ 2611050 h 2611050"/>
              <a:gd name="connsiteX5" fmla="*/ 0 w 462200"/>
              <a:gd name="connsiteY5" fmla="*/ 2611050 h 2611050"/>
              <a:gd name="connsiteX6" fmla="*/ 15667 w 462200"/>
              <a:gd name="connsiteY6" fmla="*/ 0 h 2611050"/>
              <a:gd name="connsiteX0" fmla="*/ 15667 w 462200"/>
              <a:gd name="connsiteY0" fmla="*/ 0 h 2611050"/>
              <a:gd name="connsiteX1" fmla="*/ 208790 w 462200"/>
              <a:gd name="connsiteY1" fmla="*/ 11962 h 2611050"/>
              <a:gd name="connsiteX2" fmla="*/ 189258 w 462200"/>
              <a:gd name="connsiteY2" fmla="*/ 1310603 h 2611050"/>
              <a:gd name="connsiteX3" fmla="*/ 462200 w 462200"/>
              <a:gd name="connsiteY3" fmla="*/ 1260315 h 2611050"/>
              <a:gd name="connsiteX4" fmla="*/ 444842 w 462200"/>
              <a:gd name="connsiteY4" fmla="*/ 2611050 h 2611050"/>
              <a:gd name="connsiteX5" fmla="*/ 0 w 462200"/>
              <a:gd name="connsiteY5" fmla="*/ 2611050 h 2611050"/>
              <a:gd name="connsiteX6" fmla="*/ 15667 w 462200"/>
              <a:gd name="connsiteY6" fmla="*/ 0 h 2611050"/>
              <a:gd name="connsiteX0" fmla="*/ 15667 w 462200"/>
              <a:gd name="connsiteY0" fmla="*/ 0 h 2611050"/>
              <a:gd name="connsiteX1" fmla="*/ 208790 w 462200"/>
              <a:gd name="connsiteY1" fmla="*/ 11962 h 2611050"/>
              <a:gd name="connsiteX2" fmla="*/ 218556 w 462200"/>
              <a:gd name="connsiteY2" fmla="*/ 1274715 h 2611050"/>
              <a:gd name="connsiteX3" fmla="*/ 462200 w 462200"/>
              <a:gd name="connsiteY3" fmla="*/ 1260315 h 2611050"/>
              <a:gd name="connsiteX4" fmla="*/ 444842 w 462200"/>
              <a:gd name="connsiteY4" fmla="*/ 2611050 h 2611050"/>
              <a:gd name="connsiteX5" fmla="*/ 0 w 462200"/>
              <a:gd name="connsiteY5" fmla="*/ 2611050 h 2611050"/>
              <a:gd name="connsiteX6" fmla="*/ 15667 w 462200"/>
              <a:gd name="connsiteY6" fmla="*/ 0 h 2611050"/>
              <a:gd name="connsiteX0" fmla="*/ 15667 w 444842"/>
              <a:gd name="connsiteY0" fmla="*/ 0 h 2611050"/>
              <a:gd name="connsiteX1" fmla="*/ 208790 w 444842"/>
              <a:gd name="connsiteY1" fmla="*/ 11962 h 2611050"/>
              <a:gd name="connsiteX2" fmla="*/ 218556 w 444842"/>
              <a:gd name="connsiteY2" fmla="*/ 1274715 h 2611050"/>
              <a:gd name="connsiteX3" fmla="*/ 442667 w 444842"/>
              <a:gd name="connsiteY3" fmla="*/ 1296203 h 2611050"/>
              <a:gd name="connsiteX4" fmla="*/ 444842 w 444842"/>
              <a:gd name="connsiteY4" fmla="*/ 2611050 h 2611050"/>
              <a:gd name="connsiteX5" fmla="*/ 0 w 444842"/>
              <a:gd name="connsiteY5" fmla="*/ 2611050 h 2611050"/>
              <a:gd name="connsiteX6" fmla="*/ 15667 w 444842"/>
              <a:gd name="connsiteY6" fmla="*/ 0 h 2611050"/>
              <a:gd name="connsiteX0" fmla="*/ 15667 w 447889"/>
              <a:gd name="connsiteY0" fmla="*/ 0 h 2611050"/>
              <a:gd name="connsiteX1" fmla="*/ 208790 w 447889"/>
              <a:gd name="connsiteY1" fmla="*/ 11962 h 2611050"/>
              <a:gd name="connsiteX2" fmla="*/ 218556 w 447889"/>
              <a:gd name="connsiteY2" fmla="*/ 1274715 h 2611050"/>
              <a:gd name="connsiteX3" fmla="*/ 447889 w 447889"/>
              <a:gd name="connsiteY3" fmla="*/ 1270616 h 2611050"/>
              <a:gd name="connsiteX4" fmla="*/ 444842 w 447889"/>
              <a:gd name="connsiteY4" fmla="*/ 2611050 h 2611050"/>
              <a:gd name="connsiteX5" fmla="*/ 0 w 447889"/>
              <a:gd name="connsiteY5" fmla="*/ 2611050 h 2611050"/>
              <a:gd name="connsiteX6" fmla="*/ 15667 w 447889"/>
              <a:gd name="connsiteY6" fmla="*/ 0 h 2611050"/>
              <a:gd name="connsiteX0" fmla="*/ 15667 w 447889"/>
              <a:gd name="connsiteY0" fmla="*/ 0 h 2611050"/>
              <a:gd name="connsiteX1" fmla="*/ 208790 w 447889"/>
              <a:gd name="connsiteY1" fmla="*/ 11962 h 2611050"/>
              <a:gd name="connsiteX2" fmla="*/ 223778 w 447889"/>
              <a:gd name="connsiteY2" fmla="*/ 1268319 h 2611050"/>
              <a:gd name="connsiteX3" fmla="*/ 447889 w 447889"/>
              <a:gd name="connsiteY3" fmla="*/ 1270616 h 2611050"/>
              <a:gd name="connsiteX4" fmla="*/ 444842 w 447889"/>
              <a:gd name="connsiteY4" fmla="*/ 2611050 h 2611050"/>
              <a:gd name="connsiteX5" fmla="*/ 0 w 447889"/>
              <a:gd name="connsiteY5" fmla="*/ 2611050 h 2611050"/>
              <a:gd name="connsiteX6" fmla="*/ 15667 w 447889"/>
              <a:gd name="connsiteY6" fmla="*/ 0 h 2611050"/>
              <a:gd name="connsiteX0" fmla="*/ 15667 w 447889"/>
              <a:gd name="connsiteY0" fmla="*/ 0 h 2611050"/>
              <a:gd name="connsiteX1" fmla="*/ 208790 w 447889"/>
              <a:gd name="connsiteY1" fmla="*/ 11962 h 2611050"/>
              <a:gd name="connsiteX2" fmla="*/ 197667 w 447889"/>
              <a:gd name="connsiteY2" fmla="*/ 1261923 h 2611050"/>
              <a:gd name="connsiteX3" fmla="*/ 447889 w 447889"/>
              <a:gd name="connsiteY3" fmla="*/ 1270616 h 2611050"/>
              <a:gd name="connsiteX4" fmla="*/ 444842 w 447889"/>
              <a:gd name="connsiteY4" fmla="*/ 2611050 h 2611050"/>
              <a:gd name="connsiteX5" fmla="*/ 0 w 447889"/>
              <a:gd name="connsiteY5" fmla="*/ 2611050 h 2611050"/>
              <a:gd name="connsiteX6" fmla="*/ 15667 w 447889"/>
              <a:gd name="connsiteY6" fmla="*/ 0 h 2611050"/>
              <a:gd name="connsiteX0" fmla="*/ 15667 w 447889"/>
              <a:gd name="connsiteY0" fmla="*/ 0 h 2611050"/>
              <a:gd name="connsiteX1" fmla="*/ 208790 w 447889"/>
              <a:gd name="connsiteY1" fmla="*/ 11962 h 2611050"/>
              <a:gd name="connsiteX2" fmla="*/ 213334 w 447889"/>
              <a:gd name="connsiteY2" fmla="*/ 1261923 h 2611050"/>
              <a:gd name="connsiteX3" fmla="*/ 447889 w 447889"/>
              <a:gd name="connsiteY3" fmla="*/ 1270616 h 2611050"/>
              <a:gd name="connsiteX4" fmla="*/ 444842 w 447889"/>
              <a:gd name="connsiteY4" fmla="*/ 2611050 h 2611050"/>
              <a:gd name="connsiteX5" fmla="*/ 0 w 447889"/>
              <a:gd name="connsiteY5" fmla="*/ 2611050 h 2611050"/>
              <a:gd name="connsiteX6" fmla="*/ 15667 w 447889"/>
              <a:gd name="connsiteY6" fmla="*/ 0 h 2611050"/>
              <a:gd name="connsiteX0" fmla="*/ 15667 w 447889"/>
              <a:gd name="connsiteY0" fmla="*/ 7228 h 2599088"/>
              <a:gd name="connsiteX1" fmla="*/ 208790 w 447889"/>
              <a:gd name="connsiteY1" fmla="*/ 0 h 2599088"/>
              <a:gd name="connsiteX2" fmla="*/ 213334 w 447889"/>
              <a:gd name="connsiteY2" fmla="*/ 1249961 h 2599088"/>
              <a:gd name="connsiteX3" fmla="*/ 447889 w 447889"/>
              <a:gd name="connsiteY3" fmla="*/ 1258654 h 2599088"/>
              <a:gd name="connsiteX4" fmla="*/ 444842 w 447889"/>
              <a:gd name="connsiteY4" fmla="*/ 2599088 h 2599088"/>
              <a:gd name="connsiteX5" fmla="*/ 0 w 447889"/>
              <a:gd name="connsiteY5" fmla="*/ 2599088 h 2599088"/>
              <a:gd name="connsiteX6" fmla="*/ 15667 w 447889"/>
              <a:gd name="connsiteY6" fmla="*/ 7228 h 2599088"/>
              <a:gd name="connsiteX0" fmla="*/ 15667 w 447889"/>
              <a:gd name="connsiteY0" fmla="*/ 0 h 2617447"/>
              <a:gd name="connsiteX1" fmla="*/ 208790 w 447889"/>
              <a:gd name="connsiteY1" fmla="*/ 18359 h 2617447"/>
              <a:gd name="connsiteX2" fmla="*/ 213334 w 447889"/>
              <a:gd name="connsiteY2" fmla="*/ 1268320 h 2617447"/>
              <a:gd name="connsiteX3" fmla="*/ 447889 w 447889"/>
              <a:gd name="connsiteY3" fmla="*/ 1277013 h 2617447"/>
              <a:gd name="connsiteX4" fmla="*/ 444842 w 447889"/>
              <a:gd name="connsiteY4" fmla="*/ 2617447 h 2617447"/>
              <a:gd name="connsiteX5" fmla="*/ 0 w 447889"/>
              <a:gd name="connsiteY5" fmla="*/ 2617447 h 2617447"/>
              <a:gd name="connsiteX6" fmla="*/ 15667 w 447889"/>
              <a:gd name="connsiteY6" fmla="*/ 0 h 2617447"/>
              <a:gd name="connsiteX0" fmla="*/ 15667 w 447889"/>
              <a:gd name="connsiteY0" fmla="*/ 7228 h 2599088"/>
              <a:gd name="connsiteX1" fmla="*/ 208790 w 447889"/>
              <a:gd name="connsiteY1" fmla="*/ 0 h 2599088"/>
              <a:gd name="connsiteX2" fmla="*/ 213334 w 447889"/>
              <a:gd name="connsiteY2" fmla="*/ 1249961 h 2599088"/>
              <a:gd name="connsiteX3" fmla="*/ 447889 w 447889"/>
              <a:gd name="connsiteY3" fmla="*/ 1258654 h 2599088"/>
              <a:gd name="connsiteX4" fmla="*/ 444842 w 447889"/>
              <a:gd name="connsiteY4" fmla="*/ 2599088 h 2599088"/>
              <a:gd name="connsiteX5" fmla="*/ 0 w 447889"/>
              <a:gd name="connsiteY5" fmla="*/ 2599088 h 2599088"/>
              <a:gd name="connsiteX6" fmla="*/ 15667 w 447889"/>
              <a:gd name="connsiteY6" fmla="*/ 7228 h 2599088"/>
              <a:gd name="connsiteX0" fmla="*/ 20889 w 447889"/>
              <a:gd name="connsiteY0" fmla="*/ 831 h 2599088"/>
              <a:gd name="connsiteX1" fmla="*/ 208790 w 447889"/>
              <a:gd name="connsiteY1" fmla="*/ 0 h 2599088"/>
              <a:gd name="connsiteX2" fmla="*/ 213334 w 447889"/>
              <a:gd name="connsiteY2" fmla="*/ 1249961 h 2599088"/>
              <a:gd name="connsiteX3" fmla="*/ 447889 w 447889"/>
              <a:gd name="connsiteY3" fmla="*/ 1258654 h 2599088"/>
              <a:gd name="connsiteX4" fmla="*/ 444842 w 447889"/>
              <a:gd name="connsiteY4" fmla="*/ 2599088 h 2599088"/>
              <a:gd name="connsiteX5" fmla="*/ 0 w 447889"/>
              <a:gd name="connsiteY5" fmla="*/ 2599088 h 2599088"/>
              <a:gd name="connsiteX6" fmla="*/ 20889 w 447889"/>
              <a:gd name="connsiteY6" fmla="*/ 831 h 2599088"/>
              <a:gd name="connsiteX0" fmla="*/ 20889 w 447889"/>
              <a:gd name="connsiteY0" fmla="*/ 831 h 2599088"/>
              <a:gd name="connsiteX1" fmla="*/ 208790 w 447889"/>
              <a:gd name="connsiteY1" fmla="*/ 0 h 2599088"/>
              <a:gd name="connsiteX2" fmla="*/ 213334 w 447889"/>
              <a:gd name="connsiteY2" fmla="*/ 1288341 h 2599088"/>
              <a:gd name="connsiteX3" fmla="*/ 447889 w 447889"/>
              <a:gd name="connsiteY3" fmla="*/ 1258654 h 2599088"/>
              <a:gd name="connsiteX4" fmla="*/ 444842 w 447889"/>
              <a:gd name="connsiteY4" fmla="*/ 2599088 h 2599088"/>
              <a:gd name="connsiteX5" fmla="*/ 0 w 447889"/>
              <a:gd name="connsiteY5" fmla="*/ 2599088 h 2599088"/>
              <a:gd name="connsiteX6" fmla="*/ 20889 w 447889"/>
              <a:gd name="connsiteY6" fmla="*/ 831 h 2599088"/>
              <a:gd name="connsiteX0" fmla="*/ 20889 w 444945"/>
              <a:gd name="connsiteY0" fmla="*/ 831 h 2599088"/>
              <a:gd name="connsiteX1" fmla="*/ 208790 w 444945"/>
              <a:gd name="connsiteY1" fmla="*/ 0 h 2599088"/>
              <a:gd name="connsiteX2" fmla="*/ 213334 w 444945"/>
              <a:gd name="connsiteY2" fmla="*/ 1288341 h 2599088"/>
              <a:gd name="connsiteX3" fmla="*/ 440056 w 444945"/>
              <a:gd name="connsiteY3" fmla="*/ 1287439 h 2599088"/>
              <a:gd name="connsiteX4" fmla="*/ 444842 w 444945"/>
              <a:gd name="connsiteY4" fmla="*/ 2599088 h 2599088"/>
              <a:gd name="connsiteX5" fmla="*/ 0 w 444945"/>
              <a:gd name="connsiteY5" fmla="*/ 2599088 h 2599088"/>
              <a:gd name="connsiteX6" fmla="*/ 20889 w 444945"/>
              <a:gd name="connsiteY6" fmla="*/ 831 h 259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945" h="2599088">
                <a:moveTo>
                  <a:pt x="20889" y="831"/>
                </a:moveTo>
                <a:lnTo>
                  <a:pt x="208790" y="0"/>
                </a:lnTo>
                <a:cubicBezTo>
                  <a:pt x="212045" y="420918"/>
                  <a:pt x="210079" y="867423"/>
                  <a:pt x="213334" y="1288341"/>
                </a:cubicBezTo>
                <a:lnTo>
                  <a:pt x="440056" y="1287439"/>
                </a:lnTo>
                <a:cubicBezTo>
                  <a:pt x="439040" y="1734250"/>
                  <a:pt x="445858" y="2152277"/>
                  <a:pt x="444842" y="2599088"/>
                </a:cubicBezTo>
                <a:lnTo>
                  <a:pt x="0" y="2599088"/>
                </a:lnTo>
                <a:cubicBezTo>
                  <a:pt x="5222" y="1728738"/>
                  <a:pt x="15667" y="871181"/>
                  <a:pt x="20889" y="831"/>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8" name="L 字 37"/>
          <p:cNvSpPr/>
          <p:nvPr/>
        </p:nvSpPr>
        <p:spPr>
          <a:xfrm flipV="1">
            <a:off x="722658" y="1280338"/>
            <a:ext cx="1985795" cy="2579941"/>
          </a:xfrm>
          <a:custGeom>
            <a:avLst/>
            <a:gdLst>
              <a:gd name="connsiteX0" fmla="*/ 0 w 1872178"/>
              <a:gd name="connsiteY0" fmla="*/ 0 h 2566982"/>
              <a:gd name="connsiteX1" fmla="*/ 1670357 w 1872178"/>
              <a:gd name="connsiteY1" fmla="*/ 0 h 2566982"/>
              <a:gd name="connsiteX2" fmla="*/ 1670357 w 1872178"/>
              <a:gd name="connsiteY2" fmla="*/ 1538033 h 2566982"/>
              <a:gd name="connsiteX3" fmla="*/ 1872178 w 1872178"/>
              <a:gd name="connsiteY3" fmla="*/ 1538033 h 2566982"/>
              <a:gd name="connsiteX4" fmla="*/ 1872178 w 1872178"/>
              <a:gd name="connsiteY4" fmla="*/ 2566982 h 2566982"/>
              <a:gd name="connsiteX5" fmla="*/ 0 w 1872178"/>
              <a:gd name="connsiteY5" fmla="*/ 2566982 h 2566982"/>
              <a:gd name="connsiteX6" fmla="*/ 0 w 1872178"/>
              <a:gd name="connsiteY6" fmla="*/ 0 h 2566982"/>
              <a:gd name="connsiteX0" fmla="*/ 0 w 1872178"/>
              <a:gd name="connsiteY0" fmla="*/ 0 h 2566982"/>
              <a:gd name="connsiteX1" fmla="*/ 1670357 w 1872178"/>
              <a:gd name="connsiteY1" fmla="*/ 0 h 2566982"/>
              <a:gd name="connsiteX2" fmla="*/ 1670357 w 1872178"/>
              <a:gd name="connsiteY2" fmla="*/ 1461833 h 2566982"/>
              <a:gd name="connsiteX3" fmla="*/ 1872178 w 1872178"/>
              <a:gd name="connsiteY3" fmla="*/ 1538033 h 2566982"/>
              <a:gd name="connsiteX4" fmla="*/ 1872178 w 1872178"/>
              <a:gd name="connsiteY4" fmla="*/ 2566982 h 2566982"/>
              <a:gd name="connsiteX5" fmla="*/ 0 w 1872178"/>
              <a:gd name="connsiteY5" fmla="*/ 2566982 h 2566982"/>
              <a:gd name="connsiteX6" fmla="*/ 0 w 1872178"/>
              <a:gd name="connsiteY6" fmla="*/ 0 h 2566982"/>
              <a:gd name="connsiteX0" fmla="*/ 0 w 1900753"/>
              <a:gd name="connsiteY0" fmla="*/ 0 h 2566982"/>
              <a:gd name="connsiteX1" fmla="*/ 1670357 w 1900753"/>
              <a:gd name="connsiteY1" fmla="*/ 0 h 2566982"/>
              <a:gd name="connsiteX2" fmla="*/ 1670357 w 1900753"/>
              <a:gd name="connsiteY2" fmla="*/ 1461833 h 2566982"/>
              <a:gd name="connsiteX3" fmla="*/ 1900753 w 1900753"/>
              <a:gd name="connsiteY3" fmla="*/ 1442783 h 2566982"/>
              <a:gd name="connsiteX4" fmla="*/ 1872178 w 1900753"/>
              <a:gd name="connsiteY4" fmla="*/ 2566982 h 2566982"/>
              <a:gd name="connsiteX5" fmla="*/ 0 w 1900753"/>
              <a:gd name="connsiteY5" fmla="*/ 2566982 h 2566982"/>
              <a:gd name="connsiteX6" fmla="*/ 0 w 1900753"/>
              <a:gd name="connsiteY6" fmla="*/ 0 h 2566982"/>
              <a:gd name="connsiteX0" fmla="*/ 0 w 1900753"/>
              <a:gd name="connsiteY0" fmla="*/ 0 h 2566982"/>
              <a:gd name="connsiteX1" fmla="*/ 1670357 w 1900753"/>
              <a:gd name="connsiteY1" fmla="*/ 0 h 2566982"/>
              <a:gd name="connsiteX2" fmla="*/ 1670357 w 1900753"/>
              <a:gd name="connsiteY2" fmla="*/ 1461833 h 2566982"/>
              <a:gd name="connsiteX3" fmla="*/ 1900753 w 1900753"/>
              <a:gd name="connsiteY3" fmla="*/ 1471358 h 2566982"/>
              <a:gd name="connsiteX4" fmla="*/ 1872178 w 1900753"/>
              <a:gd name="connsiteY4" fmla="*/ 2566982 h 2566982"/>
              <a:gd name="connsiteX5" fmla="*/ 0 w 1900753"/>
              <a:gd name="connsiteY5" fmla="*/ 2566982 h 2566982"/>
              <a:gd name="connsiteX6" fmla="*/ 0 w 1900753"/>
              <a:gd name="connsiteY6" fmla="*/ 0 h 2566982"/>
              <a:gd name="connsiteX0" fmla="*/ 0 w 1872178"/>
              <a:gd name="connsiteY0" fmla="*/ 0 h 2566982"/>
              <a:gd name="connsiteX1" fmla="*/ 1670357 w 1872178"/>
              <a:gd name="connsiteY1" fmla="*/ 0 h 2566982"/>
              <a:gd name="connsiteX2" fmla="*/ 1670357 w 1872178"/>
              <a:gd name="connsiteY2" fmla="*/ 1461833 h 2566982"/>
              <a:gd name="connsiteX3" fmla="*/ 1872178 w 1872178"/>
              <a:gd name="connsiteY3" fmla="*/ 1490408 h 2566982"/>
              <a:gd name="connsiteX4" fmla="*/ 1872178 w 1872178"/>
              <a:gd name="connsiteY4" fmla="*/ 2566982 h 2566982"/>
              <a:gd name="connsiteX5" fmla="*/ 0 w 1872178"/>
              <a:gd name="connsiteY5" fmla="*/ 2566982 h 2566982"/>
              <a:gd name="connsiteX6" fmla="*/ 0 w 1872178"/>
              <a:gd name="connsiteY6" fmla="*/ 0 h 2566982"/>
              <a:gd name="connsiteX0" fmla="*/ 0 w 1872178"/>
              <a:gd name="connsiteY0" fmla="*/ 0 h 2566982"/>
              <a:gd name="connsiteX1" fmla="*/ 1670357 w 1872178"/>
              <a:gd name="connsiteY1" fmla="*/ 0 h 2566982"/>
              <a:gd name="connsiteX2" fmla="*/ 1670357 w 1872178"/>
              <a:gd name="connsiteY2" fmla="*/ 1461833 h 2566982"/>
              <a:gd name="connsiteX3" fmla="*/ 1872178 w 1872178"/>
              <a:gd name="connsiteY3" fmla="*/ 1461833 h 2566982"/>
              <a:gd name="connsiteX4" fmla="*/ 1872178 w 1872178"/>
              <a:gd name="connsiteY4" fmla="*/ 2566982 h 2566982"/>
              <a:gd name="connsiteX5" fmla="*/ 0 w 1872178"/>
              <a:gd name="connsiteY5" fmla="*/ 2566982 h 2566982"/>
              <a:gd name="connsiteX6" fmla="*/ 0 w 1872178"/>
              <a:gd name="connsiteY6" fmla="*/ 0 h 2566982"/>
              <a:gd name="connsiteX0" fmla="*/ 0 w 1948378"/>
              <a:gd name="connsiteY0" fmla="*/ 0 h 2566982"/>
              <a:gd name="connsiteX1" fmla="*/ 1670357 w 1948378"/>
              <a:gd name="connsiteY1" fmla="*/ 0 h 2566982"/>
              <a:gd name="connsiteX2" fmla="*/ 1670357 w 1948378"/>
              <a:gd name="connsiteY2" fmla="*/ 1461833 h 2566982"/>
              <a:gd name="connsiteX3" fmla="*/ 1948378 w 1948378"/>
              <a:gd name="connsiteY3" fmla="*/ 1452308 h 2566982"/>
              <a:gd name="connsiteX4" fmla="*/ 1872178 w 1948378"/>
              <a:gd name="connsiteY4" fmla="*/ 2566982 h 2566982"/>
              <a:gd name="connsiteX5" fmla="*/ 0 w 1948378"/>
              <a:gd name="connsiteY5" fmla="*/ 2566982 h 2566982"/>
              <a:gd name="connsiteX6" fmla="*/ 0 w 1948378"/>
              <a:gd name="connsiteY6" fmla="*/ 0 h 2566982"/>
              <a:gd name="connsiteX0" fmla="*/ 0 w 1977175"/>
              <a:gd name="connsiteY0" fmla="*/ 0 h 2567364"/>
              <a:gd name="connsiteX1" fmla="*/ 1670357 w 1977175"/>
              <a:gd name="connsiteY1" fmla="*/ 0 h 2567364"/>
              <a:gd name="connsiteX2" fmla="*/ 1670357 w 1977175"/>
              <a:gd name="connsiteY2" fmla="*/ 1461833 h 2567364"/>
              <a:gd name="connsiteX3" fmla="*/ 1948378 w 1977175"/>
              <a:gd name="connsiteY3" fmla="*/ 1452308 h 2567364"/>
              <a:gd name="connsiteX4" fmla="*/ 1872178 w 1977175"/>
              <a:gd name="connsiteY4" fmla="*/ 2566982 h 2567364"/>
              <a:gd name="connsiteX5" fmla="*/ 1976270 w 1977175"/>
              <a:gd name="connsiteY5" fmla="*/ 2541841 h 2567364"/>
              <a:gd name="connsiteX6" fmla="*/ 0 w 1977175"/>
              <a:gd name="connsiteY6" fmla="*/ 2566982 h 2567364"/>
              <a:gd name="connsiteX7" fmla="*/ 0 w 1977175"/>
              <a:gd name="connsiteY7" fmla="*/ 0 h 2567364"/>
              <a:gd name="connsiteX0" fmla="*/ 0 w 1976270"/>
              <a:gd name="connsiteY0" fmla="*/ 0 h 2566982"/>
              <a:gd name="connsiteX1" fmla="*/ 1670357 w 1976270"/>
              <a:gd name="connsiteY1" fmla="*/ 0 h 2566982"/>
              <a:gd name="connsiteX2" fmla="*/ 1670357 w 1976270"/>
              <a:gd name="connsiteY2" fmla="*/ 1461833 h 2566982"/>
              <a:gd name="connsiteX3" fmla="*/ 1948378 w 1976270"/>
              <a:gd name="connsiteY3" fmla="*/ 1452308 h 2566982"/>
              <a:gd name="connsiteX4" fmla="*/ 1976270 w 1976270"/>
              <a:gd name="connsiteY4" fmla="*/ 2541841 h 2566982"/>
              <a:gd name="connsiteX5" fmla="*/ 0 w 1976270"/>
              <a:gd name="connsiteY5" fmla="*/ 2566982 h 2566982"/>
              <a:gd name="connsiteX6" fmla="*/ 0 w 1976270"/>
              <a:gd name="connsiteY6" fmla="*/ 0 h 2566982"/>
              <a:gd name="connsiteX0" fmla="*/ 0 w 1966745"/>
              <a:gd name="connsiteY0" fmla="*/ 0 h 2570416"/>
              <a:gd name="connsiteX1" fmla="*/ 1670357 w 1966745"/>
              <a:gd name="connsiteY1" fmla="*/ 0 h 2570416"/>
              <a:gd name="connsiteX2" fmla="*/ 1670357 w 1966745"/>
              <a:gd name="connsiteY2" fmla="*/ 1461833 h 2570416"/>
              <a:gd name="connsiteX3" fmla="*/ 1948378 w 1966745"/>
              <a:gd name="connsiteY3" fmla="*/ 1452308 h 2570416"/>
              <a:gd name="connsiteX4" fmla="*/ 1966745 w 1966745"/>
              <a:gd name="connsiteY4" fmla="*/ 2570416 h 2570416"/>
              <a:gd name="connsiteX5" fmla="*/ 0 w 1966745"/>
              <a:gd name="connsiteY5" fmla="*/ 2566982 h 2570416"/>
              <a:gd name="connsiteX6" fmla="*/ 0 w 1966745"/>
              <a:gd name="connsiteY6" fmla="*/ 0 h 2570416"/>
              <a:gd name="connsiteX0" fmla="*/ 0 w 1966745"/>
              <a:gd name="connsiteY0" fmla="*/ 0 h 2570416"/>
              <a:gd name="connsiteX1" fmla="*/ 1670357 w 1966745"/>
              <a:gd name="connsiteY1" fmla="*/ 0 h 2570416"/>
              <a:gd name="connsiteX2" fmla="*/ 1670357 w 1966745"/>
              <a:gd name="connsiteY2" fmla="*/ 1461833 h 2570416"/>
              <a:gd name="connsiteX3" fmla="*/ 1957903 w 1966745"/>
              <a:gd name="connsiteY3" fmla="*/ 1461833 h 2570416"/>
              <a:gd name="connsiteX4" fmla="*/ 1966745 w 1966745"/>
              <a:gd name="connsiteY4" fmla="*/ 2570416 h 2570416"/>
              <a:gd name="connsiteX5" fmla="*/ 0 w 1966745"/>
              <a:gd name="connsiteY5" fmla="*/ 2566982 h 2570416"/>
              <a:gd name="connsiteX6" fmla="*/ 0 w 1966745"/>
              <a:gd name="connsiteY6" fmla="*/ 0 h 2570416"/>
              <a:gd name="connsiteX0" fmla="*/ 0 w 1966745"/>
              <a:gd name="connsiteY0" fmla="*/ 0 h 2570416"/>
              <a:gd name="connsiteX1" fmla="*/ 1670357 w 1966745"/>
              <a:gd name="connsiteY1" fmla="*/ 0 h 2570416"/>
              <a:gd name="connsiteX2" fmla="*/ 1660832 w 1966745"/>
              <a:gd name="connsiteY2" fmla="*/ 1328483 h 2570416"/>
              <a:gd name="connsiteX3" fmla="*/ 1957903 w 1966745"/>
              <a:gd name="connsiteY3" fmla="*/ 1461833 h 2570416"/>
              <a:gd name="connsiteX4" fmla="*/ 1966745 w 1966745"/>
              <a:gd name="connsiteY4" fmla="*/ 2570416 h 2570416"/>
              <a:gd name="connsiteX5" fmla="*/ 0 w 1966745"/>
              <a:gd name="connsiteY5" fmla="*/ 2566982 h 2570416"/>
              <a:gd name="connsiteX6" fmla="*/ 0 w 1966745"/>
              <a:gd name="connsiteY6" fmla="*/ 0 h 2570416"/>
              <a:gd name="connsiteX0" fmla="*/ 0 w 1977315"/>
              <a:gd name="connsiteY0" fmla="*/ 0 h 2570416"/>
              <a:gd name="connsiteX1" fmla="*/ 1670357 w 1977315"/>
              <a:gd name="connsiteY1" fmla="*/ 0 h 2570416"/>
              <a:gd name="connsiteX2" fmla="*/ 1660832 w 1977315"/>
              <a:gd name="connsiteY2" fmla="*/ 1328483 h 2570416"/>
              <a:gd name="connsiteX3" fmla="*/ 1976953 w 1977315"/>
              <a:gd name="connsiteY3" fmla="*/ 1309433 h 2570416"/>
              <a:gd name="connsiteX4" fmla="*/ 1966745 w 1977315"/>
              <a:gd name="connsiteY4" fmla="*/ 2570416 h 2570416"/>
              <a:gd name="connsiteX5" fmla="*/ 0 w 1977315"/>
              <a:gd name="connsiteY5" fmla="*/ 2566982 h 2570416"/>
              <a:gd name="connsiteX6" fmla="*/ 0 w 1977315"/>
              <a:gd name="connsiteY6" fmla="*/ 0 h 2570416"/>
              <a:gd name="connsiteX0" fmla="*/ 0 w 1977315"/>
              <a:gd name="connsiteY0" fmla="*/ 0 h 2570416"/>
              <a:gd name="connsiteX1" fmla="*/ 1670357 w 1977315"/>
              <a:gd name="connsiteY1" fmla="*/ 0 h 2570416"/>
              <a:gd name="connsiteX2" fmla="*/ 1670357 w 1977315"/>
              <a:gd name="connsiteY2" fmla="*/ 1357058 h 2570416"/>
              <a:gd name="connsiteX3" fmla="*/ 1976953 w 1977315"/>
              <a:gd name="connsiteY3" fmla="*/ 1309433 h 2570416"/>
              <a:gd name="connsiteX4" fmla="*/ 1966745 w 1977315"/>
              <a:gd name="connsiteY4" fmla="*/ 2570416 h 2570416"/>
              <a:gd name="connsiteX5" fmla="*/ 0 w 1977315"/>
              <a:gd name="connsiteY5" fmla="*/ 2566982 h 2570416"/>
              <a:gd name="connsiteX6" fmla="*/ 0 w 1977315"/>
              <a:gd name="connsiteY6" fmla="*/ 0 h 2570416"/>
              <a:gd name="connsiteX0" fmla="*/ 0 w 1986714"/>
              <a:gd name="connsiteY0" fmla="*/ 0 h 2570416"/>
              <a:gd name="connsiteX1" fmla="*/ 1670357 w 1986714"/>
              <a:gd name="connsiteY1" fmla="*/ 0 h 2570416"/>
              <a:gd name="connsiteX2" fmla="*/ 1670357 w 1986714"/>
              <a:gd name="connsiteY2" fmla="*/ 1357058 h 2570416"/>
              <a:gd name="connsiteX3" fmla="*/ 1986478 w 1986714"/>
              <a:gd name="connsiteY3" fmla="*/ 1385633 h 2570416"/>
              <a:gd name="connsiteX4" fmla="*/ 1966745 w 1986714"/>
              <a:gd name="connsiteY4" fmla="*/ 2570416 h 2570416"/>
              <a:gd name="connsiteX5" fmla="*/ 0 w 1986714"/>
              <a:gd name="connsiteY5" fmla="*/ 2566982 h 2570416"/>
              <a:gd name="connsiteX6" fmla="*/ 0 w 1986714"/>
              <a:gd name="connsiteY6" fmla="*/ 0 h 2570416"/>
              <a:gd name="connsiteX0" fmla="*/ 0 w 1986714"/>
              <a:gd name="connsiteY0" fmla="*/ 0 h 2570416"/>
              <a:gd name="connsiteX1" fmla="*/ 1670357 w 1986714"/>
              <a:gd name="connsiteY1" fmla="*/ 0 h 2570416"/>
              <a:gd name="connsiteX2" fmla="*/ 1670357 w 1986714"/>
              <a:gd name="connsiteY2" fmla="*/ 1404683 h 2570416"/>
              <a:gd name="connsiteX3" fmla="*/ 1986478 w 1986714"/>
              <a:gd name="connsiteY3" fmla="*/ 1385633 h 2570416"/>
              <a:gd name="connsiteX4" fmla="*/ 1966745 w 1986714"/>
              <a:gd name="connsiteY4" fmla="*/ 2570416 h 2570416"/>
              <a:gd name="connsiteX5" fmla="*/ 0 w 1986714"/>
              <a:gd name="connsiteY5" fmla="*/ 2566982 h 2570416"/>
              <a:gd name="connsiteX6" fmla="*/ 0 w 1986714"/>
              <a:gd name="connsiteY6" fmla="*/ 0 h 2570416"/>
              <a:gd name="connsiteX0" fmla="*/ 0 w 1968207"/>
              <a:gd name="connsiteY0" fmla="*/ 0 h 2570416"/>
              <a:gd name="connsiteX1" fmla="*/ 1670357 w 1968207"/>
              <a:gd name="connsiteY1" fmla="*/ 0 h 2570416"/>
              <a:gd name="connsiteX2" fmla="*/ 1670357 w 1968207"/>
              <a:gd name="connsiteY2" fmla="*/ 1404683 h 2570416"/>
              <a:gd name="connsiteX3" fmla="*/ 1967428 w 1968207"/>
              <a:gd name="connsiteY3" fmla="*/ 1414208 h 2570416"/>
              <a:gd name="connsiteX4" fmla="*/ 1966745 w 1968207"/>
              <a:gd name="connsiteY4" fmla="*/ 2570416 h 2570416"/>
              <a:gd name="connsiteX5" fmla="*/ 0 w 1968207"/>
              <a:gd name="connsiteY5" fmla="*/ 2566982 h 2570416"/>
              <a:gd name="connsiteX6" fmla="*/ 0 w 1968207"/>
              <a:gd name="connsiteY6" fmla="*/ 0 h 2570416"/>
              <a:gd name="connsiteX0" fmla="*/ 0 w 1996178"/>
              <a:gd name="connsiteY0" fmla="*/ 0 h 2570416"/>
              <a:gd name="connsiteX1" fmla="*/ 1670357 w 1996178"/>
              <a:gd name="connsiteY1" fmla="*/ 0 h 2570416"/>
              <a:gd name="connsiteX2" fmla="*/ 1670357 w 1996178"/>
              <a:gd name="connsiteY2" fmla="*/ 1404683 h 2570416"/>
              <a:gd name="connsiteX3" fmla="*/ 1996003 w 1996178"/>
              <a:gd name="connsiteY3" fmla="*/ 1404683 h 2570416"/>
              <a:gd name="connsiteX4" fmla="*/ 1966745 w 1996178"/>
              <a:gd name="connsiteY4" fmla="*/ 2570416 h 2570416"/>
              <a:gd name="connsiteX5" fmla="*/ 0 w 1996178"/>
              <a:gd name="connsiteY5" fmla="*/ 2566982 h 2570416"/>
              <a:gd name="connsiteX6" fmla="*/ 0 w 1996178"/>
              <a:gd name="connsiteY6" fmla="*/ 0 h 2570416"/>
              <a:gd name="connsiteX0" fmla="*/ 0 w 1966745"/>
              <a:gd name="connsiteY0" fmla="*/ 0 h 2570416"/>
              <a:gd name="connsiteX1" fmla="*/ 1670357 w 1966745"/>
              <a:gd name="connsiteY1" fmla="*/ 0 h 2570416"/>
              <a:gd name="connsiteX2" fmla="*/ 1670357 w 1966745"/>
              <a:gd name="connsiteY2" fmla="*/ 1404683 h 2570416"/>
              <a:gd name="connsiteX3" fmla="*/ 1957903 w 1966745"/>
              <a:gd name="connsiteY3" fmla="*/ 1414208 h 2570416"/>
              <a:gd name="connsiteX4" fmla="*/ 1966745 w 1966745"/>
              <a:gd name="connsiteY4" fmla="*/ 2570416 h 2570416"/>
              <a:gd name="connsiteX5" fmla="*/ 0 w 1966745"/>
              <a:gd name="connsiteY5" fmla="*/ 2566982 h 2570416"/>
              <a:gd name="connsiteX6" fmla="*/ 0 w 1966745"/>
              <a:gd name="connsiteY6" fmla="*/ 0 h 2570416"/>
              <a:gd name="connsiteX0" fmla="*/ 0 w 1986714"/>
              <a:gd name="connsiteY0" fmla="*/ 0 h 2570416"/>
              <a:gd name="connsiteX1" fmla="*/ 1670357 w 1986714"/>
              <a:gd name="connsiteY1" fmla="*/ 0 h 2570416"/>
              <a:gd name="connsiteX2" fmla="*/ 1670357 w 1986714"/>
              <a:gd name="connsiteY2" fmla="*/ 1404683 h 2570416"/>
              <a:gd name="connsiteX3" fmla="*/ 1986478 w 1986714"/>
              <a:gd name="connsiteY3" fmla="*/ 1414208 h 2570416"/>
              <a:gd name="connsiteX4" fmla="*/ 1966745 w 1986714"/>
              <a:gd name="connsiteY4" fmla="*/ 2570416 h 2570416"/>
              <a:gd name="connsiteX5" fmla="*/ 0 w 1986714"/>
              <a:gd name="connsiteY5" fmla="*/ 2566982 h 2570416"/>
              <a:gd name="connsiteX6" fmla="*/ 0 w 1986714"/>
              <a:gd name="connsiteY6" fmla="*/ 0 h 2570416"/>
              <a:gd name="connsiteX0" fmla="*/ 0 w 1986714"/>
              <a:gd name="connsiteY0" fmla="*/ 0 h 2570416"/>
              <a:gd name="connsiteX1" fmla="*/ 1670357 w 1986714"/>
              <a:gd name="connsiteY1" fmla="*/ 0 h 2570416"/>
              <a:gd name="connsiteX2" fmla="*/ 1689407 w 1986714"/>
              <a:gd name="connsiteY2" fmla="*/ 1376108 h 2570416"/>
              <a:gd name="connsiteX3" fmla="*/ 1986478 w 1986714"/>
              <a:gd name="connsiteY3" fmla="*/ 1414208 h 2570416"/>
              <a:gd name="connsiteX4" fmla="*/ 1966745 w 1986714"/>
              <a:gd name="connsiteY4" fmla="*/ 2570416 h 2570416"/>
              <a:gd name="connsiteX5" fmla="*/ 0 w 1986714"/>
              <a:gd name="connsiteY5" fmla="*/ 2566982 h 2570416"/>
              <a:gd name="connsiteX6" fmla="*/ 0 w 1986714"/>
              <a:gd name="connsiteY6" fmla="*/ 0 h 2570416"/>
              <a:gd name="connsiteX0" fmla="*/ 0 w 1986714"/>
              <a:gd name="connsiteY0" fmla="*/ 0 h 2570416"/>
              <a:gd name="connsiteX1" fmla="*/ 1670357 w 1986714"/>
              <a:gd name="connsiteY1" fmla="*/ 0 h 2570416"/>
              <a:gd name="connsiteX2" fmla="*/ 1689407 w 1986714"/>
              <a:gd name="connsiteY2" fmla="*/ 1376108 h 2570416"/>
              <a:gd name="connsiteX3" fmla="*/ 1986478 w 1986714"/>
              <a:gd name="connsiteY3" fmla="*/ 1366583 h 2570416"/>
              <a:gd name="connsiteX4" fmla="*/ 1966745 w 1986714"/>
              <a:gd name="connsiteY4" fmla="*/ 2570416 h 2570416"/>
              <a:gd name="connsiteX5" fmla="*/ 0 w 1986714"/>
              <a:gd name="connsiteY5" fmla="*/ 2566982 h 2570416"/>
              <a:gd name="connsiteX6" fmla="*/ 0 w 1986714"/>
              <a:gd name="connsiteY6" fmla="*/ 0 h 2570416"/>
              <a:gd name="connsiteX0" fmla="*/ 0 w 1986714"/>
              <a:gd name="connsiteY0" fmla="*/ 0 h 2570416"/>
              <a:gd name="connsiteX1" fmla="*/ 1670357 w 1986714"/>
              <a:gd name="connsiteY1" fmla="*/ 0 h 2570416"/>
              <a:gd name="connsiteX2" fmla="*/ 1670357 w 1986714"/>
              <a:gd name="connsiteY2" fmla="*/ 1385633 h 2570416"/>
              <a:gd name="connsiteX3" fmla="*/ 1986478 w 1986714"/>
              <a:gd name="connsiteY3" fmla="*/ 1366583 h 2570416"/>
              <a:gd name="connsiteX4" fmla="*/ 1966745 w 1986714"/>
              <a:gd name="connsiteY4" fmla="*/ 2570416 h 2570416"/>
              <a:gd name="connsiteX5" fmla="*/ 0 w 1986714"/>
              <a:gd name="connsiteY5" fmla="*/ 2566982 h 2570416"/>
              <a:gd name="connsiteX6" fmla="*/ 0 w 1986714"/>
              <a:gd name="connsiteY6" fmla="*/ 0 h 2570416"/>
              <a:gd name="connsiteX0" fmla="*/ 0 w 2024677"/>
              <a:gd name="connsiteY0" fmla="*/ 0 h 2570416"/>
              <a:gd name="connsiteX1" fmla="*/ 1670357 w 2024677"/>
              <a:gd name="connsiteY1" fmla="*/ 0 h 2570416"/>
              <a:gd name="connsiteX2" fmla="*/ 1670357 w 2024677"/>
              <a:gd name="connsiteY2" fmla="*/ 1385633 h 2570416"/>
              <a:gd name="connsiteX3" fmla="*/ 2024578 w 2024677"/>
              <a:gd name="connsiteY3" fmla="*/ 1385633 h 2570416"/>
              <a:gd name="connsiteX4" fmla="*/ 1966745 w 2024677"/>
              <a:gd name="connsiteY4" fmla="*/ 2570416 h 2570416"/>
              <a:gd name="connsiteX5" fmla="*/ 0 w 2024677"/>
              <a:gd name="connsiteY5" fmla="*/ 2566982 h 2570416"/>
              <a:gd name="connsiteX6" fmla="*/ 0 w 2024677"/>
              <a:gd name="connsiteY6" fmla="*/ 0 h 2570416"/>
              <a:gd name="connsiteX0" fmla="*/ 0 w 1986714"/>
              <a:gd name="connsiteY0" fmla="*/ 0 h 2570416"/>
              <a:gd name="connsiteX1" fmla="*/ 1670357 w 1986714"/>
              <a:gd name="connsiteY1" fmla="*/ 0 h 2570416"/>
              <a:gd name="connsiteX2" fmla="*/ 1670357 w 1986714"/>
              <a:gd name="connsiteY2" fmla="*/ 1385633 h 2570416"/>
              <a:gd name="connsiteX3" fmla="*/ 1986478 w 1986714"/>
              <a:gd name="connsiteY3" fmla="*/ 1404683 h 2570416"/>
              <a:gd name="connsiteX4" fmla="*/ 1966745 w 1986714"/>
              <a:gd name="connsiteY4" fmla="*/ 2570416 h 2570416"/>
              <a:gd name="connsiteX5" fmla="*/ 0 w 1986714"/>
              <a:gd name="connsiteY5" fmla="*/ 2566982 h 2570416"/>
              <a:gd name="connsiteX6" fmla="*/ 0 w 1986714"/>
              <a:gd name="connsiteY6" fmla="*/ 0 h 2570416"/>
              <a:gd name="connsiteX0" fmla="*/ 0 w 1986714"/>
              <a:gd name="connsiteY0" fmla="*/ 0 h 2570416"/>
              <a:gd name="connsiteX1" fmla="*/ 1670357 w 1986714"/>
              <a:gd name="connsiteY1" fmla="*/ 0 h 2570416"/>
              <a:gd name="connsiteX2" fmla="*/ 1670357 w 1986714"/>
              <a:gd name="connsiteY2" fmla="*/ 1414208 h 2570416"/>
              <a:gd name="connsiteX3" fmla="*/ 1986478 w 1986714"/>
              <a:gd name="connsiteY3" fmla="*/ 1404683 h 2570416"/>
              <a:gd name="connsiteX4" fmla="*/ 1966745 w 1986714"/>
              <a:gd name="connsiteY4" fmla="*/ 2570416 h 2570416"/>
              <a:gd name="connsiteX5" fmla="*/ 0 w 1986714"/>
              <a:gd name="connsiteY5" fmla="*/ 2566982 h 2570416"/>
              <a:gd name="connsiteX6" fmla="*/ 0 w 1986714"/>
              <a:gd name="connsiteY6" fmla="*/ 0 h 2570416"/>
              <a:gd name="connsiteX0" fmla="*/ 0 w 1986714"/>
              <a:gd name="connsiteY0" fmla="*/ 0 h 2570416"/>
              <a:gd name="connsiteX1" fmla="*/ 1670357 w 1986714"/>
              <a:gd name="connsiteY1" fmla="*/ 0 h 2570416"/>
              <a:gd name="connsiteX2" fmla="*/ 1679882 w 1986714"/>
              <a:gd name="connsiteY2" fmla="*/ 1385633 h 2570416"/>
              <a:gd name="connsiteX3" fmla="*/ 1986478 w 1986714"/>
              <a:gd name="connsiteY3" fmla="*/ 1404683 h 2570416"/>
              <a:gd name="connsiteX4" fmla="*/ 1966745 w 1986714"/>
              <a:gd name="connsiteY4" fmla="*/ 2570416 h 2570416"/>
              <a:gd name="connsiteX5" fmla="*/ 0 w 1986714"/>
              <a:gd name="connsiteY5" fmla="*/ 2566982 h 2570416"/>
              <a:gd name="connsiteX6" fmla="*/ 0 w 1986714"/>
              <a:gd name="connsiteY6" fmla="*/ 0 h 2570416"/>
              <a:gd name="connsiteX0" fmla="*/ 0 w 1987257"/>
              <a:gd name="connsiteY0" fmla="*/ 0 h 2579941"/>
              <a:gd name="connsiteX1" fmla="*/ 1670357 w 1987257"/>
              <a:gd name="connsiteY1" fmla="*/ 0 h 2579941"/>
              <a:gd name="connsiteX2" fmla="*/ 1679882 w 1987257"/>
              <a:gd name="connsiteY2" fmla="*/ 1385633 h 2579941"/>
              <a:gd name="connsiteX3" fmla="*/ 1986478 w 1987257"/>
              <a:gd name="connsiteY3" fmla="*/ 1404683 h 2579941"/>
              <a:gd name="connsiteX4" fmla="*/ 1985795 w 1987257"/>
              <a:gd name="connsiteY4" fmla="*/ 2579941 h 2579941"/>
              <a:gd name="connsiteX5" fmla="*/ 0 w 1987257"/>
              <a:gd name="connsiteY5" fmla="*/ 2566982 h 2579941"/>
              <a:gd name="connsiteX6" fmla="*/ 0 w 1987257"/>
              <a:gd name="connsiteY6" fmla="*/ 0 h 2579941"/>
              <a:gd name="connsiteX0" fmla="*/ 0 w 1985795"/>
              <a:gd name="connsiteY0" fmla="*/ 0 h 2579941"/>
              <a:gd name="connsiteX1" fmla="*/ 1670357 w 1985795"/>
              <a:gd name="connsiteY1" fmla="*/ 0 h 2579941"/>
              <a:gd name="connsiteX2" fmla="*/ 1679882 w 1985795"/>
              <a:gd name="connsiteY2" fmla="*/ 1385633 h 2579941"/>
              <a:gd name="connsiteX3" fmla="*/ 1976953 w 1985795"/>
              <a:gd name="connsiteY3" fmla="*/ 1385633 h 2579941"/>
              <a:gd name="connsiteX4" fmla="*/ 1985795 w 1985795"/>
              <a:gd name="connsiteY4" fmla="*/ 2579941 h 2579941"/>
              <a:gd name="connsiteX5" fmla="*/ 0 w 1985795"/>
              <a:gd name="connsiteY5" fmla="*/ 2566982 h 2579941"/>
              <a:gd name="connsiteX6" fmla="*/ 0 w 1985795"/>
              <a:gd name="connsiteY6" fmla="*/ 0 h 25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795" h="2579941">
                <a:moveTo>
                  <a:pt x="0" y="0"/>
                </a:moveTo>
                <a:lnTo>
                  <a:pt x="1670357" y="0"/>
                </a:lnTo>
                <a:lnTo>
                  <a:pt x="1679882" y="1385633"/>
                </a:lnTo>
                <a:lnTo>
                  <a:pt x="1976953" y="1385633"/>
                </a:lnTo>
                <a:cubicBezTo>
                  <a:pt x="1979900" y="1755161"/>
                  <a:pt x="1982848" y="2210413"/>
                  <a:pt x="1985795" y="2579941"/>
                </a:cubicBezTo>
                <a:lnTo>
                  <a:pt x="0" y="2566982"/>
                </a:lnTo>
                <a:lnTo>
                  <a:pt x="0" y="0"/>
                </a:lnTo>
                <a:close/>
              </a:path>
            </a:pathLst>
          </a:custGeom>
          <a:pattFill prst="ltUpDiag">
            <a:fgClr>
              <a:schemeClr val="bg1">
                <a:lumMod val="50000"/>
              </a:schemeClr>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a:p>
        </p:txBody>
      </p:sp>
      <p:sp>
        <p:nvSpPr>
          <p:cNvPr id="4" name="テキスト ボックス 3"/>
          <p:cNvSpPr txBox="1"/>
          <p:nvPr/>
        </p:nvSpPr>
        <p:spPr>
          <a:xfrm>
            <a:off x="2734365" y="23038"/>
            <a:ext cx="4499950" cy="430887"/>
          </a:xfrm>
          <a:prstGeom prst="rect">
            <a:avLst/>
          </a:prstGeom>
          <a:noFill/>
        </p:spPr>
        <p:txBody>
          <a:bodyPr wrap="none" rtlCol="0">
            <a:spAutoFit/>
          </a:bodyPr>
          <a:lstStyle/>
          <a:p>
            <a:r>
              <a:rPr kumimoji="1" lang="ja-JP" altLang="en-US" sz="2200" b="1" dirty="0">
                <a:latin typeface="Meiryo UI" panose="020B0604030504040204" pitchFamily="50" charset="-128"/>
                <a:ea typeface="Meiryo UI" panose="020B0604030504040204" pitchFamily="50" charset="-128"/>
              </a:rPr>
              <a:t>他の都府県の水道事業の組み合わせ</a:t>
            </a:r>
          </a:p>
        </p:txBody>
      </p:sp>
      <p:sp>
        <p:nvSpPr>
          <p:cNvPr id="39" name="正方形/長方形 38"/>
          <p:cNvSpPr/>
          <p:nvPr/>
        </p:nvSpPr>
        <p:spPr>
          <a:xfrm>
            <a:off x="2966813" y="1289864"/>
            <a:ext cx="234525" cy="2566800"/>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050" dirty="0"/>
              <a:t>市町村</a:t>
            </a:r>
          </a:p>
        </p:txBody>
      </p:sp>
      <p:sp>
        <p:nvSpPr>
          <p:cNvPr id="40" name="正方形/長方形 39"/>
          <p:cNvSpPr/>
          <p:nvPr/>
        </p:nvSpPr>
        <p:spPr>
          <a:xfrm>
            <a:off x="1424562" y="1496344"/>
            <a:ext cx="461665" cy="775212"/>
          </a:xfrm>
          <a:prstGeom prst="rect">
            <a:avLst/>
          </a:prstGeom>
        </p:spPr>
        <p:txBody>
          <a:bodyPr vert="eaVert" wrap="none">
            <a:spAutoFit/>
          </a:bodyPr>
          <a:lstStyle/>
          <a:p>
            <a:pPr lvl="0" algn="ctr"/>
            <a:r>
              <a:rPr lang="ja-JP" altLang="en-US" b="1" dirty="0">
                <a:solidFill>
                  <a:prstClr val="black"/>
                </a:solidFill>
              </a:rPr>
              <a:t>東京都</a:t>
            </a:r>
          </a:p>
        </p:txBody>
      </p:sp>
      <p:sp>
        <p:nvSpPr>
          <p:cNvPr id="41" name="正方形/長方形 40"/>
          <p:cNvSpPr/>
          <p:nvPr/>
        </p:nvSpPr>
        <p:spPr>
          <a:xfrm>
            <a:off x="942558" y="2624345"/>
            <a:ext cx="1296205" cy="1079302"/>
          </a:xfrm>
          <a:prstGeom prst="rect">
            <a:avLst/>
          </a:prstGeom>
          <a:pattFill prst="ltUpDiag">
            <a:fgClr>
              <a:schemeClr val="bg1">
                <a:lumMod val="50000"/>
              </a:schemeClr>
            </a:fgClr>
            <a:bgClr>
              <a:schemeClr val="bg1"/>
            </a:bgClr>
          </a:pattFill>
          <a:ln w="19050">
            <a:prstDash val="dash"/>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600" b="1" dirty="0"/>
              <a:t>特別区</a:t>
            </a:r>
          </a:p>
        </p:txBody>
      </p:sp>
      <p:sp>
        <p:nvSpPr>
          <p:cNvPr id="49" name="正方形/長方形 48"/>
          <p:cNvSpPr/>
          <p:nvPr/>
        </p:nvSpPr>
        <p:spPr>
          <a:xfrm>
            <a:off x="8604472" y="270774"/>
            <a:ext cx="216000" cy="720000"/>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900" dirty="0">
                <a:latin typeface="Meiryo UI" pitchFamily="50" charset="-128"/>
                <a:ea typeface="Meiryo UI" pitchFamily="50" charset="-128"/>
                <a:cs typeface="Meiryo UI" pitchFamily="50" charset="-128"/>
              </a:rPr>
              <a:t>基礎自治体</a:t>
            </a:r>
          </a:p>
        </p:txBody>
      </p:sp>
      <p:grpSp>
        <p:nvGrpSpPr>
          <p:cNvPr id="43" name="グループ化 42"/>
          <p:cNvGrpSpPr/>
          <p:nvPr/>
        </p:nvGrpSpPr>
        <p:grpSpPr>
          <a:xfrm>
            <a:off x="112820" y="4073937"/>
            <a:ext cx="396000" cy="2592320"/>
            <a:chOff x="5364088" y="4194050"/>
            <a:chExt cx="396000" cy="2592320"/>
          </a:xfrm>
        </p:grpSpPr>
        <p:sp>
          <p:nvSpPr>
            <p:cNvPr id="44" name="下矢印 43"/>
            <p:cNvSpPr/>
            <p:nvPr/>
          </p:nvSpPr>
          <p:spPr>
            <a:xfrm>
              <a:off x="5364088" y="5490370"/>
              <a:ext cx="396000" cy="1296000"/>
            </a:xfrm>
            <a:prstGeom prst="downArrow">
              <a:avLst>
                <a:gd name="adj1" fmla="val 100000"/>
                <a:gd name="adj2" fmla="val 220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5998" tIns="45718" rIns="35998" bIns="45718" rtlCol="0" anchor="ctr" anchorCtr="1"/>
            <a:lstStyle/>
            <a:p>
              <a:r>
                <a:rPr kumimoji="1" lang="ja-JP" altLang="en-US" sz="1600" b="1" dirty="0">
                  <a:solidFill>
                    <a:schemeClr val="tx1"/>
                  </a:solidFill>
                </a:rPr>
                <a:t>末端給水</a:t>
              </a:r>
            </a:p>
          </p:txBody>
        </p:sp>
        <p:sp>
          <p:nvSpPr>
            <p:cNvPr id="45" name="下矢印 44"/>
            <p:cNvSpPr/>
            <p:nvPr/>
          </p:nvSpPr>
          <p:spPr>
            <a:xfrm>
              <a:off x="5364088" y="4194050"/>
              <a:ext cx="396000" cy="1368000"/>
            </a:xfrm>
            <a:prstGeom prst="downArrow">
              <a:avLst>
                <a:gd name="adj1" fmla="val 100000"/>
                <a:gd name="adj2" fmla="val 220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5998" tIns="45718" rIns="35998" bIns="45718" rtlCol="0" anchor="ctr" anchorCtr="1"/>
            <a:lstStyle/>
            <a:p>
              <a:r>
                <a:rPr lang="ja-JP" altLang="en-US" sz="1600" b="1" dirty="0">
                  <a:solidFill>
                    <a:schemeClr val="tx1"/>
                  </a:solidFill>
                </a:rPr>
                <a:t>取</a:t>
              </a:r>
              <a:r>
                <a:rPr kumimoji="1" lang="ja-JP" altLang="en-US" sz="1600" b="1" dirty="0">
                  <a:solidFill>
                    <a:schemeClr val="tx1"/>
                  </a:solidFill>
                </a:rPr>
                <a:t>水・浄水</a:t>
              </a:r>
            </a:p>
          </p:txBody>
        </p:sp>
      </p:grpSp>
      <p:grpSp>
        <p:nvGrpSpPr>
          <p:cNvPr id="46" name="グループ化 45"/>
          <p:cNvGrpSpPr/>
          <p:nvPr/>
        </p:nvGrpSpPr>
        <p:grpSpPr>
          <a:xfrm>
            <a:off x="112820" y="1287846"/>
            <a:ext cx="396000" cy="2556320"/>
            <a:chOff x="5364088" y="4194050"/>
            <a:chExt cx="396000" cy="2556320"/>
          </a:xfrm>
        </p:grpSpPr>
        <p:sp>
          <p:nvSpPr>
            <p:cNvPr id="47" name="下矢印 46"/>
            <p:cNvSpPr/>
            <p:nvPr/>
          </p:nvSpPr>
          <p:spPr>
            <a:xfrm>
              <a:off x="5364088" y="5490370"/>
              <a:ext cx="396000" cy="1260000"/>
            </a:xfrm>
            <a:prstGeom prst="downArrow">
              <a:avLst>
                <a:gd name="adj1" fmla="val 100000"/>
                <a:gd name="adj2" fmla="val 220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5998" tIns="45718" rIns="35998" bIns="45718" rtlCol="0" anchor="ctr" anchorCtr="1"/>
            <a:lstStyle/>
            <a:p>
              <a:r>
                <a:rPr kumimoji="1" lang="ja-JP" altLang="en-US" sz="1600" b="1" dirty="0">
                  <a:solidFill>
                    <a:schemeClr val="tx1"/>
                  </a:solidFill>
                </a:rPr>
                <a:t>末端給水</a:t>
              </a:r>
            </a:p>
          </p:txBody>
        </p:sp>
        <p:sp>
          <p:nvSpPr>
            <p:cNvPr id="48" name="下矢印 47"/>
            <p:cNvSpPr/>
            <p:nvPr/>
          </p:nvSpPr>
          <p:spPr>
            <a:xfrm>
              <a:off x="5364088" y="4194050"/>
              <a:ext cx="396000" cy="1368000"/>
            </a:xfrm>
            <a:prstGeom prst="downArrow">
              <a:avLst>
                <a:gd name="adj1" fmla="val 100000"/>
                <a:gd name="adj2" fmla="val 220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5998" tIns="45718" rIns="35998" bIns="45718" rtlCol="0" anchor="ctr" anchorCtr="1"/>
            <a:lstStyle/>
            <a:p>
              <a:r>
                <a:rPr lang="ja-JP" altLang="en-US" sz="1600" b="1" dirty="0">
                  <a:solidFill>
                    <a:schemeClr val="tx1"/>
                  </a:solidFill>
                </a:rPr>
                <a:t>取</a:t>
              </a:r>
              <a:r>
                <a:rPr kumimoji="1" lang="ja-JP" altLang="en-US" sz="1600" b="1" dirty="0">
                  <a:solidFill>
                    <a:schemeClr val="tx1"/>
                  </a:solidFill>
                </a:rPr>
                <a:t>水・浄水</a:t>
              </a:r>
            </a:p>
          </p:txBody>
        </p:sp>
      </p:grpSp>
      <p:sp>
        <p:nvSpPr>
          <p:cNvPr id="50" name="正方形/長方形 49"/>
          <p:cNvSpPr/>
          <p:nvPr/>
        </p:nvSpPr>
        <p:spPr>
          <a:xfrm>
            <a:off x="8348088" y="270774"/>
            <a:ext cx="216000" cy="720000"/>
          </a:xfrm>
          <a:prstGeom prst="rect">
            <a:avLst/>
          </a:prstGeom>
          <a:pattFill prst="ltUpDiag">
            <a:fgClr>
              <a:schemeClr val="bg1">
                <a:lumMod val="50000"/>
              </a:schemeClr>
            </a:fgClr>
            <a:bgClr>
              <a:schemeClr val="bg1"/>
            </a:bgClr>
          </a:pattFill>
          <a:ln w="25400">
            <a:prstDash val="solid"/>
          </a:ln>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900" dirty="0">
                <a:latin typeface="Meiryo UI" pitchFamily="50" charset="-128"/>
                <a:ea typeface="Meiryo UI" pitchFamily="50" charset="-128"/>
                <a:cs typeface="Meiryo UI" pitchFamily="50" charset="-128"/>
              </a:rPr>
              <a:t>広域自治体</a:t>
            </a:r>
            <a:endParaRPr kumimoji="1" lang="ja-JP" altLang="en-US" sz="900" dirty="0">
              <a:latin typeface="Meiryo UI" pitchFamily="50" charset="-128"/>
              <a:ea typeface="Meiryo UI" pitchFamily="50" charset="-128"/>
              <a:cs typeface="Meiryo UI" pitchFamily="50" charset="-128"/>
            </a:endParaRPr>
          </a:p>
        </p:txBody>
      </p:sp>
      <p:sp>
        <p:nvSpPr>
          <p:cNvPr id="51" name="正方形/長方形 50"/>
          <p:cNvSpPr/>
          <p:nvPr/>
        </p:nvSpPr>
        <p:spPr>
          <a:xfrm>
            <a:off x="8834724" y="270774"/>
            <a:ext cx="216000" cy="720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vert="eaVert" wrap="none" rtlCol="0" anchor="ctr"/>
          <a:lstStyle/>
          <a:p>
            <a:pPr algn="ctr"/>
            <a:r>
              <a:rPr kumimoji="1" lang="ja-JP" altLang="en-US" sz="900" dirty="0">
                <a:latin typeface="Meiryo UI" pitchFamily="50" charset="-128"/>
                <a:ea typeface="Meiryo UI" pitchFamily="50" charset="-128"/>
                <a:cs typeface="Meiryo UI" pitchFamily="50" charset="-128"/>
              </a:rPr>
              <a:t>企業団・一組</a:t>
            </a:r>
          </a:p>
        </p:txBody>
      </p:sp>
      <p:sp>
        <p:nvSpPr>
          <p:cNvPr id="52" name="テキスト ボックス 51"/>
          <p:cNvSpPr txBox="1"/>
          <p:nvPr/>
        </p:nvSpPr>
        <p:spPr>
          <a:xfrm>
            <a:off x="8100392" y="30102"/>
            <a:ext cx="748923" cy="261610"/>
          </a:xfrm>
          <a:prstGeom prst="rect">
            <a:avLst/>
          </a:prstGeom>
          <a:noFill/>
        </p:spPr>
        <p:txBody>
          <a:bodyPr wrap="none" rtlCol="0">
            <a:spAutoFit/>
          </a:bodyPr>
          <a:lstStyle/>
          <a:p>
            <a:r>
              <a:rPr kumimoji="1" lang="ja-JP" altLang="en-US" sz="1100" dirty="0">
                <a:latin typeface="Meiryo UI" pitchFamily="50" charset="-128"/>
                <a:ea typeface="Meiryo UI" pitchFamily="50" charset="-128"/>
                <a:cs typeface="Meiryo UI" pitchFamily="50" charset="-128"/>
              </a:rPr>
              <a:t>（凡例）</a:t>
            </a:r>
          </a:p>
        </p:txBody>
      </p:sp>
      <p:sp>
        <p:nvSpPr>
          <p:cNvPr id="53" name="正方形/長方形 52"/>
          <p:cNvSpPr/>
          <p:nvPr/>
        </p:nvSpPr>
        <p:spPr>
          <a:xfrm>
            <a:off x="8184630" y="44624"/>
            <a:ext cx="923874" cy="100979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1007517" y="548680"/>
            <a:ext cx="7040001" cy="584775"/>
          </a:xfrm>
          <a:prstGeom prst="rect">
            <a:avLst/>
          </a:prstGeom>
          <a:noFill/>
        </p:spPr>
        <p:txBody>
          <a:bodyPr wrap="square" rIns="0" rtlCol="0">
            <a:spAutoFit/>
          </a:bodyPr>
          <a:lstStyle/>
          <a:p>
            <a:pPr marL="285750" indent="-285750">
              <a:buFont typeface="Arial" panose="020B0604020202020204" pitchFamily="34" charset="0"/>
              <a:buChar char="•"/>
            </a:pPr>
            <a:r>
              <a:rPr kumimoji="1" lang="ja-JP" altLang="en-US" sz="1600" dirty="0">
                <a:latin typeface="Meiryo UI" pitchFamily="50" charset="-128"/>
                <a:ea typeface="Meiryo UI" pitchFamily="50" charset="-128"/>
                <a:cs typeface="Meiryo UI" pitchFamily="50" charset="-128"/>
              </a:rPr>
              <a:t>水道事業は、用水事業と給水事業の</a:t>
            </a:r>
            <a:r>
              <a:rPr lang="ja-JP" altLang="en-US" sz="1600" dirty="0">
                <a:latin typeface="Meiryo UI" pitchFamily="50" charset="-128"/>
                <a:ea typeface="Meiryo UI" pitchFamily="50" charset="-128"/>
                <a:cs typeface="Meiryo UI" pitchFamily="50" charset="-128"/>
              </a:rPr>
              <a:t>組み合わせが都道府県によって多種多様</a:t>
            </a:r>
            <a:endParaRPr lang="en-US" altLang="ja-JP" sz="1600" dirty="0">
              <a:latin typeface="Meiryo UI" pitchFamily="50" charset="-128"/>
              <a:ea typeface="Meiryo UI" pitchFamily="50" charset="-128"/>
              <a:cs typeface="Meiryo UI" pitchFamily="50" charset="-128"/>
            </a:endParaRPr>
          </a:p>
          <a:p>
            <a:pPr marL="285750" indent="-285750">
              <a:buFont typeface="Arial" panose="020B0604020202020204" pitchFamily="34" charset="0"/>
              <a:buChar char="•"/>
            </a:pPr>
            <a:r>
              <a:rPr kumimoji="1" lang="ja-JP" altLang="en-US" sz="1600" dirty="0">
                <a:latin typeface="Meiryo UI" pitchFamily="50" charset="-128"/>
                <a:ea typeface="Meiryo UI" pitchFamily="50" charset="-128"/>
                <a:cs typeface="Meiryo UI" pitchFamily="50" charset="-128"/>
              </a:rPr>
              <a:t>大阪は、都道府県が水道事業を持たない少ないケース</a:t>
            </a:r>
          </a:p>
        </p:txBody>
      </p:sp>
      <p:sp>
        <p:nvSpPr>
          <p:cNvPr id="98" name="正方形/長方形 97"/>
          <p:cNvSpPr/>
          <p:nvPr/>
        </p:nvSpPr>
        <p:spPr>
          <a:xfrm>
            <a:off x="3516164" y="1268760"/>
            <a:ext cx="2410403" cy="2592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600" b="1" dirty="0"/>
              <a:t>香川県企業団</a:t>
            </a:r>
            <a:endParaRPr kumimoji="1" lang="en-US" altLang="ja-JP" sz="1600" b="1" dirty="0"/>
          </a:p>
        </p:txBody>
      </p:sp>
      <p:sp>
        <p:nvSpPr>
          <p:cNvPr id="2" name="テキスト ボックス 1"/>
          <p:cNvSpPr txBox="1"/>
          <p:nvPr/>
        </p:nvSpPr>
        <p:spPr>
          <a:xfrm>
            <a:off x="3882338" y="3429000"/>
            <a:ext cx="1625766" cy="261610"/>
          </a:xfrm>
          <a:prstGeom prst="rect">
            <a:avLst/>
          </a:prstGeom>
          <a:noFill/>
        </p:spPr>
        <p:txBody>
          <a:bodyPr wrap="none" rtlCol="0">
            <a:spAutoFit/>
          </a:bodyPr>
          <a:lstStyle/>
          <a:p>
            <a:r>
              <a:rPr kumimoji="1" lang="ja-JP" altLang="en-US" sz="1100" dirty="0"/>
              <a:t>（２０１８年４月から予定）</a:t>
            </a:r>
          </a:p>
        </p:txBody>
      </p:sp>
      <p:sp>
        <p:nvSpPr>
          <p:cNvPr id="61" name="L 字 60"/>
          <p:cNvSpPr/>
          <p:nvPr/>
        </p:nvSpPr>
        <p:spPr>
          <a:xfrm flipH="1">
            <a:off x="2452221" y="1289864"/>
            <a:ext cx="468933" cy="2571562"/>
          </a:xfrm>
          <a:custGeom>
            <a:avLst/>
            <a:gdLst>
              <a:gd name="connsiteX0" fmla="*/ 0 w 387513"/>
              <a:gd name="connsiteY0" fmla="*/ 0 h 2566800"/>
              <a:gd name="connsiteX1" fmla="*/ 176346 w 387513"/>
              <a:gd name="connsiteY1" fmla="*/ 0 h 2566800"/>
              <a:gd name="connsiteX2" fmla="*/ 176346 w 387513"/>
              <a:gd name="connsiteY2" fmla="*/ 1164100 h 2566800"/>
              <a:gd name="connsiteX3" fmla="*/ 387513 w 387513"/>
              <a:gd name="connsiteY3" fmla="*/ 1164100 h 2566800"/>
              <a:gd name="connsiteX4" fmla="*/ 387513 w 387513"/>
              <a:gd name="connsiteY4" fmla="*/ 2566800 h 2566800"/>
              <a:gd name="connsiteX5" fmla="*/ 0 w 387513"/>
              <a:gd name="connsiteY5" fmla="*/ 2566800 h 2566800"/>
              <a:gd name="connsiteX6" fmla="*/ 0 w 387513"/>
              <a:gd name="connsiteY6" fmla="*/ 0 h 2566800"/>
              <a:gd name="connsiteX0" fmla="*/ 0 w 463713"/>
              <a:gd name="connsiteY0" fmla="*/ 0 h 2566800"/>
              <a:gd name="connsiteX1" fmla="*/ 176346 w 463713"/>
              <a:gd name="connsiteY1" fmla="*/ 0 h 2566800"/>
              <a:gd name="connsiteX2" fmla="*/ 176346 w 463713"/>
              <a:gd name="connsiteY2" fmla="*/ 1164100 h 2566800"/>
              <a:gd name="connsiteX3" fmla="*/ 463713 w 463713"/>
              <a:gd name="connsiteY3" fmla="*/ 1154575 h 2566800"/>
              <a:gd name="connsiteX4" fmla="*/ 387513 w 463713"/>
              <a:gd name="connsiteY4" fmla="*/ 2566800 h 2566800"/>
              <a:gd name="connsiteX5" fmla="*/ 0 w 463713"/>
              <a:gd name="connsiteY5" fmla="*/ 2566800 h 2566800"/>
              <a:gd name="connsiteX6" fmla="*/ 0 w 463713"/>
              <a:gd name="connsiteY6" fmla="*/ 0 h 2566800"/>
              <a:gd name="connsiteX0" fmla="*/ 0 w 463713"/>
              <a:gd name="connsiteY0" fmla="*/ 0 h 2566800"/>
              <a:gd name="connsiteX1" fmla="*/ 176346 w 463713"/>
              <a:gd name="connsiteY1" fmla="*/ 0 h 2566800"/>
              <a:gd name="connsiteX2" fmla="*/ 176346 w 463713"/>
              <a:gd name="connsiteY2" fmla="*/ 1164100 h 2566800"/>
              <a:gd name="connsiteX3" fmla="*/ 463713 w 463713"/>
              <a:gd name="connsiteY3" fmla="*/ 1154575 h 2566800"/>
              <a:gd name="connsiteX4" fmla="*/ 435138 w 463713"/>
              <a:gd name="connsiteY4" fmla="*/ 2547750 h 2566800"/>
              <a:gd name="connsiteX5" fmla="*/ 0 w 463713"/>
              <a:gd name="connsiteY5" fmla="*/ 2566800 h 2566800"/>
              <a:gd name="connsiteX6" fmla="*/ 0 w 463713"/>
              <a:gd name="connsiteY6" fmla="*/ 0 h 2566800"/>
              <a:gd name="connsiteX0" fmla="*/ 0 w 463713"/>
              <a:gd name="connsiteY0" fmla="*/ 0 h 2576325"/>
              <a:gd name="connsiteX1" fmla="*/ 176346 w 463713"/>
              <a:gd name="connsiteY1" fmla="*/ 0 h 2576325"/>
              <a:gd name="connsiteX2" fmla="*/ 176346 w 463713"/>
              <a:gd name="connsiteY2" fmla="*/ 1164100 h 2576325"/>
              <a:gd name="connsiteX3" fmla="*/ 463713 w 463713"/>
              <a:gd name="connsiteY3" fmla="*/ 1154575 h 2576325"/>
              <a:gd name="connsiteX4" fmla="*/ 444663 w 463713"/>
              <a:gd name="connsiteY4" fmla="*/ 2576325 h 2576325"/>
              <a:gd name="connsiteX5" fmla="*/ 0 w 463713"/>
              <a:gd name="connsiteY5" fmla="*/ 2566800 h 2576325"/>
              <a:gd name="connsiteX6" fmla="*/ 0 w 463713"/>
              <a:gd name="connsiteY6" fmla="*/ 0 h 2576325"/>
              <a:gd name="connsiteX0" fmla="*/ 0 w 463713"/>
              <a:gd name="connsiteY0" fmla="*/ 0 h 2576325"/>
              <a:gd name="connsiteX1" fmla="*/ 176346 w 463713"/>
              <a:gd name="connsiteY1" fmla="*/ 0 h 2576325"/>
              <a:gd name="connsiteX2" fmla="*/ 176346 w 463713"/>
              <a:gd name="connsiteY2" fmla="*/ 1164100 h 2576325"/>
              <a:gd name="connsiteX3" fmla="*/ 463713 w 463713"/>
              <a:gd name="connsiteY3" fmla="*/ 1326025 h 2576325"/>
              <a:gd name="connsiteX4" fmla="*/ 444663 w 463713"/>
              <a:gd name="connsiteY4" fmla="*/ 2576325 h 2576325"/>
              <a:gd name="connsiteX5" fmla="*/ 0 w 463713"/>
              <a:gd name="connsiteY5" fmla="*/ 2566800 h 2576325"/>
              <a:gd name="connsiteX6" fmla="*/ 0 w 463713"/>
              <a:gd name="connsiteY6" fmla="*/ 0 h 2576325"/>
              <a:gd name="connsiteX0" fmla="*/ 0 w 463713"/>
              <a:gd name="connsiteY0" fmla="*/ 0 h 2576325"/>
              <a:gd name="connsiteX1" fmla="*/ 176346 w 463713"/>
              <a:gd name="connsiteY1" fmla="*/ 0 h 2576325"/>
              <a:gd name="connsiteX2" fmla="*/ 185871 w 463713"/>
              <a:gd name="connsiteY2" fmla="*/ 1306975 h 2576325"/>
              <a:gd name="connsiteX3" fmla="*/ 463713 w 463713"/>
              <a:gd name="connsiteY3" fmla="*/ 1326025 h 2576325"/>
              <a:gd name="connsiteX4" fmla="*/ 444663 w 463713"/>
              <a:gd name="connsiteY4" fmla="*/ 2576325 h 2576325"/>
              <a:gd name="connsiteX5" fmla="*/ 0 w 463713"/>
              <a:gd name="connsiteY5" fmla="*/ 2566800 h 2576325"/>
              <a:gd name="connsiteX6" fmla="*/ 0 w 463713"/>
              <a:gd name="connsiteY6" fmla="*/ 0 h 2576325"/>
              <a:gd name="connsiteX0" fmla="*/ 0 w 482763"/>
              <a:gd name="connsiteY0" fmla="*/ 0 h 2576325"/>
              <a:gd name="connsiteX1" fmla="*/ 176346 w 482763"/>
              <a:gd name="connsiteY1" fmla="*/ 0 h 2576325"/>
              <a:gd name="connsiteX2" fmla="*/ 185871 w 482763"/>
              <a:gd name="connsiteY2" fmla="*/ 1306975 h 2576325"/>
              <a:gd name="connsiteX3" fmla="*/ 482763 w 482763"/>
              <a:gd name="connsiteY3" fmla="*/ 1249825 h 2576325"/>
              <a:gd name="connsiteX4" fmla="*/ 444663 w 482763"/>
              <a:gd name="connsiteY4" fmla="*/ 2576325 h 2576325"/>
              <a:gd name="connsiteX5" fmla="*/ 0 w 482763"/>
              <a:gd name="connsiteY5" fmla="*/ 2566800 h 2576325"/>
              <a:gd name="connsiteX6" fmla="*/ 0 w 482763"/>
              <a:gd name="connsiteY6" fmla="*/ 0 h 2576325"/>
              <a:gd name="connsiteX0" fmla="*/ 0 w 482763"/>
              <a:gd name="connsiteY0" fmla="*/ 0 h 2576325"/>
              <a:gd name="connsiteX1" fmla="*/ 176346 w 482763"/>
              <a:gd name="connsiteY1" fmla="*/ 0 h 2576325"/>
              <a:gd name="connsiteX2" fmla="*/ 166821 w 482763"/>
              <a:gd name="connsiteY2" fmla="*/ 1259350 h 2576325"/>
              <a:gd name="connsiteX3" fmla="*/ 482763 w 482763"/>
              <a:gd name="connsiteY3" fmla="*/ 1249825 h 2576325"/>
              <a:gd name="connsiteX4" fmla="*/ 444663 w 482763"/>
              <a:gd name="connsiteY4" fmla="*/ 2576325 h 2576325"/>
              <a:gd name="connsiteX5" fmla="*/ 0 w 482763"/>
              <a:gd name="connsiteY5" fmla="*/ 2566800 h 2576325"/>
              <a:gd name="connsiteX6" fmla="*/ 0 w 482763"/>
              <a:gd name="connsiteY6" fmla="*/ 0 h 2576325"/>
              <a:gd name="connsiteX0" fmla="*/ 0 w 482763"/>
              <a:gd name="connsiteY0" fmla="*/ 0 h 2576325"/>
              <a:gd name="connsiteX1" fmla="*/ 176346 w 482763"/>
              <a:gd name="connsiteY1" fmla="*/ 0 h 2576325"/>
              <a:gd name="connsiteX2" fmla="*/ 166821 w 482763"/>
              <a:gd name="connsiteY2" fmla="*/ 1230775 h 2576325"/>
              <a:gd name="connsiteX3" fmla="*/ 482763 w 482763"/>
              <a:gd name="connsiteY3" fmla="*/ 1249825 h 2576325"/>
              <a:gd name="connsiteX4" fmla="*/ 444663 w 482763"/>
              <a:gd name="connsiteY4" fmla="*/ 2576325 h 2576325"/>
              <a:gd name="connsiteX5" fmla="*/ 0 w 482763"/>
              <a:gd name="connsiteY5" fmla="*/ 2566800 h 2576325"/>
              <a:gd name="connsiteX6" fmla="*/ 0 w 482763"/>
              <a:gd name="connsiteY6" fmla="*/ 0 h 2576325"/>
              <a:gd name="connsiteX0" fmla="*/ 0 w 482763"/>
              <a:gd name="connsiteY0" fmla="*/ 0 h 2576325"/>
              <a:gd name="connsiteX1" fmla="*/ 176346 w 482763"/>
              <a:gd name="connsiteY1" fmla="*/ 0 h 2576325"/>
              <a:gd name="connsiteX2" fmla="*/ 157296 w 482763"/>
              <a:gd name="connsiteY2" fmla="*/ 1268875 h 2576325"/>
              <a:gd name="connsiteX3" fmla="*/ 482763 w 482763"/>
              <a:gd name="connsiteY3" fmla="*/ 1249825 h 2576325"/>
              <a:gd name="connsiteX4" fmla="*/ 444663 w 482763"/>
              <a:gd name="connsiteY4" fmla="*/ 2576325 h 2576325"/>
              <a:gd name="connsiteX5" fmla="*/ 0 w 482763"/>
              <a:gd name="connsiteY5" fmla="*/ 2566800 h 2576325"/>
              <a:gd name="connsiteX6" fmla="*/ 0 w 482763"/>
              <a:gd name="connsiteY6" fmla="*/ 0 h 2576325"/>
              <a:gd name="connsiteX0" fmla="*/ 0 w 482763"/>
              <a:gd name="connsiteY0" fmla="*/ 0 h 2576325"/>
              <a:gd name="connsiteX1" fmla="*/ 176346 w 482763"/>
              <a:gd name="connsiteY1" fmla="*/ 0 h 2576325"/>
              <a:gd name="connsiteX2" fmla="*/ 147771 w 482763"/>
              <a:gd name="connsiteY2" fmla="*/ 1221250 h 2576325"/>
              <a:gd name="connsiteX3" fmla="*/ 482763 w 482763"/>
              <a:gd name="connsiteY3" fmla="*/ 1249825 h 2576325"/>
              <a:gd name="connsiteX4" fmla="*/ 444663 w 482763"/>
              <a:gd name="connsiteY4" fmla="*/ 2576325 h 2576325"/>
              <a:gd name="connsiteX5" fmla="*/ 0 w 482763"/>
              <a:gd name="connsiteY5" fmla="*/ 2566800 h 2576325"/>
              <a:gd name="connsiteX6" fmla="*/ 0 w 482763"/>
              <a:gd name="connsiteY6" fmla="*/ 0 h 2576325"/>
              <a:gd name="connsiteX0" fmla="*/ 0 w 482763"/>
              <a:gd name="connsiteY0" fmla="*/ 0 h 2576325"/>
              <a:gd name="connsiteX1" fmla="*/ 176346 w 482763"/>
              <a:gd name="connsiteY1" fmla="*/ 0 h 2576325"/>
              <a:gd name="connsiteX2" fmla="*/ 157296 w 482763"/>
              <a:gd name="connsiteY2" fmla="*/ 1249825 h 2576325"/>
              <a:gd name="connsiteX3" fmla="*/ 482763 w 482763"/>
              <a:gd name="connsiteY3" fmla="*/ 1249825 h 2576325"/>
              <a:gd name="connsiteX4" fmla="*/ 444663 w 482763"/>
              <a:gd name="connsiteY4" fmla="*/ 2576325 h 2576325"/>
              <a:gd name="connsiteX5" fmla="*/ 0 w 482763"/>
              <a:gd name="connsiteY5" fmla="*/ 2566800 h 2576325"/>
              <a:gd name="connsiteX6" fmla="*/ 0 w 482763"/>
              <a:gd name="connsiteY6" fmla="*/ 0 h 2576325"/>
              <a:gd name="connsiteX0" fmla="*/ 0 w 492288"/>
              <a:gd name="connsiteY0" fmla="*/ 0 h 2566800"/>
              <a:gd name="connsiteX1" fmla="*/ 176346 w 492288"/>
              <a:gd name="connsiteY1" fmla="*/ 0 h 2566800"/>
              <a:gd name="connsiteX2" fmla="*/ 157296 w 492288"/>
              <a:gd name="connsiteY2" fmla="*/ 1249825 h 2566800"/>
              <a:gd name="connsiteX3" fmla="*/ 482763 w 492288"/>
              <a:gd name="connsiteY3" fmla="*/ 1249825 h 2566800"/>
              <a:gd name="connsiteX4" fmla="*/ 492288 w 492288"/>
              <a:gd name="connsiteY4" fmla="*/ 2538225 h 2566800"/>
              <a:gd name="connsiteX5" fmla="*/ 0 w 492288"/>
              <a:gd name="connsiteY5" fmla="*/ 2566800 h 2566800"/>
              <a:gd name="connsiteX6" fmla="*/ 0 w 492288"/>
              <a:gd name="connsiteY6" fmla="*/ 0 h 2566800"/>
              <a:gd name="connsiteX0" fmla="*/ 0 w 482763"/>
              <a:gd name="connsiteY0" fmla="*/ 0 h 2566800"/>
              <a:gd name="connsiteX1" fmla="*/ 176346 w 482763"/>
              <a:gd name="connsiteY1" fmla="*/ 0 h 2566800"/>
              <a:gd name="connsiteX2" fmla="*/ 157296 w 482763"/>
              <a:gd name="connsiteY2" fmla="*/ 1249825 h 2566800"/>
              <a:gd name="connsiteX3" fmla="*/ 482763 w 482763"/>
              <a:gd name="connsiteY3" fmla="*/ 1249825 h 2566800"/>
              <a:gd name="connsiteX4" fmla="*/ 444663 w 482763"/>
              <a:gd name="connsiteY4" fmla="*/ 2566800 h 2566800"/>
              <a:gd name="connsiteX5" fmla="*/ 0 w 482763"/>
              <a:gd name="connsiteY5" fmla="*/ 2566800 h 2566800"/>
              <a:gd name="connsiteX6" fmla="*/ 0 w 482763"/>
              <a:gd name="connsiteY6" fmla="*/ 0 h 2566800"/>
              <a:gd name="connsiteX0" fmla="*/ 0 w 482763"/>
              <a:gd name="connsiteY0" fmla="*/ 0 h 2566800"/>
              <a:gd name="connsiteX1" fmla="*/ 176346 w 482763"/>
              <a:gd name="connsiteY1" fmla="*/ 0 h 2566800"/>
              <a:gd name="connsiteX2" fmla="*/ 157296 w 482763"/>
              <a:gd name="connsiteY2" fmla="*/ 1249825 h 2566800"/>
              <a:gd name="connsiteX3" fmla="*/ 482763 w 482763"/>
              <a:gd name="connsiteY3" fmla="*/ 1249825 h 2566800"/>
              <a:gd name="connsiteX4" fmla="*/ 435138 w 482763"/>
              <a:gd name="connsiteY4" fmla="*/ 2566800 h 2566800"/>
              <a:gd name="connsiteX5" fmla="*/ 0 w 482763"/>
              <a:gd name="connsiteY5" fmla="*/ 2566800 h 2566800"/>
              <a:gd name="connsiteX6" fmla="*/ 0 w 482763"/>
              <a:gd name="connsiteY6" fmla="*/ 0 h 2566800"/>
              <a:gd name="connsiteX0" fmla="*/ 0 w 492288"/>
              <a:gd name="connsiteY0" fmla="*/ 0 h 2576325"/>
              <a:gd name="connsiteX1" fmla="*/ 176346 w 492288"/>
              <a:gd name="connsiteY1" fmla="*/ 0 h 2576325"/>
              <a:gd name="connsiteX2" fmla="*/ 157296 w 492288"/>
              <a:gd name="connsiteY2" fmla="*/ 1249825 h 2576325"/>
              <a:gd name="connsiteX3" fmla="*/ 482763 w 492288"/>
              <a:gd name="connsiteY3" fmla="*/ 1249825 h 2576325"/>
              <a:gd name="connsiteX4" fmla="*/ 492288 w 492288"/>
              <a:gd name="connsiteY4" fmla="*/ 2576325 h 2576325"/>
              <a:gd name="connsiteX5" fmla="*/ 0 w 492288"/>
              <a:gd name="connsiteY5" fmla="*/ 2566800 h 2576325"/>
              <a:gd name="connsiteX6" fmla="*/ 0 w 492288"/>
              <a:gd name="connsiteY6" fmla="*/ 0 h 2576325"/>
              <a:gd name="connsiteX0" fmla="*/ 0 w 482763"/>
              <a:gd name="connsiteY0" fmla="*/ 0 h 2566800"/>
              <a:gd name="connsiteX1" fmla="*/ 176346 w 482763"/>
              <a:gd name="connsiteY1" fmla="*/ 0 h 2566800"/>
              <a:gd name="connsiteX2" fmla="*/ 157296 w 482763"/>
              <a:gd name="connsiteY2" fmla="*/ 1249825 h 2566800"/>
              <a:gd name="connsiteX3" fmla="*/ 482763 w 482763"/>
              <a:gd name="connsiteY3" fmla="*/ 1249825 h 2566800"/>
              <a:gd name="connsiteX4" fmla="*/ 454188 w 482763"/>
              <a:gd name="connsiteY4" fmla="*/ 2566800 h 2566800"/>
              <a:gd name="connsiteX5" fmla="*/ 0 w 482763"/>
              <a:gd name="connsiteY5" fmla="*/ 2566800 h 2566800"/>
              <a:gd name="connsiteX6" fmla="*/ 0 w 482763"/>
              <a:gd name="connsiteY6" fmla="*/ 0 h 2566800"/>
              <a:gd name="connsiteX0" fmla="*/ 0 w 482763"/>
              <a:gd name="connsiteY0" fmla="*/ 0 h 2566800"/>
              <a:gd name="connsiteX1" fmla="*/ 176346 w 482763"/>
              <a:gd name="connsiteY1" fmla="*/ 0 h 2566800"/>
              <a:gd name="connsiteX2" fmla="*/ 157296 w 482763"/>
              <a:gd name="connsiteY2" fmla="*/ 1249825 h 2566800"/>
              <a:gd name="connsiteX3" fmla="*/ 482763 w 482763"/>
              <a:gd name="connsiteY3" fmla="*/ 1249825 h 2566800"/>
              <a:gd name="connsiteX4" fmla="*/ 482763 w 482763"/>
              <a:gd name="connsiteY4" fmla="*/ 2547750 h 2566800"/>
              <a:gd name="connsiteX5" fmla="*/ 0 w 482763"/>
              <a:gd name="connsiteY5" fmla="*/ 2566800 h 2566800"/>
              <a:gd name="connsiteX6" fmla="*/ 0 w 482763"/>
              <a:gd name="connsiteY6" fmla="*/ 0 h 2566800"/>
              <a:gd name="connsiteX0" fmla="*/ 0 w 482763"/>
              <a:gd name="connsiteY0" fmla="*/ 0 h 2595375"/>
              <a:gd name="connsiteX1" fmla="*/ 176346 w 482763"/>
              <a:gd name="connsiteY1" fmla="*/ 0 h 2595375"/>
              <a:gd name="connsiteX2" fmla="*/ 157296 w 482763"/>
              <a:gd name="connsiteY2" fmla="*/ 1249825 h 2595375"/>
              <a:gd name="connsiteX3" fmla="*/ 482763 w 482763"/>
              <a:gd name="connsiteY3" fmla="*/ 1249825 h 2595375"/>
              <a:gd name="connsiteX4" fmla="*/ 454188 w 482763"/>
              <a:gd name="connsiteY4" fmla="*/ 2595375 h 2595375"/>
              <a:gd name="connsiteX5" fmla="*/ 0 w 482763"/>
              <a:gd name="connsiteY5" fmla="*/ 2566800 h 2595375"/>
              <a:gd name="connsiteX6" fmla="*/ 0 w 482763"/>
              <a:gd name="connsiteY6" fmla="*/ 0 h 2595375"/>
              <a:gd name="connsiteX0" fmla="*/ 0 w 482763"/>
              <a:gd name="connsiteY0" fmla="*/ 0 h 2614425"/>
              <a:gd name="connsiteX1" fmla="*/ 176346 w 482763"/>
              <a:gd name="connsiteY1" fmla="*/ 0 h 2614425"/>
              <a:gd name="connsiteX2" fmla="*/ 157296 w 482763"/>
              <a:gd name="connsiteY2" fmla="*/ 1249825 h 2614425"/>
              <a:gd name="connsiteX3" fmla="*/ 482763 w 482763"/>
              <a:gd name="connsiteY3" fmla="*/ 1249825 h 2614425"/>
              <a:gd name="connsiteX4" fmla="*/ 454188 w 482763"/>
              <a:gd name="connsiteY4" fmla="*/ 2595375 h 2614425"/>
              <a:gd name="connsiteX5" fmla="*/ 0 w 482763"/>
              <a:gd name="connsiteY5" fmla="*/ 2614425 h 2614425"/>
              <a:gd name="connsiteX6" fmla="*/ 0 w 482763"/>
              <a:gd name="connsiteY6" fmla="*/ 0 h 2614425"/>
              <a:gd name="connsiteX0" fmla="*/ 0 w 482763"/>
              <a:gd name="connsiteY0" fmla="*/ 0 h 2595375"/>
              <a:gd name="connsiteX1" fmla="*/ 176346 w 482763"/>
              <a:gd name="connsiteY1" fmla="*/ 0 h 2595375"/>
              <a:gd name="connsiteX2" fmla="*/ 157296 w 482763"/>
              <a:gd name="connsiteY2" fmla="*/ 1249825 h 2595375"/>
              <a:gd name="connsiteX3" fmla="*/ 482763 w 482763"/>
              <a:gd name="connsiteY3" fmla="*/ 1249825 h 2595375"/>
              <a:gd name="connsiteX4" fmla="*/ 454188 w 482763"/>
              <a:gd name="connsiteY4" fmla="*/ 2595375 h 2595375"/>
              <a:gd name="connsiteX5" fmla="*/ 0 w 482763"/>
              <a:gd name="connsiteY5" fmla="*/ 2576325 h 2595375"/>
              <a:gd name="connsiteX6" fmla="*/ 0 w 482763"/>
              <a:gd name="connsiteY6" fmla="*/ 0 h 2595375"/>
              <a:gd name="connsiteX0" fmla="*/ 0 w 482763"/>
              <a:gd name="connsiteY0" fmla="*/ 0 h 2576325"/>
              <a:gd name="connsiteX1" fmla="*/ 176346 w 482763"/>
              <a:gd name="connsiteY1" fmla="*/ 0 h 2576325"/>
              <a:gd name="connsiteX2" fmla="*/ 157296 w 482763"/>
              <a:gd name="connsiteY2" fmla="*/ 1249825 h 2576325"/>
              <a:gd name="connsiteX3" fmla="*/ 482763 w 482763"/>
              <a:gd name="connsiteY3" fmla="*/ 1249825 h 2576325"/>
              <a:gd name="connsiteX4" fmla="*/ 463713 w 482763"/>
              <a:gd name="connsiteY4" fmla="*/ 2576325 h 2576325"/>
              <a:gd name="connsiteX5" fmla="*/ 0 w 482763"/>
              <a:gd name="connsiteY5" fmla="*/ 2576325 h 2576325"/>
              <a:gd name="connsiteX6" fmla="*/ 0 w 482763"/>
              <a:gd name="connsiteY6" fmla="*/ 0 h 2576325"/>
              <a:gd name="connsiteX0" fmla="*/ 0 w 482763"/>
              <a:gd name="connsiteY0" fmla="*/ 0 h 2576325"/>
              <a:gd name="connsiteX1" fmla="*/ 166821 w 482763"/>
              <a:gd name="connsiteY1" fmla="*/ 0 h 2576325"/>
              <a:gd name="connsiteX2" fmla="*/ 157296 w 482763"/>
              <a:gd name="connsiteY2" fmla="*/ 1249825 h 2576325"/>
              <a:gd name="connsiteX3" fmla="*/ 482763 w 482763"/>
              <a:gd name="connsiteY3" fmla="*/ 1249825 h 2576325"/>
              <a:gd name="connsiteX4" fmla="*/ 463713 w 482763"/>
              <a:gd name="connsiteY4" fmla="*/ 2576325 h 2576325"/>
              <a:gd name="connsiteX5" fmla="*/ 0 w 482763"/>
              <a:gd name="connsiteY5" fmla="*/ 2576325 h 2576325"/>
              <a:gd name="connsiteX6" fmla="*/ 0 w 482763"/>
              <a:gd name="connsiteY6" fmla="*/ 0 h 2576325"/>
              <a:gd name="connsiteX0" fmla="*/ 0 w 482763"/>
              <a:gd name="connsiteY0" fmla="*/ 0 h 2576325"/>
              <a:gd name="connsiteX1" fmla="*/ 147771 w 482763"/>
              <a:gd name="connsiteY1" fmla="*/ 28575 h 2576325"/>
              <a:gd name="connsiteX2" fmla="*/ 157296 w 482763"/>
              <a:gd name="connsiteY2" fmla="*/ 1249825 h 2576325"/>
              <a:gd name="connsiteX3" fmla="*/ 482763 w 482763"/>
              <a:gd name="connsiteY3" fmla="*/ 1249825 h 2576325"/>
              <a:gd name="connsiteX4" fmla="*/ 463713 w 482763"/>
              <a:gd name="connsiteY4" fmla="*/ 2576325 h 2576325"/>
              <a:gd name="connsiteX5" fmla="*/ 0 w 482763"/>
              <a:gd name="connsiteY5" fmla="*/ 2576325 h 2576325"/>
              <a:gd name="connsiteX6" fmla="*/ 0 w 482763"/>
              <a:gd name="connsiteY6" fmla="*/ 0 h 2576325"/>
              <a:gd name="connsiteX0" fmla="*/ 0 w 482763"/>
              <a:gd name="connsiteY0" fmla="*/ 0 h 2576325"/>
              <a:gd name="connsiteX1" fmla="*/ 157296 w 482763"/>
              <a:gd name="connsiteY1" fmla="*/ 0 h 2576325"/>
              <a:gd name="connsiteX2" fmla="*/ 157296 w 482763"/>
              <a:gd name="connsiteY2" fmla="*/ 1249825 h 2576325"/>
              <a:gd name="connsiteX3" fmla="*/ 482763 w 482763"/>
              <a:gd name="connsiteY3" fmla="*/ 1249825 h 2576325"/>
              <a:gd name="connsiteX4" fmla="*/ 463713 w 482763"/>
              <a:gd name="connsiteY4" fmla="*/ 2576325 h 2576325"/>
              <a:gd name="connsiteX5" fmla="*/ 0 w 482763"/>
              <a:gd name="connsiteY5" fmla="*/ 2576325 h 2576325"/>
              <a:gd name="connsiteX6" fmla="*/ 0 w 482763"/>
              <a:gd name="connsiteY6" fmla="*/ 0 h 2576325"/>
              <a:gd name="connsiteX0" fmla="*/ 0 w 463713"/>
              <a:gd name="connsiteY0" fmla="*/ 0 h 2576325"/>
              <a:gd name="connsiteX1" fmla="*/ 157296 w 463713"/>
              <a:gd name="connsiteY1" fmla="*/ 0 h 2576325"/>
              <a:gd name="connsiteX2" fmla="*/ 157296 w 463713"/>
              <a:gd name="connsiteY2" fmla="*/ 1249825 h 2576325"/>
              <a:gd name="connsiteX3" fmla="*/ 463713 w 463713"/>
              <a:gd name="connsiteY3" fmla="*/ 1240300 h 2576325"/>
              <a:gd name="connsiteX4" fmla="*/ 463713 w 463713"/>
              <a:gd name="connsiteY4" fmla="*/ 2576325 h 2576325"/>
              <a:gd name="connsiteX5" fmla="*/ 0 w 463713"/>
              <a:gd name="connsiteY5" fmla="*/ 2576325 h 2576325"/>
              <a:gd name="connsiteX6" fmla="*/ 0 w 463713"/>
              <a:gd name="connsiteY6" fmla="*/ 0 h 2576325"/>
              <a:gd name="connsiteX0" fmla="*/ 0 w 468475"/>
              <a:gd name="connsiteY0" fmla="*/ 0 h 2576325"/>
              <a:gd name="connsiteX1" fmla="*/ 157296 w 468475"/>
              <a:gd name="connsiteY1" fmla="*/ 0 h 2576325"/>
              <a:gd name="connsiteX2" fmla="*/ 157296 w 468475"/>
              <a:gd name="connsiteY2" fmla="*/ 1249825 h 2576325"/>
              <a:gd name="connsiteX3" fmla="*/ 468475 w 468475"/>
              <a:gd name="connsiteY3" fmla="*/ 1249825 h 2576325"/>
              <a:gd name="connsiteX4" fmla="*/ 463713 w 468475"/>
              <a:gd name="connsiteY4" fmla="*/ 2576325 h 2576325"/>
              <a:gd name="connsiteX5" fmla="*/ 0 w 468475"/>
              <a:gd name="connsiteY5" fmla="*/ 2576325 h 2576325"/>
              <a:gd name="connsiteX6" fmla="*/ 0 w 468475"/>
              <a:gd name="connsiteY6" fmla="*/ 0 h 2576325"/>
              <a:gd name="connsiteX0" fmla="*/ 0 w 468475"/>
              <a:gd name="connsiteY0" fmla="*/ 0 h 2576325"/>
              <a:gd name="connsiteX1" fmla="*/ 157296 w 468475"/>
              <a:gd name="connsiteY1" fmla="*/ 0 h 2576325"/>
              <a:gd name="connsiteX2" fmla="*/ 157296 w 468475"/>
              <a:gd name="connsiteY2" fmla="*/ 1249825 h 2576325"/>
              <a:gd name="connsiteX3" fmla="*/ 468475 w 468475"/>
              <a:gd name="connsiteY3" fmla="*/ 1249825 h 2576325"/>
              <a:gd name="connsiteX4" fmla="*/ 463713 w 468475"/>
              <a:gd name="connsiteY4" fmla="*/ 2576325 h 2576325"/>
              <a:gd name="connsiteX5" fmla="*/ 14288 w 468475"/>
              <a:gd name="connsiteY5" fmla="*/ 2566800 h 2576325"/>
              <a:gd name="connsiteX6" fmla="*/ 0 w 468475"/>
              <a:gd name="connsiteY6" fmla="*/ 0 h 2576325"/>
              <a:gd name="connsiteX0" fmla="*/ 0 w 468475"/>
              <a:gd name="connsiteY0" fmla="*/ 0 h 2566800"/>
              <a:gd name="connsiteX1" fmla="*/ 157296 w 468475"/>
              <a:gd name="connsiteY1" fmla="*/ 0 h 2566800"/>
              <a:gd name="connsiteX2" fmla="*/ 157296 w 468475"/>
              <a:gd name="connsiteY2" fmla="*/ 1249825 h 2566800"/>
              <a:gd name="connsiteX3" fmla="*/ 468475 w 468475"/>
              <a:gd name="connsiteY3" fmla="*/ 1249825 h 2566800"/>
              <a:gd name="connsiteX4" fmla="*/ 454188 w 468475"/>
              <a:gd name="connsiteY4" fmla="*/ 2562037 h 2566800"/>
              <a:gd name="connsiteX5" fmla="*/ 14288 w 468475"/>
              <a:gd name="connsiteY5" fmla="*/ 2566800 h 2566800"/>
              <a:gd name="connsiteX6" fmla="*/ 0 w 468475"/>
              <a:gd name="connsiteY6" fmla="*/ 0 h 2566800"/>
              <a:gd name="connsiteX0" fmla="*/ 0 w 468933"/>
              <a:gd name="connsiteY0" fmla="*/ 0 h 2571562"/>
              <a:gd name="connsiteX1" fmla="*/ 157296 w 468933"/>
              <a:gd name="connsiteY1" fmla="*/ 0 h 2571562"/>
              <a:gd name="connsiteX2" fmla="*/ 157296 w 468933"/>
              <a:gd name="connsiteY2" fmla="*/ 1249825 h 2571562"/>
              <a:gd name="connsiteX3" fmla="*/ 468475 w 468933"/>
              <a:gd name="connsiteY3" fmla="*/ 1249825 h 2571562"/>
              <a:gd name="connsiteX4" fmla="*/ 468475 w 468933"/>
              <a:gd name="connsiteY4" fmla="*/ 2571562 h 2571562"/>
              <a:gd name="connsiteX5" fmla="*/ 14288 w 468933"/>
              <a:gd name="connsiteY5" fmla="*/ 2566800 h 2571562"/>
              <a:gd name="connsiteX6" fmla="*/ 0 w 468933"/>
              <a:gd name="connsiteY6" fmla="*/ 0 h 257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933" h="2571562">
                <a:moveTo>
                  <a:pt x="0" y="0"/>
                </a:moveTo>
                <a:lnTo>
                  <a:pt x="157296" y="0"/>
                </a:lnTo>
                <a:lnTo>
                  <a:pt x="157296" y="1249825"/>
                </a:lnTo>
                <a:lnTo>
                  <a:pt x="468475" y="1249825"/>
                </a:lnTo>
                <a:cubicBezTo>
                  <a:pt x="466888" y="1691992"/>
                  <a:pt x="470062" y="2129395"/>
                  <a:pt x="468475" y="2571562"/>
                </a:cubicBezTo>
                <a:lnTo>
                  <a:pt x="14288" y="2566800"/>
                </a:lnTo>
                <a:cubicBezTo>
                  <a:pt x="9525" y="1711200"/>
                  <a:pt x="4763" y="855600"/>
                  <a:pt x="0" y="0"/>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正方形/長方形 64"/>
          <p:cNvSpPr/>
          <p:nvPr/>
        </p:nvSpPr>
        <p:spPr>
          <a:xfrm>
            <a:off x="2490519" y="2844031"/>
            <a:ext cx="346249" cy="496290"/>
          </a:xfrm>
          <a:prstGeom prst="rect">
            <a:avLst/>
          </a:prstGeom>
        </p:spPr>
        <p:txBody>
          <a:bodyPr vert="eaVert" wrap="none">
            <a:spAutoFit/>
          </a:bodyPr>
          <a:lstStyle/>
          <a:p>
            <a:pPr lvl="0" algn="ctr"/>
            <a:r>
              <a:rPr lang="ja-JP" altLang="en-US" sz="1050" dirty="0">
                <a:solidFill>
                  <a:prstClr val="black"/>
                </a:solidFill>
              </a:rPr>
              <a:t>市町村</a:t>
            </a:r>
          </a:p>
        </p:txBody>
      </p:sp>
      <p:sp>
        <p:nvSpPr>
          <p:cNvPr id="29" name="正方形/長方形 28"/>
          <p:cNvSpPr/>
          <p:nvPr/>
        </p:nvSpPr>
        <p:spPr>
          <a:xfrm>
            <a:off x="6719111" y="1278321"/>
            <a:ext cx="1271696" cy="1225483"/>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400" dirty="0"/>
              <a:t>神奈川企業団</a:t>
            </a:r>
          </a:p>
        </p:txBody>
      </p:sp>
      <p:sp>
        <p:nvSpPr>
          <p:cNvPr id="77" name="L 字 76"/>
          <p:cNvSpPr/>
          <p:nvPr/>
        </p:nvSpPr>
        <p:spPr>
          <a:xfrm flipH="1">
            <a:off x="7298697" y="1272508"/>
            <a:ext cx="1170950" cy="2591257"/>
          </a:xfrm>
          <a:custGeom>
            <a:avLst/>
            <a:gdLst>
              <a:gd name="connsiteX0" fmla="*/ 0 w 936000"/>
              <a:gd name="connsiteY0" fmla="*/ 0 h 2566800"/>
              <a:gd name="connsiteX1" fmla="*/ 352797 w 936000"/>
              <a:gd name="connsiteY1" fmla="*/ 0 h 2566800"/>
              <a:gd name="connsiteX2" fmla="*/ 352797 w 936000"/>
              <a:gd name="connsiteY2" fmla="*/ 1270431 h 2566800"/>
              <a:gd name="connsiteX3" fmla="*/ 936000 w 936000"/>
              <a:gd name="connsiteY3" fmla="*/ 1270431 h 2566800"/>
              <a:gd name="connsiteX4" fmla="*/ 936000 w 936000"/>
              <a:gd name="connsiteY4" fmla="*/ 2566800 h 2566800"/>
              <a:gd name="connsiteX5" fmla="*/ 0 w 936000"/>
              <a:gd name="connsiteY5" fmla="*/ 2566800 h 2566800"/>
              <a:gd name="connsiteX6" fmla="*/ 0 w 936000"/>
              <a:gd name="connsiteY6" fmla="*/ 0 h 2566800"/>
              <a:gd name="connsiteX0" fmla="*/ 0 w 1012200"/>
              <a:gd name="connsiteY0" fmla="*/ 0 h 2566800"/>
              <a:gd name="connsiteX1" fmla="*/ 428997 w 1012200"/>
              <a:gd name="connsiteY1" fmla="*/ 0 h 2566800"/>
              <a:gd name="connsiteX2" fmla="*/ 428997 w 1012200"/>
              <a:gd name="connsiteY2" fmla="*/ 1270431 h 2566800"/>
              <a:gd name="connsiteX3" fmla="*/ 1012200 w 1012200"/>
              <a:gd name="connsiteY3" fmla="*/ 1270431 h 2566800"/>
              <a:gd name="connsiteX4" fmla="*/ 1012200 w 1012200"/>
              <a:gd name="connsiteY4" fmla="*/ 2566800 h 2566800"/>
              <a:gd name="connsiteX5" fmla="*/ 76200 w 1012200"/>
              <a:gd name="connsiteY5" fmla="*/ 2566800 h 2566800"/>
              <a:gd name="connsiteX6" fmla="*/ 0 w 1012200"/>
              <a:gd name="connsiteY6" fmla="*/ 0 h 2566800"/>
              <a:gd name="connsiteX0" fmla="*/ 38100 w 1050300"/>
              <a:gd name="connsiteY0" fmla="*/ 0 h 2576325"/>
              <a:gd name="connsiteX1" fmla="*/ 467097 w 1050300"/>
              <a:gd name="connsiteY1" fmla="*/ 0 h 2576325"/>
              <a:gd name="connsiteX2" fmla="*/ 467097 w 1050300"/>
              <a:gd name="connsiteY2" fmla="*/ 1270431 h 2576325"/>
              <a:gd name="connsiteX3" fmla="*/ 1050300 w 1050300"/>
              <a:gd name="connsiteY3" fmla="*/ 1270431 h 2576325"/>
              <a:gd name="connsiteX4" fmla="*/ 1050300 w 1050300"/>
              <a:gd name="connsiteY4" fmla="*/ 2566800 h 2576325"/>
              <a:gd name="connsiteX5" fmla="*/ 0 w 1050300"/>
              <a:gd name="connsiteY5" fmla="*/ 2576325 h 2576325"/>
              <a:gd name="connsiteX6" fmla="*/ 38100 w 1050300"/>
              <a:gd name="connsiteY6" fmla="*/ 0 h 2576325"/>
              <a:gd name="connsiteX0" fmla="*/ 0 w 1012200"/>
              <a:gd name="connsiteY0" fmla="*/ 0 h 2576325"/>
              <a:gd name="connsiteX1" fmla="*/ 428997 w 1012200"/>
              <a:gd name="connsiteY1" fmla="*/ 0 h 2576325"/>
              <a:gd name="connsiteX2" fmla="*/ 428997 w 1012200"/>
              <a:gd name="connsiteY2" fmla="*/ 1270431 h 2576325"/>
              <a:gd name="connsiteX3" fmla="*/ 1012200 w 1012200"/>
              <a:gd name="connsiteY3" fmla="*/ 1270431 h 2576325"/>
              <a:gd name="connsiteX4" fmla="*/ 1012200 w 1012200"/>
              <a:gd name="connsiteY4" fmla="*/ 2566800 h 2576325"/>
              <a:gd name="connsiteX5" fmla="*/ 0 w 1012200"/>
              <a:gd name="connsiteY5" fmla="*/ 2576325 h 2576325"/>
              <a:gd name="connsiteX6" fmla="*/ 0 w 1012200"/>
              <a:gd name="connsiteY6" fmla="*/ 0 h 2576325"/>
              <a:gd name="connsiteX0" fmla="*/ 0 w 1012200"/>
              <a:gd name="connsiteY0" fmla="*/ 0 h 2580982"/>
              <a:gd name="connsiteX1" fmla="*/ 428997 w 1012200"/>
              <a:gd name="connsiteY1" fmla="*/ 0 h 2580982"/>
              <a:gd name="connsiteX2" fmla="*/ 428997 w 1012200"/>
              <a:gd name="connsiteY2" fmla="*/ 1270431 h 2580982"/>
              <a:gd name="connsiteX3" fmla="*/ 1012200 w 1012200"/>
              <a:gd name="connsiteY3" fmla="*/ 1270431 h 2580982"/>
              <a:gd name="connsiteX4" fmla="*/ 1007438 w 1012200"/>
              <a:gd name="connsiteY4" fmla="*/ 2580982 h 2580982"/>
              <a:gd name="connsiteX5" fmla="*/ 0 w 1012200"/>
              <a:gd name="connsiteY5" fmla="*/ 2576325 h 2580982"/>
              <a:gd name="connsiteX6" fmla="*/ 0 w 1012200"/>
              <a:gd name="connsiteY6" fmla="*/ 0 h 2580982"/>
              <a:gd name="connsiteX0" fmla="*/ 0 w 1170950"/>
              <a:gd name="connsiteY0" fmla="*/ 0 h 2580982"/>
              <a:gd name="connsiteX1" fmla="*/ 428997 w 1170950"/>
              <a:gd name="connsiteY1" fmla="*/ 0 h 2580982"/>
              <a:gd name="connsiteX2" fmla="*/ 428997 w 1170950"/>
              <a:gd name="connsiteY2" fmla="*/ 1270431 h 2580982"/>
              <a:gd name="connsiteX3" fmla="*/ 1170950 w 1170950"/>
              <a:gd name="connsiteY3" fmla="*/ 1267280 h 2580982"/>
              <a:gd name="connsiteX4" fmla="*/ 1007438 w 1170950"/>
              <a:gd name="connsiteY4" fmla="*/ 2580982 h 2580982"/>
              <a:gd name="connsiteX5" fmla="*/ 0 w 1170950"/>
              <a:gd name="connsiteY5" fmla="*/ 2576325 h 2580982"/>
              <a:gd name="connsiteX6" fmla="*/ 0 w 1170950"/>
              <a:gd name="connsiteY6" fmla="*/ 0 h 2580982"/>
              <a:gd name="connsiteX0" fmla="*/ 0 w 1170950"/>
              <a:gd name="connsiteY0" fmla="*/ 0 h 2576325"/>
              <a:gd name="connsiteX1" fmla="*/ 428997 w 1170950"/>
              <a:gd name="connsiteY1" fmla="*/ 0 h 2576325"/>
              <a:gd name="connsiteX2" fmla="*/ 428997 w 1170950"/>
              <a:gd name="connsiteY2" fmla="*/ 1270431 h 2576325"/>
              <a:gd name="connsiteX3" fmla="*/ 1170950 w 1170950"/>
              <a:gd name="connsiteY3" fmla="*/ 1267280 h 2576325"/>
              <a:gd name="connsiteX4" fmla="*/ 1140788 w 1170950"/>
              <a:gd name="connsiteY4" fmla="*/ 2574679 h 2576325"/>
              <a:gd name="connsiteX5" fmla="*/ 0 w 1170950"/>
              <a:gd name="connsiteY5" fmla="*/ 2576325 h 2576325"/>
              <a:gd name="connsiteX6" fmla="*/ 0 w 1170950"/>
              <a:gd name="connsiteY6" fmla="*/ 0 h 2576325"/>
              <a:gd name="connsiteX0" fmla="*/ 0 w 1170950"/>
              <a:gd name="connsiteY0" fmla="*/ 0 h 2577831"/>
              <a:gd name="connsiteX1" fmla="*/ 428997 w 1170950"/>
              <a:gd name="connsiteY1" fmla="*/ 0 h 2577831"/>
              <a:gd name="connsiteX2" fmla="*/ 428997 w 1170950"/>
              <a:gd name="connsiteY2" fmla="*/ 1270431 h 2577831"/>
              <a:gd name="connsiteX3" fmla="*/ 1170950 w 1170950"/>
              <a:gd name="connsiteY3" fmla="*/ 1267280 h 2577831"/>
              <a:gd name="connsiteX4" fmla="*/ 1159838 w 1170950"/>
              <a:gd name="connsiteY4" fmla="*/ 2577831 h 2577831"/>
              <a:gd name="connsiteX5" fmla="*/ 0 w 1170950"/>
              <a:gd name="connsiteY5" fmla="*/ 2576325 h 2577831"/>
              <a:gd name="connsiteX6" fmla="*/ 0 w 1170950"/>
              <a:gd name="connsiteY6" fmla="*/ 0 h 2577831"/>
              <a:gd name="connsiteX0" fmla="*/ 0 w 1170950"/>
              <a:gd name="connsiteY0" fmla="*/ 0 h 2584164"/>
              <a:gd name="connsiteX1" fmla="*/ 428997 w 1170950"/>
              <a:gd name="connsiteY1" fmla="*/ 0 h 2584164"/>
              <a:gd name="connsiteX2" fmla="*/ 428997 w 1170950"/>
              <a:gd name="connsiteY2" fmla="*/ 1270431 h 2584164"/>
              <a:gd name="connsiteX3" fmla="*/ 1170950 w 1170950"/>
              <a:gd name="connsiteY3" fmla="*/ 1267280 h 2584164"/>
              <a:gd name="connsiteX4" fmla="*/ 1169363 w 1170950"/>
              <a:gd name="connsiteY4" fmla="*/ 2584164 h 2584164"/>
              <a:gd name="connsiteX5" fmla="*/ 0 w 1170950"/>
              <a:gd name="connsiteY5" fmla="*/ 2576325 h 2584164"/>
              <a:gd name="connsiteX6" fmla="*/ 0 w 1170950"/>
              <a:gd name="connsiteY6" fmla="*/ 0 h 258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950" h="2584164">
                <a:moveTo>
                  <a:pt x="0" y="0"/>
                </a:moveTo>
                <a:lnTo>
                  <a:pt x="428997" y="0"/>
                </a:lnTo>
                <a:lnTo>
                  <a:pt x="428997" y="1270431"/>
                </a:lnTo>
                <a:lnTo>
                  <a:pt x="1170950" y="1267280"/>
                </a:lnTo>
                <a:cubicBezTo>
                  <a:pt x="1169363" y="1704130"/>
                  <a:pt x="1170950" y="2147314"/>
                  <a:pt x="1169363" y="2584164"/>
                </a:cubicBezTo>
                <a:lnTo>
                  <a:pt x="0" y="2576325"/>
                </a:lnTo>
                <a:lnTo>
                  <a:pt x="0" y="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2" name="正方形/長方形 81"/>
          <p:cNvSpPr/>
          <p:nvPr/>
        </p:nvSpPr>
        <p:spPr>
          <a:xfrm>
            <a:off x="8529848" y="1269333"/>
            <a:ext cx="363600" cy="2592425"/>
          </a:xfrm>
          <a:custGeom>
            <a:avLst/>
            <a:gdLst>
              <a:gd name="connsiteX0" fmla="*/ 0 w 365247"/>
              <a:gd name="connsiteY0" fmla="*/ 0 h 2595600"/>
              <a:gd name="connsiteX1" fmla="*/ 365247 w 365247"/>
              <a:gd name="connsiteY1" fmla="*/ 0 h 2595600"/>
              <a:gd name="connsiteX2" fmla="*/ 365247 w 365247"/>
              <a:gd name="connsiteY2" fmla="*/ 2595600 h 2595600"/>
              <a:gd name="connsiteX3" fmla="*/ 0 w 365247"/>
              <a:gd name="connsiteY3" fmla="*/ 2595600 h 2595600"/>
              <a:gd name="connsiteX4" fmla="*/ 0 w 365247"/>
              <a:gd name="connsiteY4" fmla="*/ 0 h 2595600"/>
              <a:gd name="connsiteX0" fmla="*/ 0 w 365247"/>
              <a:gd name="connsiteY0" fmla="*/ 0 h 2595600"/>
              <a:gd name="connsiteX1" fmla="*/ 365247 w 365247"/>
              <a:gd name="connsiteY1" fmla="*/ 0 h 2595600"/>
              <a:gd name="connsiteX2" fmla="*/ 365247 w 365247"/>
              <a:gd name="connsiteY2" fmla="*/ 2582900 h 2595600"/>
              <a:gd name="connsiteX3" fmla="*/ 0 w 365247"/>
              <a:gd name="connsiteY3" fmla="*/ 2595600 h 2595600"/>
              <a:gd name="connsiteX4" fmla="*/ 0 w 365247"/>
              <a:gd name="connsiteY4" fmla="*/ 0 h 2595600"/>
              <a:gd name="connsiteX0" fmla="*/ 0 w 365247"/>
              <a:gd name="connsiteY0" fmla="*/ 0 h 2582900"/>
              <a:gd name="connsiteX1" fmla="*/ 365247 w 365247"/>
              <a:gd name="connsiteY1" fmla="*/ 0 h 2582900"/>
              <a:gd name="connsiteX2" fmla="*/ 365247 w 365247"/>
              <a:gd name="connsiteY2" fmla="*/ 2582900 h 2582900"/>
              <a:gd name="connsiteX3" fmla="*/ 6350 w 365247"/>
              <a:gd name="connsiteY3" fmla="*/ 2576550 h 2582900"/>
              <a:gd name="connsiteX4" fmla="*/ 0 w 365247"/>
              <a:gd name="connsiteY4" fmla="*/ 0 h 2582900"/>
              <a:gd name="connsiteX0" fmla="*/ 0 w 365247"/>
              <a:gd name="connsiteY0" fmla="*/ 0 h 2595600"/>
              <a:gd name="connsiteX1" fmla="*/ 365247 w 365247"/>
              <a:gd name="connsiteY1" fmla="*/ 0 h 2595600"/>
              <a:gd name="connsiteX2" fmla="*/ 365247 w 365247"/>
              <a:gd name="connsiteY2" fmla="*/ 2582900 h 2595600"/>
              <a:gd name="connsiteX3" fmla="*/ 6350 w 365247"/>
              <a:gd name="connsiteY3" fmla="*/ 2595600 h 2595600"/>
              <a:gd name="connsiteX4" fmla="*/ 0 w 365247"/>
              <a:gd name="connsiteY4" fmla="*/ 0 h 2595600"/>
              <a:gd name="connsiteX0" fmla="*/ 0 w 365247"/>
              <a:gd name="connsiteY0" fmla="*/ 0 h 2582900"/>
              <a:gd name="connsiteX1" fmla="*/ 365247 w 365247"/>
              <a:gd name="connsiteY1" fmla="*/ 0 h 2582900"/>
              <a:gd name="connsiteX2" fmla="*/ 365247 w 365247"/>
              <a:gd name="connsiteY2" fmla="*/ 2582900 h 2582900"/>
              <a:gd name="connsiteX3" fmla="*/ 6350 w 365247"/>
              <a:gd name="connsiteY3" fmla="*/ 2579725 h 2582900"/>
              <a:gd name="connsiteX4" fmla="*/ 0 w 365247"/>
              <a:gd name="connsiteY4" fmla="*/ 0 h 2582900"/>
              <a:gd name="connsiteX0" fmla="*/ 0 w 365247"/>
              <a:gd name="connsiteY0" fmla="*/ 0 h 2587517"/>
              <a:gd name="connsiteX1" fmla="*/ 365247 w 365247"/>
              <a:gd name="connsiteY1" fmla="*/ 0 h 2587517"/>
              <a:gd name="connsiteX2" fmla="*/ 365247 w 365247"/>
              <a:gd name="connsiteY2" fmla="*/ 2582900 h 2587517"/>
              <a:gd name="connsiteX3" fmla="*/ 7727 w 365247"/>
              <a:gd name="connsiteY3" fmla="*/ 2587517 h 2587517"/>
              <a:gd name="connsiteX4" fmla="*/ 6350 w 365247"/>
              <a:gd name="connsiteY4" fmla="*/ 2579725 h 2587517"/>
              <a:gd name="connsiteX5" fmla="*/ 0 w 365247"/>
              <a:gd name="connsiteY5" fmla="*/ 0 h 2587517"/>
              <a:gd name="connsiteX0" fmla="*/ 0 w 365247"/>
              <a:gd name="connsiteY0" fmla="*/ 0 h 2592425"/>
              <a:gd name="connsiteX1" fmla="*/ 365247 w 365247"/>
              <a:gd name="connsiteY1" fmla="*/ 0 h 2592425"/>
              <a:gd name="connsiteX2" fmla="*/ 362072 w 365247"/>
              <a:gd name="connsiteY2" fmla="*/ 2592425 h 2592425"/>
              <a:gd name="connsiteX3" fmla="*/ 7727 w 365247"/>
              <a:gd name="connsiteY3" fmla="*/ 2587517 h 2592425"/>
              <a:gd name="connsiteX4" fmla="*/ 6350 w 365247"/>
              <a:gd name="connsiteY4" fmla="*/ 2579725 h 2592425"/>
              <a:gd name="connsiteX5" fmla="*/ 0 w 365247"/>
              <a:gd name="connsiteY5" fmla="*/ 0 h 259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247" h="2592425">
                <a:moveTo>
                  <a:pt x="0" y="0"/>
                </a:moveTo>
                <a:lnTo>
                  <a:pt x="365247" y="0"/>
                </a:lnTo>
                <a:cubicBezTo>
                  <a:pt x="364189" y="864142"/>
                  <a:pt x="363130" y="1728283"/>
                  <a:pt x="362072" y="2592425"/>
                </a:cubicBezTo>
                <a:lnTo>
                  <a:pt x="7727" y="2587517"/>
                </a:lnTo>
                <a:lnTo>
                  <a:pt x="6350" y="2579725"/>
                </a:lnTo>
                <a:cubicBezTo>
                  <a:pt x="4233" y="1720875"/>
                  <a:pt x="2117" y="858850"/>
                  <a:pt x="0" y="0"/>
                </a:cubicBezTo>
                <a:close/>
              </a:path>
            </a:pathLst>
          </a:cu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050" dirty="0"/>
              <a:t>市町村</a:t>
            </a:r>
          </a:p>
        </p:txBody>
      </p:sp>
      <p:sp>
        <p:nvSpPr>
          <p:cNvPr id="99" name="L 字 91"/>
          <p:cNvSpPr/>
          <p:nvPr/>
        </p:nvSpPr>
        <p:spPr>
          <a:xfrm>
            <a:off x="3884459" y="4083462"/>
            <a:ext cx="533440" cy="2587238"/>
          </a:xfrm>
          <a:custGeom>
            <a:avLst/>
            <a:gdLst>
              <a:gd name="connsiteX0" fmla="*/ 0 w 360000"/>
              <a:gd name="connsiteY0" fmla="*/ 0 h 2592000"/>
              <a:gd name="connsiteX1" fmla="*/ 163825 w 360000"/>
              <a:gd name="connsiteY1" fmla="*/ 0 h 2592000"/>
              <a:gd name="connsiteX2" fmla="*/ 163825 w 360000"/>
              <a:gd name="connsiteY2" fmla="*/ 1288890 h 2592000"/>
              <a:gd name="connsiteX3" fmla="*/ 360000 w 360000"/>
              <a:gd name="connsiteY3" fmla="*/ 1288890 h 2592000"/>
              <a:gd name="connsiteX4" fmla="*/ 360000 w 360000"/>
              <a:gd name="connsiteY4" fmla="*/ 2592000 h 2592000"/>
              <a:gd name="connsiteX5" fmla="*/ 0 w 360000"/>
              <a:gd name="connsiteY5" fmla="*/ 2592000 h 2592000"/>
              <a:gd name="connsiteX6" fmla="*/ 0 w 360000"/>
              <a:gd name="connsiteY6" fmla="*/ 0 h 2592000"/>
              <a:gd name="connsiteX0" fmla="*/ 0 w 617175"/>
              <a:gd name="connsiteY0" fmla="*/ 0 h 2592000"/>
              <a:gd name="connsiteX1" fmla="*/ 163825 w 617175"/>
              <a:gd name="connsiteY1" fmla="*/ 0 h 2592000"/>
              <a:gd name="connsiteX2" fmla="*/ 163825 w 617175"/>
              <a:gd name="connsiteY2" fmla="*/ 1288890 h 2592000"/>
              <a:gd name="connsiteX3" fmla="*/ 617175 w 617175"/>
              <a:gd name="connsiteY3" fmla="*/ 1307940 h 2592000"/>
              <a:gd name="connsiteX4" fmla="*/ 360000 w 617175"/>
              <a:gd name="connsiteY4" fmla="*/ 2592000 h 2592000"/>
              <a:gd name="connsiteX5" fmla="*/ 0 w 617175"/>
              <a:gd name="connsiteY5" fmla="*/ 2592000 h 2592000"/>
              <a:gd name="connsiteX6" fmla="*/ 0 w 617175"/>
              <a:gd name="connsiteY6" fmla="*/ 0 h 2592000"/>
              <a:gd name="connsiteX0" fmla="*/ 0 w 617175"/>
              <a:gd name="connsiteY0" fmla="*/ 0 h 2620575"/>
              <a:gd name="connsiteX1" fmla="*/ 163825 w 617175"/>
              <a:gd name="connsiteY1" fmla="*/ 0 h 2620575"/>
              <a:gd name="connsiteX2" fmla="*/ 163825 w 617175"/>
              <a:gd name="connsiteY2" fmla="*/ 1288890 h 2620575"/>
              <a:gd name="connsiteX3" fmla="*/ 617175 w 617175"/>
              <a:gd name="connsiteY3" fmla="*/ 1307940 h 2620575"/>
              <a:gd name="connsiteX4" fmla="*/ 598125 w 617175"/>
              <a:gd name="connsiteY4" fmla="*/ 2620575 h 2620575"/>
              <a:gd name="connsiteX5" fmla="*/ 0 w 617175"/>
              <a:gd name="connsiteY5" fmla="*/ 2592000 h 2620575"/>
              <a:gd name="connsiteX6" fmla="*/ 0 w 617175"/>
              <a:gd name="connsiteY6" fmla="*/ 0 h 2620575"/>
              <a:gd name="connsiteX0" fmla="*/ 0 w 617175"/>
              <a:gd name="connsiteY0" fmla="*/ 0 h 2592000"/>
              <a:gd name="connsiteX1" fmla="*/ 163825 w 617175"/>
              <a:gd name="connsiteY1" fmla="*/ 0 h 2592000"/>
              <a:gd name="connsiteX2" fmla="*/ 163825 w 617175"/>
              <a:gd name="connsiteY2" fmla="*/ 1288890 h 2592000"/>
              <a:gd name="connsiteX3" fmla="*/ 617175 w 617175"/>
              <a:gd name="connsiteY3" fmla="*/ 1307940 h 2592000"/>
              <a:gd name="connsiteX4" fmla="*/ 617175 w 617175"/>
              <a:gd name="connsiteY4" fmla="*/ 2592000 h 2592000"/>
              <a:gd name="connsiteX5" fmla="*/ 0 w 617175"/>
              <a:gd name="connsiteY5" fmla="*/ 2592000 h 2592000"/>
              <a:gd name="connsiteX6" fmla="*/ 0 w 617175"/>
              <a:gd name="connsiteY6" fmla="*/ 0 h 2592000"/>
              <a:gd name="connsiteX0" fmla="*/ 0 w 626700"/>
              <a:gd name="connsiteY0" fmla="*/ 0 h 2592000"/>
              <a:gd name="connsiteX1" fmla="*/ 163825 w 626700"/>
              <a:gd name="connsiteY1" fmla="*/ 0 h 2592000"/>
              <a:gd name="connsiteX2" fmla="*/ 163825 w 626700"/>
              <a:gd name="connsiteY2" fmla="*/ 1288890 h 2592000"/>
              <a:gd name="connsiteX3" fmla="*/ 626700 w 626700"/>
              <a:gd name="connsiteY3" fmla="*/ 1288890 h 2592000"/>
              <a:gd name="connsiteX4" fmla="*/ 617175 w 626700"/>
              <a:gd name="connsiteY4" fmla="*/ 2592000 h 2592000"/>
              <a:gd name="connsiteX5" fmla="*/ 0 w 626700"/>
              <a:gd name="connsiteY5" fmla="*/ 2592000 h 2592000"/>
              <a:gd name="connsiteX6" fmla="*/ 0 w 626700"/>
              <a:gd name="connsiteY6" fmla="*/ 0 h 2592000"/>
              <a:gd name="connsiteX0" fmla="*/ 0 w 617175"/>
              <a:gd name="connsiteY0" fmla="*/ 0 h 2592000"/>
              <a:gd name="connsiteX1" fmla="*/ 163825 w 617175"/>
              <a:gd name="connsiteY1" fmla="*/ 0 h 2592000"/>
              <a:gd name="connsiteX2" fmla="*/ 163825 w 617175"/>
              <a:gd name="connsiteY2" fmla="*/ 1288890 h 2592000"/>
              <a:gd name="connsiteX3" fmla="*/ 470033 w 617175"/>
              <a:gd name="connsiteY3" fmla="*/ 1269840 h 2592000"/>
              <a:gd name="connsiteX4" fmla="*/ 617175 w 617175"/>
              <a:gd name="connsiteY4" fmla="*/ 2592000 h 2592000"/>
              <a:gd name="connsiteX5" fmla="*/ 0 w 617175"/>
              <a:gd name="connsiteY5" fmla="*/ 2592000 h 2592000"/>
              <a:gd name="connsiteX6" fmla="*/ 0 w 617175"/>
              <a:gd name="connsiteY6" fmla="*/ 0 h 2592000"/>
              <a:gd name="connsiteX0" fmla="*/ 0 w 470033"/>
              <a:gd name="connsiteY0" fmla="*/ 0 h 2592000"/>
              <a:gd name="connsiteX1" fmla="*/ 163825 w 470033"/>
              <a:gd name="connsiteY1" fmla="*/ 0 h 2592000"/>
              <a:gd name="connsiteX2" fmla="*/ 163825 w 470033"/>
              <a:gd name="connsiteY2" fmla="*/ 1288890 h 2592000"/>
              <a:gd name="connsiteX3" fmla="*/ 470033 w 470033"/>
              <a:gd name="connsiteY3" fmla="*/ 1269840 h 2592000"/>
              <a:gd name="connsiteX4" fmla="*/ 468342 w 470033"/>
              <a:gd name="connsiteY4" fmla="*/ 2592000 h 2592000"/>
              <a:gd name="connsiteX5" fmla="*/ 0 w 470033"/>
              <a:gd name="connsiteY5" fmla="*/ 2592000 h 2592000"/>
              <a:gd name="connsiteX6" fmla="*/ 0 w 470033"/>
              <a:gd name="connsiteY6" fmla="*/ 0 h 2592000"/>
              <a:gd name="connsiteX0" fmla="*/ 0 w 468357"/>
              <a:gd name="connsiteY0" fmla="*/ 0 h 2592000"/>
              <a:gd name="connsiteX1" fmla="*/ 163825 w 468357"/>
              <a:gd name="connsiteY1" fmla="*/ 0 h 2592000"/>
              <a:gd name="connsiteX2" fmla="*/ 163825 w 468357"/>
              <a:gd name="connsiteY2" fmla="*/ 1288890 h 2592000"/>
              <a:gd name="connsiteX3" fmla="*/ 454366 w 468357"/>
              <a:gd name="connsiteY3" fmla="*/ 1269840 h 2592000"/>
              <a:gd name="connsiteX4" fmla="*/ 468342 w 468357"/>
              <a:gd name="connsiteY4" fmla="*/ 2592000 h 2592000"/>
              <a:gd name="connsiteX5" fmla="*/ 0 w 468357"/>
              <a:gd name="connsiteY5" fmla="*/ 2592000 h 2592000"/>
              <a:gd name="connsiteX6" fmla="*/ 0 w 468357"/>
              <a:gd name="connsiteY6" fmla="*/ 0 h 2592000"/>
              <a:gd name="connsiteX0" fmla="*/ 0 w 468348"/>
              <a:gd name="connsiteY0" fmla="*/ 0 h 2592000"/>
              <a:gd name="connsiteX1" fmla="*/ 163825 w 468348"/>
              <a:gd name="connsiteY1" fmla="*/ 0 h 2592000"/>
              <a:gd name="connsiteX2" fmla="*/ 163825 w 468348"/>
              <a:gd name="connsiteY2" fmla="*/ 1288890 h 2592000"/>
              <a:gd name="connsiteX3" fmla="*/ 430866 w 468348"/>
              <a:gd name="connsiteY3" fmla="*/ 1269840 h 2592000"/>
              <a:gd name="connsiteX4" fmla="*/ 468342 w 468348"/>
              <a:gd name="connsiteY4" fmla="*/ 2592000 h 2592000"/>
              <a:gd name="connsiteX5" fmla="*/ 0 w 468348"/>
              <a:gd name="connsiteY5" fmla="*/ 2592000 h 2592000"/>
              <a:gd name="connsiteX6" fmla="*/ 0 w 468348"/>
              <a:gd name="connsiteY6" fmla="*/ 0 h 2592000"/>
              <a:gd name="connsiteX0" fmla="*/ 0 w 437040"/>
              <a:gd name="connsiteY0" fmla="*/ 0 h 2592000"/>
              <a:gd name="connsiteX1" fmla="*/ 163825 w 437040"/>
              <a:gd name="connsiteY1" fmla="*/ 0 h 2592000"/>
              <a:gd name="connsiteX2" fmla="*/ 163825 w 437040"/>
              <a:gd name="connsiteY2" fmla="*/ 1288890 h 2592000"/>
              <a:gd name="connsiteX3" fmla="*/ 430866 w 437040"/>
              <a:gd name="connsiteY3" fmla="*/ 1269840 h 2592000"/>
              <a:gd name="connsiteX4" fmla="*/ 437009 w 437040"/>
              <a:gd name="connsiteY4" fmla="*/ 2582475 h 2592000"/>
              <a:gd name="connsiteX5" fmla="*/ 0 w 437040"/>
              <a:gd name="connsiteY5" fmla="*/ 2592000 h 2592000"/>
              <a:gd name="connsiteX6" fmla="*/ 0 w 437040"/>
              <a:gd name="connsiteY6" fmla="*/ 0 h 2592000"/>
              <a:gd name="connsiteX0" fmla="*/ 0 w 437040"/>
              <a:gd name="connsiteY0" fmla="*/ 0 h 2592000"/>
              <a:gd name="connsiteX1" fmla="*/ 163825 w 437040"/>
              <a:gd name="connsiteY1" fmla="*/ 0 h 2592000"/>
              <a:gd name="connsiteX2" fmla="*/ 155991 w 437040"/>
              <a:gd name="connsiteY2" fmla="*/ 1260315 h 2592000"/>
              <a:gd name="connsiteX3" fmla="*/ 430866 w 437040"/>
              <a:gd name="connsiteY3" fmla="*/ 1269840 h 2592000"/>
              <a:gd name="connsiteX4" fmla="*/ 437009 w 437040"/>
              <a:gd name="connsiteY4" fmla="*/ 2582475 h 2592000"/>
              <a:gd name="connsiteX5" fmla="*/ 0 w 437040"/>
              <a:gd name="connsiteY5" fmla="*/ 2592000 h 2592000"/>
              <a:gd name="connsiteX6" fmla="*/ 0 w 437040"/>
              <a:gd name="connsiteY6" fmla="*/ 0 h 2592000"/>
              <a:gd name="connsiteX0" fmla="*/ 0 w 446533"/>
              <a:gd name="connsiteY0" fmla="*/ 0 h 2592000"/>
              <a:gd name="connsiteX1" fmla="*/ 163825 w 446533"/>
              <a:gd name="connsiteY1" fmla="*/ 0 h 2592000"/>
              <a:gd name="connsiteX2" fmla="*/ 155991 w 446533"/>
              <a:gd name="connsiteY2" fmla="*/ 1260315 h 2592000"/>
              <a:gd name="connsiteX3" fmla="*/ 446533 w 446533"/>
              <a:gd name="connsiteY3" fmla="*/ 1241265 h 2592000"/>
              <a:gd name="connsiteX4" fmla="*/ 437009 w 446533"/>
              <a:gd name="connsiteY4" fmla="*/ 2582475 h 2592000"/>
              <a:gd name="connsiteX5" fmla="*/ 0 w 446533"/>
              <a:gd name="connsiteY5" fmla="*/ 2592000 h 2592000"/>
              <a:gd name="connsiteX6" fmla="*/ 0 w 446533"/>
              <a:gd name="connsiteY6" fmla="*/ 0 h 2592000"/>
              <a:gd name="connsiteX0" fmla="*/ 0 w 437019"/>
              <a:gd name="connsiteY0" fmla="*/ 0 h 2592000"/>
              <a:gd name="connsiteX1" fmla="*/ 163825 w 437019"/>
              <a:gd name="connsiteY1" fmla="*/ 0 h 2592000"/>
              <a:gd name="connsiteX2" fmla="*/ 155991 w 437019"/>
              <a:gd name="connsiteY2" fmla="*/ 1260315 h 2592000"/>
              <a:gd name="connsiteX3" fmla="*/ 415200 w 437019"/>
              <a:gd name="connsiteY3" fmla="*/ 1241265 h 2592000"/>
              <a:gd name="connsiteX4" fmla="*/ 437009 w 437019"/>
              <a:gd name="connsiteY4" fmla="*/ 2582475 h 2592000"/>
              <a:gd name="connsiteX5" fmla="*/ 0 w 437019"/>
              <a:gd name="connsiteY5" fmla="*/ 2592000 h 2592000"/>
              <a:gd name="connsiteX6" fmla="*/ 0 w 437019"/>
              <a:gd name="connsiteY6" fmla="*/ 0 h 2592000"/>
              <a:gd name="connsiteX0" fmla="*/ 0 w 438700"/>
              <a:gd name="connsiteY0" fmla="*/ 0 h 2592000"/>
              <a:gd name="connsiteX1" fmla="*/ 163825 w 438700"/>
              <a:gd name="connsiteY1" fmla="*/ 0 h 2592000"/>
              <a:gd name="connsiteX2" fmla="*/ 155991 w 438700"/>
              <a:gd name="connsiteY2" fmla="*/ 1260315 h 2592000"/>
              <a:gd name="connsiteX3" fmla="*/ 438700 w 438700"/>
              <a:gd name="connsiteY3" fmla="*/ 1250790 h 2592000"/>
              <a:gd name="connsiteX4" fmla="*/ 437009 w 438700"/>
              <a:gd name="connsiteY4" fmla="*/ 2582475 h 2592000"/>
              <a:gd name="connsiteX5" fmla="*/ 0 w 438700"/>
              <a:gd name="connsiteY5" fmla="*/ 2592000 h 2592000"/>
              <a:gd name="connsiteX6" fmla="*/ 0 w 438700"/>
              <a:gd name="connsiteY6" fmla="*/ 0 h 2592000"/>
              <a:gd name="connsiteX0" fmla="*/ 0 w 438700"/>
              <a:gd name="connsiteY0" fmla="*/ 0 h 2592000"/>
              <a:gd name="connsiteX1" fmla="*/ 163825 w 438700"/>
              <a:gd name="connsiteY1" fmla="*/ 0 h 2592000"/>
              <a:gd name="connsiteX2" fmla="*/ 179491 w 438700"/>
              <a:gd name="connsiteY2" fmla="*/ 1231740 h 2592000"/>
              <a:gd name="connsiteX3" fmla="*/ 438700 w 438700"/>
              <a:gd name="connsiteY3" fmla="*/ 1250790 h 2592000"/>
              <a:gd name="connsiteX4" fmla="*/ 437009 w 438700"/>
              <a:gd name="connsiteY4" fmla="*/ 2582475 h 2592000"/>
              <a:gd name="connsiteX5" fmla="*/ 0 w 438700"/>
              <a:gd name="connsiteY5" fmla="*/ 2592000 h 2592000"/>
              <a:gd name="connsiteX6" fmla="*/ 0 w 438700"/>
              <a:gd name="connsiteY6" fmla="*/ 0 h 2592000"/>
              <a:gd name="connsiteX0" fmla="*/ 0 w 438700"/>
              <a:gd name="connsiteY0" fmla="*/ 0 h 2592000"/>
              <a:gd name="connsiteX1" fmla="*/ 163825 w 438700"/>
              <a:gd name="connsiteY1" fmla="*/ 0 h 2592000"/>
              <a:gd name="connsiteX2" fmla="*/ 179491 w 438700"/>
              <a:gd name="connsiteY2" fmla="*/ 1260315 h 2592000"/>
              <a:gd name="connsiteX3" fmla="*/ 438700 w 438700"/>
              <a:gd name="connsiteY3" fmla="*/ 1250790 h 2592000"/>
              <a:gd name="connsiteX4" fmla="*/ 437009 w 438700"/>
              <a:gd name="connsiteY4" fmla="*/ 2582475 h 2592000"/>
              <a:gd name="connsiteX5" fmla="*/ 0 w 438700"/>
              <a:gd name="connsiteY5" fmla="*/ 2592000 h 2592000"/>
              <a:gd name="connsiteX6" fmla="*/ 0 w 438700"/>
              <a:gd name="connsiteY6" fmla="*/ 0 h 2592000"/>
              <a:gd name="connsiteX0" fmla="*/ 0 w 438700"/>
              <a:gd name="connsiteY0" fmla="*/ 0 h 2592000"/>
              <a:gd name="connsiteX1" fmla="*/ 163825 w 438700"/>
              <a:gd name="connsiteY1" fmla="*/ 0 h 2592000"/>
              <a:gd name="connsiteX2" fmla="*/ 179491 w 438700"/>
              <a:gd name="connsiteY2" fmla="*/ 1260315 h 2592000"/>
              <a:gd name="connsiteX3" fmla="*/ 438700 w 438700"/>
              <a:gd name="connsiteY3" fmla="*/ 1288890 h 2592000"/>
              <a:gd name="connsiteX4" fmla="*/ 437009 w 438700"/>
              <a:gd name="connsiteY4" fmla="*/ 2582475 h 2592000"/>
              <a:gd name="connsiteX5" fmla="*/ 0 w 438700"/>
              <a:gd name="connsiteY5" fmla="*/ 2592000 h 2592000"/>
              <a:gd name="connsiteX6" fmla="*/ 0 w 438700"/>
              <a:gd name="connsiteY6" fmla="*/ 0 h 2592000"/>
              <a:gd name="connsiteX0" fmla="*/ 0 w 438700"/>
              <a:gd name="connsiteY0" fmla="*/ 0 h 2592000"/>
              <a:gd name="connsiteX1" fmla="*/ 163825 w 438700"/>
              <a:gd name="connsiteY1" fmla="*/ 0 h 2592000"/>
              <a:gd name="connsiteX2" fmla="*/ 179491 w 438700"/>
              <a:gd name="connsiteY2" fmla="*/ 1260315 h 2592000"/>
              <a:gd name="connsiteX3" fmla="*/ 438700 w 438700"/>
              <a:gd name="connsiteY3" fmla="*/ 1260315 h 2592000"/>
              <a:gd name="connsiteX4" fmla="*/ 437009 w 438700"/>
              <a:gd name="connsiteY4" fmla="*/ 2582475 h 2592000"/>
              <a:gd name="connsiteX5" fmla="*/ 0 w 438700"/>
              <a:gd name="connsiteY5" fmla="*/ 2592000 h 2592000"/>
              <a:gd name="connsiteX6" fmla="*/ 0 w 438700"/>
              <a:gd name="connsiteY6" fmla="*/ 0 h 2592000"/>
              <a:gd name="connsiteX0" fmla="*/ 0 w 438700"/>
              <a:gd name="connsiteY0" fmla="*/ 0 h 2620575"/>
              <a:gd name="connsiteX1" fmla="*/ 163825 w 438700"/>
              <a:gd name="connsiteY1" fmla="*/ 0 h 2620575"/>
              <a:gd name="connsiteX2" fmla="*/ 179491 w 438700"/>
              <a:gd name="connsiteY2" fmla="*/ 1260315 h 2620575"/>
              <a:gd name="connsiteX3" fmla="*/ 438700 w 438700"/>
              <a:gd name="connsiteY3" fmla="*/ 1260315 h 2620575"/>
              <a:gd name="connsiteX4" fmla="*/ 437009 w 438700"/>
              <a:gd name="connsiteY4" fmla="*/ 2620575 h 2620575"/>
              <a:gd name="connsiteX5" fmla="*/ 0 w 438700"/>
              <a:gd name="connsiteY5" fmla="*/ 2592000 h 2620575"/>
              <a:gd name="connsiteX6" fmla="*/ 0 w 438700"/>
              <a:gd name="connsiteY6" fmla="*/ 0 h 2620575"/>
              <a:gd name="connsiteX0" fmla="*/ 0 w 438700"/>
              <a:gd name="connsiteY0" fmla="*/ 0 h 2601525"/>
              <a:gd name="connsiteX1" fmla="*/ 163825 w 438700"/>
              <a:gd name="connsiteY1" fmla="*/ 0 h 2601525"/>
              <a:gd name="connsiteX2" fmla="*/ 179491 w 438700"/>
              <a:gd name="connsiteY2" fmla="*/ 1260315 h 2601525"/>
              <a:gd name="connsiteX3" fmla="*/ 438700 w 438700"/>
              <a:gd name="connsiteY3" fmla="*/ 1260315 h 2601525"/>
              <a:gd name="connsiteX4" fmla="*/ 429176 w 438700"/>
              <a:gd name="connsiteY4" fmla="*/ 2601525 h 2601525"/>
              <a:gd name="connsiteX5" fmla="*/ 0 w 438700"/>
              <a:gd name="connsiteY5" fmla="*/ 2592000 h 2601525"/>
              <a:gd name="connsiteX6" fmla="*/ 0 w 438700"/>
              <a:gd name="connsiteY6" fmla="*/ 0 h 2601525"/>
              <a:gd name="connsiteX0" fmla="*/ 0 w 438700"/>
              <a:gd name="connsiteY0" fmla="*/ 0 h 2601525"/>
              <a:gd name="connsiteX1" fmla="*/ 163825 w 438700"/>
              <a:gd name="connsiteY1" fmla="*/ 0 h 2601525"/>
              <a:gd name="connsiteX2" fmla="*/ 155991 w 438700"/>
              <a:gd name="connsiteY2" fmla="*/ 1250790 h 2601525"/>
              <a:gd name="connsiteX3" fmla="*/ 438700 w 438700"/>
              <a:gd name="connsiteY3" fmla="*/ 1260315 h 2601525"/>
              <a:gd name="connsiteX4" fmla="*/ 429176 w 438700"/>
              <a:gd name="connsiteY4" fmla="*/ 2601525 h 2601525"/>
              <a:gd name="connsiteX5" fmla="*/ 0 w 438700"/>
              <a:gd name="connsiteY5" fmla="*/ 2592000 h 2601525"/>
              <a:gd name="connsiteX6" fmla="*/ 0 w 438700"/>
              <a:gd name="connsiteY6" fmla="*/ 0 h 2601525"/>
              <a:gd name="connsiteX0" fmla="*/ 0 w 438700"/>
              <a:gd name="connsiteY0" fmla="*/ 0 h 2601525"/>
              <a:gd name="connsiteX1" fmla="*/ 163825 w 438700"/>
              <a:gd name="connsiteY1" fmla="*/ 0 h 2601525"/>
              <a:gd name="connsiteX2" fmla="*/ 171657 w 438700"/>
              <a:gd name="connsiteY2" fmla="*/ 1288890 h 2601525"/>
              <a:gd name="connsiteX3" fmla="*/ 438700 w 438700"/>
              <a:gd name="connsiteY3" fmla="*/ 1260315 h 2601525"/>
              <a:gd name="connsiteX4" fmla="*/ 429176 w 438700"/>
              <a:gd name="connsiteY4" fmla="*/ 2601525 h 2601525"/>
              <a:gd name="connsiteX5" fmla="*/ 0 w 438700"/>
              <a:gd name="connsiteY5" fmla="*/ 2592000 h 2601525"/>
              <a:gd name="connsiteX6" fmla="*/ 0 w 438700"/>
              <a:gd name="connsiteY6" fmla="*/ 0 h 2601525"/>
              <a:gd name="connsiteX0" fmla="*/ 0 w 438700"/>
              <a:gd name="connsiteY0" fmla="*/ 0 h 2601525"/>
              <a:gd name="connsiteX1" fmla="*/ 163825 w 438700"/>
              <a:gd name="connsiteY1" fmla="*/ 0 h 2601525"/>
              <a:gd name="connsiteX2" fmla="*/ 171657 w 438700"/>
              <a:gd name="connsiteY2" fmla="*/ 1260315 h 2601525"/>
              <a:gd name="connsiteX3" fmla="*/ 438700 w 438700"/>
              <a:gd name="connsiteY3" fmla="*/ 1260315 h 2601525"/>
              <a:gd name="connsiteX4" fmla="*/ 429176 w 438700"/>
              <a:gd name="connsiteY4" fmla="*/ 2601525 h 2601525"/>
              <a:gd name="connsiteX5" fmla="*/ 0 w 438700"/>
              <a:gd name="connsiteY5" fmla="*/ 2592000 h 2601525"/>
              <a:gd name="connsiteX6" fmla="*/ 0 w 438700"/>
              <a:gd name="connsiteY6" fmla="*/ 0 h 2601525"/>
              <a:gd name="connsiteX0" fmla="*/ 0 w 438700"/>
              <a:gd name="connsiteY0" fmla="*/ 0 h 2601525"/>
              <a:gd name="connsiteX1" fmla="*/ 163825 w 438700"/>
              <a:gd name="connsiteY1" fmla="*/ 0 h 2601525"/>
              <a:gd name="connsiteX2" fmla="*/ 171657 w 438700"/>
              <a:gd name="connsiteY2" fmla="*/ 1272221 h 2601525"/>
              <a:gd name="connsiteX3" fmla="*/ 438700 w 438700"/>
              <a:gd name="connsiteY3" fmla="*/ 1260315 h 2601525"/>
              <a:gd name="connsiteX4" fmla="*/ 429176 w 438700"/>
              <a:gd name="connsiteY4" fmla="*/ 2601525 h 2601525"/>
              <a:gd name="connsiteX5" fmla="*/ 0 w 438700"/>
              <a:gd name="connsiteY5" fmla="*/ 2592000 h 2601525"/>
              <a:gd name="connsiteX6" fmla="*/ 0 w 438700"/>
              <a:gd name="connsiteY6" fmla="*/ 0 h 2601525"/>
              <a:gd name="connsiteX0" fmla="*/ 0 w 438700"/>
              <a:gd name="connsiteY0" fmla="*/ 0 h 2601525"/>
              <a:gd name="connsiteX1" fmla="*/ 163825 w 438700"/>
              <a:gd name="connsiteY1" fmla="*/ 0 h 2601525"/>
              <a:gd name="connsiteX2" fmla="*/ 171657 w 438700"/>
              <a:gd name="connsiteY2" fmla="*/ 1272221 h 2601525"/>
              <a:gd name="connsiteX3" fmla="*/ 438700 w 438700"/>
              <a:gd name="connsiteY3" fmla="*/ 1272221 h 2601525"/>
              <a:gd name="connsiteX4" fmla="*/ 429176 w 438700"/>
              <a:gd name="connsiteY4" fmla="*/ 2601525 h 2601525"/>
              <a:gd name="connsiteX5" fmla="*/ 0 w 438700"/>
              <a:gd name="connsiteY5" fmla="*/ 2592000 h 2601525"/>
              <a:gd name="connsiteX6" fmla="*/ 0 w 438700"/>
              <a:gd name="connsiteY6" fmla="*/ 0 h 2601525"/>
              <a:gd name="connsiteX0" fmla="*/ 0 w 438700"/>
              <a:gd name="connsiteY0" fmla="*/ 0 h 2592000"/>
              <a:gd name="connsiteX1" fmla="*/ 163825 w 438700"/>
              <a:gd name="connsiteY1" fmla="*/ 0 h 2592000"/>
              <a:gd name="connsiteX2" fmla="*/ 171657 w 438700"/>
              <a:gd name="connsiteY2" fmla="*/ 1272221 h 2592000"/>
              <a:gd name="connsiteX3" fmla="*/ 438700 w 438700"/>
              <a:gd name="connsiteY3" fmla="*/ 1272221 h 2592000"/>
              <a:gd name="connsiteX4" fmla="*/ 429176 w 438700"/>
              <a:gd name="connsiteY4" fmla="*/ 2587238 h 2592000"/>
              <a:gd name="connsiteX5" fmla="*/ 0 w 438700"/>
              <a:gd name="connsiteY5" fmla="*/ 2592000 h 2592000"/>
              <a:gd name="connsiteX6" fmla="*/ 0 w 438700"/>
              <a:gd name="connsiteY6" fmla="*/ 0 h 2592000"/>
              <a:gd name="connsiteX0" fmla="*/ 0 w 438700"/>
              <a:gd name="connsiteY0" fmla="*/ 0 h 2587238"/>
              <a:gd name="connsiteX1" fmla="*/ 163825 w 438700"/>
              <a:gd name="connsiteY1" fmla="*/ 0 h 2587238"/>
              <a:gd name="connsiteX2" fmla="*/ 171657 w 438700"/>
              <a:gd name="connsiteY2" fmla="*/ 1272221 h 2587238"/>
              <a:gd name="connsiteX3" fmla="*/ 438700 w 438700"/>
              <a:gd name="connsiteY3" fmla="*/ 1272221 h 2587238"/>
              <a:gd name="connsiteX4" fmla="*/ 429176 w 438700"/>
              <a:gd name="connsiteY4" fmla="*/ 2587238 h 2587238"/>
              <a:gd name="connsiteX5" fmla="*/ 0 w 438700"/>
              <a:gd name="connsiteY5" fmla="*/ 2582475 h 2587238"/>
              <a:gd name="connsiteX6" fmla="*/ 0 w 438700"/>
              <a:gd name="connsiteY6" fmla="*/ 0 h 258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00" h="2587238">
                <a:moveTo>
                  <a:pt x="0" y="0"/>
                </a:moveTo>
                <a:lnTo>
                  <a:pt x="163825" y="0"/>
                </a:lnTo>
                <a:cubicBezTo>
                  <a:pt x="161214" y="420105"/>
                  <a:pt x="174268" y="852116"/>
                  <a:pt x="171657" y="1272221"/>
                </a:cubicBezTo>
                <a:lnTo>
                  <a:pt x="438700" y="1272221"/>
                </a:lnTo>
                <a:cubicBezTo>
                  <a:pt x="438136" y="1712941"/>
                  <a:pt x="429740" y="2146518"/>
                  <a:pt x="429176" y="2587238"/>
                </a:cubicBezTo>
                <a:lnTo>
                  <a:pt x="0" y="2582475"/>
                </a:lnTo>
                <a:lnTo>
                  <a:pt x="0" y="0"/>
                </a:lnTo>
                <a:close/>
              </a:path>
            </a:pathLst>
          </a:cu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9" name="正方形/長方形 68"/>
          <p:cNvSpPr/>
          <p:nvPr/>
        </p:nvSpPr>
        <p:spPr>
          <a:xfrm>
            <a:off x="4141654" y="4073937"/>
            <a:ext cx="1497600" cy="1219096"/>
          </a:xfrm>
          <a:prstGeom prst="rect">
            <a:avLst/>
          </a:prstGeom>
          <a:pattFill prst="ltUpDiag">
            <a:fgClr>
              <a:schemeClr val="bg1">
                <a:lumMod val="50000"/>
              </a:schemeClr>
            </a:fgClr>
            <a:bgClr>
              <a:schemeClr val="bg1"/>
            </a:bgClr>
          </a:patt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b="1" dirty="0"/>
              <a:t>愛知県</a:t>
            </a:r>
          </a:p>
        </p:txBody>
      </p:sp>
      <p:sp>
        <p:nvSpPr>
          <p:cNvPr id="72" name="正方形/長方形 71"/>
          <p:cNvSpPr/>
          <p:nvPr/>
        </p:nvSpPr>
        <p:spPr>
          <a:xfrm>
            <a:off x="4814152" y="5350733"/>
            <a:ext cx="540000" cy="1310400"/>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100" dirty="0"/>
              <a:t>市町村</a:t>
            </a:r>
            <a:endParaRPr kumimoji="1" lang="ja-JP" altLang="en-US" sz="1100" dirty="0"/>
          </a:p>
        </p:txBody>
      </p:sp>
      <p:sp>
        <p:nvSpPr>
          <p:cNvPr id="78" name="正方形/長方形 77"/>
          <p:cNvSpPr/>
          <p:nvPr/>
        </p:nvSpPr>
        <p:spPr>
          <a:xfrm>
            <a:off x="4470806" y="5358692"/>
            <a:ext cx="288643" cy="13104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100" dirty="0"/>
              <a:t>企業団</a:t>
            </a:r>
            <a:endParaRPr kumimoji="1" lang="ja-JP" altLang="en-US" sz="1100" dirty="0"/>
          </a:p>
        </p:txBody>
      </p:sp>
      <p:sp>
        <p:nvSpPr>
          <p:cNvPr id="80" name="正方形/長方形 14"/>
          <p:cNvSpPr/>
          <p:nvPr/>
        </p:nvSpPr>
        <p:spPr>
          <a:xfrm>
            <a:off x="3517081" y="4073937"/>
            <a:ext cx="331459" cy="259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1" name="正方形/長方形 80"/>
          <p:cNvSpPr/>
          <p:nvPr/>
        </p:nvSpPr>
        <p:spPr>
          <a:xfrm>
            <a:off x="3993258" y="5731019"/>
            <a:ext cx="353943" cy="515526"/>
          </a:xfrm>
          <a:prstGeom prst="rect">
            <a:avLst/>
          </a:prstGeom>
        </p:spPr>
        <p:txBody>
          <a:bodyPr vert="eaVert" wrap="none">
            <a:spAutoFit/>
          </a:bodyPr>
          <a:lstStyle/>
          <a:p>
            <a:pPr lvl="0" algn="ctr"/>
            <a:r>
              <a:rPr lang="ja-JP" altLang="en-US" sz="1100" dirty="0">
                <a:solidFill>
                  <a:prstClr val="black"/>
                </a:solidFill>
              </a:rPr>
              <a:t>企業団</a:t>
            </a:r>
          </a:p>
        </p:txBody>
      </p:sp>
      <p:sp>
        <p:nvSpPr>
          <p:cNvPr id="100" name="正方形/長方形 99"/>
          <p:cNvSpPr/>
          <p:nvPr/>
        </p:nvSpPr>
        <p:spPr>
          <a:xfrm>
            <a:off x="5475534" y="5799627"/>
            <a:ext cx="346249" cy="496290"/>
          </a:xfrm>
          <a:prstGeom prst="rect">
            <a:avLst/>
          </a:prstGeom>
        </p:spPr>
        <p:txBody>
          <a:bodyPr vert="eaVert" wrap="none">
            <a:spAutoFit/>
          </a:bodyPr>
          <a:lstStyle/>
          <a:p>
            <a:pPr lvl="0" algn="ctr"/>
            <a:r>
              <a:rPr lang="ja-JP" altLang="en-US" sz="1050" dirty="0">
                <a:solidFill>
                  <a:prstClr val="black"/>
                </a:solidFill>
              </a:rPr>
              <a:t>市町村</a:t>
            </a:r>
          </a:p>
        </p:txBody>
      </p:sp>
      <p:sp>
        <p:nvSpPr>
          <p:cNvPr id="71" name="正方形/長方形 70"/>
          <p:cNvSpPr/>
          <p:nvPr/>
        </p:nvSpPr>
        <p:spPr>
          <a:xfrm>
            <a:off x="3473230" y="4967112"/>
            <a:ext cx="400110" cy="797654"/>
          </a:xfrm>
          <a:prstGeom prst="rect">
            <a:avLst/>
          </a:prstGeom>
        </p:spPr>
        <p:txBody>
          <a:bodyPr vert="eaVert" wrap="none">
            <a:spAutoFit/>
          </a:bodyPr>
          <a:lstStyle/>
          <a:p>
            <a:pPr lvl="0" algn="ctr"/>
            <a:r>
              <a:rPr lang="ja-JP" altLang="en-US" sz="1400" b="1" dirty="0">
                <a:solidFill>
                  <a:prstClr val="black"/>
                </a:solidFill>
              </a:rPr>
              <a:t>名古屋市</a:t>
            </a:r>
          </a:p>
        </p:txBody>
      </p:sp>
      <p:sp>
        <p:nvSpPr>
          <p:cNvPr id="66" name="L 字 76"/>
          <p:cNvSpPr/>
          <p:nvPr/>
        </p:nvSpPr>
        <p:spPr>
          <a:xfrm>
            <a:off x="6241586" y="1271757"/>
            <a:ext cx="1006939" cy="2583883"/>
          </a:xfrm>
          <a:custGeom>
            <a:avLst/>
            <a:gdLst>
              <a:gd name="connsiteX0" fmla="*/ 0 w 936000"/>
              <a:gd name="connsiteY0" fmla="*/ 0 h 2566800"/>
              <a:gd name="connsiteX1" fmla="*/ 352797 w 936000"/>
              <a:gd name="connsiteY1" fmla="*/ 0 h 2566800"/>
              <a:gd name="connsiteX2" fmla="*/ 352797 w 936000"/>
              <a:gd name="connsiteY2" fmla="*/ 1270431 h 2566800"/>
              <a:gd name="connsiteX3" fmla="*/ 936000 w 936000"/>
              <a:gd name="connsiteY3" fmla="*/ 1270431 h 2566800"/>
              <a:gd name="connsiteX4" fmla="*/ 936000 w 936000"/>
              <a:gd name="connsiteY4" fmla="*/ 2566800 h 2566800"/>
              <a:gd name="connsiteX5" fmla="*/ 0 w 936000"/>
              <a:gd name="connsiteY5" fmla="*/ 2566800 h 2566800"/>
              <a:gd name="connsiteX6" fmla="*/ 0 w 936000"/>
              <a:gd name="connsiteY6" fmla="*/ 0 h 2566800"/>
              <a:gd name="connsiteX0" fmla="*/ 0 w 1012200"/>
              <a:gd name="connsiteY0" fmla="*/ 0 h 2566800"/>
              <a:gd name="connsiteX1" fmla="*/ 428997 w 1012200"/>
              <a:gd name="connsiteY1" fmla="*/ 0 h 2566800"/>
              <a:gd name="connsiteX2" fmla="*/ 428997 w 1012200"/>
              <a:gd name="connsiteY2" fmla="*/ 1270431 h 2566800"/>
              <a:gd name="connsiteX3" fmla="*/ 1012200 w 1012200"/>
              <a:gd name="connsiteY3" fmla="*/ 1270431 h 2566800"/>
              <a:gd name="connsiteX4" fmla="*/ 1012200 w 1012200"/>
              <a:gd name="connsiteY4" fmla="*/ 2566800 h 2566800"/>
              <a:gd name="connsiteX5" fmla="*/ 76200 w 1012200"/>
              <a:gd name="connsiteY5" fmla="*/ 2566800 h 2566800"/>
              <a:gd name="connsiteX6" fmla="*/ 0 w 1012200"/>
              <a:gd name="connsiteY6" fmla="*/ 0 h 2566800"/>
              <a:gd name="connsiteX0" fmla="*/ 38100 w 1050300"/>
              <a:gd name="connsiteY0" fmla="*/ 0 h 2576325"/>
              <a:gd name="connsiteX1" fmla="*/ 467097 w 1050300"/>
              <a:gd name="connsiteY1" fmla="*/ 0 h 2576325"/>
              <a:gd name="connsiteX2" fmla="*/ 467097 w 1050300"/>
              <a:gd name="connsiteY2" fmla="*/ 1270431 h 2576325"/>
              <a:gd name="connsiteX3" fmla="*/ 1050300 w 1050300"/>
              <a:gd name="connsiteY3" fmla="*/ 1270431 h 2576325"/>
              <a:gd name="connsiteX4" fmla="*/ 1050300 w 1050300"/>
              <a:gd name="connsiteY4" fmla="*/ 2566800 h 2576325"/>
              <a:gd name="connsiteX5" fmla="*/ 0 w 1050300"/>
              <a:gd name="connsiteY5" fmla="*/ 2576325 h 2576325"/>
              <a:gd name="connsiteX6" fmla="*/ 38100 w 1050300"/>
              <a:gd name="connsiteY6" fmla="*/ 0 h 2576325"/>
              <a:gd name="connsiteX0" fmla="*/ 0 w 1012200"/>
              <a:gd name="connsiteY0" fmla="*/ 0 h 2576325"/>
              <a:gd name="connsiteX1" fmla="*/ 428997 w 1012200"/>
              <a:gd name="connsiteY1" fmla="*/ 0 h 2576325"/>
              <a:gd name="connsiteX2" fmla="*/ 428997 w 1012200"/>
              <a:gd name="connsiteY2" fmla="*/ 1270431 h 2576325"/>
              <a:gd name="connsiteX3" fmla="*/ 1012200 w 1012200"/>
              <a:gd name="connsiteY3" fmla="*/ 1270431 h 2576325"/>
              <a:gd name="connsiteX4" fmla="*/ 1012200 w 1012200"/>
              <a:gd name="connsiteY4" fmla="*/ 2566800 h 2576325"/>
              <a:gd name="connsiteX5" fmla="*/ 0 w 1012200"/>
              <a:gd name="connsiteY5" fmla="*/ 2576325 h 2576325"/>
              <a:gd name="connsiteX6" fmla="*/ 0 w 1012200"/>
              <a:gd name="connsiteY6" fmla="*/ 0 h 2576325"/>
              <a:gd name="connsiteX0" fmla="*/ 0 w 1088400"/>
              <a:gd name="connsiteY0" fmla="*/ 0 h 2576325"/>
              <a:gd name="connsiteX1" fmla="*/ 428997 w 1088400"/>
              <a:gd name="connsiteY1" fmla="*/ 0 h 2576325"/>
              <a:gd name="connsiteX2" fmla="*/ 428997 w 1088400"/>
              <a:gd name="connsiteY2" fmla="*/ 1270431 h 2576325"/>
              <a:gd name="connsiteX3" fmla="*/ 1088400 w 1088400"/>
              <a:gd name="connsiteY3" fmla="*/ 1270431 h 2576325"/>
              <a:gd name="connsiteX4" fmla="*/ 1012200 w 1088400"/>
              <a:gd name="connsiteY4" fmla="*/ 2566800 h 2576325"/>
              <a:gd name="connsiteX5" fmla="*/ 0 w 1088400"/>
              <a:gd name="connsiteY5" fmla="*/ 2576325 h 2576325"/>
              <a:gd name="connsiteX6" fmla="*/ 0 w 1088400"/>
              <a:gd name="connsiteY6" fmla="*/ 0 h 2576325"/>
              <a:gd name="connsiteX0" fmla="*/ 0 w 1088400"/>
              <a:gd name="connsiteY0" fmla="*/ 0 h 2576325"/>
              <a:gd name="connsiteX1" fmla="*/ 428997 w 1088400"/>
              <a:gd name="connsiteY1" fmla="*/ 0 h 2576325"/>
              <a:gd name="connsiteX2" fmla="*/ 428997 w 1088400"/>
              <a:gd name="connsiteY2" fmla="*/ 1270431 h 2576325"/>
              <a:gd name="connsiteX3" fmla="*/ 1088400 w 1088400"/>
              <a:gd name="connsiteY3" fmla="*/ 1270431 h 2576325"/>
              <a:gd name="connsiteX4" fmla="*/ 1088400 w 1088400"/>
              <a:gd name="connsiteY4" fmla="*/ 2557275 h 2576325"/>
              <a:gd name="connsiteX5" fmla="*/ 0 w 1088400"/>
              <a:gd name="connsiteY5" fmla="*/ 2576325 h 2576325"/>
              <a:gd name="connsiteX6" fmla="*/ 0 w 1088400"/>
              <a:gd name="connsiteY6" fmla="*/ 0 h 2576325"/>
              <a:gd name="connsiteX0" fmla="*/ 0 w 1155075"/>
              <a:gd name="connsiteY0" fmla="*/ 0 h 2595375"/>
              <a:gd name="connsiteX1" fmla="*/ 428997 w 1155075"/>
              <a:gd name="connsiteY1" fmla="*/ 0 h 2595375"/>
              <a:gd name="connsiteX2" fmla="*/ 428997 w 1155075"/>
              <a:gd name="connsiteY2" fmla="*/ 1270431 h 2595375"/>
              <a:gd name="connsiteX3" fmla="*/ 1088400 w 1155075"/>
              <a:gd name="connsiteY3" fmla="*/ 1270431 h 2595375"/>
              <a:gd name="connsiteX4" fmla="*/ 1155075 w 1155075"/>
              <a:gd name="connsiteY4" fmla="*/ 2595375 h 2595375"/>
              <a:gd name="connsiteX5" fmla="*/ 0 w 1155075"/>
              <a:gd name="connsiteY5" fmla="*/ 2576325 h 2595375"/>
              <a:gd name="connsiteX6" fmla="*/ 0 w 1155075"/>
              <a:gd name="connsiteY6" fmla="*/ 0 h 2595375"/>
              <a:gd name="connsiteX0" fmla="*/ 0 w 1155075"/>
              <a:gd name="connsiteY0" fmla="*/ 0 h 2595375"/>
              <a:gd name="connsiteX1" fmla="*/ 428997 w 1155075"/>
              <a:gd name="connsiteY1" fmla="*/ 0 h 2595375"/>
              <a:gd name="connsiteX2" fmla="*/ 428997 w 1155075"/>
              <a:gd name="connsiteY2" fmla="*/ 1270431 h 2595375"/>
              <a:gd name="connsiteX3" fmla="*/ 1155075 w 1155075"/>
              <a:gd name="connsiteY3" fmla="*/ 1260906 h 2595375"/>
              <a:gd name="connsiteX4" fmla="*/ 1155075 w 1155075"/>
              <a:gd name="connsiteY4" fmla="*/ 2595375 h 2595375"/>
              <a:gd name="connsiteX5" fmla="*/ 0 w 1155075"/>
              <a:gd name="connsiteY5" fmla="*/ 2576325 h 2595375"/>
              <a:gd name="connsiteX6" fmla="*/ 0 w 1155075"/>
              <a:gd name="connsiteY6" fmla="*/ 0 h 2595375"/>
              <a:gd name="connsiteX0" fmla="*/ 0 w 1164600"/>
              <a:gd name="connsiteY0" fmla="*/ 0 h 2595375"/>
              <a:gd name="connsiteX1" fmla="*/ 428997 w 1164600"/>
              <a:gd name="connsiteY1" fmla="*/ 0 h 2595375"/>
              <a:gd name="connsiteX2" fmla="*/ 428997 w 1164600"/>
              <a:gd name="connsiteY2" fmla="*/ 1270431 h 2595375"/>
              <a:gd name="connsiteX3" fmla="*/ 1164600 w 1164600"/>
              <a:gd name="connsiteY3" fmla="*/ 1289481 h 2595375"/>
              <a:gd name="connsiteX4" fmla="*/ 1155075 w 1164600"/>
              <a:gd name="connsiteY4" fmla="*/ 2595375 h 2595375"/>
              <a:gd name="connsiteX5" fmla="*/ 0 w 1164600"/>
              <a:gd name="connsiteY5" fmla="*/ 2576325 h 2595375"/>
              <a:gd name="connsiteX6" fmla="*/ 0 w 1164600"/>
              <a:gd name="connsiteY6" fmla="*/ 0 h 2595375"/>
              <a:gd name="connsiteX0" fmla="*/ 0 w 1155075"/>
              <a:gd name="connsiteY0" fmla="*/ 0 h 2595375"/>
              <a:gd name="connsiteX1" fmla="*/ 428997 w 1155075"/>
              <a:gd name="connsiteY1" fmla="*/ 0 h 2595375"/>
              <a:gd name="connsiteX2" fmla="*/ 428997 w 1155075"/>
              <a:gd name="connsiteY2" fmla="*/ 1270431 h 2595375"/>
              <a:gd name="connsiteX3" fmla="*/ 1155075 w 1155075"/>
              <a:gd name="connsiteY3" fmla="*/ 1270431 h 2595375"/>
              <a:gd name="connsiteX4" fmla="*/ 1155075 w 1155075"/>
              <a:gd name="connsiteY4" fmla="*/ 2595375 h 2595375"/>
              <a:gd name="connsiteX5" fmla="*/ 0 w 1155075"/>
              <a:gd name="connsiteY5" fmla="*/ 2576325 h 2595375"/>
              <a:gd name="connsiteX6" fmla="*/ 0 w 1155075"/>
              <a:gd name="connsiteY6" fmla="*/ 0 h 2595375"/>
              <a:gd name="connsiteX0" fmla="*/ 0 w 1155075"/>
              <a:gd name="connsiteY0" fmla="*/ 0 h 2595375"/>
              <a:gd name="connsiteX1" fmla="*/ 428997 w 1155075"/>
              <a:gd name="connsiteY1" fmla="*/ 0 h 2595375"/>
              <a:gd name="connsiteX2" fmla="*/ 428997 w 1155075"/>
              <a:gd name="connsiteY2" fmla="*/ 1270431 h 2595375"/>
              <a:gd name="connsiteX3" fmla="*/ 1155075 w 1155075"/>
              <a:gd name="connsiteY3" fmla="*/ 1270431 h 2595375"/>
              <a:gd name="connsiteX4" fmla="*/ 1155075 w 1155075"/>
              <a:gd name="connsiteY4" fmla="*/ 2595375 h 2595375"/>
              <a:gd name="connsiteX5" fmla="*/ 9525 w 1155075"/>
              <a:gd name="connsiteY5" fmla="*/ 2590613 h 2595375"/>
              <a:gd name="connsiteX6" fmla="*/ 0 w 1155075"/>
              <a:gd name="connsiteY6" fmla="*/ 0 h 2595375"/>
              <a:gd name="connsiteX0" fmla="*/ 0 w 1155075"/>
              <a:gd name="connsiteY0" fmla="*/ 0 h 2595375"/>
              <a:gd name="connsiteX1" fmla="*/ 428997 w 1155075"/>
              <a:gd name="connsiteY1" fmla="*/ 0 h 2595375"/>
              <a:gd name="connsiteX2" fmla="*/ 428997 w 1155075"/>
              <a:gd name="connsiteY2" fmla="*/ 1270431 h 2595375"/>
              <a:gd name="connsiteX3" fmla="*/ 1015375 w 1155075"/>
              <a:gd name="connsiteY3" fmla="*/ 1260906 h 2595375"/>
              <a:gd name="connsiteX4" fmla="*/ 1155075 w 1155075"/>
              <a:gd name="connsiteY4" fmla="*/ 2595375 h 2595375"/>
              <a:gd name="connsiteX5" fmla="*/ 9525 w 1155075"/>
              <a:gd name="connsiteY5" fmla="*/ 2590613 h 2595375"/>
              <a:gd name="connsiteX6" fmla="*/ 0 w 1155075"/>
              <a:gd name="connsiteY6" fmla="*/ 0 h 2595375"/>
              <a:gd name="connsiteX0" fmla="*/ 0 w 1059825"/>
              <a:gd name="connsiteY0" fmla="*/ 0 h 2590613"/>
              <a:gd name="connsiteX1" fmla="*/ 428997 w 1059825"/>
              <a:gd name="connsiteY1" fmla="*/ 0 h 2590613"/>
              <a:gd name="connsiteX2" fmla="*/ 428997 w 1059825"/>
              <a:gd name="connsiteY2" fmla="*/ 1270431 h 2590613"/>
              <a:gd name="connsiteX3" fmla="*/ 1015375 w 1059825"/>
              <a:gd name="connsiteY3" fmla="*/ 1260906 h 2590613"/>
              <a:gd name="connsiteX4" fmla="*/ 1059825 w 1059825"/>
              <a:gd name="connsiteY4" fmla="*/ 2585850 h 2590613"/>
              <a:gd name="connsiteX5" fmla="*/ 9525 w 1059825"/>
              <a:gd name="connsiteY5" fmla="*/ 2590613 h 2590613"/>
              <a:gd name="connsiteX6" fmla="*/ 0 w 1059825"/>
              <a:gd name="connsiteY6" fmla="*/ 0 h 2590613"/>
              <a:gd name="connsiteX0" fmla="*/ 0 w 1059825"/>
              <a:gd name="connsiteY0" fmla="*/ 0 h 2593442"/>
              <a:gd name="connsiteX1" fmla="*/ 428997 w 1059825"/>
              <a:gd name="connsiteY1" fmla="*/ 0 h 2593442"/>
              <a:gd name="connsiteX2" fmla="*/ 428997 w 1059825"/>
              <a:gd name="connsiteY2" fmla="*/ 1270431 h 2593442"/>
              <a:gd name="connsiteX3" fmla="*/ 1015375 w 1059825"/>
              <a:gd name="connsiteY3" fmla="*/ 1260906 h 2593442"/>
              <a:gd name="connsiteX4" fmla="*/ 1059825 w 1059825"/>
              <a:gd name="connsiteY4" fmla="*/ 2585850 h 2593442"/>
              <a:gd name="connsiteX5" fmla="*/ 1025989 w 1059825"/>
              <a:gd name="connsiteY5" fmla="*/ 2593408 h 2593442"/>
              <a:gd name="connsiteX6" fmla="*/ 9525 w 1059825"/>
              <a:gd name="connsiteY6" fmla="*/ 2590613 h 2593442"/>
              <a:gd name="connsiteX7" fmla="*/ 0 w 1059825"/>
              <a:gd name="connsiteY7" fmla="*/ 0 h 2593442"/>
              <a:gd name="connsiteX0" fmla="*/ 0 w 1025989"/>
              <a:gd name="connsiteY0" fmla="*/ 0 h 2593408"/>
              <a:gd name="connsiteX1" fmla="*/ 428997 w 1025989"/>
              <a:gd name="connsiteY1" fmla="*/ 0 h 2593408"/>
              <a:gd name="connsiteX2" fmla="*/ 428997 w 1025989"/>
              <a:gd name="connsiteY2" fmla="*/ 1270431 h 2593408"/>
              <a:gd name="connsiteX3" fmla="*/ 1015375 w 1025989"/>
              <a:gd name="connsiteY3" fmla="*/ 1260906 h 2593408"/>
              <a:gd name="connsiteX4" fmla="*/ 1025989 w 1025989"/>
              <a:gd name="connsiteY4" fmla="*/ 2593408 h 2593408"/>
              <a:gd name="connsiteX5" fmla="*/ 9525 w 1025989"/>
              <a:gd name="connsiteY5" fmla="*/ 2590613 h 2593408"/>
              <a:gd name="connsiteX6" fmla="*/ 0 w 1025989"/>
              <a:gd name="connsiteY6" fmla="*/ 0 h 2593408"/>
              <a:gd name="connsiteX0" fmla="*/ 0 w 1025989"/>
              <a:gd name="connsiteY0" fmla="*/ 0 h 2593408"/>
              <a:gd name="connsiteX1" fmla="*/ 428997 w 1025989"/>
              <a:gd name="connsiteY1" fmla="*/ 0 h 2593408"/>
              <a:gd name="connsiteX2" fmla="*/ 428997 w 1025989"/>
              <a:gd name="connsiteY2" fmla="*/ 1270431 h 2593408"/>
              <a:gd name="connsiteX3" fmla="*/ 986800 w 1025989"/>
              <a:gd name="connsiteY3" fmla="*/ 1257731 h 2593408"/>
              <a:gd name="connsiteX4" fmla="*/ 1025989 w 1025989"/>
              <a:gd name="connsiteY4" fmla="*/ 2593408 h 2593408"/>
              <a:gd name="connsiteX5" fmla="*/ 9525 w 1025989"/>
              <a:gd name="connsiteY5" fmla="*/ 2590613 h 2593408"/>
              <a:gd name="connsiteX6" fmla="*/ 0 w 1025989"/>
              <a:gd name="connsiteY6" fmla="*/ 0 h 2593408"/>
              <a:gd name="connsiteX0" fmla="*/ 0 w 1006939"/>
              <a:gd name="connsiteY0" fmla="*/ 0 h 2593408"/>
              <a:gd name="connsiteX1" fmla="*/ 428997 w 1006939"/>
              <a:gd name="connsiteY1" fmla="*/ 0 h 2593408"/>
              <a:gd name="connsiteX2" fmla="*/ 428997 w 1006939"/>
              <a:gd name="connsiteY2" fmla="*/ 1270431 h 2593408"/>
              <a:gd name="connsiteX3" fmla="*/ 986800 w 1006939"/>
              <a:gd name="connsiteY3" fmla="*/ 1257731 h 2593408"/>
              <a:gd name="connsiteX4" fmla="*/ 1006939 w 1006939"/>
              <a:gd name="connsiteY4" fmla="*/ 2593408 h 2593408"/>
              <a:gd name="connsiteX5" fmla="*/ 9525 w 1006939"/>
              <a:gd name="connsiteY5" fmla="*/ 2590613 h 2593408"/>
              <a:gd name="connsiteX6" fmla="*/ 0 w 1006939"/>
              <a:gd name="connsiteY6" fmla="*/ 0 h 2593408"/>
              <a:gd name="connsiteX0" fmla="*/ 0 w 1006939"/>
              <a:gd name="connsiteY0" fmla="*/ 0 h 2593408"/>
              <a:gd name="connsiteX1" fmla="*/ 428997 w 1006939"/>
              <a:gd name="connsiteY1" fmla="*/ 0 h 2593408"/>
              <a:gd name="connsiteX2" fmla="*/ 428997 w 1006939"/>
              <a:gd name="connsiteY2" fmla="*/ 1270431 h 2593408"/>
              <a:gd name="connsiteX3" fmla="*/ 983625 w 1006939"/>
              <a:gd name="connsiteY3" fmla="*/ 1270431 h 2593408"/>
              <a:gd name="connsiteX4" fmla="*/ 1006939 w 1006939"/>
              <a:gd name="connsiteY4" fmla="*/ 2593408 h 2593408"/>
              <a:gd name="connsiteX5" fmla="*/ 9525 w 1006939"/>
              <a:gd name="connsiteY5" fmla="*/ 2590613 h 2593408"/>
              <a:gd name="connsiteX6" fmla="*/ 0 w 1006939"/>
              <a:gd name="connsiteY6" fmla="*/ 0 h 2593408"/>
              <a:gd name="connsiteX0" fmla="*/ 0 w 1006939"/>
              <a:gd name="connsiteY0" fmla="*/ 0 h 2593408"/>
              <a:gd name="connsiteX1" fmla="*/ 428997 w 1006939"/>
              <a:gd name="connsiteY1" fmla="*/ 0 h 2593408"/>
              <a:gd name="connsiteX2" fmla="*/ 428997 w 1006939"/>
              <a:gd name="connsiteY2" fmla="*/ 1270431 h 2593408"/>
              <a:gd name="connsiteX3" fmla="*/ 1002675 w 1006939"/>
              <a:gd name="connsiteY3" fmla="*/ 1270431 h 2593408"/>
              <a:gd name="connsiteX4" fmla="*/ 1006939 w 1006939"/>
              <a:gd name="connsiteY4" fmla="*/ 2593408 h 2593408"/>
              <a:gd name="connsiteX5" fmla="*/ 9525 w 1006939"/>
              <a:gd name="connsiteY5" fmla="*/ 2590613 h 2593408"/>
              <a:gd name="connsiteX6" fmla="*/ 0 w 1006939"/>
              <a:gd name="connsiteY6" fmla="*/ 0 h 2593408"/>
              <a:gd name="connsiteX0" fmla="*/ 0 w 1006939"/>
              <a:gd name="connsiteY0" fmla="*/ 0 h 2590613"/>
              <a:gd name="connsiteX1" fmla="*/ 428997 w 1006939"/>
              <a:gd name="connsiteY1" fmla="*/ 0 h 2590613"/>
              <a:gd name="connsiteX2" fmla="*/ 428997 w 1006939"/>
              <a:gd name="connsiteY2" fmla="*/ 1270431 h 2590613"/>
              <a:gd name="connsiteX3" fmla="*/ 1002675 w 1006939"/>
              <a:gd name="connsiteY3" fmla="*/ 1270431 h 2590613"/>
              <a:gd name="connsiteX4" fmla="*/ 1006939 w 1006939"/>
              <a:gd name="connsiteY4" fmla="*/ 2583883 h 2590613"/>
              <a:gd name="connsiteX5" fmla="*/ 9525 w 1006939"/>
              <a:gd name="connsiteY5" fmla="*/ 2590613 h 2590613"/>
              <a:gd name="connsiteX6" fmla="*/ 0 w 1006939"/>
              <a:gd name="connsiteY6" fmla="*/ 0 h 2590613"/>
              <a:gd name="connsiteX0" fmla="*/ 0 w 1006939"/>
              <a:gd name="connsiteY0" fmla="*/ 0 h 2583883"/>
              <a:gd name="connsiteX1" fmla="*/ 428997 w 1006939"/>
              <a:gd name="connsiteY1" fmla="*/ 0 h 2583883"/>
              <a:gd name="connsiteX2" fmla="*/ 428997 w 1006939"/>
              <a:gd name="connsiteY2" fmla="*/ 1270431 h 2583883"/>
              <a:gd name="connsiteX3" fmla="*/ 1002675 w 1006939"/>
              <a:gd name="connsiteY3" fmla="*/ 1270431 h 2583883"/>
              <a:gd name="connsiteX4" fmla="*/ 1006939 w 1006939"/>
              <a:gd name="connsiteY4" fmla="*/ 2583883 h 2583883"/>
              <a:gd name="connsiteX5" fmla="*/ 22225 w 1006939"/>
              <a:gd name="connsiteY5" fmla="*/ 2581088 h 2583883"/>
              <a:gd name="connsiteX6" fmla="*/ 0 w 1006939"/>
              <a:gd name="connsiteY6" fmla="*/ 0 h 258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939" h="2583883">
                <a:moveTo>
                  <a:pt x="0" y="0"/>
                </a:moveTo>
                <a:lnTo>
                  <a:pt x="428997" y="0"/>
                </a:lnTo>
                <a:lnTo>
                  <a:pt x="428997" y="1270431"/>
                </a:lnTo>
                <a:lnTo>
                  <a:pt x="1002675" y="1270431"/>
                </a:lnTo>
                <a:cubicBezTo>
                  <a:pt x="1004096" y="1711423"/>
                  <a:pt x="1005518" y="2142891"/>
                  <a:pt x="1006939" y="2583883"/>
                </a:cubicBezTo>
                <a:lnTo>
                  <a:pt x="22225" y="2581088"/>
                </a:lnTo>
                <a:lnTo>
                  <a:pt x="0" y="0"/>
                </a:lnTo>
                <a:close/>
              </a:path>
            </a:pathLst>
          </a:custGeom>
          <a:pattFill prst="ltUpDiag">
            <a:fgClr>
              <a:schemeClr val="bg1">
                <a:lumMod val="50000"/>
              </a:schemeClr>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5" name="正方形/長方形 74"/>
          <p:cNvSpPr/>
          <p:nvPr/>
        </p:nvSpPr>
        <p:spPr>
          <a:xfrm>
            <a:off x="8100549" y="2954086"/>
            <a:ext cx="346249" cy="496290"/>
          </a:xfrm>
          <a:prstGeom prst="rect">
            <a:avLst/>
          </a:prstGeom>
        </p:spPr>
        <p:txBody>
          <a:bodyPr vert="eaVert" wrap="none">
            <a:spAutoFit/>
          </a:bodyPr>
          <a:lstStyle/>
          <a:p>
            <a:pPr lvl="0" algn="ctr"/>
            <a:r>
              <a:rPr lang="ja-JP" altLang="en-US" sz="1050" dirty="0">
                <a:solidFill>
                  <a:prstClr val="black"/>
                </a:solidFill>
              </a:rPr>
              <a:t>市町村</a:t>
            </a:r>
          </a:p>
        </p:txBody>
      </p:sp>
      <p:sp>
        <p:nvSpPr>
          <p:cNvPr id="79" name="正方形/長方形 78"/>
          <p:cNvSpPr/>
          <p:nvPr/>
        </p:nvSpPr>
        <p:spPr>
          <a:xfrm>
            <a:off x="7393960" y="2840577"/>
            <a:ext cx="615553" cy="768962"/>
          </a:xfrm>
          <a:prstGeom prst="rect">
            <a:avLst/>
          </a:prstGeom>
        </p:spPr>
        <p:txBody>
          <a:bodyPr vert="eaVert" wrap="square">
            <a:spAutoFit/>
          </a:bodyPr>
          <a:lstStyle/>
          <a:p>
            <a:pPr algn="ctr"/>
            <a:r>
              <a:rPr lang="ja-JP" altLang="en-US" sz="1400" b="1" dirty="0" smtClean="0">
                <a:solidFill>
                  <a:prstClr val="black"/>
                </a:solidFill>
              </a:rPr>
              <a:t>横浜市</a:t>
            </a:r>
            <a:endParaRPr lang="ja-JP" altLang="en-US" sz="1400" b="1" dirty="0">
              <a:solidFill>
                <a:prstClr val="black"/>
              </a:solidFill>
            </a:endParaRPr>
          </a:p>
        </p:txBody>
      </p:sp>
      <p:sp>
        <p:nvSpPr>
          <p:cNvPr id="103" name="正方形/長方形 102"/>
          <p:cNvSpPr/>
          <p:nvPr/>
        </p:nvSpPr>
        <p:spPr>
          <a:xfrm>
            <a:off x="6549663" y="2700808"/>
            <a:ext cx="461665" cy="1002839"/>
          </a:xfrm>
          <a:prstGeom prst="rect">
            <a:avLst/>
          </a:prstGeom>
        </p:spPr>
        <p:txBody>
          <a:bodyPr vert="eaVert" wrap="none">
            <a:spAutoFit/>
          </a:bodyPr>
          <a:lstStyle/>
          <a:p>
            <a:pPr lvl="0" algn="ctr"/>
            <a:r>
              <a:rPr lang="ja-JP" altLang="en-US" b="1" dirty="0">
                <a:solidFill>
                  <a:prstClr val="black"/>
                </a:solidFill>
              </a:rPr>
              <a:t>神奈川県</a:t>
            </a:r>
          </a:p>
        </p:txBody>
      </p:sp>
      <p:sp>
        <p:nvSpPr>
          <p:cNvPr id="64" name="スライド番号プレースホルダー 2"/>
          <p:cNvSpPr>
            <a:spLocks noGrp="1"/>
          </p:cNvSpPr>
          <p:nvPr>
            <p:ph type="sldNum" sz="quarter" idx="12"/>
          </p:nvPr>
        </p:nvSpPr>
        <p:spPr>
          <a:xfrm>
            <a:off x="6987480" y="6533907"/>
            <a:ext cx="2133600" cy="365125"/>
          </a:xfrm>
        </p:spPr>
        <p:txBody>
          <a:bodyPr/>
          <a:lstStyle/>
          <a:p>
            <a:fld id="{7853CF83-2CA7-468D-933C-9DDBEAA5E899}" type="slidenum">
              <a:rPr kumimoji="1" lang="ja-JP" altLang="en-US" smtClean="0">
                <a:solidFill>
                  <a:schemeClr val="tx1"/>
                </a:solidFill>
              </a:rPr>
              <a:t>9</a:t>
            </a:fld>
            <a:endParaRPr kumimoji="1" lang="ja-JP" altLang="en-US">
              <a:solidFill>
                <a:schemeClr val="tx1"/>
              </a:solidFill>
            </a:endParaRPr>
          </a:p>
        </p:txBody>
      </p:sp>
      <p:sp>
        <p:nvSpPr>
          <p:cNvPr id="73" name="正方形/長方形 72">
            <a:extLst>
              <a:ext uri="{FF2B5EF4-FFF2-40B4-BE49-F238E27FC236}">
                <a16:creationId xmlns:a16="http://schemas.microsoft.com/office/drawing/2014/main" xmlns="" id="{30876554-172C-4209-8680-2A958CEA57C5}"/>
              </a:ext>
            </a:extLst>
          </p:cNvPr>
          <p:cNvSpPr/>
          <p:nvPr/>
        </p:nvSpPr>
        <p:spPr>
          <a:xfrm>
            <a:off x="721621" y="4064174"/>
            <a:ext cx="744320" cy="2596959"/>
          </a:xfrm>
          <a:prstGeom prst="rect">
            <a:avLst/>
          </a:prstGeom>
          <a:no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600" b="1" dirty="0"/>
              <a:t>大阪市</a:t>
            </a:r>
          </a:p>
        </p:txBody>
      </p:sp>
      <p:sp>
        <p:nvSpPr>
          <p:cNvPr id="76" name="正方形/長方形 75">
            <a:extLst>
              <a:ext uri="{FF2B5EF4-FFF2-40B4-BE49-F238E27FC236}">
                <a16:creationId xmlns:a16="http://schemas.microsoft.com/office/drawing/2014/main" xmlns="" id="{05FA9621-5952-428D-9928-AEA9CC407043}"/>
              </a:ext>
            </a:extLst>
          </p:cNvPr>
          <p:cNvSpPr/>
          <p:nvPr/>
        </p:nvSpPr>
        <p:spPr>
          <a:xfrm>
            <a:off x="2586730" y="4057537"/>
            <a:ext cx="108000" cy="1188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泉北水道企業団</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L 字 85">
            <a:extLst>
              <a:ext uri="{FF2B5EF4-FFF2-40B4-BE49-F238E27FC236}">
                <a16:creationId xmlns:a16="http://schemas.microsoft.com/office/drawing/2014/main" xmlns="" id="{C3D3EC61-A322-4E00-83E6-4BDD6A40DE4E}"/>
              </a:ext>
            </a:extLst>
          </p:cNvPr>
          <p:cNvSpPr/>
          <p:nvPr/>
        </p:nvSpPr>
        <p:spPr>
          <a:xfrm flipH="1">
            <a:off x="2261761" y="4064655"/>
            <a:ext cx="951889" cy="2604437"/>
          </a:xfrm>
          <a:prstGeom prst="corner">
            <a:avLst>
              <a:gd name="adj1" fmla="val 141984"/>
              <a:gd name="adj2" fmla="val 48439"/>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9" name="正方形/長方形 88">
            <a:extLst>
              <a:ext uri="{FF2B5EF4-FFF2-40B4-BE49-F238E27FC236}">
                <a16:creationId xmlns:a16="http://schemas.microsoft.com/office/drawing/2014/main" xmlns="" id="{43F6F54B-D3E0-439C-A882-187CD0CFBEFC}"/>
              </a:ext>
            </a:extLst>
          </p:cNvPr>
          <p:cNvSpPr/>
          <p:nvPr/>
        </p:nvSpPr>
        <p:spPr>
          <a:xfrm>
            <a:off x="2518735" y="5740637"/>
            <a:ext cx="346249" cy="496290"/>
          </a:xfrm>
          <a:prstGeom prst="rect">
            <a:avLst/>
          </a:prstGeom>
        </p:spPr>
        <p:txBody>
          <a:bodyPr vert="eaVert" wrap="none">
            <a:spAutoFit/>
          </a:bodyPr>
          <a:lstStyle/>
          <a:p>
            <a:pPr lvl="0"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p>
        </p:txBody>
      </p:sp>
      <p:sp>
        <p:nvSpPr>
          <p:cNvPr id="90" name="正方形/長方形 89">
            <a:extLst>
              <a:ext uri="{FF2B5EF4-FFF2-40B4-BE49-F238E27FC236}">
                <a16:creationId xmlns:a16="http://schemas.microsoft.com/office/drawing/2014/main" xmlns="" id="{3EF8B437-E457-4AEF-A32E-698A2DA68028}"/>
              </a:ext>
            </a:extLst>
          </p:cNvPr>
          <p:cNvSpPr/>
          <p:nvPr/>
        </p:nvSpPr>
        <p:spPr>
          <a:xfrm>
            <a:off x="1724085" y="5333866"/>
            <a:ext cx="471398" cy="1335226"/>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smtClean="0">
                <a:solidFill>
                  <a:schemeClr val="tx1"/>
                </a:solidFill>
              </a:rPr>
              <a:t>市町村</a:t>
            </a:r>
            <a:endParaRPr kumimoji="1" lang="en-US" altLang="ja-JP" sz="1100" dirty="0">
              <a:solidFill>
                <a:schemeClr val="tx1"/>
              </a:solidFill>
            </a:endParaRPr>
          </a:p>
        </p:txBody>
      </p:sp>
      <p:sp>
        <p:nvSpPr>
          <p:cNvPr id="101" name="L 字 100">
            <a:extLst>
              <a:ext uri="{FF2B5EF4-FFF2-40B4-BE49-F238E27FC236}">
                <a16:creationId xmlns:a16="http://schemas.microsoft.com/office/drawing/2014/main" xmlns="" id="{2C38173B-7658-4E39-83FA-82269125000C}"/>
              </a:ext>
            </a:extLst>
          </p:cNvPr>
          <p:cNvSpPr/>
          <p:nvPr/>
        </p:nvSpPr>
        <p:spPr>
          <a:xfrm rot="10800000" flipH="1">
            <a:off x="1529609" y="4054305"/>
            <a:ext cx="1007974" cy="2614787"/>
          </a:xfrm>
          <a:prstGeom prst="corner">
            <a:avLst>
              <a:gd name="adj1" fmla="val 119675"/>
              <a:gd name="adj2" fmla="val 12576"/>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07" name="正方形/長方形 106">
            <a:extLst>
              <a:ext uri="{FF2B5EF4-FFF2-40B4-BE49-F238E27FC236}">
                <a16:creationId xmlns:a16="http://schemas.microsoft.com/office/drawing/2014/main" xmlns="" id="{4BBA535C-6A6A-4DAB-9A90-375EBE89290F}"/>
              </a:ext>
            </a:extLst>
          </p:cNvPr>
          <p:cNvSpPr/>
          <p:nvPr/>
        </p:nvSpPr>
        <p:spPr>
          <a:xfrm>
            <a:off x="1851644" y="4085042"/>
            <a:ext cx="353943" cy="1068561"/>
          </a:xfrm>
          <a:prstGeom prst="rect">
            <a:avLst/>
          </a:prstGeom>
        </p:spPr>
        <p:txBody>
          <a:bodyPr vert="eaVert" wrap="none">
            <a:spAutoFit/>
          </a:bodyPr>
          <a:lstStyle/>
          <a:p>
            <a:pPr lvl="0" algn="ctr"/>
            <a:r>
              <a:rPr lang="ja-JP" altLang="en-US" sz="1100" b="1" dirty="0">
                <a:solidFill>
                  <a:prstClr val="black"/>
                </a:solidFill>
              </a:rPr>
              <a:t>大阪広域企業団</a:t>
            </a:r>
          </a:p>
        </p:txBody>
      </p:sp>
      <p:sp>
        <p:nvSpPr>
          <p:cNvPr id="59" name="正方形/長方形 110">
            <a:extLst>
              <a:ext uri="{FF2B5EF4-FFF2-40B4-BE49-F238E27FC236}">
                <a16:creationId xmlns:a16="http://schemas.microsoft.com/office/drawing/2014/main" xmlns="" id="{3EF8B437-E457-4AEF-A32E-698A2DA68028}"/>
              </a:ext>
            </a:extLst>
          </p:cNvPr>
          <p:cNvSpPr/>
          <p:nvPr/>
        </p:nvSpPr>
        <p:spPr>
          <a:xfrm>
            <a:off x="7066288" y="4066197"/>
            <a:ext cx="427981" cy="2592000"/>
          </a:xfrm>
          <a:custGeom>
            <a:avLst/>
            <a:gdLst/>
            <a:ahLst/>
            <a:cxnLst/>
            <a:rect l="l" t="t" r="r" b="b"/>
            <a:pathLst>
              <a:path w="427981" h="2604798">
                <a:moveTo>
                  <a:pt x="285750" y="0"/>
                </a:moveTo>
                <a:lnTo>
                  <a:pt x="427981" y="0"/>
                </a:lnTo>
                <a:lnTo>
                  <a:pt x="427981" y="1269572"/>
                </a:lnTo>
                <a:lnTo>
                  <a:pt x="427981" y="1335226"/>
                </a:lnTo>
                <a:lnTo>
                  <a:pt x="427981" y="2604798"/>
                </a:lnTo>
                <a:lnTo>
                  <a:pt x="0" y="2604798"/>
                </a:lnTo>
                <a:lnTo>
                  <a:pt x="0" y="1269572"/>
                </a:lnTo>
                <a:lnTo>
                  <a:pt x="285750" y="1269572"/>
                </a:lnTo>
                <a:close/>
              </a:path>
            </a:pathLst>
          </a:custGeom>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en-US" altLang="ja-JP" sz="1100" dirty="0"/>
          </a:p>
        </p:txBody>
      </p:sp>
      <p:sp>
        <p:nvSpPr>
          <p:cNvPr id="60" name="正方形/長方形 101">
            <a:extLst>
              <a:ext uri="{FF2B5EF4-FFF2-40B4-BE49-F238E27FC236}">
                <a16:creationId xmlns:a16="http://schemas.microsoft.com/office/drawing/2014/main" xmlns="" id="{3EF8B437-E457-4AEF-A32E-698A2DA68028}"/>
              </a:ext>
            </a:extLst>
          </p:cNvPr>
          <p:cNvSpPr/>
          <p:nvPr/>
        </p:nvSpPr>
        <p:spPr>
          <a:xfrm>
            <a:off x="7534264" y="4066197"/>
            <a:ext cx="769738" cy="2592000"/>
          </a:xfrm>
          <a:custGeom>
            <a:avLst/>
            <a:gdLst/>
            <a:ahLst/>
            <a:cxnLst/>
            <a:rect l="l" t="t" r="r" b="b"/>
            <a:pathLst>
              <a:path w="769738" h="2611031">
                <a:moveTo>
                  <a:pt x="0" y="0"/>
                </a:moveTo>
                <a:lnTo>
                  <a:pt x="162000" y="0"/>
                </a:lnTo>
                <a:lnTo>
                  <a:pt x="162000" y="1275805"/>
                </a:lnTo>
                <a:lnTo>
                  <a:pt x="769738" y="1275805"/>
                </a:lnTo>
                <a:lnTo>
                  <a:pt x="769738" y="2611031"/>
                </a:lnTo>
                <a:lnTo>
                  <a:pt x="0" y="2611031"/>
                </a:lnTo>
                <a:lnTo>
                  <a:pt x="0" y="1450432"/>
                </a:lnTo>
                <a:lnTo>
                  <a:pt x="0" y="1275805"/>
                </a:lnTo>
                <a:close/>
              </a:path>
            </a:pathLst>
          </a:custGeom>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b="1" dirty="0"/>
          </a:p>
        </p:txBody>
      </p:sp>
      <p:sp>
        <p:nvSpPr>
          <p:cNvPr id="74" name="正方形/長方形 101">
            <a:extLst>
              <a:ext uri="{FF2B5EF4-FFF2-40B4-BE49-F238E27FC236}">
                <a16:creationId xmlns:a16="http://schemas.microsoft.com/office/drawing/2014/main" xmlns="" id="{3EF8B437-E457-4AEF-A32E-698A2DA68028}"/>
              </a:ext>
            </a:extLst>
          </p:cNvPr>
          <p:cNvSpPr/>
          <p:nvPr/>
        </p:nvSpPr>
        <p:spPr>
          <a:xfrm>
            <a:off x="6260044" y="4066197"/>
            <a:ext cx="769738" cy="2592000"/>
          </a:xfrm>
          <a:custGeom>
            <a:avLst/>
            <a:gdLst/>
            <a:ahLst/>
            <a:cxnLst/>
            <a:rect l="l" t="t" r="r" b="b"/>
            <a:pathLst>
              <a:path w="769738" h="2611031">
                <a:moveTo>
                  <a:pt x="0" y="0"/>
                </a:moveTo>
                <a:lnTo>
                  <a:pt x="162000" y="0"/>
                </a:lnTo>
                <a:lnTo>
                  <a:pt x="162000" y="1275805"/>
                </a:lnTo>
                <a:lnTo>
                  <a:pt x="769738" y="1275805"/>
                </a:lnTo>
                <a:lnTo>
                  <a:pt x="769738" y="2611031"/>
                </a:lnTo>
                <a:lnTo>
                  <a:pt x="0" y="2611031"/>
                </a:lnTo>
                <a:lnTo>
                  <a:pt x="0" y="1450432"/>
                </a:lnTo>
                <a:lnTo>
                  <a:pt x="0" y="1275805"/>
                </a:lnTo>
                <a:close/>
              </a:path>
            </a:pathLst>
          </a:custGeom>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b="1" dirty="0"/>
          </a:p>
        </p:txBody>
      </p:sp>
      <p:sp>
        <p:nvSpPr>
          <p:cNvPr id="84" name="正方形/長方形 83"/>
          <p:cNvSpPr/>
          <p:nvPr/>
        </p:nvSpPr>
        <p:spPr>
          <a:xfrm>
            <a:off x="7746728" y="4066197"/>
            <a:ext cx="682909" cy="1220400"/>
          </a:xfrm>
          <a:prstGeom prst="rect">
            <a:avLst/>
          </a:prstGeom>
          <a:pattFill prst="ltUpDiag">
            <a:fgClr>
              <a:schemeClr val="bg1">
                <a:lumMod val="50000"/>
              </a:schemeClr>
            </a:fgClr>
            <a:bgClr>
              <a:schemeClr val="bg1"/>
            </a:bgClr>
          </a:patt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b="1" dirty="0"/>
              <a:t>兵庫県</a:t>
            </a:r>
          </a:p>
        </p:txBody>
      </p:sp>
      <p:sp>
        <p:nvSpPr>
          <p:cNvPr id="85" name="正方形/長方形 84"/>
          <p:cNvSpPr/>
          <p:nvPr/>
        </p:nvSpPr>
        <p:spPr>
          <a:xfrm>
            <a:off x="6475903" y="4066197"/>
            <a:ext cx="823421" cy="12204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600" dirty="0"/>
              <a:t>阪神企業団</a:t>
            </a:r>
          </a:p>
        </p:txBody>
      </p:sp>
      <p:sp>
        <p:nvSpPr>
          <p:cNvPr id="88" name="正方形/長方形 87"/>
          <p:cNvSpPr/>
          <p:nvPr/>
        </p:nvSpPr>
        <p:spPr>
          <a:xfrm>
            <a:off x="6475651" y="5658370"/>
            <a:ext cx="400110" cy="621325"/>
          </a:xfrm>
          <a:prstGeom prst="rect">
            <a:avLst/>
          </a:prstGeom>
        </p:spPr>
        <p:txBody>
          <a:bodyPr vert="eaVert" wrap="none">
            <a:spAutoFit/>
          </a:bodyPr>
          <a:lstStyle/>
          <a:p>
            <a:pPr lvl="0" algn="ctr"/>
            <a:r>
              <a:rPr lang="ja-JP" altLang="en-US" sz="1400" b="1" dirty="0">
                <a:solidFill>
                  <a:prstClr val="black"/>
                </a:solidFill>
              </a:rPr>
              <a:t>神戸市</a:t>
            </a:r>
          </a:p>
        </p:txBody>
      </p:sp>
      <p:sp>
        <p:nvSpPr>
          <p:cNvPr id="91" name="正方形/長方形 55"/>
          <p:cNvSpPr/>
          <p:nvPr/>
        </p:nvSpPr>
        <p:spPr>
          <a:xfrm>
            <a:off x="8667650" y="4066197"/>
            <a:ext cx="237700" cy="2592000"/>
          </a:xfrm>
          <a:custGeom>
            <a:avLst/>
            <a:gdLst>
              <a:gd name="connsiteX0" fmla="*/ 0 w 234525"/>
              <a:gd name="connsiteY0" fmla="*/ 0 h 2593325"/>
              <a:gd name="connsiteX1" fmla="*/ 234525 w 234525"/>
              <a:gd name="connsiteY1" fmla="*/ 0 h 2593325"/>
              <a:gd name="connsiteX2" fmla="*/ 234525 w 234525"/>
              <a:gd name="connsiteY2" fmla="*/ 2593325 h 2593325"/>
              <a:gd name="connsiteX3" fmla="*/ 0 w 234525"/>
              <a:gd name="connsiteY3" fmla="*/ 2593325 h 2593325"/>
              <a:gd name="connsiteX4" fmla="*/ 0 w 234525"/>
              <a:gd name="connsiteY4" fmla="*/ 0 h 2593325"/>
              <a:gd name="connsiteX0" fmla="*/ 3175 w 237700"/>
              <a:gd name="connsiteY0" fmla="*/ 0 h 2593325"/>
              <a:gd name="connsiteX1" fmla="*/ 237700 w 237700"/>
              <a:gd name="connsiteY1" fmla="*/ 0 h 2593325"/>
              <a:gd name="connsiteX2" fmla="*/ 237700 w 237700"/>
              <a:gd name="connsiteY2" fmla="*/ 2593325 h 2593325"/>
              <a:gd name="connsiteX3" fmla="*/ 0 w 237700"/>
              <a:gd name="connsiteY3" fmla="*/ 2580625 h 2593325"/>
              <a:gd name="connsiteX4" fmla="*/ 3175 w 237700"/>
              <a:gd name="connsiteY4" fmla="*/ 0 h 2593325"/>
              <a:gd name="connsiteX0" fmla="*/ 3175 w 237700"/>
              <a:gd name="connsiteY0" fmla="*/ 0 h 2580625"/>
              <a:gd name="connsiteX1" fmla="*/ 237700 w 237700"/>
              <a:gd name="connsiteY1" fmla="*/ 0 h 2580625"/>
              <a:gd name="connsiteX2" fmla="*/ 237700 w 237700"/>
              <a:gd name="connsiteY2" fmla="*/ 2580625 h 2580625"/>
              <a:gd name="connsiteX3" fmla="*/ 0 w 237700"/>
              <a:gd name="connsiteY3" fmla="*/ 2580625 h 2580625"/>
              <a:gd name="connsiteX4" fmla="*/ 3175 w 237700"/>
              <a:gd name="connsiteY4" fmla="*/ 0 h 258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00" h="2580625">
                <a:moveTo>
                  <a:pt x="3175" y="0"/>
                </a:moveTo>
                <a:lnTo>
                  <a:pt x="237700" y="0"/>
                </a:lnTo>
                <a:lnTo>
                  <a:pt x="237700" y="2580625"/>
                </a:lnTo>
                <a:lnTo>
                  <a:pt x="0" y="2580625"/>
                </a:lnTo>
                <a:cubicBezTo>
                  <a:pt x="1058" y="1720417"/>
                  <a:pt x="2117" y="860208"/>
                  <a:pt x="3175" y="0"/>
                </a:cubicBezTo>
                <a:close/>
              </a:path>
            </a:pathLst>
          </a:cu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a:t>市町村</a:t>
            </a:r>
          </a:p>
        </p:txBody>
      </p:sp>
      <p:sp>
        <p:nvSpPr>
          <p:cNvPr id="92" name="正方形/長方形 91"/>
          <p:cNvSpPr/>
          <p:nvPr/>
        </p:nvSpPr>
        <p:spPr>
          <a:xfrm>
            <a:off x="7754143" y="5658370"/>
            <a:ext cx="346249" cy="496290"/>
          </a:xfrm>
          <a:prstGeom prst="rect">
            <a:avLst/>
          </a:prstGeom>
        </p:spPr>
        <p:txBody>
          <a:bodyPr vert="eaVert" wrap="none">
            <a:spAutoFit/>
          </a:bodyPr>
          <a:lstStyle/>
          <a:p>
            <a:pPr lvl="0" algn="ctr"/>
            <a:r>
              <a:rPr lang="ja-JP" altLang="en-US" sz="1050" dirty="0">
                <a:solidFill>
                  <a:prstClr val="black"/>
                </a:solidFill>
              </a:rPr>
              <a:t>市町村</a:t>
            </a:r>
          </a:p>
        </p:txBody>
      </p:sp>
      <p:sp>
        <p:nvSpPr>
          <p:cNvPr id="93" name="正方形/長方形 92"/>
          <p:cNvSpPr/>
          <p:nvPr/>
        </p:nvSpPr>
        <p:spPr>
          <a:xfrm>
            <a:off x="8339638" y="5333866"/>
            <a:ext cx="172800" cy="1325672"/>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050" dirty="0"/>
          </a:p>
        </p:txBody>
      </p:sp>
      <p:sp>
        <p:nvSpPr>
          <p:cNvPr id="94" name="正方形/長方形 93"/>
          <p:cNvSpPr/>
          <p:nvPr/>
        </p:nvSpPr>
        <p:spPr>
          <a:xfrm>
            <a:off x="8375773" y="4347437"/>
            <a:ext cx="346249" cy="496290"/>
          </a:xfrm>
          <a:prstGeom prst="rect">
            <a:avLst/>
          </a:prstGeom>
        </p:spPr>
        <p:txBody>
          <a:bodyPr vert="eaVert" wrap="none">
            <a:spAutoFit/>
          </a:bodyPr>
          <a:lstStyle/>
          <a:p>
            <a:pPr lvl="0" algn="ctr"/>
            <a:r>
              <a:rPr lang="ja-JP" altLang="en-US" sz="1050" dirty="0">
                <a:solidFill>
                  <a:prstClr val="black"/>
                </a:solidFill>
              </a:rPr>
              <a:t>市町村</a:t>
            </a:r>
          </a:p>
        </p:txBody>
      </p:sp>
      <p:sp>
        <p:nvSpPr>
          <p:cNvPr id="95" name="正方形/長方形 93"/>
          <p:cNvSpPr/>
          <p:nvPr/>
        </p:nvSpPr>
        <p:spPr>
          <a:xfrm>
            <a:off x="8477944" y="4066197"/>
            <a:ext cx="153955" cy="2592000"/>
          </a:xfrm>
          <a:custGeom>
            <a:avLst/>
            <a:gdLst/>
            <a:ahLst/>
            <a:cxnLst/>
            <a:rect l="l" t="t" r="r" b="b"/>
            <a:pathLst>
              <a:path w="153955" h="2555892">
                <a:moveTo>
                  <a:pt x="0" y="0"/>
                </a:moveTo>
                <a:lnTo>
                  <a:pt x="153955" y="0"/>
                </a:lnTo>
                <a:lnTo>
                  <a:pt x="153955" y="152399"/>
                </a:lnTo>
                <a:lnTo>
                  <a:pt x="153955" y="1215942"/>
                </a:lnTo>
                <a:lnTo>
                  <a:pt x="153955" y="2555892"/>
                </a:lnTo>
                <a:lnTo>
                  <a:pt x="76978" y="2555892"/>
                </a:lnTo>
                <a:lnTo>
                  <a:pt x="76978" y="1215942"/>
                </a:lnTo>
                <a:lnTo>
                  <a:pt x="0" y="1215942"/>
                </a:lnTo>
                <a:close/>
              </a:path>
            </a:pathLst>
          </a:custGeom>
          <a:noFill/>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p>
        </p:txBody>
      </p:sp>
      <p:sp>
        <p:nvSpPr>
          <p:cNvPr id="96" name="正方形/長方形 95"/>
          <p:cNvSpPr/>
          <p:nvPr/>
        </p:nvSpPr>
        <p:spPr>
          <a:xfrm>
            <a:off x="8253448" y="5658370"/>
            <a:ext cx="346249" cy="496290"/>
          </a:xfrm>
          <a:prstGeom prst="rect">
            <a:avLst/>
          </a:prstGeom>
        </p:spPr>
        <p:txBody>
          <a:bodyPr vert="eaVert" wrap="none">
            <a:spAutoFit/>
          </a:bodyPr>
          <a:lstStyle/>
          <a:p>
            <a:pPr lvl="0" algn="ctr"/>
            <a:r>
              <a:rPr lang="ja-JP" altLang="en-US" sz="1050" dirty="0">
                <a:solidFill>
                  <a:prstClr val="black"/>
                </a:solidFill>
              </a:rPr>
              <a:t>市町村</a:t>
            </a:r>
          </a:p>
        </p:txBody>
      </p:sp>
      <p:sp>
        <p:nvSpPr>
          <p:cNvPr id="97" name="正方形/長方形 96"/>
          <p:cNvSpPr/>
          <p:nvPr/>
        </p:nvSpPr>
        <p:spPr>
          <a:xfrm>
            <a:off x="7116678" y="5658370"/>
            <a:ext cx="346249" cy="496290"/>
          </a:xfrm>
          <a:prstGeom prst="rect">
            <a:avLst/>
          </a:prstGeom>
        </p:spPr>
        <p:txBody>
          <a:bodyPr vert="eaVert" wrap="none">
            <a:spAutoFit/>
          </a:bodyPr>
          <a:lstStyle/>
          <a:p>
            <a:pPr lvl="0" algn="ctr"/>
            <a:r>
              <a:rPr lang="ja-JP" altLang="en-US" sz="1050" dirty="0">
                <a:solidFill>
                  <a:prstClr val="black"/>
                </a:solidFill>
              </a:rPr>
              <a:t>市町村</a:t>
            </a:r>
          </a:p>
        </p:txBody>
      </p:sp>
      <p:cxnSp>
        <p:nvCxnSpPr>
          <p:cNvPr id="102" name="直線コネクタ 101"/>
          <p:cNvCxnSpPr/>
          <p:nvPr/>
        </p:nvCxnSpPr>
        <p:spPr>
          <a:xfrm>
            <a:off x="251520" y="487394"/>
            <a:ext cx="77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四角形: 角を丸くする 61">
            <a:extLst>
              <a:ext uri="{FF2B5EF4-FFF2-40B4-BE49-F238E27FC236}">
                <a16:creationId xmlns:a16="http://schemas.microsoft.com/office/drawing/2014/main" xmlns="" id="{7BEC67B3-3779-452A-982A-65691D94BBF5}"/>
              </a:ext>
            </a:extLst>
          </p:cNvPr>
          <p:cNvSpPr/>
          <p:nvPr/>
        </p:nvSpPr>
        <p:spPr>
          <a:xfrm>
            <a:off x="226148" y="60806"/>
            <a:ext cx="2052228" cy="349174"/>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a:latin typeface="Meiryo UI" panose="020B0604030504040204" pitchFamily="50" charset="-128"/>
                <a:ea typeface="Meiryo UI" panose="020B0604030504040204" pitchFamily="50" charset="-128"/>
              </a:rPr>
              <a:t>１－①大阪の水道事業</a:t>
            </a:r>
          </a:p>
        </p:txBody>
      </p:sp>
    </p:spTree>
    <p:extLst>
      <p:ext uri="{BB962C8B-B14F-4D97-AF65-F5344CB8AC3E}">
        <p14:creationId xmlns:p14="http://schemas.microsoft.com/office/powerpoint/2010/main" val="27547175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60000"/>
            <a:lumOff val="40000"/>
          </a:schemeClr>
        </a:solidFill>
      </a:spPr>
      <a:bodyPr vert="eaVert" rtlCol="0" anchor="ctr"/>
      <a:lstStyle>
        <a:defPPr algn="ctr">
          <a:defRPr kumimoji="1" sz="1100" dirty="0"/>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15978</TotalTime>
  <Words>10455</Words>
  <Application>Microsoft Office PowerPoint</Application>
  <PresentationFormat>画面に合わせる (4:3)</PresentationFormat>
  <Paragraphs>2030</Paragraphs>
  <Slides>79</Slides>
  <Notes>5</Notes>
  <HiddenSlides>0</HiddenSlides>
  <MMClips>0</MMClips>
  <ScaleCrop>false</ScaleCrop>
  <HeadingPairs>
    <vt:vector size="4" baseType="variant">
      <vt:variant>
        <vt:lpstr>テーマ</vt:lpstr>
      </vt:variant>
      <vt:variant>
        <vt:i4>1</vt:i4>
      </vt:variant>
      <vt:variant>
        <vt:lpstr>スライド タイトル</vt:lpstr>
      </vt:variant>
      <vt:variant>
        <vt:i4>79</vt:i4>
      </vt:variant>
    </vt:vector>
  </HeadingPairs>
  <TitlesOfParts>
    <vt:vector size="80"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大阪市水道事業の改革の概要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Batchadmin</dc:creator>
  <cp:lastModifiedBy>Batchadmin</cp:lastModifiedBy>
  <cp:revision>899</cp:revision>
  <cp:lastPrinted>2017-08-28T11:41:54Z</cp:lastPrinted>
  <dcterms:created xsi:type="dcterms:W3CDTF">2017-05-02T09:20:46Z</dcterms:created>
  <dcterms:modified xsi:type="dcterms:W3CDTF">2017-08-28T11:42:15Z</dcterms:modified>
</cp:coreProperties>
</file>