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6"/>
  </p:notesMasterIdLst>
  <p:sldIdLst>
    <p:sldId id="347" r:id="rId5"/>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2580" autoAdjust="0"/>
  </p:normalViewPr>
  <p:slideViewPr>
    <p:cSldViewPr showGuides="1">
      <p:cViewPr>
        <p:scale>
          <a:sx n="90" d="100"/>
          <a:sy n="90" d="100"/>
        </p:scale>
        <p:origin x="-528" y="48"/>
      </p:cViewPr>
      <p:guideLst>
        <p:guide orient="horz" pos="2568"/>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CB89E2C4-6AC9-4C69-8265-4D39AF8764D8}" type="datetimeFigureOut">
              <a:rPr lang="ja-JP" altLang="en-US"/>
              <a:pPr>
                <a:defRPr/>
              </a:pPr>
              <a:t>2017/8/23</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3DF5FE84-433F-4D4D-805C-335D2516EE65}" type="slidenum">
              <a:rPr lang="ja-JP" altLang="en-US"/>
              <a:pPr>
                <a:defRPr/>
              </a:pPr>
              <a:t>‹#›</a:t>
            </a:fld>
            <a:endParaRPr lang="ja-JP" altLang="en-US"/>
          </a:p>
        </p:txBody>
      </p:sp>
    </p:spTree>
    <p:extLst>
      <p:ext uri="{BB962C8B-B14F-4D97-AF65-F5344CB8AC3E}">
        <p14:creationId xmlns:p14="http://schemas.microsoft.com/office/powerpoint/2010/main" val="15885757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7CC5A25-DE68-4BF5-BA63-D8202A810E5C}" type="datetime1">
              <a:rPr lang="ja-JP" altLang="en-US"/>
              <a:pPr>
                <a:defRPr/>
              </a:pPr>
              <a:t>2017/8/23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FC598F5-2149-4DF2-B299-5C80D2E80FE0}" type="slidenum">
              <a:rPr lang="ja-JP" altLang="en-US"/>
              <a:pPr>
                <a:defRPr/>
              </a:pPr>
              <a:t>‹#›</a:t>
            </a:fld>
            <a:endParaRPr lang="ja-JP" altLang="en-US"/>
          </a:p>
        </p:txBody>
      </p:sp>
    </p:spTree>
    <p:extLst>
      <p:ext uri="{BB962C8B-B14F-4D97-AF65-F5344CB8AC3E}">
        <p14:creationId xmlns:p14="http://schemas.microsoft.com/office/powerpoint/2010/main" val="4090903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AA5F374-2A50-43D5-A01A-2CF7458DA071}" type="datetime1">
              <a:rPr lang="ja-JP" altLang="en-US"/>
              <a:pPr>
                <a:defRPr/>
              </a:pPr>
              <a:t>2017/8/23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DF3CA09-2500-4298-AA61-5BC9D236AF65}" type="slidenum">
              <a:rPr lang="ja-JP" altLang="en-US"/>
              <a:pPr>
                <a:defRPr/>
              </a:pPr>
              <a:t>‹#›</a:t>
            </a:fld>
            <a:endParaRPr lang="ja-JP" altLang="en-US"/>
          </a:p>
        </p:txBody>
      </p:sp>
    </p:spTree>
    <p:extLst>
      <p:ext uri="{BB962C8B-B14F-4D97-AF65-F5344CB8AC3E}">
        <p14:creationId xmlns:p14="http://schemas.microsoft.com/office/powerpoint/2010/main" val="4001613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EDEFF3E-E786-414A-B3AF-DE2D1E3C2AC5}" type="datetime1">
              <a:rPr lang="ja-JP" altLang="en-US"/>
              <a:pPr>
                <a:defRPr/>
              </a:pPr>
              <a:t>2017/8/23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51DCB8E-4F70-4488-A79C-57CFBBE3FA52}" type="slidenum">
              <a:rPr lang="ja-JP" altLang="en-US"/>
              <a:pPr>
                <a:defRPr/>
              </a:pPr>
              <a:t>‹#›</a:t>
            </a:fld>
            <a:endParaRPr lang="ja-JP" altLang="en-US"/>
          </a:p>
        </p:txBody>
      </p:sp>
    </p:spTree>
    <p:extLst>
      <p:ext uri="{BB962C8B-B14F-4D97-AF65-F5344CB8AC3E}">
        <p14:creationId xmlns:p14="http://schemas.microsoft.com/office/powerpoint/2010/main" val="3609154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119AD018-4058-4A97-A446-41786F4C056E}" type="datetime1">
              <a:rPr lang="ja-JP" altLang="en-US"/>
              <a:pPr>
                <a:defRPr/>
              </a:pPr>
              <a:t>2017/8/23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6701BF1-DD62-47AB-B888-7083B20C3DAB}" type="slidenum">
              <a:rPr lang="ja-JP" altLang="en-US"/>
              <a:pPr>
                <a:defRPr/>
              </a:pPr>
              <a:t>‹#›</a:t>
            </a:fld>
            <a:endParaRPr lang="ja-JP" altLang="en-US"/>
          </a:p>
        </p:txBody>
      </p:sp>
    </p:spTree>
    <p:extLst>
      <p:ext uri="{BB962C8B-B14F-4D97-AF65-F5344CB8AC3E}">
        <p14:creationId xmlns:p14="http://schemas.microsoft.com/office/powerpoint/2010/main" val="1539495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ABC39B3-9EFE-473C-9853-B7A7A9587971}" type="datetime1">
              <a:rPr lang="ja-JP" altLang="en-US"/>
              <a:pPr>
                <a:defRPr/>
              </a:pPr>
              <a:t>2017/8/23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9187194-5F03-4EC8-A762-BF227DCDAEF0}" type="slidenum">
              <a:rPr lang="ja-JP" altLang="en-US"/>
              <a:pPr>
                <a:defRPr/>
              </a:pPr>
              <a:t>‹#›</a:t>
            </a:fld>
            <a:endParaRPr lang="ja-JP" altLang="en-US"/>
          </a:p>
        </p:txBody>
      </p:sp>
    </p:spTree>
    <p:extLst>
      <p:ext uri="{BB962C8B-B14F-4D97-AF65-F5344CB8AC3E}">
        <p14:creationId xmlns:p14="http://schemas.microsoft.com/office/powerpoint/2010/main" val="240624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1D360992-7D1D-4372-A8B0-D8B08EF26098}" type="datetime1">
              <a:rPr lang="ja-JP" altLang="en-US"/>
              <a:pPr>
                <a:defRPr/>
              </a:pPr>
              <a:t>2017/8/23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37EA2CF-B488-46C3-B6A7-E4621866200C}" type="slidenum">
              <a:rPr lang="ja-JP" altLang="en-US"/>
              <a:pPr>
                <a:defRPr/>
              </a:pPr>
              <a:t>‹#›</a:t>
            </a:fld>
            <a:endParaRPr lang="ja-JP" altLang="en-US"/>
          </a:p>
        </p:txBody>
      </p:sp>
    </p:spTree>
    <p:extLst>
      <p:ext uri="{BB962C8B-B14F-4D97-AF65-F5344CB8AC3E}">
        <p14:creationId xmlns:p14="http://schemas.microsoft.com/office/powerpoint/2010/main" val="84053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8F903E6F-A68B-4CEA-9B56-5ED8AB04A525}" type="datetime1">
              <a:rPr lang="ja-JP" altLang="en-US"/>
              <a:pPr>
                <a:defRPr/>
              </a:pPr>
              <a:t>2017/8/23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7204D510-9ED9-4A7C-98C6-465F73AEF6B3}" type="slidenum">
              <a:rPr lang="ja-JP" altLang="en-US"/>
              <a:pPr>
                <a:defRPr/>
              </a:pPr>
              <a:t>‹#›</a:t>
            </a:fld>
            <a:endParaRPr lang="ja-JP" altLang="en-US"/>
          </a:p>
        </p:txBody>
      </p:sp>
    </p:spTree>
    <p:extLst>
      <p:ext uri="{BB962C8B-B14F-4D97-AF65-F5344CB8AC3E}">
        <p14:creationId xmlns:p14="http://schemas.microsoft.com/office/powerpoint/2010/main" val="257572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B906B018-B180-40A6-8C21-914DB137EF4F}" type="datetime1">
              <a:rPr lang="ja-JP" altLang="en-US"/>
              <a:pPr>
                <a:defRPr/>
              </a:pPr>
              <a:t>2017/8/23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00AF416-B72C-4568-821D-747AB049E970}" type="slidenum">
              <a:rPr lang="ja-JP" altLang="en-US"/>
              <a:pPr>
                <a:defRPr/>
              </a:pPr>
              <a:t>‹#›</a:t>
            </a:fld>
            <a:endParaRPr lang="ja-JP" altLang="en-US"/>
          </a:p>
        </p:txBody>
      </p:sp>
    </p:spTree>
    <p:extLst>
      <p:ext uri="{BB962C8B-B14F-4D97-AF65-F5344CB8AC3E}">
        <p14:creationId xmlns:p14="http://schemas.microsoft.com/office/powerpoint/2010/main" val="26844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429CC5DE-021D-4C9E-A045-1B6AAFCF93B9}" type="datetime1">
              <a:rPr lang="ja-JP" altLang="en-US"/>
              <a:pPr>
                <a:defRPr/>
              </a:pPr>
              <a:t>2017/8/23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93993F3-DBBB-436B-AFA5-9076F9A83774}" type="slidenum">
              <a:rPr lang="ja-JP" altLang="en-US"/>
              <a:pPr>
                <a:defRPr/>
              </a:pPr>
              <a:t>‹#›</a:t>
            </a:fld>
            <a:endParaRPr lang="ja-JP" altLang="en-US"/>
          </a:p>
        </p:txBody>
      </p:sp>
    </p:spTree>
    <p:extLst>
      <p:ext uri="{BB962C8B-B14F-4D97-AF65-F5344CB8AC3E}">
        <p14:creationId xmlns:p14="http://schemas.microsoft.com/office/powerpoint/2010/main" val="2032041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0A3EC4B-C001-4D15-A9D4-C8AB357D8F8E}" type="datetime1">
              <a:rPr lang="ja-JP" altLang="en-US"/>
              <a:pPr>
                <a:defRPr/>
              </a:pPr>
              <a:t>2017/8/23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B34E63E-82CB-458D-8A95-CBAB619B9111}" type="slidenum">
              <a:rPr lang="ja-JP" altLang="en-US"/>
              <a:pPr>
                <a:defRPr/>
              </a:pPr>
              <a:t>‹#›</a:t>
            </a:fld>
            <a:endParaRPr lang="ja-JP" altLang="en-US"/>
          </a:p>
        </p:txBody>
      </p:sp>
    </p:spTree>
    <p:extLst>
      <p:ext uri="{BB962C8B-B14F-4D97-AF65-F5344CB8AC3E}">
        <p14:creationId xmlns:p14="http://schemas.microsoft.com/office/powerpoint/2010/main" val="2109979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8635447-9B32-4184-9455-D92EF2AD6BE8}" type="datetime1">
              <a:rPr lang="ja-JP" altLang="en-US"/>
              <a:pPr>
                <a:defRPr/>
              </a:pPr>
              <a:t>2017/8/23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2567434-667C-4E74-B871-939630E63342}" type="slidenum">
              <a:rPr lang="ja-JP" altLang="en-US"/>
              <a:pPr>
                <a:defRPr/>
              </a:pPr>
              <a:t>‹#›</a:t>
            </a:fld>
            <a:endParaRPr lang="ja-JP" altLang="en-US"/>
          </a:p>
        </p:txBody>
      </p:sp>
    </p:spTree>
    <p:extLst>
      <p:ext uri="{BB962C8B-B14F-4D97-AF65-F5344CB8AC3E}">
        <p14:creationId xmlns:p14="http://schemas.microsoft.com/office/powerpoint/2010/main" val="2748748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2"/>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5960615-A742-4AB5-8E47-ADA1F40E7545}" type="datetime1">
              <a:rPr lang="ja-JP" altLang="en-US"/>
              <a:pPr>
                <a:defRPr/>
              </a:pPr>
              <a:t>2017/8/23</a:t>
            </a:fld>
            <a:endParaRPr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437E0C7-E652-44A7-B44F-76C97B53665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800539" y="3096651"/>
            <a:ext cx="1340347" cy="1124437"/>
          </a:xfrm>
          <a:prstGeom prst="roundRect">
            <a:avLst/>
          </a:prstGeom>
          <a:solidFill>
            <a:schemeClr val="accent5">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286594" y="260648"/>
            <a:ext cx="7410823" cy="400110"/>
          </a:xfrm>
          <a:prstGeom prst="rect">
            <a:avLst/>
          </a:prstGeom>
          <a:noFill/>
        </p:spPr>
        <p:txBody>
          <a:bodyPr wrap="square" rtlCol="0">
            <a:spAutoFit/>
          </a:bodyPr>
          <a:lstStyle/>
          <a:p>
            <a:pPr algn="ct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都市機能強化に向けた主な取組み</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800539" y="1179812"/>
            <a:ext cx="1362151" cy="908413"/>
          </a:xfrm>
          <a:prstGeom prst="roundRect">
            <a:avLst/>
          </a:prstGeom>
          <a:solidFill>
            <a:schemeClr val="accent5">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848544" y="1484669"/>
            <a:ext cx="1248139" cy="288147"/>
          </a:xfrm>
          <a:prstGeom prst="rect">
            <a:avLst/>
          </a:prstGeom>
          <a:noFill/>
        </p:spPr>
        <p:txBody>
          <a:bodyPr wrap="square" lIns="36000" tIns="36000" rIns="36000" bIns="36000"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消防・防災</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204695" y="1160848"/>
            <a:ext cx="4881629" cy="90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8" name="テキスト ボックス 7"/>
          <p:cNvSpPr txBox="1"/>
          <p:nvPr/>
        </p:nvSpPr>
        <p:spPr>
          <a:xfrm>
            <a:off x="2258192" y="1196746"/>
            <a:ext cx="4855048" cy="811367"/>
          </a:xfrm>
          <a:prstGeom prst="rect">
            <a:avLst/>
          </a:prstGeom>
          <a:noFill/>
        </p:spPr>
        <p:txBody>
          <a:bodyPr wrap="square" lIns="36000" tIns="36000" rIns="36000" bIns="36000" rtlCol="0">
            <a:spAutoFit/>
          </a:bodyPr>
          <a:lstStyle/>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副首都推進局を中心に副首都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としてあるべき消防・防災機能を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検討（平成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「消防力強化のための勉強会」（府と府内市町村で構成）において、消防力強化のための方策を検討（平成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年９月～）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800540" y="836744"/>
            <a:ext cx="1392153" cy="28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テーマ</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216696" y="836744"/>
            <a:ext cx="4896063" cy="28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進捗状況</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848544" y="3286030"/>
            <a:ext cx="1248139" cy="719034"/>
          </a:xfrm>
          <a:prstGeom prst="rect">
            <a:avLst/>
          </a:prstGeom>
          <a:noFill/>
        </p:spPr>
        <p:txBody>
          <a:bodyPr wrap="square" lIns="36000" tIns="36000" rIns="36000" bIns="36000" rtlCol="0">
            <a:spAutoFit/>
          </a:bodyP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中小企業</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支援団体</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経営</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2281460" y="3378363"/>
            <a:ext cx="4731772" cy="626701"/>
          </a:xfrm>
          <a:prstGeom prst="rect">
            <a:avLst/>
          </a:prstGeom>
          <a:noFill/>
        </p:spPr>
        <p:txBody>
          <a:bodyPr wrap="square" lIns="36000" tIns="36000" rIns="36000" bIns="36000" rtlCol="0">
            <a:spAutoFit/>
          </a:bodyPr>
          <a:lstStyle/>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府市及び大阪産業振興機構・大阪市都市型産業振興センターによる企業支援団体統合タスクフォースに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、副首都にふさわしい中小企業支援団体のあり方を検討（平成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800540" y="4725144"/>
            <a:ext cx="1338147" cy="2016222"/>
          </a:xfrm>
          <a:prstGeom prst="roundRect">
            <a:avLst/>
          </a:prstGeom>
          <a:solidFill>
            <a:schemeClr val="accent5">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848544" y="5229200"/>
            <a:ext cx="1248139" cy="288147"/>
          </a:xfrm>
          <a:prstGeom prst="rect">
            <a:avLst/>
          </a:prstGeom>
          <a:noFill/>
        </p:spPr>
        <p:txBody>
          <a:bodyPr wrap="square" lIns="36000" tIns="36000" rIns="36000" bIns="36000"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公立大学</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7185247" y="836776"/>
            <a:ext cx="2573385" cy="2879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期待される効果</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7185248" y="1152427"/>
            <a:ext cx="2573384" cy="90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47" name="正方形/長方形 46"/>
          <p:cNvSpPr/>
          <p:nvPr/>
        </p:nvSpPr>
        <p:spPr>
          <a:xfrm>
            <a:off x="7192628" y="3069200"/>
            <a:ext cx="2566004" cy="11518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16" name="正方形/長方形 15"/>
          <p:cNvSpPr/>
          <p:nvPr/>
        </p:nvSpPr>
        <p:spPr>
          <a:xfrm>
            <a:off x="7279360" y="1340768"/>
            <a:ext cx="2478520" cy="442035"/>
          </a:xfrm>
          <a:prstGeom prst="rect">
            <a:avLst/>
          </a:prstGeom>
        </p:spPr>
        <p:txBody>
          <a:bodyPr wrap="square" lIns="36000" tIns="36000" rIns="36000" bIns="3600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西日本の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防災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、副首都大阪の安心・安全を支える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消防力の確立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正方形/長方形 53"/>
          <p:cNvSpPr/>
          <p:nvPr/>
        </p:nvSpPr>
        <p:spPr>
          <a:xfrm>
            <a:off x="7291678" y="3327726"/>
            <a:ext cx="2378339" cy="626701"/>
          </a:xfrm>
          <a:prstGeom prst="rect">
            <a:avLst/>
          </a:prstGeom>
        </p:spPr>
        <p:txBody>
          <a:bodyPr wrap="square" lIns="36000" tIns="36000" rIns="36000" bIns="3600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企業の持続的な発展を支え、新たな事業活動を生み出す力を高める機能を強化</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5"/>
          <p:cNvSpPr txBox="1">
            <a:spLocks noChangeArrowheads="1"/>
          </p:cNvSpPr>
          <p:nvPr/>
        </p:nvSpPr>
        <p:spPr bwMode="auto">
          <a:xfrm>
            <a:off x="8064897" y="44626"/>
            <a:ext cx="1928664" cy="411257"/>
          </a:xfrm>
          <a:prstGeom prst="rect">
            <a:avLst/>
          </a:prstGeom>
          <a:noFill/>
          <a:ln>
            <a:noFill/>
          </a:ln>
          <a:extLst/>
        </p:spPr>
        <p:txBody>
          <a:bodyPr wrap="square" lIns="36000" tIns="36000" rIns="36000" bIns="36000">
            <a:spAutoFit/>
          </a:bodyPr>
          <a:lst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a:lstStyle>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Ｈ</a:t>
            </a:r>
            <a:r>
              <a:rPr lang="en-US" altLang="ja-JP" sz="1100" dirty="0" smtClean="0">
                <a:solidFill>
                  <a:srgbClr val="000000"/>
                </a:solidFill>
                <a:latin typeface="Meiryo UI" pitchFamily="50" charset="-128"/>
                <a:ea typeface="Meiryo UI" pitchFamily="50" charset="-128"/>
                <a:cs typeface="Meiryo UI" pitchFamily="50" charset="-128"/>
              </a:rPr>
              <a:t>29</a:t>
            </a:r>
            <a:r>
              <a:rPr lang="en-US" altLang="ja-JP" sz="1100" dirty="0">
                <a:solidFill>
                  <a:srgbClr val="000000"/>
                </a:solidFill>
                <a:latin typeface="Meiryo UI" pitchFamily="50" charset="-128"/>
                <a:ea typeface="Meiryo UI" pitchFamily="50" charset="-128"/>
                <a:cs typeface="Meiryo UI" pitchFamily="50" charset="-128"/>
              </a:rPr>
              <a:t>.</a:t>
            </a:r>
            <a:r>
              <a:rPr lang="ja-JP" altLang="en-US" sz="1100" dirty="0" smtClean="0">
                <a:solidFill>
                  <a:srgbClr val="000000"/>
                </a:solidFill>
                <a:latin typeface="Meiryo UI" pitchFamily="50" charset="-128"/>
                <a:ea typeface="Meiryo UI" pitchFamily="50" charset="-128"/>
                <a:cs typeface="Meiryo UI" pitchFamily="50" charset="-128"/>
              </a:rPr>
              <a:t>８</a:t>
            </a:r>
            <a:r>
              <a:rPr lang="en-US" altLang="ja-JP" sz="1100" smtClean="0">
                <a:solidFill>
                  <a:srgbClr val="000000"/>
                </a:solidFill>
                <a:latin typeface="Meiryo UI" pitchFamily="50" charset="-128"/>
                <a:ea typeface="Meiryo UI" pitchFamily="50" charset="-128"/>
                <a:cs typeface="Meiryo UI" pitchFamily="50" charset="-128"/>
              </a:rPr>
              <a:t>.</a:t>
            </a:r>
            <a:r>
              <a:rPr lang="en-US" altLang="ja-JP" sz="1100">
                <a:solidFill>
                  <a:srgbClr val="000000"/>
                </a:solidFill>
                <a:latin typeface="Meiryo UI" pitchFamily="50" charset="-128"/>
                <a:ea typeface="Meiryo UI" pitchFamily="50" charset="-128"/>
                <a:cs typeface="Meiryo UI" pitchFamily="50" charset="-128"/>
              </a:rPr>
              <a:t>29</a:t>
            </a:r>
            <a:endParaRPr lang="en-US" altLang="ja-JP" sz="1100"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第</a:t>
            </a:r>
            <a:r>
              <a:rPr lang="en-US" altLang="ja-JP" sz="1100" dirty="0" smtClean="0">
                <a:solidFill>
                  <a:srgbClr val="000000"/>
                </a:solidFill>
                <a:latin typeface="Meiryo UI" pitchFamily="50" charset="-128"/>
                <a:ea typeface="Meiryo UI" pitchFamily="50" charset="-128"/>
                <a:cs typeface="Meiryo UI" pitchFamily="50" charset="-128"/>
              </a:rPr>
              <a:t>10</a:t>
            </a:r>
            <a:r>
              <a:rPr lang="ja-JP" altLang="en-US" sz="1100" dirty="0" smtClean="0">
                <a:solidFill>
                  <a:srgbClr val="000000"/>
                </a:solidFill>
                <a:latin typeface="Meiryo UI" pitchFamily="50" charset="-128"/>
                <a:ea typeface="Meiryo UI" pitchFamily="50" charset="-128"/>
                <a:cs typeface="Meiryo UI" pitchFamily="50" charset="-128"/>
              </a:rPr>
              <a:t>回</a:t>
            </a:r>
            <a:r>
              <a:rPr lang="ja-JP" altLang="en-US" sz="1100" dirty="0">
                <a:solidFill>
                  <a:srgbClr val="000000"/>
                </a:solidFill>
                <a:latin typeface="Meiryo UI" pitchFamily="50" charset="-128"/>
                <a:ea typeface="Meiryo UI" pitchFamily="50" charset="-128"/>
                <a:cs typeface="Meiryo UI" pitchFamily="50" charset="-128"/>
              </a:rPr>
              <a:t>副首都推進本部会議</a:t>
            </a:r>
            <a:endParaRPr lang="en-US" altLang="ja-JP" sz="1100" dirty="0">
              <a:solidFill>
                <a:srgbClr val="000000"/>
              </a:solidFill>
              <a:latin typeface="Meiryo UI" pitchFamily="50" charset="-128"/>
              <a:ea typeface="Meiryo UI" pitchFamily="50" charset="-128"/>
              <a:cs typeface="Meiryo UI" pitchFamily="50" charset="-128"/>
            </a:endParaRPr>
          </a:p>
        </p:txBody>
      </p:sp>
      <p:sp>
        <p:nvSpPr>
          <p:cNvPr id="50" name="テキスト ボックス 49"/>
          <p:cNvSpPr txBox="1">
            <a:spLocks noChangeArrowheads="1"/>
          </p:cNvSpPr>
          <p:nvPr/>
        </p:nvSpPr>
        <p:spPr bwMode="auto">
          <a:xfrm>
            <a:off x="8337376" y="476672"/>
            <a:ext cx="1421256" cy="288147"/>
          </a:xfrm>
          <a:prstGeom prst="rect">
            <a:avLst/>
          </a:prstGeom>
          <a:solidFill>
            <a:schemeClr val="bg1"/>
          </a:solidFill>
          <a:ln w="9525">
            <a:solidFill>
              <a:srgbClr val="000000"/>
            </a:solidFill>
            <a:miter lim="800000"/>
            <a:headEnd/>
            <a:tailEnd/>
          </a:ln>
          <a:extLst/>
        </p:spPr>
        <p:txBody>
          <a:bodyPr wrap="square" lIns="36000" tIns="36000" rIns="36000" bIns="3600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400" dirty="0" smtClean="0">
                <a:solidFill>
                  <a:srgbClr val="000000"/>
                </a:solidFill>
                <a:latin typeface="Meiryo UI" pitchFamily="50" charset="-128"/>
                <a:ea typeface="Meiryo UI" pitchFamily="50" charset="-128"/>
                <a:cs typeface="Meiryo UI" pitchFamily="50" charset="-128"/>
              </a:rPr>
              <a:t>資料２－１</a:t>
            </a:r>
            <a:endParaRPr lang="en-US" altLang="ja-JP" sz="1400" dirty="0">
              <a:solidFill>
                <a:srgbClr val="000000"/>
              </a:solidFill>
              <a:latin typeface="Meiryo UI" pitchFamily="50" charset="-128"/>
              <a:ea typeface="Meiryo UI" pitchFamily="50" charset="-128"/>
              <a:cs typeface="Meiryo UI" pitchFamily="50" charset="-128"/>
            </a:endParaRPr>
          </a:p>
        </p:txBody>
      </p:sp>
      <p:sp>
        <p:nvSpPr>
          <p:cNvPr id="56" name="テキスト ボックス 55"/>
          <p:cNvSpPr txBox="1"/>
          <p:nvPr/>
        </p:nvSpPr>
        <p:spPr>
          <a:xfrm>
            <a:off x="2271582" y="4869160"/>
            <a:ext cx="4740821" cy="1180699"/>
          </a:xfrm>
          <a:prstGeom prst="rect">
            <a:avLst/>
          </a:prstGeom>
          <a:noFill/>
        </p:spPr>
        <p:txBody>
          <a:bodyPr wrap="square" lIns="36000" tIns="36000" rIns="36000" bIns="36000" rtlCol="0">
            <a:spAutoFit/>
          </a:bodyPr>
          <a:lstStyle/>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及び府立大学・市立大学に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よる新大学設計４者タスクフォースにおいて、新大学の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姿</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などを検討（平成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年４月～）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大学統合による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大学実現</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へ</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向けた取組の推進を盛り込んだ公立大学法人大阪府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大学の第３期中期目標の可決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　府議会）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年４月法人統合、平成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年４月大学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統合を想定</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7255338" y="4797152"/>
            <a:ext cx="2450190" cy="1180699"/>
          </a:xfrm>
          <a:prstGeom prst="rect">
            <a:avLst/>
          </a:prstGeom>
        </p:spPr>
        <p:txBody>
          <a:bodyPr wrap="square" lIns="36000" tIns="36000" rIns="36000" bIns="3600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従来の大学の「教育」・「研究」・「地域貢献」の基本３機能に留まらず、「都市シンクタンク」・「技術インキュベーション」の２つの機能を強化・充実し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、大阪の都市問題の解決と産業競争力の強化に貢献</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p:cNvSpPr/>
          <p:nvPr/>
        </p:nvSpPr>
        <p:spPr>
          <a:xfrm>
            <a:off x="7188546" y="4725143"/>
            <a:ext cx="2570086" cy="129614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solidFill>
                <a:schemeClr val="tx1"/>
              </a:solidFill>
            </a:endParaRPr>
          </a:p>
        </p:txBody>
      </p:sp>
      <p:sp>
        <p:nvSpPr>
          <p:cNvPr id="59" name="正方形/長方形 58"/>
          <p:cNvSpPr/>
          <p:nvPr/>
        </p:nvSpPr>
        <p:spPr>
          <a:xfrm>
            <a:off x="2205293" y="4725143"/>
            <a:ext cx="4867081" cy="201622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solidFill>
                <a:schemeClr val="tx1"/>
              </a:solidFill>
            </a:endParaRPr>
          </a:p>
        </p:txBody>
      </p:sp>
      <p:sp>
        <p:nvSpPr>
          <p:cNvPr id="41" name="角丸四角形 40"/>
          <p:cNvSpPr/>
          <p:nvPr/>
        </p:nvSpPr>
        <p:spPr>
          <a:xfrm>
            <a:off x="785259" y="2187925"/>
            <a:ext cx="1377432" cy="737020"/>
          </a:xfrm>
          <a:prstGeom prst="roundRect">
            <a:avLst/>
          </a:prstGeom>
          <a:solidFill>
            <a:schemeClr val="accent5">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848544" y="2420888"/>
            <a:ext cx="1248139" cy="288147"/>
          </a:xfrm>
          <a:prstGeom prst="rect">
            <a:avLst/>
          </a:prstGeom>
          <a:noFill/>
        </p:spPr>
        <p:txBody>
          <a:bodyPr wrap="square" lIns="36000" tIns="36000" rIns="36000" bIns="36000"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水道・下水道</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2189414" y="2168960"/>
            <a:ext cx="4881629" cy="75598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60" name="テキスト ボックス 59"/>
          <p:cNvSpPr txBox="1"/>
          <p:nvPr/>
        </p:nvSpPr>
        <p:spPr>
          <a:xfrm>
            <a:off x="2242911" y="2348880"/>
            <a:ext cx="4855048" cy="442035"/>
          </a:xfrm>
          <a:prstGeom prst="rect">
            <a:avLst/>
          </a:prstGeom>
          <a:noFill/>
        </p:spPr>
        <p:txBody>
          <a:bodyPr wrap="square" lIns="36000" tIns="36000" rIns="36000" bIns="36000" rtlCol="0">
            <a:spAutoFit/>
          </a:bodyPr>
          <a:lstStyle/>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府市の検討チームにおいて、副首都にふさわしい持続可能な府域上下水道のあり方について検討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7188546" y="2160539"/>
            <a:ext cx="2570085" cy="76440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62" name="正方形/長方形 61"/>
          <p:cNvSpPr/>
          <p:nvPr/>
        </p:nvSpPr>
        <p:spPr>
          <a:xfrm>
            <a:off x="7291679" y="2204864"/>
            <a:ext cx="2378339" cy="626701"/>
          </a:xfrm>
          <a:prstGeom prst="rect">
            <a:avLst/>
          </a:prstGeom>
        </p:spPr>
        <p:txBody>
          <a:bodyPr wrap="square" lIns="36000" tIns="36000" rIns="36000" bIns="3600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住民が安心して暮らし、企業の経済活動を支える都市の生活</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インフラが、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持続可能性をもって維持・発展</a:t>
            </a:r>
          </a:p>
        </p:txBody>
      </p:sp>
      <p:sp>
        <p:nvSpPr>
          <p:cNvPr id="67" name="正方形/長方形 66"/>
          <p:cNvSpPr/>
          <p:nvPr/>
        </p:nvSpPr>
        <p:spPr>
          <a:xfrm>
            <a:off x="2189414" y="3068960"/>
            <a:ext cx="4881629" cy="115212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45" name="テキスト ボックス 44"/>
          <p:cNvSpPr txBox="1"/>
          <p:nvPr/>
        </p:nvSpPr>
        <p:spPr>
          <a:xfrm>
            <a:off x="914551" y="6093296"/>
            <a:ext cx="1158129" cy="514043"/>
          </a:xfrm>
          <a:prstGeom prst="rect">
            <a:avLst/>
          </a:prstGeom>
          <a:noFill/>
          <a:ln>
            <a:solidFill>
              <a:schemeClr val="tx1"/>
            </a:solidFill>
            <a:prstDash val="sysDot"/>
          </a:ln>
        </p:spPr>
        <p:txBody>
          <a:bodyPr wrap="square" lIns="36000" tIns="36000" rIns="36000" bIns="36000" rtlCol="0" anchor="ctr">
            <a:no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大学</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と行政</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の連携</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2358076" y="6155317"/>
            <a:ext cx="4654328" cy="442035"/>
          </a:xfrm>
          <a:prstGeom prst="rect">
            <a:avLst/>
          </a:prstGeom>
          <a:noFill/>
        </p:spPr>
        <p:txBody>
          <a:bodyPr wrap="square" lIns="36000" tIns="36000" rIns="36000" bIns="36000" rtlCol="0">
            <a:spAutoFit/>
          </a:bodyPr>
          <a:lstStyle/>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府市及び府立大学・市立大学による都市シンクタンク機能タスクフォースに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、都市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シンクタンク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機能のあり方を検討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2271582" y="6093296"/>
            <a:ext cx="4740821" cy="514043"/>
          </a:xfrm>
          <a:prstGeom prst="rect">
            <a:avLst/>
          </a:prstGeom>
          <a:no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solidFill>
                <a:schemeClr val="tx1"/>
              </a:solidFill>
            </a:endParaRPr>
          </a:p>
        </p:txBody>
      </p:sp>
      <p:sp>
        <p:nvSpPr>
          <p:cNvPr id="65" name="正方形/長方形 64"/>
          <p:cNvSpPr/>
          <p:nvPr/>
        </p:nvSpPr>
        <p:spPr>
          <a:xfrm>
            <a:off x="7192626" y="6093297"/>
            <a:ext cx="2566005" cy="504056"/>
          </a:xfrm>
          <a:prstGeom prst="rect">
            <a:avLst/>
          </a:prstGeom>
          <a:ln>
            <a:solidFill>
              <a:schemeClr val="tx1"/>
            </a:solidFill>
            <a:prstDash val="sysDot"/>
          </a:ln>
        </p:spPr>
        <p:txBody>
          <a:bodyPr wrap="square" lIns="36000" tIns="36000" rIns="36000" bIns="36000" anchor="ctr">
            <a:noAutofit/>
          </a:bodyPr>
          <a:lstStyle/>
          <a:p>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7329264" y="6093296"/>
            <a:ext cx="2340753" cy="442035"/>
          </a:xfrm>
          <a:prstGeom prst="rect">
            <a:avLst/>
          </a:prstGeom>
        </p:spPr>
        <p:txBody>
          <a:bodyPr wrap="square" lIns="36000" tIns="36000" rIns="36000" bIns="3600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副首都の実現に向けた大阪の都市機能強化を加速</a:t>
            </a:r>
          </a:p>
        </p:txBody>
      </p:sp>
      <p:sp>
        <p:nvSpPr>
          <p:cNvPr id="40" name="正方形/長方形 39"/>
          <p:cNvSpPr/>
          <p:nvPr/>
        </p:nvSpPr>
        <p:spPr>
          <a:xfrm>
            <a:off x="187362" y="1160976"/>
            <a:ext cx="553170" cy="17639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基盤的な公共機能の</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高度化</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187362" y="3069199"/>
            <a:ext cx="553170" cy="1553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産業</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支援や研究開発の機能・体制強化</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94471" y="4768580"/>
            <a:ext cx="553170" cy="19727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人材育成環境の充実</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940208" y="4323759"/>
            <a:ext cx="8817672" cy="257369"/>
          </a:xfrm>
          <a:prstGeom prst="rect">
            <a:avLst/>
          </a:prstGeom>
        </p:spPr>
        <p:txBody>
          <a:bodyPr wrap="square" lIns="36000" tIns="36000" rIns="36000" bIns="36000">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金融支援（大阪信用保証協会）・技術支援（大阪産業技術研究所）については、統合を実現済み</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201585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8A9F1745003D44A14F8F6E14DE2F72" ma:contentTypeVersion="0" ma:contentTypeDescription="新しいドキュメントを作成します。" ma:contentTypeScope="" ma:versionID="290a71272f684ea2bc7658ed8722dc12">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69A437-F067-4AEB-BBD5-28D8E5F8231F}">
  <ds:schemaRefs>
    <ds:schemaRef ds:uri="http://schemas.microsoft.com/sharepoint/v3/contenttype/forms"/>
  </ds:schemaRefs>
</ds:datastoreItem>
</file>

<file path=customXml/itemProps2.xml><?xml version="1.0" encoding="utf-8"?>
<ds:datastoreItem xmlns:ds="http://schemas.openxmlformats.org/officeDocument/2006/customXml" ds:itemID="{38810DD4-B76D-456F-B1D9-816A1C0AAE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DE38670-5652-4396-9FB5-8668C6F58E6E}">
  <ds:schemaRefs>
    <ds:schemaRef ds:uri="http://purl.org/dc/terms/"/>
    <ds:schemaRef ds:uri="http://schemas.microsoft.com/office/2006/metadata/properties"/>
    <ds:schemaRef ds:uri="http://purl.org/dc/dcmitype/"/>
    <ds:schemaRef ds:uri="http://www.w3.org/XML/1998/namespace"/>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5141</TotalTime>
  <Words>402</Words>
  <Application>Microsoft Office PowerPoint</Application>
  <PresentationFormat>A4 210 x 297 mm</PresentationFormat>
  <Paragraphs>34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Batchadmin</cp:lastModifiedBy>
  <cp:revision>494</cp:revision>
  <cp:lastPrinted>2017-08-21T06:31:39Z</cp:lastPrinted>
  <dcterms:created xsi:type="dcterms:W3CDTF">2011-12-06T08:20:48Z</dcterms:created>
  <dcterms:modified xsi:type="dcterms:W3CDTF">2017-08-23T01:30:07Z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0x0101002D8A9F1745003D44A14F8F6E14DE2F72</vt:lpwstr>
  </property>
</Properties>
</file>