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30" r:id="rId2"/>
    <p:sldId id="1411" r:id="rId3"/>
    <p:sldId id="1458" r:id="rId4"/>
    <p:sldId id="1420" r:id="rId5"/>
    <p:sldId id="1391" r:id="rId6"/>
    <p:sldId id="1472" r:id="rId7"/>
    <p:sldId id="1399" r:id="rId8"/>
    <p:sldId id="1394" r:id="rId9"/>
    <p:sldId id="1419" r:id="rId10"/>
    <p:sldId id="1401" r:id="rId11"/>
    <p:sldId id="1421" r:id="rId12"/>
    <p:sldId id="1395" r:id="rId13"/>
    <p:sldId id="1396" r:id="rId14"/>
    <p:sldId id="1414" r:id="rId15"/>
    <p:sldId id="1415" r:id="rId16"/>
    <p:sldId id="1412" r:id="rId17"/>
    <p:sldId id="1413" r:id="rId18"/>
    <p:sldId id="1382" r:id="rId19"/>
    <p:sldId id="1422" r:id="rId20"/>
    <p:sldId id="1468" r:id="rId21"/>
    <p:sldId id="1423" r:id="rId22"/>
    <p:sldId id="1403" r:id="rId23"/>
    <p:sldId id="1475" r:id="rId24"/>
    <p:sldId id="1424" r:id="rId25"/>
    <p:sldId id="1442" r:id="rId26"/>
    <p:sldId id="1469" r:id="rId27"/>
    <p:sldId id="1467" r:id="rId28"/>
    <p:sldId id="1430" r:id="rId29"/>
    <p:sldId id="1443" r:id="rId30"/>
    <p:sldId id="1449" r:id="rId31"/>
    <p:sldId id="1425" r:id="rId32"/>
    <p:sldId id="1453" r:id="rId33"/>
    <p:sldId id="1426" r:id="rId34"/>
    <p:sldId id="1452" r:id="rId35"/>
    <p:sldId id="1470" r:id="rId36"/>
    <p:sldId id="1473" r:id="rId37"/>
    <p:sldId id="1459" r:id="rId38"/>
    <p:sldId id="1427" r:id="rId39"/>
    <p:sldId id="1373" r:id="rId40"/>
    <p:sldId id="1463" r:id="rId41"/>
    <p:sldId id="1432" r:id="rId42"/>
    <p:sldId id="1460" r:id="rId43"/>
    <p:sldId id="1433" r:id="rId44"/>
    <p:sldId id="1456" r:id="rId45"/>
    <p:sldId id="1455" r:id="rId46"/>
    <p:sldId id="1434" r:id="rId47"/>
    <p:sldId id="1464" r:id="rId48"/>
    <p:sldId id="1301" r:id="rId49"/>
    <p:sldId id="1457" r:id="rId50"/>
    <p:sldId id="1437" r:id="rId5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8201" autoAdjust="0"/>
  </p:normalViewPr>
  <p:slideViewPr>
    <p:cSldViewPr>
      <p:cViewPr>
        <p:scale>
          <a:sx n="80" d="100"/>
          <a:sy n="80" d="100"/>
        </p:scale>
        <p:origin x="-930"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14535884901683"/>
          <c:y val="5.236835629921259E-2"/>
          <c:w val="0.49434507276969225"/>
          <c:h val="0.8704229822834646"/>
        </c:manualLayout>
      </c:layout>
      <c:barChart>
        <c:barDir val="bar"/>
        <c:grouping val="clustered"/>
        <c:varyColors val="0"/>
        <c:ser>
          <c:idx val="0"/>
          <c:order val="0"/>
          <c:tx>
            <c:strRef>
              <c:f>Sheet1!$B$1</c:f>
              <c:strCache>
                <c:ptCount val="1"/>
                <c:pt idx="0">
                  <c:v>火災率</c:v>
                </c:pt>
              </c:strCache>
            </c:strRef>
          </c:tx>
          <c:spPr>
            <a:solidFill>
              <a:schemeClr val="accent1"/>
            </a:solidFill>
            <a:ln>
              <a:no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福岡市</c:v>
                </c:pt>
                <c:pt idx="1">
                  <c:v>神戸市</c:v>
                </c:pt>
                <c:pt idx="2">
                  <c:v>堺市</c:v>
                </c:pt>
                <c:pt idx="3">
                  <c:v>大阪市</c:v>
                </c:pt>
                <c:pt idx="4">
                  <c:v>京都市</c:v>
                </c:pt>
                <c:pt idx="5">
                  <c:v>名古屋市</c:v>
                </c:pt>
                <c:pt idx="6">
                  <c:v>横浜市</c:v>
                </c:pt>
                <c:pt idx="7">
                  <c:v>東京都</c:v>
                </c:pt>
                <c:pt idx="8">
                  <c:v>台北</c:v>
                </c:pt>
                <c:pt idx="9">
                  <c:v>大邱</c:v>
                </c:pt>
                <c:pt idx="10">
                  <c:v>香港</c:v>
                </c:pt>
                <c:pt idx="11">
                  <c:v>ニューサウス</c:v>
                </c:pt>
                <c:pt idx="12">
                  <c:v>モントリオール</c:v>
                </c:pt>
                <c:pt idx="13">
                  <c:v>ハンブルグ</c:v>
                </c:pt>
                <c:pt idx="14">
                  <c:v>パリ</c:v>
                </c:pt>
                <c:pt idx="15">
                  <c:v>ロンドン</c:v>
                </c:pt>
                <c:pt idx="16">
                  <c:v>ロサンゼルス</c:v>
                </c:pt>
                <c:pt idx="17">
                  <c:v>サンフランシスコ</c:v>
                </c:pt>
              </c:strCache>
            </c:strRef>
          </c:cat>
          <c:val>
            <c:numRef>
              <c:f>Sheet1!$B$2:$B$19</c:f>
              <c:numCache>
                <c:formatCode>General</c:formatCode>
                <c:ptCount val="18"/>
                <c:pt idx="0">
                  <c:v>2.2000000000000002</c:v>
                </c:pt>
                <c:pt idx="1">
                  <c:v>3.7</c:v>
                </c:pt>
                <c:pt idx="2">
                  <c:v>3.5</c:v>
                </c:pt>
                <c:pt idx="3">
                  <c:v>4.0999999999999996</c:v>
                </c:pt>
                <c:pt idx="4">
                  <c:v>1.7</c:v>
                </c:pt>
                <c:pt idx="5">
                  <c:v>3.5</c:v>
                </c:pt>
                <c:pt idx="6">
                  <c:v>2.6</c:v>
                </c:pt>
                <c:pt idx="7">
                  <c:v>4</c:v>
                </c:pt>
                <c:pt idx="8">
                  <c:v>0.5</c:v>
                </c:pt>
                <c:pt idx="9">
                  <c:v>6.9</c:v>
                </c:pt>
                <c:pt idx="10">
                  <c:v>52.9</c:v>
                </c:pt>
                <c:pt idx="11">
                  <c:v>35.799999999999997</c:v>
                </c:pt>
                <c:pt idx="12">
                  <c:v>37.5</c:v>
                </c:pt>
                <c:pt idx="13">
                  <c:v>63.2</c:v>
                </c:pt>
                <c:pt idx="14">
                  <c:v>20.9</c:v>
                </c:pt>
                <c:pt idx="15">
                  <c:v>25.7</c:v>
                </c:pt>
                <c:pt idx="16">
                  <c:v>23.6</c:v>
                </c:pt>
                <c:pt idx="17">
                  <c:v>19</c:v>
                </c:pt>
              </c:numCache>
            </c:numRef>
          </c:val>
          <c:extLst xmlns:c16r2="http://schemas.microsoft.com/office/drawing/2015/06/chart">
            <c:ext xmlns:c16="http://schemas.microsoft.com/office/drawing/2014/chart" uri="{C3380CC4-5D6E-409C-BE32-E72D297353CC}">
              <c16:uniqueId val="{00000000-A120-4CF7-B92D-CD71921F4DC1}"/>
            </c:ext>
          </c:extLst>
        </c:ser>
        <c:dLbls>
          <c:showLegendKey val="0"/>
          <c:showVal val="0"/>
          <c:showCatName val="0"/>
          <c:showSerName val="0"/>
          <c:showPercent val="0"/>
          <c:showBubbleSize val="0"/>
        </c:dLbls>
        <c:gapWidth val="112"/>
        <c:axId val="156290432"/>
        <c:axId val="156337280"/>
      </c:barChart>
      <c:catAx>
        <c:axId val="156290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56337280"/>
        <c:crosses val="autoZero"/>
        <c:auto val="1"/>
        <c:lblAlgn val="ctr"/>
        <c:lblOffset val="100"/>
        <c:noMultiLvlLbl val="0"/>
      </c:catAx>
      <c:valAx>
        <c:axId val="156337280"/>
        <c:scaling>
          <c:orientation val="minMax"/>
          <c:max val="70"/>
          <c:min val="0"/>
        </c:scaling>
        <c:delete val="1"/>
        <c:axPos val="b"/>
        <c:numFmt formatCode="General" sourceLinked="1"/>
        <c:majorTickMark val="out"/>
        <c:minorTickMark val="none"/>
        <c:tickLblPos val="nextTo"/>
        <c:crossAx val="1562904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出火件数</c:v>
                </c:pt>
              </c:strCache>
            </c:strRef>
          </c:tx>
          <c:spPr>
            <a:solidFill>
              <a:schemeClr val="bg1">
                <a:lumMod val="95000"/>
              </a:schemeClr>
            </a:solidFill>
            <a:ln>
              <a:solidFill>
                <a:schemeClr val="bg1">
                  <a:lumMod val="65000"/>
                </a:schemeClr>
              </a:solidFill>
            </a:ln>
          </c:spPr>
          <c:dPt>
            <c:idx val="0"/>
            <c:bubble3D val="0"/>
            <c:spPr>
              <a:solidFill>
                <a:schemeClr val="accent2"/>
              </a:solidFill>
              <a:ln>
                <a:solidFill>
                  <a:schemeClr val="bg1">
                    <a:lumMod val="65000"/>
                  </a:schemeClr>
                </a:solidFill>
              </a:ln>
            </c:spPr>
            <c:extLst xmlns:c16r2="http://schemas.microsoft.com/office/drawing/2015/06/chart">
              <c:ext xmlns:c16="http://schemas.microsoft.com/office/drawing/2014/chart" uri="{C3380CC4-5D6E-409C-BE32-E72D297353CC}">
                <c16:uniqueId val="{00000001-616F-44A0-8327-2076E5D3FFFB}"/>
              </c:ext>
            </c:extLst>
          </c:dPt>
          <c:dPt>
            <c:idx val="1"/>
            <c:bubble3D val="0"/>
            <c:spPr>
              <a:solidFill>
                <a:schemeClr val="accent2">
                  <a:lumMod val="60000"/>
                  <a:lumOff val="4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0-28E4-4DF5-A988-ACEAD93AB588}"/>
              </c:ext>
            </c:extLst>
          </c:dPt>
          <c:dPt>
            <c:idx val="2"/>
            <c:bubble3D val="0"/>
            <c:spPr>
              <a:solidFill>
                <a:schemeClr val="accent2">
                  <a:lumMod val="40000"/>
                  <a:lumOff val="6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616F-44A0-8327-2076E5D3FFFB}"/>
              </c:ext>
            </c:extLst>
          </c:dPt>
          <c:dPt>
            <c:idx val="4"/>
            <c:bubble3D val="0"/>
            <c:extLst xmlns:c16r2="http://schemas.microsoft.com/office/drawing/2015/06/chart">
              <c:ext xmlns:c16="http://schemas.microsoft.com/office/drawing/2014/chart" uri="{C3380CC4-5D6E-409C-BE32-E72D297353CC}">
                <c16:uniqueId val="{00000001-28E4-4DF5-A988-ACEAD93AB588}"/>
              </c:ext>
            </c:extLst>
          </c:dPt>
          <c:dPt>
            <c:idx val="10"/>
            <c:bubble3D val="0"/>
            <c:extLst xmlns:c16r2="http://schemas.microsoft.com/office/drawing/2015/06/chart">
              <c:ext xmlns:c16="http://schemas.microsoft.com/office/drawing/2014/chart" uri="{C3380CC4-5D6E-409C-BE32-E72D297353CC}">
                <c16:uniqueId val="{00000003-28E4-4DF5-A988-ACEAD93AB588}"/>
              </c:ext>
            </c:extLst>
          </c:dPt>
          <c:dPt>
            <c:idx val="11"/>
            <c:bubble3D val="0"/>
            <c:extLst xmlns:c16r2="http://schemas.microsoft.com/office/drawing/2015/06/chart">
              <c:ext xmlns:c16="http://schemas.microsoft.com/office/drawing/2014/chart" uri="{C3380CC4-5D6E-409C-BE32-E72D297353CC}">
                <c16:uniqueId val="{00000005-28E4-4DF5-A988-ACEAD93AB588}"/>
              </c:ext>
            </c:extLst>
          </c:dPt>
          <c:dPt>
            <c:idx val="12"/>
            <c:bubble3D val="0"/>
            <c:extLst xmlns:c16r2="http://schemas.microsoft.com/office/drawing/2015/06/chart">
              <c:ext xmlns:c16="http://schemas.microsoft.com/office/drawing/2014/chart" uri="{C3380CC4-5D6E-409C-BE32-E72D297353CC}">
                <c16:uniqueId val="{00000007-28E4-4DF5-A988-ACEAD93AB588}"/>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16F-44A0-8327-2076E5D3FFF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E4-4DF5-A988-ACEAD93AB5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16F-44A0-8327-2076E5D3FFF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16F-44A0-8327-2076E5D3FFF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16F-44A0-8327-2076E5D3FFF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16F-44A0-8327-2076E5D3FFF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16F-44A0-8327-2076E5D3FFFB}"/>
                </c:ext>
              </c:extLst>
            </c:dLbl>
            <c:spPr>
              <a:noFill/>
              <a:ln>
                <a:noFill/>
              </a:ln>
              <a:effectLst/>
            </c:spPr>
            <c:txPr>
              <a:bodyPr/>
              <a:lstStyle/>
              <a:p>
                <a:pPr>
                  <a:defRPr sz="1050"/>
                </a:pPr>
                <a:endParaRPr lang="ja-JP"/>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Sheet1!$A$2:$A$12</c:f>
              <c:strCache>
                <c:ptCount val="11"/>
                <c:pt idx="0">
                  <c:v>放火</c:v>
                </c:pt>
                <c:pt idx="1">
                  <c:v>たばこ</c:v>
                </c:pt>
                <c:pt idx="2">
                  <c:v>こんろ</c:v>
                </c:pt>
                <c:pt idx="3">
                  <c:v>たき火</c:v>
                </c:pt>
                <c:pt idx="4">
                  <c:v>火入れ</c:v>
                </c:pt>
                <c:pt idx="5">
                  <c:v>電灯電話配線</c:v>
                </c:pt>
                <c:pt idx="6">
                  <c:v>ストーブ</c:v>
                </c:pt>
                <c:pt idx="7">
                  <c:v>配線機器</c:v>
                </c:pt>
                <c:pt idx="8">
                  <c:v>電気機器</c:v>
                </c:pt>
                <c:pt idx="9">
                  <c:v>火あそび</c:v>
                </c:pt>
                <c:pt idx="10">
                  <c:v>その他</c:v>
                </c:pt>
              </c:strCache>
            </c:strRef>
          </c:cat>
          <c:val>
            <c:numRef>
              <c:f>Sheet1!$B$2:$B$12</c:f>
              <c:numCache>
                <c:formatCode>General</c:formatCode>
                <c:ptCount val="11"/>
                <c:pt idx="0">
                  <c:v>6502</c:v>
                </c:pt>
                <c:pt idx="1">
                  <c:v>3638</c:v>
                </c:pt>
                <c:pt idx="2">
                  <c:v>3497</c:v>
                </c:pt>
                <c:pt idx="3">
                  <c:v>2305</c:v>
                </c:pt>
                <c:pt idx="4">
                  <c:v>1343</c:v>
                </c:pt>
                <c:pt idx="5">
                  <c:v>1341</c:v>
                </c:pt>
                <c:pt idx="6">
                  <c:v>1228</c:v>
                </c:pt>
                <c:pt idx="7">
                  <c:v>1160</c:v>
                </c:pt>
                <c:pt idx="8">
                  <c:v>1104</c:v>
                </c:pt>
                <c:pt idx="9">
                  <c:v>752</c:v>
                </c:pt>
                <c:pt idx="10">
                  <c:v>11306</c:v>
                </c:pt>
              </c:numCache>
            </c:numRef>
          </c:val>
          <c:extLst xmlns:c16r2="http://schemas.microsoft.com/office/drawing/2015/06/chart">
            <c:ext xmlns:c16="http://schemas.microsoft.com/office/drawing/2014/chart" uri="{C3380CC4-5D6E-409C-BE32-E72D297353CC}">
              <c16:uniqueId val="{00000008-28E4-4DF5-A988-ACEAD93AB588}"/>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出火件数</c:v>
                </c:pt>
              </c:strCache>
            </c:strRef>
          </c:tx>
          <c:spPr>
            <a:solidFill>
              <a:schemeClr val="bg1">
                <a:lumMod val="95000"/>
              </a:schemeClr>
            </a:solidFill>
            <a:ln>
              <a:solidFill>
                <a:schemeClr val="bg1">
                  <a:lumMod val="65000"/>
                </a:schemeClr>
              </a:solidFill>
            </a:ln>
          </c:spPr>
          <c:dPt>
            <c:idx val="0"/>
            <c:bubble3D val="0"/>
            <c:spPr>
              <a:solidFill>
                <a:schemeClr val="accent2"/>
              </a:solidFill>
              <a:ln>
                <a:solidFill>
                  <a:schemeClr val="bg1">
                    <a:lumMod val="65000"/>
                  </a:schemeClr>
                </a:solidFill>
              </a:ln>
            </c:spPr>
            <c:extLst xmlns:c16r2="http://schemas.microsoft.com/office/drawing/2015/06/chart">
              <c:ext xmlns:c16="http://schemas.microsoft.com/office/drawing/2014/chart" uri="{C3380CC4-5D6E-409C-BE32-E72D297353CC}">
                <c16:uniqueId val="{00000001-9FED-4E8D-A34D-8C342DBC1B7D}"/>
              </c:ext>
            </c:extLst>
          </c:dPt>
          <c:dPt>
            <c:idx val="1"/>
            <c:bubble3D val="0"/>
            <c:spPr>
              <a:solidFill>
                <a:schemeClr val="accent2">
                  <a:lumMod val="60000"/>
                  <a:lumOff val="4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0-28E4-4DF5-A988-ACEAD93AB588}"/>
              </c:ext>
            </c:extLst>
          </c:dPt>
          <c:dPt>
            <c:idx val="2"/>
            <c:bubble3D val="0"/>
            <c:spPr>
              <a:solidFill>
                <a:schemeClr val="accent2">
                  <a:lumMod val="40000"/>
                  <a:lumOff val="6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9FED-4E8D-A34D-8C342DBC1B7D}"/>
              </c:ext>
            </c:extLst>
          </c:dPt>
          <c:dPt>
            <c:idx val="4"/>
            <c:bubble3D val="0"/>
            <c:extLst xmlns:c16r2="http://schemas.microsoft.com/office/drawing/2015/06/chart">
              <c:ext xmlns:c16="http://schemas.microsoft.com/office/drawing/2014/chart" uri="{C3380CC4-5D6E-409C-BE32-E72D297353CC}">
                <c16:uniqueId val="{00000001-28E4-4DF5-A988-ACEAD93AB588}"/>
              </c:ext>
            </c:extLst>
          </c:dPt>
          <c:dPt>
            <c:idx val="10"/>
            <c:bubble3D val="0"/>
            <c:extLst xmlns:c16r2="http://schemas.microsoft.com/office/drawing/2015/06/chart">
              <c:ext xmlns:c16="http://schemas.microsoft.com/office/drawing/2014/chart" uri="{C3380CC4-5D6E-409C-BE32-E72D297353CC}">
                <c16:uniqueId val="{00000003-28E4-4DF5-A988-ACEAD93AB588}"/>
              </c:ext>
            </c:extLst>
          </c:dPt>
          <c:dPt>
            <c:idx val="11"/>
            <c:bubble3D val="0"/>
            <c:extLst xmlns:c16r2="http://schemas.microsoft.com/office/drawing/2015/06/chart">
              <c:ext xmlns:c16="http://schemas.microsoft.com/office/drawing/2014/chart" uri="{C3380CC4-5D6E-409C-BE32-E72D297353CC}">
                <c16:uniqueId val="{00000005-28E4-4DF5-A988-ACEAD93AB588}"/>
              </c:ext>
            </c:extLst>
          </c:dPt>
          <c:dPt>
            <c:idx val="12"/>
            <c:bubble3D val="0"/>
            <c:extLst xmlns:c16r2="http://schemas.microsoft.com/office/drawing/2015/06/chart">
              <c:ext xmlns:c16="http://schemas.microsoft.com/office/drawing/2014/chart" uri="{C3380CC4-5D6E-409C-BE32-E72D297353CC}">
                <c16:uniqueId val="{00000007-28E4-4DF5-A988-ACEAD93AB588}"/>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FED-4E8D-A34D-8C342DBC1B7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E4-4DF5-A988-ACEAD93AB5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FED-4E8D-A34D-8C342DBC1B7D}"/>
                </c:ext>
              </c:extLst>
            </c:dLbl>
            <c:dLbl>
              <c:idx val="6"/>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FED-4E8D-A34D-8C342DBC1B7D}"/>
                </c:ext>
              </c:extLst>
            </c:dLbl>
            <c:dLbl>
              <c:idx val="7"/>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FED-4E8D-A34D-8C342DBC1B7D}"/>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FED-4E8D-A34D-8C342DBC1B7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FED-4E8D-A34D-8C342DBC1B7D}"/>
                </c:ext>
              </c:extLst>
            </c:dLbl>
            <c:spPr>
              <a:noFill/>
              <a:ln>
                <a:noFill/>
              </a:ln>
              <a:effectLst/>
            </c:spPr>
            <c:txPr>
              <a:bodyPr/>
              <a:lstStyle/>
              <a:p>
                <a:pPr>
                  <a:defRPr sz="1050"/>
                </a:pPr>
                <a:endParaRPr lang="ja-JP"/>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住宅</c:v>
                </c:pt>
                <c:pt idx="1">
                  <c:v>複合施設</c:v>
                </c:pt>
                <c:pt idx="2">
                  <c:v>事業所</c:v>
                </c:pt>
                <c:pt idx="3">
                  <c:v>商業施設</c:v>
                </c:pt>
                <c:pt idx="4">
                  <c:v>公共施設</c:v>
                </c:pt>
                <c:pt idx="5">
                  <c:v>他の建物</c:v>
                </c:pt>
                <c:pt idx="6">
                  <c:v>車両</c:v>
                </c:pt>
                <c:pt idx="7">
                  <c:v>その他</c:v>
                </c:pt>
              </c:strCache>
            </c:strRef>
          </c:cat>
          <c:val>
            <c:numRef>
              <c:f>Sheet1!$B$2:$B$9</c:f>
              <c:numCache>
                <c:formatCode>General</c:formatCode>
                <c:ptCount val="8"/>
                <c:pt idx="0">
                  <c:v>1046</c:v>
                </c:pt>
                <c:pt idx="1">
                  <c:v>275</c:v>
                </c:pt>
                <c:pt idx="2">
                  <c:v>203</c:v>
                </c:pt>
                <c:pt idx="3">
                  <c:v>79</c:v>
                </c:pt>
                <c:pt idx="4">
                  <c:v>39</c:v>
                </c:pt>
                <c:pt idx="5">
                  <c:v>139</c:v>
                </c:pt>
                <c:pt idx="6">
                  <c:v>231</c:v>
                </c:pt>
                <c:pt idx="7">
                  <c:v>655</c:v>
                </c:pt>
              </c:numCache>
            </c:numRef>
          </c:val>
          <c:extLst xmlns:c16r2="http://schemas.microsoft.com/office/drawing/2015/06/chart">
            <c:ext xmlns:c16="http://schemas.microsoft.com/office/drawing/2014/chart" uri="{C3380CC4-5D6E-409C-BE32-E72D297353CC}">
              <c16:uniqueId val="{00000008-28E4-4DF5-A988-ACEAD93AB588}"/>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出火件数</c:v>
                </c:pt>
              </c:strCache>
            </c:strRef>
          </c:tx>
          <c:spPr>
            <a:solidFill>
              <a:schemeClr val="bg1">
                <a:lumMod val="95000"/>
              </a:schemeClr>
            </a:solidFill>
            <a:ln>
              <a:solidFill>
                <a:schemeClr val="bg1">
                  <a:lumMod val="65000"/>
                </a:schemeClr>
              </a:solidFill>
            </a:ln>
          </c:spPr>
          <c:dPt>
            <c:idx val="0"/>
            <c:bubble3D val="0"/>
            <c:spPr>
              <a:solidFill>
                <a:schemeClr val="accent2"/>
              </a:solidFill>
              <a:ln>
                <a:solidFill>
                  <a:schemeClr val="bg1">
                    <a:lumMod val="65000"/>
                  </a:schemeClr>
                </a:solidFill>
              </a:ln>
            </c:spPr>
            <c:extLst xmlns:c16r2="http://schemas.microsoft.com/office/drawing/2015/06/chart">
              <c:ext xmlns:c16="http://schemas.microsoft.com/office/drawing/2014/chart" uri="{C3380CC4-5D6E-409C-BE32-E72D297353CC}">
                <c16:uniqueId val="{00000001-1439-4432-BA25-E7EB5CED462B}"/>
              </c:ext>
            </c:extLst>
          </c:dPt>
          <c:dPt>
            <c:idx val="1"/>
            <c:bubble3D val="0"/>
            <c:spPr>
              <a:solidFill>
                <a:schemeClr val="accent2">
                  <a:lumMod val="60000"/>
                  <a:lumOff val="4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0-28E4-4DF5-A988-ACEAD93AB588}"/>
              </c:ext>
            </c:extLst>
          </c:dPt>
          <c:dPt>
            <c:idx val="2"/>
            <c:bubble3D val="0"/>
            <c:spPr>
              <a:solidFill>
                <a:schemeClr val="accent2">
                  <a:lumMod val="40000"/>
                  <a:lumOff val="6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1439-4432-BA25-E7EB5CED462B}"/>
              </c:ext>
            </c:extLst>
          </c:dPt>
          <c:dPt>
            <c:idx val="4"/>
            <c:bubble3D val="0"/>
            <c:extLst xmlns:c16r2="http://schemas.microsoft.com/office/drawing/2015/06/chart">
              <c:ext xmlns:c16="http://schemas.microsoft.com/office/drawing/2014/chart" uri="{C3380CC4-5D6E-409C-BE32-E72D297353CC}">
                <c16:uniqueId val="{00000001-28E4-4DF5-A988-ACEAD93AB588}"/>
              </c:ext>
            </c:extLst>
          </c:dPt>
          <c:dPt>
            <c:idx val="10"/>
            <c:bubble3D val="0"/>
            <c:extLst xmlns:c16r2="http://schemas.microsoft.com/office/drawing/2015/06/chart">
              <c:ext xmlns:c16="http://schemas.microsoft.com/office/drawing/2014/chart" uri="{C3380CC4-5D6E-409C-BE32-E72D297353CC}">
                <c16:uniqueId val="{00000003-28E4-4DF5-A988-ACEAD93AB588}"/>
              </c:ext>
            </c:extLst>
          </c:dPt>
          <c:dPt>
            <c:idx val="11"/>
            <c:bubble3D val="0"/>
            <c:extLst xmlns:c16r2="http://schemas.microsoft.com/office/drawing/2015/06/chart">
              <c:ext xmlns:c16="http://schemas.microsoft.com/office/drawing/2014/chart" uri="{C3380CC4-5D6E-409C-BE32-E72D297353CC}">
                <c16:uniqueId val="{00000005-28E4-4DF5-A988-ACEAD93AB588}"/>
              </c:ext>
            </c:extLst>
          </c:dPt>
          <c:dPt>
            <c:idx val="12"/>
            <c:bubble3D val="0"/>
            <c:extLst xmlns:c16r2="http://schemas.microsoft.com/office/drawing/2015/06/chart">
              <c:ext xmlns:c16="http://schemas.microsoft.com/office/drawing/2014/chart" uri="{C3380CC4-5D6E-409C-BE32-E72D297353CC}">
                <c16:uniqueId val="{00000007-28E4-4DF5-A988-ACEAD93AB588}"/>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439-4432-BA25-E7EB5CED462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E4-4DF5-A988-ACEAD93AB5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439-4432-BA25-E7EB5CED462B}"/>
                </c:ext>
              </c:extLst>
            </c:dLbl>
            <c:dLbl>
              <c:idx val="6"/>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439-4432-BA25-E7EB5CED462B}"/>
                </c:ext>
              </c:extLst>
            </c:dLbl>
            <c:dLbl>
              <c:idx val="7"/>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439-4432-BA25-E7EB5CED462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439-4432-BA25-E7EB5CED462B}"/>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439-4432-BA25-E7EB5CED462B}"/>
                </c:ext>
              </c:extLst>
            </c:dLbl>
            <c:spPr>
              <a:noFill/>
              <a:ln>
                <a:noFill/>
              </a:ln>
              <a:effectLst/>
            </c:spPr>
            <c:txPr>
              <a:bodyPr/>
              <a:lstStyle/>
              <a:p>
                <a:pPr>
                  <a:defRPr sz="1050"/>
                </a:pPr>
                <a:endParaRPr lang="ja-JP"/>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Sheet1!$A$2:$A$9</c:f>
              <c:strCache>
                <c:ptCount val="8"/>
                <c:pt idx="0">
                  <c:v>住宅</c:v>
                </c:pt>
                <c:pt idx="1">
                  <c:v>複合施設</c:v>
                </c:pt>
                <c:pt idx="2">
                  <c:v>事業所</c:v>
                </c:pt>
                <c:pt idx="3">
                  <c:v>商業施設</c:v>
                </c:pt>
                <c:pt idx="4">
                  <c:v>公共施設</c:v>
                </c:pt>
                <c:pt idx="5">
                  <c:v>他の建物</c:v>
                </c:pt>
                <c:pt idx="6">
                  <c:v>車両</c:v>
                </c:pt>
                <c:pt idx="7">
                  <c:v>その他</c:v>
                </c:pt>
              </c:strCache>
            </c:strRef>
          </c:cat>
          <c:val>
            <c:numRef>
              <c:f>Sheet1!$B$2:$B$9</c:f>
              <c:numCache>
                <c:formatCode>General</c:formatCode>
                <c:ptCount val="8"/>
                <c:pt idx="0">
                  <c:v>13553</c:v>
                </c:pt>
                <c:pt idx="1">
                  <c:v>2983</c:v>
                </c:pt>
                <c:pt idx="2">
                  <c:v>3047</c:v>
                </c:pt>
                <c:pt idx="3">
                  <c:v>1304</c:v>
                </c:pt>
                <c:pt idx="4">
                  <c:v>611</c:v>
                </c:pt>
                <c:pt idx="5">
                  <c:v>3155</c:v>
                </c:pt>
                <c:pt idx="6">
                  <c:v>4584</c:v>
                </c:pt>
                <c:pt idx="7">
                  <c:v>15790</c:v>
                </c:pt>
              </c:numCache>
            </c:numRef>
          </c:val>
          <c:extLst xmlns:c16r2="http://schemas.microsoft.com/office/drawing/2015/06/chart">
            <c:ext xmlns:c16="http://schemas.microsoft.com/office/drawing/2014/chart" uri="{C3380CC4-5D6E-409C-BE32-E72D297353CC}">
              <c16:uniqueId val="{00000008-28E4-4DF5-A988-ACEAD93AB588}"/>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c:spPr>
          <c:invertIfNegative val="0"/>
          <c:dLbls>
            <c:numFmt formatCode="#,##0_);[Red]\(#,##0\)" sourceLinked="0"/>
            <c:txPr>
              <a:bodyPr/>
              <a:lstStyle/>
              <a:p>
                <a:pPr>
                  <a:defRPr sz="900"/>
                </a:pPr>
                <a:endParaRPr lang="ja-JP"/>
              </a:p>
            </c:txPr>
            <c:showLegendKey val="0"/>
            <c:showVal val="1"/>
            <c:showCatName val="0"/>
            <c:showSerName val="0"/>
            <c:showPercent val="0"/>
            <c:showBubbleSize val="0"/>
            <c:showLeaderLines val="0"/>
          </c:dLbls>
          <c:cat>
            <c:strRef>
              <c:f>Sheet1!$A$2:$A$7</c:f>
              <c:strCache>
                <c:ptCount val="6"/>
                <c:pt idx="0">
                  <c:v>70万以上</c:v>
                </c:pt>
                <c:pt idx="1">
                  <c:v>30～70万</c:v>
                </c:pt>
                <c:pt idx="2">
                  <c:v>20～30万</c:v>
                </c:pt>
                <c:pt idx="3">
                  <c:v>10～20万</c:v>
                </c:pt>
                <c:pt idx="4">
                  <c:v>5～10万</c:v>
                </c:pt>
                <c:pt idx="5">
                  <c:v>5万未満</c:v>
                </c:pt>
              </c:strCache>
            </c:strRef>
          </c:cat>
          <c:val>
            <c:numRef>
              <c:f>Sheet1!$B$2:$B$7</c:f>
              <c:numCache>
                <c:formatCode>General</c:formatCode>
                <c:ptCount val="6"/>
                <c:pt idx="0">
                  <c:v>11532.047252575114</c:v>
                </c:pt>
                <c:pt idx="1">
                  <c:v>9224.5972593462393</c:v>
                </c:pt>
                <c:pt idx="2">
                  <c:v>9508.5623676463802</c:v>
                </c:pt>
                <c:pt idx="3">
                  <c:v>9918.0139724402925</c:v>
                </c:pt>
                <c:pt idx="4">
                  <c:v>10969.754499778786</c:v>
                </c:pt>
                <c:pt idx="5">
                  <c:v>18524.451893986326</c:v>
                </c:pt>
              </c:numCache>
            </c:numRef>
          </c:val>
        </c:ser>
        <c:dLbls>
          <c:showLegendKey val="0"/>
          <c:showVal val="0"/>
          <c:showCatName val="0"/>
          <c:showSerName val="0"/>
          <c:showPercent val="0"/>
          <c:showBubbleSize val="0"/>
        </c:dLbls>
        <c:gapWidth val="100"/>
        <c:axId val="180700672"/>
        <c:axId val="180702592"/>
      </c:barChart>
      <c:catAx>
        <c:axId val="180700672"/>
        <c:scaling>
          <c:orientation val="minMax"/>
        </c:scaling>
        <c:delete val="0"/>
        <c:axPos val="b"/>
        <c:majorTickMark val="out"/>
        <c:minorTickMark val="none"/>
        <c:tickLblPos val="nextTo"/>
        <c:crossAx val="180702592"/>
        <c:crosses val="autoZero"/>
        <c:auto val="1"/>
        <c:lblAlgn val="ctr"/>
        <c:lblOffset val="100"/>
        <c:noMultiLvlLbl val="0"/>
      </c:catAx>
      <c:valAx>
        <c:axId val="180702592"/>
        <c:scaling>
          <c:orientation val="minMax"/>
          <c:max val="20000"/>
          <c:min val="0"/>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050"/>
            </a:pPr>
            <a:endParaRPr lang="ja-JP"/>
          </a:p>
        </c:txPr>
        <c:crossAx val="180700672"/>
        <c:crosses val="autoZero"/>
        <c:crossBetween val="between"/>
        <c:majorUnit val="5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東京都</c:v>
                </c:pt>
              </c:strCache>
            </c:strRef>
          </c:tx>
          <c:spPr>
            <a:ln>
              <a:solidFill>
                <a:schemeClr val="tx1"/>
              </a:solidFill>
            </a:ln>
          </c:spPr>
          <c:marker>
            <c:symbol val="none"/>
          </c:marker>
          <c:dLbls>
            <c:dLbl>
              <c:idx val="34"/>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A76-4AAC-8A89-0FD4E02E2093}"/>
                </c:ext>
              </c:extLst>
            </c:dLbl>
            <c:numFmt formatCode="#,##0_);[Red]\(#,##0\)" sourceLinked="0"/>
            <c:spPr>
              <a:noFill/>
              <a:ln>
                <a:noFill/>
              </a:ln>
              <a:effectLst/>
            </c:spPr>
            <c:txPr>
              <a:bodyPr/>
              <a:lstStyle/>
              <a:p>
                <a:pPr>
                  <a:defRPr sz="9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General</c:formatCode>
                <c:ptCount val="35"/>
                <c:pt idx="0">
                  <c:v>8756.7187435043106</c:v>
                </c:pt>
                <c:pt idx="1">
                  <c:v>9505.8089626698784</c:v>
                </c:pt>
                <c:pt idx="2">
                  <c:v>9727.2972532188833</c:v>
                </c:pt>
                <c:pt idx="3">
                  <c:v>10153.131452991453</c:v>
                </c:pt>
                <c:pt idx="4">
                  <c:v>10798.244493579386</c:v>
                </c:pt>
                <c:pt idx="5">
                  <c:v>11373.800601097455</c:v>
                </c:pt>
                <c:pt idx="6">
                  <c:v>12003.865578734858</c:v>
                </c:pt>
                <c:pt idx="7">
                  <c:v>12611.626819214267</c:v>
                </c:pt>
                <c:pt idx="8">
                  <c:v>14698.491703865913</c:v>
                </c:pt>
                <c:pt idx="9">
                  <c:v>15786.412543201552</c:v>
                </c:pt>
                <c:pt idx="10">
                  <c:v>17255.285641010891</c:v>
                </c:pt>
                <c:pt idx="11">
                  <c:v>18998.969900790315</c:v>
                </c:pt>
                <c:pt idx="12">
                  <c:v>19201.679902414402</c:v>
                </c:pt>
                <c:pt idx="13">
                  <c:v>20048.364418938305</c:v>
                </c:pt>
                <c:pt idx="14">
                  <c:v>21476.409715157679</c:v>
                </c:pt>
                <c:pt idx="15">
                  <c:v>20586.411213897529</c:v>
                </c:pt>
                <c:pt idx="16">
                  <c:v>20256.337398373984</c:v>
                </c:pt>
                <c:pt idx="17">
                  <c:v>20086.229610302162</c:v>
                </c:pt>
                <c:pt idx="18">
                  <c:v>19610.155708183265</c:v>
                </c:pt>
                <c:pt idx="19">
                  <c:v>19176.627806058583</c:v>
                </c:pt>
                <c:pt idx="20">
                  <c:v>18314.555473300497</c:v>
                </c:pt>
                <c:pt idx="21">
                  <c:v>18287.846198109331</c:v>
                </c:pt>
                <c:pt idx="22">
                  <c:v>18478.769211963165</c:v>
                </c:pt>
                <c:pt idx="23">
                  <c:v>17740.809735227638</c:v>
                </c:pt>
                <c:pt idx="24">
                  <c:v>17622.674250921329</c:v>
                </c:pt>
                <c:pt idx="25">
                  <c:v>17415.581841230392</c:v>
                </c:pt>
                <c:pt idx="26">
                  <c:v>17087.145702141057</c:v>
                </c:pt>
                <c:pt idx="27">
                  <c:v>17193.344489414696</c:v>
                </c:pt>
                <c:pt idx="28">
                  <c:v>17129.996762506747</c:v>
                </c:pt>
                <c:pt idx="29">
                  <c:v>16817.332081545064</c:v>
                </c:pt>
                <c:pt idx="30">
                  <c:v>16484.278676181595</c:v>
                </c:pt>
                <c:pt idx="31">
                  <c:v>16729.977796301908</c:v>
                </c:pt>
                <c:pt idx="32">
                  <c:v>16684.675510204081</c:v>
                </c:pt>
                <c:pt idx="33">
                  <c:v>16644.720977443609</c:v>
                </c:pt>
                <c:pt idx="34">
                  <c:v>16689.803061986557</c:v>
                </c:pt>
              </c:numCache>
            </c:numRef>
          </c:val>
          <c:smooth val="0"/>
          <c:extLst xmlns:c16r2="http://schemas.microsoft.com/office/drawing/2015/06/chart">
            <c:ext xmlns:c16="http://schemas.microsoft.com/office/drawing/2014/chart" uri="{C3380CC4-5D6E-409C-BE32-E72D297353CC}">
              <c16:uniqueId val="{00000002-F185-47DD-B708-E6DE1539D4B1}"/>
            </c:ext>
          </c:extLst>
        </c:ser>
        <c:ser>
          <c:idx val="1"/>
          <c:order val="1"/>
          <c:tx>
            <c:strRef>
              <c:f>Sheet1!$C$1</c:f>
              <c:strCache>
                <c:ptCount val="1"/>
                <c:pt idx="0">
                  <c:v>大阪府</c:v>
                </c:pt>
              </c:strCache>
            </c:strRef>
          </c:tx>
          <c:spPr>
            <a:ln w="57150">
              <a:solidFill>
                <a:srgbClr val="FF0000"/>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Sheet1!$C$2:$C$36</c:f>
              <c:numCache>
                <c:formatCode>General</c:formatCode>
                <c:ptCount val="35"/>
                <c:pt idx="0">
                  <c:v>6062.5966106351534</c:v>
                </c:pt>
                <c:pt idx="1">
                  <c:v>6621.9139734398868</c:v>
                </c:pt>
                <c:pt idx="2">
                  <c:v>6797.6165281517033</c:v>
                </c:pt>
                <c:pt idx="3">
                  <c:v>7097.302980903587</c:v>
                </c:pt>
                <c:pt idx="4">
                  <c:v>7450.0676552363302</c:v>
                </c:pt>
                <c:pt idx="5">
                  <c:v>7674.5417534071785</c:v>
                </c:pt>
                <c:pt idx="6">
                  <c:v>8013.9128087306144</c:v>
                </c:pt>
                <c:pt idx="7">
                  <c:v>8297.7927206134827</c:v>
                </c:pt>
                <c:pt idx="8">
                  <c:v>8745.0651577503431</c:v>
                </c:pt>
                <c:pt idx="9">
                  <c:v>9147.592406221409</c:v>
                </c:pt>
                <c:pt idx="10">
                  <c:v>10033.678111071065</c:v>
                </c:pt>
                <c:pt idx="11">
                  <c:v>11381.833257142856</c:v>
                </c:pt>
                <c:pt idx="12">
                  <c:v>11619.841114028079</c:v>
                </c:pt>
                <c:pt idx="13">
                  <c:v>12071.169025336681</c:v>
                </c:pt>
                <c:pt idx="14">
                  <c:v>12538.464208242949</c:v>
                </c:pt>
                <c:pt idx="15">
                  <c:v>13792.509901937738</c:v>
                </c:pt>
                <c:pt idx="16">
                  <c:v>13675.808107187464</c:v>
                </c:pt>
                <c:pt idx="17">
                  <c:v>14037.683356039963</c:v>
                </c:pt>
                <c:pt idx="18">
                  <c:v>14541.895154884829</c:v>
                </c:pt>
                <c:pt idx="19">
                  <c:v>14340.355611029163</c:v>
                </c:pt>
                <c:pt idx="20">
                  <c:v>13958.225256530859</c:v>
                </c:pt>
                <c:pt idx="21">
                  <c:v>13632.00884253486</c:v>
                </c:pt>
                <c:pt idx="22">
                  <c:v>14367.025280580434</c:v>
                </c:pt>
                <c:pt idx="23">
                  <c:v>13557.931550317317</c:v>
                </c:pt>
                <c:pt idx="24">
                  <c:v>13083.816430594901</c:v>
                </c:pt>
                <c:pt idx="25">
                  <c:v>12817.7787511316</c:v>
                </c:pt>
                <c:pt idx="26">
                  <c:v>12968.324195740825</c:v>
                </c:pt>
                <c:pt idx="27">
                  <c:v>13302.129313270732</c:v>
                </c:pt>
                <c:pt idx="28">
                  <c:v>12310</c:v>
                </c:pt>
                <c:pt idx="29">
                  <c:v>12529.330999435348</c:v>
                </c:pt>
                <c:pt idx="30">
                  <c:v>11977.122008472412</c:v>
                </c:pt>
                <c:pt idx="31">
                  <c:v>12307.421961403905</c:v>
                </c:pt>
                <c:pt idx="32">
                  <c:v>12241.055103884373</c:v>
                </c:pt>
                <c:pt idx="33">
                  <c:v>12309.903943948468</c:v>
                </c:pt>
                <c:pt idx="34">
                  <c:v>12279.379017655048</c:v>
                </c:pt>
              </c:numCache>
            </c:numRef>
          </c:val>
          <c:smooth val="0"/>
          <c:extLst xmlns:c16r2="http://schemas.microsoft.com/office/drawing/2015/06/chart">
            <c:ext xmlns:c16="http://schemas.microsoft.com/office/drawing/2014/chart" uri="{C3380CC4-5D6E-409C-BE32-E72D297353CC}">
              <c16:uniqueId val="{00000005-F185-47DD-B708-E6DE1539D4B1}"/>
            </c:ext>
          </c:extLst>
        </c:ser>
        <c:ser>
          <c:idx val="2"/>
          <c:order val="2"/>
          <c:tx>
            <c:strRef>
              <c:f>Sheet1!$D$1</c:f>
              <c:strCache>
                <c:ptCount val="1"/>
                <c:pt idx="0">
                  <c:v>大阪市</c:v>
                </c:pt>
              </c:strCache>
            </c:strRef>
          </c:tx>
          <c:spPr>
            <a:ln w="38100">
              <a:solidFill>
                <a:schemeClr val="tx1"/>
              </a:solidFill>
              <a:prstDash val="sysDot"/>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Sheet1!$D$2:$D$36</c:f>
              <c:numCache>
                <c:formatCode>General</c:formatCode>
                <c:ptCount val="35"/>
                <c:pt idx="0">
                  <c:v>8744.7477135240042</c:v>
                </c:pt>
                <c:pt idx="1">
                  <c:v>9263.7526938070623</c:v>
                </c:pt>
                <c:pt idx="2">
                  <c:v>9470.0570769814913</c:v>
                </c:pt>
                <c:pt idx="3">
                  <c:v>9881.9019006739672</c:v>
                </c:pt>
                <c:pt idx="4">
                  <c:v>10105.260597639888</c:v>
                </c:pt>
                <c:pt idx="5">
                  <c:v>10623.242721002456</c:v>
                </c:pt>
                <c:pt idx="6">
                  <c:v>11191.29693090953</c:v>
                </c:pt>
                <c:pt idx="7">
                  <c:v>11627.007070079608</c:v>
                </c:pt>
                <c:pt idx="8">
                  <c:v>12172.521981757096</c:v>
                </c:pt>
                <c:pt idx="9">
                  <c:v>12233.064031175756</c:v>
                </c:pt>
                <c:pt idx="10">
                  <c:v>13024.891564125322</c:v>
                </c:pt>
                <c:pt idx="11">
                  <c:v>13900.118590279577</c:v>
                </c:pt>
                <c:pt idx="12">
                  <c:v>14845.714162792056</c:v>
                </c:pt>
                <c:pt idx="13">
                  <c:v>15613.386924394039</c:v>
                </c:pt>
                <c:pt idx="14">
                  <c:v>15952.400776375687</c:v>
                </c:pt>
                <c:pt idx="15">
                  <c:v>17298.886690508567</c:v>
                </c:pt>
                <c:pt idx="16">
                  <c:v>17750.16065232531</c:v>
                </c:pt>
                <c:pt idx="17">
                  <c:v>18236.119320280752</c:v>
                </c:pt>
                <c:pt idx="18">
                  <c:v>19495.534547909585</c:v>
                </c:pt>
                <c:pt idx="19">
                  <c:v>19380.008946663325</c:v>
                </c:pt>
                <c:pt idx="20">
                  <c:v>18385.06348584939</c:v>
                </c:pt>
                <c:pt idx="21">
                  <c:v>17828.530923159007</c:v>
                </c:pt>
                <c:pt idx="22">
                  <c:v>17361.791541158404</c:v>
                </c:pt>
                <c:pt idx="23">
                  <c:v>17285.15813038516</c:v>
                </c:pt>
                <c:pt idx="24">
                  <c:v>17254.107113943101</c:v>
                </c:pt>
                <c:pt idx="25">
                  <c:v>15620.650552664303</c:v>
                </c:pt>
                <c:pt idx="26">
                  <c:v>15956.375922979767</c:v>
                </c:pt>
                <c:pt idx="27">
                  <c:v>17357.295560027153</c:v>
                </c:pt>
                <c:pt idx="28">
                  <c:v>14633.117664590462</c:v>
                </c:pt>
                <c:pt idx="29">
                  <c:v>14424.318631955233</c:v>
                </c:pt>
                <c:pt idx="30">
                  <c:v>14001.196106725136</c:v>
                </c:pt>
                <c:pt idx="31">
                  <c:v>14499.583049218914</c:v>
                </c:pt>
                <c:pt idx="32">
                  <c:v>13840.378355665531</c:v>
                </c:pt>
                <c:pt idx="33">
                  <c:v>13763.26473726163</c:v>
                </c:pt>
                <c:pt idx="34">
                  <c:v>13411.788793729242</c:v>
                </c:pt>
              </c:numCache>
            </c:numRef>
          </c:val>
          <c:smooth val="0"/>
          <c:extLst xmlns:c16r2="http://schemas.microsoft.com/office/drawing/2015/06/chart">
            <c:ext xmlns:c16="http://schemas.microsoft.com/office/drawing/2014/chart" uri="{C3380CC4-5D6E-409C-BE32-E72D297353CC}">
              <c16:uniqueId val="{00000002-AC1E-48B1-A528-3FDF8D8BA97F}"/>
            </c:ext>
          </c:extLst>
        </c:ser>
        <c:ser>
          <c:idx val="3"/>
          <c:order val="3"/>
          <c:tx>
            <c:strRef>
              <c:f>Sheet1!$E$1</c:f>
              <c:strCache>
                <c:ptCount val="1"/>
                <c:pt idx="0">
                  <c:v>愛知県</c:v>
                </c:pt>
              </c:strCache>
            </c:strRef>
          </c:tx>
          <c:spPr>
            <a:ln>
              <a:solidFill>
                <a:schemeClr val="bg1">
                  <a:lumMod val="65000"/>
                </a:schemeClr>
              </a:solidFill>
              <a:prstDash val="solid"/>
            </a:ln>
          </c:spPr>
          <c:marker>
            <c:symbol val="none"/>
          </c:marker>
          <c:dLbls>
            <c:dLbl>
              <c:idx val="34"/>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A76-4AAC-8A89-0FD4E02E2093}"/>
                </c:ext>
              </c:extLst>
            </c:dLbl>
            <c:numFmt formatCode="#,##0_);[Red]\(#,##0\)" sourceLinked="0"/>
            <c:spPr>
              <a:noFill/>
              <a:ln>
                <a:noFill/>
              </a:ln>
              <a:effectLst/>
            </c:spPr>
            <c:txPr>
              <a:bodyPr/>
              <a:lstStyle/>
              <a:p>
                <a:pPr>
                  <a:defRPr sz="900"/>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Sheet1!$E$2:$E$36</c:f>
              <c:numCache>
                <c:formatCode>General</c:formatCode>
                <c:ptCount val="35"/>
                <c:pt idx="0">
                  <c:v>5950.5798955194759</c:v>
                </c:pt>
                <c:pt idx="1">
                  <c:v>6309.1399616980525</c:v>
                </c:pt>
                <c:pt idx="2">
                  <c:v>6450.8362656522431</c:v>
                </c:pt>
                <c:pt idx="3">
                  <c:v>6800.34188572328</c:v>
                </c:pt>
                <c:pt idx="4">
                  <c:v>7000.1282612091863</c:v>
                </c:pt>
                <c:pt idx="5">
                  <c:v>7772.4556371232247</c:v>
                </c:pt>
                <c:pt idx="6">
                  <c:v>8076.710227272727</c:v>
                </c:pt>
                <c:pt idx="7">
                  <c:v>8122.1238196771246</c:v>
                </c:pt>
                <c:pt idx="8">
                  <c:v>8468.0160460187708</c:v>
                </c:pt>
                <c:pt idx="9">
                  <c:v>9593.4763122274016</c:v>
                </c:pt>
                <c:pt idx="10">
                  <c:v>10186.428188909131</c:v>
                </c:pt>
                <c:pt idx="11">
                  <c:v>11048.424282954376</c:v>
                </c:pt>
                <c:pt idx="12">
                  <c:v>11876.407910271548</c:v>
                </c:pt>
                <c:pt idx="13">
                  <c:v>11821.968575624081</c:v>
                </c:pt>
                <c:pt idx="14">
                  <c:v>12389.009504313495</c:v>
                </c:pt>
                <c:pt idx="15">
                  <c:v>13626.842658833231</c:v>
                </c:pt>
                <c:pt idx="16">
                  <c:v>14017.355951863128</c:v>
                </c:pt>
                <c:pt idx="17">
                  <c:v>13380.954119174723</c:v>
                </c:pt>
                <c:pt idx="18">
                  <c:v>13244.297002724796</c:v>
                </c:pt>
                <c:pt idx="19">
                  <c:v>13028.410648015986</c:v>
                </c:pt>
                <c:pt idx="20">
                  <c:v>13464.559368477845</c:v>
                </c:pt>
                <c:pt idx="21">
                  <c:v>13367.384148921168</c:v>
                </c:pt>
                <c:pt idx="22">
                  <c:v>13221.172205861731</c:v>
                </c:pt>
                <c:pt idx="23">
                  <c:v>13656.389539748954</c:v>
                </c:pt>
                <c:pt idx="24">
                  <c:v>13528.693022610625</c:v>
                </c:pt>
                <c:pt idx="25">
                  <c:v>12980.235858003305</c:v>
                </c:pt>
                <c:pt idx="26">
                  <c:v>12863.725058163405</c:v>
                </c:pt>
                <c:pt idx="27">
                  <c:v>12895.756422454806</c:v>
                </c:pt>
                <c:pt idx="28">
                  <c:v>12677.756723881606</c:v>
                </c:pt>
                <c:pt idx="29">
                  <c:v>12313.276615841318</c:v>
                </c:pt>
                <c:pt idx="30">
                  <c:v>11916.692024080256</c:v>
                </c:pt>
                <c:pt idx="31">
                  <c:v>11608.150215749731</c:v>
                </c:pt>
                <c:pt idx="32">
                  <c:v>12170.957991113506</c:v>
                </c:pt>
                <c:pt idx="33">
                  <c:v>11750.030095391643</c:v>
                </c:pt>
                <c:pt idx="34">
                  <c:v>12647.389939637827</c:v>
                </c:pt>
              </c:numCache>
            </c:numRef>
          </c:val>
          <c:smooth val="0"/>
          <c:extLst xmlns:c16r2="http://schemas.microsoft.com/office/drawing/2015/06/chart">
            <c:ext xmlns:c16="http://schemas.microsoft.com/office/drawing/2014/chart" uri="{C3380CC4-5D6E-409C-BE32-E72D297353CC}">
              <c16:uniqueId val="{00000000-F7C6-4B7C-A950-1ED6E1DE8799}"/>
            </c:ext>
          </c:extLst>
        </c:ser>
        <c:dLbls>
          <c:showLegendKey val="0"/>
          <c:showVal val="0"/>
          <c:showCatName val="0"/>
          <c:showSerName val="0"/>
          <c:showPercent val="0"/>
          <c:showBubbleSize val="0"/>
        </c:dLbls>
        <c:marker val="1"/>
        <c:smooth val="0"/>
        <c:axId val="181293824"/>
        <c:axId val="181295360"/>
      </c:lineChart>
      <c:catAx>
        <c:axId val="181293824"/>
        <c:scaling>
          <c:orientation val="minMax"/>
        </c:scaling>
        <c:delete val="0"/>
        <c:axPos val="b"/>
        <c:numFmt formatCode="General" sourceLinked="1"/>
        <c:majorTickMark val="out"/>
        <c:minorTickMark val="none"/>
        <c:tickLblPos val="nextTo"/>
        <c:txPr>
          <a:bodyPr rot="-2700000"/>
          <a:lstStyle/>
          <a:p>
            <a:pPr>
              <a:defRPr sz="1050"/>
            </a:pPr>
            <a:endParaRPr lang="ja-JP"/>
          </a:p>
        </c:txPr>
        <c:crossAx val="181295360"/>
        <c:crosses val="autoZero"/>
        <c:auto val="1"/>
        <c:lblAlgn val="ctr"/>
        <c:lblOffset val="100"/>
        <c:noMultiLvlLbl val="0"/>
      </c:catAx>
      <c:valAx>
        <c:axId val="18129536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81293824"/>
        <c:crosses val="autoZero"/>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東京都</c:v>
                </c:pt>
              </c:strCache>
            </c:strRef>
          </c:tx>
          <c:spPr>
            <a:ln>
              <a:solidFill>
                <a:schemeClr val="tx1"/>
              </a:solidFill>
            </a:ln>
          </c:spPr>
          <c:marker>
            <c:symbol val="none"/>
          </c:marker>
          <c:dLbls>
            <c:dLbl>
              <c:idx val="34"/>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96F-4224-BAB7-7DCD3E6F87C1}"/>
                </c:ext>
              </c:extLst>
            </c:dLbl>
            <c:numFmt formatCode="#,##0_);[Red]\(#,##0\)" sourceLinked="0"/>
            <c:spPr>
              <a:noFill/>
              <a:ln>
                <a:noFill/>
              </a:ln>
              <a:effectLst/>
            </c:spPr>
            <c:txPr>
              <a:bodyPr/>
              <a:lstStyle/>
              <a:p>
                <a:pPr>
                  <a:defRPr sz="9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General</c:formatCode>
                <c:ptCount val="35"/>
                <c:pt idx="0">
                  <c:v>101738019</c:v>
                </c:pt>
                <c:pt idx="1">
                  <c:v>110514535</c:v>
                </c:pt>
                <c:pt idx="2">
                  <c:v>113323013</c:v>
                </c:pt>
                <c:pt idx="3">
                  <c:v>118791638</c:v>
                </c:pt>
                <c:pt idx="4">
                  <c:v>126976557</c:v>
                </c:pt>
                <c:pt idx="5">
                  <c:v>134544816</c:v>
                </c:pt>
                <c:pt idx="6">
                  <c:v>142701954</c:v>
                </c:pt>
                <c:pt idx="7">
                  <c:v>149914408</c:v>
                </c:pt>
                <c:pt idx="8">
                  <c:v>174515192</c:v>
                </c:pt>
                <c:pt idx="9">
                  <c:v>187274212</c:v>
                </c:pt>
                <c:pt idx="10">
                  <c:v>204571126</c:v>
                </c:pt>
                <c:pt idx="11">
                  <c:v>225973748</c:v>
                </c:pt>
                <c:pt idx="12">
                  <c:v>228250369</c:v>
                </c:pt>
                <c:pt idx="13">
                  <c:v>237553070</c:v>
                </c:pt>
                <c:pt idx="14">
                  <c:v>253335729</c:v>
                </c:pt>
                <c:pt idx="15">
                  <c:v>242376274</c:v>
                </c:pt>
                <c:pt idx="16">
                  <c:v>239186832</c:v>
                </c:pt>
                <c:pt idx="17">
                  <c:v>238644494</c:v>
                </c:pt>
                <c:pt idx="18">
                  <c:v>234125649</c:v>
                </c:pt>
                <c:pt idx="19">
                  <c:v>229793531</c:v>
                </c:pt>
                <c:pt idx="20">
                  <c:v>220948647</c:v>
                </c:pt>
                <c:pt idx="21">
                  <c:v>222471649</c:v>
                </c:pt>
                <c:pt idx="22">
                  <c:v>226752977</c:v>
                </c:pt>
                <c:pt idx="23">
                  <c:v>219773151</c:v>
                </c:pt>
                <c:pt idx="24">
                  <c:v>219966220</c:v>
                </c:pt>
                <c:pt idx="25">
                  <c:v>219028824</c:v>
                </c:pt>
                <c:pt idx="26">
                  <c:v>217075099</c:v>
                </c:pt>
                <c:pt idx="27">
                  <c:v>220900090</c:v>
                </c:pt>
                <c:pt idx="28">
                  <c:v>222227448</c:v>
                </c:pt>
                <c:pt idx="29">
                  <c:v>219432549</c:v>
                </c:pt>
                <c:pt idx="30">
                  <c:v>216923019</c:v>
                </c:pt>
                <c:pt idx="31">
                  <c:v>220768787</c:v>
                </c:pt>
                <c:pt idx="32">
                  <c:v>220738257</c:v>
                </c:pt>
                <c:pt idx="33">
                  <c:v>221374789</c:v>
                </c:pt>
                <c:pt idx="34">
                  <c:v>223476463</c:v>
                </c:pt>
              </c:numCache>
            </c:numRef>
          </c:val>
          <c:smooth val="0"/>
          <c:extLst xmlns:c16r2="http://schemas.microsoft.com/office/drawing/2015/06/chart">
            <c:ext xmlns:c16="http://schemas.microsoft.com/office/drawing/2014/chart" uri="{C3380CC4-5D6E-409C-BE32-E72D297353CC}">
              <c16:uniqueId val="{00000002-9847-42E8-B9A4-4C4B616554A0}"/>
            </c:ext>
          </c:extLst>
        </c:ser>
        <c:ser>
          <c:idx val="1"/>
          <c:order val="1"/>
          <c:tx>
            <c:strRef>
              <c:f>Sheet1!$C$1</c:f>
              <c:strCache>
                <c:ptCount val="1"/>
                <c:pt idx="0">
                  <c:v>大阪府</c:v>
                </c:pt>
              </c:strCache>
            </c:strRef>
          </c:tx>
          <c:spPr>
            <a:ln w="57150">
              <a:solidFill>
                <a:srgbClr val="FF0000"/>
              </a:solidFill>
            </a:ln>
          </c:spPr>
          <c:marker>
            <c:symbol val="none"/>
          </c:marker>
          <c:dLbls>
            <c:dLbl>
              <c:idx val="34"/>
              <c:layout/>
              <c:numFmt formatCode="#,##0_);[Red]\(#,##0\)" sourceLinked="0"/>
              <c:spPr/>
              <c:txPr>
                <a:bodyPr/>
                <a:lstStyle/>
                <a:p>
                  <a:pPr>
                    <a:defRPr sz="900"/>
                  </a:pPr>
                  <a:endParaRPr lang="ja-JP"/>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96F-4224-BAB7-7DCD3E6F87C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Sheet1!$C$2:$C$36</c:f>
              <c:numCache>
                <c:formatCode>General</c:formatCode>
                <c:ptCount val="35"/>
                <c:pt idx="0">
                  <c:v>51371085</c:v>
                </c:pt>
                <c:pt idx="1">
                  <c:v>56345866</c:v>
                </c:pt>
                <c:pt idx="2">
                  <c:v>58072038</c:v>
                </c:pt>
                <c:pt idx="3">
                  <c:v>60951638</c:v>
                </c:pt>
                <c:pt idx="4">
                  <c:v>64308984</c:v>
                </c:pt>
                <c:pt idx="5">
                  <c:v>66523657</c:v>
                </c:pt>
                <c:pt idx="6">
                  <c:v>69761111</c:v>
                </c:pt>
                <c:pt idx="7">
                  <c:v>72497815</c:v>
                </c:pt>
                <c:pt idx="8">
                  <c:v>76501830</c:v>
                </c:pt>
                <c:pt idx="9">
                  <c:v>79986548</c:v>
                </c:pt>
                <c:pt idx="10">
                  <c:v>87639322</c:v>
                </c:pt>
                <c:pt idx="11">
                  <c:v>99591041</c:v>
                </c:pt>
                <c:pt idx="12">
                  <c:v>101801428</c:v>
                </c:pt>
                <c:pt idx="13">
                  <c:v>105767583</c:v>
                </c:pt>
                <c:pt idx="14">
                  <c:v>109824408</c:v>
                </c:pt>
                <c:pt idx="15">
                  <c:v>121336406</c:v>
                </c:pt>
                <c:pt idx="16">
                  <c:v>120442842</c:v>
                </c:pt>
                <c:pt idx="17">
                  <c:v>123643915</c:v>
                </c:pt>
                <c:pt idx="18">
                  <c:v>128157722</c:v>
                </c:pt>
                <c:pt idx="19">
                  <c:v>126381554</c:v>
                </c:pt>
                <c:pt idx="20">
                  <c:v>122903304</c:v>
                </c:pt>
                <c:pt idx="21">
                  <c:v>120247950</c:v>
                </c:pt>
                <c:pt idx="22">
                  <c:v>126731530</c:v>
                </c:pt>
                <c:pt idx="23">
                  <c:v>119635188</c:v>
                </c:pt>
                <c:pt idx="24">
                  <c:v>115464680</c:v>
                </c:pt>
                <c:pt idx="25">
                  <c:v>113016483</c:v>
                </c:pt>
                <c:pt idx="26">
                  <c:v>114484366</c:v>
                </c:pt>
                <c:pt idx="27">
                  <c:v>117577521</c:v>
                </c:pt>
                <c:pt idx="28">
                  <c:v>108906570</c:v>
                </c:pt>
                <c:pt idx="29">
                  <c:v>110947226</c:v>
                </c:pt>
                <c:pt idx="30">
                  <c:v>106180121</c:v>
                </c:pt>
                <c:pt idx="31">
                  <c:v>109056066</c:v>
                </c:pt>
                <c:pt idx="32">
                  <c:v>108406784</c:v>
                </c:pt>
                <c:pt idx="33">
                  <c:v>108930340</c:v>
                </c:pt>
                <c:pt idx="34">
                  <c:v>108500593</c:v>
                </c:pt>
              </c:numCache>
            </c:numRef>
          </c:val>
          <c:smooth val="0"/>
          <c:extLst xmlns:c16r2="http://schemas.microsoft.com/office/drawing/2015/06/chart">
            <c:ext xmlns:c16="http://schemas.microsoft.com/office/drawing/2014/chart" uri="{C3380CC4-5D6E-409C-BE32-E72D297353CC}">
              <c16:uniqueId val="{00000005-9847-42E8-B9A4-4C4B616554A0}"/>
            </c:ext>
          </c:extLst>
        </c:ser>
        <c:ser>
          <c:idx val="2"/>
          <c:order val="2"/>
          <c:tx>
            <c:strRef>
              <c:f>Sheet1!$D$1</c:f>
              <c:strCache>
                <c:ptCount val="1"/>
                <c:pt idx="0">
                  <c:v>大阪市</c:v>
                </c:pt>
              </c:strCache>
            </c:strRef>
          </c:tx>
          <c:spPr>
            <a:ln w="38100">
              <a:solidFill>
                <a:schemeClr val="tx1"/>
              </a:solidFill>
              <a:prstDash val="sysDot"/>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Sheet1!$D$2:$D$36</c:f>
              <c:numCache>
                <c:formatCode>General</c:formatCode>
                <c:ptCount val="35"/>
                <c:pt idx="0">
                  <c:v>23157666</c:v>
                </c:pt>
                <c:pt idx="1">
                  <c:v>24411943</c:v>
                </c:pt>
                <c:pt idx="2">
                  <c:v>24841134</c:v>
                </c:pt>
                <c:pt idx="3">
                  <c:v>25939113</c:v>
                </c:pt>
                <c:pt idx="4">
                  <c:v>26590144</c:v>
                </c:pt>
                <c:pt idx="5">
                  <c:v>28005513</c:v>
                </c:pt>
                <c:pt idx="6">
                  <c:v>29587327</c:v>
                </c:pt>
                <c:pt idx="7">
                  <c:v>30808755</c:v>
                </c:pt>
                <c:pt idx="8">
                  <c:v>32213350</c:v>
                </c:pt>
                <c:pt idx="9">
                  <c:v>32263899</c:v>
                </c:pt>
                <c:pt idx="10">
                  <c:v>34176026</c:v>
                </c:pt>
                <c:pt idx="11">
                  <c:v>36323776</c:v>
                </c:pt>
                <c:pt idx="12">
                  <c:v>38647432</c:v>
                </c:pt>
                <c:pt idx="13">
                  <c:v>40422887</c:v>
                </c:pt>
                <c:pt idx="14">
                  <c:v>41078102</c:v>
                </c:pt>
                <c:pt idx="15">
                  <c:v>45018986</c:v>
                </c:pt>
                <c:pt idx="16">
                  <c:v>46184001</c:v>
                </c:pt>
                <c:pt idx="17">
                  <c:v>47390568</c:v>
                </c:pt>
                <c:pt idx="18">
                  <c:v>50591575</c:v>
                </c:pt>
                <c:pt idx="19">
                  <c:v>50298507</c:v>
                </c:pt>
                <c:pt idx="20">
                  <c:v>47713358</c:v>
                </c:pt>
                <c:pt idx="21">
                  <c:v>46480032</c:v>
                </c:pt>
                <c:pt idx="22">
                  <c:v>45292157</c:v>
                </c:pt>
                <c:pt idx="23">
                  <c:v>45207689</c:v>
                </c:pt>
                <c:pt idx="24">
                  <c:v>45288149</c:v>
                </c:pt>
                <c:pt idx="25">
                  <c:v>41063738</c:v>
                </c:pt>
                <c:pt idx="26">
                  <c:v>42044157</c:v>
                </c:pt>
                <c:pt idx="27">
                  <c:v>45872798</c:v>
                </c:pt>
                <c:pt idx="28">
                  <c:v>38787566</c:v>
                </c:pt>
                <c:pt idx="29">
                  <c:v>38365745</c:v>
                </c:pt>
                <c:pt idx="30">
                  <c:v>37317584</c:v>
                </c:pt>
                <c:pt idx="31">
                  <c:v>38722282</c:v>
                </c:pt>
                <c:pt idx="32">
                  <c:v>37055883</c:v>
                </c:pt>
                <c:pt idx="33">
                  <c:v>36933542</c:v>
                </c:pt>
                <c:pt idx="34">
                  <c:v>36027364</c:v>
                </c:pt>
              </c:numCache>
            </c:numRef>
          </c:val>
          <c:smooth val="0"/>
          <c:extLst xmlns:c16r2="http://schemas.microsoft.com/office/drawing/2015/06/chart">
            <c:ext xmlns:c16="http://schemas.microsoft.com/office/drawing/2014/chart" uri="{C3380CC4-5D6E-409C-BE32-E72D297353CC}">
              <c16:uniqueId val="{00000006-9847-42E8-B9A4-4C4B616554A0}"/>
            </c:ext>
          </c:extLst>
        </c:ser>
        <c:ser>
          <c:idx val="3"/>
          <c:order val="3"/>
          <c:tx>
            <c:strRef>
              <c:f>Sheet1!$E$1</c:f>
              <c:strCache>
                <c:ptCount val="1"/>
                <c:pt idx="0">
                  <c:v>愛知県</c:v>
                </c:pt>
              </c:strCache>
            </c:strRef>
          </c:tx>
          <c:spPr>
            <a:ln>
              <a:solidFill>
                <a:schemeClr val="bg1">
                  <a:lumMod val="65000"/>
                </a:schemeClr>
              </a:solidFill>
              <a:prstDash val="solid"/>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Sheet1!$E$2:$E$36</c:f>
              <c:numCache>
                <c:formatCode>General</c:formatCode>
                <c:ptCount val="35"/>
                <c:pt idx="0">
                  <c:v>37022354</c:v>
                </c:pt>
                <c:pt idx="1">
                  <c:v>39533071</c:v>
                </c:pt>
                <c:pt idx="2">
                  <c:v>40698326</c:v>
                </c:pt>
                <c:pt idx="3">
                  <c:v>43202572</c:v>
                </c:pt>
                <c:pt idx="4">
                  <c:v>44807821</c:v>
                </c:pt>
                <c:pt idx="5">
                  <c:v>50172538</c:v>
                </c:pt>
                <c:pt idx="6">
                  <c:v>52595537</c:v>
                </c:pt>
                <c:pt idx="7">
                  <c:v>53329865</c:v>
                </c:pt>
                <c:pt idx="8">
                  <c:v>55939714</c:v>
                </c:pt>
                <c:pt idx="9">
                  <c:v>63787024</c:v>
                </c:pt>
                <c:pt idx="10">
                  <c:v>68153347</c:v>
                </c:pt>
                <c:pt idx="11">
                  <c:v>74344847</c:v>
                </c:pt>
                <c:pt idx="12">
                  <c:v>80474540</c:v>
                </c:pt>
                <c:pt idx="13">
                  <c:v>80507606</c:v>
                </c:pt>
                <c:pt idx="14">
                  <c:v>84728436</c:v>
                </c:pt>
                <c:pt idx="15">
                  <c:v>93593734</c:v>
                </c:pt>
                <c:pt idx="16">
                  <c:v>96677704</c:v>
                </c:pt>
                <c:pt idx="17">
                  <c:v>92743393</c:v>
                </c:pt>
                <c:pt idx="18">
                  <c:v>92352483</c:v>
                </c:pt>
                <c:pt idx="19">
                  <c:v>91277045</c:v>
                </c:pt>
                <c:pt idx="20">
                  <c:v>94834931</c:v>
                </c:pt>
                <c:pt idx="21">
                  <c:v>94788121</c:v>
                </c:pt>
                <c:pt idx="22">
                  <c:v>94280179</c:v>
                </c:pt>
                <c:pt idx="23">
                  <c:v>97916313</c:v>
                </c:pt>
                <c:pt idx="24">
                  <c:v>97528348</c:v>
                </c:pt>
                <c:pt idx="25">
                  <c:v>94167769</c:v>
                </c:pt>
                <c:pt idx="26">
                  <c:v>93995239</c:v>
                </c:pt>
                <c:pt idx="27">
                  <c:v>94874080</c:v>
                </c:pt>
                <c:pt idx="28">
                  <c:v>93802722</c:v>
                </c:pt>
                <c:pt idx="29">
                  <c:v>91253693</c:v>
                </c:pt>
                <c:pt idx="30">
                  <c:v>88311256</c:v>
                </c:pt>
                <c:pt idx="31">
                  <c:v>86086042</c:v>
                </c:pt>
                <c:pt idx="32">
                  <c:v>90393705</c:v>
                </c:pt>
                <c:pt idx="33">
                  <c:v>87455474</c:v>
                </c:pt>
                <c:pt idx="34">
                  <c:v>94286292</c:v>
                </c:pt>
              </c:numCache>
            </c:numRef>
          </c:val>
          <c:smooth val="0"/>
          <c:extLst xmlns:c16r2="http://schemas.microsoft.com/office/drawing/2015/06/chart">
            <c:ext xmlns:c16="http://schemas.microsoft.com/office/drawing/2014/chart" uri="{C3380CC4-5D6E-409C-BE32-E72D297353CC}">
              <c16:uniqueId val="{00000023-BB17-4594-A317-A6D1C0A10926}"/>
            </c:ext>
          </c:extLst>
        </c:ser>
        <c:dLbls>
          <c:showLegendKey val="0"/>
          <c:showVal val="0"/>
          <c:showCatName val="0"/>
          <c:showSerName val="0"/>
          <c:showPercent val="0"/>
          <c:showBubbleSize val="0"/>
        </c:dLbls>
        <c:marker val="1"/>
        <c:smooth val="0"/>
        <c:axId val="181043200"/>
        <c:axId val="181044736"/>
      </c:lineChart>
      <c:catAx>
        <c:axId val="181043200"/>
        <c:scaling>
          <c:orientation val="minMax"/>
        </c:scaling>
        <c:delete val="0"/>
        <c:axPos val="b"/>
        <c:numFmt formatCode="General" sourceLinked="1"/>
        <c:majorTickMark val="out"/>
        <c:minorTickMark val="none"/>
        <c:tickLblPos val="nextTo"/>
        <c:txPr>
          <a:bodyPr rot="-2700000"/>
          <a:lstStyle/>
          <a:p>
            <a:pPr>
              <a:defRPr sz="1050"/>
            </a:pPr>
            <a:endParaRPr lang="ja-JP"/>
          </a:p>
        </c:txPr>
        <c:crossAx val="181044736"/>
        <c:crosses val="autoZero"/>
        <c:auto val="1"/>
        <c:lblAlgn val="ctr"/>
        <c:lblOffset val="100"/>
        <c:noMultiLvlLbl val="0"/>
      </c:catAx>
      <c:valAx>
        <c:axId val="18104473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181043200"/>
        <c:crosses val="autoZero"/>
        <c:crossBetween val="between"/>
        <c:dispUnits>
          <c:builtInUnit val="hundredThousands"/>
        </c:dispUnits>
      </c:valAx>
    </c:plotArea>
    <c:plotVisOnly val="1"/>
    <c:dispBlanksAs val="gap"/>
    <c:showDLblsOverMax val="0"/>
  </c:chart>
  <c:txPr>
    <a:bodyPr/>
    <a:lstStyle/>
    <a:p>
      <a:pPr>
        <a:defRPr sz="12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火災率</c:v>
                </c:pt>
              </c:strCache>
            </c:strRef>
          </c:tx>
          <c:spPr>
            <a:ln w="28575">
              <a:noFill/>
            </a:ln>
          </c:spPr>
          <c:marker>
            <c:symbol val="diamond"/>
            <c:size val="7"/>
          </c:marker>
          <c:dPt>
            <c:idx val="12"/>
            <c:bubble3D val="0"/>
            <c:extLst xmlns:c16r2="http://schemas.microsoft.com/office/drawing/2015/06/chart">
              <c:ext xmlns:c16="http://schemas.microsoft.com/office/drawing/2014/chart" uri="{C3380CC4-5D6E-409C-BE32-E72D297353CC}">
                <c16:uniqueId val="{00000000-FEB0-4836-9CBA-432A0B0D6BD6}"/>
              </c:ext>
            </c:extLst>
          </c:dPt>
          <c:dPt>
            <c:idx val="26"/>
            <c:bubble3D val="0"/>
            <c:extLst xmlns:c16r2="http://schemas.microsoft.com/office/drawing/2015/06/chart">
              <c:ext xmlns:c16="http://schemas.microsoft.com/office/drawing/2014/chart" uri="{C3380CC4-5D6E-409C-BE32-E72D297353CC}">
                <c16:uniqueId val="{00000001-FEB0-4836-9CBA-432A0B0D6BD6}"/>
              </c:ext>
            </c:extLst>
          </c:dPt>
          <c:dPt>
            <c:idx val="47"/>
            <c:marker>
              <c:spPr>
                <a:solidFill>
                  <a:srgbClr val="FF0000"/>
                </a:solidFill>
              </c:spPr>
            </c:marker>
            <c:bubble3D val="0"/>
            <c:extLst xmlns:c16r2="http://schemas.microsoft.com/office/drawing/2015/06/chart">
              <c:ext xmlns:c16="http://schemas.microsoft.com/office/drawing/2014/chart" uri="{C3380CC4-5D6E-409C-BE32-E72D297353CC}">
                <c16:uniqueId val="{00000002-1E1C-4127-B3A8-9A207AA24A08}"/>
              </c:ext>
            </c:extLst>
          </c:dPt>
          <c:xVal>
            <c:numRef>
              <c:f>Sheet1!$A$2:$A$50</c:f>
              <c:numCache>
                <c:formatCode>General</c:formatCode>
                <c:ptCount val="49"/>
                <c:pt idx="0">
                  <c:v>53.997222676033324</c:v>
                </c:pt>
                <c:pt idx="1">
                  <c:v>88.327715355805253</c:v>
                </c:pt>
                <c:pt idx="2">
                  <c:v>106.41721234798878</c:v>
                </c:pt>
                <c:pt idx="3">
                  <c:v>80.398775510204089</c:v>
                </c:pt>
                <c:pt idx="4">
                  <c:v>100.52194211017741</c:v>
                </c:pt>
                <c:pt idx="5">
                  <c:v>95.598090277777771</c:v>
                </c:pt>
                <c:pt idx="6">
                  <c:v>83.590198123044829</c:v>
                </c:pt>
                <c:pt idx="7">
                  <c:v>70.06919176856546</c:v>
                </c:pt>
                <c:pt idx="8">
                  <c:v>69.914339801230469</c:v>
                </c:pt>
                <c:pt idx="9">
                  <c:v>64.464108352144464</c:v>
                </c:pt>
                <c:pt idx="10">
                  <c:v>44.002446982055467</c:v>
                </c:pt>
                <c:pt idx="11">
                  <c:v>44.23543599257885</c:v>
                </c:pt>
                <c:pt idx="12">
                  <c:v>7.8129840690132859</c:v>
                </c:pt>
                <c:pt idx="13">
                  <c:v>23.007223942208462</c:v>
                </c:pt>
                <c:pt idx="14">
                  <c:v>79.86161757830763</c:v>
                </c:pt>
                <c:pt idx="15">
                  <c:v>83.5</c:v>
                </c:pt>
                <c:pt idx="16">
                  <c:v>60.736235595390532</c:v>
                </c:pt>
                <c:pt idx="17">
                  <c:v>63.170886075949369</c:v>
                </c:pt>
                <c:pt idx="18">
                  <c:v>62.412147505422986</c:v>
                </c:pt>
                <c:pt idx="19">
                  <c:v>67.62428001772264</c:v>
                </c:pt>
                <c:pt idx="20">
                  <c:v>67.238047808764932</c:v>
                </c:pt>
                <c:pt idx="21">
                  <c:v>42.438165967064904</c:v>
                </c:pt>
                <c:pt idx="22">
                  <c:v>36.763202204194094</c:v>
                </c:pt>
                <c:pt idx="23">
                  <c:v>61.902247191011242</c:v>
                </c:pt>
                <c:pt idx="24">
                  <c:v>45.095519864750635</c:v>
                </c:pt>
                <c:pt idx="25">
                  <c:v>37.261791202967679</c:v>
                </c:pt>
                <c:pt idx="26">
                  <c:v>20.846871138074373</c:v>
                </c:pt>
                <c:pt idx="27">
                  <c:v>36.018121590023377</c:v>
                </c:pt>
                <c:pt idx="28">
                  <c:v>50.491304347826087</c:v>
                </c:pt>
                <c:pt idx="29">
                  <c:v>53.278911564625844</c:v>
                </c:pt>
                <c:pt idx="30">
                  <c:v>75.082812500000003</c:v>
                </c:pt>
                <c:pt idx="31">
                  <c:v>77.600284495021342</c:v>
                </c:pt>
                <c:pt idx="32">
                  <c:v>64.705389848246995</c:v>
                </c:pt>
                <c:pt idx="33">
                  <c:v>48.607373622196882</c:v>
                </c:pt>
                <c:pt idx="34">
                  <c:v>67.054585152838413</c:v>
                </c:pt>
                <c:pt idx="35">
                  <c:v>71.503285151116955</c:v>
                </c:pt>
                <c:pt idx="36">
                  <c:v>65.756449948400416</c:v>
                </c:pt>
                <c:pt idx="37">
                  <c:v>61.306191117092872</c:v>
                </c:pt>
                <c:pt idx="38">
                  <c:v>52.788990825688067</c:v>
                </c:pt>
                <c:pt idx="39">
                  <c:v>48.540263543191799</c:v>
                </c:pt>
                <c:pt idx="40">
                  <c:v>80.56708860759494</c:v>
                </c:pt>
                <c:pt idx="41">
                  <c:v>58.641162968630454</c:v>
                </c:pt>
                <c:pt idx="42">
                  <c:v>64.026035502958578</c:v>
                </c:pt>
                <c:pt idx="43">
                  <c:v>67.994132439228835</c:v>
                </c:pt>
                <c:pt idx="44">
                  <c:v>63.406510219530659</c:v>
                </c:pt>
                <c:pt idx="45">
                  <c:v>70.134615384615387</c:v>
                </c:pt>
                <c:pt idx="46">
                  <c:v>24.490018148820329</c:v>
                </c:pt>
                <c:pt idx="47">
                  <c:v>60.919179285874414</c:v>
                </c:pt>
                <c:pt idx="48">
                  <c:v>11.416778703952675</c:v>
                </c:pt>
              </c:numCache>
            </c:numRef>
          </c:xVal>
          <c:yVal>
            <c:numRef>
              <c:f>Sheet1!$B$2:$B$50</c:f>
              <c:numCache>
                <c:formatCode>General</c:formatCode>
                <c:ptCount val="49"/>
                <c:pt idx="0">
                  <c:v>3.6967972421320465</c:v>
                </c:pt>
                <c:pt idx="1">
                  <c:v>4.2104490967402262</c:v>
                </c:pt>
                <c:pt idx="2">
                  <c:v>3.7935199958744006</c:v>
                </c:pt>
                <c:pt idx="3">
                  <c:v>3.909665562084041</c:v>
                </c:pt>
                <c:pt idx="4">
                  <c:v>3.5098387918333187</c:v>
                </c:pt>
                <c:pt idx="5">
                  <c:v>3.5709292519660147</c:v>
                </c:pt>
                <c:pt idx="6">
                  <c:v>3.8492772284367835</c:v>
                </c:pt>
                <c:pt idx="7">
                  <c:v>4.6109182184048088</c:v>
                </c:pt>
                <c:pt idx="8">
                  <c:v>4.4432718159126257</c:v>
                </c:pt>
                <c:pt idx="9">
                  <c:v>4.6800670492065777</c:v>
                </c:pt>
                <c:pt idx="10">
                  <c:v>3.3148466707825666</c:v>
                </c:pt>
                <c:pt idx="11">
                  <c:v>3.6452284027688187</c:v>
                </c:pt>
                <c:pt idx="12">
                  <c:v>3.7057115376105525</c:v>
                </c:pt>
                <c:pt idx="13">
                  <c:v>2.6158820061479142</c:v>
                </c:pt>
                <c:pt idx="14">
                  <c:v>2.7521606456645227</c:v>
                </c:pt>
                <c:pt idx="15">
                  <c:v>2.015216288946398</c:v>
                </c:pt>
                <c:pt idx="16">
                  <c:v>2.55383365256254</c:v>
                </c:pt>
                <c:pt idx="17">
                  <c:v>2.5841730201664594</c:v>
                </c:pt>
                <c:pt idx="18">
                  <c:v>5.4623936587380939</c:v>
                </c:pt>
                <c:pt idx="19">
                  <c:v>4.6329126342594558</c:v>
                </c:pt>
                <c:pt idx="20">
                  <c:v>4.0392948109575588</c:v>
                </c:pt>
                <c:pt idx="21">
                  <c:v>3.3675737555120921</c:v>
                </c:pt>
                <c:pt idx="22">
                  <c:v>3.5197313128349266</c:v>
                </c:pt>
                <c:pt idx="23">
                  <c:v>4.1909278802440983</c:v>
                </c:pt>
                <c:pt idx="24">
                  <c:v>3.322992618087949</c:v>
                </c:pt>
                <c:pt idx="25">
                  <c:v>2.2565839380263126</c:v>
                </c:pt>
                <c:pt idx="26">
                  <c:v>3.0193775068141901</c:v>
                </c:pt>
                <c:pt idx="27">
                  <c:v>3.6619180569078247</c:v>
                </c:pt>
                <c:pt idx="28">
                  <c:v>3.3347789903062837</c:v>
                </c:pt>
                <c:pt idx="29">
                  <c:v>3.8761218031851428</c:v>
                </c:pt>
                <c:pt idx="30">
                  <c:v>4.2499930270828106</c:v>
                </c:pt>
                <c:pt idx="31">
                  <c:v>4.7422312111416502</c:v>
                </c:pt>
                <c:pt idx="32">
                  <c:v>3.6240083530115013</c:v>
                </c:pt>
                <c:pt idx="33">
                  <c:v>3.5480250534013971</c:v>
                </c:pt>
                <c:pt idx="34">
                  <c:v>3.8675963891994845</c:v>
                </c:pt>
                <c:pt idx="35">
                  <c:v>3.2907310634166729</c:v>
                </c:pt>
                <c:pt idx="36">
                  <c:v>3.7225264037282599</c:v>
                </c:pt>
                <c:pt idx="37">
                  <c:v>3.5920452577498123</c:v>
                </c:pt>
                <c:pt idx="38">
                  <c:v>4.7332664343046504</c:v>
                </c:pt>
                <c:pt idx="39">
                  <c:v>3.1958479843993701</c:v>
                </c:pt>
                <c:pt idx="40">
                  <c:v>3.7179941073753819</c:v>
                </c:pt>
                <c:pt idx="41">
                  <c:v>3.7103165962635547</c:v>
                </c:pt>
                <c:pt idx="42">
                  <c:v>3.2826534763613697</c:v>
                </c:pt>
                <c:pt idx="43">
                  <c:v>3.9460748811420645</c:v>
                </c:pt>
                <c:pt idx="44">
                  <c:v>4.717591909284601</c:v>
                </c:pt>
                <c:pt idx="45">
                  <c:v>4.4797519578444787</c:v>
                </c:pt>
                <c:pt idx="46">
                  <c:v>3.4878094018846162</c:v>
                </c:pt>
                <c:pt idx="47">
                  <c:v>3.7032948287384313</c:v>
                </c:pt>
                <c:pt idx="48">
                  <c:v>3.8102174320977569</c:v>
                </c:pt>
              </c:numCache>
            </c:numRef>
          </c:yVal>
          <c:smooth val="0"/>
          <c:extLst xmlns:c16r2="http://schemas.microsoft.com/office/drawing/2015/06/chart">
            <c:ext xmlns:c16="http://schemas.microsoft.com/office/drawing/2014/chart" uri="{C3380CC4-5D6E-409C-BE32-E72D297353CC}">
              <c16:uniqueId val="{00000002-FEB0-4836-9CBA-432A0B0D6BD6}"/>
            </c:ext>
          </c:extLst>
        </c:ser>
        <c:dLbls>
          <c:showLegendKey val="0"/>
          <c:showVal val="0"/>
          <c:showCatName val="0"/>
          <c:showSerName val="0"/>
          <c:showPercent val="0"/>
          <c:showBubbleSize val="0"/>
        </c:dLbls>
        <c:axId val="159533696"/>
        <c:axId val="160260864"/>
      </c:scatterChart>
      <c:valAx>
        <c:axId val="159533696"/>
        <c:scaling>
          <c:orientation val="minMax"/>
          <c:max val="110"/>
          <c:min val="0"/>
        </c:scaling>
        <c:delete val="0"/>
        <c:axPos val="b"/>
        <c:numFmt formatCode="General" sourceLinked="1"/>
        <c:majorTickMark val="out"/>
        <c:minorTickMark val="none"/>
        <c:tickLblPos val="nextTo"/>
        <c:crossAx val="160260864"/>
        <c:crosses val="autoZero"/>
        <c:crossBetween val="midCat"/>
      </c:valAx>
      <c:valAx>
        <c:axId val="160260864"/>
        <c:scaling>
          <c:orientation val="minMax"/>
          <c:min val="1"/>
        </c:scaling>
        <c:delete val="0"/>
        <c:axPos val="l"/>
        <c:majorGridlines>
          <c:spPr>
            <a:ln>
              <a:solidFill>
                <a:schemeClr val="bg1">
                  <a:lumMod val="85000"/>
                </a:schemeClr>
              </a:solidFill>
            </a:ln>
          </c:spPr>
        </c:majorGridlines>
        <c:numFmt formatCode="General" sourceLinked="1"/>
        <c:majorTickMark val="out"/>
        <c:minorTickMark val="none"/>
        <c:tickLblPos val="nextTo"/>
        <c:crossAx val="159533696"/>
        <c:crosses val="autoZero"/>
        <c:crossBetween val="midCat"/>
        <c:majorUnit val="1"/>
      </c:valAx>
    </c:plotArea>
    <c:plotVisOnly val="1"/>
    <c:dispBlanksAs val="gap"/>
    <c:showDLblsOverMax val="0"/>
  </c:chart>
  <c:txPr>
    <a:bodyPr/>
    <a:lstStyle/>
    <a:p>
      <a:pPr>
        <a:defRPr sz="11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出火率</c:v>
                </c:pt>
              </c:strCache>
            </c:strRef>
          </c:tx>
          <c:spPr>
            <a:solidFill>
              <a:schemeClr val="bg1">
                <a:lumMod val="85000"/>
              </a:schemeClr>
            </a:solidFill>
            <a:ln>
              <a:solidFill>
                <a:schemeClr val="bg1">
                  <a:lumMod val="75000"/>
                </a:schemeClr>
              </a:solidFill>
            </a:ln>
          </c:spPr>
          <c:invertIfNegative val="0"/>
          <c:dPt>
            <c:idx val="4"/>
            <c:invertIfNegative val="0"/>
            <c:bubble3D val="0"/>
            <c:extLst xmlns:c16r2="http://schemas.microsoft.com/office/drawing/2015/06/chart">
              <c:ext xmlns:c16="http://schemas.microsoft.com/office/drawing/2014/chart" uri="{C3380CC4-5D6E-409C-BE32-E72D297353CC}">
                <c16:uniqueId val="{00000000-7681-46CE-B03C-0CCDF90DBC68}"/>
              </c:ext>
            </c:extLst>
          </c:dPt>
          <c:dPt>
            <c:idx val="6"/>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2-19DA-40D0-9B5F-96CEE24C5815}"/>
              </c:ext>
            </c:extLst>
          </c:dPt>
          <c:dPt>
            <c:idx val="8"/>
            <c:invertIfNegative val="0"/>
            <c:bubble3D val="0"/>
            <c:extLst xmlns:c16r2="http://schemas.microsoft.com/office/drawing/2015/06/chart">
              <c:ext xmlns:c16="http://schemas.microsoft.com/office/drawing/2014/chart" uri="{C3380CC4-5D6E-409C-BE32-E72D297353CC}">
                <c16:uniqueId val="{00000001-7681-46CE-B03C-0CCDF90DBC68}"/>
              </c:ext>
            </c:extLst>
          </c:dPt>
          <c:dPt>
            <c:idx val="20"/>
            <c:invertIfNegative val="0"/>
            <c:bubble3D val="0"/>
            <c:extLst xmlns:c16r2="http://schemas.microsoft.com/office/drawing/2015/06/chart">
              <c:ext xmlns:c16="http://schemas.microsoft.com/office/drawing/2014/chart" uri="{C3380CC4-5D6E-409C-BE32-E72D297353CC}">
                <c16:uniqueId val="{00000003-7681-46CE-B03C-0CCDF90DBC68}"/>
              </c:ext>
            </c:extLst>
          </c:dPt>
          <c:dPt>
            <c:idx val="22"/>
            <c:invertIfNegative val="0"/>
            <c:bubble3D val="0"/>
            <c:extLst xmlns:c16r2="http://schemas.microsoft.com/office/drawing/2015/06/chart">
              <c:ext xmlns:c16="http://schemas.microsoft.com/office/drawing/2014/chart" uri="{C3380CC4-5D6E-409C-BE32-E72D297353CC}">
                <c16:uniqueId val="{00000005-7681-46CE-B03C-0CCDF90DBC68}"/>
              </c:ext>
            </c:extLst>
          </c:dPt>
          <c:dPt>
            <c:idx val="24"/>
            <c:invertIfNegative val="0"/>
            <c:bubble3D val="0"/>
            <c:spPr>
              <a:solidFill>
                <a:schemeClr val="tx1">
                  <a:lumMod val="50000"/>
                  <a:lumOff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7-19DA-40D0-9B5F-96CEE24C5815}"/>
              </c:ext>
            </c:extLst>
          </c:dPt>
          <c:dPt>
            <c:idx val="40"/>
            <c:invertIfNegative val="0"/>
            <c:bubble3D val="0"/>
            <c:extLst xmlns:c16r2="http://schemas.microsoft.com/office/drawing/2015/06/chart">
              <c:ext xmlns:c16="http://schemas.microsoft.com/office/drawing/2014/chart" uri="{C3380CC4-5D6E-409C-BE32-E72D297353CC}">
                <c16:uniqueId val="{00000007-7681-46CE-B03C-0CCDF90DBC68}"/>
              </c:ext>
            </c:extLst>
          </c:dPt>
          <c:dPt>
            <c:idx val="43"/>
            <c:invertIfNegative val="0"/>
            <c:bubble3D val="0"/>
            <c:extLst xmlns:c16r2="http://schemas.microsoft.com/office/drawing/2015/06/chart">
              <c:ext xmlns:c16="http://schemas.microsoft.com/office/drawing/2014/chart" uri="{C3380CC4-5D6E-409C-BE32-E72D297353CC}">
                <c16:uniqueId val="{00000008-7681-46CE-B03C-0CCDF90DBC68}"/>
              </c:ext>
            </c:extLst>
          </c:dPt>
          <c:dPt>
            <c:idx val="45"/>
            <c:invertIfNegative val="0"/>
            <c:bubble3D val="0"/>
            <c:extLst xmlns:c16r2="http://schemas.microsoft.com/office/drawing/2015/06/chart">
              <c:ext xmlns:c16="http://schemas.microsoft.com/office/drawing/2014/chart" uri="{C3380CC4-5D6E-409C-BE32-E72D297353CC}">
                <c16:uniqueId val="{00000009-7681-46CE-B03C-0CCDF90DBC68}"/>
              </c:ext>
            </c:extLst>
          </c:dPt>
          <c:dPt>
            <c:idx val="46"/>
            <c:invertIfNegative val="0"/>
            <c:bubble3D val="0"/>
            <c:extLst xmlns:c16r2="http://schemas.microsoft.com/office/drawing/2015/06/chart">
              <c:ext xmlns:c16="http://schemas.microsoft.com/office/drawing/2014/chart" uri="{C3380CC4-5D6E-409C-BE32-E72D297353CC}">
                <c16:uniqueId val="{0000000A-7681-46CE-B03C-0CCDF90DBC68}"/>
              </c:ext>
            </c:extLst>
          </c:dPt>
          <c:dPt>
            <c:idx val="47"/>
            <c:invertIfNegative val="0"/>
            <c:bubble3D val="0"/>
            <c:extLst xmlns:c16r2="http://schemas.microsoft.com/office/drawing/2015/06/chart">
              <c:ext xmlns:c16="http://schemas.microsoft.com/office/drawing/2014/chart" uri="{C3380CC4-5D6E-409C-BE32-E72D297353CC}">
                <c16:uniqueId val="{0000000B-7681-46CE-B03C-0CCDF90DBC68}"/>
              </c:ext>
            </c:extLst>
          </c:dPt>
          <c:dLbls>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DA-40D0-9B5F-96CEE24C5815}"/>
                </c:ext>
              </c:extLst>
            </c:dLbl>
            <c:dLbl>
              <c:idx val="2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DA-40D0-9B5F-96CEE24C5815}"/>
                </c:ext>
              </c:extLst>
            </c:dLbl>
            <c:numFmt formatCode="#,##0.0_);[Red]\(#,##0.0\)" sourceLinked="0"/>
            <c:spPr>
              <a:noFill/>
              <a:ln>
                <a:noFill/>
              </a:ln>
              <a:effectLst/>
            </c:spPr>
            <c:txPr>
              <a:bodyPr/>
              <a:lstStyle/>
              <a:p>
                <a:pPr>
                  <a:defRPr sz="8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Sheet1!$A$2:$A$48</c:f>
              <c:strCache>
                <c:ptCount val="47"/>
                <c:pt idx="0">
                  <c:v>富山県</c:v>
                </c:pt>
                <c:pt idx="1">
                  <c:v>京都府</c:v>
                </c:pt>
                <c:pt idx="2">
                  <c:v>石川県</c:v>
                </c:pt>
                <c:pt idx="3">
                  <c:v>福井県</c:v>
                </c:pt>
                <c:pt idx="4">
                  <c:v>神奈川県</c:v>
                </c:pt>
                <c:pt idx="5">
                  <c:v>新潟県</c:v>
                </c:pt>
                <c:pt idx="6">
                  <c:v>大阪府</c:v>
                </c:pt>
                <c:pt idx="7">
                  <c:v>福岡県</c:v>
                </c:pt>
                <c:pt idx="8">
                  <c:v>熊本県</c:v>
                </c:pt>
                <c:pt idx="9">
                  <c:v>徳島県</c:v>
                </c:pt>
                <c:pt idx="10">
                  <c:v>埼玉県</c:v>
                </c:pt>
                <c:pt idx="11">
                  <c:v>滋賀県</c:v>
                </c:pt>
                <c:pt idx="12">
                  <c:v>奈良県</c:v>
                </c:pt>
                <c:pt idx="13">
                  <c:v>静岡県</c:v>
                </c:pt>
                <c:pt idx="14">
                  <c:v>沖縄県</c:v>
                </c:pt>
                <c:pt idx="15">
                  <c:v>秋田県</c:v>
                </c:pt>
                <c:pt idx="16">
                  <c:v>愛知県</c:v>
                </c:pt>
                <c:pt idx="17">
                  <c:v>広島県</c:v>
                </c:pt>
                <c:pt idx="18">
                  <c:v>山形県</c:v>
                </c:pt>
                <c:pt idx="19">
                  <c:v>愛媛県</c:v>
                </c:pt>
                <c:pt idx="20">
                  <c:v>岡山県</c:v>
                </c:pt>
                <c:pt idx="21">
                  <c:v>千葉県</c:v>
                </c:pt>
                <c:pt idx="22">
                  <c:v>兵庫県</c:v>
                </c:pt>
                <c:pt idx="23">
                  <c:v>北海道</c:v>
                </c:pt>
                <c:pt idx="24">
                  <c:v>東京都</c:v>
                </c:pt>
                <c:pt idx="25">
                  <c:v>長崎県</c:v>
                </c:pt>
                <c:pt idx="26">
                  <c:v>佐賀県</c:v>
                </c:pt>
                <c:pt idx="27">
                  <c:v>香川県</c:v>
                </c:pt>
                <c:pt idx="28">
                  <c:v>福島県</c:v>
                </c:pt>
                <c:pt idx="29">
                  <c:v>山口県</c:v>
                </c:pt>
                <c:pt idx="30">
                  <c:v>和歌山県</c:v>
                </c:pt>
                <c:pt idx="31">
                  <c:v>宮城県</c:v>
                </c:pt>
                <c:pt idx="32">
                  <c:v>岩手県</c:v>
                </c:pt>
                <c:pt idx="33">
                  <c:v>大分県</c:v>
                </c:pt>
                <c:pt idx="34">
                  <c:v>岐阜県</c:v>
                </c:pt>
                <c:pt idx="35">
                  <c:v>三重県</c:v>
                </c:pt>
                <c:pt idx="36">
                  <c:v>青森県</c:v>
                </c:pt>
                <c:pt idx="37">
                  <c:v>鳥取県</c:v>
                </c:pt>
                <c:pt idx="38">
                  <c:v>栃木県</c:v>
                </c:pt>
                <c:pt idx="39">
                  <c:v>鹿児島県</c:v>
                </c:pt>
                <c:pt idx="40">
                  <c:v>茨城県</c:v>
                </c:pt>
                <c:pt idx="41">
                  <c:v>長野県</c:v>
                </c:pt>
                <c:pt idx="42">
                  <c:v>群馬県</c:v>
                </c:pt>
                <c:pt idx="43">
                  <c:v>宮崎県</c:v>
                </c:pt>
                <c:pt idx="44">
                  <c:v>高知県</c:v>
                </c:pt>
                <c:pt idx="45">
                  <c:v>島根県</c:v>
                </c:pt>
                <c:pt idx="46">
                  <c:v>山梨県</c:v>
                </c:pt>
              </c:strCache>
            </c:strRef>
          </c:cat>
          <c:val>
            <c:numRef>
              <c:f>Sheet1!$B$2:$B$48</c:f>
              <c:numCache>
                <c:formatCode>General</c:formatCode>
                <c:ptCount val="47"/>
                <c:pt idx="0">
                  <c:v>2.015216288946398</c:v>
                </c:pt>
                <c:pt idx="1">
                  <c:v>2.2565839380263126</c:v>
                </c:pt>
                <c:pt idx="2">
                  <c:v>2.55383365256254</c:v>
                </c:pt>
                <c:pt idx="3">
                  <c:v>2.5841730201664594</c:v>
                </c:pt>
                <c:pt idx="4">
                  <c:v>2.6158820061479142</c:v>
                </c:pt>
                <c:pt idx="5">
                  <c:v>2.7521606456645227</c:v>
                </c:pt>
                <c:pt idx="6">
                  <c:v>3.0193775068141901</c:v>
                </c:pt>
                <c:pt idx="7">
                  <c:v>3.1958479843993701</c:v>
                </c:pt>
                <c:pt idx="8">
                  <c:v>3.2826534763613697</c:v>
                </c:pt>
                <c:pt idx="9">
                  <c:v>3.2907310634166729</c:v>
                </c:pt>
                <c:pt idx="10">
                  <c:v>3.3148466707825666</c:v>
                </c:pt>
                <c:pt idx="11">
                  <c:v>3.322992618087949</c:v>
                </c:pt>
                <c:pt idx="12">
                  <c:v>3.3347789903062837</c:v>
                </c:pt>
                <c:pt idx="13">
                  <c:v>3.3675737555120921</c:v>
                </c:pt>
                <c:pt idx="14">
                  <c:v>3.4878094018846162</c:v>
                </c:pt>
                <c:pt idx="15">
                  <c:v>3.5098387918333187</c:v>
                </c:pt>
                <c:pt idx="16">
                  <c:v>3.5197313128349266</c:v>
                </c:pt>
                <c:pt idx="17">
                  <c:v>3.5480250534013971</c:v>
                </c:pt>
                <c:pt idx="18">
                  <c:v>3.5709292519660147</c:v>
                </c:pt>
                <c:pt idx="19">
                  <c:v>3.5920452577498123</c:v>
                </c:pt>
                <c:pt idx="20">
                  <c:v>3.6240083530115013</c:v>
                </c:pt>
                <c:pt idx="21">
                  <c:v>3.6452284027688187</c:v>
                </c:pt>
                <c:pt idx="22">
                  <c:v>3.6619180569078247</c:v>
                </c:pt>
                <c:pt idx="23">
                  <c:v>3.6967972421320465</c:v>
                </c:pt>
                <c:pt idx="24">
                  <c:v>3.7057115376105525</c:v>
                </c:pt>
                <c:pt idx="25">
                  <c:v>3.7103165962635547</c:v>
                </c:pt>
                <c:pt idx="26">
                  <c:v>3.7179941073753819</c:v>
                </c:pt>
                <c:pt idx="27">
                  <c:v>3.7225264037282599</c:v>
                </c:pt>
                <c:pt idx="28">
                  <c:v>3.8492772284367835</c:v>
                </c:pt>
                <c:pt idx="29">
                  <c:v>3.8675963891994845</c:v>
                </c:pt>
                <c:pt idx="30">
                  <c:v>3.8761218031851428</c:v>
                </c:pt>
                <c:pt idx="31">
                  <c:v>3.909665562084041</c:v>
                </c:pt>
                <c:pt idx="32">
                  <c:v>3.9177567990348598</c:v>
                </c:pt>
                <c:pt idx="33">
                  <c:v>3.9460748811420645</c:v>
                </c:pt>
                <c:pt idx="34">
                  <c:v>4.0392948109575588</c:v>
                </c:pt>
                <c:pt idx="35">
                  <c:v>4.1909278802440983</c:v>
                </c:pt>
                <c:pt idx="36">
                  <c:v>4.2104490967402262</c:v>
                </c:pt>
                <c:pt idx="37">
                  <c:v>4.2499930270828106</c:v>
                </c:pt>
                <c:pt idx="38">
                  <c:v>4.4432718159126257</c:v>
                </c:pt>
                <c:pt idx="39">
                  <c:v>4.4797519578444787</c:v>
                </c:pt>
                <c:pt idx="40">
                  <c:v>4.6109182184048088</c:v>
                </c:pt>
                <c:pt idx="41">
                  <c:v>4.6329126342594558</c:v>
                </c:pt>
                <c:pt idx="42">
                  <c:v>4.6800670492065777</c:v>
                </c:pt>
                <c:pt idx="43">
                  <c:v>4.717591909284601</c:v>
                </c:pt>
                <c:pt idx="44">
                  <c:v>4.7332664343046504</c:v>
                </c:pt>
                <c:pt idx="45">
                  <c:v>4.7422312111416502</c:v>
                </c:pt>
                <c:pt idx="46">
                  <c:v>5.4623936587380939</c:v>
                </c:pt>
              </c:numCache>
            </c:numRef>
          </c:val>
          <c:extLst xmlns:c16r2="http://schemas.microsoft.com/office/drawing/2015/06/chart">
            <c:ext xmlns:c16="http://schemas.microsoft.com/office/drawing/2014/chart" uri="{C3380CC4-5D6E-409C-BE32-E72D297353CC}">
              <c16:uniqueId val="{0000000C-7681-46CE-B03C-0CCDF90DBC68}"/>
            </c:ext>
          </c:extLst>
        </c:ser>
        <c:dLbls>
          <c:showLegendKey val="0"/>
          <c:showVal val="0"/>
          <c:showCatName val="0"/>
          <c:showSerName val="0"/>
          <c:showPercent val="0"/>
          <c:showBubbleSize val="0"/>
        </c:dLbls>
        <c:gapWidth val="100"/>
        <c:axId val="160170752"/>
        <c:axId val="160172288"/>
      </c:barChart>
      <c:catAx>
        <c:axId val="160170752"/>
        <c:scaling>
          <c:orientation val="minMax"/>
        </c:scaling>
        <c:delete val="0"/>
        <c:axPos val="b"/>
        <c:numFmt formatCode="General" sourceLinked="0"/>
        <c:majorTickMark val="out"/>
        <c:minorTickMark val="none"/>
        <c:tickLblPos val="nextTo"/>
        <c:txPr>
          <a:bodyPr/>
          <a:lstStyle/>
          <a:p>
            <a:pPr>
              <a:defRPr sz="600"/>
            </a:pPr>
            <a:endParaRPr lang="ja-JP"/>
          </a:p>
        </c:txPr>
        <c:crossAx val="160172288"/>
        <c:crosses val="autoZero"/>
        <c:auto val="1"/>
        <c:lblAlgn val="ctr"/>
        <c:lblOffset val="100"/>
        <c:noMultiLvlLbl val="0"/>
      </c:catAx>
      <c:valAx>
        <c:axId val="16017228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60170752"/>
        <c:crosses val="autoZero"/>
        <c:crossBetween val="between"/>
      </c:valAx>
    </c:plotArea>
    <c:plotVisOnly val="1"/>
    <c:dispBlanksAs val="gap"/>
    <c:showDLblsOverMax val="0"/>
  </c:chart>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東京都</c:v>
                </c:pt>
              </c:strCache>
            </c:strRef>
          </c:tx>
          <c:spPr>
            <a:ln w="38100">
              <a:solidFill>
                <a:schemeClr val="bg1">
                  <a:lumMod val="65000"/>
                </a:schemeClr>
              </a:solidFill>
            </a:ln>
          </c:spPr>
          <c:marker>
            <c:symbol val="none"/>
          </c:marker>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Sheet1!$B$2:$B$37</c:f>
              <c:numCache>
                <c:formatCode>General</c:formatCode>
                <c:ptCount val="36"/>
                <c:pt idx="0">
                  <c:v>7003</c:v>
                </c:pt>
                <c:pt idx="1">
                  <c:v>7309</c:v>
                </c:pt>
                <c:pt idx="2">
                  <c:v>7112</c:v>
                </c:pt>
                <c:pt idx="3">
                  <c:v>7023</c:v>
                </c:pt>
                <c:pt idx="4">
                  <c:v>7062</c:v>
                </c:pt>
                <c:pt idx="5">
                  <c:v>6886</c:v>
                </c:pt>
                <c:pt idx="6">
                  <c:v>7208</c:v>
                </c:pt>
                <c:pt idx="7">
                  <c:v>6998</c:v>
                </c:pt>
                <c:pt idx="8">
                  <c:v>7029</c:v>
                </c:pt>
                <c:pt idx="9">
                  <c:v>6621</c:v>
                </c:pt>
                <c:pt idx="10">
                  <c:v>6754</c:v>
                </c:pt>
                <c:pt idx="11">
                  <c:v>6500</c:v>
                </c:pt>
                <c:pt idx="12">
                  <c:v>6524</c:v>
                </c:pt>
                <c:pt idx="13">
                  <c:v>6883</c:v>
                </c:pt>
                <c:pt idx="14">
                  <c:v>6739</c:v>
                </c:pt>
                <c:pt idx="15">
                  <c:v>6645</c:v>
                </c:pt>
                <c:pt idx="16">
                  <c:v>6630</c:v>
                </c:pt>
                <c:pt idx="17">
                  <c:v>7103</c:v>
                </c:pt>
                <c:pt idx="18">
                  <c:v>6633</c:v>
                </c:pt>
                <c:pt idx="19">
                  <c:v>6851</c:v>
                </c:pt>
                <c:pt idx="20">
                  <c:v>7015</c:v>
                </c:pt>
                <c:pt idx="21">
                  <c:v>7009</c:v>
                </c:pt>
                <c:pt idx="22">
                  <c:v>6746</c:v>
                </c:pt>
                <c:pt idx="23">
                  <c:v>6305</c:v>
                </c:pt>
                <c:pt idx="24">
                  <c:v>6837</c:v>
                </c:pt>
                <c:pt idx="25">
                  <c:v>6466</c:v>
                </c:pt>
                <c:pt idx="26">
                  <c:v>6007</c:v>
                </c:pt>
                <c:pt idx="27">
                  <c:v>5877</c:v>
                </c:pt>
                <c:pt idx="28">
                  <c:v>5831</c:v>
                </c:pt>
                <c:pt idx="29">
                  <c:v>5659</c:v>
                </c:pt>
                <c:pt idx="30">
                  <c:v>5130</c:v>
                </c:pt>
                <c:pt idx="31">
                  <c:v>5388</c:v>
                </c:pt>
                <c:pt idx="32">
                  <c:v>5131</c:v>
                </c:pt>
                <c:pt idx="33">
                  <c:v>5213</c:v>
                </c:pt>
                <c:pt idx="34">
                  <c:v>4830</c:v>
                </c:pt>
                <c:pt idx="35">
                  <c:v>4477</c:v>
                </c:pt>
              </c:numCache>
            </c:numRef>
          </c:val>
          <c:smooth val="0"/>
          <c:extLst xmlns:c16r2="http://schemas.microsoft.com/office/drawing/2015/06/chart">
            <c:ext xmlns:c16="http://schemas.microsoft.com/office/drawing/2014/chart" uri="{C3380CC4-5D6E-409C-BE32-E72D297353CC}">
              <c16:uniqueId val="{00000000-99E6-4EB2-9C8B-7F6A8A68AB70}"/>
            </c:ext>
          </c:extLst>
        </c:ser>
        <c:ser>
          <c:idx val="1"/>
          <c:order val="1"/>
          <c:tx>
            <c:strRef>
              <c:f>Sheet1!$C$1</c:f>
              <c:strCache>
                <c:ptCount val="1"/>
                <c:pt idx="0">
                  <c:v>神奈川県</c:v>
                </c:pt>
              </c:strCache>
            </c:strRef>
          </c:tx>
          <c:spPr>
            <a:ln w="38100">
              <a:solidFill>
                <a:schemeClr val="tx1"/>
              </a:solidFill>
              <a:prstDash val="sysDot"/>
            </a:ln>
          </c:spPr>
          <c:marker>
            <c:symbol val="none"/>
          </c:marker>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Sheet1!$C$2:$C$37</c:f>
              <c:numCache>
                <c:formatCode>General</c:formatCode>
                <c:ptCount val="36"/>
                <c:pt idx="0">
                  <c:v>3012</c:v>
                </c:pt>
                <c:pt idx="1">
                  <c:v>3300</c:v>
                </c:pt>
                <c:pt idx="2">
                  <c:v>2979</c:v>
                </c:pt>
                <c:pt idx="3">
                  <c:v>2913</c:v>
                </c:pt>
                <c:pt idx="4">
                  <c:v>2923</c:v>
                </c:pt>
                <c:pt idx="5">
                  <c:v>2940</c:v>
                </c:pt>
                <c:pt idx="6">
                  <c:v>2936</c:v>
                </c:pt>
                <c:pt idx="7">
                  <c:v>2861</c:v>
                </c:pt>
                <c:pt idx="8">
                  <c:v>3035</c:v>
                </c:pt>
                <c:pt idx="9">
                  <c:v>2765</c:v>
                </c:pt>
                <c:pt idx="10">
                  <c:v>2829</c:v>
                </c:pt>
                <c:pt idx="11">
                  <c:v>2918</c:v>
                </c:pt>
                <c:pt idx="12">
                  <c:v>2728</c:v>
                </c:pt>
                <c:pt idx="13">
                  <c:v>2884</c:v>
                </c:pt>
                <c:pt idx="14">
                  <c:v>2658</c:v>
                </c:pt>
                <c:pt idx="15">
                  <c:v>3035</c:v>
                </c:pt>
                <c:pt idx="16">
                  <c:v>3182</c:v>
                </c:pt>
                <c:pt idx="17">
                  <c:v>3168</c:v>
                </c:pt>
                <c:pt idx="18">
                  <c:v>2701</c:v>
                </c:pt>
                <c:pt idx="19">
                  <c:v>2783</c:v>
                </c:pt>
                <c:pt idx="20">
                  <c:v>3083</c:v>
                </c:pt>
                <c:pt idx="21">
                  <c:v>3340</c:v>
                </c:pt>
                <c:pt idx="22">
                  <c:v>3215</c:v>
                </c:pt>
                <c:pt idx="23">
                  <c:v>2957</c:v>
                </c:pt>
                <c:pt idx="24">
                  <c:v>3363</c:v>
                </c:pt>
                <c:pt idx="25">
                  <c:v>2964</c:v>
                </c:pt>
                <c:pt idx="26">
                  <c:v>2830</c:v>
                </c:pt>
                <c:pt idx="27">
                  <c:v>2875</c:v>
                </c:pt>
                <c:pt idx="28">
                  <c:v>2748</c:v>
                </c:pt>
                <c:pt idx="29">
                  <c:v>2611</c:v>
                </c:pt>
                <c:pt idx="30">
                  <c:v>2561</c:v>
                </c:pt>
                <c:pt idx="31">
                  <c:v>2753</c:v>
                </c:pt>
                <c:pt idx="32">
                  <c:v>2296</c:v>
                </c:pt>
                <c:pt idx="33">
                  <c:v>2448</c:v>
                </c:pt>
                <c:pt idx="34">
                  <c:v>2377</c:v>
                </c:pt>
                <c:pt idx="35">
                  <c:v>2064</c:v>
                </c:pt>
              </c:numCache>
            </c:numRef>
          </c:val>
          <c:smooth val="0"/>
          <c:extLst xmlns:c16r2="http://schemas.microsoft.com/office/drawing/2015/06/chart">
            <c:ext xmlns:c16="http://schemas.microsoft.com/office/drawing/2014/chart" uri="{C3380CC4-5D6E-409C-BE32-E72D297353CC}">
              <c16:uniqueId val="{00000001-99E6-4EB2-9C8B-7F6A8A68AB70}"/>
            </c:ext>
          </c:extLst>
        </c:ser>
        <c:ser>
          <c:idx val="2"/>
          <c:order val="2"/>
          <c:tx>
            <c:strRef>
              <c:f>Sheet1!$D$1</c:f>
              <c:strCache>
                <c:ptCount val="1"/>
                <c:pt idx="0">
                  <c:v>愛知県</c:v>
                </c:pt>
              </c:strCache>
            </c:strRef>
          </c:tx>
          <c:spPr>
            <a:ln>
              <a:solidFill>
                <a:schemeClr val="tx1"/>
              </a:solidFill>
              <a:prstDash val="sysDash"/>
            </a:ln>
          </c:spPr>
          <c:marker>
            <c:symbol val="none"/>
          </c:marker>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Sheet1!$D$2:$D$37</c:f>
              <c:numCache>
                <c:formatCode>General</c:formatCode>
                <c:ptCount val="36"/>
                <c:pt idx="0">
                  <c:v>3919</c:v>
                </c:pt>
                <c:pt idx="1">
                  <c:v>4004</c:v>
                </c:pt>
                <c:pt idx="2">
                  <c:v>4166</c:v>
                </c:pt>
                <c:pt idx="3">
                  <c:v>3999</c:v>
                </c:pt>
                <c:pt idx="4">
                  <c:v>4277</c:v>
                </c:pt>
                <c:pt idx="5">
                  <c:v>3709</c:v>
                </c:pt>
                <c:pt idx="6">
                  <c:v>4341</c:v>
                </c:pt>
                <c:pt idx="7">
                  <c:v>3847</c:v>
                </c:pt>
                <c:pt idx="8">
                  <c:v>3776</c:v>
                </c:pt>
                <c:pt idx="9">
                  <c:v>3787</c:v>
                </c:pt>
                <c:pt idx="10">
                  <c:v>3745</c:v>
                </c:pt>
                <c:pt idx="11">
                  <c:v>3652</c:v>
                </c:pt>
                <c:pt idx="12">
                  <c:v>3798</c:v>
                </c:pt>
                <c:pt idx="13">
                  <c:v>3510</c:v>
                </c:pt>
                <c:pt idx="14">
                  <c:v>4112</c:v>
                </c:pt>
                <c:pt idx="15">
                  <c:v>3945</c:v>
                </c:pt>
                <c:pt idx="16">
                  <c:v>3922</c:v>
                </c:pt>
                <c:pt idx="17">
                  <c:v>3977</c:v>
                </c:pt>
                <c:pt idx="18">
                  <c:v>3419</c:v>
                </c:pt>
                <c:pt idx="19">
                  <c:v>3787</c:v>
                </c:pt>
                <c:pt idx="20">
                  <c:v>4260</c:v>
                </c:pt>
                <c:pt idx="21">
                  <c:v>4442</c:v>
                </c:pt>
                <c:pt idx="22">
                  <c:v>4256</c:v>
                </c:pt>
                <c:pt idx="23">
                  <c:v>3636</c:v>
                </c:pt>
                <c:pt idx="24">
                  <c:v>4042</c:v>
                </c:pt>
                <c:pt idx="25">
                  <c:v>3591</c:v>
                </c:pt>
                <c:pt idx="26">
                  <c:v>3328</c:v>
                </c:pt>
                <c:pt idx="27">
                  <c:v>3417</c:v>
                </c:pt>
                <c:pt idx="28">
                  <c:v>3306</c:v>
                </c:pt>
                <c:pt idx="29">
                  <c:v>3197</c:v>
                </c:pt>
                <c:pt idx="30">
                  <c:v>2821</c:v>
                </c:pt>
                <c:pt idx="31">
                  <c:v>2899</c:v>
                </c:pt>
                <c:pt idx="32">
                  <c:v>2624</c:v>
                </c:pt>
                <c:pt idx="33">
                  <c:v>3075</c:v>
                </c:pt>
                <c:pt idx="34">
                  <c:v>2551</c:v>
                </c:pt>
                <c:pt idx="35">
                  <c:v>2022</c:v>
                </c:pt>
              </c:numCache>
            </c:numRef>
          </c:val>
          <c:smooth val="0"/>
          <c:extLst xmlns:c16r2="http://schemas.microsoft.com/office/drawing/2015/06/chart">
            <c:ext xmlns:c16="http://schemas.microsoft.com/office/drawing/2014/chart" uri="{C3380CC4-5D6E-409C-BE32-E72D297353CC}">
              <c16:uniqueId val="{00000002-99E6-4EB2-9C8B-7F6A8A68AB70}"/>
            </c:ext>
          </c:extLst>
        </c:ser>
        <c:ser>
          <c:idx val="3"/>
          <c:order val="3"/>
          <c:tx>
            <c:strRef>
              <c:f>Sheet1!$E$1</c:f>
              <c:strCache>
                <c:ptCount val="1"/>
                <c:pt idx="0">
                  <c:v>大阪府</c:v>
                </c:pt>
              </c:strCache>
            </c:strRef>
          </c:tx>
          <c:spPr>
            <a:ln w="57150">
              <a:solidFill>
                <a:srgbClr val="FF0000"/>
              </a:solidFill>
            </a:ln>
          </c:spPr>
          <c:marker>
            <c:symbol val="none"/>
          </c:marker>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Sheet1!$E$2:$E$37</c:f>
              <c:numCache>
                <c:formatCode>General</c:formatCode>
                <c:ptCount val="36"/>
                <c:pt idx="0">
                  <c:v>5459</c:v>
                </c:pt>
                <c:pt idx="1">
                  <c:v>5354</c:v>
                </c:pt>
                <c:pt idx="2">
                  <c:v>5273</c:v>
                </c:pt>
                <c:pt idx="3">
                  <c:v>5345</c:v>
                </c:pt>
                <c:pt idx="4">
                  <c:v>5025</c:v>
                </c:pt>
                <c:pt idx="5">
                  <c:v>4795</c:v>
                </c:pt>
                <c:pt idx="6">
                  <c:v>4727</c:v>
                </c:pt>
                <c:pt idx="7">
                  <c:v>4428</c:v>
                </c:pt>
                <c:pt idx="8">
                  <c:v>4338</c:v>
                </c:pt>
                <c:pt idx="9">
                  <c:v>4219</c:v>
                </c:pt>
                <c:pt idx="10">
                  <c:v>4416</c:v>
                </c:pt>
                <c:pt idx="11">
                  <c:v>3989</c:v>
                </c:pt>
                <c:pt idx="12">
                  <c:v>4001</c:v>
                </c:pt>
                <c:pt idx="13">
                  <c:v>4101</c:v>
                </c:pt>
                <c:pt idx="14">
                  <c:v>4244</c:v>
                </c:pt>
                <c:pt idx="15">
                  <c:v>4073</c:v>
                </c:pt>
                <c:pt idx="16">
                  <c:v>3993</c:v>
                </c:pt>
                <c:pt idx="17">
                  <c:v>3900</c:v>
                </c:pt>
                <c:pt idx="18">
                  <c:v>3624</c:v>
                </c:pt>
                <c:pt idx="19">
                  <c:v>4122</c:v>
                </c:pt>
                <c:pt idx="20">
                  <c:v>4212</c:v>
                </c:pt>
                <c:pt idx="21">
                  <c:v>4200</c:v>
                </c:pt>
                <c:pt idx="22">
                  <c:v>4080</c:v>
                </c:pt>
                <c:pt idx="23">
                  <c:v>3986</c:v>
                </c:pt>
                <c:pt idx="24">
                  <c:v>3820</c:v>
                </c:pt>
                <c:pt idx="25">
                  <c:v>3567</c:v>
                </c:pt>
                <c:pt idx="26">
                  <c:v>3375</c:v>
                </c:pt>
                <c:pt idx="27">
                  <c:v>3632</c:v>
                </c:pt>
                <c:pt idx="28">
                  <c:v>3392</c:v>
                </c:pt>
                <c:pt idx="29">
                  <c:v>3266</c:v>
                </c:pt>
                <c:pt idx="30">
                  <c:v>3081</c:v>
                </c:pt>
                <c:pt idx="31">
                  <c:v>2980</c:v>
                </c:pt>
                <c:pt idx="32">
                  <c:v>2811</c:v>
                </c:pt>
                <c:pt idx="33">
                  <c:v>2842</c:v>
                </c:pt>
                <c:pt idx="34">
                  <c:v>2478</c:v>
                </c:pt>
                <c:pt idx="35">
                  <c:v>2233</c:v>
                </c:pt>
              </c:numCache>
            </c:numRef>
          </c:val>
          <c:smooth val="0"/>
          <c:extLst xmlns:c16r2="http://schemas.microsoft.com/office/drawing/2015/06/chart">
            <c:ext xmlns:c16="http://schemas.microsoft.com/office/drawing/2014/chart" uri="{C3380CC4-5D6E-409C-BE32-E72D297353CC}">
              <c16:uniqueId val="{00000003-99E6-4EB2-9C8B-7F6A8A68AB70}"/>
            </c:ext>
          </c:extLst>
        </c:ser>
        <c:dLbls>
          <c:showLegendKey val="0"/>
          <c:showVal val="0"/>
          <c:showCatName val="0"/>
          <c:showSerName val="0"/>
          <c:showPercent val="0"/>
          <c:showBubbleSize val="0"/>
        </c:dLbls>
        <c:marker val="1"/>
        <c:smooth val="0"/>
        <c:axId val="160220672"/>
        <c:axId val="160222208"/>
      </c:lineChart>
      <c:lineChart>
        <c:grouping val="standard"/>
        <c:varyColors val="0"/>
        <c:ser>
          <c:idx val="4"/>
          <c:order val="4"/>
          <c:tx>
            <c:strRef>
              <c:f>Sheet1!$F$1</c:f>
              <c:strCache>
                <c:ptCount val="1"/>
                <c:pt idx="0">
                  <c:v>全国</c:v>
                </c:pt>
              </c:strCache>
            </c:strRef>
          </c:tx>
          <c:spPr>
            <a:ln>
              <a:solidFill>
                <a:schemeClr val="tx1"/>
              </a:solidFill>
            </a:ln>
          </c:spPr>
          <c:marker>
            <c:symbol val="none"/>
          </c:marker>
          <c:cat>
            <c:numRef>
              <c:f>Sheet1!$A$2:$A$37</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Sheet1!$F$2:$F$37</c:f>
              <c:numCache>
                <c:formatCode>General</c:formatCode>
                <c:ptCount val="36"/>
                <c:pt idx="0">
                  <c:v>59885</c:v>
                </c:pt>
                <c:pt idx="1">
                  <c:v>60788</c:v>
                </c:pt>
                <c:pt idx="2">
                  <c:v>60568</c:v>
                </c:pt>
                <c:pt idx="3">
                  <c:v>59740</c:v>
                </c:pt>
                <c:pt idx="4">
                  <c:v>63789</c:v>
                </c:pt>
                <c:pt idx="5">
                  <c:v>59865</c:v>
                </c:pt>
                <c:pt idx="6">
                  <c:v>63272</c:v>
                </c:pt>
                <c:pt idx="7">
                  <c:v>58833</c:v>
                </c:pt>
                <c:pt idx="8">
                  <c:v>59674</c:v>
                </c:pt>
                <c:pt idx="9">
                  <c:v>55763</c:v>
                </c:pt>
                <c:pt idx="10">
                  <c:v>56505</c:v>
                </c:pt>
                <c:pt idx="11">
                  <c:v>54879</c:v>
                </c:pt>
                <c:pt idx="12">
                  <c:v>54762</c:v>
                </c:pt>
                <c:pt idx="13">
                  <c:v>56700</c:v>
                </c:pt>
                <c:pt idx="14">
                  <c:v>63015</c:v>
                </c:pt>
                <c:pt idx="15">
                  <c:v>62913</c:v>
                </c:pt>
                <c:pt idx="16">
                  <c:v>64066</c:v>
                </c:pt>
                <c:pt idx="17">
                  <c:v>61889</c:v>
                </c:pt>
                <c:pt idx="18">
                  <c:v>54514</c:v>
                </c:pt>
                <c:pt idx="19">
                  <c:v>58526</c:v>
                </c:pt>
                <c:pt idx="20">
                  <c:v>62454</c:v>
                </c:pt>
                <c:pt idx="21">
                  <c:v>63591</c:v>
                </c:pt>
                <c:pt idx="22">
                  <c:v>63651</c:v>
                </c:pt>
                <c:pt idx="23">
                  <c:v>56333</c:v>
                </c:pt>
                <c:pt idx="24">
                  <c:v>60387</c:v>
                </c:pt>
                <c:pt idx="25">
                  <c:v>57460</c:v>
                </c:pt>
                <c:pt idx="26">
                  <c:v>53276</c:v>
                </c:pt>
                <c:pt idx="27">
                  <c:v>54582</c:v>
                </c:pt>
                <c:pt idx="28">
                  <c:v>52394</c:v>
                </c:pt>
                <c:pt idx="29">
                  <c:v>51139</c:v>
                </c:pt>
                <c:pt idx="30">
                  <c:v>46620</c:v>
                </c:pt>
                <c:pt idx="31">
                  <c:v>50006</c:v>
                </c:pt>
                <c:pt idx="32">
                  <c:v>44189</c:v>
                </c:pt>
                <c:pt idx="33">
                  <c:v>48095</c:v>
                </c:pt>
                <c:pt idx="34">
                  <c:v>43741</c:v>
                </c:pt>
                <c:pt idx="35">
                  <c:v>39111</c:v>
                </c:pt>
              </c:numCache>
            </c:numRef>
          </c:val>
          <c:smooth val="0"/>
          <c:extLst xmlns:c16r2="http://schemas.microsoft.com/office/drawing/2015/06/chart">
            <c:ext xmlns:c16="http://schemas.microsoft.com/office/drawing/2014/chart" uri="{C3380CC4-5D6E-409C-BE32-E72D297353CC}">
              <c16:uniqueId val="{00000000-A421-475F-89B0-9A1706A25D63}"/>
            </c:ext>
          </c:extLst>
        </c:ser>
        <c:dLbls>
          <c:showLegendKey val="0"/>
          <c:showVal val="0"/>
          <c:showCatName val="0"/>
          <c:showSerName val="0"/>
          <c:showPercent val="0"/>
          <c:showBubbleSize val="0"/>
        </c:dLbls>
        <c:marker val="1"/>
        <c:smooth val="0"/>
        <c:axId val="160233728"/>
        <c:axId val="160232192"/>
      </c:lineChart>
      <c:catAx>
        <c:axId val="160220672"/>
        <c:scaling>
          <c:orientation val="minMax"/>
        </c:scaling>
        <c:delete val="0"/>
        <c:axPos val="b"/>
        <c:numFmt formatCode="General" sourceLinked="1"/>
        <c:majorTickMark val="out"/>
        <c:minorTickMark val="none"/>
        <c:tickLblPos val="nextTo"/>
        <c:txPr>
          <a:bodyPr rot="-5400000" vert="horz"/>
          <a:lstStyle/>
          <a:p>
            <a:pPr>
              <a:defRPr sz="900"/>
            </a:pPr>
            <a:endParaRPr lang="ja-JP"/>
          </a:p>
        </c:txPr>
        <c:crossAx val="160222208"/>
        <c:crosses val="autoZero"/>
        <c:auto val="1"/>
        <c:lblAlgn val="ctr"/>
        <c:lblOffset val="100"/>
        <c:noMultiLvlLbl val="0"/>
      </c:catAx>
      <c:valAx>
        <c:axId val="160222208"/>
        <c:scaling>
          <c:orientation val="minMax"/>
          <c:max val="1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60220672"/>
        <c:crosses val="autoZero"/>
        <c:crossBetween val="between"/>
      </c:valAx>
      <c:valAx>
        <c:axId val="160232192"/>
        <c:scaling>
          <c:orientation val="minMax"/>
        </c:scaling>
        <c:delete val="0"/>
        <c:axPos val="r"/>
        <c:numFmt formatCode="General" sourceLinked="1"/>
        <c:majorTickMark val="out"/>
        <c:minorTickMark val="none"/>
        <c:tickLblPos val="nextTo"/>
        <c:crossAx val="160233728"/>
        <c:crosses val="max"/>
        <c:crossBetween val="between"/>
      </c:valAx>
      <c:catAx>
        <c:axId val="160233728"/>
        <c:scaling>
          <c:orientation val="minMax"/>
        </c:scaling>
        <c:delete val="1"/>
        <c:axPos val="b"/>
        <c:numFmt formatCode="General" sourceLinked="1"/>
        <c:majorTickMark val="out"/>
        <c:minorTickMark val="none"/>
        <c:tickLblPos val="nextTo"/>
        <c:crossAx val="160232192"/>
        <c:crosses val="autoZero"/>
        <c:auto val="1"/>
        <c:lblAlgn val="ctr"/>
        <c:lblOffset val="100"/>
        <c:noMultiLvlLbl val="0"/>
      </c:catAx>
    </c:plotArea>
    <c:plotVisOnly val="1"/>
    <c:dispBlanksAs val="gap"/>
    <c:showDLblsOverMax val="0"/>
  </c:chart>
  <c:txPr>
    <a:bodyPr/>
    <a:lstStyle/>
    <a:p>
      <a:pPr>
        <a:defRPr sz="105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出火率</c:v>
                </c:pt>
              </c:strCache>
            </c:strRef>
          </c:tx>
          <c:spPr>
            <a:solidFill>
              <a:schemeClr val="bg1">
                <a:lumMod val="85000"/>
              </a:schemeClr>
            </a:solidFill>
            <a:ln>
              <a:solidFill>
                <a:schemeClr val="bg1">
                  <a:lumMod val="75000"/>
                </a:schemeClr>
              </a:solidFill>
            </a:ln>
          </c:spPr>
          <c:invertIfNegative val="0"/>
          <c:dPt>
            <c:idx val="16"/>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1-321F-445F-B119-F5F7AD74956E}"/>
              </c:ext>
            </c:extLst>
          </c:dPt>
          <c:dPt>
            <c:idx val="19"/>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321F-445F-B119-F5F7AD74956E}"/>
              </c:ext>
            </c:extLst>
          </c:dPt>
          <c:dPt>
            <c:idx val="20"/>
            <c:invertIfNegative val="0"/>
            <c:bubble3D val="0"/>
            <c:spPr>
              <a:solidFill>
                <a:schemeClr val="tx1">
                  <a:lumMod val="50000"/>
                  <a:lumOff val="50000"/>
                </a:schemeClr>
              </a:solidFill>
              <a:ln>
                <a:solidFill>
                  <a:schemeClr val="tx1">
                    <a:lumMod val="50000"/>
                    <a:lumOff val="50000"/>
                  </a:schemeClr>
                </a:solidFill>
              </a:ln>
            </c:spPr>
            <c:extLst xmlns:c16r2="http://schemas.microsoft.com/office/drawing/2015/06/chart">
              <c:ext xmlns:c16="http://schemas.microsoft.com/office/drawing/2014/chart" uri="{C3380CC4-5D6E-409C-BE32-E72D297353CC}">
                <c16:uniqueId val="{00000005-321F-445F-B119-F5F7AD74956E}"/>
              </c:ext>
            </c:extLst>
          </c:dPt>
          <c:cat>
            <c:strRef>
              <c:f>Sheet1!$A$2:$A$22</c:f>
              <c:strCache>
                <c:ptCount val="21"/>
                <c:pt idx="0">
                  <c:v>新潟市</c:v>
                </c:pt>
                <c:pt idx="1">
                  <c:v>京都市</c:v>
                </c:pt>
                <c:pt idx="2">
                  <c:v>新潟市</c:v>
                </c:pt>
                <c:pt idx="3">
                  <c:v>福岡市</c:v>
                </c:pt>
                <c:pt idx="4">
                  <c:v>横浜市</c:v>
                </c:pt>
                <c:pt idx="5">
                  <c:v>川崎市</c:v>
                </c:pt>
                <c:pt idx="6">
                  <c:v>相模原市</c:v>
                </c:pt>
                <c:pt idx="7">
                  <c:v>さいたま市</c:v>
                </c:pt>
                <c:pt idx="8">
                  <c:v>札幌市</c:v>
                </c:pt>
                <c:pt idx="9">
                  <c:v>浜松市</c:v>
                </c:pt>
                <c:pt idx="10">
                  <c:v>岡山市</c:v>
                </c:pt>
                <c:pt idx="11">
                  <c:v>仙台市</c:v>
                </c:pt>
                <c:pt idx="12">
                  <c:v>静岡市</c:v>
                </c:pt>
                <c:pt idx="13">
                  <c:v>千葉市</c:v>
                </c:pt>
                <c:pt idx="14">
                  <c:v>広島市</c:v>
                </c:pt>
                <c:pt idx="15">
                  <c:v>名古屋市</c:v>
                </c:pt>
                <c:pt idx="16">
                  <c:v>堺市</c:v>
                </c:pt>
                <c:pt idx="17">
                  <c:v>北九州市</c:v>
                </c:pt>
                <c:pt idx="18">
                  <c:v>神戸市</c:v>
                </c:pt>
                <c:pt idx="19">
                  <c:v>大阪市</c:v>
                </c:pt>
                <c:pt idx="20">
                  <c:v>特別区</c:v>
                </c:pt>
              </c:strCache>
            </c:strRef>
          </c:cat>
          <c:val>
            <c:numRef>
              <c:f>Sheet1!$B$2:$B$22</c:f>
              <c:numCache>
                <c:formatCode>General</c:formatCode>
                <c:ptCount val="21"/>
                <c:pt idx="0">
                  <c:v>1.5422312261108382</c:v>
                </c:pt>
                <c:pt idx="1">
                  <c:v>1.6248804736296005</c:v>
                </c:pt>
                <c:pt idx="2">
                  <c:v>1.764312522670799</c:v>
                </c:pt>
                <c:pt idx="3">
                  <c:v>2.0877342363715541</c:v>
                </c:pt>
                <c:pt idx="4">
                  <c:v>2.4668781619288671</c:v>
                </c:pt>
                <c:pt idx="5">
                  <c:v>2.4957635735104722</c:v>
                </c:pt>
                <c:pt idx="6">
                  <c:v>2.6660600293516286</c:v>
                </c:pt>
                <c:pt idx="7">
                  <c:v>2.8570230800322403</c:v>
                </c:pt>
                <c:pt idx="8">
                  <c:v>2.9071790945160774</c:v>
                </c:pt>
                <c:pt idx="9">
                  <c:v>2.9238886968025137</c:v>
                </c:pt>
                <c:pt idx="10">
                  <c:v>3.0601013919153286</c:v>
                </c:pt>
                <c:pt idx="11">
                  <c:v>3.1159182579688314</c:v>
                </c:pt>
                <c:pt idx="12">
                  <c:v>3.1251861073850251</c:v>
                </c:pt>
                <c:pt idx="13">
                  <c:v>3.1255172782502036</c:v>
                </c:pt>
                <c:pt idx="14">
                  <c:v>3.1460677919844757</c:v>
                </c:pt>
                <c:pt idx="15">
                  <c:v>3.1506776526623965</c:v>
                </c:pt>
                <c:pt idx="16">
                  <c:v>3.1908902464724593</c:v>
                </c:pt>
                <c:pt idx="17">
                  <c:v>3.5495391525397295</c:v>
                </c:pt>
                <c:pt idx="18">
                  <c:v>3.5750978632645363</c:v>
                </c:pt>
                <c:pt idx="19">
                  <c:v>3.8094289868791296</c:v>
                </c:pt>
                <c:pt idx="20">
                  <c:v>3.8931319113875724</c:v>
                </c:pt>
              </c:numCache>
            </c:numRef>
          </c:val>
          <c:extLst xmlns:c16r2="http://schemas.microsoft.com/office/drawing/2015/06/chart">
            <c:ext xmlns:c16="http://schemas.microsoft.com/office/drawing/2014/chart" uri="{C3380CC4-5D6E-409C-BE32-E72D297353CC}">
              <c16:uniqueId val="{00000006-321F-445F-B119-F5F7AD74956E}"/>
            </c:ext>
          </c:extLst>
        </c:ser>
        <c:dLbls>
          <c:showLegendKey val="0"/>
          <c:showVal val="0"/>
          <c:showCatName val="0"/>
          <c:showSerName val="0"/>
          <c:showPercent val="0"/>
          <c:showBubbleSize val="0"/>
        </c:dLbls>
        <c:gapWidth val="100"/>
        <c:overlap val="100"/>
        <c:axId val="163681408"/>
        <c:axId val="163682944"/>
      </c:barChart>
      <c:lineChart>
        <c:grouping val="standard"/>
        <c:varyColors val="0"/>
        <c:ser>
          <c:idx val="1"/>
          <c:order val="1"/>
          <c:tx>
            <c:strRef>
              <c:f>Sheet1!$C$1</c:f>
              <c:strCache>
                <c:ptCount val="1"/>
                <c:pt idx="0">
                  <c:v>他都市</c:v>
                </c:pt>
              </c:strCache>
            </c:strRef>
          </c:tx>
          <c:spPr>
            <a:ln w="38100">
              <a:solidFill>
                <a:srgbClr val="FF0000"/>
              </a:solidFill>
              <a:prstDash val="sysDash"/>
            </a:ln>
          </c:spPr>
          <c:marker>
            <c:symbol val="none"/>
          </c:marker>
          <c:cat>
            <c:strRef>
              <c:f>Sheet1!$A$2:$A$22</c:f>
              <c:strCache>
                <c:ptCount val="21"/>
                <c:pt idx="0">
                  <c:v>新潟市</c:v>
                </c:pt>
                <c:pt idx="1">
                  <c:v>京都市</c:v>
                </c:pt>
                <c:pt idx="2">
                  <c:v>新潟市</c:v>
                </c:pt>
                <c:pt idx="3">
                  <c:v>福岡市</c:v>
                </c:pt>
                <c:pt idx="4">
                  <c:v>横浜市</c:v>
                </c:pt>
                <c:pt idx="5">
                  <c:v>川崎市</c:v>
                </c:pt>
                <c:pt idx="6">
                  <c:v>相模原市</c:v>
                </c:pt>
                <c:pt idx="7">
                  <c:v>さいたま市</c:v>
                </c:pt>
                <c:pt idx="8">
                  <c:v>札幌市</c:v>
                </c:pt>
                <c:pt idx="9">
                  <c:v>浜松市</c:v>
                </c:pt>
                <c:pt idx="10">
                  <c:v>岡山市</c:v>
                </c:pt>
                <c:pt idx="11">
                  <c:v>仙台市</c:v>
                </c:pt>
                <c:pt idx="12">
                  <c:v>静岡市</c:v>
                </c:pt>
                <c:pt idx="13">
                  <c:v>千葉市</c:v>
                </c:pt>
                <c:pt idx="14">
                  <c:v>広島市</c:v>
                </c:pt>
                <c:pt idx="15">
                  <c:v>名古屋市</c:v>
                </c:pt>
                <c:pt idx="16">
                  <c:v>堺市</c:v>
                </c:pt>
                <c:pt idx="17">
                  <c:v>北九州市</c:v>
                </c:pt>
                <c:pt idx="18">
                  <c:v>神戸市</c:v>
                </c:pt>
                <c:pt idx="19">
                  <c:v>大阪市</c:v>
                </c:pt>
                <c:pt idx="20">
                  <c:v>特別区</c:v>
                </c:pt>
              </c:strCache>
            </c:strRef>
          </c:cat>
          <c:val>
            <c:numRef>
              <c:f>Sheet1!$C$2:$C$22</c:f>
              <c:numCache>
                <c:formatCode>General</c:formatCode>
                <c:ptCount val="21"/>
                <c:pt idx="0">
                  <c:v>3.2878714076960542</c:v>
                </c:pt>
                <c:pt idx="1">
                  <c:v>3.0768688852294441</c:v>
                </c:pt>
                <c:pt idx="2">
                  <c:v>3.2878714076960542</c:v>
                </c:pt>
                <c:pt idx="3">
                  <c:v>3.6741508506012717</c:v>
                </c:pt>
                <c:pt idx="4">
                  <c:v>2.718677260941917</c:v>
                </c:pt>
                <c:pt idx="5">
                  <c:v>2.718677260941917</c:v>
                </c:pt>
                <c:pt idx="6">
                  <c:v>2.718677260941917</c:v>
                </c:pt>
                <c:pt idx="7">
                  <c:v>3.4113621136371441</c:v>
                </c:pt>
                <c:pt idx="8">
                  <c:v>4.1466035142042026</c:v>
                </c:pt>
                <c:pt idx="9">
                  <c:v>3.4246312429842627</c:v>
                </c:pt>
                <c:pt idx="10">
                  <c:v>3.9614268121407257</c:v>
                </c:pt>
                <c:pt idx="11">
                  <c:v>4.5957365238852113</c:v>
                </c:pt>
                <c:pt idx="12">
                  <c:v>3.4246312429842627</c:v>
                </c:pt>
                <c:pt idx="13">
                  <c:v>3.7414870125764854</c:v>
                </c:pt>
                <c:pt idx="14">
                  <c:v>3.8389390568424719</c:v>
                </c:pt>
                <c:pt idx="15">
                  <c:v>3.6830580869994289</c:v>
                </c:pt>
                <c:pt idx="16">
                  <c:v>2.6734270719222488</c:v>
                </c:pt>
                <c:pt idx="17">
                  <c:v>3.6741508506012717</c:v>
                </c:pt>
                <c:pt idx="18">
                  <c:v>3.695304652588101</c:v>
                </c:pt>
                <c:pt idx="19">
                  <c:v>2.6734270719222488</c:v>
                </c:pt>
                <c:pt idx="20">
                  <c:v>3.2959254363481771</c:v>
                </c:pt>
              </c:numCache>
            </c:numRef>
          </c:val>
          <c:smooth val="0"/>
          <c:extLst xmlns:c16r2="http://schemas.microsoft.com/office/drawing/2015/06/chart">
            <c:ext xmlns:c16="http://schemas.microsoft.com/office/drawing/2014/chart" uri="{C3380CC4-5D6E-409C-BE32-E72D297353CC}">
              <c16:uniqueId val="{00000007-321F-445F-B119-F5F7AD74956E}"/>
            </c:ext>
          </c:extLst>
        </c:ser>
        <c:dLbls>
          <c:showLegendKey val="0"/>
          <c:showVal val="0"/>
          <c:showCatName val="0"/>
          <c:showSerName val="0"/>
          <c:showPercent val="0"/>
          <c:showBubbleSize val="0"/>
        </c:dLbls>
        <c:marker val="1"/>
        <c:smooth val="0"/>
        <c:axId val="163690368"/>
        <c:axId val="163688832"/>
      </c:lineChart>
      <c:catAx>
        <c:axId val="163681408"/>
        <c:scaling>
          <c:orientation val="minMax"/>
        </c:scaling>
        <c:delete val="0"/>
        <c:axPos val="b"/>
        <c:numFmt formatCode="General" sourceLinked="0"/>
        <c:majorTickMark val="out"/>
        <c:minorTickMark val="none"/>
        <c:tickLblPos val="nextTo"/>
        <c:txPr>
          <a:bodyPr/>
          <a:lstStyle/>
          <a:p>
            <a:pPr>
              <a:defRPr sz="1000"/>
            </a:pPr>
            <a:endParaRPr lang="ja-JP"/>
          </a:p>
        </c:txPr>
        <c:crossAx val="163682944"/>
        <c:crosses val="autoZero"/>
        <c:auto val="1"/>
        <c:lblAlgn val="ctr"/>
        <c:lblOffset val="100"/>
        <c:noMultiLvlLbl val="0"/>
      </c:catAx>
      <c:valAx>
        <c:axId val="163682944"/>
        <c:scaling>
          <c:orientation val="minMax"/>
          <c:max val="5"/>
          <c:min val="0"/>
        </c:scaling>
        <c:delete val="0"/>
        <c:axPos val="l"/>
        <c:majorGridlines>
          <c:spPr>
            <a:ln>
              <a:solidFill>
                <a:schemeClr val="bg1">
                  <a:lumMod val="85000"/>
                </a:schemeClr>
              </a:solidFill>
            </a:ln>
          </c:spPr>
        </c:majorGridlines>
        <c:numFmt formatCode="General" sourceLinked="1"/>
        <c:majorTickMark val="out"/>
        <c:minorTickMark val="none"/>
        <c:tickLblPos val="nextTo"/>
        <c:crossAx val="163681408"/>
        <c:crosses val="autoZero"/>
        <c:crossBetween val="between"/>
        <c:majorUnit val="1"/>
      </c:valAx>
      <c:valAx>
        <c:axId val="163688832"/>
        <c:scaling>
          <c:orientation val="minMax"/>
        </c:scaling>
        <c:delete val="1"/>
        <c:axPos val="r"/>
        <c:numFmt formatCode="General" sourceLinked="1"/>
        <c:majorTickMark val="out"/>
        <c:minorTickMark val="none"/>
        <c:tickLblPos val="nextTo"/>
        <c:crossAx val="163690368"/>
        <c:crosses val="max"/>
        <c:crossBetween val="between"/>
      </c:valAx>
      <c:catAx>
        <c:axId val="163690368"/>
        <c:scaling>
          <c:orientation val="minMax"/>
        </c:scaling>
        <c:delete val="1"/>
        <c:axPos val="b"/>
        <c:numFmt formatCode="General" sourceLinked="1"/>
        <c:majorTickMark val="out"/>
        <c:minorTickMark val="none"/>
        <c:tickLblPos val="nextTo"/>
        <c:crossAx val="163688832"/>
        <c:crosses val="autoZero"/>
        <c:auto val="1"/>
        <c:lblAlgn val="ctr"/>
        <c:lblOffset val="100"/>
        <c:noMultiLvlLbl val="0"/>
      </c:cat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大阪市</c:v>
                </c:pt>
              </c:strCache>
            </c:strRef>
          </c:tx>
          <c:spPr>
            <a:ln w="57150">
              <a:solidFill>
                <a:srgbClr val="FF0000"/>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General</c:formatCode>
                <c:ptCount val="35"/>
                <c:pt idx="0">
                  <c:v>1214</c:v>
                </c:pt>
                <c:pt idx="1">
                  <c:v>1188</c:v>
                </c:pt>
                <c:pt idx="2">
                  <c:v>1188</c:v>
                </c:pt>
                <c:pt idx="3">
                  <c:v>1251</c:v>
                </c:pt>
                <c:pt idx="4">
                  <c:v>1156</c:v>
                </c:pt>
                <c:pt idx="5">
                  <c:v>1201</c:v>
                </c:pt>
                <c:pt idx="6">
                  <c:v>1122</c:v>
                </c:pt>
                <c:pt idx="7">
                  <c:v>1036</c:v>
                </c:pt>
                <c:pt idx="8">
                  <c:v>995</c:v>
                </c:pt>
                <c:pt idx="9">
                  <c:v>1065</c:v>
                </c:pt>
                <c:pt idx="10">
                  <c:v>1060</c:v>
                </c:pt>
                <c:pt idx="11">
                  <c:v>1005</c:v>
                </c:pt>
                <c:pt idx="12">
                  <c:v>1026</c:v>
                </c:pt>
                <c:pt idx="13">
                  <c:v>1018</c:v>
                </c:pt>
                <c:pt idx="14">
                  <c:v>1000</c:v>
                </c:pt>
                <c:pt idx="15">
                  <c:v>946</c:v>
                </c:pt>
                <c:pt idx="16">
                  <c:v>946</c:v>
                </c:pt>
                <c:pt idx="17">
                  <c:v>958</c:v>
                </c:pt>
                <c:pt idx="18">
                  <c:v>936</c:v>
                </c:pt>
                <c:pt idx="19">
                  <c:v>1115</c:v>
                </c:pt>
                <c:pt idx="20">
                  <c:v>1005</c:v>
                </c:pt>
                <c:pt idx="21">
                  <c:v>1041</c:v>
                </c:pt>
                <c:pt idx="22">
                  <c:v>1067</c:v>
                </c:pt>
                <c:pt idx="23">
                  <c:v>1137</c:v>
                </c:pt>
                <c:pt idx="24">
                  <c:v>993</c:v>
                </c:pt>
                <c:pt idx="25">
                  <c:v>986</c:v>
                </c:pt>
                <c:pt idx="26">
                  <c:v>906</c:v>
                </c:pt>
                <c:pt idx="27">
                  <c:v>944</c:v>
                </c:pt>
                <c:pt idx="28">
                  <c:v>935</c:v>
                </c:pt>
                <c:pt idx="29">
                  <c:v>855</c:v>
                </c:pt>
                <c:pt idx="30">
                  <c:v>814</c:v>
                </c:pt>
                <c:pt idx="31">
                  <c:v>816</c:v>
                </c:pt>
                <c:pt idx="32">
                  <c:v>742</c:v>
                </c:pt>
                <c:pt idx="33">
                  <c:v>761</c:v>
                </c:pt>
                <c:pt idx="34">
                  <c:v>751</c:v>
                </c:pt>
              </c:numCache>
            </c:numRef>
          </c:val>
          <c:smooth val="0"/>
          <c:extLst xmlns:c16r2="http://schemas.microsoft.com/office/drawing/2015/06/chart">
            <c:ext xmlns:c16="http://schemas.microsoft.com/office/drawing/2014/chart" uri="{C3380CC4-5D6E-409C-BE32-E72D297353CC}">
              <c16:uniqueId val="{00000000-804B-4A0D-A3CF-66E9E81FD956}"/>
            </c:ext>
          </c:extLst>
        </c:ser>
        <c:ser>
          <c:idx val="1"/>
          <c:order val="1"/>
          <c:tx>
            <c:strRef>
              <c:f>Sheet1!$C$1</c:f>
              <c:strCache>
                <c:ptCount val="1"/>
                <c:pt idx="0">
                  <c:v>横浜市</c:v>
                </c:pt>
              </c:strCache>
            </c:strRef>
          </c:tx>
          <c:spPr>
            <a:ln w="38100">
              <a:solidFill>
                <a:schemeClr val="tx1"/>
              </a:solidFill>
              <a:prstDash val="sysDot"/>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Sheet1!$C$2:$C$36</c:f>
              <c:numCache>
                <c:formatCode>General</c:formatCode>
                <c:ptCount val="35"/>
                <c:pt idx="0">
                  <c:v>660</c:v>
                </c:pt>
                <c:pt idx="1">
                  <c:v>711</c:v>
                </c:pt>
                <c:pt idx="2">
                  <c:v>680</c:v>
                </c:pt>
                <c:pt idx="3">
                  <c:v>664</c:v>
                </c:pt>
                <c:pt idx="4">
                  <c:v>684</c:v>
                </c:pt>
                <c:pt idx="5">
                  <c:v>642</c:v>
                </c:pt>
                <c:pt idx="6">
                  <c:v>644</c:v>
                </c:pt>
                <c:pt idx="7">
                  <c:v>641</c:v>
                </c:pt>
                <c:pt idx="8">
                  <c:v>647</c:v>
                </c:pt>
                <c:pt idx="9">
                  <c:v>577</c:v>
                </c:pt>
                <c:pt idx="10">
                  <c:v>579</c:v>
                </c:pt>
                <c:pt idx="11">
                  <c:v>593</c:v>
                </c:pt>
                <c:pt idx="12">
                  <c:v>547</c:v>
                </c:pt>
                <c:pt idx="13">
                  <c:v>553</c:v>
                </c:pt>
                <c:pt idx="14">
                  <c:v>505</c:v>
                </c:pt>
                <c:pt idx="15">
                  <c:v>580</c:v>
                </c:pt>
                <c:pt idx="16">
                  <c:v>587</c:v>
                </c:pt>
                <c:pt idx="17">
                  <c:v>613</c:v>
                </c:pt>
                <c:pt idx="18">
                  <c:v>537</c:v>
                </c:pt>
                <c:pt idx="19">
                  <c:v>569</c:v>
                </c:pt>
                <c:pt idx="20">
                  <c:v>588</c:v>
                </c:pt>
                <c:pt idx="21">
                  <c:v>591</c:v>
                </c:pt>
                <c:pt idx="22">
                  <c:v>641</c:v>
                </c:pt>
                <c:pt idx="23">
                  <c:v>615</c:v>
                </c:pt>
                <c:pt idx="24">
                  <c:v>705</c:v>
                </c:pt>
                <c:pt idx="25">
                  <c:v>618</c:v>
                </c:pt>
                <c:pt idx="26">
                  <c:v>613</c:v>
                </c:pt>
                <c:pt idx="27">
                  <c:v>672</c:v>
                </c:pt>
                <c:pt idx="28">
                  <c:v>632</c:v>
                </c:pt>
                <c:pt idx="29">
                  <c:v>606</c:v>
                </c:pt>
                <c:pt idx="30">
                  <c:v>609</c:v>
                </c:pt>
                <c:pt idx="31">
                  <c:v>558</c:v>
                </c:pt>
                <c:pt idx="32">
                  <c:v>520</c:v>
                </c:pt>
                <c:pt idx="33">
                  <c:v>540</c:v>
                </c:pt>
                <c:pt idx="34">
                  <c:v>535</c:v>
                </c:pt>
              </c:numCache>
            </c:numRef>
          </c:val>
          <c:smooth val="0"/>
          <c:extLst xmlns:c16r2="http://schemas.microsoft.com/office/drawing/2015/06/chart">
            <c:ext xmlns:c16="http://schemas.microsoft.com/office/drawing/2014/chart" uri="{C3380CC4-5D6E-409C-BE32-E72D297353CC}">
              <c16:uniqueId val="{00000001-804B-4A0D-A3CF-66E9E81FD956}"/>
            </c:ext>
          </c:extLst>
        </c:ser>
        <c:ser>
          <c:idx val="2"/>
          <c:order val="2"/>
          <c:tx>
            <c:strRef>
              <c:f>Sheet1!$D$1</c:f>
              <c:strCache>
                <c:ptCount val="1"/>
                <c:pt idx="0">
                  <c:v>名古屋市</c:v>
                </c:pt>
              </c:strCache>
            </c:strRef>
          </c:tx>
          <c:spPr>
            <a:ln>
              <a:solidFill>
                <a:schemeClr val="tx1"/>
              </a:solidFill>
              <a:prstDash val="sysDash"/>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Sheet1!$D$2:$D$36</c:f>
              <c:numCache>
                <c:formatCode>General</c:formatCode>
                <c:ptCount val="35"/>
                <c:pt idx="0">
                  <c:v>642</c:v>
                </c:pt>
                <c:pt idx="1">
                  <c:v>667</c:v>
                </c:pt>
                <c:pt idx="2">
                  <c:v>641</c:v>
                </c:pt>
                <c:pt idx="3">
                  <c:v>645</c:v>
                </c:pt>
                <c:pt idx="4">
                  <c:v>613</c:v>
                </c:pt>
                <c:pt idx="5">
                  <c:v>553</c:v>
                </c:pt>
                <c:pt idx="6">
                  <c:v>583</c:v>
                </c:pt>
                <c:pt idx="7">
                  <c:v>579</c:v>
                </c:pt>
                <c:pt idx="8">
                  <c:v>599</c:v>
                </c:pt>
                <c:pt idx="9">
                  <c:v>610</c:v>
                </c:pt>
                <c:pt idx="10">
                  <c:v>628</c:v>
                </c:pt>
                <c:pt idx="11">
                  <c:v>610</c:v>
                </c:pt>
                <c:pt idx="12">
                  <c:v>635</c:v>
                </c:pt>
                <c:pt idx="13">
                  <c:v>566</c:v>
                </c:pt>
                <c:pt idx="14">
                  <c:v>641</c:v>
                </c:pt>
                <c:pt idx="15">
                  <c:v>594</c:v>
                </c:pt>
                <c:pt idx="16">
                  <c:v>577</c:v>
                </c:pt>
                <c:pt idx="17">
                  <c:v>576</c:v>
                </c:pt>
                <c:pt idx="18">
                  <c:v>589</c:v>
                </c:pt>
                <c:pt idx="19">
                  <c:v>575</c:v>
                </c:pt>
                <c:pt idx="20">
                  <c:v>626</c:v>
                </c:pt>
                <c:pt idx="21">
                  <c:v>637</c:v>
                </c:pt>
                <c:pt idx="22">
                  <c:v>653</c:v>
                </c:pt>
                <c:pt idx="23">
                  <c:v>577</c:v>
                </c:pt>
                <c:pt idx="24">
                  <c:v>587</c:v>
                </c:pt>
                <c:pt idx="25">
                  <c:v>556</c:v>
                </c:pt>
                <c:pt idx="26">
                  <c:v>561</c:v>
                </c:pt>
                <c:pt idx="27">
                  <c:v>512</c:v>
                </c:pt>
                <c:pt idx="28">
                  <c:v>534</c:v>
                </c:pt>
                <c:pt idx="29">
                  <c:v>505</c:v>
                </c:pt>
                <c:pt idx="30">
                  <c:v>534</c:v>
                </c:pt>
                <c:pt idx="31">
                  <c:v>458</c:v>
                </c:pt>
                <c:pt idx="32">
                  <c:v>422</c:v>
                </c:pt>
                <c:pt idx="33">
                  <c:v>451</c:v>
                </c:pt>
                <c:pt idx="34">
                  <c:v>369</c:v>
                </c:pt>
              </c:numCache>
            </c:numRef>
          </c:val>
          <c:smooth val="0"/>
          <c:extLst xmlns:c16r2="http://schemas.microsoft.com/office/drawing/2015/06/chart">
            <c:ext xmlns:c16="http://schemas.microsoft.com/office/drawing/2014/chart" uri="{C3380CC4-5D6E-409C-BE32-E72D297353CC}">
              <c16:uniqueId val="{00000002-804B-4A0D-A3CF-66E9E81FD956}"/>
            </c:ext>
          </c:extLst>
        </c:ser>
        <c:ser>
          <c:idx val="3"/>
          <c:order val="3"/>
          <c:tx>
            <c:strRef>
              <c:f>Sheet1!$E$1</c:f>
              <c:strCache>
                <c:ptCount val="1"/>
                <c:pt idx="0">
                  <c:v>堺市</c:v>
                </c:pt>
              </c:strCache>
            </c:strRef>
          </c:tx>
          <c:spPr>
            <a:ln>
              <a:solidFill>
                <a:schemeClr val="bg1">
                  <a:lumMod val="50000"/>
                </a:schemeClr>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Sheet1!$E$2:$E$36</c:f>
              <c:numCache>
                <c:formatCode>General</c:formatCode>
                <c:ptCount val="35"/>
                <c:pt idx="0">
                  <c:v>511</c:v>
                </c:pt>
                <c:pt idx="1">
                  <c:v>475</c:v>
                </c:pt>
                <c:pt idx="2">
                  <c:v>452</c:v>
                </c:pt>
                <c:pt idx="3">
                  <c:v>401</c:v>
                </c:pt>
                <c:pt idx="4">
                  <c:v>368</c:v>
                </c:pt>
                <c:pt idx="5">
                  <c:v>334</c:v>
                </c:pt>
                <c:pt idx="6">
                  <c:v>336</c:v>
                </c:pt>
                <c:pt idx="7">
                  <c:v>332</c:v>
                </c:pt>
                <c:pt idx="8">
                  <c:v>294</c:v>
                </c:pt>
                <c:pt idx="9">
                  <c:v>322</c:v>
                </c:pt>
                <c:pt idx="10">
                  <c:v>290</c:v>
                </c:pt>
                <c:pt idx="11">
                  <c:v>287</c:v>
                </c:pt>
                <c:pt idx="12">
                  <c:v>263</c:v>
                </c:pt>
                <c:pt idx="13">
                  <c:v>273</c:v>
                </c:pt>
                <c:pt idx="14">
                  <c:v>284</c:v>
                </c:pt>
                <c:pt idx="15">
                  <c:v>253</c:v>
                </c:pt>
                <c:pt idx="16">
                  <c:v>263</c:v>
                </c:pt>
                <c:pt idx="17">
                  <c:v>253</c:v>
                </c:pt>
                <c:pt idx="18">
                  <c:v>285</c:v>
                </c:pt>
                <c:pt idx="19">
                  <c:v>257</c:v>
                </c:pt>
                <c:pt idx="20">
                  <c:v>255</c:v>
                </c:pt>
                <c:pt idx="21">
                  <c:v>231</c:v>
                </c:pt>
                <c:pt idx="22">
                  <c:v>247</c:v>
                </c:pt>
                <c:pt idx="23">
                  <c:v>313</c:v>
                </c:pt>
                <c:pt idx="24">
                  <c:v>250</c:v>
                </c:pt>
                <c:pt idx="25">
                  <c:v>257</c:v>
                </c:pt>
                <c:pt idx="26">
                  <c:v>206</c:v>
                </c:pt>
                <c:pt idx="27">
                  <c:v>205</c:v>
                </c:pt>
                <c:pt idx="28">
                  <c:v>230</c:v>
                </c:pt>
                <c:pt idx="29">
                  <c:v>226</c:v>
                </c:pt>
                <c:pt idx="30">
                  <c:v>222</c:v>
                </c:pt>
                <c:pt idx="31">
                  <c:v>190</c:v>
                </c:pt>
                <c:pt idx="32">
                  <c:v>195</c:v>
                </c:pt>
                <c:pt idx="33">
                  <c:v>201</c:v>
                </c:pt>
                <c:pt idx="34">
                  <c:v>162</c:v>
                </c:pt>
              </c:numCache>
            </c:numRef>
          </c:val>
          <c:smooth val="0"/>
          <c:extLst xmlns:c16r2="http://schemas.microsoft.com/office/drawing/2015/06/chart">
            <c:ext xmlns:c16="http://schemas.microsoft.com/office/drawing/2014/chart" uri="{C3380CC4-5D6E-409C-BE32-E72D297353CC}">
              <c16:uniqueId val="{00000003-804B-4A0D-A3CF-66E9E81FD956}"/>
            </c:ext>
          </c:extLst>
        </c:ser>
        <c:dLbls>
          <c:showLegendKey val="0"/>
          <c:showVal val="0"/>
          <c:showCatName val="0"/>
          <c:showSerName val="0"/>
          <c:showPercent val="0"/>
          <c:showBubbleSize val="0"/>
        </c:dLbls>
        <c:marker val="1"/>
        <c:smooth val="0"/>
        <c:axId val="163728768"/>
        <c:axId val="163742848"/>
      </c:lineChart>
      <c:lineChart>
        <c:grouping val="standard"/>
        <c:varyColors val="0"/>
        <c:ser>
          <c:idx val="4"/>
          <c:order val="4"/>
          <c:tx>
            <c:strRef>
              <c:f>Sheet1!$F$1</c:f>
              <c:strCache>
                <c:ptCount val="1"/>
                <c:pt idx="0">
                  <c:v>東京都</c:v>
                </c:pt>
              </c:strCache>
            </c:strRef>
          </c:tx>
          <c:spPr>
            <a:ln>
              <a:solidFill>
                <a:schemeClr val="tx1"/>
              </a:solidFill>
            </a:ln>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Sheet1!$F$2:$F$36</c:f>
              <c:numCache>
                <c:formatCode>General</c:formatCode>
                <c:ptCount val="35"/>
                <c:pt idx="0">
                  <c:v>3199</c:v>
                </c:pt>
                <c:pt idx="1">
                  <c:v>3268</c:v>
                </c:pt>
                <c:pt idx="2">
                  <c:v>3131</c:v>
                </c:pt>
                <c:pt idx="3">
                  <c:v>3094</c:v>
                </c:pt>
                <c:pt idx="4">
                  <c:v>3238</c:v>
                </c:pt>
                <c:pt idx="5">
                  <c:v>3024</c:v>
                </c:pt>
                <c:pt idx="6">
                  <c:v>3271</c:v>
                </c:pt>
                <c:pt idx="7">
                  <c:v>3146</c:v>
                </c:pt>
                <c:pt idx="8">
                  <c:v>3020</c:v>
                </c:pt>
                <c:pt idx="9">
                  <c:v>2983</c:v>
                </c:pt>
                <c:pt idx="10">
                  <c:v>2975</c:v>
                </c:pt>
                <c:pt idx="11">
                  <c:v>2918</c:v>
                </c:pt>
                <c:pt idx="12">
                  <c:v>2702</c:v>
                </c:pt>
                <c:pt idx="13">
                  <c:v>3032</c:v>
                </c:pt>
                <c:pt idx="14">
                  <c:v>2934</c:v>
                </c:pt>
                <c:pt idx="15">
                  <c:v>2906</c:v>
                </c:pt>
                <c:pt idx="16">
                  <c:v>2820</c:v>
                </c:pt>
                <c:pt idx="17">
                  <c:v>3096</c:v>
                </c:pt>
                <c:pt idx="18">
                  <c:v>2907</c:v>
                </c:pt>
                <c:pt idx="19">
                  <c:v>2976</c:v>
                </c:pt>
                <c:pt idx="20">
                  <c:v>2982</c:v>
                </c:pt>
                <c:pt idx="21">
                  <c:v>3098</c:v>
                </c:pt>
                <c:pt idx="22">
                  <c:v>2915</c:v>
                </c:pt>
                <c:pt idx="23">
                  <c:v>2830</c:v>
                </c:pt>
                <c:pt idx="24">
                  <c:v>2861</c:v>
                </c:pt>
                <c:pt idx="25">
                  <c:v>2964</c:v>
                </c:pt>
                <c:pt idx="26">
                  <c:v>2822</c:v>
                </c:pt>
                <c:pt idx="27">
                  <c:v>2769</c:v>
                </c:pt>
                <c:pt idx="28">
                  <c:v>2807</c:v>
                </c:pt>
                <c:pt idx="29">
                  <c:v>2664</c:v>
                </c:pt>
                <c:pt idx="30">
                  <c:v>2424</c:v>
                </c:pt>
                <c:pt idx="31">
                  <c:v>2487</c:v>
                </c:pt>
                <c:pt idx="32">
                  <c:v>2582</c:v>
                </c:pt>
                <c:pt idx="33">
                  <c:v>2462</c:v>
                </c:pt>
                <c:pt idx="34">
                  <c:v>2308</c:v>
                </c:pt>
              </c:numCache>
            </c:numRef>
          </c:val>
          <c:smooth val="0"/>
          <c:extLst xmlns:c16r2="http://schemas.microsoft.com/office/drawing/2015/06/chart">
            <c:ext xmlns:c16="http://schemas.microsoft.com/office/drawing/2014/chart" uri="{C3380CC4-5D6E-409C-BE32-E72D297353CC}">
              <c16:uniqueId val="{00000000-92AC-480D-988E-440A869410AB}"/>
            </c:ext>
          </c:extLst>
        </c:ser>
        <c:dLbls>
          <c:showLegendKey val="0"/>
          <c:showVal val="0"/>
          <c:showCatName val="0"/>
          <c:showSerName val="0"/>
          <c:showPercent val="0"/>
          <c:showBubbleSize val="0"/>
        </c:dLbls>
        <c:marker val="1"/>
        <c:smooth val="0"/>
        <c:axId val="163746176"/>
        <c:axId val="163744384"/>
      </c:lineChart>
      <c:catAx>
        <c:axId val="163728768"/>
        <c:scaling>
          <c:orientation val="minMax"/>
        </c:scaling>
        <c:delete val="0"/>
        <c:axPos val="b"/>
        <c:numFmt formatCode="General" sourceLinked="1"/>
        <c:majorTickMark val="out"/>
        <c:minorTickMark val="none"/>
        <c:tickLblPos val="nextTo"/>
        <c:txPr>
          <a:bodyPr/>
          <a:lstStyle/>
          <a:p>
            <a:pPr>
              <a:defRPr sz="1000"/>
            </a:pPr>
            <a:endParaRPr lang="ja-JP"/>
          </a:p>
        </c:txPr>
        <c:crossAx val="163742848"/>
        <c:crosses val="autoZero"/>
        <c:auto val="1"/>
        <c:lblAlgn val="ctr"/>
        <c:lblOffset val="100"/>
        <c:noMultiLvlLbl val="0"/>
      </c:catAx>
      <c:valAx>
        <c:axId val="163742848"/>
        <c:scaling>
          <c:orientation val="minMax"/>
          <c:max val="1800"/>
          <c:min val="0"/>
        </c:scaling>
        <c:delete val="0"/>
        <c:axPos val="l"/>
        <c:majorGridlines>
          <c:spPr>
            <a:ln>
              <a:solidFill>
                <a:schemeClr val="bg1">
                  <a:lumMod val="85000"/>
                </a:schemeClr>
              </a:solidFill>
            </a:ln>
          </c:spPr>
        </c:majorGridlines>
        <c:numFmt formatCode="General" sourceLinked="1"/>
        <c:majorTickMark val="out"/>
        <c:minorTickMark val="none"/>
        <c:tickLblPos val="nextTo"/>
        <c:crossAx val="163728768"/>
        <c:crosses val="autoZero"/>
        <c:crossBetween val="between"/>
        <c:majorUnit val="300"/>
      </c:valAx>
      <c:valAx>
        <c:axId val="163744384"/>
        <c:scaling>
          <c:orientation val="minMax"/>
        </c:scaling>
        <c:delete val="0"/>
        <c:axPos val="r"/>
        <c:numFmt formatCode="General" sourceLinked="1"/>
        <c:majorTickMark val="out"/>
        <c:minorTickMark val="none"/>
        <c:tickLblPos val="nextTo"/>
        <c:crossAx val="163746176"/>
        <c:crosses val="max"/>
        <c:crossBetween val="between"/>
      </c:valAx>
      <c:catAx>
        <c:axId val="163746176"/>
        <c:scaling>
          <c:orientation val="minMax"/>
        </c:scaling>
        <c:delete val="1"/>
        <c:axPos val="b"/>
        <c:numFmt formatCode="General" sourceLinked="1"/>
        <c:majorTickMark val="out"/>
        <c:minorTickMark val="none"/>
        <c:tickLblPos val="nextTo"/>
        <c:crossAx val="163744384"/>
        <c:crosses val="autoZero"/>
        <c:auto val="1"/>
        <c:lblAlgn val="ctr"/>
        <c:lblOffset val="100"/>
        <c:noMultiLvlLbl val="0"/>
      </c:catAx>
    </c:plotArea>
    <c:plotVisOnly val="1"/>
    <c:dispBlanksAs val="gap"/>
    <c:showDLblsOverMax val="0"/>
  </c:chart>
  <c:txPr>
    <a:bodyPr/>
    <a:lstStyle/>
    <a:p>
      <a:pPr>
        <a:defRPr sz="105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大阪全域</c:v>
                </c:pt>
              </c:strCache>
            </c:strRef>
          </c:tx>
          <c:spPr>
            <a:ln>
              <a:solidFill>
                <a:schemeClr val="tx1"/>
              </a:solidFill>
            </a:ln>
          </c:spPr>
          <c:marker>
            <c:symbol val="none"/>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49-4447-897B-4345672DCDBB}"/>
                </c:ext>
              </c:extLst>
            </c:dLbl>
            <c:dLbl>
              <c:idx val="9"/>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49-4447-897B-4345672DCDBB}"/>
                </c:ext>
              </c:extLst>
            </c:dLbl>
            <c:spPr>
              <a:noFill/>
              <a:ln>
                <a:noFill/>
              </a:ln>
              <a:effectLst/>
            </c:spPr>
            <c:txPr>
              <a:bodyPr wrap="square" lIns="38100" tIns="19050" rIns="38100" bIns="19050" anchor="ctr">
                <a:spAutoFit/>
              </a:bodyPr>
              <a:lstStyle/>
              <a:p>
                <a:pPr>
                  <a:defRPr sz="900"/>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116</c:v>
                </c:pt>
                <c:pt idx="1">
                  <c:v>106</c:v>
                </c:pt>
                <c:pt idx="2">
                  <c:v>103</c:v>
                </c:pt>
                <c:pt idx="3">
                  <c:v>107</c:v>
                </c:pt>
                <c:pt idx="4">
                  <c:v>87</c:v>
                </c:pt>
                <c:pt idx="5">
                  <c:v>100</c:v>
                </c:pt>
                <c:pt idx="6">
                  <c:v>106</c:v>
                </c:pt>
                <c:pt idx="7">
                  <c:v>80</c:v>
                </c:pt>
                <c:pt idx="8">
                  <c:v>84</c:v>
                </c:pt>
                <c:pt idx="9">
                  <c:v>78</c:v>
                </c:pt>
              </c:numCache>
            </c:numRef>
          </c:val>
          <c:smooth val="0"/>
          <c:extLst xmlns:c16r2="http://schemas.microsoft.com/office/drawing/2015/06/chart">
            <c:ext xmlns:c16="http://schemas.microsoft.com/office/drawing/2014/chart" uri="{C3380CC4-5D6E-409C-BE32-E72D297353CC}">
              <c16:uniqueId val="{00000002-A149-4447-897B-4345672DCDBB}"/>
            </c:ext>
          </c:extLst>
        </c:ser>
        <c:ser>
          <c:idx val="1"/>
          <c:order val="1"/>
          <c:tx>
            <c:strRef>
              <c:f>Sheet1!$C$1</c:f>
              <c:strCache>
                <c:ptCount val="1"/>
                <c:pt idx="0">
                  <c:v>大阪市</c:v>
                </c:pt>
              </c:strCache>
            </c:strRef>
          </c:tx>
          <c:spPr>
            <a:ln>
              <a:prstDash val="sysDot"/>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General</c:formatCode>
                <c:ptCount val="10"/>
                <c:pt idx="0">
                  <c:v>49</c:v>
                </c:pt>
                <c:pt idx="1">
                  <c:v>37</c:v>
                </c:pt>
                <c:pt idx="2">
                  <c:v>49</c:v>
                </c:pt>
                <c:pt idx="3">
                  <c:v>51</c:v>
                </c:pt>
                <c:pt idx="4">
                  <c:v>26</c:v>
                </c:pt>
                <c:pt idx="5">
                  <c:v>34</c:v>
                </c:pt>
                <c:pt idx="6">
                  <c:v>34</c:v>
                </c:pt>
                <c:pt idx="7">
                  <c:v>31</c:v>
                </c:pt>
                <c:pt idx="8">
                  <c:v>36</c:v>
                </c:pt>
                <c:pt idx="9">
                  <c:v>27</c:v>
                </c:pt>
              </c:numCache>
            </c:numRef>
          </c:val>
          <c:smooth val="0"/>
          <c:extLst xmlns:c16r2="http://schemas.microsoft.com/office/drawing/2015/06/chart">
            <c:ext xmlns:c16="http://schemas.microsoft.com/office/drawing/2014/chart" uri="{C3380CC4-5D6E-409C-BE32-E72D297353CC}">
              <c16:uniqueId val="{00000003-A149-4447-897B-4345672DCDBB}"/>
            </c:ext>
          </c:extLst>
        </c:ser>
        <c:ser>
          <c:idx val="2"/>
          <c:order val="2"/>
          <c:tx>
            <c:strRef>
              <c:f>Sheet1!$D$1</c:f>
              <c:strCache>
                <c:ptCount val="1"/>
                <c:pt idx="0">
                  <c:v>東京都</c:v>
                </c:pt>
              </c:strCache>
            </c:strRef>
          </c:tx>
          <c:spPr>
            <a:ln>
              <a:solidFill>
                <a:schemeClr val="bg1">
                  <a:lumMod val="75000"/>
                </a:schemeClr>
              </a:solidFill>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Sheet1!$D$2:$D$11</c:f>
              <c:numCache>
                <c:formatCode>General</c:formatCode>
                <c:ptCount val="10"/>
                <c:pt idx="0">
                  <c:v>122</c:v>
                </c:pt>
                <c:pt idx="1">
                  <c:v>150</c:v>
                </c:pt>
                <c:pt idx="2">
                  <c:v>129</c:v>
                </c:pt>
                <c:pt idx="3">
                  <c:v>134</c:v>
                </c:pt>
                <c:pt idx="4">
                  <c:v>105</c:v>
                </c:pt>
                <c:pt idx="5">
                  <c:v>86</c:v>
                </c:pt>
                <c:pt idx="6">
                  <c:v>116</c:v>
                </c:pt>
                <c:pt idx="7">
                  <c:v>87</c:v>
                </c:pt>
                <c:pt idx="8">
                  <c:v>97</c:v>
                </c:pt>
                <c:pt idx="9">
                  <c:v>99</c:v>
                </c:pt>
              </c:numCache>
            </c:numRef>
          </c:val>
          <c:smooth val="0"/>
          <c:extLst xmlns:c16r2="http://schemas.microsoft.com/office/drawing/2015/06/chart">
            <c:ext xmlns:c16="http://schemas.microsoft.com/office/drawing/2014/chart" uri="{C3380CC4-5D6E-409C-BE32-E72D297353CC}">
              <c16:uniqueId val="{00000004-A149-4447-897B-4345672DCDBB}"/>
            </c:ext>
          </c:extLst>
        </c:ser>
        <c:dLbls>
          <c:showLegendKey val="0"/>
          <c:showVal val="0"/>
          <c:showCatName val="0"/>
          <c:showSerName val="0"/>
          <c:showPercent val="0"/>
          <c:showBubbleSize val="0"/>
        </c:dLbls>
        <c:marker val="1"/>
        <c:smooth val="0"/>
        <c:axId val="167073664"/>
        <c:axId val="167075200"/>
      </c:lineChart>
      <c:lineChart>
        <c:grouping val="standard"/>
        <c:varyColors val="0"/>
        <c:ser>
          <c:idx val="3"/>
          <c:order val="3"/>
          <c:tx>
            <c:strRef>
              <c:f>Sheet1!$E$1</c:f>
              <c:strCache>
                <c:ptCount val="1"/>
                <c:pt idx="0">
                  <c:v>全国</c:v>
                </c:pt>
              </c:strCache>
            </c:strRef>
          </c:tx>
          <c:spPr>
            <a:ln w="57150">
              <a:solidFill>
                <a:srgbClr val="FF0000"/>
              </a:solidFill>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Sheet1!$E$2:$E$11</c:f>
              <c:numCache>
                <c:formatCode>General</c:formatCode>
                <c:ptCount val="10"/>
                <c:pt idx="0">
                  <c:v>2067</c:v>
                </c:pt>
                <c:pt idx="1">
                  <c:v>2005</c:v>
                </c:pt>
                <c:pt idx="2">
                  <c:v>1969</c:v>
                </c:pt>
                <c:pt idx="3">
                  <c:v>1877</c:v>
                </c:pt>
                <c:pt idx="4">
                  <c:v>1738</c:v>
                </c:pt>
                <c:pt idx="5">
                  <c:v>1766</c:v>
                </c:pt>
                <c:pt idx="6">
                  <c:v>1721</c:v>
                </c:pt>
                <c:pt idx="7">
                  <c:v>1625</c:v>
                </c:pt>
                <c:pt idx="8">
                  <c:v>1678</c:v>
                </c:pt>
                <c:pt idx="9">
                  <c:v>1563</c:v>
                </c:pt>
              </c:numCache>
            </c:numRef>
          </c:val>
          <c:smooth val="0"/>
          <c:extLst xmlns:c16r2="http://schemas.microsoft.com/office/drawing/2015/06/chart">
            <c:ext xmlns:c16="http://schemas.microsoft.com/office/drawing/2014/chart" uri="{C3380CC4-5D6E-409C-BE32-E72D297353CC}">
              <c16:uniqueId val="{00000005-A149-4447-897B-4345672DCDBB}"/>
            </c:ext>
          </c:extLst>
        </c:ser>
        <c:dLbls>
          <c:showLegendKey val="0"/>
          <c:showVal val="0"/>
          <c:showCatName val="0"/>
          <c:showSerName val="0"/>
          <c:showPercent val="0"/>
          <c:showBubbleSize val="0"/>
        </c:dLbls>
        <c:marker val="1"/>
        <c:smooth val="0"/>
        <c:axId val="167103104"/>
        <c:axId val="167101568"/>
      </c:lineChart>
      <c:catAx>
        <c:axId val="167073664"/>
        <c:scaling>
          <c:orientation val="minMax"/>
        </c:scaling>
        <c:delete val="0"/>
        <c:axPos val="b"/>
        <c:numFmt formatCode="General" sourceLinked="1"/>
        <c:majorTickMark val="out"/>
        <c:minorTickMark val="none"/>
        <c:tickLblPos val="nextTo"/>
        <c:txPr>
          <a:bodyPr/>
          <a:lstStyle/>
          <a:p>
            <a:pPr>
              <a:defRPr sz="900"/>
            </a:pPr>
            <a:endParaRPr lang="ja-JP"/>
          </a:p>
        </c:txPr>
        <c:crossAx val="167075200"/>
        <c:crosses val="autoZero"/>
        <c:auto val="1"/>
        <c:lblAlgn val="ctr"/>
        <c:lblOffset val="100"/>
        <c:noMultiLvlLbl val="0"/>
      </c:catAx>
      <c:valAx>
        <c:axId val="167075200"/>
        <c:scaling>
          <c:orientation val="minMax"/>
          <c:max val="25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800"/>
            </a:pPr>
            <a:endParaRPr lang="ja-JP"/>
          </a:p>
        </c:txPr>
        <c:crossAx val="167073664"/>
        <c:crosses val="autoZero"/>
        <c:crossBetween val="between"/>
        <c:majorUnit val="50"/>
      </c:valAx>
      <c:valAx>
        <c:axId val="167101568"/>
        <c:scaling>
          <c:orientation val="minMax"/>
          <c:min val="0"/>
        </c:scaling>
        <c:delete val="0"/>
        <c:axPos val="r"/>
        <c:numFmt formatCode="General" sourceLinked="1"/>
        <c:majorTickMark val="out"/>
        <c:minorTickMark val="none"/>
        <c:tickLblPos val="nextTo"/>
        <c:txPr>
          <a:bodyPr/>
          <a:lstStyle/>
          <a:p>
            <a:pPr>
              <a:defRPr sz="800"/>
            </a:pPr>
            <a:endParaRPr lang="ja-JP"/>
          </a:p>
        </c:txPr>
        <c:crossAx val="167103104"/>
        <c:crosses val="max"/>
        <c:crossBetween val="between"/>
      </c:valAx>
      <c:catAx>
        <c:axId val="167103104"/>
        <c:scaling>
          <c:orientation val="minMax"/>
        </c:scaling>
        <c:delete val="1"/>
        <c:axPos val="b"/>
        <c:numFmt formatCode="General" sourceLinked="1"/>
        <c:majorTickMark val="out"/>
        <c:minorTickMark val="none"/>
        <c:tickLblPos val="nextTo"/>
        <c:crossAx val="167101568"/>
        <c:crosses val="autoZero"/>
        <c:auto val="1"/>
        <c:lblAlgn val="ctr"/>
        <c:lblOffset val="100"/>
        <c:noMultiLvlLbl val="0"/>
      </c:cat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大阪全域</c:v>
                </c:pt>
              </c:strCache>
            </c:strRef>
          </c:tx>
          <c:spPr>
            <a:ln>
              <a:solidFill>
                <a:schemeClr val="tx1"/>
              </a:solidFill>
            </a:ln>
          </c:spPr>
          <c:marker>
            <c:symbol val="none"/>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70-4E63-A80D-D85DA8B4E4F9}"/>
                </c:ext>
              </c:extLst>
            </c:dLbl>
            <c:dLbl>
              <c:idx val="9"/>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70-4E63-A80D-D85DA8B4E4F9}"/>
                </c:ext>
              </c:extLst>
            </c:dLbl>
            <c:numFmt formatCode="#,##0_);[Red]\(#,##0\)" sourceLinked="0"/>
            <c:spPr>
              <a:noFill/>
              <a:ln>
                <a:noFill/>
              </a:ln>
              <a:effectLst/>
            </c:spPr>
            <c:txPr>
              <a:bodyPr wrap="square" lIns="38100" tIns="19050" rIns="38100" bIns="19050" anchor="ctr">
                <a:spAutoFit/>
              </a:bodyPr>
              <a:lstStyle/>
              <a:p>
                <a:pPr>
                  <a:defRPr sz="900"/>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5344500</c:v>
                </c:pt>
                <c:pt idx="1">
                  <c:v>10192412</c:v>
                </c:pt>
                <c:pt idx="2">
                  <c:v>5170523</c:v>
                </c:pt>
                <c:pt idx="3">
                  <c:v>4272204</c:v>
                </c:pt>
                <c:pt idx="4">
                  <c:v>3783643</c:v>
                </c:pt>
                <c:pt idx="5">
                  <c:v>3333655</c:v>
                </c:pt>
                <c:pt idx="6">
                  <c:v>4271253</c:v>
                </c:pt>
                <c:pt idx="7">
                  <c:v>3603722</c:v>
                </c:pt>
                <c:pt idx="8">
                  <c:v>3462202</c:v>
                </c:pt>
                <c:pt idx="9">
                  <c:v>3241184</c:v>
                </c:pt>
              </c:numCache>
            </c:numRef>
          </c:val>
          <c:smooth val="0"/>
          <c:extLst xmlns:c16r2="http://schemas.microsoft.com/office/drawing/2015/06/chart">
            <c:ext xmlns:c16="http://schemas.microsoft.com/office/drawing/2014/chart" uri="{C3380CC4-5D6E-409C-BE32-E72D297353CC}">
              <c16:uniqueId val="{00000002-3770-4E63-A80D-D85DA8B4E4F9}"/>
            </c:ext>
          </c:extLst>
        </c:ser>
        <c:ser>
          <c:idx val="1"/>
          <c:order val="1"/>
          <c:tx>
            <c:strRef>
              <c:f>Sheet1!$C$1</c:f>
              <c:strCache>
                <c:ptCount val="1"/>
                <c:pt idx="0">
                  <c:v>大阪市</c:v>
                </c:pt>
              </c:strCache>
            </c:strRef>
          </c:tx>
          <c:spPr>
            <a:ln>
              <a:prstDash val="sysDot"/>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General</c:formatCode>
                <c:ptCount val="10"/>
                <c:pt idx="0">
                  <c:v>968490</c:v>
                </c:pt>
                <c:pt idx="1">
                  <c:v>1514078</c:v>
                </c:pt>
                <c:pt idx="2">
                  <c:v>937233</c:v>
                </c:pt>
                <c:pt idx="3">
                  <c:v>1024651</c:v>
                </c:pt>
                <c:pt idx="4">
                  <c:v>877275</c:v>
                </c:pt>
                <c:pt idx="5">
                  <c:v>700212</c:v>
                </c:pt>
                <c:pt idx="6">
                  <c:v>614825</c:v>
                </c:pt>
                <c:pt idx="7">
                  <c:v>761916</c:v>
                </c:pt>
                <c:pt idx="8">
                  <c:v>906963</c:v>
                </c:pt>
                <c:pt idx="9">
                  <c:v>427083</c:v>
                </c:pt>
              </c:numCache>
            </c:numRef>
          </c:val>
          <c:smooth val="0"/>
          <c:extLst xmlns:c16r2="http://schemas.microsoft.com/office/drawing/2015/06/chart">
            <c:ext xmlns:c16="http://schemas.microsoft.com/office/drawing/2014/chart" uri="{C3380CC4-5D6E-409C-BE32-E72D297353CC}">
              <c16:uniqueId val="{00000003-3770-4E63-A80D-D85DA8B4E4F9}"/>
            </c:ext>
          </c:extLst>
        </c:ser>
        <c:ser>
          <c:idx val="2"/>
          <c:order val="2"/>
          <c:tx>
            <c:strRef>
              <c:f>Sheet1!$D$1</c:f>
              <c:strCache>
                <c:ptCount val="1"/>
                <c:pt idx="0">
                  <c:v>東京都</c:v>
                </c:pt>
              </c:strCache>
            </c:strRef>
          </c:tx>
          <c:spPr>
            <a:ln>
              <a:solidFill>
                <a:schemeClr val="bg1">
                  <a:lumMod val="75000"/>
                </a:schemeClr>
              </a:solidFill>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Sheet1!$D$2:$D$11</c:f>
              <c:numCache>
                <c:formatCode>General</c:formatCode>
                <c:ptCount val="10"/>
                <c:pt idx="0">
                  <c:v>8948208</c:v>
                </c:pt>
                <c:pt idx="1">
                  <c:v>7571891</c:v>
                </c:pt>
                <c:pt idx="2">
                  <c:v>9502136</c:v>
                </c:pt>
                <c:pt idx="3">
                  <c:v>6453002</c:v>
                </c:pt>
                <c:pt idx="4">
                  <c:v>6361868</c:v>
                </c:pt>
                <c:pt idx="5">
                  <c:v>5019034</c:v>
                </c:pt>
                <c:pt idx="6">
                  <c:v>4916557</c:v>
                </c:pt>
                <c:pt idx="7">
                  <c:v>6047666</c:v>
                </c:pt>
                <c:pt idx="8">
                  <c:v>4981293</c:v>
                </c:pt>
                <c:pt idx="9">
                  <c:v>3980046</c:v>
                </c:pt>
              </c:numCache>
            </c:numRef>
          </c:val>
          <c:smooth val="0"/>
          <c:extLst xmlns:c16r2="http://schemas.microsoft.com/office/drawing/2015/06/chart">
            <c:ext xmlns:c16="http://schemas.microsoft.com/office/drawing/2014/chart" uri="{C3380CC4-5D6E-409C-BE32-E72D297353CC}">
              <c16:uniqueId val="{00000004-3770-4E63-A80D-D85DA8B4E4F9}"/>
            </c:ext>
          </c:extLst>
        </c:ser>
        <c:dLbls>
          <c:showLegendKey val="0"/>
          <c:showVal val="0"/>
          <c:showCatName val="0"/>
          <c:showSerName val="0"/>
          <c:showPercent val="0"/>
          <c:showBubbleSize val="0"/>
        </c:dLbls>
        <c:marker val="1"/>
        <c:smooth val="0"/>
        <c:axId val="166835712"/>
        <c:axId val="166837248"/>
      </c:lineChart>
      <c:lineChart>
        <c:grouping val="standard"/>
        <c:varyColors val="0"/>
        <c:ser>
          <c:idx val="3"/>
          <c:order val="3"/>
          <c:tx>
            <c:strRef>
              <c:f>Sheet1!$E$1</c:f>
              <c:strCache>
                <c:ptCount val="1"/>
                <c:pt idx="0">
                  <c:v>全国</c:v>
                </c:pt>
              </c:strCache>
            </c:strRef>
          </c:tx>
          <c:spPr>
            <a:ln w="57150">
              <a:solidFill>
                <a:srgbClr val="FF0000"/>
              </a:solidFill>
            </a:ln>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Sheet1!$E$2:$E$11</c:f>
              <c:numCache>
                <c:formatCode>General</c:formatCode>
                <c:ptCount val="10"/>
                <c:pt idx="0">
                  <c:v>114228906</c:v>
                </c:pt>
                <c:pt idx="1">
                  <c:v>126161916</c:v>
                </c:pt>
                <c:pt idx="2">
                  <c:v>108416810</c:v>
                </c:pt>
                <c:pt idx="3">
                  <c:v>93128879</c:v>
                </c:pt>
                <c:pt idx="4">
                  <c:v>101762173</c:v>
                </c:pt>
                <c:pt idx="5">
                  <c:v>112835173</c:v>
                </c:pt>
                <c:pt idx="6">
                  <c:v>89698625</c:v>
                </c:pt>
                <c:pt idx="7">
                  <c:v>90782394</c:v>
                </c:pt>
                <c:pt idx="8">
                  <c:v>85318835</c:v>
                </c:pt>
                <c:pt idx="9">
                  <c:v>82520479</c:v>
                </c:pt>
              </c:numCache>
            </c:numRef>
          </c:val>
          <c:smooth val="0"/>
          <c:extLst xmlns:c16r2="http://schemas.microsoft.com/office/drawing/2015/06/chart">
            <c:ext xmlns:c16="http://schemas.microsoft.com/office/drawing/2014/chart" uri="{C3380CC4-5D6E-409C-BE32-E72D297353CC}">
              <c16:uniqueId val="{00000005-3770-4E63-A80D-D85DA8B4E4F9}"/>
            </c:ext>
          </c:extLst>
        </c:ser>
        <c:dLbls>
          <c:showLegendKey val="0"/>
          <c:showVal val="0"/>
          <c:showCatName val="0"/>
          <c:showSerName val="0"/>
          <c:showPercent val="0"/>
          <c:showBubbleSize val="0"/>
        </c:dLbls>
        <c:marker val="1"/>
        <c:smooth val="0"/>
        <c:axId val="166860672"/>
        <c:axId val="166858752"/>
      </c:lineChart>
      <c:catAx>
        <c:axId val="166835712"/>
        <c:scaling>
          <c:orientation val="minMax"/>
        </c:scaling>
        <c:delete val="0"/>
        <c:axPos val="b"/>
        <c:numFmt formatCode="General" sourceLinked="1"/>
        <c:majorTickMark val="out"/>
        <c:minorTickMark val="none"/>
        <c:tickLblPos val="nextTo"/>
        <c:txPr>
          <a:bodyPr/>
          <a:lstStyle/>
          <a:p>
            <a:pPr>
              <a:defRPr sz="900"/>
            </a:pPr>
            <a:endParaRPr lang="ja-JP"/>
          </a:p>
        </c:txPr>
        <c:crossAx val="166837248"/>
        <c:crosses val="autoZero"/>
        <c:auto val="1"/>
        <c:lblAlgn val="ctr"/>
        <c:lblOffset val="100"/>
        <c:noMultiLvlLbl val="0"/>
      </c:catAx>
      <c:valAx>
        <c:axId val="166837248"/>
        <c:scaling>
          <c:orientation val="minMax"/>
          <c:max val="1400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800"/>
            </a:pPr>
            <a:endParaRPr lang="ja-JP"/>
          </a:p>
        </c:txPr>
        <c:crossAx val="166835712"/>
        <c:crosses val="autoZero"/>
        <c:crossBetween val="between"/>
        <c:dispUnits>
          <c:builtInUnit val="hundredThousands"/>
        </c:dispUnits>
      </c:valAx>
      <c:valAx>
        <c:axId val="166858752"/>
        <c:scaling>
          <c:orientation val="minMax"/>
        </c:scaling>
        <c:delete val="0"/>
        <c:axPos val="r"/>
        <c:numFmt formatCode="General" sourceLinked="1"/>
        <c:majorTickMark val="out"/>
        <c:minorTickMark val="none"/>
        <c:tickLblPos val="nextTo"/>
        <c:txPr>
          <a:bodyPr/>
          <a:lstStyle/>
          <a:p>
            <a:pPr>
              <a:defRPr sz="800"/>
            </a:pPr>
            <a:endParaRPr lang="ja-JP"/>
          </a:p>
        </c:txPr>
        <c:crossAx val="166860672"/>
        <c:crosses val="max"/>
        <c:crossBetween val="between"/>
        <c:dispUnits>
          <c:builtInUnit val="hundredThousands"/>
        </c:dispUnits>
      </c:valAx>
      <c:catAx>
        <c:axId val="166860672"/>
        <c:scaling>
          <c:orientation val="minMax"/>
        </c:scaling>
        <c:delete val="1"/>
        <c:axPos val="b"/>
        <c:numFmt formatCode="General" sourceLinked="1"/>
        <c:majorTickMark val="out"/>
        <c:minorTickMark val="none"/>
        <c:tickLblPos val="nextTo"/>
        <c:crossAx val="166858752"/>
        <c:crosses val="autoZero"/>
        <c:auto val="1"/>
        <c:lblAlgn val="ctr"/>
        <c:lblOffset val="100"/>
        <c:noMultiLvlLbl val="0"/>
      </c:cat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出火件数</c:v>
                </c:pt>
              </c:strCache>
            </c:strRef>
          </c:tx>
          <c:spPr>
            <a:solidFill>
              <a:schemeClr val="bg1">
                <a:lumMod val="95000"/>
              </a:schemeClr>
            </a:solidFill>
            <a:ln>
              <a:solidFill>
                <a:schemeClr val="bg1">
                  <a:lumMod val="65000"/>
                </a:schemeClr>
              </a:solidFill>
            </a:ln>
          </c:spPr>
          <c:dPt>
            <c:idx val="0"/>
            <c:bubble3D val="0"/>
            <c:spPr>
              <a:solidFill>
                <a:schemeClr val="accent2"/>
              </a:solidFill>
              <a:ln>
                <a:solidFill>
                  <a:schemeClr val="bg1">
                    <a:lumMod val="65000"/>
                  </a:schemeClr>
                </a:solidFill>
              </a:ln>
            </c:spPr>
            <c:extLst xmlns:c16r2="http://schemas.microsoft.com/office/drawing/2015/06/chart">
              <c:ext xmlns:c16="http://schemas.microsoft.com/office/drawing/2014/chart" uri="{C3380CC4-5D6E-409C-BE32-E72D297353CC}">
                <c16:uniqueId val="{00000001-4FCA-4D97-81FC-70F7E2924B2C}"/>
              </c:ext>
            </c:extLst>
          </c:dPt>
          <c:dPt>
            <c:idx val="1"/>
            <c:bubble3D val="0"/>
            <c:spPr>
              <a:solidFill>
                <a:schemeClr val="accent2">
                  <a:lumMod val="60000"/>
                  <a:lumOff val="4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0-28E4-4DF5-A988-ACEAD93AB588}"/>
              </c:ext>
            </c:extLst>
          </c:dPt>
          <c:dPt>
            <c:idx val="2"/>
            <c:bubble3D val="0"/>
            <c:spPr>
              <a:solidFill>
                <a:schemeClr val="accent2">
                  <a:lumMod val="40000"/>
                  <a:lumOff val="6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5-4FCA-4D97-81FC-70F7E2924B2C}"/>
              </c:ext>
            </c:extLst>
          </c:dPt>
          <c:dPt>
            <c:idx val="4"/>
            <c:bubble3D val="0"/>
            <c:extLst xmlns:c16r2="http://schemas.microsoft.com/office/drawing/2015/06/chart">
              <c:ext xmlns:c16="http://schemas.microsoft.com/office/drawing/2014/chart" uri="{C3380CC4-5D6E-409C-BE32-E72D297353CC}">
                <c16:uniqueId val="{00000001-28E4-4DF5-A988-ACEAD93AB588}"/>
              </c:ext>
            </c:extLst>
          </c:dPt>
          <c:dPt>
            <c:idx val="10"/>
            <c:bubble3D val="0"/>
            <c:extLst xmlns:c16r2="http://schemas.microsoft.com/office/drawing/2015/06/chart">
              <c:ext xmlns:c16="http://schemas.microsoft.com/office/drawing/2014/chart" uri="{C3380CC4-5D6E-409C-BE32-E72D297353CC}">
                <c16:uniqueId val="{00000003-28E4-4DF5-A988-ACEAD93AB588}"/>
              </c:ext>
            </c:extLst>
          </c:dPt>
          <c:dPt>
            <c:idx val="11"/>
            <c:bubble3D val="0"/>
            <c:extLst xmlns:c16r2="http://schemas.microsoft.com/office/drawing/2015/06/chart">
              <c:ext xmlns:c16="http://schemas.microsoft.com/office/drawing/2014/chart" uri="{C3380CC4-5D6E-409C-BE32-E72D297353CC}">
                <c16:uniqueId val="{00000005-28E4-4DF5-A988-ACEAD93AB588}"/>
              </c:ext>
            </c:extLst>
          </c:dPt>
          <c:dPt>
            <c:idx val="12"/>
            <c:bubble3D val="0"/>
            <c:extLst xmlns:c16r2="http://schemas.microsoft.com/office/drawing/2015/06/chart">
              <c:ext xmlns:c16="http://schemas.microsoft.com/office/drawing/2014/chart" uri="{C3380CC4-5D6E-409C-BE32-E72D297353CC}">
                <c16:uniqueId val="{00000007-28E4-4DF5-A988-ACEAD93AB588}"/>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FCA-4D97-81FC-70F7E2924B2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E4-4DF5-A988-ACEAD93AB5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FCA-4D97-81FC-70F7E2924B2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FCA-4D97-81FC-70F7E2924B2C}"/>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FCA-4D97-81FC-70F7E2924B2C}"/>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FCA-4D97-81FC-70F7E2924B2C}"/>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FCA-4D97-81FC-70F7E2924B2C}"/>
                </c:ext>
              </c:extLst>
            </c:dLbl>
            <c:spPr>
              <a:noFill/>
              <a:ln>
                <a:noFill/>
              </a:ln>
              <a:effectLst/>
            </c:spPr>
            <c:txPr>
              <a:bodyPr/>
              <a:lstStyle/>
              <a:p>
                <a:pPr>
                  <a:defRPr sz="1050"/>
                </a:pPr>
                <a:endParaRPr lang="ja-JP"/>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Sheet1!$A$2:$A$12</c:f>
              <c:strCache>
                <c:ptCount val="11"/>
                <c:pt idx="0">
                  <c:v>放火</c:v>
                </c:pt>
                <c:pt idx="1">
                  <c:v>こんろ</c:v>
                </c:pt>
                <c:pt idx="2">
                  <c:v>たばこ</c:v>
                </c:pt>
                <c:pt idx="3">
                  <c:v>電灯電話配線</c:v>
                </c:pt>
                <c:pt idx="4">
                  <c:v>電気機器</c:v>
                </c:pt>
                <c:pt idx="5">
                  <c:v>配線器具</c:v>
                </c:pt>
                <c:pt idx="6">
                  <c:v>ストーブ</c:v>
                </c:pt>
                <c:pt idx="7">
                  <c:v>マッチ・ライター</c:v>
                </c:pt>
                <c:pt idx="8">
                  <c:v>火あそび</c:v>
                </c:pt>
                <c:pt idx="9">
                  <c:v>電気装置</c:v>
                </c:pt>
                <c:pt idx="10">
                  <c:v>その他</c:v>
                </c:pt>
              </c:strCache>
            </c:strRef>
          </c:cat>
          <c:val>
            <c:numRef>
              <c:f>Sheet1!$B$2:$B$12</c:f>
              <c:numCache>
                <c:formatCode>General</c:formatCode>
                <c:ptCount val="11"/>
                <c:pt idx="0">
                  <c:v>547</c:v>
                </c:pt>
                <c:pt idx="1">
                  <c:v>328</c:v>
                </c:pt>
                <c:pt idx="2">
                  <c:v>263</c:v>
                </c:pt>
                <c:pt idx="3">
                  <c:v>98</c:v>
                </c:pt>
                <c:pt idx="4">
                  <c:v>68</c:v>
                </c:pt>
                <c:pt idx="5">
                  <c:v>66</c:v>
                </c:pt>
                <c:pt idx="6">
                  <c:v>64</c:v>
                </c:pt>
                <c:pt idx="7">
                  <c:v>48</c:v>
                </c:pt>
                <c:pt idx="8">
                  <c:v>42</c:v>
                </c:pt>
                <c:pt idx="9">
                  <c:v>36</c:v>
                </c:pt>
                <c:pt idx="10">
                  <c:v>478</c:v>
                </c:pt>
              </c:numCache>
            </c:numRef>
          </c:val>
          <c:extLst xmlns:c16r2="http://schemas.microsoft.com/office/drawing/2015/06/chart">
            <c:ext xmlns:c16="http://schemas.microsoft.com/office/drawing/2014/chart" uri="{C3380CC4-5D6E-409C-BE32-E72D297353CC}">
              <c16:uniqueId val="{00000008-28E4-4DF5-A988-ACEAD93AB588}"/>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5F4C28F-5C6E-4362-A41E-EDC3FEF22BC8}" type="datetimeFigureOut">
              <a:rPr kumimoji="1" lang="ja-JP" altLang="en-US" smtClean="0"/>
              <a:t>2017/7/14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E57A2D7-8056-4A4C-96A2-A5FCCB9530AE}" type="slidenum">
              <a:rPr kumimoji="1" lang="ja-JP" altLang="en-US" smtClean="0"/>
              <a:t>‹#›</a:t>
            </a:fld>
            <a:endParaRPr kumimoji="1" lang="ja-JP" altLang="en-US"/>
          </a:p>
        </p:txBody>
      </p:sp>
    </p:spTree>
    <p:extLst>
      <p:ext uri="{BB962C8B-B14F-4D97-AF65-F5344CB8AC3E}">
        <p14:creationId xmlns:p14="http://schemas.microsoft.com/office/powerpoint/2010/main" val="481681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65637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228055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5207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66198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74587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29498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420306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67877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586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29171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58043BC-924B-491A-A167-18F89C5E3EAF}"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41314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43BC-924B-491A-A167-18F89C5E3EAF}" type="datetimeFigureOut">
              <a:rPr kumimoji="1" lang="ja-JP" altLang="en-US" smtClean="0"/>
              <a:t>2017/7/14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70327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6889" y="2420888"/>
            <a:ext cx="7707559" cy="1477328"/>
          </a:xfrm>
          <a:prstGeom prst="rect">
            <a:avLst/>
          </a:prstGeom>
          <a:noFill/>
        </p:spPr>
        <p:txBody>
          <a:bodyPr wrap="none" rtlCol="0">
            <a:spAutoFit/>
          </a:bodyPr>
          <a:lstStyle/>
          <a:p>
            <a:r>
              <a:rPr lang="ja-JP" altLang="en-US" sz="3000" dirty="0"/>
              <a:t>副首都実現に向けた都市機能の強化について</a:t>
            </a:r>
            <a:endParaRPr lang="en-US" altLang="ja-JP" sz="3000" dirty="0"/>
          </a:p>
          <a:p>
            <a:endParaRPr lang="en-US" altLang="ja-JP" sz="3200" dirty="0"/>
          </a:p>
          <a:p>
            <a:pPr algn="ctr"/>
            <a:r>
              <a:rPr lang="ja-JP" altLang="en-US" sz="2800" dirty="0"/>
              <a:t>～消防機能の検討状況～</a:t>
            </a:r>
            <a:endParaRPr lang="en-US" altLang="ja-JP" sz="2800" dirty="0"/>
          </a:p>
        </p:txBody>
      </p:sp>
      <p:sp>
        <p:nvSpPr>
          <p:cNvPr id="5" name="テキスト ボックス 4"/>
          <p:cNvSpPr txBox="1"/>
          <p:nvPr/>
        </p:nvSpPr>
        <p:spPr>
          <a:xfrm>
            <a:off x="6584775" y="188640"/>
            <a:ext cx="2250937" cy="523220"/>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H29.6.20</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256766" y="733945"/>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資料５</a:t>
            </a:r>
          </a:p>
        </p:txBody>
      </p:sp>
      <p:sp>
        <p:nvSpPr>
          <p:cNvPr id="7" name="テキスト ボックス 6"/>
          <p:cNvSpPr txBox="1"/>
          <p:nvPr/>
        </p:nvSpPr>
        <p:spPr>
          <a:xfrm>
            <a:off x="3707904" y="5229200"/>
            <a:ext cx="1739579" cy="800219"/>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大阪府危機管理室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大阪市消防局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148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DC43B3FC-2947-4CE3-B93E-6CDE09303D92}"/>
              </a:ext>
            </a:extLst>
          </p:cNvPr>
          <p:cNvSpPr/>
          <p:nvPr/>
        </p:nvSpPr>
        <p:spPr>
          <a:xfrm>
            <a:off x="3203848" y="130280"/>
            <a:ext cx="4746245" cy="400110"/>
          </a:xfrm>
          <a:prstGeom prst="rect">
            <a:avLst/>
          </a:prstGeom>
        </p:spPr>
        <p:txBody>
          <a:bodyPr wrap="square">
            <a:spAutoFit/>
          </a:bodyPr>
          <a:lstStyle/>
          <a:p>
            <a:pPr lvl="0">
              <a:spcBef>
                <a:spcPct val="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・・・世界主要都市の火災の状況</a:t>
            </a:r>
          </a:p>
        </p:txBody>
      </p:sp>
      <p:graphicFrame>
        <p:nvGraphicFramePr>
          <p:cNvPr id="5" name="表 4">
            <a:extLst>
              <a:ext uri="{FF2B5EF4-FFF2-40B4-BE49-F238E27FC236}">
                <a16:creationId xmlns="" xmlns:a16="http://schemas.microsoft.com/office/drawing/2014/main" id="{98987F92-B56B-4DD3-B584-454BDBA73E95}"/>
              </a:ext>
            </a:extLst>
          </p:cNvPr>
          <p:cNvGraphicFramePr>
            <a:graphicFrameLocks noGrp="1"/>
          </p:cNvGraphicFramePr>
          <p:nvPr>
            <p:extLst>
              <p:ext uri="{D42A27DB-BD31-4B8C-83A1-F6EECF244321}">
                <p14:modId xmlns:p14="http://schemas.microsoft.com/office/powerpoint/2010/main" val="888366354"/>
              </p:ext>
            </p:extLst>
          </p:nvPr>
        </p:nvGraphicFramePr>
        <p:xfrm>
          <a:off x="404210" y="1844824"/>
          <a:ext cx="5518494" cy="3878580"/>
        </p:xfrm>
        <a:graphic>
          <a:graphicData uri="http://schemas.openxmlformats.org/drawingml/2006/table">
            <a:tbl>
              <a:tblPr firstRow="1" bandRow="1">
                <a:tableStyleId>{5940675A-B579-460E-94D1-54222C63F5DA}</a:tableStyleId>
              </a:tblPr>
              <a:tblGrid>
                <a:gridCol w="1405148">
                  <a:extLst>
                    <a:ext uri="{9D8B030D-6E8A-4147-A177-3AD203B41FA5}">
                      <a16:colId xmlns="" xmlns:a16="http://schemas.microsoft.com/office/drawing/2014/main" val="3860516795"/>
                    </a:ext>
                  </a:extLst>
                </a:gridCol>
                <a:gridCol w="513346">
                  <a:extLst>
                    <a:ext uri="{9D8B030D-6E8A-4147-A177-3AD203B41FA5}">
                      <a16:colId xmlns="" xmlns:a16="http://schemas.microsoft.com/office/drawing/2014/main" val="993978859"/>
                    </a:ext>
                  </a:extLst>
                </a:gridCol>
                <a:gridCol w="720000">
                  <a:extLst>
                    <a:ext uri="{9D8B030D-6E8A-4147-A177-3AD203B41FA5}">
                      <a16:colId xmlns="" xmlns:a16="http://schemas.microsoft.com/office/drawing/2014/main" val="1684264532"/>
                    </a:ext>
                  </a:extLst>
                </a:gridCol>
                <a:gridCol w="720000">
                  <a:extLst>
                    <a:ext uri="{9D8B030D-6E8A-4147-A177-3AD203B41FA5}">
                      <a16:colId xmlns="" xmlns:a16="http://schemas.microsoft.com/office/drawing/2014/main" val="2560805494"/>
                    </a:ext>
                  </a:extLst>
                </a:gridCol>
                <a:gridCol w="720000">
                  <a:extLst>
                    <a:ext uri="{9D8B030D-6E8A-4147-A177-3AD203B41FA5}">
                      <a16:colId xmlns="" xmlns:a16="http://schemas.microsoft.com/office/drawing/2014/main" val="455892138"/>
                    </a:ext>
                  </a:extLst>
                </a:gridCol>
                <a:gridCol w="720000">
                  <a:extLst>
                    <a:ext uri="{9D8B030D-6E8A-4147-A177-3AD203B41FA5}">
                      <a16:colId xmlns="" xmlns:a16="http://schemas.microsoft.com/office/drawing/2014/main" val="4038262777"/>
                    </a:ext>
                  </a:extLst>
                </a:gridCol>
                <a:gridCol w="720000">
                  <a:extLst>
                    <a:ext uri="{9D8B030D-6E8A-4147-A177-3AD203B41FA5}">
                      <a16:colId xmlns="" xmlns:a16="http://schemas.microsoft.com/office/drawing/2014/main" val="927792217"/>
                    </a:ext>
                  </a:extLst>
                </a:gridCol>
              </a:tblGrid>
              <a:tr h="188730">
                <a:tc rowSpan="2">
                  <a:txBody>
                    <a:bodyPr/>
                    <a:lstStyle/>
                    <a:p>
                      <a:pPr algn="ctr"/>
                      <a:r>
                        <a:rPr kumimoji="1" lang="ja-JP" altLang="en-US" sz="1100" dirty="0">
                          <a:latin typeface="Meiryo UI" panose="020B0604030504040204" pitchFamily="50" charset="-128"/>
                          <a:ea typeface="Meiryo UI" panose="020B0604030504040204" pitchFamily="50" charset="-128"/>
                        </a:rPr>
                        <a:t>都市名</a:t>
                      </a:r>
                    </a:p>
                  </a:txBody>
                  <a:tcPr anchor="ctr">
                    <a:solidFill>
                      <a:schemeClr val="accent5">
                        <a:lumMod val="20000"/>
                        <a:lumOff val="80000"/>
                      </a:schemeClr>
                    </a:solidFill>
                  </a:tcPr>
                </a:tc>
                <a:tc rowSpan="2">
                  <a:txBody>
                    <a:bodyPr/>
                    <a:lstStyle/>
                    <a:p>
                      <a:pPr algn="ctr"/>
                      <a:r>
                        <a:rPr kumimoji="1" lang="ja-JP" altLang="en-US" sz="1100" dirty="0">
                          <a:latin typeface="Meiryo UI" panose="020B0604030504040204" pitchFamily="50" charset="-128"/>
                          <a:ea typeface="Meiryo UI" panose="020B0604030504040204" pitchFamily="50" charset="-128"/>
                        </a:rPr>
                        <a:t>国</a:t>
                      </a:r>
                    </a:p>
                  </a:txBody>
                  <a:tcPr anchor="ctr">
                    <a:solidFill>
                      <a:schemeClr val="accent5">
                        <a:lumMod val="20000"/>
                        <a:lumOff val="80000"/>
                      </a:schemeClr>
                    </a:solidFill>
                  </a:tcPr>
                </a:tc>
                <a:tc rowSpan="2">
                  <a:txBody>
                    <a:bodyPr/>
                    <a:lstStyle/>
                    <a:p>
                      <a:pPr algn="ctr"/>
                      <a:r>
                        <a:rPr kumimoji="1" lang="ja-JP" altLang="en-US" sz="1100" dirty="0">
                          <a:latin typeface="Meiryo UI" panose="020B0604030504040204" pitchFamily="50" charset="-128"/>
                          <a:ea typeface="Meiryo UI" panose="020B0604030504040204" pitchFamily="50" charset="-128"/>
                        </a:rPr>
                        <a:t>面積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k</a:t>
                      </a:r>
                      <a:r>
                        <a:rPr kumimoji="1" lang="ja-JP" altLang="en-US" sz="1100" dirty="0">
                          <a:latin typeface="Meiryo UI" panose="020B0604030504040204" pitchFamily="50" charset="-128"/>
                          <a:ea typeface="Meiryo UI" panose="020B0604030504040204" pitchFamily="50" charset="-128"/>
                        </a:rPr>
                        <a:t>㎡）</a:t>
                      </a:r>
                    </a:p>
                  </a:txBody>
                  <a:tcPr anchor="ctr">
                    <a:solidFill>
                      <a:schemeClr val="accent5">
                        <a:lumMod val="20000"/>
                        <a:lumOff val="80000"/>
                      </a:schemeClr>
                    </a:solidFill>
                  </a:tcPr>
                </a:tc>
                <a:tc rowSpan="2">
                  <a:txBody>
                    <a:bodyPr/>
                    <a:lstStyle/>
                    <a:p>
                      <a:pPr algn="ctr"/>
                      <a:r>
                        <a:rPr kumimoji="1" lang="ja-JP" altLang="en-US" sz="1100" dirty="0">
                          <a:latin typeface="Meiryo UI" panose="020B0604030504040204" pitchFamily="50" charset="-128"/>
                          <a:ea typeface="Meiryo UI" panose="020B0604030504040204" pitchFamily="50" charset="-128"/>
                        </a:rPr>
                        <a:t>人口</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（万人）</a:t>
                      </a:r>
                      <a:endParaRPr kumimoji="1" lang="en-US" altLang="ja-JP" sz="105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gridSpan="2">
                  <a:txBody>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（人口１万人当たり）</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5">
                        <a:lumMod val="20000"/>
                        <a:lumOff val="80000"/>
                      </a:schemeClr>
                    </a:solidFill>
                  </a:tcPr>
                </a:tc>
                <a:tc hMerge="1">
                  <a:txBody>
                    <a:bodyPr/>
                    <a:lstStyle/>
                    <a:p>
                      <a:endParaRPr lang="ja-JP" altLang="en-US"/>
                    </a:p>
                  </a:txBody>
                  <a:tcPr anchor="ctr">
                    <a:solidFill>
                      <a:schemeClr val="accent5">
                        <a:lumMod val="20000"/>
                        <a:lumOff val="80000"/>
                      </a:schemeClr>
                    </a:solidFill>
                  </a:tcPr>
                </a:tc>
                <a:tc rowSpan="2">
                  <a:txBody>
                    <a:bodyPr/>
                    <a:lstStyle/>
                    <a:p>
                      <a:pPr algn="ctr"/>
                      <a:r>
                        <a:rPr kumimoji="1" lang="ja-JP" altLang="en-US" sz="1100" dirty="0">
                          <a:latin typeface="Meiryo UI" panose="020B0604030504040204" pitchFamily="50" charset="-128"/>
                          <a:ea typeface="Meiryo UI" panose="020B0604030504040204" pitchFamily="50" charset="-128"/>
                        </a:rPr>
                        <a:t>火災</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死者数</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 xmlns:a16="http://schemas.microsoft.com/office/drawing/2014/main" val="2664390841"/>
                  </a:ext>
                </a:extLst>
              </a:tr>
              <a:tr h="289690">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vMerge="1">
                  <a:txBody>
                    <a:bodyPr/>
                    <a:lstStyle/>
                    <a:p>
                      <a:pPr algn="ctr"/>
                      <a:endParaRPr kumimoji="1" lang="en-US" altLang="ja-JP" sz="11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rPr>
                        <a:t>消防職員</a:t>
                      </a:r>
                      <a:endParaRPr kumimoji="1" lang="en-US" altLang="ja-JP" sz="10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ysDot"/>
                      <a:round/>
                      <a:headEnd type="none" w="med" len="med"/>
                      <a:tailEnd type="none" w="med" len="med"/>
                    </a:lnT>
                    <a:solidFill>
                      <a:schemeClr val="accent5">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火災</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件数</a:t>
                      </a:r>
                    </a:p>
                  </a:txBody>
                  <a:tcPr anchor="ctr">
                    <a:lnT w="12700" cap="flat" cmpd="sng" algn="ctr">
                      <a:solidFill>
                        <a:schemeClr val="tx1"/>
                      </a:solidFill>
                      <a:prstDash val="sysDot"/>
                      <a:round/>
                      <a:headEnd type="none" w="med" len="med"/>
                      <a:tailEnd type="none" w="med" len="med"/>
                    </a:lnT>
                    <a:solidFill>
                      <a:schemeClr val="accent5">
                        <a:lumMod val="20000"/>
                        <a:lumOff val="80000"/>
                      </a:schemeClr>
                    </a:solidFill>
                  </a:tcP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ysDot"/>
                      <a:round/>
                      <a:headEnd type="none" w="med" len="med"/>
                      <a:tailEnd type="none" w="med" len="med"/>
                    </a:lnT>
                    <a:solidFill>
                      <a:schemeClr val="accent5">
                        <a:lumMod val="20000"/>
                        <a:lumOff val="80000"/>
                      </a:schemeClr>
                    </a:solidFill>
                  </a:tcPr>
                </a:tc>
                <a:extLst>
                  <a:ext uri="{0D108BD9-81ED-4DB2-BD59-A6C34878D82A}">
                    <a16:rowId xmlns="" xmlns:a16="http://schemas.microsoft.com/office/drawing/2014/main" val="10001"/>
                  </a:ext>
                </a:extLst>
              </a:tr>
              <a:tr h="370840">
                <a:tc>
                  <a:txBody>
                    <a:bodyPr/>
                    <a:lstStyle/>
                    <a:p>
                      <a:r>
                        <a:rPr kumimoji="1" lang="ja-JP" altLang="en-US" sz="1100" dirty="0">
                          <a:latin typeface="Meiryo UI" panose="020B0604030504040204" pitchFamily="50" charset="-128"/>
                          <a:ea typeface="Meiryo UI" panose="020B0604030504040204" pitchFamily="50" charset="-128"/>
                        </a:rPr>
                        <a:t>サンフランシスコ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ロサンゼルス</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ロンドン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パリ</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ハンブルグ</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モントリオール</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ニューサウスウェールズ</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香港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大邱</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台北</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rPr>
                        <a:t>米国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米国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英国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仏国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独国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加国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豪国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中国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韓国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台湾</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121</a:t>
                      </a:r>
                    </a:p>
                    <a:p>
                      <a:pPr algn="r"/>
                      <a:r>
                        <a:rPr kumimoji="1" lang="en-US" altLang="ja-JP" sz="1100" dirty="0">
                          <a:latin typeface="Meiryo UI" panose="020B0604030504040204" pitchFamily="50" charset="-128"/>
                          <a:ea typeface="Meiryo UI" panose="020B0604030504040204" pitchFamily="50" charset="-128"/>
                        </a:rPr>
                        <a:t>1,217</a:t>
                      </a:r>
                    </a:p>
                    <a:p>
                      <a:pPr algn="r"/>
                      <a:r>
                        <a:rPr kumimoji="1" lang="en-US" altLang="ja-JP" sz="1100" dirty="0">
                          <a:latin typeface="Meiryo UI" panose="020B0604030504040204" pitchFamily="50" charset="-128"/>
                          <a:ea typeface="Meiryo UI" panose="020B0604030504040204" pitchFamily="50" charset="-128"/>
                        </a:rPr>
                        <a:t>1,572</a:t>
                      </a:r>
                    </a:p>
                    <a:p>
                      <a:pPr algn="r"/>
                      <a:r>
                        <a:rPr kumimoji="1" lang="en-US" altLang="ja-JP" sz="1100" dirty="0">
                          <a:latin typeface="Meiryo UI" panose="020B0604030504040204" pitchFamily="50" charset="-128"/>
                          <a:ea typeface="Meiryo UI" panose="020B0604030504040204" pitchFamily="50" charset="-128"/>
                        </a:rPr>
                        <a:t>759</a:t>
                      </a:r>
                    </a:p>
                    <a:p>
                      <a:pPr algn="r"/>
                      <a:r>
                        <a:rPr kumimoji="1" lang="en-US" altLang="ja-JP" sz="1100" dirty="0">
                          <a:latin typeface="Meiryo UI" panose="020B0604030504040204" pitchFamily="50" charset="-128"/>
                          <a:ea typeface="Meiryo UI" panose="020B0604030504040204" pitchFamily="50" charset="-128"/>
                        </a:rPr>
                        <a:t>755</a:t>
                      </a:r>
                    </a:p>
                    <a:p>
                      <a:pPr algn="r"/>
                      <a:r>
                        <a:rPr kumimoji="1" lang="en-US" altLang="ja-JP" sz="1100" dirty="0">
                          <a:latin typeface="Meiryo UI" panose="020B0604030504040204" pitchFamily="50" charset="-128"/>
                          <a:ea typeface="Meiryo UI" panose="020B0604030504040204" pitchFamily="50" charset="-128"/>
                        </a:rPr>
                        <a:t>500</a:t>
                      </a:r>
                    </a:p>
                    <a:p>
                      <a:pPr algn="r"/>
                      <a:r>
                        <a:rPr kumimoji="1" lang="en-US" altLang="ja-JP" sz="1100" dirty="0">
                          <a:latin typeface="Meiryo UI" panose="020B0604030504040204" pitchFamily="50" charset="-128"/>
                          <a:ea typeface="Meiryo UI" panose="020B0604030504040204" pitchFamily="50" charset="-128"/>
                        </a:rPr>
                        <a:t>801</a:t>
                      </a:r>
                    </a:p>
                    <a:p>
                      <a:pPr algn="r"/>
                      <a:r>
                        <a:rPr kumimoji="1" lang="en-US" altLang="ja-JP" sz="1100" dirty="0">
                          <a:latin typeface="Meiryo UI" panose="020B0604030504040204" pitchFamily="50" charset="-128"/>
                          <a:ea typeface="Meiryo UI" panose="020B0604030504040204" pitchFamily="50" charset="-128"/>
                        </a:rPr>
                        <a:t>1,064</a:t>
                      </a:r>
                    </a:p>
                    <a:p>
                      <a:pPr algn="r"/>
                      <a:r>
                        <a:rPr kumimoji="1" lang="en-US" altLang="ja-JP" sz="1100" dirty="0">
                          <a:latin typeface="Meiryo UI" panose="020B0604030504040204" pitchFamily="50" charset="-128"/>
                          <a:ea typeface="Meiryo UI" panose="020B0604030504040204" pitchFamily="50" charset="-128"/>
                        </a:rPr>
                        <a:t>884</a:t>
                      </a:r>
                    </a:p>
                    <a:p>
                      <a:pPr algn="r"/>
                      <a:r>
                        <a:rPr kumimoji="1" lang="en-US" altLang="ja-JP" sz="1100" dirty="0">
                          <a:latin typeface="Meiryo UI" panose="020B0604030504040204" pitchFamily="50" charset="-128"/>
                          <a:ea typeface="Meiryo UI" panose="020B0604030504040204" pitchFamily="50" charset="-128"/>
                        </a:rPr>
                        <a:t>272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83</a:t>
                      </a:r>
                    </a:p>
                    <a:p>
                      <a:pPr algn="r"/>
                      <a:r>
                        <a:rPr kumimoji="1" lang="en-US" altLang="ja-JP" sz="1100" dirty="0">
                          <a:latin typeface="Meiryo UI" panose="020B0604030504040204" pitchFamily="50" charset="-128"/>
                          <a:ea typeface="Meiryo UI" panose="020B0604030504040204" pitchFamily="50" charset="-128"/>
                        </a:rPr>
                        <a:t>379</a:t>
                      </a:r>
                    </a:p>
                    <a:p>
                      <a:pPr algn="r"/>
                      <a:r>
                        <a:rPr kumimoji="1" lang="en-US" altLang="ja-JP" sz="1100" dirty="0">
                          <a:latin typeface="Meiryo UI" panose="020B0604030504040204" pitchFamily="50" charset="-128"/>
                          <a:ea typeface="Meiryo UI" panose="020B0604030504040204" pitchFamily="50" charset="-128"/>
                        </a:rPr>
                        <a:t>833</a:t>
                      </a:r>
                    </a:p>
                    <a:p>
                      <a:pPr algn="r"/>
                      <a:r>
                        <a:rPr kumimoji="1" lang="en-US" altLang="ja-JP" sz="1100" dirty="0">
                          <a:latin typeface="Meiryo UI" panose="020B0604030504040204" pitchFamily="50" charset="-128"/>
                          <a:ea typeface="Meiryo UI" panose="020B0604030504040204" pitchFamily="50" charset="-128"/>
                        </a:rPr>
                        <a:t>664</a:t>
                      </a:r>
                    </a:p>
                    <a:p>
                      <a:pPr algn="r"/>
                      <a:r>
                        <a:rPr kumimoji="1" lang="en-US" altLang="ja-JP" sz="1100" dirty="0">
                          <a:latin typeface="Meiryo UI" panose="020B0604030504040204" pitchFamily="50" charset="-128"/>
                          <a:ea typeface="Meiryo UI" panose="020B0604030504040204" pitchFamily="50" charset="-128"/>
                        </a:rPr>
                        <a:t>181</a:t>
                      </a:r>
                    </a:p>
                    <a:p>
                      <a:pPr algn="r"/>
                      <a:r>
                        <a:rPr kumimoji="1" lang="en-US" altLang="ja-JP" sz="1100" dirty="0">
                          <a:latin typeface="Meiryo UI" panose="020B0604030504040204" pitchFamily="50" charset="-128"/>
                          <a:ea typeface="Meiryo UI" panose="020B0604030504040204" pitchFamily="50" charset="-128"/>
                        </a:rPr>
                        <a:t>189</a:t>
                      </a:r>
                    </a:p>
                    <a:p>
                      <a:pPr algn="r"/>
                      <a:r>
                        <a:rPr kumimoji="1" lang="en-US" altLang="ja-JP" sz="1100" dirty="0">
                          <a:latin typeface="Meiryo UI" panose="020B0604030504040204" pitchFamily="50" charset="-128"/>
                          <a:ea typeface="Meiryo UI" panose="020B0604030504040204" pitchFamily="50" charset="-128"/>
                        </a:rPr>
                        <a:t>730</a:t>
                      </a:r>
                    </a:p>
                    <a:p>
                      <a:pPr algn="r"/>
                      <a:r>
                        <a:rPr kumimoji="1" lang="en-US" altLang="ja-JP" sz="1100" dirty="0">
                          <a:latin typeface="Meiryo UI" panose="020B0604030504040204" pitchFamily="50" charset="-128"/>
                          <a:ea typeface="Meiryo UI" panose="020B0604030504040204" pitchFamily="50" charset="-128"/>
                        </a:rPr>
                        <a:t>715</a:t>
                      </a:r>
                    </a:p>
                    <a:p>
                      <a:pPr algn="r"/>
                      <a:r>
                        <a:rPr kumimoji="1" lang="en-US" altLang="ja-JP" sz="1100" dirty="0">
                          <a:latin typeface="Meiryo UI" panose="020B0604030504040204" pitchFamily="50" charset="-128"/>
                          <a:ea typeface="Meiryo UI" panose="020B0604030504040204" pitchFamily="50" charset="-128"/>
                        </a:rPr>
                        <a:t>253</a:t>
                      </a:r>
                    </a:p>
                    <a:p>
                      <a:pPr algn="r"/>
                      <a:r>
                        <a:rPr kumimoji="1" lang="en-US" altLang="ja-JP" sz="1100" dirty="0">
                          <a:latin typeface="Meiryo UI" panose="020B0604030504040204" pitchFamily="50" charset="-128"/>
                          <a:ea typeface="Meiryo UI" panose="020B0604030504040204" pitchFamily="50" charset="-128"/>
                        </a:rPr>
                        <a:t>267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17.8</a:t>
                      </a:r>
                    </a:p>
                    <a:p>
                      <a:pPr algn="r"/>
                      <a:r>
                        <a:rPr kumimoji="1" lang="en-US" altLang="ja-JP" sz="1100" dirty="0">
                          <a:latin typeface="Meiryo UI" panose="020B0604030504040204" pitchFamily="50" charset="-128"/>
                          <a:ea typeface="Meiryo UI" panose="020B0604030504040204" pitchFamily="50" charset="-128"/>
                        </a:rPr>
                        <a:t>9.4</a:t>
                      </a:r>
                    </a:p>
                    <a:p>
                      <a:pPr algn="r"/>
                      <a:r>
                        <a:rPr kumimoji="1" lang="en-US" altLang="ja-JP" sz="1100" dirty="0">
                          <a:latin typeface="Meiryo UI" panose="020B0604030504040204" pitchFamily="50" charset="-128"/>
                          <a:ea typeface="Meiryo UI" panose="020B0604030504040204" pitchFamily="50" charset="-128"/>
                        </a:rPr>
                        <a:t>8.0</a:t>
                      </a:r>
                    </a:p>
                    <a:p>
                      <a:pPr algn="r"/>
                      <a:r>
                        <a:rPr kumimoji="1" lang="en-US" altLang="ja-JP" sz="1100" dirty="0">
                          <a:latin typeface="Meiryo UI" panose="020B0604030504040204" pitchFamily="50" charset="-128"/>
                          <a:ea typeface="Meiryo UI" panose="020B0604030504040204" pitchFamily="50" charset="-128"/>
                        </a:rPr>
                        <a:t>13.0</a:t>
                      </a:r>
                    </a:p>
                    <a:p>
                      <a:pPr algn="r"/>
                      <a:r>
                        <a:rPr kumimoji="1" lang="en-US" altLang="ja-JP" sz="1100" dirty="0">
                          <a:latin typeface="Meiryo UI" panose="020B0604030504040204" pitchFamily="50" charset="-128"/>
                          <a:ea typeface="Meiryo UI" panose="020B0604030504040204" pitchFamily="50" charset="-128"/>
                        </a:rPr>
                        <a:t>13.2</a:t>
                      </a:r>
                    </a:p>
                    <a:p>
                      <a:pPr algn="r"/>
                      <a:r>
                        <a:rPr kumimoji="1" lang="en-US" altLang="ja-JP" sz="1100" dirty="0">
                          <a:latin typeface="Meiryo UI" panose="020B0604030504040204" pitchFamily="50" charset="-128"/>
                          <a:ea typeface="Meiryo UI" panose="020B0604030504040204" pitchFamily="50" charset="-128"/>
                        </a:rPr>
                        <a:t>15.0</a:t>
                      </a:r>
                    </a:p>
                    <a:p>
                      <a:pPr algn="r"/>
                      <a:r>
                        <a:rPr kumimoji="1" lang="en-US" altLang="ja-JP" sz="1100" dirty="0">
                          <a:latin typeface="Meiryo UI" panose="020B0604030504040204" pitchFamily="50" charset="-128"/>
                          <a:ea typeface="Meiryo UI" panose="020B0604030504040204" pitchFamily="50" charset="-128"/>
                        </a:rPr>
                        <a:t>4.7</a:t>
                      </a:r>
                    </a:p>
                    <a:p>
                      <a:pPr algn="r"/>
                      <a:r>
                        <a:rPr kumimoji="1" lang="en-US" altLang="ja-JP" sz="1100" dirty="0">
                          <a:latin typeface="Meiryo UI" panose="020B0604030504040204" pitchFamily="50" charset="-128"/>
                          <a:ea typeface="Meiryo UI" panose="020B0604030504040204" pitchFamily="50" charset="-128"/>
                        </a:rPr>
                        <a:t>13.9</a:t>
                      </a:r>
                    </a:p>
                    <a:p>
                      <a:pPr algn="r"/>
                      <a:r>
                        <a:rPr kumimoji="1" lang="en-US" altLang="ja-JP" sz="1100" dirty="0">
                          <a:latin typeface="Meiryo UI" panose="020B0604030504040204" pitchFamily="50" charset="-128"/>
                          <a:ea typeface="Meiryo UI" panose="020B0604030504040204" pitchFamily="50" charset="-128"/>
                        </a:rPr>
                        <a:t>7.9</a:t>
                      </a:r>
                    </a:p>
                    <a:p>
                      <a:pPr algn="r"/>
                      <a:r>
                        <a:rPr kumimoji="1" lang="en-US" altLang="ja-JP" sz="1100" dirty="0">
                          <a:latin typeface="Meiryo UI" panose="020B0604030504040204" pitchFamily="50" charset="-128"/>
                          <a:ea typeface="Meiryo UI" panose="020B0604030504040204" pitchFamily="50" charset="-128"/>
                        </a:rPr>
                        <a:t>5.9</a:t>
                      </a: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19.0</a:t>
                      </a:r>
                    </a:p>
                    <a:p>
                      <a:pPr algn="r"/>
                      <a:r>
                        <a:rPr kumimoji="1" lang="en-US" altLang="ja-JP" sz="1100" dirty="0">
                          <a:latin typeface="Meiryo UI" panose="020B0604030504040204" pitchFamily="50" charset="-128"/>
                          <a:ea typeface="Meiryo UI" panose="020B0604030504040204" pitchFamily="50" charset="-128"/>
                        </a:rPr>
                        <a:t>23.6</a:t>
                      </a:r>
                    </a:p>
                    <a:p>
                      <a:pPr algn="r"/>
                      <a:r>
                        <a:rPr kumimoji="1" lang="en-US" altLang="ja-JP" sz="1100" dirty="0">
                          <a:latin typeface="Meiryo UI" panose="020B0604030504040204" pitchFamily="50" charset="-128"/>
                          <a:ea typeface="Meiryo UI" panose="020B0604030504040204" pitchFamily="50" charset="-128"/>
                        </a:rPr>
                        <a:t>25.7</a:t>
                      </a:r>
                    </a:p>
                    <a:p>
                      <a:pPr algn="r"/>
                      <a:r>
                        <a:rPr kumimoji="1" lang="en-US" altLang="ja-JP" sz="1100" dirty="0">
                          <a:latin typeface="Meiryo UI" panose="020B0604030504040204" pitchFamily="50" charset="-128"/>
                          <a:ea typeface="Meiryo UI" panose="020B0604030504040204" pitchFamily="50" charset="-128"/>
                        </a:rPr>
                        <a:t>20.9</a:t>
                      </a:r>
                    </a:p>
                    <a:p>
                      <a:pPr algn="r"/>
                      <a:r>
                        <a:rPr kumimoji="1" lang="en-US" altLang="ja-JP" sz="1100" dirty="0">
                          <a:latin typeface="Meiryo UI" panose="020B0604030504040204" pitchFamily="50" charset="-128"/>
                          <a:ea typeface="Meiryo UI" panose="020B0604030504040204" pitchFamily="50" charset="-128"/>
                        </a:rPr>
                        <a:t>63.2</a:t>
                      </a:r>
                    </a:p>
                    <a:p>
                      <a:pPr algn="r"/>
                      <a:r>
                        <a:rPr kumimoji="1" lang="en-US" altLang="ja-JP" sz="1100" dirty="0">
                          <a:latin typeface="Meiryo UI" panose="020B0604030504040204" pitchFamily="50" charset="-128"/>
                          <a:ea typeface="Meiryo UI" panose="020B0604030504040204" pitchFamily="50" charset="-128"/>
                        </a:rPr>
                        <a:t>37.5</a:t>
                      </a:r>
                    </a:p>
                    <a:p>
                      <a:pPr algn="r"/>
                      <a:r>
                        <a:rPr kumimoji="1" lang="en-US" altLang="ja-JP" sz="1100" dirty="0">
                          <a:latin typeface="Meiryo UI" panose="020B0604030504040204" pitchFamily="50" charset="-128"/>
                          <a:ea typeface="Meiryo UI" panose="020B0604030504040204" pitchFamily="50" charset="-128"/>
                        </a:rPr>
                        <a:t>35.8</a:t>
                      </a:r>
                    </a:p>
                    <a:p>
                      <a:pPr algn="r"/>
                      <a:r>
                        <a:rPr kumimoji="1" lang="en-US" altLang="ja-JP" sz="1100" dirty="0">
                          <a:latin typeface="Meiryo UI" panose="020B0604030504040204" pitchFamily="50" charset="-128"/>
                          <a:ea typeface="Meiryo UI" panose="020B0604030504040204" pitchFamily="50" charset="-128"/>
                        </a:rPr>
                        <a:t>52.9</a:t>
                      </a:r>
                    </a:p>
                    <a:p>
                      <a:pPr algn="r"/>
                      <a:r>
                        <a:rPr kumimoji="1" lang="en-US" altLang="ja-JP" sz="1100" dirty="0">
                          <a:latin typeface="Meiryo UI" panose="020B0604030504040204" pitchFamily="50" charset="-128"/>
                          <a:ea typeface="Meiryo UI" panose="020B0604030504040204" pitchFamily="50" charset="-128"/>
                        </a:rPr>
                        <a:t>6.9</a:t>
                      </a:r>
                    </a:p>
                    <a:p>
                      <a:pPr algn="r"/>
                      <a:r>
                        <a:rPr kumimoji="1" lang="en-US" altLang="ja-JP" sz="1100" dirty="0">
                          <a:latin typeface="Meiryo UI" panose="020B0604030504040204" pitchFamily="50" charset="-128"/>
                          <a:ea typeface="Meiryo UI" panose="020B0604030504040204" pitchFamily="50" charset="-128"/>
                        </a:rPr>
                        <a:t>0.5</a:t>
                      </a: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5</a:t>
                      </a:r>
                    </a:p>
                    <a:p>
                      <a:pPr algn="r"/>
                      <a:r>
                        <a:rPr kumimoji="1" lang="en-US" altLang="ja-JP" sz="1100" dirty="0">
                          <a:latin typeface="Meiryo UI" panose="020B0604030504040204" pitchFamily="50" charset="-128"/>
                          <a:ea typeface="Meiryo UI" panose="020B0604030504040204" pitchFamily="50" charset="-128"/>
                        </a:rPr>
                        <a:t>20</a:t>
                      </a:r>
                    </a:p>
                    <a:p>
                      <a:pPr algn="r"/>
                      <a:r>
                        <a:rPr kumimoji="1" lang="en-US" altLang="ja-JP" sz="1100" dirty="0">
                          <a:latin typeface="Meiryo UI" panose="020B0604030504040204" pitchFamily="50" charset="-128"/>
                          <a:ea typeface="Meiryo UI" panose="020B0604030504040204" pitchFamily="50" charset="-128"/>
                        </a:rPr>
                        <a:t>44</a:t>
                      </a:r>
                    </a:p>
                    <a:p>
                      <a:pPr algn="r"/>
                      <a:r>
                        <a:rPr kumimoji="1" lang="en-US" altLang="ja-JP" sz="1100" dirty="0">
                          <a:latin typeface="Meiryo UI" panose="020B0604030504040204" pitchFamily="50" charset="-128"/>
                          <a:ea typeface="Meiryo UI" panose="020B0604030504040204" pitchFamily="50" charset="-128"/>
                        </a:rPr>
                        <a:t>38</a:t>
                      </a:r>
                    </a:p>
                    <a:p>
                      <a:pPr algn="r"/>
                      <a:r>
                        <a:rPr kumimoji="1" lang="en-US" altLang="ja-JP" sz="1100" dirty="0">
                          <a:latin typeface="Meiryo UI" panose="020B0604030504040204" pitchFamily="50" charset="-128"/>
                          <a:ea typeface="Meiryo UI" panose="020B0604030504040204" pitchFamily="50" charset="-128"/>
                        </a:rPr>
                        <a:t>13</a:t>
                      </a:r>
                    </a:p>
                    <a:p>
                      <a:pPr algn="r"/>
                      <a:r>
                        <a:rPr kumimoji="1" lang="en-US" altLang="ja-JP" sz="1100" dirty="0">
                          <a:latin typeface="Meiryo UI" panose="020B0604030504040204" pitchFamily="50" charset="-128"/>
                          <a:ea typeface="Meiryo UI" panose="020B0604030504040204" pitchFamily="50" charset="-128"/>
                        </a:rPr>
                        <a:t>12</a:t>
                      </a:r>
                    </a:p>
                    <a:p>
                      <a:pPr algn="r"/>
                      <a:r>
                        <a:rPr kumimoji="1" lang="en-US" altLang="ja-JP" sz="1100" dirty="0">
                          <a:latin typeface="Meiryo UI" panose="020B0604030504040204" pitchFamily="50" charset="-128"/>
                          <a:ea typeface="Meiryo UI" panose="020B0604030504040204" pitchFamily="50" charset="-128"/>
                        </a:rPr>
                        <a:t>21</a:t>
                      </a:r>
                    </a:p>
                    <a:p>
                      <a:pPr algn="r"/>
                      <a:r>
                        <a:rPr kumimoji="1" lang="en-US" altLang="ja-JP" sz="1100" dirty="0">
                          <a:latin typeface="Meiryo UI" panose="020B0604030504040204" pitchFamily="50" charset="-128"/>
                          <a:ea typeface="Meiryo UI" panose="020B0604030504040204" pitchFamily="50" charset="-128"/>
                        </a:rPr>
                        <a:t>14</a:t>
                      </a:r>
                    </a:p>
                    <a:p>
                      <a:pPr algn="r"/>
                      <a:r>
                        <a:rPr kumimoji="1" lang="en-US" altLang="ja-JP" sz="1100" dirty="0">
                          <a:latin typeface="Meiryo UI" panose="020B0604030504040204" pitchFamily="50" charset="-128"/>
                          <a:ea typeface="Meiryo UI" panose="020B0604030504040204" pitchFamily="50" charset="-128"/>
                        </a:rPr>
                        <a:t>7</a:t>
                      </a:r>
                    </a:p>
                    <a:p>
                      <a:pPr algn="r"/>
                      <a:r>
                        <a:rPr kumimoji="1" lang="en-US" altLang="ja-JP" sz="1100" dirty="0">
                          <a:latin typeface="Meiryo UI" panose="020B0604030504040204" pitchFamily="50" charset="-128"/>
                          <a:ea typeface="Meiryo UI" panose="020B0604030504040204" pitchFamily="50" charset="-128"/>
                        </a:rPr>
                        <a:t>14</a:t>
                      </a:r>
                    </a:p>
                  </a:txBody>
                  <a:tcPr anchor="ctr"/>
                </a:tc>
                <a:extLst>
                  <a:ext uri="{0D108BD9-81ED-4DB2-BD59-A6C34878D82A}">
                    <a16:rowId xmlns="" xmlns:a16="http://schemas.microsoft.com/office/drawing/2014/main" val="3238760442"/>
                  </a:ext>
                </a:extLst>
              </a:tr>
              <a:tr h="370840">
                <a:tc>
                  <a:txBody>
                    <a:bodyPr/>
                    <a:lstStyle/>
                    <a:p>
                      <a:r>
                        <a:rPr kumimoji="1" lang="ja-JP" altLang="en-US" sz="1100" dirty="0">
                          <a:latin typeface="Meiryo UI" panose="020B0604030504040204" pitchFamily="50" charset="-128"/>
                          <a:ea typeface="Meiryo UI" panose="020B0604030504040204" pitchFamily="50" charset="-128"/>
                        </a:rPr>
                        <a:t>東京都</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横浜市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名古屋市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京都市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堺市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神戸市</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福岡市</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rPr>
                        <a:t>日本</a:t>
                      </a: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1,765</a:t>
                      </a:r>
                    </a:p>
                    <a:p>
                      <a:pPr algn="r"/>
                      <a:r>
                        <a:rPr kumimoji="1" lang="en-US" altLang="ja-JP" sz="1100" dirty="0">
                          <a:latin typeface="Meiryo UI" panose="020B0604030504040204" pitchFamily="50" charset="-128"/>
                          <a:ea typeface="Meiryo UI" panose="020B0604030504040204" pitchFamily="50" charset="-128"/>
                        </a:rPr>
                        <a:t>437</a:t>
                      </a:r>
                    </a:p>
                    <a:p>
                      <a:pPr algn="r"/>
                      <a:r>
                        <a:rPr kumimoji="1" lang="en-US" altLang="ja-JP" sz="1100" dirty="0">
                          <a:latin typeface="Meiryo UI" panose="020B0604030504040204" pitchFamily="50" charset="-128"/>
                          <a:ea typeface="Meiryo UI" panose="020B0604030504040204" pitchFamily="50" charset="-128"/>
                        </a:rPr>
                        <a:t>326</a:t>
                      </a:r>
                    </a:p>
                    <a:p>
                      <a:pPr algn="r"/>
                      <a:r>
                        <a:rPr kumimoji="1" lang="en-US" altLang="ja-JP" sz="1100" dirty="0">
                          <a:latin typeface="Meiryo UI" panose="020B0604030504040204" pitchFamily="50" charset="-128"/>
                          <a:ea typeface="Meiryo UI" panose="020B0604030504040204" pitchFamily="50" charset="-128"/>
                        </a:rPr>
                        <a:t>828</a:t>
                      </a:r>
                    </a:p>
                    <a:p>
                      <a:pPr algn="r"/>
                      <a:r>
                        <a:rPr kumimoji="1" lang="en-US" altLang="ja-JP" sz="1100" dirty="0">
                          <a:latin typeface="Meiryo UI" panose="020B0604030504040204" pitchFamily="50" charset="-128"/>
                          <a:ea typeface="Meiryo UI" panose="020B0604030504040204" pitchFamily="50" charset="-128"/>
                        </a:rPr>
                        <a:t>223</a:t>
                      </a:r>
                    </a:p>
                    <a:p>
                      <a:pPr algn="r"/>
                      <a:r>
                        <a:rPr kumimoji="1" lang="en-US" altLang="ja-JP" sz="1100" dirty="0">
                          <a:latin typeface="Meiryo UI" panose="020B0604030504040204" pitchFamily="50" charset="-128"/>
                          <a:ea typeface="Meiryo UI" panose="020B0604030504040204" pitchFamily="50" charset="-128"/>
                        </a:rPr>
                        <a:t>161</a:t>
                      </a:r>
                    </a:p>
                    <a:p>
                      <a:pPr algn="r"/>
                      <a:r>
                        <a:rPr kumimoji="1" lang="en-US" altLang="ja-JP" sz="1100" dirty="0">
                          <a:latin typeface="Meiryo UI" panose="020B0604030504040204" pitchFamily="50" charset="-128"/>
                          <a:ea typeface="Meiryo UI" panose="020B0604030504040204" pitchFamily="50" charset="-128"/>
                        </a:rPr>
                        <a:t>553</a:t>
                      </a:r>
                    </a:p>
                    <a:p>
                      <a:pPr algn="r"/>
                      <a:r>
                        <a:rPr kumimoji="1" lang="en-US" altLang="ja-JP" sz="1100" dirty="0">
                          <a:latin typeface="Meiryo UI" panose="020B0604030504040204" pitchFamily="50" charset="-128"/>
                          <a:ea typeface="Meiryo UI" panose="020B0604030504040204" pitchFamily="50" charset="-128"/>
                        </a:rPr>
                        <a:t>342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1,303</a:t>
                      </a:r>
                    </a:p>
                    <a:p>
                      <a:pPr algn="r"/>
                      <a:r>
                        <a:rPr kumimoji="1" lang="en-US" altLang="ja-JP" sz="1100" dirty="0">
                          <a:latin typeface="Meiryo UI" panose="020B0604030504040204" pitchFamily="50" charset="-128"/>
                          <a:ea typeface="Meiryo UI" panose="020B0604030504040204" pitchFamily="50" charset="-128"/>
                        </a:rPr>
                        <a:t>369</a:t>
                      </a:r>
                    </a:p>
                    <a:p>
                      <a:pPr algn="r"/>
                      <a:r>
                        <a:rPr kumimoji="1" lang="en-US" altLang="ja-JP" sz="1100" dirty="0">
                          <a:latin typeface="Meiryo UI" panose="020B0604030504040204" pitchFamily="50" charset="-128"/>
                          <a:ea typeface="Meiryo UI" panose="020B0604030504040204" pitchFamily="50" charset="-128"/>
                        </a:rPr>
                        <a:t>226</a:t>
                      </a:r>
                    </a:p>
                    <a:p>
                      <a:pPr algn="r"/>
                      <a:r>
                        <a:rPr kumimoji="1" lang="en-US" altLang="ja-JP" sz="1100" dirty="0">
                          <a:latin typeface="Meiryo UI" panose="020B0604030504040204" pitchFamily="50" charset="-128"/>
                          <a:ea typeface="Meiryo UI" panose="020B0604030504040204" pitchFamily="50" charset="-128"/>
                        </a:rPr>
                        <a:t>147</a:t>
                      </a:r>
                    </a:p>
                    <a:p>
                      <a:pPr algn="r"/>
                      <a:r>
                        <a:rPr kumimoji="1" lang="en-US" altLang="ja-JP" sz="1100" dirty="0">
                          <a:latin typeface="Meiryo UI" panose="020B0604030504040204" pitchFamily="50" charset="-128"/>
                          <a:ea typeface="Meiryo UI" panose="020B0604030504040204" pitchFamily="50" charset="-128"/>
                        </a:rPr>
                        <a:t>268</a:t>
                      </a:r>
                    </a:p>
                    <a:p>
                      <a:pPr algn="r"/>
                      <a:r>
                        <a:rPr kumimoji="1" lang="en-US" altLang="ja-JP" sz="1100" dirty="0">
                          <a:latin typeface="Meiryo UI" panose="020B0604030504040204" pitchFamily="50" charset="-128"/>
                          <a:ea typeface="Meiryo UI" panose="020B0604030504040204" pitchFamily="50" charset="-128"/>
                        </a:rPr>
                        <a:t>91</a:t>
                      </a:r>
                    </a:p>
                    <a:p>
                      <a:pPr algn="r"/>
                      <a:r>
                        <a:rPr kumimoji="1" lang="en-US" altLang="ja-JP" sz="1100" dirty="0">
                          <a:latin typeface="Meiryo UI" panose="020B0604030504040204" pitchFamily="50" charset="-128"/>
                          <a:ea typeface="Meiryo UI" panose="020B0604030504040204" pitchFamily="50" charset="-128"/>
                        </a:rPr>
                        <a:t>154</a:t>
                      </a:r>
                    </a:p>
                    <a:p>
                      <a:pPr algn="r"/>
                      <a:r>
                        <a:rPr kumimoji="1" lang="en-US" altLang="ja-JP" sz="1100" dirty="0">
                          <a:latin typeface="Meiryo UI" panose="020B0604030504040204" pitchFamily="50" charset="-128"/>
                          <a:ea typeface="Meiryo UI" panose="020B0604030504040204" pitchFamily="50" charset="-128"/>
                        </a:rPr>
                        <a:t>149</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13.9</a:t>
                      </a:r>
                    </a:p>
                    <a:p>
                      <a:pPr algn="r"/>
                      <a:r>
                        <a:rPr kumimoji="1" lang="en-US" altLang="ja-JP" sz="1100" dirty="0">
                          <a:latin typeface="Meiryo UI" panose="020B0604030504040204" pitchFamily="50" charset="-128"/>
                          <a:ea typeface="Meiryo UI" panose="020B0604030504040204" pitchFamily="50" charset="-128"/>
                        </a:rPr>
                        <a:t>9.1</a:t>
                      </a:r>
                    </a:p>
                    <a:p>
                      <a:pPr algn="r"/>
                      <a:r>
                        <a:rPr kumimoji="1" lang="en-US" altLang="ja-JP" sz="1100" dirty="0">
                          <a:latin typeface="Meiryo UI" panose="020B0604030504040204" pitchFamily="50" charset="-128"/>
                          <a:ea typeface="Meiryo UI" panose="020B0604030504040204" pitchFamily="50" charset="-128"/>
                        </a:rPr>
                        <a:t>10.7</a:t>
                      </a:r>
                    </a:p>
                    <a:p>
                      <a:pPr algn="r"/>
                      <a:r>
                        <a:rPr kumimoji="1" lang="en-US" altLang="ja-JP" sz="1100" dirty="0">
                          <a:latin typeface="Meiryo UI" panose="020B0604030504040204" pitchFamily="50" charset="-128"/>
                          <a:ea typeface="Meiryo UI" panose="020B0604030504040204" pitchFamily="50" charset="-128"/>
                        </a:rPr>
                        <a:t>12.6</a:t>
                      </a:r>
                    </a:p>
                    <a:p>
                      <a:pPr algn="r"/>
                      <a:r>
                        <a:rPr kumimoji="1" lang="en-US" altLang="ja-JP" sz="1100" dirty="0">
                          <a:latin typeface="Meiryo UI" panose="020B0604030504040204" pitchFamily="50" charset="-128"/>
                          <a:ea typeface="Meiryo UI" panose="020B0604030504040204" pitchFamily="50" charset="-128"/>
                        </a:rPr>
                        <a:t>13.3</a:t>
                      </a:r>
                    </a:p>
                    <a:p>
                      <a:pPr algn="r"/>
                      <a:r>
                        <a:rPr kumimoji="1" lang="en-US" altLang="ja-JP" sz="1100" dirty="0">
                          <a:latin typeface="Meiryo UI" panose="020B0604030504040204" pitchFamily="50" charset="-128"/>
                          <a:ea typeface="Meiryo UI" panose="020B0604030504040204" pitchFamily="50" charset="-128"/>
                        </a:rPr>
                        <a:t>10.3</a:t>
                      </a:r>
                    </a:p>
                    <a:p>
                      <a:pPr algn="r"/>
                      <a:r>
                        <a:rPr kumimoji="1" lang="en-US" altLang="ja-JP" sz="1100" dirty="0">
                          <a:latin typeface="Meiryo UI" panose="020B0604030504040204" pitchFamily="50" charset="-128"/>
                          <a:ea typeface="Meiryo UI" panose="020B0604030504040204" pitchFamily="50" charset="-128"/>
                        </a:rPr>
                        <a:t>9.2</a:t>
                      </a:r>
                    </a:p>
                    <a:p>
                      <a:pPr algn="r"/>
                      <a:r>
                        <a:rPr kumimoji="1" lang="en-US" altLang="ja-JP" sz="1100" dirty="0">
                          <a:latin typeface="Meiryo UI" panose="020B0604030504040204" pitchFamily="50" charset="-128"/>
                          <a:ea typeface="Meiryo UI" panose="020B0604030504040204" pitchFamily="50" charset="-128"/>
                        </a:rPr>
                        <a:t>6.9</a:t>
                      </a: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4.0</a:t>
                      </a:r>
                    </a:p>
                    <a:p>
                      <a:pPr algn="r"/>
                      <a:r>
                        <a:rPr kumimoji="1" lang="en-US" altLang="ja-JP" sz="1100" dirty="0">
                          <a:latin typeface="Meiryo UI" panose="020B0604030504040204" pitchFamily="50" charset="-128"/>
                          <a:ea typeface="Meiryo UI" panose="020B0604030504040204" pitchFamily="50" charset="-128"/>
                        </a:rPr>
                        <a:t>2.6</a:t>
                      </a:r>
                    </a:p>
                    <a:p>
                      <a:pPr algn="r"/>
                      <a:r>
                        <a:rPr kumimoji="1" lang="en-US" altLang="ja-JP" sz="1100" dirty="0">
                          <a:latin typeface="Meiryo UI" panose="020B0604030504040204" pitchFamily="50" charset="-128"/>
                          <a:ea typeface="Meiryo UI" panose="020B0604030504040204" pitchFamily="50" charset="-128"/>
                        </a:rPr>
                        <a:t>3.5</a:t>
                      </a:r>
                    </a:p>
                    <a:p>
                      <a:pPr algn="r"/>
                      <a:r>
                        <a:rPr kumimoji="1" lang="en-US" altLang="ja-JP" sz="1100" dirty="0">
                          <a:latin typeface="Meiryo UI" panose="020B0604030504040204" pitchFamily="50" charset="-128"/>
                          <a:ea typeface="Meiryo UI" panose="020B0604030504040204" pitchFamily="50" charset="-128"/>
                        </a:rPr>
                        <a:t>1.7</a:t>
                      </a:r>
                    </a:p>
                    <a:p>
                      <a:pPr algn="r"/>
                      <a:r>
                        <a:rPr kumimoji="1" lang="en-US" altLang="ja-JP" sz="1100" dirty="0">
                          <a:latin typeface="Meiryo UI" panose="020B0604030504040204" pitchFamily="50" charset="-128"/>
                          <a:ea typeface="Meiryo UI" panose="020B0604030504040204" pitchFamily="50" charset="-128"/>
                        </a:rPr>
                        <a:t>4.1</a:t>
                      </a:r>
                    </a:p>
                    <a:p>
                      <a:pPr algn="r"/>
                      <a:r>
                        <a:rPr kumimoji="1" lang="en-US" altLang="ja-JP" sz="1100" dirty="0">
                          <a:latin typeface="Meiryo UI" panose="020B0604030504040204" pitchFamily="50" charset="-128"/>
                          <a:ea typeface="Meiryo UI" panose="020B0604030504040204" pitchFamily="50" charset="-128"/>
                        </a:rPr>
                        <a:t>3.5</a:t>
                      </a:r>
                    </a:p>
                    <a:p>
                      <a:pPr algn="r"/>
                      <a:r>
                        <a:rPr kumimoji="1" lang="en-US" altLang="ja-JP" sz="1100" dirty="0">
                          <a:latin typeface="Meiryo UI" panose="020B0604030504040204" pitchFamily="50" charset="-128"/>
                          <a:ea typeface="Meiryo UI" panose="020B0604030504040204" pitchFamily="50" charset="-128"/>
                        </a:rPr>
                        <a:t>3.7</a:t>
                      </a:r>
                    </a:p>
                    <a:p>
                      <a:pPr algn="r"/>
                      <a:r>
                        <a:rPr kumimoji="1" lang="en-US" altLang="ja-JP" sz="1100" dirty="0">
                          <a:latin typeface="Meiryo UI" panose="020B0604030504040204" pitchFamily="50" charset="-128"/>
                          <a:ea typeface="Meiryo UI" panose="020B0604030504040204" pitchFamily="50" charset="-128"/>
                        </a:rPr>
                        <a:t>2.2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100" dirty="0">
                          <a:latin typeface="Meiryo UI" panose="020B0604030504040204" pitchFamily="50" charset="-128"/>
                          <a:ea typeface="Meiryo UI" panose="020B0604030504040204" pitchFamily="50" charset="-128"/>
                        </a:rPr>
                        <a:t>87</a:t>
                      </a:r>
                    </a:p>
                    <a:p>
                      <a:pPr algn="r"/>
                      <a:r>
                        <a:rPr kumimoji="1" lang="en-US" altLang="ja-JP" sz="1100" dirty="0">
                          <a:latin typeface="Meiryo UI" panose="020B0604030504040204" pitchFamily="50" charset="-128"/>
                          <a:ea typeface="Meiryo UI" panose="020B0604030504040204" pitchFamily="50" charset="-128"/>
                        </a:rPr>
                        <a:t>36</a:t>
                      </a:r>
                    </a:p>
                    <a:p>
                      <a:pPr algn="r"/>
                      <a:r>
                        <a:rPr kumimoji="1" lang="en-US" altLang="ja-JP" sz="1100" dirty="0">
                          <a:latin typeface="Meiryo UI" panose="020B0604030504040204" pitchFamily="50" charset="-128"/>
                          <a:ea typeface="Meiryo UI" panose="020B0604030504040204" pitchFamily="50" charset="-128"/>
                        </a:rPr>
                        <a:t>18</a:t>
                      </a:r>
                    </a:p>
                    <a:p>
                      <a:pPr algn="r"/>
                      <a:r>
                        <a:rPr kumimoji="1" lang="en-US" altLang="ja-JP" sz="1100" dirty="0">
                          <a:latin typeface="Meiryo UI" panose="020B0604030504040204" pitchFamily="50" charset="-128"/>
                          <a:ea typeface="Meiryo UI" panose="020B0604030504040204" pitchFamily="50" charset="-128"/>
                        </a:rPr>
                        <a:t>18</a:t>
                      </a:r>
                    </a:p>
                    <a:p>
                      <a:pPr algn="r"/>
                      <a:r>
                        <a:rPr kumimoji="1" lang="en-US" altLang="ja-JP" sz="1100" dirty="0">
                          <a:latin typeface="Meiryo UI" panose="020B0604030504040204" pitchFamily="50" charset="-128"/>
                          <a:ea typeface="Meiryo UI" panose="020B0604030504040204" pitchFamily="50" charset="-128"/>
                        </a:rPr>
                        <a:t>31</a:t>
                      </a:r>
                    </a:p>
                    <a:p>
                      <a:pPr algn="r"/>
                      <a:r>
                        <a:rPr kumimoji="1" lang="en-US" altLang="ja-JP" sz="1100" dirty="0">
                          <a:latin typeface="Meiryo UI" panose="020B0604030504040204" pitchFamily="50" charset="-128"/>
                          <a:ea typeface="Meiryo UI" panose="020B0604030504040204" pitchFamily="50" charset="-128"/>
                        </a:rPr>
                        <a:t>11</a:t>
                      </a:r>
                    </a:p>
                    <a:p>
                      <a:pPr algn="r"/>
                      <a:r>
                        <a:rPr kumimoji="1" lang="en-US" altLang="ja-JP" sz="1100" dirty="0">
                          <a:latin typeface="Meiryo UI" panose="020B0604030504040204" pitchFamily="50" charset="-128"/>
                          <a:ea typeface="Meiryo UI" panose="020B0604030504040204" pitchFamily="50" charset="-128"/>
                        </a:rPr>
                        <a:t>11</a:t>
                      </a:r>
                    </a:p>
                    <a:p>
                      <a:pPr algn="r"/>
                      <a:r>
                        <a:rPr kumimoji="1" lang="en-US" altLang="ja-JP" sz="1100" dirty="0">
                          <a:latin typeface="Meiryo UI" panose="020B0604030504040204" pitchFamily="50" charset="-128"/>
                          <a:ea typeface="Meiryo UI" panose="020B0604030504040204" pitchFamily="50" charset="-128"/>
                        </a:rPr>
                        <a:t>18</a:t>
                      </a:r>
                    </a:p>
                  </a:txBody>
                  <a:tcPr anchor="ctr"/>
                </a:tc>
                <a:extLst>
                  <a:ext uri="{0D108BD9-81ED-4DB2-BD59-A6C34878D82A}">
                    <a16:rowId xmlns="" xmlns:a16="http://schemas.microsoft.com/office/drawing/2014/main" val="2051810628"/>
                  </a:ext>
                </a:extLst>
              </a:tr>
            </a:tbl>
          </a:graphicData>
        </a:graphic>
      </p:graphicFrame>
      <p:graphicFrame>
        <p:nvGraphicFramePr>
          <p:cNvPr id="8" name="グラフ 7">
            <a:extLst>
              <a:ext uri="{FF2B5EF4-FFF2-40B4-BE49-F238E27FC236}">
                <a16:creationId xmlns="" xmlns:a16="http://schemas.microsoft.com/office/drawing/2014/main" id="{50C10342-F43B-4AD7-951C-E4BE1E6890B2}"/>
              </a:ext>
            </a:extLst>
          </p:cNvPr>
          <p:cNvGraphicFramePr/>
          <p:nvPr>
            <p:extLst>
              <p:ext uri="{D42A27DB-BD31-4B8C-83A1-F6EECF244321}">
                <p14:modId xmlns:p14="http://schemas.microsoft.com/office/powerpoint/2010/main" val="1527626283"/>
              </p:ext>
            </p:extLst>
          </p:nvPr>
        </p:nvGraphicFramePr>
        <p:xfrm>
          <a:off x="5542526" y="2362327"/>
          <a:ext cx="3312368"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6666602" y="1902985"/>
            <a:ext cx="2234907"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人口１万人あたり火災件数</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（出火率）</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091696" y="4306543"/>
            <a:ext cx="25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60963" y="1047800"/>
            <a:ext cx="7468711" cy="338554"/>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諸外国の主要都市と比べて、日本は出火率（人口</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万人当たりの火災件数）</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が低い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479754" y="2105562"/>
            <a:ext cx="720000" cy="3636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71136" y="6381328"/>
            <a:ext cx="398538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年版　消防白書　附属資料より（総務省消防庁）</a:t>
            </a:r>
          </a:p>
        </p:txBody>
      </p:sp>
      <p:cxnSp>
        <p:nvCxnSpPr>
          <p:cNvPr id="11" name="直線コネクタ 10"/>
          <p:cNvCxnSpPr/>
          <p:nvPr/>
        </p:nvCxnSpPr>
        <p:spPr>
          <a:xfrm>
            <a:off x="391104" y="588750"/>
            <a:ext cx="8474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57488"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 xmlns:a16="http://schemas.microsoft.com/office/drawing/2014/main" id="{4D6BEBC7-933B-4580-9655-8A9D3B0580F0}"/>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10</a:t>
            </a:fld>
            <a:endParaRPr kumimoji="1" lang="ja-JP" altLang="en-US" sz="1200" dirty="0"/>
          </a:p>
        </p:txBody>
      </p:sp>
    </p:spTree>
    <p:extLst>
      <p:ext uri="{BB962C8B-B14F-4D97-AF65-F5344CB8AC3E}">
        <p14:creationId xmlns:p14="http://schemas.microsoft.com/office/powerpoint/2010/main" val="228530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33603" y="3702382"/>
            <a:ext cx="2983069" cy="2202656"/>
          </a:xfrm>
          <a:prstGeom prst="rect">
            <a:avLst/>
          </a:prstGeom>
          <a:solidFill>
            <a:schemeClr val="accent6">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915816" y="155534"/>
            <a:ext cx="6054863"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・・・出火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率と建物火災１件あたり焼損面積の分布（都道府県比較</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27584" y="713180"/>
            <a:ext cx="7678509"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出火率（リスク）については、人口規模や人口密度による地域差は見られないが、建物火災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件あたりの焼損面積（パフォーマンス）では、東京、大阪、神奈川、愛知などの大都市を持つ都道府県で、高い水準となっている。</a:t>
            </a:r>
          </a:p>
        </p:txBody>
      </p:sp>
      <p:graphicFrame>
        <p:nvGraphicFramePr>
          <p:cNvPr id="25" name="グラフ 24"/>
          <p:cNvGraphicFramePr/>
          <p:nvPr>
            <p:extLst>
              <p:ext uri="{D42A27DB-BD31-4B8C-83A1-F6EECF244321}">
                <p14:modId xmlns:p14="http://schemas.microsoft.com/office/powerpoint/2010/main" val="917986422"/>
              </p:ext>
            </p:extLst>
          </p:nvPr>
        </p:nvGraphicFramePr>
        <p:xfrm>
          <a:off x="1462209" y="1638255"/>
          <a:ext cx="5879054" cy="4616408"/>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26"/>
          <p:cNvSpPr txBox="1"/>
          <p:nvPr/>
        </p:nvSpPr>
        <p:spPr>
          <a:xfrm>
            <a:off x="1665789" y="3479582"/>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125469" y="4118285"/>
            <a:ext cx="646331"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55062" y="3703489"/>
            <a:ext cx="55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710982" y="1673045"/>
            <a:ext cx="0" cy="424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243627" y="1417549"/>
            <a:ext cx="946093" cy="261610"/>
          </a:xfrm>
          <a:prstGeom prst="rect">
            <a:avLst/>
          </a:prstGeom>
          <a:noFill/>
        </p:spPr>
        <p:txBody>
          <a:bodyPr wrap="none" rtlCol="0">
            <a:spAutoFit/>
          </a:bodyPr>
          <a:lstStyle/>
          <a:p>
            <a:r>
              <a:rPr kumimoji="1"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447153" y="3548917"/>
            <a:ext cx="849913" cy="261610"/>
          </a:xfrm>
          <a:prstGeom prst="rect">
            <a:avLst/>
          </a:prstGeom>
          <a:noFill/>
        </p:spPr>
        <p:txBody>
          <a:bodyPr wrap="none" rtlCol="0">
            <a:spAutoFit/>
          </a:bodyPr>
          <a:lstStyle/>
          <a:p>
            <a:r>
              <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a:t>
            </a:r>
            <a:r>
              <a:rPr lang="en-US" altLang="ja-JP"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1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424569" y="1811711"/>
            <a:ext cx="1454244" cy="261610"/>
          </a:xfrm>
          <a:prstGeom prst="rect">
            <a:avLst/>
          </a:prstGeom>
          <a:solidFill>
            <a:schemeClr val="bg1">
              <a:lumMod val="85000"/>
            </a:schemeClr>
          </a:solidFill>
          <a:ln>
            <a:solidFill>
              <a:schemeClr val="bg1">
                <a:lumMod val="75000"/>
              </a:schemeClr>
            </a:solidFill>
          </a:ln>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被災率高</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／消防力高</a:t>
            </a:r>
          </a:p>
        </p:txBody>
      </p:sp>
      <p:sp>
        <p:nvSpPr>
          <p:cNvPr id="32" name="テキスト ボックス 31"/>
          <p:cNvSpPr txBox="1"/>
          <p:nvPr/>
        </p:nvSpPr>
        <p:spPr>
          <a:xfrm>
            <a:off x="2273893" y="4478325"/>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2453877" y="3754052"/>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沖縄県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545417" y="4761913"/>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京都府</a:t>
            </a:r>
          </a:p>
        </p:txBody>
      </p:sp>
      <p:sp>
        <p:nvSpPr>
          <p:cNvPr id="35" name="テキスト ボックス 34"/>
          <p:cNvSpPr txBox="1"/>
          <p:nvPr/>
        </p:nvSpPr>
        <p:spPr>
          <a:xfrm>
            <a:off x="4761130" y="2109643"/>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山梨</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36" name="テキスト ボックス 35"/>
          <p:cNvSpPr txBox="1"/>
          <p:nvPr/>
        </p:nvSpPr>
        <p:spPr>
          <a:xfrm>
            <a:off x="6887869" y="3492914"/>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岩手県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614807" y="3728101"/>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秋田県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474046" y="2711208"/>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島根</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39" name="テキスト ボックス 38"/>
          <p:cNvSpPr txBox="1"/>
          <p:nvPr/>
        </p:nvSpPr>
        <p:spPr>
          <a:xfrm>
            <a:off x="5799284" y="4966217"/>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富山</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21" name="正方形/長方形 20"/>
          <p:cNvSpPr/>
          <p:nvPr/>
        </p:nvSpPr>
        <p:spPr>
          <a:xfrm>
            <a:off x="3402864" y="6193070"/>
            <a:ext cx="2555508"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建物火災１件あたり焼損面積（㎡）</a:t>
            </a:r>
            <a:endParaRPr lang="ja-JP" altLang="en-US" sz="1200" dirty="0"/>
          </a:p>
        </p:txBody>
      </p:sp>
      <p:sp>
        <p:nvSpPr>
          <p:cNvPr id="42" name="正方形/長方形 41"/>
          <p:cNvSpPr/>
          <p:nvPr/>
        </p:nvSpPr>
        <p:spPr>
          <a:xfrm>
            <a:off x="1030161" y="2606117"/>
            <a:ext cx="380104" cy="2750240"/>
          </a:xfrm>
          <a:prstGeom prst="rect">
            <a:avLst/>
          </a:prstGeom>
        </p:spPr>
        <p:txBody>
          <a:bodyPr vert="eaVert"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万人あたり火災件数（出火率）</a:t>
            </a:r>
            <a:endParaRPr lang="ja-JP" altLang="en-US" sz="1200" dirty="0"/>
          </a:p>
        </p:txBody>
      </p:sp>
      <p:sp>
        <p:nvSpPr>
          <p:cNvPr id="46" name="テキスト ボックス 45"/>
          <p:cNvSpPr txBox="1"/>
          <p:nvPr/>
        </p:nvSpPr>
        <p:spPr>
          <a:xfrm>
            <a:off x="7306626" y="5537048"/>
            <a:ext cx="1690494" cy="553998"/>
          </a:xfrm>
          <a:prstGeom prst="rect">
            <a:avLst/>
          </a:prstGeom>
          <a:noFill/>
        </p:spPr>
        <p:txBody>
          <a:bodyPr wrap="square" rtlCol="0">
            <a:spAutoFit/>
          </a:bodyPr>
          <a:lstStyle/>
          <a:p>
            <a:r>
              <a:rPr kumimoji="1" lang="ja-JP" altLang="en-US" sz="1000" dirty="0"/>
              <a:t>岩手県のみ東日本大震災発生年の平成</a:t>
            </a:r>
            <a:r>
              <a:rPr kumimoji="1" lang="en-US" altLang="ja-JP" sz="1000" dirty="0"/>
              <a:t>23</a:t>
            </a:r>
            <a:r>
              <a:rPr kumimoji="1" lang="ja-JP" altLang="en-US" sz="1000" dirty="0"/>
              <a:t>年度データを除く４年平均値としている</a:t>
            </a:r>
          </a:p>
        </p:txBody>
      </p:sp>
      <p:sp>
        <p:nvSpPr>
          <p:cNvPr id="47" name="テキスト ボックス 46"/>
          <p:cNvSpPr txBox="1"/>
          <p:nvPr/>
        </p:nvSpPr>
        <p:spPr>
          <a:xfrm>
            <a:off x="6037628" y="3155608"/>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青森県</a:t>
            </a:r>
          </a:p>
        </p:txBody>
      </p:sp>
      <p:sp>
        <p:nvSpPr>
          <p:cNvPr id="48" name="テキスト ボックス 47"/>
          <p:cNvSpPr txBox="1"/>
          <p:nvPr/>
        </p:nvSpPr>
        <p:spPr>
          <a:xfrm>
            <a:off x="5621677" y="4367376"/>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新潟</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49" name="テキスト ボックス 48"/>
          <p:cNvSpPr txBox="1"/>
          <p:nvPr/>
        </p:nvSpPr>
        <p:spPr>
          <a:xfrm>
            <a:off x="3088697" y="3816581"/>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愛知</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50" name="テキスト ボックス 49"/>
          <p:cNvSpPr txBox="1"/>
          <p:nvPr/>
        </p:nvSpPr>
        <p:spPr>
          <a:xfrm>
            <a:off x="4801773" y="4488953"/>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福井</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sp>
        <p:nvSpPr>
          <p:cNvPr id="31" name="テキスト ボックス 30"/>
          <p:cNvSpPr txBox="1"/>
          <p:nvPr/>
        </p:nvSpPr>
        <p:spPr>
          <a:xfrm>
            <a:off x="2146181" y="3343449"/>
            <a:ext cx="697627"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441530" y="6571945"/>
            <a:ext cx="683568" cy="276999"/>
          </a:xfrm>
          <a:prstGeom prst="rect">
            <a:avLst/>
          </a:prstGeom>
          <a:noFill/>
        </p:spPr>
        <p:txBody>
          <a:bodyPr wrap="square" rtlCol="0">
            <a:spAutoFit/>
          </a:bodyPr>
          <a:lstStyle/>
          <a:p>
            <a:pPr algn="r"/>
            <a:fld id="{7FE68FCB-9DD5-42DD-8F40-7D759701862B}" type="slidenum">
              <a:rPr kumimoji="1" lang="ja-JP" altLang="en-US" sz="1200" smtClean="0"/>
              <a:pPr algn="r"/>
              <a:t>11</a:t>
            </a:fld>
            <a:endParaRPr kumimoji="1" lang="ja-JP" altLang="en-US" sz="1200" dirty="0"/>
          </a:p>
        </p:txBody>
      </p:sp>
      <p:sp>
        <p:nvSpPr>
          <p:cNvPr id="41" name="テキスト ボックス 40"/>
          <p:cNvSpPr txBox="1"/>
          <p:nvPr/>
        </p:nvSpPr>
        <p:spPr>
          <a:xfrm>
            <a:off x="5259065" y="1811711"/>
            <a:ext cx="1454244" cy="261610"/>
          </a:xfrm>
          <a:prstGeom prst="rect">
            <a:avLst/>
          </a:prstGeom>
          <a:solidFill>
            <a:schemeClr val="bg1">
              <a:lumMod val="85000"/>
            </a:schemeClr>
          </a:solidFill>
          <a:ln>
            <a:solidFill>
              <a:schemeClr val="bg1">
                <a:lumMod val="75000"/>
              </a:schemeClr>
            </a:solidFill>
          </a:ln>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被災率高</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／消防力低</a:t>
            </a:r>
          </a:p>
        </p:txBody>
      </p:sp>
      <p:sp>
        <p:nvSpPr>
          <p:cNvPr id="51" name="テキスト ボックス 50"/>
          <p:cNvSpPr txBox="1"/>
          <p:nvPr/>
        </p:nvSpPr>
        <p:spPr>
          <a:xfrm>
            <a:off x="2429980" y="5643428"/>
            <a:ext cx="1454244" cy="261610"/>
          </a:xfrm>
          <a:prstGeom prst="rect">
            <a:avLst/>
          </a:prstGeom>
          <a:solidFill>
            <a:schemeClr val="bg1">
              <a:lumMod val="85000"/>
            </a:schemeClr>
          </a:solidFill>
          <a:ln>
            <a:solidFill>
              <a:schemeClr val="bg1">
                <a:lumMod val="75000"/>
              </a:schemeClr>
            </a:solidFill>
          </a:ln>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被災率低</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／消防力高</a:t>
            </a:r>
          </a:p>
        </p:txBody>
      </p:sp>
      <p:sp>
        <p:nvSpPr>
          <p:cNvPr id="52" name="テキスト ボックス 51"/>
          <p:cNvSpPr txBox="1"/>
          <p:nvPr/>
        </p:nvSpPr>
        <p:spPr>
          <a:xfrm>
            <a:off x="5264476" y="5643428"/>
            <a:ext cx="1454244" cy="261610"/>
          </a:xfrm>
          <a:prstGeom prst="rect">
            <a:avLst/>
          </a:prstGeom>
          <a:solidFill>
            <a:schemeClr val="bg1">
              <a:lumMod val="85000"/>
            </a:schemeClr>
          </a:solidFill>
          <a:ln>
            <a:solidFill>
              <a:schemeClr val="bg1">
                <a:lumMod val="75000"/>
              </a:schemeClr>
            </a:solidFill>
          </a:ln>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被災率低</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／消防力低</a:t>
            </a:r>
          </a:p>
        </p:txBody>
      </p:sp>
      <p:sp>
        <p:nvSpPr>
          <p:cNvPr id="5" name="テキスト ボックス 4"/>
          <p:cNvSpPr txBox="1"/>
          <p:nvPr/>
        </p:nvSpPr>
        <p:spPr>
          <a:xfrm>
            <a:off x="1979712" y="5329337"/>
            <a:ext cx="241604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＜平均値より安全・安心なゾーン＞</a:t>
            </a:r>
          </a:p>
        </p:txBody>
      </p:sp>
      <p:sp>
        <p:nvSpPr>
          <p:cNvPr id="44" name="テキスト ボックス 43"/>
          <p:cNvSpPr txBox="1"/>
          <p:nvPr/>
        </p:nvSpPr>
        <p:spPr>
          <a:xfrm>
            <a:off x="3097336" y="3470213"/>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兵庫</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県</a:t>
            </a:r>
          </a:p>
        </p:txBody>
      </p:sp>
      <p:cxnSp>
        <p:nvCxnSpPr>
          <p:cNvPr id="45" name="直線コネクタ 44"/>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107504"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2474" y="6576993"/>
            <a:ext cx="5513048"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年度版の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消防白書（総務省）</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を元に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年平均値で事務局作成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16099"/>
            <a:ext cx="5883275"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53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567550748"/>
              </p:ext>
            </p:extLst>
          </p:nvPr>
        </p:nvGraphicFramePr>
        <p:xfrm>
          <a:off x="4107245" y="2801024"/>
          <a:ext cx="5076000" cy="345638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4288229" y="4049187"/>
            <a:ext cx="475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915452" y="3636457"/>
            <a:ext cx="90762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flipH="1">
            <a:off x="4684383" y="3751936"/>
            <a:ext cx="21602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 xmlns:a16="http://schemas.microsoft.com/office/drawing/2014/main" id="{DC43B3FC-2947-4CE3-B93E-6CDE09303D92}"/>
              </a:ext>
            </a:extLst>
          </p:cNvPr>
          <p:cNvSpPr/>
          <p:nvPr/>
        </p:nvSpPr>
        <p:spPr>
          <a:xfrm>
            <a:off x="2987824" y="132990"/>
            <a:ext cx="3596139" cy="400110"/>
          </a:xfrm>
          <a:prstGeom prst="rect">
            <a:avLst/>
          </a:prstGeom>
        </p:spPr>
        <p:txBody>
          <a:bodyPr wrap="square">
            <a:spAutoFit/>
          </a:bodyPr>
          <a:lstStyle/>
          <a:p>
            <a:pPr lvl="0">
              <a:spcBef>
                <a:spcPct val="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・・・都道府県の火災の状況</a:t>
            </a:r>
          </a:p>
        </p:txBody>
      </p:sp>
      <p:graphicFrame>
        <p:nvGraphicFramePr>
          <p:cNvPr id="10" name="グラフ 9"/>
          <p:cNvGraphicFramePr/>
          <p:nvPr>
            <p:extLst>
              <p:ext uri="{D42A27DB-BD31-4B8C-83A1-F6EECF244321}">
                <p14:modId xmlns:p14="http://schemas.microsoft.com/office/powerpoint/2010/main" val="3856874431"/>
              </p:ext>
            </p:extLst>
          </p:nvPr>
        </p:nvGraphicFramePr>
        <p:xfrm>
          <a:off x="-19924" y="2801024"/>
          <a:ext cx="4032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1258372" y="2546684"/>
            <a:ext cx="144142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出火件数の推移</a:t>
            </a:r>
          </a:p>
        </p:txBody>
      </p:sp>
      <p:sp>
        <p:nvSpPr>
          <p:cNvPr id="12" name="テキスト ボックス 11"/>
          <p:cNvSpPr txBox="1"/>
          <p:nvPr/>
        </p:nvSpPr>
        <p:spPr>
          <a:xfrm>
            <a:off x="611560" y="681122"/>
            <a:ext cx="8101814" cy="1661993"/>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全国的に火災件数は減少傾向にあるが、大阪府は他都市と比べても特に減少率が高く、</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年は</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年比で</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％減少。（同全国</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東京都</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火災減少の要因としては、行政指導などの予防対策をはじめ、防犯カメラの増設による放火の減少、防災品や発火を抑制する安全装置の普及などが挙げられる。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大阪府は、出火率（人口</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万人あたり火災件数。以下同じ）も全国で７番目に少なく、全国平均の</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ポイント下回る。</a:t>
            </a:r>
          </a:p>
        </p:txBody>
      </p:sp>
      <p:sp>
        <p:nvSpPr>
          <p:cNvPr id="13" name="テキスト ボックス 12"/>
          <p:cNvSpPr txBox="1"/>
          <p:nvPr/>
        </p:nvSpPr>
        <p:spPr>
          <a:xfrm>
            <a:off x="5796136" y="2533237"/>
            <a:ext cx="178606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都道府県別の出火率</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195771" y="3995544"/>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15" name="テキスト ボックス 14"/>
          <p:cNvSpPr txBox="1"/>
          <p:nvPr/>
        </p:nvSpPr>
        <p:spPr>
          <a:xfrm>
            <a:off x="996841" y="4151192"/>
            <a:ext cx="492443" cy="215444"/>
          </a:xfrm>
          <a:prstGeom prst="rect">
            <a:avLst/>
          </a:prstGeom>
          <a:noFill/>
        </p:spPr>
        <p:txBody>
          <a:bodyPr wrap="non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04398" y="4659240"/>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44586" y="5078386"/>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440794" y="3089056"/>
            <a:ext cx="80021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全国（右軸）</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8460432" y="6568537"/>
            <a:ext cx="683568" cy="276999"/>
          </a:xfrm>
          <a:prstGeom prst="rect">
            <a:avLst/>
          </a:prstGeom>
          <a:noFill/>
        </p:spPr>
        <p:txBody>
          <a:bodyPr wrap="square" rtlCol="0">
            <a:spAutoFit/>
          </a:bodyPr>
          <a:lstStyle/>
          <a:p>
            <a:pPr algn="r"/>
            <a:fld id="{7FE68FCB-9DD5-42DD-8F40-7D759701862B}" type="slidenum">
              <a:rPr kumimoji="1" lang="ja-JP" altLang="en-US" sz="1200" smtClean="0"/>
              <a:pPr algn="r"/>
              <a:t>12</a:t>
            </a:fld>
            <a:endParaRPr kumimoji="1" lang="ja-JP" altLang="en-US" sz="1200" dirty="0"/>
          </a:p>
        </p:txBody>
      </p:sp>
      <p:sp>
        <p:nvSpPr>
          <p:cNvPr id="2" name="テキスト ボックス 1"/>
          <p:cNvSpPr txBox="1"/>
          <p:nvPr/>
        </p:nvSpPr>
        <p:spPr>
          <a:xfrm>
            <a:off x="2996296" y="5259588"/>
            <a:ext cx="659155" cy="261610"/>
          </a:xfrm>
          <a:prstGeom prst="rect">
            <a:avLst/>
          </a:prstGeom>
          <a:noFill/>
        </p:spPr>
        <p:txBody>
          <a:bodyPr wrap="none" rtlCol="0">
            <a:spAutoFit/>
          </a:bodyPr>
          <a:lstStyle/>
          <a:p>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0" name="直線コネクタ 19"/>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7504"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 xmlns:a16="http://schemas.microsoft.com/office/drawing/2014/main" id="{E2427726-D950-473D-8147-4C3C52C4576A}"/>
              </a:ext>
            </a:extLst>
          </p:cNvPr>
          <p:cNvSpPr txBox="1"/>
          <p:nvPr/>
        </p:nvSpPr>
        <p:spPr>
          <a:xfrm>
            <a:off x="3406425" y="2647111"/>
            <a:ext cx="588623" cy="230832"/>
          </a:xfrm>
          <a:prstGeom prst="rect">
            <a:avLst/>
          </a:prstGeom>
          <a:noFill/>
        </p:spPr>
        <p:txBody>
          <a:bodyPr wrap="none" rtlCol="0">
            <a:spAutoFit/>
          </a:bodyPr>
          <a:lstStyle/>
          <a:p>
            <a:r>
              <a:rPr kumimoji="1" lang="ja-JP" altLang="en-US" sz="900" dirty="0"/>
              <a:t>全国・件</a:t>
            </a:r>
          </a:p>
        </p:txBody>
      </p:sp>
      <p:cxnSp>
        <p:nvCxnSpPr>
          <p:cNvPr id="22" name="直線コネクタ 21">
            <a:extLst>
              <a:ext uri="{FF2B5EF4-FFF2-40B4-BE49-F238E27FC236}">
                <a16:creationId xmlns="" xmlns:a16="http://schemas.microsoft.com/office/drawing/2014/main" id="{E8EE780E-7313-4E6B-B5ED-9AF658F06936}"/>
              </a:ext>
            </a:extLst>
          </p:cNvPr>
          <p:cNvCxnSpPr>
            <a:cxnSpLocks/>
            <a:endCxn id="15" idx="1"/>
          </p:cNvCxnSpPr>
          <p:nvPr/>
        </p:nvCxnSpPr>
        <p:spPr>
          <a:xfrm flipV="1">
            <a:off x="810641" y="4258914"/>
            <a:ext cx="186200" cy="67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9368" y="6421669"/>
            <a:ext cx="530946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出火件数の推移は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・財政と暮らしの指標「見える化」</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データベース（内閣府）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出火率は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消防白書（総務省）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の</a:t>
            </a:r>
            <a:r>
              <a:rPr lang="pt-BR" altLang="ja-JP" sz="105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pt-BR" sz="1050" dirty="0" smtClean="0">
                <a:latin typeface="Meiryo UI" panose="020B0604030504040204" pitchFamily="50" charset="-128"/>
                <a:ea typeface="Meiryo UI" panose="020B0604030504040204" pitchFamily="50" charset="-128"/>
                <a:cs typeface="Meiryo UI" panose="020B0604030504040204" pitchFamily="50" charset="-128"/>
              </a:rPr>
              <a:t>年～</a:t>
            </a:r>
            <a:r>
              <a:rPr lang="pt-BR" altLang="ja-JP" sz="10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pt-BR" sz="105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年平均値</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530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 xmlns:a16="http://schemas.microsoft.com/office/drawing/2014/main" id="{DC43B3FC-2947-4CE3-B93E-6CDE09303D92}"/>
              </a:ext>
            </a:extLst>
          </p:cNvPr>
          <p:cNvSpPr/>
          <p:nvPr/>
        </p:nvSpPr>
        <p:spPr>
          <a:xfrm>
            <a:off x="2987824" y="129502"/>
            <a:ext cx="6048672" cy="400110"/>
          </a:xfrm>
          <a:prstGeom prst="rect">
            <a:avLst/>
          </a:prstGeom>
        </p:spPr>
        <p:txBody>
          <a:bodyPr wrap="square">
            <a:spAutoFit/>
          </a:bodyPr>
          <a:lstStyle/>
          <a:p>
            <a:pPr lvl="0">
              <a:spcBef>
                <a:spcPct val="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・・・政令指定都市（都心部）の火災の状況</a:t>
            </a:r>
          </a:p>
        </p:txBody>
      </p:sp>
      <p:sp>
        <p:nvSpPr>
          <p:cNvPr id="6" name="テキスト ボックス 5"/>
          <p:cNvSpPr txBox="1"/>
          <p:nvPr/>
        </p:nvSpPr>
        <p:spPr>
          <a:xfrm>
            <a:off x="5918765" y="2819744"/>
            <a:ext cx="196560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政令指定都市の出火率</a:t>
            </a:r>
          </a:p>
        </p:txBody>
      </p:sp>
      <p:graphicFrame>
        <p:nvGraphicFramePr>
          <p:cNvPr id="13" name="グラフ 12"/>
          <p:cNvGraphicFramePr/>
          <p:nvPr>
            <p:extLst>
              <p:ext uri="{D42A27DB-BD31-4B8C-83A1-F6EECF244321}">
                <p14:modId xmlns:p14="http://schemas.microsoft.com/office/powerpoint/2010/main" val="4124997371"/>
              </p:ext>
            </p:extLst>
          </p:nvPr>
        </p:nvGraphicFramePr>
        <p:xfrm>
          <a:off x="4499992" y="2930815"/>
          <a:ext cx="4464496" cy="34653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extLst>
              <p:ext uri="{D42A27DB-BD31-4B8C-83A1-F6EECF244321}">
                <p14:modId xmlns:p14="http://schemas.microsoft.com/office/powerpoint/2010/main" val="1447848938"/>
              </p:ext>
            </p:extLst>
          </p:nvPr>
        </p:nvGraphicFramePr>
        <p:xfrm>
          <a:off x="251520" y="2952223"/>
          <a:ext cx="3960440" cy="3475812"/>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817572" y="4226826"/>
            <a:ext cx="492443" cy="215444"/>
          </a:xfrm>
          <a:prstGeom prst="rect">
            <a:avLst/>
          </a:prstGeom>
          <a:noFill/>
        </p:spPr>
        <p:txBody>
          <a:bodyPr wrap="non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817572" y="4744725"/>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横浜市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766276" y="5166616"/>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名古屋市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868868" y="5694856"/>
            <a:ext cx="389850"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337194" y="3172635"/>
            <a:ext cx="1606530"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都心部を</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除く市町村の出火率</a:t>
            </a:r>
          </a:p>
        </p:txBody>
      </p:sp>
      <p:cxnSp>
        <p:nvCxnSpPr>
          <p:cNvPr id="22" name="直線コネクタ 21"/>
          <p:cNvCxnSpPr/>
          <p:nvPr/>
        </p:nvCxnSpPr>
        <p:spPr>
          <a:xfrm flipH="1">
            <a:off x="5482227" y="3433432"/>
            <a:ext cx="117649" cy="359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53830" y="1997903"/>
            <a:ext cx="7843812" cy="55399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一方で政令指定都市の出火率比較では、大阪市、堺市ともに高く、特別区部を含めて三つの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都心部</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だけが、都心部以外の市町村の出火率平均値を上回るという特徴がある。</a:t>
            </a:r>
          </a:p>
        </p:txBody>
      </p:sp>
      <p:sp>
        <p:nvSpPr>
          <p:cNvPr id="26" name="テキスト ボックス 25"/>
          <p:cNvSpPr txBox="1"/>
          <p:nvPr/>
        </p:nvSpPr>
        <p:spPr>
          <a:xfrm>
            <a:off x="1368850" y="2819744"/>
            <a:ext cx="178606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建物出火件数の推移</a:t>
            </a:r>
          </a:p>
        </p:txBody>
      </p:sp>
      <p:sp>
        <p:nvSpPr>
          <p:cNvPr id="18" name="テキスト ボックス 17"/>
          <p:cNvSpPr txBox="1"/>
          <p:nvPr/>
        </p:nvSpPr>
        <p:spPr>
          <a:xfrm>
            <a:off x="8454977" y="6571434"/>
            <a:ext cx="683568" cy="276999"/>
          </a:xfrm>
          <a:prstGeom prst="rect">
            <a:avLst/>
          </a:prstGeom>
          <a:noFill/>
        </p:spPr>
        <p:txBody>
          <a:bodyPr wrap="square" rtlCol="0">
            <a:spAutoFit/>
          </a:bodyPr>
          <a:lstStyle/>
          <a:p>
            <a:pPr algn="r"/>
            <a:fld id="{7FE68FCB-9DD5-42DD-8F40-7D759701862B}" type="slidenum">
              <a:rPr kumimoji="1" lang="ja-JP" altLang="en-US" sz="1200" smtClean="0"/>
              <a:pPr algn="r"/>
              <a:t>13</a:t>
            </a:fld>
            <a:endParaRPr kumimoji="1" lang="ja-JP" altLang="en-US" sz="1200" dirty="0"/>
          </a:p>
        </p:txBody>
      </p:sp>
      <p:sp>
        <p:nvSpPr>
          <p:cNvPr id="21" name="テキスト ボックス 20"/>
          <p:cNvSpPr txBox="1"/>
          <p:nvPr/>
        </p:nvSpPr>
        <p:spPr>
          <a:xfrm>
            <a:off x="2817572" y="3325710"/>
            <a:ext cx="902811" cy="215444"/>
          </a:xfrm>
          <a:prstGeom prst="rect">
            <a:avLst/>
          </a:prstGeom>
          <a:noFill/>
        </p:spPr>
        <p:txBody>
          <a:bodyPr wrap="non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特別区（右軸）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15387128"/>
              </p:ext>
            </p:extLst>
          </p:nvPr>
        </p:nvGraphicFramePr>
        <p:xfrm>
          <a:off x="5967298" y="706143"/>
          <a:ext cx="2277110" cy="1188720"/>
        </p:xfrm>
        <a:graphic>
          <a:graphicData uri="http://schemas.openxmlformats.org/drawingml/2006/table">
            <a:tbl>
              <a:tblPr firstRow="1" bandRow="1">
                <a:tableStyleId>{5940675A-B579-460E-94D1-54222C63F5DA}</a:tableStyleId>
              </a:tblPr>
              <a:tblGrid>
                <a:gridCol w="789305">
                  <a:extLst>
                    <a:ext uri="{9D8B030D-6E8A-4147-A177-3AD203B41FA5}">
                      <a16:colId xmlns="" xmlns:a16="http://schemas.microsoft.com/office/drawing/2014/main" val="20000"/>
                    </a:ext>
                  </a:extLst>
                </a:gridCol>
                <a:gridCol w="1487805">
                  <a:extLst>
                    <a:ext uri="{9D8B030D-6E8A-4147-A177-3AD203B41FA5}">
                      <a16:colId xmlns="" xmlns:a16="http://schemas.microsoft.com/office/drawing/2014/main" val="20001"/>
                    </a:ext>
                  </a:extLst>
                </a:gridCol>
              </a:tblGrid>
              <a:tr h="207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都市名</a:t>
                      </a: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1980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減少率</a:t>
                      </a:r>
                    </a:p>
                  </a:txBody>
                  <a:tcPr/>
                </a:tc>
                <a:extLst>
                  <a:ext uri="{0D108BD9-81ED-4DB2-BD59-A6C34878D82A}">
                    <a16:rowId xmlns="" xmlns:a16="http://schemas.microsoft.com/office/drawing/2014/main" val="10000"/>
                  </a:ext>
                </a:extLst>
              </a:tr>
              <a:tr h="512783">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特別区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横浜市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名古屋市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堺市</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27.9%</a:t>
                      </a: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42.5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38.1</a:t>
                      </a:r>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68.3</a:t>
                      </a:r>
                      <a:r>
                        <a:rPr kumimoji="1"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txBody>
                  <a:tcPr/>
                </a:tc>
                <a:extLst>
                  <a:ext uri="{0D108BD9-81ED-4DB2-BD59-A6C34878D82A}">
                    <a16:rowId xmlns="" xmlns:a16="http://schemas.microsoft.com/office/drawing/2014/main" val="10001"/>
                  </a:ext>
                </a:extLst>
              </a:tr>
            </a:tbl>
          </a:graphicData>
        </a:graphic>
      </p:graphicFrame>
      <p:sp>
        <p:nvSpPr>
          <p:cNvPr id="3" name="正方形/長方形 2"/>
          <p:cNvSpPr/>
          <p:nvPr/>
        </p:nvSpPr>
        <p:spPr>
          <a:xfrm>
            <a:off x="648793" y="980728"/>
            <a:ext cx="4946046" cy="784830"/>
          </a:xfrm>
          <a:prstGeom prst="rect">
            <a:avLst/>
          </a:prstGeom>
        </p:spPr>
        <p:txBody>
          <a:bodyPr wrap="square">
            <a:spAutoFit/>
          </a:bodyPr>
          <a:lstStyle/>
          <a:p>
            <a:pPr marL="285750" lvl="0" indent="-285750">
              <a:buFont typeface="Arial" panose="020B0604020202020204" pitchFamily="34" charset="0"/>
              <a:buChar char="•"/>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全国の傾向と同様に都心部の建物火災件数も減少傾向にあるが、</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年の減少率では、大阪市と堺市はそれぞれ▲</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％と特に高い。</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07504"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 xmlns:a16="http://schemas.microsoft.com/office/drawing/2014/main" id="{E2427726-D950-473D-8147-4C3C52C4576A}"/>
              </a:ext>
            </a:extLst>
          </p:cNvPr>
          <p:cNvSpPr txBox="1"/>
          <p:nvPr/>
        </p:nvSpPr>
        <p:spPr>
          <a:xfrm>
            <a:off x="3521368" y="2807873"/>
            <a:ext cx="704039" cy="230832"/>
          </a:xfrm>
          <a:prstGeom prst="rect">
            <a:avLst/>
          </a:prstGeom>
          <a:noFill/>
        </p:spPr>
        <p:txBody>
          <a:bodyPr wrap="none" rtlCol="0">
            <a:spAutoFit/>
          </a:bodyPr>
          <a:lstStyle/>
          <a:p>
            <a:r>
              <a:rPr lang="ja-JP" altLang="en-US" sz="900" dirty="0"/>
              <a:t>特別区</a:t>
            </a:r>
            <a:r>
              <a:rPr kumimoji="1" lang="ja-JP" altLang="en-US" sz="900" dirty="0"/>
              <a:t>・件</a:t>
            </a:r>
          </a:p>
        </p:txBody>
      </p:sp>
      <p:sp>
        <p:nvSpPr>
          <p:cNvPr id="28" name="テキスト ボックス 27"/>
          <p:cNvSpPr txBox="1"/>
          <p:nvPr/>
        </p:nvSpPr>
        <p:spPr>
          <a:xfrm>
            <a:off x="79368" y="6421669"/>
            <a:ext cx="530946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出火件数の推移は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・財政と暮らしの指標「見える化」</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データベース（内閣府）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出火率は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消防白書（総務省）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の</a:t>
            </a:r>
            <a:r>
              <a:rPr lang="pt-BR" altLang="ja-JP" sz="105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pt-BR" sz="1050" dirty="0" smtClean="0">
                <a:latin typeface="Meiryo UI" panose="020B0604030504040204" pitchFamily="50" charset="-128"/>
                <a:ea typeface="Meiryo UI" panose="020B0604030504040204" pitchFamily="50" charset="-128"/>
                <a:cs typeface="Meiryo UI" panose="020B0604030504040204" pitchFamily="50" charset="-128"/>
              </a:rPr>
              <a:t>年～</a:t>
            </a:r>
            <a:r>
              <a:rPr lang="pt-BR" altLang="ja-JP" sz="10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pt-BR" sz="105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年平均値</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458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487474" y="6600593"/>
            <a:ext cx="683568" cy="276999"/>
          </a:xfrm>
          <a:prstGeom prst="rect">
            <a:avLst/>
          </a:prstGeom>
          <a:noFill/>
        </p:spPr>
        <p:txBody>
          <a:bodyPr wrap="square" rtlCol="0">
            <a:spAutoFit/>
          </a:bodyPr>
          <a:lstStyle/>
          <a:p>
            <a:pPr algn="r"/>
            <a:fld id="{7FE68FCB-9DD5-42DD-8F40-7D759701862B}" type="slidenum">
              <a:rPr kumimoji="1" lang="ja-JP" altLang="en-US" sz="1200" smtClean="0"/>
              <a:pPr algn="r"/>
              <a:t>14</a:t>
            </a:fld>
            <a:endParaRPr kumimoji="1" lang="ja-JP" altLang="en-US" sz="1200" dirty="0"/>
          </a:p>
        </p:txBody>
      </p:sp>
      <p:graphicFrame>
        <p:nvGraphicFramePr>
          <p:cNvPr id="6" name="グラフ 5"/>
          <p:cNvGraphicFramePr/>
          <p:nvPr>
            <p:extLst>
              <p:ext uri="{D42A27DB-BD31-4B8C-83A1-F6EECF244321}">
                <p14:modId xmlns:p14="http://schemas.microsoft.com/office/powerpoint/2010/main" val="2602429363"/>
              </p:ext>
            </p:extLst>
          </p:nvPr>
        </p:nvGraphicFramePr>
        <p:xfrm>
          <a:off x="2689093" y="4067095"/>
          <a:ext cx="3240000" cy="28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052964" y="3966173"/>
            <a:ext cx="2563522"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火災による死者数／年</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（単位：人）</a:t>
            </a:r>
          </a:p>
        </p:txBody>
      </p:sp>
      <p:sp>
        <p:nvSpPr>
          <p:cNvPr id="31" name="テキスト ボックス 30"/>
          <p:cNvSpPr txBox="1"/>
          <p:nvPr/>
        </p:nvSpPr>
        <p:spPr>
          <a:xfrm>
            <a:off x="6319085" y="3966173"/>
            <a:ext cx="271741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火災による損害額／年</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0" name="テキスト ボックス 9"/>
          <p:cNvSpPr txBox="1"/>
          <p:nvPr/>
        </p:nvSpPr>
        <p:spPr>
          <a:xfrm>
            <a:off x="4697925" y="4614245"/>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全国（右軸）</a:t>
            </a:r>
          </a:p>
        </p:txBody>
      </p:sp>
      <p:sp>
        <p:nvSpPr>
          <p:cNvPr id="33" name="テキスト ボックス 32"/>
          <p:cNvSpPr txBox="1"/>
          <p:nvPr/>
        </p:nvSpPr>
        <p:spPr>
          <a:xfrm>
            <a:off x="4850934" y="5679240"/>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429920" y="4939117"/>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523628" y="6101557"/>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グラフ 35"/>
          <p:cNvGraphicFramePr/>
          <p:nvPr>
            <p:extLst>
              <p:ext uri="{D42A27DB-BD31-4B8C-83A1-F6EECF244321}">
                <p14:modId xmlns:p14="http://schemas.microsoft.com/office/powerpoint/2010/main" val="1146694199"/>
              </p:ext>
            </p:extLst>
          </p:nvPr>
        </p:nvGraphicFramePr>
        <p:xfrm>
          <a:off x="5931042" y="4077384"/>
          <a:ext cx="3240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36"/>
          <p:cNvSpPr txBox="1"/>
          <p:nvPr/>
        </p:nvSpPr>
        <p:spPr>
          <a:xfrm>
            <a:off x="7975125" y="4763285"/>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全国（右軸）</a:t>
            </a:r>
          </a:p>
        </p:txBody>
      </p:sp>
      <p:sp>
        <p:nvSpPr>
          <p:cNvPr id="38" name="テキスト ボックス 37"/>
          <p:cNvSpPr txBox="1"/>
          <p:nvPr/>
        </p:nvSpPr>
        <p:spPr>
          <a:xfrm>
            <a:off x="8028384" y="5880509"/>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8296320" y="5424359"/>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668344" y="6099931"/>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00020" y="4527156"/>
            <a:ext cx="2196000"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火災件数の減少に応じて、死者数も損害額も減少傾向にある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年の、大阪の火災による死者数は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78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人、損害額は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32.4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8" name="テキスト ボックス 7"/>
          <p:cNvSpPr txBox="1"/>
          <p:nvPr/>
        </p:nvSpPr>
        <p:spPr>
          <a:xfrm>
            <a:off x="7497536" y="4305835"/>
            <a:ext cx="800219" cy="33855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東日本大震災</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1" name="直線コネクタ 20"/>
          <p:cNvCxnSpPr/>
          <p:nvPr/>
        </p:nvCxnSpPr>
        <p:spPr>
          <a:xfrm>
            <a:off x="141120" y="49844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7504" y="91512"/>
            <a:ext cx="5904656"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　　・・・火災による被害の状況</a:t>
            </a:r>
          </a:p>
        </p:txBody>
      </p:sp>
      <p:sp>
        <p:nvSpPr>
          <p:cNvPr id="11" name="ホームベース 10"/>
          <p:cNvSpPr/>
          <p:nvPr/>
        </p:nvSpPr>
        <p:spPr>
          <a:xfrm>
            <a:off x="200019" y="3978170"/>
            <a:ext cx="2088232" cy="490295"/>
          </a:xfrm>
          <a:prstGeom prst="homePlate">
            <a:avLst>
              <a:gd name="adj" fmla="val 28059"/>
            </a:avLst>
          </a:prstGeom>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被害の推移</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p:nvPr/>
        </p:nvSpPr>
        <p:spPr>
          <a:xfrm>
            <a:off x="261772" y="562441"/>
            <a:ext cx="2088232" cy="490295"/>
          </a:xfrm>
          <a:prstGeom prst="homePlate">
            <a:avLst>
              <a:gd name="adj" fmla="val 28059"/>
            </a:avLst>
          </a:prstGeom>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被害の内訳</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00018" y="1196752"/>
            <a:ext cx="2268000" cy="224676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大阪では年平均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2,669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件の火災が発生し、約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名の死者、約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億円の損害が出ている。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被害の多くは住宅火災で発生しているが、火災</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件あたりの損害では工場を含む事業所等が最も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高い</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633216762"/>
              </p:ext>
            </p:extLst>
          </p:nvPr>
        </p:nvGraphicFramePr>
        <p:xfrm>
          <a:off x="2743922" y="553968"/>
          <a:ext cx="6076550" cy="3307080"/>
        </p:xfrm>
        <a:graphic>
          <a:graphicData uri="http://schemas.openxmlformats.org/drawingml/2006/table">
            <a:tbl>
              <a:tblPr firstRow="1" bandRow="1">
                <a:tableStyleId>{5940675A-B579-460E-94D1-54222C63F5DA}</a:tableStyleId>
              </a:tblPr>
              <a:tblGrid>
                <a:gridCol w="262169">
                  <a:extLst>
                    <a:ext uri="{9D8B030D-6E8A-4147-A177-3AD203B41FA5}">
                      <a16:colId xmlns="" xmlns:a16="http://schemas.microsoft.com/office/drawing/2014/main" val="20000"/>
                    </a:ext>
                  </a:extLst>
                </a:gridCol>
                <a:gridCol w="987743">
                  <a:extLst>
                    <a:ext uri="{9D8B030D-6E8A-4147-A177-3AD203B41FA5}">
                      <a16:colId xmlns="" xmlns:a16="http://schemas.microsoft.com/office/drawing/2014/main" val="20001"/>
                    </a:ext>
                  </a:extLst>
                </a:gridCol>
                <a:gridCol w="613093">
                  <a:extLst>
                    <a:ext uri="{9D8B030D-6E8A-4147-A177-3AD203B41FA5}">
                      <a16:colId xmlns="" xmlns:a16="http://schemas.microsoft.com/office/drawing/2014/main" val="20002"/>
                    </a:ext>
                  </a:extLst>
                </a:gridCol>
                <a:gridCol w="606743">
                  <a:extLst>
                    <a:ext uri="{9D8B030D-6E8A-4147-A177-3AD203B41FA5}">
                      <a16:colId xmlns="" xmlns:a16="http://schemas.microsoft.com/office/drawing/2014/main" val="20003"/>
                    </a:ext>
                  </a:extLst>
                </a:gridCol>
                <a:gridCol w="678180">
                  <a:extLst>
                    <a:ext uri="{9D8B030D-6E8A-4147-A177-3AD203B41FA5}">
                      <a16:colId xmlns="" xmlns:a16="http://schemas.microsoft.com/office/drawing/2014/main" val="20004"/>
                    </a:ext>
                  </a:extLst>
                </a:gridCol>
                <a:gridCol w="746443">
                  <a:extLst>
                    <a:ext uri="{9D8B030D-6E8A-4147-A177-3AD203B41FA5}">
                      <a16:colId xmlns="" xmlns:a16="http://schemas.microsoft.com/office/drawing/2014/main" val="20005"/>
                    </a:ext>
                  </a:extLst>
                </a:gridCol>
                <a:gridCol w="714693">
                  <a:extLst>
                    <a:ext uri="{9D8B030D-6E8A-4147-A177-3AD203B41FA5}">
                      <a16:colId xmlns="" xmlns:a16="http://schemas.microsoft.com/office/drawing/2014/main" val="20006"/>
                    </a:ext>
                  </a:extLst>
                </a:gridCol>
                <a:gridCol w="733743">
                  <a:extLst>
                    <a:ext uri="{9D8B030D-6E8A-4147-A177-3AD203B41FA5}">
                      <a16:colId xmlns="" xmlns:a16="http://schemas.microsoft.com/office/drawing/2014/main" val="20007"/>
                    </a:ext>
                  </a:extLst>
                </a:gridCol>
                <a:gridCol w="733743">
                  <a:extLst>
                    <a:ext uri="{9D8B030D-6E8A-4147-A177-3AD203B41FA5}">
                      <a16:colId xmlns="" xmlns:a16="http://schemas.microsoft.com/office/drawing/2014/main" val="20008"/>
                    </a:ext>
                  </a:extLst>
                </a:gridCol>
              </a:tblGrid>
              <a:tr h="203798">
                <a:tc rowSpan="2" gridSpan="2">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件数</a:t>
                      </a:r>
                    </a:p>
                  </a:txBody>
                  <a:tcPr>
                    <a:lnL w="28575" cap="flat" cmpd="sng" algn="ctr">
                      <a:solidFill>
                        <a:schemeClr val="tx1"/>
                      </a:solidFill>
                      <a:prstDash val="solid"/>
                      <a:round/>
                      <a:headEnd type="none" w="med" len="med"/>
                      <a:tailEnd type="none" w="med" len="med"/>
                    </a:lnL>
                  </a:tcPr>
                </a:tc>
                <a:tc gridSpan="2">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死傷者</a:t>
                      </a: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4">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損害</a:t>
                      </a: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305697">
                <a:tc gridSpan="2"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全件</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死者数</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（人）</a:t>
                      </a:r>
                    </a:p>
                  </a:txBody>
                  <a:tcPr>
                    <a:lnB w="28575" cap="flat" cmpd="sng" algn="ctr">
                      <a:solidFill>
                        <a:schemeClr val="tx1"/>
                      </a:solidFill>
                      <a:prstDash val="solid"/>
                      <a:round/>
                      <a:headEnd type="none" w="med" len="med"/>
                      <a:tailEnd type="none" w="med" len="med"/>
                    </a:lnB>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負傷者数</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pPr algn="ct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建物焼損面積</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件あたり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損害額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（百万円）</a:t>
                      </a:r>
                    </a:p>
                  </a:txBody>
                  <a:tcP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件あたり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（千円）</a:t>
                      </a:r>
                    </a:p>
                  </a:txBody>
                  <a:tcP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51460">
                <a:tc gridSpan="2">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建物</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1,780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79.6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463.2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37,087</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20.8</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3,416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1,919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03798">
                <a:tc rowSpan="6">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T w="28575" cap="flat" cmpd="sng" algn="ctr">
                      <a:noFill/>
                      <a:prstDash val="solid"/>
                      <a:round/>
                      <a:headEnd type="none" w="med" len="med"/>
                      <a:tailEnd type="none" w="med" len="med"/>
                    </a:lnT>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住宅</a:t>
                      </a:r>
                    </a:p>
                  </a:txBody>
                  <a:tcP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1,046</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00"/>
                    </a:solidFill>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330.8</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rgbClr val="FFFF00"/>
                    </a:solidFill>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18,770</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1,603</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1,533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203798">
                <a:tc vMerge="1">
                  <a:txBody>
                    <a:bodyPr/>
                    <a:lstStyle/>
                    <a:p>
                      <a:endParaRPr kumimoji="1" lang="ja-JP" altLang="en-US"/>
                    </a:p>
                  </a:txBody>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事業所等</a:t>
                      </a:r>
                    </a:p>
                  </a:txBody>
                  <a:tcP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203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32.6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11,390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56.1</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solidFill>
                      <a:srgbClr val="FFFF00"/>
                    </a:solidFill>
                  </a:tcPr>
                </a:tc>
                <a:tc>
                  <a:txBody>
                    <a:bodyPr/>
                    <a:lstStyle/>
                    <a:p>
                      <a:pPr algn="r"/>
                      <a:r>
                        <a:rPr kumimoji="1" lang="en-US" altLang="ja-JP" sz="1000" b="0" dirty="0">
                          <a:latin typeface="Meiryo UI" panose="020B0604030504040204" pitchFamily="50" charset="-128"/>
                          <a:ea typeface="Meiryo UI" panose="020B0604030504040204" pitchFamily="50" charset="-128"/>
                          <a:cs typeface="Meiryo UI" panose="020B0604030504040204" pitchFamily="50" charset="-128"/>
                        </a:rPr>
                        <a:t>1,210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5,953</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solidFill>
                      <a:srgbClr val="FFFF00"/>
                    </a:solidFill>
                  </a:tcPr>
                </a:tc>
                <a:extLst>
                  <a:ext uri="{0D108BD9-81ED-4DB2-BD59-A6C34878D82A}">
                    <a16:rowId xmlns="" xmlns:a16="http://schemas.microsoft.com/office/drawing/2014/main" val="10012"/>
                  </a:ext>
                </a:extLst>
              </a:tr>
              <a:tr h="20379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商業施設</a:t>
                      </a:r>
                    </a:p>
                  </a:txBody>
                  <a:tcP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15.6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1,228</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15.6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944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03"/>
                  </a:ext>
                </a:extLst>
              </a:tr>
              <a:tr h="20379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公共施設</a:t>
                      </a:r>
                    </a:p>
                  </a:txBody>
                  <a:tcPr>
                    <a:lnR w="28575" cap="flat" cmpd="sng" algn="ctr">
                      <a:solidFill>
                        <a:schemeClr val="tx1"/>
                      </a:solidFill>
                      <a:prstDash val="solid"/>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208</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664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04"/>
                  </a:ext>
                </a:extLst>
              </a:tr>
              <a:tr h="203798">
                <a:tc vMerge="1">
                  <a:txBody>
                    <a:bodyPr/>
                    <a:lstStyle/>
                    <a:p>
                      <a:endParaRPr kumimoji="1" lang="ja-JP" altLang="en-US"/>
                    </a:p>
                  </a:txBody>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複合用途施設</a:t>
                      </a:r>
                    </a:p>
                  </a:txBody>
                  <a:tcPr>
                    <a:lnR w="28575" cap="flat" cmpd="sng" algn="ctr">
                      <a:solidFill>
                        <a:schemeClr val="tx1"/>
                      </a:solidFill>
                      <a:prstDash val="solid"/>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275</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56.8</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2,169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243</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886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16"/>
                  </a:ext>
                </a:extLst>
              </a:tr>
              <a:tr h="203798">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その他の建物</a:t>
                      </a:r>
                    </a:p>
                  </a:txBody>
                  <a:tcPr>
                    <a:lnR w="28575" cap="flat" cmpd="sng" algn="ctr">
                      <a:solidFill>
                        <a:schemeClr val="tx1"/>
                      </a:solidFill>
                      <a:prstDash val="solid"/>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17.2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3,323</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13.3</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1,874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06"/>
                  </a:ext>
                </a:extLst>
              </a:tr>
              <a:tr h="203798">
                <a:tc grid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車両</a:t>
                      </a:r>
                    </a:p>
                  </a:txBody>
                  <a:tcPr>
                    <a:lnR w="28575" cap="flat" cmpd="sng" algn="ctr">
                      <a:solidFill>
                        <a:schemeClr val="tx1"/>
                      </a:solidFill>
                      <a:prstDash val="solid"/>
                      <a:round/>
                      <a:headEnd type="none" w="med" len="med"/>
                      <a:tailEnd type="none" w="med" len="med"/>
                    </a:lnR>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231</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rowSpan="3">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10.4</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38.0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lnR w="12700" cap="flat" cmpd="sng" algn="ctr">
                      <a:solidFill>
                        <a:schemeClr val="tx1"/>
                      </a:solidFill>
                      <a:prstDash val="dash"/>
                      <a:round/>
                      <a:headEnd type="none" w="med" len="med"/>
                      <a:tailEnd type="none" w="med" len="med"/>
                    </a:lnR>
                  </a:tcPr>
                </a:tc>
                <a:tc rowSpan="3">
                  <a:txBody>
                    <a:bodyPr/>
                    <a:lstStyle/>
                    <a:p>
                      <a:pPr algn="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dash"/>
                      <a:round/>
                      <a:headEnd type="none" w="med" len="med"/>
                      <a:tailEnd type="none" w="med" len="med"/>
                    </a:lnL>
                  </a:tcPr>
                </a:tc>
                <a:tc rowSpan="3">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166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dash"/>
                      <a:round/>
                      <a:headEnd type="none" w="med" len="med"/>
                      <a:tailEnd type="none" w="med" len="med"/>
                    </a:lnR>
                  </a:tcPr>
                </a:tc>
                <a:tc rowSpan="3">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08"/>
                  </a:ext>
                </a:extLst>
              </a:tr>
              <a:tr h="203798">
                <a:tc grid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林野</a:t>
                      </a:r>
                    </a:p>
                  </a:txBody>
                  <a:tcPr>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v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10017"/>
                  </a:ext>
                </a:extLst>
              </a:tr>
              <a:tr h="203798">
                <a:tc grid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p>
                  </a:txBody>
                  <a:tcPr>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639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tcP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dash"/>
                      <a:round/>
                      <a:headEnd type="none" w="med" len="med"/>
                      <a:tailEnd type="none" w="med" len="med"/>
                    </a:lnR>
                  </a:tcP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dash"/>
                      <a:round/>
                      <a:headEnd type="none" w="med" len="med"/>
                      <a:tailEnd type="none" w="med" len="med"/>
                    </a:lnL>
                  </a:tcP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dash"/>
                      <a:round/>
                      <a:headEnd type="none" w="med" len="med"/>
                      <a:tailEnd type="none" w="med" len="med"/>
                    </a:lnR>
                  </a:tcPr>
                </a:tc>
                <a:tc vMerge="1">
                  <a:txBody>
                    <a:bodyPr/>
                    <a:lstStyle/>
                    <a:p>
                      <a:pPr algn="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dash"/>
                      <a:round/>
                      <a:headEnd type="none" w="med" len="med"/>
                      <a:tailEnd type="none" w="med" len="med"/>
                    </a:lnL>
                  </a:tcPr>
                </a:tc>
                <a:extLst>
                  <a:ext uri="{0D108BD9-81ED-4DB2-BD59-A6C34878D82A}">
                    <a16:rowId xmlns="" xmlns:a16="http://schemas.microsoft.com/office/drawing/2014/main" val="2280002858"/>
                  </a:ext>
                </a:extLst>
              </a:tr>
              <a:tr h="210167">
                <a:tc gridSpan="2">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合　計</a:t>
                      </a:r>
                    </a:p>
                  </a:txBody>
                  <a:tcPr>
                    <a:lnR w="28575" cap="flat" cmpd="sng" algn="ctr">
                      <a:solidFill>
                        <a:schemeClr val="tx1"/>
                      </a:solidFill>
                      <a:prstDash val="solid"/>
                      <a:round/>
                      <a:headEnd type="none" w="med" len="med"/>
                      <a:tailEnd type="none" w="med" len="med"/>
                    </a:lnR>
                    <a:solidFill>
                      <a:schemeClr val="tx2">
                        <a:lumMod val="20000"/>
                        <a:lumOff val="80000"/>
                      </a:schemeClr>
                    </a:solidFill>
                  </a:tcPr>
                </a:tc>
                <a:tc hMerge="1">
                  <a:txBody>
                    <a:bodyPr/>
                    <a:lstStyle/>
                    <a:p>
                      <a:endParaRPr kumimoji="1" lang="ja-JP" altLang="en-US"/>
                    </a:p>
                  </a:txBody>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2,669</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28575"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89.6</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501</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37,087</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20.8</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3,582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tx2">
                        <a:lumMod val="20000"/>
                        <a:lumOff val="80000"/>
                      </a:schemeClr>
                    </a:solidFill>
                  </a:tcPr>
                </a:tc>
                <a:tc>
                  <a:txBody>
                    <a:bodyPr/>
                    <a:lstStyle/>
                    <a:p>
                      <a:pPr algn="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1,342</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tx2">
                        <a:lumMod val="20000"/>
                        <a:lumOff val="80000"/>
                      </a:schemeClr>
                    </a:solidFill>
                  </a:tcPr>
                </a:tc>
                <a:extLst>
                  <a:ext uri="{0D108BD9-81ED-4DB2-BD59-A6C34878D82A}">
                    <a16:rowId xmlns="" xmlns:a16="http://schemas.microsoft.com/office/drawing/2014/main" val="10010"/>
                  </a:ext>
                </a:extLst>
              </a:tr>
            </a:tbl>
          </a:graphicData>
        </a:graphic>
      </p:graphicFrame>
      <p:sp>
        <p:nvSpPr>
          <p:cNvPr id="2" name="テキスト ボックス 1"/>
          <p:cNvSpPr txBox="1"/>
          <p:nvPr/>
        </p:nvSpPr>
        <p:spPr>
          <a:xfrm>
            <a:off x="179512" y="6430645"/>
            <a:ext cx="2406428" cy="415498"/>
          </a:xfrm>
          <a:prstGeom prst="rect">
            <a:avLst/>
          </a:prstGeom>
          <a:noFill/>
        </p:spPr>
        <p:txBody>
          <a:bodyPr wrap="none" rtlCol="0">
            <a:spAutoFit/>
          </a:bodyPr>
          <a:lstStyle/>
          <a:p>
            <a:r>
              <a:rPr kumimoji="1" lang="ja-JP" altLang="en-US" sz="1050" dirty="0" smtClean="0"/>
              <a:t>出典：被害の内訳は「大阪府火災報告」</a:t>
            </a:r>
            <a:endParaRPr kumimoji="1" lang="en-US" altLang="ja-JP" sz="1050" dirty="0" smtClean="0"/>
          </a:p>
          <a:p>
            <a:r>
              <a:rPr lang="ja-JP" altLang="en-US" sz="1050" dirty="0"/>
              <a:t>　</a:t>
            </a:r>
            <a:r>
              <a:rPr lang="ja-JP" altLang="en-US" sz="1050" dirty="0" smtClean="0"/>
              <a:t>　　　被害の推移は「消防白書」</a:t>
            </a:r>
            <a:endParaRPr kumimoji="1" lang="ja-JP" altLang="en-US" sz="1050" dirty="0"/>
          </a:p>
        </p:txBody>
      </p:sp>
    </p:spTree>
    <p:extLst>
      <p:ext uri="{BB962C8B-B14F-4D97-AF65-F5344CB8AC3E}">
        <p14:creationId xmlns:p14="http://schemas.microsoft.com/office/powerpoint/2010/main" val="113890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538895" y="2149828"/>
            <a:ext cx="936000" cy="3334045"/>
          </a:xfrm>
          <a:prstGeom prst="rect">
            <a:avLst/>
          </a:prstGeom>
          <a:solidFill>
            <a:schemeClr val="accent5">
              <a:lumMod val="40000"/>
              <a:lumOff val="60000"/>
              <a:alpha val="61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 xmlns:a16="http://schemas.microsoft.com/office/drawing/2014/main" id="{DC43B3FC-2947-4CE3-B93E-6CDE09303D92}"/>
              </a:ext>
            </a:extLst>
          </p:cNvPr>
          <p:cNvSpPr/>
          <p:nvPr/>
        </p:nvSpPr>
        <p:spPr>
          <a:xfrm>
            <a:off x="2987824" y="116531"/>
            <a:ext cx="3338077" cy="400110"/>
          </a:xfrm>
          <a:prstGeom prst="rect">
            <a:avLst/>
          </a:prstGeom>
        </p:spPr>
        <p:txBody>
          <a:bodyPr wrap="square">
            <a:spAutoFit/>
          </a:bodyPr>
          <a:lstStyle/>
          <a:p>
            <a:pPr lvl="0">
              <a:spcBef>
                <a:spcPct val="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・・・大阪全体の火災状況</a:t>
            </a:r>
          </a:p>
        </p:txBody>
      </p:sp>
      <p:sp>
        <p:nvSpPr>
          <p:cNvPr id="8" name="テキスト ボックス 7"/>
          <p:cNvSpPr txBox="1"/>
          <p:nvPr/>
        </p:nvSpPr>
        <p:spPr>
          <a:xfrm>
            <a:off x="2472615" y="4338929"/>
            <a:ext cx="1577675"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2,669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noChangeAspect="1"/>
          </p:cNvGraphicFramePr>
          <p:nvPr>
            <p:extLst>
              <p:ext uri="{D42A27DB-BD31-4B8C-83A1-F6EECF244321}">
                <p14:modId xmlns:p14="http://schemas.microsoft.com/office/powerpoint/2010/main" val="3514698392"/>
              </p:ext>
            </p:extLst>
          </p:nvPr>
        </p:nvGraphicFramePr>
        <p:xfrm>
          <a:off x="2176560" y="4528060"/>
          <a:ext cx="2412000" cy="1909934"/>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1502102" y="3730960"/>
            <a:ext cx="1426994" cy="307777"/>
          </a:xfrm>
          <a:prstGeom prst="rect">
            <a:avLst/>
          </a:prstGeom>
          <a:noFill/>
          <a:ln>
            <a:solidFill>
              <a:schemeClr val="bg1">
                <a:lumMod val="65000"/>
              </a:schemeClr>
            </a:solid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出火原因の内訳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62017" y="4337386"/>
            <a:ext cx="1527982"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39,111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noChangeAspect="1"/>
          </p:cNvGraphicFramePr>
          <p:nvPr>
            <p:extLst>
              <p:ext uri="{D42A27DB-BD31-4B8C-83A1-F6EECF244321}">
                <p14:modId xmlns:p14="http://schemas.microsoft.com/office/powerpoint/2010/main" val="1343910542"/>
              </p:ext>
            </p:extLst>
          </p:nvPr>
        </p:nvGraphicFramePr>
        <p:xfrm>
          <a:off x="-206802" y="4526517"/>
          <a:ext cx="2412000" cy="1909934"/>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p:nvPr/>
        </p:nvSpPr>
        <p:spPr>
          <a:xfrm>
            <a:off x="26654" y="4063217"/>
            <a:ext cx="421339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大阪は放火の比率が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以上を占め、全国平均より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ポイント高い</a:t>
            </a:r>
          </a:p>
        </p:txBody>
      </p:sp>
      <p:sp>
        <p:nvSpPr>
          <p:cNvPr id="23" name="テキスト ボックス 22"/>
          <p:cNvSpPr txBox="1"/>
          <p:nvPr/>
        </p:nvSpPr>
        <p:spPr>
          <a:xfrm>
            <a:off x="2580359" y="1319774"/>
            <a:ext cx="1577675"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2,669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グラフ 23"/>
          <p:cNvGraphicFramePr>
            <a:graphicFrameLocks noChangeAspect="1"/>
          </p:cNvGraphicFramePr>
          <p:nvPr>
            <p:extLst>
              <p:ext uri="{D42A27DB-BD31-4B8C-83A1-F6EECF244321}">
                <p14:modId xmlns:p14="http://schemas.microsoft.com/office/powerpoint/2010/main" val="3974157276"/>
              </p:ext>
            </p:extLst>
          </p:nvPr>
        </p:nvGraphicFramePr>
        <p:xfrm>
          <a:off x="2176560" y="1508905"/>
          <a:ext cx="2412000" cy="1909934"/>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p:cNvSpPr txBox="1"/>
          <p:nvPr/>
        </p:nvSpPr>
        <p:spPr>
          <a:xfrm>
            <a:off x="1331640" y="679249"/>
            <a:ext cx="1606529" cy="307777"/>
          </a:xfrm>
          <a:prstGeom prst="rect">
            <a:avLst/>
          </a:prstGeom>
          <a:noFill/>
          <a:ln>
            <a:solidFill>
              <a:schemeClr val="bg1">
                <a:lumMod val="65000"/>
              </a:schemeClr>
            </a:solid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火災対象物の内訳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69761" y="1318231"/>
            <a:ext cx="1527982"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39,111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グラフ 26"/>
          <p:cNvGraphicFramePr>
            <a:graphicFrameLocks noChangeAspect="1"/>
          </p:cNvGraphicFramePr>
          <p:nvPr>
            <p:extLst>
              <p:ext uri="{D42A27DB-BD31-4B8C-83A1-F6EECF244321}">
                <p14:modId xmlns:p14="http://schemas.microsoft.com/office/powerpoint/2010/main" val="1434956476"/>
              </p:ext>
            </p:extLst>
          </p:nvPr>
        </p:nvGraphicFramePr>
        <p:xfrm>
          <a:off x="-206802" y="1507362"/>
          <a:ext cx="2412000" cy="1909934"/>
        </p:xfrm>
        <a:graphic>
          <a:graphicData uri="http://schemas.openxmlformats.org/drawingml/2006/chart">
            <c:chart xmlns:c="http://schemas.openxmlformats.org/drawingml/2006/chart" xmlns:r="http://schemas.openxmlformats.org/officeDocument/2006/relationships" r:id="rId5"/>
          </a:graphicData>
        </a:graphic>
      </p:graphicFrame>
      <p:sp>
        <p:nvSpPr>
          <p:cNvPr id="28" name="テキスト ボックス 27"/>
          <p:cNvSpPr txBox="1"/>
          <p:nvPr/>
        </p:nvSpPr>
        <p:spPr>
          <a:xfrm>
            <a:off x="179512" y="1017168"/>
            <a:ext cx="405271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大阪は住宅の比率が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４割</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を占め、全国平均より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ポイント高い</a:t>
            </a:r>
          </a:p>
        </p:txBody>
      </p:sp>
      <p:sp>
        <p:nvSpPr>
          <p:cNvPr id="29" name="テキスト ボックス 28"/>
          <p:cNvSpPr txBox="1"/>
          <p:nvPr/>
        </p:nvSpPr>
        <p:spPr>
          <a:xfrm>
            <a:off x="4104334" y="2086835"/>
            <a:ext cx="389850"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住宅</a:t>
            </a:r>
          </a:p>
        </p:txBody>
      </p:sp>
      <p:sp>
        <p:nvSpPr>
          <p:cNvPr id="30" name="テキスト ボックス 29"/>
          <p:cNvSpPr txBox="1"/>
          <p:nvPr/>
        </p:nvSpPr>
        <p:spPr>
          <a:xfrm>
            <a:off x="3504611" y="3243156"/>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複合施設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940004" y="3256603"/>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8428083" y="6546083"/>
            <a:ext cx="683568" cy="276999"/>
          </a:xfrm>
          <a:prstGeom prst="rect">
            <a:avLst/>
          </a:prstGeom>
          <a:noFill/>
        </p:spPr>
        <p:txBody>
          <a:bodyPr wrap="square" rtlCol="0">
            <a:spAutoFit/>
          </a:bodyPr>
          <a:lstStyle/>
          <a:p>
            <a:pPr algn="r"/>
            <a:fld id="{7FE68FCB-9DD5-42DD-8F40-7D759701862B}" type="slidenum">
              <a:rPr kumimoji="1" lang="ja-JP" altLang="en-US" sz="1200" smtClean="0"/>
              <a:pPr algn="r"/>
              <a:t>15</a:t>
            </a:fld>
            <a:endParaRPr kumimoji="1" lang="ja-JP" altLang="en-US" sz="1200" dirty="0"/>
          </a:p>
        </p:txBody>
      </p:sp>
      <p:sp>
        <p:nvSpPr>
          <p:cNvPr id="33" name="テキスト ボックス 32"/>
          <p:cNvSpPr txBox="1"/>
          <p:nvPr/>
        </p:nvSpPr>
        <p:spPr>
          <a:xfrm>
            <a:off x="5852941" y="5940606"/>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昼間</a:t>
            </a:r>
          </a:p>
        </p:txBody>
      </p:sp>
      <p:sp>
        <p:nvSpPr>
          <p:cNvPr id="36" name="テキスト ボックス 35"/>
          <p:cNvSpPr txBox="1"/>
          <p:nvPr/>
        </p:nvSpPr>
        <p:spPr>
          <a:xfrm>
            <a:off x="8626987" y="5970985"/>
            <a:ext cx="441146" cy="246221"/>
          </a:xfrm>
          <a:prstGeom prst="rect">
            <a:avLst/>
          </a:prstGeom>
          <a:noFill/>
        </p:spPr>
        <p:txBody>
          <a:bodyPr wrap="none" rtlCol="0">
            <a:spAutoFit/>
          </a:bodyPr>
          <a:lstStyle/>
          <a:p>
            <a:r>
              <a:rPr kumimoji="1" lang="ja-JP" altLang="en-US" sz="1000" dirty="0"/>
              <a:t>（時）</a:t>
            </a:r>
          </a:p>
        </p:txBody>
      </p:sp>
      <p:sp>
        <p:nvSpPr>
          <p:cNvPr id="37" name="テキスト ボックス 36"/>
          <p:cNvSpPr txBox="1"/>
          <p:nvPr/>
        </p:nvSpPr>
        <p:spPr>
          <a:xfrm>
            <a:off x="4645791" y="1888219"/>
            <a:ext cx="748923" cy="261610"/>
          </a:xfrm>
          <a:prstGeom prst="rect">
            <a:avLst/>
          </a:prstGeom>
          <a:noFill/>
        </p:spPr>
        <p:txBody>
          <a:bodyPr wrap="none" rtlCol="0">
            <a:spAutoFit/>
          </a:bodyPr>
          <a:lstStyle/>
          <a:p>
            <a:r>
              <a:rPr kumimoji="1" lang="ja-JP" altLang="en-US" sz="1100" dirty="0"/>
              <a:t>件（全国）</a:t>
            </a:r>
          </a:p>
        </p:txBody>
      </p:sp>
      <p:sp>
        <p:nvSpPr>
          <p:cNvPr id="38" name="テキスト ボックス 37"/>
          <p:cNvSpPr txBox="1"/>
          <p:nvPr/>
        </p:nvSpPr>
        <p:spPr>
          <a:xfrm>
            <a:off x="8371207" y="1888219"/>
            <a:ext cx="889987" cy="261610"/>
          </a:xfrm>
          <a:prstGeom prst="rect">
            <a:avLst/>
          </a:prstGeom>
          <a:noFill/>
        </p:spPr>
        <p:txBody>
          <a:bodyPr wrap="none" rtlCol="0">
            <a:spAutoFit/>
          </a:bodyPr>
          <a:lstStyle/>
          <a:p>
            <a:r>
              <a:rPr kumimoji="1" lang="ja-JP" altLang="en-US" sz="1100" dirty="0"/>
              <a:t>件（大阪市）</a:t>
            </a:r>
          </a:p>
        </p:txBody>
      </p:sp>
      <p:sp>
        <p:nvSpPr>
          <p:cNvPr id="39" name="右中かっこ 38"/>
          <p:cNvSpPr/>
          <p:nvPr/>
        </p:nvSpPr>
        <p:spPr>
          <a:xfrm rot="5400000">
            <a:off x="6020583" y="4944882"/>
            <a:ext cx="155448" cy="183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7679645" y="5940606"/>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夜</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間</a:t>
            </a:r>
          </a:p>
        </p:txBody>
      </p:sp>
      <p:sp>
        <p:nvSpPr>
          <p:cNvPr id="42" name="右中かっこ 41"/>
          <p:cNvSpPr/>
          <p:nvPr/>
        </p:nvSpPr>
        <p:spPr>
          <a:xfrm rot="5400000">
            <a:off x="7860539" y="4944882"/>
            <a:ext cx="155448" cy="183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8117168" y="3040347"/>
            <a:ext cx="607859"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44" name="テキスト ボックス 43"/>
          <p:cNvSpPr txBox="1"/>
          <p:nvPr/>
        </p:nvSpPr>
        <p:spPr>
          <a:xfrm>
            <a:off x="7952411" y="3992672"/>
            <a:ext cx="1031051" cy="261610"/>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全国（左軸）</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375681" y="679249"/>
            <a:ext cx="3183885" cy="307777"/>
          </a:xfrm>
          <a:prstGeom prst="rect">
            <a:avLst/>
          </a:prstGeom>
          <a:noFill/>
          <a:ln>
            <a:solidFill>
              <a:schemeClr val="bg1">
                <a:lumMod val="65000"/>
              </a:schemeClr>
            </a:solid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出火時間（全国平均と大阪市の比較）</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908285" y="1233121"/>
            <a:ext cx="4088573"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大阪市の火災発生は、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時をピークとしながらも、昼間と夜間の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件数</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差がほとんどない。夜中（</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時と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時）に件数が増える特徴。</a:t>
            </a:r>
          </a:p>
        </p:txBody>
      </p:sp>
      <p:cxnSp>
        <p:nvCxnSpPr>
          <p:cNvPr id="3" name="直線コネクタ 2"/>
          <p:cNvCxnSpPr/>
          <p:nvPr/>
        </p:nvCxnSpPr>
        <p:spPr>
          <a:xfrm flipV="1">
            <a:off x="7002452" y="2183067"/>
            <a:ext cx="0" cy="3711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725181" y="1987353"/>
            <a:ext cx="389850"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住宅</a:t>
            </a:r>
          </a:p>
        </p:txBody>
      </p:sp>
      <p:sp>
        <p:nvSpPr>
          <p:cNvPr id="48" name="テキスト ボックス 47"/>
          <p:cNvSpPr txBox="1"/>
          <p:nvPr/>
        </p:nvSpPr>
        <p:spPr>
          <a:xfrm>
            <a:off x="1634953" y="2792888"/>
            <a:ext cx="5950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複合施設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376754" y="3099140"/>
            <a:ext cx="49244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54856" y="2636912"/>
            <a:ext cx="389850"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車両</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06920" y="1844824"/>
            <a:ext cx="44755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その他</a:t>
            </a:r>
          </a:p>
        </p:txBody>
      </p:sp>
      <p:sp>
        <p:nvSpPr>
          <p:cNvPr id="54" name="テキスト ボックス 53"/>
          <p:cNvSpPr txBox="1"/>
          <p:nvPr/>
        </p:nvSpPr>
        <p:spPr>
          <a:xfrm>
            <a:off x="2772785" y="2464515"/>
            <a:ext cx="389850"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車両</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2904207" y="1753109"/>
            <a:ext cx="44755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その他</a:t>
            </a:r>
          </a:p>
        </p:txBody>
      </p:sp>
      <p:sp>
        <p:nvSpPr>
          <p:cNvPr id="56" name="テキスト ボックス 55"/>
          <p:cNvSpPr txBox="1"/>
          <p:nvPr/>
        </p:nvSpPr>
        <p:spPr>
          <a:xfrm>
            <a:off x="4040178" y="4849453"/>
            <a:ext cx="389850"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放火</a:t>
            </a:r>
          </a:p>
        </p:txBody>
      </p:sp>
      <p:sp>
        <p:nvSpPr>
          <p:cNvPr id="57" name="テキスト ボックス 56"/>
          <p:cNvSpPr txBox="1"/>
          <p:nvPr/>
        </p:nvSpPr>
        <p:spPr>
          <a:xfrm>
            <a:off x="3963257" y="5920899"/>
            <a:ext cx="423514"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たばこ</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380158" y="6276746"/>
            <a:ext cx="417102"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こんろ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542620" y="4710790"/>
            <a:ext cx="389850"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放火</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787353" y="5326615"/>
            <a:ext cx="423514"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たばこ</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621171" y="5920899"/>
            <a:ext cx="417102"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こんろ</a:t>
            </a:r>
          </a:p>
        </p:txBody>
      </p:sp>
      <p:sp>
        <p:nvSpPr>
          <p:cNvPr id="63" name="テキスト ボックス 62"/>
          <p:cNvSpPr txBox="1"/>
          <p:nvPr/>
        </p:nvSpPr>
        <p:spPr>
          <a:xfrm>
            <a:off x="-36512" y="4769351"/>
            <a:ext cx="44755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その他</a:t>
            </a:r>
          </a:p>
        </p:txBody>
      </p:sp>
      <p:sp>
        <p:nvSpPr>
          <p:cNvPr id="65" name="テキスト ボックス 64"/>
          <p:cNvSpPr txBox="1"/>
          <p:nvPr/>
        </p:nvSpPr>
        <p:spPr>
          <a:xfrm>
            <a:off x="2442555" y="4724237"/>
            <a:ext cx="447558"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その他</a:t>
            </a:r>
          </a:p>
        </p:txBody>
      </p:sp>
      <p:graphicFrame>
        <p:nvGraphicFramePr>
          <p:cNvPr id="2" name="表 1"/>
          <p:cNvGraphicFramePr>
            <a:graphicFrameLocks noGrp="1"/>
          </p:cNvGraphicFramePr>
          <p:nvPr>
            <p:extLst>
              <p:ext uri="{D42A27DB-BD31-4B8C-83A1-F6EECF244321}">
                <p14:modId xmlns:p14="http://schemas.microsoft.com/office/powerpoint/2010/main" val="336407956"/>
              </p:ext>
            </p:extLst>
          </p:nvPr>
        </p:nvGraphicFramePr>
        <p:xfrm>
          <a:off x="5444732" y="4603979"/>
          <a:ext cx="1330960" cy="777240"/>
        </p:xfrm>
        <a:graphic>
          <a:graphicData uri="http://schemas.openxmlformats.org/drawingml/2006/table">
            <a:tbl>
              <a:tblPr firstRow="1" bandRow="1">
                <a:tableStyleId>{5940675A-B579-460E-94D1-54222C63F5DA}</a:tableStyleId>
              </a:tblPr>
              <a:tblGrid>
                <a:gridCol w="649605">
                  <a:extLst>
                    <a:ext uri="{9D8B030D-6E8A-4147-A177-3AD203B41FA5}">
                      <a16:colId xmlns="" xmlns:a16="http://schemas.microsoft.com/office/drawing/2014/main" val="20000"/>
                    </a:ext>
                  </a:extLst>
                </a:gridCol>
                <a:gridCol w="681355">
                  <a:extLst>
                    <a:ext uri="{9D8B030D-6E8A-4147-A177-3AD203B41FA5}">
                      <a16:colId xmlns="" xmlns:a16="http://schemas.microsoft.com/office/drawing/2014/main" val="20001"/>
                    </a:ext>
                  </a:extLst>
                </a:gridCol>
              </a:tblGrid>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昼間</a:t>
                      </a:r>
                    </a:p>
                  </a:txBody>
                  <a:tcPr>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比率</a:t>
                      </a:r>
                    </a:p>
                  </a:txBody>
                  <a:tcPr>
                    <a:solidFill>
                      <a:schemeClr val="bg1"/>
                    </a:solidFill>
                  </a:tcPr>
                </a:tc>
                <a:extLst>
                  <a:ext uri="{0D108BD9-81ED-4DB2-BD59-A6C34878D82A}">
                    <a16:rowId xmlns="" xmlns:a16="http://schemas.microsoft.com/office/drawing/2014/main" val="10000"/>
                  </a:ext>
                </a:extLst>
              </a:tr>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a:t>
                      </a:r>
                    </a:p>
                  </a:txBody>
                  <a:tcPr>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solidFill>
                      <a:schemeClr val="bg1"/>
                    </a:solidFill>
                  </a:tcPr>
                </a:tc>
                <a:extLst>
                  <a:ext uri="{0D108BD9-81ED-4DB2-BD59-A6C34878D82A}">
                    <a16:rowId xmlns="" xmlns:a16="http://schemas.microsoft.com/office/drawing/2014/main" val="10001"/>
                  </a:ext>
                </a:extLst>
              </a:tr>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大阪市</a:t>
                      </a:r>
                    </a:p>
                  </a:txBody>
                  <a:tcPr>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49.5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solidFill>
                      <a:schemeClr val="bg1"/>
                    </a:solidFill>
                  </a:tcPr>
                </a:tc>
                <a:extLst>
                  <a:ext uri="{0D108BD9-81ED-4DB2-BD59-A6C34878D82A}">
                    <a16:rowId xmlns="" xmlns:a16="http://schemas.microsoft.com/office/drawing/2014/main" val="10002"/>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478747464"/>
              </p:ext>
            </p:extLst>
          </p:nvPr>
        </p:nvGraphicFramePr>
        <p:xfrm>
          <a:off x="7224632" y="4592857"/>
          <a:ext cx="1330960" cy="777240"/>
        </p:xfrm>
        <a:graphic>
          <a:graphicData uri="http://schemas.openxmlformats.org/drawingml/2006/table">
            <a:tbl>
              <a:tblPr firstRow="1" bandRow="1">
                <a:tableStyleId>{5940675A-B579-460E-94D1-54222C63F5DA}</a:tableStyleId>
              </a:tblPr>
              <a:tblGrid>
                <a:gridCol w="649605">
                  <a:extLst>
                    <a:ext uri="{9D8B030D-6E8A-4147-A177-3AD203B41FA5}">
                      <a16:colId xmlns="" xmlns:a16="http://schemas.microsoft.com/office/drawing/2014/main" val="20000"/>
                    </a:ext>
                  </a:extLst>
                </a:gridCol>
                <a:gridCol w="681355">
                  <a:extLst>
                    <a:ext uri="{9D8B030D-6E8A-4147-A177-3AD203B41FA5}">
                      <a16:colId xmlns="" xmlns:a16="http://schemas.microsoft.com/office/drawing/2014/main" val="20001"/>
                    </a:ext>
                  </a:extLst>
                </a:gridCol>
              </a:tblGrid>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夜間</a:t>
                      </a:r>
                    </a:p>
                  </a:txBody>
                  <a:tcPr>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比率</a:t>
                      </a:r>
                    </a:p>
                  </a:txBody>
                  <a:tcPr>
                    <a:solidFill>
                      <a:schemeClr val="bg1"/>
                    </a:solidFill>
                  </a:tcPr>
                </a:tc>
                <a:extLst>
                  <a:ext uri="{0D108BD9-81ED-4DB2-BD59-A6C34878D82A}">
                    <a16:rowId xmlns="" xmlns:a16="http://schemas.microsoft.com/office/drawing/2014/main" val="10000"/>
                  </a:ext>
                </a:extLst>
              </a:tr>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a:t>
                      </a:r>
                    </a:p>
                  </a:txBody>
                  <a:tcPr>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37.9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solidFill>
                      <a:schemeClr val="bg1"/>
                    </a:solidFill>
                  </a:tcPr>
                </a:tc>
                <a:extLst>
                  <a:ext uri="{0D108BD9-81ED-4DB2-BD59-A6C34878D82A}">
                    <a16:rowId xmlns="" xmlns:a16="http://schemas.microsoft.com/office/drawing/2014/main" val="10001"/>
                  </a:ext>
                </a:extLst>
              </a:tr>
              <a:tr h="14954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大阪市</a:t>
                      </a:r>
                    </a:p>
                  </a:txBody>
                  <a:tcPr>
                    <a:solidFill>
                      <a:schemeClr val="bg1"/>
                    </a:solidFill>
                  </a:tcPr>
                </a:tc>
                <a:tc>
                  <a:txBody>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50.5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solidFill>
                      <a:schemeClr val="bg1"/>
                    </a:solidFill>
                  </a:tcPr>
                </a:tc>
                <a:extLst>
                  <a:ext uri="{0D108BD9-81ED-4DB2-BD59-A6C34878D82A}">
                    <a16:rowId xmlns="" xmlns:a16="http://schemas.microsoft.com/office/drawing/2014/main" val="10002"/>
                  </a:ext>
                </a:extLst>
              </a:tr>
            </a:tbl>
          </a:graphicData>
        </a:graphic>
      </p:graphicFrame>
      <p:cxnSp>
        <p:nvCxnSpPr>
          <p:cNvPr id="62" name="直線コネクタ 61"/>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107504"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79512" y="6470986"/>
            <a:ext cx="5017720" cy="400110"/>
          </a:xfrm>
          <a:prstGeom prst="rect">
            <a:avLst/>
          </a:prstGeom>
          <a:noFill/>
        </p:spPr>
        <p:txBody>
          <a:bodyPr wrap="none" rtlCol="0">
            <a:spAutoFit/>
          </a:bodyPr>
          <a:lstStyle/>
          <a:p>
            <a:r>
              <a:rPr kumimoji="1" lang="ja-JP" altLang="en-US" sz="1000" dirty="0" smtClean="0"/>
              <a:t>出典：「出火対象」と「出火原因」は「大阪府火災報告」</a:t>
            </a:r>
            <a:endParaRPr kumimoji="1" lang="en-US" altLang="ja-JP" sz="1000" dirty="0" smtClean="0"/>
          </a:p>
          <a:p>
            <a:r>
              <a:rPr lang="ja-JP" altLang="en-US" sz="1000" dirty="0"/>
              <a:t>　</a:t>
            </a:r>
            <a:r>
              <a:rPr lang="ja-JP" altLang="en-US" sz="1000" dirty="0" smtClean="0"/>
              <a:t>　　　「出火時間」の全国は「平成</a:t>
            </a:r>
            <a:r>
              <a:rPr lang="en-US" altLang="ja-JP" sz="1000" dirty="0" smtClean="0"/>
              <a:t>28</a:t>
            </a:r>
            <a:r>
              <a:rPr lang="ja-JP" altLang="en-US" sz="1000" dirty="0" smtClean="0"/>
              <a:t>年度版　消防白書」、大阪市は「平成</a:t>
            </a:r>
            <a:r>
              <a:rPr lang="en-US" altLang="ja-JP" sz="1000" dirty="0" smtClean="0"/>
              <a:t>27</a:t>
            </a:r>
            <a:r>
              <a:rPr lang="ja-JP" altLang="en-US" sz="1000" dirty="0" smtClean="0"/>
              <a:t>年　消防年報」</a:t>
            </a:r>
            <a:endParaRPr kumimoji="1" lang="ja-JP" altLang="en-US" sz="1000" dirty="0"/>
          </a:p>
        </p:txBody>
      </p:sp>
      <p:cxnSp>
        <p:nvCxnSpPr>
          <p:cNvPr id="6" name="直線コネクタ 5"/>
          <p:cNvCxnSpPr/>
          <p:nvPr/>
        </p:nvCxnSpPr>
        <p:spPr>
          <a:xfrm flipH="1">
            <a:off x="695158" y="3211541"/>
            <a:ext cx="72000"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09083" y="3287115"/>
            <a:ext cx="468000" cy="144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989820" y="3402686"/>
            <a:ext cx="389850" cy="215444"/>
          </a:xfrm>
          <a:prstGeom prst="rect">
            <a:avLst/>
          </a:prstGeom>
          <a:noFill/>
          <a:ln>
            <a:noFill/>
          </a:ln>
        </p:spPr>
        <p:txBody>
          <a:bodyPr wrap="none" rtlCol="0">
            <a:spAutoFit/>
          </a:bodyPr>
          <a:lstStyle/>
          <a:p>
            <a:r>
              <a:rPr lang="ja-JP" altLang="en-US" sz="800" b="1" u="sng" dirty="0">
                <a:latin typeface="Meiryo UI" panose="020B0604030504040204" pitchFamily="50" charset="-128"/>
                <a:ea typeface="Meiryo UI" panose="020B0604030504040204" pitchFamily="50" charset="-128"/>
                <a:cs typeface="Meiryo UI" panose="020B0604030504040204" pitchFamily="50" charset="-128"/>
              </a:rPr>
              <a:t>建物</a:t>
            </a:r>
            <a:endParaRPr kumimoji="1" lang="ja-JP" altLang="en-US" sz="8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5496" y="3068960"/>
            <a:ext cx="389850" cy="338554"/>
          </a:xfrm>
          <a:prstGeom prst="rect">
            <a:avLst/>
          </a:prstGeom>
          <a:noFill/>
          <a:ln>
            <a:noFill/>
          </a:ln>
        </p:spPr>
        <p:txBody>
          <a:bodyPr wrap="none" rtlCol="0">
            <a:spAutoFit/>
          </a:bodyPr>
          <a:lstStyle/>
          <a:p>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建物</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u="sng" dirty="0">
                <a:latin typeface="Meiryo UI" panose="020B0604030504040204" pitchFamily="50" charset="-128"/>
                <a:ea typeface="Meiryo UI" panose="020B0604030504040204" pitchFamily="50" charset="-128"/>
                <a:cs typeface="Meiryo UI" panose="020B0604030504040204" pitchFamily="50" charset="-128"/>
              </a:rPr>
              <a:t>以外</a:t>
            </a:r>
          </a:p>
        </p:txBody>
      </p:sp>
      <p:cxnSp>
        <p:nvCxnSpPr>
          <p:cNvPr id="70" name="直線コネクタ 69"/>
          <p:cNvCxnSpPr/>
          <p:nvPr/>
        </p:nvCxnSpPr>
        <p:spPr>
          <a:xfrm flipH="1">
            <a:off x="2405379" y="2852936"/>
            <a:ext cx="288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152479" y="2420888"/>
            <a:ext cx="389850" cy="338554"/>
          </a:xfrm>
          <a:prstGeom prst="rect">
            <a:avLst/>
          </a:prstGeom>
          <a:noFill/>
          <a:ln>
            <a:noFill/>
          </a:ln>
        </p:spPr>
        <p:txBody>
          <a:bodyPr wrap="none" rtlCol="0">
            <a:spAutoFit/>
          </a:bodyPr>
          <a:lstStyle/>
          <a:p>
            <a:r>
              <a:rPr lang="ja-JP" altLang="en-US" sz="800" b="1" u="sng" dirty="0" smtClean="0">
                <a:latin typeface="Meiryo UI" panose="020B0604030504040204" pitchFamily="50" charset="-128"/>
                <a:ea typeface="Meiryo UI" panose="020B0604030504040204" pitchFamily="50" charset="-128"/>
                <a:cs typeface="Meiryo UI" panose="020B0604030504040204" pitchFamily="50" charset="-128"/>
              </a:rPr>
              <a:t>建物</a:t>
            </a:r>
            <a:endParaRPr lang="en-US" altLang="ja-JP" sz="8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u="sng" dirty="0">
                <a:latin typeface="Meiryo UI" panose="020B0604030504040204" pitchFamily="50" charset="-128"/>
                <a:ea typeface="Meiryo UI" panose="020B0604030504040204" pitchFamily="50" charset="-128"/>
                <a:cs typeface="Meiryo UI" panose="020B0604030504040204" pitchFamily="50" charset="-128"/>
              </a:rPr>
              <a:t>以外</a:t>
            </a:r>
          </a:p>
        </p:txBody>
      </p:sp>
      <p:sp>
        <p:nvSpPr>
          <p:cNvPr id="72" name="テキスト ボックス 71"/>
          <p:cNvSpPr txBox="1"/>
          <p:nvPr/>
        </p:nvSpPr>
        <p:spPr>
          <a:xfrm>
            <a:off x="2445284" y="3140968"/>
            <a:ext cx="389850" cy="215444"/>
          </a:xfrm>
          <a:prstGeom prst="rect">
            <a:avLst/>
          </a:prstGeom>
          <a:noFill/>
          <a:ln>
            <a:noFill/>
          </a:ln>
        </p:spPr>
        <p:txBody>
          <a:bodyPr wrap="none" rtlCol="0">
            <a:spAutoFit/>
          </a:bodyPr>
          <a:lstStyle/>
          <a:p>
            <a:r>
              <a:rPr lang="ja-JP" altLang="en-US" sz="800" b="1" u="sng" dirty="0">
                <a:latin typeface="Meiryo UI" panose="020B0604030504040204" pitchFamily="50" charset="-128"/>
                <a:ea typeface="Meiryo UI" panose="020B0604030504040204" pitchFamily="50" charset="-128"/>
                <a:cs typeface="Meiryo UI" panose="020B0604030504040204" pitchFamily="50" charset="-128"/>
              </a:rPr>
              <a:t>建物</a:t>
            </a:r>
            <a:endParaRPr kumimoji="1" lang="ja-JP" altLang="en-US" sz="800" b="1" u="sng"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3" name="直線矢印コネクタ 72"/>
          <p:cNvCxnSpPr/>
          <p:nvPr/>
        </p:nvCxnSpPr>
        <p:spPr>
          <a:xfrm>
            <a:off x="2415277" y="2812595"/>
            <a:ext cx="140499" cy="3237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204" y="2097435"/>
            <a:ext cx="4432300"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1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638106" y="2002287"/>
            <a:ext cx="410690" cy="261610"/>
          </a:xfrm>
          <a:prstGeom prst="rect">
            <a:avLst/>
          </a:prstGeom>
          <a:noFill/>
        </p:spPr>
        <p:txBody>
          <a:bodyPr wrap="none" rtlCol="0">
            <a:spAutoFit/>
          </a:bodyPr>
          <a:lstStyle/>
          <a:p>
            <a:r>
              <a:rPr kumimoji="1" lang="en-US" altLang="ja-JP" sz="1100" u="sng" dirty="0">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104417" y="2321514"/>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648772" y="2321514"/>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448972" y="2321514"/>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830571" y="1871246"/>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65498" y="3604683"/>
            <a:ext cx="32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123960" y="3604683"/>
            <a:ext cx="576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p:txBody>
      </p:sp>
      <p:sp>
        <p:nvSpPr>
          <p:cNvPr id="12" name="正方形/長方形 11"/>
          <p:cNvSpPr/>
          <p:nvPr/>
        </p:nvSpPr>
        <p:spPr>
          <a:xfrm>
            <a:off x="3902585" y="3604683"/>
            <a:ext cx="1872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936989" y="3604683"/>
            <a:ext cx="1332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449301" y="3604683"/>
            <a:ext cx="1188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40331" y="1384490"/>
            <a:ext cx="1368152" cy="360000"/>
          </a:xfrm>
          <a:prstGeom prst="rect">
            <a:avLst/>
          </a:prstGeom>
          <a:solidFill>
            <a:schemeClr val="tx1">
              <a:lumMod val="75000"/>
              <a:lumOff val="25000"/>
            </a:schemeClr>
          </a:solidFill>
          <a:ln>
            <a:solidFill>
              <a:schemeClr val="bg1">
                <a:lumMod val="50000"/>
              </a:schemeClr>
            </a:solidFill>
          </a:ln>
        </p:spPr>
        <p:txBody>
          <a:bodyPr wrap="none" rtlCol="0">
            <a:no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人口規模別</a:t>
            </a:r>
          </a:p>
        </p:txBody>
      </p:sp>
      <p:sp>
        <p:nvSpPr>
          <p:cNvPr id="17" name="正方形/長方形 16">
            <a:extLst>
              <a:ext uri="{FF2B5EF4-FFF2-40B4-BE49-F238E27FC236}">
                <a16:creationId xmlns="" xmlns:a16="http://schemas.microsoft.com/office/drawing/2014/main" id="{DC43B3FC-2947-4CE3-B93E-6CDE09303D92}"/>
              </a:ext>
            </a:extLst>
          </p:cNvPr>
          <p:cNvSpPr/>
          <p:nvPr/>
        </p:nvSpPr>
        <p:spPr>
          <a:xfrm>
            <a:off x="2987824" y="140152"/>
            <a:ext cx="4015691" cy="400110"/>
          </a:xfrm>
          <a:prstGeom prst="rect">
            <a:avLst/>
          </a:prstGeom>
        </p:spPr>
        <p:txBody>
          <a:bodyPr wrap="square">
            <a:spAutoFit/>
          </a:bodyPr>
          <a:lstStyle/>
          <a:p>
            <a:pPr lvl="0">
              <a:spcBef>
                <a:spcPct val="0"/>
              </a:spcBef>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・・・出火率の地域差（リスク）</a:t>
            </a:r>
          </a:p>
        </p:txBody>
      </p:sp>
      <p:sp>
        <p:nvSpPr>
          <p:cNvPr id="19" name="テキスト ボックス 18"/>
          <p:cNvSpPr txBox="1"/>
          <p:nvPr/>
        </p:nvSpPr>
        <p:spPr>
          <a:xfrm>
            <a:off x="2638106" y="4949370"/>
            <a:ext cx="410690" cy="261610"/>
          </a:xfrm>
          <a:prstGeom prst="rect">
            <a:avLst/>
          </a:prstGeom>
          <a:noFill/>
        </p:spPr>
        <p:txBody>
          <a:bodyPr wrap="none" rtlCol="0">
            <a:spAutoFit/>
          </a:bodyPr>
          <a:lstStyle/>
          <a:p>
            <a:r>
              <a:rPr kumimoji="1" lang="en-US" altLang="ja-JP" sz="1100" u="sng" dirty="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654107" y="5354524"/>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928893" y="5210508"/>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792989" y="5282516"/>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142359" y="4999729"/>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728856" y="6453336"/>
            <a:ext cx="32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大阪堺</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227659" y="6453336"/>
            <a:ext cx="1188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a:t>
            </a:r>
          </a:p>
        </p:txBody>
      </p:sp>
      <p:sp>
        <p:nvSpPr>
          <p:cNvPr id="26" name="正方形/長方形 25"/>
          <p:cNvSpPr/>
          <p:nvPr/>
        </p:nvSpPr>
        <p:spPr>
          <a:xfrm>
            <a:off x="4573754" y="6453336"/>
            <a:ext cx="104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東部</a:t>
            </a:r>
          </a:p>
        </p:txBody>
      </p:sp>
      <p:sp>
        <p:nvSpPr>
          <p:cNvPr id="27" name="正方形/長方形 26"/>
          <p:cNvSpPr/>
          <p:nvPr/>
        </p:nvSpPr>
        <p:spPr>
          <a:xfrm>
            <a:off x="5779542" y="6453336"/>
            <a:ext cx="468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南河内北</a:t>
            </a:r>
          </a:p>
        </p:txBody>
      </p:sp>
      <p:sp>
        <p:nvSpPr>
          <p:cNvPr id="28" name="正方形/長方形 27"/>
          <p:cNvSpPr/>
          <p:nvPr/>
        </p:nvSpPr>
        <p:spPr>
          <a:xfrm>
            <a:off x="6395947" y="6453336"/>
            <a:ext cx="68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新南河内</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3528" y="4175974"/>
            <a:ext cx="1368152" cy="360000"/>
          </a:xfrm>
          <a:prstGeom prst="rect">
            <a:avLst/>
          </a:prstGeom>
          <a:solidFill>
            <a:schemeClr val="tx1">
              <a:lumMod val="75000"/>
              <a:lumOff val="25000"/>
            </a:schemeClr>
          </a:solidFill>
          <a:ln>
            <a:solidFill>
              <a:schemeClr val="bg1">
                <a:lumMod val="50000"/>
              </a:schemeClr>
            </a:solidFill>
          </a:ln>
        </p:spPr>
        <p:txBody>
          <a:bodyPr wrap="none" rtlCol="0">
            <a:no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ブロック別</a:t>
            </a:r>
          </a:p>
        </p:txBody>
      </p:sp>
      <p:sp>
        <p:nvSpPr>
          <p:cNvPr id="30" name="正方形/長方形 29"/>
          <p:cNvSpPr/>
          <p:nvPr/>
        </p:nvSpPr>
        <p:spPr>
          <a:xfrm>
            <a:off x="7255782" y="6453336"/>
            <a:ext cx="540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975862" y="6453336"/>
            <a:ext cx="68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534427" y="4935923"/>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7339962" y="5098159"/>
            <a:ext cx="410690"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8498158" y="6581001"/>
            <a:ext cx="683568" cy="276999"/>
          </a:xfrm>
          <a:prstGeom prst="rect">
            <a:avLst/>
          </a:prstGeom>
          <a:noFill/>
        </p:spPr>
        <p:txBody>
          <a:bodyPr wrap="square" rtlCol="0">
            <a:spAutoFit/>
          </a:bodyPr>
          <a:lstStyle/>
          <a:p>
            <a:pPr algn="r"/>
            <a:fld id="{7FE68FCB-9DD5-42DD-8F40-7D759701862B}" type="slidenum">
              <a:rPr kumimoji="1" lang="ja-JP" altLang="en-US" sz="1200" smtClean="0"/>
              <a:pPr algn="r"/>
              <a:t>16</a:t>
            </a:fld>
            <a:endParaRPr kumimoji="1" lang="ja-JP" altLang="en-US" sz="1200" dirty="0"/>
          </a:p>
        </p:txBody>
      </p:sp>
      <p:sp>
        <p:nvSpPr>
          <p:cNvPr id="35" name="テキスト ボックス 34"/>
          <p:cNvSpPr txBox="1"/>
          <p:nvPr/>
        </p:nvSpPr>
        <p:spPr>
          <a:xfrm>
            <a:off x="1024407" y="661632"/>
            <a:ext cx="7260560"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人口規模別でもブロック別でも、それぞれのカテゴリーの中で出火率にはバラツキがあるが、カテゴリー別による特徴はみられない（ブロック別の北部でやや出火率が低い）。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07504" y="140152"/>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00849" y="1516451"/>
            <a:ext cx="363818" cy="2105513"/>
          </a:xfrm>
          <a:prstGeom prst="rect">
            <a:avLst/>
          </a:prstGeom>
          <a:noFill/>
        </p:spPr>
        <p:txBody>
          <a:bodyPr vert="eaVert"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万人あたり火災件数／件</a:t>
            </a:r>
          </a:p>
        </p:txBody>
      </p:sp>
      <p:sp>
        <p:nvSpPr>
          <p:cNvPr id="38" name="テキスト ボックス 37"/>
          <p:cNvSpPr txBox="1"/>
          <p:nvPr/>
        </p:nvSpPr>
        <p:spPr>
          <a:xfrm>
            <a:off x="2000849" y="4425876"/>
            <a:ext cx="363818" cy="2105513"/>
          </a:xfrm>
          <a:prstGeom prst="rect">
            <a:avLst/>
          </a:prstGeom>
          <a:noFill/>
        </p:spPr>
        <p:txBody>
          <a:bodyPr vert="eaVert"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万人あたり火災件数／件</a:t>
            </a:r>
          </a:p>
        </p:txBody>
      </p:sp>
      <p:sp>
        <p:nvSpPr>
          <p:cNvPr id="39" name="テキスト ボックス 38"/>
          <p:cNvSpPr txBox="1"/>
          <p:nvPr/>
        </p:nvSpPr>
        <p:spPr>
          <a:xfrm>
            <a:off x="107504" y="6546013"/>
            <a:ext cx="1598515" cy="253916"/>
          </a:xfrm>
          <a:prstGeom prst="rect">
            <a:avLst/>
          </a:prstGeom>
          <a:noFill/>
        </p:spPr>
        <p:txBody>
          <a:bodyPr wrap="none" rtlCol="0">
            <a:spAutoFit/>
          </a:bodyPr>
          <a:lstStyle/>
          <a:p>
            <a:r>
              <a:rPr kumimoji="1" lang="ja-JP" altLang="en-US" sz="1050" dirty="0" smtClean="0"/>
              <a:t>出典：「大阪府火災報告」</a:t>
            </a:r>
            <a:endParaRPr kumimoji="1" lang="en-US" altLang="ja-JP" sz="105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297" y="1272282"/>
            <a:ext cx="64801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297" y="4080594"/>
            <a:ext cx="64801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6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37736" y="2973487"/>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12.8</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318979" y="2838145"/>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708061" y="2447310"/>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35.9</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631347" y="2388749"/>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36.4</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012946" y="2524563"/>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33.4</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18916" y="3671918"/>
            <a:ext cx="32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277378" y="3671918"/>
            <a:ext cx="576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p:txBody>
      </p:sp>
      <p:sp>
        <p:nvSpPr>
          <p:cNvPr id="12" name="正方形/長方形 11"/>
          <p:cNvSpPr/>
          <p:nvPr/>
        </p:nvSpPr>
        <p:spPr>
          <a:xfrm>
            <a:off x="4015662" y="3671918"/>
            <a:ext cx="1872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050066" y="3671918"/>
            <a:ext cx="1332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562378" y="3671918"/>
            <a:ext cx="1188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782100" y="5746231"/>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11.7</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707895" y="5354524"/>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27.3</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00901" y="4963289"/>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37.3</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843304" y="5386663"/>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26.6</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196147" y="5093858"/>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33.5</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858481" y="6453336"/>
            <a:ext cx="32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大阪堺</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281447" y="6453336"/>
            <a:ext cx="1188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a:t>
            </a:r>
          </a:p>
        </p:txBody>
      </p:sp>
      <p:sp>
        <p:nvSpPr>
          <p:cNvPr id="26" name="正方形/長方形 25"/>
          <p:cNvSpPr/>
          <p:nvPr/>
        </p:nvSpPr>
        <p:spPr>
          <a:xfrm>
            <a:off x="4627542" y="6453336"/>
            <a:ext cx="104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東部</a:t>
            </a:r>
          </a:p>
        </p:txBody>
      </p:sp>
      <p:sp>
        <p:nvSpPr>
          <p:cNvPr id="27" name="正方形/長方形 26"/>
          <p:cNvSpPr/>
          <p:nvPr/>
        </p:nvSpPr>
        <p:spPr>
          <a:xfrm>
            <a:off x="5833330" y="6453336"/>
            <a:ext cx="468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南河内北</a:t>
            </a:r>
          </a:p>
        </p:txBody>
      </p:sp>
      <p:sp>
        <p:nvSpPr>
          <p:cNvPr id="28" name="正方形/長方形 27"/>
          <p:cNvSpPr/>
          <p:nvPr/>
        </p:nvSpPr>
        <p:spPr>
          <a:xfrm>
            <a:off x="6449735" y="6453336"/>
            <a:ext cx="68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新南河内</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309570" y="6453336"/>
            <a:ext cx="540000" cy="288032"/>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029650" y="6453336"/>
            <a:ext cx="684000" cy="288032"/>
          </a:xfrm>
          <a:prstGeom prst="rect">
            <a:avLst/>
          </a:prstGeom>
          <a:solidFill>
            <a:srgbClr val="FFFF00"/>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588215" y="4832720"/>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39.5</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7291710" y="4594575"/>
            <a:ext cx="498855" cy="261610"/>
          </a:xfrm>
          <a:prstGeom prst="rect">
            <a:avLst/>
          </a:prstGeom>
          <a:noFill/>
        </p:spPr>
        <p:txBody>
          <a:bodyPr wrap="none" rtlCol="0">
            <a:spAutoFit/>
          </a:bodyPr>
          <a:lstStyle/>
          <a:p>
            <a:r>
              <a:rPr lang="en-US" altLang="ja-JP" sz="1100" u="sng" dirty="0">
                <a:latin typeface="Meiryo UI" panose="020B0604030504040204" pitchFamily="50" charset="-128"/>
                <a:ea typeface="Meiryo UI" panose="020B0604030504040204" pitchFamily="50" charset="-128"/>
                <a:cs typeface="Meiryo UI" panose="020B0604030504040204" pitchFamily="50" charset="-128"/>
              </a:rPr>
              <a:t>42.3</a:t>
            </a:r>
            <a:endParaRPr kumimoji="1" lang="ja-JP" altLang="en-US" sz="11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 xmlns:a16="http://schemas.microsoft.com/office/drawing/2014/main" id="{DC43B3FC-2947-4CE3-B93E-6CDE09303D92}"/>
              </a:ext>
            </a:extLst>
          </p:cNvPr>
          <p:cNvSpPr/>
          <p:nvPr/>
        </p:nvSpPr>
        <p:spPr>
          <a:xfrm>
            <a:off x="2915816" y="132990"/>
            <a:ext cx="6151892" cy="369332"/>
          </a:xfrm>
          <a:prstGeom prst="rect">
            <a:avLst/>
          </a:prstGeom>
        </p:spPr>
        <p:txBody>
          <a:bodyPr wrap="square">
            <a:spAutoFit/>
          </a:bodyPr>
          <a:lstStyle/>
          <a:p>
            <a:pPr lvl="0">
              <a:spcBef>
                <a:spcPct val="0"/>
              </a:spcBef>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・・・建物火災</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件あたり焼損面積の地域差（パフォーマンス）</a:t>
            </a:r>
          </a:p>
        </p:txBody>
      </p:sp>
      <p:sp>
        <p:nvSpPr>
          <p:cNvPr id="35" name="テキスト ボックス 34"/>
          <p:cNvSpPr txBox="1"/>
          <p:nvPr/>
        </p:nvSpPr>
        <p:spPr>
          <a:xfrm>
            <a:off x="8465456" y="6581001"/>
            <a:ext cx="683568" cy="276999"/>
          </a:xfrm>
          <a:prstGeom prst="rect">
            <a:avLst/>
          </a:prstGeom>
          <a:noFill/>
        </p:spPr>
        <p:txBody>
          <a:bodyPr wrap="square" rtlCol="0">
            <a:spAutoFit/>
          </a:bodyPr>
          <a:lstStyle/>
          <a:p>
            <a:pPr algn="r"/>
            <a:fld id="{7FE68FCB-9DD5-42DD-8F40-7D759701862B}" type="slidenum">
              <a:rPr kumimoji="1" lang="ja-JP" altLang="en-US" sz="1200" smtClean="0"/>
              <a:pPr algn="r"/>
              <a:t>17</a:t>
            </a:fld>
            <a:endParaRPr kumimoji="1" lang="ja-JP" altLang="en-US" sz="1200" dirty="0"/>
          </a:p>
        </p:txBody>
      </p:sp>
      <p:sp>
        <p:nvSpPr>
          <p:cNvPr id="38" name="テキスト ボックス 37"/>
          <p:cNvSpPr txBox="1"/>
          <p:nvPr/>
        </p:nvSpPr>
        <p:spPr>
          <a:xfrm>
            <a:off x="1025232" y="643807"/>
            <a:ext cx="7346525"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建物火災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件あたりの焼損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面積は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、人口規模の大きい市町村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ほど小さく（パフォーマンスが高く）、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ブロック別では大阪市・堺市に次いで、南河内北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が小さい。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p:nvPr/>
        </p:nvCxnSpPr>
        <p:spPr>
          <a:xfrm>
            <a:off x="141120" y="58875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07504" y="132990"/>
            <a:ext cx="298833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27931" y="1394556"/>
            <a:ext cx="1368152" cy="360000"/>
          </a:xfrm>
          <a:prstGeom prst="rect">
            <a:avLst/>
          </a:prstGeom>
          <a:solidFill>
            <a:schemeClr val="tx1">
              <a:lumMod val="75000"/>
              <a:lumOff val="25000"/>
            </a:schemeClr>
          </a:solidFill>
          <a:ln>
            <a:solidFill>
              <a:schemeClr val="bg1">
                <a:lumMod val="50000"/>
              </a:schemeClr>
            </a:solidFill>
          </a:ln>
        </p:spPr>
        <p:txBody>
          <a:bodyPr wrap="none" rtlCol="0">
            <a:no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人口規模別</a:t>
            </a:r>
          </a:p>
        </p:txBody>
      </p:sp>
      <p:sp>
        <p:nvSpPr>
          <p:cNvPr id="42" name="テキスト ボックス 41"/>
          <p:cNvSpPr txBox="1"/>
          <p:nvPr/>
        </p:nvSpPr>
        <p:spPr>
          <a:xfrm>
            <a:off x="395536" y="4175974"/>
            <a:ext cx="1368152" cy="360000"/>
          </a:xfrm>
          <a:prstGeom prst="rect">
            <a:avLst/>
          </a:prstGeom>
          <a:solidFill>
            <a:schemeClr val="tx1">
              <a:lumMod val="75000"/>
              <a:lumOff val="25000"/>
            </a:schemeClr>
          </a:solidFill>
          <a:ln>
            <a:solidFill>
              <a:schemeClr val="bg1">
                <a:lumMod val="50000"/>
              </a:schemeClr>
            </a:solidFill>
          </a:ln>
        </p:spPr>
        <p:txBody>
          <a:bodyPr wrap="none" rtlCol="0">
            <a:no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ブロック別</a:t>
            </a:r>
          </a:p>
        </p:txBody>
      </p:sp>
      <p:sp>
        <p:nvSpPr>
          <p:cNvPr id="36" name="テキスト ボックス 35"/>
          <p:cNvSpPr txBox="1"/>
          <p:nvPr/>
        </p:nvSpPr>
        <p:spPr>
          <a:xfrm>
            <a:off x="2007573" y="1471337"/>
            <a:ext cx="363818" cy="2246577"/>
          </a:xfrm>
          <a:prstGeom prst="rect">
            <a:avLst/>
          </a:prstGeom>
          <a:noFill/>
        </p:spPr>
        <p:txBody>
          <a:bodyPr vert="eaVert"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建物火災</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件あたり焼損面積／㎡</a:t>
            </a:r>
          </a:p>
        </p:txBody>
      </p:sp>
      <p:sp>
        <p:nvSpPr>
          <p:cNvPr id="37" name="テキスト ボックス 36"/>
          <p:cNvSpPr txBox="1"/>
          <p:nvPr/>
        </p:nvSpPr>
        <p:spPr>
          <a:xfrm>
            <a:off x="2007573" y="4304671"/>
            <a:ext cx="363818" cy="2246577"/>
          </a:xfrm>
          <a:prstGeom prst="rect">
            <a:avLst/>
          </a:prstGeom>
          <a:noFill/>
        </p:spPr>
        <p:txBody>
          <a:bodyPr vert="eaVert"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建物火災</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件あたり焼損面積／㎡</a:t>
            </a:r>
          </a:p>
        </p:txBody>
      </p:sp>
      <p:sp>
        <p:nvSpPr>
          <p:cNvPr id="43" name="テキスト ボックス 42"/>
          <p:cNvSpPr txBox="1"/>
          <p:nvPr/>
        </p:nvSpPr>
        <p:spPr>
          <a:xfrm>
            <a:off x="107504" y="6546013"/>
            <a:ext cx="1598515" cy="253916"/>
          </a:xfrm>
          <a:prstGeom prst="rect">
            <a:avLst/>
          </a:prstGeom>
          <a:noFill/>
        </p:spPr>
        <p:txBody>
          <a:bodyPr wrap="none" rtlCol="0">
            <a:spAutoFit/>
          </a:bodyPr>
          <a:lstStyle/>
          <a:p>
            <a:r>
              <a:rPr kumimoji="1" lang="ja-JP" altLang="en-US" sz="1050" dirty="0" smtClean="0"/>
              <a:t>出典：「大阪府火災報告」</a:t>
            </a:r>
            <a:endParaRPr kumimoji="1" lang="en-US" altLang="ja-JP" sz="105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305" y="4077072"/>
            <a:ext cx="64801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288" y="1268760"/>
            <a:ext cx="65532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2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43808" y="2760298"/>
            <a:ext cx="3802644" cy="584775"/>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．大阪の消防体制</a:t>
            </a:r>
          </a:p>
        </p:txBody>
      </p:sp>
      <p:sp>
        <p:nvSpPr>
          <p:cNvPr id="3" name="角丸四角形 2"/>
          <p:cNvSpPr/>
          <p:nvPr/>
        </p:nvSpPr>
        <p:spPr>
          <a:xfrm>
            <a:off x="6228184" y="188640"/>
            <a:ext cx="2736304" cy="1800200"/>
          </a:xfrm>
          <a:prstGeom prst="roundRect">
            <a:avLst/>
          </a:prstGeom>
          <a:solidFill>
            <a:schemeClr val="accent1">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 xmlns:a16="http://schemas.microsoft.com/office/drawing/2014/main" id="{AB46C364-8982-4B75-8C3E-9704A90C4F3B}"/>
              </a:ext>
            </a:extLst>
          </p:cNvPr>
          <p:cNvSpPr txBox="1"/>
          <p:nvPr/>
        </p:nvSpPr>
        <p:spPr>
          <a:xfrm>
            <a:off x="6588224" y="390069"/>
            <a:ext cx="2160240" cy="147732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444208" y="944760"/>
            <a:ext cx="2304256" cy="324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 xmlns:a16="http://schemas.microsoft.com/office/drawing/2014/main" id="{69D6E780-A429-4AA1-A803-14C48EB0C6BD}"/>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18</a:t>
            </a:fld>
            <a:endParaRPr kumimoji="1" lang="ja-JP" altLang="en-US" sz="1200" dirty="0"/>
          </a:p>
        </p:txBody>
      </p:sp>
    </p:spTree>
    <p:extLst>
      <p:ext uri="{BB962C8B-B14F-4D97-AF65-F5344CB8AC3E}">
        <p14:creationId xmlns:p14="http://schemas.microsoft.com/office/powerpoint/2010/main" val="274819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576064" y="578297"/>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67925" y="786364"/>
            <a:ext cx="7488832" cy="5693866"/>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１．大阪の状況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①消防の制度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消防業務は、常備消防の市町村消防（消防本部）と、これを補完する非常勤公務員の消防団が担い、予防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警防（救急・消火活動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役割に応じて活動している。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②消防体制</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の消防本部、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署所が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単独の市町村消防が１８本部、広域化されている消防本部は、一部事務組合方式が５本部（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市町）、委託方式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が４本部（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１０市町村）となっている。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一部事務組合方式、委託方式それぞれに運用上の特性があり、地域の実情や市町村間の調整によって広域化が進んでいる。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③消防職員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府内の消防職員は全体で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名。そのうち約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が毎日勤務者（総務・予防等）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で、残りの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千名弱が交替制の隊員として活動。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消防本部の規模によって専任率に差があり、作戦を補強する指揮隊員や通信員の充足度も違いがある（いずれも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小規模本部ほど専任率が低い傾向）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④消防装備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消防ポンプ車の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371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台、救急車の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台をはじめ、消防艇やヘリコプターも含めて、消火活動や救急搬送、救助活動などを、災害の規模や種類に応じて対応する車両等を備えている。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、災害を迅速かつ効果的に鎮圧するための装備として、様々な救助器具を備え、大阪の安全を支えている。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⑤消防予算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消防予算は、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年まで増加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傾向にあったが、その後、減少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傾向。ただし、最近の救急需要の高まりなどにより、近年は横ばい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67544"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19</a:t>
            </a:fld>
            <a:endParaRPr kumimoji="1" lang="ja-JP" altLang="en-US" sz="1200" dirty="0"/>
          </a:p>
        </p:txBody>
      </p:sp>
    </p:spTree>
    <p:extLst>
      <p:ext uri="{BB962C8B-B14F-4D97-AF65-F5344CB8AC3E}">
        <p14:creationId xmlns:p14="http://schemas.microsoft.com/office/powerpoint/2010/main" val="423831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AB46C364-8982-4B75-8C3E-9704A90C4F3B}"/>
              </a:ext>
            </a:extLst>
          </p:cNvPr>
          <p:cNvSpPr txBox="1"/>
          <p:nvPr/>
        </p:nvSpPr>
        <p:spPr>
          <a:xfrm>
            <a:off x="1619672" y="694739"/>
            <a:ext cx="6048672" cy="5570756"/>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目次</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位置づけと検討体制</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世界諸都市の火災の状況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と都心部の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大阪の火災の状況と地域格差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制度と組織</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職員と装備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東京との比較</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消防機能を高めるためのアプローチ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消防機能の類型化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機能強化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の方策（オペレーションの高度化と連携・広域化）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ea"/>
              <a:buAutoNum type="circleNumDbPlain"/>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 xmlns:a16="http://schemas.microsoft.com/office/drawing/2014/main" id="{EFFF58FA-009A-45F3-A925-5A99A3F51BEE}"/>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2</a:t>
            </a:fld>
            <a:endParaRPr kumimoji="1" lang="ja-JP" altLang="en-US" sz="1200" dirty="0"/>
          </a:p>
        </p:txBody>
      </p:sp>
    </p:spTree>
    <p:extLst>
      <p:ext uri="{BB962C8B-B14F-4D97-AF65-F5344CB8AC3E}">
        <p14:creationId xmlns:p14="http://schemas.microsoft.com/office/powerpoint/2010/main" val="174964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576064" y="578297"/>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67544"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20</a:t>
            </a:fld>
            <a:endParaRPr kumimoji="1" lang="ja-JP" altLang="en-US" sz="1200" dirty="0"/>
          </a:p>
        </p:txBody>
      </p:sp>
      <p:sp>
        <p:nvSpPr>
          <p:cNvPr id="8" name="テキスト ボックス 7"/>
          <p:cNvSpPr txBox="1"/>
          <p:nvPr/>
        </p:nvSpPr>
        <p:spPr>
          <a:xfrm>
            <a:off x="899592" y="864289"/>
            <a:ext cx="7304475" cy="450892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２．東京消防庁との比較</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①制度の違いと沿革</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消防行政は市町村消防を原則としているが、東京都だけが、歴史的な経緯により、消防組織法の特例で特別区部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を知事が管理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することとしている。多摩地区については、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年を皮切りに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、東京都が市町村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順次委託を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受け、稲城市と島</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しょ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部を除くほぼ全域を所管。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②消防体制や予算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消防職員数は大阪府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対して約２倍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19,272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。消防予算の総額は、大阪府の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1,085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億円に対して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2,235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億円。人口あたり消防費でも大阪府の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12,279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円に対して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16,690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③消防力</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東京都は人口あたり死者数、建物火災１件あたり焼損面積、火災１件あたり損害額のいずれも、大阪府平均を上回り、特徴的なのは地域間格差が小さく、都域全域を高い消防力でカバーしている。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④救助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東京消防庁は、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隊の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特別高度救助隊と９機のヘリコプターを持つ航空隊があり、震災、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NBC</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大規模水害など、様々な災害に対応できる機動力がある。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一方大阪は、大阪市と堺市に各１隊の特別高度救助隊に加え、高度救助隊が８隊、特別救助隊が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存在し、２機のヘリコプターを持つ航空隊がある。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450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22896539"/>
              </p:ext>
            </p:extLst>
          </p:nvPr>
        </p:nvGraphicFramePr>
        <p:xfrm>
          <a:off x="1315174" y="1575376"/>
          <a:ext cx="6688334" cy="4589929"/>
        </p:xfrm>
        <a:graphic>
          <a:graphicData uri="http://schemas.openxmlformats.org/drawingml/2006/table">
            <a:tbl>
              <a:tblPr firstRow="1" bandRow="1">
                <a:tableStyleId>{5940675A-B579-460E-94D1-54222C63F5DA}</a:tableStyleId>
              </a:tblPr>
              <a:tblGrid>
                <a:gridCol w="1160000">
                  <a:extLst>
                    <a:ext uri="{9D8B030D-6E8A-4147-A177-3AD203B41FA5}">
                      <a16:colId xmlns="" xmlns:a16="http://schemas.microsoft.com/office/drawing/2014/main" val="20000"/>
                    </a:ext>
                  </a:extLst>
                </a:gridCol>
                <a:gridCol w="2825494">
                  <a:extLst>
                    <a:ext uri="{9D8B030D-6E8A-4147-A177-3AD203B41FA5}">
                      <a16:colId xmlns="" xmlns:a16="http://schemas.microsoft.com/office/drawing/2014/main" val="20003"/>
                    </a:ext>
                  </a:extLst>
                </a:gridCol>
                <a:gridCol w="2702840">
                  <a:extLst>
                    <a:ext uri="{9D8B030D-6E8A-4147-A177-3AD203B41FA5}">
                      <a16:colId xmlns="" xmlns:a16="http://schemas.microsoft.com/office/drawing/2014/main" val="20002"/>
                    </a:ext>
                  </a:extLst>
                </a:gridCol>
              </a:tblGrid>
              <a:tr h="440678">
                <a:tc>
                  <a:txBody>
                    <a:bodyPr/>
                    <a:lstStyle/>
                    <a:p>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o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消防本部</a:t>
                      </a:r>
                    </a:p>
                  </a:txBody>
                  <a:tcPr marL="72000" marR="72000" marT="36000" marB="36000" anchor="ctr">
                    <a:solidFill>
                      <a:schemeClr val="tx2">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消防団</a:t>
                      </a:r>
                    </a:p>
                  </a:txBody>
                  <a:tcPr marL="72000" marR="72000" marT="36000" marB="36000" anchor="ctr">
                    <a:noFill/>
                  </a:tcPr>
                </a:tc>
                <a:extLst>
                  <a:ext uri="{0D108BD9-81ED-4DB2-BD59-A6C34878D82A}">
                    <a16:rowId xmlns="" xmlns:a16="http://schemas.microsoft.com/office/drawing/2014/main" val="10000"/>
                  </a:ext>
                </a:extLst>
              </a:tr>
              <a:tr h="440678">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根拠法</a:t>
                      </a:r>
                    </a:p>
                  </a:txBody>
                  <a:tcPr marL="72000" marR="72000" marT="36000" marB="36000" anchor="ct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消防組織法</a:t>
                      </a:r>
                    </a:p>
                  </a:txBody>
                  <a:tcPr marL="72000" marR="72000" marT="36000" marB="36000" anchor="ctr">
                    <a:solidFill>
                      <a:schemeClr val="tx2">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消防組織法</a:t>
                      </a:r>
                    </a:p>
                  </a:txBody>
                  <a:tcPr marL="72000" marR="72000" marT="36000" marB="36000" anchor="ctr"/>
                </a:tc>
                <a:extLst>
                  <a:ext uri="{0D108BD9-81ED-4DB2-BD59-A6C34878D82A}">
                    <a16:rowId xmlns="" xmlns:a16="http://schemas.microsoft.com/office/drawing/2014/main" val="10005"/>
                  </a:ext>
                </a:extLst>
              </a:tr>
              <a:tr h="440678">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組織の性格</a:t>
                      </a:r>
                    </a:p>
                  </a:txBody>
                  <a:tcPr marL="72000" marR="72000" marT="36000" marB="36000" anchor="ct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市町村の機関</a:t>
                      </a:r>
                    </a:p>
                  </a:txBody>
                  <a:tcPr marL="72000" marR="72000" marT="36000" marB="36000" anchor="ctr">
                    <a:solidFill>
                      <a:schemeClr val="tx2">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市町村の機関</a:t>
                      </a:r>
                    </a:p>
                  </a:txBody>
                  <a:tcPr marL="72000" marR="72000" marT="36000" marB="36000" anchor="ctr"/>
                </a:tc>
                <a:extLst>
                  <a:ext uri="{0D108BD9-81ED-4DB2-BD59-A6C34878D82A}">
                    <a16:rowId xmlns="" xmlns:a16="http://schemas.microsoft.com/office/drawing/2014/main" val="10002"/>
                  </a:ext>
                </a:extLst>
              </a:tr>
              <a:tr h="723098">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構成員の身分</a:t>
                      </a:r>
                    </a:p>
                  </a:txBody>
                  <a:tcPr marL="72000" marR="72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常勤の公務員</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（一般地方公務員）</a:t>
                      </a:r>
                    </a:p>
                  </a:txBody>
                  <a:tcPr marL="72000" marR="72000" marT="36000" marB="36000" anchor="ctr">
                    <a:solidFill>
                      <a:schemeClr val="tx2">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非常勤の公務員</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（特別職地方公務員）</a:t>
                      </a:r>
                    </a:p>
                  </a:txBody>
                  <a:tcPr marL="72000" marR="72000" marT="36000" marB="36000" anchor="ctr"/>
                </a:tc>
                <a:extLst>
                  <a:ext uri="{0D108BD9-81ED-4DB2-BD59-A6C34878D82A}">
                    <a16:rowId xmlns="" xmlns:a16="http://schemas.microsoft.com/office/drawing/2014/main" val="10003"/>
                  </a:ext>
                </a:extLst>
              </a:tr>
              <a:tr h="440678">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報酬等</a:t>
                      </a:r>
                    </a:p>
                  </a:txBody>
                  <a:tcPr marL="72000" marR="72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給料、手当等</a:t>
                      </a:r>
                    </a:p>
                  </a:txBody>
                  <a:tcPr marL="72000" marR="72000" marT="36000" marB="36000" anchor="ctr">
                    <a:solidFill>
                      <a:schemeClr val="tx2">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報酬、出勤手当</a:t>
                      </a:r>
                    </a:p>
                  </a:txBody>
                  <a:tcPr marL="72000" marR="72000" marT="36000" marB="36000" anchor="ctr"/>
                </a:tc>
                <a:extLst>
                  <a:ext uri="{0D108BD9-81ED-4DB2-BD59-A6C34878D82A}">
                    <a16:rowId xmlns="" xmlns:a16="http://schemas.microsoft.com/office/drawing/2014/main" val="10004"/>
                  </a:ext>
                </a:extLst>
              </a:tr>
              <a:tr h="1029053">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活動内容</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a:t>
                      </a:r>
                    </a:p>
                  </a:txBody>
                  <a:tcPr marL="72000" marR="72000" marT="36000" marB="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常備消防としての、火災の予防、警報、鎮圧、救助、火災の防除　等</a:t>
                      </a:r>
                    </a:p>
                  </a:txBody>
                  <a:tcPr marL="72000" marR="72000" marT="36000" marB="36000" anchor="ctr">
                    <a:solidFill>
                      <a:schemeClr val="tx2">
                        <a:lumMod val="20000"/>
                        <a:lumOff val="80000"/>
                      </a:schemeClr>
                    </a:solidFill>
                  </a:tcPr>
                </a:tc>
                <a:tc>
                  <a:txBody>
                    <a:bodyPr/>
                    <a:lstStyle/>
                    <a:p>
                      <a:pPr marL="0" indent="0" algn="l">
                        <a:buNone/>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火災の警報、鎮圧、火災の防除　等（</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 xmlns:a16="http://schemas.microsoft.com/office/drawing/2014/main" val="10008"/>
                  </a:ext>
                </a:extLst>
              </a:tr>
              <a:tr h="462443">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財政措置</a:t>
                      </a:r>
                    </a:p>
                  </a:txBody>
                  <a:tcPr marL="72000" marR="72000" marT="36000" marB="36000" anchor="ctr"/>
                </a:tc>
                <a:tc>
                  <a:txBody>
                    <a:bodyPr/>
                    <a:lstStyle/>
                    <a:p>
                      <a:pPr marL="0" indent="0" algn="ctr">
                        <a:buNone/>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市町村が負担</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（地方交付税の基準財政需要額の対象）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tx2">
                        <a:lumMod val="20000"/>
                        <a:lumOff val="80000"/>
                      </a:schemeClr>
                    </a:solidFill>
                  </a:tcPr>
                </a:tc>
                <a:tc>
                  <a:txBody>
                    <a:bodyPr/>
                    <a:lstStyle/>
                    <a:p>
                      <a:pPr marL="0" indent="0" algn="ctr">
                        <a:buNone/>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市町村が</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（地方交付税の基準財政需要額の対象）</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 xmlns:a16="http://schemas.microsoft.com/office/drawing/2014/main" val="10006"/>
                  </a:ext>
                </a:extLst>
              </a:tr>
              <a:tr h="612623">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大阪府の規模</a:t>
                      </a:r>
                    </a:p>
                  </a:txBody>
                  <a:tcPr marL="72000" marR="72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消防本部・</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署所</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消防職員数　</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9,950</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solidFill>
                      <a:schemeClr val="tx2">
                        <a:lumMod val="20000"/>
                        <a:lumOff val="80000"/>
                      </a:schemeClr>
                    </a:solidFill>
                  </a:tcPr>
                </a:tc>
                <a:tc>
                  <a:txBody>
                    <a:bodyPr/>
                    <a:lstStyle/>
                    <a:p>
                      <a:pPr marL="0" indent="0" algn="ctr">
                        <a:buNone/>
                      </a:pP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消防団員数　</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10,551</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tc>
                <a:extLst>
                  <a:ext uri="{0D108BD9-81ED-4DB2-BD59-A6C34878D82A}">
                    <a16:rowId xmlns="" xmlns:a16="http://schemas.microsoft.com/office/drawing/2014/main" val="10007"/>
                  </a:ext>
                </a:extLst>
              </a:tr>
            </a:tbl>
          </a:graphicData>
        </a:graphic>
      </p:graphicFrame>
      <p:sp>
        <p:nvSpPr>
          <p:cNvPr id="3" name="テキスト ボックス 2"/>
          <p:cNvSpPr txBox="1"/>
          <p:nvPr/>
        </p:nvSpPr>
        <p:spPr>
          <a:xfrm>
            <a:off x="8441530" y="6571434"/>
            <a:ext cx="683568" cy="276999"/>
          </a:xfrm>
          <a:prstGeom prst="rect">
            <a:avLst/>
          </a:prstGeom>
          <a:noFill/>
        </p:spPr>
        <p:txBody>
          <a:bodyPr wrap="square" rtlCol="0">
            <a:spAutoFit/>
          </a:bodyPr>
          <a:lstStyle/>
          <a:p>
            <a:pPr algn="r"/>
            <a:fld id="{7FE68FCB-9DD5-42DD-8F40-7D759701862B}" type="slidenum">
              <a:rPr kumimoji="1" lang="ja-JP" altLang="en-US" sz="1200" smtClean="0"/>
              <a:pPr algn="r"/>
              <a:t>21</a:t>
            </a:fld>
            <a:endParaRPr kumimoji="1" lang="ja-JP" altLang="en-US" sz="1200" dirty="0"/>
          </a:p>
        </p:txBody>
      </p:sp>
      <p:sp>
        <p:nvSpPr>
          <p:cNvPr id="2" name="正方形/長方形 1"/>
          <p:cNvSpPr/>
          <p:nvPr/>
        </p:nvSpPr>
        <p:spPr>
          <a:xfrm>
            <a:off x="1298707" y="6279046"/>
            <a:ext cx="6721268" cy="430887"/>
          </a:xfrm>
          <a:prstGeom prst="rect">
            <a:avLst/>
          </a:prstGeom>
        </p:spPr>
        <p:txBody>
          <a:bodyPr wrap="square">
            <a:spAutoFit/>
          </a:bodyPr>
          <a:lstStyle/>
          <a:p>
            <a:pPr lvl="0"/>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消防団の活動内容は、出火時の初期消火から避難誘導、予防や啓発まで市町村によって担う役割が異なっている。大阪市や堺市では大規模災害時の活動に特化した機能別消防団を置く。</a:t>
            </a:r>
          </a:p>
        </p:txBody>
      </p:sp>
      <p:sp>
        <p:nvSpPr>
          <p:cNvPr id="7" name="テキスト ボックス 6"/>
          <p:cNvSpPr txBox="1"/>
          <p:nvPr/>
        </p:nvSpPr>
        <p:spPr>
          <a:xfrm>
            <a:off x="1030161" y="778151"/>
            <a:ext cx="7223627"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消防組織は、市町村の常勤職員が常備消防を担う市町村消防と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、災害発生時に自宅や職場から現場へ駆けつけ、その地域での経験を活かした消火活動・救助活動を行う消防団とがある。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76064" y="578297"/>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67543" y="116632"/>
            <a:ext cx="511256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・・・消防組織と役割</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963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AutoShape 13"/>
          <p:cNvSpPr>
            <a:spLocks noChangeArrowheads="1"/>
          </p:cNvSpPr>
          <p:nvPr/>
        </p:nvSpPr>
        <p:spPr bwMode="auto">
          <a:xfrm>
            <a:off x="3840753" y="4210074"/>
            <a:ext cx="1495425" cy="1646237"/>
          </a:xfrm>
          <a:prstGeom prst="irregularSeal2">
            <a:avLst/>
          </a:prstGeom>
          <a:solidFill>
            <a:srgbClr val="FFFF00">
              <a:alpha val="50195"/>
            </a:srgbClr>
          </a:solidFill>
          <a:ln w="25400" algn="ctr">
            <a:solidFill>
              <a:srgbClr val="FF0000"/>
            </a:solidFill>
            <a:miter lim="800000"/>
            <a:headEnd/>
            <a:tailEnd/>
          </a:ln>
          <a:effectLst>
            <a:outerShdw dist="104727" dir="842175" algn="ctr" rotWithShape="0">
              <a:srgbClr val="FF99CC">
                <a:alpha val="50000"/>
              </a:srgbClr>
            </a:outerShdw>
          </a:effectLst>
        </p:spPr>
        <p:txBody>
          <a:bodyPr wrap="none"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800" b="1"/>
              <a:t>災害</a:t>
            </a:r>
          </a:p>
          <a:p>
            <a:pPr algn="ctr" eaLnBrk="1" hangingPunct="1">
              <a:spcBef>
                <a:spcPct val="0"/>
              </a:spcBef>
              <a:buClrTx/>
              <a:buSzTx/>
              <a:buFontTx/>
              <a:buNone/>
            </a:pPr>
            <a:r>
              <a:rPr lang="ja-JP" altLang="en-US" sz="900" b="1"/>
              <a:t>火災</a:t>
            </a:r>
          </a:p>
          <a:p>
            <a:pPr algn="ctr" eaLnBrk="1" hangingPunct="1">
              <a:spcBef>
                <a:spcPct val="0"/>
              </a:spcBef>
              <a:buClrTx/>
              <a:buSzTx/>
              <a:buFontTx/>
              <a:buNone/>
            </a:pPr>
            <a:r>
              <a:rPr lang="ja-JP" altLang="en-US" sz="900"/>
              <a:t>救急</a:t>
            </a:r>
          </a:p>
          <a:p>
            <a:pPr algn="ctr" eaLnBrk="1" hangingPunct="1">
              <a:spcBef>
                <a:spcPct val="0"/>
              </a:spcBef>
              <a:buClrTx/>
              <a:buSzTx/>
              <a:buFontTx/>
              <a:buNone/>
            </a:pPr>
            <a:r>
              <a:rPr lang="ja-JP" altLang="en-US" sz="900"/>
              <a:t>その他災害</a:t>
            </a:r>
          </a:p>
          <a:p>
            <a:pPr algn="ctr" eaLnBrk="1" hangingPunct="1">
              <a:spcBef>
                <a:spcPct val="0"/>
              </a:spcBef>
              <a:buClrTx/>
              <a:buSzTx/>
              <a:buFontTx/>
              <a:buNone/>
            </a:pPr>
            <a:endParaRPr lang="en-US" altLang="ja-JP" sz="900" b="1"/>
          </a:p>
        </p:txBody>
      </p:sp>
      <p:grpSp>
        <p:nvGrpSpPr>
          <p:cNvPr id="27655" name="グループ化 33"/>
          <p:cNvGrpSpPr>
            <a:grpSpLocks/>
          </p:cNvGrpSpPr>
          <p:nvPr/>
        </p:nvGrpSpPr>
        <p:grpSpPr bwMode="auto">
          <a:xfrm>
            <a:off x="2135778" y="2612826"/>
            <a:ext cx="4722812" cy="4830762"/>
            <a:chOff x="2252078" y="1827573"/>
            <a:chExt cx="4722704" cy="4831727"/>
          </a:xfrm>
        </p:grpSpPr>
        <p:sp>
          <p:nvSpPr>
            <p:cNvPr id="32" name="アーチ 31"/>
            <p:cNvSpPr/>
            <p:nvPr/>
          </p:nvSpPr>
          <p:spPr bwMode="auto">
            <a:xfrm rot="2900446">
              <a:off x="2292824" y="1886837"/>
              <a:ext cx="4741222" cy="4622694"/>
            </a:xfrm>
            <a:prstGeom prst="blockArc">
              <a:avLst>
                <a:gd name="adj1" fmla="val 10800000"/>
                <a:gd name="adj2" fmla="val 20991451"/>
                <a:gd name="adj3" fmla="val 24109"/>
              </a:avLst>
            </a:prstGeom>
            <a:solidFill>
              <a:srgbClr val="FFCC99"/>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ja-JP" altLang="en-US"/>
            </a:p>
          </p:txBody>
        </p:sp>
        <p:sp>
          <p:nvSpPr>
            <p:cNvPr id="33" name="アーチ 32"/>
            <p:cNvSpPr/>
            <p:nvPr/>
          </p:nvSpPr>
          <p:spPr bwMode="auto">
            <a:xfrm rot="13678050">
              <a:off x="2192814" y="1977342"/>
              <a:ext cx="4741222" cy="4622694"/>
            </a:xfrm>
            <a:prstGeom prst="blockArc">
              <a:avLst>
                <a:gd name="adj1" fmla="val 16732669"/>
                <a:gd name="adj2" fmla="val 0"/>
                <a:gd name="adj3" fmla="val 25000"/>
              </a:avLst>
            </a:prstGeom>
            <a:solidFill>
              <a:srgbClr val="FFCC99"/>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ja-JP" altLang="en-US"/>
            </a:p>
          </p:txBody>
        </p:sp>
      </p:grpSp>
      <p:sp>
        <p:nvSpPr>
          <p:cNvPr id="42" name="アーチ 41"/>
          <p:cNvSpPr/>
          <p:nvPr/>
        </p:nvSpPr>
        <p:spPr bwMode="auto">
          <a:xfrm rot="2900446">
            <a:off x="822608" y="1209783"/>
            <a:ext cx="7585075" cy="7396163"/>
          </a:xfrm>
          <a:prstGeom prst="blockArc">
            <a:avLst>
              <a:gd name="adj1" fmla="val 10820195"/>
              <a:gd name="adj2" fmla="val 20258287"/>
              <a:gd name="adj3" fmla="val 17861"/>
            </a:avLst>
          </a:prstGeom>
          <a:solidFill>
            <a:srgbClr val="CCFFCC"/>
          </a:solidFill>
          <a:ln>
            <a:noFill/>
          </a:ln>
          <a:effectLst/>
        </p:spPr>
        <p:txBody>
          <a:bodyPr/>
          <a:lstStyle/>
          <a:p>
            <a:pPr eaLnBrk="1" hangingPunct="1">
              <a:defRPr/>
            </a:pPr>
            <a:endParaRPr lang="ja-JP" altLang="en-US"/>
          </a:p>
        </p:txBody>
      </p:sp>
      <p:sp>
        <p:nvSpPr>
          <p:cNvPr id="43" name="アーチ 42"/>
          <p:cNvSpPr/>
          <p:nvPr/>
        </p:nvSpPr>
        <p:spPr bwMode="auto">
          <a:xfrm rot="13678050">
            <a:off x="652811" y="1355688"/>
            <a:ext cx="7585075" cy="7396162"/>
          </a:xfrm>
          <a:prstGeom prst="blockArc">
            <a:avLst>
              <a:gd name="adj1" fmla="val 17327769"/>
              <a:gd name="adj2" fmla="val 11704"/>
              <a:gd name="adj3" fmla="val 17334"/>
            </a:avLst>
          </a:prstGeom>
          <a:solidFill>
            <a:srgbClr val="CCFFFF"/>
          </a:solidFill>
          <a:ln>
            <a:noFill/>
          </a:ln>
          <a:effectLst/>
        </p:spPr>
        <p:txBody>
          <a:bodyPr/>
          <a:lstStyle/>
          <a:p>
            <a:pPr eaLnBrk="1" hangingPunct="1">
              <a:defRPr/>
            </a:pPr>
            <a:endParaRPr lang="ja-JP" altLang="en-US"/>
          </a:p>
        </p:txBody>
      </p:sp>
      <p:sp>
        <p:nvSpPr>
          <p:cNvPr id="27658" name="Rectangle 6"/>
          <p:cNvSpPr>
            <a:spLocks noChangeArrowheads="1"/>
          </p:cNvSpPr>
          <p:nvPr/>
        </p:nvSpPr>
        <p:spPr bwMode="auto">
          <a:xfrm>
            <a:off x="540341" y="4343424"/>
            <a:ext cx="18653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100" b="1">
                <a:latin typeface="ＭＳ Ｐゴシック" panose="020B0600070205080204" pitchFamily="50" charset="-128"/>
              </a:rPr>
              <a:t>警防課</a:t>
            </a:r>
          </a:p>
          <a:p>
            <a:pPr algn="just" eaLnBrk="1" hangingPunct="1">
              <a:spcBef>
                <a:spcPct val="0"/>
              </a:spcBef>
              <a:buClrTx/>
              <a:buSzTx/>
              <a:buFontTx/>
              <a:buNone/>
            </a:pPr>
            <a:r>
              <a:rPr lang="ja-JP" altLang="en-US" sz="800">
                <a:latin typeface="ＭＳ Ｐゴシック" panose="020B0600070205080204" pitchFamily="50" charset="-128"/>
              </a:rPr>
              <a:t>・消防力の運用</a:t>
            </a:r>
          </a:p>
          <a:p>
            <a:pPr algn="just" eaLnBrk="1" hangingPunct="1">
              <a:spcBef>
                <a:spcPct val="0"/>
              </a:spcBef>
              <a:buClrTx/>
              <a:buSzTx/>
              <a:buFontTx/>
              <a:buNone/>
            </a:pPr>
            <a:r>
              <a:rPr lang="ja-JP" altLang="en-US" sz="800">
                <a:latin typeface="ＭＳ Ｐゴシック" panose="020B0600070205080204" pitchFamily="50" charset="-128"/>
              </a:rPr>
              <a:t>・警防施策の総合企画・調整</a:t>
            </a:r>
          </a:p>
          <a:p>
            <a:pPr algn="just" eaLnBrk="1" hangingPunct="1">
              <a:spcBef>
                <a:spcPct val="0"/>
              </a:spcBef>
              <a:buClrTx/>
              <a:buSzTx/>
              <a:buFontTx/>
              <a:buNone/>
            </a:pPr>
            <a:r>
              <a:rPr lang="ja-JP" altLang="en-US" sz="800">
                <a:latin typeface="ＭＳ Ｐゴシック" panose="020B0600070205080204" pitchFamily="50" charset="-128"/>
              </a:rPr>
              <a:t>・救助業務の企画・調整</a:t>
            </a:r>
          </a:p>
          <a:p>
            <a:pPr algn="just" eaLnBrk="1" hangingPunct="1">
              <a:spcBef>
                <a:spcPct val="0"/>
              </a:spcBef>
              <a:buClrTx/>
              <a:buSzTx/>
              <a:buFontTx/>
              <a:buNone/>
            </a:pPr>
            <a:r>
              <a:rPr lang="ja-JP" altLang="en-US" sz="800">
                <a:latin typeface="ＭＳ Ｐゴシック" panose="020B0600070205080204" pitchFamily="50" charset="-128"/>
              </a:rPr>
              <a:t>・警防統計の総括事務</a:t>
            </a:r>
          </a:p>
          <a:p>
            <a:pPr algn="just" eaLnBrk="1" hangingPunct="1">
              <a:spcBef>
                <a:spcPct val="0"/>
              </a:spcBef>
              <a:buClrTx/>
              <a:buSzTx/>
              <a:buFontTx/>
              <a:buNone/>
            </a:pPr>
            <a:r>
              <a:rPr lang="ja-JP" altLang="en-US" sz="800">
                <a:latin typeface="ＭＳ Ｐゴシック" panose="020B0600070205080204" pitchFamily="50" charset="-128"/>
              </a:rPr>
              <a:t>・消防訓練</a:t>
            </a:r>
          </a:p>
          <a:p>
            <a:pPr eaLnBrk="1" hangingPunct="1">
              <a:spcBef>
                <a:spcPct val="0"/>
              </a:spcBef>
              <a:buClrTx/>
              <a:buSzTx/>
              <a:buFontTx/>
              <a:buNone/>
            </a:pPr>
            <a:r>
              <a:rPr lang="ja-JP" altLang="en-US" sz="800">
                <a:latin typeface="Times New Roman" panose="02020603050405020304" pitchFamily="18" charset="0"/>
              </a:rPr>
              <a:t>・消防警備計画等に関する事務</a:t>
            </a:r>
          </a:p>
          <a:p>
            <a:pPr eaLnBrk="1" hangingPunct="1">
              <a:spcBef>
                <a:spcPct val="0"/>
              </a:spcBef>
              <a:buClrTx/>
              <a:buSzTx/>
              <a:buFontTx/>
              <a:buNone/>
            </a:pPr>
            <a:r>
              <a:rPr lang="ja-JP" altLang="en-US" sz="800">
                <a:latin typeface="Times New Roman" panose="02020603050405020304" pitchFamily="18" charset="0"/>
              </a:rPr>
              <a:t>・地震・風水害等の計画に関する事務</a:t>
            </a:r>
          </a:p>
          <a:p>
            <a:pPr eaLnBrk="1" hangingPunct="1">
              <a:spcBef>
                <a:spcPct val="0"/>
              </a:spcBef>
              <a:buClrTx/>
              <a:buSzTx/>
              <a:buFontTx/>
              <a:buNone/>
            </a:pPr>
            <a:r>
              <a:rPr lang="ja-JP" altLang="en-US" sz="800">
                <a:latin typeface="Times New Roman" panose="02020603050405020304" pitchFamily="18" charset="0"/>
              </a:rPr>
              <a:t>・広域消防応援計画体制に関する事務</a:t>
            </a:r>
          </a:p>
          <a:p>
            <a:pPr eaLnBrk="1" hangingPunct="1">
              <a:spcBef>
                <a:spcPct val="0"/>
              </a:spcBef>
              <a:buClrTx/>
              <a:buSzTx/>
              <a:buFontTx/>
              <a:buNone/>
            </a:pPr>
            <a:r>
              <a:rPr lang="ja-JP" altLang="en-US" sz="800">
                <a:latin typeface="Times New Roman" panose="02020603050405020304" pitchFamily="18" charset="0"/>
              </a:rPr>
              <a:t>・消防水利に関する事務</a:t>
            </a:r>
            <a:endParaRPr lang="ja-JP" altLang="en-US" sz="800" u="sng">
              <a:latin typeface="ＭＳ Ｐゴシック" panose="020B0600070205080204" pitchFamily="50" charset="-128"/>
            </a:endParaRPr>
          </a:p>
        </p:txBody>
      </p:sp>
      <p:sp>
        <p:nvSpPr>
          <p:cNvPr id="27659" name="Rectangle 7"/>
          <p:cNvSpPr>
            <a:spLocks noChangeArrowheads="1"/>
          </p:cNvSpPr>
          <p:nvPr/>
        </p:nvSpPr>
        <p:spPr bwMode="auto">
          <a:xfrm>
            <a:off x="1213441" y="3046436"/>
            <a:ext cx="152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100" b="1">
                <a:latin typeface="ＭＳ Ｐゴシック" panose="020B0600070205080204" pitchFamily="50" charset="-128"/>
              </a:rPr>
              <a:t>情報システム課</a:t>
            </a:r>
          </a:p>
          <a:p>
            <a:pPr algn="just" eaLnBrk="1" hangingPunct="1">
              <a:spcBef>
                <a:spcPct val="0"/>
              </a:spcBef>
              <a:buClrTx/>
              <a:buSzTx/>
              <a:buFontTx/>
              <a:buNone/>
            </a:pPr>
            <a:r>
              <a:rPr lang="ja-JP" altLang="en-US" sz="800">
                <a:latin typeface="ＭＳ Ｐゴシック" panose="020B0600070205080204" pitchFamily="50" charset="-128"/>
              </a:rPr>
              <a:t>・通信施設・電子計算システムに関する事務</a:t>
            </a:r>
            <a:endParaRPr lang="ja-JP" altLang="en-US" sz="800" u="sng">
              <a:latin typeface="ＭＳ Ｐゴシック" panose="020B0600070205080204" pitchFamily="50" charset="-128"/>
            </a:endParaRPr>
          </a:p>
        </p:txBody>
      </p:sp>
      <p:sp>
        <p:nvSpPr>
          <p:cNvPr id="27660" name="Rectangle 8"/>
          <p:cNvSpPr>
            <a:spLocks noChangeArrowheads="1"/>
          </p:cNvSpPr>
          <p:nvPr/>
        </p:nvSpPr>
        <p:spPr bwMode="auto">
          <a:xfrm>
            <a:off x="830853" y="3565549"/>
            <a:ext cx="14335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100" b="1" dirty="0">
                <a:latin typeface="ＭＳ Ｐゴシック" panose="020B0600070205080204" pitchFamily="50" charset="-128"/>
              </a:rPr>
              <a:t>指令課</a:t>
            </a:r>
          </a:p>
          <a:p>
            <a:pPr eaLnBrk="1" hangingPunct="1">
              <a:spcBef>
                <a:spcPct val="0"/>
              </a:spcBef>
              <a:buClrTx/>
              <a:buSzTx/>
              <a:buFontTx/>
              <a:buNone/>
            </a:pPr>
            <a:r>
              <a:rPr lang="ja-JP" altLang="en-US" sz="800" dirty="0">
                <a:latin typeface="ＭＳ Ｐゴシック" panose="020B0600070205080204" pitchFamily="50" charset="-128"/>
              </a:rPr>
              <a:t>・１１９番通報受信</a:t>
            </a:r>
          </a:p>
          <a:p>
            <a:pPr eaLnBrk="1" hangingPunct="1">
              <a:spcBef>
                <a:spcPct val="0"/>
              </a:spcBef>
              <a:buClrTx/>
              <a:buSzTx/>
              <a:buFontTx/>
              <a:buNone/>
            </a:pPr>
            <a:r>
              <a:rPr lang="ja-JP" altLang="en-US" sz="800" dirty="0">
                <a:latin typeface="ＭＳ Ｐゴシック" panose="020B0600070205080204" pitchFamily="50" charset="-128"/>
              </a:rPr>
              <a:t>・指令管制業務</a:t>
            </a:r>
          </a:p>
          <a:p>
            <a:pPr eaLnBrk="1" hangingPunct="1">
              <a:spcBef>
                <a:spcPct val="0"/>
              </a:spcBef>
              <a:buClrTx/>
              <a:buSzTx/>
              <a:buFontTx/>
              <a:buNone/>
            </a:pPr>
            <a:r>
              <a:rPr lang="ja-JP" altLang="en-US" sz="800" dirty="0">
                <a:latin typeface="ＭＳ Ｐゴシック" panose="020B0600070205080204" pitchFamily="50" charset="-128"/>
              </a:rPr>
              <a:t>・消防部隊の運用</a:t>
            </a:r>
          </a:p>
          <a:p>
            <a:pPr eaLnBrk="1" hangingPunct="1">
              <a:spcBef>
                <a:spcPct val="0"/>
              </a:spcBef>
              <a:buClrTx/>
              <a:buSzTx/>
              <a:buFontTx/>
              <a:buNone/>
            </a:pPr>
            <a:r>
              <a:rPr lang="ja-JP" altLang="en-US" sz="800" dirty="0">
                <a:latin typeface="ＭＳ Ｐゴシック" panose="020B0600070205080204" pitchFamily="50" charset="-128"/>
              </a:rPr>
              <a:t>・災害情報の収集・記録・連絡</a:t>
            </a:r>
            <a:endParaRPr lang="ja-JP" altLang="en-US" sz="800" u="sng" dirty="0">
              <a:latin typeface="ＭＳ Ｐゴシック" panose="020B0600070205080204" pitchFamily="50" charset="-128"/>
            </a:endParaRPr>
          </a:p>
        </p:txBody>
      </p:sp>
      <p:sp>
        <p:nvSpPr>
          <p:cNvPr id="27661" name="Rectangle 17"/>
          <p:cNvSpPr>
            <a:spLocks noChangeArrowheads="1"/>
          </p:cNvSpPr>
          <p:nvPr/>
        </p:nvSpPr>
        <p:spPr bwMode="auto">
          <a:xfrm>
            <a:off x="816566" y="5734074"/>
            <a:ext cx="1862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100" b="1">
                <a:latin typeface="ＭＳ Ｐゴシック" panose="020B0600070205080204" pitchFamily="50" charset="-128"/>
              </a:rPr>
              <a:t>救急課</a:t>
            </a:r>
          </a:p>
          <a:p>
            <a:pPr algn="just" eaLnBrk="1" hangingPunct="1">
              <a:spcBef>
                <a:spcPct val="0"/>
              </a:spcBef>
              <a:buClrTx/>
              <a:buSzTx/>
              <a:buFontTx/>
              <a:buNone/>
            </a:pPr>
            <a:r>
              <a:rPr lang="ja-JP" altLang="en-US" sz="800">
                <a:latin typeface="ＭＳ Ｐゴシック" panose="020B0600070205080204" pitchFamily="50" charset="-128"/>
              </a:rPr>
              <a:t>・救急業務の企画・調整</a:t>
            </a:r>
          </a:p>
          <a:p>
            <a:pPr algn="just" eaLnBrk="1" hangingPunct="1">
              <a:spcBef>
                <a:spcPct val="0"/>
              </a:spcBef>
              <a:buClrTx/>
              <a:buSzTx/>
              <a:buFontTx/>
              <a:buNone/>
            </a:pPr>
            <a:r>
              <a:rPr lang="ja-JP" altLang="en-US" sz="800">
                <a:latin typeface="ＭＳ Ｐゴシック" panose="020B0600070205080204" pitchFamily="50" charset="-128"/>
              </a:rPr>
              <a:t>・救急医療機関等への連絡調整</a:t>
            </a:r>
          </a:p>
          <a:p>
            <a:pPr algn="just" eaLnBrk="1" hangingPunct="1">
              <a:spcBef>
                <a:spcPct val="0"/>
              </a:spcBef>
              <a:buClrTx/>
              <a:buSzTx/>
              <a:buFontTx/>
              <a:buNone/>
            </a:pPr>
            <a:r>
              <a:rPr lang="ja-JP" altLang="en-US" sz="800">
                <a:latin typeface="ＭＳ Ｐゴシック" panose="020B0600070205080204" pitchFamily="50" charset="-128"/>
              </a:rPr>
              <a:t>・救急車・救急資器材の配置</a:t>
            </a:r>
          </a:p>
          <a:p>
            <a:pPr algn="just" eaLnBrk="1" hangingPunct="1">
              <a:spcBef>
                <a:spcPct val="0"/>
              </a:spcBef>
              <a:buClrTx/>
              <a:buSzTx/>
              <a:buFontTx/>
              <a:buNone/>
            </a:pPr>
            <a:r>
              <a:rPr lang="ja-JP" altLang="en-US" sz="800">
                <a:latin typeface="ＭＳ Ｐゴシック" panose="020B0600070205080204" pitchFamily="50" charset="-128"/>
              </a:rPr>
              <a:t>・救急技術の研究、隊員の訓練・指導</a:t>
            </a:r>
            <a:endParaRPr lang="ja-JP" altLang="en-US" sz="800" u="sng">
              <a:latin typeface="ＭＳ Ｐゴシック" panose="020B0600070205080204" pitchFamily="50" charset="-128"/>
            </a:endParaRPr>
          </a:p>
        </p:txBody>
      </p:sp>
      <p:sp>
        <p:nvSpPr>
          <p:cNvPr id="27662" name="Rectangle 7"/>
          <p:cNvSpPr>
            <a:spLocks noChangeArrowheads="1"/>
          </p:cNvSpPr>
          <p:nvPr/>
        </p:nvSpPr>
        <p:spPr bwMode="auto">
          <a:xfrm>
            <a:off x="3723278" y="1771674"/>
            <a:ext cx="17811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◆警防事務</a:t>
            </a:r>
          </a:p>
          <a:p>
            <a:pPr algn="just" eaLnBrk="1" hangingPunct="1">
              <a:spcBef>
                <a:spcPct val="0"/>
              </a:spcBef>
              <a:buClrTx/>
              <a:buSzTx/>
              <a:buFontTx/>
              <a:buNone/>
            </a:pPr>
            <a:r>
              <a:rPr lang="ja-JP" altLang="en-US" sz="1000">
                <a:latin typeface="ＭＳ Ｐゴシック" panose="020B0600070205080204" pitchFamily="50" charset="-128"/>
              </a:rPr>
              <a:t>　・道路工事等届出事務</a:t>
            </a:r>
          </a:p>
        </p:txBody>
      </p:sp>
      <p:sp>
        <p:nvSpPr>
          <p:cNvPr id="27663" name="Rectangle 7"/>
          <p:cNvSpPr>
            <a:spLocks noChangeArrowheads="1"/>
          </p:cNvSpPr>
          <p:nvPr/>
        </p:nvSpPr>
        <p:spPr bwMode="auto">
          <a:xfrm>
            <a:off x="4147141" y="1522436"/>
            <a:ext cx="1412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◆立入検査</a:t>
            </a:r>
          </a:p>
        </p:txBody>
      </p:sp>
      <p:sp>
        <p:nvSpPr>
          <p:cNvPr id="27664" name="Rectangle 7"/>
          <p:cNvSpPr>
            <a:spLocks noChangeArrowheads="1"/>
          </p:cNvSpPr>
          <p:nvPr/>
        </p:nvSpPr>
        <p:spPr bwMode="auto">
          <a:xfrm>
            <a:off x="3362916" y="2270149"/>
            <a:ext cx="13922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◆住宅防火指導</a:t>
            </a:r>
          </a:p>
        </p:txBody>
      </p:sp>
      <p:sp>
        <p:nvSpPr>
          <p:cNvPr id="27665" name="Rectangle 7"/>
          <p:cNvSpPr>
            <a:spLocks noChangeArrowheads="1"/>
          </p:cNvSpPr>
          <p:nvPr/>
        </p:nvSpPr>
        <p:spPr bwMode="auto">
          <a:xfrm>
            <a:off x="5100039" y="1765324"/>
            <a:ext cx="178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dirty="0">
                <a:latin typeface="ＭＳ Ｐゴシック" panose="020B0600070205080204" pitchFamily="50" charset="-128"/>
              </a:rPr>
              <a:t>◆警防調査</a:t>
            </a:r>
          </a:p>
          <a:p>
            <a:pPr algn="just" eaLnBrk="1" hangingPunct="1">
              <a:spcBef>
                <a:spcPct val="0"/>
              </a:spcBef>
              <a:buClrTx/>
              <a:buSzTx/>
              <a:buFontTx/>
              <a:buNone/>
            </a:pPr>
            <a:r>
              <a:rPr lang="ja-JP" altLang="en-US" sz="1000" dirty="0">
                <a:latin typeface="ＭＳ Ｐゴシック" panose="020B0600070205080204" pitchFamily="50" charset="-128"/>
              </a:rPr>
              <a:t>　・消火栓調査及び維持管理</a:t>
            </a:r>
          </a:p>
          <a:p>
            <a:pPr algn="just" eaLnBrk="1" hangingPunct="1">
              <a:spcBef>
                <a:spcPct val="0"/>
              </a:spcBef>
              <a:buClrTx/>
              <a:buSzTx/>
              <a:buFontTx/>
              <a:buNone/>
            </a:pPr>
            <a:r>
              <a:rPr lang="ja-JP" altLang="en-US" sz="1000" dirty="0">
                <a:latin typeface="ＭＳ Ｐゴシック" panose="020B0600070205080204" pitchFamily="50" charset="-128"/>
              </a:rPr>
              <a:t>　・その他地水利の調査</a:t>
            </a:r>
          </a:p>
          <a:p>
            <a:pPr algn="just" eaLnBrk="1" hangingPunct="1">
              <a:spcBef>
                <a:spcPct val="0"/>
              </a:spcBef>
              <a:buClrTx/>
              <a:buSzTx/>
              <a:buFontTx/>
              <a:buNone/>
            </a:pPr>
            <a:r>
              <a:rPr lang="ja-JP" altLang="en-US" sz="1000" dirty="0">
                <a:latin typeface="ＭＳ Ｐゴシック" panose="020B0600070205080204" pitchFamily="50" charset="-128"/>
              </a:rPr>
              <a:t>　・消防対象物等の調査</a:t>
            </a:r>
          </a:p>
        </p:txBody>
      </p:sp>
      <p:sp>
        <p:nvSpPr>
          <p:cNvPr id="27666" name="Rectangle 7"/>
          <p:cNvSpPr>
            <a:spLocks noChangeArrowheads="1"/>
          </p:cNvSpPr>
          <p:nvPr/>
        </p:nvSpPr>
        <p:spPr bwMode="auto">
          <a:xfrm>
            <a:off x="5922364" y="2513036"/>
            <a:ext cx="17827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◆警防訓練</a:t>
            </a:r>
          </a:p>
          <a:p>
            <a:pPr algn="just" eaLnBrk="1" hangingPunct="1">
              <a:spcBef>
                <a:spcPct val="0"/>
              </a:spcBef>
              <a:buClrTx/>
              <a:buSzTx/>
              <a:buFontTx/>
              <a:buNone/>
            </a:pPr>
            <a:r>
              <a:rPr lang="ja-JP" altLang="en-US" sz="1000">
                <a:latin typeface="ＭＳ Ｐゴシック" panose="020B0600070205080204" pitchFamily="50" charset="-128"/>
              </a:rPr>
              <a:t>　・警防技術訓練</a:t>
            </a:r>
          </a:p>
          <a:p>
            <a:pPr algn="just" eaLnBrk="1" hangingPunct="1">
              <a:spcBef>
                <a:spcPct val="0"/>
              </a:spcBef>
              <a:buClrTx/>
              <a:buSzTx/>
              <a:buFontTx/>
              <a:buNone/>
            </a:pPr>
            <a:r>
              <a:rPr lang="ja-JP" altLang="en-US" sz="1000">
                <a:latin typeface="ＭＳ Ｐゴシック" panose="020B0600070205080204" pitchFamily="50" charset="-128"/>
              </a:rPr>
              <a:t>　・救助技術訓練</a:t>
            </a:r>
          </a:p>
        </p:txBody>
      </p:sp>
      <p:sp>
        <p:nvSpPr>
          <p:cNvPr id="27667" name="Rectangle 7"/>
          <p:cNvSpPr>
            <a:spLocks noChangeArrowheads="1"/>
          </p:cNvSpPr>
          <p:nvPr/>
        </p:nvSpPr>
        <p:spPr bwMode="auto">
          <a:xfrm>
            <a:off x="6528789" y="3216299"/>
            <a:ext cx="2055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◆自衛消防訓練指導</a:t>
            </a:r>
          </a:p>
          <a:p>
            <a:pPr algn="just" eaLnBrk="1" hangingPunct="1">
              <a:spcBef>
                <a:spcPct val="0"/>
              </a:spcBef>
              <a:buClrTx/>
              <a:buSzTx/>
              <a:buFontTx/>
              <a:buNone/>
            </a:pPr>
            <a:r>
              <a:rPr lang="ja-JP" altLang="en-US" sz="1000">
                <a:latin typeface="ＭＳ Ｐゴシック" panose="020B0600070205080204" pitchFamily="50" charset="-128"/>
              </a:rPr>
              <a:t>　・学校、病院、事業所等に対する</a:t>
            </a:r>
          </a:p>
          <a:p>
            <a:pPr algn="just" eaLnBrk="1" hangingPunct="1">
              <a:spcBef>
                <a:spcPct val="0"/>
              </a:spcBef>
              <a:buClrTx/>
              <a:buSzTx/>
              <a:buFontTx/>
              <a:buNone/>
            </a:pPr>
            <a:r>
              <a:rPr lang="ja-JP" altLang="en-US" sz="1000">
                <a:latin typeface="ＭＳ Ｐゴシック" panose="020B0600070205080204" pitchFamily="50" charset="-128"/>
              </a:rPr>
              <a:t>　　避難、消火、通報訓練の指導</a:t>
            </a:r>
          </a:p>
        </p:txBody>
      </p:sp>
      <p:sp>
        <p:nvSpPr>
          <p:cNvPr id="27668" name="Rectangle 7"/>
          <p:cNvSpPr>
            <a:spLocks noChangeArrowheads="1"/>
          </p:cNvSpPr>
          <p:nvPr/>
        </p:nvSpPr>
        <p:spPr bwMode="auto">
          <a:xfrm>
            <a:off x="6971702" y="4078311"/>
            <a:ext cx="1789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◆地域防災リーダー訓練</a:t>
            </a:r>
          </a:p>
          <a:p>
            <a:pPr algn="just" eaLnBrk="1" hangingPunct="1">
              <a:spcBef>
                <a:spcPct val="0"/>
              </a:spcBef>
              <a:buClrTx/>
              <a:buSzTx/>
              <a:buFontTx/>
              <a:buNone/>
            </a:pPr>
            <a:r>
              <a:rPr lang="ja-JP" altLang="en-US" sz="1000">
                <a:latin typeface="ＭＳ Ｐゴシック" panose="020B0600070205080204" pitchFamily="50" charset="-128"/>
              </a:rPr>
              <a:t>　・地域防災リーダーに対する</a:t>
            </a:r>
          </a:p>
          <a:p>
            <a:pPr algn="just" eaLnBrk="1" hangingPunct="1">
              <a:spcBef>
                <a:spcPct val="0"/>
              </a:spcBef>
              <a:buClrTx/>
              <a:buSzTx/>
              <a:buFontTx/>
              <a:buNone/>
            </a:pPr>
            <a:r>
              <a:rPr lang="ja-JP" altLang="en-US" sz="1000">
                <a:latin typeface="ＭＳ Ｐゴシック" panose="020B0600070205080204" pitchFamily="50" charset="-128"/>
              </a:rPr>
              <a:t>　　消防技術指導</a:t>
            </a:r>
          </a:p>
        </p:txBody>
      </p:sp>
      <p:sp>
        <p:nvSpPr>
          <p:cNvPr id="27669" name="Rectangle 7"/>
          <p:cNvSpPr>
            <a:spLocks noChangeArrowheads="1"/>
          </p:cNvSpPr>
          <p:nvPr/>
        </p:nvSpPr>
        <p:spPr bwMode="auto">
          <a:xfrm>
            <a:off x="6993927" y="4772049"/>
            <a:ext cx="1789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◆普通救命講習</a:t>
            </a:r>
          </a:p>
          <a:p>
            <a:pPr algn="just" eaLnBrk="1" hangingPunct="1">
              <a:spcBef>
                <a:spcPct val="0"/>
              </a:spcBef>
              <a:buClrTx/>
              <a:buSzTx/>
              <a:buFontTx/>
              <a:buNone/>
            </a:pPr>
            <a:r>
              <a:rPr lang="ja-JP" altLang="en-US" sz="1000">
                <a:latin typeface="ＭＳ Ｐゴシック" panose="020B0600070205080204" pitchFamily="50" charset="-128"/>
              </a:rPr>
              <a:t>　・市民に対して、救命技術の</a:t>
            </a:r>
          </a:p>
          <a:p>
            <a:pPr algn="just" eaLnBrk="1" hangingPunct="1">
              <a:spcBef>
                <a:spcPct val="0"/>
              </a:spcBef>
              <a:buClrTx/>
              <a:buSzTx/>
              <a:buFontTx/>
              <a:buNone/>
            </a:pPr>
            <a:r>
              <a:rPr lang="ja-JP" altLang="en-US" sz="1000">
                <a:latin typeface="ＭＳ Ｐゴシック" panose="020B0600070205080204" pitchFamily="50" charset="-128"/>
              </a:rPr>
              <a:t>　　講習会</a:t>
            </a:r>
          </a:p>
        </p:txBody>
      </p:sp>
      <p:sp>
        <p:nvSpPr>
          <p:cNvPr id="27670" name="Rectangle 7"/>
          <p:cNvSpPr>
            <a:spLocks noChangeArrowheads="1"/>
          </p:cNvSpPr>
          <p:nvPr/>
        </p:nvSpPr>
        <p:spPr bwMode="auto">
          <a:xfrm>
            <a:off x="6979639" y="5476899"/>
            <a:ext cx="17891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◆警防機器の点検整備</a:t>
            </a:r>
          </a:p>
        </p:txBody>
      </p:sp>
      <p:sp>
        <p:nvSpPr>
          <p:cNvPr id="27671" name="Rectangle 7"/>
          <p:cNvSpPr>
            <a:spLocks noChangeArrowheads="1"/>
          </p:cNvSpPr>
          <p:nvPr/>
        </p:nvSpPr>
        <p:spPr bwMode="auto">
          <a:xfrm>
            <a:off x="6863752" y="5942036"/>
            <a:ext cx="17811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000">
                <a:latin typeface="ＭＳ Ｐゴシック" panose="020B0600070205080204" pitchFamily="50" charset="-128"/>
              </a:rPr>
              <a:t>◆体力トレーニング</a:t>
            </a:r>
          </a:p>
        </p:txBody>
      </p:sp>
      <p:pic>
        <p:nvPicPr>
          <p:cNvPr id="27672" name="図 6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5153" y="3341711"/>
            <a:ext cx="657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図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016" y="3967186"/>
            <a:ext cx="5159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図 6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341" y="5488011"/>
            <a:ext cx="4286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図 6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6316" y="3375049"/>
            <a:ext cx="738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図 6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1628" y="4386286"/>
            <a:ext cx="7159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Rectangle 7"/>
          <p:cNvSpPr>
            <a:spLocks noChangeArrowheads="1"/>
          </p:cNvSpPr>
          <p:nvPr/>
        </p:nvSpPr>
        <p:spPr bwMode="auto">
          <a:xfrm>
            <a:off x="3989978" y="2927374"/>
            <a:ext cx="695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a:t>・指揮班</a:t>
            </a:r>
          </a:p>
          <a:p>
            <a:pPr eaLnBrk="1" hangingPunct="1">
              <a:spcBef>
                <a:spcPct val="0"/>
              </a:spcBef>
              <a:buClrTx/>
              <a:buSzTx/>
              <a:buFontTx/>
              <a:buNone/>
            </a:pPr>
            <a:r>
              <a:rPr lang="ja-JP" altLang="en-US" sz="1000"/>
              <a:t>　</a:t>
            </a:r>
            <a:r>
              <a:rPr lang="ja-JP" altLang="en-US" sz="800"/>
              <a:t>指揮車</a:t>
            </a:r>
          </a:p>
        </p:txBody>
      </p:sp>
      <p:sp>
        <p:nvSpPr>
          <p:cNvPr id="27678" name="Rectangle 7"/>
          <p:cNvSpPr>
            <a:spLocks noChangeArrowheads="1"/>
          </p:cNvSpPr>
          <p:nvPr/>
        </p:nvSpPr>
        <p:spPr bwMode="auto">
          <a:xfrm>
            <a:off x="4688478" y="2925786"/>
            <a:ext cx="752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a:t>・救助隊</a:t>
            </a:r>
          </a:p>
          <a:p>
            <a:pPr eaLnBrk="1" hangingPunct="1">
              <a:spcBef>
                <a:spcPct val="0"/>
              </a:spcBef>
              <a:buClrTx/>
              <a:buSzTx/>
              <a:buFontTx/>
              <a:buNone/>
            </a:pPr>
            <a:r>
              <a:rPr lang="ja-JP" altLang="en-US" sz="1000"/>
              <a:t>　</a:t>
            </a:r>
            <a:r>
              <a:rPr lang="ja-JP" altLang="en-US" sz="800"/>
              <a:t>救助工作車</a:t>
            </a:r>
          </a:p>
        </p:txBody>
      </p:sp>
      <p:sp>
        <p:nvSpPr>
          <p:cNvPr id="27679" name="Rectangle 7"/>
          <p:cNvSpPr>
            <a:spLocks noChangeArrowheads="1"/>
          </p:cNvSpPr>
          <p:nvPr/>
        </p:nvSpPr>
        <p:spPr bwMode="auto">
          <a:xfrm>
            <a:off x="5499691" y="3238524"/>
            <a:ext cx="9731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a:t>・消火隊</a:t>
            </a:r>
            <a:endParaRPr lang="en-US" altLang="ja-JP" sz="1000"/>
          </a:p>
          <a:p>
            <a:pPr eaLnBrk="1" hangingPunct="1">
              <a:spcBef>
                <a:spcPct val="0"/>
              </a:spcBef>
              <a:buClrTx/>
              <a:buSzTx/>
              <a:buFontTx/>
              <a:buNone/>
            </a:pPr>
            <a:r>
              <a:rPr lang="ja-JP" altLang="en-US" sz="1000"/>
              <a:t>　</a:t>
            </a:r>
            <a:r>
              <a:rPr lang="ja-JP" altLang="en-US" sz="800"/>
              <a:t>ポンプ車</a:t>
            </a:r>
          </a:p>
          <a:p>
            <a:pPr eaLnBrk="1" hangingPunct="1">
              <a:spcBef>
                <a:spcPct val="0"/>
              </a:spcBef>
              <a:buClrTx/>
              <a:buSzTx/>
              <a:buFontTx/>
              <a:buNone/>
            </a:pPr>
            <a:r>
              <a:rPr lang="ja-JP" altLang="en-US" sz="800"/>
              <a:t>　タンク車</a:t>
            </a:r>
          </a:p>
          <a:p>
            <a:pPr eaLnBrk="1" hangingPunct="1">
              <a:spcBef>
                <a:spcPct val="0"/>
              </a:spcBef>
              <a:buClrTx/>
              <a:buSzTx/>
              <a:buFontTx/>
              <a:buNone/>
            </a:pPr>
            <a:r>
              <a:rPr lang="ja-JP" altLang="en-US" sz="800"/>
              <a:t>　小型タンク車</a:t>
            </a:r>
          </a:p>
        </p:txBody>
      </p:sp>
      <p:sp>
        <p:nvSpPr>
          <p:cNvPr id="27680" name="Rectangle 7"/>
          <p:cNvSpPr>
            <a:spLocks noChangeArrowheads="1"/>
          </p:cNvSpPr>
          <p:nvPr/>
        </p:nvSpPr>
        <p:spPr bwMode="auto">
          <a:xfrm>
            <a:off x="6075953" y="5734074"/>
            <a:ext cx="974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a:t>・救急隊</a:t>
            </a:r>
          </a:p>
          <a:p>
            <a:pPr eaLnBrk="1" hangingPunct="1">
              <a:spcBef>
                <a:spcPct val="0"/>
              </a:spcBef>
              <a:buClrTx/>
              <a:buSzTx/>
              <a:buFontTx/>
              <a:buNone/>
            </a:pPr>
            <a:r>
              <a:rPr lang="ja-JP" altLang="en-US" sz="800"/>
              <a:t>　救急車</a:t>
            </a:r>
          </a:p>
        </p:txBody>
      </p:sp>
      <p:sp>
        <p:nvSpPr>
          <p:cNvPr id="27681" name="Rectangle 7"/>
          <p:cNvSpPr>
            <a:spLocks noChangeArrowheads="1"/>
          </p:cNvSpPr>
          <p:nvPr/>
        </p:nvSpPr>
        <p:spPr bwMode="auto">
          <a:xfrm>
            <a:off x="6241053" y="4843486"/>
            <a:ext cx="79533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dirty="0"/>
              <a:t>・特殊隊</a:t>
            </a:r>
          </a:p>
          <a:p>
            <a:pPr eaLnBrk="1" hangingPunct="1">
              <a:spcBef>
                <a:spcPct val="0"/>
              </a:spcBef>
              <a:buClrTx/>
              <a:buSzTx/>
              <a:buFontTx/>
              <a:buNone/>
            </a:pPr>
            <a:r>
              <a:rPr lang="ja-JP" altLang="en-US" sz="800" dirty="0"/>
              <a:t>　はしご車</a:t>
            </a:r>
          </a:p>
          <a:p>
            <a:pPr eaLnBrk="1" hangingPunct="1">
              <a:spcBef>
                <a:spcPct val="0"/>
              </a:spcBef>
              <a:buClrTx/>
              <a:buSzTx/>
              <a:buFontTx/>
              <a:buNone/>
            </a:pPr>
            <a:r>
              <a:rPr lang="ja-JP" altLang="en-US" sz="800" dirty="0"/>
              <a:t>　化学車</a:t>
            </a:r>
          </a:p>
          <a:p>
            <a:pPr eaLnBrk="1" hangingPunct="1">
              <a:spcBef>
                <a:spcPct val="0"/>
              </a:spcBef>
              <a:buClrTx/>
              <a:buSzTx/>
              <a:buFontTx/>
              <a:buNone/>
            </a:pPr>
            <a:r>
              <a:rPr lang="ja-JP" altLang="en-US" sz="800" dirty="0"/>
              <a:t>　救助支援車</a:t>
            </a:r>
          </a:p>
          <a:p>
            <a:pPr eaLnBrk="1" hangingPunct="1">
              <a:spcBef>
                <a:spcPct val="0"/>
              </a:spcBef>
              <a:buClrTx/>
              <a:buSzTx/>
              <a:buFontTx/>
              <a:buNone/>
            </a:pPr>
            <a:r>
              <a:rPr lang="ja-JP" altLang="en-US" sz="800" dirty="0"/>
              <a:t>　消防艇</a:t>
            </a:r>
          </a:p>
        </p:txBody>
      </p:sp>
      <p:pic>
        <p:nvPicPr>
          <p:cNvPr id="27682" name="図 7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29516" y="3106761"/>
            <a:ext cx="534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図 7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29516" y="5032399"/>
            <a:ext cx="506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2" descr="http://www.fdma.go.jp/concern/syota_guideline/img/58_syot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0628" y="4297386"/>
            <a:ext cx="6746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5" name="Rectangle 7"/>
          <p:cNvSpPr>
            <a:spLocks noChangeArrowheads="1"/>
          </p:cNvSpPr>
          <p:nvPr/>
        </p:nvSpPr>
        <p:spPr bwMode="auto">
          <a:xfrm>
            <a:off x="2553291" y="4605361"/>
            <a:ext cx="12271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000" b="1"/>
              <a:t>航空隊</a:t>
            </a:r>
            <a:r>
              <a:rPr lang="ja-JP" altLang="en-US" sz="800"/>
              <a:t>（ヘリコプター）</a:t>
            </a:r>
            <a:endParaRPr lang="ja-JP" altLang="en-US" sz="800" b="1"/>
          </a:p>
          <a:p>
            <a:pPr eaLnBrk="1" hangingPunct="1">
              <a:spcBef>
                <a:spcPct val="0"/>
              </a:spcBef>
              <a:buClrTx/>
              <a:buSzTx/>
              <a:buFontTx/>
              <a:buNone/>
            </a:pPr>
            <a:r>
              <a:rPr lang="ja-JP" altLang="en-US" sz="800"/>
              <a:t>航空消防に関すること</a:t>
            </a:r>
          </a:p>
          <a:p>
            <a:pPr eaLnBrk="1" hangingPunct="1">
              <a:spcBef>
                <a:spcPct val="0"/>
              </a:spcBef>
              <a:buClrTx/>
              <a:buSzTx/>
              <a:buFontTx/>
              <a:buNone/>
            </a:pPr>
            <a:r>
              <a:rPr lang="ja-JP" altLang="en-US" sz="800"/>
              <a:t>その他特命事項</a:t>
            </a:r>
          </a:p>
          <a:p>
            <a:pPr eaLnBrk="1" hangingPunct="1">
              <a:spcBef>
                <a:spcPct val="0"/>
              </a:spcBef>
              <a:buClrTx/>
              <a:buSzTx/>
              <a:buFontTx/>
              <a:buNone/>
            </a:pPr>
            <a:endParaRPr lang="ja-JP" altLang="en-US" sz="800"/>
          </a:p>
        </p:txBody>
      </p:sp>
      <p:sp>
        <p:nvSpPr>
          <p:cNvPr id="75" name="Rectangle 7"/>
          <p:cNvSpPr>
            <a:spLocks noChangeArrowheads="1"/>
          </p:cNvSpPr>
          <p:nvPr/>
        </p:nvSpPr>
        <p:spPr bwMode="auto">
          <a:xfrm>
            <a:off x="2553291" y="5370536"/>
            <a:ext cx="1239837" cy="730250"/>
          </a:xfrm>
          <a:prstGeom prst="rect">
            <a:avLst/>
          </a:prstGeom>
          <a:noFill/>
          <a:ln w="9525">
            <a:noFill/>
            <a:miter lim="800000"/>
            <a:headEnd/>
            <a:tailEnd/>
          </a:ln>
        </p:spPr>
        <p:txBody>
          <a:bodyPr lIns="74295" tIns="8890" rIns="74295" bIns="8890" anchor="ctr"/>
          <a:lstStyle/>
          <a:p>
            <a:pPr eaLnBrk="1" hangingPunct="1">
              <a:defRPr/>
            </a:pPr>
            <a:r>
              <a:rPr kumimoji="1" lang="ja-JP" altLang="en-US" sz="1000" b="1" dirty="0">
                <a:latin typeface="Arial" charset="0"/>
              </a:rPr>
              <a:t>方面隊</a:t>
            </a:r>
            <a:r>
              <a:rPr kumimoji="1" lang="ja-JP" altLang="en-US" sz="800" dirty="0">
                <a:latin typeface="+mj-lt"/>
              </a:rPr>
              <a:t>（方面隊車）</a:t>
            </a:r>
            <a:endParaRPr kumimoji="1" lang="en-US" altLang="ja-JP" sz="800" dirty="0">
              <a:latin typeface="+mj-lt"/>
            </a:endParaRPr>
          </a:p>
          <a:p>
            <a:pPr eaLnBrk="1" hangingPunct="1">
              <a:defRPr/>
            </a:pPr>
            <a:r>
              <a:rPr kumimoji="1" lang="ja-JP" altLang="en-US" sz="800" dirty="0">
                <a:latin typeface="Arial" charset="0"/>
              </a:rPr>
              <a:t>災害、警防業務における</a:t>
            </a:r>
          </a:p>
          <a:p>
            <a:pPr eaLnBrk="1" hangingPunct="1">
              <a:defRPr/>
            </a:pPr>
            <a:r>
              <a:rPr kumimoji="1" lang="ja-JP" altLang="en-US" sz="800" dirty="0">
                <a:latin typeface="Arial" charset="0"/>
              </a:rPr>
              <a:t>指揮・情報収集・広報</a:t>
            </a:r>
          </a:p>
          <a:p>
            <a:pPr eaLnBrk="1" hangingPunct="1">
              <a:defRPr/>
            </a:pPr>
            <a:r>
              <a:rPr kumimoji="1" lang="ja-JP" altLang="en-US" sz="800" dirty="0">
                <a:latin typeface="Arial" charset="0"/>
              </a:rPr>
              <a:t>助言・指導</a:t>
            </a:r>
          </a:p>
          <a:p>
            <a:pPr eaLnBrk="1" hangingPunct="1">
              <a:defRPr/>
            </a:pPr>
            <a:endParaRPr kumimoji="1" lang="ja-JP" altLang="en-US" sz="1000" dirty="0">
              <a:latin typeface="Arial" charset="0"/>
            </a:endParaRPr>
          </a:p>
        </p:txBody>
      </p:sp>
      <p:sp>
        <p:nvSpPr>
          <p:cNvPr id="27687" name="右矢印 72"/>
          <p:cNvSpPr>
            <a:spLocks noChangeArrowheads="1"/>
          </p:cNvSpPr>
          <p:nvPr/>
        </p:nvSpPr>
        <p:spPr bwMode="auto">
          <a:xfrm>
            <a:off x="3370853" y="3084536"/>
            <a:ext cx="654050" cy="306388"/>
          </a:xfrm>
          <a:prstGeom prst="rightArrow">
            <a:avLst>
              <a:gd name="adj1" fmla="val 50000"/>
              <a:gd name="adj2" fmla="val 4987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kumimoji="0" lang="ja-JP" altLang="en-US" sz="1000">
                <a:solidFill>
                  <a:schemeClr val="bg1"/>
                </a:solidFill>
                <a:latin typeface="Times New Roman" panose="02020603050405020304" pitchFamily="18" charset="0"/>
              </a:rPr>
              <a:t> 出場指令</a:t>
            </a:r>
          </a:p>
        </p:txBody>
      </p:sp>
      <p:sp>
        <p:nvSpPr>
          <p:cNvPr id="27688" name="下矢印 76"/>
          <p:cNvSpPr>
            <a:spLocks noChangeArrowheads="1"/>
          </p:cNvSpPr>
          <p:nvPr/>
        </p:nvSpPr>
        <p:spPr bwMode="auto">
          <a:xfrm>
            <a:off x="2932703" y="3789386"/>
            <a:ext cx="328613" cy="601663"/>
          </a:xfrm>
          <a:prstGeom prst="downArrow">
            <a:avLst>
              <a:gd name="adj1" fmla="val 50000"/>
              <a:gd name="adj2" fmla="val 4996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kumimoji="0" lang="ja-JP" altLang="en-US" sz="1000">
                <a:solidFill>
                  <a:schemeClr val="bg1"/>
                </a:solidFill>
                <a:latin typeface="Times New Roman" panose="02020603050405020304" pitchFamily="18" charset="0"/>
              </a:rPr>
              <a:t>出場指令</a:t>
            </a:r>
          </a:p>
        </p:txBody>
      </p:sp>
      <p:cxnSp>
        <p:nvCxnSpPr>
          <p:cNvPr id="27689" name="カギ線コネクタ 79"/>
          <p:cNvCxnSpPr>
            <a:cxnSpLocks noChangeShapeType="1"/>
            <a:stCxn id="27658" idx="3"/>
            <a:endCxn id="27685" idx="1"/>
          </p:cNvCxnSpPr>
          <p:nvPr/>
        </p:nvCxnSpPr>
        <p:spPr bwMode="auto">
          <a:xfrm flipV="1">
            <a:off x="2405653" y="4872061"/>
            <a:ext cx="147638" cy="119063"/>
          </a:xfrm>
          <a:prstGeom prst="bentConnector3">
            <a:avLst>
              <a:gd name="adj1" fmla="val 49463"/>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90" name="カギ線コネクタ 81"/>
          <p:cNvCxnSpPr>
            <a:cxnSpLocks noChangeShapeType="1"/>
            <a:stCxn id="27658" idx="3"/>
            <a:endCxn id="75" idx="1"/>
          </p:cNvCxnSpPr>
          <p:nvPr/>
        </p:nvCxnSpPr>
        <p:spPr bwMode="auto">
          <a:xfrm>
            <a:off x="2405653" y="4991124"/>
            <a:ext cx="147638" cy="744537"/>
          </a:xfrm>
          <a:prstGeom prst="bentConnector3">
            <a:avLst>
              <a:gd name="adj1" fmla="val 50000"/>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91" name="Rectangle 5"/>
          <p:cNvSpPr>
            <a:spLocks noChangeArrowheads="1"/>
          </p:cNvSpPr>
          <p:nvPr/>
        </p:nvSpPr>
        <p:spPr bwMode="auto">
          <a:xfrm>
            <a:off x="1127716" y="2538436"/>
            <a:ext cx="1365250" cy="319088"/>
          </a:xfrm>
          <a:prstGeom prst="rect">
            <a:avLst/>
          </a:prstGeom>
          <a:solidFill>
            <a:srgbClr val="FFFFCC"/>
          </a:solidFill>
          <a:ln w="25400">
            <a:solidFill>
              <a:srgbClr val="000000"/>
            </a:solidFill>
            <a:miter lim="800000"/>
            <a:headEnd/>
            <a:tailEnd/>
          </a:ln>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1" dirty="0">
                <a:latin typeface="ＭＳ Ｐゴシック" panose="020B0600070205080204" pitchFamily="50" charset="-128"/>
              </a:rPr>
              <a:t>消防本部</a:t>
            </a:r>
            <a:endParaRPr lang="ja-JP" altLang="en-US" sz="1400" u="sng" dirty="0">
              <a:latin typeface="ＭＳ Ｐゴシック" panose="020B0600070205080204" pitchFamily="50" charset="-128"/>
            </a:endParaRPr>
          </a:p>
        </p:txBody>
      </p:sp>
      <p:sp>
        <p:nvSpPr>
          <p:cNvPr id="27692" name="Rectangle 9"/>
          <p:cNvSpPr>
            <a:spLocks noChangeArrowheads="1"/>
          </p:cNvSpPr>
          <p:nvPr/>
        </p:nvSpPr>
        <p:spPr bwMode="auto">
          <a:xfrm>
            <a:off x="2377078" y="1901849"/>
            <a:ext cx="719138" cy="315912"/>
          </a:xfrm>
          <a:prstGeom prst="rect">
            <a:avLst/>
          </a:prstGeom>
          <a:solidFill>
            <a:srgbClr val="FFFF99">
              <a:alpha val="70195"/>
            </a:srgbClr>
          </a:solidFill>
          <a:ln w="25400">
            <a:solidFill>
              <a:srgbClr val="000000"/>
            </a:solidFill>
            <a:miter lim="800000"/>
            <a:headEnd/>
            <a:tailEnd/>
          </a:ln>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400" b="1">
                <a:latin typeface="ＭＳ Ｐゴシック" panose="020B0600070205080204" pitchFamily="50" charset="-128"/>
              </a:rPr>
              <a:t>消防署</a:t>
            </a:r>
            <a:endParaRPr lang="ja-JP" altLang="en-US" sz="1400" u="sng">
              <a:latin typeface="ＭＳ Ｐゴシック" panose="020B0600070205080204" pitchFamily="50" charset="-128"/>
            </a:endParaRPr>
          </a:p>
        </p:txBody>
      </p:sp>
      <p:sp>
        <p:nvSpPr>
          <p:cNvPr id="27693" name="Rectangle 7"/>
          <p:cNvSpPr>
            <a:spLocks noChangeArrowheads="1"/>
          </p:cNvSpPr>
          <p:nvPr/>
        </p:nvSpPr>
        <p:spPr bwMode="auto">
          <a:xfrm>
            <a:off x="2678703" y="3611586"/>
            <a:ext cx="9683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800" b="1"/>
              <a:t>指令情報センター</a:t>
            </a:r>
          </a:p>
        </p:txBody>
      </p:sp>
      <p:cxnSp>
        <p:nvCxnSpPr>
          <p:cNvPr id="27694" name="カギ線コネクタ 799743"/>
          <p:cNvCxnSpPr>
            <a:cxnSpLocks noChangeShapeType="1"/>
          </p:cNvCxnSpPr>
          <p:nvPr/>
        </p:nvCxnSpPr>
        <p:spPr bwMode="auto">
          <a:xfrm flipV="1">
            <a:off x="2264366" y="3700486"/>
            <a:ext cx="473075" cy="225425"/>
          </a:xfrm>
          <a:prstGeom prst="bentConnector3">
            <a:avLst>
              <a:gd name="adj1" fmla="val 50000"/>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95" name="Rectangle 9"/>
          <p:cNvSpPr>
            <a:spLocks noChangeArrowheads="1"/>
          </p:cNvSpPr>
          <p:nvPr/>
        </p:nvSpPr>
        <p:spPr bwMode="auto">
          <a:xfrm>
            <a:off x="3993153" y="1270024"/>
            <a:ext cx="1263650" cy="215900"/>
          </a:xfrm>
          <a:prstGeom prst="rect">
            <a:avLst/>
          </a:prstGeom>
          <a:solidFill>
            <a:srgbClr val="FFFF99">
              <a:alpha val="70195"/>
            </a:srgbClr>
          </a:solidFill>
          <a:ln w="9525">
            <a:solidFill>
              <a:srgbClr val="000000"/>
            </a:solidFill>
            <a:miter lim="800000"/>
            <a:headEnd/>
            <a:tailEnd/>
          </a:ln>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200">
                <a:latin typeface="ＭＳ Ｐゴシック" panose="020B0600070205080204" pitchFamily="50" charset="-128"/>
              </a:rPr>
              <a:t>通常業務</a:t>
            </a:r>
            <a:endParaRPr lang="ja-JP" altLang="en-US" sz="1200" u="sng">
              <a:latin typeface="ＭＳ Ｐゴシック" panose="020B0600070205080204" pitchFamily="50" charset="-128"/>
            </a:endParaRPr>
          </a:p>
        </p:txBody>
      </p:sp>
      <p:sp>
        <p:nvSpPr>
          <p:cNvPr id="27696" name="Rectangle 9"/>
          <p:cNvSpPr>
            <a:spLocks noChangeArrowheads="1"/>
          </p:cNvSpPr>
          <p:nvPr/>
        </p:nvSpPr>
        <p:spPr bwMode="auto">
          <a:xfrm>
            <a:off x="3993153" y="2641624"/>
            <a:ext cx="1263650" cy="215900"/>
          </a:xfrm>
          <a:prstGeom prst="rect">
            <a:avLst/>
          </a:prstGeom>
          <a:solidFill>
            <a:srgbClr val="FFFF99">
              <a:alpha val="70195"/>
            </a:srgbClr>
          </a:solidFill>
          <a:ln w="9525">
            <a:solidFill>
              <a:srgbClr val="000000"/>
            </a:solidFill>
            <a:miter lim="800000"/>
            <a:headEnd/>
            <a:tailEnd/>
          </a:ln>
        </p:spPr>
        <p:txBody>
          <a:bodyPr lIns="74295" tIns="8890" rIns="74295" bIns="8890" anchor="ctr"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200">
                <a:latin typeface="ＭＳ Ｐゴシック" panose="020B0600070205080204" pitchFamily="50" charset="-128"/>
              </a:rPr>
              <a:t>災害活動</a:t>
            </a:r>
            <a:endParaRPr lang="ja-JP" altLang="en-US" sz="1200" u="sng">
              <a:latin typeface="ＭＳ Ｐゴシック" panose="020B0600070205080204" pitchFamily="50" charset="-128"/>
            </a:endParaRPr>
          </a:p>
        </p:txBody>
      </p:sp>
      <p:sp>
        <p:nvSpPr>
          <p:cNvPr id="799766" name="ストライプ矢印 799765"/>
          <p:cNvSpPr/>
          <p:nvPr/>
        </p:nvSpPr>
        <p:spPr bwMode="auto">
          <a:xfrm rot="5020013">
            <a:off x="4256678" y="3895749"/>
            <a:ext cx="319088" cy="284162"/>
          </a:xfrm>
          <a:prstGeom prst="stripedRightArrow">
            <a:avLst/>
          </a:prstGeom>
          <a:solidFill>
            <a:srgbClr val="FF0000"/>
          </a:solidFill>
          <a:ln>
            <a:noFill/>
          </a:ln>
          <a:effectLst/>
        </p:spPr>
        <p:txBody>
          <a:bodyPr/>
          <a:lstStyle/>
          <a:p>
            <a:pPr eaLnBrk="1" hangingPunct="1">
              <a:defRPr/>
            </a:pPr>
            <a:endParaRPr lang="ja-JP" altLang="en-US"/>
          </a:p>
        </p:txBody>
      </p:sp>
      <p:sp>
        <p:nvSpPr>
          <p:cNvPr id="121" name="ストライプ矢印 120"/>
          <p:cNvSpPr/>
          <p:nvPr/>
        </p:nvSpPr>
        <p:spPr bwMode="auto">
          <a:xfrm rot="6747114">
            <a:off x="4786903" y="3917974"/>
            <a:ext cx="319088" cy="284162"/>
          </a:xfrm>
          <a:prstGeom prst="stripedRightArrow">
            <a:avLst/>
          </a:prstGeom>
          <a:solidFill>
            <a:srgbClr val="FF0000"/>
          </a:solidFill>
          <a:ln>
            <a:noFill/>
          </a:ln>
          <a:effectLst/>
        </p:spPr>
        <p:txBody>
          <a:bodyPr/>
          <a:lstStyle/>
          <a:p>
            <a:pPr eaLnBrk="1" hangingPunct="1">
              <a:defRPr/>
            </a:pPr>
            <a:endParaRPr lang="ja-JP" altLang="en-US"/>
          </a:p>
        </p:txBody>
      </p:sp>
      <p:sp>
        <p:nvSpPr>
          <p:cNvPr id="122" name="ストライプ矢印 121"/>
          <p:cNvSpPr/>
          <p:nvPr/>
        </p:nvSpPr>
        <p:spPr bwMode="auto">
          <a:xfrm rot="8238624">
            <a:off x="5226641" y="4222774"/>
            <a:ext cx="319087" cy="284162"/>
          </a:xfrm>
          <a:prstGeom prst="stripedRightArrow">
            <a:avLst/>
          </a:prstGeom>
          <a:solidFill>
            <a:srgbClr val="FF0000"/>
          </a:solidFill>
          <a:ln>
            <a:noFill/>
          </a:ln>
          <a:effectLst/>
        </p:spPr>
        <p:txBody>
          <a:bodyPr/>
          <a:lstStyle/>
          <a:p>
            <a:pPr eaLnBrk="1" hangingPunct="1">
              <a:defRPr/>
            </a:pPr>
            <a:endParaRPr lang="ja-JP" altLang="en-US"/>
          </a:p>
        </p:txBody>
      </p:sp>
      <p:sp>
        <p:nvSpPr>
          <p:cNvPr id="123" name="ストライプ矢印 122"/>
          <p:cNvSpPr/>
          <p:nvPr/>
        </p:nvSpPr>
        <p:spPr bwMode="auto">
          <a:xfrm rot="9732587">
            <a:off x="5439366" y="4599011"/>
            <a:ext cx="319087" cy="284163"/>
          </a:xfrm>
          <a:prstGeom prst="stripedRightArrow">
            <a:avLst/>
          </a:prstGeom>
          <a:solidFill>
            <a:srgbClr val="FF0000"/>
          </a:solidFill>
          <a:ln>
            <a:noFill/>
          </a:ln>
          <a:effectLst/>
        </p:spPr>
        <p:txBody>
          <a:bodyPr/>
          <a:lstStyle/>
          <a:p>
            <a:pPr eaLnBrk="1" hangingPunct="1">
              <a:defRPr/>
            </a:pPr>
            <a:endParaRPr lang="ja-JP" altLang="en-US"/>
          </a:p>
        </p:txBody>
      </p:sp>
      <p:sp>
        <p:nvSpPr>
          <p:cNvPr id="124" name="ストライプ矢印 123"/>
          <p:cNvSpPr/>
          <p:nvPr/>
        </p:nvSpPr>
        <p:spPr bwMode="auto">
          <a:xfrm rot="12570611">
            <a:off x="5359991" y="5353074"/>
            <a:ext cx="319087" cy="284162"/>
          </a:xfrm>
          <a:prstGeom prst="stripedRightArrow">
            <a:avLst/>
          </a:prstGeom>
          <a:solidFill>
            <a:srgbClr val="FF0000"/>
          </a:solidFill>
          <a:ln>
            <a:noFill/>
          </a:ln>
          <a:effectLst/>
        </p:spPr>
        <p:txBody>
          <a:bodyPr/>
          <a:lstStyle/>
          <a:p>
            <a:pPr eaLnBrk="1" hangingPunct="1">
              <a:defRPr/>
            </a:pPr>
            <a:endParaRPr lang="ja-JP" altLang="en-US"/>
          </a:p>
        </p:txBody>
      </p:sp>
      <p:sp>
        <p:nvSpPr>
          <p:cNvPr id="125" name="ストライプ矢印 124"/>
          <p:cNvSpPr/>
          <p:nvPr/>
        </p:nvSpPr>
        <p:spPr bwMode="auto">
          <a:xfrm rot="2363245">
            <a:off x="3580403" y="4516461"/>
            <a:ext cx="319088" cy="284163"/>
          </a:xfrm>
          <a:prstGeom prst="stripedRightArrow">
            <a:avLst/>
          </a:prstGeom>
          <a:solidFill>
            <a:srgbClr val="FF0000"/>
          </a:solidFill>
          <a:ln>
            <a:noFill/>
          </a:ln>
          <a:effectLst/>
        </p:spPr>
        <p:txBody>
          <a:bodyPr/>
          <a:lstStyle/>
          <a:p>
            <a:pPr eaLnBrk="1" hangingPunct="1">
              <a:defRPr/>
            </a:pPr>
            <a:endParaRPr lang="ja-JP" altLang="en-US"/>
          </a:p>
        </p:txBody>
      </p:sp>
      <p:sp>
        <p:nvSpPr>
          <p:cNvPr id="126" name="ストライプ矢印 125"/>
          <p:cNvSpPr/>
          <p:nvPr/>
        </p:nvSpPr>
        <p:spPr bwMode="auto">
          <a:xfrm>
            <a:off x="3488328" y="5060974"/>
            <a:ext cx="319088" cy="284162"/>
          </a:xfrm>
          <a:prstGeom prst="stripedRightArrow">
            <a:avLst/>
          </a:prstGeom>
          <a:solidFill>
            <a:srgbClr val="FF0000"/>
          </a:solidFill>
          <a:ln>
            <a:noFill/>
          </a:ln>
          <a:effectLst/>
        </p:spPr>
        <p:txBody>
          <a:bodyPr/>
          <a:lstStyle/>
          <a:p>
            <a:pPr eaLnBrk="1" hangingPunct="1">
              <a:defRPr/>
            </a:pPr>
            <a:endParaRPr lang="ja-JP" altLang="en-US"/>
          </a:p>
        </p:txBody>
      </p:sp>
      <p:sp>
        <p:nvSpPr>
          <p:cNvPr id="56" name="テキスト ボックス 55"/>
          <p:cNvSpPr txBox="1"/>
          <p:nvPr/>
        </p:nvSpPr>
        <p:spPr>
          <a:xfrm>
            <a:off x="8440010" y="6560271"/>
            <a:ext cx="683568" cy="276999"/>
          </a:xfrm>
          <a:prstGeom prst="rect">
            <a:avLst/>
          </a:prstGeom>
          <a:noFill/>
        </p:spPr>
        <p:txBody>
          <a:bodyPr wrap="square" rtlCol="0">
            <a:spAutoFit/>
          </a:bodyPr>
          <a:lstStyle/>
          <a:p>
            <a:pPr algn="r"/>
            <a:fld id="{7FE68FCB-9DD5-42DD-8F40-7D759701862B}" type="slidenum">
              <a:rPr kumimoji="1" lang="ja-JP" altLang="en-US" sz="1200" smtClean="0"/>
              <a:pPr algn="r"/>
              <a:t>22</a:t>
            </a:fld>
            <a:endParaRPr kumimoji="1" lang="ja-JP" altLang="en-US" sz="1200" dirty="0"/>
          </a:p>
        </p:txBody>
      </p:sp>
      <p:cxnSp>
        <p:nvCxnSpPr>
          <p:cNvPr id="57" name="直線コネクタ 56"/>
          <p:cNvCxnSpPr/>
          <p:nvPr/>
        </p:nvCxnSpPr>
        <p:spPr>
          <a:xfrm>
            <a:off x="195929" y="573273"/>
            <a:ext cx="8572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51520" y="111608"/>
            <a:ext cx="4887170"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・・・消防業務体制</a:t>
            </a:r>
          </a:p>
        </p:txBody>
      </p:sp>
    </p:spTree>
    <p:extLst>
      <p:ext uri="{BB962C8B-B14F-4D97-AF65-F5344CB8AC3E}">
        <p14:creationId xmlns:p14="http://schemas.microsoft.com/office/powerpoint/2010/main" val="250048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339752" y="6237312"/>
            <a:ext cx="6192688" cy="565146"/>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800" dirty="0" smtClean="0">
                <a:latin typeface="+mn-ea"/>
                <a:cs typeface="Meiryo UI" panose="020B0604030504040204" pitchFamily="50" charset="-128"/>
              </a:rPr>
              <a:t>（注）以下について、会議後に訂正（平成</a:t>
            </a:r>
            <a:r>
              <a:rPr lang="en-US" altLang="ja-JP" sz="800" dirty="0" smtClean="0">
                <a:latin typeface="+mn-ea"/>
                <a:cs typeface="Meiryo UI" panose="020B0604030504040204" pitchFamily="50" charset="-128"/>
              </a:rPr>
              <a:t>29</a:t>
            </a:r>
            <a:r>
              <a:rPr lang="ja-JP" altLang="en-US" sz="800" dirty="0" smtClean="0">
                <a:latin typeface="+mn-ea"/>
                <a:cs typeface="Meiryo UI" panose="020B0604030504040204" pitchFamily="50" charset="-128"/>
              </a:rPr>
              <a:t>年７月</a:t>
            </a:r>
            <a:r>
              <a:rPr lang="en-US" altLang="ja-JP" sz="800" dirty="0">
                <a:latin typeface="+mn-ea"/>
                <a:cs typeface="Meiryo UI" panose="020B0604030504040204" pitchFamily="50" charset="-128"/>
              </a:rPr>
              <a:t>14</a:t>
            </a:r>
            <a:r>
              <a:rPr lang="ja-JP" altLang="en-US" sz="800" dirty="0" smtClean="0">
                <a:latin typeface="+mn-ea"/>
                <a:cs typeface="Meiryo UI" panose="020B0604030504040204" pitchFamily="50" charset="-128"/>
              </a:rPr>
              <a:t>日訂正）</a:t>
            </a:r>
            <a:endParaRPr lang="en-US" altLang="ja-JP" sz="800" dirty="0" smtClean="0">
              <a:latin typeface="+mn-ea"/>
              <a:cs typeface="Meiryo UI" panose="020B0604030504040204" pitchFamily="50" charset="-128"/>
            </a:endParaRPr>
          </a:p>
          <a:p>
            <a:r>
              <a:rPr kumimoji="1" lang="ja-JP" altLang="en-US" sz="800" dirty="0" smtClean="0">
                <a:latin typeface="+mn-ea"/>
                <a:cs typeface="Meiryo UI" panose="020B0604030504040204" pitchFamily="50" charset="-128"/>
              </a:rPr>
              <a:t>　①「四條畷市」、「大東四條畷消防組合」の表記の誤り</a:t>
            </a:r>
            <a:endParaRPr kumimoji="1" lang="en-US" altLang="ja-JP" sz="800" dirty="0" smtClean="0">
              <a:latin typeface="+mn-ea"/>
              <a:cs typeface="Meiryo UI" panose="020B0604030504040204" pitchFamily="50" charset="-128"/>
            </a:endParaRPr>
          </a:p>
          <a:p>
            <a:r>
              <a:rPr kumimoji="1" lang="ja-JP" altLang="en-US" sz="800" dirty="0" smtClean="0">
                <a:latin typeface="+mn-ea"/>
                <a:cs typeface="Meiryo UI" panose="020B0604030504040204" pitchFamily="50" charset="-128"/>
              </a:rPr>
              <a:t>　②　「大阪市」、「堺市、高石市」、「摂津市」、「箕面市、豊能町」、「北部（小計）」、「守口市、門真市」、「大東市、四條畷市」、「東部（小計）」、</a:t>
            </a:r>
            <a:endParaRPr kumimoji="1" lang="en-US" altLang="ja-JP" sz="800" dirty="0" smtClean="0">
              <a:latin typeface="+mn-ea"/>
              <a:cs typeface="Meiryo UI" panose="020B0604030504040204" pitchFamily="50" charset="-128"/>
            </a:endParaRPr>
          </a:p>
          <a:p>
            <a:r>
              <a:rPr lang="ja-JP" altLang="en-US" sz="800" dirty="0" smtClean="0">
                <a:latin typeface="+mn-ea"/>
                <a:cs typeface="Meiryo UI" panose="020B0604030504040204" pitchFamily="50" charset="-128"/>
              </a:rPr>
              <a:t>　</a:t>
            </a:r>
            <a:r>
              <a:rPr lang="ja-JP" altLang="en-US" sz="800" dirty="0">
                <a:latin typeface="+mn-ea"/>
                <a:cs typeface="Meiryo UI" panose="020B0604030504040204" pitchFamily="50" charset="-128"/>
              </a:rPr>
              <a:t>　</a:t>
            </a:r>
            <a:r>
              <a:rPr lang="ja-JP" altLang="en-US" sz="800" dirty="0" smtClean="0">
                <a:latin typeface="+mn-ea"/>
                <a:cs typeface="Meiryo UI" panose="020B0604030504040204" pitchFamily="50" charset="-128"/>
              </a:rPr>
              <a:t>　</a:t>
            </a:r>
            <a:r>
              <a:rPr kumimoji="1" lang="ja-JP" altLang="en-US" sz="800" dirty="0" smtClean="0">
                <a:latin typeface="+mn-ea"/>
                <a:cs typeface="Meiryo UI" panose="020B0604030504040204" pitchFamily="50" charset="-128"/>
              </a:rPr>
              <a:t>「柏原市、羽曳野市、藤井寺市」、「松原市」、「南河内北（小計）」、「和泉市」、「泉州北（小計）」の昼間人口の数値の誤り</a:t>
            </a:r>
            <a:endParaRPr kumimoji="1" lang="ja-JP" altLang="en-US" sz="800" dirty="0">
              <a:latin typeface="+mn-ea"/>
              <a:cs typeface="Meiryo UI" panose="020B060403050404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37431"/>
            <a:ext cx="6624737" cy="572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974377" y="143328"/>
            <a:ext cx="156966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市町村／面積／人口</a:t>
            </a:r>
          </a:p>
        </p:txBody>
      </p:sp>
      <p:sp>
        <p:nvSpPr>
          <p:cNvPr id="7" name="テキスト ボックス 6"/>
          <p:cNvSpPr txBox="1"/>
          <p:nvPr/>
        </p:nvSpPr>
        <p:spPr>
          <a:xfrm>
            <a:off x="569083" y="980728"/>
            <a:ext cx="461665" cy="2631490"/>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rPr>
              <a:t>大阪府</a:t>
            </a:r>
            <a:r>
              <a:rPr lang="ja-JP" altLang="en-US" b="1" dirty="0">
                <a:latin typeface="Meiryo UI" panose="020B0604030504040204" pitchFamily="50" charset="-128"/>
                <a:ea typeface="Meiryo UI" panose="020B0604030504040204" pitchFamily="50" charset="-128"/>
              </a:rPr>
              <a:t>域</a:t>
            </a:r>
            <a:r>
              <a:rPr kumimoji="1" lang="ja-JP" altLang="en-US" b="1" dirty="0">
                <a:latin typeface="Meiryo UI" panose="020B0604030504040204" pitchFamily="50" charset="-128"/>
                <a:ea typeface="Meiryo UI" panose="020B0604030504040204" pitchFamily="50" charset="-128"/>
              </a:rPr>
              <a:t>の消防本部一覧</a:t>
            </a:r>
          </a:p>
        </p:txBody>
      </p:sp>
      <p:sp>
        <p:nvSpPr>
          <p:cNvPr id="9" name="テキスト ボックス 8"/>
          <p:cNvSpPr txBox="1"/>
          <p:nvPr/>
        </p:nvSpPr>
        <p:spPr>
          <a:xfrm>
            <a:off x="6652101" y="130079"/>
            <a:ext cx="800219"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消防本部</a:t>
            </a:r>
          </a:p>
        </p:txBody>
      </p:sp>
      <p:cxnSp>
        <p:nvCxnSpPr>
          <p:cNvPr id="3" name="直線コネクタ 2"/>
          <p:cNvCxnSpPr/>
          <p:nvPr/>
        </p:nvCxnSpPr>
        <p:spPr>
          <a:xfrm>
            <a:off x="5274724" y="404664"/>
            <a:ext cx="3495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916" y="3645024"/>
            <a:ext cx="1188000" cy="1723549"/>
          </a:xfrm>
          <a:prstGeom prst="rect">
            <a:avLst/>
          </a:prstGeom>
          <a:noFill/>
          <a:ln>
            <a:solidFill>
              <a:schemeClr val="bg1">
                <a:lumMod val="75000"/>
              </a:schemeClr>
            </a:solidFill>
          </a:ln>
        </p:spPr>
        <p:txBody>
          <a:bodyPr wrap="none" rtlCol="0">
            <a:no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４３市町村</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８ブロック</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消防本部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（５組合濃い網）</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（４委託薄い網）</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252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消防</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署所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5496" y="58272"/>
            <a:ext cx="345638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0197" y="5368573"/>
            <a:ext cx="862737" cy="276999"/>
          </a:xfrm>
          <a:prstGeom prst="rect">
            <a:avLst/>
          </a:prstGeom>
          <a:noFill/>
        </p:spPr>
        <p:txBody>
          <a:bodyPr wrap="none" rtlCol="0">
            <a:spAutoFit/>
          </a:bodyPr>
          <a:lstStyle/>
          <a:p>
            <a:r>
              <a:rPr kumimoji="1" lang="en-US" altLang="ja-JP" sz="1200" dirty="0"/>
              <a:t>H27</a:t>
            </a:r>
            <a:r>
              <a:rPr lang="en-US" altLang="ja-JP" sz="1200" dirty="0"/>
              <a:t>.4</a:t>
            </a:r>
            <a:r>
              <a:rPr lang="ja-JP" altLang="en-US" sz="1200" dirty="0"/>
              <a:t>現在</a:t>
            </a:r>
            <a:endParaRPr kumimoji="1" lang="ja-JP" altLang="en-US" sz="1200" dirty="0"/>
          </a:p>
        </p:txBody>
      </p:sp>
      <p:sp>
        <p:nvSpPr>
          <p:cNvPr id="13" name="テキスト ボックス 12"/>
          <p:cNvSpPr txBox="1"/>
          <p:nvPr/>
        </p:nvSpPr>
        <p:spPr>
          <a:xfrm>
            <a:off x="35496" y="5900012"/>
            <a:ext cx="1656000" cy="415498"/>
          </a:xfrm>
          <a:prstGeom prst="rect">
            <a:avLst/>
          </a:prstGeom>
          <a:noFill/>
        </p:spPr>
        <p:txBody>
          <a:bodyPr wrap="square" rtlCol="0">
            <a:spAutoFit/>
          </a:bodyPr>
          <a:lstStyle/>
          <a:p>
            <a:r>
              <a:rPr kumimoji="1" lang="ja-JP" altLang="en-US" sz="1000" dirty="0" smtClean="0"/>
              <a:t>出典：「消防防災・震災対策</a:t>
            </a:r>
            <a:endParaRPr kumimoji="1" lang="en-US" altLang="ja-JP" sz="1000" dirty="0" smtClean="0"/>
          </a:p>
          <a:p>
            <a:r>
              <a:rPr lang="ja-JP" altLang="en-US" sz="1000" dirty="0"/>
              <a:t>　</a:t>
            </a:r>
            <a:r>
              <a:rPr lang="ja-JP" altLang="en-US" sz="1000" dirty="0" smtClean="0"/>
              <a:t>　　　</a:t>
            </a:r>
            <a:r>
              <a:rPr kumimoji="1" lang="ja-JP" altLang="en-US" sz="1000" dirty="0" smtClean="0"/>
              <a:t>現況調査」</a:t>
            </a:r>
            <a:endParaRPr kumimoji="1" lang="en-US" altLang="ja-JP" sz="1000" dirty="0" smtClean="0"/>
          </a:p>
        </p:txBody>
      </p:sp>
      <p:sp>
        <p:nvSpPr>
          <p:cNvPr id="14" name="テキスト ボックス 13"/>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23</a:t>
            </a:fld>
            <a:endParaRPr kumimoji="1" lang="ja-JP" altLang="en-US" sz="1200" dirty="0"/>
          </a:p>
        </p:txBody>
      </p:sp>
    </p:spTree>
    <p:extLst>
      <p:ext uri="{BB962C8B-B14F-4D97-AF65-F5344CB8AC3E}">
        <p14:creationId xmlns:p14="http://schemas.microsoft.com/office/powerpoint/2010/main" val="119478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42866257"/>
              </p:ext>
            </p:extLst>
          </p:nvPr>
        </p:nvGraphicFramePr>
        <p:xfrm>
          <a:off x="132812" y="980728"/>
          <a:ext cx="8915545" cy="4339005"/>
        </p:xfrm>
        <a:graphic>
          <a:graphicData uri="http://schemas.openxmlformats.org/drawingml/2006/table">
            <a:tbl>
              <a:tblPr firstRow="1" bandRow="1">
                <a:tableStyleId>{5940675A-B579-460E-94D1-54222C63F5DA}</a:tableStyleId>
              </a:tblPr>
              <a:tblGrid>
                <a:gridCol w="968693">
                  <a:extLst>
                    <a:ext uri="{9D8B030D-6E8A-4147-A177-3AD203B41FA5}">
                      <a16:colId xmlns="" xmlns:a16="http://schemas.microsoft.com/office/drawing/2014/main" val="20000"/>
                    </a:ext>
                  </a:extLst>
                </a:gridCol>
                <a:gridCol w="2042196">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gridCol w="792088">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285360">
                <a:tc rowSpan="2">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単独消防</a:t>
                      </a:r>
                    </a:p>
                  </a:txBody>
                  <a:tcPr anchor="ctr">
                    <a:solidFill>
                      <a:schemeClr val="accent1">
                        <a:lumMod val="40000"/>
                        <a:lumOff val="6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一部事務組合</a:t>
                      </a:r>
                    </a:p>
                  </a:txBody>
                  <a:tcPr anchor="ctr">
                    <a:solidFill>
                      <a:schemeClr val="accent1">
                        <a:lumMod val="40000"/>
                        <a:lumOff val="60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事務委託</a:t>
                      </a:r>
                    </a:p>
                  </a:txBody>
                  <a:tcPr anchor="ctr">
                    <a:solidFill>
                      <a:schemeClr val="accent1">
                        <a:lumMod val="40000"/>
                        <a:lumOff val="6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285360">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消防組合名</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構成市</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受託市</a:t>
                      </a:r>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委託市</a:t>
                      </a:r>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extLst>
                  <a:ext uri="{0D108BD9-81ED-4DB2-BD59-A6C34878D82A}">
                    <a16:rowId xmlns="" xmlns:a16="http://schemas.microsoft.com/office/drawing/2014/main" val="10001"/>
                  </a:ext>
                </a:extLst>
              </a:tr>
              <a:tr h="1315823">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大阪府内の状況</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大阪市、東大阪市、吹田市、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摂津市、高槻市、茨木市、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池田市、交野市、八尾市、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松原市、河内長野市、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大阪狭山市、岸和田市、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泉大津市、貝塚市、和泉市、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島本町、忠岡町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枚方寝屋川</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守口市門真市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大東四條畷</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柏原羽曳野藤井寺</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泉州南広域</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枚方市、寝屋川市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守口市、門真市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大東市、四條畷市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柏原市、羽曳野市、藤井寺市</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泉佐野市、泉南市、阪南市、熊取町、田尻町、岬町</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箕面市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豊中市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富田林市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高石市</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豊能町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能勢町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太子町、河南町、千早赤阪村</a:t>
                      </a:r>
                    </a:p>
                  </a:txBody>
                  <a:tcPr/>
                </a:tc>
                <a:extLst>
                  <a:ext uri="{0D108BD9-81ED-4DB2-BD59-A6C34878D82A}">
                    <a16:rowId xmlns="" xmlns:a16="http://schemas.microsoft.com/office/drawing/2014/main" val="10002"/>
                  </a:ext>
                </a:extLst>
              </a:tr>
              <a:tr h="269506">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１８市町</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５組合・１５市町</a:t>
                      </a:r>
                    </a:p>
                  </a:txBody>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４組・１０市</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町村</a:t>
                      </a:r>
                    </a:p>
                  </a:txBody>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153734">
                <a:tc gridSpan="6">
                  <a:txBody>
                    <a:bodyPr/>
                    <a:lstStyle/>
                    <a:p>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tcPr>
                </a:tc>
                <a:tc hMerge="1">
                  <a:txBody>
                    <a:bodyPr/>
                    <a:lstStyle/>
                    <a:p>
                      <a:pPr algn="ctr"/>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c hMerge="1">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extLst>
                  <a:ext uri="{0D108BD9-81ED-4DB2-BD59-A6C34878D82A}">
                    <a16:rowId xmlns="" xmlns:a16="http://schemas.microsoft.com/office/drawing/2014/main" val="10005"/>
                  </a:ext>
                </a:extLst>
              </a:tr>
              <a:tr h="44389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制度の概要</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一般的な市町村消防の形態</a:t>
                      </a:r>
                    </a:p>
                  </a:txBody>
                  <a:tcPr/>
                </a:tc>
                <a:tc grid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市町村が消防事務を共同して処理するために協議により規約を定め設置する特別地方公共団体</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a:txBody>
                  <a:tcPr/>
                </a:tc>
                <a:tc grid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市町村の消防事務の執行管理を他の市町村に委ねる制度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61827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p>
                  </a:txBody>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一つの自治体で管理執行が完結するため、民意を反映しやすく、かつ意思決定が迅速</a:t>
                      </a:r>
                    </a:p>
                  </a:txBody>
                  <a:tcPr/>
                </a:tc>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財産の保有が可能</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議会や管理者、監査委員等の固有の執行機関を持ち、責任の所在が明確</a:t>
                      </a:r>
                    </a:p>
                  </a:txBody>
                  <a:tcPr/>
                </a:tc>
                <a:tc hMerge="1">
                  <a:txBody>
                    <a:bodyPr/>
                    <a:lstStyle/>
                    <a:p>
                      <a:endParaRPr kumimoji="1" lang="ja-JP" altLang="en-US"/>
                    </a:p>
                  </a:txBody>
                  <a:tcPr/>
                </a:tc>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受託団体に管理執行が委ねられるため、意思決定が迅速で、効率性に優れた共同処理方式と言われている</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extLst>
                  <a:ext uri="{0D108BD9-81ED-4DB2-BD59-A6C34878D82A}">
                    <a16:rowId xmlns="" xmlns:a16="http://schemas.microsoft.com/office/drawing/2014/main" val="10006"/>
                  </a:ext>
                </a:extLst>
              </a:tr>
              <a:tr h="96705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p>
                  </a:txBody>
                  <a:tcPr>
                    <a:lnB w="12700" cap="flat" cmpd="sng" algn="ctr">
                      <a:solidFill>
                        <a:schemeClr val="tx1"/>
                      </a:solidFill>
                      <a:prstDash val="solid"/>
                      <a:round/>
                      <a:headEnd type="none" w="med" len="med"/>
                      <a:tailEnd type="none" w="med" len="med"/>
                    </a:lnB>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特に小規模消防では隊員の兼任率が高く、専門人材の確保が難しく、また使用頻度の少ない高規格装備の維持に課題</a:t>
                      </a:r>
                    </a:p>
                  </a:txBody>
                  <a:tcPr>
                    <a:lnB w="12700" cap="flat" cmpd="sng" algn="ctr">
                      <a:solidFill>
                        <a:schemeClr val="tx1"/>
                      </a:solidFill>
                      <a:prstDash val="solid"/>
                      <a:round/>
                      <a:headEnd type="none" w="med" len="med"/>
                      <a:tailEnd type="none" w="med" len="med"/>
                    </a:lnB>
                  </a:tcPr>
                </a:tc>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構成団体の増加により、意見調整に時間を要し、迅速な意思決定が難しくなると指摘されることがある</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また、各構成団体から権限が一部事務組合に移行するため、当該事務は構成団体の議会等の直接の審議の対象とならない</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委託・受託双方の団体において権限が完全に受託団体に移動することに懸念を生む場合がある</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（委託団体は、当該事務に関して直接権限を行使できなくなり、受託団体は、当該事務に関する責任をすべて負う必要がある等）</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10007"/>
                  </a:ext>
                </a:extLst>
              </a:tr>
            </a:tbl>
          </a:graphicData>
        </a:graphic>
      </p:graphicFrame>
      <p:sp>
        <p:nvSpPr>
          <p:cNvPr id="3" name="テキスト ボックス 2"/>
          <p:cNvSpPr txBox="1"/>
          <p:nvPr/>
        </p:nvSpPr>
        <p:spPr>
          <a:xfrm>
            <a:off x="202159" y="5472806"/>
            <a:ext cx="8567708" cy="461665"/>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その他の方式</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消防組織には上記以外に、組合方式の一形態として、他の行政サービスと一体的に運用するものも含めて「広域連合」の方式がある。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 xmlns:a16="http://schemas.microsoft.com/office/drawing/2014/main" id="{B82CA0A3-07A2-4D34-AC5F-EF5F4FA352FC}"/>
              </a:ext>
            </a:extLst>
          </p:cNvPr>
          <p:cNvSpPr/>
          <p:nvPr/>
        </p:nvSpPr>
        <p:spPr>
          <a:xfrm>
            <a:off x="251520" y="6381328"/>
            <a:ext cx="6513322" cy="415498"/>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出典）　メリット・課題欄・・・　地方公共団体の事務の共同処理の改革に関する研究会報告書（</a:t>
            </a:r>
            <a:r>
              <a:rPr lang="en-US" altLang="ja-JP" sz="1050" dirty="0">
                <a:latin typeface="Meiryo UI" panose="020B0604030504040204" pitchFamily="50" charset="-128"/>
                <a:ea typeface="Meiryo UI" panose="020B0604030504040204" pitchFamily="50" charset="-128"/>
              </a:rPr>
              <a:t>H 21.12 </a:t>
            </a:r>
            <a:r>
              <a:rPr lang="ja-JP" altLang="en-US" sz="1050" dirty="0">
                <a:latin typeface="Meiryo UI" panose="020B0604030504040204" pitchFamily="50" charset="-128"/>
                <a:ea typeface="Meiryo UI" panose="020B0604030504040204" pitchFamily="50" charset="-128"/>
              </a:rPr>
              <a:t>総務省）</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委託、一部事務組合の全国件数・・・　「地方公共団体間の事務の共同処理の状況調（</a:t>
            </a:r>
            <a:r>
              <a:rPr lang="en-US" altLang="ja-JP" sz="1050" dirty="0">
                <a:latin typeface="Meiryo UI" panose="020B0604030504040204" pitchFamily="50" charset="-128"/>
                <a:ea typeface="Meiryo UI" panose="020B0604030504040204" pitchFamily="50" charset="-128"/>
              </a:rPr>
              <a:t>H28.7.1</a:t>
            </a:r>
            <a:r>
              <a:rPr lang="ja-JP" altLang="en-US" sz="1050" dirty="0">
                <a:latin typeface="Meiryo UI" panose="020B0604030504040204" pitchFamily="50" charset="-128"/>
                <a:ea typeface="Meiryo UI" panose="020B0604030504040204" pitchFamily="50" charset="-128"/>
              </a:rPr>
              <a:t>現在）」</a:t>
            </a:r>
            <a:endParaRPr lang="en-US" altLang="ja-JP" sz="105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24</a:t>
            </a:fld>
            <a:endParaRPr kumimoji="1" lang="ja-JP" altLang="en-US" sz="1200" dirty="0"/>
          </a:p>
        </p:txBody>
      </p:sp>
      <p:cxnSp>
        <p:nvCxnSpPr>
          <p:cNvPr id="7" name="直線コネクタ 6"/>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1152" y="74964"/>
            <a:ext cx="718715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・・・消防事務方式の種別と大阪の状況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07504" y="980728"/>
            <a:ext cx="8928000" cy="2160240"/>
          </a:xfrm>
          <a:prstGeom prst="rect">
            <a:avLst/>
          </a:prstGeom>
          <a:noFill/>
          <a:ln w="3810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1052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21151" y="74964"/>
            <a:ext cx="5098921"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・・・消防職員の状況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25</a:t>
            </a:fld>
            <a:endParaRPr kumimoji="1" lang="ja-JP" altLang="en-US" sz="1200" dirty="0"/>
          </a:p>
        </p:txBody>
      </p:sp>
      <p:sp>
        <p:nvSpPr>
          <p:cNvPr id="7" name="正方形/長方形 6"/>
          <p:cNvSpPr/>
          <p:nvPr/>
        </p:nvSpPr>
        <p:spPr>
          <a:xfrm>
            <a:off x="755596" y="575472"/>
            <a:ext cx="7704856"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府内の消防職員は全体で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名。そのうち約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が毎日勤務者（総務・予防等）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で、残りの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千名弱が交替制の隊員として活動。</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消防本部によって、完全専任から完全兼任まで大きな差があり、消火活動を補強する指揮隊員や通信員の充足度も違いがある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（いずれも、小規模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本部ほど専任率が低い傾向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テキスト ボックス 1">
            <a:extLst>
              <a:ext uri="{FF2B5EF4-FFF2-40B4-BE49-F238E27FC236}">
                <a16:creationId xmlns="" xmlns:a16="http://schemas.microsoft.com/office/drawing/2014/main" id="{B7C11C12-D1E7-47A6-AF30-F9E388B8DC5C}"/>
              </a:ext>
            </a:extLst>
          </p:cNvPr>
          <p:cNvSpPr txBox="1"/>
          <p:nvPr/>
        </p:nvSpPr>
        <p:spPr>
          <a:xfrm>
            <a:off x="1879798" y="6312366"/>
            <a:ext cx="6606296"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専任隊員欄の薄い網掛けは専任隊員が０人のところ。専任隊員率欄の白抜きは専任率</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　薄い網掛けは専任率０％</a:t>
            </a:r>
          </a:p>
        </p:txBody>
      </p:sp>
      <p:sp>
        <p:nvSpPr>
          <p:cNvPr id="8" name="テキスト ボックス 7"/>
          <p:cNvSpPr txBox="1"/>
          <p:nvPr/>
        </p:nvSpPr>
        <p:spPr>
          <a:xfrm>
            <a:off x="107504" y="6588765"/>
            <a:ext cx="3024336" cy="246221"/>
          </a:xfrm>
          <a:prstGeom prst="rect">
            <a:avLst/>
          </a:prstGeom>
          <a:noFill/>
        </p:spPr>
        <p:txBody>
          <a:bodyPr wrap="square" rtlCol="0">
            <a:spAutoFit/>
          </a:bodyPr>
          <a:lstStyle/>
          <a:p>
            <a:r>
              <a:rPr kumimoji="1" lang="ja-JP" altLang="en-US" sz="1000" dirty="0" smtClean="0"/>
              <a:t>出典：「消防防災・震災対策現況調査（大阪府）」</a:t>
            </a:r>
            <a:endParaRPr kumimoji="1" lang="en-US" altLang="ja-JP" sz="1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277" y="1546093"/>
            <a:ext cx="7344817" cy="477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7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4864"/>
            <a:ext cx="23780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819136" y="44624"/>
            <a:ext cx="287129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・・・消防職員の年齢構成</a:t>
            </a:r>
            <a:endParaRPr kumimoji="1" lang="en-US" altLang="ja-JP" sz="20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8428083" y="6544540"/>
            <a:ext cx="627430" cy="276999"/>
          </a:xfrm>
          <a:prstGeom prst="rect">
            <a:avLst/>
          </a:prstGeom>
          <a:noFill/>
        </p:spPr>
        <p:txBody>
          <a:bodyPr wrap="square" rtlCol="0">
            <a:spAutoFit/>
          </a:bodyPr>
          <a:lstStyle/>
          <a:p>
            <a:pPr algn="r"/>
            <a:fld id="{7FE68FCB-9DD5-42DD-8F40-7D759701862B}" type="slidenum">
              <a:rPr kumimoji="1" lang="ja-JP" altLang="en-US" sz="1200" smtClean="0"/>
              <a:pPr algn="r"/>
              <a:t>26</a:t>
            </a:fld>
            <a:endParaRPr kumimoji="1" lang="ja-JP" altLang="en-US" sz="1200" dirty="0"/>
          </a:p>
        </p:txBody>
      </p:sp>
      <p:sp>
        <p:nvSpPr>
          <p:cNvPr id="4" name="テキスト ボックス 3"/>
          <p:cNvSpPr txBox="1"/>
          <p:nvPr/>
        </p:nvSpPr>
        <p:spPr>
          <a:xfrm>
            <a:off x="539552" y="2041103"/>
            <a:ext cx="1444626" cy="307777"/>
          </a:xfrm>
          <a:prstGeom prst="rect">
            <a:avLst/>
          </a:prstGeom>
          <a:noFill/>
          <a:ln>
            <a:solidFill>
              <a:schemeClr val="bg1">
                <a:lumMod val="75000"/>
              </a:schemeClr>
            </a:solidFill>
          </a:ln>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万以上の</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市</a:t>
            </a:r>
          </a:p>
        </p:txBody>
      </p:sp>
      <p:sp>
        <p:nvSpPr>
          <p:cNvPr id="10" name="テキスト ボックス 9"/>
          <p:cNvSpPr txBox="1"/>
          <p:nvPr/>
        </p:nvSpPr>
        <p:spPr>
          <a:xfrm>
            <a:off x="2699791" y="2035749"/>
            <a:ext cx="1491114" cy="307777"/>
          </a:xfrm>
          <a:prstGeom prst="rect">
            <a:avLst/>
          </a:prstGeom>
          <a:noFill/>
          <a:ln>
            <a:solidFill>
              <a:schemeClr val="bg1">
                <a:lumMod val="75000"/>
              </a:schemeClr>
            </a:solidFill>
          </a:ln>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万人台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のＢ市</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932039" y="2035749"/>
            <a:ext cx="1548822" cy="307777"/>
          </a:xfrm>
          <a:prstGeom prst="rect">
            <a:avLst/>
          </a:prstGeom>
          <a:noFill/>
          <a:ln>
            <a:solidFill>
              <a:schemeClr val="bg1">
                <a:lumMod val="75000"/>
              </a:schemeClr>
            </a:solidFill>
          </a:ln>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以下のＣ町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332970" y="2041103"/>
            <a:ext cx="1261884" cy="307777"/>
          </a:xfrm>
          <a:prstGeom prst="rect">
            <a:avLst/>
          </a:prstGeom>
          <a:solidFill>
            <a:schemeClr val="bg1">
              <a:lumMod val="85000"/>
            </a:schemeClr>
          </a:solid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大阪府全消防</a:t>
            </a:r>
          </a:p>
        </p:txBody>
      </p:sp>
      <p:sp>
        <p:nvSpPr>
          <p:cNvPr id="3" name="テキスト ボックス 2"/>
          <p:cNvSpPr txBox="1"/>
          <p:nvPr/>
        </p:nvSpPr>
        <p:spPr>
          <a:xfrm>
            <a:off x="251520" y="1382236"/>
            <a:ext cx="1872208" cy="461665"/>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代の層が抜けた後に人員不足の谷が来る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483767" y="1382236"/>
            <a:ext cx="1836000" cy="646331"/>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代が厚いがベテラン層が薄く、既に幹部人材が不足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788024" y="1382236"/>
            <a:ext cx="1814871" cy="646331"/>
          </a:xfrm>
          <a:prstGeom prst="rect">
            <a:avLst/>
          </a:prstGeom>
          <a:noFill/>
        </p:spPr>
        <p:txBody>
          <a:bodyPr wrap="square" rtlCol="0">
            <a:spAutoFit/>
          </a:bodyPr>
          <a:lstStyle/>
          <a:p>
            <a:pPr marL="171450" indent="-1714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人の年齢層がいくつかあり、各年代を繋ぐ人材が不足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948265" y="1382236"/>
            <a:ext cx="1793534"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年程度で、</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代のベテラン職員が大量退職</a:t>
            </a:r>
          </a:p>
        </p:txBody>
      </p:sp>
      <p:sp>
        <p:nvSpPr>
          <p:cNvPr id="5" name="円/楕円 4"/>
          <p:cNvSpPr/>
          <p:nvPr/>
        </p:nvSpPr>
        <p:spPr>
          <a:xfrm>
            <a:off x="971600" y="3762146"/>
            <a:ext cx="695308" cy="129614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2776407" y="2847187"/>
            <a:ext cx="695308" cy="129614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4973702" y="3096256"/>
            <a:ext cx="347654" cy="49567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4993419" y="3905235"/>
            <a:ext cx="347654" cy="247836"/>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4989540" y="4450760"/>
            <a:ext cx="347654" cy="49060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7200840" y="2847187"/>
            <a:ext cx="971559" cy="79208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246496" y="509690"/>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05552" y="63994"/>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98130" y="615664"/>
            <a:ext cx="807832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消防本部の規模によって、年齢構成に伴う課題も多様。消防業務は高度で専門的な技術を要することから、年齢構成の平準化と均質な人材育成が重要となってくる。</a:t>
            </a:r>
          </a:p>
        </p:txBody>
      </p:sp>
      <p:sp>
        <p:nvSpPr>
          <p:cNvPr id="27" name="テキスト ボックス 26"/>
          <p:cNvSpPr txBox="1"/>
          <p:nvPr/>
        </p:nvSpPr>
        <p:spPr>
          <a:xfrm>
            <a:off x="107504" y="6597352"/>
            <a:ext cx="3024336" cy="246221"/>
          </a:xfrm>
          <a:prstGeom prst="rect">
            <a:avLst/>
          </a:prstGeom>
          <a:noFill/>
        </p:spPr>
        <p:txBody>
          <a:bodyPr wrap="square" rtlCol="0">
            <a:spAutoFit/>
          </a:bodyPr>
          <a:lstStyle/>
          <a:p>
            <a:r>
              <a:rPr kumimoji="1" lang="ja-JP" altLang="en-US" sz="1000" dirty="0" smtClean="0"/>
              <a:t>出典：「消防防災・震災対策現況調査（大阪府）」</a:t>
            </a:r>
            <a:endParaRPr kumimoji="1" lang="en-US" altLang="ja-JP" sz="1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5" y="2238077"/>
            <a:ext cx="238442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933" y="2238077"/>
            <a:ext cx="23780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437" y="2204864"/>
            <a:ext cx="23780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66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460432" y="6571625"/>
            <a:ext cx="683568" cy="276999"/>
          </a:xfrm>
          <a:prstGeom prst="rect">
            <a:avLst/>
          </a:prstGeom>
          <a:noFill/>
        </p:spPr>
        <p:txBody>
          <a:bodyPr wrap="square" rtlCol="0">
            <a:spAutoFit/>
          </a:bodyPr>
          <a:lstStyle/>
          <a:p>
            <a:pPr algn="r"/>
            <a:fld id="{7FE68FCB-9DD5-42DD-8F40-7D759701862B}" type="slidenum">
              <a:rPr kumimoji="1" lang="ja-JP" altLang="en-US" sz="1200" smtClean="0"/>
              <a:pPr algn="r"/>
              <a:t>27</a:t>
            </a:fld>
            <a:endParaRPr kumimoji="1" lang="ja-JP" altLang="en-US" sz="1200" dirty="0"/>
          </a:p>
        </p:txBody>
      </p:sp>
      <p:sp>
        <p:nvSpPr>
          <p:cNvPr id="3" name="テキスト ボックス 2"/>
          <p:cNvSpPr txBox="1"/>
          <p:nvPr/>
        </p:nvSpPr>
        <p:spPr>
          <a:xfrm>
            <a:off x="1326529" y="2131053"/>
            <a:ext cx="344196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消防署員と団員数（左から</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団員</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が多い順）</a:t>
            </a:r>
          </a:p>
        </p:txBody>
      </p:sp>
      <p:sp>
        <p:nvSpPr>
          <p:cNvPr id="10" name="テキスト ボックス 9"/>
          <p:cNvSpPr txBox="1"/>
          <p:nvPr/>
        </p:nvSpPr>
        <p:spPr>
          <a:xfrm>
            <a:off x="5264646" y="2020507"/>
            <a:ext cx="352853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主要府県の消防職員と消防団員数（定数）</a:t>
            </a:r>
          </a:p>
        </p:txBody>
      </p:sp>
      <p:sp>
        <p:nvSpPr>
          <p:cNvPr id="2" name="正方形/長方形 1"/>
          <p:cNvSpPr/>
          <p:nvPr/>
        </p:nvSpPr>
        <p:spPr>
          <a:xfrm>
            <a:off x="660145" y="5598084"/>
            <a:ext cx="7944303" cy="1015663"/>
          </a:xfrm>
          <a:prstGeom prst="rect">
            <a:avLst/>
          </a:prstGeom>
          <a:ln>
            <a:solidFill>
              <a:schemeClr val="bg1">
                <a:lumMod val="65000"/>
              </a:schemeClr>
            </a:solidFill>
          </a:ln>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＜消防団とは＞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消防団は、消防組織法に基づいて各市町村に設置される消防機関。自治体の条例に基づき設置されており、活動等は自治体により異なる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消防団員は本業を別に持つ一般市民で構成されており、自治体から装備及び報酬が支給される（報酬がない団も存在）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市町村における非常勤の特別職地方公務員</a:t>
            </a:r>
          </a:p>
        </p:txBody>
      </p:sp>
      <p:sp>
        <p:nvSpPr>
          <p:cNvPr id="9" name="テキスト ボックス 8"/>
          <p:cNvSpPr txBox="1"/>
          <p:nvPr/>
        </p:nvSpPr>
        <p:spPr>
          <a:xfrm>
            <a:off x="2443413" y="2491093"/>
            <a:ext cx="146706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消防団員比率（右軸）</a:t>
            </a:r>
          </a:p>
        </p:txBody>
      </p:sp>
      <p:cxnSp>
        <p:nvCxnSpPr>
          <p:cNvPr id="13" name="直線コネクタ 12"/>
          <p:cNvCxnSpPr>
            <a:stCxn id="9" idx="1"/>
          </p:cNvCxnSpPr>
          <p:nvPr/>
        </p:nvCxnSpPr>
        <p:spPr>
          <a:xfrm flipH="1">
            <a:off x="2314169" y="2614204"/>
            <a:ext cx="129244" cy="384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55577" y="625461"/>
            <a:ext cx="7704856"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大阪府内の消防団は４４団で団員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10,551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常勤公務員の消防職員数と、非常勤特別職公務員数の割合は、地域事情によって大きく異なり消防団員の割合は全国的に消防職員より消防団員の人数が多いのが一般的であるが、都市を抱える東京都や大阪府では拮抗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と堺市で</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は、大規模災害の活動に特化した（通常消防では活動しない）機能別消防団を持ち、大規模災害時の活躍が期待されている</a:t>
            </a:r>
          </a:p>
        </p:txBody>
      </p:sp>
      <p:sp>
        <p:nvSpPr>
          <p:cNvPr id="17" name="テキスト ボックス 16"/>
          <p:cNvSpPr txBox="1"/>
          <p:nvPr/>
        </p:nvSpPr>
        <p:spPr>
          <a:xfrm>
            <a:off x="5138597" y="4632452"/>
            <a:ext cx="3644266" cy="769441"/>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（機能別消防団とは）</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能力や事情に応じて特定の活動のみ参加する消防団員で、予防広報団員、情報収集団員、大規模災害対応団員、職団員ＯＢ団員等の分野がある。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55571426"/>
              </p:ext>
            </p:extLst>
          </p:nvPr>
        </p:nvGraphicFramePr>
        <p:xfrm>
          <a:off x="5291943" y="2346168"/>
          <a:ext cx="3415805" cy="1799472"/>
        </p:xfrm>
        <a:graphic>
          <a:graphicData uri="http://schemas.openxmlformats.org/drawingml/2006/table">
            <a:tbl>
              <a:tblPr firstRow="1" bandRow="1">
                <a:tableStyleId>{5940675A-B579-460E-94D1-54222C63F5DA}</a:tableStyleId>
              </a:tblPr>
              <a:tblGrid>
                <a:gridCol w="856979">
                  <a:extLst>
                    <a:ext uri="{9D8B030D-6E8A-4147-A177-3AD203B41FA5}">
                      <a16:colId xmlns="" xmlns:a16="http://schemas.microsoft.com/office/drawing/2014/main" val="20000"/>
                    </a:ext>
                  </a:extLst>
                </a:gridCol>
                <a:gridCol w="856979">
                  <a:extLst>
                    <a:ext uri="{9D8B030D-6E8A-4147-A177-3AD203B41FA5}">
                      <a16:colId xmlns="" xmlns:a16="http://schemas.microsoft.com/office/drawing/2014/main" val="20001"/>
                    </a:ext>
                  </a:extLst>
                </a:gridCol>
                <a:gridCol w="856979">
                  <a:extLst>
                    <a:ext uri="{9D8B030D-6E8A-4147-A177-3AD203B41FA5}">
                      <a16:colId xmlns="" xmlns:a16="http://schemas.microsoft.com/office/drawing/2014/main" val="20002"/>
                    </a:ext>
                  </a:extLst>
                </a:gridCol>
                <a:gridCol w="844868">
                  <a:extLst>
                    <a:ext uri="{9D8B030D-6E8A-4147-A177-3AD203B41FA5}">
                      <a16:colId xmlns="" xmlns:a16="http://schemas.microsoft.com/office/drawing/2014/main" val="20003"/>
                    </a:ext>
                  </a:extLst>
                </a:gridCol>
              </a:tblGrid>
              <a:tr h="29991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主要府県</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消防職員</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消防団員</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団員比率</a:t>
                      </a:r>
                    </a:p>
                  </a:txBody>
                  <a:tcPr/>
                </a:tc>
                <a:extLst>
                  <a:ext uri="{0D108BD9-81ED-4DB2-BD59-A6C34878D82A}">
                    <a16:rowId xmlns="" xmlns:a16="http://schemas.microsoft.com/office/drawing/2014/main" val="10000"/>
                  </a:ext>
                </a:extLst>
              </a:tr>
              <a:tr h="29991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東京都</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19,272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23,074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54.5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9991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神奈川県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9,809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18,191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299912">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愛知県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8,113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23,203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74.1</a:t>
                      </a:r>
                      <a:r>
                        <a:rPr kumimoji="1" lang="en-US" altLang="ja-JP" sz="1200" baseline="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299912">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10,145</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10,551</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51.3%</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4"/>
                  </a:ext>
                </a:extLst>
              </a:tr>
              <a:tr h="299912">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全国</a:t>
                      </a: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163,043</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856,278</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algn="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5"/>
                  </a:ext>
                </a:extLst>
              </a:tr>
            </a:tbl>
          </a:graphicData>
        </a:graphic>
      </p:graphicFrame>
      <p:sp>
        <p:nvSpPr>
          <p:cNvPr id="8" name="テキスト ボックス 7"/>
          <p:cNvSpPr txBox="1"/>
          <p:nvPr/>
        </p:nvSpPr>
        <p:spPr>
          <a:xfrm>
            <a:off x="5274996" y="4145638"/>
            <a:ext cx="3752950"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　消防白書</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（総務省）</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H28.4.1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団委員比率：消防団員／（消防職員＋消防団員）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21151" y="74964"/>
            <a:ext cx="5098921"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・・・消防団の状況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559103" y="2286950"/>
            <a:ext cx="325730" cy="261610"/>
          </a:xfrm>
          <a:prstGeom prst="rect">
            <a:avLst/>
          </a:prstGeom>
          <a:noFill/>
        </p:spPr>
        <p:txBody>
          <a:bodyPr wrap="none" rtlCol="0">
            <a:spAutoFit/>
          </a:bodyPr>
          <a:lstStyle/>
          <a:p>
            <a:r>
              <a:rPr kumimoji="1" lang="ja-JP" altLang="en-US" sz="1050" dirty="0"/>
              <a:t>％</a:t>
            </a:r>
          </a:p>
        </p:txBody>
      </p:sp>
      <p:sp>
        <p:nvSpPr>
          <p:cNvPr id="18" name="テキスト ボックス 17"/>
          <p:cNvSpPr txBox="1"/>
          <p:nvPr/>
        </p:nvSpPr>
        <p:spPr>
          <a:xfrm>
            <a:off x="579893" y="2306385"/>
            <a:ext cx="319318" cy="253916"/>
          </a:xfrm>
          <a:prstGeom prst="rect">
            <a:avLst/>
          </a:prstGeom>
          <a:noFill/>
        </p:spPr>
        <p:txBody>
          <a:bodyPr wrap="none" rtlCol="0">
            <a:spAutoFit/>
          </a:bodyPr>
          <a:lstStyle/>
          <a:p>
            <a:r>
              <a:rPr kumimoji="1" lang="ja-JP" altLang="en-US" sz="1050" dirty="0"/>
              <a:t>人</a:t>
            </a:r>
          </a:p>
        </p:txBody>
      </p:sp>
      <p:sp>
        <p:nvSpPr>
          <p:cNvPr id="11" name="テキスト ボックス 10"/>
          <p:cNvSpPr txBox="1"/>
          <p:nvPr/>
        </p:nvSpPr>
        <p:spPr>
          <a:xfrm>
            <a:off x="992910" y="2334658"/>
            <a:ext cx="508473" cy="261610"/>
          </a:xfrm>
          <a:prstGeom prst="rect">
            <a:avLst/>
          </a:prstGeom>
          <a:noFill/>
        </p:spPr>
        <p:txBody>
          <a:bodyPr wrap="none" rtlCol="0">
            <a:spAutoFit/>
          </a:bodyPr>
          <a:lstStyle/>
          <a:p>
            <a:r>
              <a:rPr kumimoji="1" lang="en-US" altLang="ja-JP" sz="1050" dirty="0"/>
              <a:t>4,168</a:t>
            </a:r>
            <a:endParaRPr kumimoji="1" lang="ja-JP" altLang="en-US" sz="1050" dirty="0"/>
          </a:p>
        </p:txBody>
      </p:sp>
      <p:sp>
        <p:nvSpPr>
          <p:cNvPr id="19" name="大波 18"/>
          <p:cNvSpPr/>
          <p:nvPr/>
        </p:nvSpPr>
        <p:spPr>
          <a:xfrm>
            <a:off x="1089007" y="2659203"/>
            <a:ext cx="324000" cy="108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958153" y="3581860"/>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07504" y="6620943"/>
            <a:ext cx="3024336" cy="246221"/>
          </a:xfrm>
          <a:prstGeom prst="rect">
            <a:avLst/>
          </a:prstGeom>
          <a:noFill/>
        </p:spPr>
        <p:txBody>
          <a:bodyPr wrap="square" rtlCol="0">
            <a:spAutoFit/>
          </a:bodyPr>
          <a:lstStyle/>
          <a:p>
            <a:r>
              <a:rPr kumimoji="1" lang="ja-JP" altLang="en-US" sz="1000" dirty="0" smtClean="0"/>
              <a:t>出典：「消防防災・震災対策現況調査（大阪府）」</a:t>
            </a:r>
            <a:endParaRPr kumimoji="1" lang="en-US" altLang="ja-JP" sz="1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95" y="2440087"/>
            <a:ext cx="438943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18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13882" y="1212729"/>
            <a:ext cx="800219" cy="338554"/>
          </a:xfrm>
          <a:prstGeom prst="rect">
            <a:avLst/>
          </a:prstGeom>
          <a:noFill/>
        </p:spPr>
        <p:txBody>
          <a:bodyPr wrap="none" rtlCol="0">
            <a:spAutoFit/>
          </a:bodyPr>
          <a:lstStyle/>
          <a:p>
            <a:r>
              <a:rPr lang="ja-JP" altLang="en-US" sz="1600" b="1" i="1" dirty="0">
                <a:latin typeface="Meiryo UI" panose="020B0604030504040204" pitchFamily="50" charset="-128"/>
                <a:ea typeface="Meiryo UI" panose="020B0604030504040204" pitchFamily="50" charset="-128"/>
                <a:cs typeface="Meiryo UI" panose="020B0604030504040204" pitchFamily="50" charset="-128"/>
              </a:rPr>
              <a:t>車両等</a:t>
            </a:r>
            <a:endParaRPr lang="en-US" altLang="ja-JP" sz="1600" b="1" i="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15114727"/>
              </p:ext>
            </p:extLst>
          </p:nvPr>
        </p:nvGraphicFramePr>
        <p:xfrm>
          <a:off x="147845" y="1651001"/>
          <a:ext cx="4096976" cy="4811460"/>
        </p:xfrm>
        <a:graphic>
          <a:graphicData uri="http://schemas.openxmlformats.org/drawingml/2006/table">
            <a:tbl>
              <a:tblPr firstRow="1" bandRow="1">
                <a:tableStyleId>{5940675A-B579-460E-94D1-54222C63F5DA}</a:tableStyleId>
              </a:tblPr>
              <a:tblGrid>
                <a:gridCol w="325414">
                  <a:extLst>
                    <a:ext uri="{9D8B030D-6E8A-4147-A177-3AD203B41FA5}">
                      <a16:colId xmlns="" xmlns:a16="http://schemas.microsoft.com/office/drawing/2014/main" val="20000"/>
                    </a:ext>
                  </a:extLst>
                </a:gridCol>
                <a:gridCol w="1194925">
                  <a:extLst>
                    <a:ext uri="{9D8B030D-6E8A-4147-A177-3AD203B41FA5}">
                      <a16:colId xmlns="" xmlns:a16="http://schemas.microsoft.com/office/drawing/2014/main" val="14533850"/>
                    </a:ext>
                  </a:extLst>
                </a:gridCol>
                <a:gridCol w="564843">
                  <a:extLst>
                    <a:ext uri="{9D8B030D-6E8A-4147-A177-3AD203B41FA5}">
                      <a16:colId xmlns="" xmlns:a16="http://schemas.microsoft.com/office/drawing/2014/main" val="4215402460"/>
                    </a:ext>
                  </a:extLst>
                </a:gridCol>
                <a:gridCol w="580407">
                  <a:extLst>
                    <a:ext uri="{9D8B030D-6E8A-4147-A177-3AD203B41FA5}">
                      <a16:colId xmlns="" xmlns:a16="http://schemas.microsoft.com/office/drawing/2014/main" val="2933351632"/>
                    </a:ext>
                  </a:extLst>
                </a:gridCol>
                <a:gridCol w="639300">
                  <a:extLst>
                    <a:ext uri="{9D8B030D-6E8A-4147-A177-3AD203B41FA5}">
                      <a16:colId xmlns="" xmlns:a16="http://schemas.microsoft.com/office/drawing/2014/main" val="20005"/>
                    </a:ext>
                  </a:extLst>
                </a:gridCol>
                <a:gridCol w="216023">
                  <a:extLst>
                    <a:ext uri="{9D8B030D-6E8A-4147-A177-3AD203B41FA5}">
                      <a16:colId xmlns="" xmlns:a16="http://schemas.microsoft.com/office/drawing/2014/main" val="20006"/>
                    </a:ext>
                  </a:extLst>
                </a:gridCol>
                <a:gridCol w="576064">
                  <a:extLst>
                    <a:ext uri="{9D8B030D-6E8A-4147-A177-3AD203B41FA5}">
                      <a16:colId xmlns="" xmlns:a16="http://schemas.microsoft.com/office/drawing/2014/main" val="20004"/>
                    </a:ext>
                  </a:extLst>
                </a:gridCol>
              </a:tblGrid>
              <a:tr h="180299">
                <a:tc rowSpan="2">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tx2">
                        <a:lumMod val="20000"/>
                        <a:lumOff val="80000"/>
                      </a:schemeClr>
                    </a:solidFill>
                  </a:tcPr>
                </a:tc>
                <a:tc rowSpan="2">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車　両</a:t>
                      </a:r>
                    </a:p>
                  </a:txBody>
                  <a:tcPr marL="72000" marR="72000" marT="36000" marB="36000" anchor="ctr">
                    <a:solidFill>
                      <a:schemeClr val="tx2">
                        <a:lumMod val="20000"/>
                        <a:lumOff val="80000"/>
                      </a:schemeClr>
                    </a:solidFill>
                  </a:tcPr>
                </a:tc>
                <a:tc gridSpan="3">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大阪全域</a:t>
                      </a:r>
                    </a:p>
                  </a:txBody>
                  <a:tcPr marL="72000" marR="72000" marT="36000" marB="36000" anchor="ctr">
                    <a:lnB w="12700" cmpd="sng">
                      <a:noFill/>
                    </a:lnB>
                    <a:solidFill>
                      <a:schemeClr val="tx2">
                        <a:lumMod val="20000"/>
                        <a:lumOff val="80000"/>
                      </a:schemeClr>
                    </a:solidFill>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tc>
                <a:tc rowSpan="21">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12700" cmpd="sng">
                      <a:noFill/>
                    </a:lnT>
                    <a:lnB w="12700" cmpd="sng">
                      <a:noFill/>
                    </a:lnB>
                    <a:noFill/>
                  </a:tcPr>
                </a:tc>
                <a:tc rowSpan="2">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消防庁</a:t>
                      </a:r>
                    </a:p>
                  </a:txBody>
                  <a:tcPr marL="72000" marR="72000" marT="36000" marB="36000" anchor="ctr">
                    <a:solidFill>
                      <a:schemeClr val="tx2">
                        <a:lumMod val="20000"/>
                        <a:lumOff val="80000"/>
                      </a:schemeClr>
                    </a:solidFill>
                  </a:tcPr>
                </a:tc>
                <a:extLst>
                  <a:ext uri="{0D108BD9-81ED-4DB2-BD59-A6C34878D82A}">
                    <a16:rowId xmlns="" xmlns:a16="http://schemas.microsoft.com/office/drawing/2014/main" val="10000"/>
                  </a:ext>
                </a:extLst>
              </a:tr>
              <a:tr h="269119">
                <a:tc vMerge="1">
                  <a:txBody>
                    <a:bodyPr/>
                    <a:lstStyle/>
                    <a:p>
                      <a:endParaRPr kumimoji="1" lang="ja-JP" altLang="en-US"/>
                    </a:p>
                  </a:txBody>
                  <a:tcPr/>
                </a:tc>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T w="12700" cmpd="sng">
                      <a:noFill/>
                    </a:lnT>
                    <a:solidFill>
                      <a:schemeClr val="tx2">
                        <a:lumMod val="20000"/>
                        <a:lumOff val="80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消防局</a:t>
                      </a:r>
                    </a:p>
                  </a:txBody>
                  <a:tcPr marL="72000" marR="72000" marT="36000" marB="36000" anchor="ctr">
                    <a:lnR w="12700" cap="flat" cmpd="sng" algn="ctr">
                      <a:solidFill>
                        <a:schemeClr val="tx1"/>
                      </a:solidFill>
                      <a:prstDash val="dash"/>
                      <a:round/>
                      <a:headEnd type="none" w="med" len="med"/>
                      <a:tailEnd type="none" w="med" len="med"/>
                    </a:lnR>
                    <a:solidFill>
                      <a:schemeClr val="tx2">
                        <a:lumMod val="20000"/>
                        <a:lumOff val="80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他の市町</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消防本部</a:t>
                      </a:r>
                    </a:p>
                  </a:txBody>
                  <a:tcPr marL="72000" marR="72000" marT="36000" marB="36000" anchor="ctr">
                    <a:lnL w="12700" cap="flat" cmpd="sng" algn="ctr">
                      <a:solidFill>
                        <a:schemeClr val="tx1"/>
                      </a:solidFill>
                      <a:prstDash val="dash"/>
                      <a:round/>
                      <a:headEnd type="none" w="med" len="med"/>
                      <a:tailEnd type="none" w="med" len="med"/>
                    </a:lnL>
                    <a:solidFill>
                      <a:schemeClr val="tx2">
                        <a:lumMod val="20000"/>
                        <a:lumOff val="80000"/>
                      </a:schemeClr>
                    </a:solidFill>
                  </a:tcPr>
                </a:tc>
                <a:tc vMerge="1">
                  <a:txBody>
                    <a:bodyPr/>
                    <a:lstStyle/>
                    <a:p>
                      <a:endParaRPr kumimoji="1" lang="ja-JP" altLang="en-US"/>
                    </a:p>
                  </a:txBody>
                  <a:tcPr/>
                </a:tc>
                <a:tc v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tc>
                <a:extLst>
                  <a:ext uri="{0D108BD9-81ED-4DB2-BD59-A6C34878D82A}">
                    <a16:rowId xmlns="" xmlns:a16="http://schemas.microsoft.com/office/drawing/2014/main" val="10001"/>
                  </a:ext>
                </a:extLst>
              </a:tr>
              <a:tr h="174377">
                <a:tc rowSpan="6">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通常車両</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28575"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ポンプ車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371</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241</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489</a:t>
                      </a:r>
                    </a:p>
                  </a:txBody>
                  <a:tcPr marL="72000" marR="72000" marT="9525" marB="0" anchor="ctr">
                    <a:noFill/>
                  </a:tcPr>
                </a:tc>
                <a:extLst>
                  <a:ext uri="{0D108BD9-81ED-4DB2-BD59-A6C34878D82A}">
                    <a16:rowId xmlns="" xmlns:a16="http://schemas.microsoft.com/office/drawing/2014/main" val="187799283"/>
                  </a:ext>
                </a:extLst>
              </a:tr>
              <a:tr h="174377">
                <a:tc vMerge="1">
                  <a:txBody>
                    <a:bodyPr/>
                    <a:lstStyle/>
                    <a:p>
                      <a:pPr algn="l"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はしご車</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（屈折含む）</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85</a:t>
                      </a:r>
                    </a:p>
                  </a:txBody>
                  <a:tcPr marL="72000" marR="72000"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a:t>
                      </a:r>
                    </a:p>
                  </a:txBody>
                  <a:tcPr marL="72000" marR="72000" marT="9525" marB="0" anchor="ctr"/>
                </a:tc>
                <a:extLst>
                  <a:ext uri="{0D108BD9-81ED-4DB2-BD59-A6C34878D82A}">
                    <a16:rowId xmlns="" xmlns:a16="http://schemas.microsoft.com/office/drawing/2014/main" val="413980210"/>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化学車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a:t>
                      </a:r>
                    </a:p>
                  </a:txBody>
                  <a:tcPr marL="72000" marR="72000" marT="9525" marB="0" anchor="ctr"/>
                </a:tc>
                <a:extLst>
                  <a:ext uri="{0D108BD9-81ED-4DB2-BD59-A6C34878D82A}">
                    <a16:rowId xmlns="" xmlns:a16="http://schemas.microsoft.com/office/drawing/2014/main" val="10005"/>
                  </a:ext>
                </a:extLst>
              </a:tr>
              <a:tr h="174377">
                <a:tc vMerge="1">
                  <a:txBody>
                    <a:bodyPr/>
                    <a:lstStyle/>
                    <a:p>
                      <a:pPr algn="l"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救急車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230</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170</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243</a:t>
                      </a:r>
                    </a:p>
                  </a:txBody>
                  <a:tcPr marL="72000" marR="72000" marT="9525" marB="0" anchor="ctr"/>
                </a:tc>
                <a:extLst>
                  <a:ext uri="{0D108BD9-81ED-4DB2-BD59-A6C34878D82A}">
                    <a16:rowId xmlns="" xmlns:a16="http://schemas.microsoft.com/office/drawing/2014/main" val="10011"/>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救助工作車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44</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2000" marR="72000" marT="9525" marB="0" anchor="ctr"/>
                </a:tc>
                <a:extLst>
                  <a:ext uri="{0D108BD9-81ED-4DB2-BD59-A6C34878D82A}">
                    <a16:rowId xmlns="" xmlns:a16="http://schemas.microsoft.com/office/drawing/2014/main" val="10013"/>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28575"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指令・指揮車</a:t>
                      </a:r>
                    </a:p>
                  </a:txBody>
                  <a:tcPr marL="72000" marR="72000" marT="36000" marB="3600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87</a:t>
                      </a:r>
                    </a:p>
                  </a:txBody>
                  <a:tcPr marL="72000" marR="72000" marT="9525" marB="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2000" marR="72000" marT="9525" marB="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72000" marR="72000" marT="9525" marB="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93</a:t>
                      </a:r>
                    </a:p>
                  </a:txBody>
                  <a:tcPr marL="72000" marR="72000" marT="9525" marB="0" anchor="ct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174377">
                <a:tc rowSpan="10">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特殊車両</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船</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ヘリ</a:t>
                      </a:r>
                    </a:p>
                  </a:txBody>
                  <a:tcPr marL="72000" marR="72000"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大型化学車</a:t>
                      </a:r>
                    </a:p>
                  </a:txBody>
                  <a:tcPr marL="72000" marR="72000" marT="36000" marB="36000" anchor="ct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2000" marR="72000" marT="9525" marB="0" anchor="ct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72000" marR="72000" marT="9525" marB="0" anchor="ct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6"/>
                  </a:ext>
                </a:extLst>
              </a:tr>
              <a:tr h="1743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大型高所放水車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72000" marR="72000" marT="9525" marB="0" anchor="ctr"/>
                </a:tc>
                <a:extLst>
                  <a:ext uri="{0D108BD9-81ED-4DB2-BD59-A6C34878D82A}">
                    <a16:rowId xmlns="" xmlns:a16="http://schemas.microsoft.com/office/drawing/2014/main" val="10007"/>
                  </a:ext>
                </a:extLst>
              </a:tr>
              <a:tr h="1743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泡原液搬送車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tc>
                <a:extLst>
                  <a:ext uri="{0D108BD9-81ED-4DB2-BD59-A6C34878D82A}">
                    <a16:rowId xmlns="" xmlns:a16="http://schemas.microsoft.com/office/drawing/2014/main" val="10008"/>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排煙・高発泡車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tc>
                <a:extLst>
                  <a:ext uri="{0D108BD9-81ED-4DB2-BD59-A6C34878D82A}">
                    <a16:rowId xmlns="" xmlns:a16="http://schemas.microsoft.com/office/drawing/2014/main" val="10009"/>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林野工作車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2000" marR="72000" marT="9525" marB="0" anchor="ctr"/>
                </a:tc>
                <a:extLst>
                  <a:ext uri="{0D108BD9-81ED-4DB2-BD59-A6C34878D82A}">
                    <a16:rowId xmlns="" xmlns:a16="http://schemas.microsoft.com/office/drawing/2014/main" val="10010"/>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電源車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72000" marR="72000" marT="9525" marB="0" anchor="ctr"/>
                </a:tc>
                <a:extLst>
                  <a:ext uri="{0D108BD9-81ED-4DB2-BD59-A6C34878D82A}">
                    <a16:rowId xmlns="" xmlns:a16="http://schemas.microsoft.com/office/drawing/2014/main" val="10012"/>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起震車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2000" marR="72000"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tc>
                <a:extLst>
                  <a:ext uri="{0D108BD9-81ED-4DB2-BD59-A6C34878D82A}">
                    <a16:rowId xmlns="" xmlns:a16="http://schemas.microsoft.com/office/drawing/2014/main" val="10019"/>
                  </a:ext>
                </a:extLst>
              </a:tr>
              <a:tr h="174377">
                <a:tc vMerge="1">
                  <a:txBody>
                    <a:bodyPr/>
                    <a:lstStyle/>
                    <a:p>
                      <a:pPr algn="l"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救援車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72000" marR="72000" marT="9525" marB="0" anchor="ctr"/>
                </a:tc>
                <a:extLst>
                  <a:ext uri="{0D108BD9-81ED-4DB2-BD59-A6C34878D82A}">
                    <a16:rowId xmlns="" xmlns:a16="http://schemas.microsoft.com/office/drawing/2014/main" val="10021"/>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消防艇</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72000" marR="72000" marT="9525" marB="0" anchor="ctr"/>
                </a:tc>
                <a:extLst>
                  <a:ext uri="{0D108BD9-81ED-4DB2-BD59-A6C34878D82A}">
                    <a16:rowId xmlns="" xmlns:a16="http://schemas.microsoft.com/office/drawing/2014/main" val="10016"/>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28575"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ヘリコプター</a:t>
                      </a:r>
                    </a:p>
                  </a:txBody>
                  <a:tcPr marL="72000" marR="72000" marT="36000" marB="3600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72000" marR="72000" marT="9525" marB="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lnB w="28575"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72000" marR="72000" marT="9525" marB="0" anchor="ct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174377">
                <a:tc rowSpan="3">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啓発等</a:t>
                      </a:r>
                    </a:p>
                  </a:txBody>
                  <a:tcPr marL="72000" marR="72000" marT="36000" marB="3600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査察・広報車</a:t>
                      </a:r>
                    </a:p>
                  </a:txBody>
                  <a:tcPr marL="72000" marR="72000" marT="36000" marB="36000" anchor="ct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153</a:t>
                      </a:r>
                    </a:p>
                  </a:txBody>
                  <a:tcPr marL="72000" marR="72000" marT="9525" marB="0" anchor="ct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2000" marR="72000" marT="9525" marB="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123</a:t>
                      </a:r>
                    </a:p>
                  </a:txBody>
                  <a:tcPr marL="72000" marR="72000" marT="9525" marB="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lnT w="28575" cap="flat" cmpd="sng" algn="ctr">
                      <a:solidFill>
                        <a:schemeClr val="tx1"/>
                      </a:solidFill>
                      <a:prstDash val="solid"/>
                      <a:round/>
                      <a:headEnd type="none" w="med" len="med"/>
                      <a:tailEnd type="none" w="med" len="med"/>
                    </a:lnT>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373</a:t>
                      </a:r>
                    </a:p>
                  </a:txBody>
                  <a:tcPr marL="72000" marR="72000" marT="9525" marB="0" anchor="ctr">
                    <a:lnT w="28575"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18"/>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救急指導車</a:t>
                      </a:r>
                    </a:p>
                  </a:txBody>
                  <a:tcPr marL="72000" marR="72000" marT="36000" marB="3600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2000" marR="72000" marT="9525" marB="0" anchor="ctr"/>
                </a:tc>
                <a:extLst>
                  <a:ext uri="{0D108BD9-81ED-4DB2-BD59-A6C34878D82A}">
                    <a16:rowId xmlns="" xmlns:a16="http://schemas.microsoft.com/office/drawing/2014/main" val="10020"/>
                  </a:ext>
                </a:extLst>
              </a:tr>
              <a:tr h="1743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防災教室車</a:t>
                      </a:r>
                    </a:p>
                  </a:txBody>
                  <a:tcPr marL="72000" marR="72000" marT="36000" marB="36000" anchor="ctr">
                    <a:lnB w="12700" cap="flat" cmpd="sng" algn="ctr">
                      <a:solidFill>
                        <a:schemeClr val="tx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lnR w="12700" cap="flat" cmpd="sng" algn="ctr">
                      <a:solidFill>
                        <a:schemeClr val="tx1"/>
                      </a:solidFill>
                      <a:prstDash val="dash"/>
                      <a:round/>
                      <a:headEnd type="none" w="med" len="med"/>
                      <a:tailEnd type="none" w="med" len="med"/>
                    </a:lnR>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72000" marR="72000" marT="9525" marB="0" anchor="ctr">
                    <a:lnL w="12700" cap="flat" cmpd="sng" algn="ctr">
                      <a:solidFill>
                        <a:schemeClr val="tx1"/>
                      </a:solidFill>
                      <a:prstDash val="dash"/>
                      <a:round/>
                      <a:headEnd type="none" w="med" len="med"/>
                      <a:tailEnd type="none" w="med" len="med"/>
                    </a:lnL>
                  </a:tcPr>
                </a:tc>
                <a:tc vMerge="1">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2000" marR="72000" marT="9525" marB="0" anchor="ctr"/>
                </a:tc>
                <a:extLst>
                  <a:ext uri="{0D108BD9-81ED-4DB2-BD59-A6C34878D82A}">
                    <a16:rowId xmlns="" xmlns:a16="http://schemas.microsoft.com/office/drawing/2014/main" val="10022"/>
                  </a:ext>
                </a:extLst>
              </a:tr>
            </a:tbl>
          </a:graphicData>
        </a:graphic>
      </p:graphicFrame>
      <p:cxnSp>
        <p:nvCxnSpPr>
          <p:cNvPr id="7" name="直線コネクタ 6"/>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1151" y="74964"/>
            <a:ext cx="553096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・・・車両と装備の状況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241631" y="1210199"/>
            <a:ext cx="1394934" cy="338554"/>
          </a:xfrm>
          <a:prstGeom prst="rect">
            <a:avLst/>
          </a:prstGeom>
          <a:noFill/>
        </p:spPr>
        <p:txBody>
          <a:bodyPr wrap="none" rtlCol="0">
            <a:spAutoFit/>
          </a:bodyPr>
          <a:lstStyle/>
          <a:p>
            <a:r>
              <a:rPr lang="ja-JP" altLang="en-US" sz="1600" b="1" i="1" dirty="0">
                <a:latin typeface="Meiryo UI" panose="020B0604030504040204" pitchFamily="50" charset="-128"/>
                <a:ea typeface="Meiryo UI" panose="020B0604030504040204" pitchFamily="50" charset="-128"/>
                <a:cs typeface="Meiryo UI" panose="020B0604030504040204" pitchFamily="50" charset="-128"/>
              </a:rPr>
              <a:t>主な救助器具</a:t>
            </a:r>
            <a:endParaRPr lang="en-US" altLang="ja-JP" sz="1600" b="1" i="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44577" y="1546572"/>
            <a:ext cx="41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25001" y="1556056"/>
            <a:ext cx="442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98130" y="602468"/>
            <a:ext cx="8078326" cy="553998"/>
          </a:xfrm>
          <a:prstGeom prst="rect">
            <a:avLst/>
          </a:prstGeom>
          <a:noFill/>
        </p:spPr>
        <p:txBody>
          <a:bodyPr wrap="square" rtlCol="0">
            <a:spAutoFit/>
          </a:bodyPr>
          <a:lstStyle/>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371</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台の消防ポンプ車や</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台の救急車をはじめ、消防艇やヘリコプターなどの車両等と、救助に必要な特殊装備などを備え、消火活動や救助活動の規模や種類に応じて威力が発揮される。</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876" y="1668405"/>
            <a:ext cx="445673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28</a:t>
            </a:fld>
            <a:endParaRPr kumimoji="1" lang="ja-JP" altLang="en-US" sz="1200" dirty="0"/>
          </a:p>
        </p:txBody>
      </p:sp>
      <p:sp>
        <p:nvSpPr>
          <p:cNvPr id="2" name="テキスト ボックス 1">
            <a:extLst>
              <a:ext uri="{FF2B5EF4-FFF2-40B4-BE49-F238E27FC236}">
                <a16:creationId xmlns="" xmlns:a16="http://schemas.microsoft.com/office/drawing/2014/main" id="{3305C6BA-659A-474D-87C4-3AE5D37B94FE}"/>
              </a:ext>
            </a:extLst>
          </p:cNvPr>
          <p:cNvSpPr txBox="1"/>
          <p:nvPr/>
        </p:nvSpPr>
        <p:spPr>
          <a:xfrm>
            <a:off x="4608024" y="6335503"/>
            <a:ext cx="2287806" cy="253916"/>
          </a:xfrm>
          <a:prstGeom prst="rect">
            <a:avLst/>
          </a:prstGeom>
          <a:noFill/>
        </p:spPr>
        <p:txBody>
          <a:bodyPr wrap="none" rtlCol="0">
            <a:spAutoFit/>
          </a:bodyPr>
          <a:lstStyle/>
          <a:p>
            <a:r>
              <a:rPr kumimoji="1" lang="en-US" altLang="ja-JP" sz="1050" dirty="0"/>
              <a:t>※</a:t>
            </a:r>
            <a:r>
              <a:rPr kumimoji="1" lang="ja-JP" altLang="en-US" sz="1050" dirty="0"/>
              <a:t>網掛け</a:t>
            </a:r>
            <a:r>
              <a:rPr kumimoji="1" lang="ja-JP" altLang="en-US" sz="1050" dirty="0" smtClean="0"/>
              <a:t>は当該救助器具の</a:t>
            </a:r>
            <a:r>
              <a:rPr kumimoji="1" lang="ja-JP" altLang="en-US" sz="1050" dirty="0"/>
              <a:t>所持が０</a:t>
            </a:r>
          </a:p>
        </p:txBody>
      </p:sp>
      <p:sp>
        <p:nvSpPr>
          <p:cNvPr id="15" name="テキスト ボックス 14"/>
          <p:cNvSpPr txBox="1"/>
          <p:nvPr/>
        </p:nvSpPr>
        <p:spPr>
          <a:xfrm>
            <a:off x="107504" y="6620943"/>
            <a:ext cx="3024336" cy="246221"/>
          </a:xfrm>
          <a:prstGeom prst="rect">
            <a:avLst/>
          </a:prstGeom>
          <a:noFill/>
        </p:spPr>
        <p:txBody>
          <a:bodyPr wrap="square" rtlCol="0">
            <a:spAutoFit/>
          </a:bodyPr>
          <a:lstStyle/>
          <a:p>
            <a:r>
              <a:rPr kumimoji="1" lang="ja-JP" altLang="en-US" sz="1000" dirty="0" smtClean="0"/>
              <a:t>出典：「消防防災・震災対策現況調査（大阪府）」</a:t>
            </a:r>
            <a:endParaRPr kumimoji="1" lang="en-US" altLang="ja-JP" sz="1000" dirty="0" smtClean="0"/>
          </a:p>
        </p:txBody>
      </p:sp>
    </p:spTree>
    <p:extLst>
      <p:ext uri="{BB962C8B-B14F-4D97-AF65-F5344CB8AC3E}">
        <p14:creationId xmlns:p14="http://schemas.microsoft.com/office/powerpoint/2010/main" val="111170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21151" y="74964"/>
            <a:ext cx="553096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・・・消防費の状況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8428083" y="6571434"/>
            <a:ext cx="683568" cy="276999"/>
          </a:xfrm>
          <a:prstGeom prst="rect">
            <a:avLst/>
          </a:prstGeom>
          <a:noFill/>
        </p:spPr>
        <p:txBody>
          <a:bodyPr wrap="square" rtlCol="0">
            <a:spAutoFit/>
          </a:bodyPr>
          <a:lstStyle/>
          <a:p>
            <a:pPr algn="r"/>
            <a:fld id="{7FE68FCB-9DD5-42DD-8F40-7D759701862B}" type="slidenum">
              <a:rPr kumimoji="1" lang="ja-JP" altLang="en-US" sz="1200" smtClean="0"/>
              <a:pPr algn="r"/>
              <a:t>29</a:t>
            </a:fld>
            <a:endParaRPr kumimoji="1" lang="ja-JP" altLang="en-US" sz="1200" dirty="0"/>
          </a:p>
        </p:txBody>
      </p:sp>
      <p:graphicFrame>
        <p:nvGraphicFramePr>
          <p:cNvPr id="7" name="グラフ 6"/>
          <p:cNvGraphicFramePr/>
          <p:nvPr>
            <p:extLst>
              <p:ext uri="{D42A27DB-BD31-4B8C-83A1-F6EECF244321}">
                <p14:modId xmlns:p14="http://schemas.microsoft.com/office/powerpoint/2010/main" val="1244199481"/>
              </p:ext>
            </p:extLst>
          </p:nvPr>
        </p:nvGraphicFramePr>
        <p:xfrm>
          <a:off x="3347864" y="3897488"/>
          <a:ext cx="5328591" cy="27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グラフ 48"/>
          <p:cNvGraphicFramePr>
            <a:graphicFrameLocks/>
          </p:cNvGraphicFramePr>
          <p:nvPr>
            <p:extLst>
              <p:ext uri="{D42A27DB-BD31-4B8C-83A1-F6EECF244321}">
                <p14:modId xmlns:p14="http://schemas.microsoft.com/office/powerpoint/2010/main" val="756732638"/>
              </p:ext>
            </p:extLst>
          </p:nvPr>
        </p:nvGraphicFramePr>
        <p:xfrm>
          <a:off x="5976504" y="894865"/>
          <a:ext cx="3132000" cy="29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グラフ 49"/>
          <p:cNvGraphicFramePr>
            <a:graphicFrameLocks/>
          </p:cNvGraphicFramePr>
          <p:nvPr>
            <p:extLst>
              <p:ext uri="{D42A27DB-BD31-4B8C-83A1-F6EECF244321}">
                <p14:modId xmlns:p14="http://schemas.microsoft.com/office/powerpoint/2010/main" val="3749857613"/>
              </p:ext>
            </p:extLst>
          </p:nvPr>
        </p:nvGraphicFramePr>
        <p:xfrm>
          <a:off x="2952168" y="895201"/>
          <a:ext cx="3132000" cy="2916000"/>
        </p:xfrm>
        <a:graphic>
          <a:graphicData uri="http://schemas.openxmlformats.org/drawingml/2006/chart">
            <c:chart xmlns:c="http://schemas.openxmlformats.org/drawingml/2006/chart" xmlns:r="http://schemas.openxmlformats.org/officeDocument/2006/relationships" r:id="rId4"/>
          </a:graphicData>
        </a:graphic>
      </p:graphicFrame>
      <p:sp>
        <p:nvSpPr>
          <p:cNvPr id="51" name="テキスト ボックス 50"/>
          <p:cNvSpPr txBox="1"/>
          <p:nvPr/>
        </p:nvSpPr>
        <p:spPr>
          <a:xfrm>
            <a:off x="3154691" y="648803"/>
            <a:ext cx="306846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都道府県域内の総消防費</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（単位億円）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295168" y="620688"/>
            <a:ext cx="300434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総人口一人あたり総消防費</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（単位円）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046407" y="1355277"/>
            <a:ext cx="530915"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54" name="テキスト ボックス 53"/>
          <p:cNvSpPr txBox="1"/>
          <p:nvPr/>
        </p:nvSpPr>
        <p:spPr>
          <a:xfrm>
            <a:off x="5043855" y="2174259"/>
            <a:ext cx="530915"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5030942" y="3055105"/>
            <a:ext cx="530915"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025515" y="2591918"/>
            <a:ext cx="530915"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愛知県</a:t>
            </a:r>
          </a:p>
        </p:txBody>
      </p:sp>
      <p:sp>
        <p:nvSpPr>
          <p:cNvPr id="57" name="ホームベース 56"/>
          <p:cNvSpPr/>
          <p:nvPr/>
        </p:nvSpPr>
        <p:spPr>
          <a:xfrm>
            <a:off x="2446896" y="746602"/>
            <a:ext cx="509261" cy="2743737"/>
          </a:xfrm>
          <a:prstGeom prst="homePlate">
            <a:avLst>
              <a:gd name="adj" fmla="val 30328"/>
            </a:avLst>
          </a:prstGeom>
          <a:ln/>
        </p:spPr>
        <p:style>
          <a:lnRef idx="2">
            <a:schemeClr val="dk1"/>
          </a:lnRef>
          <a:fillRef idx="1">
            <a:schemeClr val="lt1"/>
          </a:fillRef>
          <a:effectRef idx="0">
            <a:schemeClr val="dk1"/>
          </a:effectRef>
          <a:fontRef idx="minor">
            <a:schemeClr val="dk1"/>
          </a:fontRef>
        </p:style>
        <p:txBody>
          <a:bodyPr vert="eaVert" wrap="none"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消防費</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の推移</a:t>
            </a:r>
          </a:p>
        </p:txBody>
      </p:sp>
      <p:sp>
        <p:nvSpPr>
          <p:cNvPr id="59" name="テキスト ボックス 58"/>
          <p:cNvSpPr txBox="1"/>
          <p:nvPr/>
        </p:nvSpPr>
        <p:spPr>
          <a:xfrm>
            <a:off x="7689236" y="1254905"/>
            <a:ext cx="530915"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60" name="テキスト ボックス 59"/>
          <p:cNvSpPr txBox="1"/>
          <p:nvPr/>
        </p:nvSpPr>
        <p:spPr>
          <a:xfrm>
            <a:off x="7594338" y="1813096"/>
            <a:ext cx="530915"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7195955" y="1583686"/>
            <a:ext cx="530915"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7594337" y="2118470"/>
            <a:ext cx="530915"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愛知県</a:t>
            </a:r>
          </a:p>
        </p:txBody>
      </p:sp>
      <p:sp>
        <p:nvSpPr>
          <p:cNvPr id="63" name="ホームベース 62"/>
          <p:cNvSpPr/>
          <p:nvPr/>
        </p:nvSpPr>
        <p:spPr>
          <a:xfrm>
            <a:off x="2446895" y="3827697"/>
            <a:ext cx="509261" cy="2882236"/>
          </a:xfrm>
          <a:prstGeom prst="homePlate">
            <a:avLst>
              <a:gd name="adj" fmla="val 30328"/>
            </a:avLst>
          </a:prstGeom>
          <a:ln/>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人あたり消防費</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（団体規模別）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199928" y="3827697"/>
            <a:ext cx="1944000" cy="216982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人口規模が最も大きいグループは消防費がやや高く、</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万規模で最も低くなって、以降、人口規模</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は小さくなるにつれて、人口一人あたりの消防費は高くなる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940423" y="6273752"/>
            <a:ext cx="982961" cy="538609"/>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人口規模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団体数　　 →</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4355976" y="3989203"/>
            <a:ext cx="3347391"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一人</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あたり消防費（建設費除く）</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単位円）</a:t>
            </a:r>
          </a:p>
        </p:txBody>
      </p:sp>
      <p:sp>
        <p:nvSpPr>
          <p:cNvPr id="16" name="テキスト ボックス 15"/>
          <p:cNvSpPr txBox="1"/>
          <p:nvPr/>
        </p:nvSpPr>
        <p:spPr>
          <a:xfrm>
            <a:off x="4174900" y="6521915"/>
            <a:ext cx="4291559"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　　　　　５　　　　　３　　　　１２　　　　１１　　　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249397" y="1064335"/>
            <a:ext cx="1944000"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年まで増加傾向にあったが、その後は減少傾向。近年は救急需要</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高まりなどにより横ばい</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3992" y="6453336"/>
            <a:ext cx="2675185" cy="400110"/>
          </a:xfrm>
          <a:prstGeom prst="rect">
            <a:avLst/>
          </a:prstGeom>
        </p:spPr>
        <p:txBody>
          <a:bodyPr wrap="square">
            <a:spAutoFit/>
          </a:bodyPr>
          <a:lstStyle/>
          <a:p>
            <a:r>
              <a:rPr lang="ja-JP" altLang="en-US" sz="1000" dirty="0" smtClean="0"/>
              <a:t>出典</a:t>
            </a:r>
            <a:r>
              <a:rPr lang="ja-JP" altLang="en-US" sz="1000" dirty="0"/>
              <a:t>：</a:t>
            </a:r>
            <a:r>
              <a:rPr lang="ja-JP" altLang="en-US" sz="1000" dirty="0" smtClean="0"/>
              <a:t>「</a:t>
            </a:r>
            <a:r>
              <a:rPr lang="ja-JP" altLang="en-US" sz="1000" dirty="0"/>
              <a:t>地方財政状況調査 </a:t>
            </a:r>
            <a:r>
              <a:rPr lang="en-US" altLang="ja-JP" sz="1000" dirty="0"/>
              <a:t>H26</a:t>
            </a:r>
            <a:r>
              <a:rPr lang="ja-JP" altLang="en-US" sz="1000" dirty="0"/>
              <a:t>年度決算</a:t>
            </a:r>
            <a:r>
              <a:rPr lang="ja-JP" altLang="en-US" sz="1000" dirty="0" smtClean="0"/>
              <a:t>」</a:t>
            </a:r>
            <a:endParaRPr lang="en-US" altLang="ja-JP" sz="1000" dirty="0" smtClean="0"/>
          </a:p>
          <a:p>
            <a:r>
              <a:rPr lang="ja-JP" altLang="en-US" sz="1000" dirty="0"/>
              <a:t>　</a:t>
            </a:r>
            <a:r>
              <a:rPr lang="ja-JP" altLang="en-US" sz="1000" dirty="0" smtClean="0"/>
              <a:t>　　　うち目的別の消防費</a:t>
            </a:r>
            <a:endParaRPr lang="ja-JP" altLang="en-US" sz="1000" dirty="0"/>
          </a:p>
        </p:txBody>
      </p:sp>
    </p:spTree>
    <p:extLst>
      <p:ext uri="{BB962C8B-B14F-4D97-AF65-F5344CB8AC3E}">
        <p14:creationId xmlns:p14="http://schemas.microsoft.com/office/powerpoint/2010/main" val="332296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228184" y="188640"/>
            <a:ext cx="2736304" cy="1800200"/>
          </a:xfrm>
          <a:prstGeom prst="roundRect">
            <a:avLst/>
          </a:prstGeom>
          <a:solidFill>
            <a:schemeClr val="accent1">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991608" y="2990098"/>
            <a:ext cx="5700600" cy="584775"/>
          </a:xfrm>
          <a:prstGeom prst="rect">
            <a:avLst/>
          </a:prstGeom>
          <a:noFill/>
        </p:spPr>
        <p:txBody>
          <a:bodyPr wrap="none" rtlCol="0">
            <a:spAutoFit/>
          </a:bodyPr>
          <a:lstStyle/>
          <a:p>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体制</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 xmlns:a16="http://schemas.microsoft.com/office/drawing/2014/main" id="{AB46C364-8982-4B75-8C3E-9704A90C4F3B}"/>
              </a:ext>
            </a:extLst>
          </p:cNvPr>
          <p:cNvSpPr txBox="1"/>
          <p:nvPr/>
        </p:nvSpPr>
        <p:spPr>
          <a:xfrm>
            <a:off x="6588224" y="390069"/>
            <a:ext cx="2160240" cy="147732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444208" y="332656"/>
            <a:ext cx="2304256" cy="36004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 xmlns:a16="http://schemas.microsoft.com/office/drawing/2014/main" id="{B5EF4AFF-A194-4830-8418-BF1781DCEE3A}"/>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3</a:t>
            </a:fld>
            <a:endParaRPr kumimoji="1" lang="ja-JP" altLang="en-US" sz="1200" dirty="0"/>
          </a:p>
        </p:txBody>
      </p:sp>
    </p:spTree>
    <p:extLst>
      <p:ext uri="{BB962C8B-B14F-4D97-AF65-F5344CB8AC3E}">
        <p14:creationId xmlns:p14="http://schemas.microsoft.com/office/powerpoint/2010/main" val="3052522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60432" y="6584504"/>
            <a:ext cx="683568" cy="276999"/>
          </a:xfrm>
          <a:prstGeom prst="rect">
            <a:avLst/>
          </a:prstGeom>
          <a:noFill/>
        </p:spPr>
        <p:txBody>
          <a:bodyPr wrap="square" rtlCol="0">
            <a:spAutoFit/>
          </a:bodyPr>
          <a:lstStyle/>
          <a:p>
            <a:pPr algn="r"/>
            <a:fld id="{7FE68FCB-9DD5-42DD-8F40-7D759701862B}" type="slidenum">
              <a:rPr kumimoji="1" lang="ja-JP" altLang="en-US" sz="1200" smtClean="0"/>
              <a:pPr algn="r"/>
              <a:t>30</a:t>
            </a:fld>
            <a:endParaRPr kumimoji="1" lang="ja-JP" altLang="en-US" sz="1200" dirty="0"/>
          </a:p>
        </p:txBody>
      </p:sp>
      <p:sp>
        <p:nvSpPr>
          <p:cNvPr id="2" name="正方形/長方形 1"/>
          <p:cNvSpPr/>
          <p:nvPr/>
        </p:nvSpPr>
        <p:spPr>
          <a:xfrm>
            <a:off x="134800" y="2323614"/>
            <a:ext cx="4320480" cy="4154984"/>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１．消防組織の原則（市町村消防）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＜消防組織法＞</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第６条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市町村は、当該市町村の区域における消防を十分に果たすべき</a:t>
            </a:r>
            <a:endParaRPr lang="en-US" altLang="ja-JP" sz="11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　責任を有する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第７条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市町村の消防は、条例に従い、市町村長がこれを管理する。 </a:t>
            </a:r>
          </a:p>
          <a:p>
            <a:endParaRPr lang="ja-JP" altLang="en-US" sz="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２．東京消防庁の特例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＜消防組織法＞</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特別区の存する区域においては、特別区が連合してその区域内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における第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条に規定する責任を有する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条第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項</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特別区の消防は、都知事がこれを管理する</a:t>
            </a:r>
            <a:endParaRPr lang="en-US" altLang="ja-JP" sz="11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特別区の存する区域における消防については</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、特別区の存する</a:t>
            </a:r>
            <a:endParaRPr lang="en-US" altLang="ja-JP" sz="11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　区域を一の市とみなして、市町村の消防に関する規定を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準用する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＜地方自治法＞</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281</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条の</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項</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都は、特別区の存する区域において、特別区を包括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する広域の地方公共団体として、地方自治法第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条第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項において市町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村が処理するものとされている事務のうち、人口が高度に集中する大都市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地域における行政の一体性及び統一性の確保の観点から当該区域を通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じて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都が一体的に処理することが必要であると認められる事務を処理する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ものとする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640861" y="2273091"/>
            <a:ext cx="4395635" cy="4324261"/>
          </a:xfrm>
          <a:prstGeom prst="rect">
            <a:avLst/>
          </a:prstGeom>
          <a:noFill/>
          <a:ln>
            <a:solidFill>
              <a:schemeClr val="bg1">
                <a:lumMod val="75000"/>
              </a:schemeClr>
            </a:solidFill>
          </a:ln>
        </p:spPr>
        <p:txBody>
          <a:bodyPr wrap="square">
            <a:spAutoFit/>
          </a:bodyPr>
          <a:lstStyle/>
          <a:p>
            <a:pPr>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＜東京消防庁の沿革＞</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1880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年：内務省に東京府下を所管する消防本部を設立</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1923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年：関東大震災発生</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1948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年：消防組織法の施行に伴い都区部を所管する自治体消防としての東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京消防本部を設置（同年、東京消防庁と改称）</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1960</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年：多摩地区の</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市６町の消防事務を受託</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1961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年：第８消防方面本部を設置</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1966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年：航空隊を設置</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1969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年：特別救助隊（通称：レスキュー隊）を設置</a:t>
            </a: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年：東村山市の消防事務を受託</a:t>
            </a: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1973</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年：福生市、羽村町、瑞穂町の消防事務を受託</a:t>
            </a: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1974</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年：多摩地区の</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町１村の消防事務を受託</a:t>
            </a:r>
          </a:p>
          <a:p>
            <a:pPr>
              <a:lnSpc>
                <a:spcPts val="15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同年　　：水難救助隊を設置</a:t>
            </a: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1975</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年：多摩市の消防事務を受託</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年：第９消防方面本部を設置</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年：第２消防方面本部及び第８消防方面本部に消防救助機動部隊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（通称ハイパーレスキュー、以下同じ）を創設</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消防方面本部を設置</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年：第３消防方面本部にハイパーレスキューを設置</a:t>
            </a: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年：第６消防方面本部にハイパーレスキューを設置</a:t>
            </a:r>
          </a:p>
          <a:p>
            <a:pPr>
              <a:lnSpc>
                <a:spcPts val="1500"/>
              </a:lnSpc>
            </a:pP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年：東久留米市の消防事務を受託</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年：第９消防方面本部にハイパーレスキューを設置</a:t>
            </a:r>
          </a:p>
        </p:txBody>
      </p:sp>
      <p:sp>
        <p:nvSpPr>
          <p:cNvPr id="6" name="テキスト ボックス 5">
            <a:extLst>
              <a:ext uri="{FF2B5EF4-FFF2-40B4-BE49-F238E27FC236}">
                <a16:creationId xmlns="" xmlns:a16="http://schemas.microsoft.com/office/drawing/2014/main" id="{8D38B723-83A7-42BC-AC03-C925B708EABB}"/>
              </a:ext>
            </a:extLst>
          </p:cNvPr>
          <p:cNvSpPr txBox="1"/>
          <p:nvPr/>
        </p:nvSpPr>
        <p:spPr>
          <a:xfrm>
            <a:off x="4572000" y="684852"/>
            <a:ext cx="4428000" cy="1492716"/>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300" dirty="0">
                <a:latin typeface="Meiryo UI" panose="020B0604030504040204" pitchFamily="50" charset="-128"/>
                <a:ea typeface="Meiryo UI" panose="020B0604030504040204" pitchFamily="50" charset="-128"/>
              </a:rPr>
              <a:t>東京の消防行政は、旧東京市の特別区部を所管していた消防本部が、都制度移行後もこれを引き継いだ経緯があり、</a:t>
            </a:r>
            <a:r>
              <a:rPr lang="ja-JP" altLang="en-US" sz="1300" dirty="0">
                <a:latin typeface="Meiryo UI" panose="020B0604030504040204" pitchFamily="50" charset="-128"/>
                <a:ea typeface="Meiryo UI" panose="020B0604030504040204" pitchFamily="50" charset="-128"/>
              </a:rPr>
              <a:t>特別区</a:t>
            </a:r>
            <a:r>
              <a:rPr kumimoji="1" lang="ja-JP" altLang="en-US" sz="1300" dirty="0">
                <a:latin typeface="Meiryo UI" panose="020B0604030504040204" pitchFamily="50" charset="-128"/>
                <a:ea typeface="Meiryo UI" panose="020B0604030504040204" pitchFamily="50" charset="-128"/>
              </a:rPr>
              <a:t>以外の市町村については、都が受託する形で段階的に広域化が実現</a:t>
            </a:r>
            <a:r>
              <a:rPr lang="ja-JP" altLang="en-US"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島しょ部以外で単独消防は稲城市のみ）</a:t>
            </a:r>
            <a:endParaRPr kumimoji="1" lang="en-US" altLang="ja-JP" sz="13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母体となっている特別区部の人口が</a:t>
            </a:r>
            <a:r>
              <a:rPr lang="en-US" altLang="ja-JP" sz="1300" dirty="0">
                <a:latin typeface="Meiryo UI" panose="020B0604030504040204" pitchFamily="50" charset="-128"/>
                <a:ea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rPr>
              <a:t>割を占めていることから、広域化が比較的円滑に進んでいる。</a:t>
            </a:r>
            <a:endParaRPr kumimoji="1" lang="ja-JP" altLang="en-US" sz="13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 xmlns:a16="http://schemas.microsoft.com/office/drawing/2014/main" id="{57539A43-F92A-4CFA-BC9A-D718C95A3424}"/>
              </a:ext>
            </a:extLst>
          </p:cNvPr>
          <p:cNvSpPr txBox="1"/>
          <p:nvPr/>
        </p:nvSpPr>
        <p:spPr>
          <a:xfrm>
            <a:off x="84493" y="742345"/>
            <a:ext cx="4392488" cy="1246495"/>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日本の消防行政は市町村消防を原則としており、大阪府内の消防も市町村が主体となっている。</a:t>
            </a:r>
            <a:endParaRPr lang="en-US" altLang="ja-JP" sz="13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ただし、東京都の特別区部においては、右記の歴史的経緯などから、消防組織法の中で、都知事（東京消防庁）が直接管理する特例を設けている</a:t>
            </a:r>
            <a:r>
              <a:rPr lang="ja-JP" altLang="en-US" sz="1200" dirty="0">
                <a:latin typeface="Meiryo UI" panose="020B0604030504040204" pitchFamily="50" charset="-128"/>
                <a:ea typeface="Meiryo UI" panose="020B0604030504040204" pitchFamily="50" charset="-128"/>
              </a:rPr>
              <a:t>（日本では</a:t>
            </a:r>
            <a:r>
              <a:rPr kumimoji="1" lang="ja-JP" altLang="en-US" sz="1200" dirty="0">
                <a:latin typeface="Meiryo UI" panose="020B0604030504040204" pitchFamily="50" charset="-128"/>
                <a:ea typeface="Meiryo UI" panose="020B0604030504040204" pitchFamily="50" charset="-128"/>
              </a:rPr>
              <a:t>東京都のみの特例）</a:t>
            </a:r>
            <a:r>
              <a:rPr kumimoji="1" lang="ja-JP" altLang="en-US" sz="1100" dirty="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p:txBody>
      </p:sp>
      <p:sp>
        <p:nvSpPr>
          <p:cNvPr id="8" name="正方形/長方形 7"/>
          <p:cNvSpPr/>
          <p:nvPr/>
        </p:nvSpPr>
        <p:spPr>
          <a:xfrm>
            <a:off x="121152" y="2276872"/>
            <a:ext cx="4334128" cy="1152128"/>
          </a:xfrm>
          <a:prstGeom prst="rect">
            <a:avLst/>
          </a:prstGeom>
          <a:noFill/>
          <a:ln w="9525">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21152" y="3573016"/>
            <a:ext cx="4334128" cy="3024336"/>
          </a:xfrm>
          <a:prstGeom prst="rect">
            <a:avLst/>
          </a:prstGeom>
          <a:noFill/>
          <a:ln w="9525">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21151" y="74964"/>
            <a:ext cx="8915345"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・・・制度の特例と経緯</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974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8" t="24231" r="24092" b="27306"/>
          <a:stretch/>
        </p:blipFill>
        <p:spPr bwMode="auto">
          <a:xfrm>
            <a:off x="4997987" y="1170227"/>
            <a:ext cx="4010284" cy="218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8454977" y="6571434"/>
            <a:ext cx="683568" cy="276999"/>
          </a:xfrm>
          <a:prstGeom prst="rect">
            <a:avLst/>
          </a:prstGeom>
          <a:noFill/>
        </p:spPr>
        <p:txBody>
          <a:bodyPr wrap="square" rtlCol="0">
            <a:spAutoFit/>
          </a:bodyPr>
          <a:lstStyle/>
          <a:p>
            <a:pPr algn="r"/>
            <a:fld id="{7FE68FCB-9DD5-42DD-8F40-7D759701862B}" type="slidenum">
              <a:rPr kumimoji="1" lang="ja-JP" altLang="en-US" sz="1200" smtClean="0"/>
              <a:pPr algn="r"/>
              <a:t>31</a:t>
            </a:fld>
            <a:endParaRPr kumimoji="1" lang="ja-JP" altLang="en-US" sz="1200" dirty="0"/>
          </a:p>
        </p:txBody>
      </p:sp>
      <p:sp>
        <p:nvSpPr>
          <p:cNvPr id="16" name="テキスト ボックス 15"/>
          <p:cNvSpPr txBox="1"/>
          <p:nvPr/>
        </p:nvSpPr>
        <p:spPr>
          <a:xfrm>
            <a:off x="165080" y="6613248"/>
            <a:ext cx="372570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出展：消防署と職員数／「消防施設整備計画実態調査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721624" y="2081232"/>
            <a:ext cx="831175" cy="374571"/>
          </a:xfrm>
          <a:prstGeom prst="roundRect">
            <a:avLst/>
          </a:prstGeom>
          <a:solidFill>
            <a:schemeClr val="tx1">
              <a:lumMod val="75000"/>
              <a:lumOff val="25000"/>
            </a:schemeClr>
          </a:solidFill>
        </p:spPr>
        <p:txBody>
          <a:bodyPr wrap="none" rtlCol="0">
            <a:spAutoFit/>
          </a:bodyPr>
          <a:lstStyle/>
          <a:p>
            <a:pPr algn="ctr"/>
            <a:r>
              <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東京都消防庁</a:t>
            </a:r>
            <a:endParaRPr kumimoji="1"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 xmlns:a16="http://schemas.microsoft.com/office/drawing/2014/main" id="{680A3627-6849-4CCC-9FCC-6332AD343A19}"/>
              </a:ext>
            </a:extLst>
          </p:cNvPr>
          <p:cNvSpPr txBox="1"/>
          <p:nvPr/>
        </p:nvSpPr>
        <p:spPr>
          <a:xfrm>
            <a:off x="5939955" y="2083623"/>
            <a:ext cx="1034574" cy="374571"/>
          </a:xfrm>
          <a:prstGeom prst="roundRect">
            <a:avLst/>
          </a:prstGeom>
          <a:solidFill>
            <a:schemeClr val="bg1"/>
          </a:solid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東京都消防庁</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（多摩地区受託）</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 xmlns:a16="http://schemas.microsoft.com/office/drawing/2014/main" id="{6F77B0E8-FFB9-4A0D-8360-FA1B83426AA3}"/>
              </a:ext>
            </a:extLst>
          </p:cNvPr>
          <p:cNvGraphicFramePr>
            <a:graphicFrameLocks noGrp="1"/>
          </p:cNvGraphicFramePr>
          <p:nvPr>
            <p:extLst>
              <p:ext uri="{D42A27DB-BD31-4B8C-83A1-F6EECF244321}">
                <p14:modId xmlns:p14="http://schemas.microsoft.com/office/powerpoint/2010/main" val="2167872004"/>
              </p:ext>
            </p:extLst>
          </p:nvPr>
        </p:nvGraphicFramePr>
        <p:xfrm>
          <a:off x="134398" y="3757781"/>
          <a:ext cx="4385712" cy="2743200"/>
        </p:xfrm>
        <a:graphic>
          <a:graphicData uri="http://schemas.openxmlformats.org/drawingml/2006/table">
            <a:tbl>
              <a:tblPr firstRow="1" bandRow="1">
                <a:tableStyleId>{5940675A-B579-460E-94D1-54222C63F5DA}</a:tableStyleId>
              </a:tblPr>
              <a:tblGrid>
                <a:gridCol w="787718">
                  <a:extLst>
                    <a:ext uri="{9D8B030D-6E8A-4147-A177-3AD203B41FA5}">
                      <a16:colId xmlns="" xmlns:a16="http://schemas.microsoft.com/office/drawing/2014/main" val="4006535128"/>
                    </a:ext>
                  </a:extLst>
                </a:gridCol>
                <a:gridCol w="1100455">
                  <a:extLst>
                    <a:ext uri="{9D8B030D-6E8A-4147-A177-3AD203B41FA5}">
                      <a16:colId xmlns="" xmlns:a16="http://schemas.microsoft.com/office/drawing/2014/main" val="2879012375"/>
                    </a:ext>
                  </a:extLst>
                </a:gridCol>
                <a:gridCol w="648018">
                  <a:extLst>
                    <a:ext uri="{9D8B030D-6E8A-4147-A177-3AD203B41FA5}">
                      <a16:colId xmlns="" xmlns:a16="http://schemas.microsoft.com/office/drawing/2014/main" val="20002"/>
                    </a:ext>
                  </a:extLst>
                </a:gridCol>
                <a:gridCol w="553485">
                  <a:extLst>
                    <a:ext uri="{9D8B030D-6E8A-4147-A177-3AD203B41FA5}">
                      <a16:colId xmlns="" xmlns:a16="http://schemas.microsoft.com/office/drawing/2014/main" val="3271425241"/>
                    </a:ext>
                  </a:extLst>
                </a:gridCol>
                <a:gridCol w="648018">
                  <a:extLst>
                    <a:ext uri="{9D8B030D-6E8A-4147-A177-3AD203B41FA5}">
                      <a16:colId xmlns="" xmlns:a16="http://schemas.microsoft.com/office/drawing/2014/main" val="3854339830"/>
                    </a:ext>
                  </a:extLst>
                </a:gridCol>
                <a:gridCol w="648018">
                  <a:extLst>
                    <a:ext uri="{9D8B030D-6E8A-4147-A177-3AD203B41FA5}">
                      <a16:colId xmlns="" xmlns:a16="http://schemas.microsoft.com/office/drawing/2014/main" val="1050052177"/>
                    </a:ext>
                  </a:extLst>
                </a:gridCol>
              </a:tblGrid>
              <a:tr h="0">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ブロック</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消防本部</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人口</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（万人）</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面積</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K</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消防署</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（署所）</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職員数</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a:t>
                      </a:r>
                    </a:p>
                  </a:txBody>
                  <a:tcPr>
                    <a:solidFill>
                      <a:schemeClr val="tx2">
                        <a:lumMod val="20000"/>
                        <a:lumOff val="80000"/>
                      </a:schemeClr>
                    </a:solidFill>
                  </a:tcPr>
                </a:tc>
                <a:extLst>
                  <a:ext uri="{0D108BD9-81ED-4DB2-BD59-A6C34878D82A}">
                    <a16:rowId xmlns="" xmlns:a16="http://schemas.microsoft.com/office/drawing/2014/main" val="1847180719"/>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大阪市</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269.1</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225</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８９</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3,523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899197849"/>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堺市</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a:t>
                      </a: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委託）</a:t>
                      </a: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89.6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157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１８</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953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69656581"/>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北部</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８本部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（２委託）</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178.3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268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３２</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1,723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53374755"/>
                  </a:ext>
                </a:extLst>
              </a:tr>
              <a:tr h="258703">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東部</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６本部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193.6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238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４０</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2,108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167601525"/>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南河内北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２本部</a:t>
                      </a:r>
                      <a:r>
                        <a:rPr kumimoji="1" lang="ja-JP" altLang="en-US" sz="105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37.0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68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７</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369</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965091826"/>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新南河内</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（１委託）</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31.4</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112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１０</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353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326121136"/>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泉州北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５本部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56.3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148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１７</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548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459501548"/>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泉州南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28.6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110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１１</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367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4041178926"/>
                  </a:ext>
                </a:extLst>
              </a:tr>
              <a:tr h="209575">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計</a:t>
                      </a:r>
                    </a:p>
                  </a:txBody>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２７本部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883.9</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1,324</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２５２</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9,950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502230581"/>
                  </a:ext>
                </a:extLst>
              </a:tr>
            </a:tbl>
          </a:graphicData>
        </a:graphic>
      </p:graphicFrame>
      <p:graphicFrame>
        <p:nvGraphicFramePr>
          <p:cNvPr id="14" name="表 13">
            <a:extLst>
              <a:ext uri="{FF2B5EF4-FFF2-40B4-BE49-F238E27FC236}">
                <a16:creationId xmlns="" xmlns:a16="http://schemas.microsoft.com/office/drawing/2014/main" id="{6F77B0E8-FFB9-4A0D-8360-FA1B83426AA3}"/>
              </a:ext>
            </a:extLst>
          </p:cNvPr>
          <p:cNvGraphicFramePr>
            <a:graphicFrameLocks noGrp="1"/>
          </p:cNvGraphicFramePr>
          <p:nvPr>
            <p:extLst>
              <p:ext uri="{D42A27DB-BD31-4B8C-83A1-F6EECF244321}">
                <p14:modId xmlns:p14="http://schemas.microsoft.com/office/powerpoint/2010/main" val="588264164"/>
              </p:ext>
            </p:extLst>
          </p:nvPr>
        </p:nvGraphicFramePr>
        <p:xfrm>
          <a:off x="4716016" y="3771228"/>
          <a:ext cx="4320662" cy="1447800"/>
        </p:xfrm>
        <a:graphic>
          <a:graphicData uri="http://schemas.openxmlformats.org/drawingml/2006/table">
            <a:tbl>
              <a:tblPr firstRow="1" bandRow="1">
                <a:tableStyleId>{5940675A-B579-460E-94D1-54222C63F5DA}</a:tableStyleId>
              </a:tblPr>
              <a:tblGrid>
                <a:gridCol w="654368">
                  <a:extLst>
                    <a:ext uri="{9D8B030D-6E8A-4147-A177-3AD203B41FA5}">
                      <a16:colId xmlns="" xmlns:a16="http://schemas.microsoft.com/office/drawing/2014/main" val="4006535128"/>
                    </a:ext>
                  </a:extLst>
                </a:gridCol>
                <a:gridCol w="1114743">
                  <a:extLst>
                    <a:ext uri="{9D8B030D-6E8A-4147-A177-3AD203B41FA5}">
                      <a16:colId xmlns="" xmlns:a16="http://schemas.microsoft.com/office/drawing/2014/main" val="2879012375"/>
                    </a:ext>
                  </a:extLst>
                </a:gridCol>
                <a:gridCol w="690880">
                  <a:extLst>
                    <a:ext uri="{9D8B030D-6E8A-4147-A177-3AD203B41FA5}">
                      <a16:colId xmlns="" xmlns:a16="http://schemas.microsoft.com/office/drawing/2014/main" val="20002"/>
                    </a:ext>
                  </a:extLst>
                </a:gridCol>
                <a:gridCol w="564635">
                  <a:extLst>
                    <a:ext uri="{9D8B030D-6E8A-4147-A177-3AD203B41FA5}">
                      <a16:colId xmlns="" xmlns:a16="http://schemas.microsoft.com/office/drawing/2014/main" val="2796178472"/>
                    </a:ext>
                  </a:extLst>
                </a:gridCol>
                <a:gridCol w="648018">
                  <a:extLst>
                    <a:ext uri="{9D8B030D-6E8A-4147-A177-3AD203B41FA5}">
                      <a16:colId xmlns="" xmlns:a16="http://schemas.microsoft.com/office/drawing/2014/main" val="3854339830"/>
                    </a:ext>
                  </a:extLst>
                </a:gridCol>
                <a:gridCol w="648018">
                  <a:extLst>
                    <a:ext uri="{9D8B030D-6E8A-4147-A177-3AD203B41FA5}">
                      <a16:colId xmlns="" xmlns:a16="http://schemas.microsoft.com/office/drawing/2014/main" val="1050052177"/>
                    </a:ext>
                  </a:extLst>
                </a:gridCol>
              </a:tblGrid>
              <a:tr h="0">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ブロック</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消防本部</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人口</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（万人）</a:t>
                      </a:r>
                    </a:p>
                  </a:txBody>
                  <a:tcPr>
                    <a:solidFill>
                      <a:schemeClr val="tx2">
                        <a:lumMod val="20000"/>
                        <a:lumOff val="80000"/>
                      </a:schemeClr>
                    </a:solidFill>
                  </a:tcPr>
                </a:tc>
                <a:tc>
                  <a:txBody>
                    <a:bodyPr/>
                    <a:lstStyle/>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面積</a:t>
                      </a:r>
                      <a:endParaRPr kumimoji="1" lang="en-US" altLang="ja-JP"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K</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消防署</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（署所）</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職員数</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a:t>
                      </a:r>
                    </a:p>
                  </a:txBody>
                  <a:tcPr>
                    <a:solidFill>
                      <a:schemeClr val="tx2">
                        <a:lumMod val="20000"/>
                        <a:lumOff val="80000"/>
                      </a:schemeClr>
                    </a:solidFill>
                  </a:tcPr>
                </a:tc>
                <a:extLst>
                  <a:ext uri="{0D108BD9-81ED-4DB2-BD59-A6C34878D82A}">
                    <a16:rowId xmlns="" xmlns:a16="http://schemas.microsoft.com/office/drawing/2014/main" val="1847180719"/>
                  </a:ext>
                </a:extLst>
              </a:tr>
              <a:tr h="209575">
                <a:tc rowSpan="3">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東京都</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東京消防庁</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1,326.5</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1,225</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292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19,272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899197849"/>
                  </a:ext>
                </a:extLst>
              </a:tr>
              <a:tr h="209575">
                <a:tc vMerge="1">
                  <a:txBody>
                    <a:bodyPr/>
                    <a:lstStyle/>
                    <a:p>
                      <a:endParaRPr kumimoji="1" lang="ja-JP" altLang="en-US"/>
                    </a:p>
                  </a:txBody>
                  <a:tcPr/>
                </a:tc>
                <a:tc>
                  <a:txBody>
                    <a:bodyPr/>
                    <a:lstStyle/>
                    <a:p>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稲城市消防本部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8.7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15</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92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209575">
                <a:tc vMerge="1">
                  <a:txBody>
                    <a:bodyPr/>
                    <a:lstStyle/>
                    <a:p>
                      <a:endParaRPr kumimoji="1"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島</a:t>
                      </a:r>
                      <a:r>
                        <a:rPr kumimoji="1" lang="ja-JP" altLang="en-US" sz="1100" dirty="0" err="1">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しょ</a:t>
                      </a: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部</a:t>
                      </a: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a:t>
                      </a: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142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60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69656581"/>
                  </a:ext>
                </a:extLst>
              </a:tr>
              <a:tr h="209575">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計</a:t>
                      </a:r>
                    </a:p>
                  </a:txBody>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５本部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1,337.9</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1,382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296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19,424</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502230581"/>
                  </a:ext>
                </a:extLst>
              </a:tr>
            </a:tbl>
          </a:graphicData>
        </a:graphic>
      </p:graphicFrame>
      <p:sp>
        <p:nvSpPr>
          <p:cNvPr id="3" name="テキスト ボックス 2"/>
          <p:cNvSpPr txBox="1"/>
          <p:nvPr/>
        </p:nvSpPr>
        <p:spPr>
          <a:xfrm>
            <a:off x="4743173" y="5272379"/>
            <a:ext cx="4265098" cy="133882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市町村のうち、単独消防が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本部、一部事務組合が５本部（</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市町村）、委託方式が</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４本部（</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市町村）という構成。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東京都は、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市町村のうち、東京消防庁が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特別区を直接所管し、稲城市以外の多摩地区の市町村を受託することで、ほぼ一元化を実現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（都人口の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％）している。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 xmlns:a16="http://schemas.microsoft.com/office/drawing/2014/main" id="{B98D17A3-7A72-4047-9A3F-4A882C2247F5}"/>
              </a:ext>
            </a:extLst>
          </p:cNvPr>
          <p:cNvSpPr txBox="1"/>
          <p:nvPr/>
        </p:nvSpPr>
        <p:spPr>
          <a:xfrm>
            <a:off x="5004048" y="672952"/>
            <a:ext cx="842896" cy="307777"/>
          </a:xfrm>
          <a:prstGeom prst="rect">
            <a:avLst/>
          </a:prstGeom>
          <a:solidFill>
            <a:schemeClr val="tx1">
              <a:lumMod val="75000"/>
              <a:lumOff val="25000"/>
            </a:schemeClr>
          </a:solidFill>
          <a:ln>
            <a:solidFill>
              <a:schemeClr val="bg1">
                <a:lumMod val="65000"/>
              </a:schemeClr>
            </a:solidFill>
          </a:ln>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21151" y="74964"/>
            <a:ext cx="8699321"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・・・体制や規模</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 xmlns:a16="http://schemas.microsoft.com/office/drawing/2014/main" id="{B98D17A3-7A72-4047-9A3F-4A882C2247F5}"/>
              </a:ext>
            </a:extLst>
          </p:cNvPr>
          <p:cNvSpPr txBox="1"/>
          <p:nvPr/>
        </p:nvSpPr>
        <p:spPr>
          <a:xfrm>
            <a:off x="408983" y="654094"/>
            <a:ext cx="926602" cy="307777"/>
          </a:xfrm>
          <a:prstGeom prst="rect">
            <a:avLst/>
          </a:prstGeom>
          <a:solidFill>
            <a:schemeClr val="tx1">
              <a:lumMod val="75000"/>
              <a:lumOff val="25000"/>
            </a:schemeClr>
          </a:solidFill>
          <a:ln>
            <a:solidFill>
              <a:schemeClr val="bg1">
                <a:lumMod val="65000"/>
              </a:schemeClr>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6" name="正方形/長方形 5"/>
          <p:cNvSpPr/>
          <p:nvPr/>
        </p:nvSpPr>
        <p:spPr>
          <a:xfrm>
            <a:off x="5895854" y="719119"/>
            <a:ext cx="1701107" cy="261610"/>
          </a:xfrm>
          <a:prstGeom prst="rect">
            <a:avLst/>
          </a:prstGeom>
        </p:spPr>
        <p:txBody>
          <a:bodyPr wrap="none">
            <a:spAutoFit/>
          </a:bodyPr>
          <a:lstStyle/>
          <a:p>
            <a:pPr lvl="0"/>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１ブロック／５消防本部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58138"/>
            <a:ext cx="2484109"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38546" y="1039422"/>
            <a:ext cx="1842171" cy="261610"/>
          </a:xfrm>
          <a:prstGeom prst="rect">
            <a:avLst/>
          </a:prstGeom>
        </p:spPr>
        <p:txBody>
          <a:bodyPr wrap="none">
            <a:spAutoFit/>
          </a:bodyPr>
          <a:lstStyle/>
          <a:p>
            <a:pPr lvl="0"/>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８ブロック／２７消防本部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74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37" y="2800821"/>
            <a:ext cx="40417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3882" y="6189974"/>
            <a:ext cx="6013336"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都道府県の平均は、基礎自治体ごとの平均の総和ではなく、「総消防費／総人口」で算出。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364795" y="4882607"/>
            <a:ext cx="442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960082" y="4095292"/>
            <a:ext cx="1284326" cy="276999"/>
          </a:xfrm>
          <a:prstGeom prst="rect">
            <a:avLst/>
          </a:prstGeom>
          <a:noFill/>
          <a:ln>
            <a:solidFill>
              <a:schemeClr val="tx1">
                <a:lumMod val="65000"/>
                <a:lumOff val="35000"/>
              </a:schemeClr>
            </a:solidFill>
          </a:ln>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平均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16,690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5341983" y="4657909"/>
            <a:ext cx="370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36713" y="4348159"/>
            <a:ext cx="1284326" cy="276999"/>
          </a:xfrm>
          <a:prstGeom prst="rect">
            <a:avLst/>
          </a:prstGeom>
          <a:noFill/>
          <a:ln>
            <a:solidFill>
              <a:schemeClr val="tx1">
                <a:lumMod val="65000"/>
                <a:lumOff val="35000"/>
              </a:schemeClr>
            </a:solidFill>
          </a:ln>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平均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12,279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a:endCxn id="31" idx="3"/>
          </p:cNvCxnSpPr>
          <p:nvPr/>
        </p:nvCxnSpPr>
        <p:spPr>
          <a:xfrm flipH="1" flipV="1">
            <a:off x="3521039" y="4486659"/>
            <a:ext cx="402889" cy="395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0" idx="1"/>
          </p:cNvCxnSpPr>
          <p:nvPr/>
        </p:nvCxnSpPr>
        <p:spPr>
          <a:xfrm flipH="1">
            <a:off x="6672052" y="4233792"/>
            <a:ext cx="288030" cy="405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0" name="右中かっこ 2049"/>
          <p:cNvSpPr/>
          <p:nvPr/>
        </p:nvSpPr>
        <p:spPr>
          <a:xfrm rot="5400000">
            <a:off x="7329878" y="4459184"/>
            <a:ext cx="155448" cy="320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52" name="テキスト ボックス 2051"/>
          <p:cNvSpPr txBox="1"/>
          <p:nvPr/>
        </p:nvSpPr>
        <p:spPr>
          <a:xfrm>
            <a:off x="6462449" y="6161611"/>
            <a:ext cx="146706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都受託市（多摩地区）</a:t>
            </a:r>
          </a:p>
        </p:txBody>
      </p:sp>
      <p:sp>
        <p:nvSpPr>
          <p:cNvPr id="2053" name="テキスト ボックス 2052"/>
          <p:cNvSpPr txBox="1"/>
          <p:nvPr/>
        </p:nvSpPr>
        <p:spPr>
          <a:xfrm>
            <a:off x="-36512" y="2484222"/>
            <a:ext cx="530915" cy="230832"/>
          </a:xfrm>
          <a:prstGeom prst="rect">
            <a:avLst/>
          </a:prstGeom>
          <a:noFill/>
        </p:spPr>
        <p:txBody>
          <a:bodyPr wrap="none" rtlCol="0">
            <a:spAutoFit/>
          </a:bodyPr>
          <a:lstStyle/>
          <a:p>
            <a:r>
              <a:rPr kumimoji="1" lang="ja-JP" altLang="en-US" sz="900" dirty="0"/>
              <a:t>（千円）</a:t>
            </a:r>
          </a:p>
        </p:txBody>
      </p:sp>
      <p:sp>
        <p:nvSpPr>
          <p:cNvPr id="2055" name="テキスト ボックス 2054"/>
          <p:cNvSpPr txBox="1"/>
          <p:nvPr/>
        </p:nvSpPr>
        <p:spPr>
          <a:xfrm>
            <a:off x="728682" y="692696"/>
            <a:ext cx="7904527"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大阪府の総人口一人あたりの総消防費は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12,279</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円で、東京都の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16,690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円の約</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割</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府域の市町村間の差も大きく、最小の高槻市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8,748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円と、最大の能勢町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41,956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円との差は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東京都は、都が特例により所管している（かつ人口の</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割を占める）特別区の人口あたり消防費が大きく（</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18,605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円）、全体の平均を押し上げている。</a:t>
            </a:r>
          </a:p>
        </p:txBody>
      </p:sp>
      <p:sp>
        <p:nvSpPr>
          <p:cNvPr id="44" name="テキスト ボックス 43"/>
          <p:cNvSpPr txBox="1"/>
          <p:nvPr/>
        </p:nvSpPr>
        <p:spPr>
          <a:xfrm>
            <a:off x="6745788" y="2613284"/>
            <a:ext cx="1210588" cy="338554"/>
          </a:xfrm>
          <a:prstGeom prst="rect">
            <a:avLst/>
          </a:prstGeom>
          <a:solidFill>
            <a:schemeClr val="tx1">
              <a:lumMod val="75000"/>
              <a:lumOff val="25000"/>
            </a:schemeClr>
          </a:solidFill>
        </p:spPr>
        <p:txBody>
          <a:bodyPr wrap="non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東京消防庁</a:t>
            </a:r>
          </a:p>
        </p:txBody>
      </p:sp>
      <p:sp>
        <p:nvSpPr>
          <p:cNvPr id="45" name="テキスト ボックス 44"/>
          <p:cNvSpPr txBox="1"/>
          <p:nvPr/>
        </p:nvSpPr>
        <p:spPr>
          <a:xfrm>
            <a:off x="2008566" y="2613284"/>
            <a:ext cx="1210588" cy="338554"/>
          </a:xfrm>
          <a:prstGeom prst="rect">
            <a:avLst/>
          </a:prstGeom>
          <a:solidFill>
            <a:schemeClr val="tx1">
              <a:lumMod val="75000"/>
              <a:lumOff val="25000"/>
            </a:schemeClr>
          </a:solidFill>
        </p:spPr>
        <p:txBody>
          <a:bodyPr wrap="none" rtlCol="0">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大阪府全域</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873514" y="2527621"/>
            <a:ext cx="530915" cy="230832"/>
          </a:xfrm>
          <a:prstGeom prst="rect">
            <a:avLst/>
          </a:prstGeom>
          <a:noFill/>
        </p:spPr>
        <p:txBody>
          <a:bodyPr wrap="none" rtlCol="0">
            <a:spAutoFit/>
          </a:bodyPr>
          <a:lstStyle/>
          <a:p>
            <a:r>
              <a:rPr kumimoji="1" lang="ja-JP" altLang="en-US" sz="900" dirty="0"/>
              <a:t>（千円）</a:t>
            </a:r>
          </a:p>
        </p:txBody>
      </p:sp>
      <p:sp>
        <p:nvSpPr>
          <p:cNvPr id="24" name="テキスト ボックス 23"/>
          <p:cNvSpPr txBox="1"/>
          <p:nvPr/>
        </p:nvSpPr>
        <p:spPr>
          <a:xfrm>
            <a:off x="8428083"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32</a:t>
            </a:fld>
            <a:endParaRPr kumimoji="1" lang="ja-JP" altLang="en-US" sz="1200" dirty="0"/>
          </a:p>
        </p:txBody>
      </p:sp>
      <p:sp>
        <p:nvSpPr>
          <p:cNvPr id="3" name="テキスト ボックス 2"/>
          <p:cNvSpPr txBox="1"/>
          <p:nvPr/>
        </p:nvSpPr>
        <p:spPr>
          <a:xfrm>
            <a:off x="5600880" y="2652111"/>
            <a:ext cx="436338" cy="261610"/>
          </a:xfrm>
          <a:prstGeom prst="rect">
            <a:avLst/>
          </a:prstGeom>
          <a:noFill/>
        </p:spPr>
        <p:txBody>
          <a:bodyPr wrap="none" rtlCol="0">
            <a:spAutoFit/>
          </a:bodyPr>
          <a:lstStyle/>
          <a:p>
            <a:r>
              <a:rPr kumimoji="1" lang="en-US" altLang="ja-JP" sz="1100" dirty="0"/>
              <a:t>98.7</a:t>
            </a:r>
            <a:endParaRPr kumimoji="1" lang="ja-JP" altLang="en-US" sz="1100" dirty="0"/>
          </a:p>
        </p:txBody>
      </p:sp>
      <p:cxnSp>
        <p:nvCxnSpPr>
          <p:cNvPr id="21" name="直線コネクタ 20"/>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21151" y="74964"/>
            <a:ext cx="812325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・・・消防費（平成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６年度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大波 24"/>
          <p:cNvSpPr/>
          <p:nvPr/>
        </p:nvSpPr>
        <p:spPr>
          <a:xfrm>
            <a:off x="5292112" y="3042074"/>
            <a:ext cx="684000" cy="72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089828" y="2781654"/>
            <a:ext cx="381836" cy="246221"/>
          </a:xfrm>
          <a:prstGeom prst="rect">
            <a:avLst/>
          </a:prstGeom>
          <a:solidFill>
            <a:schemeClr val="bg1"/>
          </a:solidFill>
        </p:spPr>
        <p:txBody>
          <a:bodyPr wrap="none" rtlCol="0">
            <a:spAutoFit/>
          </a:bodyPr>
          <a:lstStyle/>
          <a:p>
            <a:r>
              <a:rPr kumimoji="1" lang="en-US" altLang="ja-JP" sz="1000" dirty="0"/>
              <a:t>100</a:t>
            </a:r>
            <a:endParaRPr kumimoji="1" lang="ja-JP" altLang="en-US" sz="1000" dirty="0"/>
          </a:p>
        </p:txBody>
      </p:sp>
      <p:sp>
        <p:nvSpPr>
          <p:cNvPr id="26" name="大波 25"/>
          <p:cNvSpPr/>
          <p:nvPr/>
        </p:nvSpPr>
        <p:spPr>
          <a:xfrm>
            <a:off x="165772" y="3041348"/>
            <a:ext cx="252000" cy="72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5098" y="6588678"/>
            <a:ext cx="5255648" cy="246221"/>
          </a:xfrm>
          <a:prstGeom prst="rect">
            <a:avLst/>
          </a:prstGeom>
        </p:spPr>
        <p:txBody>
          <a:bodyPr wrap="square">
            <a:spAutoFit/>
          </a:bodyPr>
          <a:lstStyle/>
          <a:p>
            <a:r>
              <a:rPr lang="ja-JP" altLang="en-US" sz="1000" dirty="0" smtClean="0"/>
              <a:t>出典</a:t>
            </a:r>
            <a:r>
              <a:rPr lang="ja-JP" altLang="en-US" sz="1000" dirty="0"/>
              <a:t>：</a:t>
            </a:r>
            <a:r>
              <a:rPr lang="ja-JP" altLang="en-US" sz="1000" dirty="0" smtClean="0"/>
              <a:t>「</a:t>
            </a:r>
            <a:r>
              <a:rPr lang="ja-JP" altLang="en-US" sz="1000" dirty="0"/>
              <a:t>地方財政状況調査 </a:t>
            </a:r>
            <a:r>
              <a:rPr lang="en-US" altLang="ja-JP" sz="1000" dirty="0"/>
              <a:t>H26</a:t>
            </a:r>
            <a:r>
              <a:rPr lang="ja-JP" altLang="en-US" sz="1000" dirty="0"/>
              <a:t>年度決算</a:t>
            </a:r>
            <a:r>
              <a:rPr lang="ja-JP" altLang="en-US" sz="1000" dirty="0" smtClean="0"/>
              <a:t>」うち目的別の消防費　人口は平成</a:t>
            </a:r>
            <a:r>
              <a:rPr lang="en-US" altLang="ja-JP" sz="1000" dirty="0" smtClean="0"/>
              <a:t>27</a:t>
            </a:r>
            <a:r>
              <a:rPr lang="ja-JP" altLang="en-US" sz="1000" dirty="0" smtClean="0"/>
              <a:t>年国勢調査</a:t>
            </a:r>
            <a:endParaRPr lang="ja-JP" altLang="en-US"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 y="2780928"/>
            <a:ext cx="5005387"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36512" y="2780928"/>
            <a:ext cx="381836" cy="246221"/>
          </a:xfrm>
          <a:prstGeom prst="rect">
            <a:avLst/>
          </a:prstGeom>
          <a:solidFill>
            <a:schemeClr val="bg1"/>
          </a:solidFill>
        </p:spPr>
        <p:txBody>
          <a:bodyPr wrap="none" rtlCol="0">
            <a:spAutoFit/>
          </a:bodyPr>
          <a:lstStyle/>
          <a:p>
            <a:r>
              <a:rPr kumimoji="1" lang="en-US" altLang="ja-JP" sz="1000" dirty="0"/>
              <a:t>100</a:t>
            </a:r>
            <a:endParaRPr kumimoji="1" lang="ja-JP" altLang="en-US" sz="1000" dirty="0"/>
          </a:p>
        </p:txBody>
      </p:sp>
    </p:spTree>
    <p:extLst>
      <p:ext uri="{BB962C8B-B14F-4D97-AF65-F5344CB8AC3E}">
        <p14:creationId xmlns:p14="http://schemas.microsoft.com/office/powerpoint/2010/main" val="3714146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03984"/>
            <a:ext cx="3603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3" y="3140968"/>
            <a:ext cx="35972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740" y="1231776"/>
            <a:ext cx="3670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矢印: 右 11">
            <a:extLst>
              <a:ext uri="{FF2B5EF4-FFF2-40B4-BE49-F238E27FC236}">
                <a16:creationId xmlns="" xmlns:a16="http://schemas.microsoft.com/office/drawing/2014/main" id="{FC531F0A-E957-47A0-8095-7EB512F193E7}"/>
              </a:ext>
            </a:extLst>
          </p:cNvPr>
          <p:cNvSpPr/>
          <p:nvPr/>
        </p:nvSpPr>
        <p:spPr>
          <a:xfrm rot="509491">
            <a:off x="5391046" y="4443210"/>
            <a:ext cx="316800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矢印: 右 11">
            <a:extLst>
              <a:ext uri="{FF2B5EF4-FFF2-40B4-BE49-F238E27FC236}">
                <a16:creationId xmlns="" xmlns:a16="http://schemas.microsoft.com/office/drawing/2014/main" id="{FC531F0A-E957-47A0-8095-7EB512F193E7}"/>
              </a:ext>
            </a:extLst>
          </p:cNvPr>
          <p:cNvSpPr/>
          <p:nvPr/>
        </p:nvSpPr>
        <p:spPr>
          <a:xfrm rot="1152778">
            <a:off x="1587085" y="4155658"/>
            <a:ext cx="341593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矢印: 右 11">
            <a:extLst>
              <a:ext uri="{FF2B5EF4-FFF2-40B4-BE49-F238E27FC236}">
                <a16:creationId xmlns="" xmlns:a16="http://schemas.microsoft.com/office/drawing/2014/main" id="{FC531F0A-E957-47A0-8095-7EB512F193E7}"/>
              </a:ext>
            </a:extLst>
          </p:cNvPr>
          <p:cNvSpPr/>
          <p:nvPr/>
        </p:nvSpPr>
        <p:spPr>
          <a:xfrm rot="1353904">
            <a:off x="1510374" y="5903397"/>
            <a:ext cx="341593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矢印: 右 11">
            <a:extLst>
              <a:ext uri="{FF2B5EF4-FFF2-40B4-BE49-F238E27FC236}">
                <a16:creationId xmlns="" xmlns:a16="http://schemas.microsoft.com/office/drawing/2014/main" id="{FC531F0A-E957-47A0-8095-7EB512F193E7}"/>
              </a:ext>
            </a:extLst>
          </p:cNvPr>
          <p:cNvSpPr/>
          <p:nvPr/>
        </p:nvSpPr>
        <p:spPr>
          <a:xfrm rot="1152778">
            <a:off x="1525893" y="2292420"/>
            <a:ext cx="341593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矢印: 右 11">
            <a:extLst>
              <a:ext uri="{FF2B5EF4-FFF2-40B4-BE49-F238E27FC236}">
                <a16:creationId xmlns="" xmlns:a16="http://schemas.microsoft.com/office/drawing/2014/main" id="{FC531F0A-E957-47A0-8095-7EB512F193E7}"/>
              </a:ext>
            </a:extLst>
          </p:cNvPr>
          <p:cNvSpPr/>
          <p:nvPr/>
        </p:nvSpPr>
        <p:spPr>
          <a:xfrm rot="489414">
            <a:off x="5507214" y="2635801"/>
            <a:ext cx="316800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矢印: 右 11">
            <a:extLst>
              <a:ext uri="{FF2B5EF4-FFF2-40B4-BE49-F238E27FC236}">
                <a16:creationId xmlns="" xmlns:a16="http://schemas.microsoft.com/office/drawing/2014/main" id="{FC531F0A-E957-47A0-8095-7EB512F193E7}"/>
              </a:ext>
            </a:extLst>
          </p:cNvPr>
          <p:cNvSpPr/>
          <p:nvPr/>
        </p:nvSpPr>
        <p:spPr>
          <a:xfrm rot="509491">
            <a:off x="5536240" y="6298400"/>
            <a:ext cx="3168000" cy="252000"/>
          </a:xfrm>
          <a:prstGeom prst="rightArrow">
            <a:avLst/>
          </a:prstGeom>
          <a:gradFill flip="none" rotWithShape="1">
            <a:gsLst>
              <a:gs pos="0">
                <a:schemeClr val="accent1">
                  <a:tint val="50000"/>
                  <a:satMod val="300000"/>
                </a:schemeClr>
              </a:gs>
              <a:gs pos="75000">
                <a:schemeClr val="accent1">
                  <a:tint val="37000"/>
                  <a:satMod val="300000"/>
                </a:schemeClr>
              </a:gs>
              <a:gs pos="100000">
                <a:schemeClr val="accent1">
                  <a:tint val="15000"/>
                  <a:satMod val="35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632400" y="4414848"/>
            <a:ext cx="32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41768" y="4043182"/>
            <a:ext cx="939681"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平均</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stCxn id="10" idx="1"/>
          </p:cNvCxnSpPr>
          <p:nvPr/>
        </p:nvCxnSpPr>
        <p:spPr>
          <a:xfrm flipH="1">
            <a:off x="3561748" y="4166293"/>
            <a:ext cx="180020" cy="24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139952" y="57681"/>
            <a:ext cx="494398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・・・火災被害に関するパフォーマンスの地域差</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8438383" y="6552238"/>
            <a:ext cx="683568" cy="276999"/>
          </a:xfrm>
          <a:prstGeom prst="rect">
            <a:avLst/>
          </a:prstGeom>
          <a:noFill/>
        </p:spPr>
        <p:txBody>
          <a:bodyPr wrap="square" rtlCol="0">
            <a:spAutoFit/>
          </a:bodyPr>
          <a:lstStyle/>
          <a:p>
            <a:pPr algn="r"/>
            <a:fld id="{7FE68FCB-9DD5-42DD-8F40-7D759701862B}" type="slidenum">
              <a:rPr kumimoji="1" lang="ja-JP" altLang="en-US" sz="1200" smtClean="0"/>
              <a:pPr algn="r"/>
              <a:t>33</a:t>
            </a:fld>
            <a:endParaRPr kumimoji="1" lang="ja-JP" altLang="en-US" sz="1200" dirty="0"/>
          </a:p>
        </p:txBody>
      </p:sp>
      <p:sp>
        <p:nvSpPr>
          <p:cNvPr id="6" name="大波 5"/>
          <p:cNvSpPr/>
          <p:nvPr/>
        </p:nvSpPr>
        <p:spPr>
          <a:xfrm>
            <a:off x="1460047" y="3409700"/>
            <a:ext cx="288000" cy="72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06898" y="3158047"/>
            <a:ext cx="235962" cy="215444"/>
          </a:xfrm>
          <a:prstGeom prst="rect">
            <a:avLst/>
          </a:prstGeom>
          <a:solidFill>
            <a:schemeClr val="bg1"/>
          </a:solidFill>
        </p:spPr>
        <p:txBody>
          <a:bodyPr wrap="none" rtlCol="0">
            <a:spAutoFit/>
          </a:bodyPr>
          <a:lstStyle/>
          <a:p>
            <a:r>
              <a:rPr lang="en-US" altLang="ja-JP" sz="800" dirty="0"/>
              <a:t>8</a:t>
            </a:r>
            <a:endParaRPr kumimoji="1" lang="ja-JP" altLang="en-US" sz="800" dirty="0"/>
          </a:p>
        </p:txBody>
      </p:sp>
      <p:sp>
        <p:nvSpPr>
          <p:cNvPr id="2" name="テキスト ボックス 1"/>
          <p:cNvSpPr txBox="1"/>
          <p:nvPr/>
        </p:nvSpPr>
        <p:spPr>
          <a:xfrm>
            <a:off x="1498759" y="3104128"/>
            <a:ext cx="348172" cy="246221"/>
          </a:xfrm>
          <a:prstGeom prst="rect">
            <a:avLst/>
          </a:prstGeom>
          <a:noFill/>
        </p:spPr>
        <p:txBody>
          <a:bodyPr wrap="none" rtlCol="0">
            <a:spAutoFit/>
          </a:bodyPr>
          <a:lstStyle/>
          <a:p>
            <a:r>
              <a:rPr kumimoji="1" lang="en-US" altLang="ja-JP" sz="1000" dirty="0"/>
              <a:t>7.8</a:t>
            </a:r>
            <a:endParaRPr kumimoji="1" lang="ja-JP" altLang="en-US" sz="1000" dirty="0"/>
          </a:p>
        </p:txBody>
      </p:sp>
      <p:cxnSp>
        <p:nvCxnSpPr>
          <p:cNvPr id="37" name="直線コネクタ 36"/>
          <p:cNvCxnSpPr/>
          <p:nvPr/>
        </p:nvCxnSpPr>
        <p:spPr>
          <a:xfrm>
            <a:off x="1610998" y="6234253"/>
            <a:ext cx="31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324911" y="5942918"/>
            <a:ext cx="1404552"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a:stCxn id="38" idx="1"/>
          </p:cNvCxnSpPr>
          <p:nvPr/>
        </p:nvCxnSpPr>
        <p:spPr>
          <a:xfrm flipH="1">
            <a:off x="3158541" y="6066029"/>
            <a:ext cx="166370" cy="175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624733" y="2533853"/>
            <a:ext cx="309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46864" y="2232374"/>
            <a:ext cx="939681"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a:stCxn id="45" idx="1"/>
          </p:cNvCxnSpPr>
          <p:nvPr/>
        </p:nvCxnSpPr>
        <p:spPr>
          <a:xfrm flipH="1">
            <a:off x="3380492" y="2355485"/>
            <a:ext cx="166372" cy="175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164761" y="3121150"/>
            <a:ext cx="235962" cy="215444"/>
          </a:xfrm>
          <a:prstGeom prst="rect">
            <a:avLst/>
          </a:prstGeom>
          <a:solidFill>
            <a:schemeClr val="bg1"/>
          </a:solidFill>
        </p:spPr>
        <p:txBody>
          <a:bodyPr wrap="none" rtlCol="0">
            <a:spAutoFit/>
          </a:bodyPr>
          <a:lstStyle/>
          <a:p>
            <a:r>
              <a:rPr lang="en-US" altLang="ja-JP" sz="800" dirty="0"/>
              <a:t>8</a:t>
            </a:r>
            <a:endParaRPr kumimoji="1" lang="ja-JP" altLang="en-US" sz="800" dirty="0"/>
          </a:p>
        </p:txBody>
      </p:sp>
      <p:cxnSp>
        <p:nvCxnSpPr>
          <p:cNvPr id="57" name="直線コネクタ 56"/>
          <p:cNvCxnSpPr/>
          <p:nvPr/>
        </p:nvCxnSpPr>
        <p:spPr>
          <a:xfrm>
            <a:off x="5451692" y="4690043"/>
            <a:ext cx="32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586054" y="4315619"/>
            <a:ext cx="939681"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0.68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a:stCxn id="58" idx="1"/>
          </p:cNvCxnSpPr>
          <p:nvPr/>
        </p:nvCxnSpPr>
        <p:spPr>
          <a:xfrm flipH="1">
            <a:off x="7406034" y="4438730"/>
            <a:ext cx="180020" cy="24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604201" y="1207519"/>
            <a:ext cx="1441420" cy="307777"/>
          </a:xfrm>
          <a:prstGeom prst="rect">
            <a:avLst/>
          </a:prstGeom>
          <a:solidFill>
            <a:schemeClr val="bg1"/>
          </a:solidFill>
          <a:ln>
            <a:solidFill>
              <a:schemeClr val="bg1">
                <a:lumMod val="75000"/>
              </a:schemeClr>
            </a:solidFill>
          </a:ln>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大阪府内市町村</a:t>
            </a:r>
          </a:p>
        </p:txBody>
      </p:sp>
      <p:sp>
        <p:nvSpPr>
          <p:cNvPr id="61" name="テキスト ボックス 60"/>
          <p:cNvSpPr txBox="1"/>
          <p:nvPr/>
        </p:nvSpPr>
        <p:spPr>
          <a:xfrm>
            <a:off x="6084168" y="1219538"/>
            <a:ext cx="2159566" cy="307777"/>
          </a:xfrm>
          <a:prstGeom prst="rect">
            <a:avLst/>
          </a:prstGeom>
          <a:solidFill>
            <a:schemeClr val="bg1"/>
          </a:solidFill>
          <a:ln>
            <a:solidFill>
              <a:schemeClr val="bg1">
                <a:lumMod val="75000"/>
              </a:schemeClr>
            </a:solidFill>
          </a:ln>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東京消防庁所管市区町村</a:t>
            </a:r>
          </a:p>
        </p:txBody>
      </p:sp>
      <p:sp>
        <p:nvSpPr>
          <p:cNvPr id="15" name="正方形/長方形 14"/>
          <p:cNvSpPr/>
          <p:nvPr/>
        </p:nvSpPr>
        <p:spPr>
          <a:xfrm>
            <a:off x="185112" y="3223024"/>
            <a:ext cx="972000" cy="1691313"/>
          </a:xfrm>
          <a:prstGeom prst="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あたり</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死者数</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63" name="正方形/長方形 62"/>
          <p:cNvSpPr/>
          <p:nvPr/>
        </p:nvSpPr>
        <p:spPr>
          <a:xfrm>
            <a:off x="185112" y="1378222"/>
            <a:ext cx="972000" cy="1691313"/>
          </a:xfrm>
          <a:prstGeom prst="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建物火災</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あたり</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焼損面積</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2" name="正方形/長方形 71"/>
          <p:cNvSpPr/>
          <p:nvPr/>
        </p:nvSpPr>
        <p:spPr>
          <a:xfrm>
            <a:off x="185112" y="5072156"/>
            <a:ext cx="972000" cy="1691313"/>
          </a:xfrm>
          <a:prstGeom prst="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火災</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あたり</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損害額</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3" name="直線コネクタ 72"/>
          <p:cNvCxnSpPr/>
          <p:nvPr/>
        </p:nvCxnSpPr>
        <p:spPr>
          <a:xfrm>
            <a:off x="5462990" y="2871772"/>
            <a:ext cx="32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597352" y="2497348"/>
            <a:ext cx="939681"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5" name="直線コネクタ 74"/>
          <p:cNvCxnSpPr>
            <a:stCxn id="74" idx="1"/>
          </p:cNvCxnSpPr>
          <p:nvPr/>
        </p:nvCxnSpPr>
        <p:spPr>
          <a:xfrm flipH="1">
            <a:off x="7417332" y="2620459"/>
            <a:ext cx="180020" cy="24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462990" y="6488593"/>
            <a:ext cx="32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597352" y="6130023"/>
            <a:ext cx="1148071"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平均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1,082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千円</a:t>
            </a:r>
          </a:p>
        </p:txBody>
      </p:sp>
      <p:cxnSp>
        <p:nvCxnSpPr>
          <p:cNvPr id="78" name="直線コネクタ 77"/>
          <p:cNvCxnSpPr>
            <a:stCxn id="77" idx="1"/>
          </p:cNvCxnSpPr>
          <p:nvPr/>
        </p:nvCxnSpPr>
        <p:spPr>
          <a:xfrm flipH="1">
            <a:off x="7417332" y="6253134"/>
            <a:ext cx="180020" cy="24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851970"/>
            <a:ext cx="7465505"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東京都では、高い消防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が都域全域をカバーすることによって、全体の平均値を下げている</a:t>
            </a:r>
          </a:p>
        </p:txBody>
      </p:sp>
      <p:cxnSp>
        <p:nvCxnSpPr>
          <p:cNvPr id="47" name="直線コネクタ 46"/>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680" y="74964"/>
            <a:ext cx="4306833"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72200" y="527420"/>
            <a:ext cx="2694969"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各グラフとも左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から数値が高い団体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大波 65"/>
          <p:cNvSpPr/>
          <p:nvPr/>
        </p:nvSpPr>
        <p:spPr>
          <a:xfrm>
            <a:off x="5213474" y="3361990"/>
            <a:ext cx="288000" cy="72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45075" y="558198"/>
            <a:ext cx="5255648" cy="246221"/>
          </a:xfrm>
          <a:prstGeom prst="rect">
            <a:avLst/>
          </a:prstGeom>
        </p:spPr>
        <p:txBody>
          <a:bodyPr wrap="square">
            <a:spAutoFit/>
          </a:bodyPr>
          <a:lstStyle/>
          <a:p>
            <a:r>
              <a:rPr lang="ja-JP" altLang="en-US" sz="1000" dirty="0" smtClean="0"/>
              <a:t>出典：大阪府は「火災報告（大阪府）」、東京消防庁は「東京消防庁統計書」（</a:t>
            </a:r>
            <a:r>
              <a:rPr lang="en-US" altLang="ja-JP" sz="1000" dirty="0" smtClean="0"/>
              <a:t>5</a:t>
            </a:r>
            <a:r>
              <a:rPr lang="ja-JP" altLang="en-US" sz="1000" dirty="0" smtClean="0"/>
              <a:t>年平均）</a:t>
            </a:r>
            <a:endParaRPr lang="ja-JP" altLang="en-US" sz="1000"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941168"/>
            <a:ext cx="37068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941168"/>
            <a:ext cx="37068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8164" y="1231776"/>
            <a:ext cx="3670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32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8461287"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34</a:t>
            </a:fld>
            <a:endParaRPr kumimoji="1" lang="ja-JP" altLang="en-US" sz="1200" dirty="0"/>
          </a:p>
        </p:txBody>
      </p:sp>
      <p:cxnSp>
        <p:nvCxnSpPr>
          <p:cNvPr id="44" name="直線コネクタ 43"/>
          <p:cNvCxnSpPr>
            <a:cxnSpLocks/>
          </p:cNvCxnSpPr>
          <p:nvPr/>
        </p:nvCxnSpPr>
        <p:spPr>
          <a:xfrm>
            <a:off x="5331606" y="4963883"/>
            <a:ext cx="34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83910" y="2420888"/>
            <a:ext cx="0" cy="35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a:cxnSpLocks/>
          </p:cNvCxnSpPr>
          <p:nvPr/>
        </p:nvCxnSpPr>
        <p:spPr>
          <a:xfrm>
            <a:off x="704597" y="5239592"/>
            <a:ext cx="34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84350" y="2417832"/>
            <a:ext cx="0" cy="36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8429921" y="2566256"/>
            <a:ext cx="595035" cy="215444"/>
          </a:xfrm>
          <a:prstGeom prst="rect">
            <a:avLst/>
          </a:prstGeom>
          <a:noFill/>
        </p:spPr>
        <p:txBody>
          <a:bodyPr wrap="none" rtlCol="0">
            <a:spAutoFit/>
          </a:bodyPr>
          <a:lstStyle/>
          <a:p>
            <a:r>
              <a:rPr lang="ja-JP" altLang="en-US" sz="800" dirty="0"/>
              <a:t>奥多摩市</a:t>
            </a:r>
            <a:endParaRPr kumimoji="1" lang="ja-JP" altLang="en-US" sz="800" dirty="0"/>
          </a:p>
        </p:txBody>
      </p:sp>
      <p:sp>
        <p:nvSpPr>
          <p:cNvPr id="13" name="テキスト ボックス 12"/>
          <p:cNvSpPr txBox="1"/>
          <p:nvPr/>
        </p:nvSpPr>
        <p:spPr>
          <a:xfrm>
            <a:off x="771185" y="764704"/>
            <a:ext cx="7617239"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大阪府は東京都に比べ、火災発生時における消火力（火災が発生したときの１件あたり焼損面積）に大きな地域差があり、特に大阪市を除く市町村における差が大きい。</a:t>
            </a:r>
          </a:p>
        </p:txBody>
      </p:sp>
      <p:sp>
        <p:nvSpPr>
          <p:cNvPr id="14" name="正方形/長方形 13"/>
          <p:cNvSpPr/>
          <p:nvPr/>
        </p:nvSpPr>
        <p:spPr>
          <a:xfrm>
            <a:off x="6176250" y="6264940"/>
            <a:ext cx="2555508"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建物火災１件あたり焼損面積（㎡）</a:t>
            </a:r>
            <a:endParaRPr lang="ja-JP" altLang="en-US" sz="1200" dirty="0"/>
          </a:p>
        </p:txBody>
      </p:sp>
      <p:sp>
        <p:nvSpPr>
          <p:cNvPr id="15" name="正方形/長方形 14"/>
          <p:cNvSpPr/>
          <p:nvPr/>
        </p:nvSpPr>
        <p:spPr>
          <a:xfrm>
            <a:off x="4520829" y="2907547"/>
            <a:ext cx="380104" cy="1980799"/>
          </a:xfrm>
          <a:prstGeom prst="rect">
            <a:avLst/>
          </a:prstGeom>
        </p:spPr>
        <p:txBody>
          <a:bodyPr vert="eaVert"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万人あたり火災件数</a:t>
            </a:r>
            <a:endParaRPr lang="ja-JP" altLang="en-US" sz="1200" dirty="0"/>
          </a:p>
        </p:txBody>
      </p:sp>
      <p:sp>
        <p:nvSpPr>
          <p:cNvPr id="4" name="テキスト ボックス 3"/>
          <p:cNvSpPr txBox="1"/>
          <p:nvPr/>
        </p:nvSpPr>
        <p:spPr>
          <a:xfrm>
            <a:off x="1434195" y="2078981"/>
            <a:ext cx="55656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府平均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円/楕円 4"/>
          <p:cNvSpPr>
            <a:spLocks noChangeAspect="1"/>
          </p:cNvSpPr>
          <p:nvPr/>
        </p:nvSpPr>
        <p:spPr>
          <a:xfrm>
            <a:off x="2450597" y="2156538"/>
            <a:ext cx="72000" cy="72000"/>
          </a:xfrm>
          <a:prstGeom prst="ellipse">
            <a:avLst/>
          </a:prstGeom>
          <a:solidFill>
            <a:schemeClr val="accent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a:spLocks noChangeAspect="1"/>
          </p:cNvSpPr>
          <p:nvPr/>
        </p:nvSpPr>
        <p:spPr>
          <a:xfrm>
            <a:off x="2432597" y="2282044"/>
            <a:ext cx="108000" cy="108000"/>
          </a:xfrm>
          <a:prstGeom prst="triangle">
            <a:avLst/>
          </a:prstGeom>
          <a:solidFill>
            <a:srgbClr val="FF0000"/>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62784" y="2060848"/>
            <a:ext cx="1314784" cy="400110"/>
          </a:xfrm>
          <a:prstGeom prst="rect">
            <a:avLst/>
          </a:prstGeom>
          <a:noFill/>
          <a:ln>
            <a:noFill/>
          </a:ln>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大阪市の行政区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大阪市以外の市町村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a:spLocks noChangeAspect="1"/>
          </p:cNvSpPr>
          <p:nvPr/>
        </p:nvSpPr>
        <p:spPr>
          <a:xfrm>
            <a:off x="6678902" y="2145445"/>
            <a:ext cx="72000" cy="72000"/>
          </a:xfrm>
          <a:prstGeom prst="ellipse">
            <a:avLst/>
          </a:prstGeom>
          <a:solidFill>
            <a:schemeClr val="accent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a:spLocks noChangeAspect="1"/>
          </p:cNvSpPr>
          <p:nvPr/>
        </p:nvSpPr>
        <p:spPr>
          <a:xfrm>
            <a:off x="6660902" y="2270951"/>
            <a:ext cx="108000" cy="108000"/>
          </a:xfrm>
          <a:prstGeom prst="triangle">
            <a:avLst/>
          </a:prstGeom>
          <a:solidFill>
            <a:srgbClr val="FF0000"/>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768902" y="2070896"/>
            <a:ext cx="1314784"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特別区以外の市町村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318716" y="4998080"/>
            <a:ext cx="530915" cy="369332"/>
          </a:xfrm>
          <a:prstGeom prst="rect">
            <a:avLst/>
          </a:prstGeom>
          <a:noFill/>
        </p:spPr>
        <p:txBody>
          <a:bodyPr wrap="non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都</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23" name="テキスト ボックス 22"/>
          <p:cNvSpPr txBox="1"/>
          <p:nvPr/>
        </p:nvSpPr>
        <p:spPr>
          <a:xfrm>
            <a:off x="3801882" y="5256070"/>
            <a:ext cx="530915" cy="369332"/>
          </a:xfrm>
          <a:prstGeom prst="rect">
            <a:avLst/>
          </a:prstGeom>
          <a:noFill/>
        </p:spPr>
        <p:txBody>
          <a:bodyPr wrap="none" rtlCol="0">
            <a:spAutoFit/>
          </a:bodyPr>
          <a:lstStyle/>
          <a:p>
            <a:pPr algn="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府平均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24" name="テキスト ボックス 23"/>
          <p:cNvSpPr txBox="1"/>
          <p:nvPr/>
        </p:nvSpPr>
        <p:spPr>
          <a:xfrm>
            <a:off x="5362662" y="2057884"/>
            <a:ext cx="55656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都平均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10.9</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4354932" y="76263"/>
            <a:ext cx="476765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火災発生率と建物火災１件あたり焼損面積</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604465" y="6308485"/>
            <a:ext cx="2555508"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建物火災１件あたり焼損面積（㎡）</a:t>
            </a:r>
            <a:endParaRPr lang="ja-JP" altLang="en-US" sz="1200" dirty="0"/>
          </a:p>
        </p:txBody>
      </p:sp>
      <p:cxnSp>
        <p:nvCxnSpPr>
          <p:cNvPr id="28" name="直線コネクタ 27"/>
          <p:cNvCxnSpPr>
            <a:cxnSpLocks/>
          </p:cNvCxnSpPr>
          <p:nvPr/>
        </p:nvCxnSpPr>
        <p:spPr>
          <a:xfrm>
            <a:off x="686597" y="5013176"/>
            <a:ext cx="3492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792240" y="4594551"/>
            <a:ext cx="530915" cy="369332"/>
          </a:xfrm>
          <a:prstGeom prst="rect">
            <a:avLst/>
          </a:prstGeom>
          <a:noFill/>
        </p:spPr>
        <p:txBody>
          <a:bodyPr wrap="non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31" name="テキスト ボックス 30"/>
          <p:cNvSpPr txBox="1"/>
          <p:nvPr/>
        </p:nvSpPr>
        <p:spPr>
          <a:xfrm>
            <a:off x="801469" y="2069544"/>
            <a:ext cx="556563" cy="369332"/>
          </a:xfrm>
          <a:prstGeom prst="rect">
            <a:avLst/>
          </a:prstGeom>
          <a:noFill/>
        </p:spPr>
        <p:txBody>
          <a:bodyPr wrap="none" rtlCol="0">
            <a:spAutoFit/>
          </a:bodyPr>
          <a:lstStyle/>
          <a:p>
            <a:pPr algn="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平均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2" name="直線コネクタ 31"/>
          <p:cNvCxnSpPr>
            <a:cxnSpLocks/>
          </p:cNvCxnSpPr>
          <p:nvPr/>
        </p:nvCxnSpPr>
        <p:spPr>
          <a:xfrm flipH="1" flipV="1">
            <a:off x="1122597" y="2420888"/>
            <a:ext cx="0" cy="3672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07504" y="2931781"/>
            <a:ext cx="380104" cy="1980799"/>
          </a:xfrm>
          <a:prstGeom prst="rect">
            <a:avLst/>
          </a:prstGeom>
        </p:spPr>
        <p:txBody>
          <a:bodyPr vert="eaVert" wrap="non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万人あたり火災件数</a:t>
            </a:r>
            <a:endParaRPr lang="ja-JP" altLang="en-US" sz="1200" dirty="0"/>
          </a:p>
        </p:txBody>
      </p:sp>
      <p:sp>
        <p:nvSpPr>
          <p:cNvPr id="2" name="正方形/長方形 1"/>
          <p:cNvSpPr/>
          <p:nvPr/>
        </p:nvSpPr>
        <p:spPr>
          <a:xfrm>
            <a:off x="6047488" y="1674284"/>
            <a:ext cx="2679950" cy="318384"/>
          </a:xfrm>
          <a:prstGeom prst="rect">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東京都の出火率と建物焼損面積</a:t>
            </a:r>
          </a:p>
        </p:txBody>
      </p:sp>
      <p:sp>
        <p:nvSpPr>
          <p:cNvPr id="34" name="正方形/長方形 33"/>
          <p:cNvSpPr/>
          <p:nvPr/>
        </p:nvSpPr>
        <p:spPr>
          <a:xfrm>
            <a:off x="1203507" y="1682564"/>
            <a:ext cx="2679950" cy="318384"/>
          </a:xfrm>
          <a:prstGeom prst="rect">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の出火率と建物焼損面積</a:t>
            </a:r>
          </a:p>
        </p:txBody>
      </p:sp>
      <p:cxnSp>
        <p:nvCxnSpPr>
          <p:cNvPr id="35" name="直線コネクタ 34"/>
          <p:cNvCxnSpPr/>
          <p:nvPr/>
        </p:nvCxnSpPr>
        <p:spPr>
          <a:xfrm>
            <a:off x="216024" y="507736"/>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21151" y="74964"/>
            <a:ext cx="4263925"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0" y="6616262"/>
            <a:ext cx="5255648" cy="246221"/>
          </a:xfrm>
          <a:prstGeom prst="rect">
            <a:avLst/>
          </a:prstGeom>
        </p:spPr>
        <p:txBody>
          <a:bodyPr wrap="square">
            <a:spAutoFit/>
          </a:bodyPr>
          <a:lstStyle/>
          <a:p>
            <a:r>
              <a:rPr lang="ja-JP" altLang="en-US" sz="1000" dirty="0" smtClean="0"/>
              <a:t>出典：大阪府は「火災報告（大阪府）」、東京消防庁は「東京消防庁統計書」（</a:t>
            </a:r>
            <a:r>
              <a:rPr lang="en-US" altLang="ja-JP" sz="1000" dirty="0" smtClean="0"/>
              <a:t>5</a:t>
            </a:r>
            <a:r>
              <a:rPr lang="ja-JP" altLang="en-US" sz="1000" dirty="0" smtClean="0"/>
              <a:t>年平均）</a:t>
            </a:r>
            <a:endParaRPr lang="ja-JP" altLang="en-US" sz="1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6920"/>
            <a:ext cx="40354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71" y="2340570"/>
            <a:ext cx="4035425"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67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454977" y="6576718"/>
            <a:ext cx="683568" cy="276999"/>
          </a:xfrm>
          <a:prstGeom prst="rect">
            <a:avLst/>
          </a:prstGeom>
          <a:noFill/>
        </p:spPr>
        <p:txBody>
          <a:bodyPr wrap="square" rtlCol="0">
            <a:spAutoFit/>
          </a:bodyPr>
          <a:lstStyle/>
          <a:p>
            <a:pPr algn="r"/>
            <a:fld id="{7FE68FCB-9DD5-42DD-8F40-7D759701862B}" type="slidenum">
              <a:rPr kumimoji="1" lang="ja-JP" altLang="en-US" sz="1200" smtClean="0"/>
              <a:pPr algn="r"/>
              <a:t>35</a:t>
            </a:fld>
            <a:endParaRPr kumimoji="1" lang="ja-JP" altLang="en-US" sz="1200" dirty="0"/>
          </a:p>
        </p:txBody>
      </p:sp>
      <p:cxnSp>
        <p:nvCxnSpPr>
          <p:cNvPr id="7" name="直線コネクタ 6">
            <a:extLst>
              <a:ext uri="{FF2B5EF4-FFF2-40B4-BE49-F238E27FC236}">
                <a16:creationId xmlns="" xmlns:a16="http://schemas.microsoft.com/office/drawing/2014/main" id="{C55AE556-89FF-45D3-9D6F-1914F220F784}"/>
              </a:ext>
            </a:extLst>
          </p:cNvPr>
          <p:cNvCxnSpPr/>
          <p:nvPr/>
        </p:nvCxnSpPr>
        <p:spPr>
          <a:xfrm>
            <a:off x="224626" y="456196"/>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 xmlns:a16="http://schemas.microsoft.com/office/drawing/2014/main" id="{AB69D4E6-B10B-49DB-8C8B-C2426FC07EAE}"/>
              </a:ext>
            </a:extLst>
          </p:cNvPr>
          <p:cNvSpPr txBox="1"/>
          <p:nvPr/>
        </p:nvSpPr>
        <p:spPr>
          <a:xfrm>
            <a:off x="125270" y="0"/>
            <a:ext cx="868190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特別救助隊（ハイパーレスキュー）</a:t>
            </a:r>
          </a:p>
        </p:txBody>
      </p:sp>
      <p:sp>
        <p:nvSpPr>
          <p:cNvPr id="4" name="テキスト ボックス 3">
            <a:extLst>
              <a:ext uri="{FF2B5EF4-FFF2-40B4-BE49-F238E27FC236}">
                <a16:creationId xmlns="" xmlns:a16="http://schemas.microsoft.com/office/drawing/2014/main" id="{A4E4705B-3D3E-4011-88C0-48E59488145D}"/>
              </a:ext>
            </a:extLst>
          </p:cNvPr>
          <p:cNvSpPr txBox="1"/>
          <p:nvPr/>
        </p:nvSpPr>
        <p:spPr>
          <a:xfrm>
            <a:off x="458178" y="530096"/>
            <a:ext cx="8064896" cy="7848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大阪府内には特別救助隊３９隊（東京２４隊）、高度救助隊８隊のほか、特別高度救助隊が２隊（東京５隊）ある。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東京消防庁の特徴は、特別高度救助隊の隊員が専任（大阪市と堺市は通常消防と兼任）</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 xmlns:a16="http://schemas.microsoft.com/office/drawing/2014/main" id="{846E980D-65EE-4562-A501-73EACD689121}"/>
              </a:ext>
            </a:extLst>
          </p:cNvPr>
          <p:cNvPicPr>
            <a:picLocks noChangeAspect="1"/>
          </p:cNvPicPr>
          <p:nvPr/>
        </p:nvPicPr>
        <p:blipFill>
          <a:blip r:embed="rId2"/>
          <a:stretch>
            <a:fillRect/>
          </a:stretch>
        </p:blipFill>
        <p:spPr>
          <a:xfrm>
            <a:off x="7945572" y="4199822"/>
            <a:ext cx="820698" cy="571069"/>
          </a:xfrm>
          <a:prstGeom prst="rect">
            <a:avLst/>
          </a:prstGeom>
        </p:spPr>
      </p:pic>
      <p:pic>
        <p:nvPicPr>
          <p:cNvPr id="10" name="図 9">
            <a:extLst>
              <a:ext uri="{FF2B5EF4-FFF2-40B4-BE49-F238E27FC236}">
                <a16:creationId xmlns="" xmlns:a16="http://schemas.microsoft.com/office/drawing/2014/main" id="{EA0489D0-F304-4957-B770-9C7472113AC4}"/>
              </a:ext>
            </a:extLst>
          </p:cNvPr>
          <p:cNvPicPr>
            <a:picLocks noChangeAspect="1"/>
          </p:cNvPicPr>
          <p:nvPr/>
        </p:nvPicPr>
        <p:blipFill>
          <a:blip r:embed="rId3"/>
          <a:stretch>
            <a:fillRect/>
          </a:stretch>
        </p:blipFill>
        <p:spPr>
          <a:xfrm>
            <a:off x="7914878" y="4997980"/>
            <a:ext cx="882087" cy="595409"/>
          </a:xfrm>
          <a:prstGeom prst="rect">
            <a:avLst/>
          </a:prstGeom>
        </p:spPr>
      </p:pic>
      <p:pic>
        <p:nvPicPr>
          <p:cNvPr id="12" name="図 11">
            <a:extLst>
              <a:ext uri="{FF2B5EF4-FFF2-40B4-BE49-F238E27FC236}">
                <a16:creationId xmlns="" xmlns:a16="http://schemas.microsoft.com/office/drawing/2014/main" id="{678B1364-5436-42BE-AA92-2CEE43E2074E}"/>
              </a:ext>
            </a:extLst>
          </p:cNvPr>
          <p:cNvPicPr>
            <a:picLocks noChangeAspect="1"/>
          </p:cNvPicPr>
          <p:nvPr/>
        </p:nvPicPr>
        <p:blipFill>
          <a:blip r:embed="rId4"/>
          <a:stretch>
            <a:fillRect/>
          </a:stretch>
        </p:blipFill>
        <p:spPr>
          <a:xfrm>
            <a:off x="7926412" y="1556871"/>
            <a:ext cx="859019" cy="597734"/>
          </a:xfrm>
          <a:prstGeom prst="rect">
            <a:avLst/>
          </a:prstGeom>
        </p:spPr>
      </p:pic>
      <p:sp>
        <p:nvSpPr>
          <p:cNvPr id="13" name="テキスト ボックス 12">
            <a:extLst>
              <a:ext uri="{FF2B5EF4-FFF2-40B4-BE49-F238E27FC236}">
                <a16:creationId xmlns="" xmlns:a16="http://schemas.microsoft.com/office/drawing/2014/main" id="{028CE740-459C-4EC1-901A-D24732C467CA}"/>
              </a:ext>
            </a:extLst>
          </p:cNvPr>
          <p:cNvSpPr txBox="1"/>
          <p:nvPr/>
        </p:nvSpPr>
        <p:spPr>
          <a:xfrm>
            <a:off x="7740352" y="1263736"/>
            <a:ext cx="1146468"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特殊車両の例</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 xmlns:a16="http://schemas.microsoft.com/office/drawing/2014/main" id="{475DC117-660C-463E-A3E6-51EBABB59E98}"/>
              </a:ext>
            </a:extLst>
          </p:cNvPr>
          <p:cNvSpPr/>
          <p:nvPr/>
        </p:nvSpPr>
        <p:spPr>
          <a:xfrm>
            <a:off x="8007108" y="4742050"/>
            <a:ext cx="697627"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双腕重機</a:t>
            </a:r>
          </a:p>
        </p:txBody>
      </p:sp>
      <p:sp>
        <p:nvSpPr>
          <p:cNvPr id="16" name="正方形/長方形 15">
            <a:extLst>
              <a:ext uri="{FF2B5EF4-FFF2-40B4-BE49-F238E27FC236}">
                <a16:creationId xmlns="" xmlns:a16="http://schemas.microsoft.com/office/drawing/2014/main" id="{EA0B08D1-9E8A-4064-AE3D-E266A60996BC}"/>
              </a:ext>
            </a:extLst>
          </p:cNvPr>
          <p:cNvSpPr/>
          <p:nvPr/>
        </p:nvSpPr>
        <p:spPr>
          <a:xfrm>
            <a:off x="7878868" y="5576713"/>
            <a:ext cx="954107" cy="246221"/>
          </a:xfrm>
          <a:prstGeom prst="rect">
            <a:avLst/>
          </a:prstGeom>
        </p:spPr>
        <p:txBody>
          <a:bodyPr wrap="none">
            <a:spAutoFit/>
          </a:bodyPr>
          <a:lstStyle/>
          <a:p>
            <a:r>
              <a:rPr lang="zh-TW" altLang="en-US" sz="1000" dirty="0">
                <a:latin typeface="Meiryo UI" panose="020B0604030504040204" pitchFamily="50" charset="-128"/>
                <a:ea typeface="Meiryo UI" panose="020B0604030504040204" pitchFamily="50" charset="-128"/>
              </a:rPr>
              <a:t>高踏破偵察車</a:t>
            </a:r>
            <a:endParaRPr lang="ja-JP" altLang="en-US" sz="10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 xmlns:a16="http://schemas.microsoft.com/office/drawing/2014/main" id="{656CDA2E-B399-4AAF-B242-02CC80839B5E}"/>
              </a:ext>
            </a:extLst>
          </p:cNvPr>
          <p:cNvSpPr/>
          <p:nvPr/>
        </p:nvSpPr>
        <p:spPr>
          <a:xfrm>
            <a:off x="7985467" y="6491250"/>
            <a:ext cx="740908"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ヘリコプター</a:t>
            </a:r>
          </a:p>
        </p:txBody>
      </p:sp>
      <p:sp>
        <p:nvSpPr>
          <p:cNvPr id="18" name="正方形/長方形 17">
            <a:extLst>
              <a:ext uri="{FF2B5EF4-FFF2-40B4-BE49-F238E27FC236}">
                <a16:creationId xmlns="" xmlns:a16="http://schemas.microsoft.com/office/drawing/2014/main" id="{48225312-B47B-4ACA-A426-5AB0120DE520}"/>
              </a:ext>
            </a:extLst>
          </p:cNvPr>
          <p:cNvSpPr/>
          <p:nvPr/>
        </p:nvSpPr>
        <p:spPr>
          <a:xfrm>
            <a:off x="7914935" y="3928111"/>
            <a:ext cx="88197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大型ブロアー車</a:t>
            </a:r>
          </a:p>
        </p:txBody>
      </p:sp>
      <p:sp>
        <p:nvSpPr>
          <p:cNvPr id="19" name="正方形/長方形 18">
            <a:extLst>
              <a:ext uri="{FF2B5EF4-FFF2-40B4-BE49-F238E27FC236}">
                <a16:creationId xmlns="" xmlns:a16="http://schemas.microsoft.com/office/drawing/2014/main" id="{3E793F0A-77C6-4C49-A0BC-F8AB2562D411}"/>
              </a:ext>
            </a:extLst>
          </p:cNvPr>
          <p:cNvSpPr/>
          <p:nvPr/>
        </p:nvSpPr>
        <p:spPr>
          <a:xfrm>
            <a:off x="7698674" y="2132856"/>
            <a:ext cx="1229824"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大型除染システム車</a:t>
            </a:r>
          </a:p>
        </p:txBody>
      </p:sp>
      <p:pic>
        <p:nvPicPr>
          <p:cNvPr id="21" name="図 20">
            <a:extLst>
              <a:ext uri="{FF2B5EF4-FFF2-40B4-BE49-F238E27FC236}">
                <a16:creationId xmlns="" xmlns:a16="http://schemas.microsoft.com/office/drawing/2014/main" id="{6A98F424-DB77-4FAD-A900-863B119D7F4A}"/>
              </a:ext>
            </a:extLst>
          </p:cNvPr>
          <p:cNvPicPr>
            <a:picLocks noChangeAspect="1"/>
          </p:cNvPicPr>
          <p:nvPr/>
        </p:nvPicPr>
        <p:blipFill>
          <a:blip r:embed="rId5"/>
          <a:stretch>
            <a:fillRect/>
          </a:stretch>
        </p:blipFill>
        <p:spPr>
          <a:xfrm>
            <a:off x="7921778" y="5897431"/>
            <a:ext cx="868286" cy="578857"/>
          </a:xfrm>
          <a:prstGeom prst="rect">
            <a:avLst/>
          </a:prstGeom>
        </p:spPr>
      </p:pic>
      <p:pic>
        <p:nvPicPr>
          <p:cNvPr id="2" name="図 1">
            <a:extLst>
              <a:ext uri="{FF2B5EF4-FFF2-40B4-BE49-F238E27FC236}">
                <a16:creationId xmlns="" xmlns:a16="http://schemas.microsoft.com/office/drawing/2014/main" id="{0466E314-132A-4ED5-82BB-58E5C538C55E}"/>
              </a:ext>
            </a:extLst>
          </p:cNvPr>
          <p:cNvPicPr>
            <a:picLocks noChangeAspect="1"/>
          </p:cNvPicPr>
          <p:nvPr/>
        </p:nvPicPr>
        <p:blipFill>
          <a:blip r:embed="rId6"/>
          <a:stretch>
            <a:fillRect/>
          </a:stretch>
        </p:blipFill>
        <p:spPr>
          <a:xfrm>
            <a:off x="7945572" y="3357006"/>
            <a:ext cx="820698" cy="612104"/>
          </a:xfrm>
          <a:prstGeom prst="rect">
            <a:avLst/>
          </a:prstGeom>
        </p:spPr>
      </p:pic>
      <p:pic>
        <p:nvPicPr>
          <p:cNvPr id="5" name="図 4">
            <a:extLst>
              <a:ext uri="{FF2B5EF4-FFF2-40B4-BE49-F238E27FC236}">
                <a16:creationId xmlns="" xmlns:a16="http://schemas.microsoft.com/office/drawing/2014/main" id="{D1FCA054-42D3-492D-9994-E2E714D042B0}"/>
              </a:ext>
            </a:extLst>
          </p:cNvPr>
          <p:cNvPicPr>
            <a:picLocks noChangeAspect="1"/>
          </p:cNvPicPr>
          <p:nvPr/>
        </p:nvPicPr>
        <p:blipFill>
          <a:blip r:embed="rId7"/>
          <a:stretch>
            <a:fillRect/>
          </a:stretch>
        </p:blipFill>
        <p:spPr>
          <a:xfrm>
            <a:off x="7938037" y="2482919"/>
            <a:ext cx="835768" cy="602449"/>
          </a:xfrm>
          <a:prstGeom prst="rect">
            <a:avLst/>
          </a:prstGeom>
        </p:spPr>
      </p:pic>
      <p:sp>
        <p:nvSpPr>
          <p:cNvPr id="20" name="正方形/長方形 19">
            <a:extLst>
              <a:ext uri="{FF2B5EF4-FFF2-40B4-BE49-F238E27FC236}">
                <a16:creationId xmlns="" xmlns:a16="http://schemas.microsoft.com/office/drawing/2014/main" id="{37C4DD5C-8F48-40AA-8014-69669D71103F}"/>
              </a:ext>
            </a:extLst>
          </p:cNvPr>
          <p:cNvSpPr/>
          <p:nvPr/>
        </p:nvSpPr>
        <p:spPr>
          <a:xfrm>
            <a:off x="7828373" y="3058991"/>
            <a:ext cx="1055097"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ウォーターカッター車</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68" y="1340768"/>
            <a:ext cx="7250584" cy="54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11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28083"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36</a:t>
            </a:fld>
            <a:endParaRPr kumimoji="1" lang="ja-JP" altLang="en-US" sz="1200" dirty="0"/>
          </a:p>
        </p:txBody>
      </p:sp>
      <p:sp>
        <p:nvSpPr>
          <p:cNvPr id="5" name="正方形/長方形 4"/>
          <p:cNvSpPr/>
          <p:nvPr/>
        </p:nvSpPr>
        <p:spPr>
          <a:xfrm>
            <a:off x="4572000" y="1552064"/>
            <a:ext cx="4464496" cy="4778231"/>
          </a:xfrm>
          <a:prstGeom prst="rect">
            <a:avLst/>
          </a:prstGeom>
          <a:ln>
            <a:solidFill>
              <a:schemeClr val="bg1">
                <a:lumMod val="50000"/>
              </a:schemeClr>
            </a:solidFill>
          </a:ln>
        </p:spPr>
        <p:txBody>
          <a:bodyPr wrap="square">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■緊急消防援助隊としての出動実績</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月：長野県小谷村蒲原沢土石流災害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月：北海道有珠山噴火災害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月：栃木県黒磯市タイヤ工場火災</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月：北海道十勝沖地震及びそれに伴う苫小牧市石油タンク火災</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月：新潟・福島豪雨災害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月：新潟県中越地震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月：岩手・宮城内陸地震</a:t>
            </a: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月：東北地方太平洋沖地震に伴う東日本大震災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月：福島第一原子力発電所事故（</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核燃料プールへの放水活動）</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月：長野県御嶽山噴火災害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長野県神城断層地震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月：関東・東北豪雨災害</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月：熊本地震（航空機動のみ）</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月：台風第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号による水害（航空機動のみ）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■海外派遣</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月：インドネシア森林火災</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月：コロンビア共和国地震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月：トルコ共和国地震（生存者</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名救出</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月：台湾</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月：アルジェリア民主人民共和国地震（生存者</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名救出</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月：モロッコ王国地震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月：インドネシア共和国スマトラ島沖地震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月：パキスタン地震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月：中華人民共和国四川大地震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月：インドネシア共和国スマトラ島沖地震災害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月：ニュージーランドカンタベリー地震（クライストチャーチ）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月：ネパール地震</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9351" y="1552064"/>
            <a:ext cx="4356000" cy="3808735"/>
          </a:xfrm>
          <a:prstGeom prst="rect">
            <a:avLst/>
          </a:prstGeom>
          <a:ln>
            <a:solidFill>
              <a:schemeClr val="bg1">
                <a:lumMod val="50000"/>
              </a:schemeClr>
            </a:solidFill>
          </a:ln>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■緊急消防援助隊としての出場実績</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月：芸予地震災害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月：十勝沖地震及び苫小牧出光興産石油タンク火災</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月：福井豪雨災害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月：台風第</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号豊岡市水災害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月：福岡県西方沖地震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JR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福知山線脱線事故</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月：奈良県吉野郡上北山村土砂崩れによる車両埋没事故</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月：能登半島地震</a:t>
            </a: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月：東北地方太平洋沖地震に伴う東日本大震災</a:t>
            </a:r>
          </a:p>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月：福島第一原子力発電所事故（</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核燃料プールへの放水活動）</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月：豪雨による広島市の土砂災害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月：熊本地震</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■海外派遣</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月：バングラデシュ人民共和国サイクロン</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月：エジプト・アラブ共和国ビル倒壊事故</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月：インドネシア森林火災</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1999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月：コロンビア共和国地震</a:t>
            </a: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2004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月：インドネシア共和国スマトラ島沖地震</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775902" y="1172658"/>
            <a:ext cx="415209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都　消防救助機動部隊（ハイパーレスキュー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60801" y="1190454"/>
            <a:ext cx="2637261"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本部特別高度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救助隊等</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xmlns="" id="{3B11D7BB-6333-4927-AAF4-B244DF4DA1CD}"/>
              </a:ext>
            </a:extLst>
          </p:cNvPr>
          <p:cNvCxnSpPr/>
          <p:nvPr/>
        </p:nvCxnSpPr>
        <p:spPr>
          <a:xfrm>
            <a:off x="224626" y="500820"/>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xmlns="" id="{815B49D3-8FE5-467B-97DE-D2613BDCC676}"/>
              </a:ext>
            </a:extLst>
          </p:cNvPr>
          <p:cNvSpPr txBox="1"/>
          <p:nvPr/>
        </p:nvSpPr>
        <p:spPr>
          <a:xfrm>
            <a:off x="125270" y="44624"/>
            <a:ext cx="868190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２．大阪の消防体制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東京との比較</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・大規模災害等への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出動実績</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xmlns="" id="{1180C948-4595-407D-9016-0196EEB43E49}"/>
              </a:ext>
            </a:extLst>
          </p:cNvPr>
          <p:cNvPicPr>
            <a:picLocks noChangeAspect="1"/>
          </p:cNvPicPr>
          <p:nvPr/>
        </p:nvPicPr>
        <p:blipFill>
          <a:blip r:embed="rId2"/>
          <a:stretch>
            <a:fillRect/>
          </a:stretch>
        </p:blipFill>
        <p:spPr>
          <a:xfrm>
            <a:off x="827584" y="5535573"/>
            <a:ext cx="1137353" cy="851917"/>
          </a:xfrm>
          <a:prstGeom prst="rect">
            <a:avLst/>
          </a:prstGeom>
        </p:spPr>
      </p:pic>
      <p:pic>
        <p:nvPicPr>
          <p:cNvPr id="11" name="図 10">
            <a:extLst>
              <a:ext uri="{FF2B5EF4-FFF2-40B4-BE49-F238E27FC236}">
                <a16:creationId xmlns:a16="http://schemas.microsoft.com/office/drawing/2014/main" xmlns="" id="{98EA8B46-CC0D-4902-9073-DEA8C4F37F56}"/>
              </a:ext>
            </a:extLst>
          </p:cNvPr>
          <p:cNvPicPr>
            <a:picLocks noChangeAspect="1"/>
          </p:cNvPicPr>
          <p:nvPr/>
        </p:nvPicPr>
        <p:blipFill>
          <a:blip r:embed="rId3"/>
          <a:stretch>
            <a:fillRect/>
          </a:stretch>
        </p:blipFill>
        <p:spPr>
          <a:xfrm>
            <a:off x="2318674" y="5546779"/>
            <a:ext cx="1287576" cy="969070"/>
          </a:xfrm>
          <a:prstGeom prst="rect">
            <a:avLst/>
          </a:prstGeom>
        </p:spPr>
      </p:pic>
      <p:sp>
        <p:nvSpPr>
          <p:cNvPr id="12" name="テキスト ボックス 11"/>
          <p:cNvSpPr txBox="1"/>
          <p:nvPr/>
        </p:nvSpPr>
        <p:spPr>
          <a:xfrm>
            <a:off x="2157236" y="635410"/>
            <a:ext cx="5237332" cy="338554"/>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緊急消防援助隊と国際消防救助隊（ＩＲＴ）の出動実績</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5988" y="6585484"/>
            <a:ext cx="5255648" cy="246221"/>
          </a:xfrm>
          <a:prstGeom prst="rect">
            <a:avLst/>
          </a:prstGeom>
        </p:spPr>
        <p:txBody>
          <a:bodyPr wrap="square">
            <a:spAutoFit/>
          </a:bodyPr>
          <a:lstStyle/>
          <a:p>
            <a:r>
              <a:rPr lang="ja-JP" altLang="en-US" sz="1000" dirty="0" smtClean="0"/>
              <a:t>出典：ウキィペテイアより事務局作成</a:t>
            </a:r>
            <a:endParaRPr lang="ja-JP" altLang="en-US" sz="1000" dirty="0"/>
          </a:p>
        </p:txBody>
      </p:sp>
    </p:spTree>
    <p:extLst>
      <p:ext uri="{BB962C8B-B14F-4D97-AF65-F5344CB8AC3E}">
        <p14:creationId xmlns:p14="http://schemas.microsoft.com/office/powerpoint/2010/main" val="154063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51720" y="2760298"/>
            <a:ext cx="5267789" cy="584775"/>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．消防力強化に向けた方策</a:t>
            </a:r>
          </a:p>
        </p:txBody>
      </p:sp>
      <p:sp>
        <p:nvSpPr>
          <p:cNvPr id="3" name="角丸四角形 2"/>
          <p:cNvSpPr/>
          <p:nvPr/>
        </p:nvSpPr>
        <p:spPr>
          <a:xfrm>
            <a:off x="6228184" y="188640"/>
            <a:ext cx="2736304" cy="1800200"/>
          </a:xfrm>
          <a:prstGeom prst="roundRect">
            <a:avLst/>
          </a:prstGeom>
          <a:solidFill>
            <a:schemeClr val="accent1">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 xmlns:a16="http://schemas.microsoft.com/office/drawing/2014/main" id="{AB46C364-8982-4B75-8C3E-9704A90C4F3B}"/>
              </a:ext>
            </a:extLst>
          </p:cNvPr>
          <p:cNvSpPr txBox="1"/>
          <p:nvPr/>
        </p:nvSpPr>
        <p:spPr>
          <a:xfrm>
            <a:off x="6588224" y="390069"/>
            <a:ext cx="2160240" cy="147732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444208" y="1246440"/>
            <a:ext cx="2304256" cy="324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 xmlns:a16="http://schemas.microsoft.com/office/drawing/2014/main" id="{0EFF8284-82E0-4E6D-8473-CADF34BAA6C4}"/>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37</a:t>
            </a:fld>
            <a:endParaRPr kumimoji="1" lang="ja-JP" altLang="en-US" sz="1200" dirty="0"/>
          </a:p>
        </p:txBody>
      </p:sp>
    </p:spTree>
    <p:extLst>
      <p:ext uri="{BB962C8B-B14F-4D97-AF65-F5344CB8AC3E}">
        <p14:creationId xmlns:p14="http://schemas.microsoft.com/office/powerpoint/2010/main" val="4198747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34819" y="661632"/>
            <a:ext cx="7797621" cy="6278642"/>
          </a:xfrm>
          <a:prstGeom prst="rect">
            <a:avLst/>
          </a:prstGeom>
          <a:noFill/>
        </p:spPr>
        <p:txBody>
          <a:bodyPr wrap="square" rtlCol="0">
            <a:spAutoFit/>
          </a:bodyPr>
          <a:lstStyle/>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消防機能を高めるためのアプローチ</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都市の消防機能を強化していくためには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、人員</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や車両等の資機材の充実が、消防力の向上に寄与する。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他方、作戦・指揮の高度化や、隊編成の最適配置を、災害の規模や種類に応じて柔軟かつ迅速に展開していくことが重要になってくる。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小規模消防本部では、現場に投入できるリソースは限られ、出動頻度が少ないために経験値が相対的に低くなる（アウトカムの向上のための投資効率がどうしても悪くなる）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住民の安全安心を測るアウトカム指標の改善を図るためには、従来のリソースの充実に加えて、オペレーションの最適化によるパフォーマンスの向上策を図り、消防機能の強化を進める方策を考える。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オペレーションの高度化による機能向上と連携・広域化に</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よる消防力</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の最大化</a:t>
            </a: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①　オペレーションの高度化（消防組織単位での機能向上）　⇒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型</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通信指令機能の高規格化、作戦・戦術の高度化、人材専門性の強化、車両・装備の充実など、現体制でできることを徹底し、大阪全体の消防力のレベルアップを目指す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②　連携・広域化に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よる消防の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最大化　⇒　</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型</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施策に加え、府域全体の消防力リソースを、住民の安全安心のために最大化するため、多様な連携・広域化の方策を、地域の実情やアウトカム改善の観点から、ベストミックスを考える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Ｂー①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相互応援協定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（広域的な大規模災害連携と隣接団体間の通常消防連携）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Ｂー②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指令センターの共同運用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（通信の一元化による迅速な相互応援体制の確立）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Ｂー③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一部事務組合方式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（合議制による共同組織運営）</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Ｂー④</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委託方式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（受委託による執行管理の一元化）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③　特例としての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都道府県単位による消防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本部（委託方式によるスケールメリットの実現）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型</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現行制度上では、東京都のみが適用されている。</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全域で同じ作戦・戦術を基本として、それが実行できる資源をもち、人材育成やマネジメント組織を持つことから効果・機能面でも優位性を有する</a:t>
            </a:r>
          </a:p>
        </p:txBody>
      </p:sp>
      <p:sp>
        <p:nvSpPr>
          <p:cNvPr id="7" name="テキスト ボックス 6"/>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428083"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38</a:t>
            </a:fld>
            <a:endParaRPr kumimoji="1" lang="ja-JP" altLang="en-US" sz="1200" dirty="0"/>
          </a:p>
        </p:txBody>
      </p:sp>
    </p:spTree>
    <p:extLst>
      <p:ext uri="{BB962C8B-B14F-4D97-AF65-F5344CB8AC3E}">
        <p14:creationId xmlns:p14="http://schemas.microsoft.com/office/powerpoint/2010/main" val="870257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61485" y="915484"/>
            <a:ext cx="1692000" cy="3240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被災リスク</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3957778" y="915484"/>
            <a:ext cx="1692000" cy="3240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パフォーマンス</a:t>
            </a:r>
          </a:p>
        </p:txBody>
      </p:sp>
      <p:sp>
        <p:nvSpPr>
          <p:cNvPr id="6" name="角丸四角形 5"/>
          <p:cNvSpPr/>
          <p:nvPr/>
        </p:nvSpPr>
        <p:spPr>
          <a:xfrm>
            <a:off x="6910259" y="915484"/>
            <a:ext cx="1692000" cy="324000"/>
          </a:xfrm>
          <a:prstGeom prst="round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アウトカム</a:t>
            </a:r>
          </a:p>
        </p:txBody>
      </p:sp>
      <p:sp>
        <p:nvSpPr>
          <p:cNvPr id="7" name="テキスト ボックス 6"/>
          <p:cNvSpPr txBox="1"/>
          <p:nvPr/>
        </p:nvSpPr>
        <p:spPr>
          <a:xfrm>
            <a:off x="1329866" y="1499039"/>
            <a:ext cx="1654620" cy="276999"/>
          </a:xfrm>
          <a:prstGeom prst="rect">
            <a:avLst/>
          </a:prstGeom>
          <a:noFill/>
        </p:spPr>
        <p:txBody>
          <a:bodyPr wrap="none" rtlCol="0">
            <a:spAutoFit/>
          </a:bodyPr>
          <a:lstStyle/>
          <a:p>
            <a:pPr marL="171450" indent="-171450">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火災</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に被災するリスク</a:t>
            </a:r>
          </a:p>
        </p:txBody>
      </p:sp>
      <p:sp>
        <p:nvSpPr>
          <p:cNvPr id="8" name="正方形/長方形 7"/>
          <p:cNvSpPr/>
          <p:nvPr/>
        </p:nvSpPr>
        <p:spPr>
          <a:xfrm>
            <a:off x="251520" y="2050974"/>
            <a:ext cx="684000" cy="2213376"/>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p>
        </p:txBody>
      </p:sp>
      <p:sp>
        <p:nvSpPr>
          <p:cNvPr id="9" name="テキスト ボックス 8"/>
          <p:cNvSpPr txBox="1"/>
          <p:nvPr/>
        </p:nvSpPr>
        <p:spPr>
          <a:xfrm>
            <a:off x="3880218" y="1406706"/>
            <a:ext cx="1656185" cy="461665"/>
          </a:xfrm>
          <a:prstGeom prst="rect">
            <a:avLst/>
          </a:prstGeom>
          <a:noFill/>
        </p:spPr>
        <p:txBody>
          <a:bodyPr wrap="square" rtlCol="0">
            <a:spAutoFit/>
          </a:bodyPr>
          <a:lstStyle/>
          <a:p>
            <a:pPr marL="171450" indent="-171450">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被害を最小限に抑える消防力</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41323" y="1406706"/>
            <a:ext cx="1807141" cy="461665"/>
          </a:xfrm>
          <a:prstGeom prst="rect">
            <a:avLst/>
          </a:prstGeom>
          <a:noFill/>
        </p:spPr>
        <p:txBody>
          <a:bodyPr wrap="square" rtlCol="0">
            <a:spAutoFit/>
          </a:bodyPr>
          <a:lstStyle/>
          <a:p>
            <a:pPr marL="171450" indent="-171450">
              <a:buFont typeface="Wingdings" panose="05000000000000000000" pitchFamily="2" charset="2"/>
              <a:buChar char="u"/>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火災</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に対する住民の“安全度”が向上</a:t>
            </a:r>
          </a:p>
        </p:txBody>
      </p:sp>
      <p:sp>
        <p:nvSpPr>
          <p:cNvPr id="12" name="テキスト ボックス 11"/>
          <p:cNvSpPr txBox="1"/>
          <p:nvPr/>
        </p:nvSpPr>
        <p:spPr>
          <a:xfrm>
            <a:off x="1189477" y="2037164"/>
            <a:ext cx="1826141" cy="144655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出火原因のトップ３＞</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放火、たばこ、こん</a:t>
            </a:r>
            <a:r>
              <a:rPr kumimoji="1" lang="ja-JP" altLang="en-US" sz="1100" dirty="0" err="1">
                <a:latin typeface="Meiryo UI" panose="020B0604030504040204" pitchFamily="50" charset="-128"/>
                <a:ea typeface="Meiryo UI" panose="020B0604030504040204" pitchFamily="50" charset="-128"/>
                <a:cs typeface="Meiryo UI" panose="020B0604030504040204" pitchFamily="50" charset="-128"/>
              </a:rPr>
              <a:t>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＜火災対象のトップ３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住宅、複合施設、事業所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＜出火時間のピーク＞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242022" y="846652"/>
            <a:ext cx="492443" cy="461665"/>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15" name="テキスト ボックス 14"/>
          <p:cNvSpPr txBox="1"/>
          <p:nvPr/>
        </p:nvSpPr>
        <p:spPr>
          <a:xfrm>
            <a:off x="6107836" y="846652"/>
            <a:ext cx="492443" cy="461665"/>
          </a:xfrm>
          <a:prstGeom prst="rect">
            <a:avLst/>
          </a:prstGeom>
          <a:noFill/>
        </p:spPr>
        <p:txBody>
          <a:bodyPr wrap="none" rtlCol="0">
            <a:spAutoFit/>
          </a:bodyPr>
          <a:lstStyle/>
          <a:p>
            <a:r>
              <a:rPr lang="ja-JP" altLang="en-US" sz="2400" b="1" dirty="0"/>
              <a:t>＝</a:t>
            </a:r>
            <a:endParaRPr kumimoji="1" lang="ja-JP" altLang="en-US" sz="2400" b="1" dirty="0"/>
          </a:p>
        </p:txBody>
      </p:sp>
      <p:sp>
        <p:nvSpPr>
          <p:cNvPr id="16" name="テキスト ボックス 15"/>
          <p:cNvSpPr txBox="1"/>
          <p:nvPr/>
        </p:nvSpPr>
        <p:spPr>
          <a:xfrm>
            <a:off x="3766468" y="1913691"/>
            <a:ext cx="1640193" cy="1615827"/>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＜消火設備等＞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消防署数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隊員数（搭乗者数）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消防車両数や資機材</a:t>
            </a: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＜オペレーション＞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消防隊の最適な編制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作戦指揮の高度化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初期消火の徹底</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10800000">
            <a:off x="1439065" y="4420524"/>
            <a:ext cx="1296000" cy="216000"/>
          </a:xfrm>
          <a:prstGeom prst="triangle">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88722" y="4747519"/>
            <a:ext cx="2196000" cy="152349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検査指導、訓練、啓発などの予防対策や、火災報知機、耐火構造化等のハード面の対策により、リスクを軽減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、（出火原因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放火等）消防行政によるリスク軽減</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は限界もあり</a:t>
            </a:r>
          </a:p>
        </p:txBody>
      </p:sp>
      <p:sp>
        <p:nvSpPr>
          <p:cNvPr id="21" name="角丸四角形 20"/>
          <p:cNvSpPr/>
          <p:nvPr/>
        </p:nvSpPr>
        <p:spPr>
          <a:xfrm>
            <a:off x="1261485" y="6343962"/>
            <a:ext cx="1656184" cy="36004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予防</a:t>
            </a:r>
          </a:p>
        </p:txBody>
      </p:sp>
      <p:sp>
        <p:nvSpPr>
          <p:cNvPr id="22" name="角丸四角形 21"/>
          <p:cNvSpPr/>
          <p:nvPr/>
        </p:nvSpPr>
        <p:spPr>
          <a:xfrm>
            <a:off x="3957778" y="6343962"/>
            <a:ext cx="1656184" cy="36004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消火</a:t>
            </a:r>
          </a:p>
        </p:txBody>
      </p:sp>
      <p:sp>
        <p:nvSpPr>
          <p:cNvPr id="23" name="角丸四角形 22"/>
          <p:cNvSpPr/>
          <p:nvPr/>
        </p:nvSpPr>
        <p:spPr>
          <a:xfrm>
            <a:off x="6910259" y="6343962"/>
            <a:ext cx="1656184" cy="36004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242022" y="6293150"/>
            <a:ext cx="494046" cy="461665"/>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25" name="テキスト ボックス 24"/>
          <p:cNvSpPr txBox="1"/>
          <p:nvPr/>
        </p:nvSpPr>
        <p:spPr>
          <a:xfrm>
            <a:off x="6151347" y="6293150"/>
            <a:ext cx="494046" cy="461665"/>
          </a:xfrm>
          <a:prstGeom prst="rect">
            <a:avLst/>
          </a:prstGeom>
          <a:noFill/>
        </p:spPr>
        <p:txBody>
          <a:bodyPr wrap="none" rtlCol="0">
            <a:spAutoFit/>
          </a:bodyPr>
          <a:lstStyle/>
          <a:p>
            <a:r>
              <a:rPr lang="ja-JP" altLang="en-US" sz="2400" b="1" dirty="0"/>
              <a:t>＝</a:t>
            </a:r>
            <a:endParaRPr kumimoji="1" lang="ja-JP" altLang="en-US" sz="2400" b="1" dirty="0"/>
          </a:p>
        </p:txBody>
      </p:sp>
      <p:sp>
        <p:nvSpPr>
          <p:cNvPr id="26" name="テキスト ボックス 25"/>
          <p:cNvSpPr txBox="1"/>
          <p:nvPr/>
        </p:nvSpPr>
        <p:spPr>
          <a:xfrm>
            <a:off x="3726125" y="4739968"/>
            <a:ext cx="2088000" cy="1508105"/>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消防力の最適配置、作戦の高度化や隊の編成、資機材の充実などにより、消防力とパフォーマンス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は向上</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ただし、地域特性などによりオペレーションのパターンを変えることも選択肢</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二等辺三角形 27"/>
          <p:cNvSpPr/>
          <p:nvPr/>
        </p:nvSpPr>
        <p:spPr>
          <a:xfrm rot="10800000">
            <a:off x="4135358" y="4420524"/>
            <a:ext cx="1296000" cy="216000"/>
          </a:xfrm>
          <a:prstGeom prst="triangle">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7090352" y="4420524"/>
            <a:ext cx="1296000" cy="216000"/>
          </a:xfrm>
          <a:prstGeom prst="triangle">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232441" y="3607785"/>
            <a:ext cx="1872000" cy="646331"/>
          </a:xfrm>
          <a:prstGeom prst="rect">
            <a:avLst/>
          </a:prstGeom>
          <a:ln>
            <a:solidFill>
              <a:schemeClr val="tx1"/>
            </a:solidFill>
            <a:prstDash val="dash"/>
          </a:ln>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指標例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出火率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罹災人員率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843603" y="3596769"/>
            <a:ext cx="1872000" cy="646331"/>
          </a:xfrm>
          <a:prstGeom prst="rect">
            <a:avLst/>
          </a:prstGeom>
          <a:ln>
            <a:solidFill>
              <a:schemeClr val="tx1"/>
            </a:solidFill>
            <a:prstDash val="dash"/>
          </a:ln>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指標例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１火災あたり焼損面積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１火災あたり損害額</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802351" y="3569875"/>
            <a:ext cx="1872000" cy="646331"/>
          </a:xfrm>
          <a:prstGeom prst="rect">
            <a:avLst/>
          </a:prstGeom>
          <a:ln>
            <a:solidFill>
              <a:schemeClr val="tx1"/>
            </a:solidFill>
            <a:prstDash val="dash"/>
          </a:ln>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指標例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人口あたり火災死者数</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世帯あたり罹災世帯</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261485" y="1865238"/>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851692" y="1865238"/>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802351" y="1865238"/>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264406" y="1369010"/>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854613" y="1369010"/>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802351" y="1369010"/>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51520" y="4780308"/>
            <a:ext cx="684000" cy="1399803"/>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910259" y="4812011"/>
            <a:ext cx="1656185" cy="1154162"/>
          </a:xfrm>
          <a:prstGeom prst="rect">
            <a:avLst/>
          </a:prstGeom>
          <a:solidFill>
            <a:schemeClr val="accent6">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lstStyle/>
          <a:p>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アウトカムを向上させ</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るために</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副首都として目指すべき消防機能を住民目線で考える</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810976" y="102984"/>
            <a:ext cx="455727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・・・消防機能を高めるためのアプローチ</a:t>
            </a:r>
          </a:p>
        </p:txBody>
      </p:sp>
      <p:cxnSp>
        <p:nvCxnSpPr>
          <p:cNvPr id="41" name="直線矢印コネクタ 40"/>
          <p:cNvCxnSpPr/>
          <p:nvPr/>
        </p:nvCxnSpPr>
        <p:spPr>
          <a:xfrm flipH="1">
            <a:off x="5603603" y="2283277"/>
            <a:ext cx="723483" cy="3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148411" y="1446075"/>
            <a:ext cx="353943" cy="1785104"/>
          </a:xfrm>
          <a:prstGeom prst="rect">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従来の取組みはここを重視</a:t>
            </a:r>
          </a:p>
        </p:txBody>
      </p:sp>
      <p:sp>
        <p:nvSpPr>
          <p:cNvPr id="40" name="テキスト ボックス 39"/>
          <p:cNvSpPr txBox="1"/>
          <p:nvPr/>
        </p:nvSpPr>
        <p:spPr>
          <a:xfrm>
            <a:off x="8428083"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39</a:t>
            </a:fld>
            <a:endParaRPr kumimoji="1" lang="ja-JP" altLang="en-US" sz="1200" dirty="0"/>
          </a:p>
        </p:txBody>
      </p:sp>
      <p:sp>
        <p:nvSpPr>
          <p:cNvPr id="13" name="右中かっこ 12"/>
          <p:cNvSpPr/>
          <p:nvPr/>
        </p:nvSpPr>
        <p:spPr>
          <a:xfrm>
            <a:off x="5353634" y="1945195"/>
            <a:ext cx="155448" cy="68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3" name="直線矢印コネクタ 42"/>
          <p:cNvCxnSpPr/>
          <p:nvPr/>
        </p:nvCxnSpPr>
        <p:spPr>
          <a:xfrm flipH="1">
            <a:off x="5845631" y="5503785"/>
            <a:ext cx="396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117136" y="4293096"/>
            <a:ext cx="353943" cy="1926168"/>
          </a:xfrm>
          <a:prstGeom prst="rect">
            <a:avLst/>
          </a:prstGeom>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消防機能向上にはここも重要</a:t>
            </a:r>
          </a:p>
        </p:txBody>
      </p:sp>
      <p:sp>
        <p:nvSpPr>
          <p:cNvPr id="45" name="右中かっこ 44"/>
          <p:cNvSpPr/>
          <p:nvPr/>
        </p:nvSpPr>
        <p:spPr>
          <a:xfrm>
            <a:off x="5685571" y="4747519"/>
            <a:ext cx="155448" cy="147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正方形/長方形 45"/>
          <p:cNvSpPr/>
          <p:nvPr/>
        </p:nvSpPr>
        <p:spPr>
          <a:xfrm>
            <a:off x="6941323" y="2116268"/>
            <a:ext cx="1656185" cy="1154162"/>
          </a:xfrm>
          <a:prstGeom prst="rect">
            <a:avLst/>
          </a:prstGeom>
          <a:solidFill>
            <a:schemeClr val="accent6">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lstStyle/>
          <a:p>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住民が火災に被災する機会を減らし、被災しても被害が最小限に抑えられるような消防機能とは</a:t>
            </a:r>
          </a:p>
        </p:txBody>
      </p:sp>
      <p:sp>
        <p:nvSpPr>
          <p:cNvPr id="47" name="テキスト ボックス 46"/>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52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36975" y="3853521"/>
            <a:ext cx="8470050" cy="2772000"/>
          </a:xfrm>
          <a:prstGeom prst="roundRect">
            <a:avLst>
              <a:gd name="adj" fmla="val 79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619672" y="99015"/>
            <a:ext cx="3539752"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・・・副首都ビジョンでの位置づけ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89947" y="3913075"/>
            <a:ext cx="3607290"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安全・危機管理機能の強化</a:t>
            </a:r>
          </a:p>
        </p:txBody>
      </p:sp>
      <p:sp>
        <p:nvSpPr>
          <p:cNvPr id="7" name="正方形/長方形 6"/>
          <p:cNvSpPr/>
          <p:nvPr/>
        </p:nvSpPr>
        <p:spPr>
          <a:xfrm>
            <a:off x="559397" y="4316886"/>
            <a:ext cx="7861930" cy="2185214"/>
          </a:xfrm>
          <a:prstGeom prst="rect">
            <a:avLst/>
          </a:prstGeom>
          <a:ln>
            <a:solidFill>
              <a:schemeClr val="tx1"/>
            </a:solidFill>
          </a:ln>
        </p:spPr>
        <p:txBody>
          <a:bodyPr wrap="square">
            <a:spAutoFit/>
          </a:bodyP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○副首都としてあるべき消防・防災のあり方検討</a:t>
            </a:r>
            <a:endParaRPr lang="en-US" altLang="ja-JP" sz="14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②首都機能バックアップ機能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（広域化と消防本部間の水平連携強化の取組み検討）</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②全国規模での応援活動が必要になる大規模災害時に備えるべき大阪の消防力　など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2331" y="6608499"/>
            <a:ext cx="136768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副首都ビジョン抜粋</a:t>
            </a:r>
          </a:p>
        </p:txBody>
      </p:sp>
      <p:sp>
        <p:nvSpPr>
          <p:cNvPr id="15" name="テキスト ボックス 1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4</a:t>
            </a:fld>
            <a:endParaRPr kumimoji="1" lang="ja-JP" altLang="en-US" sz="1200" dirty="0"/>
          </a:p>
        </p:txBody>
      </p:sp>
      <p:sp>
        <p:nvSpPr>
          <p:cNvPr id="16" name="正方形/長方形 15"/>
          <p:cNvSpPr/>
          <p:nvPr/>
        </p:nvSpPr>
        <p:spPr>
          <a:xfrm>
            <a:off x="396085" y="1340055"/>
            <a:ext cx="8329831" cy="1850052"/>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7" name="角丸四角形 16"/>
          <p:cNvSpPr/>
          <p:nvPr/>
        </p:nvSpPr>
        <p:spPr>
          <a:xfrm>
            <a:off x="673938" y="1391666"/>
            <a:ext cx="3816424" cy="1224453"/>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ハード面での機能充実</a:t>
            </a:r>
            <a:r>
              <a:rPr lang="en-US" altLang="ja-JP" sz="1400" b="1" dirty="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　（１）都市インフラの充実　</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　（２）基盤的な公共機能の高度化</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18" name="角丸四角形 17"/>
          <p:cNvSpPr/>
          <p:nvPr/>
        </p:nvSpPr>
        <p:spPr>
          <a:xfrm>
            <a:off x="4137219" y="1425326"/>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ソフト面での機能充実</a:t>
            </a:r>
            <a:r>
              <a:rPr lang="en-US" altLang="ja-JP" sz="1400" b="1" dirty="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（３）規制改革や特区による環境整備</a:t>
            </a:r>
            <a:r>
              <a:rPr lang="en-US" altLang="ja-JP" sz="1400" b="1" dirty="0">
                <a:solidFill>
                  <a:prstClr val="black"/>
                </a:solidFill>
                <a:latin typeface="Meiryo UI" panose="020B0604030504040204" pitchFamily="50" charset="-128"/>
                <a:ea typeface="Meiryo UI" panose="020B0604030504040204" pitchFamily="50" charset="-128"/>
              </a:rPr>
              <a:t/>
            </a:r>
            <a:br>
              <a:rPr lang="en-US" altLang="ja-JP" sz="1400" b="1" dirty="0">
                <a:solidFill>
                  <a:prstClr val="black"/>
                </a:solidFill>
                <a:latin typeface="Meiryo UI" panose="020B0604030504040204" pitchFamily="50" charset="-128"/>
                <a:ea typeface="Meiryo UI" panose="020B0604030504040204" pitchFamily="50" charset="-128"/>
              </a:rPr>
            </a:br>
            <a:r>
              <a:rPr lang="ja-JP" altLang="en-US" sz="1400" b="1" dirty="0">
                <a:solidFill>
                  <a:prstClr val="black"/>
                </a:solidFill>
                <a:latin typeface="Meiryo UI" panose="020B0604030504040204" pitchFamily="50" charset="-128"/>
                <a:ea typeface="Meiryo UI" panose="020B0604030504040204" pitchFamily="50" charset="-128"/>
              </a:rPr>
              <a:t>（４）産業支援や研究開発の機能・体制強化　</a:t>
            </a:r>
            <a:endParaRPr lang="en-US" altLang="ja-JP" sz="1400"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（５）人材育成環境の充実</a:t>
            </a:r>
            <a:endParaRPr lang="en-US" altLang="ja-JP" sz="1400"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（６）文化創造・情報発信の基盤形成</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03648" y="1002631"/>
            <a:ext cx="6480720" cy="449739"/>
          </a:xfrm>
          <a:prstGeom prst="rect">
            <a:avLst/>
          </a:prstGeom>
          <a:solidFill>
            <a:schemeClr val="tx2"/>
          </a:solidFill>
        </p:spPr>
        <p:txBody>
          <a:bodyPr wrap="square" rtlCol="0">
            <a:spAutoFit/>
          </a:bodyPr>
          <a:lstStyle/>
          <a:p>
            <a:pPr algn="ctr">
              <a:lnSpc>
                <a:spcPct val="150000"/>
              </a:lnSpc>
            </a:pPr>
            <a:r>
              <a:rPr lang="ja-JP" altLang="en-US" b="1" dirty="0">
                <a:solidFill>
                  <a:prstClr val="white"/>
                </a:solidFill>
                <a:latin typeface="Meiryo UI" panose="020B0604030504040204" pitchFamily="50" charset="-128"/>
                <a:ea typeface="Meiryo UI" panose="020B0604030504040204" pitchFamily="50" charset="-128"/>
              </a:rPr>
              <a:t>大都市としてのポテンシャルにさらに磨きをかける</a:t>
            </a:r>
          </a:p>
        </p:txBody>
      </p:sp>
      <p:sp>
        <p:nvSpPr>
          <p:cNvPr id="26" name="角丸四角形 25"/>
          <p:cNvSpPr/>
          <p:nvPr/>
        </p:nvSpPr>
        <p:spPr>
          <a:xfrm>
            <a:off x="781950" y="2146085"/>
            <a:ext cx="2997962" cy="396000"/>
          </a:xfrm>
          <a:prstGeom prst="roundRect">
            <a:avLst/>
          </a:prstGeom>
          <a:noFill/>
          <a:ln w="28575">
            <a:solidFill>
              <a:srgbClr val="FF0000"/>
            </a:solidFill>
            <a:prstDash val="sysDash"/>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矢印コネクタ 26"/>
          <p:cNvCxnSpPr/>
          <p:nvPr/>
        </p:nvCxnSpPr>
        <p:spPr>
          <a:xfrm>
            <a:off x="1089689" y="2560699"/>
            <a:ext cx="0" cy="118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台形 29"/>
          <p:cNvSpPr/>
          <p:nvPr/>
        </p:nvSpPr>
        <p:spPr>
          <a:xfrm>
            <a:off x="2342864" y="3290661"/>
            <a:ext cx="4461384" cy="458038"/>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b="1" dirty="0">
                <a:solidFill>
                  <a:prstClr val="white"/>
                </a:solidFill>
                <a:latin typeface="Meiryo UI" panose="020B0604030504040204" pitchFamily="50" charset="-128"/>
                <a:ea typeface="Meiryo UI" panose="020B0604030504040204" pitchFamily="50" charset="-128"/>
              </a:rPr>
              <a:t>豊かな住民生活をしっかりと確保する</a:t>
            </a:r>
          </a:p>
        </p:txBody>
      </p:sp>
      <p:sp>
        <p:nvSpPr>
          <p:cNvPr id="31" name="上カーブ矢印 30"/>
          <p:cNvSpPr/>
          <p:nvPr/>
        </p:nvSpPr>
        <p:spPr>
          <a:xfrm rot="5400000">
            <a:off x="1375843" y="2998833"/>
            <a:ext cx="880828" cy="393170"/>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2" name="上カーブ矢印 31"/>
          <p:cNvSpPr/>
          <p:nvPr/>
        </p:nvSpPr>
        <p:spPr>
          <a:xfrm rot="16200000">
            <a:off x="7159988" y="2960912"/>
            <a:ext cx="891451" cy="450803"/>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3" name="テキスト ボックス 32"/>
          <p:cNvSpPr txBox="1"/>
          <p:nvPr/>
        </p:nvSpPr>
        <p:spPr>
          <a:xfrm>
            <a:off x="396085" y="632610"/>
            <a:ext cx="8533105"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副首都ビジョンの中で、ハード面での機能充実として「基盤的な公共機能の高度化」を図るべきものとして位置づけ。</a:t>
            </a:r>
          </a:p>
        </p:txBody>
      </p:sp>
      <p:sp>
        <p:nvSpPr>
          <p:cNvPr id="21" name="テキスト ボックス 20"/>
          <p:cNvSpPr txBox="1"/>
          <p:nvPr/>
        </p:nvSpPr>
        <p:spPr>
          <a:xfrm>
            <a:off x="467544" y="96069"/>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525904" y="55773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67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419493255"/>
              </p:ext>
            </p:extLst>
          </p:nvPr>
        </p:nvGraphicFramePr>
        <p:xfrm>
          <a:off x="177818" y="603400"/>
          <a:ext cx="8714662" cy="3155945"/>
        </p:xfrm>
        <a:graphic>
          <a:graphicData uri="http://schemas.openxmlformats.org/drawingml/2006/table">
            <a:tbl>
              <a:tblPr firstRow="1" bandRow="1">
                <a:tableStyleId>{5940675A-B579-460E-94D1-54222C63F5DA}</a:tableStyleId>
              </a:tblPr>
              <a:tblGrid>
                <a:gridCol w="882899">
                  <a:extLst>
                    <a:ext uri="{9D8B030D-6E8A-4147-A177-3AD203B41FA5}">
                      <a16:colId xmlns="" xmlns:a16="http://schemas.microsoft.com/office/drawing/2014/main" val="20000"/>
                    </a:ext>
                  </a:extLst>
                </a:gridCol>
                <a:gridCol w="1759268">
                  <a:extLst>
                    <a:ext uri="{9D8B030D-6E8A-4147-A177-3AD203B41FA5}">
                      <a16:colId xmlns="" xmlns:a16="http://schemas.microsoft.com/office/drawing/2014/main" val="20001"/>
                    </a:ext>
                  </a:extLst>
                </a:gridCol>
                <a:gridCol w="2410620">
                  <a:extLst>
                    <a:ext uri="{9D8B030D-6E8A-4147-A177-3AD203B41FA5}">
                      <a16:colId xmlns="" xmlns:a16="http://schemas.microsoft.com/office/drawing/2014/main" val="20002"/>
                    </a:ext>
                  </a:extLst>
                </a:gridCol>
                <a:gridCol w="3661875">
                  <a:extLst>
                    <a:ext uri="{9D8B030D-6E8A-4147-A177-3AD203B41FA5}">
                      <a16:colId xmlns="" xmlns:a16="http://schemas.microsoft.com/office/drawing/2014/main" val="20003"/>
                    </a:ext>
                  </a:extLst>
                </a:gridCol>
              </a:tblGrid>
              <a:tr h="282730">
                <a:tc gridSpan="2">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類型</a:t>
                      </a:r>
                    </a:p>
                  </a:txBody>
                  <a:tcPr anchor="ctr">
                    <a:solidFill>
                      <a:schemeClr val="accent1">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機能</a:t>
                      </a:r>
                    </a:p>
                  </a:txBody>
                  <a:tcPr anchor="ct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効果</a:t>
                      </a:r>
                    </a:p>
                  </a:txBody>
                  <a:tcPr anchor="ctr">
                    <a:solidFill>
                      <a:schemeClr val="accent1">
                        <a:lumMod val="20000"/>
                        <a:lumOff val="80000"/>
                      </a:schemeClr>
                    </a:solidFill>
                  </a:tcPr>
                </a:tc>
                <a:extLst>
                  <a:ext uri="{0D108BD9-81ED-4DB2-BD59-A6C34878D82A}">
                    <a16:rowId xmlns="" xmlns:a16="http://schemas.microsoft.com/office/drawing/2014/main" val="10000"/>
                  </a:ext>
                </a:extLst>
              </a:tr>
              <a:tr h="28273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Ａ型</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単独消防</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市町村消防の基本形</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作戦の高度化やリソースの最適配置で一定の機能強化</a:t>
                      </a: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9592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Ｂ－①型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連携／相互応援協定</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消防本部同士の相互応援協定</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単独消防の消防力を相互に補完</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39592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Ｂ－②型</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連携／共同指令</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消防本部同士の指令センターの共同運用</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到着時間の短縮と応援出場体制の強化や、人員の効率化、更新費用の低減が図られる</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39592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Ｂー③型</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広域化／一部事務組合</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構成団体の合議により共同組織を運営する組合方式</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執行機関を持ち、財産保有が可能。</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ただし、事務処理における意思決定の迅速性に課題がある</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4"/>
                  </a:ext>
                </a:extLst>
              </a:tr>
              <a:tr h="55429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Ｂー④型</a:t>
                      </a:r>
                    </a:p>
                  </a:txBody>
                  <a:tcPr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広域化／委託</a:t>
                      </a:r>
                    </a:p>
                  </a:txBody>
                  <a:tcPr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受託団体が、委託団体の全ての管理執行を委ねられる委託方式</a:t>
                      </a:r>
                    </a:p>
                  </a:txBody>
                  <a:tcPr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レベルの高い消防組織に合わせた場合、消防機能の底上げが可能。ただし、隣接に適した組織がない場合、適用範囲が限られる。</a:t>
                      </a:r>
                    </a:p>
                  </a:txBody>
                  <a:tcPr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9592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Ｃ型</a:t>
                      </a: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全域一元化</a:t>
                      </a: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消防組織法の特例により、全国で唯一、東京消防庁が存在</a:t>
                      </a: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作戦・戦略の一元化、リソースの最適化が可能。</a:t>
                      </a:r>
                    </a:p>
                  </a:txBody>
                  <a:tcPr anchor="ct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sp>
        <p:nvSpPr>
          <p:cNvPr id="5" name="テキスト ボックス 4"/>
          <p:cNvSpPr txBox="1"/>
          <p:nvPr/>
        </p:nvSpPr>
        <p:spPr>
          <a:xfrm>
            <a:off x="8465898"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40</a:t>
            </a:fld>
            <a:endParaRPr kumimoji="1" lang="ja-JP" altLang="en-US" sz="1200" dirty="0"/>
          </a:p>
        </p:txBody>
      </p:sp>
      <p:graphicFrame>
        <p:nvGraphicFramePr>
          <p:cNvPr id="6" name="表 5">
            <a:extLst>
              <a:ext uri="{FF2B5EF4-FFF2-40B4-BE49-F238E27FC236}">
                <a16:creationId xmlns="" xmlns:a16="http://schemas.microsoft.com/office/drawing/2014/main" id="{4B095241-D53A-4CE2-BCA1-E272F6854270}"/>
              </a:ext>
            </a:extLst>
          </p:cNvPr>
          <p:cNvGraphicFramePr>
            <a:graphicFrameLocks noGrp="1"/>
          </p:cNvGraphicFramePr>
          <p:nvPr>
            <p:extLst>
              <p:ext uri="{D42A27DB-BD31-4B8C-83A1-F6EECF244321}">
                <p14:modId xmlns:p14="http://schemas.microsoft.com/office/powerpoint/2010/main" val="941621336"/>
              </p:ext>
            </p:extLst>
          </p:nvPr>
        </p:nvGraphicFramePr>
        <p:xfrm>
          <a:off x="179512" y="4048079"/>
          <a:ext cx="8757410" cy="2606040"/>
        </p:xfrm>
        <a:graphic>
          <a:graphicData uri="http://schemas.openxmlformats.org/drawingml/2006/table">
            <a:tbl>
              <a:tblPr firstRow="1" bandRow="1">
                <a:tableStyleId>{5940675A-B579-460E-94D1-54222C63F5DA}</a:tableStyleId>
              </a:tblPr>
              <a:tblGrid>
                <a:gridCol w="844868">
                  <a:extLst>
                    <a:ext uri="{9D8B030D-6E8A-4147-A177-3AD203B41FA5}">
                      <a16:colId xmlns="" xmlns:a16="http://schemas.microsoft.com/office/drawing/2014/main" val="3808428125"/>
                    </a:ext>
                  </a:extLst>
                </a:gridCol>
                <a:gridCol w="1749743">
                  <a:extLst>
                    <a:ext uri="{9D8B030D-6E8A-4147-A177-3AD203B41FA5}">
                      <a16:colId xmlns="" xmlns:a16="http://schemas.microsoft.com/office/drawing/2014/main" val="3731329292"/>
                    </a:ext>
                  </a:extLst>
                </a:gridCol>
                <a:gridCol w="1554287">
                  <a:extLst>
                    <a:ext uri="{9D8B030D-6E8A-4147-A177-3AD203B41FA5}">
                      <a16:colId xmlns="" xmlns:a16="http://schemas.microsoft.com/office/drawing/2014/main" val="3786013704"/>
                    </a:ext>
                  </a:extLst>
                </a:gridCol>
                <a:gridCol w="2961861">
                  <a:extLst>
                    <a:ext uri="{9D8B030D-6E8A-4147-A177-3AD203B41FA5}">
                      <a16:colId xmlns="" xmlns:a16="http://schemas.microsoft.com/office/drawing/2014/main" val="20003"/>
                    </a:ext>
                  </a:extLst>
                </a:gridCol>
                <a:gridCol w="1646651">
                  <a:extLst>
                    <a:ext uri="{9D8B030D-6E8A-4147-A177-3AD203B41FA5}">
                      <a16:colId xmlns="" xmlns:a16="http://schemas.microsoft.com/office/drawing/2014/main" val="20004"/>
                    </a:ext>
                  </a:extLst>
                </a:gridCol>
              </a:tblGrid>
              <a:tr h="229106">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類型</a:t>
                      </a:r>
                    </a:p>
                  </a:txBody>
                  <a:tcPr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人口７０万以上</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３０万～７０万</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１０万～３０万</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１０万以下</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133400691"/>
                  </a:ext>
                </a:extLst>
              </a:tr>
              <a:tr h="477304">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Ａ型</a:t>
                      </a:r>
                    </a:p>
                  </a:txBody>
                  <a:tcPr anchor="ctr">
                    <a:lnT w="28575"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大阪市</a:t>
                      </a:r>
                    </a:p>
                  </a:txBody>
                  <a:tcPr>
                    <a:lnT w="28575"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吹田市、高槻市、東大阪市</a:t>
                      </a:r>
                    </a:p>
                  </a:txBody>
                  <a:tcPr>
                    <a:lnT w="28575"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茨木市、八尾市、松原市、河内長野市、岸和田市、和泉市</a:t>
                      </a:r>
                    </a:p>
                  </a:txBody>
                  <a:tcPr>
                    <a:lnT w="28575"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摂津市、交野市、大阪狭山市、泉大津市、貝塚市、忠岡町、島本町</a:t>
                      </a: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886230730"/>
                  </a:ext>
                </a:extLst>
              </a:tr>
              <a:tr h="22910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Ｂ－①型</a:t>
                      </a:r>
                    </a:p>
                  </a:txBody>
                  <a:tcPr anchor="ctr"/>
                </a:tc>
                <a:tc gridSpan="4">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全市</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007729554"/>
                  </a:ext>
                </a:extLst>
              </a:tr>
              <a:tr h="305474">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Ｂ－②型</a:t>
                      </a: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枚方市＊寝屋川市＊交野市</a:t>
                      </a:r>
                    </a:p>
                  </a:txBody>
                  <a:tcPr>
                    <a:lnB w="12700" cap="flat" cmpd="sng" algn="ctr">
                      <a:solidFill>
                        <a:schemeClr val="tx1"/>
                      </a:solidFill>
                      <a:prstDash val="solid"/>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豊中市＊池田市</a:t>
                      </a:r>
                    </a:p>
                  </a:txBody>
                  <a:tcPr>
                    <a:lnB w="12700" cap="flat" cmpd="sng" algn="ctr">
                      <a:solidFill>
                        <a:schemeClr val="tx1"/>
                      </a:solidFill>
                      <a:prstDash val="solid"/>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吹田市＊摂津市</a:t>
                      </a:r>
                    </a:p>
                  </a:txBody>
                  <a:tcPr>
                    <a:lnB w="12700" cap="flat" cmpd="sng" algn="ctr">
                      <a:solidFill>
                        <a:schemeClr val="tx1"/>
                      </a:solidFill>
                      <a:prstDash val="solid"/>
                      <a:round/>
                      <a:headEnd type="none" w="med" len="med"/>
                      <a:tailEnd type="none" w="med" len="med"/>
                    </a:lnB>
                  </a:tcPr>
                </a:tc>
                <a:tc>
                  <a:txBody>
                    <a:bodyPr/>
                    <a:lstStyle/>
                    <a:p>
                      <a:endParaRPr kumimoji="1" lang="ja-JP" altLang="en-US"/>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65470839"/>
                  </a:ext>
                </a:extLst>
              </a:tr>
              <a:tr h="60458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Ｂー③型</a:t>
                      </a:r>
                    </a:p>
                  </a:txBody>
                  <a:tcPr anchor="ctr">
                    <a:lnT w="12700" cap="flat" cmpd="sng" algn="ctr">
                      <a:solidFill>
                        <a:schemeClr val="tx1"/>
                      </a:solidFill>
                      <a:prstDash val="solid"/>
                      <a:round/>
                      <a:headEnd type="none" w="med" len="med"/>
                      <a:tailEnd type="none" w="med" len="med"/>
                    </a:lnT>
                  </a:tcPr>
                </a:tc>
                <a:tc>
                  <a:txBody>
                    <a:bodyPr/>
                    <a:lstStyle/>
                    <a:p>
                      <a:pPr algn="l"/>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枚方市＝寝屋川市</a:t>
                      </a:r>
                    </a:p>
                  </a:txBody>
                  <a:tcPr>
                    <a:lnT w="12700" cap="flat" cmpd="sng" algn="ctr">
                      <a:solidFill>
                        <a:schemeClr val="tx1"/>
                      </a:solidFill>
                      <a:prstDash val="solid"/>
                      <a:round/>
                      <a:headEnd type="none" w="med" len="med"/>
                      <a:tailEnd type="none" w="med" len="med"/>
                    </a:lnT>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守口市＝門真市</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大東市＝四條畷市</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柏原市＝羽曳野市＝藤井寺市</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泉佐野市＝泉南市＝阪南市＝熊取町＝岬町＝田尻町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230475666"/>
                  </a:ext>
                </a:extLst>
              </a:tr>
              <a:tr h="343659">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Ｂー④型</a:t>
                      </a:r>
                    </a:p>
                  </a:txBody>
                  <a:tcPr anchor="ct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堺市←高石市</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豊中市←能勢町</a:t>
                      </a:r>
                    </a:p>
                  </a:txBody>
                  <a:tcPr>
                    <a:lnB w="12700" cap="flat" cmpd="sng" algn="ctr">
                      <a:solidFill>
                        <a:schemeClr val="tx1"/>
                      </a:solidFill>
                      <a:prstDash val="solid"/>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箕面市←豊能町</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富田林市←太子町・河南町・千早赤阪村</a:t>
                      </a:r>
                    </a:p>
                  </a:txBody>
                  <a:tcPr>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27825823"/>
                  </a:ext>
                </a:extLst>
              </a:tr>
            </a:tbl>
          </a:graphicData>
        </a:graphic>
      </p:graphicFrame>
      <p:sp>
        <p:nvSpPr>
          <p:cNvPr id="7" name="テキスト ボックス 6"/>
          <p:cNvSpPr txBox="1"/>
          <p:nvPr/>
        </p:nvSpPr>
        <p:spPr>
          <a:xfrm>
            <a:off x="3923928" y="55823"/>
            <a:ext cx="4918334"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・・・消防機能を高める多様な連携・広域化策</a:t>
            </a:r>
          </a:p>
        </p:txBody>
      </p:sp>
      <p:cxnSp>
        <p:nvCxnSpPr>
          <p:cNvPr id="8" name="直線コネクタ 7"/>
          <p:cNvCxnSpPr/>
          <p:nvPr/>
        </p:nvCxnSpPr>
        <p:spPr>
          <a:xfrm>
            <a:off x="251520" y="480842"/>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10576" y="62040"/>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9879" y="3751075"/>
            <a:ext cx="309892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＜現行における消防本部の類型分布＞</a:t>
            </a:r>
          </a:p>
        </p:txBody>
      </p:sp>
    </p:spTree>
    <p:extLst>
      <p:ext uri="{BB962C8B-B14F-4D97-AF65-F5344CB8AC3E}">
        <p14:creationId xmlns:p14="http://schemas.microsoft.com/office/powerpoint/2010/main" val="517907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92629" y="5014043"/>
            <a:ext cx="5882348" cy="576064"/>
          </a:xfrm>
          <a:prstGeom prst="rect">
            <a:avLst/>
          </a:prstGeom>
          <a:solidFill>
            <a:schemeClr val="bg1">
              <a:lumMod val="8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消防の作戦や戦術の共有が図れることで、全体の消防力の向上が期待</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高度な予防業務の共有化が図れることで、抑止力の強化が期待</a:t>
            </a:r>
          </a:p>
        </p:txBody>
      </p:sp>
      <p:sp>
        <p:nvSpPr>
          <p:cNvPr id="5" name="正方形/長方形 4"/>
          <p:cNvSpPr/>
          <p:nvPr/>
        </p:nvSpPr>
        <p:spPr>
          <a:xfrm>
            <a:off x="660763" y="5014043"/>
            <a:ext cx="1845314" cy="576064"/>
          </a:xfrm>
          <a:prstGeom prst="rect">
            <a:avLst/>
          </a:prstGeom>
          <a:solidFill>
            <a:schemeClr val="tx1">
              <a:lumMod val="75000"/>
              <a:lumOff val="2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消防学校</a:t>
            </a:r>
          </a:p>
        </p:txBody>
      </p:sp>
      <p:sp>
        <p:nvSpPr>
          <p:cNvPr id="6" name="正方形/長方形 5"/>
          <p:cNvSpPr/>
          <p:nvPr/>
        </p:nvSpPr>
        <p:spPr>
          <a:xfrm>
            <a:off x="2492629" y="4012716"/>
            <a:ext cx="5882348" cy="758511"/>
          </a:xfrm>
          <a:prstGeom prst="rect">
            <a:avLst/>
          </a:prstGeom>
          <a:solidFill>
            <a:schemeClr val="bg1">
              <a:lumMod val="8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高機能消防通信指令システムの導入による指令業務の迅速化・的確化</a:t>
            </a: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小規模消防本部においても高機能消防通信指令システム（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GPS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等）が整備可能</a:t>
            </a: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情報の一元化による迅速な相互応援体制の確立</a:t>
            </a:r>
          </a:p>
        </p:txBody>
      </p:sp>
      <p:sp>
        <p:nvSpPr>
          <p:cNvPr id="7" name="正方形/長方形 6"/>
          <p:cNvSpPr/>
          <p:nvPr/>
        </p:nvSpPr>
        <p:spPr>
          <a:xfrm>
            <a:off x="660763" y="4012716"/>
            <a:ext cx="1845314" cy="758511"/>
          </a:xfrm>
          <a:prstGeom prst="rect">
            <a:avLst/>
          </a:prstGeom>
          <a:solidFill>
            <a:schemeClr val="tx1">
              <a:lumMod val="75000"/>
              <a:lumOff val="2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指令センター</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492629" y="3163632"/>
            <a:ext cx="5882348" cy="613095"/>
          </a:xfrm>
          <a:prstGeom prst="rect">
            <a:avLst/>
          </a:prstGeom>
          <a:solidFill>
            <a:schemeClr val="bg1">
              <a:lumMod val="8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使用頻度の少ない高規格車両や設備を、共同利用することにより、効率化が可能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高額な車両や設備を共同購入することにより、整備費を抑制可能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60763" y="3163632"/>
            <a:ext cx="1845314" cy="613095"/>
          </a:xfrm>
          <a:prstGeom prst="rect">
            <a:avLst/>
          </a:prstGeom>
          <a:solidFill>
            <a:schemeClr val="tx1">
              <a:lumMod val="75000"/>
              <a:lumOff val="2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車両・資機材</a:t>
            </a:r>
          </a:p>
        </p:txBody>
      </p:sp>
      <p:sp>
        <p:nvSpPr>
          <p:cNvPr id="12" name="正方形/長方形 11"/>
          <p:cNvSpPr/>
          <p:nvPr/>
        </p:nvSpPr>
        <p:spPr>
          <a:xfrm>
            <a:off x="2506076" y="2326307"/>
            <a:ext cx="5882348" cy="613095"/>
          </a:xfrm>
          <a:prstGeom prst="rect">
            <a:avLst/>
          </a:prstGeom>
          <a:solidFill>
            <a:schemeClr val="bg1">
              <a:lumMod val="8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兼務抑制や搭乗人員の増加など、隊編成の強化を図ることで、消防機能の向上が期待</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消防戦略の統一と高度化により、府域全域の消防力の向上が可能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74210" y="2326307"/>
            <a:ext cx="1845314" cy="613095"/>
          </a:xfrm>
          <a:prstGeom prst="rect">
            <a:avLst/>
          </a:prstGeom>
          <a:solidFill>
            <a:schemeClr val="tx1">
              <a:lumMod val="75000"/>
              <a:lumOff val="2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オペレーション</a:t>
            </a:r>
          </a:p>
        </p:txBody>
      </p:sp>
      <p:sp>
        <p:nvSpPr>
          <p:cNvPr id="14" name="正方形/長方形 13"/>
          <p:cNvSpPr/>
          <p:nvPr/>
        </p:nvSpPr>
        <p:spPr>
          <a:xfrm>
            <a:off x="2506076" y="1256227"/>
            <a:ext cx="5882348" cy="864096"/>
          </a:xfrm>
          <a:prstGeom prst="rect">
            <a:avLst/>
          </a:prstGeom>
          <a:solidFill>
            <a:schemeClr val="bg1">
              <a:lumMod val="8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指揮命令を一本化することで、時間を争うような大規模・特殊災害で迅速な消防活動が可能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組織を統合・一元化することによって全体最適が図られ、効率化が期待</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一定規模の消防体制を整えることによって、域外貢献への活躍が期待</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組織の規模が大きくなることにより、人材ローテーションが容易になる</a:t>
            </a:r>
          </a:p>
        </p:txBody>
      </p:sp>
      <p:sp>
        <p:nvSpPr>
          <p:cNvPr id="15" name="正方形/長方形 14"/>
          <p:cNvSpPr/>
          <p:nvPr/>
        </p:nvSpPr>
        <p:spPr>
          <a:xfrm>
            <a:off x="674210" y="1256227"/>
            <a:ext cx="1845314" cy="864096"/>
          </a:xfrm>
          <a:prstGeom prst="rect">
            <a:avLst/>
          </a:prstGeom>
          <a:solidFill>
            <a:schemeClr val="tx1">
              <a:lumMod val="75000"/>
              <a:lumOff val="2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組織・体制</a:t>
            </a:r>
          </a:p>
        </p:txBody>
      </p:sp>
      <p:sp>
        <p:nvSpPr>
          <p:cNvPr id="19" name="テキスト ボックス 18"/>
          <p:cNvSpPr txBox="1"/>
          <p:nvPr/>
        </p:nvSpPr>
        <p:spPr>
          <a:xfrm>
            <a:off x="3707904" y="105773"/>
            <a:ext cx="445666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・・・消防機能を高めるための方策（例）</a:t>
            </a:r>
          </a:p>
        </p:txBody>
      </p:sp>
      <p:sp>
        <p:nvSpPr>
          <p:cNvPr id="17" name="テキスト ボックス 16"/>
          <p:cNvSpPr txBox="1"/>
          <p:nvPr/>
        </p:nvSpPr>
        <p:spPr>
          <a:xfrm>
            <a:off x="8428083" y="6538791"/>
            <a:ext cx="683568" cy="276999"/>
          </a:xfrm>
          <a:prstGeom prst="rect">
            <a:avLst/>
          </a:prstGeom>
          <a:noFill/>
        </p:spPr>
        <p:txBody>
          <a:bodyPr wrap="square" rtlCol="0">
            <a:spAutoFit/>
          </a:bodyPr>
          <a:lstStyle/>
          <a:p>
            <a:pPr algn="r"/>
            <a:fld id="{7FE68FCB-9DD5-42DD-8F40-7D759701862B}" type="slidenum">
              <a:rPr kumimoji="1" lang="ja-JP" altLang="en-US" sz="1200" smtClean="0"/>
              <a:pPr algn="r"/>
              <a:t>41</a:t>
            </a:fld>
            <a:endParaRPr kumimoji="1" lang="ja-JP" altLang="en-US" sz="1200" dirty="0"/>
          </a:p>
        </p:txBody>
      </p:sp>
      <p:sp>
        <p:nvSpPr>
          <p:cNvPr id="2" name="テキスト ボックス 1">
            <a:extLst>
              <a:ext uri="{FF2B5EF4-FFF2-40B4-BE49-F238E27FC236}">
                <a16:creationId xmlns="" xmlns:a16="http://schemas.microsoft.com/office/drawing/2014/main" id="{2CB96503-A398-4B80-AEEF-DC35EF349D54}"/>
              </a:ext>
            </a:extLst>
          </p:cNvPr>
          <p:cNvSpPr txBox="1"/>
          <p:nvPr/>
        </p:nvSpPr>
        <p:spPr>
          <a:xfrm>
            <a:off x="667128" y="764704"/>
            <a:ext cx="7705956"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様々な分野、多様な業務で広域化（統一化）や最適化を図ることで、消防機能の強化が期待される</a:t>
            </a:r>
          </a:p>
        </p:txBody>
      </p:sp>
      <p:cxnSp>
        <p:nvCxnSpPr>
          <p:cNvPr id="16" name="直線コネクタ 15"/>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718574" y="5795073"/>
            <a:ext cx="1686062" cy="919401"/>
          </a:xfrm>
          <a:prstGeom prst="round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大阪府立消防学校と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大阪市消防</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学校の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機能を統合</a:t>
            </a:r>
          </a:p>
        </p:txBody>
      </p:sp>
      <p:sp>
        <p:nvSpPr>
          <p:cNvPr id="10" name="曲折矢印 9"/>
          <p:cNvSpPr/>
          <p:nvPr/>
        </p:nvSpPr>
        <p:spPr>
          <a:xfrm flipV="1">
            <a:off x="827233" y="5674300"/>
            <a:ext cx="813816" cy="756260"/>
          </a:xfrm>
          <a:prstGeom prst="bentArrow">
            <a:avLst>
              <a:gd name="adj1" fmla="val 17888"/>
              <a:gd name="adj2" fmla="val 21444"/>
              <a:gd name="adj3" fmla="val 25000"/>
              <a:gd name="adj4" fmla="val 43750"/>
            </a:avLst>
          </a:prstGeom>
          <a:solidFill>
            <a:schemeClr val="tx2"/>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8770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四角形: 角を丸くする 58">
            <a:extLst>
              <a:ext uri="{FF2B5EF4-FFF2-40B4-BE49-F238E27FC236}">
                <a16:creationId xmlns="" xmlns:a16="http://schemas.microsoft.com/office/drawing/2014/main" id="{23AA62C1-7676-4071-96CE-E2162BAACF47}"/>
              </a:ext>
            </a:extLst>
          </p:cNvPr>
          <p:cNvSpPr/>
          <p:nvPr/>
        </p:nvSpPr>
        <p:spPr>
          <a:xfrm>
            <a:off x="4670800" y="1896522"/>
            <a:ext cx="4248472" cy="3616350"/>
          </a:xfrm>
          <a:prstGeom prst="roundRect">
            <a:avLst>
              <a:gd name="adj" fmla="val 7654"/>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890765" y="107626"/>
            <a:ext cx="210185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作戦の高度化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09068" y="887011"/>
            <a:ext cx="3862426" cy="2462213"/>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国では、現場活動上の安全管理及び円滑・効果的な消防活動の観点から、高度な情報収集・判断の下、組織的な指揮を行う仕組みが必要として、指揮隊の導入を推奨している。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（大阪府内では２７消防本部のうち、２２本部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が指揮隊を持つ）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スケールメリット</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による柔軟な人員ローテーションが可能になることにより、指揮隊を持たない消防本部においても、高度な消火作戦が実現し、府域全体の消防機能の強化が期待される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89" t="23467" r="55384" b="46443"/>
          <a:stretch/>
        </p:blipFill>
        <p:spPr bwMode="auto">
          <a:xfrm>
            <a:off x="931502" y="4347140"/>
            <a:ext cx="3441195" cy="217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a:extLst>
              <a:ext uri="{FF2B5EF4-FFF2-40B4-BE49-F238E27FC236}">
                <a16:creationId xmlns="" xmlns:a16="http://schemas.microsoft.com/office/drawing/2014/main" id="{8465AB25-AD5F-4B66-A4D6-C6A337E35B49}"/>
              </a:ext>
            </a:extLst>
          </p:cNvPr>
          <p:cNvSpPr/>
          <p:nvPr/>
        </p:nvSpPr>
        <p:spPr>
          <a:xfrm>
            <a:off x="899592" y="4103914"/>
            <a:ext cx="3240360" cy="237626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 xmlns:a16="http://schemas.microsoft.com/office/drawing/2014/main" id="{1A4CA42C-73D4-4DF2-9752-F2BBE5EF2876}"/>
              </a:ext>
            </a:extLst>
          </p:cNvPr>
          <p:cNvSpPr txBox="1"/>
          <p:nvPr/>
        </p:nvSpPr>
        <p:spPr>
          <a:xfrm>
            <a:off x="5513107" y="682648"/>
            <a:ext cx="259878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＜指揮隊の仕組みと役割＞</a:t>
            </a:r>
          </a:p>
        </p:txBody>
      </p:sp>
      <p:sp>
        <p:nvSpPr>
          <p:cNvPr id="10" name="テキスト ボックス 9"/>
          <p:cNvSpPr txBox="1"/>
          <p:nvPr/>
        </p:nvSpPr>
        <p:spPr>
          <a:xfrm>
            <a:off x="8441736" y="6555881"/>
            <a:ext cx="683568" cy="276999"/>
          </a:xfrm>
          <a:prstGeom prst="rect">
            <a:avLst/>
          </a:prstGeom>
          <a:noFill/>
        </p:spPr>
        <p:txBody>
          <a:bodyPr wrap="square" rtlCol="0">
            <a:spAutoFit/>
          </a:bodyPr>
          <a:lstStyle/>
          <a:p>
            <a:pPr algn="r"/>
            <a:fld id="{7FE68FCB-9DD5-42DD-8F40-7D759701862B}" type="slidenum">
              <a:rPr kumimoji="1" lang="ja-JP" altLang="en-US" sz="1200" smtClean="0"/>
              <a:pPr algn="r"/>
              <a:t>42</a:t>
            </a:fld>
            <a:endParaRPr kumimoji="1" lang="ja-JP" altLang="en-US" sz="1200" dirty="0"/>
          </a:p>
        </p:txBody>
      </p:sp>
      <p:sp>
        <p:nvSpPr>
          <p:cNvPr id="2" name="四角形: 角を丸くする 1">
            <a:extLst>
              <a:ext uri="{FF2B5EF4-FFF2-40B4-BE49-F238E27FC236}">
                <a16:creationId xmlns="" xmlns:a16="http://schemas.microsoft.com/office/drawing/2014/main" id="{BEBD25C0-8F6B-4FE8-ADD4-0E857939CBF5}"/>
              </a:ext>
            </a:extLst>
          </p:cNvPr>
          <p:cNvSpPr/>
          <p:nvPr/>
        </p:nvSpPr>
        <p:spPr>
          <a:xfrm>
            <a:off x="5364088" y="1075249"/>
            <a:ext cx="2880320" cy="690980"/>
          </a:xfrm>
          <a:prstGeom prst="round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消防本部（指令センター）</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581" y="1931868"/>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a:extLst>
              <a:ext uri="{FF2B5EF4-FFF2-40B4-BE49-F238E27FC236}">
                <a16:creationId xmlns="" xmlns:a16="http://schemas.microsoft.com/office/drawing/2014/main" id="{D395ADAD-D117-46C5-BC33-C72453F71E64}"/>
              </a:ext>
            </a:extLst>
          </p:cNvPr>
          <p:cNvPicPr>
            <a:picLocks noChangeAspect="1"/>
          </p:cNvPicPr>
          <p:nvPr/>
        </p:nvPicPr>
        <p:blipFill>
          <a:blip r:embed="rId4"/>
          <a:stretch>
            <a:fillRect/>
          </a:stretch>
        </p:blipFill>
        <p:spPr>
          <a:xfrm>
            <a:off x="7452320" y="1153734"/>
            <a:ext cx="646570" cy="534009"/>
          </a:xfrm>
          <a:prstGeom prst="rect">
            <a:avLst/>
          </a:prstGeom>
        </p:spPr>
      </p:pic>
      <p:cxnSp>
        <p:nvCxnSpPr>
          <p:cNvPr id="15" name="直線矢印コネクタ 14">
            <a:extLst>
              <a:ext uri="{FF2B5EF4-FFF2-40B4-BE49-F238E27FC236}">
                <a16:creationId xmlns="" xmlns:a16="http://schemas.microsoft.com/office/drawing/2014/main" id="{E3D688F8-190B-4D46-AE32-1BFC336BC3A3}"/>
              </a:ext>
            </a:extLst>
          </p:cNvPr>
          <p:cNvCxnSpPr/>
          <p:nvPr/>
        </p:nvCxnSpPr>
        <p:spPr>
          <a:xfrm>
            <a:off x="6300192" y="1838830"/>
            <a:ext cx="0" cy="75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 xmlns:a16="http://schemas.microsoft.com/office/drawing/2014/main" id="{49C19C51-169F-4ECA-9B47-9117164C3183}"/>
              </a:ext>
            </a:extLst>
          </p:cNvPr>
          <p:cNvCxnSpPr>
            <a:cxnSpLocks/>
          </p:cNvCxnSpPr>
          <p:nvPr/>
        </p:nvCxnSpPr>
        <p:spPr>
          <a:xfrm flipV="1">
            <a:off x="7308304" y="1838830"/>
            <a:ext cx="0" cy="75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 xmlns:a16="http://schemas.microsoft.com/office/drawing/2014/main" id="{100C078B-83A8-4065-A0F4-32F88319FAC9}"/>
              </a:ext>
            </a:extLst>
          </p:cNvPr>
          <p:cNvSpPr txBox="1"/>
          <p:nvPr/>
        </p:nvSpPr>
        <p:spPr>
          <a:xfrm>
            <a:off x="6412392" y="2592398"/>
            <a:ext cx="800219" cy="276999"/>
          </a:xfrm>
          <a:prstGeom prst="rect">
            <a:avLst/>
          </a:prstGeom>
          <a:solidFill>
            <a:schemeClr val="tx1">
              <a:lumMod val="75000"/>
              <a:lumOff val="25000"/>
            </a:schemeClr>
          </a:solidFill>
          <a:ln>
            <a:solidFill>
              <a:schemeClr val="bg1">
                <a:lumMod val="65000"/>
              </a:schemeClr>
            </a:solidFill>
          </a:ln>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指揮隊長</a:t>
            </a:r>
          </a:p>
        </p:txBody>
      </p:sp>
      <p:sp>
        <p:nvSpPr>
          <p:cNvPr id="19" name="正方形/長方形 18">
            <a:extLst>
              <a:ext uri="{FF2B5EF4-FFF2-40B4-BE49-F238E27FC236}">
                <a16:creationId xmlns="" xmlns:a16="http://schemas.microsoft.com/office/drawing/2014/main" id="{B5D74C2E-573B-4690-B422-0EF3E0255A09}"/>
              </a:ext>
            </a:extLst>
          </p:cNvPr>
          <p:cNvSpPr/>
          <p:nvPr/>
        </p:nvSpPr>
        <p:spPr>
          <a:xfrm>
            <a:off x="5944687" y="2923805"/>
            <a:ext cx="1664238" cy="392415"/>
          </a:xfrm>
          <a:prstGeom prst="rect">
            <a:avLst/>
          </a:prstGeom>
        </p:spPr>
        <p:txBody>
          <a:bodyPr wrap="none">
            <a:spAutoFit/>
          </a:bodyPr>
          <a:lstStyle/>
          <a:p>
            <a:pPr algn="ctr"/>
            <a:r>
              <a:rPr lang="ja-JP" altLang="en-US" sz="1050" dirty="0">
                <a:latin typeface="Meiryo UI" panose="020B0604030504040204" pitchFamily="50" charset="-128"/>
                <a:ea typeface="Meiryo UI" panose="020B0604030504040204" pitchFamily="50" charset="-128"/>
              </a:rPr>
              <a:t>現場最高指揮者</a:t>
            </a:r>
            <a:endParaRPr lang="en-US" altLang="ja-JP" sz="105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（災害現場活動の統括指揮）</a:t>
            </a:r>
            <a:endParaRPr lang="ja-JP" altLang="en-US" sz="1050" dirty="0">
              <a:latin typeface="Meiryo UI" panose="020B0604030504040204" pitchFamily="50" charset="-128"/>
              <a:ea typeface="Meiryo UI" panose="020B0604030504040204" pitchFamily="50" charset="-128"/>
            </a:endParaRPr>
          </a:p>
        </p:txBody>
      </p:sp>
      <p:pic>
        <p:nvPicPr>
          <p:cNvPr id="21" name="Picture 2">
            <a:extLst>
              <a:ext uri="{FF2B5EF4-FFF2-40B4-BE49-F238E27FC236}">
                <a16:creationId xmlns="" xmlns:a16="http://schemas.microsoft.com/office/drawing/2014/main" id="{DA17695F-EDAD-49AB-9508-7D8046634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87" y="3600363"/>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 xmlns:a16="http://schemas.microsoft.com/office/drawing/2014/main" id="{D133EBC3-4DDC-4A3F-B564-FD225C83E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749" y="3565411"/>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a:extLst>
              <a:ext uri="{FF2B5EF4-FFF2-40B4-BE49-F238E27FC236}">
                <a16:creationId xmlns="" xmlns:a16="http://schemas.microsoft.com/office/drawing/2014/main" id="{3AB190AD-B565-42A8-A1C5-27187B3C9B19}"/>
              </a:ext>
            </a:extLst>
          </p:cNvPr>
          <p:cNvSpPr/>
          <p:nvPr/>
        </p:nvSpPr>
        <p:spPr>
          <a:xfrm>
            <a:off x="6166224" y="3350091"/>
            <a:ext cx="1224000" cy="1152128"/>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災害状況の把握</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事前計画の適正執行</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活動方針の樹立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各指揮者への下命</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鎮圧及び鎮火の決定</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出動隊の整理</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災害現場広報の統制</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a:extLst>
              <a:ext uri="{FF2B5EF4-FFF2-40B4-BE49-F238E27FC236}">
                <a16:creationId xmlns="" xmlns:a16="http://schemas.microsoft.com/office/drawing/2014/main" id="{D961230A-6BD7-4AE3-B47A-DF8CDBBDA478}"/>
              </a:ext>
            </a:extLst>
          </p:cNvPr>
          <p:cNvCxnSpPr>
            <a:cxnSpLocks/>
          </p:cNvCxnSpPr>
          <p:nvPr/>
        </p:nvCxnSpPr>
        <p:spPr>
          <a:xfrm flipH="1">
            <a:off x="5652120" y="2747376"/>
            <a:ext cx="587556" cy="42574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 xmlns:a16="http://schemas.microsoft.com/office/drawing/2014/main" id="{388B2DBF-7C47-4370-BF81-6E0AA7EB14C1}"/>
              </a:ext>
            </a:extLst>
          </p:cNvPr>
          <p:cNvCxnSpPr>
            <a:cxnSpLocks/>
          </p:cNvCxnSpPr>
          <p:nvPr/>
        </p:nvCxnSpPr>
        <p:spPr>
          <a:xfrm flipH="1" flipV="1">
            <a:off x="7327392" y="2755630"/>
            <a:ext cx="574101" cy="37592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 xmlns:a16="http://schemas.microsoft.com/office/drawing/2014/main" id="{3DCF3789-30CC-4044-8DCD-899B98D1ACA2}"/>
              </a:ext>
            </a:extLst>
          </p:cNvPr>
          <p:cNvSpPr/>
          <p:nvPr/>
        </p:nvSpPr>
        <p:spPr>
          <a:xfrm>
            <a:off x="4865056" y="4567728"/>
            <a:ext cx="1224000" cy="720080"/>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消防隊の活動状況</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出動隊員の安全管理</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関係者の確保・聴取</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有効水量の確保</a:t>
            </a:r>
          </a:p>
        </p:txBody>
      </p:sp>
      <p:sp>
        <p:nvSpPr>
          <p:cNvPr id="31" name="正方形/長方形 30">
            <a:extLst>
              <a:ext uri="{FF2B5EF4-FFF2-40B4-BE49-F238E27FC236}">
                <a16:creationId xmlns="" xmlns:a16="http://schemas.microsoft.com/office/drawing/2014/main" id="{0345FA9A-B527-4B8A-829B-9C0779B8ADF5}"/>
              </a:ext>
            </a:extLst>
          </p:cNvPr>
          <p:cNvSpPr/>
          <p:nvPr/>
        </p:nvSpPr>
        <p:spPr>
          <a:xfrm>
            <a:off x="7550891" y="4567728"/>
            <a:ext cx="1224000" cy="720080"/>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指揮本部の開設運営</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現場見取図等の作成</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災害経過の記録</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関係機関との連絡調整</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り災建物の状況整理</a:t>
            </a:r>
          </a:p>
        </p:txBody>
      </p:sp>
      <p:cxnSp>
        <p:nvCxnSpPr>
          <p:cNvPr id="32" name="直線矢印コネクタ 31">
            <a:extLst>
              <a:ext uri="{FF2B5EF4-FFF2-40B4-BE49-F238E27FC236}">
                <a16:creationId xmlns="" xmlns:a16="http://schemas.microsoft.com/office/drawing/2014/main" id="{EB6B2942-4D85-4B16-A442-64BC28EBAD67}"/>
              </a:ext>
            </a:extLst>
          </p:cNvPr>
          <p:cNvCxnSpPr>
            <a:cxnSpLocks/>
          </p:cNvCxnSpPr>
          <p:nvPr/>
        </p:nvCxnSpPr>
        <p:spPr>
          <a:xfrm flipH="1">
            <a:off x="6253348" y="4927768"/>
            <a:ext cx="1133251"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 xmlns:a16="http://schemas.microsoft.com/office/drawing/2014/main" id="{EE72BBC5-0939-48E1-941B-E6EE318E6783}"/>
              </a:ext>
            </a:extLst>
          </p:cNvPr>
          <p:cNvCxnSpPr/>
          <p:nvPr/>
        </p:nvCxnSpPr>
        <p:spPr>
          <a:xfrm>
            <a:off x="5278625" y="5339024"/>
            <a:ext cx="0" cy="46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 xmlns:a16="http://schemas.microsoft.com/office/drawing/2014/main" id="{0313F667-A27B-4175-A413-91E0C660F77D}"/>
              </a:ext>
            </a:extLst>
          </p:cNvPr>
          <p:cNvCxnSpPr>
            <a:cxnSpLocks/>
          </p:cNvCxnSpPr>
          <p:nvPr/>
        </p:nvCxnSpPr>
        <p:spPr>
          <a:xfrm flipV="1">
            <a:off x="5729152" y="5339024"/>
            <a:ext cx="0" cy="46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 xmlns:a16="http://schemas.microsoft.com/office/drawing/2014/main" id="{C60AAB81-33FD-4F1E-839F-C8903EF149F4}"/>
              </a:ext>
            </a:extLst>
          </p:cNvPr>
          <p:cNvCxnSpPr/>
          <p:nvPr/>
        </p:nvCxnSpPr>
        <p:spPr>
          <a:xfrm>
            <a:off x="7942921" y="5364144"/>
            <a:ext cx="0" cy="46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 xmlns:a16="http://schemas.microsoft.com/office/drawing/2014/main" id="{CCF1F7AD-F4F1-4F9A-A3ED-5DDCA83F3F45}"/>
              </a:ext>
            </a:extLst>
          </p:cNvPr>
          <p:cNvCxnSpPr>
            <a:cxnSpLocks/>
          </p:cNvCxnSpPr>
          <p:nvPr/>
        </p:nvCxnSpPr>
        <p:spPr>
          <a:xfrm flipV="1">
            <a:off x="8393448" y="5364144"/>
            <a:ext cx="0" cy="46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 xmlns:a16="http://schemas.microsoft.com/office/drawing/2014/main" id="{21239DCC-CF42-407E-AB66-FAC68D343845}"/>
              </a:ext>
            </a:extLst>
          </p:cNvPr>
          <p:cNvSpPr txBox="1"/>
          <p:nvPr/>
        </p:nvSpPr>
        <p:spPr>
          <a:xfrm>
            <a:off x="5077030" y="3264530"/>
            <a:ext cx="800219" cy="276999"/>
          </a:xfrm>
          <a:prstGeom prst="rect">
            <a:avLst/>
          </a:prstGeom>
          <a:solidFill>
            <a:schemeClr val="tx1">
              <a:lumMod val="75000"/>
              <a:lumOff val="25000"/>
            </a:schemeClr>
          </a:solidFill>
          <a:ln>
            <a:solidFill>
              <a:schemeClr val="bg1">
                <a:lumMod val="65000"/>
              </a:schemeClr>
            </a:solidFill>
          </a:ln>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指揮隊員</a:t>
            </a:r>
          </a:p>
        </p:txBody>
      </p:sp>
      <p:sp>
        <p:nvSpPr>
          <p:cNvPr id="42" name="テキスト ボックス 41">
            <a:extLst>
              <a:ext uri="{FF2B5EF4-FFF2-40B4-BE49-F238E27FC236}">
                <a16:creationId xmlns="" xmlns:a16="http://schemas.microsoft.com/office/drawing/2014/main" id="{E11FF976-8B36-41BA-9E36-0AC5B3B027B0}"/>
              </a:ext>
            </a:extLst>
          </p:cNvPr>
          <p:cNvSpPr txBox="1"/>
          <p:nvPr/>
        </p:nvSpPr>
        <p:spPr>
          <a:xfrm>
            <a:off x="7698780" y="3242708"/>
            <a:ext cx="800219" cy="276999"/>
          </a:xfrm>
          <a:prstGeom prst="rect">
            <a:avLst/>
          </a:prstGeom>
          <a:solidFill>
            <a:schemeClr val="tx1">
              <a:lumMod val="75000"/>
              <a:lumOff val="25000"/>
            </a:schemeClr>
          </a:solidFill>
          <a:ln>
            <a:solidFill>
              <a:schemeClr val="bg1">
                <a:lumMod val="65000"/>
              </a:schemeClr>
            </a:solidFill>
          </a:ln>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指揮隊員</a:t>
            </a:r>
          </a:p>
        </p:txBody>
      </p:sp>
      <p:sp>
        <p:nvSpPr>
          <p:cNvPr id="43" name="テキスト ボックス 42">
            <a:extLst>
              <a:ext uri="{FF2B5EF4-FFF2-40B4-BE49-F238E27FC236}">
                <a16:creationId xmlns="" xmlns:a16="http://schemas.microsoft.com/office/drawing/2014/main" id="{C3ED5E5B-AE85-4F5D-AB20-47032873560A}"/>
              </a:ext>
            </a:extLst>
          </p:cNvPr>
          <p:cNvSpPr txBox="1"/>
          <p:nvPr/>
        </p:nvSpPr>
        <p:spPr>
          <a:xfrm>
            <a:off x="7372926" y="2014357"/>
            <a:ext cx="825867"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活動報告</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増援要請等</a:t>
            </a:r>
          </a:p>
        </p:txBody>
      </p:sp>
      <p:sp>
        <p:nvSpPr>
          <p:cNvPr id="45" name="テキスト ボックス 44">
            <a:extLst>
              <a:ext uri="{FF2B5EF4-FFF2-40B4-BE49-F238E27FC236}">
                <a16:creationId xmlns="" xmlns:a16="http://schemas.microsoft.com/office/drawing/2014/main" id="{5BD4E855-8318-4970-BEAE-BA500CBAE0B3}"/>
              </a:ext>
            </a:extLst>
          </p:cNvPr>
          <p:cNvSpPr txBox="1"/>
          <p:nvPr/>
        </p:nvSpPr>
        <p:spPr>
          <a:xfrm>
            <a:off x="5274077" y="2008505"/>
            <a:ext cx="954107" cy="400110"/>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災害活動支援</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出動隊の増援</a:t>
            </a:r>
            <a:endParaRPr kumimoji="1" lang="ja-JP" altLang="en-US" sz="10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 xmlns:a16="http://schemas.microsoft.com/office/drawing/2014/main" id="{CD12688C-09BC-4B60-A781-364C7CA01E34}"/>
              </a:ext>
            </a:extLst>
          </p:cNvPr>
          <p:cNvSpPr/>
          <p:nvPr/>
        </p:nvSpPr>
        <p:spPr>
          <a:xfrm>
            <a:off x="4835810" y="4180896"/>
            <a:ext cx="1320366" cy="392415"/>
          </a:xfrm>
          <a:prstGeom prst="rect">
            <a:avLst/>
          </a:prstGeom>
        </p:spPr>
        <p:txBody>
          <a:bodyPr wrap="square">
            <a:spAutoFit/>
          </a:bodyPr>
          <a:lstStyle/>
          <a:p>
            <a:pPr algn="ctr"/>
            <a:r>
              <a:rPr lang="ja-JP" altLang="en-US" sz="1050" dirty="0">
                <a:latin typeface="Meiryo UI" panose="020B0604030504040204" pitchFamily="50" charset="-128"/>
                <a:ea typeface="Meiryo UI" panose="020B0604030504040204" pitchFamily="50" charset="-128"/>
              </a:rPr>
              <a:t>任務別指揮者</a:t>
            </a:r>
            <a:endParaRPr lang="en-US" altLang="ja-JP" sz="105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（出動隊の運用管理）</a:t>
            </a:r>
            <a:endParaRPr lang="ja-JP" altLang="en-US" sz="105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 xmlns:a16="http://schemas.microsoft.com/office/drawing/2014/main" id="{E79B9590-2E8E-45C6-9EBB-0A54DB6A93CE}"/>
              </a:ext>
            </a:extLst>
          </p:cNvPr>
          <p:cNvSpPr/>
          <p:nvPr/>
        </p:nvSpPr>
        <p:spPr>
          <a:xfrm>
            <a:off x="7408562" y="4155776"/>
            <a:ext cx="1453774" cy="392415"/>
          </a:xfrm>
          <a:prstGeom prst="rect">
            <a:avLst/>
          </a:prstGeom>
        </p:spPr>
        <p:txBody>
          <a:bodyPr wrap="square">
            <a:spAutoFit/>
          </a:bodyPr>
          <a:lstStyle/>
          <a:p>
            <a:pPr algn="ctr"/>
            <a:r>
              <a:rPr lang="ja-JP" altLang="en-US" sz="1050" dirty="0">
                <a:latin typeface="Meiryo UI" panose="020B0604030504040204" pitchFamily="50" charset="-128"/>
                <a:ea typeface="Meiryo UI" panose="020B0604030504040204" pitchFamily="50" charset="-128"/>
              </a:rPr>
              <a:t>任務別指揮者</a:t>
            </a:r>
            <a:endParaRPr lang="en-US" altLang="ja-JP" sz="105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（災害情報の収集管理）</a:t>
            </a:r>
            <a:endParaRPr lang="ja-JP" altLang="en-US" sz="1050" dirty="0">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 xmlns:a16="http://schemas.microsoft.com/office/drawing/2014/main" id="{F81ADEB5-A16A-4519-8668-5B250B503D97}"/>
              </a:ext>
            </a:extLst>
          </p:cNvPr>
          <p:cNvSpPr/>
          <p:nvPr/>
        </p:nvSpPr>
        <p:spPr>
          <a:xfrm>
            <a:off x="4835810" y="5922576"/>
            <a:ext cx="3947710" cy="826558"/>
          </a:xfrm>
          <a:prstGeom prst="round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消防隊・救助隊・救急隊等の出動隊の各隊長</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図 43">
            <a:extLst>
              <a:ext uri="{FF2B5EF4-FFF2-40B4-BE49-F238E27FC236}">
                <a16:creationId xmlns="" xmlns:a16="http://schemas.microsoft.com/office/drawing/2014/main" id="{407438A6-1378-4B45-B815-A9CDD7701109}"/>
              </a:ext>
            </a:extLst>
          </p:cNvPr>
          <p:cNvPicPr>
            <a:picLocks noChangeAspect="1"/>
          </p:cNvPicPr>
          <p:nvPr/>
        </p:nvPicPr>
        <p:blipFill>
          <a:blip r:embed="rId5"/>
          <a:stretch>
            <a:fillRect/>
          </a:stretch>
        </p:blipFill>
        <p:spPr>
          <a:xfrm>
            <a:off x="6116408" y="6219615"/>
            <a:ext cx="468000" cy="468000"/>
          </a:xfrm>
          <a:prstGeom prst="rect">
            <a:avLst/>
          </a:prstGeom>
        </p:spPr>
      </p:pic>
      <p:pic>
        <p:nvPicPr>
          <p:cNvPr id="49" name="図 48">
            <a:extLst>
              <a:ext uri="{FF2B5EF4-FFF2-40B4-BE49-F238E27FC236}">
                <a16:creationId xmlns="" xmlns:a16="http://schemas.microsoft.com/office/drawing/2014/main" id="{B43BA820-CE54-437E-8632-B690BDEB8814}"/>
              </a:ext>
            </a:extLst>
          </p:cNvPr>
          <p:cNvPicPr>
            <a:picLocks noChangeAspect="1"/>
          </p:cNvPicPr>
          <p:nvPr/>
        </p:nvPicPr>
        <p:blipFill>
          <a:blip r:embed="rId6"/>
          <a:stretch>
            <a:fillRect/>
          </a:stretch>
        </p:blipFill>
        <p:spPr>
          <a:xfrm>
            <a:off x="7040961" y="6173865"/>
            <a:ext cx="506438" cy="506438"/>
          </a:xfrm>
          <a:prstGeom prst="rect">
            <a:avLst/>
          </a:prstGeom>
        </p:spPr>
      </p:pic>
      <p:pic>
        <p:nvPicPr>
          <p:cNvPr id="50" name="図 49">
            <a:extLst>
              <a:ext uri="{FF2B5EF4-FFF2-40B4-BE49-F238E27FC236}">
                <a16:creationId xmlns="" xmlns:a16="http://schemas.microsoft.com/office/drawing/2014/main" id="{54972B7C-FE5E-4AD3-B580-72E567708AA2}"/>
              </a:ext>
            </a:extLst>
          </p:cNvPr>
          <p:cNvPicPr>
            <a:picLocks noChangeAspect="1"/>
          </p:cNvPicPr>
          <p:nvPr/>
        </p:nvPicPr>
        <p:blipFill>
          <a:blip r:embed="rId7"/>
          <a:stretch>
            <a:fillRect/>
          </a:stretch>
        </p:blipFill>
        <p:spPr>
          <a:xfrm>
            <a:off x="5267034" y="6217696"/>
            <a:ext cx="468000" cy="468000"/>
          </a:xfrm>
          <a:prstGeom prst="rect">
            <a:avLst/>
          </a:prstGeom>
        </p:spPr>
      </p:pic>
      <p:sp>
        <p:nvSpPr>
          <p:cNvPr id="51" name="テキスト ボックス 50">
            <a:extLst>
              <a:ext uri="{FF2B5EF4-FFF2-40B4-BE49-F238E27FC236}">
                <a16:creationId xmlns="" xmlns:a16="http://schemas.microsoft.com/office/drawing/2014/main" id="{B0202460-F113-40E5-9D7D-BF12232FBCD6}"/>
              </a:ext>
            </a:extLst>
          </p:cNvPr>
          <p:cNvSpPr txBox="1"/>
          <p:nvPr/>
        </p:nvSpPr>
        <p:spPr>
          <a:xfrm>
            <a:off x="4798033" y="5479566"/>
            <a:ext cx="415498" cy="230832"/>
          </a:xfrm>
          <a:prstGeom prst="rect">
            <a:avLst/>
          </a:prstGeom>
          <a:noFill/>
        </p:spPr>
        <p:txBody>
          <a:bodyPr wrap="none" rtlCol="0">
            <a:spAutoFit/>
          </a:bodyPr>
          <a:lstStyle/>
          <a:p>
            <a:r>
              <a:rPr kumimoji="1" lang="ja-JP" altLang="en-US" sz="900" dirty="0"/>
              <a:t>下命</a:t>
            </a:r>
          </a:p>
        </p:txBody>
      </p:sp>
      <p:sp>
        <p:nvSpPr>
          <p:cNvPr id="53" name="テキスト ボックス 52">
            <a:extLst>
              <a:ext uri="{FF2B5EF4-FFF2-40B4-BE49-F238E27FC236}">
                <a16:creationId xmlns="" xmlns:a16="http://schemas.microsoft.com/office/drawing/2014/main" id="{D6022CA8-75C0-4686-8BE9-3D4C8AEACBFA}"/>
              </a:ext>
            </a:extLst>
          </p:cNvPr>
          <p:cNvSpPr txBox="1"/>
          <p:nvPr/>
        </p:nvSpPr>
        <p:spPr>
          <a:xfrm>
            <a:off x="7503153" y="5497800"/>
            <a:ext cx="415498" cy="230832"/>
          </a:xfrm>
          <a:prstGeom prst="rect">
            <a:avLst/>
          </a:prstGeom>
          <a:noFill/>
        </p:spPr>
        <p:txBody>
          <a:bodyPr wrap="none" rtlCol="0">
            <a:spAutoFit/>
          </a:bodyPr>
          <a:lstStyle/>
          <a:p>
            <a:r>
              <a:rPr kumimoji="1" lang="ja-JP" altLang="en-US" sz="900" dirty="0"/>
              <a:t>下命</a:t>
            </a:r>
          </a:p>
        </p:txBody>
      </p:sp>
      <p:sp>
        <p:nvSpPr>
          <p:cNvPr id="54" name="テキスト ボックス 53">
            <a:extLst>
              <a:ext uri="{FF2B5EF4-FFF2-40B4-BE49-F238E27FC236}">
                <a16:creationId xmlns="" xmlns:a16="http://schemas.microsoft.com/office/drawing/2014/main" id="{7455B26C-307C-43F7-8DC0-1E1941135B79}"/>
              </a:ext>
            </a:extLst>
          </p:cNvPr>
          <p:cNvSpPr txBox="1"/>
          <p:nvPr/>
        </p:nvSpPr>
        <p:spPr>
          <a:xfrm>
            <a:off x="5727174" y="5510034"/>
            <a:ext cx="417282" cy="230832"/>
          </a:xfrm>
          <a:prstGeom prst="rect">
            <a:avLst/>
          </a:prstGeom>
          <a:noFill/>
        </p:spPr>
        <p:txBody>
          <a:bodyPr wrap="square" rtlCol="0">
            <a:spAutoFit/>
          </a:bodyPr>
          <a:lstStyle/>
          <a:p>
            <a:r>
              <a:rPr lang="ja-JP" altLang="en-US" sz="900" dirty="0"/>
              <a:t>報告</a:t>
            </a:r>
            <a:endParaRPr kumimoji="1" lang="ja-JP" altLang="en-US" sz="900" dirty="0"/>
          </a:p>
        </p:txBody>
      </p:sp>
      <p:sp>
        <p:nvSpPr>
          <p:cNvPr id="55" name="テキスト ボックス 54">
            <a:extLst>
              <a:ext uri="{FF2B5EF4-FFF2-40B4-BE49-F238E27FC236}">
                <a16:creationId xmlns="" xmlns:a16="http://schemas.microsoft.com/office/drawing/2014/main" id="{2AE9086D-E586-45CC-800D-2DE950525E51}"/>
              </a:ext>
            </a:extLst>
          </p:cNvPr>
          <p:cNvSpPr txBox="1"/>
          <p:nvPr/>
        </p:nvSpPr>
        <p:spPr>
          <a:xfrm>
            <a:off x="8411309" y="5514016"/>
            <a:ext cx="417282" cy="230832"/>
          </a:xfrm>
          <a:prstGeom prst="rect">
            <a:avLst/>
          </a:prstGeom>
          <a:noFill/>
        </p:spPr>
        <p:txBody>
          <a:bodyPr wrap="square" rtlCol="0">
            <a:spAutoFit/>
          </a:bodyPr>
          <a:lstStyle/>
          <a:p>
            <a:r>
              <a:rPr lang="ja-JP" altLang="en-US" sz="900" dirty="0"/>
              <a:t>報告</a:t>
            </a:r>
            <a:endParaRPr kumimoji="1" lang="ja-JP" altLang="en-US" sz="900" dirty="0"/>
          </a:p>
        </p:txBody>
      </p:sp>
      <p:sp>
        <p:nvSpPr>
          <p:cNvPr id="56" name="テキスト ボックス 55">
            <a:extLst>
              <a:ext uri="{FF2B5EF4-FFF2-40B4-BE49-F238E27FC236}">
                <a16:creationId xmlns="" xmlns:a16="http://schemas.microsoft.com/office/drawing/2014/main" id="{9774DA9F-7BE2-4513-9257-99602D59A0EB}"/>
              </a:ext>
            </a:extLst>
          </p:cNvPr>
          <p:cNvSpPr txBox="1"/>
          <p:nvPr/>
        </p:nvSpPr>
        <p:spPr>
          <a:xfrm>
            <a:off x="6530982" y="4659133"/>
            <a:ext cx="705314" cy="230832"/>
          </a:xfrm>
          <a:prstGeom prst="rect">
            <a:avLst/>
          </a:prstGeom>
          <a:noFill/>
        </p:spPr>
        <p:txBody>
          <a:bodyPr wrap="square" rtlCol="0">
            <a:spAutoFit/>
          </a:bodyPr>
          <a:lstStyle/>
          <a:p>
            <a:r>
              <a:rPr kumimoji="1" lang="ja-JP" altLang="en-US" sz="900" dirty="0"/>
              <a:t>情報交換</a:t>
            </a:r>
          </a:p>
        </p:txBody>
      </p:sp>
      <p:sp>
        <p:nvSpPr>
          <p:cNvPr id="57" name="テキスト ボックス 56">
            <a:extLst>
              <a:ext uri="{FF2B5EF4-FFF2-40B4-BE49-F238E27FC236}">
                <a16:creationId xmlns="" xmlns:a16="http://schemas.microsoft.com/office/drawing/2014/main" id="{2183EF78-B929-4449-BAC9-FCBC40D70A65}"/>
              </a:ext>
            </a:extLst>
          </p:cNvPr>
          <p:cNvSpPr txBox="1"/>
          <p:nvPr/>
        </p:nvSpPr>
        <p:spPr>
          <a:xfrm>
            <a:off x="5332373" y="2770023"/>
            <a:ext cx="713496" cy="230832"/>
          </a:xfrm>
          <a:prstGeom prst="rect">
            <a:avLst/>
          </a:prstGeom>
          <a:noFill/>
        </p:spPr>
        <p:txBody>
          <a:bodyPr wrap="square" rtlCol="0">
            <a:spAutoFit/>
          </a:bodyPr>
          <a:lstStyle/>
          <a:p>
            <a:r>
              <a:rPr kumimoji="1" lang="ja-JP" altLang="en-US" sz="900" dirty="0"/>
              <a:t>命令伝達</a:t>
            </a:r>
          </a:p>
        </p:txBody>
      </p:sp>
      <p:sp>
        <p:nvSpPr>
          <p:cNvPr id="58" name="テキスト ボックス 57">
            <a:extLst>
              <a:ext uri="{FF2B5EF4-FFF2-40B4-BE49-F238E27FC236}">
                <a16:creationId xmlns="" xmlns:a16="http://schemas.microsoft.com/office/drawing/2014/main" id="{762CC57B-DA53-4C4D-8FE2-4D7573F71C7F}"/>
              </a:ext>
            </a:extLst>
          </p:cNvPr>
          <p:cNvSpPr txBox="1"/>
          <p:nvPr/>
        </p:nvSpPr>
        <p:spPr>
          <a:xfrm>
            <a:off x="7554520" y="2760550"/>
            <a:ext cx="713496" cy="230832"/>
          </a:xfrm>
          <a:prstGeom prst="rect">
            <a:avLst/>
          </a:prstGeom>
          <a:noFill/>
        </p:spPr>
        <p:txBody>
          <a:bodyPr wrap="square" rtlCol="0">
            <a:spAutoFit/>
          </a:bodyPr>
          <a:lstStyle/>
          <a:p>
            <a:r>
              <a:rPr kumimoji="1" lang="ja-JP" altLang="en-US" sz="900" dirty="0"/>
              <a:t>命令伝達</a:t>
            </a:r>
          </a:p>
        </p:txBody>
      </p:sp>
      <p:pic>
        <p:nvPicPr>
          <p:cNvPr id="52" name="図 51">
            <a:extLst>
              <a:ext uri="{FF2B5EF4-FFF2-40B4-BE49-F238E27FC236}">
                <a16:creationId xmlns="" xmlns:a16="http://schemas.microsoft.com/office/drawing/2014/main" id="{A183DCC6-D751-42EF-BF01-48C6970CC66B}"/>
              </a:ext>
            </a:extLst>
          </p:cNvPr>
          <p:cNvPicPr>
            <a:picLocks noChangeAspect="1"/>
          </p:cNvPicPr>
          <p:nvPr/>
        </p:nvPicPr>
        <p:blipFill>
          <a:blip r:embed="rId8"/>
          <a:stretch>
            <a:fillRect/>
          </a:stretch>
        </p:blipFill>
        <p:spPr>
          <a:xfrm>
            <a:off x="7895328" y="6173865"/>
            <a:ext cx="504000" cy="504000"/>
          </a:xfrm>
          <a:prstGeom prst="rect">
            <a:avLst/>
          </a:prstGeom>
        </p:spPr>
      </p:pic>
      <p:sp>
        <p:nvSpPr>
          <p:cNvPr id="12" name="テキスト ボックス 11"/>
          <p:cNvSpPr txBox="1"/>
          <p:nvPr/>
        </p:nvSpPr>
        <p:spPr>
          <a:xfrm>
            <a:off x="1205791" y="3792971"/>
            <a:ext cx="2587568"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スケールメリットによる現場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要員</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の増強</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9330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90765" y="107626"/>
            <a:ext cx="364074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・・・消防隊の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編制（搭乗人員）</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75957" y="1556792"/>
            <a:ext cx="7456483" cy="1123384"/>
          </a:xfrm>
          <a:prstGeom prst="rect">
            <a:avLst/>
          </a:prstGeom>
          <a:noFill/>
          <a:ln>
            <a:solidFill>
              <a:schemeClr val="bg1">
                <a:lumMod val="75000"/>
              </a:schemeClr>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＜搭乗者数による消化力の格差＞</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消防基準では、消防ポンプ車両の搭乗者数は４人となって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いるが、消防職員を十分に確保できていない消防本部では３人体制を採らざるを得ず、その場合、放水口（筒先）が通常２口のところを１口でしか消火できない。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筒先数が１口と２口では、</a:t>
            </a:r>
            <a:r>
              <a:rPr lang="ja-JP" altLang="en-US" sz="1200" dirty="0">
                <a:latin typeface="Meiryo UI" panose="020B0604030504040204" pitchFamily="50" charset="-128"/>
                <a:ea typeface="Meiryo UI" panose="020B0604030504040204" pitchFamily="50" charset="-128"/>
              </a:rPr>
              <a:t>筒先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口当たりの防御できる長さ（担当火面長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）が２倍となることから理論上、防御できる面積は、</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最大４倍の差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がでる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8428083"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43</a:t>
            </a:fld>
            <a:endParaRPr kumimoji="1" lang="ja-JP" altLang="en-US" sz="1200" dirty="0"/>
          </a:p>
        </p:txBody>
      </p:sp>
      <p:cxnSp>
        <p:nvCxnSpPr>
          <p:cNvPr id="26" name="直線コネクタ 25"/>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98130" y="764704"/>
            <a:ext cx="807832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消防ポンプ車の搭乗人員が</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人乗車から</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人乗車へ一人増えると（</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倍増えると）、理論上、消火能力は４倍になり、マンパワーの差が消防力の差に大きく影響する。</a:t>
            </a:r>
          </a:p>
        </p:txBody>
      </p:sp>
      <p:sp>
        <p:nvSpPr>
          <p:cNvPr id="30" name="テキスト ボックス 29"/>
          <p:cNvSpPr txBox="1"/>
          <p:nvPr/>
        </p:nvSpPr>
        <p:spPr>
          <a:xfrm>
            <a:off x="675169" y="5877272"/>
            <a:ext cx="807832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また、規模の小さな消防本部では隊員数が少ないことに加えて、兼務の隊員が多いため、救急搬送の対応も含め、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同時</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多発的に災害が発生したときの機動性に制約が生まれる</a:t>
            </a:r>
          </a:p>
        </p:txBody>
      </p:sp>
      <p:sp>
        <p:nvSpPr>
          <p:cNvPr id="31" name="正方形/長方形 30"/>
          <p:cNvSpPr/>
          <p:nvPr/>
        </p:nvSpPr>
        <p:spPr>
          <a:xfrm>
            <a:off x="1207277" y="4454293"/>
            <a:ext cx="936104" cy="490140"/>
          </a:xfrm>
          <a:prstGeom prst="rect">
            <a:avLst/>
          </a:prstGeom>
          <a:solidFill>
            <a:schemeClr val="bg1">
              <a:lumMod val="75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ポンプ車</a:t>
            </a:r>
          </a:p>
        </p:txBody>
      </p:sp>
      <p:cxnSp>
        <p:nvCxnSpPr>
          <p:cNvPr id="32" name="直線コネクタ 31"/>
          <p:cNvCxnSpPr/>
          <p:nvPr/>
        </p:nvCxnSpPr>
        <p:spPr>
          <a:xfrm flipV="1">
            <a:off x="1675329" y="4117943"/>
            <a:ext cx="0" cy="188134"/>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675329" y="4117943"/>
            <a:ext cx="900000" cy="0"/>
          </a:xfrm>
          <a:prstGeom prst="line">
            <a:avLst/>
          </a:prstGeom>
          <a:ln w="44450" cmpd="dbl">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675329" y="5190924"/>
            <a:ext cx="0" cy="188134"/>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675329" y="5379058"/>
            <a:ext cx="900000" cy="0"/>
          </a:xfrm>
          <a:prstGeom prst="line">
            <a:avLst/>
          </a:prstGeom>
          <a:ln w="44450" cmpd="dbl">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174079" y="3789040"/>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口</a:t>
            </a:r>
          </a:p>
        </p:txBody>
      </p:sp>
      <p:sp>
        <p:nvSpPr>
          <p:cNvPr id="37" name="テキスト ボックス 36"/>
          <p:cNvSpPr txBox="1"/>
          <p:nvPr/>
        </p:nvSpPr>
        <p:spPr>
          <a:xfrm>
            <a:off x="2178252" y="543177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口</a:t>
            </a:r>
          </a:p>
        </p:txBody>
      </p:sp>
      <p:sp>
        <p:nvSpPr>
          <p:cNvPr id="38" name="テキスト ボックス 37"/>
          <p:cNvSpPr txBox="1"/>
          <p:nvPr/>
        </p:nvSpPr>
        <p:spPr>
          <a:xfrm>
            <a:off x="4897899" y="3467397"/>
            <a:ext cx="1459054" cy="307777"/>
          </a:xfrm>
          <a:prstGeom prst="rect">
            <a:avLst/>
          </a:prstGeom>
          <a:noFill/>
          <a:ln>
            <a:solidFill>
              <a:schemeClr val="bg1">
                <a:lumMod val="65000"/>
              </a:schemeClr>
            </a:solidFill>
          </a:ln>
        </p:spPr>
        <p:txBody>
          <a:bodyPr wrap="none" rtlCol="0">
            <a:spAutoFit/>
          </a:bodyPr>
          <a:lstStyle/>
          <a:p>
            <a:r>
              <a:rPr kumimoji="1"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人乗車のケース</a:t>
            </a:r>
          </a:p>
        </p:txBody>
      </p:sp>
      <p:sp>
        <p:nvSpPr>
          <p:cNvPr id="39" name="テキスト ボックス 38"/>
          <p:cNvSpPr txBox="1"/>
          <p:nvPr/>
        </p:nvSpPr>
        <p:spPr>
          <a:xfrm>
            <a:off x="1028599" y="3467397"/>
            <a:ext cx="1516762" cy="307777"/>
          </a:xfrm>
          <a:prstGeom prst="rect">
            <a:avLst/>
          </a:prstGeom>
          <a:noFill/>
          <a:ln>
            <a:solidFill>
              <a:schemeClr val="bg1">
                <a:lumMod val="65000"/>
              </a:schemeClr>
            </a:solidFill>
          </a:ln>
        </p:spPr>
        <p:txBody>
          <a:bodyPr wrap="none" rtlCol="0">
            <a:spAutoFit/>
          </a:bodyPr>
          <a:lstStyle/>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人乗車のケース</a:t>
            </a:r>
          </a:p>
        </p:txBody>
      </p:sp>
      <p:cxnSp>
        <p:nvCxnSpPr>
          <p:cNvPr id="40" name="直線コネクタ 39"/>
          <p:cNvCxnSpPr/>
          <p:nvPr/>
        </p:nvCxnSpPr>
        <p:spPr>
          <a:xfrm flipV="1">
            <a:off x="5598987" y="4182336"/>
            <a:ext cx="0" cy="188134"/>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5598987" y="4182336"/>
            <a:ext cx="900000" cy="0"/>
          </a:xfrm>
          <a:prstGeom prst="line">
            <a:avLst/>
          </a:prstGeom>
          <a:ln w="44450" cmpd="dbl">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165554" y="3855703"/>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口</a:t>
            </a:r>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73468"/>
            <a:ext cx="1384843"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707" y="4341931"/>
            <a:ext cx="1384843"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正方形/長方形 44">
            <a:extLst>
              <a:ext uri="{FF2B5EF4-FFF2-40B4-BE49-F238E27FC236}">
                <a16:creationId xmlns="" xmlns:a16="http://schemas.microsoft.com/office/drawing/2014/main" id="{7A3138D3-CF99-4CC1-86FD-5DFE8819441B}"/>
              </a:ext>
            </a:extLst>
          </p:cNvPr>
          <p:cNvSpPr/>
          <p:nvPr/>
        </p:nvSpPr>
        <p:spPr>
          <a:xfrm>
            <a:off x="6896188" y="4339089"/>
            <a:ext cx="720000" cy="720000"/>
          </a:xfrm>
          <a:prstGeom prst="rect">
            <a:avLst/>
          </a:prstGeom>
          <a:solidFill>
            <a:schemeClr val="accent6"/>
          </a:solidFill>
          <a:ln w="952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 xmlns:a16="http://schemas.microsoft.com/office/drawing/2014/main" id="{69556347-0086-4A89-A01E-D0B23F13FA8F}"/>
              </a:ext>
            </a:extLst>
          </p:cNvPr>
          <p:cNvSpPr/>
          <p:nvPr/>
        </p:nvSpPr>
        <p:spPr>
          <a:xfrm>
            <a:off x="2838868" y="4113216"/>
            <a:ext cx="1260000" cy="1260000"/>
          </a:xfrm>
          <a:prstGeom prst="rect">
            <a:avLst/>
          </a:prstGeom>
          <a:solidFill>
            <a:schemeClr val="accent6"/>
          </a:solidFill>
          <a:ln w="9525">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7" name="テキスト ボックス 46"/>
          <p:cNvSpPr txBox="1"/>
          <p:nvPr/>
        </p:nvSpPr>
        <p:spPr>
          <a:xfrm>
            <a:off x="2879976" y="3023846"/>
            <a:ext cx="3668712"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＜防御できる面積のイメージ＞</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2907922" y="3807140"/>
            <a:ext cx="120257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防御できる面積</a:t>
            </a:r>
          </a:p>
        </p:txBody>
      </p:sp>
      <p:sp>
        <p:nvSpPr>
          <p:cNvPr id="49" name="テキスト ボックス 48"/>
          <p:cNvSpPr txBox="1"/>
          <p:nvPr/>
        </p:nvSpPr>
        <p:spPr>
          <a:xfrm>
            <a:off x="6681795" y="4066039"/>
            <a:ext cx="120257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防御できる面積</a:t>
            </a:r>
          </a:p>
        </p:txBody>
      </p:sp>
      <p:pic>
        <p:nvPicPr>
          <p:cNvPr id="50" name="図 49">
            <a:extLst>
              <a:ext uri="{FF2B5EF4-FFF2-40B4-BE49-F238E27FC236}">
                <a16:creationId xmlns="" xmlns:a16="http://schemas.microsoft.com/office/drawing/2014/main" id="{D6223D3C-933B-45C9-8BE8-91EDBD5D9AB8}"/>
              </a:ext>
            </a:extLst>
          </p:cNvPr>
          <p:cNvPicPr>
            <a:picLocks noChangeAspect="1"/>
          </p:cNvPicPr>
          <p:nvPr/>
        </p:nvPicPr>
        <p:blipFill>
          <a:blip r:embed="rId3"/>
          <a:stretch>
            <a:fillRect/>
          </a:stretch>
        </p:blipFill>
        <p:spPr>
          <a:xfrm>
            <a:off x="4231623" y="4483595"/>
            <a:ext cx="297481" cy="460838"/>
          </a:xfrm>
          <a:prstGeom prst="rect">
            <a:avLst/>
          </a:prstGeom>
        </p:spPr>
      </p:pic>
      <p:pic>
        <p:nvPicPr>
          <p:cNvPr id="51" name="図 50">
            <a:extLst>
              <a:ext uri="{FF2B5EF4-FFF2-40B4-BE49-F238E27FC236}">
                <a16:creationId xmlns="" xmlns:a16="http://schemas.microsoft.com/office/drawing/2014/main" id="{99FA499E-EE3A-4FD2-9743-40686A2AC3C9}"/>
              </a:ext>
            </a:extLst>
          </p:cNvPr>
          <p:cNvPicPr>
            <a:picLocks noChangeAspect="1"/>
          </p:cNvPicPr>
          <p:nvPr/>
        </p:nvPicPr>
        <p:blipFill>
          <a:blip r:embed="rId3"/>
          <a:stretch>
            <a:fillRect/>
          </a:stretch>
        </p:blipFill>
        <p:spPr>
          <a:xfrm>
            <a:off x="7912563" y="4066039"/>
            <a:ext cx="645425" cy="999850"/>
          </a:xfrm>
          <a:prstGeom prst="rect">
            <a:avLst/>
          </a:prstGeom>
        </p:spPr>
      </p:pic>
    </p:spTree>
    <p:extLst>
      <p:ext uri="{BB962C8B-B14F-4D97-AF65-F5344CB8AC3E}">
        <p14:creationId xmlns:p14="http://schemas.microsoft.com/office/powerpoint/2010/main" val="4140627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23928" y="17730"/>
            <a:ext cx="338426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・消防相互</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応援</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協定の</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状況</a:t>
            </a:r>
          </a:p>
        </p:txBody>
      </p:sp>
      <p:sp>
        <p:nvSpPr>
          <p:cNvPr id="3" name="テキスト ボックス 2"/>
          <p:cNvSpPr txBox="1"/>
          <p:nvPr/>
        </p:nvSpPr>
        <p:spPr>
          <a:xfrm>
            <a:off x="288032" y="808718"/>
            <a:ext cx="3419872" cy="193899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大阪府内の消防本部では、災害の種別に応じ、個別または複数団体間の相互応援協定を締結している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大規模な災害などの自前消防では対応しきれないと判断される危機事象時において、連携協力により消防力を補完する仕組みを持つ。</a:t>
            </a:r>
          </a:p>
        </p:txBody>
      </p:sp>
      <p:cxnSp>
        <p:nvCxnSpPr>
          <p:cNvPr id="5" name="直線コネクタ 4"/>
          <p:cNvCxnSpPr/>
          <p:nvPr/>
        </p:nvCxnSpPr>
        <p:spPr>
          <a:xfrm>
            <a:off x="251520" y="429302"/>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10576" y="23947"/>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28952" y="476672"/>
            <a:ext cx="5112568" cy="3785652"/>
          </a:xfrm>
          <a:prstGeom prst="rect">
            <a:avLst/>
          </a:prstGeom>
          <a:ln>
            <a:solidFill>
              <a:schemeClr val="bg1">
                <a:lumMod val="85000"/>
              </a:schemeClr>
            </a:solidFill>
          </a:ln>
        </p:spPr>
        <p:txBody>
          <a:bodyPr wrap="square">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大阪府下広域消防相互応援協定（平成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日締結）</a:t>
            </a: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（目的）</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第１条 この協定は、消防組織法第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条の規定に基づき、大阪府域内において大規模な災害等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が発生した場合における消防相互応援について必要な事項を定めることを目的とする。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（協定市町）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第２条 この協定は、府下の消防本部を設置する市町相互間において締結するものとする。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（対象とする災害）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第３条 この協定の対象とする災害は、次に掲げる災害とする。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）大規模な地震、風水害等の自然災害</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）林野火災、高層建築物火災又は危険物施設火災等の大規模な火災</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）航空機災害又は列車事故等集団救急救助事故</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）その他前各号に掲げる災害に準ずる災害で、応援が必要と判断されるもの</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（応援要請）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第４条 この協定に基づく応援要請は、</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前条各号に規定する災害が発生した市町（以下「受援</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市町」）の消防長が受援市町等の消防力によっては、災害の防ぎ</a:t>
            </a:r>
            <a:r>
              <a:rPr lang="ja-JP" altLang="en-US" sz="1000" b="1" dirty="0" err="1">
                <a:latin typeface="Meiryo UI" panose="020B0604030504040204" pitchFamily="50" charset="-128"/>
                <a:ea typeface="Meiryo UI" panose="020B0604030504040204" pitchFamily="50" charset="-128"/>
                <a:cs typeface="Meiryo UI" panose="020B0604030504040204" pitchFamily="50" charset="-128"/>
              </a:rPr>
              <a:t>ょ</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又は救助等が著しく困難</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と認める場合は、第</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条に規定する他の市町（以下「応援市町」）の消防長に対して行うもの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とする。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２ 前項に規定する応援要請は、電話等により次の事項を明確にして行うものとし、事後すみやかに文書を提出するものとする。</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）災害の発生日特、場所及び状況</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）必要とする人員、車両及び資機材等</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）集結場所及び連絡担当者</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）その他必要事項</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03382973"/>
              </p:ext>
            </p:extLst>
          </p:nvPr>
        </p:nvGraphicFramePr>
        <p:xfrm>
          <a:off x="442424" y="3809877"/>
          <a:ext cx="3200042" cy="2725515"/>
        </p:xfrm>
        <a:graphic>
          <a:graphicData uri="http://schemas.openxmlformats.org/drawingml/2006/table">
            <a:tbl>
              <a:tblPr firstRow="1" bandRow="1">
                <a:tableStyleId>{5940675A-B579-460E-94D1-54222C63F5DA}</a:tableStyleId>
              </a:tblPr>
              <a:tblGrid>
                <a:gridCol w="692468">
                  <a:extLst>
                    <a:ext uri="{9D8B030D-6E8A-4147-A177-3AD203B41FA5}">
                      <a16:colId xmlns="" xmlns:a16="http://schemas.microsoft.com/office/drawing/2014/main" val="20000"/>
                    </a:ext>
                  </a:extLst>
                </a:gridCol>
                <a:gridCol w="835858">
                  <a:extLst>
                    <a:ext uri="{9D8B030D-6E8A-4147-A177-3AD203B41FA5}">
                      <a16:colId xmlns="" xmlns:a16="http://schemas.microsoft.com/office/drawing/2014/main" val="20001"/>
                    </a:ext>
                  </a:extLst>
                </a:gridCol>
                <a:gridCol w="835858">
                  <a:extLst>
                    <a:ext uri="{9D8B030D-6E8A-4147-A177-3AD203B41FA5}">
                      <a16:colId xmlns="" xmlns:a16="http://schemas.microsoft.com/office/drawing/2014/main" val="20002"/>
                    </a:ext>
                  </a:extLst>
                </a:gridCol>
                <a:gridCol w="835858">
                  <a:extLst>
                    <a:ext uri="{9D8B030D-6E8A-4147-A177-3AD203B41FA5}">
                      <a16:colId xmlns="" xmlns:a16="http://schemas.microsoft.com/office/drawing/2014/main" val="20003"/>
                    </a:ext>
                  </a:extLst>
                </a:gridCol>
              </a:tblGrid>
              <a:tr h="399508">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種別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府内統一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協定</a:t>
                      </a:r>
                    </a:p>
                  </a:txBody>
                  <a:tcP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府内消防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機関相互</a:t>
                      </a:r>
                    </a:p>
                  </a:txBody>
                  <a:tcP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府外消防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機関含む</a:t>
                      </a:r>
                    </a:p>
                  </a:txBody>
                  <a:tcPr>
                    <a:solidFill>
                      <a:schemeClr val="accent1">
                        <a:lumMod val="20000"/>
                        <a:lumOff val="80000"/>
                      </a:schemeClr>
                    </a:solidFill>
                  </a:tcPr>
                </a:tc>
                <a:extLst>
                  <a:ext uri="{0D108BD9-81ED-4DB2-BD59-A6C34878D82A}">
                    <a16:rowId xmlns="" xmlns:a16="http://schemas.microsoft.com/office/drawing/2014/main" val="10000"/>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全て</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３８</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１０</a:t>
                      </a:r>
                    </a:p>
                  </a:txBody>
                  <a:tcPr/>
                </a:tc>
                <a:extLst>
                  <a:ext uri="{0D108BD9-81ED-4DB2-BD59-A6C34878D82A}">
                    <a16:rowId xmlns="" xmlns:a16="http://schemas.microsoft.com/office/drawing/2014/main" val="10001"/>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火災</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２０</a:t>
                      </a:r>
                    </a:p>
                  </a:txBody>
                  <a:tcPr/>
                </a:tc>
                <a:extLst>
                  <a:ext uri="{0D108BD9-81ED-4DB2-BD59-A6C34878D82A}">
                    <a16:rowId xmlns="" xmlns:a16="http://schemas.microsoft.com/office/drawing/2014/main" val="10002"/>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風水害</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a:t>
                      </a:r>
                    </a:p>
                  </a:txBody>
                  <a:tcPr/>
                </a:tc>
                <a:extLst>
                  <a:ext uri="{0D108BD9-81ED-4DB2-BD59-A6C34878D82A}">
                    <a16:rowId xmlns="" xmlns:a16="http://schemas.microsoft.com/office/drawing/2014/main" val="10003"/>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救急</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１４</a:t>
                      </a:r>
                    </a:p>
                  </a:txBody>
                  <a:tcPr/>
                </a:tc>
                <a:extLst>
                  <a:ext uri="{0D108BD9-81ED-4DB2-BD59-A6C34878D82A}">
                    <a16:rowId xmlns="" xmlns:a16="http://schemas.microsoft.com/office/drawing/2014/main" val="10004"/>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救助</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６</a:t>
                      </a:r>
                    </a:p>
                  </a:txBody>
                  <a:tcPr/>
                </a:tc>
                <a:extLst>
                  <a:ext uri="{0D108BD9-81ED-4DB2-BD59-A6C34878D82A}">
                    <a16:rowId xmlns="" xmlns:a16="http://schemas.microsoft.com/office/drawing/2014/main" val="10005"/>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高速等</a:t>
                      </a:r>
                    </a:p>
                  </a:txBody>
                  <a:tcPr>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０</a:t>
                      </a:r>
                    </a:p>
                  </a:txBody>
                  <a:tcPr>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９</a:t>
                      </a:r>
                    </a:p>
                  </a:txBody>
                  <a:tcPr>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１８</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240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合計</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３</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４７</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７０</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8" name="テキスト ボックス 7"/>
          <p:cNvSpPr txBox="1"/>
          <p:nvPr/>
        </p:nvSpPr>
        <p:spPr>
          <a:xfrm>
            <a:off x="790339" y="3212976"/>
            <a:ext cx="2504212" cy="523220"/>
          </a:xfrm>
          <a:prstGeom prst="rect">
            <a:avLst/>
          </a:prstGeom>
          <a:noFill/>
        </p:spPr>
        <p:txBody>
          <a:bodyPr wrap="none" rtlCol="0">
            <a:spAutoFit/>
          </a:bodyPr>
          <a:lstStyle/>
          <a:p>
            <a:pPr algn="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消防相互応援協定の締結状況</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9" name="テキスト ボックス 8"/>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44</a:t>
            </a:fld>
            <a:endParaRPr kumimoji="1" lang="ja-JP" altLang="en-US" sz="1200" dirty="0"/>
          </a:p>
        </p:txBody>
      </p:sp>
      <p:sp>
        <p:nvSpPr>
          <p:cNvPr id="10" name="正方形/長方形 9">
            <a:extLst>
              <a:ext uri="{FF2B5EF4-FFF2-40B4-BE49-F238E27FC236}">
                <a16:creationId xmlns="" xmlns:a16="http://schemas.microsoft.com/office/drawing/2014/main" id="{7C74E12C-5DA9-4FF4-A7BE-655499544463}"/>
              </a:ext>
            </a:extLst>
          </p:cNvPr>
          <p:cNvSpPr/>
          <p:nvPr/>
        </p:nvSpPr>
        <p:spPr>
          <a:xfrm>
            <a:off x="3928952" y="4345008"/>
            <a:ext cx="5112568" cy="2400657"/>
          </a:xfrm>
          <a:prstGeom prst="rect">
            <a:avLst/>
          </a:prstGeom>
          <a:ln>
            <a:solidFill>
              <a:schemeClr val="bg1">
                <a:lumMod val="75000"/>
              </a:schemeClr>
            </a:solidFill>
          </a:ln>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大阪府</a:t>
            </a:r>
            <a:r>
              <a:rPr lang="ja-JP" altLang="en-US" sz="1000" dirty="0" smtClean="0">
                <a:latin typeface="Meiryo UI" panose="020B0604030504040204" pitchFamily="50" charset="-128"/>
                <a:ea typeface="Meiryo UI" panose="020B0604030504040204" pitchFamily="50" charset="-128"/>
              </a:rPr>
              <a:t>中ブロック消防</a:t>
            </a:r>
            <a:r>
              <a:rPr lang="ja-JP" altLang="en-US" sz="1000" dirty="0">
                <a:latin typeface="Meiryo UI" panose="020B0604030504040204" pitchFamily="50" charset="-128"/>
                <a:ea typeface="Meiryo UI" panose="020B0604030504040204" pitchFamily="50" charset="-128"/>
              </a:rPr>
              <a:t>相互応援協定書</a:t>
            </a:r>
          </a:p>
          <a:p>
            <a:endParaRPr lang="ja-JP" altLang="en-US" sz="8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第１条　この協定は、中ブロツク区域内（富田林市、河内長野市、松原市、柏原市、羽曳野市、</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藤井寺市、太子町、河南町、狭山町、美原町、千早赤阪村および柏原羽曳野藤井寺消防組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合の区域をいう。以下「ブロツク区域内」）において</a:t>
            </a:r>
            <a:r>
              <a:rPr lang="ja-JP" altLang="en-US" sz="1000" b="1" dirty="0">
                <a:latin typeface="Meiryo UI" panose="020B0604030504040204" pitchFamily="50" charset="-128"/>
                <a:ea typeface="Meiryo UI" panose="020B0604030504040204" pitchFamily="50" charset="-128"/>
              </a:rPr>
              <a:t>当該市町村単独で処理できないような火災</a:t>
            </a:r>
            <a:endParaRPr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およびその他の災害（通常の救急搬送業務は含まないものとする。）が発生した場合、この</a:t>
            </a:r>
            <a:endParaRPr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協定加盟市町村消防機関に対し応援を求め災害を最少限度に止め、消防業務の円滑をはか</a:t>
            </a:r>
            <a:endParaRPr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a:t>
            </a:r>
            <a:r>
              <a:rPr lang="ja-JP" altLang="en-US" sz="1000" b="1" dirty="0" err="1">
                <a:latin typeface="Meiryo UI" panose="020B0604030504040204" pitchFamily="50" charset="-128"/>
                <a:ea typeface="Meiryo UI" panose="020B0604030504040204" pitchFamily="50" charset="-128"/>
              </a:rPr>
              <a:t>る</a:t>
            </a:r>
            <a:r>
              <a:rPr lang="ja-JP" altLang="en-US" sz="1000" dirty="0">
                <a:latin typeface="Meiryo UI" panose="020B0604030504040204" pitchFamily="50" charset="-128"/>
                <a:ea typeface="Meiryo UI" panose="020B0604030504040204" pitchFamily="50" charset="-128"/>
              </a:rPr>
              <a:t>ことを目的とする。</a:t>
            </a:r>
          </a:p>
          <a:p>
            <a:r>
              <a:rPr lang="ja-JP" altLang="en-US" sz="1000" dirty="0">
                <a:latin typeface="Meiryo UI" panose="020B0604030504040204" pitchFamily="50" charset="-128"/>
                <a:ea typeface="Meiryo UI" panose="020B0604030504040204" pitchFamily="50" charset="-128"/>
              </a:rPr>
              <a:t>第２条　ブロツク区域内の消防機関の消防長および消防団長は火災その他の災害防ぎ</a:t>
            </a:r>
            <a:r>
              <a:rPr lang="ja-JP" altLang="en-US" sz="1000" dirty="0" err="1">
                <a:latin typeface="Meiryo UI" panose="020B0604030504040204" pitchFamily="50" charset="-128"/>
                <a:ea typeface="Meiryo UI" panose="020B0604030504040204" pitchFamily="50" charset="-128"/>
              </a:rPr>
              <a:t>よの</a:t>
            </a:r>
            <a:r>
              <a:rPr lang="ja-JP" altLang="en-US" sz="1000" dirty="0">
                <a:latin typeface="Meiryo UI" panose="020B0604030504040204" pitchFamily="50" charset="-128"/>
                <a:ea typeface="Meiryo UI" panose="020B0604030504040204" pitchFamily="50" charset="-128"/>
              </a:rPr>
              <a:t>ため、</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業務に重大な支障のない限り、次の区分により、相互に応援隊を派遣するものとする。</a:t>
            </a: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１</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ブロツク区域内の消防機関が区域内の火災の規模が拡大するおそれがある場合、当該消防</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長、又は消防団長が応援要請を行つたときは他の消防長及び消防団長はその区域に対して応援隊を派遣する。</a:t>
            </a: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各消防機関の各々の管轄区域の境界線附近に火災の発生を認知したときは、各市町村の</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消防長及び、消防団長はそれぞれ当該区域に対して所属消防隊を派遣する。</a:t>
            </a:r>
          </a:p>
        </p:txBody>
      </p:sp>
    </p:spTree>
    <p:extLst>
      <p:ext uri="{BB962C8B-B14F-4D97-AF65-F5344CB8AC3E}">
        <p14:creationId xmlns:p14="http://schemas.microsoft.com/office/powerpoint/2010/main" val="210353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23928" y="111994"/>
            <a:ext cx="404630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・・・指令センターの共同運用について</a:t>
            </a:r>
          </a:p>
        </p:txBody>
      </p:sp>
      <p:graphicFrame>
        <p:nvGraphicFramePr>
          <p:cNvPr id="5" name="表 4">
            <a:extLst>
              <a:ext uri="{FF2B5EF4-FFF2-40B4-BE49-F238E27FC236}">
                <a16:creationId xmlns="" xmlns:a16="http://schemas.microsoft.com/office/drawing/2014/main" id="{EE310A60-AD54-4C6E-84E6-B9D731E1ADAA}"/>
              </a:ext>
            </a:extLst>
          </p:cNvPr>
          <p:cNvGraphicFramePr>
            <a:graphicFrameLocks noGrp="1"/>
          </p:cNvGraphicFramePr>
          <p:nvPr>
            <p:extLst>
              <p:ext uri="{D42A27DB-BD31-4B8C-83A1-F6EECF244321}">
                <p14:modId xmlns:p14="http://schemas.microsoft.com/office/powerpoint/2010/main" val="246358365"/>
              </p:ext>
            </p:extLst>
          </p:nvPr>
        </p:nvGraphicFramePr>
        <p:xfrm>
          <a:off x="193235" y="2740764"/>
          <a:ext cx="3445828" cy="1036320"/>
        </p:xfrm>
        <a:graphic>
          <a:graphicData uri="http://schemas.openxmlformats.org/drawingml/2006/table">
            <a:tbl>
              <a:tblPr firstRow="1" bandRow="1">
                <a:tableStyleId>{5940675A-B579-460E-94D1-54222C63F5DA}</a:tableStyleId>
              </a:tblPr>
              <a:tblGrid>
                <a:gridCol w="1697355">
                  <a:extLst>
                    <a:ext uri="{9D8B030D-6E8A-4147-A177-3AD203B41FA5}">
                      <a16:colId xmlns="" xmlns:a16="http://schemas.microsoft.com/office/drawing/2014/main" val="887982431"/>
                    </a:ext>
                  </a:extLst>
                </a:gridCol>
                <a:gridCol w="821055">
                  <a:extLst>
                    <a:ext uri="{9D8B030D-6E8A-4147-A177-3AD203B41FA5}">
                      <a16:colId xmlns="" xmlns:a16="http://schemas.microsoft.com/office/drawing/2014/main" val="20001"/>
                    </a:ext>
                  </a:extLst>
                </a:gridCol>
                <a:gridCol w="927418">
                  <a:extLst>
                    <a:ext uri="{9D8B030D-6E8A-4147-A177-3AD203B41FA5}">
                      <a16:colId xmlns="" xmlns:a16="http://schemas.microsoft.com/office/drawing/2014/main" val="170611252"/>
                    </a:ext>
                  </a:extLst>
                </a:gridCol>
              </a:tblGrid>
              <a:tr h="158725">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該当消防本部</a:t>
                      </a:r>
                    </a:p>
                  </a:txBody>
                  <a:tcPr>
                    <a:solidFill>
                      <a:schemeClr val="accent6">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人口</a:t>
                      </a:r>
                    </a:p>
                  </a:txBody>
                  <a:tcPr>
                    <a:solidFill>
                      <a:schemeClr val="accent6">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導入時期</a:t>
                      </a:r>
                    </a:p>
                  </a:txBody>
                  <a:tcPr>
                    <a:solidFill>
                      <a:schemeClr val="accent6">
                        <a:lumMod val="40000"/>
                        <a:lumOff val="60000"/>
                      </a:schemeClr>
                    </a:solidFill>
                  </a:tcPr>
                </a:tc>
                <a:extLst>
                  <a:ext uri="{0D108BD9-81ED-4DB2-BD59-A6C34878D82A}">
                    <a16:rowId xmlns="" xmlns:a16="http://schemas.microsoft.com/office/drawing/2014/main" val="2807463000"/>
                  </a:ext>
                </a:extLst>
              </a:tr>
              <a:tr h="192965">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豊中市・池田市・</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能勢町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51.0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年４月</a:t>
                      </a:r>
                    </a:p>
                  </a:txBody>
                  <a:tcPr/>
                </a:tc>
                <a:extLst>
                  <a:ext uri="{0D108BD9-81ED-4DB2-BD59-A6C34878D82A}">
                    <a16:rowId xmlns="" xmlns:a16="http://schemas.microsoft.com/office/drawing/2014/main" val="19849080"/>
                  </a:ext>
                </a:extLst>
              </a:tr>
              <a:tr h="166119">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枚方寝屋川組合・交野市</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71.8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年７月</a:t>
                      </a:r>
                    </a:p>
                  </a:txBody>
                  <a:tcPr/>
                </a:tc>
                <a:extLst>
                  <a:ext uri="{0D108BD9-81ED-4DB2-BD59-A6C34878D82A}">
                    <a16:rowId xmlns="" xmlns:a16="http://schemas.microsoft.com/office/drawing/2014/main" val="1440359103"/>
                  </a:ext>
                </a:extLst>
              </a:tr>
              <a:tr h="166119">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吹田市・摂津市</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45.9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年４月</a:t>
                      </a:r>
                    </a:p>
                  </a:txBody>
                  <a:tcPr/>
                </a:tc>
                <a:extLst>
                  <a:ext uri="{0D108BD9-81ED-4DB2-BD59-A6C34878D82A}">
                    <a16:rowId xmlns="" xmlns:a16="http://schemas.microsoft.com/office/drawing/2014/main" val="1104257084"/>
                  </a:ext>
                </a:extLst>
              </a:tr>
            </a:tbl>
          </a:graphicData>
        </a:graphic>
      </p:graphicFrame>
      <p:sp>
        <p:nvSpPr>
          <p:cNvPr id="8" name="テキスト ボックス 7">
            <a:extLst>
              <a:ext uri="{FF2B5EF4-FFF2-40B4-BE49-F238E27FC236}">
                <a16:creationId xmlns="" xmlns:a16="http://schemas.microsoft.com/office/drawing/2014/main" id="{C27983D3-C5A3-4133-BB9A-933EC58BBB24}"/>
              </a:ext>
            </a:extLst>
          </p:cNvPr>
          <p:cNvSpPr txBox="1"/>
          <p:nvPr/>
        </p:nvSpPr>
        <p:spPr>
          <a:xfrm>
            <a:off x="48943" y="2447782"/>
            <a:ext cx="2986715"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指令業務の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共同運用</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・・・右図濃い網掛け</a:t>
            </a:r>
          </a:p>
        </p:txBody>
      </p:sp>
      <p:sp>
        <p:nvSpPr>
          <p:cNvPr id="9" name="テキスト ボックス 8"/>
          <p:cNvSpPr txBox="1"/>
          <p:nvPr/>
        </p:nvSpPr>
        <p:spPr>
          <a:xfrm>
            <a:off x="8465725" y="6594938"/>
            <a:ext cx="683568" cy="276999"/>
          </a:xfrm>
          <a:prstGeom prst="rect">
            <a:avLst/>
          </a:prstGeom>
          <a:noFill/>
        </p:spPr>
        <p:txBody>
          <a:bodyPr wrap="square" rtlCol="0">
            <a:spAutoFit/>
          </a:bodyPr>
          <a:lstStyle/>
          <a:p>
            <a:pPr algn="r"/>
            <a:fld id="{7FE68FCB-9DD5-42DD-8F40-7D759701862B}" type="slidenum">
              <a:rPr kumimoji="1" lang="ja-JP" altLang="en-US" sz="1200" smtClean="0"/>
              <a:pPr algn="r"/>
              <a:t>45</a:t>
            </a:fld>
            <a:endParaRPr kumimoji="1" lang="ja-JP" altLang="en-US" sz="1200" dirty="0"/>
          </a:p>
        </p:txBody>
      </p:sp>
      <p:cxnSp>
        <p:nvCxnSpPr>
          <p:cNvPr id="10" name="直線コネクタ 9"/>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98130" y="647582"/>
            <a:ext cx="807832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指令業務の共同運用によって、下記に示されるようなオペレーションの高度化や投資面での効果が期待される。</a:t>
            </a:r>
          </a:p>
        </p:txBody>
      </p:sp>
      <p:pic>
        <p:nvPicPr>
          <p:cNvPr id="13" name="Picture 2" descr="C:\Users\kanot\AppData\Local\Microsoft\Windows\INetCache\IE\K24NUQ6U\14975006898170.png"/>
          <p:cNvPicPr>
            <a:picLocks noChangeAspect="1" noChangeArrowheads="1"/>
          </p:cNvPicPr>
          <p:nvPr/>
        </p:nvPicPr>
        <p:blipFill rotWithShape="1">
          <a:blip r:embed="rId2">
            <a:extLst>
              <a:ext uri="{28A0092B-C50C-407E-A947-70E740481C1C}">
                <a14:useLocalDpi xmlns:a14="http://schemas.microsoft.com/office/drawing/2010/main" val="0"/>
              </a:ext>
            </a:extLst>
          </a:blip>
          <a:srcRect l="28402" r="31027" b="5416"/>
          <a:stretch/>
        </p:blipFill>
        <p:spPr bwMode="auto">
          <a:xfrm>
            <a:off x="4243627" y="1536550"/>
            <a:ext cx="3649623" cy="5104939"/>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a:xfrm>
            <a:off x="6276750" y="2257959"/>
            <a:ext cx="294606" cy="864096"/>
          </a:xfrm>
          <a:prstGeom prst="ellipse">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豊能</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7041944" y="2914110"/>
            <a:ext cx="580585" cy="608326"/>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交野</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rot="20998107">
            <a:off x="5801611" y="1912425"/>
            <a:ext cx="415746" cy="1699578"/>
          </a:xfrm>
          <a:prstGeom prst="ellipse">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池田</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能勢</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6983383" y="3540656"/>
            <a:ext cx="540000" cy="360040"/>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大東</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四條畷</a:t>
            </a:r>
          </a:p>
        </p:txBody>
      </p:sp>
      <p:sp>
        <p:nvSpPr>
          <p:cNvPr id="18" name="円/楕円 17"/>
          <p:cNvSpPr/>
          <p:nvPr/>
        </p:nvSpPr>
        <p:spPr>
          <a:xfrm>
            <a:off x="6018374" y="3625221"/>
            <a:ext cx="703871" cy="928523"/>
          </a:xfrm>
          <a:prstGeom prst="ellipse">
            <a:avLst/>
          </a:prstGeom>
          <a:noFill/>
          <a:ln w="9525">
            <a:solidFill>
              <a:schemeClr val="tx1"/>
            </a:solidFill>
            <a:prstDash val="dash"/>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19" name="円/楕円 18"/>
          <p:cNvSpPr/>
          <p:nvPr/>
        </p:nvSpPr>
        <p:spPr>
          <a:xfrm>
            <a:off x="6177912" y="4527740"/>
            <a:ext cx="576000" cy="970579"/>
          </a:xfrm>
          <a:prstGeom prst="ellipse">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高石市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6366978" y="3122055"/>
            <a:ext cx="648072" cy="360040"/>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吹田摂津</a:t>
            </a:r>
          </a:p>
        </p:txBody>
      </p:sp>
      <p:sp>
        <p:nvSpPr>
          <p:cNvPr id="21" name="円/楕円 20"/>
          <p:cNvSpPr/>
          <p:nvPr/>
        </p:nvSpPr>
        <p:spPr>
          <a:xfrm>
            <a:off x="6537888" y="3455201"/>
            <a:ext cx="540000" cy="360040"/>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守口門真</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rot="20186161">
            <a:off x="4303793" y="5751717"/>
            <a:ext cx="1807943" cy="648072"/>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650237" y="4463361"/>
            <a:ext cx="795179" cy="432000"/>
          </a:xfrm>
          <a:prstGeom prst="ellipse">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柏原市</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羽曳野市</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藤井寺市</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6875439" y="4885267"/>
            <a:ext cx="612000" cy="792000"/>
          </a:xfrm>
          <a:prstGeom prst="ellipse">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太子町</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河南町</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千早赤阪村</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624158" y="5811777"/>
            <a:ext cx="1069524" cy="507831"/>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泉佐野市、泉南市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阪南市、熊取町、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田尻町、岬町</a:t>
            </a:r>
          </a:p>
        </p:txBody>
      </p:sp>
      <p:graphicFrame>
        <p:nvGraphicFramePr>
          <p:cNvPr id="26" name="表 25">
            <a:extLst>
              <a:ext uri="{FF2B5EF4-FFF2-40B4-BE49-F238E27FC236}">
                <a16:creationId xmlns="" xmlns:a16="http://schemas.microsoft.com/office/drawing/2014/main" id="{EE310A60-AD54-4C6E-84E6-B9D731E1ADAA}"/>
              </a:ext>
            </a:extLst>
          </p:cNvPr>
          <p:cNvGraphicFramePr>
            <a:graphicFrameLocks noGrp="1"/>
          </p:cNvGraphicFramePr>
          <p:nvPr>
            <p:extLst>
              <p:ext uri="{D42A27DB-BD31-4B8C-83A1-F6EECF244321}">
                <p14:modId xmlns:p14="http://schemas.microsoft.com/office/powerpoint/2010/main" val="3136676321"/>
              </p:ext>
            </p:extLst>
          </p:nvPr>
        </p:nvGraphicFramePr>
        <p:xfrm>
          <a:off x="174739" y="4390888"/>
          <a:ext cx="3109791" cy="2240280"/>
        </p:xfrm>
        <a:graphic>
          <a:graphicData uri="http://schemas.openxmlformats.org/drawingml/2006/table">
            <a:tbl>
              <a:tblPr firstRow="1" bandRow="1">
                <a:tableStyleId>{5940675A-B579-460E-94D1-54222C63F5DA}</a:tableStyleId>
              </a:tblPr>
              <a:tblGrid>
                <a:gridCol w="509905">
                  <a:extLst>
                    <a:ext uri="{9D8B030D-6E8A-4147-A177-3AD203B41FA5}">
                      <a16:colId xmlns="" xmlns:a16="http://schemas.microsoft.com/office/drawing/2014/main" val="20000"/>
                    </a:ext>
                  </a:extLst>
                </a:gridCol>
                <a:gridCol w="1735790">
                  <a:extLst>
                    <a:ext uri="{9D8B030D-6E8A-4147-A177-3AD203B41FA5}">
                      <a16:colId xmlns="" xmlns:a16="http://schemas.microsoft.com/office/drawing/2014/main" val="887982431"/>
                    </a:ext>
                  </a:extLst>
                </a:gridCol>
                <a:gridCol w="864096">
                  <a:extLst>
                    <a:ext uri="{9D8B030D-6E8A-4147-A177-3AD203B41FA5}">
                      <a16:colId xmlns="" xmlns:a16="http://schemas.microsoft.com/office/drawing/2014/main" val="20002"/>
                    </a:ext>
                  </a:extLst>
                </a:gridCol>
              </a:tblGrid>
              <a:tr h="213206">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該当消防本部</a:t>
                      </a:r>
                    </a:p>
                  </a:txBody>
                  <a:tcPr>
                    <a:solidFill>
                      <a:schemeClr val="accent6">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p>
                  </a:txBody>
                  <a:tcPr>
                    <a:solidFill>
                      <a:schemeClr val="accent6">
                        <a:lumMod val="40000"/>
                        <a:lumOff val="60000"/>
                      </a:schemeClr>
                    </a:solidFill>
                  </a:tcPr>
                </a:tc>
                <a:extLst>
                  <a:ext uri="{0D108BD9-81ED-4DB2-BD59-A6C34878D82A}">
                    <a16:rowId xmlns="" xmlns:a16="http://schemas.microsoft.com/office/drawing/2014/main" val="2807463000"/>
                  </a:ext>
                </a:extLst>
              </a:tr>
              <a:tr h="213206">
                <a:tc rowSpan="4">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a:t>
                      </a: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守口門真消防組合</a:t>
                      </a: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26.7</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extLst>
                  <a:ext uri="{0D108BD9-81ED-4DB2-BD59-A6C34878D82A}">
                    <a16:rowId xmlns="" xmlns:a16="http://schemas.microsoft.com/office/drawing/2014/main" val="867069269"/>
                  </a:ext>
                </a:extLst>
              </a:tr>
              <a:tr h="213206">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大東四條畷消防組合</a:t>
                      </a: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extLst>
                  <a:ext uri="{0D108BD9-81ED-4DB2-BD59-A6C34878D82A}">
                    <a16:rowId xmlns="" xmlns:a16="http://schemas.microsoft.com/office/drawing/2014/main" val="19849080"/>
                  </a:ext>
                </a:extLst>
              </a:tr>
              <a:tr h="213206">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柏羽藤消防組合</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extLst>
                  <a:ext uri="{0D108BD9-81ED-4DB2-BD59-A6C34878D82A}">
                    <a16:rowId xmlns="" xmlns:a16="http://schemas.microsoft.com/office/drawing/2014/main" val="1440359103"/>
                  </a:ext>
                </a:extLst>
              </a:tr>
              <a:tr h="213206">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泉州南広域消防組合</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extLst>
                  <a:ext uri="{0D108BD9-81ED-4DB2-BD59-A6C34878D82A}">
                    <a16:rowId xmlns="" xmlns:a16="http://schemas.microsoft.com/office/drawing/2014/main" val="10004"/>
                  </a:ext>
                </a:extLst>
              </a:tr>
              <a:tr h="213206">
                <a:tc rowSpan="3">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箕面市・豊能町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213206">
                <a:tc vMerge="1">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堺市・高石市</a:t>
                      </a: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104257084"/>
                  </a:ext>
                </a:extLst>
              </a:tr>
              <a:tr h="351163">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富田林市・太子町・河南町・千早赤阪村</a:t>
                      </a: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extLst>
                  <a:ext uri="{0D108BD9-81ED-4DB2-BD59-A6C34878D82A}">
                    <a16:rowId xmlns="" xmlns:a16="http://schemas.microsoft.com/office/drawing/2014/main" val="10006"/>
                  </a:ext>
                </a:extLst>
              </a:tr>
            </a:tbl>
          </a:graphicData>
        </a:graphic>
      </p:graphicFrame>
      <p:sp>
        <p:nvSpPr>
          <p:cNvPr id="2" name="正方形/長方形 1">
            <a:extLst>
              <a:ext uri="{FF2B5EF4-FFF2-40B4-BE49-F238E27FC236}">
                <a16:creationId xmlns="" xmlns:a16="http://schemas.microsoft.com/office/drawing/2014/main" id="{3D863939-35C1-451F-8762-F45256B23F57}"/>
              </a:ext>
            </a:extLst>
          </p:cNvPr>
          <p:cNvSpPr/>
          <p:nvPr/>
        </p:nvSpPr>
        <p:spPr>
          <a:xfrm>
            <a:off x="145164" y="1292876"/>
            <a:ext cx="4924720" cy="1015663"/>
          </a:xfrm>
          <a:prstGeom prst="rect">
            <a:avLst/>
          </a:prstGeom>
          <a:ln>
            <a:solidFill>
              <a:schemeClr val="bg1">
                <a:lumMod val="75000"/>
              </a:schemeClr>
            </a:solidFill>
          </a:ln>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＜消防指令業務の共同運用による効果</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総務省検討資料より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高機能消防通信指令システムの導入による指令業務の迅速化・的確化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小規模消防本部においても高機能消防通信指令システムが整備可能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情報の一元化による迅速な相互応援体制の確立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施設整備費及び維持管理費の効率化や指令業務配置職員の効率化</a:t>
            </a:r>
          </a:p>
        </p:txBody>
      </p:sp>
      <p:sp>
        <p:nvSpPr>
          <p:cNvPr id="27" name="テキスト ボックス 26">
            <a:extLst>
              <a:ext uri="{FF2B5EF4-FFF2-40B4-BE49-F238E27FC236}">
                <a16:creationId xmlns="" xmlns:a16="http://schemas.microsoft.com/office/drawing/2014/main" id="{C27983D3-C5A3-4133-BB9A-933EC58BBB24}"/>
              </a:ext>
            </a:extLst>
          </p:cNvPr>
          <p:cNvSpPr txBox="1"/>
          <p:nvPr/>
        </p:nvSpPr>
        <p:spPr>
          <a:xfrm>
            <a:off x="71064" y="4090519"/>
            <a:ext cx="4849404"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一部事務組合／委託による実質的な指令一元化</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・・・右図薄い網掛け</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577934" y="6177725"/>
            <a:ext cx="2170530" cy="6463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大阪市は共同運用も広域化も導入していないが、人口</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270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万人の大規模なエリアをカバーしていることから、実質的な広域化</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実現していると言える</a:t>
            </a:r>
          </a:p>
        </p:txBody>
      </p:sp>
      <p:pic>
        <p:nvPicPr>
          <p:cNvPr id="7" name="図 6">
            <a:extLst>
              <a:ext uri="{FF2B5EF4-FFF2-40B4-BE49-F238E27FC236}">
                <a16:creationId xmlns="" xmlns:a16="http://schemas.microsoft.com/office/drawing/2014/main" id="{1CDC8F09-37C3-4228-9C84-6CC76F426FAD}"/>
              </a:ext>
            </a:extLst>
          </p:cNvPr>
          <p:cNvPicPr>
            <a:picLocks noChangeAspect="1"/>
          </p:cNvPicPr>
          <p:nvPr/>
        </p:nvPicPr>
        <p:blipFill>
          <a:blip r:embed="rId3"/>
          <a:stretch>
            <a:fillRect/>
          </a:stretch>
        </p:blipFill>
        <p:spPr>
          <a:xfrm>
            <a:off x="7095732" y="1036067"/>
            <a:ext cx="2071355" cy="1095238"/>
          </a:xfrm>
          <a:prstGeom prst="rect">
            <a:avLst/>
          </a:prstGeom>
        </p:spPr>
      </p:pic>
      <p:sp>
        <p:nvSpPr>
          <p:cNvPr id="28" name="テキスト ボックス 27">
            <a:extLst>
              <a:ext uri="{FF2B5EF4-FFF2-40B4-BE49-F238E27FC236}">
                <a16:creationId xmlns="" xmlns:a16="http://schemas.microsoft.com/office/drawing/2014/main" id="{171DE0B6-F292-415E-A9FF-AE13C594C491}"/>
              </a:ext>
            </a:extLst>
          </p:cNvPr>
          <p:cNvSpPr txBox="1"/>
          <p:nvPr/>
        </p:nvSpPr>
        <p:spPr>
          <a:xfrm>
            <a:off x="123491" y="6641105"/>
            <a:ext cx="3283271" cy="230832"/>
          </a:xfrm>
          <a:prstGeom prst="rect">
            <a:avLst/>
          </a:prstGeom>
          <a:noFill/>
        </p:spPr>
        <p:txBody>
          <a:bodyPr wrap="none" rtlCol="0">
            <a:spAutoFit/>
          </a:bodyPr>
          <a:lstStyle/>
          <a:p>
            <a:r>
              <a:rPr kumimoji="1" lang="en-US" altLang="ja-JP" sz="900" dirty="0"/>
              <a:t>*</a:t>
            </a:r>
            <a:r>
              <a:rPr kumimoji="1" lang="ja-JP" altLang="en-US" sz="900" dirty="0" smtClean="0"/>
              <a:t>箕面市と能勢町は</a:t>
            </a:r>
            <a:r>
              <a:rPr kumimoji="1" lang="en-US" altLang="ja-JP" sz="900" dirty="0" smtClean="0"/>
              <a:t>H23.5</a:t>
            </a:r>
            <a:r>
              <a:rPr kumimoji="1" lang="ja-JP" altLang="en-US" sz="900" dirty="0" smtClean="0"/>
              <a:t>に先行して指令業務の共同運用を導入</a:t>
            </a:r>
            <a:endParaRPr kumimoji="1" lang="ja-JP" altLang="en-US" sz="900" dirty="0"/>
          </a:p>
        </p:txBody>
      </p:sp>
      <p:sp>
        <p:nvSpPr>
          <p:cNvPr id="3" name="テキスト ボックス 2"/>
          <p:cNvSpPr txBox="1"/>
          <p:nvPr/>
        </p:nvSpPr>
        <p:spPr>
          <a:xfrm>
            <a:off x="5158130" y="1249015"/>
            <a:ext cx="1980029"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指令</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業務一元化</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状況</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9396536" y="3899232"/>
            <a:ext cx="1558440" cy="738664"/>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指令センターの内訳＞</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の広域化グループ</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（共同運用と広域化）</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の単独消防本部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 xmlns:a16="http://schemas.microsoft.com/office/drawing/2014/main" id="{171DE0B6-F292-415E-A9FF-AE13C594C491}"/>
              </a:ext>
            </a:extLst>
          </p:cNvPr>
          <p:cNvSpPr txBox="1"/>
          <p:nvPr/>
        </p:nvSpPr>
        <p:spPr>
          <a:xfrm>
            <a:off x="116919" y="3805899"/>
            <a:ext cx="1992853" cy="230832"/>
          </a:xfrm>
          <a:prstGeom prst="rect">
            <a:avLst/>
          </a:prstGeom>
          <a:noFill/>
        </p:spPr>
        <p:txBody>
          <a:bodyPr wrap="none" rtlCol="0">
            <a:spAutoFit/>
          </a:bodyPr>
          <a:lstStyle/>
          <a:p>
            <a:r>
              <a:rPr lang="en-US" altLang="ja-JP" sz="900" dirty="0" smtClean="0"/>
              <a:t>* </a:t>
            </a:r>
            <a:r>
              <a:rPr lang="ja-JP" altLang="en-US" sz="900" dirty="0" smtClean="0"/>
              <a:t>豊中</a:t>
            </a:r>
            <a:r>
              <a:rPr kumimoji="1" lang="ja-JP" altLang="en-US" sz="900" dirty="0" smtClean="0"/>
              <a:t>市</a:t>
            </a:r>
            <a:r>
              <a:rPr lang="ja-JP" altLang="en-US" sz="900" dirty="0" smtClean="0"/>
              <a:t>と</a:t>
            </a:r>
            <a:r>
              <a:rPr kumimoji="1" lang="ja-JP" altLang="en-US" sz="900" dirty="0" smtClean="0"/>
              <a:t>能勢町は</a:t>
            </a:r>
            <a:r>
              <a:rPr lang="en-US" altLang="ja-JP" sz="900" dirty="0" smtClean="0"/>
              <a:t>H27.4</a:t>
            </a:r>
            <a:r>
              <a:rPr kumimoji="1" lang="ja-JP" altLang="en-US" sz="900" dirty="0" smtClean="0"/>
              <a:t>から</a:t>
            </a:r>
            <a:r>
              <a:rPr kumimoji="1" lang="ja-JP" altLang="en-US" sz="900" dirty="0"/>
              <a:t>委託化</a:t>
            </a:r>
          </a:p>
        </p:txBody>
      </p:sp>
    </p:spTree>
    <p:extLst>
      <p:ext uri="{BB962C8B-B14F-4D97-AF65-F5344CB8AC3E}">
        <p14:creationId xmlns:p14="http://schemas.microsoft.com/office/powerpoint/2010/main" val="869377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4868" y="130280"/>
            <a:ext cx="3634328"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・・・広域化による消防力の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効果</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事例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428083" y="6585484"/>
            <a:ext cx="683568" cy="276999"/>
          </a:xfrm>
          <a:prstGeom prst="rect">
            <a:avLst/>
          </a:prstGeom>
          <a:noFill/>
        </p:spPr>
        <p:txBody>
          <a:bodyPr wrap="square" rtlCol="0">
            <a:spAutoFit/>
          </a:bodyPr>
          <a:lstStyle/>
          <a:p>
            <a:pPr algn="r"/>
            <a:fld id="{7FE68FCB-9DD5-42DD-8F40-7D759701862B}" type="slidenum">
              <a:rPr kumimoji="1" lang="ja-JP" altLang="en-US" sz="1200" smtClean="0"/>
              <a:pPr algn="r"/>
              <a:t>46</a:t>
            </a:fld>
            <a:endParaRPr kumimoji="1" lang="ja-JP" altLang="en-US" sz="1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89" t="18749" r="55384" b="25948"/>
          <a:stretch/>
        </p:blipFill>
        <p:spPr bwMode="auto">
          <a:xfrm>
            <a:off x="3086276" y="1211908"/>
            <a:ext cx="2484000" cy="288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1" t="19117" r="51240" b="25735"/>
          <a:stretch/>
        </p:blipFill>
        <p:spPr bwMode="auto">
          <a:xfrm>
            <a:off x="179511" y="1229692"/>
            <a:ext cx="2799840"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928" t="26531" r="48439" b="25735"/>
          <a:stretch/>
        </p:blipFill>
        <p:spPr bwMode="auto">
          <a:xfrm>
            <a:off x="5715746" y="1230983"/>
            <a:ext cx="3320750" cy="257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715746" y="4245356"/>
            <a:ext cx="3320750" cy="2123658"/>
          </a:xfrm>
          <a:prstGeom prst="rect">
            <a:avLst/>
          </a:prstGeom>
          <a:ln>
            <a:solidFill>
              <a:schemeClr val="bg1">
                <a:lumMod val="75000"/>
              </a:schemeClr>
            </a:solidFill>
          </a:ln>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＜具体事例＞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災害現場への迅速な増援が可能となった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第１出動体制ではしご車を出動させることができなかった地域に、はしご車を出動させることができるようになった。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第１出動体制で消防車両が５台出動していた地域に７台出動させることが可能となった。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構成市の隣接地域で発生した災害現場への到着時間の短縮が図られた。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救急自動車の現場到着時間が短縮され、広域化前に発生していた全車出動による救急自動車の不在状態が解消された。</a:t>
            </a:r>
          </a:p>
        </p:txBody>
      </p:sp>
      <p:sp>
        <p:nvSpPr>
          <p:cNvPr id="6" name="正方形/長方形 5"/>
          <p:cNvSpPr/>
          <p:nvPr/>
        </p:nvSpPr>
        <p:spPr>
          <a:xfrm>
            <a:off x="3131840" y="4245356"/>
            <a:ext cx="2376263" cy="1615827"/>
          </a:xfrm>
          <a:prstGeom prst="rect">
            <a:avLst/>
          </a:prstGeom>
          <a:ln>
            <a:solidFill>
              <a:schemeClr val="bg1">
                <a:lumMod val="75000"/>
              </a:schemeClr>
            </a:solidFill>
          </a:ln>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＜具体事例＞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管轄人口が中核市規模となったことを踏まえ高度救助隊を発足させることができた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本部機能の統合により警防要員を増員し、新たに指揮隊を２隊配備することができた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非常備消防であった分遣所が整備され、運用開始</a:t>
            </a:r>
          </a:p>
        </p:txBody>
      </p:sp>
      <p:sp>
        <p:nvSpPr>
          <p:cNvPr id="7" name="正方形/長方形 6"/>
          <p:cNvSpPr/>
          <p:nvPr/>
        </p:nvSpPr>
        <p:spPr>
          <a:xfrm>
            <a:off x="151655" y="4245356"/>
            <a:ext cx="2764161" cy="1785104"/>
          </a:xfrm>
          <a:prstGeom prst="rect">
            <a:avLst/>
          </a:prstGeom>
          <a:ln>
            <a:solidFill>
              <a:schemeClr val="bg1">
                <a:lumMod val="75000"/>
              </a:schemeClr>
            </a:solidFill>
          </a:ln>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＜具体事例＞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職員の長期間の派遣、研修受講等の人員確保が容易になり、職員の資質向上が図られるようになった。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重複投資の回避による経費節減が図られ、財政規模が拡大したことにより高度な施設等を計画的に整備できるようになった。</a:t>
            </a: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ネットワークの構築（人事給与、財務会計、文書管理システム及びグループウェア）により、事務の効率化が図られた。</a:t>
            </a:r>
          </a:p>
        </p:txBody>
      </p:sp>
      <p:sp>
        <p:nvSpPr>
          <p:cNvPr id="8" name="正方形/長方形 7"/>
          <p:cNvSpPr/>
          <p:nvPr/>
        </p:nvSpPr>
        <p:spPr>
          <a:xfrm>
            <a:off x="179512" y="842576"/>
            <a:ext cx="2520280" cy="338554"/>
          </a:xfrm>
          <a:prstGeom prst="rect">
            <a:avLst/>
          </a:prstGeom>
          <a:solidFill>
            <a:schemeClr val="bg1">
              <a:lumMod val="75000"/>
            </a:schemeClr>
          </a:solidFill>
        </p:spPr>
        <p:txBody>
          <a:bodyPr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消防体制の基盤の強化</a:t>
            </a:r>
          </a:p>
        </p:txBody>
      </p:sp>
      <p:sp>
        <p:nvSpPr>
          <p:cNvPr id="12" name="正方形/長方形 11"/>
          <p:cNvSpPr/>
          <p:nvPr/>
        </p:nvSpPr>
        <p:spPr>
          <a:xfrm>
            <a:off x="2965665" y="853589"/>
            <a:ext cx="2520280" cy="338554"/>
          </a:xfrm>
          <a:prstGeom prst="rect">
            <a:avLst/>
          </a:prstGeom>
          <a:solidFill>
            <a:schemeClr val="bg1">
              <a:lumMod val="75000"/>
            </a:schemeClr>
          </a:solidFill>
        </p:spPr>
        <p:txBody>
          <a:bodyPr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人員配備の効率化と充実</a:t>
            </a:r>
          </a:p>
        </p:txBody>
      </p:sp>
      <p:sp>
        <p:nvSpPr>
          <p:cNvPr id="13" name="正方形/長方形 12"/>
          <p:cNvSpPr/>
          <p:nvPr/>
        </p:nvSpPr>
        <p:spPr>
          <a:xfrm>
            <a:off x="5715746" y="836712"/>
            <a:ext cx="3248742" cy="338554"/>
          </a:xfrm>
          <a:prstGeom prst="rect">
            <a:avLst/>
          </a:prstGeom>
          <a:solidFill>
            <a:schemeClr val="bg1">
              <a:lumMod val="75000"/>
            </a:schemeClr>
          </a:solidFill>
        </p:spPr>
        <p:txBody>
          <a:bodyPr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住民サービスの向上</a:t>
            </a:r>
          </a:p>
        </p:txBody>
      </p:sp>
      <p:sp>
        <p:nvSpPr>
          <p:cNvPr id="9" name="正方形/長方形 8"/>
          <p:cNvSpPr/>
          <p:nvPr/>
        </p:nvSpPr>
        <p:spPr>
          <a:xfrm>
            <a:off x="126848" y="6570749"/>
            <a:ext cx="3472425"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消防広域化関係資料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（総務省消防庁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4" name="直線コネクタ 13"/>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4707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941168"/>
            <a:ext cx="303053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5351014" y="4602879"/>
            <a:ext cx="2460930" cy="438582"/>
          </a:xfrm>
          <a:prstGeom prst="rect">
            <a:avLst/>
          </a:prstGeom>
        </p:spPr>
        <p:txBody>
          <a:bodyPr wrap="none">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覚知</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分以内の放水率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（左から人口規模が大きい消防本部順）</a:t>
            </a:r>
          </a:p>
        </p:txBody>
      </p:sp>
      <p:sp>
        <p:nvSpPr>
          <p:cNvPr id="3" name="正方形/長方形 2"/>
          <p:cNvSpPr/>
          <p:nvPr/>
        </p:nvSpPr>
        <p:spPr>
          <a:xfrm>
            <a:off x="1115616" y="4811104"/>
            <a:ext cx="3383960" cy="1169551"/>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火災出動においては、人口規模の大きい消防本部ほど「覚知後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分以内放水率」が高い傾向にあるが、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％を下回る団体が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本部中９本部あり、出火から放水開始までの時間にも地域差がある。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115616" y="3027873"/>
            <a:ext cx="3383960"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消火作業の主力となるポンプ自動車（タンク車含む）及び化学自動車の第一出動台数は、大規模本部ほど多い</a:t>
            </a:r>
          </a:p>
        </p:txBody>
      </p:sp>
      <p:sp>
        <p:nvSpPr>
          <p:cNvPr id="9" name="テキスト ボックス 8"/>
          <p:cNvSpPr txBox="1"/>
          <p:nvPr/>
        </p:nvSpPr>
        <p:spPr>
          <a:xfrm>
            <a:off x="8451830" y="6554597"/>
            <a:ext cx="683568" cy="276999"/>
          </a:xfrm>
          <a:prstGeom prst="rect">
            <a:avLst/>
          </a:prstGeom>
          <a:noFill/>
        </p:spPr>
        <p:txBody>
          <a:bodyPr wrap="square" rtlCol="0">
            <a:spAutoFit/>
          </a:bodyPr>
          <a:lstStyle/>
          <a:p>
            <a:pPr algn="r"/>
            <a:fld id="{7FE68FCB-9DD5-42DD-8F40-7D759701862B}" type="slidenum">
              <a:rPr kumimoji="1" lang="ja-JP" altLang="en-US" sz="1200" smtClean="0"/>
              <a:pPr algn="r"/>
              <a:t>47</a:t>
            </a:fld>
            <a:endParaRPr kumimoji="1" lang="ja-JP" altLang="en-US" sz="1200" dirty="0"/>
          </a:p>
        </p:txBody>
      </p:sp>
      <p:cxnSp>
        <p:nvCxnSpPr>
          <p:cNvPr id="22" name="直線コネクタ 21"/>
          <p:cNvCxnSpPr/>
          <p:nvPr/>
        </p:nvCxnSpPr>
        <p:spPr>
          <a:xfrm>
            <a:off x="5335519" y="5829714"/>
            <a:ext cx="27000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002699" y="5693625"/>
            <a:ext cx="822661" cy="261610"/>
          </a:xfrm>
          <a:prstGeom prst="rect">
            <a:avLst/>
          </a:prstGeom>
          <a:noFill/>
        </p:spPr>
        <p:txBody>
          <a:bodyPr wrap="none" rtlCol="0">
            <a:spAutoFit/>
          </a:bodyPr>
          <a:lstStyle/>
          <a:p>
            <a:r>
              <a:rPr kumimoji="1" lang="en-US" altLang="ja-JP" sz="1100" dirty="0"/>
              <a:t>50</a:t>
            </a:r>
            <a:r>
              <a:rPr kumimoji="1" lang="ja-JP" altLang="en-US" sz="1100" dirty="0"/>
              <a:t>％ライン</a:t>
            </a:r>
          </a:p>
        </p:txBody>
      </p:sp>
      <p:sp>
        <p:nvSpPr>
          <p:cNvPr id="4" name="テキスト ボックス 3"/>
          <p:cNvSpPr txBox="1"/>
          <p:nvPr/>
        </p:nvSpPr>
        <p:spPr>
          <a:xfrm>
            <a:off x="4024452" y="102984"/>
            <a:ext cx="332174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大阪における消防力の地域差</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1115616" y="1052860"/>
            <a:ext cx="3383960" cy="95410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万人以上の団体では消防職員の兼任率が４％と小さい一方で、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万人未満の団体では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％に達し、小規模本部ほど兼任割合が高くなる</a:t>
            </a:r>
          </a:p>
        </p:txBody>
      </p:sp>
      <p:sp>
        <p:nvSpPr>
          <p:cNvPr id="19" name="テキスト ボックス 18"/>
          <p:cNvSpPr txBox="1"/>
          <p:nvPr/>
        </p:nvSpPr>
        <p:spPr>
          <a:xfrm>
            <a:off x="539552" y="1028177"/>
            <a:ext cx="503640" cy="1597439"/>
          </a:xfrm>
          <a:prstGeom prst="rect">
            <a:avLst/>
          </a:prstGeom>
          <a:solidFill>
            <a:schemeClr val="bg1">
              <a:lumMod val="85000"/>
            </a:schemeClr>
          </a:solidFill>
          <a:ln>
            <a:solidFill>
              <a:schemeClr val="bg1">
                <a:lumMod val="50000"/>
              </a:schemeClr>
            </a:solidFill>
          </a:ln>
        </p:spPr>
        <p:txBody>
          <a:bodyPr vert="eaVert" wrap="none" rtlCol="0" anchor="ctr" anchorCtr="1">
            <a:no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専任・兼任</a:t>
            </a:r>
          </a:p>
        </p:txBody>
      </p:sp>
      <p:sp>
        <p:nvSpPr>
          <p:cNvPr id="23" name="テキスト ボックス 22"/>
          <p:cNvSpPr txBox="1"/>
          <p:nvPr/>
        </p:nvSpPr>
        <p:spPr>
          <a:xfrm>
            <a:off x="539552" y="2904653"/>
            <a:ext cx="503640" cy="1630504"/>
          </a:xfrm>
          <a:prstGeom prst="rect">
            <a:avLst/>
          </a:prstGeom>
          <a:solidFill>
            <a:schemeClr val="bg1">
              <a:lumMod val="85000"/>
            </a:schemeClr>
          </a:solidFill>
          <a:ln>
            <a:solidFill>
              <a:schemeClr val="bg1">
                <a:lumMod val="50000"/>
              </a:schemeClr>
            </a:solidFill>
          </a:ln>
        </p:spPr>
        <p:txBody>
          <a:bodyPr vert="eaVert" wrap="none" rtlCol="0" anchor="ctr" anchorCtr="1">
            <a:no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第一出動体制</a:t>
            </a:r>
          </a:p>
        </p:txBody>
      </p:sp>
      <p:sp>
        <p:nvSpPr>
          <p:cNvPr id="24" name="テキスト ボックス 23"/>
          <p:cNvSpPr txBox="1"/>
          <p:nvPr/>
        </p:nvSpPr>
        <p:spPr>
          <a:xfrm>
            <a:off x="539552" y="4803956"/>
            <a:ext cx="503640" cy="1630504"/>
          </a:xfrm>
          <a:prstGeom prst="rect">
            <a:avLst/>
          </a:prstGeom>
          <a:solidFill>
            <a:schemeClr val="bg1">
              <a:lumMod val="85000"/>
            </a:schemeClr>
          </a:solidFill>
          <a:ln>
            <a:solidFill>
              <a:schemeClr val="bg1">
                <a:lumMod val="50000"/>
              </a:schemeClr>
            </a:solidFill>
          </a:ln>
        </p:spPr>
        <p:txBody>
          <a:bodyPr vert="eaVert" wrap="none" rtlCol="0" anchor="ctr" anchorCtr="1">
            <a:no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放水開始時間</a:t>
            </a:r>
          </a:p>
        </p:txBody>
      </p:sp>
      <p:cxnSp>
        <p:nvCxnSpPr>
          <p:cNvPr id="20" name="直線コネクタ 19"/>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10576" y="116632"/>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232755" y="625461"/>
            <a:ext cx="7214230" cy="30777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人口規模の大小により、専任率や出動体制、放水開始時間などへの差が生じている</a:t>
            </a:r>
          </a:p>
        </p:txBody>
      </p:sp>
      <p:sp>
        <p:nvSpPr>
          <p:cNvPr id="12" name="テキスト ボックス 11"/>
          <p:cNvSpPr txBox="1"/>
          <p:nvPr/>
        </p:nvSpPr>
        <p:spPr>
          <a:xfrm>
            <a:off x="5318128" y="2871387"/>
            <a:ext cx="2959465"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ポンプ自動車及び化学自動車の第</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一出動台数</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723712" y="967281"/>
            <a:ext cx="2387192"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消防職員の専任・兼務比率（</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テキスト ボックス 25"/>
          <p:cNvSpPr txBox="1"/>
          <p:nvPr/>
        </p:nvSpPr>
        <p:spPr>
          <a:xfrm>
            <a:off x="107504" y="6470588"/>
            <a:ext cx="4248472" cy="400110"/>
          </a:xfrm>
          <a:prstGeom prst="rect">
            <a:avLst/>
          </a:prstGeom>
          <a:noFill/>
        </p:spPr>
        <p:txBody>
          <a:bodyPr wrap="square" rtlCol="0">
            <a:spAutoFit/>
          </a:bodyPr>
          <a:lstStyle/>
          <a:p>
            <a:r>
              <a:rPr kumimoji="1" lang="ja-JP" altLang="en-US" sz="1000" dirty="0" smtClean="0"/>
              <a:t>出典：兼任・兼務と放水時間は「消防防災・震災対策現況調査（大阪府）」</a:t>
            </a:r>
            <a:endParaRPr kumimoji="1" lang="en-US" altLang="ja-JP" sz="1000" dirty="0" smtClean="0"/>
          </a:p>
          <a:p>
            <a:r>
              <a:rPr lang="ja-JP" altLang="en-US" sz="1000" dirty="0"/>
              <a:t>　</a:t>
            </a:r>
            <a:r>
              <a:rPr lang="ja-JP" altLang="en-US" sz="1000" dirty="0" smtClean="0"/>
              <a:t>　　　第一出動体制は「第</a:t>
            </a:r>
            <a:r>
              <a:rPr lang="en-US" altLang="ja-JP" sz="1000" dirty="0" smtClean="0"/>
              <a:t>2</a:t>
            </a:r>
            <a:r>
              <a:rPr lang="ja-JP" altLang="en-US" sz="1000" dirty="0" smtClean="0"/>
              <a:t>回消防勉強会資料」</a:t>
            </a:r>
            <a:endParaRPr kumimoji="1" lang="en-US" altLang="ja-JP" sz="1000" dirty="0" smtClean="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464" y="1078111"/>
            <a:ext cx="3683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030711"/>
            <a:ext cx="31702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84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6817719" y="2249979"/>
            <a:ext cx="216000" cy="2736000"/>
          </a:xfrm>
          <a:prstGeom prst="rect">
            <a:avLst/>
          </a:prstGeom>
          <a:solidFill>
            <a:schemeClr val="accent6">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69023" y="84965"/>
            <a:ext cx="786305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年度から東京消防庁に消防事務を委託した東久留米市の状況</a:t>
            </a:r>
          </a:p>
        </p:txBody>
      </p:sp>
      <p:graphicFrame>
        <p:nvGraphicFramePr>
          <p:cNvPr id="6" name="表 5"/>
          <p:cNvGraphicFramePr>
            <a:graphicFrameLocks noGrp="1"/>
          </p:cNvGraphicFramePr>
          <p:nvPr>
            <p:extLst>
              <p:ext uri="{D42A27DB-BD31-4B8C-83A1-F6EECF244321}">
                <p14:modId xmlns:p14="http://schemas.microsoft.com/office/powerpoint/2010/main" val="4112318727"/>
              </p:ext>
            </p:extLst>
          </p:nvPr>
        </p:nvGraphicFramePr>
        <p:xfrm>
          <a:off x="2197657" y="5532479"/>
          <a:ext cx="5857621" cy="1085432"/>
        </p:xfrm>
        <a:graphic>
          <a:graphicData uri="http://schemas.openxmlformats.org/drawingml/2006/table">
            <a:tbl>
              <a:tblPr firstRow="1" bandRow="1">
                <a:tableStyleId>{5940675A-B579-460E-94D1-54222C63F5DA}</a:tableStyleId>
              </a:tblPr>
              <a:tblGrid>
                <a:gridCol w="1948180">
                  <a:extLst>
                    <a:ext uri="{9D8B030D-6E8A-4147-A177-3AD203B41FA5}">
                      <a16:colId xmlns="" xmlns:a16="http://schemas.microsoft.com/office/drawing/2014/main" val="20000"/>
                    </a:ext>
                  </a:extLst>
                </a:gridCol>
                <a:gridCol w="815035">
                  <a:extLst>
                    <a:ext uri="{9D8B030D-6E8A-4147-A177-3AD203B41FA5}">
                      <a16:colId xmlns="" xmlns:a16="http://schemas.microsoft.com/office/drawing/2014/main" val="20001"/>
                    </a:ext>
                  </a:extLst>
                </a:gridCol>
                <a:gridCol w="981393">
                  <a:extLst>
                    <a:ext uri="{9D8B030D-6E8A-4147-A177-3AD203B41FA5}">
                      <a16:colId xmlns="" xmlns:a16="http://schemas.microsoft.com/office/drawing/2014/main" val="20002"/>
                    </a:ext>
                  </a:extLst>
                </a:gridCol>
                <a:gridCol w="864040">
                  <a:extLst>
                    <a:ext uri="{9D8B030D-6E8A-4147-A177-3AD203B41FA5}">
                      <a16:colId xmlns="" xmlns:a16="http://schemas.microsoft.com/office/drawing/2014/main" val="20003"/>
                    </a:ext>
                  </a:extLst>
                </a:gridCol>
                <a:gridCol w="604991">
                  <a:extLst>
                    <a:ext uri="{9D8B030D-6E8A-4147-A177-3AD203B41FA5}">
                      <a16:colId xmlns="" xmlns:a16="http://schemas.microsoft.com/office/drawing/2014/main" val="20004"/>
                    </a:ext>
                  </a:extLst>
                </a:gridCol>
                <a:gridCol w="643982">
                  <a:extLst>
                    <a:ext uri="{9D8B030D-6E8A-4147-A177-3AD203B41FA5}">
                      <a16:colId xmlns="" xmlns:a16="http://schemas.microsoft.com/office/drawing/2014/main" val="20005"/>
                    </a:ext>
                  </a:extLst>
                </a:gridCol>
              </a:tblGrid>
              <a:tr h="387267">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火災件数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建物焼損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面積</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損害額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（百万円）</a:t>
                      </a: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死者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p>
                  </a:txBody>
                  <a:tcPr anchor="ctr">
                    <a:solidFill>
                      <a:schemeClr val="accent1">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負傷者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 xmlns:a16="http://schemas.microsoft.com/office/drawing/2014/main" val="10000"/>
                  </a:ext>
                </a:extLst>
              </a:tr>
              <a:tr h="31411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委託前６年（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H16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２３０</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２０３０</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３５１</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８</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４８</a:t>
                      </a:r>
                    </a:p>
                  </a:txBody>
                  <a:tcPr anchor="ctr"/>
                </a:tc>
                <a:extLst>
                  <a:ext uri="{0D108BD9-81ED-4DB2-BD59-A6C34878D82A}">
                    <a16:rowId xmlns="" xmlns:a16="http://schemas.microsoft.com/office/drawing/2014/main" val="10001"/>
                  </a:ext>
                </a:extLst>
              </a:tr>
              <a:tr h="31411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委託後６年（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２２４</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１４６０</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２５２</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２</a:t>
                      </a:r>
                    </a:p>
                  </a:txBody>
                  <a:tcPr anchor="ctr"/>
                </a:tc>
                <a:tc>
                  <a:txBody>
                    <a:bodyPr/>
                    <a:lstStyle/>
                    <a:p>
                      <a:pPr algn="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４３</a:t>
                      </a:r>
                    </a:p>
                  </a:txBody>
                  <a:tcPr anchor="ctr"/>
                </a:tc>
                <a:extLst>
                  <a:ext uri="{0D108BD9-81ED-4DB2-BD59-A6C34878D82A}">
                    <a16:rowId xmlns="" xmlns:a16="http://schemas.microsoft.com/office/drawing/2014/main" val="10002"/>
                  </a:ext>
                </a:extLst>
              </a:tr>
            </a:tbl>
          </a:graphicData>
        </a:graphic>
      </p:graphicFrame>
      <p:sp>
        <p:nvSpPr>
          <p:cNvPr id="3" name="テキスト ボックス 2"/>
          <p:cNvSpPr txBox="1"/>
          <p:nvPr/>
        </p:nvSpPr>
        <p:spPr>
          <a:xfrm>
            <a:off x="748730" y="1745922"/>
            <a:ext cx="2922595"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出火件数と火災</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件あたり焼損面積（㎡）</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＜委託前後各</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年の平均の比較＞</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83568" y="775261"/>
            <a:ext cx="7920879"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年度から東京消防庁に事務委託した東久留米市では、火災件数の変化はほとんどない一方で、建物火災</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件あたりの焼損面積が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割近く減少し、死者数は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に減るなど、消防パフォーマンスが向上。</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東京都では、受託料を「基準財政需要額と同額」という統一基準に定めており、消防費は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倍に増加。</a:t>
            </a:r>
          </a:p>
        </p:txBody>
      </p:sp>
      <p:sp>
        <p:nvSpPr>
          <p:cNvPr id="9" name="正方形/長方形 8"/>
          <p:cNvSpPr/>
          <p:nvPr/>
        </p:nvSpPr>
        <p:spPr>
          <a:xfrm>
            <a:off x="4982153" y="5530679"/>
            <a:ext cx="2448000" cy="1116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604108" y="2566393"/>
            <a:ext cx="78739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テキスト ボックス 11"/>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48</a:t>
            </a:fld>
            <a:endParaRPr kumimoji="1" lang="ja-JP" altLang="en-US" sz="1200" dirty="0"/>
          </a:p>
        </p:txBody>
      </p:sp>
      <p:sp>
        <p:nvSpPr>
          <p:cNvPr id="16" name="テキスト ボックス 15"/>
          <p:cNvSpPr txBox="1"/>
          <p:nvPr/>
        </p:nvSpPr>
        <p:spPr>
          <a:xfrm>
            <a:off x="5585098" y="2289395"/>
            <a:ext cx="1042272" cy="430887"/>
          </a:xfrm>
          <a:prstGeom prst="rect">
            <a:avLst/>
          </a:prstGeom>
          <a:noFill/>
          <a:ln>
            <a:solidFill>
              <a:schemeClr val="bg1">
                <a:lumMod val="75000"/>
              </a:schemeClr>
            </a:solidFill>
          </a:ln>
        </p:spPr>
        <p:txBody>
          <a:bodyPr wrap="none" rtlCol="0">
            <a:spAutoFit/>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委託前年平均</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1,367</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206909" y="2289395"/>
            <a:ext cx="1042272" cy="430887"/>
          </a:xfrm>
          <a:prstGeom prst="rect">
            <a:avLst/>
          </a:prstGeom>
          <a:noFill/>
          <a:ln>
            <a:solidFill>
              <a:schemeClr val="bg1">
                <a:lumMod val="75000"/>
              </a:schemeClr>
            </a:solidFill>
          </a:ln>
        </p:spPr>
        <p:txBody>
          <a:bodyPr wrap="none" rtlCol="0">
            <a:spAutoFit/>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委託後年平均</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1,703</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364686" y="1745922"/>
            <a:ext cx="1095172"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消防費の推移</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201006" y="5063167"/>
            <a:ext cx="3665426" cy="4154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委託前年の</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H21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年度は、委託の条件とされていた設備整備等の投資が大きいため、委託前平均は平成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年度を除く６年とした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ホームベース 4"/>
          <p:cNvSpPr/>
          <p:nvPr/>
        </p:nvSpPr>
        <p:spPr>
          <a:xfrm>
            <a:off x="1070502" y="5545918"/>
            <a:ext cx="1008112" cy="1044000"/>
          </a:xfrm>
          <a:prstGeom prst="homePlate">
            <a:avLst>
              <a:gd name="adj" fmla="val 13250"/>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wrap="squar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委託移行前と以降後の被害状況の比較</a:t>
            </a:r>
          </a:p>
        </p:txBody>
      </p:sp>
      <p:sp>
        <p:nvSpPr>
          <p:cNvPr id="19" name="テキスト ボックス 18"/>
          <p:cNvSpPr txBox="1"/>
          <p:nvPr/>
        </p:nvSpPr>
        <p:spPr>
          <a:xfrm>
            <a:off x="107504" y="6639163"/>
            <a:ext cx="3024336" cy="246221"/>
          </a:xfrm>
          <a:prstGeom prst="rect">
            <a:avLst/>
          </a:prstGeom>
          <a:noFill/>
        </p:spPr>
        <p:txBody>
          <a:bodyPr wrap="square" rtlCol="0">
            <a:spAutoFit/>
          </a:bodyPr>
          <a:lstStyle/>
          <a:p>
            <a:r>
              <a:rPr kumimoji="1" lang="ja-JP" altLang="en-US" sz="1000" dirty="0" smtClean="0"/>
              <a:t>出典：「東京都消防年鑑」より事務局作成</a:t>
            </a:r>
            <a:endParaRPr kumimoji="1" lang="en-US" altLang="ja-JP" sz="1000" dirty="0" smtClean="0"/>
          </a:p>
        </p:txBody>
      </p:sp>
      <p:cxnSp>
        <p:nvCxnSpPr>
          <p:cNvPr id="20" name="直線コネクタ 19"/>
          <p:cNvCxnSpPr/>
          <p:nvPr/>
        </p:nvCxnSpPr>
        <p:spPr>
          <a:xfrm>
            <a:off x="251520" y="562328"/>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43767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32856"/>
            <a:ext cx="35052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185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3768" y="2708920"/>
            <a:ext cx="3802644" cy="584775"/>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．今後の検討課題</a:t>
            </a:r>
          </a:p>
        </p:txBody>
      </p:sp>
      <p:sp>
        <p:nvSpPr>
          <p:cNvPr id="5" name="角丸四角形 4"/>
          <p:cNvSpPr/>
          <p:nvPr/>
        </p:nvSpPr>
        <p:spPr>
          <a:xfrm>
            <a:off x="6228184" y="188640"/>
            <a:ext cx="2736304" cy="1800200"/>
          </a:xfrm>
          <a:prstGeom prst="roundRect">
            <a:avLst/>
          </a:prstGeom>
          <a:solidFill>
            <a:schemeClr val="accent1">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 xmlns:a16="http://schemas.microsoft.com/office/drawing/2014/main" id="{AB46C364-8982-4B75-8C3E-9704A90C4F3B}"/>
              </a:ext>
            </a:extLst>
          </p:cNvPr>
          <p:cNvSpPr txBox="1"/>
          <p:nvPr/>
        </p:nvSpPr>
        <p:spPr>
          <a:xfrm>
            <a:off x="6588224" y="390069"/>
            <a:ext cx="2160240" cy="147732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444208" y="1561768"/>
            <a:ext cx="2304256" cy="324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 xmlns:a16="http://schemas.microsoft.com/office/drawing/2014/main" id="{FFAC968F-6399-4F82-90D0-7BEE7D97ED8B}"/>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49</a:t>
            </a:fld>
            <a:endParaRPr kumimoji="1" lang="ja-JP" altLang="en-US" sz="1200" dirty="0"/>
          </a:p>
        </p:txBody>
      </p:sp>
    </p:spTree>
    <p:extLst>
      <p:ext uri="{BB962C8B-B14F-4D97-AF65-F5344CB8AC3E}">
        <p14:creationId xmlns:p14="http://schemas.microsoft.com/office/powerpoint/2010/main" val="77967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19672" y="96069"/>
            <a:ext cx="268054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・・・これまでの検討経過</a:t>
            </a:r>
            <a:endParaRPr kumimoji="1" lang="en-US" altLang="ja-JP" sz="20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41031" y="3717032"/>
            <a:ext cx="3096344" cy="2462213"/>
          </a:xfrm>
          <a:prstGeom prst="rect">
            <a:avLst/>
          </a:prstGeom>
          <a:solidFill>
            <a:schemeClr val="accent6">
              <a:lumMod val="40000"/>
              <a:lumOff val="60000"/>
            </a:schemeClr>
          </a:solid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体制</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（協力）</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大阪府危機管理室　消防保安課</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大阪市消防局</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＜アドバイザー</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上山特別顧問</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池末特別参与</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729014" y="3804422"/>
            <a:ext cx="3060000" cy="7386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副首都推進局が、府危機管理室（消防保安課）及び大阪市消防局と協力して検討を開始</a:t>
            </a:r>
          </a:p>
        </p:txBody>
      </p:sp>
      <p:sp>
        <p:nvSpPr>
          <p:cNvPr id="8" name="テキスト ボックス 7"/>
          <p:cNvSpPr txBox="1"/>
          <p:nvPr/>
        </p:nvSpPr>
        <p:spPr>
          <a:xfrm>
            <a:off x="4288741" y="3789255"/>
            <a:ext cx="1390124"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288741" y="4598649"/>
            <a:ext cx="126829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729014" y="4598650"/>
            <a:ext cx="3060000" cy="30777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東京都消防庁の視察・調査</a:t>
            </a:r>
          </a:p>
        </p:txBody>
      </p:sp>
      <p:sp>
        <p:nvSpPr>
          <p:cNvPr id="11" name="テキスト ボックス 10"/>
          <p:cNvSpPr txBox="1"/>
          <p:nvPr/>
        </p:nvSpPr>
        <p:spPr>
          <a:xfrm>
            <a:off x="4288741" y="5040478"/>
            <a:ext cx="126829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729014" y="5052908"/>
            <a:ext cx="3060000" cy="523220"/>
          </a:xfrm>
          <a:prstGeom prst="rect">
            <a:avLst/>
          </a:prstGeom>
          <a:noFill/>
        </p:spPr>
        <p:txBody>
          <a:bodyPr wrap="square" rtlCol="0">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泉州南広域消防組合及び枚方寝屋川消防組合へのインタビュー調査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760472" y="5787261"/>
            <a:ext cx="3060000" cy="7386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特別顧問、特別参与の助言を受けながら、副首都における消防機能の検討を進める</a:t>
            </a:r>
          </a:p>
        </p:txBody>
      </p:sp>
      <p:sp>
        <p:nvSpPr>
          <p:cNvPr id="14" name="テキスト ボックス 13"/>
          <p:cNvSpPr txBox="1"/>
          <p:nvPr/>
        </p:nvSpPr>
        <p:spPr>
          <a:xfrm>
            <a:off x="4288741" y="5777285"/>
            <a:ext cx="141737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5</a:t>
            </a:fld>
            <a:endParaRPr kumimoji="1" lang="ja-JP" altLang="en-US" sz="1200" dirty="0"/>
          </a:p>
        </p:txBody>
      </p:sp>
      <p:sp>
        <p:nvSpPr>
          <p:cNvPr id="16" name="テキスト ボックス 15"/>
          <p:cNvSpPr txBox="1"/>
          <p:nvPr/>
        </p:nvSpPr>
        <p:spPr>
          <a:xfrm>
            <a:off x="467544" y="96069"/>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525904" y="55773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57219" y="858485"/>
            <a:ext cx="7675221" cy="2354491"/>
          </a:xfrm>
          <a:prstGeom prst="rect">
            <a:avLst/>
          </a:prstGeom>
          <a:ln>
            <a:solidFill>
              <a:schemeClr val="bg1">
                <a:lumMod val="75000"/>
              </a:schemeClr>
            </a:solidFill>
          </a:ln>
        </p:spPr>
        <p:txBody>
          <a:bodyPr wrap="square">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第７回　副首都推進本部会議における整理（平成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大阪の消防力強化を進めるとともに、中長期的な観点から、副首都としてあるべき消防・防災のあり方について、検討を深める必要があるのではないか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論点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◆西日本の危機管理と、副首都大阪の安心・安全を支える消防力</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（大規模災害への対応／首都機能バックアップ、住民からみた望ましい消防力のあり方　など）</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＜検討体制＞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副首都推進局を中心に、 首都・東京の消防力も参考としながら、副首都にふさわしい消防力のあり方について、 調査・分析を行う</a:t>
            </a:r>
          </a:p>
        </p:txBody>
      </p:sp>
      <p:sp>
        <p:nvSpPr>
          <p:cNvPr id="3" name="テキスト ボックス 2"/>
          <p:cNvSpPr txBox="1"/>
          <p:nvPr/>
        </p:nvSpPr>
        <p:spPr>
          <a:xfrm>
            <a:off x="5785552" y="3382392"/>
            <a:ext cx="141577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検討経過＞</a:t>
            </a:r>
          </a:p>
        </p:txBody>
      </p:sp>
      <p:sp>
        <p:nvSpPr>
          <p:cNvPr id="4" name="テキスト ボックス 3"/>
          <p:cNvSpPr txBox="1"/>
          <p:nvPr/>
        </p:nvSpPr>
        <p:spPr>
          <a:xfrm>
            <a:off x="4270521" y="6120190"/>
            <a:ext cx="156966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（以降十数回実施）</a:t>
            </a:r>
          </a:p>
        </p:txBody>
      </p:sp>
    </p:spTree>
    <p:extLst>
      <p:ext uri="{BB962C8B-B14F-4D97-AF65-F5344CB8AC3E}">
        <p14:creationId xmlns:p14="http://schemas.microsoft.com/office/powerpoint/2010/main" val="3643379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576064" y="692696"/>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81648" y="1412776"/>
            <a:ext cx="7362760" cy="440120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大阪の消防力は他府県と比べて全体として高いパフォーマンスを持つが、個別の消防組織をみると、それぞれの地域特性もあり、住民被害のアウトカム指標には地域差が存在する。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他方、副首都として高い都市機能を目指している大阪として、さらなる消防機能の強化が求められている。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従来の取組みに加え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dirty="0">
                <a:latin typeface="Meiryo UI" panose="020B0604030504040204" pitchFamily="50" charset="-128"/>
                <a:ea typeface="Meiryo UI" panose="020B0604030504040204" pitchFamily="50" charset="-128"/>
                <a:cs typeface="Meiryo UI" panose="020B0604030504040204" pitchFamily="50" charset="-128"/>
              </a:rPr>
              <a:t>連携や広域化手法の研究を深め、具体的なケーススタディによるシミュレーションを行うなど、副首都に相応しい消防機能のあり方検討をさらに進めていく。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作戦や隊編成などオペレーションの高度化の可能性と適用範囲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人材や設備等リソース（投入資源）の最適化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オペレーション強化（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型）や広域化（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型）に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よる機能強化の効果検証</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広域化に伴う財政負担の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67544" y="231031"/>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４．今後の検討課題</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428083" y="6544540"/>
            <a:ext cx="683568" cy="276999"/>
          </a:xfrm>
          <a:prstGeom prst="rect">
            <a:avLst/>
          </a:prstGeom>
          <a:noFill/>
        </p:spPr>
        <p:txBody>
          <a:bodyPr wrap="square" rtlCol="0">
            <a:spAutoFit/>
          </a:bodyPr>
          <a:lstStyle/>
          <a:p>
            <a:pPr algn="r"/>
            <a:fld id="{7FE68FCB-9DD5-42DD-8F40-7D759701862B}" type="slidenum">
              <a:rPr kumimoji="1" lang="ja-JP" altLang="en-US" sz="1200" smtClean="0"/>
              <a:pPr algn="r"/>
              <a:t>50</a:t>
            </a:fld>
            <a:endParaRPr kumimoji="1" lang="ja-JP" altLang="en-US" sz="1200" dirty="0"/>
          </a:p>
        </p:txBody>
      </p:sp>
    </p:spTree>
    <p:extLst>
      <p:ext uri="{BB962C8B-B14F-4D97-AF65-F5344CB8AC3E}">
        <p14:creationId xmlns:p14="http://schemas.microsoft.com/office/powerpoint/2010/main" val="233939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689026" y="823265"/>
            <a:ext cx="948656"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175774" y="980776"/>
            <a:ext cx="4140000" cy="432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600"/>
              </a:lnSpc>
            </a:pPr>
            <a:r>
              <a:rPr lang="ja-JP" altLang="en-US" sz="1200" dirty="0">
                <a:solidFill>
                  <a:schemeClr val="tx1"/>
                </a:solidFill>
                <a:latin typeface="Meiryo UI" panose="020B0604030504040204" pitchFamily="50" charset="-128"/>
                <a:ea typeface="Meiryo UI" panose="020B0604030504040204" pitchFamily="50" charset="-128"/>
              </a:rPr>
              <a:t>今後の大阪の消防力の強化に向けた課題や解決方策等について、大阪府と府内市町村で意見交換、検討等を行うために設置</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角丸四角形 5"/>
          <p:cNvSpPr/>
          <p:nvPr/>
        </p:nvSpPr>
        <p:spPr>
          <a:xfrm>
            <a:off x="172180" y="1916864"/>
            <a:ext cx="4320000"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大阪府（事務局：危機管理室）</a:t>
            </a:r>
          </a:p>
        </p:txBody>
      </p:sp>
      <p:sp>
        <p:nvSpPr>
          <p:cNvPr id="7" name="角丸四角形 6"/>
          <p:cNvSpPr/>
          <p:nvPr/>
        </p:nvSpPr>
        <p:spPr>
          <a:xfrm>
            <a:off x="-10027" y="690180"/>
            <a:ext cx="1152000"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1">
                    <a:lumMod val="60000"/>
                    <a:lumOff val="40000"/>
                  </a:schemeClr>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設置趣旨</a:t>
            </a:r>
          </a:p>
        </p:txBody>
      </p:sp>
      <p:cxnSp>
        <p:nvCxnSpPr>
          <p:cNvPr id="8" name="直線コネクタ 7"/>
          <p:cNvCxnSpPr/>
          <p:nvPr/>
        </p:nvCxnSpPr>
        <p:spPr>
          <a:xfrm>
            <a:off x="177698" y="936636"/>
            <a:ext cx="900000"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5" y="1628864"/>
            <a:ext cx="1141967"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1">
                    <a:lumMod val="60000"/>
                    <a:lumOff val="40000"/>
                  </a:schemeClr>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設置</a:t>
            </a:r>
            <a:r>
              <a:rPr lang="ja-JP" altLang="en-US" sz="1400" b="1" dirty="0">
                <a:solidFill>
                  <a:schemeClr val="tx1"/>
                </a:solidFill>
                <a:latin typeface="Meiryo UI" panose="020B0604030504040204" pitchFamily="50" charset="-128"/>
                <a:ea typeface="Meiryo UI" panose="020B0604030504040204" pitchFamily="50" charset="-128"/>
              </a:rPr>
              <a:t>主体</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87731" y="1875320"/>
            <a:ext cx="900000"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10706" y="2422458"/>
            <a:ext cx="1270337"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1">
                    <a:lumMod val="60000"/>
                    <a:lumOff val="40000"/>
                  </a:schemeClr>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構成員</a:t>
            </a:r>
          </a:p>
        </p:txBody>
      </p:sp>
      <p:cxnSp>
        <p:nvCxnSpPr>
          <p:cNvPr id="12" name="直線コネクタ 11"/>
          <p:cNvCxnSpPr/>
          <p:nvPr/>
        </p:nvCxnSpPr>
        <p:spPr>
          <a:xfrm>
            <a:off x="177020" y="2668914"/>
            <a:ext cx="720000" cy="0"/>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116338" y="1330461"/>
            <a:ext cx="32240" cy="3907264"/>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580112" y="1339083"/>
            <a:ext cx="10870" cy="3898642"/>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019165" y="1299550"/>
            <a:ext cx="8071" cy="3938175"/>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506967" y="1328928"/>
            <a:ext cx="0" cy="3908797"/>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084168" y="1314070"/>
            <a:ext cx="1" cy="3923655"/>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454657" y="1314070"/>
            <a:ext cx="16142" cy="3923655"/>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4501574" y="573057"/>
            <a:ext cx="1438577"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1">
                    <a:lumMod val="60000"/>
                    <a:lumOff val="40000"/>
                  </a:schemeClr>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検討経過</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315480208"/>
              </p:ext>
            </p:extLst>
          </p:nvPr>
        </p:nvGraphicFramePr>
        <p:xfrm>
          <a:off x="181406" y="2857054"/>
          <a:ext cx="4133863" cy="3899340"/>
        </p:xfrm>
        <a:graphic>
          <a:graphicData uri="http://schemas.openxmlformats.org/drawingml/2006/table">
            <a:tbl>
              <a:tblPr>
                <a:tableStyleId>{5C22544A-7EE6-4342-B048-85BDC9FD1C3A}</a:tableStyleId>
              </a:tblPr>
              <a:tblGrid>
                <a:gridCol w="224994">
                  <a:extLst>
                    <a:ext uri="{9D8B030D-6E8A-4147-A177-3AD203B41FA5}">
                      <a16:colId xmlns="" xmlns:a16="http://schemas.microsoft.com/office/drawing/2014/main" val="20000"/>
                    </a:ext>
                  </a:extLst>
                </a:gridCol>
                <a:gridCol w="2476500">
                  <a:extLst>
                    <a:ext uri="{9D8B030D-6E8A-4147-A177-3AD203B41FA5}">
                      <a16:colId xmlns="" xmlns:a16="http://schemas.microsoft.com/office/drawing/2014/main" val="20001"/>
                    </a:ext>
                  </a:extLst>
                </a:gridCol>
                <a:gridCol w="1432369">
                  <a:extLst>
                    <a:ext uri="{9D8B030D-6E8A-4147-A177-3AD203B41FA5}">
                      <a16:colId xmlns="" xmlns:a16="http://schemas.microsoft.com/office/drawing/2014/main" val="20002"/>
                    </a:ext>
                  </a:extLst>
                </a:gridCol>
              </a:tblGrid>
              <a:tr h="259956">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所属・役職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備考</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259956">
                <a:tc row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府</a:t>
                      </a: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大阪府危機管理室長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大阪府危機管理室消防保安課長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事務局兼務</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9956">
                <a:tc rowSpan="8">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消防本部</a:t>
                      </a: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大阪市消防局企画部長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政令市消防本部</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堺市消防局総務部長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高槻</a:t>
                      </a:r>
                      <a:r>
                        <a:rPr lang="ja-JP"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市</a:t>
                      </a: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各地域の消防本部</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（大阪府下消防長会ブロック代表市）</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大東四條畷</a:t>
                      </a:r>
                      <a:r>
                        <a:rPr lang="ja-JP"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消防</a:t>
                      </a: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組合消防本部消防長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柏原羽曳野藤井寺消防組合消防本部消防長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貝塚</a:t>
                      </a:r>
                      <a:r>
                        <a:rPr lang="ja-JP" sz="900" kern="0" dirty="0" smtClean="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市</a:t>
                      </a: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島本町消防本部消防長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町村単独消防本部</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忠岡町消防本部消防長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259956">
                <a:tc rowSpan="4">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市町村</a:t>
                      </a:r>
                    </a:p>
                  </a:txBody>
                  <a:tcPr marL="9525" marR="9525" marT="9525"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摂津市総務部長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各地域の危機管理担当部局</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（大阪府市長会総務企画部長会議</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ブロック幹事市）</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守口市危機管理監</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9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河内長野市危機管理監</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25995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高石市総務部長</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4"/>
                  </a:ext>
                </a:extLst>
              </a:tr>
            </a:tbl>
          </a:graphicData>
        </a:graphic>
      </p:graphicFrame>
      <p:sp>
        <p:nvSpPr>
          <p:cNvPr id="22" name="正方形/長方形 21"/>
          <p:cNvSpPr/>
          <p:nvPr/>
        </p:nvSpPr>
        <p:spPr>
          <a:xfrm>
            <a:off x="4687375" y="974411"/>
            <a:ext cx="4258367" cy="360000"/>
          </a:xfrm>
          <a:prstGeom prst="rect">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latin typeface="Meiryo UI" pitchFamily="50" charset="-128"/>
              <a:ea typeface="Meiryo UI" pitchFamily="50" charset="-128"/>
              <a:cs typeface="Meiryo UI" pitchFamily="50" charset="-128"/>
            </a:endParaRPr>
          </a:p>
        </p:txBody>
      </p:sp>
      <p:sp>
        <p:nvSpPr>
          <p:cNvPr id="23" name="角丸四角形 22"/>
          <p:cNvSpPr/>
          <p:nvPr/>
        </p:nvSpPr>
        <p:spPr>
          <a:xfrm>
            <a:off x="4628948" y="1170864"/>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9</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24" name="角丸四角形 23"/>
          <p:cNvSpPr/>
          <p:nvPr/>
        </p:nvSpPr>
        <p:spPr>
          <a:xfrm>
            <a:off x="5105386" y="1170864"/>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smtClean="0">
                <a:solidFill>
                  <a:schemeClr val="tx1"/>
                </a:solidFill>
                <a:latin typeface="Meiryo UI" pitchFamily="50" charset="-128"/>
                <a:ea typeface="Meiryo UI" pitchFamily="50" charset="-128"/>
                <a:cs typeface="Meiryo UI" pitchFamily="50" charset="-128"/>
              </a:rPr>
              <a:t>10</a:t>
            </a:r>
            <a:r>
              <a:rPr kumimoji="1" lang="ja-JP" altLang="en-US" sz="800" dirty="0" smtClean="0">
                <a:solidFill>
                  <a:schemeClr val="tx1"/>
                </a:solidFill>
                <a:latin typeface="Meiryo UI" pitchFamily="50" charset="-128"/>
                <a:ea typeface="Meiryo UI" pitchFamily="50" charset="-128"/>
                <a:cs typeface="Meiryo UI" pitchFamily="50" charset="-128"/>
              </a:rPr>
              <a:t>月</a:t>
            </a:r>
            <a:endParaRPr kumimoji="1" lang="ja-JP" altLang="en-US" sz="800"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5585547" y="1171459"/>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11</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26" name="角丸四角形 25"/>
          <p:cNvSpPr/>
          <p:nvPr/>
        </p:nvSpPr>
        <p:spPr>
          <a:xfrm>
            <a:off x="6050866" y="1174915"/>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12</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27" name="角丸四角形 26"/>
          <p:cNvSpPr/>
          <p:nvPr/>
        </p:nvSpPr>
        <p:spPr>
          <a:xfrm>
            <a:off x="6490904" y="1175063"/>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1</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28" name="角丸四角形 27"/>
          <p:cNvSpPr/>
          <p:nvPr/>
        </p:nvSpPr>
        <p:spPr>
          <a:xfrm>
            <a:off x="7019165" y="1171459"/>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2</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29" name="角丸四角形 28"/>
          <p:cNvSpPr/>
          <p:nvPr/>
        </p:nvSpPr>
        <p:spPr>
          <a:xfrm>
            <a:off x="7458803" y="1177982"/>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3</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30" name="角丸四角形 29"/>
          <p:cNvSpPr/>
          <p:nvPr/>
        </p:nvSpPr>
        <p:spPr>
          <a:xfrm>
            <a:off x="7946456" y="1171459"/>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800" dirty="0">
                <a:solidFill>
                  <a:schemeClr val="tx1"/>
                </a:solidFill>
                <a:latin typeface="Meiryo UI" pitchFamily="50" charset="-128"/>
                <a:ea typeface="Meiryo UI" pitchFamily="50" charset="-128"/>
                <a:cs typeface="Meiryo UI" pitchFamily="50" charset="-128"/>
              </a:rPr>
              <a:t>4</a:t>
            </a:r>
            <a:r>
              <a:rPr kumimoji="1" lang="ja-JP" altLang="en-US" sz="800" dirty="0">
                <a:solidFill>
                  <a:schemeClr val="tx1"/>
                </a:solidFill>
                <a:latin typeface="Meiryo UI" pitchFamily="50" charset="-128"/>
                <a:ea typeface="Meiryo UI" pitchFamily="50" charset="-128"/>
                <a:cs typeface="Meiryo UI" pitchFamily="50" charset="-128"/>
              </a:rPr>
              <a:t>月</a:t>
            </a:r>
          </a:p>
        </p:txBody>
      </p:sp>
      <p:sp>
        <p:nvSpPr>
          <p:cNvPr id="31" name="角丸四角形 30"/>
          <p:cNvSpPr/>
          <p:nvPr/>
        </p:nvSpPr>
        <p:spPr>
          <a:xfrm>
            <a:off x="5376156" y="933110"/>
            <a:ext cx="750473"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chemeClr val="tx1"/>
                </a:solidFill>
                <a:latin typeface="Meiryo UI" pitchFamily="50" charset="-128"/>
                <a:ea typeface="Meiryo UI" pitchFamily="50" charset="-128"/>
                <a:cs typeface="Meiryo UI" pitchFamily="50" charset="-128"/>
              </a:rPr>
              <a:t>2016</a:t>
            </a:r>
            <a:r>
              <a:rPr lang="ja-JP" altLang="en-US" sz="900" b="1" dirty="0">
                <a:solidFill>
                  <a:schemeClr val="tx1"/>
                </a:solidFill>
                <a:latin typeface="Meiryo UI" pitchFamily="50" charset="-128"/>
                <a:ea typeface="Meiryo UI" pitchFamily="50" charset="-128"/>
                <a:cs typeface="Meiryo UI" pitchFamily="50" charset="-128"/>
              </a:rPr>
              <a:t>年</a:t>
            </a:r>
            <a:endParaRPr kumimoji="1" lang="ja-JP" altLang="en-US" sz="900" b="1" dirty="0">
              <a:solidFill>
                <a:schemeClr val="tx1"/>
              </a:solidFill>
              <a:latin typeface="Meiryo UI" pitchFamily="50" charset="-128"/>
              <a:ea typeface="Meiryo UI" pitchFamily="50" charset="-128"/>
              <a:cs typeface="Meiryo UI" pitchFamily="50" charset="-128"/>
            </a:endParaRPr>
          </a:p>
        </p:txBody>
      </p:sp>
      <p:sp>
        <p:nvSpPr>
          <p:cNvPr id="32" name="角丸四角形 31"/>
          <p:cNvSpPr/>
          <p:nvPr/>
        </p:nvSpPr>
        <p:spPr>
          <a:xfrm>
            <a:off x="7430658" y="933110"/>
            <a:ext cx="696621" cy="28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chemeClr val="tx1"/>
                </a:solidFill>
                <a:latin typeface="Meiryo UI" pitchFamily="50" charset="-128"/>
                <a:ea typeface="Meiryo UI" pitchFamily="50" charset="-128"/>
                <a:cs typeface="Meiryo UI" pitchFamily="50" charset="-128"/>
              </a:rPr>
              <a:t>2017</a:t>
            </a:r>
            <a:r>
              <a:rPr lang="ja-JP" altLang="en-US" sz="900" b="1" dirty="0">
                <a:solidFill>
                  <a:schemeClr val="tx1"/>
                </a:solidFill>
                <a:latin typeface="Meiryo UI" pitchFamily="50" charset="-128"/>
                <a:ea typeface="Meiryo UI" pitchFamily="50" charset="-128"/>
                <a:cs typeface="Meiryo UI" pitchFamily="50" charset="-128"/>
              </a:rPr>
              <a:t>年</a:t>
            </a:r>
            <a:endParaRPr kumimoji="1" lang="ja-JP" altLang="en-US" sz="900" b="1" dirty="0">
              <a:solidFill>
                <a:schemeClr val="tx1"/>
              </a:solidFill>
              <a:latin typeface="Meiryo UI" pitchFamily="50" charset="-128"/>
              <a:ea typeface="Meiryo UI" pitchFamily="50" charset="-128"/>
              <a:cs typeface="Meiryo UI" pitchFamily="50" charset="-128"/>
            </a:endParaRPr>
          </a:p>
        </p:txBody>
      </p:sp>
      <p:cxnSp>
        <p:nvCxnSpPr>
          <p:cNvPr id="33" name="直線コネクタ 32"/>
          <p:cNvCxnSpPr/>
          <p:nvPr/>
        </p:nvCxnSpPr>
        <p:spPr>
          <a:xfrm>
            <a:off x="4687374" y="984991"/>
            <a:ext cx="0" cy="4180726"/>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550409" y="1000456"/>
            <a:ext cx="8072" cy="4237269"/>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8945742" y="984991"/>
            <a:ext cx="0" cy="4252734"/>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4932040" y="1411726"/>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945079" y="1339083"/>
            <a:ext cx="1842878" cy="5905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9/26</a:t>
            </a:r>
            <a:r>
              <a:rPr kumimoji="1"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ja-JP" altLang="en-US" sz="900" b="1" dirty="0">
                <a:solidFill>
                  <a:schemeClr val="tx1"/>
                </a:solidFill>
                <a:latin typeface="Meiryo UI" panose="020B0604030504040204" pitchFamily="50" charset="-128"/>
                <a:ea typeface="Meiryo UI" panose="020B0604030504040204" pitchFamily="50" charset="-128"/>
              </a:rPr>
              <a:t>勉強会設置</a:t>
            </a:r>
            <a:endParaRPr kumimoji="1" lang="en-US" altLang="ja-JP" sz="900" b="1"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 消防を取り巻く現状と課題</a:t>
            </a:r>
          </a:p>
          <a:p>
            <a:r>
              <a:rPr lang="ja-JP" altLang="en-US" sz="800" dirty="0">
                <a:solidFill>
                  <a:schemeClr val="tx1"/>
                </a:solidFill>
                <a:latin typeface="Meiryo UI" panose="020B0604030504040204" pitchFamily="50" charset="-128"/>
                <a:ea typeface="Meiryo UI" panose="020B0604030504040204" pitchFamily="50" charset="-128"/>
              </a:rPr>
              <a:t>　・ 府内の消防広域化に関する主な動き</a:t>
            </a:r>
          </a:p>
          <a:p>
            <a:r>
              <a:rPr lang="ja-JP" altLang="en-US" sz="800" dirty="0">
                <a:solidFill>
                  <a:schemeClr val="tx1"/>
                </a:solidFill>
                <a:latin typeface="Meiryo UI" panose="020B0604030504040204" pitchFamily="50" charset="-128"/>
                <a:ea typeface="Meiryo UI" panose="020B0604030504040204" pitchFamily="50" charset="-128"/>
              </a:rPr>
              <a:t>  ・ 今後の論点整理</a:t>
            </a:r>
          </a:p>
        </p:txBody>
      </p:sp>
      <p:sp>
        <p:nvSpPr>
          <p:cNvPr id="38" name="ホームベース 37"/>
          <p:cNvSpPr/>
          <p:nvPr/>
        </p:nvSpPr>
        <p:spPr>
          <a:xfrm>
            <a:off x="5039043" y="1935715"/>
            <a:ext cx="1044000" cy="216000"/>
          </a:xfrm>
          <a:prstGeom prst="homePlate">
            <a:avLst>
              <a:gd name="adj" fmla="val 19132"/>
            </a:avLst>
          </a:prstGeom>
          <a:solidFill>
            <a:schemeClr val="accent5">
              <a:lumMod val="75000"/>
              <a:alpha val="28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eiryo UI" panose="020B0604030504040204" pitchFamily="50" charset="-128"/>
              <a:ea typeface="Meiryo UI" panose="020B0604030504040204" pitchFamily="50" charset="-128"/>
            </a:endParaRPr>
          </a:p>
        </p:txBody>
      </p:sp>
      <p:sp>
        <p:nvSpPr>
          <p:cNvPr id="39" name="角丸四角形 38"/>
          <p:cNvSpPr/>
          <p:nvPr/>
        </p:nvSpPr>
        <p:spPr>
          <a:xfrm>
            <a:off x="4967043" y="1935715"/>
            <a:ext cx="1188000" cy="216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Meiryo UI" pitchFamily="50" charset="-128"/>
                <a:ea typeface="Meiryo UI" pitchFamily="50" charset="-128"/>
                <a:cs typeface="Meiryo UI" pitchFamily="50" charset="-128"/>
              </a:rPr>
              <a:t>全市町村に対するアンケート</a:t>
            </a:r>
          </a:p>
        </p:txBody>
      </p:sp>
      <p:sp>
        <p:nvSpPr>
          <p:cNvPr id="40" name="円/楕円 39"/>
          <p:cNvSpPr/>
          <p:nvPr/>
        </p:nvSpPr>
        <p:spPr>
          <a:xfrm>
            <a:off x="6117843" y="2821322"/>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6117843" y="2732673"/>
            <a:ext cx="1969317" cy="5045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12</a:t>
            </a:r>
            <a:r>
              <a:rPr kumimoji="1"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/6</a:t>
            </a:r>
            <a:r>
              <a:rPr kumimoji="1"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　勉強会開催</a:t>
            </a:r>
            <a:endParaRPr lang="en-US" altLang="ja-JP" sz="900" b="1"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 アンケート結果報告</a:t>
            </a:r>
          </a:p>
          <a:p>
            <a:r>
              <a:rPr lang="ja-JP" altLang="en-US" sz="800" dirty="0">
                <a:solidFill>
                  <a:schemeClr val="tx1"/>
                </a:solidFill>
                <a:latin typeface="Meiryo UI" panose="020B0604030504040204" pitchFamily="50" charset="-128"/>
                <a:ea typeface="Meiryo UI" panose="020B0604030504040204" pitchFamily="50" charset="-128"/>
              </a:rPr>
              <a:t>  ・　結果を踏まえた課題解決方策の検討</a:t>
            </a:r>
          </a:p>
        </p:txBody>
      </p:sp>
      <p:sp>
        <p:nvSpPr>
          <p:cNvPr id="42" name="円/楕円 41"/>
          <p:cNvSpPr/>
          <p:nvPr/>
        </p:nvSpPr>
        <p:spPr>
          <a:xfrm>
            <a:off x="6418904" y="3248797"/>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角丸四角形 42"/>
          <p:cNvSpPr/>
          <p:nvPr/>
        </p:nvSpPr>
        <p:spPr>
          <a:xfrm>
            <a:off x="6475864" y="3182831"/>
            <a:ext cx="1618898" cy="43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12/26</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　勉強会開催</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r>
              <a:rPr lang="ja-JP" altLang="en-US" sz="800" dirty="0">
                <a:solidFill>
                  <a:schemeClr val="tx1"/>
                </a:solidFill>
                <a:latin typeface="Meiryo UI" panose="020B0604030504040204" pitchFamily="50" charset="-128"/>
                <a:ea typeface="Meiryo UI" panose="020B0604030504040204" pitchFamily="50" charset="-128"/>
              </a:rPr>
              <a:t>・ 課題解決方策の検討</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勉強会とりまとめイメージ</a:t>
            </a:r>
          </a:p>
        </p:txBody>
      </p:sp>
      <p:sp>
        <p:nvSpPr>
          <p:cNvPr id="44" name="円/楕円 43"/>
          <p:cNvSpPr/>
          <p:nvPr/>
        </p:nvSpPr>
        <p:spPr>
          <a:xfrm>
            <a:off x="7803950" y="4163923"/>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角丸四角形 44"/>
          <p:cNvSpPr/>
          <p:nvPr/>
        </p:nvSpPr>
        <p:spPr>
          <a:xfrm>
            <a:off x="7861397" y="4098225"/>
            <a:ext cx="1282603" cy="27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3/28 </a:t>
            </a:r>
            <a:r>
              <a:rPr lang="ja-JP" altLang="en-US"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勉強会</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開催</a:t>
            </a:r>
            <a:endParaRPr lang="en-US" altLang="ja-JP" sz="900" b="1"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 </a:t>
            </a:r>
            <a:r>
              <a:rPr lang="en-US" altLang="ja-JP" sz="800" dirty="0" smtClean="0">
                <a:solidFill>
                  <a:schemeClr val="tx1"/>
                </a:solidFill>
                <a:latin typeface="Meiryo UI" panose="020B0604030504040204" pitchFamily="50" charset="-128"/>
                <a:ea typeface="Meiryo UI" panose="020B0604030504040204" pitchFamily="50" charset="-128"/>
              </a:rPr>
              <a:t>28</a:t>
            </a:r>
            <a:r>
              <a:rPr lang="ja-JP" altLang="en-US" sz="800" dirty="0" smtClean="0">
                <a:solidFill>
                  <a:schemeClr val="tx1"/>
                </a:solidFill>
                <a:latin typeface="Meiryo UI" panose="020B0604030504040204" pitchFamily="50" charset="-128"/>
                <a:ea typeface="Meiryo UI" panose="020B0604030504040204" pitchFamily="50" charset="-128"/>
              </a:rPr>
              <a:t>年度取りまとめ</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46" name="角丸四角形 45"/>
          <p:cNvSpPr/>
          <p:nvPr/>
        </p:nvSpPr>
        <p:spPr>
          <a:xfrm>
            <a:off x="5039042" y="2163175"/>
            <a:ext cx="3088237" cy="5850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800" dirty="0">
                <a:solidFill>
                  <a:schemeClr val="tx1"/>
                </a:solidFill>
                <a:latin typeface="Meiryo UI" panose="020B0604030504040204" pitchFamily="50" charset="-128"/>
                <a:ea typeface="Meiryo UI" panose="020B0604030504040204" pitchFamily="50" charset="-128"/>
              </a:rPr>
              <a:t>・ 運営体制、消防財政等の現況</a:t>
            </a:r>
          </a:p>
          <a:p>
            <a:r>
              <a:rPr lang="ja-JP" altLang="en-US" sz="800" dirty="0">
                <a:solidFill>
                  <a:schemeClr val="tx1"/>
                </a:solidFill>
                <a:latin typeface="Meiryo UI" panose="020B0604030504040204" pitchFamily="50" charset="-128"/>
                <a:ea typeface="Meiryo UI" panose="020B0604030504040204" pitchFamily="50" charset="-128"/>
              </a:rPr>
              <a:t>・ 中長期的な消防需要の見通し</a:t>
            </a:r>
          </a:p>
          <a:p>
            <a:r>
              <a:rPr lang="ja-JP" altLang="en-US" sz="800" dirty="0">
                <a:solidFill>
                  <a:schemeClr val="tx1"/>
                </a:solidFill>
                <a:latin typeface="Meiryo UI" panose="020B0604030504040204" pitchFamily="50" charset="-128"/>
                <a:ea typeface="Meiryo UI" panose="020B0604030504040204" pitchFamily="50" charset="-128"/>
              </a:rPr>
              <a:t>・ 各消防本部が抱える課題、必要と考える取組、大規模災害への対策</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消防業務の広域化に対する考え（形態、課題等）</a:t>
            </a:r>
          </a:p>
        </p:txBody>
      </p:sp>
      <p:sp>
        <p:nvSpPr>
          <p:cNvPr id="48" name="テキスト ボックス 47"/>
          <p:cNvSpPr txBox="1"/>
          <p:nvPr/>
        </p:nvSpPr>
        <p:spPr>
          <a:xfrm>
            <a:off x="265168" y="96069"/>
            <a:ext cx="345638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323528" y="557734"/>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462209" y="87463"/>
            <a:ext cx="5125170" cy="400110"/>
          </a:xfrm>
          <a:prstGeom prst="rect">
            <a:avLst/>
          </a:prstGeom>
        </p:spPr>
        <p:txBody>
          <a:bodyPr wrap="square">
            <a:spAutoFit/>
          </a:bodyPr>
          <a:lstStyle/>
          <a:p>
            <a:pPr lvl="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・・・府内消防力強化のための勉強会</a:t>
            </a:r>
          </a:p>
        </p:txBody>
      </p:sp>
      <p:cxnSp>
        <p:nvCxnSpPr>
          <p:cNvPr id="51" name="直線コネクタ 50"/>
          <p:cNvCxnSpPr/>
          <p:nvPr/>
        </p:nvCxnSpPr>
        <p:spPr>
          <a:xfrm>
            <a:off x="7991099" y="1334411"/>
            <a:ext cx="0" cy="3903314"/>
          </a:xfrm>
          <a:prstGeom prst="line">
            <a:avLst/>
          </a:prstGeom>
          <a:ln w="952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8440223" y="1176513"/>
            <a:ext cx="532296" cy="18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800" dirty="0" smtClean="0">
                <a:solidFill>
                  <a:schemeClr val="tx1"/>
                </a:solidFill>
                <a:latin typeface="Meiryo UI" pitchFamily="50" charset="-128"/>
                <a:ea typeface="Meiryo UI" pitchFamily="50" charset="-128"/>
                <a:cs typeface="Meiryo UI" pitchFamily="50" charset="-128"/>
              </a:rPr>
              <a:t>5</a:t>
            </a:r>
            <a:r>
              <a:rPr kumimoji="1" lang="ja-JP" altLang="en-US" sz="800" dirty="0" smtClean="0">
                <a:solidFill>
                  <a:schemeClr val="tx1"/>
                </a:solidFill>
                <a:latin typeface="Meiryo UI" pitchFamily="50" charset="-128"/>
                <a:ea typeface="Meiryo UI" pitchFamily="50" charset="-128"/>
                <a:cs typeface="Meiryo UI" pitchFamily="50" charset="-128"/>
              </a:rPr>
              <a:t>月</a:t>
            </a:r>
            <a:endParaRPr kumimoji="1" lang="ja-JP" altLang="en-US" sz="800" dirty="0">
              <a:solidFill>
                <a:schemeClr val="tx1"/>
              </a:solidFill>
              <a:latin typeface="Meiryo UI" pitchFamily="50" charset="-128"/>
              <a:ea typeface="Meiryo UI" pitchFamily="50" charset="-128"/>
              <a:cs typeface="Meiryo UI" pitchFamily="50" charset="-128"/>
            </a:endParaRPr>
          </a:p>
        </p:txBody>
      </p:sp>
      <p:sp>
        <p:nvSpPr>
          <p:cNvPr id="53" name="円/楕円 52"/>
          <p:cNvSpPr/>
          <p:nvPr/>
        </p:nvSpPr>
        <p:spPr>
          <a:xfrm>
            <a:off x="7066501" y="3725557"/>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角丸四角形 53"/>
          <p:cNvSpPr/>
          <p:nvPr/>
        </p:nvSpPr>
        <p:spPr>
          <a:xfrm>
            <a:off x="7066501" y="3666177"/>
            <a:ext cx="1618898" cy="43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2/9</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　勉強会開催</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r>
              <a:rPr lang="ja-JP" altLang="en-US" sz="800" dirty="0">
                <a:solidFill>
                  <a:schemeClr val="tx1"/>
                </a:solidFill>
                <a:latin typeface="Meiryo UI" panose="020B0604030504040204" pitchFamily="50" charset="-128"/>
                <a:ea typeface="Meiryo UI" panose="020B0604030504040204" pitchFamily="50" charset="-128"/>
              </a:rPr>
              <a:t>・ 課題解決方策の検討</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28</a:t>
            </a:r>
            <a:r>
              <a:rPr lang="ja-JP" altLang="en-US" sz="800" dirty="0" smtClean="0">
                <a:solidFill>
                  <a:schemeClr val="tx1"/>
                </a:solidFill>
                <a:latin typeface="Meiryo UI" panose="020B0604030504040204" pitchFamily="50" charset="-128"/>
                <a:ea typeface="Meiryo UI" panose="020B0604030504040204" pitchFamily="50" charset="-128"/>
              </a:rPr>
              <a:t>年度とりまとめ素案</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55" name="円/楕円 54"/>
          <p:cNvSpPr/>
          <p:nvPr/>
        </p:nvSpPr>
        <p:spPr>
          <a:xfrm>
            <a:off x="8649399" y="4507729"/>
            <a:ext cx="72000" cy="72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角丸四角形 55"/>
          <p:cNvSpPr/>
          <p:nvPr/>
        </p:nvSpPr>
        <p:spPr>
          <a:xfrm>
            <a:off x="7909872" y="4579729"/>
            <a:ext cx="1311618" cy="5859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5/18 </a:t>
            </a:r>
            <a:r>
              <a:rPr lang="ja-JP" altLang="en-US" sz="9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勉強会</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開催</a:t>
            </a:r>
            <a:endParaRPr lang="en-US" altLang="ja-JP" sz="900" b="1"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29</a:t>
            </a:r>
            <a:r>
              <a:rPr lang="ja-JP" altLang="en-US" sz="800" dirty="0" smtClean="0">
                <a:solidFill>
                  <a:schemeClr val="tx1"/>
                </a:solidFill>
                <a:latin typeface="Meiryo UI" panose="020B0604030504040204" pitchFamily="50" charset="-128"/>
                <a:ea typeface="Meiryo UI" panose="020B0604030504040204" pitchFamily="50" charset="-128"/>
              </a:rPr>
              <a:t>年度検討の進め方</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・広域化検討調査の概要</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・水平連携方策の検討</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21" name="角丸四角形 20"/>
          <p:cNvSpPr/>
          <p:nvPr/>
        </p:nvSpPr>
        <p:spPr>
          <a:xfrm>
            <a:off x="4521061" y="5218105"/>
            <a:ext cx="4543368" cy="1512168"/>
          </a:xfrm>
          <a:prstGeom prst="roundRect">
            <a:avLst>
              <a:gd name="adj" fmla="val 10131"/>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000"/>
              </a:lnSpc>
            </a:pPr>
            <a:r>
              <a:rPr lang="ja-JP" altLang="en-US" sz="1100" dirty="0" smtClean="0">
                <a:solidFill>
                  <a:schemeClr val="tx1"/>
                </a:solidFill>
                <a:latin typeface="Meiryo UI" panose="020B0604030504040204" pitchFamily="50" charset="-128"/>
                <a:ea typeface="Meiryo UI" panose="020B0604030504040204" pitchFamily="50" charset="-128"/>
              </a:rPr>
              <a:t>勉強会の論点と検討状況</a:t>
            </a:r>
            <a:endParaRPr lang="en-US" altLang="ja-JP" sz="1100" dirty="0">
              <a:solidFill>
                <a:schemeClr val="tx1"/>
              </a:solidFill>
              <a:latin typeface="Meiryo UI" panose="020B0604030504040204" pitchFamily="50" charset="-128"/>
              <a:ea typeface="Meiryo UI" panose="020B0604030504040204" pitchFamily="50" charset="-128"/>
            </a:endParaRPr>
          </a:p>
          <a:p>
            <a:pPr algn="ctr">
              <a:lnSpc>
                <a:spcPts val="1000"/>
              </a:lnSpc>
            </a:pPr>
            <a:endParaRPr lang="en-US" altLang="ja-JP" sz="7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●少子高齢化や人口減少による影響、大規模災害への対応等</a:t>
            </a:r>
            <a:r>
              <a:rPr lang="ja-JP" altLang="en-US" sz="900" dirty="0" smtClean="0">
                <a:solidFill>
                  <a:schemeClr val="tx1"/>
                </a:solidFill>
                <a:latin typeface="Meiryo UI" panose="020B0604030504040204" pitchFamily="50" charset="-128"/>
                <a:ea typeface="Meiryo UI" panose="020B0604030504040204" pitchFamily="50" charset="-128"/>
              </a:rPr>
              <a:t>を踏まえ、以下の２つの観点</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から消防力強化の方策を検討</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（１）消防の広域化</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28</a:t>
            </a:r>
            <a:r>
              <a:rPr lang="ja-JP" altLang="en-US" sz="900" dirty="0" smtClean="0">
                <a:solidFill>
                  <a:schemeClr val="tx1"/>
                </a:solidFill>
                <a:latin typeface="Meiryo UI" panose="020B0604030504040204" pitchFamily="50" charset="-128"/>
                <a:ea typeface="Meiryo UI" panose="020B0604030504040204" pitchFamily="50" charset="-128"/>
              </a:rPr>
              <a:t>年度：５つの広域化パターンを設定し、粗い分析を実施</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29</a:t>
            </a:r>
            <a:r>
              <a:rPr lang="ja-JP" altLang="en-US" sz="900" dirty="0" smtClean="0">
                <a:solidFill>
                  <a:schemeClr val="tx1"/>
                </a:solidFill>
                <a:latin typeface="Meiryo UI" panose="020B0604030504040204" pitchFamily="50" charset="-128"/>
                <a:ea typeface="Meiryo UI" panose="020B0604030504040204" pitchFamily="50" charset="-128"/>
              </a:rPr>
              <a:t>年度：パターン</a:t>
            </a:r>
            <a:r>
              <a:rPr lang="ja-JP" altLang="en-US" sz="900" dirty="0">
                <a:solidFill>
                  <a:schemeClr val="tx1"/>
                </a:solidFill>
                <a:latin typeface="Meiryo UI" panose="020B0604030504040204" pitchFamily="50" charset="-128"/>
                <a:ea typeface="Meiryo UI" panose="020B0604030504040204" pitchFamily="50" charset="-128"/>
              </a:rPr>
              <a:t>を３つに絞り込み、より詳細な分析を実施予定</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（２）</a:t>
            </a:r>
            <a:r>
              <a:rPr lang="ja-JP" altLang="en-US" sz="900" dirty="0">
                <a:solidFill>
                  <a:schemeClr val="tx1"/>
                </a:solidFill>
                <a:latin typeface="Meiryo UI" panose="020B0604030504040204" pitchFamily="50" charset="-128"/>
                <a:ea typeface="Meiryo UI" panose="020B0604030504040204" pitchFamily="50" charset="-128"/>
              </a:rPr>
              <a:t>消防本部間の水平連携強化</a:t>
            </a:r>
            <a:r>
              <a:rPr lang="ja-JP" altLang="en-US" sz="900" dirty="0" smtClean="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rPr>
              <a:t>28</a:t>
            </a:r>
            <a:r>
              <a:rPr lang="ja-JP" altLang="en-US" sz="900" dirty="0" smtClean="0">
                <a:solidFill>
                  <a:schemeClr val="tx1"/>
                </a:solidFill>
                <a:latin typeface="Meiryo UI" panose="020B0604030504040204" pitchFamily="50" charset="-128"/>
                <a:ea typeface="Meiryo UI" panose="020B0604030504040204" pitchFamily="50" charset="-128"/>
              </a:rPr>
              <a:t>年度：「人材」「資機材」「救急」「大規模災害対応」の側面から、検討素案を提示</a:t>
            </a:r>
            <a:endParaRPr lang="en-US" altLang="ja-JP" sz="900" dirty="0" smtClean="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900" smtClean="0">
                <a:solidFill>
                  <a:schemeClr val="tx1"/>
                </a:solidFill>
                <a:latin typeface="Meiryo UI" panose="020B0604030504040204" pitchFamily="50" charset="-128"/>
                <a:ea typeface="Meiryo UI" panose="020B0604030504040204" pitchFamily="50" charset="-128"/>
              </a:rPr>
              <a:t>　　　</a:t>
            </a:r>
            <a:r>
              <a:rPr lang="en-US" altLang="ja-JP" sz="900" smtClean="0">
                <a:solidFill>
                  <a:schemeClr val="tx1"/>
                </a:solidFill>
                <a:latin typeface="Meiryo UI" panose="020B0604030504040204" pitchFamily="50" charset="-128"/>
                <a:ea typeface="Meiryo UI" panose="020B0604030504040204" pitchFamily="50" charset="-128"/>
              </a:rPr>
              <a:t>29</a:t>
            </a:r>
            <a:r>
              <a:rPr lang="ja-JP" altLang="en-US" sz="900" dirty="0" smtClean="0">
                <a:solidFill>
                  <a:schemeClr val="tx1"/>
                </a:solidFill>
                <a:latin typeface="Meiryo UI" panose="020B0604030504040204" pitchFamily="50" charset="-128"/>
                <a:ea typeface="Meiryo UI" panose="020B0604030504040204" pitchFamily="50" charset="-128"/>
              </a:rPr>
              <a:t>年度：具体的な取組方策等を検討予定</a:t>
            </a:r>
            <a:endParaRPr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2234922" y="2636912"/>
            <a:ext cx="2121054" cy="2148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以下は、</a:t>
            </a:r>
            <a:r>
              <a:rPr kumimoji="1" lang="en-US" altLang="ja-JP" sz="900" dirty="0" smtClean="0">
                <a:solidFill>
                  <a:schemeClr val="tx1"/>
                </a:solidFill>
                <a:latin typeface="Meiryo UI" panose="020B0604030504040204" pitchFamily="50" charset="-128"/>
                <a:ea typeface="Meiryo UI" panose="020B0604030504040204" pitchFamily="50" charset="-128"/>
              </a:rPr>
              <a:t>H29</a:t>
            </a:r>
            <a:r>
              <a:rPr kumimoji="1" lang="ja-JP" altLang="en-US" sz="900" dirty="0" smtClean="0">
                <a:solidFill>
                  <a:schemeClr val="tx1"/>
                </a:solidFill>
                <a:latin typeface="Meiryo UI" panose="020B0604030504040204" pitchFamily="50" charset="-128"/>
                <a:ea typeface="Meiryo UI" panose="020B0604030504040204" pitchFamily="50" charset="-128"/>
              </a:rPr>
              <a:t>年度メンバー</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8467117" y="6635279"/>
            <a:ext cx="683568" cy="276999"/>
          </a:xfrm>
          <a:prstGeom prst="rect">
            <a:avLst/>
          </a:prstGeom>
          <a:noFill/>
        </p:spPr>
        <p:txBody>
          <a:bodyPr wrap="square" rtlCol="0">
            <a:spAutoFit/>
          </a:bodyPr>
          <a:lstStyle/>
          <a:p>
            <a:pPr algn="r"/>
            <a:fld id="{7FE68FCB-9DD5-42DD-8F40-7D759701862B}" type="slidenum">
              <a:rPr kumimoji="1" lang="ja-JP" altLang="en-US" sz="1200" smtClean="0"/>
              <a:pPr algn="r"/>
              <a:t>6</a:t>
            </a:fld>
            <a:endParaRPr kumimoji="1" lang="ja-JP" altLang="en-US" sz="1200" dirty="0"/>
          </a:p>
        </p:txBody>
      </p:sp>
    </p:spTree>
    <p:extLst>
      <p:ext uri="{BB962C8B-B14F-4D97-AF65-F5344CB8AC3E}">
        <p14:creationId xmlns:p14="http://schemas.microsoft.com/office/powerpoint/2010/main" val="225661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34597570"/>
              </p:ext>
            </p:extLst>
          </p:nvPr>
        </p:nvGraphicFramePr>
        <p:xfrm>
          <a:off x="1471536" y="2293280"/>
          <a:ext cx="6408710" cy="3816423"/>
        </p:xfrm>
        <a:graphic>
          <a:graphicData uri="http://schemas.openxmlformats.org/drawingml/2006/table">
            <a:tbl>
              <a:tblPr firstRow="1" bandRow="1">
                <a:tableStyleId>{5940675A-B579-460E-94D1-54222C63F5DA}</a:tableStyleId>
              </a:tblPr>
              <a:tblGrid>
                <a:gridCol w="1715162">
                  <a:extLst>
                    <a:ext uri="{9D8B030D-6E8A-4147-A177-3AD203B41FA5}">
                      <a16:colId xmlns="" xmlns:a16="http://schemas.microsoft.com/office/drawing/2014/main" val="2709385549"/>
                    </a:ext>
                  </a:extLst>
                </a:gridCol>
                <a:gridCol w="782258">
                  <a:extLst>
                    <a:ext uri="{9D8B030D-6E8A-4147-A177-3AD203B41FA5}">
                      <a16:colId xmlns="" xmlns:a16="http://schemas.microsoft.com/office/drawing/2014/main" val="3796420196"/>
                    </a:ext>
                  </a:extLst>
                </a:gridCol>
                <a:gridCol w="782258">
                  <a:extLst>
                    <a:ext uri="{9D8B030D-6E8A-4147-A177-3AD203B41FA5}">
                      <a16:colId xmlns="" xmlns:a16="http://schemas.microsoft.com/office/drawing/2014/main" val="290007215"/>
                    </a:ext>
                  </a:extLst>
                </a:gridCol>
                <a:gridCol w="782258">
                  <a:extLst>
                    <a:ext uri="{9D8B030D-6E8A-4147-A177-3AD203B41FA5}">
                      <a16:colId xmlns="" xmlns:a16="http://schemas.microsoft.com/office/drawing/2014/main" val="2175939746"/>
                    </a:ext>
                  </a:extLst>
                </a:gridCol>
                <a:gridCol w="782258">
                  <a:extLst>
                    <a:ext uri="{9D8B030D-6E8A-4147-A177-3AD203B41FA5}">
                      <a16:colId xmlns="" xmlns:a16="http://schemas.microsoft.com/office/drawing/2014/main" val="79846270"/>
                    </a:ext>
                  </a:extLst>
                </a:gridCol>
                <a:gridCol w="782258">
                  <a:extLst>
                    <a:ext uri="{9D8B030D-6E8A-4147-A177-3AD203B41FA5}">
                      <a16:colId xmlns="" xmlns:a16="http://schemas.microsoft.com/office/drawing/2014/main" val="1590026257"/>
                    </a:ext>
                  </a:extLst>
                </a:gridCol>
                <a:gridCol w="782258">
                  <a:extLst>
                    <a:ext uri="{9D8B030D-6E8A-4147-A177-3AD203B41FA5}">
                      <a16:colId xmlns="" xmlns:a16="http://schemas.microsoft.com/office/drawing/2014/main" val="3172900926"/>
                    </a:ext>
                  </a:extLst>
                </a:gridCol>
              </a:tblGrid>
              <a:tr h="640600">
                <a:tc>
                  <a:txBody>
                    <a:bodyPr/>
                    <a:lstStyle/>
                    <a:p>
                      <a:endParaRPr kumimoji="1" lang="ja-JP" altLang="en-US" dirty="0"/>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185073167"/>
                  </a:ext>
                </a:extLst>
              </a:tr>
              <a:tr h="640600">
                <a:tc>
                  <a:txBody>
                    <a:bodyPr/>
                    <a:lstStyle/>
                    <a:p>
                      <a:r>
                        <a:rPr kumimoji="1" lang="ja-JP" altLang="en-US" dirty="0"/>
                        <a:t>　　　　　　　　　　</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31721477"/>
                  </a:ext>
                </a:extLst>
              </a:tr>
              <a:tr h="640600">
                <a:tc>
                  <a:txBody>
                    <a:bodyPr/>
                    <a:lstStyle/>
                    <a:p>
                      <a:endParaRPr kumimoji="1" lang="ja-JP" altLang="en-US"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67549179"/>
                  </a:ext>
                </a:extLst>
              </a:tr>
              <a:tr h="640600">
                <a:tc>
                  <a:txBody>
                    <a:bodyPr/>
                    <a:lstStyle/>
                    <a:p>
                      <a:endParaRPr kumimoji="1" lang="ja-JP" altLang="en-US"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259908352"/>
                  </a:ext>
                </a:extLst>
              </a:tr>
              <a:tr h="613423">
                <a:tc>
                  <a:txBody>
                    <a:bodyPr/>
                    <a:lstStyle/>
                    <a:p>
                      <a:endParaRPr kumimoji="1" lang="ja-JP" altLang="en-US"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356266372"/>
                  </a:ext>
                </a:extLst>
              </a:tr>
              <a:tr h="640600">
                <a:tc>
                  <a:txBody>
                    <a:bodyPr/>
                    <a:lstStyle/>
                    <a:p>
                      <a:endParaRPr kumimoji="1" lang="ja-JP" altLang="en-US"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noFill/>
                  </a:tcPr>
                </a:tc>
                <a:tc>
                  <a:txBody>
                    <a:bodyPr/>
                    <a:lstStyle/>
                    <a:p>
                      <a:endParaRPr kumimoji="1" lang="ja-JP" altLang="en-US"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noFill/>
                  </a:tcPr>
                </a:tc>
                <a:extLst>
                  <a:ext uri="{0D108BD9-81ED-4DB2-BD59-A6C34878D82A}">
                    <a16:rowId xmlns="" xmlns:a16="http://schemas.microsoft.com/office/drawing/2014/main" val="859562904"/>
                  </a:ext>
                </a:extLst>
              </a:tr>
            </a:tbl>
          </a:graphicData>
        </a:graphic>
      </p:graphicFrame>
      <p:sp>
        <p:nvSpPr>
          <p:cNvPr id="6" name="Oval 112"/>
          <p:cNvSpPr>
            <a:spLocks noChangeArrowheads="1"/>
          </p:cNvSpPr>
          <p:nvPr/>
        </p:nvSpPr>
        <p:spPr bwMode="auto">
          <a:xfrm>
            <a:off x="1484263" y="2369742"/>
            <a:ext cx="574675" cy="2089150"/>
          </a:xfrm>
          <a:prstGeom prst="ellipse">
            <a:avLst/>
          </a:prstGeom>
          <a:solidFill>
            <a:schemeClr val="bg1">
              <a:lumMod val="85000"/>
            </a:schemeClr>
          </a:solidFill>
          <a:ln w="9525">
            <a:solidFill>
              <a:schemeClr val="tx1"/>
            </a:solidFill>
            <a:round/>
            <a:headEnd/>
            <a:tailEnd/>
          </a:ln>
          <a:effectLst/>
        </p:spPr>
        <p:txBody>
          <a:bodyPr vert="eaVert"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100">
                <a:latin typeface="Meiryo UI" panose="020B0604030504040204" pitchFamily="50" charset="-128"/>
                <a:ea typeface="Meiryo UI" panose="020B0604030504040204" pitchFamily="50" charset="-128"/>
                <a:cs typeface="Meiryo UI" panose="020B0604030504040204" pitchFamily="50" charset="-128"/>
              </a:rPr>
              <a:t>武力攻撃・テロ災害</a:t>
            </a:r>
          </a:p>
        </p:txBody>
      </p:sp>
      <p:sp>
        <p:nvSpPr>
          <p:cNvPr id="7" name="Oval 113"/>
          <p:cNvSpPr>
            <a:spLocks noChangeArrowheads="1"/>
          </p:cNvSpPr>
          <p:nvPr/>
        </p:nvSpPr>
        <p:spPr bwMode="auto">
          <a:xfrm>
            <a:off x="2068301" y="2298305"/>
            <a:ext cx="1223963" cy="1223962"/>
          </a:xfrm>
          <a:prstGeom prst="ellipse">
            <a:avLst/>
          </a:prstGeom>
          <a:solidFill>
            <a:schemeClr val="bg1">
              <a:lumMod val="8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大地震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津波</a:t>
            </a:r>
          </a:p>
        </p:txBody>
      </p:sp>
      <p:sp>
        <p:nvSpPr>
          <p:cNvPr id="8" name="Oval 114"/>
          <p:cNvSpPr>
            <a:spLocks noChangeArrowheads="1"/>
          </p:cNvSpPr>
          <p:nvPr/>
        </p:nvSpPr>
        <p:spPr bwMode="auto">
          <a:xfrm>
            <a:off x="2263624" y="3522267"/>
            <a:ext cx="1326507" cy="576263"/>
          </a:xfrm>
          <a:prstGeom prst="ellipse">
            <a:avLst/>
          </a:prstGeom>
          <a:solidFill>
            <a:schemeClr val="bg1">
              <a:lumMod val="8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風水害・洪水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豪雨・高潮</a:t>
            </a:r>
          </a:p>
        </p:txBody>
      </p:sp>
      <p:sp>
        <p:nvSpPr>
          <p:cNvPr id="9" name="Oval 115"/>
          <p:cNvSpPr>
            <a:spLocks noChangeArrowheads="1"/>
          </p:cNvSpPr>
          <p:nvPr/>
        </p:nvSpPr>
        <p:spPr bwMode="auto">
          <a:xfrm>
            <a:off x="2201813" y="4125297"/>
            <a:ext cx="1217278" cy="935037"/>
          </a:xfrm>
          <a:prstGeom prst="ellipse">
            <a:avLst/>
          </a:prstGeom>
          <a:solidFill>
            <a:schemeClr val="bg1">
              <a:lumMod val="8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航空機事故</a:t>
            </a:r>
          </a:p>
          <a:p>
            <a:pPr algn="ctr" eaLnBrk="1" hangingPunct="1">
              <a:spcBef>
                <a:spcPct val="0"/>
              </a:spcBef>
              <a:buClrTx/>
              <a:buSzTx/>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列車事故</a:t>
            </a:r>
          </a:p>
          <a:p>
            <a:pPr algn="ctr" eaLnBrk="1" hangingPunct="1">
              <a:spcBef>
                <a:spcPct val="0"/>
              </a:spcBef>
              <a:buClrTx/>
              <a:buSzTx/>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大型船舶事故</a:t>
            </a:r>
          </a:p>
          <a:p>
            <a:pPr algn="ctr" eaLnBrk="1" hangingPunct="1">
              <a:spcBef>
                <a:spcPct val="0"/>
              </a:spcBef>
              <a:buClrTx/>
              <a:buSzTx/>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地下街・高層ビル</a:t>
            </a:r>
          </a:p>
          <a:p>
            <a:pPr algn="ctr" eaLnBrk="1" hangingPunct="1">
              <a:spcBef>
                <a:spcPct val="0"/>
              </a:spcBef>
              <a:buClrTx/>
              <a:buSzTx/>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大規模火災</a:t>
            </a:r>
          </a:p>
          <a:p>
            <a:pPr algn="ctr" eaLnBrk="1" hangingPunct="1">
              <a:spcBef>
                <a:spcPct val="0"/>
              </a:spcBef>
              <a:buClrTx/>
              <a:buSzTx/>
              <a:buFontTx/>
              <a:buNone/>
            </a:pPr>
            <a:endParaRPr lang="ja-JP" altLang="en-US" sz="90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ClrTx/>
              <a:buSzTx/>
              <a:buFontTx/>
              <a:buNone/>
            </a:pPr>
            <a:endParaRPr lang="en-US" altLang="ja-JP" sz="9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Oval 116"/>
          <p:cNvSpPr>
            <a:spLocks noChangeArrowheads="1"/>
          </p:cNvSpPr>
          <p:nvPr/>
        </p:nvSpPr>
        <p:spPr bwMode="auto">
          <a:xfrm>
            <a:off x="7037095" y="5496673"/>
            <a:ext cx="699137" cy="613032"/>
          </a:xfrm>
          <a:prstGeom prst="ellipse">
            <a:avLst/>
          </a:prstGeom>
          <a:solidFill>
            <a:schemeClr val="bg1">
              <a:lumMod val="7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急病</a:t>
            </a:r>
          </a:p>
        </p:txBody>
      </p:sp>
      <p:sp>
        <p:nvSpPr>
          <p:cNvPr id="11" name="Oval 117"/>
          <p:cNvSpPr>
            <a:spLocks noChangeArrowheads="1"/>
          </p:cNvSpPr>
          <p:nvPr/>
        </p:nvSpPr>
        <p:spPr bwMode="auto">
          <a:xfrm>
            <a:off x="6356360" y="5147745"/>
            <a:ext cx="615421" cy="961960"/>
          </a:xfrm>
          <a:prstGeom prst="ellipse">
            <a:avLst/>
          </a:prstGeom>
          <a:solidFill>
            <a:schemeClr val="bg1">
              <a:lumMod val="7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交通事故</a:t>
            </a:r>
          </a:p>
          <a:p>
            <a:pPr algn="ctr" eaLnBrk="1" hangingPunct="1">
              <a:spcBef>
                <a:spcPct val="0"/>
              </a:spcBef>
              <a:buClrTx/>
              <a:buSzTx/>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一般負傷</a:t>
            </a:r>
          </a:p>
        </p:txBody>
      </p:sp>
      <p:sp>
        <p:nvSpPr>
          <p:cNvPr id="12" name="Oval 118"/>
          <p:cNvSpPr>
            <a:spLocks noChangeArrowheads="1"/>
          </p:cNvSpPr>
          <p:nvPr/>
        </p:nvSpPr>
        <p:spPr bwMode="auto">
          <a:xfrm>
            <a:off x="5601112" y="4885569"/>
            <a:ext cx="704724" cy="1224136"/>
          </a:xfrm>
          <a:prstGeom prst="ellipse">
            <a:avLst/>
          </a:prstGeom>
          <a:solidFill>
            <a:schemeClr val="bg1">
              <a:lumMod val="7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一般</a:t>
            </a:r>
          </a:p>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火災</a:t>
            </a:r>
          </a:p>
        </p:txBody>
      </p:sp>
      <p:sp>
        <p:nvSpPr>
          <p:cNvPr id="13" name="Oval 119"/>
          <p:cNvSpPr>
            <a:spLocks noChangeArrowheads="1"/>
          </p:cNvSpPr>
          <p:nvPr/>
        </p:nvSpPr>
        <p:spPr bwMode="auto">
          <a:xfrm>
            <a:off x="4773856" y="5147745"/>
            <a:ext cx="792088" cy="961960"/>
          </a:xfrm>
          <a:prstGeom prst="ellipse">
            <a:avLst/>
          </a:prstGeom>
          <a:solidFill>
            <a:schemeClr val="bg1">
              <a:lumMod val="75000"/>
            </a:schemeClr>
          </a:solidFill>
          <a:ln w="9525">
            <a:solidFill>
              <a:schemeClr val="tx1"/>
            </a:solidFill>
            <a:round/>
            <a:headEnd/>
            <a:tailEnd/>
          </a:ln>
          <a:effec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建物事故</a:t>
            </a:r>
          </a:p>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機械事故</a:t>
            </a:r>
          </a:p>
          <a:p>
            <a:pPr algn="ctr" eaLnBrk="1" hangingPunct="1">
              <a:spcBef>
                <a:spcPct val="0"/>
              </a:spcBef>
              <a:buClrTx/>
              <a:buSzTx/>
              <a:buFontTx/>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水難事故</a:t>
            </a:r>
          </a:p>
        </p:txBody>
      </p:sp>
      <p:sp>
        <p:nvSpPr>
          <p:cNvPr id="14" name="Rectangle 120"/>
          <p:cNvSpPr>
            <a:spLocks noChangeArrowheads="1"/>
          </p:cNvSpPr>
          <p:nvPr/>
        </p:nvSpPr>
        <p:spPr bwMode="auto">
          <a:xfrm>
            <a:off x="323528" y="2429131"/>
            <a:ext cx="287337" cy="355898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1" dirty="0">
                <a:latin typeface="Meiryo UI" panose="020B0604030504040204" pitchFamily="50" charset="-128"/>
                <a:ea typeface="Meiryo UI" panose="020B0604030504040204" pitchFamily="50" charset="-128"/>
              </a:rPr>
              <a:t>　←　</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件当たりの被害（死傷者数）　→</a:t>
            </a:r>
          </a:p>
        </p:txBody>
      </p:sp>
      <p:sp>
        <p:nvSpPr>
          <p:cNvPr id="15" name="Rectangle 121"/>
          <p:cNvSpPr>
            <a:spLocks noChangeArrowheads="1"/>
          </p:cNvSpPr>
          <p:nvPr/>
        </p:nvSpPr>
        <p:spPr bwMode="auto">
          <a:xfrm>
            <a:off x="2332280" y="6442550"/>
            <a:ext cx="4679950" cy="35509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年　間　の　発　生　頻　度　（件数）　　→</a:t>
            </a:r>
          </a:p>
          <a:p>
            <a:pPr algn="ctr" eaLnBrk="1" hangingPunct="1">
              <a:spcBef>
                <a:spcPct val="0"/>
              </a:spcBef>
              <a:buClrTx/>
              <a:buSzTx/>
              <a:buFontTx/>
              <a:buNone/>
            </a:pPr>
            <a:r>
              <a:rPr lang="ja-JP" altLang="en-US" sz="1400" b="1" dirty="0">
                <a:latin typeface="Meiryo UI" panose="020B0604030504040204" pitchFamily="50" charset="-128"/>
                <a:ea typeface="Meiryo UI" panose="020B0604030504040204" pitchFamily="50" charset="-128"/>
              </a:rPr>
              <a:t>　　</a:t>
            </a:r>
          </a:p>
        </p:txBody>
      </p:sp>
      <p:sp>
        <p:nvSpPr>
          <p:cNvPr id="16" name="AutoShape 122"/>
          <p:cNvSpPr>
            <a:spLocks noChangeArrowheads="1"/>
          </p:cNvSpPr>
          <p:nvPr/>
        </p:nvSpPr>
        <p:spPr bwMode="auto">
          <a:xfrm>
            <a:off x="1465786" y="2280105"/>
            <a:ext cx="2066225" cy="2880323"/>
          </a:xfrm>
          <a:prstGeom prst="roundRect">
            <a:avLst>
              <a:gd name="adj" fmla="val 12016"/>
            </a:avLst>
          </a:prstGeom>
          <a:solidFill>
            <a:srgbClr val="FF99CC">
              <a:alpha val="30196"/>
            </a:srgbClr>
          </a:solidFill>
          <a:ln w="1905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kumimoji="0" lang="ja-JP" altLang="en-US" sz="2400">
              <a:latin typeface="Times New Roman" panose="02020603050405020304" pitchFamily="18" charset="0"/>
            </a:endParaRPr>
          </a:p>
        </p:txBody>
      </p:sp>
      <p:sp>
        <p:nvSpPr>
          <p:cNvPr id="17" name="AutoShape 123"/>
          <p:cNvSpPr>
            <a:spLocks noChangeArrowheads="1"/>
          </p:cNvSpPr>
          <p:nvPr/>
        </p:nvSpPr>
        <p:spPr bwMode="auto">
          <a:xfrm>
            <a:off x="4757665" y="4879033"/>
            <a:ext cx="3096342" cy="1230672"/>
          </a:xfrm>
          <a:prstGeom prst="roundRect">
            <a:avLst>
              <a:gd name="adj" fmla="val 12259"/>
            </a:avLst>
          </a:prstGeom>
          <a:solidFill>
            <a:srgbClr val="00FF00">
              <a:alpha val="30196"/>
            </a:srgbClr>
          </a:solidFill>
          <a:ln w="19050">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endParaRPr kumimoji="0" lang="ja-JP" altLang="en-US" sz="2400">
              <a:latin typeface="Times New Roman" panose="02020603050405020304" pitchFamily="18" charset="0"/>
            </a:endParaRPr>
          </a:p>
        </p:txBody>
      </p:sp>
      <p:sp>
        <p:nvSpPr>
          <p:cNvPr id="25" name="テキスト ボックス 24"/>
          <p:cNvSpPr txBox="1"/>
          <p:nvPr/>
        </p:nvSpPr>
        <p:spPr>
          <a:xfrm>
            <a:off x="1884596" y="6205447"/>
            <a:ext cx="6115777"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未定（～</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回）　　　　　　 １回～　 　　　１０回～　　１００回～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万回～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万回～</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右中かっこ 25"/>
          <p:cNvSpPr/>
          <p:nvPr/>
        </p:nvSpPr>
        <p:spPr>
          <a:xfrm rot="16200000">
            <a:off x="2418188" y="1125811"/>
            <a:ext cx="162550" cy="20650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714609" y="1709199"/>
            <a:ext cx="1534394" cy="307777"/>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大規模・特殊災害</a:t>
            </a:r>
            <a:endParaRPr lang="en-US" altLang="ja-JP" sz="1400" b="1" dirty="0">
              <a:latin typeface="Meiryo UI" panose="020B0604030504040204" pitchFamily="50" charset="-128"/>
              <a:ea typeface="Meiryo UI" panose="020B0604030504040204" pitchFamily="50" charset="-128"/>
            </a:endParaRPr>
          </a:p>
        </p:txBody>
      </p:sp>
      <p:sp>
        <p:nvSpPr>
          <p:cNvPr id="28" name="右中かっこ 27"/>
          <p:cNvSpPr/>
          <p:nvPr/>
        </p:nvSpPr>
        <p:spPr>
          <a:xfrm rot="16200000">
            <a:off x="6195396" y="3157226"/>
            <a:ext cx="275327" cy="3064237"/>
          </a:xfrm>
          <a:prstGeom prst="rightBrace">
            <a:avLst>
              <a:gd name="adj1" fmla="val 8333"/>
              <a:gd name="adj2" fmla="val 494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5587167" y="4182348"/>
            <a:ext cx="1620957" cy="369332"/>
          </a:xfrm>
          <a:prstGeom prst="rect">
            <a:avLst/>
          </a:prstGeom>
          <a:solidFill>
            <a:schemeClr val="bg1"/>
          </a:solid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一般（日常）災害</a:t>
            </a:r>
            <a:endParaRPr kumimoji="1" lang="en-US" altLang="ja-JP" sz="1400" b="1" dirty="0">
              <a:latin typeface="Meiryo UI" panose="020B0604030504040204" pitchFamily="50" charset="-128"/>
              <a:ea typeface="Meiryo UI" panose="020B0604030504040204" pitchFamily="50" charset="-128"/>
            </a:endParaRPr>
          </a:p>
          <a:p>
            <a:pPr algn="ctr"/>
            <a:endParaRPr kumimoji="1" lang="en-US" altLang="ja-JP" sz="40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11704" y="2566928"/>
            <a:ext cx="761747" cy="3385542"/>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１万人～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吹き出し: 角を丸めた四角形 31"/>
          <p:cNvSpPr/>
          <p:nvPr/>
        </p:nvSpPr>
        <p:spPr>
          <a:xfrm>
            <a:off x="3744048" y="2429131"/>
            <a:ext cx="1260000" cy="1093136"/>
          </a:xfrm>
          <a:prstGeom prst="wedgeRoundRectCallout">
            <a:avLst>
              <a:gd name="adj1" fmla="val -70284"/>
              <a:gd name="adj2" fmla="val -8847"/>
              <a:gd name="adj3" fmla="val 16667"/>
            </a:avLst>
          </a:prstGeom>
          <a:solidFill>
            <a:schemeClr val="bg1"/>
          </a:solidFill>
          <a:ln w="952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nchor="ctr"/>
          <a:lstStyle/>
          <a:p>
            <a:pPr marL="171450" indent="-17145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消防に加え、</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警察、自衛隊等の公共機関が連携</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加えて地域、企業、市民との協働が不可欠</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吹き出し: 角を丸めた四角形 32"/>
          <p:cNvSpPr/>
          <p:nvPr/>
        </p:nvSpPr>
        <p:spPr>
          <a:xfrm>
            <a:off x="8035106" y="4872250"/>
            <a:ext cx="936000" cy="1152000"/>
          </a:xfrm>
          <a:prstGeom prst="wedgeRoundRectCallout">
            <a:avLst>
              <a:gd name="adj1" fmla="val -80452"/>
              <a:gd name="adj2" fmla="val -14123"/>
              <a:gd name="adj3" fmla="val 16667"/>
            </a:avLst>
          </a:prstGeom>
          <a:solidFill>
            <a:schemeClr val="bg1"/>
          </a:solidFill>
          <a:ln w="9525">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nchor="ctr"/>
          <a:lstStyle/>
          <a:p>
            <a:pPr marL="171450" indent="-17145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日常的に発生する災害</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原則として常備消防で対応</a:t>
            </a:r>
          </a:p>
        </p:txBody>
      </p:sp>
      <p:sp>
        <p:nvSpPr>
          <p:cNvPr id="34" name="Text Box 126"/>
          <p:cNvSpPr txBox="1">
            <a:spLocks noChangeArrowheads="1"/>
          </p:cNvSpPr>
          <p:nvPr/>
        </p:nvSpPr>
        <p:spPr bwMode="auto">
          <a:xfrm>
            <a:off x="899592" y="692696"/>
            <a:ext cx="75612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1600">
                <a:solidFill>
                  <a:schemeClr val="tx1"/>
                </a:solidFill>
                <a:latin typeface="Arial" panose="020B0604020202020204" pitchFamily="34" charset="0"/>
                <a:ea typeface="ＭＳ Ｐゴシック" panose="020B0600070205080204" pitchFamily="50" charset="-128"/>
              </a:defRPr>
            </a:lvl9pPr>
          </a:lstStyle>
          <a:p>
            <a:pPr marL="285750" indent="-285750">
              <a:spcBef>
                <a:spcPct val="50000"/>
              </a:spcBef>
              <a:buClrTx/>
              <a:buSzTx/>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生頻度が多く、被害は相対的に小さい一般（日常）災害については、消防機能が中心となってこれを守り、発生頻度は少ないが、被害が相対的に大きくなる大規模・特殊災害は、防災機能によってこれを防ぐ（減じる）。両方の機能の強靭化を図ることで、都市の安心・安全が確保される。</a:t>
            </a:r>
          </a:p>
        </p:txBody>
      </p:sp>
      <p:sp>
        <p:nvSpPr>
          <p:cNvPr id="35" name="テキスト ボックス 34"/>
          <p:cNvSpPr txBox="1"/>
          <p:nvPr/>
        </p:nvSpPr>
        <p:spPr>
          <a:xfrm>
            <a:off x="1516229" y="96069"/>
            <a:ext cx="312777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・・・消防</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範囲（概念図）</a:t>
            </a:r>
          </a:p>
        </p:txBody>
      </p:sp>
      <p:sp>
        <p:nvSpPr>
          <p:cNvPr id="29" name="テキスト ボックス 28"/>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7</a:t>
            </a:fld>
            <a:endParaRPr kumimoji="1" lang="ja-JP" altLang="en-US" sz="1200" dirty="0"/>
          </a:p>
        </p:txBody>
      </p:sp>
      <p:sp>
        <p:nvSpPr>
          <p:cNvPr id="36" name="テキスト ボックス 35"/>
          <p:cNvSpPr txBox="1"/>
          <p:nvPr/>
        </p:nvSpPr>
        <p:spPr>
          <a:xfrm>
            <a:off x="265168" y="96069"/>
            <a:ext cx="10664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323528" y="557734"/>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06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0553" y="2708920"/>
            <a:ext cx="4137671" cy="584775"/>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．大阪の火災の状況</a:t>
            </a:r>
          </a:p>
        </p:txBody>
      </p:sp>
      <p:sp>
        <p:nvSpPr>
          <p:cNvPr id="2" name="テキスト ボックス 1"/>
          <p:cNvSpPr txBox="1"/>
          <p:nvPr/>
        </p:nvSpPr>
        <p:spPr>
          <a:xfrm>
            <a:off x="1115616" y="5733256"/>
            <a:ext cx="6912768"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注）火災関連データについて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当該資料における火災件数などのデータは、特に断りがなければ平成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年の５年平均値で分析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（小規模団体などでは、火災件数が年によって異なり、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これを平準化するため）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また、資料中「出火率」が多用されるが、「出火率」とは人口１万人あたりの火災件数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6228184" y="188640"/>
            <a:ext cx="2736304" cy="1800200"/>
          </a:xfrm>
          <a:prstGeom prst="roundRect">
            <a:avLst/>
          </a:prstGeom>
          <a:solidFill>
            <a:schemeClr val="accent1">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 xmlns:a16="http://schemas.microsoft.com/office/drawing/2014/main" id="{AB46C364-8982-4B75-8C3E-9704A90C4F3B}"/>
              </a:ext>
            </a:extLst>
          </p:cNvPr>
          <p:cNvSpPr txBox="1"/>
          <p:nvPr/>
        </p:nvSpPr>
        <p:spPr>
          <a:xfrm>
            <a:off x="6588224" y="390069"/>
            <a:ext cx="2160240" cy="147732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はじめに</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位置づけと検討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２．大阪の消防体制</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３．消防力強化に向けた方策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４．今後の検討課題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444208" y="661632"/>
            <a:ext cx="2304256" cy="3240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 xmlns:a16="http://schemas.microsoft.com/office/drawing/2014/main" id="{2B781A2A-BCD4-4820-8AC7-EF72011C2265}"/>
              </a:ext>
            </a:extLst>
          </p:cNvPr>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8</a:t>
            </a:fld>
            <a:endParaRPr kumimoji="1" lang="ja-JP" altLang="en-US" sz="1200" dirty="0"/>
          </a:p>
        </p:txBody>
      </p:sp>
    </p:spTree>
    <p:extLst>
      <p:ext uri="{BB962C8B-B14F-4D97-AF65-F5344CB8AC3E}">
        <p14:creationId xmlns:p14="http://schemas.microsoft.com/office/powerpoint/2010/main" val="271593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404752" y="651752"/>
            <a:ext cx="8474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81648" y="1220554"/>
            <a:ext cx="7434768" cy="477053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　世界諸都市の火災の状況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日本は、世界の諸都市と比べて、出火率（人口１万人あたりの火災件数。以下同じ）が低く、火災の面では安全といえる。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　全国と都心部（特別区部及び政令指定都市）の状況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国内で見ると、人口規模の大きい都市部ほど、安全安心のグループ（出火率が低く、火災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件あたりの焼損面積も小さい）に属し、特に大阪は高い消防パフォーマンスで、リスクは低いとはいえないところ（出火率の高い地域）を消防力でカバーしている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火災件数の傾向で言えば、予防対策や耐火構造の普及などにより全国的に減少傾向にあり、大阪は特に減少率が高い。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また大阪は、対象物では住宅火災が多く、出火原因では放火が多い。これは被害状況とも連動している。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③　大阪の火災の状況と地域格差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大阪府内で見ていくと、出火率（リスク）、火災１件あたりの焼損面積（消防力）ともに、地域差が大きいが、消防力は人口規模の大きい団体の方がパフォーマンスが高いと言える。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96232" y="190087"/>
            <a:ext cx="597666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１．大阪の火災の状況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439004" y="6545143"/>
            <a:ext cx="683568" cy="276999"/>
          </a:xfrm>
          <a:prstGeom prst="rect">
            <a:avLst/>
          </a:prstGeom>
          <a:noFill/>
        </p:spPr>
        <p:txBody>
          <a:bodyPr wrap="square" rtlCol="0">
            <a:spAutoFit/>
          </a:bodyPr>
          <a:lstStyle/>
          <a:p>
            <a:pPr algn="r"/>
            <a:fld id="{7FE68FCB-9DD5-42DD-8F40-7D759701862B}" type="slidenum">
              <a:rPr kumimoji="1" lang="ja-JP" altLang="en-US" sz="1200" smtClean="0"/>
              <a:pPr algn="r"/>
              <a:t>9</a:t>
            </a:fld>
            <a:endParaRPr kumimoji="1" lang="ja-JP" altLang="en-US" sz="1200" dirty="0"/>
          </a:p>
        </p:txBody>
      </p:sp>
    </p:spTree>
    <p:extLst>
      <p:ext uri="{BB962C8B-B14F-4D97-AF65-F5344CB8AC3E}">
        <p14:creationId xmlns:p14="http://schemas.microsoft.com/office/powerpoint/2010/main" val="27863583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w="9525">
          <a:solidFill>
            <a:schemeClr val="tx1"/>
          </a:solidFill>
        </a:ln>
      </a:spPr>
      <a:bodyPr wrap="none" rtlCol="0" anchor="ctr"/>
      <a:lstStyle>
        <a:defPPr algn="ctr">
          <a:defRPr kumimoji="1"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dk1"/>
        </a:lnRef>
        <a:fillRef idx="1">
          <a:schemeClr val="lt1"/>
        </a:fillRef>
        <a:effectRef idx="0">
          <a:schemeClr val="dk1"/>
        </a:effectRef>
        <a:fontRef idx="minor">
          <a:schemeClr val="dk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54820</TotalTime>
  <Words>9117</Words>
  <Application>Microsoft Office PowerPoint</Application>
  <PresentationFormat>画面に合わせる (4:3)</PresentationFormat>
  <Paragraphs>1984</Paragraphs>
  <Slides>50</Slides>
  <Notes>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toshi_k</dc:creator>
  <cp:lastModifiedBy>Batchadmin</cp:lastModifiedBy>
  <cp:revision>2165</cp:revision>
  <cp:lastPrinted>2017-06-19T07:33:31Z</cp:lastPrinted>
  <dcterms:created xsi:type="dcterms:W3CDTF">2016-09-12T08:11:43Z</dcterms:created>
  <dcterms:modified xsi:type="dcterms:W3CDTF">2017-07-14T00:14:38Z</dcterms:modified>
</cp:coreProperties>
</file>